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2" r:id="rId6"/>
    <p:sldId id="259" r:id="rId7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C7"/>
    <a:srgbClr val="62FE8B"/>
    <a:srgbClr val="FFCC00"/>
    <a:srgbClr val="FFCC66"/>
    <a:srgbClr val="FF99FF"/>
    <a:srgbClr val="00FFFF"/>
    <a:srgbClr val="FE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C0535-6BCA-9199-5147-B76087D95C62}" v="2" dt="2025-11-10T07:52:51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日景寿" userId="S::hhhpca@kikan-ad.esb.mhlw.go.jp::88171236-1eca-474e-9068-57868a11c2f9" providerId="AD" clId="Web-{B4EC0535-6BCA-9199-5147-B76087D95C62}"/>
    <pc:docChg chg="modSld">
      <pc:chgData name="日景寿" userId="S::hhhpca@kikan-ad.esb.mhlw.go.jp::88171236-1eca-474e-9068-57868a11c2f9" providerId="AD" clId="Web-{B4EC0535-6BCA-9199-5147-B76087D95C62}" dt="2025-11-10T07:52:51.459" v="1" actId="20577"/>
      <pc:docMkLst>
        <pc:docMk/>
      </pc:docMkLst>
      <pc:sldChg chg="modSp">
        <pc:chgData name="日景寿" userId="S::hhhpca@kikan-ad.esb.mhlw.go.jp::88171236-1eca-474e-9068-57868a11c2f9" providerId="AD" clId="Web-{B4EC0535-6BCA-9199-5147-B76087D95C62}" dt="2025-11-10T07:52:51.459" v="1" actId="20577"/>
        <pc:sldMkLst>
          <pc:docMk/>
          <pc:sldMk cId="2640711374" sldId="256"/>
        </pc:sldMkLst>
        <pc:spChg chg="mod">
          <ac:chgData name="日景寿" userId="S::hhhpca@kikan-ad.esb.mhlw.go.jp::88171236-1eca-474e-9068-57868a11c2f9" providerId="AD" clId="Web-{B4EC0535-6BCA-9199-5147-B76087D95C62}" dt="2025-11-10T07:52:51.459" v="1" actId="20577"/>
          <ac:spMkLst>
            <pc:docMk/>
            <pc:sldMk cId="2640711374" sldId="256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97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69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2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76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57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67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44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23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95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54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07273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DFBA-1830-42BD-B77B-245C12884557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F920-C397-40DD-B06B-79676DAA9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0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media/image2.png" Type="http://schemas.openxmlformats.org/officeDocument/2006/relationships/image"/><Relationship Id="rId4" Target="mailto:hw-oga05011@mhlw.go.jp" TargetMode="External" Type="http://schemas.openxmlformats.org/officeDocument/2006/relationships/hyperlink"/><Relationship Id="rId5" Target="../media/image3.emf" Type="http://schemas.openxmlformats.org/officeDocument/2006/relationships/image"/><Relationship Id="rId6" Target="../media/image4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613" y="13446"/>
            <a:ext cx="499133" cy="4991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05" y="13446"/>
            <a:ext cx="493819" cy="4999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755" y="5535"/>
            <a:ext cx="493819" cy="499915"/>
          </a:xfrm>
          <a:prstGeom prst="rect">
            <a:avLst/>
          </a:prstGeom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3448" y="1455136"/>
            <a:ext cx="6858000" cy="8437418"/>
          </a:xfrm>
          <a:prstGeom prst="foldedCorner">
            <a:avLst>
              <a:gd name="adj" fmla="val 612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8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【開催日】</a:t>
            </a:r>
            <a:endParaRPr lang="en-US" altLang="ja-JP" sz="18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随時</a:t>
            </a:r>
            <a:endParaRPr lang="en-US" altLang="ja-JP" sz="16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algn="just"/>
            <a:endParaRPr lang="en-US" altLang="ja-JP" sz="1400" b="1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会　場</a:t>
            </a:r>
            <a:r>
              <a:rPr lang="en-US" altLang="ja-JP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 lvl="0" algn="just"/>
            <a:r>
              <a:rPr lang="ja-JP" altLang="en-US" b="1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ハローワーク男鹿　２階会議室</a:t>
            </a:r>
            <a:endParaRPr lang="en-US" altLang="ja-JP" sz="16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sz="18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　間】</a:t>
            </a:r>
            <a:endParaRPr lang="en-US" altLang="ja-JP" sz="1800" b="1" kern="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8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会社ＰＲタイム</a:t>
            </a:r>
            <a:r>
              <a:rPr lang="ja-JP" altLang="en-US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en-US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分～</a:t>
            </a:r>
            <a:r>
              <a:rPr lang="en-US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sz="1600" b="1" kern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</a:t>
            </a:r>
            <a:endParaRPr lang="ja-JP" sz="16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955800" indent="-1955800"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分程度の会社説明をセミナー形式で行っていただきます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955800" indent="-1955800" algn="just">
              <a:spcAft>
                <a:spcPts val="0"/>
              </a:spcAft>
            </a:pPr>
            <a:r>
              <a:rPr lang="ja-JP" altLang="en-US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個  </a:t>
            </a:r>
            <a:r>
              <a:rPr lang="en-US" alt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別</a:t>
            </a:r>
            <a:r>
              <a:rPr 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面</a:t>
            </a:r>
            <a:r>
              <a:rPr 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談</a:t>
            </a:r>
            <a:r>
              <a:rPr lang="ja-JP" alt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分～</a:t>
            </a:r>
            <a:r>
              <a:rPr 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</a:t>
            </a:r>
            <a:r>
              <a:rPr 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00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955800" indent="-1955800"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面談を希望される方と個別ブースで面談を行っていただきます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244600" algn="just">
              <a:spcAft>
                <a:spcPts val="0"/>
              </a:spcAft>
            </a:pP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sz="1800" b="1" kern="0" spc="15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参加申込</a:t>
            </a:r>
            <a:r>
              <a:rPr lang="ja-JP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endParaRPr lang="en-US" alt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受付期間　　随時</a:t>
            </a:r>
            <a:endParaRPr lang="en-US" altLang="ja-JP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申込方法</a:t>
            </a:r>
            <a:r>
              <a:rPr lang="ja-JP" alt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メール</a:t>
            </a:r>
            <a:r>
              <a:rPr lang="ja-JP" alt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送付先：</a:t>
            </a:r>
            <a:r>
              <a:rPr lang="en-US" sz="1600" u="sng" kern="100" dirty="0">
                <a:solidFill>
                  <a:srgbClr val="0000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4"/>
              </a:rPr>
              <a:t>hw</a:t>
            </a:r>
            <a:r>
              <a:rPr lang="en-US" sz="1600" u="sng" kern="1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4"/>
              </a:rPr>
              <a:t>-oga</a:t>
            </a:r>
            <a:r>
              <a:rPr lang="en-US" sz="1600" u="sng" kern="100" dirty="0">
                <a:solidFill>
                  <a:srgbClr val="0000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4"/>
              </a:rPr>
              <a:t>05011@mhlw.go.jp</a:t>
            </a:r>
            <a:endParaRPr lang="en-US" altLang="ja-JP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　</a:t>
            </a:r>
            <a:r>
              <a:rPr lang="ja-JP" sz="1400" kern="100" dirty="0">
                <a:effectLst/>
                <a:latin typeface="メイリオ"/>
                <a:ea typeface="メイリオ"/>
                <a:cs typeface="Times New Roman"/>
              </a:rPr>
              <a:t>※参加申込書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（</a:t>
            </a:r>
            <a:r>
              <a:rPr lang="en-US" altLang="ja-JP" sz="1400" kern="100" dirty="0">
                <a:effectLst/>
                <a:latin typeface="メイリオ"/>
                <a:ea typeface="メイリオ"/>
                <a:cs typeface="Times New Roman"/>
              </a:rPr>
              <a:t>Excel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形式）が</a:t>
            </a:r>
            <a:r>
              <a:rPr lang="ja-JP" sz="1400" kern="100" dirty="0">
                <a:effectLst/>
                <a:latin typeface="メイリオ"/>
                <a:ea typeface="メイリオ"/>
                <a:cs typeface="Times New Roman"/>
              </a:rPr>
              <a:t>秋田労働局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ＨＰ</a:t>
            </a:r>
            <a:r>
              <a:rPr lang="ja-JP" sz="1400" kern="100" dirty="0">
                <a:effectLst/>
                <a:latin typeface="メイリオ"/>
                <a:ea typeface="メイリオ"/>
                <a:cs typeface="Times New Roman"/>
              </a:rPr>
              <a:t>内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の</a:t>
            </a:r>
            <a:r>
              <a:rPr lang="ja-JP" sz="1400" kern="100" dirty="0">
                <a:effectLst/>
                <a:latin typeface="メイリオ"/>
                <a:ea typeface="メイリオ"/>
                <a:cs typeface="Times New Roman"/>
              </a:rPr>
              <a:t>ハローワーク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男鹿</a:t>
            </a:r>
            <a:r>
              <a:rPr lang="ja-JP" sz="1400" kern="100" dirty="0">
                <a:effectLst/>
                <a:latin typeface="メイリオ"/>
                <a:ea typeface="メイリオ"/>
                <a:cs typeface="Times New Roman"/>
              </a:rPr>
              <a:t>ページ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に</a:t>
            </a:r>
            <a:endParaRPr lang="en-US" altLang="ja-JP" sz="1400" kern="100" dirty="0">
              <a:effectLst/>
              <a:latin typeface="メイリオ"/>
              <a:ea typeface="メイリオ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掲載されていますので、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ダウンロード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、入力の上、送信してください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事前</a:t>
            </a:r>
            <a:r>
              <a:rPr lang="en-US" alt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</a:t>
            </a:r>
            <a:r>
              <a:rPr lang="ja-JP" altLang="en-US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リーフレット</a:t>
            </a:r>
            <a:r>
              <a:rPr lang="en-US" alt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ハローワークにおいて所定レイアウト（別紙２）にて作成の上、掲示・配布し　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　ますが、各社において作成することも可能です。作成に当たっては別紙３をご参</a:t>
            </a:r>
            <a:endParaRPr lang="en-US" altLang="ja-JP" sz="1400" kern="100" dirty="0">
              <a:effectLst/>
              <a:latin typeface="メイリオ"/>
              <a:ea typeface="メイリオ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考としてください。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作成された場合は、開催日の</a:t>
            </a:r>
            <a:r>
              <a:rPr lang="en-US" alt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日前までに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メールにてデータを送付願います。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 （送付先：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4"/>
              </a:rPr>
              <a:t>hw-oga05011@mhlw.go.jp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r>
              <a:rPr lang="en-US" alt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　・説明に使用する会社パンフレット等があれば、</a:t>
            </a:r>
            <a:r>
              <a:rPr lang="ja-JP" altLang="en-US" sz="1400" kern="100" dirty="0">
                <a:latin typeface="メイリオ"/>
                <a:ea typeface="メイリオ"/>
                <a:cs typeface="Times New Roman"/>
              </a:rPr>
              <a:t>10</a:t>
            </a:r>
            <a:r>
              <a:rPr lang="ja-JP" altLang="en-US" sz="1400" kern="100" dirty="0">
                <a:effectLst/>
                <a:latin typeface="メイリオ"/>
                <a:ea typeface="メイリオ"/>
                <a:cs typeface="Times New Roman"/>
              </a:rPr>
              <a:t>部程度ご持参ください。　</a:t>
            </a:r>
            <a:endParaRPr lang="en-US" altLang="ja-JP" sz="1400" kern="100" dirty="0">
              <a:effectLst/>
              <a:latin typeface="メイリオ"/>
              <a:ea typeface="メイリオ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・会社ＰＲタイムでは、プロジェクターのみ使用可能です。</a:t>
            </a:r>
            <a:endParaRPr lang="en-US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【お問い合わせ先】</a:t>
            </a:r>
            <a:endParaRPr lang="en-US" altLang="ja-JP" sz="18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8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ハローワーク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男鹿　ＴＥＬ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０１８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２３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４１１</a:t>
            </a:r>
            <a:r>
              <a:rPr lang="ja-JP" altLang="en-US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（紹介担当）</a:t>
            </a: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額縁 1"/>
          <p:cNvSpPr/>
          <p:nvPr/>
        </p:nvSpPr>
        <p:spPr>
          <a:xfrm>
            <a:off x="0" y="487275"/>
            <a:ext cx="6858000" cy="1099477"/>
          </a:xfrm>
          <a:prstGeom prst="bevel">
            <a:avLst>
              <a:gd name="adj" fmla="val 697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会社説明会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参加してみませんか！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3448" y="13446"/>
            <a:ext cx="2514600" cy="484095"/>
          </a:xfrm>
          <a:prstGeom prst="roundRect">
            <a:avLst>
              <a:gd name="adj" fmla="val 16667"/>
            </a:avLst>
          </a:prstGeom>
          <a:solidFill>
            <a:srgbClr val="B3FFC7"/>
          </a:solidFill>
          <a:ln w="9525">
            <a:noFill/>
            <a:round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事業所ご担当者の皆様へ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318" y="53790"/>
            <a:ext cx="1183372" cy="9795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341" y="1739603"/>
            <a:ext cx="1680882" cy="1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89"/>
          <p:cNvSpPr txBox="1"/>
          <p:nvPr/>
        </p:nvSpPr>
        <p:spPr>
          <a:xfrm>
            <a:off x="0" y="36805"/>
            <a:ext cx="1222125" cy="33312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（別紙２）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76DC30F-54CA-6B0A-A748-11C72C44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" y="139700"/>
            <a:ext cx="6753400" cy="9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6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309" y="482794"/>
            <a:ext cx="2988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開催日時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7309" y="1262522"/>
            <a:ext cx="6224674" cy="91940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会社名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189"/>
          <p:cNvSpPr txBox="1"/>
          <p:nvPr/>
        </p:nvSpPr>
        <p:spPr>
          <a:xfrm>
            <a:off x="0" y="36805"/>
            <a:ext cx="1222125" cy="33312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（別紙３）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2753" y="452016"/>
            <a:ext cx="26833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歳以上歓迎求人に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該当する場合はその旨を明記</a:t>
            </a:r>
            <a:endParaRPr kumimoji="1"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82646" y="3511171"/>
            <a:ext cx="5919476" cy="4935071"/>
          </a:xfrm>
          <a:prstGeom prst="roundRect">
            <a:avLst>
              <a:gd name="adj" fmla="val 108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求職者からの視認性の観点より「開催日時」、「</a:t>
            </a:r>
            <a:r>
              <a:rPr kumimoji="1" lang="en-US" altLang="ja-JP" sz="1200" dirty="0">
                <a:solidFill>
                  <a:schemeClr val="tx1"/>
                </a:solidFill>
              </a:rPr>
              <a:t>60</a:t>
            </a:r>
            <a:r>
              <a:rPr kumimoji="1" lang="ja-JP" altLang="en-US" sz="1200" dirty="0">
                <a:solidFill>
                  <a:schemeClr val="tx1"/>
                </a:solidFill>
              </a:rPr>
              <a:t>歳以上歓迎求人の表示」、「会社名」の記載場所は指定させていただきますが、詳細なサイズ・フォント・色は自由です。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空きスペースには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500" dirty="0">
                <a:solidFill>
                  <a:schemeClr val="tx1"/>
                </a:solidFill>
              </a:rPr>
              <a:t>　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solidFill>
                  <a:schemeClr val="tx1"/>
                </a:solidFill>
              </a:rPr>
              <a:t>募集職種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solidFill>
                  <a:schemeClr val="tx1"/>
                </a:solidFill>
              </a:rPr>
              <a:t>１日の流れ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solidFill>
                  <a:schemeClr val="tx1"/>
                </a:solidFill>
              </a:rPr>
              <a:t>賃金やキャリアアップ等のモデルケース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1200" dirty="0">
                <a:solidFill>
                  <a:schemeClr val="tx1"/>
                </a:solidFill>
              </a:rPr>
              <a:t>会社の概要・自社ホームページの二次元コード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500" dirty="0">
                <a:solidFill>
                  <a:schemeClr val="tx1"/>
                </a:solidFill>
              </a:rPr>
              <a:t>　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など、自由に記載していただいて構いません。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このほか、ハローワーク求人票の「求人に関する特記事項」欄に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ja-JP" altLang="en-US" sz="500" dirty="0">
                <a:solidFill>
                  <a:schemeClr val="tx1"/>
                </a:solidFill>
              </a:rPr>
              <a:t>　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「〇月〇日（○）１０：００より、ハローワーク男鹿で会社説明会を行います。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興味のある方はお気軽にご参加下さい」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と記載するなど、事前に開催日をＰＲすることも効果的と思われます。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500" dirty="0">
                <a:solidFill>
                  <a:schemeClr val="tx1"/>
                </a:solidFill>
              </a:rPr>
              <a:t>　</a:t>
            </a:r>
            <a:endParaRPr kumimoji="1" lang="en-US" altLang="ja-JP" sz="500" dirty="0">
              <a:solidFill>
                <a:schemeClr val="tx1"/>
              </a:solidFill>
            </a:endParaRP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</a:rPr>
              <a:t>会社説明会について求人票に記載した場合は、会社説明会終了後、求人内容の変更を忘れずにお願いいたします。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sz="1200" dirty="0">
                <a:solidFill>
                  <a:schemeClr val="tx1"/>
                </a:solidFill>
              </a:rPr>
              <a:t>ハローワーク男鹿</a:t>
            </a:r>
          </a:p>
        </p:txBody>
      </p:sp>
    </p:spTree>
    <p:extLst>
      <p:ext uri="{BB962C8B-B14F-4D97-AF65-F5344CB8AC3E}">
        <p14:creationId xmlns:p14="http://schemas.microsoft.com/office/powerpoint/2010/main" val="24928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1bca4-94d5-48b4-ac6f-f12db40c3b3d">
      <Terms xmlns="http://schemas.microsoft.com/office/infopath/2007/PartnerControls"/>
    </lcf76f155ced4ddcb4097134ff3c332f>
    <Owner xmlns="8e11bca4-94d5-48b4-ac6f-f12db40c3b3d">
      <UserInfo>
        <DisplayName/>
        <AccountId xsi:nil="true"/>
        <AccountType/>
      </UserInfo>
    </Owner>
    <TaxCatchAll xmlns="2af7db65-e281-4bdf-8fb7-478a6b55ba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119EA402E8CF4E825B4854C8DCDD21" ma:contentTypeVersion="15" ma:contentTypeDescription="新しいドキュメントを作成します。" ma:contentTypeScope="" ma:versionID="ee90887d684b2e0398df3242448917a5">
  <xsd:schema xmlns:xsd="http://www.w3.org/2001/XMLSchema" xmlns:xs="http://www.w3.org/2001/XMLSchema" xmlns:p="http://schemas.microsoft.com/office/2006/metadata/properties" xmlns:ns2="8e11bca4-94d5-48b4-ac6f-f12db40c3b3d" xmlns:ns3="2af7db65-e281-4bdf-8fb7-478a6b55ba37" targetNamespace="http://schemas.microsoft.com/office/2006/metadata/properties" ma:root="true" ma:fieldsID="e8c678400033ee4b04b39758705344b9" ns2:_="" ns3:_="">
    <xsd:import namespace="8e11bca4-94d5-48b4-ac6f-f12db40c3b3d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1bca4-94d5-48b4-ac6f-f12db40c3b3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311c64f-2268-47e2-bc37-18c7551eb5fa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543C4-3A8E-47F1-8530-54DDC64F0C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8A58E-0878-4425-87E6-8A0E25B145B2}">
  <ds:schemaRefs>
    <ds:schemaRef ds:uri="http://schemas.microsoft.com/office/2006/metadata/properties"/>
    <ds:schemaRef ds:uri="2af7db65-e281-4bdf-8fb7-478a6b55ba37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e11bca4-94d5-48b4-ac6f-f12db40c3b3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D05755-D343-44D3-AFD5-75264B420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1bca4-94d5-48b4-ac6f-f12db40c3b3d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475</Words>
  <PresentationFormat>A4 210 x 297 mm</PresentationFormat>
  <Paragraphs>68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HGP創英角ｺﾞｼｯｸUB</vt:lpstr>
      <vt:lpstr>HGSｺﾞｼｯｸM</vt:lpstr>
      <vt:lpstr>HG丸ｺﾞｼｯｸM-PRO</vt:lpstr>
      <vt:lpstr>メイリオ</vt:lpstr>
      <vt:lpstr>Arial</vt:lpstr>
      <vt:lpstr>Calibri</vt:lpstr>
      <vt:lpstr>Calibri Light</vt:lpstr>
      <vt:lpstr>Century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0x0101004A119EA402E8CF4E825B4854C8DCDD21</vt:lpwstr>
  </property>
  <property fmtid="{D5CDD505-2E9C-101B-9397-08002B2CF9AE}" pid="3" name="MediaServiceImageTags">
    <vt:lpwstr/>
  </property>
  <property fmtid="{D5CDD505-2E9C-101B-9397-08002B2CF9AE}" pid="4" name="Order">
    <vt:r8>71520000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TriggerFlowInfo">
    <vt:lpwstr/>
  </property>
</Properties>
</file>