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4" r:id="rId3"/>
  </p:sldIdLst>
  <p:sldSz cx="7200900" cy="10333038"/>
  <p:notesSz cx="6805613" cy="9939338"/>
  <p:defaultText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6">
          <p15:clr>
            <a:srgbClr val="A4A3A4"/>
          </p15:clr>
        </p15:guide>
        <p15:guide id="2" pos="2268">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B7DBFF"/>
    <a:srgbClr val="F3F9FF"/>
    <a:srgbClr val="FFCCCC"/>
    <a:srgbClr val="3333FF"/>
    <a:srgbClr val="C9E4FF"/>
    <a:srgbClr val="E1F0FF"/>
    <a:srgbClr val="D2E7FE"/>
    <a:srgbClr val="BEDCFE"/>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49" autoAdjust="0"/>
    <p:restoredTop sz="94660" autoAdjust="0"/>
  </p:normalViewPr>
  <p:slideViewPr>
    <p:cSldViewPr showGuides="1">
      <p:cViewPr>
        <p:scale>
          <a:sx n="120" d="100"/>
          <a:sy n="120" d="100"/>
        </p:scale>
        <p:origin x="786" y="-636"/>
      </p:cViewPr>
      <p:guideLst>
        <p:guide orient="horz" pos="2846"/>
        <p:guide pos="2268"/>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45" d="100"/>
          <a:sy n="45" d="100"/>
        </p:scale>
        <p:origin x="-2742" y="-108"/>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48887" cy="496888"/>
          </a:xfrm>
          <a:prstGeom prst="rect">
            <a:avLst/>
          </a:prstGeom>
        </p:spPr>
        <p:txBody>
          <a:bodyPr vert="horz" lIns="91405" tIns="45703" rIns="91405"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143" y="1"/>
            <a:ext cx="2948887" cy="496888"/>
          </a:xfrm>
          <a:prstGeom prst="rect">
            <a:avLst/>
          </a:prstGeom>
        </p:spPr>
        <p:txBody>
          <a:bodyPr vert="horz" lIns="91405" tIns="45703" rIns="91405" bIns="45703" rtlCol="0"/>
          <a:lstStyle>
            <a:lvl1pPr algn="r">
              <a:defRPr sz="1200"/>
            </a:lvl1pPr>
          </a:lstStyle>
          <a:p>
            <a:fld id="{0379D9F6-D022-44C4-A8F0-B374FB4DA7C7}" type="datetimeFigureOut">
              <a:rPr kumimoji="1" lang="ja-JP" altLang="en-US" smtClean="0"/>
              <a:t>2024/4/19</a:t>
            </a:fld>
            <a:endParaRPr kumimoji="1" lang="ja-JP" altLang="en-US"/>
          </a:p>
        </p:txBody>
      </p:sp>
      <p:sp>
        <p:nvSpPr>
          <p:cNvPr id="4" name="スライド イメージ プレースホルダー 3"/>
          <p:cNvSpPr>
            <a:spLocks noGrp="1" noRot="1" noChangeAspect="1"/>
          </p:cNvSpPr>
          <p:nvPr>
            <p:ph type="sldImg" idx="2"/>
          </p:nvPr>
        </p:nvSpPr>
        <p:spPr>
          <a:xfrm>
            <a:off x="2103438" y="744538"/>
            <a:ext cx="2598737" cy="3727450"/>
          </a:xfrm>
          <a:prstGeom prst="rect">
            <a:avLst/>
          </a:prstGeom>
          <a:noFill/>
          <a:ln w="12700">
            <a:solidFill>
              <a:prstClr val="black"/>
            </a:solidFill>
          </a:ln>
        </p:spPr>
        <p:txBody>
          <a:bodyPr vert="horz" lIns="91405" tIns="45703" rIns="91405" bIns="45703" rtlCol="0" anchor="ctr"/>
          <a:lstStyle/>
          <a:p>
            <a:endParaRPr lang="ja-JP" altLang="en-US"/>
          </a:p>
        </p:txBody>
      </p:sp>
      <p:sp>
        <p:nvSpPr>
          <p:cNvPr id="5" name="ノート プレースホルダー 4"/>
          <p:cNvSpPr>
            <a:spLocks noGrp="1"/>
          </p:cNvSpPr>
          <p:nvPr>
            <p:ph type="body" sz="quarter" idx="3"/>
          </p:nvPr>
        </p:nvSpPr>
        <p:spPr>
          <a:xfrm>
            <a:off x="680882" y="4721225"/>
            <a:ext cx="5443856" cy="4471988"/>
          </a:xfrm>
          <a:prstGeom prst="rect">
            <a:avLst/>
          </a:prstGeom>
        </p:spPr>
        <p:txBody>
          <a:bodyPr vert="horz" lIns="91405" tIns="45703" rIns="91405" bIns="457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40867"/>
            <a:ext cx="2948887" cy="496887"/>
          </a:xfrm>
          <a:prstGeom prst="rect">
            <a:avLst/>
          </a:prstGeom>
        </p:spPr>
        <p:txBody>
          <a:bodyPr vert="horz" lIns="91405" tIns="45703" rIns="91405"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143" y="9440867"/>
            <a:ext cx="2948887" cy="496887"/>
          </a:xfrm>
          <a:prstGeom prst="rect">
            <a:avLst/>
          </a:prstGeom>
        </p:spPr>
        <p:txBody>
          <a:bodyPr vert="horz" lIns="91405" tIns="45703" rIns="91405" bIns="45703" rtlCol="0" anchor="b"/>
          <a:lstStyle>
            <a:lvl1pPr algn="r">
              <a:defRPr sz="1200"/>
            </a:lvl1pPr>
          </a:lstStyle>
          <a:p>
            <a:fld id="{BF35A095-2CAB-4BDF-A635-4A730F2D0316}" type="slidenum">
              <a:rPr kumimoji="1" lang="ja-JP" altLang="en-US" smtClean="0"/>
              <a:t>‹#›</a:t>
            </a:fld>
            <a:endParaRPr kumimoji="1" lang="ja-JP" altLang="en-US"/>
          </a:p>
        </p:txBody>
      </p:sp>
    </p:spTree>
    <p:extLst>
      <p:ext uri="{BB962C8B-B14F-4D97-AF65-F5344CB8AC3E}">
        <p14:creationId xmlns:p14="http://schemas.microsoft.com/office/powerpoint/2010/main" val="1107553179"/>
      </p:ext>
    </p:extLst>
  </p:cSld>
  <p:clrMap bg1="lt1" tx1="dk1" bg2="lt2" tx2="dk2" accent1="accent1" accent2="accent2" accent3="accent3" accent4="accent4" accent5="accent5" accent6="accent6" hlink="hlink" folHlink="folHlink"/>
  <p:notesStyle>
    <a:lvl1pPr marL="0" algn="l" defTabSz="1001855" rtl="0" eaLnBrk="1" latinLnBrk="0" hangingPunct="1">
      <a:defRPr kumimoji="1" sz="1300" kern="1200">
        <a:solidFill>
          <a:schemeClr val="tx1"/>
        </a:solidFill>
        <a:latin typeface="+mn-lt"/>
        <a:ea typeface="+mn-ea"/>
        <a:cs typeface="+mn-cs"/>
      </a:defRPr>
    </a:lvl1pPr>
    <a:lvl2pPr marL="500928" algn="l" defTabSz="1001855" rtl="0" eaLnBrk="1" latinLnBrk="0" hangingPunct="1">
      <a:defRPr kumimoji="1" sz="1300" kern="1200">
        <a:solidFill>
          <a:schemeClr val="tx1"/>
        </a:solidFill>
        <a:latin typeface="+mn-lt"/>
        <a:ea typeface="+mn-ea"/>
        <a:cs typeface="+mn-cs"/>
      </a:defRPr>
    </a:lvl2pPr>
    <a:lvl3pPr marL="1001855" algn="l" defTabSz="1001855" rtl="0" eaLnBrk="1" latinLnBrk="0" hangingPunct="1">
      <a:defRPr kumimoji="1" sz="1300" kern="1200">
        <a:solidFill>
          <a:schemeClr val="tx1"/>
        </a:solidFill>
        <a:latin typeface="+mn-lt"/>
        <a:ea typeface="+mn-ea"/>
        <a:cs typeface="+mn-cs"/>
      </a:defRPr>
    </a:lvl3pPr>
    <a:lvl4pPr marL="1502783" algn="l" defTabSz="1001855" rtl="0" eaLnBrk="1" latinLnBrk="0" hangingPunct="1">
      <a:defRPr kumimoji="1" sz="1300" kern="1200">
        <a:solidFill>
          <a:schemeClr val="tx1"/>
        </a:solidFill>
        <a:latin typeface="+mn-lt"/>
        <a:ea typeface="+mn-ea"/>
        <a:cs typeface="+mn-cs"/>
      </a:defRPr>
    </a:lvl4pPr>
    <a:lvl5pPr marL="2003711" algn="l" defTabSz="1001855" rtl="0" eaLnBrk="1" latinLnBrk="0" hangingPunct="1">
      <a:defRPr kumimoji="1" sz="1300" kern="1200">
        <a:solidFill>
          <a:schemeClr val="tx1"/>
        </a:solidFill>
        <a:latin typeface="+mn-lt"/>
        <a:ea typeface="+mn-ea"/>
        <a:cs typeface="+mn-cs"/>
      </a:defRPr>
    </a:lvl5pPr>
    <a:lvl6pPr marL="2504638" algn="l" defTabSz="1001855" rtl="0" eaLnBrk="1" latinLnBrk="0" hangingPunct="1">
      <a:defRPr kumimoji="1" sz="1300" kern="1200">
        <a:solidFill>
          <a:schemeClr val="tx1"/>
        </a:solidFill>
        <a:latin typeface="+mn-lt"/>
        <a:ea typeface="+mn-ea"/>
        <a:cs typeface="+mn-cs"/>
      </a:defRPr>
    </a:lvl6pPr>
    <a:lvl7pPr marL="3005566" algn="l" defTabSz="1001855" rtl="0" eaLnBrk="1" latinLnBrk="0" hangingPunct="1">
      <a:defRPr kumimoji="1" sz="1300" kern="1200">
        <a:solidFill>
          <a:schemeClr val="tx1"/>
        </a:solidFill>
        <a:latin typeface="+mn-lt"/>
        <a:ea typeface="+mn-ea"/>
        <a:cs typeface="+mn-cs"/>
      </a:defRPr>
    </a:lvl7pPr>
    <a:lvl8pPr marL="3506494" algn="l" defTabSz="1001855" rtl="0" eaLnBrk="1" latinLnBrk="0" hangingPunct="1">
      <a:defRPr kumimoji="1" sz="1300" kern="1200">
        <a:solidFill>
          <a:schemeClr val="tx1"/>
        </a:solidFill>
        <a:latin typeface="+mn-lt"/>
        <a:ea typeface="+mn-ea"/>
        <a:cs typeface="+mn-cs"/>
      </a:defRPr>
    </a:lvl8pPr>
    <a:lvl9pPr marL="4007421" algn="l" defTabSz="1001855"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F35A095-2CAB-4BDF-A635-4A730F2D0316}" type="slidenum">
              <a:rPr kumimoji="1" lang="ja-JP" altLang="en-US" smtClean="0"/>
              <a:t>1</a:t>
            </a:fld>
            <a:endParaRPr kumimoji="1" lang="ja-JP" altLang="en-US"/>
          </a:p>
        </p:txBody>
      </p:sp>
    </p:spTree>
    <p:extLst>
      <p:ext uri="{BB962C8B-B14F-4D97-AF65-F5344CB8AC3E}">
        <p14:creationId xmlns:p14="http://schemas.microsoft.com/office/powerpoint/2010/main" val="3482234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28" indent="0" algn="ctr">
              <a:buNone/>
              <a:defRPr>
                <a:solidFill>
                  <a:schemeClr val="tx1">
                    <a:tint val="75000"/>
                  </a:schemeClr>
                </a:solidFill>
              </a:defRPr>
            </a:lvl2pPr>
            <a:lvl3pPr marL="1001855" indent="0" algn="ctr">
              <a:buNone/>
              <a:defRPr>
                <a:solidFill>
                  <a:schemeClr val="tx1">
                    <a:tint val="75000"/>
                  </a:schemeClr>
                </a:solidFill>
              </a:defRPr>
            </a:lvl3pPr>
            <a:lvl4pPr marL="1502783" indent="0" algn="ctr">
              <a:buNone/>
              <a:defRPr>
                <a:solidFill>
                  <a:schemeClr val="tx1">
                    <a:tint val="75000"/>
                  </a:schemeClr>
                </a:solidFill>
              </a:defRPr>
            </a:lvl4pPr>
            <a:lvl5pPr marL="2003711" indent="0" algn="ctr">
              <a:buNone/>
              <a:defRPr>
                <a:solidFill>
                  <a:schemeClr val="tx1">
                    <a:tint val="75000"/>
                  </a:schemeClr>
                </a:solidFill>
              </a:defRPr>
            </a:lvl5pPr>
            <a:lvl6pPr marL="2504638" indent="0" algn="ctr">
              <a:buNone/>
              <a:defRPr>
                <a:solidFill>
                  <a:schemeClr val="tx1">
                    <a:tint val="75000"/>
                  </a:schemeClr>
                </a:solidFill>
              </a:defRPr>
            </a:lvl6pPr>
            <a:lvl7pPr marL="3005566" indent="0" algn="ctr">
              <a:buNone/>
              <a:defRPr>
                <a:solidFill>
                  <a:schemeClr val="tx1">
                    <a:tint val="75000"/>
                  </a:schemeClr>
                </a:solidFill>
              </a:defRPr>
            </a:lvl7pPr>
            <a:lvl8pPr marL="3506494" indent="0" algn="ctr">
              <a:buNone/>
              <a:defRPr>
                <a:solidFill>
                  <a:schemeClr val="tx1">
                    <a:tint val="75000"/>
                  </a:schemeClr>
                </a:solidFill>
              </a:defRPr>
            </a:lvl8pPr>
            <a:lvl9pPr marL="400742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DA92500-687F-4DEC-8F31-A32B9FFB5129}" type="datetimeFigureOut">
              <a:rPr kumimoji="1" lang="ja-JP" altLang="en-US" smtClean="0"/>
              <a:t>2024/4/19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465567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DA92500-687F-4DEC-8F31-A32B9FFB5129}" type="datetimeFigureOut">
              <a:rPr kumimoji="1" lang="ja-JP" altLang="en-US" smtClean="0"/>
              <a:t>2024/4/19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1924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52532"/>
            <a:ext cx="1215153" cy="1175383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70035" y="552532"/>
            <a:ext cx="3525441" cy="1175383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DA92500-687F-4DEC-8F31-A32B9FFB5129}" type="datetimeFigureOut">
              <a:rPr kumimoji="1" lang="ja-JP" altLang="en-US" smtClean="0"/>
              <a:t>2024/4/19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4036090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DA92500-687F-4DEC-8F31-A32B9FFB5129}" type="datetimeFigureOut">
              <a:rPr kumimoji="1" lang="ja-JP" altLang="en-US" smtClean="0"/>
              <a:t>2024/4/19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3387511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28" indent="0">
              <a:buNone/>
              <a:defRPr sz="2000">
                <a:solidFill>
                  <a:schemeClr val="tx1">
                    <a:tint val="75000"/>
                  </a:schemeClr>
                </a:solidFill>
              </a:defRPr>
            </a:lvl2pPr>
            <a:lvl3pPr marL="1001855" indent="0">
              <a:buNone/>
              <a:defRPr sz="1700">
                <a:solidFill>
                  <a:schemeClr val="tx1">
                    <a:tint val="75000"/>
                  </a:schemeClr>
                </a:solidFill>
              </a:defRPr>
            </a:lvl3pPr>
            <a:lvl4pPr marL="1502783" indent="0">
              <a:buNone/>
              <a:defRPr sz="1500">
                <a:solidFill>
                  <a:schemeClr val="tx1">
                    <a:tint val="75000"/>
                  </a:schemeClr>
                </a:solidFill>
              </a:defRPr>
            </a:lvl4pPr>
            <a:lvl5pPr marL="2003711" indent="0">
              <a:buNone/>
              <a:defRPr sz="1500">
                <a:solidFill>
                  <a:schemeClr val="tx1">
                    <a:tint val="75000"/>
                  </a:schemeClr>
                </a:solidFill>
              </a:defRPr>
            </a:lvl5pPr>
            <a:lvl6pPr marL="2504638" indent="0">
              <a:buNone/>
              <a:defRPr sz="1500">
                <a:solidFill>
                  <a:schemeClr val="tx1">
                    <a:tint val="75000"/>
                  </a:schemeClr>
                </a:solidFill>
              </a:defRPr>
            </a:lvl6pPr>
            <a:lvl7pPr marL="3005566" indent="0">
              <a:buNone/>
              <a:defRPr sz="1500">
                <a:solidFill>
                  <a:schemeClr val="tx1">
                    <a:tint val="75000"/>
                  </a:schemeClr>
                </a:solidFill>
              </a:defRPr>
            </a:lvl7pPr>
            <a:lvl8pPr marL="3506494" indent="0">
              <a:buNone/>
              <a:defRPr sz="1500">
                <a:solidFill>
                  <a:schemeClr val="tx1">
                    <a:tint val="75000"/>
                  </a:schemeClr>
                </a:solidFill>
              </a:defRPr>
            </a:lvl8pPr>
            <a:lvl9pPr marL="4007421"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DA92500-687F-4DEC-8F31-A32B9FFB5129}" type="datetimeFigureOut">
              <a:rPr kumimoji="1" lang="ja-JP" altLang="en-US" smtClean="0"/>
              <a:t>2024/4/19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131613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70035" y="3214724"/>
            <a:ext cx="2370296" cy="9091639"/>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760346" y="3214724"/>
            <a:ext cx="2370296" cy="9091639"/>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DA92500-687F-4DEC-8F31-A32B9FFB5129}" type="datetimeFigureOut">
              <a:rPr kumimoji="1" lang="ja-JP" altLang="en-US" smtClean="0"/>
              <a:t>2024/4/19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927583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3801"/>
            <a:ext cx="6480810" cy="172217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6" y="2312975"/>
            <a:ext cx="3181648" cy="963938"/>
          </a:xfrm>
        </p:spPr>
        <p:txBody>
          <a:bodyPr anchor="b"/>
          <a:lstStyle>
            <a:lvl1pPr marL="0" indent="0">
              <a:buNone/>
              <a:defRPr sz="2600" b="1"/>
            </a:lvl1pPr>
            <a:lvl2pPr marL="500928" indent="0">
              <a:buNone/>
              <a:defRPr sz="2200" b="1"/>
            </a:lvl2pPr>
            <a:lvl3pPr marL="1001855" indent="0">
              <a:buNone/>
              <a:defRPr sz="2000" b="1"/>
            </a:lvl3pPr>
            <a:lvl4pPr marL="1502783" indent="0">
              <a:buNone/>
              <a:defRPr sz="1700" b="1"/>
            </a:lvl4pPr>
            <a:lvl5pPr marL="2003711" indent="0">
              <a:buNone/>
              <a:defRPr sz="1700" b="1"/>
            </a:lvl5pPr>
            <a:lvl6pPr marL="2504638" indent="0">
              <a:buNone/>
              <a:defRPr sz="1700" b="1"/>
            </a:lvl6pPr>
            <a:lvl7pPr marL="3005566" indent="0">
              <a:buNone/>
              <a:defRPr sz="1700" b="1"/>
            </a:lvl7pPr>
            <a:lvl8pPr marL="3506494" indent="0">
              <a:buNone/>
              <a:defRPr sz="1700" b="1"/>
            </a:lvl8pPr>
            <a:lvl9pPr marL="4007421"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8" y="2312975"/>
            <a:ext cx="3182898" cy="963938"/>
          </a:xfrm>
        </p:spPr>
        <p:txBody>
          <a:bodyPr anchor="b"/>
          <a:lstStyle>
            <a:lvl1pPr marL="0" indent="0">
              <a:buNone/>
              <a:defRPr sz="2600" b="1"/>
            </a:lvl1pPr>
            <a:lvl2pPr marL="500928" indent="0">
              <a:buNone/>
              <a:defRPr sz="2200" b="1"/>
            </a:lvl2pPr>
            <a:lvl3pPr marL="1001855" indent="0">
              <a:buNone/>
              <a:defRPr sz="2000" b="1"/>
            </a:lvl3pPr>
            <a:lvl4pPr marL="1502783" indent="0">
              <a:buNone/>
              <a:defRPr sz="1700" b="1"/>
            </a:lvl4pPr>
            <a:lvl5pPr marL="2003711" indent="0">
              <a:buNone/>
              <a:defRPr sz="1700" b="1"/>
            </a:lvl5pPr>
            <a:lvl6pPr marL="2504638" indent="0">
              <a:buNone/>
              <a:defRPr sz="1700" b="1"/>
            </a:lvl6pPr>
            <a:lvl7pPr marL="3005566" indent="0">
              <a:buNone/>
              <a:defRPr sz="1700" b="1"/>
            </a:lvl7pPr>
            <a:lvl8pPr marL="3506494" indent="0">
              <a:buNone/>
              <a:defRPr sz="1700" b="1"/>
            </a:lvl8pPr>
            <a:lvl9pPr marL="4007421"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DA92500-687F-4DEC-8F31-A32B9FFB5129}" type="datetimeFigureOut">
              <a:rPr kumimoji="1" lang="ja-JP" altLang="en-US" smtClean="0"/>
              <a:t>2024/4/19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2352397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DA92500-687F-4DEC-8F31-A32B9FFB5129}" type="datetimeFigureOut">
              <a:rPr kumimoji="1" lang="ja-JP" altLang="en-US" smtClean="0"/>
              <a:t>2024/4/19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288747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DA92500-687F-4DEC-8F31-A32B9FFB5129}" type="datetimeFigureOut">
              <a:rPr kumimoji="1" lang="ja-JP" altLang="en-US" smtClean="0"/>
              <a:t>2024/4/19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2981033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9"/>
            <a:ext cx="2369047" cy="1750876"/>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3" y="411410"/>
            <a:ext cx="4025504" cy="8818962"/>
          </a:xfrm>
        </p:spPr>
        <p:txBody>
          <a:bodyPr/>
          <a:lstStyle>
            <a:lvl1pPr>
              <a:defRPr sz="36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6" y="2162285"/>
            <a:ext cx="2369047" cy="7068086"/>
          </a:xfrm>
        </p:spPr>
        <p:txBody>
          <a:bodyPr/>
          <a:lstStyle>
            <a:lvl1pPr marL="0" indent="0">
              <a:buNone/>
              <a:defRPr sz="1500"/>
            </a:lvl1pPr>
            <a:lvl2pPr marL="500928" indent="0">
              <a:buNone/>
              <a:defRPr sz="1300"/>
            </a:lvl2pPr>
            <a:lvl3pPr marL="1001855" indent="0">
              <a:buNone/>
              <a:defRPr sz="1100"/>
            </a:lvl3pPr>
            <a:lvl4pPr marL="1502783" indent="0">
              <a:buNone/>
              <a:defRPr sz="1000"/>
            </a:lvl4pPr>
            <a:lvl5pPr marL="2003711" indent="0">
              <a:buNone/>
              <a:defRPr sz="1000"/>
            </a:lvl5pPr>
            <a:lvl6pPr marL="2504638" indent="0">
              <a:buNone/>
              <a:defRPr sz="1000"/>
            </a:lvl6pPr>
            <a:lvl7pPr marL="3005566" indent="0">
              <a:buNone/>
              <a:defRPr sz="1000"/>
            </a:lvl7pPr>
            <a:lvl8pPr marL="3506494" indent="0">
              <a:buNone/>
              <a:defRPr sz="1000"/>
            </a:lvl8pPr>
            <a:lvl9pPr marL="400742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DA92500-687F-4DEC-8F31-A32B9FFB5129}" type="datetimeFigureOut">
              <a:rPr kumimoji="1" lang="ja-JP" altLang="en-US" smtClean="0"/>
              <a:t>2024/4/19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177101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233128"/>
            <a:ext cx="4320540" cy="853912"/>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6" y="923276"/>
            <a:ext cx="4320540" cy="6199823"/>
          </a:xfrm>
        </p:spPr>
        <p:txBody>
          <a:bodyPr/>
          <a:lstStyle>
            <a:lvl1pPr marL="0" indent="0">
              <a:buNone/>
              <a:defRPr sz="3600"/>
            </a:lvl1pPr>
            <a:lvl2pPr marL="500928" indent="0">
              <a:buNone/>
              <a:defRPr sz="3100"/>
            </a:lvl2pPr>
            <a:lvl3pPr marL="1001855" indent="0">
              <a:buNone/>
              <a:defRPr sz="2600"/>
            </a:lvl3pPr>
            <a:lvl4pPr marL="1502783" indent="0">
              <a:buNone/>
              <a:defRPr sz="2200"/>
            </a:lvl4pPr>
            <a:lvl5pPr marL="2003711" indent="0">
              <a:buNone/>
              <a:defRPr sz="2200"/>
            </a:lvl5pPr>
            <a:lvl6pPr marL="2504638" indent="0">
              <a:buNone/>
              <a:defRPr sz="2200"/>
            </a:lvl6pPr>
            <a:lvl7pPr marL="3005566" indent="0">
              <a:buNone/>
              <a:defRPr sz="2200"/>
            </a:lvl7pPr>
            <a:lvl8pPr marL="3506494" indent="0">
              <a:buNone/>
              <a:defRPr sz="2200"/>
            </a:lvl8pPr>
            <a:lvl9pPr marL="4007421" indent="0">
              <a:buNone/>
              <a:defRPr sz="2200"/>
            </a:lvl9pPr>
          </a:lstStyle>
          <a:p>
            <a:endParaRPr kumimoji="1" lang="ja-JP" altLang="en-US"/>
          </a:p>
        </p:txBody>
      </p:sp>
      <p:sp>
        <p:nvSpPr>
          <p:cNvPr id="4" name="テキスト プレースホルダー 3"/>
          <p:cNvSpPr>
            <a:spLocks noGrp="1"/>
          </p:cNvSpPr>
          <p:nvPr>
            <p:ph type="body" sz="half" idx="2"/>
          </p:nvPr>
        </p:nvSpPr>
        <p:spPr>
          <a:xfrm>
            <a:off x="1411426" y="8087039"/>
            <a:ext cx="4320540" cy="1212696"/>
          </a:xfrm>
        </p:spPr>
        <p:txBody>
          <a:bodyPr/>
          <a:lstStyle>
            <a:lvl1pPr marL="0" indent="0">
              <a:buNone/>
              <a:defRPr sz="1500"/>
            </a:lvl1pPr>
            <a:lvl2pPr marL="500928" indent="0">
              <a:buNone/>
              <a:defRPr sz="1300"/>
            </a:lvl2pPr>
            <a:lvl3pPr marL="1001855" indent="0">
              <a:buNone/>
              <a:defRPr sz="1100"/>
            </a:lvl3pPr>
            <a:lvl4pPr marL="1502783" indent="0">
              <a:buNone/>
              <a:defRPr sz="1000"/>
            </a:lvl4pPr>
            <a:lvl5pPr marL="2003711" indent="0">
              <a:buNone/>
              <a:defRPr sz="1000"/>
            </a:lvl5pPr>
            <a:lvl6pPr marL="2504638" indent="0">
              <a:buNone/>
              <a:defRPr sz="1000"/>
            </a:lvl6pPr>
            <a:lvl7pPr marL="3005566" indent="0">
              <a:buNone/>
              <a:defRPr sz="1000"/>
            </a:lvl7pPr>
            <a:lvl8pPr marL="3506494" indent="0">
              <a:buNone/>
              <a:defRPr sz="1000"/>
            </a:lvl8pPr>
            <a:lvl9pPr marL="4007421"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DA92500-687F-4DEC-8F31-A32B9FFB5129}" type="datetimeFigureOut">
              <a:rPr kumimoji="1" lang="ja-JP" altLang="en-US" smtClean="0"/>
              <a:t>2024/4/19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2425607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1"/>
            <a:ext cx="6480810" cy="1722173"/>
          </a:xfrm>
          <a:prstGeom prst="rect">
            <a:avLst/>
          </a:prstGeom>
        </p:spPr>
        <p:txBody>
          <a:bodyPr vert="horz" lIns="100186" tIns="50093" rIns="100186" bIns="5009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411045"/>
            <a:ext cx="6480810" cy="6819327"/>
          </a:xfrm>
          <a:prstGeom prst="rect">
            <a:avLst/>
          </a:prstGeom>
        </p:spPr>
        <p:txBody>
          <a:bodyPr vert="horz" lIns="100186" tIns="50093" rIns="100186" bIns="5009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5" y="9577197"/>
            <a:ext cx="1680210" cy="550138"/>
          </a:xfrm>
          <a:prstGeom prst="rect">
            <a:avLst/>
          </a:prstGeom>
        </p:spPr>
        <p:txBody>
          <a:bodyPr vert="horz" lIns="100186" tIns="50093" rIns="100186" bIns="50093" rtlCol="0" anchor="ctr"/>
          <a:lstStyle>
            <a:lvl1pPr algn="l">
              <a:defRPr sz="1300">
                <a:solidFill>
                  <a:schemeClr val="tx1">
                    <a:tint val="75000"/>
                  </a:schemeClr>
                </a:solidFill>
              </a:defRPr>
            </a:lvl1pPr>
          </a:lstStyle>
          <a:p>
            <a:fld id="{FDA92500-687F-4DEC-8F31-A32B9FFB5129}" type="datetimeFigureOut">
              <a:rPr kumimoji="1" lang="ja-JP" altLang="en-US" smtClean="0"/>
              <a:t>2024/4/19</a:t>
            </a:fld>
            <a:endParaRPr kumimoji="1" lang="ja-JP" altLang="en-US"/>
          </a:p>
        </p:txBody>
      </p:sp>
      <p:sp>
        <p:nvSpPr>
          <p:cNvPr id="5" name="フッター プレースホルダー 4"/>
          <p:cNvSpPr>
            <a:spLocks noGrp="1"/>
          </p:cNvSpPr>
          <p:nvPr>
            <p:ph type="ftr" sz="quarter" idx="3"/>
          </p:nvPr>
        </p:nvSpPr>
        <p:spPr>
          <a:xfrm>
            <a:off x="2460308" y="9577197"/>
            <a:ext cx="2280285" cy="550138"/>
          </a:xfrm>
          <a:prstGeom prst="rect">
            <a:avLst/>
          </a:prstGeom>
        </p:spPr>
        <p:txBody>
          <a:bodyPr vert="horz" lIns="100186" tIns="50093" rIns="100186" bIns="50093"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577197"/>
            <a:ext cx="1680210" cy="550138"/>
          </a:xfrm>
          <a:prstGeom prst="rect">
            <a:avLst/>
          </a:prstGeom>
        </p:spPr>
        <p:txBody>
          <a:bodyPr vert="horz" lIns="100186" tIns="50093" rIns="100186" bIns="50093" rtlCol="0" anchor="ctr"/>
          <a:lstStyle>
            <a:lvl1pPr algn="r">
              <a:defRPr sz="1300">
                <a:solidFill>
                  <a:schemeClr val="tx1">
                    <a:tint val="75000"/>
                  </a:schemeClr>
                </a:solidFill>
              </a:defRPr>
            </a:lvl1pPr>
          </a:lstStyle>
          <a:p>
            <a:fld id="{3043482B-CA28-42F5-9A99-10FEE2E6CCE5}" type="slidenum">
              <a:rPr kumimoji="1" lang="ja-JP" altLang="en-US" smtClean="0"/>
              <a:t>‹#›</a:t>
            </a:fld>
            <a:endParaRPr kumimoji="1" lang="ja-JP" altLang="en-US"/>
          </a:p>
        </p:txBody>
      </p:sp>
    </p:spTree>
    <p:extLst>
      <p:ext uri="{BB962C8B-B14F-4D97-AF65-F5344CB8AC3E}">
        <p14:creationId xmlns:p14="http://schemas.microsoft.com/office/powerpoint/2010/main" val="1145425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855" rtl="0" eaLnBrk="1" latinLnBrk="0" hangingPunct="1">
        <a:spcBef>
          <a:spcPct val="0"/>
        </a:spcBef>
        <a:buNone/>
        <a:defRPr kumimoji="1" sz="4800" kern="1200">
          <a:solidFill>
            <a:schemeClr val="tx1"/>
          </a:solidFill>
          <a:latin typeface="+mj-lt"/>
          <a:ea typeface="+mj-ea"/>
          <a:cs typeface="+mj-cs"/>
        </a:defRPr>
      </a:lvl1pPr>
    </p:titleStyle>
    <p:bodyStyle>
      <a:lvl1pPr marL="375696" indent="-375696" algn="l" defTabSz="1001855"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1pPr>
      <a:lvl2pPr marL="814007" indent="-313080" algn="l" defTabSz="1001855"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2pPr>
      <a:lvl3pPr marL="1252319" indent="-250464" algn="l" defTabSz="1001855"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53247"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54174"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55102"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56030"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56957"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57885" indent="-250464" algn="l" defTabSz="1001855"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330789" y="3150295"/>
            <a:ext cx="6495793" cy="4932548"/>
          </a:xfrm>
          <a:prstGeom prst="roundRect">
            <a:avLst>
              <a:gd name="adj" fmla="val 0"/>
            </a:avLst>
          </a:prstGeom>
          <a:noFill/>
          <a:ln w="19050" cap="rnd" cmpd="sng">
            <a:solidFill>
              <a:srgbClr val="00B0F0"/>
            </a:solidFill>
            <a:prstDash val="solid"/>
            <a:bevel/>
          </a:ln>
        </p:spPr>
        <p:style>
          <a:lnRef idx="2">
            <a:schemeClr val="accent1"/>
          </a:lnRef>
          <a:fillRef idx="1">
            <a:schemeClr val="lt1"/>
          </a:fillRef>
          <a:effectRef idx="0">
            <a:schemeClr val="accent1"/>
          </a:effectRef>
          <a:fontRef idx="minor">
            <a:schemeClr val="dk1"/>
          </a:fontRef>
        </p:style>
        <p:txBody>
          <a:bodyPr rot="0" spcFirstLastPara="0" vert="horz" wrap="square" lIns="100186" tIns="50093" rIns="100186" bIns="50093" numCol="1" spcCol="0" rtlCol="0" fromWordArt="0" anchor="ctr" anchorCtr="0" forceAA="0" compatLnSpc="1">
            <a:prstTxWarp prst="textNoShape">
              <a:avLst/>
            </a:prstTxWarp>
            <a:noAutofit/>
          </a:bodyPr>
          <a:lstStyle/>
          <a:p>
            <a:pPr algn="just">
              <a:lnSpc>
                <a:spcPct val="120000"/>
              </a:lnSpc>
            </a:pPr>
            <a:r>
              <a:rPr lang="ja-JP" altLang="en-US" sz="14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精神障害、発達障害のある方々の雇用は、年々増加しており、こうした方々が安定して働き続けるためのポイントの一つ</a:t>
            </a:r>
            <a:r>
              <a:rPr lang="ja-JP" altLang="en-US" sz="14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400" b="1" u="heavy" kern="100" dirty="0" smtClean="0">
                <a:solidFill>
                  <a:schemeClr val="tx1"/>
                </a:solidFill>
                <a:uFill>
                  <a:solidFill>
                    <a:srgbClr val="00B0F0"/>
                  </a:solidFill>
                </a:uFill>
                <a:latin typeface="メイリオ" panose="020B0604030504040204" pitchFamily="50" charset="-128"/>
                <a:ea typeface="メイリオ" panose="020B0604030504040204" pitchFamily="50" charset="-128"/>
                <a:cs typeface="メイリオ" panose="020B0604030504040204" pitchFamily="50" charset="-128"/>
              </a:rPr>
              <a:t>「職場において同僚や上司がその人の障害特性について理解し、共に働く上での配慮があること」</a:t>
            </a:r>
            <a:r>
              <a:rPr lang="ja-JP" altLang="en-US" sz="14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4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20000"/>
              </a:lnSpc>
            </a:pPr>
            <a:r>
              <a:rPr lang="ja-JP" altLang="en-US" sz="14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しかしながら</a:t>
            </a:r>
            <a:r>
              <a:rPr lang="ja-JP" altLang="en-US" sz="14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企業で働く一般の従業員の方が障害等に関する基礎的な知識や情報を得る機会は限られていました。</a:t>
            </a:r>
            <a:endParaRPr lang="en-US" altLang="ja-JP" sz="14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このため、ハローワーク</a:t>
            </a:r>
            <a:r>
              <a:rPr lang="ja-JP" altLang="en-US" sz="14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秋田</a:t>
            </a:r>
            <a:r>
              <a:rPr lang="ja-JP" altLang="en-US" sz="14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a:t>
            </a:r>
            <a:r>
              <a:rPr lang="ja-JP" altLang="en-US" sz="1400" b="1" u="heavy" kern="100" dirty="0" smtClean="0">
                <a:solidFill>
                  <a:schemeClr val="tx1"/>
                </a:solidFill>
                <a:uFill>
                  <a:solidFill>
                    <a:srgbClr val="00B0F0"/>
                  </a:solidFill>
                </a:uFill>
                <a:latin typeface="メイリオ" panose="020B0604030504040204" pitchFamily="50" charset="-128"/>
                <a:ea typeface="メイリオ" panose="020B0604030504040204" pitchFamily="50" charset="-128"/>
                <a:cs typeface="メイリオ" panose="020B0604030504040204" pitchFamily="50" charset="-128"/>
              </a:rPr>
              <a:t>一般の従業員の方を主な対象に</a:t>
            </a:r>
            <a:r>
              <a:rPr lang="ja-JP" altLang="en-US" sz="14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、精神障害、発達障害に関して正しく理解</a:t>
            </a:r>
            <a:r>
              <a:rPr lang="ja-JP" altLang="en-US" sz="14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いただき</a:t>
            </a:r>
            <a:r>
              <a:rPr lang="ja-JP" altLang="en-US" sz="14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、職場における応援者（精神・発達障害者しごとサポーター）となっていただくための講座を以下の日程で開催します。</a:t>
            </a:r>
            <a:endParaRPr lang="en-US" altLang="ja-JP" sz="1400"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600" b="1" kern="100" dirty="0" smtClean="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＜開催日時＞</a:t>
            </a:r>
            <a:endParaRPr lang="en-US" altLang="ja-JP" sz="1600" b="1" kern="100" dirty="0" smtClean="0">
              <a:solidFill>
                <a:srgbClr val="3333FF"/>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600" b="1" kern="100" dirty="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kern="100" dirty="0" smtClean="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５</a:t>
            </a:r>
            <a:r>
              <a:rPr lang="en-US" altLang="ja-JP" sz="1600" b="1" kern="100" dirty="0" smtClean="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.9.12.</a:t>
            </a:r>
            <a:r>
              <a:rPr lang="ja-JP" altLang="en-US" sz="1600" b="1" kern="100" dirty="0" smtClean="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３月に各月１回開催　</a:t>
            </a:r>
            <a:r>
              <a:rPr lang="en-US" altLang="ja-JP" sz="1600" b="1" kern="100" dirty="0" smtClean="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600" b="1" kern="100" dirty="0" smtClean="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kern="100" dirty="0" smtClean="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600" b="1" kern="100" dirty="0" smtClean="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kern="100" dirty="0" smtClean="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600" b="1" kern="100" dirty="0" smtClean="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kern="100" dirty="0" smtClean="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30</a:t>
            </a:r>
          </a:p>
          <a:p>
            <a:pPr>
              <a:lnSpc>
                <a:spcPct val="120000"/>
              </a:lnSpc>
            </a:pPr>
            <a:r>
              <a:rPr lang="ja-JP" altLang="en-US" sz="1400" b="1"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kern="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裏面の日程一覧表を参照願います。</a:t>
            </a:r>
          </a:p>
          <a:p>
            <a:pPr>
              <a:lnSpc>
                <a:spcPct val="120000"/>
              </a:lnSpc>
            </a:pPr>
            <a:r>
              <a:rPr lang="ja-JP" altLang="en-US" sz="1600" b="1" kern="100" dirty="0" smtClean="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＜場　 所＞　　</a:t>
            </a:r>
            <a:endParaRPr lang="en-US" altLang="ja-JP" sz="1600" b="1" kern="100" dirty="0" smtClean="0">
              <a:solidFill>
                <a:srgbClr val="3333FF"/>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600" b="1" kern="100" dirty="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kern="100" dirty="0" smtClean="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ハローワーク</a:t>
            </a:r>
            <a:r>
              <a:rPr lang="ja-JP" altLang="en-US" sz="1600" b="1" kern="100" dirty="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秋田</a:t>
            </a:r>
            <a:r>
              <a:rPr lang="ja-JP" altLang="en-US" sz="1600" b="1" kern="100" dirty="0" smtClean="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　小会議室　</a:t>
            </a:r>
            <a:endParaRPr lang="en-US" altLang="ja-JP" sz="1600" b="1" kern="100" dirty="0">
              <a:solidFill>
                <a:srgbClr val="3333FF"/>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400" b="1"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kern="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受講は無料ですが、</a:t>
            </a:r>
            <a:r>
              <a:rPr lang="ja-JP" altLang="en-US" sz="12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事前予約が必要です（１回２０名まで）。</a:t>
            </a:r>
            <a:endParaRPr lang="en-US" altLang="ja-JP" sz="12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Text Box 42"/>
          <p:cNvSpPr txBox="1">
            <a:spLocks noChangeArrowheads="1"/>
          </p:cNvSpPr>
          <p:nvPr/>
        </p:nvSpPr>
        <p:spPr bwMode="auto">
          <a:xfrm>
            <a:off x="1857814" y="9810455"/>
            <a:ext cx="4032448" cy="296062"/>
          </a:xfrm>
          <a:prstGeom prst="rect">
            <a:avLst/>
          </a:prstGeom>
          <a:noFill/>
          <a:ln w="9525">
            <a:noFill/>
            <a:miter lim="800000"/>
            <a:headEnd/>
            <a:tailEnd/>
          </a:ln>
        </p:spPr>
        <p:txBody>
          <a:bodyPr wrap="square" lIns="34578" tIns="43914" rIns="34578" bIns="43914">
            <a:spAutoFit/>
          </a:bodyPr>
          <a:lstStyle/>
          <a:p>
            <a:pPr algn="ctr">
              <a:defRPr/>
            </a:pPr>
            <a:r>
              <a:rPr lang="ja-JP" altLang="en-US" sz="1300" b="1" spc="-19" dirty="0">
                <a:latin typeface="メイリオ" pitchFamily="50" charset="-128"/>
                <a:ea typeface="メイリオ" pitchFamily="50" charset="-128"/>
              </a:rPr>
              <a:t>厚生労働省・都道府県労働局・ハローワーク</a:t>
            </a:r>
          </a:p>
        </p:txBody>
      </p:sp>
      <p:pic>
        <p:nvPicPr>
          <p:cNvPr id="22" name="図 30" descr="マーク最小.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1818564" y="9702556"/>
            <a:ext cx="365760" cy="365760"/>
          </a:xfrm>
          <a:prstGeom prst="rect">
            <a:avLst/>
          </a:prstGeom>
          <a:noFill/>
          <a:ln w="9525">
            <a:noFill/>
            <a:miter lim="800000"/>
            <a:headEnd/>
            <a:tailEnd/>
          </a:ln>
        </p:spPr>
      </p:pic>
      <p:sp>
        <p:nvSpPr>
          <p:cNvPr id="2" name="角丸四角形 1"/>
          <p:cNvSpPr/>
          <p:nvPr/>
        </p:nvSpPr>
        <p:spPr>
          <a:xfrm>
            <a:off x="168962" y="846039"/>
            <a:ext cx="6912768" cy="2160240"/>
          </a:xfrm>
          <a:prstGeom prst="roundRect">
            <a:avLst>
              <a:gd name="adj" fmla="val 176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36000" rtlCol="0" anchor="t"/>
          <a:lstStyle/>
          <a:p>
            <a:r>
              <a:rPr lang="ja-JP" altLang="en-US"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精神･発達障害者</a:t>
            </a:r>
            <a:endPar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しごとサポーター養成講座</a:t>
            </a:r>
            <a:endPar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08000" y="466254"/>
            <a:ext cx="6984826" cy="307777"/>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事</a:t>
            </a:r>
            <a:r>
              <a:rPr kumimoji="1" lang="ja-JP" altLang="en-US" sz="1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業主の皆さまへ </a:t>
            </a:r>
            <a:r>
              <a:rPr lang="ja-JP" altLang="en-US" sz="1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kumimoji="1" lang="ja-JP" altLang="en-US" sz="14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endParaRPr kumimoji="1" lang="ja-JP" altLang="en-US" sz="1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7" name="正方形/長方形 6"/>
          <p:cNvSpPr/>
          <p:nvPr/>
        </p:nvSpPr>
        <p:spPr>
          <a:xfrm>
            <a:off x="1116001" y="8214322"/>
            <a:ext cx="5937162" cy="938719"/>
          </a:xfrm>
          <a:prstGeom prst="rect">
            <a:avLst/>
          </a:prstGeom>
        </p:spPr>
        <p:txBody>
          <a:bodyPr wrap="square">
            <a:spAutoFit/>
          </a:bodyPr>
          <a:lstStyle/>
          <a:p>
            <a:pPr marL="216000" indent="-216000" algn="just">
              <a:spcBef>
                <a:spcPts val="600"/>
              </a:spcBef>
            </a:pP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精神・発達障害者しごとサポーター」は特別な</a:t>
            </a:r>
            <a:r>
              <a:rPr lang="ja-JP" altLang="en-US" sz="1000" b="1" kern="100" dirty="0" smtClean="0">
                <a:latin typeface="メイリオ" panose="020B0604030504040204" pitchFamily="50" charset="-128"/>
                <a:ea typeface="メイリオ" panose="020B0604030504040204" pitchFamily="50" charset="-128"/>
                <a:cs typeface="メイリオ" panose="020B0604030504040204" pitchFamily="50" charset="-128"/>
              </a:rPr>
              <a:t>資格制度等ではありません。</a:t>
            </a: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また、本講座の受講により、職場の中で障害者に対する特別な役割を求めるものでもありません。</a:t>
            </a:r>
            <a:endParaRPr lang="en-US" altLang="ja-JP" sz="10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16000" indent="-216000" algn="just">
              <a:spcBef>
                <a:spcPts val="600"/>
              </a:spcBef>
            </a:pP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a:latin typeface="メイリオ" panose="020B0604030504040204" pitchFamily="50" charset="-128"/>
                <a:ea typeface="メイリオ" panose="020B0604030504040204" pitchFamily="50" charset="-128"/>
                <a:cs typeface="メイリオ" panose="020B0604030504040204" pitchFamily="50" charset="-128"/>
              </a:rPr>
              <a:t>精神・発達障害者しごとサポーター」の</a:t>
            </a: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養成は</a:t>
            </a:r>
            <a:r>
              <a:rPr lang="ja-JP" altLang="en-US" sz="1000" kern="100" dirty="0">
                <a:latin typeface="メイリオ" panose="020B0604030504040204" pitchFamily="50" charset="-128"/>
                <a:ea typeface="メイリオ" panose="020B0604030504040204" pitchFamily="50" charset="-128"/>
                <a:cs typeface="メイリオ" panose="020B0604030504040204" pitchFamily="50" charset="-128"/>
              </a:rPr>
              <a:t>、広く職場における精神障害、発達障害に関する正しい理解の浸透を図り、精神・発達障害者にとって働きやすい職場環境づくりを</a:t>
            </a: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推進し、「障害者と一緒に働くことが当たり前」の社会になることを後押しする</a:t>
            </a:r>
            <a:r>
              <a:rPr lang="ja-JP" altLang="en-US" sz="1000" kern="100" dirty="0">
                <a:latin typeface="メイリオ" panose="020B0604030504040204" pitchFamily="50" charset="-128"/>
                <a:ea typeface="メイリオ" panose="020B0604030504040204" pitchFamily="50" charset="-128"/>
                <a:cs typeface="メイリオ" panose="020B0604030504040204" pitchFamily="50" charset="-128"/>
              </a:rPr>
              <a:t>ことを目的と</a:t>
            </a: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しています。</a:t>
            </a:r>
            <a:endParaRPr lang="en-US" altLang="ja-JP" sz="1000" kern="1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5" name="グループ化 24"/>
          <p:cNvGrpSpPr/>
          <p:nvPr/>
        </p:nvGrpSpPr>
        <p:grpSpPr>
          <a:xfrm>
            <a:off x="-330772" y="-204001"/>
            <a:ext cx="8467726" cy="570471"/>
            <a:chOff x="-191295" y="-88637"/>
            <a:chExt cx="8064501" cy="504826"/>
          </a:xfrm>
        </p:grpSpPr>
        <p:pic>
          <p:nvPicPr>
            <p:cNvPr id="26" name="図 1"/>
            <p:cNvPicPr>
              <a:picLocks noChangeAspect="1" noChangeArrowheads="1"/>
            </p:cNvPicPr>
            <p:nvPr/>
          </p:nvPicPr>
          <p:blipFill>
            <a:blip r:embed="rId4" cstate="print"/>
            <a:srcRect/>
            <a:stretch>
              <a:fillRect/>
            </a:stretch>
          </p:blipFill>
          <p:spPr bwMode="auto">
            <a:xfrm>
              <a:off x="457993" y="35519"/>
              <a:ext cx="501650" cy="360363"/>
            </a:xfrm>
            <a:prstGeom prst="rect">
              <a:avLst/>
            </a:prstGeom>
            <a:noFill/>
            <a:ln w="9525">
              <a:noFill/>
              <a:miter lim="800000"/>
              <a:headEnd/>
              <a:tailEnd/>
            </a:ln>
          </p:spPr>
        </p:pic>
        <p:sp>
          <p:nvSpPr>
            <p:cNvPr id="27" name="AutoShape 3"/>
            <p:cNvSpPr>
              <a:spLocks noChangeArrowheads="1"/>
            </p:cNvSpPr>
            <p:nvPr/>
          </p:nvSpPr>
          <p:spPr bwMode="auto">
            <a:xfrm>
              <a:off x="-191295" y="-88637"/>
              <a:ext cx="647701" cy="504826"/>
            </a:xfrm>
            <a:prstGeom prst="roundRect">
              <a:avLst>
                <a:gd name="adj" fmla="val 50000"/>
              </a:avLst>
            </a:prstGeom>
            <a:solidFill>
              <a:srgbClr val="009944"/>
            </a:solidFill>
            <a:ln w="9525">
              <a:noFill/>
              <a:round/>
              <a:headEnd/>
              <a:tailEnd/>
            </a:ln>
          </p:spPr>
          <p:txBody>
            <a:bodyPr lIns="74295" tIns="8890" rIns="74295" bIns="8890"/>
            <a:lstStyle/>
            <a:p>
              <a:endParaRPr lang="ja-JP" altLang="en-US"/>
            </a:p>
          </p:txBody>
        </p:sp>
        <p:sp>
          <p:nvSpPr>
            <p:cNvPr id="28" name="AutoShape 5"/>
            <p:cNvSpPr>
              <a:spLocks noChangeArrowheads="1"/>
            </p:cNvSpPr>
            <p:nvPr/>
          </p:nvSpPr>
          <p:spPr bwMode="auto">
            <a:xfrm>
              <a:off x="961231" y="-88637"/>
              <a:ext cx="6911975" cy="504826"/>
            </a:xfrm>
            <a:prstGeom prst="roundRect">
              <a:avLst>
                <a:gd name="adj" fmla="val 50000"/>
              </a:avLst>
            </a:prstGeom>
            <a:solidFill>
              <a:srgbClr val="009944"/>
            </a:solidFill>
            <a:ln w="9525">
              <a:noFill/>
              <a:round/>
              <a:headEnd/>
              <a:tailEnd/>
            </a:ln>
          </p:spPr>
          <p:txBody>
            <a:bodyPr lIns="74295" tIns="8890" rIns="74295" bIns="8890"/>
            <a:lstStyle/>
            <a:p>
              <a:endParaRPr lang="ja-JP" altLang="en-US"/>
            </a:p>
          </p:txBody>
        </p:sp>
      </p:grpSp>
      <p:grpSp>
        <p:nvGrpSpPr>
          <p:cNvPr id="29" name="グループ化 28"/>
          <p:cNvGrpSpPr/>
          <p:nvPr/>
        </p:nvGrpSpPr>
        <p:grpSpPr>
          <a:xfrm>
            <a:off x="-885200" y="10106517"/>
            <a:ext cx="8467726" cy="570468"/>
            <a:chOff x="-234050" y="10246463"/>
            <a:chExt cx="8064501" cy="504825"/>
          </a:xfrm>
        </p:grpSpPr>
        <p:pic>
          <p:nvPicPr>
            <p:cNvPr id="30" name="図 1"/>
            <p:cNvPicPr>
              <a:picLocks noChangeAspect="1" noChangeArrowheads="1"/>
            </p:cNvPicPr>
            <p:nvPr/>
          </p:nvPicPr>
          <p:blipFill>
            <a:blip r:embed="rId4" cstate="print"/>
            <a:srcRect/>
            <a:stretch>
              <a:fillRect/>
            </a:stretch>
          </p:blipFill>
          <p:spPr bwMode="auto">
            <a:xfrm rot="10800000">
              <a:off x="6677926" y="10246463"/>
              <a:ext cx="503237" cy="360363"/>
            </a:xfrm>
            <a:prstGeom prst="rect">
              <a:avLst/>
            </a:prstGeom>
            <a:noFill/>
            <a:ln w="9525">
              <a:noFill/>
              <a:miter lim="800000"/>
              <a:headEnd/>
              <a:tailEnd/>
            </a:ln>
          </p:spPr>
        </p:pic>
        <p:sp>
          <p:nvSpPr>
            <p:cNvPr id="31" name="AutoShape 7"/>
            <p:cNvSpPr>
              <a:spLocks noChangeArrowheads="1"/>
            </p:cNvSpPr>
            <p:nvPr/>
          </p:nvSpPr>
          <p:spPr bwMode="auto">
            <a:xfrm>
              <a:off x="-234050" y="10246463"/>
              <a:ext cx="6911976" cy="504825"/>
            </a:xfrm>
            <a:prstGeom prst="roundRect">
              <a:avLst>
                <a:gd name="adj" fmla="val 50000"/>
              </a:avLst>
            </a:prstGeom>
            <a:solidFill>
              <a:srgbClr val="009944"/>
            </a:solidFill>
            <a:ln w="9525">
              <a:noFill/>
              <a:round/>
              <a:headEnd/>
              <a:tailEnd/>
            </a:ln>
          </p:spPr>
          <p:txBody>
            <a:bodyPr lIns="74295" tIns="8890" rIns="74295" bIns="8890"/>
            <a:lstStyle/>
            <a:p>
              <a:endParaRPr lang="ja-JP" altLang="en-US"/>
            </a:p>
          </p:txBody>
        </p:sp>
        <p:sp>
          <p:nvSpPr>
            <p:cNvPr id="32" name="AutoShape 9"/>
            <p:cNvSpPr>
              <a:spLocks noChangeArrowheads="1"/>
            </p:cNvSpPr>
            <p:nvPr/>
          </p:nvSpPr>
          <p:spPr bwMode="auto">
            <a:xfrm>
              <a:off x="7182751" y="10246463"/>
              <a:ext cx="647700" cy="504825"/>
            </a:xfrm>
            <a:prstGeom prst="roundRect">
              <a:avLst>
                <a:gd name="adj" fmla="val 50000"/>
              </a:avLst>
            </a:prstGeom>
            <a:solidFill>
              <a:srgbClr val="009944"/>
            </a:solidFill>
            <a:ln w="9525">
              <a:noFill/>
              <a:round/>
              <a:headEnd/>
              <a:tailEnd/>
            </a:ln>
          </p:spPr>
          <p:txBody>
            <a:bodyPr lIns="74295" tIns="8890" rIns="74295" bIns="8890"/>
            <a:lstStyle/>
            <a:p>
              <a:endParaRPr lang="ja-JP" altLang="en-US"/>
            </a:p>
          </p:txBody>
        </p:sp>
      </p:grpSp>
      <p:pic>
        <p:nvPicPr>
          <p:cNvPr id="24" name="Picture 4" descr="クリックすると新しいウィンドウで開きます"/>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92737" y="5541379"/>
            <a:ext cx="959274" cy="1022599"/>
          </a:xfrm>
          <a:prstGeom prst="rect">
            <a:avLst/>
          </a:prstGeom>
          <a:noFill/>
          <a:extLst>
            <a:ext uri="{909E8E84-426E-40DD-AFC4-6F175D3DCCD1}">
              <a14:hiddenFill xmlns:a14="http://schemas.microsoft.com/office/drawing/2010/main">
                <a:solidFill>
                  <a:srgbClr val="FFFFFF"/>
                </a:solidFill>
              </a14:hiddenFill>
            </a:ext>
          </a:extLst>
        </p:spPr>
      </p:pic>
      <p:sp>
        <p:nvSpPr>
          <p:cNvPr id="40" name="山形 39"/>
          <p:cNvSpPr/>
          <p:nvPr/>
        </p:nvSpPr>
        <p:spPr>
          <a:xfrm>
            <a:off x="936155" y="9267023"/>
            <a:ext cx="6156672" cy="500523"/>
          </a:xfrm>
          <a:prstGeom prst="chevron">
            <a:avLst>
              <a:gd name="adj" fmla="val 4083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87828" tIns="72000" rIns="87828" bIns="36000" rtlCol="0" anchor="t" anchorCtr="1"/>
          <a:lstStyle/>
          <a:p>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お申込み、お問い合せはハローワーク秋田（℡</a:t>
            </a:r>
            <a:r>
              <a:rPr lang="en-US" altLang="ja-JP"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018</a:t>
            </a:r>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864</a:t>
            </a:r>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4111</a:t>
            </a:r>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専門支援部門（部門コード　４３＃）</a:t>
            </a:r>
            <a:endParaRPr lang="ja-JP" altLang="en-US"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円/楕円 16"/>
          <p:cNvSpPr/>
          <p:nvPr/>
        </p:nvSpPr>
        <p:spPr>
          <a:xfrm>
            <a:off x="172038" y="8186518"/>
            <a:ext cx="936000" cy="936000"/>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180000" y="8385155"/>
            <a:ext cx="936001" cy="5970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0186" tIns="43200" rIns="100186" bIns="36000" spcCol="0" rtlCol="0" anchor="t" anchorCtr="1"/>
          <a:lstStyle/>
          <a:p>
            <a:pPr algn="ctr">
              <a:lnSpc>
                <a:spcPts val="1900"/>
              </a:lnSpc>
            </a:pP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ご留意</a:t>
            </a:r>
            <a:endPar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900"/>
              </a:lnSpc>
            </a:pP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ja-JP" altLang="en-US" sz="13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6336754" y="-22994"/>
            <a:ext cx="1008112" cy="489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400" b="1" dirty="0" smtClean="0"/>
          </a:p>
        </p:txBody>
      </p:sp>
      <p:sp>
        <p:nvSpPr>
          <p:cNvPr id="11" name="テキスト ボックス 10"/>
          <p:cNvSpPr txBox="1"/>
          <p:nvPr/>
        </p:nvSpPr>
        <p:spPr>
          <a:xfrm>
            <a:off x="6120730" y="9810455"/>
            <a:ext cx="780043" cy="215444"/>
          </a:xfrm>
          <a:prstGeom prst="rect">
            <a:avLst/>
          </a:prstGeom>
          <a:noFill/>
        </p:spPr>
        <p:txBody>
          <a:bodyPr wrap="square" rtlCol="0">
            <a:spAutoFit/>
          </a:bodyPr>
          <a:lstStyle/>
          <a:p>
            <a:r>
              <a:rPr lang="en-US" altLang="ja-JP" sz="800" dirty="0" smtClean="0"/>
              <a:t>0</a:t>
            </a:r>
            <a:r>
              <a:rPr lang="en-US" altLang="ja-JP" sz="800" dirty="0" smtClean="0"/>
              <a:t>604</a:t>
            </a:r>
            <a:r>
              <a:rPr kumimoji="1" lang="ja-JP" altLang="en-US" sz="800" dirty="0" smtClean="0"/>
              <a:t>（</a:t>
            </a:r>
            <a:r>
              <a:rPr kumimoji="1" lang="ja-JP" altLang="en-US" sz="800" dirty="0" smtClean="0"/>
              <a:t>秋田）</a:t>
            </a:r>
            <a:endParaRPr kumimoji="1" lang="ja-JP" altLang="en-US" sz="800" dirty="0"/>
          </a:p>
        </p:txBody>
      </p:sp>
      <p:sp>
        <p:nvSpPr>
          <p:cNvPr id="4" name="横巻き 3"/>
          <p:cNvSpPr/>
          <p:nvPr/>
        </p:nvSpPr>
        <p:spPr>
          <a:xfrm rot="928520">
            <a:off x="4197926" y="309974"/>
            <a:ext cx="2802650" cy="811833"/>
          </a:xfrm>
          <a:prstGeom prst="horizontalScroll">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500" b="1" dirty="0" smtClean="0">
                <a:solidFill>
                  <a:srgbClr val="00B0F0"/>
                </a:solidFill>
              </a:rPr>
              <a:t>参加無料・予約制</a:t>
            </a:r>
            <a:endParaRPr kumimoji="1" lang="ja-JP" altLang="en-US" sz="2500" b="1" dirty="0">
              <a:solidFill>
                <a:srgbClr val="00B0F0"/>
              </a:solidFill>
            </a:endParaRPr>
          </a:p>
        </p:txBody>
      </p:sp>
      <p:sp>
        <p:nvSpPr>
          <p:cNvPr id="33" name="山形 32"/>
          <p:cNvSpPr/>
          <p:nvPr/>
        </p:nvSpPr>
        <p:spPr>
          <a:xfrm>
            <a:off x="4928607" y="6678687"/>
            <a:ext cx="2102758" cy="500523"/>
          </a:xfrm>
          <a:prstGeom prst="chevron">
            <a:avLst>
              <a:gd name="adj" fmla="val 40839"/>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87828" tIns="72000" rIns="87828" bIns="36000" rtlCol="0" anchor="ctr" anchorCtr="0"/>
          <a:lstStyle/>
          <a:p>
            <a:pPr algn="ctr"/>
            <a:r>
              <a:rPr lang="ja-JP" altLang="en-US"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裏面</a:t>
            </a:r>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も</a:t>
            </a:r>
            <a:r>
              <a:rPr lang="ja-JP" altLang="en-US"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ご覧</a:t>
            </a:r>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角丸四角形 34"/>
          <p:cNvSpPr/>
          <p:nvPr/>
        </p:nvSpPr>
        <p:spPr>
          <a:xfrm>
            <a:off x="266195" y="2167043"/>
            <a:ext cx="6693587" cy="623211"/>
          </a:xfrm>
          <a:prstGeom prst="roundRect">
            <a:avLst>
              <a:gd name="adj" fmla="val 24547"/>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まず基礎知識を学びたい」という方はぜひご利用ください。</a:t>
            </a:r>
          </a:p>
        </p:txBody>
      </p:sp>
      <p:sp>
        <p:nvSpPr>
          <p:cNvPr id="38" name="正方形/長方形 37"/>
          <p:cNvSpPr/>
          <p:nvPr/>
        </p:nvSpPr>
        <p:spPr>
          <a:xfrm>
            <a:off x="479925" y="2101727"/>
            <a:ext cx="5081885" cy="563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r>
              <a:rPr lang="en-US" altLang="ja-JP"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ラーニング版</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を公開しています！</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9" name="グループ化 38"/>
          <p:cNvGrpSpPr/>
          <p:nvPr/>
        </p:nvGrpSpPr>
        <p:grpSpPr>
          <a:xfrm>
            <a:off x="4550316" y="2283799"/>
            <a:ext cx="2362502" cy="294346"/>
            <a:chOff x="4858493" y="1703263"/>
            <a:chExt cx="1543100" cy="323415"/>
          </a:xfrm>
        </p:grpSpPr>
        <p:grpSp>
          <p:nvGrpSpPr>
            <p:cNvPr id="41" name="グループ化 40"/>
            <p:cNvGrpSpPr/>
            <p:nvPr/>
          </p:nvGrpSpPr>
          <p:grpSpPr>
            <a:xfrm>
              <a:off x="4858493" y="1703263"/>
              <a:ext cx="1426328" cy="204753"/>
              <a:chOff x="4896593" y="1903288"/>
              <a:chExt cx="1426328" cy="204753"/>
            </a:xfrm>
          </p:grpSpPr>
          <p:sp>
            <p:nvSpPr>
              <p:cNvPr id="43" name="正方形/長方形 42"/>
              <p:cNvSpPr/>
              <p:nvPr/>
            </p:nvSpPr>
            <p:spPr>
              <a:xfrm>
                <a:off x="4896593" y="1905664"/>
                <a:ext cx="1169482" cy="2023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36000" bIns="36000" rtlCol="0" anchor="ctr"/>
              <a:lstStyle/>
              <a:p>
                <a:pPr algn="ctr"/>
                <a:r>
                  <a:rPr kumimoji="1" lang="ja-JP" altLang="en-US" sz="1000" dirty="0" smtClean="0">
                    <a:solidFill>
                      <a:schemeClr val="tx1"/>
                    </a:solidFill>
                  </a:rPr>
                  <a:t>しごとサポーター　</a:t>
                </a:r>
                <a:r>
                  <a:rPr kumimoji="1" lang="en-US" altLang="ja-JP" sz="1000" dirty="0" smtClean="0">
                    <a:solidFill>
                      <a:schemeClr val="tx1"/>
                    </a:solidFill>
                  </a:rPr>
                  <a:t>e</a:t>
                </a:r>
                <a:r>
                  <a:rPr kumimoji="1" lang="ja-JP" altLang="en-US" sz="1000" dirty="0" smtClean="0">
                    <a:solidFill>
                      <a:schemeClr val="tx1"/>
                    </a:solidFill>
                  </a:rPr>
                  <a:t>ラーニング　</a:t>
                </a:r>
                <a:endParaRPr kumimoji="1" lang="ja-JP" altLang="en-US" sz="1000" dirty="0">
                  <a:solidFill>
                    <a:schemeClr val="tx1"/>
                  </a:solidFill>
                </a:endParaRPr>
              </a:p>
            </p:txBody>
          </p:sp>
          <p:sp>
            <p:nvSpPr>
              <p:cNvPr id="44" name="正方形/長方形 43"/>
              <p:cNvSpPr/>
              <p:nvPr/>
            </p:nvSpPr>
            <p:spPr>
              <a:xfrm>
                <a:off x="6079508" y="1903288"/>
                <a:ext cx="243413" cy="204753"/>
              </a:xfrm>
              <a:prstGeom prst="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36000" bIns="36000" rtlCol="0" anchor="ctr"/>
              <a:lstStyle/>
              <a:p>
                <a:pPr algn="ctr"/>
                <a:r>
                  <a:rPr lang="ja-JP" altLang="en-US" sz="1000" dirty="0">
                    <a:solidFill>
                      <a:schemeClr val="tx1"/>
                    </a:solidFill>
                  </a:rPr>
                  <a:t>検索</a:t>
                </a:r>
                <a:endParaRPr kumimoji="1" lang="ja-JP" altLang="en-US" sz="1000" dirty="0">
                  <a:solidFill>
                    <a:schemeClr val="tx1"/>
                  </a:solidFill>
                </a:endParaRPr>
              </a:p>
            </p:txBody>
          </p:sp>
        </p:grpSp>
        <p:sp>
          <p:nvSpPr>
            <p:cNvPr id="42" name="上矢印 41"/>
            <p:cNvSpPr/>
            <p:nvPr/>
          </p:nvSpPr>
          <p:spPr>
            <a:xfrm rot="17800644">
              <a:off x="6212811" y="1837896"/>
              <a:ext cx="212967" cy="164597"/>
            </a:xfrm>
            <a:prstGeom prst="upArrow">
              <a:avLst>
                <a:gd name="adj1" fmla="val 28428"/>
                <a:gd name="adj2" fmla="val 78475"/>
              </a:avLst>
            </a:prstGeom>
            <a:solidFill>
              <a:schemeClr val="bg1"/>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5" name="ストライプ矢印 44"/>
          <p:cNvSpPr/>
          <p:nvPr/>
        </p:nvSpPr>
        <p:spPr>
          <a:xfrm>
            <a:off x="4328167" y="2244662"/>
            <a:ext cx="180000" cy="233986"/>
          </a:xfrm>
          <a:prstGeom prst="stripedRightArrow">
            <a:avLst>
              <a:gd name="adj1" fmla="val 74357"/>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248708" y="1963410"/>
            <a:ext cx="991411" cy="232035"/>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注目！</a:t>
            </a:r>
            <a:endPar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74577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82375" y="232569"/>
            <a:ext cx="6841354" cy="3701272"/>
          </a:xfrm>
          <a:prstGeom prst="rect">
            <a:avLst/>
          </a:prstGeom>
          <a:solidFill>
            <a:srgbClr val="E1F0FF"/>
          </a:solidFill>
          <a:ln w="57150" cmpd="tri">
            <a:solidFill>
              <a:srgbClr val="00B0F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角丸四角形 3"/>
          <p:cNvSpPr/>
          <p:nvPr/>
        </p:nvSpPr>
        <p:spPr>
          <a:xfrm>
            <a:off x="486403" y="396278"/>
            <a:ext cx="5040000" cy="512068"/>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44000" rIns="0" bIns="72000" rtlCol="0" anchor="ctr"/>
          <a:lstStyle/>
          <a:p>
            <a:pPr algn="ct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精神･発達障害者しごとサポーター養成講座の概要</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404929" y="854051"/>
            <a:ext cx="6540804" cy="1947824"/>
          </a:xfrm>
          <a:prstGeom prst="rect">
            <a:avLst/>
          </a:prstGeom>
          <a:noFill/>
        </p:spPr>
        <p:txBody>
          <a:bodyPr wrap="square" lIns="100186" tIns="50093" rIns="100186" bIns="50093" rtlCol="0">
            <a:spAutoFit/>
          </a:bodyPr>
          <a:lstStyle/>
          <a:p>
            <a:pPr algn="just"/>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◆内　　容 ：　</a:t>
            </a:r>
            <a:r>
              <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精神疾患（発達障害を含む）の種類」、「精神・発達障害の</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30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（予　定）</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　特性」、</a:t>
            </a:r>
            <a:r>
              <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共</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働く上での</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ポイント</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（コミュニケーション方法）」</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等」について</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400"/>
              </a:lnSpc>
            </a:pPr>
            <a:endParaRPr lang="en-US" altLang="ja-JP" sz="13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◆メリット ：　精神</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・発達障害についての基礎知識や一緒に働くために必要</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な</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　　　　　　配慮などを短時間</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で学ぶことが</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できます。</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400"/>
              </a:lnSpc>
            </a:pPr>
            <a:endParaRPr lang="en-US" altLang="ja-JP" sz="13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400"/>
              </a:lnSpc>
            </a:pPr>
            <a:endParaRPr lang="en-US" altLang="ja-JP" sz="13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◆受講対象 ： </a:t>
            </a:r>
            <a:r>
              <a:rPr lang="ja-JP" altLang="en-US" sz="1200" b="1" u="sng" kern="100" dirty="0" smtClean="0">
                <a:latin typeface="メイリオ" panose="020B0604030504040204" pitchFamily="50" charset="-128"/>
                <a:ea typeface="メイリオ" panose="020B0604030504040204" pitchFamily="50" charset="-128"/>
                <a:cs typeface="メイリオ" panose="020B0604030504040204" pitchFamily="50" charset="-128"/>
              </a:rPr>
              <a:t>企業に雇用されている方であれば、どなたでも受講可能です</a:t>
            </a:r>
            <a:r>
              <a:rPr lang="ja-JP" altLang="en-US" sz="1200" b="1"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kern="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5553" y="552834"/>
            <a:ext cx="960179" cy="941278"/>
          </a:xfrm>
          <a:prstGeom prst="rect">
            <a:avLst/>
          </a:prstGeom>
          <a:noFill/>
          <a:ln>
            <a:noFill/>
          </a:ln>
        </p:spPr>
      </p:pic>
      <p:pic>
        <p:nvPicPr>
          <p:cNvPr id="7" name="Picture 2" descr="クリックすると新しいウィンドウで開きます"/>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403" y="2729849"/>
            <a:ext cx="1197476" cy="1085398"/>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1733134" y="3003614"/>
            <a:ext cx="5148403" cy="511533"/>
          </a:xfrm>
          <a:prstGeom prst="rect">
            <a:avLst/>
          </a:prstGeom>
          <a:noFill/>
        </p:spPr>
        <p:txBody>
          <a:bodyPr wrap="square" lIns="100186" tIns="50093" rIns="100186" bIns="50093" rtlCol="0">
            <a:spAutoFit/>
          </a:bodyPr>
          <a:lstStyle/>
          <a:p>
            <a:pPr marL="216000" indent="-216000" algn="just">
              <a:lnSpc>
                <a:spcPts val="1000"/>
              </a:lnSpc>
              <a:spcBef>
                <a:spcPts val="200"/>
              </a:spcBef>
            </a:pPr>
            <a:r>
              <a:rPr lang="en-US" altLang="ja-JP" sz="100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今現在、障害のある方と一緒に働いているかどうか等は問いません。 </a:t>
            </a:r>
            <a:endParaRPr lang="en-US" altLang="ja-JP" sz="10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00" indent="-216000" algn="just">
              <a:lnSpc>
                <a:spcPts val="1000"/>
              </a:lnSpc>
              <a:spcBef>
                <a:spcPts val="200"/>
              </a:spcBef>
            </a:pPr>
            <a:r>
              <a:rPr lang="en-US" altLang="ja-JP" sz="10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 受講された方には、「精神・発達障害者しごとサポーターグッズ」を進呈予定です（数に限りがあります）。</a:t>
            </a:r>
            <a:endParaRPr lang="en-US" altLang="ja-JP" sz="1000" kern="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311806" y="4131995"/>
            <a:ext cx="2084384" cy="789785"/>
          </a:xfrm>
          <a:prstGeom prst="roundRect">
            <a:avLst/>
          </a:prstGeom>
          <a:ln w="15875"/>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ja-JP" altLang="en-US" sz="16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出前</a:t>
            </a:r>
            <a:r>
              <a:rPr lang="ja-JP" altLang="en-US" sz="1600" b="1" kern="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講座</a:t>
            </a:r>
            <a:r>
              <a:rPr lang="ja-JP" altLang="en-US" sz="16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も</a:t>
            </a:r>
            <a:endParaRPr lang="en-US" altLang="ja-JP" sz="16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kern="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kern="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あります！！</a:t>
            </a:r>
            <a:endParaRPr lang="ja-JP" altLang="en-US" sz="1600" b="1" kern="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685008" y="4173435"/>
            <a:ext cx="4335113" cy="855217"/>
          </a:xfrm>
          <a:prstGeom prst="rect">
            <a:avLst/>
          </a:prstGeom>
          <a:noFill/>
        </p:spPr>
        <p:txBody>
          <a:bodyPr wrap="square" lIns="100186" tIns="50093" rIns="100186" bIns="50093" rtlCol="0">
            <a:spAutoFit/>
          </a:bodyPr>
          <a:lstStyle/>
          <a:p>
            <a:pPr indent="-216000">
              <a:spcBef>
                <a:spcPts val="600"/>
              </a:spcBef>
            </a:pP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ハローワーク</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から講師が事業所に出向きます。　　　　　　　　　</a:t>
            </a:r>
            <a:r>
              <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オンラインでの実施も可能です</a:t>
            </a: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216000" algn="just">
              <a:spcBef>
                <a:spcPts val="600"/>
              </a:spcBef>
            </a:pP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1100" kern="100" dirty="0">
                <a:latin typeface="メイリオ" panose="020B0604030504040204" pitchFamily="50" charset="-128"/>
                <a:ea typeface="メイリオ" panose="020B0604030504040204" pitchFamily="50" charset="-128"/>
                <a:cs typeface="メイリオ" panose="020B0604030504040204" pitchFamily="50" charset="-128"/>
              </a:rPr>
              <a:t>精神・発達障害者の</a:t>
            </a:r>
            <a:r>
              <a:rPr lang="ja-JP" altLang="en-US" sz="1100" kern="100" dirty="0" smtClean="0">
                <a:latin typeface="メイリオ" panose="020B0604030504040204" pitchFamily="50" charset="-128"/>
                <a:ea typeface="メイリオ" panose="020B0604030504040204" pitchFamily="50" charset="-128"/>
                <a:cs typeface="メイリオ" panose="020B0604030504040204" pitchFamily="50" charset="-128"/>
              </a:rPr>
              <a:t>雇用でお困りのことがあれば、精神保健福祉士の有資格者などに相談できます。</a:t>
            </a:r>
            <a:endParaRPr lang="en-US" altLang="ja-JP" sz="1100" kern="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0879582"/>
              </p:ext>
            </p:extLst>
          </p:nvPr>
        </p:nvGraphicFramePr>
        <p:xfrm>
          <a:off x="465559" y="5292384"/>
          <a:ext cx="6480173" cy="4133241"/>
        </p:xfrm>
        <a:graphic>
          <a:graphicData uri="http://schemas.openxmlformats.org/drawingml/2006/table">
            <a:tbl>
              <a:tblPr/>
              <a:tblGrid>
                <a:gridCol w="303065">
                  <a:extLst>
                    <a:ext uri="{9D8B030D-6E8A-4147-A177-3AD203B41FA5}">
                      <a16:colId xmlns:a16="http://schemas.microsoft.com/office/drawing/2014/main" val="20000"/>
                    </a:ext>
                  </a:extLst>
                </a:gridCol>
                <a:gridCol w="539604">
                  <a:extLst>
                    <a:ext uri="{9D8B030D-6E8A-4147-A177-3AD203B41FA5}">
                      <a16:colId xmlns:a16="http://schemas.microsoft.com/office/drawing/2014/main" val="20001"/>
                    </a:ext>
                  </a:extLst>
                </a:gridCol>
                <a:gridCol w="1921876">
                  <a:extLst>
                    <a:ext uri="{9D8B030D-6E8A-4147-A177-3AD203B41FA5}">
                      <a16:colId xmlns:a16="http://schemas.microsoft.com/office/drawing/2014/main" val="20002"/>
                    </a:ext>
                  </a:extLst>
                </a:gridCol>
                <a:gridCol w="561779">
                  <a:extLst>
                    <a:ext uri="{9D8B030D-6E8A-4147-A177-3AD203B41FA5}">
                      <a16:colId xmlns:a16="http://schemas.microsoft.com/office/drawing/2014/main" val="20003"/>
                    </a:ext>
                  </a:extLst>
                </a:gridCol>
                <a:gridCol w="1645915">
                  <a:extLst>
                    <a:ext uri="{9D8B030D-6E8A-4147-A177-3AD203B41FA5}">
                      <a16:colId xmlns:a16="http://schemas.microsoft.com/office/drawing/2014/main" val="20004"/>
                    </a:ext>
                  </a:extLst>
                </a:gridCol>
                <a:gridCol w="532212">
                  <a:extLst>
                    <a:ext uri="{9D8B030D-6E8A-4147-A177-3AD203B41FA5}">
                      <a16:colId xmlns:a16="http://schemas.microsoft.com/office/drawing/2014/main" val="20005"/>
                    </a:ext>
                  </a:extLst>
                </a:gridCol>
                <a:gridCol w="532212">
                  <a:extLst>
                    <a:ext uri="{9D8B030D-6E8A-4147-A177-3AD203B41FA5}">
                      <a16:colId xmlns:a16="http://schemas.microsoft.com/office/drawing/2014/main" val="20006"/>
                    </a:ext>
                  </a:extLst>
                </a:gridCol>
                <a:gridCol w="118269">
                  <a:extLst>
                    <a:ext uri="{9D8B030D-6E8A-4147-A177-3AD203B41FA5}">
                      <a16:colId xmlns:a16="http://schemas.microsoft.com/office/drawing/2014/main" val="20007"/>
                    </a:ext>
                  </a:extLst>
                </a:gridCol>
                <a:gridCol w="325241">
                  <a:extLst>
                    <a:ext uri="{9D8B030D-6E8A-4147-A177-3AD203B41FA5}">
                      <a16:colId xmlns:a16="http://schemas.microsoft.com/office/drawing/2014/main" val="20008"/>
                    </a:ext>
                  </a:extLst>
                </a:gridCol>
              </a:tblGrid>
              <a:tr h="334493">
                <a:tc gridSpan="9">
                  <a:txBody>
                    <a:bodyPr/>
                    <a:lstStyle/>
                    <a:p>
                      <a:pPr algn="l" fontAlgn="ctr"/>
                      <a:r>
                        <a:rPr lang="zh-TW" altLang="en-US" sz="1400" b="0" i="0" u="none" strike="noStrike" dirty="0">
                          <a:solidFill>
                            <a:srgbClr val="000000"/>
                          </a:solidFill>
                          <a:effectLst/>
                          <a:latin typeface="HG丸ｺﾞｼｯｸM-PRO"/>
                        </a:rPr>
                        <a:t>　　</a:t>
                      </a:r>
                      <a:r>
                        <a:rPr lang="zh-TW" altLang="en-US" sz="1800" b="0" i="0" u="none" strike="noStrike" dirty="0">
                          <a:solidFill>
                            <a:srgbClr val="FF0000"/>
                          </a:solidFill>
                          <a:effectLst/>
                          <a:latin typeface="HG丸ｺﾞｼｯｸM-PRO" panose="020F0600000000000000" pitchFamily="50" charset="-128"/>
                          <a:ea typeface="HG丸ｺﾞｼｯｸM-PRO" panose="020F0600000000000000" pitchFamily="50" charset="-128"/>
                        </a:rPr>
                        <a:t>★集合講座日程</a:t>
                      </a:r>
                      <a:r>
                        <a:rPr lang="zh-TW" altLang="en-US" sz="1800" b="0" i="0" u="none" strike="noStrike" dirty="0" smtClean="0">
                          <a:solidFill>
                            <a:srgbClr val="FF0000"/>
                          </a:solidFill>
                          <a:effectLst/>
                          <a:latin typeface="HG丸ｺﾞｼｯｸM-PRO" panose="020F0600000000000000" pitchFamily="50" charset="-128"/>
                          <a:ea typeface="HG丸ｺﾞｼｯｸM-PRO" panose="020F0600000000000000" pitchFamily="50" charset="-128"/>
                        </a:rPr>
                        <a:t>一覧</a:t>
                      </a:r>
                      <a:r>
                        <a:rPr lang="ja-JP" altLang="en-US" sz="1800" b="0" i="0" u="none" strike="noStrike" dirty="0" smtClean="0">
                          <a:solidFill>
                            <a:srgbClr val="FF0000"/>
                          </a:solidFill>
                          <a:effectLst/>
                          <a:latin typeface="HG丸ｺﾞｼｯｸM-PRO" panose="020F0600000000000000" pitchFamily="50" charset="-128"/>
                          <a:ea typeface="HG丸ｺﾞｼｯｸM-PRO" panose="020F0600000000000000" pitchFamily="50" charset="-128"/>
                        </a:rPr>
                        <a:t>（令和６年度　ハローワーク秋田）</a:t>
                      </a:r>
                      <a:endParaRPr lang="zh-TW" altLang="en-US" sz="1800" b="0"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0" marR="0" marT="0" marB="0">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658071">
                <a:tc>
                  <a:txBody>
                    <a:bodyPr/>
                    <a:lstStyle/>
                    <a:p>
                      <a:pPr algn="ctr" fontAlgn="ctr"/>
                      <a:endParaRPr lang="ja-JP" altLang="en-US" sz="1200" b="0" i="0" u="none" strike="noStrike" dirty="0">
                        <a:solidFill>
                          <a:srgbClr val="000000"/>
                        </a:solidFill>
                        <a:effectLst/>
                        <a:latin typeface="HG丸ｺﾞｼｯｸM-PRO"/>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年月日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曜日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時間・場所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人数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endParaRPr lang="ja-JP" altLang="en-US" sz="1200" b="0" i="0" u="none" strike="noStrike" dirty="0">
                        <a:solidFill>
                          <a:srgbClr val="000000"/>
                        </a:solidFill>
                        <a:effectLst/>
                        <a:latin typeface="HG丸ｺﾞｼｯｸM-PRO"/>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2"/>
                  </a:ext>
                </a:extLst>
              </a:tr>
              <a:tr h="595343">
                <a:tc rowSpan="2">
                  <a:txBody>
                    <a:bodyPr/>
                    <a:lstStyle/>
                    <a:p>
                      <a:pPr algn="l" fontAlgn="ctr"/>
                      <a:endParaRPr lang="ja-JP" altLang="en-US" sz="1200" b="0" i="0" u="none" strike="noStrike" dirty="0">
                        <a:solidFill>
                          <a:srgbClr val="000000"/>
                        </a:solidFill>
                        <a:effectLst/>
                        <a:latin typeface="HG丸ｺﾞｼｯｸM-PRO"/>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令和６年５月</a:t>
                      </a:r>
                      <a:r>
                        <a:rPr lang="en-US" altLang="ja-JP" sz="1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2</a:t>
                      </a:r>
                      <a:r>
                        <a:rPr lang="ja-JP" altLang="en-US" sz="1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３日</a:t>
                      </a:r>
                      <a:endPar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（木）</a:t>
                      </a:r>
                      <a:endPar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marL="0" marR="0" lvl="0" indent="0" algn="l" defTabSz="1001855" rtl="0" eaLnBrk="1" fontAlgn="t"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r>
                      <a:br>
                        <a:rPr lang="en-US" altLang="ja-JP"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br>
                      <a:r>
                        <a:rPr lang="en-US" altLang="ja-JP"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r>
                      <a:br>
                        <a:rPr lang="en-US" altLang="ja-JP"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br>
                      <a:r>
                        <a:rPr lang="en-US" altLang="ja-JP"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r>
                      <a:br>
                        <a:rPr lang="en-US" altLang="ja-JP"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br>
                      <a:r>
                        <a:rPr lang="en-US" altLang="ja-JP"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r>
                      <a:br>
                        <a:rPr lang="en-US" altLang="ja-JP"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br>
                      <a:r>
                        <a:rPr lang="en-US" altLang="ja-JP"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１４：００</a:t>
                      </a:r>
                      <a:b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b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～１５：３０</a:t>
                      </a:r>
                      <a:b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b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r>
                      <a:b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b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ハローワーク秋田</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1001855" rtl="0" eaLnBrk="1" fontAlgn="t"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２階　小会議室</a:t>
                      </a:r>
                      <a:b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b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r>
                      <a:b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b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p>
                    <a:p>
                      <a:pPr algn="l" fontAlgn="t"/>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gridSpan="3">
                  <a:txBody>
                    <a:bodyPr/>
                    <a:lstStyle/>
                    <a:p>
                      <a:pPr marL="0" marR="0" lvl="0" indent="0" algn="l" defTabSz="1001855" rtl="0" eaLnBrk="1" fontAlgn="t" latinLnBrk="0" hangingPunct="1">
                        <a:lnSpc>
                          <a:spcPct val="100000"/>
                        </a:lnSpc>
                        <a:spcBef>
                          <a:spcPts val="0"/>
                        </a:spcBef>
                        <a:spcAft>
                          <a:spcPts val="0"/>
                        </a:spcAft>
                        <a:buClrTx/>
                        <a:buSzTx/>
                        <a:buFontTx/>
                        <a:buNone/>
                        <a:tabLst/>
                        <a:defRPr/>
                      </a:pPr>
                      <a:r>
                        <a:rPr lang="en-US" altLang="zh-TW"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r>
                      <a:br>
                        <a:rPr lang="en-US" altLang="zh-TW"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br>
                      <a:r>
                        <a:rPr lang="en-US" altLang="zh-TW"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r>
                      <a:br>
                        <a:rPr lang="en-US" altLang="zh-TW"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br>
                      <a:r>
                        <a:rPr lang="en-US" altLang="zh-TW"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r>
                      <a:br>
                        <a:rPr lang="en-US" altLang="zh-TW"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br>
                      <a:r>
                        <a:rPr lang="en-US" altLang="zh-TW"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r>
                      <a:br>
                        <a:rPr lang="en-US" altLang="zh-TW"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br>
                      <a:r>
                        <a:rPr lang="en-US" altLang="zh-TW"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２０</a:t>
                      </a:r>
                      <a:r>
                        <a:rPr kumimoji="1" lang="zh-TW"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人</a:t>
                      </a:r>
                      <a:br>
                        <a:rPr kumimoji="1" lang="zh-TW"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br>
                      <a:r>
                        <a:rPr kumimoji="1" lang="zh-TW"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r>
                      <a:br>
                        <a:rPr kumimoji="1" lang="zh-TW"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b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zh-TW"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zh-TW"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要事前予約</a:t>
                      </a:r>
                    </a:p>
                    <a:p>
                      <a:pPr algn="l" fontAlgn="t"/>
                      <a:endParaRPr lang="zh-TW"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hMerge="1">
                  <a:txBody>
                    <a:bodyPr/>
                    <a:lstStyle/>
                    <a:p>
                      <a:endParaRPr kumimoji="1" lang="ja-JP" altLang="en-US"/>
                    </a:p>
                  </a:txBody>
                  <a:tcPr/>
                </a:tc>
                <a:tc rowSpan="7" hMerge="1">
                  <a:txBody>
                    <a:bodyPr/>
                    <a:lstStyle/>
                    <a:p>
                      <a:endParaRPr kumimoji="1" lang="ja-JP" altLang="en-US"/>
                    </a:p>
                  </a:txBody>
                  <a:tcPr/>
                </a:tc>
                <a:tc>
                  <a:txBody>
                    <a:bodyPr/>
                    <a:lstStyle/>
                    <a:p>
                      <a:pPr algn="l" fontAlgn="ctr"/>
                      <a:endParaRPr lang="ja-JP" altLang="en-US" sz="1200" b="0" i="0" u="none" strike="noStrike" dirty="0">
                        <a:solidFill>
                          <a:srgbClr val="000000"/>
                        </a:solidFill>
                        <a:effectLst/>
                        <a:latin typeface="HG丸ｺﾞｼｯｸM-PRO"/>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3"/>
                  </a:ext>
                </a:extLst>
              </a:tr>
              <a:tr h="127186">
                <a:tc vMerge="1">
                  <a:txBody>
                    <a:bodyPr/>
                    <a:lstStyle/>
                    <a:p>
                      <a:pPr algn="l" fontAlgn="ctr"/>
                      <a:endParaRPr lang="ja-JP" altLang="en-US" sz="1200" b="0" i="0" u="none" strike="noStrike" dirty="0">
                        <a:solidFill>
                          <a:srgbClr val="000000"/>
                        </a:solidFill>
                        <a:effectLst/>
                        <a:latin typeface="HG丸ｺﾞｼｯｸM-PRO"/>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pPr algn="ctr" fontAlgn="ctr"/>
                      <a:endPar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a:txBody>
                    <a:bodyPr/>
                    <a:lstStyle/>
                    <a:p>
                      <a:pPr algn="l" fontAlgn="ctr"/>
                      <a:endParaRPr lang="ja-JP" altLang="en-US" sz="1200" b="0" i="0" u="none" strike="noStrike" dirty="0">
                        <a:solidFill>
                          <a:srgbClr val="000000"/>
                        </a:solidFill>
                        <a:effectLst/>
                        <a:latin typeface="HG丸ｺﾞｼｯｸM-PRO"/>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4"/>
                  </a:ext>
                </a:extLst>
              </a:tr>
              <a:tr h="160773">
                <a:tc rowSpan="2">
                  <a:txBody>
                    <a:bodyPr/>
                    <a:lstStyle/>
                    <a:p>
                      <a:endParaRPr kumimoji="1" lang="ja-JP" altLang="en-US"/>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令和６年９月２６日</a:t>
                      </a:r>
                      <a:endPar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（木）</a:t>
                      </a:r>
                      <a:endPar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14338649"/>
                  </a:ext>
                </a:extLst>
              </a:tr>
              <a:tr h="526367">
                <a:tc vMerge="1">
                  <a:txBody>
                    <a:bodyPr/>
                    <a:lstStyle/>
                    <a:p>
                      <a:pPr algn="l" fontAlgn="ctr"/>
                      <a:endParaRPr lang="ja-JP" altLang="en-US" sz="1200" b="0" i="0" u="none" strike="noStrike" dirty="0">
                        <a:solidFill>
                          <a:srgbClr val="000000"/>
                        </a:solidFill>
                        <a:effectLst/>
                        <a:latin typeface="HG丸ｺﾞｼｯｸM-PRO"/>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pPr algn="ctr" fontAlgn="ctr"/>
                      <a:endPar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1200" b="0" i="0" u="none" strike="noStrike">
                        <a:solidFill>
                          <a:srgbClr val="000000"/>
                        </a:solidFill>
                        <a:effectLst/>
                        <a:latin typeface="HG丸ｺﾞｼｯｸM-PRO"/>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6"/>
                  </a:ext>
                </a:extLst>
              </a:tr>
              <a:tr h="744590">
                <a:tc>
                  <a:txBody>
                    <a:bodyPr/>
                    <a:lstStyle/>
                    <a:p>
                      <a:pPr algn="l" fontAlgn="ctr"/>
                      <a:endParaRPr lang="ja-JP" altLang="en-US" sz="1200" b="0" i="0" u="none" strike="noStrike">
                        <a:solidFill>
                          <a:srgbClr val="000000"/>
                        </a:solidFill>
                        <a:effectLst/>
                        <a:latin typeface="HG丸ｺﾞｼｯｸM-PRO"/>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令和６年１２月１９日</a:t>
                      </a:r>
                      <a:endPar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（木）</a:t>
                      </a:r>
                      <a:endPar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a:txBody>
                    <a:bodyPr/>
                    <a:lstStyle/>
                    <a:p>
                      <a:pPr algn="l" fontAlgn="ctr"/>
                      <a:endParaRPr lang="ja-JP" altLang="en-US" sz="1200" b="0" i="0" u="none" strike="noStrike">
                        <a:solidFill>
                          <a:srgbClr val="000000"/>
                        </a:solidFill>
                        <a:effectLst/>
                        <a:latin typeface="HG丸ｺﾞｼｯｸM-PRO"/>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8"/>
                  </a:ext>
                </a:extLst>
              </a:tr>
              <a:tr h="49085">
                <a:tc rowSpan="2">
                  <a:txBody>
                    <a:bodyPr/>
                    <a:lstStyle/>
                    <a:p>
                      <a:endParaRPr kumimoji="1" lang="ja-JP" altLang="en-US" dirty="0"/>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令和７年３月１３日</a:t>
                      </a:r>
                      <a:endPar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（木）</a:t>
                      </a:r>
                      <a:endParaRPr lang="ja-JP" altLang="en-US"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9"/>
                  </a:ext>
                </a:extLst>
              </a:tr>
              <a:tr h="660949">
                <a:tc vMerge="1">
                  <a:txBody>
                    <a:bodyPr/>
                    <a:lstStyle/>
                    <a:p>
                      <a:pPr algn="l" fontAlgn="ctr"/>
                      <a:endParaRPr lang="ja-JP" altLang="en-US" sz="1200" b="0" i="0" u="none" strike="noStrike">
                        <a:solidFill>
                          <a:srgbClr val="000000"/>
                        </a:solidFill>
                        <a:effectLst/>
                        <a:latin typeface="HG丸ｺﾞｼｯｸM-PRO"/>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pPr algn="ctr" fontAlgn="ctr"/>
                      <a:endPar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1200" b="0" i="0" u="none" strike="noStrike">
                        <a:solidFill>
                          <a:srgbClr val="000000"/>
                        </a:solidFill>
                        <a:effectLst/>
                        <a:latin typeface="HG丸ｺﾞｼｯｸM-PRO"/>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0"/>
                  </a:ext>
                </a:extLst>
              </a:tr>
              <a:tr h="276384">
                <a:tc>
                  <a:txBody>
                    <a:bodyPr/>
                    <a:lstStyle/>
                    <a:p>
                      <a:pPr algn="l" fontAlgn="ctr"/>
                      <a:endParaRPr lang="ja-JP" altLang="en-US" sz="900" b="0" i="0" u="none" strike="noStrike" dirty="0">
                        <a:solidFill>
                          <a:srgbClr val="000000"/>
                        </a:solidFill>
                        <a:effectLst/>
                        <a:latin typeface="ＭＳ Ｐ明朝"/>
                      </a:endParaRPr>
                    </a:p>
                  </a:txBody>
                  <a:tcPr marL="0" marR="0" marT="0" marB="0" anchor="ctr">
                    <a:lnL>
                      <a:noFill/>
                    </a:lnL>
                    <a:lnR>
                      <a:noFill/>
                    </a:lnR>
                    <a:lnT>
                      <a:noFill/>
                    </a:lnT>
                    <a:lnB>
                      <a:noFill/>
                    </a:lnB>
                  </a:tcPr>
                </a:tc>
                <a:tc>
                  <a:txBody>
                    <a:bodyPr/>
                    <a:lstStyle/>
                    <a:p>
                      <a:pPr algn="ctr" fontAlgn="ctr"/>
                      <a:endParaRPr lang="ja-JP" altLang="en-US" sz="900" b="0" i="0" u="none" strike="noStrike" dirty="0">
                        <a:solidFill>
                          <a:srgbClr val="000000"/>
                        </a:solidFill>
                        <a:effectLst/>
                        <a:latin typeface="ＭＳ Ｐ明朝"/>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ja-JP" altLang="en-US" sz="900" b="0" i="0" u="none" strike="noStrike" dirty="0">
                        <a:solidFill>
                          <a:srgbClr val="000000"/>
                        </a:solidFill>
                        <a:effectLst/>
                        <a:latin typeface="ＭＳ Ｐ明朝"/>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ja-JP" altLang="en-US" sz="900" b="0" i="0" u="none" strike="noStrike" dirty="0">
                        <a:solidFill>
                          <a:srgbClr val="000000"/>
                        </a:solidFill>
                        <a:effectLst/>
                        <a:latin typeface="ＭＳ Ｐ明朝"/>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900" b="0" i="0" u="none" strike="noStrike" dirty="0">
                        <a:solidFill>
                          <a:srgbClr val="000000"/>
                        </a:solidFill>
                        <a:effectLst/>
                        <a:latin typeface="ＭＳ Ｐ明朝"/>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900" b="0" i="0" u="none" strike="noStrike" dirty="0">
                        <a:solidFill>
                          <a:srgbClr val="000000"/>
                        </a:solidFill>
                        <a:effectLst/>
                        <a:latin typeface="ＭＳ Ｐ明朝"/>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900" b="0" i="0" u="none" strike="noStrike" dirty="0">
                        <a:solidFill>
                          <a:srgbClr val="000000"/>
                        </a:solidFill>
                        <a:effectLst/>
                        <a:latin typeface="ＭＳ Ｐ明朝"/>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900" b="0" i="0" u="none" strike="noStrike" dirty="0">
                        <a:solidFill>
                          <a:srgbClr val="000000"/>
                        </a:solidFill>
                        <a:effectLst/>
                        <a:latin typeface="ＭＳ Ｐ明朝"/>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900" b="0" i="0" u="none" strike="noStrike" dirty="0">
                        <a:solidFill>
                          <a:srgbClr val="000000"/>
                        </a:solidFill>
                        <a:effectLst/>
                        <a:latin typeface="ＭＳ Ｐ明朝"/>
                      </a:endParaRPr>
                    </a:p>
                  </a:txBody>
                  <a:tcPr marL="0" marR="0" marT="0" marB="0" anchor="ctr">
                    <a:lnL>
                      <a:noFill/>
                    </a:lnL>
                    <a:lnR>
                      <a:noFill/>
                    </a:lnR>
                    <a:lnT>
                      <a:noFill/>
                    </a:lnT>
                    <a:lnB>
                      <a:noFill/>
                    </a:lnB>
                  </a:tcPr>
                </a:tc>
                <a:extLst>
                  <a:ext uri="{0D108BD9-81ED-4DB2-BD59-A6C34878D82A}">
                    <a16:rowId xmlns:a16="http://schemas.microsoft.com/office/drawing/2014/main" val="10014"/>
                  </a:ext>
                </a:extLst>
              </a:tr>
            </a:tbl>
          </a:graphicData>
        </a:graphic>
      </p:graphicFrame>
      <p:sp>
        <p:nvSpPr>
          <p:cNvPr id="13" name="角丸四角形 12"/>
          <p:cNvSpPr/>
          <p:nvPr/>
        </p:nvSpPr>
        <p:spPr>
          <a:xfrm>
            <a:off x="210592" y="9342983"/>
            <a:ext cx="6841354" cy="673906"/>
          </a:xfrm>
          <a:prstGeom prst="roundRect">
            <a:avLst>
              <a:gd name="adj" fmla="val 2454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44066" y="9371769"/>
            <a:ext cx="5081885" cy="616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しごとサポーター</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ポータルサイト</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（全国版）あり。</a:t>
            </a:r>
            <a:endParaRPr lang="en-US" altLang="ja-JP"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受講者の声をはじめ、幅広い情報をご覧いただけます。</a:t>
            </a:r>
            <a:endPar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ストライプ矢印 14"/>
          <p:cNvSpPr/>
          <p:nvPr/>
        </p:nvSpPr>
        <p:spPr>
          <a:xfrm>
            <a:off x="4236280" y="9484407"/>
            <a:ext cx="333962" cy="391056"/>
          </a:xfrm>
          <a:prstGeom prst="stripedRightArrow">
            <a:avLst>
              <a:gd name="adj1" fmla="val 74357"/>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 name="グループ化 15"/>
          <p:cNvGrpSpPr/>
          <p:nvPr/>
        </p:nvGrpSpPr>
        <p:grpSpPr>
          <a:xfrm>
            <a:off x="4631846" y="9548592"/>
            <a:ext cx="1550004" cy="212968"/>
            <a:chOff x="4858494" y="1684308"/>
            <a:chExt cx="1550004" cy="212968"/>
          </a:xfrm>
        </p:grpSpPr>
        <p:grpSp>
          <p:nvGrpSpPr>
            <p:cNvPr id="17" name="グループ化 16"/>
            <p:cNvGrpSpPr/>
            <p:nvPr/>
          </p:nvGrpSpPr>
          <p:grpSpPr>
            <a:xfrm>
              <a:off x="4858494" y="1705197"/>
              <a:ext cx="1353707" cy="189640"/>
              <a:chOff x="4896594" y="1905222"/>
              <a:chExt cx="1353707" cy="189640"/>
            </a:xfrm>
          </p:grpSpPr>
          <p:sp>
            <p:nvSpPr>
              <p:cNvPr id="19" name="正方形/長方形 18"/>
              <p:cNvSpPr/>
              <p:nvPr/>
            </p:nvSpPr>
            <p:spPr>
              <a:xfrm>
                <a:off x="4896594" y="1905664"/>
                <a:ext cx="993668" cy="18919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36000" bIns="36000" rtlCol="0" anchor="ctr"/>
              <a:lstStyle/>
              <a:p>
                <a:pPr algn="ctr"/>
                <a:r>
                  <a:rPr kumimoji="1" lang="ja-JP" altLang="en-US" sz="1000" dirty="0" smtClean="0">
                    <a:solidFill>
                      <a:schemeClr val="tx1"/>
                    </a:solidFill>
                  </a:rPr>
                  <a:t>しごとサポーター</a:t>
                </a:r>
                <a:endParaRPr kumimoji="1" lang="ja-JP" altLang="en-US" sz="1000" dirty="0">
                  <a:solidFill>
                    <a:schemeClr val="tx1"/>
                  </a:solidFill>
                </a:endParaRPr>
              </a:p>
            </p:txBody>
          </p:sp>
          <p:sp>
            <p:nvSpPr>
              <p:cNvPr id="20" name="正方形/長方形 19"/>
              <p:cNvSpPr/>
              <p:nvPr/>
            </p:nvSpPr>
            <p:spPr>
              <a:xfrm>
                <a:off x="5890261" y="1905222"/>
                <a:ext cx="360040" cy="189639"/>
              </a:xfrm>
              <a:prstGeom prst="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36000" bIns="36000" rtlCol="0" anchor="ctr"/>
              <a:lstStyle/>
              <a:p>
                <a:pPr algn="ctr"/>
                <a:r>
                  <a:rPr lang="ja-JP" altLang="en-US" sz="1000" dirty="0">
                    <a:solidFill>
                      <a:schemeClr val="tx1"/>
                    </a:solidFill>
                  </a:rPr>
                  <a:t>検索</a:t>
                </a:r>
                <a:endParaRPr kumimoji="1" lang="ja-JP" altLang="en-US" sz="1000" dirty="0">
                  <a:solidFill>
                    <a:schemeClr val="tx1"/>
                  </a:solidFill>
                </a:endParaRPr>
              </a:p>
            </p:txBody>
          </p:sp>
        </p:grpSp>
        <p:sp>
          <p:nvSpPr>
            <p:cNvPr id="18" name="上矢印 17"/>
            <p:cNvSpPr/>
            <p:nvPr/>
          </p:nvSpPr>
          <p:spPr>
            <a:xfrm rot="17800644">
              <a:off x="6173908" y="1662685"/>
              <a:ext cx="212968" cy="256213"/>
            </a:xfrm>
            <a:prstGeom prst="upArrow">
              <a:avLst>
                <a:gd name="adj1" fmla="val 28428"/>
                <a:gd name="adj2" fmla="val 78475"/>
              </a:avLst>
            </a:prstGeom>
            <a:solidFill>
              <a:schemeClr val="bg1"/>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 name="テキスト ボックス 23"/>
          <p:cNvSpPr txBox="1"/>
          <p:nvPr/>
        </p:nvSpPr>
        <p:spPr>
          <a:xfrm>
            <a:off x="1683879" y="6960581"/>
            <a:ext cx="1340199" cy="553998"/>
          </a:xfrm>
          <a:prstGeom prst="rect">
            <a:avLst/>
          </a:prstGeom>
          <a:noFill/>
        </p:spPr>
        <p:txBody>
          <a:bodyPr wrap="square" rtlCol="0">
            <a:spAutoFit/>
          </a:bodyPr>
          <a:lstStyle/>
          <a:p>
            <a:endParaRPr kumimoji="1" lang="en-US" altLang="ja-JP" sz="3000" b="1" dirty="0" smtClean="0"/>
          </a:p>
        </p:txBody>
      </p:sp>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16022" y="9427737"/>
            <a:ext cx="665515" cy="729158"/>
          </a:xfrm>
          <a:prstGeom prst="rect">
            <a:avLst/>
          </a:prstGeom>
        </p:spPr>
      </p:pic>
    </p:spTree>
    <p:extLst>
      <p:ext uri="{BB962C8B-B14F-4D97-AF65-F5344CB8AC3E}">
        <p14:creationId xmlns:p14="http://schemas.microsoft.com/office/powerpoint/2010/main" val="39802231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2818</TotalTime>
  <Words>803</Words>
  <Application>Microsoft Office PowerPoint</Application>
  <PresentationFormat>ユーザー設定</PresentationFormat>
  <Paragraphs>74</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ＭＳ Ｐゴシック</vt:lpstr>
      <vt:lpstr>ＭＳ Ｐ明朝</vt:lpstr>
      <vt:lpstr>新細明體</vt:lpstr>
      <vt:lpstr>メイリオ</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村上基</cp:lastModifiedBy>
  <cp:revision>351</cp:revision>
  <cp:lastPrinted>2024-04-18T23:37:02Z</cp:lastPrinted>
  <dcterms:created xsi:type="dcterms:W3CDTF">2015-04-02T06:19:32Z</dcterms:created>
  <dcterms:modified xsi:type="dcterms:W3CDTF">2024-04-18T23:44:06Z</dcterms:modified>
</cp:coreProperties>
</file>