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handoutMasterIdLst>
    <p:handoutMasterId r:id="rId26"/>
  </p:handoutMasterIdLst>
  <p:sldIdLst>
    <p:sldId id="392" r:id="rId6"/>
    <p:sldId id="393" r:id="rId7"/>
    <p:sldId id="411" r:id="rId8"/>
    <p:sldId id="395" r:id="rId9"/>
    <p:sldId id="396" r:id="rId10"/>
    <p:sldId id="404" r:id="rId11"/>
    <p:sldId id="410" r:id="rId12"/>
    <p:sldId id="405" r:id="rId13"/>
    <p:sldId id="400" r:id="rId14"/>
    <p:sldId id="409" r:id="rId15"/>
    <p:sldId id="403" r:id="rId16"/>
    <p:sldId id="390" r:id="rId17"/>
    <p:sldId id="378" r:id="rId18"/>
    <p:sldId id="379" r:id="rId19"/>
    <p:sldId id="380" r:id="rId20"/>
    <p:sldId id="381" r:id="rId21"/>
    <p:sldId id="382" r:id="rId22"/>
    <p:sldId id="383" r:id="rId23"/>
    <p:sldId id="384" r:id="rId24"/>
  </p:sldIdLst>
  <p:sldSz cx="9906000" cy="6858000" type="A4"/>
  <p:notesSz cx="6734175" cy="9866313"/>
  <p:defaultTextStyle>
    <a:defPPr>
      <a:defRPr lang="ja-JP"/>
    </a:defPPr>
    <a:lvl1pPr marL="0" algn="l" defTabSz="914322" rtl="0" eaLnBrk="1" latinLnBrk="0" hangingPunct="1">
      <a:defRPr kumimoji="1" sz="1800" kern="1200">
        <a:solidFill>
          <a:schemeClr val="tx1"/>
        </a:solidFill>
        <a:latin typeface="+mn-lt"/>
        <a:ea typeface="+mn-ea"/>
        <a:cs typeface="+mn-cs"/>
      </a:defRPr>
    </a:lvl1pPr>
    <a:lvl2pPr marL="457161" algn="l" defTabSz="914322" rtl="0" eaLnBrk="1" latinLnBrk="0" hangingPunct="1">
      <a:defRPr kumimoji="1" sz="1800" kern="1200">
        <a:solidFill>
          <a:schemeClr val="tx1"/>
        </a:solidFill>
        <a:latin typeface="+mn-lt"/>
        <a:ea typeface="+mn-ea"/>
        <a:cs typeface="+mn-cs"/>
      </a:defRPr>
    </a:lvl2pPr>
    <a:lvl3pPr marL="914322" algn="l" defTabSz="914322" rtl="0" eaLnBrk="1" latinLnBrk="0" hangingPunct="1">
      <a:defRPr kumimoji="1" sz="1800" kern="1200">
        <a:solidFill>
          <a:schemeClr val="tx1"/>
        </a:solidFill>
        <a:latin typeface="+mn-lt"/>
        <a:ea typeface="+mn-ea"/>
        <a:cs typeface="+mn-cs"/>
      </a:defRPr>
    </a:lvl3pPr>
    <a:lvl4pPr marL="1371483" algn="l" defTabSz="914322" rtl="0" eaLnBrk="1" latinLnBrk="0" hangingPunct="1">
      <a:defRPr kumimoji="1" sz="1800" kern="1200">
        <a:solidFill>
          <a:schemeClr val="tx1"/>
        </a:solidFill>
        <a:latin typeface="+mn-lt"/>
        <a:ea typeface="+mn-ea"/>
        <a:cs typeface="+mn-cs"/>
      </a:defRPr>
    </a:lvl4pPr>
    <a:lvl5pPr marL="1828644" algn="l" defTabSz="914322" rtl="0" eaLnBrk="1" latinLnBrk="0" hangingPunct="1">
      <a:defRPr kumimoji="1" sz="1800" kern="1200">
        <a:solidFill>
          <a:schemeClr val="tx1"/>
        </a:solidFill>
        <a:latin typeface="+mn-lt"/>
        <a:ea typeface="+mn-ea"/>
        <a:cs typeface="+mn-cs"/>
      </a:defRPr>
    </a:lvl5pPr>
    <a:lvl6pPr marL="2285805" algn="l" defTabSz="914322" rtl="0" eaLnBrk="1" latinLnBrk="0" hangingPunct="1">
      <a:defRPr kumimoji="1" sz="1800" kern="1200">
        <a:solidFill>
          <a:schemeClr val="tx1"/>
        </a:solidFill>
        <a:latin typeface="+mn-lt"/>
        <a:ea typeface="+mn-ea"/>
        <a:cs typeface="+mn-cs"/>
      </a:defRPr>
    </a:lvl6pPr>
    <a:lvl7pPr marL="2742966" algn="l" defTabSz="914322" rtl="0" eaLnBrk="1" latinLnBrk="0" hangingPunct="1">
      <a:defRPr kumimoji="1" sz="1800" kern="1200">
        <a:solidFill>
          <a:schemeClr val="tx1"/>
        </a:solidFill>
        <a:latin typeface="+mn-lt"/>
        <a:ea typeface="+mn-ea"/>
        <a:cs typeface="+mn-cs"/>
      </a:defRPr>
    </a:lvl7pPr>
    <a:lvl8pPr marL="3200126" algn="l" defTabSz="914322" rtl="0" eaLnBrk="1" latinLnBrk="0" hangingPunct="1">
      <a:defRPr kumimoji="1" sz="1800" kern="1200">
        <a:solidFill>
          <a:schemeClr val="tx1"/>
        </a:solidFill>
        <a:latin typeface="+mn-lt"/>
        <a:ea typeface="+mn-ea"/>
        <a:cs typeface="+mn-cs"/>
      </a:defRPr>
    </a:lvl8pPr>
    <a:lvl9pPr marL="3657287" algn="l" defTabSz="914322"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4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4BACC6"/>
    <a:srgbClr val="385D8A"/>
    <a:srgbClr val="0000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4" autoAdjust="0"/>
    <p:restoredTop sz="91319" autoAdjust="0"/>
  </p:normalViewPr>
  <p:slideViewPr>
    <p:cSldViewPr>
      <p:cViewPr varScale="1">
        <p:scale>
          <a:sx n="73" d="100"/>
          <a:sy n="73" d="100"/>
        </p:scale>
        <p:origin x="-1200" y="-96"/>
      </p:cViewPr>
      <p:guideLst>
        <p:guide orient="horz" pos="2160"/>
        <p:guide pos="4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DL38000001\personal38\oonom\redirects\Documents\&#9734;&#23616;&#26178;&#38291;&#35506;&#38306;&#20418;\H271209&#21517;&#21476;&#23627;&#26481;&#21332;&#20250;&#12300;&#21172;&#21209;&#31649;&#29702;&#30740;&#20462;&#20250;&#12301;\&#12298;&#20840;&#22269;&#12487;&#12540;&#12479;&#12299;H8&#65374;27&#21172;&#20685;&#26178;&#38291;&#25512;&#3122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DL38000001\personal38\oonom\redirects\Documents\&#9734;&#23616;&#26178;&#38291;&#35506;&#38306;&#20418;\H271209&#21517;&#21476;&#23627;&#26481;&#21332;&#20250;&#12300;&#21172;&#21209;&#31649;&#29702;&#30740;&#20462;&#20250;&#12301;\&#12298;&#20840;&#22269;&#12487;&#12540;&#12479;&#12299;H8&#65374;27&#21172;&#20685;&#26178;&#38291;&#25512;&#31227;.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DL38000001\personal38\oonom\redirects\Documents\&#9734;&#23616;&#26178;&#38291;&#35506;&#38306;&#20418;\H271209&#21517;&#21476;&#23627;&#26481;&#21332;&#20250;&#12300;&#21172;&#21209;&#31649;&#29702;&#30740;&#20462;&#20250;&#12301;\&#12298;&#20840;&#22269;&#12487;&#12540;&#12479;&#12299;H8&#65374;27&#21172;&#20685;&#26178;&#38291;&#25512;&#31227;.xls"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328521434820632E-3"/>
          <c:y val="3.3416153660936553E-2"/>
          <c:w val="0.99151159230096186"/>
          <c:h val="0.61127421333328402"/>
        </c:manualLayout>
      </c:layout>
      <c:lineChart>
        <c:grouping val="standard"/>
        <c:varyColors val="0"/>
        <c:ser>
          <c:idx val="0"/>
          <c:order val="0"/>
          <c:tx>
            <c:strRef>
              <c:f>Sheet1!$A$38</c:f>
              <c:strCache>
                <c:ptCount val="1"/>
                <c:pt idx="0">
                  <c:v>総実労働時間</c:v>
                </c:pt>
              </c:strCache>
            </c:strRef>
          </c:tx>
          <c:marker>
            <c:symbol val="square"/>
            <c:size val="7"/>
            <c:spPr>
              <a:solidFill>
                <a:schemeClr val="tx2">
                  <a:lumMod val="60000"/>
                  <a:lumOff val="40000"/>
                </a:schemeClr>
              </a:solidFill>
            </c:spPr>
          </c:marker>
          <c:dPt>
            <c:idx val="3"/>
            <c:bubble3D val="0"/>
            <c:spPr>
              <a:ln>
                <a:solidFill>
                  <a:schemeClr val="tx2">
                    <a:lumMod val="60000"/>
                    <a:lumOff val="40000"/>
                  </a:schemeClr>
                </a:solidFill>
              </a:ln>
            </c:spPr>
          </c:dPt>
          <c:dLbls>
            <c:spPr>
              <a:noFill/>
              <a:ln>
                <a:noFill/>
              </a:ln>
              <a:effectLst/>
            </c:spPr>
            <c:txPr>
              <a:bodyPr/>
              <a:lstStyle/>
              <a:p>
                <a:pPr>
                  <a:defRPr>
                    <a:solidFill>
                      <a:schemeClr val="tx2">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Sheet1!$C$37:$V$37</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Sheet1!$C$38:$V$38</c:f>
              <c:numCache>
                <c:formatCode>General</c:formatCode>
                <c:ptCount val="20"/>
                <c:pt idx="0">
                  <c:v>1919</c:v>
                </c:pt>
                <c:pt idx="1">
                  <c:v>1891</c:v>
                </c:pt>
                <c:pt idx="2">
                  <c:v>1871</c:v>
                </c:pt>
                <c:pt idx="3">
                  <c:v>1840</c:v>
                </c:pt>
                <c:pt idx="4">
                  <c:v>1853</c:v>
                </c:pt>
                <c:pt idx="5">
                  <c:v>1836</c:v>
                </c:pt>
                <c:pt idx="6">
                  <c:v>1825</c:v>
                </c:pt>
                <c:pt idx="7">
                  <c:v>1828</c:v>
                </c:pt>
                <c:pt idx="8">
                  <c:v>1816</c:v>
                </c:pt>
                <c:pt idx="9">
                  <c:v>1802</c:v>
                </c:pt>
                <c:pt idx="10">
                  <c:v>1811</c:v>
                </c:pt>
                <c:pt idx="11">
                  <c:v>1808</c:v>
                </c:pt>
                <c:pt idx="12">
                  <c:v>1792</c:v>
                </c:pt>
                <c:pt idx="13">
                  <c:v>1733</c:v>
                </c:pt>
                <c:pt idx="14">
                  <c:v>1754</c:v>
                </c:pt>
                <c:pt idx="15">
                  <c:v>1747</c:v>
                </c:pt>
                <c:pt idx="16">
                  <c:v>1765</c:v>
                </c:pt>
                <c:pt idx="17">
                  <c:v>1746</c:v>
                </c:pt>
                <c:pt idx="18">
                  <c:v>1741</c:v>
                </c:pt>
                <c:pt idx="19">
                  <c:v>1734</c:v>
                </c:pt>
              </c:numCache>
            </c:numRef>
          </c:val>
          <c:smooth val="0"/>
        </c:ser>
        <c:ser>
          <c:idx val="1"/>
          <c:order val="1"/>
          <c:tx>
            <c:strRef>
              <c:f>Sheet1!$A$39</c:f>
              <c:strCache>
                <c:ptCount val="1"/>
                <c:pt idx="0">
                  <c:v>所定内労働時間</c:v>
                </c:pt>
              </c:strCache>
            </c:strRef>
          </c:tx>
          <c:spPr>
            <a:ln>
              <a:solidFill>
                <a:srgbClr val="FF0000"/>
              </a:solidFill>
            </a:ln>
          </c:spPr>
          <c:marker>
            <c:symbol val="triangle"/>
            <c:size val="7"/>
            <c:spPr>
              <a:solidFill>
                <a:srgbClr val="FF0000"/>
              </a:solidFill>
            </c:spPr>
          </c:marker>
          <c:dLbls>
            <c:spPr>
              <a:noFill/>
              <a:ln>
                <a:noFill/>
              </a:ln>
              <a:effectLst/>
            </c:spPr>
            <c:txPr>
              <a:bodyPr/>
              <a:lstStyle/>
              <a:p>
                <a:pPr>
                  <a:defRPr sz="900">
                    <a:solidFill>
                      <a:schemeClr val="accent2">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Sheet1!$C$37:$V$37</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Sheet1!$C$39:$V$39</c:f>
              <c:numCache>
                <c:formatCode>General</c:formatCode>
                <c:ptCount val="20"/>
                <c:pt idx="0">
                  <c:v>1796</c:v>
                </c:pt>
                <c:pt idx="1">
                  <c:v>1768</c:v>
                </c:pt>
                <c:pt idx="2">
                  <c:v>1756</c:v>
                </c:pt>
                <c:pt idx="3">
                  <c:v>1726</c:v>
                </c:pt>
                <c:pt idx="4">
                  <c:v>1735</c:v>
                </c:pt>
                <c:pt idx="5">
                  <c:v>1723</c:v>
                </c:pt>
                <c:pt idx="6">
                  <c:v>1711</c:v>
                </c:pt>
                <c:pt idx="7">
                  <c:v>1708</c:v>
                </c:pt>
                <c:pt idx="8">
                  <c:v>1692</c:v>
                </c:pt>
                <c:pt idx="9">
                  <c:v>1678</c:v>
                </c:pt>
                <c:pt idx="10">
                  <c:v>1682</c:v>
                </c:pt>
                <c:pt idx="11">
                  <c:v>1676</c:v>
                </c:pt>
                <c:pt idx="12">
                  <c:v>1663</c:v>
                </c:pt>
                <c:pt idx="13">
                  <c:v>1622</c:v>
                </c:pt>
                <c:pt idx="14">
                  <c:v>1634</c:v>
                </c:pt>
                <c:pt idx="15">
                  <c:v>1627</c:v>
                </c:pt>
                <c:pt idx="16">
                  <c:v>1640</c:v>
                </c:pt>
                <c:pt idx="17">
                  <c:v>1619</c:v>
                </c:pt>
                <c:pt idx="18">
                  <c:v>1609</c:v>
                </c:pt>
                <c:pt idx="19">
                  <c:v>1602</c:v>
                </c:pt>
              </c:numCache>
            </c:numRef>
          </c:val>
          <c:smooth val="0"/>
        </c:ser>
        <c:dLbls>
          <c:showLegendKey val="0"/>
          <c:showVal val="0"/>
          <c:showCatName val="0"/>
          <c:showSerName val="0"/>
          <c:showPercent val="0"/>
          <c:showBubbleSize val="0"/>
        </c:dLbls>
        <c:marker val="1"/>
        <c:smooth val="0"/>
        <c:axId val="86870272"/>
        <c:axId val="86884352"/>
      </c:lineChart>
      <c:catAx>
        <c:axId val="86870272"/>
        <c:scaling>
          <c:orientation val="minMax"/>
        </c:scaling>
        <c:delete val="1"/>
        <c:axPos val="b"/>
        <c:numFmt formatCode="General" sourceLinked="1"/>
        <c:majorTickMark val="out"/>
        <c:minorTickMark val="none"/>
        <c:tickLblPos val="none"/>
        <c:crossAx val="86884352"/>
        <c:crosses val="autoZero"/>
        <c:auto val="1"/>
        <c:lblAlgn val="ctr"/>
        <c:lblOffset val="100"/>
        <c:noMultiLvlLbl val="0"/>
      </c:catAx>
      <c:valAx>
        <c:axId val="86884352"/>
        <c:scaling>
          <c:orientation val="minMax"/>
          <c:min val="1600"/>
        </c:scaling>
        <c:delete val="0"/>
        <c:axPos val="l"/>
        <c:numFmt formatCode="General" sourceLinked="1"/>
        <c:majorTickMark val="none"/>
        <c:minorTickMark val="none"/>
        <c:tickLblPos val="none"/>
        <c:spPr>
          <a:ln>
            <a:noFill/>
          </a:ln>
        </c:spPr>
        <c:crossAx val="8687027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42682899931631E-2"/>
          <c:y val="1.008044726116554E-2"/>
          <c:w val="0.98027858473835161"/>
          <c:h val="0.79648046611974554"/>
        </c:manualLayout>
      </c:layout>
      <c:barChart>
        <c:barDir val="col"/>
        <c:grouping val="clustered"/>
        <c:varyColors val="0"/>
        <c:ser>
          <c:idx val="0"/>
          <c:order val="0"/>
          <c:tx>
            <c:strRef>
              <c:f>Sheet1!$A$40</c:f>
              <c:strCache>
                <c:ptCount val="1"/>
                <c:pt idx="0">
                  <c:v>所定外労働時間</c:v>
                </c:pt>
              </c:strCache>
            </c:strRef>
          </c:tx>
          <c:spPr>
            <a:solidFill>
              <a:srgbClr val="33CC33"/>
            </a:solidFill>
            <a:ln>
              <a:noFill/>
            </a:ln>
          </c:spPr>
          <c:invertIfNegative val="0"/>
          <c:dLbls>
            <c:spPr>
              <a:noFill/>
              <a:ln>
                <a:noFill/>
              </a:ln>
              <a:effectLst/>
            </c:spPr>
            <c:txPr>
              <a:bodyPr/>
              <a:lstStyle/>
              <a:p>
                <a:pPr>
                  <a:defRPr>
                    <a:solidFill>
                      <a:srgbClr val="008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Sheet1!$C$37:$V$37</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Sheet1!$C$40:$V$40</c:f>
              <c:numCache>
                <c:formatCode>General</c:formatCode>
                <c:ptCount val="20"/>
                <c:pt idx="0">
                  <c:v>123</c:v>
                </c:pt>
                <c:pt idx="1">
                  <c:v>123</c:v>
                </c:pt>
                <c:pt idx="2">
                  <c:v>115</c:v>
                </c:pt>
                <c:pt idx="3">
                  <c:v>114</c:v>
                </c:pt>
                <c:pt idx="4">
                  <c:v>118</c:v>
                </c:pt>
                <c:pt idx="5">
                  <c:v>113</c:v>
                </c:pt>
                <c:pt idx="6">
                  <c:v>114</c:v>
                </c:pt>
                <c:pt idx="7">
                  <c:v>120</c:v>
                </c:pt>
                <c:pt idx="8">
                  <c:v>124</c:v>
                </c:pt>
                <c:pt idx="9">
                  <c:v>124</c:v>
                </c:pt>
                <c:pt idx="10">
                  <c:v>129</c:v>
                </c:pt>
                <c:pt idx="11">
                  <c:v>132</c:v>
                </c:pt>
                <c:pt idx="12">
                  <c:v>129</c:v>
                </c:pt>
                <c:pt idx="13">
                  <c:v>111</c:v>
                </c:pt>
                <c:pt idx="14">
                  <c:v>120</c:v>
                </c:pt>
                <c:pt idx="15">
                  <c:v>120</c:v>
                </c:pt>
                <c:pt idx="16">
                  <c:v>125</c:v>
                </c:pt>
                <c:pt idx="17">
                  <c:v>127</c:v>
                </c:pt>
                <c:pt idx="18">
                  <c:v>132</c:v>
                </c:pt>
                <c:pt idx="19">
                  <c:v>132</c:v>
                </c:pt>
              </c:numCache>
            </c:numRef>
          </c:val>
        </c:ser>
        <c:dLbls>
          <c:showLegendKey val="0"/>
          <c:showVal val="0"/>
          <c:showCatName val="0"/>
          <c:showSerName val="0"/>
          <c:showPercent val="0"/>
          <c:showBubbleSize val="0"/>
        </c:dLbls>
        <c:gapWidth val="80"/>
        <c:axId val="86717184"/>
        <c:axId val="86718720"/>
      </c:barChart>
      <c:catAx>
        <c:axId val="86717184"/>
        <c:scaling>
          <c:orientation val="minMax"/>
        </c:scaling>
        <c:delete val="0"/>
        <c:axPos val="b"/>
        <c:numFmt formatCode="General" sourceLinked="1"/>
        <c:majorTickMark val="out"/>
        <c:minorTickMark val="none"/>
        <c:tickLblPos val="nextTo"/>
        <c:crossAx val="86718720"/>
        <c:crosses val="autoZero"/>
        <c:auto val="1"/>
        <c:lblAlgn val="ctr"/>
        <c:lblOffset val="100"/>
        <c:noMultiLvlLbl val="0"/>
      </c:catAx>
      <c:valAx>
        <c:axId val="86718720"/>
        <c:scaling>
          <c:orientation val="minMax"/>
        </c:scaling>
        <c:delete val="0"/>
        <c:axPos val="l"/>
        <c:numFmt formatCode="General" sourceLinked="1"/>
        <c:majorTickMark val="none"/>
        <c:minorTickMark val="none"/>
        <c:tickLblPos val="none"/>
        <c:spPr>
          <a:ln>
            <a:noFill/>
          </a:ln>
        </c:spPr>
        <c:crossAx val="86717184"/>
        <c:crosses val="autoZero"/>
        <c:crossBetween val="between"/>
      </c:valAx>
    </c:plotArea>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8001532994216449E-2"/>
          <c:w val="0.99858401414770359"/>
          <c:h val="0.89335052145030547"/>
        </c:manualLayout>
      </c:layout>
      <c:barChart>
        <c:barDir val="col"/>
        <c:grouping val="clustered"/>
        <c:varyColors val="0"/>
        <c:ser>
          <c:idx val="2"/>
          <c:order val="2"/>
          <c:tx>
            <c:strRef>
              <c:f>Sheet1!$A$49</c:f>
              <c:strCache>
                <c:ptCount val="1"/>
                <c:pt idx="0">
                  <c:v>パート労働者比率</c:v>
                </c:pt>
              </c:strCache>
            </c:strRef>
          </c:tx>
          <c:spPr>
            <a:solidFill>
              <a:schemeClr val="tx2">
                <a:lumMod val="40000"/>
                <a:lumOff val="60000"/>
              </a:schemeClr>
            </a:solidFill>
          </c:spPr>
          <c:invertIfNegative val="0"/>
          <c:dLbls>
            <c:spPr>
              <a:noFill/>
              <a:ln>
                <a:noFill/>
              </a:ln>
              <a:effectLst/>
            </c:spPr>
            <c:txPr>
              <a:bodyPr/>
              <a:lstStyle/>
              <a:p>
                <a:pPr>
                  <a:defRPr>
                    <a:solidFill>
                      <a:srgbClr val="31859C"/>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Sheet1!$C$46:$V$46</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Sheet1!$C$49:$V$49</c:f>
              <c:numCache>
                <c:formatCode>0.0_ </c:formatCode>
                <c:ptCount val="20"/>
                <c:pt idx="0">
                  <c:v>15</c:v>
                </c:pt>
                <c:pt idx="1">
                  <c:v>15.6</c:v>
                </c:pt>
                <c:pt idx="2">
                  <c:v>16.3</c:v>
                </c:pt>
                <c:pt idx="3">
                  <c:v>19.5</c:v>
                </c:pt>
                <c:pt idx="4">
                  <c:v>20.3</c:v>
                </c:pt>
                <c:pt idx="5">
                  <c:v>21.1</c:v>
                </c:pt>
                <c:pt idx="6">
                  <c:v>22.1</c:v>
                </c:pt>
                <c:pt idx="7">
                  <c:v>22.7</c:v>
                </c:pt>
                <c:pt idx="8">
                  <c:v>25.3</c:v>
                </c:pt>
                <c:pt idx="9">
                  <c:v>25.3</c:v>
                </c:pt>
                <c:pt idx="10">
                  <c:v>25.5</c:v>
                </c:pt>
                <c:pt idx="11">
                  <c:v>26.1</c:v>
                </c:pt>
                <c:pt idx="12">
                  <c:v>26.1</c:v>
                </c:pt>
                <c:pt idx="13">
                  <c:v>27.3</c:v>
                </c:pt>
                <c:pt idx="14">
                  <c:v>27.8</c:v>
                </c:pt>
                <c:pt idx="15">
                  <c:v>28.2</c:v>
                </c:pt>
                <c:pt idx="16">
                  <c:v>28.8</c:v>
                </c:pt>
                <c:pt idx="17">
                  <c:v>29.4</c:v>
                </c:pt>
                <c:pt idx="18">
                  <c:v>29.8</c:v>
                </c:pt>
                <c:pt idx="19">
                  <c:v>30.5</c:v>
                </c:pt>
              </c:numCache>
            </c:numRef>
          </c:val>
        </c:ser>
        <c:dLbls>
          <c:showLegendKey val="0"/>
          <c:showVal val="0"/>
          <c:showCatName val="0"/>
          <c:showSerName val="0"/>
          <c:showPercent val="0"/>
          <c:showBubbleSize val="0"/>
        </c:dLbls>
        <c:gapWidth val="150"/>
        <c:axId val="86788736"/>
        <c:axId val="86811008"/>
      </c:barChart>
      <c:lineChart>
        <c:grouping val="standard"/>
        <c:varyColors val="0"/>
        <c:ser>
          <c:idx val="0"/>
          <c:order val="0"/>
          <c:tx>
            <c:strRef>
              <c:f>Sheet1!$A$47</c:f>
              <c:strCache>
                <c:ptCount val="1"/>
                <c:pt idx="0">
                  <c:v>一般労働者　時間</c:v>
                </c:pt>
              </c:strCache>
            </c:strRef>
          </c:tx>
          <c:spPr>
            <a:ln>
              <a:solidFill>
                <a:schemeClr val="accent6">
                  <a:lumMod val="75000"/>
                </a:schemeClr>
              </a:solidFill>
            </a:ln>
          </c:spPr>
          <c:marker>
            <c:spPr>
              <a:solidFill>
                <a:schemeClr val="accent6">
                  <a:lumMod val="75000"/>
                </a:schemeClr>
              </a:solidFill>
            </c:spPr>
          </c:marker>
          <c:dLbls>
            <c:spPr>
              <a:noFill/>
              <a:ln>
                <a:noFill/>
              </a:ln>
              <a:effectLst/>
            </c:spPr>
            <c:txPr>
              <a:bodyPr/>
              <a:lstStyle/>
              <a:p>
                <a:pPr>
                  <a:defRPr>
                    <a:solidFill>
                      <a:srgbClr val="DC6C14"/>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Sheet1!$C$46:$V$46</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Sheet1!$C$47:$V$47</c:f>
              <c:numCache>
                <c:formatCode>General</c:formatCode>
                <c:ptCount val="20"/>
                <c:pt idx="0">
                  <c:v>2050</c:v>
                </c:pt>
                <c:pt idx="1">
                  <c:v>2026</c:v>
                </c:pt>
                <c:pt idx="2">
                  <c:v>2010</c:v>
                </c:pt>
                <c:pt idx="3">
                  <c:v>2009</c:v>
                </c:pt>
                <c:pt idx="4">
                  <c:v>2026</c:v>
                </c:pt>
                <c:pt idx="5">
                  <c:v>2017</c:v>
                </c:pt>
                <c:pt idx="6">
                  <c:v>2017</c:v>
                </c:pt>
                <c:pt idx="7">
                  <c:v>2024</c:v>
                </c:pt>
                <c:pt idx="8">
                  <c:v>2040</c:v>
                </c:pt>
                <c:pt idx="9">
                  <c:v>2028</c:v>
                </c:pt>
                <c:pt idx="10">
                  <c:v>2041</c:v>
                </c:pt>
                <c:pt idx="11">
                  <c:v>2047</c:v>
                </c:pt>
                <c:pt idx="12">
                  <c:v>2032</c:v>
                </c:pt>
                <c:pt idx="13">
                  <c:v>1976</c:v>
                </c:pt>
                <c:pt idx="14">
                  <c:v>2009</c:v>
                </c:pt>
                <c:pt idx="15">
                  <c:v>2006</c:v>
                </c:pt>
                <c:pt idx="16">
                  <c:v>2030</c:v>
                </c:pt>
                <c:pt idx="17">
                  <c:v>2018</c:v>
                </c:pt>
                <c:pt idx="18">
                  <c:v>2021</c:v>
                </c:pt>
                <c:pt idx="19">
                  <c:v>2026</c:v>
                </c:pt>
              </c:numCache>
            </c:numRef>
          </c:val>
          <c:smooth val="0"/>
        </c:ser>
        <c:ser>
          <c:idx val="1"/>
          <c:order val="1"/>
          <c:tx>
            <c:strRef>
              <c:f>Sheet1!$A$48</c:f>
              <c:strCache>
                <c:ptCount val="1"/>
                <c:pt idx="0">
                  <c:v>パート労働者　時間</c:v>
                </c:pt>
              </c:strCache>
            </c:strRef>
          </c:tx>
          <c:spPr>
            <a:ln>
              <a:solidFill>
                <a:srgbClr val="BE4B48"/>
              </a:solidFill>
            </a:ln>
          </c:spPr>
          <c:marker>
            <c:spPr>
              <a:solidFill>
                <a:srgbClr val="BE4B48"/>
              </a:solidFill>
            </c:spPr>
          </c:marker>
          <c:dLbls>
            <c:dLbl>
              <c:idx val="0"/>
              <c:layout>
                <c:manualLayout>
                  <c:x val="-4.0502209401367506E-2"/>
                  <c:y val="-0.124196223259703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732085966654302E-2"/>
                  <c:y val="-8.58481406638330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950931995614183E-2"/>
                  <c:y val="-4.45502055605881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169778024573987E-2"/>
                  <c:y val="3.214595963115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341508981134222E-2"/>
                  <c:y val="-5.92994680974613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950931995614183E-2"/>
                  <c:y val="3.21459596311521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951120230022451E-2"/>
                  <c:y val="-7.1098878126959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1732085966654302E-2"/>
                  <c:y val="-4.16003530532134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6950931995614183E-2"/>
                  <c:y val="3.2145959631152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9341508981134222E-2"/>
                  <c:y val="4.09955171532761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6950931995614183E-2"/>
                  <c:y val="2.32964021090282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5.1732085966654372E-2"/>
                  <c:y val="2.91961071237775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7388624053533867E-2"/>
                  <c:y val="3.214595963115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9722871892367605E-2"/>
                  <c:y val="-5.63496155900866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0"/>
                  <c:y val="-3.86505005458388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c:spPr>
            <c:txPr>
              <a:bodyPr/>
              <a:lstStyle/>
              <a:p>
                <a:pPr>
                  <a:defRPr>
                    <a:solidFill>
                      <a:srgbClr val="BE4B48"/>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Sheet1!$C$46:$V$46</c:f>
              <c:numCache>
                <c:formatCode>General</c:formatCode>
                <c:ptCount val="20"/>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numCache>
            </c:numRef>
          </c:cat>
          <c:val>
            <c:numRef>
              <c:f>Sheet1!$C$48:$V$48</c:f>
              <c:numCache>
                <c:formatCode>General</c:formatCode>
                <c:ptCount val="20"/>
                <c:pt idx="0">
                  <c:v>1176</c:v>
                </c:pt>
                <c:pt idx="1">
                  <c:v>1162</c:v>
                </c:pt>
                <c:pt idx="2">
                  <c:v>1150</c:v>
                </c:pt>
                <c:pt idx="3">
                  <c:v>1139</c:v>
                </c:pt>
                <c:pt idx="4">
                  <c:v>1168</c:v>
                </c:pt>
                <c:pt idx="5">
                  <c:v>1154</c:v>
                </c:pt>
                <c:pt idx="6">
                  <c:v>1141</c:v>
                </c:pt>
                <c:pt idx="7">
                  <c:v>1151</c:v>
                </c:pt>
                <c:pt idx="8">
                  <c:v>1150</c:v>
                </c:pt>
                <c:pt idx="9">
                  <c:v>1140</c:v>
                </c:pt>
                <c:pt idx="10">
                  <c:v>1138</c:v>
                </c:pt>
                <c:pt idx="11">
                  <c:v>1128</c:v>
                </c:pt>
                <c:pt idx="12">
                  <c:v>1111</c:v>
                </c:pt>
                <c:pt idx="13">
                  <c:v>1082</c:v>
                </c:pt>
                <c:pt idx="14">
                  <c:v>1096</c:v>
                </c:pt>
                <c:pt idx="15">
                  <c:v>1090</c:v>
                </c:pt>
                <c:pt idx="16">
                  <c:v>1105</c:v>
                </c:pt>
                <c:pt idx="17">
                  <c:v>1093</c:v>
                </c:pt>
                <c:pt idx="18">
                  <c:v>1084</c:v>
                </c:pt>
                <c:pt idx="19">
                  <c:v>1068</c:v>
                </c:pt>
              </c:numCache>
            </c:numRef>
          </c:val>
          <c:smooth val="0"/>
        </c:ser>
        <c:dLbls>
          <c:showLegendKey val="0"/>
          <c:showVal val="0"/>
          <c:showCatName val="0"/>
          <c:showSerName val="0"/>
          <c:showPercent val="0"/>
          <c:showBubbleSize val="0"/>
        </c:dLbls>
        <c:marker val="1"/>
        <c:smooth val="0"/>
        <c:axId val="86769024"/>
        <c:axId val="86787200"/>
      </c:lineChart>
      <c:catAx>
        <c:axId val="86769024"/>
        <c:scaling>
          <c:orientation val="minMax"/>
        </c:scaling>
        <c:delete val="0"/>
        <c:axPos val="b"/>
        <c:numFmt formatCode="General" sourceLinked="1"/>
        <c:majorTickMark val="out"/>
        <c:minorTickMark val="none"/>
        <c:tickLblPos val="nextTo"/>
        <c:crossAx val="86787200"/>
        <c:crosses val="autoZero"/>
        <c:auto val="1"/>
        <c:lblAlgn val="ctr"/>
        <c:lblOffset val="100"/>
        <c:noMultiLvlLbl val="0"/>
      </c:catAx>
      <c:valAx>
        <c:axId val="86787200"/>
        <c:scaling>
          <c:orientation val="minMax"/>
          <c:min val="1000"/>
        </c:scaling>
        <c:delete val="0"/>
        <c:axPos val="l"/>
        <c:numFmt formatCode="General" sourceLinked="1"/>
        <c:majorTickMark val="none"/>
        <c:minorTickMark val="none"/>
        <c:tickLblPos val="none"/>
        <c:spPr>
          <a:ln>
            <a:noFill/>
          </a:ln>
        </c:spPr>
        <c:crossAx val="86769024"/>
        <c:crosses val="autoZero"/>
        <c:crossBetween val="between"/>
      </c:valAx>
      <c:catAx>
        <c:axId val="86788736"/>
        <c:scaling>
          <c:orientation val="minMax"/>
        </c:scaling>
        <c:delete val="1"/>
        <c:axPos val="b"/>
        <c:numFmt formatCode="General" sourceLinked="1"/>
        <c:majorTickMark val="out"/>
        <c:minorTickMark val="none"/>
        <c:tickLblPos val="none"/>
        <c:crossAx val="86811008"/>
        <c:crosses val="autoZero"/>
        <c:auto val="1"/>
        <c:lblAlgn val="ctr"/>
        <c:lblOffset val="100"/>
        <c:noMultiLvlLbl val="0"/>
      </c:catAx>
      <c:valAx>
        <c:axId val="86811008"/>
        <c:scaling>
          <c:orientation val="minMax"/>
          <c:max val="40"/>
        </c:scaling>
        <c:delete val="0"/>
        <c:axPos val="r"/>
        <c:numFmt formatCode="0.0_ " sourceLinked="1"/>
        <c:majorTickMark val="none"/>
        <c:minorTickMark val="none"/>
        <c:tickLblPos val="none"/>
        <c:spPr>
          <a:ln>
            <a:noFill/>
          </a:ln>
        </c:spPr>
        <c:crossAx val="86788736"/>
        <c:crosses val="max"/>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'[週60時間以上就業する雇用者数及び割合の推移（全国）.xls]Sheet1'!$A$1:$Z$1</c:f>
              <c:strCache>
                <c:ptCount val="26"/>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strCache>
            </c:strRef>
          </c:tx>
          <c:spPr>
            <a:solidFill>
              <a:srgbClr val="4F81BD"/>
            </a:solidFill>
            <a:ln w="25400">
              <a:noFill/>
            </a:ln>
          </c:spPr>
          <c:invertIfNegative val="0"/>
          <c:cat>
            <c:strRef>
              <c:f>'[週60時間以上就業する雇用者数及び割合の推移（全国）.xls]Sheet1'!$A$1:$Z$1</c:f>
              <c:strCache>
                <c:ptCount val="26"/>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strCache>
            </c:strRef>
          </c:cat>
          <c:val>
            <c:numRef>
              <c:f>'[週60時間以上就業する雇用者数及び割合の推移（全国）.xls]Sheet1'!$AB$21</c:f>
              <c:numCache>
                <c:formatCode>General</c:formatCode>
                <c:ptCount val="1"/>
              </c:numCache>
            </c:numRef>
          </c:val>
        </c:ser>
        <c:dLbls>
          <c:showLegendKey val="0"/>
          <c:showVal val="0"/>
          <c:showCatName val="0"/>
          <c:showSerName val="0"/>
          <c:showPercent val="0"/>
          <c:showBubbleSize val="0"/>
        </c:dLbls>
        <c:gapWidth val="60"/>
        <c:overlap val="77"/>
        <c:axId val="111306624"/>
        <c:axId val="111308160"/>
      </c:barChart>
      <c:barChart>
        <c:barDir val="col"/>
        <c:grouping val="clustered"/>
        <c:varyColors val="0"/>
        <c:ser>
          <c:idx val="1"/>
          <c:order val="1"/>
          <c:spPr>
            <a:solidFill>
              <a:schemeClr val="accent6">
                <a:lumMod val="75000"/>
              </a:schemeClr>
            </a:solidFill>
            <a:ln>
              <a:no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'[週60時間以上就業する雇用者数及び割合の推移（全国）.xls]Sheet1'!$A$1:$Z$1</c:f>
              <c:strCache>
                <c:ptCount val="26"/>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strCache>
            </c:strRef>
          </c:cat>
          <c:val>
            <c:numRef>
              <c:f>'[週60時間以上就業する雇用者数及び割合の推移（全国）.xls]Sheet1'!$A$2:$Z$2</c:f>
              <c:numCache>
                <c:formatCode>General</c:formatCode>
                <c:ptCount val="26"/>
                <c:pt idx="0">
                  <c:v>703</c:v>
                </c:pt>
                <c:pt idx="1">
                  <c:v>606</c:v>
                </c:pt>
                <c:pt idx="2">
                  <c:v>540</c:v>
                </c:pt>
                <c:pt idx="3">
                  <c:v>539</c:v>
                </c:pt>
                <c:pt idx="4">
                  <c:v>559</c:v>
                </c:pt>
                <c:pt idx="5">
                  <c:v>577</c:v>
                </c:pt>
                <c:pt idx="6">
                  <c:v>555</c:v>
                </c:pt>
                <c:pt idx="7">
                  <c:v>549</c:v>
                </c:pt>
                <c:pt idx="8">
                  <c:v>577</c:v>
                </c:pt>
                <c:pt idx="9">
                  <c:v>631</c:v>
                </c:pt>
                <c:pt idx="10">
                  <c:v>609</c:v>
                </c:pt>
                <c:pt idx="11">
                  <c:v>630</c:v>
                </c:pt>
                <c:pt idx="12">
                  <c:v>638</c:v>
                </c:pt>
                <c:pt idx="13">
                  <c:v>639</c:v>
                </c:pt>
                <c:pt idx="14">
                  <c:v>617</c:v>
                </c:pt>
                <c:pt idx="15">
                  <c:v>580</c:v>
                </c:pt>
                <c:pt idx="16">
                  <c:v>554</c:v>
                </c:pt>
                <c:pt idx="17">
                  <c:v>537</c:v>
                </c:pt>
                <c:pt idx="18">
                  <c:v>491</c:v>
                </c:pt>
                <c:pt idx="19">
                  <c:v>502</c:v>
                </c:pt>
                <c:pt idx="20">
                  <c:v>476</c:v>
                </c:pt>
                <c:pt idx="21">
                  <c:v>490</c:v>
                </c:pt>
                <c:pt idx="22">
                  <c:v>474</c:v>
                </c:pt>
                <c:pt idx="23">
                  <c:v>464</c:v>
                </c:pt>
                <c:pt idx="24">
                  <c:v>450</c:v>
                </c:pt>
                <c:pt idx="25">
                  <c:v>429</c:v>
                </c:pt>
              </c:numCache>
            </c:numRef>
          </c:val>
        </c:ser>
        <c:dLbls>
          <c:showLegendKey val="0"/>
          <c:showVal val="0"/>
          <c:showCatName val="0"/>
          <c:showSerName val="0"/>
          <c:showPercent val="0"/>
          <c:showBubbleSize val="0"/>
        </c:dLbls>
        <c:gapWidth val="60"/>
        <c:overlap val="77"/>
        <c:axId val="111318144"/>
        <c:axId val="111319680"/>
      </c:barChart>
      <c:lineChart>
        <c:grouping val="standard"/>
        <c:varyColors val="0"/>
        <c:ser>
          <c:idx val="2"/>
          <c:order val="2"/>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manualLayout>
                  <c:x val="-2.3640661938534278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184397163120567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92750197005531E-2"/>
                  <c:y val="-3.2749339806237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640661938534306E-2"/>
                  <c:y val="-2.5191799850951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640661938534306E-2"/>
                  <c:y val="-2.5191799850951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6792750197005517E-2"/>
                  <c:y val="-2.26726198658566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792750197005517E-2"/>
                  <c:y val="-3.02301598211422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94483845547681E-2"/>
                  <c:y val="-2.01534398807615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6792750197005517E-2"/>
                  <c:y val="-2.26726198658566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3640661938534337E-2"/>
                  <c:y val="-2.26726198658566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6792750197005576E-2"/>
                  <c:y val="-2.26726198658566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6792750197005517E-2"/>
                  <c:y val="-2.01534398807614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94483845547681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8368794326241193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8368794326241134E-2"/>
                  <c:y val="-2.26726198658566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6792750197005517E-2"/>
                  <c:y val="-2.5191799850951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3640661938534393E-2"/>
                  <c:y val="-2.5191799850951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3640661938534278E-2"/>
                  <c:y val="-2.01534398807614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5216706067769899E-2"/>
                  <c:y val="-2.51917998509519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2.3640661938534278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2.2064617809298775E-2"/>
                  <c:y val="-2.51917998509519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1.8912529550827537E-2"/>
                  <c:y val="-2.77109798360470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2064617809298661E-2"/>
                  <c:y val="-2.77109798360470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5216706067770014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2.3640661938534278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2.3640661938534393E-2"/>
                  <c:y val="-3.0230159821142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w="25400">
                <a:noFill/>
              </a:ln>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'[週60時間以上就業する雇用者数及び割合の推移（全国）.xls]Sheet1'!$A$3:$Z$3</c:f>
              <c:numCache>
                <c:formatCode>General</c:formatCode>
                <c:ptCount val="26"/>
                <c:pt idx="0">
                  <c:v>14.3</c:v>
                </c:pt>
                <c:pt idx="1">
                  <c:v>12.1</c:v>
                </c:pt>
                <c:pt idx="2">
                  <c:v>10.6</c:v>
                </c:pt>
                <c:pt idx="3">
                  <c:v>10.5</c:v>
                </c:pt>
                <c:pt idx="4">
                  <c:v>10.8</c:v>
                </c:pt>
                <c:pt idx="5">
                  <c:v>11.1</c:v>
                </c:pt>
                <c:pt idx="6">
                  <c:v>10.5</c:v>
                </c:pt>
                <c:pt idx="7">
                  <c:v>10.4</c:v>
                </c:pt>
                <c:pt idx="8">
                  <c:v>11</c:v>
                </c:pt>
                <c:pt idx="9">
                  <c:v>12</c:v>
                </c:pt>
                <c:pt idx="10">
                  <c:v>11.6</c:v>
                </c:pt>
                <c:pt idx="11">
                  <c:v>12.1</c:v>
                </c:pt>
                <c:pt idx="12">
                  <c:v>12.2</c:v>
                </c:pt>
                <c:pt idx="13">
                  <c:v>12.2</c:v>
                </c:pt>
                <c:pt idx="14">
                  <c:v>11.7</c:v>
                </c:pt>
                <c:pt idx="15">
                  <c:v>10.8</c:v>
                </c:pt>
                <c:pt idx="16">
                  <c:v>10.3</c:v>
                </c:pt>
                <c:pt idx="17">
                  <c:v>10</c:v>
                </c:pt>
                <c:pt idx="18">
                  <c:v>9.1999999999999993</c:v>
                </c:pt>
                <c:pt idx="19">
                  <c:v>9.4</c:v>
                </c:pt>
                <c:pt idx="20">
                  <c:v>9.3000000000000007</c:v>
                </c:pt>
                <c:pt idx="21">
                  <c:v>9.1</c:v>
                </c:pt>
                <c:pt idx="22">
                  <c:v>8.8000000000000007</c:v>
                </c:pt>
                <c:pt idx="23">
                  <c:v>8.5</c:v>
                </c:pt>
                <c:pt idx="24">
                  <c:v>8.1999999999999993</c:v>
                </c:pt>
                <c:pt idx="25">
                  <c:v>7.7</c:v>
                </c:pt>
              </c:numCache>
            </c:numRef>
          </c:val>
          <c:smooth val="0"/>
        </c:ser>
        <c:dLbls>
          <c:showLegendKey val="0"/>
          <c:showVal val="0"/>
          <c:showCatName val="0"/>
          <c:showSerName val="0"/>
          <c:showPercent val="0"/>
          <c:showBubbleSize val="0"/>
        </c:dLbls>
        <c:marker val="1"/>
        <c:smooth val="0"/>
        <c:axId val="111306624"/>
        <c:axId val="111308160"/>
      </c:lineChart>
      <c:catAx>
        <c:axId val="111306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1308160"/>
        <c:crosses val="autoZero"/>
        <c:auto val="1"/>
        <c:lblAlgn val="ctr"/>
        <c:lblOffset val="100"/>
        <c:tickLblSkip val="1"/>
        <c:noMultiLvlLbl val="0"/>
      </c:catAx>
      <c:valAx>
        <c:axId val="111308160"/>
        <c:scaling>
          <c:orientation val="minMax"/>
          <c:max val="20"/>
          <c:min val="0"/>
        </c:scaling>
        <c:delete val="0"/>
        <c:axPos val="l"/>
        <c:numFmt formatCode="General" sourceLinked="1"/>
        <c:majorTickMark val="none"/>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1306624"/>
        <c:crosses val="autoZero"/>
        <c:crossBetween val="between"/>
        <c:majorUnit val="5"/>
        <c:minorUnit val="5"/>
      </c:valAx>
      <c:catAx>
        <c:axId val="111318144"/>
        <c:scaling>
          <c:orientation val="minMax"/>
        </c:scaling>
        <c:delete val="1"/>
        <c:axPos val="b"/>
        <c:numFmt formatCode="General" sourceLinked="1"/>
        <c:majorTickMark val="out"/>
        <c:minorTickMark val="none"/>
        <c:tickLblPos val="nextTo"/>
        <c:crossAx val="111319680"/>
        <c:crosses val="autoZero"/>
        <c:auto val="1"/>
        <c:lblAlgn val="ctr"/>
        <c:lblOffset val="100"/>
        <c:noMultiLvlLbl val="0"/>
      </c:catAx>
      <c:valAx>
        <c:axId val="111319680"/>
        <c:scaling>
          <c:orientation val="minMax"/>
          <c:max val="1000"/>
          <c:min val="400"/>
        </c:scaling>
        <c:delete val="0"/>
        <c:axPos val="r"/>
        <c:numFmt formatCode="General"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1318144"/>
        <c:crosses val="max"/>
        <c:crossBetween val="between"/>
        <c:majorUnit val="100"/>
        <c:minorUnit val="100"/>
      </c:valAx>
      <c:spPr>
        <a:noFill/>
        <a:ln w="25400">
          <a:noFill/>
        </a:ln>
      </c:spPr>
    </c:plotArea>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0.58532</cdr:x>
      <cdr:y>0.1512</cdr:y>
    </cdr:from>
    <cdr:to>
      <cdr:x>0.87467</cdr:x>
      <cdr:y>0.20385</cdr:y>
    </cdr:to>
    <cdr:sp macro="" textlink="">
      <cdr:nvSpPr>
        <cdr:cNvPr id="5" name="Text Box 18"/>
        <cdr:cNvSpPr txBox="1">
          <a:spLocks xmlns:a="http://schemas.openxmlformats.org/drawingml/2006/main" noChangeArrowheads="1"/>
        </cdr:cNvSpPr>
      </cdr:nvSpPr>
      <cdr:spPr bwMode="auto">
        <a:xfrm xmlns:a="http://schemas.openxmlformats.org/drawingml/2006/main">
          <a:off x="2676104" y="637993"/>
          <a:ext cx="1322908" cy="22216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lIns="90000" tIns="10800" rIns="90000" bIns="1080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dirty="0">
              <a:solidFill>
                <a:srgbClr val="0070C0"/>
              </a:solidFill>
            </a:rPr>
            <a:t>総実労働時間</a:t>
          </a:r>
          <a:endParaRPr lang="en-US" altLang="ja-JP" sz="1200" dirty="0">
            <a:solidFill>
              <a:srgbClr val="0070C0"/>
            </a:solidFill>
          </a:endParaRPr>
        </a:p>
      </cdr:txBody>
    </cdr:sp>
  </cdr:relSizeAnchor>
  <cdr:relSizeAnchor xmlns:cdr="http://schemas.openxmlformats.org/drawingml/2006/chartDrawing">
    <cdr:from>
      <cdr:x>0.12846</cdr:x>
      <cdr:y>0.52663</cdr:y>
    </cdr:from>
    <cdr:to>
      <cdr:x>0.45037</cdr:x>
      <cdr:y>0.58569</cdr:y>
    </cdr:to>
    <cdr:sp macro="" textlink="">
      <cdr:nvSpPr>
        <cdr:cNvPr id="6" name="Text Box 17"/>
        <cdr:cNvSpPr txBox="1">
          <a:spLocks xmlns:a="http://schemas.openxmlformats.org/drawingml/2006/main" noChangeArrowheads="1"/>
        </cdr:cNvSpPr>
      </cdr:nvSpPr>
      <cdr:spPr bwMode="auto">
        <a:xfrm xmlns:a="http://schemas.openxmlformats.org/drawingml/2006/main">
          <a:off x="587302" y="2222169"/>
          <a:ext cx="1471773" cy="24920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lIns="90000" tIns="10800" rIns="90000" bIns="1080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dirty="0">
              <a:solidFill>
                <a:schemeClr val="accent2"/>
              </a:solidFill>
            </a:rPr>
            <a:t>所定内労働時間</a:t>
          </a:r>
        </a:p>
      </cdr:txBody>
    </cdr:sp>
  </cdr:relSizeAnchor>
</c:userShapes>
</file>

<file path=ppt/drawings/drawing2.xml><?xml version="1.0" encoding="utf-8"?>
<c:userShapes xmlns:c="http://schemas.openxmlformats.org/drawingml/2006/chart">
  <cdr:relSizeAnchor xmlns:cdr="http://schemas.openxmlformats.org/drawingml/2006/chartDrawing">
    <cdr:from>
      <cdr:x>0.25292</cdr:x>
      <cdr:y>0.2618</cdr:y>
    </cdr:from>
    <cdr:to>
      <cdr:x>0.70203</cdr:x>
      <cdr:y>0.31629</cdr:y>
    </cdr:to>
    <cdr:sp macro="" textlink="">
      <cdr:nvSpPr>
        <cdr:cNvPr id="2" name="テキスト ボックス 1"/>
        <cdr:cNvSpPr txBox="1"/>
      </cdr:nvSpPr>
      <cdr:spPr>
        <a:xfrm xmlns:a="http://schemas.openxmlformats.org/drawingml/2006/main">
          <a:off x="2285045" y="1311365"/>
          <a:ext cx="4057503" cy="27294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　　　</a:t>
          </a:r>
          <a:r>
            <a:rPr lang="ja-JP" altLang="en-US" sz="1400" dirty="0" smtClean="0"/>
            <a:t>週の労働時間が６０時間以上の雇用者の割合</a:t>
          </a:r>
          <a:endParaRPr lang="ja-JP" altLang="en-US" sz="1400" dirty="0"/>
        </a:p>
      </cdr:txBody>
    </cdr:sp>
  </cdr:relSizeAnchor>
  <cdr:relSizeAnchor xmlns:cdr="http://schemas.openxmlformats.org/drawingml/2006/chartDrawing">
    <cdr:from>
      <cdr:x>0.27683</cdr:x>
      <cdr:y>0.81048</cdr:y>
    </cdr:from>
    <cdr:to>
      <cdr:x>0.68238</cdr:x>
      <cdr:y>0.86498</cdr:y>
    </cdr:to>
    <cdr:sp macro="" textlink="">
      <cdr:nvSpPr>
        <cdr:cNvPr id="3" name="テキスト ボックス 2"/>
        <cdr:cNvSpPr txBox="1"/>
      </cdr:nvSpPr>
      <cdr:spPr>
        <a:xfrm xmlns:a="http://schemas.openxmlformats.org/drawingml/2006/main">
          <a:off x="2501069" y="4059712"/>
          <a:ext cx="3663952" cy="27299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smtClean="0"/>
            <a:t>　　　</a:t>
          </a:r>
          <a:r>
            <a:rPr lang="ja-JP" altLang="en-US" sz="1400" dirty="0" smtClean="0"/>
            <a:t>週の労働時間が６０時間以上の雇用者数</a:t>
          </a:r>
          <a:endParaRPr lang="ja-JP" alt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614" cy="493237"/>
          </a:xfrm>
          <a:prstGeom prst="rect">
            <a:avLst/>
          </a:prstGeom>
        </p:spPr>
        <p:txBody>
          <a:bodyPr vert="horz" lIns="90635" tIns="45317" rIns="90635" bIns="4531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3990" y="0"/>
            <a:ext cx="2918614" cy="493237"/>
          </a:xfrm>
          <a:prstGeom prst="rect">
            <a:avLst/>
          </a:prstGeom>
        </p:spPr>
        <p:txBody>
          <a:bodyPr vert="horz" lIns="90635" tIns="45317" rIns="90635" bIns="45317" rtlCol="0"/>
          <a:lstStyle>
            <a:lvl1pPr algn="r">
              <a:defRPr sz="1200"/>
            </a:lvl1pPr>
          </a:lstStyle>
          <a:p>
            <a:fld id="{BF9F0801-AD76-46B6-9BDC-62B1A4B8A3BD}" type="datetimeFigureOut">
              <a:rPr kumimoji="1" lang="ja-JP" altLang="en-US" smtClean="0"/>
              <a:pPr/>
              <a:t>2017/7/14</a:t>
            </a:fld>
            <a:endParaRPr kumimoji="1" lang="ja-JP" altLang="en-US"/>
          </a:p>
        </p:txBody>
      </p:sp>
      <p:sp>
        <p:nvSpPr>
          <p:cNvPr id="4" name="フッター プレースホルダ 3"/>
          <p:cNvSpPr>
            <a:spLocks noGrp="1"/>
          </p:cNvSpPr>
          <p:nvPr>
            <p:ph type="ftr" sz="quarter" idx="2"/>
          </p:nvPr>
        </p:nvSpPr>
        <p:spPr>
          <a:xfrm>
            <a:off x="0" y="9371502"/>
            <a:ext cx="2918614" cy="493236"/>
          </a:xfrm>
          <a:prstGeom prst="rect">
            <a:avLst/>
          </a:prstGeom>
        </p:spPr>
        <p:txBody>
          <a:bodyPr vert="horz" lIns="90635" tIns="45317" rIns="90635" bIns="4531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3990" y="9371502"/>
            <a:ext cx="2918614" cy="493236"/>
          </a:xfrm>
          <a:prstGeom prst="rect">
            <a:avLst/>
          </a:prstGeom>
        </p:spPr>
        <p:txBody>
          <a:bodyPr vert="horz" lIns="90635" tIns="45317" rIns="90635" bIns="45317" rtlCol="0" anchor="b"/>
          <a:lstStyle>
            <a:lvl1pPr algn="r">
              <a:defRPr sz="1200"/>
            </a:lvl1pPr>
          </a:lstStyle>
          <a:p>
            <a:fld id="{A7757CBE-68B4-46CA-908A-E1B743326654}" type="slidenum">
              <a:rPr kumimoji="1" lang="ja-JP" altLang="en-US" smtClean="0"/>
              <a:pPr/>
              <a:t>‹#›</a:t>
            </a:fld>
            <a:endParaRPr kumimoji="1" lang="ja-JP" altLang="en-US"/>
          </a:p>
        </p:txBody>
      </p:sp>
    </p:spTree>
    <p:extLst>
      <p:ext uri="{BB962C8B-B14F-4D97-AF65-F5344CB8AC3E}">
        <p14:creationId xmlns:p14="http://schemas.microsoft.com/office/powerpoint/2010/main" val="4763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0"/>
            <a:ext cx="2917933" cy="493237"/>
          </a:xfrm>
          <a:prstGeom prst="rect">
            <a:avLst/>
          </a:prstGeom>
        </p:spPr>
        <p:txBody>
          <a:bodyPr vert="horz" lIns="90635" tIns="45317" rIns="90635" bIns="45317" rtlCol="0"/>
          <a:lstStyle>
            <a:lvl1pPr algn="l">
              <a:defRPr sz="1200"/>
            </a:lvl1pPr>
          </a:lstStyle>
          <a:p>
            <a:endParaRPr kumimoji="1" lang="ja-JP" altLang="en-US"/>
          </a:p>
        </p:txBody>
      </p:sp>
      <p:sp>
        <p:nvSpPr>
          <p:cNvPr id="3" name="日付プレースホルダ 2"/>
          <p:cNvSpPr>
            <a:spLocks noGrp="1"/>
          </p:cNvSpPr>
          <p:nvPr>
            <p:ph type="dt" idx="1"/>
          </p:nvPr>
        </p:nvSpPr>
        <p:spPr>
          <a:xfrm>
            <a:off x="3814681" y="0"/>
            <a:ext cx="2917933" cy="493237"/>
          </a:xfrm>
          <a:prstGeom prst="rect">
            <a:avLst/>
          </a:prstGeom>
        </p:spPr>
        <p:txBody>
          <a:bodyPr vert="horz" lIns="90635" tIns="45317" rIns="90635" bIns="45317" rtlCol="0"/>
          <a:lstStyle>
            <a:lvl1pPr algn="r">
              <a:defRPr sz="1200"/>
            </a:lvl1pPr>
          </a:lstStyle>
          <a:p>
            <a:fld id="{A106ED65-A703-4677-B233-1451A5538299}" type="datetimeFigureOut">
              <a:rPr kumimoji="1" lang="ja-JP" altLang="en-US" smtClean="0"/>
              <a:pPr/>
              <a:t>2017/7/14</a:t>
            </a:fld>
            <a:endParaRPr kumimoji="1" lang="ja-JP" altLang="en-US"/>
          </a:p>
        </p:txBody>
      </p:sp>
      <p:sp>
        <p:nvSpPr>
          <p:cNvPr id="4" name="スライド イメージ プレースホルダ 3"/>
          <p:cNvSpPr>
            <a:spLocks noGrp="1" noRot="1" noChangeAspect="1"/>
          </p:cNvSpPr>
          <p:nvPr>
            <p:ph type="sldImg" idx="2"/>
          </p:nvPr>
        </p:nvSpPr>
        <p:spPr>
          <a:xfrm>
            <a:off x="696913" y="741363"/>
            <a:ext cx="5340350" cy="3697287"/>
          </a:xfrm>
          <a:prstGeom prst="rect">
            <a:avLst/>
          </a:prstGeom>
          <a:noFill/>
          <a:ln w="12700">
            <a:solidFill>
              <a:prstClr val="black"/>
            </a:solidFill>
          </a:ln>
        </p:spPr>
        <p:txBody>
          <a:bodyPr vert="horz" lIns="90635" tIns="45317" rIns="90635" bIns="45317" rtlCol="0" anchor="ctr"/>
          <a:lstStyle/>
          <a:p>
            <a:endParaRPr lang="ja-JP" altLang="en-US"/>
          </a:p>
        </p:txBody>
      </p:sp>
      <p:sp>
        <p:nvSpPr>
          <p:cNvPr id="5" name="ノート プレースホルダ 4"/>
          <p:cNvSpPr>
            <a:spLocks noGrp="1"/>
          </p:cNvSpPr>
          <p:nvPr>
            <p:ph type="body" sz="quarter" idx="3"/>
          </p:nvPr>
        </p:nvSpPr>
        <p:spPr>
          <a:xfrm>
            <a:off x="673732" y="4686539"/>
            <a:ext cx="5386712" cy="4439132"/>
          </a:xfrm>
          <a:prstGeom prst="rect">
            <a:avLst/>
          </a:prstGeom>
        </p:spPr>
        <p:txBody>
          <a:bodyPr vert="horz" lIns="90635" tIns="45317" rIns="90635" bIns="453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9" y="9371517"/>
            <a:ext cx="2917933" cy="493236"/>
          </a:xfrm>
          <a:prstGeom prst="rect">
            <a:avLst/>
          </a:prstGeom>
        </p:spPr>
        <p:txBody>
          <a:bodyPr vert="horz" lIns="90635" tIns="45317" rIns="90635" bIns="4531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81" y="9371517"/>
            <a:ext cx="2917933" cy="493236"/>
          </a:xfrm>
          <a:prstGeom prst="rect">
            <a:avLst/>
          </a:prstGeom>
        </p:spPr>
        <p:txBody>
          <a:bodyPr vert="horz" lIns="90635" tIns="45317" rIns="90635" bIns="45317" rtlCol="0" anchor="b"/>
          <a:lstStyle>
            <a:lvl1pPr algn="r">
              <a:defRPr sz="1200"/>
            </a:lvl1pPr>
          </a:lstStyle>
          <a:p>
            <a:fld id="{219625C8-9568-43CF-9705-21A9ED4BBEFF}" type="slidenum">
              <a:rPr kumimoji="1" lang="ja-JP" altLang="en-US" smtClean="0"/>
              <a:pPr/>
              <a:t>‹#›</a:t>
            </a:fld>
            <a:endParaRPr kumimoji="1" lang="ja-JP" altLang="en-US"/>
          </a:p>
        </p:txBody>
      </p:sp>
    </p:spTree>
    <p:extLst>
      <p:ext uri="{BB962C8B-B14F-4D97-AF65-F5344CB8AC3E}">
        <p14:creationId xmlns:p14="http://schemas.microsoft.com/office/powerpoint/2010/main" val="309229027"/>
      </p:ext>
    </p:extLst>
  </p:cSld>
  <p:clrMap bg1="lt1" tx1="dk1" bg2="lt2" tx2="dk2" accent1="accent1" accent2="accent2" accent3="accent3" accent4="accent4" accent5="accent5" accent6="accent6" hlink="hlink" folHlink="folHlink"/>
  <p:notesStyle>
    <a:lvl1pPr marL="0" algn="l" defTabSz="914322" rtl="0" eaLnBrk="1" latinLnBrk="0" hangingPunct="1">
      <a:defRPr kumimoji="1" sz="1200" kern="1200">
        <a:solidFill>
          <a:schemeClr val="tx1"/>
        </a:solidFill>
        <a:latin typeface="+mn-lt"/>
        <a:ea typeface="+mn-ea"/>
        <a:cs typeface="+mn-cs"/>
      </a:defRPr>
    </a:lvl1pPr>
    <a:lvl2pPr marL="457161" algn="l" defTabSz="914322" rtl="0" eaLnBrk="1" latinLnBrk="0" hangingPunct="1">
      <a:defRPr kumimoji="1" sz="1200" kern="1200">
        <a:solidFill>
          <a:schemeClr val="tx1"/>
        </a:solidFill>
        <a:latin typeface="+mn-lt"/>
        <a:ea typeface="+mn-ea"/>
        <a:cs typeface="+mn-cs"/>
      </a:defRPr>
    </a:lvl2pPr>
    <a:lvl3pPr marL="914322" algn="l" defTabSz="914322" rtl="0" eaLnBrk="1" latinLnBrk="0" hangingPunct="1">
      <a:defRPr kumimoji="1" sz="1200" kern="1200">
        <a:solidFill>
          <a:schemeClr val="tx1"/>
        </a:solidFill>
        <a:latin typeface="+mn-lt"/>
        <a:ea typeface="+mn-ea"/>
        <a:cs typeface="+mn-cs"/>
      </a:defRPr>
    </a:lvl3pPr>
    <a:lvl4pPr marL="1371483" algn="l" defTabSz="914322" rtl="0" eaLnBrk="1" latinLnBrk="0" hangingPunct="1">
      <a:defRPr kumimoji="1" sz="1200" kern="1200">
        <a:solidFill>
          <a:schemeClr val="tx1"/>
        </a:solidFill>
        <a:latin typeface="+mn-lt"/>
        <a:ea typeface="+mn-ea"/>
        <a:cs typeface="+mn-cs"/>
      </a:defRPr>
    </a:lvl4pPr>
    <a:lvl5pPr marL="1828644" algn="l" defTabSz="914322" rtl="0" eaLnBrk="1" latinLnBrk="0" hangingPunct="1">
      <a:defRPr kumimoji="1" sz="1200" kern="1200">
        <a:solidFill>
          <a:schemeClr val="tx1"/>
        </a:solidFill>
        <a:latin typeface="+mn-lt"/>
        <a:ea typeface="+mn-ea"/>
        <a:cs typeface="+mn-cs"/>
      </a:defRPr>
    </a:lvl5pPr>
    <a:lvl6pPr marL="2285805" algn="l" defTabSz="914322" rtl="0" eaLnBrk="1" latinLnBrk="0" hangingPunct="1">
      <a:defRPr kumimoji="1" sz="1200" kern="1200">
        <a:solidFill>
          <a:schemeClr val="tx1"/>
        </a:solidFill>
        <a:latin typeface="+mn-lt"/>
        <a:ea typeface="+mn-ea"/>
        <a:cs typeface="+mn-cs"/>
      </a:defRPr>
    </a:lvl6pPr>
    <a:lvl7pPr marL="2742966" algn="l" defTabSz="914322" rtl="0" eaLnBrk="1" latinLnBrk="0" hangingPunct="1">
      <a:defRPr kumimoji="1" sz="1200" kern="1200">
        <a:solidFill>
          <a:schemeClr val="tx1"/>
        </a:solidFill>
        <a:latin typeface="+mn-lt"/>
        <a:ea typeface="+mn-ea"/>
        <a:cs typeface="+mn-cs"/>
      </a:defRPr>
    </a:lvl7pPr>
    <a:lvl8pPr marL="3200126" algn="l" defTabSz="914322" rtl="0" eaLnBrk="1" latinLnBrk="0" hangingPunct="1">
      <a:defRPr kumimoji="1" sz="1200" kern="1200">
        <a:solidFill>
          <a:schemeClr val="tx1"/>
        </a:solidFill>
        <a:latin typeface="+mn-lt"/>
        <a:ea typeface="+mn-ea"/>
        <a:cs typeface="+mn-cs"/>
      </a:defRPr>
    </a:lvl8pPr>
    <a:lvl9pPr marL="3657287" algn="l" defTabSz="914322"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72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9625C8-9568-43CF-9705-21A9ED4BBEFF}" type="slidenum">
              <a:rPr kumimoji="1" lang="ja-JP" altLang="en-US" smtClean="0"/>
              <a:pPr/>
              <a:t>1</a:t>
            </a:fld>
            <a:endParaRPr kumimoji="1" lang="ja-JP" altLang="en-US"/>
          </a:p>
        </p:txBody>
      </p:sp>
    </p:spTree>
    <p:extLst>
      <p:ext uri="{BB962C8B-B14F-4D97-AF65-F5344CB8AC3E}">
        <p14:creationId xmlns:p14="http://schemas.microsoft.com/office/powerpoint/2010/main" val="31895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696913" y="741363"/>
            <a:ext cx="5340350"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339249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BBA2B6-01BF-4F0B-A5CE-55303D96F98A}" type="slidenum">
              <a:rPr kumimoji="1" lang="ja-JP" altLang="en-US" smtClean="0"/>
              <a:t>3</a:t>
            </a:fld>
            <a:endParaRPr kumimoji="1" lang="ja-JP" altLang="en-US"/>
          </a:p>
        </p:txBody>
      </p:sp>
    </p:spTree>
    <p:extLst>
      <p:ext uri="{BB962C8B-B14F-4D97-AF65-F5344CB8AC3E}">
        <p14:creationId xmlns:p14="http://schemas.microsoft.com/office/powerpoint/2010/main" val="195687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698500" y="741363"/>
            <a:ext cx="5338763" cy="3697287"/>
          </a:xfrm>
          <a:ln/>
        </p:spPr>
      </p:sp>
      <p:sp>
        <p:nvSpPr>
          <p:cNvPr id="112643" name="ノート プレースホルダ 2"/>
          <p:cNvSpPr>
            <a:spLocks noGrp="1"/>
          </p:cNvSpPr>
          <p:nvPr>
            <p:ph type="body" idx="1"/>
          </p:nvPr>
        </p:nvSpPr>
        <p:spPr>
          <a:xfrm>
            <a:off x="673732" y="4686539"/>
            <a:ext cx="5386712" cy="4439132"/>
          </a:xfrm>
          <a:prstGeom prst="rect">
            <a:avLst/>
          </a:prstGeom>
          <a:noFill/>
          <a:ln/>
        </p:spPr>
        <p:txBody>
          <a:bodyPr/>
          <a:lstStyle/>
          <a:p>
            <a:endParaRPr lang="en-US" altLang="ja-JP" dirty="0" smtClean="0">
              <a:latin typeface="Arial" charset="0"/>
              <a:ea typeface="ＭＳ Ｐ明朝" pitchFamily="18" charset="-128"/>
            </a:endParaRPr>
          </a:p>
          <a:p>
            <a:endParaRPr lang="en-US" altLang="ja-JP" dirty="0" smtClean="0">
              <a:latin typeface="Arial" charset="0"/>
              <a:ea typeface="ＭＳ Ｐ明朝" pitchFamily="18" charset="-128"/>
            </a:endParaRPr>
          </a:p>
          <a:p>
            <a:endParaRPr lang="en-US" altLang="ja-JP" dirty="0" smtClean="0">
              <a:latin typeface="Arial" charset="0"/>
              <a:ea typeface="ＭＳ Ｐ明朝" pitchFamily="18" charset="-128"/>
            </a:endParaRPr>
          </a:p>
        </p:txBody>
      </p:sp>
    </p:spTree>
    <p:extLst>
      <p:ext uri="{BB962C8B-B14F-4D97-AF65-F5344CB8AC3E}">
        <p14:creationId xmlns:p14="http://schemas.microsoft.com/office/powerpoint/2010/main" val="398113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698500" y="741363"/>
            <a:ext cx="5338763" cy="3697287"/>
          </a:xfrm>
          <a:ln/>
        </p:spPr>
      </p:sp>
      <p:sp>
        <p:nvSpPr>
          <p:cNvPr id="112643" name="ノート プレースホルダ 2"/>
          <p:cNvSpPr>
            <a:spLocks noGrp="1"/>
          </p:cNvSpPr>
          <p:nvPr>
            <p:ph type="body" idx="1"/>
          </p:nvPr>
        </p:nvSpPr>
        <p:spPr>
          <a:xfrm>
            <a:off x="673732" y="4686539"/>
            <a:ext cx="5386712" cy="4439132"/>
          </a:xfrm>
          <a:prstGeom prst="rect">
            <a:avLst/>
          </a:prstGeom>
          <a:noFill/>
          <a:ln/>
        </p:spPr>
        <p:txBody>
          <a:bodyPr/>
          <a:lstStyle/>
          <a:p>
            <a:endParaRPr lang="en-US" altLang="ja-JP" dirty="0" smtClean="0">
              <a:latin typeface="Arial" charset="0"/>
              <a:ea typeface="ＭＳ Ｐ明朝" pitchFamily="18" charset="-128"/>
            </a:endParaRPr>
          </a:p>
          <a:p>
            <a:endParaRPr lang="en-US" altLang="ja-JP" dirty="0" smtClean="0">
              <a:latin typeface="Arial" charset="0"/>
              <a:ea typeface="ＭＳ Ｐ明朝" pitchFamily="18" charset="-128"/>
            </a:endParaRPr>
          </a:p>
          <a:p>
            <a:endParaRPr lang="en-US" altLang="ja-JP" dirty="0" smtClean="0">
              <a:latin typeface="Arial" charset="0"/>
              <a:ea typeface="ＭＳ Ｐ明朝" pitchFamily="18" charset="-128"/>
            </a:endParaRPr>
          </a:p>
        </p:txBody>
      </p:sp>
    </p:spTree>
    <p:extLst>
      <p:ext uri="{BB962C8B-B14F-4D97-AF65-F5344CB8AC3E}">
        <p14:creationId xmlns:p14="http://schemas.microsoft.com/office/powerpoint/2010/main" val="67521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7287"/>
          </a:xfrm>
        </p:spPr>
      </p:sp>
      <p:sp>
        <p:nvSpPr>
          <p:cNvPr id="3" name="ノート プレースホルダー 2"/>
          <p:cNvSpPr>
            <a:spLocks noGrp="1"/>
          </p:cNvSpPr>
          <p:nvPr>
            <p:ph type="body" idx="1"/>
          </p:nvPr>
        </p:nvSpPr>
        <p:spPr>
          <a:xfrm>
            <a:off x="673418" y="4686500"/>
            <a:ext cx="5387340" cy="4439841"/>
          </a:xfrm>
          <a:prstGeom prst="rect">
            <a:avLst/>
          </a:prstGeo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31ED63-A5EA-4CE3-8CDA-2FD463B09E91}" type="slidenum">
              <a:rPr kumimoji="1" lang="ja-JP" altLang="en-US" smtClean="0"/>
              <a:pPr/>
              <a:t>11</a:t>
            </a:fld>
            <a:endParaRPr kumimoji="1" lang="ja-JP" altLang="en-US"/>
          </a:p>
        </p:txBody>
      </p:sp>
    </p:spTree>
    <p:extLst>
      <p:ext uri="{BB962C8B-B14F-4D97-AF65-F5344CB8AC3E}">
        <p14:creationId xmlns:p14="http://schemas.microsoft.com/office/powerpoint/2010/main" val="320071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2716D2-AF47-4C3F-A293-5BBBCFB8972B}" type="slidenum">
              <a:rPr kumimoji="1" lang="ja-JP" altLang="en-US" smtClean="0"/>
              <a:pPr/>
              <a:t>14</a:t>
            </a:fld>
            <a:endParaRPr kumimoji="1" lang="ja-JP" altLang="en-US"/>
          </a:p>
        </p:txBody>
      </p:sp>
    </p:spTree>
    <p:extLst>
      <p:ext uri="{BB962C8B-B14F-4D97-AF65-F5344CB8AC3E}">
        <p14:creationId xmlns:p14="http://schemas.microsoft.com/office/powerpoint/2010/main" val="3792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72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9625C8-9568-43CF-9705-21A9ED4BBEFF}" type="slidenum">
              <a:rPr kumimoji="1" lang="ja-JP" altLang="en-US" smtClean="0"/>
              <a:pPr/>
              <a:t>17</a:t>
            </a:fld>
            <a:endParaRPr kumimoji="1" lang="ja-JP" altLang="en-US"/>
          </a:p>
        </p:txBody>
      </p:sp>
    </p:spTree>
    <p:extLst>
      <p:ext uri="{BB962C8B-B14F-4D97-AF65-F5344CB8AC3E}">
        <p14:creationId xmlns:p14="http://schemas.microsoft.com/office/powerpoint/2010/main" val="99525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72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9625C8-9568-43CF-9705-21A9ED4BBEFF}" type="slidenum">
              <a:rPr kumimoji="1" lang="ja-JP" altLang="en-US" smtClean="0"/>
              <a:pPr/>
              <a:t>19</a:t>
            </a:fld>
            <a:endParaRPr kumimoji="1" lang="ja-JP" altLang="en-US"/>
          </a:p>
        </p:txBody>
      </p:sp>
    </p:spTree>
    <p:extLst>
      <p:ext uri="{BB962C8B-B14F-4D97-AF65-F5344CB8AC3E}">
        <p14:creationId xmlns:p14="http://schemas.microsoft.com/office/powerpoint/2010/main" val="366793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61" indent="0" algn="ctr">
              <a:buNone/>
              <a:defRPr>
                <a:solidFill>
                  <a:schemeClr val="tx1">
                    <a:tint val="75000"/>
                  </a:schemeClr>
                </a:solidFill>
              </a:defRPr>
            </a:lvl2pPr>
            <a:lvl3pPr marL="914322" indent="0" algn="ctr">
              <a:buNone/>
              <a:defRPr>
                <a:solidFill>
                  <a:schemeClr val="tx1">
                    <a:tint val="75000"/>
                  </a:schemeClr>
                </a:solidFill>
              </a:defRPr>
            </a:lvl3pPr>
            <a:lvl4pPr marL="1371483" indent="0" algn="ctr">
              <a:buNone/>
              <a:defRPr>
                <a:solidFill>
                  <a:schemeClr val="tx1">
                    <a:tint val="75000"/>
                  </a:schemeClr>
                </a:solidFill>
              </a:defRPr>
            </a:lvl4pPr>
            <a:lvl5pPr marL="1828644" indent="0" algn="ctr">
              <a:buNone/>
              <a:defRPr>
                <a:solidFill>
                  <a:schemeClr val="tx1">
                    <a:tint val="75000"/>
                  </a:schemeClr>
                </a:solidFill>
              </a:defRPr>
            </a:lvl5pPr>
            <a:lvl6pPr marL="2285805" indent="0" algn="ctr">
              <a:buNone/>
              <a:defRPr>
                <a:solidFill>
                  <a:schemeClr val="tx1">
                    <a:tint val="75000"/>
                  </a:schemeClr>
                </a:solidFill>
              </a:defRPr>
            </a:lvl6pPr>
            <a:lvl7pPr marL="2742966" indent="0" algn="ctr">
              <a:buNone/>
              <a:defRPr>
                <a:solidFill>
                  <a:schemeClr val="tx1">
                    <a:tint val="75000"/>
                  </a:schemeClr>
                </a:solidFill>
              </a:defRPr>
            </a:lvl7pPr>
            <a:lvl8pPr marL="3200126" indent="0" algn="ctr">
              <a:buNone/>
              <a:defRPr>
                <a:solidFill>
                  <a:schemeClr val="tx1">
                    <a:tint val="75000"/>
                  </a:schemeClr>
                </a:solidFill>
              </a:defRPr>
            </a:lvl8pPr>
            <a:lvl9pPr marL="365728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F90A3F9-8519-4D47-93A8-2B36F49B0630}" type="datetime1">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F78EE0B-0462-48EF-813D-6F8E651241E9}" type="datetime1">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B7DC66-8B4E-4272-B8A4-17A0B18F3159}" type="datetime1">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22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967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282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354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300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762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785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567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4E041F1-8C50-44E8-8B4E-BB192410B2AB}" type="datetime1">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819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914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90DB66F-6DB0-4CE5-A362-1505E974150C}"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A0E15-F6BC-4F2E-8BC8-7F6319108F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0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14"/>
            <a:ext cx="8420100" cy="1500187"/>
          </a:xfrm>
        </p:spPr>
        <p:txBody>
          <a:bodyPr anchor="b"/>
          <a:lstStyle>
            <a:lvl1pPr marL="0" indent="0">
              <a:buNone/>
              <a:defRPr sz="2000">
                <a:solidFill>
                  <a:schemeClr val="tx1">
                    <a:tint val="75000"/>
                  </a:schemeClr>
                </a:solidFill>
              </a:defRPr>
            </a:lvl1pPr>
            <a:lvl2pPr marL="457161" indent="0">
              <a:buNone/>
              <a:defRPr sz="1800">
                <a:solidFill>
                  <a:schemeClr val="tx1">
                    <a:tint val="75000"/>
                  </a:schemeClr>
                </a:solidFill>
              </a:defRPr>
            </a:lvl2pPr>
            <a:lvl3pPr marL="914322" indent="0">
              <a:buNone/>
              <a:defRPr sz="1600">
                <a:solidFill>
                  <a:schemeClr val="tx1">
                    <a:tint val="75000"/>
                  </a:schemeClr>
                </a:solidFill>
              </a:defRPr>
            </a:lvl3pPr>
            <a:lvl4pPr marL="1371483" indent="0">
              <a:buNone/>
              <a:defRPr sz="1400">
                <a:solidFill>
                  <a:schemeClr val="tx1">
                    <a:tint val="75000"/>
                  </a:schemeClr>
                </a:solidFill>
              </a:defRPr>
            </a:lvl4pPr>
            <a:lvl5pPr marL="1828644" indent="0">
              <a:buNone/>
              <a:defRPr sz="1400">
                <a:solidFill>
                  <a:schemeClr val="tx1">
                    <a:tint val="75000"/>
                  </a:schemeClr>
                </a:solidFill>
              </a:defRPr>
            </a:lvl5pPr>
            <a:lvl6pPr marL="2285805" indent="0">
              <a:buNone/>
              <a:defRPr sz="1400">
                <a:solidFill>
                  <a:schemeClr val="tx1">
                    <a:tint val="75000"/>
                  </a:schemeClr>
                </a:solidFill>
              </a:defRPr>
            </a:lvl6pPr>
            <a:lvl7pPr marL="2742966" indent="0">
              <a:buNone/>
              <a:defRPr sz="1400">
                <a:solidFill>
                  <a:schemeClr val="tx1">
                    <a:tint val="75000"/>
                  </a:schemeClr>
                </a:solidFill>
              </a:defRPr>
            </a:lvl7pPr>
            <a:lvl8pPr marL="3200126" indent="0">
              <a:buNone/>
              <a:defRPr sz="1400">
                <a:solidFill>
                  <a:schemeClr val="tx1">
                    <a:tint val="75000"/>
                  </a:schemeClr>
                </a:solidFill>
              </a:defRPr>
            </a:lvl8pPr>
            <a:lvl9pPr marL="36572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B4D1640-207A-4DD5-84EE-AC69BF0547A1}" type="datetime1">
              <a:rPr kumimoji="1" lang="ja-JP" altLang="en-US" smtClean="0"/>
              <a:pPr/>
              <a:t>2017/7/14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BD5F6C-C3E3-4B10-9E93-0D8F5DFB3FBC}" type="datetime1">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61" indent="0">
              <a:buNone/>
              <a:defRPr sz="2000" b="1"/>
            </a:lvl2pPr>
            <a:lvl3pPr marL="914322" indent="0">
              <a:buNone/>
              <a:defRPr sz="1800" b="1"/>
            </a:lvl3pPr>
            <a:lvl4pPr marL="1371483" indent="0">
              <a:buNone/>
              <a:defRPr sz="1600" b="1"/>
            </a:lvl4pPr>
            <a:lvl5pPr marL="1828644" indent="0">
              <a:buNone/>
              <a:defRPr sz="1600" b="1"/>
            </a:lvl5pPr>
            <a:lvl6pPr marL="2285805" indent="0">
              <a:buNone/>
              <a:defRPr sz="1600" b="1"/>
            </a:lvl6pPr>
            <a:lvl7pPr marL="2742966" indent="0">
              <a:buNone/>
              <a:defRPr sz="1600" b="1"/>
            </a:lvl7pPr>
            <a:lvl8pPr marL="3200126" indent="0">
              <a:buNone/>
              <a:defRPr sz="1600" b="1"/>
            </a:lvl8pPr>
            <a:lvl9pPr marL="3657287"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161" indent="0">
              <a:buNone/>
              <a:defRPr sz="2000" b="1"/>
            </a:lvl2pPr>
            <a:lvl3pPr marL="914322" indent="0">
              <a:buNone/>
              <a:defRPr sz="1800" b="1"/>
            </a:lvl3pPr>
            <a:lvl4pPr marL="1371483" indent="0">
              <a:buNone/>
              <a:defRPr sz="1600" b="1"/>
            </a:lvl4pPr>
            <a:lvl5pPr marL="1828644" indent="0">
              <a:buNone/>
              <a:defRPr sz="1600" b="1"/>
            </a:lvl5pPr>
            <a:lvl6pPr marL="2285805" indent="0">
              <a:buNone/>
              <a:defRPr sz="1600" b="1"/>
            </a:lvl6pPr>
            <a:lvl7pPr marL="2742966" indent="0">
              <a:buNone/>
              <a:defRPr sz="1600" b="1"/>
            </a:lvl7pPr>
            <a:lvl8pPr marL="3200126" indent="0">
              <a:buNone/>
              <a:defRPr sz="1600" b="1"/>
            </a:lvl8pPr>
            <a:lvl9pPr marL="3657287"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06F12D7-D6D3-427C-B03D-412223F64F6C}" type="datetime1">
              <a:rPr kumimoji="1" lang="ja-JP" altLang="en-US" smtClean="0"/>
              <a:pPr/>
              <a:t>2017/7/14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857501-7AC2-41AC-BA7F-511C1994EA41}" type="datetime1">
              <a:rPr kumimoji="1" lang="ja-JP" altLang="en-US" smtClean="0"/>
              <a:pPr/>
              <a:t>2017/7/14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748104C-548E-479E-B867-CD53D8B041CF}" type="datetime1">
              <a:rPr kumimoji="1" lang="ja-JP" altLang="en-US" smtClean="0"/>
              <a:pPr/>
              <a:t>2017/7/14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61" indent="0">
              <a:buNone/>
              <a:defRPr sz="1200"/>
            </a:lvl2pPr>
            <a:lvl3pPr marL="914322" indent="0">
              <a:buNone/>
              <a:defRPr sz="1000"/>
            </a:lvl3pPr>
            <a:lvl4pPr marL="1371483" indent="0">
              <a:buNone/>
              <a:defRPr sz="900"/>
            </a:lvl4pPr>
            <a:lvl5pPr marL="1828644" indent="0">
              <a:buNone/>
              <a:defRPr sz="900"/>
            </a:lvl5pPr>
            <a:lvl6pPr marL="2285805" indent="0">
              <a:buNone/>
              <a:defRPr sz="900"/>
            </a:lvl6pPr>
            <a:lvl7pPr marL="2742966" indent="0">
              <a:buNone/>
              <a:defRPr sz="900"/>
            </a:lvl7pPr>
            <a:lvl8pPr marL="3200126" indent="0">
              <a:buNone/>
              <a:defRPr sz="900"/>
            </a:lvl8pPr>
            <a:lvl9pPr marL="365728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2DB80C-002F-48EB-98AC-11CC2D448EBC}" type="datetime1">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7161" indent="0">
              <a:buNone/>
              <a:defRPr sz="2800"/>
            </a:lvl2pPr>
            <a:lvl3pPr marL="914322" indent="0">
              <a:buNone/>
              <a:defRPr sz="2400"/>
            </a:lvl3pPr>
            <a:lvl4pPr marL="1371483" indent="0">
              <a:buNone/>
              <a:defRPr sz="2000"/>
            </a:lvl4pPr>
            <a:lvl5pPr marL="1828644" indent="0">
              <a:buNone/>
              <a:defRPr sz="2000"/>
            </a:lvl5pPr>
            <a:lvl6pPr marL="2285805" indent="0">
              <a:buNone/>
              <a:defRPr sz="2000"/>
            </a:lvl6pPr>
            <a:lvl7pPr marL="2742966" indent="0">
              <a:buNone/>
              <a:defRPr sz="2000"/>
            </a:lvl7pPr>
            <a:lvl8pPr marL="3200126" indent="0">
              <a:buNone/>
              <a:defRPr sz="2000"/>
            </a:lvl8pPr>
            <a:lvl9pPr marL="3657287"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61" indent="0">
              <a:buNone/>
              <a:defRPr sz="1200"/>
            </a:lvl2pPr>
            <a:lvl3pPr marL="914322" indent="0">
              <a:buNone/>
              <a:defRPr sz="1000"/>
            </a:lvl3pPr>
            <a:lvl4pPr marL="1371483" indent="0">
              <a:buNone/>
              <a:defRPr sz="900"/>
            </a:lvl4pPr>
            <a:lvl5pPr marL="1828644" indent="0">
              <a:buNone/>
              <a:defRPr sz="900"/>
            </a:lvl5pPr>
            <a:lvl6pPr marL="2285805" indent="0">
              <a:buNone/>
              <a:defRPr sz="900"/>
            </a:lvl6pPr>
            <a:lvl7pPr marL="2742966" indent="0">
              <a:buNone/>
              <a:defRPr sz="900"/>
            </a:lvl7pPr>
            <a:lvl8pPr marL="3200126" indent="0">
              <a:buNone/>
              <a:defRPr sz="900"/>
            </a:lvl8pPr>
            <a:lvl9pPr marL="3657287"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68FEDB-0424-4249-A828-CE8C383693AD}" type="datetime1">
              <a:rPr kumimoji="1" lang="ja-JP" altLang="en-US" smtClean="0"/>
              <a:pPr/>
              <a:t>2017/7/14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1B2ECC2D-89E4-403F-9DE0-C3FE26074CFC}" type="datetime1">
              <a:rPr kumimoji="1" lang="ja-JP" altLang="en-US" smtClean="0"/>
              <a:pPr/>
              <a:t>2017/7/14</a:t>
            </a:fld>
            <a:endParaRPr kumimoji="1" lang="ja-JP" altLang="en-US"/>
          </a:p>
        </p:txBody>
      </p:sp>
      <p:sp>
        <p:nvSpPr>
          <p:cNvPr id="5" name="フッター プレースホルダ 4"/>
          <p:cNvSpPr>
            <a:spLocks noGrp="1"/>
          </p:cNvSpPr>
          <p:nvPr>
            <p:ph type="ftr" sz="quarter" idx="3"/>
          </p:nvPr>
        </p:nvSpPr>
        <p:spPr>
          <a:xfrm>
            <a:off x="3384550" y="635635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32927FFD-3D24-4EC2-AEC8-E83A8D96C0A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22" rtl="0" eaLnBrk="1" latinLnBrk="0" hangingPunct="1">
        <a:spcBef>
          <a:spcPct val="0"/>
        </a:spcBef>
        <a:buNone/>
        <a:defRPr kumimoji="1" sz="4400" kern="1200">
          <a:solidFill>
            <a:schemeClr val="tx1"/>
          </a:solidFill>
          <a:latin typeface="+mj-lt"/>
          <a:ea typeface="+mj-ea"/>
          <a:cs typeface="+mj-cs"/>
        </a:defRPr>
      </a:lvl1pPr>
    </p:titleStyle>
    <p:bodyStyle>
      <a:lvl1pPr marL="342871" indent="-342871" algn="l" defTabSz="91432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6" indent="-285725" algn="l" defTabSz="91432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2" indent="-228580" algn="l" defTabSz="91432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63"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24"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85"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46"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07"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68" indent="-228580" algn="l" defTabSz="91432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2" rtl="0" eaLnBrk="1" latinLnBrk="0" hangingPunct="1">
        <a:defRPr kumimoji="1" sz="1800" kern="1200">
          <a:solidFill>
            <a:schemeClr val="tx1"/>
          </a:solidFill>
          <a:latin typeface="+mn-lt"/>
          <a:ea typeface="+mn-ea"/>
          <a:cs typeface="+mn-cs"/>
        </a:defRPr>
      </a:lvl1pPr>
      <a:lvl2pPr marL="457161" algn="l" defTabSz="914322" rtl="0" eaLnBrk="1" latinLnBrk="0" hangingPunct="1">
        <a:defRPr kumimoji="1" sz="1800" kern="1200">
          <a:solidFill>
            <a:schemeClr val="tx1"/>
          </a:solidFill>
          <a:latin typeface="+mn-lt"/>
          <a:ea typeface="+mn-ea"/>
          <a:cs typeface="+mn-cs"/>
        </a:defRPr>
      </a:lvl2pPr>
      <a:lvl3pPr marL="914322" algn="l" defTabSz="914322" rtl="0" eaLnBrk="1" latinLnBrk="0" hangingPunct="1">
        <a:defRPr kumimoji="1" sz="1800" kern="1200">
          <a:solidFill>
            <a:schemeClr val="tx1"/>
          </a:solidFill>
          <a:latin typeface="+mn-lt"/>
          <a:ea typeface="+mn-ea"/>
          <a:cs typeface="+mn-cs"/>
        </a:defRPr>
      </a:lvl3pPr>
      <a:lvl4pPr marL="1371483" algn="l" defTabSz="914322" rtl="0" eaLnBrk="1" latinLnBrk="0" hangingPunct="1">
        <a:defRPr kumimoji="1" sz="1800" kern="1200">
          <a:solidFill>
            <a:schemeClr val="tx1"/>
          </a:solidFill>
          <a:latin typeface="+mn-lt"/>
          <a:ea typeface="+mn-ea"/>
          <a:cs typeface="+mn-cs"/>
        </a:defRPr>
      </a:lvl4pPr>
      <a:lvl5pPr marL="1828644" algn="l" defTabSz="914322" rtl="0" eaLnBrk="1" latinLnBrk="0" hangingPunct="1">
        <a:defRPr kumimoji="1" sz="1800" kern="1200">
          <a:solidFill>
            <a:schemeClr val="tx1"/>
          </a:solidFill>
          <a:latin typeface="+mn-lt"/>
          <a:ea typeface="+mn-ea"/>
          <a:cs typeface="+mn-cs"/>
        </a:defRPr>
      </a:lvl5pPr>
      <a:lvl6pPr marL="2285805" algn="l" defTabSz="914322" rtl="0" eaLnBrk="1" latinLnBrk="0" hangingPunct="1">
        <a:defRPr kumimoji="1" sz="1800" kern="1200">
          <a:solidFill>
            <a:schemeClr val="tx1"/>
          </a:solidFill>
          <a:latin typeface="+mn-lt"/>
          <a:ea typeface="+mn-ea"/>
          <a:cs typeface="+mn-cs"/>
        </a:defRPr>
      </a:lvl6pPr>
      <a:lvl7pPr marL="2742966" algn="l" defTabSz="914322" rtl="0" eaLnBrk="1" latinLnBrk="0" hangingPunct="1">
        <a:defRPr kumimoji="1" sz="1800" kern="1200">
          <a:solidFill>
            <a:schemeClr val="tx1"/>
          </a:solidFill>
          <a:latin typeface="+mn-lt"/>
          <a:ea typeface="+mn-ea"/>
          <a:cs typeface="+mn-cs"/>
        </a:defRPr>
      </a:lvl7pPr>
      <a:lvl8pPr marL="3200126" algn="l" defTabSz="914322" rtl="0" eaLnBrk="1" latinLnBrk="0" hangingPunct="1">
        <a:defRPr kumimoji="1" sz="1800" kern="1200">
          <a:solidFill>
            <a:schemeClr val="tx1"/>
          </a:solidFill>
          <a:latin typeface="+mn-lt"/>
          <a:ea typeface="+mn-ea"/>
          <a:cs typeface="+mn-cs"/>
        </a:defRPr>
      </a:lvl8pPr>
      <a:lvl9pPr marL="3657287" algn="l" defTabSz="91432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90DB66F-6DB0-4CE5-A362-1505E974150C}" type="datetimeFigureOut">
              <a:rPr lang="ja-JP" altLang="en-US" smtClean="0">
                <a:solidFill>
                  <a:prstClr val="black">
                    <a:tint val="75000"/>
                  </a:prstClr>
                </a:solidFill>
              </a:rPr>
              <a:pPr defTabSz="914400"/>
              <a:t>2017/7/14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6BA0E15-F6BC-4F2E-8BC8-7F6319108FE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054054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endParaRPr kumimoji="1" lang="ja-JP" altLang="en-US" dirty="0"/>
          </a:p>
        </p:txBody>
      </p:sp>
      <p:sp>
        <p:nvSpPr>
          <p:cNvPr id="4" name="正方形/長方形 3"/>
          <p:cNvSpPr/>
          <p:nvPr/>
        </p:nvSpPr>
        <p:spPr>
          <a:xfrm>
            <a:off x="281815" y="2505911"/>
            <a:ext cx="9342365" cy="753126"/>
          </a:xfrm>
          <a:prstGeom prst="rect">
            <a:avLst/>
          </a:prstGeom>
          <a:noFill/>
        </p:spPr>
        <p:txBody>
          <a:bodyPr wrap="none" lIns="90519" tIns="45261" rIns="90519" bIns="45261">
            <a:spAutoFit/>
          </a:bodyPr>
          <a:lstStyle/>
          <a:p>
            <a:pPr algn="ctr"/>
            <a:r>
              <a:rPr lang="ja-JP" altLang="en-US" sz="4300" dirty="0" smtClean="0">
                <a:ln w="12700">
                  <a:solidFill>
                    <a:schemeClr val="tx2">
                      <a:satMod val="155000"/>
                    </a:schemeClr>
                  </a:solidFill>
                  <a:prstDash val="solid"/>
                </a:ln>
                <a:latin typeface="+mn-ea"/>
              </a:rPr>
              <a:t>「</a:t>
            </a:r>
            <a:r>
              <a:rPr lang="ja-JP" altLang="en-US" sz="4300" dirty="0">
                <a:ln w="12700">
                  <a:solidFill>
                    <a:schemeClr val="tx2">
                      <a:satMod val="155000"/>
                    </a:schemeClr>
                  </a:solidFill>
                  <a:prstDash val="solid"/>
                </a:ln>
                <a:latin typeface="+mn-ea"/>
              </a:rPr>
              <a:t>働き方改革」</a:t>
            </a:r>
            <a:r>
              <a:rPr lang="ja-JP" altLang="en-US" sz="4300" dirty="0" smtClean="0">
                <a:ln w="12700">
                  <a:solidFill>
                    <a:schemeClr val="tx2">
                      <a:satMod val="155000"/>
                    </a:schemeClr>
                  </a:solidFill>
                  <a:prstDash val="solid"/>
                </a:ln>
                <a:latin typeface="+mn-ea"/>
              </a:rPr>
              <a:t>に関する労働時間等資料</a:t>
            </a:r>
            <a:endParaRPr lang="ja-JP" altLang="en-US" sz="4300" dirty="0">
              <a:ln w="12700">
                <a:solidFill>
                  <a:schemeClr val="tx2">
                    <a:satMod val="155000"/>
                  </a:schemeClr>
                </a:solidFill>
                <a:prstDash val="solid"/>
              </a:ln>
              <a:latin typeface="+mn-ea"/>
            </a:endParaRPr>
          </a:p>
        </p:txBody>
      </p:sp>
      <p:sp>
        <p:nvSpPr>
          <p:cNvPr id="7" name="正方形/長方形 6"/>
          <p:cNvSpPr/>
          <p:nvPr/>
        </p:nvSpPr>
        <p:spPr>
          <a:xfrm>
            <a:off x="252194" y="3179641"/>
            <a:ext cx="9400567" cy="179388"/>
          </a:xfrm>
          <a:prstGeom prst="rect">
            <a:avLst/>
          </a:prstGeom>
          <a:solidFill>
            <a:schemeClr val="accent3">
              <a:lumMod val="50000"/>
            </a:schemeClr>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pic>
        <p:nvPicPr>
          <p:cNvPr id="8" name="Picture 7" descr="J:\2300_愛知労働局サブ\①監督課\023 働き方改革推進本部\働き方改革.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20" y="997755"/>
            <a:ext cx="1678673" cy="155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3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kumimoji="1" lang="ja-JP" altLang="en-US" smtClean="0"/>
              <a:pPr/>
              <a:t>10</a:t>
            </a:fld>
            <a:endParaRPr kumimoji="1" lang="ja-JP" altLang="en-US"/>
          </a:p>
        </p:txBody>
      </p:sp>
      <p:sp>
        <p:nvSpPr>
          <p:cNvPr id="3" name="正方形/長方形 2"/>
          <p:cNvSpPr/>
          <p:nvPr/>
        </p:nvSpPr>
        <p:spPr>
          <a:xfrm>
            <a:off x="0" y="384204"/>
            <a:ext cx="9906000" cy="107950"/>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sp>
        <p:nvSpPr>
          <p:cNvPr id="4" name="タイトル 1"/>
          <p:cNvSpPr txBox="1">
            <a:spLocks/>
          </p:cNvSpPr>
          <p:nvPr/>
        </p:nvSpPr>
        <p:spPr bwMode="auto">
          <a:xfrm>
            <a:off x="560663" y="31035"/>
            <a:ext cx="8550914" cy="407252"/>
          </a:xfrm>
          <a:prstGeom prst="rect">
            <a:avLst/>
          </a:prstGeom>
          <a:noFill/>
          <a:ln w="9525" cap="flat" cmpd="sng" algn="ctr">
            <a:noFill/>
            <a:prstDash val="solid"/>
            <a:miter lim="800000"/>
            <a:headEnd/>
            <a:tailEnd/>
          </a:ln>
          <a:effectLst/>
        </p:spPr>
        <p:style>
          <a:lnRef idx="1">
            <a:schemeClr val="accent1"/>
          </a:lnRef>
          <a:fillRef idx="2">
            <a:schemeClr val="accent1"/>
          </a:fillRef>
          <a:effectRef idx="1">
            <a:schemeClr val="accent1"/>
          </a:effectRef>
          <a:fontRef idx="minor">
            <a:schemeClr val="dk1"/>
          </a:fontRef>
        </p:style>
        <p:txBody>
          <a:bodyPr lIns="90498" tIns="45249" rIns="90498" bIns="45249" anchor="ctr">
            <a:noAutofit/>
          </a:bodyPr>
          <a:lstStyle/>
          <a:p>
            <a:pPr algn="ctr" fontAlgn="base">
              <a:spcBef>
                <a:spcPct val="0"/>
              </a:spcBef>
              <a:spcAft>
                <a:spcPct val="0"/>
              </a:spcAft>
              <a:defRPr/>
            </a:pPr>
            <a:r>
              <a:rPr lang="ja-JP" altLang="en-US" sz="1900" b="1" dirty="0">
                <a:solidFill>
                  <a:schemeClr val="tx1"/>
                </a:solidFill>
              </a:rPr>
              <a:t>産業別労働者１人平均年次有給休暇の付与日数及び取得日数の</a:t>
            </a:r>
            <a:r>
              <a:rPr lang="ja-JP" altLang="en-US" sz="1900" b="1" dirty="0" smtClean="0">
                <a:solidFill>
                  <a:schemeClr val="tx1"/>
                </a:solidFill>
              </a:rPr>
              <a:t>推移</a:t>
            </a:r>
            <a:r>
              <a:rPr lang="en-US" altLang="ja-JP" sz="1900" b="1" dirty="0" smtClean="0">
                <a:solidFill>
                  <a:schemeClr val="tx1"/>
                </a:solidFill>
              </a:rPr>
              <a:t>【</a:t>
            </a:r>
            <a:r>
              <a:rPr lang="ja-JP" altLang="en-US" sz="1900" b="1" dirty="0" smtClean="0">
                <a:solidFill>
                  <a:schemeClr val="tx1"/>
                </a:solidFill>
              </a:rPr>
              <a:t>愛知</a:t>
            </a:r>
            <a:r>
              <a:rPr lang="en-US" altLang="ja-JP" sz="1900" b="1" dirty="0" smtClean="0">
                <a:solidFill>
                  <a:schemeClr val="tx1"/>
                </a:solidFill>
              </a:rPr>
              <a:t>】</a:t>
            </a:r>
            <a:endParaRPr lang="en-US" altLang="ja-JP" sz="1900" b="1" dirty="0">
              <a:solidFill>
                <a:schemeClr val="tx1"/>
              </a:solidFill>
            </a:endParaRPr>
          </a:p>
        </p:txBody>
      </p:sp>
      <p:sp>
        <p:nvSpPr>
          <p:cNvPr id="8" name="Text Box 26"/>
          <p:cNvSpPr txBox="1">
            <a:spLocks noChangeArrowheads="1"/>
          </p:cNvSpPr>
          <p:nvPr/>
        </p:nvSpPr>
        <p:spPr bwMode="auto">
          <a:xfrm>
            <a:off x="589162" y="6084437"/>
            <a:ext cx="2847787" cy="197905"/>
          </a:xfrm>
          <a:prstGeom prst="rect">
            <a:avLst/>
          </a:prstGeom>
          <a:noFill/>
          <a:ln w="1">
            <a:noFill/>
            <a:miter lim="800000"/>
            <a:headEnd/>
            <a:tailEnd/>
          </a:ln>
          <a:effectLst/>
        </p:spPr>
        <p:txBody>
          <a:bodyPr wrap="square" lIns="16532" tIns="16532" rIns="16532" bIns="16532"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00" dirty="0">
                <a:solidFill>
                  <a:srgbClr val="000000"/>
                </a:solidFill>
                <a:latin typeface="ＭＳ Ｐ明朝"/>
                <a:ea typeface="ＭＳ Ｐ明朝"/>
              </a:rPr>
              <a:t>  資料出所：愛知県</a:t>
            </a:r>
            <a:r>
              <a:rPr lang="en-US" altLang="ja-JP" sz="900" dirty="0">
                <a:solidFill>
                  <a:srgbClr val="000000"/>
                </a:solidFill>
                <a:latin typeface="ＭＳ Ｐ明朝"/>
                <a:ea typeface="ＭＳ Ｐ明朝"/>
              </a:rPr>
              <a:t>｢</a:t>
            </a:r>
            <a:r>
              <a:rPr lang="ja-JP" altLang="en-US" sz="900" dirty="0">
                <a:solidFill>
                  <a:srgbClr val="000000"/>
                </a:solidFill>
                <a:latin typeface="ＭＳ Ｐ明朝"/>
                <a:ea typeface="ＭＳ Ｐ明朝"/>
              </a:rPr>
              <a:t>労働条件・労働福祉実態調査</a:t>
            </a:r>
            <a:r>
              <a:rPr lang="en-US" altLang="ja-JP" sz="900" dirty="0">
                <a:solidFill>
                  <a:srgbClr val="000000"/>
                </a:solidFill>
                <a:latin typeface="ＭＳ Ｐ明朝"/>
                <a:ea typeface="ＭＳ Ｐ明朝"/>
              </a:rPr>
              <a:t>｣</a:t>
            </a:r>
          </a:p>
        </p:txBody>
      </p:sp>
      <p:sp>
        <p:nvSpPr>
          <p:cNvPr id="9" name="Text Box 28"/>
          <p:cNvSpPr txBox="1">
            <a:spLocks noChangeArrowheads="1"/>
          </p:cNvSpPr>
          <p:nvPr/>
        </p:nvSpPr>
        <p:spPr bwMode="auto">
          <a:xfrm>
            <a:off x="632520" y="6322921"/>
            <a:ext cx="3686435" cy="470027"/>
          </a:xfrm>
          <a:prstGeom prst="rect">
            <a:avLst/>
          </a:prstGeom>
          <a:noFill/>
          <a:ln w="1">
            <a:noFill/>
            <a:miter lim="800000"/>
            <a:headEnd/>
            <a:tailEnd/>
          </a:ln>
          <a:effectLst/>
        </p:spPr>
        <p:txBody>
          <a:bodyPr wrap="square" lIns="24799" tIns="16532" rIns="0" bIns="165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明朝"/>
                <a:ea typeface="ＭＳ Ｐ明朝"/>
              </a:rPr>
              <a:t>（注）　１）    「付与日数」には、繰越日数を含まない。</a:t>
            </a:r>
          </a:p>
          <a:p>
            <a:pPr algn="l" rtl="0">
              <a:defRPr sz="1000"/>
            </a:pPr>
            <a:r>
              <a:rPr lang="ja-JP" altLang="en-US" sz="800" dirty="0">
                <a:solidFill>
                  <a:srgbClr val="000000"/>
                </a:solidFill>
                <a:latin typeface="ＭＳ Ｐ明朝"/>
                <a:ea typeface="ＭＳ Ｐ明朝"/>
              </a:rPr>
              <a:t>　　　　２）　　「取得率」は、</a:t>
            </a:r>
            <a:r>
              <a:rPr lang="en-US" altLang="ja-JP" sz="800" dirty="0">
                <a:solidFill>
                  <a:srgbClr val="000000"/>
                </a:solidFill>
                <a:latin typeface="ＭＳ Ｐ明朝"/>
                <a:ea typeface="ＭＳ Ｐ明朝"/>
              </a:rPr>
              <a:t/>
            </a:r>
            <a:br>
              <a:rPr lang="en-US" altLang="ja-JP" sz="800" dirty="0">
                <a:solidFill>
                  <a:srgbClr val="000000"/>
                </a:solidFill>
                <a:latin typeface="ＭＳ Ｐ明朝"/>
                <a:ea typeface="ＭＳ Ｐ明朝"/>
              </a:rPr>
            </a:br>
            <a:r>
              <a:rPr lang="ja-JP" altLang="en-US" sz="800" dirty="0">
                <a:solidFill>
                  <a:srgbClr val="000000"/>
                </a:solidFill>
                <a:latin typeface="ＭＳ Ｐ明朝"/>
                <a:ea typeface="ＭＳ Ｐ明朝"/>
              </a:rPr>
              <a:t>　　　　　　　集計対象労働者の取得日数計／全付与日数計</a:t>
            </a:r>
            <a:r>
              <a:rPr lang="en-US" altLang="ja-JP" sz="800" dirty="0">
                <a:solidFill>
                  <a:srgbClr val="000000"/>
                </a:solidFill>
                <a:latin typeface="ＭＳ Ｐ明朝"/>
                <a:ea typeface="ＭＳ Ｐ明朝"/>
              </a:rPr>
              <a:t>×</a:t>
            </a:r>
            <a:r>
              <a:rPr lang="ja-JP" altLang="en-US" sz="800" dirty="0">
                <a:solidFill>
                  <a:srgbClr val="000000"/>
                </a:solidFill>
                <a:latin typeface="ＭＳ Ｐ明朝"/>
                <a:ea typeface="ＭＳ Ｐ明朝"/>
              </a:rPr>
              <a:t>１００（％）である。</a:t>
            </a:r>
          </a:p>
          <a:p>
            <a:pPr algn="l" rtl="0">
              <a:defRPr sz="1000"/>
            </a:pPr>
            <a:endParaRPr lang="ja-JP" altLang="en-US" sz="800" dirty="0">
              <a:solidFill>
                <a:srgbClr val="000000"/>
              </a:solidFill>
              <a:latin typeface="ＭＳ Ｐ明朝"/>
              <a:ea typeface="ＭＳ Ｐ明朝"/>
            </a:endParaRPr>
          </a:p>
        </p:txBody>
      </p:sp>
      <p:sp>
        <p:nvSpPr>
          <p:cNvPr id="10" name="テキスト ボックス 12"/>
          <p:cNvSpPr txBox="1"/>
          <p:nvPr/>
        </p:nvSpPr>
        <p:spPr>
          <a:xfrm>
            <a:off x="4318955" y="6258825"/>
            <a:ext cx="4876754" cy="3545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82662" tIns="41331" rIns="82662" bIns="41331"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dirty="0">
                <a:latin typeface="ＭＳ Ｐ明朝" panose="02020600040205080304" pitchFamily="18" charset="-128"/>
                <a:ea typeface="ＭＳ Ｐ明朝" panose="02020600040205080304" pitchFamily="18" charset="-128"/>
              </a:rPr>
              <a:t>※</a:t>
            </a:r>
            <a:r>
              <a:rPr lang="ja-JP" altLang="en-US" sz="800" dirty="0">
                <a:latin typeface="ＭＳ Ｐ明朝" panose="02020600040205080304" pitchFamily="18" charset="-128"/>
                <a:ea typeface="ＭＳ Ｐ明朝" panose="02020600040205080304" pitchFamily="18" charset="-128"/>
              </a:rPr>
              <a:t>「運輸業，郵便業」について、平成２４年調査より平成２１年経済センサス</a:t>
            </a:r>
            <a:r>
              <a:rPr lang="en-US" altLang="ja-JP" sz="800" dirty="0">
                <a:latin typeface="ＭＳ Ｐ明朝" panose="02020600040205080304" pitchFamily="18" charset="-128"/>
                <a:ea typeface="ＭＳ Ｐ明朝" panose="02020600040205080304" pitchFamily="18" charset="-128"/>
              </a:rPr>
              <a:t>-</a:t>
            </a:r>
            <a:r>
              <a:rPr lang="ja-JP" altLang="en-US" sz="800" dirty="0">
                <a:latin typeface="ＭＳ Ｐ明朝" panose="02020600040205080304" pitchFamily="18" charset="-128"/>
                <a:ea typeface="ＭＳ Ｐ明朝" panose="02020600040205080304" pitchFamily="18" charset="-128"/>
              </a:rPr>
              <a:t>基礎調査による抽出替えを行ったことから、平成１９年１０月に民営化された郵便事業（株）が新たに調査対象となった。</a:t>
            </a:r>
          </a:p>
        </p:txBody>
      </p:sp>
      <p:pic>
        <p:nvPicPr>
          <p:cNvPr id="6" name="図 5"/>
          <p:cNvPicPr>
            <a:picLocks noChangeAspect="1"/>
          </p:cNvPicPr>
          <p:nvPr/>
        </p:nvPicPr>
        <p:blipFill>
          <a:blip r:embed="rId2"/>
          <a:stretch>
            <a:fillRect/>
          </a:stretch>
        </p:blipFill>
        <p:spPr>
          <a:xfrm>
            <a:off x="151457" y="540808"/>
            <a:ext cx="9633520" cy="5503050"/>
          </a:xfrm>
          <a:prstGeom prst="rect">
            <a:avLst/>
          </a:prstGeom>
        </p:spPr>
      </p:pic>
    </p:spTree>
    <p:extLst>
      <p:ext uri="{BB962C8B-B14F-4D97-AF65-F5344CB8AC3E}">
        <p14:creationId xmlns:p14="http://schemas.microsoft.com/office/powerpoint/2010/main" val="343224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658941" y="323"/>
            <a:ext cx="6588125" cy="360363"/>
          </a:xfrm>
          <a:prstGeom prst="rect">
            <a:avLst/>
          </a:prstGeom>
          <a:noFill/>
          <a:ln w="9525" cap="flat" cmpd="sng" algn="ctr">
            <a:noFill/>
            <a:prstDash val="solid"/>
          </a:ln>
          <a:effectLst/>
        </p:spPr>
        <p:txBody>
          <a:bodyPr lIns="90508" tIns="45256" rIns="90508" bIns="45256" anchor="ctr"/>
          <a:lstStyle/>
          <a:p>
            <a:pPr algn="ctr" defTabSz="905099">
              <a:defRPr/>
            </a:pPr>
            <a:r>
              <a:rPr kumimoji="0" lang="ja-JP" altLang="en-US" sz="2000" b="1" kern="0" dirty="0">
                <a:solidFill>
                  <a:prstClr val="black"/>
                </a:solidFill>
                <a:latin typeface="Calibri"/>
                <a:ea typeface="ＭＳ Ｐゴシック"/>
              </a:rPr>
              <a:t>年次有給休暇を取り残す理由</a:t>
            </a:r>
          </a:p>
        </p:txBody>
      </p:sp>
      <p:graphicFrame>
        <p:nvGraphicFramePr>
          <p:cNvPr id="371715" name="グラフ 3"/>
          <p:cNvGraphicFramePr>
            <a:graphicFrameLocks/>
          </p:cNvGraphicFramePr>
          <p:nvPr>
            <p:extLst>
              <p:ext uri="{D42A27DB-BD31-4B8C-83A1-F6EECF244321}">
                <p14:modId xmlns:p14="http://schemas.microsoft.com/office/powerpoint/2010/main" val="1887810137"/>
              </p:ext>
            </p:extLst>
          </p:nvPr>
        </p:nvGraphicFramePr>
        <p:xfrm>
          <a:off x="-837205" y="1147766"/>
          <a:ext cx="7518401" cy="5910262"/>
        </p:xfrm>
        <a:graphic>
          <a:graphicData uri="http://schemas.openxmlformats.org/presentationml/2006/ole">
            <mc:AlternateContent xmlns:mc="http://schemas.openxmlformats.org/markup-compatibility/2006">
              <mc:Choice xmlns:v="urn:schemas-microsoft-com:vml" Requires="v">
                <p:oleObj spid="_x0000_s29720" r:id="rId4" imgW="7517019" imgH="5913633" progId="Excel.Sheet.8">
                  <p:embed/>
                </p:oleObj>
              </mc:Choice>
              <mc:Fallback>
                <p:oleObj r:id="rId4" imgW="7517019" imgH="5913633"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205" y="1147766"/>
                        <a:ext cx="7518401" cy="591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正方形/長方形 8"/>
          <p:cNvSpPr/>
          <p:nvPr/>
        </p:nvSpPr>
        <p:spPr>
          <a:xfrm>
            <a:off x="4305300" y="1731965"/>
            <a:ext cx="735014"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508" tIns="45256" rIns="90508" bIns="45256" anchor="ctr"/>
          <a:lstStyle/>
          <a:p>
            <a:pPr defTabSz="905099">
              <a:defRPr/>
            </a:pPr>
            <a:r>
              <a:rPr lang="en-US" altLang="ja-JP" sz="1100" dirty="0">
                <a:solidFill>
                  <a:prstClr val="black"/>
                </a:solidFill>
                <a:latin typeface="ＭＳ Ｐゴシック"/>
              </a:rPr>
              <a:t>(N=2003)</a:t>
            </a:r>
          </a:p>
        </p:txBody>
      </p:sp>
      <p:sp>
        <p:nvSpPr>
          <p:cNvPr id="371717" name="テキスト ボックス 5"/>
          <p:cNvSpPr txBox="1">
            <a:spLocks noChangeArrowheads="1"/>
          </p:cNvSpPr>
          <p:nvPr/>
        </p:nvSpPr>
        <p:spPr bwMode="auto">
          <a:xfrm>
            <a:off x="65090" y="529827"/>
            <a:ext cx="9783763" cy="103524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508" tIns="45256" rIns="90508" bIns="45256">
            <a:spAutoFit/>
          </a:bodyPr>
          <a:lstStyle>
            <a:lvl1pPr defTabSz="912813" eaLnBrk="0" hangingPunct="0">
              <a:defRPr kumimoji="1">
                <a:solidFill>
                  <a:schemeClr val="tx1"/>
                </a:solidFill>
                <a:latin typeface="Arial" pitchFamily="34" charset="0"/>
                <a:ea typeface="ＭＳ Ｐゴシック" pitchFamily="50" charset="-128"/>
              </a:defRPr>
            </a:lvl1pPr>
            <a:lvl2pPr marL="742950" indent="-285750" defTabSz="912813" eaLnBrk="0" hangingPunct="0">
              <a:defRPr kumimoji="1">
                <a:solidFill>
                  <a:schemeClr val="tx1"/>
                </a:solidFill>
                <a:latin typeface="Arial" pitchFamily="34" charset="0"/>
                <a:ea typeface="ＭＳ Ｐゴシック" pitchFamily="50" charset="-128"/>
              </a:defRPr>
            </a:lvl2pPr>
            <a:lvl3pPr marL="1143000" indent="-228600" defTabSz="912813" eaLnBrk="0" hangingPunct="0">
              <a:defRPr kumimoji="1">
                <a:solidFill>
                  <a:schemeClr val="tx1"/>
                </a:solidFill>
                <a:latin typeface="Arial" pitchFamily="34" charset="0"/>
                <a:ea typeface="ＭＳ Ｐゴシック" pitchFamily="50" charset="-128"/>
              </a:defRPr>
            </a:lvl3pPr>
            <a:lvl4pPr marL="1600200" indent="-228600" defTabSz="912813" eaLnBrk="0" hangingPunct="0">
              <a:defRPr kumimoji="1">
                <a:solidFill>
                  <a:schemeClr val="tx1"/>
                </a:solidFill>
                <a:latin typeface="Arial" pitchFamily="34" charset="0"/>
                <a:ea typeface="ＭＳ Ｐゴシック" pitchFamily="50" charset="-128"/>
              </a:defRPr>
            </a:lvl4pPr>
            <a:lvl5pPr marL="2057400" indent="-228600" defTabSz="912813" eaLnBrk="0" hangingPunct="0">
              <a:defRPr kumimoji="1">
                <a:solidFill>
                  <a:schemeClr val="tx1"/>
                </a:solidFill>
                <a:latin typeface="Arial" pitchFamily="34"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27"/>
              </a:lnSpc>
            </a:pPr>
            <a:r>
              <a:rPr lang="ja-JP" altLang="en-US" sz="1400" dirty="0">
                <a:solidFill>
                  <a:srgbClr val="000000"/>
                </a:solidFill>
                <a:latin typeface="ＭＳ Ｐゴシック" pitchFamily="50" charset="-128"/>
              </a:rPr>
              <a:t>○年休を取り残す理由として「病気や急な用事のために残しておく必要があるから」が</a:t>
            </a:r>
            <a:r>
              <a:rPr lang="en-US" altLang="ja-JP" sz="1400" dirty="0">
                <a:solidFill>
                  <a:srgbClr val="000000"/>
                </a:solidFill>
                <a:latin typeface="ＭＳ Ｐゴシック" pitchFamily="50" charset="-128"/>
              </a:rPr>
              <a:t>64.6</a:t>
            </a:r>
            <a:r>
              <a:rPr lang="ja-JP" altLang="en-US" sz="1400" dirty="0">
                <a:solidFill>
                  <a:srgbClr val="000000"/>
                </a:solidFill>
                <a:latin typeface="ＭＳ Ｐゴシック" pitchFamily="50" charset="-128"/>
              </a:rPr>
              <a:t>％</a:t>
            </a:r>
            <a:r>
              <a:rPr lang="ja-JP" altLang="en-US" sz="800" dirty="0">
                <a:solidFill>
                  <a:srgbClr val="000000"/>
                </a:solidFill>
                <a:latin typeface="ＭＳ Ｐゴシック" pitchFamily="50" charset="-128"/>
              </a:rPr>
              <a:t>（</a:t>
            </a:r>
            <a:r>
              <a:rPr lang="en-US" altLang="ja-JP" sz="800" dirty="0">
                <a:solidFill>
                  <a:srgbClr val="000000"/>
                </a:solidFill>
                <a:latin typeface="ＭＳ Ｐゴシック" pitchFamily="50" charset="-128"/>
              </a:rPr>
              <a:t>※</a:t>
            </a:r>
            <a:r>
              <a:rPr lang="ja-JP" altLang="en-US" sz="8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で最も多く、ついで「休むと職場の他の人に迷惑になるから」が</a:t>
            </a:r>
            <a:r>
              <a:rPr lang="en-US" altLang="ja-JP" sz="1400" dirty="0">
                <a:solidFill>
                  <a:srgbClr val="000000"/>
                </a:solidFill>
                <a:latin typeface="ＭＳ Ｐゴシック" pitchFamily="50" charset="-128"/>
              </a:rPr>
              <a:t>60.2</a:t>
            </a:r>
            <a:r>
              <a:rPr lang="ja-JP" altLang="en-US" sz="1400" dirty="0">
                <a:solidFill>
                  <a:srgbClr val="000000"/>
                </a:solidFill>
                <a:latin typeface="ＭＳ Ｐゴシック" pitchFamily="50" charset="-128"/>
              </a:rPr>
              <a:t>％</a:t>
            </a:r>
            <a:r>
              <a:rPr lang="ja-JP" altLang="en-US" sz="800" dirty="0">
                <a:solidFill>
                  <a:srgbClr val="000000"/>
                </a:solidFill>
                <a:latin typeface="ＭＳ Ｐゴシック" pitchFamily="50" charset="-128"/>
              </a:rPr>
              <a:t>（</a:t>
            </a:r>
            <a:r>
              <a:rPr lang="en-US" altLang="ja-JP" sz="800" dirty="0">
                <a:solidFill>
                  <a:srgbClr val="000000"/>
                </a:solidFill>
                <a:latin typeface="ＭＳ Ｐゴシック" pitchFamily="50" charset="-128"/>
              </a:rPr>
              <a:t>※</a:t>
            </a:r>
            <a:r>
              <a:rPr lang="ja-JP" altLang="en-US" sz="8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概ね年休取得率が低くなるほど「仕事量が多すぎて休んでいる余裕がないから」、「休みの間仕事を引き継いでくれる人がいないから」や「職場の周囲の人がとらないので年休が取りにくいから」などの割合は高くなり、概ね年休取得率が高くなるほど「病気や急な用事のために残しておく必要があるから」を挙げる割合は高くなっている。</a:t>
            </a:r>
            <a:endParaRPr lang="en-US" altLang="ja-JP" sz="1400" dirty="0">
              <a:solidFill>
                <a:srgbClr val="000000"/>
              </a:solidFill>
              <a:latin typeface="ＭＳ Ｐゴシック" pitchFamily="50" charset="-128"/>
            </a:endParaRPr>
          </a:p>
          <a:p>
            <a:pPr eaLnBrk="1" hangingPunct="1"/>
            <a:endParaRPr lang="ja-JP" altLang="en-US" sz="800" dirty="0">
              <a:solidFill>
                <a:srgbClr val="000000"/>
              </a:solidFill>
              <a:latin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231389985"/>
              </p:ext>
            </p:extLst>
          </p:nvPr>
        </p:nvGraphicFramePr>
        <p:xfrm>
          <a:off x="5529265" y="2182208"/>
          <a:ext cx="4313233" cy="4385760"/>
        </p:xfrm>
        <a:graphic>
          <a:graphicData uri="http://schemas.openxmlformats.org/drawingml/2006/table">
            <a:tbl>
              <a:tblPr>
                <a:tableStyleId>{5C22544A-7EE6-4342-B048-85BDC9FD1C3A}</a:tableStyleId>
              </a:tblPr>
              <a:tblGrid>
                <a:gridCol w="1511779"/>
                <a:gridCol w="512766"/>
                <a:gridCol w="512766"/>
                <a:gridCol w="512766"/>
                <a:gridCol w="512766"/>
                <a:gridCol w="390442"/>
                <a:gridCol w="359948"/>
              </a:tblGrid>
              <a:tr h="409161">
                <a:tc>
                  <a:txBody>
                    <a:bodyPr/>
                    <a:lstStyle/>
                    <a:p>
                      <a:pPr algn="l" fontAlgn="ctr"/>
                      <a:r>
                        <a:rPr lang="ja-JP" altLang="en-US" sz="900" u="none" strike="noStrike" dirty="0">
                          <a:effectLst/>
                          <a:latin typeface="+mn-ea"/>
                          <a:ea typeface="+mn-ea"/>
                        </a:rPr>
                        <a:t>　</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a:effectLst/>
                          <a:latin typeface="+mn-ea"/>
                          <a:ea typeface="+mn-ea"/>
                        </a:rPr>
                        <a:t>付与有り</a:t>
                      </a:r>
                      <a:r>
                        <a:rPr lang="en-US" altLang="ja-JP" sz="900" u="none" strike="noStrike" dirty="0">
                          <a:effectLst/>
                          <a:latin typeface="+mn-ea"/>
                          <a:ea typeface="+mn-ea"/>
                        </a:rPr>
                        <a:t>0</a:t>
                      </a:r>
                      <a:r>
                        <a:rPr lang="ja-JP" altLang="en-US" sz="900" u="none" strike="noStrike" dirty="0">
                          <a:effectLst/>
                          <a:latin typeface="+mn-ea"/>
                          <a:ea typeface="+mn-ea"/>
                        </a:rPr>
                        <a:t>％</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mn-ea"/>
                          <a:ea typeface="+mn-ea"/>
                        </a:rPr>
                        <a:t>0</a:t>
                      </a:r>
                      <a:r>
                        <a:rPr lang="ja-JP" altLang="en-US" sz="900" u="none" strike="noStrike" dirty="0">
                          <a:effectLst/>
                          <a:latin typeface="+mn-ea"/>
                          <a:ea typeface="+mn-ea"/>
                        </a:rPr>
                        <a:t>～</a:t>
                      </a:r>
                      <a:r>
                        <a:rPr lang="en-US" altLang="ja-JP" sz="900" u="none" strike="noStrike" dirty="0">
                          <a:effectLst/>
                          <a:latin typeface="+mn-ea"/>
                          <a:ea typeface="+mn-ea"/>
                        </a:rPr>
                        <a:t>25</a:t>
                      </a:r>
                      <a:r>
                        <a:rPr lang="ja-JP" altLang="en-US" sz="900" u="none" strike="noStrike" dirty="0">
                          <a:effectLst/>
                          <a:latin typeface="+mn-ea"/>
                          <a:ea typeface="+mn-ea"/>
                        </a:rPr>
                        <a:t>％未満</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mn-ea"/>
                          <a:ea typeface="+mn-ea"/>
                        </a:rPr>
                        <a:t>25</a:t>
                      </a:r>
                      <a:r>
                        <a:rPr lang="ja-JP" altLang="en-US" sz="900" u="none" strike="noStrike" dirty="0">
                          <a:effectLst/>
                          <a:latin typeface="+mn-ea"/>
                          <a:ea typeface="+mn-ea"/>
                        </a:rPr>
                        <a:t>～</a:t>
                      </a:r>
                      <a:r>
                        <a:rPr lang="en-US" altLang="ja-JP" sz="900" u="none" strike="noStrike" dirty="0">
                          <a:effectLst/>
                          <a:latin typeface="+mn-ea"/>
                          <a:ea typeface="+mn-ea"/>
                        </a:rPr>
                        <a:t>50</a:t>
                      </a:r>
                      <a:r>
                        <a:rPr lang="ja-JP" altLang="en-US" sz="900" u="none" strike="noStrike" dirty="0">
                          <a:effectLst/>
                          <a:latin typeface="+mn-ea"/>
                          <a:ea typeface="+mn-ea"/>
                        </a:rPr>
                        <a:t>％未満</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mn-ea"/>
                          <a:ea typeface="+mn-ea"/>
                        </a:rPr>
                        <a:t>50</a:t>
                      </a:r>
                      <a:r>
                        <a:rPr lang="ja-JP" altLang="en-US" sz="900" u="none" strike="noStrike" dirty="0">
                          <a:effectLst/>
                          <a:latin typeface="+mn-ea"/>
                          <a:ea typeface="+mn-ea"/>
                        </a:rPr>
                        <a:t>～</a:t>
                      </a:r>
                      <a:r>
                        <a:rPr lang="en-US" altLang="ja-JP" sz="900" u="none" strike="noStrike" dirty="0">
                          <a:effectLst/>
                          <a:latin typeface="+mn-ea"/>
                          <a:ea typeface="+mn-ea"/>
                        </a:rPr>
                        <a:t>75</a:t>
                      </a:r>
                      <a:r>
                        <a:rPr lang="ja-JP" altLang="en-US" sz="900" u="none" strike="noStrike" dirty="0">
                          <a:effectLst/>
                          <a:latin typeface="+mn-ea"/>
                          <a:ea typeface="+mn-ea"/>
                        </a:rPr>
                        <a:t>％未満</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900" u="none" strike="noStrike" dirty="0">
                          <a:effectLst/>
                          <a:latin typeface="+mn-ea"/>
                          <a:ea typeface="+mn-ea"/>
                        </a:rPr>
                        <a:t>75</a:t>
                      </a:r>
                      <a:r>
                        <a:rPr lang="ja-JP" altLang="en-US" sz="900" u="none" strike="noStrike" dirty="0">
                          <a:effectLst/>
                          <a:latin typeface="+mn-ea"/>
                          <a:ea typeface="+mn-ea"/>
                        </a:rPr>
                        <a:t>％以上</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900" u="none" strike="noStrike" dirty="0" smtClean="0">
                          <a:effectLst/>
                          <a:latin typeface="+mn-ea"/>
                          <a:ea typeface="+mn-ea"/>
                        </a:rPr>
                        <a:t>計</a:t>
                      </a:r>
                      <a:endParaRPr lang="en-US" altLang="ja-JP" sz="900" u="none" strike="noStrike" dirty="0" smtClean="0">
                        <a:effectLst/>
                        <a:latin typeface="+mn-ea"/>
                        <a:ea typeface="+mn-ea"/>
                      </a:endParaRPr>
                    </a:p>
                    <a:p>
                      <a:pPr algn="ctr" fontAlgn="ctr"/>
                      <a:r>
                        <a:rPr lang="ja-JP" altLang="en-US" sz="900" u="none" strike="noStrike" dirty="0" smtClean="0">
                          <a:effectLst/>
                          <a:latin typeface="+mn-ea"/>
                          <a:ea typeface="+mn-ea"/>
                        </a:rPr>
                        <a:t>（全体）</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病気や急な用事のために残して</a:t>
                      </a:r>
                      <a:r>
                        <a:rPr lang="ja-JP" altLang="en-US" sz="900" u="none" strike="noStrike" dirty="0" smtClean="0">
                          <a:effectLst/>
                          <a:latin typeface="+mn-ea"/>
                          <a:ea typeface="+mn-ea"/>
                        </a:rPr>
                        <a:t>おく必要</a:t>
                      </a:r>
                      <a:r>
                        <a:rPr lang="ja-JP" altLang="en-US" sz="900" u="none" strike="noStrike" dirty="0">
                          <a:effectLst/>
                          <a:latin typeface="+mn-ea"/>
                          <a:ea typeface="+mn-ea"/>
                        </a:rPr>
                        <a:t>があるから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59.5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57.1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61.8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71.2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79.3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64.6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休むと職場の他の人に迷惑になるから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67.3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76.7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68.5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58.0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47.1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60.2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仕事量が多すぎて休んでいる余裕</a:t>
                      </a:r>
                      <a:r>
                        <a:rPr lang="ja-JP" altLang="en-US" sz="900" u="none" strike="noStrike" dirty="0" smtClean="0">
                          <a:effectLst/>
                          <a:latin typeface="+mn-ea"/>
                          <a:ea typeface="+mn-ea"/>
                        </a:rPr>
                        <a:t>がない</a:t>
                      </a:r>
                      <a:r>
                        <a:rPr lang="ja-JP" altLang="en-US" sz="900" u="none" strike="noStrike" dirty="0">
                          <a:effectLst/>
                          <a:latin typeface="+mn-ea"/>
                          <a:ea typeface="+mn-ea"/>
                        </a:rPr>
                        <a:t>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61.9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70.9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64.5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48.1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37.6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smtClean="0">
                          <a:effectLst/>
                          <a:latin typeface="+mn-ea"/>
                          <a:ea typeface="+mn-ea"/>
                        </a:rPr>
                        <a:t>52.7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休みの間仕事を引き継いでくれる人</a:t>
                      </a:r>
                      <a:r>
                        <a:rPr lang="ja-JP" altLang="en-US" sz="900" u="none" strike="noStrike" dirty="0" smtClean="0">
                          <a:effectLst/>
                          <a:latin typeface="+mn-ea"/>
                          <a:ea typeface="+mn-ea"/>
                        </a:rPr>
                        <a:t>がいない</a:t>
                      </a:r>
                      <a:r>
                        <a:rPr lang="ja-JP" altLang="en-US" sz="900" u="none" strike="noStrike" dirty="0">
                          <a:effectLst/>
                          <a:latin typeface="+mn-ea"/>
                          <a:ea typeface="+mn-ea"/>
                        </a:rPr>
                        <a:t>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52.1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62.4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56.5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44.5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34.6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46.9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職場の周囲の人がとらないので年休</a:t>
                      </a:r>
                      <a:r>
                        <a:rPr lang="ja-JP" altLang="en-US" sz="900" u="none" strike="noStrike" dirty="0" smtClean="0">
                          <a:effectLst/>
                          <a:latin typeface="+mn-ea"/>
                          <a:ea typeface="+mn-ea"/>
                        </a:rPr>
                        <a:t>が取りにくい</a:t>
                      </a:r>
                      <a:r>
                        <a:rPr lang="ja-JP" altLang="en-US" sz="900" u="none" strike="noStrike" dirty="0">
                          <a:effectLst/>
                          <a:latin typeface="+mn-ea"/>
                          <a:ea typeface="+mn-ea"/>
                        </a:rPr>
                        <a:t>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66.1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54.7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43.8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36.0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21.8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42.2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64">
                <a:tc>
                  <a:txBody>
                    <a:bodyPr/>
                    <a:lstStyle/>
                    <a:p>
                      <a:pPr algn="l" fontAlgn="ctr"/>
                      <a:r>
                        <a:rPr lang="ja-JP" altLang="en-US" sz="900" u="none" strike="noStrike">
                          <a:effectLst/>
                          <a:latin typeface="+mn-ea"/>
                          <a:ea typeface="+mn-ea"/>
                        </a:rPr>
                        <a:t>上司がいい顔しないから</a:t>
                      </a:r>
                      <a:endParaRPr lang="ja-JP" altLang="en-US" sz="9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48.5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37.1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33.9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27.9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20.1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33.3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a:effectLst/>
                          <a:latin typeface="+mn-ea"/>
                          <a:ea typeface="+mn-ea"/>
                        </a:rPr>
                        <a:t>勤務評価等への影響が心配だから</a:t>
                      </a:r>
                      <a:endParaRPr lang="ja-JP" altLang="en-US" sz="9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31.2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30.5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25.9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21.6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13.8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23.9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528">
                <a:tc>
                  <a:txBody>
                    <a:bodyPr/>
                    <a:lstStyle/>
                    <a:p>
                      <a:pPr algn="l" fontAlgn="ctr"/>
                      <a:r>
                        <a:rPr lang="ja-JP" altLang="en-US" sz="900" u="none" strike="noStrike" dirty="0">
                          <a:effectLst/>
                          <a:latin typeface="+mn-ea"/>
                          <a:ea typeface="+mn-ea"/>
                        </a:rPr>
                        <a:t>交通費や宿泊費、レジャーなど</a:t>
                      </a:r>
                      <a:r>
                        <a:rPr lang="ja-JP" altLang="en-US" sz="900" u="none" strike="noStrike" dirty="0" smtClean="0">
                          <a:effectLst/>
                          <a:latin typeface="+mn-ea"/>
                          <a:ea typeface="+mn-ea"/>
                        </a:rPr>
                        <a:t>にお金</a:t>
                      </a:r>
                      <a:r>
                        <a:rPr lang="ja-JP" altLang="en-US" sz="900" u="none" strike="noStrike" dirty="0">
                          <a:effectLst/>
                          <a:latin typeface="+mn-ea"/>
                          <a:ea typeface="+mn-ea"/>
                        </a:rPr>
                        <a:t>がかかるから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18.3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17.7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22.3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19.8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18.4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19.7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161">
                <a:tc>
                  <a:txBody>
                    <a:bodyPr/>
                    <a:lstStyle/>
                    <a:p>
                      <a:pPr algn="l" fontAlgn="ctr"/>
                      <a:r>
                        <a:rPr lang="ja-JP" altLang="en-US" sz="900" u="none" strike="noStrike" dirty="0">
                          <a:effectLst/>
                          <a:latin typeface="+mn-ea"/>
                          <a:ea typeface="+mn-ea"/>
                        </a:rPr>
                        <a:t>交通機関や宿泊施設、</a:t>
                      </a:r>
                      <a:r>
                        <a:rPr lang="ja-JP" altLang="en-US" sz="900" u="none" strike="noStrike" dirty="0" smtClean="0">
                          <a:effectLst/>
                          <a:latin typeface="+mn-ea"/>
                          <a:ea typeface="+mn-ea"/>
                        </a:rPr>
                        <a:t>レジャー施設</a:t>
                      </a:r>
                      <a:r>
                        <a:rPr lang="ja-JP" altLang="en-US" sz="900" u="none" strike="noStrike" dirty="0">
                          <a:effectLst/>
                          <a:latin typeface="+mn-ea"/>
                          <a:ea typeface="+mn-ea"/>
                        </a:rPr>
                        <a:t>などが混雑するから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16.7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20.0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17.9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19.2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20.5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18.6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64">
                <a:tc>
                  <a:txBody>
                    <a:bodyPr/>
                    <a:lstStyle/>
                    <a:p>
                      <a:pPr algn="l" fontAlgn="ctr"/>
                      <a:r>
                        <a:rPr lang="ja-JP" altLang="en-US" sz="900" u="none" strike="noStrike" dirty="0">
                          <a:effectLst/>
                          <a:latin typeface="+mn-ea"/>
                          <a:ea typeface="+mn-ea"/>
                        </a:rPr>
                        <a:t>現在の休暇日数で十分だから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22.9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18.5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18.3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18.0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14.7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17.6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7952">
                <a:tc>
                  <a:txBody>
                    <a:bodyPr/>
                    <a:lstStyle/>
                    <a:p>
                      <a:pPr algn="l" fontAlgn="ctr"/>
                      <a:r>
                        <a:rPr lang="ja-JP" altLang="en-US" sz="900" u="none" strike="noStrike" dirty="0">
                          <a:effectLst/>
                          <a:latin typeface="+mn-ea"/>
                          <a:ea typeface="+mn-ea"/>
                        </a:rPr>
                        <a:t>休むと仕事から取り残されるよう</a:t>
                      </a:r>
                      <a:r>
                        <a:rPr lang="ja-JP" altLang="en-US" sz="900" u="none" strike="noStrike" dirty="0" smtClean="0">
                          <a:effectLst/>
                          <a:latin typeface="+mn-ea"/>
                          <a:ea typeface="+mn-ea"/>
                        </a:rPr>
                        <a:t>な気</a:t>
                      </a:r>
                      <a:r>
                        <a:rPr lang="ja-JP" altLang="en-US" sz="900" u="none" strike="noStrike" dirty="0">
                          <a:effectLst/>
                          <a:latin typeface="+mn-ea"/>
                          <a:ea typeface="+mn-ea"/>
                        </a:rPr>
                        <a:t>がするから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19.8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23.8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20.6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13.5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13.4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17.2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946">
                <a:tc>
                  <a:txBody>
                    <a:bodyPr/>
                    <a:lstStyle/>
                    <a:p>
                      <a:pPr algn="l" fontAlgn="ctr"/>
                      <a:r>
                        <a:rPr lang="ja-JP" altLang="en-US" sz="900" u="none" strike="noStrike" dirty="0">
                          <a:effectLst/>
                          <a:latin typeface="+mn-ea"/>
                          <a:ea typeface="+mn-ea"/>
                        </a:rPr>
                        <a:t>配偶者や友人と休みの時期</a:t>
                      </a:r>
                      <a:r>
                        <a:rPr lang="ja-JP" altLang="en-US" sz="900" u="none" strike="noStrike" dirty="0" smtClean="0">
                          <a:effectLst/>
                          <a:latin typeface="+mn-ea"/>
                          <a:ea typeface="+mn-ea"/>
                        </a:rPr>
                        <a:t>が合わない</a:t>
                      </a:r>
                      <a:r>
                        <a:rPr lang="ja-JP" altLang="en-US" sz="900" u="none" strike="noStrike" dirty="0">
                          <a:effectLst/>
                          <a:latin typeface="+mn-ea"/>
                          <a:ea typeface="+mn-ea"/>
                        </a:rPr>
                        <a:t>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12.5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12.4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16.0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15.3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11.7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13.2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64">
                <a:tc>
                  <a:txBody>
                    <a:bodyPr/>
                    <a:lstStyle/>
                    <a:p>
                      <a:pPr algn="l" fontAlgn="ctr"/>
                      <a:r>
                        <a:rPr lang="ja-JP" altLang="en-US" sz="900" u="none" strike="noStrike" dirty="0">
                          <a:effectLst/>
                          <a:latin typeface="+mn-ea"/>
                          <a:ea typeface="+mn-ea"/>
                        </a:rPr>
                        <a:t>休んでもすることがないから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12.1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10.9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10.7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7.2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a:effectLst/>
                          <a:latin typeface="+mn-ea"/>
                          <a:ea typeface="+mn-ea"/>
                        </a:rPr>
                        <a:t>9.7 </a:t>
                      </a:r>
                      <a:endParaRPr lang="en-US" altLang="ja-JP" sz="1100" b="0" i="0" u="none" strike="noStrike">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10.2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7952">
                <a:tc>
                  <a:txBody>
                    <a:bodyPr/>
                    <a:lstStyle/>
                    <a:p>
                      <a:pPr algn="l" fontAlgn="ctr"/>
                      <a:r>
                        <a:rPr lang="ja-JP" altLang="en-US" sz="900" u="none" strike="noStrike" dirty="0">
                          <a:effectLst/>
                          <a:latin typeface="+mn-ea"/>
                          <a:ea typeface="+mn-ea"/>
                        </a:rPr>
                        <a:t>子どもの学校や部活動のため</a:t>
                      </a:r>
                      <a:r>
                        <a:rPr lang="ja-JP" altLang="en-US" sz="900" u="none" strike="noStrike" dirty="0" smtClean="0">
                          <a:effectLst/>
                          <a:latin typeface="+mn-ea"/>
                          <a:ea typeface="+mn-ea"/>
                        </a:rPr>
                        <a:t>、休み</a:t>
                      </a:r>
                      <a:r>
                        <a:rPr lang="ja-JP" altLang="en-US" sz="900" u="none" strike="noStrike" dirty="0">
                          <a:effectLst/>
                          <a:latin typeface="+mn-ea"/>
                          <a:ea typeface="+mn-ea"/>
                        </a:rPr>
                        <a:t>の時間が合わないから</a:t>
                      </a:r>
                      <a:endParaRPr lang="ja-JP" altLang="en-US" sz="9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7.4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9.0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13.6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9.0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10.2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u="none" strike="noStrike" dirty="0">
                          <a:effectLst/>
                          <a:latin typeface="+mn-ea"/>
                          <a:ea typeface="+mn-ea"/>
                        </a:rPr>
                        <a:t>9.8 </a:t>
                      </a:r>
                      <a:endParaRPr lang="en-US" altLang="ja-JP" sz="1100" b="0" i="0" u="none" strike="noStrike" dirty="0">
                        <a:solidFill>
                          <a:srgbClr val="000000"/>
                        </a:solidFill>
                        <a:effectLst/>
                        <a:latin typeface="+mn-ea"/>
                        <a:ea typeface="+mn-ea"/>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71848" name="テキスト ボックス 7"/>
          <p:cNvSpPr txBox="1">
            <a:spLocks noChangeArrowheads="1"/>
          </p:cNvSpPr>
          <p:nvPr/>
        </p:nvSpPr>
        <p:spPr bwMode="auto">
          <a:xfrm>
            <a:off x="5676909" y="1744666"/>
            <a:ext cx="4029075" cy="2760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508" tIns="45256" rIns="90508" bIns="45256">
            <a:spAutoFit/>
          </a:bodyPr>
          <a:lstStyle>
            <a:lvl1pPr defTabSz="912813" eaLnBrk="0" hangingPunct="0">
              <a:defRPr kumimoji="1">
                <a:solidFill>
                  <a:schemeClr val="tx1"/>
                </a:solidFill>
                <a:latin typeface="Arial" pitchFamily="34" charset="0"/>
                <a:ea typeface="ＭＳ Ｐゴシック" pitchFamily="50" charset="-128"/>
              </a:defRPr>
            </a:lvl1pPr>
            <a:lvl2pPr marL="742950" indent="-285750" defTabSz="912813" eaLnBrk="0" hangingPunct="0">
              <a:defRPr kumimoji="1">
                <a:solidFill>
                  <a:schemeClr val="tx1"/>
                </a:solidFill>
                <a:latin typeface="Arial" pitchFamily="34" charset="0"/>
                <a:ea typeface="ＭＳ Ｐゴシック" pitchFamily="50" charset="-128"/>
              </a:defRPr>
            </a:lvl2pPr>
            <a:lvl3pPr marL="1143000" indent="-228600" defTabSz="912813" eaLnBrk="0" hangingPunct="0">
              <a:defRPr kumimoji="1">
                <a:solidFill>
                  <a:schemeClr val="tx1"/>
                </a:solidFill>
                <a:latin typeface="Arial" pitchFamily="34" charset="0"/>
                <a:ea typeface="ＭＳ Ｐゴシック" pitchFamily="50" charset="-128"/>
              </a:defRPr>
            </a:lvl3pPr>
            <a:lvl4pPr marL="1600200" indent="-228600" defTabSz="912813" eaLnBrk="0" hangingPunct="0">
              <a:defRPr kumimoji="1">
                <a:solidFill>
                  <a:schemeClr val="tx1"/>
                </a:solidFill>
                <a:latin typeface="Arial" pitchFamily="34" charset="0"/>
                <a:ea typeface="ＭＳ Ｐゴシック" pitchFamily="50" charset="-128"/>
              </a:defRPr>
            </a:lvl4pPr>
            <a:lvl5pPr marL="2057400" indent="-228600" defTabSz="912813" eaLnBrk="0" hangingPunct="0">
              <a:defRPr kumimoji="1">
                <a:solidFill>
                  <a:schemeClr val="tx1"/>
                </a:solidFill>
                <a:latin typeface="Arial" pitchFamily="34"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b="1" dirty="0">
                <a:solidFill>
                  <a:srgbClr val="000000"/>
                </a:solidFill>
                <a:latin typeface="Calibri" pitchFamily="34" charset="0"/>
              </a:rPr>
              <a:t>年休取得割合別年休を取り残す理由の各項目の肯定割合</a:t>
            </a:r>
          </a:p>
        </p:txBody>
      </p:sp>
      <p:sp>
        <p:nvSpPr>
          <p:cNvPr id="10" name="正方形/長方形 9"/>
          <p:cNvSpPr/>
          <p:nvPr/>
        </p:nvSpPr>
        <p:spPr>
          <a:xfrm>
            <a:off x="9201154" y="1870510"/>
            <a:ext cx="1008063"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508" tIns="45256" rIns="90508" bIns="45256" anchor="ctr"/>
          <a:lstStyle/>
          <a:p>
            <a:pPr defTabSz="905099">
              <a:defRPr/>
            </a:pPr>
            <a:r>
              <a:rPr lang="ja-JP" altLang="en-US" sz="900" dirty="0">
                <a:solidFill>
                  <a:prstClr val="black"/>
                </a:solidFill>
                <a:latin typeface="ＭＳ Ｐゴシック"/>
              </a:rPr>
              <a:t>（単位＝％）</a:t>
            </a:r>
            <a:endParaRPr lang="en-US" altLang="ja-JP" sz="900" dirty="0">
              <a:solidFill>
                <a:prstClr val="black"/>
              </a:solidFill>
              <a:latin typeface="ＭＳ Ｐゴシック"/>
            </a:endParaRPr>
          </a:p>
        </p:txBody>
      </p:sp>
      <p:sp>
        <p:nvSpPr>
          <p:cNvPr id="5" name="正方形/長方形 4"/>
          <p:cNvSpPr/>
          <p:nvPr/>
        </p:nvSpPr>
        <p:spPr>
          <a:xfrm>
            <a:off x="1208094" y="1744662"/>
            <a:ext cx="3024187"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08" tIns="45256" rIns="90508" bIns="45256" anchor="ctr"/>
          <a:lstStyle/>
          <a:p>
            <a:pPr algn="ctr" defTabSz="905099">
              <a:defRPr/>
            </a:pPr>
            <a:endParaRPr lang="ja-JP" altLang="en-US" dirty="0">
              <a:solidFill>
                <a:prstClr val="white"/>
              </a:solidFill>
            </a:endParaRPr>
          </a:p>
        </p:txBody>
      </p:sp>
      <p:sp>
        <p:nvSpPr>
          <p:cNvPr id="11" name="正方形/長方形 10"/>
          <p:cNvSpPr/>
          <p:nvPr/>
        </p:nvSpPr>
        <p:spPr>
          <a:xfrm>
            <a:off x="5264623" y="6524626"/>
            <a:ext cx="4584229"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508" tIns="45256" rIns="90508" bIns="45256" anchor="ctr"/>
          <a:lstStyle/>
          <a:p>
            <a:pPr defTabSz="905099">
              <a:defRPr/>
            </a:pPr>
            <a:r>
              <a:rPr lang="en-US" altLang="ja-JP" sz="800" dirty="0">
                <a:solidFill>
                  <a:prstClr val="black"/>
                </a:solidFill>
                <a:latin typeface="ＭＳ Ｐゴシック"/>
              </a:rPr>
              <a:t>※</a:t>
            </a:r>
            <a:r>
              <a:rPr lang="ja-JP" altLang="en-US" sz="800" dirty="0">
                <a:solidFill>
                  <a:prstClr val="black"/>
                </a:solidFill>
                <a:latin typeface="ＭＳ Ｐゴシック"/>
              </a:rPr>
              <a:t>「肯定割合」は「年次有給休暇を取り残す理由」で各項目に対し、「そう思う」、「どちらかといえば</a:t>
            </a:r>
            <a:endParaRPr lang="en-US" altLang="ja-JP" sz="800" dirty="0">
              <a:solidFill>
                <a:prstClr val="black"/>
              </a:solidFill>
              <a:latin typeface="ＭＳ Ｐゴシック"/>
            </a:endParaRPr>
          </a:p>
          <a:p>
            <a:pPr defTabSz="905099">
              <a:defRPr/>
            </a:pPr>
            <a:r>
              <a:rPr lang="ja-JP" altLang="en-US" sz="800" dirty="0">
                <a:solidFill>
                  <a:prstClr val="black"/>
                </a:solidFill>
                <a:latin typeface="ＭＳ Ｐゴシック"/>
              </a:rPr>
              <a:t>　 そう思う」と回答したものの割合の合計</a:t>
            </a:r>
            <a:endParaRPr lang="en-US" altLang="ja-JP" sz="800" dirty="0">
              <a:solidFill>
                <a:prstClr val="black"/>
              </a:solidFill>
              <a:latin typeface="ＭＳ Ｐゴシック"/>
            </a:endParaRPr>
          </a:p>
        </p:txBody>
      </p:sp>
      <p:sp>
        <p:nvSpPr>
          <p:cNvPr id="371852" name="正方形/長方形 12"/>
          <p:cNvSpPr>
            <a:spLocks noChangeArrowheads="1"/>
          </p:cNvSpPr>
          <p:nvPr/>
        </p:nvSpPr>
        <p:spPr bwMode="auto">
          <a:xfrm>
            <a:off x="6766168" y="374360"/>
            <a:ext cx="4044949" cy="18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8" tIns="45256" rIns="90508" bIns="45256">
            <a:spAutoFit/>
          </a:bodyPr>
          <a:lstStyle/>
          <a:p>
            <a:pPr defTabSz="903631"/>
            <a:r>
              <a:rPr lang="ja-JP" altLang="en-US" sz="600" dirty="0">
                <a:solidFill>
                  <a:srgbClr val="000000"/>
                </a:solidFill>
                <a:latin typeface="ＭＳ Ｐゴシック" pitchFamily="50" charset="-128"/>
              </a:rPr>
              <a:t>（労働政策研究・研修機構「年次有給休暇の取得に関する調査」（</a:t>
            </a:r>
            <a:r>
              <a:rPr lang="en-US" altLang="ja-JP" sz="600" dirty="0">
                <a:solidFill>
                  <a:srgbClr val="000000"/>
                </a:solidFill>
                <a:latin typeface="ＭＳ Ｐゴシック" pitchFamily="50" charset="-128"/>
              </a:rPr>
              <a:t>2011</a:t>
            </a:r>
            <a:r>
              <a:rPr lang="ja-JP" altLang="en-US" sz="600" dirty="0">
                <a:solidFill>
                  <a:srgbClr val="000000"/>
                </a:solidFill>
                <a:latin typeface="ＭＳ Ｐゴシック" pitchFamily="50" charset="-128"/>
              </a:rPr>
              <a:t>年）より作成</a:t>
            </a:r>
            <a:r>
              <a:rPr lang="ja-JP" altLang="en-US" sz="600" dirty="0">
                <a:solidFill>
                  <a:srgbClr val="000000"/>
                </a:solidFill>
                <a:latin typeface="Calibri" pitchFamily="34" charset="0"/>
              </a:rPr>
              <a:t>）</a:t>
            </a:r>
          </a:p>
        </p:txBody>
      </p:sp>
      <p:sp>
        <p:nvSpPr>
          <p:cNvPr id="371853" name="正方形/長方形 15"/>
          <p:cNvSpPr>
            <a:spLocks noChangeArrowheads="1"/>
          </p:cNvSpPr>
          <p:nvPr/>
        </p:nvSpPr>
        <p:spPr bwMode="auto">
          <a:xfrm>
            <a:off x="287341" y="1530412"/>
            <a:ext cx="4953000" cy="21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8" tIns="45256" rIns="90508" bIns="45256">
            <a:spAutoFit/>
          </a:bodyPr>
          <a:lstStyle/>
          <a:p>
            <a:pPr defTabSz="903631"/>
            <a:r>
              <a:rPr lang="ja-JP" altLang="en-US" sz="800" dirty="0">
                <a:solidFill>
                  <a:srgbClr val="000000"/>
                </a:solidFill>
                <a:latin typeface="ＭＳ Ｐゴシック" pitchFamily="50" charset="-128"/>
              </a:rPr>
              <a:t>（</a:t>
            </a:r>
            <a:r>
              <a:rPr lang="en-US" altLang="ja-JP" sz="800" dirty="0">
                <a:solidFill>
                  <a:srgbClr val="000000"/>
                </a:solidFill>
                <a:latin typeface="ＭＳ Ｐゴシック" pitchFamily="50" charset="-128"/>
              </a:rPr>
              <a:t>※</a:t>
            </a:r>
            <a:r>
              <a:rPr lang="ja-JP" altLang="en-US" sz="800" dirty="0">
                <a:solidFill>
                  <a:srgbClr val="000000"/>
                </a:solidFill>
                <a:latin typeface="ＭＳ Ｐゴシック" pitchFamily="50" charset="-128"/>
              </a:rPr>
              <a:t>「そう思う」、「どちらかといえばそう思う」と回答したものの合計）</a:t>
            </a:r>
            <a:endParaRPr lang="ja-JP" altLang="en-US" sz="800" dirty="0">
              <a:solidFill>
                <a:srgbClr val="000000"/>
              </a:solidFill>
              <a:latin typeface="Calibri" pitchFamily="34" charset="0"/>
            </a:endParaRPr>
          </a:p>
        </p:txBody>
      </p:sp>
      <p:sp>
        <p:nvSpPr>
          <p:cNvPr id="15" name="正方形/長方形 14"/>
          <p:cNvSpPr/>
          <p:nvPr/>
        </p:nvSpPr>
        <p:spPr>
          <a:xfrm>
            <a:off x="-9524" y="312020"/>
            <a:ext cx="9906000" cy="107950"/>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spTree>
    <p:extLst>
      <p:ext uri="{BB962C8B-B14F-4D97-AF65-F5344CB8AC3E}">
        <p14:creationId xmlns:p14="http://schemas.microsoft.com/office/powerpoint/2010/main" val="236139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descr="25%"/>
          <p:cNvSpPr>
            <a:spLocks noChangeArrowheads="1"/>
          </p:cNvSpPr>
          <p:nvPr/>
        </p:nvSpPr>
        <p:spPr bwMode="auto">
          <a:xfrm>
            <a:off x="200026" y="908056"/>
            <a:ext cx="9505950" cy="5834063"/>
          </a:xfrm>
          <a:prstGeom prst="roundRect">
            <a:avLst>
              <a:gd name="adj" fmla="val 2032"/>
            </a:avLst>
          </a:prstGeom>
          <a:solidFill>
            <a:srgbClr val="E1FFF1"/>
          </a:solidFill>
          <a:ln w="9525">
            <a:solidFill>
              <a:schemeClr val="tx1"/>
            </a:solidFill>
            <a:round/>
            <a:headEnd/>
            <a:tailEnd/>
          </a:ln>
        </p:spPr>
        <p:txBody>
          <a:bodyPr lIns="17999" tIns="45716" rIns="17999" bIns="45716" anchor="ctr"/>
          <a:lstStyle>
            <a:lvl1pPr marL="182563" indent="-182563"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endParaRPr lang="ja-JP" altLang="ja-JP" sz="1600" dirty="0">
              <a:ea typeface="HG丸ｺﾞｼｯｸM-PRO" pitchFamily="50" charset="-128"/>
            </a:endParaRPr>
          </a:p>
        </p:txBody>
      </p:sp>
      <p:sp>
        <p:nvSpPr>
          <p:cNvPr id="8" name="AutoShape 7" descr="25%"/>
          <p:cNvSpPr>
            <a:spLocks noChangeArrowheads="1"/>
          </p:cNvSpPr>
          <p:nvPr/>
        </p:nvSpPr>
        <p:spPr bwMode="auto">
          <a:xfrm>
            <a:off x="488951" y="1052513"/>
            <a:ext cx="8928100" cy="647700"/>
          </a:xfrm>
          <a:prstGeom prst="roundRect">
            <a:avLst>
              <a:gd name="adj" fmla="val 2556"/>
            </a:avLst>
          </a:prstGeom>
          <a:solidFill>
            <a:schemeClr val="bg1">
              <a:lumMod val="95000"/>
            </a:schemeClr>
          </a:solidFill>
          <a:ln w="9525">
            <a:solidFill>
              <a:schemeClr val="tx1"/>
            </a:solidFill>
            <a:round/>
            <a:headEnd/>
            <a:tailEnd/>
          </a:ln>
        </p:spPr>
        <p:txBody>
          <a:bodyPr lIns="17999" tIns="17999" rIns="17999" bIns="17999" anchor="ctr"/>
          <a:lstStyle/>
          <a:p>
            <a:pPr>
              <a:spcBef>
                <a:spcPct val="20000"/>
              </a:spcBef>
              <a:defRPr/>
            </a:pPr>
            <a:r>
              <a:rPr lang="ja-JP" altLang="en-US" b="1" dirty="0">
                <a:ea typeface="HG丸ｺﾞｼｯｸM-PRO" pitchFamily="50" charset="-128"/>
              </a:rPr>
              <a:t>　</a:t>
            </a:r>
            <a:r>
              <a:rPr lang="ja-JP" altLang="en-US" sz="1200" b="1" dirty="0">
                <a:latin typeface="ＭＳ Ｐゴシック" pitchFamily="50" charset="-128"/>
                <a:ea typeface="ＭＳ Ｐゴシック" pitchFamily="50" charset="-128"/>
              </a:rPr>
              <a:t>「仕事と生活の調和（ワーク・ライフ・バランス）憲章」で示す「仕事と生活の調和が実現した社会」を実現するため、企業や働く者、国民の効果的な取組、国や地方公共団体の施策の方針を定める。</a:t>
            </a:r>
            <a:endParaRPr lang="en-US" altLang="ja-JP" sz="1200" b="1" dirty="0">
              <a:latin typeface="ＭＳ Ｐゴシック" pitchFamily="50" charset="-128"/>
              <a:ea typeface="ＭＳ Ｐゴシック" pitchFamily="50" charset="-128"/>
            </a:endParaRPr>
          </a:p>
          <a:p>
            <a:pPr algn="r">
              <a:spcBef>
                <a:spcPct val="20000"/>
              </a:spcBef>
              <a:defRPr/>
            </a:pPr>
            <a:r>
              <a:rPr lang="ja-JP" altLang="en-US" sz="1200" b="1" dirty="0">
                <a:latin typeface="ＭＳ Ｐゴシック" pitchFamily="50" charset="-128"/>
                <a:ea typeface="ＭＳ Ｐゴシック" pitchFamily="50" charset="-128"/>
              </a:rPr>
              <a:t>（平成２２年６月２９日改定）</a:t>
            </a:r>
            <a:endParaRPr lang="en-US" altLang="ja-JP" sz="1200" b="1" dirty="0">
              <a:latin typeface="ＭＳ Ｐゴシック" pitchFamily="50" charset="-128"/>
              <a:ea typeface="ＭＳ Ｐゴシック" pitchFamily="50" charset="-128"/>
            </a:endParaRPr>
          </a:p>
        </p:txBody>
      </p:sp>
      <p:sp>
        <p:nvSpPr>
          <p:cNvPr id="9" name="Rectangle 8"/>
          <p:cNvSpPr txBox="1">
            <a:spLocks noChangeArrowheads="1"/>
          </p:cNvSpPr>
          <p:nvPr/>
        </p:nvSpPr>
        <p:spPr bwMode="auto">
          <a:xfrm>
            <a:off x="0" y="3"/>
            <a:ext cx="9906000" cy="549275"/>
          </a:xfrm>
          <a:prstGeom prst="rect">
            <a:avLst/>
          </a:prstGeom>
          <a:solidFill>
            <a:srgbClr val="002060"/>
          </a:solidFill>
          <a:ln w="9525">
            <a:noFill/>
            <a:miter lim="800000"/>
            <a:headEnd/>
            <a:tailEnd/>
          </a:ln>
        </p:spPr>
        <p:txBody>
          <a:bodyPr lIns="91432" tIns="45716" rIns="91432" bIns="45716" anchor="ctr"/>
          <a:lstStyle/>
          <a:p>
            <a:pPr algn="ctr">
              <a:defRPr/>
            </a:pPr>
            <a:r>
              <a:rPr lang="ja-JP" altLang="en-US" sz="2800" b="1" kern="0" dirty="0">
                <a:solidFill>
                  <a:schemeClr val="bg1"/>
                </a:solidFill>
                <a:latin typeface="+mj-lt"/>
                <a:ea typeface="HGP平成丸ｺﾞｼｯｸ体W4" pitchFamily="50" charset="-128"/>
                <a:cs typeface="+mj-cs"/>
              </a:rPr>
              <a:t>仕事と生活の調和</a:t>
            </a:r>
            <a:r>
              <a:rPr lang="ja-JP" altLang="en-US" b="1" kern="0" dirty="0">
                <a:solidFill>
                  <a:schemeClr val="bg1"/>
                </a:solidFill>
                <a:latin typeface="+mj-lt"/>
                <a:ea typeface="HG丸ｺﾞｼｯｸM-PRO" pitchFamily="50" charset="-128"/>
                <a:cs typeface="+mj-cs"/>
              </a:rPr>
              <a:t>（ワーク・ライフ・バランス）</a:t>
            </a:r>
            <a:r>
              <a:rPr lang="ja-JP" altLang="en-US" sz="2800" b="1" kern="0" dirty="0">
                <a:solidFill>
                  <a:schemeClr val="bg1"/>
                </a:solidFill>
                <a:latin typeface="+mj-lt"/>
                <a:ea typeface="HGP平成丸ｺﾞｼｯｸ体W4" pitchFamily="50" charset="-128"/>
                <a:cs typeface="+mj-cs"/>
              </a:rPr>
              <a:t>の実現</a:t>
            </a:r>
          </a:p>
        </p:txBody>
      </p:sp>
      <p:sp>
        <p:nvSpPr>
          <p:cNvPr id="11" name="AutoShape 25" descr="25%"/>
          <p:cNvSpPr>
            <a:spLocks noChangeArrowheads="1"/>
          </p:cNvSpPr>
          <p:nvPr/>
        </p:nvSpPr>
        <p:spPr bwMode="auto">
          <a:xfrm>
            <a:off x="488950" y="4652970"/>
            <a:ext cx="2808288" cy="2016125"/>
          </a:xfrm>
          <a:prstGeom prst="roundRect">
            <a:avLst>
              <a:gd name="adj" fmla="val 10282"/>
            </a:avLst>
          </a:prstGeom>
          <a:solidFill>
            <a:schemeClr val="bg1">
              <a:lumMod val="95000"/>
            </a:schemeClr>
          </a:solidFill>
          <a:ln w="9525">
            <a:solidFill>
              <a:schemeClr val="tx1"/>
            </a:solidFill>
            <a:round/>
            <a:headEnd/>
            <a:tailEnd/>
          </a:ln>
        </p:spPr>
        <p:txBody>
          <a:bodyPr lIns="17999" tIns="10799" rIns="17999" bIns="10799"/>
          <a:lstStyle/>
          <a:p>
            <a:pPr>
              <a:defRPr/>
            </a:pPr>
            <a:r>
              <a:rPr lang="ja-JP" altLang="en-US" b="1" dirty="0">
                <a:latin typeface="+mn-ea"/>
                <a:ea typeface="+mn-ea"/>
              </a:rPr>
              <a:t>　</a:t>
            </a:r>
            <a:r>
              <a:rPr lang="ja-JP" altLang="en-US" sz="1200" b="1" dirty="0">
                <a:latin typeface="+mn-ea"/>
              </a:rPr>
              <a:t>（国の果たすべき役割）</a:t>
            </a:r>
            <a:endParaRPr lang="en-US" altLang="ja-JP" sz="1200" b="1" dirty="0">
              <a:latin typeface="+mn-ea"/>
            </a:endParaRPr>
          </a:p>
          <a:p>
            <a:pPr>
              <a:defRPr/>
            </a:pPr>
            <a:r>
              <a:rPr lang="ja-JP" altLang="en-US" sz="1200" dirty="0">
                <a:latin typeface="+mn-ea"/>
              </a:rPr>
              <a:t>　国は、国民運動を通じた気運の醸成、制度的枠組みの構築や環境整備などの促進・支援策に積極的に取り組む。</a:t>
            </a:r>
          </a:p>
        </p:txBody>
      </p:sp>
      <p:sp>
        <p:nvSpPr>
          <p:cNvPr id="12" name="角丸四角形 11"/>
          <p:cNvSpPr/>
          <p:nvPr/>
        </p:nvSpPr>
        <p:spPr>
          <a:xfrm>
            <a:off x="3368679" y="4652970"/>
            <a:ext cx="6048375" cy="2016125"/>
          </a:xfrm>
          <a:prstGeom prst="roundRect">
            <a:avLst>
              <a:gd name="adj" fmla="val 7099"/>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lstStyle/>
          <a:p>
            <a:pPr marL="143987" indent="-457161">
              <a:defRPr/>
            </a:pPr>
            <a:r>
              <a:rPr lang="ja-JP" altLang="en-US" sz="1200" b="1" dirty="0">
                <a:solidFill>
                  <a:schemeClr val="tx1"/>
                </a:solidFill>
                <a:latin typeface="+mn-ea"/>
              </a:rPr>
              <a:t>（国の取組）</a:t>
            </a:r>
            <a:endParaRPr lang="en-US" altLang="ja-JP" sz="1200" b="1" dirty="0">
              <a:solidFill>
                <a:schemeClr val="tx1"/>
              </a:solidFill>
              <a:latin typeface="+mn-ea"/>
            </a:endParaRPr>
          </a:p>
          <a:p>
            <a:pPr marL="143987" indent="-457161">
              <a:defRPr/>
            </a:pPr>
            <a:r>
              <a:rPr lang="ja-JP" altLang="en-US" sz="1200" dirty="0">
                <a:solidFill>
                  <a:schemeClr val="tx1"/>
                </a:solidFill>
                <a:latin typeface="+mn-ea"/>
              </a:rPr>
              <a:t>○全国や地域での国民の理解や政労使の合意形成を促進する。</a:t>
            </a:r>
            <a:endParaRPr lang="en-US" altLang="ja-JP" sz="1200" dirty="0">
              <a:solidFill>
                <a:schemeClr val="tx1"/>
              </a:solidFill>
              <a:latin typeface="+mn-ea"/>
            </a:endParaRPr>
          </a:p>
          <a:p>
            <a:pPr marL="143987" indent="-457161">
              <a:defRPr/>
            </a:pPr>
            <a:r>
              <a:rPr lang="ja-JP" altLang="en-US" sz="1200" dirty="0">
                <a:solidFill>
                  <a:schemeClr val="tx1"/>
                </a:solidFill>
                <a:latin typeface="+mn-ea"/>
              </a:rPr>
              <a:t>○先進企業の好事例などの情報の収集・提供・助言、中小企業が行う労働時間等設定改善の支援等、仕事と生活の調和の実現に取り組む企業を支援する。</a:t>
            </a:r>
            <a:endParaRPr lang="en-US" altLang="ja-JP" sz="1200" dirty="0">
              <a:solidFill>
                <a:schemeClr val="tx1"/>
              </a:solidFill>
              <a:latin typeface="+mn-ea"/>
            </a:endParaRPr>
          </a:p>
          <a:p>
            <a:pPr marL="143987" indent="-457161">
              <a:defRPr/>
            </a:pPr>
            <a:r>
              <a:rPr lang="ja-JP" altLang="en-US" sz="1200" dirty="0">
                <a:solidFill>
                  <a:schemeClr val="tx1"/>
                </a:solidFill>
                <a:latin typeface="+mn-ea"/>
              </a:rPr>
              <a:t>○労使による長時間労働の抑制、年次有給休暇の取得促進など、労働時間等の設定改善の取組を支援する。</a:t>
            </a:r>
            <a:endParaRPr lang="en-US" altLang="ja-JP" sz="1200" dirty="0">
              <a:solidFill>
                <a:schemeClr val="tx1"/>
              </a:solidFill>
              <a:latin typeface="+mn-ea"/>
            </a:endParaRPr>
          </a:p>
          <a:p>
            <a:pPr marL="143987" indent="-457161">
              <a:defRPr/>
            </a:pPr>
            <a:r>
              <a:rPr lang="ja-JP" altLang="en-US" sz="1200" dirty="0">
                <a:solidFill>
                  <a:schemeClr val="tx1"/>
                </a:solidFill>
                <a:latin typeface="+mn-ea"/>
              </a:rPr>
              <a:t>○改正労基法（平成２２年施行）に基づく割増賃金引き上げへの対応や年次有給休暇取得促進を図るため改正した「労働時間等見直しガイドライン」の周知等により、長時間労働の抑制及び年次有給休暇の取得促進を図る。</a:t>
            </a:r>
            <a:endParaRPr lang="en-US" altLang="ja-JP" sz="1200" dirty="0">
              <a:solidFill>
                <a:schemeClr val="tx1"/>
              </a:solidFill>
              <a:latin typeface="+mn-ea"/>
            </a:endParaRPr>
          </a:p>
        </p:txBody>
      </p:sp>
      <p:sp>
        <p:nvSpPr>
          <p:cNvPr id="2055" name="AutoShape 5" descr="50%"/>
          <p:cNvSpPr>
            <a:spLocks noChangeArrowheads="1"/>
          </p:cNvSpPr>
          <p:nvPr/>
        </p:nvSpPr>
        <p:spPr bwMode="auto">
          <a:xfrm>
            <a:off x="344488" y="620720"/>
            <a:ext cx="2728912" cy="274637"/>
          </a:xfrm>
          <a:prstGeom prst="roundRect">
            <a:avLst>
              <a:gd name="adj" fmla="val 16667"/>
            </a:avLst>
          </a:prstGeom>
          <a:pattFill prst="pct50">
            <a:fgClr>
              <a:srgbClr val="FFCC99"/>
            </a:fgClr>
            <a:bgClr>
              <a:schemeClr val="bg1"/>
            </a:bgClr>
          </a:pattFill>
          <a:ln w="9525">
            <a:solidFill>
              <a:schemeClr val="tx1"/>
            </a:solidFill>
            <a:round/>
            <a:headEnd/>
            <a:tailEnd/>
          </a:ln>
        </p:spPr>
        <p:txBody>
          <a:bodyPr wrap="none" lIns="91432" tIns="45716" rIns="91432" bIns="45716"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400" dirty="0">
                <a:ea typeface="HGP平成丸ｺﾞｼｯｸ体W4"/>
                <a:cs typeface="HGP平成丸ｺﾞｼｯｸ体W4"/>
              </a:rPr>
              <a:t>　「憲章」及び「行動指針」</a:t>
            </a:r>
          </a:p>
        </p:txBody>
      </p:sp>
      <p:graphicFrame>
        <p:nvGraphicFramePr>
          <p:cNvPr id="15" name="表 14"/>
          <p:cNvGraphicFramePr>
            <a:graphicFrameLocks noGrp="1"/>
          </p:cNvGraphicFramePr>
          <p:nvPr/>
        </p:nvGraphicFramePr>
        <p:xfrm>
          <a:off x="488950" y="1844675"/>
          <a:ext cx="8929688" cy="2447925"/>
        </p:xfrm>
        <a:graphic>
          <a:graphicData uri="http://schemas.openxmlformats.org/drawingml/2006/table">
            <a:tbl>
              <a:tblPr firstRow="1" bandRow="1">
                <a:tableStyleId>{5C22544A-7EE6-4342-B048-85BDC9FD1C3A}</a:tableStyleId>
              </a:tblPr>
              <a:tblGrid>
                <a:gridCol w="3802035"/>
                <a:gridCol w="2170510"/>
                <a:gridCol w="2957143"/>
              </a:tblGrid>
              <a:tr h="319295">
                <a:tc rowSpan="2">
                  <a:txBody>
                    <a:bodyPr/>
                    <a:lstStyle/>
                    <a:p>
                      <a:pPr algn="ctr"/>
                      <a:r>
                        <a:rPr kumimoji="1" lang="ja-JP" altLang="en-US" sz="1400" dirty="0" smtClean="0">
                          <a:solidFill>
                            <a:schemeClr val="tx1"/>
                          </a:solidFill>
                          <a:latin typeface="+mn-ea"/>
                          <a:ea typeface="+mn-ea"/>
                        </a:rPr>
                        <a:t>数値目標設定指標</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400" dirty="0" smtClean="0">
                          <a:solidFill>
                            <a:schemeClr val="tx1"/>
                          </a:solidFill>
                          <a:latin typeface="+mn-ea"/>
                          <a:ea typeface="+mn-ea"/>
                        </a:rPr>
                        <a:t>現状</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mn-ea"/>
                          <a:ea typeface="+mn-ea"/>
                        </a:rPr>
                        <a:t>目標値</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9295">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n-ea"/>
                          <a:ea typeface="+mn-ea"/>
                        </a:rPr>
                        <a:t>２０２０年</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21">
                <a:tc>
                  <a:txBody>
                    <a:bodyPr/>
                    <a:lstStyle/>
                    <a:p>
                      <a:r>
                        <a:rPr kumimoji="1" lang="ja-JP" altLang="en-US" sz="1400" kern="1200" dirty="0" smtClean="0">
                          <a:solidFill>
                            <a:schemeClr val="tx1"/>
                          </a:solidFill>
                          <a:latin typeface="+mn-ea"/>
                          <a:ea typeface="+mn-ea"/>
                          <a:cs typeface="+mn-cs"/>
                        </a:rPr>
                        <a:t>労働時間等の課題について労使が</a:t>
                      </a:r>
                      <a:endParaRPr kumimoji="1" lang="en-US" altLang="ja-JP" sz="1400" kern="1200" dirty="0" smtClean="0">
                        <a:solidFill>
                          <a:schemeClr val="tx1"/>
                        </a:solidFill>
                        <a:latin typeface="+mn-ea"/>
                        <a:ea typeface="+mn-ea"/>
                        <a:cs typeface="+mn-cs"/>
                      </a:endParaRPr>
                    </a:p>
                    <a:p>
                      <a:r>
                        <a:rPr kumimoji="1" lang="ja-JP" altLang="en-US" sz="1400" kern="1200" dirty="0" smtClean="0">
                          <a:solidFill>
                            <a:schemeClr val="tx1"/>
                          </a:solidFill>
                          <a:latin typeface="+mn-ea"/>
                          <a:ea typeface="+mn-ea"/>
                          <a:cs typeface="+mn-cs"/>
                        </a:rPr>
                        <a:t>話し合いの機会を設けている割合</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mn-ea"/>
                          <a:ea typeface="+mn-ea"/>
                        </a:rPr>
                        <a:t>５５．４％</a:t>
                      </a:r>
                      <a:endParaRPr kumimoji="1" lang="en-US" altLang="ja-JP" sz="1400" dirty="0" smtClean="0">
                        <a:solidFill>
                          <a:schemeClr val="tx1"/>
                        </a:solidFill>
                        <a:latin typeface="+mn-ea"/>
                        <a:ea typeface="+mn-ea"/>
                      </a:endParaRPr>
                    </a:p>
                    <a:p>
                      <a:pPr algn="ctr"/>
                      <a:r>
                        <a:rPr kumimoji="1" lang="ja-JP" altLang="en-US" sz="1400" dirty="0" smtClean="0">
                          <a:solidFill>
                            <a:schemeClr val="tx1"/>
                          </a:solidFill>
                          <a:latin typeface="+mn-ea"/>
                          <a:ea typeface="+mn-ea"/>
                        </a:rPr>
                        <a:t>（２０１５年）</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mn-ea"/>
                          <a:ea typeface="+mn-ea"/>
                        </a:rPr>
                        <a:t>全ての企業で実施</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157">
                <a:tc>
                  <a:txBody>
                    <a:bodyPr/>
                    <a:lstStyle/>
                    <a:p>
                      <a:r>
                        <a:rPr kumimoji="1" lang="ja-JP" altLang="en-US" sz="1400" kern="1200" dirty="0" smtClean="0">
                          <a:solidFill>
                            <a:schemeClr val="tx1"/>
                          </a:solidFill>
                          <a:latin typeface="+mn-ea"/>
                          <a:ea typeface="+mn-ea"/>
                          <a:cs typeface="+mn-cs"/>
                        </a:rPr>
                        <a:t>週労働時間６０時間以上の雇用者の割合</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mn-ea"/>
                          <a:ea typeface="+mn-ea"/>
                        </a:rPr>
                        <a:t>８．２％</a:t>
                      </a:r>
                      <a:endParaRPr kumimoji="1" lang="en-US" altLang="ja-JP" sz="1400" dirty="0" smtClean="0">
                        <a:solidFill>
                          <a:schemeClr val="tx1"/>
                        </a:solidFill>
                        <a:latin typeface="+mn-ea"/>
                        <a:ea typeface="+mn-ea"/>
                      </a:endParaRPr>
                    </a:p>
                    <a:p>
                      <a:pPr algn="ctr"/>
                      <a:r>
                        <a:rPr kumimoji="1" lang="ja-JP" altLang="en-US" sz="1400" dirty="0" smtClean="0">
                          <a:solidFill>
                            <a:schemeClr val="tx1"/>
                          </a:solidFill>
                          <a:latin typeface="+mn-ea"/>
                          <a:ea typeface="+mn-ea"/>
                        </a:rPr>
                        <a:t>（２０１５年）</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mn-ea"/>
                          <a:ea typeface="+mn-ea"/>
                        </a:rPr>
                        <a:t>５割減（５％）</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157">
                <a:tc>
                  <a:txBody>
                    <a:bodyPr/>
                    <a:lstStyle/>
                    <a:p>
                      <a:r>
                        <a:rPr kumimoji="1" lang="ja-JP" altLang="en-US" sz="1400" kern="1200" dirty="0" smtClean="0">
                          <a:solidFill>
                            <a:schemeClr val="tx1"/>
                          </a:solidFill>
                          <a:latin typeface="+mn-ea"/>
                          <a:ea typeface="+mn-ea"/>
                          <a:cs typeface="+mn-cs"/>
                        </a:rPr>
                        <a:t>年次有給休暇取得率</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smtClean="0">
                          <a:solidFill>
                            <a:schemeClr val="tx1"/>
                          </a:solidFill>
                          <a:latin typeface="+mn-ea"/>
                          <a:ea typeface="+mn-ea"/>
                        </a:rPr>
                        <a:t>４７．６％</a:t>
                      </a:r>
                      <a:endParaRPr kumimoji="1" lang="en-US" altLang="ja-JP" sz="1400" dirty="0" smtClean="0">
                        <a:solidFill>
                          <a:schemeClr val="tx1"/>
                        </a:solidFill>
                        <a:latin typeface="+mn-ea"/>
                        <a:ea typeface="+mn-ea"/>
                      </a:endParaRPr>
                    </a:p>
                    <a:p>
                      <a:pPr algn="ctr"/>
                      <a:r>
                        <a:rPr kumimoji="1" lang="ja-JP" altLang="en-US" sz="1400" dirty="0" smtClean="0">
                          <a:solidFill>
                            <a:schemeClr val="tx1"/>
                          </a:solidFill>
                          <a:latin typeface="+mn-ea"/>
                          <a:ea typeface="+mn-ea"/>
                        </a:rPr>
                        <a:t>（２０１４年）</a:t>
                      </a:r>
                      <a:endParaRPr kumimoji="1" lang="ja-JP" altLang="en-US" sz="1400" dirty="0">
                        <a:solidFill>
                          <a:schemeClr val="tx1"/>
                        </a:solidFill>
                        <a:latin typeface="+mn-ea"/>
                        <a:ea typeface="+mn-ea"/>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400" kern="100" dirty="0" smtClean="0">
                          <a:solidFill>
                            <a:schemeClr val="tx1"/>
                          </a:solidFill>
                          <a:latin typeface="+mn-ea"/>
                          <a:ea typeface="+mn-ea"/>
                          <a:cs typeface="Times New Roman"/>
                        </a:rPr>
                        <a:t>７０％</a:t>
                      </a:r>
                      <a:endParaRPr lang="ja-JP" sz="1400" kern="100" dirty="0">
                        <a:solidFill>
                          <a:schemeClr val="tx1"/>
                        </a:solidFill>
                        <a:latin typeface="+mn-ea"/>
                        <a:ea typeface="+mn-ea"/>
                        <a:cs typeface="Times New Roman"/>
                      </a:endParaRPr>
                    </a:p>
                  </a:txBody>
                  <a:tcPr marL="91447" marR="91447"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080" name="テキスト ボックス 27"/>
          <p:cNvSpPr txBox="1">
            <a:spLocks noChangeArrowheads="1"/>
          </p:cNvSpPr>
          <p:nvPr/>
        </p:nvSpPr>
        <p:spPr bwMode="auto">
          <a:xfrm>
            <a:off x="7905755" y="4292600"/>
            <a:ext cx="1571625" cy="26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100" dirty="0"/>
              <a:t>【</a:t>
            </a:r>
            <a:r>
              <a:rPr lang="ja-JP" altLang="en-US" sz="1100" dirty="0"/>
              <a:t>数値目標（抜粋）</a:t>
            </a:r>
            <a:r>
              <a:rPr lang="en-US" altLang="ja-JP" sz="1100" dirty="0"/>
              <a:t>】</a:t>
            </a:r>
            <a:endParaRPr lang="ja-JP" altLang="en-US" sz="1100" dirty="0"/>
          </a:p>
        </p:txBody>
      </p:sp>
      <p:sp>
        <p:nvSpPr>
          <p:cNvPr id="19" name="テキスト ボックス 28"/>
          <p:cNvSpPr txBox="1">
            <a:spLocks noChangeArrowheads="1"/>
          </p:cNvSpPr>
          <p:nvPr/>
        </p:nvSpPr>
        <p:spPr bwMode="auto">
          <a:xfrm>
            <a:off x="2000250" y="6308725"/>
            <a:ext cx="1314450" cy="261602"/>
          </a:xfrm>
          <a:prstGeom prst="rect">
            <a:avLst/>
          </a:prstGeom>
          <a:noFill/>
          <a:ln w="9525">
            <a:noFill/>
            <a:miter lim="800000"/>
            <a:headEnd/>
            <a:tailEnd/>
          </a:ln>
        </p:spPr>
        <p:txBody>
          <a:bodyPr lIns="91432" tIns="45716" rIns="91432" bIns="45716">
            <a:spAutoFit/>
          </a:bodyPr>
          <a:lstStyle/>
          <a:p>
            <a:pPr algn="ctr">
              <a:defRPr/>
            </a:pPr>
            <a:r>
              <a:rPr lang="en-US" altLang="ja-JP" sz="1100" dirty="0">
                <a:latin typeface="+mn-ea"/>
              </a:rPr>
              <a:t>【</a:t>
            </a:r>
            <a:r>
              <a:rPr lang="ja-JP" altLang="en-US" sz="1100" dirty="0">
                <a:latin typeface="+mn-ea"/>
              </a:rPr>
              <a:t>憲章（抜粋）</a:t>
            </a:r>
            <a:r>
              <a:rPr lang="en-US" altLang="ja-JP" sz="1100" dirty="0">
                <a:latin typeface="+mn-ea"/>
              </a:rPr>
              <a:t>】</a:t>
            </a:r>
          </a:p>
        </p:txBody>
      </p:sp>
      <p:sp>
        <p:nvSpPr>
          <p:cNvPr id="20" name="テキスト ボックス 19"/>
          <p:cNvSpPr txBox="1"/>
          <p:nvPr/>
        </p:nvSpPr>
        <p:spPr>
          <a:xfrm>
            <a:off x="7832726" y="6381750"/>
            <a:ext cx="1600200" cy="261602"/>
          </a:xfrm>
          <a:prstGeom prst="rect">
            <a:avLst/>
          </a:prstGeom>
          <a:noFill/>
        </p:spPr>
        <p:txBody>
          <a:bodyPr lIns="91432" tIns="45716" rIns="91432" bIns="45716">
            <a:spAutoFit/>
          </a:bodyPr>
          <a:lstStyle/>
          <a:p>
            <a:pPr algn="ctr">
              <a:defRPr/>
            </a:pPr>
            <a:r>
              <a:rPr lang="ja-JP" altLang="en-US" sz="1100" dirty="0">
                <a:latin typeface="+mn-ea"/>
              </a:rPr>
              <a:t>　</a:t>
            </a:r>
            <a:r>
              <a:rPr lang="en-US" altLang="ja-JP" sz="1100" dirty="0">
                <a:latin typeface="+mn-ea"/>
              </a:rPr>
              <a:t>【</a:t>
            </a:r>
            <a:r>
              <a:rPr lang="ja-JP" altLang="en-US" sz="1100" dirty="0">
                <a:latin typeface="+mn-ea"/>
              </a:rPr>
              <a:t>行動指針（抜粋）</a:t>
            </a:r>
            <a:r>
              <a:rPr lang="en-US" altLang="ja-JP" sz="1100" dirty="0">
                <a:latin typeface="+mn-ea"/>
              </a:rPr>
              <a:t>】</a:t>
            </a:r>
            <a:endParaRPr lang="ja-JP" altLang="en-US" sz="1100" dirty="0"/>
          </a:p>
        </p:txBody>
      </p:sp>
      <p:sp>
        <p:nvSpPr>
          <p:cNvPr id="2" name="スライド番号プレースホルダー 1"/>
          <p:cNvSpPr>
            <a:spLocks noGrp="1"/>
          </p:cNvSpPr>
          <p:nvPr>
            <p:ph type="sldNum" sz="quarter" idx="12"/>
          </p:nvPr>
        </p:nvSpPr>
        <p:spPr/>
        <p:txBody>
          <a:bodyPr/>
          <a:lstStyle/>
          <a:p>
            <a:pPr>
              <a:defRPr/>
            </a:pPr>
            <a:fld id="{A23BBAF8-861C-4439-95C2-A92315C8093F}" type="slidenum">
              <a:rPr lang="en-US" altLang="ja-JP" smtClean="0"/>
              <a:pPr>
                <a:defRPr/>
              </a:pPr>
              <a:t>12</a:t>
            </a:fld>
            <a:endParaRPr lang="en-US" altLang="ja-JP"/>
          </a:p>
        </p:txBody>
      </p:sp>
    </p:spTree>
    <p:extLst>
      <p:ext uri="{BB962C8B-B14F-4D97-AF65-F5344CB8AC3E}">
        <p14:creationId xmlns:p14="http://schemas.microsoft.com/office/powerpoint/2010/main" val="427932318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2492894"/>
            <a:ext cx="3600000" cy="1800000"/>
          </a:xfrm>
          <a:prstGeom prst="roundRect">
            <a:avLst/>
          </a:prstGeom>
          <a:solidFill>
            <a:schemeClr val="accent5">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始業・終業時刻</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rPr>
              <a:t>を柔軟に</a:t>
            </a: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したい</a:t>
            </a:r>
            <a:endParaRPr lang="en-US" altLang="ja-JP" sz="16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1600" dirty="0" smtClean="0">
                <a:solidFill>
                  <a:schemeClr val="accent5">
                    <a:lumMod val="50000"/>
                  </a:schemeClr>
                </a:solidFill>
                <a:latin typeface="+mn-ea"/>
              </a:rPr>
              <a:t>例：保育所への送り迎え、学校行事</a:t>
            </a:r>
            <a:endParaRPr lang="en-US" altLang="ja-JP" sz="1600" dirty="0" smtClean="0">
              <a:solidFill>
                <a:schemeClr val="accent5">
                  <a:lumMod val="50000"/>
                </a:schemeClr>
              </a:solidFill>
              <a:latin typeface="+mn-ea"/>
            </a:endParaRPr>
          </a:p>
        </p:txBody>
      </p:sp>
      <p:sp>
        <p:nvSpPr>
          <p:cNvPr id="6" name="角丸四角形 5"/>
          <p:cNvSpPr/>
          <p:nvPr/>
        </p:nvSpPr>
        <p:spPr>
          <a:xfrm>
            <a:off x="261729" y="4583793"/>
            <a:ext cx="3600000" cy="1800200"/>
          </a:xfrm>
          <a:prstGeom prst="roundRect">
            <a:avLst/>
          </a:prstGeom>
          <a:solidFill>
            <a:schemeClr val="accent5">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突発的な事態に</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対応</a:t>
            </a:r>
            <a:r>
              <a:rPr lang="ja-JP" altLang="en-US"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rPr>
              <a:t>できるように</a:t>
            </a: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したい</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1600" dirty="0" smtClean="0">
                <a:solidFill>
                  <a:schemeClr val="accent5">
                    <a:lumMod val="50000"/>
                  </a:schemeClr>
                </a:solidFill>
                <a:latin typeface="+mj-ea"/>
                <a:ea typeface="+mj-ea"/>
              </a:rPr>
              <a:t>例：子どもの発熱</a:t>
            </a:r>
            <a:endParaRPr lang="ja-JP" altLang="en-US" sz="1600" dirty="0">
              <a:solidFill>
                <a:schemeClr val="accent5">
                  <a:lumMod val="50000"/>
                </a:schemeClr>
              </a:solidFill>
              <a:latin typeface="+mj-ea"/>
              <a:ea typeface="+mj-ea"/>
            </a:endParaRPr>
          </a:p>
        </p:txBody>
      </p:sp>
      <p:sp>
        <p:nvSpPr>
          <p:cNvPr id="11" name="正方形/長方形 10"/>
          <p:cNvSpPr/>
          <p:nvPr/>
        </p:nvSpPr>
        <p:spPr>
          <a:xfrm>
            <a:off x="776537" y="1772817"/>
            <a:ext cx="2520280" cy="684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ニーズ</a:t>
            </a:r>
            <a:endParaRPr lang="ja-JP" altLang="en-US"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p:txBody>
      </p:sp>
      <p:sp>
        <p:nvSpPr>
          <p:cNvPr id="12" name="正方形/長方形 11"/>
          <p:cNvSpPr/>
          <p:nvPr/>
        </p:nvSpPr>
        <p:spPr>
          <a:xfrm>
            <a:off x="6177137" y="1723751"/>
            <a:ext cx="2520280" cy="684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rPr>
              <a:t>対応</a:t>
            </a:r>
          </a:p>
        </p:txBody>
      </p:sp>
      <p:sp>
        <p:nvSpPr>
          <p:cNvPr id="10" name="角丸四角形 9"/>
          <p:cNvSpPr/>
          <p:nvPr/>
        </p:nvSpPr>
        <p:spPr>
          <a:xfrm>
            <a:off x="5313520" y="2492897"/>
            <a:ext cx="4320000" cy="1152000"/>
          </a:xfrm>
          <a:prstGeom prst="roundRect">
            <a:avLst/>
          </a:prstGeom>
          <a:solidFill>
            <a:schemeClr val="accent5">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ja-JP" altLang="en-US"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rPr>
              <a:t>（１</a:t>
            </a: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a:t>
            </a:r>
            <a:r>
              <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a:t>
            </a: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朝型</a:t>
            </a:r>
            <a:r>
              <a:rPr lang="en-US" altLang="ja-JP" sz="2400" dirty="0">
                <a:solidFill>
                  <a:schemeClr val="accent5">
                    <a:lumMod val="50000"/>
                  </a:schemeClr>
                </a:solidFill>
                <a:latin typeface="ＤＨＰ特太ゴシック体" panose="020B0500000000000000" pitchFamily="50" charset="-128"/>
                <a:ea typeface="ＤＨＰ特太ゴシック体" panose="020B0500000000000000" pitchFamily="50" charset="-128"/>
              </a:rPr>
              <a:t>｣</a:t>
            </a:r>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の働き方の推進</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1600" dirty="0" smtClean="0">
                <a:solidFill>
                  <a:schemeClr val="accent5">
                    <a:lumMod val="50000"/>
                  </a:schemeClr>
                </a:solidFill>
                <a:latin typeface="+mj-ea"/>
                <a:ea typeface="+mj-ea"/>
              </a:rPr>
              <a:t>～夕方に時間ができて男性も育児参加～</a:t>
            </a:r>
            <a:endParaRPr lang="ja-JP" altLang="en-US" sz="1600" dirty="0">
              <a:solidFill>
                <a:schemeClr val="accent5">
                  <a:lumMod val="50000"/>
                </a:schemeClr>
              </a:solidFill>
              <a:latin typeface="+mj-ea"/>
              <a:ea typeface="+mj-ea"/>
            </a:endParaRPr>
          </a:p>
        </p:txBody>
      </p:sp>
      <p:sp>
        <p:nvSpPr>
          <p:cNvPr id="8" name="角丸四角形 7"/>
          <p:cNvSpPr/>
          <p:nvPr/>
        </p:nvSpPr>
        <p:spPr>
          <a:xfrm>
            <a:off x="5313520" y="5231993"/>
            <a:ext cx="4320000" cy="1152000"/>
          </a:xfrm>
          <a:prstGeom prst="roundRect">
            <a:avLst/>
          </a:prstGeom>
          <a:solidFill>
            <a:schemeClr val="accent5">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（３）テレワークの普及</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1600" dirty="0" smtClean="0">
                <a:solidFill>
                  <a:schemeClr val="accent5">
                    <a:lumMod val="50000"/>
                  </a:schemeClr>
                </a:solidFill>
              </a:rPr>
              <a:t>～どんな仕事でも</a:t>
            </a:r>
            <a:r>
              <a:rPr lang="ja-JP" altLang="ja-JP" sz="1600" dirty="0" smtClean="0">
                <a:solidFill>
                  <a:schemeClr val="accent5">
                    <a:lumMod val="50000"/>
                  </a:schemeClr>
                </a:solidFill>
              </a:rPr>
              <a:t>場所</a:t>
            </a:r>
            <a:r>
              <a:rPr lang="ja-JP" altLang="ja-JP" sz="1600" dirty="0">
                <a:solidFill>
                  <a:schemeClr val="accent5">
                    <a:lumMod val="50000"/>
                  </a:schemeClr>
                </a:solidFill>
              </a:rPr>
              <a:t>にとらわれない</a:t>
            </a:r>
            <a:r>
              <a:rPr lang="ja-JP" altLang="ja-JP" sz="1600" dirty="0" smtClean="0">
                <a:solidFill>
                  <a:schemeClr val="accent5">
                    <a:lumMod val="50000"/>
                  </a:schemeClr>
                </a:solidFill>
              </a:rPr>
              <a:t>働き方</a:t>
            </a:r>
            <a:r>
              <a:rPr lang="ja-JP" altLang="en-US" sz="1600" dirty="0" smtClean="0">
                <a:solidFill>
                  <a:schemeClr val="accent5">
                    <a:lumMod val="50000"/>
                  </a:schemeClr>
                </a:solidFill>
              </a:rPr>
              <a:t>～</a:t>
            </a:r>
            <a:endParaRPr lang="ja-JP" altLang="en-US" sz="1600" dirty="0">
              <a:solidFill>
                <a:schemeClr val="accent5">
                  <a:lumMod val="50000"/>
                </a:schemeClr>
              </a:solidFill>
              <a:latin typeface="+mn-ea"/>
            </a:endParaRPr>
          </a:p>
        </p:txBody>
      </p:sp>
      <p:sp>
        <p:nvSpPr>
          <p:cNvPr id="65" name="正方形/長方形 64"/>
          <p:cNvSpPr/>
          <p:nvPr/>
        </p:nvSpPr>
        <p:spPr>
          <a:xfrm>
            <a:off x="345000" y="738775"/>
            <a:ext cx="9216000" cy="95904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285725" indent="-285725">
              <a:buFont typeface="Wingdings" panose="05000000000000000000" pitchFamily="2" charset="2"/>
              <a:buChar char="u"/>
            </a:pPr>
            <a:r>
              <a:rPr kumimoji="1" lang="ja-JP" altLang="en-US" dirty="0" smtClean="0">
                <a:solidFill>
                  <a:schemeClr val="tx1"/>
                </a:solidFill>
              </a:rPr>
              <a:t>「育児・介護の事情がある世帯」の働く人には、「始業・終業時刻の柔軟化」「突発的な事態への対応」といったニーズがあり、これらのニーズに即した対応が必要。</a:t>
            </a:r>
            <a:endParaRPr kumimoji="1" lang="ja-JP" altLang="en-US" dirty="0">
              <a:solidFill>
                <a:schemeClr val="tx1"/>
              </a:solidFill>
            </a:endParaRPr>
          </a:p>
        </p:txBody>
      </p:sp>
      <p:sp>
        <p:nvSpPr>
          <p:cNvPr id="69" name="角丸四角形 68"/>
          <p:cNvSpPr/>
          <p:nvPr/>
        </p:nvSpPr>
        <p:spPr>
          <a:xfrm>
            <a:off x="5313520" y="3864505"/>
            <a:ext cx="4320000" cy="1152000"/>
          </a:xfrm>
          <a:prstGeom prst="roundRect">
            <a:avLst/>
          </a:prstGeom>
          <a:solidFill>
            <a:schemeClr val="accent5">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ja-JP" altLang="en-US"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rPr>
              <a:t>（２）ﾌﾚｯｸｽﾀｲﾑ制の活用促進</a:t>
            </a:r>
            <a:endParaRPr lang="en-US" altLang="ja-JP" sz="2400" dirty="0" smtClean="0">
              <a:solidFill>
                <a:schemeClr val="accent5">
                  <a:lumMod val="50000"/>
                </a:schemeClr>
              </a:solidFill>
              <a:latin typeface="ＤＨＰ特太ゴシック体" panose="020B0500000000000000" pitchFamily="50" charset="-128"/>
              <a:ea typeface="ＤＨＰ特太ゴシック体" panose="020B0500000000000000" pitchFamily="50" charset="-128"/>
            </a:endParaRPr>
          </a:p>
          <a:p>
            <a:pPr algn="ctr"/>
            <a:r>
              <a:rPr lang="ja-JP" altLang="en-US" sz="1600" dirty="0" smtClean="0">
                <a:solidFill>
                  <a:schemeClr val="accent5">
                    <a:lumMod val="50000"/>
                  </a:schemeClr>
                </a:solidFill>
                <a:latin typeface="+mj-ea"/>
                <a:ea typeface="+mj-ea"/>
              </a:rPr>
              <a:t>～ライフスタイルに応じて働き方にメリハリ～</a:t>
            </a:r>
            <a:endParaRPr lang="ja-JP" altLang="en-US" sz="1600" dirty="0">
              <a:solidFill>
                <a:schemeClr val="accent5">
                  <a:lumMod val="50000"/>
                </a:schemeClr>
              </a:solidFill>
              <a:latin typeface="+mj-ea"/>
              <a:ea typeface="+mj-ea"/>
            </a:endParaRPr>
          </a:p>
        </p:txBody>
      </p:sp>
      <p:sp>
        <p:nvSpPr>
          <p:cNvPr id="18" name="正方形/長方形 17"/>
          <p:cNvSpPr/>
          <p:nvPr/>
        </p:nvSpPr>
        <p:spPr>
          <a:xfrm>
            <a:off x="0" y="44625"/>
            <a:ext cx="9906000"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ja-JP" altLang="en-US" sz="2400" dirty="0">
                <a:latin typeface="ＤＨＰ特太ゴシック体" panose="020B0500000000000000" pitchFamily="50" charset="-128"/>
                <a:ea typeface="ＤＨＰ特太ゴシック体" panose="020B0500000000000000" pitchFamily="50" charset="-128"/>
              </a:rPr>
              <a:t>１</a:t>
            </a:r>
            <a:r>
              <a:rPr lang="ja-JP" altLang="en-US" sz="2400" dirty="0" smtClean="0">
                <a:latin typeface="ＤＨＰ特太ゴシック体" panose="020B0500000000000000" pitchFamily="50" charset="-128"/>
                <a:ea typeface="ＤＨＰ特太ゴシック体" panose="020B0500000000000000" pitchFamily="50" charset="-128"/>
              </a:rPr>
              <a:t>．「育児</a:t>
            </a:r>
            <a:r>
              <a:rPr lang="ja-JP" altLang="en-US" sz="2400" dirty="0">
                <a:latin typeface="ＤＨＰ特太ゴシック体" panose="020B0500000000000000" pitchFamily="50" charset="-128"/>
                <a:ea typeface="ＤＨＰ特太ゴシック体" panose="020B0500000000000000" pitchFamily="50" charset="-128"/>
              </a:rPr>
              <a:t>・</a:t>
            </a:r>
            <a:r>
              <a:rPr lang="ja-JP" altLang="en-US" sz="2400" dirty="0" smtClean="0">
                <a:latin typeface="ＤＨＰ特太ゴシック体" panose="020B0500000000000000" pitchFamily="50" charset="-128"/>
                <a:ea typeface="ＤＨＰ特太ゴシック体" panose="020B0500000000000000" pitchFamily="50" charset="-128"/>
              </a:rPr>
              <a:t>介護</a:t>
            </a:r>
            <a:r>
              <a:rPr lang="ja-JP" altLang="en-US" sz="2400" dirty="0">
                <a:latin typeface="ＤＨＰ特太ゴシック体" panose="020B0500000000000000" pitchFamily="50" charset="-128"/>
                <a:ea typeface="ＤＨＰ特太ゴシック体" panose="020B0500000000000000" pitchFamily="50" charset="-128"/>
              </a:rPr>
              <a:t>の</a:t>
            </a:r>
            <a:r>
              <a:rPr lang="ja-JP" altLang="en-US" sz="2400" dirty="0" smtClean="0">
                <a:latin typeface="ＤＨＰ特太ゴシック体" panose="020B0500000000000000" pitchFamily="50" charset="-128"/>
                <a:ea typeface="ＤＨＰ特太ゴシック体" panose="020B0500000000000000" pitchFamily="50" charset="-128"/>
              </a:rPr>
              <a:t>事情</a:t>
            </a:r>
            <a:r>
              <a:rPr lang="ja-JP" altLang="en-US" sz="2400" dirty="0">
                <a:latin typeface="ＤＨＰ特太ゴシック体" panose="020B0500000000000000" pitchFamily="50" charset="-128"/>
                <a:ea typeface="ＤＨＰ特太ゴシック体" panose="020B0500000000000000" pitchFamily="50" charset="-128"/>
              </a:rPr>
              <a:t>がある</a:t>
            </a:r>
            <a:r>
              <a:rPr lang="ja-JP" altLang="en-US" sz="2400" dirty="0" smtClean="0">
                <a:latin typeface="ＤＨＰ特太ゴシック体" panose="020B0500000000000000" pitchFamily="50" charset="-128"/>
                <a:ea typeface="ＤＨＰ特太ゴシック体" panose="020B0500000000000000" pitchFamily="50" charset="-128"/>
              </a:rPr>
              <a:t>世帯」に対応した柔軟な働き方の推進</a:t>
            </a:r>
            <a:endParaRPr lang="ja-JP" altLang="en-US" sz="2400" dirty="0">
              <a:latin typeface="ＤＨＰ特太ゴシック体" panose="020B0500000000000000" pitchFamily="50" charset="-128"/>
              <a:ea typeface="ＤＨＰ特太ゴシック体" panose="020B0500000000000000" pitchFamily="50" charset="-128"/>
            </a:endParaRPr>
          </a:p>
        </p:txBody>
      </p:sp>
      <p:sp>
        <p:nvSpPr>
          <p:cNvPr id="38" name="ストライプ矢印 37"/>
          <p:cNvSpPr/>
          <p:nvPr/>
        </p:nvSpPr>
        <p:spPr>
          <a:xfrm>
            <a:off x="4260276" y="3572898"/>
            <a:ext cx="656719" cy="1735214"/>
          </a:xfrm>
          <a:prstGeom prst="stripedRightArrow">
            <a:avLst>
              <a:gd name="adj1" fmla="val 51784"/>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Tree>
    <p:extLst>
      <p:ext uri="{BB962C8B-B14F-4D97-AF65-F5344CB8AC3E}">
        <p14:creationId xmlns:p14="http://schemas.microsoft.com/office/powerpoint/2010/main" val="1920150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65996" y="814786"/>
            <a:ext cx="9574691" cy="2326183"/>
          </a:xfrm>
          <a:prstGeom prst="rect">
            <a:avLst/>
          </a:prstGeom>
          <a:noFill/>
          <a:ln w="50800" cmpd="thickThi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358744" indent="-285725">
              <a:lnSpc>
                <a:spcPts val="2199"/>
              </a:lnSpc>
              <a:buFont typeface="Wingdings" panose="05000000000000000000" pitchFamily="2" charset="2"/>
              <a:buChar char="u"/>
            </a:pPr>
            <a:r>
              <a:rPr lang="ja-JP" altLang="en-US" sz="1600" b="1" u="sng" dirty="0" smtClean="0">
                <a:solidFill>
                  <a:schemeClr val="tx1"/>
                </a:solidFill>
              </a:rPr>
              <a:t>「朝型の働き方」</a:t>
            </a:r>
            <a:r>
              <a:rPr lang="ja-JP" altLang="en-US" sz="1200" b="1" u="sng" dirty="0" smtClean="0">
                <a:solidFill>
                  <a:schemeClr val="tx1"/>
                </a:solidFill>
              </a:rPr>
              <a:t>（</a:t>
            </a:r>
            <a:r>
              <a:rPr lang="ja-JP" altLang="en-US" sz="1200" b="1" u="sng" dirty="0">
                <a:solidFill>
                  <a:schemeClr val="tx1"/>
                </a:solidFill>
              </a:rPr>
              <a:t>やむを得ない</a:t>
            </a:r>
            <a:r>
              <a:rPr lang="ja-JP" altLang="en-US" sz="1200" b="1" u="sng" dirty="0" smtClean="0">
                <a:solidFill>
                  <a:schemeClr val="tx1"/>
                </a:solidFill>
              </a:rPr>
              <a:t>残業</a:t>
            </a:r>
            <a:r>
              <a:rPr lang="ja-JP" altLang="en-US" sz="1200" b="1" u="sng" dirty="0">
                <a:solidFill>
                  <a:schemeClr val="tx1"/>
                </a:solidFill>
              </a:rPr>
              <a:t>は</a:t>
            </a:r>
            <a:r>
              <a:rPr lang="ja-JP" altLang="en-US" sz="1200" b="1" u="sng" dirty="0" smtClean="0">
                <a:solidFill>
                  <a:schemeClr val="tx1"/>
                </a:solidFill>
              </a:rPr>
              <a:t>朝に回して、夕方に退社）</a:t>
            </a:r>
            <a:r>
              <a:rPr lang="ja-JP" altLang="en-US" sz="1200" dirty="0" smtClean="0">
                <a:solidFill>
                  <a:schemeClr val="tx1"/>
                </a:solidFill>
              </a:rPr>
              <a:t>　</a:t>
            </a:r>
            <a:r>
              <a:rPr lang="en-US" altLang="ja-JP" sz="1600" dirty="0" smtClean="0">
                <a:solidFill>
                  <a:schemeClr val="tx1"/>
                </a:solidFill>
                <a:sym typeface="Wingdings" panose="05000000000000000000" pitchFamily="2" charset="2"/>
              </a:rPr>
              <a:t></a:t>
            </a:r>
            <a:r>
              <a:rPr lang="ja-JP" altLang="en-US" sz="1600" dirty="0">
                <a:solidFill>
                  <a:schemeClr val="tx1"/>
                </a:solidFill>
                <a:sym typeface="Wingdings" panose="05000000000000000000" pitchFamily="2" charset="2"/>
              </a:rPr>
              <a:t>　</a:t>
            </a:r>
            <a:r>
              <a:rPr lang="ja-JP" altLang="en-US" sz="1600" b="1" u="sng" dirty="0" smtClean="0">
                <a:solidFill>
                  <a:schemeClr val="tx1"/>
                </a:solidFill>
              </a:rPr>
              <a:t>生産性を上げつつ、多様</a:t>
            </a:r>
            <a:r>
              <a:rPr lang="ja-JP" altLang="en-US" sz="1600" b="1" u="sng" dirty="0">
                <a:solidFill>
                  <a:schemeClr val="tx1"/>
                </a:solidFill>
              </a:rPr>
              <a:t>な</a:t>
            </a:r>
            <a:r>
              <a:rPr lang="ja-JP" altLang="en-US" sz="1600" b="1" u="sng" dirty="0" smtClean="0">
                <a:solidFill>
                  <a:schemeClr val="tx1"/>
                </a:solidFill>
              </a:rPr>
              <a:t>ライフスタイル</a:t>
            </a:r>
            <a:endParaRPr lang="en-US" altLang="ja-JP" sz="1600" b="1" u="sng" dirty="0" smtClean="0">
              <a:solidFill>
                <a:schemeClr val="tx1"/>
              </a:solidFill>
            </a:endParaRPr>
          </a:p>
          <a:p>
            <a:pPr marL="358744" indent="-285725">
              <a:lnSpc>
                <a:spcPts val="2199"/>
              </a:lnSpc>
              <a:buFont typeface="Wingdings" panose="05000000000000000000" pitchFamily="2" charset="2"/>
              <a:buChar char="u"/>
            </a:pPr>
            <a:endParaRPr lang="en-US" altLang="ja-JP" sz="1600" b="1" u="sng" dirty="0" smtClean="0">
              <a:solidFill>
                <a:schemeClr val="tx1"/>
              </a:solidFill>
            </a:endParaRPr>
          </a:p>
          <a:p>
            <a:pPr marL="358744" indent="-285725">
              <a:lnSpc>
                <a:spcPts val="2199"/>
              </a:lnSpc>
              <a:buFont typeface="Wingdings" panose="05000000000000000000" pitchFamily="2" charset="2"/>
              <a:buChar char="u"/>
            </a:pPr>
            <a:endParaRPr lang="en-US" altLang="ja-JP" sz="1600" b="1" u="sng" dirty="0">
              <a:solidFill>
                <a:schemeClr val="tx1"/>
              </a:solidFill>
            </a:endParaRPr>
          </a:p>
          <a:p>
            <a:pPr marL="358744" indent="-285725">
              <a:lnSpc>
                <a:spcPts val="2199"/>
              </a:lnSpc>
              <a:buFont typeface="Wingdings" panose="05000000000000000000" pitchFamily="2" charset="2"/>
              <a:buChar char="u"/>
            </a:pPr>
            <a:endParaRPr lang="en-US" altLang="ja-JP" sz="1600" b="1" u="sng" dirty="0" smtClean="0">
              <a:solidFill>
                <a:schemeClr val="tx1"/>
              </a:solidFill>
            </a:endParaRPr>
          </a:p>
          <a:p>
            <a:pPr marL="358744" indent="-285725">
              <a:lnSpc>
                <a:spcPts val="2199"/>
              </a:lnSpc>
              <a:buFont typeface="Wingdings" panose="05000000000000000000" pitchFamily="2" charset="2"/>
              <a:buChar char="u"/>
            </a:pPr>
            <a:endParaRPr lang="en-US" altLang="ja-JP" sz="1600" b="1" u="sng" dirty="0">
              <a:solidFill>
                <a:schemeClr val="tx1"/>
              </a:solidFill>
            </a:endParaRPr>
          </a:p>
          <a:p>
            <a:pPr marL="1277828" lvl="3" indent="-196833">
              <a:lnSpc>
                <a:spcPts val="2199"/>
              </a:lnSpc>
              <a:spcBef>
                <a:spcPts val="600"/>
              </a:spcBef>
              <a:buFont typeface="メイリオ" panose="020B0604030504040204" pitchFamily="50" charset="-128"/>
              <a:buChar char="▶"/>
            </a:pPr>
            <a:r>
              <a:rPr lang="ja-JP" altLang="en-US" sz="1600" dirty="0" smtClean="0">
                <a:solidFill>
                  <a:schemeClr val="tx1"/>
                </a:solidFill>
              </a:rPr>
              <a:t>  職場全体が「早く帰りやすい」雰囲気に　　　　　　</a:t>
            </a:r>
            <a:r>
              <a:rPr lang="ja-JP" altLang="en-US" sz="1600" dirty="0" smtClean="0">
                <a:solidFill>
                  <a:schemeClr val="tx1"/>
                </a:solidFill>
                <a:latin typeface="メイリオ"/>
                <a:ea typeface="メイリオ"/>
                <a:cs typeface="メイリオ"/>
              </a:rPr>
              <a:t>▶ </a:t>
            </a:r>
            <a:r>
              <a:rPr lang="ja-JP" altLang="en-US" sz="1600" dirty="0" smtClean="0">
                <a:solidFill>
                  <a:schemeClr val="tx1"/>
                </a:solidFill>
              </a:rPr>
              <a:t>男性の育児参加を増やす</a:t>
            </a:r>
            <a:endParaRPr lang="en-US" altLang="ja-JP" sz="1600" dirty="0" smtClean="0">
              <a:solidFill>
                <a:schemeClr val="tx1"/>
              </a:solidFill>
            </a:endParaRPr>
          </a:p>
          <a:p>
            <a:pPr marL="1277828" lvl="3" indent="-196833">
              <a:lnSpc>
                <a:spcPts val="2199"/>
              </a:lnSpc>
              <a:buFont typeface="メイリオ" panose="020B0604030504040204" pitchFamily="50" charset="-128"/>
              <a:buChar char="▶"/>
            </a:pPr>
            <a:r>
              <a:rPr lang="ja-JP" altLang="en-US" sz="1600" dirty="0" smtClean="0">
                <a:solidFill>
                  <a:schemeClr val="tx1"/>
                </a:solidFill>
              </a:rPr>
              <a:t>  夜</a:t>
            </a:r>
            <a:r>
              <a:rPr lang="ja-JP" altLang="en-US" sz="1600" dirty="0">
                <a:solidFill>
                  <a:schemeClr val="tx1"/>
                </a:solidFill>
              </a:rPr>
              <a:t>に</a:t>
            </a:r>
            <a:r>
              <a:rPr lang="ja-JP" altLang="en-US" sz="1600" dirty="0" smtClean="0">
                <a:solidFill>
                  <a:schemeClr val="tx1"/>
                </a:solidFill>
              </a:rPr>
              <a:t>働けない人も</a:t>
            </a:r>
            <a:r>
              <a:rPr lang="ja-JP" altLang="en-US" sz="1600" dirty="0">
                <a:solidFill>
                  <a:schemeClr val="tx1"/>
                </a:solidFill>
              </a:rPr>
              <a:t>、短時間勤務にしなくて</a:t>
            </a:r>
            <a:r>
              <a:rPr lang="ja-JP" altLang="en-US" sz="1600" dirty="0" smtClean="0">
                <a:solidFill>
                  <a:schemeClr val="tx1"/>
                </a:solidFill>
              </a:rPr>
              <a:t>済む　 </a:t>
            </a:r>
            <a:r>
              <a:rPr lang="ja-JP" altLang="en-US" sz="1600" dirty="0" smtClean="0">
                <a:solidFill>
                  <a:schemeClr val="tx1"/>
                </a:solidFill>
                <a:latin typeface="メイリオ"/>
                <a:ea typeface="メイリオ"/>
                <a:cs typeface="メイリオ"/>
              </a:rPr>
              <a:t>▶ </a:t>
            </a:r>
            <a:r>
              <a:rPr lang="ja-JP" altLang="en-US" sz="1600" dirty="0" smtClean="0">
                <a:solidFill>
                  <a:schemeClr val="tx1"/>
                </a:solidFill>
                <a:latin typeface="+mj-ea"/>
                <a:ea typeface="+mj-ea"/>
                <a:cs typeface="メイリオ"/>
              </a:rPr>
              <a:t>地域の活性化</a:t>
            </a:r>
            <a:r>
              <a:rPr lang="ja-JP" altLang="en-US" sz="1600" dirty="0" smtClean="0">
                <a:solidFill>
                  <a:schemeClr val="tx1"/>
                </a:solidFill>
                <a:latin typeface="+mj-ea"/>
                <a:ea typeface="+mj-ea"/>
              </a:rPr>
              <a:t>、</a:t>
            </a:r>
            <a:r>
              <a:rPr lang="ja-JP" altLang="en-US" sz="1600" dirty="0">
                <a:solidFill>
                  <a:schemeClr val="tx1"/>
                </a:solidFill>
                <a:latin typeface="+mj-ea"/>
                <a:ea typeface="+mj-ea"/>
              </a:rPr>
              <a:t>通勤混雑の</a:t>
            </a:r>
            <a:r>
              <a:rPr lang="ja-JP" altLang="en-US" sz="1600" dirty="0" smtClean="0">
                <a:solidFill>
                  <a:schemeClr val="tx1"/>
                </a:solidFill>
                <a:latin typeface="+mj-ea"/>
                <a:ea typeface="+mj-ea"/>
              </a:rPr>
              <a:t>緩和も </a:t>
            </a:r>
            <a:r>
              <a:rPr lang="ja-JP" altLang="en-US" sz="1600" dirty="0" smtClean="0">
                <a:solidFill>
                  <a:schemeClr val="tx1"/>
                </a:solidFill>
              </a:rPr>
              <a:t>　</a:t>
            </a:r>
            <a:endParaRPr lang="ja-JP" altLang="en-US" sz="1600" dirty="0">
              <a:solidFill>
                <a:schemeClr val="tx1"/>
              </a:solidFill>
            </a:endParaRPr>
          </a:p>
        </p:txBody>
      </p:sp>
      <p:grpSp>
        <p:nvGrpSpPr>
          <p:cNvPr id="85" name="グループ化 84"/>
          <p:cNvGrpSpPr/>
          <p:nvPr/>
        </p:nvGrpSpPr>
        <p:grpSpPr>
          <a:xfrm>
            <a:off x="2928580" y="5197550"/>
            <a:ext cx="4140626" cy="742214"/>
            <a:chOff x="2756589" y="3694850"/>
            <a:chExt cx="4140626" cy="742214"/>
          </a:xfrm>
        </p:grpSpPr>
        <p:grpSp>
          <p:nvGrpSpPr>
            <p:cNvPr id="87" name="グループ化 86"/>
            <p:cNvGrpSpPr/>
            <p:nvPr/>
          </p:nvGrpSpPr>
          <p:grpSpPr>
            <a:xfrm>
              <a:off x="3080625" y="4005064"/>
              <a:ext cx="3690640" cy="432000"/>
              <a:chOff x="3080625" y="4005064"/>
              <a:chExt cx="3690640" cy="432000"/>
            </a:xfrm>
          </p:grpSpPr>
          <p:sp>
            <p:nvSpPr>
              <p:cNvPr id="92" name="正方形/長方形 91"/>
              <p:cNvSpPr/>
              <p:nvPr/>
            </p:nvSpPr>
            <p:spPr>
              <a:xfrm>
                <a:off x="3080625" y="4005064"/>
                <a:ext cx="1134000" cy="43200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sp>
            <p:nvSpPr>
              <p:cNvPr id="93" name="正方形/長方形 92"/>
              <p:cNvSpPr/>
              <p:nvPr/>
            </p:nvSpPr>
            <p:spPr>
              <a:xfrm>
                <a:off x="4214625" y="400506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95" name="正方形/長方形 94"/>
              <p:cNvSpPr/>
              <p:nvPr/>
            </p:nvSpPr>
            <p:spPr>
              <a:xfrm>
                <a:off x="6482626" y="4005064"/>
                <a:ext cx="288639" cy="432000"/>
              </a:xfrm>
              <a:prstGeom prst="rect">
                <a:avLst/>
              </a:pr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94" name="正方形/長方形 93"/>
              <p:cNvSpPr/>
              <p:nvPr/>
            </p:nvSpPr>
            <p:spPr>
              <a:xfrm>
                <a:off x="4592625" y="4005064"/>
                <a:ext cx="1890000" cy="43200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grpSp>
        <p:sp>
          <p:nvSpPr>
            <p:cNvPr id="88" name="正方形/長方形 87"/>
            <p:cNvSpPr/>
            <p:nvPr/>
          </p:nvSpPr>
          <p:spPr>
            <a:xfrm>
              <a:off x="3732468" y="3694850"/>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89" name="正方形/長方形 88"/>
            <p:cNvSpPr/>
            <p:nvPr/>
          </p:nvSpPr>
          <p:spPr>
            <a:xfrm>
              <a:off x="4286136" y="3694850"/>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90" name="正方形/長方形 89"/>
            <p:cNvSpPr/>
            <p:nvPr/>
          </p:nvSpPr>
          <p:spPr>
            <a:xfrm>
              <a:off x="6033120" y="3694850"/>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18:00</a:t>
              </a:r>
              <a:endParaRPr lang="ja-JP" altLang="en-US" sz="1400" dirty="0">
                <a:solidFill>
                  <a:schemeClr val="tx1"/>
                </a:solidFill>
              </a:endParaRPr>
            </a:p>
          </p:txBody>
        </p:sp>
        <p:sp>
          <p:nvSpPr>
            <p:cNvPr id="91" name="正方形/長方形 90"/>
            <p:cNvSpPr/>
            <p:nvPr/>
          </p:nvSpPr>
          <p:spPr>
            <a:xfrm>
              <a:off x="2756589" y="369485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grpSp>
      <p:grpSp>
        <p:nvGrpSpPr>
          <p:cNvPr id="73" name="グループ化 72"/>
          <p:cNvGrpSpPr/>
          <p:nvPr/>
        </p:nvGrpSpPr>
        <p:grpSpPr>
          <a:xfrm>
            <a:off x="3249360" y="6114847"/>
            <a:ext cx="3273041" cy="432000"/>
            <a:chOff x="3080625" y="4005064"/>
            <a:chExt cx="3273041" cy="432000"/>
          </a:xfrm>
        </p:grpSpPr>
        <p:sp>
          <p:nvSpPr>
            <p:cNvPr id="82" name="正方形/長方形 81"/>
            <p:cNvSpPr/>
            <p:nvPr/>
          </p:nvSpPr>
          <p:spPr>
            <a:xfrm>
              <a:off x="4214625" y="400506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81" name="正方形/長方形 80"/>
            <p:cNvSpPr/>
            <p:nvPr/>
          </p:nvSpPr>
          <p:spPr>
            <a:xfrm>
              <a:off x="3080625" y="4005064"/>
              <a:ext cx="11340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フレックス</a:t>
              </a:r>
            </a:p>
          </p:txBody>
        </p:sp>
        <p:sp>
          <p:nvSpPr>
            <p:cNvPr id="83" name="正方形/長方形 82"/>
            <p:cNvSpPr/>
            <p:nvPr/>
          </p:nvSpPr>
          <p:spPr>
            <a:xfrm>
              <a:off x="4592625" y="4005064"/>
              <a:ext cx="1761041"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フレックス</a:t>
              </a:r>
              <a:endParaRPr lang="ja-JP" altLang="en-US" sz="1200" dirty="0">
                <a:solidFill>
                  <a:schemeClr val="tx1"/>
                </a:solidFill>
              </a:endParaRPr>
            </a:p>
          </p:txBody>
        </p:sp>
      </p:grpSp>
      <p:pic>
        <p:nvPicPr>
          <p:cNvPr id="108" name="Picture 2" descr="C:\Users\ytxdm\AppData\Local\Microsoft\Windows\Temporary Internet Files\Content.IE5\GQUGKSZU\MC9002281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559" y="5435708"/>
            <a:ext cx="792000" cy="58847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6943255" y="5679696"/>
            <a:ext cx="2402233" cy="917657"/>
            <a:chOff x="6085563" y="5823711"/>
            <a:chExt cx="2402233" cy="917657"/>
          </a:xfrm>
        </p:grpSpPr>
        <p:pic>
          <p:nvPicPr>
            <p:cNvPr id="109" name="Picture 4" descr="C:\Users\ytxdm\AppData\Local\Microsoft\Windows\Temporary Internet Files\Content.IE5\D38FPB5G\MC9002281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563" y="6145271"/>
              <a:ext cx="792000" cy="596097"/>
            </a:xfrm>
            <a:prstGeom prst="rect">
              <a:avLst/>
            </a:prstGeom>
            <a:noFill/>
            <a:extLst>
              <a:ext uri="{909E8E84-426E-40DD-AFC4-6F175D3DCCD1}">
                <a14:hiddenFill xmlns:a14="http://schemas.microsoft.com/office/drawing/2010/main">
                  <a:solidFill>
                    <a:srgbClr val="FFFFFF"/>
                  </a:solidFill>
                </a14:hiddenFill>
              </a:ext>
            </a:extLst>
          </p:spPr>
        </p:pic>
        <p:sp>
          <p:nvSpPr>
            <p:cNvPr id="114" name="角丸四角形吹き出し 113"/>
            <p:cNvSpPr/>
            <p:nvPr/>
          </p:nvSpPr>
          <p:spPr>
            <a:xfrm>
              <a:off x="7148227" y="5823711"/>
              <a:ext cx="1339569" cy="324000"/>
            </a:xfrm>
            <a:prstGeom prst="wedgeRoundRectCallout">
              <a:avLst>
                <a:gd name="adj1" fmla="val -83618"/>
                <a:gd name="adj2" fmla="val 80066"/>
                <a:gd name="adj3" fmla="val 1666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保育所へお迎え</a:t>
              </a:r>
              <a:endParaRPr lang="en-US" altLang="ja-JP" sz="1200" dirty="0" smtClean="0">
                <a:solidFill>
                  <a:schemeClr val="tx1"/>
                </a:solidFill>
              </a:endParaRPr>
            </a:p>
          </p:txBody>
        </p:sp>
      </p:grpSp>
      <p:sp>
        <p:nvSpPr>
          <p:cNvPr id="113" name="角丸四角形吹き出し 112"/>
          <p:cNvSpPr/>
          <p:nvPr/>
        </p:nvSpPr>
        <p:spPr>
          <a:xfrm>
            <a:off x="1496616" y="6021288"/>
            <a:ext cx="864058" cy="324000"/>
          </a:xfrm>
          <a:prstGeom prst="wedgeRoundRectCallout">
            <a:avLst>
              <a:gd name="adj1" fmla="val 46158"/>
              <a:gd name="adj2" fmla="val -111732"/>
              <a:gd name="adj3" fmla="val 1666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200" dirty="0">
                <a:solidFill>
                  <a:schemeClr val="tx1"/>
                </a:solidFill>
              </a:rPr>
              <a:t>保育所</a:t>
            </a:r>
            <a:r>
              <a:rPr lang="ja-JP" altLang="en-US" sz="1200" dirty="0" smtClean="0">
                <a:solidFill>
                  <a:schemeClr val="tx1"/>
                </a:solidFill>
              </a:rPr>
              <a:t>へ</a:t>
            </a:r>
            <a:endParaRPr lang="ja-JP" altLang="en-US" sz="1200" dirty="0">
              <a:solidFill>
                <a:schemeClr val="tx1"/>
              </a:solidFill>
            </a:endParaRPr>
          </a:p>
        </p:txBody>
      </p:sp>
      <p:grpSp>
        <p:nvGrpSpPr>
          <p:cNvPr id="5" name="グループ化 4"/>
          <p:cNvGrpSpPr/>
          <p:nvPr/>
        </p:nvGrpSpPr>
        <p:grpSpPr>
          <a:xfrm>
            <a:off x="801465" y="1268761"/>
            <a:ext cx="8904064" cy="1068411"/>
            <a:chOff x="90843" y="3861048"/>
            <a:chExt cx="8904064" cy="1068411"/>
          </a:xfrm>
        </p:grpSpPr>
        <p:sp>
          <p:nvSpPr>
            <p:cNvPr id="77" name="正方形/長方形 76"/>
            <p:cNvSpPr/>
            <p:nvPr/>
          </p:nvSpPr>
          <p:spPr>
            <a:xfrm>
              <a:off x="5961111" y="4195601"/>
              <a:ext cx="396145" cy="43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endParaRPr>
            </a:p>
          </p:txBody>
        </p:sp>
        <p:sp>
          <p:nvSpPr>
            <p:cNvPr id="2" name="正方形/長方形 1"/>
            <p:cNvSpPr/>
            <p:nvPr/>
          </p:nvSpPr>
          <p:spPr>
            <a:xfrm>
              <a:off x="6130725" y="4171262"/>
              <a:ext cx="432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1466447" y="3861048"/>
              <a:ext cx="4881467" cy="773399"/>
              <a:chOff x="2000537" y="3670511"/>
              <a:chExt cx="4881467" cy="773399"/>
            </a:xfrm>
          </p:grpSpPr>
          <p:grpSp>
            <p:nvGrpSpPr>
              <p:cNvPr id="36" name="グループ化 35"/>
              <p:cNvGrpSpPr/>
              <p:nvPr/>
            </p:nvGrpSpPr>
            <p:grpSpPr>
              <a:xfrm>
                <a:off x="2298008" y="4005064"/>
                <a:ext cx="4184617" cy="438846"/>
                <a:chOff x="2298008" y="4005064"/>
                <a:chExt cx="4184617" cy="438846"/>
              </a:xfrm>
            </p:grpSpPr>
            <p:sp>
              <p:nvSpPr>
                <p:cNvPr id="43" name="正方形/長方形 42"/>
                <p:cNvSpPr/>
                <p:nvPr/>
              </p:nvSpPr>
              <p:spPr>
                <a:xfrm>
                  <a:off x="2298008" y="4011910"/>
                  <a:ext cx="756000" cy="432000"/>
                </a:xfrm>
                <a:prstGeom prst="rect">
                  <a:avLst/>
                </a:prstGeom>
                <a:pattFill prst="dkUpDiag">
                  <a:fgClr>
                    <a:srgbClr val="FFC000"/>
                  </a:fgClr>
                  <a:bgClr>
                    <a:schemeClr val="bg1"/>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latin typeface="ＤＨＰ特太ゴシック体" panose="020B0500000000000000" pitchFamily="50" charset="-128"/>
                      <a:ea typeface="ＤＨＰ特太ゴシック体" panose="020B0500000000000000" pitchFamily="50" charset="-128"/>
                    </a:rPr>
                    <a:t>朝勤務</a:t>
                  </a: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47" name="正方形/長方形 46"/>
                <p:cNvSpPr/>
                <p:nvPr/>
              </p:nvSpPr>
              <p:spPr>
                <a:xfrm>
                  <a:off x="4214625" y="400506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48" name="正方形/長方形 47"/>
                <p:cNvSpPr/>
                <p:nvPr/>
              </p:nvSpPr>
              <p:spPr>
                <a:xfrm>
                  <a:off x="4592625" y="4005064"/>
                  <a:ext cx="1890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sp>
              <p:nvSpPr>
                <p:cNvPr id="46" name="正方形/長方形 45"/>
                <p:cNvSpPr/>
                <p:nvPr/>
              </p:nvSpPr>
              <p:spPr>
                <a:xfrm>
                  <a:off x="3080625" y="4005064"/>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grpSp>
          <p:sp>
            <p:nvSpPr>
              <p:cNvPr id="37" name="正方形/長方形 36"/>
              <p:cNvSpPr/>
              <p:nvPr/>
            </p:nvSpPr>
            <p:spPr>
              <a:xfrm>
                <a:off x="2000537" y="369485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7</a:t>
                </a:r>
                <a:r>
                  <a:rPr lang="en-US" altLang="ja-JP" sz="1400" dirty="0" smtClean="0">
                    <a:solidFill>
                      <a:schemeClr val="tx1"/>
                    </a:solidFill>
                  </a:rPr>
                  <a:t>:00</a:t>
                </a:r>
                <a:endParaRPr lang="ja-JP" altLang="en-US" sz="1400" dirty="0">
                  <a:solidFill>
                    <a:schemeClr val="tx1"/>
                  </a:solidFill>
                </a:endParaRPr>
              </a:p>
            </p:txBody>
          </p:sp>
          <p:sp>
            <p:nvSpPr>
              <p:cNvPr id="38" name="正方形/長方形 37"/>
              <p:cNvSpPr/>
              <p:nvPr/>
            </p:nvSpPr>
            <p:spPr>
              <a:xfrm>
                <a:off x="3732468" y="3694850"/>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39" name="正方形/長方形 38"/>
              <p:cNvSpPr/>
              <p:nvPr/>
            </p:nvSpPr>
            <p:spPr>
              <a:xfrm>
                <a:off x="4286136" y="3694850"/>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41" name="正方形/長方形 40"/>
              <p:cNvSpPr/>
              <p:nvPr/>
            </p:nvSpPr>
            <p:spPr>
              <a:xfrm>
                <a:off x="6017909" y="3670511"/>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18:00</a:t>
                </a:r>
                <a:endParaRPr lang="ja-JP" altLang="en-US" sz="1400" dirty="0">
                  <a:solidFill>
                    <a:schemeClr val="tx1"/>
                  </a:solidFill>
                </a:endParaRPr>
              </a:p>
            </p:txBody>
          </p:sp>
          <p:sp>
            <p:nvSpPr>
              <p:cNvPr id="42" name="正方形/長方形 41"/>
              <p:cNvSpPr/>
              <p:nvPr/>
            </p:nvSpPr>
            <p:spPr>
              <a:xfrm>
                <a:off x="2756589" y="369485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grpSp>
        <p:sp>
          <p:nvSpPr>
            <p:cNvPr id="110" name="正方形/長方形 109"/>
            <p:cNvSpPr/>
            <p:nvPr/>
          </p:nvSpPr>
          <p:spPr>
            <a:xfrm>
              <a:off x="6363125" y="4202447"/>
              <a:ext cx="756000" cy="432000"/>
            </a:xfrm>
            <a:prstGeom prst="rect">
              <a:avLst/>
            </a:prstGeom>
            <a:no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cxnSp>
          <p:nvCxnSpPr>
            <p:cNvPr id="56" name="直線コネクタ 55"/>
            <p:cNvCxnSpPr/>
            <p:nvPr/>
          </p:nvCxnSpPr>
          <p:spPr>
            <a:xfrm>
              <a:off x="6699152" y="4533459"/>
              <a:ext cx="0" cy="39600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2168483" y="4893499"/>
              <a:ext cx="4530669" cy="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10800000">
              <a:off x="2168483" y="4641498"/>
              <a:ext cx="0" cy="252000"/>
            </a:xfrm>
            <a:prstGeom prst="line">
              <a:avLst/>
            </a:prstGeom>
            <a:ln w="25400" cap="rnd">
              <a:solidFill>
                <a:srgbClr val="FF0000"/>
              </a:solidFill>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112" name="角丸四角形吹き出し 111"/>
            <p:cNvSpPr/>
            <p:nvPr/>
          </p:nvSpPr>
          <p:spPr>
            <a:xfrm>
              <a:off x="90843" y="4264947"/>
              <a:ext cx="1375604" cy="502552"/>
            </a:xfrm>
            <a:prstGeom prst="wedgeRoundRectCallout">
              <a:avLst>
                <a:gd name="adj1" fmla="val 77808"/>
                <a:gd name="adj2" fmla="val -3286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rPr>
                <a:t>時間が限られる</a:t>
              </a:r>
              <a:endParaRPr lang="en-US" altLang="ja-JP" sz="1200" dirty="0" smtClean="0">
                <a:solidFill>
                  <a:srgbClr val="FF0000"/>
                </a:solidFill>
              </a:endParaRPr>
            </a:p>
            <a:p>
              <a:pPr algn="ctr"/>
              <a:r>
                <a:rPr lang="en-US" altLang="ja-JP" sz="1200" dirty="0" smtClean="0">
                  <a:solidFill>
                    <a:srgbClr val="FF0000"/>
                  </a:solidFill>
                  <a:sym typeface="Wingdings" panose="05000000000000000000" pitchFamily="2" charset="2"/>
                </a:rPr>
                <a:t></a:t>
              </a:r>
              <a:r>
                <a:rPr lang="ja-JP" altLang="en-US" sz="1200" dirty="0" smtClean="0">
                  <a:solidFill>
                    <a:srgbClr val="FF0000"/>
                  </a:solidFill>
                </a:rPr>
                <a:t>効率的に働く</a:t>
              </a:r>
              <a:endParaRPr lang="en-US" altLang="ja-JP" sz="1200" dirty="0" smtClean="0">
                <a:solidFill>
                  <a:srgbClr val="FF0000"/>
                </a:solidFill>
              </a:endParaRPr>
            </a:p>
          </p:txBody>
        </p:sp>
        <p:sp>
          <p:nvSpPr>
            <p:cNvPr id="115" name="正方形/長方形 114"/>
            <p:cNvSpPr/>
            <p:nvPr/>
          </p:nvSpPr>
          <p:spPr>
            <a:xfrm>
              <a:off x="5970049" y="3861048"/>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19:00</a:t>
              </a:r>
              <a:endParaRPr lang="ja-JP" altLang="en-US" sz="1400" dirty="0">
                <a:solidFill>
                  <a:schemeClr val="tx1"/>
                </a:solidFill>
              </a:endParaRPr>
            </a:p>
          </p:txBody>
        </p:sp>
        <p:sp>
          <p:nvSpPr>
            <p:cNvPr id="19" name="角丸四角形吹き出し 18"/>
            <p:cNvSpPr/>
            <p:nvPr/>
          </p:nvSpPr>
          <p:spPr>
            <a:xfrm>
              <a:off x="7092471" y="3965447"/>
              <a:ext cx="1902436" cy="390443"/>
            </a:xfrm>
            <a:prstGeom prst="wedgeRoundRectCallout">
              <a:avLst>
                <a:gd name="adj1" fmla="val -55354"/>
                <a:gd name="adj2" fmla="val 799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rPr>
                <a:t>全社的に一定時刻以降</a:t>
              </a:r>
              <a:endParaRPr lang="en-US" altLang="ja-JP" sz="1200" dirty="0" smtClean="0">
                <a:solidFill>
                  <a:srgbClr val="FF0000"/>
                </a:solidFill>
              </a:endParaRPr>
            </a:p>
            <a:p>
              <a:pPr algn="ctr"/>
              <a:r>
                <a:rPr lang="ja-JP" altLang="en-US" sz="1200" dirty="0" smtClean="0">
                  <a:solidFill>
                    <a:srgbClr val="FF0000"/>
                  </a:solidFill>
                </a:rPr>
                <a:t>の残業は原則禁止！</a:t>
              </a:r>
              <a:endParaRPr lang="ja-JP" altLang="en-US" sz="1200" dirty="0">
                <a:solidFill>
                  <a:srgbClr val="FF0000"/>
                </a:solidFill>
              </a:endParaRPr>
            </a:p>
          </p:txBody>
        </p:sp>
        <p:sp>
          <p:nvSpPr>
            <p:cNvPr id="78" name="正方形/長方形 77"/>
            <p:cNvSpPr/>
            <p:nvPr/>
          </p:nvSpPr>
          <p:spPr>
            <a:xfrm>
              <a:off x="6275433" y="4165943"/>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正方形/長方形 83"/>
          <p:cNvSpPr/>
          <p:nvPr/>
        </p:nvSpPr>
        <p:spPr>
          <a:xfrm>
            <a:off x="6274245" y="6107532"/>
            <a:ext cx="461701" cy="460800"/>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ja-JP" altLang="en-US" sz="1200" dirty="0">
              <a:solidFill>
                <a:schemeClr val="tx1"/>
              </a:solidFill>
            </a:endParaRPr>
          </a:p>
        </p:txBody>
      </p:sp>
      <p:sp>
        <p:nvSpPr>
          <p:cNvPr id="79" name="正方形/長方形 78"/>
          <p:cNvSpPr/>
          <p:nvPr/>
        </p:nvSpPr>
        <p:spPr>
          <a:xfrm>
            <a:off x="6468401" y="6078847"/>
            <a:ext cx="54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86" name="正方形/長方形 85"/>
          <p:cNvSpPr/>
          <p:nvPr/>
        </p:nvSpPr>
        <p:spPr>
          <a:xfrm>
            <a:off x="6608280" y="6064753"/>
            <a:ext cx="36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16" name="正方形/長方形 115"/>
          <p:cNvSpPr/>
          <p:nvPr/>
        </p:nvSpPr>
        <p:spPr>
          <a:xfrm>
            <a:off x="6676401" y="6064332"/>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17" name="正方形/長方形 116"/>
          <p:cNvSpPr/>
          <p:nvPr/>
        </p:nvSpPr>
        <p:spPr>
          <a:xfrm>
            <a:off x="2618712" y="6107532"/>
            <a:ext cx="690692" cy="460800"/>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ja-JP" altLang="en-US" sz="1200" dirty="0">
              <a:solidFill>
                <a:schemeClr val="tx1"/>
              </a:solidFill>
            </a:endParaRPr>
          </a:p>
        </p:txBody>
      </p:sp>
      <p:sp>
        <p:nvSpPr>
          <p:cNvPr id="118" name="正方形/長方形 117"/>
          <p:cNvSpPr/>
          <p:nvPr/>
        </p:nvSpPr>
        <p:spPr>
          <a:xfrm>
            <a:off x="2991530" y="6064753"/>
            <a:ext cx="54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19" name="正方形/長方形 118"/>
          <p:cNvSpPr/>
          <p:nvPr/>
        </p:nvSpPr>
        <p:spPr>
          <a:xfrm>
            <a:off x="2853308" y="6093353"/>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20" name="正方形/長方形 119"/>
          <p:cNvSpPr/>
          <p:nvPr/>
        </p:nvSpPr>
        <p:spPr>
          <a:xfrm>
            <a:off x="2754737" y="6093297"/>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21" name="正方形/長方形 120"/>
          <p:cNvSpPr/>
          <p:nvPr/>
        </p:nvSpPr>
        <p:spPr>
          <a:xfrm>
            <a:off x="2650931" y="6078837"/>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grpSp>
        <p:nvGrpSpPr>
          <p:cNvPr id="4" name="グループ化 3"/>
          <p:cNvGrpSpPr/>
          <p:nvPr/>
        </p:nvGrpSpPr>
        <p:grpSpPr>
          <a:xfrm>
            <a:off x="-15551" y="116632"/>
            <a:ext cx="3885087" cy="698152"/>
            <a:chOff x="148197" y="679149"/>
            <a:chExt cx="3885087" cy="698152"/>
          </a:xfrm>
        </p:grpSpPr>
        <p:sp>
          <p:nvSpPr>
            <p:cNvPr id="126" name="正方形/長方形 125"/>
            <p:cNvSpPr/>
            <p:nvPr/>
          </p:nvSpPr>
          <p:spPr>
            <a:xfrm>
              <a:off x="148197" y="680616"/>
              <a:ext cx="3885087" cy="69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ＤＨＰ特太ゴシック体" panose="020B0500000000000000" pitchFamily="50" charset="-128"/>
                  <a:ea typeface="ＤＨＰ特太ゴシック体" panose="020B0500000000000000" pitchFamily="50" charset="-128"/>
                </a:rPr>
                <a:t>（１）</a:t>
              </a:r>
              <a:r>
                <a:rPr lang="ja-JP" altLang="en-US" sz="4000" dirty="0">
                  <a:solidFill>
                    <a:schemeClr val="accent1"/>
                  </a:solidFill>
                  <a:latin typeface="ＤＨＰ特太ゴシック体" panose="020B0500000000000000" pitchFamily="50" charset="-128"/>
                  <a:ea typeface="ＤＨＰ特太ゴシック体" panose="020B0500000000000000" pitchFamily="50" charset="-128"/>
                </a:rPr>
                <a:t>　 </a:t>
              </a:r>
              <a:r>
                <a:rPr lang="ja-JP" altLang="en-US" sz="4000" dirty="0" smtClean="0">
                  <a:solidFill>
                    <a:schemeClr val="accent1"/>
                  </a:solidFill>
                  <a:latin typeface="ＤＨＰ特太ゴシック体" panose="020B0500000000000000" pitchFamily="50" charset="-128"/>
                  <a:ea typeface="ＤＨＰ特太ゴシック体" panose="020B0500000000000000" pitchFamily="50" charset="-128"/>
                </a:rPr>
                <a:t>　</a:t>
              </a:r>
              <a:r>
                <a:rPr lang="ja-JP" altLang="en-US" sz="4000" dirty="0">
                  <a:solidFill>
                    <a:schemeClr val="accent1"/>
                  </a:solidFill>
                  <a:latin typeface="ＤＨＰ特太ゴシック体" panose="020B0500000000000000" pitchFamily="50" charset="-128"/>
                  <a:ea typeface="ＤＨＰ特太ゴシック体" panose="020B0500000000000000" pitchFamily="50" charset="-128"/>
                </a:rPr>
                <a:t> </a:t>
              </a:r>
              <a:r>
                <a:rPr lang="ja-JP" altLang="en-US" dirty="0" smtClean="0">
                  <a:solidFill>
                    <a:schemeClr val="tx1"/>
                  </a:solidFill>
                  <a:latin typeface="ＤＨＰ特太ゴシック体" panose="020B0500000000000000" pitchFamily="50" charset="-128"/>
                  <a:ea typeface="ＤＨＰ特太ゴシック体" panose="020B0500000000000000" pitchFamily="50" charset="-128"/>
                </a:rPr>
                <a:t>の働き方の推進</a:t>
              </a:r>
              <a:endParaRPr kumimoji="1" lang="en-US" altLang="ja-JP" i="1" dirty="0" smtClean="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25" name="正方形/長方形 24"/>
            <p:cNvSpPr/>
            <p:nvPr/>
          </p:nvSpPr>
          <p:spPr>
            <a:xfrm>
              <a:off x="833119" y="679149"/>
              <a:ext cx="1224000"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ＤＨＰ特太ゴシック体" panose="020B0500000000000000" pitchFamily="50" charset="-128"/>
                  <a:ea typeface="ＤＨＰ特太ゴシック体" panose="020B0500000000000000" pitchFamily="50" charset="-128"/>
                </a:rPr>
                <a:t>朝型</a:t>
              </a:r>
              <a:endParaRPr lang="ja-JP" altLang="en-US" sz="4000" dirty="0">
                <a:latin typeface="ＤＨＰ特太ゴシック体" panose="020B0500000000000000" pitchFamily="50" charset="-128"/>
                <a:ea typeface="ＤＨＰ特太ゴシック体" panose="020B0500000000000000" pitchFamily="50" charset="-128"/>
              </a:endParaRPr>
            </a:p>
          </p:txBody>
        </p:sp>
      </p:grpSp>
      <p:sp>
        <p:nvSpPr>
          <p:cNvPr id="97" name="円/楕円 96"/>
          <p:cNvSpPr/>
          <p:nvPr/>
        </p:nvSpPr>
        <p:spPr>
          <a:xfrm>
            <a:off x="416497" y="2492896"/>
            <a:ext cx="973533" cy="43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ﾒﾘｯﾄ</a:t>
            </a:r>
            <a:endParaRPr kumimoji="1" lang="ja-JP" altLang="en-US"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nvGrpSpPr>
          <p:cNvPr id="98" name="グループ化 97"/>
          <p:cNvGrpSpPr/>
          <p:nvPr/>
        </p:nvGrpSpPr>
        <p:grpSpPr>
          <a:xfrm>
            <a:off x="2172528" y="3397744"/>
            <a:ext cx="4881467" cy="808895"/>
            <a:chOff x="1466447" y="3861048"/>
            <a:chExt cx="4881467" cy="808895"/>
          </a:xfrm>
        </p:grpSpPr>
        <p:grpSp>
          <p:nvGrpSpPr>
            <p:cNvPr id="101" name="グループ化 100"/>
            <p:cNvGrpSpPr/>
            <p:nvPr/>
          </p:nvGrpSpPr>
          <p:grpSpPr>
            <a:xfrm>
              <a:off x="1466447" y="3861048"/>
              <a:ext cx="4881467" cy="773399"/>
              <a:chOff x="2000537" y="3670511"/>
              <a:chExt cx="4881467" cy="773399"/>
            </a:xfrm>
          </p:grpSpPr>
          <p:grpSp>
            <p:nvGrpSpPr>
              <p:cNvPr id="136" name="グループ化 135"/>
              <p:cNvGrpSpPr/>
              <p:nvPr/>
            </p:nvGrpSpPr>
            <p:grpSpPr>
              <a:xfrm>
                <a:off x="2303318" y="4005064"/>
                <a:ext cx="4179307" cy="438846"/>
                <a:chOff x="2303318" y="4005064"/>
                <a:chExt cx="4179307" cy="438846"/>
              </a:xfrm>
            </p:grpSpPr>
            <p:sp>
              <p:nvSpPr>
                <p:cNvPr id="145" name="正方形/長方形 144"/>
                <p:cNvSpPr/>
                <p:nvPr/>
              </p:nvSpPr>
              <p:spPr>
                <a:xfrm>
                  <a:off x="4214625" y="400506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146" name="正方形/長方形 145"/>
                <p:cNvSpPr/>
                <p:nvPr/>
              </p:nvSpPr>
              <p:spPr>
                <a:xfrm>
                  <a:off x="4592625" y="4005064"/>
                  <a:ext cx="1890000" cy="43200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sp>
              <p:nvSpPr>
                <p:cNvPr id="147" name="正方形/長方形 146"/>
                <p:cNvSpPr/>
                <p:nvPr/>
              </p:nvSpPr>
              <p:spPr>
                <a:xfrm>
                  <a:off x="3080625" y="4005064"/>
                  <a:ext cx="1134000" cy="432000"/>
                </a:xfrm>
                <a:prstGeom prst="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sp>
              <p:nvSpPr>
                <p:cNvPr id="144" name="正方形/長方形 143"/>
                <p:cNvSpPr/>
                <p:nvPr/>
              </p:nvSpPr>
              <p:spPr>
                <a:xfrm>
                  <a:off x="2303318" y="4011910"/>
                  <a:ext cx="756000" cy="432000"/>
                </a:xfrm>
                <a:prstGeom prst="rect">
                  <a:avLst/>
                </a:prstGeom>
                <a:pattFill prst="dkUpDiag">
                  <a:fgClr>
                    <a:schemeClr val="accent5">
                      <a:lumMod val="60000"/>
                      <a:lumOff val="40000"/>
                    </a:schemeClr>
                  </a:fgClr>
                  <a:bgClr>
                    <a:schemeClr val="bg1"/>
                  </a:bgClr>
                </a:patt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ＤＨＰ特太ゴシック体" panose="020B0500000000000000" pitchFamily="50" charset="-128"/>
                      <a:ea typeface="ＤＨＰ特太ゴシック体" panose="020B0500000000000000" pitchFamily="50" charset="-128"/>
                    </a:rPr>
                    <a:t>朝勤務</a:t>
                  </a:r>
                  <a:endParaRPr lang="ja-JP" altLang="en-US" sz="1200" dirty="0">
                    <a:solidFill>
                      <a:schemeClr val="tx1"/>
                    </a:solidFill>
                    <a:latin typeface="ＤＨＰ特太ゴシック体" panose="020B0500000000000000" pitchFamily="50" charset="-128"/>
                    <a:ea typeface="ＤＨＰ特太ゴシック体" panose="020B0500000000000000" pitchFamily="50" charset="-128"/>
                  </a:endParaRPr>
                </a:p>
              </p:txBody>
            </p:sp>
          </p:grpSp>
          <p:sp>
            <p:nvSpPr>
              <p:cNvPr id="138" name="正方形/長方形 137"/>
              <p:cNvSpPr/>
              <p:nvPr/>
            </p:nvSpPr>
            <p:spPr>
              <a:xfrm>
                <a:off x="2000537" y="369485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7</a:t>
                </a:r>
                <a:r>
                  <a:rPr lang="en-US" altLang="ja-JP" sz="1400" dirty="0" smtClean="0">
                    <a:solidFill>
                      <a:schemeClr val="tx1"/>
                    </a:solidFill>
                  </a:rPr>
                  <a:t>:00</a:t>
                </a:r>
                <a:endParaRPr lang="ja-JP" altLang="en-US" sz="1400" dirty="0">
                  <a:solidFill>
                    <a:schemeClr val="tx1"/>
                  </a:solidFill>
                </a:endParaRPr>
              </a:p>
            </p:txBody>
          </p:sp>
          <p:sp>
            <p:nvSpPr>
              <p:cNvPr id="139" name="正方形/長方形 138"/>
              <p:cNvSpPr/>
              <p:nvPr/>
            </p:nvSpPr>
            <p:spPr>
              <a:xfrm>
                <a:off x="3732468" y="3694850"/>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140" name="正方形/長方形 139"/>
              <p:cNvSpPr/>
              <p:nvPr/>
            </p:nvSpPr>
            <p:spPr>
              <a:xfrm>
                <a:off x="4286136" y="3694850"/>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141" name="正方形/長方形 140"/>
              <p:cNvSpPr/>
              <p:nvPr/>
            </p:nvSpPr>
            <p:spPr>
              <a:xfrm>
                <a:off x="6017909" y="3670511"/>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18:00</a:t>
                </a:r>
                <a:endParaRPr lang="ja-JP" altLang="en-US" sz="1400" dirty="0">
                  <a:solidFill>
                    <a:schemeClr val="tx1"/>
                  </a:solidFill>
                </a:endParaRPr>
              </a:p>
            </p:txBody>
          </p:sp>
          <p:sp>
            <p:nvSpPr>
              <p:cNvPr id="142" name="正方形/長方形 141"/>
              <p:cNvSpPr/>
              <p:nvPr/>
            </p:nvSpPr>
            <p:spPr>
              <a:xfrm>
                <a:off x="2756589" y="369485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grpSp>
        <p:sp>
          <p:nvSpPr>
            <p:cNvPr id="133" name="正方形/長方形 132"/>
            <p:cNvSpPr/>
            <p:nvPr/>
          </p:nvSpPr>
          <p:spPr>
            <a:xfrm>
              <a:off x="6275433" y="4165943"/>
              <a:ext cx="288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8" name="Picture 4" descr="C:\Users\ytxdm\AppData\Local\Microsoft\Windows\Temporary Internet Files\Content.IE5\D38FPB5G\MC9002281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43" y="4251799"/>
            <a:ext cx="792000" cy="596097"/>
          </a:xfrm>
          <a:prstGeom prst="rect">
            <a:avLst/>
          </a:prstGeom>
          <a:noFill/>
          <a:extLst>
            <a:ext uri="{909E8E84-426E-40DD-AFC4-6F175D3DCCD1}">
              <a14:hiddenFill xmlns:a14="http://schemas.microsoft.com/office/drawing/2010/main">
                <a:solidFill>
                  <a:srgbClr val="FFFFFF"/>
                </a:solidFill>
              </a14:hiddenFill>
            </a:ext>
          </a:extLst>
        </p:spPr>
      </p:pic>
      <p:sp>
        <p:nvSpPr>
          <p:cNvPr id="149" name="角丸四角形吹き出し 148"/>
          <p:cNvSpPr/>
          <p:nvPr/>
        </p:nvSpPr>
        <p:spPr>
          <a:xfrm>
            <a:off x="7963153" y="4113112"/>
            <a:ext cx="1339569" cy="324000"/>
          </a:xfrm>
          <a:prstGeom prst="wedgeRoundRectCallout">
            <a:avLst>
              <a:gd name="adj1" fmla="val -76034"/>
              <a:gd name="adj2" fmla="val -61122"/>
              <a:gd name="adj3" fmla="val 1666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200" dirty="0" smtClean="0">
                <a:solidFill>
                  <a:schemeClr val="tx1"/>
                </a:solidFill>
              </a:rPr>
              <a:t>保育所へお迎え</a:t>
            </a:r>
            <a:endParaRPr lang="en-US" altLang="ja-JP" sz="1200" dirty="0" smtClean="0">
              <a:solidFill>
                <a:schemeClr val="tx1"/>
              </a:solidFill>
            </a:endParaRPr>
          </a:p>
        </p:txBody>
      </p:sp>
      <p:grpSp>
        <p:nvGrpSpPr>
          <p:cNvPr id="151" name="グループ化 150"/>
          <p:cNvGrpSpPr/>
          <p:nvPr/>
        </p:nvGrpSpPr>
        <p:grpSpPr>
          <a:xfrm>
            <a:off x="3252615" y="4333847"/>
            <a:ext cx="3690640" cy="432000"/>
            <a:chOff x="3080625" y="4005064"/>
            <a:chExt cx="3690640" cy="432000"/>
          </a:xfrm>
        </p:grpSpPr>
        <p:sp>
          <p:nvSpPr>
            <p:cNvPr id="156" name="正方形/長方形 155"/>
            <p:cNvSpPr/>
            <p:nvPr/>
          </p:nvSpPr>
          <p:spPr>
            <a:xfrm>
              <a:off x="3080625" y="4005064"/>
              <a:ext cx="11340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sp>
          <p:nvSpPr>
            <p:cNvPr id="157" name="正方形/長方形 156"/>
            <p:cNvSpPr/>
            <p:nvPr/>
          </p:nvSpPr>
          <p:spPr>
            <a:xfrm>
              <a:off x="4214625" y="400506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158" name="正方形/長方形 157"/>
            <p:cNvSpPr/>
            <p:nvPr/>
          </p:nvSpPr>
          <p:spPr>
            <a:xfrm>
              <a:off x="6482626" y="4005064"/>
              <a:ext cx="288639" cy="432000"/>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159" name="正方形/長方形 158"/>
            <p:cNvSpPr/>
            <p:nvPr/>
          </p:nvSpPr>
          <p:spPr>
            <a:xfrm>
              <a:off x="4592625" y="4005064"/>
              <a:ext cx="18900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所定労働</a:t>
              </a:r>
              <a:endParaRPr lang="ja-JP" altLang="en-US" sz="1200" dirty="0">
                <a:solidFill>
                  <a:schemeClr val="tx1"/>
                </a:solidFill>
              </a:endParaRPr>
            </a:p>
          </p:txBody>
        </p:sp>
      </p:grpSp>
      <p:pic>
        <p:nvPicPr>
          <p:cNvPr id="160" name="Picture 2" descr="C:\Users\ytxdm\AppData\Local\Microsoft\Windows\Temporary Internet Files\Content.IE5\GQUGKSZU\MC9002281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120" y="3654059"/>
            <a:ext cx="792000" cy="588474"/>
          </a:xfrm>
          <a:prstGeom prst="rect">
            <a:avLst/>
          </a:prstGeom>
          <a:noFill/>
          <a:extLst>
            <a:ext uri="{909E8E84-426E-40DD-AFC4-6F175D3DCCD1}">
              <a14:hiddenFill xmlns:a14="http://schemas.microsoft.com/office/drawing/2010/main">
                <a:solidFill>
                  <a:srgbClr val="FFFFFF"/>
                </a:solidFill>
              </a14:hiddenFill>
            </a:ext>
          </a:extLst>
        </p:spPr>
      </p:pic>
      <p:sp>
        <p:nvSpPr>
          <p:cNvPr id="162" name="角丸四角形吹き出し 161"/>
          <p:cNvSpPr/>
          <p:nvPr/>
        </p:nvSpPr>
        <p:spPr>
          <a:xfrm>
            <a:off x="1136576" y="4437112"/>
            <a:ext cx="864058" cy="324000"/>
          </a:xfrm>
          <a:prstGeom prst="wedgeRoundRectCallout">
            <a:avLst>
              <a:gd name="adj1" fmla="val 91512"/>
              <a:gd name="adj2" fmla="val -39005"/>
              <a:gd name="adj3" fmla="val 1666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200" dirty="0">
                <a:solidFill>
                  <a:schemeClr val="tx1"/>
                </a:solidFill>
              </a:rPr>
              <a:t>保育所</a:t>
            </a:r>
            <a:r>
              <a:rPr lang="ja-JP" altLang="en-US" sz="1200" dirty="0" smtClean="0">
                <a:solidFill>
                  <a:schemeClr val="tx1"/>
                </a:solidFill>
              </a:rPr>
              <a:t>へ</a:t>
            </a:r>
            <a:endParaRPr lang="ja-JP" altLang="en-US" sz="1200" dirty="0">
              <a:solidFill>
                <a:schemeClr val="tx1"/>
              </a:solidFill>
            </a:endParaRPr>
          </a:p>
        </p:txBody>
      </p:sp>
      <p:sp>
        <p:nvSpPr>
          <p:cNvPr id="163" name="正方形/長方形 162"/>
          <p:cNvSpPr/>
          <p:nvPr/>
        </p:nvSpPr>
        <p:spPr>
          <a:xfrm>
            <a:off x="6868416" y="5445224"/>
            <a:ext cx="288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64" name="正方形/長方形 163"/>
          <p:cNvSpPr/>
          <p:nvPr/>
        </p:nvSpPr>
        <p:spPr>
          <a:xfrm>
            <a:off x="6754374" y="5474881"/>
            <a:ext cx="36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70" name="正方形/長方形 169"/>
          <p:cNvSpPr/>
          <p:nvPr/>
        </p:nvSpPr>
        <p:spPr>
          <a:xfrm>
            <a:off x="6867242" y="4304190"/>
            <a:ext cx="288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71" name="正方形/長方形 170"/>
          <p:cNvSpPr/>
          <p:nvPr/>
        </p:nvSpPr>
        <p:spPr>
          <a:xfrm>
            <a:off x="6753200" y="4333847"/>
            <a:ext cx="36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6" name="ホームベース 5"/>
          <p:cNvSpPr/>
          <p:nvPr/>
        </p:nvSpPr>
        <p:spPr>
          <a:xfrm rot="20700000">
            <a:off x="295472" y="3462850"/>
            <a:ext cx="1476000" cy="28800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パターンＡ</a:t>
            </a:r>
            <a:endPar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12" name="大かっこ 11"/>
          <p:cNvSpPr/>
          <p:nvPr/>
        </p:nvSpPr>
        <p:spPr>
          <a:xfrm rot="20700000">
            <a:off x="319711" y="3753554"/>
            <a:ext cx="1694748" cy="45495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r>
              <a:rPr lang="ja-JP" altLang="en-US" sz="1400" dirty="0" smtClean="0"/>
              <a:t>夫婦どちらかが</a:t>
            </a:r>
            <a:endParaRPr lang="en-US" altLang="ja-JP" sz="1400" dirty="0" smtClean="0"/>
          </a:p>
          <a:p>
            <a:pPr algn="ctr"/>
            <a:r>
              <a:rPr lang="ja-JP" altLang="en-US" sz="1400" dirty="0" smtClean="0"/>
              <a:t> 早出して早く退社</a:t>
            </a:r>
            <a:endParaRPr lang="ja-JP" altLang="en-US" sz="1400" dirty="0"/>
          </a:p>
        </p:txBody>
      </p:sp>
      <p:sp>
        <p:nvSpPr>
          <p:cNvPr id="174" name="ホームベース 173"/>
          <p:cNvSpPr/>
          <p:nvPr/>
        </p:nvSpPr>
        <p:spPr>
          <a:xfrm rot="20700000">
            <a:off x="290287" y="5182663"/>
            <a:ext cx="1476000" cy="28800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パターンＢ</a:t>
            </a:r>
            <a:endPar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175" name="大かっこ 174"/>
          <p:cNvSpPr/>
          <p:nvPr/>
        </p:nvSpPr>
        <p:spPr>
          <a:xfrm rot="20700000">
            <a:off x="383383" y="5450404"/>
            <a:ext cx="1512168" cy="45495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r>
              <a:rPr lang="ja-JP" altLang="en-US" sz="1400" dirty="0" smtClean="0"/>
              <a:t>夫婦どちらかがフレックスタイム</a:t>
            </a:r>
            <a:endParaRPr lang="en-US" altLang="ja-JP" sz="1400" dirty="0" smtClean="0"/>
          </a:p>
        </p:txBody>
      </p:sp>
      <p:sp>
        <p:nvSpPr>
          <p:cNvPr id="176" name="正方形/長方形 175"/>
          <p:cNvSpPr/>
          <p:nvPr/>
        </p:nvSpPr>
        <p:spPr>
          <a:xfrm>
            <a:off x="486629" y="1268760"/>
            <a:ext cx="1618431" cy="223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nSpc>
                <a:spcPts val="2400"/>
              </a:lnSpc>
            </a:pPr>
            <a:r>
              <a:rPr lang="ja-JP" altLang="en-US" sz="1400" dirty="0" smtClean="0">
                <a:solidFill>
                  <a:schemeClr val="tx1"/>
                </a:solidFill>
                <a:latin typeface="+mj-ea"/>
                <a:ea typeface="+mj-ea"/>
              </a:rPr>
              <a:t>＜</a:t>
            </a:r>
            <a:r>
              <a:rPr lang="ja-JP" altLang="en-US" sz="1400" dirty="0">
                <a:solidFill>
                  <a:schemeClr val="tx1"/>
                </a:solidFill>
                <a:latin typeface="+mj-ea"/>
                <a:ea typeface="+mj-ea"/>
              </a:rPr>
              <a:t>企業の実践例</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Tree>
    <p:extLst>
      <p:ext uri="{BB962C8B-B14F-4D97-AF65-F5344CB8AC3E}">
        <p14:creationId xmlns:p14="http://schemas.microsoft.com/office/powerpoint/2010/main" val="395902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60512" y="2996953"/>
            <a:ext cx="9345489" cy="1472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spcAft>
                <a:spcPts val="300"/>
              </a:spcAft>
            </a:pPr>
            <a:endParaRPr lang="ja-JP" altLang="en-US" sz="1400" dirty="0">
              <a:solidFill>
                <a:schemeClr val="tx1"/>
              </a:solidFill>
              <a:latin typeface="ＭＳ Ｐ明朝" panose="02020600040205080304" pitchFamily="18" charset="-128"/>
              <a:ea typeface="ＭＳ Ｐ明朝" panose="02020600040205080304" pitchFamily="18" charset="-128"/>
            </a:endParaRPr>
          </a:p>
          <a:p>
            <a:pPr>
              <a:spcAft>
                <a:spcPts val="600"/>
              </a:spcAft>
            </a:pPr>
            <a:r>
              <a:rPr lang="en-US" altLang="ja-JP" sz="1600" dirty="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参考１</a:t>
            </a:r>
            <a:r>
              <a:rPr lang="en-US" altLang="ja-JP" sz="1600" dirty="0" smtClean="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　ドイツ</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・イギリス</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のホワイトカラー正社員との勤務スタイル比較</a:t>
            </a:r>
            <a:endParaRPr lang="ja-JP" altLang="en-US" sz="1600" dirty="0">
              <a:solidFill>
                <a:schemeClr val="accent5">
                  <a:lumMod val="75000"/>
                </a:schemeClr>
              </a:solidFill>
              <a:latin typeface="HGP明朝E" panose="02020900000000000000" pitchFamily="18" charset="-128"/>
              <a:ea typeface="HGP明朝E" panose="02020900000000000000" pitchFamily="18" charset="-128"/>
            </a:endParaRPr>
          </a:p>
          <a:p>
            <a:pPr marL="742886" lvl="1" indent="-285725">
              <a:lnSpc>
                <a:spcPts val="2000"/>
              </a:lnSpc>
              <a:buFont typeface="Arial" panose="020B0604020202020204" pitchFamily="34" charset="0"/>
              <a:buChar char="•"/>
            </a:pP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８</a:t>
            </a:r>
            <a:r>
              <a:rPr lang="ja-JP" altLang="en-US" sz="1400" dirty="0" smtClean="0">
                <a:solidFill>
                  <a:schemeClr val="tx1"/>
                </a:solidFill>
                <a:latin typeface="ＭＳ Ｐ明朝" panose="02020600040205080304" pitchFamily="18" charset="-128"/>
                <a:ea typeface="ＭＳ Ｐ明朝" panose="02020600040205080304" pitchFamily="18" charset="-128"/>
              </a:rPr>
              <a:t>時</a:t>
            </a:r>
            <a:r>
              <a:rPr lang="ja-JP" altLang="en-US" sz="1400" dirty="0">
                <a:solidFill>
                  <a:schemeClr val="tx1"/>
                </a:solidFill>
                <a:latin typeface="ＭＳ Ｐ明朝" panose="02020600040205080304" pitchFamily="18" charset="-128"/>
                <a:ea typeface="ＭＳ Ｐ明朝" panose="02020600040205080304" pitchFamily="18" charset="-128"/>
              </a:rPr>
              <a:t>より</a:t>
            </a:r>
            <a:r>
              <a:rPr lang="ja-JP" altLang="en-US" sz="1400" dirty="0" smtClean="0">
                <a:solidFill>
                  <a:schemeClr val="tx1"/>
                </a:solidFill>
                <a:latin typeface="ＭＳ Ｐ明朝" panose="02020600040205080304" pitchFamily="18" charset="-128"/>
                <a:ea typeface="ＭＳ Ｐ明朝" panose="02020600040205080304" pitchFamily="18" charset="-128"/>
              </a:rPr>
              <a:t>前」に仕事を始める人 ・</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日本</a:t>
            </a:r>
            <a:r>
              <a:rPr lang="en-US" altLang="ja-JP" sz="1400" u="sng" dirty="0" smtClean="0">
                <a:solidFill>
                  <a:schemeClr val="tx1"/>
                </a:solidFill>
                <a:latin typeface="HGP明朝E" panose="02020900000000000000" pitchFamily="18" charset="-128"/>
                <a:ea typeface="HGP明朝E" panose="02020900000000000000" pitchFamily="18" charset="-128"/>
              </a:rPr>
              <a:t>7.0%</a:t>
            </a:r>
            <a:r>
              <a:rPr lang="en-US" altLang="ja-JP"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sym typeface="Wingdings"/>
              </a:rPr>
              <a:t></a:t>
            </a:r>
            <a:r>
              <a:rPr lang="ja-JP" altLang="en-US" sz="1400" dirty="0">
                <a:solidFill>
                  <a:schemeClr val="tx1"/>
                </a:solidFill>
                <a:latin typeface="ＭＳ Ｐ明朝" panose="02020600040205080304" pitchFamily="18" charset="-128"/>
                <a:ea typeface="ＭＳ Ｐ明朝" panose="02020600040205080304" pitchFamily="18" charset="-128"/>
                <a:sym typeface="Wingdings"/>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ドイツ</a:t>
            </a:r>
            <a:r>
              <a:rPr lang="en-US" altLang="ja-JP" sz="1400" u="sng" dirty="0" smtClean="0">
                <a:solidFill>
                  <a:schemeClr val="tx1"/>
                </a:solidFill>
                <a:latin typeface="HGP明朝E" panose="02020900000000000000" pitchFamily="18" charset="-128"/>
                <a:ea typeface="HGP明朝E" panose="02020900000000000000" pitchFamily="18" charset="-128"/>
              </a:rPr>
              <a:t>46.7%</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イギリス</a:t>
            </a:r>
            <a:r>
              <a:rPr lang="en-US" altLang="ja-JP" sz="1400" u="sng" dirty="0" smtClean="0">
                <a:solidFill>
                  <a:schemeClr val="tx1"/>
                </a:solidFill>
                <a:latin typeface="HGP明朝E" panose="02020900000000000000" pitchFamily="18" charset="-128"/>
                <a:ea typeface="HGP明朝E" panose="02020900000000000000" pitchFamily="18" charset="-128"/>
              </a:rPr>
              <a:t>20.6%</a:t>
            </a:r>
          </a:p>
          <a:p>
            <a:pPr marL="742886" lvl="1" indent="-285725">
              <a:lnSpc>
                <a:spcPts val="2000"/>
              </a:lnSpc>
              <a:buFont typeface="Arial" panose="020B0604020202020204" pitchFamily="34" charset="0"/>
              <a:buChar char="•"/>
            </a:pP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en-US" altLang="ja-JP" sz="1400" dirty="0" smtClean="0">
                <a:solidFill>
                  <a:schemeClr val="tx1"/>
                </a:solidFill>
                <a:latin typeface="ＭＳ Ｐ明朝" panose="02020600040205080304" pitchFamily="18" charset="-128"/>
                <a:ea typeface="ＭＳ Ｐ明朝" panose="02020600040205080304" pitchFamily="18" charset="-128"/>
              </a:rPr>
              <a:t>17</a:t>
            </a:r>
            <a:r>
              <a:rPr lang="ja-JP" altLang="en-US" sz="1400" dirty="0" smtClean="0">
                <a:solidFill>
                  <a:schemeClr val="tx1"/>
                </a:solidFill>
                <a:latin typeface="ＭＳ Ｐ明朝" panose="02020600040205080304" pitchFamily="18" charset="-128"/>
                <a:ea typeface="ＭＳ Ｐ明朝" panose="02020600040205080304" pitchFamily="18" charset="-128"/>
              </a:rPr>
              <a:t>時より前」に仕事を終える人・・・日本</a:t>
            </a:r>
            <a:r>
              <a:rPr lang="en-US" altLang="ja-JP" sz="1400" u="sng" dirty="0" smtClean="0">
                <a:solidFill>
                  <a:schemeClr val="tx1"/>
                </a:solidFill>
                <a:latin typeface="HGP明朝E" panose="02020900000000000000" pitchFamily="18" charset="-128"/>
                <a:ea typeface="HGP明朝E" panose="02020900000000000000" pitchFamily="18" charset="-128"/>
              </a:rPr>
              <a:t>3.7%</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sym typeface="Wingdings"/>
              </a:rPr>
              <a:t></a:t>
            </a:r>
            <a:r>
              <a:rPr lang="ja-JP" altLang="en-US" sz="1400" dirty="0" smtClean="0">
                <a:solidFill>
                  <a:schemeClr val="tx1"/>
                </a:solidFill>
                <a:latin typeface="ＭＳ Ｐ明朝" panose="02020600040205080304" pitchFamily="18" charset="-128"/>
                <a:ea typeface="ＭＳ Ｐ明朝" panose="02020600040205080304" pitchFamily="18" charset="-128"/>
                <a:sym typeface="Wingdings"/>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ドイツ</a:t>
            </a:r>
            <a:r>
              <a:rPr lang="en-US" altLang="ja-JP" sz="1400" u="sng" dirty="0" smtClean="0">
                <a:solidFill>
                  <a:schemeClr val="tx1"/>
                </a:solidFill>
                <a:latin typeface="HGP明朝E" panose="02020900000000000000" pitchFamily="18" charset="-128"/>
                <a:ea typeface="HGP明朝E" panose="02020900000000000000" pitchFamily="18" charset="-128"/>
              </a:rPr>
              <a:t>51.1%</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イギリス</a:t>
            </a:r>
            <a:r>
              <a:rPr lang="en-US" altLang="ja-JP" sz="1400" u="sng" dirty="0" smtClean="0">
                <a:solidFill>
                  <a:schemeClr val="tx1"/>
                </a:solidFill>
                <a:latin typeface="HGP明朝E" panose="02020900000000000000" pitchFamily="18" charset="-128"/>
                <a:ea typeface="HGP明朝E" panose="02020900000000000000" pitchFamily="18" charset="-128"/>
              </a:rPr>
              <a:t>36.7%</a:t>
            </a:r>
            <a:endParaRPr lang="en-US" altLang="ja-JP" sz="1400" u="sng" dirty="0">
              <a:solidFill>
                <a:schemeClr val="tx1"/>
              </a:solidFill>
              <a:latin typeface="HGP明朝E" panose="02020900000000000000" pitchFamily="18" charset="-128"/>
              <a:ea typeface="HGP明朝E" panose="02020900000000000000" pitchFamily="18" charset="-128"/>
            </a:endParaRPr>
          </a:p>
          <a:p>
            <a:pPr marL="907972" lvl="1" indent="-285725">
              <a:lnSpc>
                <a:spcPts val="2000"/>
              </a:lnSpc>
              <a:buFont typeface="Wingdings"/>
              <a:buChar char="è"/>
            </a:pPr>
            <a:r>
              <a:rPr lang="ja-JP" altLang="en-US" sz="14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ドイツやイギリスは、</a:t>
            </a:r>
            <a:r>
              <a:rPr lang="ja-JP" altLang="en-US" sz="1400" u="sng" dirty="0" smtClean="0">
                <a:solidFill>
                  <a:schemeClr val="tx1"/>
                </a:solidFill>
                <a:latin typeface="HGP明朝E" panose="02020900000000000000" pitchFamily="18" charset="-128"/>
                <a:ea typeface="HGP明朝E" panose="02020900000000000000" pitchFamily="18" charset="-128"/>
                <a:sym typeface="Wingdings" panose="05000000000000000000" pitchFamily="2" charset="2"/>
              </a:rPr>
              <a:t>朝早く仕事を開始し、夕方も早めに仕事を終える</a:t>
            </a:r>
            <a:r>
              <a:rPr lang="ja-JP" altLang="en-US" sz="14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という生活パターン</a:t>
            </a:r>
            <a:endParaRPr lang="en-US" altLang="ja-JP" sz="1400" dirty="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endParaRPr>
          </a:p>
          <a:p>
            <a:pPr marL="622247" lvl="1">
              <a:lnSpc>
                <a:spcPts val="2000"/>
              </a:lnSpc>
            </a:pPr>
            <a:r>
              <a:rPr lang="ja-JP" altLang="en-US" sz="14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武石</a:t>
            </a:r>
            <a:r>
              <a:rPr lang="ja-JP" altLang="en-US" sz="1200" dirty="0">
                <a:solidFill>
                  <a:schemeClr val="tx1"/>
                </a:solidFill>
                <a:latin typeface="ＭＳ Ｐ明朝" panose="02020600040205080304" pitchFamily="18" charset="-128"/>
                <a:ea typeface="ＭＳ Ｐ明朝" panose="02020600040205080304" pitchFamily="18" charset="-128"/>
              </a:rPr>
              <a:t>惠美子「働く人のワーク・ライフ・バランスを実現するための企業・職場の課題」（経済産業研究所</a:t>
            </a:r>
            <a:r>
              <a:rPr lang="ja-JP" altLang="en-US" sz="1200" dirty="0" smtClean="0">
                <a:solidFill>
                  <a:schemeClr val="tx1"/>
                </a:solidFill>
                <a:latin typeface="ＭＳ Ｐ明朝" panose="02020600040205080304" pitchFamily="18" charset="-128"/>
                <a:ea typeface="ＭＳ Ｐ明朝" panose="02020600040205080304" pitchFamily="18" charset="-128"/>
              </a:rPr>
              <a:t>・平成</a:t>
            </a:r>
            <a:r>
              <a:rPr lang="en-US" altLang="ja-JP" sz="1200" dirty="0" smtClean="0">
                <a:solidFill>
                  <a:schemeClr val="tx1"/>
                </a:solidFill>
                <a:latin typeface="ＭＳ Ｐ明朝" panose="02020600040205080304" pitchFamily="18" charset="-128"/>
                <a:ea typeface="ＭＳ Ｐ明朝" panose="02020600040205080304" pitchFamily="18" charset="-128"/>
              </a:rPr>
              <a:t>23</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r>
              <a:rPr lang="ja-JP" altLang="en-US" sz="1200" dirty="0">
                <a:solidFill>
                  <a:schemeClr val="tx1"/>
                </a:solidFill>
                <a:latin typeface="ＭＳ Ｐ明朝" panose="02020600040205080304" pitchFamily="18" charset="-128"/>
                <a:ea typeface="ＭＳ Ｐ明朝" panose="02020600040205080304" pitchFamily="18" charset="-128"/>
              </a:rPr>
              <a:t>３月）</a:t>
            </a:r>
          </a:p>
          <a:p>
            <a:endParaRPr lang="ja-JP" altLang="en-US" sz="1400" dirty="0">
              <a:solidFill>
                <a:schemeClr val="tx1"/>
              </a:solidFill>
              <a:latin typeface="ＭＳ Ｐ明朝" panose="02020600040205080304" pitchFamily="18" charset="-128"/>
              <a:ea typeface="ＭＳ Ｐ明朝" panose="02020600040205080304" pitchFamily="18" charset="-128"/>
            </a:endParaRPr>
          </a:p>
        </p:txBody>
      </p:sp>
      <p:pic>
        <p:nvPicPr>
          <p:cNvPr id="12" name="Picture 9" descr="C:\Users\ytxdm\AppData\Local\Microsoft\Windows\Temporary Internet Files\Content.IE5\RWWRTCU8\MC9003910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6244" y="4725145"/>
            <a:ext cx="1309048" cy="1095300"/>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148197" y="435430"/>
            <a:ext cx="9547346" cy="2409371"/>
          </a:xfrm>
          <a:prstGeom prst="rect">
            <a:avLst/>
          </a:prstGeom>
          <a:noFill/>
          <a:ln w="38100" cap="rnd">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indent="-93655">
              <a:lnSpc>
                <a:spcPts val="2199"/>
              </a:lnSpc>
            </a:pPr>
            <a:endParaRPr lang="ja-JP" altLang="en-US" sz="1600" dirty="0" smtClean="0">
              <a:solidFill>
                <a:schemeClr val="tx1"/>
              </a:solidFill>
              <a:latin typeface="+mj-ea"/>
              <a:ea typeface="+mj-ea"/>
            </a:endParaRPr>
          </a:p>
        </p:txBody>
      </p:sp>
      <p:sp>
        <p:nvSpPr>
          <p:cNvPr id="8" name="正方形/長方形 7"/>
          <p:cNvSpPr/>
          <p:nvPr/>
        </p:nvSpPr>
        <p:spPr>
          <a:xfrm>
            <a:off x="560513" y="5877272"/>
            <a:ext cx="9081973" cy="106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nSpc>
                <a:spcPts val="2000"/>
              </a:lnSpc>
            </a:pPr>
            <a:r>
              <a:rPr lang="en-US" altLang="ja-JP" sz="1600" dirty="0" smtClean="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参考</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３</a:t>
            </a:r>
            <a:r>
              <a:rPr lang="en-US" altLang="ja-JP" sz="1600" dirty="0" smtClean="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　Ｙ社ヒアリング結果　～フレックスタイム制により効率的な働き方</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ができる</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環境を整備～</a:t>
            </a:r>
          </a:p>
          <a:p>
            <a:pPr marL="742886" lvl="1" indent="-285725">
              <a:lnSpc>
                <a:spcPts val="2000"/>
              </a:lnSpc>
              <a:spcBef>
                <a:spcPts val="300"/>
              </a:spcBef>
              <a:buFont typeface="Arial" panose="020B0604020202020204" pitchFamily="34" charset="0"/>
              <a:buChar char="•"/>
            </a:pPr>
            <a:r>
              <a:rPr lang="ja-JP" altLang="en-US" sz="1400" u="sng" dirty="0" smtClean="0">
                <a:solidFill>
                  <a:schemeClr val="tx1"/>
                </a:solidFill>
                <a:latin typeface="HGP明朝E" panose="02020900000000000000" pitchFamily="18" charset="-128"/>
                <a:ea typeface="HGP明朝E" panose="02020900000000000000" pitchFamily="18" charset="-128"/>
              </a:rPr>
              <a:t>午前９時～午後３時半をコアタイム</a:t>
            </a:r>
            <a:r>
              <a:rPr lang="ja-JP" altLang="en-US" sz="1400" dirty="0" smtClean="0">
                <a:solidFill>
                  <a:schemeClr val="tx1"/>
                </a:solidFill>
                <a:latin typeface="ＭＳ Ｐ明朝" panose="02020600040205080304" pitchFamily="18" charset="-128"/>
                <a:ea typeface="ＭＳ Ｐ明朝" panose="02020600040205080304" pitchFamily="18" charset="-128"/>
              </a:rPr>
              <a:t>（必ず</a:t>
            </a:r>
            <a:r>
              <a:rPr lang="ja-JP" altLang="en-US" sz="1400" dirty="0">
                <a:solidFill>
                  <a:schemeClr val="tx1"/>
                </a:solidFill>
                <a:latin typeface="ＭＳ Ｐ明朝" panose="02020600040205080304" pitchFamily="18" charset="-128"/>
                <a:ea typeface="ＭＳ Ｐ明朝" panose="02020600040205080304" pitchFamily="18" charset="-128"/>
              </a:rPr>
              <a:t>勤務</a:t>
            </a:r>
            <a:r>
              <a:rPr lang="ja-JP" altLang="en-US" sz="1400" dirty="0" smtClean="0">
                <a:solidFill>
                  <a:schemeClr val="tx1"/>
                </a:solidFill>
                <a:latin typeface="ＭＳ Ｐ明朝" panose="02020600040205080304" pitchFamily="18" charset="-128"/>
                <a:ea typeface="ＭＳ Ｐ明朝" panose="02020600040205080304" pitchFamily="18" charset="-128"/>
              </a:rPr>
              <a:t>すべき時間帯）とする</a:t>
            </a:r>
            <a:r>
              <a:rPr lang="ja-JP" altLang="en-US" sz="1400" u="sng" dirty="0" smtClean="0">
                <a:solidFill>
                  <a:schemeClr val="tx1"/>
                </a:solidFill>
                <a:latin typeface="HGP明朝E" panose="02020900000000000000" pitchFamily="18" charset="-128"/>
                <a:ea typeface="HGP明朝E" panose="02020900000000000000" pitchFamily="18" charset="-128"/>
              </a:rPr>
              <a:t>フレックスタイム制を導入</a:t>
            </a:r>
            <a:r>
              <a:rPr lang="ja-JP" altLang="en-US" sz="1400" dirty="0" smtClean="0">
                <a:solidFill>
                  <a:schemeClr val="tx1"/>
                </a:solidFill>
                <a:latin typeface="ＭＳ Ｐ明朝" panose="02020600040205080304" pitchFamily="18" charset="-128"/>
                <a:ea typeface="ＭＳ Ｐ明朝" panose="02020600040205080304" pitchFamily="18" charset="-128"/>
              </a:rPr>
              <a:t>（本年４月から）</a:t>
            </a:r>
            <a:endParaRPr lang="en-US" altLang="ja-JP" sz="1400" dirty="0" smtClean="0">
              <a:solidFill>
                <a:schemeClr val="tx1"/>
              </a:solidFill>
              <a:latin typeface="HGP明朝E" panose="02020900000000000000" pitchFamily="18" charset="-128"/>
              <a:ea typeface="HGP明朝E" panose="02020900000000000000" pitchFamily="18" charset="-128"/>
            </a:endParaRPr>
          </a:p>
          <a:p>
            <a:pPr marL="742886" lvl="1" indent="-285725">
              <a:lnSpc>
                <a:spcPts val="2000"/>
              </a:lnSpc>
              <a:buFont typeface="Arial" panose="020B0604020202020204" pitchFamily="34" charset="0"/>
              <a:buChar char="•"/>
            </a:pPr>
            <a:r>
              <a:rPr lang="ja-JP" altLang="en-US" sz="1400" dirty="0">
                <a:solidFill>
                  <a:schemeClr val="tx1"/>
                </a:solidFill>
                <a:latin typeface="ＭＳ Ｐ明朝" panose="02020600040205080304" pitchFamily="18" charset="-128"/>
                <a:ea typeface="ＭＳ Ｐ明朝" panose="02020600040205080304" pitchFamily="18" charset="-128"/>
              </a:rPr>
              <a:t>また</a:t>
            </a: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a:solidFill>
                  <a:schemeClr val="tx1"/>
                </a:solidFill>
                <a:latin typeface="ＭＳ Ｐ明朝" panose="02020600040205080304" pitchFamily="18" charset="-128"/>
                <a:ea typeface="ＭＳ Ｐ明朝" panose="02020600040205080304" pitchFamily="18" charset="-128"/>
              </a:rPr>
              <a:t>午後</a:t>
            </a:r>
            <a:r>
              <a:rPr lang="ja-JP" altLang="en-US" sz="1400" dirty="0" smtClean="0">
                <a:solidFill>
                  <a:schemeClr val="tx1"/>
                </a:solidFill>
                <a:latin typeface="ＭＳ Ｐ明朝" panose="02020600040205080304" pitchFamily="18" charset="-128"/>
                <a:ea typeface="ＭＳ Ｐ明朝" panose="02020600040205080304" pitchFamily="18" charset="-128"/>
              </a:rPr>
              <a:t>８時</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翌朝８時の間は上司の特別の承認がなければ</a:t>
            </a:r>
            <a:r>
              <a:rPr lang="ja-JP" altLang="en-US" sz="1400" dirty="0">
                <a:solidFill>
                  <a:schemeClr val="tx1"/>
                </a:solidFill>
                <a:latin typeface="ＭＳ Ｐ明朝" panose="02020600040205080304" pitchFamily="18" charset="-128"/>
                <a:ea typeface="ＭＳ Ｐ明朝" panose="02020600040205080304" pitchFamily="18" charset="-128"/>
              </a:rPr>
              <a:t>勤務</a:t>
            </a:r>
            <a:r>
              <a:rPr lang="ja-JP" altLang="en-US" sz="1400" dirty="0" smtClean="0">
                <a:solidFill>
                  <a:schemeClr val="tx1"/>
                </a:solidFill>
                <a:latin typeface="ＭＳ Ｐ明朝" panose="02020600040205080304" pitchFamily="18" charset="-128"/>
                <a:ea typeface="ＭＳ Ｐ明朝" panose="02020600040205080304" pitchFamily="18" charset="-128"/>
              </a:rPr>
              <a:t>できない </a:t>
            </a:r>
            <a:r>
              <a:rPr lang="en-US" altLang="ja-JP" sz="1400" dirty="0" smtClean="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a:t>
            </a:r>
            <a:r>
              <a:rPr lang="ja-JP" altLang="en-US" sz="1400" dirty="0">
                <a:solidFill>
                  <a:schemeClr val="tx1"/>
                </a:solidFill>
                <a:latin typeface="ＭＳ Ｐ明朝" panose="02020600040205080304" pitchFamily="18" charset="-128"/>
                <a:ea typeface="ＭＳ Ｐ明朝" panose="02020600040205080304" pitchFamily="18" charset="-128"/>
                <a:sym typeface="Wingdings" panose="05000000000000000000" pitchFamily="2" charset="2"/>
              </a:rPr>
              <a:t> </a:t>
            </a:r>
            <a:r>
              <a:rPr lang="ja-JP" altLang="en-US" sz="1400" u="sng" dirty="0" smtClean="0">
                <a:solidFill>
                  <a:schemeClr val="tx1"/>
                </a:solidFill>
                <a:latin typeface="HGP明朝E" panose="02020900000000000000" pitchFamily="18" charset="-128"/>
                <a:ea typeface="HGP明朝E" panose="02020900000000000000" pitchFamily="18" charset="-128"/>
                <a:sym typeface="Wingdings" panose="05000000000000000000" pitchFamily="2" charset="2"/>
              </a:rPr>
              <a:t>効率的な働き方を目指す</a:t>
            </a:r>
            <a:endParaRPr lang="ja-JP" altLang="en-US" sz="1400" u="sng" dirty="0" smtClean="0">
              <a:solidFill>
                <a:schemeClr val="tx1"/>
              </a:solidFill>
              <a:latin typeface="HGP明朝E" panose="02020900000000000000" pitchFamily="18" charset="-128"/>
              <a:ea typeface="HGP明朝E" panose="02020900000000000000" pitchFamily="18" charset="-128"/>
            </a:endParaRPr>
          </a:p>
        </p:txBody>
      </p:sp>
      <p:grpSp>
        <p:nvGrpSpPr>
          <p:cNvPr id="5" name="グループ化 4"/>
          <p:cNvGrpSpPr/>
          <p:nvPr/>
        </p:nvGrpSpPr>
        <p:grpSpPr>
          <a:xfrm>
            <a:off x="560512" y="4331266"/>
            <a:ext cx="9081972" cy="1690023"/>
            <a:chOff x="560512" y="1484784"/>
            <a:chExt cx="9081972" cy="1690023"/>
          </a:xfrm>
        </p:grpSpPr>
        <p:sp>
          <p:nvSpPr>
            <p:cNvPr id="2" name="正方形/長方形 1"/>
            <p:cNvSpPr/>
            <p:nvPr/>
          </p:nvSpPr>
          <p:spPr>
            <a:xfrm>
              <a:off x="560512" y="1484784"/>
              <a:ext cx="9081972" cy="1690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en-US" altLang="ja-JP" sz="1600" dirty="0" smtClean="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参考</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２</a:t>
              </a:r>
              <a:r>
                <a:rPr lang="en-US" altLang="ja-JP" sz="1600" dirty="0" smtClean="0">
                  <a:solidFill>
                    <a:schemeClr val="accent5">
                      <a:lumMod val="75000"/>
                    </a:schemeClr>
                  </a:solidFill>
                  <a:latin typeface="HGP明朝E" panose="02020900000000000000" pitchFamily="18" charset="-128"/>
                  <a:ea typeface="HGP明朝E" panose="02020900000000000000" pitchFamily="18" charset="-128"/>
                </a:rPr>
                <a:t>】</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　Ｘ社ヒアリング結果</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　</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～朝型の働き方を</a:t>
              </a:r>
              <a:r>
                <a:rPr lang="ja-JP" altLang="en-US" sz="1600" dirty="0">
                  <a:solidFill>
                    <a:schemeClr val="accent5">
                      <a:lumMod val="75000"/>
                    </a:schemeClr>
                  </a:solidFill>
                  <a:latin typeface="HGP明朝E" panose="02020900000000000000" pitchFamily="18" charset="-128"/>
                  <a:ea typeface="HGP明朝E" panose="02020900000000000000" pitchFamily="18" charset="-128"/>
                </a:rPr>
                <a:t>社内</a:t>
              </a:r>
              <a:r>
                <a:rPr lang="ja-JP" altLang="en-US" sz="1600" dirty="0" smtClean="0">
                  <a:solidFill>
                    <a:schemeClr val="accent5">
                      <a:lumMod val="75000"/>
                    </a:schemeClr>
                  </a:solidFill>
                  <a:latin typeface="HGP明朝E" panose="02020900000000000000" pitchFamily="18" charset="-128"/>
                  <a:ea typeface="HGP明朝E" panose="02020900000000000000" pitchFamily="18" charset="-128"/>
                </a:rPr>
                <a:t>ルール化～</a:t>
              </a:r>
              <a:endParaRPr lang="ja-JP" altLang="en-US" sz="1600" dirty="0">
                <a:solidFill>
                  <a:schemeClr val="accent5">
                    <a:lumMod val="75000"/>
                  </a:schemeClr>
                </a:solidFill>
                <a:latin typeface="HGP明朝E" panose="02020900000000000000" pitchFamily="18" charset="-128"/>
                <a:ea typeface="HGP明朝E" panose="02020900000000000000" pitchFamily="18" charset="-128"/>
              </a:endParaRPr>
            </a:p>
            <a:p>
              <a:pPr marL="742886" lvl="1" indent="-285725">
                <a:lnSpc>
                  <a:spcPts val="2000"/>
                </a:lnSpc>
                <a:spcBef>
                  <a:spcPts val="300"/>
                </a:spcBef>
                <a:buFont typeface="Arial" panose="020B0604020202020204" pitchFamily="34" charset="0"/>
                <a:buChar char="•"/>
              </a:pPr>
              <a:r>
                <a:rPr lang="ja-JP" altLang="en-US" sz="1400" u="sng" dirty="0" smtClean="0">
                  <a:solidFill>
                    <a:schemeClr val="tx1"/>
                  </a:solidFill>
                  <a:latin typeface="HGP明朝E" panose="02020900000000000000" pitchFamily="18" charset="-128"/>
                  <a:ea typeface="HGP明朝E" panose="02020900000000000000" pitchFamily="18" charset="-128"/>
                </a:rPr>
                <a:t>仕事</a:t>
              </a:r>
              <a:r>
                <a:rPr lang="ja-JP" altLang="en-US" sz="1400" u="sng" dirty="0">
                  <a:solidFill>
                    <a:schemeClr val="tx1"/>
                  </a:solidFill>
                  <a:latin typeface="HGP明朝E" panose="02020900000000000000" pitchFamily="18" charset="-128"/>
                  <a:ea typeface="HGP明朝E" panose="02020900000000000000" pitchFamily="18" charset="-128"/>
                </a:rPr>
                <a:t>が残った場合には翌朝勤務</a:t>
              </a:r>
              <a:r>
                <a:rPr lang="ja-JP" altLang="en-US" sz="1400" dirty="0">
                  <a:solidFill>
                    <a:schemeClr val="tx1"/>
                  </a:solidFill>
                  <a:latin typeface="ＭＳ Ｐ明朝" panose="02020600040205080304" pitchFamily="18" charset="-128"/>
                  <a:ea typeface="ＭＳ Ｐ明朝" panose="02020600040205080304" pitchFamily="18" charset="-128"/>
                </a:rPr>
                <a:t>する</a:t>
              </a:r>
              <a:r>
                <a:rPr lang="ja-JP" altLang="en-US" sz="1400" dirty="0" smtClean="0">
                  <a:solidFill>
                    <a:schemeClr val="tx1"/>
                  </a:solidFill>
                  <a:latin typeface="ＭＳ Ｐ明朝" panose="02020600040205080304" pitchFamily="18" charset="-128"/>
                  <a:ea typeface="ＭＳ Ｐ明朝" panose="02020600040205080304" pitchFamily="18" charset="-128"/>
                </a:rPr>
                <a:t>よう意識改革（</a:t>
              </a:r>
              <a:r>
                <a:rPr lang="ja-JP" altLang="en-US" sz="1400" u="sng" dirty="0" smtClean="0">
                  <a:solidFill>
                    <a:schemeClr val="tx1"/>
                  </a:solidFill>
                  <a:latin typeface="HGP明朝E" panose="02020900000000000000" pitchFamily="18" charset="-128"/>
                  <a:ea typeface="HGP明朝E" panose="02020900000000000000" pitchFamily="18" charset="-128"/>
                </a:rPr>
                <a:t>午後８時</a:t>
              </a:r>
              <a:r>
                <a:rPr lang="ja-JP" altLang="en-US" sz="1400" u="sng" dirty="0">
                  <a:solidFill>
                    <a:schemeClr val="tx1"/>
                  </a:solidFill>
                  <a:latin typeface="HGP明朝E" panose="02020900000000000000" pitchFamily="18" charset="-128"/>
                  <a:ea typeface="HGP明朝E" panose="02020900000000000000" pitchFamily="18" charset="-128"/>
                </a:rPr>
                <a:t>以降の残業を原則</a:t>
              </a:r>
              <a:r>
                <a:rPr lang="ja-JP" altLang="en-US" sz="1400" u="sng" dirty="0" smtClean="0">
                  <a:solidFill>
                    <a:schemeClr val="tx1"/>
                  </a:solidFill>
                  <a:latin typeface="HGP明朝E" panose="02020900000000000000" pitchFamily="18" charset="-128"/>
                  <a:ea typeface="HGP明朝E" panose="02020900000000000000" pitchFamily="18" charset="-128"/>
                </a:rPr>
                <a:t>禁止</a:t>
              </a:r>
              <a:r>
                <a:rPr lang="ja-JP" altLang="en-US" sz="1400" dirty="0" smtClean="0">
                  <a:solidFill>
                    <a:schemeClr val="tx1"/>
                  </a:solidFill>
                  <a:latin typeface="ＭＳ Ｐ明朝" panose="02020600040205080304" pitchFamily="18" charset="-128"/>
                  <a:ea typeface="ＭＳ Ｐ明朝" panose="02020600040205080304" pitchFamily="18" charset="-128"/>
                </a:rPr>
                <a:t>）</a:t>
              </a:r>
              <a:endParaRPr lang="ja-JP" altLang="en-US" sz="1400" dirty="0">
                <a:solidFill>
                  <a:schemeClr val="tx1"/>
                </a:solidFill>
                <a:latin typeface="ＭＳ Ｐ明朝" panose="02020600040205080304" pitchFamily="18" charset="-128"/>
                <a:ea typeface="ＭＳ Ｐ明朝" panose="02020600040205080304" pitchFamily="18" charset="-128"/>
              </a:endParaRPr>
            </a:p>
            <a:p>
              <a:pPr marL="742886" lvl="1" indent="-285725">
                <a:lnSpc>
                  <a:spcPts val="2000"/>
                </a:lnSpc>
                <a:buFont typeface="Arial" panose="020B0604020202020204" pitchFamily="34" charset="0"/>
                <a:buChar char="•"/>
              </a:pPr>
              <a:r>
                <a:rPr lang="ja-JP" altLang="en-US" sz="1400" dirty="0" smtClean="0">
                  <a:solidFill>
                    <a:schemeClr val="tx1"/>
                  </a:solidFill>
                  <a:latin typeface="ＭＳ Ｐ明朝" panose="02020600040205080304" pitchFamily="18" charset="-128"/>
                  <a:ea typeface="ＭＳ Ｐ明朝" panose="02020600040205080304" pitchFamily="18" charset="-128"/>
                </a:rPr>
                <a:t>午前５時～</a:t>
              </a:r>
              <a:r>
                <a:rPr lang="ja-JP" altLang="en-US" sz="1400" dirty="0">
                  <a:solidFill>
                    <a:schemeClr val="tx1"/>
                  </a:solidFill>
                  <a:latin typeface="ＭＳ Ｐ明朝" panose="02020600040205080304" pitchFamily="18" charset="-128"/>
                  <a:ea typeface="ＭＳ Ｐ明朝" panose="02020600040205080304" pitchFamily="18" charset="-128"/>
                </a:rPr>
                <a:t>８</a:t>
              </a:r>
              <a:r>
                <a:rPr lang="ja-JP" altLang="en-US" sz="1400" dirty="0" smtClean="0">
                  <a:solidFill>
                    <a:schemeClr val="tx1"/>
                  </a:solidFill>
                  <a:latin typeface="ＭＳ Ｐ明朝" panose="02020600040205080304" pitchFamily="18" charset="-128"/>
                  <a:ea typeface="ＭＳ Ｐ明朝" panose="02020600040205080304" pitchFamily="18" charset="-128"/>
                </a:rPr>
                <a:t>時の仕事には</a:t>
              </a:r>
              <a:r>
                <a:rPr lang="ja-JP" altLang="en-US" sz="1400" dirty="0">
                  <a:solidFill>
                    <a:schemeClr val="tx1"/>
                  </a:solidFill>
                  <a:latin typeface="ＭＳ Ｐ明朝" panose="02020600040205080304" pitchFamily="18" charset="-128"/>
                  <a:ea typeface="ＭＳ Ｐ明朝" panose="02020600040205080304" pitchFamily="18" charset="-128"/>
                </a:rPr>
                <a:t>、インセンティブと</a:t>
              </a:r>
              <a:r>
                <a:rPr lang="ja-JP" altLang="en-US" sz="1400" dirty="0" smtClean="0">
                  <a:solidFill>
                    <a:schemeClr val="tx1"/>
                  </a:solidFill>
                  <a:latin typeface="ＭＳ Ｐ明朝" panose="02020600040205080304" pitchFamily="18" charset="-128"/>
                  <a:ea typeface="ＭＳ Ｐ明朝" panose="02020600040205080304" pitchFamily="18" charset="-128"/>
                </a:rPr>
                <a:t>して深夜</a:t>
              </a:r>
              <a:r>
                <a:rPr lang="ja-JP" altLang="en-US" sz="1400" dirty="0">
                  <a:solidFill>
                    <a:schemeClr val="tx1"/>
                  </a:solidFill>
                  <a:latin typeface="ＭＳ Ｐ明朝" panose="02020600040205080304" pitchFamily="18" charset="-128"/>
                  <a:ea typeface="ＭＳ Ｐ明朝" panose="02020600040205080304" pitchFamily="18" charset="-128"/>
                </a:rPr>
                <a:t>勤務と</a:t>
              </a:r>
              <a:r>
                <a:rPr lang="ja-JP" altLang="en-US" sz="1400" dirty="0" smtClean="0">
                  <a:solidFill>
                    <a:schemeClr val="tx1"/>
                  </a:solidFill>
                  <a:latin typeface="ＭＳ Ｐ明朝" panose="02020600040205080304" pitchFamily="18" charset="-128"/>
                  <a:ea typeface="ＭＳ Ｐ明朝" panose="02020600040205080304" pitchFamily="18" charset="-128"/>
                </a:rPr>
                <a:t>同じ割増賃金</a:t>
              </a:r>
              <a:r>
                <a:rPr lang="ja-JP" altLang="en-US" sz="1400" dirty="0">
                  <a:solidFill>
                    <a:schemeClr val="tx1"/>
                  </a:solidFill>
                  <a:latin typeface="ＭＳ Ｐ明朝" panose="02020600040205080304" pitchFamily="18" charset="-128"/>
                  <a:ea typeface="ＭＳ Ｐ明朝" panose="02020600040205080304" pitchFamily="18" charset="-128"/>
                </a:rPr>
                <a:t>（</a:t>
              </a:r>
              <a:r>
                <a:rPr lang="en-US" altLang="ja-JP" sz="1400" dirty="0">
                  <a:solidFill>
                    <a:schemeClr val="tx1"/>
                  </a:solidFill>
                  <a:latin typeface="ＭＳ Ｐ明朝" panose="02020600040205080304" pitchFamily="18" charset="-128"/>
                  <a:ea typeface="ＭＳ Ｐ明朝" panose="02020600040205080304" pitchFamily="18" charset="-128"/>
                </a:rPr>
                <a:t>50</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を支給</a:t>
              </a:r>
              <a:endParaRPr lang="ja-JP" altLang="en-US" sz="1400" dirty="0">
                <a:solidFill>
                  <a:schemeClr val="tx1"/>
                </a:solidFill>
                <a:latin typeface="ＭＳ Ｐ明朝" panose="02020600040205080304" pitchFamily="18" charset="-128"/>
                <a:ea typeface="ＭＳ Ｐ明朝" panose="02020600040205080304" pitchFamily="18" charset="-128"/>
              </a:endParaRPr>
            </a:p>
            <a:p>
              <a:pPr marL="609548" lvl="2" defTabSz="812730">
                <a:lnSpc>
                  <a:spcPts val="2000"/>
                </a:lnSpc>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u="sng" dirty="0" smtClean="0">
                  <a:solidFill>
                    <a:schemeClr val="tx1"/>
                  </a:solidFill>
                  <a:latin typeface="HGP明朝E" panose="02020900000000000000" pitchFamily="18" charset="-128"/>
                  <a:ea typeface="HGP明朝E" panose="02020900000000000000" pitchFamily="18" charset="-128"/>
                </a:rPr>
                <a:t>月平均残業時間（実績）が１割減</a:t>
              </a:r>
              <a:endParaRPr lang="en-US" altLang="ja-JP" sz="1400" u="sng" dirty="0" smtClean="0">
                <a:solidFill>
                  <a:schemeClr val="tx1"/>
                </a:solidFill>
                <a:latin typeface="HGP明朝E" panose="02020900000000000000" pitchFamily="18" charset="-128"/>
                <a:ea typeface="HGP明朝E" panose="02020900000000000000" pitchFamily="18" charset="-128"/>
              </a:endParaRPr>
            </a:p>
            <a:p>
              <a:pPr marL="609548" lvl="2" defTabSz="812730">
                <a:lnSpc>
                  <a:spcPts val="2000"/>
                </a:lnSpc>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u="sng" dirty="0" smtClean="0">
                  <a:solidFill>
                    <a:schemeClr val="tx1"/>
                  </a:solidFill>
                  <a:latin typeface="HGP明朝E" panose="02020900000000000000" pitchFamily="18" charset="-128"/>
                  <a:ea typeface="HGP明朝E" panose="02020900000000000000" pitchFamily="18" charset="-128"/>
                </a:rPr>
                <a:t>子</a:t>
              </a:r>
              <a:r>
                <a:rPr lang="ja-JP" altLang="en-US" sz="1400" u="sng" dirty="0">
                  <a:solidFill>
                    <a:schemeClr val="tx1"/>
                  </a:solidFill>
                  <a:latin typeface="HGP明朝E" panose="02020900000000000000" pitchFamily="18" charset="-128"/>
                  <a:ea typeface="HGP明朝E" panose="02020900000000000000" pitchFamily="18" charset="-128"/>
                </a:rPr>
                <a:t>育て中</a:t>
              </a:r>
              <a:r>
                <a:rPr lang="ja-JP" altLang="en-US" sz="1400" u="sng" dirty="0" smtClean="0">
                  <a:solidFill>
                    <a:schemeClr val="tx1"/>
                  </a:solidFill>
                  <a:latin typeface="HGP明朝E" panose="02020900000000000000" pitchFamily="18" charset="-128"/>
                  <a:ea typeface="HGP明朝E" panose="02020900000000000000" pitchFamily="18" charset="-128"/>
                </a:rPr>
                <a:t>の社員が早い時間に帰りやすい雰囲気になったとの声</a:t>
              </a:r>
              <a:endParaRPr lang="ja-JP" altLang="en-US" sz="1400" u="sng" dirty="0">
                <a:solidFill>
                  <a:schemeClr val="tx1"/>
                </a:solidFill>
                <a:latin typeface="HGP明朝E" panose="02020900000000000000" pitchFamily="18" charset="-128"/>
                <a:ea typeface="HGP明朝E" panose="02020900000000000000" pitchFamily="18" charset="-128"/>
              </a:endParaRPr>
            </a:p>
          </p:txBody>
        </p:sp>
        <p:sp>
          <p:nvSpPr>
            <p:cNvPr id="10" name="円/楕円 9"/>
            <p:cNvSpPr/>
            <p:nvPr/>
          </p:nvSpPr>
          <p:spPr>
            <a:xfrm>
              <a:off x="1040645" y="2564944"/>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t>効果</a:t>
              </a:r>
              <a:endParaRPr lang="ja-JP" altLang="en-US" sz="1100" dirty="0"/>
            </a:p>
          </p:txBody>
        </p:sp>
      </p:grpSp>
      <p:sp>
        <p:nvSpPr>
          <p:cNvPr id="16" name="正方形/長方形 15"/>
          <p:cNvSpPr/>
          <p:nvPr/>
        </p:nvSpPr>
        <p:spPr>
          <a:xfrm>
            <a:off x="3224808" y="188688"/>
            <a:ext cx="3384000" cy="432000"/>
          </a:xfrm>
          <a:prstGeom prst="rect">
            <a:avLst/>
          </a:prstGeom>
          <a:solidFill>
            <a:schemeClr val="accent5">
              <a:lumMod val="20000"/>
              <a:lumOff val="80000"/>
            </a:schemeClr>
          </a:solidFill>
          <a:ln w="38100" cap="rnd">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spcAft>
                <a:spcPts val="600"/>
              </a:spcAft>
            </a:pP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sym typeface="Wingdings" panose="05000000000000000000" pitchFamily="2" charset="2"/>
              </a:rPr>
              <a:t>朝型</a:t>
            </a:r>
            <a:r>
              <a:rPr lang="ja-JP" altLang="en-US" dirty="0">
                <a:solidFill>
                  <a:schemeClr val="accent5">
                    <a:lumMod val="75000"/>
                  </a:schemeClr>
                </a:solidFill>
                <a:latin typeface="ＤＨＰ特太ゴシック体" panose="020B0500000000000000" pitchFamily="50" charset="-128"/>
                <a:ea typeface="ＤＨＰ特太ゴシック体" panose="020B0500000000000000" pitchFamily="50" charset="-128"/>
                <a:sym typeface="Wingdings" panose="05000000000000000000" pitchFamily="2" charset="2"/>
              </a:rPr>
              <a:t>の</a:t>
            </a: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sym typeface="Wingdings" panose="05000000000000000000" pitchFamily="2" charset="2"/>
              </a:rPr>
              <a:t>働き方の推進に向けて  </a:t>
            </a:r>
            <a:endParaRPr lang="en-US" altLang="ja-JP"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17" name="正方形/長方形 16"/>
          <p:cNvSpPr/>
          <p:nvPr/>
        </p:nvSpPr>
        <p:spPr>
          <a:xfrm>
            <a:off x="111004" y="435429"/>
            <a:ext cx="9494288" cy="2612570"/>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261915" lvl="1">
              <a:lnSpc>
                <a:spcPts val="2199"/>
              </a:lnSpc>
            </a:pPr>
            <a:r>
              <a:rPr lang="ja-JP" altLang="en-US" sz="1600" dirty="0" smtClean="0">
                <a:solidFill>
                  <a:schemeClr val="tx1"/>
                </a:solidFill>
                <a:latin typeface="+mj-ea"/>
              </a:rPr>
              <a:t>①　「</a:t>
            </a:r>
            <a:r>
              <a:rPr lang="ja-JP" altLang="en-US" sz="1600" dirty="0">
                <a:solidFill>
                  <a:schemeClr val="tx1"/>
                </a:solidFill>
                <a:latin typeface="+mj-ea"/>
              </a:rPr>
              <a:t>労働時間等設定改善指針</a:t>
            </a:r>
            <a:r>
              <a:rPr lang="ja-JP" altLang="en-US" sz="1600" dirty="0" smtClean="0">
                <a:solidFill>
                  <a:schemeClr val="tx1"/>
                </a:solidFill>
                <a:latin typeface="+mj-ea"/>
              </a:rPr>
              <a:t>」</a:t>
            </a:r>
            <a:r>
              <a:rPr lang="en-US" altLang="ja-JP" sz="1600" baseline="30000" dirty="0" smtClean="0">
                <a:solidFill>
                  <a:schemeClr val="tx1"/>
                </a:solidFill>
                <a:latin typeface="+mj-ea"/>
              </a:rPr>
              <a:t>※</a:t>
            </a:r>
            <a:r>
              <a:rPr lang="ja-JP" altLang="en-US" sz="1600" dirty="0" smtClean="0">
                <a:solidFill>
                  <a:schemeClr val="tx1"/>
                </a:solidFill>
                <a:latin typeface="+mj-ea"/>
              </a:rPr>
              <a:t>に「朝型の働き方」の趣旨や取組パターンを盛り込むことを検討</a:t>
            </a:r>
            <a:endParaRPr lang="en-US" altLang="ja-JP" sz="1600" dirty="0" smtClean="0">
              <a:solidFill>
                <a:schemeClr val="tx1"/>
              </a:solidFill>
              <a:latin typeface="+mj-ea"/>
            </a:endParaRPr>
          </a:p>
          <a:p>
            <a:pPr marL="706377" lvl="2" indent="-285725">
              <a:lnSpc>
                <a:spcPts val="2199"/>
              </a:lnSpc>
              <a:buFont typeface="ＭＳ Ｐゴシック" panose="020B0600070205080204" pitchFamily="50" charset="-128"/>
              <a:buChar char="※"/>
            </a:pPr>
            <a:r>
              <a:rPr lang="ja-JP" altLang="en-US"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a:solidFill>
                  <a:schemeClr val="tx1"/>
                </a:solidFill>
                <a:latin typeface="ＭＳ Ｐ明朝" panose="02020600040205080304" pitchFamily="18" charset="-128"/>
                <a:ea typeface="ＭＳ Ｐ明朝" panose="02020600040205080304" pitchFamily="18" charset="-128"/>
              </a:rPr>
              <a:t>労働時間等設定改善法」に</a:t>
            </a:r>
            <a:r>
              <a:rPr lang="ja-JP" altLang="en-US" sz="1200" dirty="0" smtClean="0">
                <a:solidFill>
                  <a:schemeClr val="tx1"/>
                </a:solidFill>
                <a:latin typeface="ＭＳ Ｐ明朝" panose="02020600040205080304" pitchFamily="18" charset="-128"/>
                <a:ea typeface="ＭＳ Ｐ明朝" panose="02020600040205080304" pitchFamily="18" charset="-128"/>
              </a:rPr>
              <a:t>基づく、事業</a:t>
            </a:r>
            <a:r>
              <a:rPr lang="ja-JP" altLang="en-US" sz="1200" dirty="0">
                <a:solidFill>
                  <a:schemeClr val="tx1"/>
                </a:solidFill>
                <a:latin typeface="ＭＳ Ｐ明朝" panose="02020600040205080304" pitchFamily="18" charset="-128"/>
                <a:ea typeface="ＭＳ Ｐ明朝" panose="02020600040205080304" pitchFamily="18" charset="-128"/>
              </a:rPr>
              <a:t>主の取組を促進するための</a:t>
            </a:r>
            <a:r>
              <a:rPr lang="ja-JP" altLang="en-US" sz="1200" dirty="0" smtClean="0">
                <a:solidFill>
                  <a:schemeClr val="tx1"/>
                </a:solidFill>
                <a:latin typeface="ＭＳ Ｐ明朝" panose="02020600040205080304" pitchFamily="18" charset="-128"/>
                <a:ea typeface="ＭＳ Ｐ明朝" panose="02020600040205080304" pitchFamily="18" charset="-128"/>
              </a:rPr>
              <a:t>指針</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marL="261915" lvl="1">
              <a:lnSpc>
                <a:spcPts val="2199"/>
              </a:lnSpc>
            </a:pPr>
            <a:r>
              <a:rPr lang="ja-JP" altLang="en-US" sz="1600" dirty="0" smtClean="0">
                <a:solidFill>
                  <a:schemeClr val="tx1"/>
                </a:solidFill>
                <a:latin typeface="+mj-ea"/>
                <a:ea typeface="+mj-ea"/>
              </a:rPr>
              <a:t>②　好事例</a:t>
            </a:r>
            <a:r>
              <a:rPr lang="ja-JP" altLang="en-US" sz="1600" dirty="0">
                <a:solidFill>
                  <a:schemeClr val="tx1"/>
                </a:solidFill>
                <a:latin typeface="+mj-ea"/>
                <a:ea typeface="+mj-ea"/>
              </a:rPr>
              <a:t>の</a:t>
            </a:r>
            <a:r>
              <a:rPr lang="ja-JP" altLang="en-US" sz="1600" dirty="0" smtClean="0">
                <a:solidFill>
                  <a:schemeClr val="tx1"/>
                </a:solidFill>
                <a:latin typeface="+mj-ea"/>
                <a:ea typeface="+mj-ea"/>
              </a:rPr>
              <a:t>収集</a:t>
            </a:r>
            <a:r>
              <a:rPr lang="ja-JP" altLang="en-US" sz="1600" dirty="0">
                <a:solidFill>
                  <a:schemeClr val="tx1"/>
                </a:solidFill>
                <a:latin typeface="+mj-ea"/>
                <a:ea typeface="+mj-ea"/>
              </a:rPr>
              <a:t>・</a:t>
            </a:r>
            <a:r>
              <a:rPr lang="ja-JP" altLang="en-US" sz="1600" dirty="0" smtClean="0">
                <a:solidFill>
                  <a:schemeClr val="tx1"/>
                </a:solidFill>
                <a:latin typeface="+mj-ea"/>
                <a:ea typeface="+mj-ea"/>
              </a:rPr>
              <a:t>モデル化</a:t>
            </a:r>
            <a:endParaRPr lang="en-US" altLang="ja-JP" sz="1600" dirty="0">
              <a:solidFill>
                <a:schemeClr val="tx1"/>
              </a:solidFill>
              <a:latin typeface="+mj-ea"/>
              <a:ea typeface="+mj-ea"/>
            </a:endParaRPr>
          </a:p>
          <a:p>
            <a:pPr marL="734950" lvl="2" indent="-285725">
              <a:lnSpc>
                <a:spcPts val="2199"/>
              </a:lnSpc>
              <a:buFont typeface="Wingdings"/>
              <a:buChar char="è"/>
            </a:pPr>
            <a:r>
              <a:rPr lang="ja-JP" altLang="en-US" sz="1600" dirty="0" smtClean="0">
                <a:solidFill>
                  <a:schemeClr val="tx1"/>
                </a:solidFill>
                <a:latin typeface="+mj-ea"/>
                <a:sym typeface="Wingdings" panose="05000000000000000000" pitchFamily="2" charset="2"/>
              </a:rPr>
              <a:t>「</a:t>
            </a:r>
            <a:r>
              <a:rPr lang="ja-JP" altLang="en-US" sz="1600" dirty="0">
                <a:solidFill>
                  <a:schemeClr val="tx1"/>
                </a:solidFill>
                <a:latin typeface="+mj-ea"/>
                <a:sym typeface="Wingdings" panose="05000000000000000000" pitchFamily="2" charset="2"/>
              </a:rPr>
              <a:t>働き方・休み方改善</a:t>
            </a:r>
            <a:r>
              <a:rPr lang="ja-JP" altLang="en-US" sz="1600" dirty="0">
                <a:solidFill>
                  <a:schemeClr val="tx1"/>
                </a:solidFill>
                <a:latin typeface="+mj-ea"/>
              </a:rPr>
              <a:t>コンサルタント」により企業に情報発信</a:t>
            </a:r>
            <a:r>
              <a:rPr lang="ja-JP" altLang="en-US" sz="1600" dirty="0" smtClean="0">
                <a:solidFill>
                  <a:schemeClr val="tx1"/>
                </a:solidFill>
                <a:latin typeface="+mj-ea"/>
              </a:rPr>
              <a:t>・導入ノウハウの相談援助</a:t>
            </a:r>
            <a:endParaRPr lang="en-US" altLang="ja-JP" sz="1600" dirty="0" smtClean="0">
              <a:solidFill>
                <a:schemeClr val="tx1"/>
              </a:solidFill>
              <a:latin typeface="+mj-ea"/>
            </a:endParaRPr>
          </a:p>
          <a:p>
            <a:pPr marL="261916" lvl="2">
              <a:lnSpc>
                <a:spcPts val="2199"/>
              </a:lnSpc>
            </a:pPr>
            <a:r>
              <a:rPr lang="ja-JP" altLang="en-US" sz="1600" dirty="0" smtClean="0">
                <a:solidFill>
                  <a:schemeClr val="tx1"/>
                </a:solidFill>
                <a:latin typeface="+mj-ea"/>
              </a:rPr>
              <a:t>③　フレックスタイム制</a:t>
            </a:r>
            <a:r>
              <a:rPr lang="ja-JP" altLang="en-US" sz="1600" dirty="0">
                <a:solidFill>
                  <a:schemeClr val="tx1"/>
                </a:solidFill>
                <a:latin typeface="+mj-ea"/>
              </a:rPr>
              <a:t>の活用促進（労働基準法改正の検討）</a:t>
            </a:r>
            <a:r>
              <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a:t>
            </a: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４～５頁に</a:t>
            </a:r>
            <a:r>
              <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詳細</a:t>
            </a:r>
            <a:r>
              <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a:t>
            </a:r>
            <a:endParaRPr lang="en-US" altLang="ja-JP" sz="1600" dirty="0">
              <a:solidFill>
                <a:schemeClr val="tx1"/>
              </a:solidFill>
              <a:latin typeface="+mj-ea"/>
            </a:endParaRPr>
          </a:p>
          <a:p>
            <a:pPr marL="993690" lvl="2">
              <a:lnSpc>
                <a:spcPts val="2199"/>
              </a:lnSpc>
              <a:spcBef>
                <a:spcPts val="1800"/>
              </a:spcBef>
              <a:tabLst>
                <a:tab pos="900036" algn="l"/>
              </a:tabLst>
            </a:pPr>
            <a:r>
              <a:rPr lang="ja-JP" altLang="en-US" sz="1600" dirty="0">
                <a:solidFill>
                  <a:schemeClr val="tx1"/>
                </a:solidFill>
                <a:latin typeface="+mj-ea"/>
                <a:ea typeface="+mj-ea"/>
              </a:rPr>
              <a:t>「仕事と生活の調和推進官民トップ会議」</a:t>
            </a:r>
            <a:r>
              <a:rPr lang="ja-JP" altLang="en-US" sz="1600" dirty="0" smtClean="0">
                <a:solidFill>
                  <a:schemeClr val="tx1"/>
                </a:solidFill>
                <a:latin typeface="+mj-ea"/>
                <a:ea typeface="+mj-ea"/>
              </a:rPr>
              <a:t>などの場で、政労使により取組を共有・発信してはどうか。</a:t>
            </a:r>
          </a:p>
        </p:txBody>
      </p:sp>
      <p:sp>
        <p:nvSpPr>
          <p:cNvPr id="4" name="円/楕円 3"/>
          <p:cNvSpPr/>
          <p:nvPr/>
        </p:nvSpPr>
        <p:spPr>
          <a:xfrm>
            <a:off x="244055" y="2276920"/>
            <a:ext cx="864096" cy="432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提案</a:t>
            </a:r>
          </a:p>
        </p:txBody>
      </p:sp>
      <p:sp>
        <p:nvSpPr>
          <p:cNvPr id="6" name="正方形/長方形 5"/>
          <p:cNvSpPr/>
          <p:nvPr/>
        </p:nvSpPr>
        <p:spPr>
          <a:xfrm>
            <a:off x="4930157" y="3396344"/>
            <a:ext cx="933615" cy="5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4" name="正方形/長方形 13"/>
          <p:cNvSpPr/>
          <p:nvPr/>
        </p:nvSpPr>
        <p:spPr>
          <a:xfrm>
            <a:off x="6010720" y="3396343"/>
            <a:ext cx="1028710" cy="493486"/>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Tree>
    <p:extLst>
      <p:ext uri="{BB962C8B-B14F-4D97-AF65-F5344CB8AC3E}">
        <p14:creationId xmlns:p14="http://schemas.microsoft.com/office/powerpoint/2010/main" val="338068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44488" y="740002"/>
            <a:ext cx="9374384" cy="1042234"/>
          </a:xfrm>
          <a:prstGeom prst="rect">
            <a:avLst/>
          </a:prstGeom>
          <a:noFill/>
          <a:ln w="50800" cmpd="thickThi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358744" lvl="1" indent="-285725">
              <a:lnSpc>
                <a:spcPts val="2199"/>
              </a:lnSpc>
              <a:buFont typeface="Wingdings" panose="05000000000000000000" pitchFamily="2" charset="2"/>
              <a:buChar char="u"/>
            </a:pPr>
            <a:r>
              <a:rPr lang="ja-JP" altLang="en-US" sz="1600" b="1" u="sng" dirty="0" smtClean="0">
                <a:solidFill>
                  <a:schemeClr val="tx1"/>
                </a:solidFill>
              </a:rPr>
              <a:t>始業</a:t>
            </a:r>
            <a:r>
              <a:rPr lang="ja-JP" altLang="en-US" sz="1600" b="1" u="sng" dirty="0">
                <a:solidFill>
                  <a:schemeClr val="tx1"/>
                </a:solidFill>
              </a:rPr>
              <a:t>・終業</a:t>
            </a:r>
            <a:r>
              <a:rPr lang="ja-JP" altLang="en-US" sz="1600" b="1" u="sng" dirty="0" smtClean="0">
                <a:solidFill>
                  <a:schemeClr val="tx1"/>
                </a:solidFill>
              </a:rPr>
              <a:t>時刻を自由に選べる仕組みの構築</a:t>
            </a:r>
            <a:r>
              <a:rPr lang="ja-JP" altLang="en-US" sz="1600" dirty="0" smtClean="0">
                <a:solidFill>
                  <a:schemeClr val="tx1"/>
                </a:solidFill>
              </a:rPr>
              <a:t>　</a:t>
            </a:r>
            <a:r>
              <a:rPr lang="en-US" altLang="ja-JP" sz="1600" dirty="0" smtClean="0">
                <a:solidFill>
                  <a:schemeClr val="tx1"/>
                </a:solidFill>
                <a:sym typeface="Wingdings" panose="05000000000000000000" pitchFamily="2" charset="2"/>
              </a:rPr>
              <a:t></a:t>
            </a:r>
            <a:r>
              <a:rPr lang="ja-JP" altLang="en-US" sz="1600" dirty="0" smtClean="0">
                <a:solidFill>
                  <a:schemeClr val="tx1"/>
                </a:solidFill>
                <a:sym typeface="Wingdings" panose="05000000000000000000" pitchFamily="2" charset="2"/>
              </a:rPr>
              <a:t>　</a:t>
            </a:r>
            <a:r>
              <a:rPr lang="ja-JP" altLang="en-US" sz="1600" b="1" u="sng" dirty="0">
                <a:solidFill>
                  <a:schemeClr val="tx1"/>
                </a:solidFill>
                <a:sym typeface="Wingdings" panose="05000000000000000000" pitchFamily="2" charset="2"/>
              </a:rPr>
              <a:t>柔軟で</a:t>
            </a:r>
            <a:r>
              <a:rPr lang="ja-JP" altLang="en-US" sz="1600" b="1" u="sng" dirty="0" smtClean="0">
                <a:solidFill>
                  <a:schemeClr val="tx1"/>
                </a:solidFill>
                <a:sym typeface="Wingdings" panose="05000000000000000000" pitchFamily="2" charset="2"/>
              </a:rPr>
              <a:t>メリハリのある働き方をいっそう可能に</a:t>
            </a:r>
            <a:endParaRPr lang="en-US" altLang="ja-JP" sz="1600" b="1" u="sng" dirty="0" smtClean="0">
              <a:solidFill>
                <a:schemeClr val="tx1"/>
              </a:solidFill>
            </a:endParaRPr>
          </a:p>
          <a:p>
            <a:pPr marL="1344498" lvl="2" indent="-285725">
              <a:lnSpc>
                <a:spcPts val="2199"/>
              </a:lnSpc>
              <a:spcBef>
                <a:spcPts val="600"/>
              </a:spcBef>
              <a:buFont typeface="メイリオ" panose="020B0604030504040204" pitchFamily="50" charset="-128"/>
              <a:buChar char="▶"/>
            </a:pPr>
            <a:r>
              <a:rPr lang="ja-JP" altLang="en-US" sz="1600" dirty="0">
                <a:solidFill>
                  <a:schemeClr val="tx1"/>
                </a:solidFill>
              </a:rPr>
              <a:t>育児・介護等の事情があって</a:t>
            </a:r>
            <a:r>
              <a:rPr lang="ja-JP" altLang="en-US" sz="1600" dirty="0" smtClean="0">
                <a:solidFill>
                  <a:schemeClr val="tx1"/>
                </a:solidFill>
              </a:rPr>
              <a:t>も、それらと</a:t>
            </a:r>
            <a:r>
              <a:rPr lang="ja-JP" altLang="en-US" sz="1600" dirty="0">
                <a:solidFill>
                  <a:schemeClr val="tx1"/>
                </a:solidFill>
              </a:rPr>
              <a:t>両立</a:t>
            </a:r>
            <a:r>
              <a:rPr lang="ja-JP" altLang="en-US" sz="1600" dirty="0" smtClean="0">
                <a:solidFill>
                  <a:schemeClr val="tx1"/>
                </a:solidFill>
              </a:rPr>
              <a:t>した働き方ができる　　　　</a:t>
            </a:r>
            <a:endParaRPr lang="ja-JP" altLang="en-US" sz="1600" dirty="0">
              <a:solidFill>
                <a:schemeClr val="tx1"/>
              </a:solidFill>
            </a:endParaRPr>
          </a:p>
        </p:txBody>
      </p:sp>
      <p:sp>
        <p:nvSpPr>
          <p:cNvPr id="84" name="円/楕円 83"/>
          <p:cNvSpPr/>
          <p:nvPr/>
        </p:nvSpPr>
        <p:spPr>
          <a:xfrm>
            <a:off x="541360" y="1268801"/>
            <a:ext cx="883248" cy="360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ﾒﾘｯﾄ</a:t>
            </a:r>
            <a:endPar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nvGrpSpPr>
          <p:cNvPr id="104" name="グループ化 103"/>
          <p:cNvGrpSpPr/>
          <p:nvPr/>
        </p:nvGrpSpPr>
        <p:grpSpPr>
          <a:xfrm>
            <a:off x="223908" y="3501009"/>
            <a:ext cx="3962806" cy="3147839"/>
            <a:chOff x="56456" y="1880727"/>
            <a:chExt cx="3595092" cy="3147839"/>
          </a:xfrm>
        </p:grpSpPr>
        <p:grpSp>
          <p:nvGrpSpPr>
            <p:cNvPr id="105" name="グループ化 104"/>
            <p:cNvGrpSpPr/>
            <p:nvPr/>
          </p:nvGrpSpPr>
          <p:grpSpPr>
            <a:xfrm>
              <a:off x="56456" y="1880727"/>
              <a:ext cx="3595091" cy="3147839"/>
              <a:chOff x="6924153" y="2009599"/>
              <a:chExt cx="3595091" cy="3147839"/>
            </a:xfrm>
          </p:grpSpPr>
          <p:grpSp>
            <p:nvGrpSpPr>
              <p:cNvPr id="107" name="グループ化 106"/>
              <p:cNvGrpSpPr/>
              <p:nvPr/>
            </p:nvGrpSpPr>
            <p:grpSpPr>
              <a:xfrm>
                <a:off x="6924153" y="2009599"/>
                <a:ext cx="3595091" cy="3147839"/>
                <a:chOff x="634904" y="1291266"/>
                <a:chExt cx="4302998" cy="3369948"/>
              </a:xfrm>
            </p:grpSpPr>
            <p:cxnSp>
              <p:nvCxnSpPr>
                <p:cNvPr id="109" name="直線矢印コネクタ 108"/>
                <p:cNvCxnSpPr/>
                <p:nvPr/>
              </p:nvCxnSpPr>
              <p:spPr>
                <a:xfrm flipV="1">
                  <a:off x="1161526" y="1909303"/>
                  <a:ext cx="0" cy="1811387"/>
                </a:xfrm>
                <a:prstGeom prst="straightConnector1">
                  <a:avLst/>
                </a:prstGeom>
                <a:ln w="28575">
                  <a:solidFill>
                    <a:schemeClr val="tx1">
                      <a:lumMod val="65000"/>
                      <a:lumOff val="35000"/>
                    </a:schemeClr>
                  </a:solidFill>
                  <a:tailEnd type="arrow"/>
                </a:ln>
              </p:spPr>
              <p:style>
                <a:lnRef idx="1">
                  <a:schemeClr val="dk1"/>
                </a:lnRef>
                <a:fillRef idx="0">
                  <a:schemeClr val="dk1"/>
                </a:fillRef>
                <a:effectRef idx="0">
                  <a:schemeClr val="dk1"/>
                </a:effectRef>
                <a:fontRef idx="minor">
                  <a:schemeClr val="tx1"/>
                </a:fontRef>
              </p:style>
            </p:cxnSp>
            <p:sp>
              <p:nvSpPr>
                <p:cNvPr id="110" name="テキスト ボックス 109"/>
                <p:cNvSpPr txBox="1"/>
                <p:nvPr/>
              </p:nvSpPr>
              <p:spPr>
                <a:xfrm>
                  <a:off x="688852" y="1678963"/>
                  <a:ext cx="997957" cy="280069"/>
                </a:xfrm>
                <a:prstGeom prst="rect">
                  <a:avLst/>
                </a:prstGeom>
                <a:noFill/>
              </p:spPr>
              <p:txBody>
                <a:bodyPr wrap="square" rtlCol="0">
                  <a:spAutoFit/>
                </a:bodyPr>
                <a:lstStyle/>
                <a:p>
                  <a:pPr algn="ctr"/>
                  <a:r>
                    <a:rPr lang="ja-JP" altLang="en-US" sz="1100" dirty="0" smtClean="0"/>
                    <a:t>労働時間</a:t>
                  </a:r>
                  <a:endParaRPr lang="ja-JP" altLang="en-US" sz="1100" dirty="0"/>
                </a:p>
              </p:txBody>
            </p:sp>
            <p:sp>
              <p:nvSpPr>
                <p:cNvPr id="111" name="テキスト ボックス 110"/>
                <p:cNvSpPr txBox="1"/>
                <p:nvPr/>
              </p:nvSpPr>
              <p:spPr>
                <a:xfrm>
                  <a:off x="1613326" y="3564916"/>
                  <a:ext cx="2182448" cy="280069"/>
                </a:xfrm>
                <a:prstGeom prst="rect">
                  <a:avLst/>
                </a:prstGeom>
                <a:noFill/>
              </p:spPr>
              <p:txBody>
                <a:bodyPr wrap="square" rtlCol="0">
                  <a:spAutoFit/>
                </a:bodyPr>
                <a:lstStyle/>
                <a:p>
                  <a:pPr algn="ctr"/>
                  <a:r>
                    <a:rPr lang="ja-JP" altLang="en-US" sz="1100" dirty="0" smtClean="0"/>
                    <a:t>１か月以内の清算期間</a:t>
                  </a:r>
                  <a:endParaRPr lang="ja-JP" altLang="en-US" sz="1100" dirty="0"/>
                </a:p>
              </p:txBody>
            </p:sp>
            <p:sp>
              <p:nvSpPr>
                <p:cNvPr id="112" name="フリーフォーム 111"/>
                <p:cNvSpPr/>
                <p:nvPr/>
              </p:nvSpPr>
              <p:spPr>
                <a:xfrm rot="244613">
                  <a:off x="1186655" y="2129223"/>
                  <a:ext cx="2974627" cy="1248997"/>
                </a:xfrm>
                <a:custGeom>
                  <a:avLst/>
                  <a:gdLst>
                    <a:gd name="connsiteX0" fmla="*/ 0 w 2667000"/>
                    <a:gd name="connsiteY0" fmla="*/ 877769 h 1517833"/>
                    <a:gd name="connsiteX1" fmla="*/ 711200 w 2667000"/>
                    <a:gd name="connsiteY1" fmla="*/ 14169 h 1517833"/>
                    <a:gd name="connsiteX2" fmla="*/ 1816100 w 2667000"/>
                    <a:gd name="connsiteY2" fmla="*/ 1500069 h 1517833"/>
                    <a:gd name="connsiteX3" fmla="*/ 2667000 w 2667000"/>
                    <a:gd name="connsiteY3" fmla="*/ 699969 h 1517833"/>
                  </a:gdLst>
                  <a:ahLst/>
                  <a:cxnLst>
                    <a:cxn ang="0">
                      <a:pos x="connsiteX0" y="connsiteY0"/>
                    </a:cxn>
                    <a:cxn ang="0">
                      <a:pos x="connsiteX1" y="connsiteY1"/>
                    </a:cxn>
                    <a:cxn ang="0">
                      <a:pos x="connsiteX2" y="connsiteY2"/>
                    </a:cxn>
                    <a:cxn ang="0">
                      <a:pos x="connsiteX3" y="connsiteY3"/>
                    </a:cxn>
                  </a:cxnLst>
                  <a:rect l="l" t="t" r="r" b="b"/>
                  <a:pathLst>
                    <a:path w="2667000" h="1517833">
                      <a:moveTo>
                        <a:pt x="0" y="877769"/>
                      </a:moveTo>
                      <a:cubicBezTo>
                        <a:pt x="204258" y="394110"/>
                        <a:pt x="408517" y="-89548"/>
                        <a:pt x="711200" y="14169"/>
                      </a:cubicBezTo>
                      <a:cubicBezTo>
                        <a:pt x="1013883" y="117886"/>
                        <a:pt x="1490133" y="1385769"/>
                        <a:pt x="1816100" y="1500069"/>
                      </a:cubicBezTo>
                      <a:cubicBezTo>
                        <a:pt x="2142067" y="1614369"/>
                        <a:pt x="2404533" y="1157169"/>
                        <a:pt x="2667000" y="699969"/>
                      </a:cubicBezTo>
                    </a:path>
                  </a:pathLst>
                </a:custGeom>
                <a:pattFill prst="ltUpDiag">
                  <a:fgClr>
                    <a:schemeClr val="tx1"/>
                  </a:fgClr>
                  <a:bgClr>
                    <a:schemeClr val="bg1"/>
                  </a:bgClr>
                </a:patt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矢印コネクタ 112"/>
                <p:cNvCxnSpPr/>
                <p:nvPr/>
              </p:nvCxnSpPr>
              <p:spPr>
                <a:xfrm>
                  <a:off x="1161525" y="3565495"/>
                  <a:ext cx="3102390" cy="0"/>
                </a:xfrm>
                <a:prstGeom prst="straightConnector1">
                  <a:avLst/>
                </a:prstGeom>
                <a:ln w="28575">
                  <a:solidFill>
                    <a:schemeClr val="tx1">
                      <a:lumMod val="65000"/>
                      <a:lumOff val="35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14" name="直線コネクタ 113"/>
                <p:cNvCxnSpPr/>
                <p:nvPr/>
              </p:nvCxnSpPr>
              <p:spPr>
                <a:xfrm flipV="1">
                  <a:off x="1014865" y="2755981"/>
                  <a:ext cx="3360922" cy="784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5" name="直線矢印コネクタ 114"/>
                <p:cNvCxnSpPr/>
                <p:nvPr/>
              </p:nvCxnSpPr>
              <p:spPr>
                <a:xfrm flipH="1">
                  <a:off x="2072033" y="2177896"/>
                  <a:ext cx="352595" cy="3243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5" name="テキスト ボックス 134"/>
                <p:cNvSpPr txBox="1"/>
                <p:nvPr/>
              </p:nvSpPr>
              <p:spPr>
                <a:xfrm>
                  <a:off x="2147107" y="1724580"/>
                  <a:ext cx="1993415" cy="477765"/>
                </a:xfrm>
                <a:prstGeom prst="rect">
                  <a:avLst/>
                </a:prstGeom>
                <a:noFill/>
              </p:spPr>
              <p:txBody>
                <a:bodyPr wrap="square" rtlCol="0">
                  <a:spAutoFit/>
                </a:bodyPr>
                <a:lstStyle/>
                <a:p>
                  <a:pPr algn="ctr"/>
                  <a:r>
                    <a:rPr lang="ja-JP" altLang="en-US" sz="1200" dirty="0" smtClean="0">
                      <a:latin typeface="ＤＨＰ特太ゴシック体" panose="020B0500000000000000" pitchFamily="50" charset="-128"/>
                      <a:ea typeface="ＤＨＰ特太ゴシック体" panose="020B0500000000000000" pitchFamily="50" charset="-128"/>
                    </a:rPr>
                    <a:t>バリバリ働きたい！</a:t>
                  </a:r>
                  <a:endParaRPr lang="en-US" altLang="ja-JP" sz="1200" dirty="0" smtClean="0">
                    <a:latin typeface="ＤＨＰ特太ゴシック体" panose="020B0500000000000000" pitchFamily="50" charset="-128"/>
                    <a:ea typeface="ＤＨＰ特太ゴシック体" panose="020B0500000000000000" pitchFamily="50" charset="-128"/>
                  </a:endParaRPr>
                </a:p>
                <a:p>
                  <a:pPr algn="ctr"/>
                  <a:r>
                    <a:rPr lang="ja-JP" altLang="en-US" sz="1100" dirty="0" smtClean="0"/>
                    <a:t>（時間外労働にならない）</a:t>
                  </a:r>
                  <a:endParaRPr lang="ja-JP" altLang="en-US" sz="1100" dirty="0"/>
                </a:p>
              </p:txBody>
            </p:sp>
            <p:cxnSp>
              <p:nvCxnSpPr>
                <p:cNvPr id="139" name="直線矢印コネクタ 138"/>
                <p:cNvCxnSpPr/>
                <p:nvPr/>
              </p:nvCxnSpPr>
              <p:spPr>
                <a:xfrm flipH="1" flipV="1">
                  <a:off x="3483071" y="3133240"/>
                  <a:ext cx="301621" cy="8864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0" name="テキスト ボックス 139"/>
                <p:cNvSpPr txBox="1"/>
                <p:nvPr/>
              </p:nvSpPr>
              <p:spPr>
                <a:xfrm>
                  <a:off x="1123976" y="3974770"/>
                  <a:ext cx="3682926" cy="686444"/>
                </a:xfrm>
                <a:prstGeom prst="rect">
                  <a:avLst/>
                </a:prstGeom>
                <a:noFill/>
              </p:spPr>
              <p:txBody>
                <a:bodyPr wrap="square" rtlCol="0">
                  <a:spAutoFit/>
                </a:bodyPr>
                <a:lstStyle/>
                <a:p>
                  <a:pPr algn="ctr"/>
                  <a:r>
                    <a:rPr lang="ja-JP" altLang="en-US" sz="1200" dirty="0" smtClean="0">
                      <a:latin typeface="ＤＨＰ特太ゴシック体" panose="020B0500000000000000" pitchFamily="50" charset="-128"/>
                      <a:ea typeface="ＤＨＰ特太ゴシック体" panose="020B0500000000000000" pitchFamily="50" charset="-128"/>
                    </a:rPr>
                    <a:t>子どもの学校行事のため早めに帰りたい！</a:t>
                  </a:r>
                  <a:endParaRPr lang="en-US" altLang="ja-JP" sz="1200" dirty="0" smtClean="0">
                    <a:latin typeface="ＤＨＰ特太ゴシック体" panose="020B0500000000000000" pitchFamily="50" charset="-128"/>
                    <a:ea typeface="ＤＨＰ特太ゴシック体" panose="020B0500000000000000" pitchFamily="50" charset="-128"/>
                  </a:endParaRPr>
                </a:p>
                <a:p>
                  <a:pPr algn="ctr">
                    <a:spcBef>
                      <a:spcPts val="200"/>
                    </a:spcBef>
                  </a:pPr>
                  <a:r>
                    <a:rPr lang="ja-JP" altLang="en-US" sz="1100" dirty="0" smtClean="0"/>
                    <a:t>所定労働時間働く必要なし</a:t>
                  </a:r>
                  <a:endParaRPr lang="en-US" altLang="ja-JP" sz="1100" dirty="0" smtClean="0"/>
                </a:p>
                <a:p>
                  <a:pPr algn="ctr"/>
                  <a:r>
                    <a:rPr lang="ja-JP" altLang="en-US" sz="1100" dirty="0" smtClean="0"/>
                    <a:t>賃金は減額されない</a:t>
                  </a:r>
                  <a:endParaRPr lang="ja-JP" altLang="en-US" sz="1100" dirty="0"/>
                </a:p>
              </p:txBody>
            </p:sp>
            <p:grpSp>
              <p:nvGrpSpPr>
                <p:cNvPr id="141" name="グループ化 140"/>
                <p:cNvGrpSpPr/>
                <p:nvPr/>
              </p:nvGrpSpPr>
              <p:grpSpPr>
                <a:xfrm>
                  <a:off x="634904" y="1291266"/>
                  <a:ext cx="4302998" cy="3361744"/>
                  <a:chOff x="634904" y="1291266"/>
                  <a:chExt cx="4302998" cy="3361744"/>
                </a:xfrm>
              </p:grpSpPr>
              <p:sp>
                <p:nvSpPr>
                  <p:cNvPr id="142" name="正方形/長方形 141"/>
                  <p:cNvSpPr/>
                  <p:nvPr/>
                </p:nvSpPr>
                <p:spPr>
                  <a:xfrm>
                    <a:off x="634904" y="1462453"/>
                    <a:ext cx="4302998" cy="31905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タイトル 1"/>
                  <p:cNvSpPr txBox="1">
                    <a:spLocks/>
                  </p:cNvSpPr>
                  <p:nvPr/>
                </p:nvSpPr>
                <p:spPr>
                  <a:xfrm>
                    <a:off x="1467029" y="1291266"/>
                    <a:ext cx="2530866" cy="32359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lvl="0" algn="ctr">
                      <a:spcBef>
                        <a:spcPct val="0"/>
                      </a:spcBef>
                      <a:defRPr/>
                    </a:pPr>
                    <a:r>
                      <a:rPr lang="ja-JP" altLang="en-US" sz="1200" dirty="0" smtClean="0">
                        <a:solidFill>
                          <a:schemeClr val="tx1"/>
                        </a:solidFill>
                      </a:rPr>
                      <a:t>現行のフレックスタイム制</a:t>
                    </a:r>
                  </a:p>
                </p:txBody>
              </p:sp>
            </p:grpSp>
          </p:grpSp>
          <p:sp>
            <p:nvSpPr>
              <p:cNvPr id="108" name="大かっこ 107"/>
              <p:cNvSpPr/>
              <p:nvPr/>
            </p:nvSpPr>
            <p:spPr>
              <a:xfrm>
                <a:off x="8003985" y="4772147"/>
                <a:ext cx="1718768" cy="29789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06" name="テキスト ボックス 105"/>
            <p:cNvSpPr txBox="1"/>
            <p:nvPr/>
          </p:nvSpPr>
          <p:spPr>
            <a:xfrm>
              <a:off x="2625308" y="2963134"/>
              <a:ext cx="1026240" cy="261610"/>
            </a:xfrm>
            <a:prstGeom prst="rect">
              <a:avLst/>
            </a:prstGeom>
            <a:noFill/>
          </p:spPr>
          <p:txBody>
            <a:bodyPr wrap="square" rtlCol="0">
              <a:spAutoFit/>
            </a:bodyPr>
            <a:lstStyle/>
            <a:p>
              <a:pPr algn="ctr"/>
              <a:r>
                <a:rPr lang="ja-JP" altLang="en-US" sz="1100" dirty="0" smtClean="0">
                  <a:solidFill>
                    <a:schemeClr val="accent2"/>
                  </a:solidFill>
                </a:rPr>
                <a:t>所定労働時間</a:t>
              </a:r>
              <a:endParaRPr lang="ja-JP" altLang="en-US" sz="1100" dirty="0">
                <a:solidFill>
                  <a:schemeClr val="accent2"/>
                </a:solidFill>
              </a:endParaRPr>
            </a:p>
          </p:txBody>
        </p:sp>
      </p:grpSp>
      <p:sp>
        <p:nvSpPr>
          <p:cNvPr id="145" name="正方形/長方形 144"/>
          <p:cNvSpPr/>
          <p:nvPr/>
        </p:nvSpPr>
        <p:spPr>
          <a:xfrm>
            <a:off x="4135790" y="5191308"/>
            <a:ext cx="5208490" cy="379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en-US" altLang="ja-JP" sz="1600" dirty="0" smtClean="0">
                <a:solidFill>
                  <a:prstClr val="black"/>
                </a:solidFill>
                <a:latin typeface="HGP明朝E" panose="02020900000000000000" pitchFamily="18" charset="-128"/>
                <a:ea typeface="HGP明朝E" panose="02020900000000000000" pitchFamily="18" charset="-128"/>
              </a:rPr>
              <a:t>【</a:t>
            </a:r>
            <a:r>
              <a:rPr lang="ja-JP" altLang="en-US" sz="1600" dirty="0" smtClean="0">
                <a:solidFill>
                  <a:prstClr val="black"/>
                </a:solidFill>
                <a:latin typeface="HGP明朝E" panose="02020900000000000000" pitchFamily="18" charset="-128"/>
                <a:ea typeface="HGP明朝E" panose="02020900000000000000" pitchFamily="18" charset="-128"/>
              </a:rPr>
              <a:t>参考</a:t>
            </a:r>
            <a:r>
              <a:rPr lang="en-US" altLang="ja-JP" sz="1600" dirty="0" smtClean="0">
                <a:solidFill>
                  <a:prstClr val="black"/>
                </a:solidFill>
                <a:latin typeface="HGP明朝E" panose="02020900000000000000" pitchFamily="18" charset="-128"/>
                <a:ea typeface="HGP明朝E" panose="02020900000000000000" pitchFamily="18" charset="-128"/>
              </a:rPr>
              <a:t>2】</a:t>
            </a:r>
            <a:r>
              <a:rPr lang="ja-JP" altLang="en-US" sz="1600" dirty="0" smtClean="0">
                <a:solidFill>
                  <a:prstClr val="black"/>
                </a:solidFill>
                <a:latin typeface="HGP明朝E" panose="02020900000000000000" pitchFamily="18" charset="-128"/>
                <a:ea typeface="HGP明朝E" panose="02020900000000000000" pitchFamily="18" charset="-128"/>
              </a:rPr>
              <a:t>　フレックスタイム制に不便を感じたことはあるか？　　　</a:t>
            </a:r>
            <a:endParaRPr lang="ja-JP" altLang="en-US" sz="1100" dirty="0">
              <a:solidFill>
                <a:prstClr val="black"/>
              </a:solidFill>
              <a:latin typeface="ＭＳ Ｐ明朝" panose="02020600040205080304" pitchFamily="18" charset="-128"/>
              <a:ea typeface="ＭＳ Ｐ明朝" panose="02020600040205080304" pitchFamily="18" charset="-128"/>
            </a:endParaRPr>
          </a:p>
        </p:txBody>
      </p:sp>
      <p:sp>
        <p:nvSpPr>
          <p:cNvPr id="146" name="正方形/長方形 145"/>
          <p:cNvSpPr/>
          <p:nvPr/>
        </p:nvSpPr>
        <p:spPr>
          <a:xfrm>
            <a:off x="6622939" y="5623357"/>
            <a:ext cx="2938573" cy="1125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nSpc>
                <a:spcPts val="1700"/>
              </a:lnSpc>
            </a:pPr>
            <a:r>
              <a:rPr lang="ja-JP" altLang="en-US" sz="1200" u="sng" dirty="0" smtClean="0">
                <a:solidFill>
                  <a:prstClr val="black"/>
                </a:solidFill>
                <a:latin typeface="HGP明朝E" panose="02020900000000000000" pitchFamily="18" charset="-128"/>
                <a:ea typeface="HGP明朝E" panose="02020900000000000000" pitchFamily="18" charset="-128"/>
              </a:rPr>
              <a:t>具体的に見直すべき点（</a:t>
            </a:r>
            <a:r>
              <a:rPr lang="en-US" altLang="ja-JP" sz="1200" u="sng" dirty="0" smtClean="0">
                <a:solidFill>
                  <a:prstClr val="black"/>
                </a:solidFill>
                <a:latin typeface="HGP明朝E" panose="02020900000000000000" pitchFamily="18" charset="-128"/>
                <a:ea typeface="HGP明朝E" panose="02020900000000000000" pitchFamily="18" charset="-128"/>
              </a:rPr>
              <a:t>M.A</a:t>
            </a:r>
            <a:r>
              <a:rPr lang="ja-JP" altLang="en-US" sz="1200" u="sng" dirty="0" smtClean="0">
                <a:solidFill>
                  <a:prstClr val="black"/>
                </a:solidFill>
                <a:latin typeface="HGP明朝E" panose="02020900000000000000" pitchFamily="18" charset="-128"/>
                <a:ea typeface="HGP明朝E" panose="02020900000000000000" pitchFamily="18" charset="-128"/>
              </a:rPr>
              <a:t>）</a:t>
            </a:r>
            <a:endParaRPr lang="en-US" altLang="ja-JP" sz="1200" u="sng" dirty="0" smtClean="0">
              <a:solidFill>
                <a:prstClr val="black"/>
              </a:solidFill>
              <a:latin typeface="HGP明朝E" panose="02020900000000000000" pitchFamily="18" charset="-128"/>
              <a:ea typeface="HGP明朝E" panose="02020900000000000000" pitchFamily="18" charset="-128"/>
            </a:endParaRPr>
          </a:p>
          <a:p>
            <a:pPr lvl="1" indent="-282551">
              <a:lnSpc>
                <a:spcPts val="1700"/>
              </a:lnSpc>
            </a:pPr>
            <a:r>
              <a:rPr lang="ja-JP" altLang="en-US" sz="1200" dirty="0" smtClean="0">
                <a:solidFill>
                  <a:prstClr val="black"/>
                </a:solidFill>
                <a:latin typeface="ＭＳ Ｐ明朝" panose="02020600040205080304" pitchFamily="18" charset="-128"/>
                <a:ea typeface="ＭＳ Ｐ明朝" panose="02020600040205080304" pitchFamily="18" charset="-128"/>
              </a:rPr>
              <a:t>①清算期間が短い　</a:t>
            </a:r>
            <a:r>
              <a:rPr lang="en-US" altLang="ja-JP" sz="1200" dirty="0" smtClean="0">
                <a:solidFill>
                  <a:prstClr val="black"/>
                </a:solidFill>
                <a:latin typeface="ＭＳ Ｐ明朝" panose="02020600040205080304" pitchFamily="18" charset="-128"/>
                <a:ea typeface="ＭＳ Ｐ明朝" panose="02020600040205080304" pitchFamily="18" charset="-128"/>
              </a:rPr>
              <a:t>94.2</a:t>
            </a:r>
            <a:r>
              <a:rPr lang="ja-JP" altLang="en-US" sz="1200" dirty="0" smtClean="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lvl="1" indent="-282551">
              <a:lnSpc>
                <a:spcPts val="1700"/>
              </a:lnSpc>
            </a:pPr>
            <a:r>
              <a:rPr lang="ja-JP" altLang="en-US" sz="1200" dirty="0" smtClean="0">
                <a:solidFill>
                  <a:prstClr val="black"/>
                </a:solidFill>
                <a:latin typeface="ＭＳ Ｐ明朝" panose="02020600040205080304" pitchFamily="18" charset="-128"/>
                <a:ea typeface="ＭＳ Ｐ明朝" panose="02020600040205080304" pitchFamily="18" charset="-128"/>
              </a:rPr>
              <a:t>②複数月をまたぐ清算が困難　</a:t>
            </a:r>
            <a:r>
              <a:rPr lang="en-US" altLang="ja-JP" sz="1200" dirty="0" smtClean="0">
                <a:solidFill>
                  <a:prstClr val="black"/>
                </a:solidFill>
                <a:latin typeface="ＭＳ Ｐ明朝" panose="02020600040205080304" pitchFamily="18" charset="-128"/>
                <a:ea typeface="ＭＳ Ｐ明朝" panose="02020600040205080304" pitchFamily="18" charset="-128"/>
              </a:rPr>
              <a:t>16.0</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33346" lvl="1" indent="-158736">
              <a:lnSpc>
                <a:spcPts val="1700"/>
              </a:lnSpc>
            </a:pPr>
            <a:r>
              <a:rPr lang="ja-JP" altLang="en-US" sz="1200" dirty="0" smtClean="0">
                <a:solidFill>
                  <a:prstClr val="black"/>
                </a:solidFill>
                <a:latin typeface="ＭＳ Ｐ明朝" panose="02020600040205080304" pitchFamily="18" charset="-128"/>
                <a:ea typeface="ＭＳ Ｐ明朝" panose="02020600040205080304" pitchFamily="18" charset="-128"/>
              </a:rPr>
              <a:t>③週休</a:t>
            </a:r>
            <a:r>
              <a:rPr lang="en-US" altLang="ja-JP" sz="1200" dirty="0" smtClean="0">
                <a:solidFill>
                  <a:prstClr val="black"/>
                </a:solidFill>
                <a:latin typeface="ＭＳ Ｐ明朝" panose="02020600040205080304" pitchFamily="18" charset="-128"/>
                <a:ea typeface="ＭＳ Ｐ明朝" panose="02020600040205080304" pitchFamily="18" charset="-128"/>
              </a:rPr>
              <a:t>2</a:t>
            </a:r>
            <a:r>
              <a:rPr lang="ja-JP" altLang="en-US" sz="1200" dirty="0" smtClean="0">
                <a:solidFill>
                  <a:prstClr val="black"/>
                </a:solidFill>
                <a:latin typeface="ＭＳ Ｐ明朝" panose="02020600040205080304" pitchFamily="18" charset="-128"/>
                <a:ea typeface="ＭＳ Ｐ明朝" panose="02020600040205080304" pitchFamily="18" charset="-128"/>
              </a:rPr>
              <a:t>日制の場合、法定労働時間の枠を超える月がある　</a:t>
            </a:r>
            <a:r>
              <a:rPr lang="en-US" altLang="ja-JP" sz="1200" dirty="0" smtClean="0">
                <a:solidFill>
                  <a:prstClr val="black"/>
                </a:solidFill>
                <a:latin typeface="ＭＳ Ｐ明朝" panose="02020600040205080304" pitchFamily="18" charset="-128"/>
                <a:ea typeface="ＭＳ Ｐ明朝" panose="02020600040205080304" pitchFamily="18" charset="-128"/>
              </a:rPr>
              <a:t>5.6</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graphicFrame>
        <p:nvGraphicFramePr>
          <p:cNvPr id="147" name="表 146"/>
          <p:cNvGraphicFramePr>
            <a:graphicFrameLocks noGrp="1"/>
          </p:cNvGraphicFramePr>
          <p:nvPr>
            <p:extLst>
              <p:ext uri="{D42A27DB-BD31-4B8C-83A1-F6EECF244321}">
                <p14:modId xmlns:p14="http://schemas.microsoft.com/office/powerpoint/2010/main" val="2313483516"/>
              </p:ext>
            </p:extLst>
          </p:nvPr>
        </p:nvGraphicFramePr>
        <p:xfrm>
          <a:off x="4336624" y="3664402"/>
          <a:ext cx="3928744" cy="1382595"/>
        </p:xfrm>
        <a:graphic>
          <a:graphicData uri="http://schemas.openxmlformats.org/drawingml/2006/table">
            <a:tbl>
              <a:tblPr bandRow="1">
                <a:tableStyleId>{5940675A-B579-460E-94D1-54222C63F5DA}</a:tableStyleId>
              </a:tblPr>
              <a:tblGrid>
                <a:gridCol w="1295718"/>
                <a:gridCol w="841692"/>
                <a:gridCol w="841692"/>
                <a:gridCol w="949642"/>
              </a:tblGrid>
              <a:tr h="460865">
                <a:tc>
                  <a:txBody>
                    <a:bodyPr/>
                    <a:lstStyle/>
                    <a:p>
                      <a:pPr algn="ctr"/>
                      <a:endParaRPr kumimoji="1" lang="ja-JP" altLang="en-US" sz="1200" dirty="0">
                        <a:latin typeface="ＭＳ Ｐ明朝" panose="02020600040205080304" pitchFamily="18" charset="-128"/>
                        <a:ea typeface="ＭＳ Ｐ明朝" panose="02020600040205080304" pitchFamily="18" charset="-128"/>
                      </a:endParaRPr>
                    </a:p>
                  </a:txBody>
                  <a:tcPr/>
                </a:tc>
                <a:tc>
                  <a:txBody>
                    <a:bodyPr/>
                    <a:lstStyle/>
                    <a:p>
                      <a:pPr algn="ctr"/>
                      <a:r>
                        <a:rPr kumimoji="1" lang="ja-JP" altLang="en-US" sz="1200" dirty="0" smtClean="0"/>
                        <a:t>平成</a:t>
                      </a:r>
                      <a:r>
                        <a:rPr kumimoji="1" lang="en-US" altLang="ja-JP" sz="1200" dirty="0" smtClean="0"/>
                        <a:t>21</a:t>
                      </a:r>
                      <a:r>
                        <a:rPr kumimoji="1" lang="ja-JP" altLang="en-US" sz="1200" dirty="0" smtClean="0"/>
                        <a:t>年</a:t>
                      </a:r>
                      <a:endParaRPr kumimoji="1" lang="ja-JP" altLang="en-US" sz="1200" dirty="0">
                        <a:latin typeface="ＭＳ Ｐ明朝" panose="02020600040205080304" pitchFamily="18" charset="-128"/>
                        <a:ea typeface="ＭＳ Ｐ明朝" panose="02020600040205080304" pitchFamily="18" charset="-128"/>
                      </a:endParaRPr>
                    </a:p>
                  </a:txBody>
                  <a:tcPr/>
                </a:tc>
                <a:tc>
                  <a:txBody>
                    <a:bodyPr/>
                    <a:lstStyle/>
                    <a:p>
                      <a:pPr algn="ctr"/>
                      <a:r>
                        <a:rPr kumimoji="1" lang="ja-JP" altLang="en-US" sz="1200" dirty="0" smtClean="0"/>
                        <a:t>平成</a:t>
                      </a:r>
                      <a:r>
                        <a:rPr kumimoji="1" lang="en-US" altLang="ja-JP" sz="1200" dirty="0" smtClean="0"/>
                        <a:t>25</a:t>
                      </a:r>
                      <a:r>
                        <a:rPr kumimoji="1" lang="ja-JP" altLang="en-US" sz="1200" dirty="0" smtClean="0"/>
                        <a:t>年</a:t>
                      </a:r>
                      <a:endParaRPr kumimoji="1" lang="ja-JP" altLang="en-US" sz="1200" dirty="0">
                        <a:latin typeface="ＭＳ Ｐ明朝" panose="02020600040205080304" pitchFamily="18" charset="-128"/>
                        <a:ea typeface="ＭＳ Ｐ明朝" panose="02020600040205080304" pitchFamily="18" charset="-128"/>
                      </a:endParaRPr>
                    </a:p>
                  </a:txBody>
                  <a:tcPr/>
                </a:tc>
                <a:tc>
                  <a:txBody>
                    <a:bodyPr/>
                    <a:lstStyle/>
                    <a:p>
                      <a:pPr algn="ctr"/>
                      <a:r>
                        <a:rPr kumimoji="1" lang="ja-JP" altLang="en-US" sz="1200" dirty="0" smtClean="0"/>
                        <a:t>増減</a:t>
                      </a:r>
                      <a:endParaRPr kumimoji="1" lang="ja-JP" altLang="en-US" sz="1200" dirty="0">
                        <a:latin typeface="ＭＳ Ｐ明朝" panose="02020600040205080304" pitchFamily="18" charset="-128"/>
                        <a:ea typeface="ＭＳ Ｐ明朝" panose="02020600040205080304" pitchFamily="18" charset="-128"/>
                      </a:endParaRPr>
                    </a:p>
                  </a:txBody>
                  <a:tcPr/>
                </a:tc>
              </a:tr>
              <a:tr h="460865">
                <a:tc>
                  <a:txBody>
                    <a:bodyPr/>
                    <a:lstStyle/>
                    <a:p>
                      <a:pPr algn="ctr"/>
                      <a:r>
                        <a:rPr kumimoji="1" lang="ja-JP" altLang="en-US" sz="1200" dirty="0" smtClean="0"/>
                        <a:t>導入企業割合</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6.1%</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5.0%</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ja-JP" altLang="en-US" sz="1200" dirty="0" smtClean="0"/>
                        <a:t>▲</a:t>
                      </a:r>
                      <a:r>
                        <a:rPr kumimoji="1" lang="en-US" altLang="ja-JP" sz="1200" dirty="0" smtClean="0"/>
                        <a:t>1.1</a:t>
                      </a:r>
                      <a:r>
                        <a:rPr kumimoji="1" lang="ja-JP" altLang="en-US" sz="1200" dirty="0" smtClean="0"/>
                        <a:t>ﾎﾟｲﾝﾄ</a:t>
                      </a:r>
                      <a:endParaRPr kumimoji="1" lang="ja-JP" altLang="en-US" sz="1200" dirty="0">
                        <a:latin typeface="ＭＳ Ｐ明朝" panose="02020600040205080304" pitchFamily="18" charset="-128"/>
                        <a:ea typeface="ＭＳ Ｐ明朝" panose="02020600040205080304" pitchFamily="18" charset="-128"/>
                      </a:endParaRPr>
                    </a:p>
                  </a:txBody>
                  <a:tcPr anchor="ctr"/>
                </a:tc>
              </a:tr>
              <a:tr h="460865">
                <a:tc>
                  <a:txBody>
                    <a:bodyPr/>
                    <a:lstStyle/>
                    <a:p>
                      <a:pPr algn="ctr"/>
                      <a:r>
                        <a:rPr kumimoji="1" lang="ja-JP" altLang="en-US" sz="1200" dirty="0" smtClean="0"/>
                        <a:t>適用労働者割合</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8.5%</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7.9%</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ja-JP" altLang="en-US" sz="1200" dirty="0" smtClean="0"/>
                        <a:t>▲</a:t>
                      </a:r>
                      <a:r>
                        <a:rPr kumimoji="1" lang="en-US" altLang="ja-JP" sz="1200" dirty="0" smtClean="0"/>
                        <a:t>0.6</a:t>
                      </a:r>
                      <a:r>
                        <a:rPr kumimoji="1" lang="ja-JP" altLang="en-US" sz="1200" dirty="0" smtClean="0"/>
                        <a:t>ﾎﾟｲﾝﾄ</a:t>
                      </a:r>
                      <a:endParaRPr kumimoji="1" lang="ja-JP" altLang="en-US" sz="1200" dirty="0">
                        <a:latin typeface="ＭＳ Ｐ明朝" panose="02020600040205080304" pitchFamily="18" charset="-128"/>
                        <a:ea typeface="ＭＳ Ｐ明朝" panose="02020600040205080304" pitchFamily="18" charset="-128"/>
                      </a:endParaRPr>
                    </a:p>
                  </a:txBody>
                  <a:tcPr anchor="ctr"/>
                </a:tc>
              </a:tr>
            </a:tbl>
          </a:graphicData>
        </a:graphic>
      </p:graphicFrame>
      <p:sp>
        <p:nvSpPr>
          <p:cNvPr id="148" name="正方形/長方形 147"/>
          <p:cNvSpPr/>
          <p:nvPr/>
        </p:nvSpPr>
        <p:spPr>
          <a:xfrm>
            <a:off x="4241650" y="4993026"/>
            <a:ext cx="4032448" cy="261602"/>
          </a:xfrm>
          <a:prstGeom prst="rect">
            <a:avLst/>
          </a:prstGeom>
        </p:spPr>
        <p:txBody>
          <a:bodyPr wrap="square" lIns="91432" tIns="45716" rIns="91432" bIns="45716">
            <a:spAutoFit/>
          </a:bodyPr>
          <a:lstStyle/>
          <a:p>
            <a:r>
              <a:rPr lang="en-US" altLang="ja-JP" sz="1100" dirty="0" smtClean="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就労</a:t>
            </a:r>
            <a:r>
              <a:rPr lang="ja-JP" altLang="en-US" sz="1100" dirty="0">
                <a:latin typeface="ＭＳ Ｐ明朝" panose="02020600040205080304" pitchFamily="18" charset="-128"/>
                <a:ea typeface="ＭＳ Ｐ明朝" panose="02020600040205080304" pitchFamily="18" charset="-128"/>
              </a:rPr>
              <a:t>条件総合調査　</a:t>
            </a:r>
            <a:r>
              <a:rPr lang="ja-JP" altLang="en-US" sz="1100" dirty="0" smtClean="0">
                <a:latin typeface="ＭＳ Ｐ明朝" panose="02020600040205080304" pitchFamily="18" charset="-128"/>
                <a:ea typeface="ＭＳ Ｐ明朝" panose="02020600040205080304" pitchFamily="18" charset="-128"/>
              </a:rPr>
              <a:t>平成</a:t>
            </a:r>
            <a:r>
              <a:rPr lang="en-US" altLang="ja-JP" sz="1100" dirty="0">
                <a:latin typeface="ＭＳ Ｐ明朝" panose="02020600040205080304" pitchFamily="18" charset="-128"/>
                <a:ea typeface="ＭＳ Ｐ明朝" panose="02020600040205080304" pitchFamily="18" charset="-128"/>
              </a:rPr>
              <a:t>19</a:t>
            </a:r>
            <a:r>
              <a:rPr lang="ja-JP" altLang="en-US" sz="1100" dirty="0">
                <a:latin typeface="ＭＳ Ｐ明朝" panose="02020600040205080304" pitchFamily="18" charset="-128"/>
                <a:ea typeface="ＭＳ Ｐ明朝" panose="02020600040205080304" pitchFamily="18" charset="-128"/>
              </a:rPr>
              <a:t>年以前</a:t>
            </a:r>
            <a:r>
              <a:rPr lang="ja-JP" altLang="en-US" sz="1100" dirty="0" smtClean="0">
                <a:latin typeface="ＭＳ Ｐ明朝" panose="02020600040205080304" pitchFamily="18" charset="-128"/>
                <a:ea typeface="ＭＳ Ｐ明朝" panose="02020600040205080304" pitchFamily="18" charset="-128"/>
              </a:rPr>
              <a:t>は調査</a:t>
            </a:r>
            <a:r>
              <a:rPr lang="ja-JP" altLang="en-US" sz="1100" dirty="0">
                <a:latin typeface="ＭＳ Ｐ明朝" panose="02020600040205080304" pitchFamily="18" charset="-128"/>
                <a:ea typeface="ＭＳ Ｐ明朝" panose="02020600040205080304" pitchFamily="18" charset="-128"/>
              </a:rPr>
              <a:t>対象企業が異なる</a:t>
            </a:r>
            <a:r>
              <a:rPr lang="ja-JP" altLang="en-US" sz="1100" dirty="0" smtClean="0">
                <a:latin typeface="ＭＳ Ｐ明朝" panose="02020600040205080304" pitchFamily="18" charset="-128"/>
                <a:ea typeface="ＭＳ Ｐ明朝" panose="02020600040205080304" pitchFamily="18" charset="-128"/>
              </a:rPr>
              <a:t>。</a:t>
            </a:r>
            <a:endParaRPr lang="ja-JP" altLang="en-US" sz="1100" dirty="0">
              <a:latin typeface="ＭＳ Ｐ明朝" panose="02020600040205080304" pitchFamily="18" charset="-128"/>
              <a:ea typeface="ＭＳ Ｐ明朝" panose="02020600040205080304" pitchFamily="18" charset="-128"/>
            </a:endParaRPr>
          </a:p>
        </p:txBody>
      </p:sp>
      <p:sp>
        <p:nvSpPr>
          <p:cNvPr id="149" name="正方形/長方形 148"/>
          <p:cNvSpPr/>
          <p:nvPr/>
        </p:nvSpPr>
        <p:spPr>
          <a:xfrm>
            <a:off x="4186714" y="3359919"/>
            <a:ext cx="3591032" cy="338546"/>
          </a:xfrm>
          <a:prstGeom prst="rect">
            <a:avLst/>
          </a:prstGeom>
        </p:spPr>
        <p:txBody>
          <a:bodyPr wrap="none" lIns="91432" tIns="45716" rIns="91432" bIns="45716">
            <a:spAutoFit/>
          </a:bodyPr>
          <a:lstStyle/>
          <a:p>
            <a:r>
              <a:rPr lang="en-US" altLang="ja-JP" sz="1600" dirty="0" smtClean="0">
                <a:solidFill>
                  <a:prstClr val="black"/>
                </a:solidFill>
                <a:latin typeface="HGP明朝E" panose="02020900000000000000" pitchFamily="18" charset="-128"/>
                <a:ea typeface="HGP明朝E" panose="02020900000000000000" pitchFamily="18" charset="-128"/>
              </a:rPr>
              <a:t>【</a:t>
            </a:r>
            <a:r>
              <a:rPr lang="ja-JP" altLang="en-US" sz="1600" dirty="0" smtClean="0">
                <a:solidFill>
                  <a:prstClr val="black"/>
                </a:solidFill>
                <a:latin typeface="HGP明朝E" panose="02020900000000000000" pitchFamily="18" charset="-128"/>
                <a:ea typeface="HGP明朝E" panose="02020900000000000000" pitchFamily="18" charset="-128"/>
              </a:rPr>
              <a:t>参考</a:t>
            </a:r>
            <a:r>
              <a:rPr lang="en-US" altLang="ja-JP" sz="1600" dirty="0" smtClean="0">
                <a:solidFill>
                  <a:prstClr val="black"/>
                </a:solidFill>
                <a:latin typeface="HGP明朝E" panose="02020900000000000000" pitchFamily="18" charset="-128"/>
                <a:ea typeface="HGP明朝E" panose="02020900000000000000" pitchFamily="18" charset="-128"/>
              </a:rPr>
              <a:t>1】</a:t>
            </a:r>
            <a:r>
              <a:rPr lang="ja-JP" altLang="en-US" sz="1600" dirty="0" smtClean="0">
                <a:solidFill>
                  <a:prstClr val="black"/>
                </a:solidFill>
                <a:latin typeface="HGP明朝E" panose="02020900000000000000" pitchFamily="18" charset="-128"/>
                <a:ea typeface="HGP明朝E" panose="02020900000000000000" pitchFamily="18" charset="-128"/>
              </a:rPr>
              <a:t>　フレックスタイム制の導入状況</a:t>
            </a:r>
            <a:endParaRPr lang="ja-JP" altLang="en-US" sz="1600" dirty="0">
              <a:latin typeface="HGP明朝E" panose="02020900000000000000" pitchFamily="18" charset="-128"/>
              <a:ea typeface="HGP明朝E" panose="02020900000000000000" pitchFamily="18" charset="-128"/>
            </a:endParaRPr>
          </a:p>
        </p:txBody>
      </p:sp>
      <p:graphicFrame>
        <p:nvGraphicFramePr>
          <p:cNvPr id="150" name="表 149"/>
          <p:cNvGraphicFramePr>
            <a:graphicFrameLocks noGrp="1"/>
          </p:cNvGraphicFramePr>
          <p:nvPr>
            <p:extLst>
              <p:ext uri="{D42A27DB-BD31-4B8C-83A1-F6EECF244321}">
                <p14:modId xmlns:p14="http://schemas.microsoft.com/office/powerpoint/2010/main" val="2171082588"/>
              </p:ext>
            </p:extLst>
          </p:nvPr>
        </p:nvGraphicFramePr>
        <p:xfrm>
          <a:off x="4319202" y="5608694"/>
          <a:ext cx="2050416" cy="828459"/>
        </p:xfrm>
        <a:graphic>
          <a:graphicData uri="http://schemas.openxmlformats.org/drawingml/2006/table">
            <a:tbl>
              <a:tblPr bandRow="1">
                <a:tableStyleId>{5940675A-B579-460E-94D1-54222C63F5DA}</a:tableStyleId>
              </a:tblPr>
              <a:tblGrid>
                <a:gridCol w="513080"/>
                <a:gridCol w="768668"/>
                <a:gridCol w="768668"/>
              </a:tblGrid>
              <a:tr h="276153">
                <a:tc>
                  <a:txBody>
                    <a:bodyPr/>
                    <a:lstStyle/>
                    <a:p>
                      <a:endParaRPr kumimoji="1" lang="ja-JP" altLang="en-US" sz="1200" b="0" dirty="0">
                        <a:latin typeface="ＭＳ Ｐ明朝" panose="02020600040205080304" pitchFamily="18" charset="-128"/>
                        <a:ea typeface="ＭＳ Ｐ明朝" panose="02020600040205080304" pitchFamily="18" charset="-128"/>
                      </a:endParaRPr>
                    </a:p>
                  </a:txBody>
                  <a:tcPr/>
                </a:tc>
                <a:tc>
                  <a:txBody>
                    <a:bodyPr/>
                    <a:lstStyle/>
                    <a:p>
                      <a:pPr algn="ctr"/>
                      <a:r>
                        <a:rPr kumimoji="1" lang="ja-JP" altLang="en-US" sz="1200" dirty="0" smtClean="0"/>
                        <a:t>労働者</a:t>
                      </a:r>
                      <a:endParaRPr kumimoji="1" lang="ja-JP" altLang="en-US" sz="1200" b="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ja-JP" altLang="en-US" sz="1200" dirty="0" smtClean="0"/>
                        <a:t>事業場</a:t>
                      </a:r>
                      <a:endParaRPr kumimoji="1" lang="ja-JP" altLang="en-US" sz="1200" b="0" dirty="0">
                        <a:latin typeface="ＭＳ Ｐ明朝" panose="02020600040205080304" pitchFamily="18" charset="-128"/>
                        <a:ea typeface="ＭＳ Ｐ明朝" panose="02020600040205080304" pitchFamily="18" charset="-128"/>
                      </a:endParaRPr>
                    </a:p>
                  </a:txBody>
                  <a:tcPr anchor="ctr"/>
                </a:tc>
              </a:tr>
              <a:tr h="276153">
                <a:tc>
                  <a:txBody>
                    <a:bodyPr/>
                    <a:lstStyle/>
                    <a:p>
                      <a:pPr algn="ctr"/>
                      <a:r>
                        <a:rPr kumimoji="1" lang="ja-JP" altLang="en-US" sz="1200" dirty="0" smtClean="0"/>
                        <a:t>ある</a:t>
                      </a:r>
                      <a:endParaRPr kumimoji="1" lang="ja-JP" altLang="en-US" sz="1200" b="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15.1%</a:t>
                      </a:r>
                      <a:endParaRPr kumimoji="1" lang="ja-JP" altLang="en-US" sz="1200" b="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47.9%</a:t>
                      </a:r>
                      <a:endParaRPr kumimoji="1" lang="ja-JP" altLang="en-US" sz="1200" b="0" dirty="0">
                        <a:latin typeface="ＭＳ Ｐ明朝" panose="02020600040205080304" pitchFamily="18" charset="-128"/>
                        <a:ea typeface="ＭＳ Ｐ明朝" panose="02020600040205080304" pitchFamily="18" charset="-128"/>
                      </a:endParaRPr>
                    </a:p>
                  </a:txBody>
                  <a:tcPr anchor="ctr"/>
                </a:tc>
              </a:tr>
              <a:tr h="276153">
                <a:tc>
                  <a:txBody>
                    <a:bodyPr/>
                    <a:lstStyle/>
                    <a:p>
                      <a:pPr algn="ctr"/>
                      <a:r>
                        <a:rPr kumimoji="1" lang="ja-JP" altLang="en-US" sz="1200" dirty="0" smtClean="0"/>
                        <a:t>ない</a:t>
                      </a:r>
                      <a:endParaRPr kumimoji="1" lang="ja-JP" altLang="en-US" sz="1200" b="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81.9%</a:t>
                      </a:r>
                      <a:endParaRPr kumimoji="1" lang="ja-JP" altLang="en-US" sz="1200" b="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t>46.7%</a:t>
                      </a:r>
                      <a:endParaRPr kumimoji="1" lang="ja-JP" altLang="en-US" sz="1200" b="0" dirty="0">
                        <a:latin typeface="ＭＳ Ｐ明朝" panose="02020600040205080304" pitchFamily="18" charset="-128"/>
                        <a:ea typeface="ＭＳ Ｐ明朝" panose="02020600040205080304" pitchFamily="18" charset="-128"/>
                      </a:endParaRPr>
                    </a:p>
                  </a:txBody>
                  <a:tcPr anchor="ctr"/>
                </a:tc>
              </a:tr>
            </a:tbl>
          </a:graphicData>
        </a:graphic>
      </p:graphicFrame>
      <p:sp>
        <p:nvSpPr>
          <p:cNvPr id="151" name="正方形/長方形 150"/>
          <p:cNvSpPr/>
          <p:nvPr/>
        </p:nvSpPr>
        <p:spPr>
          <a:xfrm>
            <a:off x="5591562" y="5873523"/>
            <a:ext cx="781337" cy="270544"/>
          </a:xfrm>
          <a:prstGeom prst="rect">
            <a:avLst/>
          </a:prstGeom>
          <a:noFill/>
          <a:ln w="476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52" name="右矢印 151"/>
          <p:cNvSpPr/>
          <p:nvPr/>
        </p:nvSpPr>
        <p:spPr>
          <a:xfrm>
            <a:off x="6465168" y="5804822"/>
            <a:ext cx="187832" cy="42246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153" name="正方形/長方形 152"/>
          <p:cNvSpPr/>
          <p:nvPr/>
        </p:nvSpPr>
        <p:spPr>
          <a:xfrm>
            <a:off x="4232413" y="6559460"/>
            <a:ext cx="2585948" cy="261602"/>
          </a:xfrm>
          <a:prstGeom prst="rect">
            <a:avLst/>
          </a:prstGeom>
        </p:spPr>
        <p:txBody>
          <a:bodyPr wrap="none" lIns="91432" tIns="45716" rIns="91432" bIns="45716">
            <a:spAutoFit/>
          </a:bodyPr>
          <a:lstStyle/>
          <a:p>
            <a:r>
              <a:rPr lang="en-US" altLang="ja-JP" sz="1100" dirty="0" smtClean="0">
                <a:solidFill>
                  <a:prstClr val="black"/>
                </a:solidFill>
                <a:latin typeface="ＭＳ Ｐ明朝" panose="02020600040205080304" pitchFamily="18" charset="-128"/>
                <a:ea typeface="ＭＳ Ｐ明朝" panose="02020600040205080304" pitchFamily="18" charset="-128"/>
              </a:rPr>
              <a:t>※</a:t>
            </a:r>
            <a:r>
              <a:rPr lang="ja-JP" altLang="en-US" sz="1100" dirty="0" smtClean="0">
                <a:solidFill>
                  <a:prstClr val="black"/>
                </a:solidFill>
                <a:latin typeface="ＭＳ Ｐ明朝" panose="02020600040205080304" pitchFamily="18" charset="-128"/>
                <a:ea typeface="ＭＳ Ｐ明朝" panose="02020600040205080304" pitchFamily="18" charset="-128"/>
              </a:rPr>
              <a:t>ＪＩＬＰＴ</a:t>
            </a:r>
            <a:r>
              <a:rPr lang="ja-JP" altLang="en-US" sz="1100" dirty="0">
                <a:solidFill>
                  <a:prstClr val="black"/>
                </a:solidFill>
                <a:latin typeface="ＭＳ Ｐ明朝" panose="02020600040205080304" pitchFamily="18" charset="-128"/>
                <a:ea typeface="ＭＳ Ｐ明朝" panose="02020600040205080304" pitchFamily="18" charset="-128"/>
              </a:rPr>
              <a:t>アンケート調査（平成</a:t>
            </a:r>
            <a:r>
              <a:rPr lang="en-US" altLang="ja-JP" sz="1100" dirty="0">
                <a:solidFill>
                  <a:prstClr val="black"/>
                </a:solidFill>
                <a:latin typeface="ＭＳ Ｐ明朝" panose="02020600040205080304" pitchFamily="18" charset="-128"/>
                <a:ea typeface="ＭＳ Ｐ明朝" panose="02020600040205080304" pitchFamily="18" charset="-128"/>
              </a:rPr>
              <a:t>25</a:t>
            </a:r>
            <a:r>
              <a:rPr lang="ja-JP" altLang="en-US" sz="1100" dirty="0">
                <a:solidFill>
                  <a:prstClr val="black"/>
                </a:solidFill>
                <a:latin typeface="ＭＳ Ｐ明朝" panose="02020600040205080304" pitchFamily="18" charset="-128"/>
                <a:ea typeface="ＭＳ Ｐ明朝" panose="02020600040205080304" pitchFamily="18" charset="-128"/>
              </a:rPr>
              <a:t>年</a:t>
            </a:r>
            <a:r>
              <a:rPr lang="en-US" altLang="ja-JP" sz="1100" dirty="0">
                <a:solidFill>
                  <a:prstClr val="black"/>
                </a:solidFill>
                <a:latin typeface="ＭＳ Ｐ明朝" panose="02020600040205080304" pitchFamily="18" charset="-128"/>
                <a:ea typeface="ＭＳ Ｐ明朝" panose="02020600040205080304" pitchFamily="18" charset="-128"/>
              </a:rPr>
              <a:t>10</a:t>
            </a:r>
            <a:r>
              <a:rPr lang="ja-JP" altLang="en-US" sz="1100" dirty="0">
                <a:solidFill>
                  <a:prstClr val="black"/>
                </a:solidFill>
                <a:latin typeface="ＭＳ Ｐ明朝" panose="02020600040205080304" pitchFamily="18" charset="-128"/>
                <a:ea typeface="ＭＳ Ｐ明朝" panose="02020600040205080304" pitchFamily="18" charset="-128"/>
              </a:rPr>
              <a:t>月）</a:t>
            </a:r>
          </a:p>
        </p:txBody>
      </p:sp>
      <p:grpSp>
        <p:nvGrpSpPr>
          <p:cNvPr id="41" name="グループ化 40"/>
          <p:cNvGrpSpPr/>
          <p:nvPr/>
        </p:nvGrpSpPr>
        <p:grpSpPr>
          <a:xfrm>
            <a:off x="47895" y="2105902"/>
            <a:ext cx="9858104" cy="869528"/>
            <a:chOff x="47894" y="764706"/>
            <a:chExt cx="9858104" cy="869528"/>
          </a:xfrm>
        </p:grpSpPr>
        <p:grpSp>
          <p:nvGrpSpPr>
            <p:cNvPr id="42" name="グループ化 41"/>
            <p:cNvGrpSpPr/>
            <p:nvPr/>
          </p:nvGrpSpPr>
          <p:grpSpPr>
            <a:xfrm>
              <a:off x="47894" y="764706"/>
              <a:ext cx="9792792" cy="869528"/>
              <a:chOff x="47894" y="764706"/>
              <a:chExt cx="9792792" cy="869528"/>
            </a:xfrm>
          </p:grpSpPr>
          <p:sp>
            <p:nvSpPr>
              <p:cNvPr id="44" name="角丸四角形 43"/>
              <p:cNvSpPr/>
              <p:nvPr/>
            </p:nvSpPr>
            <p:spPr>
              <a:xfrm>
                <a:off x="663893" y="764706"/>
                <a:ext cx="9176793" cy="869528"/>
              </a:xfrm>
              <a:prstGeom prst="roundRect">
                <a:avLst>
                  <a:gd name="adj" fmla="val 24419"/>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5" name="ホームベース 44"/>
              <p:cNvSpPr/>
              <p:nvPr/>
            </p:nvSpPr>
            <p:spPr>
              <a:xfrm rot="20700000">
                <a:off x="47894" y="769995"/>
                <a:ext cx="2232248" cy="360040"/>
              </a:xfrm>
              <a:prstGeom prst="homePlate">
                <a:avLst>
                  <a:gd name="adj" fmla="val 74188"/>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anose="020F0600000000000000" pitchFamily="50" charset="-128"/>
                    <a:ea typeface="HG丸ｺﾞｼｯｸM-PRO" panose="020F0600000000000000" pitchFamily="50" charset="-128"/>
                  </a:rPr>
                  <a:t>フレックスタイム制って？</a:t>
                </a:r>
                <a:endParaRPr lang="ja-JP" altLang="en-US" sz="1200" b="1" dirty="0">
                  <a:latin typeface="HG丸ｺﾞｼｯｸM-PRO" panose="020F0600000000000000" pitchFamily="50" charset="-128"/>
                  <a:ea typeface="HG丸ｺﾞｼｯｸM-PRO" panose="020F0600000000000000" pitchFamily="50" charset="-128"/>
                </a:endParaRPr>
              </a:p>
            </p:txBody>
          </p:sp>
        </p:grpSp>
        <p:sp>
          <p:nvSpPr>
            <p:cNvPr id="43" name="角丸四角形 42"/>
            <p:cNvSpPr/>
            <p:nvPr/>
          </p:nvSpPr>
          <p:spPr>
            <a:xfrm>
              <a:off x="856343" y="928914"/>
              <a:ext cx="9049655" cy="696124"/>
            </a:xfrm>
            <a:prstGeom prst="roundRect">
              <a:avLst>
                <a:gd name="adj" fmla="val 244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886" lvl="1" indent="-285725">
                <a:buFont typeface="Wingdings" panose="05000000000000000000" pitchFamily="2" charset="2"/>
                <a:buChar char="ü"/>
              </a:pP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労働者</a:t>
              </a:r>
              <a:r>
                <a:rPr lang="ja-JP" altLang="en-US" sz="1300" dirty="0">
                  <a:solidFill>
                    <a:schemeClr val="tx1"/>
                  </a:solidFill>
                  <a:latin typeface="HG丸ｺﾞｼｯｸM-PRO" panose="020F0600000000000000" pitchFamily="50" charset="-128"/>
                  <a:ea typeface="HG丸ｺﾞｼｯｸM-PRO" panose="020F0600000000000000" pitchFamily="50" charset="-128"/>
                </a:rPr>
                <a:t>が始業時刻・終業時刻を自由に</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決める制度。</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a:p>
              <a:pPr marL="742886" lvl="1" indent="-285725">
                <a:buFont typeface="Wingdings" panose="05000000000000000000" pitchFamily="2" charset="2"/>
                <a:buChar char="ü"/>
              </a:pPr>
              <a:r>
                <a:rPr lang="ja-JP" altLang="en-US" sz="1300" dirty="0">
                  <a:solidFill>
                    <a:schemeClr val="tx1"/>
                  </a:solidFill>
                  <a:latin typeface="HG丸ｺﾞｼｯｸM-PRO" panose="020F0600000000000000" pitchFamily="50" charset="-128"/>
                  <a:ea typeface="HG丸ｺﾞｼｯｸM-PRO" panose="020F0600000000000000" pitchFamily="50" charset="-128"/>
                </a:rPr>
                <a:t>一定の期間（清算期間）</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をとおして労働</a:t>
              </a:r>
              <a:r>
                <a:rPr lang="ja-JP" altLang="en-US" sz="1300" dirty="0">
                  <a:solidFill>
                    <a:schemeClr val="tx1"/>
                  </a:solidFill>
                  <a:latin typeface="HG丸ｺﾞｼｯｸM-PRO" panose="020F0600000000000000" pitchFamily="50" charset="-128"/>
                  <a:ea typeface="HG丸ｺﾞｼｯｸM-PRO" panose="020F0600000000000000" pitchFamily="50" charset="-128"/>
                </a:rPr>
                <a:t>時間が週平均</a:t>
              </a:r>
              <a:r>
                <a:rPr lang="en-US" altLang="ja-JP" sz="1300" dirty="0">
                  <a:solidFill>
                    <a:schemeClr val="tx1"/>
                  </a:solidFill>
                  <a:latin typeface="HG丸ｺﾞｼｯｸM-PRO" panose="020F0600000000000000" pitchFamily="50" charset="-128"/>
                  <a:ea typeface="HG丸ｺﾞｼｯｸM-PRO" panose="020F0600000000000000" pitchFamily="50" charset="-128"/>
                </a:rPr>
                <a:t>40</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時間の「枠」に</a:t>
              </a:r>
              <a:r>
                <a:rPr lang="ja-JP" altLang="en-US" sz="1300" dirty="0">
                  <a:solidFill>
                    <a:schemeClr val="tx1"/>
                  </a:solidFill>
                  <a:latin typeface="HG丸ｺﾞｼｯｸM-PRO" panose="020F0600000000000000" pitchFamily="50" charset="-128"/>
                  <a:ea typeface="HG丸ｺﾞｼｯｸM-PRO" panose="020F0600000000000000" pitchFamily="50" charset="-128"/>
                </a:rPr>
                <a:t>収まれば</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、時間外</a:t>
              </a:r>
              <a:r>
                <a:rPr lang="ja-JP" altLang="en-US" sz="1300" dirty="0">
                  <a:solidFill>
                    <a:schemeClr val="tx1"/>
                  </a:solidFill>
                  <a:latin typeface="HG丸ｺﾞｼｯｸM-PRO" panose="020F0600000000000000" pitchFamily="50" charset="-128"/>
                  <a:ea typeface="HG丸ｺﾞｼｯｸM-PRO" panose="020F0600000000000000" pitchFamily="50" charset="-128"/>
                </a:rPr>
                <a:t>労働にならない</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p:txBody>
        </p:sp>
      </p:grpSp>
      <p:sp>
        <p:nvSpPr>
          <p:cNvPr id="46" name="角丸四角形 45"/>
          <p:cNvSpPr/>
          <p:nvPr/>
        </p:nvSpPr>
        <p:spPr>
          <a:xfrm>
            <a:off x="1430117" y="2996952"/>
            <a:ext cx="8475883" cy="333828"/>
          </a:xfrm>
          <a:prstGeom prst="roundRect">
            <a:avLst>
              <a:gd name="adj" fmla="val 244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ドイツ</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では</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、労使合意により労働時間を口座に貯蓄する仕組みがあり、日本のフレックスタイム制に近いものもある。</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grpSp>
        <p:nvGrpSpPr>
          <p:cNvPr id="47" name="グループ化 46"/>
          <p:cNvGrpSpPr/>
          <p:nvPr/>
        </p:nvGrpSpPr>
        <p:grpSpPr>
          <a:xfrm>
            <a:off x="128464" y="87882"/>
            <a:ext cx="8496945" cy="643682"/>
            <a:chOff x="49731" y="14014"/>
            <a:chExt cx="7998923" cy="643682"/>
          </a:xfrm>
        </p:grpSpPr>
        <p:sp>
          <p:nvSpPr>
            <p:cNvPr id="48" name="正方形/長方形 47"/>
            <p:cNvSpPr/>
            <p:nvPr/>
          </p:nvSpPr>
          <p:spPr>
            <a:xfrm>
              <a:off x="49731" y="14014"/>
              <a:ext cx="7998923" cy="64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（２）              　</a:t>
              </a:r>
              <a:r>
                <a:rPr lang="ja-JP" altLang="en-US" dirty="0" err="1"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ッ</a:t>
              </a:r>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クスタイム制の活用促進　</a:t>
              </a:r>
              <a:endParaRPr lang="ja-JP" altLang="en-US"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49" name="正方形/長方形 48"/>
            <p:cNvSpPr/>
            <p:nvPr/>
          </p:nvSpPr>
          <p:spPr>
            <a:xfrm>
              <a:off x="689352" y="44921"/>
              <a:ext cx="1152000"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atin typeface="ＤＨＰ特太ゴシック体" panose="020B0500000000000000" pitchFamily="50" charset="-128"/>
                  <a:ea typeface="ＤＨＰ特太ゴシック体" panose="020B0500000000000000" pitchFamily="50" charset="-128"/>
                </a:rPr>
                <a:t>フ</a:t>
              </a:r>
              <a:r>
                <a:rPr lang="ja-JP" altLang="en-US" sz="4000" dirty="0" smtClean="0">
                  <a:latin typeface="ＤＨＰ特太ゴシック体" panose="020B0500000000000000" pitchFamily="50" charset="-128"/>
                  <a:ea typeface="ＤＨＰ特太ゴシック体" panose="020B0500000000000000" pitchFamily="50" charset="-128"/>
                </a:rPr>
                <a:t>レ</a:t>
              </a:r>
              <a:endParaRPr lang="ja-JP" altLang="en-US" sz="4000" dirty="0">
                <a:latin typeface="ＤＨＰ特太ゴシック体" panose="020B0500000000000000" pitchFamily="50" charset="-128"/>
                <a:ea typeface="ＤＨＰ特太ゴシック体" panose="020B0500000000000000" pitchFamily="50" charset="-128"/>
              </a:endParaRPr>
            </a:p>
          </p:txBody>
        </p:sp>
      </p:grpSp>
    </p:spTree>
    <p:extLst>
      <p:ext uri="{BB962C8B-B14F-4D97-AF65-F5344CB8AC3E}">
        <p14:creationId xmlns:p14="http://schemas.microsoft.com/office/powerpoint/2010/main" val="146446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94607" y="5793330"/>
            <a:ext cx="9386379" cy="120485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ja-JP" altLang="en-US" sz="1200" dirty="0">
              <a:solidFill>
                <a:prstClr val="white"/>
              </a:solidFill>
            </a:endParaRPr>
          </a:p>
        </p:txBody>
      </p:sp>
      <p:grpSp>
        <p:nvGrpSpPr>
          <p:cNvPr id="28" name="グループ化 27"/>
          <p:cNvGrpSpPr/>
          <p:nvPr/>
        </p:nvGrpSpPr>
        <p:grpSpPr>
          <a:xfrm>
            <a:off x="462964" y="4077073"/>
            <a:ext cx="8923520" cy="2730127"/>
            <a:chOff x="462964" y="108496"/>
            <a:chExt cx="8923520" cy="2730127"/>
          </a:xfrm>
        </p:grpSpPr>
        <p:sp>
          <p:nvSpPr>
            <p:cNvPr id="66" name="正方形/長方形 65"/>
            <p:cNvSpPr/>
            <p:nvPr/>
          </p:nvSpPr>
          <p:spPr>
            <a:xfrm>
              <a:off x="462964" y="868758"/>
              <a:ext cx="8666500" cy="463874"/>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10" lvl="1"/>
              <a:r>
                <a:rPr lang="ja-JP" altLang="en-US" sz="1600" dirty="0" smtClean="0">
                  <a:solidFill>
                    <a:prstClr val="black"/>
                  </a:solidFill>
                </a:rPr>
                <a:t>①　清算</a:t>
              </a:r>
              <a:r>
                <a:rPr lang="ja-JP" altLang="en-US" sz="1600" dirty="0">
                  <a:solidFill>
                    <a:prstClr val="black"/>
                  </a:solidFill>
                </a:rPr>
                <a:t>期間の延長など</a:t>
              </a:r>
              <a:r>
                <a:rPr lang="ja-JP" altLang="en-US" sz="1600" dirty="0" smtClean="0">
                  <a:solidFill>
                    <a:prstClr val="black"/>
                  </a:solidFill>
                </a:rPr>
                <a:t>、いつ・どの</a:t>
              </a:r>
              <a:r>
                <a:rPr lang="ja-JP" altLang="en-US" sz="1600" dirty="0">
                  <a:solidFill>
                    <a:prstClr val="black"/>
                  </a:solidFill>
                </a:rPr>
                <a:t>くらい働くかの</a:t>
              </a:r>
              <a:r>
                <a:rPr lang="ja-JP" altLang="en-US" sz="1600" dirty="0" smtClean="0">
                  <a:solidFill>
                    <a:prstClr val="black"/>
                  </a:solidFill>
                </a:rPr>
                <a:t>選択肢の拡大　　　</a:t>
              </a:r>
              <a:r>
                <a:rPr lang="ja-JP" altLang="en-US" sz="1400" dirty="0" smtClean="0">
                  <a:solidFill>
                    <a:prstClr val="black"/>
                  </a:solidFill>
                  <a:latin typeface="ＭＳ Ｐ明朝" panose="02020600040205080304" pitchFamily="18" charset="-128"/>
                  <a:ea typeface="ＭＳ Ｐ明朝" panose="02020600040205080304" pitchFamily="18" charset="-128"/>
                </a:rPr>
                <a:t>現行：清算期間は</a:t>
              </a:r>
              <a:r>
                <a:rPr lang="en-US" altLang="ja-JP" sz="1400" dirty="0" smtClean="0">
                  <a:solidFill>
                    <a:prstClr val="black"/>
                  </a:solidFill>
                  <a:latin typeface="ＭＳ Ｐ明朝" panose="02020600040205080304" pitchFamily="18" charset="-128"/>
                  <a:ea typeface="ＭＳ Ｐ明朝" panose="02020600040205080304" pitchFamily="18" charset="-128"/>
                </a:rPr>
                <a:t>1</a:t>
              </a:r>
              <a:r>
                <a:rPr lang="ja-JP" altLang="en-US" sz="1400" dirty="0" smtClean="0">
                  <a:solidFill>
                    <a:prstClr val="black"/>
                  </a:solidFill>
                  <a:latin typeface="ＭＳ Ｐ明朝" panose="02020600040205080304" pitchFamily="18" charset="-128"/>
                  <a:ea typeface="ＭＳ Ｐ明朝" panose="02020600040205080304" pitchFamily="18" charset="-128"/>
                </a:rPr>
                <a:t>か月が上限。</a:t>
              </a:r>
              <a:endParaRPr lang="en-US" altLang="ja-JP" sz="1400" dirty="0" smtClean="0">
                <a:solidFill>
                  <a:prstClr val="black"/>
                </a:solidFill>
                <a:latin typeface="ＭＳ Ｐ明朝" panose="02020600040205080304" pitchFamily="18" charset="-128"/>
                <a:ea typeface="ＭＳ Ｐ明朝" panose="02020600040205080304" pitchFamily="18" charset="-128"/>
              </a:endParaRPr>
            </a:p>
          </p:txBody>
        </p:sp>
        <p:sp>
          <p:nvSpPr>
            <p:cNvPr id="60" name="正方形/長方形 59"/>
            <p:cNvSpPr/>
            <p:nvPr/>
          </p:nvSpPr>
          <p:spPr>
            <a:xfrm>
              <a:off x="462964" y="524654"/>
              <a:ext cx="8923520" cy="2313969"/>
            </a:xfrm>
            <a:prstGeom prst="rect">
              <a:avLst/>
            </a:prstGeom>
            <a:noFill/>
            <a:ln w="38100" cap="rnd">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3655">
                <a:lnSpc>
                  <a:spcPts val="2199"/>
                </a:lnSpc>
              </a:pPr>
              <a:endParaRPr lang="ja-JP" altLang="en-US" sz="1600" dirty="0" smtClean="0">
                <a:solidFill>
                  <a:schemeClr val="tx1"/>
                </a:solidFill>
                <a:latin typeface="+mj-ea"/>
                <a:ea typeface="+mj-ea"/>
              </a:endParaRPr>
            </a:p>
          </p:txBody>
        </p:sp>
        <p:sp>
          <p:nvSpPr>
            <p:cNvPr id="61" name="正方形/長方形 60"/>
            <p:cNvSpPr/>
            <p:nvPr/>
          </p:nvSpPr>
          <p:spPr>
            <a:xfrm>
              <a:off x="2901000" y="108496"/>
              <a:ext cx="4104000" cy="720000"/>
            </a:xfrm>
            <a:prstGeom prst="rect">
              <a:avLst/>
            </a:prstGeom>
            <a:solidFill>
              <a:schemeClr val="accent5">
                <a:lumMod val="20000"/>
                <a:lumOff val="80000"/>
              </a:schemeClr>
            </a:solidFill>
            <a:ln w="38100" cap="rnd">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フレックスタイム制の見直しの検討</a:t>
              </a:r>
              <a:endParaRPr lang="en-US" altLang="ja-JP"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a:p>
              <a:pPr algn="ct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（労働基準法改正の検討）</a:t>
              </a:r>
              <a:endParaRPr lang="en-US" altLang="ja-JP"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grpSp>
        <p:nvGrpSpPr>
          <p:cNvPr id="2" name="グループ化 1"/>
          <p:cNvGrpSpPr/>
          <p:nvPr/>
        </p:nvGrpSpPr>
        <p:grpSpPr>
          <a:xfrm>
            <a:off x="4593021" y="-27384"/>
            <a:ext cx="5256523" cy="3816424"/>
            <a:chOff x="3750194" y="188640"/>
            <a:chExt cx="5256523" cy="3816424"/>
          </a:xfrm>
        </p:grpSpPr>
        <p:sp>
          <p:nvSpPr>
            <p:cNvPr id="62" name="正方形/長方形 61"/>
            <p:cNvSpPr/>
            <p:nvPr/>
          </p:nvSpPr>
          <p:spPr>
            <a:xfrm>
              <a:off x="5731320" y="473367"/>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63" name="正方形/長方形 62"/>
            <p:cNvSpPr/>
            <p:nvPr/>
          </p:nvSpPr>
          <p:spPr>
            <a:xfrm>
              <a:off x="6109320" y="473367"/>
              <a:ext cx="1890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64" name="正方形/長方形 63"/>
            <p:cNvSpPr/>
            <p:nvPr/>
          </p:nvSpPr>
          <p:spPr>
            <a:xfrm>
              <a:off x="4597320" y="473367"/>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65" name="正方形/長方形 64"/>
            <p:cNvSpPr/>
            <p:nvPr/>
          </p:nvSpPr>
          <p:spPr>
            <a:xfrm>
              <a:off x="5191106" y="192181"/>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69" name="正方形/長方形 68"/>
            <p:cNvSpPr/>
            <p:nvPr/>
          </p:nvSpPr>
          <p:spPr>
            <a:xfrm>
              <a:off x="5817346" y="192182"/>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70" name="正方形/長方形 69"/>
            <p:cNvSpPr/>
            <p:nvPr/>
          </p:nvSpPr>
          <p:spPr>
            <a:xfrm>
              <a:off x="7520090" y="188640"/>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18:00</a:t>
              </a:r>
              <a:endParaRPr lang="ja-JP" altLang="en-US" sz="1400" dirty="0">
                <a:solidFill>
                  <a:schemeClr val="tx1"/>
                </a:solidFill>
              </a:endParaRPr>
            </a:p>
          </p:txBody>
        </p:sp>
        <p:sp>
          <p:nvSpPr>
            <p:cNvPr id="71" name="正方形/長方形 70"/>
            <p:cNvSpPr/>
            <p:nvPr/>
          </p:nvSpPr>
          <p:spPr>
            <a:xfrm>
              <a:off x="4345855" y="192181"/>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sp>
          <p:nvSpPr>
            <p:cNvPr id="73" name="正方形/長方形 72"/>
            <p:cNvSpPr/>
            <p:nvPr/>
          </p:nvSpPr>
          <p:spPr>
            <a:xfrm>
              <a:off x="6849153" y="953036"/>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16:00</a:t>
              </a:r>
              <a:endParaRPr lang="ja-JP" altLang="en-US" sz="1400" dirty="0">
                <a:solidFill>
                  <a:schemeClr val="tx1"/>
                </a:solidFill>
              </a:endParaRPr>
            </a:p>
          </p:txBody>
        </p:sp>
        <p:sp>
          <p:nvSpPr>
            <p:cNvPr id="74" name="正方形/長方形 73"/>
            <p:cNvSpPr/>
            <p:nvPr/>
          </p:nvSpPr>
          <p:spPr>
            <a:xfrm>
              <a:off x="5734894" y="1248592"/>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75" name="正方形/長方形 74"/>
            <p:cNvSpPr/>
            <p:nvPr/>
          </p:nvSpPr>
          <p:spPr>
            <a:xfrm>
              <a:off x="6112894" y="1248592"/>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76" name="正方形/長方形 75"/>
            <p:cNvSpPr/>
            <p:nvPr/>
          </p:nvSpPr>
          <p:spPr>
            <a:xfrm>
              <a:off x="4600894" y="1248592"/>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77" name="正方形/長方形 76"/>
            <p:cNvSpPr/>
            <p:nvPr/>
          </p:nvSpPr>
          <p:spPr>
            <a:xfrm>
              <a:off x="7256957" y="1248592"/>
              <a:ext cx="756000" cy="432000"/>
            </a:xfrm>
            <a:prstGeom prst="rect">
              <a:avLst/>
            </a:prstGeom>
            <a:no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79" name="角丸四角形吹き出し 78"/>
            <p:cNvSpPr/>
            <p:nvPr/>
          </p:nvSpPr>
          <p:spPr>
            <a:xfrm>
              <a:off x="8080597" y="819521"/>
              <a:ext cx="926120" cy="748022"/>
            </a:xfrm>
            <a:prstGeom prst="wedgeRoundRectCallout">
              <a:avLst>
                <a:gd name="adj1" fmla="val -62991"/>
                <a:gd name="adj2" fmla="val 26812"/>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子どもの</a:t>
              </a:r>
              <a:r>
                <a:rPr lang="ja-JP" altLang="en-US" sz="1200" dirty="0">
                  <a:solidFill>
                    <a:schemeClr val="tx1"/>
                  </a:solidFill>
                </a:rPr>
                <a:t>学校</a:t>
              </a:r>
              <a:r>
                <a:rPr lang="ja-JP" altLang="en-US" sz="1200" dirty="0" smtClean="0">
                  <a:solidFill>
                    <a:schemeClr val="tx1"/>
                  </a:solidFill>
                </a:rPr>
                <a:t>行事</a:t>
              </a:r>
              <a:endParaRPr lang="en-US" altLang="ja-JP" sz="1200" dirty="0" smtClean="0">
                <a:solidFill>
                  <a:schemeClr val="tx1"/>
                </a:solidFill>
              </a:endParaRPr>
            </a:p>
            <a:p>
              <a:pPr algn="ctr"/>
              <a:r>
                <a:rPr lang="ja-JP" altLang="en-US" sz="1200" dirty="0" smtClean="0">
                  <a:solidFill>
                    <a:schemeClr val="tx1"/>
                  </a:solidFill>
                </a:rPr>
                <a:t>のため</a:t>
              </a:r>
              <a:endParaRPr lang="en-US" altLang="ja-JP" sz="1200" dirty="0" smtClean="0">
                <a:solidFill>
                  <a:schemeClr val="tx1"/>
                </a:solidFill>
              </a:endParaRPr>
            </a:p>
            <a:p>
              <a:pPr algn="ctr"/>
              <a:r>
                <a:rPr lang="ja-JP" altLang="en-US" sz="1200" dirty="0" smtClean="0">
                  <a:solidFill>
                    <a:schemeClr val="tx1"/>
                  </a:solidFill>
                </a:rPr>
                <a:t>早く退社</a:t>
              </a:r>
              <a:endParaRPr lang="en-US" altLang="ja-JP" sz="1200" dirty="0" smtClean="0">
                <a:solidFill>
                  <a:schemeClr val="tx1"/>
                </a:solidFill>
              </a:endParaRPr>
            </a:p>
          </p:txBody>
        </p:sp>
        <p:sp>
          <p:nvSpPr>
            <p:cNvPr id="80" name="正方形/長方形 79"/>
            <p:cNvSpPr/>
            <p:nvPr/>
          </p:nvSpPr>
          <p:spPr>
            <a:xfrm>
              <a:off x="3894149" y="1754023"/>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8:00</a:t>
              </a:r>
              <a:endParaRPr lang="ja-JP" altLang="en-US" sz="1400" dirty="0">
                <a:solidFill>
                  <a:schemeClr val="tx1"/>
                </a:solidFill>
              </a:endParaRPr>
            </a:p>
          </p:txBody>
        </p:sp>
        <p:sp>
          <p:nvSpPr>
            <p:cNvPr id="81" name="正方形/長方形 80"/>
            <p:cNvSpPr/>
            <p:nvPr/>
          </p:nvSpPr>
          <p:spPr>
            <a:xfrm>
              <a:off x="5734894" y="2035417"/>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82" name="正方形/長方形 81"/>
            <p:cNvSpPr/>
            <p:nvPr/>
          </p:nvSpPr>
          <p:spPr>
            <a:xfrm>
              <a:off x="6112893" y="2035417"/>
              <a:ext cx="17028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83" name="正方形/長方形 82"/>
            <p:cNvSpPr/>
            <p:nvPr/>
          </p:nvSpPr>
          <p:spPr>
            <a:xfrm>
              <a:off x="4600976" y="2035417"/>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84" name="正方形/長方形 83"/>
            <p:cNvSpPr/>
            <p:nvPr/>
          </p:nvSpPr>
          <p:spPr>
            <a:xfrm>
              <a:off x="4219319" y="2042276"/>
              <a:ext cx="378000" cy="432000"/>
            </a:xfrm>
            <a:prstGeom prst="rect">
              <a:avLst/>
            </a:prstGeom>
            <a:pattFill prst="ltUpDiag">
              <a:fgClr>
                <a:srgbClr val="FFC000"/>
              </a:fgClr>
              <a:bgClr>
                <a:schemeClr val="bg1"/>
              </a:bgClr>
            </a:patt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cxnSp>
          <p:nvCxnSpPr>
            <p:cNvPr id="86" name="直線コネクタ 85"/>
            <p:cNvCxnSpPr/>
            <p:nvPr/>
          </p:nvCxnSpPr>
          <p:spPr>
            <a:xfrm>
              <a:off x="7674703" y="1556827"/>
              <a:ext cx="0" cy="287961"/>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4391251" y="1830958"/>
              <a:ext cx="3276000" cy="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4391049" y="1853180"/>
              <a:ext cx="7156" cy="396000"/>
            </a:xfrm>
            <a:prstGeom prst="line">
              <a:avLst/>
            </a:prstGeom>
            <a:ln w="25400" cap="rnd">
              <a:solidFill>
                <a:srgbClr val="FF0000"/>
              </a:solidFill>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4976945" y="2492896"/>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11</a:t>
              </a:r>
              <a:r>
                <a:rPr lang="en-US" altLang="ja-JP" sz="1400" dirty="0" smtClean="0">
                  <a:solidFill>
                    <a:schemeClr val="tx1"/>
                  </a:solidFill>
                </a:rPr>
                <a:t>:00</a:t>
              </a:r>
              <a:endParaRPr lang="ja-JP" altLang="en-US" sz="1400" dirty="0">
                <a:solidFill>
                  <a:schemeClr val="tx1"/>
                </a:solidFill>
              </a:endParaRPr>
            </a:p>
          </p:txBody>
        </p:sp>
        <p:sp>
          <p:nvSpPr>
            <p:cNvPr id="97" name="正方形/長方形 96"/>
            <p:cNvSpPr/>
            <p:nvPr/>
          </p:nvSpPr>
          <p:spPr>
            <a:xfrm>
              <a:off x="5734976" y="354532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98" name="正方形/長方形 97"/>
            <p:cNvSpPr/>
            <p:nvPr/>
          </p:nvSpPr>
          <p:spPr>
            <a:xfrm>
              <a:off x="6112975" y="3545324"/>
              <a:ext cx="1890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en-US" altLang="ja-JP" sz="1200" dirty="0" smtClean="0">
                <a:solidFill>
                  <a:schemeClr val="tx1"/>
                </a:solidFill>
              </a:endParaRPr>
            </a:p>
          </p:txBody>
        </p:sp>
        <p:sp>
          <p:nvSpPr>
            <p:cNvPr id="99" name="正方形/長方形 98"/>
            <p:cNvSpPr/>
            <p:nvPr/>
          </p:nvSpPr>
          <p:spPr>
            <a:xfrm>
              <a:off x="4636948" y="3545324"/>
              <a:ext cx="1098027"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101" name="正方形/長方形 100"/>
            <p:cNvSpPr/>
            <p:nvPr/>
          </p:nvSpPr>
          <p:spPr>
            <a:xfrm>
              <a:off x="4258948" y="3545324"/>
              <a:ext cx="378000" cy="432000"/>
            </a:xfrm>
            <a:prstGeom prst="rect">
              <a:avLst/>
            </a:prstGeom>
            <a:pattFill prst="ltUpDiag">
              <a:fgClr>
                <a:srgbClr val="FFC000"/>
              </a:fgClr>
              <a:bgClr>
                <a:schemeClr val="bg1"/>
              </a:bgClr>
            </a:patt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72" name="正方形/長方形 71"/>
            <p:cNvSpPr/>
            <p:nvPr/>
          </p:nvSpPr>
          <p:spPr>
            <a:xfrm>
              <a:off x="3750194" y="466968"/>
              <a:ext cx="287971" cy="44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ＨＰ特太ゴシック体" panose="020B0500000000000000" pitchFamily="50" charset="-128"/>
                  <a:ea typeface="ＤＨＰ特太ゴシック体" panose="020B0500000000000000" pitchFamily="50" charset="-128"/>
                </a:rPr>
                <a:t>月</a:t>
              </a:r>
            </a:p>
          </p:txBody>
        </p:sp>
        <p:sp>
          <p:nvSpPr>
            <p:cNvPr id="78" name="正方形/長方形 77"/>
            <p:cNvSpPr/>
            <p:nvPr/>
          </p:nvSpPr>
          <p:spPr>
            <a:xfrm>
              <a:off x="3750194" y="1256010"/>
              <a:ext cx="287971" cy="44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火</a:t>
              </a: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85" name="正方形/長方形 84"/>
            <p:cNvSpPr/>
            <p:nvPr/>
          </p:nvSpPr>
          <p:spPr>
            <a:xfrm>
              <a:off x="3750194" y="1993009"/>
              <a:ext cx="287971" cy="44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ＨＰ特太ゴシック体" panose="020B0500000000000000" pitchFamily="50" charset="-128"/>
                  <a:ea typeface="ＤＨＰ特太ゴシック体" panose="020B0500000000000000" pitchFamily="50" charset="-128"/>
                </a:rPr>
                <a:t>水</a:t>
              </a:r>
            </a:p>
          </p:txBody>
        </p:sp>
        <p:sp>
          <p:nvSpPr>
            <p:cNvPr id="94" name="正方形/長方形 93"/>
            <p:cNvSpPr/>
            <p:nvPr/>
          </p:nvSpPr>
          <p:spPr>
            <a:xfrm>
              <a:off x="3750194" y="2745839"/>
              <a:ext cx="287971" cy="44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木</a:t>
              </a: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104" name="正方形/長方形 103"/>
            <p:cNvSpPr/>
            <p:nvPr/>
          </p:nvSpPr>
          <p:spPr>
            <a:xfrm>
              <a:off x="3750194" y="3560266"/>
              <a:ext cx="287971" cy="44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金</a:t>
              </a: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cxnSp>
          <p:nvCxnSpPr>
            <p:cNvPr id="105" name="直線コネクタ 104"/>
            <p:cNvCxnSpPr/>
            <p:nvPr/>
          </p:nvCxnSpPr>
          <p:spPr>
            <a:xfrm flipH="1">
              <a:off x="4444929" y="3327624"/>
              <a:ext cx="540000" cy="1676"/>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444969" y="3332653"/>
              <a:ext cx="0" cy="396000"/>
            </a:xfrm>
            <a:prstGeom prst="line">
              <a:avLst/>
            </a:prstGeom>
            <a:ln w="25400" cap="rnd">
              <a:solidFill>
                <a:srgbClr val="FF0000"/>
              </a:solidFill>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5734976" y="2753284"/>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108" name="正方形/長方形 107"/>
            <p:cNvSpPr/>
            <p:nvPr/>
          </p:nvSpPr>
          <p:spPr>
            <a:xfrm>
              <a:off x="6095590" y="2760643"/>
              <a:ext cx="20808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109" name="正方形/長方形 108"/>
            <p:cNvSpPr/>
            <p:nvPr/>
          </p:nvSpPr>
          <p:spPr>
            <a:xfrm>
              <a:off x="5352390" y="2753284"/>
              <a:ext cx="378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95" name="正方形/長方形 94"/>
            <p:cNvSpPr/>
            <p:nvPr/>
          </p:nvSpPr>
          <p:spPr>
            <a:xfrm>
              <a:off x="4597319" y="2760643"/>
              <a:ext cx="756000" cy="432000"/>
            </a:xfrm>
            <a:prstGeom prst="rect">
              <a:avLst/>
            </a:prstGeom>
            <a:solidFill>
              <a:schemeClr val="bg1"/>
            </a:solid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cxnSp>
          <p:nvCxnSpPr>
            <p:cNvPr id="102" name="直線コネクタ 101"/>
            <p:cNvCxnSpPr/>
            <p:nvPr/>
          </p:nvCxnSpPr>
          <p:spPr>
            <a:xfrm>
              <a:off x="5007985" y="3091213"/>
              <a:ext cx="0" cy="25200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96" name="角丸四角形吹き出し 95"/>
          <p:cNvSpPr/>
          <p:nvPr/>
        </p:nvSpPr>
        <p:spPr>
          <a:xfrm>
            <a:off x="2887848" y="2924944"/>
            <a:ext cx="1705112" cy="432000"/>
          </a:xfrm>
          <a:prstGeom prst="wedgeRoundRectCallout">
            <a:avLst>
              <a:gd name="adj1" fmla="val 103899"/>
              <a:gd name="adj2" fmla="val -54362"/>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200" dirty="0" smtClean="0">
                <a:solidFill>
                  <a:schemeClr val="tx1"/>
                </a:solidFill>
              </a:rPr>
              <a:t>急に子どもが発熱！</a:t>
            </a:r>
            <a:endParaRPr lang="en-US" altLang="ja-JP" sz="1200" dirty="0" smtClean="0">
              <a:solidFill>
                <a:schemeClr val="tx1"/>
              </a:solidFill>
            </a:endParaRPr>
          </a:p>
          <a:p>
            <a:pPr algn="ctr"/>
            <a:r>
              <a:rPr lang="ja-JP" altLang="en-US" sz="1200" dirty="0" smtClean="0">
                <a:solidFill>
                  <a:schemeClr val="tx1"/>
                </a:solidFill>
              </a:rPr>
              <a:t>病院へ行ってから出社</a:t>
            </a:r>
            <a:endParaRPr lang="en-US" altLang="ja-JP" sz="1200" dirty="0" smtClean="0">
              <a:solidFill>
                <a:schemeClr val="tx1"/>
              </a:solidFill>
            </a:endParaRPr>
          </a:p>
        </p:txBody>
      </p:sp>
      <p:grpSp>
        <p:nvGrpSpPr>
          <p:cNvPr id="3" name="グループ化 2"/>
          <p:cNvGrpSpPr/>
          <p:nvPr/>
        </p:nvGrpSpPr>
        <p:grpSpPr>
          <a:xfrm>
            <a:off x="380512" y="689307"/>
            <a:ext cx="3348352" cy="1284636"/>
            <a:chOff x="164488" y="689307"/>
            <a:chExt cx="3348352" cy="1284636"/>
          </a:xfrm>
        </p:grpSpPr>
        <p:sp>
          <p:nvSpPr>
            <p:cNvPr id="29" name="正方形/長方形 28"/>
            <p:cNvSpPr/>
            <p:nvPr/>
          </p:nvSpPr>
          <p:spPr>
            <a:xfrm>
              <a:off x="560511" y="689307"/>
              <a:ext cx="2952329" cy="128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324">
                <a:spcAft>
                  <a:spcPts val="600"/>
                </a:spcAft>
                <a:tabLst>
                  <a:tab pos="174610" algn="l"/>
                </a:tabLst>
              </a:pP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育児・介護に関する</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a:p>
              <a:pPr marL="711139" indent="-288900">
                <a:buFont typeface="Wingdings" panose="05000000000000000000" pitchFamily="2" charset="2"/>
                <a:buChar char="ü"/>
                <a:tabLst>
                  <a:tab pos="174610" algn="l"/>
                </a:tabLst>
              </a:pP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突発的な出来事</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a:p>
              <a:pPr marL="711139" indent="-288900">
                <a:buFont typeface="Wingdings" panose="05000000000000000000" pitchFamily="2" charset="2"/>
                <a:buChar char="ü"/>
                <a:tabLst>
                  <a:tab pos="174610" algn="l"/>
                </a:tabLst>
              </a:pP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様々な予定</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a:p>
              <a:pPr marL="160324">
                <a:spcBef>
                  <a:spcPts val="600"/>
                </a:spcBef>
                <a:tabLst>
                  <a:tab pos="174610" algn="l"/>
                </a:tabLst>
              </a:pPr>
              <a:r>
                <a:rPr lang="ja-JP" altLang="en-US" sz="1600" dirty="0" err="1">
                  <a:solidFill>
                    <a:schemeClr val="accent5">
                      <a:lumMod val="75000"/>
                    </a:schemeClr>
                  </a:solidFill>
                  <a:latin typeface="ＤＨＰ特太ゴシック体" panose="020B0500000000000000" pitchFamily="50" charset="-128"/>
                  <a:ea typeface="ＤＨＰ特太ゴシック体" panose="020B0500000000000000" pitchFamily="50" charset="-128"/>
                </a:rPr>
                <a:t>への</a:t>
              </a:r>
              <a:r>
                <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対応が可能</a:t>
              </a: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に</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nvGrpSpPr>
            <p:cNvPr id="114" name="グループ化 113"/>
            <p:cNvGrpSpPr/>
            <p:nvPr/>
          </p:nvGrpSpPr>
          <p:grpSpPr>
            <a:xfrm>
              <a:off x="164488" y="800022"/>
              <a:ext cx="468032" cy="180706"/>
              <a:chOff x="1461888" y="2179350"/>
              <a:chExt cx="468032" cy="180706"/>
            </a:xfrm>
          </p:grpSpPr>
          <p:sp>
            <p:nvSpPr>
              <p:cNvPr id="115" name="直角三角形 114"/>
              <p:cNvSpPr/>
              <p:nvPr/>
            </p:nvSpPr>
            <p:spPr>
              <a:xfrm rot="13500000">
                <a:off x="1461888" y="2179350"/>
                <a:ext cx="180000" cy="18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直角三角形 115"/>
              <p:cNvSpPr/>
              <p:nvPr/>
            </p:nvSpPr>
            <p:spPr>
              <a:xfrm rot="13500000">
                <a:off x="1605904" y="2180053"/>
                <a:ext cx="180000" cy="18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直角三角形 116"/>
              <p:cNvSpPr/>
              <p:nvPr/>
            </p:nvSpPr>
            <p:spPr>
              <a:xfrm rot="13500000">
                <a:off x="1749920" y="2180056"/>
                <a:ext cx="180000" cy="18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8" name="正方形/長方形 117"/>
          <p:cNvSpPr/>
          <p:nvPr/>
        </p:nvSpPr>
        <p:spPr>
          <a:xfrm>
            <a:off x="226910" y="194048"/>
            <a:ext cx="3429947" cy="42664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kumimoji="1"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フレックスタイム制の活用</a:t>
            </a:r>
            <a:endParaRPr kumimoji="1" lang="en-US" altLang="ja-JP"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pic>
        <p:nvPicPr>
          <p:cNvPr id="68" name="Picture 4" descr="C:\Users\ytxdm\AppData\Local\Microsoft\Windows\Temporary Internet Files\Content.IE5\D38FPB5G\MC9002281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37" y="3267572"/>
            <a:ext cx="979865" cy="737492"/>
          </a:xfrm>
          <a:prstGeom prst="rect">
            <a:avLst/>
          </a:prstGeom>
          <a:noFill/>
          <a:extLst>
            <a:ext uri="{909E8E84-426E-40DD-AFC4-6F175D3DCCD1}">
              <a14:hiddenFill xmlns:a14="http://schemas.microsoft.com/office/drawing/2010/main">
                <a:solidFill>
                  <a:srgbClr val="FFFFFF"/>
                </a:solidFill>
              </a14:hiddenFill>
            </a:ext>
          </a:extLst>
        </p:spPr>
      </p:pic>
      <p:sp>
        <p:nvSpPr>
          <p:cNvPr id="91" name="雲形吹き出し 90"/>
          <p:cNvSpPr/>
          <p:nvPr/>
        </p:nvSpPr>
        <p:spPr>
          <a:xfrm>
            <a:off x="72571" y="2221782"/>
            <a:ext cx="2535950" cy="958732"/>
          </a:xfrm>
          <a:prstGeom prst="cloudCallout">
            <a:avLst>
              <a:gd name="adj1" fmla="val 8878"/>
              <a:gd name="adj2" fmla="val 7278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kumimoji="1" lang="ja-JP" altLang="en-US"/>
          </a:p>
        </p:txBody>
      </p:sp>
      <p:sp>
        <p:nvSpPr>
          <p:cNvPr id="92" name="正方形/長方形 91"/>
          <p:cNvSpPr/>
          <p:nvPr/>
        </p:nvSpPr>
        <p:spPr>
          <a:xfrm>
            <a:off x="161850" y="2336800"/>
            <a:ext cx="2446671" cy="773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ts val="2000"/>
              </a:lnSpc>
            </a:pPr>
            <a:r>
              <a:rPr lang="ja-JP" altLang="en-US" sz="1400" dirty="0" smtClean="0">
                <a:solidFill>
                  <a:schemeClr val="tx1"/>
                </a:solidFill>
                <a:latin typeface="+mj-ea"/>
                <a:ea typeface="+mj-ea"/>
              </a:rPr>
              <a:t>短時間勤務にしなくても</a:t>
            </a:r>
            <a:endParaRPr lang="en-US" altLang="ja-JP" sz="1400" dirty="0" smtClean="0">
              <a:solidFill>
                <a:schemeClr val="tx1"/>
              </a:solidFill>
              <a:latin typeface="+mj-ea"/>
              <a:ea typeface="+mj-ea"/>
            </a:endParaRPr>
          </a:p>
          <a:p>
            <a:pPr algn="ctr">
              <a:lnSpc>
                <a:spcPts val="2000"/>
              </a:lnSpc>
            </a:pPr>
            <a:r>
              <a:rPr lang="ja-JP" altLang="en-US" sz="1400" dirty="0" smtClean="0">
                <a:solidFill>
                  <a:schemeClr val="tx1"/>
                </a:solidFill>
                <a:latin typeface="+mj-ea"/>
                <a:ea typeface="+mj-ea"/>
              </a:rPr>
              <a:t>育児ができる！</a:t>
            </a:r>
            <a:endParaRPr lang="ja-JP" altLang="en-US" sz="1400" dirty="0">
              <a:solidFill>
                <a:schemeClr val="tx1"/>
              </a:solidFill>
              <a:latin typeface="+mj-ea"/>
              <a:ea typeface="+mj-ea"/>
            </a:endParaRPr>
          </a:p>
        </p:txBody>
      </p:sp>
      <p:sp>
        <p:nvSpPr>
          <p:cNvPr id="67" name="正方形/長方形 66"/>
          <p:cNvSpPr/>
          <p:nvPr/>
        </p:nvSpPr>
        <p:spPr>
          <a:xfrm>
            <a:off x="462964" y="5907314"/>
            <a:ext cx="8666500" cy="827445"/>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174610" lvl="1">
              <a:spcBef>
                <a:spcPts val="1000"/>
              </a:spcBef>
            </a:pPr>
            <a:r>
              <a:rPr lang="ja-JP" altLang="en-US" sz="1600" dirty="0" smtClean="0">
                <a:solidFill>
                  <a:prstClr val="black"/>
                </a:solidFill>
              </a:rPr>
              <a:t>③　完全</a:t>
            </a:r>
            <a:r>
              <a:rPr lang="ja-JP" altLang="en-US" sz="1600" dirty="0">
                <a:solidFill>
                  <a:prstClr val="black"/>
                </a:solidFill>
              </a:rPr>
              <a:t>週休</a:t>
            </a:r>
            <a:r>
              <a:rPr lang="ja-JP" altLang="en-US" sz="1600" dirty="0" smtClean="0">
                <a:solidFill>
                  <a:prstClr val="black"/>
                </a:solidFill>
              </a:rPr>
              <a:t>２日制の場合における、月の法定</a:t>
            </a:r>
            <a:r>
              <a:rPr lang="ja-JP" altLang="en-US" sz="1600" dirty="0">
                <a:solidFill>
                  <a:prstClr val="black"/>
                </a:solidFill>
              </a:rPr>
              <a:t>労働時間</a:t>
            </a:r>
            <a:r>
              <a:rPr lang="ja-JP" altLang="en-US" sz="1600" dirty="0" smtClean="0">
                <a:solidFill>
                  <a:prstClr val="black"/>
                </a:solidFill>
              </a:rPr>
              <a:t>の「枠」の</a:t>
            </a:r>
            <a:r>
              <a:rPr lang="ja-JP" altLang="en-US" sz="1600" dirty="0">
                <a:solidFill>
                  <a:prstClr val="black"/>
                </a:solidFill>
              </a:rPr>
              <a:t>特例</a:t>
            </a:r>
            <a:endParaRPr lang="en-US" altLang="ja-JP" sz="1600" dirty="0">
              <a:solidFill>
                <a:prstClr val="black"/>
              </a:solidFill>
            </a:endParaRPr>
          </a:p>
          <a:p>
            <a:pPr marL="1160364" lvl="2" indent="-449225">
              <a:lnSpc>
                <a:spcPts val="1800"/>
              </a:lnSpc>
              <a:spcBef>
                <a:spcPts val="400"/>
              </a:spcBef>
            </a:pPr>
            <a:r>
              <a:rPr lang="ja-JP" altLang="en-US" sz="1400" dirty="0" smtClean="0">
                <a:solidFill>
                  <a:prstClr val="black"/>
                </a:solidFill>
                <a:latin typeface="ＭＳ Ｐ明朝" panose="02020600040205080304" pitchFamily="18" charset="-128"/>
                <a:ea typeface="ＭＳ Ｐ明朝" panose="02020600040205080304" pitchFamily="18" charset="-128"/>
              </a:rPr>
              <a:t>現行</a:t>
            </a:r>
            <a:r>
              <a:rPr lang="ja-JP" altLang="en-US" sz="1400" dirty="0">
                <a:solidFill>
                  <a:prstClr val="black"/>
                </a:solidFill>
                <a:latin typeface="ＭＳ Ｐ明朝" panose="02020600040205080304" pitchFamily="18" charset="-128"/>
                <a:ea typeface="ＭＳ Ｐ明朝" panose="02020600040205080304" pitchFamily="18" charset="-128"/>
              </a:rPr>
              <a:t>：完全週休２日制（１日８時間）</a:t>
            </a:r>
            <a:r>
              <a:rPr lang="ja-JP" altLang="en-US" sz="1400" dirty="0" smtClean="0">
                <a:solidFill>
                  <a:prstClr val="black"/>
                </a:solidFill>
                <a:latin typeface="ＭＳ Ｐ明朝" panose="02020600040205080304" pitchFamily="18" charset="-128"/>
                <a:ea typeface="ＭＳ Ｐ明朝" panose="02020600040205080304" pitchFamily="18" charset="-128"/>
              </a:rPr>
              <a:t>のもとで所定</a:t>
            </a:r>
            <a:r>
              <a:rPr lang="ja-JP" altLang="en-US" sz="1400" dirty="0">
                <a:solidFill>
                  <a:prstClr val="black"/>
                </a:solidFill>
                <a:latin typeface="ＭＳ Ｐ明朝" panose="02020600040205080304" pitchFamily="18" charset="-128"/>
                <a:ea typeface="ＭＳ Ｐ明朝" panose="02020600040205080304" pitchFamily="18" charset="-128"/>
              </a:rPr>
              <a:t>労働日数が多いと（</a:t>
            </a:r>
            <a:r>
              <a:rPr lang="en-US" altLang="ja-JP" sz="1400" dirty="0">
                <a:solidFill>
                  <a:prstClr val="black"/>
                </a:solidFill>
                <a:latin typeface="ＭＳ Ｐ明朝" panose="02020600040205080304" pitchFamily="18" charset="-128"/>
                <a:ea typeface="ＭＳ Ｐ明朝" panose="02020600040205080304" pitchFamily="18" charset="-128"/>
              </a:rPr>
              <a:t>22</a:t>
            </a:r>
            <a:r>
              <a:rPr lang="ja-JP" altLang="en-US" sz="1400" dirty="0">
                <a:solidFill>
                  <a:prstClr val="black"/>
                </a:solidFill>
                <a:latin typeface="ＭＳ Ｐ明朝" panose="02020600040205080304" pitchFamily="18" charset="-128"/>
                <a:ea typeface="ＭＳ Ｐ明朝" panose="02020600040205080304" pitchFamily="18" charset="-128"/>
              </a:rPr>
              <a:t>～</a:t>
            </a:r>
            <a:r>
              <a:rPr lang="en-US" altLang="ja-JP" sz="1400" dirty="0">
                <a:solidFill>
                  <a:prstClr val="black"/>
                </a:solidFill>
                <a:latin typeface="ＭＳ Ｐ明朝" panose="02020600040205080304" pitchFamily="18" charset="-128"/>
                <a:ea typeface="ＭＳ Ｐ明朝" panose="02020600040205080304" pitchFamily="18" charset="-128"/>
              </a:rPr>
              <a:t>23</a:t>
            </a:r>
            <a:r>
              <a:rPr lang="ja-JP" altLang="en-US" sz="1400" dirty="0">
                <a:solidFill>
                  <a:prstClr val="black"/>
                </a:solidFill>
                <a:latin typeface="ＭＳ Ｐ明朝" panose="02020600040205080304" pitchFamily="18" charset="-128"/>
                <a:ea typeface="ＭＳ Ｐ明朝" panose="02020600040205080304" pitchFamily="18" charset="-128"/>
              </a:rPr>
              <a:t>日）</a:t>
            </a:r>
            <a:r>
              <a:rPr lang="ja-JP" altLang="en-US" sz="1400" dirty="0" smtClean="0">
                <a:solidFill>
                  <a:prstClr val="black"/>
                </a:solidFill>
                <a:latin typeface="ＭＳ Ｐ明朝" panose="02020600040205080304" pitchFamily="18" charset="-128"/>
                <a:ea typeface="ＭＳ Ｐ明朝" panose="02020600040205080304" pitchFamily="18" charset="-128"/>
              </a:rPr>
              <a:t>、週平均</a:t>
            </a:r>
            <a:r>
              <a:rPr lang="en-US" altLang="ja-JP" sz="1400" dirty="0" smtClean="0">
                <a:solidFill>
                  <a:prstClr val="black"/>
                </a:solidFill>
                <a:latin typeface="ＭＳ Ｐ明朝" panose="02020600040205080304" pitchFamily="18" charset="-128"/>
                <a:ea typeface="ＭＳ Ｐ明朝" panose="02020600040205080304" pitchFamily="18" charset="-128"/>
              </a:rPr>
              <a:t>40</a:t>
            </a:r>
            <a:r>
              <a:rPr lang="ja-JP" altLang="en-US" sz="1400" dirty="0" smtClean="0">
                <a:solidFill>
                  <a:prstClr val="black"/>
                </a:solidFill>
                <a:latin typeface="ＭＳ Ｐ明朝" panose="02020600040205080304" pitchFamily="18" charset="-128"/>
                <a:ea typeface="ＭＳ Ｐ明朝" panose="02020600040205080304" pitchFamily="18" charset="-128"/>
              </a:rPr>
              <a:t>時間の「枠」に収まらない</a:t>
            </a:r>
            <a:r>
              <a:rPr lang="ja-JP" altLang="en-US" sz="1400" dirty="0">
                <a:solidFill>
                  <a:prstClr val="black"/>
                </a:solidFill>
                <a:latin typeface="ＭＳ Ｐ明朝" panose="02020600040205080304" pitchFamily="18" charset="-128"/>
                <a:ea typeface="ＭＳ Ｐ明朝" panose="02020600040205080304" pitchFamily="18" charset="-128"/>
              </a:rPr>
              <a:t>月がある。　</a:t>
            </a:r>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完全</a:t>
            </a:r>
            <a:r>
              <a:rPr lang="ja-JP" altLang="en-US" sz="1200" dirty="0">
                <a:solidFill>
                  <a:prstClr val="black"/>
                </a:solidFill>
                <a:latin typeface="ＭＳ Ｐ明朝" panose="02020600040205080304" pitchFamily="18" charset="-128"/>
                <a:ea typeface="ＭＳ Ｐ明朝" panose="02020600040205080304" pitchFamily="18" charset="-128"/>
              </a:rPr>
              <a:t>週休２日制の導入企業割合：</a:t>
            </a:r>
            <a:r>
              <a:rPr lang="en-US" altLang="ja-JP" sz="1200" dirty="0">
                <a:solidFill>
                  <a:prstClr val="black"/>
                </a:solidFill>
                <a:latin typeface="ＭＳ Ｐ明朝" panose="02020600040205080304" pitchFamily="18" charset="-128"/>
                <a:ea typeface="ＭＳ Ｐ明朝" panose="02020600040205080304" pitchFamily="18" charset="-128"/>
              </a:rPr>
              <a:t>46.0</a:t>
            </a:r>
            <a:r>
              <a:rPr lang="ja-JP" altLang="en-US" sz="1200" dirty="0">
                <a:solidFill>
                  <a:prstClr val="black"/>
                </a:solidFill>
                <a:latin typeface="ＭＳ Ｐ明朝" panose="02020600040205080304" pitchFamily="18" charset="-128"/>
                <a:ea typeface="ＭＳ Ｐ明朝" panose="02020600040205080304" pitchFamily="18" charset="-128"/>
              </a:rPr>
              <a:t>％（平成</a:t>
            </a:r>
            <a:r>
              <a:rPr lang="en-US" altLang="ja-JP" sz="1200" dirty="0">
                <a:solidFill>
                  <a:prstClr val="black"/>
                </a:solidFill>
                <a:latin typeface="ＭＳ Ｐ明朝" panose="02020600040205080304" pitchFamily="18" charset="-128"/>
                <a:ea typeface="ＭＳ Ｐ明朝" panose="02020600040205080304" pitchFamily="18" charset="-128"/>
              </a:rPr>
              <a:t>25</a:t>
            </a:r>
            <a:r>
              <a:rPr lang="ja-JP" altLang="en-US" sz="1200" dirty="0">
                <a:solidFill>
                  <a:prstClr val="black"/>
                </a:solidFill>
                <a:latin typeface="ＭＳ Ｐ明朝" panose="02020600040205080304" pitchFamily="18" charset="-128"/>
                <a:ea typeface="ＭＳ Ｐ明朝" panose="02020600040205080304" pitchFamily="18" charset="-128"/>
              </a:rPr>
              <a:t>年</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ja-JP" altLang="en-US" sz="800" dirty="0">
              <a:solidFill>
                <a:prstClr val="black"/>
              </a:solidFill>
              <a:latin typeface="ＭＳ Ｐ明朝" panose="02020600040205080304" pitchFamily="18" charset="-128"/>
              <a:ea typeface="ＭＳ Ｐ明朝" panose="02020600040205080304" pitchFamily="18" charset="-128"/>
            </a:endParaRPr>
          </a:p>
        </p:txBody>
      </p:sp>
      <p:sp>
        <p:nvSpPr>
          <p:cNvPr id="90" name="正方形/長方形 89"/>
          <p:cNvSpPr/>
          <p:nvPr/>
        </p:nvSpPr>
        <p:spPr>
          <a:xfrm>
            <a:off x="462964" y="5243282"/>
            <a:ext cx="8666500" cy="705999"/>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363507" lvl="1" indent="-188897">
              <a:lnSpc>
                <a:spcPts val="2000"/>
              </a:lnSpc>
            </a:pPr>
            <a:r>
              <a:rPr lang="ja-JP" altLang="en-US" sz="1600" dirty="0" smtClean="0">
                <a:solidFill>
                  <a:schemeClr val="tx1"/>
                </a:solidFill>
              </a:rPr>
              <a:t>②　育児</a:t>
            </a:r>
            <a:r>
              <a:rPr lang="ja-JP" altLang="en-US" sz="1600" dirty="0">
                <a:solidFill>
                  <a:schemeClr val="tx1"/>
                </a:solidFill>
              </a:rPr>
              <a:t>・介護の事情がある人については、清算期間における労働時間が「枠」に達しない場合、</a:t>
            </a:r>
            <a:r>
              <a:rPr lang="ja-JP" altLang="en-US" sz="1600" dirty="0" smtClean="0">
                <a:solidFill>
                  <a:schemeClr val="tx1"/>
                </a:solidFill>
              </a:rPr>
              <a:t>清算</a:t>
            </a:r>
            <a:r>
              <a:rPr lang="ja-JP" altLang="en-US" sz="1600" dirty="0">
                <a:solidFill>
                  <a:schemeClr val="tx1"/>
                </a:solidFill>
              </a:rPr>
              <a:t>の際に</a:t>
            </a:r>
            <a:r>
              <a:rPr lang="ja-JP" altLang="en-US" sz="1600" dirty="0" smtClean="0">
                <a:solidFill>
                  <a:schemeClr val="tx1"/>
                </a:solidFill>
              </a:rPr>
              <a:t>「</a:t>
            </a:r>
            <a:r>
              <a:rPr lang="ja-JP" altLang="en-US" sz="1600" dirty="0">
                <a:solidFill>
                  <a:schemeClr val="tx1"/>
                </a:solidFill>
              </a:rPr>
              <a:t>年休を充てることができる仕組み」を</a:t>
            </a:r>
            <a:r>
              <a:rPr lang="ja-JP" altLang="en-US" sz="1600" dirty="0" smtClean="0">
                <a:solidFill>
                  <a:schemeClr val="tx1"/>
                </a:solidFill>
              </a:rPr>
              <a:t>今後議論</a:t>
            </a:r>
            <a:endParaRPr lang="en-US" altLang="ja-JP" sz="1600" dirty="0">
              <a:solidFill>
                <a:schemeClr val="tx1"/>
              </a:solidFill>
            </a:endParaRPr>
          </a:p>
        </p:txBody>
      </p:sp>
      <p:sp>
        <p:nvSpPr>
          <p:cNvPr id="89" name="角丸四角形吹き出し 88"/>
          <p:cNvSpPr/>
          <p:nvPr/>
        </p:nvSpPr>
        <p:spPr>
          <a:xfrm>
            <a:off x="2887848" y="2096921"/>
            <a:ext cx="1584000" cy="612000"/>
          </a:xfrm>
          <a:prstGeom prst="wedgeRoundRectCallout">
            <a:avLst>
              <a:gd name="adj1" fmla="val 91471"/>
              <a:gd name="adj2" fmla="val -54848"/>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200" dirty="0" smtClean="0">
                <a:solidFill>
                  <a:schemeClr val="tx1"/>
                </a:solidFill>
              </a:rPr>
              <a:t>前日残した仕事は</a:t>
            </a:r>
            <a:endParaRPr lang="en-US" altLang="ja-JP" sz="1200" dirty="0" smtClean="0">
              <a:solidFill>
                <a:schemeClr val="tx1"/>
              </a:solidFill>
            </a:endParaRPr>
          </a:p>
          <a:p>
            <a:pPr algn="ctr"/>
            <a:r>
              <a:rPr lang="ja-JP" altLang="en-US" sz="1200" dirty="0" smtClean="0">
                <a:solidFill>
                  <a:schemeClr val="tx1"/>
                </a:solidFill>
              </a:rPr>
              <a:t>早朝にカバー</a:t>
            </a:r>
            <a:endParaRPr lang="en-US" altLang="ja-JP" sz="1200" dirty="0" smtClean="0">
              <a:solidFill>
                <a:schemeClr val="tx1"/>
              </a:solidFill>
            </a:endParaRPr>
          </a:p>
          <a:p>
            <a:pPr algn="ctr"/>
            <a:r>
              <a:rPr lang="ja-JP" altLang="en-US" sz="1200" dirty="0">
                <a:solidFill>
                  <a:schemeClr val="tx1"/>
                </a:solidFill>
              </a:rPr>
              <a:t>（集中して短時間で）</a:t>
            </a:r>
            <a:endParaRPr lang="en-US" altLang="ja-JP" sz="1200" dirty="0" smtClean="0">
              <a:solidFill>
                <a:schemeClr val="tx1"/>
              </a:solidFill>
            </a:endParaRPr>
          </a:p>
        </p:txBody>
      </p:sp>
    </p:spTree>
    <p:extLst>
      <p:ext uri="{BB962C8B-B14F-4D97-AF65-F5344CB8AC3E}">
        <p14:creationId xmlns:p14="http://schemas.microsoft.com/office/powerpoint/2010/main" val="203767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44488" y="946606"/>
            <a:ext cx="9374384" cy="1186250"/>
          </a:xfrm>
          <a:prstGeom prst="rect">
            <a:avLst/>
          </a:prstGeom>
          <a:noFill/>
          <a:ln w="50800" cmpd="thickThi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marL="358744" lvl="1" indent="-285725">
              <a:lnSpc>
                <a:spcPts val="2199"/>
              </a:lnSpc>
              <a:buFont typeface="Wingdings" panose="05000000000000000000" pitchFamily="2" charset="2"/>
              <a:buChar char="u"/>
            </a:pPr>
            <a:r>
              <a:rPr lang="ja-JP" altLang="en-US" sz="1600" b="1" u="sng" dirty="0" smtClean="0">
                <a:solidFill>
                  <a:schemeClr val="tx1"/>
                </a:solidFill>
              </a:rPr>
              <a:t>少なくとも週１回は在宅で働く</a:t>
            </a:r>
            <a:r>
              <a:rPr lang="ja-JP" altLang="en-US" sz="1600" b="1" u="sng" dirty="0">
                <a:solidFill>
                  <a:schemeClr val="tx1"/>
                </a:solidFill>
              </a:rPr>
              <a:t>スタイル</a:t>
            </a:r>
            <a:r>
              <a:rPr lang="ja-JP" altLang="en-US" sz="1600" b="1" u="sng" dirty="0" smtClean="0">
                <a:solidFill>
                  <a:schemeClr val="tx1"/>
                </a:solidFill>
              </a:rPr>
              <a:t>の普及</a:t>
            </a:r>
            <a:r>
              <a:rPr lang="ja-JP" altLang="en-US" sz="1600" dirty="0" smtClean="0">
                <a:solidFill>
                  <a:schemeClr val="tx1"/>
                </a:solidFill>
              </a:rPr>
              <a:t>　</a:t>
            </a:r>
            <a:r>
              <a:rPr lang="en-US" altLang="ja-JP" sz="1600" dirty="0" smtClean="0">
                <a:solidFill>
                  <a:schemeClr val="tx1"/>
                </a:solidFill>
                <a:sym typeface="Wingdings" panose="05000000000000000000" pitchFamily="2" charset="2"/>
              </a:rPr>
              <a:t></a:t>
            </a:r>
            <a:r>
              <a:rPr lang="ja-JP" altLang="en-US" sz="1600" dirty="0" smtClean="0">
                <a:solidFill>
                  <a:schemeClr val="tx1"/>
                </a:solidFill>
                <a:sym typeface="Wingdings" panose="05000000000000000000" pitchFamily="2" charset="2"/>
              </a:rPr>
              <a:t>　</a:t>
            </a:r>
            <a:r>
              <a:rPr lang="ja-JP" altLang="en-US" sz="1600" b="1" u="sng" dirty="0">
                <a:solidFill>
                  <a:schemeClr val="tx1"/>
                </a:solidFill>
                <a:sym typeface="Wingdings" panose="05000000000000000000" pitchFamily="2" charset="2"/>
              </a:rPr>
              <a:t>育児</a:t>
            </a:r>
            <a:r>
              <a:rPr lang="ja-JP" altLang="en-US" sz="1600" b="1" u="sng" dirty="0" smtClean="0">
                <a:solidFill>
                  <a:schemeClr val="tx1"/>
                </a:solidFill>
              </a:rPr>
              <a:t>や介護等と仕事を両立しやすく</a:t>
            </a:r>
            <a:endParaRPr lang="en-US" altLang="ja-JP" sz="1600" b="1" u="sng" dirty="0" smtClean="0">
              <a:solidFill>
                <a:schemeClr val="tx1"/>
              </a:solidFill>
            </a:endParaRPr>
          </a:p>
          <a:p>
            <a:pPr marL="1344498" lvl="2" indent="-285725">
              <a:lnSpc>
                <a:spcPts val="2199"/>
              </a:lnSpc>
              <a:spcBef>
                <a:spcPts val="1200"/>
              </a:spcBef>
              <a:buFont typeface="メイリオ" panose="020B0604030504040204" pitchFamily="50" charset="-128"/>
              <a:buChar char="▶"/>
            </a:pPr>
            <a:r>
              <a:rPr lang="ja-JP" altLang="en-US" sz="1600" dirty="0">
                <a:solidFill>
                  <a:schemeClr val="tx1"/>
                </a:solidFill>
              </a:rPr>
              <a:t>通勤</a:t>
            </a:r>
            <a:r>
              <a:rPr lang="ja-JP" altLang="en-US" sz="1600" dirty="0" smtClean="0">
                <a:solidFill>
                  <a:schemeClr val="tx1"/>
                </a:solidFill>
              </a:rPr>
              <a:t>時間の削減　　　　　</a:t>
            </a:r>
            <a:r>
              <a:rPr lang="ja-JP" altLang="en-US" sz="1600" dirty="0" smtClean="0">
                <a:solidFill>
                  <a:schemeClr val="tx1"/>
                </a:solidFill>
                <a:latin typeface="メイリオ"/>
                <a:ea typeface="メイリオ"/>
                <a:cs typeface="メイリオ"/>
              </a:rPr>
              <a:t>▶ </a:t>
            </a:r>
            <a:r>
              <a:rPr lang="ja-JP" altLang="en-US" sz="1600" dirty="0" smtClean="0">
                <a:solidFill>
                  <a:schemeClr val="tx1"/>
                </a:solidFill>
              </a:rPr>
              <a:t>子ども</a:t>
            </a:r>
            <a:r>
              <a:rPr lang="ja-JP" altLang="en-US" sz="1600" dirty="0">
                <a:solidFill>
                  <a:schemeClr val="tx1"/>
                </a:solidFill>
              </a:rPr>
              <a:t>の急な病気等、緊急事態にもすばやく対応</a:t>
            </a:r>
            <a:r>
              <a:rPr lang="ja-JP" altLang="en-US" sz="1600" dirty="0" smtClean="0">
                <a:solidFill>
                  <a:schemeClr val="tx1"/>
                </a:solidFill>
              </a:rPr>
              <a:t>　</a:t>
            </a:r>
            <a:endParaRPr lang="ja-JP" altLang="en-US" sz="1600" dirty="0">
              <a:solidFill>
                <a:schemeClr val="tx1"/>
              </a:solidFill>
            </a:endParaRPr>
          </a:p>
        </p:txBody>
      </p:sp>
      <p:grpSp>
        <p:nvGrpSpPr>
          <p:cNvPr id="15" name="グループ化 14"/>
          <p:cNvGrpSpPr/>
          <p:nvPr/>
        </p:nvGrpSpPr>
        <p:grpSpPr>
          <a:xfrm>
            <a:off x="180124" y="201041"/>
            <a:ext cx="8568953" cy="643682"/>
            <a:chOff x="49731" y="14014"/>
            <a:chExt cx="7998923" cy="643682"/>
          </a:xfrm>
        </p:grpSpPr>
        <p:sp>
          <p:nvSpPr>
            <p:cNvPr id="67" name="正方形/長方形 66"/>
            <p:cNvSpPr/>
            <p:nvPr/>
          </p:nvSpPr>
          <p:spPr>
            <a:xfrm>
              <a:off x="49731" y="14014"/>
              <a:ext cx="7998923" cy="643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（３）              　ワークの普及　～分野・企業規模を問わず拡大～　</a:t>
              </a:r>
              <a:endParaRPr lang="ja-JP" altLang="en-US"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68" name="正方形/長方形 67"/>
            <p:cNvSpPr/>
            <p:nvPr/>
          </p:nvSpPr>
          <p:spPr>
            <a:xfrm>
              <a:off x="683653" y="29063"/>
              <a:ext cx="1152000"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atin typeface="ＤＨＰ特太ゴシック体" panose="020B0500000000000000" pitchFamily="50" charset="-128"/>
                  <a:ea typeface="ＤＨＰ特太ゴシック体" panose="020B0500000000000000" pitchFamily="50" charset="-128"/>
                </a:rPr>
                <a:t>テレ</a:t>
              </a:r>
              <a:endParaRPr lang="ja-JP" altLang="en-US" sz="4000" dirty="0">
                <a:latin typeface="ＤＨＰ特太ゴシック体" panose="020B0500000000000000" pitchFamily="50" charset="-128"/>
                <a:ea typeface="ＤＨＰ特太ゴシック体" panose="020B0500000000000000" pitchFamily="50" charset="-128"/>
              </a:endParaRPr>
            </a:p>
          </p:txBody>
        </p:sp>
      </p:grpSp>
      <p:sp>
        <p:nvSpPr>
          <p:cNvPr id="84" name="円/楕円 83"/>
          <p:cNvSpPr/>
          <p:nvPr/>
        </p:nvSpPr>
        <p:spPr>
          <a:xfrm>
            <a:off x="488505" y="1556832"/>
            <a:ext cx="931414" cy="360000"/>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ﾒﾘｯﾄ</a:t>
            </a:r>
            <a:endPar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nvGrpSpPr>
          <p:cNvPr id="20" name="グループ化 19"/>
          <p:cNvGrpSpPr/>
          <p:nvPr/>
        </p:nvGrpSpPr>
        <p:grpSpPr>
          <a:xfrm>
            <a:off x="344488" y="2430308"/>
            <a:ext cx="9505057" cy="4167045"/>
            <a:chOff x="344488" y="2430307"/>
            <a:chExt cx="9505057" cy="4167045"/>
          </a:xfrm>
        </p:grpSpPr>
        <p:sp>
          <p:nvSpPr>
            <p:cNvPr id="98" name="円/楕円 97"/>
            <p:cNvSpPr/>
            <p:nvPr/>
          </p:nvSpPr>
          <p:spPr>
            <a:xfrm>
              <a:off x="344488" y="5214074"/>
              <a:ext cx="782838" cy="7828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ＤＨＰ特太ゴシック体" panose="020B0500000000000000" pitchFamily="50" charset="-128"/>
                  <a:ea typeface="ＤＨＰ特太ゴシック体" panose="020B0500000000000000" pitchFamily="50" charset="-128"/>
                </a:rPr>
                <a:t>例２</a:t>
              </a:r>
              <a:endParaRPr kumimoji="1" lang="ja-JP" altLang="en-US" dirty="0">
                <a:latin typeface="ＤＨＰ特太ゴシック体" panose="020B0500000000000000" pitchFamily="50" charset="-128"/>
                <a:ea typeface="ＤＨＰ特太ゴシック体" panose="020B0500000000000000" pitchFamily="50" charset="-128"/>
              </a:endParaRPr>
            </a:p>
          </p:txBody>
        </p:sp>
        <p:sp>
          <p:nvSpPr>
            <p:cNvPr id="124" name="正方形/長方形 123"/>
            <p:cNvSpPr/>
            <p:nvPr/>
          </p:nvSpPr>
          <p:spPr>
            <a:xfrm>
              <a:off x="4531523" y="5377917"/>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125" name="正方形/長方形 124"/>
            <p:cNvSpPr/>
            <p:nvPr/>
          </p:nvSpPr>
          <p:spPr>
            <a:xfrm>
              <a:off x="5665523" y="5377675"/>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126" name="正方形/長方形 125"/>
            <p:cNvSpPr/>
            <p:nvPr/>
          </p:nvSpPr>
          <p:spPr>
            <a:xfrm>
              <a:off x="6043523" y="5380654"/>
              <a:ext cx="13248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120" name="正方形/長方形 119"/>
            <p:cNvSpPr/>
            <p:nvPr/>
          </p:nvSpPr>
          <p:spPr>
            <a:xfrm>
              <a:off x="5183366" y="5121240"/>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121" name="正方形/長方形 120"/>
            <p:cNvSpPr/>
            <p:nvPr/>
          </p:nvSpPr>
          <p:spPr>
            <a:xfrm>
              <a:off x="5737034" y="5121240"/>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123" name="正方形/長方形 122"/>
            <p:cNvSpPr/>
            <p:nvPr/>
          </p:nvSpPr>
          <p:spPr>
            <a:xfrm>
              <a:off x="4207487" y="512124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sp>
          <p:nvSpPr>
            <p:cNvPr id="117" name="正方形/長方形 116"/>
            <p:cNvSpPr/>
            <p:nvPr/>
          </p:nvSpPr>
          <p:spPr>
            <a:xfrm>
              <a:off x="4153523" y="5380654"/>
              <a:ext cx="378000" cy="432000"/>
            </a:xfrm>
            <a:prstGeom prst="rect">
              <a:avLst/>
            </a:prstGeom>
            <a:pattFill prst="dkUpDiag">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j-ea"/>
                  <a:ea typeface="+mj-ea"/>
                </a:rPr>
                <a:t>通勤</a:t>
              </a:r>
              <a:endParaRPr lang="en-US" altLang="ja-JP" sz="1200" dirty="0" smtClean="0">
                <a:solidFill>
                  <a:schemeClr val="tx1"/>
                </a:solidFill>
                <a:latin typeface="+mj-ea"/>
                <a:ea typeface="+mj-ea"/>
              </a:endParaRPr>
            </a:p>
          </p:txBody>
        </p:sp>
        <p:sp>
          <p:nvSpPr>
            <p:cNvPr id="118" name="正方形/長方形 117"/>
            <p:cNvSpPr/>
            <p:nvPr/>
          </p:nvSpPr>
          <p:spPr>
            <a:xfrm>
              <a:off x="7368323" y="5377675"/>
              <a:ext cx="378000" cy="432000"/>
            </a:xfrm>
            <a:prstGeom prst="rect">
              <a:avLst/>
            </a:prstGeom>
            <a:pattFill prst="dkUpDiag">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j-ea"/>
                  <a:ea typeface="+mj-ea"/>
                </a:rPr>
                <a:t>通勤</a:t>
              </a:r>
              <a:endParaRPr lang="en-US" altLang="ja-JP" sz="1200" dirty="0" smtClean="0">
                <a:solidFill>
                  <a:schemeClr val="tx1"/>
                </a:solidFill>
                <a:latin typeface="+mj-ea"/>
                <a:ea typeface="+mj-ea"/>
              </a:endParaRPr>
            </a:p>
          </p:txBody>
        </p:sp>
        <p:sp>
          <p:nvSpPr>
            <p:cNvPr id="101" name="正方形/長方形 100"/>
            <p:cNvSpPr/>
            <p:nvPr/>
          </p:nvSpPr>
          <p:spPr>
            <a:xfrm>
              <a:off x="1136640" y="5276347"/>
              <a:ext cx="2254302" cy="645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ある一日は</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自宅・会社　両方で</a:t>
              </a:r>
              <a:endParaRPr lang="ja-JP" altLang="en-US" sz="14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129" name="正方形/長方形 128"/>
            <p:cNvSpPr/>
            <p:nvPr/>
          </p:nvSpPr>
          <p:spPr>
            <a:xfrm>
              <a:off x="6931130" y="5121240"/>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16:30</a:t>
              </a:r>
              <a:endParaRPr lang="ja-JP" altLang="en-US" sz="1400" dirty="0">
                <a:solidFill>
                  <a:schemeClr val="tx1"/>
                </a:solidFill>
              </a:endParaRPr>
            </a:p>
          </p:txBody>
        </p:sp>
        <p:cxnSp>
          <p:nvCxnSpPr>
            <p:cNvPr id="132" name="直線コネクタ 131"/>
            <p:cNvCxnSpPr/>
            <p:nvPr/>
          </p:nvCxnSpPr>
          <p:spPr>
            <a:xfrm>
              <a:off x="7795225" y="4905216"/>
              <a:ext cx="0" cy="57600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3727233" y="4905216"/>
              <a:ext cx="4068000" cy="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7383853" y="5377675"/>
              <a:ext cx="568800" cy="432000"/>
            </a:xfrm>
            <a:prstGeom prst="rect">
              <a:avLst/>
            </a:prstGeom>
            <a:noFill/>
            <a:ln w="25400" cap="rnd">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mj-ea"/>
                <a:ea typeface="+mj-ea"/>
              </a:endParaRPr>
            </a:p>
          </p:txBody>
        </p:sp>
        <p:sp>
          <p:nvSpPr>
            <p:cNvPr id="75" name="正方形/長方形 74"/>
            <p:cNvSpPr/>
            <p:nvPr/>
          </p:nvSpPr>
          <p:spPr>
            <a:xfrm>
              <a:off x="4550653" y="2690695"/>
              <a:ext cx="1134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勤務</a:t>
              </a:r>
              <a:endParaRPr lang="ja-JP" altLang="en-US" sz="1200" dirty="0">
                <a:solidFill>
                  <a:schemeClr val="tx1"/>
                </a:solidFill>
              </a:endParaRPr>
            </a:p>
          </p:txBody>
        </p:sp>
        <p:sp>
          <p:nvSpPr>
            <p:cNvPr id="76" name="正方形/長方形 75"/>
            <p:cNvSpPr/>
            <p:nvPr/>
          </p:nvSpPr>
          <p:spPr>
            <a:xfrm>
              <a:off x="5684653" y="2690695"/>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77" name="正方形/長方形 76"/>
            <p:cNvSpPr/>
            <p:nvPr/>
          </p:nvSpPr>
          <p:spPr>
            <a:xfrm>
              <a:off x="6062653" y="2690695"/>
              <a:ext cx="1890000" cy="432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71" name="正方形/長方形 70"/>
            <p:cNvSpPr/>
            <p:nvPr/>
          </p:nvSpPr>
          <p:spPr>
            <a:xfrm>
              <a:off x="5202496" y="2430307"/>
              <a:ext cx="891036"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12:00</a:t>
              </a:r>
              <a:endParaRPr lang="ja-JP" altLang="en-US" sz="1400" dirty="0">
                <a:solidFill>
                  <a:schemeClr val="tx1"/>
                </a:solidFill>
              </a:endParaRPr>
            </a:p>
          </p:txBody>
        </p:sp>
        <p:sp>
          <p:nvSpPr>
            <p:cNvPr id="72" name="正方形/長方形 71"/>
            <p:cNvSpPr/>
            <p:nvPr/>
          </p:nvSpPr>
          <p:spPr>
            <a:xfrm>
              <a:off x="5756164" y="2430307"/>
              <a:ext cx="77007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13:00</a:t>
              </a:r>
              <a:endParaRPr lang="ja-JP" altLang="en-US" sz="1400" dirty="0">
                <a:solidFill>
                  <a:schemeClr val="tx1"/>
                </a:solidFill>
              </a:endParaRPr>
            </a:p>
          </p:txBody>
        </p:sp>
        <p:sp>
          <p:nvSpPr>
            <p:cNvPr id="73" name="正方形/長方形 72"/>
            <p:cNvSpPr/>
            <p:nvPr/>
          </p:nvSpPr>
          <p:spPr>
            <a:xfrm>
              <a:off x="7503148" y="2430307"/>
              <a:ext cx="864095"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18:00</a:t>
              </a:r>
              <a:endParaRPr lang="ja-JP" altLang="en-US" sz="1400" dirty="0">
                <a:solidFill>
                  <a:schemeClr val="tx1"/>
                </a:solidFill>
              </a:endParaRPr>
            </a:p>
          </p:txBody>
        </p:sp>
        <p:sp>
          <p:nvSpPr>
            <p:cNvPr id="74" name="正方形/長方形 73"/>
            <p:cNvSpPr/>
            <p:nvPr/>
          </p:nvSpPr>
          <p:spPr>
            <a:xfrm>
              <a:off x="4226617" y="2430307"/>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9</a:t>
              </a:r>
              <a:r>
                <a:rPr lang="en-US" altLang="ja-JP" sz="1400" dirty="0" smtClean="0">
                  <a:solidFill>
                    <a:schemeClr val="tx1"/>
                  </a:solidFill>
                </a:rPr>
                <a:t>:00</a:t>
              </a:r>
              <a:endParaRPr lang="ja-JP" altLang="en-US" sz="1400" dirty="0">
                <a:solidFill>
                  <a:schemeClr val="tx1"/>
                </a:solidFill>
              </a:endParaRPr>
            </a:p>
          </p:txBody>
        </p:sp>
        <p:sp>
          <p:nvSpPr>
            <p:cNvPr id="78" name="正方形/長方形 77"/>
            <p:cNvSpPr/>
            <p:nvPr/>
          </p:nvSpPr>
          <p:spPr>
            <a:xfrm>
              <a:off x="4172653" y="2690695"/>
              <a:ext cx="378000" cy="432000"/>
            </a:xfrm>
            <a:prstGeom prst="rect">
              <a:avLst/>
            </a:prstGeom>
            <a:pattFill prst="dkUpDiag">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j-ea"/>
                  <a:ea typeface="+mj-ea"/>
                </a:rPr>
                <a:t>通勤</a:t>
              </a:r>
              <a:endParaRPr lang="en-US" altLang="ja-JP" sz="1200" dirty="0" smtClean="0">
                <a:solidFill>
                  <a:schemeClr val="tx1"/>
                </a:solidFill>
                <a:latin typeface="+mj-ea"/>
                <a:ea typeface="+mj-ea"/>
              </a:endParaRPr>
            </a:p>
          </p:txBody>
        </p:sp>
        <p:sp>
          <p:nvSpPr>
            <p:cNvPr id="79" name="正方形/長方形 78"/>
            <p:cNvSpPr/>
            <p:nvPr/>
          </p:nvSpPr>
          <p:spPr>
            <a:xfrm>
              <a:off x="7952653" y="2690695"/>
              <a:ext cx="378000" cy="432000"/>
            </a:xfrm>
            <a:prstGeom prst="rect">
              <a:avLst/>
            </a:prstGeom>
            <a:pattFill prst="dkUpDiag">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j-ea"/>
                  <a:ea typeface="+mj-ea"/>
                </a:rPr>
                <a:t>通勤</a:t>
              </a:r>
              <a:endParaRPr lang="ja-JP" altLang="en-US" sz="1200" dirty="0">
                <a:solidFill>
                  <a:schemeClr val="tx1"/>
                </a:solidFill>
                <a:latin typeface="+mj-ea"/>
                <a:ea typeface="+mj-ea"/>
              </a:endParaRPr>
            </a:p>
          </p:txBody>
        </p:sp>
        <p:sp>
          <p:nvSpPr>
            <p:cNvPr id="80" name="正方形/長方形 79"/>
            <p:cNvSpPr/>
            <p:nvPr/>
          </p:nvSpPr>
          <p:spPr>
            <a:xfrm>
              <a:off x="1280592" y="2726695"/>
              <a:ext cx="2254302"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月・水・金曜日：会社で</a:t>
              </a:r>
              <a:endParaRPr lang="ja-JP" altLang="en-US" sz="14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51" name="正方形/長方形 50"/>
            <p:cNvSpPr/>
            <p:nvPr/>
          </p:nvSpPr>
          <p:spPr>
            <a:xfrm>
              <a:off x="1496616" y="3280625"/>
              <a:ext cx="190846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火・木</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曜日：自宅で</a:t>
              </a:r>
              <a:endParaRPr lang="ja-JP" altLang="en-US" sz="14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97" name="円/楕円 96"/>
            <p:cNvSpPr/>
            <p:nvPr/>
          </p:nvSpPr>
          <p:spPr>
            <a:xfrm>
              <a:off x="344488" y="2852936"/>
              <a:ext cx="782838" cy="7828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ＤＨＰ特太ゴシック体" panose="020B0500000000000000" pitchFamily="50" charset="-128"/>
                  <a:ea typeface="ＤＨＰ特太ゴシック体" panose="020B0500000000000000" pitchFamily="50" charset="-128"/>
                </a:rPr>
                <a:t>例１</a:t>
              </a:r>
              <a:endParaRPr kumimoji="1" lang="ja-JP" altLang="en-US" dirty="0">
                <a:latin typeface="ＤＨＰ特太ゴシック体" panose="020B0500000000000000" pitchFamily="50" charset="-128"/>
                <a:ea typeface="ＤＨＰ特太ゴシック体" panose="020B0500000000000000" pitchFamily="50" charset="-128"/>
              </a:endParaRPr>
            </a:p>
          </p:txBody>
        </p:sp>
        <p:sp>
          <p:nvSpPr>
            <p:cNvPr id="88" name="正方形/長方形 87"/>
            <p:cNvSpPr/>
            <p:nvPr/>
          </p:nvSpPr>
          <p:spPr>
            <a:xfrm>
              <a:off x="4552997" y="3244625"/>
              <a:ext cx="11340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89" name="正方形/長方形 88"/>
            <p:cNvSpPr/>
            <p:nvPr/>
          </p:nvSpPr>
          <p:spPr>
            <a:xfrm>
              <a:off x="5686997" y="3244625"/>
              <a:ext cx="378000" cy="4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rPr>
                <a:t>休憩</a:t>
              </a:r>
              <a:endParaRPr lang="ja-JP" altLang="en-US" sz="1200" dirty="0">
                <a:solidFill>
                  <a:schemeClr val="tx1"/>
                </a:solidFill>
              </a:endParaRPr>
            </a:p>
          </p:txBody>
        </p:sp>
        <p:sp>
          <p:nvSpPr>
            <p:cNvPr id="90" name="正方形/長方形 89"/>
            <p:cNvSpPr/>
            <p:nvPr/>
          </p:nvSpPr>
          <p:spPr>
            <a:xfrm>
              <a:off x="6059971" y="3244625"/>
              <a:ext cx="21780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66" name="正方形/長方形 65"/>
            <p:cNvSpPr/>
            <p:nvPr/>
          </p:nvSpPr>
          <p:spPr>
            <a:xfrm>
              <a:off x="4158201" y="3244625"/>
              <a:ext cx="378000" cy="432000"/>
            </a:xfrm>
            <a:prstGeom prst="rect">
              <a:avLst/>
            </a:prstGeom>
            <a:no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82" name="正方形/長方形 81"/>
            <p:cNvSpPr/>
            <p:nvPr/>
          </p:nvSpPr>
          <p:spPr>
            <a:xfrm>
              <a:off x="8247408" y="3244625"/>
              <a:ext cx="378000" cy="432000"/>
            </a:xfrm>
            <a:prstGeom prst="rect">
              <a:avLst/>
            </a:prstGeom>
            <a:noFill/>
            <a:ln w="254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94" name="角丸四角形吹き出し 93"/>
            <p:cNvSpPr/>
            <p:nvPr/>
          </p:nvSpPr>
          <p:spPr>
            <a:xfrm>
              <a:off x="2459571" y="3892648"/>
              <a:ext cx="1678302" cy="468000"/>
            </a:xfrm>
            <a:prstGeom prst="wedgeRoundRectCallout">
              <a:avLst>
                <a:gd name="adj1" fmla="val 55576"/>
                <a:gd name="adj2" fmla="val -12228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0000"/>
                  </a:solidFill>
                </a:rPr>
                <a:t>行き帰りの通勤時間</a:t>
              </a:r>
              <a:endParaRPr lang="en-US" altLang="ja-JP" sz="1200" dirty="0" smtClean="0">
                <a:solidFill>
                  <a:srgbClr val="FF0000"/>
                </a:solidFill>
              </a:endParaRPr>
            </a:p>
            <a:p>
              <a:pPr algn="ctr"/>
              <a:r>
                <a:rPr lang="ja-JP" altLang="en-US" sz="1200" dirty="0" smtClean="0">
                  <a:solidFill>
                    <a:srgbClr val="FF0000"/>
                  </a:solidFill>
                </a:rPr>
                <a:t>を省くことができる</a:t>
              </a:r>
              <a:endParaRPr lang="en-US" altLang="ja-JP" sz="1200" dirty="0" smtClean="0">
                <a:solidFill>
                  <a:srgbClr val="FF0000"/>
                </a:solidFill>
              </a:endParaRPr>
            </a:p>
          </p:txBody>
        </p:sp>
        <p:sp>
          <p:nvSpPr>
            <p:cNvPr id="96" name="角丸四角形吹き出し 95"/>
            <p:cNvSpPr/>
            <p:nvPr/>
          </p:nvSpPr>
          <p:spPr>
            <a:xfrm>
              <a:off x="4480287" y="3788634"/>
              <a:ext cx="1512000" cy="360000"/>
            </a:xfrm>
            <a:prstGeom prst="wedgeRoundRectCallout">
              <a:avLst>
                <a:gd name="adj1" fmla="val 35779"/>
                <a:gd name="adj2" fmla="val -96922"/>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必要に応じて</a:t>
              </a:r>
              <a:r>
                <a:rPr lang="ja-JP" altLang="en-US" sz="1200" dirty="0" smtClean="0">
                  <a:solidFill>
                    <a:schemeClr val="tx1"/>
                  </a:solidFill>
                </a:rPr>
                <a:t>家事</a:t>
              </a:r>
              <a:endParaRPr lang="en-US" altLang="ja-JP" sz="1200" dirty="0" smtClean="0">
                <a:solidFill>
                  <a:schemeClr val="tx1"/>
                </a:solidFill>
              </a:endParaRPr>
            </a:p>
          </p:txBody>
        </p:sp>
        <p:sp>
          <p:nvSpPr>
            <p:cNvPr id="93" name="正方形/長方形 92"/>
            <p:cNvSpPr/>
            <p:nvPr/>
          </p:nvSpPr>
          <p:spPr>
            <a:xfrm>
              <a:off x="6382239" y="3248369"/>
              <a:ext cx="288000" cy="450000"/>
            </a:xfrm>
            <a:prstGeom prst="rect">
              <a:avLst/>
            </a:prstGeom>
            <a:solidFill>
              <a:schemeClr val="bg1"/>
            </a:solidFill>
            <a:ln w="25400" cap="rnd">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cxnSp>
          <p:nvCxnSpPr>
            <p:cNvPr id="86" name="直線コネクタ 85"/>
            <p:cNvCxnSpPr/>
            <p:nvPr/>
          </p:nvCxnSpPr>
          <p:spPr>
            <a:xfrm>
              <a:off x="6511483" y="3587531"/>
              <a:ext cx="0" cy="43200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6511483" y="4005064"/>
              <a:ext cx="1548000" cy="0"/>
            </a:xfrm>
            <a:prstGeom prst="line">
              <a:avLst/>
            </a:prstGeom>
            <a:ln w="254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10800000">
              <a:off x="8090279" y="3501064"/>
              <a:ext cx="0" cy="504000"/>
            </a:xfrm>
            <a:prstGeom prst="line">
              <a:avLst/>
            </a:prstGeom>
            <a:ln w="25400" cap="rnd">
              <a:solidFill>
                <a:srgbClr val="FF0000"/>
              </a:solidFill>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8741196" y="2762695"/>
              <a:ext cx="964332" cy="481660"/>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急な</a:t>
              </a:r>
              <a:r>
                <a:rPr lang="ja-JP" altLang="en-US" sz="1200" dirty="0" smtClean="0">
                  <a:solidFill>
                    <a:schemeClr val="tx1"/>
                  </a:solidFill>
                </a:rPr>
                <a:t>事態</a:t>
              </a:r>
              <a:endParaRPr lang="en-US" altLang="ja-JP" sz="1200" dirty="0" smtClean="0">
                <a:solidFill>
                  <a:schemeClr val="tx1"/>
                </a:solidFill>
              </a:endParaRPr>
            </a:p>
            <a:p>
              <a:pPr algn="ctr"/>
              <a:r>
                <a:rPr lang="ja-JP" altLang="en-US" sz="1200" dirty="0" smtClean="0">
                  <a:solidFill>
                    <a:schemeClr val="tx1"/>
                  </a:solidFill>
                </a:rPr>
                <a:t>に対応</a:t>
              </a:r>
              <a:endParaRPr lang="en-US" altLang="ja-JP" sz="1200" dirty="0">
                <a:solidFill>
                  <a:schemeClr val="tx1"/>
                </a:solidFill>
              </a:endParaRPr>
            </a:p>
          </p:txBody>
        </p:sp>
        <p:cxnSp>
          <p:nvCxnSpPr>
            <p:cNvPr id="8" name="直線矢印コネクタ 7"/>
            <p:cNvCxnSpPr>
              <a:stCxn id="5" idx="1"/>
            </p:cNvCxnSpPr>
            <p:nvPr/>
          </p:nvCxnSpPr>
          <p:spPr>
            <a:xfrm flipH="1">
              <a:off x="6526239" y="3003525"/>
              <a:ext cx="2214957" cy="457100"/>
            </a:xfrm>
            <a:prstGeom prst="straightConnector1">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3432514" y="5377917"/>
              <a:ext cx="568800" cy="4320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勤務</a:t>
              </a:r>
            </a:p>
          </p:txBody>
        </p:sp>
        <p:sp>
          <p:nvSpPr>
            <p:cNvPr id="185" name="角丸四角形吹き出し 184"/>
            <p:cNvSpPr/>
            <p:nvPr/>
          </p:nvSpPr>
          <p:spPr>
            <a:xfrm>
              <a:off x="3546913" y="6129350"/>
              <a:ext cx="1440000" cy="468000"/>
            </a:xfrm>
            <a:prstGeom prst="wedgeRoundRectCallout">
              <a:avLst>
                <a:gd name="adj1" fmla="val -44556"/>
                <a:gd name="adj2" fmla="val -128830"/>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早起きして</a:t>
              </a:r>
              <a:endParaRPr lang="en-US" altLang="ja-JP" sz="1200" dirty="0" smtClean="0">
                <a:solidFill>
                  <a:schemeClr val="tx1"/>
                </a:solidFill>
              </a:endParaRPr>
            </a:p>
            <a:p>
              <a:pPr algn="ctr"/>
              <a:r>
                <a:rPr lang="ja-JP" altLang="en-US" sz="1200" dirty="0" smtClean="0">
                  <a:solidFill>
                    <a:schemeClr val="tx1"/>
                  </a:solidFill>
                </a:rPr>
                <a:t>自宅でテレワーク</a:t>
              </a:r>
              <a:endParaRPr lang="en-US" altLang="ja-JP" sz="1200" dirty="0" smtClean="0">
                <a:solidFill>
                  <a:schemeClr val="tx1"/>
                </a:solidFill>
              </a:endParaRPr>
            </a:p>
          </p:txBody>
        </p:sp>
        <p:sp>
          <p:nvSpPr>
            <p:cNvPr id="186" name="正方形/長方形 185"/>
            <p:cNvSpPr/>
            <p:nvPr/>
          </p:nvSpPr>
          <p:spPr>
            <a:xfrm>
              <a:off x="4001314" y="5377917"/>
              <a:ext cx="1908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支度</a:t>
              </a:r>
              <a:endParaRPr lang="ja-JP" altLang="en-US" sz="1200" dirty="0">
                <a:solidFill>
                  <a:schemeClr val="tx1"/>
                </a:solidFill>
              </a:endParaRPr>
            </a:p>
          </p:txBody>
        </p:sp>
        <p:cxnSp>
          <p:nvCxnSpPr>
            <p:cNvPr id="134" name="直線コネクタ 133"/>
            <p:cNvCxnSpPr/>
            <p:nvPr/>
          </p:nvCxnSpPr>
          <p:spPr>
            <a:xfrm>
              <a:off x="3690769" y="4905216"/>
              <a:ext cx="0" cy="612000"/>
            </a:xfrm>
            <a:prstGeom prst="line">
              <a:avLst/>
            </a:prstGeom>
            <a:ln w="25400" cap="rnd">
              <a:solidFill>
                <a:srgbClr val="FF0000"/>
              </a:solidFill>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187" name="正方形/長方形 186"/>
            <p:cNvSpPr/>
            <p:nvPr/>
          </p:nvSpPr>
          <p:spPr>
            <a:xfrm>
              <a:off x="3152800" y="5121240"/>
              <a:ext cx="648072" cy="31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6:00</a:t>
              </a:r>
              <a:endParaRPr lang="ja-JP" altLang="en-US" sz="1400" dirty="0">
                <a:solidFill>
                  <a:schemeClr val="tx1"/>
                </a:solidFill>
              </a:endParaRPr>
            </a:p>
          </p:txBody>
        </p:sp>
        <p:sp>
          <p:nvSpPr>
            <p:cNvPr id="18" name="円形吹き出し 17"/>
            <p:cNvSpPr/>
            <p:nvPr/>
          </p:nvSpPr>
          <p:spPr>
            <a:xfrm>
              <a:off x="5761233" y="4170870"/>
              <a:ext cx="1728000" cy="648000"/>
            </a:xfrm>
            <a:prstGeom prst="wedgeEllipseCallout">
              <a:avLst>
                <a:gd name="adj1" fmla="val -59823"/>
                <a:gd name="adj2" fmla="val 6896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形吹き出し 98"/>
            <p:cNvSpPr/>
            <p:nvPr/>
          </p:nvSpPr>
          <p:spPr>
            <a:xfrm>
              <a:off x="5761233" y="4170870"/>
              <a:ext cx="1728000" cy="648000"/>
            </a:xfrm>
            <a:prstGeom prst="wedgeEllipseCallout">
              <a:avLst>
                <a:gd name="adj1" fmla="val 41195"/>
                <a:gd name="adj2" fmla="val -7924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雲形吹き出し 1"/>
            <p:cNvSpPr/>
            <p:nvPr/>
          </p:nvSpPr>
          <p:spPr>
            <a:xfrm>
              <a:off x="7966037" y="4177586"/>
              <a:ext cx="1883507" cy="979606"/>
            </a:xfrm>
            <a:prstGeom prst="cloudCallout">
              <a:avLst>
                <a:gd name="adj1" fmla="val -86670"/>
                <a:gd name="adj2" fmla="val -2070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5828791" y="4159923"/>
              <a:ext cx="1617037" cy="694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ＤＨＰ特太ゴシック体" panose="020B0500000000000000" pitchFamily="50" charset="-128"/>
                  <a:ea typeface="ＤＨＰ特太ゴシック体" panose="020B0500000000000000" pitchFamily="50" charset="-128"/>
                </a:rPr>
                <a:t>所定労働</a:t>
              </a:r>
              <a:r>
                <a:rPr lang="ja-JP" altLang="en-US" sz="1400" dirty="0" smtClean="0">
                  <a:solidFill>
                    <a:schemeClr val="bg1"/>
                  </a:solidFill>
                  <a:latin typeface="ＤＨＰ特太ゴシック体" panose="020B0500000000000000" pitchFamily="50" charset="-128"/>
                  <a:ea typeface="ＤＨＰ特太ゴシック体" panose="020B0500000000000000" pitchFamily="50" charset="-128"/>
                </a:rPr>
                <a:t>時間</a:t>
              </a:r>
              <a:endParaRPr lang="en-US" altLang="ja-JP" sz="1400" dirty="0" smtClean="0">
                <a:solidFill>
                  <a:schemeClr val="bg1"/>
                </a:solidFill>
                <a:latin typeface="ＤＨＰ特太ゴシック体" panose="020B0500000000000000" pitchFamily="50" charset="-128"/>
                <a:ea typeface="ＤＨＰ特太ゴシック体" panose="020B0500000000000000" pitchFamily="50" charset="-128"/>
              </a:endParaRPr>
            </a:p>
            <a:p>
              <a:pPr algn="ctr"/>
              <a:r>
                <a:rPr lang="ja-JP" altLang="en-US" sz="1400" dirty="0">
                  <a:solidFill>
                    <a:schemeClr val="bg1"/>
                  </a:solidFill>
                  <a:latin typeface="ＤＨＰ特太ゴシック体" panose="020B0500000000000000" pitchFamily="50" charset="-128"/>
                  <a:ea typeface="ＤＨＰ特太ゴシック体" panose="020B0500000000000000" pitchFamily="50" charset="-128"/>
                </a:rPr>
                <a:t>の変更</a:t>
              </a:r>
            </a:p>
          </p:txBody>
        </p:sp>
        <p:sp>
          <p:nvSpPr>
            <p:cNvPr id="104" name="正方形/長方形 103"/>
            <p:cNvSpPr/>
            <p:nvPr/>
          </p:nvSpPr>
          <p:spPr>
            <a:xfrm>
              <a:off x="8026401" y="4343391"/>
              <a:ext cx="1823144" cy="60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dirty="0" smtClean="0">
                  <a:solidFill>
                    <a:schemeClr val="tx1"/>
                  </a:solidFill>
                  <a:latin typeface="+mj-ea"/>
                  <a:ea typeface="+mj-ea"/>
                </a:rPr>
                <a:t>フレックスタイム制</a:t>
              </a:r>
              <a:endParaRPr lang="en-US" altLang="ja-JP" sz="1400" dirty="0" smtClean="0">
                <a:solidFill>
                  <a:schemeClr val="tx1"/>
                </a:solidFill>
                <a:latin typeface="+mj-ea"/>
                <a:ea typeface="+mj-ea"/>
              </a:endParaRPr>
            </a:p>
            <a:p>
              <a:pPr algn="ctr">
                <a:lnSpc>
                  <a:spcPts val="2000"/>
                </a:lnSpc>
              </a:pPr>
              <a:r>
                <a:rPr lang="ja-JP" altLang="en-US" sz="1400" dirty="0" smtClean="0">
                  <a:solidFill>
                    <a:schemeClr val="tx1"/>
                  </a:solidFill>
                  <a:latin typeface="+mj-ea"/>
                  <a:ea typeface="+mj-ea"/>
                </a:rPr>
                <a:t>の活用も効果的</a:t>
              </a:r>
              <a:endParaRPr lang="ja-JP" altLang="en-US" sz="1400" dirty="0">
                <a:solidFill>
                  <a:schemeClr val="tx1"/>
                </a:solidFill>
                <a:latin typeface="+mj-ea"/>
                <a:ea typeface="+mj-ea"/>
              </a:endParaRPr>
            </a:p>
          </p:txBody>
        </p:sp>
        <p:sp>
          <p:nvSpPr>
            <p:cNvPr id="102" name="正方形/長方形 101"/>
            <p:cNvSpPr/>
            <p:nvPr/>
          </p:nvSpPr>
          <p:spPr>
            <a:xfrm>
              <a:off x="7962908" y="3244355"/>
              <a:ext cx="288000" cy="450000"/>
            </a:xfrm>
            <a:prstGeom prst="rect">
              <a:avLst/>
            </a:prstGeom>
            <a:noFill/>
            <a:ln w="2540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131" name="角丸四角形吹き出し 130"/>
            <p:cNvSpPr/>
            <p:nvPr/>
          </p:nvSpPr>
          <p:spPr>
            <a:xfrm>
              <a:off x="5851193" y="6129352"/>
              <a:ext cx="1548000" cy="468000"/>
            </a:xfrm>
            <a:prstGeom prst="wedgeRoundRectCallout">
              <a:avLst>
                <a:gd name="adj1" fmla="val 49865"/>
                <a:gd name="adj2" fmla="val -128832"/>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早めに退社</a:t>
              </a:r>
              <a:endParaRPr lang="en-US" altLang="ja-JP" sz="1200" dirty="0" smtClean="0">
                <a:solidFill>
                  <a:schemeClr val="tx1"/>
                </a:solidFill>
              </a:endParaRPr>
            </a:p>
            <a:p>
              <a:pPr algn="ctr"/>
              <a:r>
                <a:rPr lang="ja-JP" altLang="en-US" sz="1200" dirty="0" smtClean="0">
                  <a:solidFill>
                    <a:schemeClr val="tx1"/>
                  </a:solidFill>
                </a:rPr>
                <a:t>保育所に寄って帰る</a:t>
              </a:r>
              <a:endParaRPr lang="en-US" altLang="ja-JP" sz="1200" dirty="0" smtClean="0">
                <a:solidFill>
                  <a:schemeClr val="tx1"/>
                </a:solidFill>
              </a:endParaRPr>
            </a:p>
          </p:txBody>
        </p:sp>
      </p:grpSp>
    </p:spTree>
    <p:extLst>
      <p:ext uri="{BB962C8B-B14F-4D97-AF65-F5344CB8AC3E}">
        <p14:creationId xmlns:p14="http://schemas.microsoft.com/office/powerpoint/2010/main" val="377804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24507" y="1418093"/>
            <a:ext cx="8820981" cy="5247989"/>
          </a:xfrm>
          <a:prstGeom prst="rect">
            <a:avLst/>
          </a:prstGeom>
          <a:noFill/>
          <a:ln w="38100" cap="rnd">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spcAft>
                <a:spcPts val="600"/>
              </a:spcAft>
            </a:pPr>
            <a:endParaRPr lang="en-US" altLang="ja-JP"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46" name="正方形/長方形 45"/>
          <p:cNvSpPr/>
          <p:nvPr/>
        </p:nvSpPr>
        <p:spPr>
          <a:xfrm>
            <a:off x="3332639" y="1202092"/>
            <a:ext cx="3276545" cy="432000"/>
          </a:xfrm>
          <a:prstGeom prst="rect">
            <a:avLst/>
          </a:prstGeom>
          <a:solidFill>
            <a:schemeClr val="accent5">
              <a:lumMod val="20000"/>
              <a:lumOff val="80000"/>
            </a:schemeClr>
          </a:solidFill>
          <a:ln w="38100" cap="rnd">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spcAft>
                <a:spcPts val="600"/>
              </a:spcAft>
            </a:pPr>
            <a:r>
              <a:rPr lang="ja-JP" altLang="en-US"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テレワークの推進に向けて</a:t>
            </a:r>
            <a:endParaRPr lang="en-US" altLang="ja-JP" sz="1600" dirty="0">
              <a:solidFill>
                <a:schemeClr val="accent5">
                  <a:lumMod val="75000"/>
                </a:schemeClr>
              </a:solidFill>
              <a:latin typeface="+mj-ea"/>
              <a:ea typeface="+mj-ea"/>
            </a:endParaRPr>
          </a:p>
        </p:txBody>
      </p:sp>
      <p:grpSp>
        <p:nvGrpSpPr>
          <p:cNvPr id="17" name="グループ化 16"/>
          <p:cNvGrpSpPr/>
          <p:nvPr/>
        </p:nvGrpSpPr>
        <p:grpSpPr>
          <a:xfrm>
            <a:off x="779212" y="2852936"/>
            <a:ext cx="7489280" cy="1404048"/>
            <a:chOff x="344488" y="765070"/>
            <a:chExt cx="7489280" cy="1404048"/>
          </a:xfrm>
        </p:grpSpPr>
        <p:sp>
          <p:nvSpPr>
            <p:cNvPr id="57" name="正方形/長方形 56"/>
            <p:cNvSpPr/>
            <p:nvPr/>
          </p:nvSpPr>
          <p:spPr>
            <a:xfrm>
              <a:off x="344488" y="765070"/>
              <a:ext cx="6907375" cy="366191"/>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sz="1600" dirty="0" smtClean="0">
                  <a:solidFill>
                    <a:schemeClr val="tx1"/>
                  </a:solidFill>
                  <a:latin typeface="+mj-ea"/>
                  <a:ea typeface="+mj-ea"/>
                </a:rPr>
                <a:t>①　　　　　　　　　　　　　　　</a:t>
              </a:r>
              <a:r>
                <a:rPr lang="ja-JP" altLang="en-US" sz="1600" dirty="0">
                  <a:solidFill>
                    <a:schemeClr val="tx1"/>
                  </a:solidFill>
                  <a:latin typeface="+mj-ea"/>
                  <a:ea typeface="+mj-ea"/>
                </a:rPr>
                <a:t> </a:t>
              </a:r>
              <a:r>
                <a:rPr lang="ja-JP" altLang="en-US" sz="1600" dirty="0" smtClean="0">
                  <a:solidFill>
                    <a:schemeClr val="tx1"/>
                  </a:solidFill>
                  <a:latin typeface="+mj-ea"/>
                  <a:ea typeface="+mj-ea"/>
                </a:rPr>
                <a:t>   を通じて、導入モデルを確立</a:t>
              </a:r>
              <a:r>
                <a:rPr lang="ja-JP" altLang="en-US" sz="1600" dirty="0">
                  <a:solidFill>
                    <a:schemeClr val="tx1"/>
                  </a:solidFill>
                  <a:latin typeface="+mj-ea"/>
                </a:rPr>
                <a:t>（平成</a:t>
              </a:r>
              <a:r>
                <a:rPr lang="en-US" altLang="ja-JP" sz="1600" dirty="0">
                  <a:solidFill>
                    <a:schemeClr val="tx1"/>
                  </a:solidFill>
                  <a:latin typeface="+mj-ea"/>
                </a:rPr>
                <a:t>26</a:t>
              </a:r>
              <a:r>
                <a:rPr lang="ja-JP" altLang="en-US" sz="1600" dirty="0">
                  <a:solidFill>
                    <a:schemeClr val="tx1"/>
                  </a:solidFill>
                  <a:latin typeface="+mj-ea"/>
                </a:rPr>
                <a:t>年度～）</a:t>
              </a:r>
              <a:endParaRPr lang="en-US" altLang="ja-JP" sz="1600" dirty="0">
                <a:solidFill>
                  <a:schemeClr val="tx1"/>
                </a:solidFill>
                <a:latin typeface="+mj-ea"/>
                <a:ea typeface="+mj-ea"/>
              </a:endParaRPr>
            </a:p>
          </p:txBody>
        </p:sp>
        <p:grpSp>
          <p:nvGrpSpPr>
            <p:cNvPr id="7" name="グループ化 6"/>
            <p:cNvGrpSpPr/>
            <p:nvPr/>
          </p:nvGrpSpPr>
          <p:grpSpPr>
            <a:xfrm>
              <a:off x="849016" y="1197118"/>
              <a:ext cx="6984752" cy="972000"/>
              <a:chOff x="849016" y="4716963"/>
              <a:chExt cx="6984752" cy="972000"/>
            </a:xfrm>
          </p:grpSpPr>
          <p:sp>
            <p:nvSpPr>
              <p:cNvPr id="41" name="正方形/長方形 40"/>
              <p:cNvSpPr/>
              <p:nvPr/>
            </p:nvSpPr>
            <p:spPr>
              <a:xfrm>
                <a:off x="849016" y="4716963"/>
                <a:ext cx="6984752" cy="97200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800"/>
                  </a:lnSpc>
                </a:pP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58" name="角丸四角形 57"/>
              <p:cNvSpPr/>
              <p:nvPr/>
            </p:nvSpPr>
            <p:spPr>
              <a:xfrm>
                <a:off x="1028823" y="4811034"/>
                <a:ext cx="6513789" cy="756000"/>
              </a:xfrm>
              <a:prstGeom prst="roundRect">
                <a:avLst>
                  <a:gd name="adj" fmla="val 244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25" indent="-285725">
                  <a:buFont typeface="Wingdings" panose="05000000000000000000" pitchFamily="2" charset="2"/>
                  <a:buChar char="ü"/>
                </a:pPr>
                <a:r>
                  <a:rPr lang="ja-JP" altLang="en-US" sz="1400" dirty="0" smtClean="0">
                    <a:solidFill>
                      <a:schemeClr val="accent5">
                        <a:lumMod val="75000"/>
                      </a:schemeClr>
                    </a:solidFill>
                    <a:latin typeface="+mj-ea"/>
                    <a:ea typeface="+mj-ea"/>
                  </a:rPr>
                  <a:t>　　　　　　　　　　　や　　　　　　　　　での導入</a:t>
                </a:r>
                <a:endParaRPr lang="en-US" altLang="ja-JP" sz="1400" dirty="0" smtClean="0">
                  <a:solidFill>
                    <a:schemeClr val="accent5">
                      <a:lumMod val="75000"/>
                    </a:schemeClr>
                  </a:solidFill>
                  <a:latin typeface="+mj-ea"/>
                  <a:ea typeface="+mj-ea"/>
                </a:endParaRPr>
              </a:p>
              <a:p>
                <a:pPr marL="285725" indent="-285725">
                  <a:spcBef>
                    <a:spcPts val="600"/>
                  </a:spcBef>
                  <a:buFont typeface="Wingdings" panose="05000000000000000000" pitchFamily="2" charset="2"/>
                  <a:buChar char="ü"/>
                </a:pPr>
                <a:r>
                  <a:rPr lang="ja-JP" altLang="en-US" sz="1400" b="1" u="sng" dirty="0" smtClean="0">
                    <a:solidFill>
                      <a:schemeClr val="accent5">
                        <a:lumMod val="75000"/>
                      </a:schemeClr>
                    </a:solidFill>
                    <a:latin typeface="+mj-ea"/>
                    <a:ea typeface="+mj-ea"/>
                  </a:rPr>
                  <a:t>業務の内容・目標設定や人事評価</a:t>
                </a:r>
                <a:r>
                  <a:rPr lang="ja-JP" altLang="en-US" sz="1400" dirty="0" smtClean="0">
                    <a:solidFill>
                      <a:schemeClr val="accent5">
                        <a:lumMod val="75000"/>
                      </a:schemeClr>
                    </a:solidFill>
                    <a:latin typeface="+mj-ea"/>
                    <a:ea typeface="+mj-ea"/>
                  </a:rPr>
                  <a:t>といったソフト面</a:t>
                </a:r>
                <a:endParaRPr lang="en-US" altLang="ja-JP" sz="1400" dirty="0" smtClean="0">
                  <a:solidFill>
                    <a:schemeClr val="accent5">
                      <a:lumMod val="75000"/>
                    </a:schemeClr>
                  </a:solidFill>
                  <a:latin typeface="+mj-ea"/>
                  <a:ea typeface="+mj-ea"/>
                </a:endParaRPr>
              </a:p>
            </p:txBody>
          </p:sp>
          <p:sp>
            <p:nvSpPr>
              <p:cNvPr id="60" name="正方形/長方形 59"/>
              <p:cNvSpPr/>
              <p:nvPr/>
            </p:nvSpPr>
            <p:spPr>
              <a:xfrm>
                <a:off x="5551864" y="4871866"/>
                <a:ext cx="1990748" cy="63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accent5">
                        <a:lumMod val="75000"/>
                      </a:schemeClr>
                    </a:solidFill>
                  </a:rPr>
                  <a:t>ノウハウを開発・</a:t>
                </a:r>
                <a:r>
                  <a:rPr lang="ja-JP" altLang="en-US" sz="1400" dirty="0">
                    <a:solidFill>
                      <a:schemeClr val="accent5">
                        <a:lumMod val="75000"/>
                      </a:schemeClr>
                    </a:solidFill>
                  </a:rPr>
                  <a:t>周知</a:t>
                </a:r>
              </a:p>
            </p:txBody>
          </p:sp>
          <p:sp>
            <p:nvSpPr>
              <p:cNvPr id="3" name="右中かっこ 2"/>
              <p:cNvSpPr/>
              <p:nvPr/>
            </p:nvSpPr>
            <p:spPr>
              <a:xfrm>
                <a:off x="5382388" y="4982004"/>
                <a:ext cx="144000" cy="414060"/>
              </a:xfrm>
              <a:prstGeom prst="rightBrac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5" name="角丸四角形 84"/>
            <p:cNvSpPr/>
            <p:nvPr/>
          </p:nvSpPr>
          <p:spPr>
            <a:xfrm>
              <a:off x="1419360" y="1376348"/>
              <a:ext cx="1296000" cy="288000"/>
            </a:xfrm>
            <a:prstGeom prst="roundRect">
              <a:avLst>
                <a:gd name="adj" fmla="val 24419"/>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一般管理業務</a:t>
              </a:r>
              <a:endParaRPr lang="en-US" altLang="ja-JP"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86" name="角丸四角形 85"/>
            <p:cNvSpPr/>
            <p:nvPr/>
          </p:nvSpPr>
          <p:spPr>
            <a:xfrm>
              <a:off x="3003496" y="1374428"/>
              <a:ext cx="936000" cy="288001"/>
            </a:xfrm>
            <a:prstGeom prst="roundRect">
              <a:avLst>
                <a:gd name="adj" fmla="val 24419"/>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中小企業</a:t>
              </a:r>
              <a:endParaRPr lang="en-US" altLang="ja-JP"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91" name="角丸四角形 90"/>
            <p:cNvSpPr/>
            <p:nvPr/>
          </p:nvSpPr>
          <p:spPr>
            <a:xfrm>
              <a:off x="740592" y="804165"/>
              <a:ext cx="2124000" cy="288000"/>
            </a:xfrm>
            <a:prstGeom prst="roundRect">
              <a:avLst>
                <a:gd name="adj" fmla="val 24419"/>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テレワーク実証事業</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grpSp>
        <p:nvGrpSpPr>
          <p:cNvPr id="16" name="グループ化 15"/>
          <p:cNvGrpSpPr/>
          <p:nvPr/>
        </p:nvGrpSpPr>
        <p:grpSpPr>
          <a:xfrm>
            <a:off x="776537" y="4298436"/>
            <a:ext cx="6910052" cy="1069457"/>
            <a:chOff x="344488" y="2157029"/>
            <a:chExt cx="6910052" cy="1069457"/>
          </a:xfrm>
        </p:grpSpPr>
        <p:sp>
          <p:nvSpPr>
            <p:cNvPr id="54" name="正方形/長方形 53"/>
            <p:cNvSpPr/>
            <p:nvPr/>
          </p:nvSpPr>
          <p:spPr>
            <a:xfrm>
              <a:off x="344488" y="2157029"/>
              <a:ext cx="6907375" cy="407878"/>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sz="1600" dirty="0" smtClean="0">
                  <a:solidFill>
                    <a:schemeClr val="tx1"/>
                  </a:solidFill>
                  <a:latin typeface="+mn-ea"/>
                </a:rPr>
                <a:t>②　　　　　　　　　　　　　   </a:t>
              </a:r>
              <a:r>
                <a:rPr lang="ja-JP" altLang="en-US" sz="1600" dirty="0" smtClean="0">
                  <a:solidFill>
                    <a:schemeClr val="tx1"/>
                  </a:solidFill>
                  <a:latin typeface="+mj-ea"/>
                  <a:ea typeface="+mj-ea"/>
                </a:rPr>
                <a:t>により、意欲ある中小企業を応援（平成</a:t>
              </a:r>
              <a:r>
                <a:rPr lang="en-US" altLang="ja-JP" sz="1600" dirty="0" smtClean="0">
                  <a:solidFill>
                    <a:schemeClr val="tx1"/>
                  </a:solidFill>
                  <a:latin typeface="+mj-ea"/>
                  <a:ea typeface="+mj-ea"/>
                </a:rPr>
                <a:t>26</a:t>
              </a:r>
              <a:r>
                <a:rPr lang="ja-JP" altLang="en-US" sz="1600" dirty="0" smtClean="0">
                  <a:solidFill>
                    <a:schemeClr val="tx1"/>
                  </a:solidFill>
                  <a:latin typeface="+mj-ea"/>
                  <a:ea typeface="+mj-ea"/>
                </a:rPr>
                <a:t>年度～）</a:t>
              </a:r>
              <a:endParaRPr lang="en-US" altLang="ja-JP" sz="1600" dirty="0">
                <a:solidFill>
                  <a:schemeClr val="tx1"/>
                </a:solidFill>
                <a:latin typeface="+mj-ea"/>
                <a:ea typeface="+mj-ea"/>
              </a:endParaRPr>
            </a:p>
          </p:txBody>
        </p:sp>
        <p:grpSp>
          <p:nvGrpSpPr>
            <p:cNvPr id="8" name="グループ化 7"/>
            <p:cNvGrpSpPr/>
            <p:nvPr/>
          </p:nvGrpSpPr>
          <p:grpSpPr>
            <a:xfrm>
              <a:off x="849016" y="2578486"/>
              <a:ext cx="6405524" cy="648000"/>
              <a:chOff x="849016" y="6236847"/>
              <a:chExt cx="6405524" cy="648000"/>
            </a:xfrm>
          </p:grpSpPr>
          <p:sp>
            <p:nvSpPr>
              <p:cNvPr id="61" name="正方形/長方形 60"/>
              <p:cNvSpPr/>
              <p:nvPr/>
            </p:nvSpPr>
            <p:spPr>
              <a:xfrm>
                <a:off x="849016" y="6236847"/>
                <a:ext cx="6405524" cy="64800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800"/>
                  </a:lnSpc>
                </a:pP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62" name="角丸四角形 61"/>
              <p:cNvSpPr/>
              <p:nvPr/>
            </p:nvSpPr>
            <p:spPr>
              <a:xfrm>
                <a:off x="985635" y="6344847"/>
                <a:ext cx="5911581" cy="432000"/>
              </a:xfrm>
              <a:prstGeom prst="roundRect">
                <a:avLst>
                  <a:gd name="adj" fmla="val 244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accent5">
                        <a:lumMod val="75000"/>
                      </a:schemeClr>
                    </a:solidFill>
                    <a:latin typeface="+mj-ea"/>
                    <a:ea typeface="+mj-ea"/>
                  </a:rPr>
                  <a:t>自宅</a:t>
                </a:r>
                <a:r>
                  <a:rPr lang="en-US" altLang="ja-JP" sz="1400" dirty="0" smtClean="0">
                    <a:solidFill>
                      <a:schemeClr val="accent5">
                        <a:lumMod val="75000"/>
                      </a:schemeClr>
                    </a:solidFill>
                    <a:latin typeface="+mj-ea"/>
                    <a:ea typeface="+mj-ea"/>
                  </a:rPr>
                  <a:t>PC</a:t>
                </a:r>
                <a:r>
                  <a:rPr lang="ja-JP" altLang="en-US" sz="1400" dirty="0" smtClean="0">
                    <a:solidFill>
                      <a:schemeClr val="accent5">
                        <a:lumMod val="75000"/>
                      </a:schemeClr>
                    </a:solidFill>
                    <a:latin typeface="+mj-ea"/>
                    <a:ea typeface="+mj-ea"/>
                  </a:rPr>
                  <a:t>から会社のネットワークに安全にアクセスする機器等を導入しやすく</a:t>
                </a:r>
                <a:endParaRPr lang="en-US" altLang="ja-JP" sz="1400" dirty="0" smtClean="0">
                  <a:solidFill>
                    <a:schemeClr val="accent5">
                      <a:lumMod val="75000"/>
                    </a:schemeClr>
                  </a:solidFill>
                  <a:latin typeface="+mj-ea"/>
                  <a:ea typeface="+mj-ea"/>
                </a:endParaRPr>
              </a:p>
            </p:txBody>
          </p:sp>
        </p:grpSp>
        <p:sp>
          <p:nvSpPr>
            <p:cNvPr id="92" name="角丸四角形 91"/>
            <p:cNvSpPr/>
            <p:nvPr/>
          </p:nvSpPr>
          <p:spPr>
            <a:xfrm>
              <a:off x="740592" y="2206335"/>
              <a:ext cx="1800000" cy="288000"/>
            </a:xfrm>
            <a:prstGeom prst="roundRect">
              <a:avLst>
                <a:gd name="adj" fmla="val 24419"/>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導入経費の助成</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grpSp>
        <p:nvGrpSpPr>
          <p:cNvPr id="87" name="グループ化 86"/>
          <p:cNvGrpSpPr/>
          <p:nvPr/>
        </p:nvGrpSpPr>
        <p:grpSpPr>
          <a:xfrm>
            <a:off x="776536" y="5445224"/>
            <a:ext cx="8279000" cy="1080104"/>
            <a:chOff x="344488" y="2589077"/>
            <a:chExt cx="8279000" cy="1080104"/>
          </a:xfrm>
        </p:grpSpPr>
        <p:sp>
          <p:nvSpPr>
            <p:cNvPr id="98" name="正方形/長方形 97"/>
            <p:cNvSpPr/>
            <p:nvPr/>
          </p:nvSpPr>
          <p:spPr>
            <a:xfrm>
              <a:off x="344488" y="2589077"/>
              <a:ext cx="8279000" cy="407878"/>
            </a:xfrm>
            <a:prstGeom prst="rect">
              <a:avLst/>
            </a:prstGeom>
            <a:noFill/>
            <a:ln w="381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sz="1600" dirty="0">
                  <a:solidFill>
                    <a:schemeClr val="tx1"/>
                  </a:solidFill>
                  <a:latin typeface="+mn-ea"/>
                </a:rPr>
                <a:t>③</a:t>
              </a:r>
              <a:r>
                <a:rPr lang="ja-JP" altLang="en-US" sz="1600" dirty="0" smtClean="0">
                  <a:solidFill>
                    <a:schemeClr val="tx1"/>
                  </a:solidFill>
                  <a:latin typeface="+mn-ea"/>
                </a:rPr>
                <a:t>　　　　　　　　　　　　　 　　　　について、モデルとなる就業規則を提示</a:t>
              </a:r>
              <a:r>
                <a:rPr lang="ja-JP" altLang="en-US" sz="1600" dirty="0" smtClean="0">
                  <a:solidFill>
                    <a:schemeClr val="tx1"/>
                  </a:solidFill>
                  <a:latin typeface="+mj-ea"/>
                  <a:ea typeface="+mj-ea"/>
                </a:rPr>
                <a:t>（平成</a:t>
              </a:r>
              <a:r>
                <a:rPr lang="en-US" altLang="ja-JP" sz="1600" dirty="0" smtClean="0">
                  <a:solidFill>
                    <a:schemeClr val="tx1"/>
                  </a:solidFill>
                  <a:latin typeface="+mj-ea"/>
                  <a:ea typeface="+mj-ea"/>
                </a:rPr>
                <a:t>26</a:t>
              </a:r>
              <a:r>
                <a:rPr lang="ja-JP" altLang="en-US" sz="1600" dirty="0" smtClean="0">
                  <a:solidFill>
                    <a:schemeClr val="tx1"/>
                  </a:solidFill>
                  <a:latin typeface="+mj-ea"/>
                  <a:ea typeface="+mj-ea"/>
                </a:rPr>
                <a:t>年度～）</a:t>
              </a:r>
              <a:endParaRPr lang="en-US" altLang="ja-JP" sz="1600" dirty="0">
                <a:solidFill>
                  <a:schemeClr val="tx1"/>
                </a:solidFill>
                <a:latin typeface="+mj-ea"/>
                <a:ea typeface="+mj-ea"/>
              </a:endParaRPr>
            </a:p>
          </p:txBody>
        </p:sp>
        <p:grpSp>
          <p:nvGrpSpPr>
            <p:cNvPr id="99" name="グループ化 98"/>
            <p:cNvGrpSpPr/>
            <p:nvPr/>
          </p:nvGrpSpPr>
          <p:grpSpPr>
            <a:xfrm>
              <a:off x="849015" y="3021181"/>
              <a:ext cx="7251601" cy="648000"/>
              <a:chOff x="849015" y="6679542"/>
              <a:chExt cx="7251601" cy="648000"/>
            </a:xfrm>
          </p:grpSpPr>
          <p:sp>
            <p:nvSpPr>
              <p:cNvPr id="101" name="正方形/長方形 100"/>
              <p:cNvSpPr/>
              <p:nvPr/>
            </p:nvSpPr>
            <p:spPr>
              <a:xfrm>
                <a:off x="849015" y="6679542"/>
                <a:ext cx="7251601" cy="64800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800"/>
                  </a:lnSpc>
                </a:pP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102" name="角丸四角形 101"/>
              <p:cNvSpPr/>
              <p:nvPr/>
            </p:nvSpPr>
            <p:spPr>
              <a:xfrm>
                <a:off x="971327" y="6787542"/>
                <a:ext cx="6865117" cy="432000"/>
              </a:xfrm>
              <a:prstGeom prst="roundRect">
                <a:avLst>
                  <a:gd name="adj" fmla="val 244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accent5">
                        <a:lumMod val="75000"/>
                      </a:schemeClr>
                    </a:solidFill>
                    <a:latin typeface="+mj-ea"/>
                    <a:ea typeface="+mj-ea"/>
                  </a:rPr>
                  <a:t>所定労働時間の変更が可能となれば、テレワーク</a:t>
                </a:r>
                <a:r>
                  <a:rPr lang="ja-JP" altLang="en-US" sz="1400" dirty="0">
                    <a:solidFill>
                      <a:schemeClr val="accent5">
                        <a:lumMod val="75000"/>
                      </a:schemeClr>
                    </a:solidFill>
                    <a:latin typeface="+mj-ea"/>
                    <a:ea typeface="+mj-ea"/>
                  </a:rPr>
                  <a:t>で働く</a:t>
                </a:r>
                <a:r>
                  <a:rPr lang="ja-JP" altLang="en-US" sz="1400" dirty="0" smtClean="0">
                    <a:solidFill>
                      <a:schemeClr val="accent5">
                        <a:lumMod val="75000"/>
                      </a:schemeClr>
                    </a:solidFill>
                    <a:latin typeface="+mj-ea"/>
                    <a:ea typeface="+mj-ea"/>
                  </a:rPr>
                  <a:t>人が突発的な事態に対応可能に</a:t>
                </a:r>
                <a:endParaRPr lang="en-US" altLang="ja-JP" sz="1400" dirty="0" smtClean="0">
                  <a:solidFill>
                    <a:schemeClr val="accent5">
                      <a:lumMod val="75000"/>
                    </a:schemeClr>
                  </a:solidFill>
                  <a:latin typeface="+mj-ea"/>
                  <a:ea typeface="+mj-ea"/>
                </a:endParaRPr>
              </a:p>
            </p:txBody>
          </p:sp>
        </p:grpSp>
        <p:sp>
          <p:nvSpPr>
            <p:cNvPr id="100" name="角丸四角形 99"/>
            <p:cNvSpPr/>
            <p:nvPr/>
          </p:nvSpPr>
          <p:spPr>
            <a:xfrm>
              <a:off x="740591" y="2649016"/>
              <a:ext cx="2196000" cy="288000"/>
            </a:xfrm>
            <a:prstGeom prst="roundRect">
              <a:avLst>
                <a:gd name="adj" fmla="val 24419"/>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所定労働時間の変更</a:t>
              </a:r>
              <a:endParaRPr lang="en-US" altLang="ja-JP"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pic>
        <p:nvPicPr>
          <p:cNvPr id="1026" name="Picture 2" descr="C:\Users\ytxdm\AppData\Local\Microsoft\Windows\Temporary Internet Files\Content.IE5\RWWRTCU8\MC900230243[1].wmf"/>
          <p:cNvPicPr>
            <a:picLocks noChangeAspect="1" noChangeArrowheads="1"/>
          </p:cNvPicPr>
          <p:nvPr/>
        </p:nvPicPr>
        <p:blipFill>
          <a:blip r:embed="rId3" cstate="print">
            <a:duotone>
              <a:schemeClr val="accent3">
                <a:shade val="45000"/>
                <a:satMod val="135000"/>
              </a:schemeClr>
              <a:prstClr val="white"/>
            </a:duotone>
            <a:lum bright="20000" contrast="20000"/>
            <a:extLst>
              <a:ext uri="{28A0092B-C50C-407E-A947-70E740481C1C}">
                <a14:useLocalDpi xmlns:a14="http://schemas.microsoft.com/office/drawing/2010/main" val="0"/>
              </a:ext>
            </a:extLst>
          </a:blip>
          <a:srcRect/>
          <a:stretch>
            <a:fillRect/>
          </a:stretch>
        </p:blipFill>
        <p:spPr bwMode="auto">
          <a:xfrm>
            <a:off x="929150" y="1538973"/>
            <a:ext cx="1117700" cy="1164099"/>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3872881" y="1923553"/>
            <a:ext cx="5256606" cy="7253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ts val="2000"/>
              </a:lnSpc>
            </a:pPr>
            <a:r>
              <a:rPr lang="ja-JP" altLang="en-US" sz="1600" dirty="0">
                <a:solidFill>
                  <a:schemeClr val="accent5">
                    <a:lumMod val="75000"/>
                  </a:schemeClr>
                </a:solidFill>
                <a:latin typeface="ＭＳ Ｐゴシック" panose="020B0600070205080204" pitchFamily="50" charset="-128"/>
                <a:ea typeface="ＭＳ Ｐゴシック" panose="020B0600070205080204" pitchFamily="50" charset="-128"/>
              </a:rPr>
              <a:t>分野・企業規模を問わず</a:t>
            </a:r>
            <a:r>
              <a:rPr lang="ja-JP" altLang="en-US" sz="1600" dirty="0" smtClean="0">
                <a:solidFill>
                  <a:schemeClr val="accent5">
                    <a:lumMod val="75000"/>
                  </a:schemeClr>
                </a:solidFill>
                <a:latin typeface="ＭＳ Ｐゴシック" panose="020B0600070205080204" pitchFamily="50" charset="-128"/>
                <a:ea typeface="ＭＳ Ｐゴシック" panose="020B0600070205080204" pitchFamily="50" charset="-128"/>
              </a:rPr>
              <a:t>、誰</a:t>
            </a:r>
            <a:r>
              <a:rPr lang="ja-JP" altLang="en-US" sz="1600" dirty="0">
                <a:solidFill>
                  <a:schemeClr val="accent5">
                    <a:lumMod val="75000"/>
                  </a:schemeClr>
                </a:solidFill>
                <a:latin typeface="ＭＳ Ｐゴシック" panose="020B0600070205080204" pitchFamily="50" charset="-128"/>
                <a:ea typeface="ＭＳ Ｐゴシック" panose="020B0600070205080204" pitchFamily="50" charset="-128"/>
              </a:rPr>
              <a:t>でもテレワークが</a:t>
            </a:r>
            <a:r>
              <a:rPr lang="ja-JP" altLang="en-US" sz="1600" dirty="0" smtClean="0">
                <a:solidFill>
                  <a:schemeClr val="accent5">
                    <a:lumMod val="75000"/>
                  </a:schemeClr>
                </a:solidFill>
                <a:latin typeface="ＭＳ Ｐゴシック" panose="020B0600070205080204" pitchFamily="50" charset="-128"/>
                <a:ea typeface="ＭＳ Ｐゴシック" panose="020B0600070205080204" pitchFamily="50" charset="-128"/>
              </a:rPr>
              <a:t>できるような</a:t>
            </a:r>
            <a:endParaRPr lang="en-US" altLang="ja-JP" sz="1600" dirty="0" smtClean="0">
              <a:solidFill>
                <a:schemeClr val="accent5">
                  <a:lumMod val="75000"/>
                </a:schemeClr>
              </a:solidFill>
              <a:latin typeface="ＭＳ Ｐゴシック" panose="020B0600070205080204" pitchFamily="50" charset="-128"/>
              <a:ea typeface="ＭＳ Ｐゴシック" panose="020B0600070205080204" pitchFamily="50" charset="-128"/>
            </a:endParaRPr>
          </a:p>
          <a:p>
            <a:pPr algn="ctr">
              <a:lnSpc>
                <a:spcPts val="2000"/>
              </a:lnSpc>
              <a:spcBef>
                <a:spcPts val="300"/>
              </a:spcBef>
            </a:pP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a:t>
            </a:r>
            <a:r>
              <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ノウハウ」「設備</a:t>
            </a:r>
            <a:r>
              <a:rPr lang="ja-JP" altLang="en-US" sz="16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」「社内の制度」</a:t>
            </a:r>
            <a:r>
              <a:rPr lang="ja-JP" altLang="en-US" sz="1600" dirty="0">
                <a:solidFill>
                  <a:schemeClr val="accent5">
                    <a:lumMod val="75000"/>
                  </a:schemeClr>
                </a:solidFill>
                <a:latin typeface="+mj-ea"/>
                <a:ea typeface="+mj-ea"/>
              </a:rPr>
              <a:t>の整備</a:t>
            </a:r>
            <a:endParaRPr lang="ja-JP" altLang="en-US" sz="1600" dirty="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grpSp>
        <p:nvGrpSpPr>
          <p:cNvPr id="44" name="グループ化 43"/>
          <p:cNvGrpSpPr/>
          <p:nvPr/>
        </p:nvGrpSpPr>
        <p:grpSpPr>
          <a:xfrm>
            <a:off x="411928" y="116664"/>
            <a:ext cx="9494073" cy="936041"/>
            <a:chOff x="411927" y="5661280"/>
            <a:chExt cx="9494073" cy="936041"/>
          </a:xfrm>
        </p:grpSpPr>
        <p:grpSp>
          <p:nvGrpSpPr>
            <p:cNvPr id="49" name="グループ化 48"/>
            <p:cNvGrpSpPr/>
            <p:nvPr/>
          </p:nvGrpSpPr>
          <p:grpSpPr>
            <a:xfrm>
              <a:off x="411927" y="5661280"/>
              <a:ext cx="9494073" cy="936041"/>
              <a:chOff x="411927" y="1823069"/>
              <a:chExt cx="9494073" cy="936041"/>
            </a:xfrm>
          </p:grpSpPr>
          <p:sp>
            <p:nvSpPr>
              <p:cNvPr id="51" name="正方形/長方形 50"/>
              <p:cNvSpPr/>
              <p:nvPr/>
            </p:nvSpPr>
            <p:spPr>
              <a:xfrm>
                <a:off x="411927" y="1823069"/>
                <a:ext cx="1012681"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sz="1600" dirty="0" smtClean="0">
                    <a:solidFill>
                      <a:schemeClr val="tx1"/>
                    </a:solidFill>
                    <a:latin typeface="ＤＨＰ特太ゴシック体" panose="020B0500000000000000" pitchFamily="50" charset="-128"/>
                    <a:ea typeface="ＤＨＰ特太ゴシック体" panose="020B0500000000000000" pitchFamily="50" charset="-128"/>
                  </a:rPr>
                  <a:t>＜現状＞ </a:t>
                </a: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52" name="角丸四角形 51"/>
              <p:cNvSpPr/>
              <p:nvPr/>
            </p:nvSpPr>
            <p:spPr>
              <a:xfrm>
                <a:off x="1700806" y="2097599"/>
                <a:ext cx="1956050" cy="288000"/>
              </a:xfrm>
              <a:prstGeom prst="roundRect">
                <a:avLst>
                  <a:gd name="adj" fmla="val 24419"/>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rPr>
                  <a:t>研究・開発・設計部門</a:t>
                </a:r>
                <a:endParaRPr lang="en-US" altLang="ja-JP"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53" name="角丸四角形 52"/>
              <p:cNvSpPr/>
              <p:nvPr/>
            </p:nvSpPr>
            <p:spPr>
              <a:xfrm>
                <a:off x="2280541" y="2471109"/>
                <a:ext cx="796580" cy="288001"/>
              </a:xfrm>
              <a:prstGeom prst="roundRect">
                <a:avLst>
                  <a:gd name="adj" fmla="val 24419"/>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5">
                        <a:lumMod val="75000"/>
                      </a:schemeClr>
                    </a:solidFill>
                    <a:latin typeface="ＤＨＰ特太ゴシック体" panose="020B0500000000000000" pitchFamily="50" charset="-128"/>
                    <a:ea typeface="ＤＨＰ特太ゴシック体" panose="020B0500000000000000" pitchFamily="50" charset="-128"/>
                  </a:rPr>
                  <a:t>大企業</a:t>
                </a:r>
                <a:endParaRPr lang="en-US" altLang="ja-JP" sz="1200" dirty="0" smtClean="0">
                  <a:solidFill>
                    <a:schemeClr val="accent5">
                      <a:lumMod val="75000"/>
                    </a:schemeClr>
                  </a:solidFill>
                  <a:latin typeface="ＤＨＰ特太ゴシック体" panose="020B0500000000000000" pitchFamily="50" charset="-128"/>
                  <a:ea typeface="ＤＨＰ特太ゴシック体" panose="020B0500000000000000" pitchFamily="50" charset="-128"/>
                </a:endParaRPr>
              </a:p>
            </p:txBody>
          </p:sp>
          <p:sp>
            <p:nvSpPr>
              <p:cNvPr id="56" name="正方形/長方形 55"/>
              <p:cNvSpPr/>
              <p:nvPr/>
            </p:nvSpPr>
            <p:spPr>
              <a:xfrm>
                <a:off x="4536504" y="2047837"/>
                <a:ext cx="5369496" cy="60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j-ea"/>
                    <a:ea typeface="+mj-ea"/>
                  </a:rPr>
                  <a:t>＜週</a:t>
                </a:r>
                <a:r>
                  <a:rPr lang="en-US" altLang="ja-JP" sz="1400" dirty="0" smtClean="0">
                    <a:solidFill>
                      <a:schemeClr val="tx1"/>
                    </a:solidFill>
                    <a:latin typeface="+mj-ea"/>
                    <a:ea typeface="+mj-ea"/>
                  </a:rPr>
                  <a:t>1</a:t>
                </a:r>
                <a:r>
                  <a:rPr lang="ja-JP" altLang="en-US" sz="1400" dirty="0" smtClean="0">
                    <a:solidFill>
                      <a:schemeClr val="tx1"/>
                    </a:solidFill>
                    <a:latin typeface="+mj-ea"/>
                    <a:ea typeface="+mj-ea"/>
                  </a:rPr>
                  <a:t>日以上終日在宅</a:t>
                </a:r>
                <a:r>
                  <a:rPr lang="ja-JP" altLang="en-US" sz="1400" dirty="0">
                    <a:solidFill>
                      <a:schemeClr val="tx1"/>
                    </a:solidFill>
                    <a:latin typeface="+mj-ea"/>
                    <a:ea typeface="+mj-ea"/>
                  </a:rPr>
                  <a:t>で</a:t>
                </a:r>
                <a:r>
                  <a:rPr lang="ja-JP" altLang="en-US" sz="1400" dirty="0" smtClean="0">
                    <a:solidFill>
                      <a:schemeClr val="tx1"/>
                    </a:solidFill>
                    <a:latin typeface="+mj-ea"/>
                    <a:ea typeface="+mj-ea"/>
                  </a:rPr>
                  <a:t>働く雇用型在宅型テレワーカー＞</a:t>
                </a:r>
                <a:endParaRPr lang="en-US" altLang="ja-JP" sz="1400" dirty="0" smtClean="0">
                  <a:solidFill>
                    <a:schemeClr val="tx1"/>
                  </a:solidFill>
                  <a:latin typeface="+mj-ea"/>
                  <a:ea typeface="+mj-ea"/>
                </a:endParaRPr>
              </a:p>
              <a:p>
                <a:pPr>
                  <a:lnSpc>
                    <a:spcPts val="2000"/>
                  </a:lnSpc>
                </a:pPr>
                <a:r>
                  <a:rPr lang="ja-JP" altLang="en-US" sz="1400" dirty="0" smtClean="0">
                    <a:solidFill>
                      <a:schemeClr val="tx1"/>
                    </a:solidFill>
                    <a:latin typeface="+mj-ea"/>
                    <a:ea typeface="+mj-ea"/>
                  </a:rPr>
                  <a:t>　　</a:t>
                </a:r>
                <a:r>
                  <a:rPr lang="en-US" altLang="ja-JP" sz="1400" dirty="0" smtClean="0">
                    <a:solidFill>
                      <a:schemeClr val="tx1"/>
                    </a:solidFill>
                    <a:latin typeface="+mj-ea"/>
                    <a:ea typeface="+mj-ea"/>
                  </a:rPr>
                  <a:t>2013</a:t>
                </a:r>
                <a:r>
                  <a:rPr lang="ja-JP" altLang="en-US" sz="1400" dirty="0" smtClean="0">
                    <a:solidFill>
                      <a:schemeClr val="tx1"/>
                    </a:solidFill>
                    <a:latin typeface="+mj-ea"/>
                    <a:ea typeface="+mj-ea"/>
                  </a:rPr>
                  <a:t>（平成</a:t>
                </a:r>
                <a:r>
                  <a:rPr lang="en-US" altLang="ja-JP" sz="1400" dirty="0" smtClean="0">
                    <a:solidFill>
                      <a:schemeClr val="tx1"/>
                    </a:solidFill>
                    <a:latin typeface="+mj-ea"/>
                    <a:ea typeface="+mj-ea"/>
                  </a:rPr>
                  <a:t>25</a:t>
                </a:r>
                <a:r>
                  <a:rPr lang="ja-JP" altLang="en-US" sz="1400" dirty="0" smtClean="0">
                    <a:solidFill>
                      <a:schemeClr val="tx1"/>
                    </a:solidFill>
                    <a:latin typeface="+mj-ea"/>
                    <a:ea typeface="+mj-ea"/>
                  </a:rPr>
                  <a:t>）年</a:t>
                </a:r>
                <a:r>
                  <a:rPr lang="ja-JP" altLang="en-US" sz="1400" dirty="0">
                    <a:solidFill>
                      <a:schemeClr val="tx1"/>
                    </a:solidFill>
                    <a:latin typeface="+mj-ea"/>
                    <a:ea typeface="+mj-ea"/>
                  </a:rPr>
                  <a:t> </a:t>
                </a:r>
                <a:r>
                  <a:rPr lang="en-US" altLang="ja-JP" sz="1400" dirty="0" smtClean="0">
                    <a:solidFill>
                      <a:schemeClr val="tx1"/>
                    </a:solidFill>
                    <a:latin typeface="+mj-ea"/>
                    <a:ea typeface="+mj-ea"/>
                  </a:rPr>
                  <a:t>4.5%</a:t>
                </a:r>
                <a:r>
                  <a:rPr lang="ja-JP" altLang="en-US" sz="1400" dirty="0" smtClean="0">
                    <a:solidFill>
                      <a:schemeClr val="tx1"/>
                    </a:solidFill>
                    <a:latin typeface="+mj-ea"/>
                    <a:ea typeface="+mj-ea"/>
                  </a:rPr>
                  <a:t>　</a:t>
                </a:r>
                <a:r>
                  <a:rPr lang="en-US" altLang="ja-JP" sz="1400" dirty="0" smtClean="0">
                    <a:solidFill>
                      <a:schemeClr val="tx1"/>
                    </a:solidFill>
                    <a:latin typeface="+mj-ea"/>
                    <a:ea typeface="+mj-ea"/>
                    <a:sym typeface="Wingdings" panose="05000000000000000000" pitchFamily="2" charset="2"/>
                  </a:rPr>
                  <a:t></a:t>
                </a:r>
                <a:r>
                  <a:rPr lang="ja-JP" altLang="en-US" sz="1400" dirty="0" smtClean="0">
                    <a:solidFill>
                      <a:schemeClr val="tx1"/>
                    </a:solidFill>
                    <a:latin typeface="+mj-ea"/>
                    <a:ea typeface="+mj-ea"/>
                    <a:sym typeface="Wingdings" panose="05000000000000000000" pitchFamily="2" charset="2"/>
                  </a:rPr>
                  <a:t>　</a:t>
                </a:r>
                <a:r>
                  <a:rPr lang="ja-JP" altLang="en-US" sz="1400" dirty="0">
                    <a:solidFill>
                      <a:schemeClr val="tx1"/>
                    </a:solidFill>
                    <a:latin typeface="+mj-ea"/>
                    <a:ea typeface="+mj-ea"/>
                  </a:rPr>
                  <a:t>政府目標</a:t>
                </a:r>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2020</a:t>
                </a:r>
                <a:r>
                  <a:rPr lang="ja-JP" altLang="en-US" sz="1400" dirty="0" smtClean="0">
                    <a:solidFill>
                      <a:schemeClr val="tx1"/>
                    </a:solidFill>
                    <a:latin typeface="+mj-ea"/>
                    <a:ea typeface="+mj-ea"/>
                  </a:rPr>
                  <a:t>（平成</a:t>
                </a:r>
                <a:r>
                  <a:rPr lang="en-US" altLang="ja-JP" sz="1400" dirty="0" smtClean="0">
                    <a:solidFill>
                      <a:schemeClr val="tx1"/>
                    </a:solidFill>
                    <a:latin typeface="+mj-ea"/>
                    <a:ea typeface="+mj-ea"/>
                  </a:rPr>
                  <a:t>32</a:t>
                </a:r>
                <a:r>
                  <a:rPr lang="ja-JP" altLang="en-US" sz="1400" dirty="0" smtClean="0">
                    <a:solidFill>
                      <a:schemeClr val="tx1"/>
                    </a:solidFill>
                    <a:latin typeface="+mj-ea"/>
                    <a:ea typeface="+mj-ea"/>
                  </a:rPr>
                  <a:t>）年</a:t>
                </a:r>
                <a:r>
                  <a:rPr lang="ja-JP" altLang="en-US" sz="1400" dirty="0">
                    <a:solidFill>
                      <a:schemeClr val="tx1"/>
                    </a:solidFill>
                    <a:latin typeface="+mj-ea"/>
                    <a:ea typeface="+mj-ea"/>
                  </a:rPr>
                  <a:t>まで</a:t>
                </a:r>
                <a:r>
                  <a:rPr lang="ja-JP" altLang="en-US" sz="1400" dirty="0" smtClean="0">
                    <a:solidFill>
                      <a:schemeClr val="tx1"/>
                    </a:solidFill>
                    <a:latin typeface="+mj-ea"/>
                    <a:ea typeface="+mj-ea"/>
                  </a:rPr>
                  <a:t>に</a:t>
                </a:r>
                <a:r>
                  <a:rPr lang="en-US" altLang="ja-JP" sz="1400" dirty="0" smtClean="0">
                    <a:solidFill>
                      <a:schemeClr val="tx1"/>
                    </a:solidFill>
                    <a:latin typeface="+mj-ea"/>
                    <a:ea typeface="+mj-ea"/>
                  </a:rPr>
                  <a:t>10%</a:t>
                </a:r>
                <a:endParaRPr lang="ja-JP" altLang="en-US" sz="1400" dirty="0">
                  <a:solidFill>
                    <a:schemeClr val="tx1"/>
                  </a:solidFill>
                  <a:latin typeface="+mj-ea"/>
                  <a:ea typeface="+mj-ea"/>
                </a:endParaRPr>
              </a:p>
            </p:txBody>
          </p:sp>
          <p:sp>
            <p:nvSpPr>
              <p:cNvPr id="66" name="正方形/長方形 65"/>
              <p:cNvSpPr/>
              <p:nvPr/>
            </p:nvSpPr>
            <p:spPr>
              <a:xfrm>
                <a:off x="3656856" y="2147361"/>
                <a:ext cx="79208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dirty="0" smtClean="0">
                    <a:solidFill>
                      <a:schemeClr val="tx1"/>
                    </a:solidFill>
                    <a:latin typeface="+mj-ea"/>
                    <a:ea typeface="+mj-ea"/>
                  </a:rPr>
                  <a:t>が中心</a:t>
                </a:r>
                <a:endParaRPr lang="ja-JP" altLang="en-US" sz="1400" dirty="0">
                  <a:solidFill>
                    <a:schemeClr val="tx1"/>
                  </a:solidFill>
                  <a:latin typeface="+mj-ea"/>
                  <a:ea typeface="+mj-ea"/>
                </a:endParaRPr>
              </a:p>
            </p:txBody>
          </p:sp>
        </p:grpSp>
        <p:sp>
          <p:nvSpPr>
            <p:cNvPr id="48" name="正方形/長方形 47"/>
            <p:cNvSpPr/>
            <p:nvPr/>
          </p:nvSpPr>
          <p:spPr>
            <a:xfrm>
              <a:off x="524507" y="5985572"/>
              <a:ext cx="1178882"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dirty="0" smtClean="0">
                  <a:solidFill>
                    <a:schemeClr val="tx1"/>
                  </a:solidFill>
                  <a:latin typeface="+mj-ea"/>
                  <a:ea typeface="+mj-ea"/>
                </a:rPr>
                <a:t>テレワーク</a:t>
              </a:r>
              <a:r>
                <a:rPr lang="ja-JP" altLang="en-US" sz="1400" dirty="0">
                  <a:solidFill>
                    <a:schemeClr val="tx1"/>
                  </a:solidFill>
                  <a:latin typeface="+mj-ea"/>
                  <a:ea typeface="+mj-ea"/>
                </a:rPr>
                <a:t>は</a:t>
              </a:r>
            </a:p>
          </p:txBody>
        </p:sp>
      </p:grpSp>
      <p:sp>
        <p:nvSpPr>
          <p:cNvPr id="6" name="右矢印吹き出し 5"/>
          <p:cNvSpPr/>
          <p:nvPr/>
        </p:nvSpPr>
        <p:spPr>
          <a:xfrm>
            <a:off x="2181862" y="1989709"/>
            <a:ext cx="1581556" cy="593012"/>
          </a:xfrm>
          <a:prstGeom prst="rightArrowCallout">
            <a:avLst>
              <a:gd name="adj1" fmla="val 25000"/>
              <a:gd name="adj2" fmla="val 34790"/>
              <a:gd name="adj3" fmla="val 42133"/>
              <a:gd name="adj4" fmla="val 7140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ja-JP" altLang="en-US" dirty="0">
                <a:solidFill>
                  <a:schemeClr val="bg1"/>
                </a:solidFill>
                <a:latin typeface="ＤＨＰ特太ゴシック体" panose="020B0500000000000000" pitchFamily="50" charset="-128"/>
                <a:ea typeface="ＤＨＰ特太ゴシック体" panose="020B0500000000000000" pitchFamily="50" charset="-128"/>
              </a:rPr>
              <a:t>ポイント</a:t>
            </a:r>
            <a:endParaRPr kumimoji="1" lang="ja-JP" altLang="en-US" dirty="0">
              <a:solidFill>
                <a:schemeClr val="bg1"/>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15104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018090" y="1772816"/>
            <a:ext cx="4459287" cy="563562"/>
          </a:xfrm>
          <a:prstGeom prst="roundRect">
            <a:avLst/>
          </a:prstGeom>
          <a:solidFill>
            <a:sysClr val="window" lastClr="FFFFFF"/>
          </a:solidFill>
          <a:ln w="12700" cap="flat" cmpd="sng" algn="ctr">
            <a:solidFill>
              <a:sysClr val="windowText" lastClr="000000"/>
            </a:solidFill>
            <a:prstDash val="solid"/>
          </a:ln>
          <a:effectLst/>
        </p:spPr>
        <p:style>
          <a:lnRef idx="2">
            <a:schemeClr val="dk1"/>
          </a:lnRef>
          <a:fillRef idx="1">
            <a:schemeClr val="lt1"/>
          </a:fillRef>
          <a:effectRef idx="0">
            <a:schemeClr val="dk1"/>
          </a:effectRef>
          <a:fontRef idx="minor">
            <a:schemeClr val="dk1"/>
          </a:fontRef>
        </p:style>
        <p:txBody>
          <a:bodyPr lIns="90519" tIns="45261" rIns="90519" bIns="4526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dirty="0"/>
              <a:t>就業形態別年間総実労働時間及び</a:t>
            </a:r>
            <a:endParaRPr lang="en-US" altLang="ja-JP" sz="1400" dirty="0"/>
          </a:p>
          <a:p>
            <a:pPr algn="ctr">
              <a:defRPr/>
            </a:pPr>
            <a:r>
              <a:rPr lang="ja-JP" altLang="en-US" sz="1400" dirty="0"/>
              <a:t>パートタイム労働者比率の推移</a:t>
            </a:r>
          </a:p>
        </p:txBody>
      </p:sp>
      <p:sp>
        <p:nvSpPr>
          <p:cNvPr id="7" name="角丸四角形 6"/>
          <p:cNvSpPr/>
          <p:nvPr/>
        </p:nvSpPr>
        <p:spPr>
          <a:xfrm>
            <a:off x="239713" y="1772816"/>
            <a:ext cx="4402137" cy="563562"/>
          </a:xfrm>
          <a:prstGeom prst="roundRect">
            <a:avLst/>
          </a:prstGeom>
          <a:solidFill>
            <a:sysClr val="window" lastClr="FFFFFF"/>
          </a:solidFill>
          <a:ln w="12700" cap="flat" cmpd="sng" algn="ctr">
            <a:solidFill>
              <a:sysClr val="windowText" lastClr="000000"/>
            </a:solidFill>
            <a:prstDash val="solid"/>
          </a:ln>
          <a:effectLst/>
        </p:spPr>
        <p:style>
          <a:lnRef idx="2">
            <a:schemeClr val="dk1"/>
          </a:lnRef>
          <a:fillRef idx="1">
            <a:schemeClr val="lt1"/>
          </a:fillRef>
          <a:effectRef idx="0">
            <a:schemeClr val="dk1"/>
          </a:effectRef>
          <a:fontRef idx="minor">
            <a:schemeClr val="dk1"/>
          </a:fontRef>
        </p:style>
        <p:txBody>
          <a:bodyPr lIns="90519" tIns="45261" rIns="90519" bIns="45261"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dirty="0">
                <a:solidFill>
                  <a:sysClr val="windowText" lastClr="000000"/>
                </a:solidFill>
              </a:rPr>
              <a:t>年間総実労働時間の推移</a:t>
            </a:r>
            <a:r>
              <a:rPr lang="ja-JP" altLang="en-US" sz="1400" u="sng" dirty="0">
                <a:solidFill>
                  <a:sysClr val="windowText" lastClr="000000"/>
                </a:solidFill>
              </a:rPr>
              <a:t>（パートタイム労働者を含む）</a:t>
            </a:r>
            <a:endParaRPr lang="ja-JP" altLang="en-US" sz="1400" dirty="0">
              <a:solidFill>
                <a:sysClr val="windowText" lastClr="000000"/>
              </a:solidFill>
            </a:endParaRPr>
          </a:p>
        </p:txBody>
      </p:sp>
      <p:sp>
        <p:nvSpPr>
          <p:cNvPr id="15364" name="Rectangle 27"/>
          <p:cNvSpPr>
            <a:spLocks noChangeArrowheads="1"/>
          </p:cNvSpPr>
          <p:nvPr/>
        </p:nvSpPr>
        <p:spPr bwMode="auto">
          <a:xfrm>
            <a:off x="188914" y="735018"/>
            <a:ext cx="9517062" cy="9657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519" tIns="45261" rIns="90519" bIns="45261"/>
          <a:lstStyle/>
          <a:p>
            <a:pPr>
              <a:lnSpc>
                <a:spcPct val="85000"/>
              </a:lnSpc>
            </a:pPr>
            <a:r>
              <a:rPr lang="ja-JP" altLang="en-US" sz="1600" dirty="0">
                <a:latin typeface="Calibri" pitchFamily="34" charset="0"/>
              </a:rPr>
              <a:t>　</a:t>
            </a:r>
            <a:r>
              <a:rPr lang="ja-JP" altLang="en-US" sz="700" dirty="0">
                <a:latin typeface="Calibri" pitchFamily="34" charset="0"/>
              </a:rPr>
              <a:t>　</a:t>
            </a:r>
            <a:r>
              <a:rPr lang="ja-JP" altLang="en-US" sz="1600" dirty="0">
                <a:latin typeface="Calibri" pitchFamily="34" charset="0"/>
              </a:rPr>
              <a:t>年間総実労働時間、所定内労働時間とも減少傾向で推移しているが、これは一般労働者（パートタイム労働者以外の者）についてほぼ横ばいで推移するなかで、平成８年頃からパートタイム労働者比率が高まったこと等がその理由である。</a:t>
            </a:r>
            <a:endParaRPr lang="en-US" altLang="ja-JP" sz="1600" dirty="0">
              <a:latin typeface="Calibri" pitchFamily="34" charset="0"/>
            </a:endParaRPr>
          </a:p>
          <a:p>
            <a:pPr>
              <a:lnSpc>
                <a:spcPct val="85000"/>
              </a:lnSpc>
            </a:pPr>
            <a:r>
              <a:rPr lang="ja-JP" altLang="en-US" sz="1600" dirty="0">
                <a:latin typeface="Calibri" pitchFamily="34" charset="0"/>
              </a:rPr>
              <a:t>　一般労働者の総実労働時間は、依然として</a:t>
            </a:r>
            <a:r>
              <a:rPr lang="en-US" altLang="ja-JP" sz="1600" dirty="0">
                <a:latin typeface="Calibri" pitchFamily="34" charset="0"/>
              </a:rPr>
              <a:t>2,000</a:t>
            </a:r>
            <a:r>
              <a:rPr lang="ja-JP" altLang="en-US" sz="1600" dirty="0">
                <a:latin typeface="Calibri" pitchFamily="34" charset="0"/>
              </a:rPr>
              <a:t>時間台で高止まりしている。</a:t>
            </a:r>
          </a:p>
        </p:txBody>
      </p:sp>
      <p:sp>
        <p:nvSpPr>
          <p:cNvPr id="15365" name="正方形/長方形 2"/>
          <p:cNvSpPr>
            <a:spLocks noChangeArrowheads="1"/>
          </p:cNvSpPr>
          <p:nvPr/>
        </p:nvSpPr>
        <p:spPr bwMode="auto">
          <a:xfrm>
            <a:off x="2804060" y="71555"/>
            <a:ext cx="4022190" cy="39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19" tIns="45261" rIns="90519" bIns="45261">
            <a:spAutoFit/>
          </a:bodyPr>
          <a:lstStyle/>
          <a:p>
            <a:pPr algn="ctr"/>
            <a:r>
              <a:rPr lang="ja-JP" altLang="en-US" sz="2000" b="1" dirty="0"/>
              <a:t>年間総実労働時間の</a:t>
            </a:r>
            <a:r>
              <a:rPr lang="ja-JP" altLang="en-US" sz="2000" b="1" dirty="0" smtClean="0"/>
              <a:t>推移</a:t>
            </a:r>
            <a:r>
              <a:rPr lang="en-US" altLang="ja-JP" sz="2000" b="1" dirty="0" smtClean="0"/>
              <a:t>【</a:t>
            </a:r>
            <a:r>
              <a:rPr lang="ja-JP" altLang="en-US" sz="2000" b="1" dirty="0" smtClean="0"/>
              <a:t>全国</a:t>
            </a:r>
            <a:r>
              <a:rPr lang="en-US" altLang="ja-JP" sz="2000" b="1" dirty="0" smtClean="0"/>
              <a:t>】</a:t>
            </a:r>
            <a:endParaRPr lang="ja-JP" altLang="en-US" sz="2000" b="1" dirty="0"/>
          </a:p>
        </p:txBody>
      </p:sp>
      <p:sp>
        <p:nvSpPr>
          <p:cNvPr id="15366" name="Text Box 1"/>
          <p:cNvSpPr txBox="1">
            <a:spLocks noChangeArrowheads="1"/>
          </p:cNvSpPr>
          <p:nvPr/>
        </p:nvSpPr>
        <p:spPr bwMode="auto">
          <a:xfrm>
            <a:off x="605636" y="6288090"/>
            <a:ext cx="3670300" cy="42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9" tIns="45261" rIns="90519" bIns="45261"/>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000000"/>
                </a:solidFill>
                <a:latin typeface="ＭＳ Ｐゴシック" charset="-128"/>
              </a:rPr>
              <a:t>（資料出所） 厚生労働省「毎月勤労統計調査」</a:t>
            </a:r>
          </a:p>
          <a:p>
            <a:pPr eaLnBrk="1" hangingPunct="1"/>
            <a:r>
              <a:rPr lang="ja-JP" altLang="en-US" sz="900" dirty="0">
                <a:solidFill>
                  <a:srgbClr val="000000"/>
                </a:solidFill>
                <a:latin typeface="ＭＳ Ｐゴシック" charset="-128"/>
              </a:rPr>
              <a:t>　　　　 （注） 事業所規模</a:t>
            </a:r>
            <a:r>
              <a:rPr lang="en-US" altLang="ja-JP" sz="900" dirty="0">
                <a:solidFill>
                  <a:srgbClr val="000000"/>
                </a:solidFill>
                <a:latin typeface="ＭＳ Ｐゴシック" charset="-128"/>
              </a:rPr>
              <a:t>5</a:t>
            </a:r>
            <a:r>
              <a:rPr lang="ja-JP" altLang="en-US" sz="900" dirty="0">
                <a:solidFill>
                  <a:srgbClr val="000000"/>
                </a:solidFill>
                <a:latin typeface="ＭＳ Ｐゴシック" charset="-128"/>
              </a:rPr>
              <a:t>人以上</a:t>
            </a:r>
          </a:p>
          <a:p>
            <a:pPr eaLnBrk="1" hangingPunct="1"/>
            <a:endParaRPr lang="ja-JP" altLang="en-US" sz="900" dirty="0">
              <a:solidFill>
                <a:srgbClr val="000000"/>
              </a:solidFill>
              <a:latin typeface="ＭＳ Ｐゴシック" charset="-128"/>
            </a:endParaRPr>
          </a:p>
        </p:txBody>
      </p:sp>
      <p:sp>
        <p:nvSpPr>
          <p:cNvPr id="15367" name="Text Box 1"/>
          <p:cNvSpPr txBox="1">
            <a:spLocks noChangeArrowheads="1"/>
          </p:cNvSpPr>
          <p:nvPr/>
        </p:nvSpPr>
        <p:spPr bwMode="auto">
          <a:xfrm>
            <a:off x="5358605" y="6300775"/>
            <a:ext cx="37782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9" tIns="45261" rIns="90519" bIns="45261"/>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000000"/>
                </a:solidFill>
                <a:latin typeface="ＭＳ Ｐゴシック" charset="-128"/>
              </a:rPr>
              <a:t>（資料出所） 厚生労働省「毎月勤労統計調査」</a:t>
            </a:r>
            <a:endParaRPr lang="ja-JP" altLang="en-US" sz="900" b="1" dirty="0">
              <a:solidFill>
                <a:srgbClr val="000000"/>
              </a:solidFill>
              <a:latin typeface="ＭＳ Ｐゴシック" charset="-128"/>
            </a:endParaRPr>
          </a:p>
          <a:p>
            <a:pPr eaLnBrk="1" hangingPunct="1"/>
            <a:r>
              <a:rPr lang="ja-JP" altLang="en-US" sz="900" dirty="0">
                <a:solidFill>
                  <a:srgbClr val="000000"/>
                </a:solidFill>
                <a:latin typeface="ＭＳ Ｐゴシック" charset="-128"/>
              </a:rPr>
              <a:t>　　　　 （注） 事業所規模</a:t>
            </a:r>
            <a:r>
              <a:rPr lang="en-US" altLang="ja-JP" sz="900" dirty="0">
                <a:solidFill>
                  <a:srgbClr val="000000"/>
                </a:solidFill>
                <a:latin typeface="ＭＳ Ｐゴシック" charset="-128"/>
              </a:rPr>
              <a:t>5</a:t>
            </a:r>
            <a:r>
              <a:rPr lang="ja-JP" altLang="en-US" sz="900" dirty="0">
                <a:solidFill>
                  <a:srgbClr val="000000"/>
                </a:solidFill>
                <a:latin typeface="ＭＳ Ｐゴシック" charset="-128"/>
              </a:rPr>
              <a:t>人以上</a:t>
            </a:r>
          </a:p>
          <a:p>
            <a:pPr eaLnBrk="1" hangingPunct="1"/>
            <a:endParaRPr lang="ja-JP" altLang="en-US" sz="900" dirty="0">
              <a:solidFill>
                <a:srgbClr val="000000"/>
              </a:solidFill>
              <a:latin typeface="ＭＳ Ｐゴシック" charset="-128"/>
            </a:endParaRPr>
          </a:p>
        </p:txBody>
      </p:sp>
      <p:sp>
        <p:nvSpPr>
          <p:cNvPr id="10" name="正方形/長方形 9"/>
          <p:cNvSpPr/>
          <p:nvPr/>
        </p:nvSpPr>
        <p:spPr>
          <a:xfrm>
            <a:off x="-9524" y="441327"/>
            <a:ext cx="9906000" cy="179388"/>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sp>
        <p:nvSpPr>
          <p:cNvPr id="15" name="スライド番号プレースホルダー 1"/>
          <p:cNvSpPr>
            <a:spLocks noGrp="1"/>
          </p:cNvSpPr>
          <p:nvPr/>
        </p:nvSpPr>
        <p:spPr>
          <a:xfrm>
            <a:off x="7247734" y="6374234"/>
            <a:ext cx="2311400" cy="365125"/>
          </a:xfrm>
          <a:prstGeom prst="rect">
            <a:avLst/>
          </a:prstGeom>
        </p:spPr>
        <p:txBody>
          <a:bodyPr vert="horz" lIns="90486" tIns="45242" rIns="90486" bIns="45242"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89EFFB6-9EF1-4416-9E65-E24EC784ADA0}" type="slidenum">
              <a:rPr lang="ja-JP" altLang="en-US" sz="1200" smtClean="0">
                <a:solidFill>
                  <a:prstClr val="black">
                    <a:tint val="75000"/>
                  </a:prstClr>
                </a:solidFill>
              </a:rPr>
              <a:pPr algn="r"/>
              <a:t>2</a:t>
            </a:fld>
            <a:endParaRPr lang="ja-JP" altLang="en-US" sz="1200" dirty="0">
              <a:solidFill>
                <a:prstClr val="black">
                  <a:tint val="75000"/>
                </a:prstClr>
              </a:solidFill>
            </a:endParaRPr>
          </a:p>
        </p:txBody>
      </p:sp>
      <p:sp>
        <p:nvSpPr>
          <p:cNvPr id="22" name="Text Box 24"/>
          <p:cNvSpPr txBox="1">
            <a:spLocks noChangeArrowheads="1"/>
          </p:cNvSpPr>
          <p:nvPr/>
        </p:nvSpPr>
        <p:spPr bwMode="auto">
          <a:xfrm>
            <a:off x="4994642" y="3366660"/>
            <a:ext cx="2376022" cy="197997"/>
          </a:xfrm>
          <a:prstGeom prst="rect">
            <a:avLst/>
          </a:prstGeom>
          <a:solidFill>
            <a:srgbClr val="FFFFFF"/>
          </a:solidFill>
          <a:ln w="9525">
            <a:solidFill>
              <a:srgbClr val="000000"/>
            </a:solidFill>
            <a:miter lim="800000"/>
            <a:headEnd/>
            <a:tailEnd/>
          </a:ln>
        </p:spPr>
        <p:txBody>
          <a:bodyPr lIns="81360" tIns="9763" rIns="81360" bIns="9763"/>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2060"/>
                </a:solidFill>
              </a:rPr>
              <a:t>パートタイム労働者比率（単位％）</a:t>
            </a:r>
          </a:p>
        </p:txBody>
      </p:sp>
      <p:sp>
        <p:nvSpPr>
          <p:cNvPr id="24" name="Text Box 22"/>
          <p:cNvSpPr txBox="1">
            <a:spLocks noChangeArrowheads="1"/>
          </p:cNvSpPr>
          <p:nvPr/>
        </p:nvSpPr>
        <p:spPr bwMode="auto">
          <a:xfrm>
            <a:off x="6350254" y="2431567"/>
            <a:ext cx="2146508" cy="197997"/>
          </a:xfrm>
          <a:prstGeom prst="rect">
            <a:avLst/>
          </a:prstGeom>
          <a:solidFill>
            <a:srgbClr val="FFFFFF"/>
          </a:solidFill>
          <a:ln w="9525">
            <a:solidFill>
              <a:srgbClr val="000000"/>
            </a:solidFill>
            <a:miter lim="800000"/>
            <a:headEnd/>
            <a:tailEnd/>
          </a:ln>
        </p:spPr>
        <p:txBody>
          <a:bodyPr lIns="81360" tIns="9763" rIns="81360" bIns="9763"/>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chemeClr val="accent6">
                    <a:lumMod val="75000"/>
                  </a:schemeClr>
                </a:solidFill>
              </a:rPr>
              <a:t>一般労働者の総実労働時間</a:t>
            </a:r>
          </a:p>
        </p:txBody>
      </p:sp>
      <p:sp>
        <p:nvSpPr>
          <p:cNvPr id="25" name="直線矢印コネクタ 24"/>
          <p:cNvSpPr/>
          <p:nvPr/>
        </p:nvSpPr>
        <p:spPr>
          <a:xfrm>
            <a:off x="7840637" y="2629564"/>
            <a:ext cx="208251" cy="2383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txBody>
          <a:bodyPr lIns="82662" tIns="41331" rIns="82662" bIns="41331"/>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graphicFrame>
        <p:nvGraphicFramePr>
          <p:cNvPr id="26" name="グラフ 25"/>
          <p:cNvGraphicFramePr>
            <a:graphicFrameLocks/>
          </p:cNvGraphicFramePr>
          <p:nvPr>
            <p:extLst>
              <p:ext uri="{D42A27DB-BD31-4B8C-83A1-F6EECF244321}">
                <p14:modId xmlns:p14="http://schemas.microsoft.com/office/powerpoint/2010/main" val="4150705490"/>
              </p:ext>
            </p:extLst>
          </p:nvPr>
        </p:nvGraphicFramePr>
        <p:xfrm>
          <a:off x="308867" y="2502632"/>
          <a:ext cx="4332983" cy="36530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p:cNvGraphicFramePr>
            <a:graphicFrameLocks/>
          </p:cNvGraphicFramePr>
          <p:nvPr>
            <p:extLst>
              <p:ext uri="{D42A27DB-BD31-4B8C-83A1-F6EECF244321}">
                <p14:modId xmlns:p14="http://schemas.microsoft.com/office/powerpoint/2010/main" val="3009195199"/>
              </p:ext>
            </p:extLst>
          </p:nvPr>
        </p:nvGraphicFramePr>
        <p:xfrm>
          <a:off x="239713" y="5049829"/>
          <a:ext cx="4402137" cy="1122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p:cNvGraphicFramePr>
            <a:graphicFrameLocks/>
          </p:cNvGraphicFramePr>
          <p:nvPr>
            <p:extLst>
              <p:ext uri="{D42A27DB-BD31-4B8C-83A1-F6EECF244321}">
                <p14:modId xmlns:p14="http://schemas.microsoft.com/office/powerpoint/2010/main" val="2579625818"/>
              </p:ext>
            </p:extLst>
          </p:nvPr>
        </p:nvGraphicFramePr>
        <p:xfrm>
          <a:off x="4751537" y="2560092"/>
          <a:ext cx="4954439" cy="3727234"/>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 Box 23"/>
          <p:cNvSpPr txBox="1">
            <a:spLocks noChangeArrowheads="1"/>
          </p:cNvSpPr>
          <p:nvPr/>
        </p:nvSpPr>
        <p:spPr bwMode="auto">
          <a:xfrm>
            <a:off x="6007926" y="4987489"/>
            <a:ext cx="2831165" cy="197996"/>
          </a:xfrm>
          <a:prstGeom prst="rect">
            <a:avLst/>
          </a:prstGeom>
          <a:solidFill>
            <a:srgbClr val="FFFFFF"/>
          </a:solidFill>
          <a:ln w="9525">
            <a:solidFill>
              <a:srgbClr val="000000"/>
            </a:solidFill>
            <a:miter lim="800000"/>
            <a:headEnd/>
            <a:tailEnd/>
          </a:ln>
        </p:spPr>
        <p:txBody>
          <a:bodyPr lIns="81360" tIns="9763" rIns="81360" bIns="9763"/>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FF0000"/>
                </a:solidFill>
              </a:rPr>
              <a:t>パートタイム労働者の総実労働時間</a:t>
            </a:r>
          </a:p>
        </p:txBody>
      </p:sp>
      <p:sp>
        <p:nvSpPr>
          <p:cNvPr id="30" name="直線矢印コネクタ 29"/>
          <p:cNvSpPr/>
          <p:nvPr/>
        </p:nvSpPr>
        <p:spPr>
          <a:xfrm>
            <a:off x="6350254" y="3564658"/>
            <a:ext cx="208251" cy="2383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txBody>
          <a:bodyPr lIns="82662" tIns="41331" rIns="82662" bIns="41331"/>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p>
        </p:txBody>
      </p:sp>
    </p:spTree>
    <p:extLst>
      <p:ext uri="{BB962C8B-B14F-4D97-AF65-F5344CB8AC3E}">
        <p14:creationId xmlns:p14="http://schemas.microsoft.com/office/powerpoint/2010/main" val="280083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4488" y="512309"/>
            <a:ext cx="9217024" cy="1803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 name="テキスト ボックス 2"/>
          <p:cNvSpPr txBox="1"/>
          <p:nvPr/>
        </p:nvSpPr>
        <p:spPr>
          <a:xfrm>
            <a:off x="1991954" y="116632"/>
            <a:ext cx="6730774" cy="392415"/>
          </a:xfrm>
          <a:prstGeom prst="rect">
            <a:avLst/>
          </a:prstGeom>
          <a:noFill/>
        </p:spPr>
        <p:txBody>
          <a:bodyPr wrap="square" rtlCol="0">
            <a:spAutoFit/>
          </a:bodyPr>
          <a:lstStyle/>
          <a:p>
            <a:r>
              <a:rPr lang="ja-JP" altLang="en-US" sz="1950" dirty="0"/>
              <a:t>週６０時間以上就業する雇用者数及び割合の推移</a:t>
            </a:r>
            <a:r>
              <a:rPr lang="en-US" altLang="ja-JP" sz="1950" dirty="0"/>
              <a:t>【</a:t>
            </a:r>
            <a:r>
              <a:rPr lang="ja-JP" altLang="en-US" sz="1950" dirty="0"/>
              <a:t>全国</a:t>
            </a:r>
            <a:r>
              <a:rPr lang="en-US" altLang="ja-JP" sz="1950" dirty="0"/>
              <a:t>】</a:t>
            </a:r>
            <a:endParaRPr lang="ja-JP" altLang="en-US" sz="1950" dirty="0"/>
          </a:p>
        </p:txBody>
      </p:sp>
      <p:sp>
        <p:nvSpPr>
          <p:cNvPr id="6" name="テキスト ボックス 5"/>
          <p:cNvSpPr txBox="1"/>
          <p:nvPr/>
        </p:nvSpPr>
        <p:spPr>
          <a:xfrm>
            <a:off x="1208584" y="6244875"/>
            <a:ext cx="5688632" cy="261610"/>
          </a:xfrm>
          <a:prstGeom prst="rect">
            <a:avLst/>
          </a:prstGeom>
          <a:noFill/>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資料出所：総務省「労働力調査」　（注）資料は、非農林業雇用者数により作成</a:t>
            </a:r>
          </a:p>
        </p:txBody>
      </p:sp>
      <p:graphicFrame>
        <p:nvGraphicFramePr>
          <p:cNvPr id="9" name="グラフ 8"/>
          <p:cNvGraphicFramePr>
            <a:graphicFrameLocks/>
          </p:cNvGraphicFramePr>
          <p:nvPr>
            <p:extLst>
              <p:ext uri="{D42A27DB-BD31-4B8C-83A1-F6EECF244321}">
                <p14:modId xmlns:p14="http://schemas.microsoft.com/office/powerpoint/2010/main" val="2747494070"/>
              </p:ext>
            </p:extLst>
          </p:nvPr>
        </p:nvGraphicFramePr>
        <p:xfrm>
          <a:off x="435707" y="1191269"/>
          <a:ext cx="9034586" cy="500904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1"/>
          <p:cNvSpPr txBox="1"/>
          <p:nvPr/>
        </p:nvSpPr>
        <p:spPr>
          <a:xfrm>
            <a:off x="1208584" y="813801"/>
            <a:ext cx="7514144" cy="1319055"/>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a:t>週労働時間６０時間以上の雇用者の割合は、景気の動向に左右される面はあるものの、全体では近年低下傾向にあるが、依然として１割弱で推移。</a:t>
            </a:r>
            <a:endParaRPr lang="en-US" altLang="ja-JP" sz="1800" dirty="0"/>
          </a:p>
          <a:p>
            <a:r>
              <a:rPr lang="ja-JP" altLang="en-US" sz="1138" b="1" dirty="0"/>
              <a:t>　</a:t>
            </a:r>
            <a:r>
              <a:rPr lang="en-US" altLang="ja-JP" sz="1400" dirty="0"/>
              <a:t>※</a:t>
            </a:r>
            <a:r>
              <a:rPr lang="ja-JP" altLang="en-US" sz="1400" dirty="0"/>
              <a:t>　新成長戦略</a:t>
            </a:r>
            <a:r>
              <a:rPr lang="ja-JP" altLang="en-US" dirty="0"/>
              <a:t>（平成２２年６月１８日閣議決定）</a:t>
            </a:r>
            <a:r>
              <a:rPr lang="ja-JP" altLang="en-US" sz="1400" dirty="0"/>
              <a:t>に掲載された「雇用・人材戦略」の２０２０年までの目標</a:t>
            </a:r>
            <a:endParaRPr lang="en-US" altLang="ja-JP" sz="1400" dirty="0"/>
          </a:p>
          <a:p>
            <a:r>
              <a:rPr lang="ja-JP" altLang="en-US" sz="1400" dirty="0"/>
              <a:t>　　　　週労働時間６０時間以上の雇用者の割合</a:t>
            </a:r>
            <a:endParaRPr lang="en-US" altLang="ja-JP" sz="1400" dirty="0"/>
          </a:p>
          <a:p>
            <a:r>
              <a:rPr lang="ja-JP" altLang="en-US" sz="1300" dirty="0"/>
              <a:t>　　　　　　　　　　　　</a:t>
            </a:r>
            <a:r>
              <a:rPr lang="ja-JP" altLang="en-US" sz="1400" dirty="0"/>
              <a:t>平成２０年（２００８年）１０．０％　⇒　</a:t>
            </a:r>
            <a:r>
              <a:rPr lang="ja-JP" altLang="en-US" sz="1400" dirty="0">
                <a:solidFill>
                  <a:srgbClr val="FF0000"/>
                </a:solidFill>
              </a:rPr>
              <a:t>２０２０年目標　５割減（５％）</a:t>
            </a:r>
          </a:p>
        </p:txBody>
      </p:sp>
      <p:sp>
        <p:nvSpPr>
          <p:cNvPr id="4" name="テキスト ボックス 3"/>
          <p:cNvSpPr txBox="1"/>
          <p:nvPr/>
        </p:nvSpPr>
        <p:spPr>
          <a:xfrm>
            <a:off x="9066212" y="1071437"/>
            <a:ext cx="567308" cy="223587"/>
          </a:xfrm>
          <a:prstGeom prst="rect">
            <a:avLst/>
          </a:prstGeom>
          <a:noFill/>
          <a:ln>
            <a:noFill/>
          </a:ln>
        </p:spPr>
        <p:txBody>
          <a:bodyPr wrap="square" rtlCol="0">
            <a:spAutoFit/>
          </a:bodyPr>
          <a:lstStyle/>
          <a:p>
            <a:r>
              <a:rPr lang="ja-JP" altLang="en-US" sz="853" dirty="0"/>
              <a:t>（万人）</a:t>
            </a:r>
          </a:p>
        </p:txBody>
      </p:sp>
      <p:sp>
        <p:nvSpPr>
          <p:cNvPr id="8" name="テキスト ボックス 7"/>
          <p:cNvSpPr txBox="1"/>
          <p:nvPr/>
        </p:nvSpPr>
        <p:spPr>
          <a:xfrm>
            <a:off x="538341" y="1071437"/>
            <a:ext cx="495300" cy="223587"/>
          </a:xfrm>
          <a:prstGeom prst="rect">
            <a:avLst/>
          </a:prstGeom>
          <a:noFill/>
          <a:ln>
            <a:noFill/>
          </a:ln>
        </p:spPr>
        <p:txBody>
          <a:bodyPr wrap="square" rtlCol="0">
            <a:spAutoFit/>
          </a:bodyPr>
          <a:lstStyle/>
          <a:p>
            <a:r>
              <a:rPr lang="ja-JP" altLang="en-US" sz="853" dirty="0"/>
              <a:t>（％）</a:t>
            </a:r>
          </a:p>
        </p:txBody>
      </p:sp>
      <p:sp>
        <p:nvSpPr>
          <p:cNvPr id="11" name="テキスト ボックス 10"/>
          <p:cNvSpPr txBox="1"/>
          <p:nvPr/>
        </p:nvSpPr>
        <p:spPr>
          <a:xfrm>
            <a:off x="8863864" y="6021288"/>
            <a:ext cx="495300" cy="223587"/>
          </a:xfrm>
          <a:prstGeom prst="rect">
            <a:avLst/>
          </a:prstGeom>
          <a:noFill/>
          <a:ln>
            <a:noFill/>
          </a:ln>
        </p:spPr>
        <p:txBody>
          <a:bodyPr wrap="square" rtlCol="0">
            <a:spAutoFit/>
          </a:bodyPr>
          <a:lstStyle/>
          <a:p>
            <a:r>
              <a:rPr lang="ja-JP" altLang="en-US" sz="853" dirty="0"/>
              <a:t>（年）</a:t>
            </a:r>
          </a:p>
        </p:txBody>
      </p:sp>
    </p:spTree>
    <p:extLst>
      <p:ext uri="{BB962C8B-B14F-4D97-AF65-F5344CB8AC3E}">
        <p14:creationId xmlns:p14="http://schemas.microsoft.com/office/powerpoint/2010/main" val="339722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8623"/>
            <a:ext cx="9906000" cy="384176"/>
          </a:xfrm>
        </p:spPr>
        <p:txBody>
          <a:bodyPr>
            <a:normAutofit fontScale="90000"/>
          </a:bodyPr>
          <a:lstStyle/>
          <a:p>
            <a:pPr eaLnBrk="1" hangingPunct="1"/>
            <a:r>
              <a:rPr lang="ja-JP" altLang="en-US" sz="2700" dirty="0"/>
              <a:t>長時間労働の職場の特徴</a:t>
            </a:r>
          </a:p>
        </p:txBody>
      </p:sp>
      <p:sp>
        <p:nvSpPr>
          <p:cNvPr id="1029" name="Rectangle 3"/>
          <p:cNvSpPr>
            <a:spLocks noChangeArrowheads="1"/>
          </p:cNvSpPr>
          <p:nvPr/>
        </p:nvSpPr>
        <p:spPr bwMode="auto">
          <a:xfrm>
            <a:off x="0" y="44451"/>
            <a:ext cx="9906000" cy="504825"/>
          </a:xfrm>
          <a:prstGeom prst="rect">
            <a:avLst/>
          </a:prstGeom>
          <a:noFill/>
          <a:ln w="9525">
            <a:noFill/>
            <a:miter lim="800000"/>
            <a:headEnd/>
            <a:tailEnd/>
          </a:ln>
        </p:spPr>
        <p:txBody>
          <a:bodyPr lIns="90503" tIns="45252" rIns="90503" bIns="45252" anchor="b"/>
          <a:lstStyle/>
          <a:p>
            <a:pPr algn="ctr" fontAlgn="base">
              <a:spcBef>
                <a:spcPct val="0"/>
              </a:spcBef>
              <a:spcAft>
                <a:spcPct val="0"/>
              </a:spcAft>
            </a:pPr>
            <a:endParaRPr lang="ja-JP" altLang="ja-JP" sz="4000" dirty="0">
              <a:solidFill>
                <a:srgbClr val="1F497D"/>
              </a:solidFill>
              <a:latin typeface="Arial" pitchFamily="34" charset="0"/>
            </a:endParaRPr>
          </a:p>
        </p:txBody>
      </p:sp>
      <p:sp>
        <p:nvSpPr>
          <p:cNvPr id="1030" name="Text Box 4" descr="50%"/>
          <p:cNvSpPr txBox="1">
            <a:spLocks noChangeArrowheads="1"/>
          </p:cNvSpPr>
          <p:nvPr/>
        </p:nvSpPr>
        <p:spPr bwMode="auto">
          <a:xfrm>
            <a:off x="252193" y="543406"/>
            <a:ext cx="9373319" cy="589978"/>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square" lIns="90503" tIns="17816" rIns="90503" bIns="17816">
            <a:spAutoFit/>
          </a:bodyPr>
          <a:lstStyle/>
          <a:p>
            <a:pPr marL="193299" indent="-193299" fontAlgn="base">
              <a:spcBef>
                <a:spcPct val="10000"/>
              </a:spcBef>
              <a:spcAft>
                <a:spcPct val="0"/>
              </a:spcAft>
            </a:pPr>
            <a:r>
              <a:rPr lang="ja-JP" altLang="en-US" dirty="0" smtClean="0">
                <a:solidFill>
                  <a:prstClr val="black"/>
                </a:solidFill>
                <a:latin typeface="Arial" pitchFamily="34" charset="0"/>
              </a:rPr>
              <a:t>○　労働時間が長い人は、職場の雰囲気として「</a:t>
            </a:r>
            <a:r>
              <a:rPr lang="ja-JP" altLang="en-US" u="sng" dirty="0" smtClean="0">
                <a:solidFill>
                  <a:prstClr val="black"/>
                </a:solidFill>
                <a:latin typeface="Arial" pitchFamily="34" charset="0"/>
              </a:rPr>
              <a:t>一人あたりの仕事の量が多い</a:t>
            </a:r>
            <a:r>
              <a:rPr lang="ja-JP" altLang="en-US" dirty="0" smtClean="0">
                <a:solidFill>
                  <a:prstClr val="black"/>
                </a:solidFill>
                <a:latin typeface="Arial" pitchFamily="34" charset="0"/>
              </a:rPr>
              <a:t>」「</a:t>
            </a:r>
            <a:r>
              <a:rPr lang="ja-JP" altLang="en-US" u="sng" dirty="0" smtClean="0">
                <a:solidFill>
                  <a:prstClr val="black"/>
                </a:solidFill>
                <a:latin typeface="Arial" pitchFamily="34" charset="0"/>
              </a:rPr>
              <a:t>突発的業務が生じやすい</a:t>
            </a:r>
            <a:r>
              <a:rPr lang="ja-JP" altLang="en-US" dirty="0" smtClean="0">
                <a:solidFill>
                  <a:prstClr val="black"/>
                </a:solidFill>
                <a:latin typeface="Arial" pitchFamily="34" charset="0"/>
              </a:rPr>
              <a:t>」「</a:t>
            </a:r>
            <a:r>
              <a:rPr lang="ja-JP" altLang="en-US" u="sng" dirty="0" smtClean="0">
                <a:solidFill>
                  <a:prstClr val="black"/>
                </a:solidFill>
                <a:latin typeface="Arial" pitchFamily="34" charset="0"/>
              </a:rPr>
              <a:t>一部の人に仕事が偏りがち</a:t>
            </a:r>
            <a:r>
              <a:rPr lang="ja-JP" altLang="en-US" dirty="0" smtClean="0">
                <a:solidFill>
                  <a:prstClr val="black"/>
                </a:solidFill>
                <a:latin typeface="Arial" pitchFamily="34" charset="0"/>
              </a:rPr>
              <a:t>」「</a:t>
            </a:r>
            <a:r>
              <a:rPr lang="ja-JP" altLang="en-US" u="sng" dirty="0" smtClean="0">
                <a:solidFill>
                  <a:prstClr val="black"/>
                </a:solidFill>
                <a:latin typeface="Arial" pitchFamily="34" charset="0"/>
              </a:rPr>
              <a:t>締切や納期に追われがち</a:t>
            </a:r>
            <a:r>
              <a:rPr lang="ja-JP" altLang="en-US" dirty="0" smtClean="0">
                <a:solidFill>
                  <a:prstClr val="black"/>
                </a:solidFill>
                <a:latin typeface="Arial" pitchFamily="34" charset="0"/>
              </a:rPr>
              <a:t>」と感じて</a:t>
            </a:r>
            <a:r>
              <a:rPr lang="ja-JP" altLang="en-US" dirty="0">
                <a:solidFill>
                  <a:prstClr val="black"/>
                </a:solidFill>
                <a:latin typeface="Arial" pitchFamily="34" charset="0"/>
              </a:rPr>
              <a:t>いる</a:t>
            </a:r>
            <a:r>
              <a:rPr lang="ja-JP" altLang="en-US" dirty="0" smtClean="0">
                <a:solidFill>
                  <a:prstClr val="black"/>
                </a:solidFill>
                <a:latin typeface="Arial" pitchFamily="34" charset="0"/>
              </a:rPr>
              <a:t>。　</a:t>
            </a:r>
            <a:endParaRPr lang="en-US" altLang="ja-JP" dirty="0" smtClean="0">
              <a:solidFill>
                <a:prstClr val="black"/>
              </a:solidFill>
              <a:latin typeface="Arial" pitchFamily="34" charset="0"/>
            </a:endParaRPr>
          </a:p>
        </p:txBody>
      </p:sp>
      <p:sp>
        <p:nvSpPr>
          <p:cNvPr id="27" name="テキスト ボックス 26"/>
          <p:cNvSpPr txBox="1"/>
          <p:nvPr/>
        </p:nvSpPr>
        <p:spPr>
          <a:xfrm>
            <a:off x="308378" y="6223630"/>
            <a:ext cx="6578650" cy="276072"/>
          </a:xfrm>
          <a:prstGeom prst="rect">
            <a:avLst/>
          </a:prstGeom>
          <a:noFill/>
        </p:spPr>
        <p:txBody>
          <a:bodyPr wrap="square" lIns="90519" tIns="45261" rIns="90519" bIns="45261" rtlCol="0">
            <a:spAutoFit/>
          </a:bodyPr>
          <a:lstStyle/>
          <a:p>
            <a:pPr algn="r" fontAlgn="base">
              <a:spcBef>
                <a:spcPct val="0"/>
              </a:spcBef>
              <a:spcAft>
                <a:spcPct val="0"/>
              </a:spcAft>
            </a:pPr>
            <a:r>
              <a:rPr lang="ja-JP" altLang="en-US" sz="1200" dirty="0">
                <a:solidFill>
                  <a:prstClr val="black"/>
                </a:solidFill>
                <a:latin typeface="Arial" pitchFamily="34" charset="0"/>
              </a:rPr>
              <a:t>資料出所：「ワーク・ライフ・バランスに関する個人・企業調査報告書」（平成</a:t>
            </a:r>
            <a:r>
              <a:rPr lang="en-US" altLang="ja-JP" sz="1200" dirty="0">
                <a:solidFill>
                  <a:prstClr val="black"/>
                </a:solidFill>
                <a:latin typeface="Arial" pitchFamily="34" charset="0"/>
              </a:rPr>
              <a:t>26</a:t>
            </a:r>
            <a:r>
              <a:rPr lang="ja-JP" altLang="en-US" sz="1200" dirty="0">
                <a:solidFill>
                  <a:prstClr val="black"/>
                </a:solidFill>
                <a:latin typeface="Arial" pitchFamily="34" charset="0"/>
              </a:rPr>
              <a:t>年</a:t>
            </a:r>
            <a:r>
              <a:rPr lang="en-US" altLang="ja-JP" sz="1200" dirty="0">
                <a:solidFill>
                  <a:prstClr val="black"/>
                </a:solidFill>
                <a:latin typeface="Arial" pitchFamily="34" charset="0"/>
              </a:rPr>
              <a:t>5</a:t>
            </a:r>
            <a:r>
              <a:rPr lang="ja-JP" altLang="en-US" sz="1200" dirty="0">
                <a:solidFill>
                  <a:prstClr val="black"/>
                </a:solidFill>
                <a:latin typeface="Arial" pitchFamily="34" charset="0"/>
              </a:rPr>
              <a:t>月内閣府）</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99" y="1477525"/>
            <a:ext cx="9457403" cy="4050450"/>
          </a:xfrm>
          <a:prstGeom prst="rect">
            <a:avLst/>
          </a:prstGeom>
          <a:noFill/>
          <a:ln>
            <a:noFill/>
          </a:ln>
        </p:spPr>
      </p:pic>
      <p:sp>
        <p:nvSpPr>
          <p:cNvPr id="9" name="Text Box 26"/>
          <p:cNvSpPr txBox="1">
            <a:spLocks noChangeArrowheads="1"/>
          </p:cNvSpPr>
          <p:nvPr/>
        </p:nvSpPr>
        <p:spPr bwMode="auto">
          <a:xfrm>
            <a:off x="4772980" y="5572983"/>
            <a:ext cx="4826000" cy="64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19" tIns="45261" rIns="90519" bIns="45261">
            <a:spAutoFit/>
          </a:bodyPr>
          <a:lstStyle/>
          <a:p>
            <a:pPr algn="r" fontAlgn="base">
              <a:lnSpc>
                <a:spcPct val="150000"/>
              </a:lnSpc>
              <a:spcBef>
                <a:spcPct val="0"/>
              </a:spcBef>
            </a:pPr>
            <a:r>
              <a:rPr lang="en-US" altLang="ja-JP" sz="1200" dirty="0">
                <a:solidFill>
                  <a:srgbClr val="000000"/>
                </a:solidFill>
                <a:latin typeface="ＭＳ Ｐゴシック"/>
                <a:ea typeface="ＭＳ ゴシック"/>
                <a:cs typeface="ＭＳ ゴシック"/>
              </a:rPr>
              <a:t>※</a:t>
            </a:r>
            <a:r>
              <a:rPr lang="ja-JP" altLang="en-US" sz="1200" dirty="0">
                <a:solidFill>
                  <a:srgbClr val="FF9966"/>
                </a:solidFill>
                <a:latin typeface="Arial"/>
                <a:cs typeface="Times New Roman"/>
              </a:rPr>
              <a:t>■</a:t>
            </a:r>
            <a:r>
              <a:rPr lang="ja-JP" altLang="en-US" sz="1200" dirty="0">
                <a:solidFill>
                  <a:srgbClr val="000000"/>
                </a:solidFill>
                <a:latin typeface="Arial"/>
                <a:cs typeface="Times New Roman"/>
              </a:rPr>
              <a:t>は、</a:t>
            </a:r>
            <a:r>
              <a:rPr lang="en-US" sz="1200" dirty="0">
                <a:solidFill>
                  <a:srgbClr val="000000"/>
                </a:solidFill>
                <a:latin typeface="Arial"/>
                <a:ea typeface="ＭＳ Ｐゴシック" pitchFamily="50" charset="-128"/>
                <a:cs typeface="Times New Roman"/>
              </a:rPr>
              <a:t>10</a:t>
            </a:r>
            <a:r>
              <a:rPr lang="ja-JP" altLang="en-US" sz="1200" dirty="0">
                <a:solidFill>
                  <a:srgbClr val="000000"/>
                </a:solidFill>
                <a:latin typeface="Arial"/>
                <a:cs typeface="Times New Roman"/>
              </a:rPr>
              <a:t>時間未満労働者に対して</a:t>
            </a:r>
            <a:r>
              <a:rPr lang="en-US" sz="1200" dirty="0">
                <a:solidFill>
                  <a:srgbClr val="000000"/>
                </a:solidFill>
                <a:latin typeface="Arial"/>
                <a:ea typeface="ＭＳ Ｐゴシック" pitchFamily="50" charset="-128"/>
                <a:cs typeface="Times New Roman"/>
              </a:rPr>
              <a:t>5%</a:t>
            </a:r>
            <a:r>
              <a:rPr lang="ja-JP" altLang="en-US" sz="1200" dirty="0">
                <a:solidFill>
                  <a:srgbClr val="000000"/>
                </a:solidFill>
                <a:latin typeface="Arial"/>
                <a:cs typeface="Times New Roman"/>
              </a:rPr>
              <a:t>水準で有意に高い</a:t>
            </a:r>
            <a:r>
              <a:rPr lang="en-US" sz="1200" dirty="0">
                <a:solidFill>
                  <a:srgbClr val="000000"/>
                </a:solidFill>
                <a:latin typeface="Arial"/>
                <a:ea typeface="ＭＳ Ｐゴシック" pitchFamily="50" charset="-128"/>
                <a:cs typeface="Times New Roman"/>
              </a:rPr>
              <a:t/>
            </a:r>
            <a:br>
              <a:rPr lang="en-US" sz="1200" dirty="0">
                <a:solidFill>
                  <a:srgbClr val="000000"/>
                </a:solidFill>
                <a:latin typeface="Arial"/>
                <a:ea typeface="ＭＳ Ｐゴシック" pitchFamily="50" charset="-128"/>
                <a:cs typeface="Times New Roman"/>
              </a:rPr>
            </a:br>
            <a:r>
              <a:rPr lang="en-US" altLang="ja-JP" sz="1200" dirty="0">
                <a:solidFill>
                  <a:srgbClr val="000000"/>
                </a:solidFill>
                <a:latin typeface="ＭＳ Ｐゴシック"/>
                <a:ea typeface="ＭＳ ゴシック"/>
                <a:cs typeface="ＭＳ ゴシック"/>
              </a:rPr>
              <a:t>※</a:t>
            </a:r>
            <a:r>
              <a:rPr lang="ja-JP" altLang="en-US" sz="1200" dirty="0">
                <a:solidFill>
                  <a:srgbClr val="4BACC6">
                    <a:lumMod val="40000"/>
                    <a:lumOff val="60000"/>
                  </a:srgbClr>
                </a:solidFill>
                <a:latin typeface="Arial"/>
                <a:cs typeface="Times New Roman"/>
              </a:rPr>
              <a:t>■</a:t>
            </a:r>
            <a:r>
              <a:rPr lang="ja-JP" altLang="en-US" sz="1200" dirty="0">
                <a:solidFill>
                  <a:srgbClr val="000000"/>
                </a:solidFill>
                <a:latin typeface="Arial"/>
                <a:cs typeface="Times New Roman"/>
              </a:rPr>
              <a:t>は、</a:t>
            </a:r>
            <a:r>
              <a:rPr lang="en-US" sz="1200" dirty="0">
                <a:solidFill>
                  <a:srgbClr val="000000"/>
                </a:solidFill>
                <a:latin typeface="Arial"/>
                <a:ea typeface="ＭＳ Ｐゴシック" pitchFamily="50" charset="-128"/>
                <a:cs typeface="Times New Roman"/>
              </a:rPr>
              <a:t>10</a:t>
            </a:r>
            <a:r>
              <a:rPr lang="ja-JP" altLang="en-US" sz="1200" dirty="0">
                <a:solidFill>
                  <a:srgbClr val="000000"/>
                </a:solidFill>
                <a:latin typeface="Arial"/>
                <a:cs typeface="Times New Roman"/>
              </a:rPr>
              <a:t>時間未満労働者に対して</a:t>
            </a:r>
            <a:r>
              <a:rPr lang="en-US" sz="1200" dirty="0">
                <a:solidFill>
                  <a:srgbClr val="000000"/>
                </a:solidFill>
                <a:latin typeface="Arial"/>
                <a:ea typeface="ＭＳ Ｐゴシック" pitchFamily="50" charset="-128"/>
                <a:cs typeface="Times New Roman"/>
              </a:rPr>
              <a:t>5%</a:t>
            </a:r>
            <a:r>
              <a:rPr lang="ja-JP" altLang="en-US" sz="1200" dirty="0">
                <a:solidFill>
                  <a:srgbClr val="000000"/>
                </a:solidFill>
                <a:latin typeface="Arial"/>
                <a:cs typeface="Times New Roman"/>
              </a:rPr>
              <a:t>水準で有意に低い</a:t>
            </a:r>
            <a:endParaRPr lang="ja-JP" altLang="en-US" sz="2400" dirty="0">
              <a:solidFill>
                <a:prstClr val="black"/>
              </a:solidFill>
              <a:latin typeface="ＭＳ Ｐゴシック"/>
              <a:cs typeface="ＭＳ Ｐゴシック"/>
            </a:endParaRPr>
          </a:p>
        </p:txBody>
      </p:sp>
      <p:sp>
        <p:nvSpPr>
          <p:cNvPr id="2" name="テキスト ボックス 1"/>
          <p:cNvSpPr txBox="1"/>
          <p:nvPr/>
        </p:nvSpPr>
        <p:spPr>
          <a:xfrm>
            <a:off x="7479765" y="1268763"/>
            <a:ext cx="1805045" cy="260683"/>
          </a:xfrm>
          <a:prstGeom prst="rect">
            <a:avLst/>
          </a:prstGeom>
          <a:noFill/>
        </p:spPr>
        <p:txBody>
          <a:bodyPr wrap="none" lIns="90519" tIns="45261" rIns="90519" bIns="45261" rtlCol="0">
            <a:spAutoFit/>
          </a:bodyPr>
          <a:lstStyle/>
          <a:p>
            <a:pPr fontAlgn="base">
              <a:spcBef>
                <a:spcPct val="0"/>
              </a:spcBef>
              <a:spcAft>
                <a:spcPct val="0"/>
              </a:spcAft>
            </a:pPr>
            <a:r>
              <a:rPr lang="ja-JP" altLang="en-US" sz="1100" dirty="0">
                <a:solidFill>
                  <a:prstClr val="black"/>
                </a:solidFill>
                <a:latin typeface="Arial" pitchFamily="34" charset="0"/>
              </a:rPr>
              <a:t>（複数回答）</a:t>
            </a:r>
            <a:r>
              <a:rPr lang="en-US" altLang="ja-JP" sz="1100" dirty="0">
                <a:solidFill>
                  <a:prstClr val="black"/>
                </a:solidFill>
                <a:latin typeface="Arial" pitchFamily="34" charset="0"/>
              </a:rPr>
              <a:t>【</a:t>
            </a:r>
            <a:r>
              <a:rPr lang="ja-JP" altLang="en-US" sz="1100" dirty="0">
                <a:solidFill>
                  <a:prstClr val="black"/>
                </a:solidFill>
                <a:latin typeface="Arial" pitchFamily="34" charset="0"/>
              </a:rPr>
              <a:t>母数：正社員</a:t>
            </a:r>
            <a:r>
              <a:rPr lang="en-US" altLang="ja-JP" sz="1100" dirty="0">
                <a:solidFill>
                  <a:prstClr val="black"/>
                </a:solidFill>
                <a:latin typeface="Arial" pitchFamily="34" charset="0"/>
              </a:rPr>
              <a:t>】</a:t>
            </a:r>
          </a:p>
        </p:txBody>
      </p:sp>
      <p:sp>
        <p:nvSpPr>
          <p:cNvPr id="10" name="正方形/長方形 9"/>
          <p:cNvSpPr/>
          <p:nvPr/>
        </p:nvSpPr>
        <p:spPr>
          <a:xfrm>
            <a:off x="-9524" y="333376"/>
            <a:ext cx="9906000" cy="107950"/>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sp>
        <p:nvSpPr>
          <p:cNvPr id="4" name="正方形/長方形 3"/>
          <p:cNvSpPr/>
          <p:nvPr/>
        </p:nvSpPr>
        <p:spPr>
          <a:xfrm>
            <a:off x="3238749" y="1196755"/>
            <a:ext cx="3055387" cy="337627"/>
          </a:xfrm>
          <a:prstGeom prst="rect">
            <a:avLst/>
          </a:prstGeom>
          <a:ln>
            <a:solidFill>
              <a:schemeClr val="tx1"/>
            </a:solidFill>
          </a:ln>
        </p:spPr>
        <p:txBody>
          <a:bodyPr wrap="none" lIns="90519" tIns="45261" rIns="90519" bIns="45261">
            <a:spAutoFit/>
          </a:bodyPr>
          <a:lstStyle/>
          <a:p>
            <a:r>
              <a:rPr lang="ja-JP" altLang="en-US" sz="1600" b="1" dirty="0"/>
              <a:t>一日の労働時間別 　職場の特徴</a:t>
            </a:r>
          </a:p>
        </p:txBody>
      </p:sp>
      <p:sp>
        <p:nvSpPr>
          <p:cNvPr id="11" name="スライド番号プレースホルダー 3"/>
          <p:cNvSpPr>
            <a:spLocks noGrp="1"/>
          </p:cNvSpPr>
          <p:nvPr>
            <p:ph type="sldNum" sz="quarter" idx="12"/>
          </p:nvPr>
        </p:nvSpPr>
        <p:spPr>
          <a:xfrm>
            <a:off x="7152804" y="6362131"/>
            <a:ext cx="2311400" cy="365125"/>
          </a:xfrm>
        </p:spPr>
        <p:txBody>
          <a:bodyPr/>
          <a:lstStyle/>
          <a:p>
            <a:fld id="{3EAA4638-3F51-495E-80F3-D335A472CC15}"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216571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8623"/>
            <a:ext cx="9906000" cy="384176"/>
          </a:xfrm>
        </p:spPr>
        <p:txBody>
          <a:bodyPr>
            <a:normAutofit fontScale="90000"/>
          </a:bodyPr>
          <a:lstStyle/>
          <a:p>
            <a:pPr eaLnBrk="1" hangingPunct="1"/>
            <a:r>
              <a:rPr lang="ja-JP" altLang="en-US" sz="2700" dirty="0"/>
              <a:t>長時間労働者の意識</a:t>
            </a:r>
          </a:p>
        </p:txBody>
      </p:sp>
      <p:sp>
        <p:nvSpPr>
          <p:cNvPr id="1029" name="Rectangle 3"/>
          <p:cNvSpPr>
            <a:spLocks noChangeArrowheads="1"/>
          </p:cNvSpPr>
          <p:nvPr/>
        </p:nvSpPr>
        <p:spPr bwMode="auto">
          <a:xfrm>
            <a:off x="0" y="44451"/>
            <a:ext cx="9906000" cy="504825"/>
          </a:xfrm>
          <a:prstGeom prst="rect">
            <a:avLst/>
          </a:prstGeom>
          <a:noFill/>
          <a:ln w="9525">
            <a:noFill/>
            <a:miter lim="800000"/>
            <a:headEnd/>
            <a:tailEnd/>
          </a:ln>
        </p:spPr>
        <p:txBody>
          <a:bodyPr lIns="90503" tIns="45252" rIns="90503" bIns="45252" anchor="b"/>
          <a:lstStyle/>
          <a:p>
            <a:pPr algn="ctr" fontAlgn="base">
              <a:spcBef>
                <a:spcPct val="0"/>
              </a:spcBef>
              <a:spcAft>
                <a:spcPct val="0"/>
              </a:spcAft>
            </a:pPr>
            <a:endParaRPr lang="ja-JP" altLang="ja-JP" sz="4000" dirty="0">
              <a:solidFill>
                <a:srgbClr val="1F497D"/>
              </a:solidFill>
              <a:latin typeface="Arial" pitchFamily="34" charset="0"/>
            </a:endParaRPr>
          </a:p>
        </p:txBody>
      </p:sp>
      <p:sp>
        <p:nvSpPr>
          <p:cNvPr id="1030" name="Text Box 4" descr="50%"/>
          <p:cNvSpPr txBox="1">
            <a:spLocks noChangeArrowheads="1"/>
          </p:cNvSpPr>
          <p:nvPr/>
        </p:nvSpPr>
        <p:spPr bwMode="auto">
          <a:xfrm>
            <a:off x="317503" y="441328"/>
            <a:ext cx="9251949" cy="1476374"/>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square" lIns="90503" tIns="17816" rIns="90503" bIns="17816">
            <a:spAutoFit/>
          </a:bodyPr>
          <a:lstStyle/>
          <a:p>
            <a:pPr marL="193299" indent="-193299" fontAlgn="base">
              <a:spcBef>
                <a:spcPct val="10000"/>
              </a:spcBef>
              <a:spcAft>
                <a:spcPct val="0"/>
              </a:spcAft>
            </a:pPr>
            <a:r>
              <a:rPr lang="ja-JP" altLang="en-US" dirty="0" smtClean="0">
                <a:solidFill>
                  <a:prstClr val="black"/>
                </a:solidFill>
                <a:latin typeface="Arial" pitchFamily="34" charset="0"/>
              </a:rPr>
              <a:t>○　</a:t>
            </a:r>
            <a:r>
              <a:rPr lang="ja-JP" altLang="en-US" u="sng" dirty="0" smtClean="0">
                <a:solidFill>
                  <a:prstClr val="black"/>
                </a:solidFill>
                <a:latin typeface="Arial" pitchFamily="34" charset="0"/>
              </a:rPr>
              <a:t>労働時間が長い人</a:t>
            </a:r>
            <a:r>
              <a:rPr lang="ja-JP" altLang="en-US" dirty="0" smtClean="0">
                <a:solidFill>
                  <a:prstClr val="black"/>
                </a:solidFill>
                <a:latin typeface="Arial" pitchFamily="34" charset="0"/>
              </a:rPr>
              <a:t>ほど、</a:t>
            </a:r>
            <a:r>
              <a:rPr lang="ja-JP" altLang="en-US" u="sng" dirty="0" smtClean="0">
                <a:solidFill>
                  <a:prstClr val="black"/>
                </a:solidFill>
                <a:latin typeface="Arial" pitchFamily="34" charset="0"/>
              </a:rPr>
              <a:t>上司が残業をしている人に対して「頑張っている人」「責任感が強い人」等のポジティブなイメージを持っていると考えている傾向が強い</a:t>
            </a:r>
            <a:r>
              <a:rPr lang="ja-JP" altLang="en-US" dirty="0" smtClean="0">
                <a:solidFill>
                  <a:prstClr val="black"/>
                </a:solidFill>
                <a:latin typeface="Arial" pitchFamily="34" charset="0"/>
              </a:rPr>
              <a:t>。</a:t>
            </a:r>
            <a:endParaRPr lang="en-US" altLang="ja-JP" dirty="0" smtClean="0">
              <a:solidFill>
                <a:prstClr val="black"/>
              </a:solidFill>
              <a:latin typeface="Arial" pitchFamily="34" charset="0"/>
            </a:endParaRPr>
          </a:p>
          <a:p>
            <a:pPr marL="193299" indent="-193299" fontAlgn="base">
              <a:spcBef>
                <a:spcPct val="10000"/>
              </a:spcBef>
              <a:spcAft>
                <a:spcPct val="0"/>
              </a:spcAft>
            </a:pPr>
            <a:r>
              <a:rPr lang="ja-JP" altLang="en-US" dirty="0" smtClean="0">
                <a:solidFill>
                  <a:prstClr val="black"/>
                </a:solidFill>
                <a:latin typeface="Arial" pitchFamily="34" charset="0"/>
              </a:rPr>
              <a:t>○　労働時間が短い人ほど、上司が残業をしている人に対して「仕事が遅い人」「残業代を稼ぎたい人」等のネガティブなイメージを持っていると考えている傾向が強い。</a:t>
            </a:r>
            <a:endParaRPr lang="en-US" altLang="ja-JP" dirty="0" smtClean="0">
              <a:solidFill>
                <a:prstClr val="black"/>
              </a:solidFill>
              <a:latin typeface="Arial" pitchFamily="34" charset="0"/>
            </a:endParaRPr>
          </a:p>
          <a:p>
            <a:pPr marL="193299" indent="-193299" fontAlgn="base">
              <a:spcBef>
                <a:spcPct val="10000"/>
              </a:spcBef>
              <a:spcAft>
                <a:spcPct val="0"/>
              </a:spcAft>
            </a:pPr>
            <a:r>
              <a:rPr lang="ja-JP" altLang="en-US" dirty="0" smtClean="0">
                <a:solidFill>
                  <a:prstClr val="black"/>
                </a:solidFill>
                <a:latin typeface="Arial" pitchFamily="34" charset="0"/>
              </a:rPr>
              <a:t>○　労働時間の長短が、上司の評価態度（の想定）に影響されていることがうかがわれる。</a:t>
            </a:r>
            <a:endParaRPr lang="en-US" altLang="ja-JP" dirty="0" smtClean="0">
              <a:solidFill>
                <a:prstClr val="black"/>
              </a:solidFill>
              <a:latin typeface="Arial" pitchFamily="34" charset="0"/>
            </a:endParaRPr>
          </a:p>
        </p:txBody>
      </p:sp>
      <p:sp>
        <p:nvSpPr>
          <p:cNvPr id="27" name="テキスト ボックス 26"/>
          <p:cNvSpPr txBox="1"/>
          <p:nvPr/>
        </p:nvSpPr>
        <p:spPr>
          <a:xfrm>
            <a:off x="527885" y="6489341"/>
            <a:ext cx="6578650" cy="276072"/>
          </a:xfrm>
          <a:prstGeom prst="rect">
            <a:avLst/>
          </a:prstGeom>
          <a:noFill/>
        </p:spPr>
        <p:txBody>
          <a:bodyPr wrap="square" lIns="90519" tIns="45261" rIns="90519" bIns="45261" rtlCol="0">
            <a:spAutoFit/>
          </a:bodyPr>
          <a:lstStyle/>
          <a:p>
            <a:pPr algn="r" fontAlgn="base">
              <a:spcBef>
                <a:spcPct val="0"/>
              </a:spcBef>
              <a:spcAft>
                <a:spcPct val="0"/>
              </a:spcAft>
            </a:pPr>
            <a:r>
              <a:rPr lang="ja-JP" altLang="en-US" sz="1200" dirty="0">
                <a:solidFill>
                  <a:prstClr val="black"/>
                </a:solidFill>
                <a:latin typeface="Arial" pitchFamily="34" charset="0"/>
              </a:rPr>
              <a:t>資料出所：「ワーク・ライフ・バランスに関する個人・企業調査報告書」（平成</a:t>
            </a:r>
            <a:r>
              <a:rPr lang="en-US" altLang="ja-JP" sz="1200" dirty="0">
                <a:solidFill>
                  <a:prstClr val="black"/>
                </a:solidFill>
                <a:latin typeface="Arial" pitchFamily="34" charset="0"/>
              </a:rPr>
              <a:t>26</a:t>
            </a:r>
            <a:r>
              <a:rPr lang="ja-JP" altLang="en-US" sz="1200" dirty="0">
                <a:solidFill>
                  <a:prstClr val="black"/>
                </a:solidFill>
                <a:latin typeface="Arial" pitchFamily="34" charset="0"/>
              </a:rPr>
              <a:t>年</a:t>
            </a:r>
            <a:r>
              <a:rPr lang="en-US" altLang="ja-JP" sz="1200" dirty="0">
                <a:solidFill>
                  <a:prstClr val="black"/>
                </a:solidFill>
                <a:latin typeface="Arial" pitchFamily="34" charset="0"/>
              </a:rPr>
              <a:t>5</a:t>
            </a:r>
            <a:r>
              <a:rPr lang="ja-JP" altLang="en-US" sz="1200" dirty="0">
                <a:solidFill>
                  <a:prstClr val="black"/>
                </a:solidFill>
                <a:latin typeface="Arial" pitchFamily="34" charset="0"/>
              </a:rPr>
              <a:t>月内閣府）</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41" y="2620653"/>
            <a:ext cx="8705347" cy="3672408"/>
          </a:xfrm>
          <a:prstGeom prst="rect">
            <a:avLst/>
          </a:prstGeom>
          <a:noFill/>
          <a:ln>
            <a:noFill/>
          </a:ln>
        </p:spPr>
      </p:pic>
      <p:sp>
        <p:nvSpPr>
          <p:cNvPr id="10" name="テキスト ボックス 2"/>
          <p:cNvSpPr txBox="1">
            <a:spLocks noChangeArrowheads="1"/>
          </p:cNvSpPr>
          <p:nvPr/>
        </p:nvSpPr>
        <p:spPr bwMode="auto">
          <a:xfrm>
            <a:off x="1043610" y="2258875"/>
            <a:ext cx="1787213" cy="306850"/>
          </a:xfrm>
          <a:prstGeom prst="rect">
            <a:avLst/>
          </a:prstGeom>
          <a:noFill/>
          <a:ln w="9525">
            <a:noFill/>
            <a:miter lim="800000"/>
            <a:headEnd/>
            <a:tailEnd/>
          </a:ln>
        </p:spPr>
        <p:txBody>
          <a:bodyPr rot="0" vert="horz" wrap="square" lIns="90519" tIns="45261" rIns="90519" bIns="45261" anchor="t" anchorCtr="0">
            <a:spAutoFit/>
          </a:bodyPr>
          <a:lstStyle/>
          <a:p>
            <a:pPr algn="just" fontAlgn="base">
              <a:spcBef>
                <a:spcPct val="0"/>
              </a:spcBef>
            </a:pPr>
            <a:r>
              <a:rPr lang="en-US" sz="1400" kern="100" dirty="0">
                <a:solidFill>
                  <a:prstClr val="black"/>
                </a:solidFill>
                <a:latin typeface="Century"/>
                <a:ea typeface="ＭＳ 明朝"/>
                <a:cs typeface="Times New Roman"/>
              </a:rPr>
              <a:t>(%)</a:t>
            </a:r>
            <a:endParaRPr lang="ja-JP" altLang="en-US" sz="1400" kern="100" dirty="0">
              <a:solidFill>
                <a:prstClr val="black"/>
              </a:solidFill>
              <a:latin typeface="Century"/>
              <a:ea typeface="ＭＳ 明朝"/>
              <a:cs typeface="Times New Roman"/>
            </a:endParaRPr>
          </a:p>
        </p:txBody>
      </p:sp>
      <p:sp>
        <p:nvSpPr>
          <p:cNvPr id="11" name="正方形/長方形 10"/>
          <p:cNvSpPr/>
          <p:nvPr/>
        </p:nvSpPr>
        <p:spPr>
          <a:xfrm>
            <a:off x="1691682" y="2404630"/>
            <a:ext cx="4464496" cy="288032"/>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fontAlgn="base">
              <a:lnSpc>
                <a:spcPts val="1088"/>
              </a:lnSpc>
              <a:spcBef>
                <a:spcPct val="0"/>
              </a:spcBef>
            </a:pPr>
            <a:r>
              <a:rPr lang="ja-JP" altLang="en-US" sz="1200" b="1" kern="100" dirty="0">
                <a:solidFill>
                  <a:prstClr val="black"/>
                </a:solidFill>
                <a:ea typeface="ＭＳ ゴシック"/>
                <a:cs typeface="Times New Roman"/>
              </a:rPr>
              <a:t>ポジティブイメージ</a:t>
            </a:r>
            <a:endParaRPr lang="ja-JP" altLang="en-US" sz="1200" kern="100" dirty="0">
              <a:solidFill>
                <a:prstClr val="black"/>
              </a:solidFill>
              <a:ea typeface="ＭＳ 明朝"/>
              <a:cs typeface="Times New Roman"/>
            </a:endParaRPr>
          </a:p>
        </p:txBody>
      </p:sp>
      <p:sp>
        <p:nvSpPr>
          <p:cNvPr id="12" name="正方形/長方形 11"/>
          <p:cNvSpPr/>
          <p:nvPr/>
        </p:nvSpPr>
        <p:spPr>
          <a:xfrm>
            <a:off x="6228189" y="2404630"/>
            <a:ext cx="2664295" cy="288032"/>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fontAlgn="base">
              <a:lnSpc>
                <a:spcPts val="1088"/>
              </a:lnSpc>
              <a:spcBef>
                <a:spcPct val="0"/>
              </a:spcBef>
            </a:pPr>
            <a:r>
              <a:rPr lang="ja-JP" altLang="en-US" sz="1200" b="1" kern="100" dirty="0">
                <a:solidFill>
                  <a:prstClr val="black"/>
                </a:solidFill>
                <a:ea typeface="ＭＳ ゴシック"/>
                <a:cs typeface="Times New Roman"/>
              </a:rPr>
              <a:t>ネガティブイメージ</a:t>
            </a:r>
            <a:endParaRPr lang="ja-JP" altLang="en-US" sz="1200" kern="100" dirty="0">
              <a:solidFill>
                <a:prstClr val="black"/>
              </a:solidFill>
              <a:ea typeface="ＭＳ 明朝"/>
              <a:cs typeface="Times New Roman"/>
            </a:endParaRPr>
          </a:p>
        </p:txBody>
      </p:sp>
      <p:sp>
        <p:nvSpPr>
          <p:cNvPr id="13" name="正方形/長方形 12"/>
          <p:cNvSpPr/>
          <p:nvPr/>
        </p:nvSpPr>
        <p:spPr>
          <a:xfrm>
            <a:off x="7753427" y="2117523"/>
            <a:ext cx="1805045" cy="260683"/>
          </a:xfrm>
          <a:prstGeom prst="rect">
            <a:avLst/>
          </a:prstGeom>
        </p:spPr>
        <p:txBody>
          <a:bodyPr wrap="none" lIns="90519" tIns="45261" rIns="90519" bIns="45261">
            <a:spAutoFit/>
          </a:bodyPr>
          <a:lstStyle/>
          <a:p>
            <a:pPr fontAlgn="base">
              <a:spcBef>
                <a:spcPct val="0"/>
              </a:spcBef>
              <a:spcAft>
                <a:spcPct val="0"/>
              </a:spcAft>
            </a:pPr>
            <a:r>
              <a:rPr lang="ja-JP" altLang="ja-JP" sz="1100" dirty="0">
                <a:solidFill>
                  <a:prstClr val="black"/>
                </a:solidFill>
                <a:latin typeface="Arial" pitchFamily="34" charset="0"/>
              </a:rPr>
              <a:t>（複数回答）【母数：正社員】</a:t>
            </a:r>
            <a:endParaRPr lang="ja-JP" altLang="en-US" sz="1100" dirty="0">
              <a:solidFill>
                <a:prstClr val="black"/>
              </a:solidFill>
              <a:latin typeface="Arial" pitchFamily="34" charset="0"/>
            </a:endParaRPr>
          </a:p>
        </p:txBody>
      </p:sp>
      <p:sp>
        <p:nvSpPr>
          <p:cNvPr id="14" name="正方形/長方形 13"/>
          <p:cNvSpPr/>
          <p:nvPr/>
        </p:nvSpPr>
        <p:spPr>
          <a:xfrm>
            <a:off x="-9524" y="333376"/>
            <a:ext cx="9906000" cy="107950"/>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sp>
        <p:nvSpPr>
          <p:cNvPr id="3" name="正方形/長方形 2"/>
          <p:cNvSpPr/>
          <p:nvPr/>
        </p:nvSpPr>
        <p:spPr>
          <a:xfrm>
            <a:off x="858577" y="1988843"/>
            <a:ext cx="6970430" cy="334996"/>
          </a:xfrm>
          <a:prstGeom prst="rect">
            <a:avLst/>
          </a:prstGeom>
          <a:ln>
            <a:solidFill>
              <a:schemeClr val="tx1"/>
            </a:solidFill>
          </a:ln>
        </p:spPr>
        <p:txBody>
          <a:bodyPr wrap="square" lIns="90519" tIns="45261" rIns="90519" bIns="45261">
            <a:spAutoFit/>
          </a:bodyPr>
          <a:lstStyle/>
          <a:p>
            <a:r>
              <a:rPr lang="ja-JP" altLang="en-US" sz="1600" dirty="0"/>
              <a:t>一日の労働時間別 「上司が抱いている残業をしている人のイメージ（想定）」</a:t>
            </a:r>
          </a:p>
        </p:txBody>
      </p:sp>
      <p:sp>
        <p:nvSpPr>
          <p:cNvPr id="4" name="スライド番号プレースホルダー 3"/>
          <p:cNvSpPr>
            <a:spLocks noGrp="1"/>
          </p:cNvSpPr>
          <p:nvPr>
            <p:ph type="sldNum" sz="quarter" idx="12"/>
          </p:nvPr>
        </p:nvSpPr>
        <p:spPr/>
        <p:txBody>
          <a:bodyPr/>
          <a:lstStyle/>
          <a:p>
            <a:fld id="{8D2668D6-B511-4124-ADF1-488DB38BBF09}"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243890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9492EBB-42AB-4F11-86F0-DF3F9529C9F4}" type="slidenum">
              <a:rPr lang="en-US" altLang="ja-JP" smtClean="0"/>
              <a:pPr>
                <a:defRPr/>
              </a:pPr>
              <a:t>6</a:t>
            </a:fld>
            <a:endParaRPr lang="en-US" altLang="ja-JP"/>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936421990"/>
              </p:ext>
            </p:extLst>
          </p:nvPr>
        </p:nvGraphicFramePr>
        <p:xfrm>
          <a:off x="279862" y="0"/>
          <a:ext cx="9348447" cy="6858000"/>
        </p:xfrm>
        <a:graphic>
          <a:graphicData uri="http://schemas.openxmlformats.org/presentationml/2006/ole">
            <mc:AlternateContent xmlns:mc="http://schemas.openxmlformats.org/markup-compatibility/2006">
              <mc:Choice xmlns:v="urn:schemas-microsoft-com:vml" Requires="v">
                <p:oleObj spid="_x0000_s30744" name="ワークシート" r:id="rId4" imgW="10296625" imgH="7553281" progId="">
                  <p:embed/>
                </p:oleObj>
              </mc:Choice>
              <mc:Fallback>
                <p:oleObj name="ワークシート" r:id="rId4" imgW="10296625" imgH="755328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62" y="0"/>
                        <a:ext cx="9348447"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393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069235" y="937532"/>
            <a:ext cx="8059980" cy="5567054"/>
          </a:xfrm>
          <a:prstGeom prst="rect">
            <a:avLst/>
          </a:prstGeom>
        </p:spPr>
      </p:pic>
      <p:sp>
        <p:nvSpPr>
          <p:cNvPr id="6" name="テキスト ボックス 5"/>
          <p:cNvSpPr txBox="1"/>
          <p:nvPr/>
        </p:nvSpPr>
        <p:spPr>
          <a:xfrm>
            <a:off x="920753" y="465141"/>
            <a:ext cx="6119813" cy="338137"/>
          </a:xfrm>
          <a:prstGeom prst="rect">
            <a:avLst/>
          </a:prstGeom>
          <a:noFill/>
        </p:spPr>
        <p:txBody>
          <a:bodyPr>
            <a:spAutoFit/>
          </a:bodyPr>
          <a:lstStyle/>
          <a:p>
            <a:pPr defTabSz="914400">
              <a:defRPr/>
            </a:pPr>
            <a:r>
              <a:rPr lang="ja-JP" altLang="en-US" sz="1600" dirty="0">
                <a:solidFill>
                  <a:prstClr val="black"/>
                </a:solidFill>
                <a:latin typeface="ＭＳ Ｐゴシック" panose="020B0600070205080204" pitchFamily="50" charset="-128"/>
              </a:rPr>
              <a:t>産業別・規模別労働者</a:t>
            </a:r>
            <a:r>
              <a:rPr lang="en-US" altLang="ja-JP" sz="1600" dirty="0">
                <a:solidFill>
                  <a:prstClr val="black"/>
                </a:solidFill>
                <a:latin typeface="ＭＳ Ｐゴシック" panose="020B0600070205080204" pitchFamily="50" charset="-128"/>
              </a:rPr>
              <a:t>1</a:t>
            </a:r>
            <a:r>
              <a:rPr lang="ja-JP" altLang="en-US" sz="1600" dirty="0">
                <a:solidFill>
                  <a:prstClr val="black"/>
                </a:solidFill>
                <a:latin typeface="ＭＳ Ｐゴシック" panose="020B0600070205080204" pitchFamily="50" charset="-128"/>
              </a:rPr>
              <a:t>人平均年間総実労働時間（平成</a:t>
            </a:r>
            <a:r>
              <a:rPr lang="en-US" altLang="ja-JP" sz="1600" dirty="0">
                <a:solidFill>
                  <a:prstClr val="black"/>
                </a:solidFill>
                <a:latin typeface="ＭＳ Ｐゴシック" panose="020B0600070205080204" pitchFamily="50" charset="-128"/>
              </a:rPr>
              <a:t>27</a:t>
            </a:r>
            <a:r>
              <a:rPr lang="ja-JP" altLang="en-US" sz="1600" dirty="0">
                <a:solidFill>
                  <a:prstClr val="black"/>
                </a:solidFill>
                <a:latin typeface="ＭＳ Ｐゴシック" panose="020B0600070205080204" pitchFamily="50" charset="-128"/>
              </a:rPr>
              <a:t>年）</a:t>
            </a:r>
          </a:p>
        </p:txBody>
      </p:sp>
    </p:spTree>
    <p:extLst>
      <p:ext uri="{BB962C8B-B14F-4D97-AF65-F5344CB8AC3E}">
        <p14:creationId xmlns:p14="http://schemas.microsoft.com/office/powerpoint/2010/main" val="215856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231187" y="6471995"/>
            <a:ext cx="9430379" cy="28803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smtClean="0"/>
              <a:t>資料出所：厚生労働省「毎月勤労統計調査」、愛知県「毎月勤労統計地方調査」（事業所規模</a:t>
            </a:r>
            <a:r>
              <a:rPr lang="en-US" altLang="ja-JP" sz="1600" b="1" dirty="0" smtClean="0"/>
              <a:t>30</a:t>
            </a:r>
            <a:r>
              <a:rPr lang="ja-JP" altLang="en-US" sz="1600" b="1" dirty="0" smtClean="0"/>
              <a:t>人以上）</a:t>
            </a:r>
            <a:endParaRPr lang="ja-JP" altLang="en-US" sz="1600" b="1" dirty="0">
              <a:latin typeface="ＭＳ Ｐゴシック" pitchFamily="50" charset="-128"/>
            </a:endParaRPr>
          </a:p>
        </p:txBody>
      </p:sp>
      <p:sp>
        <p:nvSpPr>
          <p:cNvPr id="2" name="正方形/長方形 1"/>
          <p:cNvSpPr/>
          <p:nvPr/>
        </p:nvSpPr>
        <p:spPr>
          <a:xfrm>
            <a:off x="75022" y="0"/>
            <a:ext cx="9742707" cy="630932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stretch>
            <a:fillRect/>
          </a:stretch>
        </p:blipFill>
        <p:spPr>
          <a:xfrm>
            <a:off x="361837" y="328995"/>
            <a:ext cx="9190130" cy="5769074"/>
          </a:xfrm>
          <a:prstGeom prst="rect">
            <a:avLst/>
          </a:prstGeom>
        </p:spPr>
      </p:pic>
      <p:grpSp>
        <p:nvGrpSpPr>
          <p:cNvPr id="6" name="グループ化 5"/>
          <p:cNvGrpSpPr/>
          <p:nvPr/>
        </p:nvGrpSpPr>
        <p:grpSpPr>
          <a:xfrm>
            <a:off x="261591" y="3075246"/>
            <a:ext cx="9488072" cy="425762"/>
            <a:chOff x="261591" y="2999980"/>
            <a:chExt cx="9488072" cy="425762"/>
          </a:xfrm>
        </p:grpSpPr>
        <p:sp>
          <p:nvSpPr>
            <p:cNvPr id="3" name="フリーフォーム 2"/>
            <p:cNvSpPr/>
            <p:nvPr/>
          </p:nvSpPr>
          <p:spPr>
            <a:xfrm>
              <a:off x="308759" y="2999980"/>
              <a:ext cx="9440904" cy="301360"/>
            </a:xfrm>
            <a:custGeom>
              <a:avLst/>
              <a:gdLst>
                <a:gd name="connsiteX0" fmla="*/ 0 w 8714681"/>
                <a:gd name="connsiteY0" fmla="*/ 301360 h 301360"/>
                <a:gd name="connsiteX1" fmla="*/ 581891 w 8714681"/>
                <a:gd name="connsiteY1" fmla="*/ 123230 h 301360"/>
                <a:gd name="connsiteX2" fmla="*/ 1116280 w 8714681"/>
                <a:gd name="connsiteY2" fmla="*/ 277610 h 301360"/>
                <a:gd name="connsiteX3" fmla="*/ 1923802 w 8714681"/>
                <a:gd name="connsiteY3" fmla="*/ 99480 h 301360"/>
                <a:gd name="connsiteX4" fmla="*/ 2660073 w 8714681"/>
                <a:gd name="connsiteY4" fmla="*/ 277610 h 301360"/>
                <a:gd name="connsiteX5" fmla="*/ 3241963 w 8714681"/>
                <a:gd name="connsiteY5" fmla="*/ 40103 h 301360"/>
                <a:gd name="connsiteX6" fmla="*/ 3978234 w 8714681"/>
                <a:gd name="connsiteY6" fmla="*/ 158856 h 301360"/>
                <a:gd name="connsiteX7" fmla="*/ 4690753 w 8714681"/>
                <a:gd name="connsiteY7" fmla="*/ 4477 h 301360"/>
                <a:gd name="connsiteX8" fmla="*/ 5557652 w 8714681"/>
                <a:gd name="connsiteY8" fmla="*/ 253859 h 301360"/>
                <a:gd name="connsiteX9" fmla="*/ 6127667 w 8714681"/>
                <a:gd name="connsiteY9" fmla="*/ 99480 h 301360"/>
                <a:gd name="connsiteX10" fmla="*/ 7374576 w 8714681"/>
                <a:gd name="connsiteY10" fmla="*/ 277610 h 301360"/>
                <a:gd name="connsiteX11" fmla="*/ 8585860 w 8714681"/>
                <a:gd name="connsiteY11" fmla="*/ 28228 h 301360"/>
                <a:gd name="connsiteX12" fmla="*/ 8621486 w 8714681"/>
                <a:gd name="connsiteY12" fmla="*/ 16352 h 30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4681" h="301360">
                  <a:moveTo>
                    <a:pt x="0" y="301360"/>
                  </a:moveTo>
                  <a:cubicBezTo>
                    <a:pt x="197922" y="214274"/>
                    <a:pt x="395844" y="127188"/>
                    <a:pt x="581891" y="123230"/>
                  </a:cubicBezTo>
                  <a:cubicBezTo>
                    <a:pt x="767938" y="119272"/>
                    <a:pt x="892628" y="281568"/>
                    <a:pt x="1116280" y="277610"/>
                  </a:cubicBezTo>
                  <a:cubicBezTo>
                    <a:pt x="1339932" y="273652"/>
                    <a:pt x="1666503" y="99480"/>
                    <a:pt x="1923802" y="99480"/>
                  </a:cubicBezTo>
                  <a:cubicBezTo>
                    <a:pt x="2181101" y="99480"/>
                    <a:pt x="2440380" y="287506"/>
                    <a:pt x="2660073" y="277610"/>
                  </a:cubicBezTo>
                  <a:cubicBezTo>
                    <a:pt x="2879766" y="267714"/>
                    <a:pt x="3022270" y="59895"/>
                    <a:pt x="3241963" y="40103"/>
                  </a:cubicBezTo>
                  <a:cubicBezTo>
                    <a:pt x="3461656" y="20311"/>
                    <a:pt x="3736769" y="164794"/>
                    <a:pt x="3978234" y="158856"/>
                  </a:cubicBezTo>
                  <a:cubicBezTo>
                    <a:pt x="4219699" y="152918"/>
                    <a:pt x="4427517" y="-11357"/>
                    <a:pt x="4690753" y="4477"/>
                  </a:cubicBezTo>
                  <a:cubicBezTo>
                    <a:pt x="4953989" y="20311"/>
                    <a:pt x="5318166" y="238025"/>
                    <a:pt x="5557652" y="253859"/>
                  </a:cubicBezTo>
                  <a:cubicBezTo>
                    <a:pt x="5797138" y="269693"/>
                    <a:pt x="5824846" y="95522"/>
                    <a:pt x="6127667" y="99480"/>
                  </a:cubicBezTo>
                  <a:cubicBezTo>
                    <a:pt x="6430488" y="103438"/>
                    <a:pt x="6964877" y="289485"/>
                    <a:pt x="7374576" y="277610"/>
                  </a:cubicBezTo>
                  <a:cubicBezTo>
                    <a:pt x="7784275" y="265735"/>
                    <a:pt x="8378042" y="71771"/>
                    <a:pt x="8585860" y="28228"/>
                  </a:cubicBezTo>
                  <a:cubicBezTo>
                    <a:pt x="8793678" y="-15315"/>
                    <a:pt x="8707582" y="518"/>
                    <a:pt x="8621486" y="163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61591" y="3124382"/>
              <a:ext cx="9440904" cy="301360"/>
            </a:xfrm>
            <a:custGeom>
              <a:avLst/>
              <a:gdLst>
                <a:gd name="connsiteX0" fmla="*/ 0 w 8714681"/>
                <a:gd name="connsiteY0" fmla="*/ 301360 h 301360"/>
                <a:gd name="connsiteX1" fmla="*/ 581891 w 8714681"/>
                <a:gd name="connsiteY1" fmla="*/ 123230 h 301360"/>
                <a:gd name="connsiteX2" fmla="*/ 1116280 w 8714681"/>
                <a:gd name="connsiteY2" fmla="*/ 277610 h 301360"/>
                <a:gd name="connsiteX3" fmla="*/ 1923802 w 8714681"/>
                <a:gd name="connsiteY3" fmla="*/ 99480 h 301360"/>
                <a:gd name="connsiteX4" fmla="*/ 2660073 w 8714681"/>
                <a:gd name="connsiteY4" fmla="*/ 277610 h 301360"/>
                <a:gd name="connsiteX5" fmla="*/ 3241963 w 8714681"/>
                <a:gd name="connsiteY5" fmla="*/ 40103 h 301360"/>
                <a:gd name="connsiteX6" fmla="*/ 3978234 w 8714681"/>
                <a:gd name="connsiteY6" fmla="*/ 158856 h 301360"/>
                <a:gd name="connsiteX7" fmla="*/ 4690753 w 8714681"/>
                <a:gd name="connsiteY7" fmla="*/ 4477 h 301360"/>
                <a:gd name="connsiteX8" fmla="*/ 5557652 w 8714681"/>
                <a:gd name="connsiteY8" fmla="*/ 253859 h 301360"/>
                <a:gd name="connsiteX9" fmla="*/ 6127667 w 8714681"/>
                <a:gd name="connsiteY9" fmla="*/ 99480 h 301360"/>
                <a:gd name="connsiteX10" fmla="*/ 7374576 w 8714681"/>
                <a:gd name="connsiteY10" fmla="*/ 277610 h 301360"/>
                <a:gd name="connsiteX11" fmla="*/ 8585860 w 8714681"/>
                <a:gd name="connsiteY11" fmla="*/ 28228 h 301360"/>
                <a:gd name="connsiteX12" fmla="*/ 8621486 w 8714681"/>
                <a:gd name="connsiteY12" fmla="*/ 16352 h 30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4681" h="301360">
                  <a:moveTo>
                    <a:pt x="0" y="301360"/>
                  </a:moveTo>
                  <a:cubicBezTo>
                    <a:pt x="197922" y="214274"/>
                    <a:pt x="395844" y="127188"/>
                    <a:pt x="581891" y="123230"/>
                  </a:cubicBezTo>
                  <a:cubicBezTo>
                    <a:pt x="767938" y="119272"/>
                    <a:pt x="892628" y="281568"/>
                    <a:pt x="1116280" y="277610"/>
                  </a:cubicBezTo>
                  <a:cubicBezTo>
                    <a:pt x="1339932" y="273652"/>
                    <a:pt x="1666503" y="99480"/>
                    <a:pt x="1923802" y="99480"/>
                  </a:cubicBezTo>
                  <a:cubicBezTo>
                    <a:pt x="2181101" y="99480"/>
                    <a:pt x="2440380" y="287506"/>
                    <a:pt x="2660073" y="277610"/>
                  </a:cubicBezTo>
                  <a:cubicBezTo>
                    <a:pt x="2879766" y="267714"/>
                    <a:pt x="3022270" y="59895"/>
                    <a:pt x="3241963" y="40103"/>
                  </a:cubicBezTo>
                  <a:cubicBezTo>
                    <a:pt x="3461656" y="20311"/>
                    <a:pt x="3736769" y="164794"/>
                    <a:pt x="3978234" y="158856"/>
                  </a:cubicBezTo>
                  <a:cubicBezTo>
                    <a:pt x="4219699" y="152918"/>
                    <a:pt x="4427517" y="-11357"/>
                    <a:pt x="4690753" y="4477"/>
                  </a:cubicBezTo>
                  <a:cubicBezTo>
                    <a:pt x="4953989" y="20311"/>
                    <a:pt x="5318166" y="238025"/>
                    <a:pt x="5557652" y="253859"/>
                  </a:cubicBezTo>
                  <a:cubicBezTo>
                    <a:pt x="5797138" y="269693"/>
                    <a:pt x="5824846" y="95522"/>
                    <a:pt x="6127667" y="99480"/>
                  </a:cubicBezTo>
                  <a:cubicBezTo>
                    <a:pt x="6430488" y="103438"/>
                    <a:pt x="6964877" y="289485"/>
                    <a:pt x="7374576" y="277610"/>
                  </a:cubicBezTo>
                  <a:cubicBezTo>
                    <a:pt x="7784275" y="265735"/>
                    <a:pt x="8378042" y="71771"/>
                    <a:pt x="8585860" y="28228"/>
                  </a:cubicBezTo>
                  <a:cubicBezTo>
                    <a:pt x="8793678" y="-15315"/>
                    <a:pt x="8707582" y="518"/>
                    <a:pt x="8621486" y="163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841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83485" y="6413674"/>
            <a:ext cx="2311400" cy="365125"/>
          </a:xfrm>
        </p:spPr>
        <p:txBody>
          <a:bodyPr/>
          <a:lstStyle/>
          <a:p>
            <a:fld id="{32927FFD-3D24-4EC2-AEC8-E83A8D96C0AC}" type="slidenum">
              <a:rPr kumimoji="1" lang="ja-JP" altLang="en-US" smtClean="0"/>
              <a:pPr/>
              <a:t>9</a:t>
            </a:fld>
            <a:endParaRPr kumimoji="1" lang="ja-JP" altLang="en-US"/>
          </a:p>
        </p:txBody>
      </p:sp>
      <p:sp>
        <p:nvSpPr>
          <p:cNvPr id="3" name="タイトル 1"/>
          <p:cNvSpPr txBox="1">
            <a:spLocks/>
          </p:cNvSpPr>
          <p:nvPr/>
        </p:nvSpPr>
        <p:spPr bwMode="auto">
          <a:xfrm>
            <a:off x="560663" y="30857"/>
            <a:ext cx="8730068" cy="407252"/>
          </a:xfrm>
          <a:prstGeom prst="rect">
            <a:avLst/>
          </a:prstGeom>
          <a:noFill/>
          <a:ln w="9525" cap="flat" cmpd="sng" algn="ctr">
            <a:noFill/>
            <a:prstDash val="solid"/>
            <a:miter lim="800000"/>
            <a:headEnd/>
            <a:tailEnd/>
          </a:ln>
          <a:effectLst/>
        </p:spPr>
        <p:style>
          <a:lnRef idx="1">
            <a:schemeClr val="accent1"/>
          </a:lnRef>
          <a:fillRef idx="2">
            <a:schemeClr val="accent1"/>
          </a:fillRef>
          <a:effectRef idx="1">
            <a:schemeClr val="accent1"/>
          </a:effectRef>
          <a:fontRef idx="minor">
            <a:schemeClr val="dk1"/>
          </a:fontRef>
        </p:style>
        <p:txBody>
          <a:bodyPr lIns="90498" tIns="45249" rIns="90498" bIns="45249" anchor="ctr">
            <a:noAutofit/>
          </a:bodyPr>
          <a:lstStyle/>
          <a:p>
            <a:pPr algn="ctr" fontAlgn="base">
              <a:spcBef>
                <a:spcPct val="0"/>
              </a:spcBef>
              <a:spcAft>
                <a:spcPct val="0"/>
              </a:spcAft>
              <a:defRPr/>
            </a:pPr>
            <a:r>
              <a:rPr lang="ja-JP" altLang="en-US" sz="1900" b="1" dirty="0">
                <a:solidFill>
                  <a:schemeClr val="tx1"/>
                </a:solidFill>
              </a:rPr>
              <a:t>産業別労働者１人平均年次有給休暇の付与日数及び取得日数の</a:t>
            </a:r>
            <a:r>
              <a:rPr lang="ja-JP" altLang="en-US" sz="1900" b="1" dirty="0" smtClean="0">
                <a:solidFill>
                  <a:schemeClr val="tx1"/>
                </a:solidFill>
              </a:rPr>
              <a:t>推移</a:t>
            </a:r>
            <a:r>
              <a:rPr lang="en-US" altLang="ja-JP" sz="1900" b="1" dirty="0" smtClean="0">
                <a:solidFill>
                  <a:schemeClr val="tx1"/>
                </a:solidFill>
              </a:rPr>
              <a:t>【</a:t>
            </a:r>
            <a:r>
              <a:rPr lang="ja-JP" altLang="en-US" sz="1900" b="1" dirty="0" smtClean="0">
                <a:solidFill>
                  <a:schemeClr val="tx1"/>
                </a:solidFill>
              </a:rPr>
              <a:t>全国</a:t>
            </a:r>
            <a:r>
              <a:rPr lang="en-US" altLang="ja-JP" sz="1900" b="1" dirty="0" smtClean="0">
                <a:solidFill>
                  <a:schemeClr val="tx1"/>
                </a:solidFill>
              </a:rPr>
              <a:t>】</a:t>
            </a:r>
            <a:endParaRPr lang="en-US" altLang="ja-JP" sz="1900" b="1" dirty="0">
              <a:solidFill>
                <a:schemeClr val="tx1"/>
              </a:solidFill>
            </a:endParaRPr>
          </a:p>
        </p:txBody>
      </p:sp>
      <p:sp>
        <p:nvSpPr>
          <p:cNvPr id="24" name="Text Box 28"/>
          <p:cNvSpPr txBox="1">
            <a:spLocks noChangeArrowheads="1"/>
          </p:cNvSpPr>
          <p:nvPr/>
        </p:nvSpPr>
        <p:spPr bwMode="auto">
          <a:xfrm>
            <a:off x="389566" y="6381333"/>
            <a:ext cx="3411311" cy="538843"/>
          </a:xfrm>
          <a:prstGeom prst="rect">
            <a:avLst/>
          </a:prstGeom>
          <a:noFill/>
          <a:ln w="1">
            <a:noFill/>
            <a:miter lim="800000"/>
            <a:headEnd/>
            <a:tailEnd/>
          </a:ln>
          <a:effectLst/>
        </p:spPr>
        <p:txBody>
          <a:bodyPr wrap="square" lIns="27157" tIns="18105" rIns="0" bIns="18105"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ＭＳ Ｐ明朝"/>
                <a:ea typeface="ＭＳ Ｐ明朝"/>
              </a:rPr>
              <a:t>（注）　１）    「付与日数」には、繰越日数を含まない。</a:t>
            </a:r>
          </a:p>
          <a:p>
            <a:pPr algn="l" rtl="0">
              <a:defRPr sz="1000"/>
            </a:pPr>
            <a:r>
              <a:rPr lang="ja-JP" altLang="en-US" sz="800" dirty="0">
                <a:solidFill>
                  <a:srgbClr val="000000"/>
                </a:solidFill>
                <a:latin typeface="ＭＳ Ｐ明朝"/>
                <a:ea typeface="ＭＳ Ｐ明朝"/>
              </a:rPr>
              <a:t>　　　　２）　　「取得率」は、全取得日数／全付与日数</a:t>
            </a:r>
            <a:r>
              <a:rPr lang="en-US" altLang="ja-JP" sz="800" dirty="0">
                <a:solidFill>
                  <a:srgbClr val="000000"/>
                </a:solidFill>
                <a:latin typeface="ＭＳ Ｐ明朝"/>
                <a:ea typeface="ＭＳ Ｐ明朝"/>
              </a:rPr>
              <a:t>×</a:t>
            </a:r>
            <a:r>
              <a:rPr lang="ja-JP" altLang="en-US" sz="800" dirty="0">
                <a:solidFill>
                  <a:srgbClr val="000000"/>
                </a:solidFill>
                <a:latin typeface="ＭＳ Ｐ明朝"/>
                <a:ea typeface="ＭＳ Ｐ明朝"/>
              </a:rPr>
              <a:t>１００（％）である。</a:t>
            </a:r>
          </a:p>
          <a:p>
            <a:pPr algn="l" rtl="0">
              <a:defRPr sz="1000"/>
            </a:pPr>
            <a:endParaRPr lang="ja-JP" altLang="en-US" sz="800" dirty="0">
              <a:solidFill>
                <a:srgbClr val="000000"/>
              </a:solidFill>
              <a:latin typeface="ＭＳ Ｐ明朝"/>
              <a:ea typeface="ＭＳ Ｐ明朝"/>
            </a:endParaRPr>
          </a:p>
          <a:p>
            <a:pPr algn="l" rtl="0">
              <a:defRPr sz="1000"/>
            </a:pPr>
            <a:endParaRPr lang="ja-JP" altLang="en-US" sz="800" dirty="0">
              <a:solidFill>
                <a:srgbClr val="000000"/>
              </a:solidFill>
              <a:latin typeface="ＭＳ Ｐ明朝"/>
              <a:ea typeface="ＭＳ Ｐ明朝"/>
            </a:endParaRPr>
          </a:p>
        </p:txBody>
      </p:sp>
      <p:sp>
        <p:nvSpPr>
          <p:cNvPr id="25" name="Text Box 26"/>
          <p:cNvSpPr txBox="1">
            <a:spLocks noChangeArrowheads="1"/>
          </p:cNvSpPr>
          <p:nvPr/>
        </p:nvSpPr>
        <p:spPr bwMode="auto">
          <a:xfrm>
            <a:off x="176767" y="6243694"/>
            <a:ext cx="2183946" cy="209642"/>
          </a:xfrm>
          <a:prstGeom prst="rect">
            <a:avLst/>
          </a:prstGeom>
          <a:noFill/>
          <a:ln w="1">
            <a:noFill/>
            <a:miter lim="800000"/>
            <a:headEnd/>
            <a:tailEnd/>
          </a:ln>
          <a:effectLst/>
        </p:spPr>
        <p:txBody>
          <a:bodyPr wrap="square" lIns="18105" tIns="18105" rIns="18105" bIns="18105"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800" dirty="0">
                <a:solidFill>
                  <a:srgbClr val="000000"/>
                </a:solidFill>
                <a:latin typeface="ＭＳ Ｐ明朝"/>
                <a:ea typeface="ＭＳ Ｐ明朝"/>
              </a:rPr>
              <a:t>  資料出所：厚生労働省</a:t>
            </a:r>
            <a:r>
              <a:rPr lang="en-US" altLang="ja-JP" sz="800" dirty="0">
                <a:solidFill>
                  <a:srgbClr val="000000"/>
                </a:solidFill>
                <a:latin typeface="ＭＳ Ｐ明朝"/>
                <a:ea typeface="ＭＳ Ｐ明朝"/>
              </a:rPr>
              <a:t>｢</a:t>
            </a:r>
            <a:r>
              <a:rPr lang="ja-JP" altLang="en-US" sz="800" dirty="0">
                <a:solidFill>
                  <a:srgbClr val="000000"/>
                </a:solidFill>
                <a:latin typeface="ＭＳ Ｐ明朝"/>
                <a:ea typeface="ＭＳ Ｐ明朝"/>
              </a:rPr>
              <a:t>就労条件総合調査</a:t>
            </a:r>
            <a:r>
              <a:rPr lang="en-US" altLang="ja-JP" sz="800" dirty="0">
                <a:solidFill>
                  <a:srgbClr val="000000"/>
                </a:solidFill>
                <a:latin typeface="ＭＳ Ｐ明朝"/>
                <a:ea typeface="ＭＳ Ｐ明朝"/>
              </a:rPr>
              <a:t>｣</a:t>
            </a:r>
          </a:p>
        </p:txBody>
      </p:sp>
      <p:sp>
        <p:nvSpPr>
          <p:cNvPr id="26" name="テキスト ボックス 11"/>
          <p:cNvSpPr txBox="1"/>
          <p:nvPr/>
        </p:nvSpPr>
        <p:spPr>
          <a:xfrm>
            <a:off x="4287716" y="6335877"/>
            <a:ext cx="5057775" cy="4054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0519" tIns="45261" rIns="90519" bIns="45261"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dirty="0"/>
              <a:t>※</a:t>
            </a:r>
            <a:r>
              <a:rPr lang="ja-JP" altLang="en-US" sz="800" dirty="0"/>
              <a:t>「運輸業，郵便業」について、Ｈ２３のデータ（平成２４年調査）より平成２１年経済センサス</a:t>
            </a:r>
            <a:r>
              <a:rPr lang="en-US" altLang="ja-JP" sz="800" dirty="0"/>
              <a:t>-</a:t>
            </a:r>
            <a:r>
              <a:rPr lang="ja-JP" altLang="en-US" sz="800" dirty="0"/>
              <a:t>基礎調査による抽出替えを行ったことから、平成１９年１０月に民営化された郵便事業（株）が新たに調査対象となった。</a:t>
            </a:r>
          </a:p>
        </p:txBody>
      </p:sp>
      <p:sp>
        <p:nvSpPr>
          <p:cNvPr id="27" name="正方形/長方形 26"/>
          <p:cNvSpPr/>
          <p:nvPr/>
        </p:nvSpPr>
        <p:spPr>
          <a:xfrm>
            <a:off x="0" y="384204"/>
            <a:ext cx="9906000" cy="107950"/>
          </a:xfrm>
          <a:prstGeom prst="rect">
            <a:avLst/>
          </a:prstGeom>
          <a:solidFill>
            <a:srgbClr val="FF0000"/>
          </a:solidFill>
          <a:ln w="25400" cap="flat" cmpd="sng" algn="ctr">
            <a:noFill/>
            <a:prstDash val="solid"/>
          </a:ln>
          <a:effectLst/>
        </p:spPr>
        <p:txBody>
          <a:bodyPr lIns="90519" tIns="45261" rIns="90519" bIns="45261" anchor="ctr"/>
          <a:lstStyle/>
          <a:p>
            <a:pPr algn="r">
              <a:defRPr/>
            </a:pPr>
            <a:endParaRPr lang="ja-JP" altLang="en-US" sz="1000" kern="0" dirty="0">
              <a:solidFill>
                <a:sysClr val="window" lastClr="FFFFFF"/>
              </a:solidFill>
              <a:latin typeface="HGPｺﾞｼｯｸM" pitchFamily="50" charset="-128"/>
              <a:ea typeface="HGPｺﾞｼｯｸM" pitchFamily="50" charset="-128"/>
            </a:endParaRPr>
          </a:p>
        </p:txBody>
      </p:sp>
      <p:pic>
        <p:nvPicPr>
          <p:cNvPr id="28" name="図 27"/>
          <p:cNvPicPr>
            <a:picLocks noChangeAspect="1"/>
          </p:cNvPicPr>
          <p:nvPr/>
        </p:nvPicPr>
        <p:blipFill>
          <a:blip r:embed="rId2"/>
          <a:stretch>
            <a:fillRect/>
          </a:stretch>
        </p:blipFill>
        <p:spPr>
          <a:xfrm>
            <a:off x="200472" y="589900"/>
            <a:ext cx="9516434" cy="5694136"/>
          </a:xfrm>
          <a:prstGeom prst="rect">
            <a:avLst/>
          </a:prstGeom>
        </p:spPr>
      </p:pic>
    </p:spTree>
    <p:extLst>
      <p:ext uri="{BB962C8B-B14F-4D97-AF65-F5344CB8AC3E}">
        <p14:creationId xmlns:p14="http://schemas.microsoft.com/office/powerpoint/2010/main" val="3770086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DDEB008D4F00BE4F8CE0E476F4F8A392" ma:contentTypeVersion="2" ma:contentTypeDescription="" ma:contentTypeScope="" ma:versionID="06b2f7d153d559d04e2f43274fe2ca74">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B3676-0636-4A0A-9F6D-09254DBFF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04EAA67-2454-4969-BBF1-0D4E3C11D9F5}">
  <ds:schemaRefs>
    <ds:schemaRef ds:uri="8B97BE19-CDDD-400E-817A-CFDD13F7EC12"/>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55D7DC0-6B8F-45AD-A30F-A6C6450E6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7598</TotalTime>
  <Words>2112</Words>
  <Application>Microsoft Office PowerPoint</Application>
  <PresentationFormat>A4 210 x 297 mm</PresentationFormat>
  <Paragraphs>517</Paragraphs>
  <Slides>19</Slides>
  <Notes>9</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19</vt:i4>
      </vt:variant>
    </vt:vector>
  </HeadingPairs>
  <TitlesOfParts>
    <vt:vector size="23" baseType="lpstr">
      <vt:lpstr>blank</vt:lpstr>
      <vt:lpstr>Office テーマ</vt:lpstr>
      <vt:lpstr>ワークシート</vt:lpstr>
      <vt:lpstr>Microsoft Excel 97-2003 ワークシート</vt:lpstr>
      <vt:lpstr>PowerPoint プレゼンテーション</vt:lpstr>
      <vt:lpstr>PowerPoint プレゼンテーション</vt:lpstr>
      <vt:lpstr>PowerPoint プレゼンテーション</vt:lpstr>
      <vt:lpstr>長時間労働の職場の特徴</vt:lpstr>
      <vt:lpstr>長時間労働者の意識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前回の改正労働基準法案の制定経緯</dc:title>
  <dc:creator>厚生労働省ネットワークシステム</dc:creator>
  <cp:lastModifiedBy>労働局共働支援</cp:lastModifiedBy>
  <cp:revision>649</cp:revision>
  <cp:lastPrinted>2017-04-17T06:45:40Z</cp:lastPrinted>
  <dcterms:created xsi:type="dcterms:W3CDTF">2012-11-19T01:13:19Z</dcterms:created>
  <dcterms:modified xsi:type="dcterms:W3CDTF">2017-07-14T06:53:01Z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0x0101002DA299AC048A4B8EA9C1D19079C1A32200DDEB008D4F00BE4F8CE0E476F4F8A392</vt:lpwstr>
  </property>
</Properties>
</file>