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86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6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98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3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88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1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66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03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50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5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0944-7A8D-475C-8C2E-E68C493BC49A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31EB-3AE0-494A-9BAE-2677158F8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63500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1480" y="480470"/>
            <a:ext cx="6019800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0"/>
              </a:spcAft>
            </a:pPr>
            <a:r>
              <a:rPr lang="ja-JP" altLang="ja-JP" sz="2600" b="1" kern="0" dirty="0" smtClean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職場の改善事例応募シート</a:t>
            </a:r>
            <a:endParaRPr lang="ja-JP" altLang="ja-JP" sz="2600" kern="100" dirty="0" smtClean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667000" indent="33020">
              <a:lnSpc>
                <a:spcPts val="1100"/>
              </a:lnSpc>
            </a:pPr>
            <a:r>
              <a:rPr lang="ja-JP" altLang="ja-JP" sz="900" kern="0" dirty="0">
                <a:latin typeface="Century" panose="02040604050505020304" pitchFamily="18" charset="0"/>
                <a:ea typeface="HG丸ｺﾞｼｯｸM-PRO" panose="020F0600000000000000" pitchFamily="50" charset="-128"/>
                <a:cs typeface="HG丸ｺﾞｼｯｸM-PRO" panose="020F0600000000000000" pitchFamily="50" charset="-128"/>
              </a:rPr>
              <a:t>～のぞいてみよう企業価値向上実例集～</a:t>
            </a:r>
            <a:endParaRPr lang="ja-JP" alt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49605" y="1083199"/>
            <a:ext cx="5543550" cy="71755"/>
          </a:xfrm>
          <a:prstGeom prst="rect">
            <a:avLst/>
          </a:prstGeom>
          <a:gradFill flip="none" rotWithShape="1">
            <a:gsLst>
              <a:gs pos="0">
                <a:srgbClr val="39B9A6">
                  <a:alpha val="80000"/>
                </a:srgbClr>
              </a:gs>
              <a:gs pos="50000">
                <a:srgbClr val="39B9A6">
                  <a:alpha val="4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44364"/>
              </p:ext>
            </p:extLst>
          </p:nvPr>
        </p:nvGraphicFramePr>
        <p:xfrm>
          <a:off x="411478" y="1343876"/>
          <a:ext cx="6154784" cy="72079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78115">
                  <a:extLst>
                    <a:ext uri="{9D8B030D-6E8A-4147-A177-3AD203B41FA5}">
                      <a16:colId xmlns:a16="http://schemas.microsoft.com/office/drawing/2014/main" val="2936984971"/>
                    </a:ext>
                  </a:extLst>
                </a:gridCol>
                <a:gridCol w="1824167">
                  <a:extLst>
                    <a:ext uri="{9D8B030D-6E8A-4147-A177-3AD203B41FA5}">
                      <a16:colId xmlns:a16="http://schemas.microsoft.com/office/drawing/2014/main" val="2503667426"/>
                    </a:ext>
                  </a:extLst>
                </a:gridCol>
                <a:gridCol w="1170235">
                  <a:extLst>
                    <a:ext uri="{9D8B030D-6E8A-4147-A177-3AD203B41FA5}">
                      <a16:colId xmlns:a16="http://schemas.microsoft.com/office/drawing/2014/main" val="1940736648"/>
                    </a:ext>
                  </a:extLst>
                </a:gridCol>
                <a:gridCol w="937239">
                  <a:extLst>
                    <a:ext uri="{9D8B030D-6E8A-4147-A177-3AD203B41FA5}">
                      <a16:colId xmlns:a16="http://schemas.microsoft.com/office/drawing/2014/main" val="240677388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3840784376"/>
                    </a:ext>
                  </a:extLst>
                </a:gridCol>
              </a:tblGrid>
              <a:tr h="309242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事業場名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事業場名公表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92110"/>
                  </a:ext>
                </a:extLst>
              </a:tr>
              <a:tr h="309242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所在地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諾</a:t>
                      </a: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・　</a:t>
                      </a: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否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01938"/>
                  </a:ext>
                </a:extLst>
              </a:tr>
              <a:tr h="309242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業種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連絡先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17179"/>
                  </a:ext>
                </a:extLst>
              </a:tr>
              <a:tr h="289489">
                <a:tc rowSpan="2"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改善等の端緒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生産性</a:t>
                      </a:r>
                      <a:r>
                        <a:rPr lang="ja-JP" alt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　</a:t>
                      </a: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品質</a:t>
                      </a: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　</a:t>
                      </a: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原価</a:t>
                      </a: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　</a:t>
                      </a: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納期</a:t>
                      </a: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　</a:t>
                      </a: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士気</a:t>
                      </a: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　</a:t>
                      </a: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環境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61744"/>
                  </a:ext>
                </a:extLst>
              </a:tr>
              <a:tr h="8623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228449"/>
                  </a:ext>
                </a:extLst>
              </a:tr>
              <a:tr h="1584358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対策の効果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59246"/>
                  </a:ext>
                </a:extLst>
              </a:tr>
              <a:tr h="354402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事例・写真等</a:t>
                      </a:r>
                    </a:p>
                    <a:p>
                      <a:pPr marL="47625" indent="-11430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（できるだけ改善前の写真等も併せて応募してください。）</a:t>
                      </a:r>
                      <a:endParaRPr lang="ja-JP" sz="10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4144" marR="641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2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4144" marR="6414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24290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582265" y="8844143"/>
            <a:ext cx="108769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Aft>
                <a:spcPts val="0"/>
              </a:spcAft>
            </a:pPr>
            <a:r>
              <a:rPr lang="ja-JP" altLang="ja-JP" sz="900" kern="100" dirty="0"/>
              <a:t>左欄は職員が</a:t>
            </a:r>
            <a:endParaRPr lang="ja-JP" altLang="ja-JP" sz="900" kern="100" dirty="0" smtClean="0">
              <a:effectLst/>
            </a:endParaRPr>
          </a:p>
          <a:p>
            <a:pPr algn="just">
              <a:lnSpc>
                <a:spcPts val="1100"/>
              </a:lnSpc>
              <a:spcAft>
                <a:spcPts val="0"/>
              </a:spcAft>
            </a:pPr>
            <a:r>
              <a:rPr lang="ja-JP" altLang="ja-JP" sz="900" kern="100" dirty="0"/>
              <a:t>記入</a:t>
            </a:r>
            <a:r>
              <a:rPr lang="ja-JP" altLang="ja-JP" sz="900" kern="100" dirty="0" smtClean="0"/>
              <a:t>します</a:t>
            </a:r>
            <a:r>
              <a:rPr lang="ja-JP" altLang="en-US" sz="900" kern="100" dirty="0" smtClean="0"/>
              <a:t>。</a:t>
            </a:r>
            <a:endParaRPr lang="ja-JP" altLang="en-US" sz="9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82630"/>
              </p:ext>
            </p:extLst>
          </p:nvPr>
        </p:nvGraphicFramePr>
        <p:xfrm>
          <a:off x="411480" y="8705320"/>
          <a:ext cx="5170785" cy="6521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1131">
                  <a:extLst>
                    <a:ext uri="{9D8B030D-6E8A-4147-A177-3AD203B41FA5}">
                      <a16:colId xmlns:a16="http://schemas.microsoft.com/office/drawing/2014/main" val="3180847990"/>
                    </a:ext>
                  </a:extLst>
                </a:gridCol>
                <a:gridCol w="815969">
                  <a:extLst>
                    <a:ext uri="{9D8B030D-6E8A-4147-A177-3AD203B41FA5}">
                      <a16:colId xmlns:a16="http://schemas.microsoft.com/office/drawing/2014/main" val="2893486825"/>
                    </a:ext>
                  </a:extLst>
                </a:gridCol>
                <a:gridCol w="815969">
                  <a:extLst>
                    <a:ext uri="{9D8B030D-6E8A-4147-A177-3AD203B41FA5}">
                      <a16:colId xmlns:a16="http://schemas.microsoft.com/office/drawing/2014/main" val="3707126534"/>
                    </a:ext>
                  </a:extLst>
                </a:gridCol>
                <a:gridCol w="634358">
                  <a:extLst>
                    <a:ext uri="{9D8B030D-6E8A-4147-A177-3AD203B41FA5}">
                      <a16:colId xmlns:a16="http://schemas.microsoft.com/office/drawing/2014/main" val="1352519811"/>
                    </a:ext>
                  </a:extLst>
                </a:gridCol>
                <a:gridCol w="634358">
                  <a:extLst>
                    <a:ext uri="{9D8B030D-6E8A-4147-A177-3AD203B41FA5}">
                      <a16:colId xmlns:a16="http://schemas.microsoft.com/office/drawing/2014/main" val="1527754851"/>
                    </a:ext>
                  </a:extLst>
                </a:gridCol>
                <a:gridCol w="729000">
                  <a:extLst>
                    <a:ext uri="{9D8B030D-6E8A-4147-A177-3AD203B41FA5}">
                      <a16:colId xmlns:a16="http://schemas.microsoft.com/office/drawing/2014/main" val="1570663171"/>
                    </a:ext>
                  </a:extLst>
                </a:gridCol>
              </a:tblGrid>
              <a:tr h="171421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</a:rPr>
                        <a:t>管轄局</a:t>
                      </a:r>
                      <a:r>
                        <a:rPr lang="ja-JP" sz="900" kern="100" dirty="0">
                          <a:effectLst/>
                        </a:rPr>
                        <a:t>署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事業場キー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業種コード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公表許諾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整理番号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38220"/>
                  </a:ext>
                </a:extLst>
              </a:tr>
              <a:tr h="1519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事業場名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事例内容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6067"/>
                  </a:ext>
                </a:extLst>
              </a:tr>
              <a:tr h="32872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76721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3325775" y="8298061"/>
            <a:ext cx="3344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ja-JP" altLang="ja-JP" sz="8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写真サイズは、</a:t>
            </a:r>
            <a:r>
              <a:rPr lang="en-US" altLang="ja-JP" sz="8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1600</a:t>
            </a:r>
            <a:r>
              <a:rPr lang="ja-JP" altLang="ja-JP" sz="8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en-US" altLang="ja-JP" sz="8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1200</a:t>
            </a:r>
            <a:r>
              <a:rPr lang="ja-JP" altLang="ja-JP" sz="8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ピクセル以上の解像度としてください。</a:t>
            </a:r>
            <a:endParaRPr lang="en-US" altLang="ja-JP" sz="800" kern="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6509245" y="2241277"/>
            <a:ext cx="424955" cy="331304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6509245" y="1646220"/>
            <a:ext cx="424955" cy="331304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4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ＭＳ 明朝</vt:lpstr>
      <vt:lpstr>メイリオ</vt:lpstr>
      <vt:lpstr>游ゴシック</vt:lpstr>
      <vt:lpstr>游ゴシック Light</vt:lpstr>
      <vt:lpstr>Arial</vt:lpstr>
      <vt:lpstr>Century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2023-01-26T00:48:13Z</dcterms:created>
  <dcterms:modified xsi:type="dcterms:W3CDTF">2023-01-26T00:48:23Z</dcterms:modified>
</cp:coreProperties>
</file>