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slide+xml" PartName="/ppt/slides/slide53.xml"/>
  <Override ContentType="application/vnd.openxmlformats-officedocument.presentationml.slide+xml" PartName="/ppt/slides/slide54.xml"/>
  <Override ContentType="application/vnd.openxmlformats-officedocument.presentationml.slide+xml" PartName="/ppt/slides/slide55.xml"/>
  <Override ContentType="application/vnd.openxmlformats-officedocument.presentationml.slide+xml" PartName="/ppt/slides/slide56.xml"/>
  <Override ContentType="application/vnd.openxmlformats-officedocument.presentationml.slide+xml" PartName="/ppt/slides/slide57.xml"/>
  <Override ContentType="application/vnd.openxmlformats-officedocument.presentationml.slide+xml" PartName="/ppt/slides/slide58.xml"/>
  <Override ContentType="application/vnd.openxmlformats-officedocument.presentationml.slide+xml" PartName="/ppt/slides/slide59.xml"/>
  <Override ContentType="application/vnd.openxmlformats-officedocument.presentationml.slide+xml" PartName="/ppt/slides/slide60.xml"/>
  <Override ContentType="application/vnd.openxmlformats-officedocument.presentationml.slide+xml" PartName="/ppt/slides/slide61.xml"/>
  <Override ContentType="application/vnd.openxmlformats-officedocument.presentationml.slide+xml" PartName="/ppt/slides/slide62.xml"/>
  <Override ContentType="application/vnd.openxmlformats-officedocument.presentationml.slide+xml" PartName="/ppt/slides/slide63.xml"/>
  <Override ContentType="application/vnd.openxmlformats-officedocument.presentationml.slide+xml" PartName="/ppt/slides/slide64.xml"/>
  <Override ContentType="application/vnd.openxmlformats-officedocument.presentationml.slide+xml" PartName="/ppt/slides/slide6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bookmarkIdSeed="2">
  <p:sldMasterIdLst>
    <p:sldMasterId id="2147483648" r:id="rId4"/>
    <p:sldMasterId id="2147483674" r:id="rId5"/>
  </p:sldMasterIdLst>
  <p:notesMasterIdLst>
    <p:notesMasterId r:id="rId71"/>
  </p:notesMasterIdLst>
  <p:handoutMasterIdLst>
    <p:handoutMasterId r:id="rId72"/>
  </p:handoutMasterIdLst>
  <p:sldIdLst>
    <p:sldId id="660" r:id="rId6"/>
    <p:sldId id="568" r:id="rId7"/>
    <p:sldId id="553" r:id="rId8"/>
    <p:sldId id="552" r:id="rId9"/>
    <p:sldId id="670" r:id="rId10"/>
    <p:sldId id="571" r:id="rId11"/>
    <p:sldId id="572" r:id="rId12"/>
    <p:sldId id="671" r:id="rId13"/>
    <p:sldId id="613" r:id="rId14"/>
    <p:sldId id="672" r:id="rId15"/>
    <p:sldId id="569" r:id="rId16"/>
    <p:sldId id="570" r:id="rId17"/>
    <p:sldId id="673" r:id="rId18"/>
    <p:sldId id="730" r:id="rId19"/>
    <p:sldId id="731" r:id="rId20"/>
    <p:sldId id="707" r:id="rId21"/>
    <p:sldId id="708" r:id="rId22"/>
    <p:sldId id="709" r:id="rId23"/>
    <p:sldId id="710" r:id="rId24"/>
    <p:sldId id="737" r:id="rId25"/>
    <p:sldId id="680" r:id="rId26"/>
    <p:sldId id="738" r:id="rId27"/>
    <p:sldId id="771" r:id="rId28"/>
    <p:sldId id="772" r:id="rId29"/>
    <p:sldId id="519" r:id="rId30"/>
    <p:sldId id="636" r:id="rId31"/>
    <p:sldId id="684" r:id="rId32"/>
    <p:sldId id="685" r:id="rId33"/>
    <p:sldId id="686" r:id="rId34"/>
    <p:sldId id="687" r:id="rId35"/>
    <p:sldId id="720" r:id="rId36"/>
    <p:sldId id="721" r:id="rId37"/>
    <p:sldId id="722" r:id="rId38"/>
    <p:sldId id="723" r:id="rId39"/>
    <p:sldId id="717" r:id="rId40"/>
    <p:sldId id="764" r:id="rId41"/>
    <p:sldId id="765" r:id="rId42"/>
    <p:sldId id="638" r:id="rId43"/>
    <p:sldId id="622" r:id="rId44"/>
    <p:sldId id="715" r:id="rId45"/>
    <p:sldId id="761" r:id="rId46"/>
    <p:sldId id="762" r:id="rId47"/>
    <p:sldId id="774" r:id="rId48"/>
    <p:sldId id="760" r:id="rId49"/>
    <p:sldId id="506" r:id="rId50"/>
    <p:sldId id="688" r:id="rId51"/>
    <p:sldId id="724" r:id="rId52"/>
    <p:sldId id="458" r:id="rId53"/>
    <p:sldId id="562" r:id="rId54"/>
    <p:sldId id="725" r:id="rId55"/>
    <p:sldId id="736" r:id="rId56"/>
    <p:sldId id="727" r:id="rId57"/>
    <p:sldId id="726" r:id="rId58"/>
    <p:sldId id="728" r:id="rId59"/>
    <p:sldId id="729" r:id="rId60"/>
    <p:sldId id="693" r:id="rId61"/>
    <p:sldId id="770" r:id="rId62"/>
    <p:sldId id="768" r:id="rId63"/>
    <p:sldId id="697" r:id="rId64"/>
    <p:sldId id="698" r:id="rId65"/>
    <p:sldId id="692" r:id="rId66"/>
    <p:sldId id="665" r:id="rId67"/>
    <p:sldId id="666" r:id="rId68"/>
    <p:sldId id="547" r:id="rId69"/>
    <p:sldId id="529" r:id="rId70"/>
  </p:sldIdLst>
  <p:sldSz cx="7200900" cy="10333038"/>
  <p:notesSz cx="9939338" cy="6807200"/>
  <p:defaultText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55">
          <p15:clr>
            <a:srgbClr val="A4A3A4"/>
          </p15:clr>
        </p15:guide>
        <p15:guide id="2" pos="2268">
          <p15:clr>
            <a:srgbClr val="A4A3A4"/>
          </p15:clr>
        </p15:guide>
      </p15:sldGuideLst>
    </p:ext>
    <p:ext uri="{2D200454-40CA-4A62-9FC3-DE9A4176ACB9}">
      <p15:notesGuideLst xmlns:p15="http://schemas.microsoft.com/office/powerpoint/2012/main">
        <p15:guide id="1" orient="horz" pos="2144" userDrawn="1">
          <p15:clr>
            <a:srgbClr val="A4A3A4"/>
          </p15:clr>
        </p15:guide>
        <p15:guide id="2" pos="313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B934AB42-9C78-288E-051E-04D0DFDC8A8B}" name="丸田 雄己(maruta-yuuki)" initials="雄丸" userId="S::MYBKE@lansys.mhlw.go.jp::13ddf2c5-f910-4631-a5b9-41aa6148b932" providerId="AD"/>
  <p188:author id="{1C51C255-405D-98D9-05F2-DC13E4F97630}" name="荒井 尚隆(arai-naotaka)" initials="尚荒" userId="S::ANYPS@lansys.mhlw.go.jp::45a082ec-98a0-401d-9e02-ceca01a8bad8" providerId="AD"/>
  <p188:author id="{8E626897-BBB7-175D-69B9-45DB215849DE}" name="長崎 紗也夏(nagasaki-sayaka.hk9)" initials="紗長" userId="S::NSMFE@lansys.mhlw.go.jp::e3cf56b4-7b06-441f-96bb-980e4a90660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8" name="作成者" initials="A" lastIdx="0" clrIdx="7"/>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F2DCDB"/>
    <a:srgbClr val="FDFDE3"/>
    <a:srgbClr val="C0504D"/>
    <a:srgbClr val="BFBFBF"/>
    <a:srgbClr val="FF7C80"/>
    <a:srgbClr val="EA544F"/>
    <a:srgbClr val="EBF1DE"/>
    <a:srgbClr val="FFCC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FCC76F6-A224-4320-8486-90516FA3F8E0}" v="20" dt="2026-05-14T02:10:27.24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3210" y="72"/>
      </p:cViewPr>
      <p:guideLst>
        <p:guide orient="horz" pos="3255"/>
        <p:guide pos="2268"/>
      </p:guideLst>
    </p:cSldViewPr>
  </p:slideViewPr>
  <p:notesTextViewPr>
    <p:cViewPr>
      <p:scale>
        <a:sx n="1" d="1"/>
        <a:sy n="1" d="1"/>
      </p:scale>
      <p:origin x="0" y="0"/>
    </p:cViewPr>
  </p:notesTextViewPr>
  <p:notesViewPr>
    <p:cSldViewPr snapToGrid="0">
      <p:cViewPr>
        <p:scale>
          <a:sx n="1" d="2"/>
          <a:sy n="1" d="2"/>
        </p:scale>
        <p:origin x="0" y="0"/>
      </p:cViewPr>
      <p:guideLst>
        <p:guide orient="horz" pos="2144"/>
        <p:guide pos="3131"/>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customXml/item2.xml" Type="http://schemas.openxmlformats.org/officeDocument/2006/relationships/customXml"/><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slides/slide22.xml" Type="http://schemas.openxmlformats.org/officeDocument/2006/relationships/slide"/><Relationship Id="rId28" Target="slides/slide23.xml" Type="http://schemas.openxmlformats.org/officeDocument/2006/relationships/slide"/><Relationship Id="rId29" Target="slides/slide24.xml" Type="http://schemas.openxmlformats.org/officeDocument/2006/relationships/slide"/><Relationship Id="rId3" Target="../customXml/item3.xml" Type="http://schemas.openxmlformats.org/officeDocument/2006/relationships/customXml"/><Relationship Id="rId30" Target="slides/slide25.xml" Type="http://schemas.openxmlformats.org/officeDocument/2006/relationships/slide"/><Relationship Id="rId31" Target="slides/slide26.xml" Type="http://schemas.openxmlformats.org/officeDocument/2006/relationships/slide"/><Relationship Id="rId32" Target="slides/slide27.xml" Type="http://schemas.openxmlformats.org/officeDocument/2006/relationships/slide"/><Relationship Id="rId33" Target="slides/slide28.xml" Type="http://schemas.openxmlformats.org/officeDocument/2006/relationships/slide"/><Relationship Id="rId34" Target="slides/slide29.xml" Type="http://schemas.openxmlformats.org/officeDocument/2006/relationships/slide"/><Relationship Id="rId35" Target="slides/slide30.xml" Type="http://schemas.openxmlformats.org/officeDocument/2006/relationships/slide"/><Relationship Id="rId36" Target="slides/slide31.xml" Type="http://schemas.openxmlformats.org/officeDocument/2006/relationships/slide"/><Relationship Id="rId37" Target="slides/slide32.xml" Type="http://schemas.openxmlformats.org/officeDocument/2006/relationships/slide"/><Relationship Id="rId38" Target="slides/slide33.xml" Type="http://schemas.openxmlformats.org/officeDocument/2006/relationships/slide"/><Relationship Id="rId39" Target="slides/slide34.xml" Type="http://schemas.openxmlformats.org/officeDocument/2006/relationships/slide"/><Relationship Id="rId4" Target="slideMasters/slideMaster1.xml" Type="http://schemas.openxmlformats.org/officeDocument/2006/relationships/slideMaster"/><Relationship Id="rId40" Target="slides/slide35.xml" Type="http://schemas.openxmlformats.org/officeDocument/2006/relationships/slide"/><Relationship Id="rId41" Target="slides/slide36.xml" Type="http://schemas.openxmlformats.org/officeDocument/2006/relationships/slide"/><Relationship Id="rId42" Target="slides/slide37.xml" Type="http://schemas.openxmlformats.org/officeDocument/2006/relationships/slide"/><Relationship Id="rId43" Target="slides/slide38.xml" Type="http://schemas.openxmlformats.org/officeDocument/2006/relationships/slide"/><Relationship Id="rId44" Target="slides/slide39.xml" Type="http://schemas.openxmlformats.org/officeDocument/2006/relationships/slide"/><Relationship Id="rId45" Target="slides/slide40.xml" Type="http://schemas.openxmlformats.org/officeDocument/2006/relationships/slide"/><Relationship Id="rId46" Target="slides/slide41.xml" Type="http://schemas.openxmlformats.org/officeDocument/2006/relationships/slide"/><Relationship Id="rId47" Target="slides/slide42.xml" Type="http://schemas.openxmlformats.org/officeDocument/2006/relationships/slide"/><Relationship Id="rId48" Target="slides/slide43.xml" Type="http://schemas.openxmlformats.org/officeDocument/2006/relationships/slide"/><Relationship Id="rId49" Target="slides/slide44.xml" Type="http://schemas.openxmlformats.org/officeDocument/2006/relationships/slide"/><Relationship Id="rId5" Target="slideMasters/slideMaster2.xml" Type="http://schemas.openxmlformats.org/officeDocument/2006/relationships/slideMaster"/><Relationship Id="rId50" Target="slides/slide45.xml" Type="http://schemas.openxmlformats.org/officeDocument/2006/relationships/slide"/><Relationship Id="rId51" Target="slides/slide46.xml" Type="http://schemas.openxmlformats.org/officeDocument/2006/relationships/slide"/><Relationship Id="rId52" Target="slides/slide47.xml" Type="http://schemas.openxmlformats.org/officeDocument/2006/relationships/slide"/><Relationship Id="rId53" Target="slides/slide48.xml" Type="http://schemas.openxmlformats.org/officeDocument/2006/relationships/slide"/><Relationship Id="rId54" Target="slides/slide49.xml" Type="http://schemas.openxmlformats.org/officeDocument/2006/relationships/slide"/><Relationship Id="rId55" Target="slides/slide50.xml" Type="http://schemas.openxmlformats.org/officeDocument/2006/relationships/slide"/><Relationship Id="rId56" Target="slides/slide51.xml" Type="http://schemas.openxmlformats.org/officeDocument/2006/relationships/slide"/><Relationship Id="rId57" Target="slides/slide52.xml" Type="http://schemas.openxmlformats.org/officeDocument/2006/relationships/slide"/><Relationship Id="rId58" Target="slides/slide53.xml" Type="http://schemas.openxmlformats.org/officeDocument/2006/relationships/slide"/><Relationship Id="rId59" Target="slides/slide54.xml" Type="http://schemas.openxmlformats.org/officeDocument/2006/relationships/slide"/><Relationship Id="rId6" Target="slides/slide1.xml" Type="http://schemas.openxmlformats.org/officeDocument/2006/relationships/slide"/><Relationship Id="rId60" Target="slides/slide55.xml" Type="http://schemas.openxmlformats.org/officeDocument/2006/relationships/slide"/><Relationship Id="rId61" Target="slides/slide56.xml" Type="http://schemas.openxmlformats.org/officeDocument/2006/relationships/slide"/><Relationship Id="rId62" Target="slides/slide57.xml" Type="http://schemas.openxmlformats.org/officeDocument/2006/relationships/slide"/><Relationship Id="rId63" Target="slides/slide58.xml" Type="http://schemas.openxmlformats.org/officeDocument/2006/relationships/slide"/><Relationship Id="rId64" Target="slides/slide59.xml" Type="http://schemas.openxmlformats.org/officeDocument/2006/relationships/slide"/><Relationship Id="rId65" Target="slides/slide60.xml" Type="http://schemas.openxmlformats.org/officeDocument/2006/relationships/slide"/><Relationship Id="rId66" Target="slides/slide61.xml" Type="http://schemas.openxmlformats.org/officeDocument/2006/relationships/slide"/><Relationship Id="rId67" Target="slides/slide62.xml" Type="http://schemas.openxmlformats.org/officeDocument/2006/relationships/slide"/><Relationship Id="rId68" Target="slides/slide63.xml" Type="http://schemas.openxmlformats.org/officeDocument/2006/relationships/slide"/><Relationship Id="rId69" Target="slides/slide64.xml" Type="http://schemas.openxmlformats.org/officeDocument/2006/relationships/slide"/><Relationship Id="rId7" Target="slides/slide2.xml" Type="http://schemas.openxmlformats.org/officeDocument/2006/relationships/slide"/><Relationship Id="rId70" Target="slides/slide65.xml" Type="http://schemas.openxmlformats.org/officeDocument/2006/relationships/slide"/><Relationship Id="rId71" Target="notesMasters/notesMaster1.xml" Type="http://schemas.openxmlformats.org/officeDocument/2006/relationships/notesMaster"/><Relationship Id="rId72" Target="handoutMasters/handoutMaster1.xml" Type="http://schemas.openxmlformats.org/officeDocument/2006/relationships/handoutMaster"/><Relationship Id="rId73" Target="commentAuthors.xml" Type="http://schemas.openxmlformats.org/officeDocument/2006/relationships/commentAuthors"/><Relationship Id="rId74" Target="presProps.xml" Type="http://schemas.openxmlformats.org/officeDocument/2006/relationships/presProps"/><Relationship Id="rId75" Target="viewProps.xml" Type="http://schemas.openxmlformats.org/officeDocument/2006/relationships/viewProps"/><Relationship Id="rId76" Target="theme/theme1.xml" Type="http://schemas.openxmlformats.org/officeDocument/2006/relationships/theme"/><Relationship Id="rId77" Target="tableStyles.xml" Type="http://schemas.openxmlformats.org/officeDocument/2006/relationships/tableStyles"/><Relationship Id="rId78" Target="changesInfos/changesInfo1.xml" Type="http://schemas.microsoft.com/office/2016/11/relationships/changesInfo"/><Relationship Id="rId79" Target="revisionInfo.xml" Type="http://schemas.microsoft.com/office/2015/10/relationships/revisionInfo"/><Relationship Id="rId8" Target="slides/slide3.xml" Type="http://schemas.openxmlformats.org/officeDocument/2006/relationships/slide"/><Relationship Id="rId80" Target="authors.xml" Type="http://schemas.microsoft.com/office/2018/10/relationships/authors"/><Relationship Id="rId9" Target="slides/slide4.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清水 直子(shimizu-naoko.7p3)" userId="0fc00539-d4bb-4e52-993d-d05d38160cb8" providerId="ADAL" clId="{5F794F6E-19D1-492A-9FF0-881263E129F4}"/>
    <pc:docChg chg="undo custSel addSld delSld modSld">
      <pc:chgData name="清水 直子(shimizu-naoko.7p3)" userId="0fc00539-d4bb-4e52-993d-d05d38160cb8" providerId="ADAL" clId="{5F794F6E-19D1-492A-9FF0-881263E129F4}" dt="2026-04-16T05:16:38.739" v="593" actId="6549"/>
      <pc:docMkLst>
        <pc:docMk/>
      </pc:docMkLst>
      <pc:sldChg chg="modSp mod">
        <pc:chgData name="清水 直子(shimizu-naoko.7p3)" userId="0fc00539-d4bb-4e52-993d-d05d38160cb8" providerId="ADAL" clId="{5F794F6E-19D1-492A-9FF0-881263E129F4}" dt="2026-03-19T08:31:42.347" v="309" actId="6549"/>
        <pc:sldMkLst>
          <pc:docMk/>
          <pc:sldMk cId="2172876391" sldId="529"/>
        </pc:sldMkLst>
      </pc:sldChg>
      <pc:sldChg chg="modSp mod">
        <pc:chgData name="清水 直子(shimizu-naoko.7p3)" userId="0fc00539-d4bb-4e52-993d-d05d38160cb8" providerId="ADAL" clId="{5F794F6E-19D1-492A-9FF0-881263E129F4}" dt="2026-03-19T07:14:37.478" v="303" actId="14734"/>
        <pc:sldMkLst>
          <pc:docMk/>
          <pc:sldMk cId="2518143822" sldId="553"/>
        </pc:sldMkLst>
      </pc:sldChg>
      <pc:sldChg chg="modSp mod">
        <pc:chgData name="清水 直子(shimizu-naoko.7p3)" userId="0fc00539-d4bb-4e52-993d-d05d38160cb8" providerId="ADAL" clId="{5F794F6E-19D1-492A-9FF0-881263E129F4}" dt="2026-04-16T05:16:38.739" v="593" actId="6549"/>
        <pc:sldMkLst>
          <pc:docMk/>
          <pc:sldMk cId="144330675" sldId="638"/>
        </pc:sldMkLst>
        <pc:spChg chg="mod">
          <ac:chgData name="清水 直子(shimizu-naoko.7p3)" userId="0fc00539-d4bb-4e52-993d-d05d38160cb8" providerId="ADAL" clId="{5F794F6E-19D1-492A-9FF0-881263E129F4}" dt="2026-04-16T05:16:38.739" v="593" actId="6549"/>
          <ac:spMkLst>
            <pc:docMk/>
            <pc:sldMk cId="144330675" sldId="638"/>
            <ac:spMk id="8" creationId="{E1A0B884-C843-B910-2F94-589163A4AAE6}"/>
          </ac:spMkLst>
        </pc:spChg>
      </pc:sldChg>
      <pc:sldChg chg="modSp mod">
        <pc:chgData name="清水 直子(shimizu-naoko.7p3)" userId="0fc00539-d4bb-4e52-993d-d05d38160cb8" providerId="ADAL" clId="{5F794F6E-19D1-492A-9FF0-881263E129F4}" dt="2026-04-07T05:54:36.548" v="468" actId="13926"/>
        <pc:sldMkLst>
          <pc:docMk/>
          <pc:sldMk cId="3704442380" sldId="660"/>
        </pc:sldMkLst>
      </pc:sldChg>
      <pc:sldChg chg="modSp mod">
        <pc:chgData name="清水 直子(shimizu-naoko.7p3)" userId="0fc00539-d4bb-4e52-993d-d05d38160cb8" providerId="ADAL" clId="{5F794F6E-19D1-492A-9FF0-881263E129F4}" dt="2026-03-19T07:23:22.783" v="304" actId="1076"/>
        <pc:sldMkLst>
          <pc:docMk/>
          <pc:sldMk cId="4157560867" sldId="670"/>
        </pc:sldMkLst>
      </pc:sldChg>
      <pc:sldChg chg="addSp delSp modSp mod">
        <pc:chgData name="清水 直子(shimizu-naoko.7p3)" userId="0fc00539-d4bb-4e52-993d-d05d38160cb8" providerId="ADAL" clId="{5F794F6E-19D1-492A-9FF0-881263E129F4}" dt="2026-03-17T07:35:52.710" v="101" actId="20577"/>
        <pc:sldMkLst>
          <pc:docMk/>
          <pc:sldMk cId="3290551693" sldId="693"/>
        </pc:sldMkLst>
      </pc:sldChg>
      <pc:sldChg chg="addSp delSp modSp mod">
        <pc:chgData name="清水 直子(shimizu-naoko.7p3)" userId="0fc00539-d4bb-4e52-993d-d05d38160cb8" providerId="ADAL" clId="{5F794F6E-19D1-492A-9FF0-881263E129F4}" dt="2026-03-17T08:15:47.249" v="302"/>
        <pc:sldMkLst>
          <pc:docMk/>
          <pc:sldMk cId="1585719337" sldId="697"/>
        </pc:sldMkLst>
      </pc:sldChg>
      <pc:sldChg chg="addSp delSp modSp mod">
        <pc:chgData name="清水 直子(shimizu-naoko.7p3)" userId="0fc00539-d4bb-4e52-993d-d05d38160cb8" providerId="ADAL" clId="{5F794F6E-19D1-492A-9FF0-881263E129F4}" dt="2026-03-23T06:20:38.338" v="449" actId="14100"/>
        <pc:sldMkLst>
          <pc:docMk/>
          <pc:sldMk cId="869573502" sldId="698"/>
        </pc:sldMkLst>
      </pc:sldChg>
      <pc:sldChg chg="modSp mod">
        <pc:chgData name="清水 直子(shimizu-naoko.7p3)" userId="0fc00539-d4bb-4e52-993d-d05d38160cb8" providerId="ADAL" clId="{5F794F6E-19D1-492A-9FF0-881263E129F4}" dt="2026-03-19T08:01:30.262" v="305" actId="14100"/>
        <pc:sldMkLst>
          <pc:docMk/>
          <pc:sldMk cId="2701988184" sldId="724"/>
        </pc:sldMkLst>
      </pc:sldChg>
      <pc:sldChg chg="addSp delSp modSp mod">
        <pc:chgData name="清水 直子(shimizu-naoko.7p3)" userId="0fc00539-d4bb-4e52-993d-d05d38160cb8" providerId="ADAL" clId="{5F794F6E-19D1-492A-9FF0-881263E129F4}" dt="2026-03-19T08:28:56.297" v="307" actId="1038"/>
        <pc:sldMkLst>
          <pc:docMk/>
          <pc:sldMk cId="3215312612" sldId="768"/>
        </pc:sldMkLst>
      </pc:sldChg>
      <pc:sldChg chg="addSp delSp modSp mod">
        <pc:chgData name="清水 直子(shimizu-naoko.7p3)" userId="0fc00539-d4bb-4e52-993d-d05d38160cb8" providerId="ADAL" clId="{5F794F6E-19D1-492A-9FF0-881263E129F4}" dt="2026-03-23T06:16:41.169" v="434"/>
        <pc:sldMkLst>
          <pc:docMk/>
          <pc:sldMk cId="417777943" sldId="770"/>
        </pc:sldMkLst>
      </pc:sldChg>
      <pc:sldChg chg="addSp modSp new del mod">
        <pc:chgData name="清水 直子(shimizu-naoko.7p3)" userId="0fc00539-d4bb-4e52-993d-d05d38160cb8" providerId="ADAL" clId="{5F794F6E-19D1-492A-9FF0-881263E129F4}" dt="2026-03-17T07:24:11.075" v="31" actId="2696"/>
        <pc:sldMkLst>
          <pc:docMk/>
          <pc:sldMk cId="1300822925" sldId="775"/>
        </pc:sldMkLst>
      </pc:sldChg>
    </pc:docChg>
  </pc:docChgLst>
  <pc:docChgLst>
    <pc:chgData name="長崎 紗也夏(nagasaki-sayaka.hk9)" userId="e3cf56b4-7b06-441f-96bb-980e4a90660d" providerId="ADAL" clId="{5F794F6E-19D1-492A-9FF0-881263E129F4}"/>
    <pc:docChg chg="undo custSel modSld">
      <pc:chgData name="長崎 紗也夏(nagasaki-sayaka.hk9)" userId="e3cf56b4-7b06-441f-96bb-980e4a90660d" providerId="ADAL" clId="{5F794F6E-19D1-492A-9FF0-881263E129F4}" dt="2026-05-14T02:10:31.542" v="3901" actId="13926"/>
      <pc:docMkLst>
        <pc:docMk/>
      </pc:docMkLst>
      <pc:sldChg chg="modSp mod">
        <pc:chgData name="長崎 紗也夏(nagasaki-sayaka.hk9)" userId="e3cf56b4-7b06-441f-96bb-980e4a90660d" providerId="ADAL" clId="{5F794F6E-19D1-492A-9FF0-881263E129F4}" dt="2026-04-07T02:36:49.423" v="3780" actId="13926"/>
        <pc:sldMkLst>
          <pc:docMk/>
          <pc:sldMk cId="3948393393" sldId="458"/>
        </pc:sldMkLst>
      </pc:sldChg>
      <pc:sldChg chg="addSp modSp mod">
        <pc:chgData name="長崎 紗也夏(nagasaki-sayaka.hk9)" userId="e3cf56b4-7b06-441f-96bb-980e4a90660d" providerId="ADAL" clId="{5F794F6E-19D1-492A-9FF0-881263E129F4}" dt="2026-04-06T09:07:15.457" v="3691" actId="1036"/>
        <pc:sldMkLst>
          <pc:docMk/>
          <pc:sldMk cId="3057319284" sldId="506"/>
        </pc:sldMkLst>
      </pc:sldChg>
      <pc:sldChg chg="addSp delSp modSp mod">
        <pc:chgData name="長崎 紗也夏(nagasaki-sayaka.hk9)" userId="e3cf56b4-7b06-441f-96bb-980e4a90660d" providerId="ADAL" clId="{5F794F6E-19D1-492A-9FF0-881263E129F4}" dt="2026-04-07T02:23:06.642" v="3743" actId="13926"/>
        <pc:sldMkLst>
          <pc:docMk/>
          <pc:sldMk cId="1216397119" sldId="519"/>
        </pc:sldMkLst>
      </pc:sldChg>
      <pc:sldChg chg="modSp mod">
        <pc:chgData name="長崎 紗也夏(nagasaki-sayaka.hk9)" userId="e3cf56b4-7b06-441f-96bb-980e4a90660d" providerId="ADAL" clId="{5F794F6E-19D1-492A-9FF0-881263E129F4}" dt="2026-05-14T02:10:31.542" v="3901" actId="13926"/>
        <pc:sldMkLst>
          <pc:docMk/>
          <pc:sldMk cId="2172876391" sldId="529"/>
        </pc:sldMkLst>
        <pc:spChg chg="mod">
          <ac:chgData name="長崎 紗也夏(nagasaki-sayaka.hk9)" userId="e3cf56b4-7b06-441f-96bb-980e4a90660d" providerId="ADAL" clId="{5F794F6E-19D1-492A-9FF0-881263E129F4}" dt="2026-05-14T02:10:31.542" v="3901" actId="13926"/>
          <ac:spMkLst>
            <pc:docMk/>
            <pc:sldMk cId="2172876391" sldId="529"/>
            <ac:spMk id="6" creationId="{00000000-0000-0000-0000-000000000000}"/>
          </ac:spMkLst>
        </pc:spChg>
      </pc:sldChg>
      <pc:sldChg chg="modSp mod">
        <pc:chgData name="長崎 紗也夏(nagasaki-sayaka.hk9)" userId="e3cf56b4-7b06-441f-96bb-980e4a90660d" providerId="ADAL" clId="{5F794F6E-19D1-492A-9FF0-881263E129F4}" dt="2026-04-07T02:11:25.736" v="3714" actId="13926"/>
        <pc:sldMkLst>
          <pc:docMk/>
          <pc:sldMk cId="3634103286" sldId="552"/>
        </pc:sldMkLst>
      </pc:sldChg>
      <pc:sldChg chg="modSp mod">
        <pc:chgData name="長崎 紗也夏(nagasaki-sayaka.hk9)" userId="e3cf56b4-7b06-441f-96bb-980e4a90660d" providerId="ADAL" clId="{5F794F6E-19D1-492A-9FF0-881263E129F4}" dt="2026-04-07T02:11:09.410" v="3712" actId="13926"/>
        <pc:sldMkLst>
          <pc:docMk/>
          <pc:sldMk cId="2518143822" sldId="553"/>
        </pc:sldMkLst>
      </pc:sldChg>
      <pc:sldChg chg="modSp mod">
        <pc:chgData name="長崎 紗也夏(nagasaki-sayaka.hk9)" userId="e3cf56b4-7b06-441f-96bb-980e4a90660d" providerId="ADAL" clId="{5F794F6E-19D1-492A-9FF0-881263E129F4}" dt="2026-03-23T05:10:10.716" v="1311" actId="179"/>
        <pc:sldMkLst>
          <pc:docMk/>
          <pc:sldMk cId="1372575146" sldId="562"/>
        </pc:sldMkLst>
      </pc:sldChg>
      <pc:sldChg chg="modSp mod">
        <pc:chgData name="長崎 紗也夏(nagasaki-sayaka.hk9)" userId="e3cf56b4-7b06-441f-96bb-980e4a90660d" providerId="ADAL" clId="{5F794F6E-19D1-492A-9FF0-881263E129F4}" dt="2026-05-14T02:10:03.339" v="3893" actId="13926"/>
        <pc:sldMkLst>
          <pc:docMk/>
          <pc:sldMk cId="51684614" sldId="568"/>
        </pc:sldMkLst>
        <pc:spChg chg="mod">
          <ac:chgData name="長崎 紗也夏(nagasaki-sayaka.hk9)" userId="e3cf56b4-7b06-441f-96bb-980e4a90660d" providerId="ADAL" clId="{5F794F6E-19D1-492A-9FF0-881263E129F4}" dt="2026-05-14T02:10:03.339" v="3893" actId="13926"/>
          <ac:spMkLst>
            <pc:docMk/>
            <pc:sldMk cId="51684614" sldId="568"/>
            <ac:spMk id="5" creationId="{00000000-0000-0000-0000-000000000000}"/>
          </ac:spMkLst>
        </pc:spChg>
      </pc:sldChg>
      <pc:sldChg chg="modSp mod">
        <pc:chgData name="長崎 紗也夏(nagasaki-sayaka.hk9)" userId="e3cf56b4-7b06-441f-96bb-980e4a90660d" providerId="ADAL" clId="{5F794F6E-19D1-492A-9FF0-881263E129F4}" dt="2026-04-07T02:13:27.083" v="3716" actId="13926"/>
        <pc:sldMkLst>
          <pc:docMk/>
          <pc:sldMk cId="1875661896" sldId="569"/>
        </pc:sldMkLst>
      </pc:sldChg>
      <pc:sldChg chg="modSp mod">
        <pc:chgData name="長崎 紗也夏(nagasaki-sayaka.hk9)" userId="e3cf56b4-7b06-441f-96bb-980e4a90660d" providerId="ADAL" clId="{5F794F6E-19D1-492A-9FF0-881263E129F4}" dt="2026-04-07T02:11:46.660" v="3715" actId="13926"/>
        <pc:sldMkLst>
          <pc:docMk/>
          <pc:sldMk cId="1192556152" sldId="572"/>
        </pc:sldMkLst>
      </pc:sldChg>
      <pc:sldChg chg="delSp modSp mod">
        <pc:chgData name="長崎 紗也夏(nagasaki-sayaka.hk9)" userId="e3cf56b4-7b06-441f-96bb-980e4a90660d" providerId="ADAL" clId="{5F794F6E-19D1-492A-9FF0-881263E129F4}" dt="2026-04-07T02:30:38.213" v="3758" actId="13926"/>
        <pc:sldMkLst>
          <pc:docMk/>
          <pc:sldMk cId="1046467305" sldId="622"/>
        </pc:sldMkLst>
      </pc:sldChg>
      <pc:sldChg chg="modSp mod">
        <pc:chgData name="長崎 紗也夏(nagasaki-sayaka.hk9)" userId="e3cf56b4-7b06-441f-96bb-980e4a90660d" providerId="ADAL" clId="{5F794F6E-19D1-492A-9FF0-881263E129F4}" dt="2026-03-31T05:15:19.714" v="2048" actId="404"/>
        <pc:sldMkLst>
          <pc:docMk/>
          <pc:sldMk cId="2922284391" sldId="636"/>
        </pc:sldMkLst>
      </pc:sldChg>
      <pc:sldChg chg="delSp modSp mod">
        <pc:chgData name="長崎 紗也夏(nagasaki-sayaka.hk9)" userId="e3cf56b4-7b06-441f-96bb-980e4a90660d" providerId="ADAL" clId="{5F794F6E-19D1-492A-9FF0-881263E129F4}" dt="2026-04-07T02:30:21.801" v="3756" actId="13926"/>
        <pc:sldMkLst>
          <pc:docMk/>
          <pc:sldMk cId="144330675" sldId="638"/>
        </pc:sldMkLst>
      </pc:sldChg>
      <pc:sldChg chg="modSp mod">
        <pc:chgData name="長崎 紗也夏(nagasaki-sayaka.hk9)" userId="e3cf56b4-7b06-441f-96bb-980e4a90660d" providerId="ADAL" clId="{5F794F6E-19D1-492A-9FF0-881263E129F4}" dt="2026-05-14T02:09:50.540" v="3880" actId="13926"/>
        <pc:sldMkLst>
          <pc:docMk/>
          <pc:sldMk cId="3704442380" sldId="660"/>
        </pc:sldMkLst>
        <pc:spChg chg="mod">
          <ac:chgData name="長崎 紗也夏(nagasaki-sayaka.hk9)" userId="e3cf56b4-7b06-441f-96bb-980e4a90660d" providerId="ADAL" clId="{5F794F6E-19D1-492A-9FF0-881263E129F4}" dt="2026-05-14T02:09:50.540" v="3880" actId="13926"/>
          <ac:spMkLst>
            <pc:docMk/>
            <pc:sldMk cId="3704442380" sldId="660"/>
            <ac:spMk id="34" creationId="{00000000-0000-0000-0000-000000000000}"/>
          </ac:spMkLst>
        </pc:spChg>
      </pc:sldChg>
      <pc:sldChg chg="modSp mod">
        <pc:chgData name="長崎 紗也夏(nagasaki-sayaka.hk9)" userId="e3cf56b4-7b06-441f-96bb-980e4a90660d" providerId="ADAL" clId="{5F794F6E-19D1-492A-9FF0-881263E129F4}" dt="2026-04-07T02:40:33.194" v="3787" actId="13926"/>
        <pc:sldMkLst>
          <pc:docMk/>
          <pc:sldMk cId="323716395" sldId="666"/>
        </pc:sldMkLst>
      </pc:sldChg>
      <pc:sldChg chg="modSp mod">
        <pc:chgData name="長崎 紗也夏(nagasaki-sayaka.hk9)" userId="e3cf56b4-7b06-441f-96bb-980e4a90660d" providerId="ADAL" clId="{5F794F6E-19D1-492A-9FF0-881263E129F4}" dt="2026-03-23T10:52:22.831" v="1543" actId="14100"/>
        <pc:sldMkLst>
          <pc:docMk/>
          <pc:sldMk cId="4157560867" sldId="670"/>
        </pc:sldMkLst>
      </pc:sldChg>
      <pc:sldChg chg="modSp mod">
        <pc:chgData name="長崎 紗也夏(nagasaki-sayaka.hk9)" userId="e3cf56b4-7b06-441f-96bb-980e4a90660d" providerId="ADAL" clId="{5F794F6E-19D1-492A-9FF0-881263E129F4}" dt="2026-03-23T10:52:38.915" v="1547" actId="14100"/>
        <pc:sldMkLst>
          <pc:docMk/>
          <pc:sldMk cId="3449933281" sldId="671"/>
        </pc:sldMkLst>
      </pc:sldChg>
      <pc:sldChg chg="modSp mod">
        <pc:chgData name="長崎 紗也夏(nagasaki-sayaka.hk9)" userId="e3cf56b4-7b06-441f-96bb-980e4a90660d" providerId="ADAL" clId="{5F794F6E-19D1-492A-9FF0-881263E129F4}" dt="2026-03-23T10:53:07.284" v="1552" actId="14100"/>
        <pc:sldMkLst>
          <pc:docMk/>
          <pc:sldMk cId="828026727" sldId="673"/>
        </pc:sldMkLst>
      </pc:sldChg>
      <pc:sldChg chg="modSp mod">
        <pc:chgData name="長崎 紗也夏(nagasaki-sayaka.hk9)" userId="e3cf56b4-7b06-441f-96bb-980e4a90660d" providerId="ADAL" clId="{5F794F6E-19D1-492A-9FF0-881263E129F4}" dt="2026-04-07T02:23:18.096" v="3744" actId="13926"/>
        <pc:sldMkLst>
          <pc:docMk/>
          <pc:sldMk cId="751061777" sldId="684"/>
        </pc:sldMkLst>
      </pc:sldChg>
      <pc:sldChg chg="modSp mod">
        <pc:chgData name="長崎 紗也夏(nagasaki-sayaka.hk9)" userId="e3cf56b4-7b06-441f-96bb-980e4a90660d" providerId="ADAL" clId="{5F794F6E-19D1-492A-9FF0-881263E129F4}" dt="2026-03-23T04:50:52.176" v="675" actId="207"/>
        <pc:sldMkLst>
          <pc:docMk/>
          <pc:sldMk cId="270512537" sldId="687"/>
        </pc:sldMkLst>
      </pc:sldChg>
      <pc:sldChg chg="modSp mod">
        <pc:chgData name="長崎 紗也夏(nagasaki-sayaka.hk9)" userId="e3cf56b4-7b06-441f-96bb-980e4a90660d" providerId="ADAL" clId="{5F794F6E-19D1-492A-9FF0-881263E129F4}" dt="2026-03-17T05:28:39.090" v="6" actId="14100"/>
        <pc:sldMkLst>
          <pc:docMk/>
          <pc:sldMk cId="1250015043" sldId="688"/>
        </pc:sldMkLst>
      </pc:sldChg>
      <pc:sldChg chg="delSp mod">
        <pc:chgData name="長崎 紗也夏(nagasaki-sayaka.hk9)" userId="e3cf56b4-7b06-441f-96bb-980e4a90660d" providerId="ADAL" clId="{5F794F6E-19D1-492A-9FF0-881263E129F4}" dt="2026-03-23T11:30:40.136" v="1684" actId="478"/>
        <pc:sldMkLst>
          <pc:docMk/>
          <pc:sldMk cId="1126647498" sldId="692"/>
        </pc:sldMkLst>
      </pc:sldChg>
      <pc:sldChg chg="addSp delSp modSp mod">
        <pc:chgData name="長崎 紗也夏(nagasaki-sayaka.hk9)" userId="e3cf56b4-7b06-441f-96bb-980e4a90660d" providerId="ADAL" clId="{5F794F6E-19D1-492A-9FF0-881263E129F4}" dt="2026-04-07T02:39:39.670" v="3784" actId="13926"/>
        <pc:sldMkLst>
          <pc:docMk/>
          <pc:sldMk cId="3290551693" sldId="693"/>
        </pc:sldMkLst>
      </pc:sldChg>
      <pc:sldChg chg="delSp mod">
        <pc:chgData name="長崎 紗也夏(nagasaki-sayaka.hk9)" userId="e3cf56b4-7b06-441f-96bb-980e4a90660d" providerId="ADAL" clId="{5F794F6E-19D1-492A-9FF0-881263E129F4}" dt="2026-03-23T11:30:32.773" v="1682" actId="478"/>
        <pc:sldMkLst>
          <pc:docMk/>
          <pc:sldMk cId="1585719337" sldId="697"/>
        </pc:sldMkLst>
      </pc:sldChg>
      <pc:sldChg chg="delSp mod">
        <pc:chgData name="長崎 紗也夏(nagasaki-sayaka.hk9)" userId="e3cf56b4-7b06-441f-96bb-980e4a90660d" providerId="ADAL" clId="{5F794F6E-19D1-492A-9FF0-881263E129F4}" dt="2026-04-07T02:40:16.566" v="3785" actId="478"/>
        <pc:sldMkLst>
          <pc:docMk/>
          <pc:sldMk cId="869573502" sldId="698"/>
        </pc:sldMkLst>
      </pc:sldChg>
      <pc:sldChg chg="modSp mod">
        <pc:chgData name="長崎 紗也夏(nagasaki-sayaka.hk9)" userId="e3cf56b4-7b06-441f-96bb-980e4a90660d" providerId="ADAL" clId="{5F794F6E-19D1-492A-9FF0-881263E129F4}" dt="2026-03-23T11:31:21.876" v="1690" actId="1038"/>
        <pc:sldMkLst>
          <pc:docMk/>
          <pc:sldMk cId="2482411079" sldId="708"/>
        </pc:sldMkLst>
      </pc:sldChg>
      <pc:sldChg chg="modSp mod">
        <pc:chgData name="長崎 紗也夏(nagasaki-sayaka.hk9)" userId="e3cf56b4-7b06-441f-96bb-980e4a90660d" providerId="ADAL" clId="{5F794F6E-19D1-492A-9FF0-881263E129F4}" dt="2026-03-31T06:00:47.577" v="2572" actId="20577"/>
        <pc:sldMkLst>
          <pc:docMk/>
          <pc:sldMk cId="2230849477" sldId="709"/>
        </pc:sldMkLst>
      </pc:sldChg>
      <pc:sldChg chg="addSp delSp modSp mod">
        <pc:chgData name="長崎 紗也夏(nagasaki-sayaka.hk9)" userId="e3cf56b4-7b06-441f-96bb-980e4a90660d" providerId="ADAL" clId="{5F794F6E-19D1-492A-9FF0-881263E129F4}" dt="2026-03-23T04:59:35.832" v="1170" actId="6549"/>
        <pc:sldMkLst>
          <pc:docMk/>
          <pc:sldMk cId="3897352842" sldId="715"/>
        </pc:sldMkLst>
      </pc:sldChg>
      <pc:sldChg chg="addSp delSp modSp mod">
        <pc:chgData name="長崎 紗也夏(nagasaki-sayaka.hk9)" userId="e3cf56b4-7b06-441f-96bb-980e4a90660d" providerId="ADAL" clId="{5F794F6E-19D1-492A-9FF0-881263E129F4}" dt="2026-04-07T02:29:41.511" v="3753" actId="1035"/>
        <pc:sldMkLst>
          <pc:docMk/>
          <pc:sldMk cId="3892977883" sldId="717"/>
        </pc:sldMkLst>
      </pc:sldChg>
      <pc:sldChg chg="modSp mod">
        <pc:chgData name="長崎 紗也夏(nagasaki-sayaka.hk9)" userId="e3cf56b4-7b06-441f-96bb-980e4a90660d" providerId="ADAL" clId="{5F794F6E-19D1-492A-9FF0-881263E129F4}" dt="2026-03-23T11:31:09.798" v="1688" actId="1038"/>
        <pc:sldMkLst>
          <pc:docMk/>
          <pc:sldMk cId="2045176948" sldId="720"/>
        </pc:sldMkLst>
      </pc:sldChg>
      <pc:sldChg chg="delSp modSp mod">
        <pc:chgData name="長崎 紗也夏(nagasaki-sayaka.hk9)" userId="e3cf56b4-7b06-441f-96bb-980e4a90660d" providerId="ADAL" clId="{5F794F6E-19D1-492A-9FF0-881263E129F4}" dt="2026-04-07T02:28:56.139" v="3746" actId="13926"/>
        <pc:sldMkLst>
          <pc:docMk/>
          <pc:sldMk cId="1427518271" sldId="721"/>
        </pc:sldMkLst>
      </pc:sldChg>
      <pc:sldChg chg="delSp modSp mod">
        <pc:chgData name="長崎 紗也夏(nagasaki-sayaka.hk9)" userId="e3cf56b4-7b06-441f-96bb-980e4a90660d" providerId="ADAL" clId="{5F794F6E-19D1-492A-9FF0-881263E129F4}" dt="2026-04-07T02:29:08.067" v="3747" actId="13926"/>
        <pc:sldMkLst>
          <pc:docMk/>
          <pc:sldMk cId="4021412630" sldId="722"/>
        </pc:sldMkLst>
      </pc:sldChg>
      <pc:sldChg chg="delSp modSp mod">
        <pc:chgData name="長崎 紗也夏(nagasaki-sayaka.hk9)" userId="e3cf56b4-7b06-441f-96bb-980e4a90660d" providerId="ADAL" clId="{5F794F6E-19D1-492A-9FF0-881263E129F4}" dt="2026-03-23T04:54:55.284" v="885" actId="1035"/>
        <pc:sldMkLst>
          <pc:docMk/>
          <pc:sldMk cId="2533430849" sldId="723"/>
        </pc:sldMkLst>
      </pc:sldChg>
      <pc:sldChg chg="modSp mod">
        <pc:chgData name="長崎 紗也夏(nagasaki-sayaka.hk9)" userId="e3cf56b4-7b06-441f-96bb-980e4a90660d" providerId="ADAL" clId="{5F794F6E-19D1-492A-9FF0-881263E129F4}" dt="2026-04-07T05:47:01.331" v="3811" actId="115"/>
        <pc:sldMkLst>
          <pc:docMk/>
          <pc:sldMk cId="2701988184" sldId="724"/>
        </pc:sldMkLst>
      </pc:sldChg>
      <pc:sldChg chg="modSp mod">
        <pc:chgData name="長崎 紗也夏(nagasaki-sayaka.hk9)" userId="e3cf56b4-7b06-441f-96bb-980e4a90660d" providerId="ADAL" clId="{5F794F6E-19D1-492A-9FF0-881263E129F4}" dt="2026-03-31T07:52:21.333" v="3269" actId="20577"/>
        <pc:sldMkLst>
          <pc:docMk/>
          <pc:sldMk cId="1768714355" sldId="725"/>
        </pc:sldMkLst>
      </pc:sldChg>
      <pc:sldChg chg="delSp modSp mod">
        <pc:chgData name="長崎 紗也夏(nagasaki-sayaka.hk9)" userId="e3cf56b4-7b06-441f-96bb-980e4a90660d" providerId="ADAL" clId="{5F794F6E-19D1-492A-9FF0-881263E129F4}" dt="2026-05-13T02:08:55.542" v="3855" actId="13926"/>
        <pc:sldMkLst>
          <pc:docMk/>
          <pc:sldMk cId="1558862689" sldId="726"/>
        </pc:sldMkLst>
        <pc:graphicFrameChg chg="modGraphic">
          <ac:chgData name="長崎 紗也夏(nagasaki-sayaka.hk9)" userId="e3cf56b4-7b06-441f-96bb-980e4a90660d" providerId="ADAL" clId="{5F794F6E-19D1-492A-9FF0-881263E129F4}" dt="2026-05-13T02:08:55.542" v="3855" actId="13926"/>
          <ac:graphicFrameMkLst>
            <pc:docMk/>
            <pc:sldMk cId="1558862689" sldId="726"/>
            <ac:graphicFrameMk id="7" creationId="{00000000-0000-0000-0000-000000000000}"/>
          </ac:graphicFrameMkLst>
        </pc:graphicFrameChg>
      </pc:sldChg>
      <pc:sldChg chg="modSp mod">
        <pc:chgData name="長崎 紗也夏(nagasaki-sayaka.hk9)" userId="e3cf56b4-7b06-441f-96bb-980e4a90660d" providerId="ADAL" clId="{5F794F6E-19D1-492A-9FF0-881263E129F4}" dt="2026-04-07T02:37:17.207" v="3781" actId="13926"/>
        <pc:sldMkLst>
          <pc:docMk/>
          <pc:sldMk cId="3963314325" sldId="727"/>
        </pc:sldMkLst>
      </pc:sldChg>
      <pc:sldChg chg="delSp modSp mod">
        <pc:chgData name="長崎 紗也夏(nagasaki-sayaka.hk9)" userId="e3cf56b4-7b06-441f-96bb-980e4a90660d" providerId="ADAL" clId="{5F794F6E-19D1-492A-9FF0-881263E129F4}" dt="2026-03-23T05:22:35.345" v="1507" actId="1037"/>
        <pc:sldMkLst>
          <pc:docMk/>
          <pc:sldMk cId="972865663" sldId="728"/>
        </pc:sldMkLst>
      </pc:sldChg>
      <pc:sldChg chg="modSp mod">
        <pc:chgData name="長崎 紗也夏(nagasaki-sayaka.hk9)" userId="e3cf56b4-7b06-441f-96bb-980e4a90660d" providerId="ADAL" clId="{5F794F6E-19D1-492A-9FF0-881263E129F4}" dt="2026-04-07T02:37:53.833" v="3783" actId="13926"/>
        <pc:sldMkLst>
          <pc:docMk/>
          <pc:sldMk cId="4045423687" sldId="729"/>
        </pc:sldMkLst>
      </pc:sldChg>
      <pc:sldChg chg="modSp mod">
        <pc:chgData name="長崎 紗也夏(nagasaki-sayaka.hk9)" userId="e3cf56b4-7b06-441f-96bb-980e4a90660d" providerId="ADAL" clId="{5F794F6E-19D1-492A-9FF0-881263E129F4}" dt="2026-04-07T04:51:23.582" v="3799" actId="13926"/>
        <pc:sldMkLst>
          <pc:docMk/>
          <pc:sldMk cId="4250876867" sldId="730"/>
        </pc:sldMkLst>
      </pc:sldChg>
      <pc:sldChg chg="delSp modSp mod">
        <pc:chgData name="長崎 紗也夏(nagasaki-sayaka.hk9)" userId="e3cf56b4-7b06-441f-96bb-980e4a90660d" providerId="ADAL" clId="{5F794F6E-19D1-492A-9FF0-881263E129F4}" dt="2026-04-07T02:20:46.105" v="3735" actId="13926"/>
        <pc:sldMkLst>
          <pc:docMk/>
          <pc:sldMk cId="2504954738" sldId="731"/>
        </pc:sldMkLst>
      </pc:sldChg>
      <pc:sldChg chg="delSp modSp mod">
        <pc:chgData name="長崎 紗也夏(nagasaki-sayaka.hk9)" userId="e3cf56b4-7b06-441f-96bb-980e4a90660d" providerId="ADAL" clId="{5F794F6E-19D1-492A-9FF0-881263E129F4}" dt="2026-04-07T05:47:54.411" v="3813" actId="20577"/>
        <pc:sldMkLst>
          <pc:docMk/>
          <pc:sldMk cId="3908213581" sldId="736"/>
        </pc:sldMkLst>
      </pc:sldChg>
      <pc:sldChg chg="modSp mod">
        <pc:chgData name="長崎 紗也夏(nagasaki-sayaka.hk9)" userId="e3cf56b4-7b06-441f-96bb-980e4a90660d" providerId="ADAL" clId="{5F794F6E-19D1-492A-9FF0-881263E129F4}" dt="2026-03-23T05:02:16.500" v="1269"/>
        <pc:sldMkLst>
          <pc:docMk/>
          <pc:sldMk cId="2806134699" sldId="760"/>
        </pc:sldMkLst>
      </pc:sldChg>
      <pc:sldChg chg="addSp modSp mod">
        <pc:chgData name="長崎 紗也夏(nagasaki-sayaka.hk9)" userId="e3cf56b4-7b06-441f-96bb-980e4a90660d" providerId="ADAL" clId="{5F794F6E-19D1-492A-9FF0-881263E129F4}" dt="2026-04-07T02:30:58.347" v="3759" actId="13926"/>
        <pc:sldMkLst>
          <pc:docMk/>
          <pc:sldMk cId="3806009740" sldId="761"/>
        </pc:sldMkLst>
      </pc:sldChg>
      <pc:sldChg chg="modSp mod modCm">
        <pc:chgData name="長崎 紗也夏(nagasaki-sayaka.hk9)" userId="e3cf56b4-7b06-441f-96bb-980e4a90660d" providerId="ADAL" clId="{5F794F6E-19D1-492A-9FF0-881263E129F4}" dt="2026-04-07T02:32:58.880" v="3770" actId="14100"/>
        <pc:sldMkLst>
          <pc:docMk/>
          <pc:sldMk cId="4262910473" sldId="762"/>
        </pc:sldMkLst>
        <pc:extLst>
          <p:ext xmlns:p="http://schemas.openxmlformats.org/presentationml/2006/main" uri="{D6D511B9-2390-475A-947B-AFAB55BFBCF1}">
            <pc226:cmChg xmlns:pc226="http://schemas.microsoft.com/office/powerpoint/2022/06/main/command" chg="mod">
              <pc226:chgData name="長崎 紗也夏(nagasaki-sayaka.hk9)" userId="e3cf56b4-7b06-441f-96bb-980e4a90660d" providerId="ADAL" clId="{5F794F6E-19D1-492A-9FF0-881263E129F4}" dt="2026-04-07T02:32:07.936" v="3765" actId="20577"/>
              <pc2:cmMkLst xmlns:pc2="http://schemas.microsoft.com/office/powerpoint/2019/9/main/command">
                <pc:docMk/>
                <pc:sldMk cId="4262910473" sldId="762"/>
                <pc2:cmMk id="{7D57E7DD-9124-473C-8A4B-48478C366BE8}"/>
              </pc2:cmMkLst>
            </pc226:cmChg>
          </p:ext>
        </pc:extLst>
      </pc:sldChg>
      <pc:sldChg chg="delSp modSp mod">
        <pc:chgData name="長崎 紗也夏(nagasaki-sayaka.hk9)" userId="e3cf56b4-7b06-441f-96bb-980e4a90660d" providerId="ADAL" clId="{5F794F6E-19D1-492A-9FF0-881263E129F4}" dt="2026-04-07T02:29:59.204" v="3754" actId="13926"/>
        <pc:sldMkLst>
          <pc:docMk/>
          <pc:sldMk cId="1895792461" sldId="764"/>
        </pc:sldMkLst>
      </pc:sldChg>
      <pc:sldChg chg="delSp mod">
        <pc:chgData name="長崎 紗也夏(nagasaki-sayaka.hk9)" userId="e3cf56b4-7b06-441f-96bb-980e4a90660d" providerId="ADAL" clId="{5F794F6E-19D1-492A-9FF0-881263E129F4}" dt="2026-03-23T11:30:30.908" v="1681" actId="478"/>
        <pc:sldMkLst>
          <pc:docMk/>
          <pc:sldMk cId="3215312612" sldId="768"/>
        </pc:sldMkLst>
      </pc:sldChg>
      <pc:sldChg chg="delSp mod">
        <pc:chgData name="長崎 紗也夏(nagasaki-sayaka.hk9)" userId="e3cf56b4-7b06-441f-96bb-980e4a90660d" providerId="ADAL" clId="{5F794F6E-19D1-492A-9FF0-881263E129F4}" dt="2026-03-23T11:30:50.267" v="1686" actId="478"/>
        <pc:sldMkLst>
          <pc:docMk/>
          <pc:sldMk cId="417777943" sldId="770"/>
        </pc:sldMkLst>
      </pc:sldChg>
      <pc:sldChg chg="delSp modSp mod">
        <pc:chgData name="長崎 紗也夏(nagasaki-sayaka.hk9)" userId="e3cf56b4-7b06-441f-96bb-980e4a90660d" providerId="ADAL" clId="{5F794F6E-19D1-492A-9FF0-881263E129F4}" dt="2026-04-07T02:21:38.572" v="3738" actId="13926"/>
        <pc:sldMkLst>
          <pc:docMk/>
          <pc:sldMk cId="3037828473" sldId="771"/>
        </pc:sldMkLst>
      </pc:sldChg>
      <pc:sldChg chg="modSp mod">
        <pc:chgData name="長崎 紗也夏(nagasaki-sayaka.hk9)" userId="e3cf56b4-7b06-441f-96bb-980e4a90660d" providerId="ADAL" clId="{5F794F6E-19D1-492A-9FF0-881263E129F4}" dt="2026-04-07T02:22:31.258" v="3741" actId="13926"/>
        <pc:sldMkLst>
          <pc:docMk/>
          <pc:sldMk cId="115167424" sldId="772"/>
        </pc:sldMkLst>
      </pc:sldChg>
      <pc:sldChg chg="modSp mod">
        <pc:chgData name="長崎 紗也夏(nagasaki-sayaka.hk9)" userId="e3cf56b4-7b06-441f-96bb-980e4a90660d" providerId="ADAL" clId="{5F794F6E-19D1-492A-9FF0-881263E129F4}" dt="2026-04-07T02:36:02.837" v="3778" actId="14100"/>
        <pc:sldMkLst>
          <pc:docMk/>
          <pc:sldMk cId="3823146798" sldId="774"/>
        </pc:sldMkLst>
      </pc:sldChg>
    </pc:docChg>
  </pc:docChgLst>
  <pc:docChgLst>
    <pc:chgData name="荒井 尚隆(arai-naotaka)" userId="45a082ec-98a0-401d-9e02-ceca01a8bad8" providerId="ADAL" clId="{5F794F6E-19D1-492A-9FF0-881263E129F4}"/>
    <pc:docChg chg="undo custSel mod modSld">
      <pc:chgData name="荒井 尚隆(arai-naotaka)" userId="45a082ec-98a0-401d-9e02-ceca01a8bad8" providerId="ADAL" clId="{5F794F6E-19D1-492A-9FF0-881263E129F4}" dt="2026-05-08T02:42:47.444" v="1270" actId="14100"/>
      <pc:docMkLst>
        <pc:docMk/>
      </pc:docMkLst>
      <pc:sldChg chg="modSp mod">
        <pc:chgData name="荒井 尚隆(arai-naotaka)" userId="45a082ec-98a0-401d-9e02-ceca01a8bad8" providerId="ADAL" clId="{5F794F6E-19D1-492A-9FF0-881263E129F4}" dt="2026-04-06T08:40:03.414" v="1181"/>
        <pc:sldMkLst>
          <pc:docMk/>
          <pc:sldMk cId="1216397119" sldId="519"/>
        </pc:sldMkLst>
      </pc:sldChg>
      <pc:sldChg chg="modSp mod">
        <pc:chgData name="荒井 尚隆(arai-naotaka)" userId="45a082ec-98a0-401d-9e02-ceca01a8bad8" providerId="ADAL" clId="{5F794F6E-19D1-492A-9FF0-881263E129F4}" dt="2026-03-18T02:12:31.049" v="28"/>
        <pc:sldMkLst>
          <pc:docMk/>
          <pc:sldMk cId="2518143822" sldId="553"/>
        </pc:sldMkLst>
      </pc:sldChg>
      <pc:sldChg chg="modSp mod">
        <pc:chgData name="荒井 尚隆(arai-naotaka)" userId="45a082ec-98a0-401d-9e02-ceca01a8bad8" providerId="ADAL" clId="{5F794F6E-19D1-492A-9FF0-881263E129F4}" dt="2026-03-19T04:59:38.304" v="364" actId="1076"/>
        <pc:sldMkLst>
          <pc:docMk/>
          <pc:sldMk cId="144330675" sldId="638"/>
        </pc:sldMkLst>
      </pc:sldChg>
      <pc:sldChg chg="modSp mod">
        <pc:chgData name="荒井 尚隆(arai-naotaka)" userId="45a082ec-98a0-401d-9e02-ceca01a8bad8" providerId="ADAL" clId="{5F794F6E-19D1-492A-9FF0-881263E129F4}" dt="2026-05-08T02:42:47.444" v="1270" actId="14100"/>
        <pc:sldMkLst>
          <pc:docMk/>
          <pc:sldMk cId="3704442380" sldId="660"/>
        </pc:sldMkLst>
        <pc:spChg chg="mod">
          <ac:chgData name="荒井 尚隆(arai-naotaka)" userId="45a082ec-98a0-401d-9e02-ceca01a8bad8" providerId="ADAL" clId="{5F794F6E-19D1-492A-9FF0-881263E129F4}" dt="2026-05-08T02:42:47.444" v="1270" actId="14100"/>
          <ac:spMkLst>
            <pc:docMk/>
            <pc:sldMk cId="3704442380" sldId="660"/>
            <ac:spMk id="34" creationId="{00000000-0000-0000-0000-000000000000}"/>
          </ac:spMkLst>
        </pc:spChg>
      </pc:sldChg>
      <pc:sldChg chg="modSp mod">
        <pc:chgData name="荒井 尚隆(arai-naotaka)" userId="45a082ec-98a0-401d-9e02-ceca01a8bad8" providerId="ADAL" clId="{5F794F6E-19D1-492A-9FF0-881263E129F4}" dt="2026-03-19T05:56:33.567" v="1174"/>
        <pc:sldMkLst>
          <pc:docMk/>
          <pc:sldMk cId="1427518271" sldId="721"/>
        </pc:sldMkLst>
      </pc:sldChg>
      <pc:sldChg chg="modSp mod">
        <pc:chgData name="荒井 尚隆(arai-naotaka)" userId="45a082ec-98a0-401d-9e02-ceca01a8bad8" providerId="ADAL" clId="{5F794F6E-19D1-492A-9FF0-881263E129F4}" dt="2026-03-18T02:22:25.984" v="321" actId="13926"/>
        <pc:sldMkLst>
          <pc:docMk/>
          <pc:sldMk cId="4021412630" sldId="722"/>
        </pc:sldMkLst>
      </pc:sldChg>
      <pc:sldChg chg="modSp mod">
        <pc:chgData name="荒井 尚隆(arai-naotaka)" userId="45a082ec-98a0-401d-9e02-ceca01a8bad8" providerId="ADAL" clId="{5F794F6E-19D1-492A-9FF0-881263E129F4}" dt="2026-03-19T05:28:54.634" v="1170" actId="13926"/>
        <pc:sldMkLst>
          <pc:docMk/>
          <pc:sldMk cId="2701988184" sldId="724"/>
        </pc:sldMkLst>
      </pc:sldChg>
      <pc:sldChg chg="modSp mod">
        <pc:chgData name="荒井 尚隆(arai-naotaka)" userId="45a082ec-98a0-401d-9e02-ceca01a8bad8" providerId="ADAL" clId="{5F794F6E-19D1-492A-9FF0-881263E129F4}" dt="2026-03-19T05:31:23.715" v="1172" actId="400"/>
        <pc:sldMkLst>
          <pc:docMk/>
          <pc:sldMk cId="1768714355" sldId="725"/>
        </pc:sldMkLst>
      </pc:sldChg>
      <pc:sldChg chg="modSp mod">
        <pc:chgData name="荒井 尚隆(arai-naotaka)" userId="45a082ec-98a0-401d-9e02-ceca01a8bad8" providerId="ADAL" clId="{5F794F6E-19D1-492A-9FF0-881263E129F4}" dt="2026-05-07T03:18:52.021" v="1266" actId="13926"/>
        <pc:sldMkLst>
          <pc:docMk/>
          <pc:sldMk cId="1558862689" sldId="726"/>
        </pc:sldMkLst>
        <pc:graphicFrameChg chg="mod modGraphic">
          <ac:chgData name="荒井 尚隆(arai-naotaka)" userId="45a082ec-98a0-401d-9e02-ceca01a8bad8" providerId="ADAL" clId="{5F794F6E-19D1-492A-9FF0-881263E129F4}" dt="2026-05-07T03:18:52.021" v="1266" actId="13926"/>
          <ac:graphicFrameMkLst>
            <pc:docMk/>
            <pc:sldMk cId="1558862689" sldId="726"/>
            <ac:graphicFrameMk id="7" creationId="{00000000-0000-0000-0000-000000000000}"/>
          </ac:graphicFrameMkLst>
        </pc:graphicFrameChg>
      </pc:sldChg>
      <pc:sldChg chg="modSp mod">
        <pc:chgData name="荒井 尚隆(arai-naotaka)" userId="45a082ec-98a0-401d-9e02-ceca01a8bad8" providerId="ADAL" clId="{5F794F6E-19D1-492A-9FF0-881263E129F4}" dt="2026-03-18T02:13:16.296" v="32" actId="13926"/>
        <pc:sldMkLst>
          <pc:docMk/>
          <pc:sldMk cId="4250876867" sldId="730"/>
        </pc:sldMkLst>
      </pc:sldChg>
      <pc:sldChg chg="modSp mod">
        <pc:chgData name="荒井 尚隆(arai-naotaka)" userId="45a082ec-98a0-401d-9e02-ceca01a8bad8" providerId="ADAL" clId="{5F794F6E-19D1-492A-9FF0-881263E129F4}" dt="2026-03-19T05:08:36.871" v="784" actId="20577"/>
        <pc:sldMkLst>
          <pc:docMk/>
          <pc:sldMk cId="4262910473" sldId="762"/>
        </pc:sldMkLst>
      </pc:sldChg>
      <pc:sldChg chg="modSp mod">
        <pc:chgData name="荒井 尚隆(arai-naotaka)" userId="45a082ec-98a0-401d-9e02-ceca01a8bad8" providerId="ADAL" clId="{5F794F6E-19D1-492A-9FF0-881263E129F4}" dt="2026-03-18T02:25:36.614" v="325" actId="13926"/>
        <pc:sldMkLst>
          <pc:docMk/>
          <pc:sldMk cId="1895792461" sldId="764"/>
        </pc:sldMkLst>
      </pc:sldChg>
      <pc:sldChg chg="modSp mod">
        <pc:chgData name="荒井 尚隆(arai-naotaka)" userId="45a082ec-98a0-401d-9e02-ceca01a8bad8" providerId="ADAL" clId="{5F794F6E-19D1-492A-9FF0-881263E129F4}" dt="2026-03-18T02:16:37.546" v="36" actId="13926"/>
        <pc:sldMkLst>
          <pc:docMk/>
          <pc:sldMk cId="3037828473" sldId="771"/>
        </pc:sldMkLst>
      </pc:sldChg>
      <pc:sldChg chg="modSp mod">
        <pc:chgData name="荒井 尚隆(arai-naotaka)" userId="45a082ec-98a0-401d-9e02-ceca01a8bad8" providerId="ADAL" clId="{5F794F6E-19D1-492A-9FF0-881263E129F4}" dt="2026-03-19T05:20:15.301" v="979" actId="14100"/>
        <pc:sldMkLst>
          <pc:docMk/>
          <pc:sldMk cId="3823146798" sldId="774"/>
        </pc:sldMkLst>
      </pc:sldChg>
    </pc:docChg>
  </pc:docChgLst>
  <pc:docChgLst>
    <pc:chgData name="丸田 雄己(maruta-yuuki)" userId="13ddf2c5-f910-4631-a5b9-41aa6148b932" providerId="ADAL" clId="{5F794F6E-19D1-492A-9FF0-881263E129F4}"/>
    <pc:docChg chg="undo custSel modSld">
      <pc:chgData name="丸田 雄己(maruta-yuuki)" userId="13ddf2c5-f910-4631-a5b9-41aa6148b932" providerId="ADAL" clId="{5F794F6E-19D1-492A-9FF0-881263E129F4}" dt="2026-03-19T09:31:26.396" v="53"/>
      <pc:docMkLst>
        <pc:docMk/>
      </pc:docMkLst>
      <pc:sldChg chg="modSp mod modCm">
        <pc:chgData name="丸田 雄己(maruta-yuuki)" userId="13ddf2c5-f910-4631-a5b9-41aa6148b932" providerId="ADAL" clId="{5F794F6E-19D1-492A-9FF0-881263E129F4}" dt="2026-03-19T09:31:26.396" v="53"/>
        <pc:sldMkLst>
          <pc:docMk/>
          <pc:sldMk cId="2518143822" sldId="553"/>
        </pc:sldMkLst>
        <pc:extLst>
          <p:ext xmlns:p="http://schemas.openxmlformats.org/presentationml/2006/main" uri="{D6D511B9-2390-475A-947B-AFAB55BFBCF1}">
            <pc226:cmChg xmlns:pc226="http://schemas.microsoft.com/office/powerpoint/2022/06/main/command" chg="mod">
              <pc226:chgData name="丸田 雄己(maruta-yuuki)" userId="13ddf2c5-f910-4631-a5b9-41aa6148b932" providerId="ADAL" clId="{5F794F6E-19D1-492A-9FF0-881263E129F4}" dt="2026-03-19T09:30:23.515" v="37" actId="20577"/>
              <pc2:cmMkLst xmlns:pc2="http://schemas.microsoft.com/office/powerpoint/2019/9/main/command">
                <pc:docMk/>
                <pc:sldMk cId="2518143822" sldId="553"/>
                <pc2:cmMk id="{DB1A4400-770E-4579-9D29-FB0E66A0D858}"/>
              </pc2:cmMkLst>
            </pc226:cmChg>
            <pc226:cmChg xmlns:pc226="http://schemas.microsoft.com/office/powerpoint/2022/06/main/command" chg="mod">
              <pc226:chgData name="丸田 雄己(maruta-yuuki)" userId="13ddf2c5-f910-4631-a5b9-41aa6148b932" providerId="ADAL" clId="{5F794F6E-19D1-492A-9FF0-881263E129F4}" dt="2026-03-19T09:31:17.447" v="47" actId="20577"/>
              <pc2:cmMkLst xmlns:pc2="http://schemas.microsoft.com/office/powerpoint/2019/9/main/command">
                <pc:docMk/>
                <pc:sldMk cId="2518143822" sldId="553"/>
                <pc2:cmMk id="{160FBF0F-6F08-442D-8E70-10D6598FBF49}"/>
              </pc2:cmMkLst>
            </pc226:cmChg>
            <pc226:cmChg xmlns:pc226="http://schemas.microsoft.com/office/powerpoint/2022/06/main/command" chg="mod">
              <pc226:chgData name="丸田 雄己(maruta-yuuki)" userId="13ddf2c5-f910-4631-a5b9-41aa6148b932" providerId="ADAL" clId="{5F794F6E-19D1-492A-9FF0-881263E129F4}" dt="2026-03-19T09:31:17.447" v="47" actId="20577"/>
              <pc2:cmMkLst xmlns:pc2="http://schemas.microsoft.com/office/powerpoint/2019/9/main/command">
                <pc:docMk/>
                <pc:sldMk cId="2518143822" sldId="553"/>
                <pc2:cmMk id="{4C2534E8-5430-4E5A-A3C0-635EDB7B4AD5}"/>
              </pc2:cmMkLst>
            </pc226:cmChg>
          </p:ext>
        </pc:ext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38BF4B-663E-414D-AAE6-704F0E6CCCA2}"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kumimoji="1" lang="ja-JP" altLang="en-US"/>
        </a:p>
      </dgm:t>
    </dgm:pt>
    <dgm:pt modelId="{24B1BB40-3C4D-4E68-BCE6-84EF303DA119}">
      <dgm:prSet phldrT="[テキスト]" custT="1"/>
      <dgm:spPr>
        <a:xfrm>
          <a:off x="1700346" y="100956"/>
          <a:ext cx="719513" cy="719513"/>
        </a:xfrm>
        <a:solidFill>
          <a:srgbClr val="9FB8CD">
            <a:lumMod val="60000"/>
            <a:lumOff val="40000"/>
          </a:srgbClr>
        </a:solidFill>
        <a:ln w="19050" cap="flat" cmpd="sng" algn="ctr">
          <a:solidFill>
            <a:sysClr val="window" lastClr="FFFFFF">
              <a:hueOff val="0"/>
              <a:satOff val="0"/>
              <a:lumOff val="0"/>
              <a:alphaOff val="0"/>
            </a:sysClr>
          </a:solidFill>
          <a:prstDash val="solid"/>
        </a:ln>
        <a:effectLst/>
      </dgm:spPr>
      <dgm:t>
        <a:bodyPr/>
        <a:lstStyle/>
        <a:p>
          <a:pPr>
            <a:lnSpc>
              <a:spcPct val="100000"/>
            </a:lnSpc>
            <a:spcBef>
              <a:spcPts val="600"/>
            </a:spcBef>
            <a:spcAft>
              <a:spcPts val="0"/>
            </a:spcAft>
          </a:pPr>
          <a:endParaRPr kumimoji="1" lang="ja-JP" altLang="en-US" sz="80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dgm:t>
    </dgm:pt>
    <dgm:pt modelId="{A09FE7F8-2E63-4B39-BB89-2E5A4AE904E6}" type="parTrans" cxnId="{1C3875A2-CE95-4AA6-8607-384094878E0D}">
      <dgm:prSet/>
      <dgm:spPr/>
      <dgm:t>
        <a:bodyPr/>
        <a:lstStyle/>
        <a:p>
          <a:endParaRPr kumimoji="1" lang="ja-JP" altLang="en-US" sz="800"/>
        </a:p>
      </dgm:t>
    </dgm:pt>
    <dgm:pt modelId="{12B8A0DE-3B07-4A8E-A3F0-FB6D67C923AA}" type="sibTrans" cxnId="{1C3875A2-CE95-4AA6-8607-384094878E0D}">
      <dgm:prSet custT="1"/>
      <dgm:spPr>
        <a:xfrm rot="1501988">
          <a:off x="2441990" y="557317"/>
          <a:ext cx="169914" cy="242835"/>
        </a:xfrm>
        <a:solidFill>
          <a:srgbClr val="D2DA7A">
            <a:lumMod val="50000"/>
          </a:srgbClr>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48D51614-B6C7-4EEE-89B1-C1FFE92BD831}">
      <dgm:prSet phldrT="[テキスト]" custT="1"/>
      <dgm:spPr>
        <a:xfrm>
          <a:off x="2642749" y="541070"/>
          <a:ext cx="719513" cy="719513"/>
        </a:xfrm>
        <a:solidFill>
          <a:srgbClr val="CCFF99"/>
        </a:solidFill>
        <a:ln w="19050" cap="flat" cmpd="sng" algn="ctr">
          <a:solidFill>
            <a:sysClr val="window" lastClr="FFFFFF">
              <a:hueOff val="0"/>
              <a:satOff val="0"/>
              <a:lumOff val="0"/>
              <a:alphaOff val="0"/>
            </a:sysClr>
          </a:solidFill>
          <a:prstDash val="solid"/>
        </a:ln>
        <a:effectLst/>
      </dgm:spPr>
      <dgm:t>
        <a:bodyPr lIns="0" rIns="0"/>
        <a:lstStyle/>
        <a:p>
          <a:pPr>
            <a:spcAft>
              <a:spcPts val="0"/>
            </a:spcAft>
          </a:pPr>
          <a:endParaRPr kumimoji="1" lang="ja-JP" altLang="en-US" sz="8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gm:t>
    </dgm:pt>
    <dgm:pt modelId="{AC486936-9EF9-4F6B-A443-5BAD948D2D98}" type="parTrans" cxnId="{E533E717-5E5C-425C-8A7F-D067BA98B56F}">
      <dgm:prSet/>
      <dgm:spPr/>
      <dgm:t>
        <a:bodyPr/>
        <a:lstStyle/>
        <a:p>
          <a:endParaRPr kumimoji="1" lang="ja-JP" altLang="en-US" sz="800"/>
        </a:p>
      </dgm:t>
    </dgm:pt>
    <dgm:pt modelId="{FCA86351-FC9F-4BDB-9571-866312922788}" type="sibTrans" cxnId="{E533E717-5E5C-425C-8A7F-D067BA98B56F}">
      <dgm:prSet custT="1"/>
      <dgm:spPr>
        <a:xfrm rot="5400000">
          <a:off x="2906827" y="1314275"/>
          <a:ext cx="191356" cy="242835"/>
        </a:xfrm>
        <a:solidFill>
          <a:srgbClr val="77933C"/>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DEC1AEA0-8301-4B61-9C52-DCDB6AC82621}">
      <dgm:prSet phldrT="[テキスト]" custT="1"/>
      <dgm:spPr>
        <a:xfrm>
          <a:off x="2642749" y="1621634"/>
          <a:ext cx="719513" cy="719513"/>
        </a:xfrm>
        <a:solidFill>
          <a:srgbClr val="9FB8CD">
            <a:lumMod val="60000"/>
            <a:lumOff val="40000"/>
          </a:srgbClr>
        </a:solidFill>
        <a:ln w="19050" cap="flat" cmpd="sng" algn="ctr">
          <a:solidFill>
            <a:sysClr val="window" lastClr="FFFFFF">
              <a:hueOff val="0"/>
              <a:satOff val="0"/>
              <a:lumOff val="0"/>
              <a:alphaOff val="0"/>
            </a:sysClr>
          </a:solidFill>
          <a:prstDash val="solid"/>
        </a:ln>
        <a:effectLst/>
      </dgm:spPr>
      <dgm:t>
        <a:bodyPr lIns="0" tIns="72000" rIns="0" bIns="108000"/>
        <a:lstStyle/>
        <a:p>
          <a:r>
            <a:rPr kumimoji="1" lang="ja-JP" altLang="en-US" sz="80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  </a:t>
          </a:r>
        </a:p>
      </dgm:t>
    </dgm:pt>
    <dgm:pt modelId="{DCFDB31C-BEFD-4030-9A0B-BC23B624135D}" type="parTrans" cxnId="{A5883836-3A44-4524-B7F1-6F2197B6D08E}">
      <dgm:prSet/>
      <dgm:spPr/>
      <dgm:t>
        <a:bodyPr/>
        <a:lstStyle/>
        <a:p>
          <a:endParaRPr kumimoji="1" lang="ja-JP" altLang="en-US" sz="800"/>
        </a:p>
      </dgm:t>
    </dgm:pt>
    <dgm:pt modelId="{17E7A48D-D89B-48D1-A425-0B41E62CCCE4}" type="sibTrans" cxnId="{A5883836-3A44-4524-B7F1-6F2197B6D08E}">
      <dgm:prSet custT="1"/>
      <dgm:spPr>
        <a:xfrm rot="9187787">
          <a:off x="2460412" y="2092070"/>
          <a:ext cx="168031" cy="242835"/>
        </a:xfrm>
        <a:solidFill>
          <a:srgbClr val="77933C"/>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DAE667C3-0578-471A-9032-3AE02993E858}">
      <dgm:prSet phldrT="[テキスト]" custT="1"/>
      <dgm:spPr>
        <a:xfrm>
          <a:off x="1718109" y="2090126"/>
          <a:ext cx="719513" cy="719513"/>
        </a:xfrm>
        <a:solidFill>
          <a:srgbClr val="CCFF99"/>
        </a:solidFill>
        <a:ln w="19050" cap="flat" cmpd="sng" algn="ctr">
          <a:solidFill>
            <a:sysClr val="window" lastClr="FFFFFF">
              <a:hueOff val="0"/>
              <a:satOff val="0"/>
              <a:lumOff val="0"/>
              <a:alphaOff val="0"/>
            </a:sysClr>
          </a:solidFill>
          <a:prstDash val="solid"/>
        </a:ln>
        <a:effectLst/>
      </dgm:spPr>
      <dgm:t>
        <a:bodyPr lIns="0" rIns="0"/>
        <a:lstStyle/>
        <a:p>
          <a:endParaRPr kumimoji="1" lang="ja-JP" altLang="en-US" sz="8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gm:t>
    </dgm:pt>
    <dgm:pt modelId="{341A5413-BE8D-43AF-9644-968B18A625D3}" type="parTrans" cxnId="{99BE36A2-5BEB-4540-BCD7-607E570E6666}">
      <dgm:prSet/>
      <dgm:spPr/>
      <dgm:t>
        <a:bodyPr/>
        <a:lstStyle/>
        <a:p>
          <a:endParaRPr kumimoji="1" lang="ja-JP" altLang="en-US" sz="800"/>
        </a:p>
      </dgm:t>
    </dgm:pt>
    <dgm:pt modelId="{B4B76131-D2F9-458D-A169-9927F7B79410}" type="sibTrans" cxnId="{99BE36A2-5BEB-4540-BCD7-607E570E6666}">
      <dgm:prSet custT="1"/>
      <dgm:spPr>
        <a:xfrm rot="12379400">
          <a:off x="1519617" y="2096460"/>
          <a:ext cx="178605" cy="242835"/>
        </a:xfrm>
        <a:solidFill>
          <a:srgbClr val="77933C"/>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86D941D0-6189-4D79-9832-07846F7423C2}">
      <dgm:prSet phldrT="[テキスト]" custT="1"/>
      <dgm:spPr>
        <a:xfrm>
          <a:off x="771157" y="1621634"/>
          <a:ext cx="719513" cy="719513"/>
        </a:xfrm>
        <a:solidFill>
          <a:srgbClr val="9FB8CD">
            <a:lumMod val="60000"/>
            <a:lumOff val="40000"/>
          </a:srgbClr>
        </a:solidFill>
        <a:ln w="19050" cap="flat" cmpd="sng" algn="ctr">
          <a:solidFill>
            <a:sysClr val="window" lastClr="FFFFFF">
              <a:hueOff val="0"/>
              <a:satOff val="0"/>
              <a:lumOff val="0"/>
              <a:alphaOff val="0"/>
            </a:sysClr>
          </a:solidFill>
          <a:prstDash val="solid"/>
        </a:ln>
        <a:effectLst/>
      </dgm:spPr>
      <dgm:t>
        <a:bodyPr lIns="0" rIns="0"/>
        <a:lstStyle/>
        <a:p>
          <a:pPr>
            <a:spcAft>
              <a:spcPts val="0"/>
            </a:spcAft>
          </a:pPr>
          <a:endParaRPr kumimoji="1" lang="ja-JP" altLang="en-US" sz="800" baseline="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dgm:t>
    </dgm:pt>
    <dgm:pt modelId="{431E2FD4-5107-4488-B247-2EF9DC3D03E4}" type="parTrans" cxnId="{EB85106F-98CA-467C-9965-E3EECA092BA5}">
      <dgm:prSet/>
      <dgm:spPr/>
      <dgm:t>
        <a:bodyPr/>
        <a:lstStyle/>
        <a:p>
          <a:endParaRPr kumimoji="1" lang="ja-JP" altLang="en-US" sz="800"/>
        </a:p>
      </dgm:t>
    </dgm:pt>
    <dgm:pt modelId="{E81B888E-A0F1-466C-8BA1-543FB6B001E4}" type="sibTrans" cxnId="{EB85106F-98CA-467C-9965-E3EECA092BA5}">
      <dgm:prSet custT="1"/>
      <dgm:spPr>
        <a:xfrm rot="16200000">
          <a:off x="1035235" y="1325106"/>
          <a:ext cx="191356" cy="242835"/>
        </a:xfrm>
        <a:solidFill>
          <a:srgbClr val="77933C"/>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63ABB10D-B9E9-4F7B-AF86-F27CF71E2785}">
      <dgm:prSet custT="1"/>
      <dgm:spPr>
        <a:xfrm>
          <a:off x="771157" y="541070"/>
          <a:ext cx="719513" cy="719513"/>
        </a:xfrm>
        <a:solidFill>
          <a:srgbClr val="CCFF99"/>
        </a:solidFill>
        <a:ln w="19050" cap="flat" cmpd="sng" algn="ctr">
          <a:solidFill>
            <a:sysClr val="window" lastClr="FFFFFF">
              <a:hueOff val="0"/>
              <a:satOff val="0"/>
              <a:lumOff val="0"/>
              <a:alphaOff val="0"/>
            </a:sysClr>
          </a:solidFill>
          <a:prstDash val="solid"/>
        </a:ln>
        <a:effectLst/>
      </dgm:spPr>
      <dgm:t>
        <a:bodyPr/>
        <a:lstStyle/>
        <a:p>
          <a:endParaRPr kumimoji="1" lang="ja-JP" altLang="en-US" sz="8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gm:t>
    </dgm:pt>
    <dgm:pt modelId="{871A7E7A-8647-43D4-ABBB-8E89D7348846}" type="parTrans" cxnId="{85E42BF6-6086-4BE9-9343-DA7FC4A40030}">
      <dgm:prSet/>
      <dgm:spPr/>
      <dgm:t>
        <a:bodyPr/>
        <a:lstStyle/>
        <a:p>
          <a:endParaRPr kumimoji="1" lang="ja-JP" altLang="en-US" sz="800"/>
        </a:p>
      </dgm:t>
    </dgm:pt>
    <dgm:pt modelId="{7798A18A-B055-4DBC-8FEB-2305F5A888E7}" type="sibTrans" cxnId="{85E42BF6-6086-4BE9-9343-DA7FC4A40030}">
      <dgm:prSet custT="1"/>
      <dgm:spPr>
        <a:xfrm rot="20079318">
          <a:off x="1509536" y="561334"/>
          <a:ext cx="163577" cy="242835"/>
        </a:xfrm>
        <a:solidFill>
          <a:srgbClr val="D2DA7A">
            <a:lumMod val="50000"/>
          </a:srgbClr>
        </a:solidFill>
        <a:ln>
          <a:noFill/>
        </a:ln>
        <a:effectLst/>
      </dgm:spPr>
      <dgm:t>
        <a:bodyPr/>
        <a:lstStyle/>
        <a:p>
          <a:endParaRPr kumimoji="1" lang="ja-JP" altLang="en-US" sz="800">
            <a:solidFill>
              <a:sysClr val="window" lastClr="FFFFFF"/>
            </a:solidFill>
            <a:latin typeface="Gill Sans MT"/>
            <a:ea typeface="ＭＳ Ｐゴシック"/>
            <a:cs typeface="+mn-cs"/>
          </a:endParaRPr>
        </a:p>
      </dgm:t>
    </dgm:pt>
    <dgm:pt modelId="{A44CD34B-84AD-49B4-8FF2-003CAA67EA6B}" type="pres">
      <dgm:prSet presAssocID="{3438BF4B-663E-414D-AAE6-704F0E6CCCA2}" presName="cycle" presStyleCnt="0">
        <dgm:presLayoutVars>
          <dgm:dir/>
          <dgm:resizeHandles val="exact"/>
        </dgm:presLayoutVars>
      </dgm:prSet>
      <dgm:spPr/>
    </dgm:pt>
    <dgm:pt modelId="{82062AB5-1EDB-4B1B-A007-953DCB47B2AD}" type="pres">
      <dgm:prSet presAssocID="{24B1BB40-3C4D-4E68-BCE6-84EF303DA119}" presName="node" presStyleLbl="node1" presStyleIdx="0" presStyleCnt="6" custScaleX="114637" custScaleY="114637" custRadScaleRad="90732" custRadScaleInc="-1287">
        <dgm:presLayoutVars>
          <dgm:bulletEnabled val="1"/>
        </dgm:presLayoutVars>
      </dgm:prSet>
      <dgm:spPr>
        <a:prstGeom prst="ellipse">
          <a:avLst/>
        </a:prstGeom>
      </dgm:spPr>
    </dgm:pt>
    <dgm:pt modelId="{93AC1730-2A25-48BC-A881-73A9237EDDB4}" type="pres">
      <dgm:prSet presAssocID="{12B8A0DE-3B07-4A8E-A3F0-FB6D67C923AA}" presName="sibTrans" presStyleLbl="sibTrans2D1" presStyleIdx="0" presStyleCnt="6" custScaleX="147479"/>
      <dgm:spPr>
        <a:prstGeom prst="rightArrow">
          <a:avLst>
            <a:gd name="adj1" fmla="val 60000"/>
            <a:gd name="adj2" fmla="val 50000"/>
          </a:avLst>
        </a:prstGeom>
      </dgm:spPr>
    </dgm:pt>
    <dgm:pt modelId="{E8606D7E-F1C8-46F0-B78F-DE28343DC000}" type="pres">
      <dgm:prSet presAssocID="{12B8A0DE-3B07-4A8E-A3F0-FB6D67C923AA}" presName="connectorText" presStyleLbl="sibTrans2D1" presStyleIdx="0" presStyleCnt="6"/>
      <dgm:spPr/>
    </dgm:pt>
    <dgm:pt modelId="{B55FAAD3-6D3C-4ACE-8587-3FEF9A07A91E}" type="pres">
      <dgm:prSet presAssocID="{48D51614-B6C7-4EEE-89B1-C1FFE92BD831}" presName="node" presStyleLbl="node1" presStyleIdx="1" presStyleCnt="6" custScaleX="114637" custScaleY="114631">
        <dgm:presLayoutVars>
          <dgm:bulletEnabled val="1"/>
        </dgm:presLayoutVars>
      </dgm:prSet>
      <dgm:spPr>
        <a:prstGeom prst="ellipse">
          <a:avLst/>
        </a:prstGeom>
      </dgm:spPr>
    </dgm:pt>
    <dgm:pt modelId="{93FD3D7B-FE66-4132-9906-FAFD4646B683}" type="pres">
      <dgm:prSet presAssocID="{FCA86351-FC9F-4BDB-9571-866312922788}" presName="sibTrans" presStyleLbl="sibTrans2D1" presStyleIdx="1" presStyleCnt="6" custScaleX="124145"/>
      <dgm:spPr>
        <a:prstGeom prst="rightArrow">
          <a:avLst>
            <a:gd name="adj1" fmla="val 60000"/>
            <a:gd name="adj2" fmla="val 50000"/>
          </a:avLst>
        </a:prstGeom>
      </dgm:spPr>
    </dgm:pt>
    <dgm:pt modelId="{310D9CB2-482E-45B2-A79F-154E3A130AB2}" type="pres">
      <dgm:prSet presAssocID="{FCA86351-FC9F-4BDB-9571-866312922788}" presName="connectorText" presStyleLbl="sibTrans2D1" presStyleIdx="1" presStyleCnt="6"/>
      <dgm:spPr/>
    </dgm:pt>
    <dgm:pt modelId="{20D60B30-26EB-4380-B450-36FED8899E91}" type="pres">
      <dgm:prSet presAssocID="{DEC1AEA0-8301-4B61-9C52-DCDB6AC82621}" presName="node" presStyleLbl="node1" presStyleIdx="2" presStyleCnt="6" custScaleX="114637" custScaleY="114637">
        <dgm:presLayoutVars>
          <dgm:bulletEnabled val="1"/>
        </dgm:presLayoutVars>
      </dgm:prSet>
      <dgm:spPr>
        <a:prstGeom prst="ellipse">
          <a:avLst/>
        </a:prstGeom>
      </dgm:spPr>
    </dgm:pt>
    <dgm:pt modelId="{85CAAC33-5E46-4063-A24F-FA9BF65A53E1}" type="pres">
      <dgm:prSet presAssocID="{17E7A48D-D89B-48D1-A425-0B41E62CCCE4}" presName="sibTrans" presStyleLbl="sibTrans2D1" presStyleIdx="2" presStyleCnt="6" custScaleX="149956"/>
      <dgm:spPr>
        <a:prstGeom prst="rightArrow">
          <a:avLst>
            <a:gd name="adj1" fmla="val 60000"/>
            <a:gd name="adj2" fmla="val 50000"/>
          </a:avLst>
        </a:prstGeom>
      </dgm:spPr>
    </dgm:pt>
    <dgm:pt modelId="{8919787D-1153-466A-82F9-1CB4ADF02DA2}" type="pres">
      <dgm:prSet presAssocID="{17E7A48D-D89B-48D1-A425-0B41E62CCCE4}" presName="connectorText" presStyleLbl="sibTrans2D1" presStyleIdx="2" presStyleCnt="6"/>
      <dgm:spPr/>
    </dgm:pt>
    <dgm:pt modelId="{345A94CE-17F6-4829-B8A1-ACB591F30143}" type="pres">
      <dgm:prSet presAssocID="{DAE667C3-0578-471A-9032-3AE02993E858}" presName="node" presStyleLbl="node1" presStyleIdx="3" presStyleCnt="6" custScaleX="114637" custScaleY="114637" custRadScaleRad="93362" custRadScaleInc="-2112">
        <dgm:presLayoutVars>
          <dgm:bulletEnabled val="1"/>
        </dgm:presLayoutVars>
      </dgm:prSet>
      <dgm:spPr>
        <a:prstGeom prst="ellipse">
          <a:avLst/>
        </a:prstGeom>
      </dgm:spPr>
    </dgm:pt>
    <dgm:pt modelId="{2300340C-983E-4D15-B93A-D535C41D01E6}" type="pres">
      <dgm:prSet presAssocID="{B4B76131-D2F9-458D-A169-9927F7B79410}" presName="sibTrans" presStyleLbl="sibTrans2D1" presStyleIdx="3" presStyleCnt="6" custScaleX="130308"/>
      <dgm:spPr>
        <a:prstGeom prst="rightArrow">
          <a:avLst>
            <a:gd name="adj1" fmla="val 60000"/>
            <a:gd name="adj2" fmla="val 50000"/>
          </a:avLst>
        </a:prstGeom>
      </dgm:spPr>
    </dgm:pt>
    <dgm:pt modelId="{1230FDAE-ACC0-4EB1-A0CE-1D7C47557ED8}" type="pres">
      <dgm:prSet presAssocID="{B4B76131-D2F9-458D-A169-9927F7B79410}" presName="connectorText" presStyleLbl="sibTrans2D1" presStyleIdx="3" presStyleCnt="6"/>
      <dgm:spPr/>
    </dgm:pt>
    <dgm:pt modelId="{E5409928-AEB2-44AC-82AB-F8D4ADFAFE51}" type="pres">
      <dgm:prSet presAssocID="{86D941D0-6189-4D79-9832-07846F7423C2}" presName="node" presStyleLbl="node1" presStyleIdx="4" presStyleCnt="6" custScaleX="114637" custScaleY="114637" custRadScaleRad="98449" custRadScaleInc="4546">
        <dgm:presLayoutVars>
          <dgm:bulletEnabled val="1"/>
        </dgm:presLayoutVars>
      </dgm:prSet>
      <dgm:spPr>
        <a:prstGeom prst="ellipse">
          <a:avLst/>
        </a:prstGeom>
      </dgm:spPr>
    </dgm:pt>
    <dgm:pt modelId="{BBC6D661-FBD0-4B38-826A-A5EB0AFD78CF}" type="pres">
      <dgm:prSet presAssocID="{E81B888E-A0F1-466C-8BA1-543FB6B001E4}" presName="sibTrans" presStyleLbl="sibTrans2D1" presStyleIdx="4" presStyleCnt="6" custScaleX="140936"/>
      <dgm:spPr>
        <a:prstGeom prst="rightArrow">
          <a:avLst>
            <a:gd name="adj1" fmla="val 60000"/>
            <a:gd name="adj2" fmla="val 50000"/>
          </a:avLst>
        </a:prstGeom>
      </dgm:spPr>
    </dgm:pt>
    <dgm:pt modelId="{3870D88F-86E8-47DA-A290-9D4788828DA9}" type="pres">
      <dgm:prSet presAssocID="{E81B888E-A0F1-466C-8BA1-543FB6B001E4}" presName="connectorText" presStyleLbl="sibTrans2D1" presStyleIdx="4" presStyleCnt="6"/>
      <dgm:spPr/>
    </dgm:pt>
    <dgm:pt modelId="{8E573943-E92A-44F5-B6ED-0390D2295558}" type="pres">
      <dgm:prSet presAssocID="{63ABB10D-B9E9-4F7B-AF86-F27CF71E2785}" presName="node" presStyleLbl="node1" presStyleIdx="5" presStyleCnt="6" custScaleX="114637" custScaleY="114637">
        <dgm:presLayoutVars>
          <dgm:bulletEnabled val="1"/>
        </dgm:presLayoutVars>
      </dgm:prSet>
      <dgm:spPr>
        <a:prstGeom prst="ellipse">
          <a:avLst/>
        </a:prstGeom>
      </dgm:spPr>
    </dgm:pt>
    <dgm:pt modelId="{43A6ED67-6EA8-4A1A-A867-B2A16D6DB7A0}" type="pres">
      <dgm:prSet presAssocID="{7798A18A-B055-4DBC-8FEB-2305F5A888E7}" presName="sibTrans" presStyleLbl="sibTrans2D1" presStyleIdx="5" presStyleCnt="6" custScaleX="156153"/>
      <dgm:spPr>
        <a:prstGeom prst="rightArrow">
          <a:avLst>
            <a:gd name="adj1" fmla="val 60000"/>
            <a:gd name="adj2" fmla="val 50000"/>
          </a:avLst>
        </a:prstGeom>
      </dgm:spPr>
    </dgm:pt>
    <dgm:pt modelId="{89A7F04A-7F10-490D-9D80-9D32BA6A8929}" type="pres">
      <dgm:prSet presAssocID="{7798A18A-B055-4DBC-8FEB-2305F5A888E7}" presName="connectorText" presStyleLbl="sibTrans2D1" presStyleIdx="5" presStyleCnt="6"/>
      <dgm:spPr/>
    </dgm:pt>
  </dgm:ptLst>
  <dgm:cxnLst>
    <dgm:cxn modelId="{19716E01-D41A-49C7-A645-5867340E0D5B}" type="presOf" srcId="{E81B888E-A0F1-466C-8BA1-543FB6B001E4}" destId="{3870D88F-86E8-47DA-A290-9D4788828DA9}" srcOrd="1" destOrd="0" presId="urn:microsoft.com/office/officeart/2005/8/layout/cycle2"/>
    <dgm:cxn modelId="{6BB66B0A-8623-4F6F-966B-8004300D7F45}" type="presOf" srcId="{48D51614-B6C7-4EEE-89B1-C1FFE92BD831}" destId="{B55FAAD3-6D3C-4ACE-8587-3FEF9A07A91E}" srcOrd="0" destOrd="0" presId="urn:microsoft.com/office/officeart/2005/8/layout/cycle2"/>
    <dgm:cxn modelId="{E533E717-5E5C-425C-8A7F-D067BA98B56F}" srcId="{3438BF4B-663E-414D-AAE6-704F0E6CCCA2}" destId="{48D51614-B6C7-4EEE-89B1-C1FFE92BD831}" srcOrd="1" destOrd="0" parTransId="{AC486936-9EF9-4F6B-A443-5BAD948D2D98}" sibTransId="{FCA86351-FC9F-4BDB-9571-866312922788}"/>
    <dgm:cxn modelId="{A5883836-3A44-4524-B7F1-6F2197B6D08E}" srcId="{3438BF4B-663E-414D-AAE6-704F0E6CCCA2}" destId="{DEC1AEA0-8301-4B61-9C52-DCDB6AC82621}" srcOrd="2" destOrd="0" parTransId="{DCFDB31C-BEFD-4030-9A0B-BC23B624135D}" sibTransId="{17E7A48D-D89B-48D1-A425-0B41E62CCCE4}"/>
    <dgm:cxn modelId="{9B78B23B-C76D-41D9-99EC-DAE60AAF88AA}" type="presOf" srcId="{B4B76131-D2F9-458D-A169-9927F7B79410}" destId="{2300340C-983E-4D15-B93A-D535C41D01E6}" srcOrd="0" destOrd="0" presId="urn:microsoft.com/office/officeart/2005/8/layout/cycle2"/>
    <dgm:cxn modelId="{3446555D-1533-449B-8D8C-81C00F376E07}" type="presOf" srcId="{7798A18A-B055-4DBC-8FEB-2305F5A888E7}" destId="{43A6ED67-6EA8-4A1A-A867-B2A16D6DB7A0}" srcOrd="0" destOrd="0" presId="urn:microsoft.com/office/officeart/2005/8/layout/cycle2"/>
    <dgm:cxn modelId="{682D1945-7FDD-4D18-B2D9-F42C15FE9FC7}" type="presOf" srcId="{63ABB10D-B9E9-4F7B-AF86-F27CF71E2785}" destId="{8E573943-E92A-44F5-B6ED-0390D2295558}" srcOrd="0" destOrd="0" presId="urn:microsoft.com/office/officeart/2005/8/layout/cycle2"/>
    <dgm:cxn modelId="{EB85106F-98CA-467C-9965-E3EECA092BA5}" srcId="{3438BF4B-663E-414D-AAE6-704F0E6CCCA2}" destId="{86D941D0-6189-4D79-9832-07846F7423C2}" srcOrd="4" destOrd="0" parTransId="{431E2FD4-5107-4488-B247-2EF9DC3D03E4}" sibTransId="{E81B888E-A0F1-466C-8BA1-543FB6B001E4}"/>
    <dgm:cxn modelId="{346A306F-E287-4436-B6C4-0D0A58461060}" type="presOf" srcId="{17E7A48D-D89B-48D1-A425-0B41E62CCCE4}" destId="{85CAAC33-5E46-4063-A24F-FA9BF65A53E1}" srcOrd="0" destOrd="0" presId="urn:microsoft.com/office/officeart/2005/8/layout/cycle2"/>
    <dgm:cxn modelId="{CA7DC35A-3C5D-4EF1-82EF-E17452B65D32}" type="presOf" srcId="{86D941D0-6189-4D79-9832-07846F7423C2}" destId="{E5409928-AEB2-44AC-82AB-F8D4ADFAFE51}" srcOrd="0" destOrd="0" presId="urn:microsoft.com/office/officeart/2005/8/layout/cycle2"/>
    <dgm:cxn modelId="{52EF9683-BEC5-4F4E-9486-9EC8EA2A225B}" type="presOf" srcId="{17E7A48D-D89B-48D1-A425-0B41E62CCCE4}" destId="{8919787D-1153-466A-82F9-1CB4ADF02DA2}" srcOrd="1" destOrd="0" presId="urn:microsoft.com/office/officeart/2005/8/layout/cycle2"/>
    <dgm:cxn modelId="{9270579D-A4CB-477C-A392-6739B50A0C4B}" type="presOf" srcId="{DEC1AEA0-8301-4B61-9C52-DCDB6AC82621}" destId="{20D60B30-26EB-4380-B450-36FED8899E91}" srcOrd="0" destOrd="0" presId="urn:microsoft.com/office/officeart/2005/8/layout/cycle2"/>
    <dgm:cxn modelId="{99BE36A2-5BEB-4540-BCD7-607E570E6666}" srcId="{3438BF4B-663E-414D-AAE6-704F0E6CCCA2}" destId="{DAE667C3-0578-471A-9032-3AE02993E858}" srcOrd="3" destOrd="0" parTransId="{341A5413-BE8D-43AF-9644-968B18A625D3}" sibTransId="{B4B76131-D2F9-458D-A169-9927F7B79410}"/>
    <dgm:cxn modelId="{1C3875A2-CE95-4AA6-8607-384094878E0D}" srcId="{3438BF4B-663E-414D-AAE6-704F0E6CCCA2}" destId="{24B1BB40-3C4D-4E68-BCE6-84EF303DA119}" srcOrd="0" destOrd="0" parTransId="{A09FE7F8-2E63-4B39-BB89-2E5A4AE904E6}" sibTransId="{12B8A0DE-3B07-4A8E-A3F0-FB6D67C923AA}"/>
    <dgm:cxn modelId="{2A6082A2-7C46-46AF-90C7-F338BF77744F}" type="presOf" srcId="{DAE667C3-0578-471A-9032-3AE02993E858}" destId="{345A94CE-17F6-4829-B8A1-ACB591F30143}" srcOrd="0" destOrd="0" presId="urn:microsoft.com/office/officeart/2005/8/layout/cycle2"/>
    <dgm:cxn modelId="{08C626AC-6589-4538-B068-49DC22CDA646}" type="presOf" srcId="{24B1BB40-3C4D-4E68-BCE6-84EF303DA119}" destId="{82062AB5-1EDB-4B1B-A007-953DCB47B2AD}" srcOrd="0" destOrd="0" presId="urn:microsoft.com/office/officeart/2005/8/layout/cycle2"/>
    <dgm:cxn modelId="{44812AC3-C791-4770-BC85-FF1B80AC9BAE}" type="presOf" srcId="{12B8A0DE-3B07-4A8E-A3F0-FB6D67C923AA}" destId="{E8606D7E-F1C8-46F0-B78F-DE28343DC000}" srcOrd="1" destOrd="0" presId="urn:microsoft.com/office/officeart/2005/8/layout/cycle2"/>
    <dgm:cxn modelId="{A9C60DD4-C774-4507-95AE-D5D2A13C454A}" type="presOf" srcId="{FCA86351-FC9F-4BDB-9571-866312922788}" destId="{93FD3D7B-FE66-4132-9906-FAFD4646B683}" srcOrd="0" destOrd="0" presId="urn:microsoft.com/office/officeart/2005/8/layout/cycle2"/>
    <dgm:cxn modelId="{179F72D8-0404-4C23-8B64-8128A195397E}" type="presOf" srcId="{B4B76131-D2F9-458D-A169-9927F7B79410}" destId="{1230FDAE-ACC0-4EB1-A0CE-1D7C47557ED8}" srcOrd="1" destOrd="0" presId="urn:microsoft.com/office/officeart/2005/8/layout/cycle2"/>
    <dgm:cxn modelId="{A8ADF0E0-D99F-4719-A50E-8EDDC6F17A86}" type="presOf" srcId="{FCA86351-FC9F-4BDB-9571-866312922788}" destId="{310D9CB2-482E-45B2-A79F-154E3A130AB2}" srcOrd="1" destOrd="0" presId="urn:microsoft.com/office/officeart/2005/8/layout/cycle2"/>
    <dgm:cxn modelId="{0CEE3FF1-2E4D-4888-8AE5-38DB594950D1}" type="presOf" srcId="{E81B888E-A0F1-466C-8BA1-543FB6B001E4}" destId="{BBC6D661-FBD0-4B38-826A-A5EB0AFD78CF}" srcOrd="0" destOrd="0" presId="urn:microsoft.com/office/officeart/2005/8/layout/cycle2"/>
    <dgm:cxn modelId="{85E42BF6-6086-4BE9-9343-DA7FC4A40030}" srcId="{3438BF4B-663E-414D-AAE6-704F0E6CCCA2}" destId="{63ABB10D-B9E9-4F7B-AF86-F27CF71E2785}" srcOrd="5" destOrd="0" parTransId="{871A7E7A-8647-43D4-ABBB-8E89D7348846}" sibTransId="{7798A18A-B055-4DBC-8FEB-2305F5A888E7}"/>
    <dgm:cxn modelId="{807C85F7-3062-41ED-87B5-D7E34E5AC0FD}" type="presOf" srcId="{3438BF4B-663E-414D-AAE6-704F0E6CCCA2}" destId="{A44CD34B-84AD-49B4-8FF2-003CAA67EA6B}" srcOrd="0" destOrd="0" presId="urn:microsoft.com/office/officeart/2005/8/layout/cycle2"/>
    <dgm:cxn modelId="{061CD4F9-81EE-4277-A560-5500D78B3430}" type="presOf" srcId="{12B8A0DE-3B07-4A8E-A3F0-FB6D67C923AA}" destId="{93AC1730-2A25-48BC-A881-73A9237EDDB4}" srcOrd="0" destOrd="0" presId="urn:microsoft.com/office/officeart/2005/8/layout/cycle2"/>
    <dgm:cxn modelId="{658946FC-CFCB-4769-9C3D-D1B008D50AFB}" type="presOf" srcId="{7798A18A-B055-4DBC-8FEB-2305F5A888E7}" destId="{89A7F04A-7F10-490D-9D80-9D32BA6A8929}" srcOrd="1" destOrd="0" presId="urn:microsoft.com/office/officeart/2005/8/layout/cycle2"/>
    <dgm:cxn modelId="{B76AD8EF-0DDD-451D-9180-215FA851A84F}" type="presParOf" srcId="{A44CD34B-84AD-49B4-8FF2-003CAA67EA6B}" destId="{82062AB5-1EDB-4B1B-A007-953DCB47B2AD}" srcOrd="0" destOrd="0" presId="urn:microsoft.com/office/officeart/2005/8/layout/cycle2"/>
    <dgm:cxn modelId="{9738B75B-2C4C-4E24-A64B-D9D919887650}" type="presParOf" srcId="{A44CD34B-84AD-49B4-8FF2-003CAA67EA6B}" destId="{93AC1730-2A25-48BC-A881-73A9237EDDB4}" srcOrd="1" destOrd="0" presId="urn:microsoft.com/office/officeart/2005/8/layout/cycle2"/>
    <dgm:cxn modelId="{16BBA995-6AF1-445F-A3B9-25BC23ADB849}" type="presParOf" srcId="{93AC1730-2A25-48BC-A881-73A9237EDDB4}" destId="{E8606D7E-F1C8-46F0-B78F-DE28343DC000}" srcOrd="0" destOrd="0" presId="urn:microsoft.com/office/officeart/2005/8/layout/cycle2"/>
    <dgm:cxn modelId="{94AA5C52-77C4-465E-A96E-8AA0CA7E20DD}" type="presParOf" srcId="{A44CD34B-84AD-49B4-8FF2-003CAA67EA6B}" destId="{B55FAAD3-6D3C-4ACE-8587-3FEF9A07A91E}" srcOrd="2" destOrd="0" presId="urn:microsoft.com/office/officeart/2005/8/layout/cycle2"/>
    <dgm:cxn modelId="{086C728C-5F8C-4799-B66D-187FBCCB7FED}" type="presParOf" srcId="{A44CD34B-84AD-49B4-8FF2-003CAA67EA6B}" destId="{93FD3D7B-FE66-4132-9906-FAFD4646B683}" srcOrd="3" destOrd="0" presId="urn:microsoft.com/office/officeart/2005/8/layout/cycle2"/>
    <dgm:cxn modelId="{8DAA641D-747C-4B4D-9C20-D468746BEF6E}" type="presParOf" srcId="{93FD3D7B-FE66-4132-9906-FAFD4646B683}" destId="{310D9CB2-482E-45B2-A79F-154E3A130AB2}" srcOrd="0" destOrd="0" presId="urn:microsoft.com/office/officeart/2005/8/layout/cycle2"/>
    <dgm:cxn modelId="{E37C993C-7F05-4A60-A811-BD82EA56A095}" type="presParOf" srcId="{A44CD34B-84AD-49B4-8FF2-003CAA67EA6B}" destId="{20D60B30-26EB-4380-B450-36FED8899E91}" srcOrd="4" destOrd="0" presId="urn:microsoft.com/office/officeart/2005/8/layout/cycle2"/>
    <dgm:cxn modelId="{09B6B66B-450F-4A55-A05D-2CEB941EA055}" type="presParOf" srcId="{A44CD34B-84AD-49B4-8FF2-003CAA67EA6B}" destId="{85CAAC33-5E46-4063-A24F-FA9BF65A53E1}" srcOrd="5" destOrd="0" presId="urn:microsoft.com/office/officeart/2005/8/layout/cycle2"/>
    <dgm:cxn modelId="{B0D9F3EB-38AD-4D2D-87F0-CC0990B13B31}" type="presParOf" srcId="{85CAAC33-5E46-4063-A24F-FA9BF65A53E1}" destId="{8919787D-1153-466A-82F9-1CB4ADF02DA2}" srcOrd="0" destOrd="0" presId="urn:microsoft.com/office/officeart/2005/8/layout/cycle2"/>
    <dgm:cxn modelId="{59CF83BE-FE7F-4762-B9D7-6BA5D6AC1C51}" type="presParOf" srcId="{A44CD34B-84AD-49B4-8FF2-003CAA67EA6B}" destId="{345A94CE-17F6-4829-B8A1-ACB591F30143}" srcOrd="6" destOrd="0" presId="urn:microsoft.com/office/officeart/2005/8/layout/cycle2"/>
    <dgm:cxn modelId="{02402440-58A9-477C-BE2D-9CEEDE6305FE}" type="presParOf" srcId="{A44CD34B-84AD-49B4-8FF2-003CAA67EA6B}" destId="{2300340C-983E-4D15-B93A-D535C41D01E6}" srcOrd="7" destOrd="0" presId="urn:microsoft.com/office/officeart/2005/8/layout/cycle2"/>
    <dgm:cxn modelId="{A9BB483C-4769-4686-AF8E-66CB65F1D8A4}" type="presParOf" srcId="{2300340C-983E-4D15-B93A-D535C41D01E6}" destId="{1230FDAE-ACC0-4EB1-A0CE-1D7C47557ED8}" srcOrd="0" destOrd="0" presId="urn:microsoft.com/office/officeart/2005/8/layout/cycle2"/>
    <dgm:cxn modelId="{D6ABA605-8D89-4970-8A85-A84445417A7A}" type="presParOf" srcId="{A44CD34B-84AD-49B4-8FF2-003CAA67EA6B}" destId="{E5409928-AEB2-44AC-82AB-F8D4ADFAFE51}" srcOrd="8" destOrd="0" presId="urn:microsoft.com/office/officeart/2005/8/layout/cycle2"/>
    <dgm:cxn modelId="{90B461D6-8B94-4CD0-9791-67ABF780EBD4}" type="presParOf" srcId="{A44CD34B-84AD-49B4-8FF2-003CAA67EA6B}" destId="{BBC6D661-FBD0-4B38-826A-A5EB0AFD78CF}" srcOrd="9" destOrd="0" presId="urn:microsoft.com/office/officeart/2005/8/layout/cycle2"/>
    <dgm:cxn modelId="{000EE635-550E-4411-9B8F-31AD877C1721}" type="presParOf" srcId="{BBC6D661-FBD0-4B38-826A-A5EB0AFD78CF}" destId="{3870D88F-86E8-47DA-A290-9D4788828DA9}" srcOrd="0" destOrd="0" presId="urn:microsoft.com/office/officeart/2005/8/layout/cycle2"/>
    <dgm:cxn modelId="{0D549762-4701-4536-B2E2-57441D811022}" type="presParOf" srcId="{A44CD34B-84AD-49B4-8FF2-003CAA67EA6B}" destId="{8E573943-E92A-44F5-B6ED-0390D2295558}" srcOrd="10" destOrd="0" presId="urn:microsoft.com/office/officeart/2005/8/layout/cycle2"/>
    <dgm:cxn modelId="{7AFD543D-9403-4D3D-A30A-737859D1F15F}" type="presParOf" srcId="{A44CD34B-84AD-49B4-8FF2-003CAA67EA6B}" destId="{43A6ED67-6EA8-4A1A-A867-B2A16D6DB7A0}" srcOrd="11" destOrd="0" presId="urn:microsoft.com/office/officeart/2005/8/layout/cycle2"/>
    <dgm:cxn modelId="{8F4A7D5E-89E1-4E57-B89F-3ACB40D28D70}" type="presParOf" srcId="{43A6ED67-6EA8-4A1A-A867-B2A16D6DB7A0}" destId="{89A7F04A-7F10-490D-9D80-9D32BA6A8929}" srcOrd="0" destOrd="0" presId="urn:microsoft.com/office/officeart/2005/8/layout/cycle2"/>
  </dgm:cxnLst>
  <dgm:bg>
    <a:noFill/>
  </dgm:bg>
  <dgm:whole>
    <a:ln w="19050">
      <a:noFill/>
    </a:ln>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062AB5-1EDB-4B1B-A007-953DCB47B2AD}">
      <dsp:nvSpPr>
        <dsp:cNvPr id="0" name=""/>
        <dsp:cNvSpPr/>
      </dsp:nvSpPr>
      <dsp:spPr>
        <a:xfrm>
          <a:off x="1148707" y="32768"/>
          <a:ext cx="555950" cy="555950"/>
        </a:xfrm>
        <a:prstGeom prst="ellipse">
          <a:avLst/>
        </a:prstGeom>
        <a:solidFill>
          <a:srgbClr val="9FB8CD">
            <a:lumMod val="60000"/>
            <a:lumOff val="40000"/>
          </a:srgbClr>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100000"/>
            </a:lnSpc>
            <a:spcBef>
              <a:spcPts val="600"/>
            </a:spcBef>
            <a:spcAft>
              <a:spcPts val="0"/>
            </a:spcAft>
            <a:buNone/>
          </a:pPr>
          <a:endParaRPr kumimoji="1" lang="ja-JP" altLang="en-US" sz="800" kern="120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dsp:txBody>
      <dsp:txXfrm>
        <a:off x="1230124" y="114185"/>
        <a:ext cx="393116" cy="393116"/>
      </dsp:txXfrm>
    </dsp:sp>
    <dsp:sp modelId="{93AC1730-2A25-48BC-A881-73A9237EDDB4}">
      <dsp:nvSpPr>
        <dsp:cNvPr id="0" name=""/>
        <dsp:cNvSpPr/>
      </dsp:nvSpPr>
      <dsp:spPr>
        <a:xfrm rot="1501988">
          <a:off x="1685629" y="376429"/>
          <a:ext cx="113882" cy="163676"/>
        </a:xfrm>
        <a:prstGeom prst="rightArrow">
          <a:avLst>
            <a:gd name="adj1" fmla="val 60000"/>
            <a:gd name="adj2" fmla="val 50000"/>
          </a:avLst>
        </a:prstGeom>
        <a:solidFill>
          <a:srgbClr val="D2DA7A">
            <a:lumMod val="50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a:off x="1687234" y="401936"/>
        <a:ext cx="79717" cy="98206"/>
      </dsp:txXfrm>
    </dsp:sp>
    <dsp:sp modelId="{B55FAAD3-6D3C-4ACE-8587-3FEF9A07A91E}">
      <dsp:nvSpPr>
        <dsp:cNvPr id="0" name=""/>
        <dsp:cNvSpPr/>
      </dsp:nvSpPr>
      <dsp:spPr>
        <a:xfrm>
          <a:off x="1784441" y="329678"/>
          <a:ext cx="555950" cy="555921"/>
        </a:xfrm>
        <a:prstGeom prst="ellipse">
          <a:avLst/>
        </a:prstGeom>
        <a:solidFill>
          <a:srgbClr val="CCFF99"/>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160" rIns="0" bIns="10160" numCol="1" spcCol="1270" anchor="ctr" anchorCtr="0">
          <a:noAutofit/>
        </a:bodyPr>
        <a:lstStyle/>
        <a:p>
          <a:pPr marL="0" lvl="0" indent="0" algn="ctr" defTabSz="355600">
            <a:lnSpc>
              <a:spcPct val="90000"/>
            </a:lnSpc>
            <a:spcBef>
              <a:spcPct val="0"/>
            </a:spcBef>
            <a:spcAft>
              <a:spcPts val="0"/>
            </a:spcAft>
            <a:buNone/>
          </a:pPr>
          <a:endParaRPr kumimoji="1" lang="ja-JP" altLang="en-US" sz="800" kern="12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sp:txBody>
      <dsp:txXfrm>
        <a:off x="1865858" y="411091"/>
        <a:ext cx="393116" cy="393095"/>
      </dsp:txXfrm>
    </dsp:sp>
    <dsp:sp modelId="{93FD3D7B-FE66-4132-9906-FAFD4646B683}">
      <dsp:nvSpPr>
        <dsp:cNvPr id="0" name=""/>
        <dsp:cNvSpPr/>
      </dsp:nvSpPr>
      <dsp:spPr>
        <a:xfrm rot="5400000">
          <a:off x="2005502" y="887667"/>
          <a:ext cx="113828" cy="163676"/>
        </a:xfrm>
        <a:prstGeom prst="rightArrow">
          <a:avLst>
            <a:gd name="adj1" fmla="val 60000"/>
            <a:gd name="adj2" fmla="val 50000"/>
          </a:avLst>
        </a:prstGeom>
        <a:solidFill>
          <a:srgbClr val="77933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a:off x="2022576" y="903328"/>
        <a:ext cx="79680" cy="98206"/>
      </dsp:txXfrm>
    </dsp:sp>
    <dsp:sp modelId="{20D60B30-26EB-4380-B450-36FED8899E91}">
      <dsp:nvSpPr>
        <dsp:cNvPr id="0" name=""/>
        <dsp:cNvSpPr/>
      </dsp:nvSpPr>
      <dsp:spPr>
        <a:xfrm>
          <a:off x="1784441" y="1058600"/>
          <a:ext cx="555950" cy="555950"/>
        </a:xfrm>
        <a:prstGeom prst="ellipse">
          <a:avLst/>
        </a:prstGeom>
        <a:solidFill>
          <a:srgbClr val="9FB8CD">
            <a:lumMod val="60000"/>
            <a:lumOff val="40000"/>
          </a:srgbClr>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72000" rIns="0" bIns="108000" numCol="1" spcCol="1270" anchor="ctr" anchorCtr="0">
          <a:noAutofit/>
        </a:bodyPr>
        <a:lstStyle/>
        <a:p>
          <a:pPr marL="0" lvl="0" indent="0" algn="ctr" defTabSz="355600">
            <a:lnSpc>
              <a:spcPct val="90000"/>
            </a:lnSpc>
            <a:spcBef>
              <a:spcPct val="0"/>
            </a:spcBef>
            <a:spcAft>
              <a:spcPct val="35000"/>
            </a:spcAft>
            <a:buNone/>
          </a:pPr>
          <a:r>
            <a:rPr kumimoji="1" lang="ja-JP" altLang="en-US" sz="800" kern="120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  </a:t>
          </a:r>
        </a:p>
      </dsp:txBody>
      <dsp:txXfrm>
        <a:off x="1865858" y="1140017"/>
        <a:ext cx="393116" cy="393116"/>
      </dsp:txXfrm>
    </dsp:sp>
    <dsp:sp modelId="{85CAAC33-5E46-4063-A24F-FA9BF65A53E1}">
      <dsp:nvSpPr>
        <dsp:cNvPr id="0" name=""/>
        <dsp:cNvSpPr/>
      </dsp:nvSpPr>
      <dsp:spPr>
        <a:xfrm rot="9187787">
          <a:off x="1695514" y="1411786"/>
          <a:ext cx="113887" cy="163676"/>
        </a:xfrm>
        <a:prstGeom prst="rightArrow">
          <a:avLst>
            <a:gd name="adj1" fmla="val 60000"/>
            <a:gd name="adj2" fmla="val 50000"/>
          </a:avLst>
        </a:prstGeom>
        <a:solidFill>
          <a:srgbClr val="77933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rot="10800000">
        <a:off x="1727836" y="1436800"/>
        <a:ext cx="79721" cy="98206"/>
      </dsp:txXfrm>
    </dsp:sp>
    <dsp:sp modelId="{345A94CE-17F6-4829-B8A1-ACB591F30143}">
      <dsp:nvSpPr>
        <dsp:cNvPr id="0" name=""/>
        <dsp:cNvSpPr/>
      </dsp:nvSpPr>
      <dsp:spPr>
        <a:xfrm>
          <a:off x="1160689" y="1374640"/>
          <a:ext cx="555950" cy="555950"/>
        </a:xfrm>
        <a:prstGeom prst="ellipse">
          <a:avLst/>
        </a:prstGeom>
        <a:solidFill>
          <a:srgbClr val="CCFF99"/>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160" rIns="0" bIns="1016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sp:txBody>
      <dsp:txXfrm>
        <a:off x="1242106" y="1456057"/>
        <a:ext cx="393116" cy="393116"/>
      </dsp:txXfrm>
    </dsp:sp>
    <dsp:sp modelId="{2300340C-983E-4D15-B93A-D535C41D01E6}">
      <dsp:nvSpPr>
        <dsp:cNvPr id="0" name=""/>
        <dsp:cNvSpPr/>
      </dsp:nvSpPr>
      <dsp:spPr>
        <a:xfrm rot="12470261">
          <a:off x="1065241" y="1403639"/>
          <a:ext cx="113843" cy="163676"/>
        </a:xfrm>
        <a:prstGeom prst="rightArrow">
          <a:avLst>
            <a:gd name="adj1" fmla="val 60000"/>
            <a:gd name="adj2" fmla="val 50000"/>
          </a:avLst>
        </a:prstGeom>
        <a:solidFill>
          <a:srgbClr val="77933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rot="10800000">
        <a:off x="1097418" y="1444348"/>
        <a:ext cx="79690" cy="98206"/>
      </dsp:txXfrm>
    </dsp:sp>
    <dsp:sp modelId="{E5409928-AEB2-44AC-82AB-F8D4ADFAFE51}">
      <dsp:nvSpPr>
        <dsp:cNvPr id="0" name=""/>
        <dsp:cNvSpPr/>
      </dsp:nvSpPr>
      <dsp:spPr>
        <a:xfrm>
          <a:off x="523313" y="1038054"/>
          <a:ext cx="555950" cy="555950"/>
        </a:xfrm>
        <a:prstGeom prst="ellipse">
          <a:avLst/>
        </a:prstGeom>
        <a:solidFill>
          <a:srgbClr val="9FB8CD">
            <a:lumMod val="60000"/>
            <a:lumOff val="40000"/>
          </a:srgbClr>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160" rIns="0" bIns="10160" numCol="1" spcCol="1270" anchor="ctr" anchorCtr="0">
          <a:noAutofit/>
        </a:bodyPr>
        <a:lstStyle/>
        <a:p>
          <a:pPr marL="0" lvl="0" indent="0" algn="ctr" defTabSz="355600">
            <a:lnSpc>
              <a:spcPct val="90000"/>
            </a:lnSpc>
            <a:spcBef>
              <a:spcPct val="0"/>
            </a:spcBef>
            <a:spcAft>
              <a:spcPts val="0"/>
            </a:spcAft>
            <a:buNone/>
          </a:pPr>
          <a:endParaRPr kumimoji="1" lang="ja-JP" altLang="en-US" sz="800" kern="1200" baseline="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dsp:txBody>
      <dsp:txXfrm>
        <a:off x="604730" y="1119471"/>
        <a:ext cx="393116" cy="393116"/>
      </dsp:txXfrm>
    </dsp:sp>
    <dsp:sp modelId="{BBC6D661-FBD0-4B38-826A-A5EB0AFD78CF}">
      <dsp:nvSpPr>
        <dsp:cNvPr id="0" name=""/>
        <dsp:cNvSpPr/>
      </dsp:nvSpPr>
      <dsp:spPr>
        <a:xfrm rot="16193074">
          <a:off x="743646" y="882283"/>
          <a:ext cx="113867" cy="163676"/>
        </a:xfrm>
        <a:prstGeom prst="rightArrow">
          <a:avLst>
            <a:gd name="adj1" fmla="val 60000"/>
            <a:gd name="adj2" fmla="val 50000"/>
          </a:avLst>
        </a:prstGeom>
        <a:solidFill>
          <a:srgbClr val="77933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rot="10800000">
        <a:off x="760760" y="932098"/>
        <a:ext cx="79707" cy="98206"/>
      </dsp:txXfrm>
    </dsp:sp>
    <dsp:sp modelId="{8E573943-E92A-44F5-B6ED-0390D2295558}">
      <dsp:nvSpPr>
        <dsp:cNvPr id="0" name=""/>
        <dsp:cNvSpPr/>
      </dsp:nvSpPr>
      <dsp:spPr>
        <a:xfrm>
          <a:off x="521886" y="329664"/>
          <a:ext cx="555950" cy="555950"/>
        </a:xfrm>
        <a:prstGeom prst="ellipse">
          <a:avLst/>
        </a:prstGeom>
        <a:solidFill>
          <a:srgbClr val="CCFF99"/>
        </a:solidFill>
        <a:ln w="1905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dsp:txBody>
      <dsp:txXfrm>
        <a:off x="603303" y="411081"/>
        <a:ext cx="393116" cy="393116"/>
      </dsp:txXfrm>
    </dsp:sp>
    <dsp:sp modelId="{43A6ED67-6EA8-4A1A-A867-B2A16D6DB7A0}">
      <dsp:nvSpPr>
        <dsp:cNvPr id="0" name=""/>
        <dsp:cNvSpPr/>
      </dsp:nvSpPr>
      <dsp:spPr>
        <a:xfrm rot="20079318">
          <a:off x="1054455" y="378237"/>
          <a:ext cx="113902" cy="163676"/>
        </a:xfrm>
        <a:prstGeom prst="rightArrow">
          <a:avLst>
            <a:gd name="adj1" fmla="val 60000"/>
            <a:gd name="adj2" fmla="val 50000"/>
          </a:avLst>
        </a:prstGeom>
        <a:solidFill>
          <a:srgbClr val="D2DA7A">
            <a:lumMod val="50000"/>
          </a:srgb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kumimoji="1" lang="ja-JP" altLang="en-US" sz="800" kern="1200">
            <a:solidFill>
              <a:sysClr val="window" lastClr="FFFFFF"/>
            </a:solidFill>
            <a:latin typeface="Gill Sans MT"/>
            <a:ea typeface="ＭＳ Ｐゴシック"/>
            <a:cs typeface="+mn-cs"/>
          </a:endParaRPr>
        </a:p>
      </dsp:txBody>
      <dsp:txXfrm>
        <a:off x="1056099" y="418286"/>
        <a:ext cx="79731" cy="98206"/>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4306737" cy="340306"/>
          </a:xfrm>
          <a:prstGeom prst="rect">
            <a:avLst/>
          </a:prstGeom>
        </p:spPr>
        <p:txBody>
          <a:bodyPr vert="horz" lIns="91408" tIns="45703" rIns="91408"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89" y="0"/>
            <a:ext cx="4306737" cy="340306"/>
          </a:xfrm>
          <a:prstGeom prst="rect">
            <a:avLst/>
          </a:prstGeom>
        </p:spPr>
        <p:txBody>
          <a:bodyPr vert="horz" lIns="91408" tIns="45703" rIns="91408" bIns="45703" rtlCol="0"/>
          <a:lstStyle>
            <a:lvl1pPr algn="r">
              <a:defRPr sz="1200"/>
            </a:lvl1pPr>
          </a:lstStyle>
          <a:p>
            <a:fld id="{496585B8-0E32-4BB7-B604-A1A35654940E}" type="datetimeFigureOut">
              <a:rPr kumimoji="1" lang="ja-JP" altLang="en-US" smtClean="0"/>
              <a:t>2026/5/21</a:t>
            </a:fld>
            <a:endParaRPr kumimoji="1" lang="ja-JP" altLang="en-US"/>
          </a:p>
        </p:txBody>
      </p:sp>
      <p:sp>
        <p:nvSpPr>
          <p:cNvPr id="4" name="フッター プレースホルダー 3"/>
          <p:cNvSpPr>
            <a:spLocks noGrp="1"/>
          </p:cNvSpPr>
          <p:nvPr>
            <p:ph type="ftr" sz="quarter" idx="2"/>
          </p:nvPr>
        </p:nvSpPr>
        <p:spPr>
          <a:xfrm>
            <a:off x="7" y="6465808"/>
            <a:ext cx="4306737" cy="340305"/>
          </a:xfrm>
          <a:prstGeom prst="rect">
            <a:avLst/>
          </a:prstGeom>
        </p:spPr>
        <p:txBody>
          <a:bodyPr vert="horz" lIns="91408" tIns="45703" rIns="91408"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89" y="6465808"/>
            <a:ext cx="4306737" cy="340305"/>
          </a:xfrm>
          <a:prstGeom prst="rect">
            <a:avLst/>
          </a:prstGeom>
        </p:spPr>
        <p:txBody>
          <a:bodyPr vert="horz" lIns="91408" tIns="45703" rIns="91408" bIns="45703" rtlCol="0" anchor="b"/>
          <a:lstStyle>
            <a:lvl1pPr algn="r">
              <a:defRPr sz="1200"/>
            </a:lvl1pPr>
          </a:lstStyle>
          <a:p>
            <a:fld id="{14B47A12-443C-42D5-A640-685A5653439F}" type="slidenum">
              <a:rPr kumimoji="1" lang="ja-JP" altLang="en-US" smtClean="0"/>
              <a:t>‹#›</a:t>
            </a:fld>
            <a:endParaRPr kumimoji="1" lang="ja-JP" altLang="en-US"/>
          </a:p>
        </p:txBody>
      </p:sp>
    </p:spTree>
    <p:extLst>
      <p:ext uri="{BB962C8B-B14F-4D97-AF65-F5344CB8AC3E}">
        <p14:creationId xmlns:p14="http://schemas.microsoft.com/office/powerpoint/2010/main" val="32636710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4307047" cy="340360"/>
          </a:xfrm>
          <a:prstGeom prst="rect">
            <a:avLst/>
          </a:prstGeom>
        </p:spPr>
        <p:txBody>
          <a:bodyPr vert="horz" lIns="91408" tIns="45703" rIns="91408"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4" y="2"/>
            <a:ext cx="4307047" cy="340360"/>
          </a:xfrm>
          <a:prstGeom prst="rect">
            <a:avLst/>
          </a:prstGeom>
        </p:spPr>
        <p:txBody>
          <a:bodyPr vert="horz" lIns="91408" tIns="45703" rIns="91408" bIns="45703" rtlCol="0"/>
          <a:lstStyle>
            <a:lvl1pPr algn="r">
              <a:defRPr sz="1200"/>
            </a:lvl1pPr>
          </a:lstStyle>
          <a:p>
            <a:fld id="{9A819F7D-923E-45E1-8BCA-369B0980091B}" type="datetimeFigureOut">
              <a:rPr kumimoji="1" lang="ja-JP" altLang="en-US" smtClean="0"/>
              <a:t>2026/5/21</a:t>
            </a:fld>
            <a:endParaRPr kumimoji="1" lang="ja-JP" altLang="en-US"/>
          </a:p>
        </p:txBody>
      </p:sp>
      <p:sp>
        <p:nvSpPr>
          <p:cNvPr id="4" name="スライド イメージ プレースホルダー 3"/>
          <p:cNvSpPr>
            <a:spLocks noGrp="1" noRot="1" noChangeAspect="1"/>
          </p:cNvSpPr>
          <p:nvPr>
            <p:ph type="sldImg" idx="2"/>
          </p:nvPr>
        </p:nvSpPr>
        <p:spPr>
          <a:xfrm>
            <a:off x="4081463" y="511175"/>
            <a:ext cx="1776412" cy="2551113"/>
          </a:xfrm>
          <a:prstGeom prst="rect">
            <a:avLst/>
          </a:prstGeom>
          <a:noFill/>
          <a:ln w="12700">
            <a:solidFill>
              <a:prstClr val="black"/>
            </a:solidFill>
          </a:ln>
        </p:spPr>
        <p:txBody>
          <a:bodyPr vert="horz" lIns="91408" tIns="45703" rIns="91408" bIns="45703"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08" tIns="45703" rIns="91408"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6465661"/>
            <a:ext cx="4307047" cy="340360"/>
          </a:xfrm>
          <a:prstGeom prst="rect">
            <a:avLst/>
          </a:prstGeom>
        </p:spPr>
        <p:txBody>
          <a:bodyPr vert="horz" lIns="91408" tIns="45703" rIns="91408"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4" y="6465661"/>
            <a:ext cx="4307047" cy="340360"/>
          </a:xfrm>
          <a:prstGeom prst="rect">
            <a:avLst/>
          </a:prstGeom>
        </p:spPr>
        <p:txBody>
          <a:bodyPr vert="horz" lIns="91408" tIns="45703" rIns="91408" bIns="45703" rtlCol="0" anchor="b"/>
          <a:lstStyle>
            <a:lvl1pPr algn="r">
              <a:defRPr sz="1200"/>
            </a:lvl1pPr>
          </a:lstStyle>
          <a:p>
            <a:fld id="{987923BE-3FA2-44CB-A1E7-286168A8E797}" type="slidenum">
              <a:rPr kumimoji="1" lang="ja-JP" altLang="en-US" smtClean="0"/>
              <a:t>‹#›</a:t>
            </a:fld>
            <a:endParaRPr kumimoji="1" lang="ja-JP" altLang="en-US"/>
          </a:p>
        </p:txBody>
      </p:sp>
    </p:spTree>
    <p:extLst>
      <p:ext uri="{BB962C8B-B14F-4D97-AF65-F5344CB8AC3E}">
        <p14:creationId xmlns:p14="http://schemas.microsoft.com/office/powerpoint/2010/main" val="3764046118"/>
      </p:ext>
    </p:extLst>
  </p:cSld>
  <p:clrMap bg1="lt1" tx1="dk1" bg2="lt2" tx2="dk2" accent1="accent1" accent2="accent2" accent3="accent3" accent4="accent4" accent5="accent5" accent6="accent6" hlink="hlink" folHlink="folHlink"/>
  <p:hf hdr="0" ftr="0" dt="0"/>
  <p:notesStyle>
    <a:lvl1pPr marL="0" algn="l" defTabSz="1001908" rtl="0" eaLnBrk="1" latinLnBrk="0" hangingPunct="1">
      <a:defRPr kumimoji="1" sz="1300" kern="1200">
        <a:solidFill>
          <a:schemeClr val="tx1"/>
        </a:solidFill>
        <a:latin typeface="+mn-lt"/>
        <a:ea typeface="+mn-ea"/>
        <a:cs typeface="+mn-cs"/>
      </a:defRPr>
    </a:lvl1pPr>
    <a:lvl2pPr marL="500954" algn="l" defTabSz="1001908" rtl="0" eaLnBrk="1" latinLnBrk="0" hangingPunct="1">
      <a:defRPr kumimoji="1" sz="1300" kern="1200">
        <a:solidFill>
          <a:schemeClr val="tx1"/>
        </a:solidFill>
        <a:latin typeface="+mn-lt"/>
        <a:ea typeface="+mn-ea"/>
        <a:cs typeface="+mn-cs"/>
      </a:defRPr>
    </a:lvl2pPr>
    <a:lvl3pPr marL="1001908" algn="l" defTabSz="1001908" rtl="0" eaLnBrk="1" latinLnBrk="0" hangingPunct="1">
      <a:defRPr kumimoji="1" sz="1300" kern="1200">
        <a:solidFill>
          <a:schemeClr val="tx1"/>
        </a:solidFill>
        <a:latin typeface="+mn-lt"/>
        <a:ea typeface="+mn-ea"/>
        <a:cs typeface="+mn-cs"/>
      </a:defRPr>
    </a:lvl3pPr>
    <a:lvl4pPr marL="1502862" algn="l" defTabSz="1001908" rtl="0" eaLnBrk="1" latinLnBrk="0" hangingPunct="1">
      <a:defRPr kumimoji="1" sz="1300" kern="1200">
        <a:solidFill>
          <a:schemeClr val="tx1"/>
        </a:solidFill>
        <a:latin typeface="+mn-lt"/>
        <a:ea typeface="+mn-ea"/>
        <a:cs typeface="+mn-cs"/>
      </a:defRPr>
    </a:lvl4pPr>
    <a:lvl5pPr marL="2003816" algn="l" defTabSz="1001908" rtl="0" eaLnBrk="1" latinLnBrk="0" hangingPunct="1">
      <a:defRPr kumimoji="1" sz="1300" kern="1200">
        <a:solidFill>
          <a:schemeClr val="tx1"/>
        </a:solidFill>
        <a:latin typeface="+mn-lt"/>
        <a:ea typeface="+mn-ea"/>
        <a:cs typeface="+mn-cs"/>
      </a:defRPr>
    </a:lvl5pPr>
    <a:lvl6pPr marL="2504770" algn="l" defTabSz="1001908" rtl="0" eaLnBrk="1" latinLnBrk="0" hangingPunct="1">
      <a:defRPr kumimoji="1" sz="1300" kern="1200">
        <a:solidFill>
          <a:schemeClr val="tx1"/>
        </a:solidFill>
        <a:latin typeface="+mn-lt"/>
        <a:ea typeface="+mn-ea"/>
        <a:cs typeface="+mn-cs"/>
      </a:defRPr>
    </a:lvl6pPr>
    <a:lvl7pPr marL="3005724" algn="l" defTabSz="1001908" rtl="0" eaLnBrk="1" latinLnBrk="0" hangingPunct="1">
      <a:defRPr kumimoji="1" sz="1300" kern="1200">
        <a:solidFill>
          <a:schemeClr val="tx1"/>
        </a:solidFill>
        <a:latin typeface="+mn-lt"/>
        <a:ea typeface="+mn-ea"/>
        <a:cs typeface="+mn-cs"/>
      </a:defRPr>
    </a:lvl7pPr>
    <a:lvl8pPr marL="3506678" algn="l" defTabSz="1001908" rtl="0" eaLnBrk="1" latinLnBrk="0" hangingPunct="1">
      <a:defRPr kumimoji="1" sz="1300" kern="1200">
        <a:solidFill>
          <a:schemeClr val="tx1"/>
        </a:solidFill>
        <a:latin typeface="+mn-lt"/>
        <a:ea typeface="+mn-ea"/>
        <a:cs typeface="+mn-cs"/>
      </a:defRPr>
    </a:lvl8pPr>
    <a:lvl9pPr marL="4007632" algn="l" defTabSz="1001908" rtl="0" eaLnBrk="1" latinLnBrk="0" hangingPunct="1">
      <a:defRPr kumimoji="1" sz="13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0.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1.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7.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8.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2.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3.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4081463" y="511175"/>
            <a:ext cx="1776412" cy="2551113"/>
          </a:xfrm>
        </p:spPr>
      </p:sp>
      <p:sp>
        <p:nvSpPr>
          <p:cNvPr id="3" name="ノート プレースホルダ 2"/>
          <p:cNvSpPr>
            <a:spLocks noGrp="1"/>
          </p:cNvSpPr>
          <p:nvPr>
            <p:ph type="body" idx="1"/>
          </p:nvPr>
        </p:nvSpPr>
        <p:spPr/>
        <p:txBody>
          <a:bodyPr>
            <a:normAutofit/>
          </a:bodyPr>
          <a:lstStyle/>
          <a:p>
            <a:endParaRPr kumimoji="1" lang="en-US" altLang="ja-JP"/>
          </a:p>
        </p:txBody>
      </p:sp>
      <p:sp>
        <p:nvSpPr>
          <p:cNvPr id="4" name="スライド番号プレースホルダ 3"/>
          <p:cNvSpPr>
            <a:spLocks noGrp="1"/>
          </p:cNvSpPr>
          <p:nvPr>
            <p:ph type="sldNum" sz="quarter" idx="10"/>
          </p:nvPr>
        </p:nvSpPr>
        <p:spPr/>
        <p:txBody>
          <a:bodyPr/>
          <a:lstStyle/>
          <a:p>
            <a:fld id="{953FA3A9-1B91-4B88-8DE9-D3AB2F249F96}" type="slidenum">
              <a:rPr kumimoji="1" lang="ja-JP" altLang="en-US" smtClean="0"/>
              <a:pPr/>
              <a:t>0</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25</a:t>
            </a:fld>
            <a:endParaRPr kumimoji="1" lang="ja-JP" altLang="en-US"/>
          </a:p>
        </p:txBody>
      </p:sp>
    </p:spTree>
    <p:extLst>
      <p:ext uri="{BB962C8B-B14F-4D97-AF65-F5344CB8AC3E}">
        <p14:creationId xmlns:p14="http://schemas.microsoft.com/office/powerpoint/2010/main" val="19509594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81463" y="511175"/>
            <a:ext cx="1776412" cy="2551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987923BE-3FA2-44CB-A1E7-286168A8E7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405298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81463" y="511175"/>
            <a:ext cx="1776412" cy="2551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27</a:t>
            </a:fld>
            <a:endParaRPr kumimoji="1" lang="ja-JP" altLang="en-US"/>
          </a:p>
        </p:txBody>
      </p:sp>
    </p:spTree>
    <p:extLst>
      <p:ext uri="{BB962C8B-B14F-4D97-AF65-F5344CB8AC3E}">
        <p14:creationId xmlns:p14="http://schemas.microsoft.com/office/powerpoint/2010/main" val="2986167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28</a:t>
            </a:fld>
            <a:endParaRPr kumimoji="1" lang="ja-JP" altLang="en-US"/>
          </a:p>
        </p:txBody>
      </p:sp>
    </p:spTree>
    <p:extLst>
      <p:ext uri="{BB962C8B-B14F-4D97-AF65-F5344CB8AC3E}">
        <p14:creationId xmlns:p14="http://schemas.microsoft.com/office/powerpoint/2010/main" val="30459633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987923BE-3FA2-44CB-A1E7-286168A8E797}"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35</a:t>
            </a:fld>
            <a:endParaRPr kumimoji="1" lang="ja-JP" altLang="en-US" sz="12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1608289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38</a:t>
            </a:fld>
            <a:endParaRPr kumimoji="1" lang="ja-JP" altLang="en-US"/>
          </a:p>
        </p:txBody>
      </p:sp>
    </p:spTree>
    <p:extLst>
      <p:ext uri="{BB962C8B-B14F-4D97-AF65-F5344CB8AC3E}">
        <p14:creationId xmlns:p14="http://schemas.microsoft.com/office/powerpoint/2010/main" val="25238228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81463" y="511175"/>
            <a:ext cx="1776412" cy="2551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39</a:t>
            </a:fld>
            <a:endParaRPr kumimoji="1" lang="ja-JP" altLang="en-US"/>
          </a:p>
        </p:txBody>
      </p:sp>
    </p:spTree>
    <p:extLst>
      <p:ext uri="{BB962C8B-B14F-4D97-AF65-F5344CB8AC3E}">
        <p14:creationId xmlns:p14="http://schemas.microsoft.com/office/powerpoint/2010/main" val="1492798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81463" y="511175"/>
            <a:ext cx="1776412" cy="255111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40</a:t>
            </a:fld>
            <a:endParaRPr kumimoji="1" lang="ja-JP" altLang="en-US"/>
          </a:p>
        </p:txBody>
      </p:sp>
    </p:spTree>
    <p:extLst>
      <p:ext uri="{BB962C8B-B14F-4D97-AF65-F5344CB8AC3E}">
        <p14:creationId xmlns:p14="http://schemas.microsoft.com/office/powerpoint/2010/main" val="42443031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46</a:t>
            </a:fld>
            <a:endParaRPr kumimoji="1" lang="ja-JP" altLang="en-US"/>
          </a:p>
        </p:txBody>
      </p:sp>
    </p:spTree>
    <p:extLst>
      <p:ext uri="{BB962C8B-B14F-4D97-AF65-F5344CB8AC3E}">
        <p14:creationId xmlns:p14="http://schemas.microsoft.com/office/powerpoint/2010/main" val="3013183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47</a:t>
            </a:fld>
            <a:endParaRPr kumimoji="1" lang="ja-JP" altLang="en-US"/>
          </a:p>
        </p:txBody>
      </p:sp>
    </p:spTree>
    <p:extLst>
      <p:ext uri="{BB962C8B-B14F-4D97-AF65-F5344CB8AC3E}">
        <p14:creationId xmlns:p14="http://schemas.microsoft.com/office/powerpoint/2010/main" val="2888615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06613" y="746125"/>
            <a:ext cx="2593975"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1</a:t>
            </a:fld>
            <a:endParaRPr kumimoji="1" lang="ja-JP" altLang="en-US"/>
          </a:p>
        </p:txBody>
      </p:sp>
    </p:spTree>
    <p:extLst>
      <p:ext uri="{BB962C8B-B14F-4D97-AF65-F5344CB8AC3E}">
        <p14:creationId xmlns:p14="http://schemas.microsoft.com/office/powerpoint/2010/main" val="18846363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51</a:t>
            </a:fld>
            <a:endParaRPr kumimoji="1" lang="ja-JP" altLang="en-US"/>
          </a:p>
        </p:txBody>
      </p:sp>
    </p:spTree>
    <p:extLst>
      <p:ext uri="{BB962C8B-B14F-4D97-AF65-F5344CB8AC3E}">
        <p14:creationId xmlns:p14="http://schemas.microsoft.com/office/powerpoint/2010/main" val="2703511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52</a:t>
            </a:fld>
            <a:endParaRPr kumimoji="1" lang="ja-JP" altLang="en-US"/>
          </a:p>
        </p:txBody>
      </p:sp>
    </p:spTree>
    <p:extLst>
      <p:ext uri="{BB962C8B-B14F-4D97-AF65-F5344CB8AC3E}">
        <p14:creationId xmlns:p14="http://schemas.microsoft.com/office/powerpoint/2010/main" val="12999713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53</a:t>
            </a:fld>
            <a:endParaRPr kumimoji="1" lang="ja-JP" altLang="en-US"/>
          </a:p>
        </p:txBody>
      </p:sp>
    </p:spTree>
    <p:extLst>
      <p:ext uri="{BB962C8B-B14F-4D97-AF65-F5344CB8AC3E}">
        <p14:creationId xmlns:p14="http://schemas.microsoft.com/office/powerpoint/2010/main" val="789300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4</a:t>
            </a:fld>
            <a:endParaRPr kumimoji="1" lang="ja-JP" altLang="en-US"/>
          </a:p>
        </p:txBody>
      </p:sp>
    </p:spTree>
    <p:extLst>
      <p:ext uri="{BB962C8B-B14F-4D97-AF65-F5344CB8AC3E}">
        <p14:creationId xmlns:p14="http://schemas.microsoft.com/office/powerpoint/2010/main" val="2485719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 イメージ プレースホルダ 1"/>
          <p:cNvSpPr>
            <a:spLocks noGrp="1" noRot="1" noChangeAspect="1" noTextEdit="1"/>
          </p:cNvSpPr>
          <p:nvPr>
            <p:ph type="sldImg"/>
          </p:nvPr>
        </p:nvSpPr>
        <p:spPr bwMode="auto">
          <a:xfrm>
            <a:off x="2106613" y="746125"/>
            <a:ext cx="2595562" cy="372586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ja-JP" altLang="en-US"/>
          </a:p>
        </p:txBody>
      </p:sp>
      <p:sp>
        <p:nvSpPr>
          <p:cNvPr id="5124" name="スライド番号プレースホルダ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995086" fontAlgn="base">
              <a:spcBef>
                <a:spcPct val="0"/>
              </a:spcBef>
              <a:spcAft>
                <a:spcPct val="0"/>
              </a:spcAft>
              <a:defRPr/>
            </a:pPr>
            <a:fld id="{0880822E-0E14-4AA6-8A8A-390BD80F5643}" type="slidenum">
              <a:rPr lang="ja-JP" altLang="en-US"/>
              <a:pPr defTabSz="995086" fontAlgn="base">
                <a:spcBef>
                  <a:spcPct val="0"/>
                </a:spcBef>
                <a:spcAft>
                  <a:spcPct val="0"/>
                </a:spcAft>
                <a:defRPr/>
              </a:pPr>
              <a:t>6</a:t>
            </a:fld>
            <a:endParaRPr lang="ja-JP" altLang="en-US"/>
          </a:p>
        </p:txBody>
      </p:sp>
    </p:spTree>
    <p:extLst>
      <p:ext uri="{BB962C8B-B14F-4D97-AF65-F5344CB8AC3E}">
        <p14:creationId xmlns:p14="http://schemas.microsoft.com/office/powerpoint/2010/main" val="4088958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13</a:t>
            </a:fld>
            <a:endParaRPr kumimoji="1" lang="ja-JP" altLang="en-US"/>
          </a:p>
        </p:txBody>
      </p:sp>
    </p:spTree>
    <p:extLst>
      <p:ext uri="{BB962C8B-B14F-4D97-AF65-F5344CB8AC3E}">
        <p14:creationId xmlns:p14="http://schemas.microsoft.com/office/powerpoint/2010/main" val="1106835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14</a:t>
            </a:fld>
            <a:endParaRPr kumimoji="1" lang="ja-JP" altLang="en-US"/>
          </a:p>
        </p:txBody>
      </p:sp>
    </p:spTree>
    <p:extLst>
      <p:ext uri="{BB962C8B-B14F-4D97-AF65-F5344CB8AC3E}">
        <p14:creationId xmlns:p14="http://schemas.microsoft.com/office/powerpoint/2010/main" val="2847943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17</a:t>
            </a:fld>
            <a:endParaRPr kumimoji="1" lang="ja-JP" altLang="en-US"/>
          </a:p>
        </p:txBody>
      </p:sp>
    </p:spTree>
    <p:extLst>
      <p:ext uri="{BB962C8B-B14F-4D97-AF65-F5344CB8AC3E}">
        <p14:creationId xmlns:p14="http://schemas.microsoft.com/office/powerpoint/2010/main" val="1178167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987923BE-3FA2-44CB-A1E7-286168A8E797}" type="slidenum">
              <a:rPr kumimoji="1" lang="ja-JP" altLang="en-US" smtClean="0"/>
              <a:t>18</a:t>
            </a:fld>
            <a:endParaRPr kumimoji="1" lang="ja-JP" altLang="en-US"/>
          </a:p>
        </p:txBody>
      </p:sp>
    </p:spTree>
    <p:extLst>
      <p:ext uri="{BB962C8B-B14F-4D97-AF65-F5344CB8AC3E}">
        <p14:creationId xmlns:p14="http://schemas.microsoft.com/office/powerpoint/2010/main" val="2091808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87923BE-3FA2-44CB-A1E7-286168A8E797}" type="slidenum">
              <a:rPr kumimoji="1" lang="ja-JP" altLang="en-US" smtClean="0"/>
              <a:t>24</a:t>
            </a:fld>
            <a:endParaRPr kumimoji="1" lang="ja-JP" altLang="en-US"/>
          </a:p>
        </p:txBody>
      </p:sp>
    </p:spTree>
    <p:extLst>
      <p:ext uri="{BB962C8B-B14F-4D97-AF65-F5344CB8AC3E}">
        <p14:creationId xmlns:p14="http://schemas.microsoft.com/office/powerpoint/2010/main" val="3508426710"/>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4238548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3237885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2"/>
            <a:ext cx="4740593" cy="881656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255891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6480748" y="9848115"/>
            <a:ext cx="458334" cy="419501"/>
          </a:xfrm>
          <a:prstGeom prst="rect">
            <a:avLst/>
          </a:prstGeom>
        </p:spPr>
        <p:txBody>
          <a:bodyPr vert="horz" lIns="0" tIns="0" rIns="0" bIns="0" rtlCol="0" anchor="t"/>
          <a:lstStyle>
            <a:lvl1pPr algn="r">
              <a:defRPr sz="872"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740447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8" y="3209941"/>
            <a:ext cx="6120765" cy="221490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00954" indent="0" algn="ctr">
              <a:buNone/>
              <a:defRPr>
                <a:solidFill>
                  <a:schemeClr val="tx1">
                    <a:tint val="75000"/>
                  </a:schemeClr>
                </a:solidFill>
              </a:defRPr>
            </a:lvl2pPr>
            <a:lvl3pPr marL="1001908" indent="0" algn="ctr">
              <a:buNone/>
              <a:defRPr>
                <a:solidFill>
                  <a:schemeClr val="tx1">
                    <a:tint val="75000"/>
                  </a:schemeClr>
                </a:solidFill>
              </a:defRPr>
            </a:lvl3pPr>
            <a:lvl4pPr marL="1502862" indent="0" algn="ctr">
              <a:buNone/>
              <a:defRPr>
                <a:solidFill>
                  <a:schemeClr val="tx1">
                    <a:tint val="75000"/>
                  </a:schemeClr>
                </a:solidFill>
              </a:defRPr>
            </a:lvl4pPr>
            <a:lvl5pPr marL="2003816" indent="0" algn="ctr">
              <a:buNone/>
              <a:defRPr>
                <a:solidFill>
                  <a:schemeClr val="tx1">
                    <a:tint val="75000"/>
                  </a:schemeClr>
                </a:solidFill>
              </a:defRPr>
            </a:lvl5pPr>
            <a:lvl6pPr marL="2504770" indent="0" algn="ctr">
              <a:buNone/>
              <a:defRPr>
                <a:solidFill>
                  <a:schemeClr val="tx1">
                    <a:tint val="75000"/>
                  </a:schemeClr>
                </a:solidFill>
              </a:defRPr>
            </a:lvl6pPr>
            <a:lvl7pPr marL="3005724" indent="0" algn="ctr">
              <a:buNone/>
              <a:defRPr>
                <a:solidFill>
                  <a:schemeClr val="tx1">
                    <a:tint val="75000"/>
                  </a:schemeClr>
                </a:solidFill>
              </a:defRPr>
            </a:lvl7pPr>
            <a:lvl8pPr marL="3506678" indent="0" algn="ctr">
              <a:buNone/>
              <a:defRPr>
                <a:solidFill>
                  <a:schemeClr val="tx1">
                    <a:tint val="75000"/>
                  </a:schemeClr>
                </a:solidFill>
              </a:defRPr>
            </a:lvl8pPr>
            <a:lvl9pPr marL="400763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3927614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2434159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2780834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339680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r>
              <a:rPr kumimoji="1" lang="en-US" altLang="ja-JP"/>
              <a:t>2014/2/7</a:t>
            </a:r>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40865216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r>
              <a:rPr kumimoji="1" lang="en-US" altLang="ja-JP"/>
              <a:t>2014/2/7</a:t>
            </a:r>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803105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a:t>2014/2/7</a:t>
            </a:r>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3053247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6182668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41023888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809983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40301738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220652" y="413802"/>
            <a:ext cx="1620203" cy="8816569"/>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60045" y="413802"/>
            <a:ext cx="4740593" cy="881656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26098414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6480748" y="9848115"/>
            <a:ext cx="458334" cy="419501"/>
          </a:xfrm>
          <a:prstGeom prst="rect">
            <a:avLst/>
          </a:prstGeom>
        </p:spPr>
        <p:txBody>
          <a:bodyPr vert="horz" lIns="0" tIns="0" rIns="0" bIns="0" rtlCol="0" anchor="t"/>
          <a:lstStyle>
            <a:lvl1pPr algn="r">
              <a:defRPr sz="872"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1006851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2" y="6639934"/>
            <a:ext cx="6120765" cy="2052256"/>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68822" y="4379584"/>
            <a:ext cx="6120765" cy="2260351"/>
          </a:xfrm>
        </p:spPr>
        <p:txBody>
          <a:bodyPr anchor="b"/>
          <a:lstStyle>
            <a:lvl1pPr marL="0" indent="0">
              <a:buNone/>
              <a:defRPr sz="2200">
                <a:solidFill>
                  <a:schemeClr val="tx1">
                    <a:tint val="75000"/>
                  </a:schemeClr>
                </a:solidFill>
              </a:defRPr>
            </a:lvl1pPr>
            <a:lvl2pPr marL="500954" indent="0">
              <a:buNone/>
              <a:defRPr sz="2000">
                <a:solidFill>
                  <a:schemeClr val="tx1">
                    <a:tint val="75000"/>
                  </a:schemeClr>
                </a:solidFill>
              </a:defRPr>
            </a:lvl2pPr>
            <a:lvl3pPr marL="1001908" indent="0">
              <a:buNone/>
              <a:defRPr sz="1800">
                <a:solidFill>
                  <a:schemeClr val="tx1">
                    <a:tint val="75000"/>
                  </a:schemeClr>
                </a:solidFill>
              </a:defRPr>
            </a:lvl3pPr>
            <a:lvl4pPr marL="1502862" indent="0">
              <a:buNone/>
              <a:defRPr sz="1500">
                <a:solidFill>
                  <a:schemeClr val="tx1">
                    <a:tint val="75000"/>
                  </a:schemeClr>
                </a:solidFill>
              </a:defRPr>
            </a:lvl4pPr>
            <a:lvl5pPr marL="2003816" indent="0">
              <a:buNone/>
              <a:defRPr sz="1500">
                <a:solidFill>
                  <a:schemeClr val="tx1">
                    <a:tint val="75000"/>
                  </a:schemeClr>
                </a:solidFill>
              </a:defRPr>
            </a:lvl5pPr>
            <a:lvl6pPr marL="2504770" indent="0">
              <a:buNone/>
              <a:defRPr sz="1500">
                <a:solidFill>
                  <a:schemeClr val="tx1">
                    <a:tint val="75000"/>
                  </a:schemeClr>
                </a:solidFill>
              </a:defRPr>
            </a:lvl6pPr>
            <a:lvl7pPr marL="3005724" indent="0">
              <a:buNone/>
              <a:defRPr sz="1500">
                <a:solidFill>
                  <a:schemeClr val="tx1">
                    <a:tint val="75000"/>
                  </a:schemeClr>
                </a:solidFill>
              </a:defRPr>
            </a:lvl7pPr>
            <a:lvl8pPr marL="3506678" indent="0">
              <a:buNone/>
              <a:defRPr sz="1500">
                <a:solidFill>
                  <a:schemeClr val="tx1">
                    <a:tint val="75000"/>
                  </a:schemeClr>
                </a:solidFill>
              </a:defRPr>
            </a:lvl8pPr>
            <a:lvl9pPr marL="4007632"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r>
              <a:rPr kumimoji="1" lang="en-US" altLang="ja-JP"/>
              <a:t>2014/2/7</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22221269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60045"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660457" y="2411044"/>
            <a:ext cx="3180398" cy="6819327"/>
          </a:xfrm>
        </p:spPr>
        <p:txBody>
          <a:bodyPr/>
          <a:lstStyle>
            <a:lvl1pPr>
              <a:defRPr sz="31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754340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6" y="2312974"/>
            <a:ext cx="318164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60046" y="3276912"/>
            <a:ext cx="318164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657958" y="2312974"/>
            <a:ext cx="3182898" cy="963938"/>
          </a:xfrm>
        </p:spPr>
        <p:txBody>
          <a:bodyPr anchor="b"/>
          <a:lstStyle>
            <a:lvl1pPr marL="0" indent="0">
              <a:buNone/>
              <a:defRPr sz="2600" b="1"/>
            </a:lvl1pPr>
            <a:lvl2pPr marL="500954" indent="0">
              <a:buNone/>
              <a:defRPr sz="2200" b="1"/>
            </a:lvl2pPr>
            <a:lvl3pPr marL="1001908" indent="0">
              <a:buNone/>
              <a:defRPr sz="2000" b="1"/>
            </a:lvl3pPr>
            <a:lvl4pPr marL="1502862" indent="0">
              <a:buNone/>
              <a:defRPr sz="1800" b="1"/>
            </a:lvl4pPr>
            <a:lvl5pPr marL="2003816" indent="0">
              <a:buNone/>
              <a:defRPr sz="1800" b="1"/>
            </a:lvl5pPr>
            <a:lvl6pPr marL="2504770" indent="0">
              <a:buNone/>
              <a:defRPr sz="1800" b="1"/>
            </a:lvl6pPr>
            <a:lvl7pPr marL="3005724" indent="0">
              <a:buNone/>
              <a:defRPr sz="1800" b="1"/>
            </a:lvl7pPr>
            <a:lvl8pPr marL="3506678" indent="0">
              <a:buNone/>
              <a:defRPr sz="1800" b="1"/>
            </a:lvl8pPr>
            <a:lvl9pPr marL="4007632" indent="0">
              <a:buNone/>
              <a:defRPr sz="18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657958" y="3276912"/>
            <a:ext cx="3182898" cy="5953457"/>
          </a:xfrm>
        </p:spPr>
        <p:txBody>
          <a:bodyPr/>
          <a:lstStyle>
            <a:lvl1pPr>
              <a:defRPr sz="26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r>
              <a:rPr kumimoji="1" lang="en-US" altLang="ja-JP"/>
              <a:t>2014/2/7</a:t>
            </a:r>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102890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r>
              <a:rPr kumimoji="1" lang="en-US" altLang="ja-JP"/>
              <a:t>2014/2/7</a:t>
            </a:r>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238049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r>
              <a:rPr kumimoji="1" lang="en-US" altLang="ja-JP"/>
              <a:t>2014/2/7</a:t>
            </a:r>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751789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1408"/>
            <a:ext cx="2369047" cy="1750876"/>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815352" y="411409"/>
            <a:ext cx="4025504" cy="8818962"/>
          </a:xfrm>
        </p:spPr>
        <p:txBody>
          <a:bodyPr/>
          <a:lstStyle>
            <a:lvl1pPr>
              <a:defRPr sz="3500"/>
            </a:lvl1pPr>
            <a:lvl2pPr>
              <a:defRPr sz="31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60045" y="2162285"/>
            <a:ext cx="2369047" cy="706808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2674306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7"/>
            <a:ext cx="4320540" cy="85391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11427" y="923276"/>
            <a:ext cx="4320540" cy="6199823"/>
          </a:xfrm>
        </p:spPr>
        <p:txBody>
          <a:bodyPr/>
          <a:lstStyle>
            <a:lvl1pPr marL="0" indent="0">
              <a:buNone/>
              <a:defRPr sz="3500"/>
            </a:lvl1pPr>
            <a:lvl2pPr marL="500954" indent="0">
              <a:buNone/>
              <a:defRPr sz="3100"/>
            </a:lvl2pPr>
            <a:lvl3pPr marL="1001908" indent="0">
              <a:buNone/>
              <a:defRPr sz="2600"/>
            </a:lvl3pPr>
            <a:lvl4pPr marL="1502862" indent="0">
              <a:buNone/>
              <a:defRPr sz="2200"/>
            </a:lvl4pPr>
            <a:lvl5pPr marL="2003816" indent="0">
              <a:buNone/>
              <a:defRPr sz="2200"/>
            </a:lvl5pPr>
            <a:lvl6pPr marL="2504770" indent="0">
              <a:buNone/>
              <a:defRPr sz="2200"/>
            </a:lvl6pPr>
            <a:lvl7pPr marL="3005724" indent="0">
              <a:buNone/>
              <a:defRPr sz="2200"/>
            </a:lvl7pPr>
            <a:lvl8pPr marL="3506678" indent="0">
              <a:buNone/>
              <a:defRPr sz="2200"/>
            </a:lvl8pPr>
            <a:lvl9pPr marL="4007632"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7" y="8087039"/>
            <a:ext cx="4320540" cy="1212696"/>
          </a:xfrm>
        </p:spPr>
        <p:txBody>
          <a:bodyPr/>
          <a:lstStyle>
            <a:lvl1pPr marL="0" indent="0">
              <a:buNone/>
              <a:defRPr sz="1500"/>
            </a:lvl1pPr>
            <a:lvl2pPr marL="500954" indent="0">
              <a:buNone/>
              <a:defRPr sz="1300"/>
            </a:lvl2pPr>
            <a:lvl3pPr marL="1001908" indent="0">
              <a:buNone/>
              <a:defRPr sz="1100"/>
            </a:lvl3pPr>
            <a:lvl4pPr marL="1502862" indent="0">
              <a:buNone/>
              <a:defRPr sz="1000"/>
            </a:lvl4pPr>
            <a:lvl5pPr marL="2003816" indent="0">
              <a:buNone/>
              <a:defRPr sz="1000"/>
            </a:lvl5pPr>
            <a:lvl6pPr marL="2504770" indent="0">
              <a:buNone/>
              <a:defRPr sz="1000"/>
            </a:lvl6pPr>
            <a:lvl7pPr marL="3005724" indent="0">
              <a:buNone/>
              <a:defRPr sz="1000"/>
            </a:lvl7pPr>
            <a:lvl8pPr marL="3506678" indent="0">
              <a:buNone/>
              <a:defRPr sz="1000"/>
            </a:lvl8pPr>
            <a:lvl9pPr marL="4007632"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r>
              <a:rPr kumimoji="1" lang="en-US" altLang="ja-JP"/>
              <a:t>2014/2/7</a:t>
            </a:r>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297883200"/>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r>
              <a:rPr kumimoji="1" lang="en-US" altLang="ja-JP"/>
              <a:t>2014/2/7</a:t>
            </a:r>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1035992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3" r:id="rId12"/>
  </p:sldLayoutIdLst>
  <p:hf hdr="0" ftr="0" dt="0"/>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0191" tIns="50095" rIns="100191" bIns="50095"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45" y="2411044"/>
            <a:ext cx="6480810" cy="6819327"/>
          </a:xfrm>
          <a:prstGeom prst="rect">
            <a:avLst/>
          </a:prstGeom>
        </p:spPr>
        <p:txBody>
          <a:bodyPr vert="horz" lIns="100191" tIns="50095" rIns="100191" bIns="50095"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0191" tIns="50095" rIns="100191" bIns="50095" rtlCol="0" anchor="ctr"/>
          <a:lstStyle>
            <a:lvl1pPr algn="l">
              <a:defRPr sz="1300">
                <a:solidFill>
                  <a:schemeClr val="tx1">
                    <a:tint val="75000"/>
                  </a:schemeClr>
                </a:solidFill>
              </a:defRPr>
            </a:lvl1pPr>
          </a:lstStyle>
          <a:p>
            <a:r>
              <a:rPr kumimoji="1" lang="en-US" altLang="ja-JP"/>
              <a:t>2014/2/7</a:t>
            </a:r>
            <a:endParaRPr kumimoji="1" lang="ja-JP" altLang="en-US"/>
          </a:p>
        </p:txBody>
      </p:sp>
      <p:sp>
        <p:nvSpPr>
          <p:cNvPr id="5" name="フッター プレースホルダー 4"/>
          <p:cNvSpPr>
            <a:spLocks noGrp="1"/>
          </p:cNvSpPr>
          <p:nvPr>
            <p:ph type="ftr" sz="quarter" idx="3"/>
          </p:nvPr>
        </p:nvSpPr>
        <p:spPr>
          <a:xfrm>
            <a:off x="2460308" y="9577197"/>
            <a:ext cx="2280285" cy="550138"/>
          </a:xfrm>
          <a:prstGeom prst="rect">
            <a:avLst/>
          </a:prstGeom>
        </p:spPr>
        <p:txBody>
          <a:bodyPr vert="horz" lIns="100191" tIns="50095" rIns="100191" bIns="5009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0191" tIns="50095" rIns="100191" bIns="50095" rtlCol="0" anchor="ctr"/>
          <a:lstStyle>
            <a:lvl1pPr algn="r">
              <a:defRPr sz="1300">
                <a:solidFill>
                  <a:schemeClr val="tx1">
                    <a:tint val="75000"/>
                  </a:schemeClr>
                </a:solidFill>
              </a:defRPr>
            </a:lvl1pPr>
          </a:lstStyle>
          <a:p>
            <a:fld id="{AEFF1AE8-7425-4426-9AC1-91DCB73B78A4}" type="slidenum">
              <a:rPr kumimoji="1" lang="ja-JP" altLang="en-US" smtClean="0"/>
              <a:t>‹#›</a:t>
            </a:fld>
            <a:endParaRPr kumimoji="1" lang="ja-JP" altLang="en-US"/>
          </a:p>
        </p:txBody>
      </p:sp>
    </p:spTree>
    <p:extLst>
      <p:ext uri="{BB962C8B-B14F-4D97-AF65-F5344CB8AC3E}">
        <p14:creationId xmlns:p14="http://schemas.microsoft.com/office/powerpoint/2010/main" val="426020459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ctr" defTabSz="1001908" rtl="0" eaLnBrk="1" latinLnBrk="0" hangingPunct="1">
        <a:spcBef>
          <a:spcPct val="0"/>
        </a:spcBef>
        <a:buNone/>
        <a:defRPr kumimoji="1" sz="4800" kern="1200">
          <a:solidFill>
            <a:schemeClr val="tx1"/>
          </a:solidFill>
          <a:latin typeface="+mj-lt"/>
          <a:ea typeface="+mj-ea"/>
          <a:cs typeface="+mj-cs"/>
        </a:defRPr>
      </a:lvl1pPr>
    </p:titleStyle>
    <p:bodyStyle>
      <a:lvl1pPr marL="375716" indent="-375716" algn="l" defTabSz="1001908" rtl="0" eaLnBrk="1" latinLnBrk="0" hangingPunct="1">
        <a:spcBef>
          <a:spcPct val="20000"/>
        </a:spcBef>
        <a:buFont typeface="Arial" panose="020B0604020202020204" pitchFamily="34" charset="0"/>
        <a:buChar char="•"/>
        <a:defRPr kumimoji="1" sz="3500" kern="1200">
          <a:solidFill>
            <a:schemeClr val="tx1"/>
          </a:solidFill>
          <a:latin typeface="+mn-lt"/>
          <a:ea typeface="+mn-ea"/>
          <a:cs typeface="+mn-cs"/>
        </a:defRPr>
      </a:lvl1pPr>
      <a:lvl2pPr marL="814050" indent="-313096" algn="l" defTabSz="1001908"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52385" indent="-250477" algn="l" defTabSz="1001908"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3pPr>
      <a:lvl4pPr marL="175333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254293"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755247"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256201"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757155"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258109" indent="-250477" algn="l" defTabSz="1001908"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01908" rtl="0" eaLnBrk="1" latinLnBrk="0" hangingPunct="1">
        <a:defRPr kumimoji="1" sz="2000" kern="1200">
          <a:solidFill>
            <a:schemeClr val="tx1"/>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1.emf"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 Id="rId3" Target="http://www.illust-box.jp/sozai/8764/" TargetMode="External" Type="http://schemas.openxmlformats.org/officeDocument/2006/relationships/hyperlink"/><Relationship Id="rId4" Target="../media/image11.jpeg" Type="http://schemas.openxmlformats.org/officeDocument/2006/relationships/image"/><Relationship Id="rId5" Target="../media/image12.png" Type="http://schemas.openxmlformats.org/officeDocument/2006/relationships/image"/><Relationship Id="rId6" Target="../media/image13.png" Type="http://schemas.openxmlformats.org/officeDocument/2006/relationships/image"/><Relationship Id="rId7" Target="../media/image14.png" Type="http://schemas.openxmlformats.org/officeDocument/2006/relationships/image"/><Relationship Id="rId8" Target="../media/image15.pn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 Id="rId3" Target="../media/image16.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pn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8.png" Type="http://schemas.openxmlformats.org/officeDocument/2006/relationships/image"/><Relationship Id="rId3" Target="../media/image19.png" Type="http://schemas.openxmlformats.org/officeDocument/2006/relationships/image"/><Relationship Id="rId4" Target="https://www.job-card.mhlw.go.jp/" TargetMode="External" Type="http://schemas.openxmlformats.org/officeDocument/2006/relationships/hyperlink"/><Relationship Id="rId5" Target="../media/image20.pn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_rels/slide2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2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2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2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3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4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4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4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1.png" Type="http://schemas.openxmlformats.org/officeDocument/2006/relationships/image"/><Relationship Id="rId3" Target="../media/image18.png" Type="http://schemas.openxmlformats.org/officeDocument/2006/relationships/image"/><Relationship Id="rId4" Target="../media/image19.png" Type="http://schemas.openxmlformats.org/officeDocument/2006/relationships/image"/><Relationship Id="rId5" Target="https://www.mhlw.go.jp/stf/seisakunitsuite/bunya/0000122460.html" TargetMode="External" Type="http://schemas.openxmlformats.org/officeDocument/2006/relationships/hyperlink"/></Relationships>
</file>

<file path=ppt/slides/_rels/slide47.xml.rels><?xml version="1.0" encoding="UTF-8" standalone="yes"?><Relationships xmlns="http://schemas.openxmlformats.org/package/2006/relationships"><Relationship Id="rId1" Target="../slideLayouts/slideLayout12.xml" Type="http://schemas.openxmlformats.org/officeDocument/2006/relationships/slideLayout"/><Relationship Id="rId2" Target="../notesSlides/notesSlide18.xml" Type="http://schemas.openxmlformats.org/officeDocument/2006/relationships/notesSlide"/><Relationship Id="rId3" Target="https://www.mhlw.go.jp/stf/seisakunitsuite/bunya/koyou_roudou/koyou/kyufukin/d01-1.html" TargetMode="External" Type="http://schemas.openxmlformats.org/officeDocument/2006/relationships/hyperlink"/><Relationship Id="rId4" Target="https://www.esop.mhlw.go.jp/" TargetMode="External" Type="http://schemas.openxmlformats.org/officeDocument/2006/relationships/hyperlink"/><Relationship Id="rId5" Target="../media/image22.png" Type="http://schemas.openxmlformats.org/officeDocument/2006/relationships/image"/></Relationships>
</file>

<file path=ppt/slides/_rels/slide4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9.xml" Type="http://schemas.openxmlformats.org/officeDocument/2006/relationships/notesSlide"/></Relationships>
</file>

<file path=ppt/slides/_rels/slide4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10" Target="../diagrams/drawing1.xml" Type="http://schemas.microsoft.com/office/2007/relationships/diagramDrawing"/><Relationship Id="rId2" Target="../notesSlides/notesSlide3.xml" Type="http://schemas.openxmlformats.org/officeDocument/2006/relationships/notesSlide"/><Relationship Id="rId3" Target="https://www.mhlw.go.jp/stf/seisakunitsuite/bunya/koyou_roudou/shokugyounouryoku/training_employer/index.html" TargetMode="External" Type="http://schemas.openxmlformats.org/officeDocument/2006/relationships/hyperlink"/><Relationship Id="rId4" Target="../media/image5.png" Type="http://schemas.openxmlformats.org/officeDocument/2006/relationships/image"/><Relationship Id="rId5" Target="../media/image6.png" Type="http://schemas.openxmlformats.org/officeDocument/2006/relationships/image"/><Relationship Id="rId6" Target="../diagrams/data1.xml" Type="http://schemas.openxmlformats.org/officeDocument/2006/relationships/diagramData"/><Relationship Id="rId7" Target="../diagrams/layout1.xml" Type="http://schemas.openxmlformats.org/officeDocument/2006/relationships/diagramLayout"/><Relationship Id="rId8" Target="../diagrams/quickStyle1.xml" Type="http://schemas.openxmlformats.org/officeDocument/2006/relationships/diagramQuickStyle"/><Relationship Id="rId9" Target="../diagrams/colors1.xml" Type="http://schemas.openxmlformats.org/officeDocument/2006/relationships/diagramColors"/></Relationships>
</file>

<file path=ppt/slides/_rels/slide50.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51.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mhlw.go.jp/stf/seisakunitsuite/bunya/koyou_roudou/koyou/kyufukin/d01-1_00011.html" TargetMode="External" Type="http://schemas.openxmlformats.org/officeDocument/2006/relationships/hyperlink"/><Relationship Id="rId3" Target="../media/image22.png" Type="http://schemas.openxmlformats.org/officeDocument/2006/relationships/image"/></Relationships>
</file>

<file path=ppt/slides/_rels/slide5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0.xml" Type="http://schemas.openxmlformats.org/officeDocument/2006/relationships/notesSlide"/></Relationships>
</file>

<file path=ppt/slides/_rels/slide5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1.xml" Type="http://schemas.openxmlformats.org/officeDocument/2006/relationships/notesSlide"/></Relationships>
</file>

<file path=ppt/slides/_rels/slide5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2.xml" Type="http://schemas.openxmlformats.org/officeDocument/2006/relationships/notesSlide"/></Relationships>
</file>

<file path=ppt/slides/_rels/slide5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3.emf" Type="http://schemas.openxmlformats.org/officeDocument/2006/relationships/image"/></Relationships>
</file>

<file path=ppt/slides/_rels/slide5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4.emf" Type="http://schemas.openxmlformats.org/officeDocument/2006/relationships/image"/><Relationship Id="rId3" Target="https://www.mhlw.go.jp/stf/seisakunitsuite/bunya/koyou_roudou/part_haken/jigyounushi/career.html" TargetMode="External" Type="http://schemas.openxmlformats.org/officeDocument/2006/relationships/hyperlink"/></Relationships>
</file>

<file path=ppt/slides/_rels/slide58.xml.rels><?xml version="1.0" encoding="UTF-8" standalone="yes"?><Relationships xmlns="http://schemas.openxmlformats.org/package/2006/relationships"><Relationship Id="rId1" Target="../slideLayouts/slideLayout19.xml" Type="http://schemas.openxmlformats.org/officeDocument/2006/relationships/slideLayout"/><Relationship Id="rId2" Target="../media/image25.emf" Type="http://schemas.openxmlformats.org/officeDocument/2006/relationships/image"/></Relationships>
</file>

<file path=ppt/slides/_rels/slide5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6.emf"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mhlw.go.jp/stf/newpage_04147.html" TargetMode="External" Type="http://schemas.openxmlformats.org/officeDocument/2006/relationships/hyperlink"/><Relationship Id="rId3" Target="../media/image7.png" Type="http://schemas.openxmlformats.org/officeDocument/2006/relationships/image"/><Relationship Id="rId4" Target="../media/image8.png" Type="http://schemas.openxmlformats.org/officeDocument/2006/relationships/image"/><Relationship Id="rId5" Target="../media/image9.png" Type="http://schemas.openxmlformats.org/officeDocument/2006/relationships/image"/></Relationships>
</file>

<file path=ppt/slides/_rels/slide6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7.png" Type="http://schemas.openxmlformats.org/officeDocument/2006/relationships/image"/><Relationship Id="rId3" Target="../media/image28.emf" Type="http://schemas.openxmlformats.org/officeDocument/2006/relationships/image"/></Relationships>
</file>

<file path=ppt/slides/_rels/slide6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9.emf" Type="http://schemas.openxmlformats.org/officeDocument/2006/relationships/image"/></Relationships>
</file>

<file path=ppt/slides/_rels/slide62.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mhlw.go.jp/stf/seisakunitsuite/bunya/koyou_roudou/koyou/kyufukin/d01-1.html" TargetMode="External" Type="http://schemas.openxmlformats.org/officeDocument/2006/relationships/hyperlink"/><Relationship Id="rId3" Target="../media/image22.png" Type="http://schemas.openxmlformats.org/officeDocument/2006/relationships/image"/><Relationship Id="rId4" Target="https://www.mhlw.go.jp/content/11650000/000758164.pdf" TargetMode="External" Type="http://schemas.openxmlformats.org/officeDocument/2006/relationships/hyperlink"/><Relationship Id="rId5" Target="../media/image30.png" Type="http://schemas.openxmlformats.org/officeDocument/2006/relationships/image"/></Relationships>
</file>

<file path=ppt/slides/_rels/slide63.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mhlw.go.jp/stf/seisakunitsuite/bunya/koyou_roudou/koyou/kyufukin/toiawase2.html" TargetMode="External" Type="http://schemas.openxmlformats.org/officeDocument/2006/relationships/hyperlink"/><Relationship Id="rId3" Target="../media/image31.png" Type="http://schemas.openxmlformats.org/officeDocument/2006/relationships/image"/></Relationships>
</file>

<file path=ppt/slides/_rels/slide6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65.xml.rels><?xml version="1.0" encoding="UTF-8" standalone="yes"?><Relationships xmlns="http://schemas.openxmlformats.org/package/2006/relationships"><Relationship Id="rId1" Target="../slideLayouts/slideLayout7.xml" Type="http://schemas.openxmlformats.org/officeDocument/2006/relationships/slideLayout"/><Relationship Id="rId2" Target="https://www.esop.mhlw.go.jp/" TargetMode="External" Type="http://schemas.openxmlformats.org/officeDocument/2006/relationships/hyperlink"/><Relationship Id="rId3" Target="https://www.mhlw.go.jp/stf/seisakunitsuite/bunya/koyou_roudou/koyou/kyufukin/toiawase2.html" TargetMode="External" Type="http://schemas.openxmlformats.org/officeDocument/2006/relationships/hyperlink"/><Relationship Id="rId4" Target="../media/image31.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3"/>
          <p:cNvGrpSpPr/>
          <p:nvPr/>
        </p:nvGrpSpPr>
        <p:grpSpPr>
          <a:xfrm>
            <a:off x="-293346" y="-417047"/>
            <a:ext cx="8528594" cy="765611"/>
            <a:chOff x="-284748" y="-306028"/>
            <a:chExt cx="8122470" cy="733969"/>
          </a:xfrm>
          <a:solidFill>
            <a:schemeClr val="accent1"/>
          </a:solidFill>
        </p:grpSpPr>
        <p:grpSp>
          <p:nvGrpSpPr>
            <p:cNvPr id="6" name="Group 6"/>
            <p:cNvGrpSpPr>
              <a:grpSpLocks/>
            </p:cNvGrpSpPr>
            <p:nvPr/>
          </p:nvGrpSpPr>
          <p:grpSpPr bwMode="auto">
            <a:xfrm>
              <a:off x="-284748" y="-306028"/>
              <a:ext cx="8122470" cy="733969"/>
              <a:chOff x="-405" y="-436"/>
              <a:chExt cx="12718" cy="872"/>
            </a:xfrm>
            <a:grpFill/>
          </p:grpSpPr>
          <p:sp>
            <p:nvSpPr>
              <p:cNvPr id="8" name="AutoShape 7"/>
              <p:cNvSpPr>
                <a:spLocks noChangeArrowheads="1"/>
              </p:cNvSpPr>
              <p:nvPr/>
            </p:nvSpPr>
            <p:spPr bwMode="auto">
              <a:xfrm>
                <a:off x="-405" y="-436"/>
                <a:ext cx="1020" cy="872"/>
              </a:xfrm>
              <a:prstGeom prst="roundRect">
                <a:avLst>
                  <a:gd name="adj" fmla="val 50000"/>
                </a:avLst>
              </a:prstGeom>
              <a:solidFill>
                <a:schemeClr val="accent2">
                  <a:lumMod val="20000"/>
                  <a:lumOff val="80000"/>
                </a:schemeClr>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9" name="Oval 8"/>
              <p:cNvSpPr>
                <a:spLocks noChangeArrowheads="1"/>
              </p:cNvSpPr>
              <p:nvPr/>
            </p:nvSpPr>
            <p:spPr bwMode="auto">
              <a:xfrm>
                <a:off x="624" y="-397"/>
                <a:ext cx="794" cy="794"/>
              </a:xfrm>
              <a:prstGeom prst="ellipse">
                <a:avLst/>
              </a:prstGeom>
              <a:no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sp>
            <p:nvSpPr>
              <p:cNvPr id="10" name="AutoShape 9"/>
              <p:cNvSpPr>
                <a:spLocks noChangeArrowheads="1"/>
              </p:cNvSpPr>
              <p:nvPr/>
            </p:nvSpPr>
            <p:spPr bwMode="auto">
              <a:xfrm>
                <a:off x="1428" y="-397"/>
                <a:ext cx="10885" cy="794"/>
              </a:xfrm>
              <a:prstGeom prst="roundRect">
                <a:avLst>
                  <a:gd name="adj" fmla="val 50000"/>
                </a:avLst>
              </a:prstGeom>
              <a:solidFill>
                <a:srgbClr val="F2DCDB"/>
              </a:solidFill>
              <a:ln w="9525">
                <a:noFill/>
                <a:round/>
                <a:headEnd/>
                <a:tailEnd/>
              </a:ln>
            </p:spPr>
            <p:txBody>
              <a:bodyPr vert="horz" wrap="square" lIns="74295" tIns="8890" rIns="74295" bIns="8890" numCol="1" anchor="t" anchorCtr="0" compatLnSpc="1">
                <a:prstTxWarp prst="textNoShape">
                  <a:avLst/>
                </a:prstTxWarp>
              </a:bodyPr>
              <a:lstStyle/>
              <a:p>
                <a:endParaRPr lang="ja-JP" altLang="en-US"/>
              </a:p>
            </p:txBody>
          </p:sp>
        </p:grpSp>
        <p:pic>
          <p:nvPicPr>
            <p:cNvPr id="7" name="図 1"/>
            <p:cNvPicPr>
              <a:picLocks noChangeAspect="1" noChangeArrowheads="1"/>
            </p:cNvPicPr>
            <p:nvPr/>
          </p:nvPicPr>
          <p:blipFill>
            <a:blip r:embed="rId3" cstate="print">
              <a:duotone>
                <a:prstClr val="black"/>
                <a:schemeClr val="accent1">
                  <a:tint val="45000"/>
                  <a:satMod val="400000"/>
                </a:schemeClr>
              </a:duotone>
            </a:blip>
            <a:srcRect/>
            <a:stretch>
              <a:fillRect/>
            </a:stretch>
          </p:blipFill>
          <p:spPr bwMode="auto">
            <a:xfrm>
              <a:off x="354037" y="-169877"/>
              <a:ext cx="576064" cy="564991"/>
            </a:xfrm>
            <a:prstGeom prst="rect">
              <a:avLst/>
            </a:prstGeom>
            <a:noFill/>
            <a:ln w="9525">
              <a:noFill/>
              <a:miter lim="800000"/>
              <a:headEnd/>
              <a:tailEnd/>
            </a:ln>
          </p:spPr>
        </p:pic>
      </p:grpSp>
      <p:sp>
        <p:nvSpPr>
          <p:cNvPr id="22" name="テキスト ボックス 21"/>
          <p:cNvSpPr txBox="1"/>
          <p:nvPr/>
        </p:nvSpPr>
        <p:spPr>
          <a:xfrm>
            <a:off x="227060" y="558007"/>
            <a:ext cx="6697203" cy="650972"/>
          </a:xfrm>
          <a:prstGeom prst="rect">
            <a:avLst/>
          </a:prstGeom>
          <a:noFill/>
        </p:spPr>
        <p:txBody>
          <a:bodyPr wrap="square" lIns="95624" tIns="47813" rIns="95624" bIns="47813" rtlCol="0">
            <a:noAutofit/>
          </a:bodyPr>
          <a:lstStyle/>
          <a:p>
            <a:r>
              <a:rPr lang="ja-JP" altLang="en-US" sz="1600">
                <a:latin typeface="メイリオ" pitchFamily="50" charset="-128"/>
                <a:ea typeface="メイリオ" pitchFamily="50" charset="-128"/>
              </a:rPr>
              <a:t>企業内での人材育成に取り組む事業主の皆さまへ</a:t>
            </a:r>
          </a:p>
          <a:p>
            <a:r>
              <a:rPr lang="ja-JP" altLang="en-US" sz="1600">
                <a:latin typeface="メイリオ" pitchFamily="50" charset="-128"/>
                <a:ea typeface="メイリオ" pitchFamily="50" charset="-128"/>
              </a:rPr>
              <a:t>傘下の事業主が雇用する労働者に訓練を実施する事業主団体の皆さまへ</a:t>
            </a:r>
            <a:endParaRPr lang="en-US" altLang="ja-JP" sz="1600">
              <a:latin typeface="メイリオ" pitchFamily="50" charset="-128"/>
              <a:ea typeface="メイリオ" pitchFamily="50" charset="-128"/>
            </a:endParaRPr>
          </a:p>
        </p:txBody>
      </p:sp>
      <p:sp>
        <p:nvSpPr>
          <p:cNvPr id="23" name="正方形/長方形 22"/>
          <p:cNvSpPr/>
          <p:nvPr/>
        </p:nvSpPr>
        <p:spPr>
          <a:xfrm>
            <a:off x="251745" y="1250069"/>
            <a:ext cx="6670123" cy="14744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7817" tIns="180000" rIns="87817" bIns="0" rtlCol="0" anchor="ctr">
            <a:spAutoFit/>
          </a:bodyPr>
          <a:lstStyle/>
          <a:p>
            <a:pPr algn="ctr"/>
            <a:r>
              <a:rPr lang="zh-TW" altLang="en-US" sz="3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人材開発支援助成金</a:t>
            </a:r>
            <a:endParaRPr lang="en-US" altLang="zh-TW" sz="2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（人材育成支援コース）</a:t>
            </a:r>
            <a:endParaRPr lang="en-US" altLang="ja-JP" sz="2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のご案内</a:t>
            </a:r>
            <a:endParaRPr lang="ja-JP" altLang="en-US" sz="2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正方形/長方形 27"/>
          <p:cNvSpPr/>
          <p:nvPr/>
        </p:nvSpPr>
        <p:spPr>
          <a:xfrm>
            <a:off x="227060" y="3510335"/>
            <a:ext cx="6659103" cy="16275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7817" tIns="43909" rIns="87817" bIns="43909" rtlCol="0" anchor="t" anchorCtr="0">
            <a:spAutoFit/>
          </a:bodyPr>
          <a:lstStyle/>
          <a:p>
            <a:pPr>
              <a:lnSpc>
                <a:spcPts val="2000"/>
              </a:lnSpc>
            </a:pPr>
            <a:r>
              <a:rPr lang="ja-JP" altLang="en-US" sz="1600">
                <a:solidFill>
                  <a:schemeClr val="tx1"/>
                </a:solidFill>
                <a:latin typeface="メイリオ" pitchFamily="50" charset="-128"/>
                <a:ea typeface="メイリオ" pitchFamily="50" charset="-128"/>
                <a:cs typeface="メイリオ" panose="020B0604030504040204" pitchFamily="50" charset="-128"/>
              </a:rPr>
              <a:t>人材開発支援助成金は、労働者の職業生活設計の全期間を通じて段階的かつ体系的な職業能力開発を効果的に促進するため、事業主等が雇用する労働者に対して職務に関連した専門的な知識及び技能の習得をさせるための職業訓練等を計画に沿って実施した場合に、訓練経費や訓練期間中の賃金の一部等を助成する制度です。</a:t>
            </a:r>
            <a:endParaRPr lang="en-US" altLang="ja-JP" sz="1600">
              <a:solidFill>
                <a:schemeClr val="tx1"/>
              </a:solidFill>
              <a:latin typeface="メイリオ" pitchFamily="50" charset="-128"/>
              <a:ea typeface="メイリオ" pitchFamily="50" charset="-128"/>
              <a:cs typeface="メイリオ" panose="020B0604030504040204" pitchFamily="50" charset="-128"/>
            </a:endParaRPr>
          </a:p>
          <a:p>
            <a:pPr>
              <a:lnSpc>
                <a:spcPts val="2000"/>
              </a:lnSpc>
            </a:pPr>
            <a:r>
              <a:rPr lang="ja-JP" altLang="en-US" sz="1600">
                <a:solidFill>
                  <a:schemeClr val="tx1"/>
                </a:solidFill>
                <a:latin typeface="メイリオ" pitchFamily="50" charset="-128"/>
                <a:ea typeface="メイリオ" pitchFamily="50" charset="-128"/>
                <a:cs typeface="メイリオ" panose="020B0604030504040204" pitchFamily="50" charset="-128"/>
              </a:rPr>
              <a:t>当冊子では●印のコースについて取り扱っております。</a:t>
            </a:r>
            <a:endParaRPr lang="en-US" altLang="ja-JP" sz="700">
              <a:solidFill>
                <a:schemeClr val="tx1"/>
              </a:solidFill>
              <a:latin typeface="メイリオ" pitchFamily="50" charset="-128"/>
              <a:ea typeface="メイリオ" pitchFamily="50" charset="-128"/>
              <a:cs typeface="メイリオ" panose="020B0604030504040204" pitchFamily="50" charset="-128"/>
            </a:endParaRPr>
          </a:p>
        </p:txBody>
      </p:sp>
      <p:grpSp>
        <p:nvGrpSpPr>
          <p:cNvPr id="30" name="グループ化 29"/>
          <p:cNvGrpSpPr/>
          <p:nvPr/>
        </p:nvGrpSpPr>
        <p:grpSpPr>
          <a:xfrm>
            <a:off x="-1022723" y="9312624"/>
            <a:ext cx="10081120" cy="1182487"/>
            <a:chOff x="-23609" y="248156"/>
            <a:chExt cx="6858000" cy="1182487"/>
          </a:xfrm>
          <a:solidFill>
            <a:schemeClr val="accent2">
              <a:lumMod val="20000"/>
              <a:lumOff val="80000"/>
            </a:schemeClr>
          </a:solidFill>
        </p:grpSpPr>
        <p:sp>
          <p:nvSpPr>
            <p:cNvPr id="32" name="正方形/長方形 31"/>
            <p:cNvSpPr/>
            <p:nvPr/>
          </p:nvSpPr>
          <p:spPr>
            <a:xfrm>
              <a:off x="-23609" y="248156"/>
              <a:ext cx="6858000" cy="1182487"/>
            </a:xfrm>
            <a:prstGeom prst="rect">
              <a:avLst/>
            </a:prstGeom>
            <a:grp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pic>
          <p:nvPicPr>
            <p:cNvPr id="38" name="Picture 2" descr="https://upload.wikimedia.org/wikipedia/ja/6/60/Qr_cod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543" y="350523"/>
              <a:ext cx="578530" cy="715513"/>
            </a:xfrm>
            <a:prstGeom prst="rect">
              <a:avLst/>
            </a:prstGeom>
            <a:grpFill/>
          </p:spPr>
        </p:pic>
        <p:sp>
          <p:nvSpPr>
            <p:cNvPr id="39" name="正方形/長方形 38"/>
            <p:cNvSpPr/>
            <p:nvPr/>
          </p:nvSpPr>
          <p:spPr>
            <a:xfrm>
              <a:off x="1455936" y="902976"/>
              <a:ext cx="1516622" cy="239635"/>
            </a:xfrm>
            <a:prstGeom prst="rect">
              <a:avLst/>
            </a:prstGeom>
            <a:grp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tx1"/>
                  </a:solidFill>
                </a:rPr>
                <a:t>人材開発支援助成金　厚生労働省</a:t>
              </a:r>
            </a:p>
          </p:txBody>
        </p:sp>
        <p:sp>
          <p:nvSpPr>
            <p:cNvPr id="40" name="角丸四角形 39"/>
            <p:cNvSpPr/>
            <p:nvPr/>
          </p:nvSpPr>
          <p:spPr>
            <a:xfrm>
              <a:off x="3086232" y="919664"/>
              <a:ext cx="427103" cy="222947"/>
            </a:xfrm>
            <a:prstGeom prst="roundRect">
              <a:avLst/>
            </a:prstGeom>
            <a:solidFill>
              <a:schemeClr val="bg1">
                <a:lumMod val="5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a:solidFill>
                    <a:schemeClr val="bg1"/>
                  </a:solidFill>
                </a:rPr>
                <a:t>検索</a:t>
              </a:r>
            </a:p>
          </p:txBody>
        </p:sp>
        <p:sp>
          <p:nvSpPr>
            <p:cNvPr id="41" name="テキスト ボックス 40"/>
            <p:cNvSpPr txBox="1"/>
            <p:nvPr/>
          </p:nvSpPr>
          <p:spPr>
            <a:xfrm>
              <a:off x="1356270" y="578881"/>
              <a:ext cx="2668444" cy="230832"/>
            </a:xfrm>
            <a:prstGeom prst="rect">
              <a:avLst/>
            </a:prstGeom>
            <a:grpFill/>
          </p:spPr>
          <p:txBody>
            <a:bodyPr wrap="square" rtlCol="0">
              <a:spAutoFit/>
            </a:bodyPr>
            <a:lstStyle/>
            <a:p>
              <a:r>
                <a:rPr kumimoji="1" lang="ja-JP" altLang="en-US" sz="900"/>
                <a:t>詳しくは、厚生労働省または都道府県</a:t>
              </a:r>
              <a:r>
                <a:rPr lang="ja-JP" altLang="en-US" sz="900"/>
                <a:t>労働局の</a:t>
              </a:r>
              <a:r>
                <a:rPr kumimoji="1" lang="ja-JP" altLang="en-US" sz="900"/>
                <a:t>ホームページをご覧ください。</a:t>
              </a:r>
            </a:p>
          </p:txBody>
        </p:sp>
      </p:grpSp>
      <p:pic>
        <p:nvPicPr>
          <p:cNvPr id="1027" name="Picture 3" descr="C:\Users\NKAMX\Desktop\qrsm_image.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7060" y="9504991"/>
            <a:ext cx="535512" cy="535512"/>
          </a:xfrm>
          <a:prstGeom prst="rect">
            <a:avLst/>
          </a:prstGeom>
          <a:noFill/>
          <a:extLst>
            <a:ext uri="{909E8E84-426E-40DD-AFC4-6F175D3DCCD1}">
              <a14:hiddenFill xmlns:a14="http://schemas.microsoft.com/office/drawing/2010/main">
                <a:solidFill>
                  <a:srgbClr val="FFFFFF"/>
                </a:solidFill>
              </a14:hiddenFill>
            </a:ext>
          </a:extLst>
        </p:spPr>
      </p:pic>
      <p:sp>
        <p:nvSpPr>
          <p:cNvPr id="2" name="角丸四角形 1"/>
          <p:cNvSpPr/>
          <p:nvPr/>
        </p:nvSpPr>
        <p:spPr>
          <a:xfrm>
            <a:off x="345372" y="2951817"/>
            <a:ext cx="905810" cy="460584"/>
          </a:xfrm>
          <a:prstGeom prst="roundRect">
            <a:avLst/>
          </a:prstGeom>
          <a:solidFill>
            <a:schemeClr val="accent2">
              <a:lumMod val="20000"/>
              <a:lumOff val="80000"/>
              <a:alpha val="75000"/>
            </a:schemeClr>
          </a:solidFill>
          <a:ln w="38100">
            <a:solidFill>
              <a:schemeClr val="tx2">
                <a:lumMod val="75000"/>
              </a:schemeClr>
            </a:solidFill>
          </a:ln>
        </p:spPr>
        <p:style>
          <a:lnRef idx="2">
            <a:schemeClr val="accent6">
              <a:shade val="50000"/>
            </a:schemeClr>
          </a:lnRef>
          <a:fillRef idx="1">
            <a:schemeClr val="accent6"/>
          </a:fillRef>
          <a:effectRef idx="0">
            <a:schemeClr val="accent6"/>
          </a:effectRef>
          <a:fontRef idx="minor">
            <a:schemeClr val="lt1"/>
          </a:fontRef>
        </p:style>
        <p:txBody>
          <a:bodyPr wrap="square" lIns="100191" tIns="118336" rIns="100191" bIns="50095" rtlCol="0" anchor="ctr">
            <a:spAutoFit/>
          </a:bodyPr>
          <a:lstStyle/>
          <a:p>
            <a:pPr algn="ctr"/>
            <a:r>
              <a:rPr kumimoji="1" lang="ja-JP" altLang="en-US" sz="1600" b="1">
                <a:solidFill>
                  <a:schemeClr val="tx1"/>
                </a:solidFill>
                <a:latin typeface="メイリオ" pitchFamily="50" charset="-128"/>
                <a:ea typeface="メイリオ" pitchFamily="50" charset="-128"/>
              </a:rPr>
              <a:t>概要</a:t>
            </a:r>
          </a:p>
        </p:txBody>
      </p:sp>
      <p:pic>
        <p:nvPicPr>
          <p:cNvPr id="26" name="図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94668" y="9311787"/>
            <a:ext cx="1944216" cy="638253"/>
          </a:xfrm>
          <a:prstGeom prst="rect">
            <a:avLst/>
          </a:prstGeom>
        </p:spPr>
      </p:pic>
      <p:sp>
        <p:nvSpPr>
          <p:cNvPr id="27" name="Text Box 42"/>
          <p:cNvSpPr txBox="1">
            <a:spLocks noChangeArrowheads="1"/>
          </p:cNvSpPr>
          <p:nvPr/>
        </p:nvSpPr>
        <p:spPr bwMode="auto">
          <a:xfrm>
            <a:off x="3862596" y="9829509"/>
            <a:ext cx="4457948" cy="265562"/>
          </a:xfrm>
          <a:prstGeom prst="rect">
            <a:avLst/>
          </a:prstGeom>
          <a:noFill/>
          <a:ln w="9525">
            <a:noFill/>
            <a:miter lim="800000"/>
            <a:headEnd/>
            <a:tailEnd/>
          </a:ln>
        </p:spPr>
        <p:txBody>
          <a:bodyPr wrap="square" lIns="37541" tIns="47677" rIns="37541" bIns="47677">
            <a:spAutoFit/>
          </a:bodyPr>
          <a:lstStyle/>
          <a:p>
            <a:pPr algn="ctr">
              <a:defRPr/>
            </a:pPr>
            <a:r>
              <a:rPr lang="ja-JP" altLang="en-US" sz="1100" b="1" spc="-21">
                <a:solidFill>
                  <a:prstClr val="black"/>
                </a:solidFill>
                <a:latin typeface="HG丸ｺﾞｼｯｸM-PRO" pitchFamily="50" charset="-128"/>
                <a:ea typeface="HG丸ｺﾞｼｯｸM-PRO" pitchFamily="50" charset="-128"/>
              </a:rPr>
              <a:t>都道府県労働局・ハローワーク</a:t>
            </a:r>
          </a:p>
        </p:txBody>
      </p:sp>
      <p:sp>
        <p:nvSpPr>
          <p:cNvPr id="34" name="テキスト ボックス 33"/>
          <p:cNvSpPr txBox="1"/>
          <p:nvPr/>
        </p:nvSpPr>
        <p:spPr>
          <a:xfrm>
            <a:off x="5556482" y="10081922"/>
            <a:ext cx="1555613" cy="230832"/>
          </a:xfrm>
          <a:prstGeom prst="rect">
            <a:avLst/>
          </a:prstGeom>
          <a:noFill/>
          <a:ln>
            <a:noFill/>
          </a:ln>
        </p:spPr>
        <p:txBody>
          <a:bodyPr wrap="square" rtlCol="0">
            <a:spAutoFit/>
          </a:bodyPr>
          <a:lstStyle/>
          <a:p>
            <a:pPr fontAlgn="base">
              <a:spcBef>
                <a:spcPct val="0"/>
              </a:spcBef>
              <a:spcAft>
                <a:spcPct val="0"/>
              </a:spcAft>
            </a:pPr>
            <a:r>
              <a:rPr lang="en-US" altLang="ja-JP" sz="900" dirty="0">
                <a:latin typeface="HG丸ｺﾞｼｯｸM-PRO" pitchFamily="50" charset="-128"/>
                <a:ea typeface="HG丸ｺﾞｼｯｸM-PRO" pitchFamily="50" charset="-128"/>
              </a:rPr>
              <a:t>PL080514</a:t>
            </a:r>
            <a:r>
              <a:rPr lang="ja-JP" altLang="en-US" sz="900" dirty="0">
                <a:latin typeface="HG丸ｺﾞｼｯｸM-PRO" pitchFamily="50" charset="-128"/>
                <a:ea typeface="HG丸ｺﾞｼｯｸM-PRO" pitchFamily="50" charset="-128"/>
              </a:rPr>
              <a:t>開企</a:t>
            </a:r>
            <a:r>
              <a:rPr lang="en-US" altLang="ja-JP" sz="900" dirty="0">
                <a:latin typeface="HG丸ｺﾞｼｯｸM-PRO" pitchFamily="50" charset="-128"/>
                <a:ea typeface="HG丸ｺﾞｼｯｸM-PRO" pitchFamily="50" charset="-128"/>
              </a:rPr>
              <a:t>01</a:t>
            </a:r>
            <a:endParaRPr lang="ja-JP" altLang="en-US" sz="900" dirty="0">
              <a:latin typeface="HG丸ｺﾞｼｯｸM-PRO" pitchFamily="50" charset="-128"/>
              <a:ea typeface="HG丸ｺﾞｼｯｸM-PRO" pitchFamily="50" charset="-128"/>
            </a:endParaRPr>
          </a:p>
        </p:txBody>
      </p:sp>
      <p:graphicFrame>
        <p:nvGraphicFramePr>
          <p:cNvPr id="12" name="表 11">
            <a:extLst>
              <a:ext uri="{FF2B5EF4-FFF2-40B4-BE49-F238E27FC236}">
                <a16:creationId xmlns:a16="http://schemas.microsoft.com/office/drawing/2014/main" id="{31E75B81-CEC9-5DC0-4EA9-5826FDD61E61}"/>
              </a:ext>
            </a:extLst>
          </p:cNvPr>
          <p:cNvGraphicFramePr>
            <a:graphicFrameLocks noGrp="1"/>
          </p:cNvGraphicFramePr>
          <p:nvPr/>
        </p:nvGraphicFramePr>
        <p:xfrm>
          <a:off x="345372" y="5598567"/>
          <a:ext cx="6337163" cy="3024000"/>
        </p:xfrm>
        <a:graphic>
          <a:graphicData uri="http://schemas.openxmlformats.org/drawingml/2006/table">
            <a:tbl>
              <a:tblPr bandRow="1">
                <a:tableStyleId>{BC89EF96-8CEA-46FF-86C4-4CE0E7609802}</a:tableStyleId>
              </a:tblPr>
              <a:tblGrid>
                <a:gridCol w="4964192">
                  <a:extLst>
                    <a:ext uri="{9D8B030D-6E8A-4147-A177-3AD203B41FA5}">
                      <a16:colId xmlns:a16="http://schemas.microsoft.com/office/drawing/2014/main" val="20000"/>
                    </a:ext>
                  </a:extLst>
                </a:gridCol>
                <a:gridCol w="1372971">
                  <a:extLst>
                    <a:ext uri="{9D8B030D-6E8A-4147-A177-3AD203B41FA5}">
                      <a16:colId xmlns:a16="http://schemas.microsoft.com/office/drawing/2014/main" val="20001"/>
                    </a:ext>
                  </a:extLst>
                </a:gridCol>
              </a:tblGrid>
              <a:tr h="504000">
                <a:tc>
                  <a:txBody>
                    <a:bodyPr/>
                    <a:lstStyle/>
                    <a:p>
                      <a:pPr algn="l"/>
                      <a:r>
                        <a:rPr kumimoji="1" lang="ja-JP" altLang="en-US" b="1">
                          <a:latin typeface="メイリオ" panose="020B0604030504040204" pitchFamily="50" charset="-128"/>
                          <a:ea typeface="メイリオ" panose="020B0604030504040204" pitchFamily="50" charset="-128"/>
                        </a:rPr>
                        <a:t>人材育成支援コース</a:t>
                      </a:r>
                      <a:endParaRPr kumimoji="1" lang="ja-JP" altLang="en-US" b="1">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b="0">
                          <a:latin typeface="メイリオ" panose="020B0604030504040204" pitchFamily="50" charset="-128"/>
                          <a:ea typeface="メイリオ" panose="020B0604030504040204" pitchFamily="50" charset="-128"/>
                        </a:rPr>
                        <a:t>●</a:t>
                      </a:r>
                      <a:endParaRPr kumimoji="1" lang="ja-JP" altLang="en-US" b="0">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0"/>
                  </a:ext>
                </a:extLst>
              </a:tr>
              <a:tr h="504000">
                <a:tc>
                  <a:txBody>
                    <a:bodyPr/>
                    <a:lstStyle/>
                    <a:p>
                      <a:pPr algn="l"/>
                      <a:r>
                        <a:rPr kumimoji="1" lang="ja-JP" altLang="en-US">
                          <a:latin typeface="メイリオ" panose="020B0604030504040204" pitchFamily="50" charset="-128"/>
                          <a:ea typeface="メイリオ" panose="020B0604030504040204" pitchFamily="50" charset="-128"/>
                        </a:rPr>
                        <a:t>教育訓練休暇等付与コース</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a:latin typeface="メイリオ" panose="020B0604030504040204" pitchFamily="50" charset="-128"/>
                          <a:ea typeface="メイリオ" panose="020B0604030504040204" pitchFamily="50" charset="-128"/>
                        </a:rPr>
                        <a:t>－</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2"/>
                  </a:ext>
                </a:extLst>
              </a:tr>
              <a:tr h="504000">
                <a:tc>
                  <a:txBody>
                    <a:bodyPr/>
                    <a:lstStyle/>
                    <a:p>
                      <a:pPr algn="l"/>
                      <a:r>
                        <a:rPr kumimoji="1" lang="ja-JP" altLang="en-US">
                          <a:latin typeface="メイリオ" panose="020B0604030504040204" pitchFamily="50" charset="-128"/>
                          <a:ea typeface="メイリオ" panose="020B0604030504040204" pitchFamily="50" charset="-128"/>
                        </a:rPr>
                        <a:t>建設労働者認定訓練コース</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a:latin typeface="メイリオ" panose="020B0604030504040204" pitchFamily="50" charset="-128"/>
                          <a:ea typeface="メイリオ" panose="020B0604030504040204" pitchFamily="50" charset="-128"/>
                        </a:rPr>
                        <a:t>－</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4"/>
                  </a:ext>
                </a:extLst>
              </a:tr>
              <a:tr h="504000">
                <a:tc>
                  <a:txBody>
                    <a:bodyPr/>
                    <a:lstStyle/>
                    <a:p>
                      <a:pPr algn="l"/>
                      <a:r>
                        <a:rPr kumimoji="1" lang="ja-JP" altLang="en-US">
                          <a:latin typeface="メイリオ" panose="020B0604030504040204" pitchFamily="50" charset="-128"/>
                          <a:ea typeface="メイリオ" panose="020B0604030504040204" pitchFamily="50" charset="-128"/>
                        </a:rPr>
                        <a:t>建設労働者技能実習コース</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algn="ctr"/>
                      <a:r>
                        <a:rPr kumimoji="1" lang="ja-JP" altLang="en-US">
                          <a:latin typeface="メイリオ" panose="020B0604030504040204" pitchFamily="50" charset="-128"/>
                          <a:ea typeface="メイリオ" panose="020B0604030504040204" pitchFamily="50" charset="-128"/>
                        </a:rPr>
                        <a:t>－</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10005"/>
                  </a:ext>
                </a:extLst>
              </a:tr>
              <a:tr h="504000">
                <a:tc>
                  <a:txBody>
                    <a:bodyPr/>
                    <a:lstStyle/>
                    <a:p>
                      <a:pPr algn="l"/>
                      <a:r>
                        <a:rPr kumimoji="1" lang="ja-JP" altLang="en-US">
                          <a:latin typeface="メイリオ" panose="020B0604030504040204" pitchFamily="50" charset="-128"/>
                          <a:ea typeface="メイリオ" panose="020B0604030504040204" pitchFamily="50" charset="-128"/>
                        </a:rPr>
                        <a:t>人への投資促進コース</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a:latin typeface="メイリオ" panose="020B0604030504040204" pitchFamily="50" charset="-128"/>
                          <a:ea typeface="メイリオ" panose="020B0604030504040204" pitchFamily="50" charset="-128"/>
                        </a:rPr>
                        <a:t>－</a:t>
                      </a:r>
                      <a:endParaRPr kumimoji="1" lang="ja-JP" altLang="en-US">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3874926187"/>
                  </a:ext>
                </a:extLst>
              </a:tr>
              <a:tr h="504000">
                <a:tc>
                  <a:txBody>
                    <a:bodyPr/>
                    <a:lstStyle/>
                    <a:p>
                      <a:pPr algn="l"/>
                      <a:r>
                        <a:rPr kumimoji="1" lang="ja-JP" altLang="en-US">
                          <a:solidFill>
                            <a:schemeClr val="tx1"/>
                          </a:solidFill>
                          <a:latin typeface="メイリオ" panose="020B0604030504040204" pitchFamily="50" charset="-128"/>
                          <a:ea typeface="メイリオ" panose="020B0604030504040204" pitchFamily="50" charset="-128"/>
                        </a:rPr>
                        <a:t>事業展開等リスキリング支援コース</a:t>
                      </a: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a:solidFill>
                            <a:schemeClr val="tx1"/>
                          </a:solidFill>
                          <a:latin typeface="メイリオ" panose="020B0604030504040204" pitchFamily="50" charset="-128"/>
                          <a:ea typeface="メイリオ" panose="020B0604030504040204" pitchFamily="50" charset="-128"/>
                        </a:rPr>
                        <a:t>－</a:t>
                      </a:r>
                      <a:endParaRPr kumimoji="1" lang="ja-JP" altLang="en-US">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tc>
                <a:extLst>
                  <a:ext uri="{0D108BD9-81ED-4DB2-BD59-A6C34878D82A}">
                    <a16:rowId xmlns:a16="http://schemas.microsoft.com/office/drawing/2014/main" val="3384404321"/>
                  </a:ext>
                </a:extLst>
              </a:tr>
            </a:tbl>
          </a:graphicData>
        </a:graphic>
      </p:graphicFrame>
    </p:spTree>
    <p:extLst>
      <p:ext uri="{BB962C8B-B14F-4D97-AF65-F5344CB8AC3E}">
        <p14:creationId xmlns:p14="http://schemas.microsoft.com/office/powerpoint/2010/main" val="3704442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6ECFF731-59BF-1037-94EC-1EDA4F4E102E}"/>
              </a:ext>
            </a:extLst>
          </p:cNvPr>
          <p:cNvSpPr/>
          <p:nvPr/>
        </p:nvSpPr>
        <p:spPr>
          <a:xfrm>
            <a:off x="0" y="53951"/>
            <a:ext cx="7200900" cy="385519"/>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400" b="1">
              <a:solidFill>
                <a:schemeClr val="tx1"/>
              </a:solidFill>
              <a:latin typeface="メイリオ" pitchFamily="50" charset="-128"/>
              <a:ea typeface="メイリオ" pitchFamily="50" charset="-128"/>
            </a:endParaRPr>
          </a:p>
        </p:txBody>
      </p:sp>
      <p:sp>
        <p:nvSpPr>
          <p:cNvPr id="16" name="角丸四角形 8">
            <a:extLst>
              <a:ext uri="{FF2B5EF4-FFF2-40B4-BE49-F238E27FC236}">
                <a16:creationId xmlns:a16="http://schemas.microsoft.com/office/drawing/2014/main" id="{C340766A-0AA2-0B6F-64DF-63DDE9D7EEE2}"/>
              </a:ext>
            </a:extLst>
          </p:cNvPr>
          <p:cNvSpPr/>
          <p:nvPr/>
        </p:nvSpPr>
        <p:spPr>
          <a:xfrm>
            <a:off x="324114" y="558007"/>
            <a:ext cx="252000" cy="252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r>
              <a:rPr lang="ja-JP" altLang="en-US" sz="1400" b="1">
                <a:solidFill>
                  <a:schemeClr val="bg1"/>
                </a:solidFill>
                <a:latin typeface="メイリオ" pitchFamily="50" charset="-128"/>
                <a:ea typeface="メイリオ" pitchFamily="50" charset="-128"/>
              </a:rPr>
              <a:t>！</a:t>
            </a:r>
            <a:endParaRPr lang="ja-JP" altLang="en-US" sz="1200" b="1">
              <a:solidFill>
                <a:schemeClr val="bg1"/>
              </a:solidFill>
              <a:latin typeface="メイリオ" pitchFamily="50" charset="-128"/>
              <a:ea typeface="メイリオ" pitchFamily="50" charset="-128"/>
            </a:endParaRPr>
          </a:p>
        </p:txBody>
      </p:sp>
      <p:sp>
        <p:nvSpPr>
          <p:cNvPr id="17" name="テキスト ボックス 16">
            <a:extLst>
              <a:ext uri="{FF2B5EF4-FFF2-40B4-BE49-F238E27FC236}">
                <a16:creationId xmlns:a16="http://schemas.microsoft.com/office/drawing/2014/main" id="{C31C1D8C-F29C-FA8E-C261-522509495EB0}"/>
              </a:ext>
            </a:extLst>
          </p:cNvPr>
          <p:cNvSpPr txBox="1"/>
          <p:nvPr/>
        </p:nvSpPr>
        <p:spPr>
          <a:xfrm>
            <a:off x="595403" y="563372"/>
            <a:ext cx="5314275" cy="338554"/>
          </a:xfrm>
          <a:prstGeom prst="rect">
            <a:avLst/>
          </a:prstGeom>
          <a:noFill/>
          <a:ln w="57150">
            <a:noFill/>
          </a:ln>
        </p:spPr>
        <p:txBody>
          <a:bodyPr wrap="none" rtlCol="0">
            <a:spAutoFit/>
          </a:bodyPr>
          <a:lstStyle/>
          <a:p>
            <a:r>
              <a:rPr lang="ja-JP" altLang="en-US" sz="1600" b="1">
                <a:solidFill>
                  <a:schemeClr val="accent2">
                    <a:lumMod val="50000"/>
                  </a:schemeClr>
                </a:solidFill>
                <a:latin typeface="メイリオ" panose="020B0604030504040204" pitchFamily="50" charset="-128"/>
                <a:ea typeface="メイリオ" panose="020B0604030504040204" pitchFamily="50" charset="-128"/>
              </a:rPr>
              <a:t>助成金の申請にあたっては以下の点にご注意ください。</a:t>
            </a:r>
            <a:endParaRPr kumimoji="1" lang="ja-JP" altLang="en-US" sz="1800" b="1">
              <a:solidFill>
                <a:schemeClr val="accent2">
                  <a:lumMod val="50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タイトル 5">
            <a:extLst>
              <a:ext uri="{FF2B5EF4-FFF2-40B4-BE49-F238E27FC236}">
                <a16:creationId xmlns:a16="http://schemas.microsoft.com/office/drawing/2014/main" id="{776BBD18-18CF-8AC4-FA47-3F074E74EFC6}"/>
              </a:ext>
            </a:extLst>
          </p:cNvPr>
          <p:cNvSpPr>
            <a:spLocks noGrp="1"/>
          </p:cNvSpPr>
          <p:nvPr>
            <p:ph type="title" idx="4294967295"/>
          </p:nvPr>
        </p:nvSpPr>
        <p:spPr>
          <a:xfrm>
            <a:off x="108997" y="53951"/>
            <a:ext cx="4643581" cy="385519"/>
          </a:xfrm>
        </p:spPr>
        <p:txBody>
          <a:bodyPr>
            <a:normAutofit/>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Ⅰ</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ｰ</a:t>
            </a:r>
            <a:r>
              <a:rPr kumimoji="1" lang="ja-JP" altLang="en-US" sz="1600" b="1" kern="1200">
                <a:effectLst/>
                <a:latin typeface="メイリオ" panose="020B0604030504040204" pitchFamily="50" charset="-128"/>
                <a:ea typeface="メイリオ" panose="020B0604030504040204" pitchFamily="50" charset="-128"/>
                <a:cs typeface="+mn-cs"/>
              </a:rPr>
              <a:t>５</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その他の留意事項</a:t>
            </a:r>
            <a:endParaRPr lang="ja-JP" altLang="ja-JP" sz="5400">
              <a:effectLst/>
            </a:endParaRPr>
          </a:p>
        </p:txBody>
      </p:sp>
      <p:sp>
        <p:nvSpPr>
          <p:cNvPr id="12" name="正方形/長方形 11">
            <a:extLst>
              <a:ext uri="{FF2B5EF4-FFF2-40B4-BE49-F238E27FC236}">
                <a16:creationId xmlns:a16="http://schemas.microsoft.com/office/drawing/2014/main" id="{77E8BD30-903C-AF6D-0B2D-5FB47AE0A984}"/>
              </a:ext>
            </a:extLst>
          </p:cNvPr>
          <p:cNvSpPr/>
          <p:nvPr/>
        </p:nvSpPr>
        <p:spPr>
          <a:xfrm>
            <a:off x="189472" y="7248217"/>
            <a:ext cx="6821080" cy="438582"/>
          </a:xfrm>
          <a:prstGeom prst="rect">
            <a:avLst/>
          </a:prstGeom>
          <a:solidFill>
            <a:srgbClr val="FDFDE3"/>
          </a:solidFill>
          <a:ln w="38100">
            <a:noFill/>
            <a:prstDash val="sysDot"/>
          </a:ln>
        </p:spPr>
        <p:txBody>
          <a:bodyPr wrap="square">
            <a:noAutofit/>
          </a:bodyPr>
          <a:lstStyle/>
          <a:p>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正方形/長方形 12">
            <a:extLst>
              <a:ext uri="{FF2B5EF4-FFF2-40B4-BE49-F238E27FC236}">
                <a16:creationId xmlns:a16="http://schemas.microsoft.com/office/drawing/2014/main" id="{B8ECDD0B-932D-43A3-CDF1-3E461F8D49A9}"/>
              </a:ext>
            </a:extLst>
          </p:cNvPr>
          <p:cNvSpPr/>
          <p:nvPr/>
        </p:nvSpPr>
        <p:spPr>
          <a:xfrm>
            <a:off x="56029" y="7737252"/>
            <a:ext cx="7088842" cy="1311128"/>
          </a:xfrm>
          <a:prstGeom prst="rect">
            <a:avLst/>
          </a:prstGeom>
        </p:spPr>
        <p:txBody>
          <a:bodyPr wrap="square">
            <a:spAutoFit/>
          </a:bodyPr>
          <a:lstStyle/>
          <a:p>
            <a:pPr marL="177800" lvl="0" indent="-177800">
              <a:lnSpc>
                <a:spcPct val="110000"/>
              </a:lnSpc>
            </a:pPr>
            <a:r>
              <a:rPr lang="ja-JP" altLang="en-US" sz="1200" spc="-50">
                <a:solidFill>
                  <a:prstClr val="black"/>
                </a:solidFill>
                <a:latin typeface="メイリオ" pitchFamily="50" charset="-128"/>
                <a:ea typeface="メイリオ" pitchFamily="50" charset="-128"/>
                <a:cs typeface="メイリオ" panose="020B0604030504040204" pitchFamily="50" charset="-128"/>
              </a:rPr>
              <a:t>・ </a:t>
            </a:r>
            <a:r>
              <a:rPr lang="ja-JP" altLang="en-US" sz="1200" b="1" spc="-50">
                <a:solidFill>
                  <a:prstClr val="black"/>
                </a:solidFill>
                <a:latin typeface="メイリオ" pitchFamily="50" charset="-128"/>
                <a:ea typeface="メイリオ" pitchFamily="50" charset="-128"/>
                <a:cs typeface="メイリオ" panose="020B0604030504040204" pitchFamily="50" charset="-128"/>
              </a:rPr>
              <a:t>職業訓練実施計画届</a:t>
            </a:r>
            <a:r>
              <a:rPr lang="ja-JP" altLang="en-US" sz="1200" spc="-50">
                <a:solidFill>
                  <a:prstClr val="black"/>
                </a:solidFill>
                <a:latin typeface="メイリオ" pitchFamily="50" charset="-128"/>
                <a:ea typeface="メイリオ" pitchFamily="50" charset="-128"/>
                <a:cs typeface="メイリオ" panose="020B0604030504040204" pitchFamily="50" charset="-128"/>
              </a:rPr>
              <a:t>を訓練開始日から起算して６か月前から１か月前までの間に提出して</a:t>
            </a:r>
            <a:r>
              <a:rPr lang="ja-JP" altLang="en-US" sz="1200" spc="-50">
                <a:latin typeface="メイリオ" pitchFamily="50" charset="-128"/>
                <a:ea typeface="メイリオ" pitchFamily="50" charset="-128"/>
                <a:cs typeface="メイリオ" panose="020B0604030504040204" pitchFamily="50" charset="-128"/>
              </a:rPr>
              <a:t>いない場合</a:t>
            </a:r>
            <a:endParaRPr lang="en-US" altLang="ja-JP" sz="1200" spc="-5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z="1200" spc="-5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spc="-5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spc="-50">
                <a:latin typeface="メイリオ" panose="020B0604030504040204" pitchFamily="50" charset="-128"/>
                <a:ea typeface="メイリオ" panose="020B0604030504040204" pitchFamily="50" charset="-128"/>
                <a:cs typeface="メイリオ" panose="020B0604030504040204" pitchFamily="50" charset="-128"/>
              </a:rPr>
              <a:t>訓練計画を変更する際に、定められた期日までに</a:t>
            </a:r>
            <a:r>
              <a:rPr lang="ja-JP" altLang="en-US" sz="1200" b="1" spc="-50">
                <a:latin typeface="メイリオ" panose="020B0604030504040204" pitchFamily="50" charset="-128"/>
                <a:ea typeface="メイリオ" panose="020B0604030504040204" pitchFamily="50" charset="-128"/>
                <a:cs typeface="メイリオ" panose="020B0604030504040204" pitchFamily="50" charset="-128"/>
              </a:rPr>
              <a:t>変更届</a:t>
            </a:r>
            <a:r>
              <a:rPr lang="ja-JP" altLang="en-US" sz="1200" spc="-50">
                <a:latin typeface="メイリオ" panose="020B0604030504040204" pitchFamily="50" charset="-128"/>
                <a:ea typeface="メイリオ" panose="020B0604030504040204" pitchFamily="50" charset="-128"/>
                <a:cs typeface="メイリオ" panose="020B0604030504040204" pitchFamily="50" charset="-128"/>
              </a:rPr>
              <a:t>を提出していない場合（</a:t>
            </a:r>
            <a:r>
              <a:rPr lang="en-US" altLang="ja-JP" sz="1200" spc="-50">
                <a:latin typeface="メイリオ" panose="020B0604030504040204" pitchFamily="50" charset="-128"/>
                <a:ea typeface="メイリオ" panose="020B0604030504040204" pitchFamily="50" charset="-128"/>
                <a:cs typeface="メイリオ" panose="020B0604030504040204" pitchFamily="50" charset="-128"/>
              </a:rPr>
              <a:t>P49</a:t>
            </a:r>
            <a:r>
              <a:rPr lang="ja-JP" altLang="en-US" sz="1200" spc="-50">
                <a:latin typeface="メイリオ" panose="020B0604030504040204" pitchFamily="50" charset="-128"/>
                <a:ea typeface="メイリオ" panose="020B0604030504040204" pitchFamily="50" charset="-128"/>
                <a:cs typeface="メイリオ" panose="020B0604030504040204" pitchFamily="50" charset="-128"/>
              </a:rPr>
              <a:t>参照）</a:t>
            </a:r>
          </a:p>
          <a:p>
            <a:pPr lvl="0">
              <a:lnSpc>
                <a:spcPct val="110000"/>
              </a:lnSpc>
            </a:pP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訓練終了日の翌日から起算して２か月以内に</a:t>
            </a:r>
            <a:r>
              <a:rPr lang="ja-JP" altLang="en-US" sz="1200" b="1"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支給申請</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を行わない場合</a:t>
            </a:r>
            <a:endPar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事業主が</a:t>
            </a:r>
            <a:r>
              <a:rPr lang="ja-JP" altLang="en-US" sz="1200" b="1"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訓練にかかる経費を全額負担</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していない場合</a:t>
            </a:r>
            <a:endPar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所定労働時間外や休日（振替休日は除く。）に実施された時間の賃金助成、</a:t>
            </a:r>
            <a:r>
              <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OJT</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実施助成</a:t>
            </a:r>
            <a:endPar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実訓練時間数が、</a:t>
            </a:r>
            <a:r>
              <a:rPr lang="en-US" altLang="ja-JP" sz="1200" b="1"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b="1"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未満の場合（一部除く。）　　など</a:t>
            </a:r>
            <a:endParaRPr lang="en-US" altLang="ja-JP" sz="12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a:extLst>
              <a:ext uri="{FF2B5EF4-FFF2-40B4-BE49-F238E27FC236}">
                <a16:creationId xmlns:a16="http://schemas.microsoft.com/office/drawing/2014/main" id="{D0B3ECBD-1575-1F6B-7F35-59C93584531E}"/>
              </a:ext>
            </a:extLst>
          </p:cNvPr>
          <p:cNvSpPr/>
          <p:nvPr/>
        </p:nvSpPr>
        <p:spPr>
          <a:xfrm>
            <a:off x="217256" y="7254751"/>
            <a:ext cx="6765512" cy="438582"/>
          </a:xfrm>
          <a:prstGeom prst="rect">
            <a:avLst/>
          </a:prstGeom>
        </p:spPr>
        <p:txBody>
          <a:bodyPr wrap="square">
            <a:spAutoFit/>
          </a:bodyPr>
          <a:lstStyle/>
          <a:p>
            <a:r>
              <a:rPr lang="ja-JP" altLang="en-US" sz="1200" b="1" spc="-50">
                <a:solidFill>
                  <a:schemeClr val="tx2"/>
                </a:solidFill>
                <a:latin typeface="メイリオ" pitchFamily="50" charset="-128"/>
                <a:ea typeface="メイリオ" pitchFamily="50" charset="-128"/>
              </a:rPr>
              <a:t>その他、必要な手続きを期日までに行わない場合や、要件を満たさない場合なども支給されません。</a:t>
            </a:r>
            <a:endParaRPr lang="en-US" altLang="ja-JP" sz="1200" b="1" spc="-50">
              <a:solidFill>
                <a:schemeClr val="tx2"/>
              </a:solidFill>
              <a:latin typeface="メイリオ" pitchFamily="50" charset="-128"/>
              <a:ea typeface="メイリオ" pitchFamily="50" charset="-128"/>
            </a:endParaRPr>
          </a:p>
          <a:p>
            <a:r>
              <a:rPr lang="en-US" altLang="ja-JP" sz="1050" spc="-50">
                <a:solidFill>
                  <a:schemeClr val="tx2"/>
                </a:solidFill>
                <a:latin typeface="メイリオ" pitchFamily="50" charset="-128"/>
                <a:ea typeface="メイリオ" pitchFamily="50" charset="-128"/>
              </a:rPr>
              <a:t>(</a:t>
            </a:r>
            <a:r>
              <a:rPr lang="ja-JP" altLang="en-US" sz="1050" spc="-50">
                <a:solidFill>
                  <a:schemeClr val="tx2"/>
                </a:solidFill>
                <a:latin typeface="メイリオ" pitchFamily="50" charset="-128"/>
                <a:ea typeface="メイリオ" pitchFamily="50" charset="-128"/>
              </a:rPr>
              <a:t>下記は対象外となる例の一部です。このパンフレット等により、必要な手続きや支給要件を必ずご確認ください。</a:t>
            </a:r>
            <a:r>
              <a:rPr lang="en-US" altLang="ja-JP" sz="1050" spc="-50">
                <a:solidFill>
                  <a:schemeClr val="tx2"/>
                </a:solidFill>
                <a:latin typeface="メイリオ" pitchFamily="50" charset="-128"/>
                <a:ea typeface="メイリオ" pitchFamily="50" charset="-128"/>
              </a:rPr>
              <a:t>)</a:t>
            </a:r>
          </a:p>
        </p:txBody>
      </p:sp>
      <p:sp>
        <p:nvSpPr>
          <p:cNvPr id="30" name="テキスト ボックス 29">
            <a:extLst>
              <a:ext uri="{FF2B5EF4-FFF2-40B4-BE49-F238E27FC236}">
                <a16:creationId xmlns:a16="http://schemas.microsoft.com/office/drawing/2014/main" id="{44993D6F-8E23-B8BA-64E5-618BE2B3AB9B}"/>
              </a:ext>
            </a:extLst>
          </p:cNvPr>
          <p:cNvSpPr txBox="1"/>
          <p:nvPr/>
        </p:nvSpPr>
        <p:spPr>
          <a:xfrm>
            <a:off x="210780" y="9133229"/>
            <a:ext cx="6765512" cy="461665"/>
          </a:xfrm>
          <a:prstGeom prst="rect">
            <a:avLst/>
          </a:prstGeom>
          <a:noFill/>
          <a:ln w="9525">
            <a:noFill/>
          </a:ln>
        </p:spPr>
        <p:txBody>
          <a:bodyPr wrap="square" rtlCol="0">
            <a:spAutoFit/>
          </a:bodyPr>
          <a:lstStyle/>
          <a:p>
            <a:pPr lvl="0" algn="ctr"/>
            <a:r>
              <a:rPr lang="ja-JP" altLang="en-US" sz="12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訓練の内容などによって、事案ごとに判断が必要となる場合があります。</a:t>
            </a:r>
            <a:endParaRPr lang="en-US" altLang="ja-JP" sz="12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a:r>
              <a:rPr lang="ja-JP" altLang="en-US" sz="12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ご不明な点やご相談は、管轄の労働局またはハローワークへお問い合わせください。</a:t>
            </a:r>
            <a:endParaRPr lang="en-US" altLang="ja-JP" sz="12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テキスト ボックス 30">
            <a:extLst>
              <a:ext uri="{FF2B5EF4-FFF2-40B4-BE49-F238E27FC236}">
                <a16:creationId xmlns:a16="http://schemas.microsoft.com/office/drawing/2014/main" id="{15C92921-EC5E-B1A9-CAF6-45F5F4FCCE4F}"/>
              </a:ext>
            </a:extLst>
          </p:cNvPr>
          <p:cNvSpPr txBox="1"/>
          <p:nvPr/>
        </p:nvSpPr>
        <p:spPr>
          <a:xfrm>
            <a:off x="670331" y="9649081"/>
            <a:ext cx="6134329" cy="307777"/>
          </a:xfrm>
          <a:prstGeom prst="rect">
            <a:avLst/>
          </a:prstGeom>
          <a:noFill/>
          <a:ln w="9525">
            <a:noFill/>
          </a:ln>
        </p:spPr>
        <p:txBody>
          <a:bodyPr wrap="square" rtlCol="0">
            <a:spAutoFit/>
          </a:bodyPr>
          <a:lstStyle/>
          <a:p>
            <a:pPr lvl="0"/>
            <a:r>
              <a:rPr lang="ja-JP" altLang="en-US" sz="1400" b="1">
                <a:latin typeface="メイリオ" panose="020B0604030504040204" pitchFamily="50" charset="-128"/>
                <a:ea typeface="メイリオ" panose="020B0604030504040204" pitchFamily="50" charset="-128"/>
                <a:cs typeface="メイリオ" panose="020B0604030504040204" pitchFamily="50" charset="-128"/>
              </a:rPr>
              <a:t>各都道府県労働局の連絡先は本パンフレットの裏表紙にも掲載しています。</a:t>
            </a:r>
            <a:endParaRPr lang="en-US" altLang="ja-JP"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矢印: 右 35">
            <a:extLst>
              <a:ext uri="{FF2B5EF4-FFF2-40B4-BE49-F238E27FC236}">
                <a16:creationId xmlns:a16="http://schemas.microsoft.com/office/drawing/2014/main" id="{97086EDF-BC10-35E5-B875-CDE526566EB3}"/>
              </a:ext>
            </a:extLst>
          </p:cNvPr>
          <p:cNvSpPr/>
          <p:nvPr/>
        </p:nvSpPr>
        <p:spPr>
          <a:xfrm>
            <a:off x="372352" y="9616050"/>
            <a:ext cx="360040" cy="307777"/>
          </a:xfrm>
          <a:prstGeom prst="rightArrow">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7" name="スライド番号プレースホルダー 1">
            <a:extLst>
              <a:ext uri="{FF2B5EF4-FFF2-40B4-BE49-F238E27FC236}">
                <a16:creationId xmlns:a16="http://schemas.microsoft.com/office/drawing/2014/main" id="{FA79FC97-CC10-1EAD-F582-5DBAFA07EF25}"/>
              </a:ext>
            </a:extLst>
          </p:cNvPr>
          <p:cNvSpPr txBox="1">
            <a:spLocks/>
          </p:cNvSpPr>
          <p:nvPr/>
        </p:nvSpPr>
        <p:spPr>
          <a:xfrm>
            <a:off x="-71886" y="9964807"/>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9</a:t>
            </a:fld>
            <a:endParaRPr lang="ja-JP" altLang="en-US"/>
          </a:p>
        </p:txBody>
      </p:sp>
      <p:sp>
        <p:nvSpPr>
          <p:cNvPr id="2" name="正方形/長方形 1">
            <a:extLst>
              <a:ext uri="{FF2B5EF4-FFF2-40B4-BE49-F238E27FC236}">
                <a16:creationId xmlns:a16="http://schemas.microsoft.com/office/drawing/2014/main" id="{E25C025F-02DE-9D80-9A91-1358F957F228}"/>
              </a:ext>
            </a:extLst>
          </p:cNvPr>
          <p:cNvSpPr/>
          <p:nvPr/>
        </p:nvSpPr>
        <p:spPr>
          <a:xfrm>
            <a:off x="330770" y="990054"/>
            <a:ext cx="6539361" cy="608595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0191" tIns="108000" rIns="100191" bIns="50095" rtlCol="0" anchor="t"/>
          <a:lstStyle/>
          <a:p>
            <a:pPr marL="171450" indent="-171450">
              <a:lnSpc>
                <a:spcPct val="110000"/>
              </a:lnSpc>
              <a:spcBef>
                <a:spcPts val="600"/>
              </a:spcBef>
              <a:buFont typeface="Wingdings" panose="05000000000000000000" pitchFamily="2" charset="2"/>
              <a:buChar char="l"/>
            </a:pPr>
            <a:r>
              <a:rPr lang="ja-JP" altLang="en-US" sz="1300">
                <a:solidFill>
                  <a:schemeClr val="tx1"/>
                </a:solidFill>
                <a:latin typeface="メイリオ" pitchFamily="50" charset="-128"/>
                <a:ea typeface="メイリオ" pitchFamily="50" charset="-128"/>
              </a:rPr>
              <a:t> この助成金は、予算の範囲内で支給されるものです。</a:t>
            </a:r>
            <a:endParaRPr lang="en-US" altLang="ja-JP" sz="1300">
              <a:solidFill>
                <a:schemeClr val="tx1"/>
              </a:solidFill>
              <a:latin typeface="メイリオ" pitchFamily="50" charset="-128"/>
              <a:ea typeface="メイリオ" pitchFamily="50" charset="-128"/>
            </a:endParaRPr>
          </a:p>
          <a:p>
            <a:pPr marL="200034" indent="-200034">
              <a:lnSpc>
                <a:spcPct val="110000"/>
              </a:lnSpc>
              <a:spcBef>
                <a:spcPts val="600"/>
              </a:spcBef>
              <a:buFont typeface="Wingdings" panose="05000000000000000000" pitchFamily="2" charset="2"/>
              <a:buChar char="l"/>
            </a:pPr>
            <a:r>
              <a:rPr lang="ja-JP" altLang="en-US" sz="1300">
                <a:solidFill>
                  <a:schemeClr val="tx1"/>
                </a:solidFill>
                <a:latin typeface="メイリオ" pitchFamily="50" charset="-128"/>
                <a:ea typeface="メイリオ" pitchFamily="50" charset="-128"/>
              </a:rPr>
              <a:t> 助成金の支給に当たっては厳正な審査を行います。</a:t>
            </a:r>
            <a:r>
              <a:rPr lang="ja-JP" altLang="en-US" sz="1300" b="1" u="sng">
                <a:solidFill>
                  <a:schemeClr val="tx1"/>
                </a:solidFill>
                <a:latin typeface="メイリオ" pitchFamily="50" charset="-128"/>
                <a:ea typeface="メイリオ" pitchFamily="50" charset="-128"/>
              </a:rPr>
              <a:t>確認項目が多いため、他の助成金よりも支給可否の決定までに時間がかかります。あらかじめご了承ください</a:t>
            </a:r>
            <a:r>
              <a:rPr lang="ja-JP" altLang="en-US" sz="1300">
                <a:solidFill>
                  <a:schemeClr val="tx1"/>
                </a:solidFill>
                <a:latin typeface="メイリオ" pitchFamily="50" charset="-128"/>
                <a:ea typeface="メイリオ" pitchFamily="50" charset="-128"/>
              </a:rPr>
              <a:t>。</a:t>
            </a:r>
            <a:endParaRPr lang="en-US" altLang="ja-JP" sz="1300">
              <a:solidFill>
                <a:schemeClr val="tx1"/>
              </a:solidFill>
              <a:latin typeface="メイリオ" pitchFamily="50" charset="-128"/>
              <a:ea typeface="メイリオ" pitchFamily="50" charset="-128"/>
            </a:endParaRPr>
          </a:p>
          <a:p>
            <a:pPr marL="171450" indent="-171450">
              <a:lnSpc>
                <a:spcPct val="110000"/>
              </a:lnSpc>
              <a:spcBef>
                <a:spcPts val="600"/>
              </a:spcBef>
              <a:buFont typeface="Wingdings" panose="05000000000000000000" pitchFamily="2" charset="2"/>
              <a:buChar char="l"/>
            </a:pPr>
            <a:r>
              <a:rPr lang="ja-JP" altLang="en-US" sz="1300">
                <a:solidFill>
                  <a:schemeClr val="tx1"/>
                </a:solidFill>
                <a:latin typeface="メイリオ" pitchFamily="50" charset="-128"/>
                <a:ea typeface="メイリオ" pitchFamily="50" charset="-128"/>
              </a:rPr>
              <a:t> この助成金の支給・不支給決定、支給決定の取消しなどは、行政不服審査法上の不服申立ての対象となりません。</a:t>
            </a:r>
            <a:endParaRPr lang="en-US" altLang="ja-JP" sz="1300">
              <a:solidFill>
                <a:schemeClr val="tx1"/>
              </a:solidFill>
              <a:latin typeface="メイリオ" pitchFamily="50" charset="-128"/>
              <a:ea typeface="メイリオ" pitchFamily="50" charset="-128"/>
            </a:endParaRPr>
          </a:p>
          <a:p>
            <a:pPr marL="171450" indent="-171450">
              <a:lnSpc>
                <a:spcPct val="110000"/>
              </a:lnSpc>
              <a:spcBef>
                <a:spcPts val="600"/>
              </a:spcBef>
              <a:buFont typeface="Wingdings" panose="05000000000000000000" pitchFamily="2" charset="2"/>
              <a:buChar char="l"/>
            </a:pPr>
            <a:r>
              <a:rPr lang="ja-JP" altLang="en-US" sz="1300">
                <a:solidFill>
                  <a:schemeClr val="tx1"/>
                </a:solidFill>
                <a:latin typeface="メイリオ" pitchFamily="50" charset="-128"/>
                <a:ea typeface="メイリオ" pitchFamily="50" charset="-128"/>
              </a:rPr>
              <a:t> 同一の経費、賃金、訓練実施を対象として他の助成金や補助金等を申請する場合、どちらか一方しか支給されない場合があります（併給調整）。</a:t>
            </a:r>
            <a:endParaRPr lang="en-US" altLang="ja-JP" sz="1300">
              <a:solidFill>
                <a:schemeClr val="tx1"/>
              </a:solidFill>
              <a:latin typeface="メイリオ" pitchFamily="50" charset="-128"/>
              <a:ea typeface="メイリオ" pitchFamily="50" charset="-128"/>
            </a:endParaRPr>
          </a:p>
          <a:p>
            <a:pPr marL="200034" indent="-200034">
              <a:lnSpc>
                <a:spcPct val="110000"/>
              </a:lnSpc>
              <a:spcBef>
                <a:spcPts val="600"/>
              </a:spcBef>
              <a:buFont typeface="Wingdings" panose="05000000000000000000" pitchFamily="2" charset="2"/>
              <a:buChar char="l"/>
            </a:pPr>
            <a:r>
              <a:rPr lang="ja-JP" altLang="en-US" sz="1300">
                <a:solidFill>
                  <a:schemeClr val="tx1"/>
                </a:solidFill>
                <a:latin typeface="メイリオ" pitchFamily="50" charset="-128"/>
                <a:ea typeface="メイリオ" pitchFamily="50" charset="-128"/>
              </a:rPr>
              <a:t>この助成金は企業規模に応じて助成内容が異なりますが、</a:t>
            </a:r>
            <a:r>
              <a:rPr lang="ja-JP" altLang="en-US" sz="1300" b="1" u="sng">
                <a:solidFill>
                  <a:schemeClr val="tx1"/>
                </a:solidFill>
                <a:latin typeface="メイリオ" pitchFamily="50" charset="-128"/>
                <a:ea typeface="メイリオ" pitchFamily="50" charset="-128"/>
              </a:rPr>
              <a:t>支給申請時</a:t>
            </a:r>
            <a:r>
              <a:rPr lang="ja-JP" altLang="en-US" sz="1300">
                <a:solidFill>
                  <a:schemeClr val="tx1"/>
                </a:solidFill>
                <a:latin typeface="メイリオ" pitchFamily="50" charset="-128"/>
                <a:ea typeface="メイリオ" pitchFamily="50" charset="-128"/>
              </a:rPr>
              <a:t>の企業規模で助成金の支給を行います。</a:t>
            </a:r>
            <a:endParaRPr lang="en-US" altLang="ja-JP" sz="1300">
              <a:solidFill>
                <a:schemeClr val="tx1"/>
              </a:solidFill>
              <a:latin typeface="メイリオ" pitchFamily="50" charset="-128"/>
              <a:ea typeface="メイリオ" pitchFamily="50" charset="-128"/>
            </a:endParaRPr>
          </a:p>
          <a:p>
            <a:pPr marL="200034" indent="-200034">
              <a:lnSpc>
                <a:spcPct val="110000"/>
              </a:lnSpc>
              <a:spcBef>
                <a:spcPts val="600"/>
              </a:spcBef>
              <a:buFont typeface="Wingdings" panose="05000000000000000000" pitchFamily="2" charset="2"/>
              <a:buChar char="l"/>
            </a:pPr>
            <a:r>
              <a:rPr kumimoji="1" lang="ja-JP" altLang="en-US" sz="13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人材開発支援助成金は、申請事業主が</a:t>
            </a:r>
            <a:r>
              <a:rPr kumimoji="1" lang="ja-JP" altLang="en-US" sz="1300" b="1" i="0" u="sng"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訓練経費を全て負担する</a:t>
            </a:r>
            <a:r>
              <a:rPr kumimoji="1" lang="ja-JP" altLang="en-US" sz="13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等支給要件を満たした場合に、訓練経費の一部等を助成する制度です。</a:t>
            </a:r>
            <a:r>
              <a:rPr kumimoji="1" lang="ja-JP" altLang="en-US" sz="1300" b="1" i="0" u="sng"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助成金を活用して従業員に訓練を実質無料で受けさせることができる</a:t>
            </a:r>
            <a:r>
              <a:rPr kumimoji="1" lang="ja-JP" altLang="en-US" sz="1300" i="0" u="sng"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などと謳い、</a:t>
            </a:r>
            <a:r>
              <a:rPr kumimoji="1" lang="ja-JP" altLang="en-US" sz="1300" b="1" i="0" u="sng"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本来受けることができない助成金・訓練の提案・勧誘を行う訓練機関やコンサルティング会社などが存在しているという情報が寄せられています</a:t>
            </a:r>
            <a:r>
              <a:rPr kumimoji="1" lang="ja-JP" altLang="en-US" sz="1300" i="0"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が、返金を受けることなどにより、実際に申請事業主が全て訓練経費を負担していない場合は、支給要件を満たしませんので、助成金を受給することはできません。</a:t>
            </a:r>
            <a:endParaRPr kumimoji="1" lang="en-US" altLang="ja-JP" sz="1300" i="0" u="sng"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indent="-171450">
              <a:lnSpc>
                <a:spcPct val="110000"/>
              </a:lnSpc>
              <a:spcBef>
                <a:spcPts val="600"/>
              </a:spcBef>
              <a:buFont typeface="Wingdings" panose="05000000000000000000" pitchFamily="2" charset="2"/>
              <a:buChar char="l"/>
            </a:pPr>
            <a:r>
              <a:rPr lang="ja-JP" altLang="en-US" sz="13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内容が同じであるのに</a:t>
            </a:r>
            <a:r>
              <a:rPr lang="ja-JP" altLang="en-US" sz="1300" b="1"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助成金を申請する場合のみ受講料が通常の場合と比べて著しく高額に設定されている場合</a:t>
            </a:r>
            <a:r>
              <a:rPr lang="ja-JP" altLang="en-US"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一の訓練内容であるにも関わらず、助成金の有無のみによって差額を生じさせているなど、助成金の趣旨に照らして合理的な理由がない場合、受講料等に著しく差が生じていることに明白な理由がないもの等）等は、その受講料と通常の受講料の差額部分については算定経費としない場合があります。</a:t>
            </a:r>
            <a:endParaRPr lang="en-US" altLang="ja-JP" sz="13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1450" lvl="0" indent="-171450">
              <a:lnSpc>
                <a:spcPct val="110000"/>
              </a:lnSpc>
              <a:spcBef>
                <a:spcPts val="600"/>
              </a:spcBef>
              <a:buFont typeface="Wingdings" panose="05000000000000000000" pitchFamily="2" charset="2"/>
              <a:buChar char="l"/>
            </a:pPr>
            <a:r>
              <a:rPr lang="ja-JP" altLang="en-US" sz="1300">
                <a:solidFill>
                  <a:schemeClr val="tx1"/>
                </a:solidFill>
                <a:latin typeface="メイリオ" panose="020B0604030504040204" pitchFamily="50" charset="-128"/>
                <a:ea typeface="メイリオ" panose="020B0604030504040204" pitchFamily="50" charset="-128"/>
              </a:rPr>
              <a:t> </a:t>
            </a:r>
            <a:r>
              <a:rPr lang="ja-JP" altLang="en-US" sz="1300" spc="-10">
                <a:solidFill>
                  <a:prstClr val="black"/>
                </a:solidFill>
                <a:latin typeface="メイリオ" pitchFamily="50" charset="-128"/>
                <a:ea typeface="メイリオ" pitchFamily="50" charset="-128"/>
              </a:rPr>
              <a:t>年度の途中で制度が変更になる場合があります。</a:t>
            </a:r>
            <a:r>
              <a:rPr lang="ja-JP" altLang="en-US" sz="1300" b="1" u="sng" spc="-10">
                <a:solidFill>
                  <a:prstClr val="black"/>
                </a:solidFill>
                <a:latin typeface="メイリオ" pitchFamily="50" charset="-128"/>
                <a:ea typeface="メイリオ" pitchFamily="50" charset="-128"/>
              </a:rPr>
              <a:t>最新の要件などについて、事前に厚生労働省のホーム</a:t>
            </a:r>
            <a:r>
              <a:rPr lang="ja-JP" altLang="en-US" sz="1300" b="1" u="sng">
                <a:solidFill>
                  <a:prstClr val="black"/>
                </a:solidFill>
                <a:latin typeface="メイリオ" pitchFamily="50" charset="-128"/>
                <a:ea typeface="メイリオ" pitchFamily="50" charset="-128"/>
              </a:rPr>
              <a:t>ページでご確認いただくか、管轄の労働局またはハローワークへお問い合わせください。</a:t>
            </a:r>
            <a:endParaRPr lang="en-US" altLang="ja-JP" sz="1300" b="1" u="sng">
              <a:solidFill>
                <a:prstClr val="black"/>
              </a:solidFill>
              <a:latin typeface="メイリオ" pitchFamily="50" charset="-128"/>
              <a:ea typeface="メイリオ" pitchFamily="50" charset="-128"/>
            </a:endParaRPr>
          </a:p>
        </p:txBody>
      </p:sp>
    </p:spTree>
    <p:extLst>
      <p:ext uri="{BB962C8B-B14F-4D97-AF65-F5344CB8AC3E}">
        <p14:creationId xmlns:p14="http://schemas.microsoft.com/office/powerpoint/2010/main" val="3088876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34450" y="571500"/>
            <a:ext cx="6732000" cy="9509760"/>
          </a:xfrm>
          <a:prstGeom prst="rect">
            <a:avLst/>
          </a:prstGeom>
          <a:ln w="57150">
            <a:solidFill>
              <a:schemeClr val="tx2"/>
            </a:solidFill>
          </a:ln>
        </p:spPr>
        <p:style>
          <a:lnRef idx="2">
            <a:schemeClr val="accent1"/>
          </a:lnRef>
          <a:fillRef idx="1">
            <a:schemeClr val="lt1"/>
          </a:fillRef>
          <a:effectRef idx="0">
            <a:schemeClr val="accent1"/>
          </a:effectRef>
          <a:fontRef idx="minor">
            <a:schemeClr val="dk1"/>
          </a:fontRef>
        </p:style>
        <p:txBody>
          <a:bodyPr wrap="square" tIns="108000" rIns="144000" bIns="36000" rtlCol="0" anchor="t">
            <a:noAutofit/>
          </a:bodyPr>
          <a:lstStyle/>
          <a:p>
            <a:pPr>
              <a:lnSpc>
                <a:spcPct val="110000"/>
              </a:lnSpc>
              <a:spcBef>
                <a:spcPts val="600"/>
              </a:spcBef>
            </a:pPr>
            <a:r>
              <a:rPr lang="ja-JP" altLang="en-US" sz="900" b="1">
                <a:solidFill>
                  <a:schemeClr val="tx1"/>
                </a:solidFill>
                <a:latin typeface="メイリオ" pitchFamily="50" charset="-128"/>
                <a:ea typeface="メイリオ" pitchFamily="50" charset="-128"/>
              </a:rPr>
              <a:t>　</a:t>
            </a:r>
            <a:r>
              <a:rPr lang="ja-JP" altLang="en-US" sz="1200" b="1">
                <a:solidFill>
                  <a:schemeClr val="tx1"/>
                </a:solidFill>
                <a:latin typeface="メイリオ" pitchFamily="50" charset="-128"/>
                <a:ea typeface="メイリオ" pitchFamily="50" charset="-128"/>
              </a:rPr>
              <a:t>■</a:t>
            </a:r>
            <a:r>
              <a:rPr lang="zh-TW" altLang="en-US" sz="1200" b="1">
                <a:solidFill>
                  <a:schemeClr val="tx1"/>
                </a:solidFill>
                <a:latin typeface="メイリオ" pitchFamily="50" charset="-128"/>
                <a:ea typeface="メイリオ" pitchFamily="50" charset="-128"/>
              </a:rPr>
              <a:t>人材育成訓練</a:t>
            </a:r>
          </a:p>
          <a:p>
            <a:pPr marL="288000">
              <a:lnSpc>
                <a:spcPct val="110000"/>
              </a:lnSpc>
            </a:pPr>
            <a:r>
              <a:rPr lang="ja-JP" altLang="en-US" sz="1000">
                <a:solidFill>
                  <a:schemeClr val="tx1"/>
                </a:solidFill>
                <a:latin typeface="メイリオ" pitchFamily="50" charset="-128"/>
                <a:ea typeface="メイリオ" pitchFamily="50" charset="-128"/>
              </a:rPr>
              <a:t>事業主又は事業主団体等が実施する訓練等であって、職務に関連した専門的な知識若しくは技能を追加して習得させることを内容とする訓練等又は新たな職業に必要な知識若しくは技能を習得させることを内容とする訓練等をいう。</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lang="en-US" altLang="ja-JP" sz="1200" b="1">
                <a:solidFill>
                  <a:schemeClr val="tx1"/>
                </a:solidFill>
                <a:latin typeface="メイリオ" pitchFamily="50" charset="-128"/>
                <a:ea typeface="メイリオ" pitchFamily="50" charset="-128"/>
              </a:rPr>
              <a:t>  </a:t>
            </a: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■実習併用職業訓練 </a:t>
            </a:r>
            <a:endParaRPr kumimoji="1" lang="en-US" altLang="ja-JP" sz="12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288000" marR="0" lvl="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職業能力開発促進法第</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10</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条の</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2</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に規定された教育訓練機関等で実施される</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OFF</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JT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と事業所で実施する</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OJT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を効果的に組み合わせて実施する訓練。実施計画について厚生労働大臣の認定を受けることができる。</a:t>
            </a:r>
            <a:r>
              <a:rPr kumimoji="1" lang="en-US" altLang="ja-JP" sz="9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(P.42</a:t>
            </a:r>
            <a:r>
              <a:rPr kumimoji="1" lang="ja-JP" altLang="en-US" sz="9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参照</a:t>
            </a:r>
            <a:r>
              <a:rPr kumimoji="1" lang="en-US" altLang="ja-JP" sz="9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lang="ja-JP" altLang="en-US" sz="1200">
                <a:solidFill>
                  <a:prstClr val="black"/>
                </a:solidFill>
                <a:latin typeface="メイリオ" pitchFamily="50" charset="-128"/>
                <a:ea typeface="メイリオ" pitchFamily="50" charset="-128"/>
              </a:rPr>
              <a:t>  </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有期実習型訓練</a:t>
            </a:r>
            <a:endPar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88000" marR="0" lvl="0" indent="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正規雇用労働者等に転換することを目的、有期実習型訓練を受けることが望ましいと認められる者に対して、</a:t>
            </a:r>
            <a: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OFF-JT</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と</a:t>
            </a:r>
            <a: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OJT</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を組み合わせて実施する職業訓練をいう。</a:t>
            </a: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R="0" lvl="0" algn="l" defTabSz="1001908" rtl="0" eaLnBrk="1" fontAlgn="auto" latinLnBrk="0" hangingPunct="1">
              <a:lnSpc>
                <a:spcPct val="110000"/>
              </a:lnSpc>
              <a:spcBef>
                <a:spcPts val="600"/>
              </a:spcBef>
              <a:spcAft>
                <a:spcPts val="0"/>
              </a:spcAft>
              <a:buClrTx/>
              <a:buSzTx/>
              <a:buFontTx/>
              <a:buNone/>
              <a:tabLst/>
              <a:defRPr/>
            </a:pPr>
            <a:r>
              <a:rPr lang="ja-JP" altLang="en-US" sz="1200" b="1">
                <a:solidFill>
                  <a:schemeClr val="tx1"/>
                </a:solidFill>
                <a:latin typeface="メイリオ" pitchFamily="50" charset="-128"/>
                <a:ea typeface="メイリオ" pitchFamily="50" charset="-128"/>
              </a:rPr>
              <a:t>  ■中高年齢者実習型訓練</a:t>
            </a:r>
            <a:endParaRPr lang="en-US" altLang="ja-JP" sz="1200" b="1">
              <a:solidFill>
                <a:schemeClr val="tx1"/>
              </a:solidFill>
              <a:latin typeface="メイリオ" pitchFamily="50" charset="-128"/>
              <a:ea typeface="メイリオ" pitchFamily="50" charset="-128"/>
            </a:endParaRPr>
          </a:p>
          <a:p>
            <a:pPr marL="266700" lvl="0">
              <a:lnSpc>
                <a:spcPct val="110000"/>
              </a:lnSpc>
              <a:defRPr/>
            </a:pPr>
            <a:r>
              <a:rPr lang="ja-JP" altLang="en-US" sz="1000">
                <a:solidFill>
                  <a:schemeClr val="tx1"/>
                </a:solidFill>
                <a:latin typeface="メイリオ" pitchFamily="50" charset="-128"/>
                <a:ea typeface="メイリオ" pitchFamily="50" charset="-128"/>
              </a:rPr>
              <a:t>中高年齢者が実践的かつ体系的なスキルを習得するために、</a:t>
            </a:r>
            <a:r>
              <a:rPr lang="en-US" altLang="ja-JP" sz="1000">
                <a:solidFill>
                  <a:schemeClr val="tx1"/>
                </a:solidFill>
                <a:latin typeface="メイリオ" pitchFamily="50" charset="-128"/>
                <a:ea typeface="メイリオ" pitchFamily="50" charset="-128"/>
              </a:rPr>
              <a:t>OFF-JT</a:t>
            </a:r>
            <a:r>
              <a:rPr lang="ja-JP" altLang="en-US" sz="1000">
                <a:solidFill>
                  <a:schemeClr val="tx1"/>
                </a:solidFill>
                <a:latin typeface="メイリオ" pitchFamily="50" charset="-128"/>
                <a:ea typeface="メイリオ" pitchFamily="50" charset="-128"/>
              </a:rPr>
              <a:t>と</a:t>
            </a:r>
            <a:r>
              <a:rPr lang="en-US" altLang="ja-JP" sz="1000">
                <a:solidFill>
                  <a:schemeClr val="tx1"/>
                </a:solidFill>
                <a:latin typeface="メイリオ" pitchFamily="50" charset="-128"/>
                <a:ea typeface="メイリオ" pitchFamily="50" charset="-128"/>
              </a:rPr>
              <a:t>OJT</a:t>
            </a:r>
            <a:r>
              <a:rPr lang="ja-JP" altLang="en-US" sz="1000">
                <a:solidFill>
                  <a:schemeClr val="tx1"/>
                </a:solidFill>
                <a:latin typeface="メイリオ" pitchFamily="50" charset="-128"/>
                <a:ea typeface="メイリオ" pitchFamily="50" charset="-128"/>
              </a:rPr>
              <a:t>を組み合わせて実施する職業訓練をいう。</a:t>
            </a:r>
            <a:endParaRPr lang="en-US" altLang="ja-JP" sz="1000">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lang="ja-JP" altLang="en-US" sz="900" b="1">
                <a:solidFill>
                  <a:schemeClr val="tx1"/>
                </a:solidFill>
                <a:latin typeface="メイリオ" pitchFamily="50" charset="-128"/>
                <a:ea typeface="メイリオ" pitchFamily="50" charset="-128"/>
              </a:rPr>
              <a:t>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OFF</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JT</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OFF the Job Training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endPar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88000" marR="0" lvl="0" indent="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企業の事業活動と区別して業務の遂行の過程外で行われる訓練</a:t>
            </a: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OJT</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On the Job Training</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endPar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88000" marR="0" lvl="0" indent="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適格な指導者の指導の下、企業内の事業活動の中で行われる実務を通じた訓練</a:t>
            </a:r>
            <a:endParaRPr lang="en-US" altLang="ja-JP" sz="900" b="1">
              <a:solidFill>
                <a:schemeClr val="tx1"/>
              </a:solidFill>
              <a:latin typeface="メイリオ" pitchFamily="50" charset="-128"/>
              <a:ea typeface="メイリオ" pitchFamily="50" charset="-128"/>
            </a:endParaRPr>
          </a:p>
          <a:p>
            <a:pPr marL="288000" lvl="0">
              <a:lnSpc>
                <a:spcPct val="110000"/>
              </a:lnSpc>
              <a:spcBef>
                <a:spcPts val="600"/>
              </a:spcBef>
              <a:defRPr/>
            </a:pPr>
            <a:r>
              <a:rPr lang="ja-JP" altLang="en-US" sz="900" u="sng">
                <a:latin typeface="メイリオ" panose="020B0604030504040204" pitchFamily="50" charset="-128"/>
                <a:ea typeface="メイリオ" panose="020B0604030504040204" pitchFamily="50" charset="-128"/>
                <a:cs typeface="メイリオ" panose="020B0604030504040204" pitchFamily="50" charset="-128"/>
              </a:rPr>
              <a:t>例えば・・・</a:t>
            </a:r>
            <a:endParaRPr lang="en-US" altLang="ja-JP" sz="900" u="sng">
              <a:latin typeface="メイリオ" panose="020B0604030504040204" pitchFamily="50" charset="-128"/>
              <a:ea typeface="メイリオ" panose="020B0604030504040204" pitchFamily="50" charset="-128"/>
              <a:cs typeface="メイリオ" panose="020B0604030504040204" pitchFamily="50" charset="-128"/>
            </a:endParaRPr>
          </a:p>
          <a:p>
            <a:pPr marL="288000" lvl="0">
              <a:lnSpc>
                <a:spcPct val="110000"/>
              </a:lnSpc>
              <a:defRPr/>
            </a:pP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 パソコン操作 ⇒ 顧客への礼状の作成は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OJT </a:t>
            </a: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操作習得用の練習文書の作成は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OFF-JT</a:t>
            </a:r>
          </a:p>
          <a:p>
            <a:pPr marL="288000" lvl="0">
              <a:lnSpc>
                <a:spcPct val="110000"/>
              </a:lnSpc>
              <a:defRPr/>
            </a:pP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 研磨作業 ⇒ 出荷品を研磨するのは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OJT </a:t>
            </a: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出荷しない不良･廃棄品を使って研磨の練習をするのは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OFF-JT</a:t>
            </a:r>
          </a:p>
          <a:p>
            <a:pPr marL="288000" lvl="0">
              <a:lnSpc>
                <a:spcPct val="110000"/>
              </a:lnSpc>
              <a:defRPr/>
            </a:pP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 パーマ施術 ⇒ 自店舗等でお客様に施術するのは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OJT </a:t>
            </a:r>
            <a:r>
              <a:rPr lang="ja-JP" altLang="en-US" sz="900" spc="-50">
                <a:latin typeface="メイリオ" panose="020B0604030504040204" pitchFamily="50" charset="-128"/>
                <a:ea typeface="メイリオ" panose="020B0604030504040204" pitchFamily="50" charset="-128"/>
                <a:cs typeface="メイリオ" panose="020B0604030504040204" pitchFamily="50" charset="-128"/>
              </a:rPr>
              <a:t>／ モデルウイッグに施術するのは</a:t>
            </a:r>
            <a:r>
              <a:rPr lang="en-US" altLang="ja-JP" sz="900" spc="-50">
                <a:latin typeface="メイリオ" panose="020B0604030504040204" pitchFamily="50" charset="-128"/>
                <a:ea typeface="メイリオ" panose="020B0604030504040204" pitchFamily="50" charset="-128"/>
                <a:cs typeface="メイリオ" panose="020B0604030504040204" pitchFamily="50" charset="-128"/>
              </a:rPr>
              <a:t>OFF-JT</a:t>
            </a:r>
            <a:endParaRPr lang="en-US" altLang="ja-JP" sz="900" b="1">
              <a:solidFill>
                <a:schemeClr val="tx1"/>
              </a:solidFill>
              <a:latin typeface="メイリオ" pitchFamily="50" charset="-128"/>
              <a:ea typeface="メイリオ" pitchFamily="50" charset="-128"/>
            </a:endParaRPr>
          </a:p>
          <a:p>
            <a:pPr>
              <a:lnSpc>
                <a:spcPct val="110000"/>
              </a:lnSpc>
              <a:spcBef>
                <a:spcPts val="600"/>
              </a:spcBef>
            </a:pPr>
            <a:r>
              <a:rPr lang="ja-JP" altLang="en-US" sz="1200" b="1">
                <a:solidFill>
                  <a:schemeClr val="tx1"/>
                </a:solidFill>
                <a:latin typeface="メイリオ" pitchFamily="50" charset="-128"/>
                <a:ea typeface="メイリオ" pitchFamily="50" charset="-128"/>
              </a:rPr>
              <a:t>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■認定職業訓練</a:t>
            </a:r>
            <a:endParaRPr kumimoji="1" lang="en-US" altLang="ja-JP"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88000" marR="0" lvl="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職業能力開発促進法第</a:t>
            </a:r>
            <a: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24</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条に基づき、都道府県知事が厚生労働省令で定める訓練基準に適合するものであることを認定した職業訓練</a:t>
            </a: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a:lnSpc>
                <a:spcPct val="110000"/>
              </a:lnSpc>
              <a:spcBef>
                <a:spcPts val="600"/>
              </a:spcBef>
            </a:pPr>
            <a:r>
              <a:rPr lang="ja-JP" altLang="en-US" sz="1200" b="1">
                <a:solidFill>
                  <a:schemeClr val="tx1"/>
                </a:solidFill>
                <a:latin typeface="メイリオ" pitchFamily="50" charset="-128"/>
                <a:ea typeface="メイリオ" pitchFamily="50" charset="-128"/>
              </a:rPr>
              <a:t>　■被保険者</a:t>
            </a:r>
            <a:r>
              <a:rPr lang="ja-JP" altLang="en-US" sz="1050" b="1">
                <a:solidFill>
                  <a:schemeClr val="tx1"/>
                </a:solidFill>
                <a:latin typeface="メイリオ" pitchFamily="50" charset="-128"/>
                <a:ea typeface="メイリオ" pitchFamily="50" charset="-128"/>
              </a:rPr>
              <a:t>　</a:t>
            </a:r>
            <a:endParaRPr lang="en-US" altLang="ja-JP" sz="1050" b="1">
              <a:solidFill>
                <a:schemeClr val="tx1"/>
              </a:solidFill>
              <a:latin typeface="メイリオ" pitchFamily="50" charset="-128"/>
              <a:ea typeface="メイリオ" pitchFamily="50" charset="-128"/>
            </a:endParaRPr>
          </a:p>
          <a:p>
            <a:pPr>
              <a:lnSpc>
                <a:spcPct val="110000"/>
              </a:lnSpc>
            </a:pPr>
            <a:r>
              <a:rPr lang="ja-JP" altLang="en-US" sz="1000" b="1">
                <a:solidFill>
                  <a:schemeClr val="tx1"/>
                </a:solidFill>
                <a:latin typeface="メイリオ" pitchFamily="50" charset="-128"/>
                <a:ea typeface="メイリオ" pitchFamily="50" charset="-128"/>
              </a:rPr>
              <a:t>　</a:t>
            </a:r>
            <a:r>
              <a:rPr lang="ja-JP" altLang="en-US" sz="1000">
                <a:solidFill>
                  <a:schemeClr val="tx1"/>
                </a:solidFill>
                <a:latin typeface="メイリオ" pitchFamily="50" charset="-128"/>
                <a:ea typeface="メイリオ" pitchFamily="50" charset="-128"/>
              </a:rPr>
              <a:t>　雇用保険法第４条に規定する被保険者</a:t>
            </a:r>
            <a:endParaRPr lang="en-US" altLang="ja-JP" sz="1000">
              <a:solidFill>
                <a:schemeClr val="tx1"/>
              </a:solidFill>
              <a:latin typeface="メイリオ" pitchFamily="50" charset="-128"/>
              <a:ea typeface="メイリオ" pitchFamily="50" charset="-128"/>
            </a:endParaRPr>
          </a:p>
          <a:p>
            <a:pPr>
              <a:lnSpc>
                <a:spcPct val="110000"/>
              </a:lnSpc>
              <a:spcBef>
                <a:spcPts val="600"/>
              </a:spcBef>
            </a:pPr>
            <a:r>
              <a:rPr lang="ja-JP" altLang="en-US" sz="1100" b="1">
                <a:solidFill>
                  <a:schemeClr val="tx1"/>
                </a:solidFill>
                <a:latin typeface="メイリオ" pitchFamily="50" charset="-128"/>
                <a:ea typeface="メイリオ" pitchFamily="50" charset="-128"/>
              </a:rPr>
              <a:t>　</a:t>
            </a:r>
            <a:r>
              <a:rPr lang="ja-JP" altLang="en-US" sz="1200" b="1">
                <a:solidFill>
                  <a:schemeClr val="tx1"/>
                </a:solidFill>
                <a:latin typeface="メイリオ" pitchFamily="50" charset="-128"/>
                <a:ea typeface="メイリオ" pitchFamily="50" charset="-128"/>
              </a:rPr>
              <a:t>■有期契約労働者</a:t>
            </a:r>
            <a:endParaRPr lang="en-US" altLang="ja-JP" sz="1200" b="1">
              <a:solidFill>
                <a:schemeClr val="tx1"/>
              </a:solidFill>
              <a:latin typeface="メイリオ" pitchFamily="50" charset="-128"/>
              <a:ea typeface="メイリオ" pitchFamily="50" charset="-128"/>
            </a:endParaRPr>
          </a:p>
          <a:p>
            <a:pPr marL="288000">
              <a:lnSpc>
                <a:spcPct val="110000"/>
              </a:lnSpc>
            </a:pPr>
            <a:r>
              <a:rPr lang="ja-JP" altLang="en-US" sz="1000">
                <a:solidFill>
                  <a:schemeClr val="tx1"/>
                </a:solidFill>
                <a:latin typeface="メイリオ" pitchFamily="50" charset="-128"/>
                <a:ea typeface="メイリオ" pitchFamily="50" charset="-128"/>
              </a:rPr>
              <a:t>期間の定めのある労働契約を締結する労働者（短時間労働者及び派遣労働者のうち、期間の定めのある労働契約を締結する労働者を含む。）をいう。</a:t>
            </a:r>
            <a:endParaRPr lang="en-US" altLang="ja-JP" sz="1000">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■短時間等労働者</a:t>
            </a:r>
            <a:endParaRPr lang="en-US" altLang="ja-JP" sz="1000">
              <a:solidFill>
                <a:schemeClr val="tx1"/>
              </a:solidFill>
              <a:latin typeface="メイリオ" pitchFamily="50" charset="-128"/>
              <a:ea typeface="メイリオ" pitchFamily="50" charset="-128"/>
            </a:endParaRPr>
          </a:p>
          <a:p>
            <a:pPr marL="288000">
              <a:lnSpc>
                <a:spcPct val="110000"/>
              </a:lnSpc>
            </a:pPr>
            <a:r>
              <a:rPr lang="ja-JP" altLang="en-US" sz="1000">
                <a:solidFill>
                  <a:schemeClr val="tx1"/>
                </a:solidFill>
                <a:latin typeface="メイリオ" pitchFamily="50" charset="-128"/>
                <a:ea typeface="メイリオ" pitchFamily="50" charset="-128"/>
              </a:rPr>
              <a:t>事業主が雇用している法第４条に規定する被保険者であって、次のいずれかに該当する者をいう。</a:t>
            </a:r>
          </a:p>
          <a:p>
            <a:pPr marL="576000" indent="-180000">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ｲ</a:t>
            </a: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期間の定めのない労働契約を締結している労働者であって、１週間の所定労働時間が同一の事業所に雇用 される通常の労働者に比し短く、かつ、</a:t>
            </a:r>
            <a:r>
              <a:rPr lang="en-US" altLang="ja-JP" sz="1000">
                <a:solidFill>
                  <a:schemeClr val="tx1"/>
                </a:solidFill>
                <a:latin typeface="メイリオ" pitchFamily="50" charset="-128"/>
                <a:ea typeface="メイリオ" pitchFamily="50" charset="-128"/>
              </a:rPr>
              <a:t>30</a:t>
            </a:r>
            <a:r>
              <a:rPr lang="ja-JP" altLang="en-US" sz="1000">
                <a:solidFill>
                  <a:schemeClr val="tx1"/>
                </a:solidFill>
                <a:latin typeface="メイリオ" pitchFamily="50" charset="-128"/>
                <a:ea typeface="メイリオ" pitchFamily="50" charset="-128"/>
              </a:rPr>
              <a:t>時間未満である者</a:t>
            </a:r>
            <a:endParaRPr lang="en-US" altLang="ja-JP" sz="1000">
              <a:solidFill>
                <a:schemeClr val="tx1"/>
              </a:solidFill>
              <a:latin typeface="メイリオ" pitchFamily="50" charset="-128"/>
              <a:ea typeface="メイリオ" pitchFamily="50" charset="-128"/>
            </a:endParaRPr>
          </a:p>
          <a:p>
            <a:pPr marL="576000" indent="-180000">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ﾛ</a:t>
            </a: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期間の定めのある労働契約を締結している労働者</a:t>
            </a: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■派遣労働者</a:t>
            </a:r>
            <a:endParaRPr lang="en-US" altLang="ja-JP" sz="1000">
              <a:solidFill>
                <a:schemeClr val="tx1"/>
              </a:solidFill>
              <a:latin typeface="メイリオ" pitchFamily="50" charset="-128"/>
              <a:ea typeface="メイリオ" pitchFamily="50" charset="-128"/>
            </a:endParaRPr>
          </a:p>
          <a:p>
            <a:pPr marL="288000">
              <a:lnSpc>
                <a:spcPct val="110000"/>
              </a:lnSpc>
            </a:pPr>
            <a:r>
              <a:rPr lang="ja-JP" altLang="en-US" sz="1000">
                <a:solidFill>
                  <a:schemeClr val="tx1"/>
                </a:solidFill>
                <a:latin typeface="メイリオ" pitchFamily="50" charset="-128"/>
                <a:ea typeface="メイリオ" pitchFamily="50" charset="-128"/>
              </a:rPr>
              <a:t>「労働者派遣事業の適正な運営の確保及び派遣労働者の保護等に関する法律」</a:t>
            </a: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昭和</a:t>
            </a:r>
            <a:r>
              <a:rPr lang="en-US" altLang="ja-JP" sz="1000">
                <a:solidFill>
                  <a:schemeClr val="tx1"/>
                </a:solidFill>
                <a:latin typeface="メイリオ" pitchFamily="50" charset="-128"/>
                <a:ea typeface="メイリオ" pitchFamily="50" charset="-128"/>
              </a:rPr>
              <a:t>60</a:t>
            </a:r>
            <a:r>
              <a:rPr lang="ja-JP" altLang="en-US" sz="1000">
                <a:solidFill>
                  <a:schemeClr val="tx1"/>
                </a:solidFill>
                <a:latin typeface="メイリオ" pitchFamily="50" charset="-128"/>
                <a:ea typeface="メイリオ" pitchFamily="50" charset="-128"/>
              </a:rPr>
              <a:t>年法律第</a:t>
            </a:r>
            <a:r>
              <a:rPr lang="en-US" altLang="ja-JP" sz="1000">
                <a:solidFill>
                  <a:schemeClr val="tx1"/>
                </a:solidFill>
                <a:latin typeface="メイリオ" pitchFamily="50" charset="-128"/>
                <a:ea typeface="メイリオ" pitchFamily="50" charset="-128"/>
              </a:rPr>
              <a:t>88</a:t>
            </a:r>
            <a:r>
              <a:rPr lang="ja-JP" altLang="en-US" sz="1000">
                <a:solidFill>
                  <a:schemeClr val="tx1"/>
                </a:solidFill>
                <a:latin typeface="メイリオ" pitchFamily="50" charset="-128"/>
                <a:ea typeface="メイリオ" pitchFamily="50" charset="-128"/>
              </a:rPr>
              <a:t>号）第２条に規定する派遣労働者をいう。</a:t>
            </a:r>
            <a:endParaRPr lang="en-US" altLang="ja-JP" sz="1000">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■無期契約労働者</a:t>
            </a:r>
            <a:endParaRPr lang="en-US" altLang="ja-JP" sz="1000">
              <a:solidFill>
                <a:schemeClr val="tx1"/>
              </a:solidFill>
              <a:latin typeface="メイリオ" pitchFamily="50" charset="-128"/>
              <a:ea typeface="メイリオ" pitchFamily="50" charset="-128"/>
            </a:endParaRPr>
          </a:p>
          <a:p>
            <a:pPr marL="288000">
              <a:lnSpc>
                <a:spcPct val="110000"/>
              </a:lnSpc>
            </a:pPr>
            <a:r>
              <a:rPr lang="ja-JP" altLang="en-US" sz="1000">
                <a:solidFill>
                  <a:schemeClr val="tx1"/>
                </a:solidFill>
                <a:latin typeface="メイリオ" pitchFamily="50" charset="-128"/>
                <a:ea typeface="メイリオ" pitchFamily="50" charset="-128"/>
              </a:rPr>
              <a:t>期間の定めのない労働契約を締結する労働者（短時間労働者及び派遣労働者のうち、期間の定めのない労働契約を締結する労働者を含む。）のうち、正規雇用労働者、勤務地限定正社員、職務限定正社員及び短時間正社員以外のものをいう。</a:t>
            </a:r>
            <a:endParaRPr lang="en-US" altLang="ja-JP" sz="1000">
              <a:solidFill>
                <a:schemeClr val="tx1"/>
              </a:solidFill>
              <a:latin typeface="メイリオ" pitchFamily="50" charset="-128"/>
              <a:ea typeface="メイリオ" pitchFamily="50" charset="-128"/>
            </a:endParaRPr>
          </a:p>
          <a:p>
            <a:pPr>
              <a:lnSpc>
                <a:spcPct val="110000"/>
              </a:lnSpc>
              <a:spcBef>
                <a:spcPts val="600"/>
              </a:spcBef>
            </a:pPr>
            <a:r>
              <a:rPr lang="ja-JP" altLang="en-US" sz="1200" b="1">
                <a:solidFill>
                  <a:schemeClr val="tx1"/>
                </a:solidFill>
                <a:latin typeface="メイリオ" pitchFamily="50" charset="-128"/>
                <a:ea typeface="メイリオ" pitchFamily="50" charset="-128"/>
              </a:rPr>
              <a:t>　■有期契約労働者等</a:t>
            </a:r>
            <a:endParaRPr lang="en-US" altLang="ja-JP" sz="1200" b="1">
              <a:solidFill>
                <a:schemeClr val="tx1"/>
              </a:solidFill>
              <a:latin typeface="メイリオ" pitchFamily="50" charset="-128"/>
              <a:ea typeface="メイリオ" pitchFamily="50" charset="-128"/>
            </a:endParaRPr>
          </a:p>
          <a:p>
            <a:pPr>
              <a:lnSpc>
                <a:spcPct val="110000"/>
              </a:lnSpc>
            </a:pPr>
            <a:r>
              <a:rPr lang="ja-JP" altLang="en-US" sz="1000">
                <a:solidFill>
                  <a:schemeClr val="tx1"/>
                </a:solidFill>
                <a:latin typeface="メイリオ" pitchFamily="50" charset="-128"/>
                <a:ea typeface="メイリオ" pitchFamily="50" charset="-128"/>
              </a:rPr>
              <a:t>　　有期契約労働者及び無期契約労働者をいう。</a:t>
            </a:r>
            <a:endParaRPr lang="en-US" altLang="ja-JP" sz="1000">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■キャリアコンサルティング</a:t>
            </a:r>
            <a:endParaRPr kumimoji="1" lang="en-US" altLang="ja-JP" sz="12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88000" marR="0" lvl="0" indent="0" algn="l" defTabSz="1001908" rtl="0" eaLnBrk="1" fontAlgn="auto" latinLnBrk="0" hangingPunct="1">
              <a:lnSpc>
                <a:spcPct val="110000"/>
              </a:lnSpc>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労働者の職業の選択、職業生活設計又は職業能力の開発及び向上に関する相談に応じ、助言及び指導を行うこと（職業能力開発促進法第</a:t>
            </a:r>
            <a: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2</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条第</a:t>
            </a:r>
            <a: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5</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号に規定）。</a:t>
            </a: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a:lnSpc>
                <a:spcPct val="110000"/>
              </a:lnSpc>
              <a:spcBef>
                <a:spcPts val="600"/>
              </a:spcBef>
            </a:pP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5" name="正方形/長方形 4"/>
          <p:cNvSpPr/>
          <p:nvPr/>
        </p:nvSpPr>
        <p:spPr>
          <a:xfrm>
            <a:off x="0" y="72000"/>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9" name="大かっこ 8">
            <a:extLst>
              <a:ext uri="{FF2B5EF4-FFF2-40B4-BE49-F238E27FC236}">
                <a16:creationId xmlns:a16="http://schemas.microsoft.com/office/drawing/2014/main" id="{51D24E18-DA50-4234-9629-EB6112F0E738}"/>
              </a:ext>
            </a:extLst>
          </p:cNvPr>
          <p:cNvSpPr/>
          <p:nvPr/>
        </p:nvSpPr>
        <p:spPr>
          <a:xfrm>
            <a:off x="507688" y="4307917"/>
            <a:ext cx="5489252" cy="615167"/>
          </a:xfrm>
          <a:prstGeom prst="bracketPair">
            <a:avLst>
              <a:gd name="adj" fmla="val 10477"/>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2" name="スライド番号プレースホルダー 1">
            <a:extLst>
              <a:ext uri="{FF2B5EF4-FFF2-40B4-BE49-F238E27FC236}">
                <a16:creationId xmlns:a16="http://schemas.microsoft.com/office/drawing/2014/main" id="{A92CA2C8-21C3-CAB0-331A-96C5282F7683}"/>
              </a:ext>
            </a:extLst>
          </p:cNvPr>
          <p:cNvSpPr txBox="1">
            <a:spLocks/>
          </p:cNvSpPr>
          <p:nvPr/>
        </p:nvSpPr>
        <p:spPr>
          <a:xfrm>
            <a:off x="6850620" y="100111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10</a:t>
            </a:fld>
            <a:endParaRPr lang="ja-JP" altLang="en-US"/>
          </a:p>
        </p:txBody>
      </p:sp>
      <p:sp>
        <p:nvSpPr>
          <p:cNvPr id="3" name="タイトル 2">
            <a:extLst>
              <a:ext uri="{FF2B5EF4-FFF2-40B4-BE49-F238E27FC236}">
                <a16:creationId xmlns:a16="http://schemas.microsoft.com/office/drawing/2014/main" id="{9E855F1E-96D8-99AC-8A1E-9FB972D12D7E}"/>
              </a:ext>
            </a:extLst>
          </p:cNvPr>
          <p:cNvSpPr>
            <a:spLocks noGrp="1"/>
          </p:cNvSpPr>
          <p:nvPr>
            <p:ph type="title" idx="4294967295"/>
          </p:nvPr>
        </p:nvSpPr>
        <p:spPr>
          <a:xfrm>
            <a:off x="35999" y="72001"/>
            <a:ext cx="4500555" cy="425758"/>
          </a:xfrm>
        </p:spPr>
        <p:txBody>
          <a:bodyPr>
            <a:normAutofit/>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Ⅰ-</a:t>
            </a:r>
            <a:r>
              <a:rPr kumimoji="1" lang="ja-JP" altLang="en-US" sz="1600" b="1" kern="1200">
                <a:effectLst/>
                <a:latin typeface="メイリオ" panose="020B0604030504040204" pitchFamily="50" charset="-128"/>
                <a:ea typeface="メイリオ" panose="020B0604030504040204" pitchFamily="50" charset="-128"/>
                <a:cs typeface="+mn-cs"/>
              </a:rPr>
              <a:t>６</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このパンフレットにおける用語の定義</a:t>
            </a:r>
            <a:endParaRPr lang="ja-JP" altLang="ja-JP">
              <a:effectLst/>
            </a:endParaRPr>
          </a:p>
        </p:txBody>
      </p:sp>
    </p:spTree>
    <p:extLst>
      <p:ext uri="{BB962C8B-B14F-4D97-AF65-F5344CB8AC3E}">
        <p14:creationId xmlns:p14="http://schemas.microsoft.com/office/powerpoint/2010/main" val="1875661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234450" y="118301"/>
            <a:ext cx="6732000" cy="9772459"/>
          </a:xfrm>
          <a:prstGeom prst="rect">
            <a:avLst/>
          </a:prstGeom>
          <a:ln w="57150">
            <a:solidFill>
              <a:schemeClr val="tx2"/>
            </a:solidFill>
          </a:ln>
        </p:spPr>
        <p:style>
          <a:lnRef idx="2">
            <a:schemeClr val="accent1"/>
          </a:lnRef>
          <a:fillRef idx="1">
            <a:schemeClr val="lt1"/>
          </a:fillRef>
          <a:effectRef idx="0">
            <a:schemeClr val="accent1"/>
          </a:effectRef>
          <a:fontRef idx="minor">
            <a:schemeClr val="dk1"/>
          </a:fontRef>
        </p:style>
        <p:txBody>
          <a:bodyPr wrap="square" tIns="108000" rIns="144000" bIns="36000" rtlCol="0" anchor="t">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■正規雇用労働者</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次の</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から</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までのいずれにも該当する労働者をいう。</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期間の定めのない労働契約を締結している労働者であること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ﾛ</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派遣労働者として雇用されている者でないこと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ﾊ</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同一の事業主に雇用される通常の労働者と比べ勤務地または職務が限定されていないこと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ﾆ</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所定労働時間が同一の事業主に雇用される通常の労働者の所定労働時間と同じ労働者であること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同一の事業主に雇用される通常の労働者に適用される就業規則等に規定する賃金の算定方法及び支給形態、賞与、退職金、休日、定期的な昇給や昇格の有無等の労働条件について長期雇用を前提とした待遇が適用されている労働者であること</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600"/>
              </a:spcBef>
              <a:spcAft>
                <a:spcPts val="0"/>
              </a:spcAft>
              <a:buClrTx/>
              <a:buSzTx/>
              <a:buFontTx/>
              <a:buNone/>
              <a:tabLst/>
              <a:defRPr/>
            </a:pPr>
            <a:r>
              <a:rPr lang="en-US" altLang="ja-JP" sz="1200" b="1">
                <a:solidFill>
                  <a:schemeClr val="tx1"/>
                </a:solidFill>
                <a:latin typeface="メイリオ" pitchFamily="50" charset="-128"/>
                <a:ea typeface="メイリオ" pitchFamily="50" charset="-128"/>
              </a:rPr>
              <a:t>  </a:t>
            </a: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■勤務地限定正社員　</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次の</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から</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までのいずれにも該当する労働者をいう。</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期間の定めのない労働契約を締結している労働者であること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ﾛ</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派遣労働者として雇用されている者でないこと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ﾊ</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所定労働時間が同一の事業主に雇用される通常の労働者の所定労働時間と同じ労働者であること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ﾆ</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勤務地が同一の事業主に雇用される正規雇用労働者の勤務地に比べ限定されている労働者であること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31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itchFamily="50" charset="-128"/>
              </a:rPr>
              <a:t>なお、当該限定とは、複数の事業所を有する企業等において、勤務地を特定の事業所（複数の場合を含む。）に限定し、当該事業所以外の事業所への異動を行わないものであって、具体的には、例えば次の①から③までに該当するものとする。</a:t>
            </a:r>
            <a:endPar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itchFamily="50" charset="-128"/>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itchFamily="50" charset="-128"/>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賃金の算定方法及び支給形態、賞与、退職金、休日、定期的な昇給や昇格の有無等の労働条件について、同一の事業主に雇用される正規雇用労働者の正社員待遇が適用されている労働者であること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■職務限定正社員</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次の</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から</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までのいずにも該当する労働者をいう。</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期間の定めのない労働契約を締結している労働者であること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ﾛ</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派遣労働者として雇用されている者でないこと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ﾊ</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所定労働時間が同一の事業主に雇用される通常の労働者の所定労働時間と同じ労働者であること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ﾆ</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職務が同一の事業主に雇用されている正規雇用労働者の職務に比べ限定されている労働者であること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ﾎ</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賃金の算定方法及び支給形態、賞与、退職金、休日、定期的な昇給や昇格の有無等の労働条件について、同一の事業主に雇用される正規雇用労働者の正社員待遇が適用されている労働者であること</a:t>
            </a:r>
            <a:endParaRPr lang="en-US" altLang="ja-JP" sz="1100" b="1">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 短時間正社員</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次の</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から</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ﾆ</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までのいずれにも該当する労働者をいう。</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ｲ</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期間の定めのない労働契約を締結している労働者であること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ﾛ</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派遣労働者として雇用されている者でないこと</a:t>
            </a: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ﾊ</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所定労働時間が同一の事業主に雇用される正規雇用労働者の所定労働時間に比べ短い労働者であること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536575" marR="0" lvl="0" indent="-53657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ﾆ</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賃金の算定方法及び支給形態、賞与、退職金、休日、定期的な昇給や昇格の有無等の労働条件について、同一の事業主に雇用される正規雇用労働者の正社員待遇が適用されている労働者であって、時間当たりの基本給、賞与、退職金等の労働条件が、同一の事業主に雇用される正規雇用労働者と比較して同等である労働者であること</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■多様な正社員 </a:t>
            </a:r>
            <a:endParaRPr kumimoji="1" lang="en-US" altLang="ja-JP" sz="12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261938" marR="0" lvl="0" indent="-261938"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勤務地限定正社員、職務限定正社員及び短時間正社員をいう。</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a:spcBef>
                <a:spcPts val="600"/>
              </a:spcBef>
            </a:pPr>
            <a:r>
              <a:rPr lang="ja-JP" altLang="en-US" sz="1200" b="1">
                <a:solidFill>
                  <a:schemeClr val="tx1"/>
                </a:solidFill>
                <a:latin typeface="メイリオ" pitchFamily="50" charset="-128"/>
                <a:ea typeface="メイリオ" pitchFamily="50" charset="-128"/>
              </a:rPr>
              <a:t>   ■正規雇用労働者等</a:t>
            </a:r>
            <a:endParaRPr lang="en-US" altLang="ja-JP" sz="1200" b="1">
              <a:solidFill>
                <a:schemeClr val="tx1"/>
              </a:solidFill>
              <a:latin typeface="メイリオ" pitchFamily="50" charset="-128"/>
              <a:ea typeface="メイリオ" pitchFamily="50" charset="-128"/>
            </a:endParaRPr>
          </a:p>
          <a:p>
            <a:r>
              <a:rPr lang="ja-JP" altLang="en-US" sz="1000">
                <a:solidFill>
                  <a:schemeClr val="tx1"/>
                </a:solidFill>
                <a:latin typeface="メイリオ" pitchFamily="50" charset="-128"/>
                <a:ea typeface="メイリオ" pitchFamily="50" charset="-128"/>
              </a:rPr>
              <a:t>　　正規雇用労働者及び多様な正社員をいう。</a:t>
            </a:r>
            <a:endParaRPr lang="en-US" altLang="ja-JP" sz="1000" b="1">
              <a:solidFill>
                <a:schemeClr val="tx1"/>
              </a:solidFill>
              <a:latin typeface="メイリオ" pitchFamily="50" charset="-128"/>
              <a:ea typeface="メイリオ" pitchFamily="50" charset="-128"/>
            </a:endParaRPr>
          </a:p>
          <a:p>
            <a:pPr marL="85725" indent="-85725">
              <a:spcBef>
                <a:spcPts val="600"/>
              </a:spcBef>
            </a:pPr>
            <a:r>
              <a:rPr lang="ja-JP" altLang="en-US" sz="1200">
                <a:solidFill>
                  <a:schemeClr val="tx1"/>
                </a:solidFill>
                <a:latin typeface="メイリオ" pitchFamily="50" charset="-128"/>
                <a:ea typeface="メイリオ" pitchFamily="50" charset="-128"/>
              </a:rPr>
              <a:t>　■</a:t>
            </a:r>
            <a:r>
              <a:rPr lang="ja-JP" altLang="en-US" sz="1200" b="1">
                <a:solidFill>
                  <a:schemeClr val="tx1"/>
                </a:solidFill>
                <a:latin typeface="メイリオ" pitchFamily="50" charset="-128"/>
                <a:ea typeface="メイリオ" pitchFamily="50" charset="-128"/>
              </a:rPr>
              <a:t>総訓練時間数</a:t>
            </a:r>
            <a:endParaRPr lang="en-US" altLang="ja-JP" sz="1200" b="1">
              <a:solidFill>
                <a:schemeClr val="tx1"/>
              </a:solidFill>
              <a:latin typeface="メイリオ" pitchFamily="50" charset="-128"/>
              <a:ea typeface="メイリオ" pitchFamily="50" charset="-128"/>
            </a:endParaRPr>
          </a:p>
          <a:p>
            <a:pPr marL="261938" indent="-261938"/>
            <a:r>
              <a:rPr lang="ja-JP" altLang="en-US" sz="1000">
                <a:solidFill>
                  <a:schemeClr val="tx1"/>
                </a:solidFill>
                <a:latin typeface="メイリオ" pitchFamily="50" charset="-128"/>
                <a:ea typeface="メイリオ" pitchFamily="50" charset="-128"/>
              </a:rPr>
              <a:t>　　昼食等の食事を伴う休憩時間を除いた訓練時間数</a:t>
            </a:r>
            <a:endParaRPr lang="en-US" altLang="ja-JP" sz="1000">
              <a:solidFill>
                <a:schemeClr val="tx1"/>
              </a:solidFill>
              <a:latin typeface="メイリオ" pitchFamily="50" charset="-128"/>
              <a:ea typeface="メイリオ" pitchFamily="50" charset="-128"/>
            </a:endParaRPr>
          </a:p>
          <a:p>
            <a:pPr marL="85725" indent="-85725">
              <a:spcBef>
                <a:spcPts val="600"/>
              </a:spcBef>
            </a:pPr>
            <a:r>
              <a:rPr lang="ja-JP" altLang="en-US" sz="1200">
                <a:solidFill>
                  <a:schemeClr val="tx1"/>
                </a:solidFill>
                <a:latin typeface="メイリオ" pitchFamily="50" charset="-128"/>
                <a:ea typeface="メイリオ" pitchFamily="50" charset="-128"/>
              </a:rPr>
              <a:t>　■</a:t>
            </a:r>
            <a:r>
              <a:rPr lang="ja-JP" altLang="en-US" sz="1200" b="1">
                <a:solidFill>
                  <a:schemeClr val="tx1"/>
                </a:solidFill>
                <a:latin typeface="メイリオ" pitchFamily="50" charset="-128"/>
                <a:ea typeface="メイリオ" pitchFamily="50" charset="-128"/>
              </a:rPr>
              <a:t>実訓練時間数</a:t>
            </a:r>
            <a:endParaRPr lang="en-US" altLang="ja-JP" sz="1200" b="1">
              <a:solidFill>
                <a:schemeClr val="tx1"/>
              </a:solidFill>
              <a:latin typeface="メイリオ" pitchFamily="50" charset="-128"/>
              <a:ea typeface="メイリオ" pitchFamily="50" charset="-128"/>
            </a:endParaRPr>
          </a:p>
          <a:p>
            <a:pPr marL="261938" indent="-261938"/>
            <a:r>
              <a:rPr lang="ja-JP" altLang="en-US" sz="1000">
                <a:solidFill>
                  <a:schemeClr val="tx1"/>
                </a:solidFill>
                <a:latin typeface="メイリオ" pitchFamily="50" charset="-128"/>
                <a:ea typeface="メイリオ" pitchFamily="50" charset="-128"/>
              </a:rPr>
              <a:t>　　総訓練時間数から、移動時間その他の助成対象とならない時間、助成対象とならないカリキュラム等の時間を除いた時間数。実訓練時間数が</a:t>
            </a:r>
            <a:r>
              <a:rPr lang="en-US" altLang="ja-JP" sz="1000">
                <a:solidFill>
                  <a:schemeClr val="tx1"/>
                </a:solidFill>
                <a:latin typeface="メイリオ" pitchFamily="50" charset="-128"/>
                <a:ea typeface="メイリオ" pitchFamily="50" charset="-128"/>
              </a:rPr>
              <a:t>10</a:t>
            </a:r>
            <a:r>
              <a:rPr lang="ja-JP" altLang="en-US" sz="1000">
                <a:solidFill>
                  <a:schemeClr val="tx1"/>
                </a:solidFill>
                <a:latin typeface="メイリオ" pitchFamily="50" charset="-128"/>
                <a:ea typeface="メイリオ" pitchFamily="50" charset="-128"/>
              </a:rPr>
              <a:t>時間以上であることが本コースの要件となる。</a:t>
            </a:r>
            <a:endParaRPr lang="en-US" altLang="ja-JP" sz="1000">
              <a:solidFill>
                <a:schemeClr val="tx1"/>
              </a:solidFill>
              <a:latin typeface="メイリオ" pitchFamily="50" charset="-128"/>
              <a:ea typeface="メイリオ" pitchFamily="50" charset="-128"/>
            </a:endParaRPr>
          </a:p>
          <a:p>
            <a:pPr marL="85725" indent="-85725">
              <a:spcBef>
                <a:spcPts val="600"/>
              </a:spcBef>
            </a:pPr>
            <a:r>
              <a:rPr lang="ja-JP" altLang="en-US" sz="1200">
                <a:solidFill>
                  <a:schemeClr val="tx1"/>
                </a:solidFill>
                <a:latin typeface="メイリオ" pitchFamily="50" charset="-128"/>
                <a:ea typeface="メイリオ" pitchFamily="50" charset="-128"/>
              </a:rPr>
              <a:t>　■</a:t>
            </a:r>
            <a:r>
              <a:rPr lang="ja-JP" altLang="en-US" sz="1200" b="1">
                <a:solidFill>
                  <a:schemeClr val="tx1"/>
                </a:solidFill>
                <a:latin typeface="メイリオ" pitchFamily="50" charset="-128"/>
                <a:ea typeface="メイリオ" pitchFamily="50" charset="-128"/>
              </a:rPr>
              <a:t>訓練の実施期間</a:t>
            </a:r>
            <a:endParaRPr lang="en-US" altLang="ja-JP" sz="1200" b="1">
              <a:solidFill>
                <a:schemeClr val="tx1"/>
              </a:solidFill>
              <a:latin typeface="メイリオ" pitchFamily="50" charset="-128"/>
              <a:ea typeface="メイリオ" pitchFamily="50" charset="-128"/>
            </a:endParaRPr>
          </a:p>
          <a:p>
            <a:pPr marL="261938" indent="-261938"/>
            <a:r>
              <a:rPr lang="ja-JP" altLang="en-US" sz="1000">
                <a:solidFill>
                  <a:schemeClr val="tx1"/>
                </a:solidFill>
                <a:latin typeface="メイリオ" pitchFamily="50" charset="-128"/>
                <a:ea typeface="メイリオ" pitchFamily="50" charset="-128"/>
              </a:rPr>
              <a:t>　　通学制・同時双方向型の通信訓練の場合、総訓練時間数に計上される訓練等の初日から最終日までの期間。</a:t>
            </a:r>
            <a:r>
              <a:rPr lang="en-US" altLang="ja-JP" sz="1000">
                <a:solidFill>
                  <a:schemeClr val="tx1"/>
                </a:solidFill>
                <a:latin typeface="メイリオ" pitchFamily="50" charset="-128"/>
                <a:ea typeface="メイリオ" pitchFamily="50" charset="-128"/>
              </a:rPr>
              <a:t>e</a:t>
            </a:r>
            <a:r>
              <a:rPr lang="ja-JP" altLang="en-US" sz="1000">
                <a:solidFill>
                  <a:schemeClr val="tx1"/>
                </a:solidFill>
                <a:latin typeface="メイリオ" pitchFamily="50" charset="-128"/>
                <a:ea typeface="メイリオ" pitchFamily="50" charset="-128"/>
              </a:rPr>
              <a:t>ラーニング・通信制の場合、契約期間（訓練受講可能期間）</a:t>
            </a: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　■キャリアコンサルタント等</a:t>
            </a:r>
            <a:endParaRPr kumimoji="1" lang="en-US" altLang="ja-JP" sz="1200" b="1"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28800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職業能力開発促進法第</a:t>
            </a:r>
            <a:r>
              <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30</a:t>
            </a:r>
            <a:r>
              <a:rPr kumimoji="1" lang="ja-JP" altLang="en-US"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rPr>
              <a:t>条の３で規定するキャリアコンサルタント、キャリアコンサルティング技能士（１級又は２級）及び職業訓練指導員（職業訓練の実施に伴い作成を行う場合に限る）をいう。</a:t>
            </a:r>
            <a:endParaRPr kumimoji="1" lang="en-US" altLang="ja-JP" sz="1000" b="0" i="0" u="none" strike="noStrike" kern="1200" cap="none" spc="0" normalizeH="0" baseline="0" noProof="0">
              <a:ln>
                <a:noFill/>
              </a:ln>
              <a:solidFill>
                <a:schemeClr val="tx1"/>
              </a:solidFill>
              <a:effectLst/>
              <a:uLnTx/>
              <a:uFillTx/>
              <a:latin typeface="メイリオ" pitchFamily="50" charset="-128"/>
              <a:ea typeface="メイリオ" pitchFamily="50" charset="-128"/>
              <a:cs typeface="+mn-cs"/>
            </a:endParaRPr>
          </a:p>
          <a:p>
            <a:pPr marL="261938" indent="-261938">
              <a:tabLst>
                <a:tab pos="261938" algn="l"/>
              </a:tabLst>
            </a:pPr>
            <a:endParaRPr lang="en-US" altLang="ja-JP" sz="1000">
              <a:solidFill>
                <a:schemeClr val="tx1"/>
              </a:solidFill>
              <a:latin typeface="メイリオ" pitchFamily="50" charset="-128"/>
              <a:ea typeface="メイリオ" pitchFamily="50" charset="-128"/>
            </a:endParaRPr>
          </a:p>
          <a:p>
            <a:pPr marL="261938" indent="-261938">
              <a:tabLst>
                <a:tab pos="261938" algn="l"/>
              </a:tabLst>
            </a:pPr>
            <a:endParaRPr lang="en-US" altLang="ja-JP" sz="1000">
              <a:solidFill>
                <a:schemeClr val="tx1"/>
              </a:solidFill>
              <a:latin typeface="メイリオ" pitchFamily="50" charset="-128"/>
              <a:ea typeface="メイリオ" pitchFamily="50" charset="-128"/>
            </a:endParaRPr>
          </a:p>
          <a:p>
            <a:pPr marL="261938" indent="-261938">
              <a:tabLst>
                <a:tab pos="261938" algn="l"/>
              </a:tabLst>
            </a:pPr>
            <a:endParaRPr lang="en-US" altLang="ja-JP" sz="1000">
              <a:solidFill>
                <a:schemeClr val="tx1"/>
              </a:solidFill>
              <a:latin typeface="メイリオ" pitchFamily="50" charset="-128"/>
              <a:ea typeface="メイリオ" pitchFamily="50" charset="-128"/>
            </a:endParaRPr>
          </a:p>
        </p:txBody>
      </p:sp>
      <p:sp>
        <p:nvSpPr>
          <p:cNvPr id="6" name="正方形/長方形 5">
            <a:extLst>
              <a:ext uri="{FF2B5EF4-FFF2-40B4-BE49-F238E27FC236}">
                <a16:creationId xmlns:a16="http://schemas.microsoft.com/office/drawing/2014/main" id="{2002AD94-8735-45A6-9214-4A0EA8AB6167}"/>
              </a:ext>
            </a:extLst>
          </p:cNvPr>
          <p:cNvSpPr/>
          <p:nvPr/>
        </p:nvSpPr>
        <p:spPr>
          <a:xfrm>
            <a:off x="689396" y="3130550"/>
            <a:ext cx="6012762" cy="522351"/>
          </a:xfrm>
          <a:prstGeom prst="rect">
            <a:avLst/>
          </a:prstGeom>
          <a:noFill/>
          <a:ln w="9525">
            <a:solidFill>
              <a:schemeClr val="tx1"/>
            </a:solidFill>
            <a:prstDash val="sysDot"/>
          </a:ln>
        </p:spPr>
        <p:style>
          <a:lnRef idx="2">
            <a:schemeClr val="dk1"/>
          </a:lnRef>
          <a:fillRef idx="1">
            <a:schemeClr val="lt1"/>
          </a:fillRef>
          <a:effectRef idx="0">
            <a:schemeClr val="dk1"/>
          </a:effectRef>
          <a:fontRef idx="minor">
            <a:schemeClr val="dk1"/>
          </a:fontRef>
        </p:style>
        <p:txBody>
          <a:bodyPr rtlCol="0" anchor="ctr"/>
          <a:lstStyle/>
          <a:p>
            <a:pPr lvl="0">
              <a:lnSpc>
                <a:spcPts val="1200"/>
              </a:lnSpc>
              <a:spcBef>
                <a:spcPts val="200"/>
              </a:spcBef>
              <a:defRPr/>
            </a:pPr>
            <a:r>
              <a:rPr lang="ja-JP" altLang="en-US" sz="900">
                <a:solidFill>
                  <a:schemeClr val="tx1"/>
                </a:solidFill>
                <a:latin typeface="メイリオ" panose="020B0604030504040204" pitchFamily="50" charset="-128"/>
                <a:ea typeface="メイリオ" panose="020B0604030504040204" pitchFamily="50" charset="-128"/>
                <a:cs typeface="メイリオ" pitchFamily="50" charset="-128"/>
              </a:rPr>
              <a:t>① 勤務地を一つの特定の事業所に限定し、当該事業所以外の事業所への異動を行わないもの</a:t>
            </a:r>
          </a:p>
          <a:p>
            <a:pPr lvl="0">
              <a:lnSpc>
                <a:spcPts val="1200"/>
              </a:lnSpc>
              <a:spcBef>
                <a:spcPts val="200"/>
              </a:spcBef>
              <a:defRPr/>
            </a:pPr>
            <a:r>
              <a:rPr lang="ja-JP" altLang="en-US" sz="900">
                <a:solidFill>
                  <a:schemeClr val="tx1"/>
                </a:solidFill>
                <a:latin typeface="メイリオ" panose="020B0604030504040204" pitchFamily="50" charset="-128"/>
                <a:ea typeface="メイリオ" panose="020B0604030504040204" pitchFamily="50" charset="-128"/>
                <a:cs typeface="メイリオ" pitchFamily="50" charset="-128"/>
              </a:rPr>
              <a:t>② 勤務地を居住地から通勤可能な事業所に限定し、当該事業所以外の事業所への異動を行わないもの</a:t>
            </a:r>
          </a:p>
          <a:p>
            <a:pPr lvl="0">
              <a:lnSpc>
                <a:spcPts val="1200"/>
              </a:lnSpc>
              <a:spcBef>
                <a:spcPts val="200"/>
              </a:spcBef>
              <a:defRPr/>
            </a:pPr>
            <a:r>
              <a:rPr lang="ja-JP" altLang="en-US" sz="900">
                <a:solidFill>
                  <a:schemeClr val="tx1"/>
                </a:solidFill>
                <a:latin typeface="メイリオ" panose="020B0604030504040204" pitchFamily="50" charset="-128"/>
                <a:ea typeface="メイリオ" panose="020B0604030504040204" pitchFamily="50" charset="-128"/>
                <a:cs typeface="メイリオ" pitchFamily="50" charset="-128"/>
              </a:rPr>
              <a:t>③ 勤務地を市町村や都道府県等一定の地域の事業所に限定し、当該事業所以外の事業所への異動を行わないもの</a:t>
            </a:r>
            <a:endParaRPr lang="en-US" altLang="ja-JP" sz="900">
              <a:solidFill>
                <a:schemeClr val="tx1"/>
              </a:solidFill>
              <a:latin typeface="メイリオ" panose="020B0604030504040204" pitchFamily="50" charset="-128"/>
              <a:ea typeface="メイリオ" panose="020B0604030504040204" pitchFamily="50" charset="-128"/>
              <a:cs typeface="メイリオ" pitchFamily="50" charset="-128"/>
            </a:endParaRPr>
          </a:p>
        </p:txBody>
      </p:sp>
      <p:sp>
        <p:nvSpPr>
          <p:cNvPr id="2" name="スライド番号プレースホルダー 1">
            <a:extLst>
              <a:ext uri="{FF2B5EF4-FFF2-40B4-BE49-F238E27FC236}">
                <a16:creationId xmlns:a16="http://schemas.microsoft.com/office/drawing/2014/main" id="{421690A3-6598-D012-F942-8C54E6B9BB72}"/>
              </a:ext>
            </a:extLst>
          </p:cNvPr>
          <p:cNvSpPr txBox="1">
            <a:spLocks/>
          </p:cNvSpPr>
          <p:nvPr/>
        </p:nvSpPr>
        <p:spPr>
          <a:xfrm>
            <a:off x="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11</a:t>
            </a:fld>
            <a:endParaRPr lang="ja-JP" altLang="en-US"/>
          </a:p>
        </p:txBody>
      </p:sp>
    </p:spTree>
    <p:extLst>
      <p:ext uri="{BB962C8B-B14F-4D97-AF65-F5344CB8AC3E}">
        <p14:creationId xmlns:p14="http://schemas.microsoft.com/office/powerpoint/2010/main" val="2194315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A89066F-4373-3528-184C-02A60844EB92}"/>
              </a:ext>
            </a:extLst>
          </p:cNvPr>
          <p:cNvSpPr/>
          <p:nvPr/>
        </p:nvSpPr>
        <p:spPr>
          <a:xfrm>
            <a:off x="380525" y="485999"/>
            <a:ext cx="6624737" cy="130149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50095" rIns="100191" bIns="50095" rtlCol="0" anchor="t">
            <a:spAutoFit/>
          </a:bodyPr>
          <a:lstStyle/>
          <a:p>
            <a:pPr marL="0" marR="0" lvl="0" indent="0" algn="l" defTabSz="1001908" rtl="0" eaLnBrk="1" fontAlgn="auto" latinLnBrk="0" hangingPunct="1">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中小企業事業主に該当するかどうかの判断は、「主たる事業」ごとに、「Ａ 資本金の額または出資の総額」または「Ｂ 企業全体で常時雇用する労働者の数」によって行い、Ａ、Ｂどちらかの基準に該当すれば、中小企業事業主となります。支給申請時点の内容で決定します。</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ただし、以下の例のような資本金等を持たない事業主は「Ｂ 企業全体で常時雇用する労働者の数」によって判断します。</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（例）個人、一般社団法人、公益社団法人、一般財団法人、公益財団法人、医療法人、学校法人、</a:t>
            </a:r>
            <a:br>
              <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b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社会福祉法人、労働組合、協同組合、協業組合</a:t>
            </a:r>
            <a:endParaRPr kumimoji="1" lang="en-US" altLang="ja-JP"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graphicFrame>
        <p:nvGraphicFramePr>
          <p:cNvPr id="3" name="表 2">
            <a:extLst>
              <a:ext uri="{FF2B5EF4-FFF2-40B4-BE49-F238E27FC236}">
                <a16:creationId xmlns:a16="http://schemas.microsoft.com/office/drawing/2014/main" id="{2B787A38-AAC5-1DD9-9347-11FA2F438A98}"/>
              </a:ext>
            </a:extLst>
          </p:cNvPr>
          <p:cNvGraphicFramePr>
            <a:graphicFrameLocks noGrp="1"/>
          </p:cNvGraphicFramePr>
          <p:nvPr>
            <p:extLst>
              <p:ext uri="{D42A27DB-BD31-4B8C-83A1-F6EECF244321}">
                <p14:modId xmlns:p14="http://schemas.microsoft.com/office/powerpoint/2010/main" val="2256536532"/>
              </p:ext>
            </p:extLst>
          </p:nvPr>
        </p:nvGraphicFramePr>
        <p:xfrm>
          <a:off x="296647" y="1772305"/>
          <a:ext cx="6607607" cy="1456704"/>
        </p:xfrm>
        <a:graphic>
          <a:graphicData uri="http://schemas.openxmlformats.org/drawingml/2006/table">
            <a:tbl>
              <a:tblPr firstRow="1" bandRow="1">
                <a:tableStyleId>{5940675A-B579-460E-94D1-54222C63F5DA}</a:tableStyleId>
              </a:tblPr>
              <a:tblGrid>
                <a:gridCol w="1737501">
                  <a:extLst>
                    <a:ext uri="{9D8B030D-6E8A-4147-A177-3AD203B41FA5}">
                      <a16:colId xmlns:a16="http://schemas.microsoft.com/office/drawing/2014/main" val="20000"/>
                    </a:ext>
                  </a:extLst>
                </a:gridCol>
                <a:gridCol w="2232660">
                  <a:extLst>
                    <a:ext uri="{9D8B030D-6E8A-4147-A177-3AD203B41FA5}">
                      <a16:colId xmlns:a16="http://schemas.microsoft.com/office/drawing/2014/main" val="20001"/>
                    </a:ext>
                  </a:extLst>
                </a:gridCol>
                <a:gridCol w="2637446">
                  <a:extLst>
                    <a:ext uri="{9D8B030D-6E8A-4147-A177-3AD203B41FA5}">
                      <a16:colId xmlns:a16="http://schemas.microsoft.com/office/drawing/2014/main" val="20002"/>
                    </a:ext>
                  </a:extLst>
                </a:gridCol>
              </a:tblGrid>
              <a:tr h="351380">
                <a:tc>
                  <a:txBody>
                    <a:bodyPr/>
                    <a:lstStyle/>
                    <a:p>
                      <a:pPr algn="ctr"/>
                      <a:r>
                        <a:rPr kumimoji="1" lang="ja-JP" altLang="en-US" sz="1100">
                          <a:latin typeface="メイリオ" pitchFamily="50" charset="-128"/>
                          <a:ea typeface="メイリオ" pitchFamily="50" charset="-128"/>
                        </a:rPr>
                        <a:t>主たる事業</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buFont typeface="Arial" pitchFamily="34" charset="0"/>
                        <a:buNone/>
                      </a:pPr>
                      <a:r>
                        <a:rPr kumimoji="1" lang="ja-JP" altLang="en-US" sz="1100">
                          <a:latin typeface="メイリオ" pitchFamily="50" charset="-128"/>
                          <a:ea typeface="メイリオ" pitchFamily="50" charset="-128"/>
                        </a:rPr>
                        <a:t>Ａ</a:t>
                      </a:r>
                      <a:r>
                        <a:rPr kumimoji="1" lang="ja-JP" altLang="en-US" sz="1100" baseline="0">
                          <a:latin typeface="メイリオ" pitchFamily="50" charset="-128"/>
                          <a:ea typeface="メイリオ" pitchFamily="50" charset="-128"/>
                        </a:rPr>
                        <a:t> </a:t>
                      </a:r>
                      <a:r>
                        <a:rPr kumimoji="1" lang="ja-JP" altLang="en-US" sz="1100">
                          <a:latin typeface="メイリオ" pitchFamily="50" charset="-128"/>
                          <a:ea typeface="メイリオ" pitchFamily="50" charset="-128"/>
                        </a:rPr>
                        <a:t>資本金の額または出資の総額</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kumimoji="1" lang="ja-JP" altLang="en-US" sz="1100">
                          <a:latin typeface="メイリオ" pitchFamily="50" charset="-128"/>
                          <a:ea typeface="メイリオ" pitchFamily="50" charset="-128"/>
                        </a:rPr>
                        <a:t>Ｂ</a:t>
                      </a:r>
                      <a:r>
                        <a:rPr kumimoji="1" lang="ja-JP" altLang="en-US" sz="1100" baseline="0">
                          <a:latin typeface="メイリオ" pitchFamily="50" charset="-128"/>
                          <a:ea typeface="メイリオ" pitchFamily="50" charset="-128"/>
                        </a:rPr>
                        <a:t> </a:t>
                      </a:r>
                      <a:r>
                        <a:rPr kumimoji="1" lang="ja-JP" altLang="en-US" sz="1100">
                          <a:latin typeface="メイリオ" pitchFamily="50" charset="-128"/>
                          <a:ea typeface="メイリオ" pitchFamily="50" charset="-128"/>
                        </a:rPr>
                        <a:t>企業</a:t>
                      </a:r>
                      <a:r>
                        <a:rPr kumimoji="1" lang="ja-JP" altLang="en-US" sz="1100">
                          <a:solidFill>
                            <a:schemeClr val="tx1"/>
                          </a:solidFill>
                          <a:latin typeface="メイリオ" pitchFamily="50" charset="-128"/>
                          <a:ea typeface="メイリオ" pitchFamily="50" charset="-128"/>
                        </a:rPr>
                        <a:t>全体で常時雇用する労働者の数</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76331">
                <a:tc>
                  <a:txBody>
                    <a:bodyPr/>
                    <a:lstStyle/>
                    <a:p>
                      <a:pPr algn="ctr"/>
                      <a:r>
                        <a:rPr kumimoji="1" lang="ja-JP" altLang="en-US" sz="1100">
                          <a:latin typeface="メイリオ" pitchFamily="50" charset="-128"/>
                          <a:ea typeface="メイリオ" pitchFamily="50" charset="-128"/>
                        </a:rPr>
                        <a:t>小売業（飲食店を含む）</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100">
                          <a:latin typeface="メイリオ" pitchFamily="50" charset="-128"/>
                          <a:ea typeface="メイリオ" pitchFamily="50" charset="-128"/>
                        </a:rPr>
                        <a:t>５</a:t>
                      </a:r>
                      <a:r>
                        <a:rPr kumimoji="1" lang="en-US" altLang="ja-JP" sz="1100">
                          <a:latin typeface="メイリオ" pitchFamily="50" charset="-128"/>
                          <a:ea typeface="メイリオ" pitchFamily="50" charset="-128"/>
                        </a:rPr>
                        <a:t>,000</a:t>
                      </a:r>
                      <a:r>
                        <a:rPr kumimoji="1" lang="ja-JP" altLang="en-US" sz="1100">
                          <a:latin typeface="メイリオ" pitchFamily="50" charset="-128"/>
                          <a:ea typeface="メイリオ" pitchFamily="50" charset="-128"/>
                        </a:rPr>
                        <a:t>万円以下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a:latin typeface="メイリオ" pitchFamily="50" charset="-128"/>
                          <a:ea typeface="メイリオ" pitchFamily="50" charset="-128"/>
                        </a:rPr>
                        <a:t>  50</a:t>
                      </a:r>
                      <a:r>
                        <a:rPr kumimoji="1" lang="ja-JP" altLang="en-US" sz="1100">
                          <a:latin typeface="メイリオ" pitchFamily="50" charset="-128"/>
                          <a:ea typeface="メイリオ" pitchFamily="50" charset="-128"/>
                        </a:rPr>
                        <a:t>人以下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76331">
                <a:tc>
                  <a:txBody>
                    <a:bodyPr/>
                    <a:lstStyle/>
                    <a:p>
                      <a:pPr algn="ctr"/>
                      <a:r>
                        <a:rPr kumimoji="1" lang="ja-JP" altLang="en-US" sz="1100">
                          <a:latin typeface="メイリオ" pitchFamily="50" charset="-128"/>
                          <a:ea typeface="メイリオ" pitchFamily="50" charset="-128"/>
                        </a:rPr>
                        <a:t>サービス業</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en-US" altLang="ja-JP" sz="1100">
                          <a:latin typeface="メイリオ" pitchFamily="50" charset="-128"/>
                          <a:ea typeface="メイリオ" pitchFamily="50" charset="-128"/>
                        </a:rPr>
                        <a:t>5,000</a:t>
                      </a:r>
                      <a:r>
                        <a:rPr kumimoji="1" lang="ja-JP" altLang="en-US" sz="1100">
                          <a:latin typeface="メイリオ" pitchFamily="50" charset="-128"/>
                          <a:ea typeface="メイリオ" pitchFamily="50" charset="-128"/>
                        </a:rPr>
                        <a:t>万円以下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a:latin typeface="メイリオ" pitchFamily="50" charset="-128"/>
                          <a:ea typeface="メイリオ" pitchFamily="50" charset="-128"/>
                        </a:rPr>
                        <a:t>100</a:t>
                      </a:r>
                      <a:r>
                        <a:rPr kumimoji="1" lang="ja-JP" altLang="en-US" sz="1100">
                          <a:latin typeface="メイリオ" pitchFamily="50" charset="-128"/>
                          <a:ea typeface="メイリオ" pitchFamily="50" charset="-128"/>
                        </a:rPr>
                        <a:t>人以下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6331">
                <a:tc>
                  <a:txBody>
                    <a:bodyPr/>
                    <a:lstStyle/>
                    <a:p>
                      <a:pPr algn="ctr"/>
                      <a:r>
                        <a:rPr kumimoji="1" lang="ja-JP" altLang="en-US" sz="1100">
                          <a:latin typeface="メイリオ" pitchFamily="50" charset="-128"/>
                          <a:ea typeface="メイリオ" pitchFamily="50" charset="-128"/>
                        </a:rPr>
                        <a:t>卸売業</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100">
                          <a:latin typeface="メイリオ" pitchFamily="50" charset="-128"/>
                          <a:ea typeface="メイリオ" pitchFamily="50" charset="-128"/>
                        </a:rPr>
                        <a:t>１億円以下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a:latin typeface="メイリオ" pitchFamily="50" charset="-128"/>
                          <a:ea typeface="メイリオ" pitchFamily="50" charset="-128"/>
                        </a:rPr>
                        <a:t>100</a:t>
                      </a:r>
                      <a:r>
                        <a:rPr kumimoji="1" lang="ja-JP" altLang="en-US" sz="1100">
                          <a:latin typeface="メイリオ" pitchFamily="50" charset="-128"/>
                          <a:ea typeface="メイリオ" pitchFamily="50" charset="-128"/>
                        </a:rPr>
                        <a:t>人以下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76331">
                <a:tc>
                  <a:txBody>
                    <a:bodyPr/>
                    <a:lstStyle/>
                    <a:p>
                      <a:pPr algn="ctr"/>
                      <a:r>
                        <a:rPr kumimoji="1" lang="ja-JP" altLang="en-US" sz="1100">
                          <a:latin typeface="メイリオ" pitchFamily="50" charset="-128"/>
                          <a:ea typeface="メイリオ" pitchFamily="50" charset="-128"/>
                        </a:rPr>
                        <a:t>その他の業種</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ctr"/>
                      <a:r>
                        <a:rPr kumimoji="1" lang="ja-JP" altLang="en-US" sz="1100">
                          <a:latin typeface="メイリオ" pitchFamily="50" charset="-128"/>
                          <a:ea typeface="メイリオ" pitchFamily="50" charset="-128"/>
                        </a:rPr>
                        <a:t>３億円以下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kumimoji="1" lang="en-US" altLang="ja-JP" sz="1100">
                          <a:latin typeface="メイリオ" pitchFamily="50" charset="-128"/>
                          <a:ea typeface="メイリオ" pitchFamily="50" charset="-128"/>
                        </a:rPr>
                        <a:t>300</a:t>
                      </a:r>
                      <a:r>
                        <a:rPr kumimoji="1" lang="ja-JP" altLang="en-US" sz="1100">
                          <a:latin typeface="メイリオ" pitchFamily="50" charset="-128"/>
                          <a:ea typeface="メイリオ" pitchFamily="50" charset="-128"/>
                        </a:rPr>
                        <a:t>人以下</a:t>
                      </a:r>
                      <a:endParaRPr kumimoji="1" lang="ja-JP" altLang="en-US" sz="1100" b="0">
                        <a:solidFill>
                          <a:schemeClr val="tx1"/>
                        </a:solidFill>
                        <a:latin typeface="メイリオ" pitchFamily="50" charset="-128"/>
                        <a:ea typeface="メイリオ"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 name="正方形/長方形 8">
            <a:extLst>
              <a:ext uri="{FF2B5EF4-FFF2-40B4-BE49-F238E27FC236}">
                <a16:creationId xmlns:a16="http://schemas.microsoft.com/office/drawing/2014/main" id="{6ECFF731-59BF-1037-94EC-1EDA4F4E102E}"/>
              </a:ext>
            </a:extLst>
          </p:cNvPr>
          <p:cNvSpPr/>
          <p:nvPr/>
        </p:nvSpPr>
        <p:spPr>
          <a:xfrm>
            <a:off x="0" y="53951"/>
            <a:ext cx="7200900" cy="385519"/>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4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6" name="タイトル 5">
            <a:extLst>
              <a:ext uri="{FF2B5EF4-FFF2-40B4-BE49-F238E27FC236}">
                <a16:creationId xmlns:a16="http://schemas.microsoft.com/office/drawing/2014/main" id="{776BBD18-18CF-8AC4-FA47-3F074E74EFC6}"/>
              </a:ext>
            </a:extLst>
          </p:cNvPr>
          <p:cNvSpPr>
            <a:spLocks noGrp="1"/>
          </p:cNvSpPr>
          <p:nvPr>
            <p:ph type="title" idx="4294967295"/>
          </p:nvPr>
        </p:nvSpPr>
        <p:spPr>
          <a:xfrm>
            <a:off x="108997" y="53951"/>
            <a:ext cx="4643581" cy="385519"/>
          </a:xfrm>
        </p:spPr>
        <p:txBody>
          <a:bodyPr>
            <a:normAutofit/>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Ⅰ</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ｰ</a:t>
            </a:r>
            <a:r>
              <a:rPr kumimoji="1" lang="ja-JP" altLang="en-US" sz="1600" b="1" kern="1200">
                <a:effectLst/>
                <a:latin typeface="メイリオ" panose="020B0604030504040204" pitchFamily="50" charset="-128"/>
                <a:ea typeface="メイリオ" panose="020B0604030504040204" pitchFamily="50" charset="-128"/>
                <a:cs typeface="+mn-cs"/>
              </a:rPr>
              <a:t>７</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a:t>
            </a:r>
            <a:r>
              <a:rPr kumimoji="1" lang="ja-JP" altLang="en-US" sz="1600" b="1" kern="1200">
                <a:solidFill>
                  <a:srgbClr val="000000"/>
                </a:solidFill>
                <a:effectLst/>
                <a:latin typeface="メイリオ" panose="020B0604030504040204" pitchFamily="50" charset="-128"/>
                <a:ea typeface="メイリオ" panose="020B0604030504040204" pitchFamily="50" charset="-128"/>
                <a:cs typeface="+mn-cs"/>
              </a:rPr>
              <a:t>中小企業事業主の範囲について</a:t>
            </a:r>
            <a:endParaRPr lang="ja-JP" altLang="ja-JP" sz="5400">
              <a:effectLst/>
            </a:endParaRPr>
          </a:p>
        </p:txBody>
      </p:sp>
      <p:graphicFrame>
        <p:nvGraphicFramePr>
          <p:cNvPr id="10" name="表 9">
            <a:extLst>
              <a:ext uri="{FF2B5EF4-FFF2-40B4-BE49-F238E27FC236}">
                <a16:creationId xmlns:a16="http://schemas.microsoft.com/office/drawing/2014/main" id="{EFF821B2-4FBB-8EC3-04AE-22AFB9491825}"/>
              </a:ext>
            </a:extLst>
          </p:cNvPr>
          <p:cNvGraphicFramePr>
            <a:graphicFrameLocks noGrp="1"/>
          </p:cNvGraphicFramePr>
          <p:nvPr>
            <p:extLst>
              <p:ext uri="{D42A27DB-BD31-4B8C-83A1-F6EECF244321}">
                <p14:modId xmlns:p14="http://schemas.microsoft.com/office/powerpoint/2010/main" val="1365908549"/>
              </p:ext>
            </p:extLst>
          </p:nvPr>
        </p:nvGraphicFramePr>
        <p:xfrm>
          <a:off x="361212" y="3656280"/>
          <a:ext cx="6516766" cy="5830386"/>
        </p:xfrm>
        <a:graphic>
          <a:graphicData uri="http://schemas.openxmlformats.org/drawingml/2006/table">
            <a:tbl>
              <a:tblPr/>
              <a:tblGrid>
                <a:gridCol w="1729132">
                  <a:extLst>
                    <a:ext uri="{9D8B030D-6E8A-4147-A177-3AD203B41FA5}">
                      <a16:colId xmlns:a16="http://schemas.microsoft.com/office/drawing/2014/main" val="20000"/>
                    </a:ext>
                  </a:extLst>
                </a:gridCol>
                <a:gridCol w="4787634">
                  <a:extLst>
                    <a:ext uri="{9D8B030D-6E8A-4147-A177-3AD203B41FA5}">
                      <a16:colId xmlns:a16="http://schemas.microsoft.com/office/drawing/2014/main" val="20001"/>
                    </a:ext>
                  </a:extLst>
                </a:gridCol>
              </a:tblGrid>
              <a:tr h="154996">
                <a:tc>
                  <a:txBody>
                    <a:bodyPr/>
                    <a:lstStyle/>
                    <a:p>
                      <a:pPr algn="ctr" eaLnBrk="1" latinLnBrk="0" hangingPunct="1">
                        <a:lnSpc>
                          <a:spcPct val="100000"/>
                        </a:lnSpc>
                        <a:spcAft>
                          <a:spcPts val="0"/>
                        </a:spcAft>
                      </a:pPr>
                      <a:r>
                        <a:rPr lang="ja-JP" altLang="en-US"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主たる事業</a:t>
                      </a:r>
                      <a:endPar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eaLnBrk="1" latinLnBrk="0" hangingPunct="1">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該当分類項目</a:t>
                      </a: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19378">
                <a:tc>
                  <a:txBody>
                    <a:bodyPr/>
                    <a:lstStyle/>
                    <a:p>
                      <a:pPr algn="ctr" eaLnBrk="1" latinLnBrk="0" hangingPunct="1">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小売業</a:t>
                      </a:r>
                    </a:p>
                  </a:txBody>
                  <a:tcPr marL="55686" marR="5568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Ｉ（卸売業、小売業）のうち</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ja-JP" altLang="en-US" sz="900" baseline="0">
                          <a:solidFill>
                            <a:schemeClr val="tx1"/>
                          </a:solidFill>
                          <a:effectLst/>
                          <a:latin typeface="メイリオ"/>
                          <a:ea typeface="メイリオ"/>
                          <a:cs typeface="メイリオ" panose="020B0604030504040204" pitchFamily="50" charset="-128"/>
                        </a:rPr>
                        <a:t>  </a:t>
                      </a:r>
                      <a:r>
                        <a:rPr lang="en-US" altLang="ja-JP" sz="900">
                          <a:solidFill>
                            <a:schemeClr val="tx1"/>
                          </a:solidFill>
                          <a:effectLst/>
                          <a:latin typeface="メイリオ"/>
                          <a:ea typeface="メイリオ"/>
                          <a:cs typeface="メイリオ" panose="020B0604030504040204" pitchFamily="50" charset="-128"/>
                        </a:rPr>
                        <a:t>56</a:t>
                      </a:r>
                      <a:r>
                        <a:rPr lang="ja-JP" sz="900">
                          <a:solidFill>
                            <a:schemeClr val="tx1"/>
                          </a:solidFill>
                          <a:effectLst/>
                          <a:latin typeface="メイリオ"/>
                          <a:ea typeface="メイリオ"/>
                          <a:cs typeface="メイリオ" panose="020B0604030504040204" pitchFamily="50" charset="-128"/>
                        </a:rPr>
                        <a:t>（各種商品小売業）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ja-JP" altLang="en-US" sz="900" baseline="0">
                          <a:solidFill>
                            <a:schemeClr val="tx1"/>
                          </a:solidFill>
                          <a:effectLst/>
                          <a:latin typeface="メイリオ"/>
                          <a:ea typeface="メイリオ"/>
                          <a:cs typeface="メイリオ" panose="020B0604030504040204" pitchFamily="50" charset="-128"/>
                        </a:rPr>
                        <a:t>  </a:t>
                      </a:r>
                      <a:r>
                        <a:rPr lang="en-US" altLang="ja-JP" sz="900">
                          <a:solidFill>
                            <a:schemeClr val="tx1"/>
                          </a:solidFill>
                          <a:effectLst/>
                          <a:latin typeface="メイリオ"/>
                          <a:ea typeface="メイリオ"/>
                          <a:cs typeface="メイリオ" panose="020B0604030504040204" pitchFamily="50" charset="-128"/>
                        </a:rPr>
                        <a:t>57</a:t>
                      </a:r>
                      <a:r>
                        <a:rPr lang="ja-JP" sz="900">
                          <a:solidFill>
                            <a:schemeClr val="tx1"/>
                          </a:solidFill>
                          <a:effectLst/>
                          <a:latin typeface="メイリオ"/>
                          <a:ea typeface="メイリオ"/>
                          <a:cs typeface="メイリオ" panose="020B0604030504040204" pitchFamily="50" charset="-128"/>
                        </a:rPr>
                        <a:t>（織物・衣服・身の回り品小売業）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58</a:t>
                      </a:r>
                      <a:r>
                        <a:rPr lang="ja-JP" sz="900">
                          <a:solidFill>
                            <a:schemeClr val="tx1"/>
                          </a:solidFill>
                          <a:effectLst/>
                          <a:latin typeface="メイリオ"/>
                          <a:ea typeface="メイリオ"/>
                          <a:cs typeface="メイリオ" panose="020B0604030504040204" pitchFamily="50" charset="-128"/>
                        </a:rPr>
                        <a:t>（飲食料品小売業）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59</a:t>
                      </a:r>
                      <a:r>
                        <a:rPr lang="ja-JP" sz="900">
                          <a:solidFill>
                            <a:schemeClr val="tx1"/>
                          </a:solidFill>
                          <a:effectLst/>
                          <a:latin typeface="メイリオ"/>
                          <a:ea typeface="メイリオ"/>
                          <a:cs typeface="メイリオ" panose="020B0604030504040204" pitchFamily="50" charset="-128"/>
                        </a:rPr>
                        <a:t>（機械器具小売業）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60</a:t>
                      </a:r>
                      <a:r>
                        <a:rPr lang="ja-JP" sz="900">
                          <a:solidFill>
                            <a:schemeClr val="tx1"/>
                          </a:solidFill>
                          <a:effectLst/>
                          <a:latin typeface="メイリオ"/>
                          <a:ea typeface="メイリオ"/>
                          <a:cs typeface="メイリオ" panose="020B0604030504040204" pitchFamily="50" charset="-128"/>
                        </a:rPr>
                        <a:t>（その他の小売業）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61</a:t>
                      </a:r>
                      <a:r>
                        <a:rPr lang="ja-JP" sz="900">
                          <a:solidFill>
                            <a:schemeClr val="tx1"/>
                          </a:solidFill>
                          <a:effectLst/>
                          <a:latin typeface="メイリオ"/>
                          <a:ea typeface="メイリオ"/>
                          <a:cs typeface="メイリオ" panose="020B0604030504040204" pitchFamily="50" charset="-128"/>
                        </a:rPr>
                        <a:t>（無店舗小売業）</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Ｍ（宿泊業、飲食サービス業）のうち</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76</a:t>
                      </a:r>
                      <a:r>
                        <a:rPr lang="ja-JP" sz="900">
                          <a:solidFill>
                            <a:schemeClr val="tx1"/>
                          </a:solidFill>
                          <a:effectLst/>
                          <a:latin typeface="メイリオ"/>
                          <a:ea typeface="メイリオ"/>
                          <a:cs typeface="メイリオ" panose="020B0604030504040204" pitchFamily="50" charset="-128"/>
                        </a:rPr>
                        <a:t>（飲食店）</a:t>
                      </a:r>
                    </a:p>
                    <a:p>
                      <a:pPr algn="l" eaLnBrk="1" latinLnBrk="0" hangingPunct="1">
                        <a:lnSpc>
                          <a:spcPct val="100000"/>
                        </a:lnSpc>
                        <a:spcAft>
                          <a:spcPts val="0"/>
                        </a:spcAft>
                      </a:pPr>
                      <a:r>
                        <a:rPr lang="ja-JP" altLang="en-US"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77</a:t>
                      </a:r>
                      <a:r>
                        <a:rPr lang="ja-JP" sz="900">
                          <a:solidFill>
                            <a:schemeClr val="tx1"/>
                          </a:solidFill>
                          <a:effectLst/>
                          <a:latin typeface="メイリオ"/>
                          <a:ea typeface="メイリオ"/>
                          <a:cs typeface="メイリオ" panose="020B0604030504040204" pitchFamily="50" charset="-128"/>
                        </a:rPr>
                        <a:t>（持ち帰り・配達飲食サービス業）</a:t>
                      </a:r>
                      <a:r>
                        <a:rPr lang="en-US" sz="900">
                          <a:solidFill>
                            <a:schemeClr val="tx1"/>
                          </a:solidFill>
                          <a:effectLst/>
                          <a:latin typeface="メイリオ"/>
                          <a:ea typeface="メイリオ"/>
                          <a:cs typeface="メイリオ" panose="020B0604030504040204" pitchFamily="50" charset="-128"/>
                        </a:rPr>
                        <a:t> </a:t>
                      </a:r>
                      <a:endParaRPr lang="ja-JP" sz="900">
                        <a:solidFill>
                          <a:schemeClr val="tx1"/>
                        </a:solidFill>
                        <a:effectLst/>
                        <a:latin typeface="メイリオ"/>
                        <a:ea typeface="メイリオ"/>
                        <a:cs typeface="メイリオ" panose="020B0604030504040204" pitchFamily="50" charset="-128"/>
                      </a:endParaRP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61012">
                <a:tc>
                  <a:txBody>
                    <a:bodyPr/>
                    <a:lstStyle/>
                    <a:p>
                      <a:pPr algn="ctr" eaLnBrk="1" latinLnBrk="0" hangingPunct="1">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サービス業</a:t>
                      </a:r>
                    </a:p>
                  </a:txBody>
                  <a:tcPr marL="55686" marR="5568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Ｇ（情報通信業）のうち</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中分類</a:t>
                      </a:r>
                      <a:r>
                        <a:rPr lang="en-US" altLang="ja-JP" sz="900">
                          <a:solidFill>
                            <a:schemeClr val="tx1"/>
                          </a:solidFill>
                          <a:effectLst/>
                          <a:latin typeface="メイリオ"/>
                          <a:ea typeface="メイリオ"/>
                          <a:cs typeface="メイリオ" panose="020B0604030504040204" pitchFamily="50" charset="-128"/>
                        </a:rPr>
                        <a:t>  38</a:t>
                      </a:r>
                      <a:r>
                        <a:rPr lang="en-US" altLang="ja-JP" sz="900" baseline="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（放送業）</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中分類</a:t>
                      </a:r>
                      <a:r>
                        <a:rPr lang="en-US" altLang="ja-JP" sz="900">
                          <a:solidFill>
                            <a:schemeClr val="tx1"/>
                          </a:solidFill>
                          <a:effectLst/>
                          <a:latin typeface="メイリオ"/>
                          <a:ea typeface="メイリオ"/>
                          <a:cs typeface="メイリオ" panose="020B0604030504040204" pitchFamily="50" charset="-128"/>
                        </a:rPr>
                        <a:t>  39  </a:t>
                      </a:r>
                      <a:r>
                        <a:rPr lang="ja-JP" sz="900">
                          <a:solidFill>
                            <a:schemeClr val="tx1"/>
                          </a:solidFill>
                          <a:effectLst/>
                          <a:latin typeface="メイリオ"/>
                          <a:ea typeface="メイリオ"/>
                          <a:cs typeface="メイリオ" panose="020B0604030504040204" pitchFamily="50" charset="-128"/>
                        </a:rPr>
                        <a:t>（情報サービス業）</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小分類</a:t>
                      </a:r>
                      <a:r>
                        <a:rPr lang="en-US" altLang="ja-JP" sz="900">
                          <a:solidFill>
                            <a:schemeClr val="tx1"/>
                          </a:solidFill>
                          <a:effectLst/>
                          <a:latin typeface="メイリオ"/>
                          <a:ea typeface="メイリオ"/>
                          <a:cs typeface="メイリオ" panose="020B0604030504040204" pitchFamily="50" charset="-128"/>
                        </a:rPr>
                        <a:t>  411</a:t>
                      </a:r>
                      <a:r>
                        <a:rPr lang="ja-JP" sz="900">
                          <a:solidFill>
                            <a:schemeClr val="tx1"/>
                          </a:solidFill>
                          <a:effectLst/>
                          <a:latin typeface="メイリオ"/>
                          <a:ea typeface="メイリオ"/>
                          <a:cs typeface="メイリオ" panose="020B0604030504040204" pitchFamily="50" charset="-128"/>
                        </a:rPr>
                        <a:t>（映像情報制作・配給業）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小分類</a:t>
                      </a:r>
                      <a:r>
                        <a:rPr lang="en-US" altLang="ja-JP" sz="900">
                          <a:solidFill>
                            <a:schemeClr val="tx1"/>
                          </a:solidFill>
                          <a:effectLst/>
                          <a:latin typeface="メイリオ"/>
                          <a:ea typeface="メイリオ"/>
                          <a:cs typeface="メイリオ" panose="020B0604030504040204" pitchFamily="50" charset="-128"/>
                        </a:rPr>
                        <a:t>  412</a:t>
                      </a:r>
                      <a:r>
                        <a:rPr lang="ja-JP" sz="900">
                          <a:solidFill>
                            <a:schemeClr val="tx1"/>
                          </a:solidFill>
                          <a:effectLst/>
                          <a:latin typeface="メイリオ"/>
                          <a:ea typeface="メイリオ"/>
                          <a:cs typeface="メイリオ" panose="020B0604030504040204" pitchFamily="50" charset="-128"/>
                        </a:rPr>
                        <a:t>（音声情報制作業）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小分類</a:t>
                      </a:r>
                      <a:r>
                        <a:rPr lang="en-US" altLang="ja-JP" sz="900">
                          <a:solidFill>
                            <a:schemeClr val="tx1"/>
                          </a:solidFill>
                          <a:effectLst/>
                          <a:latin typeface="メイリオ"/>
                          <a:ea typeface="メイリオ"/>
                          <a:cs typeface="メイリオ" panose="020B0604030504040204" pitchFamily="50" charset="-128"/>
                        </a:rPr>
                        <a:t>  415</a:t>
                      </a:r>
                      <a:r>
                        <a:rPr lang="ja-JP" sz="900">
                          <a:solidFill>
                            <a:schemeClr val="tx1"/>
                          </a:solidFill>
                          <a:effectLst/>
                          <a:latin typeface="メイリオ"/>
                          <a:ea typeface="メイリオ"/>
                          <a:cs typeface="メイリオ" panose="020B0604030504040204" pitchFamily="50" charset="-128"/>
                        </a:rPr>
                        <a:t>（広告制作業）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小分類</a:t>
                      </a:r>
                      <a:r>
                        <a:rPr lang="en-US" altLang="ja-JP" sz="900">
                          <a:solidFill>
                            <a:schemeClr val="tx1"/>
                          </a:solidFill>
                          <a:effectLst/>
                          <a:latin typeface="メイリオ"/>
                          <a:ea typeface="メイリオ"/>
                          <a:cs typeface="メイリオ" panose="020B0604030504040204" pitchFamily="50" charset="-128"/>
                        </a:rPr>
                        <a:t>  416</a:t>
                      </a:r>
                      <a:r>
                        <a:rPr lang="ja-JP" sz="900">
                          <a:solidFill>
                            <a:schemeClr val="tx1"/>
                          </a:solidFill>
                          <a:effectLst/>
                          <a:latin typeface="メイリオ"/>
                          <a:ea typeface="メイリオ"/>
                          <a:cs typeface="メイリオ" panose="020B0604030504040204" pitchFamily="50" charset="-128"/>
                        </a:rPr>
                        <a:t>（映像・音声・文字情報制作に付帯するサービス業）</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Ｋ（不動産業、物品賃貸業）のうち</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小分類</a:t>
                      </a:r>
                      <a:r>
                        <a:rPr lang="en-US" altLang="ja-JP" sz="900">
                          <a:solidFill>
                            <a:schemeClr val="tx1"/>
                          </a:solidFill>
                          <a:effectLst/>
                          <a:latin typeface="メイリオ"/>
                          <a:ea typeface="メイリオ"/>
                          <a:cs typeface="メイリオ" panose="020B0604030504040204" pitchFamily="50" charset="-128"/>
                        </a:rPr>
                        <a:t>  693</a:t>
                      </a:r>
                      <a:r>
                        <a:rPr lang="ja-JP" sz="900">
                          <a:solidFill>
                            <a:schemeClr val="tx1"/>
                          </a:solidFill>
                          <a:effectLst/>
                          <a:latin typeface="メイリオ"/>
                          <a:ea typeface="メイリオ"/>
                          <a:cs typeface="メイリオ" panose="020B0604030504040204" pitchFamily="50" charset="-128"/>
                        </a:rPr>
                        <a:t>（駐車場業）</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中分類</a:t>
                      </a:r>
                      <a:r>
                        <a:rPr lang="en-US" altLang="ja-JP" sz="900">
                          <a:solidFill>
                            <a:schemeClr val="tx1"/>
                          </a:solidFill>
                          <a:effectLst/>
                          <a:latin typeface="メイリオ"/>
                          <a:ea typeface="メイリオ"/>
                          <a:cs typeface="メイリオ" panose="020B0604030504040204" pitchFamily="50" charset="-128"/>
                        </a:rPr>
                        <a:t>  70  </a:t>
                      </a:r>
                      <a:r>
                        <a:rPr lang="ja-JP" sz="900">
                          <a:solidFill>
                            <a:schemeClr val="tx1"/>
                          </a:solidFill>
                          <a:effectLst/>
                          <a:latin typeface="メイリオ"/>
                          <a:ea typeface="メイリオ"/>
                          <a:cs typeface="メイリオ" panose="020B0604030504040204" pitchFamily="50" charset="-128"/>
                        </a:rPr>
                        <a:t>（物品賃貸業）</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Ｌ（学術研究、専門・技術サービス業）</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Ｍ（宿泊業、飲食サービス業）のうち</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　　中分類</a:t>
                      </a:r>
                      <a:r>
                        <a:rPr lang="en-US" altLang="ja-JP" sz="900">
                          <a:solidFill>
                            <a:schemeClr val="tx1"/>
                          </a:solidFill>
                          <a:effectLst/>
                          <a:latin typeface="メイリオ"/>
                          <a:ea typeface="メイリオ"/>
                          <a:cs typeface="メイリオ" panose="020B0604030504040204" pitchFamily="50" charset="-128"/>
                        </a:rPr>
                        <a:t>  75</a:t>
                      </a:r>
                      <a:r>
                        <a:rPr lang="ja-JP" sz="900">
                          <a:solidFill>
                            <a:schemeClr val="tx1"/>
                          </a:solidFill>
                          <a:effectLst/>
                          <a:latin typeface="メイリオ"/>
                          <a:ea typeface="メイリオ"/>
                          <a:cs typeface="メイリオ" panose="020B0604030504040204" pitchFamily="50" charset="-128"/>
                        </a:rPr>
                        <a:t>（宿泊業）</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Ｎ（生活関連サービス業、娯楽業）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ただし、小分類</a:t>
                      </a:r>
                      <a:r>
                        <a:rPr lang="en-US" altLang="ja-JP" sz="900">
                          <a:solidFill>
                            <a:schemeClr val="tx1"/>
                          </a:solidFill>
                          <a:effectLst/>
                          <a:latin typeface="メイリオ"/>
                          <a:ea typeface="メイリオ"/>
                          <a:cs typeface="メイリオ" panose="020B0604030504040204" pitchFamily="50" charset="-128"/>
                        </a:rPr>
                        <a:t>  791</a:t>
                      </a:r>
                      <a:r>
                        <a:rPr lang="ja-JP" sz="900">
                          <a:solidFill>
                            <a:schemeClr val="tx1"/>
                          </a:solidFill>
                          <a:effectLst/>
                          <a:latin typeface="メイリオ"/>
                          <a:ea typeface="メイリオ"/>
                          <a:cs typeface="メイリオ" panose="020B0604030504040204" pitchFamily="50" charset="-128"/>
                        </a:rPr>
                        <a:t>（旅行業）は除く</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Ｏ（教育、学習支援業）（中分類</a:t>
                      </a:r>
                      <a:r>
                        <a:rPr lang="en-US" altLang="ja-JP" sz="900">
                          <a:solidFill>
                            <a:schemeClr val="tx1"/>
                          </a:solidFill>
                          <a:effectLst/>
                          <a:latin typeface="メイリオ"/>
                          <a:ea typeface="メイリオ"/>
                          <a:cs typeface="メイリオ" panose="020B0604030504040204" pitchFamily="50" charset="-128"/>
                        </a:rPr>
                        <a:t>  81,82</a:t>
                      </a:r>
                      <a:r>
                        <a:rPr lang="ja-JP" sz="900">
                          <a:solidFill>
                            <a:schemeClr val="tx1"/>
                          </a:solidFill>
                          <a:effectLst/>
                          <a:latin typeface="メイリオ"/>
                          <a:ea typeface="メイリオ"/>
                          <a:cs typeface="メイリオ" panose="020B0604030504040204" pitchFamily="50" charset="-128"/>
                        </a:rPr>
                        <a:t>）</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Ｐ（医療、福祉）（中分類</a:t>
                      </a:r>
                      <a:r>
                        <a:rPr lang="en-US" altLang="ja-JP" sz="900">
                          <a:solidFill>
                            <a:schemeClr val="tx1"/>
                          </a:solidFill>
                          <a:effectLst/>
                          <a:latin typeface="メイリオ"/>
                          <a:ea typeface="メイリオ"/>
                          <a:cs typeface="メイリオ" panose="020B0604030504040204" pitchFamily="50" charset="-128"/>
                        </a:rPr>
                        <a:t>  83</a:t>
                      </a:r>
                      <a:r>
                        <a:rPr lang="ja-JP" sz="900">
                          <a:solidFill>
                            <a:schemeClr val="tx1"/>
                          </a:solidFill>
                          <a:effectLst/>
                          <a:latin typeface="メイリオ"/>
                          <a:ea typeface="メイリオ"/>
                          <a:cs typeface="メイリオ" panose="020B0604030504040204" pitchFamily="50" charset="-128"/>
                        </a:rPr>
                        <a:t>～</a:t>
                      </a:r>
                      <a:r>
                        <a:rPr lang="en-US" altLang="ja-JP" sz="900">
                          <a:solidFill>
                            <a:schemeClr val="tx1"/>
                          </a:solidFill>
                          <a:effectLst/>
                          <a:latin typeface="メイリオ"/>
                          <a:ea typeface="メイリオ"/>
                          <a:cs typeface="メイリオ" panose="020B0604030504040204" pitchFamily="50" charset="-128"/>
                        </a:rPr>
                        <a:t>85</a:t>
                      </a:r>
                      <a:r>
                        <a:rPr lang="ja-JP" sz="900">
                          <a:solidFill>
                            <a:schemeClr val="tx1"/>
                          </a:solidFill>
                          <a:effectLst/>
                          <a:latin typeface="メイリオ"/>
                          <a:ea typeface="メイリオ"/>
                          <a:cs typeface="メイリオ" panose="020B0604030504040204" pitchFamily="50" charset="-128"/>
                        </a:rPr>
                        <a:t>）</a:t>
                      </a:r>
                    </a:p>
                    <a:p>
                      <a:pPr algn="l" eaLnBrk="1" latinLnBrk="0" hangingPunct="1">
                        <a:lnSpc>
                          <a:spcPct val="100000"/>
                        </a:lnSpc>
                        <a:spcBef>
                          <a:spcPts val="240"/>
                        </a:spcBef>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Ｑ（複合サービス事業）（中分類</a:t>
                      </a:r>
                      <a:r>
                        <a:rPr lang="en-US" altLang="ja-JP" sz="900">
                          <a:solidFill>
                            <a:schemeClr val="tx1"/>
                          </a:solidFill>
                          <a:effectLst/>
                          <a:latin typeface="メイリオ"/>
                          <a:ea typeface="メイリオ"/>
                          <a:cs typeface="メイリオ" panose="020B0604030504040204" pitchFamily="50" charset="-128"/>
                        </a:rPr>
                        <a:t>  86,87</a:t>
                      </a:r>
                      <a:r>
                        <a:rPr lang="ja-JP" sz="900">
                          <a:solidFill>
                            <a:schemeClr val="tx1"/>
                          </a:solidFill>
                          <a:effectLst/>
                          <a:latin typeface="メイリオ"/>
                          <a:ea typeface="メイリオ"/>
                          <a:cs typeface="メイリオ" panose="020B0604030504040204" pitchFamily="50" charset="-128"/>
                        </a:rPr>
                        <a:t>）</a:t>
                      </a:r>
                    </a:p>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Ｒ（サービス業</a:t>
                      </a:r>
                      <a:r>
                        <a:rPr lang="en-US" sz="900">
                          <a:solidFill>
                            <a:schemeClr val="tx1"/>
                          </a:solidFill>
                          <a:effectLst/>
                          <a:latin typeface="メイリオ"/>
                          <a:ea typeface="メイリオ"/>
                          <a:cs typeface="メイリオ" panose="020B0604030504040204" pitchFamily="50" charset="-128"/>
                        </a:rPr>
                        <a:t>&lt;</a:t>
                      </a:r>
                      <a:r>
                        <a:rPr lang="ja-JP" sz="900">
                          <a:solidFill>
                            <a:schemeClr val="tx1"/>
                          </a:solidFill>
                          <a:effectLst/>
                          <a:latin typeface="メイリオ"/>
                          <a:ea typeface="メイリオ"/>
                          <a:cs typeface="メイリオ" panose="020B0604030504040204" pitchFamily="50" charset="-128"/>
                        </a:rPr>
                        <a:t>他に分類されないもの</a:t>
                      </a:r>
                      <a:r>
                        <a:rPr lang="en-US" sz="900">
                          <a:solidFill>
                            <a:schemeClr val="tx1"/>
                          </a:solidFill>
                          <a:effectLst/>
                          <a:latin typeface="メイリオ"/>
                          <a:ea typeface="メイリオ"/>
                          <a:cs typeface="メイリオ" panose="020B0604030504040204" pitchFamily="50" charset="-128"/>
                        </a:rPr>
                        <a:t>&gt;</a:t>
                      </a: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88</a:t>
                      </a:r>
                      <a:r>
                        <a:rPr lang="ja-JP" sz="900">
                          <a:solidFill>
                            <a:schemeClr val="tx1"/>
                          </a:solidFill>
                          <a:effectLst/>
                          <a:latin typeface="メイリオ"/>
                          <a:ea typeface="メイリオ"/>
                          <a:cs typeface="メイリオ" panose="020B0604030504040204" pitchFamily="50" charset="-128"/>
                        </a:rPr>
                        <a:t>～</a:t>
                      </a:r>
                      <a:r>
                        <a:rPr lang="en-US" altLang="ja-JP" sz="900">
                          <a:solidFill>
                            <a:schemeClr val="tx1"/>
                          </a:solidFill>
                          <a:effectLst/>
                          <a:latin typeface="メイリオ"/>
                          <a:ea typeface="メイリオ"/>
                          <a:cs typeface="メイリオ" panose="020B0604030504040204" pitchFamily="50" charset="-128"/>
                        </a:rPr>
                        <a:t>96</a:t>
                      </a:r>
                      <a:r>
                        <a:rPr lang="ja-JP" sz="900">
                          <a:solidFill>
                            <a:schemeClr val="tx1"/>
                          </a:solidFill>
                          <a:effectLst/>
                          <a:latin typeface="メイリオ"/>
                          <a:ea typeface="メイリオ"/>
                          <a:cs typeface="メイリオ" panose="020B0604030504040204" pitchFamily="50" charset="-128"/>
                        </a:rPr>
                        <a:t>）</a:t>
                      </a:r>
                      <a:r>
                        <a:rPr lang="en-US" sz="900">
                          <a:solidFill>
                            <a:schemeClr val="tx1"/>
                          </a:solidFill>
                          <a:effectLst/>
                          <a:latin typeface="メイリオ"/>
                          <a:ea typeface="メイリオ"/>
                          <a:cs typeface="メイリオ" panose="020B0604030504040204" pitchFamily="50" charset="-128"/>
                        </a:rPr>
                        <a:t> </a:t>
                      </a:r>
                      <a:endParaRPr lang="ja-JP" sz="900">
                        <a:solidFill>
                          <a:schemeClr val="tx1"/>
                        </a:solidFill>
                        <a:effectLst/>
                        <a:latin typeface="メイリオ"/>
                        <a:ea typeface="メイリオ"/>
                        <a:cs typeface="メイリオ" panose="020B0604030504040204" pitchFamily="50" charset="-128"/>
                      </a:endParaRP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060812">
                <a:tc>
                  <a:txBody>
                    <a:bodyPr/>
                    <a:lstStyle/>
                    <a:p>
                      <a:pPr algn="ctr" eaLnBrk="0" latinLnBrk="1" hangingPunct="0">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卸売業</a:t>
                      </a:r>
                    </a:p>
                  </a:txBody>
                  <a:tcPr marL="55686" marR="5568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大分類</a:t>
                      </a:r>
                      <a:r>
                        <a:rPr lang="en-US" altLang="ja-JP" sz="900">
                          <a:solidFill>
                            <a:schemeClr val="tx1"/>
                          </a:solidFill>
                          <a:effectLst/>
                          <a:latin typeface="メイリオ"/>
                          <a:ea typeface="メイリオ"/>
                          <a:cs typeface="メイリオ" panose="020B0604030504040204" pitchFamily="50" charset="-128"/>
                        </a:rPr>
                        <a:t> </a:t>
                      </a:r>
                      <a:r>
                        <a:rPr lang="ja-JP" sz="900">
                          <a:solidFill>
                            <a:schemeClr val="tx1"/>
                          </a:solidFill>
                          <a:effectLst/>
                          <a:latin typeface="メイリオ"/>
                          <a:ea typeface="メイリオ"/>
                          <a:cs typeface="メイリオ" panose="020B0604030504040204" pitchFamily="50" charset="-128"/>
                        </a:rPr>
                        <a:t>Ｉ（卸売業、小売業）のうち</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50</a:t>
                      </a:r>
                      <a:r>
                        <a:rPr lang="ja-JP" sz="900">
                          <a:solidFill>
                            <a:schemeClr val="tx1"/>
                          </a:solidFill>
                          <a:effectLst/>
                          <a:latin typeface="メイリオ"/>
                          <a:ea typeface="メイリオ"/>
                          <a:cs typeface="メイリオ" panose="020B0604030504040204" pitchFamily="50" charset="-128"/>
                        </a:rPr>
                        <a:t>（各種商品卸売業）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51</a:t>
                      </a:r>
                      <a:r>
                        <a:rPr lang="ja-JP" sz="900">
                          <a:solidFill>
                            <a:schemeClr val="tx1"/>
                          </a:solidFill>
                          <a:effectLst/>
                          <a:latin typeface="メイリオ"/>
                          <a:ea typeface="メイリオ"/>
                          <a:cs typeface="メイリオ" panose="020B0604030504040204" pitchFamily="50" charset="-128"/>
                        </a:rPr>
                        <a:t>（繊維・衣服</a:t>
                      </a:r>
                      <a:r>
                        <a:rPr lang="ja-JP" altLang="en-US" sz="900">
                          <a:solidFill>
                            <a:schemeClr val="tx1"/>
                          </a:solidFill>
                          <a:effectLst/>
                          <a:latin typeface="メイリオ"/>
                          <a:ea typeface="メイリオ"/>
                          <a:cs typeface="メイリオ" panose="020B0604030504040204" pitchFamily="50" charset="-128"/>
                        </a:rPr>
                        <a:t>等</a:t>
                      </a:r>
                      <a:r>
                        <a:rPr lang="ja-JP" sz="900">
                          <a:solidFill>
                            <a:schemeClr val="tx1"/>
                          </a:solidFill>
                          <a:effectLst/>
                          <a:latin typeface="メイリオ"/>
                          <a:ea typeface="メイリオ"/>
                          <a:cs typeface="メイリオ" panose="020B0604030504040204" pitchFamily="50" charset="-128"/>
                        </a:rPr>
                        <a:t>卸売業）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52</a:t>
                      </a:r>
                      <a:r>
                        <a:rPr lang="ja-JP" sz="900">
                          <a:solidFill>
                            <a:schemeClr val="tx1"/>
                          </a:solidFill>
                          <a:effectLst/>
                          <a:latin typeface="メイリオ"/>
                          <a:ea typeface="メイリオ"/>
                          <a:cs typeface="メイリオ" panose="020B0604030504040204" pitchFamily="50" charset="-128"/>
                        </a:rPr>
                        <a:t>（飲食料品卸売業）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53</a:t>
                      </a:r>
                      <a:r>
                        <a:rPr lang="ja-JP" sz="900">
                          <a:solidFill>
                            <a:schemeClr val="tx1"/>
                          </a:solidFill>
                          <a:effectLst/>
                          <a:latin typeface="メイリオ"/>
                          <a:ea typeface="メイリオ"/>
                          <a:cs typeface="メイリオ" panose="020B0604030504040204" pitchFamily="50" charset="-128"/>
                        </a:rPr>
                        <a:t>（建築材料、鉱物・金属材料</a:t>
                      </a:r>
                      <a:r>
                        <a:rPr lang="ja-JP" altLang="en-US" sz="900">
                          <a:solidFill>
                            <a:schemeClr val="tx1"/>
                          </a:solidFill>
                          <a:effectLst/>
                          <a:latin typeface="メイリオ"/>
                          <a:ea typeface="メイリオ"/>
                          <a:cs typeface="メイリオ" panose="020B0604030504040204" pitchFamily="50" charset="-128"/>
                        </a:rPr>
                        <a:t>等</a:t>
                      </a:r>
                      <a:r>
                        <a:rPr lang="ja-JP" sz="900">
                          <a:solidFill>
                            <a:schemeClr val="tx1"/>
                          </a:solidFill>
                          <a:effectLst/>
                          <a:latin typeface="メイリオ"/>
                          <a:ea typeface="メイリオ"/>
                          <a:cs typeface="メイリオ" panose="020B0604030504040204" pitchFamily="50" charset="-128"/>
                        </a:rPr>
                        <a:t>卸売業）</a:t>
                      </a:r>
                    </a:p>
                    <a:p>
                      <a:pPr indent="228600" algn="l" eaLnBrk="1" latinLnBrk="0" hangingPunct="1">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54</a:t>
                      </a:r>
                      <a:r>
                        <a:rPr lang="ja-JP" sz="900">
                          <a:solidFill>
                            <a:schemeClr val="tx1"/>
                          </a:solidFill>
                          <a:effectLst/>
                          <a:latin typeface="メイリオ"/>
                          <a:ea typeface="メイリオ"/>
                          <a:cs typeface="メイリオ" panose="020B0604030504040204" pitchFamily="50" charset="-128"/>
                        </a:rPr>
                        <a:t>（機械器具卸売業）</a:t>
                      </a:r>
                    </a:p>
                    <a:p>
                      <a:pPr indent="228600" algn="l" eaLnBrk="0" latinLnBrk="1" hangingPunct="0">
                        <a:lnSpc>
                          <a:spcPct val="100000"/>
                        </a:lnSpc>
                        <a:spcAft>
                          <a:spcPts val="0"/>
                        </a:spcAft>
                      </a:pPr>
                      <a:r>
                        <a:rPr lang="ja-JP" sz="900">
                          <a:solidFill>
                            <a:schemeClr val="tx1"/>
                          </a:solidFill>
                          <a:effectLst/>
                          <a:latin typeface="メイリオ"/>
                          <a:ea typeface="メイリオ"/>
                          <a:cs typeface="メイリオ" panose="020B0604030504040204" pitchFamily="50" charset="-128"/>
                        </a:rPr>
                        <a:t>中分類</a:t>
                      </a:r>
                      <a:r>
                        <a:rPr lang="en-US" altLang="ja-JP" sz="900">
                          <a:solidFill>
                            <a:schemeClr val="tx1"/>
                          </a:solidFill>
                          <a:effectLst/>
                          <a:latin typeface="メイリオ"/>
                          <a:ea typeface="メイリオ"/>
                          <a:cs typeface="メイリオ" panose="020B0604030504040204" pitchFamily="50" charset="-128"/>
                        </a:rPr>
                        <a:t>  55</a:t>
                      </a:r>
                      <a:r>
                        <a:rPr lang="ja-JP" sz="900">
                          <a:solidFill>
                            <a:schemeClr val="tx1"/>
                          </a:solidFill>
                          <a:effectLst/>
                          <a:latin typeface="メイリオ"/>
                          <a:ea typeface="メイリオ"/>
                          <a:cs typeface="メイリオ" panose="020B0604030504040204" pitchFamily="50" charset="-128"/>
                        </a:rPr>
                        <a:t>（その他の卸売業）</a:t>
                      </a:r>
                    </a:p>
                  </a:txBody>
                  <a:tcPr marL="55686" marR="55686"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16024">
                <a:tc>
                  <a:txBody>
                    <a:bodyPr/>
                    <a:lstStyle/>
                    <a:p>
                      <a:pPr algn="ctr" eaLnBrk="1" latinLnBrk="0" hangingPunct="1">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製造業その他</a:t>
                      </a: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eaLnBrk="1" latinLnBrk="0" hangingPunct="1">
                        <a:lnSpc>
                          <a:spcPct val="100000"/>
                        </a:lnSpc>
                        <a:spcAft>
                          <a:spcPts val="0"/>
                        </a:spcAft>
                      </a:pPr>
                      <a:r>
                        <a:rPr lang="ja-JP" sz="90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　上記以外のすべて</a:t>
                      </a:r>
                    </a:p>
                  </a:txBody>
                  <a:tcPr marL="55686" marR="55686"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1" name="テキスト ボックス 10">
            <a:extLst>
              <a:ext uri="{FF2B5EF4-FFF2-40B4-BE49-F238E27FC236}">
                <a16:creationId xmlns:a16="http://schemas.microsoft.com/office/drawing/2014/main" id="{10834736-9086-EA0D-5A75-70609569E2A2}"/>
              </a:ext>
            </a:extLst>
          </p:cNvPr>
          <p:cNvSpPr txBox="1"/>
          <p:nvPr/>
        </p:nvSpPr>
        <p:spPr>
          <a:xfrm>
            <a:off x="315986" y="3368248"/>
            <a:ext cx="2808000" cy="316612"/>
          </a:xfrm>
          <a:prstGeom prst="rect">
            <a:avLst/>
          </a:prstGeom>
          <a:noFill/>
        </p:spPr>
        <p:txBody>
          <a:bodyPr wrap="square" lIns="100191" tIns="50095" rIns="100191" bIns="50095" rtlCol="0">
            <a:spAutoFit/>
          </a:bodyPr>
          <a:lstStyle/>
          <a:p>
            <a:r>
              <a:rPr lang="ja-JP" altLang="en-US" sz="1400" b="1">
                <a:latin typeface="メイリオ" pitchFamily="50" charset="-128"/>
                <a:ea typeface="メイリオ" pitchFamily="50" charset="-128"/>
              </a:rPr>
              <a:t>業種区分</a:t>
            </a:r>
            <a:r>
              <a:rPr lang="ja-JP" altLang="en-US" sz="1050">
                <a:latin typeface="メイリオ" pitchFamily="50" charset="-128"/>
                <a:ea typeface="メイリオ" pitchFamily="50" charset="-128"/>
              </a:rPr>
              <a:t>（総務省・日本標準産業分類）</a:t>
            </a:r>
          </a:p>
        </p:txBody>
      </p:sp>
      <p:sp>
        <p:nvSpPr>
          <p:cNvPr id="12" name="正方形/長方形 11">
            <a:extLst>
              <a:ext uri="{FF2B5EF4-FFF2-40B4-BE49-F238E27FC236}">
                <a16:creationId xmlns:a16="http://schemas.microsoft.com/office/drawing/2014/main" id="{4E3888DA-1E8F-5537-4091-C004289C07A1}"/>
              </a:ext>
            </a:extLst>
          </p:cNvPr>
          <p:cNvSpPr/>
          <p:nvPr/>
        </p:nvSpPr>
        <p:spPr>
          <a:xfrm>
            <a:off x="197846" y="9583367"/>
            <a:ext cx="6688040" cy="646331"/>
          </a:xfrm>
          <a:prstGeom prst="rect">
            <a:avLst/>
          </a:prstGeom>
        </p:spPr>
        <p:txBody>
          <a:bodyPr wrap="square">
            <a:spAutoFit/>
          </a:bodyPr>
          <a:lstStyle/>
          <a:p>
            <a:pPr marL="147638" indent="-147638"/>
            <a:r>
              <a:rPr lang="en-US" altLang="ja-JP" sz="900">
                <a:latin typeface="メイリオ" panose="020B0604030504040204" pitchFamily="50" charset="-128"/>
                <a:ea typeface="メイリオ" panose="020B0604030504040204" pitchFamily="50" charset="-128"/>
              </a:rPr>
              <a:t>※ </a:t>
            </a:r>
            <a:r>
              <a:rPr lang="ja-JP" altLang="en-US" sz="900">
                <a:latin typeface="メイリオ" panose="020B0604030504040204" pitchFamily="50" charset="-128"/>
                <a:ea typeface="メイリオ" panose="020B0604030504040204" pitchFamily="50" charset="-128"/>
              </a:rPr>
              <a:t>常時雇用する労働者の数とは、２か月を超えて使用される者（実態として２か月を超えて使用されている者のほか、それ以外の者であっても雇用期間の定めのない者および２か月を超える雇用期間の定めのある者を含む。）であり、かつ、週当たりの所定労働時間が、当該事業主に雇用される通常の労働者と概ね同等（現に当該事業主に雇用される通常の週当たりの所定労働時間が</a:t>
            </a:r>
            <a:r>
              <a:rPr lang="en-US" altLang="ja-JP" sz="900">
                <a:latin typeface="メイリオ" panose="020B0604030504040204" pitchFamily="50" charset="-128"/>
                <a:ea typeface="メイリオ" panose="020B0604030504040204" pitchFamily="50" charset="-128"/>
              </a:rPr>
              <a:t>40</a:t>
            </a:r>
            <a:r>
              <a:rPr lang="ja-JP" altLang="en-US" sz="900">
                <a:latin typeface="メイリオ" panose="020B0604030504040204" pitchFamily="50" charset="-128"/>
                <a:ea typeface="メイリオ" panose="020B0604030504040204" pitchFamily="50" charset="-128"/>
              </a:rPr>
              <a:t>時間である場合は、概ね</a:t>
            </a:r>
            <a:r>
              <a:rPr lang="en-US" altLang="ja-JP" sz="900">
                <a:latin typeface="メイリオ" panose="020B0604030504040204" pitchFamily="50" charset="-128"/>
                <a:ea typeface="メイリオ" panose="020B0604030504040204" pitchFamily="50" charset="-128"/>
              </a:rPr>
              <a:t>40</a:t>
            </a:r>
            <a:r>
              <a:rPr lang="ja-JP" altLang="en-US" sz="900">
                <a:latin typeface="メイリオ" panose="020B0604030504040204" pitchFamily="50" charset="-128"/>
                <a:ea typeface="メイリオ" panose="020B0604030504040204" pitchFamily="50" charset="-128"/>
              </a:rPr>
              <a:t>時間である者をいう。）である者をいいます。</a:t>
            </a:r>
            <a:endParaRPr lang="ja-JP" altLang="en-US" sz="1400"/>
          </a:p>
        </p:txBody>
      </p:sp>
      <p:sp>
        <p:nvSpPr>
          <p:cNvPr id="4" name="スライド番号プレースホルダー 1">
            <a:extLst>
              <a:ext uri="{FF2B5EF4-FFF2-40B4-BE49-F238E27FC236}">
                <a16:creationId xmlns:a16="http://schemas.microsoft.com/office/drawing/2014/main" id="{16B80566-FDE9-4B66-22EB-0DED5DDDFC4D}"/>
              </a:ext>
            </a:extLst>
          </p:cNvPr>
          <p:cNvSpPr txBox="1">
            <a:spLocks/>
          </p:cNvSpPr>
          <p:nvPr/>
        </p:nvSpPr>
        <p:spPr>
          <a:xfrm>
            <a:off x="6768939" y="9966399"/>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12</a:t>
            </a:fld>
            <a:endParaRPr lang="ja-JP" altLang="en-US"/>
          </a:p>
        </p:txBody>
      </p:sp>
    </p:spTree>
    <p:extLst>
      <p:ext uri="{BB962C8B-B14F-4D97-AF65-F5344CB8AC3E}">
        <p14:creationId xmlns:p14="http://schemas.microsoft.com/office/powerpoint/2010/main" val="828026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3569" y="72000"/>
            <a:ext cx="720446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34" name="タイトル 33">
            <a:extLst>
              <a:ext uri="{FF2B5EF4-FFF2-40B4-BE49-F238E27FC236}">
                <a16:creationId xmlns:a16="http://schemas.microsoft.com/office/drawing/2014/main" id="{2E50CB61-9B0B-E0AF-AF5A-F2D34089523B}"/>
              </a:ext>
            </a:extLst>
          </p:cNvPr>
          <p:cNvSpPr>
            <a:spLocks noGrp="1"/>
          </p:cNvSpPr>
          <p:nvPr>
            <p:ph type="title" idx="4294967295"/>
          </p:nvPr>
        </p:nvSpPr>
        <p:spPr>
          <a:xfrm>
            <a:off x="36000" y="72001"/>
            <a:ext cx="7042285" cy="410018"/>
          </a:xfrm>
        </p:spPr>
        <p:txBody>
          <a:bodyPr>
            <a:normAutofit fontScale="90000"/>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Ⅱ-1</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人材育成支援コースとは</a:t>
            </a:r>
            <a:r>
              <a:rPr kumimoji="1" lang="ja-JP" altLang="en-US" sz="1600" b="1" kern="1200">
                <a:solidFill>
                  <a:srgbClr val="000000"/>
                </a:solidFill>
                <a:effectLst/>
                <a:latin typeface="メイリオ" panose="020B0604030504040204" pitchFamily="50" charset="-128"/>
                <a:ea typeface="メイリオ" panose="020B0604030504040204" pitchFamily="50" charset="-128"/>
                <a:cs typeface="+mn-cs"/>
              </a:rPr>
              <a:t>（基本要件、対象労働者、助成率・助成額等）</a:t>
            </a:r>
            <a:endParaRPr lang="ja-JP" altLang="ja-JP">
              <a:effectLst/>
            </a:endParaRPr>
          </a:p>
        </p:txBody>
      </p:sp>
      <p:sp>
        <p:nvSpPr>
          <p:cNvPr id="35" name="スライド番号プレースホルダー 1">
            <a:extLst>
              <a:ext uri="{FF2B5EF4-FFF2-40B4-BE49-F238E27FC236}">
                <a16:creationId xmlns:a16="http://schemas.microsoft.com/office/drawing/2014/main" id="{230EA509-FF4C-28D3-65B3-8EB409030EEE}"/>
              </a:ext>
            </a:extLst>
          </p:cNvPr>
          <p:cNvSpPr txBox="1">
            <a:spLocks/>
          </p:cNvSpPr>
          <p:nvPr/>
        </p:nvSpPr>
        <p:spPr>
          <a:xfrm>
            <a:off x="-2002"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13</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36" name="表 20">
            <a:extLst>
              <a:ext uri="{FF2B5EF4-FFF2-40B4-BE49-F238E27FC236}">
                <a16:creationId xmlns:a16="http://schemas.microsoft.com/office/drawing/2014/main" id="{C97C539E-B000-EE26-C38B-58AF4EC13602}"/>
              </a:ext>
            </a:extLst>
          </p:cNvPr>
          <p:cNvGraphicFramePr>
            <a:graphicFrameLocks noGrp="1"/>
          </p:cNvGraphicFramePr>
          <p:nvPr>
            <p:extLst>
              <p:ext uri="{D42A27DB-BD31-4B8C-83A1-F6EECF244321}">
                <p14:modId xmlns:p14="http://schemas.microsoft.com/office/powerpoint/2010/main" val="2039363072"/>
              </p:ext>
            </p:extLst>
          </p:nvPr>
        </p:nvGraphicFramePr>
        <p:xfrm>
          <a:off x="-3569" y="588647"/>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
        <p:nvSpPr>
          <p:cNvPr id="57" name="正方形/長方形 56">
            <a:extLst>
              <a:ext uri="{FF2B5EF4-FFF2-40B4-BE49-F238E27FC236}">
                <a16:creationId xmlns:a16="http://schemas.microsoft.com/office/drawing/2014/main" id="{9460AD1A-86D0-8AFE-8B4B-C421ED9C61BA}"/>
              </a:ext>
            </a:extLst>
          </p:cNvPr>
          <p:cNvSpPr/>
          <p:nvPr/>
        </p:nvSpPr>
        <p:spPr>
          <a:xfrm>
            <a:off x="686148" y="1257672"/>
            <a:ext cx="2190386" cy="396000"/>
          </a:xfrm>
          <a:prstGeom prst="rect">
            <a:avLst/>
          </a:prstGeom>
          <a:solidFill>
            <a:srgbClr val="4BAC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a:latin typeface="メイリオ" panose="020B0604030504040204" pitchFamily="50" charset="-128"/>
                <a:ea typeface="メイリオ" panose="020B0604030504040204" pitchFamily="50" charset="-128"/>
              </a:rPr>
              <a:t>①人材育成訓練</a:t>
            </a:r>
          </a:p>
        </p:txBody>
      </p:sp>
      <p:sp>
        <p:nvSpPr>
          <p:cNvPr id="61" name="正方形/長方形 60">
            <a:extLst>
              <a:ext uri="{FF2B5EF4-FFF2-40B4-BE49-F238E27FC236}">
                <a16:creationId xmlns:a16="http://schemas.microsoft.com/office/drawing/2014/main" id="{68F11FE9-41DE-68C3-9554-6A299C7F99C4}"/>
              </a:ext>
            </a:extLst>
          </p:cNvPr>
          <p:cNvSpPr/>
          <p:nvPr/>
        </p:nvSpPr>
        <p:spPr>
          <a:xfrm>
            <a:off x="686148" y="1822753"/>
            <a:ext cx="2190386" cy="396000"/>
          </a:xfrm>
          <a:prstGeom prst="rect">
            <a:avLst/>
          </a:prstGeom>
          <a:solidFill>
            <a:srgbClr val="F79646">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a:latin typeface="メイリオ" panose="020B0604030504040204" pitchFamily="50" charset="-128"/>
                <a:ea typeface="メイリオ" panose="020B0604030504040204" pitchFamily="50" charset="-128"/>
              </a:rPr>
              <a:t>②認定実習併用職業訓練</a:t>
            </a:r>
          </a:p>
        </p:txBody>
      </p:sp>
      <p:sp>
        <p:nvSpPr>
          <p:cNvPr id="62" name="正方形/長方形 61">
            <a:extLst>
              <a:ext uri="{FF2B5EF4-FFF2-40B4-BE49-F238E27FC236}">
                <a16:creationId xmlns:a16="http://schemas.microsoft.com/office/drawing/2014/main" id="{50070434-EDA0-BC06-F2CF-7C0548CAB38E}"/>
              </a:ext>
            </a:extLst>
          </p:cNvPr>
          <p:cNvSpPr/>
          <p:nvPr/>
        </p:nvSpPr>
        <p:spPr>
          <a:xfrm>
            <a:off x="686148" y="2387834"/>
            <a:ext cx="2190386" cy="396000"/>
          </a:xfrm>
          <a:prstGeom prst="rect">
            <a:avLst/>
          </a:prstGeom>
          <a:solidFill>
            <a:srgbClr val="9BBB59">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a:latin typeface="メイリオ" panose="020B0604030504040204" pitchFamily="50" charset="-128"/>
                <a:ea typeface="メイリオ" panose="020B0604030504040204" pitchFamily="50" charset="-128"/>
              </a:rPr>
              <a:t>③有期実習型訓練</a:t>
            </a:r>
          </a:p>
        </p:txBody>
      </p:sp>
      <p:sp>
        <p:nvSpPr>
          <p:cNvPr id="65" name="正方形/長方形 64">
            <a:extLst>
              <a:ext uri="{FF2B5EF4-FFF2-40B4-BE49-F238E27FC236}">
                <a16:creationId xmlns:a16="http://schemas.microsoft.com/office/drawing/2014/main" id="{88FE38C3-5334-280F-5B04-8028DD43C8BA}"/>
              </a:ext>
            </a:extLst>
          </p:cNvPr>
          <p:cNvSpPr/>
          <p:nvPr/>
        </p:nvSpPr>
        <p:spPr>
          <a:xfrm>
            <a:off x="3031244" y="1257672"/>
            <a:ext cx="3600000" cy="430887"/>
          </a:xfrm>
          <a:prstGeom prst="rect">
            <a:avLst/>
          </a:prstGeom>
        </p:spPr>
        <p:txBody>
          <a:bodyPr wrap="square">
            <a:spAutoFit/>
          </a:bodyPr>
          <a:lstStyle/>
          <a:p>
            <a:r>
              <a:rPr lang="ja-JP" altLang="en-US" sz="1100">
                <a:latin typeface="メイリオ" panose="020B0604030504040204" pitchFamily="50" charset="-128"/>
                <a:ea typeface="メイリオ" panose="020B0604030504040204" pitchFamily="50" charset="-128"/>
              </a:rPr>
              <a:t>職務に関連した知識・技能を習得させるための</a:t>
            </a:r>
            <a:endParaRPr lang="en-US" altLang="ja-JP" sz="1100">
              <a:latin typeface="メイリオ" panose="020B0604030504040204" pitchFamily="50" charset="-128"/>
              <a:ea typeface="メイリオ" panose="020B0604030504040204" pitchFamily="50" charset="-128"/>
            </a:endParaRPr>
          </a:p>
          <a:p>
            <a:r>
              <a:rPr lang="en-US" altLang="ja-JP" sz="1100">
                <a:latin typeface="メイリオ" panose="020B0604030504040204" pitchFamily="50" charset="-128"/>
                <a:ea typeface="メイリオ" panose="020B0604030504040204" pitchFamily="50" charset="-128"/>
              </a:rPr>
              <a:t>10</a:t>
            </a:r>
            <a:r>
              <a:rPr lang="ja-JP" altLang="en-US" sz="1100">
                <a:latin typeface="メイリオ" panose="020B0604030504040204" pitchFamily="50" charset="-128"/>
                <a:ea typeface="メイリオ" panose="020B0604030504040204" pitchFamily="50" charset="-128"/>
              </a:rPr>
              <a:t>時間以上の訓練（</a:t>
            </a:r>
            <a:r>
              <a:rPr lang="en-US" altLang="ja-JP" sz="1100">
                <a:latin typeface="メイリオ" panose="020B0604030504040204" pitchFamily="50" charset="-128"/>
                <a:ea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rPr>
              <a:t>）</a:t>
            </a:r>
            <a:endParaRPr lang="en-US" altLang="ja-JP" sz="1100">
              <a:latin typeface="メイリオ" panose="020B0604030504040204" pitchFamily="50" charset="-128"/>
              <a:ea typeface="メイリオ" panose="020B0604030504040204" pitchFamily="50" charset="-128"/>
            </a:endParaRPr>
          </a:p>
        </p:txBody>
      </p:sp>
      <p:sp>
        <p:nvSpPr>
          <p:cNvPr id="66" name="正方形/長方形 65">
            <a:extLst>
              <a:ext uri="{FF2B5EF4-FFF2-40B4-BE49-F238E27FC236}">
                <a16:creationId xmlns:a16="http://schemas.microsoft.com/office/drawing/2014/main" id="{3967AF06-7D5C-B65B-C14B-2B6AE2CBF76D}"/>
              </a:ext>
            </a:extLst>
          </p:cNvPr>
          <p:cNvSpPr/>
          <p:nvPr/>
        </p:nvSpPr>
        <p:spPr>
          <a:xfrm>
            <a:off x="3031244" y="1822753"/>
            <a:ext cx="3600000" cy="430887"/>
          </a:xfrm>
          <a:prstGeom prst="rect">
            <a:avLst/>
          </a:prstGeom>
        </p:spPr>
        <p:txBody>
          <a:bodyPr wrap="square">
            <a:spAutoFit/>
          </a:bodyPr>
          <a:lstStyle/>
          <a:p>
            <a:r>
              <a:rPr lang="ja-JP" altLang="en-US" sz="1100">
                <a:latin typeface="メイリオ" panose="020B0604030504040204" pitchFamily="50" charset="-128"/>
                <a:ea typeface="メイリオ" panose="020B0604030504040204" pitchFamily="50" charset="-128"/>
              </a:rPr>
              <a:t>厚生労働大臣の認定を受けた実習併用職業訓練</a:t>
            </a:r>
            <a:endParaRPr lang="en-US" altLang="ja-JP" sz="1100">
              <a:latin typeface="メイリオ" panose="020B0604030504040204" pitchFamily="50" charset="-128"/>
              <a:ea typeface="メイリオ" panose="020B0604030504040204" pitchFamily="50" charset="-128"/>
            </a:endParaRPr>
          </a:p>
          <a:p>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OJT</a:t>
            </a:r>
            <a:r>
              <a:rPr lang="ja-JP" altLang="en-US" sz="1100">
                <a:latin typeface="メイリオ" panose="020B0604030504040204" pitchFamily="50" charset="-128"/>
                <a:ea typeface="メイリオ" panose="020B0604030504040204" pitchFamily="50" charset="-128"/>
              </a:rPr>
              <a:t>）</a:t>
            </a:r>
            <a:endParaRPr lang="en-US" altLang="ja-JP" sz="1100">
              <a:latin typeface="メイリオ" panose="020B0604030504040204" pitchFamily="50" charset="-128"/>
              <a:ea typeface="メイリオ" panose="020B0604030504040204" pitchFamily="50" charset="-128"/>
            </a:endParaRPr>
          </a:p>
        </p:txBody>
      </p:sp>
      <p:sp>
        <p:nvSpPr>
          <p:cNvPr id="67" name="正方形/長方形 66">
            <a:extLst>
              <a:ext uri="{FF2B5EF4-FFF2-40B4-BE49-F238E27FC236}">
                <a16:creationId xmlns:a16="http://schemas.microsoft.com/office/drawing/2014/main" id="{BD143842-62D1-5056-0805-F44FBF6148B5}"/>
              </a:ext>
            </a:extLst>
          </p:cNvPr>
          <p:cNvSpPr/>
          <p:nvPr/>
        </p:nvSpPr>
        <p:spPr>
          <a:xfrm>
            <a:off x="3031244" y="2387834"/>
            <a:ext cx="3600000" cy="430887"/>
          </a:xfrm>
          <a:prstGeom prst="rect">
            <a:avLst/>
          </a:prstGeom>
        </p:spPr>
        <p:txBody>
          <a:bodyPr wrap="square">
            <a:spAutoFit/>
          </a:bodyPr>
          <a:lstStyle/>
          <a:p>
            <a:r>
              <a:rPr lang="ja-JP" altLang="en-US" sz="1100">
                <a:latin typeface="メイリオ" panose="020B0604030504040204" pitchFamily="50" charset="-128"/>
                <a:ea typeface="メイリオ" panose="020B0604030504040204" pitchFamily="50" charset="-128"/>
              </a:rPr>
              <a:t>正社員経験の少ない有期契約労働者等を</a:t>
            </a:r>
            <a:endParaRPr lang="en-US" altLang="ja-JP" sz="1100">
              <a:latin typeface="メイリオ" panose="020B0604030504040204" pitchFamily="50" charset="-128"/>
              <a:ea typeface="メイリオ" panose="020B0604030504040204" pitchFamily="50" charset="-128"/>
            </a:endParaRPr>
          </a:p>
          <a:p>
            <a:r>
              <a:rPr lang="ja-JP" altLang="en-US" sz="1100">
                <a:latin typeface="メイリオ" panose="020B0604030504040204" pitchFamily="50" charset="-128"/>
                <a:ea typeface="メイリオ" panose="020B0604030504040204" pitchFamily="50" charset="-128"/>
              </a:rPr>
              <a:t>正社員等に転換するための訓練（</a:t>
            </a:r>
            <a:r>
              <a:rPr lang="en-US" altLang="ja-JP" sz="1100">
                <a:latin typeface="メイリオ" panose="020B0604030504040204" pitchFamily="50" charset="-128"/>
                <a:ea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OJT</a:t>
            </a:r>
            <a:r>
              <a:rPr lang="ja-JP" altLang="en-US" sz="1100">
                <a:latin typeface="メイリオ" panose="020B0604030504040204" pitchFamily="50" charset="-128"/>
                <a:ea typeface="メイリオ" panose="020B0604030504040204" pitchFamily="50" charset="-128"/>
              </a:rPr>
              <a:t>）</a:t>
            </a:r>
          </a:p>
        </p:txBody>
      </p:sp>
      <p:sp>
        <p:nvSpPr>
          <p:cNvPr id="71" name="正方形/長方形 70">
            <a:extLst>
              <a:ext uri="{FF2B5EF4-FFF2-40B4-BE49-F238E27FC236}">
                <a16:creationId xmlns:a16="http://schemas.microsoft.com/office/drawing/2014/main" id="{934261B1-8515-8896-BD72-0FFBBFFA3FFA}"/>
              </a:ext>
            </a:extLst>
          </p:cNvPr>
          <p:cNvSpPr/>
          <p:nvPr/>
        </p:nvSpPr>
        <p:spPr>
          <a:xfrm>
            <a:off x="558613" y="588647"/>
            <a:ext cx="6314574" cy="600164"/>
          </a:xfrm>
          <a:prstGeom prst="rect">
            <a:avLst/>
          </a:prstGeom>
        </p:spPr>
        <p:txBody>
          <a:bodyPr wrap="square">
            <a:spAutoFit/>
          </a:bodyPr>
          <a:lstStyle/>
          <a:p>
            <a:r>
              <a:rPr lang="ja-JP" altLang="en-US" sz="1100" dirty="0">
                <a:solidFill>
                  <a:prstClr val="black"/>
                </a:solidFill>
                <a:latin typeface="メイリオ" pitchFamily="50" charset="-128"/>
                <a:ea typeface="メイリオ" pitchFamily="50" charset="-128"/>
                <a:cs typeface="メイリオ" panose="020B0604030504040204" pitchFamily="50" charset="-128"/>
              </a:rPr>
              <a:t>人材開発支援助成金は、職務に関連した知識・技能を習得させるための訓練を計画に沿って実施した場合に、訓練経費や訓練期間中の賃金の一部等を助成する制度です。</a:t>
            </a:r>
            <a:endParaRPr lang="en-US" altLang="ja-JP" sz="1100" dirty="0">
              <a:solidFill>
                <a:prstClr val="black"/>
              </a:solidFill>
              <a:latin typeface="メイリオ" pitchFamily="50" charset="-128"/>
              <a:ea typeface="メイリオ" pitchFamily="50" charset="-128"/>
              <a:cs typeface="メイリオ" panose="020B0604030504040204" pitchFamily="50" charset="-128"/>
            </a:endParaRPr>
          </a:p>
          <a:p>
            <a:r>
              <a:rPr lang="ja-JP" altLang="en-US" sz="1100" dirty="0">
                <a:solidFill>
                  <a:prstClr val="black"/>
                </a:solidFill>
                <a:latin typeface="メイリオ" pitchFamily="50" charset="-128"/>
                <a:ea typeface="メイリオ" pitchFamily="50" charset="-128"/>
                <a:cs typeface="メイリオ" panose="020B0604030504040204" pitchFamily="50" charset="-128"/>
              </a:rPr>
              <a:t>人材育成支援コースは、次の</a:t>
            </a:r>
            <a:r>
              <a:rPr lang="ja-JP" altLang="en-US" sz="1100" dirty="0">
                <a:solidFill>
                  <a:srgbClr val="FF0000"/>
                </a:solidFill>
                <a:latin typeface="メイリオ" pitchFamily="50" charset="-128"/>
                <a:ea typeface="メイリオ" pitchFamily="50" charset="-128"/>
                <a:cs typeface="メイリオ" panose="020B0604030504040204" pitchFamily="50" charset="-128"/>
              </a:rPr>
              <a:t>４つ</a:t>
            </a:r>
            <a:r>
              <a:rPr lang="ja-JP" altLang="en-US" sz="1100" dirty="0">
                <a:solidFill>
                  <a:prstClr val="black"/>
                </a:solidFill>
                <a:latin typeface="メイリオ" pitchFamily="50" charset="-128"/>
                <a:ea typeface="メイリオ" pitchFamily="50" charset="-128"/>
                <a:cs typeface="メイリオ" panose="020B0604030504040204" pitchFamily="50" charset="-128"/>
              </a:rPr>
              <a:t>の訓練メニューを用意しています。</a:t>
            </a:r>
            <a:endParaRPr lang="en-US" altLang="ja-JP" sz="1100" dirty="0">
              <a:solidFill>
                <a:prstClr val="black"/>
              </a:solidFill>
              <a:latin typeface="メイリオ" pitchFamily="50" charset="-128"/>
              <a:ea typeface="メイリオ" pitchFamily="50" charset="-128"/>
              <a:cs typeface="メイリオ" panose="020B0604030504040204" pitchFamily="50" charset="-128"/>
            </a:endParaRPr>
          </a:p>
        </p:txBody>
      </p:sp>
      <p:graphicFrame>
        <p:nvGraphicFramePr>
          <p:cNvPr id="72" name="表 35">
            <a:extLst>
              <a:ext uri="{FF2B5EF4-FFF2-40B4-BE49-F238E27FC236}">
                <a16:creationId xmlns:a16="http://schemas.microsoft.com/office/drawing/2014/main" id="{A4D36D86-2086-4C7A-150D-8E9AC4E9558A}"/>
              </a:ext>
            </a:extLst>
          </p:cNvPr>
          <p:cNvGraphicFramePr>
            <a:graphicFrameLocks noGrp="1"/>
          </p:cNvGraphicFramePr>
          <p:nvPr>
            <p:extLst>
              <p:ext uri="{D42A27DB-BD31-4B8C-83A1-F6EECF244321}">
                <p14:modId xmlns:p14="http://schemas.microsoft.com/office/powerpoint/2010/main" val="1283702882"/>
              </p:ext>
            </p:extLst>
          </p:nvPr>
        </p:nvGraphicFramePr>
        <p:xfrm>
          <a:off x="401858" y="3683813"/>
          <a:ext cx="6475843" cy="2912377"/>
        </p:xfrm>
        <a:graphic>
          <a:graphicData uri="http://schemas.openxmlformats.org/drawingml/2006/table">
            <a:tbl>
              <a:tblPr firstRow="1" bandRow="1">
                <a:tableStyleId>{72833802-FEF1-4C79-8D5D-14CF1EAF98D9}</a:tableStyleId>
              </a:tblPr>
              <a:tblGrid>
                <a:gridCol w="948068">
                  <a:extLst>
                    <a:ext uri="{9D8B030D-6E8A-4147-A177-3AD203B41FA5}">
                      <a16:colId xmlns:a16="http://schemas.microsoft.com/office/drawing/2014/main" val="1951168832"/>
                    </a:ext>
                  </a:extLst>
                </a:gridCol>
                <a:gridCol w="791435">
                  <a:extLst>
                    <a:ext uri="{9D8B030D-6E8A-4147-A177-3AD203B41FA5}">
                      <a16:colId xmlns:a16="http://schemas.microsoft.com/office/drawing/2014/main" val="847110635"/>
                    </a:ext>
                  </a:extLst>
                </a:gridCol>
                <a:gridCol w="789390">
                  <a:extLst>
                    <a:ext uri="{9D8B030D-6E8A-4147-A177-3AD203B41FA5}">
                      <a16:colId xmlns:a16="http://schemas.microsoft.com/office/drawing/2014/main" val="1786818007"/>
                    </a:ext>
                  </a:extLst>
                </a:gridCol>
                <a:gridCol w="789390">
                  <a:extLst>
                    <a:ext uri="{9D8B030D-6E8A-4147-A177-3AD203B41FA5}">
                      <a16:colId xmlns:a16="http://schemas.microsoft.com/office/drawing/2014/main" val="2706979076"/>
                    </a:ext>
                  </a:extLst>
                </a:gridCol>
                <a:gridCol w="789390">
                  <a:extLst>
                    <a:ext uri="{9D8B030D-6E8A-4147-A177-3AD203B41FA5}">
                      <a16:colId xmlns:a16="http://schemas.microsoft.com/office/drawing/2014/main" val="596172915"/>
                    </a:ext>
                  </a:extLst>
                </a:gridCol>
                <a:gridCol w="789390">
                  <a:extLst>
                    <a:ext uri="{9D8B030D-6E8A-4147-A177-3AD203B41FA5}">
                      <a16:colId xmlns:a16="http://schemas.microsoft.com/office/drawing/2014/main" val="3648541447"/>
                    </a:ext>
                  </a:extLst>
                </a:gridCol>
                <a:gridCol w="789390">
                  <a:extLst>
                    <a:ext uri="{9D8B030D-6E8A-4147-A177-3AD203B41FA5}">
                      <a16:colId xmlns:a16="http://schemas.microsoft.com/office/drawing/2014/main" val="2579277033"/>
                    </a:ext>
                  </a:extLst>
                </a:gridCol>
                <a:gridCol w="789390">
                  <a:extLst>
                    <a:ext uri="{9D8B030D-6E8A-4147-A177-3AD203B41FA5}">
                      <a16:colId xmlns:a16="http://schemas.microsoft.com/office/drawing/2014/main" val="3784463813"/>
                    </a:ext>
                  </a:extLst>
                </a:gridCol>
              </a:tblGrid>
              <a:tr h="371212">
                <a:tc rowSpan="2" gridSpan="2">
                  <a:txBody>
                    <a:bodyPr/>
                    <a:lstStyle/>
                    <a:p>
                      <a:pPr algn="ctr"/>
                      <a:r>
                        <a:rPr kumimoji="1" lang="ja-JP" altLang="en-US" sz="1000">
                          <a:solidFill>
                            <a:schemeClr val="tx1"/>
                          </a:solidFill>
                          <a:latin typeface="メイリオ" panose="020B0604030504040204" pitchFamily="50" charset="-128"/>
                          <a:ea typeface="メイリオ" panose="020B0604030504040204" pitchFamily="50" charset="-128"/>
                        </a:rPr>
                        <a:t>訓練メニュー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rowSpan="2" hMerge="1">
                  <a:txBody>
                    <a:bodyPr/>
                    <a:lstStyle/>
                    <a:p>
                      <a:pPr algn="ctr"/>
                      <a:endParaRPr kumimoji="1"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r>
                        <a:rPr kumimoji="1" lang="ja-JP" altLang="en-US" sz="1000">
                          <a:solidFill>
                            <a:schemeClr val="tx1"/>
                          </a:solidFill>
                          <a:latin typeface="メイリオ" panose="020B0604030504040204" pitchFamily="50" charset="-128"/>
                          <a:ea typeface="メイリオ" panose="020B0604030504040204" pitchFamily="50" charset="-128"/>
                        </a:rPr>
                        <a:t>経費助成率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2">
                  <a:txBody>
                    <a:bodyPr/>
                    <a:lstStyle/>
                    <a:p>
                      <a:pPr algn="ctr"/>
                      <a:r>
                        <a:rPr kumimoji="1" lang="ja-JP" altLang="en-US" sz="1000">
                          <a:solidFill>
                            <a:schemeClr val="tx1"/>
                          </a:solidFill>
                          <a:latin typeface="メイリオ" panose="020B0604030504040204" pitchFamily="50" charset="-128"/>
                          <a:ea typeface="メイリオ" panose="020B0604030504040204" pitchFamily="50" charset="-128"/>
                        </a:rPr>
                        <a:t>賃金助成額</a:t>
                      </a:r>
                      <a:r>
                        <a:rPr kumimoji="1" lang="en-US" altLang="ja-JP" sz="10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r>
                        <a:rPr kumimoji="1" lang="ja-JP" altLang="en-US" sz="10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１</a:t>
                      </a:r>
                      <a:r>
                        <a:rPr kumimoji="1" lang="en-US" altLang="ja-JP" sz="10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p>
                    <a:p>
                      <a:pPr algn="ctr"/>
                      <a:r>
                        <a:rPr kumimoji="1" lang="ja-JP" altLang="en-US" sz="900">
                          <a:solidFill>
                            <a:schemeClr val="tx1"/>
                          </a:solidFill>
                          <a:latin typeface="メイリオ" panose="020B0604030504040204" pitchFamily="50" charset="-128"/>
                          <a:ea typeface="メイリオ" panose="020B0604030504040204" pitchFamily="50" charset="-128"/>
                        </a:rPr>
                        <a:t>（</a:t>
                      </a:r>
                      <a:r>
                        <a:rPr kumimoji="1" lang="en-US" altLang="ja-JP" sz="900">
                          <a:solidFill>
                            <a:schemeClr val="tx1"/>
                          </a:solidFill>
                          <a:latin typeface="メイリオ" panose="020B0604030504040204" pitchFamily="50" charset="-128"/>
                          <a:ea typeface="メイリオ" panose="020B0604030504040204" pitchFamily="50" charset="-128"/>
                        </a:rPr>
                        <a:t>1</a:t>
                      </a:r>
                      <a:r>
                        <a:rPr kumimoji="1" lang="ja-JP" altLang="en-US" sz="900">
                          <a:solidFill>
                            <a:schemeClr val="tx1"/>
                          </a:solidFill>
                          <a:latin typeface="メイリオ" panose="020B0604030504040204" pitchFamily="50" charset="-128"/>
                          <a:ea typeface="メイリオ" panose="020B0604030504040204" pitchFamily="50" charset="-128"/>
                        </a:rPr>
                        <a:t>人</a:t>
                      </a:r>
                      <a:r>
                        <a:rPr kumimoji="1" lang="en-US" altLang="ja-JP" sz="900">
                          <a:solidFill>
                            <a:schemeClr val="tx1"/>
                          </a:solidFill>
                          <a:latin typeface="メイリオ" panose="020B0604030504040204" pitchFamily="50" charset="-128"/>
                          <a:ea typeface="メイリオ" panose="020B0604030504040204" pitchFamily="50" charset="-128"/>
                        </a:rPr>
                        <a:t>1</a:t>
                      </a:r>
                      <a:r>
                        <a:rPr kumimoji="1" lang="ja-JP" altLang="en-US" sz="900">
                          <a:solidFill>
                            <a:schemeClr val="tx1"/>
                          </a:solidFill>
                          <a:latin typeface="メイリオ" panose="020B0604030504040204" pitchFamily="50" charset="-128"/>
                          <a:ea typeface="メイリオ" panose="020B0604030504040204" pitchFamily="50" charset="-128"/>
                        </a:rPr>
                        <a:t>時間当たり）</a:t>
                      </a:r>
                      <a:endParaRPr kumimoji="1" lang="en-US" altLang="ja-JP" sz="90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2">
                  <a:txBody>
                    <a:bodyPr/>
                    <a:lstStyle/>
                    <a:p>
                      <a:pPr algn="ctr"/>
                      <a:r>
                        <a:rPr kumimoji="1" lang="en-US" altLang="ja-JP" sz="1000">
                          <a:solidFill>
                            <a:schemeClr val="tx1"/>
                          </a:solidFill>
                          <a:latin typeface="メイリオ" panose="020B0604030504040204" pitchFamily="50" charset="-128"/>
                          <a:ea typeface="メイリオ" panose="020B0604030504040204" pitchFamily="50" charset="-128"/>
                        </a:rPr>
                        <a:t>OJT</a:t>
                      </a:r>
                      <a:r>
                        <a:rPr kumimoji="1" lang="ja-JP" altLang="en-US" sz="1000">
                          <a:solidFill>
                            <a:schemeClr val="tx1"/>
                          </a:solidFill>
                          <a:latin typeface="メイリオ" panose="020B0604030504040204" pitchFamily="50" charset="-128"/>
                          <a:ea typeface="メイリオ" panose="020B0604030504040204" pitchFamily="50" charset="-128"/>
                        </a:rPr>
                        <a:t>実施助成額</a:t>
                      </a:r>
                      <a:endParaRPr kumimoji="1" lang="en-US" altLang="ja-JP" sz="1000">
                        <a:solidFill>
                          <a:schemeClr val="tx1"/>
                        </a:solidFill>
                        <a:latin typeface="メイリオ" panose="020B0604030504040204" pitchFamily="50" charset="-128"/>
                        <a:ea typeface="メイリオ" panose="020B0604030504040204" pitchFamily="50" charset="-128"/>
                      </a:endParaRPr>
                    </a:p>
                    <a:p>
                      <a:pPr algn="ctr"/>
                      <a:r>
                        <a:rPr kumimoji="1" lang="ja-JP" altLang="en-US" sz="900">
                          <a:solidFill>
                            <a:schemeClr val="tx1"/>
                          </a:solidFill>
                          <a:latin typeface="メイリオ" panose="020B0604030504040204" pitchFamily="50" charset="-128"/>
                          <a:ea typeface="メイリオ" panose="020B0604030504040204" pitchFamily="50" charset="-128"/>
                        </a:rPr>
                        <a:t>（</a:t>
                      </a:r>
                      <a:r>
                        <a:rPr kumimoji="1" lang="en-US" altLang="ja-JP" sz="900">
                          <a:solidFill>
                            <a:schemeClr val="tx1"/>
                          </a:solidFill>
                          <a:latin typeface="メイリオ" panose="020B0604030504040204" pitchFamily="50" charset="-128"/>
                          <a:ea typeface="メイリオ" panose="020B0604030504040204" pitchFamily="50" charset="-128"/>
                        </a:rPr>
                        <a:t>1</a:t>
                      </a:r>
                      <a:r>
                        <a:rPr kumimoji="1" lang="ja-JP" altLang="en-US" sz="900">
                          <a:solidFill>
                            <a:schemeClr val="tx1"/>
                          </a:solidFill>
                          <a:latin typeface="メイリオ" panose="020B0604030504040204" pitchFamily="50" charset="-128"/>
                          <a:ea typeface="メイリオ" panose="020B0604030504040204" pitchFamily="50" charset="-128"/>
                        </a:rPr>
                        <a:t>人</a:t>
                      </a:r>
                      <a:r>
                        <a:rPr kumimoji="1" lang="en-US" altLang="ja-JP" sz="900">
                          <a:solidFill>
                            <a:schemeClr val="tx1"/>
                          </a:solidFill>
                          <a:latin typeface="メイリオ" panose="020B0604030504040204" pitchFamily="50" charset="-128"/>
                          <a:ea typeface="メイリオ" panose="020B0604030504040204" pitchFamily="50" charset="-128"/>
                        </a:rPr>
                        <a:t>1</a:t>
                      </a:r>
                      <a:r>
                        <a:rPr kumimoji="1" lang="ja-JP" altLang="en-US" sz="900">
                          <a:solidFill>
                            <a:schemeClr val="tx1"/>
                          </a:solidFill>
                          <a:latin typeface="メイリオ" panose="020B0604030504040204" pitchFamily="50" charset="-128"/>
                          <a:ea typeface="メイリオ" panose="020B0604030504040204" pitchFamily="50" charset="-128"/>
                        </a:rPr>
                        <a:t>コース当たり）</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3421498"/>
                  </a:ext>
                </a:extLst>
              </a:tr>
              <a:tr h="519697">
                <a:tc gridSpan="2" vMerge="1">
                  <a:txBody>
                    <a:bodyPr/>
                    <a:lstStyle/>
                    <a:p>
                      <a:endParaRPr lang="en-US" altLang="ja-JP"/>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F81BD"/>
                    </a:solidFill>
                  </a:tcPr>
                </a:tc>
                <a:tc hMerge="1" vMerge="1">
                  <a:txBody>
                    <a:bodyPr/>
                    <a:lstStyle/>
                    <a:p>
                      <a:endParaRPr kumimoji="1" lang="ja-JP" altLang="en-US"/>
                    </a:p>
                  </a:txBody>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ja-JP" altLang="en-US" sz="1000" b="1">
                          <a:solidFill>
                            <a:schemeClr val="tx1"/>
                          </a:solidFill>
                          <a:latin typeface="メイリオ" panose="020B0604030504040204" pitchFamily="50" charset="-128"/>
                          <a:ea typeface="メイリオ" panose="020B0604030504040204" pitchFamily="50" charset="-128"/>
                        </a:rPr>
                        <a:t>通常分</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en-US" altLang="ja-JP" sz="700" b="1">
                          <a:solidFill>
                            <a:schemeClr val="tx1"/>
                          </a:solidFill>
                          <a:latin typeface="メイリオ" panose="020B0604030504040204" pitchFamily="50" charset="-128"/>
                          <a:ea typeface="メイリオ" panose="020B0604030504040204" pitchFamily="50" charset="-128"/>
                        </a:rPr>
                        <a:t>	</a:t>
                      </a:r>
                      <a:r>
                        <a:rPr kumimoji="1" lang="ja-JP" altLang="en-US" sz="700" b="0" spc="-100" baseline="0">
                          <a:solidFill>
                            <a:schemeClr val="tx1"/>
                          </a:solidFill>
                          <a:latin typeface="メイリオ" panose="020B0604030504040204" pitchFamily="50" charset="-128"/>
                          <a:ea typeface="メイリオ" panose="020B0604030504040204" pitchFamily="50" charset="-128"/>
                        </a:rPr>
                        <a:t>賃金要件・資格等手当要件を満たす場合</a:t>
                      </a:r>
                      <a:r>
                        <a:rPr kumimoji="1" lang="en-US" altLang="ja-JP" sz="8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r>
                        <a:rPr kumimoji="1" lang="ja-JP" altLang="en-US" sz="8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２</a:t>
                      </a:r>
                      <a:r>
                        <a:rPr kumimoji="1" lang="en-US" altLang="ja-JP" sz="8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endParaRPr kumimoji="1" lang="en-US" altLang="ja-JP" sz="800" normalizeH="0" baseline="20000">
                        <a:solidFill>
                          <a:schemeClr val="tx1"/>
                        </a:solidFill>
                        <a:latin typeface="メイリオ" panose="020B0604030504040204" pitchFamily="50" charset="-128"/>
                        <a:ea typeface="メイリオ" panose="020B0604030504040204" pitchFamily="50" charset="-128"/>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ja-JP" altLang="en-US" sz="1000" b="1">
                          <a:solidFill>
                            <a:schemeClr val="tx1"/>
                          </a:solidFill>
                          <a:latin typeface="メイリオ" panose="020B0604030504040204" pitchFamily="50" charset="-128"/>
                          <a:ea typeface="メイリオ" panose="020B0604030504040204" pitchFamily="50" charset="-128"/>
                        </a:rPr>
                        <a:t>通常分</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en-US" altLang="ja-JP" sz="700" b="1">
                          <a:solidFill>
                            <a:schemeClr val="tx1"/>
                          </a:solidFill>
                          <a:latin typeface="メイリオ" panose="020B0604030504040204" pitchFamily="50" charset="-128"/>
                          <a:ea typeface="メイリオ" panose="020B0604030504040204" pitchFamily="50" charset="-128"/>
                        </a:rPr>
                        <a:t>	</a:t>
                      </a:r>
                      <a:r>
                        <a:rPr kumimoji="1" lang="ja-JP" altLang="en-US" sz="700" b="0" spc="-100" baseline="0">
                          <a:solidFill>
                            <a:schemeClr val="tx1"/>
                          </a:solidFill>
                          <a:latin typeface="メイリオ" panose="020B0604030504040204" pitchFamily="50" charset="-128"/>
                          <a:ea typeface="メイリオ" panose="020B0604030504040204" pitchFamily="50" charset="-128"/>
                        </a:rPr>
                        <a:t>賃金要件・資格等手当要件を満たす場合</a:t>
                      </a:r>
                      <a:r>
                        <a:rPr kumimoji="1" lang="en-US" altLang="ja-JP"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r>
                        <a:rPr kumimoji="1" lang="ja-JP" altLang="en-US"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２</a:t>
                      </a:r>
                      <a:r>
                        <a:rPr kumimoji="1" lang="en-US" altLang="ja-JP"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endParaRPr kumimoji="1" lang="ja-JP" altLang="en-US" sz="700" b="1">
                        <a:solidFill>
                          <a:schemeClr val="tx1"/>
                        </a:solidFill>
                        <a:latin typeface="メイリオ" panose="020B0604030504040204" pitchFamily="50" charset="-128"/>
                        <a:ea typeface="メイリオ" panose="020B0604030504040204" pitchFamily="50" charset="-128"/>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a:txBody>
                    <a:bodyPr/>
                    <a:lstStyle/>
                    <a:p>
                      <a:pPr algn="ctr"/>
                      <a:r>
                        <a:rPr kumimoji="1" lang="ja-JP" altLang="en-US" sz="1000" b="1">
                          <a:solidFill>
                            <a:schemeClr val="tx1"/>
                          </a:solidFill>
                          <a:latin typeface="メイリオ" panose="020B0604030504040204" pitchFamily="50" charset="-128"/>
                          <a:ea typeface="メイリオ" panose="020B0604030504040204" pitchFamily="50" charset="-128"/>
                        </a:rPr>
                        <a:t>通常分</a:t>
                      </a:r>
                    </a:p>
                  </a:txBody>
                  <a:tcPr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tc>
                  <a:txBody>
                    <a:bodyPr/>
                    <a:lstStyle/>
                    <a:p>
                      <a:pPr marL="0" marR="0" lvl="0" indent="0" algn="ctr" defTabSz="914395" rtl="0" eaLnBrk="1" fontAlgn="auto" latinLnBrk="0" hangingPunct="1">
                        <a:lnSpc>
                          <a:spcPct val="100000"/>
                        </a:lnSpc>
                        <a:spcBef>
                          <a:spcPts val="0"/>
                        </a:spcBef>
                        <a:spcAft>
                          <a:spcPts val="0"/>
                        </a:spcAft>
                        <a:buClrTx/>
                        <a:buSzTx/>
                        <a:buFontTx/>
                        <a:buNone/>
                        <a:tabLst/>
                        <a:defRPr/>
                      </a:pPr>
                      <a:r>
                        <a:rPr kumimoji="1" lang="en-US" altLang="ja-JP" sz="700" b="1">
                          <a:solidFill>
                            <a:schemeClr val="tx1"/>
                          </a:solidFill>
                          <a:latin typeface="メイリオ" panose="020B0604030504040204" pitchFamily="50" charset="-128"/>
                          <a:ea typeface="メイリオ" panose="020B0604030504040204" pitchFamily="50" charset="-128"/>
                        </a:rPr>
                        <a:t>	</a:t>
                      </a:r>
                      <a:r>
                        <a:rPr kumimoji="1" lang="ja-JP" altLang="en-US" sz="700" b="0" spc="-100" baseline="0">
                          <a:solidFill>
                            <a:schemeClr val="tx1"/>
                          </a:solidFill>
                          <a:latin typeface="メイリオ" panose="020B0604030504040204" pitchFamily="50" charset="-128"/>
                          <a:ea typeface="メイリオ" panose="020B0604030504040204" pitchFamily="50" charset="-128"/>
                        </a:rPr>
                        <a:t>賃金要件・資格等手当要件を満たす場合</a:t>
                      </a:r>
                      <a:r>
                        <a:rPr kumimoji="1" lang="en-US" altLang="ja-JP"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r>
                        <a:rPr kumimoji="1" lang="ja-JP" altLang="en-US"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２</a:t>
                      </a:r>
                      <a:r>
                        <a:rPr kumimoji="1" lang="en-US" altLang="ja-JP" sz="700" b="0" i="0" u="none" strike="noStrike" kern="1200" cap="none" spc="0" normalizeH="0" baseline="20000" noProof="0">
                          <a:ln>
                            <a:noFill/>
                          </a:ln>
                          <a:solidFill>
                            <a:schemeClr val="tx1"/>
                          </a:solidFill>
                          <a:effectLst/>
                          <a:uLnTx/>
                          <a:uFillTx/>
                          <a:latin typeface="メイリオ" panose="020B0604030504040204" pitchFamily="50" charset="-128"/>
                          <a:ea typeface="メイリオ" panose="020B0604030504040204" pitchFamily="50" charset="-128"/>
                        </a:rPr>
                        <a:t>)</a:t>
                      </a:r>
                      <a:endParaRPr kumimoji="1" lang="ja-JP" altLang="en-US" sz="700" b="0">
                        <a:solidFill>
                          <a:schemeClr val="tx1"/>
                        </a:solidFill>
                        <a:latin typeface="メイリオ" panose="020B0604030504040204" pitchFamily="50" charset="-128"/>
                        <a:ea typeface="メイリオ" panose="020B0604030504040204" pitchFamily="50" charset="-128"/>
                      </a:endParaRPr>
                    </a:p>
                  </a:txBody>
                  <a:tcPr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alpha val="85098"/>
                      </a:schemeClr>
                    </a:solidFill>
                  </a:tcPr>
                </a:tc>
                <a:extLst>
                  <a:ext uri="{0D108BD9-81ED-4DB2-BD59-A6C34878D82A}">
                    <a16:rowId xmlns:a16="http://schemas.microsoft.com/office/drawing/2014/main" val="2147369340"/>
                  </a:ext>
                </a:extLst>
              </a:tr>
              <a:tr h="386061">
                <a:tc rowSpan="2">
                  <a:txBody>
                    <a:bodyPr/>
                    <a:lstStyle/>
                    <a:p>
                      <a:r>
                        <a:rPr kumimoji="1" lang="ja-JP" altLang="en-US" sz="1100" b="0">
                          <a:solidFill>
                            <a:schemeClr val="tx1"/>
                          </a:solidFill>
                          <a:latin typeface="メイリオ" panose="020B0604030504040204" pitchFamily="50" charset="-128"/>
                          <a:ea typeface="メイリオ" panose="020B0604030504040204" pitchFamily="50" charset="-128"/>
                        </a:rPr>
                        <a:t>①人材育成</a:t>
                      </a:r>
                      <a:br>
                        <a:rPr kumimoji="1" lang="en-US" altLang="ja-JP" sz="1100" b="0">
                          <a:solidFill>
                            <a:schemeClr val="tx1"/>
                          </a:solidFill>
                          <a:latin typeface="メイリオ" panose="020B0604030504040204" pitchFamily="50" charset="-128"/>
                          <a:ea typeface="メイリオ" panose="020B0604030504040204" pitchFamily="50" charset="-128"/>
                        </a:rPr>
                      </a:br>
                      <a:r>
                        <a:rPr kumimoji="1" lang="ja-JP" altLang="en-US" sz="1100" b="0">
                          <a:solidFill>
                            <a:schemeClr val="tx1"/>
                          </a:solidFill>
                          <a:latin typeface="メイリオ" panose="020B0604030504040204" pitchFamily="50" charset="-128"/>
                          <a:ea typeface="メイリオ" panose="020B0604030504040204" pitchFamily="50" charset="-128"/>
                        </a:rPr>
                        <a:t>　訓練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b="0">
                          <a:solidFill>
                            <a:schemeClr val="tx1"/>
                          </a:solidFill>
                          <a:latin typeface="メイリオ" panose="020B0604030504040204" pitchFamily="50" charset="-128"/>
                          <a:ea typeface="メイリオ" panose="020B0604030504040204" pitchFamily="50" charset="-128"/>
                        </a:rPr>
                        <a:t>正規雇用</a:t>
                      </a:r>
                      <a:endParaRPr kumimoji="1" lang="en-US" altLang="ja-JP" sz="900" b="0">
                        <a:solidFill>
                          <a:schemeClr val="tx1"/>
                        </a:solidFill>
                        <a:latin typeface="メイリオ" panose="020B0604030504040204" pitchFamily="50" charset="-128"/>
                        <a:ea typeface="メイリオ" panose="020B0604030504040204" pitchFamily="50" charset="-128"/>
                      </a:endParaRPr>
                    </a:p>
                    <a:p>
                      <a:r>
                        <a:rPr kumimoji="1" lang="ja-JP" altLang="en-US" sz="900" b="0">
                          <a:solidFill>
                            <a:schemeClr val="tx1"/>
                          </a:solidFill>
                          <a:latin typeface="メイリオ" panose="020B0604030504040204" pitchFamily="50" charset="-128"/>
                          <a:ea typeface="メイリオ" panose="020B0604030504040204" pitchFamily="50" charset="-128"/>
                        </a:rPr>
                        <a:t>労働者等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0">
                          <a:latin typeface="メイリオ" panose="020B0604030504040204" pitchFamily="50" charset="-128"/>
                          <a:ea typeface="メイリオ" panose="020B0604030504040204" pitchFamily="50" charset="-128"/>
                        </a:rPr>
                        <a:t>45</a:t>
                      </a:r>
                      <a:r>
                        <a:rPr kumimoji="1" lang="ja-JP" altLang="en-US" sz="1050" b="0">
                          <a:latin typeface="メイリオ" panose="020B0604030504040204" pitchFamily="50" charset="-128"/>
                          <a:ea typeface="メイリオ" panose="020B0604030504040204" pitchFamily="50" charset="-128"/>
                        </a:rPr>
                        <a:t>％</a:t>
                      </a:r>
                      <a:endParaRPr kumimoji="1" lang="en-US" altLang="ja-JP" sz="1050" b="0">
                        <a:latin typeface="メイリオ" panose="020B0604030504040204" pitchFamily="50" charset="-128"/>
                        <a:ea typeface="メイリオ" panose="020B0604030504040204" pitchFamily="50" charset="-128"/>
                      </a:endParaRPr>
                    </a:p>
                    <a:p>
                      <a:pPr algn="ctr"/>
                      <a:r>
                        <a:rPr kumimoji="1" lang="en-US" altLang="ja-JP" sz="1050" b="0">
                          <a:latin typeface="メイリオ" panose="020B0604030504040204" pitchFamily="50" charset="-128"/>
                          <a:ea typeface="メイリオ" panose="020B0604030504040204" pitchFamily="50" charset="-128"/>
                        </a:rPr>
                        <a:t>(30%)</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a:latin typeface="メイリオ" panose="020B0604030504040204" pitchFamily="50" charset="-128"/>
                          <a:ea typeface="メイリオ" panose="020B0604030504040204" pitchFamily="50" charset="-128"/>
                        </a:rPr>
                        <a:t>＋</a:t>
                      </a:r>
                      <a:r>
                        <a:rPr kumimoji="1" lang="en-US" altLang="ja-JP" sz="1050" b="0">
                          <a:latin typeface="メイリオ" panose="020B0604030504040204" pitchFamily="50" charset="-128"/>
                          <a:ea typeface="メイリオ" panose="020B0604030504040204" pitchFamily="50" charset="-128"/>
                        </a:rPr>
                        <a:t>15</a:t>
                      </a:r>
                      <a:r>
                        <a:rPr kumimoji="1" lang="ja-JP" altLang="en-US" sz="1050" b="0">
                          <a:latin typeface="メイリオ" panose="020B0604030504040204" pitchFamily="50" charset="-128"/>
                          <a:ea typeface="メイリオ" panose="020B0604030504040204" pitchFamily="50" charset="-128"/>
                        </a:rPr>
                        <a:t>％</a:t>
                      </a:r>
                      <a:endParaRPr kumimoji="1" lang="en-US" altLang="ja-JP" sz="1050" b="0">
                        <a:latin typeface="メイリオ" panose="020B0604030504040204" pitchFamily="50" charset="-128"/>
                        <a:ea typeface="メイリオ" panose="020B0604030504040204" pitchFamily="50" charset="-128"/>
                      </a:endParaRPr>
                    </a:p>
                    <a:p>
                      <a:pPr algn="ctr"/>
                      <a:r>
                        <a:rPr kumimoji="1" lang="en-US" altLang="ja-JP" sz="1050" b="0">
                          <a:latin typeface="メイリオ" panose="020B0604030504040204" pitchFamily="50" charset="-128"/>
                          <a:ea typeface="メイリオ" panose="020B0604030504040204" pitchFamily="50" charset="-128"/>
                        </a:rPr>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r>
                        <a:rPr kumimoji="1" lang="en-US" altLang="ja-JP" sz="1050" b="0">
                          <a:latin typeface="メイリオ" panose="020B0604030504040204" pitchFamily="50" charset="-128"/>
                          <a:ea typeface="メイリオ" panose="020B0604030504040204" pitchFamily="50" charset="-128"/>
                        </a:rPr>
                        <a:t>  800</a:t>
                      </a:r>
                      <a:r>
                        <a:rPr kumimoji="1" lang="ja-JP" altLang="en-US" sz="1050" b="0">
                          <a:latin typeface="メイリオ" panose="020B0604030504040204" pitchFamily="50" charset="-128"/>
                          <a:ea typeface="メイリオ" panose="020B0604030504040204" pitchFamily="50" charset="-128"/>
                        </a:rPr>
                        <a:t>円</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 (400</a:t>
                      </a:r>
                      <a:r>
                        <a:rPr kumimoji="1" lang="ja-JP" altLang="en-US" sz="1050" b="0">
                          <a:latin typeface="メイリオ" panose="020B0604030504040204" pitchFamily="50" charset="-128"/>
                          <a:ea typeface="メイリオ" panose="020B0604030504040204" pitchFamily="50" charset="-128"/>
                        </a:rPr>
                        <a:t>円</a:t>
                      </a:r>
                      <a:r>
                        <a:rPr kumimoji="1" lang="en-US" altLang="ja-JP"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r>
                        <a:rPr kumimoji="1" lang="ja-JP" altLang="en-US" sz="1050" b="0">
                          <a:latin typeface="メイリオ" panose="020B0604030504040204" pitchFamily="50" charset="-128"/>
                          <a:ea typeface="メイリオ" panose="020B0604030504040204" pitchFamily="50" charset="-128"/>
                        </a:rPr>
                        <a:t>＋</a:t>
                      </a:r>
                      <a:r>
                        <a:rPr kumimoji="1" lang="en-US" altLang="ja-JP" sz="1050" b="0">
                          <a:latin typeface="メイリオ" panose="020B0604030504040204" pitchFamily="50" charset="-128"/>
                          <a:ea typeface="メイリオ" panose="020B0604030504040204" pitchFamily="50" charset="-128"/>
                        </a:rPr>
                        <a:t>200</a:t>
                      </a:r>
                      <a:r>
                        <a:rPr kumimoji="1" lang="ja-JP" altLang="en-US" sz="1050" b="0">
                          <a:latin typeface="メイリオ" panose="020B0604030504040204" pitchFamily="50" charset="-128"/>
                          <a:ea typeface="メイリオ" panose="020B0604030504040204" pitchFamily="50" charset="-128"/>
                        </a:rPr>
                        <a:t>円</a:t>
                      </a:r>
                      <a:endParaRPr kumimoji="1" lang="en-US" altLang="ja-JP" sz="1050" b="0">
                        <a:latin typeface="メイリオ" panose="020B0604030504040204" pitchFamily="50" charset="-128"/>
                        <a:ea typeface="メイリオ" panose="020B0604030504040204" pitchFamily="50" charset="-128"/>
                      </a:endParaRPr>
                    </a:p>
                    <a:p>
                      <a:pPr algn="ctr"/>
                      <a:r>
                        <a:rPr kumimoji="1" lang="en-US" altLang="ja-JP" sz="1050" b="0" spc="-100" baseline="0">
                          <a:latin typeface="メイリオ" panose="020B0604030504040204" pitchFamily="50" charset="-128"/>
                          <a:ea typeface="メイリオ" panose="020B0604030504040204" pitchFamily="50" charset="-128"/>
                        </a:rPr>
                        <a:t>(+100</a:t>
                      </a:r>
                      <a:r>
                        <a:rPr kumimoji="1" lang="ja-JP" altLang="en-US" sz="1050" b="0" spc="-100" baseline="0">
                          <a:latin typeface="メイリオ" panose="020B0604030504040204" pitchFamily="50" charset="-128"/>
                          <a:ea typeface="メイリオ" panose="020B0604030504040204" pitchFamily="50" charset="-128"/>
                        </a:rPr>
                        <a:t>円</a:t>
                      </a:r>
                      <a:r>
                        <a:rPr kumimoji="1" lang="en-US" altLang="ja-JP" sz="1050" b="0" spc="-100" baseline="0">
                          <a:latin typeface="メイリオ" panose="020B0604030504040204" pitchFamily="50" charset="-128"/>
                          <a:ea typeface="メイリオ" panose="020B0604030504040204" pitchFamily="50" charset="-128"/>
                        </a:rPr>
                        <a:t>)</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algn="ctr"/>
                      <a:r>
                        <a:rPr kumimoji="1" lang="ja-JP" altLang="en-US"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5533071"/>
                  </a:ext>
                </a:extLst>
              </a:tr>
              <a:tr h="356364">
                <a:tc vMerge="1">
                  <a:txBody>
                    <a:bodyPr/>
                    <a:lstStyle/>
                    <a:p>
                      <a:endParaRPr kumimoji="1" lang="ja-JP" altLang="en-US" sz="110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メイリオ" panose="020B0604030504040204" pitchFamily="50" charset="-128"/>
                          <a:ea typeface="メイリオ" panose="020B0604030504040204" pitchFamily="50" charset="-128"/>
                        </a:rPr>
                        <a:t>有期契約</a:t>
                      </a:r>
                      <a:endParaRPr kumimoji="1" lang="en-US" altLang="ja-JP" sz="9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メイリオ" panose="020B0604030504040204" pitchFamily="50" charset="-128"/>
                          <a:ea typeface="メイリオ" panose="020B0604030504040204" pitchFamily="50" charset="-128"/>
                        </a:rPr>
                        <a:t>労働者等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50" b="0">
                          <a:latin typeface="メイリオ" panose="020B0604030504040204" pitchFamily="50" charset="-128"/>
                          <a:ea typeface="メイリオ" panose="020B0604030504040204" pitchFamily="50" charset="-128"/>
                        </a:rPr>
                        <a:t>70%</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b="0">
                          <a:latin typeface="メイリオ" panose="020B0604030504040204" pitchFamily="50" charset="-128"/>
                          <a:ea typeface="メイリオ" panose="020B0604030504040204" pitchFamily="50" charset="-128"/>
                        </a:rPr>
                        <a:t>+15%</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3973300"/>
                  </a:ext>
                </a:extLst>
              </a:tr>
              <a:tr h="386061">
                <a:tc gridSpan="2">
                  <a:txBody>
                    <a:bodyPr/>
                    <a:lstStyle/>
                    <a:p>
                      <a:r>
                        <a:rPr kumimoji="1" lang="ja-JP" altLang="en-US" sz="1100">
                          <a:latin typeface="メイリオ" panose="020B0604030504040204" pitchFamily="50" charset="-128"/>
                          <a:ea typeface="メイリオ" panose="020B0604030504040204" pitchFamily="50" charset="-128"/>
                        </a:rPr>
                        <a:t>②認定実習併用職業訓練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algn="ctr"/>
                      <a:r>
                        <a:rPr kumimoji="1" lang="en-US" altLang="ja-JP" sz="1050" b="0">
                          <a:latin typeface="メイリオ" panose="020B0604030504040204" pitchFamily="50" charset="-128"/>
                          <a:ea typeface="メイリオ" panose="020B0604030504040204" pitchFamily="50" charset="-128"/>
                        </a:rPr>
                        <a:t>45</a:t>
                      </a:r>
                      <a:r>
                        <a:rPr kumimoji="1" lang="ja-JP" altLang="en-US" sz="1050" b="0">
                          <a:latin typeface="メイリオ" panose="020B0604030504040204" pitchFamily="50" charset="-128"/>
                          <a:ea typeface="メイリオ" panose="020B0604030504040204" pitchFamily="50" charset="-128"/>
                        </a:rPr>
                        <a:t>％</a:t>
                      </a:r>
                      <a:br>
                        <a:rPr kumimoji="1" lang="en-US" altLang="ja-JP" sz="1050" b="0">
                          <a:latin typeface="メイリオ" panose="020B0604030504040204" pitchFamily="50" charset="-128"/>
                          <a:ea typeface="メイリオ" panose="020B0604030504040204" pitchFamily="50" charset="-128"/>
                        </a:rPr>
                      </a:br>
                      <a:r>
                        <a:rPr kumimoji="1" lang="ja-JP" altLang="en-US" sz="1050" b="0">
                          <a:latin typeface="メイリオ" panose="020B0604030504040204" pitchFamily="50" charset="-128"/>
                          <a:ea typeface="メイリオ" panose="020B0604030504040204" pitchFamily="50" charset="-128"/>
                        </a:rPr>
                        <a:t>（</a:t>
                      </a:r>
                      <a:r>
                        <a:rPr kumimoji="1" lang="en-US" altLang="ja-JP" sz="1050" b="0">
                          <a:latin typeface="メイリオ" panose="020B0604030504040204" pitchFamily="50" charset="-128"/>
                          <a:ea typeface="メイリオ" panose="020B0604030504040204" pitchFamily="50" charset="-128"/>
                        </a:rPr>
                        <a:t>30</a:t>
                      </a:r>
                      <a:r>
                        <a:rPr kumimoji="1" lang="ja-JP" altLang="en-US"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a:latin typeface="メイリオ" panose="020B0604030504040204" pitchFamily="50" charset="-128"/>
                          <a:ea typeface="メイリオ" panose="020B0604030504040204" pitchFamily="50" charset="-128"/>
                        </a:rPr>
                        <a:t>＋</a:t>
                      </a:r>
                      <a:r>
                        <a:rPr kumimoji="1" lang="en-US" altLang="ja-JP" sz="1050" b="0">
                          <a:latin typeface="メイリオ" panose="020B0604030504040204" pitchFamily="50" charset="-128"/>
                          <a:ea typeface="メイリオ" panose="020B0604030504040204" pitchFamily="50" charset="-128"/>
                        </a:rPr>
                        <a:t>15</a:t>
                      </a:r>
                      <a:r>
                        <a:rPr kumimoji="1" lang="ja-JP" altLang="en-US" sz="1050" b="0">
                          <a:latin typeface="メイリオ" panose="020B0604030504040204" pitchFamily="50" charset="-128"/>
                          <a:ea typeface="メイリオ" panose="020B0604030504040204" pitchFamily="50" charset="-128"/>
                        </a:rPr>
                        <a:t>％</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(+15%)</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ctr"/>
                      <a:r>
                        <a:rPr kumimoji="1" lang="en-US" altLang="ja-JP" sz="1050" b="0">
                          <a:latin typeface="メイリオ" panose="020B0604030504040204" pitchFamily="50" charset="-128"/>
                          <a:ea typeface="メイリオ" panose="020B0604030504040204" pitchFamily="50" charset="-128"/>
                        </a:rPr>
                        <a:t>20</a:t>
                      </a:r>
                      <a:r>
                        <a:rPr kumimoji="1" lang="ja-JP" altLang="en-US" sz="1050" b="0">
                          <a:latin typeface="メイリオ" panose="020B0604030504040204" pitchFamily="50" charset="-128"/>
                          <a:ea typeface="メイリオ" panose="020B0604030504040204" pitchFamily="50" charset="-128"/>
                        </a:rPr>
                        <a:t>万円</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(11</a:t>
                      </a:r>
                      <a:r>
                        <a:rPr kumimoji="1" lang="ja-JP" altLang="en-US" sz="1050" b="0">
                          <a:latin typeface="メイリオ" panose="020B0604030504040204" pitchFamily="50" charset="-128"/>
                          <a:ea typeface="メイリオ" panose="020B0604030504040204" pitchFamily="50" charset="-128"/>
                        </a:rPr>
                        <a:t>万円</a:t>
                      </a:r>
                      <a:r>
                        <a:rPr kumimoji="1" lang="en-US" altLang="ja-JP"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５万円</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３万円</a:t>
                      </a:r>
                      <a:r>
                        <a:rPr kumimoji="1" lang="en-US" altLang="ja-JP" sz="1050" b="0">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4518842"/>
                  </a:ext>
                </a:extLst>
              </a:tr>
              <a:tr h="356364">
                <a:tc gridSpan="2">
                  <a:txBody>
                    <a:bodyPr/>
                    <a:lstStyle/>
                    <a:p>
                      <a:r>
                        <a:rPr kumimoji="1" lang="ja-JP" altLang="en-US" sz="1100">
                          <a:latin typeface="メイリオ" panose="020B0604030504040204" pitchFamily="50" charset="-128"/>
                          <a:ea typeface="メイリオ" panose="020B0604030504040204" pitchFamily="50" charset="-128"/>
                        </a:rPr>
                        <a:t>③有期実習型訓練</a:t>
                      </a:r>
                      <a:r>
                        <a:rPr kumimoji="1" lang="ja-JP" altLang="en-US" sz="1100" baseline="30000">
                          <a:solidFill>
                            <a:schemeClr val="tx1"/>
                          </a:solidFill>
                          <a:latin typeface="メイリオ" panose="020B0604030504040204" pitchFamily="50" charset="-128"/>
                          <a:ea typeface="メイリオ" panose="020B0604030504040204" pitchFamily="50" charset="-128"/>
                        </a:rPr>
                        <a:t>（</a:t>
                      </a:r>
                      <a:r>
                        <a:rPr lang="en-US" altLang="ja-JP" sz="1100" b="0" i="0" u="none" strike="noStrike" baseline="30000">
                          <a:solidFill>
                            <a:schemeClr val="tx1"/>
                          </a:solidFill>
                          <a:latin typeface="メイリオ" panose="020B0604030504040204" pitchFamily="50" charset="-128"/>
                          <a:ea typeface="メイリオ" panose="020B0604030504040204" pitchFamily="50" charset="-128"/>
                        </a:rPr>
                        <a:t>※</a:t>
                      </a:r>
                      <a:r>
                        <a:rPr lang="ja-JP" altLang="en-US" sz="1100" b="0" i="0" u="none" strike="noStrike" baseline="30000">
                          <a:solidFill>
                            <a:schemeClr val="tx1"/>
                          </a:solidFill>
                          <a:latin typeface="メイリオ" panose="020B0604030504040204" pitchFamily="50" charset="-128"/>
                          <a:ea typeface="メイリオ" panose="020B0604030504040204" pitchFamily="50" charset="-128"/>
                        </a:rPr>
                        <a:t>３）</a:t>
                      </a:r>
                      <a:endParaRPr kumimoji="1" lang="ja-JP" altLang="en-US" sz="110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b="0">
                          <a:solidFill>
                            <a:schemeClr val="tx1"/>
                          </a:solidFill>
                          <a:latin typeface="メイリオ" panose="020B0604030504040204" pitchFamily="50" charset="-128"/>
                          <a:ea typeface="メイリオ" panose="020B0604030504040204" pitchFamily="50" charset="-128"/>
                        </a:rPr>
                        <a:t>75</a:t>
                      </a:r>
                      <a:r>
                        <a:rPr kumimoji="1" lang="ja-JP" altLang="en-US" sz="1050" b="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 ＋</a:t>
                      </a:r>
                      <a:r>
                        <a:rPr kumimoji="1" lang="en-US" altLang="ja-JP" sz="1050" b="0">
                          <a:solidFill>
                            <a:schemeClr val="tx1"/>
                          </a:solidFill>
                          <a:latin typeface="メイリオ" panose="020B0604030504040204" pitchFamily="50" charset="-128"/>
                          <a:ea typeface="メイリオ" panose="020B0604030504040204" pitchFamily="50" charset="-128"/>
                        </a:rPr>
                        <a:t>25</a:t>
                      </a:r>
                      <a:r>
                        <a:rPr kumimoji="1" lang="ja-JP" altLang="en-US" sz="1050" b="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tcPr>
                </a:tc>
                <a:tc vMerge="1">
                  <a:txBody>
                    <a:bodyPr/>
                    <a:lstStyle/>
                    <a:p>
                      <a:endParaRPr kumimoji="1" lang="ja-JP" altLang="en-US"/>
                    </a:p>
                  </a:txBody>
                  <a:tcPr/>
                </a:tc>
                <a:tc>
                  <a:txBody>
                    <a:bodyPr/>
                    <a:lstStyle/>
                    <a:p>
                      <a:pPr algn="ctr"/>
                      <a:r>
                        <a:rPr kumimoji="1" lang="en-US" altLang="ja-JP" sz="1050" b="0">
                          <a:latin typeface="メイリオ" panose="020B0604030504040204" pitchFamily="50" charset="-128"/>
                          <a:ea typeface="メイリオ" panose="020B0604030504040204" pitchFamily="50" charset="-128"/>
                        </a:rPr>
                        <a:t>10</a:t>
                      </a:r>
                      <a:r>
                        <a:rPr kumimoji="1" lang="ja-JP" altLang="en-US" sz="1050" b="0">
                          <a:latin typeface="メイリオ" panose="020B0604030504040204" pitchFamily="50" charset="-128"/>
                          <a:ea typeface="メイリオ" panose="020B0604030504040204" pitchFamily="50" charset="-128"/>
                        </a:rPr>
                        <a:t>万円</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９万円</a:t>
                      </a:r>
                      <a:r>
                        <a:rPr kumimoji="1" lang="en-US" altLang="ja-JP" sz="1050" b="0">
                          <a:latin typeface="メイリオ" panose="020B0604030504040204" pitchFamily="50" charset="-128"/>
                          <a:ea typeface="メイリオ" panose="020B0604030504040204" pitchFamily="50" charset="-128"/>
                        </a:rPr>
                        <a:t>)</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３万円</a:t>
                      </a:r>
                      <a:br>
                        <a:rPr kumimoji="1" lang="en-US" altLang="ja-JP" sz="1050" b="0">
                          <a:latin typeface="メイリオ" panose="020B0604030504040204" pitchFamily="50" charset="-128"/>
                          <a:ea typeface="メイリオ" panose="020B0604030504040204" pitchFamily="50" charset="-128"/>
                        </a:rPr>
                      </a:b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３万円</a:t>
                      </a:r>
                      <a:r>
                        <a:rPr kumimoji="1" lang="en-US" altLang="ja-JP" sz="1050" b="0">
                          <a:latin typeface="メイリオ" panose="020B0604030504040204" pitchFamily="50" charset="-128"/>
                          <a:ea typeface="メイリオ" panose="020B0604030504040204" pitchFamily="50" charset="-128"/>
                        </a:rPr>
                        <a:t>)</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48753911"/>
                  </a:ext>
                </a:extLst>
              </a:tr>
              <a:tr h="356364">
                <a:tc gridSpan="2">
                  <a:txBody>
                    <a:bodyPr/>
                    <a:lstStyle/>
                    <a:p>
                      <a:r>
                        <a:rPr kumimoji="1" lang="ja-JP" altLang="en-US" sz="1100">
                          <a:solidFill>
                            <a:schemeClr val="tx1"/>
                          </a:solidFill>
                          <a:latin typeface="メイリオ" panose="020B0604030504040204" pitchFamily="50" charset="-128"/>
                          <a:ea typeface="メイリオ" panose="020B0604030504040204" pitchFamily="50" charset="-128"/>
                        </a:rPr>
                        <a:t>④中高年齢者実習型訓練</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ctr"/>
                      <a:r>
                        <a:rPr kumimoji="1" lang="en-US" altLang="ja-JP" sz="1050" b="0">
                          <a:solidFill>
                            <a:schemeClr val="tx1"/>
                          </a:solidFill>
                          <a:latin typeface="メイリオ" panose="020B0604030504040204" pitchFamily="50" charset="-128"/>
                          <a:ea typeface="メイリオ" panose="020B0604030504040204" pitchFamily="50" charset="-128"/>
                        </a:rPr>
                        <a:t>60</a:t>
                      </a:r>
                      <a:r>
                        <a:rPr kumimoji="1" lang="ja-JP" altLang="en-US" sz="1050" b="0">
                          <a:solidFill>
                            <a:schemeClr val="tx1"/>
                          </a:solidFill>
                          <a:latin typeface="メイリオ" panose="020B0604030504040204" pitchFamily="50" charset="-128"/>
                          <a:ea typeface="メイリオ" panose="020B0604030504040204" pitchFamily="50" charset="-128"/>
                        </a:rPr>
                        <a:t>％</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ja-JP" altLang="en-US" sz="1050" b="0">
                          <a:solidFill>
                            <a:schemeClr val="tx1"/>
                          </a:solidFill>
                          <a:latin typeface="メイリオ" panose="020B0604030504040204" pitchFamily="50" charset="-128"/>
                          <a:ea typeface="メイリオ" panose="020B0604030504040204" pitchFamily="50" charset="-128"/>
                        </a:rPr>
                        <a:t>（</a:t>
                      </a:r>
                      <a:r>
                        <a:rPr kumimoji="1" lang="en-US" altLang="ja-JP" sz="1050" b="0">
                          <a:solidFill>
                            <a:schemeClr val="tx1"/>
                          </a:solidFill>
                          <a:latin typeface="メイリオ" panose="020B0604030504040204" pitchFamily="50" charset="-128"/>
                          <a:ea typeface="メイリオ" panose="020B0604030504040204" pitchFamily="50" charset="-128"/>
                        </a:rPr>
                        <a:t>45</a:t>
                      </a:r>
                      <a:r>
                        <a:rPr kumimoji="1" lang="ja-JP" altLang="en-US" sz="1050" b="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a:t>
                      </a:r>
                      <a:r>
                        <a:rPr kumimoji="1" lang="en-US" altLang="ja-JP" sz="1050" b="0">
                          <a:solidFill>
                            <a:schemeClr val="tx1"/>
                          </a:solidFill>
                          <a:latin typeface="メイリオ" panose="020B0604030504040204" pitchFamily="50" charset="-128"/>
                          <a:ea typeface="メイリオ" panose="020B0604030504040204" pitchFamily="50" charset="-128"/>
                        </a:rPr>
                        <a:t>15</a:t>
                      </a:r>
                      <a:r>
                        <a:rPr kumimoji="1" lang="ja-JP" altLang="en-US" sz="1050" b="0">
                          <a:solidFill>
                            <a:schemeClr val="tx1"/>
                          </a:solidFill>
                          <a:latin typeface="メイリオ" panose="020B0604030504040204" pitchFamily="50" charset="-128"/>
                          <a:ea typeface="メイリオ" panose="020B0604030504040204" pitchFamily="50" charset="-128"/>
                        </a:rPr>
                        <a:t>％</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en-US" altLang="ja-JP" sz="1050" b="0">
                          <a:solidFill>
                            <a:schemeClr val="tx1"/>
                          </a:solidFill>
                          <a:latin typeface="メイリオ" panose="020B0604030504040204" pitchFamily="50" charset="-128"/>
                          <a:ea typeface="メイリオ" panose="020B0604030504040204" pitchFamily="50" charset="-128"/>
                        </a:rPr>
                        <a:t>(</a:t>
                      </a:r>
                      <a:r>
                        <a:rPr kumimoji="1" lang="ja-JP" altLang="en-US" sz="1050" b="0">
                          <a:solidFill>
                            <a:schemeClr val="tx1"/>
                          </a:solidFill>
                          <a:latin typeface="メイリオ" panose="020B0604030504040204" pitchFamily="50" charset="-128"/>
                          <a:ea typeface="メイリオ" panose="020B0604030504040204" pitchFamily="50" charset="-128"/>
                        </a:rPr>
                        <a:t>＋</a:t>
                      </a:r>
                      <a:r>
                        <a:rPr kumimoji="1" lang="en-US" altLang="ja-JP" sz="1050" b="0">
                          <a:solidFill>
                            <a:schemeClr val="tx1"/>
                          </a:solidFill>
                          <a:latin typeface="メイリオ" panose="020B0604030504040204" pitchFamily="50" charset="-128"/>
                          <a:ea typeface="メイリオ" panose="020B0604030504040204" pitchFamily="50" charset="-128"/>
                        </a:rPr>
                        <a:t>15</a:t>
                      </a:r>
                      <a:r>
                        <a:rPr kumimoji="1" lang="ja-JP" altLang="en-US" sz="1050" b="0">
                          <a:solidFill>
                            <a:schemeClr val="tx1"/>
                          </a:solidFill>
                          <a:latin typeface="メイリオ" panose="020B0604030504040204" pitchFamily="50" charset="-128"/>
                          <a:ea typeface="メイリオ" panose="020B0604030504040204" pitchFamily="50" charset="-128"/>
                        </a:rPr>
                        <a:t>％</a:t>
                      </a:r>
                      <a:r>
                        <a:rPr kumimoji="1" lang="en-US" altLang="ja-JP" sz="1050" b="0">
                          <a:solidFill>
                            <a:schemeClr val="tx1"/>
                          </a:solidFill>
                          <a:latin typeface="メイリオ" panose="020B0604030504040204" pitchFamily="50" charset="-128"/>
                          <a:ea typeface="メイリオ" panose="020B0604030504040204" pitchFamily="50" charset="-128"/>
                        </a:rPr>
                        <a:t>)</a:t>
                      </a:r>
                      <a:endParaRPr kumimoji="1" lang="ja-JP" altLang="en-US" sz="1050" b="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en-US" altLang="ja-JP"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en-US" altLang="ja-JP" sz="1050" b="0">
                          <a:latin typeface="メイリオ" panose="020B0604030504040204" pitchFamily="50" charset="-128"/>
                          <a:ea typeface="メイリオ" panose="020B0604030504040204" pitchFamily="50" charset="-128"/>
                        </a:rPr>
                        <a:t>10</a:t>
                      </a:r>
                      <a:r>
                        <a:rPr kumimoji="1" lang="ja-JP" altLang="en-US" sz="1050" b="0">
                          <a:latin typeface="メイリオ" panose="020B0604030504040204" pitchFamily="50" charset="-128"/>
                          <a:ea typeface="メイリオ" panose="020B0604030504040204" pitchFamily="50" charset="-128"/>
                        </a:rPr>
                        <a:t>万円</a:t>
                      </a:r>
                      <a:endParaRPr kumimoji="1" lang="en-US" altLang="ja-JP" sz="1050" b="0">
                        <a:latin typeface="メイリオ" panose="020B0604030504040204" pitchFamily="50" charset="-128"/>
                        <a:ea typeface="メイリオ" panose="020B0604030504040204" pitchFamily="50" charset="-128"/>
                      </a:endParaRPr>
                    </a:p>
                    <a:p>
                      <a:pPr algn="ct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９万円</a:t>
                      </a:r>
                      <a:r>
                        <a:rPr kumimoji="1" lang="en-US" altLang="ja-JP" sz="1050" b="0">
                          <a:latin typeface="メイリオ" panose="020B0604030504040204" pitchFamily="50" charset="-128"/>
                          <a:ea typeface="メイリオ" panose="020B0604030504040204" pitchFamily="50" charset="-128"/>
                        </a:rPr>
                        <a:t>)</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050" b="0">
                          <a:latin typeface="メイリオ" panose="020B0604030504040204" pitchFamily="50" charset="-128"/>
                          <a:ea typeface="メイリオ" panose="020B0604030504040204" pitchFamily="50" charset="-128"/>
                        </a:rPr>
                        <a:t>＋３万円</a:t>
                      </a:r>
                      <a:endParaRPr kumimoji="1" lang="en-US" altLang="ja-JP" sz="1050" b="0">
                        <a:latin typeface="メイリオ" panose="020B0604030504040204" pitchFamily="50" charset="-128"/>
                        <a:ea typeface="メイリオ" panose="020B0604030504040204" pitchFamily="50" charset="-128"/>
                      </a:endParaRPr>
                    </a:p>
                    <a:p>
                      <a:pPr algn="ctr"/>
                      <a:r>
                        <a:rPr kumimoji="1" lang="en-US" altLang="ja-JP" sz="1050" b="0">
                          <a:latin typeface="メイリオ" panose="020B0604030504040204" pitchFamily="50" charset="-128"/>
                          <a:ea typeface="メイリオ" panose="020B0604030504040204" pitchFamily="50" charset="-128"/>
                        </a:rPr>
                        <a:t>(</a:t>
                      </a:r>
                      <a:r>
                        <a:rPr kumimoji="1" lang="ja-JP" altLang="en-US" sz="1050" b="0">
                          <a:latin typeface="メイリオ" panose="020B0604030504040204" pitchFamily="50" charset="-128"/>
                          <a:ea typeface="メイリオ" panose="020B0604030504040204" pitchFamily="50" charset="-128"/>
                        </a:rPr>
                        <a:t>３万円</a:t>
                      </a:r>
                      <a:r>
                        <a:rPr kumimoji="1" lang="en-US" altLang="ja-JP" sz="1050" b="0">
                          <a:latin typeface="メイリオ" panose="020B0604030504040204" pitchFamily="50" charset="-128"/>
                          <a:ea typeface="メイリオ" panose="020B0604030504040204" pitchFamily="50" charset="-128"/>
                        </a:rPr>
                        <a:t>)</a:t>
                      </a:r>
                      <a:endParaRPr kumimoji="1" lang="ja-JP" altLang="en-US" sz="1050" b="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0076122"/>
                  </a:ext>
                </a:extLst>
              </a:tr>
            </a:tbl>
          </a:graphicData>
        </a:graphic>
      </p:graphicFrame>
      <p:graphicFrame>
        <p:nvGraphicFramePr>
          <p:cNvPr id="76" name="表 75">
            <a:extLst>
              <a:ext uri="{FF2B5EF4-FFF2-40B4-BE49-F238E27FC236}">
                <a16:creationId xmlns:a16="http://schemas.microsoft.com/office/drawing/2014/main" id="{D94428CC-D952-0615-057C-8653B725B1E7}"/>
              </a:ext>
            </a:extLst>
          </p:cNvPr>
          <p:cNvGraphicFramePr>
            <a:graphicFrameLocks noGrp="1"/>
          </p:cNvGraphicFramePr>
          <p:nvPr>
            <p:extLst>
              <p:ext uri="{D42A27DB-BD31-4B8C-83A1-F6EECF244321}">
                <p14:modId xmlns:p14="http://schemas.microsoft.com/office/powerpoint/2010/main" val="883987695"/>
              </p:ext>
            </p:extLst>
          </p:nvPr>
        </p:nvGraphicFramePr>
        <p:xfrm>
          <a:off x="402121" y="8106008"/>
          <a:ext cx="6475316" cy="710562"/>
        </p:xfrm>
        <a:graphic>
          <a:graphicData uri="http://schemas.openxmlformats.org/drawingml/2006/table">
            <a:tbl>
              <a:tblPr firstRow="1" bandRow="1">
                <a:tableStyleId>{21E4AEA4-8DFA-4A89-87EB-49C32662AFE0}</a:tableStyleId>
              </a:tblPr>
              <a:tblGrid>
                <a:gridCol w="1254200">
                  <a:extLst>
                    <a:ext uri="{9D8B030D-6E8A-4147-A177-3AD203B41FA5}">
                      <a16:colId xmlns:a16="http://schemas.microsoft.com/office/drawing/2014/main" val="1018832558"/>
                    </a:ext>
                  </a:extLst>
                </a:gridCol>
                <a:gridCol w="1740372">
                  <a:extLst>
                    <a:ext uri="{9D8B030D-6E8A-4147-A177-3AD203B41FA5}">
                      <a16:colId xmlns:a16="http://schemas.microsoft.com/office/drawing/2014/main" val="73714839"/>
                    </a:ext>
                  </a:extLst>
                </a:gridCol>
                <a:gridCol w="1740372">
                  <a:extLst>
                    <a:ext uri="{9D8B030D-6E8A-4147-A177-3AD203B41FA5}">
                      <a16:colId xmlns:a16="http://schemas.microsoft.com/office/drawing/2014/main" val="1174903844"/>
                    </a:ext>
                  </a:extLst>
                </a:gridCol>
                <a:gridCol w="1740372">
                  <a:extLst>
                    <a:ext uri="{9D8B030D-6E8A-4147-A177-3AD203B41FA5}">
                      <a16:colId xmlns:a16="http://schemas.microsoft.com/office/drawing/2014/main" val="1692752356"/>
                    </a:ext>
                  </a:extLst>
                </a:gridCol>
              </a:tblGrid>
              <a:tr h="299082">
                <a:tc>
                  <a:txBody>
                    <a:bodyPr/>
                    <a:lstStyle/>
                    <a:p>
                      <a:pPr algn="ctr"/>
                      <a:r>
                        <a:rPr kumimoji="1" lang="ja-JP" altLang="en-US" sz="1000" b="1">
                          <a:solidFill>
                            <a:schemeClr val="tx1"/>
                          </a:solidFill>
                          <a:latin typeface="メイリオ" panose="020B0604030504040204" pitchFamily="50" charset="-128"/>
                          <a:ea typeface="メイリオ" panose="020B0604030504040204" pitchFamily="50" charset="-128"/>
                        </a:rPr>
                        <a:t>企業規模</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en-US" altLang="ja-JP" sz="1000" b="1">
                          <a:solidFill>
                            <a:schemeClr val="tx1"/>
                          </a:solidFill>
                          <a:latin typeface="メイリオ" panose="020B0604030504040204" pitchFamily="50" charset="-128"/>
                          <a:ea typeface="メイリオ" panose="020B0604030504040204" pitchFamily="50" charset="-128"/>
                        </a:rPr>
                        <a:t>10</a:t>
                      </a:r>
                      <a:r>
                        <a:rPr kumimoji="1" lang="ja-JP" altLang="en-US" sz="1000" b="1">
                          <a:solidFill>
                            <a:schemeClr val="tx1"/>
                          </a:solidFill>
                          <a:latin typeface="メイリオ" panose="020B0604030504040204" pitchFamily="50" charset="-128"/>
                          <a:ea typeface="メイリオ" panose="020B0604030504040204" pitchFamily="50" charset="-128"/>
                        </a:rPr>
                        <a:t>時間以上</a:t>
                      </a:r>
                      <a:r>
                        <a:rPr kumimoji="1" lang="en-US" altLang="ja-JP" sz="1000" b="1">
                          <a:solidFill>
                            <a:schemeClr val="tx1"/>
                          </a:solidFill>
                          <a:latin typeface="メイリオ" panose="020B0604030504040204" pitchFamily="50" charset="-128"/>
                          <a:ea typeface="メイリオ" panose="020B0604030504040204" pitchFamily="50" charset="-128"/>
                        </a:rPr>
                        <a:t>100</a:t>
                      </a:r>
                      <a:r>
                        <a:rPr kumimoji="1" lang="ja-JP" altLang="en-US" sz="1000" b="1">
                          <a:solidFill>
                            <a:schemeClr val="tx1"/>
                          </a:solidFill>
                          <a:latin typeface="メイリオ" panose="020B0604030504040204" pitchFamily="50" charset="-128"/>
                          <a:ea typeface="メイリオ" panose="020B0604030504040204" pitchFamily="50" charset="-128"/>
                        </a:rPr>
                        <a:t>時間未満</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en-US" altLang="ja-JP" sz="1000" b="1">
                          <a:solidFill>
                            <a:schemeClr val="tx1"/>
                          </a:solidFill>
                          <a:latin typeface="メイリオ" panose="020B0604030504040204" pitchFamily="50" charset="-128"/>
                          <a:ea typeface="メイリオ" panose="020B0604030504040204" pitchFamily="50" charset="-128"/>
                        </a:rPr>
                        <a:t>100</a:t>
                      </a:r>
                      <a:r>
                        <a:rPr kumimoji="1" lang="ja-JP" altLang="en-US" sz="1000" b="1">
                          <a:solidFill>
                            <a:schemeClr val="tx1"/>
                          </a:solidFill>
                          <a:latin typeface="メイリオ" panose="020B0604030504040204" pitchFamily="50" charset="-128"/>
                          <a:ea typeface="メイリオ" panose="020B0604030504040204" pitchFamily="50" charset="-128"/>
                        </a:rPr>
                        <a:t>時間以上</a:t>
                      </a:r>
                      <a:r>
                        <a:rPr kumimoji="1" lang="en-US" altLang="ja-JP" sz="1000" b="1">
                          <a:solidFill>
                            <a:schemeClr val="tx1"/>
                          </a:solidFill>
                          <a:latin typeface="メイリオ" panose="020B0604030504040204" pitchFamily="50" charset="-128"/>
                          <a:ea typeface="メイリオ" panose="020B0604030504040204" pitchFamily="50" charset="-128"/>
                        </a:rPr>
                        <a:t>200</a:t>
                      </a:r>
                      <a:r>
                        <a:rPr kumimoji="1" lang="ja-JP" altLang="en-US" sz="1000" b="1">
                          <a:solidFill>
                            <a:schemeClr val="tx1"/>
                          </a:solidFill>
                          <a:latin typeface="メイリオ" panose="020B0604030504040204" pitchFamily="50" charset="-128"/>
                          <a:ea typeface="メイリオ" panose="020B0604030504040204" pitchFamily="50" charset="-128"/>
                        </a:rPr>
                        <a:t>時間未満</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en-US" altLang="ja-JP" sz="1000" b="1">
                          <a:solidFill>
                            <a:schemeClr val="tx1"/>
                          </a:solidFill>
                          <a:latin typeface="メイリオ" panose="020B0604030504040204" pitchFamily="50" charset="-128"/>
                          <a:ea typeface="メイリオ" panose="020B0604030504040204" pitchFamily="50" charset="-128"/>
                        </a:rPr>
                        <a:t>200</a:t>
                      </a:r>
                      <a:r>
                        <a:rPr kumimoji="1" lang="ja-JP" altLang="en-US" sz="1000" b="1">
                          <a:solidFill>
                            <a:schemeClr val="tx1"/>
                          </a:solidFill>
                          <a:latin typeface="メイリオ" panose="020B0604030504040204" pitchFamily="50" charset="-128"/>
                          <a:ea typeface="メイリオ" panose="020B0604030504040204" pitchFamily="50" charset="-128"/>
                        </a:rPr>
                        <a:t>時間以上</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9196051"/>
                  </a:ext>
                </a:extLst>
              </a:tr>
              <a:tr h="236861">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中小企業</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ja-JP" altLang="en-US" sz="1050" b="0">
                          <a:solidFill>
                            <a:schemeClr val="tx1"/>
                          </a:solidFill>
                          <a:latin typeface="メイリオ" panose="020B0604030504040204" pitchFamily="50" charset="-128"/>
                          <a:ea typeface="メイリオ" panose="020B0604030504040204" pitchFamily="50" charset="-128"/>
                        </a:rPr>
                        <a:t>（大企業）</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１５万円</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ja-JP" altLang="en-US" sz="1050" b="0">
                          <a:solidFill>
                            <a:schemeClr val="tx1"/>
                          </a:solidFill>
                          <a:latin typeface="メイリオ" panose="020B0604030504040204" pitchFamily="50" charset="-128"/>
                          <a:ea typeface="メイリオ" panose="020B0604030504040204" pitchFamily="50" charset="-128"/>
                        </a:rPr>
                        <a:t>（１０万円）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３０万円</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ja-JP" altLang="en-US" sz="1050" b="0">
                          <a:solidFill>
                            <a:schemeClr val="tx1"/>
                          </a:solidFill>
                          <a:latin typeface="メイリオ" panose="020B0604030504040204" pitchFamily="50" charset="-128"/>
                          <a:ea typeface="メイリオ" panose="020B0604030504040204" pitchFamily="50" charset="-128"/>
                        </a:rPr>
                        <a:t>（２０万円）</a:t>
                      </a:r>
                      <a:endParaRPr kumimoji="1" lang="en-US" altLang="ja-JP" sz="1050" b="0">
                        <a:solidFill>
                          <a:schemeClr val="tx1"/>
                        </a:solidFill>
                        <a:latin typeface="メイリオ" panose="020B0604030504040204" pitchFamily="50" charset="-128"/>
                        <a:ea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050" b="0">
                          <a:solidFill>
                            <a:schemeClr val="tx1"/>
                          </a:solidFill>
                          <a:latin typeface="メイリオ" panose="020B0604030504040204" pitchFamily="50" charset="-128"/>
                          <a:ea typeface="メイリオ" panose="020B0604030504040204" pitchFamily="50" charset="-128"/>
                        </a:rPr>
                        <a:t>５０万円</a:t>
                      </a:r>
                      <a:endParaRPr kumimoji="1" lang="en-US" altLang="ja-JP" sz="1050" b="0">
                        <a:solidFill>
                          <a:schemeClr val="tx1"/>
                        </a:solidFill>
                        <a:latin typeface="メイリオ" panose="020B0604030504040204" pitchFamily="50" charset="-128"/>
                        <a:ea typeface="メイリオ" panose="020B0604030504040204" pitchFamily="50" charset="-128"/>
                      </a:endParaRPr>
                    </a:p>
                    <a:p>
                      <a:pPr algn="ctr"/>
                      <a:r>
                        <a:rPr kumimoji="1" lang="ja-JP" altLang="en-US" sz="1050" b="0">
                          <a:solidFill>
                            <a:schemeClr val="tx1"/>
                          </a:solidFill>
                          <a:latin typeface="メイリオ" panose="020B0604030504040204" pitchFamily="50" charset="-128"/>
                          <a:ea typeface="メイリオ" panose="020B0604030504040204" pitchFamily="50" charset="-128"/>
                        </a:rPr>
                        <a:t>（３０万円）</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6581686"/>
                  </a:ext>
                </a:extLst>
              </a:tr>
            </a:tbl>
          </a:graphicData>
        </a:graphic>
      </p:graphicFrame>
      <p:sp>
        <p:nvSpPr>
          <p:cNvPr id="77" name="テキスト ボックス 76">
            <a:extLst>
              <a:ext uri="{FF2B5EF4-FFF2-40B4-BE49-F238E27FC236}">
                <a16:creationId xmlns:a16="http://schemas.microsoft.com/office/drawing/2014/main" id="{B8297D2F-8083-7B84-70CD-9E76B842B4A1}"/>
              </a:ext>
            </a:extLst>
          </p:cNvPr>
          <p:cNvSpPr txBox="1"/>
          <p:nvPr/>
        </p:nvSpPr>
        <p:spPr>
          <a:xfrm>
            <a:off x="249458" y="7582909"/>
            <a:ext cx="6475316" cy="340478"/>
          </a:xfrm>
          <a:prstGeom prst="rect">
            <a:avLst/>
          </a:prstGeom>
          <a:noFill/>
        </p:spPr>
        <p:txBody>
          <a:bodyPr wrap="square" rtlCol="0">
            <a:spAutoFit/>
          </a:bodyPr>
          <a:lstStyle/>
          <a:p>
            <a:pPr marL="0" marR="0" lvl="0" indent="0" algn="l" defTabSz="914400" rtl="0" eaLnBrk="1" fontAlgn="auto" latinLnBrk="0" hangingPunct="1">
              <a:lnSpc>
                <a:spcPts val="2100"/>
              </a:lnSpc>
              <a:spcBef>
                <a:spcPts val="0"/>
              </a:spcBef>
              <a:spcAft>
                <a:spcPts val="0"/>
              </a:spcAft>
              <a:buClrTx/>
              <a:buSzTx/>
              <a:buFontTx/>
              <a:buNone/>
              <a:tabLst/>
              <a:defRPr/>
            </a:pPr>
            <a:r>
              <a:rPr lang="ja-JP" altLang="en-US" sz="1200" b="1" spc="100">
                <a:solidFill>
                  <a:schemeClr val="accent2"/>
                </a:solidFill>
                <a:latin typeface="メイリオ" panose="020B0604030504040204" pitchFamily="50" charset="-128"/>
                <a:ea typeface="メイリオ" panose="020B0604030504040204" pitchFamily="50" charset="-128"/>
              </a:rPr>
              <a:t>（２）１労働者</a:t>
            </a:r>
            <a:r>
              <a:rPr kumimoji="1" lang="ja-JP" altLang="en-US"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rPr>
              <a:t>１訓練あたりの経費助成</a:t>
            </a:r>
            <a:r>
              <a:rPr lang="ja-JP" altLang="en-US" sz="1200" b="1" spc="100">
                <a:solidFill>
                  <a:schemeClr val="accent2"/>
                </a:solidFill>
                <a:latin typeface="メイリオ" panose="020B0604030504040204" pitchFamily="50" charset="-128"/>
                <a:ea typeface="メイリオ" panose="020B0604030504040204" pitchFamily="50" charset="-128"/>
              </a:rPr>
              <a:t>限度額</a:t>
            </a:r>
            <a:endParaRPr kumimoji="1" lang="en-US" altLang="ja-JP"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endParaRPr>
          </a:p>
        </p:txBody>
      </p:sp>
      <p:sp>
        <p:nvSpPr>
          <p:cNvPr id="82" name="テキスト ボックス 81">
            <a:extLst>
              <a:ext uri="{FF2B5EF4-FFF2-40B4-BE49-F238E27FC236}">
                <a16:creationId xmlns:a16="http://schemas.microsoft.com/office/drawing/2014/main" id="{D7761C5E-BA93-A2CC-0C76-03BE4EE5F515}"/>
              </a:ext>
            </a:extLst>
          </p:cNvPr>
          <p:cNvSpPr txBox="1"/>
          <p:nvPr/>
        </p:nvSpPr>
        <p:spPr>
          <a:xfrm>
            <a:off x="423412" y="8829066"/>
            <a:ext cx="6475316" cy="1323439"/>
          </a:xfrm>
          <a:prstGeom prst="rect">
            <a:avLst/>
          </a:prstGeom>
          <a:noFill/>
        </p:spPr>
        <p:txBody>
          <a:bodyPr wrap="square" rtlCol="0">
            <a:spAutoFit/>
          </a:bodyPr>
          <a:lstStyle/>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 専門実践教育訓練の指定講座の訓練については、一律「</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200</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時間以上」の区分となります。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※2 e</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ラーニング及び通信制による訓練等（標準学習時間が定められているものは除く。）については、一律「</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時間以上</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時間未満」の区分となります。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※3 </a:t>
            </a:r>
            <a:r>
              <a:rPr lang="ja-JP" altLang="en-US" sz="10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認定実習併用職業訓練</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および</a:t>
            </a:r>
            <a:r>
              <a:rPr lang="ja-JP" altLang="en-US" sz="10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中高年齢者実習型訓練</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において、付加的に</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ラーニングによる訓練等及び通信制による訓練等を実施する場合、当該訓練等の部分については、一律「</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時間以上</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時間未満」の区分となり、厚生労働大臣の認定を受けて行う訓練部分（認定実習併用職業訓練部分）については、実訓練時間数に応じた区分となります。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４ 通常分と加算分を合算した上での限度額になります。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テキスト ボックス 82">
            <a:extLst>
              <a:ext uri="{FF2B5EF4-FFF2-40B4-BE49-F238E27FC236}">
                <a16:creationId xmlns:a16="http://schemas.microsoft.com/office/drawing/2014/main" id="{66C28AB0-5E97-DEF9-F15E-6F0C68097C5C}"/>
              </a:ext>
            </a:extLst>
          </p:cNvPr>
          <p:cNvSpPr txBox="1"/>
          <p:nvPr/>
        </p:nvSpPr>
        <p:spPr>
          <a:xfrm>
            <a:off x="363758" y="7873282"/>
            <a:ext cx="6534970" cy="244298"/>
          </a:xfrm>
          <a:prstGeom prst="rect">
            <a:avLst/>
          </a:prstGeom>
          <a:noFill/>
          <a:ln w="28575">
            <a:noFill/>
            <a:prstDash val="dashDot"/>
          </a:ln>
        </p:spPr>
        <p:txBody>
          <a:bodyPr wrap="square" rtlCol="0">
            <a:spAutoFit/>
          </a:bodyPr>
          <a:lstStyle/>
          <a:p>
            <a:pPr defTabSz="914400">
              <a:lnSpc>
                <a:spcPts val="1050"/>
              </a:lnSpc>
              <a:defRPr/>
            </a:pPr>
            <a:r>
              <a:rPr lang="ja-JP" altLang="en-US" sz="1100">
                <a:latin typeface="メイリオ" panose="020B0604030504040204" pitchFamily="50" charset="-128"/>
                <a:ea typeface="メイリオ" panose="020B0604030504040204" pitchFamily="50" charset="-128"/>
              </a:rPr>
              <a:t>支給申請時点の実訓練時間数に応じて、経費助成限度額が変わります。</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endParaRPr>
          </a:p>
        </p:txBody>
      </p:sp>
      <p:sp>
        <p:nvSpPr>
          <p:cNvPr id="85" name="テキスト ボックス 84">
            <a:extLst>
              <a:ext uri="{FF2B5EF4-FFF2-40B4-BE49-F238E27FC236}">
                <a16:creationId xmlns:a16="http://schemas.microsoft.com/office/drawing/2014/main" id="{86DD151C-FD3E-E41D-53B9-A075E33F45C3}"/>
              </a:ext>
            </a:extLst>
          </p:cNvPr>
          <p:cNvSpPr txBox="1"/>
          <p:nvPr/>
        </p:nvSpPr>
        <p:spPr>
          <a:xfrm>
            <a:off x="423412" y="6610869"/>
            <a:ext cx="6475316" cy="1015663"/>
          </a:xfrm>
          <a:prstGeom prst="rect">
            <a:avLst/>
          </a:prstGeom>
          <a:noFill/>
        </p:spPr>
        <p:txBody>
          <a:bodyPr wrap="square" rtlCol="0">
            <a:spAutoFit/>
          </a:bodyPr>
          <a:lstStyle/>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 （　）は中小企業事業主以外（大企業）の助成率・助成額。支給申請時点の企業規模で判定します。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 e</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ラーニング、通信制による訓練は経費助成のみです。賃金助成は対象外です。</a:t>
            </a: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２</a:t>
            </a:r>
            <a:r>
              <a:rPr lang="en-US" altLang="ja-JP" sz="100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訓練修了後に行う訓練受講者に係る賃金改定前後の賃金を比較して５％以上上昇している場合、または、資格等手当の支払を就業規則等に規定した上で、訓練修了後に訓練受講者に対して 当該手当を支払い、かつ、当該手当の支払い前後の賃金を比較して３％以上上昇している場合に、助成率等を加算</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88000" indent="-288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３ 有期契約労働者等について、正規雇用労働者等へ転換を行った場合</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6" name="テキスト ボックス 85">
            <a:extLst>
              <a:ext uri="{FF2B5EF4-FFF2-40B4-BE49-F238E27FC236}">
                <a16:creationId xmlns:a16="http://schemas.microsoft.com/office/drawing/2014/main" id="{12DCF007-8B1B-FDAA-E25F-332328185B01}"/>
              </a:ext>
            </a:extLst>
          </p:cNvPr>
          <p:cNvSpPr txBox="1"/>
          <p:nvPr/>
        </p:nvSpPr>
        <p:spPr>
          <a:xfrm>
            <a:off x="249458" y="3381692"/>
            <a:ext cx="6475316" cy="340478"/>
          </a:xfrm>
          <a:prstGeom prst="rect">
            <a:avLst/>
          </a:prstGeom>
          <a:noFill/>
        </p:spPr>
        <p:txBody>
          <a:bodyPr wrap="square" rtlCol="0">
            <a:spAutoFit/>
          </a:bodyPr>
          <a:lstStyle/>
          <a:p>
            <a:pPr marL="0" marR="0" lvl="0" indent="0" algn="l" defTabSz="914400" rtl="0" eaLnBrk="1" fontAlgn="auto" latinLnBrk="0" hangingPunct="1">
              <a:lnSpc>
                <a:spcPts val="2100"/>
              </a:lnSpc>
              <a:spcBef>
                <a:spcPts val="0"/>
              </a:spcBef>
              <a:spcAft>
                <a:spcPts val="0"/>
              </a:spcAft>
              <a:buClrTx/>
              <a:buSzTx/>
              <a:buFontTx/>
              <a:buNone/>
              <a:tabLst/>
              <a:defRPr/>
            </a:pPr>
            <a:r>
              <a:rPr lang="ja-JP" altLang="en-US" sz="1200" b="1" spc="100">
                <a:solidFill>
                  <a:schemeClr val="accent2"/>
                </a:solidFill>
                <a:latin typeface="メイリオ" panose="020B0604030504040204" pitchFamily="50" charset="-128"/>
                <a:ea typeface="メイリオ" panose="020B0604030504040204" pitchFamily="50" charset="-128"/>
              </a:rPr>
              <a:t>（１）助成率・助成額</a:t>
            </a:r>
            <a:endParaRPr kumimoji="1" lang="en-US" altLang="ja-JP"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F9181DD6-A9D8-F1F7-FBEA-F472DC0F9CA3}"/>
              </a:ext>
            </a:extLst>
          </p:cNvPr>
          <p:cNvSpPr/>
          <p:nvPr/>
        </p:nvSpPr>
        <p:spPr>
          <a:xfrm>
            <a:off x="686148" y="2952916"/>
            <a:ext cx="2190386" cy="396000"/>
          </a:xfrm>
          <a:prstGeom prst="rect">
            <a:avLst/>
          </a:prstGeom>
          <a:solidFill>
            <a:schemeClr val="accent4">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b="1">
                <a:solidFill>
                  <a:schemeClr val="bg1"/>
                </a:solidFill>
                <a:latin typeface="メイリオ" panose="020B0604030504040204" pitchFamily="50" charset="-128"/>
                <a:ea typeface="メイリオ" panose="020B0604030504040204" pitchFamily="50" charset="-128"/>
              </a:rPr>
              <a:t>④中高年齢者実習型訓練</a:t>
            </a:r>
          </a:p>
        </p:txBody>
      </p:sp>
      <p:sp>
        <p:nvSpPr>
          <p:cNvPr id="3" name="正方形/長方形 2">
            <a:extLst>
              <a:ext uri="{FF2B5EF4-FFF2-40B4-BE49-F238E27FC236}">
                <a16:creationId xmlns:a16="http://schemas.microsoft.com/office/drawing/2014/main" id="{C6F8D3FA-76BE-2FF7-54D4-9CFB436CEACB}"/>
              </a:ext>
            </a:extLst>
          </p:cNvPr>
          <p:cNvSpPr/>
          <p:nvPr/>
        </p:nvSpPr>
        <p:spPr>
          <a:xfrm>
            <a:off x="3031244" y="2952916"/>
            <a:ext cx="3600000" cy="430887"/>
          </a:xfrm>
          <a:prstGeom prst="rect">
            <a:avLst/>
          </a:prstGeom>
        </p:spPr>
        <p:txBody>
          <a:bodyPr wrap="square">
            <a:spAutoFit/>
          </a:bodyPr>
          <a:lstStyle/>
          <a:p>
            <a:r>
              <a:rPr lang="ja-JP" altLang="en-US" sz="1100">
                <a:latin typeface="メイリオ" panose="020B0604030504040204" pitchFamily="50" charset="-128"/>
                <a:ea typeface="メイリオ" panose="020B0604030504040204" pitchFamily="50" charset="-128"/>
              </a:rPr>
              <a:t>中高年齢者が実践的なスキルを習得するための訓練（</a:t>
            </a:r>
            <a:r>
              <a:rPr lang="en-US" altLang="ja-JP" sz="1100">
                <a:latin typeface="メイリオ" panose="020B0604030504040204" pitchFamily="50" charset="-128"/>
                <a:ea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OJT</a:t>
            </a:r>
            <a:r>
              <a:rPr lang="ja-JP" altLang="en-US" sz="1100">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4250876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スライド番号プレースホルダー 1">
            <a:extLst>
              <a:ext uri="{FF2B5EF4-FFF2-40B4-BE49-F238E27FC236}">
                <a16:creationId xmlns:a16="http://schemas.microsoft.com/office/drawing/2014/main" id="{230EA509-FF4C-28D3-65B3-8EB409030EEE}"/>
              </a:ext>
            </a:extLst>
          </p:cNvPr>
          <p:cNvSpPr txBox="1">
            <a:spLocks/>
          </p:cNvSpPr>
          <p:nvPr/>
        </p:nvSpPr>
        <p:spPr>
          <a:xfrm>
            <a:off x="6748478" y="9952521"/>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14</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76" name="表 75">
            <a:extLst>
              <a:ext uri="{FF2B5EF4-FFF2-40B4-BE49-F238E27FC236}">
                <a16:creationId xmlns:a16="http://schemas.microsoft.com/office/drawing/2014/main" id="{D94428CC-D952-0615-057C-8653B725B1E7}"/>
              </a:ext>
            </a:extLst>
          </p:cNvPr>
          <p:cNvGraphicFramePr>
            <a:graphicFrameLocks noGrp="1"/>
          </p:cNvGraphicFramePr>
          <p:nvPr>
            <p:extLst>
              <p:ext uri="{D42A27DB-BD31-4B8C-83A1-F6EECF244321}">
                <p14:modId xmlns:p14="http://schemas.microsoft.com/office/powerpoint/2010/main" val="2991512819"/>
              </p:ext>
            </p:extLst>
          </p:nvPr>
        </p:nvGraphicFramePr>
        <p:xfrm>
          <a:off x="588690" y="1323833"/>
          <a:ext cx="4193354" cy="1028149"/>
        </p:xfrm>
        <a:graphic>
          <a:graphicData uri="http://schemas.openxmlformats.org/drawingml/2006/table">
            <a:tbl>
              <a:tblPr firstRow="1" bandRow="1">
                <a:tableStyleId>{21E4AEA4-8DFA-4A89-87EB-49C32662AFE0}</a:tableStyleId>
              </a:tblPr>
              <a:tblGrid>
                <a:gridCol w="1756279">
                  <a:extLst>
                    <a:ext uri="{9D8B030D-6E8A-4147-A177-3AD203B41FA5}">
                      <a16:colId xmlns:a16="http://schemas.microsoft.com/office/drawing/2014/main" val="1018832558"/>
                    </a:ext>
                  </a:extLst>
                </a:gridCol>
                <a:gridCol w="2437075">
                  <a:extLst>
                    <a:ext uri="{9D8B030D-6E8A-4147-A177-3AD203B41FA5}">
                      <a16:colId xmlns:a16="http://schemas.microsoft.com/office/drawing/2014/main" val="73714839"/>
                    </a:ext>
                  </a:extLst>
                </a:gridCol>
              </a:tblGrid>
              <a:tr h="449815">
                <a:tc>
                  <a:txBody>
                    <a:bodyPr/>
                    <a:lstStyle/>
                    <a:p>
                      <a:pPr algn="ctr"/>
                      <a:endParaRPr kumimoji="1" lang="ja-JP" altLang="en-US" sz="1100" b="1">
                        <a:solidFill>
                          <a:schemeClr val="tx1"/>
                        </a:solidFill>
                        <a:latin typeface="メイリオ" panose="020B0604030504040204" pitchFamily="50" charset="-128"/>
                        <a:ea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100" b="1">
                          <a:solidFill>
                            <a:schemeClr val="tx1"/>
                          </a:solidFill>
                          <a:latin typeface="メイリオ" panose="020B0604030504040204" pitchFamily="50" charset="-128"/>
                          <a:ea typeface="メイリオ" panose="020B0604030504040204" pitchFamily="50" charset="-128"/>
                        </a:rPr>
                        <a:t>賃金助成対象時間数の上限時間数</a:t>
                      </a:r>
                      <a:endParaRPr kumimoji="1" lang="en-US" altLang="ja-JP" sz="1100" b="1">
                        <a:solidFill>
                          <a:schemeClr val="tx1"/>
                        </a:solidFill>
                        <a:latin typeface="メイリオ" panose="020B0604030504040204" pitchFamily="50" charset="-128"/>
                        <a:ea typeface="メイリオ" panose="020B0604030504040204" pitchFamily="50" charset="-128"/>
                      </a:endParaRPr>
                    </a:p>
                    <a:p>
                      <a:pPr algn="ctr"/>
                      <a:r>
                        <a:rPr kumimoji="1" lang="ja-JP" altLang="en-US" sz="1100" b="1">
                          <a:solidFill>
                            <a:schemeClr val="tx1"/>
                          </a:solidFill>
                          <a:latin typeface="メイリオ" panose="020B0604030504040204" pitchFamily="50" charset="-128"/>
                          <a:ea typeface="メイリオ" panose="020B0604030504040204" pitchFamily="50" charset="-128"/>
                        </a:rPr>
                        <a:t>（１労働者１訓練あたり）</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9196051"/>
                  </a:ext>
                </a:extLst>
              </a:tr>
              <a:tr h="289167">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通常</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１</a:t>
                      </a:r>
                      <a:r>
                        <a:rPr kumimoji="1" lang="en-US" altLang="ja-JP" sz="1100" b="0">
                          <a:solidFill>
                            <a:schemeClr val="tx1"/>
                          </a:solidFill>
                          <a:latin typeface="メイリオ" panose="020B0604030504040204" pitchFamily="50" charset="-128"/>
                          <a:ea typeface="メイリオ" panose="020B0604030504040204" pitchFamily="50" charset="-128"/>
                        </a:rPr>
                        <a:t>,</a:t>
                      </a:r>
                      <a:r>
                        <a:rPr kumimoji="1" lang="ja-JP" altLang="en-US" sz="1100" b="0">
                          <a:solidFill>
                            <a:schemeClr val="tx1"/>
                          </a:solidFill>
                          <a:latin typeface="メイリオ" panose="020B0604030504040204" pitchFamily="50" charset="-128"/>
                          <a:ea typeface="メイリオ" panose="020B0604030504040204" pitchFamily="50" charset="-128"/>
                        </a:rPr>
                        <a:t>２００時間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6581686"/>
                  </a:ext>
                </a:extLst>
              </a:tr>
              <a:tr h="289167">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専門実践教育訓練</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１</a:t>
                      </a:r>
                      <a:r>
                        <a:rPr kumimoji="1" lang="en-US" altLang="ja-JP" sz="1100" b="0">
                          <a:solidFill>
                            <a:schemeClr val="tx1"/>
                          </a:solidFill>
                          <a:latin typeface="メイリオ" panose="020B0604030504040204" pitchFamily="50" charset="-128"/>
                          <a:ea typeface="メイリオ" panose="020B0604030504040204" pitchFamily="50" charset="-128"/>
                        </a:rPr>
                        <a:t>,</a:t>
                      </a:r>
                      <a:r>
                        <a:rPr kumimoji="1" lang="ja-JP" altLang="en-US" sz="1100" b="0">
                          <a:solidFill>
                            <a:schemeClr val="tx1"/>
                          </a:solidFill>
                          <a:latin typeface="メイリオ" panose="020B0604030504040204" pitchFamily="50" charset="-128"/>
                          <a:ea typeface="メイリオ" panose="020B0604030504040204" pitchFamily="50" charset="-128"/>
                        </a:rPr>
                        <a:t>６００時間</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25029690"/>
                  </a:ext>
                </a:extLst>
              </a:tr>
            </a:tbl>
          </a:graphicData>
        </a:graphic>
      </p:graphicFrame>
      <p:sp>
        <p:nvSpPr>
          <p:cNvPr id="77" name="テキスト ボックス 76">
            <a:extLst>
              <a:ext uri="{FF2B5EF4-FFF2-40B4-BE49-F238E27FC236}">
                <a16:creationId xmlns:a16="http://schemas.microsoft.com/office/drawing/2014/main" id="{B8297D2F-8083-7B84-70CD-9E76B842B4A1}"/>
              </a:ext>
            </a:extLst>
          </p:cNvPr>
          <p:cNvSpPr txBox="1"/>
          <p:nvPr/>
        </p:nvSpPr>
        <p:spPr>
          <a:xfrm>
            <a:off x="213508" y="332358"/>
            <a:ext cx="6534970" cy="340478"/>
          </a:xfrm>
          <a:prstGeom prst="rect">
            <a:avLst/>
          </a:prstGeom>
          <a:noFill/>
        </p:spPr>
        <p:txBody>
          <a:bodyPr wrap="square" rtlCol="0">
            <a:spAutoFit/>
          </a:bodyPr>
          <a:lstStyle/>
          <a:p>
            <a:pPr marL="0" marR="0" lvl="0" indent="0" algn="l" defTabSz="914400" rtl="0" eaLnBrk="1" fontAlgn="auto" latinLnBrk="0" hangingPunct="1">
              <a:lnSpc>
                <a:spcPts val="2100"/>
              </a:lnSpc>
              <a:spcBef>
                <a:spcPts val="0"/>
              </a:spcBef>
              <a:spcAft>
                <a:spcPts val="0"/>
              </a:spcAft>
              <a:buClrTx/>
              <a:buSzTx/>
              <a:buFontTx/>
              <a:buNone/>
              <a:tabLst/>
              <a:defRPr/>
            </a:pPr>
            <a:r>
              <a:rPr lang="ja-JP" altLang="en-US" sz="1200" b="1" spc="100">
                <a:solidFill>
                  <a:schemeClr val="accent2"/>
                </a:solidFill>
                <a:latin typeface="メイリオ" panose="020B0604030504040204" pitchFamily="50" charset="-128"/>
                <a:ea typeface="メイリオ" panose="020B0604030504040204" pitchFamily="50" charset="-128"/>
              </a:rPr>
              <a:t>（３）１労働者１訓練あたりの</a:t>
            </a:r>
            <a:r>
              <a:rPr kumimoji="1" lang="ja-JP" altLang="en-US"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rPr>
              <a:t>賃金助成対象時間数とその上限時間数</a:t>
            </a:r>
            <a:endParaRPr kumimoji="1" lang="en-US" altLang="ja-JP"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endParaRPr>
          </a:p>
        </p:txBody>
      </p:sp>
      <p:sp>
        <p:nvSpPr>
          <p:cNvPr id="83" name="テキスト ボックス 82">
            <a:extLst>
              <a:ext uri="{FF2B5EF4-FFF2-40B4-BE49-F238E27FC236}">
                <a16:creationId xmlns:a16="http://schemas.microsoft.com/office/drawing/2014/main" id="{66C28AB0-5E97-DEF9-F15E-6F0C68097C5C}"/>
              </a:ext>
            </a:extLst>
          </p:cNvPr>
          <p:cNvSpPr txBox="1"/>
          <p:nvPr/>
        </p:nvSpPr>
        <p:spPr>
          <a:xfrm>
            <a:off x="480848" y="695804"/>
            <a:ext cx="6300530" cy="599523"/>
          </a:xfrm>
          <a:prstGeom prst="rect">
            <a:avLst/>
          </a:prstGeom>
          <a:noFill/>
          <a:ln w="28575">
            <a:noFill/>
            <a:prstDash val="dashDot"/>
          </a:ln>
        </p:spPr>
        <p:txBody>
          <a:bodyPr wrap="square" rtlCol="0">
            <a:spAutoFit/>
          </a:bodyPr>
          <a:lstStyle/>
          <a:p>
            <a:pPr defTabSz="914400">
              <a:lnSpc>
                <a:spcPts val="1050"/>
              </a:lnSpc>
              <a:spcBef>
                <a:spcPts val="600"/>
              </a:spcBef>
              <a:defRPr/>
            </a:pPr>
            <a:r>
              <a:rPr lang="ja-JP" altLang="en-US" sz="1100">
                <a:latin typeface="メイリオ" panose="020B0604030504040204" pitchFamily="50" charset="-128"/>
                <a:ea typeface="メイリオ" panose="020B0604030504040204" pitchFamily="50" charset="-128"/>
              </a:rPr>
              <a:t>賃金助成対象時間数は、実訓練時間数のうち、所定労働時間に受講した時間数になります。</a:t>
            </a:r>
            <a:endParaRPr lang="en-US" altLang="ja-JP" sz="1100">
              <a:latin typeface="メイリオ" panose="020B0604030504040204" pitchFamily="50" charset="-128"/>
              <a:ea typeface="メイリオ" panose="020B0604030504040204" pitchFamily="50" charset="-128"/>
            </a:endParaRPr>
          </a:p>
          <a:p>
            <a:pPr defTabSz="914400">
              <a:lnSpc>
                <a:spcPts val="1050"/>
              </a:lnSpc>
              <a:spcBef>
                <a:spcPts val="600"/>
              </a:spcBef>
              <a:defRPr/>
            </a:pPr>
            <a:r>
              <a:rPr lang="ja-JP" altLang="en-US" sz="1100">
                <a:latin typeface="メイリオ" panose="020B0604030504040204" pitchFamily="50" charset="-128"/>
                <a:ea typeface="メイリオ" panose="020B0604030504040204" pitchFamily="50" charset="-128"/>
              </a:rPr>
              <a:t>訓練実施期間中に対象労働者から退職の申し出があった場合、退職の申し出日以降に実施される訓練は賃金助成の対象となりません。</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endParaRPr>
          </a:p>
        </p:txBody>
      </p:sp>
      <p:graphicFrame>
        <p:nvGraphicFramePr>
          <p:cNvPr id="12" name="表 11">
            <a:extLst>
              <a:ext uri="{FF2B5EF4-FFF2-40B4-BE49-F238E27FC236}">
                <a16:creationId xmlns:a16="http://schemas.microsoft.com/office/drawing/2014/main" id="{B7D2714A-E673-90BD-8780-F9A9125C5E93}"/>
              </a:ext>
            </a:extLst>
          </p:cNvPr>
          <p:cNvGraphicFramePr>
            <a:graphicFrameLocks noGrp="1"/>
          </p:cNvGraphicFramePr>
          <p:nvPr>
            <p:extLst>
              <p:ext uri="{D42A27DB-BD31-4B8C-83A1-F6EECF244321}">
                <p14:modId xmlns:p14="http://schemas.microsoft.com/office/powerpoint/2010/main" val="2397822053"/>
              </p:ext>
            </p:extLst>
          </p:nvPr>
        </p:nvGraphicFramePr>
        <p:xfrm>
          <a:off x="801138" y="5451454"/>
          <a:ext cx="3337028" cy="694115"/>
        </p:xfrm>
        <a:graphic>
          <a:graphicData uri="http://schemas.openxmlformats.org/drawingml/2006/table">
            <a:tbl>
              <a:tblPr firstRow="1" bandRow="1">
                <a:tableStyleId>{21E4AEA4-8DFA-4A89-87EB-49C32662AFE0}</a:tableStyleId>
              </a:tblPr>
              <a:tblGrid>
                <a:gridCol w="3337028">
                  <a:extLst>
                    <a:ext uri="{9D8B030D-6E8A-4147-A177-3AD203B41FA5}">
                      <a16:colId xmlns:a16="http://schemas.microsoft.com/office/drawing/2014/main" val="73714839"/>
                    </a:ext>
                  </a:extLst>
                </a:gridCol>
              </a:tblGrid>
              <a:tr h="421350">
                <a:tc>
                  <a:txBody>
                    <a:bodyPr/>
                    <a:lstStyle/>
                    <a:p>
                      <a:pPr algn="ctr"/>
                      <a:r>
                        <a:rPr kumimoji="1" lang="ja-JP" altLang="en-US" sz="1100" b="1">
                          <a:solidFill>
                            <a:schemeClr val="tx1"/>
                          </a:solidFill>
                          <a:latin typeface="メイリオ" panose="020B0604030504040204" pitchFamily="50" charset="-128"/>
                          <a:ea typeface="メイリオ" panose="020B0604030504040204" pitchFamily="50" charset="-128"/>
                        </a:rPr>
                        <a:t>支給申請回数</a:t>
                      </a:r>
                      <a:endParaRPr kumimoji="1" lang="en-US" altLang="ja-JP" sz="1100" b="1">
                        <a:solidFill>
                          <a:schemeClr val="tx1"/>
                        </a:solidFill>
                        <a:latin typeface="メイリオ" panose="020B0604030504040204" pitchFamily="50" charset="-128"/>
                        <a:ea typeface="メイリオ" panose="020B0604030504040204" pitchFamily="50" charset="-128"/>
                      </a:endParaRPr>
                    </a:p>
                    <a:p>
                      <a:pPr algn="ctr"/>
                      <a:r>
                        <a:rPr kumimoji="1" lang="ja-JP" altLang="en-US" sz="1100" b="1">
                          <a:solidFill>
                            <a:schemeClr val="tx1"/>
                          </a:solidFill>
                          <a:latin typeface="メイリオ" panose="020B0604030504040204" pitchFamily="50" charset="-128"/>
                          <a:ea typeface="メイリオ" panose="020B0604030504040204" pitchFamily="50" charset="-128"/>
                        </a:rPr>
                        <a:t>（１労働者の一の年度あたり）</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9196051"/>
                  </a:ext>
                </a:extLst>
              </a:tr>
              <a:tr h="267395">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３回まで</a:t>
                      </a:r>
                      <a:endParaRPr kumimoji="1" lang="en-US" altLang="ja-JP" sz="1100" b="0">
                        <a:solidFill>
                          <a:schemeClr val="tx1"/>
                        </a:solidFill>
                        <a:latin typeface="メイリオ" panose="020B0604030504040204" pitchFamily="50" charset="-128"/>
                        <a:ea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6581686"/>
                  </a:ext>
                </a:extLst>
              </a:tr>
            </a:tbl>
          </a:graphicData>
        </a:graphic>
      </p:graphicFrame>
      <p:sp>
        <p:nvSpPr>
          <p:cNvPr id="13" name="テキスト ボックス 12">
            <a:extLst>
              <a:ext uri="{FF2B5EF4-FFF2-40B4-BE49-F238E27FC236}">
                <a16:creationId xmlns:a16="http://schemas.microsoft.com/office/drawing/2014/main" id="{F218DA6C-C780-0178-86AC-475DC8B2678B}"/>
              </a:ext>
            </a:extLst>
          </p:cNvPr>
          <p:cNvSpPr txBox="1"/>
          <p:nvPr/>
        </p:nvSpPr>
        <p:spPr>
          <a:xfrm>
            <a:off x="213508" y="4991178"/>
            <a:ext cx="6534970" cy="340478"/>
          </a:xfrm>
          <a:prstGeom prst="rect">
            <a:avLst/>
          </a:prstGeom>
          <a:noFill/>
        </p:spPr>
        <p:txBody>
          <a:bodyPr wrap="square" rtlCol="0">
            <a:spAutoFit/>
          </a:bodyPr>
          <a:lstStyle/>
          <a:p>
            <a:pPr marL="0" marR="0" lvl="0" indent="0" algn="l" defTabSz="914400" rtl="0" eaLnBrk="1" fontAlgn="auto" latinLnBrk="0" hangingPunct="1">
              <a:lnSpc>
                <a:spcPts val="2100"/>
              </a:lnSpc>
              <a:spcBef>
                <a:spcPts val="0"/>
              </a:spcBef>
              <a:spcAft>
                <a:spcPts val="0"/>
              </a:spcAft>
              <a:buClrTx/>
              <a:buSzTx/>
              <a:buFontTx/>
              <a:buNone/>
              <a:tabLst/>
              <a:defRPr/>
            </a:pPr>
            <a:r>
              <a:rPr lang="ja-JP" altLang="en-US" sz="1200" b="1" spc="100">
                <a:solidFill>
                  <a:schemeClr val="accent2"/>
                </a:solidFill>
                <a:latin typeface="メイリオ" panose="020B0604030504040204" pitchFamily="50" charset="-128"/>
                <a:ea typeface="メイリオ" panose="020B0604030504040204" pitchFamily="50" charset="-128"/>
              </a:rPr>
              <a:t>（４）１労働者の一の年度あたりの支給申請回数の制限</a:t>
            </a:r>
            <a:endParaRPr kumimoji="1" lang="en-US" altLang="ja-JP"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447968F8-A7BC-02BC-51A3-C8749B78EDE2}"/>
              </a:ext>
            </a:extLst>
          </p:cNvPr>
          <p:cNvSpPr/>
          <p:nvPr/>
        </p:nvSpPr>
        <p:spPr>
          <a:xfrm>
            <a:off x="396264" y="6292569"/>
            <a:ext cx="6481380" cy="1101283"/>
          </a:xfrm>
          <a:prstGeom prst="rect">
            <a:avLst/>
          </a:prstGeom>
          <a:noFill/>
          <a:ln>
            <a:noFill/>
          </a:ln>
        </p:spPr>
        <p:style>
          <a:lnRef idx="2">
            <a:schemeClr val="accent2"/>
          </a:lnRef>
          <a:fillRef idx="1">
            <a:schemeClr val="lt1"/>
          </a:fillRef>
          <a:effectRef idx="0">
            <a:schemeClr val="accent2"/>
          </a:effectRef>
          <a:fontRef idx="minor">
            <a:schemeClr val="dk1"/>
          </a:fontRef>
        </p:style>
        <p:txBody>
          <a:bodyPr lIns="109098" tIns="54549" rIns="109098" bIns="54549" rtlCol="0" anchor="t"/>
          <a:lstStyle/>
          <a:p>
            <a:pPr marL="360000" indent="-360000">
              <a:lnSpc>
                <a:spcPct val="110000"/>
              </a:lnSpc>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１ </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一の年度とは、</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支給申請日を基準とし、４月１日から翌年３月</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31</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日までをいいます。</a:t>
            </a:r>
          </a:p>
          <a:p>
            <a:pPr marL="360000" indent="-360000">
              <a:lnSpc>
                <a:spcPct val="110000"/>
              </a:lnSpc>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a:ln>
                  <a:noFill/>
                </a:ln>
                <a:solidFill>
                  <a:srgbClr val="9BBB59"/>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有期実習型訓練</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は同一の事業主が同一の労働者に</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対して（一の年度に関わらず。）１回</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までです。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360000" marR="0" lvl="0" indent="-360000" algn="l" defTabSz="1001908" rtl="0" eaLnBrk="1" fontAlgn="auto" latinLnBrk="0" hangingPunct="1">
              <a:lnSpc>
                <a:spcPct val="11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３</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b="0" i="0" u="none" strike="noStrike" kern="1200" cap="none" spc="0" normalizeH="0" baseline="0" noProof="0">
                <a:ln>
                  <a:noFill/>
                </a:ln>
                <a:solidFill>
                  <a:srgbClr val="F79646"/>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認定実習併用職業訓練</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rgbClr val="9BBB59"/>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有期実習型訓練</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および</a:t>
            </a:r>
            <a:r>
              <a:rPr kumimoji="1" lang="ja-JP" altLang="en-US" sz="1000" b="0" i="0" u="none" strike="noStrike" kern="1200" cap="none" spc="0" normalizeH="0" baseline="0" noProof="0">
                <a:ln>
                  <a:noFill/>
                </a:ln>
                <a:solidFill>
                  <a:schemeClr val="accent4"/>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中高年齢者実習型訓練</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において、付加的に</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による訓練等及び通信制による訓練等を実施する場合は、認定を受けた訓練と内容に連続性があり一連のものである場合には、一の人材育成支援コースとして取り扱い、受講回数も１回でカウントし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2" name="表 21">
            <a:extLst>
              <a:ext uri="{FF2B5EF4-FFF2-40B4-BE49-F238E27FC236}">
                <a16:creationId xmlns:a16="http://schemas.microsoft.com/office/drawing/2014/main" id="{E8707DB4-25FB-E101-F006-504AD9F7FC7C}"/>
              </a:ext>
            </a:extLst>
          </p:cNvPr>
          <p:cNvGraphicFramePr>
            <a:graphicFrameLocks noGrp="1"/>
          </p:cNvGraphicFramePr>
          <p:nvPr>
            <p:extLst>
              <p:ext uri="{D42A27DB-BD31-4B8C-83A1-F6EECF244321}">
                <p14:modId xmlns:p14="http://schemas.microsoft.com/office/powerpoint/2010/main" val="1364341992"/>
              </p:ext>
            </p:extLst>
          </p:nvPr>
        </p:nvGraphicFramePr>
        <p:xfrm>
          <a:off x="801138" y="8088329"/>
          <a:ext cx="3337028" cy="694115"/>
        </p:xfrm>
        <a:graphic>
          <a:graphicData uri="http://schemas.openxmlformats.org/drawingml/2006/table">
            <a:tbl>
              <a:tblPr firstRow="1" bandRow="1">
                <a:tableStyleId>{21E4AEA4-8DFA-4A89-87EB-49C32662AFE0}</a:tableStyleId>
              </a:tblPr>
              <a:tblGrid>
                <a:gridCol w="3337028">
                  <a:extLst>
                    <a:ext uri="{9D8B030D-6E8A-4147-A177-3AD203B41FA5}">
                      <a16:colId xmlns:a16="http://schemas.microsoft.com/office/drawing/2014/main" val="73714839"/>
                    </a:ext>
                  </a:extLst>
                </a:gridCol>
              </a:tblGrid>
              <a:tr h="421350">
                <a:tc>
                  <a:txBody>
                    <a:bodyPr/>
                    <a:lstStyle/>
                    <a:p>
                      <a:pPr algn="ctr"/>
                      <a:r>
                        <a:rPr kumimoji="1" lang="ja-JP" altLang="en-US" sz="1100" b="1">
                          <a:solidFill>
                            <a:schemeClr val="tx1"/>
                          </a:solidFill>
                          <a:latin typeface="メイリオ" panose="020B0604030504040204" pitchFamily="50" charset="-128"/>
                          <a:ea typeface="メイリオ" panose="020B0604030504040204" pitchFamily="50" charset="-128"/>
                        </a:rPr>
                        <a:t>支給限度額</a:t>
                      </a:r>
                      <a:endParaRPr kumimoji="1" lang="en-US" altLang="ja-JP" sz="1100" b="1">
                        <a:solidFill>
                          <a:schemeClr val="tx1"/>
                        </a:solidFill>
                        <a:latin typeface="メイリオ" panose="020B0604030504040204" pitchFamily="50" charset="-128"/>
                        <a:ea typeface="メイリオ" panose="020B0604030504040204" pitchFamily="50" charset="-128"/>
                      </a:endParaRPr>
                    </a:p>
                    <a:p>
                      <a:pPr algn="ctr"/>
                      <a:r>
                        <a:rPr kumimoji="1" lang="ja-JP" altLang="en-US" sz="1100" b="1">
                          <a:solidFill>
                            <a:schemeClr val="tx1"/>
                          </a:solidFill>
                          <a:latin typeface="メイリオ" panose="020B0604030504040204" pitchFamily="50" charset="-128"/>
                          <a:ea typeface="メイリオ" panose="020B0604030504040204" pitchFamily="50" charset="-128"/>
                        </a:rPr>
                        <a:t>（１事業所・１事業主団体等の一の年度あたり）</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369196051"/>
                  </a:ext>
                </a:extLst>
              </a:tr>
              <a:tr h="267395">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rPr>
                        <a:t>１</a:t>
                      </a:r>
                      <a:r>
                        <a:rPr kumimoji="1" lang="en-US" altLang="ja-JP" sz="1100" b="0">
                          <a:solidFill>
                            <a:schemeClr val="tx1"/>
                          </a:solidFill>
                          <a:latin typeface="メイリオ" panose="020B0604030504040204" pitchFamily="50" charset="-128"/>
                          <a:ea typeface="メイリオ" panose="020B0604030504040204" pitchFamily="50" charset="-128"/>
                        </a:rPr>
                        <a:t>,</a:t>
                      </a:r>
                      <a:r>
                        <a:rPr kumimoji="1" lang="ja-JP" altLang="en-US" sz="1100" b="0">
                          <a:solidFill>
                            <a:schemeClr val="tx1"/>
                          </a:solidFill>
                          <a:latin typeface="メイリオ" panose="020B0604030504040204" pitchFamily="50" charset="-128"/>
                          <a:ea typeface="メイリオ" panose="020B0604030504040204" pitchFamily="50" charset="-128"/>
                        </a:rPr>
                        <a:t>０００万円</a:t>
                      </a:r>
                      <a:endParaRPr kumimoji="1" lang="en-US" altLang="ja-JP" sz="1100" b="0">
                        <a:solidFill>
                          <a:schemeClr val="tx1"/>
                        </a:solidFill>
                        <a:latin typeface="メイリオ" panose="020B0604030504040204" pitchFamily="50" charset="-128"/>
                        <a:ea typeface="メイリオ" panose="020B0604030504040204" pitchFamily="50"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56581686"/>
                  </a:ext>
                </a:extLst>
              </a:tr>
            </a:tbl>
          </a:graphicData>
        </a:graphic>
      </p:graphicFrame>
      <p:sp>
        <p:nvSpPr>
          <p:cNvPr id="23" name="テキスト ボックス 22">
            <a:extLst>
              <a:ext uri="{FF2B5EF4-FFF2-40B4-BE49-F238E27FC236}">
                <a16:creationId xmlns:a16="http://schemas.microsoft.com/office/drawing/2014/main" id="{67E10CB9-A209-A5D6-6ADC-1A3ABF7C1A6E}"/>
              </a:ext>
            </a:extLst>
          </p:cNvPr>
          <p:cNvSpPr txBox="1"/>
          <p:nvPr/>
        </p:nvSpPr>
        <p:spPr>
          <a:xfrm>
            <a:off x="213508" y="7626437"/>
            <a:ext cx="6534970" cy="340478"/>
          </a:xfrm>
          <a:prstGeom prst="rect">
            <a:avLst/>
          </a:prstGeom>
          <a:noFill/>
        </p:spPr>
        <p:txBody>
          <a:bodyPr wrap="square" rtlCol="0">
            <a:spAutoFit/>
          </a:bodyPr>
          <a:lstStyle/>
          <a:p>
            <a:pPr marL="0" marR="0" lvl="0" indent="0" algn="l" defTabSz="914400" rtl="0" eaLnBrk="1" fontAlgn="auto" latinLnBrk="0" hangingPunct="1">
              <a:lnSpc>
                <a:spcPts val="2100"/>
              </a:lnSpc>
              <a:spcBef>
                <a:spcPts val="0"/>
              </a:spcBef>
              <a:spcAft>
                <a:spcPts val="0"/>
              </a:spcAft>
              <a:buClrTx/>
              <a:buSzTx/>
              <a:buFontTx/>
              <a:buNone/>
              <a:tabLst/>
              <a:defRPr/>
            </a:pPr>
            <a:r>
              <a:rPr lang="ja-JP" altLang="en-US" sz="1200" b="1" spc="100">
                <a:solidFill>
                  <a:schemeClr val="accent2"/>
                </a:solidFill>
                <a:latin typeface="メイリオ" panose="020B0604030504040204" pitchFamily="50" charset="-128"/>
                <a:ea typeface="メイリオ" panose="020B0604030504040204" pitchFamily="50" charset="-128"/>
              </a:rPr>
              <a:t>（５）１事業所・１事業主団体等の一の年度あたりの支給限度額</a:t>
            </a:r>
            <a:endParaRPr kumimoji="1" lang="en-US" altLang="ja-JP" sz="1200" b="1" u="none" strike="noStrike" kern="1200" cap="none" spc="100" normalizeH="0" baseline="0" noProof="0">
              <a:ln>
                <a:noFill/>
              </a:ln>
              <a:solidFill>
                <a:schemeClr val="accent2"/>
              </a:solidFill>
              <a:effectLst/>
              <a:uLnTx/>
              <a:uFillTx/>
              <a:latin typeface="メイリオ" panose="020B0604030504040204" pitchFamily="50" charset="-128"/>
              <a:ea typeface="メイリオ" panose="020B0604030504040204" pitchFamily="50" charset="-128"/>
            </a:endParaRPr>
          </a:p>
        </p:txBody>
      </p:sp>
      <p:sp>
        <p:nvSpPr>
          <p:cNvPr id="26" name="正方形/長方形 25">
            <a:extLst>
              <a:ext uri="{FF2B5EF4-FFF2-40B4-BE49-F238E27FC236}">
                <a16:creationId xmlns:a16="http://schemas.microsoft.com/office/drawing/2014/main" id="{144DB4FE-F7AE-F2D6-86C5-9F4D03ADBA07}"/>
              </a:ext>
            </a:extLst>
          </p:cNvPr>
          <p:cNvSpPr/>
          <p:nvPr/>
        </p:nvSpPr>
        <p:spPr>
          <a:xfrm>
            <a:off x="396264" y="8911523"/>
            <a:ext cx="6300530" cy="777110"/>
          </a:xfrm>
          <a:prstGeom prst="rect">
            <a:avLst/>
          </a:prstGeom>
          <a:noFill/>
          <a:ln>
            <a:noFill/>
          </a:ln>
        </p:spPr>
        <p:style>
          <a:lnRef idx="2">
            <a:schemeClr val="accent2"/>
          </a:lnRef>
          <a:fillRef idx="1">
            <a:schemeClr val="lt1"/>
          </a:fillRef>
          <a:effectRef idx="0">
            <a:schemeClr val="accent2"/>
          </a:effectRef>
          <a:fontRef idx="minor">
            <a:schemeClr val="dk1"/>
          </a:fontRef>
        </p:style>
        <p:txBody>
          <a:bodyPr lIns="109098" tIns="54549" rIns="109098" bIns="54549" rtlCol="0" anchor="t"/>
          <a:lstStyle/>
          <a:p>
            <a:pPr marL="360000" lvl="0" indent="-360000">
              <a:lnSpc>
                <a:spcPct val="110000"/>
              </a:lnSpc>
            </a:pP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一の年度とは、支給申請日を基準とし、４月１日から翌年３月</a:t>
            </a: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日までをいいます。</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60000" lvl="0" indent="-360000">
              <a:lnSpc>
                <a:spcPct val="110000"/>
              </a:lnSpc>
            </a:pP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人材育成支援コースの助成額を合計した限度額です。</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96863" lvl="0">
              <a:lnSpc>
                <a:spcPct val="110000"/>
              </a:lnSpc>
            </a:pP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賃金要件又は資格等手当要件達成による割増し分の追加申請や、１事業主が単独で申請した他に共同事業主として申請する場合も含めて、各限度額を適用します。　</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27">
            <a:extLst>
              <a:ext uri="{FF2B5EF4-FFF2-40B4-BE49-F238E27FC236}">
                <a16:creationId xmlns:a16="http://schemas.microsoft.com/office/drawing/2014/main" id="{E9A5F116-0505-713B-A7E8-B9EEF79B9530}"/>
              </a:ext>
            </a:extLst>
          </p:cNvPr>
          <p:cNvSpPr txBox="1"/>
          <p:nvPr/>
        </p:nvSpPr>
        <p:spPr>
          <a:xfrm>
            <a:off x="396264" y="2459274"/>
            <a:ext cx="6444546" cy="2200602"/>
          </a:xfrm>
          <a:prstGeom prst="rect">
            <a:avLst/>
          </a:prstGeom>
          <a:noFill/>
          <a:ln w="57150">
            <a:noFill/>
          </a:ln>
        </p:spPr>
        <p:txBody>
          <a:bodyPr wrap="square">
            <a:spAutoFit/>
          </a:bodyPr>
          <a:lstStyle/>
          <a:p>
            <a:pPr indent="-108000">
              <a:spcBef>
                <a:spcPts val="600"/>
              </a:spcBef>
            </a:pPr>
            <a:r>
              <a:rPr lang="ja-JP" altLang="en-US" sz="1100">
                <a:latin typeface="メイリオ" panose="020B0604030504040204" pitchFamily="50" charset="-128"/>
                <a:ea typeface="メイリオ" panose="020B0604030504040204" pitchFamily="50" charset="-128"/>
              </a:rPr>
              <a:t>ただし、次の①～③に該当する場合は、賃金助成の対象となりません。</a:t>
            </a:r>
            <a:endParaRPr lang="en-US" altLang="ja-JP" sz="1100">
              <a:latin typeface="メイリオ" panose="020B0604030504040204" pitchFamily="50" charset="-128"/>
              <a:ea typeface="メイリオ" panose="020B0604030504040204" pitchFamily="50" charset="-128"/>
            </a:endParaRPr>
          </a:p>
          <a:p>
            <a:pPr marL="0" lvl="1">
              <a:spcBef>
                <a:spcPts val="600"/>
              </a:spcBef>
            </a:pPr>
            <a:r>
              <a:rPr lang="ja-JP" altLang="en-US" sz="1000">
                <a:latin typeface="メイリオ" panose="020B0604030504040204" pitchFamily="50" charset="-128"/>
                <a:ea typeface="メイリオ" panose="020B0604030504040204" pitchFamily="50" charset="-128"/>
              </a:rPr>
              <a:t>① </a:t>
            </a:r>
            <a:r>
              <a:rPr lang="en-US" altLang="ja-JP" sz="1000">
                <a:latin typeface="メイリオ" panose="020B0604030504040204" pitchFamily="50" charset="-128"/>
                <a:ea typeface="メイリオ" panose="020B0604030504040204" pitchFamily="50" charset="-128"/>
              </a:rPr>
              <a:t>e</a:t>
            </a:r>
            <a:r>
              <a:rPr lang="ja-JP" altLang="en-US" sz="1000">
                <a:latin typeface="メイリオ" panose="020B0604030504040204" pitchFamily="50" charset="-128"/>
                <a:ea typeface="メイリオ" panose="020B0604030504040204" pitchFamily="50" charset="-128"/>
              </a:rPr>
              <a:t>ラーニングによる訓練等、通信制による訓練等及び育児休業中訓練の場合</a:t>
            </a:r>
          </a:p>
          <a:p>
            <a:pPr marL="182563" lvl="1" indent="-182563">
              <a:spcBef>
                <a:spcPts val="600"/>
              </a:spcBef>
            </a:pPr>
            <a:r>
              <a:rPr lang="ja-JP" altLang="en-US" sz="1000">
                <a:latin typeface="メイリオ" panose="020B0604030504040204" pitchFamily="50" charset="-128"/>
                <a:ea typeface="メイリオ" panose="020B0604030504040204" pitchFamily="50" charset="-128"/>
              </a:rPr>
              <a:t>② 申請事業主が対象労働者に対する賃金の支払にあたって、最低賃金法第７条第３項の規定により、認定職業訓練の受講に際し最低賃金の減額の特例を適用する場合</a:t>
            </a:r>
          </a:p>
          <a:p>
            <a:pPr marL="0" lvl="1">
              <a:spcBef>
                <a:spcPts val="600"/>
              </a:spcBef>
            </a:pPr>
            <a:r>
              <a:rPr lang="ja-JP" altLang="en-US" sz="1000">
                <a:latin typeface="メイリオ" panose="020B0604030504040204" pitchFamily="50" charset="-128"/>
                <a:ea typeface="メイリオ" panose="020B0604030504040204" pitchFamily="50" charset="-128"/>
              </a:rPr>
              <a:t>③ 対象労働者が在籍型出向を行っている場合であって、❶又は❷に該当する場合</a:t>
            </a:r>
          </a:p>
          <a:p>
            <a:pPr marL="266700" lvl="3" indent="-123825">
              <a:spcBef>
                <a:spcPts val="600"/>
              </a:spcBef>
            </a:pPr>
            <a:r>
              <a:rPr lang="ja-JP" altLang="en-US" sz="1000">
                <a:latin typeface="メイリオ" panose="020B0604030504040204" pitchFamily="50" charset="-128"/>
                <a:ea typeface="メイリオ" panose="020B0604030504040204" pitchFamily="50" charset="-128"/>
              </a:rPr>
              <a:t>❶ </a:t>
            </a:r>
            <a:r>
              <a:rPr lang="ja-JP" altLang="en-US" sz="1000" u="sng">
                <a:latin typeface="メイリオ" panose="020B0604030504040204" pitchFamily="50" charset="-128"/>
                <a:ea typeface="メイリオ" panose="020B0604030504040204" pitchFamily="50" charset="-128"/>
              </a:rPr>
              <a:t>申請事業主が出向元事業主</a:t>
            </a:r>
            <a:r>
              <a:rPr lang="ja-JP" altLang="en-US" sz="1000">
                <a:latin typeface="メイリオ" panose="020B0604030504040204" pitchFamily="50" charset="-128"/>
                <a:ea typeface="メイリオ" panose="020B0604030504040204" pitchFamily="50" charset="-128"/>
              </a:rPr>
              <a:t>である場合に、</a:t>
            </a:r>
            <a:r>
              <a:rPr lang="ja-JP" altLang="en-US" sz="1000" u="sng">
                <a:latin typeface="メイリオ" panose="020B0604030504040204" pitchFamily="50" charset="-128"/>
                <a:ea typeface="メイリオ" panose="020B0604030504040204" pitchFamily="50" charset="-128"/>
              </a:rPr>
              <a:t>出向先事業主</a:t>
            </a:r>
            <a:r>
              <a:rPr lang="ja-JP" altLang="en-US" sz="1000">
                <a:latin typeface="メイリオ" panose="020B0604030504040204" pitchFamily="50" charset="-128"/>
                <a:ea typeface="メイリオ" panose="020B0604030504040204" pitchFamily="50" charset="-128"/>
              </a:rPr>
              <a:t>が対象労働者の賃金の全額又は一部を支払う場合（申請事業主が出向先事業主に対して対象労働者の賃金の全額相当を補助し、出向先事業主が対象労働者に賃金を支払う場合を除く。）</a:t>
            </a:r>
          </a:p>
          <a:p>
            <a:pPr marL="266700" lvl="3" indent="-123825">
              <a:spcBef>
                <a:spcPts val="600"/>
              </a:spcBef>
            </a:pPr>
            <a:r>
              <a:rPr lang="ja-JP" altLang="en-US" sz="1000">
                <a:latin typeface="メイリオ" panose="020B0604030504040204" pitchFamily="50" charset="-128"/>
                <a:ea typeface="メイリオ" panose="020B0604030504040204" pitchFamily="50" charset="-128"/>
              </a:rPr>
              <a:t>❷ </a:t>
            </a:r>
            <a:r>
              <a:rPr lang="ja-JP" altLang="en-US" sz="1000" u="sng">
                <a:latin typeface="メイリオ" panose="020B0604030504040204" pitchFamily="50" charset="-128"/>
                <a:ea typeface="メイリオ" panose="020B0604030504040204" pitchFamily="50" charset="-128"/>
              </a:rPr>
              <a:t>申請事業主が出向先事業主</a:t>
            </a:r>
            <a:r>
              <a:rPr lang="ja-JP" altLang="en-US" sz="1000">
                <a:latin typeface="メイリオ" panose="020B0604030504040204" pitchFamily="50" charset="-128"/>
                <a:ea typeface="メイリオ" panose="020B0604030504040204" pitchFamily="50" charset="-128"/>
              </a:rPr>
              <a:t>である場合に、</a:t>
            </a:r>
            <a:r>
              <a:rPr lang="ja-JP" altLang="en-US" sz="1000" u="sng">
                <a:latin typeface="メイリオ" panose="020B0604030504040204" pitchFamily="50" charset="-128"/>
                <a:ea typeface="メイリオ" panose="020B0604030504040204" pitchFamily="50" charset="-128"/>
              </a:rPr>
              <a:t>出向元事業主</a:t>
            </a:r>
            <a:r>
              <a:rPr lang="ja-JP" altLang="en-US" sz="1000">
                <a:latin typeface="メイリオ" panose="020B0604030504040204" pitchFamily="50" charset="-128"/>
                <a:ea typeface="メイリオ" panose="020B0604030504040204" pitchFamily="50" charset="-128"/>
              </a:rPr>
              <a:t>が対象労働者の賃金の全額又は一部を支払う場合（申請事業主が出向元事業主に対して対象労働者の賃金の全額相当を補助し、出向元事業主が対象労働者に賃金を支払う場合を除く。）</a:t>
            </a:r>
          </a:p>
        </p:txBody>
      </p:sp>
      <p:graphicFrame>
        <p:nvGraphicFramePr>
          <p:cNvPr id="3" name="表 20">
            <a:extLst>
              <a:ext uri="{FF2B5EF4-FFF2-40B4-BE49-F238E27FC236}">
                <a16:creationId xmlns:a16="http://schemas.microsoft.com/office/drawing/2014/main" id="{BF3632E3-DCF1-79B1-3B7E-216001110E82}"/>
              </a:ext>
            </a:extLst>
          </p:cNvPr>
          <p:cNvGraphicFramePr>
            <a:graphicFrameLocks noGrp="1"/>
          </p:cNvGraphicFramePr>
          <p:nvPr>
            <p:extLst>
              <p:ext uri="{D42A27DB-BD31-4B8C-83A1-F6EECF244321}">
                <p14:modId xmlns:p14="http://schemas.microsoft.com/office/powerpoint/2010/main" val="1916710343"/>
              </p:ext>
            </p:extLst>
          </p:nvPr>
        </p:nvGraphicFramePr>
        <p:xfrm>
          <a:off x="6867704" y="33235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504954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表 19">
            <a:extLst>
              <a:ext uri="{FF2B5EF4-FFF2-40B4-BE49-F238E27FC236}">
                <a16:creationId xmlns:a16="http://schemas.microsoft.com/office/drawing/2014/main" id="{17C20E3D-ECEF-5445-E78E-7501B39F24AA}"/>
              </a:ext>
            </a:extLst>
          </p:cNvPr>
          <p:cNvGraphicFramePr>
            <a:graphicFrameLocks noGrp="1"/>
          </p:cNvGraphicFramePr>
          <p:nvPr>
            <p:extLst>
              <p:ext uri="{D42A27DB-BD31-4B8C-83A1-F6EECF244321}">
                <p14:modId xmlns:p14="http://schemas.microsoft.com/office/powerpoint/2010/main" val="678541556"/>
              </p:ext>
            </p:extLst>
          </p:nvPr>
        </p:nvGraphicFramePr>
        <p:xfrm>
          <a:off x="504106" y="5740658"/>
          <a:ext cx="6370919" cy="4451049"/>
        </p:xfrm>
        <a:graphic>
          <a:graphicData uri="http://schemas.openxmlformats.org/drawingml/2006/table">
            <a:tbl>
              <a:tblPr firstRow="1" bandRow="1">
                <a:tableStyleId>{E8B1032C-EA38-4F05-BA0D-38AFFFC7BED3}</a:tableStyleId>
              </a:tblPr>
              <a:tblGrid>
                <a:gridCol w="288033">
                  <a:extLst>
                    <a:ext uri="{9D8B030D-6E8A-4147-A177-3AD203B41FA5}">
                      <a16:colId xmlns:a16="http://schemas.microsoft.com/office/drawing/2014/main" val="20000"/>
                    </a:ext>
                  </a:extLst>
                </a:gridCol>
                <a:gridCol w="288032">
                  <a:extLst>
                    <a:ext uri="{9D8B030D-6E8A-4147-A177-3AD203B41FA5}">
                      <a16:colId xmlns:a16="http://schemas.microsoft.com/office/drawing/2014/main" val="1824483688"/>
                    </a:ext>
                  </a:extLst>
                </a:gridCol>
                <a:gridCol w="108335">
                  <a:extLst>
                    <a:ext uri="{9D8B030D-6E8A-4147-A177-3AD203B41FA5}">
                      <a16:colId xmlns:a16="http://schemas.microsoft.com/office/drawing/2014/main" val="2726562941"/>
                    </a:ext>
                  </a:extLst>
                </a:gridCol>
                <a:gridCol w="5686519">
                  <a:extLst>
                    <a:ext uri="{9D8B030D-6E8A-4147-A177-3AD203B41FA5}">
                      <a16:colId xmlns:a16="http://schemas.microsoft.com/office/drawing/2014/main" val="3653228443"/>
                    </a:ext>
                  </a:extLst>
                </a:gridCol>
              </a:tblGrid>
              <a:tr h="545075">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3">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助成金を受けようとする事業主の事業所又は事業主団体等が実施する訓練等を被保険者に受講させる事業主の事業所において、次の❶又は❷に該当する労働者であること</a:t>
                      </a:r>
                      <a:endParaRPr lang="en-US" altLang="ja-JP" sz="600" b="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318496371"/>
                  </a:ext>
                </a:extLst>
              </a:tr>
              <a:tr h="369915">
                <a:tc>
                  <a:txBody>
                    <a:bodyPr/>
                    <a:lstStyle/>
                    <a:p>
                      <a:pPr algn="ctr"/>
                      <a:endParaRPr kumimoji="1" lang="ja-JP" altLang="en-US" sz="1200" b="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dot"/>
                      <a:round/>
                      <a:headEnd type="none" w="med" len="med"/>
                      <a:tailEnd type="none" w="med" len="med"/>
                    </a:lnT>
                    <a:lnB w="12700" cap="flat" cmpd="sng" algn="ctr">
                      <a:noFill/>
                      <a:prstDash val="dot"/>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❶</a:t>
                      </a:r>
                      <a:endParaRPr lang="ja-JP" altLang="ja-JP" sz="1200" b="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gridSpan="2">
                  <a:txBody>
                    <a:bodyPr/>
                    <a:lstStyle/>
                    <a:p>
                      <a:pPr marL="0" indent="0">
                        <a:buFont typeface="Wingdings" panose="05000000000000000000" pitchFamily="2" charset="2"/>
                        <a:buNone/>
                      </a:pPr>
                      <a:r>
                        <a:rPr lang="ja-JP" altLang="en-US" sz="1200" b="1">
                          <a:latin typeface="メイリオ" panose="020B0604030504040204" pitchFamily="50" charset="-128"/>
                          <a:ea typeface="メイリオ" panose="020B0604030504040204" pitchFamily="50" charset="-128"/>
                        </a:rPr>
                        <a:t>訓練実施期間中</a:t>
                      </a:r>
                      <a:r>
                        <a:rPr lang="ja-JP" altLang="en-US" sz="1200" b="0">
                          <a:latin typeface="メイリオ" panose="020B0604030504040204" pitchFamily="50" charset="-128"/>
                          <a:ea typeface="メイリオ" panose="020B0604030504040204" pitchFamily="50" charset="-128"/>
                        </a:rPr>
                        <a:t>において、被保険者であること</a:t>
                      </a:r>
                      <a:endParaRPr lang="ja-JP" altLang="ja-JP" sz="1200" b="0">
                        <a:latin typeface="メイリオ" panose="020B0604030504040204" pitchFamily="50" charset="-128"/>
                        <a:ea typeface="メイリオ" panose="020B0604030504040204" pitchFamily="50" charset="-128"/>
                      </a:endParaRPr>
                    </a:p>
                  </a:txBody>
                  <a:tcPr marL="82935" marR="82935" marT="0" marB="0" anchor="ctr">
                    <a:lnL w="1270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342999313"/>
                  </a:ext>
                </a:extLst>
              </a:tr>
              <a:tr h="531546">
                <a:tc>
                  <a:txBody>
                    <a:bodyPr/>
                    <a:lstStyle/>
                    <a:p>
                      <a:pPr algn="ctr"/>
                      <a:endParaRPr kumimoji="1" lang="ja-JP" altLang="en-US" sz="1200" b="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❷</a:t>
                      </a:r>
                      <a:endParaRPr lang="ja-JP" altLang="ja-JP" sz="1200" b="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従来から雇用されている</a:t>
                      </a:r>
                      <a:r>
                        <a:rPr lang="ja-JP" altLang="en-US" sz="1200" b="1">
                          <a:latin typeface="メイリオ" panose="020B0604030504040204" pitchFamily="50" charset="-128"/>
                          <a:ea typeface="メイリオ" panose="020B0604030504040204" pitchFamily="50" charset="-128"/>
                        </a:rPr>
                        <a:t>有期契約労働者等</a:t>
                      </a:r>
                      <a:r>
                        <a:rPr lang="ja-JP" altLang="en-US" sz="1200" b="0">
                          <a:latin typeface="メイリオ" panose="020B0604030504040204" pitchFamily="50" charset="-128"/>
                          <a:ea typeface="メイリオ" panose="020B0604030504040204" pitchFamily="50" charset="-128"/>
                        </a:rPr>
                        <a:t>又は新たに雇い入れられた</a:t>
                      </a:r>
                      <a:r>
                        <a:rPr lang="ja-JP" altLang="en-US" sz="1200" b="1">
                          <a:latin typeface="メイリオ" panose="020B0604030504040204" pitchFamily="50" charset="-128"/>
                          <a:ea typeface="メイリオ" panose="020B0604030504040204" pitchFamily="50" charset="-128"/>
                        </a:rPr>
                        <a:t>有期契約労働者等</a:t>
                      </a:r>
                      <a:r>
                        <a:rPr lang="ja-JP" altLang="en-US" sz="1200" b="0">
                          <a:latin typeface="メイリオ" panose="020B0604030504040204" pitchFamily="50" charset="-128"/>
                          <a:ea typeface="メイリオ" panose="020B0604030504040204" pitchFamily="50" charset="-128"/>
                        </a:rPr>
                        <a:t>であり、</a:t>
                      </a:r>
                      <a:r>
                        <a:rPr lang="ja-JP" altLang="en-US" sz="1200" b="1">
                          <a:latin typeface="メイリオ" panose="020B0604030504040204" pitchFamily="50" charset="-128"/>
                          <a:ea typeface="メイリオ" panose="020B0604030504040204" pitchFamily="50" charset="-128"/>
                        </a:rPr>
                        <a:t>訓練の終了日又は支給申請日に被保険者であること</a:t>
                      </a:r>
                      <a:endParaRPr lang="ja-JP" altLang="ja-JP" sz="1200" b="0">
                        <a:latin typeface="メイリオ" panose="020B0604030504040204" pitchFamily="50" charset="-128"/>
                        <a:ea typeface="メイリオ" panose="020B0604030504040204" pitchFamily="50" charset="-128"/>
                      </a:endParaRPr>
                    </a:p>
                  </a:txBody>
                  <a:tcPr marL="82935" marR="82935" marT="0" marB="0" anchor="ctr">
                    <a:lnL w="1270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540169764"/>
                  </a:ext>
                </a:extLst>
              </a:tr>
              <a:tr h="491761">
                <a:tc>
                  <a:txBody>
                    <a:bodyPr/>
                    <a:lstStyle/>
                    <a:p>
                      <a:pPr algn="ctr"/>
                      <a:r>
                        <a:rPr kumimoji="1" lang="ja-JP" altLang="en-US" sz="1200">
                          <a:solidFill>
                            <a:schemeClr val="tx1"/>
                          </a:solidFill>
                          <a:latin typeface="メイリオ" pitchFamily="50" charset="-128"/>
                          <a:ea typeface="メイリオ" pitchFamily="50" charset="-128"/>
                        </a:rPr>
                        <a:t>②</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職業訓練実施計画届時に</a:t>
                      </a:r>
                      <a:r>
                        <a:rPr lang="ja-JP" altLang="en-US" sz="1200">
                          <a:solidFill>
                            <a:schemeClr val="tx1"/>
                          </a:solidFill>
                          <a:latin typeface="メイリオ" panose="020B0604030504040204" pitchFamily="50" charset="-128"/>
                          <a:ea typeface="メイリオ" panose="020B0604030504040204" pitchFamily="50" charset="-128"/>
                        </a:rPr>
                        <a:t>提出した「対象労働者一覧」（様式第３－１号）に記載</a:t>
                      </a:r>
                      <a:r>
                        <a:rPr lang="ja-JP" altLang="en-US" sz="1200">
                          <a:latin typeface="メイリオ" panose="020B0604030504040204" pitchFamily="50" charset="-128"/>
                          <a:ea typeface="メイリオ" panose="020B0604030504040204" pitchFamily="50" charset="-128"/>
                        </a:rPr>
                        <a:t>のある労働者であること</a:t>
                      </a:r>
                    </a:p>
                  </a:txBody>
                  <a:tcPr marL="82935" marR="82935" marT="0"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318015671"/>
                  </a:ext>
                </a:extLst>
              </a:tr>
              <a:tr h="400746">
                <a:tc>
                  <a:txBody>
                    <a:bodyPr/>
                    <a:lstStyle/>
                    <a:p>
                      <a:pPr algn="ctr"/>
                      <a:r>
                        <a:rPr kumimoji="1" lang="ja-JP" altLang="en-US" sz="1200">
                          <a:solidFill>
                            <a:schemeClr val="tx1"/>
                          </a:solidFill>
                          <a:latin typeface="メイリオ" pitchFamily="50" charset="-128"/>
                          <a:ea typeface="メイリオ" pitchFamily="50" charset="-128"/>
                        </a:rPr>
                        <a:t>③</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b="0">
                          <a:latin typeface="メイリオ" panose="020B0604030504040204" pitchFamily="50" charset="-128"/>
                          <a:ea typeface="メイリオ" panose="020B0604030504040204" pitchFamily="50" charset="-128"/>
                        </a:rPr>
                        <a:t>次の❶又は❷に該当する労働者であること</a:t>
                      </a:r>
                      <a:endParaRPr lang="en-US" altLang="ja-JP" sz="120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025398">
                <a:tc>
                  <a:txBody>
                    <a:bodyPr/>
                    <a:lstStyle/>
                    <a:p>
                      <a:pPr algn="ctr"/>
                      <a:endParaRPr kumimoji="1" lang="ja-JP" altLang="en-US"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❶</a:t>
                      </a:r>
                      <a:endParaRPr lang="en-US" altLang="ja-JP" sz="120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solidFill>
                            <a:schemeClr val="accent5"/>
                          </a:solidFill>
                          <a:latin typeface="メイリオ" panose="020B0604030504040204" pitchFamily="50" charset="-128"/>
                          <a:ea typeface="メイリオ" panose="020B0604030504040204" pitchFamily="50" charset="-128"/>
                        </a:rPr>
                        <a:t>＜通学制及び同時双方向型の通信訓練の場合＞</a:t>
                      </a: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訓練等の受講時間数が、実訓練時間数の８割以上の者であること</a:t>
                      </a:r>
                    </a:p>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特定の訓練機関が実施する訓練を修了又は当該訓練機関を卒業した場合については、この要件を満たしたものとみなします。</a:t>
                      </a:r>
                    </a:p>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事業主団体等が実施する訓練等の場合は、この要件を満たすことを要しません。</a:t>
                      </a:r>
                      <a:endParaRPr lang="en-US" altLang="ja-JP" sz="1000">
                        <a:latin typeface="メイリオ" panose="020B0604030504040204" pitchFamily="50" charset="-128"/>
                        <a:ea typeface="メイリオ" panose="020B0604030504040204" pitchFamily="50" charset="-128"/>
                      </a:endParaRPr>
                    </a:p>
                  </a:txBody>
                  <a:tcPr marL="82935" marR="82935" marT="0" marB="0" anchor="ctr">
                    <a:lnL w="63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7503150"/>
                  </a:ext>
                </a:extLst>
              </a:tr>
              <a:tr h="543304">
                <a:tc>
                  <a:txBody>
                    <a:bodyPr/>
                    <a:lstStyle/>
                    <a:p>
                      <a:pPr algn="ctr"/>
                      <a:endParaRPr kumimoji="1" lang="ja-JP" altLang="en-US"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❷</a:t>
                      </a:r>
                      <a:endParaRPr lang="en-US" altLang="ja-JP" sz="120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solidFill>
                            <a:schemeClr val="accent5"/>
                          </a:solidFill>
                          <a:latin typeface="メイリオ" panose="020B0604030504040204" pitchFamily="50" charset="-128"/>
                          <a:ea typeface="メイリオ" panose="020B0604030504040204" pitchFamily="50" charset="-128"/>
                        </a:rPr>
                        <a:t>＜</a:t>
                      </a:r>
                      <a:r>
                        <a:rPr lang="en-US" altLang="ja-JP" sz="1200">
                          <a:solidFill>
                            <a:schemeClr val="accent5"/>
                          </a:solidFill>
                          <a:latin typeface="メイリオ" panose="020B0604030504040204" pitchFamily="50" charset="-128"/>
                          <a:ea typeface="メイリオ" panose="020B0604030504040204" pitchFamily="50" charset="-128"/>
                        </a:rPr>
                        <a:t>e</a:t>
                      </a:r>
                      <a:r>
                        <a:rPr lang="ja-JP" altLang="en-US" sz="1200">
                          <a:solidFill>
                            <a:schemeClr val="accent5"/>
                          </a:solidFill>
                          <a:latin typeface="メイリオ" panose="020B0604030504040204" pitchFamily="50" charset="-128"/>
                          <a:ea typeface="メイリオ" panose="020B0604030504040204" pitchFamily="50" charset="-128"/>
                        </a:rPr>
                        <a:t>ラーニングによる訓練等及び通信制による訓練等の場合＞</a:t>
                      </a: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訓練実施期間中に訓練等を修了した者であること</a:t>
                      </a:r>
                      <a:endParaRPr lang="en-US" altLang="ja-JP" sz="1200">
                        <a:latin typeface="メイリオ" panose="020B0604030504040204" pitchFamily="50" charset="-128"/>
                        <a:ea typeface="メイリオ" panose="020B0604030504040204" pitchFamily="50" charset="-128"/>
                      </a:endParaRPr>
                    </a:p>
                  </a:txBody>
                  <a:tcPr marL="82935" marR="82935" marT="0" marB="0" anchor="ctr">
                    <a:lnL w="63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9038570"/>
                  </a:ext>
                </a:extLst>
              </a:tr>
              <a:tr h="543304">
                <a:tc>
                  <a:txBody>
                    <a:bodyPr/>
                    <a:lstStyle/>
                    <a:p>
                      <a:pPr algn="ctr"/>
                      <a:r>
                        <a:rPr kumimoji="1" lang="ja-JP" altLang="en-US" sz="1200">
                          <a:solidFill>
                            <a:schemeClr val="tx1"/>
                          </a:solidFill>
                          <a:latin typeface="メイリオ" pitchFamily="50" charset="-128"/>
                          <a:ea typeface="メイリオ" pitchFamily="50" charset="-128"/>
                        </a:rPr>
                        <a:t>④</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solidFill>
                            <a:schemeClr val="accent5"/>
                          </a:solidFill>
                          <a:latin typeface="メイリオ" panose="020B0604030504040204" pitchFamily="50" charset="-128"/>
                          <a:ea typeface="メイリオ" panose="020B0604030504040204" pitchFamily="50" charset="-128"/>
                        </a:rPr>
                        <a:t>＜育児休業中訓練の場合＞</a:t>
                      </a:r>
                      <a:endParaRPr lang="en-US" altLang="ja-JP" sz="1200">
                        <a:solidFill>
                          <a:schemeClr val="accent5"/>
                        </a:solidFill>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solidFill>
                            <a:srgbClr val="FF0000"/>
                          </a:solidFill>
                          <a:latin typeface="メイリオ" panose="020B0604030504040204" pitchFamily="50" charset="-128"/>
                          <a:ea typeface="メイリオ" panose="020B0604030504040204" pitchFamily="50" charset="-128"/>
                        </a:rPr>
                        <a:t>　</a:t>
                      </a:r>
                      <a:r>
                        <a:rPr lang="ja-JP" altLang="en-US" sz="1200">
                          <a:solidFill>
                            <a:schemeClr val="tx1"/>
                          </a:solidFill>
                          <a:latin typeface="メイリオ" panose="020B0604030504040204" pitchFamily="50" charset="-128"/>
                          <a:ea typeface="メイリオ" panose="020B0604030504040204" pitchFamily="50" charset="-128"/>
                        </a:rPr>
                        <a:t>育児休業期間中に訓練の受講を開始するものであること</a:t>
                      </a:r>
                    </a:p>
                  </a:txBody>
                  <a:tcPr marL="82935" marR="82935" marT="0" marB="0" anchor="ctr">
                    <a:lnL w="6350" cap="flat" cmpd="sng" algn="ctr">
                      <a:solidFill>
                        <a:schemeClr val="tx1"/>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lnL w="63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8543853"/>
                  </a:ext>
                </a:extLst>
              </a:tr>
            </a:tbl>
          </a:graphicData>
        </a:graphic>
      </p:graphicFrame>
      <p:sp>
        <p:nvSpPr>
          <p:cNvPr id="5" name="正方形/長方形 4">
            <a:extLst>
              <a:ext uri="{FF2B5EF4-FFF2-40B4-BE49-F238E27FC236}">
                <a16:creationId xmlns:a16="http://schemas.microsoft.com/office/drawing/2014/main" id="{323DF828-CA84-4610-37BA-52FD86730E13}"/>
              </a:ext>
            </a:extLst>
          </p:cNvPr>
          <p:cNvSpPr/>
          <p:nvPr/>
        </p:nvSpPr>
        <p:spPr>
          <a:xfrm>
            <a:off x="504106" y="227416"/>
            <a:ext cx="2162626" cy="388175"/>
          </a:xfrm>
          <a:prstGeom prst="rect">
            <a:avLst/>
          </a:prstGeom>
          <a:solidFill>
            <a:srgbClr val="4BACC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人材育成訓練</a:t>
            </a:r>
          </a:p>
        </p:txBody>
      </p:sp>
      <p:graphicFrame>
        <p:nvGraphicFramePr>
          <p:cNvPr id="6" name="表 20">
            <a:extLst>
              <a:ext uri="{FF2B5EF4-FFF2-40B4-BE49-F238E27FC236}">
                <a16:creationId xmlns:a16="http://schemas.microsoft.com/office/drawing/2014/main" id="{FF2711FA-D211-ED21-DC44-799EDC6B6393}"/>
              </a:ext>
            </a:extLst>
          </p:cNvPr>
          <p:cNvGraphicFramePr>
            <a:graphicFrameLocks noGrp="1"/>
          </p:cNvGraphicFramePr>
          <p:nvPr>
            <p:extLst>
              <p:ext uri="{D42A27DB-BD31-4B8C-83A1-F6EECF244321}">
                <p14:modId xmlns:p14="http://schemas.microsoft.com/office/powerpoint/2010/main" val="2153535170"/>
              </p:ext>
            </p:extLst>
          </p:nvPr>
        </p:nvGraphicFramePr>
        <p:xfrm>
          <a:off x="-3720" y="588647"/>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noFill/>
                  </a:tcPr>
                </a:tc>
                <a:extLst>
                  <a:ext uri="{0D108BD9-81ED-4DB2-BD59-A6C34878D82A}">
                    <a16:rowId xmlns:a16="http://schemas.microsoft.com/office/drawing/2014/main" val="3185328467"/>
                  </a:ext>
                </a:extLst>
              </a:tr>
            </a:tbl>
          </a:graphicData>
        </a:graphic>
      </p:graphicFrame>
      <p:sp>
        <p:nvSpPr>
          <p:cNvPr id="13" name="正方形/長方形 12">
            <a:extLst>
              <a:ext uri="{FF2B5EF4-FFF2-40B4-BE49-F238E27FC236}">
                <a16:creationId xmlns:a16="http://schemas.microsoft.com/office/drawing/2014/main" id="{D4D503B4-3305-7678-49ED-3861EE46DA7E}"/>
              </a:ext>
            </a:extLst>
          </p:cNvPr>
          <p:cNvSpPr/>
          <p:nvPr/>
        </p:nvSpPr>
        <p:spPr>
          <a:xfrm>
            <a:off x="393796" y="709299"/>
            <a:ext cx="5422009" cy="523220"/>
          </a:xfrm>
          <a:prstGeom prst="rect">
            <a:avLst/>
          </a:prstGeom>
        </p:spPr>
        <p:txBody>
          <a:bodyPr wrap="square">
            <a:spAutoFit/>
          </a:bodyPr>
          <a:lstStyle/>
          <a:p>
            <a:r>
              <a:rPr lang="ja-JP" altLang="en-US" sz="1400" b="1">
                <a:latin typeface="メイリオ" panose="020B0604030504040204" pitchFamily="50" charset="-128"/>
                <a:ea typeface="メイリオ" panose="020B0604030504040204" pitchFamily="50" charset="-128"/>
              </a:rPr>
              <a:t>職務に関連した知識及び技能を習得させるための</a:t>
            </a:r>
            <a:r>
              <a:rPr lang="en-US" altLang="ja-JP" sz="1400" b="1">
                <a:solidFill>
                  <a:srgbClr val="FF0000"/>
                </a:solidFill>
                <a:latin typeface="メイリオ" panose="020B0604030504040204" pitchFamily="50" charset="-128"/>
                <a:ea typeface="メイリオ" panose="020B0604030504040204" pitchFamily="50" charset="-128"/>
              </a:rPr>
              <a:t>10</a:t>
            </a:r>
            <a:r>
              <a:rPr lang="ja-JP" altLang="en-US" sz="1400" b="1">
                <a:solidFill>
                  <a:srgbClr val="FF0000"/>
                </a:solidFill>
                <a:latin typeface="メイリオ" panose="020B0604030504040204" pitchFamily="50" charset="-128"/>
                <a:ea typeface="メイリオ" panose="020B0604030504040204" pitchFamily="50" charset="-128"/>
              </a:rPr>
              <a:t>時間以上</a:t>
            </a:r>
            <a:r>
              <a:rPr lang="ja-JP" altLang="en-US" sz="1400" b="1">
                <a:latin typeface="メイリオ" panose="020B0604030504040204" pitchFamily="50" charset="-128"/>
                <a:ea typeface="メイリオ" panose="020B0604030504040204" pitchFamily="50" charset="-128"/>
              </a:rPr>
              <a:t>の</a:t>
            </a:r>
            <a:endParaRPr lang="en-US" altLang="ja-JP" sz="1400" b="1">
              <a:latin typeface="メイリオ" panose="020B0604030504040204" pitchFamily="50" charset="-128"/>
              <a:ea typeface="メイリオ" panose="020B0604030504040204" pitchFamily="50" charset="-128"/>
            </a:endParaRPr>
          </a:p>
          <a:p>
            <a:r>
              <a:rPr lang="ja-JP" altLang="en-US" sz="1400" b="1">
                <a:latin typeface="メイリオ" panose="020B0604030504040204" pitchFamily="50" charset="-128"/>
                <a:ea typeface="メイリオ" panose="020B0604030504040204" pitchFamily="50" charset="-128"/>
              </a:rPr>
              <a:t>訓練（</a:t>
            </a:r>
            <a:r>
              <a:rPr lang="en-US" altLang="ja-JP" sz="1400" b="1">
                <a:latin typeface="メイリオ" panose="020B0604030504040204" pitchFamily="50" charset="-128"/>
                <a:ea typeface="メイリオ" panose="020B0604030504040204" pitchFamily="50" charset="-128"/>
              </a:rPr>
              <a:t>OFF-JT</a:t>
            </a:r>
            <a:r>
              <a:rPr lang="ja-JP" altLang="en-US" sz="1400" b="1">
                <a:latin typeface="メイリオ" panose="020B0604030504040204" pitchFamily="50" charset="-128"/>
                <a:ea typeface="メイリオ" panose="020B0604030504040204" pitchFamily="50" charset="-128"/>
              </a:rPr>
              <a:t>）を行う場合に活用できます。</a:t>
            </a:r>
            <a:endParaRPr lang="en-US" altLang="ja-JP" sz="1400" b="1">
              <a:latin typeface="メイリオ" panose="020B0604030504040204" pitchFamily="50" charset="-128"/>
              <a:ea typeface="メイリオ" panose="020B0604030504040204" pitchFamily="50" charset="-128"/>
            </a:endParaRPr>
          </a:p>
        </p:txBody>
      </p:sp>
      <p:graphicFrame>
        <p:nvGraphicFramePr>
          <p:cNvPr id="18" name="表 17">
            <a:extLst>
              <a:ext uri="{FF2B5EF4-FFF2-40B4-BE49-F238E27FC236}">
                <a16:creationId xmlns:a16="http://schemas.microsoft.com/office/drawing/2014/main" id="{9930FCD6-7CF8-58FC-35CF-D9F00CABE33C}"/>
              </a:ext>
            </a:extLst>
          </p:cNvPr>
          <p:cNvGraphicFramePr>
            <a:graphicFrameLocks noGrp="1"/>
          </p:cNvGraphicFramePr>
          <p:nvPr>
            <p:extLst>
              <p:ext uri="{D42A27DB-BD31-4B8C-83A1-F6EECF244321}">
                <p14:modId xmlns:p14="http://schemas.microsoft.com/office/powerpoint/2010/main" val="92784559"/>
              </p:ext>
            </p:extLst>
          </p:nvPr>
        </p:nvGraphicFramePr>
        <p:xfrm>
          <a:off x="504106" y="1734059"/>
          <a:ext cx="6370917" cy="3440756"/>
        </p:xfrm>
        <a:graphic>
          <a:graphicData uri="http://schemas.openxmlformats.org/drawingml/2006/table">
            <a:tbl>
              <a:tblPr firstRow="1" bandRow="1">
                <a:tableStyleId>{E8B1032C-EA38-4F05-BA0D-38AFFFC7BED3}</a:tableStyleId>
              </a:tblPr>
              <a:tblGrid>
                <a:gridCol w="275771">
                  <a:extLst>
                    <a:ext uri="{9D8B030D-6E8A-4147-A177-3AD203B41FA5}">
                      <a16:colId xmlns:a16="http://schemas.microsoft.com/office/drawing/2014/main" val="20000"/>
                    </a:ext>
                  </a:extLst>
                </a:gridCol>
                <a:gridCol w="309397">
                  <a:extLst>
                    <a:ext uri="{9D8B030D-6E8A-4147-A177-3AD203B41FA5}">
                      <a16:colId xmlns:a16="http://schemas.microsoft.com/office/drawing/2014/main" val="1824483688"/>
                    </a:ext>
                  </a:extLst>
                </a:gridCol>
                <a:gridCol w="5785749">
                  <a:extLst>
                    <a:ext uri="{9D8B030D-6E8A-4147-A177-3AD203B41FA5}">
                      <a16:colId xmlns:a16="http://schemas.microsoft.com/office/drawing/2014/main" val="3801159631"/>
                    </a:ext>
                  </a:extLst>
                </a:gridCol>
              </a:tblGrid>
              <a:tr h="538091">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b="0">
                          <a:latin typeface="メイリオ" panose="020B0604030504040204" pitchFamily="50" charset="-128"/>
                          <a:ea typeface="メイリオ" panose="020B0604030504040204" pitchFamily="50" charset="-128"/>
                        </a:rPr>
                        <a:t>職務に関連した専門的な知識および技能の習得をさせるための訓練</a:t>
                      </a:r>
                      <a:r>
                        <a:rPr lang="ja-JP" altLang="en-US" sz="1200" b="1">
                          <a:latin typeface="メイリオ" panose="020B0604030504040204" pitchFamily="50" charset="-128"/>
                          <a:ea typeface="メイリオ" panose="020B0604030504040204" pitchFamily="50" charset="-128"/>
                        </a:rPr>
                        <a:t>「職務関連訓練」</a:t>
                      </a:r>
                      <a:r>
                        <a:rPr lang="ja-JP" altLang="en-US" sz="1200" b="0">
                          <a:latin typeface="メイリオ" panose="020B0604030504040204" pitchFamily="50" charset="-128"/>
                          <a:ea typeface="メイリオ" panose="020B0604030504040204" pitchFamily="50" charset="-128"/>
                        </a:rPr>
                        <a:t>であること</a:t>
                      </a:r>
                      <a:endParaRPr lang="en-US" altLang="ja-JP" sz="1200" b="0">
                        <a:latin typeface="メイリオ" panose="020B0604030504040204" pitchFamily="50" charset="-128"/>
                        <a:ea typeface="メイリオ" panose="020B0604030504040204" pitchFamily="50" charset="-128"/>
                      </a:endParaRPr>
                    </a:p>
                  </a:txBody>
                  <a:tcPr marL="82935" marR="82935"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200" b="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41801339"/>
                  </a:ext>
                </a:extLst>
              </a:tr>
              <a:tr h="366313">
                <a:tc>
                  <a:txBody>
                    <a:bodyPr/>
                    <a:lstStyle/>
                    <a:p>
                      <a:pPr algn="ctr"/>
                      <a:r>
                        <a:rPr kumimoji="1" lang="ja-JP" altLang="en-US" sz="1200">
                          <a:solidFill>
                            <a:schemeClr val="tx1"/>
                          </a:solidFill>
                          <a:latin typeface="メイリオ" pitchFamily="50" charset="-128"/>
                          <a:ea typeface="メイリオ" pitchFamily="50" charset="-128"/>
                        </a:rPr>
                        <a:t>②</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200" b="1">
                          <a:latin typeface="メイリオ" panose="020B0604030504040204" pitchFamily="50" charset="-128"/>
                          <a:ea typeface="メイリオ" panose="020B0604030504040204" pitchFamily="50" charset="-128"/>
                        </a:rPr>
                        <a:t>OFF-JT</a:t>
                      </a:r>
                      <a:r>
                        <a:rPr lang="ja-JP" altLang="en-US" sz="1200">
                          <a:latin typeface="メイリオ" panose="020B0604030504040204" pitchFamily="50" charset="-128"/>
                          <a:ea typeface="メイリオ" panose="020B0604030504040204" pitchFamily="50" charset="-128"/>
                        </a:rPr>
                        <a:t>であること</a:t>
                      </a:r>
                      <a:endParaRPr lang="en-US" altLang="ja-JP" sz="1200">
                        <a:latin typeface="メイリオ" panose="020B0604030504040204" pitchFamily="50" charset="-128"/>
                        <a:ea typeface="メイリオ" panose="020B0604030504040204" pitchFamily="50" charset="-128"/>
                      </a:endParaRPr>
                    </a:p>
                  </a:txBody>
                  <a:tcPr marL="82935" marR="82935" marT="0"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6129936"/>
                  </a:ext>
                </a:extLst>
              </a:tr>
              <a:tr h="538091">
                <a:tc>
                  <a:txBody>
                    <a:bodyPr/>
                    <a:lstStyle/>
                    <a:p>
                      <a:pPr algn="ctr"/>
                      <a:r>
                        <a:rPr kumimoji="1" lang="ja-JP" altLang="en-US" sz="1200" b="0">
                          <a:solidFill>
                            <a:schemeClr val="tx1"/>
                          </a:solidFill>
                          <a:latin typeface="メイリオ" pitchFamily="50" charset="-128"/>
                          <a:ea typeface="メイリオ" pitchFamily="50" charset="-128"/>
                        </a:rPr>
                        <a:t>③</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latin typeface="メイリオ" panose="020B0604030504040204" pitchFamily="50" charset="-128"/>
                          <a:ea typeface="メイリオ" panose="020B0604030504040204" pitchFamily="50" charset="-128"/>
                        </a:rPr>
                        <a:t>訓練の実施方法が、</a:t>
                      </a:r>
                      <a:r>
                        <a:rPr lang="ja-JP" altLang="en-US" sz="1200" b="1">
                          <a:latin typeface="メイリオ" panose="020B0604030504040204" pitchFamily="50" charset="-128"/>
                          <a:ea typeface="メイリオ" panose="020B0604030504040204" pitchFamily="50" charset="-128"/>
                        </a:rPr>
                        <a:t>「通学制」</a:t>
                      </a:r>
                      <a:r>
                        <a:rPr lang="ja-JP" altLang="en-US" sz="1200" b="0">
                          <a:latin typeface="メイリオ" panose="020B0604030504040204" pitchFamily="50" charset="-128"/>
                          <a:ea typeface="メイリオ" panose="020B0604030504040204" pitchFamily="50" charset="-128"/>
                        </a:rPr>
                        <a:t>、</a:t>
                      </a:r>
                      <a:r>
                        <a:rPr lang="ja-JP" altLang="en-US" sz="1200" b="1">
                          <a:latin typeface="メイリオ" panose="020B0604030504040204" pitchFamily="50" charset="-128"/>
                          <a:ea typeface="メイリオ" panose="020B0604030504040204" pitchFamily="50" charset="-128"/>
                        </a:rPr>
                        <a:t>「同時双方向型の通信訓練」</a:t>
                      </a:r>
                      <a:r>
                        <a:rPr lang="ja-JP" altLang="en-US" sz="1200" b="0">
                          <a:latin typeface="メイリオ" panose="020B0604030504040204" pitchFamily="50" charset="-128"/>
                          <a:ea typeface="メイリオ" panose="020B0604030504040204" pitchFamily="50" charset="-128"/>
                        </a:rPr>
                        <a:t>、</a:t>
                      </a:r>
                      <a:r>
                        <a:rPr lang="ja-JP" altLang="en-US" sz="1200" b="1">
                          <a:latin typeface="メイリオ" panose="020B0604030504040204" pitchFamily="50" charset="-128"/>
                          <a:ea typeface="メイリオ" panose="020B0604030504040204" pitchFamily="50" charset="-128"/>
                        </a:rPr>
                        <a:t>「</a:t>
                      </a:r>
                      <a:r>
                        <a:rPr lang="en-US" altLang="ja-JP" sz="1200" b="1">
                          <a:latin typeface="メイリオ" panose="020B0604030504040204" pitchFamily="50" charset="-128"/>
                          <a:ea typeface="メイリオ" panose="020B0604030504040204" pitchFamily="50" charset="-128"/>
                        </a:rPr>
                        <a:t>e</a:t>
                      </a:r>
                      <a:r>
                        <a:rPr lang="ja-JP" altLang="en-US" sz="1200" b="1">
                          <a:latin typeface="メイリオ" panose="020B0604030504040204" pitchFamily="50" charset="-128"/>
                          <a:ea typeface="メイリオ" panose="020B0604030504040204" pitchFamily="50" charset="-128"/>
                        </a:rPr>
                        <a:t>ラーニング」</a:t>
                      </a:r>
                      <a:r>
                        <a:rPr lang="ja-JP" altLang="en-US" sz="1200" b="0">
                          <a:latin typeface="メイリオ" panose="020B0604030504040204" pitchFamily="50" charset="-128"/>
                          <a:ea typeface="メイリオ" panose="020B0604030504040204" pitchFamily="50" charset="-128"/>
                        </a:rPr>
                        <a:t>又は</a:t>
                      </a:r>
                      <a:r>
                        <a:rPr lang="ja-JP" altLang="en-US" sz="1200" b="1">
                          <a:latin typeface="メイリオ" panose="020B0604030504040204" pitchFamily="50" charset="-128"/>
                          <a:ea typeface="メイリオ" panose="020B0604030504040204" pitchFamily="50" charset="-128"/>
                        </a:rPr>
                        <a:t>「通信制」</a:t>
                      </a:r>
                      <a:r>
                        <a:rPr lang="ja-JP" altLang="en-US" sz="1200" b="0">
                          <a:latin typeface="メイリオ" panose="020B0604030504040204" pitchFamily="50" charset="-128"/>
                          <a:ea typeface="メイリオ" panose="020B0604030504040204" pitchFamily="50" charset="-128"/>
                        </a:rPr>
                        <a:t>のいずれかであり、次の❶又は❷のいずれかに該当すること</a:t>
                      </a:r>
                      <a:endParaRPr lang="en-US" altLang="ja-JP" sz="1200" b="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pPr marL="0" indent="0">
                        <a:buFont typeface="Wingdings" panose="05000000000000000000" pitchFamily="2" charset="2"/>
                        <a:buNone/>
                      </a:pPr>
                      <a:endParaRPr lang="ja-JP" altLang="en-US" sz="1200" b="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8496371"/>
                  </a:ext>
                </a:extLst>
              </a:tr>
              <a:tr h="739876">
                <a:tc>
                  <a:txBody>
                    <a:bodyPr/>
                    <a:lstStyle/>
                    <a:p>
                      <a:pPr algn="ctr"/>
                      <a:endParaRPr kumimoji="1" lang="ja-JP" altLang="en-US"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❶</a:t>
                      </a:r>
                    </a:p>
                  </a:txBody>
                  <a:tcPr marL="82935" marR="82935"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indent="0">
                        <a:buFont typeface="Wingdings" panose="05000000000000000000" pitchFamily="2" charset="2"/>
                        <a:buNone/>
                      </a:pPr>
                      <a:r>
                        <a:rPr lang="en-US" altLang="ja-JP" sz="1200" b="0">
                          <a:solidFill>
                            <a:schemeClr val="accent5"/>
                          </a:solidFill>
                          <a:latin typeface="メイリオ" panose="020B0604030504040204" pitchFamily="50" charset="-128"/>
                          <a:ea typeface="メイリオ" panose="020B0604030504040204" pitchFamily="50" charset="-128"/>
                        </a:rPr>
                        <a:t>&lt;</a:t>
                      </a:r>
                      <a:r>
                        <a:rPr lang="ja-JP" altLang="en-US" sz="1200" b="0">
                          <a:solidFill>
                            <a:schemeClr val="accent5"/>
                          </a:solidFill>
                          <a:latin typeface="メイリオ" panose="020B0604030504040204" pitchFamily="50" charset="-128"/>
                          <a:ea typeface="メイリオ" panose="020B0604030504040204" pitchFamily="50" charset="-128"/>
                        </a:rPr>
                        <a:t>通学制又は同時双方向型の通信訓練の場合</a:t>
                      </a:r>
                      <a:r>
                        <a:rPr lang="en-US" altLang="ja-JP" sz="1200" b="0">
                          <a:solidFill>
                            <a:schemeClr val="accent5"/>
                          </a:solidFill>
                          <a:latin typeface="メイリオ" panose="020B0604030504040204" pitchFamily="50" charset="-128"/>
                          <a:ea typeface="メイリオ" panose="020B0604030504040204" pitchFamily="50" charset="-128"/>
                        </a:rPr>
                        <a:t>&gt;</a:t>
                      </a:r>
                      <a:endParaRPr lang="ja-JP" altLang="en-US" sz="1200" b="0">
                        <a:solidFill>
                          <a:schemeClr val="accent5"/>
                        </a:solidFill>
                        <a:latin typeface="メイリオ" panose="020B0604030504040204" pitchFamily="50" charset="-128"/>
                        <a:ea typeface="メイリオ" panose="020B0604030504040204" pitchFamily="50" charset="-128"/>
                      </a:endParaRPr>
                    </a:p>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１コースあたりの実訓練時間数が職業訓練実施計画届の届け出時及び支給申請時において</a:t>
                      </a:r>
                      <a:r>
                        <a:rPr lang="en-US" altLang="ja-JP" sz="1200" b="1">
                          <a:solidFill>
                            <a:schemeClr val="tx1"/>
                          </a:solidFill>
                          <a:latin typeface="メイリオ" panose="020B0604030504040204" pitchFamily="50" charset="-128"/>
                          <a:ea typeface="メイリオ" panose="020B0604030504040204" pitchFamily="50" charset="-128"/>
                        </a:rPr>
                        <a:t>10</a:t>
                      </a:r>
                      <a:r>
                        <a:rPr lang="ja-JP" altLang="en-US" sz="1200" b="1">
                          <a:solidFill>
                            <a:schemeClr val="tx1"/>
                          </a:solidFill>
                          <a:latin typeface="メイリオ" panose="020B0604030504040204" pitchFamily="50" charset="-128"/>
                          <a:ea typeface="メイリオ" panose="020B0604030504040204" pitchFamily="50" charset="-128"/>
                        </a:rPr>
                        <a:t>時間以上</a:t>
                      </a:r>
                      <a:r>
                        <a:rPr lang="ja-JP" altLang="en-US" sz="1200" b="0">
                          <a:solidFill>
                            <a:schemeClr val="tx1"/>
                          </a:solidFill>
                          <a:latin typeface="メイリオ" panose="020B0604030504040204" pitchFamily="50" charset="-128"/>
                          <a:ea typeface="メイリオ" panose="020B0604030504040204" pitchFamily="50" charset="-128"/>
                        </a:rPr>
                        <a:t>である</a:t>
                      </a:r>
                      <a:r>
                        <a:rPr lang="ja-JP" altLang="en-US" sz="1200" b="0">
                          <a:latin typeface="メイリオ" panose="020B0604030504040204" pitchFamily="50" charset="-128"/>
                          <a:ea typeface="メイリオ" panose="020B0604030504040204" pitchFamily="50" charset="-128"/>
                        </a:rPr>
                        <a:t>こと</a:t>
                      </a:r>
                    </a:p>
                  </a:txBody>
                  <a:tcPr marL="82935" marR="82935"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1270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4831113"/>
                  </a:ext>
                </a:extLst>
              </a:tr>
              <a:tr h="858770">
                <a:tc>
                  <a:txBody>
                    <a:bodyPr/>
                    <a:lstStyle/>
                    <a:p>
                      <a:pPr algn="ctr"/>
                      <a:endParaRPr kumimoji="1" lang="ja-JP" altLang="en-US"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indent="0">
                        <a:buFont typeface="Wingdings" panose="05000000000000000000" pitchFamily="2" charset="2"/>
                        <a:buNone/>
                      </a:pPr>
                      <a:r>
                        <a:rPr lang="ja-JP" altLang="en-US" sz="1200" b="0">
                          <a:latin typeface="メイリオ" panose="020B0604030504040204" pitchFamily="50" charset="-128"/>
                          <a:ea typeface="メイリオ" panose="020B0604030504040204" pitchFamily="50" charset="-128"/>
                        </a:rPr>
                        <a:t>❷</a:t>
                      </a:r>
                    </a:p>
                  </a:txBody>
                  <a:tcPr marL="82935" marR="82935" marT="0" marB="0"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i="0" u="none" strike="noStrike" kern="1200" cap="none" spc="0" normalizeH="0" baseline="0" noProof="0">
                          <a:ln>
                            <a:noFill/>
                          </a:ln>
                          <a:solidFill>
                            <a:srgbClr val="4BACC6"/>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a:ln>
                            <a:noFill/>
                          </a:ln>
                          <a:solidFill>
                            <a:srgbClr val="4BACC6"/>
                          </a:solidFill>
                          <a:effectLst/>
                          <a:uLnTx/>
                          <a:uFillTx/>
                          <a:latin typeface="メイリオ" panose="020B0604030504040204" pitchFamily="50" charset="-128"/>
                          <a:ea typeface="メイリオ" panose="020B0604030504040204" pitchFamily="50" charset="-128"/>
                          <a:cs typeface="+mn-cs"/>
                        </a:rPr>
                        <a:t>e</a:t>
                      </a:r>
                      <a:r>
                        <a:rPr kumimoji="1" lang="ja-JP" altLang="en-US" sz="1200" b="0" i="0" u="none" strike="noStrike" kern="1200" cap="none" spc="0" normalizeH="0" baseline="0" noProof="0">
                          <a:ln>
                            <a:noFill/>
                          </a:ln>
                          <a:solidFill>
                            <a:srgbClr val="4BACC6"/>
                          </a:solidFill>
                          <a:effectLst/>
                          <a:uLnTx/>
                          <a:uFillTx/>
                          <a:latin typeface="メイリオ" panose="020B0604030504040204" pitchFamily="50" charset="-128"/>
                          <a:ea typeface="メイリオ" panose="020B0604030504040204" pitchFamily="50" charset="-128"/>
                          <a:cs typeface="+mn-cs"/>
                        </a:rPr>
                        <a:t>ラーニングによる訓練等及び通信制による訓練等の場合＞</a:t>
                      </a:r>
                      <a:endParaRPr kumimoji="1" lang="en-US" altLang="ja-JP" sz="1200" b="0" i="0" u="none" strike="noStrike" kern="1200" cap="none" spc="0" normalizeH="0" baseline="0" noProof="0">
                        <a:ln>
                          <a:noFill/>
                        </a:ln>
                        <a:solidFill>
                          <a:srgbClr val="4BACC6"/>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１コースあたりの標準学習時間が</a:t>
                      </a:r>
                      <a:r>
                        <a:rPr kumimoji="1" lang="en-US" altLang="ja-JP" sz="12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10</a:t>
                      </a:r>
                      <a:r>
                        <a:rPr kumimoji="1" lang="ja-JP" altLang="en-US" sz="12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時間以上</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であること又は１コースあたりの標準学習期間が</a:t>
                      </a:r>
                      <a:r>
                        <a:rPr kumimoji="1" lang="ja-JP" altLang="en-US" sz="12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１か月以上</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であること</a:t>
                      </a:r>
                      <a:endParaRPr kumimoji="1" lang="en-US" altLang="ja-JP"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5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一般教育訓練等の指定講座の訓練の場合は、この要件を要しません。</a:t>
                      </a:r>
                      <a:endParaRPr lang="ja-JP" altLang="en-US" sz="1050" b="0">
                        <a:latin typeface="メイリオ" panose="020B0604030504040204" pitchFamily="50" charset="-128"/>
                        <a:ea typeface="メイリオ" panose="020B0604030504040204" pitchFamily="50" charset="-128"/>
                      </a:endParaRPr>
                    </a:p>
                  </a:txBody>
                  <a:tcPr marL="82935" marR="82935" marT="0" marB="0" anchor="ctr">
                    <a:lnL w="63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14817055"/>
                  </a:ext>
                </a:extLst>
              </a:tr>
              <a:tr h="399615">
                <a:tc>
                  <a:txBody>
                    <a:bodyPr/>
                    <a:lstStyle/>
                    <a:p>
                      <a:pPr algn="ctr"/>
                      <a:r>
                        <a:rPr kumimoji="1" lang="ja-JP" altLang="en-US" sz="1200">
                          <a:solidFill>
                            <a:schemeClr val="tx1"/>
                          </a:solidFill>
                          <a:latin typeface="メイリオ" pitchFamily="50" charset="-128"/>
                          <a:ea typeface="メイリオ" pitchFamily="50" charset="-128"/>
                        </a:rPr>
                        <a:t>④</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b="1">
                          <a:latin typeface="メイリオ" panose="020B0604030504040204" pitchFamily="50" charset="-128"/>
                          <a:ea typeface="メイリオ" panose="020B0604030504040204" pitchFamily="50" charset="-128"/>
                        </a:rPr>
                        <a:t>「事業内訓練」</a:t>
                      </a:r>
                      <a:r>
                        <a:rPr lang="ja-JP" altLang="en-US" sz="1200" b="0">
                          <a:latin typeface="メイリオ" panose="020B0604030504040204" pitchFamily="50" charset="-128"/>
                          <a:ea typeface="メイリオ" panose="020B0604030504040204" pitchFamily="50" charset="-128"/>
                        </a:rPr>
                        <a:t>又は</a:t>
                      </a:r>
                      <a:r>
                        <a:rPr lang="ja-JP" altLang="en-US" sz="1200" b="1">
                          <a:solidFill>
                            <a:schemeClr val="tx1"/>
                          </a:solidFill>
                          <a:latin typeface="メイリオ" panose="020B0604030504040204" pitchFamily="50" charset="-128"/>
                          <a:ea typeface="メイリオ" panose="020B0604030504040204" pitchFamily="50" charset="-128"/>
                        </a:rPr>
                        <a:t>「事業外</a:t>
                      </a:r>
                      <a:r>
                        <a:rPr lang="ja-JP" altLang="en-US" sz="1200" b="1">
                          <a:latin typeface="メイリオ" panose="020B0604030504040204" pitchFamily="50" charset="-128"/>
                          <a:ea typeface="メイリオ" panose="020B0604030504040204" pitchFamily="50" charset="-128"/>
                        </a:rPr>
                        <a:t>訓練」</a:t>
                      </a:r>
                      <a:r>
                        <a:rPr lang="ja-JP" altLang="en-US" sz="1200">
                          <a:latin typeface="メイリオ" panose="020B0604030504040204" pitchFamily="50" charset="-128"/>
                          <a:ea typeface="メイリオ" panose="020B0604030504040204" pitchFamily="50" charset="-128"/>
                        </a:rPr>
                        <a:t>のいずれかであること</a:t>
                      </a:r>
                      <a:endParaRPr lang="en-US" altLang="ja-JP" sz="1050">
                        <a:latin typeface="メイリオ" panose="020B0604030504040204" pitchFamily="50" charset="-128"/>
                        <a:ea typeface="メイリオ" panose="020B0604030504040204" pitchFamily="50" charset="-128"/>
                      </a:endParaRPr>
                    </a:p>
                  </a:txBody>
                  <a:tcPr marL="82935" marR="82935"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05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69038570"/>
                  </a:ext>
                </a:extLst>
              </a:tr>
            </a:tbl>
          </a:graphicData>
        </a:graphic>
      </p:graphicFrame>
      <p:sp>
        <p:nvSpPr>
          <p:cNvPr id="19" name="正方形/長方形 18">
            <a:extLst>
              <a:ext uri="{FF2B5EF4-FFF2-40B4-BE49-F238E27FC236}">
                <a16:creationId xmlns:a16="http://schemas.microsoft.com/office/drawing/2014/main" id="{1BDFD1F8-D028-4C7F-8B8B-95844F208B51}"/>
              </a:ext>
            </a:extLst>
          </p:cNvPr>
          <p:cNvSpPr/>
          <p:nvPr/>
        </p:nvSpPr>
        <p:spPr>
          <a:xfrm>
            <a:off x="508414" y="1283389"/>
            <a:ext cx="1584176" cy="338554"/>
          </a:xfrm>
          <a:prstGeom prst="rect">
            <a:avLst/>
          </a:prstGeom>
          <a:solidFill>
            <a:schemeClr val="accent5">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訓練の要件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F3D1818E-2725-5587-5EE2-F391A94B8013}"/>
              </a:ext>
            </a:extLst>
          </p:cNvPr>
          <p:cNvSpPr/>
          <p:nvPr/>
        </p:nvSpPr>
        <p:spPr>
          <a:xfrm>
            <a:off x="508414" y="5302559"/>
            <a:ext cx="1584176" cy="338554"/>
          </a:xfrm>
          <a:prstGeom prst="rect">
            <a:avLst/>
          </a:prstGeom>
          <a:solidFill>
            <a:schemeClr val="accent5">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労働者の要件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sp>
        <p:nvSpPr>
          <p:cNvPr id="4" name="スライド番号プレースホルダー 1">
            <a:extLst>
              <a:ext uri="{FF2B5EF4-FFF2-40B4-BE49-F238E27FC236}">
                <a16:creationId xmlns:a16="http://schemas.microsoft.com/office/drawing/2014/main" id="{FEB0B59F-FD77-5ABE-F7AB-1F1EB1C12463}"/>
              </a:ext>
            </a:extLst>
          </p:cNvPr>
          <p:cNvSpPr txBox="1">
            <a:spLocks/>
          </p:cNvSpPr>
          <p:nvPr/>
        </p:nvSpPr>
        <p:spPr>
          <a:xfrm>
            <a:off x="14006" y="9925622"/>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15</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93913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6B49A1A-9C02-6D9C-38AF-0A0AFEA1363C}"/>
              </a:ext>
            </a:extLst>
          </p:cNvPr>
          <p:cNvSpPr>
            <a:spLocks noGrp="1"/>
          </p:cNvSpPr>
          <p:nvPr>
            <p:ph type="sldNum" sz="quarter" idx="12"/>
          </p:nvPr>
        </p:nvSpPr>
        <p:spPr>
          <a:xfrm>
            <a:off x="6804900" y="9868352"/>
            <a:ext cx="396000" cy="464686"/>
          </a:xfrm>
        </p:spPr>
        <p:txBody>
          <a:bodyPr/>
          <a:lstStyle/>
          <a:p>
            <a:fld id="{AEFF1AE8-7425-4426-9AC1-91DCB73B78A4}" type="slidenum">
              <a:rPr kumimoji="1" lang="ja-JP" altLang="en-US" smtClean="0"/>
              <a:t>16</a:t>
            </a:fld>
            <a:endParaRPr kumimoji="1" lang="ja-JP" altLang="en-US"/>
          </a:p>
        </p:txBody>
      </p:sp>
      <p:sp>
        <p:nvSpPr>
          <p:cNvPr id="5" name="正方形/長方形 4">
            <a:extLst>
              <a:ext uri="{FF2B5EF4-FFF2-40B4-BE49-F238E27FC236}">
                <a16:creationId xmlns:a16="http://schemas.microsoft.com/office/drawing/2014/main" id="{D6945662-787E-A9BA-C2AA-938AB410F9E2}"/>
              </a:ext>
            </a:extLst>
          </p:cNvPr>
          <p:cNvSpPr/>
          <p:nvPr/>
        </p:nvSpPr>
        <p:spPr>
          <a:xfrm>
            <a:off x="364406" y="125959"/>
            <a:ext cx="3312368" cy="388175"/>
          </a:xfrm>
          <a:prstGeom prst="rect">
            <a:avLst/>
          </a:prstGeom>
          <a:solidFill>
            <a:srgbClr val="F79646"/>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認定実習併用職業訓練</a:t>
            </a:r>
          </a:p>
        </p:txBody>
      </p:sp>
      <p:sp>
        <p:nvSpPr>
          <p:cNvPr id="6" name="正方形/長方形 5">
            <a:extLst>
              <a:ext uri="{FF2B5EF4-FFF2-40B4-BE49-F238E27FC236}">
                <a16:creationId xmlns:a16="http://schemas.microsoft.com/office/drawing/2014/main" id="{AD09441D-EE7C-2930-D211-97CB7FAC6C0C}"/>
              </a:ext>
            </a:extLst>
          </p:cNvPr>
          <p:cNvSpPr/>
          <p:nvPr/>
        </p:nvSpPr>
        <p:spPr>
          <a:xfrm>
            <a:off x="368397" y="607842"/>
            <a:ext cx="4845946" cy="523220"/>
          </a:xfrm>
          <a:prstGeom prst="rect">
            <a:avLst/>
          </a:prstGeom>
        </p:spPr>
        <p:txBody>
          <a:bodyPr wrap="square">
            <a:spAutoFit/>
          </a:bodyPr>
          <a:lstStyle/>
          <a:p>
            <a:r>
              <a:rPr lang="ja-JP" altLang="en-US" sz="1400" b="1">
                <a:latin typeface="メイリオ" panose="020B0604030504040204" pitchFamily="50" charset="-128"/>
                <a:ea typeface="メイリオ" panose="020B0604030504040204" pitchFamily="50" charset="-128"/>
              </a:rPr>
              <a:t>主に新規学校卒業者を対象として、</a:t>
            </a:r>
            <a:r>
              <a:rPr lang="en-US" altLang="ja-JP" sz="1400" b="1">
                <a:latin typeface="メイリオ" panose="020B0604030504040204" pitchFamily="50" charset="-128"/>
                <a:ea typeface="メイリオ" panose="020B0604030504040204" pitchFamily="50" charset="-128"/>
              </a:rPr>
              <a:t>OFF-JT</a:t>
            </a:r>
            <a:r>
              <a:rPr lang="ja-JP" altLang="en-US" sz="1400" b="1">
                <a:latin typeface="メイリオ" panose="020B0604030504040204" pitchFamily="50" charset="-128"/>
                <a:ea typeface="メイリオ" panose="020B0604030504040204" pitchFamily="50" charset="-128"/>
              </a:rPr>
              <a:t>と</a:t>
            </a:r>
            <a:r>
              <a:rPr lang="en-US" altLang="ja-JP" sz="1400" b="1">
                <a:latin typeface="メイリオ" panose="020B0604030504040204" pitchFamily="50" charset="-128"/>
                <a:ea typeface="メイリオ" panose="020B0604030504040204" pitchFamily="50" charset="-128"/>
              </a:rPr>
              <a:t>OJT</a:t>
            </a:r>
            <a:r>
              <a:rPr lang="ja-JP" altLang="en-US" sz="1400" b="1">
                <a:latin typeface="メイリオ" panose="020B0604030504040204" pitchFamily="50" charset="-128"/>
                <a:ea typeface="メイリオ" panose="020B0604030504040204" pitchFamily="50" charset="-128"/>
              </a:rPr>
              <a:t>を</a:t>
            </a:r>
            <a:endParaRPr lang="en-US" altLang="ja-JP" sz="1400" b="1">
              <a:latin typeface="メイリオ" panose="020B0604030504040204" pitchFamily="50" charset="-128"/>
              <a:ea typeface="メイリオ" panose="020B0604030504040204" pitchFamily="50" charset="-128"/>
            </a:endParaRPr>
          </a:p>
          <a:p>
            <a:r>
              <a:rPr lang="ja-JP" altLang="en-US" sz="1400" b="1">
                <a:latin typeface="メイリオ" panose="020B0604030504040204" pitchFamily="50" charset="-128"/>
                <a:ea typeface="メイリオ" panose="020B0604030504040204" pitchFamily="50" charset="-128"/>
              </a:rPr>
              <a:t>組み合わせた訓練を６か月以上行う場合に活用できます。</a:t>
            </a:r>
            <a:endParaRPr lang="en-US" altLang="ja-JP" sz="1400" b="1">
              <a:latin typeface="メイリオ" panose="020B0604030504040204" pitchFamily="50" charset="-128"/>
              <a:ea typeface="メイリオ" panose="020B0604030504040204" pitchFamily="50" charset="-128"/>
            </a:endParaRPr>
          </a:p>
        </p:txBody>
      </p:sp>
      <p:graphicFrame>
        <p:nvGraphicFramePr>
          <p:cNvPr id="7" name="表 20">
            <a:extLst>
              <a:ext uri="{FF2B5EF4-FFF2-40B4-BE49-F238E27FC236}">
                <a16:creationId xmlns:a16="http://schemas.microsoft.com/office/drawing/2014/main" id="{C1268BD9-FFA7-5430-DF97-0D79FE2983C7}"/>
              </a:ext>
            </a:extLst>
          </p:cNvPr>
          <p:cNvGraphicFramePr>
            <a:graphicFrameLocks noGrp="1"/>
          </p:cNvGraphicFramePr>
          <p:nvPr>
            <p:extLst>
              <p:ext uri="{D42A27DB-BD31-4B8C-83A1-F6EECF244321}">
                <p14:modId xmlns:p14="http://schemas.microsoft.com/office/powerpoint/2010/main" val="2132257036"/>
              </p:ext>
            </p:extLst>
          </p:nvPr>
        </p:nvGraphicFramePr>
        <p:xfrm>
          <a:off x="6866004" y="588647"/>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no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noFill/>
                  </a:tcPr>
                </a:tc>
                <a:extLst>
                  <a:ext uri="{0D108BD9-81ED-4DB2-BD59-A6C34878D82A}">
                    <a16:rowId xmlns:a16="http://schemas.microsoft.com/office/drawing/2014/main" val="3185328467"/>
                  </a:ext>
                </a:extLst>
              </a:tr>
            </a:tbl>
          </a:graphicData>
        </a:graphic>
      </p:graphicFrame>
      <p:graphicFrame>
        <p:nvGraphicFramePr>
          <p:cNvPr id="9" name="表 8">
            <a:extLst>
              <a:ext uri="{FF2B5EF4-FFF2-40B4-BE49-F238E27FC236}">
                <a16:creationId xmlns:a16="http://schemas.microsoft.com/office/drawing/2014/main" id="{50BCBF9B-BA7E-F04E-8AD6-3611D8787CA2}"/>
              </a:ext>
            </a:extLst>
          </p:cNvPr>
          <p:cNvGraphicFramePr>
            <a:graphicFrameLocks noGrp="1"/>
          </p:cNvGraphicFramePr>
          <p:nvPr>
            <p:extLst>
              <p:ext uri="{D42A27DB-BD31-4B8C-83A1-F6EECF244321}">
                <p14:modId xmlns:p14="http://schemas.microsoft.com/office/powerpoint/2010/main" val="3681530827"/>
              </p:ext>
            </p:extLst>
          </p:nvPr>
        </p:nvGraphicFramePr>
        <p:xfrm>
          <a:off x="279814" y="1640729"/>
          <a:ext cx="6370916" cy="8383797"/>
        </p:xfrm>
        <a:graphic>
          <a:graphicData uri="http://schemas.openxmlformats.org/drawingml/2006/table">
            <a:tbl>
              <a:tblPr firstRow="1" bandRow="1">
                <a:tableStyleId>{E8B1032C-EA38-4F05-BA0D-38AFFFC7BED3}</a:tableStyleId>
              </a:tblPr>
              <a:tblGrid>
                <a:gridCol w="303245">
                  <a:extLst>
                    <a:ext uri="{9D8B030D-6E8A-4147-A177-3AD203B41FA5}">
                      <a16:colId xmlns:a16="http://schemas.microsoft.com/office/drawing/2014/main" val="20000"/>
                    </a:ext>
                  </a:extLst>
                </a:gridCol>
                <a:gridCol w="311338">
                  <a:extLst>
                    <a:ext uri="{9D8B030D-6E8A-4147-A177-3AD203B41FA5}">
                      <a16:colId xmlns:a16="http://schemas.microsoft.com/office/drawing/2014/main" val="1824483688"/>
                    </a:ext>
                  </a:extLst>
                </a:gridCol>
                <a:gridCol w="5756333">
                  <a:extLst>
                    <a:ext uri="{9D8B030D-6E8A-4147-A177-3AD203B41FA5}">
                      <a16:colId xmlns:a16="http://schemas.microsoft.com/office/drawing/2014/main" val="20001"/>
                    </a:ext>
                  </a:extLst>
                </a:gridCol>
              </a:tblGrid>
              <a:tr h="556491">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solidFill>
                            <a:prstClr val="black"/>
                          </a:solidFill>
                          <a:latin typeface="Meiryo" panose="020B0604030504040204" pitchFamily="34" charset="-128"/>
                          <a:ea typeface="Meiryo" panose="020B0604030504040204" pitchFamily="34" charset="-128"/>
                        </a:rPr>
                        <a:t>職務に関連した専門的な知識および技能の習得をさせるための訓練</a:t>
                      </a:r>
                      <a:r>
                        <a:rPr lang="ja-JP" altLang="en-US" sz="1200" b="1">
                          <a:solidFill>
                            <a:prstClr val="black"/>
                          </a:solidFill>
                          <a:latin typeface="Meiryo" panose="020B0604030504040204" pitchFamily="34" charset="-128"/>
                          <a:ea typeface="Meiryo" panose="020B0604030504040204" pitchFamily="34" charset="-128"/>
                        </a:rPr>
                        <a:t>「職務関連訓練」</a:t>
                      </a:r>
                      <a:r>
                        <a:rPr lang="ja-JP" altLang="en-US" sz="1200" b="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000" b="1">
                          <a:latin typeface="メイリオ" panose="020B0604030504040204" pitchFamily="50" charset="-128"/>
                          <a:ea typeface="メイリオ" panose="020B0604030504040204" pitchFamily="50" charset="-128"/>
                        </a:rPr>
                        <a:t>P.24</a:t>
                      </a:r>
                      <a:r>
                        <a:rPr lang="ja-JP" altLang="en-US" sz="1000" b="1">
                          <a:latin typeface="メイリオ" panose="020B0604030504040204" pitchFamily="50" charset="-128"/>
                          <a:ea typeface="メイリオ" panose="020B0604030504040204" pitchFamily="50" charset="-128"/>
                        </a:rPr>
                        <a:t>の「対象となる事業主」に該当すること</a:t>
                      </a:r>
                      <a:endParaRPr lang="en-US" altLang="ja-JP"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19050"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2318496371"/>
                  </a:ext>
                </a:extLst>
              </a:tr>
              <a:tr h="576064">
                <a:tc>
                  <a:txBody>
                    <a:bodyPr/>
                    <a:lstStyle/>
                    <a:p>
                      <a:pPr algn="ctr"/>
                      <a:r>
                        <a:rPr kumimoji="1" lang="ja-JP" altLang="en-US" sz="1200">
                          <a:solidFill>
                            <a:schemeClr val="tx1"/>
                          </a:solidFill>
                          <a:latin typeface="メイリオ" pitchFamily="50" charset="-128"/>
                          <a:ea typeface="メイリオ" pitchFamily="50" charset="-128"/>
                        </a:rPr>
                        <a:t>②</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次の➊～❹の要件を満たし、</a:t>
                      </a:r>
                      <a:r>
                        <a:rPr lang="ja-JP" altLang="en-US" sz="1200" b="1">
                          <a:latin typeface="メイリオ" panose="020B0604030504040204" pitchFamily="50" charset="-128"/>
                          <a:ea typeface="メイリオ" panose="020B0604030504040204" pitchFamily="50" charset="-128"/>
                        </a:rPr>
                        <a:t>大臣認定</a:t>
                      </a:r>
                      <a:r>
                        <a:rPr lang="ja-JP" altLang="en-US" sz="1200">
                          <a:latin typeface="メイリオ" panose="020B0604030504040204" pitchFamily="50" charset="-128"/>
                          <a:ea typeface="メイリオ" panose="020B0604030504040204" pitchFamily="50" charset="-128"/>
                        </a:rPr>
                        <a:t>（職業能力開発促進法第</a:t>
                      </a:r>
                      <a:r>
                        <a:rPr lang="en-US" altLang="ja-JP" sz="1200">
                          <a:latin typeface="メイリオ" panose="020B0604030504040204" pitchFamily="50" charset="-128"/>
                          <a:ea typeface="メイリオ" panose="020B0604030504040204" pitchFamily="50" charset="-128"/>
                        </a:rPr>
                        <a:t>26</a:t>
                      </a:r>
                      <a:r>
                        <a:rPr lang="ja-JP" altLang="en-US" sz="1200">
                          <a:latin typeface="メイリオ" panose="020B0604030504040204" pitchFamily="50" charset="-128"/>
                          <a:ea typeface="メイリオ" panose="020B0604030504040204" pitchFamily="50" charset="-128"/>
                        </a:rPr>
                        <a:t>条の３）を受けた訓練であること</a:t>
                      </a:r>
                      <a:endParaRPr lang="en-US" altLang="ja-JP" sz="1200">
                        <a:latin typeface="メイリオ" panose="020B0604030504040204" pitchFamily="50" charset="-128"/>
                        <a:ea typeface="メイリオ" panose="020B0604030504040204" pitchFamily="50" charset="-128"/>
                      </a:endParaRPr>
                    </a:p>
                    <a:p>
                      <a:pPr marL="0" marR="0" lvl="0" indent="0" algn="r" defTabSz="1001908"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→実習併用職業訓練の大臣認定については</a:t>
                      </a:r>
                      <a:r>
                        <a:rPr lang="en-US" altLang="ja-JP" sz="1200" b="0">
                          <a:solidFill>
                            <a:schemeClr val="tx1"/>
                          </a:solidFill>
                          <a:latin typeface="Meiryo" panose="020B0604030504040204" pitchFamily="34" charset="-128"/>
                          <a:ea typeface="Meiryo" panose="020B0604030504040204" pitchFamily="34" charset="-128"/>
                        </a:rPr>
                        <a:t>P45</a:t>
                      </a:r>
                      <a:r>
                        <a:rPr lang="ja-JP" altLang="en-US" sz="1200" b="0">
                          <a:solidFill>
                            <a:schemeClr val="tx1"/>
                          </a:solidFill>
                          <a:latin typeface="Meiryo" panose="020B0604030504040204" pitchFamily="34" charset="-128"/>
                          <a:ea typeface="Meiryo" panose="020B0604030504040204" pitchFamily="34" charset="-128"/>
                        </a:rPr>
                        <a:t>へ</a:t>
                      </a:r>
                      <a:endParaRPr lang="en-US" altLang="ja-JP" sz="120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高度デジタル人材訓練の場合、</a:t>
                      </a:r>
                      <a:endParaRPr lang="en-US" altLang="ja-JP"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19050"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10000"/>
                  </a:ext>
                </a:extLst>
              </a:tr>
              <a:tr h="576064">
                <a:tc>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➊</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企業内における</a:t>
                      </a:r>
                      <a:r>
                        <a:rPr lang="en-US" altLang="ja-JP" sz="1200" b="1">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と教育訓練機関で行われる</a:t>
                      </a:r>
                      <a:r>
                        <a:rPr lang="en-US" altLang="ja-JP" sz="1200" b="1">
                          <a:solidFill>
                            <a:prstClr val="black"/>
                          </a:solidFill>
                          <a:latin typeface="Meiryo" panose="020B0604030504040204" pitchFamily="34" charset="-128"/>
                          <a:ea typeface="Meiryo" panose="020B0604030504040204" pitchFamily="34" charset="-128"/>
                        </a:rPr>
                        <a:t>OFF</a:t>
                      </a:r>
                      <a:r>
                        <a:rPr lang="ja-JP" altLang="en-US" sz="1200" b="1">
                          <a:solidFill>
                            <a:prstClr val="black"/>
                          </a:solidFill>
                          <a:latin typeface="Meiryo" panose="020B0604030504040204" pitchFamily="34" charset="-128"/>
                          <a:ea typeface="Meiryo" panose="020B0604030504040204" pitchFamily="34" charset="-128"/>
                        </a:rPr>
                        <a:t>－</a:t>
                      </a:r>
                      <a:r>
                        <a:rPr lang="en-US" altLang="ja-JP" sz="1200" b="1">
                          <a:solidFill>
                            <a:prstClr val="black"/>
                          </a:solidFill>
                          <a:latin typeface="Meiryo" panose="020B0604030504040204" pitchFamily="34" charset="-128"/>
                          <a:ea typeface="Meiryo" panose="020B0604030504040204" pitchFamily="34" charset="-128"/>
                        </a:rPr>
                        <a:t>JT</a:t>
                      </a:r>
                      <a:r>
                        <a:rPr lang="ja-JP" altLang="en-US" sz="1200" b="0">
                          <a:solidFill>
                            <a:prstClr val="black"/>
                          </a:solidFill>
                          <a:latin typeface="Meiryo" panose="020B0604030504040204" pitchFamily="34" charset="-128"/>
                          <a:ea typeface="Meiryo" panose="020B0604030504040204" pitchFamily="34" charset="-128"/>
                        </a:rPr>
                        <a:t>を効果的に組み合わせて実施する訓練</a:t>
                      </a:r>
                      <a:r>
                        <a:rPr lang="ja-JP" altLang="en-US" sz="120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190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26805">
                <a:tc>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➋</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訓練実施期間が</a:t>
                      </a:r>
                      <a:r>
                        <a:rPr lang="ja-JP" altLang="en-US" sz="1200" b="1">
                          <a:solidFill>
                            <a:schemeClr val="tx1"/>
                          </a:solidFill>
                          <a:latin typeface="Meiryo" panose="020B0604030504040204" pitchFamily="34" charset="-128"/>
                          <a:ea typeface="Meiryo" panose="020B0604030504040204" pitchFamily="34" charset="-128"/>
                        </a:rPr>
                        <a:t>６か月以上</a:t>
                      </a:r>
                      <a:r>
                        <a:rPr lang="ja-JP" altLang="en-US" sz="1200" b="1">
                          <a:solidFill>
                            <a:prstClr val="black"/>
                          </a:solidFill>
                          <a:latin typeface="Meiryo" panose="020B0604030504040204" pitchFamily="34" charset="-128"/>
                          <a:ea typeface="Meiryo" panose="020B0604030504040204" pitchFamily="34" charset="-128"/>
                        </a:rPr>
                        <a:t>２年以下</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solidFill>
                          <a:prstClr val="black"/>
                        </a:solidFill>
                        <a:latin typeface="Meiryo" panose="020B0604030504040204" pitchFamily="34" charset="-128"/>
                        <a:ea typeface="Meiryo" panose="020B0604030504040204" pitchFamily="34"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000">
                          <a:solidFill>
                            <a:schemeClr val="tx1"/>
                          </a:solidFill>
                          <a:latin typeface="メイリオ" panose="020B0604030504040204" pitchFamily="50" charset="-128"/>
                          <a:ea typeface="メイリオ" panose="020B0604030504040204" pitchFamily="50" charset="-128"/>
                        </a:rPr>
                        <a:t>※</a:t>
                      </a:r>
                      <a:r>
                        <a:rPr lang="ja-JP" altLang="en-US" sz="1000">
                          <a:solidFill>
                            <a:schemeClr val="tx1"/>
                          </a:solidFill>
                          <a:latin typeface="メイリオ" panose="020B0604030504040204" pitchFamily="50" charset="-128"/>
                          <a:ea typeface="メイリオ" panose="020B0604030504040204" pitchFamily="50" charset="-128"/>
                        </a:rPr>
                        <a:t>訓練実施日の変更等により、１ヶ月以上連続して訓練を実施しない期間が生じた場合、</a:t>
                      </a:r>
                      <a:endParaRPr lang="en-US" altLang="ja-JP" sz="100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メイリオ" panose="020B0604030504040204" pitchFamily="50" charset="-128"/>
                          <a:ea typeface="メイリオ" panose="020B0604030504040204" pitchFamily="50" charset="-128"/>
                        </a:rPr>
                        <a:t>　その期間については訓練実施期間に含めません。</a:t>
                      </a:r>
                      <a:endParaRPr lang="en-US" altLang="ja-JP" sz="1000">
                        <a:solidFill>
                          <a:schemeClr val="tx1"/>
                        </a:solidFill>
                        <a:latin typeface="メイリオ" panose="020B0604030504040204" pitchFamily="50" charset="-128"/>
                        <a:ea typeface="メイリオ" panose="020B0604030504040204" pitchFamily="50" charset="-128"/>
                      </a:endParaRPr>
                    </a:p>
                  </a:txBody>
                  <a:tcPr marL="82935" marR="82935" marT="72000" marB="36000" anchor="ctr">
                    <a:lnL w="190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0215438"/>
                  </a:ext>
                </a:extLst>
              </a:tr>
              <a:tr h="432048">
                <a:tc>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➌</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総訓練時間数が１年当たりの時間数に換算して</a:t>
                      </a:r>
                      <a:r>
                        <a:rPr lang="en-US" altLang="ja-JP" sz="1200" b="1">
                          <a:solidFill>
                            <a:prstClr val="black"/>
                          </a:solidFill>
                          <a:latin typeface="Meiryo" panose="020B0604030504040204" pitchFamily="34" charset="-128"/>
                          <a:ea typeface="Meiryo" panose="020B0604030504040204" pitchFamily="34" charset="-128"/>
                        </a:rPr>
                        <a:t>850</a:t>
                      </a:r>
                      <a:r>
                        <a:rPr lang="ja-JP" altLang="en-US" sz="1200" b="1">
                          <a:solidFill>
                            <a:prstClr val="black"/>
                          </a:solidFill>
                          <a:latin typeface="Meiryo" panose="020B0604030504040204" pitchFamily="34" charset="-128"/>
                          <a:ea typeface="Meiryo" panose="020B0604030504040204" pitchFamily="34" charset="-128"/>
                        </a:rPr>
                        <a:t>時間以上</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190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8606338"/>
                  </a:ext>
                </a:extLst>
              </a:tr>
              <a:tr h="432048">
                <a:tc>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❹</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総訓練時間数に占める</a:t>
                      </a:r>
                      <a:r>
                        <a:rPr lang="en-US" altLang="ja-JP" sz="1200">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の割合が</a:t>
                      </a:r>
                      <a:r>
                        <a:rPr lang="ja-JP" altLang="en-US" sz="1200" b="1">
                          <a:solidFill>
                            <a:prstClr val="black"/>
                          </a:solidFill>
                          <a:latin typeface="Meiryo" panose="020B0604030504040204" pitchFamily="34" charset="-128"/>
                          <a:ea typeface="Meiryo" panose="020B0604030504040204" pitchFamily="34" charset="-128"/>
                        </a:rPr>
                        <a:t>２割以上８割以下</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solidFill>
                          <a:prstClr val="black"/>
                        </a:solidFill>
                        <a:latin typeface="Meiryo" panose="020B0604030504040204" pitchFamily="34" charset="-128"/>
                        <a:ea typeface="Meiryo" panose="020B0604030504040204" pitchFamily="34" charset="-128"/>
                      </a:endParaRPr>
                    </a:p>
                  </a:txBody>
                  <a:tcPr marL="82935" marR="82935" marT="42075" marB="0" anchor="ctr">
                    <a:lnL w="19050" cap="flat" cmpd="sng" algn="ctr">
                      <a:no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1654217"/>
                  </a:ext>
                </a:extLst>
              </a:tr>
              <a:tr h="769854">
                <a:tc>
                  <a:txBody>
                    <a:bodyPr/>
                    <a:lstStyle/>
                    <a:p>
                      <a:pPr algn="ctr"/>
                      <a:r>
                        <a:rPr kumimoji="1" lang="ja-JP" altLang="en-US" sz="1200">
                          <a:solidFill>
                            <a:schemeClr val="tx1"/>
                          </a:solidFill>
                          <a:latin typeface="メイリオ" pitchFamily="50" charset="-128"/>
                          <a:ea typeface="メイリオ" pitchFamily="50" charset="-128"/>
                        </a:rPr>
                        <a:t>③</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OFF-JT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ja-JP" altLang="en-US" sz="1200" b="1">
                          <a:solidFill>
                            <a:schemeClr val="tx1"/>
                          </a:solidFill>
                          <a:latin typeface="メイリオ" panose="020B0604030504040204" pitchFamily="50" charset="-128"/>
                          <a:ea typeface="メイリオ" panose="020B0604030504040204" pitchFamily="50" charset="-128"/>
                        </a:rPr>
                        <a:t>「通学制」</a:t>
                      </a:r>
                      <a:r>
                        <a:rPr kumimoji="1" lang="ja-JP" altLang="en-US" sz="1200" b="0">
                          <a:solidFill>
                            <a:schemeClr val="tx1"/>
                          </a:solidFill>
                          <a:latin typeface="メイリオ" panose="020B0604030504040204" pitchFamily="50" charset="-128"/>
                          <a:ea typeface="メイリオ" panose="020B0604030504040204" pitchFamily="50" charset="-128"/>
                        </a:rPr>
                        <a:t>又は</a:t>
                      </a:r>
                      <a:r>
                        <a:rPr kumimoji="1" lang="ja-JP" altLang="en-US" sz="1200" b="1">
                          <a:solidFill>
                            <a:schemeClr val="tx1"/>
                          </a:solidFill>
                          <a:latin typeface="メイリオ" panose="020B0604030504040204" pitchFamily="50" charset="-128"/>
                          <a:ea typeface="メイリオ" panose="020B0604030504040204" pitchFamily="50" charset="-128"/>
                        </a:rPr>
                        <a:t>「同時双方向型の通信訓練」</a:t>
                      </a:r>
                      <a:r>
                        <a:rPr kumimoji="1" lang="ja-JP" altLang="en-US" sz="1200" b="0">
                          <a:solidFill>
                            <a:schemeClr val="tx1"/>
                          </a:solidFill>
                          <a:latin typeface="メイリオ" panose="020B0604030504040204" pitchFamily="50" charset="-128"/>
                          <a:ea typeface="メイリオ" panose="020B0604030504040204" pitchFamily="50" charset="-128"/>
                        </a:rPr>
                        <a:t>であり、１コースの実訓練時間数が職業訓練実施計画届の届け出時及び支給申請時において</a:t>
                      </a:r>
                      <a:r>
                        <a:rPr kumimoji="1" lang="en-US" altLang="ja-JP" sz="1200" b="1">
                          <a:solidFill>
                            <a:schemeClr val="tx1"/>
                          </a:solidFill>
                          <a:latin typeface="メイリオ" panose="020B0604030504040204" pitchFamily="50" charset="-128"/>
                          <a:ea typeface="メイリオ" panose="020B0604030504040204" pitchFamily="50" charset="-128"/>
                        </a:rPr>
                        <a:t>10</a:t>
                      </a:r>
                      <a:r>
                        <a:rPr kumimoji="1" lang="ja-JP" altLang="en-US" sz="1200" b="1">
                          <a:solidFill>
                            <a:schemeClr val="tx1"/>
                          </a:solidFill>
                          <a:latin typeface="メイリオ" panose="020B0604030504040204" pitchFamily="50" charset="-128"/>
                          <a:ea typeface="メイリオ" panose="020B0604030504040204" pitchFamily="50" charset="-128"/>
                        </a:rPr>
                        <a:t>時間以上</a:t>
                      </a:r>
                      <a:r>
                        <a:rPr kumimoji="1" lang="ja-JP" altLang="en-US" sz="1200" b="0">
                          <a:solidFill>
                            <a:schemeClr val="tx1"/>
                          </a:solidFill>
                          <a:latin typeface="メイリオ" panose="020B0604030504040204" pitchFamily="50" charset="-128"/>
                          <a:ea typeface="メイリオ" panose="020B0604030504040204" pitchFamily="50" charset="-128"/>
                        </a:rPr>
                        <a:t>であること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944267314"/>
                  </a:ext>
                </a:extLst>
              </a:tr>
              <a:tr h="576064">
                <a:tc>
                  <a:txBody>
                    <a:bodyPr/>
                    <a:lstStyle/>
                    <a:p>
                      <a:pPr algn="ctr"/>
                      <a:r>
                        <a:rPr kumimoji="1" lang="ja-JP" altLang="en-US" sz="1200">
                          <a:solidFill>
                            <a:schemeClr val="tx1"/>
                          </a:solidFill>
                          <a:latin typeface="メイリオ" pitchFamily="50" charset="-128"/>
                          <a:ea typeface="メイリオ" pitchFamily="50" charset="-128"/>
                        </a:rPr>
                        <a:t>④</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a:solidFill>
                            <a:prstClr val="black"/>
                          </a:solidFill>
                          <a:latin typeface="Meiryo" panose="020B0604030504040204" pitchFamily="34" charset="-128"/>
                          <a:ea typeface="Meiryo" panose="020B0604030504040204" pitchFamily="34" charset="-128"/>
                        </a:rPr>
                        <a:t>OFF-JT</a:t>
                      </a:r>
                      <a:r>
                        <a:rPr lang="ja-JP" altLang="en-US" sz="1200">
                          <a:solidFill>
                            <a:prstClr val="black"/>
                          </a:solidFill>
                          <a:latin typeface="Meiryo" panose="020B0604030504040204" pitchFamily="34" charset="-128"/>
                          <a:ea typeface="Meiryo" panose="020B0604030504040204" pitchFamily="34" charset="-128"/>
                        </a:rPr>
                        <a:t>については</a:t>
                      </a:r>
                      <a:r>
                        <a:rPr lang="ja-JP" altLang="en-US" sz="1200">
                          <a:solidFill>
                            <a:schemeClr val="tx1"/>
                          </a:solidFill>
                          <a:latin typeface="Meiryo" panose="020B0604030504040204" pitchFamily="34" charset="-128"/>
                          <a:ea typeface="Meiryo" panose="020B0604030504040204" pitchFamily="34" charset="-128"/>
                        </a:rPr>
                        <a:t>、</a:t>
                      </a:r>
                      <a:r>
                        <a:rPr lang="en-US" altLang="ja-JP" sz="1200" b="0">
                          <a:solidFill>
                            <a:schemeClr val="tx1"/>
                          </a:solidFill>
                          <a:latin typeface="Meiryo" panose="020B0604030504040204" pitchFamily="34" charset="-128"/>
                          <a:ea typeface="Meiryo" panose="020B0604030504040204" pitchFamily="34" charset="-128"/>
                        </a:rPr>
                        <a:t>P31</a:t>
                      </a:r>
                      <a:r>
                        <a:rPr lang="ja-JP" altLang="en-US" sz="1200" b="1">
                          <a:solidFill>
                            <a:schemeClr val="tx1"/>
                          </a:solidFill>
                          <a:latin typeface="Meiryo" panose="020B0604030504040204" pitchFamily="34" charset="-128"/>
                          <a:ea typeface="Meiryo" panose="020B0604030504040204" pitchFamily="34" charset="-128"/>
                        </a:rPr>
                        <a:t>「事業内訓練のうち事業主が自ら運営する認定職業訓練」</a:t>
                      </a:r>
                      <a:r>
                        <a:rPr lang="ja-JP" altLang="en-US" sz="1200" b="0">
                          <a:solidFill>
                            <a:schemeClr val="tx1"/>
                          </a:solidFill>
                          <a:latin typeface="Meiryo" panose="020B0604030504040204" pitchFamily="34" charset="-128"/>
                          <a:ea typeface="Meiryo" panose="020B0604030504040204" pitchFamily="34" charset="-128"/>
                        </a:rPr>
                        <a:t>又は</a:t>
                      </a:r>
                      <a:r>
                        <a:rPr lang="en-US" altLang="ja-JP" sz="1200" b="0">
                          <a:solidFill>
                            <a:schemeClr val="tx1"/>
                          </a:solidFill>
                          <a:latin typeface="Meiryo" panose="020B0604030504040204" pitchFamily="34" charset="-128"/>
                          <a:ea typeface="Meiryo" panose="020B0604030504040204" pitchFamily="34" charset="-128"/>
                        </a:rPr>
                        <a:t>P32</a:t>
                      </a:r>
                      <a:r>
                        <a:rPr lang="ja-JP" altLang="en-US" sz="1200" b="1">
                          <a:solidFill>
                            <a:prstClr val="black"/>
                          </a:solidFill>
                          <a:latin typeface="Meiryo" panose="020B0604030504040204" pitchFamily="34" charset="-128"/>
                          <a:ea typeface="Meiryo" panose="020B0604030504040204" pitchFamily="34" charset="-128"/>
                        </a:rPr>
                        <a:t>「事業外訓練」</a:t>
                      </a:r>
                      <a:r>
                        <a:rPr lang="ja-JP" altLang="en-US" sz="1200" b="0">
                          <a:solidFill>
                            <a:prstClr val="black"/>
                          </a:solidFill>
                          <a:latin typeface="Meiryo" panose="020B0604030504040204" pitchFamily="34" charset="-128"/>
                          <a:ea typeface="Meiryo" panose="020B0604030504040204" pitchFamily="34" charset="-128"/>
                        </a:rPr>
                        <a:t>のいずれかであること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endParaRPr lang="ja-JP" altLang="en-US" sz="1000">
                        <a:latin typeface="メイリオ" panose="020B0604030504040204" pitchFamily="50" charset="-128"/>
                        <a:ea typeface="メイリオ" panose="020B0604030504040204" pitchFamily="50" charset="-128"/>
                      </a:endParaRP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36835123"/>
                  </a:ext>
                </a:extLst>
              </a:tr>
              <a:tr h="1226833">
                <a:tc>
                  <a:txBody>
                    <a:bodyPr/>
                    <a:lstStyle/>
                    <a:p>
                      <a:pPr algn="ctr"/>
                      <a:r>
                        <a:rPr kumimoji="1" lang="ja-JP" altLang="en-US" sz="1200">
                          <a:solidFill>
                            <a:schemeClr val="tx1"/>
                          </a:solidFill>
                          <a:latin typeface="メイリオ" pitchFamily="50" charset="-128"/>
                          <a:ea typeface="メイリオ" pitchFamily="50" charset="-128"/>
                        </a:rPr>
                        <a:t>⑤</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については、大臣認定を受けた実習併用職業訓練の計画に沿って、</a:t>
                      </a:r>
                      <a:r>
                        <a:rPr kumimoji="1" lang="ja-JP" altLang="en-US" sz="1200" b="1">
                          <a:solidFill>
                            <a:schemeClr val="tx1"/>
                          </a:solidFill>
                          <a:latin typeface="メイリオ" panose="020B0604030504040204" pitchFamily="50" charset="-128"/>
                          <a:ea typeface="メイリオ" panose="020B0604030504040204" pitchFamily="50" charset="-128"/>
                        </a:rPr>
                        <a:t>適格な指導者</a:t>
                      </a:r>
                      <a:r>
                        <a:rPr kumimoji="1" lang="ja-JP" altLang="en-US" sz="1200" b="0">
                          <a:solidFill>
                            <a:schemeClr val="tx1"/>
                          </a:solidFill>
                          <a:latin typeface="メイリオ" panose="020B0604030504040204" pitchFamily="50" charset="-128"/>
                          <a:ea typeface="メイリオ" panose="020B0604030504040204" pitchFamily="50" charset="-128"/>
                        </a:rPr>
                        <a:t>の指導のもとで、計画的に行われるものであること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500" b="0">
                        <a:solidFill>
                          <a:schemeClr val="tx1"/>
                        </a:solidFill>
                        <a:latin typeface="メイリオ" panose="020B0604030504040204" pitchFamily="50" charset="-128"/>
                        <a:ea typeface="メイリオ" panose="020B0604030504040204" pitchFamily="50" charset="-128"/>
                      </a:endParaRPr>
                    </a:p>
                    <a:p>
                      <a:pPr marL="85725" marR="0" lvl="0" indent="-85725" algn="l" defTabSz="914395"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適格な指導者とは、申請事業主の役員等又は申請事業主に雇用されている者であって、訓練等実施日における出勤状況・出退勤時刻を確認できる者を指します。なお、</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訓練指導者の訓練実施日の出退勤時刻が確認できない場合は、</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を実施したと認められません。</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4240340798"/>
                  </a:ext>
                </a:extLst>
              </a:tr>
              <a:tr h="1476000">
                <a:tc>
                  <a:txBody>
                    <a:bodyPr/>
                    <a:lstStyle/>
                    <a:p>
                      <a:pPr algn="ct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については、原則、</a:t>
                      </a:r>
                      <a:r>
                        <a:rPr kumimoji="1" lang="ja-JP" altLang="en-US" sz="1200" b="1">
                          <a:solidFill>
                            <a:schemeClr val="tx1"/>
                          </a:solidFill>
                          <a:latin typeface="メイリオ" panose="020B0604030504040204" pitchFamily="50" charset="-128"/>
                          <a:ea typeface="メイリオ" panose="020B0604030504040204" pitchFamily="50" charset="-128"/>
                        </a:rPr>
                        <a:t>対面</a:t>
                      </a:r>
                      <a:r>
                        <a:rPr kumimoji="1" lang="ja-JP" altLang="en-US" sz="1200" b="0">
                          <a:solidFill>
                            <a:schemeClr val="tx1"/>
                          </a:solidFill>
                          <a:latin typeface="メイリオ" panose="020B0604030504040204" pitchFamily="50" charset="-128"/>
                          <a:ea typeface="メイリオ" panose="020B0604030504040204" pitchFamily="50" charset="-128"/>
                        </a:rPr>
                        <a:t>で行うこと</a:t>
                      </a:r>
                      <a:endParaRPr kumimoji="1" lang="en-US" altLang="ja-JP" sz="12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5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次の業務にかかる</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については、テレワーク等オンラインで実施することが可能です。</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労務管理に関する業務（人事事務員など ）</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経理に関する業務（経理事務員など）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書類作成業務（パーソナルコンピュータ操作員など）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プログラム関連業務（ソフトウェア開発技術者など）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システム開発業務（システム設計技術者など）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a:solidFill>
                            <a:schemeClr val="tx1"/>
                          </a:solidFill>
                          <a:latin typeface="メイリオ" panose="020B0604030504040204" pitchFamily="50" charset="-128"/>
                          <a:ea typeface="メイリオ" panose="020B0604030504040204" pitchFamily="50" charset="-128"/>
                        </a:rPr>
                        <a:t>・ 各種設計業務（</a:t>
                      </a:r>
                      <a:r>
                        <a:rPr kumimoji="1" lang="en-US" altLang="ja-JP" sz="1000" b="0">
                          <a:solidFill>
                            <a:schemeClr val="tx1"/>
                          </a:solidFill>
                          <a:latin typeface="メイリオ" panose="020B0604030504040204" pitchFamily="50" charset="-128"/>
                          <a:ea typeface="メイリオ" panose="020B0604030504040204" pitchFamily="50" charset="-128"/>
                        </a:rPr>
                        <a:t>CAD </a:t>
                      </a:r>
                      <a:r>
                        <a:rPr kumimoji="1" lang="ja-JP" altLang="en-US" sz="1000" b="0">
                          <a:solidFill>
                            <a:schemeClr val="tx1"/>
                          </a:solidFill>
                          <a:latin typeface="メイリオ" panose="020B0604030504040204" pitchFamily="50" charset="-128"/>
                          <a:ea typeface="メイリオ" panose="020B0604030504040204" pitchFamily="50" charset="-128"/>
                        </a:rPr>
                        <a:t>オペレーターなど）</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596580654"/>
                  </a:ext>
                </a:extLst>
              </a:tr>
              <a:tr h="576000">
                <a:tc>
                  <a:txBody>
                    <a:bodyPr/>
                    <a:lstStyle/>
                    <a:p>
                      <a:pPr algn="ct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実施日ごとに、対象労働者が「</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実施状況報告書（</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訓練日誌）（様式第９号）</a:t>
                      </a:r>
                      <a:r>
                        <a:rPr kumimoji="1" lang="ja-JP" altLang="en-US" sz="1200" b="0">
                          <a:solidFill>
                            <a:schemeClr val="tx1"/>
                          </a:solidFill>
                          <a:latin typeface="メイリオ" panose="020B0604030504040204" pitchFamily="50" charset="-128"/>
                          <a:ea typeface="メイリオ" panose="020B0604030504040204" pitchFamily="50" charset="-128"/>
                        </a:rPr>
                        <a:t>」を作成すること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4174109656"/>
                  </a:ext>
                </a:extLst>
              </a:tr>
              <a:tr h="576000">
                <a:tc>
                  <a:txBody>
                    <a:bodyPr/>
                    <a:lstStyle/>
                    <a:p>
                      <a:pPr algn="ctr"/>
                      <a:r>
                        <a:rPr kumimoji="1" lang="ja-JP" altLang="en-US" sz="1200">
                          <a:solidFill>
                            <a:schemeClr val="tx1"/>
                          </a:solidFill>
                          <a:latin typeface="メイリオ" pitchFamily="50" charset="-128"/>
                          <a:ea typeface="メイリオ" pitchFamily="50" charset="-128"/>
                        </a:rPr>
                        <a:t>⑧</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メイリオ" panose="020B0604030504040204" pitchFamily="50" charset="-128"/>
                          <a:ea typeface="メイリオ" panose="020B0604030504040204" pitchFamily="50" charset="-128"/>
                        </a:rPr>
                        <a:t>訓練終了後にジョブ・カード様式</a:t>
                      </a:r>
                      <a:r>
                        <a:rPr kumimoji="1" lang="en-US" altLang="ja-JP" sz="1200" b="0">
                          <a:solidFill>
                            <a:schemeClr val="tx1"/>
                          </a:solidFill>
                          <a:latin typeface="メイリオ" panose="020B0604030504040204" pitchFamily="50" charset="-128"/>
                          <a:ea typeface="メイリオ" panose="020B0604030504040204" pitchFamily="50" charset="-128"/>
                        </a:rPr>
                        <a:t>3-3-1-1 </a:t>
                      </a:r>
                      <a:r>
                        <a:rPr kumimoji="1" lang="ja-JP" altLang="en-US" sz="1200" b="0">
                          <a:solidFill>
                            <a:schemeClr val="tx1"/>
                          </a:solidFill>
                          <a:latin typeface="メイリオ" panose="020B0604030504040204" pitchFamily="50" charset="-128"/>
                          <a:ea typeface="メイリオ" panose="020B0604030504040204" pitchFamily="50" charset="-128"/>
                        </a:rPr>
                        <a:t>「職業能力証明（訓練成果・実務成果）シート（企業実習・</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用）」により</a:t>
                      </a:r>
                      <a:r>
                        <a:rPr kumimoji="1" lang="ja-JP" altLang="en-US" sz="1200" b="1">
                          <a:solidFill>
                            <a:schemeClr val="tx1"/>
                          </a:solidFill>
                          <a:latin typeface="メイリオ" panose="020B0604030504040204" pitchFamily="50" charset="-128"/>
                          <a:ea typeface="メイリオ" panose="020B0604030504040204" pitchFamily="50" charset="-128"/>
                        </a:rPr>
                        <a:t>職業能力の評価を実施すること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218965"/>
                  </a:ext>
                </a:extLst>
              </a:tr>
            </a:tbl>
          </a:graphicData>
        </a:graphic>
      </p:graphicFrame>
      <p:sp>
        <p:nvSpPr>
          <p:cNvPr id="12" name="正方形/長方形 11">
            <a:extLst>
              <a:ext uri="{FF2B5EF4-FFF2-40B4-BE49-F238E27FC236}">
                <a16:creationId xmlns:a16="http://schemas.microsoft.com/office/drawing/2014/main" id="{45172A00-82DD-03AA-97BF-EC7510A7FB29}"/>
              </a:ext>
            </a:extLst>
          </p:cNvPr>
          <p:cNvSpPr/>
          <p:nvPr/>
        </p:nvSpPr>
        <p:spPr>
          <a:xfrm>
            <a:off x="279814" y="1198116"/>
            <a:ext cx="1584176" cy="338554"/>
          </a:xfrm>
          <a:prstGeom prst="rect">
            <a:avLst/>
          </a:prstGeom>
          <a:solidFill>
            <a:schemeClr val="accent6">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訓練の要件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0757DC1E-D531-0ADF-520F-903A3DFC8700}"/>
              </a:ext>
            </a:extLst>
          </p:cNvPr>
          <p:cNvSpPr txBox="1"/>
          <p:nvPr/>
        </p:nvSpPr>
        <p:spPr>
          <a:xfrm>
            <a:off x="5701444" y="1290508"/>
            <a:ext cx="1301456" cy="230832"/>
          </a:xfrm>
          <a:prstGeom prst="rect">
            <a:avLst/>
          </a:prstGeom>
          <a:noFill/>
        </p:spPr>
        <p:txBody>
          <a:bodyPr wrap="square" rtlCol="0">
            <a:spAutoFit/>
          </a:bodyPr>
          <a:lstStyle/>
          <a:p>
            <a:r>
              <a:rPr kumimoji="1" lang="ja-JP" altLang="en-US" sz="900">
                <a:latin typeface="メイリオ" panose="020B0604030504040204" pitchFamily="50" charset="-128"/>
                <a:ea typeface="メイリオ" panose="020B0604030504040204" pitchFamily="50" charset="-128"/>
              </a:rPr>
              <a:t>ジョブ・カードくん</a:t>
            </a:r>
          </a:p>
        </p:txBody>
      </p:sp>
      <p:pic>
        <p:nvPicPr>
          <p:cNvPr id="10" name="図 9" descr="挿絵 が含まれている画像&#10;&#10;AI 生成コンテンツは誤りを含む可能性があります。">
            <a:extLst>
              <a:ext uri="{FF2B5EF4-FFF2-40B4-BE49-F238E27FC236}">
                <a16:creationId xmlns:a16="http://schemas.microsoft.com/office/drawing/2014/main" id="{BA1D2F72-1839-DE3C-DB83-A3B3E855F9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02424" y="198120"/>
            <a:ext cx="1391577" cy="1092388"/>
          </a:xfrm>
          <a:prstGeom prst="rect">
            <a:avLst/>
          </a:prstGeom>
        </p:spPr>
      </p:pic>
    </p:spTree>
    <p:extLst>
      <p:ext uri="{BB962C8B-B14F-4D97-AF65-F5344CB8AC3E}">
        <p14:creationId xmlns:p14="http://schemas.microsoft.com/office/powerpoint/2010/main" val="2482411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CC61E0D-157A-A97B-2005-AB8A97E9D2B0}"/>
              </a:ext>
            </a:extLst>
          </p:cNvPr>
          <p:cNvSpPr/>
          <p:nvPr/>
        </p:nvSpPr>
        <p:spPr>
          <a:xfrm>
            <a:off x="563245" y="7258990"/>
            <a:ext cx="6278880" cy="2780360"/>
          </a:xfrm>
          <a:prstGeom prst="rect">
            <a:avLst/>
          </a:prstGeom>
          <a:solidFill>
            <a:schemeClr val="accent6">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2" name="スライド番号プレースホルダー 1">
            <a:extLst>
              <a:ext uri="{FF2B5EF4-FFF2-40B4-BE49-F238E27FC236}">
                <a16:creationId xmlns:a16="http://schemas.microsoft.com/office/drawing/2014/main" id="{73C3DB7C-AFBD-3413-4058-336DE25A0640}"/>
              </a:ext>
            </a:extLst>
          </p:cNvPr>
          <p:cNvSpPr>
            <a:spLocks noGrp="1"/>
          </p:cNvSpPr>
          <p:nvPr>
            <p:ph type="sldNum" sz="quarter" idx="12"/>
          </p:nvPr>
        </p:nvSpPr>
        <p:spPr>
          <a:xfrm>
            <a:off x="34259" y="9840804"/>
            <a:ext cx="399113" cy="550138"/>
          </a:xfrm>
        </p:spPr>
        <p:txBody>
          <a:bodyPr/>
          <a:lstStyle/>
          <a:p>
            <a:fld id="{AEFF1AE8-7425-4426-9AC1-91DCB73B78A4}" type="slidenum">
              <a:rPr kumimoji="1" lang="ja-JP" altLang="en-US" smtClean="0"/>
              <a:t>17</a:t>
            </a:fld>
            <a:endParaRPr kumimoji="1" lang="ja-JP" altLang="en-US"/>
          </a:p>
        </p:txBody>
      </p:sp>
      <p:graphicFrame>
        <p:nvGraphicFramePr>
          <p:cNvPr id="5" name="表 4">
            <a:extLst>
              <a:ext uri="{FF2B5EF4-FFF2-40B4-BE49-F238E27FC236}">
                <a16:creationId xmlns:a16="http://schemas.microsoft.com/office/drawing/2014/main" id="{CAC81995-FE43-BB66-6B06-628AA029C858}"/>
              </a:ext>
            </a:extLst>
          </p:cNvPr>
          <p:cNvGraphicFramePr>
            <a:graphicFrameLocks noGrp="1"/>
          </p:cNvGraphicFramePr>
          <p:nvPr>
            <p:extLst>
              <p:ext uri="{D42A27DB-BD31-4B8C-83A1-F6EECF244321}">
                <p14:modId xmlns:p14="http://schemas.microsoft.com/office/powerpoint/2010/main" val="3558249179"/>
              </p:ext>
            </p:extLst>
          </p:nvPr>
        </p:nvGraphicFramePr>
        <p:xfrm>
          <a:off x="520953" y="626891"/>
          <a:ext cx="6460635" cy="6341673"/>
        </p:xfrm>
        <a:graphic>
          <a:graphicData uri="http://schemas.openxmlformats.org/drawingml/2006/table">
            <a:tbl>
              <a:tblPr firstRow="1" bandRow="1">
                <a:tableStyleId>{E8B1032C-EA38-4F05-BA0D-38AFFFC7BED3}</a:tableStyleId>
              </a:tblPr>
              <a:tblGrid>
                <a:gridCol w="361156">
                  <a:extLst>
                    <a:ext uri="{9D8B030D-6E8A-4147-A177-3AD203B41FA5}">
                      <a16:colId xmlns:a16="http://schemas.microsoft.com/office/drawing/2014/main" val="20000"/>
                    </a:ext>
                  </a:extLst>
                </a:gridCol>
                <a:gridCol w="361156">
                  <a:extLst>
                    <a:ext uri="{9D8B030D-6E8A-4147-A177-3AD203B41FA5}">
                      <a16:colId xmlns:a16="http://schemas.microsoft.com/office/drawing/2014/main" val="1824483688"/>
                    </a:ext>
                  </a:extLst>
                </a:gridCol>
                <a:gridCol w="5738323">
                  <a:extLst>
                    <a:ext uri="{9D8B030D-6E8A-4147-A177-3AD203B41FA5}">
                      <a16:colId xmlns:a16="http://schemas.microsoft.com/office/drawing/2014/main" val="20001"/>
                    </a:ext>
                  </a:extLst>
                </a:gridCol>
              </a:tblGrid>
              <a:tr h="571817">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latin typeface="メイリオ" panose="020B0604030504040204" pitchFamily="50" charset="-128"/>
                          <a:ea typeface="メイリオ" panose="020B0604030504040204" pitchFamily="50" charset="-128"/>
                        </a:rPr>
                        <a:t>助成金を受けようとする事業主の事業所において、</a:t>
                      </a:r>
                      <a:r>
                        <a:rPr lang="ja-JP" altLang="en-US" sz="1200" b="1">
                          <a:latin typeface="メイリオ" panose="020B0604030504040204" pitchFamily="50" charset="-128"/>
                          <a:ea typeface="メイリオ" panose="020B0604030504040204" pitchFamily="50" charset="-128"/>
                        </a:rPr>
                        <a:t>被保険者</a:t>
                      </a:r>
                      <a:r>
                        <a:rPr lang="ja-JP" altLang="en-US" sz="1200" b="0">
                          <a:latin typeface="メイリオ" panose="020B0604030504040204" pitchFamily="50" charset="-128"/>
                          <a:ea typeface="メイリオ" panose="020B0604030504040204" pitchFamily="50" charset="-128"/>
                        </a:rPr>
                        <a:t>であり、</a:t>
                      </a:r>
                      <a:r>
                        <a:rPr lang="ja-JP" altLang="en-US" sz="1200" b="1">
                          <a:latin typeface="メイリオ" panose="020B0604030504040204" pitchFamily="50" charset="-128"/>
                          <a:ea typeface="メイリオ" panose="020B0604030504040204" pitchFamily="50" charset="-128"/>
                        </a:rPr>
                        <a:t>訓練実施期間中</a:t>
                      </a:r>
                      <a:r>
                        <a:rPr lang="ja-JP" altLang="en-US" sz="1200" b="0">
                          <a:latin typeface="メイリオ" panose="020B0604030504040204" pitchFamily="50" charset="-128"/>
                          <a:ea typeface="メイリオ" panose="020B0604030504040204" pitchFamily="50" charset="-128"/>
                        </a:rPr>
                        <a:t>において、被保険者であること</a:t>
                      </a:r>
                      <a:endParaRPr lang="en-US" altLang="ja-JP" sz="1200" b="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19050"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2318496371"/>
                  </a:ext>
                </a:extLst>
              </a:tr>
              <a:tr h="528393">
                <a:tc>
                  <a:txBody>
                    <a:bodyPr/>
                    <a:lstStyle/>
                    <a:p>
                      <a:pPr algn="ctr"/>
                      <a:r>
                        <a:rPr kumimoji="1" lang="ja-JP" altLang="en-US" sz="1200">
                          <a:solidFill>
                            <a:schemeClr val="tx1"/>
                          </a:solidFill>
                          <a:latin typeface="メイリオ" pitchFamily="50" charset="-128"/>
                          <a:ea typeface="メイリオ" pitchFamily="50" charset="-128"/>
                        </a:rPr>
                        <a:t>②</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職業訓練実施計画届時に提出した</a:t>
                      </a:r>
                      <a:r>
                        <a:rPr lang="ja-JP" altLang="en-US" sz="1200">
                          <a:solidFill>
                            <a:schemeClr val="tx1"/>
                          </a:solidFill>
                          <a:latin typeface="メイリオ" panose="020B0604030504040204" pitchFamily="50" charset="-128"/>
                          <a:ea typeface="メイリオ" panose="020B0604030504040204" pitchFamily="50" charset="-128"/>
                        </a:rPr>
                        <a:t>「対象労働者一覧」（様式第３－１号）</a:t>
                      </a:r>
                      <a:r>
                        <a:rPr lang="ja-JP" altLang="en-US" sz="1200">
                          <a:latin typeface="メイリオ" panose="020B0604030504040204" pitchFamily="50" charset="-128"/>
                          <a:ea typeface="メイリオ" panose="020B0604030504040204" pitchFamily="50" charset="-128"/>
                        </a:rPr>
                        <a:t>に記載のある被保険者であること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042049739"/>
                  </a:ext>
                </a:extLst>
              </a:tr>
              <a:tr h="941020">
                <a:tc>
                  <a:txBody>
                    <a:bodyPr/>
                    <a:lstStyle/>
                    <a:p>
                      <a:pPr algn="ctr"/>
                      <a:r>
                        <a:rPr kumimoji="1" lang="ja-JP" altLang="en-US" sz="1200">
                          <a:solidFill>
                            <a:schemeClr val="tx1"/>
                          </a:solidFill>
                          <a:latin typeface="メイリオ" pitchFamily="50" charset="-128"/>
                          <a:ea typeface="メイリオ" pitchFamily="50" charset="-128"/>
                        </a:rPr>
                        <a:t>③</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OFF-JT</a:t>
                      </a:r>
                      <a:r>
                        <a:rPr lang="ja-JP" altLang="en-US" sz="1200">
                          <a:latin typeface="メイリオ" panose="020B0604030504040204" pitchFamily="50" charset="-128"/>
                          <a:ea typeface="メイリオ" panose="020B0604030504040204" pitchFamily="50" charset="-128"/>
                        </a:rPr>
                        <a:t>を受講した時間数が</a:t>
                      </a:r>
                      <a:r>
                        <a:rPr lang="en-US" altLang="ja-JP" sz="1200" b="1">
                          <a:latin typeface="メイリオ" panose="020B0604030504040204" pitchFamily="50" charset="-128"/>
                          <a:ea typeface="メイリオ" panose="020B0604030504040204" pitchFamily="50" charset="-128"/>
                        </a:rPr>
                        <a:t>OFF-JT</a:t>
                      </a:r>
                      <a:r>
                        <a:rPr lang="ja-JP" altLang="en-US" sz="1200" b="1">
                          <a:latin typeface="メイリオ" panose="020B0604030504040204" pitchFamily="50" charset="-128"/>
                          <a:ea typeface="メイリオ" panose="020B0604030504040204" pitchFamily="50" charset="-128"/>
                        </a:rPr>
                        <a:t>実訓練時間数の８割以上</a:t>
                      </a:r>
                      <a:r>
                        <a:rPr lang="ja-JP" altLang="en-US" sz="1200">
                          <a:latin typeface="メイリオ" panose="020B0604030504040204" pitchFamily="50" charset="-128"/>
                          <a:ea typeface="メイリオ" panose="020B0604030504040204" pitchFamily="50" charset="-128"/>
                        </a:rPr>
                        <a:t>であり、かつ、</a:t>
                      </a:r>
                      <a:r>
                        <a:rPr lang="en-US" altLang="ja-JP" sz="1200">
                          <a:latin typeface="メイリオ" panose="020B0604030504040204" pitchFamily="50" charset="-128"/>
                          <a:ea typeface="メイリオ" panose="020B0604030504040204" pitchFamily="50" charset="-128"/>
                        </a:rPr>
                        <a:t>OJT</a:t>
                      </a:r>
                      <a:r>
                        <a:rPr lang="ja-JP" altLang="en-US" sz="1200">
                          <a:latin typeface="メイリオ" panose="020B0604030504040204" pitchFamily="50" charset="-128"/>
                          <a:ea typeface="メイリオ" panose="020B0604030504040204" pitchFamily="50" charset="-128"/>
                        </a:rPr>
                        <a:t>を受講した時間数</a:t>
                      </a:r>
                      <a:r>
                        <a:rPr lang="ja-JP" altLang="en-US" sz="1200" b="1">
                          <a:latin typeface="メイリオ" panose="020B0604030504040204" pitchFamily="50" charset="-128"/>
                          <a:ea typeface="メイリオ" panose="020B0604030504040204" pitchFamily="50" charset="-128"/>
                        </a:rPr>
                        <a:t>が</a:t>
                      </a:r>
                      <a:r>
                        <a:rPr lang="en-US" altLang="ja-JP" sz="1200" b="1">
                          <a:latin typeface="メイリオ" panose="020B0604030504040204" pitchFamily="50" charset="-128"/>
                          <a:ea typeface="メイリオ" panose="020B0604030504040204" pitchFamily="50" charset="-128"/>
                        </a:rPr>
                        <a:t>OJT</a:t>
                      </a:r>
                      <a:r>
                        <a:rPr lang="ja-JP" altLang="en-US" sz="1200" b="1">
                          <a:latin typeface="メイリオ" panose="020B0604030504040204" pitchFamily="50" charset="-128"/>
                          <a:ea typeface="メイリオ" panose="020B0604030504040204" pitchFamily="50" charset="-128"/>
                        </a:rPr>
                        <a:t>総訓練時間数の８割以上</a:t>
                      </a:r>
                      <a:r>
                        <a:rPr lang="ja-JP" altLang="en-US" sz="1200">
                          <a:latin typeface="メイリオ" panose="020B0604030504040204" pitchFamily="50" charset="-128"/>
                          <a:ea typeface="メイリオ" panose="020B0604030504040204" pitchFamily="50" charset="-128"/>
                        </a:rPr>
                        <a:t>である労働者であること。</a:t>
                      </a:r>
                      <a:endParaRPr lang="en-US" altLang="ja-JP" sz="12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88900" marR="0" lvl="0" indent="-88900" algn="l" defTabSz="1001908" rtl="0" eaLnBrk="1" fontAlgn="auto" latinLnBrk="0" hangingPunct="1">
                        <a:lnSpc>
                          <a:spcPct val="100000"/>
                        </a:lnSpc>
                        <a:spcBef>
                          <a:spcPts val="0"/>
                        </a:spcBef>
                        <a:spcAft>
                          <a:spcPts val="0"/>
                        </a:spcAft>
                        <a:buClrTx/>
                        <a:buSzTx/>
                        <a:buFontTx/>
                        <a:buNone/>
                        <a:tabLst/>
                        <a:defRPr/>
                      </a:pPr>
                      <a:r>
                        <a:rPr lang="en-US" altLang="ja-JP" sz="1050">
                          <a:latin typeface="メイリオ" panose="020B0604030504040204" pitchFamily="50" charset="-128"/>
                          <a:ea typeface="メイリオ" panose="020B0604030504040204" pitchFamily="50" charset="-128"/>
                        </a:rPr>
                        <a:t>※</a:t>
                      </a:r>
                      <a:r>
                        <a:rPr lang="ja-JP" altLang="en-US" sz="1050">
                          <a:latin typeface="メイリオ" panose="020B0604030504040204" pitchFamily="50" charset="-128"/>
                          <a:ea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rPr>
                        <a:t>OFF-JT</a:t>
                      </a:r>
                      <a:r>
                        <a:rPr lang="ja-JP" altLang="en-US" sz="1050">
                          <a:latin typeface="メイリオ" panose="020B0604030504040204" pitchFamily="50" charset="-128"/>
                          <a:ea typeface="メイリオ" panose="020B0604030504040204" pitchFamily="50" charset="-128"/>
                        </a:rPr>
                        <a:t>については、特定の訓練機関が実施する訓練を修了又は当該訓練機関を卒業した場合については、この要件を満たしたものとみなします</a:t>
                      </a:r>
                      <a:endParaRPr lang="en-US" altLang="ja-JP" sz="105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219449114"/>
                  </a:ext>
                </a:extLst>
              </a:tr>
              <a:tr h="425966">
                <a:tc>
                  <a:txBody>
                    <a:bodyPr/>
                    <a:lstStyle/>
                    <a:p>
                      <a:pPr algn="ctr"/>
                      <a:r>
                        <a:rPr kumimoji="1" lang="ja-JP" altLang="en-US" sz="1200">
                          <a:solidFill>
                            <a:schemeClr val="tx1"/>
                          </a:solidFill>
                          <a:latin typeface="メイリオ" pitchFamily="50" charset="-128"/>
                          <a:ea typeface="メイリオ" pitchFamily="50" charset="-128"/>
                        </a:rPr>
                        <a:t>④</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訓練開始日において、</a:t>
                      </a:r>
                      <a:r>
                        <a:rPr lang="en-US" altLang="ja-JP" sz="1200" b="1">
                          <a:solidFill>
                            <a:schemeClr val="tx1"/>
                          </a:solidFill>
                          <a:latin typeface="メイリオ" panose="020B0604030504040204" pitchFamily="50" charset="-128"/>
                          <a:ea typeface="メイリオ" panose="020B0604030504040204" pitchFamily="50" charset="-128"/>
                        </a:rPr>
                        <a:t>15</a:t>
                      </a:r>
                      <a:r>
                        <a:rPr lang="ja-JP" altLang="en-US" sz="1200" b="1">
                          <a:solidFill>
                            <a:schemeClr val="tx1"/>
                          </a:solidFill>
                          <a:latin typeface="メイリオ" panose="020B0604030504040204" pitchFamily="50" charset="-128"/>
                          <a:ea typeface="メイリオ" panose="020B0604030504040204" pitchFamily="50" charset="-128"/>
                        </a:rPr>
                        <a:t>歳以上</a:t>
                      </a:r>
                      <a:r>
                        <a:rPr lang="en-US" altLang="ja-JP" sz="1200" b="1">
                          <a:solidFill>
                            <a:schemeClr val="tx1"/>
                          </a:solidFill>
                          <a:latin typeface="メイリオ" panose="020B0604030504040204" pitchFamily="50" charset="-128"/>
                          <a:ea typeface="メイリオ" panose="020B0604030504040204" pitchFamily="50" charset="-128"/>
                        </a:rPr>
                        <a:t>45</a:t>
                      </a:r>
                      <a:r>
                        <a:rPr lang="ja-JP" altLang="en-US" sz="1200" b="1">
                          <a:solidFill>
                            <a:schemeClr val="tx1"/>
                          </a:solidFill>
                          <a:latin typeface="メイリオ" panose="020B0604030504040204" pitchFamily="50" charset="-128"/>
                          <a:ea typeface="メイリオ" panose="020B0604030504040204" pitchFamily="50" charset="-128"/>
                        </a:rPr>
                        <a:t>歳未満</a:t>
                      </a:r>
                      <a:r>
                        <a:rPr lang="ja-JP" altLang="en-US" sz="1200">
                          <a:latin typeface="メイリオ" panose="020B0604030504040204" pitchFamily="50" charset="-128"/>
                          <a:ea typeface="メイリオ" panose="020B0604030504040204" pitchFamily="50" charset="-128"/>
                        </a:rPr>
                        <a:t>の労働者であること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857212320"/>
                  </a:ext>
                </a:extLst>
              </a:tr>
              <a:tr h="425966">
                <a:tc rowSpan="4">
                  <a:txBody>
                    <a:bodyPr/>
                    <a:lstStyle/>
                    <a:p>
                      <a:pPr algn="ctr"/>
                      <a:r>
                        <a:rPr kumimoji="1" lang="ja-JP" altLang="en-US" sz="1200">
                          <a:solidFill>
                            <a:schemeClr val="tx1"/>
                          </a:solidFill>
                          <a:latin typeface="メイリオ" pitchFamily="50" charset="-128"/>
                          <a:ea typeface="メイリオ" pitchFamily="50" charset="-128"/>
                        </a:rPr>
                        <a:t>⑤</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次の➊～➌のいずれかに該当すること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高度デジタル人材訓練の場合、</a:t>
                      </a:r>
                      <a:endParaRPr lang="en-US" altLang="ja-JP"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19050"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10000"/>
                  </a:ext>
                </a:extLst>
              </a:tr>
              <a:tr h="482511">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➊</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b="1">
                          <a:latin typeface="メイリオ" panose="020B0604030504040204" pitchFamily="50" charset="-128"/>
                          <a:ea typeface="メイリオ" panose="020B0604030504040204" pitchFamily="50" charset="-128"/>
                        </a:rPr>
                        <a:t>新たに雇い入れた被保険者</a:t>
                      </a:r>
                      <a:endParaRPr lang="en-US" altLang="ja-JP" sz="1200" b="1">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（雇い入れ日から訓練開始日までが３か月以内である者に限る。）</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72059">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➋</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大臣認定（</a:t>
                      </a:r>
                      <a:r>
                        <a:rPr lang="en-US" altLang="ja-JP" sz="1200">
                          <a:solidFill>
                            <a:schemeClr val="tx1"/>
                          </a:solidFill>
                          <a:latin typeface="メイリオ" panose="020B0604030504040204" pitchFamily="50" charset="-128"/>
                          <a:ea typeface="メイリオ" panose="020B0604030504040204" pitchFamily="50" charset="-128"/>
                        </a:rPr>
                        <a:t>P45</a:t>
                      </a:r>
                      <a:r>
                        <a:rPr lang="ja-JP" altLang="en-US" sz="1200">
                          <a:solidFill>
                            <a:schemeClr val="tx1"/>
                          </a:solidFill>
                          <a:latin typeface="メイリオ" panose="020B0604030504040204" pitchFamily="50" charset="-128"/>
                          <a:ea typeface="メイリオ" panose="020B0604030504040204" pitchFamily="50" charset="-128"/>
                        </a:rPr>
                        <a:t>参照）の申請前に既に雇用している短時間等労働者であって、</a:t>
                      </a:r>
                      <a:endParaRPr lang="en-US" altLang="ja-JP" sz="120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引き続き、同一の事業主において、</a:t>
                      </a:r>
                      <a:r>
                        <a:rPr lang="ja-JP" altLang="en-US" sz="1200" b="1">
                          <a:solidFill>
                            <a:schemeClr val="tx1"/>
                          </a:solidFill>
                          <a:latin typeface="メイリオ" panose="020B0604030504040204" pitchFamily="50" charset="-128"/>
                          <a:ea typeface="メイリオ" panose="020B0604030504040204" pitchFamily="50" charset="-128"/>
                        </a:rPr>
                        <a:t>新たに通常の</a:t>
                      </a:r>
                      <a:r>
                        <a:rPr lang="ja-JP" altLang="en-US" sz="1200" b="1">
                          <a:latin typeface="メイリオ" panose="020B0604030504040204" pitchFamily="50" charset="-128"/>
                          <a:ea typeface="メイリオ" panose="020B0604030504040204" pitchFamily="50" charset="-128"/>
                        </a:rPr>
                        <a:t>労働者に転換した者</a:t>
                      </a:r>
                      <a:endParaRPr lang="en-US" altLang="ja-JP" sz="1200" b="1">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（通常の労働者への転換日から訓練開始日までが３か月以内である者に限る。）</a:t>
                      </a:r>
                      <a:endParaRPr lang="en-US" altLang="ja-JP" sz="1200">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通常の労働者とは、短時間等労働者以外の正規雇用労働者をいいます。</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0215438"/>
                  </a:ext>
                </a:extLst>
              </a:tr>
              <a:tr h="399485">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rPr>
                        <a:t>➌</a:t>
                      </a:r>
                      <a:endParaRPr kumimoji="1" lang="en-US" altLang="ja-JP" sz="120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b="1">
                          <a:latin typeface="メイリオ" panose="020B0604030504040204" pitchFamily="50" charset="-128"/>
                          <a:ea typeface="メイリオ" panose="020B0604030504040204" pitchFamily="50" charset="-128"/>
                        </a:rPr>
                        <a:t>既に雇用する被保険者</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35123"/>
                  </a:ext>
                </a:extLst>
              </a:tr>
              <a:tr h="1131611">
                <a:tc>
                  <a:txBody>
                    <a:bodyPr/>
                    <a:lstStyle/>
                    <a:p>
                      <a:pPr algn="ct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u="none">
                          <a:solidFill>
                            <a:schemeClr val="accent6"/>
                          </a:solidFill>
                          <a:latin typeface="メイリオ" panose="020B0604030504040204" pitchFamily="50" charset="-128"/>
                          <a:ea typeface="メイリオ" panose="020B0604030504040204" pitchFamily="50" charset="-128"/>
                        </a:rPr>
                        <a:t>＜新規学卒予定者以外の者</a:t>
                      </a:r>
                      <a:r>
                        <a:rPr lang="ja-JP" altLang="en-US" sz="1200">
                          <a:solidFill>
                            <a:schemeClr val="accent6"/>
                          </a:solidFill>
                          <a:latin typeface="メイリオ" panose="020B0604030504040204" pitchFamily="50" charset="-128"/>
                          <a:ea typeface="メイリオ" panose="020B0604030504040204" pitchFamily="50" charset="-128"/>
                        </a:rPr>
                        <a:t>である場合＞</a:t>
                      </a:r>
                      <a:endParaRPr lang="en-US" altLang="ja-JP" sz="1200">
                        <a:solidFill>
                          <a:schemeClr val="accent6"/>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キャリアコンサルタント（職業訓練に付帯して作成する場合は職業訓練指導者も含む。）などによるジョブカードを活用したキャリアコンサルティングを受けること</a:t>
                      </a:r>
                      <a:endParaRPr lang="en-US" altLang="ja-JP" sz="1200">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このキャリアコンサルティングの中で、認定実習併用職業訓練</a:t>
                      </a:r>
                      <a:r>
                        <a:rPr lang="ja-JP" altLang="en-US" sz="1200">
                          <a:solidFill>
                            <a:schemeClr val="tx1"/>
                          </a:solidFill>
                          <a:latin typeface="メイリオ" panose="020B0604030504040204" pitchFamily="50" charset="-128"/>
                          <a:ea typeface="メイリオ" panose="020B0604030504040204" pitchFamily="50" charset="-128"/>
                        </a:rPr>
                        <a:t>への参加が必要と</a:t>
                      </a:r>
                      <a:r>
                        <a:rPr lang="ja-JP" altLang="en-US" sz="1200">
                          <a:latin typeface="メイリオ" panose="020B0604030504040204" pitchFamily="50" charset="-128"/>
                          <a:ea typeface="メイリオ" panose="020B0604030504040204" pitchFamily="50" charset="-128"/>
                        </a:rPr>
                        <a:t>認められる者であること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000">
                          <a:latin typeface="メイリオ" panose="020B0604030504040204" pitchFamily="50" charset="-128"/>
                          <a:ea typeface="メイリオ" panose="020B0604030504040204" pitchFamily="50" charset="-128"/>
                        </a:rPr>
                        <a:t>対象労働者が新規学卒予定者以外の者である場合、キャリアコンサルタントなどによるジョブカードを活用したキャリアコンサルティングを受けること。また、その中で、情報処理・通信技術者（</a:t>
                      </a:r>
                      <a:r>
                        <a:rPr lang="en-US" altLang="ja-JP" sz="1000">
                          <a:latin typeface="メイリオ" panose="020B0604030504040204" pitchFamily="50" charset="-128"/>
                          <a:ea typeface="メイリオ" panose="020B0604030504040204" pitchFamily="50" charset="-128"/>
                        </a:rPr>
                        <a:t>P.</a:t>
                      </a:r>
                      <a:r>
                        <a:rPr lang="ja-JP" altLang="en-US" sz="1000">
                          <a:latin typeface="メイリオ" panose="020B0604030504040204" pitchFamily="50" charset="-128"/>
                          <a:ea typeface="メイリオ" panose="020B0604030504040204" pitchFamily="50" charset="-128"/>
                        </a:rPr>
                        <a:t>●参照）の職種に関連する業務に従事した経験がない者又は過去の職業訓練の実態等から訓練への参加が必要と認められる者であること。</a:t>
                      </a: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4044856125"/>
                  </a:ext>
                </a:extLst>
              </a:tr>
              <a:tr h="562845">
                <a:tc>
                  <a:txBody>
                    <a:bodyPr/>
                    <a:lstStyle/>
                    <a:p>
                      <a:pPr algn="ct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accent6"/>
                          </a:solidFill>
                          <a:latin typeface="メイリオ" panose="020B0604030504040204" pitchFamily="50" charset="-128"/>
                          <a:ea typeface="メイリオ" panose="020B0604030504040204" pitchFamily="50" charset="-128"/>
                        </a:rPr>
                        <a:t>＜業務独占資格に係る業務（理美容等）を対象とした訓練である場合＞</a:t>
                      </a:r>
                      <a:endParaRPr lang="en-US" altLang="ja-JP" sz="1200">
                        <a:solidFill>
                          <a:schemeClr val="accent6"/>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業務独占資格に係る</a:t>
                      </a:r>
                      <a:r>
                        <a:rPr lang="en-US" altLang="ja-JP" sz="1200">
                          <a:solidFill>
                            <a:schemeClr val="tx1"/>
                          </a:solidFill>
                          <a:latin typeface="メイリオ" panose="020B0604030504040204" pitchFamily="50" charset="-128"/>
                          <a:ea typeface="メイリオ" panose="020B0604030504040204" pitchFamily="50" charset="-128"/>
                        </a:rPr>
                        <a:t>OJT</a:t>
                      </a:r>
                      <a:r>
                        <a:rPr lang="ja-JP" altLang="en-US" sz="1200">
                          <a:solidFill>
                            <a:schemeClr val="tx1"/>
                          </a:solidFill>
                          <a:latin typeface="メイリオ" panose="020B0604030504040204" pitchFamily="50" charset="-128"/>
                          <a:ea typeface="メイリオ" panose="020B0604030504040204" pitchFamily="50" charset="-128"/>
                        </a:rPr>
                        <a:t>を実施する前までに、当該資格を有している者であること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3052969125"/>
                  </a:ext>
                </a:extLst>
              </a:tr>
            </a:tbl>
          </a:graphicData>
        </a:graphic>
      </p:graphicFrame>
      <p:sp>
        <p:nvSpPr>
          <p:cNvPr id="9" name="正方形/長方形 8">
            <a:extLst>
              <a:ext uri="{FF2B5EF4-FFF2-40B4-BE49-F238E27FC236}">
                <a16:creationId xmlns:a16="http://schemas.microsoft.com/office/drawing/2014/main" id="{962FF1AC-D806-D02E-5D4C-A67ABB37D206}"/>
              </a:ext>
            </a:extLst>
          </p:cNvPr>
          <p:cNvSpPr/>
          <p:nvPr/>
        </p:nvSpPr>
        <p:spPr>
          <a:xfrm>
            <a:off x="512316" y="153499"/>
            <a:ext cx="1584176" cy="338554"/>
          </a:xfrm>
          <a:prstGeom prst="rect">
            <a:avLst/>
          </a:prstGeom>
          <a:solidFill>
            <a:schemeClr val="accent6">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労働者の要件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8E5DB387-460E-F023-1BA6-C512F98265DA}"/>
              </a:ext>
            </a:extLst>
          </p:cNvPr>
          <p:cNvGrpSpPr/>
          <p:nvPr/>
        </p:nvGrpSpPr>
        <p:grpSpPr>
          <a:xfrm>
            <a:off x="650604" y="7313173"/>
            <a:ext cx="6063455" cy="2651831"/>
            <a:chOff x="1584226" y="6390655"/>
            <a:chExt cx="4875615" cy="2007140"/>
          </a:xfrm>
        </p:grpSpPr>
        <p:grpSp>
          <p:nvGrpSpPr>
            <p:cNvPr id="6" name="グループ化 5">
              <a:extLst>
                <a:ext uri="{FF2B5EF4-FFF2-40B4-BE49-F238E27FC236}">
                  <a16:creationId xmlns:a16="http://schemas.microsoft.com/office/drawing/2014/main" id="{5DBC791F-3B73-2544-78A9-D51240CFEFFA}"/>
                </a:ext>
              </a:extLst>
            </p:cNvPr>
            <p:cNvGrpSpPr/>
            <p:nvPr/>
          </p:nvGrpSpPr>
          <p:grpSpPr>
            <a:xfrm>
              <a:off x="1584226" y="6390655"/>
              <a:ext cx="4875615" cy="2007140"/>
              <a:chOff x="1551725" y="6390565"/>
              <a:chExt cx="4875615" cy="2007140"/>
            </a:xfrm>
          </p:grpSpPr>
          <p:sp>
            <p:nvSpPr>
              <p:cNvPr id="14" name="角丸四角形 55">
                <a:extLst>
                  <a:ext uri="{FF2B5EF4-FFF2-40B4-BE49-F238E27FC236}">
                    <a16:creationId xmlns:a16="http://schemas.microsoft.com/office/drawing/2014/main" id="{E169C69E-CBBF-BEAD-DCBB-1AF327D90C63}"/>
                  </a:ext>
                </a:extLst>
              </p:cNvPr>
              <p:cNvSpPr/>
              <p:nvPr/>
            </p:nvSpPr>
            <p:spPr>
              <a:xfrm>
                <a:off x="3131301" y="6591830"/>
                <a:ext cx="1483992" cy="1778677"/>
              </a:xfrm>
              <a:prstGeom prst="roundRect">
                <a:avLst>
                  <a:gd name="adj" fmla="val 9286"/>
                </a:avLst>
              </a:prstGeom>
              <a:solidFill>
                <a:srgbClr val="CCFFFF"/>
              </a:solidFill>
              <a:ln w="2540">
                <a:solidFill>
                  <a:srgbClr val="3399FF"/>
                </a:solid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36000" rtlCol="0" anchor="t"/>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15" name="グループ化 14">
                <a:extLst>
                  <a:ext uri="{FF2B5EF4-FFF2-40B4-BE49-F238E27FC236}">
                    <a16:creationId xmlns:a16="http://schemas.microsoft.com/office/drawing/2014/main" id="{8ABB55A2-A141-85DF-77F2-BD1B9BDE51D1}"/>
                  </a:ext>
                </a:extLst>
              </p:cNvPr>
              <p:cNvGrpSpPr/>
              <p:nvPr/>
            </p:nvGrpSpPr>
            <p:grpSpPr>
              <a:xfrm>
                <a:off x="1551725" y="6390565"/>
                <a:ext cx="4875615" cy="2007140"/>
                <a:chOff x="1729223" y="6137015"/>
                <a:chExt cx="4875615" cy="2007140"/>
              </a:xfrm>
            </p:grpSpPr>
            <p:grpSp>
              <p:nvGrpSpPr>
                <p:cNvPr id="16" name="グループ化 15">
                  <a:extLst>
                    <a:ext uri="{FF2B5EF4-FFF2-40B4-BE49-F238E27FC236}">
                      <a16:creationId xmlns:a16="http://schemas.microsoft.com/office/drawing/2014/main" id="{673E6537-85CB-B9EF-08A8-F83E46DBEFE8}"/>
                    </a:ext>
                  </a:extLst>
                </p:cNvPr>
                <p:cNvGrpSpPr/>
                <p:nvPr/>
              </p:nvGrpSpPr>
              <p:grpSpPr>
                <a:xfrm>
                  <a:off x="1729223" y="6137015"/>
                  <a:ext cx="4875615" cy="2007140"/>
                  <a:chOff x="1551725" y="6095383"/>
                  <a:chExt cx="4875615" cy="2007140"/>
                </a:xfrm>
              </p:grpSpPr>
              <p:grpSp>
                <p:nvGrpSpPr>
                  <p:cNvPr id="18" name="グループ化 17">
                    <a:extLst>
                      <a:ext uri="{FF2B5EF4-FFF2-40B4-BE49-F238E27FC236}">
                        <a16:creationId xmlns:a16="http://schemas.microsoft.com/office/drawing/2014/main" id="{4A883726-D772-072D-766E-EAA7F9AB4A42}"/>
                      </a:ext>
                    </a:extLst>
                  </p:cNvPr>
                  <p:cNvGrpSpPr/>
                  <p:nvPr/>
                </p:nvGrpSpPr>
                <p:grpSpPr>
                  <a:xfrm>
                    <a:off x="1551725" y="6095383"/>
                    <a:ext cx="4875615" cy="2007140"/>
                    <a:chOff x="1657216" y="6153372"/>
                    <a:chExt cx="4875615" cy="2007140"/>
                  </a:xfrm>
                </p:grpSpPr>
                <p:grpSp>
                  <p:nvGrpSpPr>
                    <p:cNvPr id="20" name="グループ化 19">
                      <a:extLst>
                        <a:ext uri="{FF2B5EF4-FFF2-40B4-BE49-F238E27FC236}">
                          <a16:creationId xmlns:a16="http://schemas.microsoft.com/office/drawing/2014/main" id="{8134D9F8-947E-C731-21A8-F1D93518CAB2}"/>
                        </a:ext>
                      </a:extLst>
                    </p:cNvPr>
                    <p:cNvGrpSpPr/>
                    <p:nvPr/>
                  </p:nvGrpSpPr>
                  <p:grpSpPr>
                    <a:xfrm>
                      <a:off x="2740978" y="6707066"/>
                      <a:ext cx="908502" cy="1066778"/>
                      <a:chOff x="2740978" y="6707066"/>
                      <a:chExt cx="908502" cy="1066778"/>
                    </a:xfrm>
                  </p:grpSpPr>
                  <p:sp>
                    <p:nvSpPr>
                      <p:cNvPr id="45" name="二等辺三角形 44">
                        <a:extLst>
                          <a:ext uri="{FF2B5EF4-FFF2-40B4-BE49-F238E27FC236}">
                            <a16:creationId xmlns:a16="http://schemas.microsoft.com/office/drawing/2014/main" id="{707ED46C-CD64-7089-63F1-5E19793AB89E}"/>
                          </a:ext>
                        </a:extLst>
                      </p:cNvPr>
                      <p:cNvSpPr/>
                      <p:nvPr/>
                    </p:nvSpPr>
                    <p:spPr>
                      <a:xfrm rot="16200000">
                        <a:off x="2676309" y="7110061"/>
                        <a:ext cx="253322" cy="123983"/>
                      </a:xfrm>
                      <a:prstGeom prst="triangle">
                        <a:avLst/>
                      </a:prstGeom>
                      <a:solidFill>
                        <a:schemeClr val="tx2">
                          <a:lumMod val="60000"/>
                          <a:lumOff val="40000"/>
                        </a:schemeClr>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46" name="二等辺三角形 45">
                        <a:extLst>
                          <a:ext uri="{FF2B5EF4-FFF2-40B4-BE49-F238E27FC236}">
                            <a16:creationId xmlns:a16="http://schemas.microsoft.com/office/drawing/2014/main" id="{030EDD56-957B-69B8-2867-84FC23EC9BEF}"/>
                          </a:ext>
                        </a:extLst>
                      </p:cNvPr>
                      <p:cNvSpPr/>
                      <p:nvPr/>
                    </p:nvSpPr>
                    <p:spPr>
                      <a:xfrm rot="5400000">
                        <a:off x="3469342" y="7117771"/>
                        <a:ext cx="253322" cy="106954"/>
                      </a:xfrm>
                      <a:prstGeom prst="triangle">
                        <a:avLst/>
                      </a:prstGeom>
                      <a:solidFill>
                        <a:schemeClr val="tx2">
                          <a:lumMod val="60000"/>
                          <a:lumOff val="40000"/>
                        </a:schemeClr>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47" name="楕円 46">
                        <a:extLst>
                          <a:ext uri="{FF2B5EF4-FFF2-40B4-BE49-F238E27FC236}">
                            <a16:creationId xmlns:a16="http://schemas.microsoft.com/office/drawing/2014/main" id="{4B19C241-A5B5-95E5-7858-DAE71D91F008}"/>
                          </a:ext>
                        </a:extLst>
                      </p:cNvPr>
                      <p:cNvSpPr/>
                      <p:nvPr/>
                    </p:nvSpPr>
                    <p:spPr>
                      <a:xfrm>
                        <a:off x="2907979" y="6707066"/>
                        <a:ext cx="589601" cy="1066778"/>
                      </a:xfrm>
                      <a:prstGeom prst="ellipse">
                        <a:avLst/>
                      </a:prstGeom>
                      <a:solidFill>
                        <a:schemeClr val="bg1"/>
                      </a:solidFill>
                      <a:ln w="41275" cmpd="thickThi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grpSp>
                <p:grpSp>
                  <p:nvGrpSpPr>
                    <p:cNvPr id="21" name="グループ化 20">
                      <a:extLst>
                        <a:ext uri="{FF2B5EF4-FFF2-40B4-BE49-F238E27FC236}">
                          <a16:creationId xmlns:a16="http://schemas.microsoft.com/office/drawing/2014/main" id="{8C1FB499-C215-58A4-0F0B-B9FACBFD208B}"/>
                        </a:ext>
                      </a:extLst>
                    </p:cNvPr>
                    <p:cNvGrpSpPr/>
                    <p:nvPr/>
                  </p:nvGrpSpPr>
                  <p:grpSpPr>
                    <a:xfrm>
                      <a:off x="1657216" y="6153372"/>
                      <a:ext cx="4875615" cy="2007140"/>
                      <a:chOff x="1657216" y="6153372"/>
                      <a:chExt cx="4875615" cy="2007140"/>
                    </a:xfrm>
                  </p:grpSpPr>
                  <p:grpSp>
                    <p:nvGrpSpPr>
                      <p:cNvPr id="22" name="グループ化 21">
                        <a:extLst>
                          <a:ext uri="{FF2B5EF4-FFF2-40B4-BE49-F238E27FC236}">
                            <a16:creationId xmlns:a16="http://schemas.microsoft.com/office/drawing/2014/main" id="{1D5BD67D-4808-38FE-EDE8-02DBCF5DF200}"/>
                          </a:ext>
                        </a:extLst>
                      </p:cNvPr>
                      <p:cNvGrpSpPr/>
                      <p:nvPr/>
                    </p:nvGrpSpPr>
                    <p:grpSpPr>
                      <a:xfrm>
                        <a:off x="1657216" y="6153372"/>
                        <a:ext cx="4875615" cy="2007140"/>
                        <a:chOff x="1683322" y="6411133"/>
                        <a:chExt cx="4875615" cy="1643757"/>
                      </a:xfrm>
                    </p:grpSpPr>
                    <p:grpSp>
                      <p:nvGrpSpPr>
                        <p:cNvPr id="27" name="グループ化 26">
                          <a:extLst>
                            <a:ext uri="{FF2B5EF4-FFF2-40B4-BE49-F238E27FC236}">
                              <a16:creationId xmlns:a16="http://schemas.microsoft.com/office/drawing/2014/main" id="{BDFA2B23-2064-EAFE-777D-68A97DF8CBBC}"/>
                            </a:ext>
                          </a:extLst>
                        </p:cNvPr>
                        <p:cNvGrpSpPr/>
                        <p:nvPr/>
                      </p:nvGrpSpPr>
                      <p:grpSpPr>
                        <a:xfrm>
                          <a:off x="1683322" y="6411133"/>
                          <a:ext cx="4875615" cy="1643757"/>
                          <a:chOff x="682402" y="4886574"/>
                          <a:chExt cx="5738637" cy="2074263"/>
                        </a:xfrm>
                      </p:grpSpPr>
                      <p:pic>
                        <p:nvPicPr>
                          <p:cNvPr id="31" name="Picture 8" descr="http://www.illust-box.jp/db_img/sozai/00000/8764/thumb_20130527005148_51a22f949e279.jpg">
                            <a:hlinkClick r:id="rId3"/>
                            <a:extLst>
                              <a:ext uri="{FF2B5EF4-FFF2-40B4-BE49-F238E27FC236}">
                                <a16:creationId xmlns:a16="http://schemas.microsoft.com/office/drawing/2014/main" id="{9877B293-16B1-8C54-AAEB-9198534452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690" y="5230547"/>
                            <a:ext cx="504030" cy="468032"/>
                          </a:xfrm>
                          <a:prstGeom prst="rect">
                            <a:avLst/>
                          </a:prstGeom>
                          <a:noFill/>
                          <a:extLst>
                            <a:ext uri="{909E8E84-426E-40DD-AFC4-6F175D3DCCD1}">
                              <a14:hiddenFill xmlns:a14="http://schemas.microsoft.com/office/drawing/2010/main">
                                <a:solidFill>
                                  <a:srgbClr val="FFFFFF"/>
                                </a:solidFill>
                              </a14:hiddenFill>
                            </a:ext>
                          </a:extLst>
                        </p:spPr>
                      </p:pic>
                      <p:sp>
                        <p:nvSpPr>
                          <p:cNvPr id="32" name="角丸四角形 8">
                            <a:extLst>
                              <a:ext uri="{FF2B5EF4-FFF2-40B4-BE49-F238E27FC236}">
                                <a16:creationId xmlns:a16="http://schemas.microsoft.com/office/drawing/2014/main" id="{E665A614-BC5B-456D-02A0-97DAA11EEDCA}"/>
                              </a:ext>
                            </a:extLst>
                          </p:cNvPr>
                          <p:cNvSpPr/>
                          <p:nvPr/>
                        </p:nvSpPr>
                        <p:spPr>
                          <a:xfrm>
                            <a:off x="682402" y="4886574"/>
                            <a:ext cx="3815669" cy="2074263"/>
                          </a:xfrm>
                          <a:prstGeom prst="roundRect">
                            <a:avLst>
                              <a:gd name="adj" fmla="val 5632"/>
                            </a:avLst>
                          </a:prstGeom>
                          <a:noFill/>
                          <a:ln w="9525" cmpd="sng">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3" name="右矢印 11">
                            <a:extLst>
                              <a:ext uri="{FF2B5EF4-FFF2-40B4-BE49-F238E27FC236}">
                                <a16:creationId xmlns:a16="http://schemas.microsoft.com/office/drawing/2014/main" id="{214FFF62-D98F-F025-CCDF-E948347C83AB}"/>
                              </a:ext>
                            </a:extLst>
                          </p:cNvPr>
                          <p:cNvSpPr/>
                          <p:nvPr/>
                        </p:nvSpPr>
                        <p:spPr>
                          <a:xfrm rot="10800000" flipH="1">
                            <a:off x="4351044" y="5256624"/>
                            <a:ext cx="1556852" cy="143037"/>
                          </a:xfrm>
                          <a:prstGeom prst="rightArrow">
                            <a:avLst/>
                          </a:prstGeom>
                          <a:solidFill>
                            <a:schemeClr val="bg1">
                              <a:lumMod val="75000"/>
                            </a:schemeClr>
                          </a:solidFill>
                          <a:ln w="190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4" name="テキスト ボックス 33">
                            <a:extLst>
                              <a:ext uri="{FF2B5EF4-FFF2-40B4-BE49-F238E27FC236}">
                                <a16:creationId xmlns:a16="http://schemas.microsoft.com/office/drawing/2014/main" id="{FB19A30E-339F-0C7C-8292-4D85FB916FBE}"/>
                              </a:ext>
                            </a:extLst>
                          </p:cNvPr>
                          <p:cNvSpPr txBox="1"/>
                          <p:nvPr/>
                        </p:nvSpPr>
                        <p:spPr>
                          <a:xfrm>
                            <a:off x="4555929" y="5138978"/>
                            <a:ext cx="1824766" cy="162501"/>
                          </a:xfrm>
                          <a:prstGeom prst="rect">
                            <a:avLst/>
                          </a:prstGeom>
                          <a:noFill/>
                        </p:spPr>
                        <p:txBody>
                          <a:bodyPr wrap="square" lIns="72000" rIns="72000" rtlCol="0">
                            <a:spAutoFit/>
                          </a:bodyPr>
                          <a:lstStyle/>
                          <a:p>
                            <a:pPr marL="0" marR="0" lvl="0" indent="0" algn="l" defTabSz="1001908" rtl="0" eaLnBrk="1" fontAlgn="auto" latinLnBrk="0" hangingPunct="1">
                              <a:lnSpc>
                                <a:spcPts val="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①大臣認定の申請</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テキスト ボックス 34">
                            <a:extLst>
                              <a:ext uri="{FF2B5EF4-FFF2-40B4-BE49-F238E27FC236}">
                                <a16:creationId xmlns:a16="http://schemas.microsoft.com/office/drawing/2014/main" id="{5F1A690F-92F5-3E8A-7B09-8FFE25471DAB}"/>
                              </a:ext>
                            </a:extLst>
                          </p:cNvPr>
                          <p:cNvSpPr txBox="1"/>
                          <p:nvPr/>
                        </p:nvSpPr>
                        <p:spPr>
                          <a:xfrm>
                            <a:off x="4473981" y="5542729"/>
                            <a:ext cx="1508310" cy="162501"/>
                          </a:xfrm>
                          <a:prstGeom prst="rect">
                            <a:avLst/>
                          </a:prstGeom>
                          <a:noFill/>
                        </p:spPr>
                        <p:txBody>
                          <a:bodyPr wrap="square" rtlCol="0">
                            <a:spAutoFit/>
                          </a:bodyPr>
                          <a:lstStyle/>
                          <a:p>
                            <a:pPr marL="0" marR="0" lvl="0" indent="0" algn="l" defTabSz="1001908" rtl="0" eaLnBrk="1" fontAlgn="auto" latinLnBrk="0" hangingPunct="1">
                              <a:lnSpc>
                                <a:spcPts val="8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②大臣認定通知書の交付</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右矢印 14">
                            <a:extLst>
                              <a:ext uri="{FF2B5EF4-FFF2-40B4-BE49-F238E27FC236}">
                                <a16:creationId xmlns:a16="http://schemas.microsoft.com/office/drawing/2014/main" id="{123E4B89-7F57-13C2-86AB-79A0E5BFFE5C}"/>
                              </a:ext>
                            </a:extLst>
                          </p:cNvPr>
                          <p:cNvSpPr/>
                          <p:nvPr/>
                        </p:nvSpPr>
                        <p:spPr>
                          <a:xfrm flipH="1">
                            <a:off x="4331412" y="5399677"/>
                            <a:ext cx="1556852" cy="143037"/>
                          </a:xfrm>
                          <a:prstGeom prst="rightArrow">
                            <a:avLst>
                              <a:gd name="adj1" fmla="val 41785"/>
                              <a:gd name="adj2" fmla="val 50000"/>
                            </a:avLst>
                          </a:prstGeom>
                          <a:solidFill>
                            <a:schemeClr val="bg1">
                              <a:lumMod val="75000"/>
                            </a:schemeClr>
                          </a:solidFill>
                          <a:ln w="190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7" name="テキスト ボックス 36">
                            <a:extLst>
                              <a:ext uri="{FF2B5EF4-FFF2-40B4-BE49-F238E27FC236}">
                                <a16:creationId xmlns:a16="http://schemas.microsoft.com/office/drawing/2014/main" id="{D9B3818D-1CB0-1941-1B4E-A6CCD68BA6CE}"/>
                              </a:ext>
                            </a:extLst>
                          </p:cNvPr>
                          <p:cNvSpPr txBox="1"/>
                          <p:nvPr/>
                        </p:nvSpPr>
                        <p:spPr>
                          <a:xfrm>
                            <a:off x="2976965" y="6256866"/>
                            <a:ext cx="1664633" cy="170025"/>
                          </a:xfrm>
                          <a:prstGeom prst="rect">
                            <a:avLst/>
                          </a:prstGeom>
                          <a:noFill/>
                        </p:spPr>
                        <p:txBody>
                          <a:bodyPr wrap="square" rtlCol="0">
                            <a:spAutoFit/>
                          </a:bodyPr>
                          <a:lstStyle/>
                          <a:p>
                            <a:pPr marL="0" marR="0" lvl="0" indent="0" algn="l" defTabSz="1001908" rtl="0" eaLnBrk="1" fontAlgn="auto" latinLnBrk="0" hangingPunct="1">
                              <a:lnSpc>
                                <a:spcPts val="900"/>
                              </a:lnSpc>
                              <a:spcBef>
                                <a:spcPts val="0"/>
                              </a:spcBef>
                              <a:spcAft>
                                <a:spcPts val="0"/>
                              </a:spcAft>
                              <a:buClrTx/>
                              <a:buSzTx/>
                              <a:buFontTx/>
                              <a:buNone/>
                              <a:tabLst/>
                              <a:defRPr/>
                            </a:pPr>
                            <a:r>
                              <a:rPr kumimoji="1" lang="en-US" altLang="ja-JP"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の実施</a:t>
                            </a:r>
                            <a:endParaRPr kumimoji="1" lang="en-US" altLang="ja-JP" sz="7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a:extLst>
                              <a:ext uri="{FF2B5EF4-FFF2-40B4-BE49-F238E27FC236}">
                                <a16:creationId xmlns:a16="http://schemas.microsoft.com/office/drawing/2014/main" id="{24CC87C6-AEAE-BE92-7D0D-EF5E70EB97C8}"/>
                              </a:ext>
                            </a:extLst>
                          </p:cNvPr>
                          <p:cNvSpPr txBox="1"/>
                          <p:nvPr/>
                        </p:nvSpPr>
                        <p:spPr>
                          <a:xfrm>
                            <a:off x="926050" y="6163789"/>
                            <a:ext cx="1445628" cy="295411"/>
                          </a:xfrm>
                          <a:prstGeom prst="rect">
                            <a:avLst/>
                          </a:prstGeom>
                          <a:noFill/>
                        </p:spPr>
                        <p:txBody>
                          <a:bodyPr wrap="square" rtlCol="0">
                            <a:spAutoFit/>
                          </a:bodyPr>
                          <a:lstStyle/>
                          <a:p>
                            <a:pPr marL="0" marR="0" lvl="0" indent="0" algn="l" defTabSz="1001908" rtl="0" eaLnBrk="1" fontAlgn="auto" latinLnBrk="0" hangingPunct="1">
                              <a:lnSpc>
                                <a:spcPts val="11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教育訓練機関で</a:t>
                            </a:r>
                            <a:endParaRPr kumimoji="1" lang="en-US" altLang="ja-JP"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ts val="1100"/>
                              </a:lnSpc>
                              <a:spcBef>
                                <a:spcPts val="0"/>
                              </a:spcBef>
                              <a:spcAft>
                                <a:spcPts val="0"/>
                              </a:spcAft>
                              <a:buClrTx/>
                              <a:buSzTx/>
                              <a:buFontTx/>
                              <a:buNone/>
                              <a:tabLst/>
                              <a:defRPr/>
                            </a:pPr>
                            <a:r>
                              <a:rPr kumimoji="1" lang="en-US" altLang="ja-JP"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を実施</a:t>
                            </a:r>
                            <a:r>
                              <a:rPr kumimoji="1" lang="ja-JP" altLang="en-US"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上矢印 20">
                            <a:extLst>
                              <a:ext uri="{FF2B5EF4-FFF2-40B4-BE49-F238E27FC236}">
                                <a16:creationId xmlns:a16="http://schemas.microsoft.com/office/drawing/2014/main" id="{96BF57C1-6AA0-4851-AA26-51A2B8AED351}"/>
                              </a:ext>
                            </a:extLst>
                          </p:cNvPr>
                          <p:cNvSpPr/>
                          <p:nvPr/>
                        </p:nvSpPr>
                        <p:spPr>
                          <a:xfrm rot="5400000" flipV="1">
                            <a:off x="5016990" y="5915364"/>
                            <a:ext cx="143037" cy="1556852"/>
                          </a:xfrm>
                          <a:prstGeom prst="upArrow">
                            <a:avLst/>
                          </a:prstGeom>
                          <a:solidFill>
                            <a:schemeClr val="accent2">
                              <a:lumMod val="40000"/>
                              <a:lumOff val="60000"/>
                            </a:schemeClr>
                          </a:solidFill>
                          <a:ln w="190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0" name="角丸四角形 24">
                            <a:extLst>
                              <a:ext uri="{FF2B5EF4-FFF2-40B4-BE49-F238E27FC236}">
                                <a16:creationId xmlns:a16="http://schemas.microsoft.com/office/drawing/2014/main" id="{E7D976C1-E8BC-F0C2-2E1F-6E58D84A98BD}"/>
                              </a:ext>
                            </a:extLst>
                          </p:cNvPr>
                          <p:cNvSpPr/>
                          <p:nvPr/>
                        </p:nvSpPr>
                        <p:spPr>
                          <a:xfrm>
                            <a:off x="5949056" y="5066411"/>
                            <a:ext cx="471983" cy="1838160"/>
                          </a:xfrm>
                          <a:prstGeom prst="roundRect">
                            <a:avLst/>
                          </a:prstGeom>
                          <a:solidFill>
                            <a:schemeClr val="tx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tIns="72000" bIns="36000"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都道府県労働局</a:t>
                            </a:r>
                            <a:endParaRPr kumimoji="1" lang="en-US" altLang="ja-JP"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・ハローワーク</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テキスト ボックス 40">
                            <a:extLst>
                              <a:ext uri="{FF2B5EF4-FFF2-40B4-BE49-F238E27FC236}">
                                <a16:creationId xmlns:a16="http://schemas.microsoft.com/office/drawing/2014/main" id="{A9588F00-4BD3-83A3-5AD9-A42646824B99}"/>
                              </a:ext>
                            </a:extLst>
                          </p:cNvPr>
                          <p:cNvSpPr txBox="1"/>
                          <p:nvPr/>
                        </p:nvSpPr>
                        <p:spPr>
                          <a:xfrm>
                            <a:off x="4801774" y="6750608"/>
                            <a:ext cx="888092" cy="192594"/>
                          </a:xfrm>
                          <a:prstGeom prst="rect">
                            <a:avLst/>
                          </a:prstGeom>
                          <a:noFill/>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⑦支給</a:t>
                            </a:r>
                          </a:p>
                        </p:txBody>
                      </p:sp>
                      <p:sp>
                        <p:nvSpPr>
                          <p:cNvPr id="42" name="上矢印 19">
                            <a:extLst>
                              <a:ext uri="{FF2B5EF4-FFF2-40B4-BE49-F238E27FC236}">
                                <a16:creationId xmlns:a16="http://schemas.microsoft.com/office/drawing/2014/main" id="{7B345144-1893-BC4E-3962-B065ED31579B}"/>
                              </a:ext>
                            </a:extLst>
                          </p:cNvPr>
                          <p:cNvSpPr/>
                          <p:nvPr/>
                        </p:nvSpPr>
                        <p:spPr>
                          <a:xfrm rot="16200000" flipV="1">
                            <a:off x="5034553" y="5772325"/>
                            <a:ext cx="143037" cy="1556852"/>
                          </a:xfrm>
                          <a:prstGeom prst="upArrow">
                            <a:avLst/>
                          </a:prstGeom>
                          <a:solidFill>
                            <a:schemeClr val="accent2">
                              <a:lumMod val="40000"/>
                              <a:lumOff val="60000"/>
                            </a:schemeClr>
                          </a:solidFill>
                          <a:ln w="190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3" name="テキスト ボックス 42">
                            <a:extLst>
                              <a:ext uri="{FF2B5EF4-FFF2-40B4-BE49-F238E27FC236}">
                                <a16:creationId xmlns:a16="http://schemas.microsoft.com/office/drawing/2014/main" id="{683F79F8-A77D-8D96-AA80-A9FE559E9AA7}"/>
                              </a:ext>
                            </a:extLst>
                          </p:cNvPr>
                          <p:cNvSpPr txBox="1"/>
                          <p:nvPr/>
                        </p:nvSpPr>
                        <p:spPr>
                          <a:xfrm>
                            <a:off x="2513762" y="5066411"/>
                            <a:ext cx="1774382" cy="320847"/>
                          </a:xfrm>
                          <a:prstGeom prst="rect">
                            <a:avLst/>
                          </a:prstGeom>
                          <a:solidFill>
                            <a:schemeClr val="bg1"/>
                          </a:solidFill>
                          <a:ln>
                            <a:solidFill>
                              <a:schemeClr val="tx1"/>
                            </a:solidFill>
                          </a:ln>
                        </p:spPr>
                        <p:txBody>
                          <a:bodyPr wrap="square" lIns="54000" tIns="36000" rIns="54000" bIns="36000" rtlCol="0" anchor="ctr" anchorCtr="0">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を組み合わせた</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訓練計画を作成</a:t>
                            </a:r>
                          </a:p>
                        </p:txBody>
                      </p:sp>
                      <p:sp>
                        <p:nvSpPr>
                          <p:cNvPr id="44" name="テキスト ボックス 43">
                            <a:extLst>
                              <a:ext uri="{FF2B5EF4-FFF2-40B4-BE49-F238E27FC236}">
                                <a16:creationId xmlns:a16="http://schemas.microsoft.com/office/drawing/2014/main" id="{03AEEE20-722F-E1B4-F900-8FAEDA77ABAA}"/>
                              </a:ext>
                            </a:extLst>
                          </p:cNvPr>
                          <p:cNvSpPr txBox="1"/>
                          <p:nvPr/>
                        </p:nvSpPr>
                        <p:spPr>
                          <a:xfrm>
                            <a:off x="4637877" y="6354465"/>
                            <a:ext cx="1336450" cy="192594"/>
                          </a:xfrm>
                          <a:prstGeom prst="rect">
                            <a:avLst/>
                          </a:prstGeom>
                          <a:noFill/>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⑥支給申請</a:t>
                            </a:r>
                          </a:p>
                        </p:txBody>
                      </p:sp>
                    </p:grpSp>
                    <p:grpSp>
                      <p:nvGrpSpPr>
                        <p:cNvPr id="28" name="グループ化 27">
                          <a:extLst>
                            <a:ext uri="{FF2B5EF4-FFF2-40B4-BE49-F238E27FC236}">
                              <a16:creationId xmlns:a16="http://schemas.microsoft.com/office/drawing/2014/main" id="{80A4A62B-8664-5FE4-A563-3DB05D471FCB}"/>
                            </a:ext>
                          </a:extLst>
                        </p:cNvPr>
                        <p:cNvGrpSpPr/>
                        <p:nvPr/>
                      </p:nvGrpSpPr>
                      <p:grpSpPr>
                        <a:xfrm>
                          <a:off x="4806120" y="7147576"/>
                          <a:ext cx="1397267" cy="325248"/>
                          <a:chOff x="4806120" y="7147576"/>
                          <a:chExt cx="1397267" cy="325248"/>
                        </a:xfrm>
                      </p:grpSpPr>
                      <p:sp>
                        <p:nvSpPr>
                          <p:cNvPr id="29" name="上矢印 30">
                            <a:extLst>
                              <a:ext uri="{FF2B5EF4-FFF2-40B4-BE49-F238E27FC236}">
                                <a16:creationId xmlns:a16="http://schemas.microsoft.com/office/drawing/2014/main" id="{46987E9C-965D-EA62-51AA-60467F816C3C}"/>
                              </a:ext>
                            </a:extLst>
                          </p:cNvPr>
                          <p:cNvSpPr/>
                          <p:nvPr/>
                        </p:nvSpPr>
                        <p:spPr>
                          <a:xfrm rot="16200000" flipV="1">
                            <a:off x="5410805" y="6542891"/>
                            <a:ext cx="113350" cy="1322720"/>
                          </a:xfrm>
                          <a:prstGeom prst="upArrow">
                            <a:avLst/>
                          </a:prstGeom>
                          <a:solidFill>
                            <a:schemeClr val="accent2">
                              <a:lumMod val="40000"/>
                              <a:lumOff val="60000"/>
                            </a:schemeClr>
                          </a:solidFill>
                          <a:ln w="190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0" name="テキスト ボックス 29">
                            <a:extLst>
                              <a:ext uri="{FF2B5EF4-FFF2-40B4-BE49-F238E27FC236}">
                                <a16:creationId xmlns:a16="http://schemas.microsoft.com/office/drawing/2014/main" id="{8E54BC12-2843-088A-9DD4-651C478147B3}"/>
                              </a:ext>
                            </a:extLst>
                          </p:cNvPr>
                          <p:cNvSpPr txBox="1"/>
                          <p:nvPr/>
                        </p:nvSpPr>
                        <p:spPr>
                          <a:xfrm>
                            <a:off x="4904692" y="7224813"/>
                            <a:ext cx="1298695" cy="248011"/>
                          </a:xfrm>
                          <a:prstGeom prst="rect">
                            <a:avLst/>
                          </a:prstGeom>
                          <a:noFill/>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③職業訓練実施計画届</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の提出</a:t>
                            </a:r>
                          </a:p>
                        </p:txBody>
                      </p:sp>
                    </p:grpSp>
                  </p:grpSp>
                  <p:grpSp>
                    <p:nvGrpSpPr>
                      <p:cNvPr id="23" name="グループ化 22">
                        <a:extLst>
                          <a:ext uri="{FF2B5EF4-FFF2-40B4-BE49-F238E27FC236}">
                            <a16:creationId xmlns:a16="http://schemas.microsoft.com/office/drawing/2014/main" id="{66C6B1D3-DE53-04B4-2BDD-C0F4C0DA928E}"/>
                          </a:ext>
                        </a:extLst>
                      </p:cNvPr>
                      <p:cNvGrpSpPr/>
                      <p:nvPr/>
                    </p:nvGrpSpPr>
                    <p:grpSpPr>
                      <a:xfrm>
                        <a:off x="2985950" y="6750631"/>
                        <a:ext cx="1541391" cy="1094886"/>
                        <a:chOff x="2985950" y="6750631"/>
                        <a:chExt cx="1541391" cy="1094886"/>
                      </a:xfrm>
                    </p:grpSpPr>
                    <p:pic>
                      <p:nvPicPr>
                        <p:cNvPr id="24" name="図 23">
                          <a:extLst>
                            <a:ext uri="{FF2B5EF4-FFF2-40B4-BE49-F238E27FC236}">
                              <a16:creationId xmlns:a16="http://schemas.microsoft.com/office/drawing/2014/main" id="{9A7B2802-7AE2-4E77-F246-4FB3E842E75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708978" y="6750631"/>
                          <a:ext cx="457252" cy="635072"/>
                        </a:xfrm>
                        <a:prstGeom prst="rect">
                          <a:avLst/>
                        </a:prstGeom>
                      </p:spPr>
                    </p:pic>
                    <p:pic>
                      <p:nvPicPr>
                        <p:cNvPr id="25" name="図 24">
                          <a:extLst>
                            <a:ext uri="{FF2B5EF4-FFF2-40B4-BE49-F238E27FC236}">
                              <a16:creationId xmlns:a16="http://schemas.microsoft.com/office/drawing/2014/main" id="{BA8A1AFD-E4D2-6E49-4281-D0C6ED3FB82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17072" y="6904483"/>
                          <a:ext cx="510269" cy="535140"/>
                        </a:xfrm>
                        <a:prstGeom prst="rect">
                          <a:avLst/>
                        </a:prstGeom>
                      </p:spPr>
                    </p:pic>
                    <p:sp>
                      <p:nvSpPr>
                        <p:cNvPr id="26" name="テキスト ボックス 25">
                          <a:extLst>
                            <a:ext uri="{FF2B5EF4-FFF2-40B4-BE49-F238E27FC236}">
                              <a16:creationId xmlns:a16="http://schemas.microsoft.com/office/drawing/2014/main" id="{2003E32A-BC9D-1630-0D74-0DACEE008FC1}"/>
                            </a:ext>
                          </a:extLst>
                        </p:cNvPr>
                        <p:cNvSpPr txBox="1"/>
                        <p:nvPr/>
                      </p:nvSpPr>
                      <p:spPr>
                        <a:xfrm>
                          <a:off x="2985950" y="6759245"/>
                          <a:ext cx="395973" cy="1086272"/>
                        </a:xfrm>
                        <a:prstGeom prst="rect">
                          <a:avLst/>
                        </a:prstGeom>
                        <a:noFill/>
                      </p:spPr>
                      <p:txBody>
                        <a:bodyPr vert="eaVert"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④計画に沿って</a:t>
                          </a:r>
                          <a:r>
                            <a:rPr kumimoji="1" lang="ja-JP" altLang="en-US" sz="1000" b="1" i="0" u="none" strike="noStrike" kern="1200" cap="none" spc="120" normalizeH="0" baseline="0" noProof="0">
                              <a:ln>
                                <a:noFill/>
                              </a:ln>
                              <a:solidFill>
                                <a:srgbClr val="4F81BD">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雇用型訓練</a:t>
                          </a:r>
                          <a:r>
                            <a:rPr kumimoji="1" lang="ja-JP" altLang="en-US" sz="1000" b="0" i="0" u="none" strike="noStrike" kern="1200" cap="none" spc="1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a:t>
                          </a:r>
                          <a:r>
                            <a:rPr kumimoji="1" lang="ja-JP" altLang="en-US" sz="10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実施する</a:t>
                          </a:r>
                          <a:endParaRPr kumimoji="1" lang="en-US" altLang="ja-JP" sz="1000" b="0" i="0" u="none" strike="noStrike" kern="1200" cap="none" spc="10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grpSp>
              </p:grpSp>
              <p:pic>
                <p:nvPicPr>
                  <p:cNvPr id="19" name="図 18">
                    <a:extLst>
                      <a:ext uri="{FF2B5EF4-FFF2-40B4-BE49-F238E27FC236}">
                        <a16:creationId xmlns:a16="http://schemas.microsoft.com/office/drawing/2014/main" id="{2FA231A0-659B-744E-2350-76F75964624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73293" y="6699551"/>
                    <a:ext cx="663939" cy="585926"/>
                  </a:xfrm>
                  <a:prstGeom prst="rect">
                    <a:avLst/>
                  </a:prstGeom>
                </p:spPr>
              </p:pic>
            </p:grpSp>
            <p:sp>
              <p:nvSpPr>
                <p:cNvPr id="17" name="正方形/長方形 16">
                  <a:extLst>
                    <a:ext uri="{FF2B5EF4-FFF2-40B4-BE49-F238E27FC236}">
                      <a16:creationId xmlns:a16="http://schemas.microsoft.com/office/drawing/2014/main" id="{53A20D15-6040-92C0-325B-FEA6FFD4B155}"/>
                    </a:ext>
                  </a:extLst>
                </p:cNvPr>
                <p:cNvSpPr/>
                <p:nvPr/>
              </p:nvSpPr>
              <p:spPr>
                <a:xfrm>
                  <a:off x="3569587" y="6144593"/>
                  <a:ext cx="832062" cy="192186"/>
                </a:xfrm>
                <a:prstGeom prst="rect">
                  <a:avLst/>
                </a:prstGeom>
              </p:spPr>
              <p:txBody>
                <a:bodyPr wrap="square">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申請企業</a:t>
                  </a:r>
                  <a:endPar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pSp>
        </p:grpSp>
        <p:sp>
          <p:nvSpPr>
            <p:cNvPr id="7" name="正方形/長方形 6">
              <a:extLst>
                <a:ext uri="{FF2B5EF4-FFF2-40B4-BE49-F238E27FC236}">
                  <a16:creationId xmlns:a16="http://schemas.microsoft.com/office/drawing/2014/main" id="{C1FA91A1-7443-C7DE-E2FC-0AE92B58220E}"/>
                </a:ext>
              </a:extLst>
            </p:cNvPr>
            <p:cNvSpPr/>
            <p:nvPr/>
          </p:nvSpPr>
          <p:spPr>
            <a:xfrm>
              <a:off x="3313049" y="7971456"/>
              <a:ext cx="1294682" cy="332334"/>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pic>
          <p:nvPicPr>
            <p:cNvPr id="10" name="Picture 5">
              <a:extLst>
                <a:ext uri="{FF2B5EF4-FFF2-40B4-BE49-F238E27FC236}">
                  <a16:creationId xmlns:a16="http://schemas.microsoft.com/office/drawing/2014/main" id="{7384A032-0AC1-A1AE-6BBE-32C21763176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42320" y="7981326"/>
              <a:ext cx="448937" cy="323662"/>
            </a:xfrm>
            <a:prstGeom prst="rect">
              <a:avLst/>
            </a:prstGeom>
            <a:solidFill>
              <a:schemeClr val="bg1"/>
            </a:solidFill>
            <a:ln>
              <a:noFill/>
            </a:ln>
            <a:effectLst/>
          </p:spPr>
        </p:pic>
        <p:sp>
          <p:nvSpPr>
            <p:cNvPr id="11" name="テキスト ボックス 10">
              <a:extLst>
                <a:ext uri="{FF2B5EF4-FFF2-40B4-BE49-F238E27FC236}">
                  <a16:creationId xmlns:a16="http://schemas.microsoft.com/office/drawing/2014/main" id="{04A8D90D-FEB9-13C2-04B9-183599455FDA}"/>
                </a:ext>
              </a:extLst>
            </p:cNvPr>
            <p:cNvSpPr txBox="1"/>
            <p:nvPr/>
          </p:nvSpPr>
          <p:spPr>
            <a:xfrm>
              <a:off x="3275157" y="7996013"/>
              <a:ext cx="1131942" cy="291191"/>
            </a:xfrm>
            <a:prstGeom prst="rect">
              <a:avLst/>
            </a:prstGeom>
            <a:noFill/>
            <a:ln w="57150">
              <a:no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a:t>
              </a: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ジョブ･カードで</a:t>
              </a:r>
              <a:endPar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職業能力評価を実施</a:t>
              </a:r>
            </a:p>
          </p:txBody>
        </p:sp>
        <p:sp>
          <p:nvSpPr>
            <p:cNvPr id="13" name="曲折矢印 57">
              <a:extLst>
                <a:ext uri="{FF2B5EF4-FFF2-40B4-BE49-F238E27FC236}">
                  <a16:creationId xmlns:a16="http://schemas.microsoft.com/office/drawing/2014/main" id="{3C25CDFC-55E0-7C72-9BAB-CF697E78587C}"/>
                </a:ext>
              </a:extLst>
            </p:cNvPr>
            <p:cNvSpPr/>
            <p:nvPr/>
          </p:nvSpPr>
          <p:spPr>
            <a:xfrm rot="10800000" flipH="1">
              <a:off x="3094079" y="8017779"/>
              <a:ext cx="244583" cy="269241"/>
            </a:xfrm>
            <a:prstGeom prst="bentArrow">
              <a:avLst>
                <a:gd name="adj1" fmla="val 28609"/>
                <a:gd name="adj2" fmla="val 38390"/>
                <a:gd name="adj3" fmla="val 33137"/>
                <a:gd name="adj4" fmla="val 34014"/>
              </a:avLst>
            </a:prstGeom>
            <a:solidFill>
              <a:schemeClr val="tx2">
                <a:lumMod val="60000"/>
                <a:lumOff val="40000"/>
              </a:schemeClr>
            </a:solid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grpSp>
      <p:sp>
        <p:nvSpPr>
          <p:cNvPr id="48" name="正方形/長方形 47">
            <a:extLst>
              <a:ext uri="{FF2B5EF4-FFF2-40B4-BE49-F238E27FC236}">
                <a16:creationId xmlns:a16="http://schemas.microsoft.com/office/drawing/2014/main" id="{3FCC1E29-DC2A-FC2A-143C-D47BA57A176B}"/>
              </a:ext>
            </a:extLst>
          </p:cNvPr>
          <p:cNvSpPr/>
          <p:nvPr/>
        </p:nvSpPr>
        <p:spPr>
          <a:xfrm>
            <a:off x="377356" y="6989313"/>
            <a:ext cx="3168352" cy="307777"/>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F79646">
                    <a:lumMod val="75000"/>
                  </a:srgbClr>
                </a:solidFill>
                <a:effectLst/>
                <a:uLnTx/>
                <a:uFillTx/>
                <a:latin typeface="メイリオ"/>
                <a:ea typeface="メイリオ"/>
                <a:cs typeface="メイリオ"/>
              </a:rPr>
              <a:t>●認定実習併用職業訓練のイメージ</a:t>
            </a:r>
          </a:p>
        </p:txBody>
      </p:sp>
      <p:graphicFrame>
        <p:nvGraphicFramePr>
          <p:cNvPr id="55" name="表 20">
            <a:extLst>
              <a:ext uri="{FF2B5EF4-FFF2-40B4-BE49-F238E27FC236}">
                <a16:creationId xmlns:a16="http://schemas.microsoft.com/office/drawing/2014/main" id="{FD266277-D804-55BD-16DC-895441D5DC1E}"/>
              </a:ext>
            </a:extLst>
          </p:cNvPr>
          <p:cNvGraphicFramePr>
            <a:graphicFrameLocks noGrp="1"/>
          </p:cNvGraphicFramePr>
          <p:nvPr>
            <p:extLst>
              <p:ext uri="{D42A27DB-BD31-4B8C-83A1-F6EECF244321}">
                <p14:modId xmlns:p14="http://schemas.microsoft.com/office/powerpoint/2010/main" val="1789206561"/>
              </p:ext>
            </p:extLst>
          </p:nvPr>
        </p:nvGraphicFramePr>
        <p:xfrm>
          <a:off x="-2442" y="812407"/>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bg1"/>
                    </a:solidFill>
                  </a:tcPr>
                </a:tc>
                <a:extLst>
                  <a:ext uri="{0D108BD9-81ED-4DB2-BD59-A6C34878D82A}">
                    <a16:rowId xmlns:a16="http://schemas.microsoft.com/office/drawing/2014/main" val="3185328467"/>
                  </a:ext>
                </a:extLst>
              </a:tr>
            </a:tbl>
          </a:graphicData>
        </a:graphic>
      </p:graphicFrame>
      <p:sp>
        <p:nvSpPr>
          <p:cNvPr id="12" name="テキスト ボックス 11">
            <a:extLst>
              <a:ext uri="{FF2B5EF4-FFF2-40B4-BE49-F238E27FC236}">
                <a16:creationId xmlns:a16="http://schemas.microsoft.com/office/drawing/2014/main" id="{281ABD11-017B-08D4-A515-F84FE7001D07}"/>
              </a:ext>
            </a:extLst>
          </p:cNvPr>
          <p:cNvSpPr txBox="1"/>
          <p:nvPr/>
        </p:nvSpPr>
        <p:spPr>
          <a:xfrm>
            <a:off x="715516" y="10048205"/>
            <a:ext cx="5259834" cy="246221"/>
          </a:xfrm>
          <a:prstGeom prst="rect">
            <a:avLst/>
          </a:prstGeom>
          <a:noFill/>
          <a:ln w="9525">
            <a:noFill/>
          </a:ln>
        </p:spPr>
        <p:txBody>
          <a:bodyPr wrap="square">
            <a:spAutoFit/>
          </a:bodyPr>
          <a:lstStyle/>
          <a:p>
            <a:pPr>
              <a:spcBef>
                <a:spcPts val="600"/>
              </a:spcBef>
            </a:pPr>
            <a:r>
              <a:rPr lang="en-US" altLang="ja-JP" sz="1000">
                <a:latin typeface="メイリオ" panose="020B0604030504040204" pitchFamily="50" charset="-128"/>
                <a:ea typeface="メイリオ" panose="020B0604030504040204" pitchFamily="50" charset="-128"/>
              </a:rPr>
              <a:t>※ OFF-JT</a:t>
            </a:r>
            <a:r>
              <a:rPr lang="ja-JP" altLang="en-US" sz="1000">
                <a:latin typeface="メイリオ" panose="020B0604030504040204" pitchFamily="50" charset="-128"/>
                <a:ea typeface="メイリオ" panose="020B0604030504040204" pitchFamily="50" charset="-128"/>
              </a:rPr>
              <a:t>については、教育訓練機関で行うものに限ります（認定職業訓練を除く。）。</a:t>
            </a:r>
          </a:p>
        </p:txBody>
      </p:sp>
    </p:spTree>
    <p:extLst>
      <p:ext uri="{BB962C8B-B14F-4D97-AF65-F5344CB8AC3E}">
        <p14:creationId xmlns:p14="http://schemas.microsoft.com/office/powerpoint/2010/main" val="22308494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6B49A1A-9C02-6D9C-38AF-0A0AFEA1363C}"/>
              </a:ext>
            </a:extLst>
          </p:cNvPr>
          <p:cNvSpPr>
            <a:spLocks noGrp="1"/>
          </p:cNvSpPr>
          <p:nvPr>
            <p:ph type="sldNum" sz="quarter" idx="12"/>
          </p:nvPr>
        </p:nvSpPr>
        <p:spPr>
          <a:xfrm>
            <a:off x="6785912" y="9782900"/>
            <a:ext cx="420369" cy="550138"/>
          </a:xfrm>
        </p:spPr>
        <p:txBody>
          <a:bodyPr/>
          <a:lstStyle/>
          <a:p>
            <a:fld id="{AEFF1AE8-7425-4426-9AC1-91DCB73B78A4}" type="slidenum">
              <a:rPr kumimoji="1" lang="ja-JP" altLang="en-US" smtClean="0"/>
              <a:t>18</a:t>
            </a:fld>
            <a:endParaRPr kumimoji="1" lang="ja-JP" altLang="en-US"/>
          </a:p>
        </p:txBody>
      </p:sp>
      <p:sp>
        <p:nvSpPr>
          <p:cNvPr id="5" name="正方形/長方形 4">
            <a:extLst>
              <a:ext uri="{FF2B5EF4-FFF2-40B4-BE49-F238E27FC236}">
                <a16:creationId xmlns:a16="http://schemas.microsoft.com/office/drawing/2014/main" id="{D6945662-787E-A9BA-C2AA-938AB410F9E2}"/>
              </a:ext>
            </a:extLst>
          </p:cNvPr>
          <p:cNvSpPr/>
          <p:nvPr/>
        </p:nvSpPr>
        <p:spPr>
          <a:xfrm>
            <a:off x="237483" y="150647"/>
            <a:ext cx="2570879" cy="388175"/>
          </a:xfrm>
          <a:prstGeom prst="rect">
            <a:avLst/>
          </a:prstGeom>
          <a:solidFill>
            <a:srgbClr val="9BBB59"/>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有期実習型訓練</a:t>
            </a:r>
          </a:p>
        </p:txBody>
      </p:sp>
      <p:sp>
        <p:nvSpPr>
          <p:cNvPr id="6" name="正方形/長方形 5">
            <a:extLst>
              <a:ext uri="{FF2B5EF4-FFF2-40B4-BE49-F238E27FC236}">
                <a16:creationId xmlns:a16="http://schemas.microsoft.com/office/drawing/2014/main" id="{AD09441D-EE7C-2930-D211-97CB7FAC6C0C}"/>
              </a:ext>
            </a:extLst>
          </p:cNvPr>
          <p:cNvSpPr/>
          <p:nvPr/>
        </p:nvSpPr>
        <p:spPr>
          <a:xfrm>
            <a:off x="273224" y="632530"/>
            <a:ext cx="6569838" cy="933589"/>
          </a:xfrm>
          <a:prstGeom prst="rect">
            <a:avLst/>
          </a:prstGeom>
        </p:spPr>
        <p:txBody>
          <a:bodyPr wrap="square">
            <a:spAutoFit/>
          </a:bodyPr>
          <a:lstStyle/>
          <a:p>
            <a:r>
              <a:rPr lang="ja-JP" altLang="en-US" sz="1400" b="1">
                <a:latin typeface="メイリオ" panose="020B0604030504040204" pitchFamily="50" charset="-128"/>
                <a:ea typeface="メイリオ" panose="020B0604030504040204" pitchFamily="50" charset="-128"/>
              </a:rPr>
              <a:t>正社員経験の少ない有期契約労働者等を</a:t>
            </a:r>
            <a:r>
              <a:rPr lang="ja-JP" altLang="en-US" sz="1400" b="1">
                <a:solidFill>
                  <a:srgbClr val="FF0000"/>
                </a:solidFill>
                <a:latin typeface="メイリオ" panose="020B0604030504040204" pitchFamily="50" charset="-128"/>
                <a:ea typeface="メイリオ" panose="020B0604030504040204" pitchFamily="50" charset="-128"/>
              </a:rPr>
              <a:t>正社員に転換させるため</a:t>
            </a:r>
            <a:r>
              <a:rPr lang="ja-JP" altLang="en-US" sz="1400" b="1">
                <a:latin typeface="メイリオ" panose="020B0604030504040204" pitchFamily="50" charset="-128"/>
                <a:ea typeface="メイリオ" panose="020B0604030504040204" pitchFamily="50" charset="-128"/>
              </a:rPr>
              <a:t>に、</a:t>
            </a:r>
            <a:endParaRPr lang="en-US" altLang="ja-JP" sz="1400" b="1">
              <a:latin typeface="メイリオ" panose="020B0604030504040204" pitchFamily="50" charset="-128"/>
              <a:ea typeface="メイリオ" panose="020B0604030504040204" pitchFamily="50" charset="-128"/>
            </a:endParaRPr>
          </a:p>
          <a:p>
            <a:r>
              <a:rPr lang="en-US" altLang="ja-JP" sz="1400" b="1">
                <a:latin typeface="メイリオ" panose="020B0604030504040204" pitchFamily="50" charset="-128"/>
                <a:ea typeface="メイリオ" panose="020B0604030504040204" pitchFamily="50" charset="-128"/>
              </a:rPr>
              <a:t>OFF-JT</a:t>
            </a:r>
            <a:r>
              <a:rPr lang="ja-JP" altLang="en-US" sz="1400" b="1">
                <a:latin typeface="メイリオ" panose="020B0604030504040204" pitchFamily="50" charset="-128"/>
                <a:ea typeface="メイリオ" panose="020B0604030504040204" pitchFamily="50" charset="-128"/>
              </a:rPr>
              <a:t>と</a:t>
            </a:r>
            <a:r>
              <a:rPr lang="en-US" altLang="ja-JP" sz="1400" b="1">
                <a:latin typeface="メイリオ" panose="020B0604030504040204" pitchFamily="50" charset="-128"/>
                <a:ea typeface="メイリオ" panose="020B0604030504040204" pitchFamily="50" charset="-128"/>
              </a:rPr>
              <a:t>OJT</a:t>
            </a:r>
            <a:r>
              <a:rPr lang="ja-JP" altLang="en-US" sz="1400" b="1">
                <a:latin typeface="メイリオ" panose="020B0604030504040204" pitchFamily="50" charset="-128"/>
                <a:ea typeface="メイリオ" panose="020B0604030504040204" pitchFamily="50" charset="-128"/>
              </a:rPr>
              <a:t>を組み合わせた訓練を２か月以上行う場合に活用できます。</a:t>
            </a:r>
            <a:endParaRPr lang="en-US" altLang="ja-JP" sz="1400" b="1">
              <a:latin typeface="メイリオ" panose="020B0604030504040204" pitchFamily="50" charset="-128"/>
              <a:ea typeface="メイリオ" panose="020B0604030504040204" pitchFamily="50" charset="-128"/>
            </a:endParaRPr>
          </a:p>
          <a:p>
            <a:pPr>
              <a:lnSpc>
                <a:spcPts val="1600"/>
              </a:lnSpc>
            </a:pPr>
            <a:r>
              <a:rPr lang="ja-JP" altLang="en-US" sz="1200">
                <a:latin typeface="メイリオ" panose="020B0604030504040204" pitchFamily="50" charset="-128"/>
                <a:ea typeface="メイリオ" panose="020B0604030504040204" pitchFamily="50" charset="-128"/>
              </a:rPr>
              <a:t>　</a:t>
            </a:r>
            <a:r>
              <a:rPr lang="ja-JP" altLang="en-US" sz="1200">
                <a:solidFill>
                  <a:srgbClr val="FF0000"/>
                </a:solidFill>
                <a:latin typeface="メイリオ" panose="020B0604030504040204" pitchFamily="50" charset="-128"/>
                <a:ea typeface="メイリオ" panose="020B0604030504040204" pitchFamily="50" charset="-128"/>
              </a:rPr>
              <a:t>　</a:t>
            </a:r>
            <a:r>
              <a:rPr lang="ja-JP" altLang="en-US" sz="1200" u="sng">
                <a:solidFill>
                  <a:srgbClr val="FF0000"/>
                </a:solidFill>
                <a:latin typeface="メイリオ" panose="020B0604030504040204" pitchFamily="50" charset="-128"/>
                <a:ea typeface="メイリオ" panose="020B0604030504040204" pitchFamily="50" charset="-128"/>
              </a:rPr>
              <a:t>訓練終了後、支給申請日までに、有期契約労働者等の正規雇用労働者等への転換等を</a:t>
            </a:r>
            <a:endParaRPr lang="en-US" altLang="ja-JP" sz="1200" u="sng">
              <a:solidFill>
                <a:srgbClr val="FF0000"/>
              </a:solidFill>
              <a:latin typeface="メイリオ" panose="020B0604030504040204" pitchFamily="50" charset="-128"/>
              <a:ea typeface="メイリオ" panose="020B0604030504040204" pitchFamily="50" charset="-128"/>
            </a:endParaRPr>
          </a:p>
          <a:p>
            <a:pPr>
              <a:lnSpc>
                <a:spcPts val="1600"/>
              </a:lnSpc>
            </a:pPr>
            <a:r>
              <a:rPr lang="ja-JP" altLang="en-US" sz="1200">
                <a:solidFill>
                  <a:srgbClr val="FF0000"/>
                </a:solidFill>
                <a:latin typeface="メイリオ" panose="020B0604030504040204" pitchFamily="50" charset="-128"/>
                <a:ea typeface="メイリオ" panose="020B0604030504040204" pitchFamily="50" charset="-128"/>
              </a:rPr>
              <a:t>　　</a:t>
            </a:r>
            <a:r>
              <a:rPr lang="ja-JP" altLang="en-US" sz="1200" u="sng">
                <a:solidFill>
                  <a:srgbClr val="FF0000"/>
                </a:solidFill>
                <a:latin typeface="メイリオ" panose="020B0604030504040204" pitchFamily="50" charset="-128"/>
                <a:ea typeface="メイリオ" panose="020B0604030504040204" pitchFamily="50" charset="-128"/>
              </a:rPr>
              <a:t>実施した場合に限り、助成対象となります。</a:t>
            </a:r>
            <a:endParaRPr lang="en-US" altLang="ja-JP" sz="1200" u="sng">
              <a:solidFill>
                <a:srgbClr val="FF0000"/>
              </a:solidFill>
              <a:latin typeface="メイリオ" panose="020B0604030504040204" pitchFamily="50" charset="-128"/>
              <a:ea typeface="メイリオ" panose="020B0604030504040204" pitchFamily="50" charset="-128"/>
            </a:endParaRPr>
          </a:p>
        </p:txBody>
      </p:sp>
      <p:graphicFrame>
        <p:nvGraphicFramePr>
          <p:cNvPr id="9" name="表 8">
            <a:extLst>
              <a:ext uri="{FF2B5EF4-FFF2-40B4-BE49-F238E27FC236}">
                <a16:creationId xmlns:a16="http://schemas.microsoft.com/office/drawing/2014/main" id="{50BCBF9B-BA7E-F04E-8AD6-3611D8787CA2}"/>
              </a:ext>
            </a:extLst>
          </p:cNvPr>
          <p:cNvGraphicFramePr>
            <a:graphicFrameLocks noGrp="1"/>
          </p:cNvGraphicFramePr>
          <p:nvPr>
            <p:extLst>
              <p:ext uri="{D42A27DB-BD31-4B8C-83A1-F6EECF244321}">
                <p14:modId xmlns:p14="http://schemas.microsoft.com/office/powerpoint/2010/main" val="1718859820"/>
              </p:ext>
            </p:extLst>
          </p:nvPr>
        </p:nvGraphicFramePr>
        <p:xfrm>
          <a:off x="264992" y="2479183"/>
          <a:ext cx="6425814" cy="7651530"/>
        </p:xfrm>
        <a:graphic>
          <a:graphicData uri="http://schemas.openxmlformats.org/drawingml/2006/table">
            <a:tbl>
              <a:tblPr firstRow="1" bandRow="1">
                <a:tableStyleId>{E8B1032C-EA38-4F05-BA0D-38AFFFC7BED3}</a:tableStyleId>
              </a:tblPr>
              <a:tblGrid>
                <a:gridCol w="305142">
                  <a:extLst>
                    <a:ext uri="{9D8B030D-6E8A-4147-A177-3AD203B41FA5}">
                      <a16:colId xmlns:a16="http://schemas.microsoft.com/office/drawing/2014/main" val="20000"/>
                    </a:ext>
                  </a:extLst>
                </a:gridCol>
                <a:gridCol w="6120672">
                  <a:extLst>
                    <a:ext uri="{9D8B030D-6E8A-4147-A177-3AD203B41FA5}">
                      <a16:colId xmlns:a16="http://schemas.microsoft.com/office/drawing/2014/main" val="1824483688"/>
                    </a:ext>
                  </a:extLst>
                </a:gridCol>
              </a:tblGrid>
              <a:tr h="521572">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solidFill>
                            <a:prstClr val="black"/>
                          </a:solidFill>
                          <a:latin typeface="Meiryo" panose="020B0604030504040204" pitchFamily="34" charset="-128"/>
                          <a:ea typeface="Meiryo" panose="020B0604030504040204" pitchFamily="34" charset="-128"/>
                        </a:rPr>
                        <a:t>正規雇用労働者等に転換することを目的に、職務に関連した専門的な知識及び技能の習得をさせるための訓練であること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9519691"/>
                  </a:ext>
                </a:extLst>
              </a:tr>
              <a:tr h="521572">
                <a:tc>
                  <a:txBody>
                    <a:bodyPr/>
                    <a:lstStyle/>
                    <a:p>
                      <a:pPr algn="ctr"/>
                      <a:r>
                        <a:rPr kumimoji="1" lang="ja-JP" altLang="en-US" sz="1200" b="0">
                          <a:solidFill>
                            <a:schemeClr val="tx1"/>
                          </a:solidFill>
                          <a:latin typeface="メイリオ" pitchFamily="50" charset="-128"/>
                          <a:ea typeface="メイリオ" pitchFamily="50" charset="-128"/>
                        </a:rPr>
                        <a:t>②</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solidFill>
                            <a:prstClr val="black"/>
                          </a:solidFill>
                          <a:latin typeface="Meiryo" panose="020B0604030504040204" pitchFamily="34" charset="-128"/>
                          <a:ea typeface="Meiryo" panose="020B0604030504040204" pitchFamily="34" charset="-128"/>
                        </a:rPr>
                        <a:t>職務に関連した専門的な知識および技能の習得をさせるための訓練</a:t>
                      </a:r>
                      <a:r>
                        <a:rPr lang="ja-JP" altLang="en-US" sz="1200" b="1">
                          <a:solidFill>
                            <a:prstClr val="black"/>
                          </a:solidFill>
                          <a:latin typeface="Meiryo" panose="020B0604030504040204" pitchFamily="34" charset="-128"/>
                          <a:ea typeface="Meiryo" panose="020B0604030504040204" pitchFamily="34" charset="-128"/>
                        </a:rPr>
                        <a:t>「職務関連訓練」</a:t>
                      </a:r>
                      <a:r>
                        <a:rPr lang="ja-JP" altLang="en-US" sz="1200" b="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8496371"/>
                  </a:ext>
                </a:extLst>
              </a:tr>
              <a:tr h="427517">
                <a:tc>
                  <a:txBody>
                    <a:bodyPr/>
                    <a:lstStyle/>
                    <a:p>
                      <a:pPr algn="ctr"/>
                      <a:r>
                        <a:rPr kumimoji="1" lang="ja-JP" altLang="en-US" sz="1200">
                          <a:solidFill>
                            <a:schemeClr val="tx1"/>
                          </a:solidFill>
                          <a:latin typeface="メイリオ" pitchFamily="50" charset="-128"/>
                          <a:ea typeface="メイリオ" pitchFamily="50" charset="-128"/>
                        </a:rPr>
                        <a:t>③</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b="1">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と</a:t>
                      </a:r>
                      <a:r>
                        <a:rPr lang="en-US" altLang="ja-JP" sz="1200" b="1">
                          <a:solidFill>
                            <a:prstClr val="black"/>
                          </a:solidFill>
                          <a:latin typeface="Meiryo" panose="020B0604030504040204" pitchFamily="34" charset="-128"/>
                          <a:ea typeface="Meiryo" panose="020B0604030504040204" pitchFamily="34" charset="-128"/>
                        </a:rPr>
                        <a:t>OFF</a:t>
                      </a:r>
                      <a:r>
                        <a:rPr lang="ja-JP" altLang="en-US" sz="1200" b="1">
                          <a:solidFill>
                            <a:prstClr val="black"/>
                          </a:solidFill>
                          <a:latin typeface="Meiryo" panose="020B0604030504040204" pitchFamily="34" charset="-128"/>
                          <a:ea typeface="Meiryo" panose="020B0604030504040204" pitchFamily="34" charset="-128"/>
                        </a:rPr>
                        <a:t>－</a:t>
                      </a:r>
                      <a:r>
                        <a:rPr lang="en-US" altLang="ja-JP" sz="1200" b="1">
                          <a:solidFill>
                            <a:prstClr val="black"/>
                          </a:solidFill>
                          <a:latin typeface="Meiryo" panose="020B0604030504040204" pitchFamily="34" charset="-128"/>
                          <a:ea typeface="Meiryo" panose="020B0604030504040204" pitchFamily="34" charset="-128"/>
                        </a:rPr>
                        <a:t>JT</a:t>
                      </a:r>
                      <a:r>
                        <a:rPr lang="ja-JP" altLang="en-US" sz="1200" b="0">
                          <a:solidFill>
                            <a:prstClr val="black"/>
                          </a:solidFill>
                          <a:latin typeface="Meiryo" panose="020B0604030504040204" pitchFamily="34" charset="-128"/>
                          <a:ea typeface="Meiryo" panose="020B0604030504040204" pitchFamily="34" charset="-128"/>
                        </a:rPr>
                        <a:t>を効果的に組み合わせて実施する訓練</a:t>
                      </a:r>
                      <a:r>
                        <a:rPr lang="ja-JP" altLang="en-US" sz="120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09782">
                <a:tc>
                  <a:txBody>
                    <a:bodyPr/>
                    <a:lstStyle/>
                    <a:p>
                      <a:pPr algn="ctr"/>
                      <a:r>
                        <a:rPr kumimoji="1" lang="ja-JP" altLang="en-US" sz="1200">
                          <a:solidFill>
                            <a:schemeClr val="tx1"/>
                          </a:solidFill>
                          <a:latin typeface="メイリオ" pitchFamily="50" charset="-128"/>
                          <a:ea typeface="メイリオ" pitchFamily="50" charset="-128"/>
                        </a:rPr>
                        <a:t>④</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Meiryo" panose="020B0604030504040204" pitchFamily="34" charset="-128"/>
                          <a:ea typeface="Meiryo" panose="020B0604030504040204" pitchFamily="34" charset="-128"/>
                        </a:rPr>
                        <a:t>訓練実施期間が</a:t>
                      </a:r>
                      <a:r>
                        <a:rPr lang="ja-JP" altLang="en-US" sz="1200" b="1">
                          <a:solidFill>
                            <a:schemeClr val="tx1"/>
                          </a:solidFill>
                          <a:latin typeface="Meiryo" panose="020B0604030504040204" pitchFamily="34" charset="-128"/>
                          <a:ea typeface="Meiryo" panose="020B0604030504040204" pitchFamily="34" charset="-128"/>
                        </a:rPr>
                        <a:t>２か月以上</a:t>
                      </a:r>
                      <a:r>
                        <a:rPr lang="ja-JP" altLang="en-US" sz="1200">
                          <a:solidFill>
                            <a:schemeClr val="tx1"/>
                          </a:solidFill>
                          <a:latin typeface="Meiryo" panose="020B0604030504040204" pitchFamily="34" charset="-128"/>
                          <a:ea typeface="Meiryo" panose="020B0604030504040204" pitchFamily="34" charset="-128"/>
                        </a:rPr>
                        <a:t>であること</a:t>
                      </a:r>
                      <a:endParaRPr lang="en-US" altLang="ja-JP" sz="1200">
                        <a:solidFill>
                          <a:schemeClr val="tx1"/>
                        </a:solidFill>
                        <a:latin typeface="Meiryo" panose="020B0604030504040204" pitchFamily="34" charset="-128"/>
                        <a:ea typeface="Meiryo" panose="020B0604030504040204" pitchFamily="34"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000">
                          <a:solidFill>
                            <a:schemeClr val="tx1"/>
                          </a:solidFill>
                          <a:latin typeface="メイリオ" panose="020B0604030504040204" pitchFamily="50" charset="-128"/>
                          <a:ea typeface="メイリオ" panose="020B0604030504040204" pitchFamily="50" charset="-128"/>
                        </a:rPr>
                        <a:t>※</a:t>
                      </a:r>
                      <a:r>
                        <a:rPr lang="ja-JP" altLang="en-US" sz="1000">
                          <a:solidFill>
                            <a:schemeClr val="tx1"/>
                          </a:solidFill>
                          <a:latin typeface="メイリオ" panose="020B0604030504040204" pitchFamily="50" charset="-128"/>
                          <a:ea typeface="メイリオ" panose="020B0604030504040204" pitchFamily="50" charset="-128"/>
                        </a:rPr>
                        <a:t>　訓練実施日の変更等により、１ヶ月以上連続して訓練を実施しない期間が生じた場合、</a:t>
                      </a:r>
                      <a:endParaRPr lang="en-US" altLang="ja-JP" sz="100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メイリオ" panose="020B0604030504040204" pitchFamily="50" charset="-128"/>
                          <a:ea typeface="メイリオ" panose="020B0604030504040204" pitchFamily="50" charset="-128"/>
                        </a:rPr>
                        <a:t>　その期間については訓練実施期間に含めません。</a:t>
                      </a:r>
                      <a:endParaRPr lang="en-US" altLang="ja-JP" sz="1000">
                        <a:solidFill>
                          <a:schemeClr val="tx1"/>
                        </a:solidFill>
                        <a:latin typeface="メイリオ" panose="020B0604030504040204" pitchFamily="50" charset="-128"/>
                        <a:ea typeface="メイリオ" panose="020B0604030504040204" pitchFamily="50" charset="-128"/>
                      </a:endParaRPr>
                    </a:p>
                  </a:txBody>
                  <a:tcPr marL="82935" marR="82935" marT="72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0215438"/>
                  </a:ext>
                </a:extLst>
              </a:tr>
              <a:tr h="427517">
                <a:tc>
                  <a:txBody>
                    <a:bodyPr/>
                    <a:lstStyle/>
                    <a:p>
                      <a:pPr algn="ctr"/>
                      <a:r>
                        <a:rPr kumimoji="1" lang="ja-JP" altLang="en-US" sz="1200">
                          <a:solidFill>
                            <a:schemeClr val="tx1"/>
                          </a:solidFill>
                          <a:latin typeface="メイリオ" pitchFamily="50" charset="-128"/>
                          <a:ea typeface="メイリオ" pitchFamily="50" charset="-128"/>
                        </a:rPr>
                        <a:t>⑤</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総訓練時間数が</a:t>
                      </a:r>
                      <a:r>
                        <a:rPr lang="ja-JP" altLang="en-US" sz="1200" b="1">
                          <a:solidFill>
                            <a:prstClr val="black"/>
                          </a:solidFill>
                          <a:latin typeface="Meiryo" panose="020B0604030504040204" pitchFamily="34" charset="-128"/>
                          <a:ea typeface="Meiryo" panose="020B0604030504040204" pitchFamily="34" charset="-128"/>
                        </a:rPr>
                        <a:t>６か月当たり</a:t>
                      </a:r>
                      <a:r>
                        <a:rPr lang="ja-JP" altLang="en-US" sz="1200">
                          <a:solidFill>
                            <a:prstClr val="black"/>
                          </a:solidFill>
                          <a:latin typeface="Meiryo" panose="020B0604030504040204" pitchFamily="34" charset="-128"/>
                          <a:ea typeface="Meiryo" panose="020B0604030504040204" pitchFamily="34" charset="-128"/>
                        </a:rPr>
                        <a:t>の時間数に換算して</a:t>
                      </a:r>
                      <a:r>
                        <a:rPr lang="en-US" altLang="ja-JP" sz="1200" b="1">
                          <a:solidFill>
                            <a:prstClr val="black"/>
                          </a:solidFill>
                          <a:latin typeface="Meiryo" panose="020B0604030504040204" pitchFamily="34" charset="-128"/>
                          <a:ea typeface="Meiryo" panose="020B0604030504040204" pitchFamily="34" charset="-128"/>
                        </a:rPr>
                        <a:t>425</a:t>
                      </a:r>
                      <a:r>
                        <a:rPr lang="ja-JP" altLang="en-US" sz="1200" b="1">
                          <a:solidFill>
                            <a:prstClr val="black"/>
                          </a:solidFill>
                          <a:latin typeface="Meiryo" panose="020B0604030504040204" pitchFamily="34" charset="-128"/>
                          <a:ea typeface="Meiryo" panose="020B0604030504040204" pitchFamily="34" charset="-128"/>
                        </a:rPr>
                        <a:t>時間以上</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solidFill>
                          <a:prstClr val="black"/>
                        </a:solidFill>
                        <a:latin typeface="Meiryo" panose="020B0604030504040204" pitchFamily="34" charset="-128"/>
                        <a:ea typeface="Meiryo" panose="020B0604030504040204" pitchFamily="34"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8606338"/>
                  </a:ext>
                </a:extLst>
              </a:tr>
              <a:tr h="427517">
                <a:tc>
                  <a:txBody>
                    <a:bodyPr/>
                    <a:lstStyle/>
                    <a:p>
                      <a:pPr algn="ct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総訓練時間数に占める</a:t>
                      </a:r>
                      <a:r>
                        <a:rPr lang="en-US" altLang="ja-JP" sz="1200">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の割合が</a:t>
                      </a:r>
                      <a:r>
                        <a:rPr lang="ja-JP" altLang="en-US" sz="1200" b="1">
                          <a:solidFill>
                            <a:prstClr val="black"/>
                          </a:solidFill>
                          <a:latin typeface="Meiryo" panose="020B0604030504040204" pitchFamily="34" charset="-128"/>
                          <a:ea typeface="Meiryo" panose="020B0604030504040204" pitchFamily="34" charset="-128"/>
                        </a:rPr>
                        <a:t>１割以上９割以下</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1654217"/>
                  </a:ext>
                </a:extLst>
              </a:tr>
              <a:tr h="691763">
                <a:tc>
                  <a:txBody>
                    <a:bodyPr/>
                    <a:lstStyle/>
                    <a:p>
                      <a:pPr algn="ct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a:solidFill>
                            <a:prstClr val="black"/>
                          </a:solidFill>
                          <a:latin typeface="Meiryo" panose="020B0604030504040204" pitchFamily="34" charset="-128"/>
                          <a:ea typeface="Meiryo" panose="020B0604030504040204" pitchFamily="34" charset="-128"/>
                        </a:rPr>
                        <a:t>OFF-JT</a:t>
                      </a:r>
                      <a:r>
                        <a:rPr lang="ja-JP" altLang="en-US" sz="1200">
                          <a:solidFill>
                            <a:prstClr val="black"/>
                          </a:solidFill>
                          <a:latin typeface="Meiryo" panose="020B0604030504040204" pitchFamily="34" charset="-128"/>
                          <a:ea typeface="Meiryo" panose="020B0604030504040204" pitchFamily="34" charset="-128"/>
                        </a:rPr>
                        <a:t>については、</a:t>
                      </a:r>
                      <a:r>
                        <a:rPr lang="ja-JP" altLang="en-US" sz="1200" b="1">
                          <a:solidFill>
                            <a:prstClr val="black"/>
                          </a:solidFill>
                          <a:latin typeface="Meiryo" panose="020B0604030504040204" pitchFamily="34" charset="-128"/>
                          <a:ea typeface="Meiryo" panose="020B0604030504040204" pitchFamily="34" charset="-128"/>
                        </a:rPr>
                        <a:t>「通学制」</a:t>
                      </a:r>
                      <a:r>
                        <a:rPr lang="ja-JP" altLang="en-US" sz="1200">
                          <a:solidFill>
                            <a:prstClr val="black"/>
                          </a:solidFill>
                          <a:latin typeface="Meiryo" panose="020B0604030504040204" pitchFamily="34" charset="-128"/>
                          <a:ea typeface="Meiryo" panose="020B0604030504040204" pitchFamily="34" charset="-128"/>
                        </a:rPr>
                        <a:t>又は</a:t>
                      </a:r>
                      <a:r>
                        <a:rPr lang="ja-JP" altLang="en-US" sz="1200" b="1">
                          <a:solidFill>
                            <a:prstClr val="black"/>
                          </a:solidFill>
                          <a:latin typeface="Meiryo" panose="020B0604030504040204" pitchFamily="34" charset="-128"/>
                          <a:ea typeface="Meiryo" panose="020B0604030504040204" pitchFamily="34" charset="-128"/>
                        </a:rPr>
                        <a:t>「同時双方向型の通信訓練」</a:t>
                      </a:r>
                      <a:r>
                        <a:rPr lang="ja-JP" altLang="en-US" sz="1200">
                          <a:solidFill>
                            <a:prstClr val="black"/>
                          </a:solidFill>
                          <a:latin typeface="Meiryo" panose="020B0604030504040204" pitchFamily="34" charset="-128"/>
                          <a:ea typeface="Meiryo" panose="020B0604030504040204" pitchFamily="34" charset="-128"/>
                        </a:rPr>
                        <a:t>であり、１コースの実訓練時間数が職業訓練実施計画届の届け出時及び支給申請時において</a:t>
                      </a:r>
                      <a:r>
                        <a:rPr lang="en-US" altLang="ja-JP" sz="1200" b="1">
                          <a:solidFill>
                            <a:prstClr val="black"/>
                          </a:solidFill>
                          <a:latin typeface="Meiryo" panose="020B0604030504040204" pitchFamily="34" charset="-128"/>
                          <a:ea typeface="Meiryo" panose="020B0604030504040204" pitchFamily="34" charset="-128"/>
                        </a:rPr>
                        <a:t>10</a:t>
                      </a:r>
                      <a:r>
                        <a:rPr lang="ja-JP" altLang="en-US" sz="1200" b="1">
                          <a:solidFill>
                            <a:prstClr val="black"/>
                          </a:solidFill>
                          <a:latin typeface="Meiryo" panose="020B0604030504040204" pitchFamily="34" charset="-128"/>
                          <a:ea typeface="Meiryo" panose="020B0604030504040204" pitchFamily="34" charset="-128"/>
                        </a:rPr>
                        <a:t>時間以上</a:t>
                      </a:r>
                      <a:r>
                        <a:rPr lang="ja-JP" altLang="en-US" sz="120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377897"/>
                  </a:ext>
                </a:extLst>
              </a:tr>
              <a:tr h="412151">
                <a:tc>
                  <a:txBody>
                    <a:bodyPr/>
                    <a:lstStyle/>
                    <a:p>
                      <a:pPr algn="ctr"/>
                      <a:r>
                        <a:rPr kumimoji="1" lang="ja-JP" altLang="en-US" sz="1200">
                          <a:solidFill>
                            <a:schemeClr val="tx1"/>
                          </a:solidFill>
                          <a:latin typeface="メイリオ" pitchFamily="50" charset="-128"/>
                          <a:ea typeface="メイリオ" pitchFamily="50" charset="-128"/>
                        </a:rPr>
                        <a:t>⑧</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a:solidFill>
                            <a:prstClr val="black"/>
                          </a:solidFill>
                          <a:latin typeface="Meiryo" panose="020B0604030504040204" pitchFamily="34" charset="-128"/>
                          <a:ea typeface="Meiryo" panose="020B0604030504040204" pitchFamily="34" charset="-128"/>
                        </a:rPr>
                        <a:t>OFF-JT</a:t>
                      </a:r>
                      <a:r>
                        <a:rPr lang="ja-JP" altLang="en-US" sz="1200">
                          <a:solidFill>
                            <a:prstClr val="black"/>
                          </a:solidFill>
                          <a:latin typeface="Meiryo" panose="020B0604030504040204" pitchFamily="34" charset="-128"/>
                          <a:ea typeface="Meiryo" panose="020B0604030504040204" pitchFamily="34" charset="-128"/>
                        </a:rPr>
                        <a:t>については</a:t>
                      </a:r>
                      <a:r>
                        <a:rPr lang="ja-JP" altLang="en-US" sz="1200">
                          <a:solidFill>
                            <a:schemeClr val="tx1"/>
                          </a:solidFill>
                          <a:latin typeface="Meiryo" panose="020B0604030504040204" pitchFamily="34" charset="-128"/>
                          <a:ea typeface="Meiryo" panose="020B0604030504040204" pitchFamily="34" charset="-128"/>
                        </a:rPr>
                        <a:t>、</a:t>
                      </a:r>
                      <a:r>
                        <a:rPr lang="ja-JP" altLang="en-US" sz="1200" b="1">
                          <a:solidFill>
                            <a:prstClr val="black"/>
                          </a:solidFill>
                          <a:latin typeface="Meiryo" panose="020B0604030504040204" pitchFamily="34" charset="-128"/>
                          <a:ea typeface="Meiryo" panose="020B0604030504040204" pitchFamily="34" charset="-128"/>
                        </a:rPr>
                        <a:t>「事業内訓練」</a:t>
                      </a:r>
                      <a:r>
                        <a:rPr lang="ja-JP" altLang="en-US" sz="1200" b="0">
                          <a:solidFill>
                            <a:prstClr val="black"/>
                          </a:solidFill>
                          <a:latin typeface="Meiryo" panose="020B0604030504040204" pitchFamily="34" charset="-128"/>
                          <a:ea typeface="Meiryo" panose="020B0604030504040204" pitchFamily="34" charset="-128"/>
                        </a:rPr>
                        <a:t>又は</a:t>
                      </a:r>
                      <a:r>
                        <a:rPr lang="ja-JP" altLang="en-US" sz="1200" b="1">
                          <a:solidFill>
                            <a:schemeClr val="tx1"/>
                          </a:solidFill>
                          <a:latin typeface="Meiryo" panose="020B0604030504040204" pitchFamily="34" charset="-128"/>
                          <a:ea typeface="Meiryo" panose="020B0604030504040204" pitchFamily="34" charset="-128"/>
                        </a:rPr>
                        <a:t>「事業外訓練」</a:t>
                      </a:r>
                      <a:r>
                        <a:rPr lang="ja-JP" altLang="en-US" sz="1200" b="0">
                          <a:solidFill>
                            <a:prstClr val="black"/>
                          </a:solidFill>
                          <a:latin typeface="Meiryo" panose="020B0604030504040204" pitchFamily="34" charset="-128"/>
                          <a:ea typeface="Meiryo" panose="020B0604030504040204" pitchFamily="34" charset="-128"/>
                        </a:rPr>
                        <a:t>のいずれかであること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35123"/>
                  </a:ext>
                </a:extLst>
              </a:tr>
              <a:tr h="1082376">
                <a:tc>
                  <a:txBody>
                    <a:bodyPr/>
                    <a:lstStyle/>
                    <a:p>
                      <a:pPr algn="ctr"/>
                      <a:r>
                        <a:rPr kumimoji="1" lang="ja-JP" altLang="en-US" sz="1200">
                          <a:solidFill>
                            <a:schemeClr val="tx1"/>
                          </a:solidFill>
                          <a:latin typeface="メイリオ" pitchFamily="50" charset="-128"/>
                          <a:ea typeface="メイリオ" pitchFamily="50" charset="-128"/>
                        </a:rPr>
                        <a:t>⑨</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ja-JP" altLang="en-US" sz="1200" b="1">
                          <a:solidFill>
                            <a:schemeClr val="tx1"/>
                          </a:solidFill>
                          <a:latin typeface="メイリオ" panose="020B0604030504040204" pitchFamily="50" charset="-128"/>
                          <a:ea typeface="メイリオ" panose="020B0604030504040204" pitchFamily="50" charset="-128"/>
                        </a:rPr>
                        <a:t>適格な指導者</a:t>
                      </a:r>
                      <a:r>
                        <a:rPr kumimoji="1" lang="ja-JP" altLang="en-US" sz="1200" b="0">
                          <a:solidFill>
                            <a:schemeClr val="tx1"/>
                          </a:solidFill>
                          <a:latin typeface="メイリオ" panose="020B0604030504040204" pitchFamily="50" charset="-128"/>
                          <a:ea typeface="メイリオ" panose="020B0604030504040204" pitchFamily="50" charset="-128"/>
                        </a:rPr>
                        <a:t>の指導のもとで、計画的に行われるものであること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600" b="0">
                        <a:solidFill>
                          <a:schemeClr val="tx1"/>
                        </a:solidFill>
                        <a:latin typeface="メイリオ" panose="020B0604030504040204" pitchFamily="50" charset="-128"/>
                        <a:ea typeface="メイリオ" panose="020B0604030504040204" pitchFamily="50" charset="-128"/>
                      </a:endParaRPr>
                    </a:p>
                    <a:p>
                      <a:pPr marL="92075" marR="0" lvl="0" indent="-92075" algn="l" defTabSz="914395"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適格な指導者（</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訓練指導者）とは、</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申請事業主の役員等又は申請事業主に雇用されている者であって、訓練等実施日における出勤状況・出退勤時刻を確認できる者</a:t>
                      </a:r>
                      <a:r>
                        <a:rPr kumimoji="1" lang="ja-JP" altLang="en-US" sz="1000" b="0">
                          <a:solidFill>
                            <a:schemeClr val="tx1"/>
                          </a:solidFill>
                          <a:latin typeface="メイリオ" panose="020B0604030504040204" pitchFamily="50" charset="-128"/>
                          <a:ea typeface="メイリオ" panose="020B0604030504040204" pitchFamily="50" charset="-128"/>
                        </a:rPr>
                        <a:t>を指します。なお、</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訓練指導者の訓練実施日の出退勤時刻が確認できない場合は、</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を実施したと認められません。</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r h="1452450">
                <a:tc>
                  <a:txBody>
                    <a:bodyPr/>
                    <a:lstStyle/>
                    <a:p>
                      <a:pPr algn="ctr"/>
                      <a:r>
                        <a:rPr kumimoji="1" lang="ja-JP" altLang="en-US" sz="1200">
                          <a:solidFill>
                            <a:schemeClr val="tx1"/>
                          </a:solidFill>
                          <a:latin typeface="メイリオ" pitchFamily="50" charset="-128"/>
                          <a:ea typeface="メイリオ" pitchFamily="50" charset="-128"/>
                        </a:rPr>
                        <a:t>⑩</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OJT</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については、原則、</a:t>
                      </a:r>
                      <a:r>
                        <a:rPr kumimoji="1" lang="ja-JP" altLang="en-US" sz="12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対面</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で行うこと</a:t>
                      </a:r>
                      <a:endParaRPr kumimoji="1" lang="en-US" altLang="ja-JP"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次の業務にかかる</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OJT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については、テレワーク等オンラインで実施することが可能です。</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労務管理に関する業務（人事事務員など ）</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経理に関する業務（経理事務員など）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書類作成業務（パーソナルコンピュータ操作員など）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プログラム関連業務（ソフトウェア開発技術者など）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システム開発業務（システム設計技術者など）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各種設計業務（</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CAD </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オペレーターなど）</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6580654"/>
                  </a:ext>
                </a:extLst>
              </a:tr>
              <a:tr h="539856">
                <a:tc>
                  <a:txBody>
                    <a:bodyPr/>
                    <a:lstStyle/>
                    <a:p>
                      <a:pPr algn="ctr"/>
                      <a:r>
                        <a:rPr kumimoji="1" lang="ja-JP" altLang="en-US" sz="1200">
                          <a:solidFill>
                            <a:schemeClr val="tx1"/>
                          </a:solidFill>
                          <a:latin typeface="メイリオ" pitchFamily="50" charset="-128"/>
                          <a:ea typeface="メイリオ" pitchFamily="50" charset="-128"/>
                        </a:rPr>
                        <a:t>⑪</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実施日ごとに、対象労働者が「</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実施状況報告書（</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訓練日誌）（様式第９号）</a:t>
                      </a:r>
                      <a:r>
                        <a:rPr kumimoji="1" lang="ja-JP" altLang="en-US" sz="1200" b="0">
                          <a:solidFill>
                            <a:schemeClr val="tx1"/>
                          </a:solidFill>
                          <a:latin typeface="メイリオ" panose="020B0604030504040204" pitchFamily="50" charset="-128"/>
                          <a:ea typeface="メイリオ" panose="020B0604030504040204" pitchFamily="50" charset="-128"/>
                        </a:rPr>
                        <a:t>」を作成すること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4109656"/>
                  </a:ext>
                </a:extLst>
              </a:tr>
              <a:tr h="537457">
                <a:tc>
                  <a:txBody>
                    <a:bodyPr/>
                    <a:lstStyle/>
                    <a:p>
                      <a:pPr algn="ctr"/>
                      <a:r>
                        <a:rPr kumimoji="1" lang="ja-JP" altLang="en-US" sz="1200">
                          <a:solidFill>
                            <a:schemeClr val="tx1"/>
                          </a:solidFill>
                          <a:latin typeface="メイリオ" pitchFamily="50" charset="-128"/>
                          <a:ea typeface="メイリオ" pitchFamily="50" charset="-128"/>
                        </a:rPr>
                        <a:t>⑫</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メイリオ" panose="020B0604030504040204" pitchFamily="50" charset="-128"/>
                          <a:ea typeface="メイリオ" panose="020B0604030504040204" pitchFamily="50" charset="-128"/>
                        </a:rPr>
                        <a:t>訓練終了後にジョブ・カード様式</a:t>
                      </a:r>
                      <a:r>
                        <a:rPr kumimoji="1" lang="en-US" altLang="ja-JP" sz="1200" b="0">
                          <a:solidFill>
                            <a:schemeClr val="tx1"/>
                          </a:solidFill>
                          <a:latin typeface="メイリオ" panose="020B0604030504040204" pitchFamily="50" charset="-128"/>
                          <a:ea typeface="メイリオ" panose="020B0604030504040204" pitchFamily="50" charset="-128"/>
                        </a:rPr>
                        <a:t>3-3-1-1 </a:t>
                      </a:r>
                      <a:r>
                        <a:rPr kumimoji="1" lang="ja-JP" altLang="en-US" sz="1200" b="0">
                          <a:solidFill>
                            <a:schemeClr val="tx1"/>
                          </a:solidFill>
                          <a:latin typeface="メイリオ" panose="020B0604030504040204" pitchFamily="50" charset="-128"/>
                          <a:ea typeface="メイリオ" panose="020B0604030504040204" pitchFamily="50" charset="-128"/>
                        </a:rPr>
                        <a:t>「職業能力証明（訓練成果・実務成果）シート（企業実習・</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用）」により</a:t>
                      </a:r>
                      <a:r>
                        <a:rPr kumimoji="1" lang="ja-JP" altLang="en-US" sz="1200" b="1">
                          <a:solidFill>
                            <a:schemeClr val="tx1"/>
                          </a:solidFill>
                          <a:latin typeface="メイリオ" panose="020B0604030504040204" pitchFamily="50" charset="-128"/>
                          <a:ea typeface="メイリオ" panose="020B0604030504040204" pitchFamily="50" charset="-128"/>
                        </a:rPr>
                        <a:t>職業能力の評価を実施すること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8965"/>
                  </a:ext>
                </a:extLst>
              </a:tr>
            </a:tbl>
          </a:graphicData>
        </a:graphic>
      </p:graphicFrame>
      <p:sp>
        <p:nvSpPr>
          <p:cNvPr id="12" name="正方形/長方形 11">
            <a:extLst>
              <a:ext uri="{FF2B5EF4-FFF2-40B4-BE49-F238E27FC236}">
                <a16:creationId xmlns:a16="http://schemas.microsoft.com/office/drawing/2014/main" id="{45172A00-82DD-03AA-97BF-EC7510A7FB29}"/>
              </a:ext>
            </a:extLst>
          </p:cNvPr>
          <p:cNvSpPr/>
          <p:nvPr/>
        </p:nvSpPr>
        <p:spPr>
          <a:xfrm>
            <a:off x="237483" y="2079992"/>
            <a:ext cx="1584176" cy="307776"/>
          </a:xfrm>
          <a:prstGeom prst="rect">
            <a:avLst/>
          </a:prstGeom>
          <a:solidFill>
            <a:schemeClr val="accent3">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訓練の要件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graphicFrame>
        <p:nvGraphicFramePr>
          <p:cNvPr id="4" name="表 20">
            <a:extLst>
              <a:ext uri="{FF2B5EF4-FFF2-40B4-BE49-F238E27FC236}">
                <a16:creationId xmlns:a16="http://schemas.microsoft.com/office/drawing/2014/main" id="{14C9FA82-A5C0-BD1B-C0DF-90D1292A4B77}"/>
              </a:ext>
            </a:extLst>
          </p:cNvPr>
          <p:cNvGraphicFramePr>
            <a:graphicFrameLocks noGrp="1"/>
          </p:cNvGraphicFramePr>
          <p:nvPr>
            <p:extLst>
              <p:ext uri="{D42A27DB-BD31-4B8C-83A1-F6EECF244321}">
                <p14:modId xmlns:p14="http://schemas.microsoft.com/office/powerpoint/2010/main" val="2279948566"/>
              </p:ext>
            </p:extLst>
          </p:nvPr>
        </p:nvGraphicFramePr>
        <p:xfrm>
          <a:off x="6838762" y="588647"/>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sp>
        <p:nvSpPr>
          <p:cNvPr id="24" name="二等辺三角形 23">
            <a:extLst>
              <a:ext uri="{FF2B5EF4-FFF2-40B4-BE49-F238E27FC236}">
                <a16:creationId xmlns:a16="http://schemas.microsoft.com/office/drawing/2014/main" id="{B484A494-F273-0FA7-73D7-B361251047B5}"/>
              </a:ext>
            </a:extLst>
          </p:cNvPr>
          <p:cNvSpPr/>
          <p:nvPr/>
        </p:nvSpPr>
        <p:spPr>
          <a:xfrm>
            <a:off x="319446" y="1175589"/>
            <a:ext cx="270402" cy="179505"/>
          </a:xfrm>
          <a:prstGeom prst="triangle">
            <a:avLst>
              <a:gd name="adj" fmla="val 50000"/>
            </a:avLst>
          </a:prstGeom>
          <a:solidFill>
            <a:schemeClr val="accent3"/>
          </a:solidFill>
          <a:ln w="69850" cap="flat" cmpd="sng" algn="ctr">
            <a:solidFill>
              <a:schemeClr val="accent3"/>
            </a:solidFill>
            <a:prstDash val="solid"/>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5988" b="1" i="0" u="none" strike="noStrike" kern="1200" cap="none" spc="0" normalizeH="0" baseline="0" noProof="0">
              <a:ln>
                <a:noFill/>
              </a:ln>
              <a:solidFill>
                <a:srgbClr val="C00000"/>
              </a:solidFill>
              <a:effectLst/>
              <a:uLnTx/>
              <a:uFillTx/>
              <a:latin typeface="メイリオ"/>
              <a:ea typeface="メイリオ"/>
              <a:cs typeface="+mn-cs"/>
            </a:endParaRPr>
          </a:p>
        </p:txBody>
      </p:sp>
      <p:sp>
        <p:nvSpPr>
          <p:cNvPr id="25" name="正方形/長方形 24">
            <a:extLst>
              <a:ext uri="{FF2B5EF4-FFF2-40B4-BE49-F238E27FC236}">
                <a16:creationId xmlns:a16="http://schemas.microsoft.com/office/drawing/2014/main" id="{52FC44C5-39F4-57CB-4D7C-58789B3FEBAB}"/>
              </a:ext>
            </a:extLst>
          </p:cNvPr>
          <p:cNvSpPr/>
          <p:nvPr/>
        </p:nvSpPr>
        <p:spPr>
          <a:xfrm>
            <a:off x="398536" y="1128635"/>
            <a:ext cx="112222" cy="307777"/>
          </a:xfrm>
          <a:prstGeom prst="rect">
            <a:avLst/>
          </a:prstGeom>
          <a:ln>
            <a:noFill/>
          </a:ln>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defRPr/>
            </a:pPr>
            <a:r>
              <a:rPr lang="ja-JP" altLang="en-US" sz="1400" b="1">
                <a:solidFill>
                  <a:schemeClr val="bg1"/>
                </a:solidFill>
                <a:latin typeface="メイリオ"/>
                <a:ea typeface="メイリオ"/>
              </a:rPr>
              <a:t>！</a:t>
            </a:r>
          </a:p>
        </p:txBody>
      </p:sp>
      <p:sp>
        <p:nvSpPr>
          <p:cNvPr id="11" name="テキスト ボックス 10">
            <a:extLst>
              <a:ext uri="{FF2B5EF4-FFF2-40B4-BE49-F238E27FC236}">
                <a16:creationId xmlns:a16="http://schemas.microsoft.com/office/drawing/2014/main" id="{DABAEEB7-9BBF-B083-3B1D-B8A75CFFA97A}"/>
              </a:ext>
            </a:extLst>
          </p:cNvPr>
          <p:cNvSpPr txBox="1"/>
          <p:nvPr/>
        </p:nvSpPr>
        <p:spPr>
          <a:xfrm>
            <a:off x="72383" y="1469107"/>
            <a:ext cx="6830100" cy="625556"/>
          </a:xfrm>
          <a:prstGeom prst="rect">
            <a:avLst/>
          </a:prstGeom>
          <a:noFill/>
          <a:ln w="57150">
            <a:noFill/>
          </a:ln>
        </p:spPr>
        <p:txBody>
          <a:bodyPr wrap="square">
            <a:spAutoFit/>
          </a:bodyPr>
          <a:lstStyle/>
          <a:p>
            <a:pPr marL="504000" marR="0" lvl="0" indent="-180975" algn="l" defTabSz="1001908" rtl="0" eaLnBrk="1" fontAlgn="auto" latinLnBrk="0" hangingPunct="1">
              <a:lnSpc>
                <a:spcPct val="110000"/>
              </a:lnSpc>
              <a:spcBef>
                <a:spcPts val="600"/>
              </a:spcBef>
              <a:spcAft>
                <a:spcPts val="0"/>
              </a:spcAft>
              <a:buClrTx/>
              <a:buSzTx/>
              <a:buFontTx/>
              <a:buNone/>
              <a:tabLst/>
              <a:defRPr/>
            </a:pPr>
            <a:r>
              <a:rPr kumimoji="0" lang="en-US" altLang="ja-JP" sz="105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05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有期契約労働者等の正規雇用労働者等への転換等を実施した場合とは、①有期契約労働者等の、正規雇用労働者、勤務地限定正社員、職務限定正社員または短時間正社員への転換、②有期契約労働者の無期契約労働者への転換 の</a:t>
            </a:r>
            <a:r>
              <a:rPr kumimoji="0" lang="ja-JP" altLang="en-US" sz="1050" kern="0">
                <a:solidFill>
                  <a:prstClr val="black"/>
                </a:solidFill>
                <a:latin typeface="メイリオ" panose="020B0604030504040204" pitchFamily="50" charset="-128"/>
                <a:ea typeface="メイリオ" panose="020B0604030504040204" pitchFamily="50" charset="-128"/>
              </a:rPr>
              <a:t>いずれかの措置を講じた場合をいいます。</a:t>
            </a:r>
            <a:endParaRPr kumimoji="0" lang="en-US" altLang="ja-JP" sz="105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8" name="図 7" descr="抽象, 挿絵 が含まれている画像&#10;&#10;AI 生成コンテンツは誤りを含む可能性があります。">
            <a:extLst>
              <a:ext uri="{FF2B5EF4-FFF2-40B4-BE49-F238E27FC236}">
                <a16:creationId xmlns:a16="http://schemas.microsoft.com/office/drawing/2014/main" id="{CCD6F036-E45C-7DEA-84B8-B2FF066889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19441" y="150647"/>
            <a:ext cx="1297019" cy="836577"/>
          </a:xfrm>
          <a:prstGeom prst="rect">
            <a:avLst/>
          </a:prstGeom>
        </p:spPr>
      </p:pic>
    </p:spTree>
    <p:extLst>
      <p:ext uri="{BB962C8B-B14F-4D97-AF65-F5344CB8AC3E}">
        <p14:creationId xmlns:p14="http://schemas.microsoft.com/office/powerpoint/2010/main" val="2047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382983" y="9435087"/>
            <a:ext cx="6434933" cy="483960"/>
          </a:xfrm>
          <a:prstGeom prst="rect">
            <a:avLst/>
          </a:prstGeom>
          <a:ln>
            <a:solidFill>
              <a:schemeClr val="tx1"/>
            </a:solidFill>
            <a:prstDash val="sysDot"/>
          </a:ln>
        </p:spPr>
        <p:txBody>
          <a:bodyPr wrap="square" tIns="72000" bIns="72000" anchor="ctr" anchorCtr="0">
            <a:spAutoFit/>
          </a:bodyPr>
          <a:lstStyle/>
          <a:p>
            <a:r>
              <a:rPr lang="ja-JP" altLang="en-US" sz="1100" b="1" u="sng" dirty="0">
                <a:latin typeface="メイリオ" pitchFamily="50" charset="-128"/>
                <a:ea typeface="メイリオ" pitchFamily="50" charset="-128"/>
              </a:rPr>
              <a:t>このパンフレットに記載されている内容は、令和８年５月</a:t>
            </a:r>
            <a:r>
              <a:rPr lang="en-US" altLang="ja-JP" sz="1100" b="1" u="sng" dirty="0">
                <a:latin typeface="メイリオ" pitchFamily="50" charset="-128"/>
                <a:ea typeface="メイリオ" pitchFamily="50" charset="-128"/>
              </a:rPr>
              <a:t>14</a:t>
            </a:r>
            <a:r>
              <a:rPr lang="ja-JP" altLang="en-US" sz="1100" b="1" u="sng" dirty="0">
                <a:latin typeface="メイリオ" pitchFamily="50" charset="-128"/>
                <a:ea typeface="メイリオ" pitchFamily="50" charset="-128"/>
              </a:rPr>
              <a:t>日以降に提出された職業訓練実施計画届に基づく訓練が対象となります。</a:t>
            </a:r>
            <a:endParaRPr lang="en-US" altLang="ja-JP" sz="1200" dirty="0">
              <a:latin typeface="メイリオ" pitchFamily="50" charset="-128"/>
              <a:ea typeface="メイリオ" pitchFamily="50" charset="-128"/>
            </a:endParaRPr>
          </a:p>
        </p:txBody>
      </p:sp>
      <p:sp>
        <p:nvSpPr>
          <p:cNvPr id="2" name="正方形/長方形 1"/>
          <p:cNvSpPr/>
          <p:nvPr/>
        </p:nvSpPr>
        <p:spPr>
          <a:xfrm>
            <a:off x="3200341" y="630015"/>
            <a:ext cx="800219" cy="430887"/>
          </a:xfrm>
          <a:prstGeom prst="rect">
            <a:avLst/>
          </a:prstGeom>
        </p:spPr>
        <p:txBody>
          <a:bodyPr wrap="none">
            <a:spAutoFit/>
          </a:bodyPr>
          <a:lstStyle/>
          <a:p>
            <a:pPr marL="597645" lvl="0" indent="-597645">
              <a:lnSpc>
                <a:spcPct val="150000"/>
              </a:lnSpc>
            </a:pPr>
            <a:r>
              <a:rPr lang="ja-JP" altLang="en-US" sz="1600">
                <a:solidFill>
                  <a:prstClr val="black"/>
                </a:solidFill>
                <a:latin typeface="メイリオ" pitchFamily="50" charset="-128"/>
                <a:ea typeface="メイリオ" pitchFamily="50" charset="-128"/>
                <a:cs typeface="メイリオ" panose="020B0604030504040204" pitchFamily="50" charset="-128"/>
              </a:rPr>
              <a:t>目　次</a:t>
            </a:r>
            <a:endParaRPr lang="en-US" altLang="ja-JP" sz="1600">
              <a:solidFill>
                <a:prstClr val="black"/>
              </a:solidFill>
              <a:latin typeface="メイリオ" pitchFamily="50" charset="-128"/>
              <a:ea typeface="メイリオ" pitchFamily="50" charset="-128"/>
              <a:cs typeface="メイリオ" panose="020B0604030504040204" pitchFamily="50" charset="-128"/>
            </a:endParaRPr>
          </a:p>
        </p:txBody>
      </p:sp>
      <p:sp>
        <p:nvSpPr>
          <p:cNvPr id="7" name="正方形/長方形 6"/>
          <p:cNvSpPr/>
          <p:nvPr/>
        </p:nvSpPr>
        <p:spPr>
          <a:xfrm>
            <a:off x="0" y="53951"/>
            <a:ext cx="7200900" cy="430887"/>
          </a:xfrm>
          <a:prstGeom prst="rect">
            <a:avLst/>
          </a:prstGeom>
          <a:solidFill>
            <a:schemeClr val="accent2">
              <a:lumMod val="20000"/>
              <a:lumOff val="80000"/>
            </a:schemeClr>
          </a:solidFill>
        </p:spPr>
        <p:txBody>
          <a:bodyPr wrap="square">
            <a:spAutoFit/>
          </a:bodyPr>
          <a:lstStyle/>
          <a:p>
            <a:pPr marL="597645" lvl="0" indent="-597645" algn="ctr">
              <a:lnSpc>
                <a:spcPct val="150000"/>
              </a:lnSpc>
            </a:pPr>
            <a:r>
              <a:rPr lang="ja-JP" altLang="en-US" sz="1600" b="1">
                <a:latin typeface="メイリオ" pitchFamily="50" charset="-128"/>
                <a:ea typeface="メイリオ" pitchFamily="50" charset="-128"/>
                <a:cs typeface="メイリオ" panose="020B0604030504040204" pitchFamily="50" charset="-128"/>
              </a:rPr>
              <a:t>人材開発支援助成金（人材育成支援コース）のご案内</a:t>
            </a:r>
            <a:endParaRPr lang="en-US" altLang="ja-JP" sz="1600" b="1">
              <a:latin typeface="メイリオ" pitchFamily="50" charset="-128"/>
              <a:ea typeface="メイリオ" pitchFamily="50" charset="-128"/>
              <a:cs typeface="メイリオ" panose="020B0604030504040204" pitchFamily="50" charset="-128"/>
            </a:endParaRPr>
          </a:p>
        </p:txBody>
      </p:sp>
      <p:sp>
        <p:nvSpPr>
          <p:cNvPr id="17" name="スライド番号プレースホルダー 1">
            <a:extLst>
              <a:ext uri="{FF2B5EF4-FFF2-40B4-BE49-F238E27FC236}">
                <a16:creationId xmlns:a16="http://schemas.microsoft.com/office/drawing/2014/main" id="{94A4152B-0976-2418-A03A-2C1C04304803}"/>
              </a:ext>
            </a:extLst>
          </p:cNvPr>
          <p:cNvSpPr>
            <a:spLocks noGrp="1"/>
          </p:cNvSpPr>
          <p:nvPr>
            <p:ph type="sldNum" sz="quarter" idx="12"/>
          </p:nvPr>
        </p:nvSpPr>
        <p:spPr>
          <a:xfrm>
            <a:off x="-35910" y="9900000"/>
            <a:ext cx="396000" cy="360000"/>
          </a:xfrm>
        </p:spPr>
        <p:txBody>
          <a:bodyPr/>
          <a:lstStyle/>
          <a:p>
            <a:fld id="{AEFF1AE8-7425-4426-9AC1-91DCB73B78A4}" type="slidenum">
              <a:rPr kumimoji="1" lang="ja-JP" altLang="en-US" smtClean="0"/>
              <a:t>1</a:t>
            </a:fld>
            <a:endParaRPr kumimoji="1" lang="ja-JP" altLang="en-US"/>
          </a:p>
        </p:txBody>
      </p:sp>
      <p:graphicFrame>
        <p:nvGraphicFramePr>
          <p:cNvPr id="8" name="表 8">
            <a:extLst>
              <a:ext uri="{FF2B5EF4-FFF2-40B4-BE49-F238E27FC236}">
                <a16:creationId xmlns:a16="http://schemas.microsoft.com/office/drawing/2014/main" id="{AD1D03F9-0E43-9640-88F9-D21C7FE70506}"/>
              </a:ext>
            </a:extLst>
          </p:cNvPr>
          <p:cNvGraphicFramePr>
            <a:graphicFrameLocks noGrp="1"/>
          </p:cNvGraphicFramePr>
          <p:nvPr>
            <p:extLst>
              <p:ext uri="{D42A27DB-BD31-4B8C-83A1-F6EECF244321}">
                <p14:modId xmlns:p14="http://schemas.microsoft.com/office/powerpoint/2010/main" val="426238719"/>
              </p:ext>
            </p:extLst>
          </p:nvPr>
        </p:nvGraphicFramePr>
        <p:xfrm>
          <a:off x="360090" y="1036693"/>
          <a:ext cx="6610071" cy="7593420"/>
        </p:xfrm>
        <a:graphic>
          <a:graphicData uri="http://schemas.openxmlformats.org/drawingml/2006/table">
            <a:tbl>
              <a:tblPr firstRow="1" bandRow="1">
                <a:tableStyleId>{2D5ABB26-0587-4C30-8999-92F81FD0307C}</a:tableStyleId>
              </a:tblPr>
              <a:tblGrid>
                <a:gridCol w="339527">
                  <a:extLst>
                    <a:ext uri="{9D8B030D-6E8A-4147-A177-3AD203B41FA5}">
                      <a16:colId xmlns:a16="http://schemas.microsoft.com/office/drawing/2014/main" val="955559326"/>
                    </a:ext>
                  </a:extLst>
                </a:gridCol>
                <a:gridCol w="360000">
                  <a:extLst>
                    <a:ext uri="{9D8B030D-6E8A-4147-A177-3AD203B41FA5}">
                      <a16:colId xmlns:a16="http://schemas.microsoft.com/office/drawing/2014/main" val="1797769316"/>
                    </a:ext>
                  </a:extLst>
                </a:gridCol>
                <a:gridCol w="5457984">
                  <a:extLst>
                    <a:ext uri="{9D8B030D-6E8A-4147-A177-3AD203B41FA5}">
                      <a16:colId xmlns:a16="http://schemas.microsoft.com/office/drawing/2014/main" val="2155362778"/>
                    </a:ext>
                  </a:extLst>
                </a:gridCol>
                <a:gridCol w="452560">
                  <a:extLst>
                    <a:ext uri="{9D8B030D-6E8A-4147-A177-3AD203B41FA5}">
                      <a16:colId xmlns:a16="http://schemas.microsoft.com/office/drawing/2014/main" val="1326219282"/>
                    </a:ext>
                  </a:extLst>
                </a:gridCol>
              </a:tblGrid>
              <a:tr h="228730">
                <a:tc gridSpan="4">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200" b="1" u="sng">
                          <a:latin typeface="メイリオ" pitchFamily="50" charset="-128"/>
                          <a:ea typeface="メイリオ" pitchFamily="50" charset="-128"/>
                          <a:cs typeface="メイリオ" panose="020B0604030504040204" pitchFamily="50" charset="-128"/>
                        </a:rPr>
                        <a:t>Ⅰ</a:t>
                      </a:r>
                      <a:r>
                        <a:rPr lang="ja-JP" altLang="en-US" sz="1200" b="1" u="sng">
                          <a:latin typeface="メイリオ" pitchFamily="50" charset="-128"/>
                          <a:ea typeface="メイリオ" pitchFamily="50" charset="-128"/>
                          <a:cs typeface="メイリオ" panose="020B0604030504040204" pitchFamily="50" charset="-128"/>
                        </a:rPr>
                        <a:t>　はじめに</a:t>
                      </a:r>
                      <a:r>
                        <a:rPr lang="ja-JP" altLang="en-US" sz="1200" b="1">
                          <a:latin typeface="メイリオ" pitchFamily="50" charset="-128"/>
                          <a:ea typeface="メイリオ" pitchFamily="50" charset="-128"/>
                          <a:cs typeface="メイリオ" panose="020B0604030504040204" pitchFamily="50" charset="-128"/>
                        </a:rPr>
                        <a:t>　</a:t>
                      </a:r>
                      <a:endParaRPr lang="en-US" altLang="ja-JP" sz="1200" b="1">
                        <a:latin typeface="メイリオ" pitchFamily="50" charset="-128"/>
                        <a:ea typeface="メイリオ" pitchFamily="50" charset="-128"/>
                        <a:cs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85000"/>
                        </a:schemeClr>
                      </a:solidFill>
                      <a:prstDash val="solid"/>
                      <a:round/>
                      <a:headEnd type="none" w="med" len="med"/>
                      <a:tailEnd type="none" w="med" len="med"/>
                    </a:lnL>
                  </a:tcPr>
                </a:tc>
                <a:tc hMerge="1">
                  <a:txBody>
                    <a:bodyPr/>
                    <a:lstStyle/>
                    <a:p>
                      <a:endParaRPr kumimoji="1" lang="ja-JP" altLang="en-US"/>
                    </a:p>
                  </a:txBody>
                  <a:tcPr>
                    <a:lnL w="12700" cap="flat" cmpd="sng" algn="ctr">
                      <a:solidFill>
                        <a:schemeClr val="bg1">
                          <a:lumMod val="85000"/>
                        </a:schemeClr>
                      </a:solidFill>
                      <a:prstDash val="solid"/>
                      <a:round/>
                      <a:headEnd type="none" w="med" len="med"/>
                      <a:tailEnd type="none" w="med" len="med"/>
                    </a:lnL>
                  </a:tcPr>
                </a:tc>
                <a:extLst>
                  <a:ext uri="{0D108BD9-81ED-4DB2-BD59-A6C34878D82A}">
                    <a16:rowId xmlns:a16="http://schemas.microsoft.com/office/drawing/2014/main" val="532601514"/>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１　人材開発支援助成金とは</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B w="12700" cap="flat" cmpd="sng" algn="ctr">
                      <a:solidFill>
                        <a:schemeClr val="bg1">
                          <a:lumMod val="85000"/>
                        </a:schemeClr>
                      </a:solidFill>
                      <a:prstDash val="solid"/>
                      <a:round/>
                      <a:headEnd type="none" w="med" len="med"/>
                      <a:tailEnd type="none" w="med" len="med"/>
                    </a:lnB>
                  </a:tcPr>
                </a:tc>
                <a:tc>
                  <a:txBody>
                    <a:bodyPr/>
                    <a:lstStyle/>
                    <a:p>
                      <a:pPr algn="ctr"/>
                      <a:r>
                        <a:rPr kumimoji="1" lang="ja-JP" altLang="en-US" sz="1200">
                          <a:latin typeface="メイリオ" panose="020B0604030504040204" pitchFamily="50" charset="-128"/>
                          <a:ea typeface="メイリオ" panose="020B0604030504040204" pitchFamily="50" charset="-128"/>
                        </a:rPr>
                        <a:t>２</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a:noFill/>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9283643"/>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２　人材開発支援助成金チェックリスト付きフローチャート</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itchFamily="50" charset="-128"/>
                          <a:ea typeface="メイリオ" pitchFamily="50" charset="-128"/>
                        </a:rPr>
                        <a:t>3</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268704205"/>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a:latin typeface="メイリオ" panose="020B0604030504040204" pitchFamily="50" charset="-128"/>
                          <a:ea typeface="メイリオ" panose="020B0604030504040204" pitchFamily="50" charset="-128"/>
                        </a:rPr>
                        <a:t>３　本助成金の申請をお考えの事業主の皆さまへ　～申請の前に～</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ja-JP" altLang="en-US" sz="1200">
                          <a:latin typeface="メイリオ" panose="020B0604030504040204" pitchFamily="50" charset="-128"/>
                          <a:ea typeface="メイリオ" panose="020B0604030504040204" pitchFamily="50" charset="-128"/>
                        </a:rPr>
                        <a:t>４</a:t>
                      </a:r>
                      <a:endParaRPr kumimoji="1" lang="en-US" altLang="ja-JP"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25212863"/>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４　申請にあたっての注意事項　～必ずご確認ください～</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ja-JP" altLang="en-US" sz="1200">
                          <a:latin typeface="メイリオ" panose="020B0604030504040204" pitchFamily="50" charset="-128"/>
                          <a:ea typeface="メイリオ" panose="020B0604030504040204" pitchFamily="50" charset="-128"/>
                        </a:rPr>
                        <a:t>７</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127586755"/>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５　その他の留意事項</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ja-JP" altLang="en-US" sz="1200">
                          <a:latin typeface="メイリオ" panose="020B0604030504040204" pitchFamily="50" charset="-128"/>
                          <a:ea typeface="メイリオ" panose="020B0604030504040204" pitchFamily="50" charset="-128"/>
                        </a:rPr>
                        <a:t>９</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9476083"/>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６　このパンフレットにおける用語の定義</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10</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28276562"/>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a:latin typeface="メイリオ" panose="020B0604030504040204" pitchFamily="50" charset="-128"/>
                          <a:ea typeface="メイリオ" panose="020B0604030504040204" pitchFamily="50" charset="-128"/>
                        </a:rPr>
                        <a:t>７　中小企業事業主の範囲について</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12</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58060509"/>
                  </a:ext>
                </a:extLst>
              </a:tr>
              <a:tr h="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endParaRPr kumimoji="1" lang="ja-JP" altLang="en-US" sz="8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2541137"/>
                  </a:ext>
                </a:extLst>
              </a:tr>
              <a:tr h="228730">
                <a:tc gridSpan="3">
                  <a:txBody>
                    <a:bodyPr/>
                    <a:lstStyle/>
                    <a:p>
                      <a:pPr algn="l"/>
                      <a:r>
                        <a:rPr kumimoji="1" lang="en-US" altLang="zh-TW" sz="1200" b="1" u="sng">
                          <a:latin typeface="メイリオ" panose="020B0604030504040204" pitchFamily="50" charset="-128"/>
                          <a:ea typeface="メイリオ" panose="020B0604030504040204" pitchFamily="50" charset="-128"/>
                        </a:rPr>
                        <a:t>Ⅱ</a:t>
                      </a:r>
                      <a:r>
                        <a:rPr kumimoji="1" lang="zh-TW" altLang="en-US" sz="1200" b="1" u="sng">
                          <a:latin typeface="メイリオ" panose="020B0604030504040204" pitchFamily="50" charset="-128"/>
                          <a:ea typeface="メイリオ" panose="020B0604030504040204" pitchFamily="50" charset="-128"/>
                        </a:rPr>
                        <a:t>　</a:t>
                      </a:r>
                      <a:r>
                        <a:rPr kumimoji="1" lang="ja-JP" altLang="en-US" sz="1200" b="1" u="sng">
                          <a:latin typeface="メイリオ" panose="020B0604030504040204" pitchFamily="50" charset="-128"/>
                          <a:ea typeface="メイリオ" panose="020B0604030504040204" pitchFamily="50" charset="-128"/>
                        </a:rPr>
                        <a:t>助成額・助成率、</a:t>
                      </a:r>
                      <a:r>
                        <a:rPr kumimoji="1" lang="zh-TW" altLang="en-US" sz="1200" b="1" u="sng">
                          <a:latin typeface="メイリオ" panose="020B0604030504040204" pitchFamily="50" charset="-128"/>
                          <a:ea typeface="メイリオ" panose="020B0604030504040204" pitchFamily="50" charset="-128"/>
                        </a:rPr>
                        <a:t>支給要件</a:t>
                      </a:r>
                      <a:r>
                        <a:rPr kumimoji="1" lang="ja-JP" altLang="en-US" sz="1200" b="1" u="sng">
                          <a:latin typeface="メイリオ" panose="020B0604030504040204" pitchFamily="50" charset="-128"/>
                          <a:ea typeface="メイリオ" panose="020B0604030504040204" pitchFamily="50" charset="-128"/>
                        </a:rPr>
                        <a:t>　</a:t>
                      </a:r>
                      <a:r>
                        <a:rPr kumimoji="1" lang="zh-TW" altLang="en-US" sz="1200" b="1" u="sng">
                          <a:latin typeface="メイリオ" panose="020B0604030504040204" pitchFamily="50" charset="-128"/>
                          <a:ea typeface="メイリオ" panose="020B0604030504040204" pitchFamily="50" charset="-128"/>
                        </a:rPr>
                        <a:t>等　</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400">
                        <a:latin typeface="メイリオ" panose="020B0604030504040204" pitchFamily="50" charset="-128"/>
                        <a:ea typeface="メイリオ" panose="020B0604030504040204" pitchFamily="50" charset="-128"/>
                      </a:endParaRPr>
                    </a:p>
                  </a:txBody>
                  <a:tcPr anchor="b"/>
                </a:tc>
                <a:tc hMerge="1">
                  <a:txBody>
                    <a:bodyPr/>
                    <a:lstStyle/>
                    <a:p>
                      <a:pPr algn="l"/>
                      <a:endParaRPr kumimoji="1" lang="zh-TW" altLang="en-US" sz="1400" b="1" u="sng">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8287961"/>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１　人材育成支援コースとは（基本要件、対象労働者、助成率・助成額等）</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13</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64589372"/>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a:latin typeface="メイリオ" panose="020B0604030504040204" pitchFamily="50" charset="-128"/>
                          <a:ea typeface="メイリオ" panose="020B0604030504040204" pitchFamily="50" charset="-128"/>
                        </a:rPr>
                        <a:t>①　人材育成訓練</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200">
                          <a:latin typeface="メイリオ" panose="020B0604030504040204" pitchFamily="50" charset="-128"/>
                          <a:ea typeface="メイリオ" panose="020B0604030504040204" pitchFamily="50" charset="-128"/>
                        </a:rPr>
                        <a:t>15</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34965720"/>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a:latin typeface="メイリオ" panose="020B0604030504040204" pitchFamily="50" charset="-128"/>
                          <a:ea typeface="メイリオ" panose="020B0604030504040204" pitchFamily="50" charset="-128"/>
                        </a:rPr>
                        <a:t>②　認定実習併用職業訓練</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200">
                          <a:latin typeface="メイリオ" panose="020B0604030504040204" pitchFamily="50" charset="-128"/>
                          <a:ea typeface="メイリオ" panose="020B0604030504040204" pitchFamily="50" charset="-128"/>
                        </a:rPr>
                        <a:t>16</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92501450"/>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a:latin typeface="メイリオ" panose="020B0604030504040204" pitchFamily="50" charset="-128"/>
                          <a:ea typeface="メイリオ" panose="020B0604030504040204" pitchFamily="50" charset="-128"/>
                        </a:rPr>
                        <a:t>③　有期実習型訓練</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200">
                          <a:latin typeface="メイリオ" panose="020B0604030504040204" pitchFamily="50" charset="-128"/>
                          <a:ea typeface="メイリオ" panose="020B0604030504040204" pitchFamily="50" charset="-128"/>
                        </a:rPr>
                        <a:t>18</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1798752"/>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200">
                          <a:latin typeface="メイリオ" panose="020B0604030504040204" pitchFamily="50" charset="-128"/>
                          <a:ea typeface="メイリオ" panose="020B0604030504040204" pitchFamily="50" charset="-128"/>
                        </a:rPr>
                        <a:t>④　中高年齢者実習型訓練</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1200">
                          <a:latin typeface="メイリオ" panose="020B0604030504040204" pitchFamily="50" charset="-128"/>
                          <a:ea typeface="メイリオ" panose="020B0604030504040204" pitchFamily="50" charset="-128"/>
                        </a:rPr>
                        <a:t>22</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73855279"/>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２　賃金要件・資格等手当要件とは</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24</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28919067"/>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３　支給対象事業主等</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26</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66428755"/>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４　対象となる</a:t>
                      </a:r>
                      <a:r>
                        <a:rPr lang="en-US" altLang="ja-JP" sz="1200">
                          <a:latin typeface="メイリオ" pitchFamily="50" charset="-128"/>
                          <a:ea typeface="メイリオ" pitchFamily="50" charset="-128"/>
                          <a:cs typeface="メイリオ" panose="020B0604030504040204" pitchFamily="50" charset="-128"/>
                        </a:rPr>
                        <a:t>OFF-JT</a:t>
                      </a:r>
                      <a:r>
                        <a:rPr lang="ja-JP" altLang="en-US" sz="1200">
                          <a:latin typeface="メイリオ" pitchFamily="50" charset="-128"/>
                          <a:ea typeface="メイリオ" pitchFamily="50" charset="-128"/>
                          <a:cs typeface="メイリオ" panose="020B0604030504040204" pitchFamily="50" charset="-128"/>
                        </a:rPr>
                        <a:t> </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30</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90812837"/>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itchFamily="50" charset="-128"/>
                          <a:ea typeface="メイリオ" pitchFamily="50" charset="-128"/>
                          <a:cs typeface="メイリオ" panose="020B0604030504040204" pitchFamily="50" charset="-128"/>
                        </a:rPr>
                        <a:t>５　対象となる</a:t>
                      </a:r>
                      <a:r>
                        <a:rPr lang="en-US" altLang="ja-JP" sz="1200">
                          <a:latin typeface="メイリオ" pitchFamily="50" charset="-128"/>
                          <a:ea typeface="メイリオ" pitchFamily="50" charset="-128"/>
                          <a:cs typeface="メイリオ" panose="020B0604030504040204" pitchFamily="50" charset="-128"/>
                        </a:rPr>
                        <a:t>OJT</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a:r>
                        <a:rPr kumimoji="1" lang="en-US" altLang="ja-JP" sz="1200">
                          <a:latin typeface="メイリオ" panose="020B0604030504040204" pitchFamily="50" charset="-128"/>
                          <a:ea typeface="メイリオ" panose="020B0604030504040204" pitchFamily="50" charset="-128"/>
                        </a:rPr>
                        <a:t>39</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49271025"/>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６　対象となる経費等 </a:t>
                      </a: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a:r>
                        <a:rPr kumimoji="1" lang="en-US" altLang="ja-JP" sz="1200">
                          <a:latin typeface="メイリオ" panose="020B0604030504040204" pitchFamily="50" charset="-128"/>
                          <a:ea typeface="メイリオ" panose="020B0604030504040204" pitchFamily="50" charset="-128"/>
                        </a:rPr>
                        <a:t>40</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93082283"/>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７　訓練経費の負担に係る留意点</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a:r>
                        <a:rPr kumimoji="1" lang="en-US" altLang="ja-JP" sz="1200">
                          <a:latin typeface="メイリオ" panose="020B0604030504040204" pitchFamily="50" charset="-128"/>
                          <a:ea typeface="メイリオ" panose="020B0604030504040204" pitchFamily="50" charset="-128"/>
                        </a:rPr>
                        <a:t>43</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95369331"/>
                  </a:ext>
                </a:extLst>
              </a:tr>
              <a:tr h="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endParaRPr kumimoji="1" lang="ja-JP" altLang="en-US" sz="7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01033985"/>
                  </a:ext>
                </a:extLst>
              </a:tr>
              <a:tr h="228730">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200" b="1" u="sng">
                          <a:latin typeface="メイリオ" panose="020B0604030504040204" pitchFamily="50" charset="-128"/>
                          <a:ea typeface="メイリオ" panose="020B0604030504040204" pitchFamily="50" charset="-128"/>
                        </a:rPr>
                        <a:t>Ⅲ</a:t>
                      </a:r>
                      <a:r>
                        <a:rPr kumimoji="1" lang="zh-TW" altLang="en-US" sz="1200" b="1" u="sng">
                          <a:latin typeface="メイリオ" panose="020B0604030504040204" pitchFamily="50" charset="-128"/>
                          <a:ea typeface="メイリオ" panose="020B0604030504040204" pitchFamily="50" charset="-128"/>
                        </a:rPr>
                        <a:t>　</a:t>
                      </a:r>
                      <a:r>
                        <a:rPr kumimoji="1" lang="ja-JP" altLang="en-US" sz="1200" b="1" u="sng">
                          <a:latin typeface="メイリオ" panose="020B0604030504040204" pitchFamily="50" charset="-128"/>
                          <a:ea typeface="メイリオ" panose="020B0604030504040204" pitchFamily="50" charset="-128"/>
                        </a:rPr>
                        <a:t>手続きについて</a:t>
                      </a:r>
                      <a:endParaRPr kumimoji="1" lang="zh-TW" altLang="en-US" sz="1200" b="1" u="sng">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zh-TW" altLang="en-US" sz="1200" b="1" u="sng">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97153627"/>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１　手続きの流れ</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44</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04833129"/>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２　計画届の提出期間</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46</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35291631"/>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３　計画届時に必要な書類</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47</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1264460"/>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４　変更届の提出期間</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49</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87766132"/>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lang="ja-JP" altLang="en-US" sz="1200">
                          <a:latin typeface="メイリオ" pitchFamily="50" charset="-128"/>
                          <a:ea typeface="メイリオ" pitchFamily="50" charset="-128"/>
                          <a:cs typeface="メイリオ" panose="020B0604030504040204" pitchFamily="50" charset="-128"/>
                        </a:rPr>
                        <a:t>５　支給申請期間（通常分）</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50</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23556170"/>
                  </a:ext>
                </a:extLst>
              </a:tr>
              <a:tr h="22873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r>
                        <a:rPr kumimoji="1" lang="ja-JP" altLang="en-US" sz="1200">
                          <a:latin typeface="メイリオ" panose="020B0604030504040204" pitchFamily="50" charset="-128"/>
                          <a:ea typeface="メイリオ" panose="020B0604030504040204" pitchFamily="50" charset="-128"/>
                        </a:rPr>
                        <a:t>６　支給申請時に必要な申請書類</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a:r>
                        <a:rPr kumimoji="1" lang="en-US" altLang="ja-JP" sz="1200">
                          <a:latin typeface="メイリオ" panose="020B0604030504040204" pitchFamily="50" charset="-128"/>
                          <a:ea typeface="メイリオ" panose="020B0604030504040204" pitchFamily="50" charset="-128"/>
                        </a:rPr>
                        <a:t>51</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9141842"/>
                  </a:ext>
                </a:extLst>
              </a:tr>
              <a:tr h="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914548"/>
                  </a:ext>
                </a:extLst>
              </a:tr>
              <a:tr h="228730">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u="none">
                          <a:latin typeface="メイリオ" panose="020B0604030504040204" pitchFamily="50" charset="-128"/>
                          <a:ea typeface="メイリオ" panose="020B0604030504040204" pitchFamily="50" charset="-128"/>
                        </a:rPr>
                        <a:t>（参考）主な様式例</a:t>
                      </a:r>
                      <a:endParaRPr kumimoji="1" lang="zh-TW" altLang="en-US" sz="1200" b="0" u="none">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zh-TW" altLang="en-US" sz="1200" b="1" u="sng">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a:latin typeface="メイリオ" panose="020B0604030504040204" pitchFamily="50" charset="-128"/>
                          <a:ea typeface="メイリオ" panose="020B0604030504040204" pitchFamily="50" charset="-128"/>
                        </a:rPr>
                        <a:t>55</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38990842"/>
                  </a:ext>
                </a:extLst>
              </a:tr>
              <a:tr h="228730">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u="none">
                          <a:latin typeface="メイリオ" panose="020B0604030504040204" pitchFamily="50" charset="-128"/>
                          <a:ea typeface="メイリオ" panose="020B0604030504040204" pitchFamily="50" charset="-128"/>
                        </a:rPr>
                        <a:t>（参考）よくあるご質問等について</a:t>
                      </a: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zh-TW" altLang="en-US" sz="1200" b="1" u="sng">
                        <a:latin typeface="メイリオ" panose="020B0604030504040204" pitchFamily="50" charset="-128"/>
                        <a:ea typeface="メイリオ" panose="020B0604030504040204" pitchFamily="50" charset="-128"/>
                      </a:endParaRPr>
                    </a:p>
                  </a:txBody>
                  <a:tcPr anchor="b"/>
                </a:tc>
                <a:tc>
                  <a:txBody>
                    <a:bodyPr/>
                    <a:lstStyle/>
                    <a:p>
                      <a:pPr algn="ctr"/>
                      <a:r>
                        <a:rPr kumimoji="1" lang="en-US" altLang="ja-JP" sz="1200">
                          <a:latin typeface="メイリオ" panose="020B0604030504040204" pitchFamily="50" charset="-128"/>
                          <a:ea typeface="メイリオ" panose="020B0604030504040204" pitchFamily="50" charset="-128"/>
                        </a:rPr>
                        <a:t>61</a:t>
                      </a: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7698493"/>
                  </a:ext>
                </a:extLst>
              </a:tr>
              <a:tr h="0">
                <a:tc>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l"/>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a:endParaRPr kumimoji="1" lang="ja-JP" altLang="en-US" sz="1200">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70877080"/>
                  </a:ext>
                </a:extLst>
              </a:tr>
              <a:tr h="228730">
                <a:tc gridSpan="3">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u="none">
                          <a:latin typeface="メイリオ" panose="020B0604030504040204" pitchFamily="50" charset="-128"/>
                          <a:ea typeface="メイリオ" panose="020B0604030504040204" pitchFamily="50" charset="-128"/>
                        </a:rPr>
                        <a:t>　～　雇用関係助成金からのお知らせ　～</a:t>
                      </a:r>
                      <a:endParaRPr kumimoji="1" lang="zh-TW" altLang="en-US" sz="1200" b="0" u="none">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kumimoji="1" lang="ja-JP" altLang="en-US" sz="1200">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zh-TW" altLang="en-US" sz="1200" b="1" u="sng">
                        <a:latin typeface="メイリオ" panose="020B0604030504040204" pitchFamily="50" charset="-128"/>
                        <a:ea typeface="メイリオ" panose="020B0604030504040204" pitchFamily="50" charset="-128"/>
                      </a:endParaRPr>
                    </a:p>
                  </a:txBody>
                  <a:tcPr anchor="b">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tc>
                  <a:txBody>
                    <a:bodyPr/>
                    <a:lstStyle/>
                    <a:p>
                      <a:pPr algn="ctr"/>
                      <a:r>
                        <a:rPr kumimoji="1" lang="en-US" altLang="ja-JP" sz="1200" b="0" u="none">
                          <a:latin typeface="メイリオ" panose="020B0604030504040204" pitchFamily="50" charset="-128"/>
                          <a:ea typeface="メイリオ" panose="020B0604030504040204" pitchFamily="50" charset="-128"/>
                        </a:rPr>
                        <a:t>63</a:t>
                      </a:r>
                      <a:endParaRPr kumimoji="1" lang="ja-JP" altLang="en-US" sz="1200" b="0" u="none">
                        <a:latin typeface="メイリオ" panose="020B0604030504040204" pitchFamily="50" charset="-128"/>
                        <a:ea typeface="メイリオ" panose="020B0604030504040204" pitchFamily="50" charset="-128"/>
                      </a:endParaRPr>
                    </a:p>
                  </a:txBody>
                  <a:tcPr marL="0" marR="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19371840"/>
                  </a:ext>
                </a:extLst>
              </a:tr>
            </a:tbl>
          </a:graphicData>
        </a:graphic>
      </p:graphicFrame>
    </p:spTree>
    <p:extLst>
      <p:ext uri="{BB962C8B-B14F-4D97-AF65-F5344CB8AC3E}">
        <p14:creationId xmlns:p14="http://schemas.microsoft.com/office/powerpoint/2010/main" val="51684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CAC81995-FE43-BB66-6B06-628AA029C858}"/>
              </a:ext>
            </a:extLst>
          </p:cNvPr>
          <p:cNvGraphicFramePr>
            <a:graphicFrameLocks noGrp="1"/>
          </p:cNvGraphicFramePr>
          <p:nvPr>
            <p:extLst>
              <p:ext uri="{D42A27DB-BD31-4B8C-83A1-F6EECF244321}">
                <p14:modId xmlns:p14="http://schemas.microsoft.com/office/powerpoint/2010/main" val="4257066161"/>
              </p:ext>
            </p:extLst>
          </p:nvPr>
        </p:nvGraphicFramePr>
        <p:xfrm>
          <a:off x="541532" y="489804"/>
          <a:ext cx="6475044" cy="9788088"/>
        </p:xfrm>
        <a:graphic>
          <a:graphicData uri="http://schemas.openxmlformats.org/drawingml/2006/table">
            <a:tbl>
              <a:tblPr firstRow="1" bandRow="1">
                <a:tableStyleId>{E8B1032C-EA38-4F05-BA0D-38AFFFC7BED3}</a:tableStyleId>
              </a:tblPr>
              <a:tblGrid>
                <a:gridCol w="340547">
                  <a:extLst>
                    <a:ext uri="{9D8B030D-6E8A-4147-A177-3AD203B41FA5}">
                      <a16:colId xmlns:a16="http://schemas.microsoft.com/office/drawing/2014/main" val="20000"/>
                    </a:ext>
                  </a:extLst>
                </a:gridCol>
                <a:gridCol w="343104">
                  <a:extLst>
                    <a:ext uri="{9D8B030D-6E8A-4147-A177-3AD203B41FA5}">
                      <a16:colId xmlns:a16="http://schemas.microsoft.com/office/drawing/2014/main" val="1824483688"/>
                    </a:ext>
                  </a:extLst>
                </a:gridCol>
                <a:gridCol w="5791393">
                  <a:extLst>
                    <a:ext uri="{9D8B030D-6E8A-4147-A177-3AD203B41FA5}">
                      <a16:colId xmlns:a16="http://schemas.microsoft.com/office/drawing/2014/main" val="20001"/>
                    </a:ext>
                  </a:extLst>
                </a:gridCol>
              </a:tblGrid>
              <a:tr h="510953">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1200" b="0">
                          <a:solidFill>
                            <a:schemeClr val="tx1"/>
                          </a:solidFill>
                          <a:latin typeface="メイリオ" pitchFamily="50" charset="-128"/>
                          <a:ea typeface="メイリオ" pitchFamily="50" charset="-128"/>
                        </a:rPr>
                        <a:t>有期実習型訓練を実施する事業主の事業所において、訓練の終了日または支給申請日に</a:t>
                      </a:r>
                      <a:r>
                        <a:rPr kumimoji="1" lang="ja-JP" altLang="en-US" sz="1200" b="1">
                          <a:solidFill>
                            <a:schemeClr val="tx1"/>
                          </a:solidFill>
                          <a:latin typeface="メイリオ" pitchFamily="50" charset="-128"/>
                          <a:ea typeface="メイリオ" pitchFamily="50" charset="-128"/>
                        </a:rPr>
                        <a:t>被保険者</a:t>
                      </a:r>
                      <a:r>
                        <a:rPr kumimoji="1" lang="ja-JP" altLang="en-US" sz="1200" b="0">
                          <a:solidFill>
                            <a:schemeClr val="tx1"/>
                          </a:solidFill>
                          <a:latin typeface="メイリオ" pitchFamily="50" charset="-128"/>
                          <a:ea typeface="メイリオ" pitchFamily="50" charset="-128"/>
                        </a:rPr>
                        <a:t>であること</a:t>
                      </a:r>
                      <a:endParaRPr kumimoji="1" lang="en-US" altLang="ja-JP" sz="1200" b="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12700" cap="flat" cmpd="sng" algn="ctr">
                      <a:solidFill>
                        <a:schemeClr val="tx1">
                          <a:lumMod val="50000"/>
                          <a:lumOff val="50000"/>
                        </a:schemeClr>
                      </a:solidFill>
                      <a:prstDash val="solid"/>
                      <a:round/>
                      <a:headEnd type="none" w="med" len="med"/>
                      <a:tailEnd type="none" w="med" len="med"/>
                    </a:lnL>
                  </a:tcPr>
                </a:tc>
                <a:extLst>
                  <a:ext uri="{0D108BD9-81ED-4DB2-BD59-A6C34878D82A}">
                    <a16:rowId xmlns:a16="http://schemas.microsoft.com/office/drawing/2014/main" val="3002888068"/>
                  </a:ext>
                </a:extLst>
              </a:tr>
              <a:tr h="926145">
                <a:tc>
                  <a:txBody>
                    <a:bodyPr/>
                    <a:lstStyle/>
                    <a:p>
                      <a:pPr algn="ctr"/>
                      <a:r>
                        <a:rPr kumimoji="1" lang="ja-JP" altLang="en-US" sz="1200" b="0">
                          <a:solidFill>
                            <a:schemeClr val="tx1"/>
                          </a:solidFill>
                          <a:latin typeface="メイリオ" pitchFamily="50" charset="-128"/>
                          <a:ea typeface="メイリオ" pitchFamily="50" charset="-128"/>
                        </a:rPr>
                        <a:t>②</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00000"/>
                        </a:lnSpc>
                        <a:spcBef>
                          <a:spcPts val="600"/>
                        </a:spcBef>
                        <a:spcAft>
                          <a:spcPts val="0"/>
                        </a:spcAft>
                        <a:buClrTx/>
                        <a:buSzTx/>
                        <a:buFont typeface="Wingdings" panose="05000000000000000000" pitchFamily="2" charset="2"/>
                        <a:buNone/>
                        <a:tabLst/>
                        <a:defRPr/>
                      </a:pPr>
                      <a:r>
                        <a:rPr lang="ja-JP" altLang="en-US" sz="1200" b="0">
                          <a:solidFill>
                            <a:schemeClr val="tx1"/>
                          </a:solidFill>
                          <a:latin typeface="メイリオ" panose="020B0604030504040204" pitchFamily="50" charset="-128"/>
                          <a:ea typeface="メイリオ" panose="020B0604030504040204" pitchFamily="50" charset="-128"/>
                        </a:rPr>
                        <a:t>助成金を受けようとする事業主</a:t>
                      </a:r>
                      <a:r>
                        <a:rPr lang="en-US" altLang="ja-JP" sz="1200" b="0" baseline="30000">
                          <a:solidFill>
                            <a:schemeClr val="tx1"/>
                          </a:solidFill>
                          <a:latin typeface="メイリオ" panose="020B0604030504040204" pitchFamily="50" charset="-128"/>
                          <a:ea typeface="メイリオ" panose="020B0604030504040204" pitchFamily="50" charset="-128"/>
                        </a:rPr>
                        <a:t>※</a:t>
                      </a:r>
                      <a:r>
                        <a:rPr lang="ja-JP" altLang="en-US" sz="1200" b="0">
                          <a:solidFill>
                            <a:schemeClr val="tx1"/>
                          </a:solidFill>
                          <a:latin typeface="メイリオ" panose="020B0604030504040204" pitchFamily="50" charset="-128"/>
                          <a:ea typeface="メイリオ" panose="020B0604030504040204" pitchFamily="50" charset="-128"/>
                        </a:rPr>
                        <a:t>に従来</a:t>
                      </a:r>
                      <a:r>
                        <a:rPr lang="ja-JP" altLang="en-US" sz="1200" b="0">
                          <a:latin typeface="メイリオ" panose="020B0604030504040204" pitchFamily="50" charset="-128"/>
                          <a:ea typeface="メイリオ" panose="020B0604030504040204" pitchFamily="50" charset="-128"/>
                        </a:rPr>
                        <a:t>から雇用されている</a:t>
                      </a:r>
                      <a:r>
                        <a:rPr lang="ja-JP" altLang="en-US" sz="1200" b="1">
                          <a:latin typeface="メイリオ" panose="020B0604030504040204" pitchFamily="50" charset="-128"/>
                          <a:ea typeface="メイリオ" panose="020B0604030504040204" pitchFamily="50" charset="-128"/>
                        </a:rPr>
                        <a:t>有期契約労働者等</a:t>
                      </a:r>
                      <a:r>
                        <a:rPr lang="ja-JP" altLang="en-US" sz="1200" b="0">
                          <a:latin typeface="メイリオ" panose="020B0604030504040204" pitchFamily="50" charset="-128"/>
                          <a:ea typeface="メイリオ" panose="020B0604030504040204" pitchFamily="50" charset="-128"/>
                        </a:rPr>
                        <a:t>または新たに雇い入れられた</a:t>
                      </a:r>
                      <a:r>
                        <a:rPr lang="ja-JP" altLang="en-US" sz="1200" b="1">
                          <a:latin typeface="メイリオ" panose="020B0604030504040204" pitchFamily="50" charset="-128"/>
                          <a:ea typeface="メイリオ" panose="020B0604030504040204" pitchFamily="50" charset="-128"/>
                        </a:rPr>
                        <a:t>有期契約労働者等</a:t>
                      </a:r>
                      <a:r>
                        <a:rPr lang="ja-JP" altLang="en-US" sz="1200" b="0">
                          <a:latin typeface="メイリオ" panose="020B0604030504040204" pitchFamily="50" charset="-128"/>
                          <a:ea typeface="メイリオ" panose="020B0604030504040204" pitchFamily="50" charset="-128"/>
                        </a:rPr>
                        <a:t>であること</a:t>
                      </a:r>
                      <a:endParaRPr lang="en-US" altLang="ja-JP" sz="1200" b="0">
                        <a:latin typeface="メイリオ" panose="020B0604030504040204" pitchFamily="50" charset="-128"/>
                        <a:ea typeface="メイリオ" panose="020B0604030504040204" pitchFamily="50" charset="-128"/>
                      </a:endParaRPr>
                    </a:p>
                    <a:p>
                      <a:pPr marL="88900" marR="0" lvl="0" indent="-88900" algn="l" defTabSz="1001908" rtl="0" eaLnBrk="1" fontAlgn="auto" latinLnBrk="0" hangingPunct="1">
                        <a:lnSpc>
                          <a:spcPct val="100000"/>
                        </a:lnSpc>
                        <a:spcBef>
                          <a:spcPts val="600"/>
                        </a:spcBef>
                        <a:spcAft>
                          <a:spcPts val="0"/>
                        </a:spcAft>
                        <a:buClrTx/>
                        <a:buSzTx/>
                        <a:buFont typeface="Wingdings" panose="05000000000000000000" pitchFamily="2" charset="2"/>
                        <a:buNone/>
                        <a:tabLst/>
                        <a:defRPr/>
                      </a:pPr>
                      <a:r>
                        <a:rPr lang="en-US" altLang="ja-JP" sz="1000" b="0">
                          <a:latin typeface="メイリオ" panose="020B0604030504040204" pitchFamily="50" charset="-128"/>
                          <a:ea typeface="メイリオ" panose="020B0604030504040204" pitchFamily="50" charset="-128"/>
                        </a:rPr>
                        <a:t>※</a:t>
                      </a:r>
                      <a:r>
                        <a:rPr lang="ja-JP" altLang="en-US" sz="1000" b="0">
                          <a:latin typeface="メイリオ" panose="020B0604030504040204" pitchFamily="50" charset="-128"/>
                          <a:ea typeface="メイリオ" panose="020B0604030504040204" pitchFamily="50" charset="-128"/>
                        </a:rPr>
                        <a:t>　派遣活用型の場合には、紹介予定派遣に係る派遣労働者として有期実習型訓練を実施する派遣元事業主に雇用され、派遣先事業主の指揮命令の下に労働する労働者となります。</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12700" cap="flat" cmpd="sng" algn="ctr">
                      <a:solidFill>
                        <a:schemeClr val="tx1">
                          <a:lumMod val="50000"/>
                          <a:lumOff val="50000"/>
                        </a:schemeClr>
                      </a:solidFill>
                      <a:prstDash val="solid"/>
                      <a:round/>
                      <a:headEnd type="none" w="med" len="med"/>
                      <a:tailEnd type="none" w="med" len="med"/>
                    </a:lnL>
                  </a:tcPr>
                </a:tc>
                <a:extLst>
                  <a:ext uri="{0D108BD9-81ED-4DB2-BD59-A6C34878D82A}">
                    <a16:rowId xmlns:a16="http://schemas.microsoft.com/office/drawing/2014/main" val="3274053477"/>
                  </a:ext>
                </a:extLst>
              </a:tr>
              <a:tr h="369023">
                <a:tc>
                  <a:txBody>
                    <a:bodyPr/>
                    <a:lstStyle/>
                    <a:p>
                      <a:pPr algn="ctr"/>
                      <a:r>
                        <a:rPr kumimoji="1" lang="ja-JP" altLang="en-US" sz="1200" b="0">
                          <a:solidFill>
                            <a:schemeClr val="tx1"/>
                          </a:solidFill>
                          <a:latin typeface="メイリオ" pitchFamily="50" charset="-128"/>
                          <a:ea typeface="メイリオ" pitchFamily="50" charset="-128"/>
                        </a:rPr>
                        <a:t>③</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1" u="none">
                          <a:latin typeface="メイリオ" panose="020B0604030504040204" pitchFamily="50" charset="-128"/>
                          <a:ea typeface="メイリオ" panose="020B0604030504040204" pitchFamily="50" charset="-128"/>
                        </a:rPr>
                        <a:t>訓練実施期間中において、</a:t>
                      </a:r>
                      <a:r>
                        <a:rPr lang="ja-JP" altLang="en-US" sz="1200" b="0">
                          <a:latin typeface="メイリオ" panose="020B0604030504040204" pitchFamily="50" charset="-128"/>
                          <a:ea typeface="メイリオ" panose="020B0604030504040204" pitchFamily="50" charset="-128"/>
                        </a:rPr>
                        <a:t>有期契約労働者等であること</a:t>
                      </a:r>
                      <a:endParaRPr lang="en-US" altLang="ja-JP" sz="1200" b="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992430734"/>
                  </a:ext>
                </a:extLst>
              </a:tr>
              <a:tr h="569936">
                <a:tc>
                  <a:txBody>
                    <a:bodyPr/>
                    <a:lstStyle/>
                    <a:p>
                      <a:pPr algn="ctr"/>
                      <a:r>
                        <a:rPr kumimoji="1" lang="ja-JP" altLang="en-US" sz="1200">
                          <a:solidFill>
                            <a:schemeClr val="tx1"/>
                          </a:solidFill>
                          <a:latin typeface="メイリオ" pitchFamily="50" charset="-128"/>
                          <a:ea typeface="メイリオ" pitchFamily="50" charset="-128"/>
                        </a:rPr>
                        <a:t>④</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職業訓練実施計画届時に提出した</a:t>
                      </a:r>
                      <a:r>
                        <a:rPr lang="ja-JP" altLang="en-US" sz="1200" b="1">
                          <a:solidFill>
                            <a:schemeClr val="tx1"/>
                          </a:solidFill>
                          <a:latin typeface="メイリオ" panose="020B0604030504040204" pitchFamily="50" charset="-128"/>
                          <a:ea typeface="メイリオ" panose="020B0604030504040204" pitchFamily="50" charset="-128"/>
                        </a:rPr>
                        <a:t>「対象労働者一覧」（様式第３－１号）</a:t>
                      </a:r>
                      <a:r>
                        <a:rPr lang="ja-JP" altLang="en-US" sz="1200">
                          <a:latin typeface="メイリオ" panose="020B0604030504040204" pitchFamily="50" charset="-128"/>
                          <a:ea typeface="メイリオ" panose="020B0604030504040204" pitchFamily="50" charset="-128"/>
                        </a:rPr>
                        <a:t>に記載のある被保険者であること</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12700" cap="flat" cmpd="sng" algn="ctr">
                      <a:solidFill>
                        <a:schemeClr val="tx1">
                          <a:lumMod val="50000"/>
                          <a:lumOff val="50000"/>
                        </a:schemeClr>
                      </a:solidFill>
                      <a:prstDash val="solid"/>
                      <a:round/>
                      <a:headEnd type="none" w="med" len="med"/>
                      <a:tailEnd type="none" w="med" len="med"/>
                    </a:lnL>
                  </a:tcPr>
                </a:tc>
                <a:extLst>
                  <a:ext uri="{0D108BD9-81ED-4DB2-BD59-A6C34878D82A}">
                    <a16:rowId xmlns:a16="http://schemas.microsoft.com/office/drawing/2014/main" val="3331933096"/>
                  </a:ext>
                </a:extLst>
              </a:tr>
              <a:tr h="928053">
                <a:tc>
                  <a:txBody>
                    <a:bodyPr/>
                    <a:lstStyle/>
                    <a:p>
                      <a:pPr algn="ctr"/>
                      <a:r>
                        <a:rPr kumimoji="1" lang="ja-JP" altLang="en-US" sz="1200">
                          <a:solidFill>
                            <a:schemeClr val="tx1"/>
                          </a:solidFill>
                          <a:latin typeface="メイリオ" pitchFamily="50" charset="-128"/>
                          <a:ea typeface="メイリオ" pitchFamily="50" charset="-128"/>
                        </a:rPr>
                        <a:t>⑤</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OFF-JT</a:t>
                      </a:r>
                      <a:r>
                        <a:rPr lang="ja-JP" altLang="en-US" sz="1200">
                          <a:latin typeface="メイリオ" panose="020B0604030504040204" pitchFamily="50" charset="-128"/>
                          <a:ea typeface="メイリオ" panose="020B0604030504040204" pitchFamily="50" charset="-128"/>
                        </a:rPr>
                        <a:t>を受講した時間数が</a:t>
                      </a:r>
                      <a:r>
                        <a:rPr lang="en-US" altLang="ja-JP" sz="1200" b="1">
                          <a:latin typeface="メイリオ" panose="020B0604030504040204" pitchFamily="50" charset="-128"/>
                          <a:ea typeface="メイリオ" panose="020B0604030504040204" pitchFamily="50" charset="-128"/>
                        </a:rPr>
                        <a:t>OFF-JT</a:t>
                      </a:r>
                      <a:r>
                        <a:rPr lang="ja-JP" altLang="en-US" sz="1200" b="1">
                          <a:latin typeface="メイリオ" panose="020B0604030504040204" pitchFamily="50" charset="-128"/>
                          <a:ea typeface="メイリオ" panose="020B0604030504040204" pitchFamily="50" charset="-128"/>
                        </a:rPr>
                        <a:t>実訓練時間数の８割以上</a:t>
                      </a:r>
                      <a:r>
                        <a:rPr lang="ja-JP" altLang="en-US" sz="1200">
                          <a:latin typeface="メイリオ" panose="020B0604030504040204" pitchFamily="50" charset="-128"/>
                          <a:ea typeface="メイリオ" panose="020B0604030504040204" pitchFamily="50" charset="-128"/>
                        </a:rPr>
                        <a:t>であり、かつ、</a:t>
                      </a:r>
                      <a:r>
                        <a:rPr lang="en-US" altLang="ja-JP" sz="1200">
                          <a:latin typeface="メイリオ" panose="020B0604030504040204" pitchFamily="50" charset="-128"/>
                          <a:ea typeface="メイリオ" panose="020B0604030504040204" pitchFamily="50" charset="-128"/>
                        </a:rPr>
                        <a:t>OJT</a:t>
                      </a:r>
                      <a:r>
                        <a:rPr lang="ja-JP" altLang="en-US" sz="1200">
                          <a:latin typeface="メイリオ" panose="020B0604030504040204" pitchFamily="50" charset="-128"/>
                          <a:ea typeface="メイリオ" panose="020B0604030504040204" pitchFamily="50" charset="-128"/>
                        </a:rPr>
                        <a:t>を受講した時間数</a:t>
                      </a:r>
                      <a:r>
                        <a:rPr lang="ja-JP" altLang="en-US" sz="1200" b="1">
                          <a:latin typeface="メイリオ" panose="020B0604030504040204" pitchFamily="50" charset="-128"/>
                          <a:ea typeface="メイリオ" panose="020B0604030504040204" pitchFamily="50" charset="-128"/>
                        </a:rPr>
                        <a:t>が</a:t>
                      </a:r>
                      <a:r>
                        <a:rPr lang="en-US" altLang="ja-JP" sz="1200" b="1">
                          <a:latin typeface="メイリオ" panose="020B0604030504040204" pitchFamily="50" charset="-128"/>
                          <a:ea typeface="メイリオ" panose="020B0604030504040204" pitchFamily="50" charset="-128"/>
                        </a:rPr>
                        <a:t>OJT</a:t>
                      </a:r>
                      <a:r>
                        <a:rPr lang="ja-JP" altLang="en-US" sz="1200" b="1">
                          <a:latin typeface="メイリオ" panose="020B0604030504040204" pitchFamily="50" charset="-128"/>
                          <a:ea typeface="メイリオ" panose="020B0604030504040204" pitchFamily="50" charset="-128"/>
                        </a:rPr>
                        <a:t>総訓練時間数の８割以上</a:t>
                      </a:r>
                      <a:r>
                        <a:rPr lang="ja-JP" altLang="en-US" sz="1200">
                          <a:latin typeface="メイリオ" panose="020B0604030504040204" pitchFamily="50" charset="-128"/>
                          <a:ea typeface="メイリオ" panose="020B0604030504040204" pitchFamily="50" charset="-128"/>
                        </a:rPr>
                        <a:t>である労働者であること</a:t>
                      </a:r>
                      <a:endParaRPr lang="en-US" altLang="ja-JP" sz="12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050">
                          <a:latin typeface="メイリオ" panose="020B0604030504040204" pitchFamily="50" charset="-128"/>
                          <a:ea typeface="メイリオ" panose="020B0604030504040204" pitchFamily="50" charset="-128"/>
                        </a:rPr>
                        <a:t>※</a:t>
                      </a:r>
                      <a:r>
                        <a:rPr lang="ja-JP" altLang="en-US" sz="1050">
                          <a:latin typeface="メイリオ" panose="020B0604030504040204" pitchFamily="50" charset="-128"/>
                          <a:ea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rPr>
                        <a:t>OFF-JT</a:t>
                      </a:r>
                      <a:r>
                        <a:rPr lang="ja-JP" altLang="en-US" sz="1050">
                          <a:latin typeface="メイリオ" panose="020B0604030504040204" pitchFamily="50" charset="-128"/>
                          <a:ea typeface="メイリオ" panose="020B0604030504040204" pitchFamily="50" charset="-128"/>
                        </a:rPr>
                        <a:t>については、特定の訓練機関が実施する訓練を修了又は当該訓練機関を卒業した場合については、この要件を満たしたものとみなします。</a:t>
                      </a:r>
                      <a:endParaRPr lang="en-US" altLang="ja-JP" sz="1050">
                        <a:latin typeface="メイリオ" panose="020B0604030504040204" pitchFamily="50" charset="-128"/>
                        <a:ea typeface="メイリオ" panose="020B0604030504040204"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821187621"/>
                  </a:ext>
                </a:extLst>
              </a:tr>
              <a:tr h="808530">
                <a:tc>
                  <a:txBody>
                    <a:bodyPr/>
                    <a:lstStyle/>
                    <a:p>
                      <a:pPr algn="ctr"/>
                      <a:r>
                        <a:rPr kumimoji="1" lang="ja-JP" altLang="en-US" sz="1200">
                          <a:solidFill>
                            <a:schemeClr val="tx1"/>
                          </a:solidFill>
                          <a:latin typeface="メイリオ" pitchFamily="50" charset="-128"/>
                          <a:ea typeface="メイリオ" pitchFamily="50" charset="-128"/>
                        </a:rPr>
                        <a:t>⑥</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indent="0" algn="l" defTabSz="1001908" rtl="0" eaLnBrk="1" fontAlgn="auto" latinLnBrk="0" hangingPunct="1">
                        <a:lnSpc>
                          <a:spcPct val="110000"/>
                        </a:lnSpc>
                        <a:spcBef>
                          <a:spcPts val="0"/>
                        </a:spcBef>
                        <a:spcAft>
                          <a:spcPts val="0"/>
                        </a:spcAft>
                        <a:buClrTx/>
                        <a:buSzTx/>
                        <a:buFontTx/>
                        <a:buNone/>
                        <a:tabLst/>
                        <a:defRPr/>
                      </a:pPr>
                      <a:r>
                        <a:rPr kumimoji="1" lang="ja-JP" altLang="en-US" sz="1200" b="0">
                          <a:solidFill>
                            <a:schemeClr val="tx1"/>
                          </a:solidFill>
                          <a:latin typeface="メイリオ" pitchFamily="50" charset="-128"/>
                          <a:ea typeface="メイリオ" pitchFamily="50" charset="-128"/>
                        </a:rPr>
                        <a:t>キャリアコンサルタント等により、職業能力形成機会に恵まれなかった者（次の</a:t>
                      </a:r>
                      <a:r>
                        <a:rPr kumimoji="1" lang="ja-JP" altLang="en-US" sz="1200" b="0" u="none">
                          <a:solidFill>
                            <a:schemeClr val="tx1"/>
                          </a:solidFill>
                          <a:latin typeface="メイリオ" pitchFamily="50" charset="-128"/>
                          <a:ea typeface="メイリオ" pitchFamily="50" charset="-128"/>
                        </a:rPr>
                        <a:t>❶又は❷のいずれかに該当する者）</a:t>
                      </a:r>
                      <a:r>
                        <a:rPr kumimoji="1" lang="ja-JP" altLang="en-US" sz="1200" b="0">
                          <a:solidFill>
                            <a:schemeClr val="tx1"/>
                          </a:solidFill>
                          <a:latin typeface="メイリオ" pitchFamily="50" charset="-128"/>
                          <a:ea typeface="メイリオ" pitchFamily="50" charset="-128"/>
                        </a:rPr>
                        <a:t>として事業主が実施する有期実習型訓練に参加することが必要と認められ、ジョブ・カードを作成した者であること</a:t>
                      </a:r>
                      <a:endParaRPr kumimoji="1" lang="en-US" altLang="ja-JP" sz="1200" b="0" strike="noStrike" baseline="3000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44632365"/>
                  </a:ext>
                </a:extLst>
              </a:tr>
              <a:tr h="2554192">
                <a:tc>
                  <a:txBody>
                    <a:bodyPr/>
                    <a:lstStyle/>
                    <a:p>
                      <a:pPr algn="ctr"/>
                      <a:endParaRPr kumimoji="1" lang="ja-JP" altLang="en-US"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ctr" defTabSz="1001908" rtl="0" eaLnBrk="1" fontAlgn="auto" latinLnBrk="0" hangingPunct="1">
                        <a:lnSpc>
                          <a:spcPct val="110000"/>
                        </a:lnSpc>
                        <a:spcBef>
                          <a:spcPts val="0"/>
                        </a:spcBef>
                        <a:spcAft>
                          <a:spcPts val="0"/>
                        </a:spcAft>
                        <a:buClrTx/>
                        <a:buSzTx/>
                        <a:buFontTx/>
                        <a:buNone/>
                        <a:tabLst/>
                        <a:defRPr/>
                      </a:pPr>
                      <a:r>
                        <a:rPr kumimoji="1" lang="ja-JP" altLang="en-US" sz="1200">
                          <a:solidFill>
                            <a:schemeClr val="tx1"/>
                          </a:solidFill>
                          <a:latin typeface="メイリオ" pitchFamily="50" charset="-128"/>
                          <a:ea typeface="メイリオ" pitchFamily="50" charset="-128"/>
                        </a:rPr>
                        <a:t>❶</a:t>
                      </a:r>
                      <a:endParaRPr kumimoji="1" lang="en-US" altLang="ja-JP" sz="120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dot"/>
                      <a:round/>
                      <a:headEnd type="none" w="med" len="med"/>
                      <a:tailEnd type="none" w="med" len="med"/>
                    </a:lnT>
                    <a:lnB w="12700" cap="flat" cmpd="sng" algn="ctr">
                      <a:solidFill>
                        <a:schemeClr val="tx1">
                          <a:lumMod val="50000"/>
                          <a:lumOff val="50000"/>
                        </a:schemeClr>
                      </a:solidFill>
                      <a:prstDash val="dot"/>
                      <a:round/>
                      <a:headEnd type="none" w="med" len="med"/>
                      <a:tailEnd type="none" w="med" len="med"/>
                    </a:lnB>
                    <a:lnTlToBr w="12700" cmpd="sng">
                      <a:noFill/>
                      <a:prstDash val="solid"/>
                    </a:lnTlToBr>
                    <a:lnBlToTr w="12700" cmpd="sng">
                      <a:noFill/>
                      <a:prstDash val="solid"/>
                    </a:lnBlToTr>
                    <a:solidFill>
                      <a:srgbClr val="EBF1DE">
                        <a:alpha val="45098"/>
                      </a:srgbClr>
                    </a:solidFill>
                  </a:tcPr>
                </a:tc>
                <a:tc>
                  <a:txBody>
                    <a:bodyPr/>
                    <a:lstStyle/>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a:solidFill>
                            <a:schemeClr val="tx1"/>
                          </a:solidFill>
                          <a:latin typeface="メイリオ" pitchFamily="50" charset="-128"/>
                          <a:ea typeface="メイリオ" pitchFamily="50" charset="-128"/>
                        </a:rPr>
                        <a:t>原則として、訓練実施分野において</a:t>
                      </a:r>
                      <a:r>
                        <a:rPr kumimoji="1" lang="ja-JP" altLang="en-US" sz="1200" b="0">
                          <a:solidFill>
                            <a:schemeClr val="tx1"/>
                          </a:solidFill>
                          <a:latin typeface="メイリオ" pitchFamily="50" charset="-128"/>
                          <a:ea typeface="メイリオ" pitchFamily="50" charset="-128"/>
                        </a:rPr>
                        <a:t>、</a:t>
                      </a:r>
                      <a:r>
                        <a:rPr kumimoji="1" lang="ja-JP" altLang="en-US" sz="1200" b="1">
                          <a:solidFill>
                            <a:schemeClr val="tx1"/>
                          </a:solidFill>
                          <a:latin typeface="メイリオ" pitchFamily="50" charset="-128"/>
                          <a:ea typeface="メイリオ" pitchFamily="50" charset="-128"/>
                        </a:rPr>
                        <a:t>キャリアコンサルティング</a:t>
                      </a:r>
                      <a:r>
                        <a:rPr kumimoji="1" lang="en-US" altLang="ja-JP" sz="1200" b="1" baseline="30000">
                          <a:solidFill>
                            <a:schemeClr val="tx1"/>
                          </a:solidFill>
                          <a:latin typeface="メイリオ" pitchFamily="50" charset="-128"/>
                          <a:ea typeface="メイリオ" pitchFamily="50" charset="-128"/>
                        </a:rPr>
                        <a:t>※</a:t>
                      </a:r>
                      <a:r>
                        <a:rPr kumimoji="1" lang="ja-JP" altLang="en-US" sz="1200" b="1">
                          <a:solidFill>
                            <a:schemeClr val="tx1"/>
                          </a:solidFill>
                          <a:latin typeface="メイリオ" pitchFamily="50" charset="-128"/>
                          <a:ea typeface="メイリオ" pitchFamily="50" charset="-128"/>
                        </a:rPr>
                        <a:t>が行われた日前の過去５年以内におおむね３年以上通算して正規雇用</a:t>
                      </a:r>
                      <a:r>
                        <a:rPr kumimoji="1" lang="ja-JP" altLang="en-US" sz="1200">
                          <a:solidFill>
                            <a:schemeClr val="tx1"/>
                          </a:solidFill>
                          <a:latin typeface="メイリオ" pitchFamily="50" charset="-128"/>
                          <a:ea typeface="メイリオ" pitchFamily="50" charset="-128"/>
                        </a:rPr>
                        <a:t>（自営や役員など、労働者以外での就労を含む）</a:t>
                      </a:r>
                      <a:r>
                        <a:rPr kumimoji="1" lang="ja-JP" altLang="en-US" sz="1200" b="1">
                          <a:solidFill>
                            <a:schemeClr val="tx1"/>
                          </a:solidFill>
                          <a:latin typeface="メイリオ" pitchFamily="50" charset="-128"/>
                          <a:ea typeface="メイリオ" pitchFamily="50" charset="-128"/>
                        </a:rPr>
                        <a:t>されたことがない者であること</a:t>
                      </a:r>
                      <a:r>
                        <a:rPr kumimoji="1" lang="ja-JP" altLang="en-US" sz="1200">
                          <a:solidFill>
                            <a:schemeClr val="tx1"/>
                          </a:solidFill>
                          <a:latin typeface="メイリオ" pitchFamily="50" charset="-128"/>
                          <a:ea typeface="メイリオ" pitchFamily="50" charset="-128"/>
                        </a:rPr>
                        <a:t>（訓練実施分野にあたるかどうかの判断は厚生労働省編職業分類の中分類による。）</a:t>
                      </a:r>
                      <a:br>
                        <a:rPr kumimoji="1" lang="en-US" altLang="ja-JP" sz="1200">
                          <a:solidFill>
                            <a:schemeClr val="tx1"/>
                          </a:solidFill>
                          <a:latin typeface="メイリオ" pitchFamily="50" charset="-128"/>
                          <a:ea typeface="メイリオ" pitchFamily="50" charset="-128"/>
                        </a:rPr>
                      </a:br>
                      <a:r>
                        <a:rPr kumimoji="1" lang="ja-JP" altLang="en-US" sz="1200">
                          <a:solidFill>
                            <a:schemeClr val="tx1"/>
                          </a:solidFill>
                          <a:latin typeface="メイリオ" pitchFamily="50" charset="-128"/>
                          <a:ea typeface="メイリオ" pitchFamily="50" charset="-128"/>
                        </a:rPr>
                        <a:t>ただし、訓練実施分野であるか否かにかかわらず</a:t>
                      </a:r>
                      <a:r>
                        <a:rPr kumimoji="1" lang="ja-JP" altLang="en-US" sz="1200" b="1">
                          <a:solidFill>
                            <a:schemeClr val="tx1"/>
                          </a:solidFill>
                          <a:latin typeface="メイリオ" pitchFamily="50" charset="-128"/>
                          <a:ea typeface="メイリオ" pitchFamily="50" charset="-128"/>
                        </a:rPr>
                        <a:t>過去</a:t>
                      </a:r>
                      <a:r>
                        <a:rPr kumimoji="1" lang="en-US" altLang="ja-JP" sz="1200" b="1">
                          <a:solidFill>
                            <a:schemeClr val="tx1"/>
                          </a:solidFill>
                          <a:latin typeface="メイリオ" pitchFamily="50" charset="-128"/>
                          <a:ea typeface="メイリオ" pitchFamily="50" charset="-128"/>
                        </a:rPr>
                        <a:t>10</a:t>
                      </a:r>
                      <a:r>
                        <a:rPr kumimoji="1" lang="ja-JP" altLang="en-US" sz="1200" b="1">
                          <a:solidFill>
                            <a:schemeClr val="tx1"/>
                          </a:solidFill>
                          <a:latin typeface="メイリオ" pitchFamily="50" charset="-128"/>
                          <a:ea typeface="メイリオ" pitchFamily="50" charset="-128"/>
                        </a:rPr>
                        <a:t>年以内に同一企業において、おおむね６年以上継続して正規雇用</a:t>
                      </a:r>
                      <a:r>
                        <a:rPr kumimoji="1" lang="ja-JP" altLang="en-US" sz="1200">
                          <a:solidFill>
                            <a:schemeClr val="tx1"/>
                          </a:solidFill>
                          <a:latin typeface="メイリオ" pitchFamily="50" charset="-128"/>
                          <a:ea typeface="メイリオ" pitchFamily="50" charset="-128"/>
                        </a:rPr>
                        <a:t>（自営や役員など、労働者以外での就業を含む。）</a:t>
                      </a:r>
                      <a:r>
                        <a:rPr kumimoji="1" lang="ja-JP" altLang="en-US" sz="1200" b="1">
                          <a:solidFill>
                            <a:schemeClr val="tx1"/>
                          </a:solidFill>
                          <a:latin typeface="メイリオ" pitchFamily="50" charset="-128"/>
                          <a:ea typeface="メイリオ" pitchFamily="50" charset="-128"/>
                        </a:rPr>
                        <a:t>として就業経験がある者を除く。</a:t>
                      </a:r>
                      <a:endParaRPr kumimoji="1" lang="en-US" altLang="ja-JP" sz="1200" b="1">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en-US" altLang="ja-JP" sz="1000" baseline="0">
                          <a:solidFill>
                            <a:schemeClr val="tx1"/>
                          </a:solidFill>
                          <a:latin typeface="メイリオ" pitchFamily="50" charset="-128"/>
                          <a:ea typeface="メイリオ" pitchFamily="50" charset="-128"/>
                        </a:rPr>
                        <a:t>※</a:t>
                      </a:r>
                      <a:r>
                        <a:rPr kumimoji="1" lang="ja-JP" altLang="en-US" sz="1000" baseline="0">
                          <a:solidFill>
                            <a:schemeClr val="tx1"/>
                          </a:solidFill>
                          <a:latin typeface="メイリオ" pitchFamily="50" charset="-128"/>
                          <a:ea typeface="メイリオ" pitchFamily="50" charset="-128"/>
                        </a:rPr>
                        <a:t>　有期実習型訓練の要件となっているキャリアコンサルティングは、労働者とキャリアコンサルタント等が個別に面談する方法により行われる必要があり、以下の方法で行われたものはキャリアコンサルティングが行われたこととはなりません。</a:t>
                      </a:r>
                    </a:p>
                    <a:p>
                      <a:pPr marL="144000" marR="0" lvl="1" indent="0" algn="l" defTabSz="1001908" rtl="0" eaLnBrk="1" fontAlgn="auto" latinLnBrk="0" hangingPunct="1">
                        <a:lnSpc>
                          <a:spcPct val="110000"/>
                        </a:lnSpc>
                        <a:spcBef>
                          <a:spcPts val="0"/>
                        </a:spcBef>
                        <a:spcAft>
                          <a:spcPts val="0"/>
                        </a:spcAft>
                        <a:buClrTx/>
                        <a:buSzTx/>
                        <a:buFontTx/>
                        <a:buNone/>
                        <a:tabLst/>
                        <a:defRPr/>
                      </a:pPr>
                      <a:r>
                        <a:rPr kumimoji="1" lang="ja-JP" altLang="en-US" sz="1000" baseline="0">
                          <a:solidFill>
                            <a:schemeClr val="tx1"/>
                          </a:solidFill>
                          <a:latin typeface="メイリオ" pitchFamily="50" charset="-128"/>
                          <a:ea typeface="メイリオ" pitchFamily="50" charset="-128"/>
                        </a:rPr>
                        <a:t>・対面が確保されない方法（テレビ電話等、相互の様子を見て取ることができるとともに質疑応答などができる形態のものを除く。）</a:t>
                      </a:r>
                    </a:p>
                    <a:p>
                      <a:pPr marL="144000" marR="0" lvl="1" indent="0" algn="l" defTabSz="1001908" rtl="0" eaLnBrk="1" fontAlgn="auto" latinLnBrk="0" hangingPunct="1">
                        <a:lnSpc>
                          <a:spcPct val="110000"/>
                        </a:lnSpc>
                        <a:spcBef>
                          <a:spcPts val="0"/>
                        </a:spcBef>
                        <a:spcAft>
                          <a:spcPts val="0"/>
                        </a:spcAft>
                        <a:buClrTx/>
                        <a:buSzTx/>
                        <a:buFontTx/>
                        <a:buNone/>
                        <a:tabLst/>
                        <a:defRPr/>
                      </a:pPr>
                      <a:r>
                        <a:rPr kumimoji="1" lang="ja-JP" altLang="en-US" sz="1000" baseline="0">
                          <a:solidFill>
                            <a:schemeClr val="tx1"/>
                          </a:solidFill>
                          <a:latin typeface="メイリオ" pitchFamily="50" charset="-128"/>
                          <a:ea typeface="メイリオ" pitchFamily="50" charset="-128"/>
                        </a:rPr>
                        <a:t>・集合形式（ガイダンス、セミナー、グループワーク）により実施されたもの</a:t>
                      </a:r>
                    </a:p>
                  </a:txBody>
                  <a:tcPr anchor="ctr">
                    <a:lnL w="12700" cmpd="sng">
                      <a:noFill/>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dot"/>
                      <a:round/>
                      <a:headEnd type="none" w="med" len="med"/>
                      <a:tailEnd type="none" w="med" len="med"/>
                    </a:lnT>
                    <a:lnB w="12700" cap="flat" cmpd="sng" algn="ctr">
                      <a:solidFill>
                        <a:schemeClr val="tx1">
                          <a:lumMod val="50000"/>
                          <a:lumOff val="50000"/>
                        </a:schemeClr>
                      </a:solidFill>
                      <a:prstDash val="dot"/>
                      <a:round/>
                      <a:headEnd type="none" w="med" len="med"/>
                      <a:tailEnd type="none" w="med" len="med"/>
                    </a:lnB>
                    <a:noFill/>
                  </a:tcPr>
                </a:tc>
                <a:extLst>
                  <a:ext uri="{0D108BD9-81ED-4DB2-BD59-A6C34878D82A}">
                    <a16:rowId xmlns:a16="http://schemas.microsoft.com/office/drawing/2014/main" val="3736997304"/>
                  </a:ext>
                </a:extLst>
              </a:tr>
              <a:tr h="1495915">
                <a:tc>
                  <a:txBody>
                    <a:bodyPr/>
                    <a:lstStyle/>
                    <a:p>
                      <a:pPr algn="ctr"/>
                      <a:endParaRPr kumimoji="1" lang="ja-JP" altLang="en-US"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ctr" defTabSz="1001908" rtl="0" eaLnBrk="1" fontAlgn="auto" latinLnBrk="0" hangingPunct="1">
                        <a:lnSpc>
                          <a:spcPct val="110000"/>
                        </a:lnSpc>
                        <a:spcBef>
                          <a:spcPts val="0"/>
                        </a:spcBef>
                        <a:spcAft>
                          <a:spcPts val="0"/>
                        </a:spcAft>
                        <a:buClrTx/>
                        <a:buSzTx/>
                        <a:buFontTx/>
                        <a:buNone/>
                        <a:tabLst/>
                        <a:defRPr/>
                      </a:pPr>
                      <a:r>
                        <a:rPr kumimoji="1" lang="ja-JP" altLang="en-US" sz="1200" b="1" u="none">
                          <a:solidFill>
                            <a:schemeClr val="tx1"/>
                          </a:solidFill>
                          <a:latin typeface="メイリオ" pitchFamily="50" charset="-128"/>
                          <a:ea typeface="メイリオ" pitchFamily="50" charset="-128"/>
                        </a:rPr>
                        <a:t>❷</a:t>
                      </a:r>
                      <a:endParaRPr kumimoji="1" lang="en-US" altLang="ja-JP" sz="1200" b="1" u="none">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12700" cap="flat" cmpd="sng" algn="ctr">
                      <a:solidFill>
                        <a:schemeClr val="tx1">
                          <a:lumMod val="50000"/>
                          <a:lumOff val="50000"/>
                        </a:schemeClr>
                      </a:solidFill>
                      <a:prstDash val="dot"/>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rgbClr val="EBF1DE">
                        <a:alpha val="45098"/>
                      </a:srgb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a:solidFill>
                            <a:schemeClr val="tx1"/>
                          </a:solidFill>
                          <a:latin typeface="メイリオ" pitchFamily="50" charset="-128"/>
                          <a:ea typeface="メイリオ" pitchFamily="50" charset="-128"/>
                        </a:rPr>
                        <a:t>❶において訓練の対象外とされた者で</a:t>
                      </a:r>
                      <a:r>
                        <a:rPr kumimoji="1" lang="ja-JP" altLang="en-US" sz="1200" b="1">
                          <a:solidFill>
                            <a:schemeClr val="tx1"/>
                          </a:solidFill>
                          <a:latin typeface="メイリオ" pitchFamily="50" charset="-128"/>
                          <a:ea typeface="メイリオ" pitchFamily="50" charset="-128"/>
                        </a:rPr>
                        <a:t>過去５年以内に半年以上休業していた者</a:t>
                      </a:r>
                      <a:r>
                        <a:rPr kumimoji="1" lang="ja-JP" altLang="en-US" sz="1200">
                          <a:solidFill>
                            <a:schemeClr val="tx1"/>
                          </a:solidFill>
                          <a:latin typeface="メイリオ" pitchFamily="50" charset="-128"/>
                          <a:ea typeface="メイリオ" pitchFamily="50" charset="-128"/>
                        </a:rPr>
                        <a:t>、従事していた労働が単純作業で、</a:t>
                      </a:r>
                      <a:r>
                        <a:rPr kumimoji="1" lang="ja-JP" altLang="en-US" sz="1200" b="1">
                          <a:solidFill>
                            <a:schemeClr val="tx1"/>
                          </a:solidFill>
                          <a:latin typeface="メイリオ" pitchFamily="50" charset="-128"/>
                          <a:ea typeface="メイリオ" pitchFamily="50" charset="-128"/>
                        </a:rPr>
                        <a:t>体系立てられた座学の職業訓練の受講経験が全くない者</a:t>
                      </a:r>
                      <a:r>
                        <a:rPr kumimoji="1" lang="ja-JP" altLang="en-US" sz="1200">
                          <a:solidFill>
                            <a:schemeClr val="tx1"/>
                          </a:solidFill>
                          <a:latin typeface="メイリオ" pitchFamily="50" charset="-128"/>
                          <a:ea typeface="メイリオ" pitchFamily="50" charset="-128"/>
                        </a:rPr>
                        <a:t>、あるいは、正規雇用であっても訓練実施分野において、</a:t>
                      </a:r>
                      <a:r>
                        <a:rPr kumimoji="1" lang="ja-JP" altLang="en-US" sz="1200" b="1">
                          <a:solidFill>
                            <a:schemeClr val="tx1"/>
                          </a:solidFill>
                          <a:latin typeface="メイリオ" pitchFamily="50" charset="-128"/>
                          <a:ea typeface="メイリオ" pitchFamily="50" charset="-128"/>
                        </a:rPr>
                        <a:t>過去５年以内に短期間（１年未満）での離転職を繰り返したことにより正規雇用の期間が通算して３年以上となる</a:t>
                      </a:r>
                      <a:r>
                        <a:rPr kumimoji="1" lang="ja-JP" altLang="en-US" sz="1200">
                          <a:solidFill>
                            <a:schemeClr val="tx1"/>
                          </a:solidFill>
                          <a:latin typeface="メイリオ" pitchFamily="50" charset="-128"/>
                          <a:ea typeface="メイリオ" pitchFamily="50" charset="-128"/>
                        </a:rPr>
                        <a:t>者など、過去の職業経験の実態などから有期実習型訓練への参加が必要と認められる者であること</a:t>
                      </a:r>
                      <a:endParaRPr kumimoji="1" lang="en-US" altLang="ja-JP" sz="1200" b="1">
                        <a:solidFill>
                          <a:schemeClr val="tx1"/>
                        </a:solidFill>
                        <a:latin typeface="メイリオ" pitchFamily="50" charset="-128"/>
                        <a:ea typeface="メイリオ" pitchFamily="50" charset="-128"/>
                      </a:endParaRPr>
                    </a:p>
                  </a:txBody>
                  <a:tcPr anchor="ctr">
                    <a:lnL w="12700" cmpd="sng">
                      <a:noFill/>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dot"/>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a16="http://schemas.microsoft.com/office/drawing/2014/main" val="3042475018"/>
                  </a:ext>
                </a:extLst>
              </a:tr>
              <a:tr h="696598">
                <a:tc>
                  <a:txBody>
                    <a:bodyPr/>
                    <a:lstStyle/>
                    <a:p>
                      <a:pPr marL="0" indent="0" algn="ctr">
                        <a:lnSpc>
                          <a:spcPct val="110000"/>
                        </a:lnSpc>
                        <a:spcBef>
                          <a:spcPts val="0"/>
                        </a:spcBef>
                        <a:spcAft>
                          <a:spcPts val="0"/>
                        </a:spcAft>
                      </a:pPr>
                      <a:r>
                        <a:rPr kumimoji="1" lang="ja-JP" altLang="en-US" sz="1200">
                          <a:solidFill>
                            <a:schemeClr val="tx1"/>
                          </a:solidFill>
                          <a:latin typeface="メイリオ" pitchFamily="50" charset="-128"/>
                          <a:ea typeface="メイリオ" pitchFamily="50" charset="-128"/>
                        </a:rPr>
                        <a:t>⑦</a:t>
                      </a:r>
                    </a:p>
                  </a:txBody>
                  <a:tcPr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b="1">
                          <a:solidFill>
                            <a:schemeClr val="tx1"/>
                          </a:solidFill>
                          <a:latin typeface="メイリオ" pitchFamily="50" charset="-128"/>
                          <a:ea typeface="メイリオ" pitchFamily="50" charset="-128"/>
                        </a:rPr>
                        <a:t>正規雇用労働者等として雇用することを約して雇い入れられた者</a:t>
                      </a:r>
                      <a:r>
                        <a:rPr kumimoji="1" lang="en-US" altLang="ja-JP" sz="1200" b="1" baseline="30000">
                          <a:solidFill>
                            <a:schemeClr val="tx1"/>
                          </a:solidFill>
                          <a:latin typeface="メイリオ" pitchFamily="50" charset="-128"/>
                          <a:ea typeface="メイリオ" pitchFamily="50" charset="-128"/>
                        </a:rPr>
                        <a:t>※</a:t>
                      </a:r>
                      <a:r>
                        <a:rPr kumimoji="1" lang="ja-JP" altLang="en-US" sz="1200" b="1">
                          <a:solidFill>
                            <a:schemeClr val="tx1"/>
                          </a:solidFill>
                          <a:latin typeface="メイリオ" pitchFamily="50" charset="-128"/>
                          <a:ea typeface="メイリオ" pitchFamily="50" charset="-128"/>
                        </a:rPr>
                        <a:t>ではないこと</a:t>
                      </a:r>
                      <a:endParaRPr kumimoji="1" lang="en-US" altLang="ja-JP" sz="1200" b="1">
                        <a:solidFill>
                          <a:schemeClr val="tx1"/>
                        </a:solidFill>
                        <a:latin typeface="メイリオ" pitchFamily="50" charset="-128"/>
                        <a:ea typeface="メイリオ" pitchFamily="50" charset="-128"/>
                      </a:endParaRPr>
                    </a:p>
                    <a:p>
                      <a:pPr marL="88900" marR="0" lvl="0" indent="-88900" algn="l" defTabSz="1001908" rtl="0" eaLnBrk="1" fontAlgn="auto" latinLnBrk="0" hangingPunct="1">
                        <a:lnSpc>
                          <a:spcPct val="110000"/>
                        </a:lnSpc>
                        <a:spcBef>
                          <a:spcPts val="600"/>
                        </a:spcBef>
                        <a:spcAft>
                          <a:spcPts val="0"/>
                        </a:spcAft>
                        <a:buClrTx/>
                        <a:buSzTx/>
                        <a:buFontTx/>
                        <a:buNone/>
                        <a:tabLst/>
                        <a:defRPr/>
                      </a:pPr>
                      <a:r>
                        <a:rPr kumimoji="1" lang="en-US" altLang="ja-JP" sz="1000" b="0">
                          <a:solidFill>
                            <a:schemeClr val="tx1"/>
                          </a:solidFill>
                          <a:latin typeface="メイリオ" pitchFamily="50" charset="-128"/>
                          <a:ea typeface="メイリオ" pitchFamily="50" charset="-128"/>
                        </a:rPr>
                        <a:t>※</a:t>
                      </a:r>
                      <a:r>
                        <a:rPr kumimoji="1" lang="ja-JP" altLang="en-US" sz="1000" b="0">
                          <a:solidFill>
                            <a:schemeClr val="tx1"/>
                          </a:solidFill>
                          <a:latin typeface="メイリオ" pitchFamily="50" charset="-128"/>
                          <a:ea typeface="メイリオ" pitchFamily="50" charset="-128"/>
                        </a:rPr>
                        <a:t>　有期実習型訓練の修了後に有期実習型訓練の評価結果に基づき、正規雇用労働者等へ転換を検討することを予定して雇い入れられた労働者は除きます。</a:t>
                      </a:r>
                      <a:endParaRPr kumimoji="1" lang="en-US" altLang="ja-JP" sz="1000" b="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lnT w="12700" cap="flat" cmpd="sng" algn="ctr">
                      <a:solidFill>
                        <a:schemeClr val="tx1">
                          <a:lumMod val="50000"/>
                          <a:lumOff val="50000"/>
                        </a:schemeClr>
                      </a:solidFill>
                      <a:prstDash val="solid"/>
                      <a:round/>
                      <a:headEnd type="none" w="med" len="med"/>
                      <a:tailEnd type="none" w="med" len="med"/>
                    </a:lnT>
                  </a:tcPr>
                </a:tc>
                <a:extLst>
                  <a:ext uri="{0D108BD9-81ED-4DB2-BD59-A6C34878D82A}">
                    <a16:rowId xmlns:a16="http://schemas.microsoft.com/office/drawing/2014/main" val="1590439799"/>
                  </a:ext>
                </a:extLst>
              </a:tr>
              <a:tr h="410309">
                <a:tc>
                  <a:txBody>
                    <a:bodyPr/>
                    <a:lstStyle/>
                    <a:p>
                      <a:pPr marL="0" indent="0" algn="ctr">
                        <a:lnSpc>
                          <a:spcPct val="110000"/>
                        </a:lnSpc>
                        <a:spcBef>
                          <a:spcPts val="0"/>
                        </a:spcBef>
                        <a:spcAft>
                          <a:spcPts val="0"/>
                        </a:spcAft>
                      </a:pPr>
                      <a:r>
                        <a:rPr kumimoji="1" lang="ja-JP" altLang="en-US" sz="1200">
                          <a:solidFill>
                            <a:schemeClr val="tx1"/>
                          </a:solidFill>
                          <a:latin typeface="メイリオ" pitchFamily="50" charset="-128"/>
                          <a:ea typeface="メイリオ" pitchFamily="50" charset="-128"/>
                        </a:rPr>
                        <a:t>⑧</a:t>
                      </a:r>
                    </a:p>
                  </a:txBody>
                  <a:tcPr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a:solidFill>
                            <a:schemeClr val="tx1"/>
                          </a:solidFill>
                          <a:latin typeface="メイリオ" pitchFamily="50" charset="-128"/>
                          <a:ea typeface="メイリオ" pitchFamily="50" charset="-128"/>
                        </a:rPr>
                        <a:t>事業主が実施する有期実習型訓練の趣旨、内容を理解している者であること</a:t>
                      </a:r>
                      <a:endParaRPr kumimoji="1" lang="en-US" altLang="ja-JP" sz="120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10298789"/>
                  </a:ext>
                </a:extLst>
              </a:tr>
              <a:tr h="478337">
                <a:tc>
                  <a:txBody>
                    <a:bodyPr/>
                    <a:lstStyle/>
                    <a:p>
                      <a:pPr marL="0" indent="0" algn="ctr">
                        <a:lnSpc>
                          <a:spcPct val="110000"/>
                        </a:lnSpc>
                        <a:spcBef>
                          <a:spcPts val="0"/>
                        </a:spcBef>
                        <a:spcAft>
                          <a:spcPts val="0"/>
                        </a:spcAft>
                      </a:pPr>
                      <a:r>
                        <a:rPr kumimoji="1" lang="ja-JP" altLang="en-US" sz="1200">
                          <a:solidFill>
                            <a:schemeClr val="tx1"/>
                          </a:solidFill>
                          <a:latin typeface="メイリオ" pitchFamily="50" charset="-128"/>
                          <a:ea typeface="メイリオ" pitchFamily="50" charset="-128"/>
                        </a:rPr>
                        <a:t>⑨</a:t>
                      </a:r>
                    </a:p>
                  </a:txBody>
                  <a:tcPr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accent3"/>
                          </a:solidFill>
                          <a:latin typeface="メイリオ" panose="020B0604030504040204" pitchFamily="50" charset="-128"/>
                          <a:ea typeface="メイリオ" panose="020B0604030504040204" pitchFamily="50" charset="-128"/>
                        </a:rPr>
                        <a:t>＜業務独占資格に係る業務（理美容等）を対象とした訓練である場合＞</a:t>
                      </a:r>
                      <a:endParaRPr lang="en-US" altLang="ja-JP" sz="1200">
                        <a:solidFill>
                          <a:schemeClr val="accent3"/>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業務独占資格に係る</a:t>
                      </a:r>
                      <a:r>
                        <a:rPr lang="en-US" altLang="ja-JP" sz="1200">
                          <a:solidFill>
                            <a:schemeClr val="tx1"/>
                          </a:solidFill>
                          <a:latin typeface="メイリオ" panose="020B0604030504040204" pitchFamily="50" charset="-128"/>
                          <a:ea typeface="メイリオ" panose="020B0604030504040204" pitchFamily="50" charset="-128"/>
                        </a:rPr>
                        <a:t>OJT</a:t>
                      </a:r>
                      <a:r>
                        <a:rPr lang="ja-JP" altLang="en-US" sz="1200">
                          <a:solidFill>
                            <a:schemeClr val="tx1"/>
                          </a:solidFill>
                          <a:latin typeface="メイリオ" panose="020B0604030504040204" pitchFamily="50" charset="-128"/>
                          <a:ea typeface="メイリオ" panose="020B0604030504040204" pitchFamily="50" charset="-128"/>
                        </a:rPr>
                        <a:t>を実施する前までに、当該資格を有している者であること</a:t>
                      </a:r>
                    </a:p>
                  </a:txBody>
                  <a:tcPr marT="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690640613"/>
                  </a:ext>
                </a:extLst>
              </a:tr>
            </a:tbl>
          </a:graphicData>
        </a:graphic>
      </p:graphicFrame>
      <p:sp>
        <p:nvSpPr>
          <p:cNvPr id="2" name="スライド番号プレースホルダー 1">
            <a:extLst>
              <a:ext uri="{FF2B5EF4-FFF2-40B4-BE49-F238E27FC236}">
                <a16:creationId xmlns:a16="http://schemas.microsoft.com/office/drawing/2014/main" id="{73C3DB7C-AFBD-3413-4058-336DE25A0640}"/>
              </a:ext>
            </a:extLst>
          </p:cNvPr>
          <p:cNvSpPr>
            <a:spLocks noGrp="1"/>
          </p:cNvSpPr>
          <p:nvPr>
            <p:ph type="sldNum" sz="quarter" idx="12"/>
          </p:nvPr>
        </p:nvSpPr>
        <p:spPr>
          <a:xfrm>
            <a:off x="-1238869" y="9782900"/>
            <a:ext cx="1680210" cy="550138"/>
          </a:xfrm>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19</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4" name="正方形/長方形 3">
            <a:extLst>
              <a:ext uri="{FF2B5EF4-FFF2-40B4-BE49-F238E27FC236}">
                <a16:creationId xmlns:a16="http://schemas.microsoft.com/office/drawing/2014/main" id="{337B3099-5DEE-AC52-93BF-DA5BF81993D3}"/>
              </a:ext>
            </a:extLst>
          </p:cNvPr>
          <p:cNvSpPr/>
          <p:nvPr/>
        </p:nvSpPr>
        <p:spPr>
          <a:xfrm>
            <a:off x="541532" y="72192"/>
            <a:ext cx="1584176" cy="338554"/>
          </a:xfrm>
          <a:prstGeom prst="rect">
            <a:avLst/>
          </a:prstGeom>
          <a:solidFill>
            <a:schemeClr val="accent3">
              <a:lumMod val="60000"/>
              <a:lumOff val="40000"/>
            </a:schemeClr>
          </a:solidFill>
        </p:spPr>
        <p:txBody>
          <a:bodyPr vert="horz" wrap="square"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労働者の要件</a:t>
            </a:r>
            <a:endParaRPr kumimoji="1" lang="en-US" altLang="ja-JP" sz="16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16" name="表 20">
            <a:extLst>
              <a:ext uri="{FF2B5EF4-FFF2-40B4-BE49-F238E27FC236}">
                <a16:creationId xmlns:a16="http://schemas.microsoft.com/office/drawing/2014/main" id="{62119F5E-8A83-D2AD-4095-F9411E7B35B4}"/>
              </a:ext>
            </a:extLst>
          </p:cNvPr>
          <p:cNvGraphicFramePr>
            <a:graphicFrameLocks noGrp="1"/>
          </p:cNvGraphicFramePr>
          <p:nvPr>
            <p:extLst>
              <p:ext uri="{D42A27DB-BD31-4B8C-83A1-F6EECF244321}">
                <p14:modId xmlns:p14="http://schemas.microsoft.com/office/powerpoint/2010/main" val="3120421012"/>
              </p:ext>
            </p:extLst>
          </p:nvPr>
        </p:nvGraphicFramePr>
        <p:xfrm>
          <a:off x="3675" y="492279"/>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bg1"/>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spTree>
    <p:extLst>
      <p:ext uri="{BB962C8B-B14F-4D97-AF65-F5344CB8AC3E}">
        <p14:creationId xmlns:p14="http://schemas.microsoft.com/office/powerpoint/2010/main" val="3277694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表 20">
            <a:extLst>
              <a:ext uri="{FF2B5EF4-FFF2-40B4-BE49-F238E27FC236}">
                <a16:creationId xmlns:a16="http://schemas.microsoft.com/office/drawing/2014/main" id="{F91E39D6-37AD-A8F1-D157-F71F8BEEDBC3}"/>
              </a:ext>
            </a:extLst>
          </p:cNvPr>
          <p:cNvGraphicFramePr>
            <a:graphicFrameLocks noGrp="1"/>
          </p:cNvGraphicFramePr>
          <p:nvPr>
            <p:extLst>
              <p:ext uri="{D42A27DB-BD31-4B8C-83A1-F6EECF244321}">
                <p14:modId xmlns:p14="http://schemas.microsoft.com/office/powerpoint/2010/main" val="323298388"/>
              </p:ext>
            </p:extLst>
          </p:nvPr>
        </p:nvGraphicFramePr>
        <p:xfrm>
          <a:off x="6839692" y="730628"/>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graphicFrame>
        <p:nvGraphicFramePr>
          <p:cNvPr id="3" name="表 2">
            <a:extLst>
              <a:ext uri="{FF2B5EF4-FFF2-40B4-BE49-F238E27FC236}">
                <a16:creationId xmlns:a16="http://schemas.microsoft.com/office/drawing/2014/main" id="{9C499B3C-B5AC-57A5-C048-5BA02096B4DB}"/>
              </a:ext>
            </a:extLst>
          </p:cNvPr>
          <p:cNvGraphicFramePr>
            <a:graphicFrameLocks noGrp="1"/>
          </p:cNvGraphicFramePr>
          <p:nvPr>
            <p:extLst>
              <p:ext uri="{D42A27DB-BD31-4B8C-83A1-F6EECF244321}">
                <p14:modId xmlns:p14="http://schemas.microsoft.com/office/powerpoint/2010/main" val="1869137386"/>
              </p:ext>
            </p:extLst>
          </p:nvPr>
        </p:nvGraphicFramePr>
        <p:xfrm>
          <a:off x="278347" y="304838"/>
          <a:ext cx="6513039" cy="987552"/>
        </p:xfrm>
        <a:graphic>
          <a:graphicData uri="http://schemas.openxmlformats.org/drawingml/2006/table">
            <a:tbl>
              <a:tblPr firstRow="1" bandRow="1">
                <a:tableStyleId>{E8B1032C-EA38-4F05-BA0D-38AFFFC7BED3}</a:tableStyleId>
              </a:tblPr>
              <a:tblGrid>
                <a:gridCol w="387668">
                  <a:extLst>
                    <a:ext uri="{9D8B030D-6E8A-4147-A177-3AD203B41FA5}">
                      <a16:colId xmlns:a16="http://schemas.microsoft.com/office/drawing/2014/main" val="3225930560"/>
                    </a:ext>
                  </a:extLst>
                </a:gridCol>
                <a:gridCol w="6125371">
                  <a:extLst>
                    <a:ext uri="{9D8B030D-6E8A-4147-A177-3AD203B41FA5}">
                      <a16:colId xmlns:a16="http://schemas.microsoft.com/office/drawing/2014/main" val="3028768407"/>
                    </a:ext>
                  </a:extLst>
                </a:gridCol>
              </a:tblGrid>
              <a:tr h="399725">
                <a:tc>
                  <a:txBody>
                    <a:bodyPr/>
                    <a:lstStyle/>
                    <a:p>
                      <a:pPr marL="0" indent="0" algn="ctr">
                        <a:lnSpc>
                          <a:spcPct val="110000"/>
                        </a:lnSpc>
                        <a:spcBef>
                          <a:spcPts val="0"/>
                        </a:spcBef>
                        <a:spcAft>
                          <a:spcPts val="0"/>
                        </a:spcAft>
                      </a:pPr>
                      <a:r>
                        <a:rPr kumimoji="1" lang="ja-JP" altLang="en-US" sz="1200" b="0">
                          <a:solidFill>
                            <a:schemeClr val="tx1"/>
                          </a:solidFill>
                          <a:latin typeface="メイリオ" pitchFamily="50" charset="-128"/>
                          <a:ea typeface="メイリオ" pitchFamily="50" charset="-128"/>
                        </a:rPr>
                        <a:t>⑩</a:t>
                      </a:r>
                    </a:p>
                  </a:txBody>
                  <a:tcPr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b="0">
                          <a:solidFill>
                            <a:schemeClr val="tx1"/>
                          </a:solidFill>
                          <a:latin typeface="メイリオ" pitchFamily="50" charset="-128"/>
                          <a:ea typeface="メイリオ" pitchFamily="50" charset="-128"/>
                        </a:rPr>
                        <a:t>他の事業主が実施した公共職業訓練、求職者支援訓練、実習併用職業訓練または有期実習型訓練を修了後６か月以内の者でないこと</a:t>
                      </a:r>
                      <a:endParaRPr kumimoji="1" lang="en-US" altLang="ja-JP" sz="1200" b="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168523"/>
                  </a:ext>
                </a:extLst>
              </a:tr>
              <a:tr h="399725">
                <a:tc>
                  <a:txBody>
                    <a:bodyPr/>
                    <a:lstStyle/>
                    <a:p>
                      <a:pPr marL="0" indent="0" algn="ctr">
                        <a:lnSpc>
                          <a:spcPct val="110000"/>
                        </a:lnSpc>
                        <a:spcBef>
                          <a:spcPts val="0"/>
                        </a:spcBef>
                        <a:spcAft>
                          <a:spcPts val="0"/>
                        </a:spcAft>
                      </a:pPr>
                      <a:r>
                        <a:rPr kumimoji="1" lang="ja-JP" altLang="en-US" sz="1200">
                          <a:solidFill>
                            <a:schemeClr val="tx1"/>
                          </a:solidFill>
                          <a:latin typeface="メイリオ" pitchFamily="50" charset="-128"/>
                          <a:ea typeface="メイリオ" pitchFamily="50" charset="-128"/>
                        </a:rPr>
                        <a:t>⑪</a:t>
                      </a:r>
                    </a:p>
                  </a:txBody>
                  <a:tcPr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3">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a:solidFill>
                            <a:schemeClr val="tx1"/>
                          </a:solidFill>
                          <a:latin typeface="メイリオ" pitchFamily="50" charset="-128"/>
                          <a:ea typeface="メイリオ" pitchFamily="50" charset="-128"/>
                        </a:rPr>
                        <a:t>同一の事業主が実施した公共職業訓練、求職者支援訓練、実習併用職業訓練または有期実習型訓練を修了した者でないこと</a:t>
                      </a:r>
                      <a:endParaRPr kumimoji="1" lang="en-US" altLang="ja-JP" sz="120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793199"/>
                  </a:ext>
                </a:extLst>
              </a:tr>
            </a:tbl>
          </a:graphicData>
        </a:graphic>
      </p:graphicFrame>
      <p:sp>
        <p:nvSpPr>
          <p:cNvPr id="39" name="テキスト ボックス 38">
            <a:extLst>
              <a:ext uri="{FF2B5EF4-FFF2-40B4-BE49-F238E27FC236}">
                <a16:creationId xmlns:a16="http://schemas.microsoft.com/office/drawing/2014/main" id="{15B34225-A88D-2D68-518E-E1E3B6B23B54}"/>
              </a:ext>
            </a:extLst>
          </p:cNvPr>
          <p:cNvSpPr txBox="1"/>
          <p:nvPr/>
        </p:nvSpPr>
        <p:spPr>
          <a:xfrm>
            <a:off x="220608" y="1789437"/>
            <a:ext cx="6563003" cy="8568952"/>
          </a:xfrm>
          <a:prstGeom prst="rect">
            <a:avLst/>
          </a:prstGeom>
          <a:noFill/>
        </p:spPr>
        <p:txBody>
          <a:bodyPr wrap="square" rtlCol="0">
            <a:noAutofit/>
          </a:bodyPr>
          <a:lstStyle/>
          <a:p>
            <a:pPr>
              <a:lnSpc>
                <a:spcPct val="110000"/>
              </a:lnSpc>
              <a:spcBef>
                <a:spcPts val="200"/>
              </a:spcBef>
              <a:spcAft>
                <a:spcPts val="200"/>
              </a:spcAft>
            </a:pPr>
            <a:r>
              <a:rPr lang="ja-JP" altLang="en-US" sz="1400" b="1">
                <a:solidFill>
                  <a:prstClr val="black"/>
                </a:solidFill>
                <a:latin typeface="メイリオ" panose="020B0604030504040204" pitchFamily="50" charset="-128"/>
                <a:ea typeface="メイリオ" panose="020B0604030504040204" pitchFamily="50" charset="-128"/>
              </a:rPr>
              <a:t> ○ 訓練の実現が見込まれないもの</a:t>
            </a:r>
            <a:endParaRPr lang="en-US" altLang="ja-JP" sz="1400" b="1">
              <a:solidFill>
                <a:prstClr val="black"/>
              </a:solidFill>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企業全体の常用雇用する労働者数が</a:t>
            </a:r>
            <a:r>
              <a:rPr lang="ja-JP" altLang="en-US" sz="1200" b="1" u="sng">
                <a:solidFill>
                  <a:srgbClr val="FF0000"/>
                </a:solidFill>
                <a:latin typeface="メイリオ" panose="020B0604030504040204" pitchFamily="50" charset="-128"/>
                <a:ea typeface="メイリオ" panose="020B0604030504040204" pitchFamily="50" charset="-128"/>
              </a:rPr>
              <a:t>訓練対象者を除く常用労働者数１人以下の事業所が行う</a:t>
            </a:r>
            <a:r>
              <a:rPr lang="en-US" altLang="ja-JP" sz="1200" b="1" u="sng">
                <a:solidFill>
                  <a:srgbClr val="FF0000"/>
                </a:solidFill>
                <a:latin typeface="メイリオ" panose="020B0604030504040204" pitchFamily="50" charset="-128"/>
                <a:ea typeface="メイリオ" panose="020B0604030504040204" pitchFamily="50" charset="-128"/>
              </a:rPr>
              <a:t>OFF-JT</a:t>
            </a:r>
            <a:r>
              <a:rPr lang="ja-JP" altLang="en-US" sz="1200" b="1" u="sng">
                <a:solidFill>
                  <a:srgbClr val="FF0000"/>
                </a:solidFill>
                <a:latin typeface="メイリオ" panose="020B0604030504040204" pitchFamily="50" charset="-128"/>
                <a:ea typeface="メイリオ" panose="020B0604030504040204" pitchFamily="50" charset="-128"/>
              </a:rPr>
              <a:t>の事業内訓練</a:t>
            </a:r>
            <a:r>
              <a:rPr lang="ja-JP" altLang="en-US" sz="1200">
                <a:solidFill>
                  <a:prstClr val="black"/>
                </a:solidFill>
                <a:latin typeface="メイリオ" panose="020B0604030504040204" pitchFamily="50" charset="-128"/>
                <a:ea typeface="メイリオ" panose="020B0604030504040204" pitchFamily="50" charset="-128"/>
              </a:rPr>
              <a:t>を含む訓練計画（ただし、訓練を役員が実施する、あるいは、訓練中はアルバイトを雇用しているなど、訓練を実施する体制が整っており、訓練の実現が見込まれるもの（事業主が文書等で疎明可能な場合に限る。）を除く。）</a:t>
            </a:r>
            <a:endParaRPr lang="en-US" altLang="ja-JP" sz="1200">
              <a:solidFill>
                <a:prstClr val="black"/>
              </a:solidFill>
              <a:latin typeface="メイリオ" panose="020B0604030504040204" pitchFamily="50" charset="-128"/>
              <a:ea typeface="メイリオ" panose="020B0604030504040204" pitchFamily="50" charset="-128"/>
            </a:endParaRPr>
          </a:p>
          <a:p>
            <a:pPr>
              <a:lnSpc>
                <a:spcPct val="110000"/>
              </a:lnSpc>
              <a:spcBef>
                <a:spcPts val="600"/>
              </a:spcBef>
              <a:spcAft>
                <a:spcPts val="200"/>
              </a:spcAft>
            </a:pPr>
            <a:r>
              <a:rPr lang="ja-JP" altLang="en-US" sz="1400" b="1">
                <a:solidFill>
                  <a:prstClr val="black"/>
                </a:solidFill>
                <a:latin typeface="メイリオ" panose="020B0604030504040204" pitchFamily="50" charset="-128"/>
                <a:ea typeface="メイリオ" panose="020B0604030504040204" pitchFamily="50" charset="-128"/>
              </a:rPr>
              <a:t> ○ 正規雇用労働者等への転換を目的とした訓練であることが明確でないもの</a:t>
            </a:r>
            <a:endParaRPr lang="en-US" altLang="ja-JP" sz="1400" b="1">
              <a:solidFill>
                <a:prstClr val="black"/>
              </a:solidFill>
              <a:latin typeface="メイリオ" panose="020B0604030504040204" pitchFamily="50" charset="-128"/>
              <a:ea typeface="メイリオ" panose="020B0604030504040204" pitchFamily="50" charset="-128"/>
            </a:endParaRPr>
          </a:p>
          <a:p>
            <a:pPr marL="432000" lvl="1" indent="-22860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訓練の修了時における正規雇用労働者等への転換に係る基準としてジョブ・カード様式３－３－１－１：企業実習・</a:t>
            </a:r>
            <a:r>
              <a:rPr lang="en-US" altLang="ja-JP" sz="1200">
                <a:solidFill>
                  <a:prstClr val="black"/>
                </a:solidFill>
                <a:latin typeface="メイリオ" panose="020B0604030504040204" pitchFamily="50" charset="-128"/>
                <a:ea typeface="メイリオ" panose="020B0604030504040204" pitchFamily="50" charset="-128"/>
              </a:rPr>
              <a:t>OJT</a:t>
            </a:r>
            <a:r>
              <a:rPr lang="ja-JP" altLang="en-US" sz="1200">
                <a:solidFill>
                  <a:prstClr val="black"/>
                </a:solidFill>
                <a:latin typeface="メイリオ" panose="020B0604030504040204" pitchFamily="50" charset="-128"/>
                <a:ea typeface="メイリオ" panose="020B0604030504040204" pitchFamily="50" charset="-128"/>
              </a:rPr>
              <a:t>用による企業評価を活用していない訓練計画</a:t>
            </a:r>
            <a:endParaRPr lang="en-US" altLang="ja-JP" sz="1200">
              <a:solidFill>
                <a:prstClr val="black"/>
              </a:solidFill>
              <a:latin typeface="メイリオ" panose="020B0604030504040204" pitchFamily="50" charset="-128"/>
              <a:ea typeface="メイリオ" panose="020B0604030504040204" pitchFamily="50" charset="-128"/>
            </a:endParaRPr>
          </a:p>
          <a:p>
            <a:pPr marL="432000" lvl="1" indent="-22860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正規雇用労働者等への転換の時期が合理的な理由なく訓練修了後２か月以内の期間に定めていない訓練計画</a:t>
            </a:r>
            <a:endParaRPr lang="en-US" altLang="ja-JP" sz="1200">
              <a:solidFill>
                <a:prstClr val="black"/>
              </a:solidFill>
              <a:latin typeface="メイリオ" panose="020B0604030504040204" pitchFamily="50" charset="-128"/>
              <a:ea typeface="メイリオ" panose="020B0604030504040204" pitchFamily="50" charset="-128"/>
            </a:endParaRPr>
          </a:p>
          <a:p>
            <a:pPr>
              <a:lnSpc>
                <a:spcPct val="110000"/>
              </a:lnSpc>
              <a:spcBef>
                <a:spcPts val="600"/>
              </a:spcBef>
              <a:spcAft>
                <a:spcPts val="200"/>
              </a:spcAft>
            </a:pPr>
            <a:r>
              <a:rPr lang="ja-JP" altLang="en-US" sz="1400" b="1">
                <a:solidFill>
                  <a:prstClr val="black"/>
                </a:solidFill>
                <a:latin typeface="メイリオ" panose="020B0604030504040204" pitchFamily="50" charset="-128"/>
                <a:ea typeface="メイリオ" panose="020B0604030504040204" pitchFamily="50" charset="-128"/>
              </a:rPr>
              <a:t> ○ 訓練の必要性が見込まれないもの</a:t>
            </a:r>
            <a:endParaRPr lang="en-US" altLang="ja-JP" sz="1400" b="1">
              <a:solidFill>
                <a:prstClr val="black"/>
              </a:solidFill>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医師、歯科医師、弁護士、税理士等の資格を有する者、１級の技能検定に合格した者は、正規雇用労働者として働く職業能力を有していると考えられるため、資格を有する分野における有期実習型訓練の対象者となりません。</a:t>
            </a:r>
          </a:p>
          <a:p>
            <a:pPr marL="360000" lvl="1" indent="-17145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正規雇用労働者への転換の時期における年齢が事業所の定める定年を超えることとなる者を対象労働者とする訓練計画</a:t>
            </a:r>
            <a:endParaRPr lang="en-US" altLang="ja-JP" sz="1200">
              <a:solidFill>
                <a:prstClr val="black"/>
              </a:solidFill>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solidFill>
                  <a:prstClr val="black"/>
                </a:solidFill>
                <a:latin typeface="メイリオ" panose="020B0604030504040204" pitchFamily="50" charset="-128"/>
                <a:ea typeface="メイリオ" panose="020B0604030504040204" pitchFamily="50" charset="-128"/>
              </a:rPr>
              <a:t>訓練実施分野において、キャリアコンサルティングが行われた日前の過去５年以内におおむね３年以上通算して</a:t>
            </a:r>
            <a:r>
              <a:rPr lang="ja-JP" altLang="en-US" sz="1200">
                <a:latin typeface="メイリオ" panose="020B0604030504040204" pitchFamily="50" charset="-128"/>
                <a:ea typeface="メイリオ" panose="020B0604030504040204" pitchFamily="50" charset="-128"/>
              </a:rPr>
              <a:t>正規雇用（自営や役員など、労働者以外での就業を含む。）されたことがある</a:t>
            </a:r>
            <a:r>
              <a:rPr lang="ja-JP" altLang="en-US" sz="1200">
                <a:solidFill>
                  <a:prstClr val="black"/>
                </a:solidFill>
                <a:latin typeface="メイリオ" panose="020B0604030504040204" pitchFamily="50" charset="-128"/>
                <a:ea typeface="メイリオ" panose="020B0604030504040204" pitchFamily="50" charset="-128"/>
              </a:rPr>
              <a:t>者を対象労働者とする訓練計画（ただし、正規雇用であっても短期間（</a:t>
            </a:r>
            <a:r>
              <a:rPr lang="en-US" altLang="ja-JP" sz="1200">
                <a:solidFill>
                  <a:prstClr val="black"/>
                </a:solidFill>
                <a:latin typeface="メイリオ" panose="020B0604030504040204" pitchFamily="50" charset="-128"/>
                <a:ea typeface="メイリオ" panose="020B0604030504040204" pitchFamily="50" charset="-128"/>
              </a:rPr>
              <a:t>1</a:t>
            </a:r>
            <a:r>
              <a:rPr lang="ja-JP" altLang="en-US" sz="1200">
                <a:solidFill>
                  <a:prstClr val="black"/>
                </a:solidFill>
                <a:latin typeface="メイリオ" panose="020B0604030504040204" pitchFamily="50" charset="-128"/>
                <a:ea typeface="メイリオ" panose="020B0604030504040204" pitchFamily="50" charset="-128"/>
              </a:rPr>
              <a:t>年未満）での期間での離転職を繰り返したことにより通算して３年以上となる者などで、訓練の必要性が見込まれるも</a:t>
            </a:r>
            <a:r>
              <a:rPr lang="ja-JP" altLang="en-US" sz="1200">
                <a:latin typeface="メイリオ" panose="020B0604030504040204" pitchFamily="50" charset="-128"/>
                <a:ea typeface="メイリオ" panose="020B0604030504040204" pitchFamily="50" charset="-128"/>
              </a:rPr>
              <a:t>のを除く。）</a:t>
            </a:r>
            <a:endParaRPr lang="en-US" altLang="ja-JP" sz="1200">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latin typeface="メイリオ" panose="020B0604030504040204" pitchFamily="50" charset="-128"/>
                <a:ea typeface="メイリオ" panose="020B0604030504040204" pitchFamily="50" charset="-128"/>
              </a:rPr>
              <a:t>訓練実施分野であるか否かに関わりなく過去</a:t>
            </a:r>
            <a:r>
              <a:rPr lang="en-US" altLang="ja-JP" sz="1200">
                <a:latin typeface="メイリオ" panose="020B0604030504040204" pitchFamily="50" charset="-128"/>
                <a:ea typeface="メイリオ" panose="020B0604030504040204" pitchFamily="50" charset="-128"/>
              </a:rPr>
              <a:t>10</a:t>
            </a:r>
            <a:r>
              <a:rPr lang="ja-JP" altLang="en-US" sz="1200">
                <a:latin typeface="メイリオ" panose="020B0604030504040204" pitchFamily="50" charset="-128"/>
                <a:ea typeface="メイリオ" panose="020B0604030504040204" pitchFamily="50" charset="-128"/>
              </a:rPr>
              <a:t>年以内に同一企業において、おおむね６年以上継続して正規雇用（自営や役員など、労働者以外での就業を含む。）として就業経験がある者を対象労働者とする訓練計画</a:t>
            </a:r>
            <a:endParaRPr lang="en-US" altLang="ja-JP" sz="1200">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latin typeface="メイリオ" panose="020B0604030504040204" pitchFamily="50" charset="-128"/>
                <a:ea typeface="メイリオ" panose="020B0604030504040204" pitchFamily="50" charset="-128"/>
              </a:rPr>
              <a:t>資格試験合格者が資格者団体登録前に義務付けられている研修期間（弁護士（裁判所法第</a:t>
            </a:r>
            <a:r>
              <a:rPr lang="en-US" altLang="ja-JP" sz="1200">
                <a:latin typeface="メイリオ" panose="020B0604030504040204" pitchFamily="50" charset="-128"/>
                <a:ea typeface="メイリオ" panose="020B0604030504040204" pitchFamily="50" charset="-128"/>
              </a:rPr>
              <a:t>66</a:t>
            </a:r>
            <a:r>
              <a:rPr lang="ja-JP" altLang="en-US" sz="1200">
                <a:latin typeface="メイリオ" panose="020B0604030504040204" pitchFamily="50" charset="-128"/>
                <a:ea typeface="メイリオ" panose="020B0604030504040204" pitchFamily="50" charset="-128"/>
              </a:rPr>
              <a:t>条）、公認会計士（公認会計士法第</a:t>
            </a:r>
            <a:r>
              <a:rPr lang="en-US" altLang="ja-JP" sz="1200">
                <a:latin typeface="メイリオ" panose="020B0604030504040204" pitchFamily="50" charset="-128"/>
                <a:ea typeface="メイリオ" panose="020B0604030504040204" pitchFamily="50" charset="-128"/>
              </a:rPr>
              <a:t>16</a:t>
            </a:r>
            <a:r>
              <a:rPr lang="ja-JP" altLang="en-US" sz="1200">
                <a:latin typeface="メイリオ" panose="020B0604030504040204" pitchFamily="50" charset="-128"/>
                <a:ea typeface="メイリオ" panose="020B0604030504040204" pitchFamily="50" charset="-128"/>
              </a:rPr>
              <a:t>条）、社会保険労務士（社会保険労務士法第３条））及び税理士試験合格後の税理士法第３条に定める実務経験期間を対象とした訓練計画</a:t>
            </a:r>
            <a:endParaRPr lang="en-US" altLang="ja-JP" sz="1200">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latin typeface="メイリオ" panose="020B0604030504040204" pitchFamily="50" charset="-128"/>
                <a:ea typeface="メイリオ" panose="020B0604030504040204" pitchFamily="50" charset="-128"/>
              </a:rPr>
              <a:t>在籍７年以上の者に対する在籍年数３年未満の者と同じ内容の訓練（在籍中の雇用形態は正規・非正規を問わない。訓練内容が在籍年数で習得できない知識・能力に限られている場合を除く。）</a:t>
            </a:r>
            <a:endParaRPr lang="en-US" altLang="ja-JP" sz="1200">
              <a:latin typeface="メイリオ" panose="020B0604030504040204" pitchFamily="50" charset="-128"/>
              <a:ea typeface="メイリオ" panose="020B0604030504040204" pitchFamily="50" charset="-128"/>
            </a:endParaRPr>
          </a:p>
          <a:p>
            <a:pPr marL="360000" lvl="1" indent="-171450">
              <a:lnSpc>
                <a:spcPct val="110000"/>
              </a:lnSpc>
              <a:spcBef>
                <a:spcPts val="200"/>
              </a:spcBef>
              <a:spcAft>
                <a:spcPts val="200"/>
              </a:spcAft>
              <a:buFont typeface="Arial" panose="020B0604020202020204" pitchFamily="34" charset="0"/>
              <a:buChar char="•"/>
            </a:pPr>
            <a:r>
              <a:rPr lang="ja-JP" altLang="en-US" sz="1200">
                <a:latin typeface="メイリオ" panose="020B0604030504040204" pitchFamily="50" charset="-128"/>
                <a:ea typeface="メイリオ" panose="020B0604030504040204" pitchFamily="50" charset="-128"/>
              </a:rPr>
              <a:t>専門的・技術的能力が必要な業務に３年以上正社員として従事した経験がある者を当該専門的・技術的能力の基礎となる知識・能力で遂行することができる業務に従事させて行う訓練計画（看護師（中分類</a:t>
            </a:r>
            <a:r>
              <a:rPr lang="en-US" altLang="ja-JP" sz="1200">
                <a:latin typeface="メイリオ" panose="020B0604030504040204" pitchFamily="50" charset="-128"/>
                <a:ea typeface="メイリオ" panose="020B0604030504040204" pitchFamily="50" charset="-128"/>
              </a:rPr>
              <a:t>13</a:t>
            </a:r>
            <a:r>
              <a:rPr lang="ja-JP" altLang="en-US" sz="1200">
                <a:latin typeface="メイリオ" panose="020B0604030504040204" pitchFamily="50" charset="-128"/>
                <a:ea typeface="メイリオ" panose="020B0604030504040204" pitchFamily="50" charset="-128"/>
              </a:rPr>
              <a:t>）経験者を看護師補助（中分類</a:t>
            </a:r>
            <a:r>
              <a:rPr lang="en-US" altLang="ja-JP" sz="1200">
                <a:latin typeface="メイリオ" panose="020B0604030504040204" pitchFamily="50" charset="-128"/>
                <a:ea typeface="メイリオ" panose="020B0604030504040204" pitchFamily="50" charset="-128"/>
              </a:rPr>
              <a:t>37</a:t>
            </a:r>
            <a:r>
              <a:rPr lang="ja-JP" altLang="en-US" sz="1200">
                <a:latin typeface="メイリオ" panose="020B0604030504040204" pitchFamily="50" charset="-128"/>
                <a:ea typeface="メイリオ" panose="020B0604030504040204" pitchFamily="50" charset="-128"/>
              </a:rPr>
              <a:t>）、介護福祉士（中分類</a:t>
            </a:r>
            <a:r>
              <a:rPr lang="en-US" altLang="ja-JP" sz="1200">
                <a:latin typeface="メイリオ" panose="020B0604030504040204" pitchFamily="50" charset="-128"/>
                <a:ea typeface="メイリオ" panose="020B0604030504040204" pitchFamily="50" charset="-128"/>
              </a:rPr>
              <a:t>16</a:t>
            </a:r>
            <a:r>
              <a:rPr lang="ja-JP" altLang="en-US" sz="1200">
                <a:latin typeface="メイリオ" panose="020B0604030504040204" pitchFamily="50" charset="-128"/>
                <a:ea typeface="メイリオ" panose="020B0604030504040204" pitchFamily="50" charset="-128"/>
              </a:rPr>
              <a:t>）経験者を介護サービス（中分類</a:t>
            </a:r>
            <a:r>
              <a:rPr lang="en-US" altLang="ja-JP" sz="1200">
                <a:latin typeface="メイリオ" panose="020B0604030504040204" pitchFamily="50" charset="-128"/>
                <a:ea typeface="メイリオ" panose="020B0604030504040204" pitchFamily="50" charset="-128"/>
              </a:rPr>
              <a:t>36</a:t>
            </a:r>
            <a:r>
              <a:rPr lang="ja-JP" altLang="en-US" sz="1200">
                <a:latin typeface="メイリオ" panose="020B0604030504040204" pitchFamily="50" charset="-128"/>
                <a:ea typeface="メイリオ" panose="020B0604030504040204" pitchFamily="50" charset="-128"/>
              </a:rPr>
              <a:t>）に従事させるもの等）</a:t>
            </a:r>
            <a:endParaRPr lang="en-US" altLang="ja-JP" sz="1200">
              <a:latin typeface="メイリオ" panose="020B0604030504040204" pitchFamily="50" charset="-128"/>
              <a:ea typeface="メイリオ" panose="020B0604030504040204" pitchFamily="50" charset="-128"/>
            </a:endParaRPr>
          </a:p>
          <a:p>
            <a:pPr marL="188550" lvl="1">
              <a:lnSpc>
                <a:spcPct val="110000"/>
              </a:lnSpc>
              <a:spcBef>
                <a:spcPts val="200"/>
              </a:spcBef>
              <a:spcAft>
                <a:spcPts val="200"/>
              </a:spcAft>
            </a:pPr>
            <a:endParaRPr lang="ja-JP" altLang="en-US" sz="1200">
              <a:latin typeface="メイリオ" panose="020B0604030504040204" pitchFamily="50" charset="-128"/>
              <a:ea typeface="メイリオ" panose="020B0604030504040204" pitchFamily="50" charset="-128"/>
            </a:endParaRPr>
          </a:p>
        </p:txBody>
      </p:sp>
      <p:sp>
        <p:nvSpPr>
          <p:cNvPr id="40" name="テキスト ボックス 39">
            <a:extLst>
              <a:ext uri="{FF2B5EF4-FFF2-40B4-BE49-F238E27FC236}">
                <a16:creationId xmlns:a16="http://schemas.microsoft.com/office/drawing/2014/main" id="{223F3FA2-2DBF-E52E-96B1-222DF7646F20}"/>
              </a:ext>
            </a:extLst>
          </p:cNvPr>
          <p:cNvSpPr txBox="1"/>
          <p:nvPr/>
        </p:nvSpPr>
        <p:spPr>
          <a:xfrm>
            <a:off x="278347" y="1449319"/>
            <a:ext cx="6447527" cy="404832"/>
          </a:xfrm>
          <a:prstGeom prst="rect">
            <a:avLst/>
          </a:prstGeom>
          <a:noFill/>
        </p:spPr>
        <p:txBody>
          <a:bodyPr wrap="square" rtlCol="0" anchor="ctr">
            <a:noAutofit/>
          </a:bodyPr>
          <a:lstStyle/>
          <a:p>
            <a:pPr>
              <a:lnSpc>
                <a:spcPct val="110000"/>
              </a:lnSpc>
            </a:pPr>
            <a:r>
              <a:rPr lang="ja-JP" altLang="en-US" sz="1400" b="1" u="sng">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有期実習型訓練において、職業訓練実施計画届に不備があると認められる事例</a:t>
            </a:r>
            <a:endParaRPr lang="en-US" altLang="ja-JP" sz="1400" b="1" u="sng">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0C5A4AAD-D4DB-3069-F006-554C774082B6}"/>
              </a:ext>
            </a:extLst>
          </p:cNvPr>
          <p:cNvSpPr>
            <a:spLocks noGrp="1"/>
          </p:cNvSpPr>
          <p:nvPr>
            <p:ph type="sldNum" sz="quarter" idx="12"/>
          </p:nvPr>
        </p:nvSpPr>
        <p:spPr>
          <a:xfrm>
            <a:off x="6603296" y="9753131"/>
            <a:ext cx="529437" cy="550138"/>
          </a:xfrm>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20</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10931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F8FD39B7-8570-FAC7-3988-D7BF757E6454}"/>
              </a:ext>
            </a:extLst>
          </p:cNvPr>
          <p:cNvSpPr/>
          <p:nvPr/>
        </p:nvSpPr>
        <p:spPr>
          <a:xfrm>
            <a:off x="492223" y="435331"/>
            <a:ext cx="6497427" cy="1368320"/>
          </a:xfrm>
          <a:prstGeom prst="rect">
            <a:avLst/>
          </a:prstGeom>
          <a:solidFill>
            <a:srgbClr val="DCE6F5"/>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Segoe UI"/>
              <a:ea typeface="メイリオ"/>
              <a:cs typeface="+mn-cs"/>
            </a:endParaRPr>
          </a:p>
        </p:txBody>
      </p:sp>
      <p:sp>
        <p:nvSpPr>
          <p:cNvPr id="10" name="正方形/長方形 9">
            <a:extLst>
              <a:ext uri="{FF2B5EF4-FFF2-40B4-BE49-F238E27FC236}">
                <a16:creationId xmlns:a16="http://schemas.microsoft.com/office/drawing/2014/main" id="{20A3BB4D-AAB6-EB76-24EB-C7598FE7BEB5}"/>
              </a:ext>
            </a:extLst>
          </p:cNvPr>
          <p:cNvSpPr/>
          <p:nvPr/>
        </p:nvSpPr>
        <p:spPr>
          <a:xfrm>
            <a:off x="492223" y="1806855"/>
            <a:ext cx="6497428" cy="1413628"/>
          </a:xfrm>
          <a:prstGeom prst="rect">
            <a:avLst/>
          </a:prstGeom>
          <a:solidFill>
            <a:schemeClr val="accent6">
              <a:lumMod val="20000"/>
              <a:lumOff val="80000"/>
            </a:schemeClr>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Segoe UI"/>
              <a:ea typeface="メイリオ"/>
              <a:cs typeface="+mn-cs"/>
            </a:endParaRPr>
          </a:p>
        </p:txBody>
      </p:sp>
      <p:sp>
        <p:nvSpPr>
          <p:cNvPr id="11" name="テキスト ボックス 10">
            <a:extLst>
              <a:ext uri="{FF2B5EF4-FFF2-40B4-BE49-F238E27FC236}">
                <a16:creationId xmlns:a16="http://schemas.microsoft.com/office/drawing/2014/main" id="{51B027EF-ACC5-9C17-30E2-1D5D806CB3FC}"/>
              </a:ext>
            </a:extLst>
          </p:cNvPr>
          <p:cNvSpPr txBox="1"/>
          <p:nvPr/>
        </p:nvSpPr>
        <p:spPr>
          <a:xfrm>
            <a:off x="492224" y="433736"/>
            <a:ext cx="4187947" cy="304699"/>
          </a:xfrm>
          <a:prstGeom prst="rect">
            <a:avLst/>
          </a:prstGeom>
          <a:noFill/>
        </p:spPr>
        <p:txBody>
          <a:bodyPr wrap="square" rtlCol="0">
            <a:spAutoFit/>
          </a:bodyPr>
          <a:lstStyle/>
          <a:p>
            <a:pPr marL="0" marR="0" lvl="0" indent="0" algn="l" defTabSz="914400" rtl="0" eaLnBrk="1" fontAlgn="base" latinLnBrk="0" hangingPunct="1">
              <a:lnSpc>
                <a:spcPct val="120000"/>
              </a:lnSpc>
              <a:spcBef>
                <a:spcPct val="0"/>
              </a:spcBef>
              <a:spcAft>
                <a:spcPts val="600"/>
              </a:spcAft>
              <a:buClr>
                <a:srgbClr val="103185"/>
              </a:buClr>
              <a:buSzTx/>
              <a:buFontTx/>
              <a:buNone/>
              <a:tabLst/>
              <a:defRPr/>
            </a:pPr>
            <a:r>
              <a:rPr kumimoji="1" lang="en-US" altLang="ja-JP" sz="1200" b="1" i="0" u="none" strike="noStrike" kern="1200" cap="none" spc="0" normalizeH="0" baseline="0" noProof="0">
                <a:ln>
                  <a:noFill/>
                </a:ln>
                <a:solidFill>
                  <a:srgbClr val="3A5991"/>
                </a:solidFill>
                <a:effectLst/>
                <a:uLnTx/>
                <a:uFillTx/>
                <a:latin typeface="メイリオ"/>
                <a:ea typeface="メイリオ"/>
                <a:cs typeface="+mn-cs"/>
              </a:rPr>
              <a:t>【</a:t>
            </a:r>
            <a:r>
              <a:rPr kumimoji="1" lang="ja-JP" altLang="en-US" sz="1200" b="1" i="0" u="none" strike="noStrike" kern="1200" cap="none" spc="0" normalizeH="0" baseline="0" noProof="0">
                <a:ln>
                  <a:noFill/>
                </a:ln>
                <a:solidFill>
                  <a:srgbClr val="3A5991"/>
                </a:solidFill>
                <a:effectLst/>
                <a:uLnTx/>
                <a:uFillTx/>
                <a:latin typeface="メイリオ"/>
                <a:ea typeface="メイリオ"/>
                <a:cs typeface="+mn-cs"/>
              </a:rPr>
              <a:t>基本型</a:t>
            </a:r>
            <a:r>
              <a:rPr kumimoji="1" lang="en-US" altLang="ja-JP" sz="1200" b="1" i="0" u="none" strike="noStrike" kern="1200" cap="none" spc="0" normalizeH="0" baseline="0" noProof="0">
                <a:ln>
                  <a:noFill/>
                </a:ln>
                <a:solidFill>
                  <a:srgbClr val="3A5991"/>
                </a:solidFill>
                <a:effectLst/>
                <a:uLnTx/>
                <a:uFillTx/>
                <a:latin typeface="メイリオ"/>
                <a:ea typeface="メイリオ"/>
                <a:cs typeface="+mn-cs"/>
              </a:rPr>
              <a:t>】</a:t>
            </a:r>
            <a:r>
              <a:rPr kumimoji="1" lang="ja-JP" altLang="en-US" sz="1200" b="1" i="0" u="none" strike="noStrike" kern="1200" cap="none" spc="0" normalizeH="0" baseline="0" noProof="0">
                <a:ln>
                  <a:noFill/>
                </a:ln>
                <a:solidFill>
                  <a:srgbClr val="3A5991"/>
                </a:solidFill>
                <a:effectLst/>
                <a:uLnTx/>
                <a:uFillTx/>
                <a:latin typeface="メイリオ"/>
                <a:ea typeface="メイリオ"/>
                <a:cs typeface="+mn-cs"/>
              </a:rPr>
              <a:t>訓練生を新たに雇い入れる場合</a:t>
            </a:r>
          </a:p>
        </p:txBody>
      </p:sp>
      <p:sp>
        <p:nvSpPr>
          <p:cNvPr id="13" name="テキスト ボックス 12">
            <a:extLst>
              <a:ext uri="{FF2B5EF4-FFF2-40B4-BE49-F238E27FC236}">
                <a16:creationId xmlns:a16="http://schemas.microsoft.com/office/drawing/2014/main" id="{C747DDBF-252A-3EA5-76FB-0C21E2308D3A}"/>
              </a:ext>
            </a:extLst>
          </p:cNvPr>
          <p:cNvSpPr txBox="1"/>
          <p:nvPr/>
        </p:nvSpPr>
        <p:spPr>
          <a:xfrm>
            <a:off x="492224" y="2891479"/>
            <a:ext cx="6478190" cy="304699"/>
          </a:xfrm>
          <a:prstGeom prst="rect">
            <a:avLst/>
          </a:prstGeom>
          <a:noFill/>
        </p:spPr>
        <p:txBody>
          <a:bodyPr wrap="square" rtlCol="0">
            <a:spAutoFit/>
          </a:bodyPr>
          <a:lstStyle/>
          <a:p>
            <a:pPr marL="0" marR="0" lvl="0" indent="0" algn="l" defTabSz="914400" rtl="0" eaLnBrk="1" fontAlgn="base" latinLnBrk="0" hangingPunct="1">
              <a:lnSpc>
                <a:spcPct val="120000"/>
              </a:lnSpc>
              <a:spcBef>
                <a:spcPct val="0"/>
              </a:spcBef>
              <a:spcAft>
                <a:spcPts val="600"/>
              </a:spcAft>
              <a:buClr>
                <a:srgbClr val="103185"/>
              </a:buClr>
              <a:buSzTx/>
              <a:buFontTx/>
              <a:buNone/>
              <a:tabLst/>
              <a:defRPr/>
            </a:pPr>
            <a:r>
              <a:rPr kumimoji="1" lang="en-US" altLang="ja-JP" sz="1200" b="1" i="0" u="none" strike="noStrike" kern="1200" cap="none" spc="0" normalizeH="0" baseline="0" noProof="0">
                <a:ln>
                  <a:noFill/>
                </a:ln>
                <a:solidFill>
                  <a:srgbClr val="3A5991"/>
                </a:solidFill>
                <a:effectLst/>
                <a:uLnTx/>
                <a:uFillTx/>
                <a:latin typeface="メイリオ"/>
                <a:ea typeface="メイリオ"/>
                <a:cs typeface="+mn-cs"/>
              </a:rPr>
              <a:t>【</a:t>
            </a:r>
            <a:r>
              <a:rPr kumimoji="1" lang="ja-JP" altLang="en-US" sz="1200" b="1" i="0" u="none" strike="noStrike" kern="1200" cap="none" spc="0" normalizeH="0" baseline="0" noProof="0">
                <a:ln>
                  <a:noFill/>
                </a:ln>
                <a:solidFill>
                  <a:srgbClr val="3A5991"/>
                </a:solidFill>
                <a:effectLst/>
                <a:uLnTx/>
                <a:uFillTx/>
                <a:latin typeface="メイリオ"/>
                <a:ea typeface="メイリオ"/>
                <a:cs typeface="+mn-cs"/>
              </a:rPr>
              <a:t>キャリアアップ型</a:t>
            </a:r>
            <a:r>
              <a:rPr kumimoji="1" lang="en-US" altLang="ja-JP" sz="1200" b="1" i="0" u="none" strike="noStrike" kern="1200" cap="none" spc="0" normalizeH="0" baseline="0" noProof="0">
                <a:ln>
                  <a:noFill/>
                </a:ln>
                <a:solidFill>
                  <a:srgbClr val="3A5991"/>
                </a:solidFill>
                <a:effectLst/>
                <a:uLnTx/>
                <a:uFillTx/>
                <a:latin typeface="メイリオ"/>
                <a:ea typeface="メイリオ"/>
                <a:cs typeface="+mn-cs"/>
              </a:rPr>
              <a:t>】</a:t>
            </a:r>
            <a:r>
              <a:rPr kumimoji="1" lang="ja-JP" altLang="en-US" sz="1200" b="1" i="0" u="none" strike="noStrike" kern="1200" cap="none" spc="0" normalizeH="0" baseline="0" noProof="0">
                <a:ln>
                  <a:noFill/>
                </a:ln>
                <a:solidFill>
                  <a:srgbClr val="3A5991"/>
                </a:solidFill>
                <a:effectLst/>
                <a:uLnTx/>
                <a:uFillTx/>
                <a:latin typeface="メイリオ"/>
                <a:ea typeface="メイリオ"/>
                <a:cs typeface="+mn-cs"/>
              </a:rPr>
              <a:t>既に雇用している有期契約労働者等を訓練生にする場合</a:t>
            </a:r>
          </a:p>
        </p:txBody>
      </p:sp>
      <p:sp>
        <p:nvSpPr>
          <p:cNvPr id="14" name="正方形/長方形 13">
            <a:extLst>
              <a:ext uri="{FF2B5EF4-FFF2-40B4-BE49-F238E27FC236}">
                <a16:creationId xmlns:a16="http://schemas.microsoft.com/office/drawing/2014/main" id="{3845DCD4-17FF-66D1-642D-4C783A147387}"/>
              </a:ext>
            </a:extLst>
          </p:cNvPr>
          <p:cNvSpPr/>
          <p:nvPr/>
        </p:nvSpPr>
        <p:spPr>
          <a:xfrm>
            <a:off x="6137292" y="796406"/>
            <a:ext cx="795932" cy="2093899"/>
          </a:xfrm>
          <a:prstGeom prst="rect">
            <a:avLst/>
          </a:prstGeom>
          <a:solidFill>
            <a:srgbClr val="3A5991"/>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助成金の申請</a:t>
            </a:r>
            <a:endParaRPr kumimoji="0" lang="en-US" altLang="ja-JP" sz="1200" b="1" i="0" u="none" strike="noStrike" kern="0" cap="none" spc="0" normalizeH="0" baseline="0" noProof="0">
              <a:ln>
                <a:noFill/>
              </a:ln>
              <a:solidFill>
                <a:srgbClr val="FFFFFF"/>
              </a:solidFill>
              <a:effectLst/>
              <a:uLnTx/>
              <a:uFillTx/>
              <a:latin typeface="Segoe UI"/>
              <a:ea typeface="メイリオ"/>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a:t>
            </a:r>
            <a:endParaRPr kumimoji="0" lang="en-US" altLang="ja-JP" sz="1200" b="1" i="0" u="none" strike="noStrike" kern="0" cap="none" spc="0" normalizeH="0" baseline="0" noProof="0">
              <a:ln>
                <a:noFill/>
              </a:ln>
              <a:solidFill>
                <a:srgbClr val="FFFFFF"/>
              </a:solidFill>
              <a:effectLst/>
              <a:uLnTx/>
              <a:uFillTx/>
              <a:latin typeface="Segoe UI"/>
              <a:ea typeface="メイリオ"/>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助成金の支給</a:t>
            </a:r>
          </a:p>
        </p:txBody>
      </p:sp>
      <p:sp>
        <p:nvSpPr>
          <p:cNvPr id="15" name="矢印: 五方向 14">
            <a:extLst>
              <a:ext uri="{FF2B5EF4-FFF2-40B4-BE49-F238E27FC236}">
                <a16:creationId xmlns:a16="http://schemas.microsoft.com/office/drawing/2014/main" id="{ACAA9839-F597-3879-AA01-6FA5CE99C42D}"/>
              </a:ext>
            </a:extLst>
          </p:cNvPr>
          <p:cNvSpPr/>
          <p:nvPr/>
        </p:nvSpPr>
        <p:spPr>
          <a:xfrm>
            <a:off x="5281860" y="794917"/>
            <a:ext cx="930461" cy="2096182"/>
          </a:xfrm>
          <a:prstGeom prst="homePlate">
            <a:avLst>
              <a:gd name="adj" fmla="val 30940"/>
            </a:avLst>
          </a:prstGeom>
          <a:solidFill>
            <a:srgbClr val="0094C9"/>
          </a:solidFill>
          <a:ln w="12700" cap="flat" cmpd="sng" algn="ctr">
            <a:noFill/>
            <a:prstDash val="solid"/>
            <a:miter lim="800000"/>
          </a:ln>
          <a:effectLst/>
        </p:spPr>
        <p:txBody>
          <a:bodyPr lIns="36000" rIns="36000"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職業能力の</a:t>
            </a:r>
            <a:endParaRPr kumimoji="0" lang="en-US" altLang="ja-JP" sz="1200" b="1" i="0" u="none" strike="noStrike" kern="0" cap="none" spc="0" normalizeH="0" baseline="0" noProof="0">
              <a:ln>
                <a:noFill/>
              </a:ln>
              <a:solidFill>
                <a:srgbClr val="FFFFFF"/>
              </a:solidFill>
              <a:effectLst/>
              <a:uLnTx/>
              <a:uFillTx/>
              <a:latin typeface="Segoe UI"/>
              <a:ea typeface="メイリオ"/>
              <a:cs typeface="+mn-cs"/>
            </a:endParaRPr>
          </a:p>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評価</a:t>
            </a:r>
            <a:endParaRPr kumimoji="0" lang="ja-JP" altLang="en-US" sz="700" b="1" i="0" u="none" strike="noStrike" kern="0" cap="none" spc="0" normalizeH="0" baseline="0" noProof="0">
              <a:ln>
                <a:noFill/>
              </a:ln>
              <a:solidFill>
                <a:srgbClr val="FFFFFF"/>
              </a:solidFill>
              <a:effectLst/>
              <a:uLnTx/>
              <a:uFillTx/>
              <a:latin typeface="Segoe UI"/>
              <a:ea typeface="メイリオ"/>
              <a:cs typeface="+mn-cs"/>
            </a:endParaRPr>
          </a:p>
        </p:txBody>
      </p:sp>
      <p:sp>
        <p:nvSpPr>
          <p:cNvPr id="16" name="矢印: 五方向 15">
            <a:extLst>
              <a:ext uri="{FF2B5EF4-FFF2-40B4-BE49-F238E27FC236}">
                <a16:creationId xmlns:a16="http://schemas.microsoft.com/office/drawing/2014/main" id="{880B11E7-A736-989B-FE58-33B30709D91F}"/>
              </a:ext>
            </a:extLst>
          </p:cNvPr>
          <p:cNvSpPr/>
          <p:nvPr/>
        </p:nvSpPr>
        <p:spPr>
          <a:xfrm>
            <a:off x="4345756" y="794853"/>
            <a:ext cx="1028284" cy="2096279"/>
          </a:xfrm>
          <a:prstGeom prst="homePlate">
            <a:avLst>
              <a:gd name="adj" fmla="val 27558"/>
            </a:avLst>
          </a:prstGeom>
          <a:solidFill>
            <a:srgbClr val="F05989"/>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有期実習型訓練</a:t>
            </a:r>
            <a:endParaRPr kumimoji="0" lang="en-US" altLang="ja-JP" sz="1200" b="1" i="0" u="none" strike="noStrike" kern="0" cap="none" spc="0" normalizeH="0" baseline="0" noProof="0">
              <a:ln>
                <a:noFill/>
              </a:ln>
              <a:solidFill>
                <a:srgbClr val="FFFFFF"/>
              </a:solidFill>
              <a:effectLst/>
              <a:uLnTx/>
              <a:uFillTx/>
              <a:latin typeface="Segoe UI"/>
              <a:ea typeface="メイリオ"/>
              <a:cs typeface="+mn-cs"/>
            </a:endParaRPr>
          </a:p>
          <a:p>
            <a:pPr marL="0" marR="0" lvl="0" indent="0" algn="ctr" defTabSz="914400" rtl="0" eaLnBrk="1" fontAlgn="base" latinLnBrk="0" hangingPunct="1">
              <a:lnSpc>
                <a:spcPct val="120000"/>
              </a:lnSpc>
              <a:spcBef>
                <a:spcPct val="0"/>
              </a:spcBef>
              <a:spcAft>
                <a:spcPct val="0"/>
              </a:spcAft>
              <a:buClrTx/>
              <a:buSzTx/>
              <a:buFontTx/>
              <a:buNone/>
              <a:tabLst/>
              <a:defRPr/>
            </a:pPr>
            <a:r>
              <a:rPr kumimoji="0" lang="en-US" altLang="ja-JP" sz="1200" b="1" i="0" u="none" strike="noStrike" kern="0" cap="none" spc="0" normalizeH="0" baseline="0" noProof="0">
                <a:ln>
                  <a:noFill/>
                </a:ln>
                <a:solidFill>
                  <a:srgbClr val="FFFFFF"/>
                </a:solidFill>
                <a:effectLst/>
                <a:uLnTx/>
                <a:uFillTx/>
                <a:latin typeface="Segoe UI"/>
                <a:ea typeface="メイリオ"/>
                <a:cs typeface="+mn-cs"/>
              </a:rPr>
              <a:t>2</a:t>
            </a:r>
            <a:r>
              <a:rPr kumimoji="0" lang="ja-JP" altLang="en-US" sz="1200" b="1" i="0" u="none" strike="noStrike" kern="0" cap="none" spc="0" normalizeH="0" baseline="0" noProof="0">
                <a:ln>
                  <a:noFill/>
                </a:ln>
                <a:solidFill>
                  <a:srgbClr val="FFFFFF"/>
                </a:solidFill>
                <a:effectLst/>
                <a:uLnTx/>
                <a:uFillTx/>
                <a:latin typeface="Segoe UI"/>
                <a:ea typeface="メイリオ"/>
                <a:cs typeface="+mn-cs"/>
              </a:rPr>
              <a:t>か月以上</a:t>
            </a:r>
          </a:p>
        </p:txBody>
      </p:sp>
      <p:sp>
        <p:nvSpPr>
          <p:cNvPr id="17" name="矢印: 五方向 16">
            <a:extLst>
              <a:ext uri="{FF2B5EF4-FFF2-40B4-BE49-F238E27FC236}">
                <a16:creationId xmlns:a16="http://schemas.microsoft.com/office/drawing/2014/main" id="{6B05A7F4-B8B3-9536-9075-B757C13FEE4F}"/>
              </a:ext>
            </a:extLst>
          </p:cNvPr>
          <p:cNvSpPr/>
          <p:nvPr/>
        </p:nvSpPr>
        <p:spPr>
          <a:xfrm>
            <a:off x="3265686" y="778257"/>
            <a:ext cx="1106891" cy="942759"/>
          </a:xfrm>
          <a:prstGeom prst="homePlate">
            <a:avLst>
              <a:gd name="adj" fmla="val 38223"/>
            </a:avLst>
          </a:prstGeom>
          <a:solidFill>
            <a:srgbClr val="20B14A"/>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50" b="1" i="0" u="none" strike="noStrike" kern="0" cap="none" spc="0" normalizeH="0" baseline="0" noProof="0">
                <a:ln>
                  <a:noFill/>
                </a:ln>
                <a:solidFill>
                  <a:srgbClr val="FFFFFF"/>
                </a:solidFill>
                <a:effectLst/>
                <a:uLnTx/>
                <a:uFillTx/>
                <a:latin typeface="Segoe UI"/>
                <a:ea typeface="メイリオ"/>
                <a:cs typeface="+mn-cs"/>
              </a:rPr>
              <a:t>訓練生の</a:t>
            </a:r>
            <a:endParaRPr kumimoji="0" lang="en-US" altLang="ja-JP" sz="1050" b="1" i="0" u="none" strike="noStrike" kern="0" cap="none" spc="0" normalizeH="0" baseline="0" noProof="0">
              <a:ln>
                <a:noFill/>
              </a:ln>
              <a:solidFill>
                <a:srgbClr val="FFFFFF"/>
              </a:solidFill>
              <a:effectLst/>
              <a:uLnTx/>
              <a:uFillTx/>
              <a:latin typeface="Segoe UI"/>
              <a:ea typeface="メイリオ"/>
              <a:cs typeface="+mn-cs"/>
            </a:endParaRPr>
          </a:p>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50" b="1" i="0" u="none" strike="noStrike" kern="0" cap="none" spc="0" normalizeH="0" baseline="0" noProof="0">
                <a:ln>
                  <a:noFill/>
                </a:ln>
                <a:solidFill>
                  <a:srgbClr val="FFFFFF"/>
                </a:solidFill>
                <a:effectLst/>
                <a:uLnTx/>
                <a:uFillTx/>
                <a:latin typeface="Segoe UI"/>
                <a:ea typeface="メイリオ"/>
                <a:cs typeface="+mn-cs"/>
              </a:rPr>
              <a:t>選考・決定</a:t>
            </a:r>
          </a:p>
        </p:txBody>
      </p:sp>
      <p:sp>
        <p:nvSpPr>
          <p:cNvPr id="18" name="矢印: 五方向 17">
            <a:extLst>
              <a:ext uri="{FF2B5EF4-FFF2-40B4-BE49-F238E27FC236}">
                <a16:creationId xmlns:a16="http://schemas.microsoft.com/office/drawing/2014/main" id="{3A5865D9-1705-A4AE-0556-65BE75E25484}"/>
              </a:ext>
            </a:extLst>
          </p:cNvPr>
          <p:cNvSpPr/>
          <p:nvPr/>
        </p:nvSpPr>
        <p:spPr>
          <a:xfrm>
            <a:off x="3303676" y="1878469"/>
            <a:ext cx="1106891" cy="938192"/>
          </a:xfrm>
          <a:prstGeom prst="homePlate">
            <a:avLst>
              <a:gd name="adj" fmla="val 36686"/>
            </a:avLst>
          </a:prstGeom>
          <a:solidFill>
            <a:srgbClr val="3A5991"/>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00" b="1" i="0" u="none" strike="noStrike" kern="0" cap="none" spc="0" normalizeH="0" baseline="0" noProof="0">
                <a:ln>
                  <a:noFill/>
                </a:ln>
                <a:solidFill>
                  <a:srgbClr val="FFFFFF"/>
                </a:solidFill>
                <a:effectLst/>
                <a:uLnTx/>
                <a:uFillTx/>
                <a:latin typeface="Segoe UI"/>
                <a:ea typeface="メイリオ"/>
                <a:cs typeface="+mn-cs"/>
              </a:rPr>
              <a:t>職業訓練実施計画届の提出</a:t>
            </a:r>
          </a:p>
        </p:txBody>
      </p:sp>
      <p:sp>
        <p:nvSpPr>
          <p:cNvPr id="19" name="矢印: 五方向 18">
            <a:extLst>
              <a:ext uri="{FF2B5EF4-FFF2-40B4-BE49-F238E27FC236}">
                <a16:creationId xmlns:a16="http://schemas.microsoft.com/office/drawing/2014/main" id="{5171F05C-83B5-E3CF-E068-9AFEBC200BF4}"/>
              </a:ext>
            </a:extLst>
          </p:cNvPr>
          <p:cNvSpPr/>
          <p:nvPr/>
        </p:nvSpPr>
        <p:spPr>
          <a:xfrm>
            <a:off x="2185516" y="796406"/>
            <a:ext cx="1182526" cy="2096279"/>
          </a:xfrm>
          <a:prstGeom prst="homePlate">
            <a:avLst>
              <a:gd name="adj" fmla="val 28220"/>
            </a:avLst>
          </a:prstGeom>
          <a:solidFill>
            <a:srgbClr val="0094C9"/>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50" b="1" i="0" u="none" strike="noStrike" kern="0" cap="none" spc="0" normalizeH="0" baseline="0" noProof="0">
                <a:ln>
                  <a:noFill/>
                </a:ln>
                <a:solidFill>
                  <a:srgbClr val="FFFFFF"/>
                </a:solidFill>
                <a:effectLst/>
                <a:uLnTx/>
                <a:uFillTx/>
                <a:latin typeface="Segoe UI"/>
                <a:ea typeface="メイリオ"/>
                <a:cs typeface="+mn-cs"/>
              </a:rPr>
              <a:t>ジョブ・カードを活用したキャリアコンサルティングの実施</a:t>
            </a:r>
          </a:p>
        </p:txBody>
      </p:sp>
      <p:sp>
        <p:nvSpPr>
          <p:cNvPr id="20" name="矢印: 五方向 19">
            <a:extLst>
              <a:ext uri="{FF2B5EF4-FFF2-40B4-BE49-F238E27FC236}">
                <a16:creationId xmlns:a16="http://schemas.microsoft.com/office/drawing/2014/main" id="{B86EA030-6A09-BC60-05A6-46ADF60EAA64}"/>
              </a:ext>
            </a:extLst>
          </p:cNvPr>
          <p:cNvSpPr/>
          <p:nvPr/>
        </p:nvSpPr>
        <p:spPr>
          <a:xfrm>
            <a:off x="636239" y="778257"/>
            <a:ext cx="1593841" cy="938192"/>
          </a:xfrm>
          <a:prstGeom prst="homePlate">
            <a:avLst>
              <a:gd name="adj" fmla="val 36686"/>
            </a:avLst>
          </a:prstGeom>
          <a:solidFill>
            <a:srgbClr val="3A5991"/>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00" b="1" i="0" u="none" strike="noStrike" kern="0" cap="none" spc="0" normalizeH="0" baseline="0" noProof="0">
                <a:ln>
                  <a:noFill/>
                </a:ln>
                <a:solidFill>
                  <a:srgbClr val="FFFFFF"/>
                </a:solidFill>
                <a:effectLst/>
                <a:uLnTx/>
                <a:uFillTx/>
                <a:latin typeface="メイリオ"/>
                <a:ea typeface="メイリオ"/>
                <a:cs typeface="+mn-cs"/>
              </a:rPr>
              <a:t>職業訓練実施計画届の作成・提出</a:t>
            </a:r>
            <a:endParaRPr kumimoji="0" lang="en-US" altLang="ja-JP" sz="1000" b="1" i="0" u="none" strike="noStrike" kern="0" cap="none" spc="0" normalizeH="0" baseline="0" noProof="0">
              <a:ln>
                <a:noFill/>
              </a:ln>
              <a:solidFill>
                <a:srgbClr val="FFFFFF"/>
              </a:solidFill>
              <a:effectLst/>
              <a:uLnTx/>
              <a:uFillTx/>
              <a:latin typeface="メイリオ"/>
              <a:ea typeface="メイリオ"/>
              <a:cs typeface="+mn-cs"/>
            </a:endParaRPr>
          </a:p>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00" b="1" i="0" u="none" strike="noStrike" kern="0" cap="none" spc="0" normalizeH="0" baseline="0" noProof="0">
                <a:ln>
                  <a:noFill/>
                </a:ln>
                <a:solidFill>
                  <a:srgbClr val="FFFFFF"/>
                </a:solidFill>
                <a:effectLst/>
                <a:uLnTx/>
                <a:uFillTx/>
                <a:latin typeface="メイリオ"/>
                <a:ea typeface="メイリオ"/>
                <a:cs typeface="+mn-cs"/>
              </a:rPr>
              <a:t>訓練生の募集</a:t>
            </a:r>
            <a:endParaRPr kumimoji="0" lang="en-US" altLang="ja-JP" sz="1000" b="1" i="0" u="none" strike="noStrike" kern="0" cap="none" spc="0" normalizeH="0" baseline="0" noProof="0">
              <a:ln>
                <a:noFill/>
              </a:ln>
              <a:solidFill>
                <a:srgbClr val="FFFFFF"/>
              </a:solidFill>
              <a:effectLst/>
              <a:uLnTx/>
              <a:uFillTx/>
              <a:latin typeface="メイリオ"/>
              <a:ea typeface="メイリオ"/>
              <a:cs typeface="+mn-cs"/>
            </a:endParaRPr>
          </a:p>
        </p:txBody>
      </p:sp>
      <p:sp>
        <p:nvSpPr>
          <p:cNvPr id="21" name="矢印: 五方向 20">
            <a:extLst>
              <a:ext uri="{FF2B5EF4-FFF2-40B4-BE49-F238E27FC236}">
                <a16:creationId xmlns:a16="http://schemas.microsoft.com/office/drawing/2014/main" id="{2F046CAC-7261-06F8-B67E-96C8EE369D7C}"/>
              </a:ext>
            </a:extLst>
          </p:cNvPr>
          <p:cNvSpPr/>
          <p:nvPr/>
        </p:nvSpPr>
        <p:spPr>
          <a:xfrm>
            <a:off x="636239" y="1871808"/>
            <a:ext cx="1593841" cy="938192"/>
          </a:xfrm>
          <a:prstGeom prst="homePlate">
            <a:avLst>
              <a:gd name="adj" fmla="val 38165"/>
            </a:avLst>
          </a:prstGeom>
          <a:solidFill>
            <a:srgbClr val="3A5991"/>
          </a:solidFill>
          <a:ln w="12700" cap="flat" cmpd="sng" algn="ctr">
            <a:noFill/>
            <a:prstDash val="solid"/>
            <a:miter lim="800000"/>
          </a:ln>
          <a:effectLst/>
        </p:spPr>
        <p:txBody>
          <a:bodyPr rtlCol="0" anchor="ctr"/>
          <a:lstStyle/>
          <a:p>
            <a:pPr marL="0" marR="0" lvl="0" indent="0" algn="ctr" defTabSz="914400" rtl="0" eaLnBrk="1" fontAlgn="base" latinLnBrk="0" hangingPunct="1">
              <a:lnSpc>
                <a:spcPct val="120000"/>
              </a:lnSpc>
              <a:spcBef>
                <a:spcPct val="0"/>
              </a:spcBef>
              <a:spcAft>
                <a:spcPct val="0"/>
              </a:spcAft>
              <a:buClrTx/>
              <a:buSzTx/>
              <a:buFontTx/>
              <a:buNone/>
              <a:tabLst/>
              <a:defRPr/>
            </a:pPr>
            <a:r>
              <a:rPr kumimoji="0" lang="ja-JP" altLang="en-US" sz="1000" b="1" i="0" u="none" strike="noStrike" kern="0" cap="none" spc="0" normalizeH="0" baseline="0" noProof="0">
                <a:ln>
                  <a:noFill/>
                </a:ln>
                <a:solidFill>
                  <a:srgbClr val="FFFFFF"/>
                </a:solidFill>
                <a:effectLst/>
                <a:uLnTx/>
                <a:uFillTx/>
                <a:latin typeface="Segoe UI"/>
                <a:ea typeface="メイリオ"/>
                <a:cs typeface="+mn-cs"/>
              </a:rPr>
              <a:t>職業訓練実施計画届の作成</a:t>
            </a:r>
          </a:p>
        </p:txBody>
      </p:sp>
      <p:sp>
        <p:nvSpPr>
          <p:cNvPr id="22" name="正方形/長方形 21">
            <a:extLst>
              <a:ext uri="{FF2B5EF4-FFF2-40B4-BE49-F238E27FC236}">
                <a16:creationId xmlns:a16="http://schemas.microsoft.com/office/drawing/2014/main" id="{E30F6FEC-0217-7008-9DCE-4182BCBDA30B}"/>
              </a:ext>
            </a:extLst>
          </p:cNvPr>
          <p:cNvSpPr/>
          <p:nvPr/>
        </p:nvSpPr>
        <p:spPr>
          <a:xfrm>
            <a:off x="395586" y="127554"/>
            <a:ext cx="3149083" cy="307777"/>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9BBB59">
                    <a:lumMod val="75000"/>
                  </a:srgbClr>
                </a:solidFill>
                <a:effectLst/>
                <a:uLnTx/>
                <a:uFillTx/>
                <a:latin typeface="メイリオ"/>
                <a:ea typeface="メイリオ"/>
                <a:cs typeface="メイリオ"/>
              </a:rPr>
              <a:t>●有期実習型訓練のイメージ</a:t>
            </a:r>
          </a:p>
        </p:txBody>
      </p:sp>
      <p:sp>
        <p:nvSpPr>
          <p:cNvPr id="28" name="正方形/長方形 27">
            <a:extLst>
              <a:ext uri="{FF2B5EF4-FFF2-40B4-BE49-F238E27FC236}">
                <a16:creationId xmlns:a16="http://schemas.microsoft.com/office/drawing/2014/main" id="{9C9D2AFF-D7A6-E429-5FC4-12A4EA3AA183}"/>
              </a:ext>
            </a:extLst>
          </p:cNvPr>
          <p:cNvSpPr/>
          <p:nvPr/>
        </p:nvSpPr>
        <p:spPr>
          <a:xfrm>
            <a:off x="534639" y="3588257"/>
            <a:ext cx="6445871" cy="3524299"/>
          </a:xfrm>
          <a:prstGeom prst="rect">
            <a:avLst/>
          </a:prstGeom>
          <a:solidFill>
            <a:srgbClr val="EBF1DE"/>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24" name="テキスト ボックス 23">
            <a:extLst>
              <a:ext uri="{FF2B5EF4-FFF2-40B4-BE49-F238E27FC236}">
                <a16:creationId xmlns:a16="http://schemas.microsoft.com/office/drawing/2014/main" id="{E8021EAE-8192-D447-B332-8B07DE9720CD}"/>
              </a:ext>
            </a:extLst>
          </p:cNvPr>
          <p:cNvSpPr txBox="1"/>
          <p:nvPr/>
        </p:nvSpPr>
        <p:spPr>
          <a:xfrm>
            <a:off x="713150" y="3674097"/>
            <a:ext cx="6267360" cy="3370923"/>
          </a:xfrm>
          <a:prstGeom prst="rect">
            <a:avLst/>
          </a:prstGeom>
          <a:noFill/>
          <a:ln w="57150">
            <a:noFill/>
          </a:ln>
        </p:spPr>
        <p:txBody>
          <a:bodyPr wrap="square" rtlCol="0">
            <a:spAutoFit/>
          </a:bodyPr>
          <a:lstStyle/>
          <a:p>
            <a:pPr marL="228600" marR="0" lvl="0" indent="-228600" algn="l" defTabSz="1001908" rtl="0" eaLnBrk="1" fontAlgn="auto" latinLnBrk="0" hangingPunct="1">
              <a:lnSpc>
                <a:spcPct val="110000"/>
              </a:lnSpc>
              <a:spcBef>
                <a:spcPts val="300"/>
              </a:spcBef>
              <a:spcAft>
                <a:spcPts val="0"/>
              </a:spcAft>
              <a:buClrTx/>
              <a:buSzTx/>
              <a:buFont typeface="+mj-ea"/>
              <a:buAutoNum type="circleNumDbPlain"/>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人材育成支援コース（有期実習型訓練）は、</a:t>
            </a:r>
            <a:r>
              <a:rPr kumimoji="1" lang="ja-JP" altLang="en-US" sz="1200" b="0"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rPr>
              <a:t>正規雇用労働者等への転換を目的として実施する訓練に対して助成</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を行うものです。</a:t>
            </a:r>
            <a:endParaRPr kumimoji="1" lang="en-US" altLang="ja-JP"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228600" marR="0" lvl="0" indent="-228600" algn="l" defTabSz="1001908" rtl="0" eaLnBrk="1" fontAlgn="auto" latinLnBrk="0" hangingPunct="1">
              <a:lnSpc>
                <a:spcPct val="110000"/>
              </a:lnSpc>
              <a:spcBef>
                <a:spcPts val="300"/>
              </a:spcBef>
              <a:spcAft>
                <a:spcPts val="0"/>
              </a:spcAft>
              <a:buClrTx/>
              <a:buSzTx/>
              <a:buFont typeface="+mj-ea"/>
              <a:buAutoNum type="circleNumDbPlain"/>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正社員の経験が少なく、これまでの職業生活で職業能力の形成機会に恵まれなかった方など、「</a:t>
            </a: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有期実習型</a:t>
            </a:r>
            <a:r>
              <a:rPr kumimoji="0" lang="ja-JP" altLang="en-US" sz="12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訓練を受講する必要がある」と認められた有期契約労働者等のみが対象となります。</a:t>
            </a:r>
            <a:endParaRPr kumimoji="0" lang="en-US" altLang="ja-JP" sz="12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28600" marR="0" lvl="0" indent="-228600" algn="l" defTabSz="1001908" rtl="0" eaLnBrk="1" fontAlgn="auto" latinLnBrk="0" hangingPunct="1">
              <a:lnSpc>
                <a:spcPct val="110000"/>
              </a:lnSpc>
              <a:spcBef>
                <a:spcPts val="300"/>
              </a:spcBef>
              <a:spcAft>
                <a:spcPts val="0"/>
              </a:spcAft>
              <a:buClrTx/>
              <a:buSzTx/>
              <a:buFont typeface="+mj-ea"/>
              <a:buAutoNum type="circleNumDbPlain"/>
              <a:tabLst/>
              <a:defRPr/>
            </a:pPr>
            <a:r>
              <a:rPr kumimoji="0" lang="ja-JP" altLang="en-US" sz="120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①、②を確認するため、</a:t>
            </a:r>
            <a:r>
              <a:rPr kumimoji="1" lang="ja-JP" altLang="en-US" sz="12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訓練開始前に、キャリアコンサルタント等による</a:t>
            </a:r>
            <a:r>
              <a:rPr kumimoji="1" lang="ja-JP" altLang="en-US" sz="12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ジョブ・カード</a:t>
            </a:r>
            <a:r>
              <a:rPr kumimoji="1" lang="ja-JP" altLang="en-US" sz="12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を活用したキャリアコンサルティングを実施</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し、受講予定者について、訓練を受講する必要があるかどうかを確認し、助成対象となるかを確認する必要があります。</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28600" marR="0" lvl="0" indent="-228600" algn="l" defTabSz="1001908" rtl="0" eaLnBrk="1" fontAlgn="auto" latinLnBrk="0" hangingPunct="1">
              <a:lnSpc>
                <a:spcPct val="110000"/>
              </a:lnSpc>
              <a:spcBef>
                <a:spcPts val="1200"/>
              </a:spcBef>
              <a:spcAft>
                <a:spcPts val="0"/>
              </a:spcAft>
              <a:buClrTx/>
              <a:buSzTx/>
              <a:buFont typeface="+mj-ea"/>
              <a:buAutoNum type="circleNumDbPlain"/>
              <a:tabLst/>
              <a:defRPr/>
            </a:pPr>
            <a:r>
              <a:rPr kumimoji="0" lang="ja-JP" altLang="en-US" sz="1200" b="0" i="0" u="sng" strike="noStrike" kern="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令和７年４月以降に計画届を提出した場合、</a:t>
            </a:r>
            <a:r>
              <a:rPr kumimoji="0" lang="ja-JP" altLang="en-US" sz="1200" b="1" i="0" u="sng" strike="noStrike" kern="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支給申請日時点で有期契約労働者等を</a:t>
            </a:r>
            <a:endParaRPr kumimoji="0" lang="en-US" altLang="ja-JP" sz="1200" b="1" u="sng" kern="0">
              <a:solidFill>
                <a:srgbClr val="FF0000"/>
              </a:solidFill>
              <a:latin typeface="メイリオ" panose="020B0604030504040204" pitchFamily="50" charset="-128"/>
              <a:ea typeface="メイリオ" panose="020B0604030504040204" pitchFamily="50" charset="-128"/>
            </a:endParaRPr>
          </a:p>
          <a:p>
            <a:pPr marL="216000">
              <a:lnSpc>
                <a:spcPct val="110000"/>
              </a:lnSpc>
            </a:pPr>
            <a:r>
              <a:rPr kumimoji="0" lang="ja-JP" altLang="en-US" sz="1200" b="1" i="0" u="sng" strike="noStrike" kern="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正規雇用労働者等へ転換した場合等に限り、助成対象となります。</a:t>
            </a:r>
            <a:r>
              <a:rPr kumimoji="0" lang="ja-JP" altLang="en-US" sz="120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支給申請日までに有期契約労働者等の正規雇用労働者等への転換を行わなかった場合は、有期実習型訓練の助成対象外となりますので、ご注意ください。</a:t>
            </a:r>
            <a:endParaRPr kumimoji="0" lang="en-US" altLang="ja-JP" sz="120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504000" indent="-180975">
              <a:lnSpc>
                <a:spcPct val="110000"/>
              </a:lnSpc>
              <a:spcBef>
                <a:spcPts val="600"/>
              </a:spcBef>
            </a:pPr>
            <a:r>
              <a:rPr kumimoji="0" lang="en-US" altLang="ja-JP" sz="1050" kern="0">
                <a:solidFill>
                  <a:prstClr val="black"/>
                </a:solidFill>
                <a:latin typeface="メイリオ" panose="020B0604030504040204" pitchFamily="50" charset="-128"/>
                <a:ea typeface="メイリオ" panose="020B0604030504040204" pitchFamily="50" charset="-128"/>
              </a:rPr>
              <a:t>※</a:t>
            </a:r>
            <a:r>
              <a:rPr kumimoji="0" lang="ja-JP" altLang="en-US" sz="1050" kern="0">
                <a:solidFill>
                  <a:prstClr val="black"/>
                </a:solidFill>
                <a:latin typeface="メイリオ" panose="020B0604030504040204" pitchFamily="50" charset="-128"/>
                <a:ea typeface="メイリオ" panose="020B0604030504040204" pitchFamily="50" charset="-128"/>
              </a:rPr>
              <a:t> 有期契約労働者等を正規雇用労働者等へ転換した場合等とは、①有期契約労働者等の、正規雇用労働者、勤務地限定正社員、職務限定正社員または短時間正社員への転換措置、②有期契約労働者の無期契約労働者への転換措置のうちいずれかの措置を講じた場合をいいます。</a:t>
            </a:r>
            <a:endParaRPr kumimoji="0" lang="en-US" altLang="ja-JP" sz="105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スライド番号プレースホルダー 1">
            <a:extLst>
              <a:ext uri="{FF2B5EF4-FFF2-40B4-BE49-F238E27FC236}">
                <a16:creationId xmlns:a16="http://schemas.microsoft.com/office/drawing/2014/main" id="{8F77E946-9D30-64E2-2E7C-203B03B09962}"/>
              </a:ext>
            </a:extLst>
          </p:cNvPr>
          <p:cNvSpPr txBox="1">
            <a:spLocks/>
          </p:cNvSpPr>
          <p:nvPr/>
        </p:nvSpPr>
        <p:spPr>
          <a:xfrm>
            <a:off x="17145" y="994664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21</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23" name="表 20">
            <a:extLst>
              <a:ext uri="{FF2B5EF4-FFF2-40B4-BE49-F238E27FC236}">
                <a16:creationId xmlns:a16="http://schemas.microsoft.com/office/drawing/2014/main" id="{F91E39D6-37AD-A8F1-D157-F71F8BEEDBC3}"/>
              </a:ext>
            </a:extLst>
          </p:cNvPr>
          <p:cNvGraphicFramePr>
            <a:graphicFrameLocks noGrp="1"/>
          </p:cNvGraphicFramePr>
          <p:nvPr>
            <p:extLst>
              <p:ext uri="{D42A27DB-BD31-4B8C-83A1-F6EECF244321}">
                <p14:modId xmlns:p14="http://schemas.microsoft.com/office/powerpoint/2010/main" val="2665642032"/>
              </p:ext>
            </p:extLst>
          </p:nvPr>
        </p:nvGraphicFramePr>
        <p:xfrm>
          <a:off x="-3801" y="674505"/>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sp>
        <p:nvSpPr>
          <p:cNvPr id="7" name="正方形/長方形 6">
            <a:extLst>
              <a:ext uri="{FF2B5EF4-FFF2-40B4-BE49-F238E27FC236}">
                <a16:creationId xmlns:a16="http://schemas.microsoft.com/office/drawing/2014/main" id="{B55A3E54-6F6A-4819-8308-1AA7F4072705}"/>
              </a:ext>
            </a:extLst>
          </p:cNvPr>
          <p:cNvSpPr/>
          <p:nvPr/>
        </p:nvSpPr>
        <p:spPr>
          <a:xfrm>
            <a:off x="269149" y="3294312"/>
            <a:ext cx="4296452" cy="305336"/>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9BBB59">
                    <a:lumMod val="75000"/>
                  </a:srgbClr>
                </a:solidFill>
                <a:effectLst/>
                <a:uLnTx/>
                <a:uFillTx/>
                <a:latin typeface="メイリオ"/>
                <a:ea typeface="メイリオ"/>
                <a:cs typeface="メイリオ"/>
              </a:rPr>
              <a:t>●有期実習型訓練についての留意事項</a:t>
            </a:r>
          </a:p>
        </p:txBody>
      </p:sp>
      <p:sp>
        <p:nvSpPr>
          <p:cNvPr id="4" name="四角形: 角を丸くする 3">
            <a:extLst>
              <a:ext uri="{FF2B5EF4-FFF2-40B4-BE49-F238E27FC236}">
                <a16:creationId xmlns:a16="http://schemas.microsoft.com/office/drawing/2014/main" id="{8E4D4879-FA60-B5E1-0A10-036A82D1AB46}"/>
              </a:ext>
            </a:extLst>
          </p:cNvPr>
          <p:cNvSpPr/>
          <p:nvPr/>
        </p:nvSpPr>
        <p:spPr>
          <a:xfrm>
            <a:off x="713150" y="5430509"/>
            <a:ext cx="6155664" cy="1586468"/>
          </a:xfrm>
          <a:prstGeom prst="roundRect">
            <a:avLst>
              <a:gd name="adj" fmla="val 12047"/>
            </a:avLst>
          </a:prstGeom>
          <a:noFill/>
          <a:ln w="285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904115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26DBECCE-3D84-BB3F-E085-7A99137F613C}"/>
              </a:ext>
            </a:extLst>
          </p:cNvPr>
          <p:cNvSpPr txBox="1">
            <a:spLocks/>
          </p:cNvSpPr>
          <p:nvPr/>
        </p:nvSpPr>
        <p:spPr>
          <a:xfrm>
            <a:off x="6785912" y="9782900"/>
            <a:ext cx="420369" cy="550138"/>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22</a:t>
            </a:fld>
            <a:endParaRPr lang="ja-JP" altLang="en-US"/>
          </a:p>
        </p:txBody>
      </p:sp>
      <p:sp>
        <p:nvSpPr>
          <p:cNvPr id="4" name="正方形/長方形 3">
            <a:extLst>
              <a:ext uri="{FF2B5EF4-FFF2-40B4-BE49-F238E27FC236}">
                <a16:creationId xmlns:a16="http://schemas.microsoft.com/office/drawing/2014/main" id="{1BB84D3A-FFD9-32AB-FF34-EDACDA5D2580}"/>
              </a:ext>
            </a:extLst>
          </p:cNvPr>
          <p:cNvSpPr/>
          <p:nvPr/>
        </p:nvSpPr>
        <p:spPr>
          <a:xfrm>
            <a:off x="237483" y="150647"/>
            <a:ext cx="3026417" cy="388175"/>
          </a:xfrm>
          <a:prstGeom prst="rect">
            <a:avLst/>
          </a:prstGeom>
          <a:solidFill>
            <a:schemeClr val="accent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b="1" i="0" u="none" strike="noStrike" kern="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mn-cs"/>
              </a:rPr>
              <a:t>中高年齢者実習型訓練</a:t>
            </a:r>
          </a:p>
        </p:txBody>
      </p:sp>
      <p:sp>
        <p:nvSpPr>
          <p:cNvPr id="5" name="正方形/長方形 4">
            <a:extLst>
              <a:ext uri="{FF2B5EF4-FFF2-40B4-BE49-F238E27FC236}">
                <a16:creationId xmlns:a16="http://schemas.microsoft.com/office/drawing/2014/main" id="{7EBCA2DE-69B5-A8D7-0002-4EA02A55904E}"/>
              </a:ext>
            </a:extLst>
          </p:cNvPr>
          <p:cNvSpPr/>
          <p:nvPr/>
        </p:nvSpPr>
        <p:spPr>
          <a:xfrm>
            <a:off x="273224" y="632530"/>
            <a:ext cx="6569838" cy="523220"/>
          </a:xfrm>
          <a:prstGeom prst="rect">
            <a:avLst/>
          </a:prstGeom>
        </p:spPr>
        <p:txBody>
          <a:bodyPr wrap="square">
            <a:spAutoFit/>
          </a:bodyPr>
          <a:lstStyle/>
          <a:p>
            <a:r>
              <a:rPr lang="en-US" altLang="ja-JP" sz="1400" b="1">
                <a:solidFill>
                  <a:srgbClr val="FF0000"/>
                </a:solidFill>
                <a:latin typeface="メイリオ" panose="020B0604030504040204" pitchFamily="50" charset="-128"/>
                <a:ea typeface="メイリオ" panose="020B0604030504040204" pitchFamily="50" charset="-128"/>
              </a:rPr>
              <a:t>45</a:t>
            </a:r>
            <a:r>
              <a:rPr lang="ja-JP" altLang="en-US" sz="1400" b="1">
                <a:solidFill>
                  <a:srgbClr val="FF0000"/>
                </a:solidFill>
                <a:latin typeface="メイリオ" panose="020B0604030504040204" pitchFamily="50" charset="-128"/>
                <a:ea typeface="メイリオ" panose="020B0604030504040204" pitchFamily="50" charset="-128"/>
              </a:rPr>
              <a:t>歳以上の労働者</a:t>
            </a:r>
            <a:r>
              <a:rPr lang="ja-JP" altLang="en-US" sz="1400" b="1">
                <a:latin typeface="メイリオ" panose="020B0604030504040204" pitchFamily="50" charset="-128"/>
                <a:ea typeface="メイリオ" panose="020B0604030504040204" pitchFamily="50" charset="-128"/>
              </a:rPr>
              <a:t>を対象として、</a:t>
            </a:r>
            <a:r>
              <a:rPr lang="en-US" altLang="ja-JP" sz="1400" b="1">
                <a:latin typeface="メイリオ" panose="020B0604030504040204" pitchFamily="50" charset="-128"/>
                <a:ea typeface="メイリオ" panose="020B0604030504040204" pitchFamily="50" charset="-128"/>
              </a:rPr>
              <a:t>OFF-JT</a:t>
            </a:r>
            <a:r>
              <a:rPr lang="ja-JP" altLang="en-US" sz="1400" b="1">
                <a:latin typeface="メイリオ" panose="020B0604030504040204" pitchFamily="50" charset="-128"/>
                <a:ea typeface="メイリオ" panose="020B0604030504040204" pitchFamily="50" charset="-128"/>
              </a:rPr>
              <a:t>と</a:t>
            </a:r>
            <a:r>
              <a:rPr lang="en-US" altLang="ja-JP" sz="1400" b="1">
                <a:latin typeface="メイリオ" panose="020B0604030504040204" pitchFamily="50" charset="-128"/>
                <a:ea typeface="メイリオ" panose="020B0604030504040204" pitchFamily="50" charset="-128"/>
              </a:rPr>
              <a:t>OJT</a:t>
            </a:r>
            <a:r>
              <a:rPr lang="ja-JP" altLang="en-US" sz="1400" b="1">
                <a:latin typeface="メイリオ" panose="020B0604030504040204" pitchFamily="50" charset="-128"/>
                <a:ea typeface="メイリオ" panose="020B0604030504040204" pitchFamily="50" charset="-128"/>
              </a:rPr>
              <a:t>を</a:t>
            </a:r>
            <a:endParaRPr lang="en-US" altLang="ja-JP" sz="1400" b="1">
              <a:latin typeface="メイリオ" panose="020B0604030504040204" pitchFamily="50" charset="-128"/>
              <a:ea typeface="メイリオ" panose="020B0604030504040204" pitchFamily="50" charset="-128"/>
            </a:endParaRPr>
          </a:p>
          <a:p>
            <a:r>
              <a:rPr lang="ja-JP" altLang="en-US" sz="1400" b="1">
                <a:latin typeface="メイリオ" panose="020B0604030504040204" pitchFamily="50" charset="-128"/>
                <a:ea typeface="メイリオ" panose="020B0604030504040204" pitchFamily="50" charset="-128"/>
              </a:rPr>
              <a:t>組み合わせた訓練を２か月以上行う場合に活用できます。</a:t>
            </a:r>
            <a:endParaRPr lang="en-US" altLang="ja-JP" sz="1400" b="1">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A6002D72-0638-1049-9F6D-A3887450C2D9}"/>
              </a:ext>
            </a:extLst>
          </p:cNvPr>
          <p:cNvGraphicFramePr>
            <a:graphicFrameLocks noGrp="1"/>
          </p:cNvGraphicFramePr>
          <p:nvPr>
            <p:extLst>
              <p:ext uri="{D42A27DB-BD31-4B8C-83A1-F6EECF244321}">
                <p14:modId xmlns:p14="http://schemas.microsoft.com/office/powerpoint/2010/main" val="2826265227"/>
              </p:ext>
            </p:extLst>
          </p:nvPr>
        </p:nvGraphicFramePr>
        <p:xfrm>
          <a:off x="264992" y="1658916"/>
          <a:ext cx="6425814" cy="7101383"/>
        </p:xfrm>
        <a:graphic>
          <a:graphicData uri="http://schemas.openxmlformats.org/drawingml/2006/table">
            <a:tbl>
              <a:tblPr firstRow="1" bandRow="1">
                <a:tableStyleId>{E8B1032C-EA38-4F05-BA0D-38AFFFC7BED3}</a:tableStyleId>
              </a:tblPr>
              <a:tblGrid>
                <a:gridCol w="305142">
                  <a:extLst>
                    <a:ext uri="{9D8B030D-6E8A-4147-A177-3AD203B41FA5}">
                      <a16:colId xmlns:a16="http://schemas.microsoft.com/office/drawing/2014/main" val="20000"/>
                    </a:ext>
                  </a:extLst>
                </a:gridCol>
                <a:gridCol w="6120672">
                  <a:extLst>
                    <a:ext uri="{9D8B030D-6E8A-4147-A177-3AD203B41FA5}">
                      <a16:colId xmlns:a16="http://schemas.microsoft.com/office/drawing/2014/main" val="1824483688"/>
                    </a:ext>
                  </a:extLst>
                </a:gridCol>
              </a:tblGrid>
              <a:tr h="521572">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solidFill>
                            <a:prstClr val="black"/>
                          </a:solidFill>
                          <a:latin typeface="Meiryo" panose="020B0604030504040204" pitchFamily="34" charset="-128"/>
                          <a:ea typeface="Meiryo" panose="020B0604030504040204" pitchFamily="34" charset="-128"/>
                        </a:rPr>
                        <a:t>職務に関連した専門的な知識および技能の習得をさせるための訓練</a:t>
                      </a:r>
                      <a:r>
                        <a:rPr lang="ja-JP" altLang="en-US" sz="1200" b="1">
                          <a:solidFill>
                            <a:prstClr val="black"/>
                          </a:solidFill>
                          <a:latin typeface="Meiryo" panose="020B0604030504040204" pitchFamily="34" charset="-128"/>
                          <a:ea typeface="Meiryo" panose="020B0604030504040204" pitchFamily="34" charset="-128"/>
                        </a:rPr>
                        <a:t>「職務関連訓練」</a:t>
                      </a:r>
                      <a:r>
                        <a:rPr lang="ja-JP" altLang="en-US" sz="1200" b="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8496371"/>
                  </a:ext>
                </a:extLst>
              </a:tr>
              <a:tr h="427517">
                <a:tc>
                  <a:txBody>
                    <a:bodyPr/>
                    <a:lstStyle/>
                    <a:p>
                      <a:pPr algn="ctr"/>
                      <a:r>
                        <a:rPr kumimoji="1" lang="ja-JP" altLang="en-US" sz="1200">
                          <a:solidFill>
                            <a:schemeClr val="tx1"/>
                          </a:solidFill>
                          <a:latin typeface="メイリオ" pitchFamily="50" charset="-128"/>
                          <a:ea typeface="メイリオ" pitchFamily="50" charset="-128"/>
                        </a:rPr>
                        <a:t>②</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b="1">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と</a:t>
                      </a:r>
                      <a:r>
                        <a:rPr lang="en-US" altLang="ja-JP" sz="1200" b="1">
                          <a:solidFill>
                            <a:prstClr val="black"/>
                          </a:solidFill>
                          <a:latin typeface="Meiryo" panose="020B0604030504040204" pitchFamily="34" charset="-128"/>
                          <a:ea typeface="Meiryo" panose="020B0604030504040204" pitchFamily="34" charset="-128"/>
                        </a:rPr>
                        <a:t>OFF</a:t>
                      </a:r>
                      <a:r>
                        <a:rPr lang="ja-JP" altLang="en-US" sz="1200" b="1">
                          <a:solidFill>
                            <a:prstClr val="black"/>
                          </a:solidFill>
                          <a:latin typeface="Meiryo" panose="020B0604030504040204" pitchFamily="34" charset="-128"/>
                          <a:ea typeface="Meiryo" panose="020B0604030504040204" pitchFamily="34" charset="-128"/>
                        </a:rPr>
                        <a:t>－</a:t>
                      </a:r>
                      <a:r>
                        <a:rPr lang="en-US" altLang="ja-JP" sz="1200" b="1">
                          <a:solidFill>
                            <a:prstClr val="black"/>
                          </a:solidFill>
                          <a:latin typeface="Meiryo" panose="020B0604030504040204" pitchFamily="34" charset="-128"/>
                          <a:ea typeface="Meiryo" panose="020B0604030504040204" pitchFamily="34" charset="-128"/>
                        </a:rPr>
                        <a:t>JT</a:t>
                      </a:r>
                      <a:r>
                        <a:rPr lang="ja-JP" altLang="en-US" sz="1200" b="0">
                          <a:solidFill>
                            <a:prstClr val="black"/>
                          </a:solidFill>
                          <a:latin typeface="Meiryo" panose="020B0604030504040204" pitchFamily="34" charset="-128"/>
                          <a:ea typeface="Meiryo" panose="020B0604030504040204" pitchFamily="34" charset="-128"/>
                        </a:rPr>
                        <a:t>を効果的に組み合わせて実施する訓練</a:t>
                      </a:r>
                      <a:r>
                        <a:rPr lang="ja-JP" altLang="en-US" sz="120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609782">
                <a:tc>
                  <a:txBody>
                    <a:bodyPr/>
                    <a:lstStyle/>
                    <a:p>
                      <a:pPr algn="ctr"/>
                      <a:r>
                        <a:rPr kumimoji="1" lang="ja-JP" altLang="en-US" sz="1200">
                          <a:solidFill>
                            <a:schemeClr val="tx1"/>
                          </a:solidFill>
                          <a:latin typeface="メイリオ" pitchFamily="50" charset="-128"/>
                          <a:ea typeface="メイリオ" pitchFamily="50" charset="-128"/>
                        </a:rPr>
                        <a:t>③</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Meiryo" panose="020B0604030504040204" pitchFamily="34" charset="-128"/>
                          <a:ea typeface="Meiryo" panose="020B0604030504040204" pitchFamily="34" charset="-128"/>
                        </a:rPr>
                        <a:t>訓練実施期間が</a:t>
                      </a:r>
                      <a:r>
                        <a:rPr lang="ja-JP" altLang="en-US" sz="1200" b="1">
                          <a:solidFill>
                            <a:schemeClr val="tx1"/>
                          </a:solidFill>
                          <a:latin typeface="Meiryo" panose="020B0604030504040204" pitchFamily="34" charset="-128"/>
                          <a:ea typeface="Meiryo" panose="020B0604030504040204" pitchFamily="34" charset="-128"/>
                        </a:rPr>
                        <a:t>２か月以上</a:t>
                      </a:r>
                      <a:r>
                        <a:rPr lang="ja-JP" altLang="en-US" sz="1200">
                          <a:solidFill>
                            <a:schemeClr val="tx1"/>
                          </a:solidFill>
                          <a:latin typeface="Meiryo" panose="020B0604030504040204" pitchFamily="34" charset="-128"/>
                          <a:ea typeface="Meiryo" panose="020B0604030504040204" pitchFamily="34" charset="-128"/>
                        </a:rPr>
                        <a:t>であること</a:t>
                      </a:r>
                      <a:endParaRPr lang="en-US" altLang="ja-JP" sz="1200">
                        <a:solidFill>
                          <a:schemeClr val="tx1"/>
                        </a:solidFill>
                        <a:latin typeface="Meiryo" panose="020B0604030504040204" pitchFamily="34" charset="-128"/>
                        <a:ea typeface="Meiryo" panose="020B0604030504040204" pitchFamily="34"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000">
                          <a:solidFill>
                            <a:schemeClr val="tx1"/>
                          </a:solidFill>
                          <a:latin typeface="メイリオ" panose="020B0604030504040204" pitchFamily="50" charset="-128"/>
                          <a:ea typeface="メイリオ" panose="020B0604030504040204" pitchFamily="50" charset="-128"/>
                        </a:rPr>
                        <a:t>※</a:t>
                      </a:r>
                      <a:r>
                        <a:rPr lang="ja-JP" altLang="en-US" sz="1000">
                          <a:solidFill>
                            <a:schemeClr val="tx1"/>
                          </a:solidFill>
                          <a:latin typeface="メイリオ" panose="020B0604030504040204" pitchFamily="50" charset="-128"/>
                          <a:ea typeface="メイリオ" panose="020B0604030504040204" pitchFamily="50" charset="-128"/>
                        </a:rPr>
                        <a:t>　訓練実施日の変更等により、１ヶ月以上連続して訓練を実施しない期間が生じた場合、</a:t>
                      </a:r>
                      <a:endParaRPr lang="en-US" altLang="ja-JP" sz="100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メイリオ" panose="020B0604030504040204" pitchFamily="50" charset="-128"/>
                          <a:ea typeface="メイリオ" panose="020B0604030504040204" pitchFamily="50" charset="-128"/>
                        </a:rPr>
                        <a:t>　その期間については訓練実施期間に含めません。</a:t>
                      </a:r>
                      <a:endParaRPr lang="en-US" altLang="ja-JP" sz="1000">
                        <a:solidFill>
                          <a:schemeClr val="tx1"/>
                        </a:solidFill>
                        <a:latin typeface="メイリオ" panose="020B0604030504040204" pitchFamily="50" charset="-128"/>
                        <a:ea typeface="メイリオ" panose="020B0604030504040204" pitchFamily="50" charset="-128"/>
                      </a:endParaRPr>
                    </a:p>
                  </a:txBody>
                  <a:tcPr marL="82935" marR="82935" marT="72000" marB="3600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0215438"/>
                  </a:ext>
                </a:extLst>
              </a:tr>
              <a:tr h="427517">
                <a:tc>
                  <a:txBody>
                    <a:bodyPr/>
                    <a:lstStyle/>
                    <a:p>
                      <a:pPr algn="ctr"/>
                      <a:r>
                        <a:rPr kumimoji="1" lang="ja-JP" altLang="en-US" sz="1200">
                          <a:solidFill>
                            <a:schemeClr val="tx1"/>
                          </a:solidFill>
                          <a:latin typeface="メイリオ" pitchFamily="50" charset="-128"/>
                          <a:ea typeface="メイリオ" pitchFamily="50" charset="-128"/>
                        </a:rPr>
                        <a:t>④</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総訓練時間数が</a:t>
                      </a:r>
                      <a:r>
                        <a:rPr lang="ja-JP" altLang="en-US" sz="1200" b="1">
                          <a:solidFill>
                            <a:prstClr val="black"/>
                          </a:solidFill>
                          <a:latin typeface="Meiryo" panose="020B0604030504040204" pitchFamily="34" charset="-128"/>
                          <a:ea typeface="Meiryo" panose="020B0604030504040204" pitchFamily="34" charset="-128"/>
                        </a:rPr>
                        <a:t>６か月当たり</a:t>
                      </a:r>
                      <a:r>
                        <a:rPr lang="ja-JP" altLang="en-US" sz="1200">
                          <a:solidFill>
                            <a:prstClr val="black"/>
                          </a:solidFill>
                          <a:latin typeface="Meiryo" panose="020B0604030504040204" pitchFamily="34" charset="-128"/>
                          <a:ea typeface="Meiryo" panose="020B0604030504040204" pitchFamily="34" charset="-128"/>
                        </a:rPr>
                        <a:t>の時間数に換算して</a:t>
                      </a:r>
                      <a:r>
                        <a:rPr lang="en-US" altLang="ja-JP" sz="1200" b="1">
                          <a:solidFill>
                            <a:prstClr val="black"/>
                          </a:solidFill>
                          <a:latin typeface="Meiryo" panose="020B0604030504040204" pitchFamily="34" charset="-128"/>
                          <a:ea typeface="Meiryo" panose="020B0604030504040204" pitchFamily="34" charset="-128"/>
                        </a:rPr>
                        <a:t>425</a:t>
                      </a:r>
                      <a:r>
                        <a:rPr lang="ja-JP" altLang="en-US" sz="1200" b="1">
                          <a:solidFill>
                            <a:prstClr val="black"/>
                          </a:solidFill>
                          <a:latin typeface="Meiryo" panose="020B0604030504040204" pitchFamily="34" charset="-128"/>
                          <a:ea typeface="Meiryo" panose="020B0604030504040204" pitchFamily="34" charset="-128"/>
                        </a:rPr>
                        <a:t>時間以上</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solidFill>
                          <a:prstClr val="black"/>
                        </a:solidFill>
                        <a:latin typeface="Meiryo" panose="020B0604030504040204" pitchFamily="34" charset="-128"/>
                        <a:ea typeface="Meiryo" panose="020B0604030504040204" pitchFamily="34"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8606338"/>
                  </a:ext>
                </a:extLst>
              </a:tr>
              <a:tr h="427517">
                <a:tc>
                  <a:txBody>
                    <a:bodyPr/>
                    <a:lstStyle/>
                    <a:p>
                      <a:pPr algn="ctr"/>
                      <a:r>
                        <a:rPr kumimoji="1" lang="ja-JP" altLang="en-US" sz="1200">
                          <a:solidFill>
                            <a:schemeClr val="tx1"/>
                          </a:solidFill>
                          <a:latin typeface="メイリオ" pitchFamily="50" charset="-128"/>
                          <a:ea typeface="メイリオ" pitchFamily="50" charset="-128"/>
                        </a:rPr>
                        <a:t>⑤</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prstClr val="black"/>
                          </a:solidFill>
                          <a:latin typeface="Meiryo" panose="020B0604030504040204" pitchFamily="34" charset="-128"/>
                          <a:ea typeface="Meiryo" panose="020B0604030504040204" pitchFamily="34" charset="-128"/>
                        </a:rPr>
                        <a:t>総訓練時間数に占める</a:t>
                      </a:r>
                      <a:r>
                        <a:rPr lang="en-US" altLang="ja-JP" sz="1200">
                          <a:solidFill>
                            <a:prstClr val="black"/>
                          </a:solidFill>
                          <a:latin typeface="Meiryo" panose="020B0604030504040204" pitchFamily="34" charset="-128"/>
                          <a:ea typeface="Meiryo" panose="020B0604030504040204" pitchFamily="34" charset="-128"/>
                        </a:rPr>
                        <a:t>OJT</a:t>
                      </a:r>
                      <a:r>
                        <a:rPr lang="ja-JP" altLang="en-US" sz="1200">
                          <a:solidFill>
                            <a:prstClr val="black"/>
                          </a:solidFill>
                          <a:latin typeface="Meiryo" panose="020B0604030504040204" pitchFamily="34" charset="-128"/>
                          <a:ea typeface="Meiryo" panose="020B0604030504040204" pitchFamily="34" charset="-128"/>
                        </a:rPr>
                        <a:t>の割合が</a:t>
                      </a:r>
                      <a:r>
                        <a:rPr lang="ja-JP" altLang="en-US" sz="1200" b="1">
                          <a:solidFill>
                            <a:prstClr val="black"/>
                          </a:solidFill>
                          <a:latin typeface="Meiryo" panose="020B0604030504040204" pitchFamily="34" charset="-128"/>
                          <a:ea typeface="Meiryo" panose="020B0604030504040204" pitchFamily="34" charset="-128"/>
                        </a:rPr>
                        <a:t>１割以上９割以下</a:t>
                      </a:r>
                      <a:r>
                        <a:rPr lang="ja-JP" altLang="en-US" sz="1200">
                          <a:solidFill>
                            <a:prstClr val="black"/>
                          </a:solidFill>
                          <a:latin typeface="Meiryo" panose="020B0604030504040204" pitchFamily="34" charset="-128"/>
                          <a:ea typeface="Meiryo" panose="020B0604030504040204" pitchFamily="34" charset="-128"/>
                        </a:rPr>
                        <a:t>であること</a:t>
                      </a:r>
                      <a:endParaRPr lang="en-US" altLang="ja-JP" sz="1200">
                        <a:solidFill>
                          <a:prstClr val="black"/>
                        </a:solidFill>
                        <a:latin typeface="Meiryo" panose="020B0604030504040204" pitchFamily="34" charset="-128"/>
                        <a:ea typeface="Meiryo" panose="020B0604030504040204" pitchFamily="34"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71654217"/>
                  </a:ext>
                </a:extLst>
              </a:tr>
              <a:tr h="691763">
                <a:tc>
                  <a:txBody>
                    <a:bodyPr/>
                    <a:lstStyle/>
                    <a:p>
                      <a:pPr algn="ct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a:solidFill>
                            <a:prstClr val="black"/>
                          </a:solidFill>
                          <a:latin typeface="Meiryo" panose="020B0604030504040204" pitchFamily="34" charset="-128"/>
                          <a:ea typeface="Meiryo" panose="020B0604030504040204" pitchFamily="34" charset="-128"/>
                        </a:rPr>
                        <a:t>OFF-JT</a:t>
                      </a:r>
                      <a:r>
                        <a:rPr lang="ja-JP" altLang="en-US" sz="1200">
                          <a:solidFill>
                            <a:prstClr val="black"/>
                          </a:solidFill>
                          <a:latin typeface="Meiryo" panose="020B0604030504040204" pitchFamily="34" charset="-128"/>
                          <a:ea typeface="Meiryo" panose="020B0604030504040204" pitchFamily="34" charset="-128"/>
                        </a:rPr>
                        <a:t>については、</a:t>
                      </a:r>
                      <a:r>
                        <a:rPr lang="ja-JP" altLang="en-US" sz="1200" b="1">
                          <a:solidFill>
                            <a:prstClr val="black"/>
                          </a:solidFill>
                          <a:latin typeface="Meiryo" panose="020B0604030504040204" pitchFamily="34" charset="-128"/>
                          <a:ea typeface="Meiryo" panose="020B0604030504040204" pitchFamily="34" charset="-128"/>
                        </a:rPr>
                        <a:t>「通学制」</a:t>
                      </a:r>
                      <a:r>
                        <a:rPr lang="ja-JP" altLang="en-US" sz="1200">
                          <a:solidFill>
                            <a:prstClr val="black"/>
                          </a:solidFill>
                          <a:latin typeface="Meiryo" panose="020B0604030504040204" pitchFamily="34" charset="-128"/>
                          <a:ea typeface="Meiryo" panose="020B0604030504040204" pitchFamily="34" charset="-128"/>
                        </a:rPr>
                        <a:t>又は</a:t>
                      </a:r>
                      <a:r>
                        <a:rPr lang="ja-JP" altLang="en-US" sz="1200" b="1">
                          <a:solidFill>
                            <a:prstClr val="black"/>
                          </a:solidFill>
                          <a:latin typeface="Meiryo" panose="020B0604030504040204" pitchFamily="34" charset="-128"/>
                          <a:ea typeface="Meiryo" panose="020B0604030504040204" pitchFamily="34" charset="-128"/>
                        </a:rPr>
                        <a:t>「同時双方向型の通信訓練」</a:t>
                      </a:r>
                      <a:r>
                        <a:rPr lang="ja-JP" altLang="en-US" sz="1200">
                          <a:solidFill>
                            <a:prstClr val="black"/>
                          </a:solidFill>
                          <a:latin typeface="Meiryo" panose="020B0604030504040204" pitchFamily="34" charset="-128"/>
                          <a:ea typeface="Meiryo" panose="020B0604030504040204" pitchFamily="34" charset="-128"/>
                        </a:rPr>
                        <a:t>であり、１コースの実訓練時間数が</a:t>
                      </a:r>
                      <a:r>
                        <a:rPr lang="ja-JP" altLang="en-US" sz="1200" strike="noStrike">
                          <a:solidFill>
                            <a:prstClr val="black"/>
                          </a:solidFill>
                          <a:latin typeface="Meiryo" panose="020B0604030504040204" pitchFamily="34" charset="-128"/>
                          <a:ea typeface="Meiryo" panose="020B0604030504040204" pitchFamily="34" charset="-128"/>
                        </a:rPr>
                        <a:t>職業訓練実施計画届の届け出時及び支給申請時において</a:t>
                      </a:r>
                      <a:r>
                        <a:rPr lang="en-US" altLang="ja-JP" sz="1200" b="1">
                          <a:solidFill>
                            <a:prstClr val="black"/>
                          </a:solidFill>
                          <a:latin typeface="Meiryo" panose="020B0604030504040204" pitchFamily="34" charset="-128"/>
                          <a:ea typeface="Meiryo" panose="020B0604030504040204" pitchFamily="34" charset="-128"/>
                        </a:rPr>
                        <a:t>10</a:t>
                      </a:r>
                      <a:r>
                        <a:rPr lang="ja-JP" altLang="en-US" sz="1200" b="1">
                          <a:solidFill>
                            <a:prstClr val="black"/>
                          </a:solidFill>
                          <a:latin typeface="Meiryo" panose="020B0604030504040204" pitchFamily="34" charset="-128"/>
                          <a:ea typeface="Meiryo" panose="020B0604030504040204" pitchFamily="34" charset="-128"/>
                        </a:rPr>
                        <a:t>時間以上</a:t>
                      </a:r>
                      <a:r>
                        <a:rPr lang="ja-JP" altLang="en-US" sz="1200">
                          <a:solidFill>
                            <a:prstClr val="black"/>
                          </a:solidFill>
                          <a:latin typeface="Meiryo" panose="020B0604030504040204" pitchFamily="34" charset="-128"/>
                          <a:ea typeface="Meiryo" panose="020B0604030504040204" pitchFamily="34" charset="-128"/>
                        </a:rPr>
                        <a:t>であること</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377897"/>
                  </a:ext>
                </a:extLst>
              </a:tr>
              <a:tr h="412151">
                <a:tc>
                  <a:txBody>
                    <a:bodyPr/>
                    <a:lstStyle/>
                    <a:p>
                      <a:pPr algn="ct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200">
                          <a:solidFill>
                            <a:prstClr val="black"/>
                          </a:solidFill>
                          <a:latin typeface="Meiryo" panose="020B0604030504040204" pitchFamily="34" charset="-128"/>
                          <a:ea typeface="Meiryo" panose="020B0604030504040204" pitchFamily="34" charset="-128"/>
                        </a:rPr>
                        <a:t>OFF-JT</a:t>
                      </a:r>
                      <a:r>
                        <a:rPr lang="ja-JP" altLang="en-US" sz="1200">
                          <a:solidFill>
                            <a:prstClr val="black"/>
                          </a:solidFill>
                          <a:latin typeface="Meiryo" panose="020B0604030504040204" pitchFamily="34" charset="-128"/>
                          <a:ea typeface="Meiryo" panose="020B0604030504040204" pitchFamily="34" charset="-128"/>
                        </a:rPr>
                        <a:t>については</a:t>
                      </a:r>
                      <a:r>
                        <a:rPr lang="ja-JP" altLang="en-US" sz="1200">
                          <a:solidFill>
                            <a:schemeClr val="tx1"/>
                          </a:solidFill>
                          <a:latin typeface="Meiryo" panose="020B0604030504040204" pitchFamily="34" charset="-128"/>
                          <a:ea typeface="Meiryo" panose="020B0604030504040204" pitchFamily="34" charset="-128"/>
                        </a:rPr>
                        <a:t>、</a:t>
                      </a:r>
                      <a:r>
                        <a:rPr lang="ja-JP" altLang="en-US" sz="1200" b="1">
                          <a:solidFill>
                            <a:prstClr val="black"/>
                          </a:solidFill>
                          <a:latin typeface="Meiryo" panose="020B0604030504040204" pitchFamily="34" charset="-128"/>
                          <a:ea typeface="Meiryo" panose="020B0604030504040204" pitchFamily="34" charset="-128"/>
                        </a:rPr>
                        <a:t>「事業内訓練」</a:t>
                      </a:r>
                      <a:r>
                        <a:rPr lang="ja-JP" altLang="en-US" sz="1200" b="0">
                          <a:solidFill>
                            <a:prstClr val="black"/>
                          </a:solidFill>
                          <a:latin typeface="Meiryo" panose="020B0604030504040204" pitchFamily="34" charset="-128"/>
                          <a:ea typeface="Meiryo" panose="020B0604030504040204" pitchFamily="34" charset="-128"/>
                        </a:rPr>
                        <a:t>又は</a:t>
                      </a:r>
                      <a:r>
                        <a:rPr lang="ja-JP" altLang="en-US" sz="1200" b="1">
                          <a:solidFill>
                            <a:schemeClr val="tx1"/>
                          </a:solidFill>
                          <a:latin typeface="Meiryo" panose="020B0604030504040204" pitchFamily="34" charset="-128"/>
                          <a:ea typeface="Meiryo" panose="020B0604030504040204" pitchFamily="34" charset="-128"/>
                        </a:rPr>
                        <a:t>「事業外訓練」</a:t>
                      </a:r>
                      <a:r>
                        <a:rPr lang="ja-JP" altLang="en-US" sz="1200" b="0">
                          <a:solidFill>
                            <a:prstClr val="black"/>
                          </a:solidFill>
                          <a:latin typeface="Meiryo" panose="020B0604030504040204" pitchFamily="34" charset="-128"/>
                          <a:ea typeface="Meiryo" panose="020B0604030504040204" pitchFamily="34" charset="-128"/>
                        </a:rPr>
                        <a:t>のいずれかであること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35123"/>
                  </a:ext>
                </a:extLst>
              </a:tr>
              <a:tr h="1053801">
                <a:tc>
                  <a:txBody>
                    <a:bodyPr/>
                    <a:lstStyle/>
                    <a:p>
                      <a:pPr algn="ctr"/>
                      <a:r>
                        <a:rPr kumimoji="1" lang="ja-JP" altLang="en-US" sz="1200">
                          <a:solidFill>
                            <a:schemeClr val="tx1"/>
                          </a:solidFill>
                          <a:latin typeface="メイリオ" pitchFamily="50" charset="-128"/>
                          <a:ea typeface="メイリオ" pitchFamily="50" charset="-128"/>
                        </a:rPr>
                        <a:t>⑧</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ja-JP" altLang="en-US" sz="1200" b="1">
                          <a:solidFill>
                            <a:schemeClr val="tx1"/>
                          </a:solidFill>
                          <a:latin typeface="メイリオ" panose="020B0604030504040204" pitchFamily="50" charset="-128"/>
                          <a:ea typeface="メイリオ" panose="020B0604030504040204" pitchFamily="50" charset="-128"/>
                        </a:rPr>
                        <a:t>適格な指導者</a:t>
                      </a:r>
                      <a:r>
                        <a:rPr kumimoji="1" lang="ja-JP" altLang="en-US" sz="1200" b="0">
                          <a:solidFill>
                            <a:schemeClr val="tx1"/>
                          </a:solidFill>
                          <a:latin typeface="メイリオ" panose="020B0604030504040204" pitchFamily="50" charset="-128"/>
                          <a:ea typeface="メイリオ" panose="020B0604030504040204" pitchFamily="50" charset="-128"/>
                        </a:rPr>
                        <a:t>の指導のもとで、計画的に行われるものであること</a:t>
                      </a:r>
                      <a:endParaRPr kumimoji="1" lang="en-US" altLang="ja-JP" sz="12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600" b="0">
                        <a:solidFill>
                          <a:schemeClr val="tx1"/>
                        </a:solidFill>
                        <a:latin typeface="メイリオ" panose="020B0604030504040204" pitchFamily="50" charset="-128"/>
                        <a:ea typeface="メイリオ" panose="020B0604030504040204" pitchFamily="50" charset="-128"/>
                      </a:endParaRPr>
                    </a:p>
                    <a:p>
                      <a:pPr marL="247650" marR="0" lvl="0" indent="-247650" algn="l" defTabSz="914395"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適格な指導者（</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訓練指導者）とは、</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申請事業主の役員等又は申請事業主に雇用されている者であって、訓練等実施日における出勤状況・出退勤時刻を確認できる者</a:t>
                      </a:r>
                      <a:r>
                        <a:rPr kumimoji="1" lang="ja-JP" altLang="en-US" sz="1000" b="0">
                          <a:solidFill>
                            <a:schemeClr val="tx1"/>
                          </a:solidFill>
                          <a:latin typeface="メイリオ" panose="020B0604030504040204" pitchFamily="50" charset="-128"/>
                          <a:ea typeface="メイリオ" panose="020B0604030504040204" pitchFamily="50" charset="-128"/>
                        </a:rPr>
                        <a:t>を指します。なお、</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訓練指導者の訓練実施日の出退勤時刻が確認できない場合は、</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を実施したと認められません。</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r h="1452450">
                <a:tc>
                  <a:txBody>
                    <a:bodyPr/>
                    <a:lstStyle/>
                    <a:p>
                      <a:pPr algn="ctr"/>
                      <a:r>
                        <a:rPr kumimoji="1" lang="ja-JP" altLang="en-US" sz="1200">
                          <a:solidFill>
                            <a:schemeClr val="tx1"/>
                          </a:solidFill>
                          <a:latin typeface="メイリオ" pitchFamily="50" charset="-128"/>
                          <a:ea typeface="メイリオ" pitchFamily="50" charset="-128"/>
                        </a:rPr>
                        <a:t>⑨</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OJT</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については、原則、</a:t>
                      </a:r>
                      <a:r>
                        <a:rPr kumimoji="1" lang="ja-JP" altLang="en-US" sz="12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対面</a:t>
                      </a: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で行うこと</a:t>
                      </a:r>
                      <a:endParaRPr kumimoji="1" lang="en-US" altLang="ja-JP"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次の業務にかかる</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OJT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については、テレワーク等オンラインで実施することが可能です。</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労務管理に関する業務（人事事務員など ）</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経理に関する業務（経理事務員など）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書類作成業務（パーソナルコンピュータ操作員など）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プログラム関連業務（ソフトウェア開発技術者など）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システム開発業務（システム設計技術者など）</a:t>
                      </a: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 各種設計業務（</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CAD </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オペレーターなど）</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6580654"/>
                  </a:ext>
                </a:extLst>
              </a:tr>
              <a:tr h="539856">
                <a:tc>
                  <a:txBody>
                    <a:bodyPr/>
                    <a:lstStyle/>
                    <a:p>
                      <a:pPr algn="ctr"/>
                      <a:r>
                        <a:rPr kumimoji="1" lang="ja-JP" altLang="en-US" sz="1200">
                          <a:solidFill>
                            <a:schemeClr val="tx1"/>
                          </a:solidFill>
                          <a:latin typeface="メイリオ" pitchFamily="50" charset="-128"/>
                          <a:ea typeface="メイリオ" pitchFamily="50" charset="-128"/>
                        </a:rPr>
                        <a:t>⑩</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については、</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実施日ごとに、対象労働者が「</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実施状況報告書（</a:t>
                      </a:r>
                      <a:r>
                        <a:rPr kumimoji="1" lang="en-US" altLang="ja-JP" sz="1200" b="1">
                          <a:solidFill>
                            <a:schemeClr val="tx1"/>
                          </a:solidFill>
                          <a:latin typeface="メイリオ" panose="020B0604030504040204" pitchFamily="50" charset="-128"/>
                          <a:ea typeface="メイリオ" panose="020B0604030504040204" pitchFamily="50" charset="-128"/>
                        </a:rPr>
                        <a:t>OJT</a:t>
                      </a:r>
                      <a:r>
                        <a:rPr kumimoji="1" lang="ja-JP" altLang="en-US" sz="1200" b="1">
                          <a:solidFill>
                            <a:schemeClr val="tx1"/>
                          </a:solidFill>
                          <a:latin typeface="メイリオ" panose="020B0604030504040204" pitchFamily="50" charset="-128"/>
                          <a:ea typeface="メイリオ" panose="020B0604030504040204" pitchFamily="50" charset="-128"/>
                        </a:rPr>
                        <a:t>訓練日誌）（様式第９号）</a:t>
                      </a:r>
                      <a:r>
                        <a:rPr kumimoji="1" lang="ja-JP" altLang="en-US" sz="1200" b="0">
                          <a:solidFill>
                            <a:schemeClr val="tx1"/>
                          </a:solidFill>
                          <a:latin typeface="メイリオ" panose="020B0604030504040204" pitchFamily="50" charset="-128"/>
                          <a:ea typeface="メイリオ" panose="020B0604030504040204" pitchFamily="50" charset="-128"/>
                        </a:rPr>
                        <a:t>」を作成すること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4109656"/>
                  </a:ext>
                </a:extLst>
              </a:tr>
              <a:tr h="537457">
                <a:tc>
                  <a:txBody>
                    <a:bodyPr/>
                    <a:lstStyle/>
                    <a:p>
                      <a:pPr algn="ctr"/>
                      <a:r>
                        <a:rPr kumimoji="1" lang="ja-JP" altLang="en-US" sz="1200">
                          <a:solidFill>
                            <a:schemeClr val="tx1"/>
                          </a:solidFill>
                          <a:latin typeface="メイリオ" pitchFamily="50" charset="-128"/>
                          <a:ea typeface="メイリオ" pitchFamily="50" charset="-128"/>
                        </a:rPr>
                        <a:t>⑪</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200" b="0">
                          <a:solidFill>
                            <a:schemeClr val="tx1"/>
                          </a:solidFill>
                          <a:latin typeface="メイリオ" panose="020B0604030504040204" pitchFamily="50" charset="-128"/>
                          <a:ea typeface="メイリオ" panose="020B0604030504040204" pitchFamily="50" charset="-128"/>
                        </a:rPr>
                        <a:t>訓練終了後にジョブ・カード様式</a:t>
                      </a:r>
                      <a:r>
                        <a:rPr kumimoji="1" lang="en-US" altLang="ja-JP" sz="1200" b="0">
                          <a:solidFill>
                            <a:schemeClr val="tx1"/>
                          </a:solidFill>
                          <a:latin typeface="メイリオ" panose="020B0604030504040204" pitchFamily="50" charset="-128"/>
                          <a:ea typeface="メイリオ" panose="020B0604030504040204" pitchFamily="50" charset="-128"/>
                        </a:rPr>
                        <a:t>3-3-1-1 </a:t>
                      </a:r>
                      <a:r>
                        <a:rPr kumimoji="1" lang="ja-JP" altLang="en-US" sz="1200" b="0">
                          <a:solidFill>
                            <a:schemeClr val="tx1"/>
                          </a:solidFill>
                          <a:latin typeface="メイリオ" panose="020B0604030504040204" pitchFamily="50" charset="-128"/>
                          <a:ea typeface="メイリオ" panose="020B0604030504040204" pitchFamily="50" charset="-128"/>
                        </a:rPr>
                        <a:t>「職業能力証明（訓練成果・実務成果）シート（企業実習・</a:t>
                      </a:r>
                      <a:r>
                        <a:rPr kumimoji="1" lang="en-US" altLang="ja-JP" sz="1200" b="0">
                          <a:solidFill>
                            <a:schemeClr val="tx1"/>
                          </a:solidFill>
                          <a:latin typeface="メイリオ" panose="020B0604030504040204" pitchFamily="50" charset="-128"/>
                          <a:ea typeface="メイリオ" panose="020B0604030504040204" pitchFamily="50" charset="-128"/>
                        </a:rPr>
                        <a:t>OJT</a:t>
                      </a:r>
                      <a:r>
                        <a:rPr kumimoji="1" lang="ja-JP" altLang="en-US" sz="1200" b="0">
                          <a:solidFill>
                            <a:schemeClr val="tx1"/>
                          </a:solidFill>
                          <a:latin typeface="メイリオ" panose="020B0604030504040204" pitchFamily="50" charset="-128"/>
                          <a:ea typeface="メイリオ" panose="020B0604030504040204" pitchFamily="50" charset="-128"/>
                        </a:rPr>
                        <a:t>用）」により</a:t>
                      </a:r>
                      <a:r>
                        <a:rPr kumimoji="1" lang="ja-JP" altLang="en-US" sz="1200" b="1">
                          <a:solidFill>
                            <a:schemeClr val="tx1"/>
                          </a:solidFill>
                          <a:latin typeface="メイリオ" panose="020B0604030504040204" pitchFamily="50" charset="-128"/>
                          <a:ea typeface="メイリオ" panose="020B0604030504040204" pitchFamily="50" charset="-128"/>
                        </a:rPr>
                        <a:t>職業能力の評価を実施すること</a:t>
                      </a: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8965"/>
                  </a:ext>
                </a:extLst>
              </a:tr>
            </a:tbl>
          </a:graphicData>
        </a:graphic>
      </p:graphicFrame>
      <p:sp>
        <p:nvSpPr>
          <p:cNvPr id="7" name="正方形/長方形 6">
            <a:extLst>
              <a:ext uri="{FF2B5EF4-FFF2-40B4-BE49-F238E27FC236}">
                <a16:creationId xmlns:a16="http://schemas.microsoft.com/office/drawing/2014/main" id="{55025D55-ED18-0782-5701-15FC9976C8F5}"/>
              </a:ext>
            </a:extLst>
          </p:cNvPr>
          <p:cNvSpPr/>
          <p:nvPr/>
        </p:nvSpPr>
        <p:spPr>
          <a:xfrm>
            <a:off x="237483" y="1259725"/>
            <a:ext cx="1584176" cy="307776"/>
          </a:xfrm>
          <a:prstGeom prst="rect">
            <a:avLst/>
          </a:prstGeom>
          <a:solidFill>
            <a:schemeClr val="accent4">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訓練の要件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graphicFrame>
        <p:nvGraphicFramePr>
          <p:cNvPr id="10" name="表 20">
            <a:extLst>
              <a:ext uri="{FF2B5EF4-FFF2-40B4-BE49-F238E27FC236}">
                <a16:creationId xmlns:a16="http://schemas.microsoft.com/office/drawing/2014/main" id="{4D0E67AF-C056-8132-8105-3D6CDFE1CE73}"/>
              </a:ext>
            </a:extLst>
          </p:cNvPr>
          <p:cNvGraphicFramePr>
            <a:graphicFrameLocks noGrp="1"/>
          </p:cNvGraphicFramePr>
          <p:nvPr>
            <p:extLst>
              <p:ext uri="{D42A27DB-BD31-4B8C-83A1-F6EECF244321}">
                <p14:modId xmlns:p14="http://schemas.microsoft.com/office/powerpoint/2010/main" val="1869473931"/>
              </p:ext>
            </p:extLst>
          </p:nvPr>
        </p:nvGraphicFramePr>
        <p:xfrm>
          <a:off x="6840810" y="55460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216683274"/>
                  </a:ext>
                </a:extLst>
              </a:tr>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583788694"/>
                  </a:ext>
                </a:extLst>
              </a:tr>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pic>
        <p:nvPicPr>
          <p:cNvPr id="8" name="図 7" descr="挿絵 が含まれている画像&#10;&#10;AI 生成コンテンツは誤りを含む可能性があります。">
            <a:extLst>
              <a:ext uri="{FF2B5EF4-FFF2-40B4-BE49-F238E27FC236}">
                <a16:creationId xmlns:a16="http://schemas.microsoft.com/office/drawing/2014/main" id="{295667CC-E101-7075-385C-00CB991DFC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9909" y="292107"/>
            <a:ext cx="1404000" cy="947700"/>
          </a:xfrm>
          <a:prstGeom prst="rect">
            <a:avLst/>
          </a:prstGeom>
        </p:spPr>
      </p:pic>
    </p:spTree>
    <p:extLst>
      <p:ext uri="{BB962C8B-B14F-4D97-AF65-F5344CB8AC3E}">
        <p14:creationId xmlns:p14="http://schemas.microsoft.com/office/powerpoint/2010/main" val="3037828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89A6F70-D337-49A9-FECF-DE1312091D6E}"/>
              </a:ext>
            </a:extLst>
          </p:cNvPr>
          <p:cNvSpPr/>
          <p:nvPr/>
        </p:nvSpPr>
        <p:spPr>
          <a:xfrm>
            <a:off x="241856" y="7103402"/>
            <a:ext cx="6713220" cy="3070079"/>
          </a:xfrm>
          <a:prstGeom prst="rect">
            <a:avLst/>
          </a:prstGeom>
          <a:solidFill>
            <a:srgbClr val="FDFD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 name="スライド番号プレースホルダー 1">
            <a:extLst>
              <a:ext uri="{FF2B5EF4-FFF2-40B4-BE49-F238E27FC236}">
                <a16:creationId xmlns:a16="http://schemas.microsoft.com/office/drawing/2014/main" id="{53E95733-0F7E-5C80-2F46-BD46EE4DB3BA}"/>
              </a:ext>
            </a:extLst>
          </p:cNvPr>
          <p:cNvSpPr>
            <a:spLocks noGrp="1"/>
          </p:cNvSpPr>
          <p:nvPr>
            <p:ph type="sldNum" sz="quarter" idx="12"/>
          </p:nvPr>
        </p:nvSpPr>
        <p:spPr>
          <a:xfrm>
            <a:off x="33338" y="9663876"/>
            <a:ext cx="390062" cy="644443"/>
          </a:xfrm>
        </p:spPr>
        <p:txBody>
          <a:bodyPr/>
          <a:lstStyle/>
          <a:p>
            <a:fld id="{AEFF1AE8-7425-4426-9AC1-91DCB73B78A4}" type="slidenum">
              <a:rPr kumimoji="1" lang="ja-JP" altLang="en-US" smtClean="0"/>
              <a:t>23</a:t>
            </a:fld>
            <a:endParaRPr kumimoji="1" lang="ja-JP" altLang="en-US"/>
          </a:p>
        </p:txBody>
      </p:sp>
      <p:graphicFrame>
        <p:nvGraphicFramePr>
          <p:cNvPr id="3" name="表 2">
            <a:extLst>
              <a:ext uri="{FF2B5EF4-FFF2-40B4-BE49-F238E27FC236}">
                <a16:creationId xmlns:a16="http://schemas.microsoft.com/office/drawing/2014/main" id="{F4090C95-283D-D3B2-C219-9327F46BCF06}"/>
              </a:ext>
            </a:extLst>
          </p:cNvPr>
          <p:cNvGraphicFramePr>
            <a:graphicFrameLocks noGrp="1"/>
          </p:cNvGraphicFramePr>
          <p:nvPr>
            <p:extLst>
              <p:ext uri="{D42A27DB-BD31-4B8C-83A1-F6EECF244321}">
                <p14:modId xmlns:p14="http://schemas.microsoft.com/office/powerpoint/2010/main" val="175271916"/>
              </p:ext>
            </p:extLst>
          </p:nvPr>
        </p:nvGraphicFramePr>
        <p:xfrm>
          <a:off x="520953" y="626891"/>
          <a:ext cx="6460635" cy="6341673"/>
        </p:xfrm>
        <a:graphic>
          <a:graphicData uri="http://schemas.openxmlformats.org/drawingml/2006/table">
            <a:tbl>
              <a:tblPr firstRow="1" bandRow="1">
                <a:tableStyleId>{E8B1032C-EA38-4F05-BA0D-38AFFFC7BED3}</a:tableStyleId>
              </a:tblPr>
              <a:tblGrid>
                <a:gridCol w="361156">
                  <a:extLst>
                    <a:ext uri="{9D8B030D-6E8A-4147-A177-3AD203B41FA5}">
                      <a16:colId xmlns:a16="http://schemas.microsoft.com/office/drawing/2014/main" val="20000"/>
                    </a:ext>
                  </a:extLst>
                </a:gridCol>
                <a:gridCol w="361156">
                  <a:extLst>
                    <a:ext uri="{9D8B030D-6E8A-4147-A177-3AD203B41FA5}">
                      <a16:colId xmlns:a16="http://schemas.microsoft.com/office/drawing/2014/main" val="1824483688"/>
                    </a:ext>
                  </a:extLst>
                </a:gridCol>
                <a:gridCol w="5738323">
                  <a:extLst>
                    <a:ext uri="{9D8B030D-6E8A-4147-A177-3AD203B41FA5}">
                      <a16:colId xmlns:a16="http://schemas.microsoft.com/office/drawing/2014/main" val="20001"/>
                    </a:ext>
                  </a:extLst>
                </a:gridCol>
              </a:tblGrid>
              <a:tr h="571817">
                <a:tc>
                  <a:txBody>
                    <a:bodyPr/>
                    <a:lstStyle/>
                    <a:p>
                      <a:pPr algn="ctr"/>
                      <a:r>
                        <a:rPr kumimoji="1" lang="ja-JP" altLang="en-US" sz="1200" b="0">
                          <a:solidFill>
                            <a:schemeClr val="tx1"/>
                          </a:solidFill>
                          <a:latin typeface="メイリオ" pitchFamily="50" charset="-128"/>
                          <a:ea typeface="メイリオ" pitchFamily="50" charset="-128"/>
                        </a:rPr>
                        <a:t>①</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 typeface="Wingdings" panose="05000000000000000000" pitchFamily="2" charset="2"/>
                        <a:buNone/>
                        <a:tabLst/>
                        <a:defRPr/>
                      </a:pPr>
                      <a:r>
                        <a:rPr lang="ja-JP" altLang="en-US" sz="1200" b="0">
                          <a:latin typeface="メイリオ" panose="020B0604030504040204" pitchFamily="50" charset="-128"/>
                          <a:ea typeface="メイリオ" panose="020B0604030504040204" pitchFamily="50" charset="-128"/>
                        </a:rPr>
                        <a:t>助成金を受けようとする事業主の事業所において、</a:t>
                      </a:r>
                      <a:r>
                        <a:rPr lang="ja-JP" altLang="en-US" sz="1200" b="1">
                          <a:latin typeface="メイリオ" panose="020B0604030504040204" pitchFamily="50" charset="-128"/>
                          <a:ea typeface="メイリオ" panose="020B0604030504040204" pitchFamily="50" charset="-128"/>
                        </a:rPr>
                        <a:t>被保険者</a:t>
                      </a:r>
                      <a:r>
                        <a:rPr lang="ja-JP" altLang="en-US" sz="1200" b="0">
                          <a:latin typeface="メイリオ" panose="020B0604030504040204" pitchFamily="50" charset="-128"/>
                          <a:ea typeface="メイリオ" panose="020B0604030504040204" pitchFamily="50" charset="-128"/>
                        </a:rPr>
                        <a:t>であり、</a:t>
                      </a:r>
                      <a:r>
                        <a:rPr lang="ja-JP" altLang="en-US" sz="1200" b="1">
                          <a:latin typeface="メイリオ" panose="020B0604030504040204" pitchFamily="50" charset="-128"/>
                          <a:ea typeface="メイリオ" panose="020B0604030504040204" pitchFamily="50" charset="-128"/>
                        </a:rPr>
                        <a:t>訓練実施期間中</a:t>
                      </a:r>
                      <a:r>
                        <a:rPr lang="ja-JP" altLang="en-US" sz="1200" b="0">
                          <a:latin typeface="メイリオ" panose="020B0604030504040204" pitchFamily="50" charset="-128"/>
                          <a:ea typeface="メイリオ" panose="020B0604030504040204" pitchFamily="50" charset="-128"/>
                        </a:rPr>
                        <a:t>において、被保険者であること</a:t>
                      </a:r>
                      <a:endParaRPr lang="en-US" altLang="ja-JP" sz="1200" b="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19050"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2318496371"/>
                  </a:ext>
                </a:extLst>
              </a:tr>
              <a:tr h="528393">
                <a:tc>
                  <a:txBody>
                    <a:bodyPr/>
                    <a:lstStyle/>
                    <a:p>
                      <a:pPr algn="ctr"/>
                      <a:r>
                        <a:rPr kumimoji="1" lang="ja-JP" altLang="en-US" sz="1200">
                          <a:solidFill>
                            <a:schemeClr val="tx1"/>
                          </a:solidFill>
                          <a:latin typeface="メイリオ" pitchFamily="50" charset="-128"/>
                          <a:ea typeface="メイリオ" pitchFamily="50" charset="-128"/>
                        </a:rPr>
                        <a:t>②</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職業訓練実施計画届時に提出した</a:t>
                      </a:r>
                      <a:r>
                        <a:rPr lang="ja-JP" altLang="en-US" sz="1200">
                          <a:solidFill>
                            <a:schemeClr val="tx1"/>
                          </a:solidFill>
                          <a:latin typeface="メイリオ" panose="020B0604030504040204" pitchFamily="50" charset="-128"/>
                          <a:ea typeface="メイリオ" panose="020B0604030504040204" pitchFamily="50" charset="-128"/>
                        </a:rPr>
                        <a:t>「対象労働者一覧」（様式第３－１号）</a:t>
                      </a:r>
                      <a:r>
                        <a:rPr lang="ja-JP" altLang="en-US" sz="1200">
                          <a:latin typeface="メイリオ" panose="020B0604030504040204" pitchFamily="50" charset="-128"/>
                          <a:ea typeface="メイリオ" panose="020B0604030504040204" pitchFamily="50" charset="-128"/>
                        </a:rPr>
                        <a:t>に記載のある被保険者であること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2042049739"/>
                  </a:ext>
                </a:extLst>
              </a:tr>
              <a:tr h="941020">
                <a:tc>
                  <a:txBody>
                    <a:bodyPr/>
                    <a:lstStyle/>
                    <a:p>
                      <a:pPr algn="ctr"/>
                      <a:r>
                        <a:rPr kumimoji="1" lang="ja-JP" altLang="en-US" sz="1200">
                          <a:solidFill>
                            <a:schemeClr val="tx1"/>
                          </a:solidFill>
                          <a:latin typeface="メイリオ" pitchFamily="50" charset="-128"/>
                          <a:ea typeface="メイリオ" pitchFamily="50" charset="-128"/>
                        </a:rPr>
                        <a:t>③</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OFF-JT</a:t>
                      </a:r>
                      <a:r>
                        <a:rPr lang="ja-JP" altLang="en-US" sz="1200">
                          <a:latin typeface="メイリオ" panose="020B0604030504040204" pitchFamily="50" charset="-128"/>
                          <a:ea typeface="メイリオ" panose="020B0604030504040204" pitchFamily="50" charset="-128"/>
                        </a:rPr>
                        <a:t>を受講した時間数が</a:t>
                      </a:r>
                      <a:r>
                        <a:rPr lang="en-US" altLang="ja-JP" sz="1200" b="1">
                          <a:latin typeface="メイリオ" panose="020B0604030504040204" pitchFamily="50" charset="-128"/>
                          <a:ea typeface="メイリオ" panose="020B0604030504040204" pitchFamily="50" charset="-128"/>
                        </a:rPr>
                        <a:t>OFF-JT</a:t>
                      </a:r>
                      <a:r>
                        <a:rPr lang="ja-JP" altLang="en-US" sz="1200" b="1">
                          <a:latin typeface="メイリオ" panose="020B0604030504040204" pitchFamily="50" charset="-128"/>
                          <a:ea typeface="メイリオ" panose="020B0604030504040204" pitchFamily="50" charset="-128"/>
                        </a:rPr>
                        <a:t>実訓練時間数の８割以上</a:t>
                      </a:r>
                      <a:r>
                        <a:rPr lang="ja-JP" altLang="en-US" sz="1200">
                          <a:latin typeface="メイリオ" panose="020B0604030504040204" pitchFamily="50" charset="-128"/>
                          <a:ea typeface="メイリオ" panose="020B0604030504040204" pitchFamily="50" charset="-128"/>
                        </a:rPr>
                        <a:t>であり、かつ、</a:t>
                      </a:r>
                      <a:r>
                        <a:rPr lang="en-US" altLang="ja-JP" sz="1200">
                          <a:latin typeface="メイリオ" panose="020B0604030504040204" pitchFamily="50" charset="-128"/>
                          <a:ea typeface="メイリオ" panose="020B0604030504040204" pitchFamily="50" charset="-128"/>
                        </a:rPr>
                        <a:t>OJT</a:t>
                      </a:r>
                      <a:r>
                        <a:rPr lang="ja-JP" altLang="en-US" sz="1200">
                          <a:latin typeface="メイリオ" panose="020B0604030504040204" pitchFamily="50" charset="-128"/>
                          <a:ea typeface="メイリオ" panose="020B0604030504040204" pitchFamily="50" charset="-128"/>
                        </a:rPr>
                        <a:t>を受講した時間数</a:t>
                      </a:r>
                      <a:r>
                        <a:rPr lang="ja-JP" altLang="en-US" sz="1200" b="1">
                          <a:latin typeface="メイリオ" panose="020B0604030504040204" pitchFamily="50" charset="-128"/>
                          <a:ea typeface="メイリオ" panose="020B0604030504040204" pitchFamily="50" charset="-128"/>
                        </a:rPr>
                        <a:t>が</a:t>
                      </a:r>
                      <a:r>
                        <a:rPr lang="en-US" altLang="ja-JP" sz="1200" b="1">
                          <a:latin typeface="メイリオ" panose="020B0604030504040204" pitchFamily="50" charset="-128"/>
                          <a:ea typeface="メイリオ" panose="020B0604030504040204" pitchFamily="50" charset="-128"/>
                        </a:rPr>
                        <a:t>OJT</a:t>
                      </a:r>
                      <a:r>
                        <a:rPr lang="ja-JP" altLang="en-US" sz="1200" b="1">
                          <a:latin typeface="メイリオ" panose="020B0604030504040204" pitchFamily="50" charset="-128"/>
                          <a:ea typeface="メイリオ" panose="020B0604030504040204" pitchFamily="50" charset="-128"/>
                        </a:rPr>
                        <a:t>総訓練時間数の８割以上</a:t>
                      </a:r>
                      <a:r>
                        <a:rPr lang="ja-JP" altLang="en-US" sz="1200">
                          <a:latin typeface="メイリオ" panose="020B0604030504040204" pitchFamily="50" charset="-128"/>
                          <a:ea typeface="メイリオ" panose="020B0604030504040204" pitchFamily="50" charset="-128"/>
                        </a:rPr>
                        <a:t>である労働者であること</a:t>
                      </a:r>
                      <a:endParaRPr lang="en-US" altLang="ja-JP" sz="12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88900" marR="0" lvl="0" indent="-88900" algn="l" defTabSz="1001908" rtl="0" eaLnBrk="1" fontAlgn="auto" latinLnBrk="0" hangingPunct="1">
                        <a:lnSpc>
                          <a:spcPct val="100000"/>
                        </a:lnSpc>
                        <a:spcBef>
                          <a:spcPts val="0"/>
                        </a:spcBef>
                        <a:spcAft>
                          <a:spcPts val="0"/>
                        </a:spcAft>
                        <a:buClrTx/>
                        <a:buSzTx/>
                        <a:buFontTx/>
                        <a:buNone/>
                        <a:tabLst/>
                        <a:defRPr/>
                      </a:pPr>
                      <a:r>
                        <a:rPr lang="en-US" altLang="ja-JP" sz="1050">
                          <a:latin typeface="メイリオ" panose="020B0604030504040204" pitchFamily="50" charset="-128"/>
                          <a:ea typeface="メイリオ" panose="020B0604030504040204" pitchFamily="50" charset="-128"/>
                        </a:rPr>
                        <a:t>※</a:t>
                      </a:r>
                      <a:r>
                        <a:rPr lang="ja-JP" altLang="en-US" sz="1050">
                          <a:latin typeface="メイリオ" panose="020B0604030504040204" pitchFamily="50" charset="-128"/>
                          <a:ea typeface="メイリオ" panose="020B0604030504040204" pitchFamily="50" charset="-128"/>
                        </a:rPr>
                        <a:t>　</a:t>
                      </a:r>
                      <a:r>
                        <a:rPr lang="en-US" altLang="ja-JP" sz="1050">
                          <a:latin typeface="メイリオ" panose="020B0604030504040204" pitchFamily="50" charset="-128"/>
                          <a:ea typeface="メイリオ" panose="020B0604030504040204" pitchFamily="50" charset="-128"/>
                        </a:rPr>
                        <a:t>OFF-JT</a:t>
                      </a:r>
                      <a:r>
                        <a:rPr lang="ja-JP" altLang="en-US" sz="1050">
                          <a:latin typeface="メイリオ" panose="020B0604030504040204" pitchFamily="50" charset="-128"/>
                          <a:ea typeface="メイリオ" panose="020B0604030504040204" pitchFamily="50" charset="-128"/>
                        </a:rPr>
                        <a:t>については、特定の訓練機関が実施する訓練を修了又は当該訓練機関を卒業した場合については、この要件を満たしたものとみなします。</a:t>
                      </a:r>
                      <a:endParaRPr lang="en-US" altLang="ja-JP" sz="105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219449114"/>
                  </a:ext>
                </a:extLst>
              </a:tr>
              <a:tr h="425966">
                <a:tc>
                  <a:txBody>
                    <a:bodyPr/>
                    <a:lstStyle/>
                    <a:p>
                      <a:pPr algn="ctr"/>
                      <a:r>
                        <a:rPr kumimoji="1" lang="ja-JP" altLang="en-US" sz="1200">
                          <a:solidFill>
                            <a:schemeClr val="tx1"/>
                          </a:solidFill>
                          <a:latin typeface="メイリオ" pitchFamily="50" charset="-128"/>
                          <a:ea typeface="メイリオ" pitchFamily="50" charset="-128"/>
                        </a:rPr>
                        <a:t>④</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訓練開始日において、</a:t>
                      </a:r>
                      <a:r>
                        <a:rPr lang="en-US" altLang="ja-JP" sz="1200" b="1">
                          <a:solidFill>
                            <a:schemeClr val="tx1"/>
                          </a:solidFill>
                          <a:latin typeface="メイリオ" panose="020B0604030504040204" pitchFamily="50" charset="-128"/>
                          <a:ea typeface="メイリオ" panose="020B0604030504040204" pitchFamily="50" charset="-128"/>
                        </a:rPr>
                        <a:t>45</a:t>
                      </a:r>
                      <a:r>
                        <a:rPr lang="ja-JP" altLang="en-US" sz="1200" b="1">
                          <a:solidFill>
                            <a:schemeClr val="tx1"/>
                          </a:solidFill>
                          <a:latin typeface="メイリオ" panose="020B0604030504040204" pitchFamily="50" charset="-128"/>
                          <a:ea typeface="メイリオ" panose="020B0604030504040204" pitchFamily="50" charset="-128"/>
                        </a:rPr>
                        <a:t>歳以上</a:t>
                      </a:r>
                      <a:r>
                        <a:rPr lang="ja-JP" altLang="en-US" sz="1200">
                          <a:latin typeface="メイリオ" panose="020B0604030504040204" pitchFamily="50" charset="-128"/>
                          <a:ea typeface="メイリオ" panose="020B0604030504040204" pitchFamily="50" charset="-128"/>
                        </a:rPr>
                        <a:t>の労働者であること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857212320"/>
                  </a:ext>
                </a:extLst>
              </a:tr>
              <a:tr h="425966">
                <a:tc rowSpan="4">
                  <a:txBody>
                    <a:bodyPr/>
                    <a:lstStyle/>
                    <a:p>
                      <a:pPr algn="ctr"/>
                      <a:r>
                        <a:rPr kumimoji="1" lang="ja-JP" altLang="en-US" sz="1200">
                          <a:solidFill>
                            <a:schemeClr val="tx1"/>
                          </a:solidFill>
                          <a:latin typeface="メイリオ" pitchFamily="50" charset="-128"/>
                          <a:ea typeface="メイリオ" pitchFamily="50" charset="-128"/>
                        </a:rPr>
                        <a:t>⑤</a:t>
                      </a: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次の➊～➌のいずれかに該当すること</a:t>
                      </a:r>
                      <a:endParaRPr lang="en-US" altLang="ja-JP" sz="1200">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高度デジタル人材訓練の場合、</a:t>
                      </a:r>
                      <a:endParaRPr lang="en-US" altLang="ja-JP" sz="1000" b="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19050"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10000"/>
                  </a:ext>
                </a:extLst>
              </a:tr>
              <a:tr h="482511">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➊</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b="1">
                          <a:latin typeface="メイリオ" panose="020B0604030504040204" pitchFamily="50" charset="-128"/>
                          <a:ea typeface="メイリオ" panose="020B0604030504040204" pitchFamily="50" charset="-128"/>
                        </a:rPr>
                        <a:t>新たに雇い入れた被保険者</a:t>
                      </a:r>
                      <a:endParaRPr lang="en-US" altLang="ja-JP" sz="1200" b="1">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（雇い入れ日から訓練開始日までが３か月以内である者に限る。）</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72059">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➋</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既に雇用している短時間等労働者であって、引き続き、同一の事業主において、</a:t>
                      </a:r>
                      <a:r>
                        <a:rPr lang="ja-JP" altLang="en-US" sz="1200" b="1">
                          <a:solidFill>
                            <a:schemeClr val="tx1"/>
                          </a:solidFill>
                          <a:latin typeface="メイリオ" panose="020B0604030504040204" pitchFamily="50" charset="-128"/>
                          <a:ea typeface="メイリオ" panose="020B0604030504040204" pitchFamily="50" charset="-128"/>
                        </a:rPr>
                        <a:t>新たに通常の</a:t>
                      </a:r>
                      <a:r>
                        <a:rPr lang="ja-JP" altLang="en-US" sz="1200" b="1">
                          <a:latin typeface="メイリオ" panose="020B0604030504040204" pitchFamily="50" charset="-128"/>
                          <a:ea typeface="メイリオ" panose="020B0604030504040204" pitchFamily="50" charset="-128"/>
                        </a:rPr>
                        <a:t>労働者に転換した者</a:t>
                      </a:r>
                      <a:endParaRPr lang="en-US" altLang="ja-JP" sz="1200" b="1">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（通常の労働者への転換日から訓練開始日までが３か月以内である者に限る。）</a:t>
                      </a:r>
                      <a:endParaRPr lang="en-US" altLang="ja-JP" sz="1200">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lang="en-US" altLang="ja-JP" sz="500">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通常の労働者とは、短時間等労働者以外の正規雇用労働者をいいます。</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0215438"/>
                  </a:ext>
                </a:extLst>
              </a:tr>
              <a:tr h="399485">
                <a:tc vMerge="1">
                  <a:txBody>
                    <a:bodyPr/>
                    <a:lstStyle/>
                    <a:p>
                      <a:pPr algn="ct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rPr>
                        <a:t>➌</a:t>
                      </a:r>
                      <a:endParaRPr kumimoji="1" lang="en-US" altLang="ja-JP" sz="120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b="1">
                          <a:latin typeface="メイリオ" panose="020B0604030504040204" pitchFamily="50" charset="-128"/>
                          <a:ea typeface="メイリオ" panose="020B0604030504040204" pitchFamily="50" charset="-128"/>
                        </a:rPr>
                        <a:t>既に雇用する被保険者</a:t>
                      </a:r>
                    </a:p>
                  </a:txBody>
                  <a:tcPr marL="82935" marR="82935" marT="42075" marB="0" anchor="ctr">
                    <a:lnL w="19050" cap="flat" cmpd="sng" algn="ctr">
                      <a:no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835123"/>
                  </a:ext>
                </a:extLst>
              </a:tr>
              <a:tr h="1131611">
                <a:tc>
                  <a:txBody>
                    <a:bodyPr/>
                    <a:lstStyle/>
                    <a:p>
                      <a:pPr algn="ct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キャリアコンサルタント（職業訓練に付帯して作成する場合は職業訓練指導者も含む。）などによるジョブ・カードを活用したキャリアコンサルティングを受けることこのキャリアコンサルティングの中で、中高年齢者実習型訓練</a:t>
                      </a:r>
                      <a:r>
                        <a:rPr lang="ja-JP" altLang="en-US" sz="1200">
                          <a:solidFill>
                            <a:schemeClr val="tx1"/>
                          </a:solidFill>
                          <a:latin typeface="メイリオ" panose="020B0604030504040204" pitchFamily="50" charset="-128"/>
                          <a:ea typeface="メイリオ" panose="020B0604030504040204" pitchFamily="50" charset="-128"/>
                        </a:rPr>
                        <a:t>への参加が必要と</a:t>
                      </a:r>
                      <a:r>
                        <a:rPr lang="ja-JP" altLang="en-US" sz="1200">
                          <a:latin typeface="メイリオ" panose="020B0604030504040204" pitchFamily="50" charset="-128"/>
                          <a:ea typeface="メイリオ" panose="020B0604030504040204" pitchFamily="50" charset="-128"/>
                        </a:rPr>
                        <a:t>認められる者であること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000">
                          <a:latin typeface="メイリオ" panose="020B0604030504040204" pitchFamily="50" charset="-128"/>
                          <a:ea typeface="メイリオ" panose="020B0604030504040204" pitchFamily="50" charset="-128"/>
                        </a:rPr>
                        <a:t>対象労働者が新規学卒予定者以外の者である場合、キャリアコンサルタントなどによるジョブカードを活用したキャリアコンサルティングを受けること。また、その中で、情報処理・通信技術者（</a:t>
                      </a:r>
                      <a:r>
                        <a:rPr lang="en-US" altLang="ja-JP" sz="1000">
                          <a:latin typeface="メイリオ" panose="020B0604030504040204" pitchFamily="50" charset="-128"/>
                          <a:ea typeface="メイリオ" panose="020B0604030504040204" pitchFamily="50" charset="-128"/>
                        </a:rPr>
                        <a:t>P.</a:t>
                      </a:r>
                      <a:r>
                        <a:rPr lang="ja-JP" altLang="en-US" sz="1000">
                          <a:latin typeface="メイリオ" panose="020B0604030504040204" pitchFamily="50" charset="-128"/>
                          <a:ea typeface="メイリオ" panose="020B0604030504040204" pitchFamily="50" charset="-128"/>
                        </a:rPr>
                        <a:t>●参照）の職種に関連する業務に従事した経験がない者又は過去の職業訓練の実態等から訓練への参加が必要と認められる者であること。</a:t>
                      </a:r>
                    </a:p>
                  </a:txBody>
                  <a:tcPr marL="82935" marR="82935" marT="42075" marB="0" anchor="ctr">
                    <a:lnL w="19050" cap="flat" cmpd="sng" algn="ctr">
                      <a:solidFill>
                        <a:schemeClr val="bg1"/>
                      </a:solidFill>
                      <a:prstDash val="solid"/>
                      <a:round/>
                      <a:headEnd type="none" w="med" len="med"/>
                      <a:tailEnd type="none" w="med" len="med"/>
                    </a:lnL>
                    <a:lnR w="28575" cap="flat" cmpd="sng" algn="ctr">
                      <a:solidFill>
                        <a:srgbClr val="EBF1DE"/>
                      </a:solidFill>
                      <a:prstDash val="solid"/>
                      <a:round/>
                      <a:headEnd type="none" w="med" len="med"/>
                      <a:tailEnd type="none" w="med" len="med"/>
                    </a:lnR>
                    <a:lnT w="28575" cap="flat" cmpd="sng" algn="ctr">
                      <a:solidFill>
                        <a:srgbClr val="EBF1DE"/>
                      </a:solidFill>
                      <a:prstDash val="solid"/>
                      <a:round/>
                      <a:headEnd type="none" w="med" len="med"/>
                      <a:tailEnd type="none" w="med" len="med"/>
                    </a:lnT>
                    <a:lnB w="28575" cap="flat" cmpd="sng" algn="ctr">
                      <a:solidFill>
                        <a:srgbClr val="EBF1DE"/>
                      </a:solidFill>
                      <a:prstDash val="solid"/>
                      <a:round/>
                      <a:headEnd type="none" w="med" len="med"/>
                      <a:tailEnd type="none" w="med" len="med"/>
                    </a:lnB>
                    <a:noFill/>
                  </a:tcPr>
                </a:tc>
                <a:extLst>
                  <a:ext uri="{0D108BD9-81ED-4DB2-BD59-A6C34878D82A}">
                    <a16:rowId xmlns:a16="http://schemas.microsoft.com/office/drawing/2014/main" val="4044856125"/>
                  </a:ext>
                </a:extLst>
              </a:tr>
              <a:tr h="562845">
                <a:tc>
                  <a:txBody>
                    <a:bodyPr/>
                    <a:lstStyle/>
                    <a:p>
                      <a:pPr algn="ct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12700" cap="flat" cmpd="sng" algn="ctr">
                      <a:solidFill>
                        <a:schemeClr val="tx1">
                          <a:lumMod val="50000"/>
                          <a:lumOff val="50000"/>
                        </a:schemeClr>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gridSpan="2">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accent4"/>
                          </a:solidFill>
                          <a:latin typeface="メイリオ" panose="020B0604030504040204" pitchFamily="50" charset="-128"/>
                          <a:ea typeface="メイリオ" panose="020B0604030504040204" pitchFamily="50" charset="-128"/>
                        </a:rPr>
                        <a:t>＜業務独占資格に係る業務（理美容等）を対象とした訓練である場合＞</a:t>
                      </a:r>
                      <a:endParaRPr lang="en-US" altLang="ja-JP" sz="1200">
                        <a:solidFill>
                          <a:schemeClr val="accent4"/>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lang="ja-JP" altLang="en-US" sz="1200">
                          <a:solidFill>
                            <a:schemeClr val="tx1"/>
                          </a:solidFill>
                          <a:latin typeface="メイリオ" panose="020B0604030504040204" pitchFamily="50" charset="-128"/>
                          <a:ea typeface="メイリオ" panose="020B0604030504040204" pitchFamily="50" charset="-128"/>
                        </a:rPr>
                        <a:t>業務独占資格に係る</a:t>
                      </a:r>
                      <a:r>
                        <a:rPr lang="en-US" altLang="ja-JP" sz="1200">
                          <a:solidFill>
                            <a:schemeClr val="tx1"/>
                          </a:solidFill>
                          <a:latin typeface="メイリオ" panose="020B0604030504040204" pitchFamily="50" charset="-128"/>
                          <a:ea typeface="メイリオ" panose="020B0604030504040204" pitchFamily="50" charset="-128"/>
                        </a:rPr>
                        <a:t>OJT</a:t>
                      </a:r>
                      <a:r>
                        <a:rPr lang="ja-JP" altLang="en-US" sz="1200">
                          <a:solidFill>
                            <a:schemeClr val="tx1"/>
                          </a:solidFill>
                          <a:latin typeface="メイリオ" panose="020B0604030504040204" pitchFamily="50" charset="-128"/>
                          <a:ea typeface="メイリオ" panose="020B0604030504040204" pitchFamily="50" charset="-128"/>
                        </a:rPr>
                        <a:t>を実施する前までに、当該資格を有している者であること</a:t>
                      </a:r>
                    </a:p>
                  </a:txBody>
                  <a:tcPr marL="82935" marR="82935" marT="42075" marB="0" anchor="ctr">
                    <a:lnL w="6350" cap="flat" cmpd="sng" algn="ctr">
                      <a:solidFill>
                        <a:schemeClr val="tx1"/>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3052969125"/>
                  </a:ext>
                </a:extLst>
              </a:tr>
            </a:tbl>
          </a:graphicData>
        </a:graphic>
      </p:graphicFrame>
      <p:sp>
        <p:nvSpPr>
          <p:cNvPr id="4" name="正方形/長方形 3">
            <a:extLst>
              <a:ext uri="{FF2B5EF4-FFF2-40B4-BE49-F238E27FC236}">
                <a16:creationId xmlns:a16="http://schemas.microsoft.com/office/drawing/2014/main" id="{215A74D4-1C35-0E9A-C084-38FC4F90E55D}"/>
              </a:ext>
            </a:extLst>
          </p:cNvPr>
          <p:cNvSpPr/>
          <p:nvPr/>
        </p:nvSpPr>
        <p:spPr>
          <a:xfrm>
            <a:off x="512316" y="153499"/>
            <a:ext cx="1584176" cy="338554"/>
          </a:xfrm>
          <a:prstGeom prst="rect">
            <a:avLst/>
          </a:prstGeom>
          <a:solidFill>
            <a:schemeClr val="accent4">
              <a:lumMod val="60000"/>
              <a:lumOff val="40000"/>
            </a:schemeClr>
          </a:solidFill>
        </p:spPr>
        <p:txBody>
          <a:bodyPr vert="horz" wrap="square" anchor="ctr">
            <a:spAutoFit/>
          </a:bodyPr>
          <a:lstStyle/>
          <a:p>
            <a:pPr algn="ctr"/>
            <a:r>
              <a:rPr lang="ja-JP" altLang="en-US" sz="1600" b="1">
                <a:solidFill>
                  <a:schemeClr val="bg1"/>
                </a:solidFill>
                <a:latin typeface="メイリオ" panose="020B0604030504040204" pitchFamily="50" charset="-128"/>
                <a:ea typeface="メイリオ" panose="020B0604030504040204" pitchFamily="50" charset="-128"/>
              </a:rPr>
              <a:t>労働者の要件</a:t>
            </a:r>
            <a:endParaRPr lang="en-US" altLang="ja-JP" sz="1600" b="1">
              <a:solidFill>
                <a:schemeClr val="bg1"/>
              </a:solidFill>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578D29AE-5400-40AE-D393-9320B3E0C6A6}"/>
              </a:ext>
            </a:extLst>
          </p:cNvPr>
          <p:cNvSpPr txBox="1"/>
          <p:nvPr/>
        </p:nvSpPr>
        <p:spPr>
          <a:xfrm>
            <a:off x="423400" y="7448845"/>
            <a:ext cx="6374012" cy="2215031"/>
          </a:xfrm>
          <a:prstGeom prst="rect">
            <a:avLst/>
          </a:prstGeom>
          <a:noFill/>
        </p:spPr>
        <p:txBody>
          <a:bodyPr wrap="square" rtlCol="0">
            <a:noAutofit/>
          </a:bodyPr>
          <a:lstStyle/>
          <a:p>
            <a:pPr marL="0" marR="0" lvl="0" indent="0" algn="l" defTabSz="1001908" rtl="0" eaLnBrk="1" fontAlgn="auto" latinLnBrk="0" hangingPunct="1">
              <a:lnSpc>
                <a:spcPts val="1600"/>
              </a:lnSpc>
              <a:spcBef>
                <a:spcPts val="0"/>
              </a:spcBef>
              <a:spcAft>
                <a:spcPts val="0"/>
              </a:spcAft>
              <a:buClrTx/>
              <a:buSzTx/>
              <a:buFontTx/>
              <a:buNone/>
              <a:tabLst/>
              <a:defRPr/>
            </a:pPr>
            <a:r>
              <a:rPr kumimoji="1" lang="ja-JP" altLang="en-US" sz="1050" b="0" i="0" u="none" strike="noStrike" kern="1200" cap="none"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ジョブ・カードは、従業員一人ひとりが自分自身のキャリアを見つめなおし、成長することを手助けするツールです。①「キャリア・プランシート」 ②「職務経歴シート」 ③「職業能力証明シート」の３つの様式で構成されて</a:t>
            </a:r>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おり、実習併用職業訓練</a:t>
            </a:r>
            <a:r>
              <a:rPr kumimoji="1" lang="ja-JP" altLang="en-US" sz="1050" b="0" i="0" u="none" strike="noStrike" kern="1200" cap="none"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の大臣認定や人材開発支援助成金においては、</a:t>
            </a:r>
            <a:endParaRPr kumimoji="1" lang="en-US" altLang="ja-JP" sz="1050" b="0" i="0" u="none" strike="noStrike" kern="1200" cap="none"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28600" marR="0" lvl="0" indent="-228600" algn="l" defTabSz="1001908" rtl="0" eaLnBrk="1" fontAlgn="auto" latinLnBrk="0" hangingPunct="1">
              <a:lnSpc>
                <a:spcPts val="1600"/>
              </a:lnSpc>
              <a:spcBef>
                <a:spcPts val="0"/>
              </a:spcBef>
              <a:spcAft>
                <a:spcPts val="0"/>
              </a:spcAft>
              <a:buClrTx/>
              <a:buSzTx/>
              <a:buFontTx/>
              <a:buAutoNum type="circleNumDbPlain"/>
              <a:tabLst/>
              <a:defRPr/>
            </a:pP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キャリア・プランシート［様式</a:t>
            </a:r>
            <a:r>
              <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28600" marR="0" lvl="0" indent="-228600" algn="l" defTabSz="1001908" rtl="0" eaLnBrk="1" fontAlgn="auto" latinLnBrk="0" hangingPunct="1">
              <a:lnSpc>
                <a:spcPts val="1600"/>
              </a:lnSpc>
              <a:spcBef>
                <a:spcPts val="0"/>
              </a:spcBef>
              <a:spcAft>
                <a:spcPts val="0"/>
              </a:spcAft>
              <a:buClrTx/>
              <a:buSzTx/>
              <a:buFontTx/>
              <a:buAutoNum type="circleNumDbPlain"/>
              <a:tabLst/>
              <a:defRPr/>
            </a:pPr>
            <a:r>
              <a:rPr lang="ja-JP" altLang="en-US"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職務経歴シート［様式２］</a:t>
            </a:r>
            <a:endPar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lnSpc>
                <a:spcPts val="1600"/>
              </a:lnSpc>
              <a:buFontTx/>
              <a:buAutoNum type="circleNumDbPlain"/>
              <a:defRPr/>
            </a:pP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職業能力証明（免許・資格</a:t>
            </a:r>
            <a:r>
              <a:rPr lang="ja-JP" altLang="en-US"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）シート［様式</a:t>
            </a:r>
            <a:r>
              <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defRPr/>
            </a:pP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職業能力証明（学習歴・訓練歴）シート［様式</a:t>
            </a:r>
            <a:r>
              <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3-2</a:t>
            </a: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defRPr/>
            </a:pPr>
            <a:r>
              <a:rPr lang="ja-JP" altLang="en-US"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職業能力証明（訓練成果・実務成果）シート（企業実習・</a:t>
            </a:r>
            <a:r>
              <a:rPr kumimoji="1" lang="en-US" altLang="ja-JP"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用）（様式</a:t>
            </a:r>
            <a:r>
              <a:rPr kumimoji="1" lang="en-US" altLang="ja-JP"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3-3-1-1</a:t>
            </a:r>
            <a:r>
              <a:rPr kumimoji="1" lang="ja-JP" altLang="en-US"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50" b="1"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defRPr/>
            </a:pPr>
            <a:r>
              <a:rPr kumimoji="1" lang="ja-JP" altLang="en-US" sz="105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の提出が必要です。　　　　　　　　　　　　　　　</a:t>
            </a:r>
            <a:endParaRPr kumimoji="1" lang="en-US" altLang="ja-JP" sz="105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defRPr/>
            </a:pPr>
            <a:r>
              <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その他のジョブ・カードの活用例やリーフレット等は、厚生労働省のホームページをご覧ください。</a:t>
            </a:r>
          </a:p>
          <a:p>
            <a:pPr marL="0" marR="0" lvl="0" indent="0" algn="l" defTabSz="1001908" rtl="0" eaLnBrk="1" fontAlgn="auto" latinLnBrk="0" hangingPunct="1">
              <a:lnSpc>
                <a:spcPct val="150000"/>
              </a:lnSpc>
              <a:spcBef>
                <a:spcPts val="0"/>
              </a:spcBef>
              <a:spcAft>
                <a:spcPts val="0"/>
              </a:spcAft>
              <a:buClrTx/>
              <a:buSzTx/>
              <a:buFontTx/>
              <a:buNone/>
              <a:tabLst/>
              <a:defRPr/>
            </a:pPr>
            <a:endParaRPr kumimoji="1" lang="en-US" altLang="ja-JP" sz="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4" name="Picture 3">
            <a:extLst>
              <a:ext uri="{FF2B5EF4-FFF2-40B4-BE49-F238E27FC236}">
                <a16:creationId xmlns:a16="http://schemas.microsoft.com/office/drawing/2014/main" id="{E48F1445-0B83-AF0A-AA55-323D8B90E7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7339" y="9580114"/>
            <a:ext cx="903774"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 name="Picture 4">
            <a:extLst>
              <a:ext uri="{FF2B5EF4-FFF2-40B4-BE49-F238E27FC236}">
                <a16:creationId xmlns:a16="http://schemas.microsoft.com/office/drawing/2014/main" id="{2FD25C0C-9C68-6D4B-A2B8-1098227912C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458440">
            <a:off x="5664072" y="9612100"/>
            <a:ext cx="354872" cy="2333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テキスト ボックス 35">
            <a:extLst>
              <a:ext uri="{FF2B5EF4-FFF2-40B4-BE49-F238E27FC236}">
                <a16:creationId xmlns:a16="http://schemas.microsoft.com/office/drawing/2014/main" id="{19D0C79E-BEAC-C562-6713-BBB09FED932D}"/>
              </a:ext>
            </a:extLst>
          </p:cNvPr>
          <p:cNvSpPr txBox="1"/>
          <p:nvPr/>
        </p:nvSpPr>
        <p:spPr>
          <a:xfrm>
            <a:off x="2780173" y="9855208"/>
            <a:ext cx="3384377" cy="276999"/>
          </a:xfrm>
          <a:prstGeom prst="rect">
            <a:avLst/>
          </a:prstGeom>
          <a:noFill/>
          <a:ln w="57150">
            <a:noFill/>
          </a:ln>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srgbClr val="4545FD"/>
                </a:solidFill>
                <a:effectLst/>
                <a:uLnTx/>
                <a:uFillTx/>
                <a:latin typeface="Calibri"/>
                <a:ea typeface="ＭＳ Ｐゴシック" panose="020B0600070205080204" pitchFamily="50" charset="-128"/>
                <a:cs typeface="+mn-cs"/>
                <a:hlinkClick r:id="rId4"/>
              </a:rPr>
              <a:t>https://www.job-card.mhlw.go.jp/</a:t>
            </a:r>
            <a:endParaRPr kumimoji="1" lang="ja-JP" altLang="en-US" sz="1200" b="0" i="0" u="none" strike="noStrike" kern="1200" cap="none" spc="0" normalizeH="0" baseline="0" noProof="0" dirty="0">
              <a:ln>
                <a:noFill/>
              </a:ln>
              <a:solidFill>
                <a:srgbClr val="4545FD"/>
              </a:solidFill>
              <a:effectLst/>
              <a:uLnTx/>
              <a:uFillTx/>
              <a:latin typeface="Calibri"/>
              <a:ea typeface="ＭＳ Ｐゴシック" panose="020B0600070205080204" pitchFamily="50" charset="-128"/>
              <a:cs typeface="+mn-cs"/>
            </a:endParaRPr>
          </a:p>
        </p:txBody>
      </p:sp>
      <p:pic>
        <p:nvPicPr>
          <p:cNvPr id="37" name="図 36">
            <a:extLst>
              <a:ext uri="{FF2B5EF4-FFF2-40B4-BE49-F238E27FC236}">
                <a16:creationId xmlns:a16="http://schemas.microsoft.com/office/drawing/2014/main" id="{24E4A3EE-24E9-DD58-6DD3-63AD1D96B2BE}"/>
              </a:ext>
            </a:extLst>
          </p:cNvPr>
          <p:cNvPicPr>
            <a:picLocks noChangeAspect="1"/>
          </p:cNvPicPr>
          <p:nvPr/>
        </p:nvPicPr>
        <p:blipFill>
          <a:blip r:embed="rId5"/>
          <a:stretch>
            <a:fillRect/>
          </a:stretch>
        </p:blipFill>
        <p:spPr>
          <a:xfrm>
            <a:off x="6317017" y="9597321"/>
            <a:ext cx="509912" cy="500806"/>
          </a:xfrm>
          <a:prstGeom prst="rect">
            <a:avLst/>
          </a:prstGeom>
        </p:spPr>
      </p:pic>
      <p:sp>
        <p:nvSpPr>
          <p:cNvPr id="38" name="フローチャート: 処理 37">
            <a:extLst>
              <a:ext uri="{FF2B5EF4-FFF2-40B4-BE49-F238E27FC236}">
                <a16:creationId xmlns:a16="http://schemas.microsoft.com/office/drawing/2014/main" id="{0E749FA4-2067-AB90-3CD9-1722A6F141EC}"/>
              </a:ext>
            </a:extLst>
          </p:cNvPr>
          <p:cNvSpPr/>
          <p:nvPr/>
        </p:nvSpPr>
        <p:spPr>
          <a:xfrm>
            <a:off x="2818031" y="9587673"/>
            <a:ext cx="2281835" cy="254827"/>
          </a:xfrm>
          <a:prstGeom prst="flowChartProcess">
            <a:avLst/>
          </a:prstGeom>
          <a:solidFill>
            <a:schemeClr val="bg1"/>
          </a:solidFill>
          <a:ln w="19050" cap="flat" cmpd="sng" algn="ctr">
            <a:solidFill>
              <a:schemeClr val="tx1"/>
            </a:solidFill>
            <a:prstDash val="solid"/>
          </a:ln>
          <a:effectLst/>
        </p:spPr>
        <p:txBody>
          <a:bodyPr lIns="90000" tIns="50400" rtlCol="0" anchor="t" anchorCtr="0"/>
          <a:lstStyle/>
          <a:p>
            <a:pPr marL="0" marR="0" lvl="0" indent="0" algn="ctr" defTabSz="966788" rtl="0" eaLnBrk="0" fontAlgn="base" latinLnBrk="0" hangingPunct="0">
              <a:lnSpc>
                <a:spcPct val="100000"/>
              </a:lnSpc>
              <a:spcBef>
                <a:spcPct val="0"/>
              </a:spcBef>
              <a:spcAft>
                <a:spcPct val="0"/>
              </a:spcAft>
              <a:buClrTx/>
              <a:buSzTx/>
              <a:buFontTx/>
              <a:buNone/>
              <a:tabLst/>
              <a:defRPr/>
            </a:pPr>
            <a:r>
              <a:rPr kumimoji="0" lang="ja-JP" altLang="en-US" sz="1050" b="0" i="0" u="none" strike="noStrike" kern="0" cap="none"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ジョブ・カード制度総合サイト</a:t>
            </a:r>
            <a:endParaRPr kumimoji="0" lang="en-US" altLang="ja-JP" sz="1050" b="0" i="0" u="none" strike="noStrike" kern="0" cap="none"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テキスト ボックス 8">
            <a:extLst>
              <a:ext uri="{FF2B5EF4-FFF2-40B4-BE49-F238E27FC236}">
                <a16:creationId xmlns:a16="http://schemas.microsoft.com/office/drawing/2014/main" id="{6B2BAE8C-1323-C722-F337-FBAD8C760248}"/>
              </a:ext>
            </a:extLst>
          </p:cNvPr>
          <p:cNvSpPr txBox="1"/>
          <p:nvPr/>
        </p:nvSpPr>
        <p:spPr>
          <a:xfrm>
            <a:off x="298266" y="7179328"/>
            <a:ext cx="6499146" cy="297517"/>
          </a:xfrm>
          <a:prstGeom prst="rect">
            <a:avLst/>
          </a:prstGeom>
          <a:noFill/>
          <a:ln w="57150">
            <a:noFill/>
          </a:ln>
        </p:spPr>
        <p:txBody>
          <a:bodyPr wrap="square">
            <a:spAutoFit/>
          </a:bodyPr>
          <a:lstStyle/>
          <a:p>
            <a:pPr>
              <a:lnSpc>
                <a:spcPts val="1600"/>
              </a:lnSpc>
              <a:defRPr/>
            </a:pPr>
            <a:r>
              <a:rPr lang="ja-JP" altLang="en-US" sz="1200" b="1">
                <a:solidFill>
                  <a:schemeClr val="tx2"/>
                </a:solidFill>
                <a:latin typeface="メイリオ"/>
                <a:ea typeface="メイリオ"/>
                <a:cs typeface="メイリオ"/>
              </a:rPr>
              <a:t>● ジョブ・カードとは（</a:t>
            </a:r>
            <a:r>
              <a:rPr lang="ja-JP" altLang="en-US" sz="1200" b="1">
                <a:solidFill>
                  <a:schemeClr val="accent6"/>
                </a:solidFill>
                <a:latin typeface="メイリオ"/>
                <a:ea typeface="メイリオ"/>
                <a:cs typeface="メイリオ"/>
              </a:rPr>
              <a:t>認定実習併用職業訓練</a:t>
            </a:r>
            <a:r>
              <a:rPr lang="ja-JP" altLang="en-US" sz="1200" b="1">
                <a:solidFill>
                  <a:schemeClr val="tx2"/>
                </a:solidFill>
                <a:latin typeface="メイリオ"/>
                <a:ea typeface="メイリオ"/>
                <a:cs typeface="メイリオ"/>
              </a:rPr>
              <a:t>、</a:t>
            </a:r>
            <a:r>
              <a:rPr lang="ja-JP" altLang="en-US" sz="1200" b="1">
                <a:solidFill>
                  <a:schemeClr val="accent3"/>
                </a:solidFill>
                <a:latin typeface="メイリオ"/>
                <a:ea typeface="メイリオ"/>
                <a:cs typeface="メイリオ"/>
              </a:rPr>
              <a:t>有期実習型訓練</a:t>
            </a:r>
            <a:r>
              <a:rPr lang="ja-JP" altLang="en-US" sz="1200" b="1">
                <a:solidFill>
                  <a:schemeClr val="tx2"/>
                </a:solidFill>
                <a:latin typeface="メイリオ"/>
                <a:ea typeface="メイリオ"/>
                <a:cs typeface="メイリオ"/>
              </a:rPr>
              <a:t>、</a:t>
            </a:r>
            <a:r>
              <a:rPr lang="ja-JP" altLang="en-US" sz="1200" b="1">
                <a:solidFill>
                  <a:schemeClr val="accent4"/>
                </a:solidFill>
                <a:latin typeface="メイリオ"/>
                <a:ea typeface="メイリオ"/>
                <a:cs typeface="メイリオ"/>
              </a:rPr>
              <a:t>中高年齢者実習型訓練</a:t>
            </a:r>
            <a:r>
              <a:rPr lang="ja-JP" altLang="en-US" sz="1200" b="1">
                <a:solidFill>
                  <a:schemeClr val="tx2"/>
                </a:solidFill>
                <a:latin typeface="メイリオ"/>
                <a:ea typeface="メイリオ"/>
                <a:cs typeface="メイリオ"/>
              </a:rPr>
              <a:t>）</a:t>
            </a:r>
          </a:p>
        </p:txBody>
      </p:sp>
      <p:graphicFrame>
        <p:nvGraphicFramePr>
          <p:cNvPr id="5" name="表 20">
            <a:extLst>
              <a:ext uri="{FF2B5EF4-FFF2-40B4-BE49-F238E27FC236}">
                <a16:creationId xmlns:a16="http://schemas.microsoft.com/office/drawing/2014/main" id="{1E21F7E5-8844-E6BE-02DE-052807554738}"/>
              </a:ext>
            </a:extLst>
          </p:cNvPr>
          <p:cNvGraphicFramePr>
            <a:graphicFrameLocks noGrp="1"/>
          </p:cNvGraphicFramePr>
          <p:nvPr>
            <p:extLst>
              <p:ext uri="{D42A27DB-BD31-4B8C-83A1-F6EECF244321}">
                <p14:modId xmlns:p14="http://schemas.microsoft.com/office/powerpoint/2010/main" val="2629362360"/>
              </p:ext>
            </p:extLst>
          </p:nvPr>
        </p:nvGraphicFramePr>
        <p:xfrm>
          <a:off x="-9909" y="626891"/>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216683274"/>
                  </a:ext>
                </a:extLst>
              </a:tr>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583788694"/>
                  </a:ext>
                </a:extLst>
              </a:tr>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1516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60215" y="2201896"/>
            <a:ext cx="6192688" cy="3352841"/>
          </a:xfrm>
          <a:prstGeom prst="rect">
            <a:avLst/>
          </a:prstGeom>
          <a:noFill/>
          <a:ln w="57150">
            <a:noFill/>
          </a:ln>
        </p:spPr>
        <p:txBody>
          <a:bodyPr wrap="square" rtlCol="0">
            <a:spAutoFit/>
          </a:bodyPr>
          <a:lstStyle/>
          <a:p>
            <a:pPr>
              <a:spcAft>
                <a:spcPts val="600"/>
              </a:spcAft>
            </a:pPr>
            <a:r>
              <a:rPr lang="ja-JP" altLang="en-US" sz="1400" b="1">
                <a:solidFill>
                  <a:srgbClr val="001F5F"/>
                </a:solidFill>
                <a:latin typeface="メイリオ" panose="020B0604030504040204" pitchFamily="50" charset="-128"/>
                <a:ea typeface="メイリオ" panose="020B0604030504040204" pitchFamily="50" charset="-128"/>
              </a:rPr>
              <a:t>□「賃金要件」の比較方法</a:t>
            </a:r>
            <a:endParaRPr lang="en-US" altLang="ja-JP" sz="1400">
              <a:solidFill>
                <a:srgbClr val="000000"/>
              </a:solidFill>
              <a:latin typeface="メイリオ" panose="020B0604030504040204" pitchFamily="50" charset="-128"/>
              <a:ea typeface="メイリオ" panose="020B0604030504040204" pitchFamily="50" charset="-128"/>
            </a:endParaRPr>
          </a:p>
          <a:p>
            <a:pPr marL="288000">
              <a:lnSpc>
                <a:spcPct val="110000"/>
              </a:lnSpc>
              <a:spcAft>
                <a:spcPts val="600"/>
              </a:spcAft>
            </a:pPr>
            <a:r>
              <a:rPr lang="ja-JP" altLang="en-US" sz="1200" b="1" u="sng">
                <a:solidFill>
                  <a:srgbClr val="000000"/>
                </a:solidFill>
                <a:latin typeface="メイリオ" panose="020B0604030504040204" pitchFamily="50" charset="-128"/>
                <a:ea typeface="メイリオ" panose="020B0604030504040204" pitchFamily="50" charset="-128"/>
              </a:rPr>
              <a:t>毎月決まって支払われる賃金について、訓練終了日の翌日から起算して１年以内</a:t>
            </a:r>
            <a:r>
              <a:rPr lang="ja-JP" altLang="en-US" sz="1200" u="sng" baseline="30000">
                <a:solidFill>
                  <a:srgbClr val="000000"/>
                </a:solidFill>
                <a:latin typeface="メイリオ" panose="020B0604030504040204" pitchFamily="50" charset="-128"/>
                <a:ea typeface="メイリオ" panose="020B0604030504040204" pitchFamily="50" charset="-128"/>
              </a:rPr>
              <a:t>注</a:t>
            </a:r>
            <a:r>
              <a:rPr lang="ja-JP" altLang="en-US" sz="1200" b="1" u="sng">
                <a:solidFill>
                  <a:srgbClr val="000000"/>
                </a:solidFill>
                <a:latin typeface="メイリオ" panose="020B0604030504040204" pitchFamily="50" charset="-128"/>
                <a:ea typeface="メイリオ" panose="020B0604030504040204" pitchFamily="50" charset="-128"/>
              </a:rPr>
              <a:t>に、５％以上増加させていること。</a:t>
            </a:r>
            <a:r>
              <a:rPr lang="ja-JP" altLang="en-US" sz="1200">
                <a:solidFill>
                  <a:srgbClr val="000000"/>
                </a:solidFill>
                <a:latin typeface="メイリオ" panose="020B0604030504040204" pitchFamily="50" charset="-128"/>
                <a:ea typeface="メイリオ" panose="020B0604030504040204" pitchFamily="50" charset="-128"/>
              </a:rPr>
              <a:t> なお、賃金が５％以上増加していることについては、対象労働者ごとに、賃金改定後３か月間の賃金総額と改定前３か月間の賃金総額を比較して、全ての対象労働者の賃金が５％以上増加していること。</a:t>
            </a:r>
            <a:endParaRPr lang="en-US" altLang="ja-JP" sz="1200">
              <a:solidFill>
                <a:srgbClr val="000000"/>
              </a:solidFill>
              <a:latin typeface="メイリオ" panose="020B0604030504040204" pitchFamily="50" charset="-128"/>
              <a:ea typeface="メイリオ" panose="020B0604030504040204" pitchFamily="50" charset="-128"/>
            </a:endParaRPr>
          </a:p>
          <a:p>
            <a:endParaRPr lang="en-US" altLang="ja-JP" sz="1050">
              <a:solidFill>
                <a:srgbClr val="000000"/>
              </a:solidFill>
              <a:latin typeface="メイリオ" panose="020B0604030504040204" pitchFamily="50" charset="-128"/>
              <a:ea typeface="メイリオ" panose="020B0604030504040204" pitchFamily="50" charset="-128"/>
            </a:endParaRPr>
          </a:p>
          <a:p>
            <a:pPr>
              <a:spcAft>
                <a:spcPts val="600"/>
              </a:spcAft>
            </a:pPr>
            <a:r>
              <a:rPr lang="ja-JP" altLang="en-US" sz="1400" b="1">
                <a:solidFill>
                  <a:srgbClr val="001F5F"/>
                </a:solidFill>
                <a:latin typeface="メイリオ" panose="020B0604030504040204" pitchFamily="50" charset="-128"/>
                <a:ea typeface="メイリオ" panose="020B0604030504040204" pitchFamily="50" charset="-128"/>
              </a:rPr>
              <a:t>□「資格等手当要件」の比較方法</a:t>
            </a:r>
            <a:endParaRPr lang="en-US" altLang="ja-JP" sz="1400">
              <a:solidFill>
                <a:srgbClr val="000000"/>
              </a:solidFill>
              <a:latin typeface="メイリオ" panose="020B0604030504040204" pitchFamily="50" charset="-128"/>
              <a:ea typeface="メイリオ" panose="020B0604030504040204" pitchFamily="50" charset="-128"/>
            </a:endParaRPr>
          </a:p>
          <a:p>
            <a:pPr marL="288000"/>
            <a:r>
              <a:rPr lang="ja-JP" altLang="en-US" sz="1200" b="1" u="sng">
                <a:solidFill>
                  <a:srgbClr val="000000"/>
                </a:solidFill>
                <a:latin typeface="メイリオ" panose="020B0604030504040204" pitchFamily="50" charset="-128"/>
                <a:ea typeface="メイリオ" panose="020B0604030504040204" pitchFamily="50" charset="-128"/>
              </a:rPr>
              <a:t>資格等手当の支払いについて、就業規則、労働協約又は労働契約等に規定した上で、訓練終了後の翌日から起算して</a:t>
            </a:r>
            <a:r>
              <a:rPr lang="en-US" altLang="ja-JP" sz="1200" b="1" u="sng">
                <a:solidFill>
                  <a:srgbClr val="000000"/>
                </a:solidFill>
                <a:latin typeface="メイリオ" panose="020B0604030504040204" pitchFamily="50" charset="-128"/>
                <a:ea typeface="メイリオ" panose="020B0604030504040204" pitchFamily="50" charset="-128"/>
              </a:rPr>
              <a:t>1</a:t>
            </a:r>
            <a:r>
              <a:rPr lang="ja-JP" altLang="en-US" sz="1200" b="1" u="sng">
                <a:solidFill>
                  <a:srgbClr val="000000"/>
                </a:solidFill>
                <a:latin typeface="メイリオ" panose="020B0604030504040204" pitchFamily="50" charset="-128"/>
                <a:ea typeface="メイリオ" panose="020B0604030504040204" pitchFamily="50" charset="-128"/>
              </a:rPr>
              <a:t>年以内</a:t>
            </a:r>
            <a:r>
              <a:rPr lang="ja-JP" altLang="en-US" sz="1200" u="sng" baseline="30000">
                <a:solidFill>
                  <a:srgbClr val="000000"/>
                </a:solidFill>
                <a:latin typeface="メイリオ" panose="020B0604030504040204" pitchFamily="50" charset="-128"/>
                <a:ea typeface="メイリオ" panose="020B0604030504040204" pitchFamily="50" charset="-128"/>
              </a:rPr>
              <a:t>注</a:t>
            </a:r>
            <a:r>
              <a:rPr lang="ja-JP" altLang="en-US" sz="1200" b="1" u="sng">
                <a:solidFill>
                  <a:srgbClr val="000000"/>
                </a:solidFill>
                <a:latin typeface="メイリオ" panose="020B0604030504040204" pitchFamily="50" charset="-128"/>
                <a:ea typeface="メイリオ" panose="020B0604030504040204" pitchFamily="50" charset="-128"/>
              </a:rPr>
              <a:t>に全ての対象労働者に対して実際に当該手当を支払い、毎月決まって支払われる賃金を３％以上増加させていること。</a:t>
            </a:r>
            <a:endParaRPr lang="en-US" altLang="ja-JP" sz="1200" b="1" u="sng">
              <a:solidFill>
                <a:srgbClr val="000000"/>
              </a:solidFill>
              <a:latin typeface="メイリオ" panose="020B0604030504040204" pitchFamily="50" charset="-128"/>
              <a:ea typeface="メイリオ" panose="020B0604030504040204" pitchFamily="50" charset="-128"/>
            </a:endParaRPr>
          </a:p>
          <a:p>
            <a:pPr marL="288000">
              <a:lnSpc>
                <a:spcPct val="110000"/>
              </a:lnSpc>
            </a:pPr>
            <a:r>
              <a:rPr lang="ja-JP" altLang="en-US" sz="1200">
                <a:solidFill>
                  <a:srgbClr val="000000"/>
                </a:solidFill>
                <a:latin typeface="メイリオ" panose="020B0604030504040204" pitchFamily="50" charset="-128"/>
                <a:ea typeface="メイリオ" panose="020B0604030504040204" pitchFamily="50" charset="-128"/>
              </a:rPr>
              <a:t>なお、資格等手当の支払いにより賃金が３％以上増加していることについては、対象労働者ごとに資格等手当支払い後３か月間と資格等手当支払い前３か月間の賃金総額を比較して、全ての対象労働者の賃金が３％以上増加していること。</a:t>
            </a:r>
            <a:endParaRPr lang="en-US" altLang="ja-JP" sz="1200">
              <a:solidFill>
                <a:srgbClr val="000000"/>
              </a:solidFill>
              <a:latin typeface="メイリオ" panose="020B0604030504040204" pitchFamily="50" charset="-128"/>
              <a:ea typeface="メイリオ" panose="020B0604030504040204" pitchFamily="50" charset="-128"/>
            </a:endParaRPr>
          </a:p>
          <a:p>
            <a:pPr marL="459450" indent="-171450">
              <a:lnSpc>
                <a:spcPct val="110000"/>
              </a:lnSpc>
              <a:spcBef>
                <a:spcPts val="300"/>
              </a:spcBef>
              <a:buFont typeface="メイリオ" panose="020B0604030504040204" pitchFamily="50" charset="-128"/>
              <a:buChar char="※"/>
            </a:pPr>
            <a:r>
              <a:rPr lang="ja-JP" altLang="en-US" sz="1100">
                <a:solidFill>
                  <a:srgbClr val="000000"/>
                </a:solidFill>
                <a:latin typeface="メイリオ" panose="020B0604030504040204" pitchFamily="50" charset="-128"/>
                <a:ea typeface="メイリオ" panose="020B0604030504040204" pitchFamily="50" charset="-128"/>
              </a:rPr>
              <a:t>資格等手当とは、職務に関連した資格、知識または技能を有している者に対して毎月決まって支払われる手当をいいます。</a:t>
            </a:r>
            <a:endParaRPr lang="en-US" altLang="ja-JP" sz="1100">
              <a:solidFill>
                <a:srgbClr val="000000"/>
              </a:solidFill>
              <a:latin typeface="メイリオ" panose="020B0604030504040204" pitchFamily="50" charset="-128"/>
              <a:ea typeface="メイリオ" panose="020B0604030504040204" pitchFamily="50" charset="-128"/>
            </a:endParaRPr>
          </a:p>
          <a:p>
            <a:pPr>
              <a:lnSpc>
                <a:spcPts val="300"/>
              </a:lnSpc>
            </a:pPr>
            <a:endParaRPr lang="en-US" altLang="ja-JP" sz="1050">
              <a:solidFill>
                <a:srgbClr val="000000"/>
              </a:solidFill>
              <a:latin typeface="メイリオ" panose="020B0604030504040204" pitchFamily="50" charset="-128"/>
              <a:ea typeface="メイリオ" panose="020B0604030504040204" pitchFamily="50" charset="-128"/>
            </a:endParaRPr>
          </a:p>
        </p:txBody>
      </p:sp>
      <p:sp>
        <p:nvSpPr>
          <p:cNvPr id="8" name="正方形/長方形 7"/>
          <p:cNvSpPr/>
          <p:nvPr/>
        </p:nvSpPr>
        <p:spPr>
          <a:xfrm>
            <a:off x="319672" y="630015"/>
            <a:ext cx="6377247" cy="1514261"/>
          </a:xfrm>
          <a:prstGeom prst="rect">
            <a:avLst/>
          </a:prstGeom>
        </p:spPr>
        <p:txBody>
          <a:bodyPr wrap="square">
            <a:spAutoFit/>
          </a:bodyPr>
          <a:lstStyle/>
          <a:p>
            <a:pPr lvl="0">
              <a:lnSpc>
                <a:spcPct val="110000"/>
              </a:lnSpc>
            </a:pPr>
            <a:r>
              <a:rPr lang="ja-JP" altLang="en-US" sz="1200">
                <a:solidFill>
                  <a:srgbClr val="000000"/>
                </a:solidFill>
                <a:latin typeface="メイリオ"/>
                <a:ea typeface="メイリオ"/>
              </a:rPr>
              <a:t>　人材開発支援助成金を含む雇用関係助成金では、企業における賃上げの取組みを支援するため、賃金を向上させた事業主に対して、助成額の引き上げを行っています。具体的には、申請する事業所が次の比較方法で比較した</a:t>
            </a:r>
            <a:r>
              <a:rPr lang="ja-JP" altLang="en-US" sz="1200" b="1">
                <a:solidFill>
                  <a:srgbClr val="000000"/>
                </a:solidFill>
                <a:latin typeface="メイリオ,Bold"/>
                <a:ea typeface="メイリオ"/>
              </a:rPr>
              <a:t>「賃金要件」</a:t>
            </a:r>
            <a:r>
              <a:rPr lang="ja-JP" altLang="en-US" sz="1200">
                <a:solidFill>
                  <a:srgbClr val="000000"/>
                </a:solidFill>
                <a:latin typeface="メイリオ,Bold"/>
                <a:ea typeface="メイリオ"/>
              </a:rPr>
              <a:t>または</a:t>
            </a:r>
            <a:r>
              <a:rPr lang="ja-JP" altLang="en-US" sz="1200" b="1">
                <a:solidFill>
                  <a:srgbClr val="000000"/>
                </a:solidFill>
                <a:latin typeface="メイリオ,Bold"/>
                <a:ea typeface="メイリオ"/>
              </a:rPr>
              <a:t>「資格等手当要件」</a:t>
            </a:r>
            <a:r>
              <a:rPr lang="ja-JP" altLang="en-US" sz="1200">
                <a:solidFill>
                  <a:srgbClr val="000000"/>
                </a:solidFill>
                <a:latin typeface="メイリオ"/>
                <a:ea typeface="メイリオ"/>
              </a:rPr>
              <a:t>のいずれかを満たしている場合に助成額を割増します。</a:t>
            </a:r>
            <a:endParaRPr lang="en-US" altLang="ja-JP" sz="1200">
              <a:solidFill>
                <a:srgbClr val="000000"/>
              </a:solidFill>
              <a:latin typeface="メイリオ"/>
              <a:ea typeface="メイリオ"/>
            </a:endParaRPr>
          </a:p>
          <a:p>
            <a:pPr lvl="0">
              <a:lnSpc>
                <a:spcPct val="110000"/>
              </a:lnSpc>
            </a:pPr>
            <a:r>
              <a:rPr lang="ja-JP" altLang="en-US" sz="1200">
                <a:solidFill>
                  <a:srgbClr val="000000"/>
                </a:solidFill>
                <a:latin typeface="メイリオ"/>
                <a:ea typeface="メイリオ"/>
              </a:rPr>
              <a:t>　人材開発支援助成金（人材育成支援コース）の場合、事後的に</a:t>
            </a:r>
            <a:r>
              <a:rPr lang="ja-JP" altLang="en-US" sz="1200" b="1" u="sng">
                <a:solidFill>
                  <a:srgbClr val="000000"/>
                </a:solidFill>
                <a:latin typeface="メイリオ,Bold"/>
                <a:ea typeface="メイリオ"/>
              </a:rPr>
              <a:t>賃金要件または資格等手当要件のいずれかを</a:t>
            </a:r>
            <a:r>
              <a:rPr lang="ja-JP" altLang="en-US" sz="1200" b="1" u="sng">
                <a:solidFill>
                  <a:srgbClr val="000000"/>
                </a:solidFill>
                <a:latin typeface="メイリオ"/>
                <a:ea typeface="メイリオ"/>
              </a:rPr>
              <a:t>満たした場合に別途申請し、割増し分を追加で受給</a:t>
            </a:r>
            <a:r>
              <a:rPr lang="ja-JP" altLang="en-US" sz="1200">
                <a:solidFill>
                  <a:srgbClr val="000000"/>
                </a:solidFill>
                <a:latin typeface="メイリオ"/>
                <a:ea typeface="メイリオ"/>
              </a:rPr>
              <a:t>することができます。</a:t>
            </a:r>
            <a:endParaRPr lang="en-US" altLang="ja-JP" sz="1200">
              <a:solidFill>
                <a:srgbClr val="000000"/>
              </a:solidFill>
              <a:latin typeface="メイリオ"/>
              <a:ea typeface="メイリオ"/>
            </a:endParaRPr>
          </a:p>
        </p:txBody>
      </p:sp>
      <p:sp>
        <p:nvSpPr>
          <p:cNvPr id="6" name="テキスト ボックス 5">
            <a:extLst>
              <a:ext uri="{FF2B5EF4-FFF2-40B4-BE49-F238E27FC236}">
                <a16:creationId xmlns:a16="http://schemas.microsoft.com/office/drawing/2014/main" id="{AF4DCB7E-8898-748B-9BC3-9B0A2EC97044}"/>
              </a:ext>
            </a:extLst>
          </p:cNvPr>
          <p:cNvSpPr txBox="1"/>
          <p:nvPr/>
        </p:nvSpPr>
        <p:spPr>
          <a:xfrm>
            <a:off x="514487" y="5766412"/>
            <a:ext cx="6154007" cy="1591204"/>
          </a:xfrm>
          <a:prstGeom prst="rect">
            <a:avLst/>
          </a:prstGeom>
          <a:solidFill>
            <a:srgbClr val="FDFDE3"/>
          </a:solidFill>
          <a:ln w="57150">
            <a:noFill/>
          </a:ln>
        </p:spPr>
        <p:txBody>
          <a:bodyPr wrap="square" lIns="108000" tIns="72000" rIns="108000" bIns="72000" rtlCol="0" anchor="ctr" anchorCtr="1">
            <a:noAutofit/>
          </a:bodyPr>
          <a:lstStyle/>
          <a:p>
            <a:pPr marL="171450" indent="-171450">
              <a:lnSpc>
                <a:spcPct val="110000"/>
              </a:lnSpc>
              <a:buFont typeface="Arial" panose="020B0604020202020204" pitchFamily="34" charset="0"/>
              <a:buChar char="•"/>
            </a:pPr>
            <a:r>
              <a:rPr lang="ja-JP" altLang="en-US" sz="1100">
                <a:latin typeface="メイリオ"/>
                <a:ea typeface="メイリオ"/>
              </a:rPr>
              <a:t>対象労働者の賃金が時給や日給、出来高払い等でその月ごとに賃金が変動する場合であって、対象労働者の都合等により労働日数が著しく少なくなった場合等、比較を行うことが適切でない場合には、「労働日に通常支払われる賃金の額」に「所定労働日数」を乗じ、毎月決まって支払われる賃金を算出し、比較することができます。</a:t>
            </a:r>
            <a:endParaRPr lang="en-US" altLang="ja-JP" sz="1100">
              <a:latin typeface="メイリオ"/>
              <a:ea typeface="メイリオ"/>
            </a:endParaRPr>
          </a:p>
          <a:p>
            <a:pPr marL="171450" indent="-171450">
              <a:lnSpc>
                <a:spcPct val="110000"/>
              </a:lnSpc>
              <a:buFont typeface="Arial" panose="020B0604020202020204" pitchFamily="34" charset="0"/>
              <a:buChar char="•"/>
            </a:pPr>
            <a:r>
              <a:rPr lang="ja-JP" altLang="en-US" sz="1100" u="sng">
                <a:latin typeface="メイリオ"/>
                <a:ea typeface="メイリオ"/>
              </a:rPr>
              <a:t>改定後の賃金・資格等手当の最初の支払い日</a:t>
            </a:r>
            <a:r>
              <a:rPr lang="ja-JP" altLang="en-US" sz="1100">
                <a:latin typeface="メイリオ"/>
                <a:ea typeface="メイリオ"/>
              </a:rPr>
              <a:t>が訓練終了日の翌日から起算して１年以内</a:t>
            </a:r>
            <a:r>
              <a:rPr lang="ja-JP" altLang="en-US" sz="1100" baseline="30000">
                <a:latin typeface="メイリオ"/>
                <a:ea typeface="メイリオ"/>
              </a:rPr>
              <a:t>注</a:t>
            </a:r>
            <a:r>
              <a:rPr lang="ja-JP" altLang="en-US" sz="1100">
                <a:latin typeface="メイリオ"/>
                <a:ea typeface="メイリオ"/>
              </a:rPr>
              <a:t>に含まれている必要があります。</a:t>
            </a:r>
          </a:p>
        </p:txBody>
      </p:sp>
      <p:sp>
        <p:nvSpPr>
          <p:cNvPr id="7" name="テキスト ボックス 6">
            <a:extLst>
              <a:ext uri="{FF2B5EF4-FFF2-40B4-BE49-F238E27FC236}">
                <a16:creationId xmlns:a16="http://schemas.microsoft.com/office/drawing/2014/main" id="{CA510CC0-3645-C507-ED0D-DF0DAC773E3C}"/>
              </a:ext>
            </a:extLst>
          </p:cNvPr>
          <p:cNvSpPr txBox="1"/>
          <p:nvPr/>
        </p:nvSpPr>
        <p:spPr>
          <a:xfrm>
            <a:off x="514486" y="8208978"/>
            <a:ext cx="6308265" cy="1388072"/>
          </a:xfrm>
          <a:prstGeom prst="rect">
            <a:avLst/>
          </a:prstGeom>
          <a:noFill/>
          <a:ln w="57150">
            <a:noFill/>
          </a:ln>
        </p:spPr>
        <p:txBody>
          <a:bodyPr wrap="square" rtlCol="0">
            <a:spAutoFit/>
          </a:bodyPr>
          <a:lstStyle/>
          <a:p>
            <a:pPr>
              <a:lnSpc>
                <a:spcPct val="110000"/>
              </a:lnSpc>
              <a:spcAft>
                <a:spcPts val="600"/>
              </a:spcAft>
            </a:pPr>
            <a:r>
              <a:rPr lang="ja-JP" altLang="en-US" sz="1200" b="1">
                <a:solidFill>
                  <a:srgbClr val="FF0000"/>
                </a:solidFill>
                <a:latin typeface="メイリオ" panose="020B0604030504040204" pitchFamily="50" charset="-128"/>
                <a:ea typeface="メイリオ" panose="020B0604030504040204" pitchFamily="50" charset="-128"/>
              </a:rPr>
              <a:t>次のいずれかに該当する場合は、賃金を増額及び資格等手当を支払っているものとして認められません。</a:t>
            </a:r>
            <a:endParaRPr lang="en-US" altLang="ja-JP" sz="1200" b="1">
              <a:solidFill>
                <a:srgbClr val="FF0000"/>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lang="ja-JP" altLang="en-US" sz="1200">
                <a:solidFill>
                  <a:srgbClr val="000000"/>
                </a:solidFill>
                <a:latin typeface="メイリオ" panose="020B0604030504040204" pitchFamily="50" charset="-128"/>
                <a:ea typeface="メイリオ" panose="020B0604030504040204" pitchFamily="50" charset="-128"/>
              </a:rPr>
              <a:t>賃金の増額後または資格等手当の支払い後、合理的な理由なく賃金の額を引き下げるまたは資格等手当の支払いをやめる場合</a:t>
            </a:r>
            <a:endParaRPr lang="en-US" altLang="ja-JP" sz="1200">
              <a:solidFill>
                <a:srgbClr val="000000"/>
              </a:solidFill>
              <a:latin typeface="メイリオ" panose="020B0604030504040204" pitchFamily="50" charset="-128"/>
              <a:ea typeface="メイリオ" panose="020B0604030504040204" pitchFamily="50" charset="-128"/>
            </a:endParaRPr>
          </a:p>
          <a:p>
            <a:pPr marL="171450" indent="-171450">
              <a:lnSpc>
                <a:spcPct val="110000"/>
              </a:lnSpc>
              <a:buFont typeface="Arial" panose="020B0604020202020204" pitchFamily="34" charset="0"/>
              <a:buChar char="•"/>
            </a:pPr>
            <a:r>
              <a:rPr lang="ja-JP" altLang="en-US" sz="1200">
                <a:solidFill>
                  <a:srgbClr val="000000"/>
                </a:solidFill>
                <a:latin typeface="メイリオ" panose="020B0604030504040204" pitchFamily="50" charset="-128"/>
                <a:ea typeface="メイリオ" panose="020B0604030504040204" pitchFamily="50" charset="-128"/>
              </a:rPr>
              <a:t>合理的な理由なく、賃金以外の諸手当等の額を引き下げ、賃金の額を引き上げる場合または資格等手当以外の諸手当等の額を引き下げ、資格等手当を支払っている場合</a:t>
            </a:r>
            <a:endParaRPr lang="en-US" altLang="ja-JP" sz="1200">
              <a:solidFill>
                <a:srgbClr val="000000"/>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9EBBF7E4-A8A5-91D3-58A3-C5495030659C}"/>
              </a:ext>
            </a:extLst>
          </p:cNvPr>
          <p:cNvSpPr txBox="1"/>
          <p:nvPr/>
        </p:nvSpPr>
        <p:spPr>
          <a:xfrm>
            <a:off x="370472" y="5541863"/>
            <a:ext cx="1620957" cy="307777"/>
          </a:xfrm>
          <a:prstGeom prst="rect">
            <a:avLst/>
          </a:prstGeom>
          <a:noFill/>
          <a:ln w="57150">
            <a:noFill/>
          </a:ln>
        </p:spPr>
        <p:txBody>
          <a:bodyPr wrap="none" rtlCol="0">
            <a:spAutoFit/>
          </a:bodyPr>
          <a:lstStyle/>
          <a:p>
            <a:r>
              <a:rPr lang="ja-JP" altLang="en-US" sz="1400" b="1">
                <a:solidFill>
                  <a:srgbClr val="001F5F"/>
                </a:solidFill>
                <a:latin typeface="メイリオ" panose="020B0604030504040204" pitchFamily="50" charset="-128"/>
                <a:ea typeface="メイリオ" panose="020B0604030504040204" pitchFamily="50" charset="-128"/>
              </a:rPr>
              <a:t>⇒比較にあたって</a:t>
            </a:r>
            <a:endParaRPr lang="en-US" altLang="ja-JP" sz="1400">
              <a:solidFill>
                <a:srgbClr val="000000"/>
              </a:solidFill>
              <a:latin typeface="メイリオ" panose="020B0604030504040204" pitchFamily="50" charset="-128"/>
              <a:ea typeface="メイリオ" panose="020B0604030504040204" pitchFamily="50" charset="-128"/>
            </a:endParaRPr>
          </a:p>
        </p:txBody>
      </p:sp>
      <p:sp>
        <p:nvSpPr>
          <p:cNvPr id="11" name="角丸四角形 8">
            <a:extLst>
              <a:ext uri="{FF2B5EF4-FFF2-40B4-BE49-F238E27FC236}">
                <a16:creationId xmlns:a16="http://schemas.microsoft.com/office/drawing/2014/main" id="{19420853-F370-344A-3619-FC20B755AB75}"/>
              </a:ext>
            </a:extLst>
          </p:cNvPr>
          <p:cNvSpPr/>
          <p:nvPr/>
        </p:nvSpPr>
        <p:spPr>
          <a:xfrm>
            <a:off x="266999" y="8317018"/>
            <a:ext cx="252000" cy="252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r>
              <a:rPr lang="ja-JP" altLang="en-US" sz="1400" b="1">
                <a:solidFill>
                  <a:schemeClr val="bg1"/>
                </a:solidFill>
                <a:latin typeface="メイリオ" pitchFamily="50" charset="-128"/>
                <a:ea typeface="メイリオ" pitchFamily="50" charset="-128"/>
              </a:rPr>
              <a:t>！</a:t>
            </a:r>
            <a:endParaRPr lang="ja-JP" altLang="en-US" sz="1200" b="1">
              <a:solidFill>
                <a:schemeClr val="bg1"/>
              </a:solidFill>
              <a:latin typeface="メイリオ" pitchFamily="50" charset="-128"/>
              <a:ea typeface="メイリオ" pitchFamily="50" charset="-128"/>
            </a:endParaRPr>
          </a:p>
        </p:txBody>
      </p:sp>
      <p:sp>
        <p:nvSpPr>
          <p:cNvPr id="18" name="正方形/長方形 17">
            <a:extLst>
              <a:ext uri="{FF2B5EF4-FFF2-40B4-BE49-F238E27FC236}">
                <a16:creationId xmlns:a16="http://schemas.microsoft.com/office/drawing/2014/main" id="{0437B85D-38B9-14C0-09B6-5F8E91072374}"/>
              </a:ext>
            </a:extLst>
          </p:cNvPr>
          <p:cNvSpPr/>
          <p:nvPr/>
        </p:nvSpPr>
        <p:spPr>
          <a:xfrm>
            <a:off x="0" y="72000"/>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19" name="スライド番号プレースホルダー 1">
            <a:extLst>
              <a:ext uri="{FF2B5EF4-FFF2-40B4-BE49-F238E27FC236}">
                <a16:creationId xmlns:a16="http://schemas.microsoft.com/office/drawing/2014/main" id="{DC09584E-8CC7-B7CC-EB9E-F01D5C37B299}"/>
              </a:ext>
            </a:extLst>
          </p:cNvPr>
          <p:cNvSpPr txBox="1">
            <a:spLocks/>
          </p:cNvSpPr>
          <p:nvPr/>
        </p:nvSpPr>
        <p:spPr>
          <a:xfrm>
            <a:off x="6762591" y="9948043"/>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24</a:t>
            </a:fld>
            <a:endParaRPr lang="ja-JP" altLang="en-US"/>
          </a:p>
        </p:txBody>
      </p:sp>
      <p:sp>
        <p:nvSpPr>
          <p:cNvPr id="2" name="タイトル 1">
            <a:extLst>
              <a:ext uri="{FF2B5EF4-FFF2-40B4-BE49-F238E27FC236}">
                <a16:creationId xmlns:a16="http://schemas.microsoft.com/office/drawing/2014/main" id="{DDCC9F4E-7D28-F983-ABC6-6FA8DA601C7D}"/>
              </a:ext>
            </a:extLst>
          </p:cNvPr>
          <p:cNvSpPr>
            <a:spLocks noGrp="1"/>
          </p:cNvSpPr>
          <p:nvPr>
            <p:ph type="title" idx="4294967295"/>
          </p:nvPr>
        </p:nvSpPr>
        <p:spPr>
          <a:xfrm>
            <a:off x="35999" y="72001"/>
            <a:ext cx="4068507" cy="413998"/>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Ⅱ-2</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賃金要件・資格等手当要件とは</a:t>
            </a:r>
            <a:endParaRPr lang="ja-JP" altLang="ja-JP">
              <a:effectLst/>
            </a:endParaRPr>
          </a:p>
        </p:txBody>
      </p:sp>
      <p:sp>
        <p:nvSpPr>
          <p:cNvPr id="13" name="テキスト ボックス 12">
            <a:extLst>
              <a:ext uri="{FF2B5EF4-FFF2-40B4-BE49-F238E27FC236}">
                <a16:creationId xmlns:a16="http://schemas.microsoft.com/office/drawing/2014/main" id="{30510538-10B4-334B-D1C5-905F810B34D4}"/>
              </a:ext>
            </a:extLst>
          </p:cNvPr>
          <p:cNvSpPr txBox="1"/>
          <p:nvPr/>
        </p:nvSpPr>
        <p:spPr>
          <a:xfrm>
            <a:off x="686658" y="9484738"/>
            <a:ext cx="6155421" cy="498598"/>
          </a:xfrm>
          <a:prstGeom prst="rect">
            <a:avLst/>
          </a:prstGeom>
          <a:noFill/>
          <a:ln w="57150">
            <a:noFill/>
          </a:ln>
        </p:spPr>
        <p:txBody>
          <a:bodyPr wrap="square" rtlCol="0">
            <a:spAutoFit/>
          </a:bodyPr>
          <a:lstStyle/>
          <a:p>
            <a:pPr marL="180000" indent="-180000">
              <a:lnSpc>
                <a:spcPct val="110000"/>
              </a:lnSpc>
            </a:pPr>
            <a:r>
              <a:rPr lang="en-US" altLang="ja-JP" sz="1200">
                <a:solidFill>
                  <a:srgbClr val="000000"/>
                </a:solidFill>
                <a:latin typeface="メイリオ" panose="020B0604030504040204" pitchFamily="50" charset="-128"/>
                <a:ea typeface="メイリオ" panose="020B0604030504040204" pitchFamily="50" charset="-128"/>
              </a:rPr>
              <a:t>※</a:t>
            </a:r>
            <a:r>
              <a:rPr lang="ja-JP" altLang="en-US" sz="1200">
                <a:solidFill>
                  <a:srgbClr val="000000"/>
                </a:solidFill>
                <a:latin typeface="メイリオ" panose="020B0604030504040204" pitchFamily="50" charset="-128"/>
                <a:ea typeface="メイリオ" panose="020B0604030504040204" pitchFamily="50" charset="-128"/>
              </a:rPr>
              <a:t> ここでいう「賃金」とは、「毎月決まって支払われる賃金」をいいます。</a:t>
            </a:r>
            <a:endParaRPr lang="en-US" altLang="ja-JP" sz="1200">
              <a:solidFill>
                <a:srgbClr val="000000"/>
              </a:solidFill>
              <a:latin typeface="メイリオ" panose="020B0604030504040204" pitchFamily="50" charset="-128"/>
              <a:ea typeface="メイリオ" panose="020B0604030504040204" pitchFamily="50" charset="-128"/>
            </a:endParaRPr>
          </a:p>
          <a:p>
            <a:pPr algn="r">
              <a:lnSpc>
                <a:spcPct val="110000"/>
              </a:lnSpc>
            </a:pPr>
            <a:r>
              <a:rPr lang="ja-JP" altLang="en-US" sz="1200" b="1">
                <a:solidFill>
                  <a:srgbClr val="C00000"/>
                </a:solidFill>
                <a:latin typeface="メイリオ" panose="020B0604030504040204" pitchFamily="50" charset="-128"/>
                <a:ea typeface="メイリオ" panose="020B0604030504040204" pitchFamily="50" charset="-128"/>
              </a:rPr>
              <a:t>⇒</a:t>
            </a:r>
            <a:r>
              <a:rPr lang="en-US" altLang="ja-JP" sz="1200" b="1">
                <a:solidFill>
                  <a:srgbClr val="C00000"/>
                </a:solidFill>
                <a:latin typeface="メイリオ" panose="020B0604030504040204" pitchFamily="50" charset="-128"/>
                <a:ea typeface="メイリオ" panose="020B0604030504040204" pitchFamily="50" charset="-128"/>
              </a:rPr>
              <a:t>P25</a:t>
            </a:r>
            <a:r>
              <a:rPr lang="ja-JP" altLang="en-US" sz="1200" b="1">
                <a:solidFill>
                  <a:srgbClr val="C00000"/>
                </a:solidFill>
                <a:latin typeface="メイリオ" panose="020B0604030504040204" pitchFamily="50" charset="-128"/>
                <a:ea typeface="メイリオ" panose="020B0604030504040204" pitchFamily="50" charset="-128"/>
              </a:rPr>
              <a:t>「毎月決まって支払われる賃金」</a:t>
            </a:r>
            <a:endParaRPr lang="en-US" altLang="ja-JP" sz="1200" b="1">
              <a:solidFill>
                <a:srgbClr val="C00000"/>
              </a:solidFill>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DED04EFF-40FA-6F4C-7728-D705AC2A35A7}"/>
              </a:ext>
            </a:extLst>
          </p:cNvPr>
          <p:cNvSpPr txBox="1"/>
          <p:nvPr/>
        </p:nvSpPr>
        <p:spPr>
          <a:xfrm>
            <a:off x="60960" y="7559840"/>
            <a:ext cx="6972300" cy="600164"/>
          </a:xfrm>
          <a:prstGeom prst="rect">
            <a:avLst/>
          </a:prstGeom>
          <a:noFill/>
          <a:ln w="57150">
            <a:noFill/>
          </a:ln>
        </p:spPr>
        <p:txBody>
          <a:bodyPr wrap="square">
            <a:spAutoFit/>
          </a:bodyPr>
          <a:lstStyle/>
          <a:p>
            <a:pPr marL="288000">
              <a:lnSpc>
                <a:spcPct val="110000"/>
              </a:lnSpc>
            </a:pPr>
            <a:r>
              <a:rPr lang="ja-JP" altLang="en-US" sz="1000">
                <a:solidFill>
                  <a:srgbClr val="000000"/>
                </a:solidFill>
                <a:latin typeface="メイリオ" panose="020B0604030504040204" pitchFamily="50" charset="-128"/>
                <a:ea typeface="メイリオ" panose="020B0604030504040204" pitchFamily="50" charset="-128"/>
              </a:rPr>
              <a:t>注：</a:t>
            </a:r>
            <a:r>
              <a:rPr lang="en-US" altLang="ja-JP" sz="1000">
                <a:solidFill>
                  <a:srgbClr val="000000"/>
                </a:solidFill>
                <a:latin typeface="メイリオ" panose="020B0604030504040204" pitchFamily="50" charset="-128"/>
                <a:ea typeface="メイリオ" panose="020B0604030504040204" pitchFamily="50" charset="-128"/>
              </a:rPr>
              <a:t>e</a:t>
            </a:r>
            <a:r>
              <a:rPr lang="ja-JP" altLang="en-US" sz="1000">
                <a:solidFill>
                  <a:srgbClr val="000000"/>
                </a:solidFill>
                <a:latin typeface="メイリオ" panose="020B0604030504040204" pitchFamily="50" charset="-128"/>
                <a:ea typeface="メイリオ" panose="020B0604030504040204" pitchFamily="50" charset="-128"/>
              </a:rPr>
              <a:t>ラーニングによる訓練等の場合（複数の実施方法を組み合わせて訓練等を実施する場合を含む。）は、計画届の訓練の実施期間内に受講が実際に修了した日</a:t>
            </a:r>
            <a:r>
              <a:rPr lang="en-US" altLang="ja-JP" sz="1000" baseline="30000">
                <a:solidFill>
                  <a:srgbClr val="000000"/>
                </a:solidFill>
                <a:latin typeface="メイリオ" panose="020B0604030504040204" pitchFamily="50" charset="-128"/>
                <a:ea typeface="メイリオ" panose="020B0604030504040204" pitchFamily="50" charset="-128"/>
              </a:rPr>
              <a:t>※</a:t>
            </a:r>
            <a:r>
              <a:rPr lang="ja-JP" altLang="en-US" sz="1000">
                <a:solidFill>
                  <a:srgbClr val="000000"/>
                </a:solidFill>
                <a:latin typeface="メイリオ" panose="020B0604030504040204" pitchFamily="50" charset="-128"/>
                <a:ea typeface="メイリオ" panose="020B0604030504040204" pitchFamily="50" charset="-128"/>
              </a:rPr>
              <a:t>から、計画届の訓練の実施期間の最終日の翌日を起算日として１年を経過するまでの期間をいいます。</a:t>
            </a:r>
            <a:endParaRPr lang="en-US" altLang="ja-JP" sz="1000">
              <a:solidFill>
                <a:srgbClr val="000000"/>
              </a:solidFill>
              <a:latin typeface="メイリオ" panose="020B0604030504040204" pitchFamily="50" charset="-128"/>
              <a:ea typeface="メイリオ" panose="020B0604030504040204" pitchFamily="50" charset="-128"/>
            </a:endParaRPr>
          </a:p>
        </p:txBody>
      </p:sp>
      <p:graphicFrame>
        <p:nvGraphicFramePr>
          <p:cNvPr id="4" name="表 20">
            <a:extLst>
              <a:ext uri="{FF2B5EF4-FFF2-40B4-BE49-F238E27FC236}">
                <a16:creationId xmlns:a16="http://schemas.microsoft.com/office/drawing/2014/main" id="{4259A2BB-F0FE-F995-C990-45B194ABE651}"/>
              </a:ext>
            </a:extLst>
          </p:cNvPr>
          <p:cNvGraphicFramePr>
            <a:graphicFrameLocks noGrp="1"/>
          </p:cNvGraphicFramePr>
          <p:nvPr>
            <p:extLst>
              <p:ext uri="{D42A27DB-BD31-4B8C-83A1-F6EECF244321}">
                <p14:modId xmlns:p14="http://schemas.microsoft.com/office/powerpoint/2010/main" val="3044976849"/>
              </p:ext>
            </p:extLst>
          </p:nvPr>
        </p:nvGraphicFramePr>
        <p:xfrm>
          <a:off x="6840860" y="63001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2163971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410486" y="5094511"/>
            <a:ext cx="6563746" cy="2051188"/>
          </a:xfrm>
          <a:prstGeom prst="rect">
            <a:avLst/>
          </a:prstGeom>
          <a:solidFill>
            <a:srgbClr val="E8F4F8">
              <a:alpha val="85000"/>
            </a:srgbClr>
          </a:solidFill>
          <a:ln w="38100">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462714526"/>
              </p:ext>
            </p:extLst>
          </p:nvPr>
        </p:nvGraphicFramePr>
        <p:xfrm>
          <a:off x="501249" y="5619764"/>
          <a:ext cx="6355826" cy="661035"/>
        </p:xfrm>
        <a:graphic>
          <a:graphicData uri="http://schemas.openxmlformats.org/drawingml/2006/table">
            <a:tbl>
              <a:tblPr firstRow="1" bandRow="1">
                <a:tableStyleId>{2D5ABB26-0587-4C30-8999-92F81FD0307C}</a:tableStyleId>
              </a:tblPr>
              <a:tblGrid>
                <a:gridCol w="6355826">
                  <a:extLst>
                    <a:ext uri="{9D8B030D-6E8A-4147-A177-3AD203B41FA5}">
                      <a16:colId xmlns:a16="http://schemas.microsoft.com/office/drawing/2014/main" val="20001"/>
                    </a:ext>
                  </a:extLst>
                </a:gridCol>
              </a:tblGrid>
              <a:tr h="560369">
                <a:tc>
                  <a:txBody>
                    <a:bodyPr/>
                    <a:lstStyle/>
                    <a:p>
                      <a:pPr>
                        <a:lnSpc>
                          <a:spcPct val="150000"/>
                        </a:lnSpc>
                      </a:pPr>
                      <a:r>
                        <a:rPr kumimoji="1" lang="ja-JP" altLang="en-US" sz="1300" u="sng">
                          <a:latin typeface="メイリオ" panose="020B0604030504040204" pitchFamily="50" charset="-128"/>
                          <a:ea typeface="メイリオ" panose="020B0604030504040204" pitchFamily="50" charset="-128"/>
                          <a:cs typeface="メイリオ" panose="020B0604030504040204" pitchFamily="50" charset="-128"/>
                        </a:rPr>
                        <a:t> 全ての対象労働者に対して、</a:t>
                      </a:r>
                      <a:r>
                        <a:rPr kumimoji="1" lang="ja-JP" altLang="en-US" sz="1300" b="1" u="sng">
                          <a:latin typeface="メイリオ" panose="020B0604030504040204" pitchFamily="50" charset="-128"/>
                          <a:ea typeface="メイリオ" panose="020B0604030504040204" pitchFamily="50" charset="-128"/>
                          <a:cs typeface="メイリオ" panose="020B0604030504040204" pitchFamily="50" charset="-128"/>
                        </a:rPr>
                        <a:t>要件を満たす賃金又は資格等手当を３か月継続して支払った日の翌日から起算して５か月以内</a:t>
                      </a:r>
                      <a:r>
                        <a:rPr kumimoji="1" lang="ja-JP" altLang="en-US" sz="1300">
                          <a:latin typeface="メイリオ" panose="020B0604030504040204" pitchFamily="50" charset="-128"/>
                          <a:ea typeface="メイリオ" panose="020B0604030504040204" pitchFamily="50" charset="-128"/>
                          <a:cs typeface="メイリオ" panose="020B0604030504040204" pitchFamily="50" charset="-128"/>
                        </a:rPr>
                        <a:t>に、割増し助成分のみを別途申請。</a:t>
                      </a:r>
                      <a:endParaRPr kumimoji="1" lang="en-US" altLang="ja-JP" sz="1300">
                        <a:latin typeface="メイリオ" panose="020B0604030504040204" pitchFamily="50" charset="-128"/>
                        <a:ea typeface="メイリオ" panose="020B0604030504040204" pitchFamily="50" charset="-128"/>
                        <a:cs typeface="メイリオ"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6" name="テキスト ボックス 15"/>
          <p:cNvSpPr txBox="1"/>
          <p:nvPr/>
        </p:nvSpPr>
        <p:spPr>
          <a:xfrm>
            <a:off x="409921" y="5156310"/>
            <a:ext cx="6550552" cy="307777"/>
          </a:xfrm>
          <a:prstGeom prst="rect">
            <a:avLst/>
          </a:prstGeom>
          <a:noFill/>
          <a:ln w="9525">
            <a:noFill/>
          </a:ln>
        </p:spPr>
        <p:txBody>
          <a:bodyPr wrap="square" rtlCol="0">
            <a:spAutoFit/>
          </a:bodyPr>
          <a:lstStyle/>
          <a:p>
            <a:r>
              <a:rPr lang="ja-JP" altLang="en-US" sz="1400" b="1">
                <a:solidFill>
                  <a:schemeClr val="accent1">
                    <a:lumMod val="50000"/>
                  </a:schemeClr>
                </a:solidFill>
                <a:latin typeface="メイリオ,Bold"/>
                <a:ea typeface="メイリオ"/>
              </a:rPr>
              <a:t>　　　 </a:t>
            </a:r>
            <a:r>
              <a:rPr lang="ja-JP" altLang="en-US" sz="1400" b="1" u="sng">
                <a:solidFill>
                  <a:schemeClr val="accent1">
                    <a:lumMod val="50000"/>
                  </a:schemeClr>
                </a:solidFill>
                <a:latin typeface="メイリオ,Bold"/>
                <a:ea typeface="メイリオ"/>
              </a:rPr>
              <a:t>「賃金要件」または「資格等手当要件」を満たした場合の支給申請期限</a:t>
            </a:r>
            <a:endParaRPr lang="en-US" altLang="ja-JP" sz="1400" b="1" u="sng" baseline="30000">
              <a:solidFill>
                <a:schemeClr val="accent1">
                  <a:lumMod val="50000"/>
                </a:schemeClr>
              </a:solidFill>
              <a:latin typeface="メイリオ,Bold"/>
              <a:ea typeface="メイリオ"/>
            </a:endParaRPr>
          </a:p>
        </p:txBody>
      </p:sp>
      <p:sp>
        <p:nvSpPr>
          <p:cNvPr id="13" name="正方形/長方形 12"/>
          <p:cNvSpPr/>
          <p:nvPr/>
        </p:nvSpPr>
        <p:spPr>
          <a:xfrm>
            <a:off x="395116" y="6443968"/>
            <a:ext cx="6539528" cy="701731"/>
          </a:xfrm>
          <a:prstGeom prst="rect">
            <a:avLst/>
          </a:prstGeom>
        </p:spPr>
        <p:txBody>
          <a:bodyPr wrap="square">
            <a:spAutoFit/>
          </a:bodyPr>
          <a:lstStyle/>
          <a:p>
            <a:pPr marL="171450" lvl="0" indent="-171450">
              <a:lnSpc>
                <a:spcPct val="110000"/>
              </a:lnSpc>
              <a:spcBef>
                <a:spcPts val="300"/>
              </a:spcBef>
              <a:buFont typeface="Wingdings" panose="05000000000000000000" pitchFamily="2" charset="2"/>
              <a:buChar char="l"/>
            </a:pPr>
            <a:r>
              <a:rPr lang="ja-JP" altLang="en-US" sz="1200">
                <a:solidFill>
                  <a:srgbClr val="000000"/>
                </a:solidFill>
                <a:latin typeface="メイリオ"/>
                <a:ea typeface="メイリオ"/>
              </a:rPr>
              <a:t>割増し分の追加支給も申請主義となります。</a:t>
            </a:r>
            <a:r>
              <a:rPr lang="ja-JP" altLang="en-US" sz="1200" b="1">
                <a:solidFill>
                  <a:srgbClr val="000000"/>
                </a:solidFill>
                <a:latin typeface="メイリオ"/>
                <a:ea typeface="メイリオ"/>
              </a:rPr>
              <a:t>個別に申請時期の通知等はしておりませんので、申請をお考えの事業主の皆さまにおかれては、申請期限をお忘れなきようお願いいたします</a:t>
            </a:r>
            <a:r>
              <a:rPr lang="ja-JP" altLang="en-US" sz="1200">
                <a:solidFill>
                  <a:srgbClr val="000000"/>
                </a:solidFill>
                <a:latin typeface="メイリオ"/>
                <a:ea typeface="メイリオ"/>
              </a:rPr>
              <a:t>。</a:t>
            </a:r>
            <a:endParaRPr lang="en-US" altLang="ja-JP" sz="1200">
              <a:solidFill>
                <a:srgbClr val="000000"/>
              </a:solidFill>
              <a:latin typeface="メイリオ"/>
              <a:ea typeface="メイリオ"/>
            </a:endParaRPr>
          </a:p>
        </p:txBody>
      </p:sp>
      <p:sp>
        <p:nvSpPr>
          <p:cNvPr id="28" name="正方形/長方形 27"/>
          <p:cNvSpPr/>
          <p:nvPr/>
        </p:nvSpPr>
        <p:spPr>
          <a:xfrm>
            <a:off x="393970" y="5097994"/>
            <a:ext cx="744346" cy="338731"/>
          </a:xfrm>
          <a:prstGeom prst="rect">
            <a:avLst/>
          </a:prstGeom>
          <a:solidFill>
            <a:srgbClr val="FF0000"/>
          </a:solidFill>
          <a:ln>
            <a:noFill/>
          </a:ln>
        </p:spPr>
        <p:style>
          <a:lnRef idx="2">
            <a:schemeClr val="accent2">
              <a:shade val="50000"/>
            </a:schemeClr>
          </a:lnRef>
          <a:fillRef idx="1">
            <a:schemeClr val="accent2"/>
          </a:fillRef>
          <a:effectRef idx="0">
            <a:schemeClr val="accent2"/>
          </a:effectRef>
          <a:fontRef idx="minor">
            <a:schemeClr val="lt1"/>
          </a:fontRef>
        </p:style>
        <p:txBody>
          <a:bodyPr wrap="square" lIns="100191" tIns="72000" rIns="100191" bIns="50095" rtlCol="0" anchor="ctr">
            <a:spAutoFit/>
          </a:bodyPr>
          <a:lstStyle/>
          <a:p>
            <a:pPr algn="ctr"/>
            <a:r>
              <a:rPr kumimoji="1" lang="ja-JP" altLang="en-US" sz="1400" b="1">
                <a:solidFill>
                  <a:schemeClr val="bg1"/>
                </a:solidFill>
                <a:latin typeface="メイリオ" pitchFamily="50" charset="-128"/>
                <a:ea typeface="メイリオ" pitchFamily="50" charset="-128"/>
              </a:rPr>
              <a:t>注意</a:t>
            </a:r>
          </a:p>
        </p:txBody>
      </p:sp>
      <p:sp>
        <p:nvSpPr>
          <p:cNvPr id="2" name="テキスト ボックス 1">
            <a:extLst>
              <a:ext uri="{FF2B5EF4-FFF2-40B4-BE49-F238E27FC236}">
                <a16:creationId xmlns:a16="http://schemas.microsoft.com/office/drawing/2014/main" id="{E7833A0F-EB47-90AC-CDC2-69135F0F64A7}"/>
              </a:ext>
            </a:extLst>
          </p:cNvPr>
          <p:cNvSpPr txBox="1"/>
          <p:nvPr/>
        </p:nvSpPr>
        <p:spPr>
          <a:xfrm>
            <a:off x="480692" y="283742"/>
            <a:ext cx="6377247" cy="4590487"/>
          </a:xfrm>
          <a:prstGeom prst="rect">
            <a:avLst/>
          </a:prstGeom>
          <a:noFill/>
          <a:ln w="57150">
            <a:noFill/>
          </a:ln>
        </p:spPr>
        <p:txBody>
          <a:bodyPr wrap="square" rtlCol="0">
            <a:spAutoFit/>
          </a:bodyPr>
          <a:lstStyle/>
          <a:p>
            <a:pPr>
              <a:spcBef>
                <a:spcPts val="300"/>
              </a:spcBef>
              <a:spcAft>
                <a:spcPts val="600"/>
              </a:spcAft>
            </a:pPr>
            <a:r>
              <a:rPr lang="ja-JP" altLang="en-US" sz="1400" b="1" u="sng">
                <a:solidFill>
                  <a:srgbClr val="001F5F"/>
                </a:solidFill>
                <a:latin typeface="メイリオ" panose="020B0604030504040204" pitchFamily="50" charset="-128"/>
                <a:ea typeface="メイリオ" panose="020B0604030504040204" pitchFamily="50" charset="-128"/>
              </a:rPr>
              <a:t>●</a:t>
            </a:r>
            <a:r>
              <a:rPr lang="en-US" altLang="ja-JP" sz="1400" b="1" u="sng">
                <a:solidFill>
                  <a:srgbClr val="001F5F"/>
                </a:solidFill>
                <a:latin typeface="メイリオ" panose="020B0604030504040204" pitchFamily="50" charset="-128"/>
                <a:ea typeface="メイリオ" panose="020B0604030504040204" pitchFamily="50" charset="-128"/>
              </a:rPr>
              <a:t> </a:t>
            </a:r>
            <a:r>
              <a:rPr lang="ja-JP" altLang="en-US" sz="1400" b="1" u="sng">
                <a:solidFill>
                  <a:srgbClr val="001F5F"/>
                </a:solidFill>
                <a:latin typeface="メイリオ" panose="020B0604030504040204" pitchFamily="50" charset="-128"/>
                <a:ea typeface="メイリオ" panose="020B0604030504040204" pitchFamily="50" charset="-128"/>
              </a:rPr>
              <a:t>毎月決まって支払われる賃金</a:t>
            </a:r>
            <a:endParaRPr lang="en-US" altLang="ja-JP" sz="1400" u="sng">
              <a:solidFill>
                <a:srgbClr val="000000"/>
              </a:solidFill>
              <a:latin typeface="メイリオ" panose="020B0604030504040204" pitchFamily="50" charset="-128"/>
              <a:ea typeface="メイリオ" panose="020B0604030504040204" pitchFamily="50" charset="-128"/>
            </a:endParaRPr>
          </a:p>
          <a:p>
            <a:pPr marL="288000" lvl="1">
              <a:lnSpc>
                <a:spcPct val="110000"/>
              </a:lnSpc>
            </a:pPr>
            <a:r>
              <a:rPr lang="ja-JP" altLang="en-US" sz="1200">
                <a:solidFill>
                  <a:srgbClr val="000000"/>
                </a:solidFill>
                <a:latin typeface="メイリオ" panose="020B0604030504040204" pitchFamily="50" charset="-128"/>
                <a:ea typeface="メイリオ" panose="020B0604030504040204" pitchFamily="50" charset="-128"/>
              </a:rPr>
              <a:t>毎月決まって支払われる賃金とは、基本給及び諸手当をいいます（労働協約、就業規則または労働契約等において明示されているものに限る。）。諸手当に含むか否かについては以下のとおりです。</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spcBef>
                <a:spcPts val="600"/>
              </a:spcBef>
            </a:pPr>
            <a:r>
              <a:rPr lang="ja-JP" altLang="en-US" sz="1200" b="1">
                <a:solidFill>
                  <a:srgbClr val="000000"/>
                </a:solidFill>
                <a:latin typeface="メイリオ" panose="020B0604030504040204" pitchFamily="50" charset="-128"/>
                <a:ea typeface="メイリオ" panose="020B0604030504040204" pitchFamily="50" charset="-128"/>
              </a:rPr>
              <a:t>① 諸手当に含むもの</a:t>
            </a:r>
            <a:endParaRPr lang="en-US" altLang="ja-JP" sz="1200" b="1">
              <a:solidFill>
                <a:srgbClr val="000000"/>
              </a:solidFill>
              <a:latin typeface="メイリオ" panose="020B0604030504040204" pitchFamily="50" charset="-128"/>
              <a:ea typeface="メイリオ" panose="020B0604030504040204" pitchFamily="50" charset="-128"/>
            </a:endParaRPr>
          </a:p>
          <a:p>
            <a:pPr marL="288000">
              <a:lnSpc>
                <a:spcPct val="110000"/>
              </a:lnSpc>
            </a:pPr>
            <a:r>
              <a:rPr lang="ja-JP" altLang="en-US" sz="1200">
                <a:solidFill>
                  <a:srgbClr val="000000"/>
                </a:solidFill>
                <a:latin typeface="メイリオ" panose="020B0604030504040204" pitchFamily="50" charset="-128"/>
                <a:ea typeface="メイリオ" panose="020B0604030504040204" pitchFamily="50" charset="-128"/>
              </a:rPr>
              <a:t>労働と直接的な関係が認められ、労働者の個人的事情とは関係なく支給される手当（役職手当、資格手当、資格ではないが労働者の一定の能力に対する手当等）。</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spcBef>
                <a:spcPts val="600"/>
              </a:spcBef>
            </a:pPr>
            <a:r>
              <a:rPr lang="ja-JP" altLang="en-US" sz="1200" b="1">
                <a:solidFill>
                  <a:srgbClr val="000000"/>
                </a:solidFill>
                <a:latin typeface="メイリオ" panose="020B0604030504040204" pitchFamily="50" charset="-128"/>
                <a:ea typeface="メイリオ" panose="020B0604030504040204" pitchFamily="50" charset="-128"/>
              </a:rPr>
              <a:t>② 諸手当に含まれないもの</a:t>
            </a:r>
            <a:endParaRPr lang="en-US" altLang="ja-JP" sz="1200" b="1">
              <a:solidFill>
                <a:srgbClr val="000000"/>
              </a:solidFill>
              <a:latin typeface="メイリオ" panose="020B0604030504040204" pitchFamily="50" charset="-128"/>
              <a:ea typeface="メイリオ" panose="020B0604030504040204" pitchFamily="50" charset="-128"/>
            </a:endParaRPr>
          </a:p>
          <a:p>
            <a:pPr marL="396000" indent="-180000">
              <a:lnSpc>
                <a:spcPct val="110000"/>
              </a:lnSpc>
              <a:buFont typeface="Arial" panose="020B0604020202020204" pitchFamily="34" charset="0"/>
              <a:buChar char="•"/>
            </a:pPr>
            <a:r>
              <a:rPr lang="ja-JP" altLang="en-US" sz="1200">
                <a:solidFill>
                  <a:srgbClr val="000000"/>
                </a:solidFill>
                <a:latin typeface="メイリオ" panose="020B0604030504040204" pitchFamily="50" charset="-128"/>
                <a:ea typeface="メイリオ" panose="020B0604030504040204" pitchFamily="50" charset="-128"/>
              </a:rPr>
              <a:t>月ごとに支払われるか否かが変動するような諸手当（時間外手当（固定残業代を含む）、休日手当、夜勤手当、出張手当、精皆勤手当、報奨金等）</a:t>
            </a:r>
            <a:endParaRPr lang="en-US" altLang="ja-JP" sz="1200">
              <a:solidFill>
                <a:srgbClr val="000000"/>
              </a:solidFill>
              <a:latin typeface="メイリオ" panose="020B0604030504040204" pitchFamily="50" charset="-128"/>
              <a:ea typeface="メイリオ" panose="020B0604030504040204" pitchFamily="50" charset="-128"/>
            </a:endParaRPr>
          </a:p>
          <a:p>
            <a:pPr marL="396000" indent="-180000">
              <a:lnSpc>
                <a:spcPct val="110000"/>
              </a:lnSpc>
              <a:buFont typeface="Arial" panose="020B0604020202020204" pitchFamily="34" charset="0"/>
              <a:buChar char="•"/>
            </a:pPr>
            <a:r>
              <a:rPr lang="ja-JP" altLang="en-US" sz="1200">
                <a:solidFill>
                  <a:srgbClr val="000000"/>
                </a:solidFill>
                <a:latin typeface="メイリオ" panose="020B0604030504040204" pitchFamily="50" charset="-128"/>
                <a:ea typeface="メイリオ" panose="020B0604030504040204" pitchFamily="50" charset="-128"/>
              </a:rPr>
              <a:t>労働と直接関係が薄く、当該労働者の個人的事情により支給される手当（家族手当（扶養手当）、通勤手当、別居手当、子女教育手当、皆勤手当、住宅手当等）</a:t>
            </a:r>
            <a:endParaRPr lang="en-US" altLang="ja-JP" sz="1200">
              <a:solidFill>
                <a:srgbClr val="000000"/>
              </a:solidFill>
              <a:latin typeface="メイリオ" panose="020B0604030504040204" pitchFamily="50" charset="-128"/>
              <a:ea typeface="メイリオ" panose="020B0604030504040204" pitchFamily="50" charset="-128"/>
            </a:endParaRPr>
          </a:p>
          <a:p>
            <a:pPr marL="180000" indent="-180000">
              <a:lnSpc>
                <a:spcPct val="110000"/>
              </a:lnSpc>
              <a:spcBef>
                <a:spcPts val="600"/>
              </a:spcBef>
            </a:pPr>
            <a:r>
              <a:rPr lang="ja-JP" altLang="en-US" sz="1200" b="1">
                <a:solidFill>
                  <a:srgbClr val="000000"/>
                </a:solidFill>
                <a:latin typeface="メイリオ" panose="020B0604030504040204" pitchFamily="50" charset="-128"/>
                <a:ea typeface="メイリオ" panose="020B0604030504040204" pitchFamily="50" charset="-128"/>
              </a:rPr>
              <a:t>③ ①、②以外の手当については、手当の名称に関わらず実態により判断するものとします</a:t>
            </a:r>
            <a:r>
              <a:rPr lang="ja-JP" altLang="en-US" sz="1200">
                <a:solidFill>
                  <a:srgbClr val="000000"/>
                </a:solidFill>
                <a:latin typeface="メイリオ" panose="020B0604030504040204" pitchFamily="50" charset="-128"/>
                <a:ea typeface="メイリオ" panose="020B0604030504040204" pitchFamily="50" charset="-128"/>
              </a:rPr>
              <a:t>。ただし、①の手当であっても、月ごとに支払われるか否かが変動するような手当と認められる場合は諸手当から除外し、②の手当であっても月ごとに支払われるか否かが変動しないような手当は諸手当に含めます。</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spcBef>
                <a:spcPts val="1200"/>
              </a:spcBef>
            </a:pPr>
            <a:r>
              <a:rPr lang="ja-JP" altLang="en-US" sz="1200">
                <a:solidFill>
                  <a:srgbClr val="000000"/>
                </a:solidFill>
                <a:latin typeface="メイリオ" panose="020B0604030504040204" pitchFamily="50" charset="-128"/>
                <a:ea typeface="メイリオ" panose="020B0604030504040204" pitchFamily="50" charset="-128"/>
              </a:rPr>
              <a:t>⇒（ ②の手当であっても月ごとに支払われるか否かが変動しないような手当の例）</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pPr>
            <a:r>
              <a:rPr lang="ja-JP" altLang="en-US" sz="1200">
                <a:solidFill>
                  <a:srgbClr val="000000"/>
                </a:solidFill>
                <a:latin typeface="メイリオ" panose="020B0604030504040204" pitchFamily="50" charset="-128"/>
                <a:ea typeface="メイリオ" panose="020B0604030504040204" pitchFamily="50" charset="-128"/>
              </a:rPr>
              <a:t>・扶養家族の有無、家族の人数に関係なく労働者全員に対して一律に支給する家族手当</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pPr>
            <a:r>
              <a:rPr lang="ja-JP" altLang="en-US" sz="1200">
                <a:solidFill>
                  <a:srgbClr val="000000"/>
                </a:solidFill>
                <a:latin typeface="メイリオ" panose="020B0604030504040204" pitchFamily="50" charset="-128"/>
                <a:ea typeface="メイリオ" panose="020B0604030504040204" pitchFamily="50" charset="-128"/>
              </a:rPr>
              <a:t>・通勤に要した費用や通勤距離に関係なく労働者全員に対して一律に支給する通勤手当</a:t>
            </a:r>
            <a:endParaRPr lang="en-US" altLang="ja-JP" sz="1200">
              <a:solidFill>
                <a:srgbClr val="000000"/>
              </a:solidFill>
              <a:latin typeface="メイリオ" panose="020B0604030504040204" pitchFamily="50" charset="-128"/>
              <a:ea typeface="メイリオ" panose="020B0604030504040204" pitchFamily="50" charset="-128"/>
            </a:endParaRPr>
          </a:p>
          <a:p>
            <a:pPr>
              <a:lnSpc>
                <a:spcPct val="110000"/>
              </a:lnSpc>
            </a:pPr>
            <a:r>
              <a:rPr lang="ja-JP" altLang="en-US" sz="1200">
                <a:solidFill>
                  <a:srgbClr val="000000"/>
                </a:solidFill>
                <a:latin typeface="メイリオ" panose="020B0604030504040204" pitchFamily="50" charset="-128"/>
                <a:ea typeface="メイリオ" panose="020B0604030504040204" pitchFamily="50" charset="-128"/>
              </a:rPr>
              <a:t>・住宅の形態（賃貸・持家）ごとに労働者全員に対して一律に支給する住宅手当</a:t>
            </a:r>
            <a:endParaRPr lang="en-US" altLang="ja-JP" sz="1200">
              <a:solidFill>
                <a:srgbClr val="000000"/>
              </a:solidFill>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555131E5-3EB9-EADD-0AE1-72E5F0862ACE}"/>
              </a:ext>
            </a:extLst>
          </p:cNvPr>
          <p:cNvSpPr/>
          <p:nvPr/>
        </p:nvSpPr>
        <p:spPr>
          <a:xfrm>
            <a:off x="480672" y="3946659"/>
            <a:ext cx="6233992" cy="934145"/>
          </a:xfrm>
          <a:prstGeom prst="rect">
            <a:avLst/>
          </a:prstGeom>
          <a:noFill/>
          <a:ln w="31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6" name="スライド番号プレースホルダー 1">
            <a:extLst>
              <a:ext uri="{FF2B5EF4-FFF2-40B4-BE49-F238E27FC236}">
                <a16:creationId xmlns:a16="http://schemas.microsoft.com/office/drawing/2014/main" id="{4859C181-2A70-1D77-B121-51719A8D61BD}"/>
              </a:ext>
            </a:extLst>
          </p:cNvPr>
          <p:cNvSpPr txBox="1">
            <a:spLocks/>
          </p:cNvSpPr>
          <p:nvPr/>
        </p:nvSpPr>
        <p:spPr>
          <a:xfrm>
            <a:off x="36025" y="9936000"/>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25</a:t>
            </a:fld>
            <a:endParaRPr lang="ja-JP" altLang="en-US"/>
          </a:p>
        </p:txBody>
      </p:sp>
      <p:graphicFrame>
        <p:nvGraphicFramePr>
          <p:cNvPr id="8" name="表 7">
            <a:extLst>
              <a:ext uri="{FF2B5EF4-FFF2-40B4-BE49-F238E27FC236}">
                <a16:creationId xmlns:a16="http://schemas.microsoft.com/office/drawing/2014/main" id="{63153F4C-E492-0F3A-F0FF-C4F1E3243081}"/>
              </a:ext>
            </a:extLst>
          </p:cNvPr>
          <p:cNvGraphicFramePr>
            <a:graphicFrameLocks noGrp="1"/>
          </p:cNvGraphicFramePr>
          <p:nvPr>
            <p:extLst>
              <p:ext uri="{D42A27DB-BD31-4B8C-83A1-F6EECF244321}">
                <p14:modId xmlns:p14="http://schemas.microsoft.com/office/powerpoint/2010/main" val="3823183086"/>
              </p:ext>
            </p:extLst>
          </p:nvPr>
        </p:nvGraphicFramePr>
        <p:xfrm>
          <a:off x="405191" y="7295101"/>
          <a:ext cx="6628967" cy="2820952"/>
        </p:xfrm>
        <a:graphic>
          <a:graphicData uri="http://schemas.openxmlformats.org/drawingml/2006/table">
            <a:tbl>
              <a:tblPr firstRow="1" bandRow="1">
                <a:tableStyleId>{5940675A-B579-460E-94D1-54222C63F5DA}</a:tableStyleId>
              </a:tblPr>
              <a:tblGrid>
                <a:gridCol w="227727">
                  <a:extLst>
                    <a:ext uri="{9D8B030D-6E8A-4147-A177-3AD203B41FA5}">
                      <a16:colId xmlns:a16="http://schemas.microsoft.com/office/drawing/2014/main" val="20000"/>
                    </a:ext>
                  </a:extLst>
                </a:gridCol>
                <a:gridCol w="6075062">
                  <a:extLst>
                    <a:ext uri="{9D8B030D-6E8A-4147-A177-3AD203B41FA5}">
                      <a16:colId xmlns:a16="http://schemas.microsoft.com/office/drawing/2014/main" val="20001"/>
                    </a:ext>
                  </a:extLst>
                </a:gridCol>
                <a:gridCol w="326178">
                  <a:extLst>
                    <a:ext uri="{9D8B030D-6E8A-4147-A177-3AD203B41FA5}">
                      <a16:colId xmlns:a16="http://schemas.microsoft.com/office/drawing/2014/main" val="2349041681"/>
                    </a:ext>
                  </a:extLst>
                </a:gridCol>
              </a:tblGrid>
              <a:tr h="269511">
                <a:tc gridSpan="2">
                  <a:txBody>
                    <a:bodyPr/>
                    <a:lstStyle/>
                    <a:p>
                      <a:pPr marL="0" marR="0" indent="0" algn="l" defTabSz="1001908" rtl="0" eaLnBrk="1" fontAlgn="auto" latinLnBrk="0" hangingPunct="0">
                        <a:lnSpc>
                          <a:spcPct val="100000"/>
                        </a:lnSpc>
                        <a:spcBef>
                          <a:spcPts val="0"/>
                        </a:spcBef>
                        <a:spcAft>
                          <a:spcPts val="0"/>
                        </a:spcAft>
                        <a:buClrTx/>
                        <a:buSzTx/>
                        <a:buFontTx/>
                        <a:buNone/>
                        <a:tabLst/>
                        <a:defRPr/>
                      </a:pP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賃金要件・資格等手当要件による加算を希望する場合</a:t>
                      </a: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FF9999"/>
                    </a:solidFill>
                  </a:tcPr>
                </a:tc>
                <a:tc hMerge="1">
                  <a:txBody>
                    <a:bodyPr/>
                    <a:lstStyle/>
                    <a:p>
                      <a:endParaRPr kumimoji="1" lang="ja-JP" altLang="en-US"/>
                    </a:p>
                  </a:txBody>
                  <a:tcPr/>
                </a:tc>
                <a:tc>
                  <a:txBody>
                    <a:bodyPr/>
                    <a:lstStyle/>
                    <a:p>
                      <a:pPr algn="ctr"/>
                      <a:r>
                        <a:rPr kumimoji="1"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9999"/>
                    </a:solidFill>
                  </a:tcPr>
                </a:tc>
                <a:extLst>
                  <a:ext uri="{0D108BD9-81ED-4DB2-BD59-A6C34878D82A}">
                    <a16:rowId xmlns:a16="http://schemas.microsoft.com/office/drawing/2014/main" val="10000"/>
                  </a:ext>
                </a:extLst>
              </a:tr>
              <a:tr h="233640">
                <a:tc rowSpan="5">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様式</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支給要件確認申立書（共通要領様式第１号）</a:t>
                      </a: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9525"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233640">
                <a:tc vMerge="1">
                  <a:txBody>
                    <a:bodyPr/>
                    <a:lstStyle/>
                    <a:p>
                      <a:endParaRPr kumimoji="1" lang="ja-JP" altLang="en-US"/>
                    </a:p>
                  </a:txBody>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zh-TW"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人材開発支援助成金　支給申請書（様式</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第４－１</a:t>
                      </a:r>
                      <a:r>
                        <a:rPr kumimoji="1" lang="zh-TW"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980722594"/>
                  </a:ext>
                </a:extLst>
              </a:tr>
              <a:tr h="233640">
                <a:tc vMerge="1">
                  <a:txBody>
                    <a:bodyPr/>
                    <a:lstStyle/>
                    <a:p>
                      <a:pPr algn="ctr"/>
                      <a:endPar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賃金助成及び</a:t>
                      </a:r>
                      <a:r>
                        <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実施助成の内訳（様式第５号）</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3"/>
                  </a:ext>
                </a:extLst>
              </a:tr>
              <a:tr h="215091">
                <a:tc vMerge="1">
                  <a:txBody>
                    <a:bodyPr/>
                    <a:lstStyle/>
                    <a:p>
                      <a:pPr algn="ctr"/>
                      <a:endPar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経費助成の内訳（様式第６－１号）</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0004"/>
                  </a:ext>
                </a:extLst>
              </a:tr>
              <a:tr h="215091">
                <a:tc v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賃金要件等確認シート（様式第</a:t>
                      </a:r>
                      <a:r>
                        <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17</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4293135420"/>
                  </a:ext>
                </a:extLst>
              </a:tr>
              <a:tr h="292627">
                <a:tc rowSpan="4">
                  <a:txBody>
                    <a:bodyPr/>
                    <a:lstStyle/>
                    <a:p>
                      <a:pPr algn="ct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添付書類</a:t>
                      </a:r>
                    </a:p>
                  </a:txBody>
                  <a:tcPr marL="96012" marR="96012" marT="51665" marB="0" vert="eaVert"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割増助成の元となった訓練で通常分の助成を受けたときの「支給決定通知書」の写し</a:t>
                      </a:r>
                    </a:p>
                  </a:txBody>
                  <a:tcPr marL="96012" marR="36000"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5"/>
                  </a:ext>
                </a:extLst>
              </a:tr>
              <a:tr h="273372">
                <a:tc vMerge="1">
                  <a:txBody>
                    <a:bodyPr/>
                    <a:lstStyle/>
                    <a:p>
                      <a:endParaRPr kumimoji="1" lang="ja-JP" altLang="en-US"/>
                    </a:p>
                  </a:txBody>
                  <a:tcPr/>
                </a:tc>
                <a:tc>
                  <a:txBody>
                    <a:bodyPr/>
                    <a:lstStyle/>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賃金増額改定前後の雇用契約書等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注：賃金要件を満たす場合に提出してください。</a:t>
                      </a: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3339377364"/>
                  </a:ext>
                </a:extLst>
              </a:tr>
              <a:tr h="273372">
                <a:tc vMerge="1">
                  <a:txBody>
                    <a:bodyPr/>
                    <a:lstStyle/>
                    <a:p>
                      <a:endParaRPr kumimoji="1" lang="ja-JP" altLang="en-US"/>
                    </a:p>
                  </a:txBody>
                  <a:tcPr/>
                </a:tc>
                <a:tc>
                  <a:txBody>
                    <a:bodyPr/>
                    <a:lstStyle/>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賃金増額改定前後３か月又は資格等手当支払前後３か月の賃金台帳等</a:t>
                      </a: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2928959884"/>
                  </a:ext>
                </a:extLst>
              </a:tr>
              <a:tr h="271260">
                <a:tc vMerge="1">
                  <a:txBody>
                    <a:bodyPr/>
                    <a:lstStyle/>
                    <a:p>
                      <a:endParaRPr kumimoji="1" lang="ja-JP" altLang="en-US"/>
                    </a:p>
                  </a:txBody>
                  <a:tcPr/>
                </a:tc>
                <a:tc>
                  <a:txBody>
                    <a:bodyPr/>
                    <a:lstStyle/>
                    <a:p>
                      <a:pPr marL="0" marR="0" indent="0" algn="l" defTabSz="1001908" rtl="0" eaLnBrk="1" fontAlgn="auto" latinLnBrk="0" hangingPunct="1">
                        <a:lnSpc>
                          <a:spcPct val="100000"/>
                        </a:lnSpc>
                        <a:spcBef>
                          <a:spcPts val="60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資格等手当について規定をした労働協約、就業規則又は労働契約書</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注：資格等手当要件を満たす場合に提出してください。</a:t>
                      </a:r>
                    </a:p>
                  </a:txBody>
                  <a:tcPr marL="96012" marR="96012" marT="51665" marB="0"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bg1">
                          <a:lumMod val="50000"/>
                        </a:schemeClr>
                      </a:solidFill>
                      <a:prstDash val="solid"/>
                      <a:round/>
                      <a:headEnd type="none" w="med" len="med"/>
                      <a:tailEnd type="none" w="med" len="med"/>
                    </a:lnL>
                    <a:lnT w="12700"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7176185"/>
                  </a:ext>
                </a:extLst>
              </a:tr>
            </a:tbl>
          </a:graphicData>
        </a:graphic>
      </p:graphicFrame>
      <p:sp>
        <p:nvSpPr>
          <p:cNvPr id="10" name="テキスト ボックス 9">
            <a:extLst>
              <a:ext uri="{FF2B5EF4-FFF2-40B4-BE49-F238E27FC236}">
                <a16:creationId xmlns:a16="http://schemas.microsoft.com/office/drawing/2014/main" id="{19AD41A0-C6B5-7C08-B1A0-46641EEBA411}"/>
              </a:ext>
            </a:extLst>
          </p:cNvPr>
          <p:cNvSpPr txBox="1"/>
          <p:nvPr/>
        </p:nvSpPr>
        <p:spPr>
          <a:xfrm>
            <a:off x="4392538" y="7789999"/>
            <a:ext cx="1640786" cy="807913"/>
          </a:xfrm>
          <a:prstGeom prst="rect">
            <a:avLst/>
          </a:prstGeom>
          <a:solidFill>
            <a:schemeClr val="bg1"/>
          </a:solidFill>
          <a:ln w="57150">
            <a:noFill/>
          </a:ln>
        </p:spPr>
        <p:txBody>
          <a:bodyPr wrap="square" tIns="0" rIns="36000" bIns="0" rtlCol="0">
            <a:spAutoFit/>
          </a:bodyPr>
          <a:lstStyle/>
          <a:p>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通常分の助成を受け　</a:t>
            </a:r>
            <a:endParaRPr kumimoji="1"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た訓練に係る職業訓</a:t>
            </a:r>
            <a:endParaRPr kumimoji="1"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練実施計画届を提出</a:t>
            </a:r>
            <a:endParaRPr kumimoji="1"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した時点の様式をご</a:t>
            </a:r>
            <a:endParaRPr kumimoji="1"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使用ください。</a:t>
            </a:r>
          </a:p>
        </p:txBody>
      </p:sp>
      <p:sp>
        <p:nvSpPr>
          <p:cNvPr id="11" name="大かっこ 10">
            <a:extLst>
              <a:ext uri="{FF2B5EF4-FFF2-40B4-BE49-F238E27FC236}">
                <a16:creationId xmlns:a16="http://schemas.microsoft.com/office/drawing/2014/main" id="{50B91CAA-A02B-FDB2-B9A5-3F085B7537B6}"/>
              </a:ext>
            </a:extLst>
          </p:cNvPr>
          <p:cNvSpPr/>
          <p:nvPr/>
        </p:nvSpPr>
        <p:spPr>
          <a:xfrm>
            <a:off x="4378557" y="7721701"/>
            <a:ext cx="1654767" cy="838992"/>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aphicFrame>
        <p:nvGraphicFramePr>
          <p:cNvPr id="3" name="表 20">
            <a:extLst>
              <a:ext uri="{FF2B5EF4-FFF2-40B4-BE49-F238E27FC236}">
                <a16:creationId xmlns:a16="http://schemas.microsoft.com/office/drawing/2014/main" id="{3349422A-5FB2-FE5F-D8C7-1845CBEFA64F}"/>
              </a:ext>
            </a:extLst>
          </p:cNvPr>
          <p:cNvGraphicFramePr>
            <a:graphicFrameLocks noGrp="1"/>
          </p:cNvGraphicFramePr>
          <p:nvPr>
            <p:extLst>
              <p:ext uri="{D42A27DB-BD31-4B8C-83A1-F6EECF244321}">
                <p14:modId xmlns:p14="http://schemas.microsoft.com/office/powerpoint/2010/main" val="1894450709"/>
              </p:ext>
            </p:extLst>
          </p:nvPr>
        </p:nvGraphicFramePr>
        <p:xfrm>
          <a:off x="-4951" y="63119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922284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594816"/>
            <a:ext cx="7543800" cy="738664"/>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2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8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8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a:t>
            </a:r>
            <a:r>
              <a:rPr kumimoji="1" lang="en-US" altLang="ja-JP" sz="18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 </a:t>
            </a:r>
            <a:r>
              <a:rPr kumimoji="1" lang="ja-JP" altLang="en-US" sz="1600" b="1" i="0" u="none" strike="noStrike" kern="1200" cap="none" spc="0" normalizeH="0" baseline="0" noProof="0">
                <a:ln>
                  <a:noFill/>
                </a:ln>
                <a:solidFill>
                  <a:srgbClr val="4BACC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人材育成訓練</a:t>
            </a:r>
            <a:r>
              <a:rPr kumimoji="1" lang="ja-JP" altLang="en-US" sz="1600" b="1"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i="0" u="none" strike="noStrike" kern="1200" cap="none" spc="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認定実習併用職業訓練</a:t>
            </a:r>
            <a:r>
              <a:rPr kumimoji="1" lang="ja-JP" altLang="en-US" sz="1600" b="1"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i="0" u="none" strike="noStrike" kern="1200" cap="none" spc="0" normalizeH="0" baseline="0" noProof="0">
                <a:ln>
                  <a:noFill/>
                </a:ln>
                <a:solidFill>
                  <a:schemeClr val="accent4"/>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中高年齢者実習型訓練</a:t>
            </a:r>
            <a:endParaRPr kumimoji="1" lang="en-US" altLang="ja-JP" sz="1600" b="1" i="0" u="none" strike="noStrike" kern="1200" cap="none" spc="0" normalizeH="0" baseline="0" noProof="0">
              <a:ln>
                <a:noFill/>
              </a:ln>
              <a:solidFill>
                <a:schemeClr val="accent4"/>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p:cNvSpPr txBox="1"/>
          <p:nvPr/>
        </p:nvSpPr>
        <p:spPr>
          <a:xfrm>
            <a:off x="72355" y="663329"/>
            <a:ext cx="2556000" cy="369332"/>
          </a:xfrm>
          <a:prstGeom prst="rect">
            <a:avLst/>
          </a:prstGeom>
          <a:noFill/>
          <a:ln w="9525">
            <a:no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 対象となる事業主</a:t>
            </a:r>
            <a:endParaRPr kumimoji="1" lang="en-US" altLang="ja-JP" sz="1800" b="1" i="0" u="none" strike="noStrike" kern="1200" cap="none" spc="0" normalizeH="0" baseline="0" noProof="0">
              <a:ln>
                <a:noFill/>
              </a:ln>
              <a:solidFill>
                <a:srgbClr val="1F497D"/>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p:cNvSpPr/>
          <p:nvPr/>
        </p:nvSpPr>
        <p:spPr>
          <a:xfrm>
            <a:off x="0" y="19840"/>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15" name="正方形/長方形 14"/>
          <p:cNvSpPr/>
          <p:nvPr/>
        </p:nvSpPr>
        <p:spPr>
          <a:xfrm>
            <a:off x="43649" y="429246"/>
            <a:ext cx="6851309" cy="276999"/>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　人材開発支援助成金を受給できるのは、次の</a:t>
            </a:r>
            <a:r>
              <a:rPr lang="ja-JP" altLang="en-US" sz="1200">
                <a:solidFill>
                  <a:prstClr val="black"/>
                </a:solidFill>
                <a:latin typeface="メイリオ" pitchFamily="50" charset="-128"/>
                <a:ea typeface="メイリオ" pitchFamily="50" charset="-128"/>
                <a:cs typeface="メイリオ" panose="020B0604030504040204" pitchFamily="50" charset="-128"/>
              </a:rPr>
              <a:t> </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①事業主</a:t>
            </a:r>
            <a:r>
              <a:rPr lang="ja-JP" altLang="en-US" sz="1200">
                <a:solidFill>
                  <a:prstClr val="black"/>
                </a:solidFill>
                <a:latin typeface="メイリオ" pitchFamily="50" charset="-128"/>
                <a:ea typeface="メイリオ" pitchFamily="50" charset="-128"/>
                <a:cs typeface="メイリオ" panose="020B0604030504040204" pitchFamily="50" charset="-128"/>
              </a:rPr>
              <a:t> </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または</a:t>
            </a:r>
            <a:r>
              <a:rPr lang="ja-JP" altLang="en-US" sz="1200">
                <a:solidFill>
                  <a:prstClr val="black"/>
                </a:solidFill>
                <a:latin typeface="メイリオ" pitchFamily="50" charset="-128"/>
                <a:ea typeface="メイリオ" pitchFamily="50" charset="-128"/>
                <a:cs typeface="メイリオ" panose="020B0604030504040204" pitchFamily="50" charset="-128"/>
              </a:rPr>
              <a:t> </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②事業主団体等</a:t>
            </a:r>
            <a:r>
              <a:rPr lang="ja-JP" altLang="en-US" sz="1200">
                <a:solidFill>
                  <a:prstClr val="black"/>
                </a:solidFill>
                <a:latin typeface="メイリオ" pitchFamily="50" charset="-128"/>
                <a:ea typeface="メイリオ" pitchFamily="50" charset="-128"/>
                <a:cs typeface="メイリオ" panose="020B0604030504040204" pitchFamily="50" charset="-128"/>
              </a:rPr>
              <a:t> で</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す。</a:t>
            </a:r>
            <a:endParaRPr kumimoji="1" lang="en-US" altLang="ja-JP"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endParaRPr>
          </a:p>
        </p:txBody>
      </p:sp>
      <p:graphicFrame>
        <p:nvGraphicFramePr>
          <p:cNvPr id="4" name="表 3">
            <a:extLst>
              <a:ext uri="{FF2B5EF4-FFF2-40B4-BE49-F238E27FC236}">
                <a16:creationId xmlns:a16="http://schemas.microsoft.com/office/drawing/2014/main" id="{BEFDAC25-21EC-B139-B836-3F94E25EEA03}"/>
              </a:ext>
            </a:extLst>
          </p:cNvPr>
          <p:cNvGraphicFramePr>
            <a:graphicFrameLocks noGrp="1"/>
          </p:cNvGraphicFramePr>
          <p:nvPr>
            <p:extLst>
              <p:ext uri="{D42A27DB-BD31-4B8C-83A1-F6EECF244321}">
                <p14:modId xmlns:p14="http://schemas.microsoft.com/office/powerpoint/2010/main" val="3129751656"/>
              </p:ext>
            </p:extLst>
          </p:nvPr>
        </p:nvGraphicFramePr>
        <p:xfrm>
          <a:off x="88900" y="1328641"/>
          <a:ext cx="6713875" cy="7304365"/>
        </p:xfrm>
        <a:graphic>
          <a:graphicData uri="http://schemas.openxmlformats.org/drawingml/2006/table">
            <a:tbl>
              <a:tblPr firstRow="1" bandRow="1">
                <a:tableStyleId>{5940675A-B579-460E-94D1-54222C63F5DA}</a:tableStyleId>
              </a:tblPr>
              <a:tblGrid>
                <a:gridCol w="277976">
                  <a:extLst>
                    <a:ext uri="{9D8B030D-6E8A-4147-A177-3AD203B41FA5}">
                      <a16:colId xmlns:a16="http://schemas.microsoft.com/office/drawing/2014/main" val="20000"/>
                    </a:ext>
                  </a:extLst>
                </a:gridCol>
                <a:gridCol w="6435899">
                  <a:extLst>
                    <a:ext uri="{9D8B030D-6E8A-4147-A177-3AD203B41FA5}">
                      <a16:colId xmlns:a16="http://schemas.microsoft.com/office/drawing/2014/main" val="20001"/>
                    </a:ext>
                  </a:extLst>
                </a:gridCol>
              </a:tblGrid>
              <a:tr h="33690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①</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kumimoji="1" lang="ja-JP" altLang="en-US" sz="1200" b="1" u="sng">
                          <a:solidFill>
                            <a:schemeClr val="tx1"/>
                          </a:solidFill>
                          <a:latin typeface="メイリオ" pitchFamily="50" charset="-128"/>
                          <a:ea typeface="メイリオ" pitchFamily="50" charset="-128"/>
                        </a:rPr>
                        <a:t>雇用保険適用事業所（雇用保険被保険者が存在する事業所）の事業主</a:t>
                      </a:r>
                      <a:r>
                        <a:rPr kumimoji="1" lang="ja-JP" altLang="en-US" sz="1200">
                          <a:solidFill>
                            <a:schemeClr val="tx1"/>
                          </a:solidFill>
                          <a:latin typeface="メイリオ" pitchFamily="50" charset="-128"/>
                          <a:ea typeface="メイリオ" pitchFamily="50" charset="-128"/>
                        </a:rPr>
                        <a:t>であること</a:t>
                      </a:r>
                      <a:endParaRPr kumimoji="1" lang="ja-JP" altLang="en-US" sz="1200">
                        <a:solidFill>
                          <a:schemeClr val="tx1"/>
                        </a:solidFill>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8117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②</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労働組合等の意見を聴いて</a:t>
                      </a:r>
                      <a:r>
                        <a:rPr lang="ja-JP" altLang="en-US" sz="1200" b="1" u="sng">
                          <a:solidFill>
                            <a:schemeClr val="tx1"/>
                          </a:solidFill>
                          <a:latin typeface="メイリオ" pitchFamily="50" charset="-128"/>
                          <a:ea typeface="メイリオ" pitchFamily="50" charset="-128"/>
                        </a:rPr>
                        <a:t>事業内職業能力開発計画</a:t>
                      </a:r>
                      <a:r>
                        <a:rPr lang="ja-JP" altLang="en-US" sz="1200" b="0" u="none">
                          <a:solidFill>
                            <a:schemeClr val="tx1"/>
                          </a:solidFill>
                          <a:latin typeface="メイリオ" pitchFamily="50" charset="-128"/>
                          <a:ea typeface="メイリオ" pitchFamily="50" charset="-128"/>
                        </a:rPr>
                        <a:t>を作成し、</a:t>
                      </a:r>
                      <a:r>
                        <a:rPr lang="ja-JP" altLang="en-US" sz="1200">
                          <a:solidFill>
                            <a:schemeClr val="tx1"/>
                          </a:solidFill>
                          <a:latin typeface="メイリオ" pitchFamily="50" charset="-128"/>
                          <a:ea typeface="メイリオ" pitchFamily="50" charset="-128"/>
                        </a:rPr>
                        <a:t>その計画を労働者に周知していること</a:t>
                      </a:r>
                      <a:endParaRPr kumimoji="1" lang="ja-JP" altLang="en-US" sz="1200">
                        <a:solidFill>
                          <a:schemeClr val="tx1"/>
                        </a:solidFill>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08445339"/>
                  </a:ext>
                </a:extLst>
              </a:tr>
              <a:tr h="48117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③</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②の事業内職業能力開発計画に基づき</a:t>
                      </a:r>
                      <a:r>
                        <a:rPr lang="ja-JP" altLang="en-US" sz="1200" b="1" u="sng">
                          <a:solidFill>
                            <a:schemeClr val="tx1"/>
                          </a:solidFill>
                          <a:latin typeface="メイリオ" pitchFamily="50" charset="-128"/>
                          <a:ea typeface="メイリオ" pitchFamily="50" charset="-128"/>
                        </a:rPr>
                        <a:t>職業訓練実施計画届</a:t>
                      </a:r>
                      <a:r>
                        <a:rPr lang="ja-JP" altLang="en-US" sz="1200">
                          <a:solidFill>
                            <a:schemeClr val="tx1"/>
                          </a:solidFill>
                          <a:latin typeface="メイリオ" pitchFamily="50" charset="-128"/>
                          <a:ea typeface="メイリオ" pitchFamily="50" charset="-128"/>
                        </a:rPr>
                        <a:t>を作成し、その計画を労働者に周知していること</a:t>
                      </a:r>
                      <a:endParaRPr kumimoji="1" lang="ja-JP" altLang="en-US" sz="1200">
                        <a:solidFill>
                          <a:schemeClr val="tx1"/>
                        </a:solidFill>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85136"/>
                  </a:ext>
                </a:extLst>
              </a:tr>
              <a:tr h="32537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④</a:t>
                      </a:r>
                      <a:endParaRPr kumimoji="1" lang="en-US" altLang="ja-JP" sz="1200">
                        <a:solidFill>
                          <a:schemeClr val="tx1"/>
                        </a:solidFill>
                        <a:latin typeface="メイリオ" pitchFamily="50" charset="-128"/>
                        <a:ea typeface="メイリオ" pitchFamily="50" charset="-128"/>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kumimoji="1" lang="ja-JP" altLang="en-US" sz="1200" b="1" u="sng">
                          <a:solidFill>
                            <a:schemeClr val="tx1"/>
                          </a:solidFill>
                          <a:latin typeface="メイリオ" pitchFamily="50" charset="-128"/>
                          <a:ea typeface="メイリオ" pitchFamily="50" charset="-128"/>
                        </a:rPr>
                        <a:t>職業能力開発推進者</a:t>
                      </a:r>
                      <a:r>
                        <a:rPr kumimoji="1" lang="ja-JP" altLang="en-US" sz="1200">
                          <a:solidFill>
                            <a:schemeClr val="tx1"/>
                          </a:solidFill>
                          <a:latin typeface="メイリオ" pitchFamily="50" charset="-128"/>
                          <a:ea typeface="メイリオ" pitchFamily="50" charset="-128"/>
                        </a:rPr>
                        <a:t>を選任していること</a:t>
                      </a:r>
                      <a:endParaRPr kumimoji="1" lang="ja-JP" altLang="en-US" sz="1200">
                        <a:solidFill>
                          <a:schemeClr val="tx1"/>
                        </a:solidFill>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9264394"/>
                  </a:ext>
                </a:extLst>
              </a:tr>
              <a:tr h="48117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⑤</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kumimoji="1" lang="ja-JP" altLang="en-US" sz="1200">
                          <a:solidFill>
                            <a:schemeClr val="tx1"/>
                          </a:solidFill>
                          <a:latin typeface="メイリオ" panose="020B0604030504040204" pitchFamily="50" charset="-128"/>
                          <a:ea typeface="メイリオ" panose="020B0604030504040204" pitchFamily="50" charset="-128"/>
                        </a:rPr>
                        <a:t>職業訓練実施計画届に基づき、その雇用する労働者に訓練を受けさせる事業主であること</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80837838"/>
                  </a:ext>
                </a:extLst>
              </a:tr>
              <a:tr h="1487673">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⑥</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基準期間（職業訓練実施計画届（様式第１－１号）の提出日の前日から起算して６か月前の日から支給申請書の提出日までの間）に、当該計画を実施した事業所において、</a:t>
                      </a:r>
                      <a:r>
                        <a:rPr lang="ja-JP" altLang="en-US" sz="1200" b="1" u="sng">
                          <a:solidFill>
                            <a:schemeClr val="tx1"/>
                          </a:solidFill>
                          <a:latin typeface="メイリオ" pitchFamily="50" charset="-128"/>
                          <a:ea typeface="メイリオ" pitchFamily="50" charset="-128"/>
                        </a:rPr>
                        <a:t>雇用する被保険者を解雇等事業主都合により離職させた事業主以外</a:t>
                      </a:r>
                      <a:r>
                        <a:rPr lang="ja-JP" altLang="en-US" sz="1200">
                          <a:solidFill>
                            <a:schemeClr val="tx1"/>
                          </a:solidFill>
                          <a:latin typeface="メイリオ" pitchFamily="50" charset="-128"/>
                          <a:ea typeface="メイリオ" pitchFamily="50" charset="-128"/>
                        </a:rPr>
                        <a:t>の事業主であること</a:t>
                      </a:r>
                      <a:endParaRPr lang="en-US" altLang="ja-JP" sz="1000">
                        <a:solidFill>
                          <a:schemeClr val="tx1"/>
                        </a:solidFill>
                        <a:latin typeface="メイリオ" pitchFamily="50" charset="-128"/>
                        <a:ea typeface="メイリオ" pitchFamily="50" charset="-128"/>
                      </a:endParaRPr>
                    </a:p>
                    <a:p>
                      <a:pPr marL="165100" indent="-165100">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この要件において、被保険者とは雇用保険法第４条に規定する被保険者から同法第</a:t>
                      </a:r>
                      <a:r>
                        <a:rPr lang="en-US" altLang="ja-JP" sz="1000">
                          <a:solidFill>
                            <a:schemeClr val="tx1"/>
                          </a:solidFill>
                          <a:latin typeface="メイリオ" pitchFamily="50" charset="-128"/>
                          <a:ea typeface="メイリオ" pitchFamily="50" charset="-128"/>
                        </a:rPr>
                        <a:t>38</a:t>
                      </a:r>
                      <a:r>
                        <a:rPr lang="ja-JP" altLang="en-US" sz="1000">
                          <a:solidFill>
                            <a:schemeClr val="tx1"/>
                          </a:solidFill>
                          <a:latin typeface="メイリオ" pitchFamily="50" charset="-128"/>
                          <a:ea typeface="メイリオ" pitchFamily="50" charset="-128"/>
                        </a:rPr>
                        <a:t>条第</a:t>
                      </a:r>
                      <a:r>
                        <a:rPr lang="en-US" altLang="ja-JP" sz="1000">
                          <a:solidFill>
                            <a:schemeClr val="tx1"/>
                          </a:solidFill>
                          <a:latin typeface="メイリオ" pitchFamily="50" charset="-128"/>
                          <a:ea typeface="メイリオ" pitchFamily="50" charset="-128"/>
                        </a:rPr>
                        <a:t>1</a:t>
                      </a:r>
                      <a:r>
                        <a:rPr lang="ja-JP" altLang="en-US" sz="1000">
                          <a:solidFill>
                            <a:schemeClr val="tx1"/>
                          </a:solidFill>
                          <a:latin typeface="メイリオ" pitchFamily="50" charset="-128"/>
                          <a:ea typeface="メイリオ" pitchFamily="50" charset="-128"/>
                        </a:rPr>
                        <a:t>項に規定する短期雇用特例被保険者及び同法第</a:t>
                      </a:r>
                      <a:r>
                        <a:rPr lang="en-US" altLang="ja-JP" sz="1000">
                          <a:solidFill>
                            <a:schemeClr val="tx1"/>
                          </a:solidFill>
                          <a:latin typeface="メイリオ" pitchFamily="50" charset="-128"/>
                          <a:ea typeface="メイリオ" pitchFamily="50" charset="-128"/>
                        </a:rPr>
                        <a:t>43</a:t>
                      </a:r>
                      <a:r>
                        <a:rPr lang="ja-JP" altLang="en-US" sz="1000">
                          <a:solidFill>
                            <a:schemeClr val="tx1"/>
                          </a:solidFill>
                          <a:latin typeface="メイリオ" pitchFamily="50" charset="-128"/>
                          <a:ea typeface="メイリオ" pitchFamily="50" charset="-128"/>
                        </a:rPr>
                        <a:t>条第１項に規定する日雇労働被保険者を除いた者をいいます。</a:t>
                      </a:r>
                      <a:endParaRPr lang="en-US" altLang="ja-JP" sz="1000">
                        <a:solidFill>
                          <a:schemeClr val="tx1"/>
                        </a:solidFill>
                        <a:latin typeface="メイリオ" pitchFamily="50" charset="-128"/>
                        <a:ea typeface="メイリオ" pitchFamily="50" charset="-128"/>
                      </a:endParaRPr>
                    </a:p>
                    <a:p>
                      <a:pPr marL="165100" indent="-165100">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解雇等とは、労働者の責めに帰すべき理由による解雇、天災その他やむを得ない理由により事業の継続が不可能となったことによる解雇以外の解雇に勧奨退職等を加えたものであって、被保険者の資格喪失確認の際に喪失原因が「３」と判断されるものであること</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302263">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⑦</a:t>
                      </a:r>
                      <a:endParaRPr kumimoji="1" lang="en-US" altLang="ja-JP" sz="1200">
                        <a:solidFill>
                          <a:schemeClr val="tx1"/>
                        </a:solidFill>
                        <a:latin typeface="メイリオ" pitchFamily="50" charset="-128"/>
                        <a:ea typeface="メイリオ" pitchFamily="50" charset="-128"/>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strike="noStrike">
                          <a:solidFill>
                            <a:schemeClr val="tx1"/>
                          </a:solidFill>
                          <a:latin typeface="メイリオ" pitchFamily="50" charset="-128"/>
                          <a:ea typeface="メイリオ" pitchFamily="50" charset="-128"/>
                        </a:rPr>
                        <a:t>基準期間（⑥と同じ基準期間）</a:t>
                      </a:r>
                      <a:r>
                        <a:rPr lang="ja-JP" altLang="en-US" sz="1200">
                          <a:solidFill>
                            <a:schemeClr val="tx1"/>
                          </a:solidFill>
                          <a:latin typeface="メイリオ" pitchFamily="50" charset="-128"/>
                          <a:ea typeface="メイリオ" pitchFamily="50" charset="-128"/>
                        </a:rPr>
                        <a:t>に、特定受給資格者となる</a:t>
                      </a:r>
                      <a:r>
                        <a:rPr lang="ja-JP" altLang="en-US" sz="1200" b="1" u="sng">
                          <a:solidFill>
                            <a:schemeClr val="tx1"/>
                          </a:solidFill>
                          <a:latin typeface="メイリオ" pitchFamily="50" charset="-128"/>
                          <a:ea typeface="メイリオ" pitchFamily="50" charset="-128"/>
                        </a:rPr>
                        <a:t>離職理由のうち離職区分１Ａまたは３Ａ</a:t>
                      </a:r>
                      <a:r>
                        <a:rPr lang="ja-JP" altLang="en-US" sz="1200">
                          <a:solidFill>
                            <a:schemeClr val="tx1"/>
                          </a:solidFill>
                          <a:latin typeface="メイリオ" pitchFamily="50" charset="-128"/>
                          <a:ea typeface="メイリオ" pitchFamily="50" charset="-128"/>
                        </a:rPr>
                        <a:t>に区分される離職理由により離職した者として同法第</a:t>
                      </a:r>
                      <a:r>
                        <a:rPr lang="en-US" altLang="ja-JP" sz="1200">
                          <a:solidFill>
                            <a:schemeClr val="tx1"/>
                          </a:solidFill>
                          <a:latin typeface="メイリオ" pitchFamily="50" charset="-128"/>
                          <a:ea typeface="メイリオ" pitchFamily="50" charset="-128"/>
                        </a:rPr>
                        <a:t>13</a:t>
                      </a:r>
                      <a:r>
                        <a:rPr lang="ja-JP" altLang="en-US" sz="1200">
                          <a:solidFill>
                            <a:schemeClr val="tx1"/>
                          </a:solidFill>
                          <a:latin typeface="メイリオ" pitchFamily="50" charset="-128"/>
                          <a:ea typeface="メイリオ" pitchFamily="50" charset="-128"/>
                        </a:rPr>
                        <a:t>条に規定する受給資格の決定が行われたものの数を、当該事業所における支給申請書提出日における被保険者数で除した割合が</a:t>
                      </a:r>
                      <a:r>
                        <a:rPr lang="ja-JP" altLang="en-US" sz="1200" b="1" u="sng">
                          <a:solidFill>
                            <a:schemeClr val="tx1"/>
                          </a:solidFill>
                          <a:latin typeface="メイリオ" pitchFamily="50" charset="-128"/>
                          <a:ea typeface="メイリオ" pitchFamily="50" charset="-128"/>
                        </a:rPr>
                        <a:t>６％を超えている</a:t>
                      </a:r>
                      <a:r>
                        <a:rPr lang="ja-JP" altLang="en-US" sz="1200">
                          <a:solidFill>
                            <a:schemeClr val="tx1"/>
                          </a:solidFill>
                          <a:latin typeface="メイリオ" pitchFamily="50" charset="-128"/>
                          <a:ea typeface="メイリオ" pitchFamily="50" charset="-128"/>
                        </a:rPr>
                        <a:t>（特定受給資格者として当該受給資格の決定が行われたものの数が３人以下である場合を除く。）</a:t>
                      </a:r>
                      <a:r>
                        <a:rPr lang="ja-JP" altLang="en-US" sz="1200" b="1" u="sng">
                          <a:solidFill>
                            <a:schemeClr val="tx1"/>
                          </a:solidFill>
                          <a:latin typeface="メイリオ" pitchFamily="50" charset="-128"/>
                          <a:ea typeface="メイリオ" pitchFamily="50" charset="-128"/>
                        </a:rPr>
                        <a:t>事業主以外</a:t>
                      </a:r>
                      <a:r>
                        <a:rPr lang="ja-JP" altLang="en-US" sz="1200">
                          <a:solidFill>
                            <a:schemeClr val="tx1"/>
                          </a:solidFill>
                          <a:latin typeface="メイリオ" pitchFamily="50" charset="-128"/>
                          <a:ea typeface="メイリオ" pitchFamily="50" charset="-128"/>
                        </a:rPr>
                        <a:t>の事業主であること</a:t>
                      </a:r>
                      <a:endParaRPr lang="en-US" altLang="ja-JP" sz="1200">
                        <a:solidFill>
                          <a:schemeClr val="tx1"/>
                        </a:solidFill>
                        <a:latin typeface="メイリオ" pitchFamily="50" charset="-128"/>
                        <a:ea typeface="メイリオ" pitchFamily="50" charset="-128"/>
                      </a:endParaRPr>
                    </a:p>
                    <a:p>
                      <a:pPr>
                        <a:lnSpc>
                          <a:spcPct val="110000"/>
                        </a:lnSpc>
                      </a:pPr>
                      <a:r>
                        <a:rPr lang="en-US" altLang="ja-JP" sz="1000">
                          <a:solidFill>
                            <a:schemeClr val="tx1"/>
                          </a:solidFill>
                          <a:latin typeface="メイリオ"/>
                          <a:ea typeface="メイリオ"/>
                        </a:rPr>
                        <a:t>※</a:t>
                      </a:r>
                      <a:r>
                        <a:rPr lang="ja-JP" altLang="en-US" sz="1000">
                          <a:solidFill>
                            <a:schemeClr val="tx1"/>
                          </a:solidFill>
                          <a:latin typeface="メイリオ"/>
                          <a:ea typeface="メイリオ"/>
                        </a:rPr>
                        <a:t> 特定受給資格者とは、雇用保険法第</a:t>
                      </a:r>
                      <a:r>
                        <a:rPr lang="en-US" altLang="ja-JP" sz="1000">
                          <a:solidFill>
                            <a:schemeClr val="tx1"/>
                          </a:solidFill>
                          <a:latin typeface="メイリオ"/>
                          <a:ea typeface="メイリオ"/>
                        </a:rPr>
                        <a:t>23</a:t>
                      </a:r>
                      <a:r>
                        <a:rPr lang="ja-JP" altLang="en-US" sz="1000">
                          <a:solidFill>
                            <a:schemeClr val="tx1"/>
                          </a:solidFill>
                          <a:latin typeface="メイリオ"/>
                          <a:ea typeface="メイリオ"/>
                        </a:rPr>
                        <a:t>条第１項に規定する特定受給資格者をいいます。</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47199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⑧</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a:ea typeface="メイリオ"/>
                        </a:rPr>
                        <a:t>従業員に職業訓練等を受けさせる期間中も、当該従業員に対して</a:t>
                      </a:r>
                      <a:r>
                        <a:rPr lang="ja-JP" altLang="en-US" sz="1200" b="1" u="sng">
                          <a:solidFill>
                            <a:schemeClr val="tx1"/>
                          </a:solidFill>
                          <a:latin typeface="メイリオ"/>
                          <a:ea typeface="メイリオ"/>
                        </a:rPr>
                        <a:t>賃金を適正に支払っていること</a:t>
                      </a:r>
                      <a:endParaRPr lang="en-US" altLang="ja-JP" sz="1200" b="0" u="none">
                        <a:solidFill>
                          <a:schemeClr val="tx1"/>
                        </a:solidFill>
                        <a:latin typeface="メイリオ"/>
                        <a:ea typeface="メイリオ"/>
                      </a:endParaRPr>
                    </a:p>
                    <a:p>
                      <a:pPr marL="0" marR="0" indent="0" algn="r" defTabSz="1001908" rtl="0" eaLnBrk="1" fontAlgn="auto" latinLnBrk="0" hangingPunct="1">
                        <a:lnSpc>
                          <a:spcPct val="110000"/>
                        </a:lnSpc>
                        <a:spcBef>
                          <a:spcPts val="0"/>
                        </a:spcBef>
                        <a:spcAft>
                          <a:spcPts val="0"/>
                        </a:spcAft>
                        <a:buClrTx/>
                        <a:buSzTx/>
                        <a:buFontTx/>
                        <a:buNone/>
                        <a:tabLst/>
                        <a:defRPr/>
                      </a:pPr>
                      <a:r>
                        <a:rPr lang="ja-JP" altLang="en-US" sz="1100" b="1">
                          <a:solidFill>
                            <a:srgbClr val="C00000"/>
                          </a:solidFill>
                          <a:latin typeface="メイリオ"/>
                          <a:ea typeface="メイリオ"/>
                        </a:rPr>
                        <a:t>⇒</a:t>
                      </a:r>
                      <a:r>
                        <a:rPr lang="en-US" altLang="ja-JP" sz="1100" b="1">
                          <a:solidFill>
                            <a:srgbClr val="C00000"/>
                          </a:solidFill>
                          <a:latin typeface="メイリオ"/>
                          <a:ea typeface="メイリオ"/>
                        </a:rPr>
                        <a:t>P28</a:t>
                      </a:r>
                      <a:r>
                        <a:rPr lang="ja-JP" altLang="en-US" sz="1100" b="1">
                          <a:solidFill>
                            <a:srgbClr val="C00000"/>
                          </a:solidFill>
                          <a:latin typeface="メイリオ"/>
                          <a:ea typeface="メイリオ"/>
                        </a:rPr>
                        <a:t>「賃金を適正に支払う事業主」について</a:t>
                      </a:r>
                      <a:endParaRPr lang="en-US" altLang="ja-JP" sz="1200" b="1">
                        <a:solidFill>
                          <a:srgbClr val="C00000"/>
                        </a:solidFill>
                        <a:latin typeface="メイリオ"/>
                        <a:ea typeface="メイリオ"/>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455694">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⑨</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助成金の支給または不支給の決定に係る審査に必要な</a:t>
                      </a:r>
                      <a:r>
                        <a:rPr lang="ja-JP" altLang="en-US" sz="1200" b="1" u="sng">
                          <a:solidFill>
                            <a:schemeClr val="tx1"/>
                          </a:solidFill>
                          <a:latin typeface="メイリオ" pitchFamily="50" charset="-128"/>
                          <a:ea typeface="メイリオ" pitchFamily="50" charset="-128"/>
                        </a:rPr>
                        <a:t>書類等を整備、５年間保存</a:t>
                      </a:r>
                      <a:r>
                        <a:rPr lang="ja-JP" altLang="en-US" sz="1200">
                          <a:solidFill>
                            <a:schemeClr val="tx1"/>
                          </a:solidFill>
                          <a:latin typeface="メイリオ" pitchFamily="50" charset="-128"/>
                          <a:ea typeface="メイリオ" pitchFamily="50" charset="-128"/>
                        </a:rPr>
                        <a:t>している事業主であること</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96690488"/>
                  </a:ext>
                </a:extLst>
              </a:tr>
              <a:tr h="66099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⑩</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助成金の支給または不支給の決定に係る審査に必要であると管轄労働局長が認める書類等を管轄労働局長の求めに応じ提出または提示する、管轄労働局長の実地調査に協力する等、</a:t>
                      </a:r>
                      <a:r>
                        <a:rPr lang="ja-JP" altLang="en-US" sz="1200" b="1" u="sng">
                          <a:solidFill>
                            <a:schemeClr val="tx1"/>
                          </a:solidFill>
                          <a:latin typeface="メイリオ" pitchFamily="50" charset="-128"/>
                          <a:ea typeface="メイリオ" pitchFamily="50" charset="-128"/>
                        </a:rPr>
                        <a:t>審査に協力する</a:t>
                      </a:r>
                      <a:r>
                        <a:rPr lang="ja-JP" altLang="en-US" sz="1200">
                          <a:solidFill>
                            <a:schemeClr val="tx1"/>
                          </a:solidFill>
                          <a:latin typeface="メイリオ" pitchFamily="50" charset="-128"/>
                          <a:ea typeface="メイリオ" pitchFamily="50" charset="-128"/>
                        </a:rPr>
                        <a:t>事業主であること</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6015174"/>
                  </a:ext>
                </a:extLst>
              </a:tr>
              <a:tr h="66099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⑪</a:t>
                      </a: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雇用する労働者に対して</a:t>
                      </a:r>
                      <a:r>
                        <a:rPr lang="ja-JP" altLang="en-US" sz="1200" b="1" u="sng">
                          <a:solidFill>
                            <a:schemeClr val="tx1"/>
                          </a:solidFill>
                          <a:latin typeface="メイリオ" pitchFamily="50" charset="-128"/>
                          <a:ea typeface="メイリオ" pitchFamily="50" charset="-128"/>
                        </a:rPr>
                        <a:t>定期的なキャリアコンサルティング</a:t>
                      </a:r>
                      <a:r>
                        <a:rPr lang="ja-JP" altLang="en-US" sz="1200">
                          <a:solidFill>
                            <a:schemeClr val="tx1"/>
                          </a:solidFill>
                          <a:latin typeface="メイリオ" pitchFamily="50" charset="-128"/>
                          <a:ea typeface="メイリオ" pitchFamily="50" charset="-128"/>
                        </a:rPr>
                        <a:t>を実施することについて、労働協約、就業規則又は事業内職業能力開発計画で定めていること</a:t>
                      </a:r>
                      <a:endParaRPr lang="en-US" altLang="ja-JP" sz="1200">
                        <a:solidFill>
                          <a:schemeClr val="tx1"/>
                        </a:solidFill>
                        <a:latin typeface="メイリオ" pitchFamily="50" charset="-128"/>
                        <a:ea typeface="メイリオ" pitchFamily="50" charset="-128"/>
                      </a:endParaRPr>
                    </a:p>
                    <a:p>
                      <a:pPr marL="0" marR="0" lvl="0" indent="0" algn="r" defTabSz="1001908" rtl="0" eaLnBrk="1" fontAlgn="auto" latinLnBrk="0" hangingPunct="1">
                        <a:lnSpc>
                          <a:spcPct val="110000"/>
                        </a:lnSpc>
                        <a:spcBef>
                          <a:spcPts val="0"/>
                        </a:spcBef>
                        <a:spcAft>
                          <a:spcPts val="0"/>
                        </a:spcAft>
                        <a:buClrTx/>
                        <a:buSzTx/>
                        <a:buFontTx/>
                        <a:buNone/>
                        <a:tabLst/>
                        <a:defRPr/>
                      </a:pPr>
                      <a:r>
                        <a:rPr lang="ja-JP" altLang="en-US" sz="1100" b="1">
                          <a:solidFill>
                            <a:srgbClr val="C00000"/>
                          </a:solidFill>
                          <a:latin typeface="メイリオ"/>
                          <a:ea typeface="メイリオ"/>
                        </a:rPr>
                        <a:t>⇒</a:t>
                      </a:r>
                      <a:r>
                        <a:rPr lang="en-US" altLang="ja-JP" sz="1100" b="1">
                          <a:solidFill>
                            <a:srgbClr val="C00000"/>
                          </a:solidFill>
                          <a:latin typeface="メイリオ"/>
                          <a:ea typeface="メイリオ"/>
                        </a:rPr>
                        <a:t>P28</a:t>
                      </a:r>
                      <a:r>
                        <a:rPr lang="ja-JP" altLang="en-US" sz="1100" b="1">
                          <a:solidFill>
                            <a:srgbClr val="C00000"/>
                          </a:solidFill>
                          <a:latin typeface="メイリオ"/>
                          <a:ea typeface="メイリオ"/>
                        </a:rPr>
                        <a:t>「定期的なキャリアコンサルティングの機会の確保」について</a:t>
                      </a:r>
                      <a:endParaRPr lang="en-US" altLang="ja-JP" sz="1100" b="1">
                        <a:solidFill>
                          <a:srgbClr val="C00000"/>
                        </a:solidFill>
                        <a:latin typeface="メイリオ"/>
                        <a:ea typeface="メイリオ"/>
                      </a:endParaRPr>
                    </a:p>
                  </a:txBody>
                  <a:tcPr marL="87082" marR="87082" marT="44179"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74034515"/>
                  </a:ext>
                </a:extLst>
              </a:tr>
            </a:tbl>
          </a:graphicData>
        </a:graphic>
      </p:graphicFrame>
      <p:sp>
        <p:nvSpPr>
          <p:cNvPr id="7" name="正方形/長方形 6">
            <a:extLst>
              <a:ext uri="{FF2B5EF4-FFF2-40B4-BE49-F238E27FC236}">
                <a16:creationId xmlns:a16="http://schemas.microsoft.com/office/drawing/2014/main" id="{E8D8E2FD-43A5-6679-1833-D6B6888633FA}"/>
              </a:ext>
            </a:extLst>
          </p:cNvPr>
          <p:cNvSpPr/>
          <p:nvPr/>
        </p:nvSpPr>
        <p:spPr>
          <a:xfrm>
            <a:off x="3465076" y="636772"/>
            <a:ext cx="3312369" cy="295466"/>
          </a:xfrm>
          <a:prstGeom prst="rect">
            <a:avLst/>
          </a:prstGeom>
        </p:spPr>
        <p:txBody>
          <a:bodyPr wrap="square">
            <a:spAutoFit/>
          </a:bodyPr>
          <a:lstStyle/>
          <a:p>
            <a:pPr marL="0" marR="0" lvl="0" indent="0" algn="r" defTabSz="1001908"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⇒事業主団体・共同事業主の場合は</a:t>
            </a:r>
            <a:r>
              <a:rPr kumimoji="1" lang="en-US" altLang="ja-JP" sz="12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P29</a:t>
            </a:r>
            <a:r>
              <a:rPr kumimoji="1" lang="ja-JP" altLang="en-US" sz="12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へ</a:t>
            </a:r>
            <a:endParaRPr kumimoji="1" lang="en-US" altLang="ja-JP" sz="12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スライド番号プレースホルダー 1">
            <a:extLst>
              <a:ext uri="{FF2B5EF4-FFF2-40B4-BE49-F238E27FC236}">
                <a16:creationId xmlns:a16="http://schemas.microsoft.com/office/drawing/2014/main" id="{5B15F301-1DA5-67D7-D227-09AE6D72C2E4}"/>
              </a:ext>
            </a:extLst>
          </p:cNvPr>
          <p:cNvSpPr txBox="1">
            <a:spLocks/>
          </p:cNvSpPr>
          <p:nvPr/>
        </p:nvSpPr>
        <p:spPr>
          <a:xfrm>
            <a:off x="6746723" y="9968834"/>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26</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6" name="タイトル 5">
            <a:extLst>
              <a:ext uri="{FF2B5EF4-FFF2-40B4-BE49-F238E27FC236}">
                <a16:creationId xmlns:a16="http://schemas.microsoft.com/office/drawing/2014/main" id="{11EF7820-E08F-708F-2F91-D3C61975D19E}"/>
              </a:ext>
            </a:extLst>
          </p:cNvPr>
          <p:cNvSpPr>
            <a:spLocks noGrp="1"/>
          </p:cNvSpPr>
          <p:nvPr>
            <p:ph type="title" idx="4294967295"/>
          </p:nvPr>
        </p:nvSpPr>
        <p:spPr>
          <a:xfrm>
            <a:off x="41875" y="19841"/>
            <a:ext cx="4710703" cy="412012"/>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Ⅱ-3</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支給対象事業主等</a:t>
            </a:r>
            <a:endParaRPr lang="ja-JP" altLang="ja-JP">
              <a:effectLst/>
            </a:endParaRPr>
          </a:p>
        </p:txBody>
      </p:sp>
      <p:graphicFrame>
        <p:nvGraphicFramePr>
          <p:cNvPr id="133" name="表 20">
            <a:extLst>
              <a:ext uri="{FF2B5EF4-FFF2-40B4-BE49-F238E27FC236}">
                <a16:creationId xmlns:a16="http://schemas.microsoft.com/office/drawing/2014/main" id="{A41BCF50-3097-ABAC-36A1-293D51F75A2C}"/>
              </a:ext>
            </a:extLst>
          </p:cNvPr>
          <p:cNvGraphicFramePr>
            <a:graphicFrameLocks noGrp="1"/>
          </p:cNvGraphicFramePr>
          <p:nvPr>
            <p:extLst>
              <p:ext uri="{D42A27DB-BD31-4B8C-83A1-F6EECF244321}">
                <p14:modId xmlns:p14="http://schemas.microsoft.com/office/powerpoint/2010/main" val="4291512729"/>
              </p:ext>
            </p:extLst>
          </p:nvPr>
        </p:nvGraphicFramePr>
        <p:xfrm>
          <a:off x="6845429" y="63119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bg1"/>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7510617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2033390F-33CC-4823-BDC5-226D8C666D09}"/>
              </a:ext>
            </a:extLst>
          </p:cNvPr>
          <p:cNvSpPr txBox="1"/>
          <p:nvPr/>
        </p:nvSpPr>
        <p:spPr>
          <a:xfrm>
            <a:off x="86776" y="99912"/>
            <a:ext cx="5124782" cy="369332"/>
          </a:xfrm>
          <a:prstGeom prst="rect">
            <a:avLst/>
          </a:prstGeom>
          <a:noFill/>
          <a:ln w="57150">
            <a:noFill/>
          </a:ln>
        </p:spPr>
        <p:txBody>
          <a:bodyPr wrap="square">
            <a:spAutoFit/>
          </a:bodyPr>
          <a:lstStyle/>
          <a:p>
            <a:pPr lvl="0"/>
            <a:r>
              <a:rPr lang="ja-JP" altLang="en-US"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①</a:t>
            </a:r>
            <a:r>
              <a:rPr lang="en-US" altLang="ja-JP"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２</a:t>
            </a:r>
            <a:r>
              <a:rPr lang="en-US" altLang="ja-JP"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a:solidFill>
                  <a:schemeClr val="accent3">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r>
              <a:rPr lang="ja-JP" altLang="en-US" sz="1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の場合　 </a:t>
            </a:r>
            <a:endParaRPr lang="en-US" altLang="ja-JP" sz="1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表 5">
            <a:extLst>
              <a:ext uri="{FF2B5EF4-FFF2-40B4-BE49-F238E27FC236}">
                <a16:creationId xmlns:a16="http://schemas.microsoft.com/office/drawing/2014/main" id="{2F5C328F-0853-400A-8342-1370EBC10C94}"/>
              </a:ext>
            </a:extLst>
          </p:cNvPr>
          <p:cNvGraphicFramePr>
            <a:graphicFrameLocks noGrp="1"/>
          </p:cNvGraphicFramePr>
          <p:nvPr>
            <p:extLst>
              <p:ext uri="{D42A27DB-BD31-4B8C-83A1-F6EECF244321}">
                <p14:modId xmlns:p14="http://schemas.microsoft.com/office/powerpoint/2010/main" val="1341329347"/>
              </p:ext>
            </p:extLst>
          </p:nvPr>
        </p:nvGraphicFramePr>
        <p:xfrm>
          <a:off x="418860" y="496528"/>
          <a:ext cx="6678024" cy="8212810"/>
        </p:xfrm>
        <a:graphic>
          <a:graphicData uri="http://schemas.openxmlformats.org/drawingml/2006/table">
            <a:tbl>
              <a:tblPr firstRow="1" bandRow="1">
                <a:tableStyleId>{5940675A-B579-460E-94D1-54222C63F5DA}</a:tableStyleId>
              </a:tblPr>
              <a:tblGrid>
                <a:gridCol w="270024">
                  <a:extLst>
                    <a:ext uri="{9D8B030D-6E8A-4147-A177-3AD203B41FA5}">
                      <a16:colId xmlns:a16="http://schemas.microsoft.com/office/drawing/2014/main" val="20000"/>
                    </a:ext>
                  </a:extLst>
                </a:gridCol>
                <a:gridCol w="6408000">
                  <a:extLst>
                    <a:ext uri="{9D8B030D-6E8A-4147-A177-3AD203B41FA5}">
                      <a16:colId xmlns:a16="http://schemas.microsoft.com/office/drawing/2014/main" val="20001"/>
                    </a:ext>
                  </a:extLst>
                </a:gridCol>
              </a:tblGrid>
              <a:tr h="352527">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①</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kumimoji="1" lang="ja-JP" altLang="en-US" sz="1200" b="1" u="sng">
                          <a:solidFill>
                            <a:schemeClr val="tx1"/>
                          </a:solidFill>
                          <a:latin typeface="メイリオ" pitchFamily="50" charset="-128"/>
                          <a:ea typeface="メイリオ" pitchFamily="50" charset="-128"/>
                        </a:rPr>
                        <a:t>雇用保険適用事業所（雇用保険被保険者が存在する事業所）の事業主</a:t>
                      </a:r>
                      <a:r>
                        <a:rPr kumimoji="1" lang="ja-JP" altLang="en-US" sz="1200">
                          <a:solidFill>
                            <a:schemeClr val="tx1"/>
                          </a:solidFill>
                          <a:latin typeface="メイリオ" pitchFamily="50" charset="-128"/>
                          <a:ea typeface="メイリオ" pitchFamily="50" charset="-128"/>
                        </a:rPr>
                        <a:t>であること</a:t>
                      </a:r>
                      <a:endParaRPr kumimoji="1" lang="ja-JP" altLang="en-US" sz="1200">
                        <a:solidFill>
                          <a:schemeClr val="tx1"/>
                        </a:solidFill>
                      </a:endParaRP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721914">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②</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kumimoji="1" lang="ja-JP" altLang="en-US" sz="1200" b="1" u="sng">
                          <a:solidFill>
                            <a:schemeClr val="tx1"/>
                          </a:solidFill>
                          <a:latin typeface="メイリオ" panose="020B0604030504040204" pitchFamily="50" charset="-128"/>
                          <a:ea typeface="メイリオ" panose="020B0604030504040204" pitchFamily="50" charset="-128"/>
                        </a:rPr>
                        <a:t>有期契約労働者等を雇用する又は新たに雇い入れる事業主</a:t>
                      </a:r>
                      <a:r>
                        <a:rPr kumimoji="1" lang="ja-JP" altLang="en-US" sz="1200">
                          <a:solidFill>
                            <a:schemeClr val="tx1"/>
                          </a:solidFill>
                          <a:latin typeface="メイリオ" panose="020B0604030504040204" pitchFamily="50" charset="-128"/>
                          <a:ea typeface="メイリオ" panose="020B0604030504040204" pitchFamily="50" charset="-128"/>
                        </a:rPr>
                        <a:t>であること</a:t>
                      </a:r>
                      <a:endParaRPr kumimoji="1" lang="en-US" altLang="ja-JP" sz="1200">
                        <a:solidFill>
                          <a:schemeClr val="tx1"/>
                        </a:solidFill>
                        <a:latin typeface="メイリオ" panose="020B0604030504040204" pitchFamily="50" charset="-128"/>
                        <a:ea typeface="メイリオ" panose="020B0604030504040204" pitchFamily="50" charset="-128"/>
                      </a:endParaRPr>
                    </a:p>
                    <a:p>
                      <a:pPr>
                        <a:lnSpc>
                          <a:spcPct val="110000"/>
                        </a:lnSpc>
                      </a:pPr>
                      <a:r>
                        <a:rPr kumimoji="1" lang="en-US" altLang="ja-JP" sz="900">
                          <a:solidFill>
                            <a:schemeClr val="tx1"/>
                          </a:solidFill>
                          <a:latin typeface="メイリオ" panose="020B0604030504040204" pitchFamily="50" charset="-128"/>
                          <a:ea typeface="メイリオ" panose="020B0604030504040204" pitchFamily="50" charset="-128"/>
                        </a:rPr>
                        <a:t>※</a:t>
                      </a:r>
                      <a:r>
                        <a:rPr kumimoji="1" lang="ja-JP" altLang="en-US" sz="900">
                          <a:solidFill>
                            <a:schemeClr val="tx1"/>
                          </a:solidFill>
                          <a:latin typeface="メイリオ" panose="020B0604030504040204" pitchFamily="50" charset="-128"/>
                          <a:ea typeface="メイリオ" panose="020B0604030504040204" pitchFamily="50" charset="-128"/>
                        </a:rPr>
                        <a:t>有期実習型訓練（派遣活用型）を実施する事業主の場合には、次の要件を満たす事業主である必要があります。</a:t>
                      </a:r>
                      <a:endParaRPr kumimoji="1" lang="en-US" altLang="ja-JP" sz="900">
                        <a:solidFill>
                          <a:schemeClr val="tx1"/>
                        </a:solidFill>
                        <a:latin typeface="メイリオ" panose="020B0604030504040204" pitchFamily="50" charset="-128"/>
                        <a:ea typeface="メイリオ" panose="020B0604030504040204" pitchFamily="50" charset="-128"/>
                      </a:endParaRPr>
                    </a:p>
                    <a:p>
                      <a:pPr>
                        <a:lnSpc>
                          <a:spcPct val="110000"/>
                        </a:lnSpc>
                      </a:pPr>
                      <a:r>
                        <a:rPr kumimoji="1" lang="ja-JP" altLang="en-US" sz="900">
                          <a:solidFill>
                            <a:schemeClr val="tx1"/>
                          </a:solidFill>
                          <a:latin typeface="メイリオ" panose="020B0604030504040204" pitchFamily="50" charset="-128"/>
                          <a:ea typeface="メイリオ" panose="020B0604030504040204" pitchFamily="50" charset="-128"/>
                        </a:rPr>
                        <a:t>・紹介予定派遣による派遣労働者を雇用する派遣元事業主であること。</a:t>
                      </a:r>
                      <a:endParaRPr kumimoji="1" lang="en-US" altLang="ja-JP" sz="900">
                        <a:solidFill>
                          <a:schemeClr val="tx1"/>
                        </a:solidFill>
                        <a:latin typeface="メイリオ" panose="020B0604030504040204" pitchFamily="50" charset="-128"/>
                        <a:ea typeface="メイリオ" panose="020B0604030504040204" pitchFamily="50" charset="-128"/>
                      </a:endParaRPr>
                    </a:p>
                    <a:p>
                      <a:pPr>
                        <a:lnSpc>
                          <a:spcPct val="110000"/>
                        </a:lnSpc>
                      </a:pPr>
                      <a:r>
                        <a:rPr kumimoji="1" lang="ja-JP" altLang="en-US" sz="900">
                          <a:solidFill>
                            <a:schemeClr val="tx1"/>
                          </a:solidFill>
                          <a:latin typeface="メイリオ" panose="020B0604030504040204" pitchFamily="50" charset="-128"/>
                          <a:ea typeface="メイリオ" panose="020B0604030504040204" pitchFamily="50" charset="-128"/>
                        </a:rPr>
                        <a:t>・紹介予定派遣による派遣労働者</a:t>
                      </a:r>
                      <a:r>
                        <a:rPr lang="ja-JP" altLang="en-US" sz="900">
                          <a:latin typeface="メイリオ" panose="020B0604030504040204" pitchFamily="50" charset="-128"/>
                          <a:ea typeface="メイリオ" panose="020B0604030504040204" pitchFamily="50" charset="-128"/>
                          <a:cs typeface="メイリオ" panose="020B0604030504040204" pitchFamily="50" charset="-128"/>
                        </a:rPr>
                        <a:t>をその指揮命令の下に労働させる派遣先事業主であること。</a:t>
                      </a:r>
                      <a:endParaRPr kumimoji="1" lang="en-US" altLang="ja-JP" sz="900">
                        <a:solidFill>
                          <a:schemeClr val="tx1"/>
                        </a:solidFill>
                        <a:latin typeface="メイリオ" panose="020B0604030504040204" pitchFamily="50" charset="-128"/>
                        <a:ea typeface="メイリオ" panose="020B0604030504040204" pitchFamily="50" charset="-128"/>
                      </a:endParaRP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8440426"/>
                  </a:ext>
                </a:extLst>
              </a:tr>
              <a:tr h="1115417">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③</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対象労働者に対し、職業訓練実施計画届を作成し、管轄労働局長に対して提出している事業主であること</a:t>
                      </a:r>
                      <a:endParaRPr lang="en-US" altLang="ja-JP" sz="1200">
                        <a:solidFill>
                          <a:schemeClr val="tx1"/>
                        </a:solidFill>
                        <a:latin typeface="メイリオ" pitchFamily="50" charset="-128"/>
                        <a:ea typeface="メイリオ" pitchFamily="50" charset="-128"/>
                      </a:endParaRPr>
                    </a:p>
                    <a:p>
                      <a:pPr marL="180000" indent="-180000">
                        <a:lnSpc>
                          <a:spcPct val="100000"/>
                        </a:lnSpc>
                      </a:pPr>
                      <a:r>
                        <a:rPr kumimoji="1" lang="en-US" altLang="ja-JP" sz="900">
                          <a:solidFill>
                            <a:schemeClr val="tx1"/>
                          </a:solidFill>
                          <a:latin typeface="メイリオ" panose="020B0604030504040204" pitchFamily="50" charset="-128"/>
                          <a:ea typeface="メイリオ" panose="020B0604030504040204" pitchFamily="50" charset="-128"/>
                        </a:rPr>
                        <a:t>※</a:t>
                      </a:r>
                      <a:r>
                        <a:rPr kumimoji="1" lang="ja-JP" altLang="en-US" sz="900">
                          <a:solidFill>
                            <a:schemeClr val="tx1"/>
                          </a:solidFill>
                          <a:latin typeface="メイリオ" panose="020B0604030504040204" pitchFamily="50" charset="-128"/>
                          <a:ea typeface="メイリオ" panose="020B0604030504040204" pitchFamily="50" charset="-128"/>
                        </a:rPr>
                        <a:t>有期実習型訓練（派遣活用型）を実施する事業主の場合には、次の要件を満たす事業主である必要があります。</a:t>
                      </a:r>
                    </a:p>
                    <a:p>
                      <a:pPr marL="180000" indent="-180000">
                        <a:lnSpc>
                          <a:spcPct val="100000"/>
                        </a:lnSpc>
                      </a:pPr>
                      <a:r>
                        <a:rPr kumimoji="1" lang="ja-JP" altLang="en-US" sz="900">
                          <a:solidFill>
                            <a:schemeClr val="tx1"/>
                          </a:solidFill>
                          <a:latin typeface="メイリオ" panose="020B0604030504040204" pitchFamily="50" charset="-128"/>
                          <a:ea typeface="メイリオ" panose="020B0604030504040204" pitchFamily="50" charset="-128"/>
                        </a:rPr>
                        <a:t>・対象労働者に対し、紹介予定派遣による労働者派遣契約を締結している派遣先事業主と共同で職業訓練実施計画届を作成し、管轄労働局長の受給資格認定を受けた派遣元事業主であること</a:t>
                      </a:r>
                    </a:p>
                    <a:p>
                      <a:pPr marL="180000" indent="-180000">
                        <a:lnSpc>
                          <a:spcPct val="100000"/>
                        </a:lnSpc>
                      </a:pPr>
                      <a:r>
                        <a:rPr kumimoji="1" lang="ja-JP" altLang="en-US" sz="900">
                          <a:solidFill>
                            <a:schemeClr val="tx1"/>
                          </a:solidFill>
                          <a:latin typeface="メイリオ" panose="020B0604030504040204" pitchFamily="50" charset="-128"/>
                          <a:ea typeface="メイリオ" panose="020B0604030504040204" pitchFamily="50" charset="-128"/>
                        </a:rPr>
                        <a:t>・対象労働者に対し、紹介予定派遣による労働者派遣契約を締結している派遣元事業主と共同で職業訓練実施計画を作成し、管轄労働局長の受給資格認定を受けた派遣先事業主であること</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1706558"/>
                  </a:ext>
                </a:extLst>
              </a:tr>
              <a:tr h="493484">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④</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③の職業訓練実施計画届</a:t>
                      </a:r>
                      <a:r>
                        <a:rPr kumimoji="1" lang="ja-JP" altLang="en-US" sz="1200">
                          <a:solidFill>
                            <a:schemeClr val="tx1"/>
                          </a:solidFill>
                          <a:latin typeface="メイリオ" panose="020B0604030504040204" pitchFamily="50" charset="-128"/>
                          <a:ea typeface="メイリオ" panose="020B0604030504040204" pitchFamily="50" charset="-128"/>
                        </a:rPr>
                        <a:t>に基づき、その雇用する有期契約労働者等に有期実習型訓練を受けさせる事業主であること</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7371248"/>
                  </a:ext>
                </a:extLst>
              </a:tr>
              <a:tr h="1551175">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⑤</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a:solidFill>
                            <a:schemeClr val="tx1"/>
                          </a:solidFill>
                          <a:latin typeface="メイリオ" pitchFamily="50" charset="-128"/>
                          <a:ea typeface="メイリオ" pitchFamily="50" charset="-128"/>
                        </a:rPr>
                        <a:t>基準期間（職業訓練実施計画届（様式第１－１号）の提出日の前日から起算して６か月前の日から支給申請書の提出日までの間）に、当該計画を実施した事業所において、</a:t>
                      </a:r>
                      <a:r>
                        <a:rPr lang="ja-JP" altLang="en-US" sz="1200" b="1" u="sng">
                          <a:solidFill>
                            <a:schemeClr val="tx1"/>
                          </a:solidFill>
                          <a:latin typeface="メイリオ" pitchFamily="50" charset="-128"/>
                          <a:ea typeface="メイリオ" pitchFamily="50" charset="-128"/>
                        </a:rPr>
                        <a:t>雇用する被保険者を解雇等事業主都合により離職させた事業主以外</a:t>
                      </a:r>
                      <a:r>
                        <a:rPr lang="ja-JP" altLang="en-US" sz="1200">
                          <a:solidFill>
                            <a:schemeClr val="tx1"/>
                          </a:solidFill>
                          <a:latin typeface="メイリオ" pitchFamily="50" charset="-128"/>
                          <a:ea typeface="メイリオ" pitchFamily="50" charset="-128"/>
                        </a:rPr>
                        <a:t>の事業主であること</a:t>
                      </a:r>
                      <a:endParaRPr lang="en-US" altLang="ja-JP" sz="1200">
                        <a:solidFill>
                          <a:schemeClr val="tx1"/>
                        </a:solidFill>
                        <a:latin typeface="メイリオ" pitchFamily="50" charset="-128"/>
                        <a:ea typeface="メイリオ" pitchFamily="50" charset="-128"/>
                      </a:endParaRPr>
                    </a:p>
                    <a:p>
                      <a:pPr>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この要件において、被保険者とは雇用保険法第４条に規定する被保険者から同法第</a:t>
                      </a:r>
                      <a:r>
                        <a:rPr lang="en-US" altLang="ja-JP" sz="1000">
                          <a:solidFill>
                            <a:schemeClr val="tx1"/>
                          </a:solidFill>
                          <a:latin typeface="メイリオ" pitchFamily="50" charset="-128"/>
                          <a:ea typeface="メイリオ" pitchFamily="50" charset="-128"/>
                        </a:rPr>
                        <a:t>38</a:t>
                      </a:r>
                      <a:r>
                        <a:rPr lang="ja-JP" altLang="en-US" sz="1000">
                          <a:solidFill>
                            <a:schemeClr val="tx1"/>
                          </a:solidFill>
                          <a:latin typeface="メイリオ" pitchFamily="50" charset="-128"/>
                          <a:ea typeface="メイリオ" pitchFamily="50" charset="-128"/>
                        </a:rPr>
                        <a:t>条第</a:t>
                      </a:r>
                      <a:r>
                        <a:rPr lang="en-US" altLang="ja-JP" sz="1000">
                          <a:solidFill>
                            <a:schemeClr val="tx1"/>
                          </a:solidFill>
                          <a:latin typeface="メイリオ" pitchFamily="50" charset="-128"/>
                          <a:ea typeface="メイリオ" pitchFamily="50" charset="-128"/>
                        </a:rPr>
                        <a:t>1</a:t>
                      </a:r>
                      <a:r>
                        <a:rPr lang="ja-JP" altLang="en-US" sz="1000">
                          <a:solidFill>
                            <a:schemeClr val="tx1"/>
                          </a:solidFill>
                          <a:latin typeface="メイリオ" pitchFamily="50" charset="-128"/>
                          <a:ea typeface="メイリオ" pitchFamily="50" charset="-128"/>
                        </a:rPr>
                        <a:t>項に規定する短期雇用特例被保険者及び同法第</a:t>
                      </a:r>
                      <a:r>
                        <a:rPr lang="en-US" altLang="ja-JP" sz="1000">
                          <a:solidFill>
                            <a:schemeClr val="tx1"/>
                          </a:solidFill>
                          <a:latin typeface="メイリオ" pitchFamily="50" charset="-128"/>
                          <a:ea typeface="メイリオ" pitchFamily="50" charset="-128"/>
                        </a:rPr>
                        <a:t>43</a:t>
                      </a:r>
                      <a:r>
                        <a:rPr lang="ja-JP" altLang="en-US" sz="1000">
                          <a:solidFill>
                            <a:schemeClr val="tx1"/>
                          </a:solidFill>
                          <a:latin typeface="メイリオ" pitchFamily="50" charset="-128"/>
                          <a:ea typeface="メイリオ" pitchFamily="50" charset="-128"/>
                        </a:rPr>
                        <a:t>条第１項に規定する日雇労働被保険者を除いた者をいいます。</a:t>
                      </a:r>
                      <a:endParaRPr lang="en-US" altLang="ja-JP" sz="1000">
                        <a:solidFill>
                          <a:schemeClr val="tx1"/>
                        </a:solidFill>
                        <a:latin typeface="メイリオ" pitchFamily="50" charset="-128"/>
                        <a:ea typeface="メイリオ" pitchFamily="50" charset="-128"/>
                      </a:endParaRPr>
                    </a:p>
                    <a:p>
                      <a:pPr>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解雇等とは、労働者の責めに帰すべき理由による解雇、天災その他やむを得ない理由により事業の継続が不可能となったことによる解雇以外の解雇に勧奨退職等を加えたものであって、被保険者の資格喪失確認の際に喪失原因が「３」と判断されるものであること</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1199487">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⑥</a:t>
                      </a:r>
                      <a:endParaRPr kumimoji="1" lang="en-US" altLang="ja-JP" sz="1200">
                        <a:solidFill>
                          <a:schemeClr val="tx1"/>
                        </a:solidFill>
                        <a:latin typeface="メイリオ" pitchFamily="50" charset="-128"/>
                        <a:ea typeface="メイリオ" pitchFamily="50" charset="-128"/>
                      </a:endParaRP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10000"/>
                        </a:lnSpc>
                      </a:pPr>
                      <a:r>
                        <a:rPr lang="ja-JP" altLang="en-US" sz="1200" strike="noStrike">
                          <a:solidFill>
                            <a:schemeClr val="tx1"/>
                          </a:solidFill>
                          <a:latin typeface="メイリオ" pitchFamily="50" charset="-128"/>
                          <a:ea typeface="メイリオ" pitchFamily="50" charset="-128"/>
                        </a:rPr>
                        <a:t>基準期間（⑥と同じ基準期間）</a:t>
                      </a:r>
                      <a:r>
                        <a:rPr lang="ja-JP" altLang="en-US" sz="1200">
                          <a:solidFill>
                            <a:schemeClr val="tx1"/>
                          </a:solidFill>
                          <a:latin typeface="メイリオ" pitchFamily="50" charset="-128"/>
                          <a:ea typeface="メイリオ" pitchFamily="50" charset="-128"/>
                        </a:rPr>
                        <a:t>に、特定受給資格者となる</a:t>
                      </a:r>
                      <a:r>
                        <a:rPr lang="ja-JP" altLang="en-US" sz="1200" b="1" u="sng">
                          <a:solidFill>
                            <a:schemeClr val="tx1"/>
                          </a:solidFill>
                          <a:latin typeface="メイリオ" pitchFamily="50" charset="-128"/>
                          <a:ea typeface="メイリオ" pitchFamily="50" charset="-128"/>
                        </a:rPr>
                        <a:t>離職理由のうち離職区分１Ａまたは３Ａ</a:t>
                      </a:r>
                      <a:r>
                        <a:rPr lang="ja-JP" altLang="en-US" sz="1200">
                          <a:solidFill>
                            <a:schemeClr val="tx1"/>
                          </a:solidFill>
                          <a:latin typeface="メイリオ" pitchFamily="50" charset="-128"/>
                          <a:ea typeface="メイリオ" pitchFamily="50" charset="-128"/>
                        </a:rPr>
                        <a:t>に区分される離職理由により離職した者として同法第</a:t>
                      </a:r>
                      <a:r>
                        <a:rPr lang="en-US" altLang="ja-JP" sz="1200">
                          <a:solidFill>
                            <a:schemeClr val="tx1"/>
                          </a:solidFill>
                          <a:latin typeface="メイリオ" pitchFamily="50" charset="-128"/>
                          <a:ea typeface="メイリオ" pitchFamily="50" charset="-128"/>
                        </a:rPr>
                        <a:t>13</a:t>
                      </a:r>
                      <a:r>
                        <a:rPr lang="ja-JP" altLang="en-US" sz="1200">
                          <a:solidFill>
                            <a:schemeClr val="tx1"/>
                          </a:solidFill>
                          <a:latin typeface="メイリオ" pitchFamily="50" charset="-128"/>
                          <a:ea typeface="メイリオ" pitchFamily="50" charset="-128"/>
                        </a:rPr>
                        <a:t>条に規定する受給資格の決定が行われたものの数を、当該事業所における支給申請書提出日における被保険者数で除した割合が</a:t>
                      </a:r>
                      <a:r>
                        <a:rPr lang="ja-JP" altLang="en-US" sz="1200" b="1" u="sng">
                          <a:solidFill>
                            <a:schemeClr val="tx1"/>
                          </a:solidFill>
                          <a:latin typeface="メイリオ" pitchFamily="50" charset="-128"/>
                          <a:ea typeface="メイリオ" pitchFamily="50" charset="-128"/>
                        </a:rPr>
                        <a:t>６％を超えている</a:t>
                      </a:r>
                      <a:r>
                        <a:rPr lang="ja-JP" altLang="en-US" sz="1200">
                          <a:solidFill>
                            <a:schemeClr val="tx1"/>
                          </a:solidFill>
                          <a:latin typeface="メイリオ" pitchFamily="50" charset="-128"/>
                          <a:ea typeface="メイリオ" pitchFamily="50" charset="-128"/>
                        </a:rPr>
                        <a:t>（特定受給資格者として当該受給資格の決定が行われたものの数が３人以下である場合を除く。）</a:t>
                      </a:r>
                      <a:r>
                        <a:rPr lang="ja-JP" altLang="en-US" sz="1200" b="1" u="sng">
                          <a:solidFill>
                            <a:schemeClr val="tx1"/>
                          </a:solidFill>
                          <a:latin typeface="メイリオ" pitchFamily="50" charset="-128"/>
                          <a:ea typeface="メイリオ" pitchFamily="50" charset="-128"/>
                        </a:rPr>
                        <a:t>事業主以外</a:t>
                      </a:r>
                      <a:r>
                        <a:rPr lang="ja-JP" altLang="en-US" sz="1200">
                          <a:solidFill>
                            <a:schemeClr val="tx1"/>
                          </a:solidFill>
                          <a:latin typeface="メイリオ" pitchFamily="50" charset="-128"/>
                          <a:ea typeface="メイリオ" pitchFamily="50" charset="-128"/>
                        </a:rPr>
                        <a:t>の事業主であること</a:t>
                      </a:r>
                      <a:endParaRPr lang="en-US" altLang="ja-JP" sz="1200">
                        <a:solidFill>
                          <a:schemeClr val="tx1"/>
                        </a:solidFill>
                        <a:latin typeface="メイリオ" pitchFamily="50" charset="-128"/>
                        <a:ea typeface="メイリオ" pitchFamily="50" charset="-128"/>
                      </a:endParaRPr>
                    </a:p>
                    <a:p>
                      <a:pPr>
                        <a:lnSpc>
                          <a:spcPct val="110000"/>
                        </a:lnSpc>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特定受給資格者とは、雇用保険法第</a:t>
                      </a:r>
                      <a:r>
                        <a:rPr lang="en-US" altLang="ja-JP" sz="1000">
                          <a:solidFill>
                            <a:schemeClr val="tx1"/>
                          </a:solidFill>
                          <a:latin typeface="メイリオ" pitchFamily="50" charset="-128"/>
                          <a:ea typeface="メイリオ" pitchFamily="50" charset="-128"/>
                        </a:rPr>
                        <a:t>23</a:t>
                      </a:r>
                      <a:r>
                        <a:rPr lang="ja-JP" altLang="en-US" sz="1000">
                          <a:solidFill>
                            <a:schemeClr val="tx1"/>
                          </a:solidFill>
                          <a:latin typeface="メイリオ" pitchFamily="50" charset="-128"/>
                          <a:ea typeface="メイリオ" pitchFamily="50" charset="-128"/>
                        </a:rPr>
                        <a:t>条第１項に規定する特定受給資格者をいいます。</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493484">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⑦</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従業員に職業訓練等を受けさせる期間中も、当該従業員に対して</a:t>
                      </a:r>
                      <a:r>
                        <a:rPr lang="ja-JP" altLang="en-US" sz="1200" b="1" u="sng">
                          <a:solidFill>
                            <a:schemeClr val="tx1"/>
                          </a:solidFill>
                          <a:latin typeface="メイリオ" pitchFamily="50" charset="-128"/>
                          <a:ea typeface="メイリオ" pitchFamily="50" charset="-128"/>
                        </a:rPr>
                        <a:t>賃金を適正に支払っていること</a:t>
                      </a:r>
                      <a:endParaRPr lang="en-US" altLang="ja-JP" sz="1200" b="0" u="none">
                        <a:solidFill>
                          <a:schemeClr val="tx1"/>
                        </a:solidFill>
                        <a:latin typeface="メイリオ" pitchFamily="50" charset="-128"/>
                        <a:ea typeface="メイリオ" pitchFamily="50" charset="-128"/>
                      </a:endParaRPr>
                    </a:p>
                    <a:p>
                      <a:pPr marL="0" marR="0" indent="0" algn="r" defTabSz="1001908" rtl="0" eaLnBrk="1" fontAlgn="auto" latinLnBrk="0" hangingPunct="1">
                        <a:lnSpc>
                          <a:spcPct val="110000"/>
                        </a:lnSpc>
                        <a:spcBef>
                          <a:spcPts val="0"/>
                        </a:spcBef>
                        <a:spcAft>
                          <a:spcPts val="0"/>
                        </a:spcAft>
                        <a:buClrTx/>
                        <a:buSzTx/>
                        <a:buFontTx/>
                        <a:buNone/>
                        <a:tabLst/>
                        <a:defRPr/>
                      </a:pPr>
                      <a:r>
                        <a:rPr lang="ja-JP" altLang="en-US" sz="1100" b="1">
                          <a:solidFill>
                            <a:srgbClr val="C00000"/>
                          </a:solidFill>
                          <a:latin typeface="メイリオ" pitchFamily="50" charset="-128"/>
                          <a:ea typeface="メイリオ" pitchFamily="50" charset="-128"/>
                        </a:rPr>
                        <a:t>⇒</a:t>
                      </a:r>
                      <a:r>
                        <a:rPr lang="en-US" altLang="ja-JP" sz="1100" b="1">
                          <a:solidFill>
                            <a:srgbClr val="C00000"/>
                          </a:solidFill>
                          <a:latin typeface="メイリオ" pitchFamily="50" charset="-128"/>
                          <a:ea typeface="メイリオ" pitchFamily="50" charset="-128"/>
                        </a:rPr>
                        <a:t>P28</a:t>
                      </a:r>
                      <a:r>
                        <a:rPr lang="ja-JP" altLang="en-US" sz="1100" b="1">
                          <a:solidFill>
                            <a:srgbClr val="C00000"/>
                          </a:solidFill>
                          <a:latin typeface="メイリオ" pitchFamily="50" charset="-128"/>
                          <a:ea typeface="メイリオ" pitchFamily="50" charset="-128"/>
                        </a:rPr>
                        <a:t>「賃金を適正に支払う事業主」について</a:t>
                      </a:r>
                      <a:endParaRPr lang="en-US" altLang="ja-JP" sz="1200" b="0" u="none">
                        <a:solidFill>
                          <a:schemeClr val="tx1"/>
                        </a:solidFill>
                        <a:latin typeface="メイリオ" pitchFamily="50" charset="-128"/>
                        <a:ea typeface="メイリオ" pitchFamily="50" charset="-128"/>
                      </a:endParaRP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493484">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⑧</a:t>
                      </a:r>
                      <a:endParaRPr kumimoji="1" lang="en-US" altLang="ja-JP" sz="1200">
                        <a:solidFill>
                          <a:schemeClr val="tx1"/>
                        </a:solidFill>
                        <a:latin typeface="メイリオ" pitchFamily="50" charset="-128"/>
                        <a:ea typeface="メイリオ" pitchFamily="50" charset="-128"/>
                      </a:endParaRP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助成金の支給または不支給の決定に係る審査に必要な</a:t>
                      </a:r>
                      <a:r>
                        <a:rPr lang="ja-JP" altLang="en-US" sz="1200" b="1" u="sng">
                          <a:solidFill>
                            <a:schemeClr val="tx1"/>
                          </a:solidFill>
                          <a:latin typeface="メイリオ" pitchFamily="50" charset="-128"/>
                          <a:ea typeface="メイリオ" pitchFamily="50" charset="-128"/>
                        </a:rPr>
                        <a:t>書類等を整備、５年間保存</a:t>
                      </a:r>
                      <a:r>
                        <a:rPr lang="ja-JP" altLang="en-US" sz="1200">
                          <a:solidFill>
                            <a:schemeClr val="tx1"/>
                          </a:solidFill>
                          <a:latin typeface="メイリオ" pitchFamily="50" charset="-128"/>
                          <a:ea typeface="メイリオ" pitchFamily="50" charset="-128"/>
                        </a:rPr>
                        <a:t>している事業主であること</a:t>
                      </a:r>
                    </a:p>
                  </a:txBody>
                  <a:tcPr marL="87082" marR="87082" marT="44179"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96690488"/>
                  </a:ext>
                </a:extLst>
              </a:tr>
              <a:tr h="669898">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⑨</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a:solidFill>
                            <a:schemeClr val="tx1"/>
                          </a:solidFill>
                          <a:latin typeface="メイリオ" pitchFamily="50" charset="-128"/>
                          <a:ea typeface="メイリオ" pitchFamily="50" charset="-128"/>
                        </a:rPr>
                        <a:t>助成金の支給または不支給の決定に係る審査に必要であると管轄労働局長が認める書類等を管轄労働局長の求めに応じ提出または提示する、管轄労働局長の実地調査に協力する等、</a:t>
                      </a:r>
                      <a:r>
                        <a:rPr lang="ja-JP" altLang="en-US" sz="1200" b="1" u="sng">
                          <a:solidFill>
                            <a:schemeClr val="tx1"/>
                          </a:solidFill>
                          <a:latin typeface="メイリオ" pitchFamily="50" charset="-128"/>
                          <a:ea typeface="メイリオ" pitchFamily="50" charset="-128"/>
                        </a:rPr>
                        <a:t>審査に協力する</a:t>
                      </a:r>
                      <a:r>
                        <a:rPr lang="ja-JP" altLang="en-US" sz="1200">
                          <a:solidFill>
                            <a:schemeClr val="tx1"/>
                          </a:solidFill>
                          <a:latin typeface="メイリオ" pitchFamily="50" charset="-128"/>
                          <a:ea typeface="メイリオ" pitchFamily="50" charset="-128"/>
                        </a:rPr>
                        <a:t>事業主であること</a:t>
                      </a:r>
                    </a:p>
                  </a:txBody>
                  <a:tcPr marL="87082" marR="87082" marT="44179"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6015174"/>
                  </a:ext>
                </a:extLst>
              </a:tr>
              <a:tr h="935266">
                <a:tc>
                  <a:txBody>
                    <a:bodyPr/>
                    <a:lstStyle/>
                    <a:p>
                      <a:pPr algn="ctr">
                        <a:lnSpc>
                          <a:spcPct val="110000"/>
                        </a:lnSpc>
                      </a:pPr>
                      <a:r>
                        <a:rPr kumimoji="1" lang="ja-JP" altLang="en-US" sz="1200">
                          <a:solidFill>
                            <a:schemeClr val="tx1"/>
                          </a:solidFill>
                          <a:latin typeface="メイリオ" pitchFamily="50" charset="-128"/>
                          <a:ea typeface="メイリオ" pitchFamily="50" charset="-128"/>
                        </a:rPr>
                        <a:t>⑩</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200" b="1" u="sng">
                          <a:solidFill>
                            <a:schemeClr val="tx1"/>
                          </a:solidFill>
                          <a:latin typeface="メイリオ" pitchFamily="50" charset="-128"/>
                          <a:ea typeface="メイリオ" pitchFamily="50" charset="-128"/>
                        </a:rPr>
                        <a:t>支給申請日時点で有期契約労働者等を正規雇用労働者等へ転換</a:t>
                      </a:r>
                      <a:r>
                        <a:rPr lang="ja-JP" altLang="en-US" sz="1200">
                          <a:solidFill>
                            <a:schemeClr val="tx1"/>
                          </a:solidFill>
                          <a:latin typeface="メイリオ" pitchFamily="50" charset="-128"/>
                          <a:ea typeface="メイリオ" pitchFamily="50" charset="-128"/>
                        </a:rPr>
                        <a:t>又は</a:t>
                      </a:r>
                      <a:r>
                        <a:rPr lang="ja-JP" altLang="en-US" sz="1200" b="1" u="sng">
                          <a:solidFill>
                            <a:schemeClr val="tx1"/>
                          </a:solidFill>
                          <a:latin typeface="メイリオ" pitchFamily="50" charset="-128"/>
                          <a:ea typeface="メイリオ" pitchFamily="50" charset="-128"/>
                        </a:rPr>
                        <a:t>有期契約労働者を無期契約労働者へ転換</a:t>
                      </a:r>
                      <a:r>
                        <a:rPr lang="ja-JP" altLang="en-US" sz="1200">
                          <a:solidFill>
                            <a:schemeClr val="tx1"/>
                          </a:solidFill>
                          <a:latin typeface="メイリオ" pitchFamily="50" charset="-128"/>
                          <a:ea typeface="メイリオ" pitchFamily="50" charset="-128"/>
                        </a:rPr>
                        <a:t>した事業主であること</a:t>
                      </a:r>
                      <a:endParaRPr lang="en-US" altLang="ja-JP" sz="1200">
                        <a:solidFill>
                          <a:schemeClr val="tx1"/>
                        </a:solidFill>
                        <a:latin typeface="メイリオ" pitchFamily="50" charset="-128"/>
                        <a:ea typeface="メイリオ" pitchFamily="50" charset="-128"/>
                      </a:endParaRPr>
                    </a:p>
                    <a:p>
                      <a:pPr marL="0" marR="0" lvl="0" indent="0" algn="l" defTabSz="1001908" rtl="0" eaLnBrk="1" fontAlgn="auto" latinLnBrk="0" hangingPunct="1">
                        <a:lnSpc>
                          <a:spcPct val="110000"/>
                        </a:lnSpc>
                        <a:spcBef>
                          <a:spcPts val="0"/>
                        </a:spcBef>
                        <a:spcAft>
                          <a:spcPts val="0"/>
                        </a:spcAft>
                        <a:buClrTx/>
                        <a:buSzTx/>
                        <a:buFontTx/>
                        <a:buNone/>
                        <a:tabLst/>
                        <a:defRPr/>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a:t>
                      </a:r>
                      <a:r>
                        <a:rPr lang="ja-JP" altLang="en-US" sz="1000" u="sng">
                          <a:solidFill>
                            <a:schemeClr val="tx1"/>
                          </a:solidFill>
                          <a:latin typeface="メイリオ" pitchFamily="50" charset="-128"/>
                          <a:ea typeface="メイリオ" pitchFamily="50" charset="-128"/>
                        </a:rPr>
                        <a:t>正規雇用労働者等への転換等が行われない場合は、有期実習型訓練の助成対象外です。</a:t>
                      </a:r>
                      <a:endParaRPr lang="en-US" altLang="ja-JP" sz="1000" u="sng">
                        <a:solidFill>
                          <a:schemeClr val="tx1"/>
                        </a:solidFill>
                        <a:latin typeface="メイリオ" pitchFamily="50" charset="-128"/>
                        <a:ea typeface="メイリオ" pitchFamily="50" charset="-128"/>
                      </a:endParaRPr>
                    </a:p>
                    <a:p>
                      <a:pPr marL="174625" marR="0" lvl="0" indent="-174625" algn="l" defTabSz="1001908" rtl="0" eaLnBrk="1" fontAlgn="auto" latinLnBrk="0" hangingPunct="1">
                        <a:lnSpc>
                          <a:spcPct val="110000"/>
                        </a:lnSpc>
                        <a:spcBef>
                          <a:spcPts val="0"/>
                        </a:spcBef>
                        <a:spcAft>
                          <a:spcPts val="0"/>
                        </a:spcAft>
                        <a:buClrTx/>
                        <a:buSzTx/>
                        <a:buFontTx/>
                        <a:buNone/>
                        <a:tabLst/>
                        <a:defRPr/>
                      </a:pPr>
                      <a:r>
                        <a:rPr lang="en-US" altLang="ja-JP" sz="1000">
                          <a:solidFill>
                            <a:schemeClr val="tx1"/>
                          </a:solidFill>
                          <a:latin typeface="メイリオ" pitchFamily="50" charset="-128"/>
                          <a:ea typeface="メイリオ" pitchFamily="50" charset="-128"/>
                        </a:rPr>
                        <a:t>※</a:t>
                      </a:r>
                      <a:r>
                        <a:rPr lang="ja-JP" altLang="en-US" sz="1000">
                          <a:solidFill>
                            <a:schemeClr val="tx1"/>
                          </a:solidFill>
                          <a:latin typeface="メイリオ" pitchFamily="50" charset="-128"/>
                          <a:ea typeface="メイリオ" pitchFamily="50" charset="-128"/>
                        </a:rPr>
                        <a:t>　有期実習型訓練（派遣活用型）である場合、派遣先事業主が、紹介予定派遣に係る派遣労働者を正規雇用労働者等として雇入れ又は無期契約労働者としての雇入れを行った事業主であること</a:t>
                      </a:r>
                    </a:p>
                  </a:txBody>
                  <a:tcPr marL="87082" marR="87082" marT="44179"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69058640"/>
                  </a:ext>
                </a:extLst>
              </a:tr>
            </a:tbl>
          </a:graphicData>
        </a:graphic>
      </p:graphicFrame>
      <p:sp>
        <p:nvSpPr>
          <p:cNvPr id="4" name="スライド番号プレースホルダー 1">
            <a:extLst>
              <a:ext uri="{FF2B5EF4-FFF2-40B4-BE49-F238E27FC236}">
                <a16:creationId xmlns:a16="http://schemas.microsoft.com/office/drawing/2014/main" id="{DC62E804-C52C-DA18-D371-FA0F9BD9267B}"/>
              </a:ext>
            </a:extLst>
          </p:cNvPr>
          <p:cNvSpPr txBox="1">
            <a:spLocks/>
          </p:cNvSpPr>
          <p:nvPr/>
        </p:nvSpPr>
        <p:spPr>
          <a:xfrm>
            <a:off x="0" y="9921962"/>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27</a:t>
            </a:fld>
            <a:endParaRPr lang="ja-JP" altLang="en-US"/>
          </a:p>
        </p:txBody>
      </p:sp>
      <p:graphicFrame>
        <p:nvGraphicFramePr>
          <p:cNvPr id="5" name="表 20">
            <a:extLst>
              <a:ext uri="{FF2B5EF4-FFF2-40B4-BE49-F238E27FC236}">
                <a16:creationId xmlns:a16="http://schemas.microsoft.com/office/drawing/2014/main" id="{3B391C84-9F7B-FD45-B1B8-EC826B23A977}"/>
              </a:ext>
            </a:extLst>
          </p:cNvPr>
          <p:cNvGraphicFramePr>
            <a:graphicFrameLocks noGrp="1"/>
          </p:cNvGraphicFramePr>
          <p:nvPr>
            <p:extLst>
              <p:ext uri="{D42A27DB-BD31-4B8C-83A1-F6EECF244321}">
                <p14:modId xmlns:p14="http://schemas.microsoft.com/office/powerpoint/2010/main" val="4057835059"/>
              </p:ext>
            </p:extLst>
          </p:nvPr>
        </p:nvGraphicFramePr>
        <p:xfrm>
          <a:off x="-6106" y="685014"/>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spTree>
    <p:extLst>
      <p:ext uri="{BB962C8B-B14F-4D97-AF65-F5344CB8AC3E}">
        <p14:creationId xmlns:p14="http://schemas.microsoft.com/office/powerpoint/2010/main" val="603426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DD49541E-39CF-8ADD-E40F-6608D17881D4}"/>
              </a:ext>
            </a:extLst>
          </p:cNvPr>
          <p:cNvSpPr/>
          <p:nvPr/>
        </p:nvSpPr>
        <p:spPr>
          <a:xfrm>
            <a:off x="406555" y="3319837"/>
            <a:ext cx="4733861" cy="276999"/>
          </a:xfrm>
          <a:prstGeom prst="rect">
            <a:avLst/>
          </a:prstGeom>
        </p:spPr>
        <p:txBody>
          <a:bodyPr wrap="square">
            <a:spAutoFit/>
          </a:bodyPr>
          <a:lstStyle/>
          <a:p>
            <a:pPr lvl="0"/>
            <a:r>
              <a:rPr lang="ja-JP" altLang="en-US" sz="1200" b="1">
                <a:latin typeface="メイリオ" panose="020B0604030504040204" pitchFamily="50" charset="-128"/>
                <a:ea typeface="メイリオ" panose="020B0604030504040204" pitchFamily="50" charset="-128"/>
                <a:cs typeface="メイリオ" panose="020B0604030504040204" pitchFamily="50" charset="-128"/>
              </a:rPr>
              <a:t>② 「賃金を適正に支払う事業主」について</a:t>
            </a:r>
            <a:endParaRPr lang="en-US" altLang="ja-JP" sz="12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正方形/長方形 7">
            <a:extLst>
              <a:ext uri="{FF2B5EF4-FFF2-40B4-BE49-F238E27FC236}">
                <a16:creationId xmlns:a16="http://schemas.microsoft.com/office/drawing/2014/main" id="{A7385A63-D471-C2DA-56FD-153078C13E94}"/>
              </a:ext>
            </a:extLst>
          </p:cNvPr>
          <p:cNvSpPr/>
          <p:nvPr/>
        </p:nvSpPr>
        <p:spPr>
          <a:xfrm>
            <a:off x="406555" y="4748892"/>
            <a:ext cx="5508000" cy="276999"/>
          </a:xfrm>
          <a:prstGeom prst="rect">
            <a:avLst/>
          </a:prstGeom>
        </p:spPr>
        <p:txBody>
          <a:bodyPr wrap="square">
            <a:spAutoFit/>
          </a:bodyPr>
          <a:lstStyle/>
          <a:p>
            <a:pPr lvl="0"/>
            <a:r>
              <a:rPr lang="ja-JP" altLang="en-US" sz="1200" b="1">
                <a:latin typeface="メイリオ" panose="020B0604030504040204" pitchFamily="50" charset="-128"/>
                <a:ea typeface="メイリオ" panose="020B0604030504040204" pitchFamily="50" charset="-128"/>
                <a:cs typeface="メイリオ" panose="020B0604030504040204" pitchFamily="50" charset="-128"/>
              </a:rPr>
              <a:t>③ 「定期的なキャリアコンサルティングの機会の確保」について</a:t>
            </a:r>
            <a:endParaRPr lang="en-US" altLang="ja-JP" sz="12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正方形/長方形 3">
            <a:extLst>
              <a:ext uri="{FF2B5EF4-FFF2-40B4-BE49-F238E27FC236}">
                <a16:creationId xmlns:a16="http://schemas.microsoft.com/office/drawing/2014/main" id="{06593978-50E7-1809-075E-B59380F699E1}"/>
              </a:ext>
            </a:extLst>
          </p:cNvPr>
          <p:cNvSpPr/>
          <p:nvPr/>
        </p:nvSpPr>
        <p:spPr>
          <a:xfrm>
            <a:off x="286752" y="5026261"/>
            <a:ext cx="6408190" cy="1863569"/>
          </a:xfrm>
          <a:prstGeom prst="rect">
            <a:avLst/>
          </a:prstGeom>
          <a:noFill/>
        </p:spPr>
        <p:txBody>
          <a:bodyPr wrap="square" tIns="72000" bIns="72000">
            <a:spAutoFit/>
          </a:bodyPr>
          <a:lstStyle/>
          <a:p>
            <a:pPr marL="174625" lvl="0" indent="-174625">
              <a:defRPr/>
            </a:pPr>
            <a:r>
              <a:rPr lang="ja-JP" altLang="en-US" sz="1100">
                <a:solidFill>
                  <a:prstClr val="black"/>
                </a:solidFill>
                <a:latin typeface="メイリオ" pitchFamily="50" charset="-128"/>
                <a:ea typeface="メイリオ" pitchFamily="50" charset="-128"/>
              </a:rPr>
              <a:t>○ 労働協約、就業規則又は事業内職業能力開発計画のいずれかに、</a:t>
            </a:r>
            <a:r>
              <a:rPr lang="ja-JP" altLang="en-US" sz="1100" b="1">
                <a:solidFill>
                  <a:prstClr val="black"/>
                </a:solidFill>
                <a:latin typeface="メイリオ" pitchFamily="50" charset="-128"/>
                <a:ea typeface="メイリオ" pitchFamily="50" charset="-128"/>
              </a:rPr>
              <a:t>「定期的なキャリアコンサルティングの機会の確保」</a:t>
            </a:r>
            <a:r>
              <a:rPr lang="ja-JP" altLang="en-US" sz="1100">
                <a:solidFill>
                  <a:prstClr val="black"/>
                </a:solidFill>
                <a:latin typeface="メイリオ" pitchFamily="50" charset="-128"/>
                <a:ea typeface="メイリオ" pitchFamily="50" charset="-128"/>
              </a:rPr>
              <a:t>について</a:t>
            </a:r>
            <a:r>
              <a:rPr lang="ja-JP" altLang="en-US" sz="1100" b="1" u="sng">
                <a:solidFill>
                  <a:prstClr val="black"/>
                </a:solidFill>
                <a:latin typeface="メイリオ" pitchFamily="50" charset="-128"/>
                <a:ea typeface="メイリオ" pitchFamily="50" charset="-128"/>
              </a:rPr>
              <a:t>対象時期を明記して</a:t>
            </a:r>
            <a:r>
              <a:rPr lang="ja-JP" altLang="en-US" sz="1100">
                <a:solidFill>
                  <a:prstClr val="black"/>
                </a:solidFill>
                <a:latin typeface="メイリオ" pitchFamily="50" charset="-128"/>
                <a:ea typeface="メイリオ" pitchFamily="50" charset="-128"/>
              </a:rPr>
              <a:t>定めていることが必要です（「○年ごと」「毎年〇月」「〇年ごとの〇月」等）。</a:t>
            </a:r>
            <a:endParaRPr lang="en-US" altLang="ja-JP" sz="1100">
              <a:solidFill>
                <a:prstClr val="black"/>
              </a:solidFill>
              <a:latin typeface="メイリオ" pitchFamily="50" charset="-128"/>
              <a:ea typeface="メイリオ" pitchFamily="50" charset="-128"/>
            </a:endParaRPr>
          </a:p>
          <a:p>
            <a:pPr marL="174625" lvl="0" indent="-174625">
              <a:defRPr/>
            </a:pPr>
            <a:r>
              <a:rPr lang="ja-JP" altLang="en-US" sz="1100">
                <a:solidFill>
                  <a:prstClr val="black"/>
                </a:solidFill>
                <a:latin typeface="メイリオ" pitchFamily="50" charset="-128"/>
                <a:ea typeface="メイリオ" pitchFamily="50" charset="-128"/>
              </a:rPr>
              <a:t>○ キャリアコンサルティングを実施する者は</a:t>
            </a:r>
            <a:r>
              <a:rPr lang="ja-JP" altLang="en-US" sz="1100" b="1" u="sng">
                <a:solidFill>
                  <a:prstClr val="black"/>
                </a:solidFill>
                <a:latin typeface="メイリオ" pitchFamily="50" charset="-128"/>
                <a:ea typeface="メイリオ" pitchFamily="50" charset="-128"/>
              </a:rPr>
              <a:t>国家資格を有しているキャリアコンサルタントに限りません（労務・人事担当部課長などでも可）</a:t>
            </a:r>
            <a:r>
              <a:rPr lang="ja-JP" altLang="en-US" sz="1100">
                <a:solidFill>
                  <a:prstClr val="black"/>
                </a:solidFill>
                <a:latin typeface="メイリオ" pitchFamily="50" charset="-128"/>
                <a:ea typeface="メイリオ" pitchFamily="50" charset="-128"/>
              </a:rPr>
              <a:t>。また、キャリアコンサルティングについての</a:t>
            </a:r>
            <a:r>
              <a:rPr lang="ja-JP" altLang="en-US" sz="1100" b="1">
                <a:solidFill>
                  <a:prstClr val="black"/>
                </a:solidFill>
                <a:latin typeface="メイリオ" pitchFamily="50" charset="-128"/>
                <a:ea typeface="メイリオ" pitchFamily="50" charset="-128"/>
              </a:rPr>
              <a:t>経費は事業主が全額を負担</a:t>
            </a:r>
            <a:r>
              <a:rPr lang="ja-JP" altLang="en-US" sz="1100">
                <a:solidFill>
                  <a:prstClr val="black"/>
                </a:solidFill>
                <a:latin typeface="メイリオ" pitchFamily="50" charset="-128"/>
                <a:ea typeface="メイリオ" pitchFamily="50" charset="-128"/>
              </a:rPr>
              <a:t>する必要があります。</a:t>
            </a:r>
            <a:endParaRPr lang="en-US" altLang="ja-JP" sz="1100">
              <a:solidFill>
                <a:prstClr val="black"/>
              </a:solidFill>
              <a:latin typeface="メイリオ" pitchFamily="50" charset="-128"/>
              <a:ea typeface="メイリオ" pitchFamily="50" charset="-128"/>
            </a:endParaRPr>
          </a:p>
          <a:p>
            <a:pPr marL="285750" lvl="0" indent="-285750">
              <a:buFont typeface="Arial" panose="020B0604020202020204" pitchFamily="34" charset="0"/>
              <a:buChar char="•"/>
              <a:defRPr/>
            </a:pPr>
            <a:endParaRPr lang="en-US" altLang="ja-JP" sz="1100">
              <a:solidFill>
                <a:prstClr val="black"/>
              </a:solidFill>
              <a:latin typeface="メイリオ" pitchFamily="50" charset="-128"/>
              <a:ea typeface="メイリオ" pitchFamily="50" charset="-128"/>
            </a:endParaRPr>
          </a:p>
          <a:p>
            <a:pPr marL="285750" lvl="0" indent="-285750">
              <a:buFont typeface="Arial" panose="020B0604020202020204" pitchFamily="34" charset="0"/>
              <a:buChar char="•"/>
              <a:defRPr/>
            </a:pPr>
            <a:endParaRPr lang="en-US" altLang="ja-JP" sz="1100">
              <a:solidFill>
                <a:prstClr val="black"/>
              </a:solidFill>
              <a:latin typeface="メイリオ" pitchFamily="50" charset="-128"/>
              <a:ea typeface="メイリオ" pitchFamily="50" charset="-128"/>
            </a:endParaRPr>
          </a:p>
          <a:p>
            <a:pPr marL="285750" lvl="0" indent="-285750">
              <a:buFont typeface="Arial" panose="020B0604020202020204" pitchFamily="34" charset="0"/>
              <a:buChar char="•"/>
              <a:defRPr/>
            </a:pPr>
            <a:endParaRPr lang="en-US" altLang="ja-JP" sz="1100">
              <a:solidFill>
                <a:prstClr val="black"/>
              </a:solidFill>
              <a:latin typeface="メイリオ" pitchFamily="50" charset="-128"/>
              <a:ea typeface="メイリオ" pitchFamily="50" charset="-128"/>
            </a:endParaRPr>
          </a:p>
          <a:p>
            <a:pPr lvl="0">
              <a:lnSpc>
                <a:spcPct val="120000"/>
              </a:lnSpc>
              <a:defRPr/>
            </a:pPr>
            <a:endParaRPr lang="en-US" altLang="ja-JP" sz="1100">
              <a:solidFill>
                <a:prstClr val="black"/>
              </a:solidFill>
              <a:latin typeface="メイリオ" pitchFamily="50" charset="-128"/>
              <a:ea typeface="メイリオ" pitchFamily="50" charset="-128"/>
            </a:endParaRPr>
          </a:p>
        </p:txBody>
      </p:sp>
      <p:sp>
        <p:nvSpPr>
          <p:cNvPr id="9" name="角丸四角形 10">
            <a:extLst>
              <a:ext uri="{FF2B5EF4-FFF2-40B4-BE49-F238E27FC236}">
                <a16:creationId xmlns:a16="http://schemas.microsoft.com/office/drawing/2014/main" id="{5191C1A5-562C-BB37-4CAD-DED429FBC61B}"/>
              </a:ext>
            </a:extLst>
          </p:cNvPr>
          <p:cNvSpPr/>
          <p:nvPr/>
        </p:nvSpPr>
        <p:spPr>
          <a:xfrm>
            <a:off x="413699" y="6256910"/>
            <a:ext cx="6483637" cy="791589"/>
          </a:xfrm>
          <a:prstGeom prst="roundRect">
            <a:avLst/>
          </a:prstGeom>
          <a:solidFill>
            <a:schemeClr val="bg1"/>
          </a:solidFill>
          <a:ln>
            <a:solidFill>
              <a:schemeClr val="tx1"/>
            </a:solidFill>
            <a:prstDash val="sysDot"/>
          </a:ln>
        </p:spPr>
        <p:style>
          <a:lnRef idx="1">
            <a:schemeClr val="accent6"/>
          </a:lnRef>
          <a:fillRef idx="2">
            <a:schemeClr val="accent6"/>
          </a:fillRef>
          <a:effectRef idx="1">
            <a:schemeClr val="accent6"/>
          </a:effectRef>
          <a:fontRef idx="minor">
            <a:schemeClr val="dk1"/>
          </a:fontRef>
        </p:style>
        <p:txBody>
          <a:bodyPr tIns="144000" rtlCol="0" anchor="ctr"/>
          <a:lstStyle/>
          <a:p>
            <a:pPr marL="468000" marR="0" lvl="0" indent="-457200" algn="l" defTabSz="1001908" rtl="0" eaLnBrk="1" fontAlgn="auto" latinLnBrk="0" hangingPunct="1">
              <a:lnSpc>
                <a:spcPts val="1300"/>
              </a:lnSpc>
              <a:spcBef>
                <a:spcPts val="300"/>
              </a:spcBef>
              <a:spcAft>
                <a:spcPts val="0"/>
              </a:spcAft>
              <a:buClrTx/>
              <a:buSzTx/>
              <a:buFontTx/>
              <a:buNone/>
              <a:tabLst/>
              <a:defRPr/>
            </a:pPr>
            <a:r>
              <a:rPr kumimoji="1" lang="ja-JP" altLang="en-US"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（キャリアコンサルティングの機会の確保）</a:t>
            </a:r>
            <a:endParaRPr kumimoji="1" lang="en-US" altLang="ja-JP"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a:p>
            <a:pPr marL="468000" marR="0" lvl="0" indent="-457200" algn="l" defTabSz="1001908" rtl="0" eaLnBrk="1" fontAlgn="auto" latinLnBrk="0" hangingPunct="1">
              <a:lnSpc>
                <a:spcPts val="1300"/>
              </a:lnSpc>
              <a:spcBef>
                <a:spcPts val="300"/>
              </a:spcBef>
              <a:spcAft>
                <a:spcPts val="0"/>
              </a:spcAft>
              <a:buClrTx/>
              <a:buSzTx/>
              <a:buFontTx/>
              <a:buNone/>
              <a:tabLst/>
              <a:defRPr/>
            </a:pPr>
            <a:r>
              <a:rPr kumimoji="1" lang="ja-JP" altLang="en-US"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○条　会社は、労働者に対してキャリアコンサルティングを入社から３年ごとに行う。</a:t>
            </a:r>
            <a:endParaRPr kumimoji="1" lang="en-US" altLang="ja-JP"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a:p>
            <a:pPr marL="468000" marR="0" lvl="0" indent="-457200" algn="l" defTabSz="1001908" rtl="0" eaLnBrk="1" fontAlgn="auto" latinLnBrk="0" hangingPunct="1">
              <a:lnSpc>
                <a:spcPts val="1300"/>
              </a:lnSpc>
              <a:spcBef>
                <a:spcPts val="300"/>
              </a:spcBef>
              <a:spcAft>
                <a:spcPts val="0"/>
              </a:spcAft>
              <a:buClrTx/>
              <a:buSzTx/>
              <a:buFontTx/>
              <a:buNone/>
              <a:tabLst/>
              <a:defRPr/>
            </a:pPr>
            <a:r>
              <a:rPr kumimoji="1" lang="ja-JP" altLang="en-US"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rPr>
              <a:t>２　キャリアコンサルティングを受けるために必要な経費は、会社が全額負担する。</a:t>
            </a:r>
            <a:endParaRPr kumimoji="1" lang="en-US" altLang="ja-JP" sz="1100" i="0" u="none" strike="noStrike" kern="1200" cap="none" spc="0" normalizeH="0" baseline="0" noProof="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0" name="角丸四角形 12">
            <a:extLst>
              <a:ext uri="{FF2B5EF4-FFF2-40B4-BE49-F238E27FC236}">
                <a16:creationId xmlns:a16="http://schemas.microsoft.com/office/drawing/2014/main" id="{915A556A-B08C-4C2B-C5AC-9C6DB9A8EB48}"/>
              </a:ext>
            </a:extLst>
          </p:cNvPr>
          <p:cNvSpPr/>
          <p:nvPr/>
        </p:nvSpPr>
        <p:spPr>
          <a:xfrm>
            <a:off x="655776" y="6157997"/>
            <a:ext cx="1853543" cy="207395"/>
          </a:xfrm>
          <a:prstGeom prst="roundRect">
            <a:avLst/>
          </a:prstGeom>
          <a:solidFill>
            <a:schemeClr val="bg1"/>
          </a:solidFill>
          <a:ln>
            <a:solidFill>
              <a:schemeClr val="tx1"/>
            </a:solidFill>
            <a:prstDash val="sysDot"/>
          </a:ln>
        </p:spPr>
        <p:txBody>
          <a:bodyPr wrap="square" tIns="18000" bIns="0">
            <a:spAutoFit/>
          </a:bodyPr>
          <a:lstStyle/>
          <a:p>
            <a:pPr marL="0" marR="0" lvl="0" indent="0" algn="l" defTabSz="1001908"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就業規則での規定例</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12" name="テキスト ボックス 11">
            <a:extLst>
              <a:ext uri="{FF2B5EF4-FFF2-40B4-BE49-F238E27FC236}">
                <a16:creationId xmlns:a16="http://schemas.microsoft.com/office/drawing/2014/main" id="{59AB3CD8-FB3D-294E-BAAF-9D543BD70EA1}"/>
              </a:ext>
            </a:extLst>
          </p:cNvPr>
          <p:cNvSpPr txBox="1"/>
          <p:nvPr/>
        </p:nvSpPr>
        <p:spPr>
          <a:xfrm>
            <a:off x="302730" y="3604714"/>
            <a:ext cx="6381892" cy="938719"/>
          </a:xfrm>
          <a:prstGeom prst="rect">
            <a:avLst/>
          </a:prstGeom>
          <a:noFill/>
          <a:ln w="57150">
            <a:noFill/>
          </a:ln>
        </p:spPr>
        <p:txBody>
          <a:bodyPr wrap="square">
            <a:spAutoFit/>
          </a:bodyPr>
          <a:lstStyle/>
          <a:p>
            <a:pPr marL="174625" marR="0" lvl="0" indent="-174625" algn="l" defTabSz="1001908" rtl="0" eaLnBrk="1" fontAlgn="auto" latinLnBrk="0" hangingPunct="1">
              <a:spcAft>
                <a:spcPts val="0"/>
              </a:spcAft>
              <a:buClrTx/>
              <a:buSzTx/>
              <a:tabLst/>
              <a:defRPr/>
            </a:pPr>
            <a:r>
              <a:rPr lang="ja-JP" altLang="en-US" sz="1100">
                <a:solidFill>
                  <a:schemeClr val="tx1"/>
                </a:solidFill>
                <a:latin typeface="メイリオ" pitchFamily="50" charset="-128"/>
                <a:ea typeface="メイリオ" pitchFamily="50" charset="-128"/>
              </a:rPr>
              <a:t>○ 職業訓練等の実施期間中、所定労働時間外及び休日に職業訓練等を行った場合は、時間外手当や休日手当などの割増賃金を含む賃金を適正に支払う必要があります。</a:t>
            </a:r>
            <a:endParaRPr lang="en-US" altLang="ja-JP" sz="1100">
              <a:latin typeface="メイリオ" pitchFamily="50" charset="-128"/>
              <a:ea typeface="メイリオ" pitchFamily="50" charset="-128"/>
            </a:endParaRPr>
          </a:p>
          <a:p>
            <a:pPr marL="174625" marR="0" lvl="0" indent="-174625" algn="l" defTabSz="1001908" rtl="0" eaLnBrk="1" fontAlgn="auto" latinLnBrk="0" hangingPunct="1">
              <a:spcAft>
                <a:spcPts val="0"/>
              </a:spcAft>
              <a:buClrTx/>
              <a:buSzTx/>
              <a:tabLst/>
              <a:defRPr/>
            </a:pPr>
            <a:r>
              <a:rPr lang="ja-JP" altLang="en-US" sz="1100">
                <a:solidFill>
                  <a:schemeClr val="tx1"/>
                </a:solidFill>
                <a:latin typeface="メイリオ" pitchFamily="50" charset="-128"/>
                <a:ea typeface="メイリオ" pitchFamily="50" charset="-128"/>
              </a:rPr>
              <a:t>○ </a:t>
            </a:r>
            <a:r>
              <a:rPr lang="en-US" altLang="ja-JP" sz="1100">
                <a:solidFill>
                  <a:schemeClr val="tx1"/>
                </a:solidFill>
                <a:latin typeface="メイリオ" pitchFamily="50" charset="-128"/>
                <a:ea typeface="メイリオ" pitchFamily="50" charset="-128"/>
              </a:rPr>
              <a:t>e</a:t>
            </a:r>
            <a:r>
              <a:rPr lang="ja-JP" altLang="en-US" sz="1100">
                <a:solidFill>
                  <a:schemeClr val="tx1"/>
                </a:solidFill>
                <a:latin typeface="メイリオ" pitchFamily="50" charset="-128"/>
                <a:ea typeface="メイリオ" pitchFamily="50" charset="-128"/>
              </a:rPr>
              <a:t>ラーニングによる訓練等及び通信制による訓練等を実施する場合であっても、支給対象訓練は業務上義務付けられ、労働時間に該当するものとなるため、当該訓練中に賃金を支払うことが必要となります（育児休業中訓練</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の場合</a:t>
            </a:r>
            <a:r>
              <a:rPr lang="ja-JP" altLang="en-US" sz="1100">
                <a:solidFill>
                  <a:schemeClr val="tx1"/>
                </a:solidFill>
                <a:latin typeface="メイリオ" pitchFamily="50" charset="-128"/>
                <a:ea typeface="メイリオ" pitchFamily="50" charset="-128"/>
              </a:rPr>
              <a:t>を除きます。）。</a:t>
            </a:r>
            <a:endParaRPr lang="en-US" altLang="ja-JP" sz="1100">
              <a:solidFill>
                <a:schemeClr val="tx1"/>
              </a:solidFill>
              <a:latin typeface="メイリオ" pitchFamily="50" charset="-128"/>
              <a:ea typeface="メイリオ" pitchFamily="50" charset="-128"/>
            </a:endParaRPr>
          </a:p>
        </p:txBody>
      </p:sp>
      <p:sp>
        <p:nvSpPr>
          <p:cNvPr id="13" name="正方形/長方形 12">
            <a:extLst>
              <a:ext uri="{FF2B5EF4-FFF2-40B4-BE49-F238E27FC236}">
                <a16:creationId xmlns:a16="http://schemas.microsoft.com/office/drawing/2014/main" id="{E37AED65-08A5-8093-C8AC-CF089071BEB0}"/>
              </a:ext>
            </a:extLst>
          </p:cNvPr>
          <p:cNvSpPr/>
          <p:nvPr/>
        </p:nvSpPr>
        <p:spPr>
          <a:xfrm>
            <a:off x="211745" y="103564"/>
            <a:ext cx="4152099" cy="307777"/>
          </a:xfrm>
          <a:prstGeom prst="rect">
            <a:avLst/>
          </a:prstGeom>
        </p:spPr>
        <p:txBody>
          <a:bodyPr wrap="square">
            <a:spAutoFit/>
          </a:bodyPr>
          <a:lstStyle/>
          <a:p>
            <a:pPr lvl="0"/>
            <a:r>
              <a:rPr lang="ja-JP" altLang="en-US" sz="1400" b="1">
                <a:solidFill>
                  <a:schemeClr val="accent5">
                    <a:lumMod val="75000"/>
                  </a:schemeClr>
                </a:solidFill>
                <a:latin typeface="メイリオ"/>
                <a:ea typeface="メイリオ"/>
                <a:cs typeface="メイリオ"/>
              </a:rPr>
              <a:t>■ 支給対象事業主要件についての留意事項</a:t>
            </a:r>
            <a:endParaRPr lang="en-US" altLang="ja-JP" sz="1400" b="1">
              <a:solidFill>
                <a:schemeClr val="accent5">
                  <a:lumMod val="75000"/>
                </a:schemeClr>
              </a:solidFill>
              <a:latin typeface="メイリオ"/>
              <a:ea typeface="メイリオ"/>
              <a:cs typeface="メイリオ"/>
            </a:endParaRPr>
          </a:p>
        </p:txBody>
      </p:sp>
      <p:cxnSp>
        <p:nvCxnSpPr>
          <p:cNvPr id="15" name="直線コネクタ 14">
            <a:extLst>
              <a:ext uri="{FF2B5EF4-FFF2-40B4-BE49-F238E27FC236}">
                <a16:creationId xmlns:a16="http://schemas.microsoft.com/office/drawing/2014/main" id="{06A4B738-789C-CE35-FC62-9CCBF1D58A2A}"/>
              </a:ext>
            </a:extLst>
          </p:cNvPr>
          <p:cNvCxnSpPr>
            <a:cxnSpLocks/>
          </p:cNvCxnSpPr>
          <p:nvPr/>
        </p:nvCxnSpPr>
        <p:spPr>
          <a:xfrm>
            <a:off x="515180" y="3579886"/>
            <a:ext cx="5508000" cy="0"/>
          </a:xfrm>
          <a:prstGeom prst="line">
            <a:avLst/>
          </a:prstGeom>
          <a:ln w="2857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57B0CC9C-179F-83C8-F090-99E084D381FC}"/>
              </a:ext>
            </a:extLst>
          </p:cNvPr>
          <p:cNvCxnSpPr/>
          <p:nvPr/>
        </p:nvCxnSpPr>
        <p:spPr>
          <a:xfrm>
            <a:off x="478564" y="4997023"/>
            <a:ext cx="5508000" cy="0"/>
          </a:xfrm>
          <a:prstGeom prst="line">
            <a:avLst/>
          </a:prstGeom>
          <a:ln w="2857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sp>
        <p:nvSpPr>
          <p:cNvPr id="24" name="スライド番号プレースホルダー 1">
            <a:extLst>
              <a:ext uri="{FF2B5EF4-FFF2-40B4-BE49-F238E27FC236}">
                <a16:creationId xmlns:a16="http://schemas.microsoft.com/office/drawing/2014/main" id="{B7C85BB4-C067-5FBA-B67B-D459194C269F}"/>
              </a:ext>
            </a:extLst>
          </p:cNvPr>
          <p:cNvSpPr txBox="1">
            <a:spLocks/>
          </p:cNvSpPr>
          <p:nvPr/>
        </p:nvSpPr>
        <p:spPr>
          <a:xfrm>
            <a:off x="6725896"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28</a:t>
            </a:fld>
            <a:endParaRPr lang="ja-JP" altLang="en-US"/>
          </a:p>
        </p:txBody>
      </p:sp>
      <p:sp>
        <p:nvSpPr>
          <p:cNvPr id="3" name="正方形/長方形 2">
            <a:extLst>
              <a:ext uri="{FF2B5EF4-FFF2-40B4-BE49-F238E27FC236}">
                <a16:creationId xmlns:a16="http://schemas.microsoft.com/office/drawing/2014/main" id="{36C690AC-E904-96B8-C838-D7AF0FFE36A3}"/>
              </a:ext>
            </a:extLst>
          </p:cNvPr>
          <p:cNvSpPr/>
          <p:nvPr/>
        </p:nvSpPr>
        <p:spPr>
          <a:xfrm>
            <a:off x="407452" y="406192"/>
            <a:ext cx="5205948" cy="276999"/>
          </a:xfrm>
          <a:prstGeom prst="rect">
            <a:avLst/>
          </a:prstGeom>
        </p:spPr>
        <p:txBody>
          <a:bodyPr wrap="square">
            <a:spAutoFit/>
          </a:bodyPr>
          <a:lstStyle/>
          <a:p>
            <a:pPr lvl="0"/>
            <a:r>
              <a:rPr lang="ja-JP" altLang="en-US" sz="1200" b="1">
                <a:latin typeface="メイリオ" panose="020B0604030504040204" pitchFamily="50" charset="-128"/>
                <a:ea typeface="メイリオ" panose="020B0604030504040204" pitchFamily="50" charset="-128"/>
                <a:cs typeface="メイリオ" panose="020B0604030504040204" pitchFamily="50" charset="-128"/>
              </a:rPr>
              <a:t>①　正規雇用労働者等への転換等を行わなかった場合について</a:t>
            </a:r>
            <a:endParaRPr lang="en-US" altLang="ja-JP" sz="12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a:extLst>
              <a:ext uri="{FF2B5EF4-FFF2-40B4-BE49-F238E27FC236}">
                <a16:creationId xmlns:a16="http://schemas.microsoft.com/office/drawing/2014/main" id="{DEDEEC8B-634B-1B98-D17B-B1F5595AF2D1}"/>
              </a:ext>
            </a:extLst>
          </p:cNvPr>
          <p:cNvSpPr/>
          <p:nvPr/>
        </p:nvSpPr>
        <p:spPr>
          <a:xfrm>
            <a:off x="344004" y="689019"/>
            <a:ext cx="6381892" cy="2519527"/>
          </a:xfrm>
          <a:prstGeom prst="rect">
            <a:avLst/>
          </a:prstGeom>
          <a:noFill/>
        </p:spPr>
        <p:txBody>
          <a:bodyPr wrap="square" tIns="36000" bIns="36000">
            <a:spAutoFit/>
          </a:bodyPr>
          <a:lstStyle/>
          <a:p>
            <a:pPr marL="177800" lvl="0" indent="-177800">
              <a:defRPr/>
            </a:pPr>
            <a:r>
              <a:rPr lang="ja-JP" altLang="en-US" sz="1100">
                <a:latin typeface="メイリオ" pitchFamily="50" charset="-128"/>
                <a:ea typeface="メイリオ" pitchFamily="50" charset="-128"/>
              </a:rPr>
              <a:t>○ </a:t>
            </a:r>
            <a:r>
              <a:rPr lang="ja-JP" altLang="en-US" sz="1100">
                <a:solidFill>
                  <a:schemeClr val="accent3">
                    <a:lumMod val="75000"/>
                  </a:schemeClr>
                </a:solidFill>
                <a:latin typeface="メイリオ" pitchFamily="50" charset="-128"/>
                <a:ea typeface="メイリオ" pitchFamily="50" charset="-128"/>
              </a:rPr>
              <a:t>有期実習型訓練</a:t>
            </a:r>
            <a:r>
              <a:rPr lang="ja-JP" altLang="en-US" sz="1100">
                <a:solidFill>
                  <a:prstClr val="black"/>
                </a:solidFill>
                <a:latin typeface="メイリオ" pitchFamily="50" charset="-128"/>
                <a:ea typeface="メイリオ" pitchFamily="50" charset="-128"/>
              </a:rPr>
              <a:t>については、令和７年度以降、助成メニューを</a:t>
            </a:r>
            <a:r>
              <a:rPr lang="ja-JP" altLang="en-US" sz="1100" u="sng">
                <a:solidFill>
                  <a:prstClr val="black"/>
                </a:solidFill>
                <a:latin typeface="メイリオ" pitchFamily="50" charset="-128"/>
                <a:ea typeface="メイリオ" pitchFamily="50" charset="-128"/>
              </a:rPr>
              <a:t>正規雇用労働者等に転換した場合に限定</a:t>
            </a:r>
            <a:r>
              <a:rPr lang="ja-JP" altLang="en-US" sz="1100">
                <a:solidFill>
                  <a:prstClr val="black"/>
                </a:solidFill>
                <a:latin typeface="メイリオ" pitchFamily="50" charset="-128"/>
                <a:ea typeface="メイリオ" pitchFamily="50" charset="-128"/>
              </a:rPr>
              <a:t>した上で、経費助成率を引き上げました。有期実習型訓練を実施したものの、</a:t>
            </a:r>
            <a:r>
              <a:rPr lang="ja-JP" altLang="en-US" sz="1100" b="1">
                <a:solidFill>
                  <a:prstClr val="black"/>
                </a:solidFill>
                <a:latin typeface="メイリオ" pitchFamily="50" charset="-128"/>
                <a:ea typeface="メイリオ" pitchFamily="50" charset="-128"/>
              </a:rPr>
              <a:t>結果として、対象労働者の正規雇用労働者等への転換等が実施されなかった場合</a:t>
            </a:r>
            <a:r>
              <a:rPr lang="ja-JP" altLang="en-US" sz="1100">
                <a:solidFill>
                  <a:prstClr val="black"/>
                </a:solidFill>
                <a:latin typeface="メイリオ" pitchFamily="50" charset="-128"/>
                <a:ea typeface="メイリオ" pitchFamily="50" charset="-128"/>
              </a:rPr>
              <a:t>であっても、</a:t>
            </a:r>
            <a:r>
              <a:rPr lang="ja-JP" altLang="en-US" sz="1100" b="1" u="sng">
                <a:solidFill>
                  <a:prstClr val="black"/>
                </a:solidFill>
                <a:latin typeface="メイリオ" pitchFamily="50" charset="-128"/>
                <a:ea typeface="メイリオ" pitchFamily="50" charset="-128"/>
              </a:rPr>
              <a:t>支給決定時までに</a:t>
            </a:r>
            <a:r>
              <a:rPr lang="ja-JP" altLang="en-US" sz="1100" b="1">
                <a:solidFill>
                  <a:prstClr val="black"/>
                </a:solidFill>
                <a:latin typeface="メイリオ" pitchFamily="50" charset="-128"/>
                <a:ea typeface="メイリオ" pitchFamily="50" charset="-128"/>
              </a:rPr>
              <a:t>以下の要件を満たしたときは、</a:t>
            </a:r>
            <a:r>
              <a:rPr lang="ja-JP" altLang="en-US" sz="1100" b="1" u="sng">
                <a:solidFill>
                  <a:prstClr val="black"/>
                </a:solidFill>
                <a:latin typeface="メイリオ" pitchFamily="50" charset="-128"/>
                <a:ea typeface="メイリオ" pitchFamily="50" charset="-128"/>
              </a:rPr>
              <a:t>「人材育成訓練」</a:t>
            </a:r>
            <a:r>
              <a:rPr lang="ja-JP" altLang="en-US" sz="1100" b="1">
                <a:solidFill>
                  <a:prstClr val="black"/>
                </a:solidFill>
                <a:latin typeface="メイリオ" pitchFamily="50" charset="-128"/>
                <a:ea typeface="メイリオ" pitchFamily="50" charset="-128"/>
              </a:rPr>
              <a:t>により助成対象となる場合があります。</a:t>
            </a:r>
            <a:r>
              <a:rPr lang="ja-JP" altLang="en-US" sz="1100">
                <a:solidFill>
                  <a:prstClr val="black"/>
                </a:solidFill>
                <a:latin typeface="メイリオ" pitchFamily="50" charset="-128"/>
                <a:ea typeface="メイリオ" pitchFamily="50" charset="-128"/>
              </a:rPr>
              <a:t>なお、人材育成訓練においては、ＯＪＴ実施助成は助成対象となりません。</a:t>
            </a:r>
          </a:p>
          <a:p>
            <a:pPr lvl="1">
              <a:defRPr/>
            </a:pPr>
            <a:r>
              <a:rPr lang="ja-JP" altLang="en-US" sz="1100">
                <a:solidFill>
                  <a:prstClr val="black"/>
                </a:solidFill>
                <a:latin typeface="メイリオ" pitchFamily="50" charset="-128"/>
                <a:ea typeface="メイリオ" pitchFamily="50" charset="-128"/>
              </a:rPr>
              <a:t>・職業能力開発推進者を選任していること</a:t>
            </a:r>
            <a:endParaRPr lang="en-US" altLang="ja-JP" sz="1100">
              <a:solidFill>
                <a:prstClr val="black"/>
              </a:solidFill>
              <a:latin typeface="メイリオ" pitchFamily="50" charset="-128"/>
              <a:ea typeface="メイリオ" pitchFamily="50" charset="-128"/>
            </a:endParaRPr>
          </a:p>
          <a:p>
            <a:pPr lvl="1">
              <a:defRPr/>
            </a:pPr>
            <a:r>
              <a:rPr lang="ja-JP" altLang="en-US" sz="1100">
                <a:solidFill>
                  <a:prstClr val="black"/>
                </a:solidFill>
                <a:latin typeface="メイリオ" pitchFamily="50" charset="-128"/>
                <a:ea typeface="メイリオ" pitchFamily="50" charset="-128"/>
              </a:rPr>
              <a:t>・事業内職業能力開発計画を策定・周知していること</a:t>
            </a:r>
            <a:endParaRPr lang="en-US" altLang="ja-JP" sz="1100">
              <a:solidFill>
                <a:prstClr val="black"/>
              </a:solidFill>
              <a:latin typeface="メイリオ" pitchFamily="50" charset="-128"/>
              <a:ea typeface="メイリオ" pitchFamily="50" charset="-128"/>
            </a:endParaRPr>
          </a:p>
          <a:p>
            <a:pPr lvl="1">
              <a:defRPr/>
            </a:pPr>
            <a:r>
              <a:rPr lang="ja-JP" altLang="en-US" sz="1100">
                <a:solidFill>
                  <a:prstClr val="black"/>
                </a:solidFill>
                <a:latin typeface="メイリオ" pitchFamily="50" charset="-128"/>
                <a:ea typeface="メイリオ" pitchFamily="50" charset="-128"/>
              </a:rPr>
              <a:t>・定期的なキャリアコンサルティングの機会の確保等について定めていること</a:t>
            </a:r>
            <a:endParaRPr lang="en-US" altLang="ja-JP" sz="1100">
              <a:solidFill>
                <a:prstClr val="black"/>
              </a:solidFill>
              <a:latin typeface="メイリオ" pitchFamily="50" charset="-128"/>
              <a:ea typeface="メイリオ" pitchFamily="50" charset="-128"/>
            </a:endParaRPr>
          </a:p>
          <a:p>
            <a:pPr>
              <a:spcBef>
                <a:spcPts val="600"/>
              </a:spcBef>
              <a:defRPr/>
            </a:pPr>
            <a:r>
              <a:rPr lang="ja-JP" altLang="en-US" sz="1100">
                <a:solidFill>
                  <a:prstClr val="black"/>
                </a:solidFill>
                <a:latin typeface="メイリオ" pitchFamily="50" charset="-128"/>
                <a:ea typeface="メイリオ" pitchFamily="50" charset="-128"/>
              </a:rPr>
              <a:t>○  その際、上記の３つの措置を行った上で、「事前確認書」（様式第</a:t>
            </a:r>
            <a:r>
              <a:rPr lang="en-US" altLang="ja-JP" sz="1100">
                <a:solidFill>
                  <a:prstClr val="black"/>
                </a:solidFill>
                <a:latin typeface="メイリオ" pitchFamily="50" charset="-128"/>
                <a:ea typeface="メイリオ" pitchFamily="50" charset="-128"/>
              </a:rPr>
              <a:t>11</a:t>
            </a:r>
            <a:r>
              <a:rPr lang="ja-JP" altLang="en-US" sz="1100">
                <a:solidFill>
                  <a:prstClr val="black"/>
                </a:solidFill>
                <a:latin typeface="メイリオ" pitchFamily="50" charset="-128"/>
                <a:ea typeface="メイリオ" pitchFamily="50" charset="-128"/>
              </a:rPr>
              <a:t>号）内</a:t>
            </a:r>
            <a:endParaRPr lang="en-US" altLang="ja-JP" sz="1100">
              <a:solidFill>
                <a:prstClr val="black"/>
              </a:solidFill>
              <a:latin typeface="メイリオ" pitchFamily="50" charset="-128"/>
              <a:ea typeface="メイリオ" pitchFamily="50" charset="-128"/>
            </a:endParaRPr>
          </a:p>
          <a:p>
            <a:pPr marL="1168400" indent="-1168400">
              <a:defRPr/>
            </a:pPr>
            <a:r>
              <a:rPr lang="ja-JP" altLang="en-US" sz="1100">
                <a:solidFill>
                  <a:prstClr val="black"/>
                </a:solidFill>
                <a:latin typeface="メイリオ" pitchFamily="50" charset="-128"/>
                <a:ea typeface="メイリオ" pitchFamily="50" charset="-128"/>
              </a:rPr>
              <a:t>　</a:t>
            </a:r>
            <a:r>
              <a:rPr lang="en-US" altLang="ja-JP" sz="1100">
                <a:solidFill>
                  <a:prstClr val="black"/>
                </a:solidFill>
                <a:latin typeface="メイリオ" pitchFamily="50" charset="-128"/>
                <a:ea typeface="メイリオ" pitchFamily="50" charset="-128"/>
              </a:rPr>
              <a:t>Ⅱ</a:t>
            </a:r>
            <a:r>
              <a:rPr lang="ja-JP" altLang="en-US" sz="1100">
                <a:solidFill>
                  <a:prstClr val="black"/>
                </a:solidFill>
                <a:latin typeface="メイリオ" pitchFamily="50" charset="-128"/>
                <a:ea typeface="メイリオ" pitchFamily="50" charset="-128"/>
              </a:rPr>
              <a:t>の１および３の各項目にチェックしたものを提出してください。</a:t>
            </a:r>
            <a:endParaRPr lang="en-US" altLang="ja-JP" sz="1100">
              <a:solidFill>
                <a:prstClr val="black"/>
              </a:solidFill>
              <a:latin typeface="メイリオ" pitchFamily="50" charset="-128"/>
              <a:ea typeface="メイリオ" pitchFamily="50" charset="-128"/>
            </a:endParaRPr>
          </a:p>
          <a:p>
            <a:pPr marL="182563" indent="-182563">
              <a:defRPr/>
            </a:pPr>
            <a:r>
              <a:rPr lang="ja-JP" altLang="en-US" sz="1100">
                <a:solidFill>
                  <a:prstClr val="black"/>
                </a:solidFill>
                <a:latin typeface="メイリオ" pitchFamily="50" charset="-128"/>
                <a:ea typeface="メイリオ" pitchFamily="50" charset="-128"/>
              </a:rPr>
              <a:t>　　なお、電子申請の場合は、システムの仕様上、人材育成訓練として計画届及び支給申請を行い、電子申請画面の「期間外提出理由」欄に「有期実習型訓練として計画届を提出したものの、正規雇用労働者等への転換等を行わなかったため、人材育成訓練として改めて申請することとしたため」と記載してください。</a:t>
            </a:r>
            <a:endParaRPr lang="en-US" altLang="ja-JP" sz="1100">
              <a:solidFill>
                <a:prstClr val="black"/>
              </a:solidFill>
              <a:latin typeface="メイリオ" pitchFamily="50" charset="-128"/>
              <a:ea typeface="メイリオ" pitchFamily="50" charset="-128"/>
            </a:endParaRPr>
          </a:p>
        </p:txBody>
      </p:sp>
      <p:cxnSp>
        <p:nvCxnSpPr>
          <p:cNvPr id="6" name="直線コネクタ 5">
            <a:extLst>
              <a:ext uri="{FF2B5EF4-FFF2-40B4-BE49-F238E27FC236}">
                <a16:creationId xmlns:a16="http://schemas.microsoft.com/office/drawing/2014/main" id="{E626F214-C819-A1D4-1768-27E63B45412D}"/>
              </a:ext>
            </a:extLst>
          </p:cNvPr>
          <p:cNvCxnSpPr>
            <a:cxnSpLocks/>
          </p:cNvCxnSpPr>
          <p:nvPr/>
        </p:nvCxnSpPr>
        <p:spPr>
          <a:xfrm>
            <a:off x="479461" y="655602"/>
            <a:ext cx="5508000" cy="0"/>
          </a:xfrm>
          <a:prstGeom prst="line">
            <a:avLst/>
          </a:prstGeom>
          <a:ln w="28575">
            <a:solidFill>
              <a:schemeClr val="accent5">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2" name="表 20">
            <a:extLst>
              <a:ext uri="{FF2B5EF4-FFF2-40B4-BE49-F238E27FC236}">
                <a16:creationId xmlns:a16="http://schemas.microsoft.com/office/drawing/2014/main" id="{DB6B4104-6E8D-46BE-A8E3-A5FD12156B26}"/>
              </a:ext>
            </a:extLst>
          </p:cNvPr>
          <p:cNvGraphicFramePr>
            <a:graphicFrameLocks noGrp="1"/>
          </p:cNvGraphicFramePr>
          <p:nvPr>
            <p:extLst>
              <p:ext uri="{D42A27DB-BD31-4B8C-83A1-F6EECF244321}">
                <p14:modId xmlns:p14="http://schemas.microsoft.com/office/powerpoint/2010/main" val="2872402409"/>
              </p:ext>
            </p:extLst>
          </p:nvPr>
        </p:nvGraphicFramePr>
        <p:xfrm>
          <a:off x="6848744" y="544691"/>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4037678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F752F3E-D0A7-51E2-68B2-15ACEBE522DF}"/>
              </a:ext>
            </a:extLst>
          </p:cNvPr>
          <p:cNvSpPr/>
          <p:nvPr/>
        </p:nvSpPr>
        <p:spPr>
          <a:xfrm>
            <a:off x="188379" y="882579"/>
            <a:ext cx="1744809" cy="246221"/>
          </a:xfrm>
          <a:prstGeom prst="rect">
            <a:avLst/>
          </a:prstGeom>
        </p:spPr>
        <p:txBody>
          <a:bodyPr wrap="square">
            <a:spAutoFit/>
          </a:bodyPr>
          <a:lstStyle/>
          <a:p>
            <a:r>
              <a:rPr lang="ja-JP" altLang="en-US" sz="1000" b="1" u="sng">
                <a:solidFill>
                  <a:srgbClr val="002060"/>
                </a:solidFill>
                <a:latin typeface="メイリオ"/>
                <a:ea typeface="メイリオ"/>
                <a:cs typeface="メイリオ"/>
              </a:rPr>
              <a:t>１　助成メニュー</a:t>
            </a:r>
            <a:endParaRPr lang="ja-JP" altLang="ja-JP" sz="1000" b="1" u="sng">
              <a:solidFill>
                <a:srgbClr val="002060"/>
              </a:solidFill>
              <a:latin typeface="Arial"/>
            </a:endParaRPr>
          </a:p>
        </p:txBody>
      </p:sp>
      <p:sp>
        <p:nvSpPr>
          <p:cNvPr id="3" name="正方形/長方形 2">
            <a:extLst>
              <a:ext uri="{FF2B5EF4-FFF2-40B4-BE49-F238E27FC236}">
                <a16:creationId xmlns:a16="http://schemas.microsoft.com/office/drawing/2014/main" id="{7209504F-2627-B7FB-454C-AFE2E543EECC}"/>
              </a:ext>
            </a:extLst>
          </p:cNvPr>
          <p:cNvSpPr/>
          <p:nvPr/>
        </p:nvSpPr>
        <p:spPr>
          <a:xfrm>
            <a:off x="188379" y="505019"/>
            <a:ext cx="6824142" cy="443839"/>
          </a:xfrm>
          <a:prstGeom prst="rect">
            <a:avLst/>
          </a:prstGeom>
        </p:spPr>
        <p:txBody>
          <a:bodyPr wrap="square">
            <a:spAutoFit/>
          </a:bodyPr>
          <a:lstStyle/>
          <a:p>
            <a:pPr>
              <a:lnSpc>
                <a:spcPts val="1385"/>
              </a:lnSpc>
            </a:pPr>
            <a:r>
              <a:rPr lang="ja-JP" altLang="en-US" sz="969" b="1">
                <a:latin typeface="メイリオ"/>
                <a:ea typeface="メイリオ"/>
              </a:rPr>
              <a:t>　</a:t>
            </a:r>
            <a:r>
              <a:rPr lang="ja-JP" altLang="en-US" sz="969">
                <a:latin typeface="メイリオ"/>
                <a:ea typeface="メイリオ"/>
              </a:rPr>
              <a:t>人材開発支援助成金とは、事業主等が雇用する労働者に対して、その職務に関連した専門的な知識及び技能の習得をさせるための職業訓練等を計画に沿って実施した場合に、訓練経費や訓練期間中の賃金の一部等を助成する制度です。</a:t>
            </a:r>
            <a:endParaRPr lang="en-US" altLang="ja-JP" sz="969">
              <a:latin typeface="メイリオ"/>
              <a:ea typeface="メイリオ"/>
            </a:endParaRPr>
          </a:p>
        </p:txBody>
      </p:sp>
      <p:graphicFrame>
        <p:nvGraphicFramePr>
          <p:cNvPr id="4" name="表 3">
            <a:extLst>
              <a:ext uri="{FF2B5EF4-FFF2-40B4-BE49-F238E27FC236}">
                <a16:creationId xmlns:a16="http://schemas.microsoft.com/office/drawing/2014/main" id="{C975FE39-E0BD-2622-0104-D9B1C7950DD2}"/>
              </a:ext>
            </a:extLst>
          </p:cNvPr>
          <p:cNvGraphicFramePr>
            <a:graphicFrameLocks noGrp="1"/>
          </p:cNvGraphicFramePr>
          <p:nvPr>
            <p:extLst>
              <p:ext uri="{D42A27DB-BD31-4B8C-83A1-F6EECF244321}">
                <p14:modId xmlns:p14="http://schemas.microsoft.com/office/powerpoint/2010/main" val="1110465969"/>
              </p:ext>
            </p:extLst>
          </p:nvPr>
        </p:nvGraphicFramePr>
        <p:xfrm>
          <a:off x="238539" y="1091745"/>
          <a:ext cx="6723575" cy="3461086"/>
        </p:xfrm>
        <a:graphic>
          <a:graphicData uri="http://schemas.openxmlformats.org/drawingml/2006/table">
            <a:tbl>
              <a:tblPr firstRow="1" bandRow="1">
                <a:tableStyleId>{5940675A-B579-460E-94D1-54222C63F5DA}</a:tableStyleId>
              </a:tblPr>
              <a:tblGrid>
                <a:gridCol w="4813539">
                  <a:extLst>
                    <a:ext uri="{9D8B030D-6E8A-4147-A177-3AD203B41FA5}">
                      <a16:colId xmlns:a16="http://schemas.microsoft.com/office/drawing/2014/main" val="20000"/>
                    </a:ext>
                  </a:extLst>
                </a:gridCol>
                <a:gridCol w="916817">
                  <a:extLst>
                    <a:ext uri="{9D8B030D-6E8A-4147-A177-3AD203B41FA5}">
                      <a16:colId xmlns:a16="http://schemas.microsoft.com/office/drawing/2014/main" val="4056044241"/>
                    </a:ext>
                  </a:extLst>
                </a:gridCol>
                <a:gridCol w="993219">
                  <a:extLst>
                    <a:ext uri="{9D8B030D-6E8A-4147-A177-3AD203B41FA5}">
                      <a16:colId xmlns:a16="http://schemas.microsoft.com/office/drawing/2014/main" val="2854271516"/>
                    </a:ext>
                  </a:extLst>
                </a:gridCol>
              </a:tblGrid>
              <a:tr h="94202">
                <a:tc>
                  <a:txBody>
                    <a:bodyPr/>
                    <a:lstStyle/>
                    <a:p>
                      <a:pPr algn="ct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支給対象となる訓練等</a:t>
                      </a: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助成対象</a:t>
                      </a: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extLst>
                  <a:ext uri="{0D108BD9-81ED-4DB2-BD59-A6C34878D82A}">
                    <a16:rowId xmlns:a16="http://schemas.microsoft.com/office/drawing/2014/main" val="10000"/>
                  </a:ext>
                </a:extLst>
              </a:tr>
              <a:tr h="106445">
                <a:tc gridSpan="3">
                  <a:txBody>
                    <a:bodyPr/>
                    <a:lstStyle/>
                    <a:p>
                      <a:pPr algn="l"/>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人材育成支援コース</a:t>
                      </a:r>
                      <a:endPar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l"/>
                      <a:endPar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1"/>
                  </a:ext>
                </a:extLst>
              </a:tr>
              <a:tr h="172501">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時間以上の</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、新卒者等のために実施する</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を組み合わせた訓練、有期契約労働者等の正社員転換を目的として実施する</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を組み合わせた訓練、中高年齢者が実践的なスキルを習得するために実施する</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を組み合わせた訓練</a:t>
                      </a: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a:t>
                      </a:r>
                      <a:endPar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・事業主団体等</a:t>
                      </a:r>
                      <a:endParaRPr kumimoji="1" lang="ja-JP" altLang="en-US" sz="1200"/>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雇用保険被保険者</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06445">
                <a:tc gridSpan="3">
                  <a:txBody>
                    <a:bodyPr/>
                    <a:lstStyle/>
                    <a:p>
                      <a:pPr algn="l"/>
                      <a:r>
                        <a:rPr kumimoji="1" lang="ja-JP" altLang="en-US" sz="8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教育訓練休暇等付与コース</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l"/>
                      <a:endParaRPr kumimoji="1" lang="ja-JP" altLang="en-US" sz="800" b="1"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0005"/>
                  </a:ext>
                </a:extLst>
              </a:tr>
              <a:tr h="184744">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有給教育訓練休暇制度</a:t>
                      </a:r>
                      <a:r>
                        <a:rPr lang="ja-JP" altLang="en-US" sz="800" b="0" i="0" u="none" strike="noStrike">
                          <a:solidFill>
                            <a:schemeClr val="tx1"/>
                          </a:solidFill>
                          <a:effectLst/>
                          <a:latin typeface="游ゴシック Medium" panose="020B0500000000000000" pitchFamily="50" charset="-128"/>
                          <a:ea typeface="游ゴシック Medium" panose="020B0500000000000000" pitchFamily="50" charset="-128"/>
                        </a:rPr>
                        <a:t>（３年間で５日以上）</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を導入し、労働者がその休暇を取得して訓練を受けた場合に助成</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a:t>
                      </a:r>
                      <a:endPar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雇用保険被保険者</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06445">
                <a:tc gridSpan="3">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人への投資促進コース　　</a:t>
                      </a:r>
                      <a:r>
                        <a:rPr kumimoji="1" lang="ja-JP" altLang="en-US"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令和４年４月～</a:t>
                      </a:r>
                      <a:endParaRPr kumimoji="1" lang="en-US" altLang="ja-JP" sz="700" b="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marL="0" marR="0" indent="0" algn="l" defTabSz="995690" rtl="0" eaLnBrk="1" fontAlgn="auto" latinLnBrk="0" hangingPunct="1">
                        <a:lnSpc>
                          <a:spcPct val="100000"/>
                        </a:lnSpc>
                        <a:spcBef>
                          <a:spcPts val="0"/>
                        </a:spcBef>
                        <a:spcAft>
                          <a:spcPts val="0"/>
                        </a:spcAft>
                        <a:buClrTx/>
                        <a:buSzTx/>
                        <a:buFontTx/>
                        <a:buNone/>
                        <a:tabLst/>
                        <a:defRPr/>
                      </a:pPr>
                      <a:endParaRPr kumimoji="1" lang="en-US" altLang="ja-JP" sz="7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4048731362"/>
                  </a:ext>
                </a:extLst>
              </a:tr>
              <a:tr h="184744">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・高度デジタル人材訓練／成長分野等人材訓練</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高度デジタル人材の育成のための訓練や大学院での訓練</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rowSpan="5">
                  <a:txBody>
                    <a:bodyPr/>
                    <a:lstStyle/>
                    <a:p>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a:t>
                      </a:r>
                      <a:endParaRPr kumimoji="1" lang="ja-JP" altLang="en-US" sz="1200"/>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rowSpan="5">
                  <a:txBody>
                    <a:bodyPr/>
                    <a:lstStyle/>
                    <a:p>
                      <a:pPr algn="l"/>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雇用保険被保険者</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5480089"/>
                  </a:ext>
                </a:extLst>
              </a:tr>
              <a:tr h="184744">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・情報技術分野認定実習併用職業訓練</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IT</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分野未経験者の即戦力化のための</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を組み合わせた訓練</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408762294"/>
                  </a:ext>
                </a:extLst>
              </a:tr>
              <a:tr h="184744">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・定額制訓練</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サブスクリプション型の研修サービスによる訓練</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4126645"/>
                  </a:ext>
                </a:extLst>
              </a:tr>
              <a:tr h="184744">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・自発的職業能力開発訓練</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労働者が自発的に受講した訓練（訓練費用を負担する事業主に対する助成）</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2282669802"/>
                  </a:ext>
                </a:extLst>
              </a:tr>
              <a:tr h="263043">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・長期教育訓練休暇等制度</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長期教育訓練休暇制度や教育訓練短時間勤務等制度を導入し、労働者がその休暇を取得して</a:t>
                      </a:r>
                      <a:endPar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訓練を受けた場合に助成</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817806470"/>
                  </a:ext>
                </a:extLst>
              </a:tr>
              <a:tr h="169142">
                <a:tc gridSpan="3">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 事業展開等リスキリング支援コース　　</a:t>
                      </a:r>
                      <a:r>
                        <a:rPr kumimoji="1" lang="ja-JP" altLang="en-US"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a:t>
                      </a:r>
                      <a:r>
                        <a:rPr kumimoji="1" lang="en-US" altLang="ja-JP"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en-US" altLang="ja-JP" sz="7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marL="0" marR="0" indent="0" algn="l" defTabSz="995690" rtl="0" eaLnBrk="1" fontAlgn="auto" latinLnBrk="0" hangingPunct="1">
                        <a:lnSpc>
                          <a:spcPct val="100000"/>
                        </a:lnSpc>
                        <a:spcBef>
                          <a:spcPts val="0"/>
                        </a:spcBef>
                        <a:spcAft>
                          <a:spcPts val="0"/>
                        </a:spcAft>
                        <a:buClrTx/>
                        <a:buSzTx/>
                        <a:buFontTx/>
                        <a:buNone/>
                        <a:tabLst/>
                        <a:defRPr/>
                      </a:pPr>
                      <a:endParaRPr kumimoji="1" lang="en-US" altLang="ja-JP" sz="7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extLst>
                  <a:ext uri="{0D108BD9-81ED-4DB2-BD59-A6C34878D82A}">
                    <a16:rowId xmlns:a16="http://schemas.microsoft.com/office/drawing/2014/main" val="1916064214"/>
                  </a:ext>
                </a:extLst>
              </a:tr>
              <a:tr h="106445">
                <a:tc>
                  <a:txBody>
                    <a:bodyPr/>
                    <a:lstStyle/>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１～３に関する</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による訓練</a:t>
                      </a:r>
                    </a:p>
                    <a:p>
                      <a:pPr marL="0" marR="0" indent="0" algn="l" defTabSz="99569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１：事業展開、２：</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DX</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GX</a:t>
                      </a:r>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化、３：企業内の人事・人材育成に関する計画に基づき今後従事することが予定される職務</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95690" rtl="0" eaLnBrk="1" fontAlgn="auto" latinLnBrk="0" hangingPunct="1">
                        <a:lnSpc>
                          <a:spcPct val="100000"/>
                        </a:lnSpc>
                        <a:spcBef>
                          <a:spcPts val="0"/>
                        </a:spcBef>
                        <a:spcAft>
                          <a:spcPts val="0"/>
                        </a:spcAft>
                        <a:buClrTx/>
                        <a:buSzTx/>
                        <a:buFontTx/>
                        <a:buNone/>
                        <a:tabLst/>
                        <a:defRPr/>
                      </a:pPr>
                      <a:r>
                        <a:rPr kumimoji="1"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a:t>
                      </a:r>
                      <a:endParaRPr kumimoji="1"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4704" marR="44704" marT="2476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kumimoji="1"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雇用保険被保険者</a:t>
                      </a: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4038285"/>
                  </a:ext>
                </a:extLst>
              </a:tr>
            </a:tbl>
          </a:graphicData>
        </a:graphic>
      </p:graphicFrame>
      <p:sp>
        <p:nvSpPr>
          <p:cNvPr id="8" name="正方形/長方形 7">
            <a:extLst>
              <a:ext uri="{FF2B5EF4-FFF2-40B4-BE49-F238E27FC236}">
                <a16:creationId xmlns:a16="http://schemas.microsoft.com/office/drawing/2014/main" id="{89E16479-C364-0989-6692-EB5F1A6D4A8D}"/>
              </a:ext>
            </a:extLst>
          </p:cNvPr>
          <p:cNvSpPr/>
          <p:nvPr/>
        </p:nvSpPr>
        <p:spPr>
          <a:xfrm>
            <a:off x="0" y="75330"/>
            <a:ext cx="7200900" cy="385519"/>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400" b="1">
              <a:solidFill>
                <a:schemeClr val="tx1"/>
              </a:solidFill>
              <a:latin typeface="メイリオ" pitchFamily="50" charset="-128"/>
              <a:ea typeface="メイリオ" pitchFamily="50" charset="-128"/>
            </a:endParaRPr>
          </a:p>
        </p:txBody>
      </p:sp>
      <p:sp>
        <p:nvSpPr>
          <p:cNvPr id="11" name="スライド番号プレースホルダー 1">
            <a:extLst>
              <a:ext uri="{FF2B5EF4-FFF2-40B4-BE49-F238E27FC236}">
                <a16:creationId xmlns:a16="http://schemas.microsoft.com/office/drawing/2014/main" id="{3DDE06F6-7E2B-1C21-AF4D-AEE71CDBBC52}"/>
              </a:ext>
            </a:extLst>
          </p:cNvPr>
          <p:cNvSpPr txBox="1">
            <a:spLocks/>
          </p:cNvSpPr>
          <p:nvPr/>
        </p:nvSpPr>
        <p:spPr>
          <a:xfrm>
            <a:off x="6799314" y="9988254"/>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2</a:t>
            </a:fld>
            <a:endParaRPr lang="ja-JP" altLang="en-US"/>
          </a:p>
        </p:txBody>
      </p:sp>
      <p:sp>
        <p:nvSpPr>
          <p:cNvPr id="9" name="タイトル 8">
            <a:extLst>
              <a:ext uri="{FF2B5EF4-FFF2-40B4-BE49-F238E27FC236}">
                <a16:creationId xmlns:a16="http://schemas.microsoft.com/office/drawing/2014/main" id="{EE76453E-46BC-1779-A8A5-05FAF314E1AA}"/>
              </a:ext>
            </a:extLst>
          </p:cNvPr>
          <p:cNvSpPr>
            <a:spLocks noGrp="1"/>
          </p:cNvSpPr>
          <p:nvPr>
            <p:ph type="title" idx="4294967295"/>
          </p:nvPr>
        </p:nvSpPr>
        <p:spPr>
          <a:xfrm>
            <a:off x="0" y="83685"/>
            <a:ext cx="4104507" cy="354846"/>
          </a:xfrm>
        </p:spPr>
        <p:txBody>
          <a:bodyPr>
            <a:noAutofit/>
          </a:bodyPr>
          <a:lstStyle/>
          <a:p>
            <a:pPr algn="l" rtl="0" eaLnBrk="1" latinLnBrk="0" hangingPunct="1"/>
            <a:r>
              <a:rPr kumimoji="1" lang="en-US" altLang="ja-JP" sz="1400" b="1" kern="1200">
                <a:solidFill>
                  <a:srgbClr val="000000"/>
                </a:solidFill>
                <a:effectLst/>
                <a:latin typeface="メイリオ" panose="020B0604030504040204" pitchFamily="50" charset="-128"/>
                <a:ea typeface="メイリオ" panose="020B0604030504040204" pitchFamily="50" charset="-128"/>
                <a:cs typeface="+mn-cs"/>
              </a:rPr>
              <a:t>Ⅰ-1</a:t>
            </a:r>
            <a:r>
              <a:rPr kumimoji="1" lang="ja-JP" altLang="ja-JP" sz="1400" b="1" kern="1200">
                <a:solidFill>
                  <a:srgbClr val="000000"/>
                </a:solidFill>
                <a:effectLst/>
                <a:latin typeface="メイリオ" panose="020B0604030504040204" pitchFamily="50" charset="-128"/>
                <a:ea typeface="メイリオ" panose="020B0604030504040204" pitchFamily="50" charset="-128"/>
                <a:cs typeface="+mn-cs"/>
              </a:rPr>
              <a:t>　人材開発支援助成金とは</a:t>
            </a:r>
            <a:endParaRPr lang="ja-JP" altLang="ja-JP" sz="4400">
              <a:effectLst/>
            </a:endParaRPr>
          </a:p>
        </p:txBody>
      </p:sp>
      <p:sp>
        <p:nvSpPr>
          <p:cNvPr id="10" name="正方形/長方形 9">
            <a:extLst>
              <a:ext uri="{FF2B5EF4-FFF2-40B4-BE49-F238E27FC236}">
                <a16:creationId xmlns:a16="http://schemas.microsoft.com/office/drawing/2014/main" id="{0E317511-158A-C9F4-26DB-03CB5576F99E}"/>
              </a:ext>
            </a:extLst>
          </p:cNvPr>
          <p:cNvSpPr/>
          <p:nvPr/>
        </p:nvSpPr>
        <p:spPr>
          <a:xfrm>
            <a:off x="188379" y="4597410"/>
            <a:ext cx="3140657" cy="246221"/>
          </a:xfrm>
          <a:prstGeom prst="rect">
            <a:avLst/>
          </a:prstGeom>
        </p:spPr>
        <p:txBody>
          <a:bodyPr wrap="square">
            <a:spAutoFit/>
          </a:bodyPr>
          <a:lstStyle/>
          <a:p>
            <a:r>
              <a:rPr lang="ja-JP" altLang="en-US" sz="1000" b="1" u="sng">
                <a:solidFill>
                  <a:srgbClr val="002060"/>
                </a:solidFill>
                <a:latin typeface="メイリオ"/>
                <a:ea typeface="メイリオ"/>
                <a:cs typeface="メイリオ"/>
              </a:rPr>
              <a:t>２　助成額・助成率</a:t>
            </a:r>
            <a:r>
              <a:rPr lang="ja-JP" altLang="en-US" sz="1000">
                <a:latin typeface="メイリオ"/>
                <a:ea typeface="メイリオ"/>
                <a:cs typeface="メイリオ"/>
              </a:rPr>
              <a:t>　</a:t>
            </a:r>
            <a:r>
              <a:rPr lang="ja-JP" altLang="en-US" sz="623">
                <a:latin typeface="メイリオ"/>
                <a:ea typeface="メイリオ"/>
                <a:cs typeface="メイリオ"/>
              </a:rPr>
              <a:t>（　）内は中小企業以外の助成額・助成率</a:t>
            </a:r>
            <a:endParaRPr lang="ja-JP" altLang="ja-JP" sz="623">
              <a:latin typeface="Arial"/>
            </a:endParaRPr>
          </a:p>
        </p:txBody>
      </p:sp>
      <p:graphicFrame>
        <p:nvGraphicFramePr>
          <p:cNvPr id="12" name="表 11">
            <a:extLst>
              <a:ext uri="{FF2B5EF4-FFF2-40B4-BE49-F238E27FC236}">
                <a16:creationId xmlns:a16="http://schemas.microsoft.com/office/drawing/2014/main" id="{8EADF32B-78D6-3EDB-C236-9937D64CA5C0}"/>
              </a:ext>
            </a:extLst>
          </p:cNvPr>
          <p:cNvGraphicFramePr>
            <a:graphicFrameLocks noGrp="1"/>
          </p:cNvGraphicFramePr>
          <p:nvPr>
            <p:extLst>
              <p:ext uri="{D42A27DB-BD31-4B8C-83A1-F6EECF244321}">
                <p14:modId xmlns:p14="http://schemas.microsoft.com/office/powerpoint/2010/main" val="3229465095"/>
              </p:ext>
            </p:extLst>
          </p:nvPr>
        </p:nvGraphicFramePr>
        <p:xfrm>
          <a:off x="188379" y="4826661"/>
          <a:ext cx="6875000" cy="4831820"/>
        </p:xfrm>
        <a:graphic>
          <a:graphicData uri="http://schemas.openxmlformats.org/drawingml/2006/table">
            <a:tbl>
              <a:tblPr/>
              <a:tblGrid>
                <a:gridCol w="292553">
                  <a:extLst>
                    <a:ext uri="{9D8B030D-6E8A-4147-A177-3AD203B41FA5}">
                      <a16:colId xmlns:a16="http://schemas.microsoft.com/office/drawing/2014/main" val="20000"/>
                    </a:ext>
                  </a:extLst>
                </a:gridCol>
                <a:gridCol w="1243351">
                  <a:extLst>
                    <a:ext uri="{9D8B030D-6E8A-4147-A177-3AD203B41FA5}">
                      <a16:colId xmlns:a16="http://schemas.microsoft.com/office/drawing/2014/main" val="4039090113"/>
                    </a:ext>
                  </a:extLst>
                </a:gridCol>
                <a:gridCol w="402261">
                  <a:extLst>
                    <a:ext uri="{9D8B030D-6E8A-4147-A177-3AD203B41FA5}">
                      <a16:colId xmlns:a16="http://schemas.microsoft.com/office/drawing/2014/main" val="3374789251"/>
                    </a:ext>
                  </a:extLst>
                </a:gridCol>
                <a:gridCol w="603391">
                  <a:extLst>
                    <a:ext uri="{9D8B030D-6E8A-4147-A177-3AD203B41FA5}">
                      <a16:colId xmlns:a16="http://schemas.microsoft.com/office/drawing/2014/main" val="20002"/>
                    </a:ext>
                  </a:extLst>
                </a:gridCol>
                <a:gridCol w="603391">
                  <a:extLst>
                    <a:ext uri="{9D8B030D-6E8A-4147-A177-3AD203B41FA5}">
                      <a16:colId xmlns:a16="http://schemas.microsoft.com/office/drawing/2014/main" val="20003"/>
                    </a:ext>
                  </a:extLst>
                </a:gridCol>
                <a:gridCol w="731383">
                  <a:extLst>
                    <a:ext uri="{9D8B030D-6E8A-4147-A177-3AD203B41FA5}">
                      <a16:colId xmlns:a16="http://schemas.microsoft.com/office/drawing/2014/main" val="20004"/>
                    </a:ext>
                  </a:extLst>
                </a:gridCol>
                <a:gridCol w="731383">
                  <a:extLst>
                    <a:ext uri="{9D8B030D-6E8A-4147-A177-3AD203B41FA5}">
                      <a16:colId xmlns:a16="http://schemas.microsoft.com/office/drawing/2014/main" val="20005"/>
                    </a:ext>
                  </a:extLst>
                </a:gridCol>
                <a:gridCol w="658245">
                  <a:extLst>
                    <a:ext uri="{9D8B030D-6E8A-4147-A177-3AD203B41FA5}">
                      <a16:colId xmlns:a16="http://schemas.microsoft.com/office/drawing/2014/main" val="2508433262"/>
                    </a:ext>
                  </a:extLst>
                </a:gridCol>
                <a:gridCol w="511968">
                  <a:extLst>
                    <a:ext uri="{9D8B030D-6E8A-4147-A177-3AD203B41FA5}">
                      <a16:colId xmlns:a16="http://schemas.microsoft.com/office/drawing/2014/main" val="20006"/>
                    </a:ext>
                  </a:extLst>
                </a:gridCol>
                <a:gridCol w="621675">
                  <a:extLst>
                    <a:ext uri="{9D8B030D-6E8A-4147-A177-3AD203B41FA5}">
                      <a16:colId xmlns:a16="http://schemas.microsoft.com/office/drawing/2014/main" val="20007"/>
                    </a:ext>
                  </a:extLst>
                </a:gridCol>
                <a:gridCol w="475399">
                  <a:extLst>
                    <a:ext uri="{9D8B030D-6E8A-4147-A177-3AD203B41FA5}">
                      <a16:colId xmlns:a16="http://schemas.microsoft.com/office/drawing/2014/main" val="4134580068"/>
                    </a:ext>
                  </a:extLst>
                </a:gridCol>
              </a:tblGrid>
              <a:tr h="281966">
                <a:tc rowSpan="2" gridSpan="3">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kumimoji="1"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支給対象となる訓練等</a:t>
                      </a:r>
                      <a:r>
                        <a:rPr kumimoji="1" lang="ja-JP" altLang="en-US" sz="800" b="1">
                          <a:solidFill>
                            <a:schemeClr val="tx1"/>
                          </a:solidFill>
                          <a:latin typeface="メイリオ" pitchFamily="50" charset="-128"/>
                          <a:ea typeface="メイリオ" pitchFamily="50" charset="-128"/>
                        </a:rPr>
                        <a:t>　</a:t>
                      </a:r>
                      <a:endPar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974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tcPr>
                </a:tc>
                <a:tc rowSpan="2"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2">
                  <a:txBody>
                    <a:bodyPr/>
                    <a:lstStyle/>
                    <a:p>
                      <a:pPr algn="ctr" fontAlgn="ctr">
                        <a:lnSpc>
                          <a:spcPts val="1500"/>
                        </a:lnSpc>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賃金助成額</a:t>
                      </a:r>
                      <a:endParaRPr lang="ja-JP" altLang="en-US" sz="800" b="1"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1001908" rtl="0" eaLnBrk="1" fontAlgn="ctr" latinLnBrk="0" hangingPunct="1">
                        <a:lnSpc>
                          <a:spcPts val="15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時間当たり）</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9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CCCCFF"/>
                    </a:solidFill>
                  </a:tcPr>
                </a:tc>
                <a:tc hMerge="1">
                  <a:txBody>
                    <a:bodyPr/>
                    <a:lstStyle/>
                    <a:p>
                      <a:pPr algn="ctr" fontAlgn="ctr">
                        <a:lnSpc>
                          <a:spcPts val="1000"/>
                        </a:lnSpc>
                      </a:pPr>
                      <a:endParaRPr lang="zh-TW" altLang="en-US"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40681" marB="20341"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gridSpan="2">
                  <a:txBody>
                    <a:bodyPr/>
                    <a:lstStyle/>
                    <a:p>
                      <a:pPr algn="ctr" fontAlgn="ctr">
                        <a:lnSpc>
                          <a:spcPts val="1000"/>
                        </a:lnSpc>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経費助成率</a:t>
                      </a:r>
                      <a:endParaRPr lang="en-US" altLang="ja-JP" sz="800" b="1"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CCCCFF"/>
                    </a:solidFill>
                  </a:tcPr>
                </a:tc>
                <a:tc hMerge="1">
                  <a:txBody>
                    <a:bodyPr/>
                    <a:lstStyle/>
                    <a:p>
                      <a:pPr algn="ctr" fontAlgn="ctr">
                        <a:lnSpc>
                          <a:spcPts val="1000"/>
                        </a:lnSpc>
                      </a:pPr>
                      <a:endParaRPr lang="zh-TW" altLang="en-US" sz="10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40681"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rowSpan="2">
                  <a:txBody>
                    <a:bodyPr/>
                    <a:lstStyle/>
                    <a:p>
                      <a:pPr algn="ctr" fontAlgn="ctr">
                        <a:lnSpc>
                          <a:spcPts val="1000"/>
                        </a:lnSpc>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新規採用助成</a:t>
                      </a:r>
                      <a:endParaRPr lang="en-US" altLang="ja-JP"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lnSpc>
                          <a:spcPts val="1000"/>
                        </a:lnSpc>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lnSpc>
                          <a:spcPts val="1000"/>
                        </a:lnSpc>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職務代行助成</a:t>
                      </a:r>
                      <a:endParaRPr lang="en-US" altLang="ja-JP" sz="800" b="1"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lnSpc>
                          <a:spcPts val="1000"/>
                        </a:lnSpc>
                      </a:pPr>
                      <a:endParaRPr lang="en-US" altLang="ja-JP"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gridSpan="2">
                  <a:txBody>
                    <a:bodyPr/>
                    <a:lstStyle/>
                    <a:p>
                      <a:pPr algn="ctr" fontAlgn="ctr">
                        <a:lnSpc>
                          <a:spcPts val="1500"/>
                        </a:lnSpc>
                      </a:pPr>
                      <a:r>
                        <a:rPr lang="en-US" altLang="ja-JP"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実施助成額</a:t>
                      </a:r>
                    </a:p>
                    <a:p>
                      <a:pPr marL="0" marR="0" indent="0" algn="ctr" defTabSz="995690" rtl="0" eaLnBrk="1" fontAlgn="ctr" latinLnBrk="0" hangingPunct="1">
                        <a:lnSpc>
                          <a:spcPts val="1500"/>
                        </a:lnSpc>
                        <a:spcBef>
                          <a:spcPts val="0"/>
                        </a:spcBef>
                        <a:spcAft>
                          <a:spcPts val="0"/>
                        </a:spcAft>
                        <a:buClrTx/>
                        <a:buSzTx/>
                        <a:buFontTx/>
                        <a:buNone/>
                        <a:tabLst/>
                        <a:defRPr/>
                      </a:pPr>
                      <a:r>
                        <a:rPr kumimoji="1" lang="ja-JP" altLang="en-US"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r>
                        <a:rPr kumimoji="1" lang="en-US" altLang="ja-JP"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コース当たり）</a:t>
                      </a:r>
                      <a:endParaRPr kumimoji="1" lang="zh-TW" altLang="en-US"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9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CCCCFF"/>
                    </a:solidFill>
                  </a:tcPr>
                </a:tc>
                <a:tc hMerge="1">
                  <a:txBody>
                    <a:bodyPr/>
                    <a:lstStyle/>
                    <a:p>
                      <a:pPr marL="0" marR="0" indent="0" algn="ctr" defTabSz="995690" rtl="0" eaLnBrk="1" fontAlgn="ctr" latinLnBrk="0" hangingPunct="1">
                        <a:lnSpc>
                          <a:spcPts val="1000"/>
                        </a:lnSpc>
                        <a:spcBef>
                          <a:spcPts val="0"/>
                        </a:spcBef>
                        <a:spcAft>
                          <a:spcPts val="0"/>
                        </a:spcAft>
                        <a:buClrTx/>
                        <a:buSzTx/>
                        <a:buFontTx/>
                        <a:buNone/>
                        <a:tabLst/>
                        <a:defRPr/>
                      </a:pPr>
                      <a:endParaRPr kumimoji="1" lang="zh-TW" altLang="en-US" sz="9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40681" marB="20341"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rowSpan="2">
                  <a:txBody>
                    <a:bodyPr/>
                    <a:lstStyle/>
                    <a:p>
                      <a:pPr marL="0" marR="0" indent="0" algn="ctr" defTabSz="995690" rtl="0" eaLnBrk="1" fontAlgn="ctr" latinLnBrk="0" hangingPunct="1">
                        <a:lnSpc>
                          <a:spcPts val="1500"/>
                        </a:lnSpc>
                        <a:spcBef>
                          <a:spcPts val="0"/>
                        </a:spcBef>
                        <a:spcAft>
                          <a:spcPts val="0"/>
                        </a:spcAft>
                        <a:buClrTx/>
                        <a:buSzTx/>
                        <a:buFontTx/>
                        <a:buNone/>
                        <a:tabLst/>
                        <a:defRPr/>
                      </a:pPr>
                      <a:r>
                        <a:rPr kumimoji="1" lang="ja-JP" altLang="en-US" sz="800" b="1"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設備投資</a:t>
                      </a:r>
                      <a:endParaRPr kumimoji="1" lang="en-US" altLang="ja-JP" sz="800" b="1"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ts val="1500"/>
                        </a:lnSpc>
                        <a:spcBef>
                          <a:spcPts val="0"/>
                        </a:spcBef>
                        <a:spcAft>
                          <a:spcPts val="0"/>
                        </a:spcAft>
                        <a:buClrTx/>
                        <a:buSzTx/>
                        <a:buFontTx/>
                        <a:buNone/>
                        <a:tabLst/>
                        <a:defRPr/>
                      </a:pPr>
                      <a:r>
                        <a:rPr kumimoji="1" lang="ja-JP" altLang="en-US" sz="800" b="1"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加算</a:t>
                      </a:r>
                      <a:r>
                        <a:rPr kumimoji="1" lang="en-US" altLang="ja-JP" sz="800" b="1" i="0" u="none" strike="noStrike" kern="120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p>
                  </a:txBody>
                  <a:tcPr marL="17600" marR="17600" marT="0" marB="974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extLst>
                  <a:ext uri="{0D108BD9-81ED-4DB2-BD59-A6C34878D82A}">
                    <a16:rowId xmlns:a16="http://schemas.microsoft.com/office/drawing/2014/main" val="10000"/>
                  </a:ext>
                </a:extLst>
              </a:tr>
              <a:tr h="245308">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lnSpc>
                          <a:spcPts val="1000"/>
                        </a:lnSpc>
                      </a:pP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9749"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l"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賃金要件等を</a:t>
                      </a:r>
                      <a:endParaRPr lang="en-US" altLang="ja-JP"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満たす場合</a:t>
                      </a:r>
                      <a:r>
                        <a:rPr lang="en-US" altLang="ja-JP"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lang="zh-TW"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9749"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endParaRPr kumimoji="1" lang="ja-JP" altLang="en-US" sz="800">
                        <a:solidFill>
                          <a:schemeClr val="tx1"/>
                        </a:solidFill>
                        <a:latin typeface="メイリオ" panose="020B0604030504040204" pitchFamily="50" charset="-128"/>
                        <a:ea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l"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賃金要件等を</a:t>
                      </a:r>
                      <a:endParaRPr lang="en-US" altLang="ja-JP"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満たす場合</a:t>
                      </a:r>
                      <a:r>
                        <a:rPr lang="en-US" altLang="ja-JP"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lang="zh-TW"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vMerge="1">
                  <a:txBody>
                    <a:bodyPr/>
                    <a:lstStyle/>
                    <a:p>
                      <a:pPr algn="ctr" fontAlgn="ctr">
                        <a:lnSpc>
                          <a:spcPts val="1300"/>
                        </a:lnSpc>
                      </a:pPr>
                      <a:endParaRPr lang="zh-TW"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ctr" fontAlgn="ctr">
                        <a:lnSpc>
                          <a:spcPts val="1000"/>
                        </a:lnSpc>
                      </a:pP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a:txBody>
                    <a:bodyPr/>
                    <a:lstStyle/>
                    <a:p>
                      <a:pPr algn="l"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賃金要件等を</a:t>
                      </a:r>
                      <a:endParaRPr lang="en-US" altLang="ja-JP"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fontAlgn="ctr">
                        <a:lnSpc>
                          <a:spcPts val="1300"/>
                        </a:lnSpc>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満たす場合</a:t>
                      </a:r>
                      <a:r>
                        <a:rPr lang="en-US" altLang="ja-JP"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lang="zh-TW"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tc vMerge="1">
                  <a:txBody>
                    <a:bodyPr/>
                    <a:lstStyle/>
                    <a:p>
                      <a:pPr algn="l" fontAlgn="ctr">
                        <a:lnSpc>
                          <a:spcPts val="1300"/>
                        </a:lnSpc>
                      </a:pPr>
                      <a:endParaRPr lang="zh-TW"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CCFF"/>
                    </a:solidFill>
                  </a:tcPr>
                </a:tc>
                <a:extLst>
                  <a:ext uri="{0D108BD9-81ED-4DB2-BD59-A6C34878D82A}">
                    <a16:rowId xmlns:a16="http://schemas.microsoft.com/office/drawing/2014/main" val="10001"/>
                  </a:ext>
                </a:extLst>
              </a:tr>
              <a:tr h="190026">
                <a:tc rowSpan="7">
                  <a:txBody>
                    <a:bodyPr/>
                    <a:lstStyle/>
                    <a:p>
                      <a:pPr algn="ctr" fontAlgn="ctr"/>
                      <a:r>
                        <a:rPr lang="ja-JP" altLang="en-US" sz="800" b="1" i="0" u="none" strike="noStrike"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a:t>
                      </a: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人材育成支援コース</a:t>
                      </a:r>
                      <a:endParaRPr lang="en-US" altLang="ja-JP" sz="800" b="1" i="0" u="none" strike="noStrike" baseline="4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vert="eaVert"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人材育成訓練</a:t>
                      </a:r>
                      <a:endParaRPr kumimoji="1" lang="ja-JP" altLang="en-US" sz="1800">
                        <a:solidFill>
                          <a:schemeClr val="tx1"/>
                        </a:solidFill>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kumimoji="1" lang="en-US" altLang="ja-JP"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endParaRPr kumimoji="1" lang="ja-JP" altLang="en-US" sz="1800">
                        <a:solidFill>
                          <a:schemeClr val="tx1"/>
                        </a:solidFill>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en-US" altLang="ja-JP" sz="7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rPr>
                        <a:t>70</a:t>
                      </a:r>
                      <a:r>
                        <a:rPr lang="ja-JP" altLang="en-US" sz="800" b="0" i="0" u="none" strike="noStrike">
                          <a:solidFill>
                            <a:schemeClr val="tx1"/>
                          </a:solidFill>
                          <a:latin typeface="メイリオ" panose="020B0604030504040204" pitchFamily="50" charset="-128"/>
                          <a:ea typeface="メイリオ" panose="020B0604030504040204" pitchFamily="50" charset="-128"/>
                        </a:rPr>
                        <a:t>％</a:t>
                      </a:r>
                      <a:r>
                        <a:rPr lang="en-US" altLang="ja-JP" sz="800" b="0" i="0" u="none" strike="noStrike" baseline="30000">
                          <a:solidFill>
                            <a:schemeClr val="tx1"/>
                          </a:solidFill>
                          <a:latin typeface="メイリオ" panose="020B0604030504040204" pitchFamily="50" charset="-128"/>
                          <a:ea typeface="メイリオ" panose="020B0604030504040204" pitchFamily="50" charset="-128"/>
                        </a:rPr>
                        <a:t>※2</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en-US" altLang="ja-JP" sz="7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7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rPr>
                        <a:t>85</a:t>
                      </a:r>
                      <a:r>
                        <a:rPr lang="ja-JP" altLang="en-US" sz="800" b="0" i="0" u="none" strike="noStrike">
                          <a:solidFill>
                            <a:schemeClr val="tx1"/>
                          </a:solidFill>
                          <a:latin typeface="メイリオ" panose="020B0604030504040204" pitchFamily="50" charset="-128"/>
                          <a:ea typeface="メイリオ" panose="020B0604030504040204" pitchFamily="50" charset="-128"/>
                        </a:rPr>
                        <a:t>％</a:t>
                      </a:r>
                      <a:r>
                        <a:rPr lang="en-US" altLang="ja-JP" sz="800" b="0" i="0" u="none" strike="noStrike" baseline="30000">
                          <a:solidFill>
                            <a:schemeClr val="tx1"/>
                          </a:solidFill>
                          <a:latin typeface="メイリオ" panose="020B0604030504040204" pitchFamily="50" charset="-128"/>
                          <a:ea typeface="メイリオ" panose="020B0604030504040204" pitchFamily="50" charset="-128"/>
                        </a:rPr>
                        <a:t>※2</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90026">
                <a:tc vMerge="1">
                  <a:txBody>
                    <a:bodyPr/>
                    <a:lstStyle/>
                    <a:p>
                      <a:pPr algn="l" fontAlgn="ctr"/>
                      <a:endParaRPr lang="en-US" altLang="ja-JP" sz="1100" b="1" i="0" u="none" strike="noStrike" baseline="4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25422" marR="25422" marT="28164" marB="0"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rowSpan="2">
                  <a:txBody>
                    <a:bodyPr/>
                    <a:lstStyle/>
                    <a:p>
                      <a:r>
                        <a:rPr kumimoji="1" lang="ja-JP" altLang="en-US" sz="800">
                          <a:solidFill>
                            <a:schemeClr val="tx1"/>
                          </a:solidFill>
                          <a:latin typeface="メイリオ" panose="020B0604030504040204" pitchFamily="50" charset="-128"/>
                          <a:ea typeface="メイリオ" panose="020B0604030504040204" pitchFamily="50" charset="-128"/>
                        </a:rPr>
                        <a:t>認定実習併用職業訓練</a:t>
                      </a: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endParaRPr kumimoji="1" lang="ja-JP" altLang="en-US" sz="8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14986252"/>
                  </a:ext>
                </a:extLst>
              </a:tr>
              <a:tr h="190026">
                <a:tc vMerge="1">
                  <a:txBody>
                    <a:bodyPr/>
                    <a:lstStyle/>
                    <a:p>
                      <a:endParaRPr kumimoji="1" lang="ja-JP" altLang="en-US"/>
                    </a:p>
                  </a:txBody>
                  <a:tcPr/>
                </a:tc>
                <a:tc vMerge="1">
                  <a:txBody>
                    <a:bodyPr/>
                    <a:lstStyle/>
                    <a:p>
                      <a:endParaRPr kumimoji="1" lang="ja-JP" altLang="en-US"/>
                    </a:p>
                  </a:txBody>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endParaRPr kumimoji="1" lang="ja-JP" altLang="en-US"/>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72278244"/>
                  </a:ext>
                </a:extLst>
              </a:tr>
              <a:tr h="190026">
                <a:tc vMerge="1">
                  <a:txBody>
                    <a:bodyPr/>
                    <a:lstStyle/>
                    <a:p>
                      <a:endParaRPr kumimoji="1" lang="ja-JP" altLang="en-US"/>
                    </a:p>
                  </a:txBody>
                  <a:tcPr/>
                </a:tc>
                <a:tc rowSpan="2">
                  <a:txBody>
                    <a:bodyPr/>
                    <a:lstStyle/>
                    <a:p>
                      <a:r>
                        <a:rPr kumimoji="1" lang="ja-JP" altLang="en-US" sz="800">
                          <a:solidFill>
                            <a:schemeClr val="tx1"/>
                          </a:solidFill>
                          <a:latin typeface="メイリオ" panose="020B0604030504040204" pitchFamily="50" charset="-128"/>
                          <a:ea typeface="メイリオ" panose="020B0604030504040204" pitchFamily="50" charset="-128"/>
                        </a:rPr>
                        <a:t>有期実習型訓練</a:t>
                      </a:r>
                      <a:r>
                        <a:rPr kumimoji="1" lang="en-US" altLang="ja-JP" sz="800" baseline="30000">
                          <a:solidFill>
                            <a:schemeClr val="tx1"/>
                          </a:solidFill>
                          <a:latin typeface="メイリオ" panose="020B0604030504040204" pitchFamily="50" charset="-128"/>
                          <a:ea typeface="メイリオ" panose="020B0604030504040204" pitchFamily="50" charset="-128"/>
                        </a:rPr>
                        <a:t>※</a:t>
                      </a:r>
                      <a:r>
                        <a:rPr kumimoji="1" lang="ja-JP" altLang="en-US" sz="800" baseline="30000">
                          <a:solidFill>
                            <a:schemeClr val="tx1"/>
                          </a:solidFill>
                          <a:latin typeface="メイリオ" panose="020B0604030504040204" pitchFamily="50" charset="-128"/>
                          <a:ea typeface="メイリオ" panose="020B0604030504040204" pitchFamily="50" charset="-128"/>
                        </a:rPr>
                        <a:t>３</a:t>
                      </a: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endParaRPr kumimoji="1" lang="ja-JP" altLang="en-US" sz="8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rPr>
                        <a:t>100</a:t>
                      </a:r>
                      <a:r>
                        <a:rPr lang="ja-JP" altLang="en-US" sz="800" b="0" i="0" u="none" strike="noStrike">
                          <a:solidFill>
                            <a:schemeClr val="tx1"/>
                          </a:solidFill>
                          <a:latin typeface="メイリオ" panose="020B0604030504040204" pitchFamily="50" charset="-128"/>
                          <a:ea typeface="メイリオ" panose="020B0604030504040204" pitchFamily="50" charset="-128"/>
                        </a:rPr>
                        <a:t>％</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rgbClr val="BFBFBF"/>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9012686"/>
                  </a:ext>
                </a:extLst>
              </a:tr>
              <a:tr h="190026">
                <a:tc vMerge="1">
                  <a:txBody>
                    <a:bodyPr/>
                    <a:lstStyle/>
                    <a:p>
                      <a:endParaRPr kumimoji="1" lang="ja-JP" altLang="en-US"/>
                    </a:p>
                  </a:txBody>
                  <a:tcPr/>
                </a:tc>
                <a:tc v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endParaRPr kumimoji="1" lang="ja-JP" altLang="en-US"/>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BFBFBF"/>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09657858"/>
                  </a:ext>
                </a:extLst>
              </a:tr>
              <a:tr h="190026">
                <a:tc vMerge="1">
                  <a:txBody>
                    <a:bodyPr/>
                    <a:lstStyle/>
                    <a:p>
                      <a:endParaRPr kumimoji="1" lang="ja-JP" altLang="en-US"/>
                    </a:p>
                  </a:txBody>
                  <a:tcPr/>
                </a:tc>
                <a:tc rowSpan="2">
                  <a:txBody>
                    <a:bodyPr/>
                    <a:lstStyle/>
                    <a:p>
                      <a:r>
                        <a:rPr kumimoji="1" lang="ja-JP" altLang="en-US" sz="800">
                          <a:solidFill>
                            <a:schemeClr val="tx1"/>
                          </a:solidFill>
                          <a:latin typeface="メイリオ" panose="020B0604030504040204" pitchFamily="50" charset="-128"/>
                          <a:ea typeface="メイリオ" panose="020B0604030504040204" pitchFamily="50" charset="-128"/>
                        </a:rPr>
                        <a:t>中高年齢者実習型訓練</a:t>
                      </a: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endParaRPr kumimoji="1" lang="ja-JP" altLang="en-US" sz="8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rPr>
                        <a:t>75</a:t>
                      </a:r>
                      <a:r>
                        <a:rPr lang="ja-JP" altLang="en-US" sz="800" b="0" i="0" u="none" strike="noStrike">
                          <a:solidFill>
                            <a:schemeClr val="tx1"/>
                          </a:solidFill>
                          <a:latin typeface="メイリオ" panose="020B0604030504040204" pitchFamily="50" charset="-128"/>
                          <a:ea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rPr>
                        <a:t>)</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75390033"/>
                  </a:ext>
                </a:extLst>
              </a:tr>
              <a:tr h="190026">
                <a:tc vMerge="1">
                  <a:txBody>
                    <a:bodyPr/>
                    <a:lstStyle/>
                    <a:p>
                      <a:pPr algn="l" fontAlgn="ctr"/>
                      <a:endParaRPr lang="en-US" altLang="ja-JP" sz="1100" b="1" i="0" u="none" strike="noStrike" baseline="4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25422" marR="25422" marT="28164" marB="0"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v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a:txBody>
                    <a:bodyPr/>
                    <a:lstStyle/>
                    <a:p>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endParaRPr kumimoji="1" lang="ja-JP" altLang="en-US"/>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13</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13686856"/>
                  </a:ext>
                </a:extLst>
              </a:tr>
              <a:tr h="130187">
                <a:tc gridSpan="3">
                  <a:txBody>
                    <a:bodyPr/>
                    <a:lstStyle/>
                    <a:p>
                      <a:pPr algn="l" fontAlgn="ct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教育訓練休暇等付与コース</a:t>
                      </a:r>
                      <a:endParaRPr lang="en-US" altLang="ja-JP" sz="800" b="1"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zh-TW"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1001908" rtl="0" eaLnBrk="1" fontAlgn="ctr" latinLnBrk="0" hangingPunct="1">
                        <a:lnSpc>
                          <a:spcPct val="100000"/>
                        </a:lnSpc>
                        <a:spcBef>
                          <a:spcPts val="0"/>
                        </a:spcBef>
                        <a:spcAft>
                          <a:spcPts val="0"/>
                        </a:spcAft>
                        <a:buClrTx/>
                        <a:buSzTx/>
                        <a:buFontTx/>
                        <a:buNone/>
                        <a:tabLst/>
                        <a:defRPr/>
                      </a:pPr>
                      <a:r>
                        <a:rPr lang="en-US" altLang="zh-TW"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190026">
                <a:tc rowSpan="8">
                  <a:txBody>
                    <a:bodyPr/>
                    <a:lstStyle/>
                    <a:p>
                      <a:pPr algn="ctr" fontAlgn="ctr"/>
                      <a:r>
                        <a:rPr lang="ja-JP" altLang="en-US" sz="7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令和４年４月～</a:t>
                      </a:r>
                      <a:r>
                        <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lang="en-US" altLang="ja-JP" sz="7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③人への投資促進コース</a:t>
                      </a:r>
                      <a:endParaRPr lang="en-US" altLang="ja-JP"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vert="eaVert"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高度デジタル人材訓練</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a:solidFill>
                            <a:schemeClr val="tx1"/>
                          </a:solidFill>
                          <a:latin typeface="メイリオ" panose="020B0604030504040204" pitchFamily="50" charset="-128"/>
                          <a:ea typeface="メイリオ" panose="020B0604030504040204" pitchFamily="50" charset="-128"/>
                        </a:rPr>
                        <a:t>OFF-JT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05763"/>
                  </a:ext>
                </a:extLst>
              </a:tr>
              <a:tr h="130187">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成長分野等人材訓練</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a:solidFill>
                            <a:schemeClr val="tx1"/>
                          </a:solidFill>
                          <a:latin typeface="メイリオ" panose="020B0604030504040204" pitchFamily="50" charset="-128"/>
                          <a:ea typeface="メイリオ" panose="020B0604030504040204" pitchFamily="50" charset="-128"/>
                        </a:rPr>
                        <a:t>OFF-JT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279846"/>
                  </a:ext>
                </a:extLst>
              </a:tr>
              <a:tr h="190026">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rowSpan="2">
                  <a:txBody>
                    <a:bodyPr/>
                    <a:lstStyle/>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情報技術分野認定実習</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併用職業訓練</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a:solidFill>
                            <a:schemeClr val="tx1"/>
                          </a:solidFill>
                          <a:latin typeface="メイリオ" panose="020B0604030504040204" pitchFamily="50" charset="-128"/>
                          <a:ea typeface="メイリオ" panose="020B0604030504040204" pitchFamily="50" charset="-128"/>
                        </a:rPr>
                        <a:t>OFF-JT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ys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1811295"/>
                  </a:ext>
                </a:extLst>
              </a:tr>
              <a:tr h="190026">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vMerge="1">
                  <a:txBody>
                    <a:bodyPr/>
                    <a:lstStyle/>
                    <a:p>
                      <a:endParaRPr kumimoji="1" lang="ja-JP" altLang="en-US"/>
                    </a:p>
                  </a:txBody>
                  <a:tcPr/>
                </a:tc>
                <a:tc>
                  <a:txBody>
                    <a:bodyPr/>
                    <a:lstStyle/>
                    <a:p>
                      <a:r>
                        <a:rPr kumimoji="1" lang="en-US" altLang="ja-JP" sz="800">
                          <a:solidFill>
                            <a:schemeClr val="tx1"/>
                          </a:solidFill>
                          <a:latin typeface="メイリオ" panose="020B0604030504040204" pitchFamily="50" charset="-128"/>
                          <a:ea typeface="メイリオ" panose="020B0604030504040204" pitchFamily="50" charset="-128"/>
                        </a:rPr>
                        <a:t>OJT</a:t>
                      </a:r>
                      <a:endParaRPr kumimoji="1" lang="ja-JP" altLang="en-US"/>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800">
                          <a:solidFill>
                            <a:schemeClr val="tx1"/>
                          </a:solidFill>
                          <a:latin typeface="メイリオ" panose="020B0604030504040204" pitchFamily="50" charset="-128"/>
                          <a:ea typeface="メイリオ" panose="020B0604030504040204" pitchFamily="50" charset="-128"/>
                        </a:rPr>
                        <a:t>－</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ctr" defTabSz="99569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ysDot"/>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4667838"/>
                  </a:ext>
                </a:extLst>
              </a:tr>
              <a:tr h="130187">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定額制訓練</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a:solidFill>
                            <a:schemeClr val="tx1"/>
                          </a:solidFill>
                          <a:latin typeface="メイリオ" panose="020B0604030504040204" pitchFamily="50" charset="-128"/>
                          <a:ea typeface="メイリオ" panose="020B0604030504040204" pitchFamily="50" charset="-128"/>
                        </a:rPr>
                        <a:t>OFF-JT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800">
                          <a:solidFill>
                            <a:schemeClr val="tx1"/>
                          </a:solidFill>
                          <a:latin typeface="メイリオ" panose="020B0604030504040204" pitchFamily="50" charset="-128"/>
                          <a:ea typeface="メイリオ" panose="020B0604030504040204" pitchFamily="50" charset="-128"/>
                        </a:rPr>
                        <a:t>75</a:t>
                      </a:r>
                      <a:r>
                        <a:rPr kumimoji="1" lang="ja-JP" altLang="en-US" sz="800">
                          <a:solidFill>
                            <a:schemeClr val="tx1"/>
                          </a:solidFill>
                          <a:latin typeface="メイリオ" panose="020B0604030504040204" pitchFamily="50" charset="-128"/>
                          <a:ea typeface="メイリオ" panose="020B0604030504040204" pitchFamily="50" charset="-128"/>
                        </a:rPr>
                        <a:t>％</a:t>
                      </a:r>
                      <a:r>
                        <a:rPr kumimoji="1" lang="en-US" altLang="ja-JP" sz="800">
                          <a:solidFill>
                            <a:schemeClr val="tx1"/>
                          </a:solidFill>
                          <a:latin typeface="メイリオ" panose="020B0604030504040204" pitchFamily="50" charset="-128"/>
                          <a:ea typeface="メイリオ" panose="020B0604030504040204" pitchFamily="50" charset="-128"/>
                        </a:rPr>
                        <a:t>(60</a:t>
                      </a:r>
                      <a:r>
                        <a:rPr kumimoji="1" lang="ja-JP" altLang="en-US" sz="800">
                          <a:solidFill>
                            <a:schemeClr val="tx1"/>
                          </a:solidFill>
                          <a:latin typeface="メイリオ" panose="020B0604030504040204" pitchFamily="50" charset="-128"/>
                          <a:ea typeface="メイリオ" panose="020B0604030504040204" pitchFamily="50" charset="-128"/>
                        </a:rPr>
                        <a:t>％</a:t>
                      </a:r>
                      <a:r>
                        <a:rPr kumimoji="1" lang="en-US" altLang="ja-JP" sz="800">
                          <a:solidFill>
                            <a:schemeClr val="tx1"/>
                          </a:solidFill>
                          <a:latin typeface="メイリオ" panose="020B0604030504040204" pitchFamily="50" charset="-128"/>
                          <a:ea typeface="メイリオ" panose="020B0604030504040204" pitchFamily="50" charset="-128"/>
                        </a:rPr>
                        <a:t>)</a:t>
                      </a:r>
                      <a:endParaRPr kumimoji="1" lang="ja-JP" altLang="en-US" sz="800">
                        <a:solidFill>
                          <a:schemeClr val="tx1"/>
                        </a:solidFill>
                        <a:latin typeface="メイリオ" panose="020B0604030504040204" pitchFamily="50" charset="-128"/>
                        <a:ea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3783050"/>
                  </a:ext>
                </a:extLst>
              </a:tr>
              <a:tr h="115312">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自発的職業能力開発訓練</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a:solidFill>
                            <a:schemeClr val="tx1"/>
                          </a:solidFill>
                          <a:latin typeface="メイリオ" panose="020B0604030504040204" pitchFamily="50" charset="-128"/>
                          <a:ea typeface="メイリオ" panose="020B0604030504040204" pitchFamily="50" charset="-128"/>
                        </a:rPr>
                        <a:t>OFF-JT</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800">
                          <a:solidFill>
                            <a:schemeClr val="tx1"/>
                          </a:solidFill>
                          <a:latin typeface="メイリオ" panose="020B0604030504040204" pitchFamily="50" charset="-128"/>
                          <a:ea typeface="メイリオ" panose="020B0604030504040204" pitchFamily="50" charset="-128"/>
                        </a:rPr>
                        <a:t>60</a:t>
                      </a:r>
                      <a:r>
                        <a:rPr kumimoji="1" lang="ja-JP" altLang="en-US" sz="800">
                          <a:solidFill>
                            <a:schemeClr val="tx1"/>
                          </a:solidFill>
                          <a:latin typeface="メイリオ" panose="020B0604030504040204" pitchFamily="50" charset="-128"/>
                          <a:ea typeface="メイリオ" panose="020B0604030504040204" pitchFamily="50" charset="-128"/>
                        </a:rPr>
                        <a:t>％</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42736902"/>
                  </a:ext>
                </a:extLst>
              </a:tr>
              <a:tr h="190026">
                <a:tc vMerge="1">
                  <a:txBody>
                    <a:bodyPr/>
                    <a:lstStyle/>
                    <a:p>
                      <a:pPr algn="l"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gridSpan="2">
                  <a:txBody>
                    <a:bodyPr/>
                    <a:lstStyle/>
                    <a:p>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長期教育訓練休暇制度</a:t>
                      </a:r>
                      <a:endParaRPr kumimoji="1" lang="ja-JP" altLang="en-US">
                        <a:solidFill>
                          <a:schemeClr val="tx1"/>
                        </a:solidFill>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bg1">
                          <a:lumMod val="75000"/>
                        </a:schemeClr>
                      </a:solidFill>
                      <a:prstDash val="solid"/>
                      <a:round/>
                      <a:headEnd type="none" w="med" len="med"/>
                      <a:tailEnd type="none" w="med" len="med"/>
                    </a:lnT>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lang="en-US" altLang="ja-JP"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800">
                          <a:solidFill>
                            <a:schemeClr val="tx1"/>
                          </a:solidFill>
                          <a:latin typeface="メイリオ" panose="020B0604030504040204" pitchFamily="50" charset="-128"/>
                          <a:ea typeface="メイリオ" panose="020B0604030504040204" pitchFamily="50" charset="-128"/>
                        </a:rPr>
                        <a:t>24</a:t>
                      </a:r>
                      <a:r>
                        <a:rPr kumimoji="1" lang="ja-JP" altLang="en-US" sz="800">
                          <a:solidFill>
                            <a:schemeClr val="tx1"/>
                          </a:solidFill>
                          <a:latin typeface="メイリオ" panose="020B0604030504040204" pitchFamily="50" charset="-128"/>
                          <a:ea typeface="メイリオ" panose="020B0604030504040204" pitchFamily="50" charset="-128"/>
                        </a:rPr>
                        <a:t>万円</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新規採用助成</a:t>
                      </a:r>
                      <a:r>
                        <a:rPr lang="en-US" altLang="ja-JP" sz="6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auto" latinLnBrk="0" hangingPunct="1">
                        <a:lnSpc>
                          <a:spcPct val="100000"/>
                        </a:lnSpc>
                        <a:spcBef>
                          <a:spcPts val="0"/>
                        </a:spcBef>
                        <a:spcAft>
                          <a:spcPts val="0"/>
                        </a:spcAft>
                        <a:buClrTx/>
                        <a:buSzTx/>
                        <a:buFontTx/>
                        <a:buNone/>
                        <a:tabLst/>
                        <a:defRPr/>
                      </a:pPr>
                      <a:r>
                        <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27､45､67.5</a:t>
                      </a: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職務代行助成：</a:t>
                      </a:r>
                      <a:r>
                        <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r>
                        <a:rPr lang="ja-JP" altLang="en-US"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5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43688917"/>
                  </a:ext>
                </a:extLst>
              </a:tr>
              <a:tr h="130187">
                <a:tc vMerge="1">
                  <a:txBody>
                    <a:bodyPr/>
                    <a:lstStyle/>
                    <a:p>
                      <a:pPr algn="ctr" fontAlgn="ctr"/>
                      <a:endParaRPr lang="en-US" altLang="ja-JP" sz="9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36721" marR="36721" marT="81363" marB="40681" vert="eaVert" anchor="ctr">
                    <a:lnL w="635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gridSpan="2">
                  <a:txBody>
                    <a:bodyPr/>
                    <a:lstStyle/>
                    <a:p>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教育訓練短時間勤務等制度</a:t>
                      </a:r>
                      <a:endParaRPr kumimoji="1" lang="ja-JP" altLang="en-US">
                        <a:solidFill>
                          <a:schemeClr val="tx1"/>
                        </a:solidFill>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a:txBody>
                    <a:bodyPr/>
                    <a:lstStyle/>
                    <a:p>
                      <a:pPr algn="ctr"/>
                      <a:r>
                        <a:rPr lang="ja-JP" altLang="en-US" sz="800">
                          <a:solidFill>
                            <a:schemeClr val="tx1"/>
                          </a:solidFill>
                          <a:latin typeface="メイリオ" panose="020B0604030504040204" pitchFamily="50" charset="-128"/>
                          <a:ea typeface="メイリオ" panose="020B0604030504040204" pitchFamily="50" charset="-128"/>
                        </a:rPr>
                        <a:t>－</a:t>
                      </a: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ja-JP" altLang="en-US" sz="800">
                          <a:solidFill>
                            <a:schemeClr val="tx1"/>
                          </a:solidFill>
                          <a:latin typeface="メイリオ" panose="020B0604030504040204" pitchFamily="50" charset="-128"/>
                          <a:ea typeface="メイリオ" panose="020B0604030504040204" pitchFamily="50" charset="-128"/>
                        </a:rPr>
                        <a:t>－</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en-US" altLang="ja-JP" sz="800">
                          <a:solidFill>
                            <a:schemeClr val="tx1"/>
                          </a:solidFill>
                          <a:latin typeface="メイリオ" panose="020B0604030504040204" pitchFamily="50" charset="-128"/>
                          <a:ea typeface="メイリオ" panose="020B0604030504040204" pitchFamily="50" charset="-128"/>
                        </a:rPr>
                        <a:t>24</a:t>
                      </a:r>
                      <a:r>
                        <a:rPr kumimoji="1" lang="ja-JP" altLang="en-US" sz="800">
                          <a:solidFill>
                            <a:schemeClr val="tx1"/>
                          </a:solidFill>
                          <a:latin typeface="メイリオ" panose="020B0604030504040204" pitchFamily="50" charset="-128"/>
                          <a:ea typeface="メイリオ" panose="020B0604030504040204" pitchFamily="50" charset="-128"/>
                        </a:rPr>
                        <a:t>万円</a:t>
                      </a: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1949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60817330"/>
                  </a:ext>
                </a:extLst>
              </a:tr>
              <a:tr h="218165">
                <a:tc gridSpan="2">
                  <a:txBody>
                    <a:bodyPr/>
                    <a:lstStyle/>
                    <a:p>
                      <a:pPr algn="l" fontAlgn="ctr"/>
                      <a:r>
                        <a:rPr lang="ja-JP" altLang="en-US" sz="800" b="1" i="0" u="none" strike="noStrike"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 事業展開等リスキリング支援</a:t>
                      </a:r>
                      <a:endParaRPr lang="en-US" altLang="ja-JP" sz="800" b="1" i="0" u="none" strike="noStrike"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l" fontAlgn="ctr"/>
                      <a:r>
                        <a:rPr lang="ja-JP" altLang="en-US" sz="800" b="1" i="0" u="none" strike="noStrike"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コース　</a:t>
                      </a:r>
                      <a:r>
                        <a:rPr kumimoji="1" lang="ja-JP" altLang="en-US"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令和４年</a:t>
                      </a:r>
                      <a:r>
                        <a:rPr kumimoji="1" lang="en-US" altLang="ja-JP"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7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5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5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lang="zh-TW"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tx1"/>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hMerge="1">
                  <a:txBody>
                    <a:bodyPr/>
                    <a:lstStyle/>
                    <a:p>
                      <a:pPr algn="l" fontAlgn="ctr"/>
                      <a:endParaRPr lang="zh-TW" altLang="en-US" sz="800" b="1" i="0" u="none" strike="noStrike">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CC"/>
                    </a:solidFill>
                  </a:tcPr>
                </a:tc>
                <a:tc>
                  <a:txBody>
                    <a:bodyPr/>
                    <a:lstStyle/>
                    <a:p>
                      <a:pPr algn="l" fontAlgn="ctr"/>
                      <a:r>
                        <a:rPr kumimoji="1" lang="en-US" altLang="ja-JP" sz="800" b="0" i="0" u="none" strike="noStrike"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endParaRPr lang="zh-TW" altLang="en-US" sz="800" b="1"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17600" marR="17600" marT="38996" marB="19498" anchor="ctr">
                    <a:lnL w="12700" cap="flat" cmpd="sng" algn="ctr">
                      <a:solidFill>
                        <a:schemeClr val="bg1">
                          <a:lumMod val="75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fontAlgn="ct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altLang="zh-TW"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a:t>
                      </a:r>
                      <a:r>
                        <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zh-TW"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31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1001908" rtl="0" eaLnBrk="1" fontAlgn="ctr" latinLnBrk="0" hangingPunct="1">
                        <a:lnSpc>
                          <a:spcPct val="100000"/>
                        </a:lnSpc>
                        <a:spcBef>
                          <a:spcPts val="0"/>
                        </a:spcBef>
                        <a:spcAft>
                          <a:spcPts val="0"/>
                        </a:spcAft>
                        <a:buClrTx/>
                        <a:buSzTx/>
                        <a:buFontTx/>
                        <a:buNone/>
                        <a:tabLst/>
                        <a:defRPr/>
                      </a:pPr>
                      <a:r>
                        <a:rPr lang="ja-JP" altLang="en-US"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導入費用の</a:t>
                      </a:r>
                      <a:endParaRPr lang="en-US" altLang="ja-JP" sz="6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ctr" defTabSz="1001908" rtl="0" eaLnBrk="1" fontAlgn="ctr" latinLnBrk="0" hangingPunct="1">
                        <a:lnSpc>
                          <a:spcPct val="100000"/>
                        </a:lnSpc>
                        <a:spcBef>
                          <a:spcPts val="0"/>
                        </a:spcBef>
                        <a:spcAft>
                          <a:spcPts val="0"/>
                        </a:spcAft>
                        <a:buClrTx/>
                        <a:buSzTx/>
                        <a:buFontTx/>
                        <a:buNone/>
                        <a:tabLst/>
                        <a:defRPr/>
                      </a:pPr>
                      <a:r>
                        <a:rPr lang="en-US" altLang="ja-JP"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b="0" i="0" u="none"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3827" marR="43827" marT="21913" marB="2191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7836258"/>
                  </a:ext>
                </a:extLst>
              </a:tr>
            </a:tbl>
          </a:graphicData>
        </a:graphic>
      </p:graphicFrame>
      <p:sp>
        <p:nvSpPr>
          <p:cNvPr id="13" name="テキスト ボックス 12">
            <a:extLst>
              <a:ext uri="{FF2B5EF4-FFF2-40B4-BE49-F238E27FC236}">
                <a16:creationId xmlns:a16="http://schemas.microsoft.com/office/drawing/2014/main" id="{622C30C1-1B1D-48D6-D4EA-AA9B167359AC}"/>
              </a:ext>
            </a:extLst>
          </p:cNvPr>
          <p:cNvSpPr txBox="1"/>
          <p:nvPr/>
        </p:nvSpPr>
        <p:spPr>
          <a:xfrm>
            <a:off x="239239" y="9714424"/>
            <a:ext cx="6824142" cy="474874"/>
          </a:xfrm>
          <a:prstGeom prst="rect">
            <a:avLst/>
          </a:prstGeom>
          <a:noFill/>
        </p:spPr>
        <p:txBody>
          <a:bodyPr wrap="square" lIns="108000" rIns="0" rtlCol="0">
            <a:spAutoFit/>
          </a:bodyPr>
          <a:lstStyle/>
          <a:p>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１ 正規雇用労働者等の場合の助成率　</a:t>
            </a:r>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２ 非正規雇用労働者の場合の助成率　</a:t>
            </a:r>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３ 正社員化した場合に助成　</a:t>
            </a:r>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４ 国内の大学院を利用した場合に助成　</a:t>
            </a:r>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５ 有給休暇の場合のみ助成</a:t>
            </a:r>
          </a:p>
          <a:p>
            <a:r>
              <a:rPr lang="en-US" altLang="ja-JP" sz="623">
                <a:latin typeface="メイリオ" panose="020B0604030504040204" pitchFamily="50" charset="-128"/>
                <a:ea typeface="メイリオ" panose="020B0604030504040204" pitchFamily="50" charset="-128"/>
              </a:rPr>
              <a:t>※</a:t>
            </a:r>
            <a:r>
              <a:rPr lang="ja-JP" altLang="en-US" sz="623">
                <a:latin typeface="メイリオ" panose="020B0604030504040204" pitchFamily="50" charset="-128"/>
                <a:ea typeface="メイリオ" panose="020B0604030504040204" pitchFamily="50" charset="-128"/>
              </a:rPr>
              <a:t>６ </a:t>
            </a:r>
            <a:r>
              <a:rPr kumimoji="1" lang="ja-JP" altLang="en-US" sz="620">
                <a:latin typeface="メイリオ" panose="020B0604030504040204" pitchFamily="50" charset="-128"/>
                <a:ea typeface="メイリオ" panose="020B0604030504040204" pitchFamily="50" charset="-128"/>
              </a:rPr>
              <a:t>訓練修了後に行う訓練受講者に係る賃金改定前後の賃金を比較して５％以上上昇している場合、又は、資格等手当の支払を就業規則等に規定した上で、訓練修了後に訓練受講者</a:t>
            </a:r>
            <a:endParaRPr kumimoji="1" lang="en-US" altLang="ja-JP" sz="620">
              <a:latin typeface="メイリオ" panose="020B0604030504040204" pitchFamily="50" charset="-128"/>
              <a:ea typeface="メイリオ" panose="020B0604030504040204" pitchFamily="50" charset="-128"/>
            </a:endParaRPr>
          </a:p>
          <a:p>
            <a:r>
              <a:rPr kumimoji="1" lang="en-US" altLang="ja-JP" sz="620">
                <a:latin typeface="メイリオ" panose="020B0604030504040204" pitchFamily="50" charset="-128"/>
                <a:ea typeface="メイリオ" panose="020B0604030504040204" pitchFamily="50" charset="-128"/>
              </a:rPr>
              <a:t>       </a:t>
            </a:r>
            <a:r>
              <a:rPr kumimoji="1" lang="ja-JP" altLang="en-US" sz="620">
                <a:latin typeface="メイリオ" panose="020B0604030504040204" pitchFamily="50" charset="-128"/>
                <a:ea typeface="メイリオ" panose="020B0604030504040204" pitchFamily="50" charset="-128"/>
              </a:rPr>
              <a:t>に対して 当該手当を支払い、かつ、当該手当の支払い前後の賃金を比較して３％以上上昇している場合に助成率等を加算　</a:t>
            </a:r>
            <a:r>
              <a:rPr kumimoji="1" lang="en-US" altLang="ja-JP" sz="620">
                <a:latin typeface="メイリオ" panose="020B0604030504040204" pitchFamily="50" charset="-128"/>
                <a:ea typeface="メイリオ" panose="020B0604030504040204" pitchFamily="50" charset="-128"/>
              </a:rPr>
              <a:t>※</a:t>
            </a:r>
            <a:r>
              <a:rPr kumimoji="1" lang="ja-JP" altLang="en-US" sz="620">
                <a:latin typeface="メイリオ" panose="020B0604030504040204" pitchFamily="50" charset="-128"/>
                <a:ea typeface="メイリオ" panose="020B0604030504040204" pitchFamily="50" charset="-128"/>
              </a:rPr>
              <a:t>７ 令和８年度末までの時限措置</a:t>
            </a:r>
            <a:endParaRPr kumimoji="1" lang="en-US" altLang="ja-JP" sz="620">
              <a:latin typeface="メイリオ" panose="020B0604030504040204" pitchFamily="50" charset="-128"/>
              <a:ea typeface="メイリオ" panose="020B0604030504040204" pitchFamily="50" charset="-128"/>
            </a:endParaRPr>
          </a:p>
          <a:p>
            <a:r>
              <a:rPr lang="en-US" altLang="ja-JP" sz="620">
                <a:latin typeface="メイリオ" panose="020B0604030504040204" pitchFamily="50" charset="-128"/>
                <a:ea typeface="メイリオ" panose="020B0604030504040204" pitchFamily="50" charset="-128"/>
              </a:rPr>
              <a:t>※</a:t>
            </a:r>
            <a:r>
              <a:rPr lang="ja-JP" altLang="en-US" sz="620">
                <a:latin typeface="メイリオ" panose="020B0604030504040204" pitchFamily="50" charset="-128"/>
                <a:ea typeface="メイリオ" panose="020B0604030504040204" pitchFamily="50" charset="-128"/>
              </a:rPr>
              <a:t>８ 要件を満たした事業主に助成　</a:t>
            </a:r>
            <a:r>
              <a:rPr lang="en-US" altLang="ja-JP" sz="620">
                <a:latin typeface="メイリオ" panose="020B0604030504040204" pitchFamily="50" charset="-128"/>
                <a:ea typeface="メイリオ" panose="020B0604030504040204" pitchFamily="50" charset="-128"/>
              </a:rPr>
              <a:t>※</a:t>
            </a:r>
            <a:r>
              <a:rPr lang="ja-JP" altLang="en-US" sz="620">
                <a:latin typeface="メイリオ" panose="020B0604030504040204" pitchFamily="50" charset="-128"/>
                <a:ea typeface="メイリオ" panose="020B0604030504040204" pitchFamily="50" charset="-128"/>
              </a:rPr>
              <a:t>９ </a:t>
            </a:r>
            <a:r>
              <a:rPr lang="en-US" altLang="ja-JP" sz="620">
                <a:latin typeface="メイリオ" panose="020B0604030504040204" pitchFamily="50" charset="-128"/>
                <a:ea typeface="メイリオ" panose="020B0604030504040204" pitchFamily="50" charset="-128"/>
              </a:rPr>
              <a:t> </a:t>
            </a:r>
            <a:r>
              <a:rPr lang="ja-JP" altLang="en-US" sz="620">
                <a:latin typeface="メイリオ" panose="020B0604030504040204" pitchFamily="50" charset="-128"/>
                <a:ea typeface="メイリオ" panose="020B0604030504040204" pitchFamily="50" charset="-128"/>
              </a:rPr>
              <a:t>休暇取得期間に応じて助成額が異なる</a:t>
            </a:r>
            <a:endParaRPr lang="en-US" altLang="ja-JP" sz="62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518143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84066" y="524644"/>
            <a:ext cx="6583893" cy="27334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7817" tIns="43909" rIns="87817" bIns="43909" rtlCol="0" anchor="t">
            <a:spAutoFit/>
          </a:bodyPr>
          <a:lstStyle/>
          <a:p>
            <a:pPr hangingPunct="0">
              <a:spcBef>
                <a:spcPts val="600"/>
              </a:spcBef>
            </a:pPr>
            <a:r>
              <a:rPr lang="ja-JP" altLang="en-US" sz="1200" b="1">
                <a:solidFill>
                  <a:schemeClr val="tx1"/>
                </a:solidFill>
                <a:latin typeface="メイリオ" pitchFamily="50" charset="-128"/>
                <a:ea typeface="メイリオ" pitchFamily="50" charset="-128"/>
              </a:rPr>
              <a:t>　</a:t>
            </a:r>
            <a:endParaRPr lang="en-US" altLang="ja-JP" sz="1200" b="1">
              <a:solidFill>
                <a:schemeClr val="tx1"/>
              </a:solidFill>
              <a:latin typeface="メイリオ" pitchFamily="50" charset="-128"/>
              <a:ea typeface="メイリオ" pitchFamily="50" charset="-128"/>
            </a:endParaRPr>
          </a:p>
        </p:txBody>
      </p:sp>
      <p:sp>
        <p:nvSpPr>
          <p:cNvPr id="12" name="正方形/長方形 11"/>
          <p:cNvSpPr/>
          <p:nvPr/>
        </p:nvSpPr>
        <p:spPr>
          <a:xfrm>
            <a:off x="481176" y="341983"/>
            <a:ext cx="6465527" cy="805970"/>
          </a:xfrm>
          <a:prstGeom prst="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08000" rIns="100191" bIns="50095" rtlCol="0" anchor="ctr">
            <a:spAutoFit/>
          </a:bodyPr>
          <a:lstStyle/>
          <a:p>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以下のアまたはイに該当する事業主団体等が、団体傘下の事業主の従業員に人材育成訓練を実施した場合、訓練実施経費が助成金の対象となります（</a:t>
            </a:r>
            <a:r>
              <a:rPr lang="ja-JP" altLang="en-US" sz="1400" b="1" u="sng">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経費助成のみ</a:t>
            </a:r>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7" name="グループ化 6"/>
          <p:cNvGrpSpPr/>
          <p:nvPr/>
        </p:nvGrpSpPr>
        <p:grpSpPr>
          <a:xfrm>
            <a:off x="481746" y="1095971"/>
            <a:ext cx="6455370" cy="1763825"/>
            <a:chOff x="295464" y="1029581"/>
            <a:chExt cx="6988856" cy="1763825"/>
          </a:xfrm>
        </p:grpSpPr>
        <p:sp>
          <p:nvSpPr>
            <p:cNvPr id="14" name="正方形/長方形 13"/>
            <p:cNvSpPr/>
            <p:nvPr/>
          </p:nvSpPr>
          <p:spPr>
            <a:xfrm>
              <a:off x="322077" y="1241184"/>
              <a:ext cx="6962243" cy="1552222"/>
            </a:xfrm>
            <a:prstGeom prst="rect">
              <a:avLst/>
            </a:prstGeom>
            <a:no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36000" rtlCol="0" anchor="ctr">
              <a:noAutofit/>
            </a:bodyPr>
            <a:lstStyle/>
            <a:p>
              <a:pPr lvl="0"/>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①事業協同組合、②事業協同小組合、③信用協同組合、④協同組合連合会、⑤企業組合、⑥協業組合、</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⑦商工組合、⑧商工組合連合会、⑨都道府県中小企業団体中央会、⑩全国中小企業団体中央会、⑪商店街振興組合、⑫商店街振興組合連合会、⑬商工会議所、⑭商工会、⑮一般社団法人・一般財団法人、</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⑯上記①～⑮以外の事業主団体であって、次のａおよび</a:t>
              </a:r>
              <a:r>
                <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b</a:t>
              </a:r>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に該当する団体</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ａ 団体の目的、組織、運営、事業内容を明らかにする規約、規則等を有する団体であること</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ｂ 代表者が置かれているほか、事務局の組織が整備されていること</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lvl="0" indent="-180000"/>
              <a:r>
                <a:rPr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上記のうち、①～⑩は中小企業団体の組織に関する法律、⑪～⑫は商店振興組合法、⑬は商工会議所法、⑭は商工会法、⑮は一般社団法人及び一般財団法人に関する法律に、それぞれ規定されているものです。</a:t>
              </a:r>
              <a:endParaRPr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ts val="500"/>
                </a:lnSpc>
              </a:pPr>
              <a:r>
                <a:rPr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⑰雇用保険適用事業所であること</a:t>
              </a:r>
              <a:endParaRPr lang="en-US" altLang="ja-JP" sz="105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テキスト ボックス 14"/>
            <p:cNvSpPr txBox="1"/>
            <p:nvPr/>
          </p:nvSpPr>
          <p:spPr>
            <a:xfrm>
              <a:off x="295464" y="1029581"/>
              <a:ext cx="6349723" cy="307777"/>
            </a:xfrm>
            <a:prstGeom prst="rect">
              <a:avLst/>
            </a:prstGeom>
            <a:noFill/>
            <a:ln w="9525">
              <a:noFill/>
            </a:ln>
          </p:spPr>
          <p:txBody>
            <a:bodyPr wrap="square" rtlCol="0">
              <a:spAutoFit/>
            </a:bodyPr>
            <a:lstStyle/>
            <a:p>
              <a:r>
                <a:rPr lang="ja-JP" altLang="en-US"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ア  事業主団体（①～⑯のいずれか、</a:t>
              </a:r>
              <a:r>
                <a:rPr lang="ja-JP" altLang="en-US" sz="1400" u="sng">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かつ</a:t>
              </a:r>
              <a:r>
                <a:rPr lang="ja-JP" altLang="en-US"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⑰に該当する事業主団体）</a:t>
              </a:r>
              <a:endParaRPr lang="en-US" altLang="ja-JP"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grpSp>
        <p:nvGrpSpPr>
          <p:cNvPr id="6" name="グループ化 5"/>
          <p:cNvGrpSpPr/>
          <p:nvPr/>
        </p:nvGrpSpPr>
        <p:grpSpPr>
          <a:xfrm>
            <a:off x="478592" y="2922485"/>
            <a:ext cx="6397054" cy="3777427"/>
            <a:chOff x="143557" y="3272770"/>
            <a:chExt cx="6925720" cy="3777427"/>
          </a:xfrm>
        </p:grpSpPr>
        <p:sp>
          <p:nvSpPr>
            <p:cNvPr id="11" name="正方形/長方形 10"/>
            <p:cNvSpPr/>
            <p:nvPr/>
          </p:nvSpPr>
          <p:spPr>
            <a:xfrm>
              <a:off x="262953" y="3429932"/>
              <a:ext cx="6806324" cy="3620265"/>
            </a:xfrm>
            <a:prstGeom prst="rect">
              <a:avLst/>
            </a:prstGeom>
            <a:noFill/>
            <a:ln w="2857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t" anchorCtr="0">
              <a:noAutofit/>
            </a:bodyPr>
            <a:lstStyle/>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共同するすべての事業主の合意に基づく協定書等を締結していること</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記①の協定書等は、代表事業主名、共同事業主名、職業訓練等に要するすべての経費の負担に関する事項（助成金の支給申請を行い、労働局長からの支給を受けようとする代表事業主名を記載していること）、有効期間、協定年月日を掲げたものであること</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職業能力開発推進者を選任している事業主であること</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労働協約、就業規則または事業内職業能力開発計画において、雇用する被保険者に対して定期的なキャリアコンサルティングの機会の確保に係る措置を定めている事業主であること</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（団体型訓練）訓練実施計画書</a:t>
              </a:r>
              <a:r>
                <a:rPr lang="zh-TW"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（様式</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第１－２</a:t>
              </a:r>
              <a:r>
                <a:rPr lang="zh-TW"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提出日の前日から起算して６か月前の日から支給申請書の提出日ま</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の間に、当該計画を実施した事業所において、雇用する被保険者</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（雇用保険法第</a:t>
              </a:r>
              <a:r>
                <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条第１項に規定する短期雇用特例被保険者及び同法第</a:t>
              </a:r>
              <a:r>
                <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43</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条第１項に規定する日雇労働被保険者を除く。）</a:t>
              </a:r>
              <a:r>
                <a:rPr lang="ja-JP"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解雇等事業主都合により離職させた事業主以外の事業主であること。なお、解雇等とは、労働者の責めに帰すべき理由による解雇、天災その他やむを得ない理由により事業の継続が不可能となったことによる解雇以外の解雇に勧奨退職等を加えたものであって、被保険者の資格喪失確認の際に喪失原因が「３」と判断されるものである</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　　　　</a:t>
              </a:r>
              <a:endParaRPr lang="en-US" altLang="ja-JP"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28600" indent="-228600">
                <a:spcBef>
                  <a:spcPts val="300"/>
                </a:spcBef>
                <a:buFont typeface="+mj-ea"/>
                <a:buAutoNum type="circleNumDbPlain"/>
              </a:pP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（団体型訓練）訓練実施計画書</a:t>
              </a:r>
              <a:r>
                <a:rPr lang="zh-TW"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（様式</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第１－２</a:t>
              </a:r>
              <a:r>
                <a:rPr lang="zh-TW"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r>
                <a:rPr lang="ja-JP" altLang="en-US" sz="1050">
                  <a:solidFill>
                    <a:srgbClr val="000000"/>
                  </a:solidFill>
                  <a:latin typeface="メイリオ"/>
                  <a:ea typeface="メイリオ"/>
                </a:rPr>
                <a:t>の提出日</a:t>
              </a:r>
              <a:r>
                <a:rPr lang="ja-JP" altLang="en-US" sz="1050">
                  <a:solidFill>
                    <a:schemeClr val="tx1"/>
                  </a:solidFill>
                  <a:latin typeface="メイリオ" pitchFamily="50" charset="-128"/>
                  <a:ea typeface="メイリオ" pitchFamily="50" charset="-128"/>
                  <a:cs typeface="メイリオ" pitchFamily="50" charset="-128"/>
                </a:rPr>
                <a:t>の前日から起算して６か月前の日から支給申請書の提出日までの間に、雇用保険法第</a:t>
              </a:r>
              <a:r>
                <a:rPr lang="en-US" altLang="ja-JP" sz="1050">
                  <a:solidFill>
                    <a:schemeClr val="tx1"/>
                  </a:solidFill>
                  <a:latin typeface="メイリオ" pitchFamily="50" charset="-128"/>
                  <a:ea typeface="メイリオ" pitchFamily="50" charset="-128"/>
                  <a:cs typeface="メイリオ" pitchFamily="50" charset="-128"/>
                </a:rPr>
                <a:t>23</a:t>
              </a:r>
              <a:r>
                <a:rPr lang="ja-JP" altLang="en-US" sz="1050">
                  <a:solidFill>
                    <a:schemeClr val="tx1"/>
                  </a:solidFill>
                  <a:latin typeface="メイリオ" pitchFamily="50" charset="-128"/>
                  <a:ea typeface="メイリオ" pitchFamily="50" charset="-128"/>
                  <a:cs typeface="メイリオ" pitchFamily="50" charset="-128"/>
                </a:rPr>
                <a:t>条第１項に規定する特定受給資格者（以下</a:t>
              </a:r>
              <a:r>
                <a:rPr lang="en-US" altLang="ja-JP" sz="1050">
                  <a:solidFill>
                    <a:schemeClr val="tx1"/>
                  </a:solidFill>
                  <a:latin typeface="メイリオ" pitchFamily="50" charset="-128"/>
                  <a:ea typeface="メイリオ" pitchFamily="50" charset="-128"/>
                  <a:cs typeface="メイリオ" pitchFamily="50" charset="-128"/>
                </a:rPr>
                <a:t>｢</a:t>
              </a:r>
              <a:r>
                <a:rPr lang="ja-JP" altLang="en-US" sz="1050">
                  <a:solidFill>
                    <a:schemeClr val="tx1"/>
                  </a:solidFill>
                  <a:latin typeface="メイリオ" pitchFamily="50" charset="-128"/>
                  <a:ea typeface="メイリオ" pitchFamily="50" charset="-128"/>
                  <a:cs typeface="メイリオ" pitchFamily="50" charset="-128"/>
                </a:rPr>
                <a:t>特定受給資格者</a:t>
              </a:r>
              <a:r>
                <a:rPr lang="en-US" altLang="ja-JP" sz="1050">
                  <a:solidFill>
                    <a:schemeClr val="tx1"/>
                  </a:solidFill>
                  <a:latin typeface="メイリオ" pitchFamily="50" charset="-128"/>
                  <a:ea typeface="メイリオ" pitchFamily="50" charset="-128"/>
                  <a:cs typeface="メイリオ" pitchFamily="50" charset="-128"/>
                </a:rPr>
                <a:t>｣</a:t>
              </a:r>
              <a:r>
                <a:rPr lang="ja-JP" altLang="en-US" sz="1050">
                  <a:solidFill>
                    <a:schemeClr val="tx1"/>
                  </a:solidFill>
                  <a:latin typeface="メイリオ" pitchFamily="50" charset="-128"/>
                  <a:ea typeface="メイリオ" pitchFamily="50" charset="-128"/>
                  <a:cs typeface="メイリオ" pitchFamily="50" charset="-128"/>
                </a:rPr>
                <a:t>といいます。）となる離職理由のうち離職区分１Ａまたは３Ａに区分される離職理由により離職した者として同法第</a:t>
              </a:r>
              <a:r>
                <a:rPr lang="en-US" altLang="ja-JP" sz="1050">
                  <a:solidFill>
                    <a:schemeClr val="tx1"/>
                  </a:solidFill>
                  <a:latin typeface="メイリオ" pitchFamily="50" charset="-128"/>
                  <a:ea typeface="メイリオ" pitchFamily="50" charset="-128"/>
                  <a:cs typeface="メイリオ" pitchFamily="50" charset="-128"/>
                </a:rPr>
                <a:t>13</a:t>
              </a:r>
              <a:r>
                <a:rPr lang="ja-JP" altLang="en-US" sz="1050">
                  <a:solidFill>
                    <a:schemeClr val="tx1"/>
                  </a:solidFill>
                  <a:latin typeface="メイリオ" pitchFamily="50" charset="-128"/>
                  <a:ea typeface="メイリオ" pitchFamily="50" charset="-128"/>
                  <a:cs typeface="メイリオ" pitchFamily="50" charset="-128"/>
                </a:rPr>
                <a:t>条に規定する受給資格の決定が行われたものの数を、当該事業所における支給申請書提出日における被保険者数で除した割合が６％を超えている（特定受給資格者として当該受給資格の決定が行われたものの数が３人以下である場合を除く。）事業主以外の者であること</a:t>
              </a:r>
              <a:endParaRPr lang="en-US" altLang="ja-JP" sz="1050">
                <a:solidFill>
                  <a:schemeClr val="tx1"/>
                </a:solidFill>
                <a:latin typeface="メイリオ" pitchFamily="50" charset="-128"/>
                <a:ea typeface="メイリオ" pitchFamily="50" charset="-128"/>
                <a:cs typeface="メイリオ" pitchFamily="50" charset="-128"/>
              </a:endParaRPr>
            </a:p>
            <a:p>
              <a:pPr marL="228600" indent="-228600" algn="ctr">
                <a:spcBef>
                  <a:spcPts val="300"/>
                </a:spcBef>
                <a:buFont typeface="+mj-ea"/>
                <a:buAutoNum type="circleNumDbPlain"/>
              </a:pPr>
              <a:endParaRPr kumimoji="1" lang="ja-JP" altLang="en-US" sz="1050">
                <a:solidFill>
                  <a:schemeClr val="tx1"/>
                </a:solidFill>
                <a:latin typeface="メイリオ" pitchFamily="50" charset="-128"/>
                <a:ea typeface="メイリオ" pitchFamily="50" charset="-128"/>
              </a:endParaRPr>
            </a:p>
          </p:txBody>
        </p:sp>
        <p:sp>
          <p:nvSpPr>
            <p:cNvPr id="16" name="テキスト ボックス 15"/>
            <p:cNvSpPr txBox="1"/>
            <p:nvPr/>
          </p:nvSpPr>
          <p:spPr>
            <a:xfrm>
              <a:off x="143557" y="3272770"/>
              <a:ext cx="5912255" cy="307777"/>
            </a:xfrm>
            <a:prstGeom prst="rect">
              <a:avLst/>
            </a:prstGeom>
            <a:noFill/>
            <a:ln w="9525">
              <a:noFill/>
            </a:ln>
          </p:spPr>
          <p:txBody>
            <a:bodyPr wrap="square" rtlCol="0">
              <a:spAutoFit/>
            </a:bodyPr>
            <a:lstStyle/>
            <a:p>
              <a:r>
                <a:rPr lang="ja-JP" altLang="en-US"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イ  共同事業主（次の①～⑥</a:t>
              </a:r>
              <a:r>
                <a:rPr lang="ja-JP" altLang="en-US" sz="1400" u="sng">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すべて</a:t>
              </a:r>
              <a:r>
                <a:rPr lang="ja-JP" altLang="en-US"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に該当する複数の事業主）</a:t>
              </a:r>
              <a:endParaRPr lang="en-US" altLang="ja-JP" sz="1400">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17" name="テキスト ボックス 16"/>
          <p:cNvSpPr txBox="1"/>
          <p:nvPr/>
        </p:nvSpPr>
        <p:spPr>
          <a:xfrm>
            <a:off x="333458" y="153493"/>
            <a:ext cx="3496054" cy="369332"/>
          </a:xfrm>
          <a:prstGeom prst="rect">
            <a:avLst/>
          </a:prstGeom>
          <a:noFill/>
          <a:ln w="9525">
            <a:noFill/>
          </a:ln>
        </p:spPr>
        <p:txBody>
          <a:bodyPr wrap="square" rtlCol="0">
            <a:spAutoFit/>
          </a:bodyPr>
          <a:lstStyle/>
          <a:p>
            <a:r>
              <a:rPr lang="ja-JP" altLang="en-US" sz="18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② 対象となる事業主団体等</a:t>
            </a:r>
            <a:endParaRPr lang="en-US" altLang="ja-JP" sz="18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433354" y="6822703"/>
            <a:ext cx="6480588" cy="646331"/>
          </a:xfrm>
          <a:prstGeom prst="rect">
            <a:avLst/>
          </a:prstGeom>
        </p:spPr>
        <p:txBody>
          <a:bodyPr wrap="square">
            <a:spAutoFit/>
          </a:bodyPr>
          <a:lstStyle/>
          <a:p>
            <a:pPr lvl="0"/>
            <a:r>
              <a:rPr lang="ja-JP" altLang="en-US" sz="12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対象の訓練を従業員に受講させた傘下の事業主が、同じ訓練について本助成金を申請するときは、</a:t>
            </a:r>
            <a:r>
              <a:rPr lang="ja-JP" altLang="en-US" sz="1200" b="1" u="sng">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経費助成の対象外となること・事業主団体等が主催した訓練であるという申告が必要であること</a:t>
            </a:r>
            <a:r>
              <a:rPr lang="ja-JP" altLang="en-US" sz="12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について、</a:t>
            </a:r>
            <a:r>
              <a:rPr lang="ja-JP" altLang="en-US" sz="1200" b="1" u="sng">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傘下の事業主に周知することが必要</a:t>
            </a:r>
            <a:r>
              <a:rPr lang="ja-JP" altLang="en-US" sz="12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200" b="1">
              <a:solidFill>
                <a:srgbClr val="1F497D"/>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3" name="表 12">
            <a:extLst>
              <a:ext uri="{FF2B5EF4-FFF2-40B4-BE49-F238E27FC236}">
                <a16:creationId xmlns:a16="http://schemas.microsoft.com/office/drawing/2014/main" id="{C9116600-D18F-4C52-9DFE-D1023DCB13D8}"/>
              </a:ext>
            </a:extLst>
          </p:cNvPr>
          <p:cNvGraphicFramePr>
            <a:graphicFrameLocks noGrp="1"/>
          </p:cNvGraphicFramePr>
          <p:nvPr>
            <p:extLst>
              <p:ext uri="{D42A27DB-BD31-4B8C-83A1-F6EECF244321}">
                <p14:modId xmlns:p14="http://schemas.microsoft.com/office/powerpoint/2010/main" val="1199473882"/>
              </p:ext>
            </p:extLst>
          </p:nvPr>
        </p:nvGraphicFramePr>
        <p:xfrm>
          <a:off x="529659" y="7469034"/>
          <a:ext cx="6327024" cy="2573734"/>
        </p:xfrm>
        <a:graphic>
          <a:graphicData uri="http://schemas.openxmlformats.org/drawingml/2006/table">
            <a:tbl>
              <a:tblPr firstRow="1" bandRow="1">
                <a:tableStyleId>{5940675A-B579-460E-94D1-54222C63F5DA}</a:tableStyleId>
              </a:tblPr>
              <a:tblGrid>
                <a:gridCol w="1120656">
                  <a:extLst>
                    <a:ext uri="{9D8B030D-6E8A-4147-A177-3AD203B41FA5}">
                      <a16:colId xmlns:a16="http://schemas.microsoft.com/office/drawing/2014/main" val="1391747477"/>
                    </a:ext>
                  </a:extLst>
                </a:gridCol>
                <a:gridCol w="5206368">
                  <a:extLst>
                    <a:ext uri="{9D8B030D-6E8A-4147-A177-3AD203B41FA5}">
                      <a16:colId xmlns:a16="http://schemas.microsoft.com/office/drawing/2014/main" val="4259168715"/>
                    </a:ext>
                  </a:extLst>
                </a:gridCol>
              </a:tblGrid>
              <a:tr h="2571446">
                <a:tc>
                  <a:txBody>
                    <a:bodyPr/>
                    <a:lstStyle/>
                    <a:p>
                      <a:pPr algn="ct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事業主団体等が</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実施する訓練の</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助成対象経費</a:t>
                      </a:r>
                    </a:p>
                  </a:txBody>
                  <a:tcPr marL="96012" marR="96012" marT="51665" marB="51665"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CC"/>
                    </a:solidFill>
                  </a:tcPr>
                </a:tc>
                <a:tc>
                  <a:txBody>
                    <a:bodyPr/>
                    <a:lstStyle/>
                    <a:p>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●部外講師の謝金</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、旅費</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a:t>
                      </a:r>
                      <a:endPar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●施設・設備の借上げ費</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endPar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●カリキュラム開発作成を外部委託した場合にかかった経費</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p>
                    <a:p>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●労働者に受講させた事業主が社会保険労務士等に支払う手数料</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p>
                    <a:p>
                      <a:r>
                        <a:rPr lang="ja-JP" altLang="en-US" sz="10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●外部の教育訓練機関に支払う受講料、教科書代等</a:t>
                      </a:r>
                      <a:r>
                        <a:rPr lang="en-US" altLang="ja-JP" sz="105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p>
                    <a:p>
                      <a:endParaRPr lang="en-US" altLang="ja-JP" sz="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 助成を受けようとする事業主団体等、傘下の事業主の役職員（非常勤含む）の謝金は対象外です。</a:t>
                      </a:r>
                      <a:endPar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 旅費の範囲は、勤務先から目的地まで要した鉄道賃（グリーン料金を除く）、船賃（特１等を除く）、航空賃、バス賃、宿泊料となります。国内招へいの場合は５万円、海外からの招へいの場合は</a:t>
                      </a: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万円が上限となります。</a:t>
                      </a:r>
                      <a:endPar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a:t>
                      </a:r>
                      <a:r>
                        <a:rPr lang="ja-JP" altLang="en-US"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事業主団体等、傘下の事業主が保有・管理する施設等の使用料は対象外です。また、事業主団体等及び傘下の事業主が保有・管理する施設・設備等の借上料は対象となりません。</a:t>
                      </a:r>
                      <a:endParaRPr lang="en-US" altLang="ja-JP" sz="8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4 </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事業主団体等及び傘下の事業主に外部委託したカリキュラム開発作成費は対象となりません。　</a:t>
                      </a:r>
                      <a:endPar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5</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主団体等が実施した訓練等を労働者に受講させた事業主が別途人材開発支援助成金に関する申請等を行う場合に、事業主団体等が当該事業主の人材開発支援助成金の手続きのために社会保険労務士等に委託した場合の手数料（事前に金額が明確にされていること）です。</a:t>
                      </a:r>
                      <a:endPar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216000">
                        <a:lnSpc>
                          <a:spcPct val="110000"/>
                        </a:lnSpc>
                      </a:pPr>
                      <a:r>
                        <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6 </a:t>
                      </a:r>
                      <a:r>
                        <a:rPr lang="ja-JP" altLang="en-US"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実施した訓練等について受講料収入がある場合は当該受講料収入を控除した金額が支給対象経費となります。また、事業主団体等及び傘下の事業主に支払った経費は対象となりません。</a:t>
                      </a:r>
                      <a:endParaRPr lang="en-US" altLang="ja-JP" sz="8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51665"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07917784"/>
                  </a:ext>
                </a:extLst>
              </a:tr>
            </a:tbl>
          </a:graphicData>
        </a:graphic>
      </p:graphicFrame>
      <p:graphicFrame>
        <p:nvGraphicFramePr>
          <p:cNvPr id="4" name="表 20">
            <a:extLst>
              <a:ext uri="{FF2B5EF4-FFF2-40B4-BE49-F238E27FC236}">
                <a16:creationId xmlns:a16="http://schemas.microsoft.com/office/drawing/2014/main" id="{69B03AAD-46B5-C597-FC61-70336CF7FD82}"/>
              </a:ext>
            </a:extLst>
          </p:cNvPr>
          <p:cNvGraphicFramePr>
            <a:graphicFrameLocks noGrp="1"/>
          </p:cNvGraphicFramePr>
          <p:nvPr>
            <p:extLst>
              <p:ext uri="{D42A27DB-BD31-4B8C-83A1-F6EECF244321}">
                <p14:modId xmlns:p14="http://schemas.microsoft.com/office/powerpoint/2010/main" val="946606207"/>
              </p:ext>
            </p:extLst>
          </p:nvPr>
        </p:nvGraphicFramePr>
        <p:xfrm>
          <a:off x="-9558" y="657481"/>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no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noFill/>
                  </a:tcPr>
                </a:tc>
                <a:extLst>
                  <a:ext uri="{0D108BD9-81ED-4DB2-BD59-A6C34878D82A}">
                    <a16:rowId xmlns:a16="http://schemas.microsoft.com/office/drawing/2014/main" val="3185328467"/>
                  </a:ext>
                </a:extLst>
              </a:tr>
            </a:tbl>
          </a:graphicData>
        </a:graphic>
      </p:graphicFrame>
      <p:sp>
        <p:nvSpPr>
          <p:cNvPr id="8" name="スライド番号プレースホルダー 1">
            <a:extLst>
              <a:ext uri="{FF2B5EF4-FFF2-40B4-BE49-F238E27FC236}">
                <a16:creationId xmlns:a16="http://schemas.microsoft.com/office/drawing/2014/main" id="{EE0F23DE-C83E-343B-52D5-74A12667C65C}"/>
              </a:ext>
            </a:extLst>
          </p:cNvPr>
          <p:cNvSpPr txBox="1">
            <a:spLocks/>
          </p:cNvSpPr>
          <p:nvPr/>
        </p:nvSpPr>
        <p:spPr>
          <a:xfrm>
            <a:off x="49784" y="9867166"/>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29</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0512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50F62E30-964A-EF7C-0E0B-5F5510E25457}"/>
              </a:ext>
            </a:extLst>
          </p:cNvPr>
          <p:cNvSpPr txBox="1"/>
          <p:nvPr/>
        </p:nvSpPr>
        <p:spPr>
          <a:xfrm>
            <a:off x="261866" y="1796158"/>
            <a:ext cx="6425814" cy="2232000"/>
          </a:xfrm>
          <a:prstGeom prst="rect">
            <a:avLst/>
          </a:prstGeom>
          <a:noFill/>
          <a:ln w="12700">
            <a:solidFill>
              <a:schemeClr val="accent2"/>
            </a:solidFill>
            <a:prstDash val="lgDashDot"/>
          </a:ln>
        </p:spPr>
        <p:txBody>
          <a:bodyPr wrap="square" rtlCol="0">
            <a:spAutoFit/>
          </a:bodyPr>
          <a:lstStyle/>
          <a:p>
            <a:endParaRPr kumimoji="1" lang="ja-JP" altLang="en-US" sz="14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4">
            <a:extLst>
              <a:ext uri="{FF2B5EF4-FFF2-40B4-BE49-F238E27FC236}">
                <a16:creationId xmlns:a16="http://schemas.microsoft.com/office/drawing/2014/main" id="{B79E59FF-FA85-4B55-A4CC-CE2249A71180}"/>
              </a:ext>
            </a:extLst>
          </p:cNvPr>
          <p:cNvSpPr txBox="1"/>
          <p:nvPr/>
        </p:nvSpPr>
        <p:spPr>
          <a:xfrm>
            <a:off x="252541" y="845452"/>
            <a:ext cx="6425814" cy="846386"/>
          </a:xfrm>
          <a:prstGeom prst="rect">
            <a:avLst/>
          </a:prstGeom>
          <a:noFill/>
          <a:ln w="9525">
            <a:noFill/>
          </a:ln>
        </p:spPr>
        <p:txBody>
          <a:bodyPr wrap="square">
            <a:spAutoFit/>
          </a:bodyPr>
          <a:lstStyle/>
          <a:p>
            <a:pPr>
              <a:spcBef>
                <a:spcPts val="600"/>
              </a:spcBef>
            </a:pPr>
            <a:r>
              <a:rPr lang="ja-JP" altLang="en-US" sz="1200">
                <a:latin typeface="メイリオ" panose="020B0604030504040204" pitchFamily="50" charset="-128"/>
                <a:ea typeface="メイリオ" panose="020B0604030504040204" pitchFamily="50" charset="-128"/>
              </a:rPr>
              <a:t>生産ライン又は就労の場における通常の生産活動と区別して業務の遂行の過程外で行われる訓練等をいいます。</a:t>
            </a:r>
            <a:endParaRPr lang="en-US" altLang="ja-JP" sz="1200">
              <a:latin typeface="メイリオ" panose="020B0604030504040204" pitchFamily="50" charset="-128"/>
              <a:ea typeface="メイリオ" panose="020B0604030504040204" pitchFamily="50" charset="-128"/>
            </a:endParaRPr>
          </a:p>
          <a:p>
            <a:pPr>
              <a:spcBef>
                <a:spcPts val="600"/>
              </a:spcBef>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実施場所が自社の事務所や営業所である場合、対象労働者が訓練を受けている間、生産ラインに従事していないか、就労の場以外の場所（会議室等）で行われているかを労働局が審査で確認することがあります。</a:t>
            </a:r>
            <a:endParaRPr lang="en-US" altLang="ja-JP" sz="1000">
              <a:latin typeface="メイリオ" panose="020B0604030504040204" pitchFamily="50" charset="-128"/>
              <a:ea typeface="メイリオ" panose="020B0604030504040204" pitchFamily="50" charset="-128"/>
            </a:endParaRPr>
          </a:p>
        </p:txBody>
      </p:sp>
      <p:sp>
        <p:nvSpPr>
          <p:cNvPr id="7" name="正方形/長方形 6"/>
          <p:cNvSpPr/>
          <p:nvPr/>
        </p:nvSpPr>
        <p:spPr>
          <a:xfrm>
            <a:off x="51221" y="48420"/>
            <a:ext cx="70920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22" name="スライド番号プレースホルダー 1">
            <a:extLst>
              <a:ext uri="{FF2B5EF4-FFF2-40B4-BE49-F238E27FC236}">
                <a16:creationId xmlns:a16="http://schemas.microsoft.com/office/drawing/2014/main" id="{81860572-6B09-3C40-FFE3-72037DEFED15}"/>
              </a:ext>
            </a:extLst>
          </p:cNvPr>
          <p:cNvSpPr txBox="1">
            <a:spLocks/>
          </p:cNvSpPr>
          <p:nvPr/>
        </p:nvSpPr>
        <p:spPr>
          <a:xfrm>
            <a:off x="6760480" y="9886233"/>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30</a:t>
            </a:fld>
            <a:endParaRPr lang="ja-JP" altLang="en-US"/>
          </a:p>
        </p:txBody>
      </p:sp>
      <p:sp>
        <p:nvSpPr>
          <p:cNvPr id="2" name="タイトル 1">
            <a:extLst>
              <a:ext uri="{FF2B5EF4-FFF2-40B4-BE49-F238E27FC236}">
                <a16:creationId xmlns:a16="http://schemas.microsoft.com/office/drawing/2014/main" id="{8A34DA08-F58D-DC38-A88A-C59E3329E32D}"/>
              </a:ext>
            </a:extLst>
          </p:cNvPr>
          <p:cNvSpPr>
            <a:spLocks noGrp="1"/>
          </p:cNvSpPr>
          <p:nvPr>
            <p:ph type="title" idx="4294967295"/>
          </p:nvPr>
        </p:nvSpPr>
        <p:spPr>
          <a:xfrm>
            <a:off x="51221" y="48421"/>
            <a:ext cx="6069509" cy="416296"/>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Ⅱ-4</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対象となる</a:t>
            </a:r>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OFF-JT</a:t>
            </a:r>
            <a:endParaRPr lang="ja-JP" altLang="ja-JP">
              <a:effectLst/>
            </a:endParaRPr>
          </a:p>
        </p:txBody>
      </p:sp>
      <p:sp>
        <p:nvSpPr>
          <p:cNvPr id="8" name="テキスト ボックス 7">
            <a:extLst>
              <a:ext uri="{FF2B5EF4-FFF2-40B4-BE49-F238E27FC236}">
                <a16:creationId xmlns:a16="http://schemas.microsoft.com/office/drawing/2014/main" id="{964EBA4E-87D0-8CAB-3765-BC344443311E}"/>
              </a:ext>
            </a:extLst>
          </p:cNvPr>
          <p:cNvSpPr txBox="1"/>
          <p:nvPr/>
        </p:nvSpPr>
        <p:spPr>
          <a:xfrm>
            <a:off x="255789" y="558007"/>
            <a:ext cx="1444054" cy="338554"/>
          </a:xfrm>
          <a:prstGeom prst="rect">
            <a:avLst/>
          </a:prstGeom>
          <a:noFill/>
          <a:ln w="57150">
            <a:noFill/>
          </a:ln>
        </p:spPr>
        <p:txBody>
          <a:bodyPr wrap="square" rtlCol="0">
            <a:spAutoFit/>
          </a:bodyPr>
          <a:lstStyle/>
          <a:p>
            <a:r>
              <a:rPr kumimoji="1" lang="en-US" altLang="ja-JP" sz="16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6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とは</a:t>
            </a:r>
          </a:p>
        </p:txBody>
      </p:sp>
      <p:sp>
        <p:nvSpPr>
          <p:cNvPr id="44" name="テキスト ボックス 43">
            <a:extLst>
              <a:ext uri="{FF2B5EF4-FFF2-40B4-BE49-F238E27FC236}">
                <a16:creationId xmlns:a16="http://schemas.microsoft.com/office/drawing/2014/main" id="{A27FD8DB-F680-928A-6FA1-989225C82885}"/>
              </a:ext>
            </a:extLst>
          </p:cNvPr>
          <p:cNvSpPr txBox="1"/>
          <p:nvPr/>
        </p:nvSpPr>
        <p:spPr>
          <a:xfrm>
            <a:off x="286478" y="1880598"/>
            <a:ext cx="6368892" cy="2046714"/>
          </a:xfrm>
          <a:prstGeom prst="rect">
            <a:avLst/>
          </a:prstGeom>
          <a:noFill/>
          <a:ln w="57150">
            <a:noFill/>
          </a:ln>
        </p:spPr>
        <p:txBody>
          <a:bodyPr wrap="square">
            <a:spAutoFit/>
          </a:bodyPr>
          <a:lstStyle/>
          <a:p>
            <a:pPr lvl="0">
              <a:spcBef>
                <a:spcPts val="600"/>
              </a:spcBef>
              <a:defRPr/>
            </a:pPr>
            <a:r>
              <a:rPr lang="ja-JP" altLang="en-US" sz="1600" b="1">
                <a:solidFill>
                  <a:schemeClr val="accent2"/>
                </a:solidFill>
                <a:latin typeface="メイリオ" panose="020B0604030504040204" pitchFamily="50" charset="-128"/>
                <a:ea typeface="メイリオ" panose="020B0604030504040204" pitchFamily="50" charset="-128"/>
              </a:rPr>
              <a:t>　</a:t>
            </a:r>
            <a:r>
              <a:rPr lang="en-US" altLang="ja-JP" sz="1600" b="1" u="sng">
                <a:solidFill>
                  <a:schemeClr val="accent2"/>
                </a:solidFill>
                <a:latin typeface="メイリオ" panose="020B0604030504040204" pitchFamily="50" charset="-128"/>
                <a:ea typeface="メイリオ" panose="020B0604030504040204" pitchFamily="50" charset="-128"/>
              </a:rPr>
              <a:t>OFF-JT</a:t>
            </a:r>
            <a:r>
              <a:rPr lang="ja-JP" altLang="en-US" sz="1600" b="1" u="sng">
                <a:solidFill>
                  <a:schemeClr val="accent2"/>
                </a:solidFill>
                <a:latin typeface="メイリオ" panose="020B0604030504040204" pitchFamily="50" charset="-128"/>
                <a:ea typeface="メイリオ" panose="020B0604030504040204" pitchFamily="50" charset="-128"/>
              </a:rPr>
              <a:t>の支給要件</a:t>
            </a:r>
            <a:endParaRPr lang="en-US" altLang="ja-JP" sz="1600" b="1" u="sng">
              <a:solidFill>
                <a:schemeClr val="accent2"/>
              </a:solidFill>
              <a:latin typeface="メイリオ" panose="020B0604030504040204" pitchFamily="50" charset="-128"/>
              <a:ea typeface="メイリオ" panose="020B0604030504040204" pitchFamily="50" charset="-128"/>
            </a:endParaRPr>
          </a:p>
          <a:p>
            <a:pPr lvl="0">
              <a:spcBef>
                <a:spcPts val="600"/>
              </a:spcBef>
              <a:defRPr/>
            </a:pPr>
            <a:r>
              <a:rPr lang="ja-JP" altLang="en-US" sz="1200">
                <a:solidFill>
                  <a:prstClr val="black"/>
                </a:solidFill>
                <a:latin typeface="メイリオ" panose="020B0604030504040204" pitchFamily="50" charset="-128"/>
                <a:ea typeface="メイリオ" panose="020B0604030504040204" pitchFamily="50" charset="-128"/>
              </a:rPr>
              <a:t>対象となる</a:t>
            </a:r>
            <a:r>
              <a:rPr lang="en-US" altLang="ja-JP" sz="1200">
                <a:solidFill>
                  <a:prstClr val="black"/>
                </a:solidFill>
                <a:latin typeface="メイリオ" panose="020B0604030504040204" pitchFamily="50" charset="-128"/>
                <a:ea typeface="メイリオ" panose="020B0604030504040204" pitchFamily="50" charset="-128"/>
              </a:rPr>
              <a:t>OFF-JT</a:t>
            </a:r>
            <a:r>
              <a:rPr lang="ja-JP" altLang="en-US" sz="1200">
                <a:solidFill>
                  <a:prstClr val="black"/>
                </a:solidFill>
                <a:latin typeface="メイリオ" panose="020B0604030504040204" pitchFamily="50" charset="-128"/>
                <a:ea typeface="メイリオ" panose="020B0604030504040204" pitchFamily="50" charset="-128"/>
              </a:rPr>
              <a:t>は、</a:t>
            </a:r>
            <a:r>
              <a:rPr lang="ja-JP" altLang="en-US" sz="1200" b="1">
                <a:solidFill>
                  <a:prstClr val="black"/>
                </a:solidFill>
                <a:latin typeface="メイリオ" panose="020B0604030504040204" pitchFamily="50" charset="-128"/>
                <a:ea typeface="メイリオ" panose="020B0604030504040204" pitchFamily="50" charset="-128"/>
              </a:rPr>
              <a:t>「</a:t>
            </a:r>
            <a:r>
              <a:rPr lang="ja-JP" altLang="en-US" sz="1200" b="1">
                <a:solidFill>
                  <a:schemeClr val="accent2"/>
                </a:solidFill>
                <a:latin typeface="メイリオ" panose="020B0604030504040204" pitchFamily="50" charset="-128"/>
                <a:ea typeface="メイリオ" panose="020B0604030504040204" pitchFamily="50" charset="-128"/>
              </a:rPr>
              <a:t>職務関連訓練</a:t>
            </a:r>
            <a:r>
              <a:rPr lang="ja-JP" altLang="en-US" sz="1200" b="1">
                <a:solidFill>
                  <a:prstClr val="black"/>
                </a:solidFill>
                <a:latin typeface="メイリオ" panose="020B0604030504040204" pitchFamily="50" charset="-128"/>
                <a:ea typeface="メイリオ" panose="020B0604030504040204" pitchFamily="50" charset="-128"/>
              </a:rPr>
              <a:t>であること」</a:t>
            </a:r>
            <a:r>
              <a:rPr lang="ja-JP" altLang="en-US" sz="1200">
                <a:solidFill>
                  <a:prstClr val="black"/>
                </a:solidFill>
                <a:latin typeface="メイリオ" panose="020B0604030504040204" pitchFamily="50" charset="-128"/>
                <a:ea typeface="メイリオ" panose="020B0604030504040204" pitchFamily="50" charset="-128"/>
              </a:rPr>
              <a:t>や、</a:t>
            </a:r>
            <a:r>
              <a:rPr lang="ja-JP" altLang="en-US" sz="1200" b="1">
                <a:solidFill>
                  <a:prstClr val="black"/>
                </a:solidFill>
                <a:latin typeface="メイリオ" panose="020B0604030504040204" pitchFamily="50" charset="-128"/>
                <a:ea typeface="メイリオ" panose="020B0604030504040204" pitchFamily="50" charset="-128"/>
              </a:rPr>
              <a:t>「訓練時間数が</a:t>
            </a:r>
            <a:r>
              <a:rPr lang="en-US" altLang="ja-JP" sz="1200" b="1">
                <a:solidFill>
                  <a:schemeClr val="accent2"/>
                </a:solidFill>
                <a:latin typeface="メイリオ" panose="020B0604030504040204" pitchFamily="50" charset="-128"/>
                <a:ea typeface="メイリオ" panose="020B0604030504040204" pitchFamily="50" charset="-128"/>
              </a:rPr>
              <a:t>10</a:t>
            </a:r>
            <a:r>
              <a:rPr lang="ja-JP" altLang="en-US" sz="1200" b="1">
                <a:solidFill>
                  <a:schemeClr val="accent2"/>
                </a:solidFill>
                <a:latin typeface="メイリオ" panose="020B0604030504040204" pitchFamily="50" charset="-128"/>
                <a:ea typeface="メイリオ" panose="020B0604030504040204" pitchFamily="50" charset="-128"/>
              </a:rPr>
              <a:t>時間以上</a:t>
            </a:r>
            <a:r>
              <a:rPr lang="ja-JP" altLang="en-US" sz="1200" b="1">
                <a:solidFill>
                  <a:prstClr val="black"/>
                </a:solidFill>
                <a:latin typeface="メイリオ" panose="020B0604030504040204" pitchFamily="50" charset="-128"/>
                <a:ea typeface="メイリオ" panose="020B0604030504040204" pitchFamily="50" charset="-128"/>
              </a:rPr>
              <a:t>であること」</a:t>
            </a:r>
            <a:r>
              <a:rPr lang="ja-JP" altLang="en-US" sz="1200">
                <a:solidFill>
                  <a:prstClr val="black"/>
                </a:solidFill>
                <a:latin typeface="メイリオ" panose="020B0604030504040204" pitchFamily="50" charset="-128"/>
                <a:ea typeface="メイリオ" panose="020B0604030504040204" pitchFamily="50" charset="-128"/>
              </a:rPr>
              <a:t>、</a:t>
            </a:r>
            <a:r>
              <a:rPr lang="ja-JP" altLang="en-US" sz="1200" b="1">
                <a:solidFill>
                  <a:prstClr val="black"/>
                </a:solidFill>
                <a:latin typeface="メイリオ" panose="020B0604030504040204" pitchFamily="50" charset="-128"/>
                <a:ea typeface="メイリオ" panose="020B0604030504040204" pitchFamily="50" charset="-128"/>
              </a:rPr>
              <a:t>「</a:t>
            </a:r>
            <a:r>
              <a:rPr lang="ja-JP" altLang="en-US" sz="1200" b="1">
                <a:solidFill>
                  <a:schemeClr val="accent2"/>
                </a:solidFill>
                <a:latin typeface="メイリオ" panose="020B0604030504040204" pitchFamily="50" charset="-128"/>
                <a:ea typeface="メイリオ" panose="020B0604030504040204" pitchFamily="50" charset="-128"/>
              </a:rPr>
              <a:t>計画に沿って</a:t>
            </a:r>
            <a:r>
              <a:rPr lang="ja-JP" altLang="en-US" sz="1200" b="1">
                <a:solidFill>
                  <a:prstClr val="black"/>
                </a:solidFill>
                <a:latin typeface="メイリオ" panose="020B0604030504040204" pitchFamily="50" charset="-128"/>
                <a:ea typeface="メイリオ" panose="020B0604030504040204" pitchFamily="50" charset="-128"/>
              </a:rPr>
              <a:t>訓練を実施すること」</a:t>
            </a:r>
            <a:r>
              <a:rPr lang="ja-JP" altLang="en-US" sz="1200">
                <a:solidFill>
                  <a:prstClr val="black"/>
                </a:solidFill>
                <a:latin typeface="メイリオ" panose="020B0604030504040204" pitchFamily="50" charset="-128"/>
                <a:ea typeface="メイリオ" panose="020B0604030504040204" pitchFamily="50" charset="-128"/>
              </a:rPr>
              <a:t>などが必要です。</a:t>
            </a:r>
            <a:endParaRPr lang="en-US" altLang="ja-JP" sz="1200">
              <a:solidFill>
                <a:prstClr val="black"/>
              </a:solidFill>
              <a:latin typeface="メイリオ" panose="020B0604030504040204" pitchFamily="50" charset="-128"/>
              <a:ea typeface="メイリオ" panose="020B0604030504040204" pitchFamily="50" charset="-128"/>
            </a:endParaRPr>
          </a:p>
          <a:p>
            <a:pPr lvl="0">
              <a:spcBef>
                <a:spcPts val="600"/>
              </a:spcBef>
              <a:defRPr/>
            </a:pPr>
            <a:r>
              <a:rPr lang="ja-JP" altLang="en-US" sz="1200">
                <a:solidFill>
                  <a:prstClr val="black"/>
                </a:solidFill>
                <a:latin typeface="メイリオ" panose="020B0604030504040204" pitchFamily="50" charset="-128"/>
                <a:ea typeface="メイリオ" panose="020B0604030504040204" pitchFamily="50" charset="-128"/>
              </a:rPr>
              <a:t>また、</a:t>
            </a:r>
            <a:r>
              <a:rPr kumimoji="1" lang="ja-JP" altLang="en-US" sz="1200" b="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申請事業主自らが主催し、事業内において集合形式で実施する訓練を</a:t>
            </a:r>
            <a:r>
              <a:rPr kumimoji="1" lang="ja-JP" altLang="en-US" sz="1200" b="1" i="0"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「事業内訓練」</a:t>
            </a:r>
            <a:r>
              <a:rPr kumimoji="1" lang="ja-JP" altLang="en-US" sz="1200" b="0" i="0"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といい、教育訓練機関が企画し主催している訓練を</a:t>
            </a:r>
            <a:r>
              <a:rPr kumimoji="1" lang="ja-JP" altLang="en-US" sz="1200" b="1" i="0"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「事業外訓練」</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といい、それぞれで支給要件が異なります。なお、部外講師の活用や社外の場所で行われる訓練等であっても、申請事業主が企画し主催したものは「事業内訓練」に該当します。（</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P31</a:t>
            </a:r>
            <a:r>
              <a:rPr lang="ja-JP" altLang="en-US" sz="1200">
                <a:solidFill>
                  <a:prstClr val="black"/>
                </a:solidFill>
                <a:latin typeface="メイリオ" panose="020B0604030504040204" pitchFamily="50" charset="-128"/>
                <a:ea typeface="メイリオ" panose="020B0604030504040204" pitchFamily="50" charset="-128"/>
              </a:rPr>
              <a:t>、</a:t>
            </a:r>
            <a:r>
              <a:rPr lang="en-US" altLang="ja-JP" sz="1200">
                <a:solidFill>
                  <a:prstClr val="black"/>
                </a:solidFill>
                <a:latin typeface="メイリオ" panose="020B0604030504040204" pitchFamily="50" charset="-128"/>
                <a:ea typeface="メイリオ" panose="020B0604030504040204" pitchFamily="50" charset="-128"/>
              </a:rPr>
              <a:t>32</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参照）</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さらに、</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の実施方法は、</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「通学制」</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「同時双方向型の通信訓練」</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a:t>
            </a:r>
            <a:r>
              <a:rPr kumimoji="1" lang="en-US" altLang="ja-JP"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e</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ラーニング」</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及び</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mn-cs"/>
              </a:rPr>
              <a:t>「通信制」</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に分けられ、それぞれ支給要件が異なります。（</a:t>
            </a:r>
            <a:r>
              <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P34</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参照）</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a:extLst>
              <a:ext uri="{FF2B5EF4-FFF2-40B4-BE49-F238E27FC236}">
                <a16:creationId xmlns:a16="http://schemas.microsoft.com/office/drawing/2014/main" id="{431481E0-1C3C-7F85-DB15-2341E2D0E189}"/>
              </a:ext>
            </a:extLst>
          </p:cNvPr>
          <p:cNvSpPr txBox="1"/>
          <p:nvPr/>
        </p:nvSpPr>
        <p:spPr>
          <a:xfrm>
            <a:off x="320796" y="4213474"/>
            <a:ext cx="2736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rPr>
              <a:t>（１）職務関連訓練であること</a:t>
            </a:r>
          </a:p>
        </p:txBody>
      </p:sp>
      <p:sp>
        <p:nvSpPr>
          <p:cNvPr id="13" name="テキスト ボックス 12">
            <a:extLst>
              <a:ext uri="{FF2B5EF4-FFF2-40B4-BE49-F238E27FC236}">
                <a16:creationId xmlns:a16="http://schemas.microsoft.com/office/drawing/2014/main" id="{13F22C57-0493-58D1-67DC-EC9F18D0464E}"/>
              </a:ext>
            </a:extLst>
          </p:cNvPr>
          <p:cNvSpPr txBox="1"/>
          <p:nvPr/>
        </p:nvSpPr>
        <p:spPr>
          <a:xfrm>
            <a:off x="344414" y="4522097"/>
            <a:ext cx="6425814" cy="1015663"/>
          </a:xfrm>
          <a:prstGeom prst="rect">
            <a:avLst/>
          </a:prstGeom>
          <a:noFill/>
          <a:ln w="9525">
            <a:noFill/>
          </a:ln>
        </p:spPr>
        <p:txBody>
          <a:bodyPr wrap="square">
            <a:spAutoFit/>
          </a:bodyPr>
          <a:lstStyle/>
          <a:p>
            <a:pPr>
              <a:spcBef>
                <a:spcPts val="600"/>
              </a:spcBef>
            </a:pPr>
            <a:r>
              <a:rPr lang="ja-JP" altLang="en-US" sz="1200">
                <a:latin typeface="メイリオ" panose="020B0604030504040204" pitchFamily="50" charset="-128"/>
                <a:ea typeface="メイリオ" panose="020B0604030504040204" pitchFamily="50" charset="-128"/>
              </a:rPr>
              <a:t>対象となる訓練は、職務に関連した専門的な知識及び技能の習得をさせるための訓練（職務関連訓練）であることが必要ですので、その訓練を受ける労働者の職務により対象となるかどうかが変わります。このため、申請ごとに対象となるか判断しますが、次のように、対象労働者の職務と訓練の内容が関連するものは基本的に対象となります（ただし、</a:t>
            </a:r>
            <a:r>
              <a:rPr lang="en-US" altLang="ja-JP" sz="1200">
                <a:latin typeface="メイリオ" panose="020B0604030504040204" pitchFamily="50" charset="-128"/>
                <a:ea typeface="メイリオ" panose="020B0604030504040204" pitchFamily="50" charset="-128"/>
              </a:rPr>
              <a:t>P37</a:t>
            </a:r>
            <a:r>
              <a:rPr lang="ja-JP" altLang="en-US" sz="1200">
                <a:latin typeface="メイリオ" panose="020B0604030504040204" pitchFamily="50" charset="-128"/>
                <a:ea typeface="メイリオ" panose="020B0604030504040204" pitchFamily="50" charset="-128"/>
              </a:rPr>
              <a:t>、</a:t>
            </a:r>
            <a:r>
              <a:rPr lang="en-US" altLang="ja-JP" sz="1200">
                <a:latin typeface="メイリオ" panose="020B0604030504040204" pitchFamily="50" charset="-128"/>
                <a:ea typeface="メイリオ" panose="020B0604030504040204" pitchFamily="50" charset="-128"/>
              </a:rPr>
              <a:t>38</a:t>
            </a:r>
            <a:r>
              <a:rPr lang="ja-JP" altLang="en-US" sz="1200">
                <a:latin typeface="メイリオ" panose="020B0604030504040204" pitchFamily="50" charset="-128"/>
                <a:ea typeface="メイリオ" panose="020B0604030504040204" pitchFamily="50" charset="-128"/>
              </a:rPr>
              <a:t>の対象とならない訓練である場合は、対象となりません。）。</a:t>
            </a:r>
            <a:endParaRPr lang="en-US" altLang="ja-JP" sz="1200">
              <a:latin typeface="メイリオ" panose="020B0604030504040204" pitchFamily="50" charset="-128"/>
              <a:ea typeface="メイリオ" panose="020B0604030504040204" pitchFamily="50" charset="-128"/>
            </a:endParaRPr>
          </a:p>
        </p:txBody>
      </p:sp>
      <p:graphicFrame>
        <p:nvGraphicFramePr>
          <p:cNvPr id="16" name="表 15">
            <a:extLst>
              <a:ext uri="{FF2B5EF4-FFF2-40B4-BE49-F238E27FC236}">
                <a16:creationId xmlns:a16="http://schemas.microsoft.com/office/drawing/2014/main" id="{BFD403E0-D1B1-1369-D8BC-F3E46B3EBFE5}"/>
              </a:ext>
            </a:extLst>
          </p:cNvPr>
          <p:cNvGraphicFramePr>
            <a:graphicFrameLocks noGrp="1"/>
          </p:cNvGraphicFramePr>
          <p:nvPr>
            <p:extLst>
              <p:ext uri="{D42A27DB-BD31-4B8C-83A1-F6EECF244321}">
                <p14:modId xmlns:p14="http://schemas.microsoft.com/office/powerpoint/2010/main" val="101484672"/>
              </p:ext>
            </p:extLst>
          </p:nvPr>
        </p:nvGraphicFramePr>
        <p:xfrm>
          <a:off x="289382" y="5784815"/>
          <a:ext cx="6583858" cy="4105945"/>
        </p:xfrm>
        <a:graphic>
          <a:graphicData uri="http://schemas.openxmlformats.org/drawingml/2006/table">
            <a:tbl>
              <a:tblPr firstRow="1" bandRow="1">
                <a:tableStyleId>{5C22544A-7EE6-4342-B048-85BDC9FD1C3A}</a:tableStyleId>
              </a:tblPr>
              <a:tblGrid>
                <a:gridCol w="1244695">
                  <a:extLst>
                    <a:ext uri="{9D8B030D-6E8A-4147-A177-3AD203B41FA5}">
                      <a16:colId xmlns:a16="http://schemas.microsoft.com/office/drawing/2014/main" val="2157661037"/>
                    </a:ext>
                  </a:extLst>
                </a:gridCol>
                <a:gridCol w="2154003">
                  <a:extLst>
                    <a:ext uri="{9D8B030D-6E8A-4147-A177-3AD203B41FA5}">
                      <a16:colId xmlns:a16="http://schemas.microsoft.com/office/drawing/2014/main" val="3205650617"/>
                    </a:ext>
                  </a:extLst>
                </a:gridCol>
                <a:gridCol w="3185160">
                  <a:extLst>
                    <a:ext uri="{9D8B030D-6E8A-4147-A177-3AD203B41FA5}">
                      <a16:colId xmlns:a16="http://schemas.microsoft.com/office/drawing/2014/main" val="3018685077"/>
                    </a:ext>
                  </a:extLst>
                </a:gridCol>
              </a:tblGrid>
              <a:tr h="430483">
                <a:tc>
                  <a:txBody>
                    <a:bodyPr/>
                    <a:lstStyle/>
                    <a:p>
                      <a:pPr algn="ctr"/>
                      <a:r>
                        <a:rPr kumimoji="1" lang="ja-JP" altLang="en-US" sz="1200">
                          <a:solidFill>
                            <a:schemeClr val="tx1"/>
                          </a:solidFill>
                          <a:latin typeface="メイリオ" panose="020B0604030504040204" pitchFamily="50" charset="-128"/>
                          <a:ea typeface="メイリオ" panose="020B0604030504040204" pitchFamily="50" charset="-128"/>
                        </a:rPr>
                        <a:t>申請事業主の</a:t>
                      </a:r>
                      <a:endParaRPr kumimoji="1" lang="en-US" altLang="ja-JP" sz="1200">
                        <a:solidFill>
                          <a:schemeClr val="tx1"/>
                        </a:solidFill>
                        <a:latin typeface="メイリオ" panose="020B0604030504040204" pitchFamily="50" charset="-128"/>
                        <a:ea typeface="メイリオ" panose="020B0604030504040204" pitchFamily="50" charset="-128"/>
                      </a:endParaRPr>
                    </a:p>
                    <a:p>
                      <a:pPr algn="ctr"/>
                      <a:r>
                        <a:rPr kumimoji="1" lang="ja-JP" altLang="en-US" sz="1200">
                          <a:solidFill>
                            <a:schemeClr val="tx1"/>
                          </a:solidFill>
                          <a:latin typeface="メイリオ" panose="020B0604030504040204" pitchFamily="50" charset="-128"/>
                          <a:ea typeface="メイリオ" panose="020B0604030504040204" pitchFamily="50" charset="-128"/>
                        </a:rPr>
                        <a:t>事業内容</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a:solidFill>
                            <a:schemeClr val="tx1"/>
                          </a:solidFill>
                          <a:latin typeface="メイリオ" panose="020B0604030504040204" pitchFamily="50" charset="-128"/>
                          <a:ea typeface="メイリオ" panose="020B0604030504040204" pitchFamily="50" charset="-128"/>
                        </a:rPr>
                        <a:t>対象労働者の職務</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a:solidFill>
                            <a:schemeClr val="tx1"/>
                          </a:solidFill>
                          <a:latin typeface="メイリオ" panose="020B0604030504040204" pitchFamily="50" charset="-128"/>
                          <a:ea typeface="メイリオ" panose="020B0604030504040204" pitchFamily="50" charset="-128"/>
                        </a:rPr>
                        <a:t>訓練の内容</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923709423"/>
                  </a:ext>
                </a:extLst>
              </a:tr>
              <a:tr h="401784">
                <a:tc>
                  <a:txBody>
                    <a:bodyPr/>
                    <a:lstStyle/>
                    <a:p>
                      <a:pPr algn="l"/>
                      <a:r>
                        <a:rPr kumimoji="1" lang="ja-JP" altLang="en-US" sz="1100">
                          <a:latin typeface="メイリオ" panose="020B0604030504040204" pitchFamily="50" charset="-128"/>
                          <a:ea typeface="メイリオ" panose="020B0604030504040204" pitchFamily="50" charset="-128"/>
                        </a:rPr>
                        <a:t>建設業</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土木工事の現場での施工計画の</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作成・工程管理・安全管理など</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土木施工管理技士の資格を取得させるための訓練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678281929"/>
                  </a:ext>
                </a:extLst>
              </a:tr>
              <a:tr h="494065">
                <a:tc>
                  <a:txBody>
                    <a:bodyPr/>
                    <a:lstStyle/>
                    <a:p>
                      <a:pPr algn="l"/>
                      <a:r>
                        <a:rPr kumimoji="1" lang="ja-JP" altLang="en-US" sz="1100">
                          <a:latin typeface="メイリオ" panose="020B0604030504040204" pitchFamily="50" charset="-128"/>
                          <a:ea typeface="メイリオ" panose="020B0604030504040204" pitchFamily="50" charset="-128"/>
                        </a:rPr>
                        <a:t>情報通信業</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システム設計・開発・保守</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プログラミング言語やプロジェクト管理手法、セキュリティに関する知識を習得させるための訓練</a:t>
                      </a:r>
                      <a:endParaRPr kumimoji="1" lang="en-US" altLang="ja-JP" sz="1100">
                        <a:latin typeface="メイリオ" panose="020B0604030504040204" pitchFamily="50" charset="-128"/>
                        <a:ea typeface="メイリオ" panose="020B0604030504040204" pitchFamily="50" charset="-128"/>
                      </a:endParaRP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759593903"/>
                  </a:ext>
                </a:extLst>
              </a:tr>
              <a:tr h="401784">
                <a:tc>
                  <a:txBody>
                    <a:bodyPr/>
                    <a:lstStyle/>
                    <a:p>
                      <a:pPr algn="l"/>
                      <a:r>
                        <a:rPr kumimoji="1" lang="ja-JP" altLang="en-US" sz="1100">
                          <a:latin typeface="メイリオ" panose="020B0604030504040204" pitchFamily="50" charset="-128"/>
                          <a:ea typeface="メイリオ" panose="020B0604030504040204" pitchFamily="50" charset="-128"/>
                        </a:rPr>
                        <a:t>運輸業</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集荷、荷積・荷下ろし、</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配送・配達等</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大型自動車運転免許を取得させるための訓練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3986217573"/>
                  </a:ext>
                </a:extLst>
              </a:tr>
              <a:tr h="401784">
                <a:tc>
                  <a:txBody>
                    <a:bodyPr/>
                    <a:lstStyle/>
                    <a:p>
                      <a:pPr algn="l"/>
                      <a:r>
                        <a:rPr kumimoji="1" lang="ja-JP" altLang="en-US" sz="1100">
                          <a:latin typeface="メイリオ" panose="020B0604030504040204" pitchFamily="50" charset="-128"/>
                          <a:ea typeface="メイリオ" panose="020B0604030504040204" pitchFamily="50" charset="-128"/>
                        </a:rPr>
                        <a:t>福祉</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利用者の身体的・精神的ケア、</a:t>
                      </a:r>
                      <a:endParaRPr kumimoji="1" lang="en-US" altLang="ja-JP" sz="1100">
                        <a:latin typeface="メイリオ" panose="020B0604030504040204" pitchFamily="50" charset="-128"/>
                        <a:ea typeface="メイリオ" panose="020B0604030504040204" pitchFamily="50" charset="-128"/>
                      </a:endParaRPr>
                    </a:p>
                    <a:p>
                      <a:r>
                        <a:rPr kumimoji="1" lang="ja-JP" altLang="en-US" sz="1100">
                          <a:latin typeface="メイリオ" panose="020B0604030504040204" pitchFamily="50" charset="-128"/>
                          <a:ea typeface="メイリオ" panose="020B0604030504040204" pitchFamily="50" charset="-128"/>
                        </a:rPr>
                        <a:t>部下の指導・育成</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介護福祉士の受験資格を取得させるための介護福祉士実務者研修</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508329444"/>
                  </a:ext>
                </a:extLst>
              </a:tr>
              <a:tr h="401784">
                <a:tc>
                  <a:txBody>
                    <a:bodyPr/>
                    <a:lstStyle/>
                    <a:p>
                      <a:pPr algn="l"/>
                      <a:r>
                        <a:rPr kumimoji="1" lang="ja-JP" altLang="en-US" sz="1100">
                          <a:latin typeface="メイリオ" panose="020B0604030504040204" pitchFamily="50" charset="-128"/>
                          <a:ea typeface="メイリオ" panose="020B0604030504040204" pitchFamily="50" charset="-128"/>
                        </a:rPr>
                        <a:t>専門・技術</a:t>
                      </a:r>
                      <a:endParaRPr kumimoji="1" lang="en-US" altLang="ja-JP" sz="1100">
                        <a:latin typeface="メイリオ" panose="020B0604030504040204" pitchFamily="50" charset="-128"/>
                        <a:ea typeface="メイリオ" panose="020B0604030504040204" pitchFamily="50" charset="-128"/>
                      </a:endParaRPr>
                    </a:p>
                    <a:p>
                      <a:pPr algn="l"/>
                      <a:r>
                        <a:rPr kumimoji="1" lang="ja-JP" altLang="en-US" sz="1100">
                          <a:latin typeface="メイリオ" panose="020B0604030504040204" pitchFamily="50" charset="-128"/>
                          <a:ea typeface="メイリオ" panose="020B0604030504040204" pitchFamily="50" charset="-128"/>
                        </a:rPr>
                        <a:t>サービス業</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道路設計のための測量</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測量士補の資格を取得させるための訓練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516124217"/>
                  </a:ext>
                </a:extLst>
              </a:tr>
              <a:tr h="401784">
                <a:tc>
                  <a:txBody>
                    <a:bodyPr/>
                    <a:lstStyle/>
                    <a:p>
                      <a:pPr algn="l"/>
                      <a:r>
                        <a:rPr kumimoji="1" lang="en-US" altLang="ja-JP" sz="1100">
                          <a:latin typeface="メイリオ"/>
                          <a:ea typeface="メイリオ"/>
                        </a:rPr>
                        <a:t>※</a:t>
                      </a:r>
                      <a:endParaRPr kumimoji="1" lang="ja-JP" altLang="en-US" sz="1100">
                        <a:latin typeface="メイリオ"/>
                        <a:ea typeface="メイリオ"/>
                      </a:endParaRP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営業企画</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en-US" altLang="ja-JP" sz="1100">
                          <a:latin typeface="メイリオ" panose="020B0604030504040204" pitchFamily="50" charset="-128"/>
                          <a:ea typeface="メイリオ" panose="020B0604030504040204" pitchFamily="50" charset="-128"/>
                        </a:rPr>
                        <a:t>Web</a:t>
                      </a:r>
                      <a:r>
                        <a:rPr kumimoji="1" lang="ja-JP" altLang="en-US" sz="1100">
                          <a:latin typeface="メイリオ" panose="020B0604030504040204" pitchFamily="50" charset="-128"/>
                          <a:ea typeface="メイリオ" panose="020B0604030504040204" pitchFamily="50" charset="-128"/>
                        </a:rPr>
                        <a:t>マーケティングの手法を身につけさせるための訓練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642099824"/>
                  </a:ext>
                </a:extLst>
              </a:tr>
              <a:tr h="401784">
                <a:tc>
                  <a:txBody>
                    <a:bodyPr/>
                    <a:lstStyle/>
                    <a:p>
                      <a:pPr algn="l"/>
                      <a:r>
                        <a:rPr kumimoji="1" lang="en-US" altLang="ja-JP" sz="1100">
                          <a:latin typeface="メイリオ"/>
                          <a:ea typeface="メイリオ"/>
                        </a:rPr>
                        <a:t>※</a:t>
                      </a:r>
                      <a:endParaRPr kumimoji="1" lang="ja-JP" altLang="en-US" sz="1100">
                        <a:latin typeface="メイリオ"/>
                        <a:ea typeface="メイリオ"/>
                      </a:endParaRP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人事・労務管理</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100">
                          <a:latin typeface="メイリオ" panose="020B0604030504040204" pitchFamily="50" charset="-128"/>
                          <a:ea typeface="メイリオ" panose="020B0604030504040204" pitchFamily="50" charset="-128"/>
                        </a:rPr>
                        <a:t>労働関係法の法改正のポイントや、採用や人材の定着・活用に関する訓練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734354332"/>
                  </a:ext>
                </a:extLst>
              </a:tr>
              <a:tr h="559627">
                <a:tc>
                  <a:txBody>
                    <a:bodyPr/>
                    <a:lstStyle/>
                    <a:p>
                      <a:pPr algn="l"/>
                      <a:r>
                        <a:rPr kumimoji="1" lang="en-US" altLang="ja-JP" sz="1100">
                          <a:latin typeface="メイリオ"/>
                          <a:ea typeface="メイリオ"/>
                        </a:rPr>
                        <a:t>※</a:t>
                      </a:r>
                      <a:endParaRPr kumimoji="1" lang="ja-JP" altLang="en-US" sz="1100">
                        <a:latin typeface="メイリオ"/>
                        <a:ea typeface="メイリオ"/>
                      </a:endParaRP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a:latin typeface="メイリオ" panose="020B0604030504040204" pitchFamily="50" charset="-128"/>
                          <a:ea typeface="メイリオ" panose="020B0604030504040204" pitchFamily="50" charset="-128"/>
                        </a:rPr>
                        <a:t>社内</a:t>
                      </a:r>
                      <a:r>
                        <a:rPr kumimoji="1" lang="en-US" altLang="ja-JP" sz="1100">
                          <a:latin typeface="メイリオ" panose="020B0604030504040204" pitchFamily="50" charset="-128"/>
                          <a:ea typeface="メイリオ" panose="020B0604030504040204" pitchFamily="50" charset="-128"/>
                        </a:rPr>
                        <a:t>DX</a:t>
                      </a:r>
                      <a:r>
                        <a:rPr kumimoji="1" lang="ja-JP" altLang="en-US" sz="1100">
                          <a:latin typeface="メイリオ" panose="020B0604030504040204" pitchFamily="50" charset="-128"/>
                          <a:ea typeface="メイリオ" panose="020B0604030504040204" pitchFamily="50" charset="-128"/>
                        </a:rPr>
                        <a:t>のプロジェクトリーダー</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en-US" altLang="ja-JP" sz="1100">
                          <a:latin typeface="メイリオ" panose="020B0604030504040204" pitchFamily="50" charset="-128"/>
                          <a:ea typeface="メイリオ" panose="020B0604030504040204" pitchFamily="50" charset="-128"/>
                        </a:rPr>
                        <a:t>PL</a:t>
                      </a:r>
                      <a:r>
                        <a:rPr kumimoji="1" lang="ja-JP" altLang="en-US" sz="1100">
                          <a:latin typeface="メイリオ" panose="020B0604030504040204" pitchFamily="50" charset="-128"/>
                          <a:ea typeface="メイリオ" panose="020B0604030504040204" pitchFamily="50" charset="-128"/>
                        </a:rPr>
                        <a:t>に必要なリーダーシップやコミュニケーションなどプロジェクト推進力を身につけさせるための訓練</a:t>
                      </a:r>
                    </a:p>
                  </a:txBody>
                  <a:tcPr marL="36000" marR="36000">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75925996"/>
                  </a:ext>
                </a:extLst>
              </a:tr>
            </a:tbl>
          </a:graphicData>
        </a:graphic>
      </p:graphicFrame>
      <p:sp>
        <p:nvSpPr>
          <p:cNvPr id="15" name="テキスト ボックス 14">
            <a:extLst>
              <a:ext uri="{FF2B5EF4-FFF2-40B4-BE49-F238E27FC236}">
                <a16:creationId xmlns:a16="http://schemas.microsoft.com/office/drawing/2014/main" id="{E96B3B19-200A-D1DA-7FC8-89083C56FE8D}"/>
              </a:ext>
            </a:extLst>
          </p:cNvPr>
          <p:cNvSpPr txBox="1"/>
          <p:nvPr/>
        </p:nvSpPr>
        <p:spPr>
          <a:xfrm>
            <a:off x="267004" y="5510058"/>
            <a:ext cx="2520280" cy="276999"/>
          </a:xfrm>
          <a:prstGeom prst="rect">
            <a:avLst/>
          </a:prstGeom>
          <a:noFill/>
          <a:ln w="57150">
            <a:noFill/>
          </a:ln>
        </p:spPr>
        <p:txBody>
          <a:bodyPr wrap="square" rtlCol="0">
            <a:spAutoFit/>
          </a:bodyPr>
          <a:lstStyle/>
          <a:p>
            <a:r>
              <a:rPr kumimoji="1" lang="ja-JP" altLang="en-US" sz="12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 職務関連訓練と判断される例</a:t>
            </a:r>
          </a:p>
        </p:txBody>
      </p:sp>
      <p:sp>
        <p:nvSpPr>
          <p:cNvPr id="21" name="テキスト ボックス 20">
            <a:extLst>
              <a:ext uri="{FF2B5EF4-FFF2-40B4-BE49-F238E27FC236}">
                <a16:creationId xmlns:a16="http://schemas.microsoft.com/office/drawing/2014/main" id="{B38FAD18-F2F4-5A10-7C29-92C0AC0F6818}"/>
              </a:ext>
            </a:extLst>
          </p:cNvPr>
          <p:cNvSpPr txBox="1"/>
          <p:nvPr/>
        </p:nvSpPr>
        <p:spPr>
          <a:xfrm>
            <a:off x="252541" y="9919296"/>
            <a:ext cx="4205284" cy="246221"/>
          </a:xfrm>
          <a:prstGeom prst="rect">
            <a:avLst/>
          </a:prstGeom>
          <a:noFill/>
          <a:ln w="9525">
            <a:noFill/>
          </a:ln>
        </p:spPr>
        <p:txBody>
          <a:bodyPr wrap="square">
            <a:spAutoFit/>
          </a:bodyPr>
          <a:lstStyle/>
          <a:p>
            <a:pPr>
              <a:spcBef>
                <a:spcPts val="600"/>
              </a:spcBef>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申請事業主の事業内容を問わず、職務関連訓練と判断される例</a:t>
            </a:r>
            <a:endParaRPr lang="en-US" altLang="ja-JP" sz="1000">
              <a:latin typeface="メイリオ" panose="020B0604030504040204" pitchFamily="50" charset="-128"/>
              <a:ea typeface="メイリオ" panose="020B0604030504040204" pitchFamily="50" charset="-128"/>
            </a:endParaRPr>
          </a:p>
        </p:txBody>
      </p:sp>
      <p:graphicFrame>
        <p:nvGraphicFramePr>
          <p:cNvPr id="3" name="表 20">
            <a:extLst>
              <a:ext uri="{FF2B5EF4-FFF2-40B4-BE49-F238E27FC236}">
                <a16:creationId xmlns:a16="http://schemas.microsoft.com/office/drawing/2014/main" id="{0B014099-F085-284C-BA0F-CFDAD16E85A8}"/>
              </a:ext>
            </a:extLst>
          </p:cNvPr>
          <p:cNvGraphicFramePr>
            <a:graphicFrameLocks noGrp="1"/>
          </p:cNvGraphicFramePr>
          <p:nvPr>
            <p:extLst>
              <p:ext uri="{D42A27DB-BD31-4B8C-83A1-F6EECF244321}">
                <p14:modId xmlns:p14="http://schemas.microsoft.com/office/powerpoint/2010/main" val="1513150319"/>
              </p:ext>
            </p:extLst>
          </p:nvPr>
        </p:nvGraphicFramePr>
        <p:xfrm>
          <a:off x="6863137" y="57626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0451769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5">
            <a:extLst>
              <a:ext uri="{FF2B5EF4-FFF2-40B4-BE49-F238E27FC236}">
                <a16:creationId xmlns:a16="http://schemas.microsoft.com/office/drawing/2014/main" id="{EE7F31DF-A701-7037-7C6A-E299672A648A}"/>
              </a:ext>
            </a:extLst>
          </p:cNvPr>
          <p:cNvGraphicFramePr>
            <a:graphicFrameLocks noGrp="1"/>
          </p:cNvGraphicFramePr>
          <p:nvPr>
            <p:extLst>
              <p:ext uri="{D42A27DB-BD31-4B8C-83A1-F6EECF244321}">
                <p14:modId xmlns:p14="http://schemas.microsoft.com/office/powerpoint/2010/main" val="1962979185"/>
              </p:ext>
            </p:extLst>
          </p:nvPr>
        </p:nvGraphicFramePr>
        <p:xfrm>
          <a:off x="355509" y="7408352"/>
          <a:ext cx="6605994" cy="2625850"/>
        </p:xfrm>
        <a:graphic>
          <a:graphicData uri="http://schemas.openxmlformats.org/drawingml/2006/table">
            <a:tbl>
              <a:tblPr firstRow="1" bandRow="1">
                <a:tableStyleId>{5940675A-B579-460E-94D1-54222C63F5DA}</a:tableStyleId>
              </a:tblPr>
              <a:tblGrid>
                <a:gridCol w="509235">
                  <a:extLst>
                    <a:ext uri="{9D8B030D-6E8A-4147-A177-3AD203B41FA5}">
                      <a16:colId xmlns:a16="http://schemas.microsoft.com/office/drawing/2014/main" val="707489226"/>
                    </a:ext>
                  </a:extLst>
                </a:gridCol>
                <a:gridCol w="509235">
                  <a:extLst>
                    <a:ext uri="{9D8B030D-6E8A-4147-A177-3AD203B41FA5}">
                      <a16:colId xmlns:a16="http://schemas.microsoft.com/office/drawing/2014/main" val="136365152"/>
                    </a:ext>
                  </a:extLst>
                </a:gridCol>
                <a:gridCol w="5587524">
                  <a:extLst>
                    <a:ext uri="{9D8B030D-6E8A-4147-A177-3AD203B41FA5}">
                      <a16:colId xmlns:a16="http://schemas.microsoft.com/office/drawing/2014/main" val="3306472273"/>
                    </a:ext>
                  </a:extLst>
                </a:gridCol>
              </a:tblGrid>
              <a:tr h="388856">
                <a:tc>
                  <a:txBody>
                    <a:bodyPr/>
                    <a:lstStyle/>
                    <a:p>
                      <a:pPr algn="ctr"/>
                      <a:r>
                        <a:rPr kumimoji="1" lang="ja-JP" altLang="en-US" sz="1200" b="1">
                          <a:latin typeface="メイリオ" panose="020B0604030504040204" pitchFamily="50" charset="-128"/>
                          <a:ea typeface="メイリオ" panose="020B0604030504040204" pitchFamily="50" charset="-128"/>
                        </a:rPr>
                        <a:t>部外講師</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200" b="1">
                          <a:latin typeface="メイリオ" panose="020B0604030504040204" pitchFamily="50" charset="-128"/>
                          <a:ea typeface="メイリオ" panose="020B0604030504040204" pitchFamily="50" charset="-128"/>
                        </a:rPr>
                        <a:t>部内講師</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kumimoji="1" lang="en-US" altLang="ja-JP" sz="1200" b="1">
                          <a:latin typeface="メイリオ" panose="020B0604030504040204" pitchFamily="50" charset="-128"/>
                          <a:ea typeface="メイリオ" panose="020B0604030504040204" pitchFamily="50" charset="-128"/>
                        </a:rPr>
                        <a:t>OFF-JT</a:t>
                      </a:r>
                      <a:r>
                        <a:rPr kumimoji="1" lang="ja-JP" altLang="en-US" sz="1200" b="1">
                          <a:latin typeface="メイリオ" panose="020B0604030504040204" pitchFamily="50" charset="-128"/>
                          <a:ea typeface="メイリオ" panose="020B0604030504040204" pitchFamily="50" charset="-128"/>
                        </a:rPr>
                        <a:t>講師要件</a:t>
                      </a:r>
                      <a:endParaRPr kumimoji="1" lang="en-US" altLang="ja-JP" sz="1200" b="1">
                        <a:latin typeface="メイリオ" panose="020B0604030504040204" pitchFamily="50" charset="-128"/>
                        <a:ea typeface="メイリオ" panose="020B0604030504040204" pitchFamily="50" charset="-128"/>
                      </a:endParaRPr>
                    </a:p>
                    <a:p>
                      <a:pPr algn="ctr"/>
                      <a:r>
                        <a:rPr kumimoji="1" lang="en-US" altLang="ja-JP" sz="1200" b="1">
                          <a:latin typeface="メイリオ" panose="020B0604030504040204" pitchFamily="50" charset="-128"/>
                          <a:ea typeface="メイリオ" panose="020B0604030504040204" pitchFamily="50" charset="-128"/>
                        </a:rPr>
                        <a:t>※</a:t>
                      </a:r>
                      <a:r>
                        <a:rPr kumimoji="1" lang="ja-JP" altLang="en-US" sz="1200" b="1">
                          <a:latin typeface="メイリオ" panose="020B0604030504040204" pitchFamily="50" charset="-128"/>
                          <a:ea typeface="メイリオ" panose="020B0604030504040204" pitchFamily="50" charset="-128"/>
                        </a:rPr>
                        <a:t>いずれかに該当する必要があります。</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16715645"/>
                  </a:ext>
                </a:extLst>
              </a:tr>
              <a:tr h="442298">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公共職業能力開発施設、職業能力開発総合大学校、職業能力開発促進法第</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条の７第１項ただし書に規定する職業訓練を行う施設、認定職業訓練を行う施設、学校教育法による大学等または各種学校等に所属する指導員等</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972204585"/>
                  </a:ext>
                </a:extLst>
              </a:tr>
              <a:tr h="276605">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当該職業訓練の内容に直接関係する職種に係る</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職業訓練指導員</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免許を有する者</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1281085697"/>
                  </a:ext>
                </a:extLst>
              </a:tr>
              <a:tr h="276605">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当該職業訓練の内容に直接関係する職種に係る</a:t>
                      </a:r>
                      <a:r>
                        <a:rPr lang="ja-JP" altLang="en-US"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１級</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の技能検定に合格した者</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3465180295"/>
                  </a:ext>
                </a:extLst>
              </a:tr>
              <a:tr h="390989">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当該職業訓練の科目・職種等の内容について専門的な知識もしくは技能を有する指導員または講師</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（当該分野の職務にかかる指導員・講師経験が</a:t>
                      </a:r>
                      <a:r>
                        <a:rPr lang="ja-JP" altLang="en-US"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３年以上</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の者）</a:t>
                      </a:r>
                      <a:endParaRPr lang="en-US" altLang="ja-JP" sz="1100" b="1">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4181469167"/>
                  </a:ext>
                </a:extLst>
              </a:tr>
              <a:tr h="437619">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algn="ctr"/>
                      <a:r>
                        <a:rPr kumimoji="1" lang="ja-JP" altLang="en-US" sz="1100">
                          <a:latin typeface="メイリオ" panose="020B0604030504040204" pitchFamily="50" charset="-128"/>
                          <a:ea typeface="メイリオ" panose="020B0604030504040204" pitchFamily="50" charset="-128"/>
                        </a:rPr>
                        <a:t>○</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当該職業訓練の科目・職種等の内容について専門的な知識もしくは技能を有する指導員または講師</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（当該分野の職務にかかる実務経験（講師経験は含まない。）が</a:t>
                      </a:r>
                      <a:r>
                        <a:rPr lang="en-US" altLang="ja-JP"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年以上</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の者）</a:t>
                      </a:r>
                      <a:endParaRPr lang="en-US" altLang="ja-JP" sz="11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bg1"/>
                    </a:solidFill>
                  </a:tcPr>
                </a:tc>
                <a:extLst>
                  <a:ext uri="{0D108BD9-81ED-4DB2-BD59-A6C34878D82A}">
                    <a16:rowId xmlns:a16="http://schemas.microsoft.com/office/drawing/2014/main" val="3651832948"/>
                  </a:ext>
                </a:extLst>
              </a:tr>
            </a:tbl>
          </a:graphicData>
        </a:graphic>
      </p:graphicFrame>
      <p:sp>
        <p:nvSpPr>
          <p:cNvPr id="22" name="スライド番号プレースホルダー 1">
            <a:extLst>
              <a:ext uri="{FF2B5EF4-FFF2-40B4-BE49-F238E27FC236}">
                <a16:creationId xmlns:a16="http://schemas.microsoft.com/office/drawing/2014/main" id="{81860572-6B09-3C40-FFE3-72037DEFED15}"/>
              </a:ext>
            </a:extLst>
          </p:cNvPr>
          <p:cNvSpPr txBox="1">
            <a:spLocks/>
          </p:cNvSpPr>
          <p:nvPr/>
        </p:nvSpPr>
        <p:spPr>
          <a:xfrm>
            <a:off x="-48029" y="9920234"/>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31</a:t>
            </a:fld>
            <a:endParaRPr lang="ja-JP" altLang="en-US"/>
          </a:p>
        </p:txBody>
      </p:sp>
      <p:sp>
        <p:nvSpPr>
          <p:cNvPr id="3" name="テキスト ボックス 2">
            <a:extLst>
              <a:ext uri="{FF2B5EF4-FFF2-40B4-BE49-F238E27FC236}">
                <a16:creationId xmlns:a16="http://schemas.microsoft.com/office/drawing/2014/main" id="{B90B179D-731F-4A35-78F9-6C89DF2CCCD6}"/>
              </a:ext>
            </a:extLst>
          </p:cNvPr>
          <p:cNvSpPr txBox="1"/>
          <p:nvPr/>
        </p:nvSpPr>
        <p:spPr>
          <a:xfrm>
            <a:off x="597931" y="267159"/>
            <a:ext cx="3780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rPr>
              <a:t>（２）訓練時間数が</a:t>
            </a:r>
            <a:r>
              <a:rPr lang="en-US" altLang="ja-JP" sz="1400" b="1">
                <a:solidFill>
                  <a:schemeClr val="bg1"/>
                </a:solidFill>
                <a:latin typeface="メイリオ" panose="020B0604030504040204" pitchFamily="50" charset="-128"/>
                <a:ea typeface="メイリオ" panose="020B0604030504040204" pitchFamily="50" charset="-128"/>
              </a:rPr>
              <a:t>10</a:t>
            </a:r>
            <a:r>
              <a:rPr lang="ja-JP" altLang="en-US" sz="1400" b="1">
                <a:solidFill>
                  <a:schemeClr val="bg1"/>
                </a:solidFill>
                <a:latin typeface="メイリオ" panose="020B0604030504040204" pitchFamily="50" charset="-128"/>
                <a:ea typeface="メイリオ" panose="020B0604030504040204" pitchFamily="50" charset="-128"/>
              </a:rPr>
              <a:t>時間以上であること</a:t>
            </a:r>
          </a:p>
        </p:txBody>
      </p:sp>
      <p:sp>
        <p:nvSpPr>
          <p:cNvPr id="18" name="テキスト ボックス 17">
            <a:extLst>
              <a:ext uri="{FF2B5EF4-FFF2-40B4-BE49-F238E27FC236}">
                <a16:creationId xmlns:a16="http://schemas.microsoft.com/office/drawing/2014/main" id="{0D2CB7BE-D705-AC4E-9D16-57383B78BAE4}"/>
              </a:ext>
            </a:extLst>
          </p:cNvPr>
          <p:cNvSpPr txBox="1"/>
          <p:nvPr/>
        </p:nvSpPr>
        <p:spPr>
          <a:xfrm>
            <a:off x="607571" y="575782"/>
            <a:ext cx="6425814" cy="907941"/>
          </a:xfrm>
          <a:prstGeom prst="rect">
            <a:avLst/>
          </a:prstGeom>
          <a:noFill/>
          <a:ln w="9525">
            <a:noFill/>
          </a:ln>
        </p:spPr>
        <p:txBody>
          <a:bodyPr wrap="square">
            <a:spAutoFit/>
          </a:bodyPr>
          <a:lstStyle/>
          <a:p>
            <a:pPr>
              <a:spcBef>
                <a:spcPts val="600"/>
              </a:spcBef>
            </a:pPr>
            <a:r>
              <a:rPr lang="ja-JP" altLang="en-US" sz="1200">
                <a:latin typeface="メイリオ" panose="020B0604030504040204" pitchFamily="50" charset="-128"/>
                <a:ea typeface="メイリオ" panose="020B0604030504040204" pitchFamily="50" charset="-128"/>
              </a:rPr>
              <a:t>対象となる訓練は、訓練時間数が</a:t>
            </a:r>
            <a:r>
              <a:rPr lang="en-US" altLang="ja-JP" sz="1200">
                <a:latin typeface="メイリオ" panose="020B0604030504040204" pitchFamily="50" charset="-128"/>
                <a:ea typeface="メイリオ" panose="020B0604030504040204" pitchFamily="50" charset="-128"/>
              </a:rPr>
              <a:t>10</a:t>
            </a:r>
            <a:r>
              <a:rPr lang="ja-JP" altLang="en-US" sz="1200">
                <a:latin typeface="メイリオ" panose="020B0604030504040204" pitchFamily="50" charset="-128"/>
                <a:ea typeface="メイリオ" panose="020B0604030504040204" pitchFamily="50" charset="-128"/>
              </a:rPr>
              <a:t>時間以上であることが必要です。</a:t>
            </a:r>
            <a:endParaRPr lang="en-US" altLang="ja-JP" sz="1200">
              <a:latin typeface="メイリオ" panose="020B0604030504040204" pitchFamily="50" charset="-128"/>
              <a:ea typeface="メイリオ" panose="020B0604030504040204" pitchFamily="50" charset="-128"/>
            </a:endParaRPr>
          </a:p>
          <a:p>
            <a:pPr>
              <a:spcBef>
                <a:spcPts val="600"/>
              </a:spcBef>
            </a:pPr>
            <a:r>
              <a:rPr lang="ja-JP" altLang="en-US" sz="1200">
                <a:latin typeface="メイリオ" panose="020B0604030504040204" pitchFamily="50" charset="-128"/>
                <a:ea typeface="メイリオ" panose="020B0604030504040204" pitchFamily="50" charset="-128"/>
              </a:rPr>
              <a:t>訓練の実施方法により、訓練時間数の定義が異なります。</a:t>
            </a:r>
            <a:r>
              <a:rPr lang="ja-JP" altLang="en-US" sz="1200" b="1">
                <a:latin typeface="メイリオ" panose="020B0604030504040204" pitchFamily="50" charset="-128"/>
                <a:ea typeface="メイリオ" panose="020B0604030504040204" pitchFamily="50" charset="-128"/>
              </a:rPr>
              <a:t>通学制・同時双方向型の通信訓練の場合</a:t>
            </a:r>
            <a:r>
              <a:rPr lang="ja-JP" altLang="en-US" sz="1200">
                <a:latin typeface="メイリオ" panose="020B0604030504040204" pitchFamily="50" charset="-128"/>
                <a:ea typeface="メイリオ" panose="020B0604030504040204" pitchFamily="50" charset="-128"/>
              </a:rPr>
              <a:t>、計画届の提出日時点及び支給申請書の提出日時点における</a:t>
            </a:r>
            <a:r>
              <a:rPr lang="ja-JP" altLang="en-US" sz="1200" b="1">
                <a:latin typeface="メイリオ" panose="020B0604030504040204" pitchFamily="50" charset="-128"/>
                <a:ea typeface="メイリオ" panose="020B0604030504040204" pitchFamily="50" charset="-128"/>
              </a:rPr>
              <a:t>実訓練時間数</a:t>
            </a:r>
            <a:r>
              <a:rPr lang="ja-JP" altLang="en-US" sz="1200">
                <a:latin typeface="メイリオ" panose="020B0604030504040204" pitchFamily="50" charset="-128"/>
                <a:ea typeface="メイリオ" panose="020B0604030504040204" pitchFamily="50" charset="-128"/>
              </a:rPr>
              <a:t>により</a:t>
            </a:r>
            <a:r>
              <a:rPr lang="ja-JP" altLang="en-US" sz="1200" b="1">
                <a:latin typeface="メイリオ" panose="020B0604030504040204" pitchFamily="50" charset="-128"/>
                <a:ea typeface="メイリオ" panose="020B0604030504040204" pitchFamily="50" charset="-128"/>
              </a:rPr>
              <a:t>、</a:t>
            </a:r>
            <a:r>
              <a:rPr lang="en-US" altLang="ja-JP" sz="1200" b="1">
                <a:latin typeface="メイリオ" panose="020B0604030504040204" pitchFamily="50" charset="-128"/>
                <a:ea typeface="メイリオ" panose="020B0604030504040204" pitchFamily="50" charset="-128"/>
              </a:rPr>
              <a:t>e</a:t>
            </a:r>
            <a:r>
              <a:rPr lang="ja-JP" altLang="en-US" sz="1200" b="1">
                <a:latin typeface="メイリオ" panose="020B0604030504040204" pitchFamily="50" charset="-128"/>
                <a:ea typeface="メイリオ" panose="020B0604030504040204" pitchFamily="50" charset="-128"/>
              </a:rPr>
              <a:t>ラーニング・通信制の場合、標準学習時間（標準学習期間）</a:t>
            </a:r>
            <a:r>
              <a:rPr lang="ja-JP" altLang="en-US" sz="1200">
                <a:latin typeface="メイリオ" panose="020B0604030504040204" pitchFamily="50" charset="-128"/>
                <a:ea typeface="メイリオ" panose="020B0604030504040204" pitchFamily="50" charset="-128"/>
              </a:rPr>
              <a:t>により判断します。</a:t>
            </a:r>
            <a:endParaRPr lang="en-US" altLang="ja-JP" sz="1200">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895A4711-5BBC-5874-6BA6-71CAFDA4E044}"/>
              </a:ext>
            </a:extLst>
          </p:cNvPr>
          <p:cNvSpPr txBox="1"/>
          <p:nvPr/>
        </p:nvSpPr>
        <p:spPr>
          <a:xfrm>
            <a:off x="600386" y="2729169"/>
            <a:ext cx="3528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rPr>
              <a:t>（３）計画に沿って訓練を実施すること</a:t>
            </a:r>
          </a:p>
        </p:txBody>
      </p:sp>
      <p:sp>
        <p:nvSpPr>
          <p:cNvPr id="30" name="テキスト ボックス 29">
            <a:extLst>
              <a:ext uri="{FF2B5EF4-FFF2-40B4-BE49-F238E27FC236}">
                <a16:creationId xmlns:a16="http://schemas.microsoft.com/office/drawing/2014/main" id="{59894450-0013-AC1D-9B4F-45232D4F86FD}"/>
              </a:ext>
            </a:extLst>
          </p:cNvPr>
          <p:cNvSpPr txBox="1"/>
          <p:nvPr/>
        </p:nvSpPr>
        <p:spPr>
          <a:xfrm>
            <a:off x="589445" y="3051558"/>
            <a:ext cx="6425814" cy="2092881"/>
          </a:xfrm>
          <a:prstGeom prst="rect">
            <a:avLst/>
          </a:prstGeom>
          <a:noFill/>
          <a:ln w="9525">
            <a:noFill/>
          </a:ln>
        </p:spPr>
        <p:txBody>
          <a:bodyPr wrap="square" rIns="72000">
            <a:spAutoFit/>
          </a:bodyPr>
          <a:lstStyle/>
          <a:p>
            <a:pPr>
              <a:spcBef>
                <a:spcPts val="600"/>
              </a:spcBef>
            </a:pPr>
            <a:r>
              <a:rPr lang="ja-JP" altLang="en-US" sz="1200">
                <a:latin typeface="メイリオ" panose="020B0604030504040204" pitchFamily="50" charset="-128"/>
                <a:ea typeface="メイリオ" panose="020B0604030504040204" pitchFamily="50" charset="-128"/>
              </a:rPr>
              <a:t>対象となる訓練は、職業訓練実施計画届に基づき行われる訓練であることが必要です。</a:t>
            </a:r>
            <a:endParaRPr lang="en-US" altLang="ja-JP" sz="1200">
              <a:latin typeface="メイリオ" panose="020B0604030504040204" pitchFamily="50" charset="-128"/>
              <a:ea typeface="メイリオ" panose="020B0604030504040204" pitchFamily="50" charset="-128"/>
            </a:endParaRPr>
          </a:p>
          <a:p>
            <a:pPr>
              <a:spcBef>
                <a:spcPts val="600"/>
              </a:spcBef>
            </a:pPr>
            <a:r>
              <a:rPr lang="ja-JP" altLang="en-US" sz="1200">
                <a:latin typeface="メイリオ" panose="020B0604030504040204" pitchFamily="50" charset="-128"/>
                <a:ea typeface="メイリオ" panose="020B0604030504040204" pitchFamily="50" charset="-128"/>
              </a:rPr>
              <a:t>このため、あらかじめ訓練カリキュラムを作成し</a:t>
            </a:r>
            <a:r>
              <a:rPr lang="ja-JP" altLang="en-US" sz="1200" b="1">
                <a:latin typeface="メイリオ" panose="020B0604030504040204" pitchFamily="50" charset="-128"/>
                <a:ea typeface="メイリオ" panose="020B0604030504040204" pitchFamily="50" charset="-128"/>
              </a:rPr>
              <a:t>、訓練開始日の６か月前から１か月前までの間に</a:t>
            </a:r>
            <a:r>
              <a:rPr lang="ja-JP" altLang="en-US" sz="1200">
                <a:latin typeface="メイリオ" panose="020B0604030504040204" pitchFamily="50" charset="-128"/>
                <a:ea typeface="メイリオ" panose="020B0604030504040204" pitchFamily="50" charset="-128"/>
              </a:rPr>
              <a:t>労働局に計画届を提出し、その計画に沿って訓練を実施することが必要です。計画内容に変更が生じた場合は、変更届を提出してください。定められた期限までに変更届を提出せずに、変更後の訓練等を実施した場合は、当該部分については、助成の対象とはなりません。（</a:t>
            </a:r>
            <a:r>
              <a:rPr lang="en-US" altLang="ja-JP" sz="1200">
                <a:latin typeface="メイリオ" panose="020B0604030504040204" pitchFamily="50" charset="-128"/>
                <a:ea typeface="メイリオ" panose="020B0604030504040204" pitchFamily="50" charset="-128"/>
              </a:rPr>
              <a:t>P46</a:t>
            </a:r>
            <a:r>
              <a:rPr lang="ja-JP" altLang="en-US" sz="1200">
                <a:latin typeface="メイリオ" panose="020B0604030504040204" pitchFamily="50" charset="-128"/>
                <a:ea typeface="メイリオ" panose="020B0604030504040204" pitchFamily="50" charset="-128"/>
              </a:rPr>
              <a:t>を参照）</a:t>
            </a:r>
            <a:endParaRPr lang="en-US" altLang="ja-JP" sz="1200">
              <a:latin typeface="メイリオ" panose="020B0604030504040204" pitchFamily="50" charset="-128"/>
              <a:ea typeface="メイリオ" panose="020B0604030504040204" pitchFamily="50" charset="-128"/>
            </a:endParaRPr>
          </a:p>
          <a:p>
            <a:pPr>
              <a:spcBef>
                <a:spcPts val="600"/>
              </a:spcBef>
            </a:pPr>
            <a:r>
              <a:rPr lang="ja-JP" altLang="en-US" sz="1200">
                <a:latin typeface="メイリオ" panose="020B0604030504040204" pitchFamily="50" charset="-128"/>
                <a:ea typeface="メイリオ" panose="020B0604030504040204" pitchFamily="50" charset="-128"/>
              </a:rPr>
              <a:t>なお、労働局の職員が、事前連絡の有無に関わらず、訓練実施中に訓練の実施場所を訪問し、訓練の実施状況を確認することがあります（必要に応じて対象労働者に聴取します。）。</a:t>
            </a:r>
            <a:endParaRPr lang="en-US" altLang="ja-JP" sz="1200">
              <a:latin typeface="メイリオ" panose="020B0604030504040204" pitchFamily="50" charset="-128"/>
              <a:ea typeface="メイリオ" panose="020B0604030504040204" pitchFamily="50" charset="-128"/>
            </a:endParaRPr>
          </a:p>
          <a:p>
            <a:r>
              <a:rPr lang="ja-JP" altLang="en-US" sz="1200">
                <a:latin typeface="メイリオ" panose="020B0604030504040204" pitchFamily="50" charset="-128"/>
                <a:ea typeface="メイリオ" panose="020B0604030504040204" pitchFamily="50" charset="-128"/>
              </a:rPr>
              <a:t>その際は、調査にご協力いただきますようお願いいたします。調査にご協力いただけない場合は不支給となります。</a:t>
            </a:r>
          </a:p>
        </p:txBody>
      </p:sp>
      <p:sp>
        <p:nvSpPr>
          <p:cNvPr id="31" name="テキスト ボックス 30">
            <a:extLst>
              <a:ext uri="{FF2B5EF4-FFF2-40B4-BE49-F238E27FC236}">
                <a16:creationId xmlns:a16="http://schemas.microsoft.com/office/drawing/2014/main" id="{D69733BD-9E04-9E2B-F9F1-AF4C42C3756A}"/>
              </a:ext>
            </a:extLst>
          </p:cNvPr>
          <p:cNvSpPr txBox="1"/>
          <p:nvPr/>
        </p:nvSpPr>
        <p:spPr>
          <a:xfrm>
            <a:off x="603200" y="5259676"/>
            <a:ext cx="313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（４－１）事業内訓練（講師要件）</a:t>
            </a:r>
            <a:endParaRPr lang="ja-JP" altLang="en-US" sz="1400">
              <a:solidFill>
                <a:schemeClr val="bg1"/>
              </a:solidFill>
            </a:endParaRPr>
          </a:p>
        </p:txBody>
      </p:sp>
      <p:sp>
        <p:nvSpPr>
          <p:cNvPr id="32" name="テキスト ボックス 31">
            <a:extLst>
              <a:ext uri="{FF2B5EF4-FFF2-40B4-BE49-F238E27FC236}">
                <a16:creationId xmlns:a16="http://schemas.microsoft.com/office/drawing/2014/main" id="{90353F73-BF12-37CF-65B8-4177BF9C22D9}"/>
              </a:ext>
            </a:extLst>
          </p:cNvPr>
          <p:cNvSpPr txBox="1"/>
          <p:nvPr/>
        </p:nvSpPr>
        <p:spPr>
          <a:xfrm>
            <a:off x="589335" y="5558261"/>
            <a:ext cx="6378784" cy="461665"/>
          </a:xfrm>
          <a:prstGeom prst="rect">
            <a:avLst/>
          </a:prstGeom>
          <a:noFill/>
          <a:ln w="57150">
            <a:noFill/>
          </a:ln>
        </p:spPr>
        <p:txBody>
          <a:bodyPr wrap="square">
            <a:spAutoFit/>
          </a:bodyPr>
          <a:lstStyle/>
          <a:p>
            <a:pPr>
              <a:spcBef>
                <a:spcPts val="600"/>
              </a:spcBef>
            </a:pPr>
            <a:r>
              <a:rPr lang="ja-JP" altLang="en-US" sz="1200">
                <a:latin typeface="メイリオ" panose="020B0604030504040204" pitchFamily="50" charset="-128"/>
                <a:ea typeface="メイリオ" panose="020B0604030504040204" pitchFamily="50" charset="-128"/>
              </a:rPr>
              <a:t>事業内訓練の場合、訓練を行う講師に対する支給要件（</a:t>
            </a:r>
            <a:r>
              <a:rPr lang="en-US" altLang="ja-JP" sz="1200">
                <a:latin typeface="メイリオ" panose="020B0604030504040204" pitchFamily="50" charset="-128"/>
                <a:ea typeface="メイリオ" panose="020B0604030504040204" pitchFamily="50" charset="-128"/>
              </a:rPr>
              <a:t>OFF-JT</a:t>
            </a:r>
            <a:r>
              <a:rPr lang="ja-JP" altLang="en-US" sz="1200">
                <a:latin typeface="メイリオ" panose="020B0604030504040204" pitchFamily="50" charset="-128"/>
                <a:ea typeface="メイリオ" panose="020B0604030504040204" pitchFamily="50" charset="-128"/>
              </a:rPr>
              <a:t>講師要件）があり、講師は、部内講師か部外講師かによって、支給要件が異なります。</a:t>
            </a:r>
            <a:endParaRPr lang="en-US" altLang="ja-JP" sz="1200">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2EBBF46C-5528-C4CB-8079-3D474CCE390D}"/>
              </a:ext>
            </a:extLst>
          </p:cNvPr>
          <p:cNvSpPr txBox="1"/>
          <p:nvPr/>
        </p:nvSpPr>
        <p:spPr>
          <a:xfrm>
            <a:off x="524662" y="5994878"/>
            <a:ext cx="6378785" cy="1354217"/>
          </a:xfrm>
          <a:prstGeom prst="rect">
            <a:avLst/>
          </a:prstGeom>
          <a:noFill/>
          <a:ln w="57150">
            <a:noFill/>
          </a:ln>
        </p:spPr>
        <p:txBody>
          <a:bodyPr wrap="square">
            <a:spAutoFit/>
          </a:bodyPr>
          <a:lstStyle/>
          <a:p>
            <a:pPr marL="244475" marR="0" lvl="0" indent="-244475"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部内講師とは、</a:t>
            </a:r>
            <a:r>
              <a:rPr kumimoji="1" lang="ja-JP" altLang="en-US" sz="10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申請事業主の役員等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（申請事業主が法人、社団又は財団の場合、訓練開始日時点で申請事業主の役員として登記されている者、申請事業主が個人の場合はその者）又は</a:t>
            </a:r>
            <a:r>
              <a:rPr kumimoji="1" lang="ja-JP" altLang="en-US" sz="10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申請事業主に雇用されている者</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であって、</a:t>
            </a:r>
            <a:r>
              <a:rPr kumimoji="1" lang="ja-JP" altLang="en-US"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訓練等実施日における出勤状況・出退勤時刻を確認できる者</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をいいます。</a:t>
            </a:r>
          </a:p>
          <a:p>
            <a:pPr marR="0" lvl="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部外講師とは、部内講師以外の者であって、</a:t>
            </a:r>
            <a:r>
              <a:rPr kumimoji="1" lang="ja-JP" altLang="en-US"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社外の者</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をいいます。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申請事業主が自ら運営する認定職業訓練の場合、講師要件は免除されます</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000" b="0" i="0" u="none" strike="noStrike" kern="1200" cap="none" spc="0" normalizeH="0" baseline="0" noProof="0">
                <a:ln>
                  <a:noFill/>
                </a:ln>
                <a:solidFill>
                  <a:srgbClr val="F79646"/>
                </a:solidFill>
                <a:effectLst/>
                <a:uLnTx/>
                <a:uFillTx/>
                <a:latin typeface="メイリオ" panose="020B0604030504040204" pitchFamily="50" charset="-128"/>
                <a:ea typeface="メイリオ" panose="020B0604030504040204" pitchFamily="50" charset="-128"/>
                <a:cs typeface="+mn-cs"/>
              </a:rPr>
              <a:t>認定実習併用職業訓練</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の場合は、申請事業主が自ら運営する認定職業訓練のみ対象となります。</a:t>
            </a:r>
            <a:endParaRPr lang="en-US" altLang="ja-JP" sz="1000">
              <a:solidFill>
                <a:prstClr val="black"/>
              </a:solidFill>
              <a:latin typeface="メイリオ" panose="020B0604030504040204" pitchFamily="50" charset="-128"/>
              <a:ea typeface="メイリオ" panose="020B0604030504040204" pitchFamily="50" charset="-128"/>
            </a:endParaRPr>
          </a:p>
          <a:p>
            <a:pPr marL="266700" marR="0" lvl="0" indent="-26670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事業内訓練は、通学制・同時双方向型の通信訓練に限り助成します。</a:t>
            </a:r>
            <a:r>
              <a:rPr kumimoji="1" lang="en-US" altLang="ja-JP"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e</a:t>
            </a:r>
            <a:r>
              <a:rPr kumimoji="1" lang="ja-JP" altLang="en-US"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ラーニング・通信制は対象とな</a:t>
            </a:r>
            <a:r>
              <a:rPr lang="ja-JP" altLang="en-US" sz="1000" u="sng">
                <a:solidFill>
                  <a:srgbClr val="FF0000"/>
                </a:solidFill>
                <a:latin typeface="メイリオ" panose="020B0604030504040204" pitchFamily="50" charset="-128"/>
                <a:ea typeface="メイリオ" panose="020B0604030504040204" pitchFamily="50" charset="-128"/>
              </a:rPr>
              <a:t>り</a:t>
            </a:r>
            <a:r>
              <a:rPr kumimoji="1" lang="ja-JP" altLang="en-US" sz="10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ません。</a:t>
            </a:r>
          </a:p>
        </p:txBody>
      </p:sp>
      <p:sp>
        <p:nvSpPr>
          <p:cNvPr id="41" name="テキスト ボックス 40">
            <a:extLst>
              <a:ext uri="{FF2B5EF4-FFF2-40B4-BE49-F238E27FC236}">
                <a16:creationId xmlns:a16="http://schemas.microsoft.com/office/drawing/2014/main" id="{FDB4EE47-C2AC-FB7D-5DA0-9CF5470AAD2C}"/>
              </a:ext>
            </a:extLst>
          </p:cNvPr>
          <p:cNvSpPr txBox="1"/>
          <p:nvPr/>
        </p:nvSpPr>
        <p:spPr>
          <a:xfrm>
            <a:off x="596376" y="1454111"/>
            <a:ext cx="6416427" cy="1169551"/>
          </a:xfrm>
          <a:prstGeom prst="rect">
            <a:avLst/>
          </a:prstGeom>
          <a:noFill/>
          <a:ln w="57150">
            <a:noFill/>
          </a:ln>
        </p:spPr>
        <p:txBody>
          <a:bodyPr wrap="square">
            <a:spAutoFit/>
          </a:bodyPr>
          <a:lstStyle/>
          <a:p>
            <a:pPr marL="0" marR="0" lvl="0" indent="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実訓練時間数とは、総訓練時間数から対象とならない時間数を除いた訓練時間数をいいます。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標準学習時間（標準学習期間）とは、訓練を習得するために通常必要な時間（期間）として、あらかじめ受講案内等によって定められているものをいいます。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8900" marR="0" lvl="0" indent="-88900" algn="l" defTabSz="1001908" rtl="0" eaLnBrk="1" fontAlgn="auto" latinLnBrk="0" hangingPunct="1">
              <a:lnSpc>
                <a:spcPct val="10000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標準学習期間のみ定められている場合、１か月以上であることが必要です。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1938" lvl="0" indent="-261938">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ja-JP" altLang="en-US" sz="1000">
                <a:solidFill>
                  <a:prstClr val="black"/>
                </a:solidFill>
                <a:latin typeface="メイリオ" panose="020B0604030504040204" pitchFamily="50" charset="-128"/>
                <a:ea typeface="メイリオ" panose="020B0604030504040204" pitchFamily="50" charset="-128"/>
              </a:rPr>
              <a:t>　通学制・同時双方向型の通信訓練と</a:t>
            </a:r>
            <a:r>
              <a:rPr lang="en-US" altLang="ja-JP" sz="1000">
                <a:solidFill>
                  <a:prstClr val="black"/>
                </a:solidFill>
                <a:latin typeface="メイリオ" panose="020B0604030504040204" pitchFamily="50" charset="-128"/>
                <a:ea typeface="メイリオ" panose="020B0604030504040204" pitchFamily="50" charset="-128"/>
              </a:rPr>
              <a:t>e</a:t>
            </a:r>
            <a:r>
              <a:rPr lang="ja-JP" altLang="en-US" sz="1000">
                <a:solidFill>
                  <a:prstClr val="black"/>
                </a:solidFill>
                <a:latin typeface="メイリオ" panose="020B0604030504040204" pitchFamily="50" charset="-128"/>
                <a:ea typeface="メイリオ" panose="020B0604030504040204" pitchFamily="50" charset="-128"/>
              </a:rPr>
              <a:t>ラーニング・通信制による訓練を組み合わせて実施する場合、それぞれの実訓練時間数及び標準学習時間を合算した時間数が</a:t>
            </a:r>
            <a:r>
              <a:rPr lang="en-US" altLang="ja-JP" sz="1000">
                <a:solidFill>
                  <a:prstClr val="black"/>
                </a:solidFill>
                <a:latin typeface="メイリオ" panose="020B0604030504040204" pitchFamily="50" charset="-128"/>
                <a:ea typeface="メイリオ" panose="020B0604030504040204" pitchFamily="50" charset="-128"/>
              </a:rPr>
              <a:t>10</a:t>
            </a:r>
            <a:r>
              <a:rPr lang="ja-JP" altLang="en-US" sz="1000">
                <a:solidFill>
                  <a:prstClr val="black"/>
                </a:solidFill>
                <a:latin typeface="メイリオ" panose="020B0604030504040204" pitchFamily="50" charset="-128"/>
                <a:ea typeface="メイリオ" panose="020B0604030504040204" pitchFamily="50" charset="-128"/>
              </a:rPr>
              <a:t>時間以上であること。なお、標準学習期間１か月は標準学習時間</a:t>
            </a:r>
            <a:r>
              <a:rPr lang="en-US" altLang="ja-JP" sz="1000">
                <a:solidFill>
                  <a:prstClr val="black"/>
                </a:solidFill>
                <a:latin typeface="メイリオ" panose="020B0604030504040204" pitchFamily="50" charset="-128"/>
                <a:ea typeface="メイリオ" panose="020B0604030504040204" pitchFamily="50" charset="-128"/>
              </a:rPr>
              <a:t>10</a:t>
            </a:r>
            <a:r>
              <a:rPr lang="ja-JP" altLang="en-US" sz="1000">
                <a:solidFill>
                  <a:prstClr val="black"/>
                </a:solidFill>
                <a:latin typeface="メイリオ" panose="020B0604030504040204" pitchFamily="50" charset="-128"/>
                <a:ea typeface="メイリオ" panose="020B0604030504040204" pitchFamily="50" charset="-128"/>
              </a:rPr>
              <a:t>時間として計算し、１か月に満たない場合は０時間として計算する。</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4" name="表 20">
            <a:extLst>
              <a:ext uri="{FF2B5EF4-FFF2-40B4-BE49-F238E27FC236}">
                <a16:creationId xmlns:a16="http://schemas.microsoft.com/office/drawing/2014/main" id="{E575AA63-809E-817B-D396-93913339CDDC}"/>
              </a:ext>
            </a:extLst>
          </p:cNvPr>
          <p:cNvGraphicFramePr>
            <a:graphicFrameLocks noGrp="1"/>
          </p:cNvGraphicFramePr>
          <p:nvPr>
            <p:extLst>
              <p:ext uri="{D42A27DB-BD31-4B8C-83A1-F6EECF244321}">
                <p14:modId xmlns:p14="http://schemas.microsoft.com/office/powerpoint/2010/main" val="2893916633"/>
              </p:ext>
            </p:extLst>
          </p:nvPr>
        </p:nvGraphicFramePr>
        <p:xfrm>
          <a:off x="-8851" y="571959"/>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427518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スライド番号プレースホルダー 1">
            <a:extLst>
              <a:ext uri="{FF2B5EF4-FFF2-40B4-BE49-F238E27FC236}">
                <a16:creationId xmlns:a16="http://schemas.microsoft.com/office/drawing/2014/main" id="{81860572-6B09-3C40-FFE3-72037DEFED15}"/>
              </a:ext>
            </a:extLst>
          </p:cNvPr>
          <p:cNvSpPr txBox="1">
            <a:spLocks/>
          </p:cNvSpPr>
          <p:nvPr/>
        </p:nvSpPr>
        <p:spPr>
          <a:xfrm>
            <a:off x="6732964" y="9899746"/>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32</a:t>
            </a:fld>
            <a:endParaRPr lang="ja-JP" altLang="en-US"/>
          </a:p>
        </p:txBody>
      </p:sp>
      <p:sp>
        <p:nvSpPr>
          <p:cNvPr id="31" name="テキスト ボックス 30">
            <a:extLst>
              <a:ext uri="{FF2B5EF4-FFF2-40B4-BE49-F238E27FC236}">
                <a16:creationId xmlns:a16="http://schemas.microsoft.com/office/drawing/2014/main" id="{D69733BD-9E04-9E2B-F9F1-AF4C42C3756A}"/>
              </a:ext>
            </a:extLst>
          </p:cNvPr>
          <p:cNvSpPr txBox="1"/>
          <p:nvPr/>
        </p:nvSpPr>
        <p:spPr>
          <a:xfrm>
            <a:off x="161189" y="348075"/>
            <a:ext cx="3780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（４－２）事業外訓練（教育訓練機関要件）</a:t>
            </a:r>
            <a:endParaRPr lang="ja-JP" altLang="en-US" sz="1400">
              <a:solidFill>
                <a:schemeClr val="bg1"/>
              </a:solidFill>
            </a:endParaRPr>
          </a:p>
        </p:txBody>
      </p:sp>
      <p:sp>
        <p:nvSpPr>
          <p:cNvPr id="32" name="テキスト ボックス 31">
            <a:extLst>
              <a:ext uri="{FF2B5EF4-FFF2-40B4-BE49-F238E27FC236}">
                <a16:creationId xmlns:a16="http://schemas.microsoft.com/office/drawing/2014/main" id="{90353F73-BF12-37CF-65B8-4177BF9C22D9}"/>
              </a:ext>
            </a:extLst>
          </p:cNvPr>
          <p:cNvSpPr txBox="1"/>
          <p:nvPr/>
        </p:nvSpPr>
        <p:spPr>
          <a:xfrm>
            <a:off x="163072" y="646660"/>
            <a:ext cx="6062736" cy="461665"/>
          </a:xfrm>
          <a:prstGeom prst="rect">
            <a:avLst/>
          </a:prstGeom>
          <a:noFill/>
          <a:ln w="57150">
            <a:noFill/>
          </a:ln>
        </p:spPr>
        <p:txBody>
          <a:bodyPr wrap="square">
            <a:spAutoFit/>
          </a:bodyPr>
          <a:lstStyle/>
          <a:p>
            <a:pPr>
              <a:spcBef>
                <a:spcPts val="600"/>
              </a:spcBef>
            </a:pPr>
            <a:r>
              <a:rPr lang="ja-JP" altLang="en-US" sz="1200">
                <a:latin typeface="メイリオ" panose="020B0604030504040204" pitchFamily="50" charset="-128"/>
                <a:ea typeface="メイリオ" panose="020B0604030504040204" pitchFamily="50" charset="-128"/>
              </a:rPr>
              <a:t>事業外訓練の場合、教育訓練機関の支給要件があります。教育訓練機関とは、以下の①特定の訓練機関または②民間の教育訓練機関をいい、支給要件が異なります。</a:t>
            </a:r>
            <a:endParaRPr lang="en-US" altLang="ja-JP" sz="1200">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03CE94DA-5B01-222F-EFCC-0EBA939225AB}"/>
              </a:ext>
            </a:extLst>
          </p:cNvPr>
          <p:cNvSpPr txBox="1"/>
          <p:nvPr/>
        </p:nvSpPr>
        <p:spPr>
          <a:xfrm>
            <a:off x="161189" y="1253698"/>
            <a:ext cx="6571775" cy="5006132"/>
          </a:xfrm>
          <a:prstGeom prst="rect">
            <a:avLst/>
          </a:prstGeom>
          <a:noFill/>
          <a:ln w="12700">
            <a:solidFill>
              <a:schemeClr val="accent2"/>
            </a:solidFill>
            <a:prstDash val="lgDashDot"/>
          </a:ln>
        </p:spPr>
        <p:txBody>
          <a:bodyPr wrap="square" rtlCol="0">
            <a:spAutoFit/>
          </a:bodyPr>
          <a:lstStyle/>
          <a:p>
            <a:endParaRPr kumimoji="1" lang="ja-JP" altLang="en-US" sz="14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4" name="グループ化 23">
            <a:extLst>
              <a:ext uri="{FF2B5EF4-FFF2-40B4-BE49-F238E27FC236}">
                <a16:creationId xmlns:a16="http://schemas.microsoft.com/office/drawing/2014/main" id="{DCDD49D7-F939-6E17-1DBD-3A241D14AB4A}"/>
              </a:ext>
            </a:extLst>
          </p:cNvPr>
          <p:cNvGrpSpPr/>
          <p:nvPr/>
        </p:nvGrpSpPr>
        <p:grpSpPr>
          <a:xfrm>
            <a:off x="227861" y="1340306"/>
            <a:ext cx="6451375" cy="4909039"/>
            <a:chOff x="406129" y="1306681"/>
            <a:chExt cx="5918857" cy="4845816"/>
          </a:xfrm>
        </p:grpSpPr>
        <p:sp>
          <p:nvSpPr>
            <p:cNvPr id="26" name="テキスト ボックス 25">
              <a:extLst>
                <a:ext uri="{FF2B5EF4-FFF2-40B4-BE49-F238E27FC236}">
                  <a16:creationId xmlns:a16="http://schemas.microsoft.com/office/drawing/2014/main" id="{F4A37718-32F6-C6A6-20AD-64BC931BC5B2}"/>
                </a:ext>
              </a:extLst>
            </p:cNvPr>
            <p:cNvSpPr txBox="1"/>
            <p:nvPr/>
          </p:nvSpPr>
          <p:spPr>
            <a:xfrm>
              <a:off x="406129" y="1306681"/>
              <a:ext cx="5918857" cy="2146945"/>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①特定の訓練機関</a:t>
              </a:r>
              <a:endParaRPr kumimoji="1" lang="en-US" altLang="ja-JP" sz="14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marR="0" lvl="0" indent="0" algn="l" defTabSz="1001908" rtl="0" eaLnBrk="1" fontAlgn="auto" latinLnBrk="0" hangingPunct="1">
                <a:lnSpc>
                  <a:spcPct val="100000"/>
                </a:lnSpc>
                <a:spcBef>
                  <a:spcPts val="600"/>
                </a:spcBef>
                <a:spcAft>
                  <a:spcPts val="0"/>
                </a:spcAft>
                <a:buClrTx/>
                <a:buSzTx/>
                <a:buFontTx/>
                <a:buNone/>
                <a:tabLst/>
                <a:defRPr/>
              </a:pPr>
              <a:r>
                <a:rPr lang="ja-JP" altLang="en-US" sz="1200">
                  <a:latin typeface="メイリオ" panose="020B0604030504040204" pitchFamily="50" charset="-128"/>
                  <a:ea typeface="メイリオ" panose="020B0604030504040204" pitchFamily="50" charset="-128"/>
                </a:rPr>
                <a:t>次に掲げる施設を運営している者であること</a:t>
              </a:r>
            </a:p>
            <a:p>
              <a:pPr marL="228600" marR="0" lvl="0" indent="-228600" algn="l" defTabSz="1001908" rtl="0" eaLnBrk="1" fontAlgn="auto" latinLnBrk="0" hangingPunct="1">
                <a:lnSpc>
                  <a:spcPct val="100000"/>
                </a:lnSpc>
                <a:spcBef>
                  <a:spcPts val="20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a</a:t>
              </a:r>
              <a:r>
                <a:rPr lang="ja-JP" altLang="en-US" sz="1200">
                  <a:latin typeface="メイリオ" panose="020B0604030504040204" pitchFamily="50" charset="-128"/>
                  <a:ea typeface="メイリオ" panose="020B0604030504040204" pitchFamily="50" charset="-128"/>
                </a:rPr>
                <a:t>　公共職業能力開発施設、職業能力開発総合大学校及び能開法第 </a:t>
              </a:r>
              <a:r>
                <a:rPr lang="en-US" altLang="ja-JP" sz="1200">
                  <a:latin typeface="メイリオ" panose="020B0604030504040204" pitchFamily="50" charset="-128"/>
                  <a:ea typeface="メイリオ" panose="020B0604030504040204" pitchFamily="50" charset="-128"/>
                </a:rPr>
                <a:t>15 </a:t>
              </a:r>
              <a:r>
                <a:rPr lang="ja-JP" altLang="en-US" sz="1200">
                  <a:latin typeface="メイリオ" panose="020B0604030504040204" pitchFamily="50" charset="-128"/>
                  <a:ea typeface="メイリオ" panose="020B0604030504040204" pitchFamily="50" charset="-128"/>
                </a:rPr>
                <a:t>条の７第１項ただし書に規定する職業訓練を行う施設、国又は自治体等から委託を受けて訓練を行う施設又は認定職業訓練を行う施設</a:t>
              </a:r>
            </a:p>
            <a:p>
              <a:pPr marR="0" lvl="0" indent="0" algn="l" defTabSz="1001908" rtl="0" eaLnBrk="1" fontAlgn="auto" latinLnBrk="0" hangingPunct="1">
                <a:lnSpc>
                  <a:spcPct val="100000"/>
                </a:lnSpc>
                <a:spcBef>
                  <a:spcPts val="20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b</a:t>
              </a:r>
              <a:r>
                <a:rPr lang="ja-JP" altLang="en-US" sz="1200">
                  <a:latin typeface="メイリオ" panose="020B0604030504040204" pitchFamily="50" charset="-128"/>
                  <a:ea typeface="メイリオ" panose="020B0604030504040204" pitchFamily="50" charset="-128"/>
                </a:rPr>
                <a:t>　学校教育法による大学等</a:t>
              </a:r>
            </a:p>
            <a:p>
              <a:pPr marR="0" lvl="0" indent="0" algn="l" defTabSz="1001908" rtl="0" eaLnBrk="1" fontAlgn="auto" latinLnBrk="0" hangingPunct="1">
                <a:lnSpc>
                  <a:spcPct val="100000"/>
                </a:lnSpc>
                <a:spcBef>
                  <a:spcPts val="20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c</a:t>
              </a:r>
              <a:r>
                <a:rPr lang="ja-JP" altLang="en-US" sz="1200">
                  <a:latin typeface="メイリオ" panose="020B0604030504040204" pitchFamily="50" charset="-128"/>
                  <a:ea typeface="メイリオ" panose="020B0604030504040204" pitchFamily="50" charset="-128"/>
                </a:rPr>
                <a:t>　各種学校等（学校教育法第 </a:t>
              </a:r>
              <a:r>
                <a:rPr lang="en-US" altLang="ja-JP" sz="1200">
                  <a:latin typeface="メイリオ" panose="020B0604030504040204" pitchFamily="50" charset="-128"/>
                  <a:ea typeface="メイリオ" panose="020B0604030504040204" pitchFamily="50" charset="-128"/>
                </a:rPr>
                <a:t>124 </a:t>
              </a:r>
              <a:r>
                <a:rPr lang="ja-JP" altLang="en-US" sz="1200">
                  <a:latin typeface="メイリオ" panose="020B0604030504040204" pitchFamily="50" charset="-128"/>
                  <a:ea typeface="メイリオ" panose="020B0604030504040204" pitchFamily="50" charset="-128"/>
                </a:rPr>
                <a:t>条の専修学校若しくは同法第 </a:t>
              </a:r>
              <a:r>
                <a:rPr lang="en-US" altLang="ja-JP" sz="1200">
                  <a:latin typeface="メイリオ" panose="020B0604030504040204" pitchFamily="50" charset="-128"/>
                  <a:ea typeface="メイリオ" panose="020B0604030504040204" pitchFamily="50" charset="-128"/>
                </a:rPr>
                <a:t>134 </a:t>
              </a:r>
              <a:r>
                <a:rPr lang="ja-JP" altLang="en-US" sz="1200">
                  <a:latin typeface="メイリオ" panose="020B0604030504040204" pitchFamily="50" charset="-128"/>
                  <a:ea typeface="メイリオ" panose="020B0604030504040204" pitchFamily="50" charset="-128"/>
                </a:rPr>
                <a:t>条の各種学校）</a:t>
              </a:r>
            </a:p>
            <a:p>
              <a:pPr marR="0" lvl="0" indent="0" algn="l" defTabSz="1001908" rtl="0" eaLnBrk="1" fontAlgn="auto" latinLnBrk="0" hangingPunct="1">
                <a:lnSpc>
                  <a:spcPct val="100000"/>
                </a:lnSpc>
                <a:spcBef>
                  <a:spcPts val="20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d</a:t>
              </a:r>
              <a:r>
                <a:rPr lang="ja-JP" altLang="en-US" sz="1200">
                  <a:latin typeface="メイリオ" panose="020B0604030504040204" pitchFamily="50" charset="-128"/>
                  <a:ea typeface="メイリオ" panose="020B0604030504040204" pitchFamily="50" charset="-128"/>
                </a:rPr>
                <a:t>　中小企業大学校</a:t>
              </a:r>
            </a:p>
            <a:p>
              <a:pPr marL="219075" marR="0" lvl="0" indent="-219075" algn="l" defTabSz="1001908" rtl="0" eaLnBrk="1" fontAlgn="auto" latinLnBrk="0" hangingPunct="1">
                <a:lnSpc>
                  <a:spcPct val="100000"/>
                </a:lnSpc>
                <a:spcBef>
                  <a:spcPts val="200"/>
                </a:spcBef>
                <a:spcAft>
                  <a:spcPts val="0"/>
                </a:spcAft>
                <a:buClrTx/>
                <a:buSzTx/>
                <a:buFontTx/>
                <a:buNone/>
                <a:tabLst/>
                <a:defRPr/>
              </a:pPr>
              <a:r>
                <a:rPr lang="en-US" altLang="ja-JP" sz="1200">
                  <a:latin typeface="メイリオ" panose="020B0604030504040204" pitchFamily="50" charset="-128"/>
                  <a:ea typeface="メイリオ" panose="020B0604030504040204" pitchFamily="50" charset="-128"/>
                </a:rPr>
                <a:t>e</a:t>
              </a:r>
              <a:r>
                <a:rPr lang="ja-JP" altLang="en-US" sz="1200">
                  <a:latin typeface="メイリオ" panose="020B0604030504040204" pitchFamily="50" charset="-128"/>
                  <a:ea typeface="メイリオ" panose="020B0604030504040204" pitchFamily="50" charset="-128"/>
                </a:rPr>
                <a:t>　一般教育訓練等の講座指定を受けた訓練機関（一般教育訓練等の指定講座を行う場合に限る。）</a:t>
              </a:r>
            </a:p>
          </p:txBody>
        </p:sp>
        <p:sp>
          <p:nvSpPr>
            <p:cNvPr id="34" name="テキスト ボックス 33">
              <a:extLst>
                <a:ext uri="{FF2B5EF4-FFF2-40B4-BE49-F238E27FC236}">
                  <a16:creationId xmlns:a16="http://schemas.microsoft.com/office/drawing/2014/main" id="{A4D78FB1-D13A-C801-9DE3-249DCFB3B207}"/>
                </a:ext>
              </a:extLst>
            </p:cNvPr>
            <p:cNvSpPr txBox="1"/>
            <p:nvPr/>
          </p:nvSpPr>
          <p:spPr>
            <a:xfrm>
              <a:off x="406129" y="3473882"/>
              <a:ext cx="5918857" cy="2678615"/>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②民間の教育訓練機関</a:t>
              </a:r>
            </a:p>
            <a:p>
              <a:pPr>
                <a:spcBef>
                  <a:spcPts val="600"/>
                </a:spcBef>
              </a:pPr>
              <a:r>
                <a:rPr lang="ja-JP" altLang="en-US" sz="1200">
                  <a:latin typeface="メイリオ" panose="020B0604030504040204" pitchFamily="50" charset="-128"/>
                  <a:ea typeface="メイリオ" panose="020B0604030504040204" pitchFamily="50" charset="-128"/>
                </a:rPr>
                <a:t>次の</a:t>
              </a:r>
              <a:r>
                <a:rPr lang="en-US" altLang="ja-JP" sz="1200">
                  <a:latin typeface="メイリオ" panose="020B0604030504040204" pitchFamily="50" charset="-128"/>
                  <a:ea typeface="メイリオ" panose="020B0604030504040204" pitchFamily="50" charset="-128"/>
                </a:rPr>
                <a:t>a</a:t>
              </a:r>
              <a:r>
                <a:rPr lang="ja-JP" altLang="en-US" sz="1200">
                  <a:latin typeface="メイリオ" panose="020B0604030504040204" pitchFamily="50" charset="-128"/>
                  <a:ea typeface="メイリオ" panose="020B0604030504040204" pitchFamily="50" charset="-128"/>
                </a:rPr>
                <a:t>～</a:t>
              </a:r>
              <a:r>
                <a:rPr lang="en-US" altLang="ja-JP" sz="1200">
                  <a:latin typeface="メイリオ" panose="020B0604030504040204" pitchFamily="50" charset="-128"/>
                  <a:ea typeface="メイリオ" panose="020B0604030504040204" pitchFamily="50" charset="-128"/>
                </a:rPr>
                <a:t>d</a:t>
              </a:r>
              <a:r>
                <a:rPr lang="ja-JP" altLang="en-US" sz="1200">
                  <a:latin typeface="メイリオ" panose="020B0604030504040204" pitchFamily="50" charset="-128"/>
                  <a:ea typeface="メイリオ" panose="020B0604030504040204" pitchFamily="50" charset="-128"/>
                </a:rPr>
                <a:t>のいずれにも該当する者をいう。 </a:t>
              </a:r>
            </a:p>
            <a:p>
              <a:pPr marL="228600" indent="-228600">
                <a:spcBef>
                  <a:spcPts val="200"/>
                </a:spcBef>
              </a:pPr>
              <a:r>
                <a:rPr lang="en-US" altLang="ja-JP" sz="1200">
                  <a:latin typeface="メイリオ" panose="020B0604030504040204" pitchFamily="50" charset="-128"/>
                  <a:ea typeface="メイリオ" panose="020B0604030504040204" pitchFamily="50" charset="-128"/>
                </a:rPr>
                <a:t>a</a:t>
              </a:r>
              <a:r>
                <a:rPr lang="ja-JP" altLang="en-US" sz="1200">
                  <a:latin typeface="メイリオ" panose="020B0604030504040204" pitchFamily="50" charset="-128"/>
                  <a:ea typeface="メイリオ" panose="020B0604030504040204" pitchFamily="50" charset="-128"/>
                </a:rPr>
                <a:t>　申請事業主以外の事業主又は事業主団体の設置する施設を運営するものであって、申請事業主又は事業主団体等から委託を受け、訓練等を提供する者であること</a:t>
              </a:r>
            </a:p>
            <a:p>
              <a:pPr marL="238125" indent="-238125">
                <a:spcBef>
                  <a:spcPts val="200"/>
                </a:spcBef>
              </a:pPr>
              <a:r>
                <a:rPr lang="en-US" altLang="ja-JP" sz="1200">
                  <a:latin typeface="メイリオ" panose="020B0604030504040204" pitchFamily="50" charset="-128"/>
                  <a:ea typeface="メイリオ" panose="020B0604030504040204" pitchFamily="50" charset="-128"/>
                </a:rPr>
                <a:t>b</a:t>
              </a:r>
              <a:r>
                <a:rPr lang="ja-JP" altLang="en-US" sz="1200">
                  <a:latin typeface="メイリオ" panose="020B0604030504040204" pitchFamily="50" charset="-128"/>
                  <a:ea typeface="メイリオ" panose="020B0604030504040204" pitchFamily="50" charset="-128"/>
                </a:rPr>
                <a:t>　計画提出日までに定款、登記簿等において事業目的として教育訓練事業が記載されている法人であること</a:t>
              </a:r>
              <a:endParaRPr lang="en-US" altLang="ja-JP" sz="1200">
                <a:latin typeface="メイリオ" panose="020B0604030504040204" pitchFamily="50" charset="-128"/>
                <a:ea typeface="メイリオ" panose="020B0604030504040204" pitchFamily="50" charset="-128"/>
              </a:endParaRPr>
            </a:p>
            <a:p>
              <a:pPr>
                <a:spcBef>
                  <a:spcPts val="200"/>
                </a:spcBef>
              </a:pPr>
              <a:r>
                <a:rPr lang="en-US" altLang="ja-JP" sz="1200">
                  <a:latin typeface="メイリオ" panose="020B0604030504040204" pitchFamily="50" charset="-128"/>
                  <a:ea typeface="メイリオ" panose="020B0604030504040204" pitchFamily="50" charset="-128"/>
                </a:rPr>
                <a:t>c</a:t>
              </a:r>
              <a:r>
                <a:rPr lang="ja-JP" altLang="en-US" sz="1200">
                  <a:latin typeface="メイリオ" panose="020B0604030504040204" pitchFamily="50" charset="-128"/>
                  <a:ea typeface="メイリオ" panose="020B0604030504040204" pitchFamily="50" charset="-128"/>
                </a:rPr>
                <a:t>　日本国内の法人であること</a:t>
              </a:r>
              <a:endParaRPr lang="en-US" altLang="ja-JP" sz="1200">
                <a:latin typeface="メイリオ" panose="020B0604030504040204" pitchFamily="50" charset="-128"/>
                <a:ea typeface="メイリオ" panose="020B0604030504040204" pitchFamily="50" charset="-128"/>
              </a:endParaRPr>
            </a:p>
            <a:p>
              <a:pPr marL="238125" indent="-238125">
                <a:spcBef>
                  <a:spcPts val="200"/>
                </a:spcBef>
              </a:pPr>
              <a:r>
                <a:rPr lang="en-US" altLang="ja-JP" sz="1200">
                  <a:latin typeface="メイリオ" panose="020B0604030504040204" pitchFamily="50" charset="-128"/>
                  <a:ea typeface="メイリオ" panose="020B0604030504040204" pitchFamily="50" charset="-128"/>
                </a:rPr>
                <a:t>d</a:t>
              </a:r>
              <a:r>
                <a:rPr lang="ja-JP" altLang="en-US" sz="1200">
                  <a:latin typeface="メイリオ" panose="020B0604030504040204" pitchFamily="50" charset="-128"/>
                  <a:ea typeface="メイリオ" panose="020B0604030504040204" pitchFamily="50" charset="-128"/>
                </a:rPr>
                <a:t>　雇用関係助成金の不正受給を行った事業主の代表者若しくは役員等、不正受給に関与した教育訓練機関の代表者若しくは役員等（教育訓練機関の役員として登記されている者）又は社会保険労務士が関与する法人でないこと（不正受給により不支給とした日又は支給を取り消した日から起算して５年を経過している場合は除く。）。</a:t>
              </a:r>
              <a:endParaRPr lang="en-US" altLang="ja-JP" sz="1200">
                <a:latin typeface="メイリオ" panose="020B0604030504040204" pitchFamily="50" charset="-128"/>
                <a:ea typeface="メイリオ" panose="020B0604030504040204" pitchFamily="50" charset="-128"/>
              </a:endParaRPr>
            </a:p>
            <a:p>
              <a:pPr marL="514350" indent="-247650">
                <a:spcBef>
                  <a:spcPts val="200"/>
                </a:spcBef>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「関与する」とは、役職の有無を問わず、実質的に当該法人の経営、運営又はこれらに影響を及ぼす行為をいい、その有無は、当該行為の実態により客観的に判断するものとする。</a:t>
              </a:r>
            </a:p>
          </p:txBody>
        </p:sp>
      </p:grpSp>
      <p:sp>
        <p:nvSpPr>
          <p:cNvPr id="41" name="テキスト ボックス 40">
            <a:extLst>
              <a:ext uri="{FF2B5EF4-FFF2-40B4-BE49-F238E27FC236}">
                <a16:creationId xmlns:a16="http://schemas.microsoft.com/office/drawing/2014/main" id="{D409455F-1F47-8884-2289-62735DE5A333}"/>
              </a:ext>
            </a:extLst>
          </p:cNvPr>
          <p:cNvSpPr txBox="1"/>
          <p:nvPr/>
        </p:nvSpPr>
        <p:spPr>
          <a:xfrm>
            <a:off x="288705" y="6497413"/>
            <a:ext cx="6390530" cy="1508105"/>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❶特定の訓練機関に係る８割受講要件の特例的な取扱い</a:t>
            </a:r>
            <a:endPar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lvl="0">
              <a:spcBef>
                <a:spcPts val="600"/>
              </a:spcBef>
              <a:spcAft>
                <a:spcPts val="600"/>
              </a:spcAft>
              <a:defRPr/>
            </a:pPr>
            <a:r>
              <a:rPr lang="ja-JP" altLang="en-US" sz="1200">
                <a:latin typeface="メイリオ" panose="020B0604030504040204" pitchFamily="50" charset="-128"/>
                <a:ea typeface="メイリオ" panose="020B0604030504040204" pitchFamily="50" charset="-128"/>
              </a:rPr>
              <a:t>通学制・同時双方向型の通信訓練の場合、「対象労働者は実訓練時間数の８割以上受講すること」という要件（８割受講要件）は、特定の訓練機関が実施する訓練の場合は、「当該訓練機関が実施する訓練を修了又は当該訓練機関を卒業すること」という支給要件に代えることができます。</a:t>
            </a:r>
            <a:endParaRPr lang="en-US" altLang="ja-JP" sz="1200">
              <a:latin typeface="メイリオ" panose="020B0604030504040204" pitchFamily="50" charset="-128"/>
              <a:ea typeface="メイリオ" panose="020B0604030504040204" pitchFamily="50" charset="-128"/>
            </a:endParaRPr>
          </a:p>
          <a:p>
            <a:pPr marL="236538" marR="0" lvl="0" indent="-236538" algn="l" defTabSz="1001908" rtl="0" eaLnBrk="1" fontAlgn="auto" latinLnBrk="0" hangingPunct="1">
              <a:lnSpc>
                <a:spcPct val="100000"/>
              </a:lnSpc>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この場合の賃金助成については、特定の訓練機関が</a:t>
            </a:r>
            <a:r>
              <a:rPr lang="en-US" altLang="ja-JP" sz="1000">
                <a:latin typeface="メイリオ" panose="020B0604030504040204" pitchFamily="50" charset="-128"/>
                <a:ea typeface="メイリオ" panose="020B0604030504040204" pitchFamily="50" charset="-128"/>
              </a:rPr>
              <a:t>OFF-JT</a:t>
            </a:r>
            <a:r>
              <a:rPr lang="ja-JP" altLang="en-US" sz="1000">
                <a:latin typeface="メイリオ" panose="020B0604030504040204" pitchFamily="50" charset="-128"/>
                <a:ea typeface="メイリオ" panose="020B0604030504040204" pitchFamily="50" charset="-128"/>
              </a:rPr>
              <a:t>実施状況報告書（様式第８－１号）により証明した時間数のみが対象になります。</a:t>
            </a:r>
          </a:p>
        </p:txBody>
      </p:sp>
      <p:sp>
        <p:nvSpPr>
          <p:cNvPr id="42" name="テキスト ボックス 41">
            <a:extLst>
              <a:ext uri="{FF2B5EF4-FFF2-40B4-BE49-F238E27FC236}">
                <a16:creationId xmlns:a16="http://schemas.microsoft.com/office/drawing/2014/main" id="{C2F7B32B-0A6C-7F14-B1D4-B85EDD24532B}"/>
              </a:ext>
            </a:extLst>
          </p:cNvPr>
          <p:cNvSpPr txBox="1"/>
          <p:nvPr/>
        </p:nvSpPr>
        <p:spPr>
          <a:xfrm>
            <a:off x="286150" y="8090063"/>
            <a:ext cx="6393085" cy="1785104"/>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❷民間の教育訓練機関が</a:t>
            </a:r>
            <a:r>
              <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e</a:t>
            </a: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ラーニング・通信制を実施する場合</a:t>
            </a:r>
            <a:endPar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marR="0" lvl="0" indent="0" algn="l" defTabSz="1001908" rtl="0" eaLnBrk="1" fontAlgn="auto" latinLnBrk="0" hangingPunct="1">
              <a:lnSpc>
                <a:spcPct val="100000"/>
              </a:lnSpc>
              <a:spcBef>
                <a:spcPts val="600"/>
              </a:spcBef>
              <a:spcAft>
                <a:spcPts val="600"/>
              </a:spcAft>
              <a:buClrTx/>
              <a:buSzTx/>
              <a:buFontTx/>
              <a:buNone/>
              <a:tabLst/>
              <a:defRPr/>
            </a:pPr>
            <a:r>
              <a:rPr lang="ja-JP" altLang="en-US" sz="1200">
                <a:latin typeface="メイリオ" panose="020B0604030504040204" pitchFamily="50" charset="-128"/>
                <a:ea typeface="メイリオ" panose="020B0604030504040204" pitchFamily="50" charset="-128"/>
              </a:rPr>
              <a:t>広く当該訓練等の受講者を募るために、計画届の提出日時点で、自社（教育訓練機関）のホームページに当該訓練等の情報（当該訓練等の概要、当該民間の教育訓練機関の連絡先、申込みや資料請求が可能な状態であることが分かること）を掲載していることが必要です。</a:t>
            </a:r>
            <a:endParaRPr lang="en-US" altLang="ja-JP" sz="1200">
              <a:latin typeface="メイリオ" panose="020B0604030504040204" pitchFamily="50" charset="-128"/>
              <a:ea typeface="メイリオ" panose="020B0604030504040204" pitchFamily="50" charset="-128"/>
            </a:endParaRPr>
          </a:p>
          <a:p>
            <a:pPr marL="250825" marR="0" lvl="0" indent="-250825" algn="l" defTabSz="1001908" rtl="0" eaLnBrk="1" fontAlgn="auto" latinLnBrk="0" hangingPunct="1">
              <a:lnSpc>
                <a:spcPct val="100000"/>
              </a:lnSpc>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特定の事業主に提供されることを目的としているものは対象になりません。また、申請事業主と教育訓練機関が共謀して、教育訓練機関が、広く当該訓練等の受講者を募っていることを装うために、外形上、ホームページに当該訓練等の情報を掲載しているだけで、実際には広く当該訓練等の受講者を募るつもりがない場合は、対象になりません。</a:t>
            </a:r>
            <a:endParaRPr lang="en-US" altLang="ja-JP" sz="1000">
              <a:latin typeface="メイリオ" panose="020B0604030504040204" pitchFamily="50" charset="-128"/>
              <a:ea typeface="メイリオ" panose="020B0604030504040204" pitchFamily="50" charset="-128"/>
            </a:endParaRPr>
          </a:p>
          <a:p>
            <a:pPr marL="84138" marR="0" lvl="0" indent="-84138" algn="l" defTabSz="1001908" rtl="0" eaLnBrk="1" fontAlgn="auto" latinLnBrk="0" hangingPunct="1">
              <a:lnSpc>
                <a:spcPct val="100000"/>
              </a:lnSpc>
              <a:spcAft>
                <a:spcPts val="0"/>
              </a:spcAft>
              <a:buClrTx/>
              <a:buSzTx/>
              <a:buFontTx/>
              <a:buNone/>
              <a:tabLst/>
              <a:defRPr/>
            </a:pP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a:t>
            </a:r>
            <a:r>
              <a:rPr lang="en-US" altLang="ja-JP" sz="1000">
                <a:latin typeface="メイリオ" panose="020B0604030504040204" pitchFamily="50" charset="-128"/>
                <a:ea typeface="メイリオ" panose="020B0604030504040204" pitchFamily="50" charset="-128"/>
              </a:rPr>
              <a:t>SNS</a:t>
            </a:r>
            <a:r>
              <a:rPr lang="ja-JP" altLang="en-US" sz="1000">
                <a:latin typeface="メイリオ" panose="020B0604030504040204" pitchFamily="50" charset="-128"/>
                <a:ea typeface="メイリオ" panose="020B0604030504040204" pitchFamily="50" charset="-128"/>
              </a:rPr>
              <a:t>やメール、書類を送付するだけは対象となりません。</a:t>
            </a:r>
          </a:p>
        </p:txBody>
      </p:sp>
      <p:graphicFrame>
        <p:nvGraphicFramePr>
          <p:cNvPr id="3" name="表 20">
            <a:extLst>
              <a:ext uri="{FF2B5EF4-FFF2-40B4-BE49-F238E27FC236}">
                <a16:creationId xmlns:a16="http://schemas.microsoft.com/office/drawing/2014/main" id="{ACE04FAC-7CFB-1EA3-253E-2FADC2E17B68}"/>
              </a:ext>
            </a:extLst>
          </p:cNvPr>
          <p:cNvGraphicFramePr>
            <a:graphicFrameLocks noGrp="1"/>
          </p:cNvGraphicFramePr>
          <p:nvPr>
            <p:extLst>
              <p:ext uri="{D42A27DB-BD31-4B8C-83A1-F6EECF244321}">
                <p14:modId xmlns:p14="http://schemas.microsoft.com/office/powerpoint/2010/main" val="3738324282"/>
              </p:ext>
            </p:extLst>
          </p:nvPr>
        </p:nvGraphicFramePr>
        <p:xfrm>
          <a:off x="6850287" y="63001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40214126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スライド番号プレースホルダー 1">
            <a:extLst>
              <a:ext uri="{FF2B5EF4-FFF2-40B4-BE49-F238E27FC236}">
                <a16:creationId xmlns:a16="http://schemas.microsoft.com/office/drawing/2014/main" id="{81860572-6B09-3C40-FFE3-72037DEFED15}"/>
              </a:ext>
            </a:extLst>
          </p:cNvPr>
          <p:cNvSpPr txBox="1">
            <a:spLocks/>
          </p:cNvSpPr>
          <p:nvPr/>
        </p:nvSpPr>
        <p:spPr>
          <a:xfrm>
            <a:off x="19014" y="9934670"/>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33</a:t>
            </a:fld>
            <a:endParaRPr lang="ja-JP" altLang="en-US"/>
          </a:p>
        </p:txBody>
      </p:sp>
      <p:sp>
        <p:nvSpPr>
          <p:cNvPr id="13" name="テキスト ボックス 12">
            <a:extLst>
              <a:ext uri="{FF2B5EF4-FFF2-40B4-BE49-F238E27FC236}">
                <a16:creationId xmlns:a16="http://schemas.microsoft.com/office/drawing/2014/main" id="{0AED262A-B20F-4141-2F1E-70BF0C7BE057}"/>
              </a:ext>
            </a:extLst>
          </p:cNvPr>
          <p:cNvSpPr txBox="1"/>
          <p:nvPr/>
        </p:nvSpPr>
        <p:spPr>
          <a:xfrm>
            <a:off x="530699" y="289512"/>
            <a:ext cx="6459135" cy="1624769"/>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❸教育訓練機関が支給申請承諾書の内容に承諾すること</a:t>
            </a:r>
            <a:endPar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a:spcBef>
                <a:spcPts val="600"/>
              </a:spcBef>
            </a:pPr>
            <a:r>
              <a:rPr lang="ja-JP" altLang="en-US" sz="1200">
                <a:latin typeface="メイリオ" panose="020B0604030504040204" pitchFamily="50" charset="-128"/>
                <a:ea typeface="メイリオ" panose="020B0604030504040204" pitchFamily="50" charset="-128"/>
              </a:rPr>
              <a:t>支給申請時に、教育訓練機関の承諾が必要な「支給申請承諾書（訓練実施者）」（様式第</a:t>
            </a:r>
            <a:r>
              <a:rPr lang="en-US" altLang="ja-JP" sz="1200">
                <a:latin typeface="メイリオ" panose="020B0604030504040204" pitchFamily="50" charset="-128"/>
                <a:ea typeface="メイリオ" panose="020B0604030504040204" pitchFamily="50" charset="-128"/>
              </a:rPr>
              <a:t>12</a:t>
            </a:r>
            <a:r>
              <a:rPr lang="ja-JP" altLang="en-US" sz="1200">
                <a:latin typeface="メイリオ" panose="020B0604030504040204" pitchFamily="50" charset="-128"/>
                <a:ea typeface="メイリオ" panose="020B0604030504040204" pitchFamily="50" charset="-128"/>
              </a:rPr>
              <a:t>号）を提出する必要があります。</a:t>
            </a:r>
            <a:endParaRPr lang="en-US" altLang="ja-JP" sz="1200">
              <a:latin typeface="メイリオ" panose="020B0604030504040204" pitchFamily="50" charset="-128"/>
              <a:ea typeface="メイリオ" panose="020B0604030504040204" pitchFamily="50" charset="-128"/>
            </a:endParaRPr>
          </a:p>
          <a:p>
            <a:pPr>
              <a:spcBef>
                <a:spcPts val="600"/>
              </a:spcBef>
            </a:pPr>
            <a:r>
              <a:rPr lang="ja-JP" altLang="en-US" sz="1200">
                <a:latin typeface="メイリオ" panose="020B0604030504040204" pitchFamily="50" charset="-128"/>
                <a:ea typeface="メイリオ" panose="020B0604030504040204" pitchFamily="50" charset="-128"/>
              </a:rPr>
              <a:t>支給申請承諾書は、申請事業主の支給申請に係る労働局の審査に協力することや、教育訓練機関が不正受給に関与した場合の取扱（申請事業主と連帯して債務を負うことや、教育訓練機関の名称を公表することなど）に承諾するという内容があります。このため、</a:t>
            </a:r>
            <a:r>
              <a:rPr lang="ja-JP" altLang="en-US" sz="1200" b="1">
                <a:latin typeface="メイリオ" panose="020B0604030504040204" pitchFamily="50" charset="-128"/>
                <a:ea typeface="メイリオ" panose="020B0604030504040204" pitchFamily="50" charset="-128"/>
              </a:rPr>
              <a:t>あらかじめ教育訓練機関がこれらの事項に承諾できるかどうか教育訓練機関に確認を行ってください。</a:t>
            </a:r>
            <a:endParaRPr lang="en-US" altLang="ja-JP" sz="1200" b="1">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05C6AAF8-B71F-E43F-7751-EDEEE96EA045}"/>
              </a:ext>
            </a:extLst>
          </p:cNvPr>
          <p:cNvSpPr txBox="1"/>
          <p:nvPr/>
        </p:nvSpPr>
        <p:spPr>
          <a:xfrm>
            <a:off x="517083" y="1973807"/>
            <a:ext cx="6307682" cy="2200602"/>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❹人材開発支援助成金の不適正な勧誘にご注意ください。</a:t>
            </a:r>
            <a:endPar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a:spcBef>
                <a:spcPts val="600"/>
              </a:spcBef>
            </a:pP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昨今、助成金を活用して従業員に訓練を実質無料で受けさせることができるなどと謳い、本来受けることができない助成金・訓練の提案・勧誘を行う教育訓練機関やコンサルティング会社などが存在しているという情報が寄せられています。</a:t>
            </a:r>
            <a:endParaRPr kumimoji="1" lang="en-US" altLang="ja-JP" sz="1200" i="0"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spcBef>
                <a:spcPts val="600"/>
              </a:spcBef>
            </a:pPr>
            <a:r>
              <a:rPr lang="ja-JP" altLang="en-US" sz="12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人材開発支援助成金は、申請事業主が</a:t>
            </a:r>
            <a:r>
              <a:rPr lang="ja-JP" altLang="en-US" sz="1200" b="1" u="sng"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訓練経費を全て負担する</a:t>
            </a:r>
            <a:r>
              <a:rPr lang="ja-JP" altLang="en-US" sz="12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等支給要件を満たした場合に、訓練経費の一部等を助成する制度です。</a:t>
            </a:r>
            <a:r>
              <a:rPr kumimoji="1" lang="ja-JP" altLang="en-US" sz="1200" i="0"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返金を受けることなどにより、実際に申請事業主が全て訓練経費を負担していない場合は、支給要件を満たしませんので、助成金を受給することはできません。</a:t>
            </a:r>
            <a:endParaRPr kumimoji="1" lang="en-US" altLang="ja-JP" sz="1200" i="0"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spcBef>
                <a:spcPts val="600"/>
              </a:spcBef>
            </a:pPr>
            <a:r>
              <a:rPr kumimoji="1" lang="ja-JP" altLang="en-US" sz="1200" i="0"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場合によっては、不正受給を行った事業主として、事業主（企業）名や代表者名を公表します。また、悪質な場合は、捜査機関に刑事告訴を行います。</a:t>
            </a:r>
            <a:endParaRPr kumimoji="1" lang="en-US" altLang="ja-JP" sz="1200" i="0" strike="noStrike" kern="100" cap="none" spc="2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5" name="テキスト ボックス 14">
            <a:extLst>
              <a:ext uri="{FF2B5EF4-FFF2-40B4-BE49-F238E27FC236}">
                <a16:creationId xmlns:a16="http://schemas.microsoft.com/office/drawing/2014/main" id="{BDEF0752-B0FD-F5B2-5A63-F648B7BAE20D}"/>
              </a:ext>
            </a:extLst>
          </p:cNvPr>
          <p:cNvSpPr txBox="1"/>
          <p:nvPr/>
        </p:nvSpPr>
        <p:spPr>
          <a:xfrm>
            <a:off x="482304" y="7893696"/>
            <a:ext cx="6307682" cy="1883593"/>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❺助成金の申請手続き業務は社会保険労務士の独占業務です。</a:t>
            </a:r>
            <a:endParaRPr kumimoji="1" lang="en-US" altLang="ja-JP" sz="1400" b="1" i="0" u="sng"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a:lnSpc>
                <a:spcPct val="110000"/>
              </a:lnSpc>
              <a:spcBef>
                <a:spcPts val="600"/>
              </a:spcBef>
            </a:pP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社会保険労務士法第</a:t>
            </a:r>
            <a:r>
              <a:rPr kumimoji="1" lang="en-US" altLang="ja-JP"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27</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条により</a:t>
            </a:r>
            <a:r>
              <a:rPr lang="ja-JP" altLang="en-US" sz="1200" kern="100" spc="20">
                <a:latin typeface="メイリオ" panose="020B0604030504040204" pitchFamily="50" charset="-128"/>
                <a:ea typeface="メイリオ" panose="020B0604030504040204" pitchFamily="50" charset="-128"/>
                <a:cs typeface="Times New Roman" panose="02020603050405020304" pitchFamily="18" charset="0"/>
              </a:rPr>
              <a:t>、教育訓練機関など社会</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保険労務士又は社会保険労務士法人でない者が、申請事業主の求めに応じ</a:t>
            </a:r>
            <a:r>
              <a:rPr kumimoji="1" lang="ja-JP" altLang="en-US" sz="1200" b="1"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報酬を得て</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、本助成金の支給申請手続き業務（申請書の作成、提出代行、申請後の審査への対応等）を行うことは禁止されています。</a:t>
            </a:r>
            <a:endParaRPr kumimoji="1" lang="en-US" altLang="ja-JP"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nSpc>
                <a:spcPct val="110000"/>
              </a:lnSpc>
              <a:spcBef>
                <a:spcPts val="600"/>
              </a:spcBef>
            </a:pP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教育訓練機関が</a:t>
            </a:r>
            <a:r>
              <a:rPr kumimoji="1" lang="ja-JP" altLang="en-US" sz="1200"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無償で助成金の申請手続きを行っていると謳っている場合であっても</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、教育訓練機関は、申請事業主から受講料の支払を受けていることから、この</a:t>
            </a:r>
            <a:r>
              <a:rPr kumimoji="1" lang="ja-JP" altLang="en-US" sz="1200"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受講料の中に</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助成金の支給申請手続きの</a:t>
            </a:r>
            <a:r>
              <a:rPr kumimoji="1" lang="ja-JP" altLang="en-US" sz="1200"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対価が含まれていると評価される場合</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には、社会保険労務士法第</a:t>
            </a:r>
            <a:r>
              <a:rPr kumimoji="1" lang="en-US" altLang="ja-JP"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27</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条の</a:t>
            </a:r>
            <a:r>
              <a:rPr kumimoji="1" lang="ja-JP" altLang="en-US" sz="1200"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問題が生じます</a:t>
            </a:r>
            <a:r>
              <a:rPr kumimoji="1" lang="ja-JP" altLang="en-US"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のでご注意ください。</a:t>
            </a:r>
            <a:endParaRPr kumimoji="1" lang="en-US" altLang="ja-JP" sz="1200" i="0"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3" name="テキスト ボックス 22">
            <a:extLst>
              <a:ext uri="{FF2B5EF4-FFF2-40B4-BE49-F238E27FC236}">
                <a16:creationId xmlns:a16="http://schemas.microsoft.com/office/drawing/2014/main" id="{4FB12645-CED9-FA55-6943-7A620389DD06}"/>
              </a:ext>
            </a:extLst>
          </p:cNvPr>
          <p:cNvSpPr txBox="1"/>
          <p:nvPr/>
        </p:nvSpPr>
        <p:spPr>
          <a:xfrm>
            <a:off x="500497" y="4732891"/>
            <a:ext cx="6262423" cy="2963888"/>
          </a:xfrm>
          <a:prstGeom prst="rect">
            <a:avLst/>
          </a:prstGeom>
          <a:noFill/>
          <a:ln w="12700">
            <a:solidFill>
              <a:schemeClr val="accent2"/>
            </a:solidFill>
            <a:prstDash val="lgDashDotDot"/>
          </a:ln>
        </p:spPr>
        <p:txBody>
          <a:bodyPr wrap="square" anchor="ctr">
            <a:spAutoFit/>
          </a:bodyPr>
          <a:lstStyle/>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・助成金を活用することで、受講料は実質無料の上、支払った額以上に、利益をあげることができる。</a:t>
            </a:r>
            <a:endPar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nSpc>
                <a:spcPct val="110000"/>
              </a:lnSpc>
              <a:defRPr/>
            </a:pPr>
            <a:r>
              <a:rPr kumimoji="1" lang="ja-JP" altLang="en-US" sz="11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→助成金は、支払った訓練経費の一部を助成するものであるため、利益が発生するこ</a:t>
            </a:r>
            <a:endPar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nSpc>
                <a:spcPct val="110000"/>
              </a:lnSpc>
              <a:defRPr/>
            </a:pPr>
            <a:r>
              <a:rPr lang="ja-JP" altLang="en-US" sz="1200" b="1" kern="100" spc="20">
                <a:solidFill>
                  <a:srgbClr val="FF0000"/>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とは助成金の仕組み上あり得ません。</a:t>
            </a:r>
            <a:endPar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0" i="0" u="non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・訓練終了後に訓練等に関するアンケートを行うことにより、アンケートの対価として協力金を支払い、訓練を実質無料で行うことができる 。</a:t>
            </a:r>
            <a:endParaRPr kumimoji="1" lang="en-US" altLang="ja-JP" sz="1200" b="0" i="0" u="non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Aft>
                <a:spcPts val="0"/>
              </a:spcAft>
              <a:buClrTx/>
              <a:buSzTx/>
              <a:buFontTx/>
              <a:buNone/>
              <a:tabLst/>
              <a:defRPr/>
            </a:pPr>
            <a:r>
              <a:rPr kumimoji="1" lang="ja-JP" altLang="en-US" sz="1200" b="0" i="0" u="non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00" b="1" i="0" u="non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実質的な負担額の減額したものとみなしますので、経費助成は対象外になります。</a:t>
            </a:r>
            <a:endParaRPr kumimoji="1" lang="en-US" altLang="ja-JP" sz="1200" b="1" i="0" u="none" strike="sng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・教育訓練機関が紹介した会社に対して営業協力を行うことにより、その対価（営業協力金）を訓練経費の支払に充てることができる。</a:t>
            </a:r>
            <a:endPar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Aft>
                <a:spcPts val="0"/>
              </a:spcAft>
              <a:buClrTx/>
              <a:buSzTx/>
              <a:buFontTx/>
              <a:buNone/>
              <a:tabLst/>
              <a:defRPr/>
            </a:pP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→実質的な負担額の減額したものとみなしますので、経費助成は対象外になります。</a:t>
            </a:r>
            <a:endPar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Bef>
                <a:spcPts val="600"/>
              </a:spcBef>
              <a:spcAft>
                <a:spcPts val="0"/>
              </a:spcAft>
              <a:buClrTx/>
              <a:buSzTx/>
              <a:buFontTx/>
              <a:buNone/>
              <a:tabLst/>
              <a:defRPr/>
            </a:pP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AI</a:t>
            </a: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研修と</a:t>
            </a:r>
            <a:r>
              <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AI</a:t>
            </a: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ツールの導入をセットで行うことにより、</a:t>
            </a:r>
            <a:r>
              <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AI</a:t>
            </a: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ツールの導入費用についても研修費用として申請することができる。</a:t>
            </a:r>
            <a:endParaRPr kumimoji="1" lang="en-US" altLang="ja-JP"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l" defTabSz="1001908" rtl="0" eaLnBrk="1" fontAlgn="auto" latinLnBrk="0" hangingPunct="1">
              <a:lnSpc>
                <a:spcPct val="110000"/>
              </a:lnSpc>
              <a:spcAft>
                <a:spcPts val="0"/>
              </a:spcAft>
              <a:buClrTx/>
              <a:buSzTx/>
              <a:buFontTx/>
              <a:buNone/>
              <a:tabLst/>
              <a:defRPr/>
            </a:pPr>
            <a:r>
              <a:rPr kumimoji="1" lang="ja-JP" altLang="en-US" sz="12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AI</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研修費用は対象経費ですが、</a:t>
            </a:r>
            <a:r>
              <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AI</a:t>
            </a:r>
            <a:r>
              <a:rPr kumimoji="1" lang="ja-JP" altLang="en-US"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ツール導入費用は対象経費ではありません。</a:t>
            </a:r>
            <a:endParaRPr kumimoji="1" lang="en-US" altLang="ja-JP" sz="1200" b="1" i="0" u="none"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7" name="テキスト ボックス 26">
            <a:extLst>
              <a:ext uri="{FF2B5EF4-FFF2-40B4-BE49-F238E27FC236}">
                <a16:creationId xmlns:a16="http://schemas.microsoft.com/office/drawing/2014/main" id="{EC188D72-8012-A2C5-84FD-AF1951BB3882}"/>
              </a:ext>
            </a:extLst>
          </p:cNvPr>
          <p:cNvSpPr txBox="1"/>
          <p:nvPr/>
        </p:nvSpPr>
        <p:spPr>
          <a:xfrm>
            <a:off x="517083" y="4262356"/>
            <a:ext cx="6270785" cy="461665"/>
          </a:xfrm>
          <a:prstGeom prst="rect">
            <a:avLst/>
          </a:prstGeom>
          <a:noFill/>
          <a:ln w="57150">
            <a:noFill/>
          </a:ln>
        </p:spPr>
        <p:txBody>
          <a:bodyPr wrap="square">
            <a:spAutoFit/>
          </a:bodyPr>
          <a:lstStyle/>
          <a:p>
            <a:r>
              <a:rPr lang="ja-JP" altLang="en-US" sz="1200" b="1">
                <a:latin typeface="メイリオ" panose="020B0604030504040204" pitchFamily="50" charset="-128"/>
                <a:ea typeface="メイリオ" panose="020B0604030504040204" pitchFamily="50" charset="-128"/>
              </a:rPr>
              <a:t>特に、教育訓練機関等から次のような営業を受けた場合は、ご注意ください。</a:t>
            </a:r>
            <a:endParaRPr lang="en-US" altLang="ja-JP" sz="1200" b="1">
              <a:latin typeface="メイリオ" panose="020B0604030504040204" pitchFamily="50" charset="-128"/>
              <a:ea typeface="メイリオ" panose="020B0604030504040204" pitchFamily="50" charset="-128"/>
            </a:endParaRPr>
          </a:p>
          <a:p>
            <a:r>
              <a:rPr lang="ja-JP" altLang="en-US" sz="1200" b="1">
                <a:latin typeface="メイリオ" panose="020B0604030504040204" pitchFamily="50" charset="-128"/>
                <a:ea typeface="メイリオ" panose="020B0604030504040204" pitchFamily="50" charset="-128"/>
              </a:rPr>
              <a:t>不審に思った場合は、労働局まで情報提供ください。</a:t>
            </a:r>
          </a:p>
        </p:txBody>
      </p:sp>
      <p:graphicFrame>
        <p:nvGraphicFramePr>
          <p:cNvPr id="3" name="表 20">
            <a:extLst>
              <a:ext uri="{FF2B5EF4-FFF2-40B4-BE49-F238E27FC236}">
                <a16:creationId xmlns:a16="http://schemas.microsoft.com/office/drawing/2014/main" id="{A335AEFD-A9C2-6316-3A44-A414F6AB3D89}"/>
              </a:ext>
            </a:extLst>
          </p:cNvPr>
          <p:cNvGraphicFramePr>
            <a:graphicFrameLocks noGrp="1"/>
          </p:cNvGraphicFramePr>
          <p:nvPr>
            <p:extLst>
              <p:ext uri="{D42A27DB-BD31-4B8C-83A1-F6EECF244321}">
                <p14:modId xmlns:p14="http://schemas.microsoft.com/office/powerpoint/2010/main" val="3058407644"/>
              </p:ext>
            </p:extLst>
          </p:nvPr>
        </p:nvGraphicFramePr>
        <p:xfrm>
          <a:off x="-36" y="635704"/>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5334308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テキスト ボックス 32">
            <a:extLst>
              <a:ext uri="{FF2B5EF4-FFF2-40B4-BE49-F238E27FC236}">
                <a16:creationId xmlns:a16="http://schemas.microsoft.com/office/drawing/2014/main" id="{BDA7E1EE-789E-65F4-B55F-12060D11F8A8}"/>
              </a:ext>
            </a:extLst>
          </p:cNvPr>
          <p:cNvSpPr txBox="1"/>
          <p:nvPr/>
        </p:nvSpPr>
        <p:spPr>
          <a:xfrm>
            <a:off x="161188" y="611709"/>
            <a:ext cx="6448566" cy="3096000"/>
          </a:xfrm>
          <a:prstGeom prst="rect">
            <a:avLst/>
          </a:prstGeom>
          <a:noFill/>
          <a:ln w="12700">
            <a:solidFill>
              <a:schemeClr val="accent2"/>
            </a:solidFill>
            <a:prstDash val="lgDashDot"/>
          </a:ln>
        </p:spPr>
        <p:txBody>
          <a:bodyPr wrap="square" rtlCol="0">
            <a:spAutoFit/>
          </a:bodyPr>
          <a:lstStyle/>
          <a:p>
            <a:endParaRPr kumimoji="1" lang="ja-JP" altLang="en-US" sz="14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表 24">
            <a:extLst>
              <a:ext uri="{FF2B5EF4-FFF2-40B4-BE49-F238E27FC236}">
                <a16:creationId xmlns:a16="http://schemas.microsoft.com/office/drawing/2014/main" id="{5B0A955A-A2D9-D89D-DBE8-37938BA24A3B}"/>
              </a:ext>
            </a:extLst>
          </p:cNvPr>
          <p:cNvGraphicFramePr>
            <a:graphicFrameLocks noGrp="1"/>
          </p:cNvGraphicFramePr>
          <p:nvPr>
            <p:extLst>
              <p:ext uri="{D42A27DB-BD31-4B8C-83A1-F6EECF244321}">
                <p14:modId xmlns:p14="http://schemas.microsoft.com/office/powerpoint/2010/main" val="1468986924"/>
              </p:ext>
            </p:extLst>
          </p:nvPr>
        </p:nvGraphicFramePr>
        <p:xfrm>
          <a:off x="202852" y="4492125"/>
          <a:ext cx="6448566" cy="3215640"/>
        </p:xfrm>
        <a:graphic>
          <a:graphicData uri="http://schemas.openxmlformats.org/drawingml/2006/table">
            <a:tbl>
              <a:tblPr firstRow="1" bandRow="1">
                <a:tableStyleId>{5C22544A-7EE6-4342-B048-85BDC9FD1C3A}</a:tableStyleId>
              </a:tblPr>
              <a:tblGrid>
                <a:gridCol w="972000">
                  <a:extLst>
                    <a:ext uri="{9D8B030D-6E8A-4147-A177-3AD203B41FA5}">
                      <a16:colId xmlns:a16="http://schemas.microsoft.com/office/drawing/2014/main" val="2730894404"/>
                    </a:ext>
                  </a:extLst>
                </a:gridCol>
                <a:gridCol w="2738283">
                  <a:extLst>
                    <a:ext uri="{9D8B030D-6E8A-4147-A177-3AD203B41FA5}">
                      <a16:colId xmlns:a16="http://schemas.microsoft.com/office/drawing/2014/main" val="4167004435"/>
                    </a:ext>
                  </a:extLst>
                </a:gridCol>
                <a:gridCol w="2738283">
                  <a:extLst>
                    <a:ext uri="{9D8B030D-6E8A-4147-A177-3AD203B41FA5}">
                      <a16:colId xmlns:a16="http://schemas.microsoft.com/office/drawing/2014/main" val="686569055"/>
                    </a:ext>
                  </a:extLst>
                </a:gridCol>
              </a:tblGrid>
              <a:tr h="370840">
                <a:tc>
                  <a:txBody>
                    <a:bodyPr/>
                    <a:lstStyle/>
                    <a:p>
                      <a:endParaRPr kumimoji="1" lang="ja-JP" altLang="en-US" sz="1200" b="1">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200" b="1">
                          <a:solidFill>
                            <a:schemeClr val="tx1"/>
                          </a:solidFill>
                          <a:latin typeface="メイリオ" panose="020B0604030504040204" pitchFamily="50" charset="-128"/>
                          <a:ea typeface="メイリオ" panose="020B0604030504040204" pitchFamily="50" charset="-128"/>
                        </a:rPr>
                        <a:t>通学制・同時双方向型の通信訓練</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kumimoji="1" lang="en-US" altLang="ja-JP" sz="1200" b="1">
                          <a:solidFill>
                            <a:schemeClr val="tx1"/>
                          </a:solidFill>
                          <a:latin typeface="メイリオ" panose="020B0604030504040204" pitchFamily="50" charset="-128"/>
                          <a:ea typeface="メイリオ" panose="020B0604030504040204" pitchFamily="50" charset="-128"/>
                        </a:rPr>
                        <a:t>e</a:t>
                      </a:r>
                      <a:r>
                        <a:rPr kumimoji="1" lang="ja-JP" altLang="en-US" sz="1200" b="1">
                          <a:solidFill>
                            <a:schemeClr val="tx1"/>
                          </a:solidFill>
                          <a:latin typeface="メイリオ" panose="020B0604030504040204" pitchFamily="50" charset="-128"/>
                          <a:ea typeface="メイリオ" panose="020B0604030504040204" pitchFamily="50" charset="-128"/>
                        </a:rPr>
                        <a:t>ラーニング・通信制</a:t>
                      </a:r>
                    </a:p>
                  </a:txBody>
                  <a:tcPr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633613816"/>
                  </a:ext>
                </a:extLst>
              </a:tr>
              <a:tr h="370840">
                <a:tc>
                  <a:txBody>
                    <a:bodyPr/>
                    <a:lstStyle/>
                    <a:p>
                      <a:r>
                        <a:rPr kumimoji="1" lang="ja-JP" altLang="en-US" sz="1200">
                          <a:latin typeface="メイリオ" panose="020B0604030504040204" pitchFamily="50" charset="-128"/>
                          <a:ea typeface="メイリオ" panose="020B0604030504040204" pitchFamily="50" charset="-128"/>
                        </a:rPr>
                        <a:t>訓練時間数</a:t>
                      </a:r>
                      <a:endParaRPr kumimoji="1" lang="en-US" altLang="ja-JP" sz="1200">
                        <a:latin typeface="メイリオ" panose="020B0604030504040204" pitchFamily="50" charset="-128"/>
                        <a:ea typeface="メイリオ" panose="020B0604030504040204" pitchFamily="50" charset="-128"/>
                      </a:endParaRPr>
                    </a:p>
                    <a:p>
                      <a:r>
                        <a:rPr kumimoji="1" lang="ja-JP" altLang="en-US" sz="1200">
                          <a:latin typeface="メイリオ" panose="020B0604030504040204" pitchFamily="50" charset="-128"/>
                          <a:ea typeface="メイリオ" panose="020B0604030504040204" pitchFamily="50" charset="-128"/>
                        </a:rPr>
                        <a:t>要件</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200">
                          <a:latin typeface="メイリオ" panose="020B0604030504040204" pitchFamily="50" charset="-128"/>
                          <a:ea typeface="メイリオ" panose="020B0604030504040204" pitchFamily="50" charset="-128"/>
                        </a:rPr>
                        <a:t>計画届届出日及び支給申請日時点で、１コースあたりの</a:t>
                      </a:r>
                      <a:r>
                        <a:rPr kumimoji="1" lang="ja-JP" altLang="en-US" sz="1200" b="1">
                          <a:solidFill>
                            <a:srgbClr val="FF0000"/>
                          </a:solidFill>
                          <a:latin typeface="メイリオ" panose="020B0604030504040204" pitchFamily="50" charset="-128"/>
                          <a:ea typeface="メイリオ" panose="020B0604030504040204" pitchFamily="50" charset="-128"/>
                        </a:rPr>
                        <a:t>実訓練時間数</a:t>
                      </a:r>
                      <a:r>
                        <a:rPr kumimoji="1" lang="ja-JP" altLang="en-US" sz="1200">
                          <a:latin typeface="メイリオ" panose="020B0604030504040204" pitchFamily="50" charset="-128"/>
                          <a:ea typeface="メイリオ" panose="020B0604030504040204" pitchFamily="50" charset="-128"/>
                        </a:rPr>
                        <a:t>が</a:t>
                      </a:r>
                      <a:r>
                        <a:rPr kumimoji="1" lang="en-US" altLang="ja-JP" sz="1200">
                          <a:latin typeface="メイリオ" panose="020B0604030504040204" pitchFamily="50" charset="-128"/>
                          <a:ea typeface="メイリオ" panose="020B0604030504040204" pitchFamily="50" charset="-128"/>
                        </a:rPr>
                        <a:t>10</a:t>
                      </a:r>
                      <a:r>
                        <a:rPr kumimoji="1" lang="ja-JP" altLang="en-US" sz="1200">
                          <a:latin typeface="メイリオ" panose="020B0604030504040204" pitchFamily="50" charset="-128"/>
                          <a:ea typeface="メイリオ" panose="020B0604030504040204" pitchFamily="50" charset="-128"/>
                        </a:rPr>
                        <a:t>時間以上であること。</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200">
                          <a:latin typeface="メイリオ" panose="020B0604030504040204" pitchFamily="50" charset="-128"/>
                          <a:ea typeface="メイリオ" panose="020B0604030504040204" pitchFamily="50" charset="-128"/>
                        </a:rPr>
                        <a:t>１コースあたりの</a:t>
                      </a:r>
                      <a:r>
                        <a:rPr kumimoji="1" lang="ja-JP" altLang="en-US" sz="1200" b="1">
                          <a:solidFill>
                            <a:srgbClr val="FF0000"/>
                          </a:solidFill>
                          <a:latin typeface="メイリオ" panose="020B0604030504040204" pitchFamily="50" charset="-128"/>
                          <a:ea typeface="メイリオ" panose="020B0604030504040204" pitchFamily="50" charset="-128"/>
                        </a:rPr>
                        <a:t>標準学習時間</a:t>
                      </a:r>
                      <a:r>
                        <a:rPr kumimoji="1" lang="ja-JP" altLang="en-US" sz="1200">
                          <a:latin typeface="メイリオ" panose="020B0604030504040204" pitchFamily="50" charset="-128"/>
                          <a:ea typeface="メイリオ" panose="020B0604030504040204" pitchFamily="50" charset="-128"/>
                        </a:rPr>
                        <a:t>が</a:t>
                      </a:r>
                      <a:r>
                        <a:rPr kumimoji="1" lang="en-US" altLang="ja-JP" sz="1200">
                          <a:latin typeface="メイリオ" panose="020B0604030504040204" pitchFamily="50" charset="-128"/>
                          <a:ea typeface="メイリオ" panose="020B0604030504040204" pitchFamily="50" charset="-128"/>
                        </a:rPr>
                        <a:t>10</a:t>
                      </a:r>
                      <a:r>
                        <a:rPr kumimoji="1" lang="ja-JP" altLang="en-US" sz="1200">
                          <a:latin typeface="メイリオ" panose="020B0604030504040204" pitchFamily="50" charset="-128"/>
                          <a:ea typeface="メイリオ" panose="020B0604030504040204" pitchFamily="50" charset="-128"/>
                        </a:rPr>
                        <a:t>時間以上であること、又は１コースあたりの標準学習期間が１か月以上であること。</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948401263"/>
                  </a:ext>
                </a:extLst>
              </a:tr>
              <a:tr h="370840">
                <a:tc>
                  <a:txBody>
                    <a:bodyPr/>
                    <a:lstStyle/>
                    <a:p>
                      <a:r>
                        <a:rPr kumimoji="1" lang="ja-JP" altLang="en-US" sz="1200">
                          <a:latin typeface="メイリオ" panose="020B0604030504040204" pitchFamily="50" charset="-128"/>
                          <a:ea typeface="メイリオ" panose="020B0604030504040204" pitchFamily="50" charset="-128"/>
                        </a:rPr>
                        <a:t>受講要件</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r>
                        <a:rPr kumimoji="1" lang="ja-JP" altLang="en-US" sz="1200">
                          <a:latin typeface="メイリオ" panose="020B0604030504040204" pitchFamily="50" charset="-128"/>
                          <a:ea typeface="メイリオ" panose="020B0604030504040204" pitchFamily="50" charset="-128"/>
                        </a:rPr>
                        <a:t>実訓練時間数の</a:t>
                      </a:r>
                      <a:r>
                        <a:rPr kumimoji="1" lang="ja-JP" altLang="en-US" sz="1200" b="1">
                          <a:solidFill>
                            <a:srgbClr val="FF0000"/>
                          </a:solidFill>
                          <a:latin typeface="メイリオ" panose="020B0604030504040204" pitchFamily="50" charset="-128"/>
                          <a:ea typeface="メイリオ" panose="020B0604030504040204" pitchFamily="50" charset="-128"/>
                        </a:rPr>
                        <a:t>８割以上受講</a:t>
                      </a:r>
                      <a:r>
                        <a:rPr kumimoji="1" lang="ja-JP" altLang="en-US" sz="1200">
                          <a:latin typeface="メイリオ" panose="020B0604030504040204" pitchFamily="50" charset="-128"/>
                          <a:ea typeface="メイリオ" panose="020B0604030504040204" pitchFamily="50" charset="-128"/>
                        </a:rPr>
                        <a:t>すること</a:t>
                      </a:r>
                      <a:r>
                        <a:rPr kumimoji="1" lang="en-US" altLang="ja-JP" sz="1200" baseline="30000">
                          <a:latin typeface="メイリオ" panose="020B0604030504040204" pitchFamily="50" charset="-128"/>
                          <a:ea typeface="メイリオ" panose="020B0604030504040204" pitchFamily="50" charset="-128"/>
                        </a:rPr>
                        <a:t>※1</a:t>
                      </a:r>
                      <a:r>
                        <a:rPr kumimoji="1" lang="ja-JP" altLang="en-US" sz="1200">
                          <a:latin typeface="メイリオ" panose="020B0604030504040204" pitchFamily="50" charset="-128"/>
                          <a:ea typeface="メイリオ" panose="020B0604030504040204" pitchFamily="50" charset="-128"/>
                        </a:rPr>
                        <a:t>。</a:t>
                      </a:r>
                      <a:endParaRPr kumimoji="1" lang="en-US" altLang="ja-JP" sz="1200">
                        <a:latin typeface="メイリオ" panose="020B0604030504040204" pitchFamily="50" charset="-128"/>
                        <a:ea typeface="メイリオ" panose="020B0604030504040204" pitchFamily="50"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r>
                        <a:rPr kumimoji="1" lang="ja-JP" altLang="en-US" sz="1200">
                          <a:latin typeface="メイリオ" panose="020B0604030504040204" pitchFamily="50" charset="-128"/>
                          <a:ea typeface="メイリオ" panose="020B0604030504040204" pitchFamily="50" charset="-128"/>
                        </a:rPr>
                        <a:t>訓練期間中に</a:t>
                      </a:r>
                      <a:r>
                        <a:rPr kumimoji="1" lang="ja-JP" altLang="en-US" sz="1200" b="1">
                          <a:solidFill>
                            <a:srgbClr val="FF0000"/>
                          </a:solidFill>
                          <a:latin typeface="メイリオ" panose="020B0604030504040204" pitchFamily="50" charset="-128"/>
                          <a:ea typeface="メイリオ" panose="020B0604030504040204" pitchFamily="50" charset="-128"/>
                        </a:rPr>
                        <a:t>訓練を修了</a:t>
                      </a:r>
                      <a:r>
                        <a:rPr kumimoji="1" lang="ja-JP" altLang="en-US" sz="1200">
                          <a:latin typeface="メイリオ" panose="020B0604030504040204" pitchFamily="50" charset="-128"/>
                          <a:ea typeface="メイリオ" panose="020B0604030504040204" pitchFamily="50" charset="-128"/>
                        </a:rPr>
                        <a:t>すること。ただし、</a:t>
                      </a:r>
                      <a:r>
                        <a:rPr kumimoji="1" lang="en-US" altLang="ja-JP" sz="1200">
                          <a:latin typeface="メイリオ" panose="020B0604030504040204" pitchFamily="50" charset="-128"/>
                          <a:ea typeface="メイリオ" panose="020B0604030504040204" pitchFamily="50" charset="-128"/>
                        </a:rPr>
                        <a:t>LMS</a:t>
                      </a:r>
                      <a:r>
                        <a:rPr kumimoji="1" lang="ja-JP" altLang="en-US" sz="1200">
                          <a:latin typeface="メイリオ" panose="020B0604030504040204" pitchFamily="50" charset="-128"/>
                          <a:ea typeface="メイリオ" panose="020B0604030504040204" pitchFamily="50" charset="-128"/>
                        </a:rPr>
                        <a:t>や添削課題により実施状況を確認できない場合は</a:t>
                      </a:r>
                      <a:r>
                        <a:rPr kumimoji="1" lang="en-US" altLang="ja-JP" sz="1200">
                          <a:latin typeface="メイリオ" panose="020B0604030504040204" pitchFamily="50" charset="-128"/>
                          <a:ea typeface="メイリオ" panose="020B0604030504040204" pitchFamily="50" charset="-128"/>
                        </a:rPr>
                        <a:t>×</a:t>
                      </a:r>
                      <a:r>
                        <a:rPr kumimoji="1" lang="ja-JP" altLang="en-US" sz="1200">
                          <a:latin typeface="メイリオ" panose="020B0604030504040204" pitchFamily="50" charset="-128"/>
                          <a:ea typeface="メイリオ" panose="020B0604030504040204" pitchFamily="50" charset="-128"/>
                        </a:rPr>
                        <a:t>。</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1943130885"/>
                  </a:ext>
                </a:extLst>
              </a:tr>
              <a:tr h="370840">
                <a:tc>
                  <a:txBody>
                    <a:bodyPr/>
                    <a:lstStyle/>
                    <a:p>
                      <a:r>
                        <a:rPr kumimoji="1" lang="ja-JP" altLang="en-US" sz="1200">
                          <a:latin typeface="メイリオ" panose="020B0604030504040204" pitchFamily="50" charset="-128"/>
                          <a:ea typeface="メイリオ" panose="020B0604030504040204" pitchFamily="50" charset="-128"/>
                        </a:rPr>
                        <a:t>事業外訓練</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a:latin typeface="メイリオ" panose="020B0604030504040204" pitchFamily="50" charset="-128"/>
                          <a:ea typeface="メイリオ" panose="020B0604030504040204" pitchFamily="50" charset="-128"/>
                        </a:rPr>
                        <a:t>〇</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l"/>
                      <a:r>
                        <a:rPr kumimoji="1" lang="ja-JP" altLang="en-US" sz="1200">
                          <a:latin typeface="メイリオ" panose="020B0604030504040204" pitchFamily="50" charset="-128"/>
                          <a:ea typeface="メイリオ" panose="020B0604030504040204" pitchFamily="50" charset="-128"/>
                        </a:rPr>
                        <a:t>〇</a:t>
                      </a:r>
                      <a:r>
                        <a:rPr kumimoji="1" lang="en-US" altLang="ja-JP" sz="1200" baseline="30000">
                          <a:latin typeface="メイリオ" panose="020B0604030504040204" pitchFamily="50" charset="-128"/>
                          <a:ea typeface="メイリオ" panose="020B0604030504040204" pitchFamily="50" charset="-128"/>
                        </a:rPr>
                        <a:t>※2</a:t>
                      </a:r>
                    </a:p>
                    <a:p>
                      <a:pPr algn="l"/>
                      <a:r>
                        <a:rPr kumimoji="1" lang="ja-JP" altLang="en-US" sz="1200">
                          <a:latin typeface="メイリオ" panose="020B0604030504040204" pitchFamily="50" charset="-128"/>
                          <a:ea typeface="メイリオ" panose="020B0604030504040204" pitchFamily="50" charset="-128"/>
                        </a:rPr>
                        <a:t>ただし、特定の事業主に提供されることを目的とする訓練は、</a:t>
                      </a:r>
                      <a:r>
                        <a:rPr kumimoji="1" lang="en-US" altLang="ja-JP" sz="1200">
                          <a:latin typeface="メイリオ" panose="020B0604030504040204" pitchFamily="50" charset="-128"/>
                          <a:ea typeface="メイリオ" panose="020B0604030504040204" pitchFamily="50" charset="-128"/>
                        </a:rPr>
                        <a:t>×</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294833664"/>
                  </a:ext>
                </a:extLst>
              </a:tr>
              <a:tr h="370840">
                <a:tc>
                  <a:txBody>
                    <a:bodyPr/>
                    <a:lstStyle/>
                    <a:p>
                      <a:r>
                        <a:rPr kumimoji="1" lang="ja-JP" altLang="en-US" sz="1200">
                          <a:latin typeface="メイリオ" panose="020B0604030504040204" pitchFamily="50" charset="-128"/>
                          <a:ea typeface="メイリオ" panose="020B0604030504040204" pitchFamily="50" charset="-128"/>
                        </a:rPr>
                        <a:t>事業内訓練</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a:latin typeface="メイリオ" panose="020B0604030504040204" pitchFamily="50" charset="-128"/>
                          <a:ea typeface="メイリオ" panose="020B0604030504040204" pitchFamily="50" charset="-128"/>
                        </a:rPr>
                        <a:t>〇</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l"/>
                      <a:r>
                        <a:rPr kumimoji="1" lang="en-US" altLang="ja-JP" sz="1200">
                          <a:latin typeface="メイリオ" panose="020B0604030504040204" pitchFamily="50" charset="-128"/>
                          <a:ea typeface="メイリオ" panose="020B0604030504040204" pitchFamily="50" charset="-128"/>
                        </a:rPr>
                        <a:t>×</a:t>
                      </a:r>
                      <a:endParaRPr kumimoji="1" lang="ja-JP" altLang="en-US" sz="1200">
                        <a:latin typeface="メイリオ" panose="020B0604030504040204" pitchFamily="50" charset="-128"/>
                        <a:ea typeface="メイリオ" panose="020B0604030504040204" pitchFamily="50"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2239157930"/>
                  </a:ext>
                </a:extLst>
              </a:tr>
              <a:tr h="370840">
                <a:tc>
                  <a:txBody>
                    <a:bodyPr/>
                    <a:lstStyle/>
                    <a:p>
                      <a:r>
                        <a:rPr kumimoji="1" lang="ja-JP" altLang="en-US" sz="1200">
                          <a:latin typeface="メイリオ" panose="020B0604030504040204" pitchFamily="50" charset="-128"/>
                          <a:ea typeface="メイリオ" panose="020B0604030504040204" pitchFamily="50" charset="-128"/>
                        </a:rPr>
                        <a:t>賃金助成</a:t>
                      </a: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l"/>
                      <a:r>
                        <a:rPr kumimoji="1" lang="ja-JP" altLang="en-US" sz="1200">
                          <a:latin typeface="メイリオ" panose="020B0604030504040204" pitchFamily="50" charset="-128"/>
                          <a:ea typeface="メイリオ" panose="020B0604030504040204" pitchFamily="50" charset="-128"/>
                        </a:rPr>
                        <a:t>〇</a:t>
                      </a:r>
                      <a:endParaRPr kumimoji="1" lang="en-US" altLang="ja-JP" sz="1200">
                        <a:latin typeface="メイリオ" panose="020B0604030504040204" pitchFamily="50" charset="-128"/>
                        <a:ea typeface="メイリオ" panose="020B0604030504040204" pitchFamily="50"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l"/>
                      <a:r>
                        <a:rPr kumimoji="1" lang="en-US" altLang="ja-JP" sz="1200">
                          <a:latin typeface="メイリオ" panose="020B0604030504040204" pitchFamily="50" charset="-128"/>
                          <a:ea typeface="メイリオ" panose="020B0604030504040204" pitchFamily="50" charset="-128"/>
                        </a:rPr>
                        <a:t>×</a:t>
                      </a:r>
                      <a:endParaRPr kumimoji="1" lang="ja-JP" altLang="en-US" sz="1200">
                        <a:latin typeface="メイリオ" panose="020B0604030504040204" pitchFamily="50" charset="-128"/>
                        <a:ea typeface="メイリオ" panose="020B0604030504040204" pitchFamily="50" charset="-128"/>
                      </a:endParaRPr>
                    </a:p>
                  </a:txBody>
                  <a:tcP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extLst>
                  <a:ext uri="{0D108BD9-81ED-4DB2-BD59-A6C34878D82A}">
                    <a16:rowId xmlns:a16="http://schemas.microsoft.com/office/drawing/2014/main" val="636645305"/>
                  </a:ext>
                </a:extLst>
              </a:tr>
            </a:tbl>
          </a:graphicData>
        </a:graphic>
      </p:graphicFrame>
      <p:sp>
        <p:nvSpPr>
          <p:cNvPr id="28" name="テキスト ボックス 27">
            <a:extLst>
              <a:ext uri="{FF2B5EF4-FFF2-40B4-BE49-F238E27FC236}">
                <a16:creationId xmlns:a16="http://schemas.microsoft.com/office/drawing/2014/main" id="{E27D3A34-5D45-E8B8-1A25-AC4EEBF172DF}"/>
              </a:ext>
            </a:extLst>
          </p:cNvPr>
          <p:cNvSpPr txBox="1"/>
          <p:nvPr/>
        </p:nvSpPr>
        <p:spPr>
          <a:xfrm>
            <a:off x="233195" y="614484"/>
            <a:ext cx="6308160" cy="669414"/>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3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①通学制</a:t>
            </a:r>
            <a:endParaRPr kumimoji="1" lang="en-US" altLang="ja-JP" sz="13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endParaRPr>
          </a:p>
          <a:p>
            <a:pPr marR="0" lvl="0" indent="0" algn="l" defTabSz="1001908" rtl="0" eaLnBrk="1" fontAlgn="auto" latinLnBrk="0" hangingPunct="1">
              <a:lnSpc>
                <a:spcPct val="100000"/>
              </a:lnSpc>
              <a:spcBef>
                <a:spcPts val="300"/>
              </a:spcBef>
              <a:spcAft>
                <a:spcPts val="0"/>
              </a:spcAft>
              <a:buClrTx/>
              <a:buSzTx/>
              <a:buFontTx/>
              <a:buNone/>
              <a:tabLst/>
              <a:defRPr/>
            </a:pPr>
            <a:r>
              <a:rPr lang="en-US" altLang="ja-JP" sz="1100">
                <a:latin typeface="メイリオ" panose="020B0604030504040204" pitchFamily="50" charset="-128"/>
                <a:ea typeface="メイリオ" panose="020B0604030504040204" pitchFamily="50" charset="-128"/>
              </a:rPr>
              <a:t>e</a:t>
            </a:r>
            <a:r>
              <a:rPr lang="ja-JP" altLang="en-US" sz="1100">
                <a:latin typeface="メイリオ" panose="020B0604030504040204" pitchFamily="50" charset="-128"/>
                <a:ea typeface="メイリオ" panose="020B0604030504040204" pitchFamily="50" charset="-128"/>
              </a:rPr>
              <a:t>ラーニングによる訓練、通信制による訓練及び同時双方向型の通信訓練を除く訓練等であって、教育訓練機関に通学し</a:t>
            </a:r>
            <a:r>
              <a:rPr lang="ja-JP" altLang="en-US" sz="1100" b="1">
                <a:solidFill>
                  <a:srgbClr val="FF0000"/>
                </a:solidFill>
                <a:latin typeface="メイリオ" panose="020B0604030504040204" pitchFamily="50" charset="-128"/>
                <a:ea typeface="メイリオ" panose="020B0604030504040204" pitchFamily="50" charset="-128"/>
              </a:rPr>
              <a:t>対面</a:t>
            </a:r>
            <a:r>
              <a:rPr lang="ja-JP" altLang="en-US" sz="1100">
                <a:latin typeface="メイリオ" panose="020B0604030504040204" pitchFamily="50" charset="-128"/>
                <a:ea typeface="メイリオ" panose="020B0604030504040204" pitchFamily="50" charset="-128"/>
              </a:rPr>
              <a:t>で訓練等を受講すること</a:t>
            </a:r>
          </a:p>
        </p:txBody>
      </p:sp>
      <p:sp>
        <p:nvSpPr>
          <p:cNvPr id="29" name="テキスト ボックス 28">
            <a:extLst>
              <a:ext uri="{FF2B5EF4-FFF2-40B4-BE49-F238E27FC236}">
                <a16:creationId xmlns:a16="http://schemas.microsoft.com/office/drawing/2014/main" id="{F6CADCF5-1B25-098F-1E86-6FA526E12229}"/>
              </a:ext>
            </a:extLst>
          </p:cNvPr>
          <p:cNvSpPr txBox="1"/>
          <p:nvPr/>
        </p:nvSpPr>
        <p:spPr>
          <a:xfrm>
            <a:off x="233195" y="1269060"/>
            <a:ext cx="6308160" cy="838691"/>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3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②同時双方向型の通信訓練</a:t>
            </a:r>
          </a:p>
          <a:p>
            <a:pPr>
              <a:spcBef>
                <a:spcPts val="300"/>
              </a:spcBef>
            </a:pPr>
            <a:r>
              <a:rPr lang="en-US" altLang="ja-JP" sz="1100">
                <a:latin typeface="メイリオ" panose="020B0604030504040204" pitchFamily="50" charset="-128"/>
                <a:ea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rPr>
              <a:t>又は</a:t>
            </a:r>
            <a:r>
              <a:rPr lang="en-US" altLang="ja-JP" sz="1100">
                <a:latin typeface="メイリオ" panose="020B0604030504040204" pitchFamily="50" charset="-128"/>
                <a:ea typeface="メイリオ" panose="020B0604030504040204" pitchFamily="50" charset="-128"/>
              </a:rPr>
              <a:t>OJT</a:t>
            </a:r>
            <a:r>
              <a:rPr lang="ja-JP" altLang="en-US" sz="1100">
                <a:latin typeface="メイリオ" panose="020B0604030504040204" pitchFamily="50" charset="-128"/>
                <a:ea typeface="メイリオ" panose="020B0604030504040204" pitchFamily="50" charset="-128"/>
              </a:rPr>
              <a:t>において、情報通信技術を活用した遠隔講習であって、一方的な講義ではなく、現受講中に講師に対して質疑応答が行えるなど、</a:t>
            </a:r>
            <a:r>
              <a:rPr lang="ja-JP" altLang="en-US" sz="1100" b="1">
                <a:latin typeface="メイリオ" panose="020B0604030504040204" pitchFamily="50" charset="-128"/>
                <a:ea typeface="メイリオ" panose="020B0604030504040204" pitchFamily="50" charset="-128"/>
              </a:rPr>
              <a:t>同時かつ双方向的</a:t>
            </a:r>
            <a:r>
              <a:rPr lang="ja-JP" altLang="en-US" sz="1100" b="1">
                <a:solidFill>
                  <a:srgbClr val="FF0000"/>
                </a:solidFill>
                <a:latin typeface="メイリオ" panose="020B0604030504040204" pitchFamily="50" charset="-128"/>
                <a:ea typeface="メイリオ" panose="020B0604030504040204" pitchFamily="50" charset="-128"/>
              </a:rPr>
              <a:t>（オンライン）</a:t>
            </a:r>
            <a:r>
              <a:rPr lang="ja-JP" altLang="en-US" sz="1100">
                <a:latin typeface="メイリオ" panose="020B0604030504040204" pitchFamily="50" charset="-128"/>
                <a:ea typeface="メイリオ" panose="020B0604030504040204" pitchFamily="50" charset="-128"/>
              </a:rPr>
              <a:t>に実施されるもの</a:t>
            </a:r>
          </a:p>
        </p:txBody>
      </p:sp>
      <p:sp>
        <p:nvSpPr>
          <p:cNvPr id="30" name="テキスト ボックス 29">
            <a:extLst>
              <a:ext uri="{FF2B5EF4-FFF2-40B4-BE49-F238E27FC236}">
                <a16:creationId xmlns:a16="http://schemas.microsoft.com/office/drawing/2014/main" id="{BE493F9A-FC83-BB9D-B15A-BC89B2A50414}"/>
              </a:ext>
            </a:extLst>
          </p:cNvPr>
          <p:cNvSpPr txBox="1"/>
          <p:nvPr/>
        </p:nvSpPr>
        <p:spPr>
          <a:xfrm>
            <a:off x="233195" y="2092913"/>
            <a:ext cx="6308160" cy="992579"/>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300" b="1" i="1"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③</a:t>
            </a:r>
            <a:r>
              <a:rPr kumimoji="1" lang="en-US" altLang="ja-JP" sz="1300" b="1" i="1"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e</a:t>
            </a:r>
            <a:r>
              <a:rPr kumimoji="1" lang="ja-JP" altLang="en-US" sz="1300" b="1" i="1"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ラーニング</a:t>
            </a:r>
          </a:p>
          <a:p>
            <a:pPr>
              <a:spcBef>
                <a:spcPts val="300"/>
              </a:spcBef>
            </a:pPr>
            <a:r>
              <a:rPr lang="ja-JP" altLang="en-US" sz="1100">
                <a:latin typeface="メイリオ" panose="020B0604030504040204" pitchFamily="50" charset="-128"/>
                <a:ea typeface="メイリオ" panose="020B0604030504040204" pitchFamily="50" charset="-128"/>
              </a:rPr>
              <a:t>コンピュータなど情報通信技術を活用した遠隔講習であって、訓練等の受講管理のためのシステム（</a:t>
            </a:r>
            <a:r>
              <a:rPr lang="en-US" altLang="ja-JP" sz="1100">
                <a:latin typeface="メイリオ" panose="020B0604030504040204" pitchFamily="50" charset="-128"/>
                <a:ea typeface="メイリオ" panose="020B0604030504040204" pitchFamily="50" charset="-128"/>
              </a:rPr>
              <a:t>Learning Management System.</a:t>
            </a:r>
            <a:r>
              <a:rPr lang="ja-JP" altLang="en-US" sz="1100">
                <a:latin typeface="メイリオ" panose="020B0604030504040204" pitchFamily="50" charset="-128"/>
                <a:ea typeface="メイリオ" panose="020B0604030504040204" pitchFamily="50" charset="-128"/>
              </a:rPr>
              <a:t>以下</a:t>
            </a:r>
            <a:r>
              <a:rPr lang="ja-JP" altLang="en-US" sz="1100" b="1">
                <a:solidFill>
                  <a:srgbClr val="FF0000"/>
                </a:solidFill>
                <a:latin typeface="メイリオ" panose="020B0604030504040204" pitchFamily="50" charset="-128"/>
                <a:ea typeface="メイリオ" panose="020B0604030504040204" pitchFamily="50" charset="-128"/>
              </a:rPr>
              <a:t>「</a:t>
            </a:r>
            <a:r>
              <a:rPr lang="en-US" altLang="ja-JP" sz="1100" b="1">
                <a:solidFill>
                  <a:srgbClr val="FF0000"/>
                </a:solidFill>
                <a:latin typeface="メイリオ" panose="020B0604030504040204" pitchFamily="50" charset="-128"/>
                <a:ea typeface="メイリオ" panose="020B0604030504040204" pitchFamily="50" charset="-128"/>
              </a:rPr>
              <a:t>LMS</a:t>
            </a:r>
            <a:r>
              <a:rPr lang="ja-JP" altLang="en-US" sz="1100" b="1">
                <a:solidFill>
                  <a:srgbClr val="FF0000"/>
                </a:solidFill>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という</a:t>
            </a: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。）等により、</a:t>
            </a:r>
            <a:r>
              <a:rPr lang="ja-JP" altLang="en-US" sz="1100" b="1">
                <a:latin typeface="メイリオ" panose="020B0604030504040204" pitchFamily="50" charset="-128"/>
                <a:ea typeface="メイリオ" panose="020B0604030504040204" pitchFamily="50" charset="-128"/>
              </a:rPr>
              <a:t>訓練等の進捗管理が行えるもの</a:t>
            </a:r>
            <a:r>
              <a:rPr lang="ja-JP" altLang="en-US" sz="1100">
                <a:latin typeface="メイリオ" panose="020B0604030504040204" pitchFamily="50" charset="-128"/>
                <a:ea typeface="メイリオ" panose="020B0604030504040204" pitchFamily="50" charset="-128"/>
              </a:rPr>
              <a:t>（同時双方向型の通信訓練を除く。）</a:t>
            </a:r>
            <a:endParaRPr lang="en-US" altLang="ja-JP" sz="1000">
              <a:latin typeface="メイリオ" panose="020B0604030504040204" pitchFamily="50" charset="-128"/>
              <a:ea typeface="メイリオ" panose="020B0604030504040204" pitchFamily="50" charset="-128"/>
            </a:endParaRPr>
          </a:p>
          <a:p>
            <a:r>
              <a:rPr lang="ja-JP" altLang="en-US" sz="1000">
                <a:latin typeface="メイリオ" panose="020B0604030504040204" pitchFamily="50" charset="-128"/>
                <a:ea typeface="メイリオ" panose="020B0604030504040204" pitchFamily="50" charset="-128"/>
              </a:rPr>
              <a:t>　</a:t>
            </a:r>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各訓練を修了した日、受講開始日時、受講終了日時、受講時間数、進捗率等が分かるもの</a:t>
            </a:r>
          </a:p>
        </p:txBody>
      </p:sp>
      <p:sp>
        <p:nvSpPr>
          <p:cNvPr id="31" name="テキスト ボックス 30">
            <a:extLst>
              <a:ext uri="{FF2B5EF4-FFF2-40B4-BE49-F238E27FC236}">
                <a16:creationId xmlns:a16="http://schemas.microsoft.com/office/drawing/2014/main" id="{A6172A70-A35D-6652-62C2-0BF095AFD96C}"/>
              </a:ext>
            </a:extLst>
          </p:cNvPr>
          <p:cNvSpPr txBox="1"/>
          <p:nvPr/>
        </p:nvSpPr>
        <p:spPr>
          <a:xfrm>
            <a:off x="233195" y="3051237"/>
            <a:ext cx="6308160" cy="669414"/>
          </a:xfrm>
          <a:prstGeom prst="rect">
            <a:avLst/>
          </a:prstGeom>
          <a:noFill/>
          <a:ln w="57150">
            <a:noFill/>
          </a:ln>
        </p:spPr>
        <p:txBody>
          <a:bodyPr wrap="square">
            <a:spAutoFit/>
          </a:bodyPr>
          <a:lstStyle/>
          <a:p>
            <a:pPr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300" b="1" i="0"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④通信制</a:t>
            </a:r>
          </a:p>
          <a:p>
            <a:pPr>
              <a:spcBef>
                <a:spcPts val="300"/>
              </a:spcBef>
            </a:pPr>
            <a:r>
              <a:rPr lang="ja-JP" altLang="en-US" sz="1100">
                <a:latin typeface="メイリオ" panose="020B0604030504040204" pitchFamily="50" charset="-128"/>
                <a:ea typeface="メイリオ" panose="020B0604030504040204" pitchFamily="50" charset="-128"/>
              </a:rPr>
              <a:t>通信の方法により一定の教育計画の下に、教材、補助教材等を受講者に提供し、</a:t>
            </a:r>
            <a:r>
              <a:rPr lang="ja-JP" altLang="en-US" sz="1100" b="1">
                <a:latin typeface="メイリオ" panose="020B0604030504040204" pitchFamily="50" charset="-128"/>
                <a:ea typeface="メイリオ" panose="020B0604030504040204" pitchFamily="50" charset="-128"/>
              </a:rPr>
              <a:t>必要な指導者が、これに基づき、設問回答、添削指導、質疑応答等を行うもの</a:t>
            </a:r>
            <a:endParaRPr lang="en-US" altLang="ja-JP" sz="1100" b="1">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D4F8F6B1-9D04-11F5-8088-25739987E30F}"/>
              </a:ext>
            </a:extLst>
          </p:cNvPr>
          <p:cNvSpPr txBox="1"/>
          <p:nvPr/>
        </p:nvSpPr>
        <p:spPr>
          <a:xfrm>
            <a:off x="202852" y="3754365"/>
            <a:ext cx="6367528" cy="769441"/>
          </a:xfrm>
          <a:prstGeom prst="rect">
            <a:avLst/>
          </a:prstGeom>
          <a:noFill/>
          <a:ln w="57150">
            <a:noFill/>
          </a:ln>
        </p:spPr>
        <p:txBody>
          <a:bodyPr wrap="square" rtlCol="0">
            <a:spAutoFit/>
          </a:bodyPr>
          <a:lstStyle/>
          <a:p>
            <a:r>
              <a:rPr kumimoji="1"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については、通</a:t>
            </a:r>
            <a:r>
              <a:rPr lang="ja-JP" altLang="en-US" sz="1100">
                <a:latin typeface="メイリオ" panose="020B0604030504040204" pitchFamily="50" charset="-128"/>
                <a:ea typeface="メイリオ" panose="020B0604030504040204" pitchFamily="50" charset="-128"/>
              </a:rPr>
              <a:t>学制、同時双方向型の通信訓練、</a:t>
            </a:r>
            <a:r>
              <a:rPr lang="en-US" altLang="ja-JP" sz="1100">
                <a:latin typeface="メイリオ" panose="020B0604030504040204" pitchFamily="50" charset="-128"/>
                <a:ea typeface="メイリオ" panose="020B0604030504040204" pitchFamily="50" charset="-128"/>
              </a:rPr>
              <a:t>e</a:t>
            </a:r>
            <a:r>
              <a:rPr lang="ja-JP" altLang="en-US" sz="1100">
                <a:latin typeface="メイリオ" panose="020B0604030504040204" pitchFamily="50" charset="-128"/>
                <a:ea typeface="メイリオ" panose="020B0604030504040204" pitchFamily="50" charset="-128"/>
              </a:rPr>
              <a:t>ラーニング、通信制のいずれかの実施方法により実施される必要があります。</a:t>
            </a:r>
            <a:endParaRPr lang="en-US" altLang="ja-JP" sz="1100">
              <a:latin typeface="メイリオ" panose="020B0604030504040204" pitchFamily="50" charset="-128"/>
              <a:ea typeface="メイリオ" panose="020B0604030504040204" pitchFamily="50" charset="-128"/>
            </a:endParaRPr>
          </a:p>
          <a:p>
            <a:r>
              <a:rPr kumimoji="1"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主に、通学制・同時双方向型の通信訓練と</a:t>
            </a:r>
            <a:r>
              <a:rPr kumimoji="1"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ラーニング・通信制の２つでは、大きく支給要件が異なりますので、次のとおり、ご留意ください。</a:t>
            </a:r>
          </a:p>
        </p:txBody>
      </p:sp>
      <p:sp>
        <p:nvSpPr>
          <p:cNvPr id="5" name="テキスト ボックス 4">
            <a:extLst>
              <a:ext uri="{FF2B5EF4-FFF2-40B4-BE49-F238E27FC236}">
                <a16:creationId xmlns:a16="http://schemas.microsoft.com/office/drawing/2014/main" id="{82459B87-84A2-8A37-24BF-E4CB609538C4}"/>
              </a:ext>
            </a:extLst>
          </p:cNvPr>
          <p:cNvSpPr txBox="1"/>
          <p:nvPr/>
        </p:nvSpPr>
        <p:spPr>
          <a:xfrm>
            <a:off x="271252" y="223615"/>
            <a:ext cx="2088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（５）訓練の実施方法</a:t>
            </a:r>
            <a:endParaRPr lang="ja-JP" altLang="en-US" sz="1400">
              <a:solidFill>
                <a:schemeClr val="bg1"/>
              </a:solidFill>
            </a:endParaRPr>
          </a:p>
        </p:txBody>
      </p:sp>
      <p:sp>
        <p:nvSpPr>
          <p:cNvPr id="3" name="スライド番号プレースホルダー 1">
            <a:extLst>
              <a:ext uri="{FF2B5EF4-FFF2-40B4-BE49-F238E27FC236}">
                <a16:creationId xmlns:a16="http://schemas.microsoft.com/office/drawing/2014/main" id="{3E89FCEA-E741-D186-86E7-4A24B8893C8E}"/>
              </a:ext>
            </a:extLst>
          </p:cNvPr>
          <p:cNvSpPr txBox="1">
            <a:spLocks/>
          </p:cNvSpPr>
          <p:nvPr/>
        </p:nvSpPr>
        <p:spPr>
          <a:xfrm>
            <a:off x="6794272" y="9851876"/>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34</a:t>
            </a:fld>
            <a:endParaRPr lang="ja-JP" altLang="en-US"/>
          </a:p>
        </p:txBody>
      </p:sp>
      <p:graphicFrame>
        <p:nvGraphicFramePr>
          <p:cNvPr id="7" name="表 20">
            <a:extLst>
              <a:ext uri="{FF2B5EF4-FFF2-40B4-BE49-F238E27FC236}">
                <a16:creationId xmlns:a16="http://schemas.microsoft.com/office/drawing/2014/main" id="{B9312DA9-9B26-554D-F7A2-3BFDC735B73F}"/>
              </a:ext>
            </a:extLst>
          </p:cNvPr>
          <p:cNvGraphicFramePr>
            <a:graphicFrameLocks noGrp="1"/>
          </p:cNvGraphicFramePr>
          <p:nvPr>
            <p:extLst>
              <p:ext uri="{D42A27DB-BD31-4B8C-83A1-F6EECF244321}">
                <p14:modId xmlns:p14="http://schemas.microsoft.com/office/powerpoint/2010/main" val="2159249972"/>
              </p:ext>
            </p:extLst>
          </p:nvPr>
        </p:nvGraphicFramePr>
        <p:xfrm>
          <a:off x="6843334" y="55299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
        <p:nvSpPr>
          <p:cNvPr id="2" name="テキスト ボックス 1">
            <a:extLst>
              <a:ext uri="{FF2B5EF4-FFF2-40B4-BE49-F238E27FC236}">
                <a16:creationId xmlns:a16="http://schemas.microsoft.com/office/drawing/2014/main" id="{B6E83BA1-3D58-FA6C-B404-41CDD676E970}"/>
              </a:ext>
            </a:extLst>
          </p:cNvPr>
          <p:cNvSpPr txBox="1"/>
          <p:nvPr/>
        </p:nvSpPr>
        <p:spPr>
          <a:xfrm>
            <a:off x="14615" y="7716277"/>
            <a:ext cx="7056745" cy="2723823"/>
          </a:xfrm>
          <a:prstGeom prst="rect">
            <a:avLst/>
          </a:prstGeom>
          <a:noFill/>
          <a:ln w="57150">
            <a:noFill/>
          </a:ln>
        </p:spPr>
        <p:txBody>
          <a:bodyPr wrap="square" rtlCol="0">
            <a:spAutoFit/>
          </a:bodyPr>
          <a:lstStyle/>
          <a:p>
            <a:pPr marL="376238" indent="-376238"/>
            <a:r>
              <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　変更届を提出せずに計画届の内容と異なる訓練等を実施した場合又は労働基準法第</a:t>
            </a:r>
            <a:r>
              <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39</a:t>
            </a:r>
            <a:r>
              <a:rPr kumimoji="1"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条の規定による年次有給休暇を与えて訓練等を受講させた場合には、計画届提出時に提出された訓練カリキュラムに記載された訓練の実施日時を実訓練時間数に算入し、計画届の内容と異なる訓練等の実施日時は受講時間数に算入しないこととして、実訓練時間数のうち、受講者の受講時間数が８割以上であることを確認する。</a:t>
            </a:r>
            <a:endPar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57175" indent="-168275" defTabSz="993407">
              <a:defRPr/>
            </a:pPr>
            <a:r>
              <a:rPr lang="ja-JP" altLang="en-US" sz="900">
                <a:solidFill>
                  <a:prstClr val="black"/>
                </a:solidFill>
                <a:latin typeface="メイリオ" pitchFamily="50" charset="-128"/>
                <a:ea typeface="メイリオ" pitchFamily="50" charset="-128"/>
              </a:rPr>
              <a:t>➊ 計画届提出時の</a:t>
            </a:r>
            <a:r>
              <a:rPr lang="ja-JP" altLang="en-US" sz="900">
                <a:latin typeface="メイリオ" panose="020B0604030504040204" pitchFamily="50" charset="-128"/>
                <a:ea typeface="メイリオ" panose="020B0604030504040204" pitchFamily="50" charset="-128"/>
              </a:rPr>
              <a:t>訓練カリキュラムに記載された訓練の実施日時が</a:t>
            </a:r>
            <a:r>
              <a:rPr lang="ja-JP" altLang="en-US" sz="900" b="1">
                <a:solidFill>
                  <a:schemeClr val="accent1"/>
                </a:solidFill>
                <a:latin typeface="メイリオ" panose="020B0604030504040204" pitchFamily="50" charset="-128"/>
                <a:ea typeface="メイリオ" panose="020B0604030504040204" pitchFamily="50" charset="-128"/>
              </a:rPr>
              <a:t>４月１日９：</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18</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ja-JP" altLang="en-US" sz="900" b="1">
                <a:solidFill>
                  <a:schemeClr val="accent1"/>
                </a:solidFill>
                <a:latin typeface="メイリオ" panose="020B0604030504040204" pitchFamily="50" charset="-128"/>
                <a:ea typeface="メイリオ" panose="020B0604030504040204" pitchFamily="50" charset="-128"/>
              </a:rPr>
              <a:t>４月２日９：</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18</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の実訓練時間数</a:t>
            </a:r>
            <a:r>
              <a:rPr lang="en-US" altLang="ja-JP" sz="900">
                <a:latin typeface="メイリオ" panose="020B0604030504040204" pitchFamily="50" charset="-128"/>
                <a:ea typeface="メイリオ" panose="020B0604030504040204" pitchFamily="50" charset="-128"/>
              </a:rPr>
              <a:t>16</a:t>
            </a:r>
            <a:r>
              <a:rPr lang="ja-JP" altLang="en-US" sz="900">
                <a:latin typeface="メイリオ" panose="020B0604030504040204" pitchFamily="50" charset="-128"/>
                <a:ea typeface="メイリオ" panose="020B0604030504040204" pitchFamily="50" charset="-128"/>
              </a:rPr>
              <a:t>時間の訓練を計画したところ、変更届を提出せずに、</a:t>
            </a:r>
            <a:r>
              <a:rPr lang="ja-JP" altLang="en-US" sz="900" b="1">
                <a:solidFill>
                  <a:schemeClr val="accent2"/>
                </a:solidFill>
                <a:latin typeface="メイリオ" panose="020B0604030504040204" pitchFamily="50" charset="-128"/>
                <a:ea typeface="メイリオ" panose="020B0604030504040204" pitchFamily="50" charset="-128"/>
              </a:rPr>
              <a:t>４月３日９：</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18</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4</a:t>
            </a:r>
            <a:r>
              <a:rPr lang="ja-JP" altLang="en-US" sz="900" b="1">
                <a:solidFill>
                  <a:schemeClr val="accent2"/>
                </a:solidFill>
                <a:latin typeface="メイリオ" panose="020B0604030504040204" pitchFamily="50" charset="-128"/>
                <a:ea typeface="メイリオ" panose="020B0604030504040204" pitchFamily="50" charset="-128"/>
              </a:rPr>
              <a:t>月４日９：</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18</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に訓練を行った場合は、４月１日と４月２日の</a:t>
            </a:r>
            <a:r>
              <a:rPr lang="en-US" altLang="ja-JP" sz="900">
                <a:latin typeface="メイリオ" panose="020B0604030504040204" pitchFamily="50" charset="-128"/>
                <a:ea typeface="メイリオ" panose="020B0604030504040204" pitchFamily="50" charset="-128"/>
              </a:rPr>
              <a:t>16</a:t>
            </a:r>
            <a:r>
              <a:rPr lang="ja-JP" altLang="en-US" sz="900">
                <a:latin typeface="メイリオ" panose="020B0604030504040204" pitchFamily="50" charset="-128"/>
                <a:ea typeface="メイリオ" panose="020B0604030504040204" pitchFamily="50" charset="-128"/>
              </a:rPr>
              <a:t>時間の訓練時間数を実訓練時間数と計上し、受講時間数については実訓練時間数の内数になるため０時間となり、受講率０％で不支給となります。</a:t>
            </a:r>
            <a:endParaRPr lang="en-US" altLang="ja-JP" sz="900">
              <a:solidFill>
                <a:prstClr val="black"/>
              </a:solidFill>
              <a:latin typeface="メイリオ" pitchFamily="50" charset="-128"/>
              <a:ea typeface="メイリオ" pitchFamily="50" charset="-128"/>
            </a:endParaRPr>
          </a:p>
          <a:p>
            <a:pPr marL="257175" indent="-168275" defTabSz="993407">
              <a:defRPr/>
            </a:pPr>
            <a:r>
              <a:rPr lang="ja-JP" altLang="en-US" sz="900">
                <a:solidFill>
                  <a:prstClr val="black"/>
                </a:solidFill>
                <a:latin typeface="メイリオ" pitchFamily="50" charset="-128"/>
                <a:ea typeface="メイリオ" pitchFamily="50" charset="-128"/>
              </a:rPr>
              <a:t>❷ 計画届提出時の</a:t>
            </a:r>
            <a:r>
              <a:rPr lang="ja-JP" altLang="en-US" sz="900">
                <a:latin typeface="メイリオ" panose="020B0604030504040204" pitchFamily="50" charset="-128"/>
                <a:ea typeface="メイリオ" panose="020B0604030504040204" pitchFamily="50" charset="-128"/>
              </a:rPr>
              <a:t>訓練カリキュラムに記載された訓練の実施日時が</a:t>
            </a:r>
            <a:r>
              <a:rPr lang="ja-JP" altLang="en-US" sz="900" b="1">
                <a:solidFill>
                  <a:schemeClr val="accent1"/>
                </a:solidFill>
                <a:latin typeface="メイリオ" panose="020B0604030504040204" pitchFamily="50" charset="-128"/>
                <a:ea typeface="メイリオ" panose="020B0604030504040204" pitchFamily="50" charset="-128"/>
              </a:rPr>
              <a:t>４月１日９：</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18</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ja-JP" altLang="en-US" sz="900" b="1">
                <a:solidFill>
                  <a:schemeClr val="accent1"/>
                </a:solidFill>
                <a:latin typeface="メイリオ" panose="020B0604030504040204" pitchFamily="50" charset="-128"/>
                <a:ea typeface="メイリオ" panose="020B0604030504040204" pitchFamily="50" charset="-128"/>
              </a:rPr>
              <a:t>４月２日９：</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18</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ja-JP" altLang="en-US" sz="900" b="1">
                <a:solidFill>
                  <a:schemeClr val="accent1"/>
                </a:solidFill>
                <a:latin typeface="メイリオ" panose="020B0604030504040204" pitchFamily="50" charset="-128"/>
                <a:ea typeface="メイリオ" panose="020B0604030504040204" pitchFamily="50" charset="-128"/>
              </a:rPr>
              <a:t>４月３日９：</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18</a:t>
            </a:r>
            <a:r>
              <a:rPr lang="ja-JP" altLang="en-US" sz="900" b="1">
                <a:solidFill>
                  <a:schemeClr val="accent1"/>
                </a:solidFill>
                <a:latin typeface="メイリオ" panose="020B0604030504040204" pitchFamily="50" charset="-128"/>
                <a:ea typeface="メイリオ" panose="020B0604030504040204" pitchFamily="50" charset="-128"/>
              </a:rPr>
              <a:t>：</a:t>
            </a:r>
            <a:r>
              <a:rPr lang="en-US" altLang="ja-JP" sz="900" b="1">
                <a:solidFill>
                  <a:schemeClr val="accent1"/>
                </a:solidFill>
                <a:latin typeface="メイリオ" panose="020B0604030504040204" pitchFamily="50" charset="-128"/>
                <a:ea typeface="メイリオ" panose="020B0604030504040204" pitchFamily="50" charset="-128"/>
              </a:rPr>
              <a:t>00</a:t>
            </a:r>
            <a:r>
              <a:rPr lang="ja-JP" altLang="en-US" sz="900" b="1">
                <a:solidFill>
                  <a:schemeClr val="accent1"/>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の実訓練時間数</a:t>
            </a:r>
            <a:r>
              <a:rPr lang="en-US" altLang="ja-JP" sz="900">
                <a:latin typeface="メイリオ" panose="020B0604030504040204" pitchFamily="50" charset="-128"/>
                <a:ea typeface="メイリオ" panose="020B0604030504040204" pitchFamily="50" charset="-128"/>
              </a:rPr>
              <a:t>24</a:t>
            </a:r>
            <a:r>
              <a:rPr lang="ja-JP" altLang="en-US" sz="900">
                <a:latin typeface="メイリオ" panose="020B0604030504040204" pitchFamily="50" charset="-128"/>
                <a:ea typeface="メイリオ" panose="020B0604030504040204" pitchFamily="50" charset="-128"/>
              </a:rPr>
              <a:t>時間の訓練を計画したところ、変更届を提出せずに、</a:t>
            </a:r>
            <a:r>
              <a:rPr lang="ja-JP" altLang="en-US" sz="900" b="1">
                <a:solidFill>
                  <a:schemeClr val="accent2"/>
                </a:solidFill>
                <a:latin typeface="メイリオ" panose="020B0604030504040204" pitchFamily="50" charset="-128"/>
                <a:ea typeface="メイリオ" panose="020B0604030504040204" pitchFamily="50" charset="-128"/>
              </a:rPr>
              <a:t>４月３日９：</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18</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4</a:t>
            </a:r>
            <a:r>
              <a:rPr lang="ja-JP" altLang="en-US" sz="900" b="1">
                <a:solidFill>
                  <a:schemeClr val="accent2"/>
                </a:solidFill>
                <a:latin typeface="メイリオ" panose="020B0604030504040204" pitchFamily="50" charset="-128"/>
                <a:ea typeface="メイリオ" panose="020B0604030504040204" pitchFamily="50" charset="-128"/>
              </a:rPr>
              <a:t>月４日９：</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18</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a:t>
            </a:r>
            <a:r>
              <a:rPr lang="ja-JP" altLang="en-US" sz="900" b="1">
                <a:solidFill>
                  <a:schemeClr val="accent2"/>
                </a:solidFill>
                <a:latin typeface="メイリオ" panose="020B0604030504040204" pitchFamily="50" charset="-128"/>
                <a:ea typeface="メイリオ" panose="020B0604030504040204" pitchFamily="50" charset="-128"/>
              </a:rPr>
              <a:t>４月５日９：</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18</a:t>
            </a:r>
            <a:r>
              <a:rPr lang="ja-JP" altLang="en-US" sz="900" b="1">
                <a:solidFill>
                  <a:schemeClr val="accent2"/>
                </a:solidFill>
                <a:latin typeface="メイリオ" panose="020B0604030504040204" pitchFamily="50" charset="-128"/>
                <a:ea typeface="メイリオ" panose="020B0604030504040204" pitchFamily="50" charset="-128"/>
              </a:rPr>
              <a:t>：</a:t>
            </a:r>
            <a:r>
              <a:rPr lang="en-US" altLang="ja-JP" sz="900" b="1">
                <a:solidFill>
                  <a:schemeClr val="accent2"/>
                </a:solidFill>
                <a:latin typeface="メイリオ" panose="020B0604030504040204" pitchFamily="50" charset="-128"/>
                <a:ea typeface="メイリオ" panose="020B0604030504040204" pitchFamily="50" charset="-128"/>
              </a:rPr>
              <a:t>00</a:t>
            </a:r>
            <a:r>
              <a:rPr lang="ja-JP" altLang="en-US" sz="900" b="1">
                <a:solidFill>
                  <a:schemeClr val="accent2"/>
                </a:solidFill>
                <a:latin typeface="メイリオ" panose="020B0604030504040204" pitchFamily="50" charset="-128"/>
                <a:ea typeface="メイリオ" panose="020B0604030504040204" pitchFamily="50" charset="-128"/>
              </a:rPr>
              <a:t>（休憩時間１時間）</a:t>
            </a:r>
            <a:r>
              <a:rPr lang="ja-JP" altLang="en-US" sz="900">
                <a:latin typeface="メイリオ" panose="020B0604030504040204" pitchFamily="50" charset="-128"/>
                <a:ea typeface="メイリオ" panose="020B0604030504040204" pitchFamily="50" charset="-128"/>
              </a:rPr>
              <a:t>に訓練を行った場合は、４月１日から３日の</a:t>
            </a:r>
            <a:r>
              <a:rPr lang="en-US" altLang="ja-JP" sz="900">
                <a:latin typeface="メイリオ" panose="020B0604030504040204" pitchFamily="50" charset="-128"/>
                <a:ea typeface="メイリオ" panose="020B0604030504040204" pitchFamily="50" charset="-128"/>
              </a:rPr>
              <a:t>24</a:t>
            </a:r>
            <a:r>
              <a:rPr lang="ja-JP" altLang="en-US" sz="900">
                <a:latin typeface="メイリオ" panose="020B0604030504040204" pitchFamily="50" charset="-128"/>
                <a:ea typeface="メイリオ" panose="020B0604030504040204" pitchFamily="50" charset="-128"/>
              </a:rPr>
              <a:t>時間の訓練時間数を実訓練時間数と計上し、受講時間数については実訓練時間数の内数になるため０時間となり、受講率０％で不支給となります。ただし、４月３日については、計画届で提出した訓練内容等を変更せずに訓練を実施した場合は受講時間数に８時間を計上することができますが、受講率は</a:t>
            </a:r>
            <a:r>
              <a:rPr lang="en-US" altLang="ja-JP" sz="900">
                <a:latin typeface="メイリオ" panose="020B0604030504040204" pitchFamily="50" charset="-128"/>
                <a:ea typeface="メイリオ" panose="020B0604030504040204" pitchFamily="50" charset="-128"/>
              </a:rPr>
              <a:t>33</a:t>
            </a:r>
            <a:r>
              <a:rPr lang="ja-JP" altLang="en-US" sz="900">
                <a:latin typeface="メイリオ" panose="020B0604030504040204" pitchFamily="50" charset="-128"/>
                <a:ea typeface="メイリオ" panose="020B0604030504040204" pitchFamily="50" charset="-128"/>
              </a:rPr>
              <a:t>％で不支給となります。</a:t>
            </a:r>
            <a:endParaRPr lang="en-US" altLang="ja-JP" sz="900">
              <a:latin typeface="メイリオ" panose="020B0604030504040204" pitchFamily="50" charset="-128"/>
              <a:ea typeface="メイリオ" panose="020B0604030504040204" pitchFamily="50" charset="-128"/>
            </a:endParaRPr>
          </a:p>
          <a:p>
            <a:pPr marL="257175" indent="-168275" defTabSz="993407">
              <a:defRPr/>
            </a:pPr>
            <a:r>
              <a:rPr lang="en-US" altLang="ja-JP" sz="900">
                <a:solidFill>
                  <a:prstClr val="black"/>
                </a:solidFill>
                <a:latin typeface="メイリオ" pitchFamily="50" charset="-128"/>
                <a:ea typeface="メイリオ" pitchFamily="50" charset="-128"/>
              </a:rPr>
              <a:t>※</a:t>
            </a:r>
            <a:r>
              <a:rPr lang="ja-JP" altLang="en-US" sz="900">
                <a:solidFill>
                  <a:prstClr val="black"/>
                </a:solidFill>
                <a:latin typeface="メイリオ" pitchFamily="50" charset="-128"/>
                <a:ea typeface="メイリオ" pitchFamily="50" charset="-128"/>
              </a:rPr>
              <a:t>２　</a:t>
            </a:r>
            <a:r>
              <a:rPr lang="ja-JP" altLang="en-US" sz="900">
                <a:solidFill>
                  <a:schemeClr val="accent6"/>
                </a:solidFill>
                <a:latin typeface="メイリオ" pitchFamily="50" charset="-128"/>
                <a:ea typeface="メイリオ" pitchFamily="50" charset="-128"/>
              </a:rPr>
              <a:t>認定実習併用職業訓練</a:t>
            </a:r>
            <a:r>
              <a:rPr lang="ja-JP" altLang="en-US" sz="900">
                <a:solidFill>
                  <a:prstClr val="black"/>
                </a:solidFill>
                <a:latin typeface="メイリオ" pitchFamily="50" charset="-128"/>
                <a:ea typeface="メイリオ" pitchFamily="50" charset="-128"/>
              </a:rPr>
              <a:t>、</a:t>
            </a:r>
            <a:r>
              <a:rPr lang="ja-JP" altLang="en-US" sz="900">
                <a:solidFill>
                  <a:schemeClr val="accent3"/>
                </a:solidFill>
                <a:latin typeface="メイリオ" pitchFamily="50" charset="-128"/>
                <a:ea typeface="メイリオ" pitchFamily="50" charset="-128"/>
              </a:rPr>
              <a:t>有期実習型訓練</a:t>
            </a:r>
            <a:r>
              <a:rPr lang="ja-JP" altLang="en-US" sz="900">
                <a:solidFill>
                  <a:prstClr val="black"/>
                </a:solidFill>
                <a:latin typeface="メイリオ" pitchFamily="50" charset="-128"/>
                <a:ea typeface="メイリオ" pitchFamily="50" charset="-128"/>
              </a:rPr>
              <a:t>、</a:t>
            </a:r>
            <a:r>
              <a:rPr lang="ja-JP" altLang="en-US" sz="900">
                <a:solidFill>
                  <a:schemeClr val="accent4"/>
                </a:solidFill>
                <a:latin typeface="メイリオ" pitchFamily="50" charset="-128"/>
                <a:ea typeface="メイリオ" pitchFamily="50" charset="-128"/>
              </a:rPr>
              <a:t>中高年齢者実習型訓練</a:t>
            </a:r>
            <a:r>
              <a:rPr lang="ja-JP" altLang="en-US" sz="900">
                <a:solidFill>
                  <a:prstClr val="black"/>
                </a:solidFill>
                <a:latin typeface="メイリオ" pitchFamily="50" charset="-128"/>
                <a:ea typeface="メイリオ" pitchFamily="50" charset="-128"/>
              </a:rPr>
              <a:t>は、事業外訓練についても、</a:t>
            </a:r>
            <a:r>
              <a:rPr lang="en-US" altLang="ja-JP" sz="900">
                <a:solidFill>
                  <a:prstClr val="black"/>
                </a:solidFill>
                <a:latin typeface="メイリオ" pitchFamily="50" charset="-128"/>
                <a:ea typeface="メイリオ" pitchFamily="50" charset="-128"/>
              </a:rPr>
              <a:t>e</a:t>
            </a:r>
            <a:r>
              <a:rPr lang="ja-JP" altLang="en-US" sz="900">
                <a:solidFill>
                  <a:prstClr val="black"/>
                </a:solidFill>
                <a:latin typeface="メイリオ" pitchFamily="50" charset="-128"/>
                <a:ea typeface="メイリオ" pitchFamily="50" charset="-128"/>
              </a:rPr>
              <a:t>ラーニング・通信制による訓練は、原則支給対象外となります。</a:t>
            </a:r>
            <a:r>
              <a:rPr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付加的に行う</a:t>
            </a:r>
            <a:r>
              <a:rPr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ラーニング・通信制による訓練については、</a:t>
            </a:r>
            <a:r>
              <a:rPr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P35Q</a:t>
            </a:r>
            <a:r>
              <a:rPr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２をご確認ください。</a:t>
            </a:r>
            <a:endParaRPr lang="ja-JP" altLang="en-US" sz="900">
              <a:solidFill>
                <a:prstClr val="black"/>
              </a:solidFill>
              <a:latin typeface="メイリオ" pitchFamily="50" charset="-128"/>
              <a:ea typeface="メイリオ" pitchFamily="50" charset="-128"/>
            </a:endParaRPr>
          </a:p>
          <a:p>
            <a:pPr marL="257175" indent="-168275" defTabSz="993407">
              <a:defRPr/>
            </a:pPr>
            <a:endParaRPr lang="en-US" altLang="ja-JP" sz="900">
              <a:solidFill>
                <a:prstClr val="black"/>
              </a:solidFill>
              <a:highlight>
                <a:srgbClr val="FF00FF"/>
              </a:highlight>
              <a:latin typeface="メイリオ" pitchFamily="50" charset="-128"/>
              <a:ea typeface="メイリオ" pitchFamily="50" charset="-128"/>
            </a:endParaRPr>
          </a:p>
        </p:txBody>
      </p:sp>
    </p:spTree>
    <p:extLst>
      <p:ext uri="{BB962C8B-B14F-4D97-AF65-F5344CB8AC3E}">
        <p14:creationId xmlns:p14="http://schemas.microsoft.com/office/powerpoint/2010/main" val="3892977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57D1DC34-0D0C-4A02-DF53-6D69283A0918}"/>
              </a:ext>
            </a:extLst>
          </p:cNvPr>
          <p:cNvSpPr txBox="1"/>
          <p:nvPr/>
        </p:nvSpPr>
        <p:spPr>
          <a:xfrm>
            <a:off x="205655" y="266924"/>
            <a:ext cx="6783131" cy="307777"/>
          </a:xfrm>
          <a:prstGeom prst="rect">
            <a:avLst/>
          </a:prstGeom>
          <a:noFill/>
          <a:ln w="57150">
            <a:noFill/>
          </a:ln>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mn-cs"/>
              </a:rPr>
              <a:t>訓練の実施方法に係る留意点</a:t>
            </a:r>
          </a:p>
        </p:txBody>
      </p:sp>
      <p:sp>
        <p:nvSpPr>
          <p:cNvPr id="6" name="角丸四角形 15">
            <a:extLst>
              <a:ext uri="{FF2B5EF4-FFF2-40B4-BE49-F238E27FC236}">
                <a16:creationId xmlns:a16="http://schemas.microsoft.com/office/drawing/2014/main" id="{ED93486B-C4DE-EB0F-9253-C642F4D7EF5B}"/>
              </a:ext>
            </a:extLst>
          </p:cNvPr>
          <p:cNvSpPr/>
          <p:nvPr/>
        </p:nvSpPr>
        <p:spPr>
          <a:xfrm>
            <a:off x="157714" y="1203411"/>
            <a:ext cx="6840000" cy="634950"/>
          </a:xfrm>
          <a:prstGeom prst="roundRect">
            <a:avLst>
              <a:gd name="adj" fmla="val 24723"/>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8" name="正方形/長方形 7">
            <a:extLst>
              <a:ext uri="{FF2B5EF4-FFF2-40B4-BE49-F238E27FC236}">
                <a16:creationId xmlns:a16="http://schemas.microsoft.com/office/drawing/2014/main" id="{ABC472C7-449E-F54D-C1E2-7012FAF14090}"/>
              </a:ext>
            </a:extLst>
          </p:cNvPr>
          <p:cNvSpPr/>
          <p:nvPr/>
        </p:nvSpPr>
        <p:spPr>
          <a:xfrm>
            <a:off x="187583" y="1225882"/>
            <a:ext cx="6840000" cy="600164"/>
          </a:xfrm>
          <a:prstGeom prst="rect">
            <a:avLst/>
          </a:prstGeom>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Ｑ１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ラーニング等により、事業内訓練を実施する場合、助成対象になりますか。</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また、「通学制等」と「</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ラーニング等」を組み合わせて、事業内訓練を実施する場合、助成対象になりますか。</a:t>
            </a:r>
          </a:p>
        </p:txBody>
      </p:sp>
      <p:sp>
        <p:nvSpPr>
          <p:cNvPr id="10" name="正方形/長方形 9">
            <a:extLst>
              <a:ext uri="{FF2B5EF4-FFF2-40B4-BE49-F238E27FC236}">
                <a16:creationId xmlns:a16="http://schemas.microsoft.com/office/drawing/2014/main" id="{39603CC1-9CC0-973F-BFBB-A67B3D1DF676}"/>
              </a:ext>
            </a:extLst>
          </p:cNvPr>
          <p:cNvSpPr/>
          <p:nvPr/>
        </p:nvSpPr>
        <p:spPr>
          <a:xfrm>
            <a:off x="187583" y="1846126"/>
            <a:ext cx="6840000" cy="600164"/>
          </a:xfrm>
          <a:prstGeom prst="rect">
            <a:avLst/>
          </a:prstGeom>
        </p:spPr>
        <p:txBody>
          <a:bodyPr wrap="square">
            <a:spAutoFit/>
          </a:bodyPr>
          <a:lstStyle/>
          <a:p>
            <a:pPr marL="361950" marR="0" lvl="0" indent="-36195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Ａ１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ラーニング等により、事業内訓練を実施する場合、助成対象になりません。</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1950" marR="0" lvl="0" indent="-36195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ただし、「通学制等」と「</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ラーニング等」を組み合わせて、事業内訓練を実施する場合、「通学制等」の部分は助成対象になります。</a:t>
            </a:r>
            <a:endParaRPr kumimoji="1" lang="ja-JP" altLang="en-US" sz="20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16" name="角丸四角形 15">
            <a:extLst>
              <a:ext uri="{FF2B5EF4-FFF2-40B4-BE49-F238E27FC236}">
                <a16:creationId xmlns:a16="http://schemas.microsoft.com/office/drawing/2014/main" id="{0C9E611B-2ACE-8D9B-84FD-0194B3609B56}"/>
              </a:ext>
            </a:extLst>
          </p:cNvPr>
          <p:cNvSpPr/>
          <p:nvPr/>
        </p:nvSpPr>
        <p:spPr>
          <a:xfrm>
            <a:off x="157714" y="2570167"/>
            <a:ext cx="6840000" cy="563103"/>
          </a:xfrm>
          <a:prstGeom prst="roundRect">
            <a:avLst>
              <a:gd name="adj" fmla="val 24723"/>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17" name="正方形/長方形 16">
            <a:extLst>
              <a:ext uri="{FF2B5EF4-FFF2-40B4-BE49-F238E27FC236}">
                <a16:creationId xmlns:a16="http://schemas.microsoft.com/office/drawing/2014/main" id="{7EB6CB5F-F10B-8AEB-DAD2-5CBAE3419AD2}"/>
              </a:ext>
            </a:extLst>
          </p:cNvPr>
          <p:cNvSpPr/>
          <p:nvPr/>
        </p:nvSpPr>
        <p:spPr>
          <a:xfrm>
            <a:off x="187583" y="2636550"/>
            <a:ext cx="6840000" cy="430887"/>
          </a:xfrm>
          <a:prstGeom prst="rect">
            <a:avLst/>
          </a:prstGeom>
        </p:spPr>
        <p:txBody>
          <a:bodyPr wrap="square">
            <a:spAutoFit/>
          </a:bodyPr>
          <a:lstStyle/>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２  </a:t>
            </a:r>
            <a:r>
              <a:rPr kumimoji="1" lang="ja-JP" altLang="en-US" sz="1100" b="0" i="0" u="none" strike="noStrike" kern="1200" cap="none" spc="0" normalizeH="0" baseline="0" noProof="0">
                <a:ln>
                  <a:noFill/>
                </a:ln>
                <a:solidFill>
                  <a:schemeClr val="accent6"/>
                </a:solidFill>
                <a:effectLst/>
                <a:uLnTx/>
                <a:uFillTx/>
                <a:latin typeface="メイリオ" panose="020B0604030504040204" pitchFamily="50" charset="-128"/>
                <a:ea typeface="メイリオ" panose="020B0604030504040204" pitchFamily="50" charset="-128"/>
                <a:cs typeface="+mn-cs"/>
              </a:rPr>
              <a:t>認定実習併用職業訓練</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chemeClr val="accent3"/>
                </a:solidFill>
                <a:effectLst/>
                <a:uLnTx/>
                <a:uFillTx/>
                <a:latin typeface="メイリオ" panose="020B0604030504040204" pitchFamily="50" charset="-128"/>
                <a:ea typeface="メイリオ" panose="020B0604030504040204" pitchFamily="50" charset="-128"/>
                <a:cs typeface="+mn-cs"/>
              </a:rPr>
              <a:t>有期実習型訓練</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chemeClr val="accent4"/>
                </a:solidFill>
                <a:effectLst/>
                <a:uLnTx/>
                <a:uFillTx/>
                <a:latin typeface="メイリオ" panose="020B0604030504040204" pitchFamily="50" charset="-128"/>
                <a:ea typeface="メイリオ" panose="020B0604030504040204" pitchFamily="50" charset="-128"/>
                <a:cs typeface="+mn-cs"/>
              </a:rPr>
              <a:t>中高年齢者実習型訓練</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について、</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ラーニング等により</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を実施する場合、助成対象になりますか。</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8" name="正方形/長方形 17">
            <a:extLst>
              <a:ext uri="{FF2B5EF4-FFF2-40B4-BE49-F238E27FC236}">
                <a16:creationId xmlns:a16="http://schemas.microsoft.com/office/drawing/2014/main" id="{2A2A96B2-8785-31CE-5315-D3DA44F65EA5}"/>
              </a:ext>
            </a:extLst>
          </p:cNvPr>
          <p:cNvSpPr/>
          <p:nvPr/>
        </p:nvSpPr>
        <p:spPr>
          <a:xfrm>
            <a:off x="187583" y="3138317"/>
            <a:ext cx="6840000" cy="1878685"/>
          </a:xfrm>
          <a:prstGeom prst="rect">
            <a:avLst/>
          </a:prstGeom>
        </p:spPr>
        <p:txBody>
          <a:bodyPr wrap="square">
            <a:spAutoFit/>
          </a:bodyPr>
          <a:lstStyle/>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Ａ２　認定実習併用職業訓練・有期実習型訓練・中高年齢者実習型訓練の</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は、通学制等により実施することが必要です。このため、</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ラーニング等については、原則として助成対象になりません。</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ただし、認定実習併用職業訓練・有期実習型訓練・中高年齢者実習型訓練に付加的なものとして、</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ラーニング等を実施する場合であって、内容に連続性があり一連のものである場合は、</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ラーニング等を含め、一の訓練コースとして助成対象になります。なお、この場合であっても、「訓練時間数の要件」の訓練時間数に、</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ラーニング等の訓練時間数を計上することはできませんので、ご留意ください。</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3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＊付加的に行う</a:t>
            </a:r>
            <a:r>
              <a:rPr kumimoji="1" lang="en-US" altLang="ja-JP"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ラーニング・通信制による訓練</a:t>
            </a:r>
            <a:endParaRPr kumimoji="1" lang="en-US" altLang="ja-JP"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・「１コースあたりの標準学習時間が</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時間以上であること」という支給要件は免除します。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533400" marR="0" lvl="0" indent="-533400" algn="l" defTabSz="1001908" rtl="0" eaLnBrk="1" fontAlgn="auto" latinLnBrk="0" hangingPunct="1">
              <a:lnSpc>
                <a:spcPct val="100000"/>
              </a:lnSpc>
              <a:spcBef>
                <a:spcPts val="0"/>
              </a:spcBef>
              <a:spcAft>
                <a:spcPts val="0"/>
              </a:spcAft>
              <a:buClrTx/>
              <a:buSzTx/>
              <a:buFontTx/>
              <a:buNone/>
              <a:tabLst>
                <a:tab pos="533400" algn="l"/>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 経費助成の上限額は、通学制等の上限額と別枠で、訓練時間数に関わらず、「中小企業であれば</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15</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万円まで・大企業であれば</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万円まで」を適用します。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5" name="テキスト ボックス 4">
            <a:extLst>
              <a:ext uri="{FF2B5EF4-FFF2-40B4-BE49-F238E27FC236}">
                <a16:creationId xmlns:a16="http://schemas.microsoft.com/office/drawing/2014/main" id="{2AD8DE7E-829E-B8A3-C654-68F24A28F75F}"/>
              </a:ext>
            </a:extLst>
          </p:cNvPr>
          <p:cNvSpPr txBox="1"/>
          <p:nvPr/>
        </p:nvSpPr>
        <p:spPr>
          <a:xfrm>
            <a:off x="205655" y="530856"/>
            <a:ext cx="6635155" cy="600164"/>
          </a:xfrm>
          <a:prstGeom prst="rect">
            <a:avLst/>
          </a:prstGeom>
          <a:noFill/>
          <a:ln w="57150">
            <a:no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訓練の実施方法に係る留意点として、よくある質問を記載しています。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なお、ここでは、「通学制・同時双方向型の通信訓練」を「通学制等」と、「</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ラーニング・通信制」を「</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ラーニング等」と呼びます。</a:t>
            </a:r>
          </a:p>
        </p:txBody>
      </p:sp>
      <p:sp>
        <p:nvSpPr>
          <p:cNvPr id="12" name="正方形/長方形 11">
            <a:extLst>
              <a:ext uri="{FF2B5EF4-FFF2-40B4-BE49-F238E27FC236}">
                <a16:creationId xmlns:a16="http://schemas.microsoft.com/office/drawing/2014/main" id="{6A3BED3D-1A2E-582D-C9DF-3607B3AF04B8}"/>
              </a:ext>
            </a:extLst>
          </p:cNvPr>
          <p:cNvSpPr/>
          <p:nvPr/>
        </p:nvSpPr>
        <p:spPr>
          <a:xfrm>
            <a:off x="187583" y="6021281"/>
            <a:ext cx="6840000" cy="1446550"/>
          </a:xfrm>
          <a:prstGeom prst="rect">
            <a:avLst/>
          </a:prstGeom>
        </p:spPr>
        <p:txBody>
          <a:bodyPr wrap="square">
            <a:spAutoFit/>
          </a:bodyPr>
          <a:lstStyle/>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Ａ３　単独で受講可能な訓練を複数組み合わせて一の訓練コースとして申請する場合は、内容に連続性があって、一連のものとして受講することにより訓練の目的を達成するものと判断される場合は、助成対象になり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ただし、</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Q3</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にある一の訓練コースは、２つの単独で受講可能な訓練がそれぞれ</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ラーニングと通学制であり、訓練の実施方法が異なっています。このような場合には、それぞれ訓練の実施方法に応じた支給要件を満たす必要があります。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また、申請にあたっては、それぞれの実施方法に応じて、計画届提出時・支給申請時に必要な書類を提出してください。</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9" name="角丸四角形 15">
            <a:extLst>
              <a:ext uri="{FF2B5EF4-FFF2-40B4-BE49-F238E27FC236}">
                <a16:creationId xmlns:a16="http://schemas.microsoft.com/office/drawing/2014/main" id="{C6286388-E827-B472-5C66-02CDB71721E2}"/>
              </a:ext>
            </a:extLst>
          </p:cNvPr>
          <p:cNvSpPr/>
          <p:nvPr/>
        </p:nvSpPr>
        <p:spPr>
          <a:xfrm>
            <a:off x="157714" y="5063825"/>
            <a:ext cx="6840000" cy="956836"/>
          </a:xfrm>
          <a:prstGeom prst="roundRect">
            <a:avLst>
              <a:gd name="adj" fmla="val 22068"/>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33" name="正方形/長方形 32">
            <a:extLst>
              <a:ext uri="{FF2B5EF4-FFF2-40B4-BE49-F238E27FC236}">
                <a16:creationId xmlns:a16="http://schemas.microsoft.com/office/drawing/2014/main" id="{7DB370CD-20FB-CB1B-9146-061325B460FE}"/>
              </a:ext>
            </a:extLst>
          </p:cNvPr>
          <p:cNvSpPr/>
          <p:nvPr/>
        </p:nvSpPr>
        <p:spPr>
          <a:xfrm>
            <a:off x="187583" y="5125982"/>
            <a:ext cx="6840000" cy="938719"/>
          </a:xfrm>
          <a:prstGeom prst="rect">
            <a:avLst/>
          </a:prstGeom>
        </p:spPr>
        <p:txBody>
          <a:bodyPr wrap="square">
            <a:spAutoFit/>
          </a:bodyPr>
          <a:lstStyle/>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３　ある訓練機関が提供している訓練として、プログラミング言語取得講座（</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ラーニング）とデータサイエンス入門講座（通学制）の２つの訓練（それぞれ１つの訓練として受講可能）があります。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今般、ある従業員に対して、プログラミング言語を使ったデータサイエンスの手法を習得させることを目的として、事業主が２つの訓練を組み合わせて一の訓練コースとして申請したいと考えていますが、助成対象になりますか。</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4" name="角丸四角形 15">
            <a:extLst>
              <a:ext uri="{FF2B5EF4-FFF2-40B4-BE49-F238E27FC236}">
                <a16:creationId xmlns:a16="http://schemas.microsoft.com/office/drawing/2014/main" id="{F25C7756-C154-1D02-CB7F-EAE06FFA2D7A}"/>
              </a:ext>
            </a:extLst>
          </p:cNvPr>
          <p:cNvSpPr/>
          <p:nvPr/>
        </p:nvSpPr>
        <p:spPr>
          <a:xfrm>
            <a:off x="157714" y="7610475"/>
            <a:ext cx="6840000" cy="759375"/>
          </a:xfrm>
          <a:prstGeom prst="roundRect">
            <a:avLst>
              <a:gd name="adj" fmla="val 24723"/>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35" name="正方形/長方形 34">
            <a:extLst>
              <a:ext uri="{FF2B5EF4-FFF2-40B4-BE49-F238E27FC236}">
                <a16:creationId xmlns:a16="http://schemas.microsoft.com/office/drawing/2014/main" id="{722CD23D-9849-FA2C-B028-303E7A565A6C}"/>
              </a:ext>
            </a:extLst>
          </p:cNvPr>
          <p:cNvSpPr/>
          <p:nvPr/>
        </p:nvSpPr>
        <p:spPr>
          <a:xfrm>
            <a:off x="187583" y="7721591"/>
            <a:ext cx="6840000" cy="600164"/>
          </a:xfrm>
          <a:prstGeom prst="rect">
            <a:avLst/>
          </a:prstGeom>
        </p:spPr>
        <p:txBody>
          <a:bodyPr wrap="square">
            <a:spAutoFit/>
          </a:bodyPr>
          <a:lstStyle/>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４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時間の訓練時間数の要件について、通学制等は実訓練時間数により、</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ラーニング等は標準学習時間又は標準学習期間により判断されますが、複数の実施方法が組み合わさった訓練（例：喀痰吸引等研修の座学研修（</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ラーニング）と実技研修（通学制））を実施する場合、どのように判断されますか。</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6" name="正方形/長方形 35">
            <a:extLst>
              <a:ext uri="{FF2B5EF4-FFF2-40B4-BE49-F238E27FC236}">
                <a16:creationId xmlns:a16="http://schemas.microsoft.com/office/drawing/2014/main" id="{2E94E018-0C3D-C0ED-F4E2-6845769D1AC8}"/>
              </a:ext>
            </a:extLst>
          </p:cNvPr>
          <p:cNvSpPr/>
          <p:nvPr/>
        </p:nvSpPr>
        <p:spPr>
          <a:xfrm>
            <a:off x="187583" y="8379936"/>
            <a:ext cx="6840000" cy="1508105"/>
          </a:xfrm>
          <a:prstGeom prst="rect">
            <a:avLst/>
          </a:prstGeom>
        </p:spPr>
        <p:txBody>
          <a:bodyPr wrap="square">
            <a:spAutoFit/>
          </a:bodyPr>
          <a:lstStyle/>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Ａ４　それぞれの訓練時間数を合算した時間数が</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時間以上であるかで判断します。イメージとしては、次の通りです。〇が対象、</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が対象外です。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3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①</a:t>
            </a:r>
            <a:r>
              <a:rPr kumimoji="1" lang="ja-JP" altLang="en-US"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通学制 実訓練時間数</a:t>
            </a:r>
            <a:r>
              <a:rPr kumimoji="1" lang="en-US" altLang="ja-JP"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時間 </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 標準学習</a:t>
            </a:r>
            <a:r>
              <a:rPr kumimoji="1" lang="ja-JP" altLang="en-US"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１時間</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②通学制 実訓練時間数１時間 ＋</a:t>
            </a:r>
            <a:r>
              <a:rPr kumimoji="1" lang="ja-JP" altLang="en-US"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ラーニング 標準学習</a:t>
            </a:r>
            <a:r>
              <a:rPr kumimoji="1" lang="ja-JP" altLang="en-US" sz="1100" b="0" i="0" u="sng"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期間</a:t>
            </a:r>
            <a:r>
              <a:rPr kumimoji="1" lang="ja-JP" altLang="en-US" sz="1100" b="0" i="0" u="none" strike="noStrike" kern="1200" cap="none" spc="0" normalizeH="0" baseline="0" noProof="0">
                <a:ln>
                  <a:noFill/>
                </a:ln>
                <a:solidFill>
                  <a:srgbClr val="000000"/>
                </a:solidFill>
                <a:effectLst/>
                <a:highlight>
                  <a:srgbClr val="FDFDE3"/>
                </a:highlight>
                <a:uLnTx/>
                <a:uFillTx/>
                <a:latin typeface="メイリオ" panose="020B0604030504040204" pitchFamily="50" charset="-128"/>
                <a:ea typeface="メイリオ" panose="020B0604030504040204" pitchFamily="50" charset="-128"/>
                <a:cs typeface="+mn-cs"/>
              </a:rPr>
              <a:t>１か月</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③通学制 実訓練時間数５時間 ＋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 標準学習</a:t>
            </a:r>
            <a:r>
              <a:rPr kumimoji="1" lang="ja-JP" altLang="en-US"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5</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④通学制 実訓練時間数５時間 ＋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 標準学習</a:t>
            </a:r>
            <a:r>
              <a:rPr kumimoji="1" lang="ja-JP" altLang="en-US" sz="1100" b="0" i="0" u="sng"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期間</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2</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週間</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3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②や④のように標準学習期間のみ設定されている</a:t>
            </a:r>
            <a:r>
              <a:rPr kumimoji="1" lang="en-US" altLang="ja-JP"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ラーニングについては、標準学習期間１か月を</a:t>
            </a:r>
            <a:r>
              <a:rPr kumimoji="1" lang="en-US" altLang="ja-JP"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10</a:t>
            </a:r>
            <a:r>
              <a:rPr kumimoji="1" lang="ja-JP" altLang="en-US" sz="10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時間として計算します。また、標準学習期間が１か月に満たない場合は０時間として計算します。</a:t>
            </a:r>
            <a:endParaRPr kumimoji="1" lang="en-US" altLang="ja-JP" sz="105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4" name="スライド番号プレースホルダー 1">
            <a:extLst>
              <a:ext uri="{FF2B5EF4-FFF2-40B4-BE49-F238E27FC236}">
                <a16:creationId xmlns:a16="http://schemas.microsoft.com/office/drawing/2014/main" id="{F737DD2C-4318-5DF0-6565-A558D99149BA}"/>
              </a:ext>
            </a:extLst>
          </p:cNvPr>
          <p:cNvSpPr txBox="1">
            <a:spLocks/>
          </p:cNvSpPr>
          <p:nvPr/>
        </p:nvSpPr>
        <p:spPr>
          <a:xfrm>
            <a:off x="53792" y="9858581"/>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35</a:t>
            </a:fld>
            <a:endParaRPr lang="ja-JP" altLang="en-US"/>
          </a:p>
        </p:txBody>
      </p:sp>
    </p:spTree>
    <p:extLst>
      <p:ext uri="{BB962C8B-B14F-4D97-AF65-F5344CB8AC3E}">
        <p14:creationId xmlns:p14="http://schemas.microsoft.com/office/powerpoint/2010/main" val="18957924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5633B000-98A7-38E6-D5C8-FD098E8F2772}"/>
              </a:ext>
            </a:extLst>
          </p:cNvPr>
          <p:cNvSpPr>
            <a:spLocks noGrp="1"/>
          </p:cNvSpPr>
          <p:nvPr>
            <p:ph type="sldNum" sz="quarter" idx="12"/>
          </p:nvPr>
        </p:nvSpPr>
        <p:spPr>
          <a:xfrm>
            <a:off x="6823671" y="9789097"/>
            <a:ext cx="371816" cy="550138"/>
          </a:xfrm>
        </p:spPr>
        <p:txBody>
          <a:body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36</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3" name="角丸四角形 15">
            <a:extLst>
              <a:ext uri="{FF2B5EF4-FFF2-40B4-BE49-F238E27FC236}">
                <a16:creationId xmlns:a16="http://schemas.microsoft.com/office/drawing/2014/main" id="{77A56904-B7C5-C374-24A6-13D19E6C04CD}"/>
              </a:ext>
            </a:extLst>
          </p:cNvPr>
          <p:cNvSpPr/>
          <p:nvPr/>
        </p:nvSpPr>
        <p:spPr>
          <a:xfrm>
            <a:off x="182166" y="630015"/>
            <a:ext cx="6840000" cy="468000"/>
          </a:xfrm>
          <a:prstGeom prst="roundRect">
            <a:avLst>
              <a:gd name="adj" fmla="val 24723"/>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4" name="正方形/長方形 3">
            <a:extLst>
              <a:ext uri="{FF2B5EF4-FFF2-40B4-BE49-F238E27FC236}">
                <a16:creationId xmlns:a16="http://schemas.microsoft.com/office/drawing/2014/main" id="{6096EFAB-2798-9C59-29A6-0708FFA9E71C}"/>
              </a:ext>
            </a:extLst>
          </p:cNvPr>
          <p:cNvSpPr/>
          <p:nvPr/>
        </p:nvSpPr>
        <p:spPr>
          <a:xfrm>
            <a:off x="304769" y="671300"/>
            <a:ext cx="6660000" cy="430887"/>
          </a:xfrm>
          <a:prstGeom prst="rect">
            <a:avLst/>
          </a:prstGeom>
        </p:spPr>
        <p:txBody>
          <a:bodyPr wrap="square">
            <a:spAutoFit/>
          </a:bodyPr>
          <a:lstStyle/>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５　教育訓練機関に通って座学を受けるにあたり、事前学習として動画教材を視聴することになっています。この事前学習の時間数については、訓練時間数に含めますか。</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5" name="正方形/長方形 4">
            <a:extLst>
              <a:ext uri="{FF2B5EF4-FFF2-40B4-BE49-F238E27FC236}">
                <a16:creationId xmlns:a16="http://schemas.microsoft.com/office/drawing/2014/main" id="{D2F04F7D-73D5-C309-38CB-588349C79C06}"/>
              </a:ext>
            </a:extLst>
          </p:cNvPr>
          <p:cNvSpPr/>
          <p:nvPr/>
        </p:nvSpPr>
        <p:spPr>
          <a:xfrm>
            <a:off x="304769" y="1148730"/>
            <a:ext cx="6660000" cy="2693045"/>
          </a:xfrm>
          <a:prstGeom prst="rect">
            <a:avLst/>
          </a:prstGeom>
        </p:spPr>
        <p:txBody>
          <a:bodyPr wrap="square">
            <a:spAutoFit/>
          </a:bodyPr>
          <a:lstStyle/>
          <a:p>
            <a:pPr marL="266700" marR="0" lvl="0" indent="-266700" algn="l" defTabSz="1001908" rtl="0" eaLnBrk="1" fontAlgn="auto" latinLnBrk="0" hangingPunct="1">
              <a:spcBef>
                <a:spcPts val="60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５　訓練の受講前後を問わず、教材等（コンピュータなど情報通信技術を活用した教材等を含む）を配布することにより、訓練を受けるための予習や訓練を受けた後の復習（宿題、事前学習、確認テストなど）を行う場合、当該時間数については、総訓練時間数及び実訓練時間数に計上せず、訓練の実施期間にも含めないものとして取り扱い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spcBef>
                <a:spcPts val="6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申請事業主が対象労働者に予習・復習を業務上義務付けているか否かについては支給要件としては問いませんが、業務上義務付けている場合は、労働時間に該当するため、予習・復習の実施中に賃金を支払う必要があることにご留意ください。</a:t>
            </a:r>
            <a:endParaRPr lang="en-US" altLang="ja-JP" sz="1100">
              <a:solidFill>
                <a:srgbClr val="000000"/>
              </a:solidFill>
              <a:latin typeface="メイリオ" panose="020B0604030504040204" pitchFamily="50" charset="-128"/>
              <a:ea typeface="メイリオ" panose="020B0604030504040204" pitchFamily="50" charset="-128"/>
            </a:endParaRPr>
          </a:p>
          <a:p>
            <a:pPr marL="266700" marR="0" lvl="0" indent="-266700" algn="l" defTabSz="1001908" rtl="0" eaLnBrk="1" fontAlgn="auto" latinLnBrk="0" hangingPunct="1">
              <a:spcBef>
                <a:spcPts val="6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ただし、予習・復習については、訓練で習得する知識や技能を効果的に定着させるために行うものであることから、訓練時間数やその内容に対して予習・復習の時間数や教材数が著しく多い場合等、予習・復習が主目的となっていると判断される場合は、支給対象として認められません。</a:t>
            </a:r>
            <a:endParaRPr lang="en-US" altLang="ja-JP" sz="1100">
              <a:solidFill>
                <a:srgbClr val="000000"/>
              </a:solidFill>
              <a:latin typeface="メイリオ" panose="020B0604030504040204" pitchFamily="50" charset="-128"/>
              <a:ea typeface="メイリオ" panose="020B0604030504040204" pitchFamily="50" charset="-128"/>
            </a:endParaRPr>
          </a:p>
          <a:p>
            <a:pPr marL="266700" marR="0" lvl="0" indent="-266700" algn="l" defTabSz="1001908" rtl="0" eaLnBrk="1" fontAlgn="auto" latinLnBrk="0" hangingPunct="1">
              <a:spcBef>
                <a:spcPts val="60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なお、 今般の動画教材が、「</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LMS</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等により進捗管理できるもの」である場合は、当該部分については</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ラーニングによる訓練として取り扱います。この場合は、</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ラーニングの標準学習時間を訓練時間数に計上するとともに、</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ラーニングの契約期間（訓練受講可能期間）の初日の１か月前までに計画届を提出することが必要です。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20" name="角丸四角形 15">
            <a:extLst>
              <a:ext uri="{FF2B5EF4-FFF2-40B4-BE49-F238E27FC236}">
                <a16:creationId xmlns:a16="http://schemas.microsoft.com/office/drawing/2014/main" id="{41DC7B11-1368-7FDD-0BF7-0A6221B534BC}"/>
              </a:ext>
            </a:extLst>
          </p:cNvPr>
          <p:cNvSpPr/>
          <p:nvPr/>
        </p:nvSpPr>
        <p:spPr>
          <a:xfrm>
            <a:off x="182166" y="3942383"/>
            <a:ext cx="6840000" cy="502895"/>
          </a:xfrm>
          <a:prstGeom prst="roundRect">
            <a:avLst>
              <a:gd name="adj" fmla="val 24723"/>
            </a:avLst>
          </a:prstGeom>
          <a:solidFill>
            <a:schemeClr val="accent2">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21" name="正方形/長方形 20">
            <a:extLst>
              <a:ext uri="{FF2B5EF4-FFF2-40B4-BE49-F238E27FC236}">
                <a16:creationId xmlns:a16="http://schemas.microsoft.com/office/drawing/2014/main" id="{5170F3D0-05F7-008E-A07A-F412AF162F95}"/>
              </a:ext>
            </a:extLst>
          </p:cNvPr>
          <p:cNvSpPr/>
          <p:nvPr/>
        </p:nvSpPr>
        <p:spPr>
          <a:xfrm>
            <a:off x="304769" y="3978386"/>
            <a:ext cx="6660000" cy="430887"/>
          </a:xfrm>
          <a:prstGeom prst="rect">
            <a:avLst/>
          </a:prstGeom>
        </p:spPr>
        <p:txBody>
          <a:bodyPr wrap="square">
            <a:spAutoFit/>
          </a:bodyPr>
          <a:lstStyle/>
          <a:p>
            <a:pPr marL="177800" marR="0" lvl="0" indent="-17780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６　経費助成限度額については、訓練時間数に応じて設定されていますが、複数の実施方法を組み合わせた訓練では、どのように計算すればいいですか。　</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22" name="正方形/長方形 21">
            <a:extLst>
              <a:ext uri="{FF2B5EF4-FFF2-40B4-BE49-F238E27FC236}">
                <a16:creationId xmlns:a16="http://schemas.microsoft.com/office/drawing/2014/main" id="{6A1039B7-4AFB-57B8-D30B-91CA455BF6BC}"/>
              </a:ext>
            </a:extLst>
          </p:cNvPr>
          <p:cNvSpPr/>
          <p:nvPr/>
        </p:nvSpPr>
        <p:spPr>
          <a:xfrm>
            <a:off x="304769" y="4555035"/>
            <a:ext cx="6660000" cy="4955203"/>
          </a:xfrm>
          <a:prstGeom prst="rect">
            <a:avLst/>
          </a:prstGeom>
        </p:spPr>
        <p:txBody>
          <a:bodyPr wrap="square">
            <a:spAutoFit/>
          </a:bodyPr>
          <a:lstStyle/>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Ａ６　</a:t>
            </a:r>
            <a:r>
              <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ラーニング等において、標準学習時間と標準学習期間のどちらが設定されているかによって、次の（１）（２）のとおり取り扱います。</a:t>
            </a:r>
            <a:endParaRPr kumimoji="1" lang="en-US" altLang="ja-JP"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（１）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ラーニング等において、標準学習</a:t>
            </a:r>
            <a:r>
              <a:rPr kumimoji="1" lang="ja-JP" altLang="en-US"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が設定されている場合</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355600" marR="0" lvl="0" indent="-35560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①通学制等の部分の実訓練時間数と②</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ラーニング等は標準学習時間を合算して判断します。</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767654" marR="0" lvl="1" indent="-266700" algn="l" defTabSz="1001908" rtl="0" eaLnBrk="1" fontAlgn="auto" latinLnBrk="0" hangingPunct="1">
              <a:lnSpc>
                <a:spcPct val="100000"/>
              </a:lnSpc>
              <a:spcBef>
                <a:spcPts val="600"/>
              </a:spcBef>
              <a:spcAft>
                <a:spcPts val="0"/>
              </a:spcAft>
              <a:buClrTx/>
              <a:buSzTx/>
              <a:buFontTx/>
              <a:buNone/>
              <a:tabLst/>
              <a:defRPr/>
            </a:pP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】①</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通学制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50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 、 ②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 標準学習時間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60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合計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時間のため、「</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200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①通学制  ８時間 、 ②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 標準学習時間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12</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合計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20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時間のため、「</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60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（２）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ラーニング等において、標準学習</a:t>
            </a:r>
            <a:r>
              <a:rPr kumimoji="1" lang="ja-JP" altLang="en-US"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期間</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が設定されている場合　　</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ラーニング等のみにより実施される訓練において、標準学習期間が定められている場合は、一律、「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時間未満」の経費助成限度額を適用としていることを踏まえ、原則として、通学制等の実訓練時間数により判断します。ただし、実訓練時間数が</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時間未満の場合は、一律、「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時間未満」の経費助成限度額を適用します。</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444500" marR="0" lvl="0" indent="-44450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①通学制等の部分の実訓練時間数が</a:t>
            </a:r>
            <a:r>
              <a:rPr kumimoji="1" lang="en-US" altLang="ja-JP"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の場合は、①通学制等の部分の実訓練時間数により判断します。</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767654" marR="0" lvl="1" indent="-26670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】①</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通学制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80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 、 ②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 標準学習期間 ３か月</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①通学制の実訓練時間数</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80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時間により判断するため、「</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の経費助成限度額を適用</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266700" marR="0" lvl="0" indent="-266700" algn="l" defTabSz="1001908"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444500" marR="0" lvl="0" indent="-4445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①通学制等の部分の実訓練時間数は</a:t>
            </a:r>
            <a:r>
              <a:rPr kumimoji="1" lang="en-US" altLang="ja-JP"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sng"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の場合は、</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ラーニング等の標準学習期間の取扱いを踏まえて、「</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時間未満」の経費助成限度額を適用します。</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767654" marR="0" lvl="1" indent="-26670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】①</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通学制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8</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 、 ②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 標準学習期間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12</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か月</a:t>
            </a:r>
            <a:endPar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endParaRPr>
          </a:p>
          <a:p>
            <a:pPr marL="1168400" marR="0" lvl="0" indent="-11684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　　　　　　　→ ② </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e</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ラーニングの標準学習期間により判断し、一律、「</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時間以上</a:t>
            </a:r>
            <a:r>
              <a:rPr kumimoji="1" lang="en-US" altLang="ja-JP"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100</a:t>
            </a:r>
            <a:r>
              <a:rPr kumimoji="1" lang="ja-JP" altLang="en-US" sz="1100" b="0" i="0" u="none" strike="noStrike" kern="1200" cap="none" spc="0" normalizeH="0" baseline="0" noProof="0">
                <a:ln>
                  <a:noFill/>
                </a:ln>
                <a:effectLst/>
                <a:uLnTx/>
                <a:uFillTx/>
                <a:latin typeface="メイリオ" panose="020B0604030504040204" pitchFamily="50" charset="-128"/>
                <a:ea typeface="メイリオ" panose="020B0604030504040204" pitchFamily="50" charset="-128"/>
                <a:cs typeface="+mn-cs"/>
              </a:rPr>
              <a:t>時間未満」の経費助成限度額を適用。</a:t>
            </a:r>
          </a:p>
        </p:txBody>
      </p:sp>
    </p:spTree>
    <p:extLst>
      <p:ext uri="{BB962C8B-B14F-4D97-AF65-F5344CB8AC3E}">
        <p14:creationId xmlns:p14="http://schemas.microsoft.com/office/powerpoint/2010/main" val="3765699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DE34D59E-3503-0F12-3DD0-39DE2C5B542C}"/>
              </a:ext>
            </a:extLst>
          </p:cNvPr>
          <p:cNvGraphicFramePr>
            <a:graphicFrameLocks noGrp="1"/>
          </p:cNvGraphicFramePr>
          <p:nvPr>
            <p:extLst>
              <p:ext uri="{D42A27DB-BD31-4B8C-83A1-F6EECF244321}">
                <p14:modId xmlns:p14="http://schemas.microsoft.com/office/powerpoint/2010/main" val="2725530368"/>
              </p:ext>
            </p:extLst>
          </p:nvPr>
        </p:nvGraphicFramePr>
        <p:xfrm>
          <a:off x="501512" y="2153726"/>
          <a:ext cx="6556513" cy="7351232"/>
        </p:xfrm>
        <a:graphic>
          <a:graphicData uri="http://schemas.openxmlformats.org/drawingml/2006/table">
            <a:tbl>
              <a:tblPr firstRow="1" bandRow="1">
                <a:tableStyleId>{5940675A-B579-460E-94D1-54222C63F5DA}</a:tableStyleId>
              </a:tblPr>
              <a:tblGrid>
                <a:gridCol w="199564">
                  <a:extLst>
                    <a:ext uri="{9D8B030D-6E8A-4147-A177-3AD203B41FA5}">
                      <a16:colId xmlns:a16="http://schemas.microsoft.com/office/drawing/2014/main" val="20000"/>
                    </a:ext>
                  </a:extLst>
                </a:gridCol>
                <a:gridCol w="6356949">
                  <a:extLst>
                    <a:ext uri="{9D8B030D-6E8A-4147-A177-3AD203B41FA5}">
                      <a16:colId xmlns:a16="http://schemas.microsoft.com/office/drawing/2014/main" val="20001"/>
                    </a:ext>
                  </a:extLst>
                </a:gridCol>
              </a:tblGrid>
              <a:tr h="506913">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①</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lvl="0" indent="0" defTabSz="914400" fontAlgn="base">
                        <a:lnSpc>
                          <a:spcPct val="100000"/>
                        </a:lnSpc>
                        <a:spcBef>
                          <a:spcPct val="0"/>
                        </a:spcBef>
                        <a:spcAft>
                          <a:spcPct val="0"/>
                        </a:spcAft>
                      </a:pPr>
                      <a:r>
                        <a:rPr lang="ja-JP" altLang="ja-JP" sz="1100">
                          <a:solidFill>
                            <a:schemeClr val="tx1"/>
                          </a:solidFill>
                          <a:latin typeface="メイリオ" pitchFamily="50" charset="-128"/>
                          <a:ea typeface="メイリオ" pitchFamily="50" charset="-128"/>
                          <a:cs typeface="Times New Roman" pitchFamily="18" charset="0"/>
                        </a:rPr>
                        <a:t>職業</a:t>
                      </a:r>
                      <a:r>
                        <a:rPr lang="ja-JP" altLang="en-US" sz="1100">
                          <a:solidFill>
                            <a:schemeClr val="tx1"/>
                          </a:solidFill>
                          <a:latin typeface="メイリオ" pitchFamily="50" charset="-128"/>
                          <a:ea typeface="メイリオ" pitchFamily="50" charset="-128"/>
                          <a:cs typeface="Times New Roman" pitchFamily="18" charset="0"/>
                        </a:rPr>
                        <a:t>、また</a:t>
                      </a:r>
                      <a:r>
                        <a:rPr lang="ja-JP" altLang="ja-JP" sz="1100">
                          <a:solidFill>
                            <a:schemeClr val="tx1"/>
                          </a:solidFill>
                          <a:latin typeface="メイリオ" pitchFamily="50" charset="-128"/>
                          <a:ea typeface="メイリオ" pitchFamily="50" charset="-128"/>
                          <a:cs typeface="Times New Roman" pitchFamily="18" charset="0"/>
                        </a:rPr>
                        <a:t>は職務に間接的に必要となる知識・技能を習得させる内容のもの（職務に直接関連しない訓練</a:t>
                      </a:r>
                      <a:r>
                        <a:rPr lang="ja-JP" altLang="en-US" sz="1100">
                          <a:solidFill>
                            <a:schemeClr val="tx1"/>
                          </a:solidFill>
                          <a:latin typeface="メイリオ" pitchFamily="50" charset="-128"/>
                          <a:ea typeface="メイリオ" pitchFamily="50" charset="-128"/>
                          <a:cs typeface="Times New Roman" pitchFamily="18" charset="0"/>
                        </a:rPr>
                        <a:t>等</a:t>
                      </a:r>
                      <a:r>
                        <a:rPr lang="ja-JP" altLang="ja-JP" sz="1100">
                          <a:solidFill>
                            <a:schemeClr val="tx1"/>
                          </a:solidFill>
                          <a:latin typeface="メイリオ" pitchFamily="50" charset="-128"/>
                          <a:ea typeface="メイリオ" pitchFamily="50" charset="-128"/>
                          <a:cs typeface="Times New Roman" pitchFamily="18" charset="0"/>
                        </a:rPr>
                        <a:t>）</a:t>
                      </a:r>
                      <a:endParaRPr lang="en-US" altLang="ja-JP" sz="1100">
                        <a:solidFill>
                          <a:schemeClr val="tx1"/>
                        </a:solidFill>
                        <a:latin typeface="メイリオ" pitchFamily="50" charset="-128"/>
                        <a:ea typeface="メイリオ" pitchFamily="50" charset="-128"/>
                        <a:cs typeface="Times New Roman" pitchFamily="18" charset="0"/>
                      </a:endParaRPr>
                    </a:p>
                    <a:p>
                      <a:pPr marL="266700" lvl="0" indent="-266700" defTabSz="914400" fontAlgn="base">
                        <a:lnSpc>
                          <a:spcPct val="100000"/>
                        </a:lnSpc>
                        <a:spcBef>
                          <a:spcPct val="0"/>
                        </a:spcBef>
                        <a:spcAft>
                          <a:spcPct val="0"/>
                        </a:spcAft>
                      </a:pPr>
                      <a:r>
                        <a:rPr lang="ja-JP" altLang="ja-JP" sz="1000">
                          <a:solidFill>
                            <a:schemeClr val="tx1"/>
                          </a:solidFill>
                          <a:latin typeface="メイリオ" pitchFamily="50" charset="-128"/>
                          <a:ea typeface="メイリオ" pitchFamily="50" charset="-128"/>
                          <a:cs typeface="Times New Roman" pitchFamily="18" charset="0"/>
                        </a:rPr>
                        <a:t>（例</a:t>
                      </a:r>
                      <a:r>
                        <a:rPr lang="ja-JP" altLang="en-US" sz="1000">
                          <a:solidFill>
                            <a:schemeClr val="tx1"/>
                          </a:solidFill>
                          <a:latin typeface="メイリオ" pitchFamily="50" charset="-128"/>
                          <a:ea typeface="メイリオ" pitchFamily="50" charset="-128"/>
                          <a:cs typeface="Times New Roman" pitchFamily="18" charset="0"/>
                        </a:rPr>
                        <a:t>）</a:t>
                      </a:r>
                      <a:r>
                        <a:rPr lang="ja-JP" altLang="ja-JP" sz="1000">
                          <a:solidFill>
                            <a:schemeClr val="tx1"/>
                          </a:solidFill>
                          <a:latin typeface="メイリオ" pitchFamily="50" charset="-128"/>
                          <a:ea typeface="メイリオ" pitchFamily="50" charset="-128"/>
                          <a:cs typeface="Times New Roman" pitchFamily="18" charset="0"/>
                        </a:rPr>
                        <a:t>普通自動車（自動二輪車）運転免許の取得のための講習</a:t>
                      </a:r>
                      <a:r>
                        <a:rPr lang="ja-JP" altLang="en-US" sz="1000">
                          <a:solidFill>
                            <a:schemeClr val="tx1"/>
                          </a:solidFill>
                          <a:latin typeface="メイリオ" pitchFamily="50" charset="-128"/>
                          <a:ea typeface="メイリオ" pitchFamily="50" charset="-128"/>
                          <a:cs typeface="Times New Roman" pitchFamily="18" charset="0"/>
                        </a:rPr>
                        <a:t>　等</a:t>
                      </a:r>
                      <a:endParaRPr lang="en-US" altLang="ja-JP" sz="1000">
                        <a:solidFill>
                          <a:schemeClr val="tx1"/>
                        </a:solidFill>
                        <a:latin typeface="メイリオ" pitchFamily="50" charset="-128"/>
                        <a:ea typeface="メイリオ" pitchFamily="50" charset="-128"/>
                        <a:cs typeface="Times New Roman" pitchFamily="18" charset="0"/>
                      </a:endParaRP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22252">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②</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266700" lvl="0" indent="-266700" defTabSz="914400" fontAlgn="base">
                        <a:lnSpc>
                          <a:spcPct val="100000"/>
                        </a:lnSpc>
                        <a:spcBef>
                          <a:spcPct val="0"/>
                        </a:spcBef>
                        <a:spcAft>
                          <a:spcPct val="0"/>
                        </a:spcAft>
                      </a:pPr>
                      <a:r>
                        <a:rPr lang="ja-JP" altLang="ja-JP" sz="1100">
                          <a:solidFill>
                            <a:schemeClr val="tx1"/>
                          </a:solidFill>
                          <a:latin typeface="メイリオ" pitchFamily="50" charset="-128"/>
                          <a:ea typeface="メイリオ" pitchFamily="50" charset="-128"/>
                          <a:cs typeface="Times New Roman" pitchFamily="18" charset="0"/>
                        </a:rPr>
                        <a:t>職業</a:t>
                      </a:r>
                      <a:r>
                        <a:rPr lang="ja-JP" altLang="en-US" sz="1100">
                          <a:solidFill>
                            <a:schemeClr val="tx1"/>
                          </a:solidFill>
                          <a:latin typeface="メイリオ" pitchFamily="50" charset="-128"/>
                          <a:ea typeface="メイリオ" pitchFamily="50" charset="-128"/>
                          <a:cs typeface="Times New Roman" pitchFamily="18" charset="0"/>
                        </a:rPr>
                        <a:t>、また</a:t>
                      </a:r>
                      <a:r>
                        <a:rPr lang="ja-JP" altLang="ja-JP" sz="1100">
                          <a:solidFill>
                            <a:schemeClr val="tx1"/>
                          </a:solidFill>
                          <a:latin typeface="メイリオ" pitchFamily="50" charset="-128"/>
                          <a:ea typeface="メイリオ" pitchFamily="50" charset="-128"/>
                          <a:cs typeface="Times New Roman" pitchFamily="18" charset="0"/>
                        </a:rPr>
                        <a:t>は職務の種類を問わず、職業人として共通して必要となるもの</a:t>
                      </a:r>
                      <a:r>
                        <a:rPr lang="ja-JP" altLang="en-US" sz="1100">
                          <a:solidFill>
                            <a:schemeClr val="tx1"/>
                          </a:solidFill>
                          <a:latin typeface="メイリオ" pitchFamily="50" charset="-128"/>
                          <a:ea typeface="メイリオ" pitchFamily="50" charset="-128"/>
                          <a:cs typeface="Times New Roman" pitchFamily="18" charset="0"/>
                        </a:rPr>
                        <a:t>　</a:t>
                      </a:r>
                      <a:endParaRPr lang="ja-JP" altLang="ja-JP" sz="1100">
                        <a:solidFill>
                          <a:schemeClr val="tx1"/>
                        </a:solidFill>
                        <a:latin typeface="メイリオ" pitchFamily="50" charset="-128"/>
                        <a:ea typeface="メイリオ" pitchFamily="50" charset="-128"/>
                        <a:cs typeface="ＭＳ Ｐゴシック" pitchFamily="50" charset="-128"/>
                      </a:endParaRPr>
                    </a:p>
                    <a:p>
                      <a:pPr lvl="0" defTabSz="914400" eaLnBrk="0" fontAlgn="base" hangingPunct="0">
                        <a:lnSpc>
                          <a:spcPct val="100000"/>
                        </a:lnSpc>
                        <a:spcBef>
                          <a:spcPct val="0"/>
                        </a:spcBef>
                        <a:spcAft>
                          <a:spcPct val="0"/>
                        </a:spcAft>
                      </a:pPr>
                      <a:r>
                        <a:rPr lang="ja-JP" altLang="ja-JP" sz="1000">
                          <a:solidFill>
                            <a:schemeClr val="tx1"/>
                          </a:solidFill>
                          <a:latin typeface="メイリオ" pitchFamily="50" charset="-128"/>
                          <a:ea typeface="メイリオ" pitchFamily="50" charset="-128"/>
                          <a:cs typeface="Times New Roman" pitchFamily="18" charset="0"/>
                        </a:rPr>
                        <a:t>（例</a:t>
                      </a:r>
                      <a:r>
                        <a:rPr lang="ja-JP" altLang="en-US" sz="1000">
                          <a:solidFill>
                            <a:schemeClr val="tx1"/>
                          </a:solidFill>
                          <a:latin typeface="メイリオ" pitchFamily="50" charset="-128"/>
                          <a:ea typeface="メイリオ" pitchFamily="50" charset="-128"/>
                          <a:cs typeface="Times New Roman" pitchFamily="18" charset="0"/>
                        </a:rPr>
                        <a:t>）</a:t>
                      </a:r>
                      <a:r>
                        <a:rPr lang="ja-JP" altLang="ja-JP" sz="1000">
                          <a:solidFill>
                            <a:schemeClr val="tx1"/>
                          </a:solidFill>
                          <a:latin typeface="メイリオ" pitchFamily="50" charset="-128"/>
                          <a:ea typeface="メイリオ" pitchFamily="50" charset="-128"/>
                          <a:cs typeface="Times New Roman" pitchFamily="18" charset="0"/>
                        </a:rPr>
                        <a:t>接遇・マナー講習</a:t>
                      </a:r>
                      <a:r>
                        <a:rPr lang="ja-JP" altLang="en-US" sz="1000">
                          <a:solidFill>
                            <a:schemeClr val="tx1"/>
                          </a:solidFill>
                          <a:latin typeface="メイリオ" pitchFamily="50" charset="-128"/>
                          <a:ea typeface="メイリオ" pitchFamily="50" charset="-128"/>
                          <a:cs typeface="Times New Roman" pitchFamily="18" charset="0"/>
                        </a:rPr>
                        <a:t>等</a:t>
                      </a:r>
                      <a:r>
                        <a:rPr lang="ja-JP" altLang="ja-JP" sz="1000">
                          <a:solidFill>
                            <a:schemeClr val="tx1"/>
                          </a:solidFill>
                          <a:latin typeface="メイリオ" pitchFamily="50" charset="-128"/>
                          <a:ea typeface="メイリオ" pitchFamily="50" charset="-128"/>
                          <a:cs typeface="Times New Roman" pitchFamily="18" charset="0"/>
                        </a:rPr>
                        <a:t>社会人としての基礎的なスキルを習得するための講習</a:t>
                      </a:r>
                      <a:r>
                        <a:rPr lang="ja-JP" altLang="en-US" sz="1000">
                          <a:solidFill>
                            <a:schemeClr val="tx1"/>
                          </a:solidFill>
                          <a:latin typeface="メイリオ" pitchFamily="50" charset="-128"/>
                          <a:ea typeface="メイリオ" pitchFamily="50" charset="-128"/>
                          <a:cs typeface="Times New Roman" pitchFamily="18" charset="0"/>
                        </a:rPr>
                        <a:t>　等</a:t>
                      </a:r>
                      <a:endParaRPr lang="ja-JP" altLang="ja-JP" sz="1000">
                        <a:solidFill>
                          <a:schemeClr val="tx1"/>
                        </a:solidFill>
                        <a:latin typeface="メイリオ" pitchFamily="50" charset="-128"/>
                        <a:ea typeface="メイリオ" pitchFamily="50" charset="-128"/>
                        <a:cs typeface="ＭＳ Ｐゴシック" pitchFamily="50" charset="-128"/>
                      </a:endParaRPr>
                    </a:p>
                  </a:txBody>
                  <a:tcPr marL="87082" marR="87082" marT="72000" marB="4417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44640">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③</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266700" lvl="0" indent="-266700" defTabSz="914400" fontAlgn="base">
                        <a:lnSpc>
                          <a:spcPct val="100000"/>
                        </a:lnSpc>
                        <a:spcBef>
                          <a:spcPct val="0"/>
                        </a:spcBef>
                        <a:spcAft>
                          <a:spcPct val="0"/>
                        </a:spcAft>
                      </a:pPr>
                      <a:r>
                        <a:rPr lang="ja-JP" altLang="ja-JP" sz="1100">
                          <a:solidFill>
                            <a:schemeClr val="tx1"/>
                          </a:solidFill>
                          <a:latin typeface="メイリオ" pitchFamily="50" charset="-128"/>
                          <a:ea typeface="メイリオ" pitchFamily="50" charset="-128"/>
                          <a:cs typeface="Times New Roman" pitchFamily="18" charset="0"/>
                        </a:rPr>
                        <a:t>趣味教養を身につけることを目的とするもの</a:t>
                      </a:r>
                      <a:endParaRPr lang="ja-JP" altLang="ja-JP" sz="1100">
                        <a:solidFill>
                          <a:schemeClr val="tx1"/>
                        </a:solidFill>
                        <a:latin typeface="メイリオ" pitchFamily="50" charset="-128"/>
                        <a:ea typeface="メイリオ" pitchFamily="50" charset="-128"/>
                        <a:cs typeface="ＭＳ Ｐゴシック" pitchFamily="50" charset="-128"/>
                      </a:endParaRPr>
                    </a:p>
                    <a:p>
                      <a:pPr lvl="0" defTabSz="914400" eaLnBrk="0" fontAlgn="base" hangingPunct="0">
                        <a:lnSpc>
                          <a:spcPct val="100000"/>
                        </a:lnSpc>
                        <a:spcBef>
                          <a:spcPct val="0"/>
                        </a:spcBef>
                        <a:spcAft>
                          <a:spcPct val="0"/>
                        </a:spcAft>
                      </a:pPr>
                      <a:r>
                        <a:rPr lang="ja-JP" altLang="ja-JP" sz="1000">
                          <a:solidFill>
                            <a:schemeClr val="tx1"/>
                          </a:solidFill>
                          <a:latin typeface="メイリオ" pitchFamily="50" charset="-128"/>
                          <a:ea typeface="メイリオ" pitchFamily="50" charset="-128"/>
                          <a:cs typeface="Times New Roman" pitchFamily="18" charset="0"/>
                        </a:rPr>
                        <a:t>（例</a:t>
                      </a:r>
                      <a:r>
                        <a:rPr lang="ja-JP" altLang="en-US" sz="1000">
                          <a:solidFill>
                            <a:schemeClr val="tx1"/>
                          </a:solidFill>
                          <a:latin typeface="メイリオ" pitchFamily="50" charset="-128"/>
                          <a:ea typeface="メイリオ" pitchFamily="50" charset="-128"/>
                          <a:cs typeface="Times New Roman" pitchFamily="18" charset="0"/>
                        </a:rPr>
                        <a:t>）</a:t>
                      </a:r>
                      <a:r>
                        <a:rPr lang="ja-JP" altLang="ja-JP" sz="1000">
                          <a:solidFill>
                            <a:schemeClr val="tx1"/>
                          </a:solidFill>
                          <a:latin typeface="メイリオ" pitchFamily="50" charset="-128"/>
                          <a:ea typeface="メイリオ" pitchFamily="50" charset="-128"/>
                          <a:cs typeface="Times New Roman" pitchFamily="18" charset="0"/>
                        </a:rPr>
                        <a:t>日常会話程度の語学の習得のみを目的とする講習、話し方教室</a:t>
                      </a:r>
                      <a:r>
                        <a:rPr lang="ja-JP" altLang="en-US" sz="1000">
                          <a:solidFill>
                            <a:schemeClr val="tx1"/>
                          </a:solidFill>
                          <a:latin typeface="メイリオ" pitchFamily="50" charset="-128"/>
                          <a:ea typeface="メイリオ" pitchFamily="50" charset="-128"/>
                          <a:cs typeface="Times New Roman" pitchFamily="18" charset="0"/>
                        </a:rPr>
                        <a:t>　等</a:t>
                      </a:r>
                      <a:endParaRPr lang="ja-JP" altLang="ja-JP" sz="1000">
                        <a:solidFill>
                          <a:schemeClr val="tx1"/>
                        </a:solidFill>
                        <a:latin typeface="メイリオ" pitchFamily="50" charset="-128"/>
                        <a:ea typeface="メイリオ" pitchFamily="50" charset="-128"/>
                        <a:cs typeface="ＭＳ Ｐゴシック" pitchFamily="50" charset="-128"/>
                      </a:endParaRP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586952">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④</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266700" lvl="0" indent="-266700" defTabSz="914400" fontAlgn="base">
                        <a:lnSpc>
                          <a:spcPct val="100000"/>
                        </a:lnSpc>
                        <a:spcBef>
                          <a:spcPct val="0"/>
                        </a:spcBef>
                        <a:spcAft>
                          <a:spcPct val="0"/>
                        </a:spcAft>
                      </a:pPr>
                      <a:r>
                        <a:rPr lang="ja-JP" altLang="ja-JP" sz="1100">
                          <a:solidFill>
                            <a:schemeClr val="tx1"/>
                          </a:solidFill>
                          <a:latin typeface="メイリオ" pitchFamily="50" charset="-128"/>
                          <a:ea typeface="メイリオ" pitchFamily="50" charset="-128"/>
                          <a:cs typeface="Times New Roman" pitchFamily="18" charset="0"/>
                        </a:rPr>
                        <a:t>通常の事業活動として遂行されるものを目的とするもの</a:t>
                      </a:r>
                      <a:endParaRPr lang="ja-JP" altLang="ja-JP" sz="1100">
                        <a:solidFill>
                          <a:schemeClr val="tx1"/>
                        </a:solidFill>
                        <a:latin typeface="メイリオ" pitchFamily="50" charset="-128"/>
                        <a:ea typeface="メイリオ" pitchFamily="50" charset="-128"/>
                        <a:cs typeface="ＭＳ Ｐゴシック" pitchFamily="50" charset="-128"/>
                      </a:endParaRPr>
                    </a:p>
                    <a:p>
                      <a:pPr lvl="0" defTabSz="914400" eaLnBrk="0" fontAlgn="base" hangingPunct="0">
                        <a:lnSpc>
                          <a:spcPct val="100000"/>
                        </a:lnSpc>
                        <a:spcBef>
                          <a:spcPct val="0"/>
                        </a:spcBef>
                        <a:spcAft>
                          <a:spcPct val="0"/>
                        </a:spcAft>
                      </a:pPr>
                      <a:r>
                        <a:rPr lang="ja-JP" altLang="ja-JP" sz="1000">
                          <a:solidFill>
                            <a:schemeClr val="tx1"/>
                          </a:solidFill>
                          <a:latin typeface="メイリオ" pitchFamily="50" charset="-128"/>
                          <a:ea typeface="メイリオ" pitchFamily="50" charset="-128"/>
                          <a:cs typeface="Times New Roman" pitchFamily="18" charset="0"/>
                        </a:rPr>
                        <a:t>（例</a:t>
                      </a:r>
                      <a:r>
                        <a:rPr lang="ja-JP" altLang="en-US" sz="1000">
                          <a:solidFill>
                            <a:schemeClr val="tx1"/>
                          </a:solidFill>
                          <a:latin typeface="メイリオ" pitchFamily="50" charset="-128"/>
                          <a:ea typeface="メイリオ" pitchFamily="50" charset="-128"/>
                          <a:cs typeface="Times New Roman" pitchFamily="18" charset="0"/>
                        </a:rPr>
                        <a:t>）❶</a:t>
                      </a:r>
                      <a:r>
                        <a:rPr lang="en-US" altLang="ja-JP" sz="1000">
                          <a:solidFill>
                            <a:schemeClr val="tx1"/>
                          </a:solidFill>
                          <a:latin typeface="メイリオ" pitchFamily="50" charset="-128"/>
                          <a:ea typeface="メイリオ" pitchFamily="50" charset="-128"/>
                          <a:cs typeface="Times New Roman" pitchFamily="18" charset="0"/>
                        </a:rPr>
                        <a:t> </a:t>
                      </a:r>
                      <a:r>
                        <a:rPr lang="ja-JP" altLang="ja-JP" sz="1000">
                          <a:solidFill>
                            <a:schemeClr val="tx1"/>
                          </a:solidFill>
                          <a:latin typeface="メイリオ" pitchFamily="50" charset="-128"/>
                          <a:ea typeface="メイリオ" pitchFamily="50" charset="-128"/>
                          <a:cs typeface="Times New Roman" pitchFamily="18" charset="0"/>
                        </a:rPr>
                        <a:t>コンサルタントによる経営改善の指導</a:t>
                      </a:r>
                      <a:endParaRPr lang="ja-JP" altLang="ja-JP" sz="1000">
                        <a:solidFill>
                          <a:schemeClr val="tx1"/>
                        </a:solidFill>
                        <a:latin typeface="メイリオ" pitchFamily="50" charset="-128"/>
                        <a:ea typeface="メイリオ" pitchFamily="50" charset="-128"/>
                        <a:cs typeface="ＭＳ Ｐゴシック" pitchFamily="50" charset="-128"/>
                      </a:endParaRP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❷ 品質管理のマニュアル等の作成や改善又は社内における作業環境の構築や改善</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❸ 自社の経営方針・部署事業の説明、業績報告会、販売戦略会議</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❹ 社内制度、組織、人事規則に関する説明</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❺ </a:t>
                      </a:r>
                      <a:r>
                        <a:rPr lang="en-US" altLang="ja-JP" sz="1000">
                          <a:solidFill>
                            <a:schemeClr val="tx1"/>
                          </a:solidFill>
                          <a:latin typeface="メイリオ" pitchFamily="50" charset="-128"/>
                          <a:ea typeface="メイリオ" pitchFamily="50" charset="-128"/>
                          <a:cs typeface="Times New Roman" pitchFamily="18" charset="0"/>
                        </a:rPr>
                        <a:t>QC</a:t>
                      </a:r>
                      <a:r>
                        <a:rPr lang="ja-JP" altLang="en-US" sz="1000">
                          <a:solidFill>
                            <a:schemeClr val="tx1"/>
                          </a:solidFill>
                          <a:latin typeface="メイリオ" pitchFamily="50" charset="-128"/>
                          <a:ea typeface="メイリオ" pitchFamily="50" charset="-128"/>
                          <a:cs typeface="Times New Roman" pitchFamily="18" charset="0"/>
                        </a:rPr>
                        <a:t>サークル活動</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❻ 自社の業務で用いる機器・端末等の操作説明</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❼ 自社製品及び自社が扱う製品やサービス等の説明</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❽ 製品の開発等のために大学等で行われる研究活動</a:t>
                      </a: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❾ 国、自治体等が実施する入札に係る手続き等の説明　等</a:t>
                      </a:r>
                      <a:endParaRPr lang="en-US" altLang="ja-JP" sz="1000">
                        <a:solidFill>
                          <a:schemeClr val="tx1"/>
                        </a:solidFill>
                        <a:latin typeface="メイリオ" pitchFamily="50" charset="-128"/>
                        <a:ea typeface="メイリオ" pitchFamily="50" charset="-128"/>
                        <a:cs typeface="Times New Roman" pitchFamily="18" charset="0"/>
                      </a:endParaRPr>
                    </a:p>
                    <a:p>
                      <a:pPr lvl="0" defTabSz="914400" eaLnBrk="0" fontAlgn="base" hangingPunct="0">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なお、単に自社の業務上の情報を訓練における題材として取り上げる場合で、業務改善指導や事業活動における成果物の創出につながらないものはこれに該当しない（事業外訓練の場合に限る</a:t>
                      </a:r>
                      <a:r>
                        <a:rPr lang="en-US" altLang="ja-JP" sz="1100">
                          <a:solidFill>
                            <a:schemeClr val="tx1"/>
                          </a:solidFill>
                          <a:latin typeface="メイリオ" pitchFamily="50" charset="-128"/>
                          <a:ea typeface="メイリオ" pitchFamily="50" charset="-128"/>
                          <a:cs typeface="Times New Roman" pitchFamily="18" charset="0"/>
                        </a:rPr>
                        <a:t>｡</a:t>
                      </a:r>
                      <a:r>
                        <a:rPr lang="ja-JP" altLang="en-US" sz="1100">
                          <a:solidFill>
                            <a:schemeClr val="tx1"/>
                          </a:solidFill>
                          <a:latin typeface="メイリオ" pitchFamily="50" charset="-128"/>
                          <a:ea typeface="メイリオ" pitchFamily="50" charset="-128"/>
                          <a:cs typeface="Times New Roman" pitchFamily="18" charset="0"/>
                        </a:rPr>
                        <a:t>）</a:t>
                      </a:r>
                      <a:r>
                        <a:rPr lang="en-US" altLang="ja-JP" sz="1100">
                          <a:solidFill>
                            <a:schemeClr val="tx1"/>
                          </a:solidFill>
                          <a:latin typeface="メイリオ" pitchFamily="50" charset="-128"/>
                          <a:ea typeface="メイリオ" pitchFamily="50" charset="-128"/>
                          <a:cs typeface="Times New Roman" pitchFamily="18" charset="0"/>
                        </a:rPr>
                        <a:t>｡</a:t>
                      </a:r>
                      <a:endParaRPr lang="ja-JP" altLang="en-US" sz="1100">
                        <a:solidFill>
                          <a:schemeClr val="tx1"/>
                        </a:solidFill>
                        <a:latin typeface="メイリオ" pitchFamily="50" charset="-128"/>
                        <a:ea typeface="メイリオ" pitchFamily="50" charset="-128"/>
                        <a:cs typeface="Times New Roman" pitchFamily="18" charset="0"/>
                      </a:endParaRP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（例１）自社の財務諸表を用いて財務分析の手法を学ぶ訓練は対象　</a:t>
                      </a:r>
                      <a:endParaRPr lang="en-US" altLang="ja-JP" sz="1000">
                        <a:solidFill>
                          <a:schemeClr val="tx1"/>
                        </a:solidFill>
                        <a:latin typeface="メイリオ" pitchFamily="50" charset="-128"/>
                        <a:ea typeface="メイリオ" pitchFamily="50" charset="-128"/>
                        <a:cs typeface="Times New Roman" pitchFamily="18" charset="0"/>
                      </a:endParaRP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⇔分析結果に基づき経営改善計画を策定する場合は対象外</a:t>
                      </a:r>
                    </a:p>
                    <a:p>
                      <a:pPr marL="542925" lvl="0" indent="-542925"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（例２）自社の</a:t>
                      </a:r>
                      <a:r>
                        <a:rPr lang="en-US" altLang="ja-JP" sz="1000">
                          <a:solidFill>
                            <a:schemeClr val="tx1"/>
                          </a:solidFill>
                          <a:latin typeface="メイリオ" pitchFamily="50" charset="-128"/>
                          <a:ea typeface="メイリオ" pitchFamily="50" charset="-128"/>
                          <a:cs typeface="Times New Roman" pitchFamily="18" charset="0"/>
                        </a:rPr>
                        <a:t>CO2</a:t>
                      </a:r>
                      <a:r>
                        <a:rPr lang="ja-JP" altLang="en-US" sz="1000">
                          <a:solidFill>
                            <a:schemeClr val="tx1"/>
                          </a:solidFill>
                          <a:latin typeface="メイリオ" pitchFamily="50" charset="-128"/>
                          <a:ea typeface="メイリオ" pitchFamily="50" charset="-128"/>
                          <a:cs typeface="Times New Roman" pitchFamily="18" charset="0"/>
                        </a:rPr>
                        <a:t>排出量に関する数字を用いて脱炭素計画を策定するにあたって必要となる知識や手法を学ぶ訓練は対象</a:t>
                      </a:r>
                      <a:endParaRPr lang="en-US" altLang="ja-JP" sz="1000">
                        <a:solidFill>
                          <a:schemeClr val="tx1"/>
                        </a:solidFill>
                        <a:latin typeface="メイリオ" pitchFamily="50" charset="-128"/>
                        <a:ea typeface="メイリオ" pitchFamily="50" charset="-128"/>
                        <a:cs typeface="Times New Roman" pitchFamily="18" charset="0"/>
                      </a:endParaRP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　　　　　⇔自社の</a:t>
                      </a:r>
                      <a:r>
                        <a:rPr lang="en-US" altLang="ja-JP" sz="1000">
                          <a:solidFill>
                            <a:schemeClr val="tx1"/>
                          </a:solidFill>
                          <a:latin typeface="メイリオ" pitchFamily="50" charset="-128"/>
                          <a:ea typeface="メイリオ" pitchFamily="50" charset="-128"/>
                          <a:cs typeface="Times New Roman" pitchFamily="18" charset="0"/>
                        </a:rPr>
                        <a:t>CO2</a:t>
                      </a:r>
                      <a:r>
                        <a:rPr lang="ja-JP" altLang="en-US" sz="1000">
                          <a:solidFill>
                            <a:schemeClr val="tx1"/>
                          </a:solidFill>
                          <a:latin typeface="メイリオ" pitchFamily="50" charset="-128"/>
                          <a:ea typeface="メイリオ" pitchFamily="50" charset="-128"/>
                          <a:cs typeface="Times New Roman" pitchFamily="18" charset="0"/>
                        </a:rPr>
                        <a:t>削減計画を策定する場合は対象外</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61856">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⑤</a:t>
                      </a:r>
                    </a:p>
                  </a:txBody>
                  <a:tcPr marL="87082" marR="87082" marT="36000" marB="0" anchor="ctr" anchorCtr="1">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266700" lvl="0" indent="-266700" defTabSz="914400" fontAlgn="base">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実施目的が労働者の職業能力開発に直接関連しない内容のもの</a:t>
                      </a:r>
                      <a:endParaRPr lang="ja-JP" altLang="en-US" sz="1100">
                        <a:solidFill>
                          <a:schemeClr val="tx1"/>
                        </a:solidFill>
                        <a:latin typeface="メイリオ" pitchFamily="50" charset="-128"/>
                        <a:ea typeface="メイリオ" pitchFamily="50" charset="-128"/>
                        <a:cs typeface="ＭＳ Ｐゴシック" pitchFamily="50" charset="-128"/>
                      </a:endParaRPr>
                    </a:p>
                    <a:p>
                      <a:pPr marL="396000" lvl="0" indent="-39600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（例）時局講演会、研究会、座談会、大会、学会、研究発表会、博覧会、見本市、見学会、</a:t>
                      </a:r>
                      <a:br>
                        <a:rPr lang="en-US" altLang="ja-JP" sz="1000">
                          <a:solidFill>
                            <a:schemeClr val="tx1"/>
                          </a:solidFill>
                          <a:latin typeface="メイリオ" pitchFamily="50" charset="-128"/>
                          <a:ea typeface="メイリオ" pitchFamily="50" charset="-128"/>
                          <a:cs typeface="Times New Roman" pitchFamily="18" charset="0"/>
                        </a:rPr>
                      </a:br>
                      <a:r>
                        <a:rPr lang="ja-JP" altLang="en-US" sz="1000">
                          <a:solidFill>
                            <a:schemeClr val="tx1"/>
                          </a:solidFill>
                          <a:latin typeface="メイリオ" pitchFamily="50" charset="-128"/>
                          <a:ea typeface="メイリオ" pitchFamily="50" charset="-128"/>
                          <a:cs typeface="Times New Roman" pitchFamily="18" charset="0"/>
                        </a:rPr>
                        <a:t>視察旅行、ビジネス交流会、オンラインサロン　等</a:t>
                      </a:r>
                      <a:endParaRPr lang="ja-JP" altLang="en-US" sz="1000">
                        <a:solidFill>
                          <a:schemeClr val="tx1"/>
                        </a:solidFill>
                        <a:latin typeface="メイリオ" pitchFamily="50" charset="-128"/>
                        <a:ea typeface="メイリオ" pitchFamily="50" charset="-128"/>
                        <a:cs typeface="ＭＳ Ｐゴシック" pitchFamily="50" charset="-128"/>
                      </a:endParaRPr>
                    </a:p>
                  </a:txBody>
                  <a:tcPr marL="87082" marR="87082" marT="72000" marB="36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041126">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⑥</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lvl="0" indent="0" defTabSz="914400" fontAlgn="base">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その業務を実施するに当たって、法令等において、事業主に対して講習等の実施が義務付けられているもの</a:t>
                      </a:r>
                    </a:p>
                    <a:p>
                      <a:pPr marL="361950" lvl="0" indent="-361950" defTabSz="914400" fontAlgn="base">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（例）労働安全衛生法（昭和</a:t>
                      </a:r>
                      <a:r>
                        <a:rPr lang="en-US" altLang="ja-JP" sz="1000">
                          <a:solidFill>
                            <a:schemeClr val="tx1"/>
                          </a:solidFill>
                          <a:latin typeface="メイリオ" pitchFamily="50" charset="-128"/>
                          <a:ea typeface="メイリオ" pitchFamily="50" charset="-128"/>
                          <a:cs typeface="Times New Roman" pitchFamily="18" charset="0"/>
                        </a:rPr>
                        <a:t>47</a:t>
                      </a:r>
                      <a:r>
                        <a:rPr lang="ja-JP" altLang="en-US" sz="1000">
                          <a:solidFill>
                            <a:schemeClr val="tx1"/>
                          </a:solidFill>
                          <a:latin typeface="メイリオ" pitchFamily="50" charset="-128"/>
                          <a:ea typeface="メイリオ" pitchFamily="50" charset="-128"/>
                          <a:cs typeface="Times New Roman" pitchFamily="18" charset="0"/>
                        </a:rPr>
                        <a:t>年法律第</a:t>
                      </a:r>
                      <a:r>
                        <a:rPr lang="en-US" altLang="ja-JP" sz="1000">
                          <a:solidFill>
                            <a:schemeClr val="tx1"/>
                          </a:solidFill>
                          <a:latin typeface="メイリオ" pitchFamily="50" charset="-128"/>
                          <a:ea typeface="メイリオ" pitchFamily="50" charset="-128"/>
                          <a:cs typeface="Times New Roman" pitchFamily="18" charset="0"/>
                        </a:rPr>
                        <a:t>57</a:t>
                      </a:r>
                      <a:r>
                        <a:rPr lang="ja-JP" altLang="en-US" sz="1000">
                          <a:solidFill>
                            <a:schemeClr val="tx1"/>
                          </a:solidFill>
                          <a:latin typeface="メイリオ" pitchFamily="50" charset="-128"/>
                          <a:ea typeface="メイリオ" pitchFamily="50" charset="-128"/>
                          <a:cs typeface="Times New Roman" pitchFamily="18" charset="0"/>
                        </a:rPr>
                        <a:t>号）に基づく講習（法定義務のある特別教育など）、道路交通法（昭和</a:t>
                      </a:r>
                      <a:r>
                        <a:rPr lang="en-US" altLang="ja-JP" sz="1000">
                          <a:solidFill>
                            <a:schemeClr val="tx1"/>
                          </a:solidFill>
                          <a:latin typeface="メイリオ" pitchFamily="50" charset="-128"/>
                          <a:ea typeface="メイリオ" pitchFamily="50" charset="-128"/>
                          <a:cs typeface="Times New Roman" pitchFamily="18" charset="0"/>
                        </a:rPr>
                        <a:t>35</a:t>
                      </a:r>
                      <a:r>
                        <a:rPr lang="ja-JP" altLang="en-US" sz="1000">
                          <a:solidFill>
                            <a:schemeClr val="tx1"/>
                          </a:solidFill>
                          <a:latin typeface="メイリオ" pitchFamily="50" charset="-128"/>
                          <a:ea typeface="メイリオ" pitchFamily="50" charset="-128"/>
                          <a:cs typeface="Times New Roman" pitchFamily="18" charset="0"/>
                        </a:rPr>
                        <a:t>年法律第</a:t>
                      </a:r>
                      <a:r>
                        <a:rPr lang="en-US" altLang="ja-JP" sz="1000">
                          <a:solidFill>
                            <a:schemeClr val="tx1"/>
                          </a:solidFill>
                          <a:latin typeface="メイリオ" pitchFamily="50" charset="-128"/>
                          <a:ea typeface="メイリオ" pitchFamily="50" charset="-128"/>
                          <a:cs typeface="Times New Roman" pitchFamily="18" charset="0"/>
                        </a:rPr>
                        <a:t>105</a:t>
                      </a:r>
                      <a:r>
                        <a:rPr lang="ja-JP" altLang="en-US" sz="1000">
                          <a:solidFill>
                            <a:schemeClr val="tx1"/>
                          </a:solidFill>
                          <a:latin typeface="メイリオ" pitchFamily="50" charset="-128"/>
                          <a:ea typeface="メイリオ" pitchFamily="50" charset="-128"/>
                          <a:cs typeface="Times New Roman" pitchFamily="18" charset="0"/>
                        </a:rPr>
                        <a:t>号）に基づき事業者に科せられる法定講習、派遣法第</a:t>
                      </a:r>
                      <a:r>
                        <a:rPr lang="en-US" altLang="ja-JP" sz="1000">
                          <a:solidFill>
                            <a:schemeClr val="tx1"/>
                          </a:solidFill>
                          <a:latin typeface="メイリオ" pitchFamily="50" charset="-128"/>
                          <a:ea typeface="メイリオ" pitchFamily="50" charset="-128"/>
                          <a:cs typeface="Times New Roman" pitchFamily="18" charset="0"/>
                        </a:rPr>
                        <a:t>30</a:t>
                      </a:r>
                      <a:r>
                        <a:rPr lang="ja-JP" altLang="en-US" sz="1000">
                          <a:solidFill>
                            <a:schemeClr val="tx1"/>
                          </a:solidFill>
                          <a:latin typeface="メイリオ" pitchFamily="50" charset="-128"/>
                          <a:ea typeface="メイリオ" pitchFamily="50" charset="-128"/>
                          <a:cs typeface="Times New Roman" pitchFamily="18" charset="0"/>
                        </a:rPr>
                        <a:t>条の２第１項に基づく教育訓練（入職時から毎年８時間の教育訓練） 等</a:t>
                      </a:r>
                    </a:p>
                    <a:p>
                      <a:pPr marL="0" lvl="0" indent="0" defTabSz="914400" fontAlgn="base">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また、法令等において、事業主に対して、訓練等を受けた労働者や資格を持った労働者を設置することが義務づけられており、当該労働者に対して訓練等を実施しなければ当該業務を実施できない場合であること</a:t>
                      </a:r>
                      <a:endParaRPr lang="en-US" altLang="ja-JP" sz="1100">
                        <a:solidFill>
                          <a:schemeClr val="tx1"/>
                        </a:solidFill>
                        <a:latin typeface="メイリオ" pitchFamily="50" charset="-128"/>
                        <a:ea typeface="メイリオ" pitchFamily="50" charset="-128"/>
                        <a:cs typeface="Times New Roman" pitchFamily="18" charset="0"/>
                      </a:endParaRPr>
                    </a:p>
                    <a:p>
                      <a:pPr marL="361950" lvl="0" indent="-361950" defTabSz="914400" fontAlgn="base">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（例）労働安全衛生法（昭和</a:t>
                      </a:r>
                      <a:r>
                        <a:rPr lang="en-US" altLang="ja-JP" sz="1000">
                          <a:solidFill>
                            <a:schemeClr val="tx1"/>
                          </a:solidFill>
                          <a:latin typeface="メイリオ" pitchFamily="50" charset="-128"/>
                          <a:ea typeface="メイリオ" pitchFamily="50" charset="-128"/>
                          <a:cs typeface="Times New Roman" pitchFamily="18" charset="0"/>
                        </a:rPr>
                        <a:t>47</a:t>
                      </a:r>
                      <a:r>
                        <a:rPr lang="ja-JP" altLang="en-US" sz="1000">
                          <a:solidFill>
                            <a:schemeClr val="tx1"/>
                          </a:solidFill>
                          <a:latin typeface="メイリオ" pitchFamily="50" charset="-128"/>
                          <a:ea typeface="メイリオ" pitchFamily="50" charset="-128"/>
                          <a:cs typeface="Times New Roman" pitchFamily="18" charset="0"/>
                        </a:rPr>
                        <a:t>年法律第</a:t>
                      </a:r>
                      <a:r>
                        <a:rPr lang="en-US" altLang="ja-JP" sz="1000">
                          <a:solidFill>
                            <a:schemeClr val="tx1"/>
                          </a:solidFill>
                          <a:latin typeface="メイリオ" pitchFamily="50" charset="-128"/>
                          <a:ea typeface="メイリオ" pitchFamily="50" charset="-128"/>
                          <a:cs typeface="Times New Roman" pitchFamily="18" charset="0"/>
                        </a:rPr>
                        <a:t>57</a:t>
                      </a:r>
                      <a:r>
                        <a:rPr lang="ja-JP" altLang="en-US" sz="1000">
                          <a:solidFill>
                            <a:schemeClr val="tx1"/>
                          </a:solidFill>
                          <a:latin typeface="メイリオ" pitchFamily="50" charset="-128"/>
                          <a:ea typeface="メイリオ" pitchFamily="50" charset="-128"/>
                          <a:cs typeface="Times New Roman" pitchFamily="18" charset="0"/>
                        </a:rPr>
                        <a:t>号）における安全管理者の設置のための安全管理者選任時研修の実施において、当該研修を受講する予定の労働者以外に有資格者がいない場合　等</a:t>
                      </a:r>
                    </a:p>
                    <a:p>
                      <a:pPr marL="0" lvl="0" indent="0" defTabSz="914400" fontAlgn="base">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なお、労働者にとって資格を取得するための法定講習等である場合は除く。</a:t>
                      </a:r>
                    </a:p>
                    <a:p>
                      <a:pPr marL="361950" lvl="0" indent="-361950" defTabSz="914400" fontAlgn="base">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（例）建設業法（昭和</a:t>
                      </a:r>
                      <a:r>
                        <a:rPr lang="en-US" altLang="ja-JP" sz="1000">
                          <a:solidFill>
                            <a:schemeClr val="tx1"/>
                          </a:solidFill>
                          <a:latin typeface="メイリオ" pitchFamily="50" charset="-128"/>
                          <a:ea typeface="メイリオ" pitchFamily="50" charset="-128"/>
                          <a:cs typeface="Times New Roman" pitchFamily="18" charset="0"/>
                        </a:rPr>
                        <a:t>24</a:t>
                      </a:r>
                      <a:r>
                        <a:rPr lang="ja-JP" altLang="en-US" sz="1000">
                          <a:solidFill>
                            <a:schemeClr val="tx1"/>
                          </a:solidFill>
                          <a:latin typeface="メイリオ" pitchFamily="50" charset="-128"/>
                          <a:ea typeface="メイリオ" pitchFamily="50" charset="-128"/>
                          <a:cs typeface="Times New Roman" pitchFamily="18" charset="0"/>
                        </a:rPr>
                        <a:t>年法律第</a:t>
                      </a:r>
                      <a:r>
                        <a:rPr lang="en-US" altLang="ja-JP" sz="1000">
                          <a:solidFill>
                            <a:schemeClr val="tx1"/>
                          </a:solidFill>
                          <a:latin typeface="メイリオ" pitchFamily="50" charset="-128"/>
                          <a:ea typeface="メイリオ" pitchFamily="50" charset="-128"/>
                          <a:cs typeface="Times New Roman" pitchFamily="18" charset="0"/>
                        </a:rPr>
                        <a:t>100</a:t>
                      </a:r>
                      <a:r>
                        <a:rPr lang="ja-JP" altLang="en-US" sz="1000">
                          <a:solidFill>
                            <a:schemeClr val="tx1"/>
                          </a:solidFill>
                          <a:latin typeface="メイリオ" pitchFamily="50" charset="-128"/>
                          <a:ea typeface="メイリオ" pitchFamily="50" charset="-128"/>
                          <a:cs typeface="Times New Roman" pitchFamily="18" charset="0"/>
                        </a:rPr>
                        <a:t>号）に定める土木施行管理技士を取得するための訓練、社会福祉士及び介護福祉士法（昭和</a:t>
                      </a:r>
                      <a:r>
                        <a:rPr lang="en-US" altLang="ja-JP" sz="1000">
                          <a:solidFill>
                            <a:schemeClr val="tx1"/>
                          </a:solidFill>
                          <a:latin typeface="メイリオ" pitchFamily="50" charset="-128"/>
                          <a:ea typeface="メイリオ" pitchFamily="50" charset="-128"/>
                          <a:cs typeface="Times New Roman" pitchFamily="18" charset="0"/>
                        </a:rPr>
                        <a:t>62</a:t>
                      </a:r>
                      <a:r>
                        <a:rPr lang="ja-JP" altLang="en-US" sz="1000">
                          <a:solidFill>
                            <a:schemeClr val="tx1"/>
                          </a:solidFill>
                          <a:latin typeface="メイリオ" pitchFamily="50" charset="-128"/>
                          <a:ea typeface="メイリオ" pitchFamily="50" charset="-128"/>
                          <a:cs typeface="Times New Roman" pitchFamily="18" charset="0"/>
                        </a:rPr>
                        <a:t>年法律第</a:t>
                      </a:r>
                      <a:r>
                        <a:rPr lang="en-US" altLang="ja-JP" sz="1000">
                          <a:solidFill>
                            <a:schemeClr val="tx1"/>
                          </a:solidFill>
                          <a:latin typeface="メイリオ" pitchFamily="50" charset="-128"/>
                          <a:ea typeface="メイリオ" pitchFamily="50" charset="-128"/>
                          <a:cs typeface="Times New Roman" pitchFamily="18" charset="0"/>
                        </a:rPr>
                        <a:t>30</a:t>
                      </a:r>
                      <a:r>
                        <a:rPr lang="ja-JP" altLang="en-US" sz="1000">
                          <a:solidFill>
                            <a:schemeClr val="tx1"/>
                          </a:solidFill>
                          <a:latin typeface="メイリオ" pitchFamily="50" charset="-128"/>
                          <a:ea typeface="メイリオ" pitchFamily="50" charset="-128"/>
                          <a:cs typeface="Times New Roman" pitchFamily="18" charset="0"/>
                        </a:rPr>
                        <a:t>号）に定める介護福祉士試験を受けるための訓練等</a:t>
                      </a:r>
                    </a:p>
                  </a:txBody>
                  <a:tcPr marL="87082" marR="3600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44640">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⑦</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266700" lvl="0" indent="-266700" defTabSz="914400" fontAlgn="base">
                        <a:lnSpc>
                          <a:spcPct val="100000"/>
                        </a:lnSpc>
                        <a:spcBef>
                          <a:spcPct val="0"/>
                        </a:spcBef>
                        <a:spcAft>
                          <a:spcPct val="0"/>
                        </a:spcAft>
                      </a:pPr>
                      <a:r>
                        <a:rPr lang="ja-JP" altLang="en-US" sz="1100">
                          <a:solidFill>
                            <a:schemeClr val="tx1"/>
                          </a:solidFill>
                          <a:latin typeface="メイリオ" pitchFamily="50" charset="-128"/>
                          <a:ea typeface="メイリオ" pitchFamily="50" charset="-128"/>
                          <a:cs typeface="Times New Roman" pitchFamily="18" charset="0"/>
                        </a:rPr>
                        <a:t>職業又は職務に関する知識・技能の習得を目的としていないもの</a:t>
                      </a:r>
                      <a:endParaRPr lang="ja-JP" altLang="en-US" sz="1100">
                        <a:solidFill>
                          <a:schemeClr val="tx1"/>
                        </a:solidFill>
                        <a:latin typeface="メイリオ" pitchFamily="50" charset="-128"/>
                        <a:ea typeface="メイリオ" pitchFamily="50" charset="-128"/>
                        <a:cs typeface="ＭＳ Ｐゴシック" pitchFamily="50" charset="-128"/>
                      </a:endParaRPr>
                    </a:p>
                    <a:p>
                      <a:pPr lvl="0" defTabSz="914400" eaLnBrk="0" fontAlgn="base" hangingPunct="0">
                        <a:lnSpc>
                          <a:spcPct val="100000"/>
                        </a:lnSpc>
                        <a:spcBef>
                          <a:spcPct val="0"/>
                        </a:spcBef>
                        <a:spcAft>
                          <a:spcPct val="0"/>
                        </a:spcAft>
                      </a:pPr>
                      <a:r>
                        <a:rPr lang="ja-JP" altLang="en-US" sz="1000">
                          <a:solidFill>
                            <a:schemeClr val="tx1"/>
                          </a:solidFill>
                          <a:latin typeface="メイリオ" pitchFamily="50" charset="-128"/>
                          <a:ea typeface="メイリオ" pitchFamily="50" charset="-128"/>
                          <a:cs typeface="Times New Roman" pitchFamily="18" charset="0"/>
                        </a:rPr>
                        <a:t>（例）意識改革研修、モラール向上研修　等</a:t>
                      </a:r>
                      <a:endParaRPr lang="ja-JP" altLang="en-US" sz="1000">
                        <a:solidFill>
                          <a:schemeClr val="tx1"/>
                        </a:solidFill>
                        <a:latin typeface="メイリオ" pitchFamily="50" charset="-128"/>
                        <a:ea typeface="メイリオ" pitchFamily="50" charset="-128"/>
                        <a:cs typeface="ＭＳ Ｐゴシック" pitchFamily="50" charset="-128"/>
                      </a:endParaRP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17653">
                <a:tc>
                  <a:txBody>
                    <a:bodyPr/>
                    <a:lstStyle/>
                    <a:p>
                      <a:pPr algn="ctr">
                        <a:lnSpc>
                          <a:spcPct val="100000"/>
                        </a:lnSpc>
                      </a:pPr>
                      <a:r>
                        <a:rPr kumimoji="1" lang="ja-JP" altLang="en-US" sz="1200">
                          <a:solidFill>
                            <a:schemeClr val="tx1"/>
                          </a:solidFill>
                          <a:latin typeface="メイリオ" pitchFamily="50" charset="-128"/>
                          <a:ea typeface="メイリオ" pitchFamily="50" charset="-128"/>
                        </a:rPr>
                        <a:t>⑧</a:t>
                      </a: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lang="ja-JP" altLang="en-US" sz="1100">
                          <a:solidFill>
                            <a:schemeClr val="tx1"/>
                          </a:solidFill>
                          <a:latin typeface="メイリオ" pitchFamily="50" charset="-128"/>
                          <a:ea typeface="メイリオ" pitchFamily="50" charset="-128"/>
                          <a:cs typeface="Times New Roman" pitchFamily="18" charset="0"/>
                        </a:rPr>
                        <a:t>資格試験（講習を受講しなくても単独で受験して資格を得られるもの）、適性検査</a:t>
                      </a:r>
                      <a:endParaRPr kumimoji="1" lang="ja-JP" altLang="en-US" sz="1100">
                        <a:solidFill>
                          <a:schemeClr val="tx1"/>
                        </a:solidFill>
                        <a:latin typeface="メイリオ" pitchFamily="50" charset="-128"/>
                        <a:ea typeface="メイリオ" pitchFamily="50" charset="-128"/>
                      </a:endParaRPr>
                    </a:p>
                  </a:txBody>
                  <a:tcPr marL="87082" marR="87082"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bl>
          </a:graphicData>
        </a:graphic>
      </p:graphicFrame>
      <p:sp>
        <p:nvSpPr>
          <p:cNvPr id="8" name="正方形/長方形 7">
            <a:extLst>
              <a:ext uri="{FF2B5EF4-FFF2-40B4-BE49-F238E27FC236}">
                <a16:creationId xmlns:a16="http://schemas.microsoft.com/office/drawing/2014/main" id="{E1A0B884-C843-B910-2F94-589163A4AAE6}"/>
              </a:ext>
            </a:extLst>
          </p:cNvPr>
          <p:cNvSpPr/>
          <p:nvPr/>
        </p:nvSpPr>
        <p:spPr>
          <a:xfrm>
            <a:off x="395230" y="9547237"/>
            <a:ext cx="6758045" cy="427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7817" tIns="43909" rIns="87817" bIns="43909" rtlCol="0" anchor="t">
            <a:spAutoFit/>
          </a:bodyPr>
          <a:lstStyle/>
          <a:p>
            <a:pPr marL="171450" indent="-171450" hangingPunct="0">
              <a:lnSpc>
                <a:spcPct val="110000"/>
              </a:lnSpc>
              <a:buFont typeface="メイリオ" panose="020B0604030504040204" pitchFamily="50" charset="-128"/>
              <a:buChar char="※"/>
            </a:pPr>
            <a:r>
              <a:rPr lang="en-US" altLang="ja-JP" sz="1000" u="sng" dirty="0">
                <a:solidFill>
                  <a:schemeClr val="tx1"/>
                </a:solidFill>
                <a:latin typeface="メイリオ" pitchFamily="50" charset="-128"/>
                <a:ea typeface="メイリオ" pitchFamily="50" charset="-128"/>
              </a:rPr>
              <a:t>(</a:t>
            </a:r>
            <a:r>
              <a:rPr lang="ja-JP" altLang="en-US" sz="1000" u="sng" dirty="0">
                <a:solidFill>
                  <a:schemeClr val="tx1"/>
                </a:solidFill>
                <a:latin typeface="メイリオ" pitchFamily="50" charset="-128"/>
                <a:ea typeface="メイリオ" pitchFamily="50" charset="-128"/>
              </a:rPr>
              <a:t>表１</a:t>
            </a:r>
            <a:r>
              <a:rPr lang="en-US" altLang="ja-JP" sz="1000" u="sng" dirty="0">
                <a:solidFill>
                  <a:schemeClr val="tx1"/>
                </a:solidFill>
                <a:latin typeface="メイリオ" pitchFamily="50" charset="-128"/>
                <a:ea typeface="メイリオ" pitchFamily="50" charset="-128"/>
              </a:rPr>
              <a:t>)</a:t>
            </a:r>
            <a:r>
              <a:rPr lang="ja-JP" altLang="en-US" sz="1000" u="sng" dirty="0">
                <a:solidFill>
                  <a:schemeClr val="tx1"/>
                </a:solidFill>
                <a:latin typeface="メイリオ" pitchFamily="50" charset="-128"/>
                <a:ea typeface="メイリオ" pitchFamily="50" charset="-128"/>
              </a:rPr>
              <a:t>の②について、</a:t>
            </a:r>
            <a:r>
              <a:rPr lang="en-US" altLang="ja-JP" sz="1000" u="sng" dirty="0">
                <a:solidFill>
                  <a:schemeClr val="tx1"/>
                </a:solidFill>
                <a:latin typeface="メイリオ" pitchFamily="50" charset="-128"/>
                <a:ea typeface="メイリオ" pitchFamily="50" charset="-128"/>
              </a:rPr>
              <a:t>OFF-JT</a:t>
            </a:r>
            <a:r>
              <a:rPr lang="ja-JP" altLang="en-US" sz="1000" u="sng" dirty="0">
                <a:solidFill>
                  <a:schemeClr val="tx1"/>
                </a:solidFill>
                <a:latin typeface="メイリオ" pitchFamily="50" charset="-128"/>
                <a:ea typeface="メイリオ" pitchFamily="50" charset="-128"/>
              </a:rPr>
              <a:t>の実訓練時間数に占める時間数が半分未満である場合には、助成対象となります。</a:t>
            </a:r>
            <a:endParaRPr lang="en-US" altLang="ja-JP" sz="1000" u="sng" dirty="0">
              <a:solidFill>
                <a:schemeClr val="tx1"/>
              </a:solidFill>
              <a:latin typeface="メイリオ" pitchFamily="50" charset="-128"/>
              <a:ea typeface="メイリオ" pitchFamily="50" charset="-128"/>
            </a:endParaRPr>
          </a:p>
          <a:p>
            <a:pPr marL="171450" indent="-171450" hangingPunct="0">
              <a:lnSpc>
                <a:spcPct val="110000"/>
              </a:lnSpc>
              <a:buFont typeface="メイリオ" panose="020B0604030504040204" pitchFamily="50" charset="-128"/>
              <a:buChar char="※"/>
            </a:pPr>
            <a:r>
              <a:rPr lang="ja-JP" altLang="en-US" sz="1000" dirty="0">
                <a:solidFill>
                  <a:schemeClr val="tx1"/>
                </a:solidFill>
                <a:latin typeface="メイリオ" pitchFamily="50" charset="-128"/>
                <a:ea typeface="メイリオ" pitchFamily="50" charset="-128"/>
              </a:rPr>
              <a:t>また、</a:t>
            </a:r>
            <a:r>
              <a:rPr lang="en-US" altLang="ja-JP" sz="1000" dirty="0">
                <a:solidFill>
                  <a:schemeClr val="tx1"/>
                </a:solidFill>
                <a:latin typeface="メイリオ" pitchFamily="50" charset="-128"/>
                <a:ea typeface="メイリオ" pitchFamily="50" charset="-128"/>
              </a:rPr>
              <a:t>(</a:t>
            </a:r>
            <a:r>
              <a:rPr lang="ja-JP" altLang="en-US" sz="1000" dirty="0">
                <a:solidFill>
                  <a:schemeClr val="tx1"/>
                </a:solidFill>
                <a:latin typeface="メイリオ" pitchFamily="50" charset="-128"/>
                <a:ea typeface="メイリオ" pitchFamily="50" charset="-128"/>
              </a:rPr>
              <a:t>表１</a:t>
            </a:r>
            <a:r>
              <a:rPr lang="en-US" altLang="ja-JP" sz="1000" dirty="0">
                <a:solidFill>
                  <a:schemeClr val="tx1"/>
                </a:solidFill>
                <a:latin typeface="メイリオ" pitchFamily="50" charset="-128"/>
                <a:ea typeface="メイリオ" pitchFamily="50" charset="-128"/>
              </a:rPr>
              <a:t>)</a:t>
            </a:r>
            <a:r>
              <a:rPr lang="ja-JP" altLang="en-US" sz="1000" dirty="0">
                <a:solidFill>
                  <a:schemeClr val="tx1"/>
                </a:solidFill>
                <a:latin typeface="メイリオ" pitchFamily="50" charset="-128"/>
                <a:ea typeface="メイリオ" pitchFamily="50" charset="-128"/>
              </a:rPr>
              <a:t>の②に</a:t>
            </a:r>
            <a:r>
              <a:rPr lang="ja-JP" altLang="en-US" sz="1000">
                <a:solidFill>
                  <a:schemeClr val="tx1"/>
                </a:solidFill>
                <a:latin typeface="メイリオ" pitchFamily="50" charset="-128"/>
                <a:ea typeface="メイリオ" pitchFamily="50" charset="-128"/>
              </a:rPr>
              <a:t>ついて、訓練コースが認定職業訓練である場合に限り</a:t>
            </a:r>
            <a:r>
              <a:rPr lang="ja-JP" altLang="en-US" sz="1000" dirty="0">
                <a:solidFill>
                  <a:schemeClr val="tx1"/>
                </a:solidFill>
                <a:latin typeface="メイリオ" pitchFamily="50" charset="-128"/>
                <a:ea typeface="メイリオ" pitchFamily="50" charset="-128"/>
              </a:rPr>
              <a:t>、助成対象となります。</a:t>
            </a:r>
            <a:endParaRPr lang="en-US" altLang="ja-JP" sz="1000" u="sng" dirty="0">
              <a:solidFill>
                <a:schemeClr val="tx1"/>
              </a:solidFill>
              <a:latin typeface="メイリオ" pitchFamily="50" charset="-128"/>
              <a:ea typeface="メイリオ" pitchFamily="50" charset="-128"/>
            </a:endParaRPr>
          </a:p>
        </p:txBody>
      </p:sp>
      <p:sp>
        <p:nvSpPr>
          <p:cNvPr id="9" name="正方形/長方形 8">
            <a:extLst>
              <a:ext uri="{FF2B5EF4-FFF2-40B4-BE49-F238E27FC236}">
                <a16:creationId xmlns:a16="http://schemas.microsoft.com/office/drawing/2014/main" id="{BADFFF41-1F9E-08FE-834B-EF876F88625B}"/>
              </a:ext>
            </a:extLst>
          </p:cNvPr>
          <p:cNvSpPr/>
          <p:nvPr/>
        </p:nvSpPr>
        <p:spPr>
          <a:xfrm>
            <a:off x="659707" y="541656"/>
            <a:ext cx="6339263" cy="1354217"/>
          </a:xfrm>
          <a:prstGeom prst="rect">
            <a:avLst/>
          </a:prstGeom>
        </p:spPr>
        <p:txBody>
          <a:bodyPr wrap="square">
            <a:spAutoFit/>
          </a:bodyPr>
          <a:lstStyle/>
          <a:p>
            <a:pPr lvl="0" hangingPunct="0">
              <a:lnSpc>
                <a:spcPct val="110000"/>
              </a:lnSpc>
              <a:spcBef>
                <a:spcPts val="600"/>
              </a:spcBef>
            </a:pPr>
            <a:r>
              <a:rPr lang="en-US" altLang="ja-JP" sz="1200" b="1">
                <a:latin typeface="メイリオ" pitchFamily="50" charset="-128"/>
                <a:ea typeface="メイリオ" pitchFamily="50" charset="-128"/>
              </a:rPr>
              <a:t>OFF-JT</a:t>
            </a:r>
            <a:r>
              <a:rPr lang="ja-JP" altLang="en-US" sz="1200" b="1">
                <a:latin typeface="メイリオ" pitchFamily="50" charset="-128"/>
                <a:ea typeface="メイリオ" pitchFamily="50" charset="-128"/>
              </a:rPr>
              <a:t>の実施目的・実施方法が次の（表１）および（表２）で掲げるものに該当すると判断される場合は、助成対象となりません。</a:t>
            </a:r>
            <a:r>
              <a:rPr lang="ja-JP" altLang="en-US" sz="1200">
                <a:latin typeface="メイリオ" pitchFamily="50" charset="-128"/>
                <a:ea typeface="メイリオ" pitchFamily="50" charset="-128"/>
              </a:rPr>
              <a:t>カリキュラム全体のうち一部に含まれる場合も、その時間は助成対象となりませんので、</a:t>
            </a:r>
            <a:r>
              <a:rPr lang="ja-JP" altLang="en-US" sz="1200" u="sng">
                <a:latin typeface="メイリオ" pitchFamily="50" charset="-128"/>
                <a:ea typeface="メイリオ" pitchFamily="50" charset="-128"/>
              </a:rPr>
              <a:t>実訓練時間数の算定から除外</a:t>
            </a:r>
            <a:r>
              <a:rPr lang="ja-JP" altLang="en-US" sz="1200">
                <a:latin typeface="メイリオ" pitchFamily="50" charset="-128"/>
                <a:ea typeface="メイリオ" pitchFamily="50" charset="-128"/>
              </a:rPr>
              <a:t>してください</a:t>
            </a:r>
            <a:r>
              <a:rPr lang="ja-JP" altLang="en-US" sz="1200" spc="-50">
                <a:latin typeface="メイリオ" pitchFamily="50" charset="-128"/>
                <a:ea typeface="メイリオ" pitchFamily="50" charset="-128"/>
              </a:rPr>
              <a:t>（</a:t>
            </a:r>
            <a:r>
              <a:rPr lang="ja-JP" altLang="en-US" sz="1200" b="1" u="sng" spc="-50">
                <a:solidFill>
                  <a:srgbClr val="FF0000"/>
                </a:solidFill>
                <a:latin typeface="メイリオ" pitchFamily="50" charset="-128"/>
                <a:ea typeface="メイリオ" pitchFamily="50" charset="-128"/>
              </a:rPr>
              <a:t>これらを除外して算定した実訓練時間数が、</a:t>
            </a:r>
            <a:r>
              <a:rPr lang="en-US" altLang="ja-JP" sz="1200" b="1" u="sng" spc="-50">
                <a:solidFill>
                  <a:srgbClr val="FF0000"/>
                </a:solidFill>
                <a:latin typeface="メイリオ" pitchFamily="50" charset="-128"/>
                <a:ea typeface="メイリオ" pitchFamily="50" charset="-128"/>
              </a:rPr>
              <a:t>10</a:t>
            </a:r>
            <a:r>
              <a:rPr lang="ja-JP" altLang="en-US" sz="1200" b="1" u="sng" spc="-50">
                <a:solidFill>
                  <a:srgbClr val="FF0000"/>
                </a:solidFill>
                <a:latin typeface="メイリオ" pitchFamily="50" charset="-128"/>
                <a:ea typeface="メイリオ" pitchFamily="50" charset="-128"/>
              </a:rPr>
              <a:t>時間以上必要です。</a:t>
            </a:r>
            <a:r>
              <a:rPr lang="ja-JP" altLang="en-US" sz="1200" spc="-50">
                <a:latin typeface="メイリオ" pitchFamily="50" charset="-128"/>
                <a:ea typeface="メイリオ" pitchFamily="50" charset="-128"/>
              </a:rPr>
              <a:t>）。</a:t>
            </a:r>
            <a:endParaRPr lang="en-US" altLang="ja-JP" sz="1200" spc="-50">
              <a:latin typeface="メイリオ" pitchFamily="50" charset="-128"/>
              <a:ea typeface="メイリオ" pitchFamily="50" charset="-128"/>
            </a:endParaRPr>
          </a:p>
          <a:p>
            <a:pPr lvl="0" hangingPunct="0">
              <a:lnSpc>
                <a:spcPct val="110000"/>
              </a:lnSpc>
              <a:spcBef>
                <a:spcPts val="600"/>
              </a:spcBef>
            </a:pPr>
            <a:r>
              <a:rPr lang="ja-JP" altLang="en-US" sz="1100" spc="-40">
                <a:latin typeface="メイリオ" pitchFamily="50" charset="-128"/>
                <a:ea typeface="メイリオ" pitchFamily="50" charset="-128"/>
              </a:rPr>
              <a:t>対象労働者の職務との関連性や、専門的な知識･技能の習得を目的としているかなどは、雇用契約書や訓練カリキュラム等により確認します（追加で資料の提出を求める場合があります。）。</a:t>
            </a:r>
            <a:endParaRPr lang="en-US" altLang="ja-JP" sz="1100" spc="-40">
              <a:latin typeface="メイリオ" pitchFamily="50" charset="-128"/>
              <a:ea typeface="メイリオ" pitchFamily="50" charset="-128"/>
            </a:endParaRPr>
          </a:p>
        </p:txBody>
      </p:sp>
      <p:sp>
        <p:nvSpPr>
          <p:cNvPr id="10" name="正方形/長方形 9">
            <a:extLst>
              <a:ext uri="{FF2B5EF4-FFF2-40B4-BE49-F238E27FC236}">
                <a16:creationId xmlns:a16="http://schemas.microsoft.com/office/drawing/2014/main" id="{0C0A777E-DF28-8869-DA15-2322B97426F8}"/>
              </a:ext>
            </a:extLst>
          </p:cNvPr>
          <p:cNvSpPr/>
          <p:nvPr/>
        </p:nvSpPr>
        <p:spPr>
          <a:xfrm>
            <a:off x="442855" y="1916194"/>
            <a:ext cx="5206045" cy="276999"/>
          </a:xfrm>
          <a:prstGeom prst="rect">
            <a:avLst/>
          </a:prstGeom>
        </p:spPr>
        <p:txBody>
          <a:bodyPr wrap="square">
            <a:spAutoFit/>
          </a:bodyPr>
          <a:lstStyle/>
          <a:p>
            <a:pPr lvl="0"/>
            <a:r>
              <a:rPr lang="ja-JP" altLang="en-US" sz="1200" b="1">
                <a:solidFill>
                  <a:schemeClr val="accent2"/>
                </a:solidFill>
                <a:latin typeface="メイリオ" pitchFamily="50" charset="-128"/>
                <a:ea typeface="メイリオ" pitchFamily="50" charset="-128"/>
              </a:rPr>
              <a:t>（表１）</a:t>
            </a:r>
            <a:r>
              <a:rPr lang="en-US" altLang="ja-JP" sz="1200" b="1">
                <a:solidFill>
                  <a:schemeClr val="accent2"/>
                </a:solidFill>
                <a:latin typeface="メイリオ" pitchFamily="50" charset="-128"/>
                <a:ea typeface="メイリオ" pitchFamily="50" charset="-128"/>
              </a:rPr>
              <a:t>OFF</a:t>
            </a:r>
            <a:r>
              <a:rPr lang="ja-JP" altLang="en-US" sz="1200" b="1">
                <a:solidFill>
                  <a:schemeClr val="accent2"/>
                </a:solidFill>
                <a:latin typeface="メイリオ" pitchFamily="50" charset="-128"/>
                <a:ea typeface="メイリオ" pitchFamily="50" charset="-128"/>
              </a:rPr>
              <a:t>－</a:t>
            </a:r>
            <a:r>
              <a:rPr lang="en-US" altLang="ja-JP" sz="1200" b="1">
                <a:solidFill>
                  <a:schemeClr val="accent2"/>
                </a:solidFill>
                <a:latin typeface="メイリオ" pitchFamily="50" charset="-128"/>
                <a:ea typeface="メイリオ" pitchFamily="50" charset="-128"/>
              </a:rPr>
              <a:t>JT</a:t>
            </a:r>
            <a:r>
              <a:rPr lang="ja-JP" altLang="en-US" sz="1200" b="1">
                <a:solidFill>
                  <a:schemeClr val="accent2"/>
                </a:solidFill>
                <a:latin typeface="メイリオ" pitchFamily="50" charset="-128"/>
                <a:ea typeface="メイリオ" pitchFamily="50" charset="-128"/>
              </a:rPr>
              <a:t>のうち助成対象とならない実施目的のもの</a:t>
            </a:r>
            <a:endParaRPr lang="en-US" altLang="ja-JP" sz="1200" b="1">
              <a:solidFill>
                <a:schemeClr val="accent2"/>
              </a:solidFill>
              <a:latin typeface="メイリオ" pitchFamily="50" charset="-128"/>
              <a:ea typeface="メイリオ" pitchFamily="50" charset="-128"/>
            </a:endParaRPr>
          </a:p>
        </p:txBody>
      </p:sp>
      <p:sp>
        <p:nvSpPr>
          <p:cNvPr id="23" name="スライド番号プレースホルダー 1">
            <a:extLst>
              <a:ext uri="{FF2B5EF4-FFF2-40B4-BE49-F238E27FC236}">
                <a16:creationId xmlns:a16="http://schemas.microsoft.com/office/drawing/2014/main" id="{ED1BE711-26A4-2F71-5100-F5DC5F3C28EB}"/>
              </a:ext>
            </a:extLst>
          </p:cNvPr>
          <p:cNvSpPr txBox="1">
            <a:spLocks/>
          </p:cNvSpPr>
          <p:nvPr/>
        </p:nvSpPr>
        <p:spPr>
          <a:xfrm>
            <a:off x="46855" y="9934239"/>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37</a:t>
            </a:fld>
            <a:endParaRPr lang="ja-JP" altLang="en-US"/>
          </a:p>
        </p:txBody>
      </p:sp>
      <p:sp>
        <p:nvSpPr>
          <p:cNvPr id="4" name="テキスト ボックス 3">
            <a:extLst>
              <a:ext uri="{FF2B5EF4-FFF2-40B4-BE49-F238E27FC236}">
                <a16:creationId xmlns:a16="http://schemas.microsoft.com/office/drawing/2014/main" id="{42982057-B5A5-ECD3-5A82-7AC87411142A}"/>
              </a:ext>
            </a:extLst>
          </p:cNvPr>
          <p:cNvSpPr txBox="1"/>
          <p:nvPr/>
        </p:nvSpPr>
        <p:spPr>
          <a:xfrm>
            <a:off x="501512" y="261493"/>
            <a:ext cx="2779766"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（６）対象とならない</a:t>
            </a:r>
            <a:r>
              <a:rPr lang="en-US" altLang="ja-JP"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OFF-JT</a:t>
            </a:r>
            <a:endParaRPr lang="ja-JP" altLang="en-US" sz="1400">
              <a:solidFill>
                <a:schemeClr val="bg1"/>
              </a:solidFill>
            </a:endParaRPr>
          </a:p>
        </p:txBody>
      </p:sp>
      <p:graphicFrame>
        <p:nvGraphicFramePr>
          <p:cNvPr id="2" name="表 20">
            <a:extLst>
              <a:ext uri="{FF2B5EF4-FFF2-40B4-BE49-F238E27FC236}">
                <a16:creationId xmlns:a16="http://schemas.microsoft.com/office/drawing/2014/main" id="{4FC4858C-ABBB-01F4-F4ED-CAE0A7DB8039}"/>
              </a:ext>
            </a:extLst>
          </p:cNvPr>
          <p:cNvGraphicFramePr>
            <a:graphicFrameLocks noGrp="1"/>
          </p:cNvGraphicFramePr>
          <p:nvPr>
            <p:extLst>
              <p:ext uri="{D42A27DB-BD31-4B8C-83A1-F6EECF244321}">
                <p14:modId xmlns:p14="http://schemas.microsoft.com/office/powerpoint/2010/main" val="2838993175"/>
              </p:ext>
            </p:extLst>
          </p:nvPr>
        </p:nvGraphicFramePr>
        <p:xfrm>
          <a:off x="-9361" y="52739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443306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930A6E0D-17FE-C51D-A36B-7A9BBF1310F2}"/>
              </a:ext>
            </a:extLst>
          </p:cNvPr>
          <p:cNvGraphicFramePr>
            <a:graphicFrameLocks noGrp="1"/>
          </p:cNvGraphicFramePr>
          <p:nvPr>
            <p:extLst>
              <p:ext uri="{D42A27DB-BD31-4B8C-83A1-F6EECF244321}">
                <p14:modId xmlns:p14="http://schemas.microsoft.com/office/powerpoint/2010/main" val="462411360"/>
              </p:ext>
            </p:extLst>
          </p:nvPr>
        </p:nvGraphicFramePr>
        <p:xfrm>
          <a:off x="163015" y="351258"/>
          <a:ext cx="6611196" cy="4160298"/>
        </p:xfrm>
        <a:graphic>
          <a:graphicData uri="http://schemas.openxmlformats.org/drawingml/2006/table">
            <a:tbl>
              <a:tblPr firstRow="1" bandRow="1">
                <a:tableStyleId>{5940675A-B579-460E-94D1-54222C63F5DA}</a:tableStyleId>
              </a:tblPr>
              <a:tblGrid>
                <a:gridCol w="294300">
                  <a:extLst>
                    <a:ext uri="{9D8B030D-6E8A-4147-A177-3AD203B41FA5}">
                      <a16:colId xmlns:a16="http://schemas.microsoft.com/office/drawing/2014/main" val="20000"/>
                    </a:ext>
                  </a:extLst>
                </a:gridCol>
                <a:gridCol w="6316896">
                  <a:extLst>
                    <a:ext uri="{9D8B030D-6E8A-4147-A177-3AD203B41FA5}">
                      <a16:colId xmlns:a16="http://schemas.microsoft.com/office/drawing/2014/main" val="20001"/>
                    </a:ext>
                  </a:extLst>
                </a:gridCol>
              </a:tblGrid>
              <a:tr h="288000">
                <a:tc>
                  <a:txBody>
                    <a:bodyPr/>
                    <a:lstStyle/>
                    <a:p>
                      <a:pPr algn="ctr"/>
                      <a:r>
                        <a:rPr kumimoji="1" lang="ja-JP" altLang="en-US" sz="1100">
                          <a:solidFill>
                            <a:schemeClr val="tx1"/>
                          </a:solidFill>
                          <a:latin typeface="メイリオ" pitchFamily="50" charset="-128"/>
                          <a:ea typeface="メイリオ" pitchFamily="50" charset="-128"/>
                        </a:rPr>
                        <a:t>①</a:t>
                      </a:r>
                    </a:p>
                  </a:txBody>
                  <a:tcPr marL="87082" marR="87082" marT="44179" marB="4417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hangingPunct="0">
                        <a:lnSpc>
                          <a:spcPct val="100000"/>
                        </a:lnSpc>
                      </a:pPr>
                      <a:r>
                        <a:rPr lang="ja-JP" altLang="en-US" sz="1100" spc="-40" baseline="0">
                          <a:solidFill>
                            <a:schemeClr val="tx1"/>
                          </a:solidFill>
                          <a:latin typeface="メイリオ" pitchFamily="50" charset="-128"/>
                          <a:ea typeface="メイリオ" pitchFamily="50" charset="-128"/>
                        </a:rPr>
                        <a:t>業務上の義務として実施されるものではなく、労働者が自発的に行うもの（育児休業中訓練を除く</a:t>
                      </a:r>
                      <a:r>
                        <a:rPr lang="en-US" altLang="ja-JP" sz="1100" spc="-40" baseline="0">
                          <a:solidFill>
                            <a:schemeClr val="tx1"/>
                          </a:solidFill>
                          <a:latin typeface="メイリオ" pitchFamily="50" charset="-128"/>
                          <a:ea typeface="メイリオ" pitchFamily="50" charset="-128"/>
                        </a:rPr>
                        <a:t>｡)</a:t>
                      </a:r>
                      <a:endParaRPr lang="ja-JP" altLang="ja-JP" sz="1100" spc="-40" baseline="0">
                        <a:solidFill>
                          <a:schemeClr val="tx1"/>
                        </a:solidFill>
                        <a:latin typeface="メイリオ" pitchFamily="50" charset="-128"/>
                        <a:ea typeface="メイリオ" pitchFamily="50" charset="-128"/>
                      </a:endParaRP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88000">
                <a:tc>
                  <a:txBody>
                    <a:bodyPr/>
                    <a:lstStyle/>
                    <a:p>
                      <a:pPr algn="ctr"/>
                      <a:r>
                        <a:rPr kumimoji="1" lang="ja-JP" altLang="en-US" sz="1100">
                          <a:solidFill>
                            <a:schemeClr val="tx1"/>
                          </a:solidFill>
                          <a:latin typeface="メイリオ" pitchFamily="50" charset="-128"/>
                          <a:ea typeface="メイリオ" pitchFamily="50" charset="-128"/>
                        </a:rPr>
                        <a:t>②</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kumimoji="1" lang="en-US" altLang="ja-JP" sz="1100">
                          <a:solidFill>
                            <a:schemeClr val="tx1"/>
                          </a:solidFill>
                          <a:latin typeface="メイリオ" pitchFamily="50" charset="-128"/>
                          <a:ea typeface="メイリオ" pitchFamily="50" charset="-128"/>
                        </a:rPr>
                        <a:t>e</a:t>
                      </a:r>
                      <a:r>
                        <a:rPr kumimoji="1" lang="ja-JP" altLang="en-US" sz="1100">
                          <a:solidFill>
                            <a:schemeClr val="tx1"/>
                          </a:solidFill>
                          <a:latin typeface="メイリオ" pitchFamily="50" charset="-128"/>
                          <a:ea typeface="メイリオ" pitchFamily="50" charset="-128"/>
                        </a:rPr>
                        <a:t>ラーニングによる訓練等及び同時双方向型の通信訓練のうち、定額制サービスによるもの</a:t>
                      </a: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64419">
                <a:tc>
                  <a:txBody>
                    <a:bodyPr/>
                    <a:lstStyle/>
                    <a:p>
                      <a:pPr algn="ctr"/>
                      <a:r>
                        <a:rPr kumimoji="1" lang="ja-JP" altLang="en-US" sz="1100">
                          <a:solidFill>
                            <a:schemeClr val="tx1"/>
                          </a:solidFill>
                          <a:latin typeface="メイリオ" pitchFamily="50" charset="-128"/>
                          <a:ea typeface="メイリオ" pitchFamily="50" charset="-128"/>
                        </a:rPr>
                        <a:t>③</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kumimoji="1" lang="ja-JP" altLang="en-US" sz="1100">
                          <a:solidFill>
                            <a:schemeClr val="tx1"/>
                          </a:solidFill>
                          <a:latin typeface="メイリオ" pitchFamily="50" charset="-128"/>
                          <a:ea typeface="メイリオ" pitchFamily="50" charset="-128"/>
                        </a:rPr>
                        <a:t>教材、補助教材等を訓練受講者に提供することのみで、設問回答、添削指導、質疑応答等が行われないもの（通信制による訓練等の場合に限る）</a:t>
                      </a: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29135601"/>
                  </a:ext>
                </a:extLst>
              </a:tr>
              <a:tr h="525414">
                <a:tc>
                  <a:txBody>
                    <a:bodyPr/>
                    <a:lstStyle/>
                    <a:p>
                      <a:pPr algn="ctr"/>
                      <a:r>
                        <a:rPr kumimoji="1" lang="ja-JP" altLang="en-US" sz="1100">
                          <a:solidFill>
                            <a:schemeClr val="tx1"/>
                          </a:solidFill>
                          <a:latin typeface="メイリオ" pitchFamily="50" charset="-128"/>
                          <a:ea typeface="メイリオ" pitchFamily="50" charset="-128"/>
                        </a:rPr>
                        <a:t>④</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kumimoji="1" lang="ja-JP" altLang="en-US" sz="1100">
                          <a:solidFill>
                            <a:schemeClr val="tx1"/>
                          </a:solidFill>
                          <a:latin typeface="メイリオ" pitchFamily="50" charset="-128"/>
                          <a:ea typeface="メイリオ" pitchFamily="50" charset="-128"/>
                        </a:rPr>
                        <a:t>広く国民の職業に必要な知識及び技能の習得を図ることを目的としたものではなく、特定の事業主に対して提供することを目的としたもの（</a:t>
                      </a:r>
                      <a:r>
                        <a:rPr kumimoji="1" lang="en-US" altLang="ja-JP" sz="1100">
                          <a:solidFill>
                            <a:schemeClr val="tx1"/>
                          </a:solidFill>
                          <a:latin typeface="メイリオ" pitchFamily="50" charset="-128"/>
                          <a:ea typeface="メイリオ" pitchFamily="50" charset="-128"/>
                        </a:rPr>
                        <a:t>e</a:t>
                      </a:r>
                      <a:r>
                        <a:rPr kumimoji="1" lang="ja-JP" altLang="en-US" sz="1100">
                          <a:solidFill>
                            <a:schemeClr val="tx1"/>
                          </a:solidFill>
                          <a:latin typeface="メイリオ" pitchFamily="50" charset="-128"/>
                          <a:ea typeface="メイリオ" pitchFamily="50" charset="-128"/>
                        </a:rPr>
                        <a:t>ラーニングによる訓練等及び通信制による訓練等に限る</a:t>
                      </a:r>
                      <a:r>
                        <a:rPr kumimoji="1" lang="en-US" altLang="ja-JP" sz="1100">
                          <a:solidFill>
                            <a:schemeClr val="tx1"/>
                          </a:solidFill>
                          <a:latin typeface="メイリオ" pitchFamily="50" charset="-128"/>
                          <a:ea typeface="メイリオ" pitchFamily="50" charset="-128"/>
                        </a:rPr>
                        <a:t>｡</a:t>
                      </a:r>
                      <a:r>
                        <a:rPr kumimoji="1" lang="ja-JP" altLang="en-US" sz="1100">
                          <a:solidFill>
                            <a:schemeClr val="tx1"/>
                          </a:solidFill>
                          <a:latin typeface="メイリオ" pitchFamily="50" charset="-128"/>
                          <a:ea typeface="メイリオ" pitchFamily="50" charset="-128"/>
                        </a:rPr>
                        <a:t>）</a:t>
                      </a: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68601652"/>
                  </a:ext>
                </a:extLst>
              </a:tr>
              <a:tr h="288000">
                <a:tc>
                  <a:txBody>
                    <a:bodyPr/>
                    <a:lstStyle/>
                    <a:p>
                      <a:pPr algn="ctr"/>
                      <a:r>
                        <a:rPr kumimoji="1" lang="ja-JP" altLang="en-US" sz="1100">
                          <a:solidFill>
                            <a:schemeClr val="tx1"/>
                          </a:solidFill>
                          <a:latin typeface="メイリオ" pitchFamily="50" charset="-128"/>
                          <a:ea typeface="メイリオ" pitchFamily="50" charset="-128"/>
                        </a:rPr>
                        <a:t>⑤</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kumimoji="1" lang="ja-JP" altLang="en-US" sz="1100" spc="-30" baseline="0">
                          <a:solidFill>
                            <a:schemeClr val="tx1"/>
                          </a:solidFill>
                          <a:latin typeface="メイリオ" pitchFamily="50" charset="-128"/>
                          <a:ea typeface="メイリオ" pitchFamily="50" charset="-128"/>
                        </a:rPr>
                        <a:t>専らビデオのみを視聴して行う講座（</a:t>
                      </a:r>
                      <a:r>
                        <a:rPr kumimoji="1" lang="en-US" altLang="ja-JP" sz="1100" spc="-30" baseline="0">
                          <a:solidFill>
                            <a:schemeClr val="tx1"/>
                          </a:solidFill>
                          <a:latin typeface="メイリオ" pitchFamily="50" charset="-128"/>
                          <a:ea typeface="メイリオ" pitchFamily="50" charset="-128"/>
                        </a:rPr>
                        <a:t>e</a:t>
                      </a:r>
                      <a:r>
                        <a:rPr kumimoji="1" lang="ja-JP" altLang="en-US" sz="1100" spc="-30" baseline="0">
                          <a:solidFill>
                            <a:schemeClr val="tx1"/>
                          </a:solidFill>
                          <a:latin typeface="メイリオ" pitchFamily="50" charset="-128"/>
                          <a:ea typeface="メイリオ" pitchFamily="50" charset="-128"/>
                        </a:rPr>
                        <a:t>ラーニングによる訓練等及び通信制による訓練等を除く</a:t>
                      </a:r>
                      <a:r>
                        <a:rPr kumimoji="1" lang="en-US" altLang="ja-JP" sz="1100" spc="-30" baseline="0">
                          <a:solidFill>
                            <a:schemeClr val="tx1"/>
                          </a:solidFill>
                          <a:latin typeface="メイリオ" pitchFamily="50" charset="-128"/>
                          <a:ea typeface="メイリオ" pitchFamily="50" charset="-128"/>
                        </a:rPr>
                        <a:t>｡</a:t>
                      </a:r>
                      <a:r>
                        <a:rPr kumimoji="1" lang="ja-JP" altLang="en-US" sz="1100" spc="-30" baseline="0">
                          <a:solidFill>
                            <a:schemeClr val="tx1"/>
                          </a:solidFill>
                          <a:latin typeface="メイリオ" pitchFamily="50" charset="-128"/>
                          <a:ea typeface="メイリオ" pitchFamily="50" charset="-128"/>
                        </a:rPr>
                        <a:t>）</a:t>
                      </a: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21518978"/>
                  </a:ext>
                </a:extLst>
              </a:tr>
              <a:tr h="288000">
                <a:tc>
                  <a:txBody>
                    <a:bodyPr/>
                    <a:lstStyle/>
                    <a:p>
                      <a:pPr algn="ctr"/>
                      <a:r>
                        <a:rPr kumimoji="1" lang="ja-JP" altLang="en-US" sz="1100">
                          <a:solidFill>
                            <a:schemeClr val="tx1"/>
                          </a:solidFill>
                          <a:latin typeface="メイリオ" pitchFamily="50" charset="-128"/>
                          <a:ea typeface="メイリオ" pitchFamily="50" charset="-128"/>
                        </a:rPr>
                        <a:t>⑥</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lang="ja-JP" altLang="ja-JP" sz="1100">
                          <a:solidFill>
                            <a:schemeClr val="tx1"/>
                          </a:solidFill>
                          <a:latin typeface="メイリオ" pitchFamily="50" charset="-128"/>
                          <a:ea typeface="メイリオ" pitchFamily="50" charset="-128"/>
                        </a:rPr>
                        <a:t>海外、洋上で実施するもの（海外研修</a:t>
                      </a:r>
                      <a:r>
                        <a:rPr lang="ja-JP" altLang="en-US" sz="1100">
                          <a:solidFill>
                            <a:schemeClr val="tx1"/>
                          </a:solidFill>
                          <a:latin typeface="メイリオ" pitchFamily="50" charset="-128"/>
                          <a:ea typeface="メイリオ" pitchFamily="50" charset="-128"/>
                        </a:rPr>
                        <a:t>、</a:t>
                      </a:r>
                      <a:r>
                        <a:rPr lang="ja-JP" altLang="ja-JP" sz="1100">
                          <a:solidFill>
                            <a:schemeClr val="tx1"/>
                          </a:solidFill>
                          <a:latin typeface="メイリオ" pitchFamily="50" charset="-128"/>
                          <a:ea typeface="メイリオ" pitchFamily="50" charset="-128"/>
                        </a:rPr>
                        <a:t>洋上セミナー</a:t>
                      </a:r>
                      <a:r>
                        <a:rPr lang="ja-JP" altLang="en-US" sz="1100">
                          <a:solidFill>
                            <a:schemeClr val="tx1"/>
                          </a:solidFill>
                          <a:latin typeface="メイリオ" pitchFamily="50" charset="-128"/>
                          <a:ea typeface="メイリオ" pitchFamily="50" charset="-128"/>
                        </a:rPr>
                        <a:t>など</a:t>
                      </a:r>
                      <a:r>
                        <a:rPr lang="ja-JP" altLang="ja-JP" sz="1100">
                          <a:solidFill>
                            <a:schemeClr val="tx1"/>
                          </a:solidFill>
                          <a:latin typeface="メイリオ" pitchFamily="50" charset="-128"/>
                          <a:ea typeface="メイリオ" pitchFamily="50" charset="-128"/>
                        </a:rPr>
                        <a:t>）</a:t>
                      </a:r>
                      <a:endParaRPr kumimoji="1" lang="ja-JP" altLang="en-US" sz="1100">
                        <a:solidFill>
                          <a:schemeClr val="tx1"/>
                        </a:solidFill>
                        <a:latin typeface="メイリオ" pitchFamily="50" charset="-128"/>
                        <a:ea typeface="メイリオ" pitchFamily="50" charset="-128"/>
                      </a:endParaRP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525414">
                <a:tc>
                  <a:txBody>
                    <a:bodyPr/>
                    <a:lstStyle/>
                    <a:p>
                      <a:pPr algn="ctr"/>
                      <a:r>
                        <a:rPr kumimoji="1" lang="ja-JP" altLang="en-US" sz="1100">
                          <a:solidFill>
                            <a:schemeClr val="tx1"/>
                          </a:solidFill>
                          <a:latin typeface="メイリオ" pitchFamily="50" charset="-128"/>
                          <a:ea typeface="メイリオ" pitchFamily="50" charset="-128"/>
                        </a:rPr>
                        <a:t>⑦</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hangingPunct="0">
                        <a:lnSpc>
                          <a:spcPct val="100000"/>
                        </a:lnSpc>
                      </a:pPr>
                      <a:r>
                        <a:rPr lang="ja-JP" altLang="en-US" sz="1100">
                          <a:solidFill>
                            <a:schemeClr val="tx1"/>
                          </a:solidFill>
                          <a:latin typeface="メイリオ" pitchFamily="50" charset="-128"/>
                          <a:ea typeface="メイリオ" pitchFamily="50" charset="-128"/>
                        </a:rPr>
                        <a:t>生産ライン又は就労の場で行われるもの（</a:t>
                      </a:r>
                      <a:r>
                        <a:rPr lang="ja-JP" altLang="ja-JP" sz="1100">
                          <a:solidFill>
                            <a:schemeClr val="tx1"/>
                          </a:solidFill>
                          <a:latin typeface="メイリオ" pitchFamily="50" charset="-128"/>
                          <a:ea typeface="メイリオ" pitchFamily="50" charset="-128"/>
                        </a:rPr>
                        <a:t>事務所、営業店舗、工場、関連企業</a:t>
                      </a:r>
                      <a:r>
                        <a:rPr lang="ja-JP" altLang="en-US" sz="1100">
                          <a:solidFill>
                            <a:schemeClr val="tx1"/>
                          </a:solidFill>
                          <a:latin typeface="メイリオ" pitchFamily="50" charset="-128"/>
                          <a:ea typeface="メイリオ" pitchFamily="50" charset="-128"/>
                        </a:rPr>
                        <a:t>（</a:t>
                      </a:r>
                      <a:r>
                        <a:rPr lang="ja-JP" altLang="ja-JP" sz="1100">
                          <a:solidFill>
                            <a:schemeClr val="tx1"/>
                          </a:solidFill>
                          <a:latin typeface="メイリオ" pitchFamily="50" charset="-128"/>
                          <a:ea typeface="メイリオ" pitchFamily="50" charset="-128"/>
                        </a:rPr>
                        <a:t>取引先含む</a:t>
                      </a:r>
                      <a:r>
                        <a:rPr lang="ja-JP" altLang="en-US" sz="1100">
                          <a:solidFill>
                            <a:schemeClr val="tx1"/>
                          </a:solidFill>
                          <a:latin typeface="メイリオ" pitchFamily="50" charset="-128"/>
                          <a:ea typeface="メイリオ" pitchFamily="50" charset="-128"/>
                        </a:rPr>
                        <a:t>）</a:t>
                      </a:r>
                      <a:r>
                        <a:rPr lang="ja-JP" altLang="ja-JP" sz="1100">
                          <a:solidFill>
                            <a:schemeClr val="tx1"/>
                          </a:solidFill>
                          <a:latin typeface="メイリオ" pitchFamily="50" charset="-128"/>
                          <a:ea typeface="メイリオ" pitchFamily="50" charset="-128"/>
                        </a:rPr>
                        <a:t>の勤務先</a:t>
                      </a:r>
                      <a:r>
                        <a:rPr lang="ja-JP" altLang="en-US" sz="1100">
                          <a:solidFill>
                            <a:schemeClr val="tx1"/>
                          </a:solidFill>
                          <a:latin typeface="メイリオ" pitchFamily="50" charset="-128"/>
                          <a:ea typeface="メイリオ" pitchFamily="50" charset="-128"/>
                        </a:rPr>
                        <a:t>等</a:t>
                      </a:r>
                      <a:r>
                        <a:rPr lang="ja-JP" altLang="ja-JP" sz="1100">
                          <a:solidFill>
                            <a:schemeClr val="tx1"/>
                          </a:solidFill>
                          <a:latin typeface="メイリオ" pitchFamily="50" charset="-128"/>
                          <a:ea typeface="メイリオ" pitchFamily="50" charset="-128"/>
                        </a:rPr>
                        <a:t>、場所の種類を問わず、営業中の生産ライン</a:t>
                      </a:r>
                      <a:r>
                        <a:rPr lang="ja-JP" altLang="en-US" sz="1100">
                          <a:solidFill>
                            <a:schemeClr val="tx1"/>
                          </a:solidFill>
                          <a:latin typeface="メイリオ" pitchFamily="50" charset="-128"/>
                          <a:ea typeface="メイリオ" pitchFamily="50" charset="-128"/>
                        </a:rPr>
                        <a:t>、また</a:t>
                      </a:r>
                      <a:r>
                        <a:rPr lang="ja-JP" altLang="ja-JP" sz="1100">
                          <a:solidFill>
                            <a:schemeClr val="tx1"/>
                          </a:solidFill>
                          <a:latin typeface="メイリオ" pitchFamily="50" charset="-128"/>
                          <a:ea typeface="メイリオ" pitchFamily="50" charset="-128"/>
                        </a:rPr>
                        <a:t>は就労の場で行われるもの</a:t>
                      </a:r>
                      <a:r>
                        <a:rPr lang="ja-JP" altLang="en-US" sz="1100">
                          <a:solidFill>
                            <a:schemeClr val="tx1"/>
                          </a:solidFill>
                          <a:latin typeface="メイリオ" pitchFamily="50" charset="-128"/>
                          <a:ea typeface="メイリオ" pitchFamily="50" charset="-128"/>
                        </a:rPr>
                        <a:t>。</a:t>
                      </a:r>
                      <a:r>
                        <a:rPr lang="en-US" altLang="ja-JP" sz="1100">
                          <a:solidFill>
                            <a:schemeClr val="tx1"/>
                          </a:solidFill>
                          <a:latin typeface="メイリオ" pitchFamily="50" charset="-128"/>
                          <a:ea typeface="メイリオ" pitchFamily="50" charset="-128"/>
                        </a:rPr>
                        <a:t>e</a:t>
                      </a:r>
                      <a:r>
                        <a:rPr lang="ja-JP" altLang="en-US" sz="1100">
                          <a:solidFill>
                            <a:schemeClr val="tx1"/>
                          </a:solidFill>
                          <a:latin typeface="メイリオ" pitchFamily="50" charset="-128"/>
                          <a:ea typeface="メイリオ" pitchFamily="50" charset="-128"/>
                        </a:rPr>
                        <a:t>ラーニングによる訓練等及び通信制による訓練等を除く</a:t>
                      </a:r>
                      <a:r>
                        <a:rPr lang="en-US" altLang="ja-JP" sz="1100">
                          <a:solidFill>
                            <a:schemeClr val="tx1"/>
                          </a:solidFill>
                          <a:latin typeface="メイリオ" pitchFamily="50" charset="-128"/>
                          <a:ea typeface="メイリオ" pitchFamily="50" charset="-128"/>
                        </a:rPr>
                        <a:t>｡</a:t>
                      </a:r>
                      <a:r>
                        <a:rPr lang="ja-JP" altLang="en-US" sz="1100">
                          <a:solidFill>
                            <a:schemeClr val="tx1"/>
                          </a:solidFill>
                          <a:latin typeface="メイリオ" pitchFamily="50" charset="-128"/>
                          <a:ea typeface="メイリオ" pitchFamily="50" charset="-128"/>
                        </a:rPr>
                        <a:t>）</a:t>
                      </a:r>
                      <a:endParaRPr lang="ja-JP" altLang="ja-JP" sz="1100">
                        <a:solidFill>
                          <a:schemeClr val="tx1"/>
                        </a:solidFill>
                        <a:latin typeface="メイリオ" pitchFamily="50" charset="-128"/>
                        <a:ea typeface="メイリオ" pitchFamily="50" charset="-128"/>
                      </a:endParaRP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88000">
                <a:tc>
                  <a:txBody>
                    <a:bodyPr/>
                    <a:lstStyle/>
                    <a:p>
                      <a:pPr algn="ctr"/>
                      <a:r>
                        <a:rPr kumimoji="1" lang="ja-JP" altLang="en-US" sz="1100">
                          <a:solidFill>
                            <a:schemeClr val="tx1"/>
                          </a:solidFill>
                          <a:latin typeface="メイリオ" pitchFamily="50" charset="-128"/>
                          <a:ea typeface="メイリオ" pitchFamily="50" charset="-128"/>
                        </a:rPr>
                        <a:t>⑧</a:t>
                      </a:r>
                    </a:p>
                  </a:txBody>
                  <a:tcPr marL="87082" marR="87082"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nSpc>
                          <a:spcPct val="100000"/>
                        </a:lnSpc>
                      </a:pPr>
                      <a:r>
                        <a:rPr lang="ja-JP" altLang="ja-JP" sz="1100">
                          <a:solidFill>
                            <a:schemeClr val="tx1"/>
                          </a:solidFill>
                          <a:latin typeface="メイリオ" pitchFamily="50" charset="-128"/>
                          <a:ea typeface="メイリオ" pitchFamily="50" charset="-128"/>
                        </a:rPr>
                        <a:t>通常の生産活動と区別できないもの　</a:t>
                      </a:r>
                      <a:r>
                        <a:rPr lang="ja-JP" altLang="ja-JP" sz="1000">
                          <a:solidFill>
                            <a:schemeClr val="tx1"/>
                          </a:solidFill>
                          <a:latin typeface="メイリオ" pitchFamily="50" charset="-128"/>
                          <a:ea typeface="メイリオ" pitchFamily="50" charset="-128"/>
                        </a:rPr>
                        <a:t>（例</a:t>
                      </a:r>
                      <a:r>
                        <a:rPr lang="ja-JP" altLang="en-US" sz="1000">
                          <a:solidFill>
                            <a:schemeClr val="tx1"/>
                          </a:solidFill>
                          <a:latin typeface="メイリオ" pitchFamily="50" charset="-128"/>
                          <a:ea typeface="メイリオ" pitchFamily="50" charset="-128"/>
                        </a:rPr>
                        <a:t>）</a:t>
                      </a:r>
                      <a:r>
                        <a:rPr lang="ja-JP" altLang="ja-JP" sz="1000">
                          <a:solidFill>
                            <a:schemeClr val="tx1"/>
                          </a:solidFill>
                          <a:latin typeface="メイリオ" pitchFamily="50" charset="-128"/>
                          <a:ea typeface="メイリオ" pitchFamily="50" charset="-128"/>
                        </a:rPr>
                        <a:t>現場実習、営業同行トレーニング</a:t>
                      </a:r>
                      <a:r>
                        <a:rPr lang="ja-JP" altLang="en-US" sz="1000">
                          <a:solidFill>
                            <a:schemeClr val="tx1"/>
                          </a:solidFill>
                          <a:latin typeface="メイリオ" pitchFamily="50" charset="-128"/>
                          <a:ea typeface="メイリオ" pitchFamily="50" charset="-128"/>
                        </a:rPr>
                        <a:t>　など</a:t>
                      </a:r>
                      <a:endParaRPr kumimoji="1" lang="ja-JP" altLang="en-US" sz="1000">
                        <a:solidFill>
                          <a:schemeClr val="tx1"/>
                        </a:solidFill>
                        <a:latin typeface="メイリオ" pitchFamily="50" charset="-128"/>
                        <a:ea typeface="メイリオ" pitchFamily="50" charset="-128"/>
                      </a:endParaRP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64419">
                <a:tc>
                  <a:txBody>
                    <a:bodyPr/>
                    <a:lstStyle/>
                    <a:p>
                      <a:pPr algn="ctr"/>
                      <a:r>
                        <a:rPr kumimoji="1" lang="ja-JP" altLang="en-US" sz="1100">
                          <a:solidFill>
                            <a:schemeClr val="tx1"/>
                          </a:solidFill>
                          <a:latin typeface="メイリオ" pitchFamily="50" charset="-128"/>
                          <a:ea typeface="メイリオ" pitchFamily="50" charset="-128"/>
                        </a:rPr>
                        <a:t>⑨</a:t>
                      </a:r>
                    </a:p>
                  </a:txBody>
                  <a:tcPr marL="87082" marR="87082" marT="72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hangingPunct="0">
                        <a:lnSpc>
                          <a:spcPct val="100000"/>
                        </a:lnSpc>
                      </a:pPr>
                      <a:r>
                        <a:rPr lang="ja-JP" altLang="ja-JP" sz="1100">
                          <a:solidFill>
                            <a:schemeClr val="tx1"/>
                          </a:solidFill>
                          <a:latin typeface="メイリオ" pitchFamily="50" charset="-128"/>
                          <a:ea typeface="メイリオ" pitchFamily="50" charset="-128"/>
                        </a:rPr>
                        <a:t>訓練指導員免許を</a:t>
                      </a:r>
                      <a:r>
                        <a:rPr lang="ja-JP" altLang="en-US" sz="1100">
                          <a:solidFill>
                            <a:schemeClr val="tx1"/>
                          </a:solidFill>
                          <a:latin typeface="メイリオ" pitchFamily="50" charset="-128"/>
                          <a:ea typeface="メイリオ" pitchFamily="50" charset="-128"/>
                        </a:rPr>
                        <a:t>有する者、</a:t>
                      </a:r>
                      <a:r>
                        <a:rPr lang="ja-JP" altLang="ja-JP" sz="1100">
                          <a:solidFill>
                            <a:schemeClr val="tx1"/>
                          </a:solidFill>
                          <a:latin typeface="メイリオ" pitchFamily="50" charset="-128"/>
                          <a:ea typeface="メイリオ" pitchFamily="50" charset="-128"/>
                        </a:rPr>
                        <a:t>または</a:t>
                      </a:r>
                      <a:r>
                        <a:rPr lang="ja-JP" altLang="en-US" sz="1100">
                          <a:solidFill>
                            <a:schemeClr val="tx1"/>
                          </a:solidFill>
                          <a:latin typeface="メイリオ" pitchFamily="50" charset="-128"/>
                          <a:ea typeface="メイリオ" pitchFamily="50" charset="-128"/>
                        </a:rPr>
                        <a:t>、当該</a:t>
                      </a:r>
                      <a:r>
                        <a:rPr lang="ja-JP" altLang="ja-JP" sz="1100">
                          <a:solidFill>
                            <a:schemeClr val="tx1"/>
                          </a:solidFill>
                          <a:latin typeface="メイリオ" pitchFamily="50" charset="-128"/>
                          <a:ea typeface="メイリオ" pitchFamily="50" charset="-128"/>
                        </a:rPr>
                        <a:t>教育訓練の科目、職種</a:t>
                      </a:r>
                      <a:r>
                        <a:rPr lang="ja-JP" altLang="en-US" sz="1100">
                          <a:solidFill>
                            <a:schemeClr val="tx1"/>
                          </a:solidFill>
                          <a:latin typeface="メイリオ" pitchFamily="50" charset="-128"/>
                          <a:ea typeface="メイリオ" pitchFamily="50" charset="-128"/>
                        </a:rPr>
                        <a:t>等</a:t>
                      </a:r>
                      <a:r>
                        <a:rPr lang="ja-JP" altLang="ja-JP" sz="1100">
                          <a:solidFill>
                            <a:schemeClr val="tx1"/>
                          </a:solidFill>
                          <a:latin typeface="メイリオ" pitchFamily="50" charset="-128"/>
                          <a:ea typeface="メイリオ" pitchFamily="50" charset="-128"/>
                        </a:rPr>
                        <a:t>の内容について専門的な知識・技能を</a:t>
                      </a:r>
                      <a:r>
                        <a:rPr lang="ja-JP" altLang="en-US" sz="1100">
                          <a:solidFill>
                            <a:schemeClr val="tx1"/>
                          </a:solidFill>
                          <a:latin typeface="メイリオ" pitchFamily="50" charset="-128"/>
                          <a:ea typeface="メイリオ" pitchFamily="50" charset="-128"/>
                        </a:rPr>
                        <a:t>有する</a:t>
                      </a:r>
                      <a:r>
                        <a:rPr lang="ja-JP" altLang="ja-JP" sz="1100">
                          <a:solidFill>
                            <a:schemeClr val="tx1"/>
                          </a:solidFill>
                          <a:latin typeface="メイリオ" pitchFamily="50" charset="-128"/>
                          <a:ea typeface="メイリオ" pitchFamily="50" charset="-128"/>
                        </a:rPr>
                        <a:t>講師に</a:t>
                      </a:r>
                      <a:r>
                        <a:rPr lang="ja-JP" altLang="en-US" sz="1100">
                          <a:solidFill>
                            <a:schemeClr val="tx1"/>
                          </a:solidFill>
                          <a:latin typeface="メイリオ" pitchFamily="50" charset="-128"/>
                          <a:ea typeface="メイリオ" pitchFamily="50" charset="-128"/>
                        </a:rPr>
                        <a:t>より</a:t>
                      </a:r>
                      <a:r>
                        <a:rPr lang="ja-JP" altLang="ja-JP" sz="1100">
                          <a:solidFill>
                            <a:schemeClr val="tx1"/>
                          </a:solidFill>
                          <a:latin typeface="メイリオ" pitchFamily="50" charset="-128"/>
                          <a:ea typeface="メイリオ" pitchFamily="50" charset="-128"/>
                        </a:rPr>
                        <a:t>行われないもの</a:t>
                      </a: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867182">
                <a:tc>
                  <a:txBody>
                    <a:bodyPr/>
                    <a:lstStyle/>
                    <a:p>
                      <a:pPr algn="ctr"/>
                      <a:r>
                        <a:rPr kumimoji="1" lang="ja-JP" altLang="en-US" sz="1100">
                          <a:solidFill>
                            <a:schemeClr val="tx1"/>
                          </a:solidFill>
                          <a:latin typeface="メイリオ" pitchFamily="50" charset="-128"/>
                          <a:ea typeface="メイリオ" pitchFamily="50" charset="-128"/>
                        </a:rPr>
                        <a:t>⑩</a:t>
                      </a:r>
                    </a:p>
                  </a:txBody>
                  <a:tcPr marL="87082" marR="87082" marT="72000" marB="4417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hangingPunct="0">
                        <a:lnSpc>
                          <a:spcPct val="100000"/>
                        </a:lnSpc>
                      </a:pPr>
                      <a:r>
                        <a:rPr lang="ja-JP" altLang="ja-JP" sz="1100">
                          <a:solidFill>
                            <a:schemeClr val="tx1"/>
                          </a:solidFill>
                          <a:latin typeface="メイリオ" pitchFamily="50" charset="-128"/>
                          <a:ea typeface="メイリオ" pitchFamily="50" charset="-128"/>
                        </a:rPr>
                        <a:t>訓練の実施に</a:t>
                      </a:r>
                      <a:r>
                        <a:rPr lang="ja-JP" altLang="en-US" sz="1100">
                          <a:solidFill>
                            <a:schemeClr val="tx1"/>
                          </a:solidFill>
                          <a:latin typeface="メイリオ" pitchFamily="50" charset="-128"/>
                          <a:ea typeface="メイリオ" pitchFamily="50" charset="-128"/>
                        </a:rPr>
                        <a:t>当たって</a:t>
                      </a:r>
                      <a:r>
                        <a:rPr lang="ja-JP" altLang="ja-JP" sz="1100">
                          <a:solidFill>
                            <a:schemeClr val="tx1"/>
                          </a:solidFill>
                          <a:latin typeface="メイリオ" pitchFamily="50" charset="-128"/>
                          <a:ea typeface="メイリオ" pitchFamily="50" charset="-128"/>
                        </a:rPr>
                        <a:t>適切な方法でないもの</a:t>
                      </a:r>
                      <a:endParaRPr lang="en-US" altLang="ja-JP" sz="1100">
                        <a:solidFill>
                          <a:schemeClr val="tx1"/>
                        </a:solidFill>
                        <a:latin typeface="メイリオ" pitchFamily="50" charset="-128"/>
                        <a:ea typeface="メイリオ" pitchFamily="50" charset="-128"/>
                      </a:endParaRPr>
                    </a:p>
                    <a:p>
                      <a:pPr hangingPunct="0">
                        <a:lnSpc>
                          <a:spcPct val="100000"/>
                        </a:lnSpc>
                      </a:pPr>
                      <a:r>
                        <a:rPr lang="ja-JP" altLang="en-US" sz="1000">
                          <a:solidFill>
                            <a:schemeClr val="tx1"/>
                          </a:solidFill>
                          <a:latin typeface="メイリオ" pitchFamily="50" charset="-128"/>
                          <a:ea typeface="メイリオ" pitchFamily="50" charset="-128"/>
                        </a:rPr>
                        <a:t>例：・</a:t>
                      </a:r>
                      <a:r>
                        <a:rPr lang="ja-JP" altLang="ja-JP" sz="1000">
                          <a:solidFill>
                            <a:schemeClr val="tx1"/>
                          </a:solidFill>
                          <a:latin typeface="メイリオ" pitchFamily="50" charset="-128"/>
                          <a:ea typeface="メイリオ" pitchFamily="50" charset="-128"/>
                        </a:rPr>
                        <a:t>あらかじめ定められた</a:t>
                      </a:r>
                      <a:r>
                        <a:rPr lang="ja-JP" altLang="en-US" sz="1000">
                          <a:solidFill>
                            <a:schemeClr val="tx1"/>
                          </a:solidFill>
                          <a:latin typeface="メイリオ" pitchFamily="50" charset="-128"/>
                          <a:ea typeface="メイリオ" pitchFamily="50" charset="-128"/>
                        </a:rPr>
                        <a:t>計画通り</a:t>
                      </a:r>
                      <a:r>
                        <a:rPr lang="ja-JP" altLang="ja-JP" sz="1000">
                          <a:solidFill>
                            <a:schemeClr val="tx1"/>
                          </a:solidFill>
                          <a:latin typeface="メイリオ" pitchFamily="50" charset="-128"/>
                          <a:ea typeface="メイリオ" pitchFamily="50" charset="-128"/>
                        </a:rPr>
                        <a:t>実施されない訓練</a:t>
                      </a:r>
                    </a:p>
                    <a:p>
                      <a:pPr marL="0" indent="180975" hangingPunct="0">
                        <a:lnSpc>
                          <a:spcPct val="100000"/>
                        </a:lnSpc>
                      </a:pPr>
                      <a:r>
                        <a:rPr lang="ja-JP" altLang="en-US" sz="1000">
                          <a:solidFill>
                            <a:schemeClr val="tx1"/>
                          </a:solidFill>
                          <a:latin typeface="メイリオ" pitchFamily="50" charset="-128"/>
                          <a:ea typeface="メイリオ" pitchFamily="50" charset="-128"/>
                        </a:rPr>
                        <a:t>  ・</a:t>
                      </a:r>
                      <a:r>
                        <a:rPr lang="ja-JP" altLang="ja-JP" sz="1000">
                          <a:solidFill>
                            <a:schemeClr val="tx1"/>
                          </a:solidFill>
                          <a:latin typeface="メイリオ" pitchFamily="50" charset="-128"/>
                          <a:ea typeface="メイリオ" pitchFamily="50" charset="-128"/>
                        </a:rPr>
                        <a:t>労働基準法第</a:t>
                      </a:r>
                      <a:r>
                        <a:rPr lang="en-US" altLang="ja-JP" sz="1000">
                          <a:solidFill>
                            <a:schemeClr val="tx1"/>
                          </a:solidFill>
                          <a:latin typeface="メイリオ" pitchFamily="50" charset="-128"/>
                          <a:ea typeface="メイリオ" pitchFamily="50" charset="-128"/>
                        </a:rPr>
                        <a:t>39</a:t>
                      </a:r>
                      <a:r>
                        <a:rPr lang="ja-JP" altLang="ja-JP" sz="1000">
                          <a:solidFill>
                            <a:schemeClr val="tx1"/>
                          </a:solidFill>
                          <a:latin typeface="メイリオ" pitchFamily="50" charset="-128"/>
                          <a:ea typeface="メイリオ" pitchFamily="50" charset="-128"/>
                        </a:rPr>
                        <a:t>条の規定による年次有給休暇を与えて受講させる訓練</a:t>
                      </a:r>
                    </a:p>
                    <a:p>
                      <a:pPr marL="0" indent="180975">
                        <a:lnSpc>
                          <a:spcPct val="100000"/>
                        </a:lnSpc>
                      </a:pPr>
                      <a:r>
                        <a:rPr lang="ja-JP" altLang="en-US" sz="1000">
                          <a:solidFill>
                            <a:schemeClr val="tx1"/>
                          </a:solidFill>
                          <a:latin typeface="メイリオ" pitchFamily="50" charset="-128"/>
                          <a:ea typeface="メイリオ" pitchFamily="50" charset="-128"/>
                        </a:rPr>
                        <a:t>  ・</a:t>
                      </a:r>
                      <a:r>
                        <a:rPr lang="ja-JP" altLang="ja-JP" sz="1000">
                          <a:solidFill>
                            <a:schemeClr val="tx1"/>
                          </a:solidFill>
                          <a:latin typeface="メイリオ" pitchFamily="50" charset="-128"/>
                          <a:ea typeface="メイリオ" pitchFamily="50" charset="-128"/>
                        </a:rPr>
                        <a:t>教育訓練機関として</a:t>
                      </a:r>
                      <a:r>
                        <a:rPr lang="ja-JP" altLang="en-US" sz="1000">
                          <a:solidFill>
                            <a:schemeClr val="tx1"/>
                          </a:solidFill>
                          <a:latin typeface="メイリオ" pitchFamily="50" charset="-128"/>
                          <a:ea typeface="メイリオ" pitchFamily="50" charset="-128"/>
                        </a:rPr>
                        <a:t>ふさわ</a:t>
                      </a:r>
                      <a:r>
                        <a:rPr lang="ja-JP" altLang="ja-JP" sz="1000">
                          <a:solidFill>
                            <a:schemeClr val="tx1"/>
                          </a:solidFill>
                          <a:latin typeface="メイリオ" pitchFamily="50" charset="-128"/>
                          <a:ea typeface="メイリオ" pitchFamily="50" charset="-128"/>
                        </a:rPr>
                        <a:t>しくないと思われる設備・施設で実施される訓練</a:t>
                      </a:r>
                      <a:endParaRPr lang="en-US" altLang="ja-JP" sz="1000">
                        <a:solidFill>
                          <a:schemeClr val="tx1"/>
                        </a:solidFill>
                        <a:latin typeface="メイリオ" pitchFamily="50" charset="-128"/>
                        <a:ea typeface="メイリオ" pitchFamily="50" charset="-128"/>
                      </a:endParaRPr>
                    </a:p>
                    <a:p>
                      <a:pPr marL="0" marR="0" lvl="0" indent="180975" algn="l" defTabSz="1001908" rtl="0" eaLnBrk="1" fontAlgn="auto" latinLnBrk="0" hangingPunct="1">
                        <a:lnSpc>
                          <a:spcPct val="100000"/>
                        </a:lnSpc>
                        <a:spcBef>
                          <a:spcPts val="0"/>
                        </a:spcBef>
                        <a:spcAft>
                          <a:spcPts val="0"/>
                        </a:spcAft>
                        <a:buClrTx/>
                        <a:buSzTx/>
                        <a:buFontTx/>
                        <a:buNone/>
                        <a:tabLst/>
                        <a:defRPr/>
                      </a:pPr>
                      <a:r>
                        <a:rPr kumimoji="1" lang="ja-JP" altLang="en-US" sz="1000">
                          <a:solidFill>
                            <a:schemeClr val="tx1"/>
                          </a:solidFill>
                          <a:latin typeface="メイリオ" pitchFamily="50" charset="-128"/>
                          <a:ea typeface="メイリオ" pitchFamily="50" charset="-128"/>
                        </a:rPr>
                        <a:t>  ・文章・図表等で訓練の内容を表現した教材</a:t>
                      </a:r>
                      <a:r>
                        <a:rPr kumimoji="1" lang="en-US" altLang="ja-JP" sz="1000">
                          <a:solidFill>
                            <a:schemeClr val="tx1"/>
                          </a:solidFill>
                          <a:latin typeface="メイリオ" pitchFamily="50" charset="-128"/>
                          <a:ea typeface="メイリオ" pitchFamily="50" charset="-128"/>
                        </a:rPr>
                        <a:t>(</a:t>
                      </a:r>
                      <a:r>
                        <a:rPr kumimoji="1" lang="ja-JP" altLang="en-US" sz="1000">
                          <a:solidFill>
                            <a:schemeClr val="tx1"/>
                          </a:solidFill>
                          <a:latin typeface="メイリオ" pitchFamily="50" charset="-128"/>
                          <a:ea typeface="メイリオ" pitchFamily="50" charset="-128"/>
                        </a:rPr>
                        <a:t>教科書等</a:t>
                      </a:r>
                      <a:r>
                        <a:rPr kumimoji="1" lang="en-US" altLang="ja-JP" sz="1000">
                          <a:solidFill>
                            <a:schemeClr val="tx1"/>
                          </a:solidFill>
                          <a:latin typeface="メイリオ" pitchFamily="50" charset="-128"/>
                          <a:ea typeface="メイリオ" pitchFamily="50" charset="-128"/>
                        </a:rPr>
                        <a:t>)</a:t>
                      </a:r>
                      <a:r>
                        <a:rPr kumimoji="1" lang="ja-JP" altLang="en-US" sz="1000">
                          <a:solidFill>
                            <a:schemeClr val="tx1"/>
                          </a:solidFill>
                          <a:latin typeface="メイリオ" pitchFamily="50" charset="-128"/>
                          <a:ea typeface="メイリオ" pitchFamily="50" charset="-128"/>
                        </a:rPr>
                        <a:t>を使用せずに行う講習・演習など</a:t>
                      </a:r>
                      <a:endParaRPr kumimoji="1" lang="en-US" altLang="ja-JP" sz="1000">
                        <a:solidFill>
                          <a:schemeClr val="tx1"/>
                        </a:solidFill>
                        <a:latin typeface="メイリオ" pitchFamily="50" charset="-128"/>
                        <a:ea typeface="メイリオ" pitchFamily="50" charset="-128"/>
                      </a:endParaRPr>
                    </a:p>
                  </a:txBody>
                  <a:tcPr marL="36000" marR="36000" marT="44179"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bl>
          </a:graphicData>
        </a:graphic>
      </p:graphicFrame>
      <p:sp>
        <p:nvSpPr>
          <p:cNvPr id="6" name="正方形/長方形 5">
            <a:extLst>
              <a:ext uri="{FF2B5EF4-FFF2-40B4-BE49-F238E27FC236}">
                <a16:creationId xmlns:a16="http://schemas.microsoft.com/office/drawing/2014/main" id="{7EDF6E66-6D85-A042-2834-73D66C1D0429}"/>
              </a:ext>
            </a:extLst>
          </p:cNvPr>
          <p:cNvSpPr/>
          <p:nvPr/>
        </p:nvSpPr>
        <p:spPr>
          <a:xfrm>
            <a:off x="267033" y="51703"/>
            <a:ext cx="5853697" cy="3066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7817" tIns="43909" rIns="87817" bIns="43909" rtlCol="0" anchor="t">
            <a:spAutoFit/>
          </a:bodyPr>
          <a:lstStyle/>
          <a:p>
            <a:pPr>
              <a:lnSpc>
                <a:spcPts val="1729"/>
              </a:lnSpc>
            </a:pPr>
            <a:r>
              <a:rPr lang="ja-JP" altLang="en-US" sz="1200" b="1">
                <a:solidFill>
                  <a:schemeClr val="accent2"/>
                </a:solidFill>
                <a:latin typeface="メイリオ" pitchFamily="50" charset="-128"/>
                <a:ea typeface="メイリオ" pitchFamily="50" charset="-128"/>
              </a:rPr>
              <a:t>（表２）</a:t>
            </a:r>
            <a:r>
              <a:rPr lang="en-US" altLang="ja-JP" sz="1200" b="1">
                <a:solidFill>
                  <a:schemeClr val="accent2"/>
                </a:solidFill>
                <a:latin typeface="メイリオ" pitchFamily="50" charset="-128"/>
                <a:ea typeface="メイリオ" pitchFamily="50" charset="-128"/>
              </a:rPr>
              <a:t>OFF</a:t>
            </a:r>
            <a:r>
              <a:rPr lang="ja-JP" altLang="en-US" sz="1200" b="1">
                <a:solidFill>
                  <a:schemeClr val="accent2"/>
                </a:solidFill>
                <a:latin typeface="メイリオ" pitchFamily="50" charset="-128"/>
                <a:ea typeface="メイリオ" pitchFamily="50" charset="-128"/>
              </a:rPr>
              <a:t>－</a:t>
            </a:r>
            <a:r>
              <a:rPr lang="en-US" altLang="ja-JP" sz="1200" b="1">
                <a:solidFill>
                  <a:schemeClr val="accent2"/>
                </a:solidFill>
                <a:latin typeface="メイリオ" pitchFamily="50" charset="-128"/>
                <a:ea typeface="メイリオ" pitchFamily="50" charset="-128"/>
              </a:rPr>
              <a:t>JT</a:t>
            </a:r>
            <a:r>
              <a:rPr lang="ja-JP" altLang="en-US" sz="1200" b="1">
                <a:solidFill>
                  <a:schemeClr val="accent2"/>
                </a:solidFill>
                <a:latin typeface="メイリオ" pitchFamily="50" charset="-128"/>
                <a:ea typeface="メイリオ" pitchFamily="50" charset="-128"/>
              </a:rPr>
              <a:t>のうち助成の対象とならない実施方法のもの</a:t>
            </a:r>
            <a:endParaRPr lang="en-US" altLang="ja-JP" sz="1200" b="1">
              <a:solidFill>
                <a:schemeClr val="accent2"/>
              </a:solidFill>
              <a:latin typeface="メイリオ" pitchFamily="50" charset="-128"/>
              <a:ea typeface="メイリオ" pitchFamily="50" charset="-128"/>
            </a:endParaRPr>
          </a:p>
        </p:txBody>
      </p:sp>
      <p:sp>
        <p:nvSpPr>
          <p:cNvPr id="23" name="スライド番号プレースホルダー 1">
            <a:extLst>
              <a:ext uri="{FF2B5EF4-FFF2-40B4-BE49-F238E27FC236}">
                <a16:creationId xmlns:a16="http://schemas.microsoft.com/office/drawing/2014/main" id="{DF6E30F8-EE65-CB0C-E3C4-6B2E5B8B04A0}"/>
              </a:ext>
            </a:extLst>
          </p:cNvPr>
          <p:cNvSpPr txBox="1">
            <a:spLocks/>
          </p:cNvSpPr>
          <p:nvPr/>
        </p:nvSpPr>
        <p:spPr>
          <a:xfrm>
            <a:off x="6790812" y="9963533"/>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38</a:t>
            </a:fld>
            <a:endParaRPr lang="ja-JP" altLang="en-US"/>
          </a:p>
        </p:txBody>
      </p:sp>
      <p:sp>
        <p:nvSpPr>
          <p:cNvPr id="17" name="正方形/長方形 16">
            <a:extLst>
              <a:ext uri="{FF2B5EF4-FFF2-40B4-BE49-F238E27FC236}">
                <a16:creationId xmlns:a16="http://schemas.microsoft.com/office/drawing/2014/main" id="{3B44C45D-80EC-8BD6-66FD-FF4138A0ECD5}"/>
              </a:ext>
            </a:extLst>
          </p:cNvPr>
          <p:cNvSpPr/>
          <p:nvPr/>
        </p:nvSpPr>
        <p:spPr>
          <a:xfrm>
            <a:off x="393205" y="4587687"/>
            <a:ext cx="6201518" cy="362771"/>
          </a:xfrm>
          <a:prstGeom prst="rect">
            <a:avLst/>
          </a:pr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08000" rIns="100191" bIns="50095" rtlCol="0" anchor="ctr">
            <a:spAutoFit/>
          </a:bodyPr>
          <a:lstStyle/>
          <a:p>
            <a:pPr>
              <a:lnSpc>
                <a:spcPct val="110000"/>
              </a:lnSpc>
            </a:pPr>
            <a:r>
              <a:rPr lang="ja-JP" altLang="en-US" sz="12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次の①～⑥の時間数については、次のとおり取り扱います</a:t>
            </a: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8" name="表 13">
            <a:extLst>
              <a:ext uri="{FF2B5EF4-FFF2-40B4-BE49-F238E27FC236}">
                <a16:creationId xmlns:a16="http://schemas.microsoft.com/office/drawing/2014/main" id="{C1AF2EF1-B961-A247-F94C-76EE93BAF0AA}"/>
              </a:ext>
            </a:extLst>
          </p:cNvPr>
          <p:cNvGraphicFramePr>
            <a:graphicFrameLocks noGrp="1"/>
          </p:cNvGraphicFramePr>
          <p:nvPr>
            <p:extLst>
              <p:ext uri="{D42A27DB-BD31-4B8C-83A1-F6EECF244321}">
                <p14:modId xmlns:p14="http://schemas.microsoft.com/office/powerpoint/2010/main" val="2092978499"/>
              </p:ext>
            </p:extLst>
          </p:nvPr>
        </p:nvGraphicFramePr>
        <p:xfrm>
          <a:off x="248663" y="4910028"/>
          <a:ext cx="6742071" cy="3352800"/>
        </p:xfrm>
        <a:graphic>
          <a:graphicData uri="http://schemas.openxmlformats.org/drawingml/2006/table">
            <a:tbl>
              <a:tblPr firstRow="1" bandRow="1">
                <a:tableStyleId>{5940675A-B579-460E-94D1-54222C63F5DA}</a:tableStyleId>
              </a:tblPr>
              <a:tblGrid>
                <a:gridCol w="328306">
                  <a:extLst>
                    <a:ext uri="{9D8B030D-6E8A-4147-A177-3AD203B41FA5}">
                      <a16:colId xmlns:a16="http://schemas.microsoft.com/office/drawing/2014/main" val="123397077"/>
                    </a:ext>
                  </a:extLst>
                </a:gridCol>
                <a:gridCol w="3523083">
                  <a:extLst>
                    <a:ext uri="{9D8B030D-6E8A-4147-A177-3AD203B41FA5}">
                      <a16:colId xmlns:a16="http://schemas.microsoft.com/office/drawing/2014/main" val="1258802634"/>
                    </a:ext>
                  </a:extLst>
                </a:gridCol>
                <a:gridCol w="2890682">
                  <a:extLst>
                    <a:ext uri="{9D8B030D-6E8A-4147-A177-3AD203B41FA5}">
                      <a16:colId xmlns:a16="http://schemas.microsoft.com/office/drawing/2014/main" val="3500620181"/>
                    </a:ext>
                  </a:extLst>
                </a:gridCol>
              </a:tblGrid>
              <a:tr h="221602">
                <a:tc gridSpan="2">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b="1">
                          <a:solidFill>
                            <a:schemeClr val="bg1"/>
                          </a:solidFill>
                          <a:latin typeface="メイリオ" pitchFamily="50" charset="-128"/>
                          <a:ea typeface="メイリオ" pitchFamily="50" charset="-128"/>
                        </a:rPr>
                        <a:t>その他の時間数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b="1">
                          <a:solidFill>
                            <a:schemeClr val="bg1"/>
                          </a:solidFill>
                          <a:latin typeface="メイリオ" pitchFamily="50" charset="-128"/>
                          <a:ea typeface="メイリオ" pitchFamily="50" charset="-128"/>
                        </a:rPr>
                        <a:t>その他の時間数</a:t>
                      </a:r>
                    </a:p>
                  </a:txBody>
                  <a:tcPr anchor="ctr">
                    <a:solidFill>
                      <a:srgbClr val="4F81BD"/>
                    </a:solidFill>
                  </a:tcPr>
                </a:tc>
                <a:tc>
                  <a:txBody>
                    <a:bodyPr/>
                    <a:lstStyle/>
                    <a:p>
                      <a:r>
                        <a:rPr kumimoji="1" lang="ja-JP" altLang="en-US" sz="1100" b="1">
                          <a:solidFill>
                            <a:schemeClr val="bg1"/>
                          </a:solidFill>
                          <a:latin typeface="メイリオ" panose="020B0604030504040204" pitchFamily="50" charset="-128"/>
                          <a:ea typeface="メイリオ" panose="020B0604030504040204" pitchFamily="50" charset="-128"/>
                        </a:rPr>
                        <a:t>実訓練時間数の取扱い</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43618481"/>
                  </a:ext>
                </a:extLst>
              </a:tr>
              <a:tr h="364992">
                <a:tc>
                  <a:txBody>
                    <a:bodyPr/>
                    <a:lstStyle/>
                    <a:p>
                      <a:pPr algn="ctr"/>
                      <a:r>
                        <a:rPr kumimoji="1" lang="ja-JP" altLang="en-US" sz="1100">
                          <a:latin typeface="メイリオ" panose="020B0604030504040204" pitchFamily="50" charset="-128"/>
                          <a:ea typeface="メイリオ" panose="020B0604030504040204" pitchFamily="50" charset="-128"/>
                        </a:rPr>
                        <a:t>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solidFill>
                            <a:prstClr val="black"/>
                          </a:solidFill>
                          <a:latin typeface="メイリオ" pitchFamily="50" charset="-128"/>
                          <a:ea typeface="メイリオ" pitchFamily="50" charset="-128"/>
                        </a:rPr>
                        <a:t>昼食などの食事を伴う休憩時間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a:latin typeface="メイリオ" panose="020B0604030504040204" pitchFamily="50" charset="-128"/>
                          <a:ea typeface="メイリオ" panose="020B0604030504040204" pitchFamily="50" charset="-128"/>
                        </a:rPr>
                        <a:t>含めることはできません</a:t>
                      </a:r>
                      <a:endParaRPr kumimoji="1" lang="en-US" altLang="ja-JP" sz="1000">
                        <a:latin typeface="メイリオ" panose="020B0604030504040204" pitchFamily="50" charset="-128"/>
                        <a:ea typeface="メイリオ" panose="020B0604030504040204" pitchFamily="50" charset="-128"/>
                      </a:endParaRPr>
                    </a:p>
                    <a:p>
                      <a:r>
                        <a:rPr kumimoji="1" lang="en-US" altLang="ja-JP" sz="1000">
                          <a:latin typeface="メイリオ" panose="020B0604030504040204" pitchFamily="50" charset="-128"/>
                          <a:ea typeface="メイリオ" panose="020B0604030504040204" pitchFamily="50" charset="-128"/>
                        </a:rPr>
                        <a:t>※</a:t>
                      </a:r>
                      <a:r>
                        <a:rPr kumimoji="1" lang="ja-JP" altLang="en-US" sz="1000">
                          <a:latin typeface="メイリオ" panose="020B0604030504040204" pitchFamily="50" charset="-128"/>
                          <a:ea typeface="メイリオ" panose="020B0604030504040204" pitchFamily="50" charset="-128"/>
                        </a:rPr>
                        <a:t>総訓練時間数にも含めません</a:t>
                      </a:r>
                      <a:endParaRPr kumimoji="1" lang="en-US" altLang="ja-JP" sz="1000">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23074299"/>
                  </a:ext>
                </a:extLst>
              </a:tr>
              <a:tr h="221602">
                <a:tc>
                  <a:txBody>
                    <a:bodyPr/>
                    <a:lstStyle/>
                    <a:p>
                      <a:pPr algn="ctr"/>
                      <a:r>
                        <a:rPr kumimoji="1" lang="ja-JP" altLang="en-US" sz="1100">
                          <a:latin typeface="メイリオ" panose="020B0604030504040204" pitchFamily="50" charset="-128"/>
                          <a:ea typeface="メイリオ" panose="020B0604030504040204" pitchFamily="50" charset="-128"/>
                        </a:rPr>
                        <a:t>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a:solidFill>
                            <a:prstClr val="black"/>
                          </a:solidFill>
                          <a:latin typeface="メイリオ" pitchFamily="50" charset="-128"/>
                          <a:ea typeface="メイリオ" pitchFamily="50" charset="-128"/>
                        </a:rPr>
                        <a:t>移動時間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a:latin typeface="メイリオ" panose="020B0604030504040204" pitchFamily="50" charset="-128"/>
                          <a:ea typeface="メイリオ" panose="020B0604030504040204" pitchFamily="50" charset="-128"/>
                        </a:rPr>
                        <a:t>含めることはできません</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2701053"/>
                  </a:ext>
                </a:extLst>
              </a:tr>
              <a:tr h="364992">
                <a:tc>
                  <a:txBody>
                    <a:bodyPr/>
                    <a:lstStyle/>
                    <a:p>
                      <a:pPr algn="ctr"/>
                      <a:r>
                        <a:rPr kumimoji="1" lang="ja-JP" altLang="en-US" sz="1100">
                          <a:latin typeface="メイリオ" panose="020B0604030504040204" pitchFamily="50" charset="-128"/>
                          <a:ea typeface="メイリオ"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ja-JP" sz="1100" spc="-60" baseline="0">
                          <a:solidFill>
                            <a:prstClr val="black"/>
                          </a:solidFill>
                          <a:latin typeface="メイリオ" pitchFamily="50" charset="-128"/>
                          <a:ea typeface="メイリオ" pitchFamily="50" charset="-128"/>
                        </a:rPr>
                        <a:t>小休止</a:t>
                      </a:r>
                      <a:r>
                        <a:rPr lang="ja-JP" altLang="en-US" sz="1100" spc="-60" baseline="0">
                          <a:solidFill>
                            <a:prstClr val="black"/>
                          </a:solidFill>
                          <a:latin typeface="メイリオ" pitchFamily="50" charset="-128"/>
                          <a:ea typeface="メイリオ" pitchFamily="50" charset="-128"/>
                        </a:rPr>
                        <a:t>（</a:t>
                      </a:r>
                      <a:r>
                        <a:rPr lang="ja-JP" altLang="ja-JP" sz="1100" spc="-60" baseline="0">
                          <a:solidFill>
                            <a:prstClr val="black"/>
                          </a:solidFill>
                          <a:latin typeface="メイリオ" pitchFamily="50" charset="-128"/>
                          <a:ea typeface="メイリオ" pitchFamily="50" charset="-128"/>
                        </a:rPr>
                        <a:t>訓練と訓練の合間にとる</a:t>
                      </a:r>
                      <a:r>
                        <a:rPr lang="ja-JP" altLang="en-US" sz="1100" spc="-60" baseline="0">
                          <a:solidFill>
                            <a:prstClr val="black"/>
                          </a:solidFill>
                          <a:latin typeface="メイリオ" pitchFamily="50" charset="-128"/>
                          <a:ea typeface="メイリオ" pitchFamily="50" charset="-128"/>
                        </a:rPr>
                        <a:t>１回</a:t>
                      </a:r>
                      <a:r>
                        <a:rPr lang="en-US" altLang="ja-JP" sz="1100" spc="-60" baseline="0">
                          <a:solidFill>
                            <a:prstClr val="black"/>
                          </a:solidFill>
                          <a:latin typeface="メイリオ" pitchFamily="50" charset="-128"/>
                          <a:ea typeface="メイリオ" pitchFamily="50" charset="-128"/>
                        </a:rPr>
                        <a:t>30</a:t>
                      </a:r>
                      <a:r>
                        <a:rPr lang="ja-JP" altLang="en-US" sz="1100" spc="-60" baseline="0">
                          <a:solidFill>
                            <a:prstClr val="black"/>
                          </a:solidFill>
                          <a:latin typeface="メイリオ" pitchFamily="50" charset="-128"/>
                          <a:ea typeface="メイリオ" pitchFamily="50" charset="-128"/>
                        </a:rPr>
                        <a:t>分以下の休憩）</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a:solidFill>
                            <a:prstClr val="black"/>
                          </a:solidFill>
                          <a:latin typeface="メイリオ"/>
                          <a:ea typeface="メイリオ"/>
                        </a:rPr>
                        <a:t>１日あたり累計</a:t>
                      </a:r>
                      <a:r>
                        <a:rPr lang="en-US" altLang="ja-JP" sz="1000">
                          <a:solidFill>
                            <a:prstClr val="black"/>
                          </a:solidFill>
                          <a:latin typeface="メイリオ"/>
                          <a:ea typeface="メイリオ"/>
                        </a:rPr>
                        <a:t>60</a:t>
                      </a:r>
                      <a:r>
                        <a:rPr lang="ja-JP" altLang="en-US" sz="1000">
                          <a:solidFill>
                            <a:prstClr val="black"/>
                          </a:solidFill>
                          <a:latin typeface="メイリオ"/>
                          <a:ea typeface="メイリオ"/>
                        </a:rPr>
                        <a:t>分まで</a:t>
                      </a:r>
                      <a:endParaRPr lang="en-US" altLang="ja-JP" sz="1000">
                        <a:solidFill>
                          <a:prstClr val="black"/>
                        </a:solidFill>
                        <a:latin typeface="メイリオ"/>
                        <a:ea typeface="メイリオ"/>
                      </a:endParaRPr>
                    </a:p>
                    <a:p>
                      <a:r>
                        <a:rPr kumimoji="1" lang="ja-JP" altLang="en-US" sz="1000">
                          <a:latin typeface="メイリオ" panose="020B0604030504040204" pitchFamily="50" charset="-128"/>
                          <a:ea typeface="メイリオ" panose="020B0604030504040204" pitchFamily="50" charset="-128"/>
                        </a:rPr>
                        <a:t>含めることができます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48276994"/>
                  </a:ext>
                </a:extLst>
              </a:tr>
              <a:tr h="795161">
                <a:tc>
                  <a:txBody>
                    <a:bodyPr/>
                    <a:lstStyle/>
                    <a:p>
                      <a:pPr algn="ctr"/>
                      <a:r>
                        <a:rPr kumimoji="1" lang="ja-JP" altLang="en-US" sz="1100">
                          <a:latin typeface="メイリオ" panose="020B0604030504040204" pitchFamily="50" charset="-128"/>
                          <a:ea typeface="メイリオ" panose="020B0604030504040204" pitchFamily="50" charset="-128"/>
                        </a:rPr>
                        <a:t>④</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lang="ja-JP" altLang="en-US" sz="1100">
                          <a:solidFill>
                            <a:prstClr val="black"/>
                          </a:solidFill>
                          <a:latin typeface="メイリオ"/>
                          <a:ea typeface="メイリオ"/>
                        </a:rPr>
                        <a:t>開講式、閉講式、オリエンテーション</a:t>
                      </a:r>
                      <a:br>
                        <a:rPr lang="en-US" altLang="ja-JP" sz="1100">
                          <a:solidFill>
                            <a:srgbClr val="000000"/>
                          </a:solidFill>
                          <a:latin typeface="メイリオ"/>
                          <a:ea typeface="メイリオ"/>
                        </a:rPr>
                      </a:br>
                      <a:r>
                        <a:rPr lang="ja-JP" altLang="en-US" sz="1100">
                          <a:solidFill>
                            <a:prstClr val="black"/>
                          </a:solidFill>
                          <a:latin typeface="メイリオ"/>
                          <a:ea typeface="メイリオ"/>
                        </a:rPr>
                        <a:t>（主に事務的な説明・連絡を行うもの）</a:t>
                      </a:r>
                      <a:endParaRPr kumimoji="1" lang="ja-JP" altLang="en-US" sz="1100">
                        <a:latin typeface="メイリオ"/>
                        <a:ea typeface="メイリオ"/>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ja-JP" altLang="en-US" sz="1000">
                          <a:solidFill>
                            <a:prstClr val="black"/>
                          </a:solidFill>
                          <a:latin typeface="メイリオ" pitchFamily="50" charset="-128"/>
                          <a:ea typeface="メイリオ" pitchFamily="50" charset="-128"/>
                        </a:rPr>
                        <a:t>１回の職業訓練実施計画届あたり累計</a:t>
                      </a:r>
                      <a:r>
                        <a:rPr lang="en-US" altLang="ja-JP" sz="1000">
                          <a:solidFill>
                            <a:prstClr val="black"/>
                          </a:solidFill>
                          <a:latin typeface="メイリオ" pitchFamily="50" charset="-128"/>
                          <a:ea typeface="メイリオ" pitchFamily="50" charset="-128"/>
                        </a:rPr>
                        <a:t>60</a:t>
                      </a:r>
                      <a:r>
                        <a:rPr lang="ja-JP" altLang="en-US" sz="1000">
                          <a:solidFill>
                            <a:prstClr val="black"/>
                          </a:solidFill>
                          <a:latin typeface="メイリオ" pitchFamily="50" charset="-128"/>
                          <a:ea typeface="メイリオ" pitchFamily="50" charset="-128"/>
                        </a:rPr>
                        <a:t>分まで</a:t>
                      </a:r>
                      <a:r>
                        <a:rPr kumimoji="1" lang="ja-JP" altLang="en-US" sz="1000">
                          <a:latin typeface="メイリオ" panose="020B0604030504040204" pitchFamily="50" charset="-128"/>
                          <a:ea typeface="メイリオ" panose="020B0604030504040204" pitchFamily="50" charset="-128"/>
                        </a:rPr>
                        <a:t>含めることができます。ただし、</a:t>
                      </a:r>
                      <a:r>
                        <a:rPr kumimoji="1" lang="ja-JP" altLang="en-US" sz="1000">
                          <a:solidFill>
                            <a:schemeClr val="accent3"/>
                          </a:solidFill>
                          <a:latin typeface="メイリオ" panose="020B0604030504040204" pitchFamily="50" charset="-128"/>
                          <a:ea typeface="メイリオ" panose="020B0604030504040204" pitchFamily="50" charset="-128"/>
                        </a:rPr>
                        <a:t>有期実習型訓練</a:t>
                      </a:r>
                      <a:r>
                        <a:rPr kumimoji="1" lang="ja-JP" altLang="en-US" sz="1000">
                          <a:latin typeface="メイリオ" panose="020B0604030504040204" pitchFamily="50" charset="-128"/>
                          <a:ea typeface="メイリオ" panose="020B0604030504040204" pitchFamily="50" charset="-128"/>
                        </a:rPr>
                        <a:t>の場合、能力評価の時間と合わせて１回の職業能力開発実施計画あたり累計５時間まで含めることができます。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17615656"/>
                  </a:ext>
                </a:extLst>
              </a:tr>
              <a:tr h="651771">
                <a:tc>
                  <a:txBody>
                    <a:bodyPr/>
                    <a:lstStyle/>
                    <a:p>
                      <a:pPr algn="ctr"/>
                      <a:r>
                        <a:rPr kumimoji="1" lang="ja-JP" altLang="en-US" sz="1100">
                          <a:latin typeface="メイリオ" panose="020B0604030504040204" pitchFamily="50" charset="-128"/>
                          <a:ea typeface="メイリオ" panose="020B0604030504040204" pitchFamily="50" charset="-128"/>
                        </a:rPr>
                        <a:t>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職業能力検定（能開法第</a:t>
                      </a:r>
                      <a:r>
                        <a:rPr kumimoji="1" lang="en-US" altLang="ja-JP" sz="1100">
                          <a:latin typeface="メイリオ" panose="020B0604030504040204" pitchFamily="50" charset="-128"/>
                          <a:ea typeface="メイリオ" panose="020B0604030504040204" pitchFamily="50" charset="-128"/>
                        </a:rPr>
                        <a:t>44</a:t>
                      </a:r>
                      <a:r>
                        <a:rPr kumimoji="1" lang="ja-JP" altLang="en-US" sz="1100">
                          <a:latin typeface="メイリオ" panose="020B0604030504040204" pitchFamily="50" charset="-128"/>
                          <a:ea typeface="メイリオ" panose="020B0604030504040204" pitchFamily="50" charset="-128"/>
                        </a:rPr>
                        <a:t>条の技能検定、技能審査認定規程により認定された技能審査、</a:t>
                      </a:r>
                      <a:r>
                        <a:rPr kumimoji="1" lang="ja-JP" altLang="en-US" sz="1100">
                          <a:solidFill>
                            <a:schemeClr val="tx1"/>
                          </a:solidFill>
                          <a:latin typeface="メイリオ" panose="020B0604030504040204" pitchFamily="50" charset="-128"/>
                          <a:ea typeface="メイリオ" panose="020B0604030504040204" pitchFamily="50" charset="-128"/>
                        </a:rPr>
                        <a:t>能開法施行規則第</a:t>
                      </a:r>
                      <a:r>
                        <a:rPr kumimoji="1" lang="en-US" altLang="ja-JP" sz="1100">
                          <a:solidFill>
                            <a:schemeClr val="tx1"/>
                          </a:solidFill>
                          <a:latin typeface="メイリオ" panose="020B0604030504040204" pitchFamily="50" charset="-128"/>
                          <a:ea typeface="メイリオ" panose="020B0604030504040204" pitchFamily="50" charset="-128"/>
                        </a:rPr>
                        <a:t>71</a:t>
                      </a:r>
                      <a:r>
                        <a:rPr kumimoji="1" lang="ja-JP" altLang="en-US" sz="1100">
                          <a:solidFill>
                            <a:schemeClr val="tx1"/>
                          </a:solidFill>
                          <a:latin typeface="メイリオ" panose="020B0604030504040204" pitchFamily="50" charset="-128"/>
                          <a:ea typeface="メイリオ" panose="020B0604030504040204" pitchFamily="50" charset="-128"/>
                        </a:rPr>
                        <a:t>条の２第１校に基づく認定された職業能力検定（団体等検定））</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a:latin typeface="メイリオ" panose="020B0604030504040204" pitchFamily="50" charset="-128"/>
                          <a:ea typeface="メイリオ" panose="020B0604030504040204" pitchFamily="50" charset="-128"/>
                        </a:rPr>
                        <a:t>含めることができます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3857526"/>
                  </a:ext>
                </a:extLst>
              </a:tr>
              <a:tr h="364992">
                <a:tc>
                  <a:txBody>
                    <a:bodyPr/>
                    <a:lstStyle/>
                    <a:p>
                      <a:pPr algn="ctr"/>
                      <a:r>
                        <a:rPr kumimoji="1" lang="ja-JP" altLang="en-US" sz="1100">
                          <a:latin typeface="メイリオ" panose="020B0604030504040204" pitchFamily="50" charset="-128"/>
                          <a:ea typeface="メイリオ" panose="020B0604030504040204" pitchFamily="50" charset="-128"/>
                        </a:rPr>
                        <a:t>⑥</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a:latin typeface="メイリオ" panose="020B0604030504040204" pitchFamily="50" charset="-128"/>
                          <a:ea typeface="メイリオ" panose="020B0604030504040204" pitchFamily="50" charset="-128"/>
                        </a:rPr>
                        <a:t>能開法第</a:t>
                      </a:r>
                      <a:r>
                        <a:rPr kumimoji="1" lang="en-US" altLang="ja-JP" sz="1100">
                          <a:latin typeface="メイリオ" panose="020B0604030504040204" pitchFamily="50" charset="-128"/>
                          <a:ea typeface="メイリオ" panose="020B0604030504040204" pitchFamily="50" charset="-128"/>
                        </a:rPr>
                        <a:t>30</a:t>
                      </a:r>
                      <a:r>
                        <a:rPr kumimoji="1" lang="ja-JP" altLang="en-US" sz="1100">
                          <a:latin typeface="メイリオ" panose="020B0604030504040204" pitchFamily="50" charset="-128"/>
                          <a:ea typeface="メイリオ" panose="020B0604030504040204" pitchFamily="50" charset="-128"/>
                        </a:rPr>
                        <a:t>条の３のキャリアコンサルタントが実施するキャリアコンサルティング</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000">
                          <a:latin typeface="メイリオ" panose="020B0604030504040204" pitchFamily="50" charset="-128"/>
                          <a:ea typeface="メイリオ" panose="020B0604030504040204" pitchFamily="50" charset="-128"/>
                        </a:rPr>
                        <a:t>含めることができます</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2672202"/>
                  </a:ext>
                </a:extLst>
              </a:tr>
            </a:tbl>
          </a:graphicData>
        </a:graphic>
      </p:graphicFrame>
      <p:sp>
        <p:nvSpPr>
          <p:cNvPr id="21" name="正方形/長方形 20">
            <a:extLst>
              <a:ext uri="{FF2B5EF4-FFF2-40B4-BE49-F238E27FC236}">
                <a16:creationId xmlns:a16="http://schemas.microsoft.com/office/drawing/2014/main" id="{9EBE34AB-F7ED-18B2-4B05-FF44C033FC41}"/>
              </a:ext>
            </a:extLst>
          </p:cNvPr>
          <p:cNvSpPr/>
          <p:nvPr/>
        </p:nvSpPr>
        <p:spPr>
          <a:xfrm>
            <a:off x="458644" y="8266188"/>
            <a:ext cx="6363496" cy="707886"/>
          </a:xfrm>
          <a:prstGeom prst="rect">
            <a:avLst/>
          </a:prstGeom>
        </p:spPr>
        <p:txBody>
          <a:bodyPr wrap="square">
            <a:spAutoFit/>
          </a:bodyPr>
          <a:lstStyle/>
          <a:p>
            <a:pPr marL="88900" indent="-88900" defTabSz="993407">
              <a:defRPr/>
            </a:pPr>
            <a:r>
              <a:rPr lang="en-US" altLang="ja-JP" sz="1000">
                <a:solidFill>
                  <a:prstClr val="black"/>
                </a:solidFill>
                <a:latin typeface="メイリオ" pitchFamily="50" charset="-128"/>
                <a:ea typeface="メイリオ" pitchFamily="50" charset="-128"/>
              </a:rPr>
              <a:t>※</a:t>
            </a:r>
            <a:r>
              <a:rPr lang="ja-JP" altLang="en-US" sz="1000">
                <a:solidFill>
                  <a:prstClr val="black"/>
                </a:solidFill>
                <a:latin typeface="メイリオ" pitchFamily="50" charset="-128"/>
                <a:ea typeface="メイリオ" pitchFamily="50" charset="-128"/>
              </a:rPr>
              <a:t>　</a:t>
            </a:r>
            <a:r>
              <a:rPr lang="en-US" altLang="ja-JP" sz="1000">
                <a:solidFill>
                  <a:prstClr val="black"/>
                </a:solidFill>
                <a:latin typeface="メイリオ" pitchFamily="50" charset="-128"/>
                <a:ea typeface="メイリオ" pitchFamily="50" charset="-128"/>
              </a:rPr>
              <a:t>e</a:t>
            </a:r>
            <a:r>
              <a:rPr lang="ja-JP" altLang="en-US" sz="1000">
                <a:solidFill>
                  <a:prstClr val="black"/>
                </a:solidFill>
                <a:latin typeface="メイリオ" pitchFamily="50" charset="-128"/>
                <a:ea typeface="メイリオ" pitchFamily="50" charset="-128"/>
              </a:rPr>
              <a:t>ラーニングにより実施される訓練および通信制により実施される訓練については、</a:t>
            </a:r>
            <a:endParaRPr lang="en-US" altLang="ja-JP" sz="1000">
              <a:solidFill>
                <a:prstClr val="black"/>
              </a:solidFill>
              <a:latin typeface="メイリオ" pitchFamily="50" charset="-128"/>
              <a:ea typeface="メイリオ" pitchFamily="50" charset="-128"/>
            </a:endParaRPr>
          </a:p>
          <a:p>
            <a:pPr marL="88900" indent="-88900" defTabSz="993407">
              <a:defRPr/>
            </a:pPr>
            <a:r>
              <a:rPr lang="ja-JP" altLang="en-US" sz="1000">
                <a:solidFill>
                  <a:prstClr val="black"/>
                </a:solidFill>
                <a:latin typeface="メイリオ" pitchFamily="50" charset="-128"/>
                <a:ea typeface="メイリオ" pitchFamily="50" charset="-128"/>
              </a:rPr>
              <a:t>　　</a:t>
            </a:r>
            <a:r>
              <a:rPr lang="ja-JP" altLang="ja-JP" sz="1000">
                <a:solidFill>
                  <a:prstClr val="black"/>
                </a:solidFill>
                <a:latin typeface="メイリオ" pitchFamily="50" charset="-128"/>
                <a:ea typeface="メイリオ" pitchFamily="50" charset="-128"/>
              </a:rPr>
              <a:t>小休止が</a:t>
            </a:r>
            <a:r>
              <a:rPr lang="en-US" altLang="ja-JP" sz="1000">
                <a:solidFill>
                  <a:prstClr val="black"/>
                </a:solidFill>
                <a:latin typeface="メイリオ" pitchFamily="50" charset="-128"/>
                <a:ea typeface="メイリオ" pitchFamily="50" charset="-128"/>
              </a:rPr>
              <a:t>60</a:t>
            </a:r>
            <a:r>
              <a:rPr lang="ja-JP" altLang="ja-JP" sz="1000">
                <a:solidFill>
                  <a:prstClr val="black"/>
                </a:solidFill>
                <a:latin typeface="メイリオ" pitchFamily="50" charset="-128"/>
                <a:ea typeface="メイリオ" pitchFamily="50" charset="-128"/>
              </a:rPr>
              <a:t>分未満であっても実訓練時間数に含めることはでき</a:t>
            </a:r>
            <a:r>
              <a:rPr lang="ja-JP" altLang="en-US" sz="1000">
                <a:solidFill>
                  <a:prstClr val="black"/>
                </a:solidFill>
                <a:latin typeface="メイリオ" pitchFamily="50" charset="-128"/>
                <a:ea typeface="メイリオ" pitchFamily="50" charset="-128"/>
              </a:rPr>
              <a:t>ません</a:t>
            </a:r>
            <a:r>
              <a:rPr lang="ja-JP" altLang="ja-JP" sz="1000">
                <a:solidFill>
                  <a:prstClr val="black"/>
                </a:solidFill>
                <a:latin typeface="メイリオ" pitchFamily="50" charset="-128"/>
                <a:ea typeface="メイリオ" pitchFamily="50" charset="-128"/>
              </a:rPr>
              <a:t>。</a:t>
            </a:r>
            <a:endParaRPr lang="en-US" altLang="ja-JP" sz="1000">
              <a:solidFill>
                <a:prstClr val="black"/>
              </a:solidFill>
              <a:latin typeface="メイリオ" pitchFamily="50" charset="-128"/>
              <a:ea typeface="メイリオ" pitchFamily="50" charset="-128"/>
            </a:endParaRPr>
          </a:p>
          <a:p>
            <a:pPr marL="88900" indent="-88900" defTabSz="993407">
              <a:defRPr/>
            </a:pPr>
            <a:r>
              <a:rPr lang="en-US" altLang="ja-JP" sz="1000">
                <a:solidFill>
                  <a:prstClr val="black"/>
                </a:solidFill>
                <a:latin typeface="メイリオ" pitchFamily="50" charset="-128"/>
                <a:ea typeface="メイリオ" pitchFamily="50" charset="-128"/>
              </a:rPr>
              <a:t>※</a:t>
            </a:r>
            <a:r>
              <a:rPr lang="ja-JP" altLang="en-US" sz="1000">
                <a:solidFill>
                  <a:prstClr val="black"/>
                </a:solidFill>
                <a:latin typeface="メイリオ" pitchFamily="50" charset="-128"/>
                <a:ea typeface="メイリオ" pitchFamily="50" charset="-128"/>
              </a:rPr>
              <a:t>　「⑤職業能力検定」及び「⑥キャリアコンサルティング」については、</a:t>
            </a:r>
            <a:endParaRPr lang="en-US" altLang="ja-JP" sz="1000">
              <a:solidFill>
                <a:prstClr val="black"/>
              </a:solidFill>
              <a:latin typeface="メイリオ" pitchFamily="50" charset="-128"/>
              <a:ea typeface="メイリオ" pitchFamily="50" charset="-128"/>
            </a:endParaRPr>
          </a:p>
          <a:p>
            <a:pPr marL="88900" indent="-88900" defTabSz="993407">
              <a:defRPr/>
            </a:pPr>
            <a:r>
              <a:rPr lang="ja-JP" altLang="en-US" sz="1000">
                <a:solidFill>
                  <a:prstClr val="black"/>
                </a:solidFill>
                <a:latin typeface="メイリオ" pitchFamily="50" charset="-128"/>
                <a:ea typeface="メイリオ" pitchFamily="50" charset="-128"/>
              </a:rPr>
              <a:t>　　職業訓練実施計画届にあらかじめ位置づけ、訓練と関連させて実施する場合に限ります。</a:t>
            </a:r>
            <a:endParaRPr lang="en-US" altLang="ja-JP" sz="1000">
              <a:solidFill>
                <a:prstClr val="black"/>
              </a:solidFill>
              <a:latin typeface="メイリオ" pitchFamily="50" charset="-128"/>
              <a:ea typeface="メイリオ" pitchFamily="50" charset="-128"/>
            </a:endParaRPr>
          </a:p>
        </p:txBody>
      </p:sp>
      <p:graphicFrame>
        <p:nvGraphicFramePr>
          <p:cNvPr id="3" name="表 20">
            <a:extLst>
              <a:ext uri="{FF2B5EF4-FFF2-40B4-BE49-F238E27FC236}">
                <a16:creationId xmlns:a16="http://schemas.microsoft.com/office/drawing/2014/main" id="{EDC2393D-AF12-2A75-C2DB-BED92DB7B35C}"/>
              </a:ext>
            </a:extLst>
          </p:cNvPr>
          <p:cNvGraphicFramePr>
            <a:graphicFrameLocks noGrp="1"/>
          </p:cNvGraphicFramePr>
          <p:nvPr>
            <p:extLst>
              <p:ext uri="{D42A27DB-BD31-4B8C-83A1-F6EECF244321}">
                <p14:modId xmlns:p14="http://schemas.microsoft.com/office/powerpoint/2010/main" val="3162124009"/>
              </p:ext>
            </p:extLst>
          </p:nvPr>
        </p:nvGraphicFramePr>
        <p:xfrm>
          <a:off x="6850344" y="48361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046467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矢印: 下 1">
            <a:extLst>
              <a:ext uri="{FF2B5EF4-FFF2-40B4-BE49-F238E27FC236}">
                <a16:creationId xmlns:a16="http://schemas.microsoft.com/office/drawing/2014/main" id="{E4BAF409-6306-3D6A-0A20-068C76665409}"/>
              </a:ext>
            </a:extLst>
          </p:cNvPr>
          <p:cNvSpPr/>
          <p:nvPr/>
        </p:nvSpPr>
        <p:spPr>
          <a:xfrm>
            <a:off x="6168932" y="9149769"/>
            <a:ext cx="144000" cy="540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 name="矢印: 下 2">
            <a:extLst>
              <a:ext uri="{FF2B5EF4-FFF2-40B4-BE49-F238E27FC236}">
                <a16:creationId xmlns:a16="http://schemas.microsoft.com/office/drawing/2014/main" id="{8DACE3AF-91AC-F84B-2FAE-326181830937}"/>
              </a:ext>
            </a:extLst>
          </p:cNvPr>
          <p:cNvSpPr/>
          <p:nvPr/>
        </p:nvSpPr>
        <p:spPr>
          <a:xfrm>
            <a:off x="4424301" y="9149769"/>
            <a:ext cx="144000" cy="540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4" name="矢印: 下 3">
            <a:extLst>
              <a:ext uri="{FF2B5EF4-FFF2-40B4-BE49-F238E27FC236}">
                <a16:creationId xmlns:a16="http://schemas.microsoft.com/office/drawing/2014/main" id="{97386A53-BC3B-0AC9-AF46-2844D63DA212}"/>
              </a:ext>
            </a:extLst>
          </p:cNvPr>
          <p:cNvSpPr/>
          <p:nvPr/>
        </p:nvSpPr>
        <p:spPr>
          <a:xfrm>
            <a:off x="2834281" y="9149769"/>
            <a:ext cx="144000" cy="540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5" name="矢印: 下 4">
            <a:extLst>
              <a:ext uri="{FF2B5EF4-FFF2-40B4-BE49-F238E27FC236}">
                <a16:creationId xmlns:a16="http://schemas.microsoft.com/office/drawing/2014/main" id="{10AE3FB5-3944-C95C-9DBD-ECA5D19CD6CD}"/>
              </a:ext>
            </a:extLst>
          </p:cNvPr>
          <p:cNvSpPr/>
          <p:nvPr/>
        </p:nvSpPr>
        <p:spPr>
          <a:xfrm>
            <a:off x="1085445" y="9152130"/>
            <a:ext cx="144000" cy="540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6" name="正方形/長方形 5">
            <a:extLst>
              <a:ext uri="{FF2B5EF4-FFF2-40B4-BE49-F238E27FC236}">
                <a16:creationId xmlns:a16="http://schemas.microsoft.com/office/drawing/2014/main" id="{B86ED0B9-B8AB-1379-F69B-65273DF6AA13}"/>
              </a:ext>
            </a:extLst>
          </p:cNvPr>
          <p:cNvSpPr/>
          <p:nvPr/>
        </p:nvSpPr>
        <p:spPr>
          <a:xfrm>
            <a:off x="0" y="75330"/>
            <a:ext cx="7200900" cy="385519"/>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400" b="1">
              <a:solidFill>
                <a:schemeClr val="tx1"/>
              </a:solidFill>
              <a:latin typeface="メイリオ" pitchFamily="50" charset="-128"/>
              <a:ea typeface="メイリオ" pitchFamily="50" charset="-128"/>
            </a:endParaRPr>
          </a:p>
        </p:txBody>
      </p:sp>
      <p:sp>
        <p:nvSpPr>
          <p:cNvPr id="7" name="正方形/長方形 6">
            <a:extLst>
              <a:ext uri="{FF2B5EF4-FFF2-40B4-BE49-F238E27FC236}">
                <a16:creationId xmlns:a16="http://schemas.microsoft.com/office/drawing/2014/main" id="{33B67028-F79D-C7FE-AD3E-4B796DC9892C}"/>
              </a:ext>
            </a:extLst>
          </p:cNvPr>
          <p:cNvSpPr/>
          <p:nvPr/>
        </p:nvSpPr>
        <p:spPr>
          <a:xfrm>
            <a:off x="140687" y="8173098"/>
            <a:ext cx="6916908" cy="354742"/>
          </a:xfrm>
          <a:prstGeom prst="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r>
              <a:rPr kumimoji="1" lang="en-US" altLang="ja-JP" sz="1200" b="1">
                <a:solidFill>
                  <a:schemeClr val="bg1"/>
                </a:solidFill>
                <a:latin typeface="メイリオ" pitchFamily="50" charset="-128"/>
                <a:ea typeface="メイリオ" pitchFamily="50" charset="-128"/>
              </a:rPr>
              <a:t>Ⅱ</a:t>
            </a:r>
            <a:r>
              <a:rPr kumimoji="1" lang="ja-JP" altLang="en-US" sz="1200" b="1">
                <a:solidFill>
                  <a:schemeClr val="bg1"/>
                </a:solidFill>
                <a:latin typeface="メイリオ" pitchFamily="50" charset="-128"/>
                <a:ea typeface="メイリオ" pitchFamily="50" charset="-128"/>
              </a:rPr>
              <a:t>　申請事業主が、自発的に訓練を受講する労働者を支援する場合</a:t>
            </a:r>
            <a:endParaRPr kumimoji="1" lang="en-US" altLang="ja-JP" sz="1200" b="1">
              <a:solidFill>
                <a:schemeClr val="bg1"/>
              </a:solidFill>
              <a:latin typeface="メイリオ" pitchFamily="50" charset="-128"/>
              <a:ea typeface="メイリオ" pitchFamily="50" charset="-128"/>
            </a:endParaRPr>
          </a:p>
        </p:txBody>
      </p:sp>
      <p:sp>
        <p:nvSpPr>
          <p:cNvPr id="8" name="正方形/長方形 7">
            <a:extLst>
              <a:ext uri="{FF2B5EF4-FFF2-40B4-BE49-F238E27FC236}">
                <a16:creationId xmlns:a16="http://schemas.microsoft.com/office/drawing/2014/main" id="{7A62316E-2962-EE5F-A5DF-2FDA2003558C}"/>
              </a:ext>
            </a:extLst>
          </p:cNvPr>
          <p:cNvSpPr/>
          <p:nvPr/>
        </p:nvSpPr>
        <p:spPr>
          <a:xfrm>
            <a:off x="2186281" y="9727774"/>
            <a:ext cx="1440000" cy="432000"/>
          </a:xfrm>
          <a:prstGeom prst="rect">
            <a:avLst/>
          </a:prstGeom>
          <a:solidFill>
            <a:srgbClr val="FFFF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教育訓練休暇等付与コース（教育訓練休暇制度）</a:t>
            </a:r>
            <a:endParaRPr kumimoji="1" lang="en-US" altLang="ja-JP" sz="800" b="1">
              <a:solidFill>
                <a:schemeClr val="tx1"/>
              </a:solidFill>
              <a:latin typeface="メイリオ" pitchFamily="50" charset="-128"/>
              <a:ea typeface="メイリオ" pitchFamily="50" charset="-128"/>
            </a:endParaRPr>
          </a:p>
        </p:txBody>
      </p:sp>
      <p:sp>
        <p:nvSpPr>
          <p:cNvPr id="9" name="正方形/長方形 8">
            <a:extLst>
              <a:ext uri="{FF2B5EF4-FFF2-40B4-BE49-F238E27FC236}">
                <a16:creationId xmlns:a16="http://schemas.microsoft.com/office/drawing/2014/main" id="{F5AA9683-A77E-B0C4-D13A-2519F0AC7039}"/>
              </a:ext>
            </a:extLst>
          </p:cNvPr>
          <p:cNvSpPr/>
          <p:nvPr/>
        </p:nvSpPr>
        <p:spPr>
          <a:xfrm>
            <a:off x="3793557" y="9726007"/>
            <a:ext cx="1440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lang="ja-JP" altLang="en-US" sz="800" b="1">
                <a:solidFill>
                  <a:schemeClr val="tx1"/>
                </a:solidFill>
                <a:latin typeface="メイリオ" pitchFamily="50" charset="-128"/>
                <a:ea typeface="メイリオ" pitchFamily="50" charset="-128"/>
              </a:rPr>
              <a:t>（長期教育訓練休暇制度）</a:t>
            </a:r>
            <a:endParaRPr kumimoji="1" lang="en-US" altLang="ja-JP" sz="800" b="1">
              <a:solidFill>
                <a:schemeClr val="tx1"/>
              </a:solidFill>
              <a:latin typeface="メイリオ" pitchFamily="50" charset="-128"/>
              <a:ea typeface="メイリオ" pitchFamily="50" charset="-128"/>
            </a:endParaRPr>
          </a:p>
        </p:txBody>
      </p:sp>
      <p:sp>
        <p:nvSpPr>
          <p:cNvPr id="10" name="正方形/長方形 9">
            <a:extLst>
              <a:ext uri="{FF2B5EF4-FFF2-40B4-BE49-F238E27FC236}">
                <a16:creationId xmlns:a16="http://schemas.microsoft.com/office/drawing/2014/main" id="{54574289-94AE-BB62-0D45-463344C6B957}"/>
              </a:ext>
            </a:extLst>
          </p:cNvPr>
          <p:cNvSpPr/>
          <p:nvPr/>
        </p:nvSpPr>
        <p:spPr>
          <a:xfrm>
            <a:off x="369978" y="9727774"/>
            <a:ext cx="1571591"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lang="ja-JP" altLang="en-US" sz="800" b="1">
                <a:solidFill>
                  <a:schemeClr val="tx1"/>
                </a:solidFill>
                <a:latin typeface="メイリオ" pitchFamily="50" charset="-128"/>
                <a:ea typeface="メイリオ" pitchFamily="50" charset="-128"/>
              </a:rPr>
              <a:t>（自発的職業能力開発訓練）</a:t>
            </a:r>
            <a:endParaRPr kumimoji="1" lang="en-US" altLang="ja-JP" sz="800" b="1">
              <a:solidFill>
                <a:schemeClr val="tx1"/>
              </a:solidFill>
              <a:latin typeface="メイリオ" pitchFamily="50" charset="-128"/>
              <a:ea typeface="メイリオ" pitchFamily="50" charset="-128"/>
            </a:endParaRPr>
          </a:p>
        </p:txBody>
      </p:sp>
      <p:sp>
        <p:nvSpPr>
          <p:cNvPr id="11" name="正方形/長方形 10">
            <a:extLst>
              <a:ext uri="{FF2B5EF4-FFF2-40B4-BE49-F238E27FC236}">
                <a16:creationId xmlns:a16="http://schemas.microsoft.com/office/drawing/2014/main" id="{EA4E0916-4227-C36A-D39A-4969A836752F}"/>
              </a:ext>
            </a:extLst>
          </p:cNvPr>
          <p:cNvSpPr/>
          <p:nvPr/>
        </p:nvSpPr>
        <p:spPr>
          <a:xfrm>
            <a:off x="5400834" y="9726007"/>
            <a:ext cx="1656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（教育訓練短時間勤務等制度）</a:t>
            </a:r>
            <a:endParaRPr kumimoji="1" lang="en-US" altLang="ja-JP" sz="800" b="1">
              <a:solidFill>
                <a:schemeClr val="tx1"/>
              </a:solidFill>
              <a:latin typeface="メイリオ" pitchFamily="50" charset="-128"/>
              <a:ea typeface="メイリオ" pitchFamily="50" charset="-128"/>
            </a:endParaRPr>
          </a:p>
        </p:txBody>
      </p:sp>
      <p:sp>
        <p:nvSpPr>
          <p:cNvPr id="12" name="正方形/長方形 11">
            <a:extLst>
              <a:ext uri="{FF2B5EF4-FFF2-40B4-BE49-F238E27FC236}">
                <a16:creationId xmlns:a16="http://schemas.microsoft.com/office/drawing/2014/main" id="{44EFE718-BB0D-8E4C-BCEC-49B874EF31C4}"/>
              </a:ext>
            </a:extLst>
          </p:cNvPr>
          <p:cNvSpPr/>
          <p:nvPr/>
        </p:nvSpPr>
        <p:spPr>
          <a:xfrm>
            <a:off x="384515" y="9101932"/>
            <a:ext cx="1571591" cy="323964"/>
          </a:xfrm>
          <a:prstGeom prst="rect">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1000" b="1">
                <a:solidFill>
                  <a:schemeClr val="bg1"/>
                </a:solidFill>
                <a:latin typeface="メイリオ" pitchFamily="50" charset="-128"/>
                <a:ea typeface="メイリオ" pitchFamily="50" charset="-128"/>
              </a:rPr>
              <a:t>①訓練経費を負担する</a:t>
            </a:r>
            <a:endParaRPr kumimoji="1" lang="en-US" altLang="ja-JP" sz="1000" b="1">
              <a:solidFill>
                <a:schemeClr val="bg1"/>
              </a:solidFill>
              <a:latin typeface="メイリオ" pitchFamily="50" charset="-128"/>
              <a:ea typeface="メイリオ" pitchFamily="50" charset="-128"/>
            </a:endParaRPr>
          </a:p>
        </p:txBody>
      </p:sp>
      <p:sp>
        <p:nvSpPr>
          <p:cNvPr id="47" name="正方形/長方形 46">
            <a:extLst>
              <a:ext uri="{FF2B5EF4-FFF2-40B4-BE49-F238E27FC236}">
                <a16:creationId xmlns:a16="http://schemas.microsoft.com/office/drawing/2014/main" id="{D5CF3E08-3A80-B66A-48B9-8C13313DAC89}"/>
              </a:ext>
            </a:extLst>
          </p:cNvPr>
          <p:cNvSpPr/>
          <p:nvPr/>
        </p:nvSpPr>
        <p:spPr>
          <a:xfrm>
            <a:off x="2181711" y="9101932"/>
            <a:ext cx="4875123" cy="323964"/>
          </a:xfrm>
          <a:prstGeom prst="rect">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1000" b="1">
                <a:solidFill>
                  <a:schemeClr val="bg1"/>
                </a:solidFill>
                <a:latin typeface="メイリオ" pitchFamily="50" charset="-128"/>
                <a:ea typeface="メイリオ" pitchFamily="50" charset="-128"/>
              </a:rPr>
              <a:t>②教育訓練休暇 または 教育訓練のための短時間勤務制</a:t>
            </a:r>
            <a:r>
              <a:rPr lang="ja-JP" altLang="en-US" sz="1000" b="1">
                <a:solidFill>
                  <a:schemeClr val="bg1"/>
                </a:solidFill>
                <a:latin typeface="メイリオ" pitchFamily="50" charset="-128"/>
                <a:ea typeface="メイリオ" pitchFamily="50" charset="-128"/>
              </a:rPr>
              <a:t>度を新たに導入・適用する</a:t>
            </a:r>
            <a:endParaRPr kumimoji="1" lang="en-US" altLang="ja-JP" sz="1000" b="1">
              <a:solidFill>
                <a:schemeClr val="bg1"/>
              </a:solidFill>
              <a:latin typeface="メイリオ" pitchFamily="50" charset="-128"/>
              <a:ea typeface="メイリオ" pitchFamily="50" charset="-128"/>
            </a:endParaRPr>
          </a:p>
        </p:txBody>
      </p:sp>
      <p:sp>
        <p:nvSpPr>
          <p:cNvPr id="48" name="テキスト ボックス 47">
            <a:extLst>
              <a:ext uri="{FF2B5EF4-FFF2-40B4-BE49-F238E27FC236}">
                <a16:creationId xmlns:a16="http://schemas.microsoft.com/office/drawing/2014/main" id="{D4559EAB-4C77-7203-D314-7CAB468A5B28}"/>
              </a:ext>
            </a:extLst>
          </p:cNvPr>
          <p:cNvSpPr txBox="1"/>
          <p:nvPr/>
        </p:nvSpPr>
        <p:spPr>
          <a:xfrm>
            <a:off x="187720" y="1141726"/>
            <a:ext cx="6849782" cy="923330"/>
          </a:xfrm>
          <a:prstGeom prst="rect">
            <a:avLst/>
          </a:prstGeom>
          <a:noFill/>
          <a:ln w="12700">
            <a:solidFill>
              <a:schemeClr val="accent2"/>
            </a:solidFill>
          </a:ln>
        </p:spPr>
        <p:txBody>
          <a:bodyPr wrap="square">
            <a:spAutoFit/>
          </a:bodyPr>
          <a:lstStyle/>
          <a:p>
            <a:r>
              <a:rPr kumimoji="1" lang="ja-JP" altLang="en-US" sz="900">
                <a:latin typeface="メイリオ" pitchFamily="50" charset="-128"/>
                <a:ea typeface="メイリオ" pitchFamily="50" charset="-128"/>
              </a:rPr>
              <a:t>□申請事業主（助成金を受給しようとする者）は、雇用保険適用事業所の事業主であること</a:t>
            </a:r>
            <a:endParaRPr kumimoji="1"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□対象労働者（訓練を受講する者）は、申請事業主が設置する雇用保険適用事業所の雇用保険被保険者であること</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□申請事業主は、研修や人事の担当課長等を職業能力開発推進者として選任していること</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　（職業能力開発推進者を選任していない場合は、計画届を提出する日までに選任してください）</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□申請事業主は、事業内職業能力開発計画を策定し、雇用する労働者に周知していること</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　（事業内職業開発計画を策定・周知していない場合は、計画届を提出する日までに策定・周知してください）</a:t>
            </a:r>
            <a:endParaRPr lang="en-US" altLang="ja-JP" sz="900">
              <a:latin typeface="メイリオ" pitchFamily="50" charset="-128"/>
              <a:ea typeface="メイリオ" pitchFamily="50" charset="-128"/>
            </a:endParaRPr>
          </a:p>
        </p:txBody>
      </p:sp>
      <p:sp>
        <p:nvSpPr>
          <p:cNvPr id="49" name="テキスト ボックス 48">
            <a:extLst>
              <a:ext uri="{FF2B5EF4-FFF2-40B4-BE49-F238E27FC236}">
                <a16:creationId xmlns:a16="http://schemas.microsoft.com/office/drawing/2014/main" id="{12D4284A-C608-C588-7B07-3F01EF706D1B}"/>
              </a:ext>
            </a:extLst>
          </p:cNvPr>
          <p:cNvSpPr txBox="1"/>
          <p:nvPr/>
        </p:nvSpPr>
        <p:spPr>
          <a:xfrm>
            <a:off x="155054" y="547560"/>
            <a:ext cx="6849782" cy="577081"/>
          </a:xfrm>
          <a:prstGeom prst="rect">
            <a:avLst/>
          </a:prstGeom>
          <a:noFill/>
          <a:ln w="57150">
            <a:noFill/>
          </a:ln>
        </p:spPr>
        <p:txBody>
          <a:bodyPr wrap="square">
            <a:spAutoFit/>
          </a:bodyPr>
          <a:lstStyle/>
          <a:p>
            <a:r>
              <a:rPr lang="ja-JP" altLang="en-US" sz="1050">
                <a:latin typeface="メイリオ" pitchFamily="50" charset="-128"/>
                <a:ea typeface="メイリオ" pitchFamily="50" charset="-128"/>
              </a:rPr>
              <a:t>こちらのフローチャートは、申請事業主が人材開発支援助成金のどのコース・メニューを利用できるかについて、支給要件などを簡易的に示したものです。申請にあたっては、申請を希望するコースやメニューの詳細版のパンフレットをご覧いただき、詳しい支給要件をご確認ください。</a:t>
            </a:r>
            <a:endParaRPr lang="en-US" altLang="ja-JP" sz="1050">
              <a:latin typeface="メイリオ" pitchFamily="50" charset="-128"/>
              <a:ea typeface="メイリオ" pitchFamily="50" charset="-128"/>
            </a:endParaRPr>
          </a:p>
        </p:txBody>
      </p:sp>
      <p:sp>
        <p:nvSpPr>
          <p:cNvPr id="50" name="テキスト ボックス 49">
            <a:extLst>
              <a:ext uri="{FF2B5EF4-FFF2-40B4-BE49-F238E27FC236}">
                <a16:creationId xmlns:a16="http://schemas.microsoft.com/office/drawing/2014/main" id="{1667DE17-EB81-3B82-E502-E43A21E5BC3B}"/>
              </a:ext>
            </a:extLst>
          </p:cNvPr>
          <p:cNvSpPr txBox="1"/>
          <p:nvPr/>
        </p:nvSpPr>
        <p:spPr>
          <a:xfrm>
            <a:off x="227054" y="8575802"/>
            <a:ext cx="6849782" cy="507831"/>
          </a:xfrm>
          <a:prstGeom prst="rect">
            <a:avLst/>
          </a:prstGeom>
          <a:noFill/>
          <a:ln w="57150">
            <a:noFill/>
          </a:ln>
        </p:spPr>
        <p:txBody>
          <a:bodyPr wrap="square">
            <a:spAutoFit/>
          </a:bodyPr>
          <a:lstStyle/>
          <a:p>
            <a:r>
              <a:rPr kumimoji="1" lang="ja-JP" altLang="en-US" sz="900">
                <a:latin typeface="メイリオ" pitchFamily="50" charset="-128"/>
                <a:ea typeface="メイリオ" pitchFamily="50" charset="-128"/>
              </a:rPr>
              <a:t>□労働協約または就業規則に規定した制度に基づき、労働者が自発的に訓練を受講すること</a:t>
            </a:r>
            <a:endParaRPr kumimoji="1" lang="en-US" altLang="ja-JP" sz="900">
              <a:latin typeface="メイリオ" pitchFamily="50" charset="-128"/>
              <a:ea typeface="メイリオ" pitchFamily="50" charset="-128"/>
            </a:endParaRPr>
          </a:p>
          <a:p>
            <a:r>
              <a:rPr kumimoji="1" lang="ja-JP" altLang="en-US" sz="900">
                <a:latin typeface="メイリオ" pitchFamily="50" charset="-128"/>
                <a:ea typeface="メイリオ" pitchFamily="50" charset="-128"/>
              </a:rPr>
              <a:t>□事業主以外の事業主が主催した訓練であること</a:t>
            </a:r>
            <a:endParaRPr lang="en-US" altLang="ja-JP" sz="1400">
              <a:latin typeface="メイリオ" pitchFamily="50" charset="-128"/>
              <a:ea typeface="メイリオ" pitchFamily="50" charset="-128"/>
            </a:endParaRPr>
          </a:p>
          <a:p>
            <a:r>
              <a:rPr kumimoji="1" lang="ja-JP" altLang="en-US" sz="900">
                <a:latin typeface="メイリオ" pitchFamily="50" charset="-128"/>
                <a:ea typeface="メイリオ" pitchFamily="50" charset="-128"/>
              </a:rPr>
              <a:t>□①労働者が自発的に受講した訓練経費を負担すること または ②教育訓練休暇制度等を新たに導入・適用すること</a:t>
            </a:r>
            <a:endParaRPr kumimoji="1" lang="en-US" altLang="ja-JP" sz="900">
              <a:latin typeface="メイリオ" pitchFamily="50" charset="-128"/>
              <a:ea typeface="メイリオ" pitchFamily="50" charset="-128"/>
            </a:endParaRPr>
          </a:p>
        </p:txBody>
      </p:sp>
      <p:sp>
        <p:nvSpPr>
          <p:cNvPr id="14" name="正方形/長方形 13">
            <a:extLst>
              <a:ext uri="{FF2B5EF4-FFF2-40B4-BE49-F238E27FC236}">
                <a16:creationId xmlns:a16="http://schemas.microsoft.com/office/drawing/2014/main" id="{E55CCA09-901A-EB39-212D-CCCF5BEB09F8}"/>
              </a:ext>
            </a:extLst>
          </p:cNvPr>
          <p:cNvSpPr/>
          <p:nvPr/>
        </p:nvSpPr>
        <p:spPr>
          <a:xfrm>
            <a:off x="113711" y="2165476"/>
            <a:ext cx="6972961" cy="354742"/>
          </a:xfrm>
          <a:prstGeom prst="rect">
            <a:avLst/>
          </a:pr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r>
              <a:rPr kumimoji="1" lang="en-US" altLang="ja-JP" sz="1200" b="1">
                <a:solidFill>
                  <a:schemeClr val="bg1"/>
                </a:solidFill>
                <a:latin typeface="メイリオ" pitchFamily="50" charset="-128"/>
                <a:ea typeface="メイリオ" pitchFamily="50" charset="-128"/>
              </a:rPr>
              <a:t>Ⅰ</a:t>
            </a:r>
            <a:r>
              <a:rPr lang="ja-JP" altLang="en-US" sz="1200" b="1">
                <a:solidFill>
                  <a:schemeClr val="bg1"/>
                </a:solidFill>
                <a:latin typeface="メイリオ" pitchFamily="50" charset="-128"/>
                <a:ea typeface="メイリオ" pitchFamily="50" charset="-128"/>
              </a:rPr>
              <a:t>　</a:t>
            </a:r>
            <a:r>
              <a:rPr kumimoji="1" lang="ja-JP" altLang="en-US" sz="1200" b="1">
                <a:solidFill>
                  <a:schemeClr val="bg1"/>
                </a:solidFill>
                <a:latin typeface="メイリオ" pitchFamily="50" charset="-128"/>
                <a:ea typeface="メイリオ" pitchFamily="50" charset="-128"/>
              </a:rPr>
              <a:t>申請事業主が業務命令で対象労働者に訓練を受講させる場合</a:t>
            </a:r>
            <a:endParaRPr kumimoji="1" lang="en-US" altLang="ja-JP" sz="1200" b="1">
              <a:solidFill>
                <a:schemeClr val="bg1"/>
              </a:solidFill>
              <a:latin typeface="メイリオ" pitchFamily="50" charset="-128"/>
              <a:ea typeface="メイリオ" pitchFamily="50" charset="-128"/>
            </a:endParaRPr>
          </a:p>
        </p:txBody>
      </p:sp>
      <p:sp>
        <p:nvSpPr>
          <p:cNvPr id="15" name="テキスト ボックス 14">
            <a:extLst>
              <a:ext uri="{FF2B5EF4-FFF2-40B4-BE49-F238E27FC236}">
                <a16:creationId xmlns:a16="http://schemas.microsoft.com/office/drawing/2014/main" id="{58A3DC43-ED9B-BA08-1E27-F84B049481C3}"/>
              </a:ext>
            </a:extLst>
          </p:cNvPr>
          <p:cNvSpPr txBox="1"/>
          <p:nvPr/>
        </p:nvSpPr>
        <p:spPr>
          <a:xfrm>
            <a:off x="208920" y="2597540"/>
            <a:ext cx="6849782" cy="923330"/>
          </a:xfrm>
          <a:prstGeom prst="rect">
            <a:avLst/>
          </a:prstGeom>
          <a:noFill/>
          <a:ln w="57150">
            <a:noFill/>
          </a:ln>
        </p:spPr>
        <p:txBody>
          <a:bodyPr wrap="square">
            <a:spAutoFit/>
          </a:bodyPr>
          <a:lstStyle/>
          <a:p>
            <a:r>
              <a:rPr kumimoji="1" lang="ja-JP" altLang="en-US" sz="900">
                <a:latin typeface="メイリオ" pitchFamily="50" charset="-128"/>
                <a:ea typeface="メイリオ" pitchFamily="50" charset="-128"/>
              </a:rPr>
              <a:t>□訓練開始日の６か月前から１か月前までの間に計画届を労働局に提出すること</a:t>
            </a:r>
            <a:endParaRPr kumimoji="1"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□申請事業主が訓練期間中も対象労働者に適正に賃金を支払うこと</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□申請事業主が支給申請日までに訓練経費を全額負担すること</a:t>
            </a:r>
            <a:endParaRPr lang="en-US" altLang="ja-JP" sz="900">
              <a:latin typeface="メイリオ" pitchFamily="50" charset="-128"/>
              <a:ea typeface="メイリオ" pitchFamily="50" charset="-128"/>
            </a:endParaRPr>
          </a:p>
          <a:p>
            <a:r>
              <a:rPr kumimoji="1" lang="ja-JP" altLang="en-US" sz="900">
                <a:latin typeface="メイリオ" pitchFamily="50" charset="-128"/>
                <a:ea typeface="メイリオ" pitchFamily="50" charset="-128"/>
              </a:rPr>
              <a:t>□対象労働者の職務に直接関連する訓練であること</a:t>
            </a:r>
            <a:endParaRPr kumimoji="1"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□訓</a:t>
            </a:r>
            <a:r>
              <a:rPr kumimoji="1" lang="ja-JP" altLang="en-US" sz="900">
                <a:latin typeface="メイリオ" pitchFamily="50" charset="-128"/>
                <a:ea typeface="メイリオ" pitchFamily="50" charset="-128"/>
              </a:rPr>
              <a:t>練</a:t>
            </a:r>
            <a:r>
              <a:rPr lang="ja-JP" altLang="en-US" sz="900">
                <a:latin typeface="メイリオ" pitchFamily="50" charset="-128"/>
                <a:ea typeface="メイリオ" pitchFamily="50" charset="-128"/>
              </a:rPr>
              <a:t>時間数が</a:t>
            </a:r>
            <a:r>
              <a:rPr lang="en-US" altLang="ja-JP" sz="900">
                <a:latin typeface="メイリオ" pitchFamily="50" charset="-128"/>
                <a:ea typeface="メイリオ" pitchFamily="50" charset="-128"/>
              </a:rPr>
              <a:t>10</a:t>
            </a:r>
            <a:r>
              <a:rPr lang="ja-JP" altLang="en-US" sz="900">
                <a:latin typeface="メイリオ" pitchFamily="50" charset="-128"/>
                <a:ea typeface="メイリオ" pitchFamily="50" charset="-128"/>
              </a:rPr>
              <a:t>時間以上の訓練であること</a:t>
            </a:r>
            <a:endParaRPr lang="en-US" altLang="ja-JP" sz="900">
              <a:latin typeface="メイリオ" pitchFamily="50" charset="-128"/>
              <a:ea typeface="メイリオ" pitchFamily="50" charset="-128"/>
            </a:endParaRPr>
          </a:p>
          <a:p>
            <a:r>
              <a:rPr lang="ja-JP" altLang="en-US" sz="900">
                <a:latin typeface="メイリオ" pitchFamily="50" charset="-128"/>
                <a:ea typeface="メイリオ" pitchFamily="50" charset="-128"/>
              </a:rPr>
              <a:t>□①</a:t>
            </a:r>
            <a:r>
              <a:rPr lang="en-US" altLang="ja-JP" sz="900">
                <a:latin typeface="メイリオ" pitchFamily="50" charset="-128"/>
                <a:ea typeface="メイリオ" pitchFamily="50" charset="-128"/>
              </a:rPr>
              <a:t>OFF-JT</a:t>
            </a:r>
            <a:r>
              <a:rPr lang="ja-JP" altLang="en-US" sz="900">
                <a:latin typeface="メイリオ" pitchFamily="50" charset="-128"/>
                <a:ea typeface="メイリオ" pitchFamily="50" charset="-128"/>
              </a:rPr>
              <a:t>を行うこと または ②</a:t>
            </a:r>
            <a:r>
              <a:rPr lang="en-US" altLang="ja-JP" sz="900">
                <a:latin typeface="メイリオ" pitchFamily="50" charset="-128"/>
                <a:ea typeface="メイリオ" pitchFamily="50" charset="-128"/>
              </a:rPr>
              <a:t>OFF-JT</a:t>
            </a:r>
            <a:r>
              <a:rPr lang="ja-JP" altLang="en-US" sz="900">
                <a:latin typeface="メイリオ" pitchFamily="50" charset="-128"/>
                <a:ea typeface="メイリオ" pitchFamily="50" charset="-128"/>
              </a:rPr>
              <a:t>と</a:t>
            </a:r>
            <a:r>
              <a:rPr lang="en-US" altLang="ja-JP" sz="900">
                <a:latin typeface="メイリオ" pitchFamily="50" charset="-128"/>
                <a:ea typeface="メイリオ" pitchFamily="50" charset="-128"/>
              </a:rPr>
              <a:t>OJT</a:t>
            </a:r>
            <a:r>
              <a:rPr lang="ja-JP" altLang="en-US" sz="900">
                <a:latin typeface="メイリオ" pitchFamily="50" charset="-128"/>
                <a:ea typeface="メイリオ" pitchFamily="50" charset="-128"/>
              </a:rPr>
              <a:t>を組み合わせた訓練を行うこと</a:t>
            </a:r>
            <a:endParaRPr kumimoji="1" lang="en-US" altLang="ja-JP" sz="1400">
              <a:latin typeface="メイリオ" pitchFamily="50" charset="-128"/>
              <a:ea typeface="メイリオ" pitchFamily="50" charset="-128"/>
            </a:endParaRPr>
          </a:p>
        </p:txBody>
      </p:sp>
      <p:sp>
        <p:nvSpPr>
          <p:cNvPr id="36" name="矢印: 下 35">
            <a:extLst>
              <a:ext uri="{FF2B5EF4-FFF2-40B4-BE49-F238E27FC236}">
                <a16:creationId xmlns:a16="http://schemas.microsoft.com/office/drawing/2014/main" id="{54D80A9A-87A5-17F7-C194-C69C1E4A5AA3}"/>
              </a:ext>
            </a:extLst>
          </p:cNvPr>
          <p:cNvSpPr/>
          <p:nvPr/>
        </p:nvSpPr>
        <p:spPr>
          <a:xfrm>
            <a:off x="3462097" y="6038422"/>
            <a:ext cx="144000" cy="288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7" name="矢印: 下 36">
            <a:extLst>
              <a:ext uri="{FF2B5EF4-FFF2-40B4-BE49-F238E27FC236}">
                <a16:creationId xmlns:a16="http://schemas.microsoft.com/office/drawing/2014/main" id="{72A065E5-1882-25BC-B258-C927F5D446DA}"/>
              </a:ext>
            </a:extLst>
          </p:cNvPr>
          <p:cNvSpPr/>
          <p:nvPr/>
        </p:nvSpPr>
        <p:spPr>
          <a:xfrm>
            <a:off x="4227590" y="6409515"/>
            <a:ext cx="144000" cy="1044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8" name="矢印: 下 37">
            <a:extLst>
              <a:ext uri="{FF2B5EF4-FFF2-40B4-BE49-F238E27FC236}">
                <a16:creationId xmlns:a16="http://schemas.microsoft.com/office/drawing/2014/main" id="{EBFC4485-B659-4720-EB38-43A48F32A100}"/>
              </a:ext>
            </a:extLst>
          </p:cNvPr>
          <p:cNvSpPr/>
          <p:nvPr/>
        </p:nvSpPr>
        <p:spPr>
          <a:xfrm>
            <a:off x="2364097" y="6409515"/>
            <a:ext cx="144000" cy="1044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9" name="矢印: 下 38">
            <a:extLst>
              <a:ext uri="{FF2B5EF4-FFF2-40B4-BE49-F238E27FC236}">
                <a16:creationId xmlns:a16="http://schemas.microsoft.com/office/drawing/2014/main" id="{5EBA7FE2-509C-A490-DE8C-CA654B1A29D4}"/>
              </a:ext>
            </a:extLst>
          </p:cNvPr>
          <p:cNvSpPr/>
          <p:nvPr/>
        </p:nvSpPr>
        <p:spPr>
          <a:xfrm>
            <a:off x="798347" y="6038422"/>
            <a:ext cx="134399" cy="1404963"/>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40" name="正方形/長方形 39">
            <a:extLst>
              <a:ext uri="{FF2B5EF4-FFF2-40B4-BE49-F238E27FC236}">
                <a16:creationId xmlns:a16="http://schemas.microsoft.com/office/drawing/2014/main" id="{60A67291-0FE8-98EE-A063-5DCDB86246D2}"/>
              </a:ext>
            </a:extLst>
          </p:cNvPr>
          <p:cNvSpPr/>
          <p:nvPr/>
        </p:nvSpPr>
        <p:spPr>
          <a:xfrm>
            <a:off x="119558" y="5801965"/>
            <a:ext cx="6967114" cy="323964"/>
          </a:xfrm>
          <a:prstGeom prst="rect">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1000" b="1">
                <a:solidFill>
                  <a:schemeClr val="bg1"/>
                </a:solidFill>
                <a:latin typeface="メイリオ" pitchFamily="50" charset="-128"/>
                <a:ea typeface="メイリオ" pitchFamily="50" charset="-128"/>
              </a:rPr>
              <a:t>②</a:t>
            </a:r>
            <a:r>
              <a:rPr kumimoji="1" lang="en-US" altLang="ja-JP" sz="1000" b="1">
                <a:solidFill>
                  <a:schemeClr val="bg1"/>
                </a:solidFill>
                <a:latin typeface="メイリオ" pitchFamily="50" charset="-128"/>
                <a:ea typeface="メイリオ" pitchFamily="50" charset="-128"/>
              </a:rPr>
              <a:t>OFF-JT</a:t>
            </a:r>
            <a:r>
              <a:rPr kumimoji="1" lang="ja-JP" altLang="en-US" sz="1000" b="1">
                <a:solidFill>
                  <a:schemeClr val="bg1"/>
                </a:solidFill>
                <a:latin typeface="メイリオ" pitchFamily="50" charset="-128"/>
                <a:ea typeface="メイリオ" pitchFamily="50" charset="-128"/>
              </a:rPr>
              <a:t>と</a:t>
            </a:r>
            <a:r>
              <a:rPr kumimoji="1" lang="en-US" altLang="ja-JP" sz="1000" b="1">
                <a:solidFill>
                  <a:schemeClr val="bg1"/>
                </a:solidFill>
                <a:latin typeface="メイリオ" pitchFamily="50" charset="-128"/>
                <a:ea typeface="メイリオ" pitchFamily="50" charset="-128"/>
              </a:rPr>
              <a:t>OJT</a:t>
            </a:r>
            <a:r>
              <a:rPr lang="ja-JP" altLang="en-US" sz="1000" b="1">
                <a:solidFill>
                  <a:schemeClr val="bg1"/>
                </a:solidFill>
                <a:latin typeface="メイリオ" pitchFamily="50" charset="-128"/>
                <a:ea typeface="メイリオ" pitchFamily="50" charset="-128"/>
              </a:rPr>
              <a:t>を組み合わせた訓練を行う</a:t>
            </a:r>
            <a:endParaRPr kumimoji="1" lang="en-US" altLang="ja-JP" sz="1000" b="1">
              <a:solidFill>
                <a:schemeClr val="bg1"/>
              </a:solidFill>
              <a:latin typeface="メイリオ" pitchFamily="50" charset="-128"/>
              <a:ea typeface="メイリオ" pitchFamily="50" charset="-128"/>
            </a:endParaRPr>
          </a:p>
        </p:txBody>
      </p:sp>
      <p:sp>
        <p:nvSpPr>
          <p:cNvPr id="41" name="正方形/長方形 40">
            <a:extLst>
              <a:ext uri="{FF2B5EF4-FFF2-40B4-BE49-F238E27FC236}">
                <a16:creationId xmlns:a16="http://schemas.microsoft.com/office/drawing/2014/main" id="{8226443F-3A33-3C92-52D1-9122A0D65BB5}"/>
              </a:ext>
            </a:extLst>
          </p:cNvPr>
          <p:cNvSpPr/>
          <p:nvPr/>
        </p:nvSpPr>
        <p:spPr>
          <a:xfrm>
            <a:off x="152831" y="7462838"/>
            <a:ext cx="1440000" cy="432000"/>
          </a:xfrm>
          <a:prstGeom prst="rect">
            <a:avLst/>
          </a:prstGeom>
          <a:solidFill>
            <a:srgbClr val="F2DCD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人材育成支援コース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（有期実習型訓練）</a:t>
            </a:r>
            <a:endParaRPr kumimoji="1" lang="en-US" altLang="ja-JP" sz="800" b="1">
              <a:solidFill>
                <a:schemeClr val="tx1"/>
              </a:solidFill>
              <a:latin typeface="メイリオ" pitchFamily="50" charset="-128"/>
              <a:ea typeface="メイリオ" pitchFamily="50" charset="-128"/>
            </a:endParaRPr>
          </a:p>
        </p:txBody>
      </p:sp>
      <p:sp>
        <p:nvSpPr>
          <p:cNvPr id="42" name="正方形/長方形 41">
            <a:extLst>
              <a:ext uri="{FF2B5EF4-FFF2-40B4-BE49-F238E27FC236}">
                <a16:creationId xmlns:a16="http://schemas.microsoft.com/office/drawing/2014/main" id="{6FD42040-6E01-5F3E-FB9E-70F68AA55701}"/>
              </a:ext>
            </a:extLst>
          </p:cNvPr>
          <p:cNvSpPr/>
          <p:nvPr/>
        </p:nvSpPr>
        <p:spPr>
          <a:xfrm>
            <a:off x="1733181" y="7462838"/>
            <a:ext cx="1440000" cy="432000"/>
          </a:xfrm>
          <a:prstGeom prst="rect">
            <a:avLst/>
          </a:prstGeom>
          <a:solidFill>
            <a:srgbClr val="F2DCD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人材育成支援コース</a:t>
            </a:r>
            <a:endParaRPr kumimoji="1" lang="en-US" altLang="ja-JP" sz="800" b="1">
              <a:solidFill>
                <a:schemeClr val="tx1"/>
              </a:solidFill>
              <a:latin typeface="メイリオ" pitchFamily="50" charset="-128"/>
              <a:ea typeface="メイリオ" pitchFamily="50" charset="-128"/>
            </a:endParaRPr>
          </a:p>
          <a:p>
            <a:pPr algn="ctr"/>
            <a:r>
              <a:rPr lang="ja-JP" altLang="en-US" sz="800" b="1">
                <a:solidFill>
                  <a:schemeClr val="tx1"/>
                </a:solidFill>
                <a:latin typeface="メイリオ" pitchFamily="50" charset="-128"/>
                <a:ea typeface="メイリオ" pitchFamily="50" charset="-128"/>
              </a:rPr>
              <a:t>（認定実習併用職業訓練）</a:t>
            </a:r>
            <a:endParaRPr kumimoji="1" lang="en-US" altLang="ja-JP" sz="800" b="1">
              <a:solidFill>
                <a:schemeClr val="tx1"/>
              </a:solidFill>
              <a:latin typeface="メイリオ" pitchFamily="50" charset="-128"/>
              <a:ea typeface="メイリオ" pitchFamily="50" charset="-128"/>
            </a:endParaRPr>
          </a:p>
        </p:txBody>
      </p:sp>
      <p:sp>
        <p:nvSpPr>
          <p:cNvPr id="43" name="正方形/長方形 42">
            <a:extLst>
              <a:ext uri="{FF2B5EF4-FFF2-40B4-BE49-F238E27FC236}">
                <a16:creationId xmlns:a16="http://schemas.microsoft.com/office/drawing/2014/main" id="{B7BF078D-4E56-C0BF-A7B9-51F018D6333A}"/>
              </a:ext>
            </a:extLst>
          </p:cNvPr>
          <p:cNvSpPr/>
          <p:nvPr/>
        </p:nvSpPr>
        <p:spPr>
          <a:xfrm>
            <a:off x="3313531" y="7462838"/>
            <a:ext cx="2052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lang="ja-JP" altLang="en-US" sz="800" b="1">
                <a:solidFill>
                  <a:schemeClr val="tx1"/>
                </a:solidFill>
                <a:latin typeface="メイリオ" pitchFamily="50" charset="-128"/>
                <a:ea typeface="メイリオ" pitchFamily="50" charset="-128"/>
              </a:rPr>
              <a:t>（情報技術分野認定実習併用職業訓練）</a:t>
            </a:r>
            <a:endParaRPr kumimoji="1" lang="en-US" altLang="ja-JP" sz="800" b="1">
              <a:solidFill>
                <a:schemeClr val="tx1"/>
              </a:solidFill>
              <a:latin typeface="メイリオ" pitchFamily="50" charset="-128"/>
              <a:ea typeface="メイリオ" pitchFamily="50" charset="-128"/>
            </a:endParaRPr>
          </a:p>
        </p:txBody>
      </p:sp>
      <p:sp>
        <p:nvSpPr>
          <p:cNvPr id="44" name="正方形/長方形 43">
            <a:extLst>
              <a:ext uri="{FF2B5EF4-FFF2-40B4-BE49-F238E27FC236}">
                <a16:creationId xmlns:a16="http://schemas.microsoft.com/office/drawing/2014/main" id="{91B2381F-61CB-1610-DF75-0AE0CC148BDB}"/>
              </a:ext>
            </a:extLst>
          </p:cNvPr>
          <p:cNvSpPr/>
          <p:nvPr/>
        </p:nvSpPr>
        <p:spPr>
          <a:xfrm>
            <a:off x="3273590" y="6909536"/>
            <a:ext cx="2052000" cy="2931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en-US" altLang="ja-JP" sz="800">
                <a:solidFill>
                  <a:schemeClr val="tx1"/>
                </a:solidFill>
                <a:latin typeface="メイリオ" pitchFamily="50" charset="-128"/>
                <a:ea typeface="メイリオ" pitchFamily="50" charset="-128"/>
              </a:rPr>
              <a:t>IT</a:t>
            </a:r>
            <a:r>
              <a:rPr lang="ja-JP" altLang="en-US" sz="800">
                <a:solidFill>
                  <a:schemeClr val="tx1"/>
                </a:solidFill>
                <a:latin typeface="メイリオ" pitchFamily="50" charset="-128"/>
                <a:ea typeface="メイリオ" pitchFamily="50" charset="-128"/>
              </a:rPr>
              <a:t>分野の訓練</a:t>
            </a:r>
            <a:endParaRPr kumimoji="1" lang="en-US" altLang="ja-JP" sz="800">
              <a:solidFill>
                <a:schemeClr val="tx1"/>
              </a:solidFill>
              <a:latin typeface="メイリオ" pitchFamily="50" charset="-128"/>
              <a:ea typeface="メイリオ" pitchFamily="50" charset="-128"/>
            </a:endParaRPr>
          </a:p>
        </p:txBody>
      </p:sp>
      <p:sp>
        <p:nvSpPr>
          <p:cNvPr id="45" name="正方形/長方形 44">
            <a:extLst>
              <a:ext uri="{FF2B5EF4-FFF2-40B4-BE49-F238E27FC236}">
                <a16:creationId xmlns:a16="http://schemas.microsoft.com/office/drawing/2014/main" id="{17B847A6-CFE8-81EE-4C30-E2D610028E93}"/>
              </a:ext>
            </a:extLst>
          </p:cNvPr>
          <p:cNvSpPr/>
          <p:nvPr/>
        </p:nvSpPr>
        <p:spPr>
          <a:xfrm>
            <a:off x="1712626" y="6356613"/>
            <a:ext cx="3567918" cy="2931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a:solidFill>
                  <a:schemeClr val="tx1"/>
                </a:solidFill>
                <a:latin typeface="メイリオ" pitchFamily="50" charset="-128"/>
                <a:ea typeface="メイリオ" pitchFamily="50" charset="-128"/>
              </a:rPr>
              <a:t>対象労働者が</a:t>
            </a:r>
            <a:r>
              <a:rPr kumimoji="1" lang="en-US" altLang="ja-JP" sz="800">
                <a:solidFill>
                  <a:schemeClr val="tx1"/>
                </a:solidFill>
                <a:latin typeface="メイリオ" pitchFamily="50" charset="-128"/>
                <a:ea typeface="メイリオ" pitchFamily="50" charset="-128"/>
              </a:rPr>
              <a:t>15</a:t>
            </a:r>
            <a:r>
              <a:rPr kumimoji="1" lang="ja-JP" altLang="en-US" sz="800">
                <a:solidFill>
                  <a:schemeClr val="tx1"/>
                </a:solidFill>
                <a:latin typeface="メイリオ" pitchFamily="50" charset="-128"/>
                <a:ea typeface="メイリオ" pitchFamily="50" charset="-128"/>
              </a:rPr>
              <a:t>歳以上</a:t>
            </a:r>
            <a:r>
              <a:rPr kumimoji="1" lang="en-US" altLang="ja-JP" sz="800">
                <a:solidFill>
                  <a:schemeClr val="tx1"/>
                </a:solidFill>
                <a:latin typeface="メイリオ" pitchFamily="50" charset="-128"/>
                <a:ea typeface="メイリオ" pitchFamily="50" charset="-128"/>
              </a:rPr>
              <a:t>45</a:t>
            </a:r>
            <a:r>
              <a:rPr kumimoji="1" lang="ja-JP" altLang="en-US" sz="800">
                <a:solidFill>
                  <a:schemeClr val="tx1"/>
                </a:solidFill>
                <a:latin typeface="メイリオ" pitchFamily="50" charset="-128"/>
                <a:ea typeface="メイリオ" pitchFamily="50" charset="-128"/>
              </a:rPr>
              <a:t>歳未満の労働者（訓練開始日時点）</a:t>
            </a:r>
            <a:endParaRPr kumimoji="1" lang="en-US" altLang="ja-JP" sz="800">
              <a:solidFill>
                <a:schemeClr val="tx1"/>
              </a:solidFill>
              <a:latin typeface="メイリオ" pitchFamily="50" charset="-128"/>
              <a:ea typeface="メイリオ" pitchFamily="50" charset="-128"/>
            </a:endParaRPr>
          </a:p>
        </p:txBody>
      </p:sp>
      <p:sp>
        <p:nvSpPr>
          <p:cNvPr id="46" name="正方形/長方形 45">
            <a:extLst>
              <a:ext uri="{FF2B5EF4-FFF2-40B4-BE49-F238E27FC236}">
                <a16:creationId xmlns:a16="http://schemas.microsoft.com/office/drawing/2014/main" id="{BA117D79-5A1D-B409-A756-F68E07119429}"/>
              </a:ext>
            </a:extLst>
          </p:cNvPr>
          <p:cNvSpPr/>
          <p:nvPr/>
        </p:nvSpPr>
        <p:spPr>
          <a:xfrm>
            <a:off x="15865" y="6390655"/>
            <a:ext cx="1784385"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ja-JP" altLang="en-US" sz="800">
                <a:solidFill>
                  <a:schemeClr val="tx1"/>
                </a:solidFill>
                <a:latin typeface="メイリオ" pitchFamily="50" charset="-128"/>
                <a:ea typeface="メイリオ" pitchFamily="50" charset="-128"/>
              </a:rPr>
              <a:t>対象労働者が有期契約労働者等</a:t>
            </a:r>
            <a:endParaRPr lang="en-US" altLang="ja-JP" sz="800">
              <a:solidFill>
                <a:schemeClr val="tx1"/>
              </a:solidFill>
              <a:latin typeface="メイリオ" pitchFamily="50" charset="-128"/>
              <a:ea typeface="メイリオ" pitchFamily="50" charset="-128"/>
            </a:endParaRPr>
          </a:p>
          <a:p>
            <a:pPr algn="ctr"/>
            <a:r>
              <a:rPr kumimoji="1" lang="ja-JP" altLang="en-US" sz="800">
                <a:solidFill>
                  <a:schemeClr val="tx1"/>
                </a:solidFill>
                <a:latin typeface="メイリオ" pitchFamily="50" charset="-128"/>
                <a:ea typeface="メイリオ" pitchFamily="50" charset="-128"/>
              </a:rPr>
              <a:t>正社員転換を目的として実施</a:t>
            </a:r>
            <a:endParaRPr kumimoji="1" lang="en-US" altLang="ja-JP" sz="800">
              <a:solidFill>
                <a:schemeClr val="tx1"/>
              </a:solidFill>
              <a:latin typeface="メイリオ" pitchFamily="50" charset="-128"/>
              <a:ea typeface="メイリオ" pitchFamily="50" charset="-128"/>
            </a:endParaRPr>
          </a:p>
        </p:txBody>
      </p:sp>
      <p:sp>
        <p:nvSpPr>
          <p:cNvPr id="51" name="正方形/長方形 50">
            <a:extLst>
              <a:ext uri="{FF2B5EF4-FFF2-40B4-BE49-F238E27FC236}">
                <a16:creationId xmlns:a16="http://schemas.microsoft.com/office/drawing/2014/main" id="{457B5133-3B86-8271-7588-ABDEDC01B8B9}"/>
              </a:ext>
            </a:extLst>
          </p:cNvPr>
          <p:cNvSpPr/>
          <p:nvPr/>
        </p:nvSpPr>
        <p:spPr>
          <a:xfrm>
            <a:off x="1410097" y="6912744"/>
            <a:ext cx="2052000" cy="2931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en-US" altLang="ja-JP" sz="800">
                <a:solidFill>
                  <a:schemeClr val="tx1"/>
                </a:solidFill>
                <a:latin typeface="メイリオ" pitchFamily="50" charset="-128"/>
                <a:ea typeface="メイリオ" pitchFamily="50" charset="-128"/>
              </a:rPr>
              <a:t>IT</a:t>
            </a:r>
            <a:r>
              <a:rPr lang="ja-JP" altLang="en-US" sz="800">
                <a:solidFill>
                  <a:schemeClr val="tx1"/>
                </a:solidFill>
                <a:latin typeface="メイリオ" pitchFamily="50" charset="-128"/>
                <a:ea typeface="メイリオ" pitchFamily="50" charset="-128"/>
              </a:rPr>
              <a:t>分野以外の訓練</a:t>
            </a:r>
            <a:endParaRPr kumimoji="1" lang="en-US" altLang="ja-JP" sz="800">
              <a:solidFill>
                <a:schemeClr val="tx1"/>
              </a:solidFill>
              <a:latin typeface="メイリオ" pitchFamily="50" charset="-128"/>
              <a:ea typeface="メイリオ" pitchFamily="50" charset="-128"/>
            </a:endParaRPr>
          </a:p>
        </p:txBody>
      </p:sp>
      <p:sp>
        <p:nvSpPr>
          <p:cNvPr id="18" name="矢印: 下 17">
            <a:extLst>
              <a:ext uri="{FF2B5EF4-FFF2-40B4-BE49-F238E27FC236}">
                <a16:creationId xmlns:a16="http://schemas.microsoft.com/office/drawing/2014/main" id="{11698EE2-8B43-37D5-67B6-D076CCB123E8}"/>
              </a:ext>
            </a:extLst>
          </p:cNvPr>
          <p:cNvSpPr/>
          <p:nvPr/>
        </p:nvSpPr>
        <p:spPr>
          <a:xfrm>
            <a:off x="5181591" y="3791609"/>
            <a:ext cx="144000" cy="288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9" name="矢印: 下 18">
            <a:extLst>
              <a:ext uri="{FF2B5EF4-FFF2-40B4-BE49-F238E27FC236}">
                <a16:creationId xmlns:a16="http://schemas.microsoft.com/office/drawing/2014/main" id="{DC95B674-5988-70B1-CC83-099DF35B3188}"/>
              </a:ext>
            </a:extLst>
          </p:cNvPr>
          <p:cNvSpPr/>
          <p:nvPr/>
        </p:nvSpPr>
        <p:spPr>
          <a:xfrm>
            <a:off x="6318935" y="3721873"/>
            <a:ext cx="144000" cy="1505999"/>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0" name="矢印: 下 19">
            <a:extLst>
              <a:ext uri="{FF2B5EF4-FFF2-40B4-BE49-F238E27FC236}">
                <a16:creationId xmlns:a16="http://schemas.microsoft.com/office/drawing/2014/main" id="{A6610815-E43A-BE50-616C-A0B8A995A671}"/>
              </a:ext>
            </a:extLst>
          </p:cNvPr>
          <p:cNvSpPr/>
          <p:nvPr/>
        </p:nvSpPr>
        <p:spPr>
          <a:xfrm>
            <a:off x="5857290" y="4317845"/>
            <a:ext cx="144000" cy="288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1" name="矢印: 下 20">
            <a:extLst>
              <a:ext uri="{FF2B5EF4-FFF2-40B4-BE49-F238E27FC236}">
                <a16:creationId xmlns:a16="http://schemas.microsoft.com/office/drawing/2014/main" id="{6FA25AD4-98A5-1901-B248-F6B83E031C4A}"/>
              </a:ext>
            </a:extLst>
          </p:cNvPr>
          <p:cNvSpPr/>
          <p:nvPr/>
        </p:nvSpPr>
        <p:spPr>
          <a:xfrm>
            <a:off x="4918134" y="4115662"/>
            <a:ext cx="144000" cy="1116000"/>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2" name="矢印: 下 21">
            <a:extLst>
              <a:ext uri="{FF2B5EF4-FFF2-40B4-BE49-F238E27FC236}">
                <a16:creationId xmlns:a16="http://schemas.microsoft.com/office/drawing/2014/main" id="{EBA16D33-1017-BA71-B509-8A2899504A55}"/>
              </a:ext>
            </a:extLst>
          </p:cNvPr>
          <p:cNvSpPr/>
          <p:nvPr/>
        </p:nvSpPr>
        <p:spPr>
          <a:xfrm>
            <a:off x="599181" y="3721874"/>
            <a:ext cx="144000" cy="1505999"/>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3" name="矢印: 下 22">
            <a:extLst>
              <a:ext uri="{FF2B5EF4-FFF2-40B4-BE49-F238E27FC236}">
                <a16:creationId xmlns:a16="http://schemas.microsoft.com/office/drawing/2014/main" id="{58486DAE-CB55-209F-FFA1-239FECA2CF73}"/>
              </a:ext>
            </a:extLst>
          </p:cNvPr>
          <p:cNvSpPr/>
          <p:nvPr/>
        </p:nvSpPr>
        <p:spPr>
          <a:xfrm>
            <a:off x="1999982" y="3721874"/>
            <a:ext cx="144000" cy="1505999"/>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4" name="矢印: 下 23">
            <a:extLst>
              <a:ext uri="{FF2B5EF4-FFF2-40B4-BE49-F238E27FC236}">
                <a16:creationId xmlns:a16="http://schemas.microsoft.com/office/drawing/2014/main" id="{66842BF2-EA51-FB17-62AF-6CC014896096}"/>
              </a:ext>
            </a:extLst>
          </p:cNvPr>
          <p:cNvSpPr/>
          <p:nvPr/>
        </p:nvSpPr>
        <p:spPr>
          <a:xfrm>
            <a:off x="3512131" y="3721874"/>
            <a:ext cx="144000" cy="1505999"/>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5" name="正方形/長方形 24">
            <a:extLst>
              <a:ext uri="{FF2B5EF4-FFF2-40B4-BE49-F238E27FC236}">
                <a16:creationId xmlns:a16="http://schemas.microsoft.com/office/drawing/2014/main" id="{5B97582B-9EAE-D3F3-1861-9DF48645B431}"/>
              </a:ext>
            </a:extLst>
          </p:cNvPr>
          <p:cNvSpPr/>
          <p:nvPr/>
        </p:nvSpPr>
        <p:spPr>
          <a:xfrm>
            <a:off x="4253481" y="4063959"/>
            <a:ext cx="2065453" cy="293186"/>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a:solidFill>
                  <a:schemeClr val="tx1"/>
                </a:solidFill>
                <a:latin typeface="メイリオ" pitchFamily="50" charset="-128"/>
                <a:ea typeface="メイリオ" pitchFamily="50" charset="-128"/>
              </a:rPr>
              <a:t>定額受け放題研修サービスによる訓練</a:t>
            </a:r>
            <a:endParaRPr kumimoji="1" lang="en-US" altLang="ja-JP" sz="800">
              <a:solidFill>
                <a:schemeClr val="tx1"/>
              </a:solidFill>
              <a:latin typeface="メイリオ" pitchFamily="50" charset="-128"/>
              <a:ea typeface="メイリオ" pitchFamily="50" charset="-128"/>
            </a:endParaRPr>
          </a:p>
        </p:txBody>
      </p:sp>
      <p:sp>
        <p:nvSpPr>
          <p:cNvPr id="26" name="正方形/長方形 25">
            <a:extLst>
              <a:ext uri="{FF2B5EF4-FFF2-40B4-BE49-F238E27FC236}">
                <a16:creationId xmlns:a16="http://schemas.microsoft.com/office/drawing/2014/main" id="{4D534A13-8315-5770-7710-1B591DE60FDC}"/>
              </a:ext>
            </a:extLst>
          </p:cNvPr>
          <p:cNvSpPr/>
          <p:nvPr/>
        </p:nvSpPr>
        <p:spPr>
          <a:xfrm>
            <a:off x="141152" y="3525521"/>
            <a:ext cx="6948600" cy="323964"/>
          </a:xfrm>
          <a:prstGeom prst="rect">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ja-JP" altLang="en-US" sz="1000" b="1">
                <a:solidFill>
                  <a:schemeClr val="bg1"/>
                </a:solidFill>
                <a:latin typeface="メイリオ" pitchFamily="50" charset="-128"/>
                <a:ea typeface="メイリオ" pitchFamily="50" charset="-128"/>
              </a:rPr>
              <a:t>①</a:t>
            </a:r>
            <a:r>
              <a:rPr kumimoji="1" lang="en-US" altLang="ja-JP" sz="1000" b="1">
                <a:solidFill>
                  <a:schemeClr val="bg1"/>
                </a:solidFill>
                <a:latin typeface="メイリオ" pitchFamily="50" charset="-128"/>
                <a:ea typeface="メイリオ" pitchFamily="50" charset="-128"/>
              </a:rPr>
              <a:t>OFF-JT</a:t>
            </a:r>
            <a:r>
              <a:rPr kumimoji="1" lang="ja-JP" altLang="en-US" sz="1000" b="1">
                <a:solidFill>
                  <a:schemeClr val="bg1"/>
                </a:solidFill>
                <a:latin typeface="メイリオ" pitchFamily="50" charset="-128"/>
                <a:ea typeface="メイリオ" pitchFamily="50" charset="-128"/>
              </a:rPr>
              <a:t>を行う</a:t>
            </a:r>
            <a:endParaRPr kumimoji="1" lang="en-US" altLang="ja-JP" sz="1000" b="1">
              <a:solidFill>
                <a:schemeClr val="bg1"/>
              </a:solidFill>
              <a:latin typeface="メイリオ" pitchFamily="50" charset="-128"/>
              <a:ea typeface="メイリオ" pitchFamily="50" charset="-128"/>
            </a:endParaRPr>
          </a:p>
        </p:txBody>
      </p:sp>
      <p:sp>
        <p:nvSpPr>
          <p:cNvPr id="27" name="正方形/長方形 26">
            <a:extLst>
              <a:ext uri="{FF2B5EF4-FFF2-40B4-BE49-F238E27FC236}">
                <a16:creationId xmlns:a16="http://schemas.microsoft.com/office/drawing/2014/main" id="{F8EF8BC0-87B4-9F15-EFE9-A2E47874F510}"/>
              </a:ext>
            </a:extLst>
          </p:cNvPr>
          <p:cNvSpPr/>
          <p:nvPr/>
        </p:nvSpPr>
        <p:spPr>
          <a:xfrm>
            <a:off x="5735714" y="4612202"/>
            <a:ext cx="1332000"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a:solidFill>
                  <a:schemeClr val="tx1"/>
                </a:solidFill>
                <a:latin typeface="メイリオ" pitchFamily="50" charset="-128"/>
                <a:ea typeface="メイリオ" pitchFamily="50" charset="-128"/>
              </a:rPr>
              <a:t>事業展開や</a:t>
            </a:r>
            <a:r>
              <a:rPr kumimoji="1" lang="en-US" altLang="ja-JP" sz="800">
                <a:solidFill>
                  <a:schemeClr val="tx1"/>
                </a:solidFill>
                <a:latin typeface="メイリオ" pitchFamily="50" charset="-128"/>
                <a:ea typeface="メイリオ" pitchFamily="50" charset="-128"/>
              </a:rPr>
              <a:t>DX</a:t>
            </a:r>
            <a:r>
              <a:rPr kumimoji="1" lang="ja-JP" altLang="en-US" sz="800">
                <a:solidFill>
                  <a:schemeClr val="tx1"/>
                </a:solidFill>
                <a:latin typeface="メイリオ" pitchFamily="50" charset="-128"/>
                <a:ea typeface="メイリオ" pitchFamily="50" charset="-128"/>
              </a:rPr>
              <a:t>等に</a:t>
            </a:r>
            <a:endParaRPr kumimoji="1" lang="en-US" altLang="ja-JP" sz="800">
              <a:solidFill>
                <a:schemeClr val="tx1"/>
              </a:solidFill>
              <a:latin typeface="メイリオ" pitchFamily="50" charset="-128"/>
              <a:ea typeface="メイリオ" pitchFamily="50" charset="-128"/>
            </a:endParaRPr>
          </a:p>
          <a:p>
            <a:pPr algn="ctr"/>
            <a:r>
              <a:rPr kumimoji="1" lang="ja-JP" altLang="en-US" sz="800">
                <a:solidFill>
                  <a:schemeClr val="tx1"/>
                </a:solidFill>
                <a:latin typeface="メイリオ" pitchFamily="50" charset="-128"/>
                <a:ea typeface="メイリオ" pitchFamily="50" charset="-128"/>
              </a:rPr>
              <a:t>伴う訓練</a:t>
            </a:r>
            <a:endParaRPr kumimoji="1" lang="en-US" altLang="ja-JP" sz="800">
              <a:solidFill>
                <a:schemeClr val="tx1"/>
              </a:solidFill>
              <a:latin typeface="メイリオ" pitchFamily="50" charset="-128"/>
              <a:ea typeface="メイリオ" pitchFamily="50" charset="-128"/>
            </a:endParaRPr>
          </a:p>
        </p:txBody>
      </p:sp>
      <p:sp>
        <p:nvSpPr>
          <p:cNvPr id="28" name="正方形/長方形 27">
            <a:extLst>
              <a:ext uri="{FF2B5EF4-FFF2-40B4-BE49-F238E27FC236}">
                <a16:creationId xmlns:a16="http://schemas.microsoft.com/office/drawing/2014/main" id="{FA1DB661-E353-100E-6BF5-B804500BC39D}"/>
              </a:ext>
            </a:extLst>
          </p:cNvPr>
          <p:cNvSpPr/>
          <p:nvPr/>
        </p:nvSpPr>
        <p:spPr>
          <a:xfrm>
            <a:off x="1343194" y="4286545"/>
            <a:ext cx="1440000"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ja-JP" altLang="en-US" sz="800">
                <a:solidFill>
                  <a:schemeClr val="tx1"/>
                </a:solidFill>
                <a:latin typeface="メイリオ" pitchFamily="50" charset="-128"/>
                <a:ea typeface="メイリオ" pitchFamily="50" charset="-128"/>
              </a:rPr>
              <a:t>高度なデジタル人材を</a:t>
            </a:r>
            <a:endParaRPr lang="en-US" altLang="ja-JP" sz="800">
              <a:solidFill>
                <a:schemeClr val="tx1"/>
              </a:solidFill>
              <a:latin typeface="メイリオ" pitchFamily="50" charset="-128"/>
              <a:ea typeface="メイリオ" pitchFamily="50" charset="-128"/>
            </a:endParaRPr>
          </a:p>
          <a:p>
            <a:pPr algn="ctr"/>
            <a:r>
              <a:rPr lang="ja-JP" altLang="en-US" sz="800">
                <a:solidFill>
                  <a:schemeClr val="tx1"/>
                </a:solidFill>
                <a:latin typeface="メイリオ" pitchFamily="50" charset="-128"/>
                <a:ea typeface="メイリオ" pitchFamily="50" charset="-128"/>
              </a:rPr>
              <a:t>育成するための訓練</a:t>
            </a:r>
            <a:endParaRPr lang="en-US" altLang="ja-JP" sz="800">
              <a:solidFill>
                <a:schemeClr val="tx1"/>
              </a:solidFill>
              <a:latin typeface="メイリオ" pitchFamily="50" charset="-128"/>
              <a:ea typeface="メイリオ" pitchFamily="50" charset="-128"/>
            </a:endParaRPr>
          </a:p>
        </p:txBody>
      </p:sp>
      <p:sp>
        <p:nvSpPr>
          <p:cNvPr id="29" name="正方形/長方形 28">
            <a:extLst>
              <a:ext uri="{FF2B5EF4-FFF2-40B4-BE49-F238E27FC236}">
                <a16:creationId xmlns:a16="http://schemas.microsoft.com/office/drawing/2014/main" id="{536D8774-FE3E-3E44-E02F-089E6FDD0376}"/>
              </a:ext>
            </a:extLst>
          </p:cNvPr>
          <p:cNvSpPr/>
          <p:nvPr/>
        </p:nvSpPr>
        <p:spPr>
          <a:xfrm>
            <a:off x="2921481" y="4286546"/>
            <a:ext cx="1332000"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a:solidFill>
                  <a:schemeClr val="tx1"/>
                </a:solidFill>
                <a:latin typeface="メイリオ" pitchFamily="50" charset="-128"/>
                <a:ea typeface="メイリオ" pitchFamily="50" charset="-128"/>
              </a:rPr>
              <a:t>海外の大学院を含む</a:t>
            </a:r>
            <a:endParaRPr kumimoji="1" lang="en-US" altLang="ja-JP" sz="800">
              <a:solidFill>
                <a:schemeClr val="tx1"/>
              </a:solidFill>
              <a:latin typeface="メイリオ" pitchFamily="50" charset="-128"/>
              <a:ea typeface="メイリオ" pitchFamily="50" charset="-128"/>
            </a:endParaRPr>
          </a:p>
          <a:p>
            <a:pPr algn="ctr"/>
            <a:r>
              <a:rPr kumimoji="1" lang="ja-JP" altLang="en-US" sz="800">
                <a:solidFill>
                  <a:schemeClr val="tx1"/>
                </a:solidFill>
                <a:latin typeface="メイリオ" pitchFamily="50" charset="-128"/>
                <a:ea typeface="メイリオ" pitchFamily="50" charset="-128"/>
              </a:rPr>
              <a:t>大学院での訓練</a:t>
            </a:r>
            <a:endParaRPr kumimoji="1" lang="en-US" altLang="ja-JP" sz="800">
              <a:solidFill>
                <a:schemeClr val="tx1"/>
              </a:solidFill>
              <a:latin typeface="メイリオ" pitchFamily="50" charset="-128"/>
              <a:ea typeface="メイリオ" pitchFamily="50" charset="-128"/>
            </a:endParaRPr>
          </a:p>
        </p:txBody>
      </p:sp>
      <p:grpSp>
        <p:nvGrpSpPr>
          <p:cNvPr id="30" name="グループ化 29">
            <a:extLst>
              <a:ext uri="{FF2B5EF4-FFF2-40B4-BE49-F238E27FC236}">
                <a16:creationId xmlns:a16="http://schemas.microsoft.com/office/drawing/2014/main" id="{46C8F226-02BD-1DA2-2A64-79A79ADDE7F3}"/>
              </a:ext>
            </a:extLst>
          </p:cNvPr>
          <p:cNvGrpSpPr/>
          <p:nvPr/>
        </p:nvGrpSpPr>
        <p:grpSpPr>
          <a:xfrm>
            <a:off x="113181" y="5254342"/>
            <a:ext cx="6948600" cy="432000"/>
            <a:chOff x="101404" y="9076046"/>
            <a:chExt cx="6948600" cy="432000"/>
          </a:xfrm>
        </p:grpSpPr>
        <p:sp>
          <p:nvSpPr>
            <p:cNvPr id="31" name="正方形/長方形 30">
              <a:extLst>
                <a:ext uri="{FF2B5EF4-FFF2-40B4-BE49-F238E27FC236}">
                  <a16:creationId xmlns:a16="http://schemas.microsoft.com/office/drawing/2014/main" id="{47585EF2-9BAE-7B6A-F1BA-B01FF3ADDC1D}"/>
                </a:ext>
              </a:extLst>
            </p:cNvPr>
            <p:cNvSpPr/>
            <p:nvPr/>
          </p:nvSpPr>
          <p:spPr>
            <a:xfrm>
              <a:off x="101404" y="9076046"/>
              <a:ext cx="1116000" cy="432000"/>
            </a:xfrm>
            <a:prstGeom prst="rect">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人材育成支援コース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（人材育成訓練）</a:t>
              </a:r>
              <a:endParaRPr kumimoji="1" lang="en-US" altLang="ja-JP" sz="800" b="1">
                <a:solidFill>
                  <a:schemeClr val="tx1"/>
                </a:solidFill>
                <a:latin typeface="メイリオ" pitchFamily="50" charset="-128"/>
                <a:ea typeface="メイリオ" pitchFamily="50" charset="-128"/>
              </a:endParaRPr>
            </a:p>
          </p:txBody>
        </p:sp>
        <p:sp>
          <p:nvSpPr>
            <p:cNvPr id="32" name="正方形/長方形 31">
              <a:extLst>
                <a:ext uri="{FF2B5EF4-FFF2-40B4-BE49-F238E27FC236}">
                  <a16:creationId xmlns:a16="http://schemas.microsoft.com/office/drawing/2014/main" id="{D435CB45-0BAD-709B-FE9F-4E12983A30E6}"/>
                </a:ext>
              </a:extLst>
            </p:cNvPr>
            <p:cNvSpPr/>
            <p:nvPr/>
          </p:nvSpPr>
          <p:spPr>
            <a:xfrm>
              <a:off x="1343554" y="9076046"/>
              <a:ext cx="1440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（高度デジタル人材訓練）</a:t>
              </a:r>
              <a:endParaRPr kumimoji="1" lang="en-US" altLang="ja-JP" sz="800" b="1">
                <a:solidFill>
                  <a:schemeClr val="tx1"/>
                </a:solidFill>
                <a:latin typeface="メイリオ" pitchFamily="50" charset="-128"/>
                <a:ea typeface="メイリオ" pitchFamily="50" charset="-128"/>
              </a:endParaRPr>
            </a:p>
          </p:txBody>
        </p:sp>
        <p:sp>
          <p:nvSpPr>
            <p:cNvPr id="33" name="正方形/長方形 32">
              <a:extLst>
                <a:ext uri="{FF2B5EF4-FFF2-40B4-BE49-F238E27FC236}">
                  <a16:creationId xmlns:a16="http://schemas.microsoft.com/office/drawing/2014/main" id="{5B6A30F4-D112-BDF7-895A-2C8EA870C965}"/>
                </a:ext>
              </a:extLst>
            </p:cNvPr>
            <p:cNvSpPr/>
            <p:nvPr/>
          </p:nvSpPr>
          <p:spPr>
            <a:xfrm>
              <a:off x="2909704" y="9076046"/>
              <a:ext cx="1332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（成長分野等人材訓練）</a:t>
              </a:r>
              <a:endParaRPr kumimoji="1" lang="en-US" altLang="ja-JP" sz="800" b="1">
                <a:solidFill>
                  <a:schemeClr val="tx1"/>
                </a:solidFill>
                <a:latin typeface="メイリオ" pitchFamily="50" charset="-128"/>
                <a:ea typeface="メイリオ" pitchFamily="50" charset="-128"/>
              </a:endParaRPr>
            </a:p>
          </p:txBody>
        </p:sp>
        <p:sp>
          <p:nvSpPr>
            <p:cNvPr id="34" name="正方形/長方形 33">
              <a:extLst>
                <a:ext uri="{FF2B5EF4-FFF2-40B4-BE49-F238E27FC236}">
                  <a16:creationId xmlns:a16="http://schemas.microsoft.com/office/drawing/2014/main" id="{303F39B9-B255-197F-2824-79C348AE95F0}"/>
                </a:ext>
              </a:extLst>
            </p:cNvPr>
            <p:cNvSpPr/>
            <p:nvPr/>
          </p:nvSpPr>
          <p:spPr>
            <a:xfrm>
              <a:off x="4367854" y="9076046"/>
              <a:ext cx="1224000" cy="432000"/>
            </a:xfrm>
            <a:prstGeom prst="rect">
              <a:avLst/>
            </a:prstGeom>
            <a:solidFill>
              <a:srgbClr val="EBF1DE"/>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人への投資促進コース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（定額制訓練）</a:t>
              </a:r>
              <a:endParaRPr kumimoji="1" lang="en-US" altLang="ja-JP" sz="800" b="1">
                <a:solidFill>
                  <a:schemeClr val="tx1"/>
                </a:solidFill>
                <a:latin typeface="メイリオ" pitchFamily="50" charset="-128"/>
                <a:ea typeface="メイリオ" pitchFamily="50" charset="-128"/>
              </a:endParaRPr>
            </a:p>
          </p:txBody>
        </p:sp>
        <p:sp>
          <p:nvSpPr>
            <p:cNvPr id="35" name="正方形/長方形 34">
              <a:extLst>
                <a:ext uri="{FF2B5EF4-FFF2-40B4-BE49-F238E27FC236}">
                  <a16:creationId xmlns:a16="http://schemas.microsoft.com/office/drawing/2014/main" id="{6E1EB80A-DBD9-5E14-4C09-EFC8361E051C}"/>
                </a:ext>
              </a:extLst>
            </p:cNvPr>
            <p:cNvSpPr/>
            <p:nvPr/>
          </p:nvSpPr>
          <p:spPr>
            <a:xfrm>
              <a:off x="5718004" y="9076046"/>
              <a:ext cx="1332000" cy="432000"/>
            </a:xfrm>
            <a:prstGeom prst="rect">
              <a:avLst/>
            </a:prstGeom>
            <a:solidFill>
              <a:srgbClr val="C6D9F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事業展開等リスキリング</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支援コース</a:t>
              </a:r>
              <a:endParaRPr kumimoji="1" lang="en-US" altLang="ja-JP" sz="800" b="1">
                <a:solidFill>
                  <a:schemeClr val="tx1"/>
                </a:solidFill>
                <a:latin typeface="メイリオ" pitchFamily="50" charset="-128"/>
                <a:ea typeface="メイリオ" pitchFamily="50" charset="-128"/>
              </a:endParaRPr>
            </a:p>
          </p:txBody>
        </p:sp>
      </p:grpSp>
      <p:sp>
        <p:nvSpPr>
          <p:cNvPr id="13" name="正方形/長方形 12">
            <a:extLst>
              <a:ext uri="{FF2B5EF4-FFF2-40B4-BE49-F238E27FC236}">
                <a16:creationId xmlns:a16="http://schemas.microsoft.com/office/drawing/2014/main" id="{8B0E0B52-35E0-3FBB-4038-F726ED9A8E19}"/>
              </a:ext>
            </a:extLst>
          </p:cNvPr>
          <p:cNvSpPr/>
          <p:nvPr/>
        </p:nvSpPr>
        <p:spPr>
          <a:xfrm>
            <a:off x="-41459" y="4295694"/>
            <a:ext cx="1440000"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en-US" altLang="ja-JP" sz="800">
                <a:solidFill>
                  <a:schemeClr val="tx1"/>
                </a:solidFill>
                <a:latin typeface="メイリオ" pitchFamily="50" charset="-128"/>
                <a:ea typeface="メイリオ" pitchFamily="50" charset="-128"/>
              </a:rPr>
              <a:t>10</a:t>
            </a:r>
            <a:r>
              <a:rPr lang="ja-JP" altLang="en-US" sz="800">
                <a:solidFill>
                  <a:schemeClr val="tx1"/>
                </a:solidFill>
                <a:latin typeface="メイリオ" pitchFamily="50" charset="-128"/>
                <a:ea typeface="メイリオ" pitchFamily="50" charset="-128"/>
              </a:rPr>
              <a:t>時間以上の</a:t>
            </a:r>
            <a:endParaRPr lang="en-US" altLang="ja-JP" sz="800">
              <a:solidFill>
                <a:schemeClr val="tx1"/>
              </a:solidFill>
              <a:latin typeface="メイリオ" pitchFamily="50" charset="-128"/>
              <a:ea typeface="メイリオ" pitchFamily="50" charset="-128"/>
            </a:endParaRPr>
          </a:p>
          <a:p>
            <a:pPr algn="ctr"/>
            <a:r>
              <a:rPr lang="en-US" altLang="ja-JP" sz="800">
                <a:solidFill>
                  <a:schemeClr val="tx1"/>
                </a:solidFill>
                <a:latin typeface="メイリオ" pitchFamily="50" charset="-128"/>
                <a:ea typeface="メイリオ" pitchFamily="50" charset="-128"/>
              </a:rPr>
              <a:t>OFF-JT</a:t>
            </a:r>
          </a:p>
        </p:txBody>
      </p:sp>
      <p:sp>
        <p:nvSpPr>
          <p:cNvPr id="56" name="スライド番号プレースホルダー 1">
            <a:extLst>
              <a:ext uri="{FF2B5EF4-FFF2-40B4-BE49-F238E27FC236}">
                <a16:creationId xmlns:a16="http://schemas.microsoft.com/office/drawing/2014/main" id="{ACD9C9FA-E6F5-3702-E77B-8EAEB8A2B902}"/>
              </a:ext>
            </a:extLst>
          </p:cNvPr>
          <p:cNvSpPr>
            <a:spLocks noGrp="1"/>
          </p:cNvSpPr>
          <p:nvPr>
            <p:ph type="sldNum" sz="quarter" idx="12"/>
          </p:nvPr>
        </p:nvSpPr>
        <p:spPr>
          <a:xfrm>
            <a:off x="-41459" y="9897708"/>
            <a:ext cx="396000" cy="360000"/>
          </a:xfrm>
        </p:spPr>
        <p:txBody>
          <a:bodyPr/>
          <a:lstStyle/>
          <a:p>
            <a:fld id="{AEFF1AE8-7425-4426-9AC1-91DCB73B78A4}" type="slidenum">
              <a:rPr kumimoji="1" lang="ja-JP" altLang="en-US" smtClean="0"/>
              <a:t>3</a:t>
            </a:fld>
            <a:endParaRPr kumimoji="1" lang="ja-JP" altLang="en-US"/>
          </a:p>
        </p:txBody>
      </p:sp>
      <p:sp>
        <p:nvSpPr>
          <p:cNvPr id="16" name="タイトル 15">
            <a:extLst>
              <a:ext uri="{FF2B5EF4-FFF2-40B4-BE49-F238E27FC236}">
                <a16:creationId xmlns:a16="http://schemas.microsoft.com/office/drawing/2014/main" id="{71A86C23-AF8E-412E-5610-EDA82C59DE32}"/>
              </a:ext>
            </a:extLst>
          </p:cNvPr>
          <p:cNvSpPr>
            <a:spLocks noGrp="1"/>
          </p:cNvSpPr>
          <p:nvPr>
            <p:ph type="title" idx="4294967295"/>
          </p:nvPr>
        </p:nvSpPr>
        <p:spPr>
          <a:xfrm>
            <a:off x="108997" y="73038"/>
            <a:ext cx="6533903" cy="392462"/>
          </a:xfrm>
        </p:spPr>
        <p:txBody>
          <a:bodyPr>
            <a:normAutofit/>
          </a:bodyPr>
          <a:lstStyle/>
          <a:p>
            <a:pPr algn="l" rtl="0" eaLnBrk="1" latinLnBrk="0" hangingPunct="1"/>
            <a:r>
              <a:rPr kumimoji="1" lang="en-US" altLang="ja-JP" sz="1400" b="1" kern="1200">
                <a:solidFill>
                  <a:srgbClr val="000000"/>
                </a:solidFill>
                <a:effectLst/>
                <a:latin typeface="メイリオ" panose="020B0604030504040204" pitchFamily="50" charset="-128"/>
                <a:ea typeface="メイリオ" panose="020B0604030504040204" pitchFamily="50" charset="-128"/>
                <a:cs typeface="+mn-cs"/>
              </a:rPr>
              <a:t>Ⅰ-2</a:t>
            </a:r>
            <a:r>
              <a:rPr kumimoji="1" lang="ja-JP" altLang="ja-JP" sz="1400" b="1" kern="1200">
                <a:solidFill>
                  <a:srgbClr val="000000"/>
                </a:solidFill>
                <a:effectLst/>
                <a:latin typeface="メイリオ" panose="020B0604030504040204" pitchFamily="50" charset="-128"/>
                <a:ea typeface="メイリオ" panose="020B0604030504040204" pitchFamily="50" charset="-128"/>
                <a:cs typeface="+mn-cs"/>
              </a:rPr>
              <a:t>　人材開発支援助成金チェックリスト付きフローチャート</a:t>
            </a:r>
            <a:endParaRPr lang="ja-JP" altLang="ja-JP">
              <a:effectLst/>
            </a:endParaRPr>
          </a:p>
        </p:txBody>
      </p:sp>
      <p:sp>
        <p:nvSpPr>
          <p:cNvPr id="17" name="矢印: 下 16">
            <a:extLst>
              <a:ext uri="{FF2B5EF4-FFF2-40B4-BE49-F238E27FC236}">
                <a16:creationId xmlns:a16="http://schemas.microsoft.com/office/drawing/2014/main" id="{536C6F0B-0228-A896-408F-A0E1A9C9E1EE}"/>
              </a:ext>
            </a:extLst>
          </p:cNvPr>
          <p:cNvSpPr/>
          <p:nvPr/>
        </p:nvSpPr>
        <p:spPr>
          <a:xfrm>
            <a:off x="6130616" y="6032089"/>
            <a:ext cx="134399" cy="1404963"/>
          </a:xfrm>
          <a:prstGeom prst="downArrow">
            <a:avLst/>
          </a:pr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52" name="正方形/長方形 51">
            <a:extLst>
              <a:ext uri="{FF2B5EF4-FFF2-40B4-BE49-F238E27FC236}">
                <a16:creationId xmlns:a16="http://schemas.microsoft.com/office/drawing/2014/main" id="{8BFF4DF8-45A3-DD22-85E0-93DC78712B8C}"/>
              </a:ext>
            </a:extLst>
          </p:cNvPr>
          <p:cNvSpPr/>
          <p:nvPr/>
        </p:nvSpPr>
        <p:spPr>
          <a:xfrm>
            <a:off x="5305623" y="6384322"/>
            <a:ext cx="1784385" cy="416297"/>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lang="ja-JP" altLang="en-US" sz="800">
                <a:solidFill>
                  <a:schemeClr val="tx1"/>
                </a:solidFill>
                <a:latin typeface="メイリオ" pitchFamily="50" charset="-128"/>
                <a:ea typeface="メイリオ" pitchFamily="50" charset="-128"/>
              </a:rPr>
              <a:t>対象労働者が</a:t>
            </a:r>
            <a:r>
              <a:rPr lang="en-US" altLang="ja-JP" sz="800">
                <a:solidFill>
                  <a:schemeClr val="tx1"/>
                </a:solidFill>
                <a:latin typeface="メイリオ" pitchFamily="50" charset="-128"/>
                <a:ea typeface="メイリオ" pitchFamily="50" charset="-128"/>
              </a:rPr>
              <a:t>45</a:t>
            </a:r>
            <a:r>
              <a:rPr lang="ja-JP" altLang="en-US" sz="800">
                <a:solidFill>
                  <a:schemeClr val="tx1"/>
                </a:solidFill>
                <a:latin typeface="メイリオ" pitchFamily="50" charset="-128"/>
                <a:ea typeface="メイリオ" pitchFamily="50" charset="-128"/>
              </a:rPr>
              <a:t>歳以上の労働者</a:t>
            </a:r>
            <a:endParaRPr lang="en-US" altLang="ja-JP" sz="800">
              <a:solidFill>
                <a:schemeClr val="tx1"/>
              </a:solidFill>
              <a:latin typeface="メイリオ" pitchFamily="50" charset="-128"/>
              <a:ea typeface="メイリオ" pitchFamily="50" charset="-128"/>
            </a:endParaRPr>
          </a:p>
          <a:p>
            <a:pPr algn="ctr"/>
            <a:r>
              <a:rPr lang="ja-JP" altLang="en-US" sz="800">
                <a:solidFill>
                  <a:schemeClr val="tx1"/>
                </a:solidFill>
                <a:latin typeface="メイリオ" pitchFamily="50" charset="-128"/>
                <a:ea typeface="メイリオ" pitchFamily="50" charset="-128"/>
              </a:rPr>
              <a:t>（訓練開始日時点）</a:t>
            </a:r>
            <a:endParaRPr lang="en-US" altLang="ja-JP" sz="800">
              <a:solidFill>
                <a:schemeClr val="tx1"/>
              </a:solidFill>
              <a:latin typeface="メイリオ" pitchFamily="50" charset="-128"/>
              <a:ea typeface="メイリオ" pitchFamily="50" charset="-128"/>
            </a:endParaRPr>
          </a:p>
        </p:txBody>
      </p:sp>
      <p:sp>
        <p:nvSpPr>
          <p:cNvPr id="57" name="正方形/長方形 56">
            <a:extLst>
              <a:ext uri="{FF2B5EF4-FFF2-40B4-BE49-F238E27FC236}">
                <a16:creationId xmlns:a16="http://schemas.microsoft.com/office/drawing/2014/main" id="{D4FC8B4B-C42C-C39F-B052-43709A3412F5}"/>
              </a:ext>
            </a:extLst>
          </p:cNvPr>
          <p:cNvSpPr/>
          <p:nvPr/>
        </p:nvSpPr>
        <p:spPr>
          <a:xfrm>
            <a:off x="5505881" y="7462838"/>
            <a:ext cx="1440000" cy="416297"/>
          </a:xfrm>
          <a:prstGeom prst="rect">
            <a:avLst/>
          </a:prstGeom>
          <a:solidFill>
            <a:srgbClr val="F2DCDB"/>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r>
              <a:rPr kumimoji="1" lang="ja-JP" altLang="en-US" sz="800" b="1">
                <a:solidFill>
                  <a:schemeClr val="tx1"/>
                </a:solidFill>
                <a:latin typeface="メイリオ" pitchFamily="50" charset="-128"/>
                <a:ea typeface="メイリオ" pitchFamily="50" charset="-128"/>
              </a:rPr>
              <a:t>人材育成支援コース</a:t>
            </a:r>
            <a:endParaRPr kumimoji="1" lang="en-US" altLang="ja-JP" sz="800" b="1">
              <a:solidFill>
                <a:schemeClr val="tx1"/>
              </a:solidFill>
              <a:latin typeface="メイリオ" pitchFamily="50" charset="-128"/>
              <a:ea typeface="メイリオ" pitchFamily="50" charset="-128"/>
            </a:endParaRPr>
          </a:p>
          <a:p>
            <a:pPr algn="ctr"/>
            <a:r>
              <a:rPr kumimoji="1" lang="ja-JP" altLang="en-US" sz="800" b="1">
                <a:solidFill>
                  <a:schemeClr val="tx1"/>
                </a:solidFill>
                <a:latin typeface="メイリオ" pitchFamily="50" charset="-128"/>
                <a:ea typeface="メイリオ" pitchFamily="50" charset="-128"/>
              </a:rPr>
              <a:t>（中高年齢者実習型訓練）</a:t>
            </a:r>
            <a:endParaRPr kumimoji="1" lang="en-US" altLang="ja-JP" sz="800" b="1">
              <a:solidFill>
                <a:schemeClr val="tx1"/>
              </a:solidFill>
              <a:latin typeface="メイリオ" pitchFamily="50" charset="-128"/>
              <a:ea typeface="メイリオ" pitchFamily="50" charset="-128"/>
            </a:endParaRPr>
          </a:p>
        </p:txBody>
      </p:sp>
    </p:spTree>
    <p:extLst>
      <p:ext uri="{BB962C8B-B14F-4D97-AF65-F5344CB8AC3E}">
        <p14:creationId xmlns:p14="http://schemas.microsoft.com/office/powerpoint/2010/main" val="36341032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スライド番号プレースホルダー 1">
            <a:extLst>
              <a:ext uri="{FF2B5EF4-FFF2-40B4-BE49-F238E27FC236}">
                <a16:creationId xmlns:a16="http://schemas.microsoft.com/office/drawing/2014/main" id="{C5857244-8D13-E9B8-45BA-6B670721DD83}"/>
              </a:ext>
            </a:extLst>
          </p:cNvPr>
          <p:cNvSpPr txBox="1">
            <a:spLocks/>
          </p:cNvSpPr>
          <p:nvPr/>
        </p:nvSpPr>
        <p:spPr>
          <a:xfrm>
            <a:off x="48315" y="9901396"/>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39</a:t>
            </a:fld>
            <a:endParaRPr lang="ja-JP" altLang="en-US"/>
          </a:p>
        </p:txBody>
      </p:sp>
      <p:graphicFrame>
        <p:nvGraphicFramePr>
          <p:cNvPr id="3" name="表 2">
            <a:extLst>
              <a:ext uri="{FF2B5EF4-FFF2-40B4-BE49-F238E27FC236}">
                <a16:creationId xmlns:a16="http://schemas.microsoft.com/office/drawing/2014/main" id="{082CB07C-C5D5-65F0-B432-2D611B2B81D0}"/>
              </a:ext>
            </a:extLst>
          </p:cNvPr>
          <p:cNvGraphicFramePr>
            <a:graphicFrameLocks noGrp="1"/>
          </p:cNvGraphicFramePr>
          <p:nvPr>
            <p:extLst>
              <p:ext uri="{D42A27DB-BD31-4B8C-83A1-F6EECF244321}">
                <p14:modId xmlns:p14="http://schemas.microsoft.com/office/powerpoint/2010/main" val="912081671"/>
              </p:ext>
            </p:extLst>
          </p:nvPr>
        </p:nvGraphicFramePr>
        <p:xfrm>
          <a:off x="588099" y="1975501"/>
          <a:ext cx="6425814" cy="3069630"/>
        </p:xfrm>
        <a:graphic>
          <a:graphicData uri="http://schemas.openxmlformats.org/drawingml/2006/table">
            <a:tbl>
              <a:tblPr firstRow="1" bandRow="1">
                <a:tableStyleId>{E8B1032C-EA38-4F05-BA0D-38AFFFC7BED3}</a:tableStyleId>
              </a:tblPr>
              <a:tblGrid>
                <a:gridCol w="305142">
                  <a:extLst>
                    <a:ext uri="{9D8B030D-6E8A-4147-A177-3AD203B41FA5}">
                      <a16:colId xmlns:a16="http://schemas.microsoft.com/office/drawing/2014/main" val="20000"/>
                    </a:ext>
                  </a:extLst>
                </a:gridCol>
                <a:gridCol w="6120672">
                  <a:extLst>
                    <a:ext uri="{9D8B030D-6E8A-4147-A177-3AD203B41FA5}">
                      <a16:colId xmlns:a16="http://schemas.microsoft.com/office/drawing/2014/main" val="1824483688"/>
                    </a:ext>
                  </a:extLst>
                </a:gridCol>
              </a:tblGrid>
              <a:tr h="684333">
                <a:tc>
                  <a:txBody>
                    <a:bodyPr/>
                    <a:lstStyle/>
                    <a:p>
                      <a:pPr algn="ctr"/>
                      <a:r>
                        <a:rPr kumimoji="1" lang="ja-JP" altLang="en-US" sz="1200">
                          <a:solidFill>
                            <a:schemeClr val="tx1"/>
                          </a:solidFill>
                          <a:latin typeface="メイリオ" pitchFamily="50" charset="-128"/>
                          <a:ea typeface="メイリオ" pitchFamily="50" charset="-128"/>
                        </a:rPr>
                        <a:t>①</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1">
                          <a:solidFill>
                            <a:schemeClr val="tx1"/>
                          </a:solidFill>
                          <a:latin typeface="メイリオ" panose="020B0604030504040204" pitchFamily="50" charset="-128"/>
                          <a:ea typeface="メイリオ" panose="020B0604030504040204" pitchFamily="50" charset="-128"/>
                        </a:rPr>
                        <a:t>適格な指導者</a:t>
                      </a:r>
                      <a:r>
                        <a:rPr kumimoji="1" lang="ja-JP" altLang="en-US" sz="1100" b="0">
                          <a:solidFill>
                            <a:schemeClr val="tx1"/>
                          </a:solidFill>
                          <a:latin typeface="メイリオ" panose="020B0604030504040204" pitchFamily="50" charset="-128"/>
                          <a:ea typeface="メイリオ" panose="020B0604030504040204" pitchFamily="50" charset="-128"/>
                        </a:rPr>
                        <a:t>の指導のもとで、計画的に行われるものであること</a:t>
                      </a:r>
                      <a:endParaRPr kumimoji="1" lang="en-US" altLang="ja-JP" sz="11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600" b="0">
                        <a:solidFill>
                          <a:schemeClr val="tx1"/>
                        </a:solidFill>
                        <a:latin typeface="メイリオ" panose="020B0604030504040204" pitchFamily="50" charset="-128"/>
                        <a:ea typeface="メイリオ" panose="020B0604030504040204" pitchFamily="50" charset="-128"/>
                      </a:endParaRPr>
                    </a:p>
                    <a:p>
                      <a:pPr marL="88900" marR="0" lvl="0" indent="-88900" algn="l" defTabSz="914395"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適格な指導者（</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訓練指導者）とは、申請事業主の役員等又は申請事業主に雇用されている者であって、訓練等実施日における出勤状況・出退勤時刻を確認できる者をいいます。なお、</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訓練指導者の訓練実施日の出退勤時刻が確認できない場合は、</a:t>
                      </a:r>
                      <a:r>
                        <a:rPr kumimoji="1" lang="en-US" altLang="ja-JP" sz="1000" b="0">
                          <a:solidFill>
                            <a:schemeClr val="tx1"/>
                          </a:solidFill>
                          <a:latin typeface="メイリオ" panose="020B0604030504040204" pitchFamily="50" charset="-128"/>
                          <a:ea typeface="メイリオ" panose="020B0604030504040204" pitchFamily="50" charset="-128"/>
                        </a:rPr>
                        <a:t>OJT</a:t>
                      </a:r>
                      <a:r>
                        <a:rPr kumimoji="1" lang="ja-JP" altLang="en-US" sz="1000" b="0">
                          <a:solidFill>
                            <a:schemeClr val="tx1"/>
                          </a:solidFill>
                          <a:latin typeface="メイリオ" panose="020B0604030504040204" pitchFamily="50" charset="-128"/>
                          <a:ea typeface="メイリオ" panose="020B0604030504040204" pitchFamily="50" charset="-128"/>
                        </a:rPr>
                        <a:t>を実施したと認められません。</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r h="1220679">
                <a:tc>
                  <a:txBody>
                    <a:bodyPr/>
                    <a:lstStyle/>
                    <a:p>
                      <a:pPr algn="ctr"/>
                      <a:r>
                        <a:rPr kumimoji="1" lang="ja-JP" altLang="en-US" sz="1200">
                          <a:solidFill>
                            <a:schemeClr val="tx1"/>
                          </a:solidFill>
                          <a:latin typeface="メイリオ" pitchFamily="50" charset="-128"/>
                          <a:ea typeface="メイリオ" pitchFamily="50" charset="-128"/>
                        </a:rPr>
                        <a:t>②</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rPr>
                        <a:t>原則、</a:t>
                      </a:r>
                      <a:r>
                        <a:rPr kumimoji="1" lang="ja-JP" altLang="en-US" sz="1100" b="1">
                          <a:solidFill>
                            <a:schemeClr val="tx1"/>
                          </a:solidFill>
                          <a:latin typeface="メイリオ" panose="020B0604030504040204" pitchFamily="50" charset="-128"/>
                          <a:ea typeface="メイリオ" panose="020B0604030504040204" pitchFamily="50" charset="-128"/>
                        </a:rPr>
                        <a:t>対面</a:t>
                      </a:r>
                      <a:r>
                        <a:rPr kumimoji="1" lang="ja-JP" altLang="en-US" sz="1100" b="0">
                          <a:solidFill>
                            <a:schemeClr val="tx1"/>
                          </a:solidFill>
                          <a:latin typeface="メイリオ" panose="020B0604030504040204" pitchFamily="50" charset="-128"/>
                          <a:ea typeface="メイリオ" panose="020B0604030504040204" pitchFamily="50" charset="-128"/>
                        </a:rPr>
                        <a:t>で行うこと。</a:t>
                      </a:r>
                      <a:endParaRPr kumimoji="1" lang="en-US" altLang="ja-JP" sz="1100" b="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次の業務にかかる</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については、テレワーク等オンラインで実施することが可能です。</a:t>
                      </a:r>
                      <a:endPar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労務管理に関する業務（人事事務員など ）</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経理に関する業務（経理事務員など）</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書類作成業務（パーソナルコンピュータ操作員など）</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プログラム関連業務（ソフトウェア開発技術者など）</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システム開発業務（システム設計技術者など）</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各種設計業務（</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CAD </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オペレーターなど）</a:t>
                      </a:r>
                      <a:endParaRPr kumimoji="1" lang="ja-JP" altLang="en-US" sz="1200" b="0" strike="sngStrike">
                        <a:solidFill>
                          <a:schemeClr val="tx1"/>
                        </a:solidFill>
                        <a:latin typeface="メイリオ" panose="020B0604030504040204" pitchFamily="50" charset="-128"/>
                        <a:ea typeface="メイリオ" panose="020B0604030504040204"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6580654"/>
                  </a:ext>
                </a:extLst>
              </a:tr>
              <a:tr h="432498">
                <a:tc>
                  <a:txBody>
                    <a:bodyPr/>
                    <a:lstStyle/>
                    <a:p>
                      <a:pPr algn="ctr"/>
                      <a:r>
                        <a:rPr kumimoji="1" lang="ja-JP" altLang="en-US" sz="1200">
                          <a:solidFill>
                            <a:schemeClr val="tx1"/>
                          </a:solidFill>
                          <a:latin typeface="メイリオ" pitchFamily="50" charset="-128"/>
                          <a:ea typeface="メイリオ" pitchFamily="50" charset="-128"/>
                        </a:rPr>
                        <a:t>③</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100" b="0">
                          <a:solidFill>
                            <a:schemeClr val="tx1"/>
                          </a:solidFill>
                          <a:latin typeface="メイリオ" panose="020B0604030504040204" pitchFamily="50" charset="-128"/>
                          <a:ea typeface="メイリオ" panose="020B0604030504040204" pitchFamily="50" charset="-128"/>
                        </a:rPr>
                        <a:t>OJT</a:t>
                      </a:r>
                      <a:r>
                        <a:rPr kumimoji="1" lang="ja-JP" altLang="en-US" sz="1100" b="0">
                          <a:solidFill>
                            <a:schemeClr val="tx1"/>
                          </a:solidFill>
                          <a:latin typeface="メイリオ" panose="020B0604030504040204" pitchFamily="50" charset="-128"/>
                          <a:ea typeface="メイリオ" panose="020B0604030504040204" pitchFamily="50" charset="-128"/>
                        </a:rPr>
                        <a:t>実施日ごとに、対象労働者が「</a:t>
                      </a:r>
                      <a:r>
                        <a:rPr kumimoji="1" lang="en-US" altLang="ja-JP" sz="1100" b="1">
                          <a:solidFill>
                            <a:schemeClr val="tx1"/>
                          </a:solidFill>
                          <a:latin typeface="メイリオ" panose="020B0604030504040204" pitchFamily="50" charset="-128"/>
                          <a:ea typeface="メイリオ" panose="020B0604030504040204" pitchFamily="50" charset="-128"/>
                        </a:rPr>
                        <a:t>OJT</a:t>
                      </a:r>
                      <a:r>
                        <a:rPr kumimoji="1" lang="ja-JP" altLang="en-US" sz="1100" b="1">
                          <a:solidFill>
                            <a:schemeClr val="tx1"/>
                          </a:solidFill>
                          <a:latin typeface="メイリオ" panose="020B0604030504040204" pitchFamily="50" charset="-128"/>
                          <a:ea typeface="メイリオ" panose="020B0604030504040204" pitchFamily="50" charset="-128"/>
                        </a:rPr>
                        <a:t>実施状況報告書（</a:t>
                      </a:r>
                      <a:r>
                        <a:rPr kumimoji="1" lang="en-US" altLang="ja-JP" sz="1100" b="1">
                          <a:solidFill>
                            <a:schemeClr val="tx1"/>
                          </a:solidFill>
                          <a:latin typeface="メイリオ" panose="020B0604030504040204" pitchFamily="50" charset="-128"/>
                          <a:ea typeface="メイリオ" panose="020B0604030504040204" pitchFamily="50" charset="-128"/>
                        </a:rPr>
                        <a:t>OJT</a:t>
                      </a:r>
                      <a:r>
                        <a:rPr kumimoji="1" lang="ja-JP" altLang="en-US" sz="1100" b="1">
                          <a:solidFill>
                            <a:schemeClr val="tx1"/>
                          </a:solidFill>
                          <a:latin typeface="メイリオ" panose="020B0604030504040204" pitchFamily="50" charset="-128"/>
                          <a:ea typeface="メイリオ" panose="020B0604030504040204" pitchFamily="50" charset="-128"/>
                        </a:rPr>
                        <a:t>訓練日誌）（様式第９号）</a:t>
                      </a:r>
                      <a:r>
                        <a:rPr kumimoji="1" lang="ja-JP" altLang="en-US" sz="1100" b="0">
                          <a:solidFill>
                            <a:schemeClr val="tx1"/>
                          </a:solidFill>
                          <a:latin typeface="メイリオ" panose="020B0604030504040204" pitchFamily="50" charset="-128"/>
                          <a:ea typeface="メイリオ" panose="020B0604030504040204" pitchFamily="50" charset="-128"/>
                        </a:rPr>
                        <a:t>」を作成すること</a:t>
                      </a:r>
                    </a:p>
                  </a:txBody>
                  <a:tcPr marL="82935" marR="82935"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4109656"/>
                  </a:ext>
                </a:extLst>
              </a:tr>
              <a:tr h="434250">
                <a:tc>
                  <a:txBody>
                    <a:bodyPr/>
                    <a:lstStyle/>
                    <a:p>
                      <a:pPr algn="ctr"/>
                      <a:r>
                        <a:rPr kumimoji="1" lang="ja-JP" altLang="en-US" sz="1200">
                          <a:solidFill>
                            <a:schemeClr val="tx1"/>
                          </a:solidFill>
                          <a:latin typeface="メイリオ" pitchFamily="50" charset="-128"/>
                          <a:ea typeface="メイリオ" pitchFamily="50" charset="-128"/>
                        </a:rPr>
                        <a:t>④</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rPr>
                        <a:t>訓練終了後に、ジョブ・カード様式</a:t>
                      </a:r>
                      <a:r>
                        <a:rPr kumimoji="1" lang="en-US" altLang="ja-JP" sz="1100" b="0">
                          <a:solidFill>
                            <a:schemeClr val="tx1"/>
                          </a:solidFill>
                          <a:latin typeface="メイリオ" panose="020B0604030504040204" pitchFamily="50" charset="-128"/>
                          <a:ea typeface="メイリオ" panose="020B0604030504040204" pitchFamily="50" charset="-128"/>
                        </a:rPr>
                        <a:t>3-3-1-1 </a:t>
                      </a:r>
                      <a:r>
                        <a:rPr kumimoji="1" lang="ja-JP" altLang="en-US" sz="1100" b="0">
                          <a:solidFill>
                            <a:schemeClr val="tx1"/>
                          </a:solidFill>
                          <a:latin typeface="メイリオ" panose="020B0604030504040204" pitchFamily="50" charset="-128"/>
                          <a:ea typeface="メイリオ" panose="020B0604030504040204" pitchFamily="50" charset="-128"/>
                        </a:rPr>
                        <a:t>「職業能力証明（訓練成果・実務成果）シート（企業実習・</a:t>
                      </a:r>
                      <a:r>
                        <a:rPr kumimoji="1" lang="en-US" altLang="ja-JP" sz="1100" b="0">
                          <a:solidFill>
                            <a:schemeClr val="tx1"/>
                          </a:solidFill>
                          <a:latin typeface="メイリオ" panose="020B0604030504040204" pitchFamily="50" charset="-128"/>
                          <a:ea typeface="メイリオ" panose="020B0604030504040204" pitchFamily="50" charset="-128"/>
                        </a:rPr>
                        <a:t>OJT</a:t>
                      </a:r>
                      <a:r>
                        <a:rPr kumimoji="1" lang="ja-JP" altLang="en-US" sz="1100" b="0">
                          <a:solidFill>
                            <a:schemeClr val="tx1"/>
                          </a:solidFill>
                          <a:latin typeface="メイリオ" panose="020B0604030504040204" pitchFamily="50" charset="-128"/>
                          <a:ea typeface="メイリオ" panose="020B0604030504040204" pitchFamily="50" charset="-128"/>
                        </a:rPr>
                        <a:t>用）」により</a:t>
                      </a:r>
                      <a:r>
                        <a:rPr kumimoji="1" lang="ja-JP" altLang="en-US" sz="1100" b="1">
                          <a:solidFill>
                            <a:schemeClr val="tx1"/>
                          </a:solidFill>
                          <a:latin typeface="メイリオ" panose="020B0604030504040204" pitchFamily="50" charset="-128"/>
                          <a:ea typeface="メイリオ" panose="020B0604030504040204" pitchFamily="50" charset="-128"/>
                        </a:rPr>
                        <a:t>職業能力の評価を実施すること</a:t>
                      </a:r>
                    </a:p>
                  </a:txBody>
                  <a:tcPr marL="82935" marR="82935" marT="72000" marB="72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8965"/>
                  </a:ext>
                </a:extLst>
              </a:tr>
            </a:tbl>
          </a:graphicData>
        </a:graphic>
      </p:graphicFrame>
      <p:sp>
        <p:nvSpPr>
          <p:cNvPr id="8" name="テキスト ボックス 7">
            <a:extLst>
              <a:ext uri="{FF2B5EF4-FFF2-40B4-BE49-F238E27FC236}">
                <a16:creationId xmlns:a16="http://schemas.microsoft.com/office/drawing/2014/main" id="{D7DFF7F7-3648-F48B-6C77-50D3FD1E37BB}"/>
              </a:ext>
            </a:extLst>
          </p:cNvPr>
          <p:cNvSpPr txBox="1"/>
          <p:nvPr/>
        </p:nvSpPr>
        <p:spPr>
          <a:xfrm>
            <a:off x="591862" y="1370000"/>
            <a:ext cx="6425814" cy="461665"/>
          </a:xfrm>
          <a:prstGeom prst="rect">
            <a:avLst/>
          </a:prstGeom>
          <a:noFill/>
          <a:ln w="57150">
            <a:noFill/>
          </a:ln>
        </p:spPr>
        <p:txBody>
          <a:bodyPr wrap="square" rtlCol="0">
            <a:spAutoFit/>
          </a:bodyPr>
          <a:lstStyle/>
          <a:p>
            <a:r>
              <a:rPr kumimoji="1"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については、</a:t>
            </a:r>
            <a:r>
              <a:rPr kumimoji="1"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を組み合わせた上で、</a:t>
            </a:r>
            <a:r>
              <a:rPr kumimoji="1" lang="ja-JP" altLang="en-US" sz="12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認定実習併用職業訓練</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中高年齢者実習型訓練</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に対して助成しています。</a:t>
            </a:r>
            <a:r>
              <a:rPr kumimoji="1" lang="en-US" altLang="ja-JP" sz="120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20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単独では助成対象になりません</a:t>
            </a:r>
            <a:r>
              <a:rPr kumimoji="1"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1" name="正方形/長方形 10">
            <a:extLst>
              <a:ext uri="{FF2B5EF4-FFF2-40B4-BE49-F238E27FC236}">
                <a16:creationId xmlns:a16="http://schemas.microsoft.com/office/drawing/2014/main" id="{2AE348F3-83F4-9177-6FD5-A5C7A9420BC0}"/>
              </a:ext>
            </a:extLst>
          </p:cNvPr>
          <p:cNvSpPr/>
          <p:nvPr/>
        </p:nvSpPr>
        <p:spPr>
          <a:xfrm>
            <a:off x="51221" y="48420"/>
            <a:ext cx="70920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12" name="タイトル 1">
            <a:extLst>
              <a:ext uri="{FF2B5EF4-FFF2-40B4-BE49-F238E27FC236}">
                <a16:creationId xmlns:a16="http://schemas.microsoft.com/office/drawing/2014/main" id="{A8BD1CE5-ED67-5C2F-58E4-CAF174C2301F}"/>
              </a:ext>
            </a:extLst>
          </p:cNvPr>
          <p:cNvSpPr txBox="1">
            <a:spLocks/>
          </p:cNvSpPr>
          <p:nvPr/>
        </p:nvSpPr>
        <p:spPr>
          <a:xfrm>
            <a:off x="51221" y="48421"/>
            <a:ext cx="6069509" cy="416296"/>
          </a:xfrm>
          <a:prstGeom prst="rect">
            <a:avLst/>
          </a:prstGeom>
        </p:spPr>
        <p:txBody>
          <a:bodyPr vert="horz" lIns="100191" tIns="50095" rIns="100191" bIns="50095" rtlCol="0" anchor="ctr">
            <a:normAutofit/>
          </a:bodyPr>
          <a:lstStyle>
            <a:lvl1pPr algn="ctr" defTabSz="1001908" rtl="0" eaLnBrk="1" latinLnBrk="0" hangingPunct="1">
              <a:spcBef>
                <a:spcPct val="0"/>
              </a:spcBef>
              <a:buNone/>
              <a:defRPr kumimoji="1" sz="4800" kern="1200">
                <a:solidFill>
                  <a:schemeClr val="tx1"/>
                </a:solidFill>
                <a:latin typeface="+mj-lt"/>
                <a:ea typeface="+mj-ea"/>
                <a:cs typeface="+mj-cs"/>
              </a:defRPr>
            </a:lvl1pPr>
          </a:lstStyle>
          <a:p>
            <a:pPr algn="l"/>
            <a:r>
              <a:rPr lang="en-US" altLang="ja-JP" sz="1600" b="1">
                <a:solidFill>
                  <a:srgbClr val="000000"/>
                </a:solidFill>
                <a:latin typeface="メイリオ" panose="020B0604030504040204" pitchFamily="50" charset="-128"/>
                <a:ea typeface="メイリオ" panose="020B0604030504040204" pitchFamily="50" charset="-128"/>
                <a:cs typeface="+mn-cs"/>
              </a:rPr>
              <a:t>Ⅱ-5</a:t>
            </a:r>
            <a:r>
              <a:rPr lang="ja-JP" altLang="ja-JP" sz="1600" b="1">
                <a:solidFill>
                  <a:srgbClr val="000000"/>
                </a:solidFill>
                <a:latin typeface="メイリオ" panose="020B0604030504040204" pitchFamily="50" charset="-128"/>
                <a:ea typeface="メイリオ" panose="020B0604030504040204" pitchFamily="50" charset="-128"/>
                <a:cs typeface="+mn-cs"/>
              </a:rPr>
              <a:t>　対象となる</a:t>
            </a:r>
            <a:r>
              <a:rPr lang="en-US" altLang="ja-JP" sz="1600" b="1">
                <a:solidFill>
                  <a:srgbClr val="000000"/>
                </a:solidFill>
                <a:latin typeface="メイリオ" panose="020B0604030504040204" pitchFamily="50" charset="-128"/>
                <a:ea typeface="メイリオ" panose="020B0604030504040204" pitchFamily="50" charset="-128"/>
                <a:cs typeface="+mn-cs"/>
              </a:rPr>
              <a:t>OJT</a:t>
            </a:r>
            <a:endParaRPr lang="ja-JP" altLang="ja-JP"/>
          </a:p>
        </p:txBody>
      </p:sp>
      <p:sp>
        <p:nvSpPr>
          <p:cNvPr id="22" name="テキスト ボックス 21">
            <a:extLst>
              <a:ext uri="{FF2B5EF4-FFF2-40B4-BE49-F238E27FC236}">
                <a16:creationId xmlns:a16="http://schemas.microsoft.com/office/drawing/2014/main" id="{DE4ED87B-8139-E092-B3D5-102C6A7FF6DC}"/>
              </a:ext>
            </a:extLst>
          </p:cNvPr>
          <p:cNvSpPr txBox="1"/>
          <p:nvPr/>
        </p:nvSpPr>
        <p:spPr>
          <a:xfrm>
            <a:off x="591861" y="917362"/>
            <a:ext cx="6425814" cy="461665"/>
          </a:xfrm>
          <a:prstGeom prst="rect">
            <a:avLst/>
          </a:prstGeom>
          <a:noFill/>
          <a:ln w="9525">
            <a:noFill/>
          </a:ln>
        </p:spPr>
        <p:txBody>
          <a:bodyPr wrap="square">
            <a:spAutoFit/>
          </a:bodyPr>
          <a:lstStyle/>
          <a:p>
            <a:r>
              <a:rPr lang="ja-JP" altLang="en-US" sz="1200">
                <a:latin typeface="メイリオ" panose="020B0604030504040204" pitchFamily="50" charset="-128"/>
                <a:ea typeface="メイリオ" panose="020B0604030504040204" pitchFamily="50" charset="-128"/>
              </a:rPr>
              <a:t>適格な指導者の指導の下、事業主が行う業務の遂行の過程内における実務を通じた実践的な技能及びこれに関する知識の習得に係る訓練等をいいます。</a:t>
            </a:r>
          </a:p>
        </p:txBody>
      </p:sp>
      <p:sp>
        <p:nvSpPr>
          <p:cNvPr id="24" name="テキスト ボックス 23">
            <a:extLst>
              <a:ext uri="{FF2B5EF4-FFF2-40B4-BE49-F238E27FC236}">
                <a16:creationId xmlns:a16="http://schemas.microsoft.com/office/drawing/2014/main" id="{DC6733B5-E28F-609D-C299-B6BF9DB86751}"/>
              </a:ext>
            </a:extLst>
          </p:cNvPr>
          <p:cNvSpPr txBox="1"/>
          <p:nvPr/>
        </p:nvSpPr>
        <p:spPr>
          <a:xfrm>
            <a:off x="595125" y="570430"/>
            <a:ext cx="1194162" cy="338554"/>
          </a:xfrm>
          <a:prstGeom prst="rect">
            <a:avLst/>
          </a:prstGeom>
          <a:noFill/>
          <a:ln w="57150">
            <a:noFill/>
          </a:ln>
        </p:spPr>
        <p:txBody>
          <a:bodyPr wrap="square" rtlCol="0">
            <a:spAutoFit/>
          </a:bodyPr>
          <a:lstStyle/>
          <a:p>
            <a:r>
              <a:rPr kumimoji="1" lang="en-US" altLang="ja-JP" sz="16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6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とは</a:t>
            </a:r>
          </a:p>
        </p:txBody>
      </p:sp>
      <p:sp>
        <p:nvSpPr>
          <p:cNvPr id="27" name="正方形/長方形 26">
            <a:extLst>
              <a:ext uri="{FF2B5EF4-FFF2-40B4-BE49-F238E27FC236}">
                <a16:creationId xmlns:a16="http://schemas.microsoft.com/office/drawing/2014/main" id="{342987CF-EE8B-B009-3E4C-BB5FE0D2B1D7}"/>
              </a:ext>
            </a:extLst>
          </p:cNvPr>
          <p:cNvSpPr/>
          <p:nvPr/>
        </p:nvSpPr>
        <p:spPr>
          <a:xfrm>
            <a:off x="588099" y="5287908"/>
            <a:ext cx="6401952" cy="2819503"/>
          </a:xfrm>
          <a:prstGeom prst="rect">
            <a:avLst/>
          </a:prstGeom>
          <a:noFill/>
          <a:ln w="19050">
            <a:solidFill>
              <a:schemeClr val="accent2"/>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tIns="180000" bIns="180000" rtlCol="0" anchor="ctr"/>
          <a:lstStyle/>
          <a:p>
            <a:pPr>
              <a:spcBef>
                <a:spcPts val="1800"/>
              </a:spcBef>
            </a:pPr>
            <a:r>
              <a:rPr kumimoji="1" lang="ja-JP" altLang="en-US" sz="1100" b="1">
                <a:solidFill>
                  <a:schemeClr val="tx1"/>
                </a:solidFill>
                <a:latin typeface="メイリオ" panose="020B0604030504040204" pitchFamily="50" charset="-128"/>
                <a:ea typeface="メイリオ" panose="020B0604030504040204" pitchFamily="50" charset="-128"/>
              </a:rPr>
              <a:t>■</a:t>
            </a:r>
            <a:r>
              <a:rPr kumimoji="1" lang="en-US" altLang="ja-JP" sz="1100" b="1">
                <a:solidFill>
                  <a:schemeClr val="tx1"/>
                </a:solidFill>
                <a:latin typeface="メイリオ" panose="020B0604030504040204" pitchFamily="50" charset="-128"/>
                <a:ea typeface="メイリオ" panose="020B0604030504040204" pitchFamily="50" charset="-128"/>
              </a:rPr>
              <a:t>OJT</a:t>
            </a:r>
            <a:r>
              <a:rPr kumimoji="1" lang="ja-JP" altLang="en-US" sz="1100" b="1">
                <a:solidFill>
                  <a:schemeClr val="tx1"/>
                </a:solidFill>
                <a:latin typeface="メイリオ" panose="020B0604030504040204" pitchFamily="50" charset="-128"/>
                <a:ea typeface="メイリオ" panose="020B0604030504040204" pitchFamily="50" charset="-128"/>
              </a:rPr>
              <a:t>の実施場所が親会社や子会社、請負先</a:t>
            </a:r>
            <a:r>
              <a:rPr lang="ja-JP" altLang="en-US" sz="1100" b="1">
                <a:solidFill>
                  <a:schemeClr val="tx1"/>
                </a:solidFill>
                <a:latin typeface="メイリオ" panose="020B0604030504040204" pitchFamily="50" charset="-128"/>
                <a:ea typeface="メイリオ" panose="020B0604030504040204" pitchFamily="50" charset="-128"/>
              </a:rPr>
              <a:t>であるケース</a:t>
            </a:r>
            <a:endParaRPr kumimoji="1" lang="en-US" altLang="ja-JP" sz="1100" b="1">
              <a:solidFill>
                <a:schemeClr val="tx1"/>
              </a:solidFill>
              <a:latin typeface="メイリオ" panose="020B0604030504040204" pitchFamily="50" charset="-128"/>
              <a:ea typeface="メイリオ" panose="020B0604030504040204" pitchFamily="50" charset="-128"/>
            </a:endParaRPr>
          </a:p>
          <a:p>
            <a:pPr>
              <a:spcBef>
                <a:spcPts val="600"/>
              </a:spcBef>
            </a:pPr>
            <a:r>
              <a:rPr kumimoji="1" lang="en-US" altLang="ja-JP" sz="1100">
                <a:solidFill>
                  <a:schemeClr val="tx1"/>
                </a:solidFill>
                <a:latin typeface="メイリオ" panose="020B0604030504040204" pitchFamily="50" charset="-128"/>
                <a:ea typeface="メイリオ" panose="020B0604030504040204" pitchFamily="50" charset="-128"/>
              </a:rPr>
              <a:t>OJT</a:t>
            </a:r>
            <a:r>
              <a:rPr kumimoji="1" lang="ja-JP" altLang="en-US" sz="1100">
                <a:solidFill>
                  <a:schemeClr val="tx1"/>
                </a:solidFill>
                <a:latin typeface="メイリオ" panose="020B0604030504040204" pitchFamily="50" charset="-128"/>
                <a:ea typeface="メイリオ" panose="020B0604030504040204" pitchFamily="50" charset="-128"/>
              </a:rPr>
              <a:t>の実施場所が親会社や子会社、請負先である場合は、適格な指導者を対象労働者と同様の場所に配置し、訓練等の実施体制が確立されていることが必要です。</a:t>
            </a:r>
            <a:endParaRPr kumimoji="1" lang="en-US" altLang="ja-JP" sz="1100">
              <a:solidFill>
                <a:schemeClr val="tx1"/>
              </a:solidFill>
              <a:latin typeface="メイリオ" panose="020B0604030504040204" pitchFamily="50" charset="-128"/>
              <a:ea typeface="メイリオ" panose="020B0604030504040204" pitchFamily="50" charset="-128"/>
            </a:endParaRPr>
          </a:p>
          <a:p>
            <a:pPr>
              <a:spcBef>
                <a:spcPts val="1200"/>
              </a:spcBef>
            </a:pPr>
            <a:r>
              <a:rPr kumimoji="1" lang="ja-JP" altLang="en-US" sz="1100" b="1">
                <a:solidFill>
                  <a:schemeClr val="tx1"/>
                </a:solidFill>
                <a:latin typeface="メイリオ" panose="020B0604030504040204" pitchFamily="50" charset="-128"/>
                <a:ea typeface="メイリオ" panose="020B0604030504040204" pitchFamily="50" charset="-128"/>
              </a:rPr>
              <a:t>■親会社や子会社の従業員が対象労働者に指導するケース</a:t>
            </a:r>
            <a:endParaRPr kumimoji="1" lang="en-US" altLang="ja-JP" sz="1100">
              <a:solidFill>
                <a:schemeClr val="tx1"/>
              </a:solidFill>
              <a:latin typeface="メイリオ" panose="020B0604030504040204" pitchFamily="50" charset="-128"/>
              <a:ea typeface="メイリオ" panose="020B0604030504040204" pitchFamily="50" charset="-128"/>
            </a:endParaRPr>
          </a:p>
          <a:p>
            <a:pPr>
              <a:spcBef>
                <a:spcPts val="600"/>
              </a:spcBef>
            </a:pPr>
            <a:r>
              <a:rPr kumimoji="1" lang="ja-JP" altLang="en-US" sz="1100">
                <a:solidFill>
                  <a:schemeClr val="tx1"/>
                </a:solidFill>
                <a:latin typeface="メイリオ" panose="020B0604030504040204" pitchFamily="50" charset="-128"/>
                <a:ea typeface="メイリオ" panose="020B0604030504040204" pitchFamily="50" charset="-128"/>
              </a:rPr>
              <a:t>親会社や子会社の従業員は適格な指導者に該当しないため、対象となりません。</a:t>
            </a:r>
            <a:endParaRPr kumimoji="1" lang="en-US" altLang="ja-JP" sz="1100">
              <a:solidFill>
                <a:schemeClr val="tx1"/>
              </a:solidFill>
              <a:latin typeface="メイリオ" panose="020B0604030504040204" pitchFamily="50" charset="-128"/>
              <a:ea typeface="メイリオ" panose="020B0604030504040204" pitchFamily="50" charset="-128"/>
            </a:endParaRPr>
          </a:p>
          <a:p>
            <a:pPr>
              <a:spcBef>
                <a:spcPts val="1200"/>
              </a:spcBef>
            </a:pPr>
            <a:r>
              <a:rPr kumimoji="1" lang="ja-JP" altLang="en-US" sz="1100" b="1">
                <a:solidFill>
                  <a:schemeClr val="tx1"/>
                </a:solidFill>
                <a:latin typeface="メイリオ" panose="020B0604030504040204" pitchFamily="50" charset="-128"/>
                <a:ea typeface="メイリオ" panose="020B0604030504040204" pitchFamily="50" charset="-128"/>
              </a:rPr>
              <a:t>■独占業務資格に係る業務（理美容等）を対象とした訓練であるケース</a:t>
            </a:r>
            <a:endParaRPr lang="en-US" altLang="ja-JP" sz="1100">
              <a:solidFill>
                <a:schemeClr val="tx1"/>
              </a:solidFill>
              <a:latin typeface="メイリオ" panose="020B0604030504040204" pitchFamily="50" charset="-128"/>
              <a:ea typeface="メイリオ" panose="020B0604030504040204" pitchFamily="50" charset="-128"/>
            </a:endParaRPr>
          </a:p>
          <a:p>
            <a:pPr>
              <a:spcBef>
                <a:spcPts val="600"/>
              </a:spcBef>
            </a:pPr>
            <a:r>
              <a:rPr kumimoji="1" lang="ja-JP" altLang="en-US" sz="1100">
                <a:solidFill>
                  <a:schemeClr val="tx1"/>
                </a:solidFill>
                <a:latin typeface="メイリオ" panose="020B0604030504040204" pitchFamily="50" charset="-128"/>
                <a:ea typeface="メイリオ" panose="020B0604030504040204" pitchFamily="50" charset="-128"/>
              </a:rPr>
              <a:t>業務独占資格を有している者のみがその業務を行うことができることから、業務独占資格に係る</a:t>
            </a:r>
            <a:r>
              <a:rPr kumimoji="1" lang="en-US" altLang="ja-JP" sz="1100">
                <a:solidFill>
                  <a:schemeClr val="tx1"/>
                </a:solidFill>
                <a:latin typeface="メイリオ" panose="020B0604030504040204" pitchFamily="50" charset="-128"/>
                <a:ea typeface="メイリオ" panose="020B0604030504040204" pitchFamily="50" charset="-128"/>
              </a:rPr>
              <a:t>OJT</a:t>
            </a:r>
            <a:r>
              <a:rPr kumimoji="1" lang="ja-JP" altLang="en-US" sz="1100">
                <a:solidFill>
                  <a:schemeClr val="tx1"/>
                </a:solidFill>
                <a:latin typeface="メイリオ" panose="020B0604030504040204" pitchFamily="50" charset="-128"/>
                <a:ea typeface="メイリオ" panose="020B0604030504040204" pitchFamily="50" charset="-128"/>
              </a:rPr>
              <a:t>を実施する前まで</a:t>
            </a:r>
            <a:r>
              <a:rPr lang="ja-JP" altLang="en-US" sz="1100">
                <a:solidFill>
                  <a:schemeClr val="tx1"/>
                </a:solidFill>
                <a:latin typeface="メイリオ" panose="020B0604030504040204" pitchFamily="50" charset="-128"/>
                <a:ea typeface="メイリオ" panose="020B0604030504040204" pitchFamily="50" charset="-128"/>
              </a:rPr>
              <a:t>に、対象労働者が当該</a:t>
            </a:r>
            <a:r>
              <a:rPr kumimoji="1" lang="ja-JP" altLang="en-US" sz="1100">
                <a:solidFill>
                  <a:schemeClr val="tx1"/>
                </a:solidFill>
                <a:latin typeface="メイリオ" panose="020B0604030504040204" pitchFamily="50" charset="-128"/>
                <a:ea typeface="メイリオ" panose="020B0604030504040204" pitchFamily="50" charset="-128"/>
              </a:rPr>
              <a:t>資格を有していなければ、当該労働者は助成金の対象となりません。</a:t>
            </a:r>
            <a:endParaRPr kumimoji="1" lang="en-US" altLang="ja-JP" sz="1100">
              <a:solidFill>
                <a:schemeClr val="tx1"/>
              </a:solidFill>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120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■派遣元事業主が、有期実習型訓練（派遣活用型を除く。）を実施するケース</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派遣元事業主の事業所で行う等自らの指揮命令の下で実施する</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であることが必要です。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aphicFrame>
        <p:nvGraphicFramePr>
          <p:cNvPr id="2" name="表 20">
            <a:extLst>
              <a:ext uri="{FF2B5EF4-FFF2-40B4-BE49-F238E27FC236}">
                <a16:creationId xmlns:a16="http://schemas.microsoft.com/office/drawing/2014/main" id="{BA6BDBE1-5408-E942-2B28-0F7CEB62E345}"/>
              </a:ext>
            </a:extLst>
          </p:cNvPr>
          <p:cNvGraphicFramePr>
            <a:graphicFrameLocks noGrp="1"/>
          </p:cNvGraphicFramePr>
          <p:nvPr>
            <p:extLst>
              <p:ext uri="{D42A27DB-BD31-4B8C-83A1-F6EECF244321}">
                <p14:modId xmlns:p14="http://schemas.microsoft.com/office/powerpoint/2010/main" val="2774594090"/>
              </p:ext>
            </p:extLst>
          </p:nvPr>
        </p:nvGraphicFramePr>
        <p:xfrm>
          <a:off x="-7656" y="83413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38973528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69340"/>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16" name="正方形/長方形 15">
            <a:extLst>
              <a:ext uri="{FF2B5EF4-FFF2-40B4-BE49-F238E27FC236}">
                <a16:creationId xmlns:a16="http://schemas.microsoft.com/office/drawing/2014/main" id="{7EB8FFF6-E039-87BA-6C88-EE983F5F1457}"/>
              </a:ext>
            </a:extLst>
          </p:cNvPr>
          <p:cNvSpPr/>
          <p:nvPr/>
        </p:nvSpPr>
        <p:spPr>
          <a:xfrm>
            <a:off x="229979" y="591921"/>
            <a:ext cx="6065695" cy="464743"/>
          </a:xfrm>
          <a:prstGeom prst="rect">
            <a:avLst/>
          </a:prstGeom>
        </p:spPr>
        <p:txBody>
          <a:bodyPr wrap="square">
            <a:spAutoFit/>
          </a:bodyPr>
          <a:lstStyle/>
          <a:p>
            <a:pPr>
              <a:lnSpc>
                <a:spcPct val="110000"/>
              </a:lnSpc>
            </a:pPr>
            <a:r>
              <a:rPr lang="en-US" altLang="ja-JP" sz="1100">
                <a:latin typeface="メイリオ" panose="020B0604030504040204" pitchFamily="50" charset="-128"/>
                <a:ea typeface="メイリオ" panose="020B0604030504040204" pitchFamily="50" charset="-128"/>
                <a:cs typeface="メイリオ" panose="020B0604030504040204" pitchFamily="50" charset="-128"/>
              </a:rPr>
              <a:t>P30</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39</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の「</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Ⅱ-</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４　対象となる</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OFF-JT</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Ⅱ-5</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　対象となる</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OJT</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」の訓練に要した経費・訓練時間から、支給対象となる経費・賃金の確認を行います。</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正方形/長方形 17">
            <a:extLst>
              <a:ext uri="{FF2B5EF4-FFF2-40B4-BE49-F238E27FC236}">
                <a16:creationId xmlns:a16="http://schemas.microsoft.com/office/drawing/2014/main" id="{6B9735F6-E23A-2663-53BD-DEAA5CC0B9CC}"/>
              </a:ext>
            </a:extLst>
          </p:cNvPr>
          <p:cNvSpPr/>
          <p:nvPr/>
        </p:nvSpPr>
        <p:spPr>
          <a:xfrm>
            <a:off x="295165" y="1850723"/>
            <a:ext cx="6452173" cy="938719"/>
          </a:xfrm>
          <a:prstGeom prst="rect">
            <a:avLst/>
          </a:prstGeom>
        </p:spPr>
        <p:txBody>
          <a:bodyPr wrap="square">
            <a:spAutoFit/>
          </a:bodyPr>
          <a:lstStyle/>
          <a:p>
            <a:pPr marL="171450" lvl="0" indent="-171450">
              <a:buFont typeface="Arial" panose="020B0604020202020204" pitchFamily="34" charset="0"/>
              <a:buChar char="•"/>
            </a:pP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所定労働時間外・所定休日（予め別日に所定休日を振り替えた場合は除く）に実施した訓練は賃金助成の対象外です。</a:t>
            </a:r>
            <a:endPar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71450" lvl="0" indent="-171450">
              <a:buFont typeface="Arial" panose="020B0604020202020204" pitchFamily="34" charset="0"/>
              <a:buChar char="•"/>
            </a:pPr>
            <a:r>
              <a:rPr lang="en-US" altLang="ja-JP"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ラーニングによる訓練等、通信制による訓練等、育児休業中訓練及び事業主団体等が実施する訓練は、賃金助成の対象外です。</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また、対象労働者が在籍出向者の場合、対象にならない場合があります。</a:t>
            </a:r>
            <a:endParaRPr lang="en-US" altLang="ja-JP"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スライド番号プレースホルダー 1">
            <a:extLst>
              <a:ext uri="{FF2B5EF4-FFF2-40B4-BE49-F238E27FC236}">
                <a16:creationId xmlns:a16="http://schemas.microsoft.com/office/drawing/2014/main" id="{8A5CE70C-3E0C-F335-9B67-E5B78EEABA60}"/>
              </a:ext>
            </a:extLst>
          </p:cNvPr>
          <p:cNvSpPr txBox="1">
            <a:spLocks/>
          </p:cNvSpPr>
          <p:nvPr/>
        </p:nvSpPr>
        <p:spPr>
          <a:xfrm>
            <a:off x="6732964" y="9900000"/>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40</a:t>
            </a:fld>
            <a:endParaRPr lang="ja-JP" altLang="en-US"/>
          </a:p>
        </p:txBody>
      </p:sp>
      <p:sp>
        <p:nvSpPr>
          <p:cNvPr id="6" name="タイトル 5">
            <a:extLst>
              <a:ext uri="{FF2B5EF4-FFF2-40B4-BE49-F238E27FC236}">
                <a16:creationId xmlns:a16="http://schemas.microsoft.com/office/drawing/2014/main" id="{87DC224B-C3B8-AFEE-3711-21134DF1EC65}"/>
              </a:ext>
            </a:extLst>
          </p:cNvPr>
          <p:cNvSpPr>
            <a:spLocks noGrp="1"/>
          </p:cNvSpPr>
          <p:nvPr>
            <p:ph type="title" idx="4294967295"/>
          </p:nvPr>
        </p:nvSpPr>
        <p:spPr>
          <a:xfrm>
            <a:off x="19211" y="69339"/>
            <a:ext cx="6101520" cy="416297"/>
          </a:xfrm>
        </p:spPr>
        <p:txBody>
          <a:bodyPr>
            <a:normAutofit/>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Ⅱ-6</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対象となる経費等</a:t>
            </a:r>
            <a:endParaRPr lang="ja-JP" altLang="ja-JP" sz="1600">
              <a:effectLst/>
            </a:endParaRPr>
          </a:p>
        </p:txBody>
      </p:sp>
      <p:sp>
        <p:nvSpPr>
          <p:cNvPr id="31" name="テキスト ボックス 30">
            <a:extLst>
              <a:ext uri="{FF2B5EF4-FFF2-40B4-BE49-F238E27FC236}">
                <a16:creationId xmlns:a16="http://schemas.microsoft.com/office/drawing/2014/main" id="{8651691E-43A9-9EC8-C684-E426B4E870FD}"/>
              </a:ext>
            </a:extLst>
          </p:cNvPr>
          <p:cNvSpPr txBox="1"/>
          <p:nvPr/>
        </p:nvSpPr>
        <p:spPr>
          <a:xfrm>
            <a:off x="229979" y="1172567"/>
            <a:ext cx="205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（１）対象となる賃金</a:t>
            </a:r>
            <a:endParaRPr lang="ja-JP" altLang="en-US" sz="1400">
              <a:solidFill>
                <a:schemeClr val="bg1"/>
              </a:solidFill>
            </a:endParaRPr>
          </a:p>
        </p:txBody>
      </p:sp>
      <p:sp>
        <p:nvSpPr>
          <p:cNvPr id="33" name="テキスト ボックス 32">
            <a:extLst>
              <a:ext uri="{FF2B5EF4-FFF2-40B4-BE49-F238E27FC236}">
                <a16:creationId xmlns:a16="http://schemas.microsoft.com/office/drawing/2014/main" id="{594EAA91-BEF6-66F8-FB2A-97E91B8FAFDC}"/>
              </a:ext>
            </a:extLst>
          </p:cNvPr>
          <p:cNvSpPr txBox="1"/>
          <p:nvPr/>
        </p:nvSpPr>
        <p:spPr>
          <a:xfrm>
            <a:off x="229979" y="2846725"/>
            <a:ext cx="205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（２）対象となる経費</a:t>
            </a:r>
            <a:endParaRPr lang="ja-JP" altLang="en-US" sz="1400">
              <a:solidFill>
                <a:schemeClr val="bg1"/>
              </a:solidFill>
            </a:endParaRPr>
          </a:p>
        </p:txBody>
      </p:sp>
      <p:sp>
        <p:nvSpPr>
          <p:cNvPr id="37" name="テキスト ボックス 36">
            <a:extLst>
              <a:ext uri="{FF2B5EF4-FFF2-40B4-BE49-F238E27FC236}">
                <a16:creationId xmlns:a16="http://schemas.microsoft.com/office/drawing/2014/main" id="{55EEECBD-064D-482A-5D05-934417DA8078}"/>
              </a:ext>
            </a:extLst>
          </p:cNvPr>
          <p:cNvSpPr txBox="1"/>
          <p:nvPr/>
        </p:nvSpPr>
        <p:spPr>
          <a:xfrm>
            <a:off x="295165" y="3167504"/>
            <a:ext cx="6261122" cy="261610"/>
          </a:xfrm>
          <a:prstGeom prst="rect">
            <a:avLst/>
          </a:prstGeom>
          <a:noFill/>
          <a:ln w="9525">
            <a:noFill/>
          </a:ln>
        </p:spPr>
        <p:txBody>
          <a:bodyPr wrap="square">
            <a:spAutoFit/>
          </a:bodyPr>
          <a:lstStyle/>
          <a:p>
            <a:r>
              <a:rPr lang="ja-JP" altLang="en-US" sz="1100">
                <a:latin typeface="メイリオ" panose="020B0604030504040204" pitchFamily="50" charset="-128"/>
                <a:ea typeface="メイリオ" panose="020B0604030504040204" pitchFamily="50" charset="-128"/>
              </a:rPr>
              <a:t>対象となる経費は、</a:t>
            </a:r>
            <a:r>
              <a:rPr lang="ja-JP" altLang="en-US" sz="1100" b="1" u="sng">
                <a:latin typeface="メイリオ" panose="020B0604030504040204" pitchFamily="50" charset="-128"/>
                <a:ea typeface="メイリオ" panose="020B0604030504040204" pitchFamily="50" charset="-128"/>
              </a:rPr>
              <a:t>支給申請までに申請事業主が全て負担している</a:t>
            </a:r>
            <a:r>
              <a:rPr lang="ja-JP" altLang="en-US" sz="1100">
                <a:latin typeface="メイリオ" panose="020B0604030504040204" pitchFamily="50" charset="-128"/>
                <a:ea typeface="メイリオ" panose="020B0604030504040204" pitchFamily="50" charset="-128"/>
              </a:rPr>
              <a:t>ことが必要です。</a:t>
            </a:r>
          </a:p>
        </p:txBody>
      </p:sp>
      <p:graphicFrame>
        <p:nvGraphicFramePr>
          <p:cNvPr id="41" name="表 40">
            <a:extLst>
              <a:ext uri="{FF2B5EF4-FFF2-40B4-BE49-F238E27FC236}">
                <a16:creationId xmlns:a16="http://schemas.microsoft.com/office/drawing/2014/main" id="{00077AA1-1430-0C7B-3085-51C911AA5222}"/>
              </a:ext>
            </a:extLst>
          </p:cNvPr>
          <p:cNvGraphicFramePr>
            <a:graphicFrameLocks noGrp="1"/>
          </p:cNvGraphicFramePr>
          <p:nvPr>
            <p:extLst>
              <p:ext uri="{D42A27DB-BD31-4B8C-83A1-F6EECF244321}">
                <p14:modId xmlns:p14="http://schemas.microsoft.com/office/powerpoint/2010/main" val="2105537365"/>
              </p:ext>
            </p:extLst>
          </p:nvPr>
        </p:nvGraphicFramePr>
        <p:xfrm>
          <a:off x="236484" y="5224667"/>
          <a:ext cx="6510853" cy="4304538"/>
        </p:xfrm>
        <a:graphic>
          <a:graphicData uri="http://schemas.openxmlformats.org/drawingml/2006/table">
            <a:tbl>
              <a:tblPr firstRow="1" bandRow="1">
                <a:tableStyleId>{E8B1032C-EA38-4F05-BA0D-38AFFFC7BED3}</a:tableStyleId>
              </a:tblPr>
              <a:tblGrid>
                <a:gridCol w="309180">
                  <a:extLst>
                    <a:ext uri="{9D8B030D-6E8A-4147-A177-3AD203B41FA5}">
                      <a16:colId xmlns:a16="http://schemas.microsoft.com/office/drawing/2014/main" val="20000"/>
                    </a:ext>
                  </a:extLst>
                </a:gridCol>
                <a:gridCol w="6201673">
                  <a:extLst>
                    <a:ext uri="{9D8B030D-6E8A-4147-A177-3AD203B41FA5}">
                      <a16:colId xmlns:a16="http://schemas.microsoft.com/office/drawing/2014/main" val="1824483688"/>
                    </a:ext>
                  </a:extLst>
                </a:gridCol>
              </a:tblGrid>
              <a:tr h="654632">
                <a:tc>
                  <a:txBody>
                    <a:bodyPr/>
                    <a:lstStyle/>
                    <a:p>
                      <a:pPr algn="ctr"/>
                      <a:r>
                        <a:rPr kumimoji="1" lang="ja-JP" altLang="en-US" sz="1100" b="0">
                          <a:solidFill>
                            <a:schemeClr val="tx1"/>
                          </a:solidFill>
                          <a:latin typeface="メイリオ" pitchFamily="50" charset="-128"/>
                          <a:ea typeface="メイリオ" pitchFamily="50" charset="-128"/>
                        </a:rPr>
                        <a:t>①</a:t>
                      </a:r>
                      <a:endParaRPr kumimoji="1" lang="en-US" altLang="ja-JP" sz="11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部外講師への謝金・手当</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・所得税控除前の金額（旅費・車代・食費等は含めない。）</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・実訓練時間数１時間当たり１万５千円が上限（消費税込み）。</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10000"/>
                        </a:lnSpc>
                        <a:buClrTx/>
                        <a:buSzTx/>
                        <a:buFont typeface="+mj-lt"/>
                        <a:buNone/>
                        <a:tabLst/>
                        <a:defRPr/>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・謝金以外の日当は社内の支出規定がある場合のみ１日当たり上限３千円まで計上できる。</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r h="1061754">
                <a:tc>
                  <a:txBody>
                    <a:bodyPr/>
                    <a:lstStyle/>
                    <a:p>
                      <a:pPr algn="ctr"/>
                      <a:r>
                        <a:rPr kumimoji="1" lang="ja-JP" altLang="en-US" sz="1100">
                          <a:solidFill>
                            <a:schemeClr val="tx1"/>
                          </a:solidFill>
                          <a:latin typeface="メイリオ" pitchFamily="50" charset="-128"/>
                          <a:ea typeface="メイリオ" pitchFamily="50" charset="-128"/>
                        </a:rPr>
                        <a:t>②</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部外講師の旅費</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・勤務先又は自宅から訓練会場までに要した旅費（車代・食費等は含めない。）</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・訓練あたり、国内招へい</a:t>
                      </a:r>
                      <a:r>
                        <a:rPr kumimoji="1" lang="en-US" altLang="ja-JP" sz="1100" b="0" baseline="30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の場合は５万円、海外からの招へいの場合は</a:t>
                      </a: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15</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万円が上限</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60000" lvl="1" indent="-171450">
                        <a:lnSpc>
                          <a:spcPct val="110000"/>
                        </a:lnSpc>
                        <a:buFont typeface="メイリオ" panose="020B0604030504040204" pitchFamily="50" charset="-128"/>
                        <a:buChar char="※"/>
                      </a:pPr>
                      <a:r>
                        <a:rPr kumimoji="1" lang="ja-JP" altLang="en-US" sz="1100" b="0" u="sng">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国内から招へいする場合は、東京都、神奈川県、千葉県、埼玉県、京都府、大阪府及び兵庫県以外</a:t>
                      </a:r>
                      <a:r>
                        <a:rPr kumimoji="1" lang="ja-JP" altLang="en-US" sz="1100" b="0" u="non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に所在する事業所</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が同道県外から招へいする講師に限る。</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0">
                        <a:lnSpc>
                          <a:spcPct val="11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旅費の範囲</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975" indent="0">
                        <a:lnSpc>
                          <a:spcPct val="11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鉄道賃（グリーン料金除く）、船賃（特１等除く）、航空賃、バス賃、宿泊費（１日当たり上限１万５千円まで計上可）</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6580654"/>
                  </a:ext>
                </a:extLst>
              </a:tr>
              <a:tr h="521046">
                <a:tc>
                  <a:txBody>
                    <a:bodyPr/>
                    <a:lstStyle/>
                    <a:p>
                      <a:pPr algn="ctr"/>
                      <a:r>
                        <a:rPr kumimoji="1" lang="ja-JP" altLang="en-US" sz="1100">
                          <a:solidFill>
                            <a:schemeClr val="tx1"/>
                          </a:solidFill>
                          <a:latin typeface="メイリオ" pitchFamily="50" charset="-128"/>
                          <a:ea typeface="メイリオ" pitchFamily="50" charset="-128"/>
                        </a:rPr>
                        <a:t>③</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施設・設備の借上費</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0">
                        <a:lnSpc>
                          <a:spcPct val="12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教室、実習室、ホテルの研修室等の会場使用料、マイク、</a:t>
                      </a: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OHP</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、ビデオ、スクリーン等訓練で使用する備品の借料で、助成対象コースのみに使用したことが確認できるもの</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4109656"/>
                  </a:ext>
                </a:extLst>
              </a:tr>
              <a:tr h="368375">
                <a:tc>
                  <a:txBody>
                    <a:bodyPr/>
                    <a:lstStyle/>
                    <a:p>
                      <a:pPr algn="ctr"/>
                      <a:r>
                        <a:rPr kumimoji="1" lang="ja-JP" altLang="en-US" sz="1100">
                          <a:solidFill>
                            <a:schemeClr val="tx1"/>
                          </a:solidFill>
                          <a:latin typeface="メイリオ" pitchFamily="50" charset="-128"/>
                          <a:ea typeface="メイリオ" pitchFamily="50" charset="-128"/>
                        </a:rPr>
                        <a:t>④</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学科や実技の訓練等を行う場合に必要な教科書・教材の購入費または作成費</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indent="0">
                        <a:lnSpc>
                          <a:spcPct val="120000"/>
                        </a:lnSpc>
                        <a:buFont typeface="+mj-ea"/>
                        <a:buNone/>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教科書については、</a:t>
                      </a:r>
                      <a:r>
                        <a:rPr kumimoji="1" lang="ja-JP" altLang="en-US" sz="1100" b="0" u="non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頒</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布を目的として発行される出版物が対象</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18965"/>
                  </a:ext>
                </a:extLst>
              </a:tr>
              <a:tr h="521046">
                <a:tc>
                  <a:txBody>
                    <a:bodyPr/>
                    <a:lstStyle/>
                    <a:p>
                      <a:pPr algn="ctr">
                        <a:lnSpc>
                          <a:spcPct val="110000"/>
                        </a:lnSpc>
                      </a:pPr>
                      <a:r>
                        <a:rPr kumimoji="1" lang="ja-JP" altLang="en-US" sz="1100">
                          <a:latin typeface="メイリオ" panose="020B0604030504040204" pitchFamily="50" charset="-128"/>
                          <a:ea typeface="メイリオ" panose="020B0604030504040204" pitchFamily="50" charset="-128"/>
                        </a:rPr>
                        <a:t>⑤</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20000"/>
                        </a:lnSpc>
                        <a:buClrTx/>
                        <a:buSzTx/>
                        <a:buFontTx/>
                        <a:buNone/>
                        <a:tabLst/>
                        <a:defRPr/>
                      </a:pPr>
                      <a:r>
                        <a:rPr kumimoji="1" lang="ja-JP" altLang="en-US" sz="1100" b="1"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訓練コースの開発費</a:t>
                      </a:r>
                      <a:endParaRPr kumimoji="1" lang="en-US" altLang="ja-JP" sz="1100" b="1"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44000" marR="0" lvl="0" indent="0" algn="l" defTabSz="1001908" rtl="0" eaLnBrk="1" fontAlgn="auto" latinLnBrk="0" hangingPunct="1">
                        <a:lnSpc>
                          <a:spcPct val="120000"/>
                        </a:lnSpc>
                        <a:buClrTx/>
                        <a:buSzTx/>
                        <a:buFont typeface="+mj-ea"/>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学校教育法の大学、高等専門学校、専修学校又は各種学校に職業訓練の訓練コース等を委託して開発した場合に要した費用及びその訓練コース等の受講に要した費用</a:t>
                      </a:r>
                      <a:endParaRPr kumimoji="1"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39085488"/>
                  </a:ext>
                </a:extLst>
              </a:tr>
            </a:tbl>
          </a:graphicData>
        </a:graphic>
      </p:graphicFrame>
      <p:sp>
        <p:nvSpPr>
          <p:cNvPr id="42" name="テキスト ボックス 41">
            <a:extLst>
              <a:ext uri="{FF2B5EF4-FFF2-40B4-BE49-F238E27FC236}">
                <a16:creationId xmlns:a16="http://schemas.microsoft.com/office/drawing/2014/main" id="{816C2807-9C82-54FA-C1EE-B3322F3C322C}"/>
              </a:ext>
            </a:extLst>
          </p:cNvPr>
          <p:cNvSpPr txBox="1"/>
          <p:nvPr/>
        </p:nvSpPr>
        <p:spPr>
          <a:xfrm>
            <a:off x="236485" y="4863284"/>
            <a:ext cx="403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（３－１）事業内訓練における対象となる経費</a:t>
            </a:r>
            <a:endParaRPr lang="ja-JP" altLang="en-US" sz="1400">
              <a:solidFill>
                <a:schemeClr val="bg1"/>
              </a:solidFill>
            </a:endParaRPr>
          </a:p>
        </p:txBody>
      </p:sp>
      <p:sp>
        <p:nvSpPr>
          <p:cNvPr id="44" name="テキスト ボックス 43">
            <a:extLst>
              <a:ext uri="{FF2B5EF4-FFF2-40B4-BE49-F238E27FC236}">
                <a16:creationId xmlns:a16="http://schemas.microsoft.com/office/drawing/2014/main" id="{4AA9D921-1F98-B83C-23BA-CD7276D5B273}"/>
              </a:ext>
            </a:extLst>
          </p:cNvPr>
          <p:cNvSpPr txBox="1"/>
          <p:nvPr/>
        </p:nvSpPr>
        <p:spPr>
          <a:xfrm>
            <a:off x="229980" y="3424876"/>
            <a:ext cx="6517358" cy="1261884"/>
          </a:xfrm>
          <a:prstGeom prst="rect">
            <a:avLst/>
          </a:prstGeom>
          <a:noFill/>
          <a:ln w="9525">
            <a:solidFill>
              <a:schemeClr val="accent2"/>
            </a:solidFill>
            <a:prstDash val="lgDashDotDot"/>
          </a:ln>
        </p:spPr>
        <p:txBody>
          <a:bodyPr wrap="square">
            <a:spAutoFit/>
          </a:bodyPr>
          <a:lstStyle/>
          <a:p>
            <a:pPr marL="171450" indent="-171450">
              <a:spcBef>
                <a:spcPts val="600"/>
              </a:spcBef>
              <a:buFont typeface="Arial" panose="020B0604020202020204" pitchFamily="34" charset="0"/>
              <a:buChar char="•"/>
            </a:pPr>
            <a:r>
              <a:rPr lang="ja-JP" altLang="en-US" sz="1100">
                <a:latin typeface="メイリオ" panose="020B0604030504040204" pitchFamily="50" charset="-128"/>
                <a:ea typeface="メイリオ" panose="020B0604030504040204" pitchFamily="50" charset="-128"/>
              </a:rPr>
              <a:t>対象労働者に訓練経費を一部でも負担させている場合、賃金助成を含め、不支給となります（ただし、育児休業中訓練の場合を除く</a:t>
            </a: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a:t>
            </a:r>
          </a:p>
          <a:p>
            <a:pPr marL="171450" indent="-171450">
              <a:spcBef>
                <a:spcPts val="600"/>
              </a:spcBef>
              <a:buFont typeface="Arial" panose="020B0604020202020204" pitchFamily="34" charset="0"/>
              <a:buChar char="•"/>
            </a:pPr>
            <a:r>
              <a:rPr lang="ja-JP" altLang="en-US" sz="1100">
                <a:latin typeface="メイリオ" panose="020B0604030504040204" pitchFamily="50" charset="-128"/>
                <a:ea typeface="メイリオ" panose="020B0604030504040204" pitchFamily="50" charset="-128"/>
              </a:rPr>
              <a:t>申請事業主以外の者（申請事業主の親会社など）が負担している場合は、経費助成は対象となりません（ただし、賃金助成は対象になり得ます</a:t>
            </a: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a:t>
            </a:r>
          </a:p>
          <a:p>
            <a:pPr marL="171450" indent="-171450">
              <a:spcBef>
                <a:spcPts val="600"/>
              </a:spcBef>
              <a:buFont typeface="Arial" panose="020B0604020202020204" pitchFamily="34" charset="0"/>
              <a:buChar char="•"/>
            </a:pPr>
            <a:r>
              <a:rPr lang="ja-JP" altLang="en-US" sz="1100">
                <a:latin typeface="メイリオ" panose="020B0604030504040204" pitchFamily="50" charset="-128"/>
                <a:ea typeface="メイリオ" panose="020B0604030504040204" pitchFamily="50" charset="-128"/>
              </a:rPr>
              <a:t>申請事業主が、申請事業主の負担額の実質的な減額となる金銭の支払い（訓練経費の返金を含む。）を受けた場合は、経費助成は対象となりません（ただし、賃金助成は対象になり得ます</a:t>
            </a: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a:t>
            </a:r>
            <a:r>
              <a:rPr lang="en-US" altLang="ja-JP" sz="1100">
                <a:latin typeface="メイリオ" panose="020B0604030504040204" pitchFamily="50" charset="-128"/>
                <a:ea typeface="メイリオ" panose="020B0604030504040204" pitchFamily="50" charset="-128"/>
              </a:rPr>
              <a:t>｡</a:t>
            </a:r>
            <a:endParaRPr lang="ja-JP" altLang="en-US" sz="1100">
              <a:latin typeface="メイリオ" panose="020B0604030504040204" pitchFamily="50" charset="-128"/>
              <a:ea typeface="メイリオ" panose="020B0604030504040204" pitchFamily="50" charset="-128"/>
            </a:endParaRPr>
          </a:p>
        </p:txBody>
      </p:sp>
      <p:graphicFrame>
        <p:nvGraphicFramePr>
          <p:cNvPr id="19" name="表 18">
            <a:extLst>
              <a:ext uri="{FF2B5EF4-FFF2-40B4-BE49-F238E27FC236}">
                <a16:creationId xmlns:a16="http://schemas.microsoft.com/office/drawing/2014/main" id="{1A8C4AFD-77E2-0311-C48E-14A0A89BE504}"/>
              </a:ext>
            </a:extLst>
          </p:cNvPr>
          <p:cNvGraphicFramePr>
            <a:graphicFrameLocks noGrp="1"/>
          </p:cNvGraphicFramePr>
          <p:nvPr>
            <p:extLst>
              <p:ext uri="{D42A27DB-BD31-4B8C-83A1-F6EECF244321}">
                <p14:modId xmlns:p14="http://schemas.microsoft.com/office/powerpoint/2010/main" val="1301878618"/>
              </p:ext>
            </p:extLst>
          </p:nvPr>
        </p:nvGraphicFramePr>
        <p:xfrm>
          <a:off x="252101" y="1534786"/>
          <a:ext cx="6410198" cy="307777"/>
        </p:xfrm>
        <a:graphic>
          <a:graphicData uri="http://schemas.openxmlformats.org/drawingml/2006/table">
            <a:tbl>
              <a:tblPr firstRow="1" bandRow="1">
                <a:tableStyleId>{5940675A-B579-460E-94D1-54222C63F5DA}</a:tableStyleId>
              </a:tblPr>
              <a:tblGrid>
                <a:gridCol w="274278">
                  <a:extLst>
                    <a:ext uri="{9D8B030D-6E8A-4147-A177-3AD203B41FA5}">
                      <a16:colId xmlns:a16="http://schemas.microsoft.com/office/drawing/2014/main" val="3706155025"/>
                    </a:ext>
                  </a:extLst>
                </a:gridCol>
                <a:gridCol w="6135920">
                  <a:extLst>
                    <a:ext uri="{9D8B030D-6E8A-4147-A177-3AD203B41FA5}">
                      <a16:colId xmlns:a16="http://schemas.microsoft.com/office/drawing/2014/main" val="84606987"/>
                    </a:ext>
                  </a:extLst>
                </a:gridCol>
              </a:tblGrid>
              <a:tr h="307777">
                <a:tc>
                  <a:txBody>
                    <a:bodyPr/>
                    <a:lstStyle/>
                    <a:p>
                      <a:pPr algn="ctr">
                        <a:lnSpc>
                          <a:spcPct val="110000"/>
                        </a:lnSpc>
                      </a:pPr>
                      <a:r>
                        <a:rPr kumimoji="1" lang="ja-JP" altLang="en-US" sz="1100">
                          <a:latin typeface="メイリオ" panose="020B0604030504040204" pitchFamily="50" charset="-128"/>
                          <a:ea typeface="メイリオ" panose="020B0604030504040204" pitchFamily="50" charset="-128"/>
                        </a:rPr>
                        <a:t>①</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訓練期間中の</a:t>
                      </a:r>
                      <a:r>
                        <a:rPr lang="ja-JP" altLang="en-US" sz="1100" b="1" u="sng">
                          <a:latin typeface="メイリオ" panose="020B0604030504040204" pitchFamily="50" charset="-128"/>
                          <a:ea typeface="メイリオ" panose="020B0604030504040204" pitchFamily="50" charset="-128"/>
                          <a:cs typeface="メイリオ" panose="020B0604030504040204" pitchFamily="50" charset="-128"/>
                        </a:rPr>
                        <a:t>所定労働時間内</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の賃金について、賃金助成の対象となります。</a:t>
                      </a:r>
                      <a:endParaRPr lang="en-US" altLang="ja-JP" sz="1100" b="1">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31794890"/>
                  </a:ext>
                </a:extLst>
              </a:tr>
            </a:tbl>
          </a:graphicData>
        </a:graphic>
      </p:graphicFrame>
      <p:sp>
        <p:nvSpPr>
          <p:cNvPr id="45" name="テキスト ボックス 44">
            <a:extLst>
              <a:ext uri="{FF2B5EF4-FFF2-40B4-BE49-F238E27FC236}">
                <a16:creationId xmlns:a16="http://schemas.microsoft.com/office/drawing/2014/main" id="{2C66EB0D-DACD-6762-23E0-8F7FD39A6672}"/>
              </a:ext>
            </a:extLst>
          </p:cNvPr>
          <p:cNvSpPr txBox="1"/>
          <p:nvPr/>
        </p:nvSpPr>
        <p:spPr>
          <a:xfrm>
            <a:off x="3372191" y="2955524"/>
            <a:ext cx="3475876" cy="246221"/>
          </a:xfrm>
          <a:prstGeom prst="rect">
            <a:avLst/>
          </a:prstGeom>
          <a:noFill/>
          <a:ln w="57150">
            <a:noFill/>
          </a:ln>
        </p:spPr>
        <p:txBody>
          <a:bodyPr wrap="square" rtlCol="0">
            <a:spAutoFit/>
          </a:bodyPr>
          <a:lstStyle/>
          <a:p>
            <a:r>
              <a:rPr kumimoji="1" lang="ja-JP" altLang="en-US" sz="10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⇒訓練経費の負担における留意点は</a:t>
            </a:r>
            <a:r>
              <a:rPr kumimoji="1" lang="en-US" altLang="ja-JP" sz="10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P43</a:t>
            </a:r>
            <a:r>
              <a:rPr kumimoji="1" lang="ja-JP" altLang="en-US" sz="10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をご覧ください。</a:t>
            </a:r>
          </a:p>
        </p:txBody>
      </p:sp>
      <p:graphicFrame>
        <p:nvGraphicFramePr>
          <p:cNvPr id="2" name="表 20">
            <a:extLst>
              <a:ext uri="{FF2B5EF4-FFF2-40B4-BE49-F238E27FC236}">
                <a16:creationId xmlns:a16="http://schemas.microsoft.com/office/drawing/2014/main" id="{FF87FC20-963F-6A6C-871E-3E496677AB90}"/>
              </a:ext>
            </a:extLst>
          </p:cNvPr>
          <p:cNvGraphicFramePr>
            <a:graphicFrameLocks noGrp="1"/>
          </p:cNvGraphicFramePr>
          <p:nvPr>
            <p:extLst>
              <p:ext uri="{D42A27DB-BD31-4B8C-83A1-F6EECF244321}">
                <p14:modId xmlns:p14="http://schemas.microsoft.com/office/powerpoint/2010/main" val="949099158"/>
              </p:ext>
            </p:extLst>
          </p:nvPr>
        </p:nvGraphicFramePr>
        <p:xfrm>
          <a:off x="6843605" y="591921"/>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
        <p:nvSpPr>
          <p:cNvPr id="3" name="正方形/長方形 2">
            <a:extLst>
              <a:ext uri="{FF2B5EF4-FFF2-40B4-BE49-F238E27FC236}">
                <a16:creationId xmlns:a16="http://schemas.microsoft.com/office/drawing/2014/main" id="{10DF0778-7845-9469-C26B-484E1874FE8D}"/>
              </a:ext>
            </a:extLst>
          </p:cNvPr>
          <p:cNvSpPr/>
          <p:nvPr/>
        </p:nvSpPr>
        <p:spPr>
          <a:xfrm>
            <a:off x="784225" y="7061200"/>
            <a:ext cx="755650" cy="1778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060097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表 39">
            <a:extLst>
              <a:ext uri="{FF2B5EF4-FFF2-40B4-BE49-F238E27FC236}">
                <a16:creationId xmlns:a16="http://schemas.microsoft.com/office/drawing/2014/main" id="{6D58C39F-7898-B5FC-C8DF-448AC7DA7C57}"/>
              </a:ext>
            </a:extLst>
          </p:cNvPr>
          <p:cNvGraphicFramePr>
            <a:graphicFrameLocks noGrp="1"/>
          </p:cNvGraphicFramePr>
          <p:nvPr>
            <p:extLst>
              <p:ext uri="{D42A27DB-BD31-4B8C-83A1-F6EECF244321}">
                <p14:modId xmlns:p14="http://schemas.microsoft.com/office/powerpoint/2010/main" val="737138600"/>
              </p:ext>
            </p:extLst>
          </p:nvPr>
        </p:nvGraphicFramePr>
        <p:xfrm>
          <a:off x="505414" y="585716"/>
          <a:ext cx="6514511" cy="2560320"/>
        </p:xfrm>
        <a:graphic>
          <a:graphicData uri="http://schemas.openxmlformats.org/drawingml/2006/table">
            <a:tbl>
              <a:tblPr firstRow="1" bandRow="1">
                <a:tableStyleId>{E8B1032C-EA38-4F05-BA0D-38AFFFC7BED3}</a:tableStyleId>
              </a:tblPr>
              <a:tblGrid>
                <a:gridCol w="309353">
                  <a:extLst>
                    <a:ext uri="{9D8B030D-6E8A-4147-A177-3AD203B41FA5}">
                      <a16:colId xmlns:a16="http://schemas.microsoft.com/office/drawing/2014/main" val="3019484221"/>
                    </a:ext>
                  </a:extLst>
                </a:gridCol>
                <a:gridCol w="6205158">
                  <a:extLst>
                    <a:ext uri="{9D8B030D-6E8A-4147-A177-3AD203B41FA5}">
                      <a16:colId xmlns:a16="http://schemas.microsoft.com/office/drawing/2014/main" val="1768936853"/>
                    </a:ext>
                  </a:extLst>
                </a:gridCol>
              </a:tblGrid>
              <a:tr h="313861">
                <a:tc>
                  <a:txBody>
                    <a:bodyPr/>
                    <a:lstStyle/>
                    <a:p>
                      <a:pPr algn="ctr"/>
                      <a:r>
                        <a:rPr kumimoji="1" lang="ja-JP" altLang="en-US" sz="1100" b="0">
                          <a:solidFill>
                            <a:schemeClr val="tx1"/>
                          </a:solidFill>
                          <a:latin typeface="メイリオ" pitchFamily="50" charset="-128"/>
                          <a:ea typeface="メイリオ" pitchFamily="50" charset="-128"/>
                        </a:rPr>
                        <a:t>①</a:t>
                      </a:r>
                      <a:endParaRPr kumimoji="1" lang="en-US" altLang="ja-JP" sz="11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indent="0" hangingPunct="0">
                        <a:lnSpc>
                          <a:spcPct val="100000"/>
                        </a:lnSpc>
                        <a:buFont typeface="Arial" panose="020B0604020202020204" pitchFamily="34" charset="0"/>
                        <a:buNone/>
                      </a:pPr>
                      <a:r>
                        <a:rPr lang="ja-JP" altLang="en-US" sz="1100" b="0">
                          <a:solidFill>
                            <a:schemeClr val="tx1"/>
                          </a:solidFill>
                          <a:latin typeface="メイリオ" pitchFamily="50" charset="-128"/>
                          <a:ea typeface="メイリオ" pitchFamily="50" charset="-128"/>
                        </a:rPr>
                        <a:t>部外講師の旅費・宿泊費のうち上限を超えるもの、車代（タクシーなど）、食費、「経営指導料・経営協力料」等のコンサルタント料に相当するもの</a:t>
                      </a:r>
                      <a:endParaRPr lang="en-US" altLang="ja-JP" sz="1100" b="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3806984"/>
                  </a:ext>
                </a:extLst>
              </a:tr>
              <a:tr h="201768">
                <a:tc>
                  <a:txBody>
                    <a:bodyPr/>
                    <a:lstStyle/>
                    <a:p>
                      <a:pPr algn="ctr"/>
                      <a:r>
                        <a:rPr kumimoji="1" lang="ja-JP" altLang="en-US" sz="1100">
                          <a:solidFill>
                            <a:schemeClr val="tx1"/>
                          </a:solidFill>
                          <a:latin typeface="メイリオ" pitchFamily="50" charset="-128"/>
                          <a:ea typeface="メイリオ" pitchFamily="50" charset="-128"/>
                        </a:rPr>
                        <a:t>②</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nSpc>
                          <a:spcPct val="100000"/>
                        </a:lnSpc>
                      </a:pPr>
                      <a:r>
                        <a:rPr lang="ja-JP" altLang="en-US" sz="1100">
                          <a:solidFill>
                            <a:schemeClr val="tx1"/>
                          </a:solidFill>
                          <a:latin typeface="メイリオ" pitchFamily="50" charset="-128"/>
                          <a:ea typeface="メイリオ" pitchFamily="50" charset="-128"/>
                        </a:rPr>
                        <a:t>繰り返し活用できる教材</a:t>
                      </a:r>
                      <a:r>
                        <a:rPr lang="ja-JP" altLang="en-US" sz="1200">
                          <a:solidFill>
                            <a:schemeClr val="tx1"/>
                          </a:solidFill>
                          <a:latin typeface="メイリオ" pitchFamily="50" charset="-128"/>
                          <a:ea typeface="メイリオ" pitchFamily="50" charset="-128"/>
                        </a:rPr>
                        <a:t>　</a:t>
                      </a:r>
                      <a:r>
                        <a:rPr lang="ja-JP" altLang="en-US" sz="1000">
                          <a:solidFill>
                            <a:schemeClr val="tx1"/>
                          </a:solidFill>
                          <a:latin typeface="メイリオ" pitchFamily="50" charset="-128"/>
                          <a:ea typeface="メイリオ" pitchFamily="50" charset="-128"/>
                        </a:rPr>
                        <a:t>（例）パソコンソフトウェア、学習ビデオ　など</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43110014"/>
                  </a:ext>
                </a:extLst>
              </a:tr>
              <a:tr h="302651">
                <a:tc>
                  <a:txBody>
                    <a:bodyPr/>
                    <a:lstStyle/>
                    <a:p>
                      <a:pPr algn="ctr"/>
                      <a:r>
                        <a:rPr kumimoji="1" lang="ja-JP" altLang="en-US" sz="1100">
                          <a:solidFill>
                            <a:schemeClr val="tx1"/>
                          </a:solidFill>
                          <a:latin typeface="メイリオ" pitchFamily="50" charset="-128"/>
                          <a:ea typeface="メイリオ" pitchFamily="50" charset="-128"/>
                        </a:rPr>
                        <a:t>③</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nSpc>
                          <a:spcPct val="100000"/>
                        </a:lnSpc>
                      </a:pPr>
                      <a:r>
                        <a:rPr lang="ja-JP" altLang="en-US" sz="1100">
                          <a:solidFill>
                            <a:schemeClr val="tx1"/>
                          </a:solidFill>
                          <a:latin typeface="メイリオ" pitchFamily="50" charset="-128"/>
                          <a:ea typeface="メイリオ" pitchFamily="50" charset="-128"/>
                        </a:rPr>
                        <a:t>職業訓練以外の生産ラインまたは就労の場で汎用的に使用するもの</a:t>
                      </a:r>
                      <a:endParaRPr lang="en-US" altLang="ja-JP" sz="1100">
                        <a:solidFill>
                          <a:schemeClr val="tx1"/>
                        </a:solidFill>
                        <a:latin typeface="メイリオ" pitchFamily="50" charset="-128"/>
                        <a:ea typeface="メイリオ" pitchFamily="50" charset="-128"/>
                      </a:endParaRPr>
                    </a:p>
                    <a:p>
                      <a:pPr>
                        <a:lnSpc>
                          <a:spcPct val="100000"/>
                        </a:lnSpc>
                      </a:pPr>
                      <a:r>
                        <a:rPr lang="ja-JP" altLang="en-US" sz="1000">
                          <a:solidFill>
                            <a:schemeClr val="tx1"/>
                          </a:solidFill>
                          <a:latin typeface="メイリオ" pitchFamily="50" charset="-128"/>
                          <a:ea typeface="メイリオ" pitchFamily="50" charset="-128"/>
                        </a:rPr>
                        <a:t>（例）パソコン、周辺機器等　など</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4590523"/>
                  </a:ext>
                </a:extLst>
              </a:tr>
              <a:tr h="190558">
                <a:tc>
                  <a:txBody>
                    <a:bodyPr/>
                    <a:lstStyle/>
                    <a:p>
                      <a:pPr algn="ctr"/>
                      <a:r>
                        <a:rPr kumimoji="1" lang="ja-JP" altLang="en-US" sz="1100">
                          <a:solidFill>
                            <a:schemeClr val="tx1"/>
                          </a:solidFill>
                          <a:latin typeface="メイリオ" pitchFamily="50" charset="-128"/>
                          <a:ea typeface="メイリオ" pitchFamily="50" charset="-128"/>
                        </a:rPr>
                        <a:t>④</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nSpc>
                          <a:spcPct val="100000"/>
                        </a:lnSpc>
                      </a:pP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ラーニングによる訓練等又は通信制による訓練等に係る経費</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26467328"/>
                  </a:ext>
                </a:extLst>
              </a:tr>
              <a:tr h="437163">
                <a:tc>
                  <a:txBody>
                    <a:bodyPr/>
                    <a:lstStyle/>
                    <a:p>
                      <a:pPr algn="ctr"/>
                      <a:r>
                        <a:rPr kumimoji="1" lang="ja-JP" altLang="en-US" sz="1100">
                          <a:solidFill>
                            <a:schemeClr val="tx1"/>
                          </a:solidFill>
                          <a:latin typeface="メイリオ" pitchFamily="50" charset="-128"/>
                          <a:ea typeface="メイリオ" pitchFamily="50" charset="-128"/>
                        </a:rPr>
                        <a:t>⑤</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133350" indent="-133350">
                        <a:lnSpc>
                          <a:spcPct val="100000"/>
                        </a:lnSpc>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申請事業主と密接な関係にある者</a:t>
                      </a:r>
                      <a:r>
                        <a:rPr kumimoji="1" lang="ja-JP" altLang="en-US" sz="11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が</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部外講師となる場合に、その部外講師に支払う謝金・手当 や旅費</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申請事業主と密接な関係にある者</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に支払う施設・設備の借上料や教科書等の購入費等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3277334"/>
                  </a:ext>
                </a:extLst>
              </a:tr>
              <a:tr h="437163">
                <a:tc>
                  <a:txBody>
                    <a:bodyPr/>
                    <a:lstStyle/>
                    <a:p>
                      <a:pPr algn="ctr"/>
                      <a:r>
                        <a:rPr kumimoji="1" lang="ja-JP" altLang="en-US" sz="1100">
                          <a:solidFill>
                            <a:schemeClr val="tx1"/>
                          </a:solidFill>
                          <a:latin typeface="メイリオ" pitchFamily="50" charset="-128"/>
                          <a:ea typeface="メイリオ" pitchFamily="50" charset="-128"/>
                        </a:rPr>
                        <a:t>⑦</a:t>
                      </a:r>
                      <a:endParaRPr kumimoji="1" lang="en-US" altLang="ja-JP" sz="11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133350" marR="0" lvl="0" indent="-133350" algn="l" defTabSz="1001908"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申請事業主と密接な関係にある事業主</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が設置する施設から部外講師を招聘する場合の当該部外講師に支払う謝金・手当や旅費</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申請事業主と密接な関係にある事業主</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に支払う施設・設備の借上料や教科書等の購入費等</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9680539"/>
                  </a:ext>
                </a:extLst>
              </a:tr>
            </a:tbl>
          </a:graphicData>
        </a:graphic>
      </p:graphicFrame>
      <p:sp>
        <p:nvSpPr>
          <p:cNvPr id="11" name="テキスト ボックス 10">
            <a:extLst>
              <a:ext uri="{FF2B5EF4-FFF2-40B4-BE49-F238E27FC236}">
                <a16:creationId xmlns:a16="http://schemas.microsoft.com/office/drawing/2014/main" id="{109C3F6B-B270-E490-A6B8-9E2B5B86A973}"/>
              </a:ext>
            </a:extLst>
          </p:cNvPr>
          <p:cNvSpPr txBox="1"/>
          <p:nvPr/>
        </p:nvSpPr>
        <p:spPr>
          <a:xfrm>
            <a:off x="505414" y="223715"/>
            <a:ext cx="4813516" cy="307777"/>
          </a:xfrm>
          <a:prstGeom prst="rect">
            <a:avLst/>
          </a:prstGeom>
          <a:solidFill>
            <a:schemeClr val="tx1">
              <a:lumMod val="50000"/>
              <a:lumOff val="50000"/>
            </a:schemeClr>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（３－２）事業内訓練における対象とならない経費</a:t>
            </a:r>
            <a:endParaRPr lang="ja-JP" altLang="en-US" sz="1400">
              <a:solidFill>
                <a:schemeClr val="bg1"/>
              </a:solidFill>
            </a:endParaRPr>
          </a:p>
        </p:txBody>
      </p:sp>
      <p:sp>
        <p:nvSpPr>
          <p:cNvPr id="2" name="テキスト ボックス 1">
            <a:extLst>
              <a:ext uri="{FF2B5EF4-FFF2-40B4-BE49-F238E27FC236}">
                <a16:creationId xmlns:a16="http://schemas.microsoft.com/office/drawing/2014/main" id="{B7BCED08-AE09-80FE-DA78-9231430B0420}"/>
              </a:ext>
            </a:extLst>
          </p:cNvPr>
          <p:cNvSpPr txBox="1"/>
          <p:nvPr/>
        </p:nvSpPr>
        <p:spPr>
          <a:xfrm>
            <a:off x="456188" y="3353769"/>
            <a:ext cx="6638032" cy="2304000"/>
          </a:xfrm>
          <a:prstGeom prst="rect">
            <a:avLst/>
          </a:prstGeom>
          <a:solidFill>
            <a:schemeClr val="bg2"/>
          </a:solidFill>
          <a:ln w="57150">
            <a:solidFill>
              <a:schemeClr val="bg2"/>
            </a:solidFill>
          </a:ln>
        </p:spPr>
        <p:txBody>
          <a:bodyPr wrap="square" rtlCol="0">
            <a:spAutoFit/>
          </a:bodyPr>
          <a:lstStyle/>
          <a:p>
            <a:pPr marL="0" marR="0" lvl="0" indent="0" algn="l" defTabSz="1001908" rtl="0" eaLnBrk="1" fontAlgn="auto" latinLnBrk="0" hangingPunct="1">
              <a:lnSpc>
                <a:spcPct val="100000"/>
              </a:lnSpc>
              <a:spcBef>
                <a:spcPts val="300"/>
              </a:spcBef>
              <a:spcAft>
                <a:spcPts val="300"/>
              </a:spcAft>
              <a:buClrTx/>
              <a:buSzTx/>
              <a:buFontTx/>
              <a:buNone/>
              <a:tabLst/>
              <a:defRPr/>
            </a:pPr>
            <a:r>
              <a:rPr kumimoji="1" lang="ja-JP" altLang="en-US" sz="11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申請事業主と密接な関係にある者</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とは･･･</a:t>
            </a:r>
            <a:endParaRPr kumimoji="1" lang="en-US" altLang="ja-JP" sz="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・申請事業主が雇用する者</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・申請事業主の代表者等の配偶者又は３親等以内の親族</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・申請事業主の親会社の代表者等</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・申請事業主の子会社の代表者等</a:t>
            </a: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・次の者が単独又は合計して申請事業主の議決権の過半数を</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している場合における別事業主の代表者等</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 別事業主　　② ①の親会社又は子会社　　③ ①又は②の代表者等　　④ ③の配偶者又は３親等以内の親族</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・次の者が単独又は合計して別事業主の議決権の過半数を</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している場合におけるその別事業主の代表者等</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 申請事業主　② ①の親会社又は子会社　　③ ①又は②の代表者等　　④ ③の配偶者又は３親等以内の親族</a:t>
            </a:r>
          </a:p>
          <a:p>
            <a:pPr marL="123825" marR="0" lvl="0" indent="-12382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・訓練開始日の前日から起算して３年前の日から３年を経過するまでの期間のいずれかの日に申請事業主の代表者等であった者</a:t>
            </a:r>
          </a:p>
          <a:p>
            <a:pPr marL="123825" marR="0" lvl="0" indent="-12382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・訓練開始日の前日から起算して３年前の日から３年を経過するまでの期間のいずれかの日に申請事業主に雇用されていた者</a:t>
            </a:r>
          </a:p>
        </p:txBody>
      </p:sp>
      <p:sp>
        <p:nvSpPr>
          <p:cNvPr id="3" name="テキスト ボックス 2">
            <a:extLst>
              <a:ext uri="{FF2B5EF4-FFF2-40B4-BE49-F238E27FC236}">
                <a16:creationId xmlns:a16="http://schemas.microsoft.com/office/drawing/2014/main" id="{3C601525-20B3-D776-AF02-A9F361A859DA}"/>
              </a:ext>
            </a:extLst>
          </p:cNvPr>
          <p:cNvSpPr txBox="1"/>
          <p:nvPr/>
        </p:nvSpPr>
        <p:spPr>
          <a:xfrm>
            <a:off x="456188" y="5834264"/>
            <a:ext cx="6638032" cy="2304000"/>
          </a:xfrm>
          <a:prstGeom prst="rect">
            <a:avLst/>
          </a:prstGeom>
          <a:solidFill>
            <a:schemeClr val="bg2"/>
          </a:solidFill>
          <a:ln w="57150">
            <a:solidFill>
              <a:schemeClr val="bg2"/>
            </a:solidFill>
          </a:ln>
        </p:spPr>
        <p:txBody>
          <a:bodyPr wrap="square" rtlCol="0">
            <a:spAutoFit/>
          </a:bodyPr>
          <a:lstStyle/>
          <a:p>
            <a:pPr marL="0" marR="0" lvl="0" indent="0" algn="l" defTabSz="1001908" rtl="0" eaLnBrk="1" fontAlgn="auto" latinLnBrk="0" hangingPunct="1">
              <a:lnSpc>
                <a:spcPct val="100000"/>
              </a:lnSpc>
              <a:spcBef>
                <a:spcPts val="300"/>
              </a:spcBef>
              <a:spcAft>
                <a:spcPts val="300"/>
              </a:spcAft>
              <a:buClrTx/>
              <a:buSzTx/>
              <a:buFontTx/>
              <a:buNone/>
              <a:tabLst/>
              <a:defRPr/>
            </a:pPr>
            <a:r>
              <a:rPr kumimoji="1" lang="ja-JP" altLang="en-US" sz="11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申請事業主と密接な関係にある事業主</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とは･･･</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en-US" altLang="ja-JP" sz="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・申請事業主の代表者等であって、その者が代表者等である別事業主</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・申請事業主が雇用する者が代表者等である事業主</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・申請事業主の代表者等の配偶者又は３親等以内の親族が代表者等である事業主</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・申請事業主の親会社</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・申請事業主の子会社</a:t>
            </a: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・次の者が単独又は合計して申請事業主の議決権の過半数を</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している場合における別事業主</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①別事業主　　② ①の親会社又は子会社　　③ ①又は②の代表者等　　④ ③の配偶者又は３親等以内の親族</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・次の者が単独又は合計して別事業主の議決権の過半数を</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している場合におけるその別事業主</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①申請事業主　② ①の親会社又は子会社　　③ ①又は②の代表者等　　④ ③の配偶者又は３親等以内の親族</a:t>
            </a:r>
          </a:p>
          <a:p>
            <a:pPr marL="123825" marR="0" lvl="0" indent="-12382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・訓練開始日の前日から起算して３年前の日から３年を経過するまでの期間のいずれかの日に申請事業主の代表者等であった者が代表者等である事業主</a:t>
            </a:r>
          </a:p>
          <a:p>
            <a:pPr marL="123825" marR="0" lvl="0" indent="-12382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・訓練開始日の前日から起算して３年前の日から３年を経過するまでの期間のいずれかの日に申請事業主に雇用されていた者が代表者等である事業主</a:t>
            </a:r>
          </a:p>
        </p:txBody>
      </p:sp>
      <p:graphicFrame>
        <p:nvGraphicFramePr>
          <p:cNvPr id="4" name="表 20">
            <a:extLst>
              <a:ext uri="{FF2B5EF4-FFF2-40B4-BE49-F238E27FC236}">
                <a16:creationId xmlns:a16="http://schemas.microsoft.com/office/drawing/2014/main" id="{0DF1CD80-D14C-CA95-CC46-46C25EC86DCF}"/>
              </a:ext>
            </a:extLst>
          </p:cNvPr>
          <p:cNvGraphicFramePr>
            <a:graphicFrameLocks noGrp="1"/>
          </p:cNvGraphicFramePr>
          <p:nvPr>
            <p:extLst>
              <p:ext uri="{D42A27DB-BD31-4B8C-83A1-F6EECF244321}">
                <p14:modId xmlns:p14="http://schemas.microsoft.com/office/powerpoint/2010/main" val="3074922405"/>
              </p:ext>
            </p:extLst>
          </p:nvPr>
        </p:nvGraphicFramePr>
        <p:xfrm>
          <a:off x="-3556" y="585716"/>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
        <p:nvSpPr>
          <p:cNvPr id="8" name="スライド番号プレースホルダー 1">
            <a:extLst>
              <a:ext uri="{FF2B5EF4-FFF2-40B4-BE49-F238E27FC236}">
                <a16:creationId xmlns:a16="http://schemas.microsoft.com/office/drawing/2014/main" id="{F3F677D4-E75A-C926-6AD5-F3733F942840}"/>
              </a:ext>
            </a:extLst>
          </p:cNvPr>
          <p:cNvSpPr txBox="1">
            <a:spLocks/>
          </p:cNvSpPr>
          <p:nvPr/>
        </p:nvSpPr>
        <p:spPr>
          <a:xfrm>
            <a:off x="-31253"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41</a:t>
            </a:fld>
            <a:endParaRPr lang="ja-JP" altLang="en-US"/>
          </a:p>
        </p:txBody>
      </p:sp>
      <p:sp>
        <p:nvSpPr>
          <p:cNvPr id="5" name="テキスト ボックス 4">
            <a:extLst>
              <a:ext uri="{FF2B5EF4-FFF2-40B4-BE49-F238E27FC236}">
                <a16:creationId xmlns:a16="http://schemas.microsoft.com/office/drawing/2014/main" id="{BE7D8A4B-6BE7-9F9A-B6A0-2E0C1E5AEEFB}"/>
              </a:ext>
            </a:extLst>
          </p:cNvPr>
          <p:cNvSpPr txBox="1"/>
          <p:nvPr/>
        </p:nvSpPr>
        <p:spPr>
          <a:xfrm>
            <a:off x="474170" y="8169754"/>
            <a:ext cx="6639528" cy="369332"/>
          </a:xfrm>
          <a:prstGeom prst="rect">
            <a:avLst/>
          </a:prstGeom>
          <a:noFill/>
          <a:ln w="57150">
            <a:noFill/>
          </a:ln>
        </p:spPr>
        <p:txBody>
          <a:bodyPr wrap="square" rtlCol="0">
            <a:spAutoFit/>
          </a:bodyPr>
          <a:lstStyle/>
          <a:p>
            <a:r>
              <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代表者等とは、事業主の代表者又は役員等をいいます。</a:t>
            </a:r>
            <a:endPar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別事業主とは、申請事業主とは別の事業主をいいます。</a:t>
            </a:r>
            <a:endParaRPr kumimoji="1"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42629104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1">
            <a:extLst>
              <a:ext uri="{FF2B5EF4-FFF2-40B4-BE49-F238E27FC236}">
                <a16:creationId xmlns:a16="http://schemas.microsoft.com/office/drawing/2014/main" id="{36CC0E8C-CDB9-712C-BC36-110487B5F527}"/>
              </a:ext>
            </a:extLst>
          </p:cNvPr>
          <p:cNvSpPr txBox="1">
            <a:spLocks/>
          </p:cNvSpPr>
          <p:nvPr/>
        </p:nvSpPr>
        <p:spPr>
          <a:xfrm>
            <a:off x="6649703" y="9895474"/>
            <a:ext cx="551197" cy="398587"/>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42</a:t>
            </a:fld>
            <a:endParaRPr lang="ja-JP" altLang="en-US"/>
          </a:p>
        </p:txBody>
      </p:sp>
      <p:graphicFrame>
        <p:nvGraphicFramePr>
          <p:cNvPr id="4" name="表 3">
            <a:extLst>
              <a:ext uri="{FF2B5EF4-FFF2-40B4-BE49-F238E27FC236}">
                <a16:creationId xmlns:a16="http://schemas.microsoft.com/office/drawing/2014/main" id="{62D90637-E6CF-A85B-A779-0C2E71BB8C1C}"/>
              </a:ext>
            </a:extLst>
          </p:cNvPr>
          <p:cNvGraphicFramePr>
            <a:graphicFrameLocks noGrp="1"/>
          </p:cNvGraphicFramePr>
          <p:nvPr>
            <p:extLst>
              <p:ext uri="{D42A27DB-BD31-4B8C-83A1-F6EECF244321}">
                <p14:modId xmlns:p14="http://schemas.microsoft.com/office/powerpoint/2010/main" val="1313561722"/>
              </p:ext>
            </p:extLst>
          </p:nvPr>
        </p:nvGraphicFramePr>
        <p:xfrm>
          <a:off x="114299" y="724504"/>
          <a:ext cx="6637020" cy="1885188"/>
        </p:xfrm>
        <a:graphic>
          <a:graphicData uri="http://schemas.openxmlformats.org/drawingml/2006/table">
            <a:tbl>
              <a:tblPr firstRow="1" bandRow="1">
                <a:tableStyleId>{E8B1032C-EA38-4F05-BA0D-38AFFFC7BED3}</a:tableStyleId>
              </a:tblPr>
              <a:tblGrid>
                <a:gridCol w="315172">
                  <a:extLst>
                    <a:ext uri="{9D8B030D-6E8A-4147-A177-3AD203B41FA5}">
                      <a16:colId xmlns:a16="http://schemas.microsoft.com/office/drawing/2014/main" val="20000"/>
                    </a:ext>
                  </a:extLst>
                </a:gridCol>
                <a:gridCol w="6321848">
                  <a:extLst>
                    <a:ext uri="{9D8B030D-6E8A-4147-A177-3AD203B41FA5}">
                      <a16:colId xmlns:a16="http://schemas.microsoft.com/office/drawing/2014/main" val="1824483688"/>
                    </a:ext>
                  </a:extLst>
                </a:gridCol>
              </a:tblGrid>
              <a:tr h="1464757">
                <a:tc>
                  <a:txBody>
                    <a:bodyPr/>
                    <a:lstStyle/>
                    <a:p>
                      <a:pPr algn="ctr"/>
                      <a:r>
                        <a:rPr kumimoji="1" lang="ja-JP" altLang="en-US" sz="1200" b="0">
                          <a:solidFill>
                            <a:schemeClr val="tx1"/>
                          </a:solidFill>
                          <a:latin typeface="メイリオ" pitchFamily="50" charset="-128"/>
                          <a:ea typeface="メイリオ" pitchFamily="50" charset="-128"/>
                        </a:rPr>
                        <a:t>①</a:t>
                      </a:r>
                      <a:endParaRPr kumimoji="1" lang="en-US" altLang="ja-JP"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受講に際して必要となる</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入学料・受講料・教科書代等</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00000"/>
                        </a:lnSpc>
                        <a:spcBef>
                          <a:spcPts val="300"/>
                        </a:spcBef>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あらかじめ受講案内等で定めているものに限ります。</a:t>
                      </a:r>
                    </a:p>
                    <a:p>
                      <a:pPr>
                        <a:lnSpc>
                          <a:spcPct val="100000"/>
                        </a:lnSpc>
                        <a:spcBef>
                          <a:spcPts val="0"/>
                        </a:spcBef>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次の❶～❹の訓練の入学料・受講料・教科書代等は</a:t>
                      </a:r>
                      <a:r>
                        <a:rPr kumimoji="1" lang="ja-JP" altLang="en-US" sz="1000" b="0" u="non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対象外です</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60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❶ 官庁（国の役所）主催の訓練</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❷ 都道府県や、独立行政法人高齢・障害・求職者支援機構の職業能力開発施設が実施する訓練　（高度職業訓練及び生産性向上人材育成支援センターが実施する訓練を除く。）</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❸ 都道府県から認定訓練助成事業費補助金を受けている認定職業訓練</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（広域団体認定訓練助成金を受けている認定職業訓練を除く。）</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❹ 人材開発支援助成金（人材育成支援コース）の助成を受ける事業主団体等が主催する訓練</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88000" indent="-457200">
                        <a:lnSpc>
                          <a:spcPct val="100000"/>
                        </a:lnSpc>
                        <a:spcBef>
                          <a:spcPts val="0"/>
                        </a:spcBef>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（当該助成の対象となった訓練に限る。）</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bl>
          </a:graphicData>
        </a:graphic>
      </p:graphicFrame>
      <p:graphicFrame>
        <p:nvGraphicFramePr>
          <p:cNvPr id="7" name="表 6">
            <a:extLst>
              <a:ext uri="{FF2B5EF4-FFF2-40B4-BE49-F238E27FC236}">
                <a16:creationId xmlns:a16="http://schemas.microsoft.com/office/drawing/2014/main" id="{885D0594-AB33-77B5-5BF6-E305BD4C2A43}"/>
              </a:ext>
            </a:extLst>
          </p:cNvPr>
          <p:cNvGraphicFramePr>
            <a:graphicFrameLocks noGrp="1"/>
          </p:cNvGraphicFramePr>
          <p:nvPr>
            <p:extLst>
              <p:ext uri="{D42A27DB-BD31-4B8C-83A1-F6EECF244321}">
                <p14:modId xmlns:p14="http://schemas.microsoft.com/office/powerpoint/2010/main" val="1847330628"/>
              </p:ext>
            </p:extLst>
          </p:nvPr>
        </p:nvGraphicFramePr>
        <p:xfrm>
          <a:off x="114299" y="3138770"/>
          <a:ext cx="6637020" cy="563880"/>
        </p:xfrm>
        <a:graphic>
          <a:graphicData uri="http://schemas.openxmlformats.org/drawingml/2006/table">
            <a:tbl>
              <a:tblPr firstRow="1" bandRow="1">
                <a:tableStyleId>{E8B1032C-EA38-4F05-BA0D-38AFFFC7BED3}</a:tableStyleId>
              </a:tblPr>
              <a:tblGrid>
                <a:gridCol w="315172">
                  <a:extLst>
                    <a:ext uri="{9D8B030D-6E8A-4147-A177-3AD203B41FA5}">
                      <a16:colId xmlns:a16="http://schemas.microsoft.com/office/drawing/2014/main" val="3019484221"/>
                    </a:ext>
                  </a:extLst>
                </a:gridCol>
                <a:gridCol w="6321848">
                  <a:extLst>
                    <a:ext uri="{9D8B030D-6E8A-4147-A177-3AD203B41FA5}">
                      <a16:colId xmlns:a16="http://schemas.microsoft.com/office/drawing/2014/main" val="1768936853"/>
                    </a:ext>
                  </a:extLst>
                </a:gridCol>
              </a:tblGrid>
              <a:tr h="153889">
                <a:tc>
                  <a:txBody>
                    <a:bodyPr/>
                    <a:lstStyle/>
                    <a:p>
                      <a:pPr algn="ctr"/>
                      <a:r>
                        <a:rPr kumimoji="1" lang="ja-JP" altLang="en-US" sz="1200" b="0">
                          <a:solidFill>
                            <a:schemeClr val="tx1"/>
                          </a:solidFill>
                          <a:latin typeface="メイリオ" pitchFamily="50" charset="-128"/>
                          <a:ea typeface="メイリオ" pitchFamily="50" charset="-128"/>
                        </a:rPr>
                        <a:t>①</a:t>
                      </a:r>
                      <a:endParaRPr kumimoji="1" lang="en-US" altLang="ja-JP"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l" defTabSz="1001908" rtl="0" eaLnBrk="1" fontAlgn="auto" latinLnBrk="0" hangingPunct="0">
                        <a:lnSpc>
                          <a:spcPts val="1500"/>
                        </a:lnSpc>
                        <a:spcBef>
                          <a:spcPts val="0"/>
                        </a:spcBef>
                        <a:spcAft>
                          <a:spcPts val="0"/>
                        </a:spcAft>
                        <a:buClrTx/>
                        <a:buSzTx/>
                        <a:buFont typeface="Arial" panose="020B0604020202020204" pitchFamily="34" charset="0"/>
                        <a:buNone/>
                        <a:tabLst/>
                        <a:defRPr/>
                      </a:pPr>
                      <a:r>
                        <a:rPr lang="ja-JP" altLang="en-US" sz="1100" b="0">
                          <a:solidFill>
                            <a:schemeClr val="tx1"/>
                          </a:solidFill>
                          <a:latin typeface="メイリオ" pitchFamily="50" charset="-128"/>
                          <a:ea typeface="メイリオ" pitchFamily="50" charset="-128"/>
                        </a:rPr>
                        <a:t>訓練等に直接要する経費以外のもの　</a:t>
                      </a:r>
                      <a:r>
                        <a:rPr lang="ja-JP" altLang="en-US" sz="1000" b="0">
                          <a:solidFill>
                            <a:schemeClr val="tx1"/>
                          </a:solidFill>
                          <a:latin typeface="メイリオ" pitchFamily="50" charset="-128"/>
                          <a:ea typeface="メイリオ" pitchFamily="50" charset="-128"/>
                        </a:rPr>
                        <a:t>（例）受講生の旅費や宿泊費　など</a:t>
                      </a:r>
                      <a:endParaRPr lang="en-US" altLang="ja-JP" sz="1100" b="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3806984"/>
                  </a:ext>
                </a:extLst>
              </a:tr>
              <a:tr h="153889">
                <a:tc>
                  <a:txBody>
                    <a:bodyPr/>
                    <a:lstStyle/>
                    <a:p>
                      <a:pPr algn="ctr"/>
                      <a:r>
                        <a:rPr kumimoji="1" lang="ja-JP" altLang="en-US" sz="1200" b="0">
                          <a:solidFill>
                            <a:schemeClr val="tx1"/>
                          </a:solidFill>
                          <a:latin typeface="メイリオ" pitchFamily="50" charset="-128"/>
                          <a:ea typeface="メイリオ" pitchFamily="50" charset="-128"/>
                        </a:rPr>
                        <a:t>②</a:t>
                      </a:r>
                      <a:endParaRPr kumimoji="1" lang="en-US" altLang="ja-JP"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l" defTabSz="1001908" rtl="0" eaLnBrk="1" fontAlgn="auto" latinLnBrk="0" hangingPunct="0">
                        <a:lnSpc>
                          <a:spcPts val="1500"/>
                        </a:lnSpc>
                        <a:spcBef>
                          <a:spcPts val="0"/>
                        </a:spcBef>
                        <a:spcAft>
                          <a:spcPts val="0"/>
                        </a:spcAft>
                        <a:buClrTx/>
                        <a:buSzTx/>
                        <a:buFont typeface="Arial" panose="020B0604020202020204" pitchFamily="34" charset="0"/>
                        <a:buNone/>
                        <a:tabLst/>
                        <a:defRPr/>
                      </a:pPr>
                      <a:r>
                        <a:rPr lang="ja-JP" altLang="en-US" sz="1100" b="1">
                          <a:solidFill>
                            <a:schemeClr val="accent2"/>
                          </a:solidFill>
                          <a:latin typeface="メイリオ" pitchFamily="50" charset="-128"/>
                          <a:ea typeface="メイリオ" pitchFamily="50" charset="-128"/>
                        </a:rPr>
                        <a:t>申請事業主と密接な関係にある教育訓練機関</a:t>
                      </a:r>
                      <a:r>
                        <a:rPr lang="ja-JP" altLang="en-US" sz="1100" b="0">
                          <a:solidFill>
                            <a:schemeClr val="tx1"/>
                          </a:solidFill>
                          <a:latin typeface="メイリオ" pitchFamily="50" charset="-128"/>
                          <a:ea typeface="メイリオ" pitchFamily="50" charset="-128"/>
                        </a:rPr>
                        <a:t>に対して支払う入学料・受講料・教科書代等</a:t>
                      </a:r>
                      <a:endParaRPr lang="en-US" altLang="ja-JP" sz="1100" b="0">
                        <a:solidFill>
                          <a:schemeClr val="tx1"/>
                        </a:solidFill>
                        <a:latin typeface="メイリオ" pitchFamily="50" charset="-128"/>
                        <a:ea typeface="メイリオ"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196402"/>
                  </a:ext>
                </a:extLst>
              </a:tr>
            </a:tbl>
          </a:graphicData>
        </a:graphic>
      </p:graphicFrame>
      <p:graphicFrame>
        <p:nvGraphicFramePr>
          <p:cNvPr id="9" name="表 8">
            <a:extLst>
              <a:ext uri="{FF2B5EF4-FFF2-40B4-BE49-F238E27FC236}">
                <a16:creationId xmlns:a16="http://schemas.microsoft.com/office/drawing/2014/main" id="{96869951-F356-3C16-A249-A1B2C7C299FE}"/>
              </a:ext>
            </a:extLst>
          </p:cNvPr>
          <p:cNvGraphicFramePr>
            <a:graphicFrameLocks noGrp="1"/>
          </p:cNvGraphicFramePr>
          <p:nvPr>
            <p:extLst>
              <p:ext uri="{D42A27DB-BD31-4B8C-83A1-F6EECF244321}">
                <p14:modId xmlns:p14="http://schemas.microsoft.com/office/powerpoint/2010/main" val="3671365694"/>
              </p:ext>
            </p:extLst>
          </p:nvPr>
        </p:nvGraphicFramePr>
        <p:xfrm>
          <a:off x="114299" y="6825057"/>
          <a:ext cx="6637020" cy="1456182"/>
        </p:xfrm>
        <a:graphic>
          <a:graphicData uri="http://schemas.openxmlformats.org/drawingml/2006/table">
            <a:tbl>
              <a:tblPr firstRow="1" bandRow="1">
                <a:tableStyleId>{E8B1032C-EA38-4F05-BA0D-38AFFFC7BED3}</a:tableStyleId>
              </a:tblPr>
              <a:tblGrid>
                <a:gridCol w="315172">
                  <a:extLst>
                    <a:ext uri="{9D8B030D-6E8A-4147-A177-3AD203B41FA5}">
                      <a16:colId xmlns:a16="http://schemas.microsoft.com/office/drawing/2014/main" val="20000"/>
                    </a:ext>
                  </a:extLst>
                </a:gridCol>
                <a:gridCol w="6321848">
                  <a:extLst>
                    <a:ext uri="{9D8B030D-6E8A-4147-A177-3AD203B41FA5}">
                      <a16:colId xmlns:a16="http://schemas.microsoft.com/office/drawing/2014/main" val="1824483688"/>
                    </a:ext>
                  </a:extLst>
                </a:gridCol>
              </a:tblGrid>
              <a:tr h="139445">
                <a:tc>
                  <a:txBody>
                    <a:bodyPr/>
                    <a:lstStyle/>
                    <a:p>
                      <a:pPr algn="ctr"/>
                      <a:r>
                        <a:rPr kumimoji="1" lang="ja-JP" altLang="en-US" sz="1200" b="0">
                          <a:solidFill>
                            <a:schemeClr val="tx1"/>
                          </a:solidFill>
                          <a:latin typeface="メイリオ" pitchFamily="50" charset="-128"/>
                          <a:ea typeface="メイリオ" pitchFamily="50" charset="-128"/>
                        </a:rPr>
                        <a:t>①</a:t>
                      </a:r>
                      <a:endParaRPr kumimoji="1" lang="en-US" altLang="ja-JP" sz="1200" b="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消費税</a:t>
                      </a:r>
                      <a:endParaRPr kumimoji="1" lang="en-US" altLang="ja-JP"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340798"/>
                  </a:ext>
                </a:extLst>
              </a:tr>
              <a:tr h="336837">
                <a:tc>
                  <a:txBody>
                    <a:bodyPr/>
                    <a:lstStyle/>
                    <a:p>
                      <a:pPr algn="ctr"/>
                      <a:r>
                        <a:rPr kumimoji="1" lang="ja-JP" altLang="en-US" sz="1200">
                          <a:solidFill>
                            <a:schemeClr val="tx1"/>
                          </a:solidFill>
                          <a:latin typeface="メイリオ" pitchFamily="50" charset="-128"/>
                          <a:ea typeface="メイリオ" pitchFamily="50" charset="-128"/>
                        </a:rPr>
                        <a:t>②</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nSpc>
                          <a:spcPct val="120000"/>
                        </a:lnSpc>
                      </a:pP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職業能力検定</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（職業能力開発促進法第</a:t>
                      </a: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44</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条の技能検定、技能審査認定規程により認定された技能審査、職業能力開発促進法施行規則第</a:t>
                      </a: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71</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条の２第１項に基づく認定を受けた職業能力検定）</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に要した経費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44496029"/>
                  </a:ext>
                </a:extLst>
              </a:tr>
              <a:tr h="238141">
                <a:tc>
                  <a:txBody>
                    <a:bodyPr/>
                    <a:lstStyle/>
                    <a:p>
                      <a:pPr algn="ctr"/>
                      <a:r>
                        <a:rPr kumimoji="1" lang="ja-JP" altLang="en-US" sz="1200">
                          <a:solidFill>
                            <a:schemeClr val="tx1"/>
                          </a:solidFill>
                          <a:latin typeface="メイリオ" pitchFamily="50" charset="-128"/>
                          <a:ea typeface="メイリオ" pitchFamily="50" charset="-128"/>
                        </a:rPr>
                        <a:t>③</a:t>
                      </a:r>
                      <a:endParaRPr kumimoji="1" lang="en-US" altLang="ja-JP" sz="1200">
                        <a:solidFill>
                          <a:schemeClr val="tx1"/>
                        </a:solidFill>
                        <a:latin typeface="メイリオ" pitchFamily="50" charset="-128"/>
                        <a:ea typeface="メイリオ" pitchFamily="50" charset="-128"/>
                      </a:endParaRPr>
                    </a:p>
                  </a:txBody>
                  <a:tcPr marL="82935" marR="82935" marT="4207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lvl="0" indent="0" algn="l" defTabSz="1001908" rtl="0" eaLnBrk="1" fontAlgn="auto" latinLnBrk="0" hangingPunct="1">
                        <a:lnSpc>
                          <a:spcPct val="120000"/>
                        </a:lnSpc>
                        <a:spcBef>
                          <a:spcPts val="0"/>
                        </a:spcBef>
                        <a:spcAft>
                          <a:spcPts val="0"/>
                        </a:spcAft>
                        <a:buClrTx/>
                        <a:buSzTx/>
                        <a:buFontTx/>
                        <a:buNone/>
                        <a:tabLst/>
                        <a:defRPr/>
                      </a:pP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キャリアコンサルタント（職業能力開発促進法第</a:t>
                      </a:r>
                      <a:r>
                        <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条の３で規定するキャリアコンサルタントに限る）が実施する</a:t>
                      </a:r>
                      <a:r>
                        <a:rPr kumimoji="1" lang="ja-JP" altLang="en-US" sz="1100" b="1">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キャリアコンサルティングに要した経費</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3018141"/>
                  </a:ext>
                </a:extLst>
              </a:tr>
            </a:tbl>
          </a:graphicData>
        </a:graphic>
      </p:graphicFrame>
      <p:sp>
        <p:nvSpPr>
          <p:cNvPr id="13" name="テキスト ボックス 12">
            <a:extLst>
              <a:ext uri="{FF2B5EF4-FFF2-40B4-BE49-F238E27FC236}">
                <a16:creationId xmlns:a16="http://schemas.microsoft.com/office/drawing/2014/main" id="{DCE4FF8F-4915-7FF3-55F7-40BB306D6FF0}"/>
              </a:ext>
            </a:extLst>
          </p:cNvPr>
          <p:cNvSpPr txBox="1"/>
          <p:nvPr/>
        </p:nvSpPr>
        <p:spPr>
          <a:xfrm>
            <a:off x="114299" y="380488"/>
            <a:ext cx="403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（４－１）事業外訓練における対象となる経費</a:t>
            </a:r>
            <a:endParaRPr lang="ja-JP" altLang="en-US" sz="1400">
              <a:solidFill>
                <a:schemeClr val="bg1"/>
              </a:solidFill>
            </a:endParaRPr>
          </a:p>
        </p:txBody>
      </p:sp>
      <p:sp>
        <p:nvSpPr>
          <p:cNvPr id="14" name="テキスト ボックス 13">
            <a:extLst>
              <a:ext uri="{FF2B5EF4-FFF2-40B4-BE49-F238E27FC236}">
                <a16:creationId xmlns:a16="http://schemas.microsoft.com/office/drawing/2014/main" id="{8869F920-5545-31BE-CD6A-B404837861F5}"/>
              </a:ext>
            </a:extLst>
          </p:cNvPr>
          <p:cNvSpPr txBox="1"/>
          <p:nvPr/>
        </p:nvSpPr>
        <p:spPr>
          <a:xfrm>
            <a:off x="114299" y="2766360"/>
            <a:ext cx="4428000" cy="307777"/>
          </a:xfrm>
          <a:prstGeom prst="rect">
            <a:avLst/>
          </a:prstGeom>
          <a:solidFill>
            <a:schemeClr val="tx1">
              <a:lumMod val="50000"/>
              <a:lumOff val="50000"/>
            </a:schemeClr>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（４－２）事業外訓練における対象とならない経費</a:t>
            </a:r>
            <a:endParaRPr lang="ja-JP" altLang="en-US" sz="1400">
              <a:solidFill>
                <a:schemeClr val="bg1"/>
              </a:solidFill>
            </a:endParaRPr>
          </a:p>
        </p:txBody>
      </p:sp>
      <p:sp>
        <p:nvSpPr>
          <p:cNvPr id="15" name="テキスト ボックス 14">
            <a:extLst>
              <a:ext uri="{FF2B5EF4-FFF2-40B4-BE49-F238E27FC236}">
                <a16:creationId xmlns:a16="http://schemas.microsoft.com/office/drawing/2014/main" id="{AC515A74-D33E-379F-CFB1-0682A4EC5811}"/>
              </a:ext>
            </a:extLst>
          </p:cNvPr>
          <p:cNvSpPr txBox="1"/>
          <p:nvPr/>
        </p:nvSpPr>
        <p:spPr>
          <a:xfrm>
            <a:off x="114299" y="6457351"/>
            <a:ext cx="2592000" cy="307777"/>
          </a:xfrm>
          <a:prstGeom prst="rect">
            <a:avLst/>
          </a:prstGeom>
          <a:solidFill>
            <a:schemeClr val="accent2"/>
          </a:solidFill>
          <a:ln w="57150">
            <a:noFill/>
          </a:ln>
        </p:spPr>
        <p:txBody>
          <a:bodyPr wrap="square">
            <a:spAutoFit/>
          </a:bodyPr>
          <a:lstStyle/>
          <a:p>
            <a:r>
              <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（５）その他対象となる経費</a:t>
            </a:r>
            <a:endParaRPr lang="ja-JP" altLang="en-US" sz="1400">
              <a:solidFill>
                <a:schemeClr val="bg1"/>
              </a:solidFill>
            </a:endParaRPr>
          </a:p>
        </p:txBody>
      </p:sp>
      <p:sp>
        <p:nvSpPr>
          <p:cNvPr id="2" name="テキスト ボックス 1">
            <a:extLst>
              <a:ext uri="{FF2B5EF4-FFF2-40B4-BE49-F238E27FC236}">
                <a16:creationId xmlns:a16="http://schemas.microsoft.com/office/drawing/2014/main" id="{70FCC941-5A0C-0BB9-9E6F-0B0D6F63D6C5}"/>
              </a:ext>
            </a:extLst>
          </p:cNvPr>
          <p:cNvSpPr txBox="1"/>
          <p:nvPr/>
        </p:nvSpPr>
        <p:spPr>
          <a:xfrm>
            <a:off x="99060" y="3812531"/>
            <a:ext cx="6652259" cy="2304000"/>
          </a:xfrm>
          <a:prstGeom prst="rect">
            <a:avLst/>
          </a:prstGeom>
          <a:solidFill>
            <a:schemeClr val="bg2"/>
          </a:solidFill>
          <a:ln w="57150">
            <a:solidFill>
              <a:schemeClr val="bg2"/>
            </a:solidFill>
          </a:ln>
        </p:spPr>
        <p:txBody>
          <a:bodyPr wrap="square" rtlCol="0">
            <a:spAutoFit/>
          </a:bodyPr>
          <a:lstStyle/>
          <a:p>
            <a:pPr marL="0" marR="0" lvl="0" indent="0" algn="l" defTabSz="1001908" rtl="0" eaLnBrk="1" fontAlgn="auto" latinLnBrk="0" hangingPunct="1">
              <a:lnSpc>
                <a:spcPct val="100000"/>
              </a:lnSpc>
              <a:spcBef>
                <a:spcPts val="0"/>
              </a:spcBef>
              <a:spcAft>
                <a:spcPts val="300"/>
              </a:spcAft>
              <a:buClrTx/>
              <a:buSzTx/>
              <a:buFontTx/>
              <a:buNone/>
              <a:tabLst/>
              <a:defRPr/>
            </a:pPr>
            <a:r>
              <a:rPr kumimoji="1" lang="ja-JP" altLang="en-US" sz="1100" b="1"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申請事業主と密接な関係にある教育訓練機関</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とは･･･</a:t>
            </a:r>
            <a:endParaRPr kumimoji="1" lang="en-US" altLang="ja-JP" sz="3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・申請事業主の代表者等であって、その者が代表者等である教育訓練機関</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・申請事業主が雇用する者が代表者等である教育訓練機関</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・申請事業主の代表者等の配偶者又は３親等以内の親族が代表者等である教育訓練機関</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・申請事業主の親会社である教育訓練機関</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・申請事業主の子会社である教育訓練機関</a:t>
            </a: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・次の者が単独又は合計して申請事業主の議決権の過半数を所有している場合における教育訓練機関</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①教育訓練機関　② ①の親会社又は子会社　③ ①又は②の代表者等　④ ③の配偶者又は３親等以内の親族</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・次の者が単独又は合計して教育訓練機関の議決権の過半数を</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所有</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している場合におけるその教育訓練機関</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①申請事業主　　② ①の親会社又は子会社　③ ①又は②の代表者等　④ ③の配偶者又は３親等以内の親族</a:t>
            </a:r>
          </a:p>
          <a:p>
            <a:pPr marL="120650" marR="0" lvl="0" indent="-12065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・訓練開始日の前日から起算して３年前の日から３年を経過するまでの期間のいずれかの日に申請事業主の代表者等であった者が代表者等である教育訓練機関</a:t>
            </a:r>
          </a:p>
          <a:p>
            <a:pPr marL="120650" marR="0" lvl="0" indent="-12065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・訓練開始日の前日から起算して３年前の日から３年を経過するまでの期間のいずれかの日に申請事業主に雇用されていた者が代表者等である教育訓練機関</a:t>
            </a:r>
          </a:p>
        </p:txBody>
      </p:sp>
      <p:graphicFrame>
        <p:nvGraphicFramePr>
          <p:cNvPr id="6" name="表 20">
            <a:extLst>
              <a:ext uri="{FF2B5EF4-FFF2-40B4-BE49-F238E27FC236}">
                <a16:creationId xmlns:a16="http://schemas.microsoft.com/office/drawing/2014/main" id="{77BBA12D-533F-1361-FE7B-C99DE68A1E44}"/>
              </a:ext>
            </a:extLst>
          </p:cNvPr>
          <p:cNvGraphicFramePr>
            <a:graphicFrameLocks noGrp="1"/>
          </p:cNvGraphicFramePr>
          <p:nvPr>
            <p:extLst>
              <p:ext uri="{D42A27DB-BD31-4B8C-83A1-F6EECF244321}">
                <p14:modId xmlns:p14="http://schemas.microsoft.com/office/powerpoint/2010/main" val="2431389661"/>
              </p:ext>
            </p:extLst>
          </p:nvPr>
        </p:nvGraphicFramePr>
        <p:xfrm>
          <a:off x="6844473" y="724504"/>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38231467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テキスト ボックス 26">
            <a:extLst>
              <a:ext uri="{FF2B5EF4-FFF2-40B4-BE49-F238E27FC236}">
                <a16:creationId xmlns:a16="http://schemas.microsoft.com/office/drawing/2014/main" id="{71CBBA2F-3BFC-A191-9333-3A0357BC6298}"/>
              </a:ext>
            </a:extLst>
          </p:cNvPr>
          <p:cNvSpPr txBox="1"/>
          <p:nvPr/>
        </p:nvSpPr>
        <p:spPr>
          <a:xfrm>
            <a:off x="202566" y="8713939"/>
            <a:ext cx="6795765" cy="1338828"/>
          </a:xfrm>
          <a:prstGeom prst="rect">
            <a:avLst/>
          </a:prstGeom>
          <a:solidFill>
            <a:srgbClr val="FDFDE3"/>
          </a:solidFill>
          <a:ln w="57150">
            <a:noFill/>
          </a:ln>
        </p:spPr>
        <p:txBody>
          <a:bodyPr wrap="square">
            <a:spAutoFit/>
          </a:bodyPr>
          <a:lstStyle/>
          <a:p>
            <a:pPr marL="144000" indent="-144000"/>
            <a:r>
              <a:rPr kumimoji="1" lang="ja-JP" altLang="en-US" sz="1200">
                <a:solidFill>
                  <a:schemeClr val="tx1"/>
                </a:solidFill>
                <a:latin typeface="メイリオ" panose="020B0604030504040204" pitchFamily="50" charset="-128"/>
                <a:ea typeface="メイリオ" panose="020B0604030504040204" pitchFamily="50" charset="-128"/>
              </a:rPr>
              <a:t>●</a:t>
            </a:r>
            <a:r>
              <a:rPr kumimoji="1" lang="en-US" altLang="ja-JP" sz="1100">
                <a:solidFill>
                  <a:schemeClr val="tx1"/>
                </a:solidFill>
                <a:latin typeface="メイリオ" panose="020B0604030504040204" pitchFamily="50" charset="-128"/>
                <a:ea typeface="メイリオ" panose="020B0604030504040204" pitchFamily="50" charset="-128"/>
              </a:rPr>
              <a:t>P40</a:t>
            </a:r>
            <a:r>
              <a:rPr kumimoji="1" lang="ja-JP" altLang="en-US" sz="1100">
                <a:solidFill>
                  <a:schemeClr val="tx1"/>
                </a:solidFill>
                <a:latin typeface="メイリオ" panose="020B0604030504040204" pitchFamily="50" charset="-128"/>
                <a:ea typeface="メイリオ" panose="020B0604030504040204" pitchFamily="50" charset="-128"/>
              </a:rPr>
              <a:t>～</a:t>
            </a:r>
            <a:r>
              <a:rPr kumimoji="1" lang="en-US" altLang="ja-JP" sz="1100">
                <a:solidFill>
                  <a:schemeClr val="tx1"/>
                </a:solidFill>
                <a:latin typeface="メイリオ" panose="020B0604030504040204" pitchFamily="50" charset="-128"/>
                <a:ea typeface="メイリオ" panose="020B0604030504040204" pitchFamily="50" charset="-128"/>
              </a:rPr>
              <a:t>42</a:t>
            </a:r>
            <a:r>
              <a:rPr kumimoji="1" lang="ja-JP" altLang="en-US" sz="1100">
                <a:solidFill>
                  <a:schemeClr val="tx1"/>
                </a:solidFill>
                <a:latin typeface="メイリオ" panose="020B0604030504040204" pitchFamily="50" charset="-128"/>
                <a:ea typeface="メイリオ" panose="020B0604030504040204" pitchFamily="50" charset="-128"/>
              </a:rPr>
              <a:t>の対象となる経費であっても、受講料等が他の講座等と比べて</a:t>
            </a:r>
            <a:r>
              <a:rPr kumimoji="1" lang="ja-JP" altLang="en-US" sz="1100" b="1" u="sng">
                <a:solidFill>
                  <a:srgbClr val="FF0000"/>
                </a:solidFill>
                <a:latin typeface="メイリオ" panose="020B0604030504040204" pitchFamily="50" charset="-128"/>
                <a:ea typeface="メイリオ" panose="020B0604030504040204" pitchFamily="50" charset="-128"/>
              </a:rPr>
              <a:t>著しく高額に設定されている場合</a:t>
            </a:r>
            <a:r>
              <a:rPr kumimoji="1" lang="ja-JP" altLang="en-US" sz="1100">
                <a:solidFill>
                  <a:schemeClr val="tx1"/>
                </a:solidFill>
                <a:latin typeface="メイリオ" panose="020B0604030504040204" pitchFamily="50" charset="-128"/>
                <a:ea typeface="メイリオ" panose="020B0604030504040204" pitchFamily="50" charset="-128"/>
              </a:rPr>
              <a:t>（同一の訓練内容であるにも関わらず、</a:t>
            </a:r>
            <a:r>
              <a:rPr kumimoji="1" lang="ja-JP" altLang="en-US" sz="1100" b="1" u="sng">
                <a:solidFill>
                  <a:schemeClr val="tx1"/>
                </a:solidFill>
                <a:latin typeface="メイリオ" panose="020B0604030504040204" pitchFamily="50" charset="-128"/>
                <a:ea typeface="メイリオ" panose="020B0604030504040204" pitchFamily="50" charset="-128"/>
              </a:rPr>
              <a:t>助成金の有無のみによって差額が生じさせている</a:t>
            </a:r>
            <a:r>
              <a:rPr kumimoji="1" lang="ja-JP" altLang="en-US" sz="1100">
                <a:solidFill>
                  <a:schemeClr val="tx1"/>
                </a:solidFill>
                <a:latin typeface="メイリオ" panose="020B0604030504040204" pitchFamily="50" charset="-128"/>
                <a:ea typeface="メイリオ" panose="020B0604030504040204" pitchFamily="50" charset="-128"/>
              </a:rPr>
              <a:t>など、助成金の趣旨に照らして合理的な理由がない場合その他受講料等に著しく差が生じていることに明白な理由がない場合等）の</a:t>
            </a:r>
            <a:r>
              <a:rPr kumimoji="1" lang="ja-JP" altLang="en-US" sz="1100" b="1" u="sng">
                <a:solidFill>
                  <a:srgbClr val="FF0000"/>
                </a:solidFill>
                <a:latin typeface="メイリオ" panose="020B0604030504040204" pitchFamily="50" charset="-128"/>
                <a:ea typeface="メイリオ" panose="020B0604030504040204" pitchFamily="50" charset="-128"/>
              </a:rPr>
              <a:t>経費の差額は、支給対象となりません</a:t>
            </a:r>
            <a:r>
              <a:rPr kumimoji="1" lang="ja-JP" altLang="en-US" sz="1100">
                <a:solidFill>
                  <a:schemeClr val="tx1"/>
                </a:solidFill>
                <a:latin typeface="メイリオ" panose="020B0604030504040204" pitchFamily="50" charset="-128"/>
                <a:ea typeface="メイリオ" panose="020B0604030504040204" pitchFamily="50" charset="-128"/>
              </a:rPr>
              <a:t>。</a:t>
            </a:r>
            <a:endParaRPr lang="en-US" altLang="ja-JP" sz="1100">
              <a:solidFill>
                <a:schemeClr val="tx1"/>
              </a:solidFill>
              <a:latin typeface="メイリオ" panose="020B0604030504040204" pitchFamily="50" charset="-128"/>
              <a:ea typeface="メイリオ" panose="020B0604030504040204" pitchFamily="50" charset="-128"/>
            </a:endParaRPr>
          </a:p>
          <a:p>
            <a:r>
              <a:rPr lang="ja-JP" altLang="en-US" sz="900">
                <a:solidFill>
                  <a:schemeClr val="tx1"/>
                </a:solidFill>
                <a:latin typeface="メイリオ" panose="020B0604030504040204" pitchFamily="50" charset="-128"/>
                <a:ea typeface="メイリオ" panose="020B0604030504040204" pitchFamily="50" charset="-128"/>
              </a:rPr>
              <a:t>（例１）人材開発支援助成金を申請する事業主の受講料は</a:t>
            </a:r>
            <a:r>
              <a:rPr lang="en-US" altLang="ja-JP" sz="900">
                <a:solidFill>
                  <a:schemeClr val="tx1"/>
                </a:solidFill>
                <a:latin typeface="メイリオ" panose="020B0604030504040204" pitchFamily="50" charset="-128"/>
                <a:ea typeface="メイリオ" panose="020B0604030504040204" pitchFamily="50" charset="-128"/>
              </a:rPr>
              <a:t>30</a:t>
            </a:r>
            <a:r>
              <a:rPr lang="ja-JP" altLang="en-US" sz="900">
                <a:solidFill>
                  <a:schemeClr val="tx1"/>
                </a:solidFill>
                <a:latin typeface="メイリオ" panose="020B0604030504040204" pitchFamily="50" charset="-128"/>
                <a:ea typeface="メイリオ" panose="020B0604030504040204" pitchFamily="50" charset="-128"/>
              </a:rPr>
              <a:t>万円、人材開発支援助成金を申請しない事業主の受講料は</a:t>
            </a:r>
            <a:r>
              <a:rPr lang="en-US" altLang="ja-JP" sz="900">
                <a:solidFill>
                  <a:schemeClr val="tx1"/>
                </a:solidFill>
                <a:latin typeface="メイリオ" panose="020B0604030504040204" pitchFamily="50" charset="-128"/>
                <a:ea typeface="メイリオ" panose="020B0604030504040204" pitchFamily="50" charset="-128"/>
              </a:rPr>
              <a:t>10</a:t>
            </a:r>
            <a:r>
              <a:rPr lang="ja-JP" altLang="en-US" sz="900">
                <a:solidFill>
                  <a:schemeClr val="tx1"/>
                </a:solidFill>
                <a:latin typeface="メイリオ" panose="020B0604030504040204" pitchFamily="50" charset="-128"/>
                <a:ea typeface="メイリオ" panose="020B0604030504040204" pitchFamily="50" charset="-128"/>
              </a:rPr>
              <a:t>万円</a:t>
            </a:r>
            <a:br>
              <a:rPr lang="en-US" altLang="ja-JP" sz="900">
                <a:solidFill>
                  <a:schemeClr val="tx1"/>
                </a:solidFill>
                <a:latin typeface="メイリオ" panose="020B0604030504040204" pitchFamily="50" charset="-128"/>
                <a:ea typeface="メイリオ" panose="020B0604030504040204" pitchFamily="50" charset="-128"/>
              </a:rPr>
            </a:br>
            <a:r>
              <a:rPr lang="ja-JP" altLang="en-US" sz="900">
                <a:solidFill>
                  <a:schemeClr val="tx1"/>
                </a:solidFill>
                <a:latin typeface="メイリオ" panose="020B0604030504040204" pitchFamily="50" charset="-128"/>
                <a:ea typeface="メイリオ" panose="020B0604030504040204" pitchFamily="50" charset="-128"/>
              </a:rPr>
              <a:t>　　　　という価格設定を行っている場合は、差額の</a:t>
            </a:r>
            <a:r>
              <a:rPr lang="en-US" altLang="ja-JP" sz="900">
                <a:solidFill>
                  <a:schemeClr val="tx1"/>
                </a:solidFill>
                <a:latin typeface="メイリオ" panose="020B0604030504040204" pitchFamily="50" charset="-128"/>
                <a:ea typeface="メイリオ" panose="020B0604030504040204" pitchFamily="50" charset="-128"/>
              </a:rPr>
              <a:t>20</a:t>
            </a:r>
            <a:r>
              <a:rPr lang="ja-JP" altLang="en-US" sz="900">
                <a:solidFill>
                  <a:schemeClr val="tx1"/>
                </a:solidFill>
                <a:latin typeface="メイリオ" panose="020B0604030504040204" pitchFamily="50" charset="-128"/>
                <a:ea typeface="メイリオ" panose="020B0604030504040204" pitchFamily="50" charset="-128"/>
              </a:rPr>
              <a:t>万円分は支給対象となりません。</a:t>
            </a:r>
          </a:p>
          <a:p>
            <a:r>
              <a:rPr lang="ja-JP" altLang="en-US" sz="900">
                <a:solidFill>
                  <a:schemeClr val="tx1"/>
                </a:solidFill>
                <a:latin typeface="メイリオ" panose="020B0604030504040204" pitchFamily="50" charset="-128"/>
                <a:ea typeface="メイリオ" panose="020B0604030504040204" pitchFamily="50" charset="-128"/>
              </a:rPr>
              <a:t>（例２）通常の受講料が</a:t>
            </a:r>
            <a:r>
              <a:rPr lang="en-US" altLang="ja-JP" sz="900">
                <a:solidFill>
                  <a:schemeClr val="tx1"/>
                </a:solidFill>
                <a:latin typeface="メイリオ" panose="020B0604030504040204" pitchFamily="50" charset="-128"/>
                <a:ea typeface="メイリオ" panose="020B0604030504040204" pitchFamily="50" charset="-128"/>
              </a:rPr>
              <a:t>30</a:t>
            </a:r>
            <a:r>
              <a:rPr lang="ja-JP" altLang="en-US" sz="900">
                <a:solidFill>
                  <a:schemeClr val="tx1"/>
                </a:solidFill>
                <a:latin typeface="メイリオ" panose="020B0604030504040204" pitchFamily="50" charset="-128"/>
                <a:ea typeface="メイリオ" panose="020B0604030504040204" pitchFamily="50" charset="-128"/>
              </a:rPr>
              <a:t>万円であって、事業主が申請した人材開発支援助成金が不支給になった場合に、訓練機関が事業主</a:t>
            </a:r>
            <a:br>
              <a:rPr lang="en-US" altLang="ja-JP" sz="900">
                <a:solidFill>
                  <a:schemeClr val="tx1"/>
                </a:solidFill>
                <a:latin typeface="メイリオ" panose="020B0604030504040204" pitchFamily="50" charset="-128"/>
                <a:ea typeface="メイリオ" panose="020B0604030504040204" pitchFamily="50" charset="-128"/>
              </a:rPr>
            </a:br>
            <a:r>
              <a:rPr lang="ja-JP" altLang="en-US" sz="900">
                <a:solidFill>
                  <a:schemeClr val="tx1"/>
                </a:solidFill>
                <a:latin typeface="メイリオ" panose="020B0604030504040204" pitchFamily="50" charset="-128"/>
                <a:ea typeface="メイリオ" panose="020B0604030504040204" pitchFamily="50" charset="-128"/>
              </a:rPr>
              <a:t>　　　　に受講料のうち</a:t>
            </a:r>
            <a:r>
              <a:rPr lang="en-US" altLang="ja-JP" sz="900">
                <a:solidFill>
                  <a:schemeClr val="tx1"/>
                </a:solidFill>
                <a:latin typeface="メイリオ" panose="020B0604030504040204" pitchFamily="50" charset="-128"/>
                <a:ea typeface="メイリオ" panose="020B0604030504040204" pitchFamily="50" charset="-128"/>
              </a:rPr>
              <a:t>20</a:t>
            </a:r>
            <a:r>
              <a:rPr lang="ja-JP" altLang="en-US" sz="900">
                <a:solidFill>
                  <a:schemeClr val="tx1"/>
                </a:solidFill>
                <a:latin typeface="メイリオ" panose="020B0604030504040204" pitchFamily="50" charset="-128"/>
                <a:ea typeface="メイリオ" panose="020B0604030504040204" pitchFamily="50" charset="-128"/>
              </a:rPr>
              <a:t>万円を返金する場合は、助成金の有無により生じる差額の</a:t>
            </a:r>
            <a:r>
              <a:rPr lang="en-US" altLang="ja-JP" sz="900">
                <a:solidFill>
                  <a:schemeClr val="tx1"/>
                </a:solidFill>
                <a:latin typeface="メイリオ" panose="020B0604030504040204" pitchFamily="50" charset="-128"/>
                <a:ea typeface="メイリオ" panose="020B0604030504040204" pitchFamily="50" charset="-128"/>
              </a:rPr>
              <a:t>20</a:t>
            </a:r>
            <a:r>
              <a:rPr lang="ja-JP" altLang="en-US" sz="900">
                <a:solidFill>
                  <a:schemeClr val="tx1"/>
                </a:solidFill>
                <a:latin typeface="メイリオ" panose="020B0604030504040204" pitchFamily="50" charset="-128"/>
                <a:ea typeface="メイリオ" panose="020B0604030504040204" pitchFamily="50" charset="-128"/>
              </a:rPr>
              <a:t>万円分は支給対象となりません。</a:t>
            </a:r>
            <a:endParaRPr lang="en-US" altLang="ja-JP" sz="300">
              <a:solidFill>
                <a:schemeClr val="tx1"/>
              </a:solidFill>
              <a:latin typeface="メイリオ" panose="020B0604030504040204" pitchFamily="50" charset="-128"/>
              <a:ea typeface="メイリオ" panose="020B0604030504040204" pitchFamily="50" charset="-128"/>
            </a:endParaRPr>
          </a:p>
        </p:txBody>
      </p:sp>
      <p:sp>
        <p:nvSpPr>
          <p:cNvPr id="25" name="正方形/長方形 24">
            <a:extLst>
              <a:ext uri="{FF2B5EF4-FFF2-40B4-BE49-F238E27FC236}">
                <a16:creationId xmlns:a16="http://schemas.microsoft.com/office/drawing/2014/main" id="{A75EB7B5-8242-54B2-C944-79323ED98E36}"/>
              </a:ext>
            </a:extLst>
          </p:cNvPr>
          <p:cNvSpPr/>
          <p:nvPr/>
        </p:nvSpPr>
        <p:spPr>
          <a:xfrm>
            <a:off x="-1" y="69340"/>
            <a:ext cx="721145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2" name="スライド番号プレースホルダー 1">
            <a:extLst>
              <a:ext uri="{FF2B5EF4-FFF2-40B4-BE49-F238E27FC236}">
                <a16:creationId xmlns:a16="http://schemas.microsoft.com/office/drawing/2014/main" id="{C7978E83-F106-F592-C625-19813DC55474}"/>
              </a:ext>
            </a:extLst>
          </p:cNvPr>
          <p:cNvSpPr>
            <a:spLocks noGrp="1"/>
          </p:cNvSpPr>
          <p:nvPr>
            <p:ph type="sldNum" sz="quarter" idx="12"/>
          </p:nvPr>
        </p:nvSpPr>
        <p:spPr>
          <a:xfrm>
            <a:off x="-3828" y="9876792"/>
            <a:ext cx="392288" cy="550138"/>
          </a:xfrm>
        </p:spPr>
        <p:txBody>
          <a:bodyPr/>
          <a:lstStyle/>
          <a:p>
            <a:fld id="{AEFF1AE8-7425-4426-9AC1-91DCB73B78A4}" type="slidenum">
              <a:rPr kumimoji="1" lang="ja-JP" altLang="en-US" smtClean="0"/>
              <a:t>43</a:t>
            </a:fld>
            <a:endParaRPr kumimoji="1" lang="ja-JP" altLang="en-US"/>
          </a:p>
        </p:txBody>
      </p:sp>
      <p:sp>
        <p:nvSpPr>
          <p:cNvPr id="3" name="正方形/長方形 2">
            <a:extLst>
              <a:ext uri="{FF2B5EF4-FFF2-40B4-BE49-F238E27FC236}">
                <a16:creationId xmlns:a16="http://schemas.microsoft.com/office/drawing/2014/main" id="{BF2FCAC0-2145-46D3-2B42-FC0B2DBCD78D}"/>
              </a:ext>
            </a:extLst>
          </p:cNvPr>
          <p:cNvSpPr/>
          <p:nvPr/>
        </p:nvSpPr>
        <p:spPr>
          <a:xfrm>
            <a:off x="538533" y="1068003"/>
            <a:ext cx="6549385" cy="1100407"/>
          </a:xfrm>
          <a:prstGeom prst="rect">
            <a:avLst/>
          </a:prstGeom>
          <a:solidFill>
            <a:srgbClr val="FDFDE3"/>
          </a:solidFill>
          <a:ln>
            <a:noFill/>
          </a:ln>
        </p:spPr>
        <p:style>
          <a:lnRef idx="2">
            <a:schemeClr val="dk1">
              <a:shade val="50000"/>
            </a:schemeClr>
          </a:lnRef>
          <a:fillRef idx="1">
            <a:schemeClr val="dk1"/>
          </a:fillRef>
          <a:effectRef idx="0">
            <a:schemeClr val="dk1"/>
          </a:effectRef>
          <a:fontRef idx="minor">
            <a:schemeClr val="lt1"/>
          </a:fontRef>
        </p:style>
        <p:txBody>
          <a:bodyPr lIns="90000" tIns="0" rtlCol="0" anchor="ctr"/>
          <a:lstStyle/>
          <a:p>
            <a:pPr>
              <a:spcAft>
                <a:spcPts val="600"/>
              </a:spcAft>
            </a:pPr>
            <a:endParaRPr lang="en-US" altLang="ja-JP" sz="1200">
              <a:solidFill>
                <a:schemeClr val="tx1"/>
              </a:solidFill>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D57DD2D1-67B5-B505-EA5C-9B921DC36F82}"/>
              </a:ext>
            </a:extLst>
          </p:cNvPr>
          <p:cNvSpPr txBox="1"/>
          <p:nvPr/>
        </p:nvSpPr>
        <p:spPr>
          <a:xfrm>
            <a:off x="550565" y="574849"/>
            <a:ext cx="6555832" cy="193283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人材開発支援助成金の経費助成を受けるためには、「訓練等に要した経費を支給申請までに申請事業主が全て負担する」という支給要件を満たす必要があります。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914400" rtl="0" eaLnBrk="1" fontAlgn="auto" latinLnBrk="0" hangingPunct="1">
              <a:lnSpc>
                <a:spcPct val="110000"/>
              </a:lnSpc>
              <a:spcBef>
                <a:spcPts val="1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このため、申請事業主の教育訓練機関に対する訓練経費の支払が完了しているか否かにかかわらず、</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R="0" lvl="0" algn="l" defTabSz="914400" rtl="0" eaLnBrk="1" fontAlgn="auto" latinLnBrk="0" hangingPunct="1">
              <a:lnSpc>
                <a:spcPct val="11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申請事業主が、教育訓練機関等</a:t>
            </a:r>
            <a:r>
              <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から、実施済みの訓練経費の</a:t>
            </a:r>
            <a:r>
              <a:rPr kumimoji="1" lang="ja-JP" altLang="en-US" sz="11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全部又は一部につき、</a:t>
            </a:r>
            <a:endParaRPr kumimoji="1" lang="en-US" altLang="ja-JP" sz="11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R="0" lvl="0" algn="l" defTabSz="914400" rtl="0" eaLnBrk="1" fontAlgn="auto" latinLnBrk="0" hangingPunct="1">
              <a:lnSpc>
                <a:spcPct val="11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申請事業主の負担額の実質的な減額となる金銭の支払い（訓練経費の返金を含む。）を受けた場合や受ける予定がある場合等には、</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「訓練等に要した経費を支給申請までに申請事業主が全て負担」したことにはならないため、</a:t>
            </a:r>
            <a:r>
              <a:rPr kumimoji="1" lang="ja-JP" altLang="en-US" sz="11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全額支給対象となりません</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lang="en-US" altLang="ja-JP" sz="1100">
              <a:solidFill>
                <a:srgbClr val="FF0000"/>
              </a:solidFill>
              <a:latin typeface="メイリオ" panose="020B0604030504040204" pitchFamily="50" charset="-128"/>
              <a:ea typeface="メイリオ" panose="020B0604030504040204" pitchFamily="50" charset="-128"/>
            </a:endParaRPr>
          </a:p>
          <a:p>
            <a:pPr marR="0" lvl="0" algn="l" defTabSz="914400" rtl="0" eaLnBrk="1" fontAlgn="auto" latinLnBrk="0" hangingPunct="1">
              <a:lnSpc>
                <a:spcPct val="110000"/>
              </a:lnSpc>
              <a:spcBef>
                <a:spcPts val="1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特に、次のケースに該当する場合、支給対象経費に該当しないものとして取扱います。</a:t>
            </a:r>
          </a:p>
        </p:txBody>
      </p:sp>
      <p:sp>
        <p:nvSpPr>
          <p:cNvPr id="5" name="四角形: 角を丸くする 4">
            <a:extLst>
              <a:ext uri="{FF2B5EF4-FFF2-40B4-BE49-F238E27FC236}">
                <a16:creationId xmlns:a16="http://schemas.microsoft.com/office/drawing/2014/main" id="{A1683E05-EF23-2478-D78F-D8010D778B9C}"/>
              </a:ext>
            </a:extLst>
          </p:cNvPr>
          <p:cNvSpPr/>
          <p:nvPr/>
        </p:nvSpPr>
        <p:spPr>
          <a:xfrm>
            <a:off x="520519" y="2522553"/>
            <a:ext cx="6527396" cy="1625058"/>
          </a:xfrm>
          <a:prstGeom prst="roundRect">
            <a:avLst>
              <a:gd name="adj" fmla="val 6631"/>
            </a:avLst>
          </a:prstGeom>
          <a:solidFill>
            <a:srgbClr val="FDFDE3"/>
          </a:solidFill>
          <a:ln w="9525" cap="flat" cmpd="sng" algn="ctr">
            <a:solidFill>
              <a:schemeClr val="tx1"/>
            </a:solidFill>
            <a:prstDash val="dash"/>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正方形/長方形 5">
            <a:extLst>
              <a:ext uri="{FF2B5EF4-FFF2-40B4-BE49-F238E27FC236}">
                <a16:creationId xmlns:a16="http://schemas.microsoft.com/office/drawing/2014/main" id="{C693AED2-B7DE-059C-274C-261C71C7D817}"/>
              </a:ext>
            </a:extLst>
          </p:cNvPr>
          <p:cNvSpPr/>
          <p:nvPr/>
        </p:nvSpPr>
        <p:spPr>
          <a:xfrm>
            <a:off x="427705" y="4202881"/>
            <a:ext cx="6588021" cy="968402"/>
          </a:xfrm>
          <a:prstGeom prst="rect">
            <a:avLst/>
          </a:prstGeom>
          <a:noFill/>
          <a:ln w="25400">
            <a:noFill/>
          </a:ln>
        </p:spPr>
        <p:txBody>
          <a:bodyPr wrap="square" lIns="97976" tIns="65317" rIns="97976" bIns="32659" anchor="ctr" anchorCtr="0">
            <a:spAutoFit/>
          </a:bodyPr>
          <a:lstStyle/>
          <a:p>
            <a:pPr marL="277813" indent="-277813" defTabSz="839402">
              <a:spcBef>
                <a:spcPts val="600"/>
              </a:spcBef>
              <a:defRPr/>
            </a:pPr>
            <a:r>
              <a:rPr lang="en-US" altLang="ja-JP"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１ 教育訓練機関等には、 申請事業主のために訓練等を提供する教育訓練機関だけではなく、当該教育訓練機関との関連がある者（資本等の関連のある者、代表者が同一人物である者、業務上の関係がある者、その他事業主等から教育訓練機関への訓練経費の支払いに関連して、事業主等に金銭等を提供する者）を含みます。また、法人や個人を問いません。</a:t>
            </a:r>
            <a:endParaRPr lang="en-US" altLang="ja-JP"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277813" indent="-277813" defTabSz="839402">
              <a:spcBef>
                <a:spcPts val="300"/>
              </a:spcBef>
              <a:defRPr/>
            </a:pPr>
            <a:r>
              <a:rPr lang="en-US" altLang="ja-JP"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２ 金銭による利益提供以外に、クーポン券等の金銭的価値のあるもののほか、消費賃貸借契約に基づく貸付、他の支払いの相殺・免除、製品やサービスの提供その他の経済的な便宜等を受ける場合も含みます。</a:t>
            </a:r>
            <a:endParaRPr lang="en-US" altLang="ja-JP" sz="900" kern="100" spc="20">
              <a:solidFill>
                <a:srgbClr val="0070C0"/>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 name="テキスト ボックス 6">
            <a:extLst>
              <a:ext uri="{FF2B5EF4-FFF2-40B4-BE49-F238E27FC236}">
                <a16:creationId xmlns:a16="http://schemas.microsoft.com/office/drawing/2014/main" id="{A0F4A978-45A8-05FB-EC7D-8B0ABB05BCC0}"/>
              </a:ext>
            </a:extLst>
          </p:cNvPr>
          <p:cNvSpPr txBox="1"/>
          <p:nvPr/>
        </p:nvSpPr>
        <p:spPr>
          <a:xfrm>
            <a:off x="202566" y="7811908"/>
            <a:ext cx="6795765" cy="769441"/>
          </a:xfrm>
          <a:prstGeom prst="rect">
            <a:avLst/>
          </a:prstGeom>
          <a:noFill/>
        </p:spPr>
        <p:txBody>
          <a:bodyPr wrap="square">
            <a:spAutoFit/>
          </a:bodyPr>
          <a:lstStyle/>
          <a:p>
            <a:pPr marR="0" lvl="0" algn="l" defTabSz="839402" rtl="0" eaLnBrk="1" fontAlgn="auto" latinLnBrk="0" hangingPunct="1">
              <a:lnSpc>
                <a:spcPct val="100000"/>
              </a:lnSpc>
              <a:spcBef>
                <a:spcPts val="600"/>
              </a:spcBef>
              <a:spcAft>
                <a:spcPts val="0"/>
              </a:spcAft>
              <a:buClrTx/>
              <a:buSzTx/>
              <a:tabLst/>
              <a:defRPr/>
            </a:pPr>
            <a:r>
              <a:rPr kumimoji="1" lang="ja-JP" altLang="en-US" sz="11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返金を受けることなどにより、実際に申請事業主が全て訓練経費を負担していない場合は、</a:t>
            </a:r>
            <a:endParaRPr kumimoji="1" lang="en-US" altLang="ja-JP" sz="11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l" defTabSz="839402" rtl="0" eaLnBrk="1" fontAlgn="auto" latinLnBrk="0" hangingPunct="1">
              <a:lnSpc>
                <a:spcPct val="100000"/>
              </a:lnSpc>
              <a:spcAft>
                <a:spcPts val="0"/>
              </a:spcAft>
              <a:buClrTx/>
              <a:buSzTx/>
              <a:tabLst/>
              <a:defRPr/>
            </a:pPr>
            <a:r>
              <a:rPr kumimoji="1" lang="ja-JP" altLang="en-US" sz="11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支給要件を満たしませんので、助成金を受給することはできません。</a:t>
            </a:r>
            <a:endParaRPr kumimoji="1" lang="en-US" altLang="ja-JP" sz="110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l" defTabSz="839402" rtl="0" eaLnBrk="1" fontAlgn="auto" latinLnBrk="0" hangingPunct="1">
              <a:lnSpc>
                <a:spcPct val="100000"/>
              </a:lnSpc>
              <a:spcAft>
                <a:spcPts val="0"/>
              </a:spcAft>
              <a:buClrTx/>
              <a:buSzTx/>
              <a:tabLst/>
              <a:defRPr/>
            </a:pPr>
            <a:r>
              <a:rPr kumimoji="1" lang="ja-JP" altLang="en-US" sz="1100" b="0" i="0"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100" b="0" i="0" u="sng"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場合によっては、不正受給を行った事業主として、事業主（企業）名や代表者名を公表します。また、悪質な場合は、捜査機関に刑事告訴を行います。</a:t>
            </a:r>
            <a:endParaRPr kumimoji="1" lang="en-US" altLang="ja-JP" sz="1200" b="0" i="0" u="sng" strike="noStrike" kern="100" cap="none" spc="2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098EF258-633D-066A-E44E-B71399B2D0F2}"/>
              </a:ext>
            </a:extLst>
          </p:cNvPr>
          <p:cNvSpPr txBox="1"/>
          <p:nvPr/>
        </p:nvSpPr>
        <p:spPr>
          <a:xfrm>
            <a:off x="202567" y="7141147"/>
            <a:ext cx="6795766" cy="600164"/>
          </a:xfrm>
          <a:prstGeom prst="rect">
            <a:avLst/>
          </a:prstGeom>
          <a:noFill/>
        </p:spPr>
        <p:txBody>
          <a:bodyPr wrap="square" rtlCol="0">
            <a:spAutoFit/>
          </a:bodyPr>
          <a:lstStyle/>
          <a:p>
            <a:r>
              <a:rPr kumimoji="1" lang="ja-JP" altLang="en-US" sz="1100" b="1"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昨今、上記のスキームにより、助成金を活用して従業員に訓練を実質無料で受けさせることができる</a:t>
            </a:r>
            <a:r>
              <a:rPr kumimoji="1" lang="ja-JP" altLang="en-US" sz="1100"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などと謳い、</a:t>
            </a:r>
            <a:r>
              <a:rPr kumimoji="1" lang="ja-JP" altLang="en-US" sz="1100" b="1" i="0" u="sng"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本来受けることができない助成金・訓練の提案・勧誘を行う訓練機関やコンサルティング会社などが存在しているという情報が寄せられています。</a:t>
            </a:r>
            <a:endParaRPr kumimoji="1" lang="ja-JP" altLang="en-US"/>
          </a:p>
        </p:txBody>
      </p:sp>
      <p:sp>
        <p:nvSpPr>
          <p:cNvPr id="9" name="四角形: 角を丸くする 8">
            <a:extLst>
              <a:ext uri="{FF2B5EF4-FFF2-40B4-BE49-F238E27FC236}">
                <a16:creationId xmlns:a16="http://schemas.microsoft.com/office/drawing/2014/main" id="{B8D0809A-62A7-7E5C-089D-1F916CA2F9B5}"/>
              </a:ext>
            </a:extLst>
          </p:cNvPr>
          <p:cNvSpPr/>
          <p:nvPr/>
        </p:nvSpPr>
        <p:spPr>
          <a:xfrm>
            <a:off x="202567" y="7743896"/>
            <a:ext cx="6795766" cy="901938"/>
          </a:xfrm>
          <a:prstGeom prst="roundRect">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B9B419B8-64D4-BC16-DA0E-D48909DE053C}"/>
              </a:ext>
            </a:extLst>
          </p:cNvPr>
          <p:cNvSpPr txBox="1"/>
          <p:nvPr/>
        </p:nvSpPr>
        <p:spPr>
          <a:xfrm>
            <a:off x="318888" y="2635307"/>
            <a:ext cx="6527395" cy="1454244"/>
          </a:xfrm>
          <a:prstGeom prst="rect">
            <a:avLst/>
          </a:prstGeom>
          <a:noFill/>
        </p:spPr>
        <p:txBody>
          <a:bodyPr wrap="square">
            <a:spAutoFit/>
          </a:bodyPr>
          <a:lstStyle/>
          <a:p>
            <a:pPr marL="266700" indent="-88900" defTabSz="839402">
              <a:spcBef>
                <a:spcPts val="600"/>
              </a:spcBef>
              <a:buFont typeface="Wingdings" panose="05000000000000000000" pitchFamily="2" charset="2"/>
              <a:buChar char="n"/>
              <a:defRPr/>
            </a:pPr>
            <a:r>
              <a:rPr lang="ja-JP" altLang="en-US" sz="1050" b="1"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教育訓練機関等から申請事業主等への入金額</a:t>
            </a:r>
            <a:r>
              <a:rPr lang="en-US" altLang="ja-JP"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２</a:t>
            </a:r>
            <a:r>
              <a:rPr lang="ja-JP" altLang="en-US" sz="1050" b="1"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と助成金支給額の合計が訓練経費と同額</a:t>
            </a:r>
            <a:r>
              <a:rPr lang="ja-JP" altLang="en-US" sz="105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の場合</a:t>
            </a:r>
            <a:endParaRPr lang="en-US" altLang="ja-JP" sz="1050" kern="100" spc="2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266700" marR="0" lvl="0" indent="-88900" algn="l" defTabSz="839402"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1" lang="ja-JP" altLang="en-US" sz="1050" b="1"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教育訓練機関等から、訓練に関係する</a:t>
            </a:r>
            <a:r>
              <a:rPr kumimoji="1" lang="ja-JP" altLang="en-US" sz="1050" b="1" i="0" u="none" strike="noStrike" kern="100" cap="none" spc="20" normalizeH="0" baseline="0" noProof="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広告宣伝業務</a:t>
            </a:r>
            <a:r>
              <a:rPr kumimoji="1" lang="ja-JP" altLang="en-US"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（例：訓練成果等に関するレビューや訓練を受講した感想・インタビューの実施等）</a:t>
            </a:r>
            <a:r>
              <a:rPr kumimoji="1" lang="ja-JP" altLang="en-US" sz="1050" b="1"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の対価として金銭を受け取った場合</a:t>
            </a:r>
            <a:endParaRPr kumimoji="1" lang="en-US" altLang="ja-JP" sz="1050" b="1"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66700" marR="0" lvl="0" indent="-88900" algn="l" defTabSz="839402"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1" lang="ja-JP" altLang="en-US" sz="1050" b="1"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教育訓練機関等から、「研修の実施に際して費用負担がかからない」等、当該訓練を行うための負担軽減に係る提案を受け、提案の前後にかかわらず金銭を受け取った場合</a:t>
            </a:r>
            <a:r>
              <a:rPr kumimoji="1" lang="ja-JP" altLang="en-US"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（営業協力費、協賛金など名目を問いません。）</a:t>
            </a:r>
            <a:endParaRPr kumimoji="1" lang="en-US" altLang="ja-JP"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7800" marR="0" lvl="0" indent="177800" algn="l" defTabSz="839402" rtl="0" eaLnBrk="1" fontAlgn="auto" latinLnBrk="0" hangingPunct="1">
              <a:lnSpc>
                <a:spcPct val="100000"/>
              </a:lnSpc>
              <a:spcBef>
                <a:spcPts val="600"/>
              </a:spcBef>
              <a:spcAft>
                <a:spcPts val="0"/>
              </a:spcAft>
              <a:buClrTx/>
              <a:buSzTx/>
              <a:buFont typeface="Wingdings" panose="05000000000000000000" pitchFamily="2" charset="2"/>
              <a:buChar char="n"/>
              <a:tabLst/>
              <a:defRPr/>
            </a:pPr>
            <a:r>
              <a:rPr kumimoji="1" lang="ja-JP" altLang="en-US"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その他、</a:t>
            </a:r>
            <a:r>
              <a:rPr kumimoji="1" lang="ja-JP" altLang="en-US" sz="1050" b="1"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訓練等に付随して教育訓練機関等と締結した契約</a:t>
            </a:r>
            <a:r>
              <a:rPr kumimoji="1" lang="ja-JP" altLang="en-US"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に基づき金銭を受け取った場合</a:t>
            </a:r>
            <a:endParaRPr kumimoji="1" lang="en-US" altLang="ja-JP" sz="1050" b="0" i="0" u="none" strike="noStrike" kern="1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grpSp>
        <p:nvGrpSpPr>
          <p:cNvPr id="11" name="グループ化 10">
            <a:extLst>
              <a:ext uri="{FF2B5EF4-FFF2-40B4-BE49-F238E27FC236}">
                <a16:creationId xmlns:a16="http://schemas.microsoft.com/office/drawing/2014/main" id="{5329A20C-DF33-301B-DE40-215B50989BBA}"/>
              </a:ext>
            </a:extLst>
          </p:cNvPr>
          <p:cNvGrpSpPr/>
          <p:nvPr/>
        </p:nvGrpSpPr>
        <p:grpSpPr>
          <a:xfrm>
            <a:off x="538533" y="5296768"/>
            <a:ext cx="6363951" cy="1380791"/>
            <a:chOff x="-6396652" y="5572913"/>
            <a:chExt cx="6363951" cy="1380791"/>
          </a:xfrm>
        </p:grpSpPr>
        <p:sp>
          <p:nvSpPr>
            <p:cNvPr id="12" name="正方形/長方形 11">
              <a:extLst>
                <a:ext uri="{FF2B5EF4-FFF2-40B4-BE49-F238E27FC236}">
                  <a16:creationId xmlns:a16="http://schemas.microsoft.com/office/drawing/2014/main" id="{67C9599A-A013-A43D-BCB3-80C90E07EC81}"/>
                </a:ext>
              </a:extLst>
            </p:cNvPr>
            <p:cNvSpPr/>
            <p:nvPr/>
          </p:nvSpPr>
          <p:spPr>
            <a:xfrm>
              <a:off x="-6396652" y="5572913"/>
              <a:ext cx="1874740" cy="300671"/>
            </a:xfrm>
            <a:prstGeom prst="rect">
              <a:avLst/>
            </a:prstGeom>
            <a:solidFill>
              <a:srgbClr val="FF0000"/>
            </a:solidFill>
            <a:ln>
              <a:noFill/>
            </a:ln>
          </p:spPr>
          <p:txBody>
            <a:bodyPr wrap="square" tIns="59242" bIns="29621" anchor="ctr" anchorCtr="0">
              <a:noAutofit/>
            </a:bodyPr>
            <a:lstStyle/>
            <a:p>
              <a:pPr marL="0" marR="0" lvl="0" indent="0" algn="ctr" defTabSz="839402" rtl="0" eaLnBrk="1" fontAlgn="auto" latinLnBrk="0" hangingPunct="1">
                <a:lnSpc>
                  <a:spcPct val="110000"/>
                </a:lnSpc>
                <a:spcBef>
                  <a:spcPts val="0"/>
                </a:spcBef>
                <a:spcAft>
                  <a:spcPts val="0"/>
                </a:spcAft>
                <a:buClrTx/>
                <a:buSzTx/>
                <a:buFontTx/>
                <a:buNone/>
                <a:tabLst/>
                <a:defRPr/>
              </a:pPr>
              <a:r>
                <a:rPr kumimoji="1" lang="ja-JP" altLang="en-US" sz="1200" b="1" i="0" u="none" strike="noStrike" kern="100" cap="none" spc="30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対象とならない例</a:t>
              </a:r>
              <a:endParaRPr kumimoji="1" lang="en-US" altLang="ja-JP" sz="1200" b="1" i="0" u="none" strike="noStrike" kern="100" cap="none" spc="30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 name="四角形: 角を丸くする 12">
              <a:extLst>
                <a:ext uri="{FF2B5EF4-FFF2-40B4-BE49-F238E27FC236}">
                  <a16:creationId xmlns:a16="http://schemas.microsoft.com/office/drawing/2014/main" id="{34097907-5427-394B-7407-AD614D10BDEC}"/>
                </a:ext>
              </a:extLst>
            </p:cNvPr>
            <p:cNvSpPr/>
            <p:nvPr/>
          </p:nvSpPr>
          <p:spPr>
            <a:xfrm>
              <a:off x="-6016725" y="5944566"/>
              <a:ext cx="1239052" cy="1009138"/>
            </a:xfrm>
            <a:prstGeom prst="roundRect">
              <a:avLst/>
            </a:prstGeom>
            <a:solidFill>
              <a:srgbClr val="4F81BD"/>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rPr>
                <a:t>申請事業主</a:t>
              </a:r>
              <a:endParaRPr kumimoji="0" lang="en-US" altLang="ja-JP" sz="1400" b="1"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700" b="1"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rPr>
                <a:t>④助成金の受給</a:t>
              </a:r>
              <a:endParaRPr kumimoji="0" lang="en-US" altLang="ja-JP" sz="105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4" name="四角形: 角を丸くする 13">
              <a:extLst>
                <a:ext uri="{FF2B5EF4-FFF2-40B4-BE49-F238E27FC236}">
                  <a16:creationId xmlns:a16="http://schemas.microsoft.com/office/drawing/2014/main" id="{DF9ABBA1-E565-1452-FECE-6BF9A3C143E8}"/>
                </a:ext>
              </a:extLst>
            </p:cNvPr>
            <p:cNvSpPr/>
            <p:nvPr/>
          </p:nvSpPr>
          <p:spPr>
            <a:xfrm>
              <a:off x="-1470910" y="5812230"/>
              <a:ext cx="1438209" cy="1141474"/>
            </a:xfrm>
            <a:prstGeom prst="roundRect">
              <a:avLst/>
            </a:prstGeom>
            <a:solidFill>
              <a:srgbClr val="4F81BD"/>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rPr>
                <a:t>教育訓練機関</a:t>
              </a:r>
              <a:endParaRPr kumimoji="0" lang="en-US" altLang="ja-JP" sz="1400" b="1"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700" b="1"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1050" b="0"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rPr>
                <a:t>※</a:t>
              </a:r>
              <a:r>
                <a:rPr kumimoji="0" lang="ja-JP" altLang="en-US" sz="1050" b="0"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rPr>
                <a:t>教育訓練機関に</a:t>
              </a:r>
              <a:endParaRPr kumimoji="0" lang="en-US" altLang="ja-JP" sz="1050" b="0"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rPr>
                <a:t>関連する者を含む</a:t>
              </a:r>
              <a:endParaRPr kumimoji="0" lang="en-US" altLang="ja-JP" sz="1050" b="0" i="0" u="none" strike="noStrike" kern="0" cap="none" spc="0" normalizeH="0" baseline="0" noProof="0">
                <a:ln>
                  <a:noFill/>
                </a:ln>
                <a:solidFill>
                  <a:schemeClr val="bg1"/>
                </a:solidFill>
                <a:effectLst/>
                <a:uLnTx/>
                <a:uFillTx/>
                <a:latin typeface="Calibri"/>
                <a:ea typeface="ＭＳ Ｐゴシック" panose="020B0600070205080204"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50" kern="0">
                  <a:solidFill>
                    <a:schemeClr val="bg1"/>
                  </a:solidFill>
                  <a:latin typeface="Calibri"/>
                  <a:ea typeface="ＭＳ Ｐゴシック" panose="020B0600070205080204" pitchFamily="50" charset="-128"/>
                </a:rPr>
                <a:t>（法人</a:t>
              </a:r>
              <a:r>
                <a:rPr kumimoji="0" lang="ja-JP" altLang="en-US" sz="1050" kern="0">
                  <a:solidFill>
                    <a:prstClr val="white"/>
                  </a:solidFill>
                  <a:latin typeface="Calibri"/>
                  <a:ea typeface="ＭＳ Ｐゴシック" panose="020B0600070205080204" pitchFamily="50" charset="-128"/>
                </a:rPr>
                <a:t>・個人を</a:t>
              </a:r>
              <a:endParaRPr kumimoji="0" lang="en-US" altLang="ja-JP" sz="1050" kern="0">
                <a:solidFill>
                  <a:prstClr val="white"/>
                </a:solidFill>
                <a:latin typeface="Calibri"/>
                <a:ea typeface="ＭＳ Ｐゴシック" panose="020B0600070205080204" pitchFamily="50" charset="-128"/>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50" kern="0">
                  <a:solidFill>
                    <a:prstClr val="white"/>
                  </a:solidFill>
                  <a:latin typeface="Calibri"/>
                  <a:ea typeface="ＭＳ Ｐゴシック" panose="020B0600070205080204" pitchFamily="50" charset="-128"/>
                </a:rPr>
                <a:t>問いません）</a:t>
              </a:r>
              <a:endParaRPr kumimoji="0" lang="ja-JP" altLang="en-US" sz="1050" b="0" i="0" u="none" strike="noStrike" kern="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58D6FDA7-89E5-C28A-4151-D4E963FE3DFB}"/>
                </a:ext>
              </a:extLst>
            </p:cNvPr>
            <p:cNvSpPr txBox="1"/>
            <p:nvPr/>
          </p:nvSpPr>
          <p:spPr>
            <a:xfrm>
              <a:off x="-4558598" y="5808357"/>
              <a:ext cx="2733474" cy="2616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rPr>
                <a:t>① 訓練経費の支払い</a:t>
              </a:r>
            </a:p>
          </p:txBody>
        </p:sp>
        <p:sp>
          <p:nvSpPr>
            <p:cNvPr id="16" name="矢印: 下 15">
              <a:extLst>
                <a:ext uri="{FF2B5EF4-FFF2-40B4-BE49-F238E27FC236}">
                  <a16:creationId xmlns:a16="http://schemas.microsoft.com/office/drawing/2014/main" id="{21DE5C36-E859-A8D4-DFCF-EB1224E2BD1F}"/>
                </a:ext>
              </a:extLst>
            </p:cNvPr>
            <p:cNvSpPr/>
            <p:nvPr/>
          </p:nvSpPr>
          <p:spPr>
            <a:xfrm rot="5400000">
              <a:off x="-3219911" y="4865426"/>
              <a:ext cx="159169" cy="3153290"/>
            </a:xfrm>
            <a:prstGeom prst="downArrow">
              <a:avLst>
                <a:gd name="adj1" fmla="val 50000"/>
                <a:gd name="adj2" fmla="val 65547"/>
              </a:avLst>
            </a:prstGeom>
            <a:solidFill>
              <a:schemeClr val="tx2"/>
            </a:solidFill>
            <a:ln w="28575">
              <a:solidFill>
                <a:schemeClr val="tx2"/>
              </a:solidFill>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highlight>
                  <a:srgbClr val="0000FF"/>
                </a:highlight>
                <a:uLnTx/>
                <a:uFillTx/>
                <a:latin typeface="Segoe UI"/>
                <a:ea typeface="ＭＳ Ｐゴシック" panose="020B0600070205080204" pitchFamily="50" charset="-128"/>
                <a:cs typeface="+mn-cs"/>
              </a:endParaRPr>
            </a:p>
          </p:txBody>
        </p:sp>
        <p:sp>
          <p:nvSpPr>
            <p:cNvPr id="17" name="矢印: 下 16">
              <a:extLst>
                <a:ext uri="{FF2B5EF4-FFF2-40B4-BE49-F238E27FC236}">
                  <a16:creationId xmlns:a16="http://schemas.microsoft.com/office/drawing/2014/main" id="{B79CDF84-6550-DA02-472F-6AD22BB74AB2}"/>
                </a:ext>
              </a:extLst>
            </p:cNvPr>
            <p:cNvSpPr/>
            <p:nvPr/>
          </p:nvSpPr>
          <p:spPr>
            <a:xfrm rot="5400000">
              <a:off x="-3213319" y="5234028"/>
              <a:ext cx="170818" cy="3178122"/>
            </a:xfrm>
            <a:prstGeom prst="downArrow">
              <a:avLst>
                <a:gd name="adj1" fmla="val 50000"/>
                <a:gd name="adj2" fmla="val 78219"/>
              </a:avLst>
            </a:prstGeom>
            <a:noFill/>
            <a:ln w="28575">
              <a:solidFill>
                <a:schemeClr val="accent2"/>
              </a:solidFill>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Segoe UI"/>
                <a:ea typeface="ＭＳ Ｐゴシック" panose="020B0600070205080204" pitchFamily="50" charset="-128"/>
                <a:cs typeface="+mn-cs"/>
              </a:endParaRPr>
            </a:p>
          </p:txBody>
        </p:sp>
        <p:sp>
          <p:nvSpPr>
            <p:cNvPr id="18" name="テキスト ボックス 17">
              <a:extLst>
                <a:ext uri="{FF2B5EF4-FFF2-40B4-BE49-F238E27FC236}">
                  <a16:creationId xmlns:a16="http://schemas.microsoft.com/office/drawing/2014/main" id="{DD3F73A0-7A43-D28D-2E66-6FE9D640EA7D}"/>
                </a:ext>
              </a:extLst>
            </p:cNvPr>
            <p:cNvSpPr txBox="1"/>
            <p:nvPr/>
          </p:nvSpPr>
          <p:spPr>
            <a:xfrm>
              <a:off x="-3867015" y="6546091"/>
              <a:ext cx="1350309" cy="27511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rgbClr val="C0504D"/>
                  </a:solidFill>
                  <a:effectLst/>
                  <a:uLnTx/>
                  <a:uFillTx/>
                </a:rPr>
                <a:t>③</a:t>
              </a:r>
              <a:r>
                <a:rPr kumimoji="0" lang="ja-JP" altLang="en-US" sz="1100" b="1" i="0" u="none" strike="noStrike" kern="0" cap="none" spc="0" normalizeH="0" baseline="0" noProof="0">
                  <a:ln>
                    <a:noFill/>
                  </a:ln>
                  <a:solidFill>
                    <a:srgbClr val="C0504D"/>
                  </a:solidFill>
                  <a:effectLst/>
                  <a:uLnTx/>
                  <a:uFillTx/>
                </a:rPr>
                <a:t>訓練経費の返金</a:t>
              </a:r>
              <a:endParaRPr kumimoji="0" lang="en-US" altLang="ja-JP" sz="1100" b="1" i="0" u="none" strike="noStrike" kern="0" cap="none" spc="0" normalizeH="0" baseline="0" noProof="0">
                <a:ln>
                  <a:noFill/>
                </a:ln>
                <a:solidFill>
                  <a:srgbClr val="C0504D"/>
                </a:solidFill>
                <a:effectLst/>
                <a:uLnTx/>
                <a:uFillTx/>
              </a:endParaRPr>
            </a:p>
          </p:txBody>
        </p:sp>
        <p:sp>
          <p:nvSpPr>
            <p:cNvPr id="19" name="テキスト ボックス 18">
              <a:extLst>
                <a:ext uri="{FF2B5EF4-FFF2-40B4-BE49-F238E27FC236}">
                  <a16:creationId xmlns:a16="http://schemas.microsoft.com/office/drawing/2014/main" id="{B27EC260-2CE3-7253-D059-33F07571FE18}"/>
                </a:ext>
              </a:extLst>
            </p:cNvPr>
            <p:cNvSpPr txBox="1"/>
            <p:nvPr/>
          </p:nvSpPr>
          <p:spPr>
            <a:xfrm>
              <a:off x="-3860720" y="6165323"/>
              <a:ext cx="1337718" cy="26161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a:ln>
                    <a:noFill/>
                  </a:ln>
                  <a:solidFill>
                    <a:prstClr val="black"/>
                  </a:solidFill>
                  <a:effectLst/>
                  <a:uLnTx/>
                  <a:uFillTx/>
                </a:rPr>
                <a:t>② 訓練の実施</a:t>
              </a:r>
            </a:p>
          </p:txBody>
        </p:sp>
        <p:sp>
          <p:nvSpPr>
            <p:cNvPr id="20" name="矢印: 下 19">
              <a:extLst>
                <a:ext uri="{FF2B5EF4-FFF2-40B4-BE49-F238E27FC236}">
                  <a16:creationId xmlns:a16="http://schemas.microsoft.com/office/drawing/2014/main" id="{31B94D70-1EA2-C651-36B5-DEF233220CBE}"/>
                </a:ext>
              </a:extLst>
            </p:cNvPr>
            <p:cNvSpPr/>
            <p:nvPr/>
          </p:nvSpPr>
          <p:spPr>
            <a:xfrm rot="16200000">
              <a:off x="-3198262" y="4504955"/>
              <a:ext cx="170817" cy="3149445"/>
            </a:xfrm>
            <a:prstGeom prst="downArrow">
              <a:avLst>
                <a:gd name="adj1" fmla="val 50000"/>
                <a:gd name="adj2" fmla="val 65547"/>
              </a:avLst>
            </a:prstGeom>
            <a:noFill/>
            <a:ln w="28575">
              <a:solidFill>
                <a:schemeClr val="tx2"/>
              </a:solidFill>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200" b="0" i="0" u="none" strike="noStrike" kern="0" cap="none" spc="0" normalizeH="0" baseline="0" noProof="0">
                <a:ln>
                  <a:noFill/>
                </a:ln>
                <a:solidFill>
                  <a:sysClr val="windowText" lastClr="000000"/>
                </a:solidFill>
                <a:effectLst/>
                <a:uLnTx/>
                <a:uFillTx/>
                <a:latin typeface="Segoe UI"/>
                <a:ea typeface="ＭＳ Ｐゴシック" panose="020B0600070205080204" pitchFamily="50" charset="-128"/>
                <a:cs typeface="+mn-cs"/>
              </a:endParaRPr>
            </a:p>
          </p:txBody>
        </p:sp>
      </p:grpSp>
      <p:sp>
        <p:nvSpPr>
          <p:cNvPr id="21" name="正方形/長方形 20">
            <a:extLst>
              <a:ext uri="{FF2B5EF4-FFF2-40B4-BE49-F238E27FC236}">
                <a16:creationId xmlns:a16="http://schemas.microsoft.com/office/drawing/2014/main" id="{AD8CBB8C-DC8B-283D-2B69-BB1C6AC82A39}"/>
              </a:ext>
            </a:extLst>
          </p:cNvPr>
          <p:cNvSpPr/>
          <p:nvPr/>
        </p:nvSpPr>
        <p:spPr>
          <a:xfrm>
            <a:off x="283865" y="6867177"/>
            <a:ext cx="1874740" cy="276250"/>
          </a:xfrm>
          <a:prstGeom prst="rect">
            <a:avLst/>
          </a:prstGeom>
          <a:solidFill>
            <a:srgbClr val="FF0000"/>
          </a:solidFill>
          <a:ln>
            <a:noFill/>
          </a:ln>
        </p:spPr>
        <p:txBody>
          <a:bodyPr wrap="square" tIns="59242" bIns="29621" anchor="ctr" anchorCtr="0">
            <a:noAutofit/>
          </a:bodyPr>
          <a:lstStyle/>
          <a:p>
            <a:pPr marL="0" marR="0" lvl="0" indent="0" algn="ctr" defTabSz="839402" rtl="0" eaLnBrk="1" fontAlgn="auto" latinLnBrk="0" hangingPunct="1">
              <a:lnSpc>
                <a:spcPct val="110000"/>
              </a:lnSpc>
              <a:spcBef>
                <a:spcPts val="0"/>
              </a:spcBef>
              <a:spcAft>
                <a:spcPts val="0"/>
              </a:spcAft>
              <a:buClrTx/>
              <a:buSzTx/>
              <a:buFontTx/>
              <a:buNone/>
              <a:tabLst/>
              <a:defRPr/>
            </a:pPr>
            <a:r>
              <a:rPr kumimoji="1" lang="ja-JP" altLang="en-US" sz="1200" b="1" i="0" u="none" strike="noStrike" kern="100" cap="none" spc="30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ご注意ください！</a:t>
            </a:r>
            <a:endParaRPr kumimoji="1" lang="en-US" altLang="ja-JP" sz="1200" b="1" i="0" u="none" strike="noStrike" kern="100" cap="none" spc="30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4" name="タイトル 5">
            <a:extLst>
              <a:ext uri="{FF2B5EF4-FFF2-40B4-BE49-F238E27FC236}">
                <a16:creationId xmlns:a16="http://schemas.microsoft.com/office/drawing/2014/main" id="{DC87C0E5-2552-B351-FACD-88D471A8A461}"/>
              </a:ext>
            </a:extLst>
          </p:cNvPr>
          <p:cNvSpPr txBox="1">
            <a:spLocks/>
          </p:cNvSpPr>
          <p:nvPr/>
        </p:nvSpPr>
        <p:spPr>
          <a:xfrm>
            <a:off x="235111" y="69339"/>
            <a:ext cx="6101520" cy="416297"/>
          </a:xfrm>
          <a:prstGeom prst="rect">
            <a:avLst/>
          </a:prstGeom>
        </p:spPr>
        <p:txBody>
          <a:bodyPr vert="horz" lIns="100191" tIns="50095" rIns="100191" bIns="50095" rtlCol="0" anchor="ctr">
            <a:normAutofit/>
          </a:bodyPr>
          <a:lstStyle>
            <a:lvl1pPr algn="ctr" defTabSz="1001908" rtl="0" eaLnBrk="1" latinLnBrk="0" hangingPunct="1">
              <a:spcBef>
                <a:spcPct val="0"/>
              </a:spcBef>
              <a:buNone/>
              <a:defRPr kumimoji="1" sz="4800" kern="1200">
                <a:solidFill>
                  <a:schemeClr val="tx1"/>
                </a:solidFill>
                <a:latin typeface="+mj-lt"/>
                <a:ea typeface="+mj-ea"/>
                <a:cs typeface="+mj-cs"/>
              </a:defRPr>
            </a:lvl1pPr>
          </a:lstStyle>
          <a:p>
            <a:pPr algn="l"/>
            <a:r>
              <a:rPr lang="en-US" altLang="ja-JP" sz="1600" b="1">
                <a:solidFill>
                  <a:srgbClr val="000000"/>
                </a:solidFill>
                <a:latin typeface="メイリオ" panose="020B0604030504040204" pitchFamily="50" charset="-128"/>
                <a:ea typeface="メイリオ" panose="020B0604030504040204" pitchFamily="50" charset="-128"/>
                <a:cs typeface="+mn-cs"/>
              </a:rPr>
              <a:t>Ⅱ-7</a:t>
            </a:r>
            <a:r>
              <a:rPr lang="ja-JP" altLang="ja-JP" sz="1600" b="1">
                <a:solidFill>
                  <a:srgbClr val="000000"/>
                </a:solidFill>
                <a:latin typeface="メイリオ" panose="020B0604030504040204" pitchFamily="50" charset="-128"/>
                <a:ea typeface="メイリオ" panose="020B0604030504040204" pitchFamily="50" charset="-128"/>
                <a:cs typeface="+mn-cs"/>
              </a:rPr>
              <a:t>　</a:t>
            </a:r>
            <a:r>
              <a:rPr lang="ja-JP" altLang="en-US" sz="1600" b="1">
                <a:solidFill>
                  <a:srgbClr val="000000"/>
                </a:solidFill>
                <a:latin typeface="メイリオ" panose="020B0604030504040204" pitchFamily="50" charset="-128"/>
                <a:ea typeface="メイリオ" panose="020B0604030504040204" pitchFamily="50" charset="-128"/>
                <a:cs typeface="+mn-cs"/>
              </a:rPr>
              <a:t>訓練経費の負担に係る留意点</a:t>
            </a:r>
            <a:endParaRPr lang="ja-JP" altLang="ja-JP" sz="1600"/>
          </a:p>
        </p:txBody>
      </p:sp>
      <p:graphicFrame>
        <p:nvGraphicFramePr>
          <p:cNvPr id="22" name="表 20">
            <a:extLst>
              <a:ext uri="{FF2B5EF4-FFF2-40B4-BE49-F238E27FC236}">
                <a16:creationId xmlns:a16="http://schemas.microsoft.com/office/drawing/2014/main" id="{31A12C37-374A-77FA-3B97-DB616ED85C63}"/>
              </a:ext>
            </a:extLst>
          </p:cNvPr>
          <p:cNvGraphicFramePr>
            <a:graphicFrameLocks noGrp="1"/>
          </p:cNvGraphicFramePr>
          <p:nvPr>
            <p:extLst>
              <p:ext uri="{D42A27DB-BD31-4B8C-83A1-F6EECF244321}">
                <p14:modId xmlns:p14="http://schemas.microsoft.com/office/powerpoint/2010/main" val="3720664631"/>
              </p:ext>
            </p:extLst>
          </p:nvPr>
        </p:nvGraphicFramePr>
        <p:xfrm>
          <a:off x="-9580" y="57962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8061346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矢印: 下 14">
            <a:extLst>
              <a:ext uri="{FF2B5EF4-FFF2-40B4-BE49-F238E27FC236}">
                <a16:creationId xmlns:a16="http://schemas.microsoft.com/office/drawing/2014/main" id="{A4413940-F871-89A8-4CD0-FA3804849EC6}"/>
              </a:ext>
            </a:extLst>
          </p:cNvPr>
          <p:cNvSpPr/>
          <p:nvPr/>
        </p:nvSpPr>
        <p:spPr>
          <a:xfrm>
            <a:off x="5786846" y="823577"/>
            <a:ext cx="360040" cy="3488176"/>
          </a:xfrm>
          <a:prstGeom prst="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accent6"/>
              </a:solidFill>
              <a:latin typeface="メイリオ" panose="020B0604030504040204" pitchFamily="50" charset="-128"/>
              <a:ea typeface="メイリオ" panose="020B0604030504040204" pitchFamily="50" charset="-128"/>
            </a:endParaRPr>
          </a:p>
        </p:txBody>
      </p:sp>
      <p:sp>
        <p:nvSpPr>
          <p:cNvPr id="18" name="矢印: 下 17">
            <a:extLst>
              <a:ext uri="{FF2B5EF4-FFF2-40B4-BE49-F238E27FC236}">
                <a16:creationId xmlns:a16="http://schemas.microsoft.com/office/drawing/2014/main" id="{93F86CA4-8D5A-F665-54D7-03D350BDC51D}"/>
              </a:ext>
            </a:extLst>
          </p:cNvPr>
          <p:cNvSpPr/>
          <p:nvPr/>
        </p:nvSpPr>
        <p:spPr>
          <a:xfrm>
            <a:off x="3125082" y="1822209"/>
            <a:ext cx="360040" cy="2475385"/>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accent6"/>
              </a:solidFill>
              <a:latin typeface="メイリオ" panose="020B0604030504040204" pitchFamily="50" charset="-128"/>
              <a:ea typeface="メイリオ" panose="020B0604030504040204" pitchFamily="50" charset="-128"/>
            </a:endParaRPr>
          </a:p>
        </p:txBody>
      </p:sp>
      <p:sp>
        <p:nvSpPr>
          <p:cNvPr id="14" name="矢印: 下 13">
            <a:extLst>
              <a:ext uri="{FF2B5EF4-FFF2-40B4-BE49-F238E27FC236}">
                <a16:creationId xmlns:a16="http://schemas.microsoft.com/office/drawing/2014/main" id="{A7EF5517-3491-5EB1-82F8-8CCCBE7ACB14}"/>
              </a:ext>
            </a:extLst>
          </p:cNvPr>
          <p:cNvSpPr/>
          <p:nvPr/>
        </p:nvSpPr>
        <p:spPr>
          <a:xfrm>
            <a:off x="4515983" y="916655"/>
            <a:ext cx="360040" cy="3395098"/>
          </a:xfrm>
          <a:prstGeom prst="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accent3"/>
              </a:solidFill>
              <a:latin typeface="メイリオ" panose="020B0604030504040204" pitchFamily="50" charset="-128"/>
              <a:ea typeface="メイリオ" panose="020B0604030504040204" pitchFamily="50" charset="-128"/>
            </a:endParaRPr>
          </a:p>
        </p:txBody>
      </p:sp>
      <p:sp>
        <p:nvSpPr>
          <p:cNvPr id="13" name="矢印: 下 12">
            <a:extLst>
              <a:ext uri="{FF2B5EF4-FFF2-40B4-BE49-F238E27FC236}">
                <a16:creationId xmlns:a16="http://schemas.microsoft.com/office/drawing/2014/main" id="{25FE9C0D-E2B8-95BC-3CD1-300FC60F2859}"/>
              </a:ext>
            </a:extLst>
          </p:cNvPr>
          <p:cNvSpPr/>
          <p:nvPr/>
        </p:nvSpPr>
        <p:spPr>
          <a:xfrm>
            <a:off x="1809152" y="1784297"/>
            <a:ext cx="360040" cy="2527456"/>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accent6"/>
              </a:solidFill>
              <a:latin typeface="メイリオ" panose="020B0604030504040204" pitchFamily="50" charset="-128"/>
              <a:ea typeface="メイリオ" panose="020B0604030504040204" pitchFamily="50" charset="-128"/>
            </a:endParaRPr>
          </a:p>
        </p:txBody>
      </p:sp>
      <p:sp>
        <p:nvSpPr>
          <p:cNvPr id="12" name="矢印: 下 11">
            <a:extLst>
              <a:ext uri="{FF2B5EF4-FFF2-40B4-BE49-F238E27FC236}">
                <a16:creationId xmlns:a16="http://schemas.microsoft.com/office/drawing/2014/main" id="{681CA8B5-4495-5CE3-B33B-16D1ACFA983D}"/>
              </a:ext>
            </a:extLst>
          </p:cNvPr>
          <p:cNvSpPr/>
          <p:nvPr/>
        </p:nvSpPr>
        <p:spPr>
          <a:xfrm>
            <a:off x="524873" y="1584463"/>
            <a:ext cx="360040" cy="2704479"/>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3537905075"/>
              </p:ext>
            </p:extLst>
          </p:nvPr>
        </p:nvGraphicFramePr>
        <p:xfrm>
          <a:off x="69147" y="7884399"/>
          <a:ext cx="7058852" cy="662160"/>
        </p:xfrm>
        <a:graphic>
          <a:graphicData uri="http://schemas.openxmlformats.org/drawingml/2006/table">
            <a:tbl>
              <a:tblPr firstRow="1" bandRow="1">
                <a:tableStyleId>{5940675A-B579-460E-94D1-54222C63F5DA}</a:tableStyleId>
              </a:tblPr>
              <a:tblGrid>
                <a:gridCol w="7058852">
                  <a:extLst>
                    <a:ext uri="{9D8B030D-6E8A-4147-A177-3AD203B41FA5}">
                      <a16:colId xmlns:a16="http://schemas.microsoft.com/office/drawing/2014/main" val="20000"/>
                    </a:ext>
                  </a:extLst>
                </a:gridCol>
              </a:tblGrid>
              <a:tr h="234731">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 支給申請書の提出</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DE3"/>
                    </a:solidFill>
                  </a:tcPr>
                </a:tc>
                <a:extLst>
                  <a:ext uri="{0D108BD9-81ED-4DB2-BD59-A6C34878D82A}">
                    <a16:rowId xmlns:a16="http://schemas.microsoft.com/office/drawing/2014/main" val="10000"/>
                  </a:ext>
                </a:extLst>
              </a:tr>
              <a:tr h="360091">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訓練終了日の翌日</a:t>
                      </a:r>
                      <a:r>
                        <a:rPr kumimoji="1" lang="ja-JP" altLang="en-US" sz="11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から起算</a:t>
                      </a:r>
                      <a:r>
                        <a:rPr kumimoji="1" lang="ja-JP" altLang="en-US" sz="1100" b="0"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して</a:t>
                      </a:r>
                      <a:r>
                        <a:rPr kumimoji="1" lang="ja-JP" altLang="en-US" sz="1100"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２か月以内</a:t>
                      </a:r>
                      <a:r>
                        <a:rPr kumimoji="1" lang="ja-JP" altLang="en-US" sz="1100" b="0"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「支給申請書（様式第４－１号）」と必要な書類（</a:t>
                      </a: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P50</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54</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参照</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）を労働局に提出</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28" name="表 27"/>
          <p:cNvGraphicFramePr>
            <a:graphicFrameLocks noGrp="1"/>
          </p:cNvGraphicFramePr>
          <p:nvPr>
            <p:extLst>
              <p:ext uri="{D42A27DB-BD31-4B8C-83A1-F6EECF244321}">
                <p14:modId xmlns:p14="http://schemas.microsoft.com/office/powerpoint/2010/main" val="4021224241"/>
              </p:ext>
            </p:extLst>
          </p:nvPr>
        </p:nvGraphicFramePr>
        <p:xfrm>
          <a:off x="69146" y="8827654"/>
          <a:ext cx="7058852" cy="534266"/>
        </p:xfrm>
        <a:graphic>
          <a:graphicData uri="http://schemas.openxmlformats.org/drawingml/2006/table">
            <a:tbl>
              <a:tblPr firstRow="1" bandRow="1">
                <a:tableStyleId>{5940675A-B579-460E-94D1-54222C63F5DA}</a:tableStyleId>
              </a:tblPr>
              <a:tblGrid>
                <a:gridCol w="7058852">
                  <a:extLst>
                    <a:ext uri="{9D8B030D-6E8A-4147-A177-3AD203B41FA5}">
                      <a16:colId xmlns:a16="http://schemas.microsoft.com/office/drawing/2014/main" val="20000"/>
                    </a:ext>
                  </a:extLst>
                </a:gridCol>
              </a:tblGrid>
              <a:tr h="255284">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④ 助成金の支給決定または不支給決定</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DE3"/>
                    </a:solidFill>
                  </a:tcPr>
                </a:tc>
                <a:extLst>
                  <a:ext uri="{0D108BD9-81ED-4DB2-BD59-A6C34878D82A}">
                    <a16:rowId xmlns:a16="http://schemas.microsoft.com/office/drawing/2014/main" val="10000"/>
                  </a:ext>
                </a:extLst>
              </a:tr>
              <a:tr h="278982">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支給審査の上、支給・不支給を決定（審査には時間を要します</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2184258799"/>
              </p:ext>
            </p:extLst>
          </p:nvPr>
        </p:nvGraphicFramePr>
        <p:xfrm>
          <a:off x="100754" y="595213"/>
          <a:ext cx="3697873" cy="795120"/>
        </p:xfrm>
        <a:graphic>
          <a:graphicData uri="http://schemas.openxmlformats.org/drawingml/2006/table">
            <a:tbl>
              <a:tblPr firstRow="1" bandRow="1">
                <a:tableStyleId>{5940675A-B579-460E-94D1-54222C63F5DA}</a:tableStyleId>
              </a:tblPr>
              <a:tblGrid>
                <a:gridCol w="3697873">
                  <a:extLst>
                    <a:ext uri="{9D8B030D-6E8A-4147-A177-3AD203B41FA5}">
                      <a16:colId xmlns:a16="http://schemas.microsoft.com/office/drawing/2014/main" val="20000"/>
                    </a:ext>
                  </a:extLst>
                </a:gridCol>
              </a:tblGrid>
              <a:tr h="295693">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申請の前提</a:t>
                      </a: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00"/>
                  </a:ext>
                </a:extLst>
              </a:tr>
              <a:tr h="469601">
                <a:tc>
                  <a:txBody>
                    <a:bodyPr/>
                    <a:lstStyle/>
                    <a:p>
                      <a:pPr>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・社内の職業能力開発推進者の選任　　　　　　　　　　 </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・社内の事業内職業能力開発計画の策定</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txBody>
                  <a:tcPr marT="72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1275339845"/>
              </p:ext>
            </p:extLst>
          </p:nvPr>
        </p:nvGraphicFramePr>
        <p:xfrm>
          <a:off x="53832" y="5862846"/>
          <a:ext cx="7074167" cy="1797940"/>
        </p:xfrm>
        <a:graphic>
          <a:graphicData uri="http://schemas.openxmlformats.org/drawingml/2006/table">
            <a:tbl>
              <a:tblPr firstRow="1" bandRow="1">
                <a:tableStyleId>{5940675A-B579-460E-94D1-54222C63F5DA}</a:tableStyleId>
              </a:tblPr>
              <a:tblGrid>
                <a:gridCol w="2172230">
                  <a:extLst>
                    <a:ext uri="{9D8B030D-6E8A-4147-A177-3AD203B41FA5}">
                      <a16:colId xmlns:a16="http://schemas.microsoft.com/office/drawing/2014/main" val="20000"/>
                    </a:ext>
                  </a:extLst>
                </a:gridCol>
                <a:gridCol w="1636052">
                  <a:extLst>
                    <a:ext uri="{9D8B030D-6E8A-4147-A177-3AD203B41FA5}">
                      <a16:colId xmlns:a16="http://schemas.microsoft.com/office/drawing/2014/main" val="255185108"/>
                    </a:ext>
                  </a:extLst>
                </a:gridCol>
                <a:gridCol w="1636052">
                  <a:extLst>
                    <a:ext uri="{9D8B030D-6E8A-4147-A177-3AD203B41FA5}">
                      <a16:colId xmlns:a16="http://schemas.microsoft.com/office/drawing/2014/main" val="2405795046"/>
                    </a:ext>
                  </a:extLst>
                </a:gridCol>
                <a:gridCol w="1629833">
                  <a:extLst>
                    <a:ext uri="{9D8B030D-6E8A-4147-A177-3AD203B41FA5}">
                      <a16:colId xmlns:a16="http://schemas.microsoft.com/office/drawing/2014/main" val="106596025"/>
                    </a:ext>
                  </a:extLst>
                </a:gridCol>
              </a:tblGrid>
              <a:tr h="247373">
                <a:tc gridSpan="4">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 訓練の実施等</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DE3"/>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85497">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人材育成訓練</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認定実習併用職業訓練</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中高年齢者実習型訓練</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有期実習型訓練</a:t>
                      </a:r>
                      <a:endParaRPr lang="ja-JP" altLang="en-US" sz="1100"/>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896275182"/>
                  </a:ext>
                </a:extLst>
              </a:tr>
              <a:tr h="933163">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●部内・部外講師によって行われる事業内訓練等を実施、または、教育訓練施設で実施される事業外訓練等を受講</a:t>
                      </a:r>
                    </a:p>
                  </a:txBody>
                  <a:tcPr marT="72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gridSpan="3">
                  <a:txBody>
                    <a:bodyPr/>
                    <a:lstStyle/>
                    <a:p>
                      <a:pPr marL="88900" marR="0" lvl="0" indent="-889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●企業内における</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と教育訓練機関等で行われる</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を受講</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88900" marR="0" lvl="0" indent="-8890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●訓練終了後に「ジョブ・カード様式</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3-3-1-1</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職業能力証明</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訓練成果・実務成果</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シート</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企業実習・</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用</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」により対象者の評価を実施</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87313" marR="0" lvl="0" indent="-87313"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schemeClr val="accent3"/>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有期実習型訓練</a:t>
                      </a:r>
                      <a:r>
                        <a:rPr kumimoji="1" lang="ja-JP" altLang="en-US" sz="1100" b="0"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の場合は、</a:t>
                      </a:r>
                      <a:r>
                        <a:rPr kumimoji="1" lang="ja-JP" altLang="en-US" sz="1100" b="0"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支給申請までに訓練受講者を</a:t>
                      </a:r>
                      <a:r>
                        <a:rPr kumimoji="1" lang="ja-JP" altLang="en-US" sz="1100" b="1" i="0" u="sng"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正規雇用労働者等に転換</a:t>
                      </a:r>
                    </a:p>
                  </a:txBody>
                  <a:tcPr marT="72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217790">
                <a:tc gridSpan="4">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訓練に係る費用</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P40</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42</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参照）</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は支給申請までに支払い終えている必要があります。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647911240"/>
                  </a:ext>
                </a:extLst>
              </a:tr>
            </a:tbl>
          </a:graphicData>
        </a:graphic>
      </p:graphicFrame>
      <p:sp>
        <p:nvSpPr>
          <p:cNvPr id="16" name="テキスト ボックス 15"/>
          <p:cNvSpPr txBox="1"/>
          <p:nvPr/>
        </p:nvSpPr>
        <p:spPr>
          <a:xfrm>
            <a:off x="1436172" y="1402160"/>
            <a:ext cx="1130272" cy="461665"/>
          </a:xfrm>
          <a:prstGeom prst="rect">
            <a:avLst/>
          </a:prstGeom>
          <a:solidFill>
            <a:schemeClr val="bg1"/>
          </a:solidFill>
          <a:ln w="57150">
            <a:noFill/>
          </a:ln>
        </p:spPr>
        <p:txBody>
          <a:bodyPr wrap="square" rtlCol="0">
            <a:spAutoFit/>
          </a:bodyPr>
          <a:lstStyle/>
          <a:p>
            <a:pPr algn="ct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認定実習併用</a:t>
            </a:r>
            <a:endPar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職業訓練</a:t>
            </a:r>
            <a:endPar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9" name="テキスト ボックス 98"/>
          <p:cNvSpPr txBox="1"/>
          <p:nvPr/>
        </p:nvSpPr>
        <p:spPr>
          <a:xfrm>
            <a:off x="134003" y="1483258"/>
            <a:ext cx="1118286" cy="276999"/>
          </a:xfrm>
          <a:prstGeom prst="rect">
            <a:avLst/>
          </a:prstGeom>
          <a:solidFill>
            <a:schemeClr val="bg1"/>
          </a:solidFill>
          <a:ln w="57150">
            <a:noFill/>
          </a:ln>
        </p:spPr>
        <p:txBody>
          <a:bodyPr wrap="square" rtlCol="0">
            <a:spAutoFit/>
          </a:bodyPr>
          <a:lstStyle/>
          <a:p>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人材育成訓練</a:t>
            </a:r>
          </a:p>
        </p:txBody>
      </p:sp>
      <p:sp>
        <p:nvSpPr>
          <p:cNvPr id="100" name="正方形/長方形 99"/>
          <p:cNvSpPr/>
          <p:nvPr/>
        </p:nvSpPr>
        <p:spPr>
          <a:xfrm>
            <a:off x="36000" y="72000"/>
            <a:ext cx="70920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3" name="正方形/長方形 2"/>
          <p:cNvSpPr/>
          <p:nvPr/>
        </p:nvSpPr>
        <p:spPr>
          <a:xfrm>
            <a:off x="2619152" y="639656"/>
            <a:ext cx="622286" cy="276999"/>
          </a:xfrm>
          <a:prstGeom prst="rect">
            <a:avLst/>
          </a:prstGeom>
        </p:spPr>
        <p:txBody>
          <a:bodyPr wrap="none">
            <a:spAutoFit/>
          </a:bodyPr>
          <a:lstStyle/>
          <a:p>
            <a:pPr lvl="0">
              <a:defRPr/>
            </a:pPr>
            <a:r>
              <a:rPr lang="en-US" altLang="ja-JP" sz="1200">
                <a:latin typeface="メイリオ" panose="020B0604030504040204" pitchFamily="50" charset="-128"/>
                <a:ea typeface="メイリオ" panose="020B0604030504040204" pitchFamily="50" charset="-128"/>
                <a:cs typeface="メイリオ" panose="020B0604030504040204" pitchFamily="50" charset="-128"/>
              </a:rPr>
              <a:t>P4</a:t>
            </a:r>
            <a:r>
              <a:rPr lang="ja-JP" altLang="en-US" sz="120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a:latin typeface="メイリオ" panose="020B0604030504040204" pitchFamily="50" charset="-128"/>
                <a:ea typeface="メイリオ" panose="020B0604030504040204" pitchFamily="50" charset="-128"/>
                <a:cs typeface="メイリオ" panose="020B0604030504040204" pitchFamily="50" charset="-128"/>
              </a:rPr>
              <a:t>6</a:t>
            </a:r>
          </a:p>
        </p:txBody>
      </p:sp>
      <p:sp>
        <p:nvSpPr>
          <p:cNvPr id="37" name="テキスト ボックス 36">
            <a:extLst>
              <a:ext uri="{FF2B5EF4-FFF2-40B4-BE49-F238E27FC236}">
                <a16:creationId xmlns:a16="http://schemas.microsoft.com/office/drawing/2014/main" id="{B1803D0F-954C-4166-858F-4B0939E9FFFB}"/>
              </a:ext>
            </a:extLst>
          </p:cNvPr>
          <p:cNvSpPr txBox="1"/>
          <p:nvPr/>
        </p:nvSpPr>
        <p:spPr>
          <a:xfrm>
            <a:off x="4041358" y="644592"/>
            <a:ext cx="1339279" cy="461665"/>
          </a:xfrm>
          <a:prstGeom prst="rect">
            <a:avLst/>
          </a:prstGeom>
          <a:solidFill>
            <a:schemeClr val="bg1"/>
          </a:solidFill>
          <a:ln w="57150">
            <a:noFill/>
          </a:ln>
        </p:spPr>
        <p:txBody>
          <a:bodyPr wrap="square" rtlCol="0">
            <a:spAutoFit/>
          </a:bodyPr>
          <a:lstStyle/>
          <a:p>
            <a:pPr algn="ct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endPar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基本型</a:t>
            </a:r>
            <a:r>
              <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42" name="テキスト ボックス 41">
            <a:extLst>
              <a:ext uri="{FF2B5EF4-FFF2-40B4-BE49-F238E27FC236}">
                <a16:creationId xmlns:a16="http://schemas.microsoft.com/office/drawing/2014/main" id="{852B268E-BFCF-43C0-B4AC-59C42F1C4FB4}"/>
              </a:ext>
            </a:extLst>
          </p:cNvPr>
          <p:cNvSpPr txBox="1"/>
          <p:nvPr/>
        </p:nvSpPr>
        <p:spPr>
          <a:xfrm>
            <a:off x="5187597" y="644592"/>
            <a:ext cx="1613262" cy="461665"/>
          </a:xfrm>
          <a:prstGeom prst="rect">
            <a:avLst/>
          </a:prstGeom>
          <a:solidFill>
            <a:schemeClr val="bg1"/>
          </a:solidFill>
          <a:ln w="57150">
            <a:noFill/>
          </a:ln>
        </p:spPr>
        <p:txBody>
          <a:bodyPr wrap="square" rtlCol="0">
            <a:spAutoFit/>
          </a:bodyPr>
          <a:lstStyle/>
          <a:p>
            <a:pPr algn="ct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endPar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キャリアアップ型</a:t>
            </a:r>
            <a:r>
              <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 name="スライド番号プレースホルダー 1">
            <a:extLst>
              <a:ext uri="{FF2B5EF4-FFF2-40B4-BE49-F238E27FC236}">
                <a16:creationId xmlns:a16="http://schemas.microsoft.com/office/drawing/2014/main" id="{B7FC5EFB-ECEF-17C4-2221-8273B63C733A}"/>
              </a:ext>
            </a:extLst>
          </p:cNvPr>
          <p:cNvSpPr txBox="1">
            <a:spLocks/>
          </p:cNvSpPr>
          <p:nvPr/>
        </p:nvSpPr>
        <p:spPr>
          <a:xfrm>
            <a:off x="6804900" y="9901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44</a:t>
            </a:fld>
            <a:endParaRPr lang="ja-JP" altLang="en-US"/>
          </a:p>
        </p:txBody>
      </p:sp>
      <p:graphicFrame>
        <p:nvGraphicFramePr>
          <p:cNvPr id="24" name="表 23"/>
          <p:cNvGraphicFramePr>
            <a:graphicFrameLocks noGrp="1"/>
          </p:cNvGraphicFramePr>
          <p:nvPr>
            <p:extLst>
              <p:ext uri="{D42A27DB-BD31-4B8C-83A1-F6EECF244321}">
                <p14:modId xmlns:p14="http://schemas.microsoft.com/office/powerpoint/2010/main" val="1147236724"/>
              </p:ext>
            </p:extLst>
          </p:nvPr>
        </p:nvGraphicFramePr>
        <p:xfrm>
          <a:off x="69146" y="4381391"/>
          <a:ext cx="6731713" cy="1246678"/>
        </p:xfrm>
        <a:graphic>
          <a:graphicData uri="http://schemas.openxmlformats.org/drawingml/2006/table">
            <a:tbl>
              <a:tblPr firstRow="1" bandRow="1">
                <a:tableStyleId>{5940675A-B579-460E-94D1-54222C63F5DA}</a:tableStyleId>
              </a:tblPr>
              <a:tblGrid>
                <a:gridCol w="6731713">
                  <a:extLst>
                    <a:ext uri="{9D8B030D-6E8A-4147-A177-3AD203B41FA5}">
                      <a16:colId xmlns:a16="http://schemas.microsoft.com/office/drawing/2014/main" val="20000"/>
                    </a:ext>
                  </a:extLst>
                </a:gridCol>
              </a:tblGrid>
              <a:tr h="259827">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 訓練計画の提出</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DFDE3"/>
                    </a:solidFill>
                  </a:tcPr>
                </a:tc>
                <a:extLst>
                  <a:ext uri="{0D108BD9-81ED-4DB2-BD59-A6C34878D82A}">
                    <a16:rowId xmlns:a16="http://schemas.microsoft.com/office/drawing/2014/main" val="10000"/>
                  </a:ext>
                </a:extLst>
              </a:tr>
              <a:tr h="733240">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●「職業訓練実施計画届（様式第１－１号）」などの作成</a:t>
                      </a:r>
                      <a:endPar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2563" marR="0" lvl="0" indent="-182563" algn="l" defTabSz="100177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a:t>
                      </a:r>
                      <a:r>
                        <a:rPr kumimoji="1" lang="ja-JP" altLang="en-US" sz="1100" b="0"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から起算して</a:t>
                      </a:r>
                      <a:r>
                        <a:rPr kumimoji="1" lang="ja-JP" altLang="en-US" sz="1100"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６か月前から１か月前までの間</a:t>
                      </a:r>
                      <a:r>
                        <a:rPr kumimoji="1" lang="ja-JP" altLang="en-US" sz="1100" b="0"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「職業訓練実施計画届（様式第１－１号）」と必要な書類（</a:t>
                      </a: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P47</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48</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参照）を各都道府県労働局へ提出（</a:t>
                      </a:r>
                      <a:r>
                        <a:rPr kumimoji="1" lang="ja-JP" altLang="en-US" sz="1100"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申請手続きは雇用保険適用事業所単位</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1"/>
                  </a:ext>
                </a:extLst>
              </a:tr>
              <a:tr h="244291">
                <a:tc>
                  <a:txBody>
                    <a:bodyPr/>
                    <a:lstStyle/>
                    <a:p>
                      <a:pPr marL="182563" marR="0" lvl="0" indent="-182563" algn="l" defTabSz="100177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計画の内容に変更がある場合は変更届の提出が必要です。（</a:t>
                      </a:r>
                      <a:r>
                        <a:rPr kumimoji="1" lang="en-US" altLang="ja-JP"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P49</a:t>
                      </a: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txBody>
                  <a:tcPr marT="7200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10824815"/>
                  </a:ext>
                </a:extLst>
              </a:tr>
            </a:tbl>
          </a:graphicData>
        </a:graphic>
      </p:graphicFrame>
      <p:sp>
        <p:nvSpPr>
          <p:cNvPr id="7" name="タイトル 6">
            <a:extLst>
              <a:ext uri="{FF2B5EF4-FFF2-40B4-BE49-F238E27FC236}">
                <a16:creationId xmlns:a16="http://schemas.microsoft.com/office/drawing/2014/main" id="{4788ECA9-7B15-D725-032A-044FA3A50DF4}"/>
              </a:ext>
            </a:extLst>
          </p:cNvPr>
          <p:cNvSpPr>
            <a:spLocks noGrp="1"/>
          </p:cNvSpPr>
          <p:nvPr>
            <p:ph type="title"/>
          </p:nvPr>
        </p:nvSpPr>
        <p:spPr>
          <a:xfrm>
            <a:off x="36001" y="69136"/>
            <a:ext cx="5724690" cy="425864"/>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Ⅲ-1</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手続きの流れ</a:t>
            </a:r>
            <a:endParaRPr lang="ja-JP" altLang="ja-JP">
              <a:effectLst/>
            </a:endParaRPr>
          </a:p>
        </p:txBody>
      </p:sp>
      <p:sp>
        <p:nvSpPr>
          <p:cNvPr id="17" name="フローチャート: 組合せ 16">
            <a:extLst>
              <a:ext uri="{FF2B5EF4-FFF2-40B4-BE49-F238E27FC236}">
                <a16:creationId xmlns:a16="http://schemas.microsoft.com/office/drawing/2014/main" id="{E21E3F82-15CF-1541-5A93-133A99E520AE}"/>
              </a:ext>
            </a:extLst>
          </p:cNvPr>
          <p:cNvSpPr/>
          <p:nvPr/>
        </p:nvSpPr>
        <p:spPr>
          <a:xfrm>
            <a:off x="3032134" y="5717031"/>
            <a:ext cx="625906" cy="83820"/>
          </a:xfrm>
          <a:prstGeom prst="flowChartMerge">
            <a:avLst/>
          </a:prstGeom>
          <a:ln/>
        </p:spPr>
        <p:style>
          <a:lnRef idx="1">
            <a:schemeClr val="dk1"/>
          </a:lnRef>
          <a:fillRef idx="2">
            <a:schemeClr val="dk1"/>
          </a:fillRef>
          <a:effectRef idx="1">
            <a:schemeClr val="dk1"/>
          </a:effectRef>
          <a:fontRef idx="minor">
            <a:schemeClr val="dk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FE3C8C0B-30FC-2B69-E0C7-63610163220E}"/>
              </a:ext>
            </a:extLst>
          </p:cNvPr>
          <p:cNvSpPr/>
          <p:nvPr/>
        </p:nvSpPr>
        <p:spPr>
          <a:xfrm>
            <a:off x="152372" y="9416382"/>
            <a:ext cx="6792123" cy="593111"/>
          </a:xfrm>
          <a:prstGeom prst="rect">
            <a:avLst/>
          </a:prstGeom>
          <a:noFill/>
        </p:spPr>
        <p:txBody>
          <a:bodyPr wrap="square">
            <a:spAutoFit/>
          </a:bodyPr>
          <a:lstStyle/>
          <a:p>
            <a:pPr marL="182563" marR="0" lvl="0" indent="-182563" algn="l" defTabSz="914400" rtl="0" eaLnBrk="1" fontAlgn="auto" latinLnBrk="0" hangingPunct="1">
              <a:lnSpc>
                <a:spcPts val="1320"/>
              </a:lnSpc>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令和７年度以降は、計画提出時・支給申請時の申請項目及び添付書類の削減・整理・統合に伴い、</a:t>
            </a:r>
            <a:r>
              <a:rPr kumimoji="1" lang="ja-JP" altLang="en-US" sz="1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助成金の支給又は不支給の決定に係る審査は、支給申請後に一括して行うこととなりました。</a:t>
            </a:r>
            <a:endParaRPr kumimoji="1" lang="en-US" altLang="ja-JP" sz="1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2563" marR="0" lvl="0" indent="-182563" algn="l" defTabSz="914400" rtl="0" eaLnBrk="1" fontAlgn="auto" latinLnBrk="0" hangingPunct="1">
              <a:lnSpc>
                <a:spcPts val="1320"/>
              </a:lnSpc>
              <a:spcAft>
                <a:spcPts val="0"/>
              </a:spcAft>
              <a:buClrTx/>
              <a:buSzTx/>
              <a:buFontTx/>
              <a:buNone/>
              <a:tabLst/>
              <a:defRPr/>
            </a:pPr>
            <a:r>
              <a:rPr lang="ja-JP" altLang="en-US" sz="1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なお、</a:t>
            </a:r>
            <a:r>
              <a:rPr kumimoji="1" lang="ja-JP" altLang="en-US" sz="1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計画届を提出したことをもって、助成金が確実に支給されるものではありません。</a:t>
            </a:r>
            <a:endParaRPr kumimoji="1" lang="en-US" altLang="ja-JP" sz="10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フローチャート: 組合せ 16">
            <a:extLst>
              <a:ext uri="{FF2B5EF4-FFF2-40B4-BE49-F238E27FC236}">
                <a16:creationId xmlns:a16="http://schemas.microsoft.com/office/drawing/2014/main" id="{D388C20F-A0A3-B9E4-BF30-FB35FDD2A76F}"/>
              </a:ext>
            </a:extLst>
          </p:cNvPr>
          <p:cNvSpPr/>
          <p:nvPr/>
        </p:nvSpPr>
        <p:spPr>
          <a:xfrm>
            <a:off x="3032134" y="7708521"/>
            <a:ext cx="625906" cy="83820"/>
          </a:xfrm>
          <a:prstGeom prst="flowChartMerge">
            <a:avLst/>
          </a:prstGeom>
          <a:ln/>
        </p:spPr>
        <p:style>
          <a:lnRef idx="1">
            <a:schemeClr val="dk1"/>
          </a:lnRef>
          <a:fillRef idx="2">
            <a:schemeClr val="dk1"/>
          </a:fillRef>
          <a:effectRef idx="1">
            <a:schemeClr val="dk1"/>
          </a:effectRef>
          <a:fontRef idx="minor">
            <a:schemeClr val="dk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9" name="フローチャート: 組合せ 16">
            <a:extLst>
              <a:ext uri="{FF2B5EF4-FFF2-40B4-BE49-F238E27FC236}">
                <a16:creationId xmlns:a16="http://schemas.microsoft.com/office/drawing/2014/main" id="{7AE24FA6-2595-0A73-39CD-001223DB9D1C}"/>
              </a:ext>
            </a:extLst>
          </p:cNvPr>
          <p:cNvSpPr/>
          <p:nvPr/>
        </p:nvSpPr>
        <p:spPr>
          <a:xfrm>
            <a:off x="3032134" y="8631659"/>
            <a:ext cx="625906" cy="98551"/>
          </a:xfrm>
          <a:prstGeom prst="flowChartMerge">
            <a:avLst/>
          </a:prstGeom>
          <a:ln/>
        </p:spPr>
        <p:style>
          <a:lnRef idx="1">
            <a:schemeClr val="dk1"/>
          </a:lnRef>
          <a:fillRef idx="2">
            <a:schemeClr val="dk1"/>
          </a:fillRef>
          <a:effectRef idx="1">
            <a:schemeClr val="dk1"/>
          </a:effectRef>
          <a:fontRef idx="minor">
            <a:schemeClr val="dk1"/>
          </a:fontRef>
        </p:style>
        <p:txBody>
          <a:bodyPr rtlCol="0" anchor="ctr"/>
          <a:lstStyle/>
          <a:p>
            <a:pPr algn="l"/>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19" name="テキスト ボックス 18">
            <a:extLst>
              <a:ext uri="{FF2B5EF4-FFF2-40B4-BE49-F238E27FC236}">
                <a16:creationId xmlns:a16="http://schemas.microsoft.com/office/drawing/2014/main" id="{8E925FF8-421A-BB02-1CB5-497D613E8A0C}"/>
              </a:ext>
            </a:extLst>
          </p:cNvPr>
          <p:cNvSpPr txBox="1"/>
          <p:nvPr/>
        </p:nvSpPr>
        <p:spPr>
          <a:xfrm>
            <a:off x="2852038" y="1412951"/>
            <a:ext cx="986097" cy="461665"/>
          </a:xfrm>
          <a:prstGeom prst="rect">
            <a:avLst/>
          </a:prstGeom>
          <a:solidFill>
            <a:schemeClr val="bg1"/>
          </a:solidFill>
          <a:ln w="57150">
            <a:noFill/>
          </a:ln>
        </p:spPr>
        <p:txBody>
          <a:bodyPr wrap="square" rtlCol="0">
            <a:spAutoFit/>
          </a:bodyPr>
          <a:lstStyle/>
          <a:p>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中高年齢者</a:t>
            </a:r>
            <a:endParaRPr kumimoji="1" lang="en-US" altLang="ja-JP"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2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実習型訓練</a:t>
            </a:r>
          </a:p>
        </p:txBody>
      </p:sp>
      <p:sp>
        <p:nvSpPr>
          <p:cNvPr id="27" name="テキスト ボックス 26">
            <a:extLst>
              <a:ext uri="{FF2B5EF4-FFF2-40B4-BE49-F238E27FC236}">
                <a16:creationId xmlns:a16="http://schemas.microsoft.com/office/drawing/2014/main" id="{40EC238F-21DA-EC2D-D78B-89C179D3C5E5}"/>
              </a:ext>
            </a:extLst>
          </p:cNvPr>
          <p:cNvSpPr txBox="1"/>
          <p:nvPr/>
        </p:nvSpPr>
        <p:spPr>
          <a:xfrm>
            <a:off x="4263852" y="1548898"/>
            <a:ext cx="2076515" cy="1938992"/>
          </a:xfrm>
          <a:prstGeom prst="rect">
            <a:avLst/>
          </a:prstGeom>
          <a:solidFill>
            <a:schemeClr val="bg1">
              <a:lumMod val="95000"/>
            </a:schemeClr>
          </a:solidFill>
          <a:ln w="12700">
            <a:solidFill>
              <a:schemeClr val="tx1"/>
            </a:solid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rPr>
              <a:t>キャリアコンサルティングの実施</a:t>
            </a:r>
            <a:endParaRPr kumimoji="1" lang="en-US" altLang="ja-JP" sz="9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2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rPr>
              <a:t>　</a:t>
            </a:r>
            <a:endParaRPr kumimoji="1" lang="en-US" altLang="ja-JP" sz="2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メイリオ" pitchFamily="50" charset="-128"/>
                <a:ea typeface="メイリオ" pitchFamily="50" charset="-128"/>
                <a:cs typeface="+mn-cs"/>
              </a:rPr>
              <a:t>訓練受講者</a:t>
            </a:r>
            <a:r>
              <a:rPr kumimoji="1" lang="ja-JP" altLang="en-US" sz="9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はジョブ・カードを作成し、事業主が作成した訓練カリキュラムに基づき、キャリアコンサルタント等による面接を受け、訓練の必要性の有無について確認を受けます。</a:t>
            </a:r>
            <a:endParaRPr kumimoji="1" lang="en-US" altLang="ja-JP" sz="9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995549"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訓練対象者を新たに雇い入れる場合（基本型）は、管轄労働局長による職業訓練実施計画届の提出後、キャリアコンサルタント等による面接を受けます。</a:t>
            </a:r>
            <a:endParaRPr kumimoji="1"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8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訓練対象者を雇用している場合（キャリアアップ型）は、キャリアコンサルタント等（</a:t>
            </a:r>
            <a:r>
              <a:rPr kumimoji="1" lang="en-US" altLang="ja-JP" sz="8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8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）による面接を職業訓練実施計画届の提出前に受けます。</a:t>
            </a:r>
          </a:p>
        </p:txBody>
      </p:sp>
      <p:sp>
        <p:nvSpPr>
          <p:cNvPr id="30" name="テキスト ボックス 29">
            <a:extLst>
              <a:ext uri="{FF2B5EF4-FFF2-40B4-BE49-F238E27FC236}">
                <a16:creationId xmlns:a16="http://schemas.microsoft.com/office/drawing/2014/main" id="{3E660864-42A5-A93F-AE83-59D252C053CA}"/>
              </a:ext>
            </a:extLst>
          </p:cNvPr>
          <p:cNvSpPr txBox="1"/>
          <p:nvPr/>
        </p:nvSpPr>
        <p:spPr>
          <a:xfrm>
            <a:off x="1018109" y="2072594"/>
            <a:ext cx="1913492" cy="1138773"/>
          </a:xfrm>
          <a:prstGeom prst="rect">
            <a:avLst/>
          </a:prstGeom>
          <a:solidFill>
            <a:schemeClr val="accent6">
              <a:lumMod val="20000"/>
              <a:lumOff val="80000"/>
            </a:schemeClr>
          </a:solidFill>
          <a:ln w="12700">
            <a:solidFill>
              <a:schemeClr val="tx1"/>
            </a:solid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実習併用職業訓練に関する厚生労働大臣の認定（詳細は</a:t>
            </a:r>
            <a:r>
              <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P45</a:t>
            </a: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180000" marR="0" lvl="0" indent="-180000" algn="l" defTabSz="1001908" rtl="0" eaLnBrk="1" fontAlgn="auto" latinLnBrk="0" hangingPunct="1">
              <a:lnSpc>
                <a:spcPct val="100000"/>
              </a:lnSpc>
              <a:spcBef>
                <a:spcPts val="600"/>
              </a:spcBef>
              <a:spcAft>
                <a:spcPts val="0"/>
              </a:spcAft>
              <a:buClrTx/>
              <a:buSzTx/>
              <a:buFont typeface="+mj-lt"/>
              <a:buAutoNum type="romanLcPeriod"/>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実践型人材養成システム実施計画の提出（</a:t>
            </a:r>
            <a:r>
              <a:rPr kumimoji="1" lang="ja-JP" altLang="en-US" sz="900" b="1"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a:t>
            </a:r>
            <a:r>
              <a:rPr kumimoji="1" lang="ja-JP" altLang="en-US" sz="9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から起算して</a:t>
            </a:r>
            <a:r>
              <a:rPr kumimoji="1" lang="en-US" altLang="ja-JP" sz="900" b="1"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900" b="1"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日前まで</a:t>
            </a:r>
            <a:r>
              <a:rPr kumimoji="1" lang="ja-JP" altLang="en-US" sz="9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a:t>
            </a: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180000" marR="0" lvl="0" indent="-180000" algn="l" defTabSz="1001908" rtl="0" eaLnBrk="1" fontAlgn="auto" latinLnBrk="0" hangingPunct="1">
              <a:lnSpc>
                <a:spcPct val="100000"/>
              </a:lnSpc>
              <a:spcBef>
                <a:spcPts val="0"/>
              </a:spcBef>
              <a:spcAft>
                <a:spcPts val="0"/>
              </a:spcAft>
              <a:buClrTx/>
              <a:buSzTx/>
              <a:buFont typeface="+mj-lt"/>
              <a:buAutoNum type="romanLcPeriod"/>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大臣認定の審査</a:t>
            </a:r>
          </a:p>
          <a:p>
            <a:pPr marL="180000" marR="0" lvl="0" indent="-180000" algn="l" defTabSz="1001908" rtl="0" eaLnBrk="1" fontAlgn="auto" latinLnBrk="0" hangingPunct="1">
              <a:lnSpc>
                <a:spcPct val="100000"/>
              </a:lnSpc>
              <a:spcBef>
                <a:spcPts val="0"/>
              </a:spcBef>
              <a:spcAft>
                <a:spcPts val="600"/>
              </a:spcAft>
              <a:buClrTx/>
              <a:buSzTx/>
              <a:buFont typeface="+mj-lt"/>
              <a:buAutoNum type="romanLcPeriod"/>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認定通知書の交付</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 name="表 20">
            <a:extLst>
              <a:ext uri="{FF2B5EF4-FFF2-40B4-BE49-F238E27FC236}">
                <a16:creationId xmlns:a16="http://schemas.microsoft.com/office/drawing/2014/main" id="{EC5B0D00-D75C-29A0-E57F-3BCAFE568196}"/>
              </a:ext>
            </a:extLst>
          </p:cNvPr>
          <p:cNvGraphicFramePr>
            <a:graphicFrameLocks noGrp="1"/>
          </p:cNvGraphicFramePr>
          <p:nvPr>
            <p:extLst>
              <p:ext uri="{D42A27DB-BD31-4B8C-83A1-F6EECF244321}">
                <p14:modId xmlns:p14="http://schemas.microsoft.com/office/powerpoint/2010/main" val="1381755505"/>
              </p:ext>
            </p:extLst>
          </p:nvPr>
        </p:nvGraphicFramePr>
        <p:xfrm>
          <a:off x="6844612" y="61987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
        <p:nvSpPr>
          <p:cNvPr id="5" name="テキスト ボックス 4">
            <a:extLst>
              <a:ext uri="{FF2B5EF4-FFF2-40B4-BE49-F238E27FC236}">
                <a16:creationId xmlns:a16="http://schemas.microsoft.com/office/drawing/2014/main" id="{68AD981B-FB8C-4E0B-4EC3-11139D881182}"/>
              </a:ext>
            </a:extLst>
          </p:cNvPr>
          <p:cNvSpPr txBox="1"/>
          <p:nvPr/>
        </p:nvSpPr>
        <p:spPr>
          <a:xfrm>
            <a:off x="1359538" y="3351364"/>
            <a:ext cx="2592740" cy="646331"/>
          </a:xfrm>
          <a:prstGeom prst="rect">
            <a:avLst/>
          </a:prstGeom>
          <a:solidFill>
            <a:schemeClr val="bg1">
              <a:lumMod val="95000"/>
            </a:schemeClr>
          </a:solidFill>
          <a:ln w="12700">
            <a:solidFill>
              <a:schemeClr val="tx1"/>
            </a:solidFill>
          </a:ln>
        </p:spPr>
        <p:txBody>
          <a:bodyPr wrap="square" rtlCol="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rPr>
              <a:t>キャリアコンサルティングの実施</a:t>
            </a:r>
            <a:endParaRPr kumimoji="1" lang="en-US" altLang="ja-JP" sz="900" b="1" i="0" u="sng" strike="noStrike" kern="1200" cap="none" spc="0" normalizeH="0" baseline="0" noProof="0">
              <a:ln>
                <a:noFill/>
              </a:ln>
              <a:solidFill>
                <a:srgbClr val="FF0000"/>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i="0" strike="noStrike" kern="1200" cap="none" spc="0" normalizeH="0" baseline="0" noProof="0">
                <a:ln>
                  <a:noFill/>
                </a:ln>
                <a:effectLst/>
                <a:uLnTx/>
                <a:uFillTx/>
                <a:latin typeface="メイリオ" pitchFamily="50" charset="-128"/>
                <a:ea typeface="メイリオ" pitchFamily="50" charset="-128"/>
                <a:cs typeface="+mn-cs"/>
              </a:rPr>
              <a:t>キャリアコンサルタント等によるジョブ・カードを活用したキャリアコンサルティングを受け、その中で訓練への参加が必要と認められること</a:t>
            </a:r>
            <a:endParaRPr kumimoji="1" lang="en-US" altLang="ja-JP" sz="900" i="0" strike="noStrike" kern="1200" cap="none" spc="0" normalizeH="0" baseline="0" noProof="0">
              <a:ln>
                <a:noFill/>
              </a:ln>
              <a:effectLst/>
              <a:uLnTx/>
              <a:uFillTx/>
              <a:latin typeface="メイリオ" pitchFamily="50" charset="-128"/>
              <a:ea typeface="メイリオ" pitchFamily="50" charset="-128"/>
              <a:cs typeface="+mn-cs"/>
            </a:endParaRPr>
          </a:p>
        </p:txBody>
      </p:sp>
    </p:spTree>
    <p:extLst>
      <p:ext uri="{BB962C8B-B14F-4D97-AF65-F5344CB8AC3E}">
        <p14:creationId xmlns:p14="http://schemas.microsoft.com/office/powerpoint/2010/main" val="3057319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 name="表 31"/>
          <p:cNvGraphicFramePr>
            <a:graphicFrameLocks noGrp="1"/>
          </p:cNvGraphicFramePr>
          <p:nvPr>
            <p:extLst>
              <p:ext uri="{D42A27DB-BD31-4B8C-83A1-F6EECF244321}">
                <p14:modId xmlns:p14="http://schemas.microsoft.com/office/powerpoint/2010/main" val="1935564649"/>
              </p:ext>
            </p:extLst>
          </p:nvPr>
        </p:nvGraphicFramePr>
        <p:xfrm>
          <a:off x="340533" y="4075314"/>
          <a:ext cx="6462355" cy="2109960"/>
        </p:xfrm>
        <a:graphic>
          <a:graphicData uri="http://schemas.openxmlformats.org/drawingml/2006/table">
            <a:tbl>
              <a:tblPr firstRow="1" bandRow="1">
                <a:tableStyleId>{5940675A-B579-460E-94D1-54222C63F5DA}</a:tableStyleId>
              </a:tblPr>
              <a:tblGrid>
                <a:gridCol w="6462355">
                  <a:extLst>
                    <a:ext uri="{9D8B030D-6E8A-4147-A177-3AD203B41FA5}">
                      <a16:colId xmlns:a16="http://schemas.microsoft.com/office/drawing/2014/main" val="20000"/>
                    </a:ext>
                  </a:extLst>
                </a:gridCol>
              </a:tblGrid>
              <a:tr h="0">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大臣認定に必要となる書類の作成・提出</a:t>
                      </a:r>
                      <a:endParaRPr lang="en-US" altLang="ja-JP"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74246">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次の書類を作成し、</a:t>
                      </a:r>
                      <a:r>
                        <a:rPr kumimoji="1" lang="ja-JP" altLang="en-US" sz="1100" b="1"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訓練開始日</a:t>
                      </a:r>
                      <a:r>
                        <a:rPr kumimoji="1" lang="ja-JP" altLang="en-US" sz="1100" b="0"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en-US" altLang="ja-JP" sz="1100" b="1"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30</a:t>
                      </a:r>
                      <a:r>
                        <a:rPr kumimoji="1" lang="ja-JP" altLang="en-US" sz="1100" b="1"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日前（</a:t>
                      </a:r>
                      <a:r>
                        <a:rPr kumimoji="1" lang="en-US" altLang="ja-JP" sz="1100" b="1"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i="0" u="sng"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）まで</a:t>
                      </a:r>
                      <a:r>
                        <a:rPr kumimoji="1" lang="ja-JP" altLang="en-US" sz="1100" b="0" i="0" u="none"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に、都道府県労働局またはハローワークに提出　</a:t>
                      </a:r>
                      <a:endParaRPr kumimoji="1" lang="en-US" altLang="ja-JP" sz="1100" b="0" i="0" u="none" strike="noStrike" kern="1200" cap="none" spc="-2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認定実習併用職業訓練で助成金を申請予定の方は、助成金の提出書類の確認等に時間がかかること</a:t>
                      </a:r>
                      <a:endParaRPr kumimoji="1" lang="en-US" altLang="ja-JP"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もあることから、早期の認定申請にご協力をお願いいたします。</a:t>
                      </a:r>
                      <a:endParaRPr kumimoji="1" lang="en-US" altLang="ja-JP"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特に申請の集中する１～３月の時期については、早期の認定申請にご協力をお願いいたします。</a:t>
                      </a:r>
                      <a:endParaRPr kumimoji="1" lang="en-US" altLang="ja-JP" sz="1100" b="0" i="0" u="none" strike="noStrike" kern="1200" cap="none" spc="-20" normalizeH="0" baseline="0" noProof="0">
                        <a:ln>
                          <a:noFill/>
                        </a:ln>
                        <a:solidFill>
                          <a:srgbClr val="F79646">
                            <a:lumMod val="75000"/>
                          </a:srgbClr>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・実施計画認定申請書（様式第</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号第１面～第３面）</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・実践型人材養成システム実施計画</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・教育訓練カリキュラム</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・ジョブ・カード様式</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3-3-1-1</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職業能力証明（訓練成果・実務成果）シート</a:t>
                      </a:r>
                      <a:endParaRPr kumimoji="1" lang="en-US" altLang="ja-JP" sz="1100" b="0" i="0" u="none" strike="noStrike" kern="1200" cap="none" spc="0" normalizeH="0" baseline="3000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・提出書類の確認シート</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・その他（上記書類の他に、労働局長が書類の提出を求める場合があります。）</a:t>
                      </a:r>
                      <a:endParaRPr lang="en-US" altLang="ja-JP" sz="105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5" name="正方形/長方形 4"/>
          <p:cNvSpPr/>
          <p:nvPr/>
        </p:nvSpPr>
        <p:spPr>
          <a:xfrm>
            <a:off x="423586" y="6278879"/>
            <a:ext cx="6379302" cy="1277615"/>
          </a:xfrm>
          <a:prstGeom prst="rect">
            <a:avLst/>
          </a:prstGeom>
          <a:solidFill>
            <a:srgbClr val="FDF0E7"/>
          </a:solidFill>
          <a:ln w="317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graphicFrame>
        <p:nvGraphicFramePr>
          <p:cNvPr id="55" name="表 54"/>
          <p:cNvGraphicFramePr>
            <a:graphicFrameLocks noGrp="1"/>
          </p:cNvGraphicFramePr>
          <p:nvPr>
            <p:extLst>
              <p:ext uri="{D42A27DB-BD31-4B8C-83A1-F6EECF244321}">
                <p14:modId xmlns:p14="http://schemas.microsoft.com/office/powerpoint/2010/main" val="1892863923"/>
              </p:ext>
            </p:extLst>
          </p:nvPr>
        </p:nvGraphicFramePr>
        <p:xfrm>
          <a:off x="423586" y="8085930"/>
          <a:ext cx="6482367" cy="535472"/>
        </p:xfrm>
        <a:graphic>
          <a:graphicData uri="http://schemas.openxmlformats.org/drawingml/2006/table">
            <a:tbl>
              <a:tblPr firstRow="1" bandRow="1">
                <a:tableStyleId>{5940675A-B579-460E-94D1-54222C63F5DA}</a:tableStyleId>
              </a:tblPr>
              <a:tblGrid>
                <a:gridCol w="6482367">
                  <a:extLst>
                    <a:ext uri="{9D8B030D-6E8A-4147-A177-3AD203B41FA5}">
                      <a16:colId xmlns:a16="http://schemas.microsoft.com/office/drawing/2014/main" val="20000"/>
                    </a:ext>
                  </a:extLst>
                </a:gridCol>
              </a:tblGrid>
              <a:tr h="266899">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大臣認定の審査</a:t>
                      </a: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50112">
                <a:tc>
                  <a:txBody>
                    <a:bodyPr/>
                    <a:lstStyle/>
                    <a:p>
                      <a:r>
                        <a:rPr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上記書類を審査の上、認定・不認定を決定</a:t>
                      </a:r>
                      <a:endParaRPr lang="en-US" altLang="ja-JP" sz="1100" b="0" strike="sngStrike" baseline="0">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095902686"/>
              </p:ext>
            </p:extLst>
          </p:nvPr>
        </p:nvGraphicFramePr>
        <p:xfrm>
          <a:off x="412639" y="8959060"/>
          <a:ext cx="6504260" cy="621155"/>
        </p:xfrm>
        <a:graphic>
          <a:graphicData uri="http://schemas.openxmlformats.org/drawingml/2006/table">
            <a:tbl>
              <a:tblPr firstRow="1" bandRow="1">
                <a:tableStyleId>{5940675A-B579-460E-94D1-54222C63F5DA}</a:tableStyleId>
              </a:tblPr>
              <a:tblGrid>
                <a:gridCol w="6504260">
                  <a:extLst>
                    <a:ext uri="{9D8B030D-6E8A-4147-A177-3AD203B41FA5}">
                      <a16:colId xmlns:a16="http://schemas.microsoft.com/office/drawing/2014/main" val="20000"/>
                    </a:ext>
                  </a:extLst>
                </a:gridCol>
              </a:tblGrid>
              <a:tr h="321514">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lang="ja-JP" altLang="en-US" sz="14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認定通知書の交付</a:t>
                      </a: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10000"/>
                  </a:ext>
                </a:extLst>
              </a:tr>
              <a:tr h="299641">
                <a:tc>
                  <a:txBody>
                    <a:bodyPr/>
                    <a:lstStyle/>
                    <a:p>
                      <a:r>
                        <a:rPr lang="ja-JP" altLang="en-US" sz="1100" b="0" strike="noStrike"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労働局から</a:t>
                      </a:r>
                      <a:r>
                        <a:rPr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「実践型人材養成システム実施計画認定通知書」を交付</a:t>
                      </a:r>
                      <a:endParaRPr lang="ja-JP" altLang="en-US" sz="1100" b="0" strike="sngStrike">
                        <a:solidFill>
                          <a:srgbClr val="00B050"/>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bl>
          </a:graphicData>
        </a:graphic>
      </p:graphicFrame>
      <p:sp>
        <p:nvSpPr>
          <p:cNvPr id="28" name="正方形/長方形 27"/>
          <p:cNvSpPr/>
          <p:nvPr/>
        </p:nvSpPr>
        <p:spPr>
          <a:xfrm>
            <a:off x="168033" y="200487"/>
            <a:ext cx="6939931" cy="307777"/>
          </a:xfrm>
          <a:prstGeom prst="rect">
            <a:avLst/>
          </a:prstGeom>
          <a:noFill/>
          <a:ln cap="rnd">
            <a:noFill/>
          </a:ln>
        </p:spPr>
        <p:txBody>
          <a:bodyPr wrap="squar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a:ln>
                  <a:noFill/>
                </a:ln>
                <a:solidFill>
                  <a:srgbClr val="F79646">
                    <a:lumMod val="75000"/>
                  </a:srgbClr>
                </a:solidFill>
                <a:effectLst/>
                <a:uLnTx/>
                <a:uFillTx/>
                <a:latin typeface="メイリオ" pitchFamily="50" charset="-128"/>
                <a:ea typeface="メイリオ" pitchFamily="50" charset="-128"/>
                <a:cs typeface="+mn-cs"/>
              </a:rPr>
              <a:t>※ </a:t>
            </a:r>
            <a:r>
              <a:rPr kumimoji="1" lang="ja-JP" altLang="en-US" sz="1400" b="1" i="0" u="dbl" strike="noStrike" kern="1200" cap="none" spc="0" normalizeH="0" baseline="0" noProof="0">
                <a:ln>
                  <a:noFill/>
                </a:ln>
                <a:solidFill>
                  <a:srgbClr val="F79646">
                    <a:lumMod val="75000"/>
                  </a:srgbClr>
                </a:solidFill>
                <a:effectLst/>
                <a:uLnTx/>
                <a:uFill>
                  <a:solidFill>
                    <a:srgbClr val="F79646"/>
                  </a:solidFill>
                </a:uFill>
                <a:latin typeface="メイリオ" pitchFamily="50" charset="-128"/>
                <a:ea typeface="メイリオ" pitchFamily="50" charset="-128"/>
                <a:cs typeface="+mn-cs"/>
              </a:rPr>
              <a:t>実習併用職業訓練（実践型人材養成システム）の大臣認定</a:t>
            </a:r>
            <a:r>
              <a:rPr kumimoji="1" lang="ja-JP" altLang="en-US" sz="1400" b="1" i="0" u="none" strike="noStrike" kern="1200" cap="none" spc="0" normalizeH="0" baseline="0" noProof="0">
                <a:ln>
                  <a:noFill/>
                </a:ln>
                <a:solidFill>
                  <a:srgbClr val="F79646">
                    <a:lumMod val="75000"/>
                  </a:srgbClr>
                </a:solidFill>
                <a:effectLst/>
                <a:uLnTx/>
                <a:uFillTx/>
                <a:latin typeface="メイリオ" pitchFamily="50" charset="-128"/>
                <a:ea typeface="メイリオ" pitchFamily="50" charset="-128"/>
                <a:cs typeface="+mn-cs"/>
              </a:rPr>
              <a:t>とは</a:t>
            </a:r>
          </a:p>
        </p:txBody>
      </p:sp>
      <p:sp>
        <p:nvSpPr>
          <p:cNvPr id="25" name="テキスト ボックス 24"/>
          <p:cNvSpPr txBox="1"/>
          <p:nvPr/>
        </p:nvSpPr>
        <p:spPr>
          <a:xfrm>
            <a:off x="398086" y="459711"/>
            <a:ext cx="6259917" cy="1747273"/>
          </a:xfrm>
          <a:prstGeom prst="rect">
            <a:avLst/>
          </a:prstGeom>
          <a:noFill/>
        </p:spPr>
        <p:txBody>
          <a:bodyPr wrap="square" rtlCol="0">
            <a:spAutoFit/>
          </a:bodyPr>
          <a:lstStyle/>
          <a:p>
            <a:pPr marL="0" marR="0" lvl="0" indent="0" algn="l" defTabSz="1001908" rtl="0" eaLnBrk="1" fontAlgn="auto" latinLnBrk="0" hangingPunct="1">
              <a:lnSpc>
                <a:spcPts val="1260"/>
              </a:lnSpc>
              <a:spcBef>
                <a:spcPts val="6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実習併用職業訓練</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とは、雇用する従業員を対象として行う、企業内での実習（</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）と、教育訓練機関などでの座学等（</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を組み合わせた実践的訓練で、訓練によって修得された技能および知識についての評価を行うものをいいます（職業能力開発促進法第</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条の２第</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項など）。</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ts val="1260"/>
              </a:lnSpc>
              <a:spcBef>
                <a:spcPts val="6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実施計画を立てて申請することにより、実習併用職業訓練として</a:t>
            </a: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厚生労働大臣の認定</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を受けることができます。認定を受けると、ハローワークの求人票に、採用後に大臣認定を受けた訓練を受けられることを表示したり、</a:t>
            </a:r>
            <a:r>
              <a:rPr kumimoji="1" lang="ja-JP" altLang="en-US" sz="1100" b="0" i="0" u="none" strike="noStrike" kern="1200" cap="none" spc="-3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ハローワーク</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の</a:t>
            </a:r>
            <a:r>
              <a:rPr kumimoji="1" lang="ja-JP" altLang="en-US" sz="1100" b="0" i="0" u="none" strike="noStrike" kern="1200" cap="none" spc="-3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キャリアコンサルティング</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を受けることができるようになります。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ts val="1260"/>
              </a:lnSpc>
              <a:spcBef>
                <a:spcPts val="6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人材開発支援助成金の認定実習併用職業訓練では、この認定を受けて行われる実習併用職業訓練を助成の対象としています。</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p:cNvSpPr/>
          <p:nvPr/>
        </p:nvSpPr>
        <p:spPr>
          <a:xfrm>
            <a:off x="340533" y="9652223"/>
            <a:ext cx="6543809" cy="430887"/>
          </a:xfrm>
          <a:prstGeom prst="rect">
            <a:avLst/>
          </a:prstGeom>
        </p:spPr>
        <p:txBody>
          <a:bodyPr wrap="square">
            <a:spAutoFit/>
          </a:bodyPr>
          <a:lstStyle/>
          <a:p>
            <a:pPr marL="180975" marR="0" lvl="0" indent="-180975" algn="l" defTabSz="100190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大臣認定された訓練が、人材開発支援助成金の支給要件を満たさず、助成対象とならない場合もあるのでご注意ください。</a:t>
            </a:r>
          </a:p>
        </p:txBody>
      </p:sp>
      <p:sp>
        <p:nvSpPr>
          <p:cNvPr id="4" name="正方形/長方形 3"/>
          <p:cNvSpPr/>
          <p:nvPr/>
        </p:nvSpPr>
        <p:spPr>
          <a:xfrm>
            <a:off x="523875" y="6395824"/>
            <a:ext cx="6253439" cy="600164"/>
          </a:xfrm>
          <a:prstGeom prst="rect">
            <a:avLst/>
          </a:prstGeom>
        </p:spPr>
        <p:txBody>
          <a:bodyPr wrap="square">
            <a:spAutoFit/>
          </a:bodyPr>
          <a:lstStyle/>
          <a:p>
            <a:pPr lvl="0">
              <a:defRPr/>
            </a:pPr>
            <a:r>
              <a:rPr lang="ja-JP" altLang="en-US" sz="1100" b="1">
                <a:solidFill>
                  <a:srgbClr val="DD5F09"/>
                </a:solidFill>
                <a:latin typeface="メイリオ" panose="020B0604030504040204" pitchFamily="50" charset="-128"/>
                <a:ea typeface="メイリオ" panose="020B0604030504040204" pitchFamily="50" charset="-128"/>
                <a:cs typeface="メイリオ" panose="020B0604030504040204" pitchFamily="50" charset="-128"/>
              </a:rPr>
              <a:t>大臣認定の申請に必要な書類や記載例などは、厚生労働省のホームページからダウンロードできます。実践型人材養成システムや、大臣認定の申請についてご不明な点は、管轄の労働局またはハローワー</a:t>
            </a:r>
            <a:r>
              <a:rPr kumimoji="1" lang="ja-JP" altLang="en-US" sz="1100" b="1" i="0" u="none" strike="noStrike" kern="1200" cap="none" spc="0" normalizeH="0" baseline="0" noProof="0">
                <a:ln>
                  <a:noFill/>
                </a:ln>
                <a:solidFill>
                  <a:srgbClr val="DD5F09"/>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クにお問い合わせください。</a:t>
            </a:r>
            <a:endParaRPr kumimoji="1" lang="en-US" altLang="ja-JP" sz="1100" b="1" i="0" u="none" strike="noStrike" kern="1200" cap="none" spc="0" normalizeH="0" baseline="0" noProof="0">
              <a:ln>
                <a:noFill/>
              </a:ln>
              <a:solidFill>
                <a:srgbClr val="DD5F09"/>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図 5"/>
          <p:cNvPicPr>
            <a:picLocks noChangeAspect="1"/>
          </p:cNvPicPr>
          <p:nvPr/>
        </p:nvPicPr>
        <p:blipFill rotWithShape="1">
          <a:blip r:embed="rId2" cstate="email">
            <a:extLst>
              <a:ext uri="{28A0092B-C50C-407E-A947-70E740481C1C}">
                <a14:useLocalDpi xmlns:a14="http://schemas.microsoft.com/office/drawing/2010/main"/>
              </a:ext>
            </a:extLst>
          </a:blip>
          <a:srcRect t="5294"/>
          <a:stretch/>
        </p:blipFill>
        <p:spPr>
          <a:xfrm>
            <a:off x="5975398" y="6898495"/>
            <a:ext cx="618064" cy="585342"/>
          </a:xfrm>
          <a:prstGeom prst="rect">
            <a:avLst/>
          </a:prstGeom>
        </p:spPr>
      </p:pic>
      <p:sp>
        <p:nvSpPr>
          <p:cNvPr id="31" name="テキスト ボックス 30"/>
          <p:cNvSpPr txBox="1"/>
          <p:nvPr/>
        </p:nvSpPr>
        <p:spPr>
          <a:xfrm>
            <a:off x="418679" y="2211864"/>
            <a:ext cx="6218730" cy="1567096"/>
          </a:xfrm>
          <a:prstGeom prst="rect">
            <a:avLst/>
          </a:prstGeom>
          <a:noFill/>
          <a:ln w="19050">
            <a:solidFill>
              <a:schemeClr val="accent6"/>
            </a:solidFill>
          </a:ln>
        </p:spPr>
        <p:txBody>
          <a:bodyPr wrap="square" rtlCol="0">
            <a:spAutoFit/>
          </a:bodyPr>
          <a:lstStyle/>
          <a:p>
            <a:pPr marL="180975" marR="0" lvl="0" indent="-180975" algn="l" defTabSz="1001908" rtl="0" eaLnBrk="1" fontAlgn="auto" latinLnBrk="0" hangingPunct="1">
              <a:lnSpc>
                <a:spcPts val="1500"/>
              </a:lnSpc>
              <a:spcBef>
                <a:spcPts val="20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主な認定基準</a:t>
            </a: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p>
          <a:p>
            <a:pPr marL="180975" marR="0" lvl="0" indent="-180975" algn="l" defTabSz="1001908" rtl="0" eaLnBrk="1" fontAlgn="auto" latinLnBrk="0" hangingPunct="1">
              <a:lnSpc>
                <a:spcPts val="1500"/>
              </a:lnSpc>
              <a:spcBef>
                <a:spcPts val="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●訓練対象者が</a:t>
            </a: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15</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歳以上</a:t>
            </a: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45</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歳未満の者であること</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ts val="1500"/>
              </a:lnSpc>
              <a:spcBef>
                <a:spcPts val="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●訓練実施期間が</a:t>
            </a: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６か月以上２年以下</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であること</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ts val="1500"/>
              </a:lnSpc>
              <a:spcBef>
                <a:spcPts val="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●総訓練時間数が１年当たりの時間数に換算して</a:t>
            </a:r>
            <a:r>
              <a:rPr kumimoji="1" lang="en-US" altLang="ja-JP"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850</a:t>
            </a: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時間以上</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であること</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ts val="1500"/>
              </a:lnSpc>
              <a:spcBef>
                <a:spcPts val="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●総訓練時間数に占める</a:t>
            </a: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OJT</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の割合が</a:t>
            </a: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２割以上８割以下</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であること</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88900" marR="0" lvl="0" indent="-88900" algn="l" defTabSz="1001908" rtl="0" eaLnBrk="1" fontAlgn="auto" latinLnBrk="0" hangingPunct="1">
              <a:lnSpc>
                <a:spcPts val="1500"/>
              </a:lnSpc>
              <a:spcBef>
                <a:spcPts val="20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●訓練終了後に</a:t>
            </a:r>
            <a:r>
              <a:rPr kumimoji="1" lang="ja-JP" altLang="en-US"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ジョブ・カード様式</a:t>
            </a:r>
            <a:r>
              <a:rPr kumimoji="1" lang="en-US" altLang="ja-JP" sz="1100"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3-3-1-1 </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「職業能力証明（訓練成果・実務成果）シート</a:t>
            </a:r>
            <a:b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b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（企業実習・</a:t>
            </a:r>
            <a:r>
              <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OJT</a:t>
            </a:r>
            <a:r>
              <a:rPr kumimoji="1" lang="ja-JP" altLang="en-US"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用）」により職業能力の評価を実施すること</a:t>
            </a:r>
            <a:endParaRPr kumimoji="1" lang="en-US" altLang="ja-JP" sz="11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graphicFrame>
        <p:nvGraphicFramePr>
          <p:cNvPr id="7" name="表 20">
            <a:extLst>
              <a:ext uri="{FF2B5EF4-FFF2-40B4-BE49-F238E27FC236}">
                <a16:creationId xmlns:a16="http://schemas.microsoft.com/office/drawing/2014/main" id="{692B2123-2B81-5EBD-0433-39DF1FEEBB45}"/>
              </a:ext>
            </a:extLst>
          </p:cNvPr>
          <p:cNvGraphicFramePr>
            <a:graphicFrameLocks noGrp="1"/>
          </p:cNvGraphicFramePr>
          <p:nvPr>
            <p:extLst>
              <p:ext uri="{D42A27DB-BD31-4B8C-83A1-F6EECF244321}">
                <p14:modId xmlns:p14="http://schemas.microsoft.com/office/powerpoint/2010/main" val="1316195134"/>
              </p:ext>
            </p:extLst>
          </p:nvPr>
        </p:nvGraphicFramePr>
        <p:xfrm>
          <a:off x="-11936" y="564887"/>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bg1"/>
                    </a:solidFill>
                  </a:tcPr>
                </a:tc>
                <a:extLst>
                  <a:ext uri="{0D108BD9-81ED-4DB2-BD59-A6C34878D82A}">
                    <a16:rowId xmlns:a16="http://schemas.microsoft.com/office/drawing/2014/main" val="3185328467"/>
                  </a:ext>
                </a:extLst>
              </a:tr>
            </a:tbl>
          </a:graphicData>
        </a:graphic>
      </p:graphicFrame>
      <p:sp>
        <p:nvSpPr>
          <p:cNvPr id="9" name="スライド番号プレースホルダー 1">
            <a:extLst>
              <a:ext uri="{FF2B5EF4-FFF2-40B4-BE49-F238E27FC236}">
                <a16:creationId xmlns:a16="http://schemas.microsoft.com/office/drawing/2014/main" id="{32A53720-022A-2414-E04B-5A42DBBB531D}"/>
              </a:ext>
            </a:extLst>
          </p:cNvPr>
          <p:cNvSpPr txBox="1">
            <a:spLocks/>
          </p:cNvSpPr>
          <p:nvPr/>
        </p:nvSpPr>
        <p:spPr>
          <a:xfrm>
            <a:off x="16639" y="9917873"/>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45</a:t>
            </a:fld>
            <a:endParaRPr kumimoji="1" lang="ja-JP" altLang="en-US" sz="1300" b="0" i="0" u="none" strike="noStrike" kern="1200" cap="none" spc="0" normalizeH="0" noProof="0">
              <a:ln>
                <a:noFill/>
              </a:ln>
              <a:solidFill>
                <a:prstClr val="black">
                  <a:tint val="75000"/>
                </a:prstClr>
              </a:solidFill>
              <a:effectLst/>
              <a:uLnTx/>
              <a:uFillTx/>
              <a:latin typeface="Calibri"/>
              <a:ea typeface="ＭＳ Ｐゴシック" panose="020B0600070205080204" pitchFamily="50" charset="-128"/>
              <a:cs typeface="+mn-cs"/>
            </a:endParaRPr>
          </a:p>
        </p:txBody>
      </p:sp>
      <p:sp>
        <p:nvSpPr>
          <p:cNvPr id="10" name="フローチャート: 処理 9">
            <a:extLst>
              <a:ext uri="{FF2B5EF4-FFF2-40B4-BE49-F238E27FC236}">
                <a16:creationId xmlns:a16="http://schemas.microsoft.com/office/drawing/2014/main" id="{400AACC4-98E6-717E-7F07-0B4794C99BFB}"/>
              </a:ext>
            </a:extLst>
          </p:cNvPr>
          <p:cNvSpPr/>
          <p:nvPr/>
        </p:nvSpPr>
        <p:spPr>
          <a:xfrm>
            <a:off x="3188133" y="7021885"/>
            <a:ext cx="1940634" cy="212670"/>
          </a:xfrm>
          <a:prstGeom prst="flowChartProcess">
            <a:avLst/>
          </a:prstGeom>
          <a:solidFill>
            <a:schemeClr val="bg1"/>
          </a:solidFill>
          <a:ln w="19050" cap="flat" cmpd="sng" algn="ctr">
            <a:solidFill>
              <a:schemeClr val="tx1"/>
            </a:solidFill>
            <a:prstDash val="solid"/>
          </a:ln>
          <a:effectLst/>
        </p:spPr>
        <p:txBody>
          <a:bodyPr rtlCol="0" anchor="t"/>
          <a:lstStyle/>
          <a:p>
            <a:pPr marL="0" marR="0" lvl="0" indent="0" algn="ctr" defTabSz="966788" eaLnBrk="0" fontAlgn="base" latinLnBrk="0" hangingPunct="0">
              <a:lnSpc>
                <a:spcPct val="100000"/>
              </a:lnSpc>
              <a:spcBef>
                <a:spcPct val="0"/>
              </a:spcBef>
              <a:spcAft>
                <a:spcPct val="0"/>
              </a:spcAft>
              <a:buClrTx/>
              <a:buSzTx/>
              <a:buFontTx/>
              <a:buNone/>
              <a:tabLst/>
              <a:defRPr/>
            </a:pPr>
            <a:r>
              <a:rPr kumimoji="0" lang="ja-JP" altLang="en-US" sz="1100" i="0" u="none" strike="noStrike" kern="0" cap="none" spc="17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rPr>
              <a:t>認定実習併用職業訓練</a:t>
            </a:r>
            <a:endParaRPr kumimoji="0" lang="en-US" altLang="ja-JP" sz="1100" i="0" u="none" strike="noStrike" kern="0" cap="none" spc="170" normalizeH="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11" name="グループ化 10">
            <a:extLst>
              <a:ext uri="{FF2B5EF4-FFF2-40B4-BE49-F238E27FC236}">
                <a16:creationId xmlns:a16="http://schemas.microsoft.com/office/drawing/2014/main" id="{A5E032E2-EFFB-5493-98D7-F9727A7471F8}"/>
              </a:ext>
            </a:extLst>
          </p:cNvPr>
          <p:cNvGrpSpPr/>
          <p:nvPr/>
        </p:nvGrpSpPr>
        <p:grpSpPr>
          <a:xfrm>
            <a:off x="1022404" y="7021885"/>
            <a:ext cx="5098612" cy="462250"/>
            <a:chOff x="-436174" y="5683801"/>
            <a:chExt cx="5237007" cy="448365"/>
          </a:xfrm>
        </p:grpSpPr>
        <p:pic>
          <p:nvPicPr>
            <p:cNvPr id="12" name="Picture 3">
              <a:extLst>
                <a:ext uri="{FF2B5EF4-FFF2-40B4-BE49-F238E27FC236}">
                  <a16:creationId xmlns:a16="http://schemas.microsoft.com/office/drawing/2014/main" id="{5DC3D0BA-624F-1390-6663-F3C807612C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3459" y="5683801"/>
              <a:ext cx="682645" cy="246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 name="Picture 4">
              <a:extLst>
                <a:ext uri="{FF2B5EF4-FFF2-40B4-BE49-F238E27FC236}">
                  <a16:creationId xmlns:a16="http://schemas.microsoft.com/office/drawing/2014/main" id="{5742AB30-7BE0-F6D5-1BE5-849DBEA8D8D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5903" y="5688615"/>
              <a:ext cx="306370" cy="201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正方形/長方形 13">
              <a:extLst>
                <a:ext uri="{FF2B5EF4-FFF2-40B4-BE49-F238E27FC236}">
                  <a16:creationId xmlns:a16="http://schemas.microsoft.com/office/drawing/2014/main" id="{B734CC4D-73A3-A4C0-A34F-3E360BECAF5B}"/>
                </a:ext>
              </a:extLst>
            </p:cNvPr>
            <p:cNvSpPr/>
            <p:nvPr/>
          </p:nvSpPr>
          <p:spPr>
            <a:xfrm>
              <a:off x="-436174" y="5893341"/>
              <a:ext cx="5237007" cy="238825"/>
            </a:xfrm>
            <a:prstGeom prst="rect">
              <a:avLst/>
            </a:prstGeom>
          </p:spPr>
          <p:txBody>
            <a:bodyPr wrap="square">
              <a:spAutoFit/>
            </a:bodyPr>
            <a:lstStyle/>
            <a:p>
              <a:pPr defTabSz="966788" eaLnBrk="0" fontAlgn="base" hangingPunct="0">
                <a:spcBef>
                  <a:spcPct val="0"/>
                </a:spcBef>
                <a:spcAft>
                  <a:spcPct val="0"/>
                </a:spcAft>
              </a:pPr>
              <a:r>
                <a:rPr lang="en-US" altLang="ja-JP" sz="1000" b="1" dirty="0">
                  <a:solidFill>
                    <a:srgbClr val="0000FF"/>
                  </a:solidFill>
                  <a:latin typeface="メイリオ"/>
                  <a:ea typeface="メイリオ"/>
                  <a:cs typeface="メイリオ"/>
                  <a:hlinkClick r:id="rId5"/>
                </a:rPr>
                <a:t>https://www.mhlw.go.jp/stf/seisakunitsuite/bunya/0000122460.html</a:t>
              </a:r>
              <a:endParaRPr lang="en-US" altLang="ja-JP" sz="1000" b="1" dirty="0">
                <a:solidFill>
                  <a:srgbClr val="0000FF"/>
                </a:solidFill>
                <a:latin typeface="メイリオ"/>
                <a:ea typeface="メイリオ"/>
                <a:cs typeface="メイリオ"/>
              </a:endParaRPr>
            </a:p>
          </p:txBody>
        </p:sp>
      </p:grpSp>
      <p:sp>
        <p:nvSpPr>
          <p:cNvPr id="2" name="二等辺三角形 1">
            <a:extLst>
              <a:ext uri="{FF2B5EF4-FFF2-40B4-BE49-F238E27FC236}">
                <a16:creationId xmlns:a16="http://schemas.microsoft.com/office/drawing/2014/main" id="{169D1A49-502F-957C-CF29-CA208AD582DD}"/>
              </a:ext>
            </a:extLst>
          </p:cNvPr>
          <p:cNvSpPr/>
          <p:nvPr/>
        </p:nvSpPr>
        <p:spPr>
          <a:xfrm rot="10800000">
            <a:off x="3344172" y="7813923"/>
            <a:ext cx="641195" cy="206355"/>
          </a:xfrm>
          <a:prstGeom prst="triangle">
            <a:avLst/>
          </a:prstGeom>
          <a:gradFill flip="none" rotWithShape="1">
            <a:gsLst>
              <a:gs pos="0">
                <a:schemeClr val="tx1">
                  <a:lumMod val="75000"/>
                  <a:lumOff val="25000"/>
                  <a:tint val="66000"/>
                  <a:satMod val="160000"/>
                </a:schemeClr>
              </a:gs>
              <a:gs pos="50000">
                <a:schemeClr val="tx1">
                  <a:lumMod val="75000"/>
                  <a:lumOff val="25000"/>
                  <a:tint val="44500"/>
                  <a:satMod val="160000"/>
                </a:schemeClr>
              </a:gs>
              <a:gs pos="100000">
                <a:schemeClr val="tx1">
                  <a:lumMod val="75000"/>
                  <a:lumOff val="25000"/>
                  <a:tint val="23500"/>
                  <a:satMod val="160000"/>
                </a:schemeClr>
              </a:gs>
            </a:gsLst>
            <a:lin ang="162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8" name="二等辺三角形 7">
            <a:extLst>
              <a:ext uri="{FF2B5EF4-FFF2-40B4-BE49-F238E27FC236}">
                <a16:creationId xmlns:a16="http://schemas.microsoft.com/office/drawing/2014/main" id="{6323BDE2-AC82-2C0D-F0E6-16FA7285D885}"/>
              </a:ext>
            </a:extLst>
          </p:cNvPr>
          <p:cNvSpPr/>
          <p:nvPr/>
        </p:nvSpPr>
        <p:spPr>
          <a:xfrm rot="10800000">
            <a:off x="3344172" y="8687054"/>
            <a:ext cx="641195" cy="206355"/>
          </a:xfrm>
          <a:prstGeom prst="triangle">
            <a:avLst/>
          </a:prstGeom>
          <a:gradFill flip="none" rotWithShape="1">
            <a:gsLst>
              <a:gs pos="0">
                <a:schemeClr val="tx1">
                  <a:lumMod val="75000"/>
                  <a:lumOff val="25000"/>
                  <a:tint val="66000"/>
                  <a:satMod val="160000"/>
                </a:schemeClr>
              </a:gs>
              <a:gs pos="50000">
                <a:schemeClr val="tx1">
                  <a:lumMod val="75000"/>
                  <a:lumOff val="25000"/>
                  <a:tint val="44500"/>
                  <a:satMod val="160000"/>
                </a:schemeClr>
              </a:gs>
              <a:gs pos="100000">
                <a:schemeClr val="tx1">
                  <a:lumMod val="75000"/>
                  <a:lumOff val="25000"/>
                  <a:tint val="23500"/>
                  <a:satMod val="160000"/>
                </a:schemeClr>
              </a:gs>
            </a:gsLst>
            <a:lin ang="162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Tree>
    <p:extLst>
      <p:ext uri="{BB962C8B-B14F-4D97-AF65-F5344CB8AC3E}">
        <p14:creationId xmlns:p14="http://schemas.microsoft.com/office/powerpoint/2010/main" val="125001504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73B00801-C489-8DB3-9B01-471039A16D40}"/>
              </a:ext>
            </a:extLst>
          </p:cNvPr>
          <p:cNvSpPr/>
          <p:nvPr/>
        </p:nvSpPr>
        <p:spPr>
          <a:xfrm>
            <a:off x="1392185" y="8786822"/>
            <a:ext cx="5520576" cy="1107996"/>
          </a:xfrm>
          <a:prstGeom prst="rect">
            <a:avLst/>
          </a:prstGeom>
        </p:spPr>
        <p:txBody>
          <a:bodyPr wrap="square">
            <a:spAutoFit/>
          </a:bodyPr>
          <a:lstStyle/>
          <a:p>
            <a:pPr lvl="0"/>
            <a:r>
              <a:rPr lang="en-US" altLang="ja-JP" sz="1400" dirty="0">
                <a:hlinkClick r:id="rId3"/>
              </a:rPr>
              <a:t>https://www.mhlw.go.jp/stf/seisakunitsuite/bunya/koyou_roudou/koyou/kyufukin/d01-1.html</a:t>
            </a:r>
            <a:endParaRPr lang="en-US" altLang="ja-JP" sz="1400" dirty="0"/>
          </a:p>
          <a:p>
            <a:pPr lvl="0"/>
            <a:endParaRPr lang="en-US" altLang="ja-JP" sz="1400" dirty="0"/>
          </a:p>
          <a:p>
            <a:pPr lvl="0"/>
            <a:r>
              <a:rPr lang="en-US" altLang="ja-JP" sz="1200" u="sng" dirty="0">
                <a:solidFill>
                  <a:srgbClr val="FF0000"/>
                </a:solidFill>
                <a:latin typeface="メイリオ" panose="020B0604030504040204" pitchFamily="50" charset="-128"/>
                <a:ea typeface="メイリオ" panose="020B0604030504040204" pitchFamily="50" charset="-128"/>
              </a:rPr>
              <a:t>※</a:t>
            </a:r>
            <a:r>
              <a:rPr lang="ja-JP" altLang="en-US" sz="1200" u="sng" dirty="0">
                <a:solidFill>
                  <a:srgbClr val="FF0000"/>
                </a:solidFill>
                <a:latin typeface="メイリオ" panose="020B0604030504040204" pitchFamily="50" charset="-128"/>
                <a:ea typeface="メイリオ" panose="020B0604030504040204" pitchFamily="50" charset="-128"/>
              </a:rPr>
              <a:t>　電子申請システムによる提出の場合、申請画面に直接入力する</a:t>
            </a:r>
            <a:endParaRPr lang="en-US" altLang="ja-JP" sz="1200" u="sng" dirty="0">
              <a:solidFill>
                <a:srgbClr val="FF0000"/>
              </a:solidFill>
              <a:latin typeface="メイリオ" panose="020B0604030504040204" pitchFamily="50" charset="-128"/>
              <a:ea typeface="メイリオ" panose="020B0604030504040204" pitchFamily="50" charset="-128"/>
            </a:endParaRPr>
          </a:p>
          <a:p>
            <a:pPr lvl="0"/>
            <a:r>
              <a:rPr lang="ja-JP" altLang="en-US" sz="1200" dirty="0">
                <a:solidFill>
                  <a:srgbClr val="FF0000"/>
                </a:solidFill>
                <a:latin typeface="メイリオ" panose="020B0604030504040204" pitchFamily="50" charset="-128"/>
                <a:ea typeface="メイリオ" panose="020B0604030504040204" pitchFamily="50" charset="-128"/>
              </a:rPr>
              <a:t>　</a:t>
            </a:r>
            <a:r>
              <a:rPr lang="ja-JP" altLang="en-US" sz="1200" u="sng" dirty="0">
                <a:solidFill>
                  <a:srgbClr val="FF0000"/>
                </a:solidFill>
                <a:latin typeface="メイリオ" panose="020B0604030504040204" pitchFamily="50" charset="-128"/>
                <a:ea typeface="メイリオ" panose="020B0604030504040204" pitchFamily="50" charset="-128"/>
              </a:rPr>
              <a:t>様式がありますので、まずは電子申請画面をご覧ください。</a:t>
            </a:r>
            <a:endParaRPr lang="en-US" altLang="ja-JP" sz="1200" u="sng" dirty="0">
              <a:solidFill>
                <a:srgbClr val="FF0000"/>
              </a:solidFill>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E9B662C0-377F-F1B3-587A-4E0121C9AF95}"/>
              </a:ext>
            </a:extLst>
          </p:cNvPr>
          <p:cNvGraphicFramePr>
            <a:graphicFrameLocks noGrp="1"/>
          </p:cNvGraphicFramePr>
          <p:nvPr>
            <p:extLst>
              <p:ext uri="{D42A27DB-BD31-4B8C-83A1-F6EECF244321}">
                <p14:modId xmlns:p14="http://schemas.microsoft.com/office/powerpoint/2010/main" val="723526218"/>
              </p:ext>
            </p:extLst>
          </p:nvPr>
        </p:nvGraphicFramePr>
        <p:xfrm>
          <a:off x="1415396" y="1346090"/>
          <a:ext cx="5364309" cy="883920"/>
        </p:xfrm>
        <a:graphic>
          <a:graphicData uri="http://schemas.openxmlformats.org/drawingml/2006/table">
            <a:tbl>
              <a:tblPr firstRow="1" bandRow="1">
                <a:tableStyleId>{5C22544A-7EE6-4342-B048-85BDC9FD1C3A}</a:tableStyleId>
              </a:tblPr>
              <a:tblGrid>
                <a:gridCol w="5364309">
                  <a:extLst>
                    <a:ext uri="{9D8B030D-6E8A-4147-A177-3AD203B41FA5}">
                      <a16:colId xmlns:a16="http://schemas.microsoft.com/office/drawing/2014/main" val="1133651761"/>
                    </a:ext>
                  </a:extLst>
                </a:gridCol>
              </a:tblGrid>
              <a:tr h="416297">
                <a:tc>
                  <a:txBody>
                    <a:bodyPr/>
                    <a:lstStyle/>
                    <a:p>
                      <a:r>
                        <a:rPr kumimoji="1" lang="ja-JP" altLang="en-US" sz="1200" b="1">
                          <a:solidFill>
                            <a:srgbClr val="FF0000"/>
                          </a:solidFill>
                          <a:latin typeface="メイリオ" panose="020B0604030504040204" pitchFamily="50" charset="-128"/>
                          <a:ea typeface="メイリオ" panose="020B0604030504040204" pitchFamily="50" charset="-128"/>
                        </a:rPr>
                        <a:t>訓練開始日の６か月前から１か月前までの間</a:t>
                      </a:r>
                      <a:endParaRPr kumimoji="1" lang="en-US" altLang="ja-JP" sz="500" b="1">
                        <a:solidFill>
                          <a:srgbClr val="FF0000"/>
                        </a:solidFill>
                        <a:latin typeface="メイリオ" panose="020B0604030504040204" pitchFamily="50" charset="-128"/>
                        <a:ea typeface="メイリオ" panose="020B0604030504040204" pitchFamily="50" charset="-128"/>
                      </a:endParaRPr>
                    </a:p>
                    <a:p>
                      <a:pPr marL="266700" indent="-266700"/>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新たに雇い入れた労働者のみを対象とした訓練等で、雇い入れ日から訓練開始日までが１か月以内である訓練等および天災等のやむを得ない理由がある場合、</a:t>
                      </a:r>
                      <a:r>
                        <a:rPr kumimoji="1" lang="ja-JP" altLang="en-US" sz="1000" b="1">
                          <a:solidFill>
                            <a:schemeClr val="tx1"/>
                          </a:solidFill>
                          <a:latin typeface="メイリオ" panose="020B0604030504040204" pitchFamily="50" charset="-128"/>
                          <a:ea typeface="メイリオ" panose="020B0604030504040204" pitchFamily="50" charset="-128"/>
                        </a:rPr>
                        <a:t>訓練開始日の前日</a:t>
                      </a:r>
                      <a:r>
                        <a:rPr kumimoji="1" lang="ja-JP" altLang="en-US" sz="1000" b="0">
                          <a:solidFill>
                            <a:schemeClr val="tx1"/>
                          </a:solidFill>
                          <a:latin typeface="メイリオ" panose="020B0604030504040204" pitchFamily="50" charset="-128"/>
                          <a:ea typeface="メイリオ" panose="020B0604030504040204" pitchFamily="50" charset="-128"/>
                        </a:rPr>
                        <a:t>までとなります（理由を記した書面を添えること）。</a:t>
                      </a:r>
                      <a:endParaRPr kumimoji="1" lang="en-US" altLang="ja-JP" sz="1000" b="0">
                        <a:solidFill>
                          <a:schemeClr val="tx1"/>
                        </a:solidFill>
                        <a:latin typeface="メイリオ" panose="020B0604030504040204" pitchFamily="50" charset="-128"/>
                        <a:ea typeface="メイリオ" panose="020B0604030504040204" pitchFamily="50" charset="-128"/>
                      </a:endParaRPr>
                    </a:p>
                    <a:p>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提出期限が土・日や休日の場合、翌開庁日が提出期限となります。</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175183737"/>
                  </a:ext>
                </a:extLst>
              </a:tr>
            </a:tbl>
          </a:graphicData>
        </a:graphic>
      </p:graphicFrame>
      <p:sp>
        <p:nvSpPr>
          <p:cNvPr id="5" name="ホームベース 2">
            <a:extLst>
              <a:ext uri="{FF2B5EF4-FFF2-40B4-BE49-F238E27FC236}">
                <a16:creationId xmlns:a16="http://schemas.microsoft.com/office/drawing/2014/main" id="{F759DAB5-8287-3C45-CB38-84B95E8EA53A}"/>
              </a:ext>
            </a:extLst>
          </p:cNvPr>
          <p:cNvSpPr/>
          <p:nvPr/>
        </p:nvSpPr>
        <p:spPr>
          <a:xfrm>
            <a:off x="361808" y="8784425"/>
            <a:ext cx="1044000" cy="540000"/>
          </a:xfrm>
          <a:prstGeom prst="homePlate">
            <a:avLst>
              <a:gd name="adj" fmla="val 38072"/>
            </a:avLst>
          </a:prstGeom>
          <a:solidFill>
            <a:schemeClr val="accent2"/>
          </a:solidFill>
          <a:ln w="12700">
            <a:noFill/>
          </a:ln>
        </p:spPr>
        <p:style>
          <a:lnRef idx="2">
            <a:schemeClr val="accent5">
              <a:shade val="50000"/>
            </a:schemeClr>
          </a:lnRef>
          <a:fillRef idx="1">
            <a:schemeClr val="accent5"/>
          </a:fillRef>
          <a:effectRef idx="0">
            <a:schemeClr val="accent5"/>
          </a:effectRef>
          <a:fontRef idx="minor">
            <a:schemeClr val="lt1"/>
          </a:fontRef>
        </p:style>
        <p:txBody>
          <a:bodyPr wrap="square" lIns="34286" tIns="34286" rIns="34286" bIns="34286" rtlCol="0" anchor="ctr">
            <a:noAutofit/>
          </a:bodyPr>
          <a:lstStyle/>
          <a:p>
            <a:pPr algn="ctr"/>
            <a:r>
              <a:rPr lang="ja-JP" altLang="en-US" sz="857" b="1">
                <a:solidFill>
                  <a:schemeClr val="bg1"/>
                </a:solidFill>
                <a:latin typeface="メイリオ" pitchFamily="50" charset="-128"/>
                <a:ea typeface="メイリオ" pitchFamily="50" charset="-128"/>
              </a:rPr>
              <a:t>申請様式</a:t>
            </a:r>
            <a:endParaRPr lang="en-US" altLang="ja-JP" sz="857" b="1">
              <a:solidFill>
                <a:schemeClr val="bg1"/>
              </a:solidFill>
              <a:latin typeface="メイリオ" pitchFamily="50" charset="-128"/>
              <a:ea typeface="メイリオ" pitchFamily="50" charset="-128"/>
            </a:endParaRPr>
          </a:p>
          <a:p>
            <a:pPr algn="ctr"/>
            <a:r>
              <a:rPr lang="ja-JP" altLang="en-US" sz="857" b="1">
                <a:solidFill>
                  <a:schemeClr val="bg1"/>
                </a:solidFill>
                <a:latin typeface="メイリオ" pitchFamily="50" charset="-128"/>
                <a:ea typeface="メイリオ" pitchFamily="50" charset="-128"/>
              </a:rPr>
              <a:t>ダウンロード</a:t>
            </a:r>
          </a:p>
        </p:txBody>
      </p:sp>
      <p:graphicFrame>
        <p:nvGraphicFramePr>
          <p:cNvPr id="6" name="表 5">
            <a:extLst>
              <a:ext uri="{FF2B5EF4-FFF2-40B4-BE49-F238E27FC236}">
                <a16:creationId xmlns:a16="http://schemas.microsoft.com/office/drawing/2014/main" id="{CE8EE636-E55F-BE14-D5C4-18A469E0B236}"/>
              </a:ext>
            </a:extLst>
          </p:cNvPr>
          <p:cNvGraphicFramePr>
            <a:graphicFrameLocks noGrp="1"/>
          </p:cNvGraphicFramePr>
          <p:nvPr>
            <p:extLst>
              <p:ext uri="{D42A27DB-BD31-4B8C-83A1-F6EECF244321}">
                <p14:modId xmlns:p14="http://schemas.microsoft.com/office/powerpoint/2010/main" val="3515196629"/>
              </p:ext>
            </p:extLst>
          </p:nvPr>
        </p:nvGraphicFramePr>
        <p:xfrm>
          <a:off x="1431334" y="669894"/>
          <a:ext cx="5364310" cy="579120"/>
        </p:xfrm>
        <a:graphic>
          <a:graphicData uri="http://schemas.openxmlformats.org/drawingml/2006/table">
            <a:tbl>
              <a:tblPr firstRow="1" bandRow="1">
                <a:tableStyleId>{5C22544A-7EE6-4342-B048-85BDC9FD1C3A}</a:tableStyleId>
              </a:tblPr>
              <a:tblGrid>
                <a:gridCol w="5364310">
                  <a:extLst>
                    <a:ext uri="{9D8B030D-6E8A-4147-A177-3AD203B41FA5}">
                      <a16:colId xmlns:a16="http://schemas.microsoft.com/office/drawing/2014/main" val="1133651761"/>
                    </a:ext>
                  </a:extLst>
                </a:gridCol>
              </a:tblGrid>
              <a:tr h="370840">
                <a:tc>
                  <a:txBody>
                    <a:bodyPr/>
                    <a:lstStyle/>
                    <a:p>
                      <a:r>
                        <a:rPr kumimoji="1" lang="ja-JP" altLang="en-US" sz="1200" b="1">
                          <a:solidFill>
                            <a:srgbClr val="FF0000"/>
                          </a:solidFill>
                          <a:latin typeface="メイリオ" panose="020B0604030504040204" pitchFamily="50" charset="-128"/>
                          <a:ea typeface="メイリオ" panose="020B0604030504040204" pitchFamily="50" charset="-128"/>
                        </a:rPr>
                        <a:t>事業所または事業主団体の事業所</a:t>
                      </a:r>
                      <a:r>
                        <a:rPr kumimoji="1" lang="ja-JP" altLang="en-US" sz="1200" b="1" baseline="0">
                          <a:solidFill>
                            <a:srgbClr val="FF0000"/>
                          </a:solidFill>
                          <a:latin typeface="メイリオ" panose="020B0604030504040204" pitchFamily="50" charset="-128"/>
                          <a:ea typeface="メイリオ" panose="020B0604030504040204" pitchFamily="50" charset="-128"/>
                        </a:rPr>
                        <a:t>の所在地</a:t>
                      </a:r>
                      <a:r>
                        <a:rPr kumimoji="1" lang="ja-JP" altLang="en-US" sz="1200" b="1">
                          <a:solidFill>
                            <a:srgbClr val="FF0000"/>
                          </a:solidFill>
                          <a:latin typeface="メイリオ" panose="020B0604030504040204" pitchFamily="50" charset="-128"/>
                          <a:ea typeface="メイリオ" panose="020B0604030504040204" pitchFamily="50" charset="-128"/>
                        </a:rPr>
                        <a:t>を管轄する労働局</a:t>
                      </a:r>
                      <a:endParaRPr kumimoji="1" lang="en-US" altLang="ja-JP" sz="1200" b="0">
                        <a:solidFill>
                          <a:schemeClr val="tx1"/>
                        </a:solidFill>
                        <a:latin typeface="メイリオ" panose="020B0604030504040204" pitchFamily="50" charset="-128"/>
                        <a:ea typeface="メイリオ" panose="020B0604030504040204" pitchFamily="50" charset="-128"/>
                      </a:endParaRPr>
                    </a:p>
                    <a:p>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労働局の窓口及び連絡先は、このパンフレットの最後のページに掲載しています。</a:t>
                      </a:r>
                      <a:endParaRPr kumimoji="1" lang="en-US" altLang="ja-JP" sz="1000" b="0">
                        <a:solidFill>
                          <a:schemeClr val="tx1"/>
                        </a:solidFill>
                        <a:latin typeface="メイリオ" panose="020B0604030504040204" pitchFamily="50" charset="-128"/>
                        <a:ea typeface="メイリオ" panose="020B0604030504040204" pitchFamily="50" charset="-128"/>
                      </a:endParaRPr>
                    </a:p>
                    <a:p>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都道府県によっては、ハローワークでも受け付けている場合もあります。</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a:noFill/>
                  </a:tcPr>
                </a:tc>
                <a:extLst>
                  <a:ext uri="{0D108BD9-81ED-4DB2-BD59-A6C34878D82A}">
                    <a16:rowId xmlns:a16="http://schemas.microsoft.com/office/drawing/2014/main" val="2175183737"/>
                  </a:ext>
                </a:extLst>
              </a:tr>
            </a:tbl>
          </a:graphicData>
        </a:graphic>
      </p:graphicFrame>
      <p:graphicFrame>
        <p:nvGraphicFramePr>
          <p:cNvPr id="7" name="表 6">
            <a:extLst>
              <a:ext uri="{FF2B5EF4-FFF2-40B4-BE49-F238E27FC236}">
                <a16:creationId xmlns:a16="http://schemas.microsoft.com/office/drawing/2014/main" id="{8D96366B-738C-17BB-EF2B-8A524D57884E}"/>
              </a:ext>
            </a:extLst>
          </p:cNvPr>
          <p:cNvGraphicFramePr>
            <a:graphicFrameLocks noGrp="1"/>
          </p:cNvGraphicFramePr>
          <p:nvPr>
            <p:extLst>
              <p:ext uri="{D42A27DB-BD31-4B8C-83A1-F6EECF244321}">
                <p14:modId xmlns:p14="http://schemas.microsoft.com/office/powerpoint/2010/main" val="1467381512"/>
              </p:ext>
            </p:extLst>
          </p:nvPr>
        </p:nvGraphicFramePr>
        <p:xfrm>
          <a:off x="671052" y="5053843"/>
          <a:ext cx="5795507" cy="2118360"/>
        </p:xfrm>
        <a:graphic>
          <a:graphicData uri="http://schemas.openxmlformats.org/drawingml/2006/table">
            <a:tbl>
              <a:tblPr bandRow="1">
                <a:tableStyleId>{5C22544A-7EE6-4342-B048-85BDC9FD1C3A}</a:tableStyleId>
              </a:tblPr>
              <a:tblGrid>
                <a:gridCol w="256796">
                  <a:extLst>
                    <a:ext uri="{9D8B030D-6E8A-4147-A177-3AD203B41FA5}">
                      <a16:colId xmlns:a16="http://schemas.microsoft.com/office/drawing/2014/main" val="3381782960"/>
                    </a:ext>
                  </a:extLst>
                </a:gridCol>
                <a:gridCol w="5538711">
                  <a:extLst>
                    <a:ext uri="{9D8B030D-6E8A-4147-A177-3AD203B41FA5}">
                      <a16:colId xmlns:a16="http://schemas.microsoft.com/office/drawing/2014/main" val="2550853815"/>
                    </a:ext>
                  </a:extLst>
                </a:gridCol>
              </a:tblGrid>
              <a:tr h="195326">
                <a:tc>
                  <a:txBody>
                    <a:bodyPr/>
                    <a:lstStyle/>
                    <a:p>
                      <a:pPr algn="ctr"/>
                      <a:r>
                        <a:rPr kumimoji="1" lang="ja-JP" altLang="en-US" sz="1100">
                          <a:latin typeface="メイリオ" panose="020B0604030504040204" pitchFamily="50" charset="-128"/>
                          <a:ea typeface="メイリオ" panose="020B0604030504040204" pitchFamily="50" charset="-128"/>
                        </a:rPr>
                        <a:t>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b="1">
                          <a:latin typeface="メイリオ" panose="020B0604030504040204" pitchFamily="50" charset="-128"/>
                          <a:ea typeface="メイリオ" panose="020B0604030504040204" pitchFamily="50" charset="-128"/>
                        </a:rPr>
                        <a:t>窓口</a:t>
                      </a:r>
                      <a:r>
                        <a:rPr kumimoji="1" lang="ja-JP" altLang="en-US" sz="1100" b="0">
                          <a:latin typeface="メイリオ" panose="020B0604030504040204" pitchFamily="50" charset="-128"/>
                          <a:ea typeface="メイリオ" panose="020B0604030504040204" pitchFamily="50" charset="-128"/>
                        </a:rPr>
                        <a:t>への直接提出</a:t>
                      </a:r>
                      <a:endParaRPr kumimoji="1" lang="en-US" altLang="ja-JP" sz="1100" b="0">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15963110"/>
                  </a:ext>
                </a:extLst>
              </a:tr>
              <a:tr h="700875">
                <a:tc>
                  <a:txBody>
                    <a:bodyPr/>
                    <a:lstStyle/>
                    <a:p>
                      <a:pPr algn="ctr"/>
                      <a:r>
                        <a:rPr kumimoji="1" lang="ja-JP" altLang="en-US" sz="1100">
                          <a:latin typeface="メイリオ" panose="020B0604030504040204" pitchFamily="50" charset="-128"/>
                          <a:ea typeface="メイリオ" panose="020B0604030504040204" pitchFamily="50" charset="-128"/>
                        </a:rPr>
                        <a:t>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b="1">
                          <a:latin typeface="メイリオ" panose="020B0604030504040204" pitchFamily="50" charset="-128"/>
                          <a:ea typeface="メイリオ" panose="020B0604030504040204" pitchFamily="50" charset="-128"/>
                        </a:rPr>
                        <a:t>郵送</a:t>
                      </a:r>
                      <a:r>
                        <a:rPr kumimoji="1" lang="ja-JP" altLang="en-US" sz="1100" b="0">
                          <a:latin typeface="メイリオ" panose="020B0604030504040204" pitchFamily="50" charset="-128"/>
                          <a:ea typeface="メイリオ" panose="020B0604030504040204" pitchFamily="50" charset="-128"/>
                        </a:rPr>
                        <a:t>による提出</a:t>
                      </a:r>
                      <a:endParaRPr kumimoji="1" lang="en-US" altLang="ja-JP" sz="1100" b="0">
                        <a:latin typeface="メイリオ" panose="020B0604030504040204" pitchFamily="50" charset="-128"/>
                        <a:ea typeface="メイリオ" panose="020B0604030504040204" pitchFamily="50" charset="-128"/>
                      </a:endParaRPr>
                    </a:p>
                    <a:p>
                      <a:pPr marL="273050" indent="-273050"/>
                      <a:r>
                        <a:rPr kumimoji="1" lang="en-US" altLang="ja-JP" sz="1100">
                          <a:latin typeface="メイリオ" panose="020B0604030504040204" pitchFamily="50" charset="-128"/>
                          <a:ea typeface="メイリオ" panose="020B0604030504040204" pitchFamily="50" charset="-128"/>
                        </a:rPr>
                        <a:t>※</a:t>
                      </a:r>
                      <a:r>
                        <a:rPr kumimoji="1" lang="ja-JP" altLang="en-US" sz="1100">
                          <a:latin typeface="メイリオ" panose="020B0604030504040204" pitchFamily="50" charset="-128"/>
                          <a:ea typeface="メイリオ" panose="020B0604030504040204" pitchFamily="50" charset="-128"/>
                        </a:rPr>
                        <a:t>　提出書類が労働局に到達した日が提出日となります。</a:t>
                      </a:r>
                      <a:r>
                        <a:rPr kumimoji="1" lang="ja-JP" altLang="en-US" sz="1100">
                          <a:solidFill>
                            <a:srgbClr val="FF0000"/>
                          </a:solidFill>
                          <a:latin typeface="メイリオ" panose="020B0604030504040204" pitchFamily="50" charset="-128"/>
                          <a:ea typeface="メイリオ" panose="020B0604030504040204" pitchFamily="50" charset="-128"/>
                        </a:rPr>
                        <a:t>消印有効ではありませんので、ご注意ください。</a:t>
                      </a:r>
                      <a:endParaRPr kumimoji="1" lang="en-US" altLang="ja-JP" sz="1100">
                        <a:solidFill>
                          <a:srgbClr val="FF0000"/>
                        </a:solidFill>
                        <a:latin typeface="メイリオ" panose="020B0604030504040204" pitchFamily="50" charset="-128"/>
                        <a:ea typeface="メイリオ" panose="020B0604030504040204" pitchFamily="50" charset="-128"/>
                      </a:endParaRPr>
                    </a:p>
                    <a:p>
                      <a:pPr marL="85725" indent="-85725"/>
                      <a:r>
                        <a:rPr kumimoji="1" lang="en-US" altLang="ja-JP" sz="1100">
                          <a:latin typeface="メイリオ" panose="020B0604030504040204" pitchFamily="50" charset="-128"/>
                          <a:ea typeface="メイリオ" panose="020B0604030504040204" pitchFamily="50" charset="-128"/>
                        </a:rPr>
                        <a:t>※</a:t>
                      </a:r>
                      <a:r>
                        <a:rPr kumimoji="1" lang="ja-JP" altLang="en-US" sz="1100">
                          <a:latin typeface="メイリオ" panose="020B0604030504040204" pitchFamily="50" charset="-128"/>
                          <a:ea typeface="メイリオ" panose="020B0604030504040204" pitchFamily="50" charset="-128"/>
                        </a:rPr>
                        <a:t>　郵送事故防止のため、簡易書留など必ず配達記録が残る方法で郵送してください。</a:t>
                      </a:r>
                      <a:endParaRPr kumimoji="1" lang="en-US" altLang="ja-JP" sz="1100">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3134860"/>
                  </a:ext>
                </a:extLst>
              </a:tr>
              <a:tr h="827262">
                <a:tc>
                  <a:txBody>
                    <a:bodyPr/>
                    <a:lstStyle/>
                    <a:p>
                      <a:pPr algn="ctr"/>
                      <a:r>
                        <a:rPr kumimoji="1" lang="ja-JP" altLang="en-US" sz="1100">
                          <a:latin typeface="メイリオ" panose="020B0604030504040204" pitchFamily="50" charset="-128"/>
                          <a:ea typeface="メイリオ"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b="1" i="0" dirty="0">
                          <a:solidFill>
                            <a:srgbClr val="FF0000"/>
                          </a:solidFill>
                          <a:latin typeface="メイリオ" panose="020B0604030504040204" pitchFamily="50" charset="-128"/>
                          <a:ea typeface="メイリオ" panose="020B0604030504040204" pitchFamily="50" charset="-128"/>
                        </a:rPr>
                        <a:t>電子申請</a:t>
                      </a:r>
                      <a:r>
                        <a:rPr kumimoji="1" lang="ja-JP" altLang="en-US" sz="1100" b="0" i="0" dirty="0">
                          <a:latin typeface="メイリオ" panose="020B0604030504040204" pitchFamily="50" charset="-128"/>
                          <a:ea typeface="メイリオ" panose="020B0604030504040204" pitchFamily="50" charset="-128"/>
                        </a:rPr>
                        <a:t>システム（雇用関係助成金ポータル）による提出</a:t>
                      </a:r>
                      <a:endParaRPr kumimoji="1" lang="en-US" altLang="ja-JP" sz="1100" b="1" i="0" dirty="0">
                        <a:latin typeface="メイリオ" panose="020B0604030504040204" pitchFamily="50" charset="-128"/>
                        <a:ea typeface="メイリオ" panose="020B0604030504040204" pitchFamily="50" charset="-128"/>
                      </a:endParaRPr>
                    </a:p>
                    <a:p>
                      <a:pPr marL="273050" indent="-273050"/>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　電子申請は、申請画面から申請様式への直接入力や申請様式のダウンロードを行うことができます。</a:t>
                      </a:r>
                      <a:endParaRPr kumimoji="1" lang="en-US" altLang="ja-JP" sz="1100" dirty="0">
                        <a:latin typeface="メイリオ" panose="020B0604030504040204" pitchFamily="50" charset="-128"/>
                        <a:ea typeface="メイリオ" panose="020B0604030504040204" pitchFamily="50" charset="-128"/>
                      </a:endParaRPr>
                    </a:p>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　電子申請を利用するためには「</a:t>
                      </a:r>
                      <a:r>
                        <a:rPr kumimoji="1" lang="en-US" altLang="ja-JP" sz="1100" dirty="0">
                          <a:latin typeface="メイリオ" panose="020B0604030504040204" pitchFamily="50" charset="-128"/>
                          <a:ea typeface="メイリオ" panose="020B0604030504040204" pitchFamily="50" charset="-128"/>
                        </a:rPr>
                        <a:t>G</a:t>
                      </a:r>
                      <a:r>
                        <a:rPr kumimoji="1" lang="ja-JP" altLang="en-US" sz="1100" dirty="0">
                          <a:latin typeface="メイリオ" panose="020B0604030504040204" pitchFamily="50" charset="-128"/>
                          <a:ea typeface="メイリオ" panose="020B0604030504040204" pitchFamily="50" charset="-128"/>
                        </a:rPr>
                        <a:t>ビズ</a:t>
                      </a:r>
                      <a:r>
                        <a:rPr kumimoji="1" lang="en-US" altLang="ja-JP" sz="1100" dirty="0">
                          <a:latin typeface="メイリオ" panose="020B0604030504040204" pitchFamily="50" charset="-128"/>
                          <a:ea typeface="メイリオ" panose="020B0604030504040204" pitchFamily="50" charset="-128"/>
                        </a:rPr>
                        <a:t>ID</a:t>
                      </a:r>
                      <a:r>
                        <a:rPr kumimoji="1" lang="ja-JP" altLang="en-US" sz="1100" dirty="0">
                          <a:latin typeface="メイリオ" panose="020B0604030504040204" pitchFamily="50" charset="-128"/>
                          <a:ea typeface="メイリオ" panose="020B0604030504040204" pitchFamily="50" charset="-128"/>
                        </a:rPr>
                        <a:t>」の申請・取得が必要です。</a:t>
                      </a:r>
                      <a:endParaRPr kumimoji="1" lang="en-US" altLang="ja-JP" sz="1100" dirty="0">
                        <a:latin typeface="メイリオ" panose="020B0604030504040204" pitchFamily="50" charset="-128"/>
                        <a:ea typeface="メイリオ" panose="020B0604030504040204" pitchFamily="50" charset="-128"/>
                      </a:endParaRPr>
                    </a:p>
                    <a:p>
                      <a:endParaRPr kumimoji="1" lang="en-US" altLang="ja-JP" sz="1100" dirty="0">
                        <a:latin typeface="メイリオ" panose="020B0604030504040204" pitchFamily="50" charset="-128"/>
                        <a:ea typeface="メイリオ" panose="020B0604030504040204" pitchFamily="50" charset="-128"/>
                      </a:endParaRPr>
                    </a:p>
                    <a:p>
                      <a:pPr marL="0" marR="0" lvl="0" indent="0" algn="r" defTabSz="914395" rtl="0" eaLnBrk="1" fontAlgn="auto" latinLnBrk="0" hangingPunct="1">
                        <a:lnSpc>
                          <a:spcPct val="100000"/>
                        </a:lnSpc>
                        <a:spcBef>
                          <a:spcPts val="0"/>
                        </a:spcBef>
                        <a:spcAft>
                          <a:spcPts val="0"/>
                        </a:spcAft>
                        <a:buClrTx/>
                        <a:buSzTx/>
                        <a:buFontTx/>
                        <a:buNone/>
                        <a:tabLst/>
                        <a:defRPr/>
                      </a:pPr>
                      <a:r>
                        <a:rPr kumimoji="1" lang="ja-JP" altLang="en-US" sz="1100" dirty="0">
                          <a:latin typeface="メイリオ" panose="020B0604030504040204" pitchFamily="50" charset="-128"/>
                          <a:ea typeface="メイリオ" panose="020B0604030504040204" pitchFamily="50" charset="-128"/>
                        </a:rPr>
                        <a:t>　　雇用関係助成金ポータル</a:t>
                      </a:r>
                      <a:r>
                        <a:rPr kumimoji="1" lang="en-US" altLang="ja-JP" sz="1100" dirty="0">
                          <a:latin typeface="メイリオ" panose="020B0604030504040204" pitchFamily="50" charset="-128"/>
                          <a:ea typeface="メイリオ" panose="020B0604030504040204" pitchFamily="50" charset="-128"/>
                        </a:rPr>
                        <a:t>URL</a:t>
                      </a:r>
                      <a:r>
                        <a:rPr kumimoji="1" lang="ja-JP" altLang="en-US" sz="1100" dirty="0">
                          <a:latin typeface="メイリオ" panose="020B0604030504040204" pitchFamily="50" charset="-128"/>
                          <a:ea typeface="メイリオ" panose="020B0604030504040204" pitchFamily="50" charset="-128"/>
                        </a:rPr>
                        <a:t>：</a:t>
                      </a:r>
                      <a:r>
                        <a:rPr kumimoji="1" lang="en-US" altLang="ja-JP" sz="1100" u="none"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hlinkClick r:id="rId4"/>
                        </a:rPr>
                        <a:t>https://www.esop.mhlw.go.jp/</a:t>
                      </a:r>
                      <a:endParaRPr kumimoji="1" lang="ja-JP" altLang="en-US" sz="1100" u="none"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7050433"/>
                  </a:ext>
                </a:extLst>
              </a:tr>
            </a:tbl>
          </a:graphicData>
        </a:graphic>
      </p:graphicFrame>
      <p:sp>
        <p:nvSpPr>
          <p:cNvPr id="8" name="矢印: 五方向 7">
            <a:extLst>
              <a:ext uri="{FF2B5EF4-FFF2-40B4-BE49-F238E27FC236}">
                <a16:creationId xmlns:a16="http://schemas.microsoft.com/office/drawing/2014/main" id="{CF9E649B-0883-BB4E-C33C-918301ACEF21}"/>
              </a:ext>
            </a:extLst>
          </p:cNvPr>
          <p:cNvSpPr/>
          <p:nvPr/>
        </p:nvSpPr>
        <p:spPr>
          <a:xfrm>
            <a:off x="375566" y="689543"/>
            <a:ext cx="1044000" cy="540000"/>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メイリオ" panose="020B0604030504040204" pitchFamily="50" charset="-128"/>
                <a:ea typeface="メイリオ" panose="020B0604030504040204" pitchFamily="50" charset="-128"/>
              </a:rPr>
              <a:t>提出先</a:t>
            </a:r>
          </a:p>
        </p:txBody>
      </p:sp>
      <p:sp>
        <p:nvSpPr>
          <p:cNvPr id="9" name="矢印: 五方向 8">
            <a:extLst>
              <a:ext uri="{FF2B5EF4-FFF2-40B4-BE49-F238E27FC236}">
                <a16:creationId xmlns:a16="http://schemas.microsoft.com/office/drawing/2014/main" id="{2AF1057E-047B-6FF9-E17A-506ABBC77563}"/>
              </a:ext>
            </a:extLst>
          </p:cNvPr>
          <p:cNvSpPr/>
          <p:nvPr/>
        </p:nvSpPr>
        <p:spPr>
          <a:xfrm>
            <a:off x="361808" y="1508314"/>
            <a:ext cx="1044000" cy="540000"/>
          </a:xfrm>
          <a:prstGeom prst="homePlate">
            <a:avLst>
              <a:gd name="adj" fmla="val 48229"/>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メイリオ" panose="020B0604030504040204" pitchFamily="50" charset="-128"/>
                <a:ea typeface="メイリオ" panose="020B0604030504040204" pitchFamily="50" charset="-128"/>
              </a:rPr>
              <a:t>提出期間</a:t>
            </a:r>
          </a:p>
        </p:txBody>
      </p:sp>
      <p:sp>
        <p:nvSpPr>
          <p:cNvPr id="10" name="矢印: 五方向 9">
            <a:extLst>
              <a:ext uri="{FF2B5EF4-FFF2-40B4-BE49-F238E27FC236}">
                <a16:creationId xmlns:a16="http://schemas.microsoft.com/office/drawing/2014/main" id="{EB384B31-8EA9-6AC9-DAC7-3EDEDA39333C}"/>
              </a:ext>
            </a:extLst>
          </p:cNvPr>
          <p:cNvSpPr/>
          <p:nvPr/>
        </p:nvSpPr>
        <p:spPr>
          <a:xfrm>
            <a:off x="361808" y="4403054"/>
            <a:ext cx="1044000" cy="540000"/>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メイリオ" panose="020B0604030504040204" pitchFamily="50" charset="-128"/>
                <a:ea typeface="メイリオ" panose="020B0604030504040204" pitchFamily="50" charset="-128"/>
              </a:rPr>
              <a:t>提出方法</a:t>
            </a:r>
          </a:p>
        </p:txBody>
      </p:sp>
      <p:pic>
        <p:nvPicPr>
          <p:cNvPr id="11" name="図 10">
            <a:extLst>
              <a:ext uri="{FF2B5EF4-FFF2-40B4-BE49-F238E27FC236}">
                <a16:creationId xmlns:a16="http://schemas.microsoft.com/office/drawing/2014/main" id="{4D8EDF06-1F3D-16C9-0FFF-22384CEC087F}"/>
              </a:ext>
            </a:extLst>
          </p:cNvPr>
          <p:cNvPicPr>
            <a:picLocks noChangeAspect="1"/>
          </p:cNvPicPr>
          <p:nvPr/>
        </p:nvPicPr>
        <p:blipFill>
          <a:blip r:embed="rId5"/>
          <a:stretch>
            <a:fillRect/>
          </a:stretch>
        </p:blipFill>
        <p:spPr>
          <a:xfrm>
            <a:off x="6150381" y="9161870"/>
            <a:ext cx="775693" cy="746964"/>
          </a:xfrm>
          <a:prstGeom prst="rect">
            <a:avLst/>
          </a:prstGeom>
        </p:spPr>
      </p:pic>
      <p:graphicFrame>
        <p:nvGraphicFramePr>
          <p:cNvPr id="12" name="表 11">
            <a:extLst>
              <a:ext uri="{FF2B5EF4-FFF2-40B4-BE49-F238E27FC236}">
                <a16:creationId xmlns:a16="http://schemas.microsoft.com/office/drawing/2014/main" id="{98CCDC88-555C-DF25-4660-D2E9DD7DC1A9}"/>
              </a:ext>
            </a:extLst>
          </p:cNvPr>
          <p:cNvGraphicFramePr>
            <a:graphicFrameLocks noGrp="1"/>
          </p:cNvGraphicFramePr>
          <p:nvPr>
            <p:extLst>
              <p:ext uri="{D42A27DB-BD31-4B8C-83A1-F6EECF244321}">
                <p14:modId xmlns:p14="http://schemas.microsoft.com/office/powerpoint/2010/main" val="3004174249"/>
              </p:ext>
            </p:extLst>
          </p:nvPr>
        </p:nvGraphicFramePr>
        <p:xfrm>
          <a:off x="1484185" y="4383406"/>
          <a:ext cx="5301595" cy="579120"/>
        </p:xfrm>
        <a:graphic>
          <a:graphicData uri="http://schemas.openxmlformats.org/drawingml/2006/table">
            <a:tbl>
              <a:tblPr firstRow="1" bandRow="1">
                <a:tableStyleId>{5C22544A-7EE6-4342-B048-85BDC9FD1C3A}</a:tableStyleId>
              </a:tblPr>
              <a:tblGrid>
                <a:gridCol w="5301595">
                  <a:extLst>
                    <a:ext uri="{9D8B030D-6E8A-4147-A177-3AD203B41FA5}">
                      <a16:colId xmlns:a16="http://schemas.microsoft.com/office/drawing/2014/main" val="1133651761"/>
                    </a:ext>
                  </a:extLst>
                </a:gridCol>
              </a:tblGrid>
              <a:tr h="416297">
                <a:tc>
                  <a:txBody>
                    <a:bodyPr/>
                    <a:lstStyle/>
                    <a:p>
                      <a:r>
                        <a:rPr kumimoji="1" lang="ja-JP" altLang="en-US" sz="1200" b="1">
                          <a:solidFill>
                            <a:srgbClr val="FF0000"/>
                          </a:solidFill>
                          <a:latin typeface="メイリオ" panose="020B0604030504040204" pitchFamily="50" charset="-128"/>
                          <a:ea typeface="メイリオ" panose="020B0604030504040204" pitchFamily="50" charset="-128"/>
                        </a:rPr>
                        <a:t>次の①～③により行うことができます。</a:t>
                      </a:r>
                      <a:endParaRPr kumimoji="1" lang="en-US" altLang="ja-JP" sz="500" b="1">
                        <a:solidFill>
                          <a:srgbClr val="FF0000"/>
                        </a:solidFill>
                        <a:latin typeface="メイリオ" panose="020B0604030504040204" pitchFamily="50" charset="-128"/>
                        <a:ea typeface="メイリオ" panose="020B0604030504040204" pitchFamily="50" charset="-128"/>
                      </a:endParaRPr>
                    </a:p>
                    <a:p>
                      <a:pPr marL="247650" indent="-247650"/>
                      <a:r>
                        <a:rPr kumimoji="1" lang="en-US" altLang="ja-JP" sz="1000" b="0">
                          <a:solidFill>
                            <a:schemeClr val="tx1"/>
                          </a:solidFill>
                          <a:latin typeface="メイリオ" panose="020B0604030504040204" pitchFamily="50" charset="-128"/>
                          <a:ea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rPr>
                        <a:t>　計画届の提出を電子申請システムにより行っていない場合は、当該計画届に係る変更   届の手続き及び支給申請の手続きを電子申請システムにより行うことはできません。</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175183737"/>
                  </a:ext>
                </a:extLst>
              </a:tr>
            </a:tbl>
          </a:graphicData>
        </a:graphic>
      </p:graphicFrame>
      <p:sp>
        <p:nvSpPr>
          <p:cNvPr id="53" name="矢印: 五方向 52">
            <a:extLst>
              <a:ext uri="{FF2B5EF4-FFF2-40B4-BE49-F238E27FC236}">
                <a16:creationId xmlns:a16="http://schemas.microsoft.com/office/drawing/2014/main" id="{9486B1C2-B04F-22B6-A008-5CB98D93615D}"/>
              </a:ext>
            </a:extLst>
          </p:cNvPr>
          <p:cNvSpPr/>
          <p:nvPr/>
        </p:nvSpPr>
        <p:spPr>
          <a:xfrm>
            <a:off x="361808" y="7563541"/>
            <a:ext cx="1044000" cy="540000"/>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00" b="1">
                <a:latin typeface="メイリオ" panose="020B0604030504040204" pitchFamily="50" charset="-128"/>
                <a:ea typeface="メイリオ" panose="020B0604030504040204" pitchFamily="50" charset="-128"/>
              </a:rPr>
              <a:t>計画届の</a:t>
            </a:r>
            <a:endParaRPr lang="en-US" altLang="ja-JP" sz="1000" b="1">
              <a:latin typeface="メイリオ" panose="020B0604030504040204" pitchFamily="50" charset="-128"/>
              <a:ea typeface="メイリオ" panose="020B0604030504040204" pitchFamily="50" charset="-128"/>
            </a:endParaRPr>
          </a:p>
          <a:p>
            <a:pPr algn="ctr"/>
            <a:r>
              <a:rPr lang="ja-JP" altLang="en-US" sz="1000" b="1">
                <a:latin typeface="メイリオ" panose="020B0604030504040204" pitchFamily="50" charset="-128"/>
                <a:ea typeface="メイリオ" panose="020B0604030504040204" pitchFamily="50" charset="-128"/>
              </a:rPr>
              <a:t>作成単位</a:t>
            </a:r>
            <a:endParaRPr kumimoji="1" lang="ja-JP" altLang="en-US" sz="1000" b="1">
              <a:latin typeface="メイリオ" panose="020B0604030504040204" pitchFamily="50" charset="-128"/>
              <a:ea typeface="メイリオ" panose="020B0604030504040204" pitchFamily="50" charset="-128"/>
            </a:endParaRPr>
          </a:p>
        </p:txBody>
      </p:sp>
      <p:sp>
        <p:nvSpPr>
          <p:cNvPr id="54" name="正方形/長方形 53">
            <a:extLst>
              <a:ext uri="{FF2B5EF4-FFF2-40B4-BE49-F238E27FC236}">
                <a16:creationId xmlns:a16="http://schemas.microsoft.com/office/drawing/2014/main" id="{0ACAAC57-24BE-755F-00B6-D54EED836373}"/>
              </a:ext>
            </a:extLst>
          </p:cNvPr>
          <p:cNvSpPr/>
          <p:nvPr/>
        </p:nvSpPr>
        <p:spPr>
          <a:xfrm>
            <a:off x="91441" y="46482"/>
            <a:ext cx="699588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55" name="タイトル 3">
            <a:extLst>
              <a:ext uri="{FF2B5EF4-FFF2-40B4-BE49-F238E27FC236}">
                <a16:creationId xmlns:a16="http://schemas.microsoft.com/office/drawing/2014/main" id="{CDD28862-A261-A141-8619-98E6B55AEE8C}"/>
              </a:ext>
            </a:extLst>
          </p:cNvPr>
          <p:cNvSpPr txBox="1">
            <a:spLocks/>
          </p:cNvSpPr>
          <p:nvPr/>
        </p:nvSpPr>
        <p:spPr>
          <a:xfrm>
            <a:off x="113571" y="46483"/>
            <a:ext cx="6151176" cy="403794"/>
          </a:xfrm>
          <a:prstGeom prst="rect">
            <a:avLst/>
          </a:prstGeom>
        </p:spPr>
        <p:txBody>
          <a:bodyPr vert="horz" lIns="100191" tIns="50095" rIns="100191" bIns="50095" rtlCol="0" anchor="ctr">
            <a:normAutofit/>
          </a:bodyPr>
          <a:lstStyle>
            <a:lvl1pPr algn="ctr" defTabSz="1001908" rtl="0" eaLnBrk="1" latinLnBrk="0" hangingPunct="1">
              <a:spcBef>
                <a:spcPct val="0"/>
              </a:spcBef>
              <a:buNone/>
              <a:defRPr kumimoji="1" sz="4800" kern="1200">
                <a:solidFill>
                  <a:schemeClr val="tx1"/>
                </a:solidFill>
                <a:latin typeface="+mj-lt"/>
                <a:ea typeface="+mj-ea"/>
                <a:cs typeface="+mj-cs"/>
              </a:defRPr>
            </a:lvl1pPr>
          </a:lstStyle>
          <a:p>
            <a:pPr algn="l"/>
            <a:r>
              <a:rPr lang="en-US" altLang="ja-JP" sz="1600" b="1">
                <a:solidFill>
                  <a:srgbClr val="000000"/>
                </a:solidFill>
                <a:latin typeface="メイリオ" panose="020B0604030504040204" pitchFamily="50" charset="-128"/>
                <a:ea typeface="メイリオ" panose="020B0604030504040204" pitchFamily="50" charset="-128"/>
                <a:cs typeface="+mn-cs"/>
              </a:rPr>
              <a:t>Ⅲ-</a:t>
            </a:r>
            <a:r>
              <a:rPr lang="ja-JP" altLang="en-US" sz="1600" b="1">
                <a:solidFill>
                  <a:srgbClr val="000000"/>
                </a:solidFill>
                <a:latin typeface="メイリオ" panose="020B0604030504040204" pitchFamily="50" charset="-128"/>
                <a:ea typeface="メイリオ" panose="020B0604030504040204" pitchFamily="50" charset="-128"/>
                <a:cs typeface="+mn-cs"/>
              </a:rPr>
              <a:t>２</a:t>
            </a:r>
            <a:r>
              <a:rPr lang="ja-JP" altLang="ja-JP" sz="1600" b="1">
                <a:solidFill>
                  <a:srgbClr val="000000"/>
                </a:solidFill>
                <a:latin typeface="メイリオ" panose="020B0604030504040204" pitchFamily="50" charset="-128"/>
                <a:ea typeface="メイリオ" panose="020B0604030504040204" pitchFamily="50" charset="-128"/>
                <a:cs typeface="+mn-cs"/>
              </a:rPr>
              <a:t>　</a:t>
            </a:r>
            <a:r>
              <a:rPr lang="ja-JP" altLang="en-US" sz="1600" b="1">
                <a:solidFill>
                  <a:srgbClr val="000000"/>
                </a:solidFill>
                <a:latin typeface="メイリオ" panose="020B0604030504040204" pitchFamily="50" charset="-128"/>
                <a:ea typeface="メイリオ" panose="020B0604030504040204" pitchFamily="50" charset="-128"/>
                <a:cs typeface="+mn-cs"/>
              </a:rPr>
              <a:t>計画届の提出期間</a:t>
            </a:r>
            <a:endParaRPr lang="ja-JP" altLang="ja-JP"/>
          </a:p>
        </p:txBody>
      </p:sp>
      <p:graphicFrame>
        <p:nvGraphicFramePr>
          <p:cNvPr id="56" name="表 55">
            <a:extLst>
              <a:ext uri="{FF2B5EF4-FFF2-40B4-BE49-F238E27FC236}">
                <a16:creationId xmlns:a16="http://schemas.microsoft.com/office/drawing/2014/main" id="{C9F7CA4E-4706-101F-B302-E92B9C3D8938}"/>
              </a:ext>
            </a:extLst>
          </p:cNvPr>
          <p:cNvGraphicFramePr>
            <a:graphicFrameLocks noGrp="1"/>
          </p:cNvGraphicFramePr>
          <p:nvPr>
            <p:extLst>
              <p:ext uri="{D42A27DB-BD31-4B8C-83A1-F6EECF244321}">
                <p14:modId xmlns:p14="http://schemas.microsoft.com/office/powerpoint/2010/main" val="3176448811"/>
              </p:ext>
            </p:extLst>
          </p:nvPr>
        </p:nvGraphicFramePr>
        <p:xfrm>
          <a:off x="1414966" y="7562187"/>
          <a:ext cx="5364309" cy="1005840"/>
        </p:xfrm>
        <a:graphic>
          <a:graphicData uri="http://schemas.openxmlformats.org/drawingml/2006/table">
            <a:tbl>
              <a:tblPr firstRow="1" bandRow="1">
                <a:tableStyleId>{5C22544A-7EE6-4342-B048-85BDC9FD1C3A}</a:tableStyleId>
              </a:tblPr>
              <a:tblGrid>
                <a:gridCol w="5364309">
                  <a:extLst>
                    <a:ext uri="{9D8B030D-6E8A-4147-A177-3AD203B41FA5}">
                      <a16:colId xmlns:a16="http://schemas.microsoft.com/office/drawing/2014/main" val="1133651761"/>
                    </a:ext>
                  </a:extLst>
                </a:gridCol>
              </a:tblGrid>
              <a:tr h="416297">
                <a:tc>
                  <a:txBody>
                    <a:bodyPr/>
                    <a:lstStyle/>
                    <a:p>
                      <a:r>
                        <a:rPr kumimoji="1" lang="ja-JP" altLang="en-US" sz="1200" b="0">
                          <a:solidFill>
                            <a:schemeClr val="tx1"/>
                          </a:solidFill>
                          <a:latin typeface="メイリオ" panose="020B0604030504040204" pitchFamily="50" charset="-128"/>
                          <a:ea typeface="メイリオ" panose="020B0604030504040204" pitchFamily="50" charset="-128"/>
                        </a:rPr>
                        <a:t>原則として、訓練ごとに計画届を作成してください。</a:t>
                      </a:r>
                      <a:endParaRPr kumimoji="1" lang="en-US" altLang="ja-JP" sz="1200" b="0">
                        <a:solidFill>
                          <a:schemeClr val="tx1"/>
                        </a:solidFill>
                        <a:latin typeface="メイリオ" panose="020B0604030504040204" pitchFamily="50" charset="-128"/>
                        <a:ea typeface="メイリオ" panose="020B0604030504040204" pitchFamily="50" charset="-128"/>
                      </a:endParaRPr>
                    </a:p>
                    <a:p>
                      <a:r>
                        <a:rPr kumimoji="1" lang="ja-JP" altLang="en-US" sz="1200" b="0">
                          <a:solidFill>
                            <a:schemeClr val="tx1"/>
                          </a:solidFill>
                          <a:latin typeface="メイリオ" panose="020B0604030504040204" pitchFamily="50" charset="-128"/>
                          <a:ea typeface="メイリオ" panose="020B0604030504040204" pitchFamily="50" charset="-128"/>
                        </a:rPr>
                        <a:t>ただし、日時が異なる場合は、日時が同じ訓練ごとに計画届を作成してください。</a:t>
                      </a:r>
                      <a:endParaRPr kumimoji="1" lang="en-US" altLang="ja-JP" sz="1200" b="0">
                        <a:solidFill>
                          <a:schemeClr val="tx1"/>
                        </a:solidFill>
                        <a:latin typeface="メイリオ" panose="020B0604030504040204" pitchFamily="50" charset="-128"/>
                        <a:ea typeface="メイリオ" panose="020B0604030504040204" pitchFamily="50" charset="-128"/>
                      </a:endParaRPr>
                    </a:p>
                    <a:p>
                      <a:r>
                        <a:rPr kumimoji="1" lang="ja-JP" altLang="en-US" sz="1200" b="0">
                          <a:solidFill>
                            <a:schemeClr val="tx1"/>
                          </a:solidFill>
                          <a:latin typeface="メイリオ" panose="020B0604030504040204" pitchFamily="50" charset="-128"/>
                          <a:ea typeface="メイリオ" panose="020B0604030504040204" pitchFamily="50" charset="-128"/>
                        </a:rPr>
                        <a:t>なお、複数の雇用保険適用事業所を設置する事業主の場合は、事業所ごとに作成します。</a:t>
                      </a:r>
                      <a:endParaRPr kumimoji="1" lang="en-US" altLang="ja-JP" sz="1000" b="0">
                        <a:solidFill>
                          <a:schemeClr val="tx1"/>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175183737"/>
                  </a:ext>
                </a:extLst>
              </a:tr>
            </a:tbl>
          </a:graphicData>
        </a:graphic>
      </p:graphicFrame>
      <p:graphicFrame>
        <p:nvGraphicFramePr>
          <p:cNvPr id="64" name="表 63">
            <a:extLst>
              <a:ext uri="{FF2B5EF4-FFF2-40B4-BE49-F238E27FC236}">
                <a16:creationId xmlns:a16="http://schemas.microsoft.com/office/drawing/2014/main" id="{63922FCE-1062-C343-D0C5-8DB35519702D}"/>
              </a:ext>
            </a:extLst>
          </p:cNvPr>
          <p:cNvGraphicFramePr>
            <a:graphicFrameLocks noGrp="1"/>
          </p:cNvGraphicFramePr>
          <p:nvPr>
            <p:extLst>
              <p:ext uri="{D42A27DB-BD31-4B8C-83A1-F6EECF244321}">
                <p14:modId xmlns:p14="http://schemas.microsoft.com/office/powerpoint/2010/main" val="2455238572"/>
              </p:ext>
            </p:extLst>
          </p:nvPr>
        </p:nvGraphicFramePr>
        <p:xfrm>
          <a:off x="432797" y="2262945"/>
          <a:ext cx="6260276" cy="2048793"/>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3750675049"/>
                    </a:ext>
                  </a:extLst>
                </a:gridCol>
                <a:gridCol w="5360276">
                  <a:extLst>
                    <a:ext uri="{9D8B030D-6E8A-4147-A177-3AD203B41FA5}">
                      <a16:colId xmlns:a16="http://schemas.microsoft.com/office/drawing/2014/main" val="2550429542"/>
                    </a:ext>
                  </a:extLst>
                </a:gridCol>
              </a:tblGrid>
              <a:tr h="252033">
                <a:tc>
                  <a:txBody>
                    <a:bodyPr/>
                    <a:lstStyle/>
                    <a:p>
                      <a:pPr algn="ctr"/>
                      <a:r>
                        <a:rPr kumimoji="1" lang="ja-JP" altLang="en-US" sz="1100" u="none">
                          <a:solidFill>
                            <a:schemeClr val="tx1"/>
                          </a:solidFill>
                          <a:latin typeface="メイリオ" panose="020B0604030504040204" pitchFamily="50" charset="-128"/>
                          <a:ea typeface="メイリオ" panose="020B0604030504040204" pitchFamily="50" charset="-128"/>
                        </a:rPr>
                        <a:t>訓練開始日</a:t>
                      </a:r>
                    </a:p>
                  </a:txBody>
                  <a:tcPr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kumimoji="1" lang="ja-JP" altLang="en-US" sz="1100" u="none">
                          <a:solidFill>
                            <a:schemeClr val="tx1"/>
                          </a:solidFill>
                          <a:latin typeface="メイリオ" panose="020B0604030504040204" pitchFamily="50" charset="-128"/>
                          <a:ea typeface="メイリオ" panose="020B0604030504040204" pitchFamily="50" charset="-128"/>
                        </a:rPr>
                        <a:t>提出期間</a:t>
                      </a:r>
                    </a:p>
                  </a:txBody>
                  <a:tcPr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074284"/>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７月１日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１月１日から６月１日まで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4527756"/>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７月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15</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１月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15</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日から６月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15</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158832"/>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７月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１月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日（６か月前の同日が提出期間の初日、</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日ではない）から６月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3146438"/>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７月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１月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en-US" sz="1100" u="none" kern="100">
                          <a:solidFill>
                            <a:schemeClr val="tx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日から６月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日（６月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日がないためその前日）まで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33592147"/>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９月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３月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日から８月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日（前月の同日が期限、</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日ではない）まで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88616615"/>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３月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９月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日から２月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28</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日まである場合は、２月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58825823"/>
                  </a:ext>
                </a:extLst>
              </a:tr>
              <a:tr h="190817">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３月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９月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日から２月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28</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日まである場合は、２月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70035277"/>
                  </a:ext>
                </a:extLst>
              </a:tr>
              <a:tr h="345172">
                <a:tc>
                  <a:txBody>
                    <a:bodyPr/>
                    <a:lstStyle/>
                    <a:p>
                      <a:pPr algn="ctr"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３月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９月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30</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日（９月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31</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日がないためその前日）から２月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28</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a:t>
                      </a:r>
                      <a:endParaRPr lang="en-US" alt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algn="just" hangingPunct="0"/>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日まである場合は、２月</a:t>
                      </a:r>
                      <a:r>
                        <a:rPr lang="en-US"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29</a:t>
                      </a:r>
                      <a:r>
                        <a:rPr lang="ja-JP" sz="1100" u="none" kern="10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日）まで</a:t>
                      </a:r>
                    </a:p>
                  </a:txBody>
                  <a:tcPr marL="68580" marR="68580" marT="3600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37719508"/>
                  </a:ext>
                </a:extLst>
              </a:tr>
            </a:tbl>
          </a:graphicData>
        </a:graphic>
      </p:graphicFrame>
      <p:sp>
        <p:nvSpPr>
          <p:cNvPr id="14" name="スライド番号プレースホルダー 1">
            <a:extLst>
              <a:ext uri="{FF2B5EF4-FFF2-40B4-BE49-F238E27FC236}">
                <a16:creationId xmlns:a16="http://schemas.microsoft.com/office/drawing/2014/main" id="{A62B3232-25FB-F1A0-2DB3-BF8260869E70}"/>
              </a:ext>
            </a:extLst>
          </p:cNvPr>
          <p:cNvSpPr txBox="1">
            <a:spLocks/>
          </p:cNvSpPr>
          <p:nvPr/>
        </p:nvSpPr>
        <p:spPr>
          <a:xfrm>
            <a:off x="6783871" y="9933613"/>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46</a:t>
            </a:fld>
            <a:endParaRPr kumimoji="1" lang="ja-JP" altLang="en-US" sz="1300" b="0" i="0" u="none" strike="noStrike" kern="1200" cap="none" spc="0" normalizeH="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2" name="表 20">
            <a:extLst>
              <a:ext uri="{FF2B5EF4-FFF2-40B4-BE49-F238E27FC236}">
                <a16:creationId xmlns:a16="http://schemas.microsoft.com/office/drawing/2014/main" id="{5BBFD948-B595-EA73-0C6F-86A2B88B55E1}"/>
              </a:ext>
            </a:extLst>
          </p:cNvPr>
          <p:cNvGraphicFramePr>
            <a:graphicFrameLocks noGrp="1"/>
          </p:cNvGraphicFramePr>
          <p:nvPr>
            <p:extLst>
              <p:ext uri="{D42A27DB-BD31-4B8C-83A1-F6EECF244321}">
                <p14:modId xmlns:p14="http://schemas.microsoft.com/office/powerpoint/2010/main" val="2254905703"/>
              </p:ext>
            </p:extLst>
          </p:nvPr>
        </p:nvGraphicFramePr>
        <p:xfrm>
          <a:off x="6848019" y="644319"/>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27019881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002829965"/>
              </p:ext>
            </p:extLst>
          </p:nvPr>
        </p:nvGraphicFramePr>
        <p:xfrm>
          <a:off x="429342" y="1728571"/>
          <a:ext cx="6672911" cy="7783806"/>
        </p:xfrm>
        <a:graphic>
          <a:graphicData uri="http://schemas.openxmlformats.org/drawingml/2006/table">
            <a:tbl>
              <a:tblPr firstRow="1" bandRow="1">
                <a:tableStyleId>{5940675A-B579-460E-94D1-54222C63F5DA}</a:tableStyleId>
              </a:tblPr>
              <a:tblGrid>
                <a:gridCol w="272816">
                  <a:extLst>
                    <a:ext uri="{9D8B030D-6E8A-4147-A177-3AD203B41FA5}">
                      <a16:colId xmlns:a16="http://schemas.microsoft.com/office/drawing/2014/main" val="3902318913"/>
                    </a:ext>
                  </a:extLst>
                </a:gridCol>
                <a:gridCol w="5251186">
                  <a:extLst>
                    <a:ext uri="{9D8B030D-6E8A-4147-A177-3AD203B41FA5}">
                      <a16:colId xmlns:a16="http://schemas.microsoft.com/office/drawing/2014/main" val="20002"/>
                    </a:ext>
                  </a:extLst>
                </a:gridCol>
                <a:gridCol w="221993">
                  <a:extLst>
                    <a:ext uri="{9D8B030D-6E8A-4147-A177-3AD203B41FA5}">
                      <a16:colId xmlns:a16="http://schemas.microsoft.com/office/drawing/2014/main" val="1854478545"/>
                    </a:ext>
                  </a:extLst>
                </a:gridCol>
                <a:gridCol w="221993">
                  <a:extLst>
                    <a:ext uri="{9D8B030D-6E8A-4147-A177-3AD203B41FA5}">
                      <a16:colId xmlns:a16="http://schemas.microsoft.com/office/drawing/2014/main" val="3334005756"/>
                    </a:ext>
                  </a:extLst>
                </a:gridCol>
                <a:gridCol w="221993">
                  <a:extLst>
                    <a:ext uri="{9D8B030D-6E8A-4147-A177-3AD203B41FA5}">
                      <a16:colId xmlns:a16="http://schemas.microsoft.com/office/drawing/2014/main" val="649411238"/>
                    </a:ext>
                  </a:extLst>
                </a:gridCol>
                <a:gridCol w="221993">
                  <a:extLst>
                    <a:ext uri="{9D8B030D-6E8A-4147-A177-3AD203B41FA5}">
                      <a16:colId xmlns:a16="http://schemas.microsoft.com/office/drawing/2014/main" val="1708101747"/>
                    </a:ext>
                  </a:extLst>
                </a:gridCol>
                <a:gridCol w="260937">
                  <a:extLst>
                    <a:ext uri="{9D8B030D-6E8A-4147-A177-3AD203B41FA5}">
                      <a16:colId xmlns:a16="http://schemas.microsoft.com/office/drawing/2014/main" val="4151953387"/>
                    </a:ext>
                  </a:extLst>
                </a:gridCol>
              </a:tblGrid>
              <a:tr h="238511">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（１）共通して必要となる書類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85593">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職業訓練実施計画届（様式第１－１号）</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spcBef>
                          <a:spcPts val="0"/>
                        </a:spcBef>
                        <a:spcAft>
                          <a:spcPts val="0"/>
                        </a:spcAft>
                      </a:pPr>
                      <a:r>
                        <a:rPr kumimoji="1" lang="en-US" altLang="ja-JP" sz="10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申請者が代理人の場合は委任状（原本）が必要となります。</a:t>
                      </a:r>
                      <a:endParaRPr kumimoji="1"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1"/>
                  </a:ext>
                </a:extLst>
              </a:tr>
              <a:tr h="239836">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対象労働者一覧（様式第３－１号）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239836">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事前確認書（様式第</a:t>
                      </a:r>
                      <a:r>
                        <a:rPr lang="en-US" altLang="ja-JP" sz="1100" b="1">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号）</a:t>
                      </a:r>
                      <a:endParaRPr lang="en-US" altLang="ja-JP" sz="1100" b="1">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4"/>
                  </a:ext>
                </a:extLst>
              </a:tr>
              <a:tr h="1551647">
                <a:tc>
                  <a:txBody>
                    <a:bodyPr/>
                    <a:lstStyle/>
                    <a:p>
                      <a:pPr algn="ctr"/>
                      <a:r>
                        <a:rPr lang="ja-JP" altLang="en-US" sz="1200" b="0">
                          <a:latin typeface="メイリオ" panose="020B0604030504040204" pitchFamily="50" charset="-128"/>
                          <a:ea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訓練カリキュラム、受講案内等</a:t>
                      </a:r>
                      <a:endPar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 通学制・同時双方向型の通信訓練の場合、訓練等の実施目的、実施日時、訓練日ごとの実施内容・実施場所（事業内訓練の場合、講師名を含む。）、実訓練時間数、受講料（料金体系）が分かるもの</a:t>
                      </a: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 </a:t>
                      </a: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ラーニングの場合、訓練等の実施目的、実施内容、契約期間（訓練受講可能期間）、標準学習時間又は標準学習期間、</a:t>
                      </a: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LMS</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等により訓練等の進捗管理を行える機能を有していること、受講料（料金体系）が分かるもの</a:t>
                      </a: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 通信制の場合、訓練等の実施目的、実施内容、契約期間（訓練受講可能期間）、標準学習時間又は標準学習期間、設問回答・添削指導・質疑応答等が可能である訓練であること、受講料（料金体系）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7"/>
                  </a:ext>
                </a:extLst>
              </a:tr>
              <a:tr h="650605">
                <a:tc>
                  <a:txBody>
                    <a:bodyPr/>
                    <a:lstStyle/>
                    <a:p>
                      <a:pPr algn="ctr"/>
                      <a:r>
                        <a:rPr lang="ja-JP" altLang="en-US" sz="1200" b="0">
                          <a:latin typeface="メイリオ" panose="020B0604030504040204" pitchFamily="50" charset="-128"/>
                          <a:ea typeface="メイリオ" panose="020B0604030504040204" pitchFamily="50" charset="-128"/>
                        </a:rPr>
                        <a:t>⑤</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00000"/>
                        </a:lnSpc>
                        <a:spcBef>
                          <a:spcPts val="0"/>
                        </a:spcBef>
                        <a:spcAft>
                          <a:spcPts val="0"/>
                        </a:spcAft>
                      </a:pPr>
                      <a:r>
                        <a:rPr kumimoji="1" lang="en-US" altLang="ja-JP" sz="1000" b="0" strike="noStrike" spc="-50" baseline="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spc="-50" baseline="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通学制・同時双方向型の通信訓練の場合であって、実施場所が申請事業主の事業所・営業所等と同一の所在地であるとき（ただし、認定職業訓練である場合を除く。）</a:t>
                      </a:r>
                      <a:r>
                        <a:rPr kumimoji="1" lang="en-US" altLang="ja-JP" sz="1000" b="0" strike="noStrike" spc="-50" baseline="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事業所・営業所等の見取図・レイアウト図の写し等</a:t>
                      </a:r>
                    </a:p>
                    <a:p>
                      <a:pPr marL="85725" indent="-85725">
                        <a:lnSpc>
                          <a:spcPct val="11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通常の事業活動・営業活動と区切られている場所で訓練を実施することが分かるもの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32962169"/>
                  </a:ext>
                </a:extLst>
              </a:tr>
              <a:tr h="407677">
                <a:tc>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⑥</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1001908" rtl="0" eaLnBrk="1" fontAlgn="auto" latinLnBrk="0" hangingPunct="1">
                        <a:lnSpc>
                          <a:spcPct val="110000"/>
                        </a:lnSpc>
                        <a:spcBef>
                          <a:spcPts val="0"/>
                        </a:spcBef>
                        <a:spcAft>
                          <a:spcPts val="200"/>
                        </a:spcAft>
                        <a:buClrTx/>
                        <a:buSzTx/>
                        <a:buFontTx/>
                        <a:buNone/>
                        <a:tabLst/>
                        <a:defRPr/>
                      </a:pPr>
                      <a:r>
                        <a:rPr kumimoji="1" lang="en-US" altLang="ja-JP" sz="100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事業内訓練（申請事業主が自ら運営する認定職業訓練を除く。）の場合</a:t>
                      </a:r>
                      <a:r>
                        <a:rPr kumimoji="1" lang="en-US" altLang="ja-JP" sz="100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indent="0" algn="l" defTabSz="1001908" rtl="0" eaLnBrk="1" fontAlgn="auto" latinLnBrk="0" hangingPunct="1">
                        <a:lnSpc>
                          <a:spcPct val="110000"/>
                        </a:lnSpc>
                        <a:spcBef>
                          <a:spcPts val="0"/>
                        </a:spcBef>
                        <a:spcAft>
                          <a:spcPts val="200"/>
                        </a:spcAft>
                        <a:buClrTx/>
                        <a:buSzTx/>
                        <a:buFontTx/>
                        <a:buNone/>
                        <a:tabLst/>
                        <a:defRPr/>
                      </a:pPr>
                      <a:r>
                        <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OFF-JT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講師要件確認書（様式第</a:t>
                      </a:r>
                      <a:r>
                        <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任意様式は不可</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ー</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74023288"/>
                  </a:ext>
                </a:extLst>
              </a:tr>
              <a:tr h="694774">
                <a:tc>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1001908" rtl="0" eaLnBrk="1" fontAlgn="auto" latinLnBrk="0" hangingPunct="1">
                        <a:lnSpc>
                          <a:spcPct val="110000"/>
                        </a:lnSpc>
                        <a:spcBef>
                          <a:spcPts val="0"/>
                        </a:spcBef>
                        <a:spcAft>
                          <a:spcPts val="20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事業外訓練の場合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indent="0" algn="l" defTabSz="1001908" rtl="0" eaLnBrk="1" fontAlgn="auto" latinLnBrk="0" hangingPunct="1">
                        <a:lnSpc>
                          <a:spcPct val="110000"/>
                        </a:lnSpc>
                        <a:spcBef>
                          <a:spcPts val="0"/>
                        </a:spcBef>
                        <a:spcAft>
                          <a:spcPts val="200"/>
                        </a:spcAft>
                        <a:buClrTx/>
                        <a:buSzTx/>
                        <a:buFontTx/>
                        <a:buNone/>
                        <a:tabLst/>
                        <a:defRPr/>
                      </a:pPr>
                      <a:r>
                        <a:rPr kumimoji="1" lang="ja-JP" altLang="en-US" sz="1100" b="1" spc="-50"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訓練に係る教育訓練機関との契約書、又は受講案内及び申込書の写し等</a:t>
                      </a:r>
                    </a:p>
                    <a:p>
                      <a:pPr marL="244475" marR="0" indent="-244475" algn="l" defTabSz="1001908" rtl="0" eaLnBrk="1" fontAlgn="auto" latinLnBrk="0" hangingPunct="1">
                        <a:lnSpc>
                          <a:spcPct val="100000"/>
                        </a:lnSpc>
                        <a:spcBef>
                          <a:spcPts val="0"/>
                        </a:spcBef>
                        <a:spcAft>
                          <a:spcPts val="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教育訓練機関の名称、所在地、連絡先、契約内容、契約期間（訓練受講可能期間）、受講料（料金体系）が分かるもの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50667103"/>
                  </a:ext>
                </a:extLst>
              </a:tr>
              <a:tr h="526933">
                <a:tc>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20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事業外訓練の場合であって、教育訓練機関等から次の資料（受講案内を除く。）を提供された場合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1001908" rtl="0" eaLnBrk="1" fontAlgn="auto" latinLnBrk="0" hangingPunct="1">
                        <a:lnSpc>
                          <a:spcPct val="110000"/>
                        </a:lnSpc>
                        <a:spcBef>
                          <a:spcPts val="0"/>
                        </a:spcBef>
                        <a:spcAft>
                          <a:spcPts val="200"/>
                        </a:spcAft>
                        <a:buClrTx/>
                        <a:buSzTx/>
                        <a:buFontTx/>
                        <a:buNone/>
                        <a:tabLst/>
                        <a:defRPr/>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教育訓練機関等から提供された訓練費用の負担軽減に係る説明資料等</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54020267"/>
                  </a:ext>
                </a:extLst>
              </a:tr>
              <a:tr h="203928">
                <a:tc gridSpan="7">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メイリオ" panose="020B0604030504040204" pitchFamily="50" charset="-128"/>
                          <a:ea typeface="メイリオ" panose="020B0604030504040204" pitchFamily="50" charset="-128"/>
                        </a:rPr>
                        <a:t>（２）訓練メニューごとに必要な書類</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0504D"/>
                    </a:solidFill>
                  </a:tcPr>
                </a:tc>
                <a:tc hMerge="1">
                  <a:txBody>
                    <a:bodyPr/>
                    <a:lstStyle/>
                    <a:p>
                      <a:pPr marL="0" marR="0" lvl="0" indent="0" algn="l" defTabSz="1001908" rtl="0" eaLnBrk="1" fontAlgn="auto" latinLnBrk="0" hangingPunct="1">
                        <a:lnSpc>
                          <a:spcPct val="110000"/>
                        </a:lnSpc>
                        <a:spcBef>
                          <a:spcPts val="0"/>
                        </a:spcBef>
                        <a:spcAft>
                          <a:spcPts val="200"/>
                        </a:spcAft>
                        <a:buClrTx/>
                        <a:buSzTx/>
                        <a:buFontTx/>
                        <a:buNone/>
                        <a:tabLst/>
                        <a:defRPr/>
                      </a:pP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709832990"/>
                  </a:ext>
                </a:extLst>
              </a:tr>
              <a:tr h="407677">
                <a:tc rowSpan="3">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6">
                  <a:txBody>
                    <a:bodyPr/>
                    <a:lstStyle/>
                    <a:p>
                      <a:pPr marL="0" marR="0" lvl="0" indent="0" algn="l" defTabSz="1001908" rtl="0" eaLnBrk="1" fontAlgn="auto" latinLnBrk="0" hangingPunct="1">
                        <a:lnSpc>
                          <a:spcPct val="110000"/>
                        </a:lnSpc>
                        <a:spcBef>
                          <a:spcPts val="0"/>
                        </a:spcBef>
                        <a:spcAft>
                          <a:spcPts val="200"/>
                        </a:spcAft>
                        <a:buClrTx/>
                        <a:buSzTx/>
                        <a:buFontTx/>
                        <a:buNone/>
                        <a:tabLst/>
                        <a:defRPr/>
                      </a:pPr>
                      <a:r>
                        <a:rPr kumimoji="1" lang="en-US" altLang="ja-JP" sz="1100" b="1">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rPr>
                        <a:t>認</a:t>
                      </a:r>
                      <a:r>
                        <a:rPr kumimoji="1" lang="en-US" altLang="ja-JP" sz="1100" b="1">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のカリキュラム</a:t>
                      </a:r>
                      <a:endParaRPr kumimoji="1" lang="ja-JP" altLang="en-US" sz="1100" b="1" baseline="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10000"/>
                        </a:lnSpc>
                        <a:spcBef>
                          <a:spcPts val="0"/>
                        </a:spcBef>
                        <a:spcAft>
                          <a:spcPts val="20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実施計画認定申請（</a:t>
                      </a: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能開法第</a:t>
                      </a: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26</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条の３第１項）で添付した教育訓練カリキュラムをご提出ください。</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0962169"/>
                  </a:ext>
                </a:extLst>
              </a:tr>
              <a:tr h="504848">
                <a:tc vMerge="1">
                  <a:txBody>
                    <a:bodyPr/>
                    <a:lstStyle/>
                    <a:p>
                      <a:pPr algn="ct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6">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a:t>
                      </a:r>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有期実習型訓練に係る訓練カリキュラム（様式第</a:t>
                      </a:r>
                      <a:r>
                        <a:rPr lang="en-US" altLang="ja-JP" sz="1100" b="1">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号）</a:t>
                      </a:r>
                    </a:p>
                    <a:p>
                      <a:pPr marL="244475" marR="0" lvl="0" indent="-244475" algn="l" defTabSz="914400" rtl="0" eaLnBrk="1" fontAlgn="auto" latinLnBrk="0" hangingPunct="1">
                        <a:lnSpc>
                          <a:spcPct val="100000"/>
                        </a:lnSpc>
                        <a:spcBef>
                          <a:spcPts val="0"/>
                        </a:spcBef>
                        <a:spcAft>
                          <a:spcPts val="0"/>
                        </a:spcAft>
                        <a:buClrTx/>
                        <a:buSzTx/>
                        <a:buFontTx/>
                        <a:buNone/>
                        <a:tabLst/>
                        <a:defRPr/>
                      </a:pPr>
                      <a:r>
                        <a:rPr lang="en-US" altLang="ja-JP" sz="1000" b="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b="0">
                          <a:latin typeface="メイリオ" panose="020B0604030504040204" pitchFamily="50" charset="-128"/>
                          <a:ea typeface="メイリオ" panose="020B0604030504040204" pitchFamily="50" charset="-128"/>
                          <a:cs typeface="メイリオ" panose="020B0604030504040204" pitchFamily="50" charset="-128"/>
                        </a:rPr>
                        <a:t>　対象労働者が訓練計画届を提出する日までに訓練計画届を提出する事業所に雇用されている者である場合には、キャリアコンサルタント等によるキャリアコンサルティング実施済みのもの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81707955"/>
                  </a:ext>
                </a:extLst>
              </a:tr>
              <a:tr h="239836">
                <a:tc vMerge="1">
                  <a:txBody>
                    <a:bodyPr/>
                    <a:lstStyle/>
                    <a:p>
                      <a:pPr algn="ct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6">
                  <a:txBody>
                    <a:bodyPr/>
                    <a:lstStyle/>
                    <a:p>
                      <a:pPr marL="85725" marR="0" lvl="0" indent="-85725" algn="l" defTabSz="914400" rtl="0" eaLnBrk="1" fontAlgn="auto" latinLnBrk="0" hangingPunct="1">
                        <a:lnSpc>
                          <a:spcPct val="110000"/>
                        </a:lnSpc>
                        <a:spcBef>
                          <a:spcPts val="0"/>
                        </a:spcBef>
                        <a:spcAft>
                          <a:spcPts val="0"/>
                        </a:spcAft>
                        <a:buClrTx/>
                        <a:buSzTx/>
                        <a:buFontTx/>
                        <a:buNone/>
                        <a:tabLst/>
                        <a:defRPr/>
                      </a:pPr>
                      <a:r>
                        <a:rPr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a:t>
                      </a:r>
                      <a:r>
                        <a:rPr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中高年齢者実習型訓練に係る訓練カリキュラム（様式第</a:t>
                      </a:r>
                      <a:r>
                        <a:rPr lang="en-US" altLang="ja-JP" sz="1100" b="1">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33600706"/>
                  </a:ext>
                </a:extLst>
              </a:tr>
              <a:tr h="239836">
                <a:tc>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6">
                  <a:txBody>
                    <a:bodyPr/>
                    <a:lstStyle/>
                    <a:p>
                      <a:pPr marL="85725" marR="0" lvl="0" indent="-85725" algn="l" defTabSz="914400" rtl="0" eaLnBrk="1" fontAlgn="auto" latinLnBrk="0" hangingPunct="1">
                        <a:lnSpc>
                          <a:spcPct val="110000"/>
                        </a:lnSpc>
                        <a:spcBef>
                          <a:spcPts val="0"/>
                        </a:spcBef>
                        <a:spcAft>
                          <a:spcPts val="0"/>
                        </a:spcAft>
                        <a:buClrTx/>
                        <a:buSzTx/>
                        <a:buFontTx/>
                        <a:buNone/>
                        <a:tabLst/>
                        <a:defRPr/>
                      </a:pPr>
                      <a:r>
                        <a:rPr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a:t>
                      </a:r>
                      <a:r>
                        <a:rPr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中高年齢者実習型訓練に係る事前確認書（参考様式第２号）</a:t>
                      </a:r>
                      <a:endParaRPr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057700050"/>
                  </a:ext>
                </a:extLst>
              </a:tr>
              <a:tr h="236192">
                <a:tc>
                  <a:txBody>
                    <a:bodyPr/>
                    <a:lstStyle/>
                    <a:p>
                      <a:pPr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6">
                  <a:txBody>
                    <a:bodyPr/>
                    <a:lstStyle/>
                    <a:p>
                      <a:pPr marL="85725" marR="0" lvl="0" indent="-85725" algn="l" defTabSz="914400" rtl="0" eaLnBrk="1" fontAlgn="auto" latinLnBrk="0" hangingPunct="1">
                        <a:lnSpc>
                          <a:spcPct val="110000"/>
                        </a:lnSpc>
                        <a:spcBef>
                          <a:spcPts val="0"/>
                        </a:spcBef>
                        <a:spcAft>
                          <a:spcPts val="0"/>
                        </a:spcAft>
                        <a:buClrTx/>
                        <a:buSzTx/>
                        <a:buFontTx/>
                        <a:buNone/>
                        <a:tabLst/>
                        <a:defRPr/>
                      </a:pPr>
                      <a:r>
                        <a:rPr kumimoji="1"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a:t>
                      </a:r>
                      <a:r>
                        <a:rPr kumimoji="1"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a:t>
                      </a:r>
                      <a:r>
                        <a:rPr kumimoji="1" lang="en-US" altLang="ja-JP" sz="1100" b="1">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ジョブ・カードの様式３－３－１－１：企業実習・</a:t>
                      </a:r>
                      <a:r>
                        <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用（写）</a:t>
                      </a:r>
                      <a:endParaRPr kumimoji="1" lang="ja-JP" altLang="en-US" sz="1100"/>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36725082"/>
                  </a:ext>
                </a:extLst>
              </a:tr>
            </a:tbl>
          </a:graphicData>
        </a:graphic>
      </p:graphicFrame>
      <p:sp>
        <p:nvSpPr>
          <p:cNvPr id="11" name="正方形/長方形 10"/>
          <p:cNvSpPr/>
          <p:nvPr/>
        </p:nvSpPr>
        <p:spPr>
          <a:xfrm>
            <a:off x="0" y="46482"/>
            <a:ext cx="720089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4" name="タイトル 3">
            <a:extLst>
              <a:ext uri="{FF2B5EF4-FFF2-40B4-BE49-F238E27FC236}">
                <a16:creationId xmlns:a16="http://schemas.microsoft.com/office/drawing/2014/main" id="{1DFFED71-2A1C-AC42-FEA1-AF157891D1B3}"/>
              </a:ext>
            </a:extLst>
          </p:cNvPr>
          <p:cNvSpPr>
            <a:spLocks noGrp="1"/>
          </p:cNvSpPr>
          <p:nvPr>
            <p:ph type="title" idx="4294967295"/>
          </p:nvPr>
        </p:nvSpPr>
        <p:spPr>
          <a:xfrm>
            <a:off x="91441" y="46483"/>
            <a:ext cx="6173306" cy="403794"/>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Ⅲ-3</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a:t>
            </a:r>
            <a:r>
              <a:rPr kumimoji="1" lang="ja-JP" altLang="en-US" sz="1600" b="1" kern="1200">
                <a:solidFill>
                  <a:srgbClr val="000000"/>
                </a:solidFill>
                <a:effectLst/>
                <a:latin typeface="メイリオ" panose="020B0604030504040204" pitchFamily="50" charset="-128"/>
                <a:ea typeface="メイリオ" panose="020B0604030504040204" pitchFamily="50" charset="-128"/>
                <a:cs typeface="+mn-cs"/>
              </a:rPr>
              <a:t>計画届時に必要な書類</a:t>
            </a:r>
            <a:endParaRPr lang="ja-JP" altLang="ja-JP">
              <a:effectLst/>
            </a:endParaRPr>
          </a:p>
        </p:txBody>
      </p:sp>
      <p:sp>
        <p:nvSpPr>
          <p:cNvPr id="22" name="スライド番号プレースホルダー 1">
            <a:extLst>
              <a:ext uri="{FF2B5EF4-FFF2-40B4-BE49-F238E27FC236}">
                <a16:creationId xmlns:a16="http://schemas.microsoft.com/office/drawing/2014/main" id="{C43CEF2B-C77E-77E1-B127-C9C52D9670FB}"/>
              </a:ext>
            </a:extLst>
          </p:cNvPr>
          <p:cNvSpPr txBox="1">
            <a:spLocks/>
          </p:cNvSpPr>
          <p:nvPr/>
        </p:nvSpPr>
        <p:spPr>
          <a:xfrm>
            <a:off x="-30160" y="9992012"/>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47</a:t>
            </a:fld>
            <a:endParaRPr lang="ja-JP" altLang="en-US"/>
          </a:p>
        </p:txBody>
      </p:sp>
      <p:sp>
        <p:nvSpPr>
          <p:cNvPr id="24" name="テキスト ボックス 23">
            <a:extLst>
              <a:ext uri="{FF2B5EF4-FFF2-40B4-BE49-F238E27FC236}">
                <a16:creationId xmlns:a16="http://schemas.microsoft.com/office/drawing/2014/main" id="{CD53166E-D11A-89FC-248D-850ED90002D8}"/>
              </a:ext>
            </a:extLst>
          </p:cNvPr>
          <p:cNvSpPr txBox="1"/>
          <p:nvPr/>
        </p:nvSpPr>
        <p:spPr>
          <a:xfrm>
            <a:off x="587362" y="757165"/>
            <a:ext cx="3994984" cy="861774"/>
          </a:xfrm>
          <a:prstGeom prst="rect">
            <a:avLst/>
          </a:prstGeom>
          <a:noFill/>
          <a:ln w="12700">
            <a:solidFill>
              <a:schemeClr val="tx1"/>
            </a:solidFill>
            <a:prstDash val="lgDashDotDot"/>
          </a:ln>
        </p:spPr>
        <p:txBody>
          <a:bodyPr wrap="square" rtlCol="0">
            <a:spAutoFit/>
          </a:bodyPr>
          <a:lstStyle/>
          <a:p>
            <a:r>
              <a:rPr kumimoji="1" lang="ja-JP" altLang="en-US" sz="1000" b="1">
                <a:solidFill>
                  <a:schemeClr val="accent5"/>
                </a:solidFill>
                <a:latin typeface="メイリオ" panose="020B0604030504040204" pitchFamily="50" charset="-128"/>
                <a:ea typeface="メイリオ" panose="020B0604030504040204" pitchFamily="50" charset="-128"/>
              </a:rPr>
              <a:t>育：人材育成訓練（申請者が事業主である場合）</a:t>
            </a:r>
            <a:endParaRPr kumimoji="1" lang="en-US" altLang="ja-JP" sz="1000" b="1">
              <a:solidFill>
                <a:schemeClr val="accent5"/>
              </a:solidFill>
              <a:latin typeface="メイリオ" panose="020B0604030504040204" pitchFamily="50" charset="-128"/>
              <a:ea typeface="メイリオ" panose="020B0604030504040204" pitchFamily="50" charset="-128"/>
            </a:endParaRPr>
          </a:p>
          <a:p>
            <a:r>
              <a:rPr lang="ja-JP" altLang="en-US" sz="1000" b="1">
                <a:solidFill>
                  <a:srgbClr val="F79646"/>
                </a:solidFill>
                <a:latin typeface="メイリオ" panose="020B0604030504040204" pitchFamily="50" charset="-128"/>
                <a:ea typeface="メイリオ" panose="020B0604030504040204" pitchFamily="50" charset="-128"/>
              </a:rPr>
              <a:t>認：認定実習併用職業訓練</a:t>
            </a:r>
            <a:endParaRPr lang="en-US" altLang="ja-JP" sz="1000" b="1">
              <a:solidFill>
                <a:srgbClr val="F79646"/>
              </a:solidFill>
              <a:latin typeface="メイリオ" panose="020B0604030504040204" pitchFamily="50" charset="-128"/>
              <a:ea typeface="メイリオ" panose="020B0604030504040204" pitchFamily="50" charset="-128"/>
            </a:endParaRPr>
          </a:p>
          <a:p>
            <a:r>
              <a:rPr lang="ja-JP" altLang="en-US" sz="1000" b="1">
                <a:solidFill>
                  <a:srgbClr val="9BBB59"/>
                </a:solidFill>
                <a:latin typeface="メイリオ" panose="020B0604030504040204" pitchFamily="50" charset="-128"/>
                <a:ea typeface="メイリオ" panose="020B0604030504040204" pitchFamily="50" charset="-128"/>
              </a:rPr>
              <a:t>有：有期実習型訓練</a:t>
            </a:r>
            <a:endParaRPr lang="en-US" altLang="ja-JP" sz="1000" b="1">
              <a:solidFill>
                <a:srgbClr val="9BBB59"/>
              </a:solidFill>
              <a:latin typeface="メイリオ" panose="020B0604030504040204" pitchFamily="50" charset="-128"/>
              <a:ea typeface="メイリオ" panose="020B0604030504040204" pitchFamily="50" charset="-128"/>
            </a:endParaRPr>
          </a:p>
          <a:p>
            <a:r>
              <a:rPr lang="ja-JP" altLang="en-US" sz="1000" b="1">
                <a:solidFill>
                  <a:schemeClr val="accent4"/>
                </a:solidFill>
                <a:latin typeface="メイリオ" panose="020B0604030504040204" pitchFamily="50" charset="-128"/>
                <a:ea typeface="メイリオ" panose="020B0604030504040204" pitchFamily="50" charset="-128"/>
              </a:rPr>
              <a:t>中：中高年齢者実習型訓練</a:t>
            </a:r>
            <a:endParaRPr lang="en-US" altLang="ja-JP" sz="1000" b="1">
              <a:solidFill>
                <a:schemeClr val="accent4"/>
              </a:solidFill>
              <a:latin typeface="メイリオ" panose="020B0604030504040204" pitchFamily="50" charset="-128"/>
              <a:ea typeface="メイリオ" panose="020B0604030504040204" pitchFamily="50" charset="-128"/>
            </a:endParaRPr>
          </a:p>
          <a:p>
            <a:r>
              <a:rPr kumimoji="1" lang="ja-JP" altLang="en-US" sz="1000" b="1">
                <a:latin typeface="メイリオ" panose="020B0604030504040204" pitchFamily="50" charset="-128"/>
                <a:ea typeface="メイリオ" panose="020B0604030504040204" pitchFamily="50" charset="-128"/>
              </a:rPr>
              <a:t>●：提出が必須　▲：該当する場合</a:t>
            </a:r>
            <a:r>
              <a:rPr lang="ja-JP" altLang="en-US" sz="1000" b="1">
                <a:latin typeface="メイリオ" panose="020B0604030504040204" pitchFamily="50" charset="-128"/>
                <a:ea typeface="メイリオ" panose="020B0604030504040204" pitchFamily="50" charset="-128"/>
              </a:rPr>
              <a:t>　</a:t>
            </a:r>
            <a:r>
              <a:rPr kumimoji="1" lang="ja-JP" altLang="en-US" sz="1000" b="1">
                <a:latin typeface="メイリオ" panose="020B0604030504040204" pitchFamily="50" charset="-128"/>
                <a:ea typeface="メイリオ" panose="020B0604030504040204" pitchFamily="50" charset="-128"/>
              </a:rPr>
              <a:t>ー：提出が不要</a:t>
            </a:r>
            <a:endParaRPr kumimoji="1" lang="en-US" altLang="ja-JP" sz="1000" b="1">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DC724A9F-30A7-CD86-9C29-67D04341BDF9}"/>
              </a:ext>
            </a:extLst>
          </p:cNvPr>
          <p:cNvSpPr txBox="1"/>
          <p:nvPr/>
        </p:nvSpPr>
        <p:spPr>
          <a:xfrm>
            <a:off x="393247" y="488534"/>
            <a:ext cx="6148236" cy="276999"/>
          </a:xfrm>
          <a:prstGeom prst="rect">
            <a:avLst/>
          </a:prstGeom>
          <a:noFill/>
          <a:ln w="9525">
            <a:noFill/>
          </a:ln>
        </p:spPr>
        <p:txBody>
          <a:bodyPr wrap="square" rtlCol="0">
            <a:spAutoFit/>
          </a:bodyPr>
          <a:lstStyle/>
          <a:p>
            <a:r>
              <a:rPr lang="ja-JP" altLang="en-US" sz="1200">
                <a:latin typeface="メイリオ" panose="020B0604030504040204" pitchFamily="50" charset="-128"/>
                <a:ea typeface="メイリオ" panose="020B0604030504040204" pitchFamily="50" charset="-128"/>
                <a:cs typeface="メイリオ" panose="020B0604030504040204" pitchFamily="50" charset="-128"/>
              </a:rPr>
              <a:t>申請する訓練メニューに該当する書類をご提出ください。</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8" name="テキスト ボックス 57"/>
          <p:cNvSpPr txBox="1"/>
          <p:nvPr/>
        </p:nvSpPr>
        <p:spPr>
          <a:xfrm>
            <a:off x="387631" y="9571848"/>
            <a:ext cx="6559279" cy="600164"/>
          </a:xfrm>
          <a:prstGeom prst="rect">
            <a:avLst/>
          </a:prstGeom>
          <a:noFill/>
          <a:ln w="9525">
            <a:noFill/>
          </a:ln>
        </p:spPr>
        <p:txBody>
          <a:bodyPr wrap="square" rtlCol="0">
            <a:spAutoFit/>
          </a:bodyPr>
          <a:lstStyle/>
          <a:p>
            <a:pPr lvl="0">
              <a:lnSpc>
                <a:spcPct val="110000"/>
              </a:lnSpc>
            </a:pPr>
            <a:r>
              <a:rPr lang="ja-JP" altLang="en-US" sz="1000">
                <a:solidFill>
                  <a:prstClr val="black"/>
                </a:solidFill>
                <a:latin typeface="メイリオ" pitchFamily="50" charset="-128"/>
                <a:ea typeface="メイリオ" pitchFamily="50" charset="-128"/>
              </a:rPr>
              <a:t>各添付書類の写しは、原本から転記および別途作成したものではなく、</a:t>
            </a:r>
            <a:r>
              <a:rPr lang="ja-JP" altLang="en-US" sz="1000" u="sng">
                <a:solidFill>
                  <a:prstClr val="black"/>
                </a:solidFill>
                <a:latin typeface="メイリオ" pitchFamily="50" charset="-128"/>
                <a:ea typeface="メイリオ" pitchFamily="50" charset="-128"/>
              </a:rPr>
              <a:t>実際に事業場ごとに調製し記入しているもの、または原本を複写機を用いて複写したものを提出してください</a:t>
            </a:r>
            <a:r>
              <a:rPr lang="ja-JP" altLang="en-US" sz="1000">
                <a:solidFill>
                  <a:prstClr val="black"/>
                </a:solidFill>
                <a:latin typeface="メイリオ" pitchFamily="50" charset="-128"/>
                <a:ea typeface="メイリオ" pitchFamily="50" charset="-128"/>
              </a:rPr>
              <a:t>。</a:t>
            </a:r>
            <a:r>
              <a:rPr lang="ja-JP" altLang="en-US" sz="1000" b="1" u="sng">
                <a:solidFill>
                  <a:prstClr val="black"/>
                </a:solidFill>
                <a:latin typeface="メイリオ" pitchFamily="50" charset="-128"/>
                <a:ea typeface="メイリオ" pitchFamily="50" charset="-128"/>
              </a:rPr>
              <a:t>原本から加工・転記したものや別途作成された書類と確認された場合はその書類は無効</a:t>
            </a:r>
            <a:r>
              <a:rPr lang="ja-JP" altLang="en-US" sz="1000">
                <a:solidFill>
                  <a:prstClr val="black"/>
                </a:solidFill>
                <a:latin typeface="メイリオ" pitchFamily="50" charset="-128"/>
                <a:ea typeface="メイリオ" pitchFamily="50" charset="-128"/>
              </a:rPr>
              <a:t>となります。</a:t>
            </a:r>
            <a:endParaRPr lang="en-US" altLang="ja-JP" sz="10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20">
            <a:extLst>
              <a:ext uri="{FF2B5EF4-FFF2-40B4-BE49-F238E27FC236}">
                <a16:creationId xmlns:a16="http://schemas.microsoft.com/office/drawing/2014/main" id="{3E07525F-BBE2-6E69-954C-57A2AC821381}"/>
              </a:ext>
            </a:extLst>
          </p:cNvPr>
          <p:cNvGraphicFramePr>
            <a:graphicFrameLocks noGrp="1"/>
          </p:cNvGraphicFramePr>
          <p:nvPr>
            <p:extLst>
              <p:ext uri="{D42A27DB-BD31-4B8C-83A1-F6EECF244321}">
                <p14:modId xmlns:p14="http://schemas.microsoft.com/office/powerpoint/2010/main" val="2925920963"/>
              </p:ext>
            </p:extLst>
          </p:nvPr>
        </p:nvGraphicFramePr>
        <p:xfrm>
          <a:off x="-7401" y="62703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39483933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スライド番号プレースホルダー 1">
            <a:extLst>
              <a:ext uri="{FF2B5EF4-FFF2-40B4-BE49-F238E27FC236}">
                <a16:creationId xmlns:a16="http://schemas.microsoft.com/office/drawing/2014/main" id="{F0C73E56-7748-66BE-DB69-9667F9FA1DD0}"/>
              </a:ext>
            </a:extLst>
          </p:cNvPr>
          <p:cNvSpPr txBox="1">
            <a:spLocks/>
          </p:cNvSpPr>
          <p:nvPr/>
        </p:nvSpPr>
        <p:spPr>
          <a:xfrm>
            <a:off x="6855692" y="9981906"/>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48</a:t>
            </a:fld>
            <a:endParaRPr lang="ja-JP" altLang="en-US"/>
          </a:p>
        </p:txBody>
      </p:sp>
      <p:graphicFrame>
        <p:nvGraphicFramePr>
          <p:cNvPr id="3" name="表 2">
            <a:extLst>
              <a:ext uri="{FF2B5EF4-FFF2-40B4-BE49-F238E27FC236}">
                <a16:creationId xmlns:a16="http://schemas.microsoft.com/office/drawing/2014/main" id="{6DEC2452-DD0D-170C-9EC2-F7A93B4C8676}"/>
              </a:ext>
            </a:extLst>
          </p:cNvPr>
          <p:cNvGraphicFramePr>
            <a:graphicFrameLocks noGrp="1"/>
          </p:cNvGraphicFramePr>
          <p:nvPr>
            <p:extLst>
              <p:ext uri="{D42A27DB-BD31-4B8C-83A1-F6EECF244321}">
                <p14:modId xmlns:p14="http://schemas.microsoft.com/office/powerpoint/2010/main" val="2315417120"/>
              </p:ext>
            </p:extLst>
          </p:nvPr>
        </p:nvGraphicFramePr>
        <p:xfrm>
          <a:off x="130332" y="221069"/>
          <a:ext cx="6634592" cy="7321526"/>
        </p:xfrm>
        <a:graphic>
          <a:graphicData uri="http://schemas.openxmlformats.org/drawingml/2006/table">
            <a:tbl>
              <a:tblPr firstRow="1" bandRow="1">
                <a:tableStyleId>{5940675A-B579-460E-94D1-54222C63F5DA}</a:tableStyleId>
              </a:tblPr>
              <a:tblGrid>
                <a:gridCol w="273600">
                  <a:extLst>
                    <a:ext uri="{9D8B030D-6E8A-4147-A177-3AD203B41FA5}">
                      <a16:colId xmlns:a16="http://schemas.microsoft.com/office/drawing/2014/main" val="3902318913"/>
                    </a:ext>
                  </a:extLst>
                </a:gridCol>
                <a:gridCol w="6360992">
                  <a:extLst>
                    <a:ext uri="{9D8B030D-6E8A-4147-A177-3AD203B41FA5}">
                      <a16:colId xmlns:a16="http://schemas.microsoft.com/office/drawing/2014/main" val="1659793100"/>
                    </a:ext>
                  </a:extLst>
                </a:gridCol>
              </a:tblGrid>
              <a:tr h="1505081">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100" b="1" kern="1200" spc="-100" baseline="0">
                          <a:solidFill>
                            <a:schemeClr val="accent3"/>
                          </a:solidFill>
                          <a:effectLst/>
                          <a:latin typeface="メイリオ" panose="020B0604030504040204" pitchFamily="50" charset="-128"/>
                          <a:ea typeface="メイリオ" panose="020B0604030504040204" pitchFamily="50" charset="-128"/>
                          <a:cs typeface="+mn-cs"/>
                        </a:rPr>
                        <a:t>【</a:t>
                      </a:r>
                      <a:r>
                        <a:rPr kumimoji="1" lang="ja-JP" altLang="en-US" sz="1100" b="1" kern="1200" spc="-100" baseline="0">
                          <a:solidFill>
                            <a:schemeClr val="accent3"/>
                          </a:solidFill>
                          <a:effectLst/>
                          <a:latin typeface="メイリオ" panose="020B0604030504040204" pitchFamily="50" charset="-128"/>
                          <a:ea typeface="メイリオ" panose="020B0604030504040204" pitchFamily="50" charset="-128"/>
                          <a:cs typeface="+mn-cs"/>
                        </a:rPr>
                        <a:t>有</a:t>
                      </a:r>
                      <a:r>
                        <a:rPr kumimoji="1" lang="en-US" altLang="ja-JP" sz="1100" b="1" kern="1200" spc="-100" baseline="0">
                          <a:solidFill>
                            <a:schemeClr val="accent3"/>
                          </a:solidFill>
                          <a:effectLst/>
                          <a:latin typeface="メイリオ" panose="020B0604030504040204" pitchFamily="50" charset="-128"/>
                          <a:ea typeface="メイリオ" panose="020B0604030504040204" pitchFamily="50" charset="-128"/>
                          <a:cs typeface="+mn-cs"/>
                        </a:rPr>
                        <a:t>】</a:t>
                      </a: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kern="1200" spc="-100" baseline="0">
                          <a:solidFill>
                            <a:schemeClr val="tx1"/>
                          </a:solidFill>
                          <a:effectLst/>
                          <a:latin typeface="メイリオ" panose="020B0604030504040204" pitchFamily="50" charset="-128"/>
                          <a:ea typeface="メイリオ" panose="020B0604030504040204" pitchFamily="50" charset="-128"/>
                          <a:cs typeface="+mn-cs"/>
                        </a:rPr>
                        <a:t>❶</a:t>
                      </a:r>
                      <a:r>
                        <a:rPr kumimoji="1" lang="ja-JP" altLang="ja-JP" sz="1100" b="1" kern="1200" spc="-100" baseline="0">
                          <a:solidFill>
                            <a:schemeClr val="tx1"/>
                          </a:solidFill>
                          <a:effectLst/>
                          <a:latin typeface="メイリオ" panose="020B0604030504040204" pitchFamily="50" charset="-128"/>
                          <a:ea typeface="メイリオ" panose="020B0604030504040204" pitchFamily="50" charset="-128"/>
                          <a:cs typeface="+mn-cs"/>
                        </a:rPr>
                        <a:t>ジョブ・カードの様式１－１（キャリア・プランシート）</a:t>
                      </a:r>
                      <a:endParaRPr kumimoji="1" lang="en-US" altLang="ja-JP" sz="1100" b="1" kern="1200" spc="-100" baseline="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kern="1200" spc="-100" baseline="0">
                          <a:solidFill>
                            <a:schemeClr val="tx1"/>
                          </a:solidFill>
                          <a:effectLst/>
                          <a:latin typeface="メイリオ" panose="020B0604030504040204" pitchFamily="50" charset="-128"/>
                          <a:ea typeface="メイリオ" panose="020B0604030504040204" pitchFamily="50" charset="-128"/>
                          <a:cs typeface="+mn-cs"/>
                        </a:rPr>
                        <a:t>❷</a:t>
                      </a:r>
                      <a:r>
                        <a:rPr kumimoji="1" lang="ja-JP" altLang="ja-JP" sz="1100" b="1" kern="1200" spc="-100" baseline="0">
                          <a:solidFill>
                            <a:schemeClr val="tx1"/>
                          </a:solidFill>
                          <a:effectLst/>
                          <a:latin typeface="メイリオ" panose="020B0604030504040204" pitchFamily="50" charset="-128"/>
                          <a:ea typeface="メイリオ" panose="020B0604030504040204" pitchFamily="50" charset="-128"/>
                          <a:cs typeface="+mn-cs"/>
                        </a:rPr>
                        <a:t>ジョブ・カードの様式２（職務経歴シート）</a:t>
                      </a:r>
                      <a:endParaRPr kumimoji="1" lang="en-US" altLang="ja-JP" sz="1100" b="1" kern="1200" spc="-100" baseline="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kern="1200" spc="-100" baseline="0">
                          <a:solidFill>
                            <a:schemeClr val="tx1"/>
                          </a:solidFill>
                          <a:effectLst/>
                          <a:latin typeface="メイリオ" panose="020B0604030504040204" pitchFamily="50" charset="-128"/>
                          <a:ea typeface="メイリオ" panose="020B0604030504040204" pitchFamily="50" charset="-128"/>
                          <a:cs typeface="+mn-cs"/>
                        </a:rPr>
                        <a:t>❸</a:t>
                      </a:r>
                      <a:r>
                        <a:rPr kumimoji="1" lang="ja-JP" altLang="ja-JP" sz="1100" b="1" kern="1200" spc="-100" baseline="0">
                          <a:solidFill>
                            <a:schemeClr val="tx1"/>
                          </a:solidFill>
                          <a:effectLst/>
                          <a:latin typeface="メイリオ" panose="020B0604030504040204" pitchFamily="50" charset="-128"/>
                          <a:ea typeface="メイリオ" panose="020B0604030504040204" pitchFamily="50" charset="-128"/>
                          <a:cs typeface="+mn-cs"/>
                        </a:rPr>
                        <a:t>ジョブ・カードの様式３－１（職業能力証明（免許・資格）シート）</a:t>
                      </a:r>
                      <a:endParaRPr kumimoji="1" lang="en-US" altLang="ja-JP" sz="1100" b="1" kern="1200" spc="-100" baseline="0">
                        <a:solidFill>
                          <a:schemeClr val="tx1"/>
                        </a:solidFill>
                        <a:effectLst/>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kern="1200" spc="-100" baseline="0">
                          <a:solidFill>
                            <a:schemeClr val="tx1"/>
                          </a:solidFill>
                          <a:effectLst/>
                          <a:latin typeface="メイリオ" panose="020B0604030504040204" pitchFamily="50" charset="-128"/>
                          <a:ea typeface="メイリオ" panose="020B0604030504040204" pitchFamily="50" charset="-128"/>
                          <a:cs typeface="+mn-cs"/>
                        </a:rPr>
                        <a:t>❹</a:t>
                      </a:r>
                      <a:r>
                        <a:rPr kumimoji="1" lang="ja-JP" altLang="ja-JP" sz="1100" b="1" kern="1200" spc="-100" baseline="0">
                          <a:solidFill>
                            <a:schemeClr val="tx1"/>
                          </a:solidFill>
                          <a:effectLst/>
                          <a:latin typeface="メイリオ" panose="020B0604030504040204" pitchFamily="50" charset="-128"/>
                          <a:ea typeface="メイリオ" panose="020B0604030504040204" pitchFamily="50" charset="-128"/>
                          <a:cs typeface="+mn-cs"/>
                        </a:rPr>
                        <a:t>ジョブ・カードの様式３－２（職業能力証明（学習歴・訓練歴）シート</a:t>
                      </a:r>
                      <a:r>
                        <a:rPr kumimoji="1" lang="en-US" altLang="ja-JP" sz="1100" b="1" kern="1200" spc="-100" baseline="0">
                          <a:solidFill>
                            <a:schemeClr val="tx1"/>
                          </a:solidFill>
                          <a:effectLst/>
                          <a:latin typeface="メイリオ" panose="020B0604030504040204" pitchFamily="50" charset="-128"/>
                          <a:ea typeface="メイリオ" panose="020B0604030504040204" pitchFamily="50" charset="-128"/>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kern="120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000" b="0" kern="1200">
                          <a:solidFill>
                            <a:schemeClr val="tx1"/>
                          </a:solidFill>
                          <a:effectLst/>
                          <a:latin typeface="メイリオ" panose="020B0604030504040204" pitchFamily="50" charset="-128"/>
                          <a:ea typeface="メイリオ" panose="020B0604030504040204" pitchFamily="50" charset="-128"/>
                          <a:cs typeface="+mn-cs"/>
                        </a:rPr>
                        <a:t>　いずれも写しを提出してください。任意様式は認められません。</a:t>
                      </a:r>
                      <a:endParaRPr kumimoji="1" lang="en-US" altLang="ja-JP" sz="1000" b="0" kern="1200">
                        <a:solidFill>
                          <a:schemeClr val="tx1"/>
                        </a:solidFill>
                        <a:effectLst/>
                        <a:latin typeface="メイリオ" panose="020B0604030504040204" pitchFamily="50" charset="-128"/>
                        <a:ea typeface="メイリオ" panose="020B0604030504040204" pitchFamily="50" charset="-128"/>
                        <a:cs typeface="+mn-cs"/>
                      </a:endParaRPr>
                    </a:p>
                    <a:p>
                      <a:pPr marL="244475" marR="0" lvl="0" indent="-244475" algn="l" defTabSz="914400" rtl="0" eaLnBrk="1" fontAlgn="auto" latinLnBrk="0" hangingPunct="1">
                        <a:lnSpc>
                          <a:spcPct val="100000"/>
                        </a:lnSpc>
                        <a:spcBef>
                          <a:spcPts val="0"/>
                        </a:spcBef>
                        <a:spcAft>
                          <a:spcPts val="0"/>
                        </a:spcAft>
                        <a:buClrTx/>
                        <a:buSzTx/>
                        <a:buFontTx/>
                        <a:buNone/>
                        <a:tabLst/>
                        <a:defRPr/>
                      </a:pPr>
                      <a:r>
                        <a:rPr kumimoji="1" lang="en-US" altLang="ja-JP" sz="1000" b="0" kern="1200">
                          <a:solidFill>
                            <a:schemeClr val="tx1"/>
                          </a:solidFill>
                          <a:effectLst/>
                          <a:latin typeface="メイリオ" panose="020B0604030504040204" pitchFamily="50" charset="-128"/>
                          <a:ea typeface="メイリオ" panose="020B0604030504040204" pitchFamily="50" charset="-128"/>
                          <a:cs typeface="+mn-cs"/>
                        </a:rPr>
                        <a:t>※</a:t>
                      </a:r>
                      <a:r>
                        <a:rPr kumimoji="1" lang="ja-JP" altLang="en-US" sz="1000" b="0" kern="1200">
                          <a:solidFill>
                            <a:schemeClr val="tx1"/>
                          </a:solidFill>
                          <a:effectLst/>
                          <a:latin typeface="メイリオ" panose="020B0604030504040204" pitchFamily="50" charset="-128"/>
                          <a:ea typeface="メイリオ" panose="020B0604030504040204" pitchFamily="50" charset="-128"/>
                          <a:cs typeface="+mn-cs"/>
                        </a:rPr>
                        <a:t>　新規学卒者など職歴が乏しい者については、ジョブ・カード様式第１－２号で代用することが可能です。また、新規学校卒業者（訓練に応募する時点（対象労働者として選定した時点）で卒業している者は不可）の場合は省略可能です。</a:t>
                      </a:r>
                      <a:endParaRPr kumimoji="1" lang="ja-JP" altLang="en-US"/>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32159561"/>
                  </a:ext>
                </a:extLst>
              </a:tr>
              <a:tr h="240248">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a:t>
                      </a:r>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有期実習型訓練に係る事前確認書（参考様式第１号）</a:t>
                      </a:r>
                      <a:endParaRPr kumimoji="1" lang="ja-JP" altLang="en-US"/>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40526686"/>
                  </a:ext>
                </a:extLst>
              </a:tr>
              <a:tr h="251907">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⑥</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a:t>
                      </a:r>
                      <a:r>
                        <a:rPr lang="en-US" altLang="ja-JP" sz="1100" b="1">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紹</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介予定派遣に係る労働者派遣契約書（派遣活用型の場合）</a:t>
                      </a:r>
                      <a:endParaRPr kumimoji="1" lang="ja-JP" altLang="en-US"/>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002630804"/>
                  </a:ext>
                </a:extLst>
              </a:tr>
              <a:tr h="217496">
                <a:tc gridSpan="2">
                  <a:txBody>
                    <a:bodyPr/>
                    <a:lstStyle/>
                    <a:p>
                      <a:pPr marL="288000" marR="0" lvl="0" indent="-288000" algn="l" defTabSz="914400" rtl="0" eaLnBrk="1" fontAlgn="auto" latinLnBrk="0" hangingPunct="1">
                        <a:lnSpc>
                          <a:spcPct val="100000"/>
                        </a:lnSpc>
                        <a:spcBef>
                          <a:spcPts val="0"/>
                        </a:spcBef>
                        <a:spcAft>
                          <a:spcPts val="0"/>
                        </a:spcAft>
                        <a:buClrTx/>
                        <a:buSzTx/>
                        <a:buFontTx/>
                        <a:buNone/>
                        <a:tabLst/>
                        <a:defRPr/>
                      </a:pPr>
                      <a:r>
                        <a:rPr kumimoji="1" lang="ja-JP" altLang="en-US" sz="1200" b="1">
                          <a:solidFill>
                            <a:schemeClr val="bg1"/>
                          </a:solidFill>
                          <a:latin typeface="メイリオ" panose="020B0604030504040204" pitchFamily="50" charset="-128"/>
                          <a:ea typeface="メイリオ" panose="020B0604030504040204" pitchFamily="50" charset="-128"/>
                        </a:rPr>
                        <a:t>（３）事業主団体等が実施する場合に必要な書類</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rgbClr val="C0504D"/>
                    </a:solidFill>
                  </a:tcPr>
                </a:tc>
                <a:tc hMerge="1">
                  <a:txBody>
                    <a:bodyPr/>
                    <a:lstStyle/>
                    <a:p>
                      <a:pPr marL="288000" marR="0" lvl="0" indent="-288000" algn="l" defTabSz="914400" rtl="0" eaLnBrk="1" fontAlgn="auto" latinLnBrk="0" hangingPunct="1">
                        <a:lnSpc>
                          <a:spcPct val="100000"/>
                        </a:lnSpc>
                        <a:spcBef>
                          <a:spcPts val="0"/>
                        </a:spcBef>
                        <a:spcAft>
                          <a:spcPts val="0"/>
                        </a:spcAft>
                        <a:buClrTx/>
                        <a:buSzTx/>
                        <a:buFontTx/>
                        <a:buNone/>
                        <a:tabLst/>
                        <a:defRPr/>
                      </a:pPr>
                      <a:endParaRPr kumimoji="1" lang="ja-JP" altLang="en-US" sz="1200" b="1">
                        <a:solidFill>
                          <a:schemeClr val="bg1"/>
                        </a:solidFill>
                        <a:latin typeface="メイリオ" panose="020B0604030504040204" pitchFamily="50" charset="-128"/>
                        <a:ea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solidFill>
                      <a:srgbClr val="C0504D"/>
                    </a:solidFill>
                  </a:tcPr>
                </a:tc>
                <a:extLst>
                  <a:ext uri="{0D108BD9-81ED-4DB2-BD59-A6C34878D82A}">
                    <a16:rowId xmlns:a16="http://schemas.microsoft.com/office/drawing/2014/main" val="3832459734"/>
                  </a:ext>
                </a:extLst>
              </a:tr>
              <a:tr h="411248">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①</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訓練実施計画届（様式第１－２号）</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spcBef>
                          <a:spcPts val="0"/>
                        </a:spcBef>
                        <a:spcAft>
                          <a:spcPts val="0"/>
                        </a:spcAft>
                      </a:pPr>
                      <a:r>
                        <a:rPr kumimoji="1"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申請者が代理人の場合は委任状（原本）が必要となります。</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06103066"/>
                  </a:ext>
                </a:extLst>
              </a:tr>
              <a:tr h="255793">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85725" marR="0" lvl="0" indent="-85725" algn="l" defTabSz="1001908" rtl="0" eaLnBrk="1" fontAlgn="auto" latinLnBrk="0" hangingPunct="1">
                        <a:lnSpc>
                          <a:spcPct val="110000"/>
                        </a:lnSpc>
                        <a:spcBef>
                          <a:spcPts val="0"/>
                        </a:spcBef>
                        <a:spcAft>
                          <a:spcPts val="0"/>
                        </a:spcAft>
                        <a:buClrTx/>
                        <a:buSzTx/>
                        <a:buFontTx/>
                        <a:buNone/>
                        <a:tabLst/>
                        <a:defRPr/>
                      </a:pP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事前確認書（様式第</a:t>
                      </a:r>
                      <a:r>
                        <a:rPr lang="en-US" altLang="ja-JP" sz="1100" b="1">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b="1">
                          <a:latin typeface="メイリオ" panose="020B0604030504040204" pitchFamily="50" charset="-128"/>
                          <a:ea typeface="メイリオ" panose="020B0604030504040204" pitchFamily="50" charset="-128"/>
                          <a:cs typeface="メイリオ" panose="020B0604030504040204" pitchFamily="50" charset="-128"/>
                        </a:rPr>
                        <a:t>号）</a:t>
                      </a:r>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84174517"/>
                  </a:ext>
                </a:extLst>
              </a:tr>
              <a:tr h="1343974">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訓練カリキュラム、受講案内等</a:t>
                      </a:r>
                      <a:endPar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 通学制・同時双方向型の通信訓練の場合、訓練等の実施目的、実施日時、訓練日ごとの実施内容・実施場所（事業内訓練の場合、講師名を含む。）、実訓練時間数、受講料（料金体系）が分かるもの</a:t>
                      </a: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 </a:t>
                      </a: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ラーニングの場合、訓練等の実施目的、実施内容、契約期間（訓練受講可能期間）、標準学習時間又は標準学習期間、</a:t>
                      </a: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LMS</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等により訓練等の進捗管理を行える機能を有していること、受講料（料金体系）が分かるもの</a:t>
                      </a:r>
                    </a:p>
                    <a:p>
                      <a:pPr marL="160338" indent="-160338">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 通信制の場合、訓練等の実施目的、実施内容、契約期間（訓練受講可能期間）、標準学習時間又は標準学習期間、設問回答・添削指導・質疑応答等が可能である訓練であること、受講料（料金体系）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34974243"/>
                  </a:ext>
                </a:extLst>
              </a:tr>
              <a:tr h="740999">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1001908" rtl="0" eaLnBrk="1" fontAlgn="auto" latinLnBrk="0" hangingPunct="1">
                        <a:lnSpc>
                          <a:spcPct val="110000"/>
                        </a:lnSpc>
                        <a:spcBef>
                          <a:spcPts val="0"/>
                        </a:spcBef>
                        <a:spcAft>
                          <a:spcPts val="20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事業外訓練の場合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indent="0" algn="l" defTabSz="1001908" rtl="0" eaLnBrk="1" fontAlgn="auto" latinLnBrk="0" hangingPunct="1">
                        <a:lnSpc>
                          <a:spcPct val="110000"/>
                        </a:lnSpc>
                        <a:spcBef>
                          <a:spcPts val="0"/>
                        </a:spcBef>
                        <a:spcAft>
                          <a:spcPts val="200"/>
                        </a:spcAft>
                        <a:buClrTx/>
                        <a:buSzTx/>
                        <a:buFontTx/>
                        <a:buNone/>
                        <a:tabLst/>
                        <a:defRPr/>
                      </a:pPr>
                      <a:r>
                        <a:rPr kumimoji="1" lang="ja-JP" altLang="en-US" sz="1100" b="1" spc="-50" baseline="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訓練に係る教育訓練機関との契約書、又は受講案内及び申込書の写し等</a:t>
                      </a:r>
                    </a:p>
                    <a:p>
                      <a:pPr marL="244475" marR="0" indent="-244475" algn="l" defTabSz="1001908" rtl="0" eaLnBrk="1" fontAlgn="auto" latinLnBrk="0" hangingPunct="1">
                        <a:lnSpc>
                          <a:spcPct val="100000"/>
                        </a:lnSpc>
                        <a:spcBef>
                          <a:spcPts val="0"/>
                        </a:spcBef>
                        <a:spcAft>
                          <a:spcPts val="200"/>
                        </a:spcAft>
                        <a:buClrTx/>
                        <a:buSzTx/>
                        <a:buFontTx/>
                        <a:buNone/>
                        <a:tabLst/>
                        <a:defRPr/>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教育訓練機関の名称、所在地、連絡先、契約内容、契約期間（訓練受講可能期間）、受講料（料金体系）が分かるもの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38601217"/>
                  </a:ext>
                </a:extLst>
              </a:tr>
              <a:tr h="434801">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20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事業外訓練の場合であって、教育訓練機関等から次の資料（受講案内を除く。）を提供された場合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1001908" rtl="0" eaLnBrk="1" fontAlgn="auto" latinLnBrk="0" hangingPunct="1">
                        <a:lnSpc>
                          <a:spcPct val="110000"/>
                        </a:lnSpc>
                        <a:spcBef>
                          <a:spcPts val="0"/>
                        </a:spcBef>
                        <a:spcAft>
                          <a:spcPts val="200"/>
                        </a:spcAft>
                        <a:buClrTx/>
                        <a:buSzTx/>
                        <a:buFontTx/>
                        <a:buNone/>
                        <a:tabLst/>
                        <a:defRPr/>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教育訓練機関等から提供された訓練費用の負担軽減に係る説明資料等</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78107281"/>
                  </a:ext>
                </a:extLst>
              </a:tr>
              <a:tr h="693892">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⑥</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事業主団体である場合</a:t>
                      </a:r>
                      <a:r>
                        <a:rPr kumimoji="1" lang="en-US" altLang="ja-JP"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定款、規約、会員名簿の写し等</a:t>
                      </a:r>
                    </a:p>
                    <a:p>
                      <a:pPr marL="85725" marR="0" lvl="0" indent="-85725" algn="l"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事業主団体の目的、組織、事業内容が分かるもの</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85725" marR="0" lvl="0" indent="-85725"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ただし、登記情報連携システムにより事業主団体の目的等が確認できる場合は不要</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07602293"/>
                  </a:ext>
                </a:extLst>
              </a:tr>
              <a:tr h="693892">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⑦</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共同事業主である場合</a:t>
                      </a:r>
                      <a:r>
                        <a:rPr kumimoji="1" lang="en-US" altLang="ja-JP" sz="1000" b="0" i="0" u="none" strike="noStrike" kern="1200" cap="none" spc="0" normalizeH="0" baseline="0" noProof="0">
                          <a:ln>
                            <a:noFill/>
                          </a:ln>
                          <a:solidFill>
                            <a:srgbClr val="C0504D"/>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事業主間の協定書等</a:t>
                      </a:r>
                    </a:p>
                    <a:p>
                      <a:pPr marL="85725" marR="0" lvl="0" indent="-85725" algn="l"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代表事業主名、共同事業主名、訓練等に要する全ての経費の負担に関する事項が分かるもの</a:t>
                      </a: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全ての事業主の代表者が合意したものであること</a:t>
                      </a:r>
                      <a:endParaRPr lang="ja-JP" altLang="en-US" sz="1200" b="1">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815346013"/>
                  </a:ext>
                </a:extLst>
              </a:tr>
            </a:tbl>
          </a:graphicData>
        </a:graphic>
      </p:graphicFrame>
      <p:sp>
        <p:nvSpPr>
          <p:cNvPr id="13" name="テキスト ボックス 12">
            <a:extLst>
              <a:ext uri="{FF2B5EF4-FFF2-40B4-BE49-F238E27FC236}">
                <a16:creationId xmlns:a16="http://schemas.microsoft.com/office/drawing/2014/main" id="{B4C12E2C-EFA4-F6AB-5D61-AB8167CBDF11}"/>
              </a:ext>
            </a:extLst>
          </p:cNvPr>
          <p:cNvSpPr txBox="1"/>
          <p:nvPr/>
        </p:nvSpPr>
        <p:spPr>
          <a:xfrm>
            <a:off x="185991" y="9479377"/>
            <a:ext cx="6652751" cy="586314"/>
          </a:xfrm>
          <a:prstGeom prst="rect">
            <a:avLst/>
          </a:prstGeom>
          <a:noFill/>
          <a:ln w="9525">
            <a:solidFill>
              <a:schemeClr val="tx1"/>
            </a:solidFill>
            <a:prstDash val="lgDash"/>
          </a:ln>
        </p:spPr>
        <p:txBody>
          <a:bodyPr wrap="square" rtlCol="0">
            <a:spAutoFit/>
          </a:bodyPr>
          <a:lstStyle/>
          <a:p>
            <a:pPr>
              <a:lnSpc>
                <a:spcPct val="110000"/>
              </a:lnSpc>
            </a:pPr>
            <a:r>
              <a:rPr kumimoji="1" lang="en-US" altLang="ja-JP"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有期実習型訓練（派遣型活用）の場合の留意点</a:t>
            </a:r>
            <a:r>
              <a:rPr kumimoji="1" lang="en-US" altLang="ja-JP"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p>
          <a:p>
            <a:pPr marL="180000" indent="-180000"/>
            <a:r>
              <a:rPr kumimoji="1"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職業訓練実施計画届は派遣元・派遣先事業主が共同で作成し派遣先事業主が管轄労働局長に提出してください。</a:t>
            </a:r>
            <a:endParaRPr kumimoji="1"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r>
              <a:rPr kumimoji="1"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職業訓練実施計画届に添付する書類は派遣元事業主と派遣先事業主が共同で準備してください。</a:t>
            </a:r>
            <a:endParaRPr kumimoji="1"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a:extLst>
              <a:ext uri="{FF2B5EF4-FFF2-40B4-BE49-F238E27FC236}">
                <a16:creationId xmlns:a16="http://schemas.microsoft.com/office/drawing/2014/main" id="{FA4633F2-FBA1-3BDE-33B1-07251CDAEE52}"/>
              </a:ext>
            </a:extLst>
          </p:cNvPr>
          <p:cNvSpPr txBox="1"/>
          <p:nvPr/>
        </p:nvSpPr>
        <p:spPr>
          <a:xfrm>
            <a:off x="106268" y="7569528"/>
            <a:ext cx="6370640" cy="707886"/>
          </a:xfrm>
          <a:prstGeom prst="rect">
            <a:avLst/>
          </a:prstGeom>
          <a:noFill/>
          <a:ln w="57150">
            <a:noFill/>
          </a:ln>
        </p:spPr>
        <p:txBody>
          <a:bodyPr wrap="square">
            <a:spAutoFit/>
          </a:bodyPr>
          <a:lstStyle/>
          <a:p>
            <a:pPr marL="180000" indent="-180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　計画届の提出時に提出が困難な書類がある場合は、労働局にご相談ください。</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244475" indent="-244475"/>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　有期実習型訓練について、新規学校卒業予定者を対象とする場合は、必要に応じて本人、学校等からの同意書、事業主からの申立書などの提出を求めることがあります。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r>
              <a:rPr lang="en-US" altLang="ja-JP" sz="10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　これらの書類のほか、労働局長が審査に必要な書類の提出を求める場合があります。</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 name="テキスト ボックス 17">
            <a:extLst>
              <a:ext uri="{FF2B5EF4-FFF2-40B4-BE49-F238E27FC236}">
                <a16:creationId xmlns:a16="http://schemas.microsoft.com/office/drawing/2014/main" id="{9D9D1AC0-F688-8AC6-B4E0-3A27BC477CC9}"/>
              </a:ext>
            </a:extLst>
          </p:cNvPr>
          <p:cNvSpPr txBox="1"/>
          <p:nvPr/>
        </p:nvSpPr>
        <p:spPr>
          <a:xfrm>
            <a:off x="185991" y="8340293"/>
            <a:ext cx="6652752" cy="1047979"/>
          </a:xfrm>
          <a:prstGeom prst="rect">
            <a:avLst/>
          </a:prstGeom>
          <a:noFill/>
          <a:ln w="9525">
            <a:solidFill>
              <a:schemeClr val="tx1"/>
            </a:solidFill>
            <a:prstDash val="lgDash"/>
          </a:ln>
        </p:spPr>
        <p:txBody>
          <a:bodyPr wrap="square" rtlCol="0">
            <a:spAutoFit/>
          </a:bodyPr>
          <a:lstStyle/>
          <a:p>
            <a:pPr>
              <a:lnSpc>
                <a:spcPct val="110000"/>
              </a:lnSpc>
            </a:pPr>
            <a:r>
              <a:rPr kumimoji="1" lang="en-US" altLang="ja-JP"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有期実習型訓練の場合の留意点</a:t>
            </a:r>
            <a:r>
              <a:rPr kumimoji="1" lang="en-US" altLang="ja-JP" sz="1100" b="1">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p>
          <a:p>
            <a:pPr marL="180000" indent="-180000"/>
            <a:r>
              <a:rPr kumimoji="1"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（１）②、（２）⑤、⑦の書類については、</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全ての対象労働者又は一部の対象労働者が計画届を提出する日までに計画届を提出する事業主に雇用されている者である場合に限り、新しく雇用することにより添付書類の提出が可能</a:t>
            </a:r>
            <a:r>
              <a:rPr kumimoji="1"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となった後、</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速やか（訓練開始日の前日まで）に提出することができます。</a:t>
            </a:r>
            <a:endPar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r>
              <a:rPr kumimoji="1"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○（２）⑤の書類については、キャリアコンサルティングを実施後、速やかにキャリアコンサルティング実施済みのものを再提出してください。</a:t>
            </a:r>
            <a:endParaRPr kumimoji="1"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20">
            <a:extLst>
              <a:ext uri="{FF2B5EF4-FFF2-40B4-BE49-F238E27FC236}">
                <a16:creationId xmlns:a16="http://schemas.microsoft.com/office/drawing/2014/main" id="{CE3F562A-5691-8B8B-78D1-B25AFB84ED47}"/>
              </a:ext>
            </a:extLst>
          </p:cNvPr>
          <p:cNvGraphicFramePr>
            <a:graphicFrameLocks noGrp="1"/>
          </p:cNvGraphicFramePr>
          <p:nvPr>
            <p:extLst>
              <p:ext uri="{D42A27DB-BD31-4B8C-83A1-F6EECF244321}">
                <p14:modId xmlns:p14="http://schemas.microsoft.com/office/powerpoint/2010/main" val="3044335124"/>
              </p:ext>
            </p:extLst>
          </p:nvPr>
        </p:nvGraphicFramePr>
        <p:xfrm>
          <a:off x="6847580" y="71254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372575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楕円 84">
            <a:extLst>
              <a:ext uri="{FF2B5EF4-FFF2-40B4-BE49-F238E27FC236}">
                <a16:creationId xmlns:a16="http://schemas.microsoft.com/office/drawing/2014/main" id="{93A0A45A-49C3-AF07-8A29-62CEE99FA772}"/>
              </a:ext>
            </a:extLst>
          </p:cNvPr>
          <p:cNvSpPr/>
          <p:nvPr/>
        </p:nvSpPr>
        <p:spPr>
          <a:xfrm>
            <a:off x="288082" y="125959"/>
            <a:ext cx="6480769" cy="2891773"/>
          </a:xfrm>
          <a:prstGeom prst="ellipse">
            <a:avLst/>
          </a:prstGeom>
          <a:gradFill flip="none" rotWithShape="1">
            <a:gsLst>
              <a:gs pos="0">
                <a:schemeClr val="accent6">
                  <a:lumMod val="40000"/>
                  <a:lumOff val="60000"/>
                </a:schemeClr>
              </a:gs>
              <a:gs pos="42000">
                <a:schemeClr val="accent6">
                  <a:lumMod val="20000"/>
                  <a:lumOff val="80000"/>
                </a:schemeClr>
              </a:gs>
              <a:gs pos="74000">
                <a:schemeClr val="bg1"/>
              </a:gs>
            </a:gsLst>
            <a:path path="shape">
              <a:fillToRect l="50000" t="50000" r="50000" b="50000"/>
            </a:path>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14" name="右矢印 11">
            <a:extLst>
              <a:ext uri="{FF2B5EF4-FFF2-40B4-BE49-F238E27FC236}">
                <a16:creationId xmlns:a16="http://schemas.microsoft.com/office/drawing/2014/main" id="{1D4FB21E-F8FD-0398-0BEE-F5A2E9AB9F81}"/>
              </a:ext>
            </a:extLst>
          </p:cNvPr>
          <p:cNvSpPr/>
          <p:nvPr/>
        </p:nvSpPr>
        <p:spPr>
          <a:xfrm>
            <a:off x="393048" y="7209685"/>
            <a:ext cx="6231740" cy="936104"/>
          </a:xfrm>
          <a:prstGeom prst="rightArrow">
            <a:avLst>
              <a:gd name="adj1" fmla="val 50000"/>
              <a:gd name="adj2" fmla="val 33915"/>
            </a:avLst>
          </a:prstGeom>
          <a:gradFill flip="none" rotWithShape="1">
            <a:gsLst>
              <a:gs pos="0">
                <a:schemeClr val="bg1"/>
              </a:gs>
              <a:gs pos="25000">
                <a:schemeClr val="accent6">
                  <a:lumMod val="20000"/>
                  <a:lumOff val="80000"/>
                </a:schemeClr>
              </a:gs>
              <a:gs pos="72000">
                <a:schemeClr val="accent6">
                  <a:lumMod val="40000"/>
                  <a:lumOff val="60000"/>
                </a:schemeClr>
              </a:gs>
              <a:gs pos="100000">
                <a:schemeClr val="accent6"/>
              </a:gs>
            </a:gsLst>
            <a:lin ang="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5" name="円形吹き出し 7">
            <a:extLst>
              <a:ext uri="{FF2B5EF4-FFF2-40B4-BE49-F238E27FC236}">
                <a16:creationId xmlns:a16="http://schemas.microsoft.com/office/drawing/2014/main" id="{BBBE2FD0-D26D-06D6-ED9B-282D759C15E1}"/>
              </a:ext>
            </a:extLst>
          </p:cNvPr>
          <p:cNvSpPr/>
          <p:nvPr/>
        </p:nvSpPr>
        <p:spPr>
          <a:xfrm>
            <a:off x="1532516" y="6906312"/>
            <a:ext cx="863984" cy="605960"/>
          </a:xfrm>
          <a:prstGeom prst="wedgeEllipseCallout">
            <a:avLst>
              <a:gd name="adj1" fmla="val 62875"/>
              <a:gd name="adj2" fmla="val 19831"/>
            </a:avLst>
          </a:prstGeom>
          <a:solidFill>
            <a:srgbClr val="E4F8EA"/>
          </a:solidFill>
          <a:ln w="6350">
            <a:solidFill>
              <a:srgbClr val="009A46"/>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77" name="正方形/長方形 76">
            <a:extLst>
              <a:ext uri="{FF2B5EF4-FFF2-40B4-BE49-F238E27FC236}">
                <a16:creationId xmlns:a16="http://schemas.microsoft.com/office/drawing/2014/main" id="{6BADBAB8-0D4F-FC83-7E36-F37AC6873672}"/>
              </a:ext>
            </a:extLst>
          </p:cNvPr>
          <p:cNvSpPr/>
          <p:nvPr/>
        </p:nvSpPr>
        <p:spPr>
          <a:xfrm>
            <a:off x="1649897" y="7018464"/>
            <a:ext cx="646331" cy="369332"/>
          </a:xfrm>
          <a:prstGeom prst="rect">
            <a:avLst/>
          </a:prstGeom>
        </p:spPr>
        <p:txBody>
          <a:bodyPr wrap="none">
            <a:spAutoFit/>
          </a:bodyPr>
          <a:lstStyle/>
          <a:p>
            <a:pPr lvl="0" algn="ctr"/>
            <a:r>
              <a:rPr lang="ja-JP" altLang="en-US" sz="900">
                <a:solidFill>
                  <a:prstClr val="black"/>
                </a:solidFill>
                <a:latin typeface="メイリオ" pitchFamily="50" charset="-128"/>
                <a:ea typeface="メイリオ" pitchFamily="50" charset="-128"/>
              </a:rPr>
              <a:t>従業員の</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現状</a:t>
            </a:r>
          </a:p>
        </p:txBody>
      </p:sp>
      <p:sp>
        <p:nvSpPr>
          <p:cNvPr id="28" name="正方形/長方形 27"/>
          <p:cNvSpPr/>
          <p:nvPr/>
        </p:nvSpPr>
        <p:spPr>
          <a:xfrm>
            <a:off x="326443" y="4385558"/>
            <a:ext cx="6521045" cy="2221121"/>
          </a:xfrm>
          <a:prstGeom prst="rect">
            <a:avLst/>
          </a:prstGeom>
        </p:spPr>
        <p:txBody>
          <a:bodyPr wrap="square" numCol="1">
            <a:spAutoFit/>
          </a:bodyPr>
          <a:lstStyle/>
          <a:p>
            <a:pPr marL="0" marR="0" lvl="0" indent="0" algn="l" defTabSz="1001908" rtl="0" eaLnBrk="1" fontAlgn="auto" latinLnBrk="0" hangingPunct="1">
              <a:lnSpc>
                <a:spcPts val="1590"/>
              </a:lnSpc>
              <a:spcBef>
                <a:spcPts val="382"/>
              </a:spcBef>
              <a:spcAft>
                <a:spcPts val="0"/>
              </a:spcAft>
              <a:buClrTx/>
              <a:buSzTx/>
              <a:buFontTx/>
              <a:buNone/>
              <a:tabLst/>
              <a:defRPr/>
            </a:pPr>
            <a:r>
              <a:rPr lang="ja-JP" altLang="en-US" sz="1400" b="1">
                <a:solidFill>
                  <a:srgbClr val="F79646">
                    <a:lumMod val="75000"/>
                  </a:srgbClr>
                </a:solidFill>
                <a:latin typeface="メイリオ" pitchFamily="50" charset="-128"/>
                <a:ea typeface="メイリオ" pitchFamily="50" charset="-128"/>
              </a:rPr>
              <a:t>　</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事業主は、 職業能力開発促進法第８条において、その雇用する労働者の多様な職業能力開発の機会の確保について配慮するものとする、とされています。職業能力開発促進法では、それら労働者に関する職業能力の開発および向上が段階的かつ体系的に行われるよう、</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「職業能力開発推進者」</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の選任と</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「事業内職業能力開発計画」</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の策定を、事業主の努力義務としています。</a:t>
            </a:r>
            <a:endParaRPr kumimoji="1" lang="en-US" altLang="ja-JP"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a:p>
            <a:pPr marL="0" marR="0" lvl="0" indent="0" algn="l" defTabSz="1001908" rtl="0" eaLnBrk="1" fontAlgn="auto" latinLnBrk="0" hangingPunct="1">
              <a:lnSpc>
                <a:spcPts val="1590"/>
              </a:lnSpc>
              <a:spcBef>
                <a:spcPts val="596"/>
              </a:spcBef>
              <a:spcAft>
                <a:spcPts val="0"/>
              </a:spcAft>
              <a:buClrTx/>
              <a:buSzTx/>
              <a:buFontTx/>
              <a:buNone/>
              <a:tabLst/>
              <a:defRPr/>
            </a:pP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　</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人材開発支援助成金では、従業員の計画的な職業能力開発に取り組む事業主等を支援するため、</a:t>
            </a:r>
            <a:r>
              <a:rPr kumimoji="1" lang="ja-JP" altLang="en-US" sz="1252" b="1" i="0" u="sng" strike="noStrike" kern="1200" cap="none" spc="0" normalizeH="0" baseline="0" noProof="0">
                <a:ln>
                  <a:noFill/>
                </a:ln>
                <a:solidFill>
                  <a:srgbClr val="0070C0"/>
                </a:solidFill>
                <a:effectLst/>
                <a:uLnTx/>
                <a:uFillTx/>
                <a:latin typeface="メイリオ" pitchFamily="50" charset="-128"/>
                <a:ea typeface="メイリオ" pitchFamily="50" charset="-128"/>
                <a:cs typeface="+mn-cs"/>
              </a:rPr>
              <a:t>「職業能力開発推進者」の選任</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と</a:t>
            </a:r>
            <a:r>
              <a:rPr kumimoji="1" lang="ja-JP" altLang="en-US" sz="1252" b="1" i="0" u="sng" strike="noStrike" kern="1200" cap="none" spc="0" normalizeH="0" baseline="0" noProof="0">
                <a:ln>
                  <a:noFill/>
                </a:ln>
                <a:solidFill>
                  <a:srgbClr val="0070C0"/>
                </a:solidFill>
                <a:effectLst/>
                <a:uLnTx/>
                <a:uFillTx/>
                <a:latin typeface="メイリオ" pitchFamily="50" charset="-128"/>
                <a:ea typeface="メイリオ" pitchFamily="50" charset="-128"/>
                <a:cs typeface="+mn-cs"/>
              </a:rPr>
              <a:t>「事業内職業能力開発計画」の策定･周知</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をしている事業主を対象（有期実習型訓練を除く。）としています</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ので、</a:t>
            </a:r>
            <a:r>
              <a:rPr kumimoji="1" lang="ja-JP" altLang="en-US" sz="1252"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職業訓練実施計画届の提出まで</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に選任・策定</a:t>
            </a:r>
            <a:r>
              <a:rPr kumimoji="1" lang="en-US" altLang="ja-JP"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・従業員への周知を行っていることが必要です。</a:t>
            </a:r>
            <a:br>
              <a:rPr kumimoji="1" lang="en-US" altLang="ja-JP"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br>
            <a:r>
              <a:rPr kumimoji="1" lang="en-US" altLang="ja-JP"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a:t>
            </a:r>
            <a:r>
              <a:rPr kumimoji="1" lang="ja-JP" altLang="en-US" sz="12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選任・策定後の内容の変更に係る届出等は不要です。</a:t>
            </a:r>
            <a:endParaRPr kumimoji="1" lang="en-US" altLang="ja-JP" sz="1252"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4" name="正方形/長方形 3"/>
          <p:cNvSpPr/>
          <p:nvPr/>
        </p:nvSpPr>
        <p:spPr>
          <a:xfrm>
            <a:off x="435654" y="10003306"/>
            <a:ext cx="6353021" cy="275781"/>
          </a:xfrm>
          <a:prstGeom prst="rect">
            <a:avLst/>
          </a:prstGeom>
        </p:spPr>
        <p:txBody>
          <a:bodyPr wrap="non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92"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★厚生労働省のホームページに</a:t>
            </a:r>
            <a:r>
              <a:rPr kumimoji="1" lang="en-US" altLang="ja-JP" sz="1192"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92"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作成の手引きや実際の企業の実例などを掲載しています。</a:t>
            </a:r>
          </a:p>
        </p:txBody>
      </p:sp>
      <p:grpSp>
        <p:nvGrpSpPr>
          <p:cNvPr id="9" name="グループ化 8"/>
          <p:cNvGrpSpPr/>
          <p:nvPr/>
        </p:nvGrpSpPr>
        <p:grpSpPr>
          <a:xfrm>
            <a:off x="484350" y="8489428"/>
            <a:ext cx="6187940" cy="1437852"/>
            <a:chOff x="422349" y="4797505"/>
            <a:chExt cx="6228819" cy="1447350"/>
          </a:xfrm>
        </p:grpSpPr>
        <p:grpSp>
          <p:nvGrpSpPr>
            <p:cNvPr id="8" name="グループ化 7"/>
            <p:cNvGrpSpPr/>
            <p:nvPr/>
          </p:nvGrpSpPr>
          <p:grpSpPr>
            <a:xfrm>
              <a:off x="422349" y="4797505"/>
              <a:ext cx="6228819" cy="1447350"/>
              <a:chOff x="422349" y="4797505"/>
              <a:chExt cx="6228819" cy="1447350"/>
            </a:xfrm>
          </p:grpSpPr>
          <p:sp>
            <p:nvSpPr>
              <p:cNvPr id="48" name="正方形/長方形 47"/>
              <p:cNvSpPr/>
              <p:nvPr/>
            </p:nvSpPr>
            <p:spPr>
              <a:xfrm>
                <a:off x="422350" y="4797505"/>
                <a:ext cx="6228818" cy="1447350"/>
              </a:xfrm>
              <a:prstGeom prst="rect">
                <a:avLst/>
              </a:prstGeom>
              <a:solidFill>
                <a:srgbClr val="E8F4F8"/>
              </a:solidFill>
            </p:spPr>
            <p:txBody>
              <a:bodyPr wrap="square" anchor="ctr" anchorCtr="0">
                <a:noAutofit/>
              </a:bodyPr>
              <a:lstStyle/>
              <a:p>
                <a:pPr marL="169658" marR="0" lvl="0" indent="-169658" algn="l" defTabSz="1001908" rtl="0" eaLnBrk="1" fontAlgn="auto" latinLnBrk="0" hangingPunct="1">
                  <a:lnSpc>
                    <a:spcPts val="1527"/>
                  </a:lnSpc>
                  <a:spcBef>
                    <a:spcPts val="382"/>
                  </a:spcBef>
                  <a:spcAft>
                    <a:spcPts val="0"/>
                  </a:spcAft>
                  <a:buClrTx/>
                  <a:buSzTx/>
                  <a:buFontTx/>
                  <a:buNone/>
                  <a:tabLst/>
                  <a:defRPr/>
                </a:pPr>
                <a:endParaRPr kumimoji="1" lang="en-US" altLang="ja-JP" sz="104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endParaRPr>
              </a:p>
            </p:txBody>
          </p:sp>
          <p:sp>
            <p:nvSpPr>
              <p:cNvPr id="32" name="正方形/長方形 31"/>
              <p:cNvSpPr/>
              <p:nvPr/>
            </p:nvSpPr>
            <p:spPr>
              <a:xfrm>
                <a:off x="422349" y="5704304"/>
                <a:ext cx="3016197" cy="330515"/>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9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44" name="正方形/長方形 43"/>
              <p:cNvSpPr/>
              <p:nvPr/>
            </p:nvSpPr>
            <p:spPr>
              <a:xfrm>
                <a:off x="780254" y="5607610"/>
                <a:ext cx="3052022" cy="194055"/>
              </a:xfrm>
              <a:prstGeom prst="rect">
                <a:avLst/>
              </a:prstGeom>
              <a:ln w="9525">
                <a:solidFill>
                  <a:schemeClr val="tx1"/>
                </a:solidFill>
              </a:ln>
            </p:spPr>
            <p:style>
              <a:lnRef idx="2">
                <a:schemeClr val="accent1"/>
              </a:lnRef>
              <a:fillRef idx="1">
                <a:schemeClr val="lt1"/>
              </a:fillRef>
              <a:effectRef idx="0">
                <a:schemeClr val="accent1"/>
              </a:effectRef>
              <a:fontRef idx="minor">
                <a:schemeClr val="dk1"/>
              </a:fontRef>
            </p:style>
            <p:txBody>
              <a:bodyPr wrap="square" lIns="95601" tIns="17176" rIns="95601" bIns="0" anchor="ctr" anchorCtr="0">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93"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事業主への助成金　　施策紹介</a:t>
                </a:r>
              </a:p>
            </p:txBody>
          </p:sp>
          <p:sp>
            <p:nvSpPr>
              <p:cNvPr id="45" name="角丸四角形 44"/>
              <p:cNvSpPr/>
              <p:nvPr/>
            </p:nvSpPr>
            <p:spPr bwMode="auto">
              <a:xfrm>
                <a:off x="3993739" y="5576662"/>
                <a:ext cx="697001" cy="208721"/>
              </a:xfrm>
              <a:prstGeom prst="roundRect">
                <a:avLst/>
              </a:prstGeom>
              <a:solidFill>
                <a:schemeClr val="accent1"/>
              </a:solidFill>
              <a:ln w="3175">
                <a:solidFill>
                  <a:schemeClr val="tx2"/>
                </a:solidFill>
              </a:ln>
              <a:effectLst/>
              <a:scene3d>
                <a:camera prst="orthographicFront"/>
                <a:lightRig rig="threePt" dir="t"/>
              </a:scene3d>
              <a:sp3d prstMaterial="powder"/>
            </p:spPr>
            <p:style>
              <a:lnRef idx="2">
                <a:schemeClr val="accent1">
                  <a:shade val="50000"/>
                </a:schemeClr>
              </a:lnRef>
              <a:fillRef idx="1">
                <a:schemeClr val="accent1"/>
              </a:fillRef>
              <a:effectRef idx="0">
                <a:schemeClr val="accent1"/>
              </a:effectRef>
              <a:fontRef idx="minor">
                <a:schemeClr val="lt1"/>
              </a:fontRef>
            </p:style>
            <p:txBody>
              <a:bodyPr lIns="87252" tIns="34351" rIns="87252" bIns="0" anchor="ctr"/>
              <a:lstStyle>
                <a:defPPr>
                  <a:defRPr lang="ja-JP"/>
                </a:defPPr>
                <a:lvl1pPr algn="l" rtl="0" fontAlgn="base">
                  <a:spcBef>
                    <a:spcPct val="0"/>
                  </a:spcBef>
                  <a:spcAft>
                    <a:spcPct val="0"/>
                  </a:spcAft>
                  <a:defRPr kumimoji="1" kern="1200">
                    <a:solidFill>
                      <a:schemeClr val="lt1"/>
                    </a:solidFill>
                    <a:latin typeface="+mn-lt"/>
                    <a:ea typeface="+mn-ea"/>
                    <a:cs typeface="+mn-cs"/>
                  </a:defRPr>
                </a:lvl1pPr>
                <a:lvl2pPr marL="457200" algn="l" rtl="0" fontAlgn="base">
                  <a:spcBef>
                    <a:spcPct val="0"/>
                  </a:spcBef>
                  <a:spcAft>
                    <a:spcPct val="0"/>
                  </a:spcAft>
                  <a:defRPr kumimoji="1" kern="1200">
                    <a:solidFill>
                      <a:schemeClr val="lt1"/>
                    </a:solidFill>
                    <a:latin typeface="+mn-lt"/>
                    <a:ea typeface="+mn-ea"/>
                    <a:cs typeface="+mn-cs"/>
                  </a:defRPr>
                </a:lvl2pPr>
                <a:lvl3pPr marL="914400" algn="l" rtl="0" fontAlgn="base">
                  <a:spcBef>
                    <a:spcPct val="0"/>
                  </a:spcBef>
                  <a:spcAft>
                    <a:spcPct val="0"/>
                  </a:spcAft>
                  <a:defRPr kumimoji="1" kern="1200">
                    <a:solidFill>
                      <a:schemeClr val="lt1"/>
                    </a:solidFill>
                    <a:latin typeface="+mn-lt"/>
                    <a:ea typeface="+mn-ea"/>
                    <a:cs typeface="+mn-cs"/>
                  </a:defRPr>
                </a:lvl3pPr>
                <a:lvl4pPr marL="1371600" algn="l" rtl="0" fontAlgn="base">
                  <a:spcBef>
                    <a:spcPct val="0"/>
                  </a:spcBef>
                  <a:spcAft>
                    <a:spcPct val="0"/>
                  </a:spcAft>
                  <a:defRPr kumimoji="1" kern="1200">
                    <a:solidFill>
                      <a:schemeClr val="lt1"/>
                    </a:solidFill>
                    <a:latin typeface="+mn-lt"/>
                    <a:ea typeface="+mn-ea"/>
                    <a:cs typeface="+mn-cs"/>
                  </a:defRPr>
                </a:lvl4pPr>
                <a:lvl5pPr marL="1828800" algn="l"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093" b="1"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rPr>
                  <a:t>検索</a:t>
                </a:r>
              </a:p>
            </p:txBody>
          </p:sp>
          <p:cxnSp>
            <p:nvCxnSpPr>
              <p:cNvPr id="46" name="直線矢印コネクタ 45"/>
              <p:cNvCxnSpPr/>
              <p:nvPr/>
            </p:nvCxnSpPr>
            <p:spPr bwMode="auto">
              <a:xfrm flipH="1" flipV="1">
                <a:off x="4569526" y="5642622"/>
                <a:ext cx="200185" cy="97468"/>
              </a:xfrm>
              <a:prstGeom prst="straightConnector1">
                <a:avLst/>
              </a:prstGeom>
              <a:ln w="444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正方形/長方形 4"/>
              <p:cNvSpPr/>
              <p:nvPr/>
            </p:nvSpPr>
            <p:spPr>
              <a:xfrm>
                <a:off x="422349" y="4870769"/>
                <a:ext cx="6110750" cy="673836"/>
              </a:xfrm>
              <a:prstGeom prst="rect">
                <a:avLst/>
              </a:prstGeom>
            </p:spPr>
            <p:txBody>
              <a:bodyPr wrap="square">
                <a:spAutoFit/>
              </a:bodyPr>
              <a:lstStyle/>
              <a:p>
                <a:pPr marL="181367" marR="0" lvl="0" indent="0" algn="l" defTabSz="1001908" rtl="0" eaLnBrk="1" fontAlgn="auto" latinLnBrk="0" hangingPunct="1">
                  <a:lnSpc>
                    <a:spcPts val="1527"/>
                  </a:lnSpc>
                  <a:spcBef>
                    <a:spcPts val="0"/>
                  </a:spcBef>
                  <a:spcAft>
                    <a:spcPts val="0"/>
                  </a:spcAft>
                  <a:buClrTx/>
                  <a:buSzTx/>
                  <a:buFontTx/>
                  <a:buNone/>
                  <a:tabLst/>
                  <a:defRPr/>
                </a:pPr>
                <a:r>
                  <a:rPr kumimoji="1" lang="ja-JP" altLang="en-US"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各都道府県労働局にて</a:t>
                </a:r>
                <a:r>
                  <a:rPr kumimoji="1" lang="ja-JP" altLang="en-US" sz="1093" b="1"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事業内職業能力開発計画の作成の相談</a:t>
                </a:r>
                <a:r>
                  <a:rPr kumimoji="1" lang="ja-JP" altLang="en-US"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を受け付けています。</a:t>
                </a:r>
                <a:endParaRPr kumimoji="1" lang="en-US" altLang="ja-JP"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endParaRPr>
              </a:p>
              <a:p>
                <a:pPr marL="181367" marR="0" lvl="0" indent="0" algn="l" defTabSz="1001908" rtl="0" eaLnBrk="1" fontAlgn="auto" latinLnBrk="0" hangingPunct="1">
                  <a:lnSpc>
                    <a:spcPts val="1527"/>
                  </a:lnSpc>
                  <a:spcBef>
                    <a:spcPts val="0"/>
                  </a:spcBef>
                  <a:spcAft>
                    <a:spcPts val="0"/>
                  </a:spcAft>
                  <a:buClrTx/>
                  <a:buSzTx/>
                  <a:buFontTx/>
                  <a:buNone/>
                  <a:tabLst/>
                  <a:defRPr/>
                </a:pPr>
                <a:r>
                  <a:rPr kumimoji="1" lang="ja-JP" altLang="en-US"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また、厚生労働省のホームページに各種情報（作成の手引き、</a:t>
                </a:r>
                <a:r>
                  <a:rPr kumimoji="1" lang="en-US" altLang="ja-JP"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Q&amp;A</a:t>
                </a:r>
                <a:r>
                  <a:rPr lang="ja-JP" altLang="en-US" sz="1093">
                    <a:solidFill>
                      <a:prstClr val="black"/>
                    </a:solidFill>
                    <a:latin typeface="メイリオ" pitchFamily="50" charset="-128"/>
                    <a:ea typeface="メイリオ" pitchFamily="50" charset="-128"/>
                    <a:cs typeface="メイリオ" pitchFamily="50" charset="-128"/>
                  </a:rPr>
                  <a:t>、</a:t>
                </a:r>
                <a:r>
                  <a:rPr kumimoji="1" lang="ja-JP" altLang="en-US"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企業の取組実例など）を掲載しています。作成に当たってご覧ください。</a:t>
                </a:r>
                <a:endParaRPr kumimoji="1" lang="en-US" altLang="ja-JP" sz="1093"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endParaRPr>
              </a:p>
            </p:txBody>
          </p:sp>
        </p:grpSp>
        <p:sp>
          <p:nvSpPr>
            <p:cNvPr id="6" name="正方形/長方形 5"/>
            <p:cNvSpPr/>
            <p:nvPr/>
          </p:nvSpPr>
          <p:spPr>
            <a:xfrm>
              <a:off x="546144" y="5797568"/>
              <a:ext cx="5207131" cy="428570"/>
            </a:xfrm>
            <a:prstGeom prst="rect">
              <a:avLst/>
            </a:prstGeom>
          </p:spPr>
          <p:txBody>
            <a:bodyPr wrap="square">
              <a:spAutoFit/>
            </a:bodyPr>
            <a:lstStyle/>
            <a:p>
              <a:pPr marL="169658" marR="0" lvl="0" indent="3030" algn="l" defTabSz="1001908" rtl="0" eaLnBrk="1" fontAlgn="auto" latinLnBrk="0" hangingPunct="1">
                <a:lnSpc>
                  <a:spcPts val="1291"/>
                </a:lnSpc>
                <a:spcBef>
                  <a:spcPts val="0"/>
                </a:spcBef>
                <a:spcAft>
                  <a:spcPts val="0"/>
                </a:spcAft>
                <a:buClrTx/>
                <a:buSzTx/>
                <a:buFontTx/>
                <a:buNone/>
                <a:tabLst/>
                <a:defRPr/>
              </a:pPr>
              <a:r>
                <a:rPr kumimoji="1" lang="en-US" altLang="ja-JP" sz="993" b="0" i="0" u="none" strike="noStrike" kern="1200" cap="none" spc="0" normalizeH="0" baseline="0" noProof="0" dirty="0">
                  <a:ln>
                    <a:noFill/>
                  </a:ln>
                  <a:solidFill>
                    <a:srgbClr val="0000FF"/>
                  </a:solidFill>
                  <a:effectLst/>
                  <a:uLnTx/>
                  <a:uFillTx/>
                  <a:latin typeface="メイリオ" pitchFamily="50" charset="-128"/>
                  <a:ea typeface="メイリオ" pitchFamily="50" charset="-128"/>
                  <a:cs typeface="メイリオ" pitchFamily="50" charset="-128"/>
                  <a:hlinkClick r:id="rId3"/>
                </a:rPr>
                <a:t>https://www.mhlw.go.jp/stf/seisakunitsuite/bunya/koyou_roudou/shokugyounouryoku/training_employer/index.html</a:t>
              </a:r>
              <a:endParaRPr kumimoji="1" lang="en-US" altLang="ja-JP" sz="993" b="0" i="0" u="none" strike="noStrike" kern="1200" cap="none" spc="0" normalizeH="0" baseline="0" noProof="0" dirty="0">
                <a:ln>
                  <a:noFill/>
                </a:ln>
                <a:solidFill>
                  <a:srgbClr val="0000FF"/>
                </a:solidFill>
                <a:effectLst/>
                <a:uLnTx/>
                <a:uFillTx/>
                <a:latin typeface="メイリオ" pitchFamily="50" charset="-128"/>
                <a:ea typeface="メイリオ" pitchFamily="50" charset="-128"/>
                <a:cs typeface="メイリオ" pitchFamily="50" charset="-128"/>
              </a:endParaRPr>
            </a:p>
          </p:txBody>
        </p:sp>
      </p:grpSp>
      <p:pic>
        <p:nvPicPr>
          <p:cNvPr id="7" name="図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5760690" y="9059435"/>
            <a:ext cx="794306" cy="778223"/>
          </a:xfrm>
          <a:prstGeom prst="rect">
            <a:avLst/>
          </a:prstGeom>
        </p:spPr>
      </p:pic>
      <p:sp>
        <p:nvSpPr>
          <p:cNvPr id="29" name="正方形/長方形 28"/>
          <p:cNvSpPr/>
          <p:nvPr/>
        </p:nvSpPr>
        <p:spPr>
          <a:xfrm>
            <a:off x="0" y="72000"/>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mn-cs"/>
            </a:endParaRPr>
          </a:p>
        </p:txBody>
      </p:sp>
      <p:sp>
        <p:nvSpPr>
          <p:cNvPr id="12" name="タイトル 11">
            <a:extLst>
              <a:ext uri="{FF2B5EF4-FFF2-40B4-BE49-F238E27FC236}">
                <a16:creationId xmlns:a16="http://schemas.microsoft.com/office/drawing/2014/main" id="{8C0C3E66-9697-B55F-5562-80B9E274B280}"/>
              </a:ext>
            </a:extLst>
          </p:cNvPr>
          <p:cNvSpPr>
            <a:spLocks noGrp="1"/>
          </p:cNvSpPr>
          <p:nvPr>
            <p:ph type="title" idx="4294967295"/>
          </p:nvPr>
        </p:nvSpPr>
        <p:spPr>
          <a:xfrm>
            <a:off x="35038" y="64427"/>
            <a:ext cx="6480810" cy="416297"/>
          </a:xfrm>
        </p:spPr>
        <p:txBody>
          <a:bodyPr>
            <a:normAutofit fontScale="90000"/>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Ⅰ</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ｰ</a:t>
            </a:r>
            <a:r>
              <a:rPr kumimoji="1" lang="en-US" altLang="ja-JP" sz="1600" b="1" kern="1200">
                <a:effectLst/>
                <a:latin typeface="メイリオ" panose="020B0604030504040204" pitchFamily="50" charset="-128"/>
                <a:ea typeface="メイリオ" panose="020B0604030504040204" pitchFamily="50" charset="-128"/>
                <a:cs typeface="+mn-cs"/>
              </a:rPr>
              <a:t>3</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本助成金の申請をお考えの事業主の皆さまへ　</a:t>
            </a:r>
            <a:r>
              <a:rPr kumimoji="1" lang="ja-JP" altLang="ja-JP" sz="1600" kern="1200">
                <a:solidFill>
                  <a:srgbClr val="000000"/>
                </a:solidFill>
                <a:effectLst/>
                <a:latin typeface="メイリオ" panose="020B0604030504040204" pitchFamily="50" charset="-128"/>
                <a:ea typeface="メイリオ" panose="020B0604030504040204" pitchFamily="50" charset="-128"/>
                <a:cs typeface="+mn-cs"/>
              </a:rPr>
              <a:t>～申請の前に～</a:t>
            </a:r>
            <a:endParaRPr lang="ja-JP" altLang="ja-JP">
              <a:effectLst/>
            </a:endParaRPr>
          </a:p>
        </p:txBody>
      </p:sp>
      <p:sp>
        <p:nvSpPr>
          <p:cNvPr id="16" name="楕円 15">
            <a:extLst>
              <a:ext uri="{FF2B5EF4-FFF2-40B4-BE49-F238E27FC236}">
                <a16:creationId xmlns:a16="http://schemas.microsoft.com/office/drawing/2014/main" id="{FDF8E451-08CE-E1D1-8618-9A2FC210A5AE}"/>
              </a:ext>
            </a:extLst>
          </p:cNvPr>
          <p:cNvSpPr/>
          <p:nvPr/>
        </p:nvSpPr>
        <p:spPr>
          <a:xfrm>
            <a:off x="3305458" y="6671766"/>
            <a:ext cx="992767" cy="734718"/>
          </a:xfrm>
          <a:prstGeom prst="ellipse">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36000" rIns="100191" bIns="0"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7" name="円形吹き出し 42">
            <a:extLst>
              <a:ext uri="{FF2B5EF4-FFF2-40B4-BE49-F238E27FC236}">
                <a16:creationId xmlns:a16="http://schemas.microsoft.com/office/drawing/2014/main" id="{BB9FF9E5-B4A1-C9E9-53CC-30C05E21C6DE}"/>
              </a:ext>
            </a:extLst>
          </p:cNvPr>
          <p:cNvSpPr/>
          <p:nvPr/>
        </p:nvSpPr>
        <p:spPr>
          <a:xfrm>
            <a:off x="1232568" y="7373607"/>
            <a:ext cx="812814" cy="530837"/>
          </a:xfrm>
          <a:prstGeom prst="wedgeEllipseCallout">
            <a:avLst>
              <a:gd name="adj1" fmla="val 97039"/>
              <a:gd name="adj2" fmla="val -29379"/>
            </a:avLst>
          </a:prstGeom>
          <a:solidFill>
            <a:srgbClr val="E4F8EA"/>
          </a:solidFill>
          <a:ln w="6350">
            <a:solidFill>
              <a:srgbClr val="009A46"/>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72000"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8" name="円形吹き出し 41">
            <a:extLst>
              <a:ext uri="{FF2B5EF4-FFF2-40B4-BE49-F238E27FC236}">
                <a16:creationId xmlns:a16="http://schemas.microsoft.com/office/drawing/2014/main" id="{9F621886-6B9D-CAA4-A5CE-153DF0D1449E}"/>
              </a:ext>
            </a:extLst>
          </p:cNvPr>
          <p:cNvSpPr/>
          <p:nvPr/>
        </p:nvSpPr>
        <p:spPr>
          <a:xfrm>
            <a:off x="1400494" y="7764449"/>
            <a:ext cx="1030937" cy="574022"/>
          </a:xfrm>
          <a:prstGeom prst="wedgeEllipseCallout">
            <a:avLst>
              <a:gd name="adj1" fmla="val 49331"/>
              <a:gd name="adj2" fmla="val -76176"/>
            </a:avLst>
          </a:prstGeom>
          <a:solidFill>
            <a:srgbClr val="E4F8EA"/>
          </a:solidFill>
          <a:ln w="6350">
            <a:solidFill>
              <a:srgbClr val="009A46"/>
            </a:solidFill>
          </a:ln>
        </p:spPr>
        <p:style>
          <a:lnRef idx="2">
            <a:schemeClr val="accent1">
              <a:shade val="50000"/>
            </a:schemeClr>
          </a:lnRef>
          <a:fillRef idx="1">
            <a:schemeClr val="accent1"/>
          </a:fillRef>
          <a:effectRef idx="0">
            <a:schemeClr val="accent1"/>
          </a:effectRef>
          <a:fontRef idx="minor">
            <a:schemeClr val="lt1"/>
          </a:fontRef>
        </p:style>
        <p:txBody>
          <a:bodyPr wrap="square" lIns="72000" tIns="72000" rIns="72000" bIns="72000"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pic>
        <p:nvPicPr>
          <p:cNvPr id="19" name="図 18">
            <a:extLst>
              <a:ext uri="{FF2B5EF4-FFF2-40B4-BE49-F238E27FC236}">
                <a16:creationId xmlns:a16="http://schemas.microsoft.com/office/drawing/2014/main" id="{667A9413-CE31-2E40-2FC1-2A422E8E253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42259" y="6820529"/>
            <a:ext cx="1270352" cy="1270352"/>
          </a:xfrm>
          <a:prstGeom prst="rect">
            <a:avLst/>
          </a:prstGeom>
        </p:spPr>
      </p:pic>
      <p:sp>
        <p:nvSpPr>
          <p:cNvPr id="20" name="楕円 19">
            <a:extLst>
              <a:ext uri="{FF2B5EF4-FFF2-40B4-BE49-F238E27FC236}">
                <a16:creationId xmlns:a16="http://schemas.microsoft.com/office/drawing/2014/main" id="{42414F94-6468-A90A-9034-BA47F7DD8BFA}"/>
              </a:ext>
            </a:extLst>
          </p:cNvPr>
          <p:cNvSpPr/>
          <p:nvPr/>
        </p:nvSpPr>
        <p:spPr>
          <a:xfrm>
            <a:off x="3369196" y="7538149"/>
            <a:ext cx="994119" cy="718932"/>
          </a:xfrm>
          <a:prstGeom prst="ellipse">
            <a:avLst/>
          </a:prstGeom>
          <a:solidFill>
            <a:schemeClr val="accent5">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118336" rIns="72000"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1" name="テキスト ボックス 20">
            <a:extLst>
              <a:ext uri="{FF2B5EF4-FFF2-40B4-BE49-F238E27FC236}">
                <a16:creationId xmlns:a16="http://schemas.microsoft.com/office/drawing/2014/main" id="{759FF62A-6E76-AB4B-D309-539B852D3BC2}"/>
              </a:ext>
            </a:extLst>
          </p:cNvPr>
          <p:cNvSpPr txBox="1"/>
          <p:nvPr/>
        </p:nvSpPr>
        <p:spPr>
          <a:xfrm>
            <a:off x="2380935" y="8010700"/>
            <a:ext cx="859350" cy="400110"/>
          </a:xfrm>
          <a:prstGeom prst="rect">
            <a:avLst/>
          </a:prstGeom>
          <a:noFill/>
          <a:ln w="12700">
            <a:noFill/>
          </a:ln>
        </p:spPr>
        <p:txBody>
          <a:bodyPr wrap="square" rtlCol="0" anchor="ctr" anchorCtr="1">
            <a:spAutoFit/>
          </a:bodyPr>
          <a:lstStyle/>
          <a:p>
            <a:pPr algn="ctr"/>
            <a:r>
              <a:rPr kumimoji="1" lang="ja-JP" altLang="en-US" sz="10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職業能力</a:t>
            </a:r>
            <a:endParaRPr kumimoji="1" lang="en-US" altLang="ja-JP" sz="10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0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開発推進者</a:t>
            </a:r>
          </a:p>
        </p:txBody>
      </p:sp>
      <p:sp>
        <p:nvSpPr>
          <p:cNvPr id="26" name="正方形/長方形 25">
            <a:extLst>
              <a:ext uri="{FF2B5EF4-FFF2-40B4-BE49-F238E27FC236}">
                <a16:creationId xmlns:a16="http://schemas.microsoft.com/office/drawing/2014/main" id="{33686741-11F4-48C9-031F-CA3432E18ED2}"/>
              </a:ext>
            </a:extLst>
          </p:cNvPr>
          <p:cNvSpPr/>
          <p:nvPr/>
        </p:nvSpPr>
        <p:spPr>
          <a:xfrm>
            <a:off x="3361230" y="6810844"/>
            <a:ext cx="877163" cy="507831"/>
          </a:xfrm>
          <a:prstGeom prst="rect">
            <a:avLst/>
          </a:prstGeom>
        </p:spPr>
        <p:txBody>
          <a:bodyPr wrap="none">
            <a:spAutoFit/>
          </a:bodyPr>
          <a:lstStyle/>
          <a:p>
            <a:pPr lvl="0" algn="ctr"/>
            <a:r>
              <a:rPr lang="ja-JP" altLang="en-US" sz="900">
                <a:solidFill>
                  <a:prstClr val="black"/>
                </a:solidFill>
                <a:latin typeface="メイリオ" pitchFamily="50" charset="-128"/>
                <a:ea typeface="メイリオ" pitchFamily="50" charset="-128"/>
              </a:rPr>
              <a:t>自社従業員に</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必要な知識・</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技能は･･･</a:t>
            </a:r>
          </a:p>
        </p:txBody>
      </p:sp>
      <p:sp>
        <p:nvSpPr>
          <p:cNvPr id="30" name="正方形/長方形 29">
            <a:extLst>
              <a:ext uri="{FF2B5EF4-FFF2-40B4-BE49-F238E27FC236}">
                <a16:creationId xmlns:a16="http://schemas.microsoft.com/office/drawing/2014/main" id="{380D7CA4-FBC2-442E-1B03-F49BC180CD2D}"/>
              </a:ext>
            </a:extLst>
          </p:cNvPr>
          <p:cNvSpPr/>
          <p:nvPr/>
        </p:nvSpPr>
        <p:spPr>
          <a:xfrm>
            <a:off x="3361827" y="7680351"/>
            <a:ext cx="1022633" cy="507831"/>
          </a:xfrm>
          <a:prstGeom prst="rect">
            <a:avLst/>
          </a:prstGeom>
        </p:spPr>
        <p:txBody>
          <a:bodyPr wrap="square">
            <a:spAutoFit/>
          </a:bodyPr>
          <a:lstStyle/>
          <a:p>
            <a:pPr lvl="0" algn="ctr"/>
            <a:r>
              <a:rPr lang="ja-JP" altLang="en-US" sz="900">
                <a:solidFill>
                  <a:prstClr val="black"/>
                </a:solidFill>
                <a:latin typeface="メイリオ" pitchFamily="50" charset="-128"/>
                <a:ea typeface="メイリオ" pitchFamily="50" charset="-128"/>
              </a:rPr>
              <a:t>能力を高める</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ための職業</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訓練は･･･</a:t>
            </a:r>
          </a:p>
        </p:txBody>
      </p:sp>
      <p:sp>
        <p:nvSpPr>
          <p:cNvPr id="52" name="正方形/長方形 51">
            <a:extLst>
              <a:ext uri="{FF2B5EF4-FFF2-40B4-BE49-F238E27FC236}">
                <a16:creationId xmlns:a16="http://schemas.microsoft.com/office/drawing/2014/main" id="{857828F8-3D55-0D5F-992A-82E93663AC0A}"/>
              </a:ext>
            </a:extLst>
          </p:cNvPr>
          <p:cNvSpPr/>
          <p:nvPr/>
        </p:nvSpPr>
        <p:spPr>
          <a:xfrm>
            <a:off x="1231626" y="7446072"/>
            <a:ext cx="835082" cy="369332"/>
          </a:xfrm>
          <a:prstGeom prst="rect">
            <a:avLst/>
          </a:prstGeom>
        </p:spPr>
        <p:txBody>
          <a:bodyPr wrap="square">
            <a:spAutoFit/>
          </a:bodyPr>
          <a:lstStyle/>
          <a:p>
            <a:pPr lvl="0" algn="ctr"/>
            <a:r>
              <a:rPr lang="ja-JP" altLang="en-US" sz="900">
                <a:solidFill>
                  <a:prstClr val="black"/>
                </a:solidFill>
                <a:latin typeface="メイリオ" pitchFamily="50" charset="-128"/>
                <a:ea typeface="メイリオ" pitchFamily="50" charset="-128"/>
              </a:rPr>
              <a:t>生産性の</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向上</a:t>
            </a:r>
          </a:p>
        </p:txBody>
      </p:sp>
      <p:sp>
        <p:nvSpPr>
          <p:cNvPr id="56" name="正方形/長方形 55">
            <a:extLst>
              <a:ext uri="{FF2B5EF4-FFF2-40B4-BE49-F238E27FC236}">
                <a16:creationId xmlns:a16="http://schemas.microsoft.com/office/drawing/2014/main" id="{45E225FD-6438-F45F-48B7-1CC00E50B0D4}"/>
              </a:ext>
            </a:extLst>
          </p:cNvPr>
          <p:cNvSpPr/>
          <p:nvPr/>
        </p:nvSpPr>
        <p:spPr>
          <a:xfrm>
            <a:off x="1329113" y="7880752"/>
            <a:ext cx="1174007" cy="369332"/>
          </a:xfrm>
          <a:prstGeom prst="rect">
            <a:avLst/>
          </a:prstGeom>
        </p:spPr>
        <p:txBody>
          <a:bodyPr wrap="square">
            <a:spAutoFit/>
          </a:bodyPr>
          <a:lstStyle/>
          <a:p>
            <a:pPr lvl="0" algn="ctr"/>
            <a:r>
              <a:rPr lang="ja-JP" altLang="en-US" sz="900">
                <a:solidFill>
                  <a:prstClr val="black"/>
                </a:solidFill>
                <a:latin typeface="メイリオ" pitchFamily="50" charset="-128"/>
                <a:ea typeface="メイリオ" pitchFamily="50" charset="-128"/>
              </a:rPr>
              <a:t>自社の成長</a:t>
            </a:r>
            <a:endParaRPr lang="en-US" altLang="ja-JP" sz="900">
              <a:solidFill>
                <a:prstClr val="black"/>
              </a:solidFill>
              <a:latin typeface="メイリオ" pitchFamily="50" charset="-128"/>
              <a:ea typeface="メイリオ" pitchFamily="50" charset="-128"/>
            </a:endParaRPr>
          </a:p>
          <a:p>
            <a:pPr lvl="0" algn="ctr"/>
            <a:r>
              <a:rPr lang="ja-JP" altLang="en-US" sz="900">
                <a:solidFill>
                  <a:prstClr val="black"/>
                </a:solidFill>
                <a:latin typeface="メイリオ" pitchFamily="50" charset="-128"/>
                <a:ea typeface="メイリオ" pitchFamily="50" charset="-128"/>
              </a:rPr>
              <a:t>方向性</a:t>
            </a:r>
          </a:p>
        </p:txBody>
      </p:sp>
      <p:sp>
        <p:nvSpPr>
          <p:cNvPr id="60" name="楕円 59">
            <a:extLst>
              <a:ext uri="{FF2B5EF4-FFF2-40B4-BE49-F238E27FC236}">
                <a16:creationId xmlns:a16="http://schemas.microsoft.com/office/drawing/2014/main" id="{3413CC9F-F0E1-4812-E8C6-3E0446634B66}"/>
              </a:ext>
            </a:extLst>
          </p:cNvPr>
          <p:cNvSpPr/>
          <p:nvPr/>
        </p:nvSpPr>
        <p:spPr>
          <a:xfrm>
            <a:off x="3204828" y="7602469"/>
            <a:ext cx="188276" cy="187479"/>
          </a:xfrm>
          <a:prstGeom prst="ellipse">
            <a:avLst/>
          </a:prstGeom>
          <a:solidFill>
            <a:schemeClr val="accent5">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118336" rIns="72000"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62" name="楕円 61">
            <a:extLst>
              <a:ext uri="{FF2B5EF4-FFF2-40B4-BE49-F238E27FC236}">
                <a16:creationId xmlns:a16="http://schemas.microsoft.com/office/drawing/2014/main" id="{B346830D-C66F-033F-7CF4-6D471A4D14CD}"/>
              </a:ext>
            </a:extLst>
          </p:cNvPr>
          <p:cNvSpPr/>
          <p:nvPr/>
        </p:nvSpPr>
        <p:spPr>
          <a:xfrm>
            <a:off x="3147193" y="7147023"/>
            <a:ext cx="172665" cy="152833"/>
          </a:xfrm>
          <a:prstGeom prst="ellipse">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36000" rIns="100191" bIns="0"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63" name="楕円 62">
            <a:extLst>
              <a:ext uri="{FF2B5EF4-FFF2-40B4-BE49-F238E27FC236}">
                <a16:creationId xmlns:a16="http://schemas.microsoft.com/office/drawing/2014/main" id="{2013BD5B-EC4F-840D-E893-8EE7666D0E0D}"/>
              </a:ext>
            </a:extLst>
          </p:cNvPr>
          <p:cNvSpPr/>
          <p:nvPr/>
        </p:nvSpPr>
        <p:spPr>
          <a:xfrm>
            <a:off x="3103834" y="7347952"/>
            <a:ext cx="84846" cy="91814"/>
          </a:xfrm>
          <a:prstGeom prst="ellipse">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36000" rIns="100191" bIns="0"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75" name="楕円 74">
            <a:extLst>
              <a:ext uri="{FF2B5EF4-FFF2-40B4-BE49-F238E27FC236}">
                <a16:creationId xmlns:a16="http://schemas.microsoft.com/office/drawing/2014/main" id="{BBC4E002-5D16-BBAB-B9A0-DCF068292595}"/>
              </a:ext>
            </a:extLst>
          </p:cNvPr>
          <p:cNvSpPr/>
          <p:nvPr/>
        </p:nvSpPr>
        <p:spPr>
          <a:xfrm>
            <a:off x="3110906" y="7544135"/>
            <a:ext cx="100083" cy="112992"/>
          </a:xfrm>
          <a:prstGeom prst="ellipse">
            <a:avLst/>
          </a:prstGeom>
          <a:solidFill>
            <a:schemeClr val="accent5">
              <a:lumMod val="40000"/>
              <a:lumOff val="6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72000" tIns="118336" rIns="72000"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80" name="テキスト ボックス 79">
            <a:extLst>
              <a:ext uri="{FF2B5EF4-FFF2-40B4-BE49-F238E27FC236}">
                <a16:creationId xmlns:a16="http://schemas.microsoft.com/office/drawing/2014/main" id="{EABB4905-2351-85ED-A428-B8F4DE692884}"/>
              </a:ext>
            </a:extLst>
          </p:cNvPr>
          <p:cNvSpPr txBox="1"/>
          <p:nvPr/>
        </p:nvSpPr>
        <p:spPr>
          <a:xfrm>
            <a:off x="4496711" y="6589187"/>
            <a:ext cx="615553" cy="1701157"/>
          </a:xfrm>
          <a:prstGeom prst="rect">
            <a:avLst/>
          </a:prstGeom>
          <a:solidFill>
            <a:schemeClr val="accent5">
              <a:lumMod val="20000"/>
              <a:lumOff val="80000"/>
            </a:schemeClr>
          </a:solidFill>
          <a:ln w="38100">
            <a:solidFill>
              <a:schemeClr val="accent5"/>
            </a:solidFill>
          </a:ln>
        </p:spPr>
        <p:txBody>
          <a:bodyPr vert="eaVert" wrap="square" rtlCol="0" anchor="ctr">
            <a:spAutoFit/>
          </a:bodyPr>
          <a:lstStyle/>
          <a:p>
            <a:r>
              <a:rPr lang="ja-JP" altLang="en-US" sz="1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事業内職業能力開発計画の</a:t>
            </a:r>
            <a:endParaRPr lang="en-US" altLang="ja-JP" sz="1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9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策定・労働者への周知</a:t>
            </a:r>
            <a:endParaRPr lang="en-US" altLang="ja-JP" sz="9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en-US" altLang="ja-JP" sz="9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a:latin typeface="メイリオ" panose="020B0604030504040204" pitchFamily="50" charset="-128"/>
                <a:ea typeface="メイリオ" panose="020B0604030504040204" pitchFamily="50" charset="-128"/>
                <a:cs typeface="メイリオ" panose="020B0604030504040204" pitchFamily="50" charset="-128"/>
              </a:rPr>
              <a:t>有期実習型訓練を除く</a:t>
            </a:r>
            <a:endParaRPr lang="en-US" altLang="ja-JP" sz="9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テキスト ボックス 80">
            <a:extLst>
              <a:ext uri="{FF2B5EF4-FFF2-40B4-BE49-F238E27FC236}">
                <a16:creationId xmlns:a16="http://schemas.microsoft.com/office/drawing/2014/main" id="{E7F9D27D-24BF-05A3-5EB5-E6E072E4A448}"/>
              </a:ext>
            </a:extLst>
          </p:cNvPr>
          <p:cNvSpPr txBox="1"/>
          <p:nvPr/>
        </p:nvSpPr>
        <p:spPr>
          <a:xfrm>
            <a:off x="5613307" y="6608903"/>
            <a:ext cx="477054" cy="1701157"/>
          </a:xfrm>
          <a:prstGeom prst="rect">
            <a:avLst/>
          </a:prstGeom>
          <a:solidFill>
            <a:schemeClr val="bg1"/>
          </a:solidFill>
          <a:ln w="22225">
            <a:solidFill>
              <a:schemeClr val="accent6"/>
            </a:solidFill>
          </a:ln>
        </p:spPr>
        <p:txBody>
          <a:bodyPr vert="eaVert" wrap="square" tIns="72000" rtlCol="0" anchor="ctr">
            <a:spAutoFit/>
          </a:bodyPr>
          <a:lstStyle/>
          <a:p>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職業訓練実施計画届</a:t>
            </a:r>
            <a:endPar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（助成金の提出様式）</a:t>
            </a:r>
            <a:endParaRPr lang="en-US" altLang="ja-JP" sz="9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テキスト ボックス 82">
            <a:extLst>
              <a:ext uri="{FF2B5EF4-FFF2-40B4-BE49-F238E27FC236}">
                <a16:creationId xmlns:a16="http://schemas.microsoft.com/office/drawing/2014/main" id="{72CFB2E1-6764-29A5-EDDE-9AE931E0C7A9}"/>
              </a:ext>
            </a:extLst>
          </p:cNvPr>
          <p:cNvSpPr txBox="1"/>
          <p:nvPr/>
        </p:nvSpPr>
        <p:spPr>
          <a:xfrm>
            <a:off x="679806" y="6683116"/>
            <a:ext cx="338554" cy="1701157"/>
          </a:xfrm>
          <a:prstGeom prst="rect">
            <a:avLst/>
          </a:prstGeom>
          <a:solidFill>
            <a:schemeClr val="accent5">
              <a:lumMod val="20000"/>
              <a:lumOff val="80000"/>
            </a:schemeClr>
          </a:solidFill>
          <a:ln w="38100">
            <a:solidFill>
              <a:schemeClr val="accent5"/>
            </a:solidFill>
          </a:ln>
        </p:spPr>
        <p:txBody>
          <a:bodyPr vert="eaVert" wrap="square" rtlCol="0" anchor="ctr">
            <a:spAutoFit/>
          </a:bodyPr>
          <a:lstStyle/>
          <a:p>
            <a:pPr algn="ctr"/>
            <a:r>
              <a:rPr lang="ja-JP" altLang="en-US" sz="1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職業能力開発推進者の選任</a:t>
            </a:r>
            <a:endParaRPr lang="en-US" altLang="ja-JP" sz="10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正方形/長方形 83">
            <a:extLst>
              <a:ext uri="{FF2B5EF4-FFF2-40B4-BE49-F238E27FC236}">
                <a16:creationId xmlns:a16="http://schemas.microsoft.com/office/drawing/2014/main" id="{CF20BFB7-1B3F-0474-ADD0-96A6A6F2CD34}"/>
              </a:ext>
            </a:extLst>
          </p:cNvPr>
          <p:cNvSpPr/>
          <p:nvPr/>
        </p:nvSpPr>
        <p:spPr>
          <a:xfrm>
            <a:off x="6630883" y="6678687"/>
            <a:ext cx="353943" cy="1644040"/>
          </a:xfrm>
          <a:prstGeom prst="rect">
            <a:avLst/>
          </a:prstGeom>
        </p:spPr>
        <p:txBody>
          <a:bodyPr vert="eaVert" wrap="none">
            <a:spAutoFit/>
          </a:bodyPr>
          <a:lstStyle/>
          <a:p>
            <a:pPr lvl="0"/>
            <a:r>
              <a:rPr lang="ja-JP" altLang="en-US" sz="110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計画に沿った訓練の実施</a:t>
            </a:r>
            <a:endParaRPr lang="en-US" altLang="ja-JP" sz="1100">
              <a:solidFill>
                <a:schemeClr val="accent6">
                  <a:lumMod val="7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6" name="正方形/長方形 85">
            <a:extLst>
              <a:ext uri="{FF2B5EF4-FFF2-40B4-BE49-F238E27FC236}">
                <a16:creationId xmlns:a16="http://schemas.microsoft.com/office/drawing/2014/main" id="{79F587C5-D89C-34BA-1714-EE00461A3B73}"/>
              </a:ext>
            </a:extLst>
          </p:cNvPr>
          <p:cNvSpPr/>
          <p:nvPr/>
        </p:nvSpPr>
        <p:spPr>
          <a:xfrm>
            <a:off x="989959" y="507485"/>
            <a:ext cx="4698723" cy="338554"/>
          </a:xfrm>
          <a:prstGeom prst="rect">
            <a:avLst/>
          </a:prstGeom>
          <a:noFill/>
        </p:spPr>
        <p:txBody>
          <a:bodyPr wrap="none" lIns="91440" tIns="45720" rIns="91440" bIns="45720">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600" b="1" i="0" u="sng" strike="noStrike" kern="1200" cap="none" spc="0" normalizeH="0" baseline="0" noProof="0">
                <a:ln w="0"/>
                <a:solidFill>
                  <a:srgbClr val="F79646">
                    <a:lumMod val="75000"/>
                  </a:srgbClr>
                </a:solidFill>
                <a:effectLst>
                  <a:reflection blurRad="6350" stA="53000" endA="300" endPos="35500" dir="5400000" sy="-90000" algn="bl" rotWithShape="0"/>
                </a:effectLst>
                <a:uLnTx/>
                <a:uFillTx/>
                <a:latin typeface="メイリオ" panose="020B0604030504040204" pitchFamily="50" charset="-128"/>
                <a:ea typeface="メイリオ" panose="020B0604030504040204" pitchFamily="50" charset="-128"/>
              </a:rPr>
              <a:t>計画的に人材育成を行う事業主を支援しています</a:t>
            </a:r>
          </a:p>
        </p:txBody>
      </p:sp>
      <p:sp>
        <p:nvSpPr>
          <p:cNvPr id="87" name="テキスト ボックス 86">
            <a:extLst>
              <a:ext uri="{FF2B5EF4-FFF2-40B4-BE49-F238E27FC236}">
                <a16:creationId xmlns:a16="http://schemas.microsoft.com/office/drawing/2014/main" id="{804AFBB7-DF5D-1C24-72F6-E9DCF453499A}"/>
              </a:ext>
            </a:extLst>
          </p:cNvPr>
          <p:cNvSpPr txBox="1"/>
          <p:nvPr/>
        </p:nvSpPr>
        <p:spPr>
          <a:xfrm>
            <a:off x="351392" y="911018"/>
            <a:ext cx="6496096" cy="1591205"/>
          </a:xfrm>
          <a:prstGeom prst="rect">
            <a:avLst/>
          </a:prstGeom>
          <a:noFill/>
          <a:ln w="57150">
            <a:noFill/>
          </a:ln>
        </p:spPr>
        <p:txBody>
          <a:bodyPr wrap="square" rtlCol="0">
            <a:spAutoFit/>
          </a:bodyPr>
          <a:lstStyle/>
          <a:p>
            <a:pPr marL="0" marR="0" lvl="0" indent="0" algn="l" defTabSz="1001908" rtl="0" eaLnBrk="1" fontAlgn="auto" latinLnBrk="0" hangingPunct="1">
              <a:lnSpc>
                <a:spcPct val="110000"/>
              </a:lnSpc>
              <a:spcBef>
                <a:spcPts val="0"/>
              </a:spcBef>
              <a:spcAft>
                <a:spcPts val="6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製品やサービスの質を維持･向上させたい･･･生産効率を上げたい･･･</a:t>
            </a:r>
            <a:endParaRPr kumimoji="1" lang="en-US" altLang="ja-JP" sz="1200" b="0" i="0" u="none" strike="sngStrike" kern="1200" cap="none" spc="0" normalizeH="0" baseline="0" noProof="0">
              <a:ln>
                <a:noFill/>
              </a:ln>
              <a:solidFill>
                <a:srgbClr val="00B05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それには、</a:t>
            </a: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事業を支える従業員の方々に、能力をいかんなく発揮していただくことが不可欠です</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将来にわたって活躍できる人材を育てるために、</a:t>
            </a:r>
            <a:r>
              <a:rPr kumimoji="1" lang="ja-JP" altLang="en-US" sz="1200" b="1" i="0" u="none" strike="noStrike" kern="1200" cap="none" spc="0" normalizeH="0" baseline="0" noProof="0">
                <a:ln>
                  <a:noFill/>
                </a:ln>
                <a:solidFill>
                  <a:srgbClr val="C0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その職務に必要な能力とは何か、いつまでにどのレベルに達してほしいか、</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などの</a:t>
            </a:r>
            <a:r>
              <a:rPr kumimoji="1" lang="ja-JP" altLang="en-US" sz="1200" b="1"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計画的な人材育成を行うことが大切です</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職業能力開発計画を通して、自社の強みを伝え、従業員の成長を願う想いは、従業員の方々や、これから就職活動を行う方々にもきっと伝わるはずです。</a:t>
            </a:r>
            <a:endParaRPr kumimoji="1" lang="en-US" altLang="ja-JP"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8" name="テキスト ボックス 1">
            <a:extLst>
              <a:ext uri="{FF2B5EF4-FFF2-40B4-BE49-F238E27FC236}">
                <a16:creationId xmlns:a16="http://schemas.microsoft.com/office/drawing/2014/main" id="{EC75D6ED-3CCF-861E-4E72-C23E0D947756}"/>
              </a:ext>
            </a:extLst>
          </p:cNvPr>
          <p:cNvSpPr txBox="1">
            <a:spLocks noChangeArrowheads="1"/>
          </p:cNvSpPr>
          <p:nvPr/>
        </p:nvSpPr>
        <p:spPr bwMode="auto">
          <a:xfrm>
            <a:off x="189679" y="3072756"/>
            <a:ext cx="4850105" cy="720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o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144000" marR="0" lvl="0" indent="-177800" algn="l" defTabSz="1001908" rtl="0" eaLnBrk="1" fontAlgn="auto" latinLnBrk="0" hangingPunct="1">
              <a:spcBef>
                <a:spcPct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　人材育成への積極的な取り組みは、従業員のキャリア形成や能力アップはもちろんのこと、従業員の職場定着促進、ひいては、安定的な企業運営にもつながっていきます。</a:t>
            </a:r>
          </a:p>
          <a:p>
            <a:pPr marL="144000" marR="0" lvl="0" indent="3175" algn="l" defTabSz="1001908" rtl="0" eaLnBrk="1" fontAlgn="auto" latinLnBrk="0" hangingPunct="1">
              <a:spcBef>
                <a:spcPts val="60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itchFamily="50" charset="-128"/>
              </a:rPr>
              <a:t>ぜひ、人材開発支援助成金を積極的にご活用ください！</a:t>
            </a:r>
          </a:p>
        </p:txBody>
      </p:sp>
      <p:sp>
        <p:nvSpPr>
          <p:cNvPr id="89" name="テキスト ボックス 88">
            <a:extLst>
              <a:ext uri="{FF2B5EF4-FFF2-40B4-BE49-F238E27FC236}">
                <a16:creationId xmlns:a16="http://schemas.microsoft.com/office/drawing/2014/main" id="{5EE4777C-4E10-E104-90FD-570C468DFA0A}"/>
              </a:ext>
            </a:extLst>
          </p:cNvPr>
          <p:cNvSpPr txBox="1"/>
          <p:nvPr/>
        </p:nvSpPr>
        <p:spPr>
          <a:xfrm>
            <a:off x="347951" y="2475969"/>
            <a:ext cx="3482682" cy="7386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72000" rIns="36000" bIns="72000" anchor="ctr"/>
          <a:lstStyle>
            <a:defPPr>
              <a:defRPr lang="ja-JP"/>
            </a:defPPr>
            <a:lvl1pPr>
              <a:lnSpc>
                <a:spcPct val="150000"/>
              </a:lnSpc>
              <a:defRPr sz="1400" b="1">
                <a:solidFill>
                  <a:srgbClr val="00CC66"/>
                </a:solidFill>
                <a:latin typeface="メイリオ" panose="020B0604030504040204" pitchFamily="50" charset="-128"/>
                <a:ea typeface="メイリオ" panose="020B0604030504040204" pitchFamily="50" charset="-128"/>
                <a:cs typeface="メイリオ" panose="020B0604030504040204" pitchFamily="50" charset="-128"/>
              </a:defRPr>
            </a:lvl1pPr>
            <a:lvl2pPr>
              <a:defRPr>
                <a:solidFill>
                  <a:schemeClr val="lt1"/>
                </a:solidFill>
                <a:latin typeface="+mn-lt"/>
                <a:ea typeface="+mn-ea"/>
              </a:defRPr>
            </a:lvl2pPr>
            <a:lvl3pPr>
              <a:defRPr>
                <a:solidFill>
                  <a:schemeClr val="lt1"/>
                </a:solidFill>
                <a:latin typeface="+mn-lt"/>
                <a:ea typeface="+mn-ea"/>
              </a:defRPr>
            </a:lvl3pPr>
            <a:lvl4pPr>
              <a:defRPr>
                <a:solidFill>
                  <a:schemeClr val="lt1"/>
                </a:solidFill>
                <a:latin typeface="+mn-lt"/>
                <a:ea typeface="+mn-ea"/>
              </a:defRPr>
            </a:lvl4pPr>
            <a:lvl5pPr>
              <a:defRPr>
                <a:solidFill>
                  <a:schemeClr val="lt1"/>
                </a:solidFill>
                <a:latin typeface="+mn-lt"/>
                <a:ea typeface="+mn-ea"/>
              </a:defRPr>
            </a:lvl5pPr>
            <a:lvl6pPr>
              <a:defRPr>
                <a:solidFill>
                  <a:schemeClr val="lt1"/>
                </a:solidFill>
                <a:latin typeface="+mn-lt"/>
                <a:ea typeface="+mn-ea"/>
              </a:defRPr>
            </a:lvl6pPr>
            <a:lvl7pPr>
              <a:defRPr>
                <a:solidFill>
                  <a:schemeClr val="lt1"/>
                </a:solidFill>
                <a:latin typeface="+mn-lt"/>
                <a:ea typeface="+mn-ea"/>
              </a:defRPr>
            </a:lvl7pPr>
            <a:lvl8pPr>
              <a:defRPr>
                <a:solidFill>
                  <a:schemeClr val="lt1"/>
                </a:solidFill>
                <a:latin typeface="+mn-lt"/>
                <a:ea typeface="+mn-ea"/>
              </a:defRPr>
            </a:lvl8pPr>
            <a:lvl9pPr>
              <a:defRPr>
                <a:solidFill>
                  <a:schemeClr val="lt1"/>
                </a:solidFill>
                <a:latin typeface="+mn-lt"/>
                <a:ea typeface="+mn-ea"/>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rPr>
              <a:t>人材育成への取り組みは、</a:t>
            </a:r>
            <a:endParaRPr kumimoji="1" lang="en-US" altLang="ja-JP"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rPr>
              <a:t>企業経営の安定にもつながります</a:t>
            </a:r>
            <a:r>
              <a:rPr kumimoji="1" lang="en-US" altLang="ja-JP"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rPr>
              <a:t>!</a:t>
            </a:r>
            <a:r>
              <a:rPr kumimoji="1" lang="ja-JP" altLang="en-US" b="1" i="0" u="sng"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011A6BE5-123F-4D26-1807-CE3372D3C283}"/>
              </a:ext>
            </a:extLst>
          </p:cNvPr>
          <p:cNvSpPr/>
          <p:nvPr/>
        </p:nvSpPr>
        <p:spPr>
          <a:xfrm>
            <a:off x="288082" y="4144523"/>
            <a:ext cx="2877711" cy="307777"/>
          </a:xfrm>
          <a:prstGeom prst="rect">
            <a:avLst/>
          </a:prstGeom>
          <a:noFill/>
        </p:spPr>
        <p:txBody>
          <a:bodyPr wrap="none" lIns="91440" tIns="45720" rIns="91440" bIns="45720">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a:ln w="0"/>
                <a:solidFill>
                  <a:srgbClr val="F79646">
                    <a:lumMod val="75000"/>
                  </a:srgbClr>
                </a:solidFill>
                <a:effectLst>
                  <a:reflection blurRad="6350" stA="53000" endA="300" endPos="35500" dir="5400000" sy="-90000" algn="bl" rotWithShape="0"/>
                </a:effectLst>
                <a:uLnTx/>
                <a:uFillTx/>
                <a:latin typeface="メイリオ" panose="020B0604030504040204" pitchFamily="50" charset="-128"/>
                <a:ea typeface="メイリオ" panose="020B0604030504040204" pitchFamily="50" charset="-128"/>
              </a:rPr>
              <a:t>計画的な人材育成を行うために</a:t>
            </a:r>
            <a:r>
              <a:rPr kumimoji="1" lang="en-US" altLang="ja-JP" sz="1400" b="1" i="0" u="sng" strike="noStrike" kern="1200" cap="none" spc="0" normalizeH="0" baseline="0" noProof="0">
                <a:ln w="0"/>
                <a:solidFill>
                  <a:srgbClr val="F79646">
                    <a:lumMod val="75000"/>
                  </a:srgbClr>
                </a:solidFill>
                <a:effectLst>
                  <a:reflection blurRad="6350" stA="53000" endA="300" endPos="35500" dir="5400000" sy="-90000" algn="bl" rotWithShape="0"/>
                </a:effectLst>
                <a:uLnTx/>
                <a:uFillTx/>
                <a:latin typeface="メイリオ" panose="020B0604030504040204" pitchFamily="50" charset="-128"/>
                <a:ea typeface="メイリオ" panose="020B0604030504040204" pitchFamily="50" charset="-128"/>
              </a:rPr>
              <a:t>…</a:t>
            </a:r>
            <a:endParaRPr kumimoji="1" lang="ja-JP" altLang="en-US" sz="1400" b="1" i="0" u="sng" strike="noStrike" kern="1200" cap="none" spc="0" normalizeH="0" baseline="0" noProof="0">
              <a:ln w="0"/>
              <a:solidFill>
                <a:srgbClr val="F79646">
                  <a:lumMod val="75000"/>
                </a:srgbClr>
              </a:solidFill>
              <a:effectLst>
                <a:reflection blurRad="6350" stA="53000" endA="300" endPos="35500" dir="5400000" sy="-90000" algn="bl" rotWithShape="0"/>
              </a:effectLst>
              <a:uLnTx/>
              <a:uFillTx/>
              <a:latin typeface="メイリオ" panose="020B0604030504040204" pitchFamily="50" charset="-128"/>
              <a:ea typeface="メイリオ" panose="020B0604030504040204" pitchFamily="50" charset="-128"/>
            </a:endParaRPr>
          </a:p>
        </p:txBody>
      </p:sp>
      <p:grpSp>
        <p:nvGrpSpPr>
          <p:cNvPr id="36" name="グループ化 35">
            <a:extLst>
              <a:ext uri="{FF2B5EF4-FFF2-40B4-BE49-F238E27FC236}">
                <a16:creationId xmlns:a16="http://schemas.microsoft.com/office/drawing/2014/main" id="{A93BBB06-9E36-95BA-B326-CE368A5ECB06}"/>
              </a:ext>
            </a:extLst>
          </p:cNvPr>
          <p:cNvGrpSpPr/>
          <p:nvPr/>
        </p:nvGrpSpPr>
        <p:grpSpPr>
          <a:xfrm>
            <a:off x="4595369" y="2286199"/>
            <a:ext cx="2862279" cy="1944216"/>
            <a:chOff x="4208000" y="7974831"/>
            <a:chExt cx="2992900" cy="2088232"/>
          </a:xfrm>
        </p:grpSpPr>
        <p:grpSp>
          <p:nvGrpSpPr>
            <p:cNvPr id="37" name="グループ化 36">
              <a:extLst>
                <a:ext uri="{FF2B5EF4-FFF2-40B4-BE49-F238E27FC236}">
                  <a16:creationId xmlns:a16="http://schemas.microsoft.com/office/drawing/2014/main" id="{A4D813A9-71F9-1E10-784C-D18A87A92AEC}"/>
                </a:ext>
              </a:extLst>
            </p:cNvPr>
            <p:cNvGrpSpPr/>
            <p:nvPr/>
          </p:nvGrpSpPr>
          <p:grpSpPr>
            <a:xfrm>
              <a:off x="4208000" y="7974831"/>
              <a:ext cx="2992900" cy="2088232"/>
              <a:chOff x="4208000" y="7974831"/>
              <a:chExt cx="3055527" cy="2147028"/>
            </a:xfrm>
          </p:grpSpPr>
          <p:graphicFrame>
            <p:nvGraphicFramePr>
              <p:cNvPr id="43" name="図表 42">
                <a:extLst>
                  <a:ext uri="{FF2B5EF4-FFF2-40B4-BE49-F238E27FC236}">
                    <a16:creationId xmlns:a16="http://schemas.microsoft.com/office/drawing/2014/main" id="{7A398D49-040B-13A3-8D86-C64A66511222}"/>
                  </a:ext>
                </a:extLst>
              </p:cNvPr>
              <p:cNvGraphicFramePr>
                <a:graphicFrameLocks noChangeAspect="1"/>
              </p:cNvGraphicFramePr>
              <p:nvPr/>
            </p:nvGraphicFramePr>
            <p:xfrm>
              <a:off x="4208000" y="7974831"/>
              <a:ext cx="3055527" cy="2147028"/>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7" name="正方形/長方形 46">
                <a:extLst>
                  <a:ext uri="{FF2B5EF4-FFF2-40B4-BE49-F238E27FC236}">
                    <a16:creationId xmlns:a16="http://schemas.microsoft.com/office/drawing/2014/main" id="{2F70EDE3-8338-71E2-0EEC-6A4D3472C3FB}"/>
                  </a:ext>
                </a:extLst>
              </p:cNvPr>
              <p:cNvSpPr/>
              <p:nvPr/>
            </p:nvSpPr>
            <p:spPr>
              <a:xfrm>
                <a:off x="6138888" y="9220435"/>
                <a:ext cx="648072" cy="461665"/>
              </a:xfrm>
              <a:prstGeom prst="rect">
                <a:avLst/>
              </a:prstGeom>
            </p:spPr>
            <p:txBody>
              <a:bodyPr wrap="square">
                <a:spAutoFit/>
              </a:bodyPr>
              <a:lstStyle/>
              <a:p>
                <a:pPr lvl="0" defTabSz="914400"/>
                <a:r>
                  <a:rPr lang="ja-JP" altLang="en-US"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生産性・労働条件の向上</a:t>
                </a:r>
              </a:p>
            </p:txBody>
          </p:sp>
        </p:grpSp>
        <p:sp>
          <p:nvSpPr>
            <p:cNvPr id="38" name="正方形/長方形 37">
              <a:extLst>
                <a:ext uri="{FF2B5EF4-FFF2-40B4-BE49-F238E27FC236}">
                  <a16:creationId xmlns:a16="http://schemas.microsoft.com/office/drawing/2014/main" id="{FBE6C0B1-5EF1-12D8-3583-98A20F9730F5}"/>
                </a:ext>
              </a:extLst>
            </p:cNvPr>
            <p:cNvSpPr/>
            <p:nvPr/>
          </p:nvSpPr>
          <p:spPr>
            <a:xfrm>
              <a:off x="5415915" y="8145510"/>
              <a:ext cx="648047" cy="338554"/>
            </a:xfrm>
            <a:prstGeom prst="rect">
              <a:avLst/>
            </a:prstGeom>
          </p:spPr>
          <p:txBody>
            <a:bodyPr wrap="square">
              <a:spAutoFit/>
            </a:bodyPr>
            <a:lstStyle/>
            <a:p>
              <a:pPr lvl="0" defTabSz="914400">
                <a:spcBef>
                  <a:spcPts val="600"/>
                </a:spcBef>
              </a:pPr>
              <a:r>
                <a:rPr lang="ja-JP" altLang="en-US"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積極的な人材育成</a:t>
              </a:r>
            </a:p>
          </p:txBody>
        </p:sp>
        <p:sp>
          <p:nvSpPr>
            <p:cNvPr id="39" name="正方形/長方形 38">
              <a:extLst>
                <a:ext uri="{FF2B5EF4-FFF2-40B4-BE49-F238E27FC236}">
                  <a16:creationId xmlns:a16="http://schemas.microsoft.com/office/drawing/2014/main" id="{79FAAAF4-462E-BC5F-F64D-D765CF47CEFE}"/>
                </a:ext>
              </a:extLst>
            </p:cNvPr>
            <p:cNvSpPr/>
            <p:nvPr/>
          </p:nvSpPr>
          <p:spPr>
            <a:xfrm>
              <a:off x="4728128" y="8400668"/>
              <a:ext cx="662018" cy="461665"/>
            </a:xfrm>
            <a:prstGeom prst="rect">
              <a:avLst/>
            </a:prstGeom>
          </p:spPr>
          <p:txBody>
            <a:bodyPr wrap="square">
              <a:spAutoFit/>
            </a:bodyPr>
            <a:lstStyle/>
            <a:p>
              <a:pPr lvl="0" algn="ctr" defTabSz="914400"/>
              <a:r>
                <a:rPr lang="ja-JP" altLang="en-US" sz="800" kern="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rPr>
                <a:t>就職</a:t>
              </a:r>
              <a:endParaRPr lang="en-US" altLang="ja-JP" sz="800" kern="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4400"/>
              <a:r>
                <a:rPr lang="ja-JP" altLang="en-US" sz="800" kern="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rPr>
                <a:t>希望者の増加</a:t>
              </a:r>
            </a:p>
          </p:txBody>
        </p:sp>
        <p:sp>
          <p:nvSpPr>
            <p:cNvPr id="40" name="正方形/長方形 39">
              <a:extLst>
                <a:ext uri="{FF2B5EF4-FFF2-40B4-BE49-F238E27FC236}">
                  <a16:creationId xmlns:a16="http://schemas.microsoft.com/office/drawing/2014/main" id="{96153606-8318-BA21-A0A6-D9FAE38947C4}"/>
                </a:ext>
              </a:extLst>
            </p:cNvPr>
            <p:cNvSpPr/>
            <p:nvPr/>
          </p:nvSpPr>
          <p:spPr>
            <a:xfrm>
              <a:off x="4684181" y="9149276"/>
              <a:ext cx="731734" cy="461665"/>
            </a:xfrm>
            <a:prstGeom prst="rect">
              <a:avLst/>
            </a:prstGeom>
          </p:spPr>
          <p:txBody>
            <a:bodyPr wrap="square">
              <a:spAutoFit/>
            </a:bodyPr>
            <a:lstStyle/>
            <a:p>
              <a:pPr lvl="0" algn="ctr" defTabSz="914400"/>
              <a:r>
                <a:rPr lang="ja-JP" altLang="en-US"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企業</a:t>
              </a:r>
              <a:endParaRPr lang="en-US" altLang="ja-JP"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4400"/>
              <a:r>
                <a:rPr lang="ja-JP" altLang="en-US"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イメージ</a:t>
              </a:r>
              <a:endParaRPr lang="en-US" altLang="ja-JP"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endParaRPr>
            </a:p>
            <a:p>
              <a:pPr lvl="0" algn="ctr" defTabSz="914400"/>
              <a:r>
                <a:rPr lang="ja-JP" altLang="en-US" sz="800" kern="0">
                  <a:solidFill>
                    <a:srgbClr val="9FB8CD">
                      <a:lumMod val="50000"/>
                    </a:srgbClr>
                  </a:solidFill>
                  <a:latin typeface="メイリオ" panose="020B0604030504040204" pitchFamily="50" charset="-128"/>
                  <a:ea typeface="メイリオ" panose="020B0604030504040204" pitchFamily="50" charset="-128"/>
                  <a:cs typeface="メイリオ" panose="020B0604030504040204" pitchFamily="50" charset="-128"/>
                </a:rPr>
                <a:t>の向上</a:t>
              </a:r>
            </a:p>
          </p:txBody>
        </p:sp>
        <p:sp>
          <p:nvSpPr>
            <p:cNvPr id="41" name="正方形/長方形 40">
              <a:extLst>
                <a:ext uri="{FF2B5EF4-FFF2-40B4-BE49-F238E27FC236}">
                  <a16:creationId xmlns:a16="http://schemas.microsoft.com/office/drawing/2014/main" id="{86FB96E0-FCA7-DD0A-EEED-2BACCA282EE7}"/>
                </a:ext>
              </a:extLst>
            </p:cNvPr>
            <p:cNvSpPr/>
            <p:nvPr/>
          </p:nvSpPr>
          <p:spPr>
            <a:xfrm>
              <a:off x="5438521" y="9598385"/>
              <a:ext cx="640681" cy="338554"/>
            </a:xfrm>
            <a:prstGeom prst="rect">
              <a:avLst/>
            </a:prstGeom>
          </p:spPr>
          <p:txBody>
            <a:bodyPr wrap="square">
              <a:spAutoFit/>
            </a:bodyPr>
            <a:lstStyle/>
            <a:p>
              <a:pPr lvl="0" defTabSz="914400"/>
              <a:r>
                <a:rPr lang="ja-JP" altLang="en-US" sz="800" kern="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rPr>
                <a:t>企業経営の安定</a:t>
              </a:r>
            </a:p>
          </p:txBody>
        </p:sp>
        <p:sp>
          <p:nvSpPr>
            <p:cNvPr id="42" name="正方形/長方形 41">
              <a:extLst>
                <a:ext uri="{FF2B5EF4-FFF2-40B4-BE49-F238E27FC236}">
                  <a16:creationId xmlns:a16="http://schemas.microsoft.com/office/drawing/2014/main" id="{1E30CFB6-DA3E-4290-A996-90F873A7FB54}"/>
                </a:ext>
              </a:extLst>
            </p:cNvPr>
            <p:cNvSpPr/>
            <p:nvPr/>
          </p:nvSpPr>
          <p:spPr>
            <a:xfrm>
              <a:off x="6099312" y="8462223"/>
              <a:ext cx="626254" cy="338554"/>
            </a:xfrm>
            <a:prstGeom prst="rect">
              <a:avLst/>
            </a:prstGeom>
          </p:spPr>
          <p:txBody>
            <a:bodyPr wrap="square">
              <a:spAutoFit/>
            </a:bodyPr>
            <a:lstStyle/>
            <a:p>
              <a:pPr lvl="0" defTabSz="914400"/>
              <a:r>
                <a:rPr lang="ja-JP" altLang="en-US" sz="800" kern="0">
                  <a:solidFill>
                    <a:srgbClr val="727CA3">
                      <a:lumMod val="75000"/>
                    </a:srgbClr>
                  </a:solidFill>
                  <a:latin typeface="メイリオ" panose="020B0604030504040204" pitchFamily="50" charset="-128"/>
                  <a:ea typeface="メイリオ" panose="020B0604030504040204" pitchFamily="50" charset="-128"/>
                  <a:cs typeface="メイリオ" panose="020B0604030504040204" pitchFamily="50" charset="-128"/>
                </a:rPr>
                <a:t>職業能力の向上</a:t>
              </a:r>
            </a:p>
          </p:txBody>
        </p:sp>
      </p:grpSp>
      <p:sp>
        <p:nvSpPr>
          <p:cNvPr id="50" name="スライド番号プレースホルダー 1">
            <a:extLst>
              <a:ext uri="{FF2B5EF4-FFF2-40B4-BE49-F238E27FC236}">
                <a16:creationId xmlns:a16="http://schemas.microsoft.com/office/drawing/2014/main" id="{5071E666-617E-226C-C2D2-5102CCD99023}"/>
              </a:ext>
            </a:extLst>
          </p:cNvPr>
          <p:cNvSpPr>
            <a:spLocks noGrp="1"/>
          </p:cNvSpPr>
          <p:nvPr>
            <p:ph type="sldNum" sz="quarter" idx="12"/>
          </p:nvPr>
        </p:nvSpPr>
        <p:spPr>
          <a:xfrm>
            <a:off x="6801606" y="9973038"/>
            <a:ext cx="396000" cy="360000"/>
          </a:xfrm>
        </p:spPr>
        <p:txBody>
          <a:bodyPr/>
          <a:lstStyle/>
          <a:p>
            <a:fld id="{AEFF1AE8-7425-4426-9AC1-91DCB73B78A4}" type="slidenum">
              <a:rPr kumimoji="1" lang="ja-JP" altLang="en-US" smtClean="0"/>
              <a:t>4</a:t>
            </a:fld>
            <a:endParaRPr kumimoji="1" lang="ja-JP" altLang="en-US"/>
          </a:p>
        </p:txBody>
      </p:sp>
    </p:spTree>
    <p:extLst>
      <p:ext uri="{BB962C8B-B14F-4D97-AF65-F5344CB8AC3E}">
        <p14:creationId xmlns:p14="http://schemas.microsoft.com/office/powerpoint/2010/main" val="415756086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08515721-6AA9-AD69-32CE-D5E20D1B2C37}"/>
              </a:ext>
            </a:extLst>
          </p:cNvPr>
          <p:cNvSpPr/>
          <p:nvPr/>
        </p:nvSpPr>
        <p:spPr>
          <a:xfrm>
            <a:off x="0" y="46482"/>
            <a:ext cx="720089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25" name="正方形/長方形 24">
            <a:extLst>
              <a:ext uri="{FF2B5EF4-FFF2-40B4-BE49-F238E27FC236}">
                <a16:creationId xmlns:a16="http://schemas.microsoft.com/office/drawing/2014/main" id="{7DFBE88E-25C7-1B3D-6EC7-824E0A05732C}"/>
              </a:ext>
            </a:extLst>
          </p:cNvPr>
          <p:cNvSpPr/>
          <p:nvPr/>
        </p:nvSpPr>
        <p:spPr>
          <a:xfrm>
            <a:off x="443020" y="6559435"/>
            <a:ext cx="6461254" cy="522376"/>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sz="1200">
              <a:solidFill>
                <a:sysClr val="windowText" lastClr="000000"/>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3BF565E8-DCB3-7B6A-4F3B-EF5BDAF05D1E}"/>
              </a:ext>
            </a:extLst>
          </p:cNvPr>
          <p:cNvSpPr/>
          <p:nvPr/>
        </p:nvSpPr>
        <p:spPr>
          <a:xfrm>
            <a:off x="454041" y="2502234"/>
            <a:ext cx="6486528" cy="3781311"/>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latin typeface="メイリオ" panose="020B0604030504040204" pitchFamily="50" charset="-128"/>
              <a:ea typeface="メイリオ" panose="020B0604030504040204" pitchFamily="50" charset="-128"/>
            </a:endParaRPr>
          </a:p>
        </p:txBody>
      </p:sp>
      <p:sp>
        <p:nvSpPr>
          <p:cNvPr id="20" name="正方形/長方形 19">
            <a:extLst>
              <a:ext uri="{FF2B5EF4-FFF2-40B4-BE49-F238E27FC236}">
                <a16:creationId xmlns:a16="http://schemas.microsoft.com/office/drawing/2014/main" id="{E8799195-EC80-4692-714D-0DF689CC8ED9}"/>
              </a:ext>
            </a:extLst>
          </p:cNvPr>
          <p:cNvSpPr/>
          <p:nvPr/>
        </p:nvSpPr>
        <p:spPr>
          <a:xfrm>
            <a:off x="459138" y="1739757"/>
            <a:ext cx="6515551" cy="518908"/>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a:solidFill>
                <a:sysClr val="windowText" lastClr="000000"/>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9EB59032-5D49-73D8-13FE-CFDD67803A0B}"/>
              </a:ext>
            </a:extLst>
          </p:cNvPr>
          <p:cNvSpPr/>
          <p:nvPr/>
        </p:nvSpPr>
        <p:spPr>
          <a:xfrm>
            <a:off x="1502007" y="3020342"/>
            <a:ext cx="5399173" cy="459658"/>
          </a:xfrm>
          <a:prstGeom prst="rect">
            <a:avLst/>
          </a:prstGeom>
          <a:solidFill>
            <a:srgbClr val="FEFEF8">
              <a:alpha val="85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3751E428-29E5-119E-F4EF-B17019E9E207}"/>
              </a:ext>
            </a:extLst>
          </p:cNvPr>
          <p:cNvSpPr txBox="1"/>
          <p:nvPr/>
        </p:nvSpPr>
        <p:spPr>
          <a:xfrm>
            <a:off x="417787" y="472232"/>
            <a:ext cx="6556901" cy="1124923"/>
          </a:xfrm>
          <a:prstGeom prst="rect">
            <a:avLst/>
          </a:prstGeom>
          <a:noFill/>
          <a:ln w="57150">
            <a:noFill/>
          </a:ln>
        </p:spPr>
        <p:txBody>
          <a:bodyPr wrap="square">
            <a:spAutoFit/>
          </a:bodyPr>
          <a:lstStyle/>
          <a:p>
            <a:pPr>
              <a:lnSpc>
                <a:spcPct val="110000"/>
              </a:lnSpc>
            </a:pPr>
            <a:r>
              <a:rPr lang="ja-JP" altLang="en-US" sz="1050">
                <a:latin typeface="メイリオ" panose="020B0604030504040204" pitchFamily="50" charset="-128"/>
                <a:ea typeface="メイリオ" panose="020B0604030504040204" pitchFamily="50" charset="-128"/>
                <a:cs typeface="メイリオ" panose="020B0604030504040204" pitchFamily="50" charset="-128"/>
              </a:rPr>
              <a:t>既に届け出ている「職業訓練実施計画届」（様式第１－１号）又は「訓練実施計画届」（様式第１－２号）について、変更が生じる場合には、定められた期限までに、変更届を提出してください。</a:t>
            </a:r>
            <a:endParaRPr lang="en-US" altLang="ja-JP" sz="1050">
              <a:latin typeface="メイリオ" panose="020B0604030504040204" pitchFamily="50" charset="-128"/>
              <a:ea typeface="メイリオ" panose="020B0604030504040204" pitchFamily="50" charset="-128"/>
              <a:cs typeface="メイリオ" panose="020B0604030504040204" pitchFamily="50" charset="-128"/>
            </a:endParaRPr>
          </a:p>
          <a:p>
            <a:pPr marL="180000" indent="-180000">
              <a:lnSpc>
                <a:spcPct val="110000"/>
              </a:lnSpc>
            </a:pPr>
            <a:r>
              <a:rPr lang="en-US" altLang="ja-JP" sz="1000" b="1" u="sng">
                <a:solidFill>
                  <a:srgbClr val="FF0000"/>
                </a:solidFill>
                <a:latin typeface="メイリオ" panose="020B0604030504040204" pitchFamily="50" charset="-128"/>
                <a:ea typeface="メイリオ" panose="020B0604030504040204" pitchFamily="50" charset="-128"/>
              </a:rPr>
              <a:t>※</a:t>
            </a:r>
            <a:r>
              <a:rPr lang="ja-JP" altLang="en-US" sz="1000" b="1" u="sng">
                <a:solidFill>
                  <a:srgbClr val="FF0000"/>
                </a:solidFill>
                <a:latin typeface="メイリオ" panose="020B0604030504040204" pitchFamily="50" charset="-128"/>
                <a:ea typeface="メイリオ" panose="020B0604030504040204" pitchFamily="50" charset="-128"/>
              </a:rPr>
              <a:t> 定められた期限までに変更届を提出せずに、変更後の訓練等を実施した場合は、当該部分については、助成の対象とはなりませんので、ご留意ください。</a:t>
            </a:r>
            <a:endParaRPr lang="en-US" altLang="ja-JP" sz="1000" b="1" u="sng">
              <a:solidFill>
                <a:srgbClr val="FF0000"/>
              </a:solidFill>
              <a:latin typeface="メイリオ" panose="020B0604030504040204" pitchFamily="50" charset="-128"/>
              <a:ea typeface="メイリオ" panose="020B0604030504040204" pitchFamily="50" charset="-128"/>
            </a:endParaRPr>
          </a:p>
          <a:p>
            <a:pPr marL="180000" indent="-180000">
              <a:lnSpc>
                <a:spcPct val="110000"/>
              </a:lnSpc>
            </a:pPr>
            <a:r>
              <a:rPr lang="en-US" altLang="ja-JP" sz="1000" u="sng">
                <a:latin typeface="メイリオ" panose="020B0604030504040204" pitchFamily="50" charset="-128"/>
                <a:ea typeface="メイリオ" panose="020B0604030504040204" pitchFamily="50" charset="-128"/>
              </a:rPr>
              <a:t>※ </a:t>
            </a:r>
            <a:r>
              <a:rPr lang="ja-JP" altLang="en-US" sz="1000" u="sng">
                <a:latin typeface="メイリオ" panose="020B0604030504040204" pitchFamily="50" charset="-128"/>
                <a:ea typeface="メイリオ" panose="020B0604030504040204" pitchFamily="50" charset="-128"/>
              </a:rPr>
              <a:t>大臣認定を受けた雇用型訓練の計画を変更する場合、大臣認定の変更手続きが別途必要となる場合があります。詳しくは管轄の労働局・ハローワークへお問い合わせください。</a:t>
            </a:r>
          </a:p>
        </p:txBody>
      </p:sp>
      <p:sp>
        <p:nvSpPr>
          <p:cNvPr id="11" name="正方形/長方形 10">
            <a:extLst>
              <a:ext uri="{FF2B5EF4-FFF2-40B4-BE49-F238E27FC236}">
                <a16:creationId xmlns:a16="http://schemas.microsoft.com/office/drawing/2014/main" id="{A495BB00-9D5C-EFCD-F198-0F3663C69A2B}"/>
              </a:ext>
            </a:extLst>
          </p:cNvPr>
          <p:cNvSpPr/>
          <p:nvPr/>
        </p:nvSpPr>
        <p:spPr>
          <a:xfrm>
            <a:off x="1513493" y="3024914"/>
            <a:ext cx="5245360" cy="464743"/>
          </a:xfrm>
          <a:prstGeom prst="rect">
            <a:avLst/>
          </a:prstGeom>
        </p:spPr>
        <p:txBody>
          <a:bodyPr wrap="square">
            <a:spAutoFit/>
          </a:bodyPr>
          <a:lstStyle/>
          <a:p>
            <a:pPr lvl="0">
              <a:lnSpc>
                <a:spcPct val="110000"/>
              </a:lnSpc>
            </a:pP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日に計画していた訓練を</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日に変更する場合 ⇒ </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日までが期限</a:t>
            </a:r>
            <a:endPar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lvl="0">
              <a:lnSpc>
                <a:spcPct val="110000"/>
              </a:lnSpc>
            </a:pP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日に計画していた訓練を</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日に変更する場合 ⇒ </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日までが期限</a:t>
            </a:r>
            <a:endParaRPr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3" name="表 12">
            <a:extLst>
              <a:ext uri="{FF2B5EF4-FFF2-40B4-BE49-F238E27FC236}">
                <a16:creationId xmlns:a16="http://schemas.microsoft.com/office/drawing/2014/main" id="{AE89E608-455F-38CF-7B0A-65144ED3B6AD}"/>
              </a:ext>
            </a:extLst>
          </p:cNvPr>
          <p:cNvGraphicFramePr>
            <a:graphicFrameLocks noGrp="1"/>
          </p:cNvGraphicFramePr>
          <p:nvPr>
            <p:extLst>
              <p:ext uri="{D42A27DB-BD31-4B8C-83A1-F6EECF244321}">
                <p14:modId xmlns:p14="http://schemas.microsoft.com/office/powerpoint/2010/main" val="912345209"/>
              </p:ext>
            </p:extLst>
          </p:nvPr>
        </p:nvGraphicFramePr>
        <p:xfrm>
          <a:off x="522078" y="3450519"/>
          <a:ext cx="6326390" cy="2265631"/>
        </p:xfrm>
        <a:graphic>
          <a:graphicData uri="http://schemas.openxmlformats.org/drawingml/2006/table">
            <a:tbl>
              <a:tblPr firstRow="1" bandRow="1">
                <a:tableStyleId>{2D5ABB26-0587-4C30-8999-92F81FD0307C}</a:tableStyleId>
              </a:tblPr>
              <a:tblGrid>
                <a:gridCol w="277304">
                  <a:extLst>
                    <a:ext uri="{9D8B030D-6E8A-4147-A177-3AD203B41FA5}">
                      <a16:colId xmlns:a16="http://schemas.microsoft.com/office/drawing/2014/main" val="3669384344"/>
                    </a:ext>
                  </a:extLst>
                </a:gridCol>
                <a:gridCol w="6049086">
                  <a:extLst>
                    <a:ext uri="{9D8B030D-6E8A-4147-A177-3AD203B41FA5}">
                      <a16:colId xmlns:a16="http://schemas.microsoft.com/office/drawing/2014/main" val="1977268686"/>
                    </a:ext>
                  </a:extLst>
                </a:gridCol>
              </a:tblGrid>
              <a:tr h="288032">
                <a:tc gridSpan="2">
                  <a:txBody>
                    <a:bodyPr/>
                    <a:lstStyle/>
                    <a:p>
                      <a:pPr algn="l"/>
                      <a:r>
                        <a:rPr lang="ja-JP" altLang="en-US" sz="1200" b="1">
                          <a:solidFill>
                            <a:schemeClr val="tx1"/>
                          </a:solidFill>
                          <a:latin typeface="メイリオ" panose="020B0604030504040204" pitchFamily="50" charset="-128"/>
                          <a:ea typeface="メイリオ" panose="020B0604030504040204" pitchFamily="50" charset="-128"/>
                        </a:rPr>
                        <a:t>■ 事前に届出が必要な変更事由</a:t>
                      </a:r>
                      <a:endParaRPr lang="en-US" altLang="ja-JP" sz="1200" b="1">
                        <a:solidFill>
                          <a:schemeClr val="tx1"/>
                        </a:solidFill>
                        <a:latin typeface="メイリオ" panose="020B0604030504040204" pitchFamily="50" charset="-128"/>
                        <a:ea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endParaRPr lang="en-US" altLang="ja-JP" sz="9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199380066"/>
                  </a:ext>
                </a:extLst>
              </a:tr>
              <a:tr h="342852">
                <a:tc>
                  <a:txBody>
                    <a:bodyPr/>
                    <a:lstStyle/>
                    <a:p>
                      <a:pPr algn="ctr"/>
                      <a:r>
                        <a:rPr lang="ja-JP" altLang="en-US" sz="1000">
                          <a:latin typeface="メイリオ" panose="020B0604030504040204" pitchFamily="50" charset="-128"/>
                          <a:ea typeface="メイリオ" panose="020B0604030504040204" pitchFamily="50" charset="-128"/>
                        </a:rPr>
                        <a:t>１</a:t>
                      </a:r>
                      <a:endParaRPr lang="en-US" altLang="ja-JP" sz="1000">
                        <a:latin typeface="メイリオ" panose="020B0604030504040204" pitchFamily="50" charset="-128"/>
                        <a:ea typeface="メイリオ"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lvl="0" indent="0">
                        <a:lnSpc>
                          <a:spcPct val="110000"/>
                        </a:lnSpc>
                        <a:buFont typeface="Arial" panose="020B0604020202020204" pitchFamily="34" charset="0"/>
                        <a:buNone/>
                      </a:pP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訓練の実施方法</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752834932"/>
                  </a:ext>
                </a:extLst>
              </a:tr>
              <a:tr h="706837">
                <a:tc>
                  <a:txBody>
                    <a:bodyPr/>
                    <a:lstStyle/>
                    <a:p>
                      <a:pPr algn="ctr"/>
                      <a:r>
                        <a:rPr lang="ja-JP" altLang="en-US" sz="1000">
                          <a:latin typeface="メイリオ" panose="020B0604030504040204" pitchFamily="50" charset="-128"/>
                          <a:ea typeface="メイリオ" panose="020B0604030504040204" pitchFamily="50" charset="-128"/>
                        </a:rPr>
                        <a:t>２</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buFont typeface="Arial" panose="020B0604020202020204" pitchFamily="34" charset="0"/>
                        <a:buNone/>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＜通学制・同時双方向型の通信訓練の場合＞</a:t>
                      </a:r>
                    </a:p>
                    <a:p>
                      <a:pPr marL="0" indent="0">
                        <a:lnSpc>
                          <a:spcPct val="110000"/>
                        </a:lnSpc>
                        <a:buFont typeface="Arial" panose="020B0604020202020204" pitchFamily="34" charset="0"/>
                        <a:buNone/>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実施日時、訓練日ごとの実施内容・実施場所（事業内訓練の場合、講師名を含む。）、実訓練時間数</a:t>
                      </a:r>
                      <a:endPar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88900" indent="-88900">
                        <a:lnSpc>
                          <a:spcPct val="110000"/>
                        </a:lnSpc>
                        <a:buFont typeface="Arial" panose="020B0604020202020204" pitchFamily="34" charset="0"/>
                        <a:buNone/>
                      </a:pPr>
                      <a:r>
                        <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同じ訓練日内で、訓練を実施する時間帯・実施場所を変更せずに、実施する科目の順番を入れ替える場合は、変更届の提出は不要</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28153309"/>
                  </a:ext>
                </a:extLst>
              </a:tr>
              <a:tr h="446027">
                <a:tc>
                  <a:txBody>
                    <a:bodyPr/>
                    <a:lstStyle/>
                    <a:p>
                      <a:pPr algn="ctr"/>
                      <a:r>
                        <a:rPr lang="ja-JP" altLang="en-US" sz="1000">
                          <a:latin typeface="メイリオ" panose="020B0604030504040204" pitchFamily="50" charset="-128"/>
                          <a:ea typeface="メイリオ" panose="020B0604030504040204" pitchFamily="50" charset="-128"/>
                        </a:rPr>
                        <a:t>３</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buFont typeface="Arial" panose="020B0604020202020204" pitchFamily="34" charset="0"/>
                        <a:buNone/>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e</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ラーニング・通信制の場合＞</a:t>
                      </a:r>
                    </a:p>
                    <a:p>
                      <a:pPr marL="0" indent="0">
                        <a:lnSpc>
                          <a:spcPct val="110000"/>
                        </a:lnSpc>
                        <a:buFont typeface="Arial" panose="020B0604020202020204" pitchFamily="34" charset="0"/>
                        <a:buNone/>
                      </a:pP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実施内容、契約期間（訓練受講可能期間）、標準学習時間又は標準学習期間</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969977583"/>
                  </a:ext>
                </a:extLst>
              </a:tr>
              <a:tr h="0">
                <a:tc>
                  <a:txBody>
                    <a:bodyPr/>
                    <a:lstStyle/>
                    <a:p>
                      <a:pPr algn="ctr"/>
                      <a:r>
                        <a:rPr lang="ja-JP" altLang="en-US" sz="1000">
                          <a:latin typeface="メイリオ" panose="020B0604030504040204" pitchFamily="50" charset="-128"/>
                          <a:ea typeface="メイリオ" panose="020B0604030504040204" pitchFamily="50" charset="-128"/>
                        </a:rPr>
                        <a:t>４</a:t>
                      </a: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pP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chemeClr val="accent3"/>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rPr>
                        <a:t>認定実習併用職業訓練</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中高年齢者実習型訓練</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の場合＞</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pPr>
                      <a:r>
                        <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OJT</a:t>
                      </a:r>
                      <a:r>
                        <a:rPr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カリキュラムの内容</a:t>
                      </a:r>
                      <a:endParaRPr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64331389"/>
                  </a:ext>
                </a:extLst>
              </a:tr>
            </a:tbl>
          </a:graphicData>
        </a:graphic>
      </p:graphicFrame>
      <p:sp>
        <p:nvSpPr>
          <p:cNvPr id="19" name="角丸四角形 12">
            <a:extLst>
              <a:ext uri="{FF2B5EF4-FFF2-40B4-BE49-F238E27FC236}">
                <a16:creationId xmlns:a16="http://schemas.microsoft.com/office/drawing/2014/main" id="{8BFBD866-36AF-0CFF-F059-54283E97F639}"/>
              </a:ext>
            </a:extLst>
          </p:cNvPr>
          <p:cNvSpPr/>
          <p:nvPr/>
        </p:nvSpPr>
        <p:spPr>
          <a:xfrm>
            <a:off x="441167" y="1626136"/>
            <a:ext cx="2952328" cy="216000"/>
          </a:xfrm>
          <a:prstGeom prst="roundRect">
            <a:avLst>
              <a:gd name="adj" fmla="val 0"/>
            </a:avLst>
          </a:prstGeom>
          <a:solidFill>
            <a:srgbClr val="C00000"/>
          </a:solidFill>
          <a:ln w="76200">
            <a:noFill/>
          </a:ln>
        </p:spPr>
        <p:txBody>
          <a:bodyPr anchor="ctr"/>
          <a:lstStyle/>
          <a:p>
            <a:pP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①対象労働者を追加する場合</a:t>
            </a:r>
          </a:p>
        </p:txBody>
      </p:sp>
      <p:sp>
        <p:nvSpPr>
          <p:cNvPr id="21" name="角丸四角形 20">
            <a:extLst>
              <a:ext uri="{FF2B5EF4-FFF2-40B4-BE49-F238E27FC236}">
                <a16:creationId xmlns:a16="http://schemas.microsoft.com/office/drawing/2014/main" id="{DADB50A7-4602-A673-2DBC-4FE18AA2201A}"/>
              </a:ext>
            </a:extLst>
          </p:cNvPr>
          <p:cNvSpPr/>
          <p:nvPr/>
        </p:nvSpPr>
        <p:spPr>
          <a:xfrm>
            <a:off x="441167" y="2393702"/>
            <a:ext cx="5233277" cy="216000"/>
          </a:xfrm>
          <a:prstGeom prst="roundRect">
            <a:avLst>
              <a:gd name="adj" fmla="val 0"/>
            </a:avLst>
          </a:prstGeom>
          <a:solidFill>
            <a:schemeClr val="accent2"/>
          </a:solidFill>
          <a:ln w="76200">
            <a:noFill/>
          </a:ln>
        </p:spPr>
        <p:txBody>
          <a:bodyPr anchor="ctr"/>
          <a:lstStyle/>
          <a:p>
            <a:pP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②「事前に届出が必要な変更事由」により変更が生じる場合</a:t>
            </a:r>
          </a:p>
        </p:txBody>
      </p:sp>
      <p:sp>
        <p:nvSpPr>
          <p:cNvPr id="23" name="角丸四角形 22">
            <a:extLst>
              <a:ext uri="{FF2B5EF4-FFF2-40B4-BE49-F238E27FC236}">
                <a16:creationId xmlns:a16="http://schemas.microsoft.com/office/drawing/2014/main" id="{1407603C-33FE-EC49-460F-A8F2C98AAB06}"/>
              </a:ext>
            </a:extLst>
          </p:cNvPr>
          <p:cNvSpPr/>
          <p:nvPr/>
        </p:nvSpPr>
        <p:spPr>
          <a:xfrm>
            <a:off x="441167" y="6440876"/>
            <a:ext cx="6353937" cy="216000"/>
          </a:xfrm>
          <a:prstGeom prst="roundRect">
            <a:avLst>
              <a:gd name="adj" fmla="val 0"/>
            </a:avLst>
          </a:prstGeom>
          <a:solidFill>
            <a:schemeClr val="accent2"/>
          </a:solidFill>
          <a:ln w="76200">
            <a:noFill/>
          </a:ln>
        </p:spPr>
        <p:txBody>
          <a:bodyPr anchor="ctr"/>
          <a:lstStyle/>
          <a:p>
            <a:pP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③</a:t>
            </a:r>
            <a:r>
              <a:rPr lang="ja-JP" altLang="en-US" sz="1100" b="1" spc="239">
                <a:solidFill>
                  <a:schemeClr val="bg1"/>
                </a:solidFill>
                <a:latin typeface="メイリオ" panose="020B0604030504040204" pitchFamily="50" charset="-128"/>
                <a:ea typeface="メイリオ" panose="020B0604030504040204" pitchFamily="50" charset="-128"/>
                <a:cs typeface="Noto Sans CJK JP DemiLight" charset="-128"/>
              </a:rPr>
              <a:t>対象労働者の病気･けが、天災等のやむを得ない理由により変更が生じた場合</a:t>
            </a:r>
          </a:p>
        </p:txBody>
      </p:sp>
      <p:sp>
        <p:nvSpPr>
          <p:cNvPr id="24" name="角丸四角形 48">
            <a:extLst>
              <a:ext uri="{FF2B5EF4-FFF2-40B4-BE49-F238E27FC236}">
                <a16:creationId xmlns:a16="http://schemas.microsoft.com/office/drawing/2014/main" id="{06CC1167-02BE-99E8-98FE-5EC72694EF9F}"/>
              </a:ext>
            </a:extLst>
          </p:cNvPr>
          <p:cNvSpPr/>
          <p:nvPr/>
        </p:nvSpPr>
        <p:spPr>
          <a:xfrm>
            <a:off x="501342" y="1899649"/>
            <a:ext cx="1000666" cy="304699"/>
          </a:xfrm>
          <a:prstGeom prst="roundRect">
            <a:avLst>
              <a:gd name="adj" fmla="val 17286"/>
            </a:avLst>
          </a:prstGeom>
          <a:solidFill>
            <a:schemeClr val="accent1"/>
          </a:solidFill>
        </p:spPr>
        <p:txBody>
          <a:bodyPr anchor="ctr"/>
          <a:lstStyle/>
          <a:p>
            <a:pPr algn="ct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提出期限</a:t>
            </a:r>
          </a:p>
        </p:txBody>
      </p:sp>
      <p:sp>
        <p:nvSpPr>
          <p:cNvPr id="26" name="テキスト ボックス 25">
            <a:extLst>
              <a:ext uri="{FF2B5EF4-FFF2-40B4-BE49-F238E27FC236}">
                <a16:creationId xmlns:a16="http://schemas.microsoft.com/office/drawing/2014/main" id="{6D190604-2B5A-0148-06C6-942EBE39B6C6}"/>
              </a:ext>
            </a:extLst>
          </p:cNvPr>
          <p:cNvSpPr txBox="1"/>
          <p:nvPr/>
        </p:nvSpPr>
        <p:spPr>
          <a:xfrm>
            <a:off x="1470693" y="1906515"/>
            <a:ext cx="1723549" cy="304699"/>
          </a:xfrm>
          <a:prstGeom prst="rect">
            <a:avLst/>
          </a:prstGeom>
          <a:noFill/>
        </p:spPr>
        <p:txBody>
          <a:bodyPr wrap="none" rtlCol="0">
            <a:spAutoFit/>
          </a:bodyPr>
          <a:lstStyle/>
          <a:p>
            <a:pPr>
              <a:lnSpc>
                <a:spcPct val="120000"/>
              </a:lnSpc>
              <a:spcAft>
                <a:spcPts val="600"/>
              </a:spcAft>
              <a:buClr>
                <a:schemeClr val="tx2"/>
              </a:buClr>
            </a:pPr>
            <a:r>
              <a:rPr lang="ja-JP" altLang="en-US" sz="1200" b="1"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訓練開始日の</a:t>
            </a:r>
            <a:r>
              <a:rPr lang="ja-JP" altLang="ja-JP" sz="1200" b="1"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前日</a:t>
            </a:r>
            <a:r>
              <a:rPr lang="ja-JP" altLang="ja-JP" sz="1200" b="1">
                <a:latin typeface="メイリオ" panose="020B0604030504040204" pitchFamily="50" charset="-128"/>
                <a:ea typeface="メイリオ" panose="020B0604030504040204" pitchFamily="50" charset="-128"/>
                <a:cs typeface="メイリオ" panose="020B0604030504040204" pitchFamily="50" charset="-128"/>
              </a:rPr>
              <a:t>まで</a:t>
            </a:r>
            <a:endParaRPr lang="en-US" altLang="ja-JP" sz="12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テキスト ボックス 26">
            <a:extLst>
              <a:ext uri="{FF2B5EF4-FFF2-40B4-BE49-F238E27FC236}">
                <a16:creationId xmlns:a16="http://schemas.microsoft.com/office/drawing/2014/main" id="{130A9B3F-5CCA-C5AF-C311-474F13E702E9}"/>
              </a:ext>
            </a:extLst>
          </p:cNvPr>
          <p:cNvSpPr txBox="1"/>
          <p:nvPr/>
        </p:nvSpPr>
        <p:spPr>
          <a:xfrm>
            <a:off x="1495670" y="2588446"/>
            <a:ext cx="5369759" cy="498598"/>
          </a:xfrm>
          <a:prstGeom prst="rect">
            <a:avLst/>
          </a:prstGeom>
          <a:noFill/>
        </p:spPr>
        <p:txBody>
          <a:bodyPr wrap="square" rtlCol="0">
            <a:spAutoFit/>
          </a:bodyPr>
          <a:lstStyle/>
          <a:p>
            <a:pPr>
              <a:lnSpc>
                <a:spcPct val="110000"/>
              </a:lnSpc>
              <a:buClr>
                <a:schemeClr val="tx2"/>
              </a:buClr>
            </a:pPr>
            <a:r>
              <a:rPr lang="ja-JP" altLang="en-US" sz="1200" b="1" u="sng">
                <a:latin typeface="メイリオ" panose="020B0604030504040204" pitchFamily="50" charset="-128"/>
                <a:ea typeface="メイリオ" panose="020B0604030504040204" pitchFamily="50" charset="-128"/>
                <a:cs typeface="メイリオ" panose="020B0604030504040204" pitchFamily="50" charset="-128"/>
              </a:rPr>
              <a:t>当初計画（変更前の計画）していた訓練実施日</a:t>
            </a:r>
            <a:r>
              <a:rPr lang="ja-JP" altLang="en-US" sz="1200">
                <a:latin typeface="メイリオ" panose="020B0604030504040204" pitchFamily="50" charset="-128"/>
                <a:ea typeface="メイリオ" panose="020B0604030504040204" pitchFamily="50" charset="-128"/>
                <a:cs typeface="メイリオ" panose="020B0604030504040204" pitchFamily="50" charset="-128"/>
              </a:rPr>
              <a:t>または</a:t>
            </a:r>
            <a:r>
              <a:rPr lang="ja-JP" altLang="en-US" sz="1200" b="1" u="sng">
                <a:latin typeface="メイリオ" panose="020B0604030504040204" pitchFamily="50" charset="-128"/>
                <a:ea typeface="メイリオ" panose="020B0604030504040204" pitchFamily="50" charset="-128"/>
                <a:cs typeface="メイリオ" panose="020B0604030504040204" pitchFamily="50" charset="-128"/>
              </a:rPr>
              <a:t>変更後の訓練実施日</a:t>
            </a:r>
            <a:r>
              <a:rPr lang="ja-JP" altLang="en-US" sz="120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b="1"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いずれか早い方の日の前日</a:t>
            </a:r>
            <a:r>
              <a:rPr lang="ja-JP" altLang="en-US" sz="1200" b="1">
                <a:latin typeface="メイリオ" panose="020B0604030504040204" pitchFamily="50" charset="-128"/>
                <a:ea typeface="メイリオ" panose="020B0604030504040204" pitchFamily="50" charset="-128"/>
                <a:cs typeface="メイリオ" panose="020B0604030504040204" pitchFamily="50" charset="-128"/>
              </a:rPr>
              <a:t>まで</a:t>
            </a:r>
          </a:p>
        </p:txBody>
      </p:sp>
      <p:sp>
        <p:nvSpPr>
          <p:cNvPr id="29" name="テキスト ボックス 28">
            <a:extLst>
              <a:ext uri="{FF2B5EF4-FFF2-40B4-BE49-F238E27FC236}">
                <a16:creationId xmlns:a16="http://schemas.microsoft.com/office/drawing/2014/main" id="{A1B04EE1-A39C-A496-CCBC-10049B8EB5F2}"/>
              </a:ext>
            </a:extLst>
          </p:cNvPr>
          <p:cNvSpPr txBox="1"/>
          <p:nvPr/>
        </p:nvSpPr>
        <p:spPr>
          <a:xfrm>
            <a:off x="3359371" y="1545910"/>
            <a:ext cx="2852063" cy="233910"/>
          </a:xfrm>
          <a:prstGeom prst="rect">
            <a:avLst/>
          </a:prstGeom>
          <a:noFill/>
        </p:spPr>
        <p:txBody>
          <a:bodyPr wrap="none" rtlCol="0">
            <a:spAutoFit/>
          </a:bodyPr>
          <a:lstStyle/>
          <a:p>
            <a:pPr algn="l">
              <a:lnSpc>
                <a:spcPct val="120000"/>
              </a:lnSpc>
              <a:spcAft>
                <a:spcPts val="600"/>
              </a:spcAft>
              <a:buClr>
                <a:schemeClr val="tx2"/>
              </a:buClr>
            </a:pPr>
            <a:r>
              <a:rPr kumimoji="1" lang="en-US" altLang="ja-JP"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受講者名を含む　</a:t>
            </a:r>
            <a:r>
              <a:rPr lang="en-US" altLang="ja-JP" sz="8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800">
                <a:latin typeface="メイリオ" panose="020B0604030504040204" pitchFamily="50" charset="-128"/>
                <a:ea typeface="メイリオ" panose="020B0604030504040204" pitchFamily="50" charset="-128"/>
                <a:cs typeface="メイリオ" panose="020B0604030504040204" pitchFamily="50" charset="-128"/>
              </a:rPr>
              <a:t>対象労働者を減らす場合は提出不要</a:t>
            </a:r>
            <a:endParaRPr kumimoji="1" lang="ja-JP" altLang="en-US" sz="800">
              <a:latin typeface="メイリオ" panose="020B0604030504040204" pitchFamily="50" charset="-128"/>
              <a:ea typeface="メイリオ" panose="020B0604030504040204" pitchFamily="50" charset="-128"/>
            </a:endParaRPr>
          </a:p>
        </p:txBody>
      </p:sp>
      <p:sp>
        <p:nvSpPr>
          <p:cNvPr id="31" name="テキスト ボックス 30">
            <a:extLst>
              <a:ext uri="{FF2B5EF4-FFF2-40B4-BE49-F238E27FC236}">
                <a16:creationId xmlns:a16="http://schemas.microsoft.com/office/drawing/2014/main" id="{2CD76B21-692B-72A1-CBF5-B9199ABDED0D}"/>
              </a:ext>
            </a:extLst>
          </p:cNvPr>
          <p:cNvSpPr txBox="1"/>
          <p:nvPr/>
        </p:nvSpPr>
        <p:spPr>
          <a:xfrm>
            <a:off x="1492429" y="6687141"/>
            <a:ext cx="2954655" cy="295466"/>
          </a:xfrm>
          <a:prstGeom prst="rect">
            <a:avLst/>
          </a:prstGeom>
          <a:noFill/>
        </p:spPr>
        <p:txBody>
          <a:bodyPr wrap="none" rtlCol="0">
            <a:spAutoFit/>
          </a:bodyPr>
          <a:lstStyle/>
          <a:p>
            <a:pPr>
              <a:lnSpc>
                <a:spcPct val="110000"/>
              </a:lnSpc>
              <a:buClr>
                <a:schemeClr val="tx2"/>
              </a:buClr>
            </a:pPr>
            <a:r>
              <a:rPr lang="ja-JP" altLang="en-US" sz="1200" b="1" u="sng">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変更後の訓練実施日の翌日から７日以内</a:t>
            </a:r>
            <a:endParaRPr lang="ja-JP" altLang="en-US" sz="12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角丸四角形 48">
            <a:extLst>
              <a:ext uri="{FF2B5EF4-FFF2-40B4-BE49-F238E27FC236}">
                <a16:creationId xmlns:a16="http://schemas.microsoft.com/office/drawing/2014/main" id="{71DC69DC-EC76-CF15-4C27-B302CC7F7CCD}"/>
              </a:ext>
            </a:extLst>
          </p:cNvPr>
          <p:cNvSpPr/>
          <p:nvPr/>
        </p:nvSpPr>
        <p:spPr>
          <a:xfrm>
            <a:off x="506080" y="6680079"/>
            <a:ext cx="1000666" cy="295466"/>
          </a:xfrm>
          <a:prstGeom prst="roundRect">
            <a:avLst>
              <a:gd name="adj" fmla="val 17286"/>
            </a:avLst>
          </a:prstGeom>
          <a:solidFill>
            <a:schemeClr val="accent1"/>
          </a:solidFill>
        </p:spPr>
        <p:txBody>
          <a:bodyPr anchor="ctr"/>
          <a:lstStyle/>
          <a:p>
            <a:pPr algn="ct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提出期限</a:t>
            </a:r>
          </a:p>
        </p:txBody>
      </p:sp>
      <p:sp>
        <p:nvSpPr>
          <p:cNvPr id="33" name="テキスト ボックス 32">
            <a:extLst>
              <a:ext uri="{FF2B5EF4-FFF2-40B4-BE49-F238E27FC236}">
                <a16:creationId xmlns:a16="http://schemas.microsoft.com/office/drawing/2014/main" id="{6C64F171-56E4-2D96-722E-779ED9833E09}"/>
              </a:ext>
            </a:extLst>
          </p:cNvPr>
          <p:cNvSpPr txBox="1"/>
          <p:nvPr/>
        </p:nvSpPr>
        <p:spPr>
          <a:xfrm>
            <a:off x="1524780" y="6879330"/>
            <a:ext cx="5204782" cy="232934"/>
          </a:xfrm>
          <a:prstGeom prst="rect">
            <a:avLst/>
          </a:prstGeom>
          <a:noFill/>
        </p:spPr>
        <p:txBody>
          <a:bodyPr wrap="square" rtlCol="0">
            <a:noAutofit/>
          </a:bodyPr>
          <a:lstStyle/>
          <a:p>
            <a:pPr marL="171450" indent="-171450" algn="l">
              <a:lnSpc>
                <a:spcPct val="110000"/>
              </a:lnSpc>
              <a:buClr>
                <a:schemeClr val="tx2"/>
              </a:buClr>
              <a:buFont typeface="メイリオ" panose="020B0604030504040204" pitchFamily="50" charset="-128"/>
              <a:buChar char="※"/>
            </a:pPr>
            <a:r>
              <a:rPr lang="ja-JP" altLang="en-US" sz="800">
                <a:latin typeface="メイリオ" panose="020B0604030504040204" pitchFamily="50" charset="-128"/>
                <a:ea typeface="メイリオ" panose="020B0604030504040204" pitchFamily="50" charset="-128"/>
                <a:cs typeface="メイリオ" panose="020B0604030504040204" pitchFamily="50" charset="-128"/>
              </a:rPr>
              <a:t>対象労働者や申請事業主の責めに帰すものは該当しません。</a:t>
            </a:r>
            <a:endParaRPr lang="en-US" altLang="ja-JP" sz="8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33">
            <a:extLst>
              <a:ext uri="{FF2B5EF4-FFF2-40B4-BE49-F238E27FC236}">
                <a16:creationId xmlns:a16="http://schemas.microsoft.com/office/drawing/2014/main" id="{5E7E74D1-FC9C-5C2D-8A16-3672D3B2AE1A}"/>
              </a:ext>
            </a:extLst>
          </p:cNvPr>
          <p:cNvSpPr txBox="1"/>
          <p:nvPr/>
        </p:nvSpPr>
        <p:spPr>
          <a:xfrm>
            <a:off x="417787" y="7237481"/>
            <a:ext cx="6515551" cy="1440213"/>
          </a:xfrm>
          <a:prstGeom prst="rect">
            <a:avLst/>
          </a:prstGeom>
          <a:noFill/>
          <a:ln w="12700">
            <a:solidFill>
              <a:schemeClr val="accent2"/>
            </a:solidFill>
            <a:prstDash val="lgDashDotDot"/>
          </a:ln>
        </p:spPr>
        <p:txBody>
          <a:bodyPr wrap="square" lIns="36000" tIns="36000" rIns="36000" bIns="36000" rtlCol="0" anchor="ctr">
            <a:noAutofit/>
          </a:bodyPr>
          <a:lstStyle/>
          <a:p>
            <a:pPr marL="324000" indent="-171450">
              <a:lnSpc>
                <a:spcPct val="110000"/>
              </a:lnSpc>
              <a:buFont typeface="Arial" panose="020B0604020202020204" pitchFamily="34" charset="0"/>
              <a:buChar char="•"/>
            </a:pPr>
            <a:r>
              <a:rPr lang="ja-JP" altLang="en-US" sz="1000" b="1" u="sng">
                <a:latin typeface="メイリオ" panose="020B0604030504040204" pitchFamily="50" charset="-128"/>
                <a:ea typeface="メイリオ" panose="020B0604030504040204" pitchFamily="50" charset="-128"/>
                <a:cs typeface="メイリオ" panose="020B0604030504040204" pitchFamily="50" charset="-128"/>
              </a:rPr>
              <a:t>上記①～③以外の変更は、支給申請時までに</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提出が必要ですが、ご自身で判断せず労働局にご相談ください。</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324000" indent="-171450">
              <a:lnSpc>
                <a:spcPct val="110000"/>
              </a:lnSpc>
              <a:buFont typeface="Arial" panose="020B0604020202020204" pitchFamily="34" charset="0"/>
              <a:buChar char="•"/>
            </a:pPr>
            <a:r>
              <a:rPr lang="en-US" altLang="ja-JP" sz="1000">
                <a:latin typeface="メイリオ" panose="020B0604030504040204" pitchFamily="50" charset="-128"/>
                <a:ea typeface="メイリオ" panose="020B0604030504040204" pitchFamily="50" charset="-128"/>
                <a:cs typeface="メイリオ" panose="020B0604030504040204" pitchFamily="50" charset="-128"/>
              </a:rPr>
              <a:t>OFF-JT</a:t>
            </a:r>
            <a:r>
              <a:rPr lang="ja-JP" altLang="en-US" sz="1000">
                <a:latin typeface="メイリオ" panose="020B0604030504040204" pitchFamily="50" charset="-128"/>
                <a:ea typeface="メイリオ" panose="020B0604030504040204" pitchFamily="50" charset="-128"/>
                <a:cs typeface="メイリオ" panose="020B0604030504040204" pitchFamily="50" charset="-128"/>
              </a:rPr>
              <a:t>に係る実施日時および実施場所については、訓練の性質上、複数回にわたって変更となる場合や事業主または受講者の選択により任意に決定される場合（空き状況をみて予約を取って受講するもの等）には、計画提出時に労働局長にその旨を申し出た上で、支給申請書の提出までに変更届を提出することで、都度変更届の提出を不要とします。詳しくは労働局にご相談ください。</a:t>
            </a:r>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pPr marL="324000" indent="-171450">
              <a:lnSpc>
                <a:spcPct val="110000"/>
              </a:lnSpc>
              <a:buFont typeface="Arial" panose="020B0604020202020204" pitchFamily="34" charset="0"/>
              <a:buChar char="•"/>
            </a:pPr>
            <a:r>
              <a:rPr lang="ja-JP" altLang="en-US" sz="1000">
                <a:latin typeface="メイリオ" panose="020B0604030504040204" pitchFamily="50" charset="-128"/>
                <a:ea typeface="メイリオ" panose="020B0604030504040204" pitchFamily="50" charset="-128"/>
              </a:rPr>
              <a:t>電子申請においては、計画届が受付されていない場合、変更届の提出ができません。計画届が受付される前に、事前に届出が必要な変更事由が生じた場合は、変更届の提出期限までに、管轄労働局長に申し出る必要があります。</a:t>
            </a:r>
            <a:endParaRPr lang="ja-JP" altLang="en-US" sz="10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スライド番号プレースホルダー 1">
            <a:extLst>
              <a:ext uri="{FF2B5EF4-FFF2-40B4-BE49-F238E27FC236}">
                <a16:creationId xmlns:a16="http://schemas.microsoft.com/office/drawing/2014/main" id="{6C4CD7AC-527F-8ED5-2877-5268510DB433}"/>
              </a:ext>
            </a:extLst>
          </p:cNvPr>
          <p:cNvSpPr txBox="1">
            <a:spLocks/>
          </p:cNvSpPr>
          <p:nvPr/>
        </p:nvSpPr>
        <p:spPr>
          <a:xfrm>
            <a:off x="-67763" y="9926555"/>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49</a:t>
            </a:fld>
            <a:endParaRPr lang="ja-JP" altLang="en-US"/>
          </a:p>
        </p:txBody>
      </p:sp>
      <p:sp>
        <p:nvSpPr>
          <p:cNvPr id="8" name="テキスト ボックス 7">
            <a:extLst>
              <a:ext uri="{FF2B5EF4-FFF2-40B4-BE49-F238E27FC236}">
                <a16:creationId xmlns:a16="http://schemas.microsoft.com/office/drawing/2014/main" id="{007E0F42-D174-EE36-4D42-A03853744144}"/>
              </a:ext>
            </a:extLst>
          </p:cNvPr>
          <p:cNvSpPr txBox="1"/>
          <p:nvPr/>
        </p:nvSpPr>
        <p:spPr>
          <a:xfrm>
            <a:off x="516468" y="5729547"/>
            <a:ext cx="6242423" cy="553998"/>
          </a:xfrm>
          <a:prstGeom prst="rect">
            <a:avLst/>
          </a:prstGeom>
          <a:noFill/>
          <a:ln w="57150">
            <a:noFill/>
          </a:ln>
        </p:spPr>
        <p:txBody>
          <a:bodyPr wrap="square">
            <a:spAutoFit/>
          </a:bodyPr>
          <a:lstStyle/>
          <a:p>
            <a:pPr marL="244475" indent="-244475"/>
            <a:r>
              <a:rPr lang="en-US" altLang="ja-JP" sz="1000">
                <a:latin typeface="メイリオ" panose="020B0604030504040204" pitchFamily="50" charset="-128"/>
                <a:ea typeface="メイリオ" panose="020B0604030504040204" pitchFamily="50" charset="-128"/>
              </a:rPr>
              <a:t>※</a:t>
            </a:r>
            <a:r>
              <a:rPr lang="ja-JP" altLang="en-US" sz="1000">
                <a:latin typeface="メイリオ" panose="020B0604030504040204" pitchFamily="50" charset="-128"/>
                <a:ea typeface="メイリオ" panose="020B0604030504040204" pitchFamily="50" charset="-128"/>
              </a:rPr>
              <a:t>　訓練開始日を１か月以上後ろ倒しとする変更を行う場合は、変更届の提出ではなく、改めて計画届を提出すること。また、訓練開始日を前倒しとする変更を行う場合は、当初計画届の提出日が、変更後の訓練開始日の１か月前までとなる必要があること</a:t>
            </a:r>
          </a:p>
        </p:txBody>
      </p:sp>
      <p:sp>
        <p:nvSpPr>
          <p:cNvPr id="15" name="角丸四角形 48">
            <a:extLst>
              <a:ext uri="{FF2B5EF4-FFF2-40B4-BE49-F238E27FC236}">
                <a16:creationId xmlns:a16="http://schemas.microsoft.com/office/drawing/2014/main" id="{AE02F532-A9C4-DE92-E3C9-18AFB185D7F0}"/>
              </a:ext>
            </a:extLst>
          </p:cNvPr>
          <p:cNvSpPr/>
          <p:nvPr/>
        </p:nvSpPr>
        <p:spPr>
          <a:xfrm>
            <a:off x="506880" y="2679222"/>
            <a:ext cx="1000666" cy="304699"/>
          </a:xfrm>
          <a:prstGeom prst="roundRect">
            <a:avLst>
              <a:gd name="adj" fmla="val 17286"/>
            </a:avLst>
          </a:prstGeom>
          <a:solidFill>
            <a:schemeClr val="accent1"/>
          </a:solidFill>
        </p:spPr>
        <p:txBody>
          <a:bodyPr anchor="ctr"/>
          <a:lstStyle/>
          <a:p>
            <a:pPr algn="ctr" defTabSz="591055">
              <a:lnSpc>
                <a:spcPct val="130000"/>
              </a:lnSpc>
              <a:spcAft>
                <a:spcPts val="796"/>
              </a:spcAft>
            </a:pPr>
            <a:r>
              <a:rPr lang="ja-JP" altLang="en-US" sz="1200" b="1" spc="239">
                <a:solidFill>
                  <a:schemeClr val="bg1"/>
                </a:solidFill>
                <a:latin typeface="メイリオ" panose="020B0604030504040204" pitchFamily="50" charset="-128"/>
                <a:ea typeface="メイリオ" panose="020B0604030504040204" pitchFamily="50" charset="-128"/>
                <a:cs typeface="Noto Sans CJK JP DemiLight" charset="-128"/>
              </a:rPr>
              <a:t>提出期限</a:t>
            </a:r>
          </a:p>
        </p:txBody>
      </p:sp>
      <p:graphicFrame>
        <p:nvGraphicFramePr>
          <p:cNvPr id="16" name="表 15">
            <a:extLst>
              <a:ext uri="{FF2B5EF4-FFF2-40B4-BE49-F238E27FC236}">
                <a16:creationId xmlns:a16="http://schemas.microsoft.com/office/drawing/2014/main" id="{A6C16052-F707-F4F1-8443-6B271D2CCF98}"/>
              </a:ext>
            </a:extLst>
          </p:cNvPr>
          <p:cNvGraphicFramePr>
            <a:graphicFrameLocks noGrp="1"/>
          </p:cNvGraphicFramePr>
          <p:nvPr>
            <p:extLst>
              <p:ext uri="{D42A27DB-BD31-4B8C-83A1-F6EECF244321}">
                <p14:modId xmlns:p14="http://schemas.microsoft.com/office/powerpoint/2010/main" val="1144564556"/>
              </p:ext>
            </p:extLst>
          </p:nvPr>
        </p:nvGraphicFramePr>
        <p:xfrm>
          <a:off x="454502" y="8838135"/>
          <a:ext cx="6449771" cy="1319784"/>
        </p:xfrm>
        <a:graphic>
          <a:graphicData uri="http://schemas.openxmlformats.org/drawingml/2006/table">
            <a:tbl>
              <a:tblPr firstRow="1" bandRow="1">
                <a:tableStyleId>{5940675A-B579-460E-94D1-54222C63F5DA}</a:tableStyleId>
              </a:tblPr>
              <a:tblGrid>
                <a:gridCol w="296794">
                  <a:extLst>
                    <a:ext uri="{9D8B030D-6E8A-4147-A177-3AD203B41FA5}">
                      <a16:colId xmlns:a16="http://schemas.microsoft.com/office/drawing/2014/main" val="3902318913"/>
                    </a:ext>
                  </a:extLst>
                </a:gridCol>
                <a:gridCol w="5799398">
                  <a:extLst>
                    <a:ext uri="{9D8B030D-6E8A-4147-A177-3AD203B41FA5}">
                      <a16:colId xmlns:a16="http://schemas.microsoft.com/office/drawing/2014/main" val="20002"/>
                    </a:ext>
                  </a:extLst>
                </a:gridCol>
                <a:gridCol w="353579">
                  <a:extLst>
                    <a:ext uri="{9D8B030D-6E8A-4147-A177-3AD203B41FA5}">
                      <a16:colId xmlns:a16="http://schemas.microsoft.com/office/drawing/2014/main" val="1854478545"/>
                    </a:ext>
                  </a:extLst>
                </a:gridCol>
              </a:tblGrid>
              <a:tr h="153003">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変更届の提出に必要な書類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pPr algn="ctr"/>
                      <a:r>
                        <a:rPr kumimoji="1" lang="ja-JP" altLang="en-US" sz="12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214538">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zh-TW"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職業訓練実施計画変更届（様式第２－１号</a:t>
                      </a: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spcBef>
                          <a:spcPts val="0"/>
                        </a:spcBef>
                        <a:spcAft>
                          <a:spcPts val="0"/>
                        </a:spcAft>
                      </a:pPr>
                      <a:r>
                        <a:rPr kumimoji="1" lang="en-US" altLang="ja-JP"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申請者が事業主団体等である場合、訓練実施計画変更届（様式第２－２号）</a:t>
                      </a:r>
                      <a:endParaRPr kumimoji="1" lang="en-US" altLang="ja-JP" sz="1000">
                        <a:solidFill>
                          <a:srgbClr val="0047D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1"/>
                  </a:ext>
                </a:extLst>
              </a:tr>
              <a:tr h="188053">
                <a:tc>
                  <a:txBody>
                    <a:bodyPr/>
                    <a:lstStyle/>
                    <a:p>
                      <a:pPr algn="ctr"/>
                      <a:r>
                        <a:rPr lang="ja-JP" altLang="en-US" sz="1200">
                          <a:latin typeface="メイリオ" panose="020B0604030504040204" pitchFamily="50" charset="-128"/>
                          <a:ea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変更内容がわかる関連書類（各種様式・添付書類）</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6"/>
                  </a:ext>
                </a:extLst>
              </a:tr>
              <a:tr h="188053">
                <a:tc>
                  <a:txBody>
                    <a:bodyPr/>
                    <a:lstStyle/>
                    <a:p>
                      <a:pPr algn="ctr"/>
                      <a:r>
                        <a:rPr lang="ja-JP" altLang="en-US" sz="1200">
                          <a:latin typeface="メイリオ" panose="020B0604030504040204" pitchFamily="50" charset="-128"/>
                          <a:ea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2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天災等やむを得ない理由が生じている場合</a:t>
                      </a:r>
                      <a:r>
                        <a:rPr kumimoji="1" lang="en-US" altLang="ja-JP" sz="12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やむを得ない理由を記した書類</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794648881"/>
                  </a:ext>
                </a:extLst>
              </a:tr>
            </a:tbl>
          </a:graphicData>
        </a:graphic>
      </p:graphicFrame>
      <p:sp>
        <p:nvSpPr>
          <p:cNvPr id="18" name="タイトル 3">
            <a:extLst>
              <a:ext uri="{FF2B5EF4-FFF2-40B4-BE49-F238E27FC236}">
                <a16:creationId xmlns:a16="http://schemas.microsoft.com/office/drawing/2014/main" id="{A5EE9215-82AA-CAC0-A75E-80B9E8701B44}"/>
              </a:ext>
            </a:extLst>
          </p:cNvPr>
          <p:cNvSpPr txBox="1">
            <a:spLocks/>
          </p:cNvSpPr>
          <p:nvPr/>
        </p:nvSpPr>
        <p:spPr>
          <a:xfrm>
            <a:off x="202471" y="46483"/>
            <a:ext cx="6151176" cy="403794"/>
          </a:xfrm>
          <a:prstGeom prst="rect">
            <a:avLst/>
          </a:prstGeom>
        </p:spPr>
        <p:txBody>
          <a:bodyPr vert="horz" lIns="100191" tIns="50095" rIns="100191" bIns="50095" rtlCol="0" anchor="ctr">
            <a:normAutofit/>
          </a:bodyPr>
          <a:lstStyle>
            <a:lvl1pPr algn="ctr" defTabSz="1001908" rtl="0" eaLnBrk="1" latinLnBrk="0" hangingPunct="1">
              <a:spcBef>
                <a:spcPct val="0"/>
              </a:spcBef>
              <a:buNone/>
              <a:defRPr kumimoji="1" sz="4800" kern="1200">
                <a:solidFill>
                  <a:schemeClr val="tx1"/>
                </a:solidFill>
                <a:latin typeface="+mj-lt"/>
                <a:ea typeface="+mj-ea"/>
                <a:cs typeface="+mj-cs"/>
              </a:defRPr>
            </a:lvl1pPr>
          </a:lstStyle>
          <a:p>
            <a:pPr algn="l"/>
            <a:r>
              <a:rPr lang="en-US" altLang="ja-JP" sz="1600" b="1">
                <a:solidFill>
                  <a:srgbClr val="000000"/>
                </a:solidFill>
                <a:latin typeface="メイリオ" panose="020B0604030504040204" pitchFamily="50" charset="-128"/>
                <a:ea typeface="メイリオ" panose="020B0604030504040204" pitchFamily="50" charset="-128"/>
                <a:cs typeface="+mn-cs"/>
              </a:rPr>
              <a:t>Ⅲ-</a:t>
            </a:r>
            <a:r>
              <a:rPr lang="ja-JP" altLang="en-US" sz="1600" b="1">
                <a:solidFill>
                  <a:srgbClr val="000000"/>
                </a:solidFill>
                <a:latin typeface="メイリオ" panose="020B0604030504040204" pitchFamily="50" charset="-128"/>
                <a:ea typeface="メイリオ" panose="020B0604030504040204" pitchFamily="50" charset="-128"/>
                <a:cs typeface="+mn-cs"/>
              </a:rPr>
              <a:t>４</a:t>
            </a:r>
            <a:r>
              <a:rPr lang="ja-JP" altLang="ja-JP" sz="1600" b="1">
                <a:solidFill>
                  <a:srgbClr val="000000"/>
                </a:solidFill>
                <a:latin typeface="メイリオ" panose="020B0604030504040204" pitchFamily="50" charset="-128"/>
                <a:ea typeface="メイリオ" panose="020B0604030504040204" pitchFamily="50" charset="-128"/>
                <a:cs typeface="+mn-cs"/>
              </a:rPr>
              <a:t>　</a:t>
            </a:r>
            <a:r>
              <a:rPr lang="ja-JP" altLang="en-US" sz="1600" b="1">
                <a:solidFill>
                  <a:srgbClr val="000000"/>
                </a:solidFill>
                <a:latin typeface="メイリオ" panose="020B0604030504040204" pitchFamily="50" charset="-128"/>
                <a:ea typeface="メイリオ" panose="020B0604030504040204" pitchFamily="50" charset="-128"/>
                <a:cs typeface="+mn-cs"/>
              </a:rPr>
              <a:t>変更届の提出期間</a:t>
            </a:r>
            <a:endParaRPr lang="ja-JP" altLang="ja-JP"/>
          </a:p>
        </p:txBody>
      </p:sp>
      <p:graphicFrame>
        <p:nvGraphicFramePr>
          <p:cNvPr id="2" name="表 20">
            <a:extLst>
              <a:ext uri="{FF2B5EF4-FFF2-40B4-BE49-F238E27FC236}">
                <a16:creationId xmlns:a16="http://schemas.microsoft.com/office/drawing/2014/main" id="{8E1BA141-7AA1-778E-60E3-E4DA58443862}"/>
              </a:ext>
            </a:extLst>
          </p:cNvPr>
          <p:cNvGraphicFramePr>
            <a:graphicFrameLocks noGrp="1"/>
          </p:cNvGraphicFramePr>
          <p:nvPr>
            <p:extLst>
              <p:ext uri="{D42A27DB-BD31-4B8C-83A1-F6EECF244321}">
                <p14:modId xmlns:p14="http://schemas.microsoft.com/office/powerpoint/2010/main" val="3489559208"/>
              </p:ext>
            </p:extLst>
          </p:nvPr>
        </p:nvGraphicFramePr>
        <p:xfrm>
          <a:off x="-4971" y="662638"/>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7687143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A261BB2A-6E29-18CA-BB64-4EF76289C73F}"/>
              </a:ext>
            </a:extLst>
          </p:cNvPr>
          <p:cNvSpPr>
            <a:spLocks noGrp="1"/>
          </p:cNvSpPr>
          <p:nvPr>
            <p:ph type="sldNum" sz="quarter" idx="12"/>
          </p:nvPr>
        </p:nvSpPr>
        <p:spPr>
          <a:xfrm>
            <a:off x="6725060" y="9817722"/>
            <a:ext cx="453462" cy="426142"/>
          </a:xfrm>
        </p:spPr>
        <p:txBody>
          <a:bodyPr/>
          <a:lstStyle/>
          <a:p>
            <a:fld id="{AEFF1AE8-7425-4426-9AC1-91DCB73B78A4}" type="slidenum">
              <a:rPr kumimoji="1" lang="ja-JP" altLang="en-US" smtClean="0"/>
              <a:t>50</a:t>
            </a:fld>
            <a:endParaRPr kumimoji="1" lang="ja-JP" altLang="en-US"/>
          </a:p>
        </p:txBody>
      </p:sp>
      <p:graphicFrame>
        <p:nvGraphicFramePr>
          <p:cNvPr id="3" name="表 2">
            <a:extLst>
              <a:ext uri="{FF2B5EF4-FFF2-40B4-BE49-F238E27FC236}">
                <a16:creationId xmlns:a16="http://schemas.microsoft.com/office/drawing/2014/main" id="{F801A45C-541C-DDF7-1D1D-648EB2A82E14}"/>
              </a:ext>
            </a:extLst>
          </p:cNvPr>
          <p:cNvGraphicFramePr>
            <a:graphicFrameLocks noGrp="1"/>
          </p:cNvGraphicFramePr>
          <p:nvPr>
            <p:extLst>
              <p:ext uri="{D42A27DB-BD31-4B8C-83A1-F6EECF244321}">
                <p14:modId xmlns:p14="http://schemas.microsoft.com/office/powerpoint/2010/main" val="984767656"/>
              </p:ext>
            </p:extLst>
          </p:nvPr>
        </p:nvGraphicFramePr>
        <p:xfrm>
          <a:off x="235810" y="3785811"/>
          <a:ext cx="6424183" cy="4977786"/>
        </p:xfrm>
        <a:graphic>
          <a:graphicData uri="http://schemas.openxmlformats.org/drawingml/2006/table">
            <a:tbl>
              <a:tblPr bandRow="1">
                <a:tableStyleId>{5C22544A-7EE6-4342-B048-85BDC9FD1C3A}</a:tableStyleId>
              </a:tblPr>
              <a:tblGrid>
                <a:gridCol w="288335">
                  <a:extLst>
                    <a:ext uri="{9D8B030D-6E8A-4147-A177-3AD203B41FA5}">
                      <a16:colId xmlns:a16="http://schemas.microsoft.com/office/drawing/2014/main" val="3381782960"/>
                    </a:ext>
                  </a:extLst>
                </a:gridCol>
                <a:gridCol w="6135848">
                  <a:extLst>
                    <a:ext uri="{9D8B030D-6E8A-4147-A177-3AD203B41FA5}">
                      <a16:colId xmlns:a16="http://schemas.microsoft.com/office/drawing/2014/main" val="2550853815"/>
                    </a:ext>
                  </a:extLst>
                </a:gridCol>
              </a:tblGrid>
              <a:tr h="929504">
                <a:tc>
                  <a:txBody>
                    <a:bodyPr/>
                    <a:lstStyle/>
                    <a:p>
                      <a:pPr algn="ctr"/>
                      <a:r>
                        <a:rPr kumimoji="1" lang="ja-JP" altLang="en-US" sz="1100">
                          <a:latin typeface="メイリオ" panose="020B0604030504040204" pitchFamily="50" charset="-128"/>
                          <a:ea typeface="メイリオ" panose="020B0604030504040204" pitchFamily="50" charset="-128"/>
                        </a:rPr>
                        <a:t>①</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100">
                          <a:latin typeface="メイリオ" panose="020B0604030504040204" pitchFamily="50" charset="-128"/>
                          <a:ea typeface="メイリオ" panose="020B0604030504040204" pitchFamily="50" charset="-128"/>
                        </a:rPr>
                        <a:t>e</a:t>
                      </a:r>
                      <a:r>
                        <a:rPr kumimoji="1" lang="ja-JP" altLang="en-US" sz="1100">
                          <a:latin typeface="メイリオ" panose="020B0604030504040204" pitchFamily="50" charset="-128"/>
                          <a:ea typeface="メイリオ" panose="020B0604030504040204" pitchFamily="50" charset="-128"/>
                        </a:rPr>
                        <a:t>ラーニングによる訓練で、訓練の実施期間の最終日より前に、訓練を修了すること等支給要件を満たした場合は、</a:t>
                      </a:r>
                      <a:r>
                        <a:rPr kumimoji="1" lang="ja-JP" altLang="en-US"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mn-cs"/>
                        </a:rPr>
                        <a:t>実際に訓練を修了した日の翌日から申請することが可能です。</a:t>
                      </a:r>
                      <a:endParaRPr kumimoji="1" lang="en-US" altLang="ja-JP" sz="500">
                        <a:solidFill>
                          <a:srgbClr val="00B050"/>
                        </a:solidFill>
                        <a:latin typeface="メイリオ" panose="020B0604030504040204" pitchFamily="50" charset="-128"/>
                        <a:ea typeface="メイリオ" panose="020B0604030504040204" pitchFamily="50" charset="-128"/>
                      </a:endParaRPr>
                    </a:p>
                    <a:p>
                      <a:pPr marL="244475" marR="0" lvl="0" indent="-244475" algn="l" defTabSz="914395" rtl="0" eaLnBrk="1" fontAlgn="auto" latinLnBrk="0" hangingPunct="1">
                        <a:lnSpc>
                          <a:spcPct val="100000"/>
                        </a:lnSpc>
                        <a:spcBef>
                          <a:spcPts val="0"/>
                        </a:spcBef>
                        <a:spcAft>
                          <a:spcPts val="0"/>
                        </a:spcAft>
                        <a:buClrTx/>
                        <a:buSzTx/>
                        <a:buFontTx/>
                        <a:buNone/>
                        <a:tabLst/>
                        <a:defRPr/>
                      </a:pPr>
                      <a:r>
                        <a:rPr kumimoji="1" lang="en-US" altLang="ja-JP" sz="1000">
                          <a:latin typeface="メイリオ" panose="020B0604030504040204" pitchFamily="50" charset="-128"/>
                          <a:ea typeface="メイリオ" panose="020B0604030504040204" pitchFamily="50" charset="-128"/>
                        </a:rPr>
                        <a:t>※</a:t>
                      </a:r>
                      <a:r>
                        <a:rPr kumimoji="1" lang="ja-JP" altLang="en-US" sz="1000">
                          <a:latin typeface="メイリオ" panose="020B0604030504040204" pitchFamily="50" charset="-128"/>
                          <a:ea typeface="メイリオ" panose="020B0604030504040204" pitchFamily="50" charset="-128"/>
                        </a:rPr>
                        <a:t>　この場合であっても</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rPr>
                        <a:t>、</a:t>
                      </a:r>
                      <a:r>
                        <a:rPr lang="ja-JP" altLang="ja-JP" sz="1000" b="0" kern="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最終的な</a:t>
                      </a:r>
                      <a:r>
                        <a:rPr lang="ja-JP" altLang="en-US" sz="1000" b="0" kern="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申請期間</a:t>
                      </a:r>
                      <a:r>
                        <a:rPr lang="ja-JP" altLang="ja-JP" sz="1000" b="0" kern="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000" b="0" kern="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原則の申請期間のとおり、訓練</a:t>
                      </a:r>
                      <a:r>
                        <a:rPr lang="ja-JP" altLang="ja-JP" sz="1000" b="0" kern="1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終了日の翌日から２か月以内です。</a:t>
                      </a:r>
                      <a:endPar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mn-cs"/>
                      </a:endParaRPr>
                    </a:p>
                    <a:p>
                      <a:pPr marL="244475" marR="0" lvl="0" indent="-244475" algn="l" defTabSz="914395" rtl="0" eaLnBrk="1" fontAlgn="auto" latinLnBrk="0" hangingPunct="1">
                        <a:lnSpc>
                          <a:spcPct val="100000"/>
                        </a:lnSpc>
                        <a:spcBef>
                          <a:spcPts val="0"/>
                        </a:spcBef>
                        <a:spcAft>
                          <a:spcPts val="0"/>
                        </a:spcAft>
                        <a:buClrTx/>
                        <a:buSzTx/>
                        <a:buFontTx/>
                        <a:buNone/>
                        <a:tabLst/>
                        <a:defRPr/>
                      </a:pPr>
                      <a:r>
                        <a:rPr kumimoji="1" lang="en-US" altLang="ja-JP" sz="1000">
                          <a:solidFill>
                            <a:schemeClr val="tx1"/>
                          </a:solidFill>
                          <a:latin typeface="メイリオ" panose="020B0604030504040204" pitchFamily="50" charset="-128"/>
                          <a:ea typeface="メイリオ" panose="020B0604030504040204" pitchFamily="50" charset="-128"/>
                        </a:rPr>
                        <a:t>※</a:t>
                      </a:r>
                      <a:r>
                        <a:rPr kumimoji="1" lang="ja-JP" altLang="en-US" sz="1000">
                          <a:solidFill>
                            <a:schemeClr val="tx1"/>
                          </a:solidFill>
                          <a:latin typeface="メイリオ" panose="020B0604030504040204" pitchFamily="50" charset="-128"/>
                          <a:ea typeface="メイリオ" panose="020B0604030504040204" pitchFamily="50" charset="-128"/>
                        </a:rPr>
                        <a:t>　対象労働者が複数人いる場合は、すべての対象労働者が実際に訓練を修了した日の翌日から申請することが可能です。</a:t>
                      </a:r>
                      <a:endParaRPr kumimoji="1" lang="en-US" altLang="ja-JP" sz="1000">
                        <a:solidFill>
                          <a:schemeClr val="tx1"/>
                        </a:solidFill>
                        <a:latin typeface="メイリオ" panose="020B0604030504040204" pitchFamily="50" charset="-128"/>
                        <a:ea typeface="メイリオ" panose="020B0604030504040204" pitchFamily="50" charset="-128"/>
                      </a:endParaRPr>
                    </a:p>
                    <a:p>
                      <a:pPr marL="0" marR="0" lvl="0" indent="0" algn="l" defTabSz="914395" rtl="0" eaLnBrk="1" fontAlgn="auto" latinLnBrk="0" hangingPunct="1">
                        <a:lnSpc>
                          <a:spcPct val="100000"/>
                        </a:lnSpc>
                        <a:spcBef>
                          <a:spcPts val="0"/>
                        </a:spcBef>
                        <a:spcAft>
                          <a:spcPts val="0"/>
                        </a:spcAft>
                        <a:buClrTx/>
                        <a:buSzTx/>
                        <a:buFontTx/>
                        <a:buNone/>
                        <a:tabLst/>
                        <a:defRPr/>
                      </a:pPr>
                      <a:r>
                        <a:rPr kumimoji="1" lang="en-US" altLang="ja-JP" sz="1000">
                          <a:latin typeface="メイリオ" panose="020B0604030504040204" pitchFamily="50" charset="-128"/>
                          <a:ea typeface="メイリオ" panose="020B0604030504040204" pitchFamily="50" charset="-128"/>
                        </a:rPr>
                        <a:t>※</a:t>
                      </a:r>
                      <a:r>
                        <a:rPr kumimoji="1" lang="ja-JP" altLang="en-US" sz="1000">
                          <a:latin typeface="メイリオ" panose="020B0604030504040204" pitchFamily="50" charset="-128"/>
                          <a:ea typeface="メイリオ" panose="020B0604030504040204" pitchFamily="50" charset="-128"/>
                        </a:rPr>
                        <a:t>　申請事業主が賃金や訓練経費を支払っていることなど他の支給要件を満たしていることが必要です。</a:t>
                      </a:r>
                      <a:endParaRPr kumimoji="1" lang="en-US" altLang="ja-JP" sz="1000">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9354749"/>
                  </a:ext>
                </a:extLst>
              </a:tr>
              <a:tr h="2310786">
                <a:tc>
                  <a:txBody>
                    <a:bodyPr/>
                    <a:lstStyle/>
                    <a:p>
                      <a:pPr algn="ctr"/>
                      <a:r>
                        <a:rPr kumimoji="1" lang="ja-JP" altLang="en-US" sz="1100">
                          <a:latin typeface="メイリオ" panose="020B0604030504040204" pitchFamily="50" charset="-128"/>
                          <a:ea typeface="メイリオ" panose="020B0604030504040204" pitchFamily="50" charset="-128"/>
                        </a:rPr>
                        <a:t>②</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altLang="ja-JP" sz="500">
                        <a:solidFill>
                          <a:srgbClr val="00B050"/>
                        </a:solidFill>
                        <a:latin typeface="メイリオ" panose="020B0604030504040204" pitchFamily="50" charset="-128"/>
                        <a:ea typeface="メイリオ" panose="020B0604030504040204" pitchFamily="50" charset="-128"/>
                      </a:endParaRPr>
                    </a:p>
                    <a:p>
                      <a:r>
                        <a:rPr lang="ja-JP" altLang="en-US" sz="1100">
                          <a:latin typeface="メイリオ" panose="020B0604030504040204" pitchFamily="50" charset="-128"/>
                          <a:ea typeface="メイリオ" panose="020B0604030504040204" pitchFamily="50" charset="-128"/>
                        </a:rPr>
                        <a:t>対象労働者が自己都合退職等により訓練を中止した場合、</a:t>
                      </a:r>
                      <a:r>
                        <a:rPr lang="ja-JP" altLang="en-US" sz="1100" b="1">
                          <a:solidFill>
                            <a:srgbClr val="FF0000"/>
                          </a:solidFill>
                          <a:latin typeface="メイリオ" panose="020B0604030504040204" pitchFamily="50" charset="-128"/>
                          <a:ea typeface="メイリオ" panose="020B0604030504040204" pitchFamily="50" charset="-128"/>
                        </a:rPr>
                        <a:t>訓練を中止した</a:t>
                      </a:r>
                      <a:r>
                        <a:rPr kumimoji="1" lang="ja-JP" altLang="en-US" sz="1100" b="1">
                          <a:solidFill>
                            <a:srgbClr val="FF0000"/>
                          </a:solidFill>
                          <a:latin typeface="メイリオ" panose="020B0604030504040204" pitchFamily="50" charset="-128"/>
                          <a:ea typeface="メイリオ" panose="020B0604030504040204" pitchFamily="50" charset="-128"/>
                        </a:rPr>
                        <a:t>日の翌日から申請することが可能です。</a:t>
                      </a:r>
                      <a:endParaRPr lang="en-US" altLang="ja-JP" sz="500">
                        <a:latin typeface="メイリオ" panose="020B0604030504040204" pitchFamily="50" charset="-128"/>
                        <a:ea typeface="メイリオ" panose="020B0604030504040204" pitchFamily="50" charset="-128"/>
                      </a:endParaRPr>
                    </a:p>
                    <a:p>
                      <a:pPr marL="244475" marR="0" lvl="0" indent="-244475" algn="l" defTabSz="914395" rtl="0" eaLnBrk="1" fontAlgn="auto" latinLnBrk="0" hangingPunct="1">
                        <a:lnSpc>
                          <a:spcPct val="100000"/>
                        </a:lnSpc>
                        <a:spcBef>
                          <a:spcPts val="0"/>
                        </a:spcBef>
                        <a:spcAft>
                          <a:spcPts val="0"/>
                        </a:spcAft>
                        <a:buClrTx/>
                        <a:buSzTx/>
                        <a:buFontTx/>
                        <a:buNone/>
                        <a:tabLst/>
                        <a:defRPr/>
                      </a:pPr>
                      <a:r>
                        <a:rPr kumimoji="1" lang="en-US" altLang="ja-JP" sz="1000">
                          <a:latin typeface="メイリオ" panose="020B0604030504040204" pitchFamily="50" charset="-128"/>
                          <a:ea typeface="メイリオ" panose="020B0604030504040204" pitchFamily="50" charset="-128"/>
                        </a:rPr>
                        <a:t>※</a:t>
                      </a:r>
                      <a:r>
                        <a:rPr kumimoji="1" lang="ja-JP" altLang="en-US" sz="1000">
                          <a:latin typeface="メイリオ" panose="020B0604030504040204" pitchFamily="50" charset="-128"/>
                          <a:ea typeface="メイリオ" panose="020B0604030504040204" pitchFamily="50" charset="-128"/>
                        </a:rPr>
                        <a:t>　</a:t>
                      </a:r>
                      <a:r>
                        <a:rPr kumimoji="1" lang="ja-JP" altLang="en-US" sz="1000" b="0">
                          <a:solidFill>
                            <a:schemeClr val="tx1"/>
                          </a:solidFill>
                          <a:latin typeface="メイリオ" panose="020B0604030504040204" pitchFamily="50" charset="-128"/>
                          <a:ea typeface="メイリオ" panose="020B0604030504040204" pitchFamily="50" charset="-128"/>
                        </a:rPr>
                        <a:t>この場合であっても、最終的な申請期間は、原則の申請期間のとおり、訓練終了日の翌日から２か月以内です。</a:t>
                      </a:r>
                      <a:endParaRPr kumimoji="1" lang="en-US" altLang="ja-JP" sz="1000" b="0">
                        <a:solidFill>
                          <a:schemeClr val="tx1"/>
                        </a:solidFill>
                        <a:latin typeface="メイリオ" panose="020B0604030504040204" pitchFamily="50" charset="-128"/>
                        <a:ea typeface="メイリオ" panose="020B0604030504040204" pitchFamily="50" charset="-128"/>
                      </a:endParaRPr>
                    </a:p>
                    <a:p>
                      <a:pPr marL="244475" indent="-244475"/>
                      <a:r>
                        <a:rPr kumimoji="1" lang="en-US" altLang="ja-JP" sz="1000">
                          <a:latin typeface="メイリオ" panose="020B0604030504040204" pitchFamily="50" charset="-128"/>
                          <a:ea typeface="メイリオ" panose="020B0604030504040204" pitchFamily="50" charset="-128"/>
                        </a:rPr>
                        <a:t>※</a:t>
                      </a:r>
                      <a:r>
                        <a:rPr kumimoji="1" lang="ja-JP" altLang="en-US" sz="1000">
                          <a:latin typeface="メイリオ" panose="020B0604030504040204" pitchFamily="50" charset="-128"/>
                          <a:ea typeface="メイリオ" panose="020B0604030504040204" pitchFamily="50" charset="-128"/>
                        </a:rPr>
                        <a:t>　対象労働者が複数人いる場合で、一部の対象労働者が自己都合退職等により訓練を中止したが、残りの対象労働者は訓練の実施機関の最終日まで訓練を行っている場合は、訓練を中止した労働者を含め、通常どおり支給申請を行ってください。</a:t>
                      </a:r>
                      <a:endParaRPr kumimoji="1" lang="en-US" altLang="ja-JP" sz="1000">
                        <a:solidFill>
                          <a:srgbClr val="00B050"/>
                        </a:solidFill>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53134860"/>
                  </a:ext>
                </a:extLst>
              </a:tr>
              <a:tr h="933450">
                <a:tc>
                  <a:txBody>
                    <a:bodyPr/>
                    <a:lstStyle/>
                    <a:p>
                      <a:pPr algn="ctr"/>
                      <a:r>
                        <a:rPr kumimoji="1" lang="ja-JP" altLang="en-US" sz="1100">
                          <a:latin typeface="メイリオ" panose="020B0604030504040204" pitchFamily="50" charset="-128"/>
                          <a:ea typeface="メイリオ" panose="020B0604030504040204" pitchFamily="50" charset="-128"/>
                        </a:rPr>
                        <a:t>③</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300">
                          <a:latin typeface="メイリオ" panose="020B0604030504040204" pitchFamily="50" charset="-128"/>
                          <a:ea typeface="メイリオ" panose="020B0604030504040204" pitchFamily="50" charset="-128"/>
                        </a:rPr>
                        <a:t>　</a:t>
                      </a:r>
                      <a:endParaRPr lang="en-US" altLang="ja-JP" sz="300">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ja-JP" sz="1100">
                          <a:latin typeface="メイリオ" panose="020B0604030504040204" pitchFamily="50" charset="-128"/>
                          <a:ea typeface="メイリオ" panose="020B0604030504040204" pitchFamily="50" charset="-128"/>
                        </a:rPr>
                        <a:t>訓練期間が６</a:t>
                      </a:r>
                      <a:r>
                        <a:rPr lang="ja-JP" altLang="en-US" sz="1100">
                          <a:latin typeface="メイリオ" panose="020B0604030504040204" pitchFamily="50" charset="-128"/>
                          <a:ea typeface="メイリオ" panose="020B0604030504040204" pitchFamily="50" charset="-128"/>
                        </a:rPr>
                        <a:t>か</a:t>
                      </a:r>
                      <a:r>
                        <a:rPr lang="ja-JP" altLang="ja-JP" sz="1100">
                          <a:latin typeface="メイリオ" panose="020B0604030504040204" pitchFamily="50" charset="-128"/>
                          <a:ea typeface="メイリオ" panose="020B0604030504040204" pitchFamily="50" charset="-128"/>
                        </a:rPr>
                        <a:t>月</a:t>
                      </a:r>
                      <a:r>
                        <a:rPr lang="ja-JP" altLang="en-US" sz="1100">
                          <a:latin typeface="メイリオ" panose="020B0604030504040204" pitchFamily="50" charset="-128"/>
                          <a:ea typeface="メイリオ" panose="020B0604030504040204" pitchFamily="50" charset="-128"/>
                        </a:rPr>
                        <a:t>を超える</a:t>
                      </a:r>
                      <a:r>
                        <a:rPr lang="ja-JP" altLang="ja-JP" sz="1100">
                          <a:latin typeface="メイリオ" panose="020B0604030504040204" pitchFamily="50" charset="-128"/>
                          <a:ea typeface="メイリオ" panose="020B0604030504040204" pitchFamily="50" charset="-128"/>
                        </a:rPr>
                        <a:t>場合、訓練終了前でも、訓練開始日から起算して６か月ごとに区分した訓練期間</a:t>
                      </a:r>
                      <a:r>
                        <a:rPr lang="ja-JP" altLang="en-US" sz="1100">
                          <a:latin typeface="メイリオ" panose="020B0604030504040204" pitchFamily="50" charset="-128"/>
                          <a:ea typeface="メイリオ" panose="020B0604030504040204" pitchFamily="50" charset="-128"/>
                        </a:rPr>
                        <a:t>（分割訓練期間）</a:t>
                      </a:r>
                      <a:r>
                        <a:rPr lang="ja-JP" altLang="ja-JP" sz="1100">
                          <a:latin typeface="メイリオ" panose="020B0604030504040204" pitchFamily="50" charset="-128"/>
                          <a:ea typeface="メイリオ" panose="020B0604030504040204" pitchFamily="50" charset="-128"/>
                        </a:rPr>
                        <a:t>において</a:t>
                      </a:r>
                      <a:r>
                        <a:rPr lang="ja-JP" altLang="en-US" sz="1100">
                          <a:latin typeface="メイリオ" panose="020B0604030504040204" pitchFamily="50" charset="-128"/>
                          <a:ea typeface="メイリオ" panose="020B0604030504040204" pitchFamily="50" charset="-128"/>
                        </a:rPr>
                        <a:t>、当該分割訓練期間における受講時間数が実訓練時</a:t>
                      </a:r>
                      <a:r>
                        <a:rPr lang="ja-JP" altLang="en-US" sz="1100" b="0">
                          <a:solidFill>
                            <a:schemeClr val="tx1"/>
                          </a:solidFill>
                          <a:latin typeface="メイリオ" panose="020B0604030504040204" pitchFamily="50" charset="-128"/>
                          <a:ea typeface="メイリオ" panose="020B0604030504040204" pitchFamily="50" charset="-128"/>
                        </a:rPr>
                        <a:t>間数の８割以上である場合に限り</a:t>
                      </a:r>
                      <a:r>
                        <a:rPr lang="ja-JP" altLang="ja-JP" sz="1100" b="0">
                          <a:solidFill>
                            <a:schemeClr val="tx1"/>
                          </a:solidFill>
                          <a:latin typeface="メイリオ" panose="020B0604030504040204" pitchFamily="50" charset="-128"/>
                          <a:ea typeface="メイリオ" panose="020B0604030504040204" pitchFamily="50" charset="-128"/>
                        </a:rPr>
                        <a:t>、当該</a:t>
                      </a:r>
                      <a:r>
                        <a:rPr lang="ja-JP" altLang="en-US" sz="1100" b="0">
                          <a:solidFill>
                            <a:schemeClr val="tx1"/>
                          </a:solidFill>
                          <a:latin typeface="メイリオ" panose="020B0604030504040204" pitchFamily="50" charset="-128"/>
                          <a:ea typeface="メイリオ" panose="020B0604030504040204" pitchFamily="50" charset="-128"/>
                        </a:rPr>
                        <a:t>分割</a:t>
                      </a:r>
                      <a:r>
                        <a:rPr lang="ja-JP" altLang="ja-JP" sz="1100" b="0">
                          <a:solidFill>
                            <a:schemeClr val="tx1"/>
                          </a:solidFill>
                          <a:latin typeface="メイリオ" panose="020B0604030504040204" pitchFamily="50" charset="-128"/>
                          <a:ea typeface="メイリオ" panose="020B0604030504040204" pitchFamily="50" charset="-128"/>
                        </a:rPr>
                        <a:t>訓練期間において支払った訓練経費に係る経費助成額及び賃金助成額を支給申請すること</a:t>
                      </a:r>
                      <a:r>
                        <a:rPr lang="ja-JP" altLang="en-US" sz="1100" b="0">
                          <a:solidFill>
                            <a:schemeClr val="tx1"/>
                          </a:solidFill>
                          <a:latin typeface="メイリオ" panose="020B0604030504040204" pitchFamily="50" charset="-128"/>
                          <a:ea typeface="メイリオ" panose="020B0604030504040204" pitchFamily="50" charset="-128"/>
                        </a:rPr>
                        <a:t>が可能です（通学制又は同時双方向型の通信訓練に限る。）。</a:t>
                      </a:r>
                      <a:endParaRPr lang="en-US" altLang="ja-JP" sz="1100" b="0">
                        <a:solidFill>
                          <a:schemeClr val="tx1"/>
                        </a:solidFill>
                        <a:latin typeface="メイリオ" panose="020B0604030504040204" pitchFamily="50" charset="-128"/>
                        <a:ea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b="0">
                          <a:solidFill>
                            <a:schemeClr val="tx1"/>
                          </a:solidFill>
                          <a:effectLst/>
                          <a:latin typeface="メイリオ" panose="020B0604030504040204" pitchFamily="50" charset="-128"/>
                          <a:ea typeface="メイリオ" panose="020B0604030504040204" pitchFamily="50" charset="-128"/>
                          <a:cs typeface="ＭＳ 明朝" panose="02020609040205080304" pitchFamily="17" charset="-128"/>
                        </a:rPr>
                        <a:t>この場合の申請期間は</a:t>
                      </a:r>
                      <a:r>
                        <a:rPr lang="ja-JP" altLang="en-US" sz="1100" b="1">
                          <a:solidFill>
                            <a:srgbClr val="FF0000"/>
                          </a:solidFill>
                          <a:effectLst/>
                          <a:latin typeface="メイリオ" panose="020B0604030504040204" pitchFamily="50" charset="-128"/>
                          <a:ea typeface="メイリオ" panose="020B0604030504040204" pitchFamily="50" charset="-128"/>
                          <a:cs typeface="ＭＳ 明朝" panose="02020609040205080304" pitchFamily="17" charset="-128"/>
                        </a:rPr>
                        <a:t>当該分割訓練期間の最終日の翌日から記載して２か月以内です。</a:t>
                      </a:r>
                      <a:endParaRPr lang="ja-JP" altLang="ja-JP" sz="1100" b="1">
                        <a:solidFill>
                          <a:srgbClr val="FF0000"/>
                        </a:solidFill>
                        <a:effectLst/>
                        <a:latin typeface="メイリオ" panose="020B0604030504040204" pitchFamily="50" charset="-128"/>
                        <a:ea typeface="メイリオ" panose="020B0604030504040204" pitchFamily="50" charset="-128"/>
                        <a:cs typeface="ＭＳ 明朝" panose="02020609040205080304" pitchFamily="17" charset="-128"/>
                      </a:endParaRPr>
                    </a:p>
                    <a:p>
                      <a:pPr rtl="0" eaLnBrk="1" latinLnBrk="0" hangingPunct="1"/>
                      <a:r>
                        <a:rPr kumimoji="1" lang="ja-JP" altLang="ja-JP" sz="1100" b="1" kern="1200">
                          <a:solidFill>
                            <a:srgbClr val="FF0000"/>
                          </a:solidFill>
                          <a:effectLst/>
                          <a:latin typeface="メイリオ" panose="020B0604030504040204" pitchFamily="50" charset="-128"/>
                          <a:ea typeface="メイリオ" panose="020B0604030504040204" pitchFamily="50" charset="-128"/>
                          <a:cs typeface="+mn-cs"/>
                        </a:rPr>
                        <a:t>なお、訓練終了後、訓練全体において支給要件を満たさず不支給決定となる場合、それ以前の同一訓練に係る支給決定も取消しとなります。訓練</a:t>
                      </a:r>
                      <a:r>
                        <a:rPr kumimoji="1" lang="ja-JP" altLang="en-US" sz="1100" b="1" kern="1200">
                          <a:solidFill>
                            <a:srgbClr val="FF0000"/>
                          </a:solidFill>
                          <a:effectLst/>
                          <a:latin typeface="メイリオ" panose="020B0604030504040204" pitchFamily="50" charset="-128"/>
                          <a:ea typeface="メイリオ" panose="020B0604030504040204" pitchFamily="50" charset="-128"/>
                          <a:cs typeface="+mn-cs"/>
                        </a:rPr>
                        <a:t>終了</a:t>
                      </a:r>
                      <a:r>
                        <a:rPr kumimoji="1" lang="ja-JP" altLang="ja-JP" sz="1100" b="1" kern="1200">
                          <a:solidFill>
                            <a:srgbClr val="FF0000"/>
                          </a:solidFill>
                          <a:effectLst/>
                          <a:latin typeface="メイリオ" panose="020B0604030504040204" pitchFamily="50" charset="-128"/>
                          <a:ea typeface="メイリオ" panose="020B0604030504040204" pitchFamily="50" charset="-128"/>
                          <a:cs typeface="+mn-cs"/>
                        </a:rPr>
                        <a:t>後は必ず支給申請をしてください。</a:t>
                      </a:r>
                      <a:endParaRPr lang="ja-JP" altLang="ja-JP" sz="1100">
                        <a:solidFill>
                          <a:srgbClr val="FF0000"/>
                        </a:solidFill>
                        <a:effectLst/>
                        <a:latin typeface="メイリオ" panose="020B0604030504040204" pitchFamily="50" charset="-128"/>
                        <a:ea typeface="メイリオ" panose="020B0604030504040204"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97485103"/>
                  </a:ext>
                </a:extLst>
              </a:tr>
            </a:tbl>
          </a:graphicData>
        </a:graphic>
      </p:graphicFrame>
      <p:sp>
        <p:nvSpPr>
          <p:cNvPr id="5" name="正方形/長方形 4">
            <a:extLst>
              <a:ext uri="{FF2B5EF4-FFF2-40B4-BE49-F238E27FC236}">
                <a16:creationId xmlns:a16="http://schemas.microsoft.com/office/drawing/2014/main" id="{0D865403-6A80-9FBE-2CFD-83BEFE44CCB0}"/>
              </a:ext>
            </a:extLst>
          </p:cNvPr>
          <p:cNvSpPr/>
          <p:nvPr/>
        </p:nvSpPr>
        <p:spPr>
          <a:xfrm>
            <a:off x="1386180" y="9050404"/>
            <a:ext cx="5506805" cy="784830"/>
          </a:xfrm>
          <a:prstGeom prst="rect">
            <a:avLst/>
          </a:prstGeom>
        </p:spPr>
        <p:txBody>
          <a:bodyPr wrap="square">
            <a:spAutoFit/>
          </a:bodyPr>
          <a:lstStyle/>
          <a:p>
            <a:r>
              <a:rPr lang="en-US" altLang="ja-JP" sz="1100" dirty="0">
                <a:hlinkClick r:id="rId2"/>
              </a:rPr>
              <a:t>https://www.mhlw.go.jp/stf/seisakunitsuite/bunya/koyou_roudou/koyou/kyufukin/d01-1_00011.html</a:t>
            </a:r>
            <a:endParaRPr lang="en-US" altLang="ja-JP" sz="1100" dirty="0"/>
          </a:p>
          <a:p>
            <a:endParaRPr lang="en-US" altLang="ja-JP" sz="1100" dirty="0"/>
          </a:p>
          <a:p>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計画届提出日時点の様式を使用してください。</a:t>
            </a:r>
            <a:endParaRPr lang="en-US" altLang="ja-JP" sz="1200" dirty="0">
              <a:latin typeface="メイリオ" panose="020B0604030504040204" pitchFamily="50" charset="-128"/>
              <a:ea typeface="メイリオ" panose="020B0604030504040204" pitchFamily="50" charset="-128"/>
            </a:endParaRPr>
          </a:p>
        </p:txBody>
      </p:sp>
      <p:pic>
        <p:nvPicPr>
          <p:cNvPr id="6" name="図 5">
            <a:extLst>
              <a:ext uri="{FF2B5EF4-FFF2-40B4-BE49-F238E27FC236}">
                <a16:creationId xmlns:a16="http://schemas.microsoft.com/office/drawing/2014/main" id="{F1224575-8D31-E70C-6BEC-5B563C198E17}"/>
              </a:ext>
            </a:extLst>
          </p:cNvPr>
          <p:cNvPicPr>
            <a:picLocks noChangeAspect="1"/>
          </p:cNvPicPr>
          <p:nvPr/>
        </p:nvPicPr>
        <p:blipFill>
          <a:blip r:embed="rId3"/>
          <a:stretch>
            <a:fillRect/>
          </a:stretch>
        </p:blipFill>
        <p:spPr>
          <a:xfrm>
            <a:off x="5641705" y="9294028"/>
            <a:ext cx="879066" cy="846508"/>
          </a:xfrm>
          <a:prstGeom prst="rect">
            <a:avLst/>
          </a:prstGeom>
        </p:spPr>
      </p:pic>
      <p:graphicFrame>
        <p:nvGraphicFramePr>
          <p:cNvPr id="7" name="表 6">
            <a:extLst>
              <a:ext uri="{FF2B5EF4-FFF2-40B4-BE49-F238E27FC236}">
                <a16:creationId xmlns:a16="http://schemas.microsoft.com/office/drawing/2014/main" id="{D9AF6F63-4F89-6513-436C-851D5DF632ED}"/>
              </a:ext>
            </a:extLst>
          </p:cNvPr>
          <p:cNvGraphicFramePr>
            <a:graphicFrameLocks noGrp="1"/>
          </p:cNvGraphicFramePr>
          <p:nvPr>
            <p:extLst>
              <p:ext uri="{D42A27DB-BD31-4B8C-83A1-F6EECF244321}">
                <p14:modId xmlns:p14="http://schemas.microsoft.com/office/powerpoint/2010/main" val="2059142635"/>
              </p:ext>
            </p:extLst>
          </p:nvPr>
        </p:nvGraphicFramePr>
        <p:xfrm>
          <a:off x="1271289" y="1522000"/>
          <a:ext cx="5403062" cy="960120"/>
        </p:xfrm>
        <a:graphic>
          <a:graphicData uri="http://schemas.openxmlformats.org/drawingml/2006/table">
            <a:tbl>
              <a:tblPr firstRow="1" bandRow="1">
                <a:tableStyleId>{5C22544A-7EE6-4342-B048-85BDC9FD1C3A}</a:tableStyleId>
              </a:tblPr>
              <a:tblGrid>
                <a:gridCol w="5403062">
                  <a:extLst>
                    <a:ext uri="{9D8B030D-6E8A-4147-A177-3AD203B41FA5}">
                      <a16:colId xmlns:a16="http://schemas.microsoft.com/office/drawing/2014/main" val="1133651761"/>
                    </a:ext>
                  </a:extLst>
                </a:gridCol>
              </a:tblGrid>
              <a:tr h="917978">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訓練終了日の翌日から２か月以内（厳守）</a:t>
                      </a:r>
                      <a:r>
                        <a:rPr kumimoji="1" lang="ja-JP" altLang="en-US" sz="12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となります。</a:t>
                      </a:r>
                      <a:endParaRPr kumimoji="1" lang="en-US" altLang="ja-JP" sz="5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1001908"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44475" marR="0" lvl="0" indent="-244475" algn="l" defTabSz="1001908"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　訓練終了日とは、職業訓練実施計画届の「訓練の実施期間 」の最終日に記載した日のこと</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をいいます。そのため、</a:t>
                      </a:r>
                      <a:r>
                        <a:rPr kumimoji="1" lang="ja-JP" altLang="en-US" sz="1000" b="0" i="0" u="none" strike="noStrike" kern="1200" cap="none" spc="0" normalizeH="0" baseline="0" noProof="0">
                          <a:ln>
                            <a:noFill/>
                          </a:ln>
                          <a:solidFill>
                            <a:srgbClr val="F79646"/>
                          </a:solidFill>
                          <a:effectLst/>
                          <a:uLnTx/>
                          <a:uFillTx/>
                          <a:latin typeface="メイリオ" pitchFamily="50" charset="-128"/>
                          <a:ea typeface="メイリオ" pitchFamily="50" charset="-128"/>
                          <a:cs typeface="メイリオ" panose="020B0604030504040204" pitchFamily="50" charset="-128"/>
                        </a:rPr>
                        <a:t>認定実習併用職業訓練</a:t>
                      </a:r>
                      <a:r>
                        <a:rPr kumimoji="1" lang="ja-JP" altLang="en-US" sz="1000" b="0" i="0" u="none" strike="noStrike" kern="1200" cap="none" spc="0" normalizeH="0" baseline="0" noProof="0">
                          <a:ln>
                            <a:noFill/>
                          </a:ln>
                          <a:solidFill>
                            <a:prstClr val="black"/>
                          </a:solidFill>
                          <a:effectLst/>
                          <a:uLnTx/>
                          <a:uFillTx/>
                          <a:latin typeface="メイリオ" pitchFamily="50" charset="-128"/>
                          <a:ea typeface="メイリオ" pitchFamily="50" charset="-128"/>
                          <a:cs typeface="メイリオ" panose="020B0604030504040204" pitchFamily="50" charset="-128"/>
                        </a:rPr>
                        <a:t>において、厚生労働大臣の認定を受けた総訓練</a:t>
                      </a:r>
                      <a:r>
                        <a:rPr kumimoji="1" lang="ja-JP" altLang="en-US" sz="1000" b="0" i="0" u="none" strike="noStrike" kern="1200" cap="none" spc="0" normalizeH="0" baseline="0" noProof="0">
                          <a:ln>
                            <a:noFill/>
                          </a:ln>
                          <a:solidFill>
                            <a:prstClr val="black"/>
                          </a:solidFill>
                          <a:effectLst/>
                          <a:uLnTx/>
                          <a:uFillTx/>
                          <a:latin typeface="メイリオ"/>
                          <a:ea typeface="メイリオ"/>
                          <a:cs typeface="メイリオ" panose="020B0604030504040204" pitchFamily="50" charset="-128"/>
                        </a:rPr>
                        <a:t>時間数を超えて</a:t>
                      </a:r>
                      <a:r>
                        <a:rPr kumimoji="1" lang="en-US" altLang="ja-JP" sz="1000" b="0" i="0" u="none" strike="noStrike" kern="1200" cap="none" spc="0" normalizeH="0" baseline="0" noProof="0">
                          <a:ln>
                            <a:noFill/>
                          </a:ln>
                          <a:solidFill>
                            <a:prstClr val="black"/>
                          </a:solidFill>
                          <a:effectLst/>
                          <a:uLnTx/>
                          <a:uFillTx/>
                          <a:latin typeface="メイリオ"/>
                          <a:ea typeface="メイリオ"/>
                          <a:cs typeface="メイリオ" panose="020B0604030504040204" pitchFamily="50" charset="-128"/>
                        </a:rPr>
                        <a:t>OJT</a:t>
                      </a:r>
                      <a:r>
                        <a:rPr kumimoji="1" lang="ja-JP" altLang="en-US" sz="1000" b="0" i="0" u="none" strike="noStrike" kern="1200" cap="none" spc="0" normalizeH="0" baseline="0" noProof="0">
                          <a:ln>
                            <a:noFill/>
                          </a:ln>
                          <a:solidFill>
                            <a:prstClr val="black"/>
                          </a:solidFill>
                          <a:effectLst/>
                          <a:uLnTx/>
                          <a:uFillTx/>
                          <a:latin typeface="メイリオ"/>
                          <a:ea typeface="メイリオ"/>
                          <a:cs typeface="メイリオ" panose="020B0604030504040204" pitchFamily="50" charset="-128"/>
                        </a:rPr>
                        <a:t>を実施する場合であっても、訓練実施期間の最終日を訓練終了日とします。</a:t>
                      </a:r>
                      <a:endParaRPr kumimoji="1" lang="en-US" altLang="ja-JP" sz="1000" b="0" i="0" u="none" strike="noStrike" kern="1200" cap="none" spc="0" normalizeH="0" baseline="0" noProof="0">
                        <a:ln>
                          <a:noFill/>
                        </a:ln>
                        <a:solidFill>
                          <a:srgbClr val="00B050"/>
                        </a:solidFill>
                        <a:effectLst/>
                        <a:uLnTx/>
                        <a:uFillTx/>
                        <a:latin typeface="メイリオ"/>
                        <a:ea typeface="メイリオ"/>
                        <a:cs typeface="メイリオ" panose="020B0604030504040204" pitchFamily="50"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2175183737"/>
                  </a:ext>
                </a:extLst>
              </a:tr>
            </a:tbl>
          </a:graphicData>
        </a:graphic>
      </p:graphicFrame>
      <p:sp>
        <p:nvSpPr>
          <p:cNvPr id="8" name="ホームベース 2">
            <a:extLst>
              <a:ext uri="{FF2B5EF4-FFF2-40B4-BE49-F238E27FC236}">
                <a16:creationId xmlns:a16="http://schemas.microsoft.com/office/drawing/2014/main" id="{401BE657-CDB3-E484-9A12-BDC035911BEB}"/>
              </a:ext>
            </a:extLst>
          </p:cNvPr>
          <p:cNvSpPr/>
          <p:nvPr/>
        </p:nvSpPr>
        <p:spPr>
          <a:xfrm>
            <a:off x="291091" y="9115793"/>
            <a:ext cx="972000" cy="360000"/>
          </a:xfrm>
          <a:prstGeom prst="homePlate">
            <a:avLst>
              <a:gd name="adj" fmla="val 38072"/>
            </a:avLst>
          </a:prstGeom>
          <a:solidFill>
            <a:schemeClr val="accent2"/>
          </a:solidFill>
          <a:ln w="12700">
            <a:noFill/>
          </a:ln>
        </p:spPr>
        <p:style>
          <a:lnRef idx="2">
            <a:schemeClr val="accent5">
              <a:shade val="50000"/>
            </a:schemeClr>
          </a:lnRef>
          <a:fillRef idx="1">
            <a:schemeClr val="accent5"/>
          </a:fillRef>
          <a:effectRef idx="0">
            <a:schemeClr val="accent5"/>
          </a:effectRef>
          <a:fontRef idx="minor">
            <a:schemeClr val="lt1"/>
          </a:fontRef>
        </p:style>
        <p:txBody>
          <a:bodyPr wrap="square" lIns="34286" tIns="34286" rIns="34286" bIns="34286" rtlCol="0" anchor="ctr">
            <a:noAutofit/>
          </a:bodyPr>
          <a:lstStyle/>
          <a:p>
            <a:pPr algn="ctr"/>
            <a:r>
              <a:rPr lang="ja-JP" altLang="en-US" sz="857" b="1">
                <a:solidFill>
                  <a:schemeClr val="bg1"/>
                </a:solidFill>
                <a:latin typeface="メイリオ" pitchFamily="50" charset="-128"/>
                <a:ea typeface="メイリオ" pitchFamily="50" charset="-128"/>
              </a:rPr>
              <a:t>申請様式</a:t>
            </a:r>
            <a:endParaRPr lang="en-US" altLang="ja-JP" sz="857" b="1">
              <a:solidFill>
                <a:schemeClr val="bg1"/>
              </a:solidFill>
              <a:latin typeface="メイリオ" pitchFamily="50" charset="-128"/>
              <a:ea typeface="メイリオ" pitchFamily="50" charset="-128"/>
            </a:endParaRPr>
          </a:p>
          <a:p>
            <a:pPr algn="ctr"/>
            <a:r>
              <a:rPr lang="ja-JP" altLang="en-US" sz="857" b="1">
                <a:solidFill>
                  <a:schemeClr val="bg1"/>
                </a:solidFill>
                <a:latin typeface="メイリオ" pitchFamily="50" charset="-128"/>
                <a:ea typeface="メイリオ" pitchFamily="50" charset="-128"/>
              </a:rPr>
              <a:t>ダウンロード</a:t>
            </a:r>
          </a:p>
        </p:txBody>
      </p:sp>
      <p:graphicFrame>
        <p:nvGraphicFramePr>
          <p:cNvPr id="9" name="表 8">
            <a:extLst>
              <a:ext uri="{FF2B5EF4-FFF2-40B4-BE49-F238E27FC236}">
                <a16:creationId xmlns:a16="http://schemas.microsoft.com/office/drawing/2014/main" id="{FAC59DE3-A9CE-B286-6E61-1998A576704A}"/>
              </a:ext>
            </a:extLst>
          </p:cNvPr>
          <p:cNvGraphicFramePr>
            <a:graphicFrameLocks noGrp="1"/>
          </p:cNvGraphicFramePr>
          <p:nvPr>
            <p:extLst>
              <p:ext uri="{D42A27DB-BD31-4B8C-83A1-F6EECF244321}">
                <p14:modId xmlns:p14="http://schemas.microsoft.com/office/powerpoint/2010/main" val="3810394617"/>
              </p:ext>
            </p:extLst>
          </p:nvPr>
        </p:nvGraphicFramePr>
        <p:xfrm>
          <a:off x="1300518" y="659746"/>
          <a:ext cx="5481125" cy="655320"/>
        </p:xfrm>
        <a:graphic>
          <a:graphicData uri="http://schemas.openxmlformats.org/drawingml/2006/table">
            <a:tbl>
              <a:tblPr firstRow="1" bandRow="1">
                <a:tableStyleId>{5C22544A-7EE6-4342-B048-85BDC9FD1C3A}</a:tableStyleId>
              </a:tblPr>
              <a:tblGrid>
                <a:gridCol w="5481125">
                  <a:extLst>
                    <a:ext uri="{9D8B030D-6E8A-4147-A177-3AD203B41FA5}">
                      <a16:colId xmlns:a16="http://schemas.microsoft.com/office/drawing/2014/main" val="1133651761"/>
                    </a:ext>
                  </a:extLst>
                </a:gridCol>
              </a:tblGrid>
              <a:tr h="376723">
                <a:tc>
                  <a:txBody>
                    <a:bodyPr/>
                    <a:lstStyle/>
                    <a:p>
                      <a:r>
                        <a:rPr kumimoji="1" lang="ja-JP" altLang="en-US" sz="1200" b="1">
                          <a:solidFill>
                            <a:srgbClr val="FF0000"/>
                          </a:solidFill>
                          <a:latin typeface="メイリオ" panose="020B0604030504040204" pitchFamily="50" charset="-128"/>
                          <a:ea typeface="メイリオ" panose="020B0604030504040204" pitchFamily="50" charset="-128"/>
                        </a:rPr>
                        <a:t>事業所または事業主団体等の事業所の所在地を管轄する労働局</a:t>
                      </a:r>
                      <a:endParaRPr kumimoji="1" lang="en-US" altLang="ja-JP" sz="1200" b="0">
                        <a:solidFill>
                          <a:schemeClr val="tx1"/>
                        </a:solidFill>
                        <a:latin typeface="メイリオ" panose="020B0604030504040204" pitchFamily="50" charset="-128"/>
                        <a:ea typeface="メイリオ" panose="020B0604030504040204" pitchFamily="50" charset="-128"/>
                      </a:endParaRPr>
                    </a:p>
                    <a:p>
                      <a:endParaRPr kumimoji="1" lang="en-US" altLang="ja-JP" sz="500" b="0">
                        <a:solidFill>
                          <a:schemeClr val="tx1"/>
                        </a:solidFill>
                        <a:latin typeface="メイリオ" panose="020B0604030504040204" pitchFamily="50" charset="-128"/>
                        <a:ea typeface="メイリオ" panose="020B0604030504040204" pitchFamily="50" charset="-128"/>
                      </a:endParaRPr>
                    </a:p>
                    <a:p>
                      <a:r>
                        <a:rPr kumimoji="1" lang="en-US" altLang="ja-JP" sz="1000" b="0">
                          <a:solidFill>
                            <a:schemeClr val="tx1"/>
                          </a:solidFill>
                          <a:latin typeface="メイリオ"/>
                          <a:ea typeface="メイリオ"/>
                        </a:rPr>
                        <a:t>※</a:t>
                      </a:r>
                      <a:r>
                        <a:rPr kumimoji="1" lang="ja-JP" altLang="en-US" sz="1000" b="0">
                          <a:solidFill>
                            <a:schemeClr val="tx1"/>
                          </a:solidFill>
                          <a:latin typeface="メイリオ"/>
                          <a:ea typeface="メイリオ"/>
                        </a:rPr>
                        <a:t>　労働局の窓口及び連絡先は、このパンフレットの最後のページに掲載しています。</a:t>
                      </a:r>
                      <a:endParaRPr kumimoji="1" lang="en-US" altLang="ja-JP" sz="1000" b="0">
                        <a:solidFill>
                          <a:schemeClr val="tx1"/>
                        </a:solidFill>
                        <a:latin typeface="メイリオ"/>
                        <a:ea typeface="メイリオ"/>
                      </a:endParaRPr>
                    </a:p>
                    <a:p>
                      <a:r>
                        <a:rPr kumimoji="1" lang="en-US" altLang="ja-JP" sz="1000" b="0">
                          <a:solidFill>
                            <a:schemeClr val="tx1"/>
                          </a:solidFill>
                          <a:latin typeface="メイリオ"/>
                          <a:ea typeface="メイリオ"/>
                        </a:rPr>
                        <a:t>※</a:t>
                      </a:r>
                      <a:r>
                        <a:rPr kumimoji="1" lang="ja-JP" altLang="en-US" sz="1000" b="0">
                          <a:solidFill>
                            <a:schemeClr val="tx1"/>
                          </a:solidFill>
                          <a:latin typeface="メイリオ"/>
                          <a:ea typeface="メイリオ"/>
                        </a:rPr>
                        <a:t>　都道府県によっては、ハローワークでも受け付けている場合もあります。</a:t>
                      </a:r>
                      <a:endParaRPr kumimoji="1" lang="en-US" altLang="ja-JP" sz="1000" b="0">
                        <a:solidFill>
                          <a:schemeClr val="tx1"/>
                        </a:solidFill>
                        <a:latin typeface="メイリオ"/>
                        <a:ea typeface="メイリオ"/>
                      </a:endParaRPr>
                    </a:p>
                  </a:txBody>
                  <a:tcPr>
                    <a:noFill/>
                  </a:tcPr>
                </a:tc>
                <a:extLst>
                  <a:ext uri="{0D108BD9-81ED-4DB2-BD59-A6C34878D82A}">
                    <a16:rowId xmlns:a16="http://schemas.microsoft.com/office/drawing/2014/main" val="2175183737"/>
                  </a:ext>
                </a:extLst>
              </a:tr>
            </a:tbl>
          </a:graphicData>
        </a:graphic>
      </p:graphicFrame>
      <p:sp>
        <p:nvSpPr>
          <p:cNvPr id="10" name="矢印: 五方向 9">
            <a:extLst>
              <a:ext uri="{FF2B5EF4-FFF2-40B4-BE49-F238E27FC236}">
                <a16:creationId xmlns:a16="http://schemas.microsoft.com/office/drawing/2014/main" id="{45B3694E-9828-FE64-BA62-46CA45DBA221}"/>
              </a:ext>
            </a:extLst>
          </p:cNvPr>
          <p:cNvSpPr/>
          <p:nvPr/>
        </p:nvSpPr>
        <p:spPr>
          <a:xfrm>
            <a:off x="224871" y="663633"/>
            <a:ext cx="972000" cy="360000"/>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a:latin typeface="メイリオ" panose="020B0604030504040204" pitchFamily="50" charset="-128"/>
                <a:ea typeface="メイリオ" panose="020B0604030504040204" pitchFamily="50" charset="-128"/>
              </a:rPr>
              <a:t>申請</a:t>
            </a:r>
            <a:r>
              <a:rPr kumimoji="1" lang="ja-JP" altLang="en-US" sz="1200" b="1">
                <a:latin typeface="メイリオ" panose="020B0604030504040204" pitchFamily="50" charset="-128"/>
                <a:ea typeface="メイリオ" panose="020B0604030504040204" pitchFamily="50" charset="-128"/>
              </a:rPr>
              <a:t>先</a:t>
            </a:r>
          </a:p>
        </p:txBody>
      </p:sp>
      <p:sp>
        <p:nvSpPr>
          <p:cNvPr id="11" name="矢印: 五方向 10">
            <a:extLst>
              <a:ext uri="{FF2B5EF4-FFF2-40B4-BE49-F238E27FC236}">
                <a16:creationId xmlns:a16="http://schemas.microsoft.com/office/drawing/2014/main" id="{DF4FD8E6-0C83-5C8D-26E4-7AC4B4F4B726}"/>
              </a:ext>
            </a:extLst>
          </p:cNvPr>
          <p:cNvSpPr/>
          <p:nvPr/>
        </p:nvSpPr>
        <p:spPr>
          <a:xfrm>
            <a:off x="235810" y="1528154"/>
            <a:ext cx="972000" cy="360000"/>
          </a:xfrm>
          <a:prstGeom prst="homePlate">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00" b="1">
                <a:latin typeface="メイリオ" panose="020B0604030504040204" pitchFamily="50" charset="-128"/>
                <a:ea typeface="メイリオ" panose="020B0604030504040204" pitchFamily="50" charset="-128"/>
              </a:rPr>
              <a:t>申請</a:t>
            </a:r>
            <a:r>
              <a:rPr kumimoji="1" lang="ja-JP" altLang="en-US" sz="1200" b="1">
                <a:latin typeface="メイリオ" panose="020B0604030504040204" pitchFamily="50" charset="-128"/>
                <a:ea typeface="メイリオ" panose="020B0604030504040204" pitchFamily="50" charset="-128"/>
              </a:rPr>
              <a:t>期間</a:t>
            </a:r>
          </a:p>
        </p:txBody>
      </p:sp>
      <p:sp>
        <p:nvSpPr>
          <p:cNvPr id="12" name="角丸四角形 37">
            <a:extLst>
              <a:ext uri="{FF2B5EF4-FFF2-40B4-BE49-F238E27FC236}">
                <a16:creationId xmlns:a16="http://schemas.microsoft.com/office/drawing/2014/main" id="{E5CAB815-398E-994A-D881-6D56919B8E3E}"/>
              </a:ext>
            </a:extLst>
          </p:cNvPr>
          <p:cNvSpPr/>
          <p:nvPr/>
        </p:nvSpPr>
        <p:spPr>
          <a:xfrm>
            <a:off x="237948" y="3415188"/>
            <a:ext cx="2264677" cy="300389"/>
          </a:xfrm>
          <a:prstGeom prst="round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a:latin typeface="メイリオ" panose="020B0604030504040204" pitchFamily="50" charset="-128"/>
                <a:ea typeface="メイリオ" panose="020B0604030504040204" pitchFamily="50" charset="-128"/>
              </a:rPr>
              <a:t>申請期間の例外的な取扱い</a:t>
            </a:r>
          </a:p>
        </p:txBody>
      </p:sp>
      <p:grpSp>
        <p:nvGrpSpPr>
          <p:cNvPr id="13" name="グループ化 12">
            <a:extLst>
              <a:ext uri="{FF2B5EF4-FFF2-40B4-BE49-F238E27FC236}">
                <a16:creationId xmlns:a16="http://schemas.microsoft.com/office/drawing/2014/main" id="{34B579AD-FF0A-2797-6CCF-332C5B6189BA}"/>
              </a:ext>
            </a:extLst>
          </p:cNvPr>
          <p:cNvGrpSpPr/>
          <p:nvPr/>
        </p:nvGrpSpPr>
        <p:grpSpPr>
          <a:xfrm>
            <a:off x="1044747" y="6274704"/>
            <a:ext cx="5220000" cy="972850"/>
            <a:chOff x="922268" y="5420310"/>
            <a:chExt cx="5220000" cy="972850"/>
          </a:xfrm>
        </p:grpSpPr>
        <p:cxnSp>
          <p:nvCxnSpPr>
            <p:cNvPr id="14" name="直線矢印コネクタ 13">
              <a:extLst>
                <a:ext uri="{FF2B5EF4-FFF2-40B4-BE49-F238E27FC236}">
                  <a16:creationId xmlns:a16="http://schemas.microsoft.com/office/drawing/2014/main" id="{58252814-7AF6-BE3C-FB26-DA0860D4C522}"/>
                </a:ext>
              </a:extLst>
            </p:cNvPr>
            <p:cNvCxnSpPr>
              <a:cxnSpLocks/>
            </p:cNvCxnSpPr>
            <p:nvPr/>
          </p:nvCxnSpPr>
          <p:spPr>
            <a:xfrm>
              <a:off x="922268" y="5884554"/>
              <a:ext cx="52200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15" name="直線コネクタ 14">
              <a:extLst>
                <a:ext uri="{FF2B5EF4-FFF2-40B4-BE49-F238E27FC236}">
                  <a16:creationId xmlns:a16="http://schemas.microsoft.com/office/drawing/2014/main" id="{967A1FC1-CE73-24F9-2646-1F032918EC18}"/>
                </a:ext>
              </a:extLst>
            </p:cNvPr>
            <p:cNvCxnSpPr/>
            <p:nvPr/>
          </p:nvCxnSpPr>
          <p:spPr>
            <a:xfrm>
              <a:off x="1492432" y="5631513"/>
              <a:ext cx="0" cy="362309"/>
            </a:xfrm>
            <a:prstGeom prst="line">
              <a:avLst/>
            </a:prstGeom>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4C33AE67-0465-C016-C879-1FE675825614}"/>
                </a:ext>
              </a:extLst>
            </p:cNvPr>
            <p:cNvCxnSpPr/>
            <p:nvPr/>
          </p:nvCxnSpPr>
          <p:spPr>
            <a:xfrm>
              <a:off x="3918602" y="5634388"/>
              <a:ext cx="0" cy="362309"/>
            </a:xfrm>
            <a:prstGeom prst="line">
              <a:avLst/>
            </a:prstGeom>
          </p:spPr>
          <p:style>
            <a:lnRef idx="1">
              <a:schemeClr val="dk1"/>
            </a:lnRef>
            <a:fillRef idx="0">
              <a:schemeClr val="dk1"/>
            </a:fillRef>
            <a:effectRef idx="0">
              <a:schemeClr val="dk1"/>
            </a:effectRef>
            <a:fontRef idx="minor">
              <a:schemeClr val="tx1"/>
            </a:fontRef>
          </p:style>
        </p:cxnSp>
        <p:cxnSp>
          <p:nvCxnSpPr>
            <p:cNvPr id="17" name="直線コネクタ 16">
              <a:extLst>
                <a:ext uri="{FF2B5EF4-FFF2-40B4-BE49-F238E27FC236}">
                  <a16:creationId xmlns:a16="http://schemas.microsoft.com/office/drawing/2014/main" id="{BC931435-AC42-D491-9830-25E013186F55}"/>
                </a:ext>
              </a:extLst>
            </p:cNvPr>
            <p:cNvCxnSpPr/>
            <p:nvPr/>
          </p:nvCxnSpPr>
          <p:spPr>
            <a:xfrm>
              <a:off x="2691873" y="5630186"/>
              <a:ext cx="0" cy="362309"/>
            </a:xfrm>
            <a:prstGeom prst="line">
              <a:avLst/>
            </a:prstGeom>
          </p:spPr>
          <p:style>
            <a:lnRef idx="1">
              <a:schemeClr val="dk1"/>
            </a:lnRef>
            <a:fillRef idx="0">
              <a:schemeClr val="dk1"/>
            </a:fillRef>
            <a:effectRef idx="0">
              <a:schemeClr val="dk1"/>
            </a:effectRef>
            <a:fontRef idx="minor">
              <a:schemeClr val="tx1"/>
            </a:fontRef>
          </p:style>
        </p:cxnSp>
        <p:sp>
          <p:nvSpPr>
            <p:cNvPr id="18" name="正方形/長方形 17">
              <a:extLst>
                <a:ext uri="{FF2B5EF4-FFF2-40B4-BE49-F238E27FC236}">
                  <a16:creationId xmlns:a16="http://schemas.microsoft.com/office/drawing/2014/main" id="{1111CD83-B826-B7D6-24DD-B09BCF27DD96}"/>
                </a:ext>
              </a:extLst>
            </p:cNvPr>
            <p:cNvSpPr/>
            <p:nvPr/>
          </p:nvSpPr>
          <p:spPr>
            <a:xfrm>
              <a:off x="1168085" y="5421170"/>
              <a:ext cx="640169"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４</a:t>
              </a:r>
              <a:r>
                <a:rPr lang="en-US" altLang="ja-JP" sz="900">
                  <a:solidFill>
                    <a:prstClr val="black"/>
                  </a:solidFill>
                  <a:latin typeface="Meiryo" panose="020B0604030504040204" pitchFamily="34" charset="-128"/>
                  <a:ea typeface="Meiryo" panose="020B0604030504040204" pitchFamily="34" charset="-128"/>
                </a:rPr>
                <a:t>/</a:t>
              </a:r>
              <a:r>
                <a:rPr lang="ja-JP" altLang="en-US" sz="900">
                  <a:solidFill>
                    <a:prstClr val="black"/>
                  </a:solidFill>
                  <a:latin typeface="Meiryo" panose="020B0604030504040204" pitchFamily="34" charset="-128"/>
                  <a:ea typeface="Meiryo" panose="020B0604030504040204" pitchFamily="34" charset="-128"/>
                </a:rPr>
                <a:t>１</a:t>
              </a:r>
              <a:endParaRPr lang="ja-JP" altLang="ja-JP" sz="900">
                <a:solidFill>
                  <a:prstClr val="black"/>
                </a:solidFill>
                <a:latin typeface="Meiryo" panose="020B0604030504040204" pitchFamily="34" charset="-128"/>
                <a:ea typeface="Meiryo" panose="020B0604030504040204" pitchFamily="34" charset="-128"/>
              </a:endParaRPr>
            </a:p>
          </p:txBody>
        </p:sp>
        <p:sp>
          <p:nvSpPr>
            <p:cNvPr id="19" name="正方形/長方形 18">
              <a:extLst>
                <a:ext uri="{FF2B5EF4-FFF2-40B4-BE49-F238E27FC236}">
                  <a16:creationId xmlns:a16="http://schemas.microsoft.com/office/drawing/2014/main" id="{DD02A6EC-4151-BF54-B51E-8AE10ED6A7D0}"/>
                </a:ext>
              </a:extLst>
            </p:cNvPr>
            <p:cNvSpPr/>
            <p:nvPr/>
          </p:nvSpPr>
          <p:spPr>
            <a:xfrm>
              <a:off x="3613789" y="5421170"/>
              <a:ext cx="640169"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９</a:t>
              </a:r>
              <a:r>
                <a:rPr lang="en-US" altLang="ja-JP" sz="900">
                  <a:solidFill>
                    <a:prstClr val="black"/>
                  </a:solidFill>
                  <a:latin typeface="Meiryo" panose="020B0604030504040204" pitchFamily="34" charset="-128"/>
                  <a:ea typeface="Meiryo" panose="020B0604030504040204" pitchFamily="34" charset="-128"/>
                </a:rPr>
                <a:t>/30</a:t>
              </a:r>
              <a:endParaRPr lang="ja-JP" altLang="ja-JP" sz="900">
                <a:solidFill>
                  <a:prstClr val="black"/>
                </a:solidFill>
                <a:latin typeface="Meiryo" panose="020B0604030504040204" pitchFamily="34" charset="-128"/>
                <a:ea typeface="Meiryo" panose="020B0604030504040204" pitchFamily="34" charset="-128"/>
              </a:endParaRPr>
            </a:p>
          </p:txBody>
        </p:sp>
        <p:sp>
          <p:nvSpPr>
            <p:cNvPr id="20" name="正方形/長方形 19">
              <a:extLst>
                <a:ext uri="{FF2B5EF4-FFF2-40B4-BE49-F238E27FC236}">
                  <a16:creationId xmlns:a16="http://schemas.microsoft.com/office/drawing/2014/main" id="{F00ABB49-EA98-42A9-012C-E9938FA65B0E}"/>
                </a:ext>
              </a:extLst>
            </p:cNvPr>
            <p:cNvSpPr/>
            <p:nvPr/>
          </p:nvSpPr>
          <p:spPr>
            <a:xfrm>
              <a:off x="2059352" y="5421170"/>
              <a:ext cx="640169"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８</a:t>
              </a:r>
              <a:r>
                <a:rPr lang="en-US" altLang="ja-JP" sz="900">
                  <a:solidFill>
                    <a:prstClr val="black"/>
                  </a:solidFill>
                  <a:latin typeface="Meiryo" panose="020B0604030504040204" pitchFamily="34" charset="-128"/>
                  <a:ea typeface="Meiryo" panose="020B0604030504040204" pitchFamily="34" charset="-128"/>
                </a:rPr>
                <a:t>/15</a:t>
              </a:r>
              <a:endParaRPr lang="ja-JP" altLang="ja-JP" sz="900">
                <a:solidFill>
                  <a:prstClr val="black"/>
                </a:solidFill>
                <a:latin typeface="Meiryo" panose="020B0604030504040204" pitchFamily="34" charset="-128"/>
                <a:ea typeface="Meiryo" panose="020B0604030504040204" pitchFamily="34" charset="-128"/>
              </a:endParaRPr>
            </a:p>
          </p:txBody>
        </p:sp>
        <p:sp>
          <p:nvSpPr>
            <p:cNvPr id="21" name="正方形/長方形 20">
              <a:extLst>
                <a:ext uri="{FF2B5EF4-FFF2-40B4-BE49-F238E27FC236}">
                  <a16:creationId xmlns:a16="http://schemas.microsoft.com/office/drawing/2014/main" id="{07558A7D-A7A6-24BD-0773-CC0CC0A2DE2E}"/>
                </a:ext>
              </a:extLst>
            </p:cNvPr>
            <p:cNvSpPr/>
            <p:nvPr/>
          </p:nvSpPr>
          <p:spPr>
            <a:xfrm>
              <a:off x="4839779" y="5421170"/>
              <a:ext cx="640169" cy="230832"/>
            </a:xfrm>
            <a:prstGeom prst="rect">
              <a:avLst/>
            </a:prstGeom>
          </p:spPr>
          <p:txBody>
            <a:bodyPr wrap="square">
              <a:spAutoFit/>
            </a:bodyPr>
            <a:lstStyle/>
            <a:p>
              <a:pPr algn="ctr" hangingPunct="0">
                <a:spcAft>
                  <a:spcPts val="0"/>
                </a:spcAft>
              </a:pPr>
              <a:r>
                <a:rPr lang="en-US" altLang="ja-JP" sz="900">
                  <a:solidFill>
                    <a:prstClr val="black"/>
                  </a:solidFill>
                  <a:latin typeface="Meiryo" panose="020B0604030504040204" pitchFamily="34" charset="-128"/>
                  <a:ea typeface="Meiryo" panose="020B0604030504040204" pitchFamily="34" charset="-128"/>
                </a:rPr>
                <a:t>11/30</a:t>
              </a:r>
              <a:endParaRPr lang="ja-JP" altLang="ja-JP" sz="900">
                <a:solidFill>
                  <a:prstClr val="black"/>
                </a:solidFill>
                <a:latin typeface="Meiryo" panose="020B0604030504040204" pitchFamily="34" charset="-128"/>
                <a:ea typeface="Meiryo" panose="020B0604030504040204" pitchFamily="34" charset="-128"/>
              </a:endParaRPr>
            </a:p>
          </p:txBody>
        </p:sp>
        <p:cxnSp>
          <p:nvCxnSpPr>
            <p:cNvPr id="22" name="直線コネクタ 21">
              <a:extLst>
                <a:ext uri="{FF2B5EF4-FFF2-40B4-BE49-F238E27FC236}">
                  <a16:creationId xmlns:a16="http://schemas.microsoft.com/office/drawing/2014/main" id="{8F872C2D-82AF-EE20-35F8-A71EEF470CE6}"/>
                </a:ext>
              </a:extLst>
            </p:cNvPr>
            <p:cNvCxnSpPr/>
            <p:nvPr/>
          </p:nvCxnSpPr>
          <p:spPr>
            <a:xfrm>
              <a:off x="5159864" y="5641581"/>
              <a:ext cx="0" cy="362309"/>
            </a:xfrm>
            <a:prstGeom prst="line">
              <a:avLst/>
            </a:prstGeom>
          </p:spPr>
          <p:style>
            <a:lnRef idx="1">
              <a:schemeClr val="dk1"/>
            </a:lnRef>
            <a:fillRef idx="0">
              <a:schemeClr val="dk1"/>
            </a:fillRef>
            <a:effectRef idx="0">
              <a:schemeClr val="dk1"/>
            </a:effectRef>
            <a:fontRef idx="minor">
              <a:schemeClr val="tx1"/>
            </a:fontRef>
          </p:style>
        </p:cxnSp>
        <p:sp>
          <p:nvSpPr>
            <p:cNvPr id="23" name="正方形/長方形 22">
              <a:extLst>
                <a:ext uri="{FF2B5EF4-FFF2-40B4-BE49-F238E27FC236}">
                  <a16:creationId xmlns:a16="http://schemas.microsoft.com/office/drawing/2014/main" id="{2D62B083-D32C-458B-FE6B-DD0F2FC5D8A7}"/>
                </a:ext>
              </a:extLst>
            </p:cNvPr>
            <p:cNvSpPr/>
            <p:nvPr/>
          </p:nvSpPr>
          <p:spPr>
            <a:xfrm>
              <a:off x="972687" y="6023828"/>
              <a:ext cx="1030965" cy="3693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訓練の実施期間の初日</a:t>
              </a:r>
              <a:endParaRPr lang="ja-JP" altLang="ja-JP" sz="900">
                <a:solidFill>
                  <a:prstClr val="black"/>
                </a:solidFill>
                <a:latin typeface="Meiryo" panose="020B0604030504040204" pitchFamily="34" charset="-128"/>
                <a:ea typeface="Meiryo" panose="020B0604030504040204" pitchFamily="34" charset="-128"/>
              </a:endParaRPr>
            </a:p>
          </p:txBody>
        </p:sp>
        <p:sp>
          <p:nvSpPr>
            <p:cNvPr id="24" name="正方形/長方形 23">
              <a:extLst>
                <a:ext uri="{FF2B5EF4-FFF2-40B4-BE49-F238E27FC236}">
                  <a16:creationId xmlns:a16="http://schemas.microsoft.com/office/drawing/2014/main" id="{C71A6CD4-C8A1-2D48-0CEA-4E1482E8168E}"/>
                </a:ext>
              </a:extLst>
            </p:cNvPr>
            <p:cNvSpPr/>
            <p:nvPr/>
          </p:nvSpPr>
          <p:spPr>
            <a:xfrm>
              <a:off x="3404242" y="6023828"/>
              <a:ext cx="1039511" cy="3693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訓練の実施期間の最終日</a:t>
              </a:r>
              <a:endParaRPr lang="ja-JP" altLang="ja-JP" sz="900">
                <a:solidFill>
                  <a:prstClr val="black"/>
                </a:solidFill>
                <a:latin typeface="Meiryo" panose="020B0604030504040204" pitchFamily="34" charset="-128"/>
                <a:ea typeface="Meiryo" panose="020B0604030504040204" pitchFamily="34" charset="-128"/>
              </a:endParaRPr>
            </a:p>
          </p:txBody>
        </p:sp>
        <p:sp>
          <p:nvSpPr>
            <p:cNvPr id="25" name="正方形/長方形 24">
              <a:extLst>
                <a:ext uri="{FF2B5EF4-FFF2-40B4-BE49-F238E27FC236}">
                  <a16:creationId xmlns:a16="http://schemas.microsoft.com/office/drawing/2014/main" id="{D015229D-605F-5AD6-C5AD-F807151BBE5D}"/>
                </a:ext>
              </a:extLst>
            </p:cNvPr>
            <p:cNvSpPr/>
            <p:nvPr/>
          </p:nvSpPr>
          <p:spPr>
            <a:xfrm>
              <a:off x="1778752" y="6019016"/>
              <a:ext cx="1201367" cy="3693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訓練を</a:t>
              </a:r>
              <a:endParaRPr lang="en-US" altLang="ja-JP" sz="900">
                <a:solidFill>
                  <a:prstClr val="black"/>
                </a:solidFill>
                <a:latin typeface="Meiryo" panose="020B0604030504040204" pitchFamily="34" charset="-128"/>
                <a:ea typeface="Meiryo" panose="020B0604030504040204" pitchFamily="34" charset="-128"/>
              </a:endParaRPr>
            </a:p>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中止した日</a:t>
              </a:r>
              <a:endParaRPr lang="ja-JP" altLang="ja-JP" sz="900">
                <a:solidFill>
                  <a:prstClr val="black"/>
                </a:solidFill>
                <a:latin typeface="Meiryo" panose="020B0604030504040204" pitchFamily="34" charset="-128"/>
                <a:ea typeface="Meiryo" panose="020B0604030504040204" pitchFamily="34" charset="-128"/>
              </a:endParaRPr>
            </a:p>
          </p:txBody>
        </p:sp>
        <p:sp>
          <p:nvSpPr>
            <p:cNvPr id="26" name="正方形/長方形 25">
              <a:extLst>
                <a:ext uri="{FF2B5EF4-FFF2-40B4-BE49-F238E27FC236}">
                  <a16:creationId xmlns:a16="http://schemas.microsoft.com/office/drawing/2014/main" id="{2B468CD9-1741-FBCD-BB57-21EF85401D8B}"/>
                </a:ext>
              </a:extLst>
            </p:cNvPr>
            <p:cNvSpPr/>
            <p:nvPr/>
          </p:nvSpPr>
          <p:spPr>
            <a:xfrm>
              <a:off x="4868194" y="6093078"/>
              <a:ext cx="675769" cy="230832"/>
            </a:xfrm>
            <a:prstGeom prst="rect">
              <a:avLst/>
            </a:prstGeom>
          </p:spPr>
          <p:txBody>
            <a:bodyPr wrap="square">
              <a:spAutoFit/>
            </a:bodyPr>
            <a:lstStyle/>
            <a:p>
              <a:pPr algn="ctr" hangingPunct="0">
                <a:spcAft>
                  <a:spcPts val="0"/>
                </a:spcAft>
              </a:pPr>
              <a:r>
                <a:rPr lang="ja-JP" altLang="en-US" sz="900" b="1">
                  <a:solidFill>
                    <a:srgbClr val="FF0000"/>
                  </a:solidFill>
                  <a:latin typeface="Meiryo" panose="020B0604030504040204" pitchFamily="34" charset="-128"/>
                  <a:ea typeface="Meiryo" panose="020B0604030504040204" pitchFamily="34" charset="-128"/>
                </a:rPr>
                <a:t>申請期限</a:t>
              </a:r>
              <a:endParaRPr lang="ja-JP" altLang="ja-JP" sz="900" b="1">
                <a:solidFill>
                  <a:srgbClr val="FF0000"/>
                </a:solidFill>
                <a:latin typeface="Meiryo" panose="020B0604030504040204" pitchFamily="34" charset="-128"/>
                <a:ea typeface="Meiryo" panose="020B0604030504040204" pitchFamily="34" charset="-128"/>
              </a:endParaRPr>
            </a:p>
          </p:txBody>
        </p:sp>
        <p:cxnSp>
          <p:nvCxnSpPr>
            <p:cNvPr id="27" name="直線矢印コネクタ 26">
              <a:extLst>
                <a:ext uri="{FF2B5EF4-FFF2-40B4-BE49-F238E27FC236}">
                  <a16:creationId xmlns:a16="http://schemas.microsoft.com/office/drawing/2014/main" id="{17DF2B9B-4C81-A206-B50F-20E07BA96CA7}"/>
                </a:ext>
              </a:extLst>
            </p:cNvPr>
            <p:cNvCxnSpPr>
              <a:cxnSpLocks/>
            </p:cNvCxnSpPr>
            <p:nvPr/>
          </p:nvCxnSpPr>
          <p:spPr>
            <a:xfrm>
              <a:off x="2691873" y="5767418"/>
              <a:ext cx="2484000" cy="0"/>
            </a:xfrm>
            <a:prstGeom prst="straightConnector1">
              <a:avLst/>
            </a:prstGeom>
            <a:ln w="28575">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28" name="正方形/長方形 27">
              <a:extLst>
                <a:ext uri="{FF2B5EF4-FFF2-40B4-BE49-F238E27FC236}">
                  <a16:creationId xmlns:a16="http://schemas.microsoft.com/office/drawing/2014/main" id="{275BE94E-A194-E35B-DFC8-6E5F204718B0}"/>
                </a:ext>
              </a:extLst>
            </p:cNvPr>
            <p:cNvSpPr/>
            <p:nvPr/>
          </p:nvSpPr>
          <p:spPr>
            <a:xfrm>
              <a:off x="4175730" y="5536586"/>
              <a:ext cx="675769" cy="230832"/>
            </a:xfrm>
            <a:prstGeom prst="rect">
              <a:avLst/>
            </a:prstGeom>
          </p:spPr>
          <p:txBody>
            <a:bodyPr wrap="square">
              <a:spAutoFit/>
            </a:bodyPr>
            <a:lstStyle/>
            <a:p>
              <a:pPr algn="ctr" hangingPunct="0">
                <a:spcAft>
                  <a:spcPts val="0"/>
                </a:spcAft>
              </a:pPr>
              <a:r>
                <a:rPr lang="ja-JP" altLang="en-US" sz="900">
                  <a:solidFill>
                    <a:srgbClr val="FF0000"/>
                  </a:solidFill>
                  <a:latin typeface="Meiryo" panose="020B0604030504040204" pitchFamily="34" charset="-128"/>
                  <a:ea typeface="Meiryo" panose="020B0604030504040204" pitchFamily="34" charset="-128"/>
                </a:rPr>
                <a:t>申請期間</a:t>
              </a:r>
              <a:endParaRPr lang="ja-JP" altLang="ja-JP" sz="900">
                <a:solidFill>
                  <a:srgbClr val="FF0000"/>
                </a:solidFill>
                <a:latin typeface="Meiryo" panose="020B0604030504040204" pitchFamily="34" charset="-128"/>
                <a:ea typeface="Meiryo" panose="020B0604030504040204" pitchFamily="34" charset="-128"/>
              </a:endParaRPr>
            </a:p>
          </p:txBody>
        </p:sp>
        <p:sp>
          <p:nvSpPr>
            <p:cNvPr id="29" name="正方形/長方形 28">
              <a:extLst>
                <a:ext uri="{FF2B5EF4-FFF2-40B4-BE49-F238E27FC236}">
                  <a16:creationId xmlns:a16="http://schemas.microsoft.com/office/drawing/2014/main" id="{568F9E81-4B2C-D1AD-6534-4ACAFE4FBFFA}"/>
                </a:ext>
              </a:extLst>
            </p:cNvPr>
            <p:cNvSpPr/>
            <p:nvPr/>
          </p:nvSpPr>
          <p:spPr>
            <a:xfrm>
              <a:off x="2830616" y="5544118"/>
              <a:ext cx="963777" cy="230832"/>
            </a:xfrm>
            <a:prstGeom prst="rect">
              <a:avLst/>
            </a:prstGeom>
          </p:spPr>
          <p:txBody>
            <a:bodyPr wrap="square">
              <a:spAutoFit/>
            </a:bodyPr>
            <a:lstStyle/>
            <a:p>
              <a:pPr algn="ctr" hangingPunct="0">
                <a:spcAft>
                  <a:spcPts val="0"/>
                </a:spcAft>
              </a:pPr>
              <a:r>
                <a:rPr lang="ja-JP" altLang="en-US" sz="900">
                  <a:solidFill>
                    <a:srgbClr val="FF0000"/>
                  </a:solidFill>
                  <a:latin typeface="Meiryo" panose="020B0604030504040204" pitchFamily="34" charset="-128"/>
                  <a:ea typeface="Meiryo" panose="020B0604030504040204" pitchFamily="34" charset="-128"/>
                </a:rPr>
                <a:t>申請可能期間</a:t>
              </a:r>
              <a:endParaRPr lang="ja-JP" altLang="ja-JP" sz="900">
                <a:solidFill>
                  <a:srgbClr val="FF0000"/>
                </a:solidFill>
                <a:latin typeface="Meiryo" panose="020B0604030504040204" pitchFamily="34" charset="-128"/>
                <a:ea typeface="Meiryo" panose="020B0604030504040204" pitchFamily="34" charset="-128"/>
              </a:endParaRPr>
            </a:p>
          </p:txBody>
        </p:sp>
        <p:cxnSp>
          <p:nvCxnSpPr>
            <p:cNvPr id="30" name="直線コネクタ 29">
              <a:extLst>
                <a:ext uri="{FF2B5EF4-FFF2-40B4-BE49-F238E27FC236}">
                  <a16:creationId xmlns:a16="http://schemas.microsoft.com/office/drawing/2014/main" id="{0546A215-6EB6-6DF8-5DDE-D40D98E8B8E8}"/>
                </a:ext>
              </a:extLst>
            </p:cNvPr>
            <p:cNvCxnSpPr/>
            <p:nvPr/>
          </p:nvCxnSpPr>
          <p:spPr>
            <a:xfrm>
              <a:off x="2380932" y="5631513"/>
              <a:ext cx="0" cy="362309"/>
            </a:xfrm>
            <a:prstGeom prst="line">
              <a:avLst/>
            </a:prstGeom>
          </p:spPr>
          <p:style>
            <a:lnRef idx="1">
              <a:schemeClr val="dk1"/>
            </a:lnRef>
            <a:fillRef idx="0">
              <a:schemeClr val="dk1"/>
            </a:fillRef>
            <a:effectRef idx="0">
              <a:schemeClr val="dk1"/>
            </a:effectRef>
            <a:fontRef idx="minor">
              <a:schemeClr val="tx1"/>
            </a:fontRef>
          </p:style>
        </p:cxnSp>
        <p:sp>
          <p:nvSpPr>
            <p:cNvPr id="31" name="正方形/長方形 30">
              <a:extLst>
                <a:ext uri="{FF2B5EF4-FFF2-40B4-BE49-F238E27FC236}">
                  <a16:creationId xmlns:a16="http://schemas.microsoft.com/office/drawing/2014/main" id="{028DF49E-95E4-4F11-D8A3-72BF857F37B9}"/>
                </a:ext>
              </a:extLst>
            </p:cNvPr>
            <p:cNvSpPr/>
            <p:nvPr/>
          </p:nvSpPr>
          <p:spPr>
            <a:xfrm>
              <a:off x="2382428" y="5420310"/>
              <a:ext cx="640169"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８</a:t>
              </a:r>
              <a:r>
                <a:rPr lang="en-US" altLang="ja-JP" sz="900">
                  <a:solidFill>
                    <a:prstClr val="black"/>
                  </a:solidFill>
                  <a:latin typeface="Meiryo" panose="020B0604030504040204" pitchFamily="34" charset="-128"/>
                  <a:ea typeface="Meiryo" panose="020B0604030504040204" pitchFamily="34" charset="-128"/>
                </a:rPr>
                <a:t>/16</a:t>
              </a:r>
              <a:endParaRPr lang="ja-JP" altLang="ja-JP" sz="900">
                <a:solidFill>
                  <a:prstClr val="black"/>
                </a:solidFill>
                <a:latin typeface="Meiryo" panose="020B0604030504040204" pitchFamily="34" charset="-128"/>
                <a:ea typeface="Meiryo" panose="020B0604030504040204" pitchFamily="34" charset="-128"/>
              </a:endParaRPr>
            </a:p>
          </p:txBody>
        </p:sp>
      </p:grpSp>
      <p:grpSp>
        <p:nvGrpSpPr>
          <p:cNvPr id="50" name="グループ化 49">
            <a:extLst>
              <a:ext uri="{FF2B5EF4-FFF2-40B4-BE49-F238E27FC236}">
                <a16:creationId xmlns:a16="http://schemas.microsoft.com/office/drawing/2014/main" id="{EC1E04EB-05D4-9C5E-0699-A71E2613CA10}"/>
              </a:ext>
            </a:extLst>
          </p:cNvPr>
          <p:cNvGrpSpPr/>
          <p:nvPr/>
        </p:nvGrpSpPr>
        <p:grpSpPr>
          <a:xfrm>
            <a:off x="1134571" y="2456402"/>
            <a:ext cx="5220000" cy="950376"/>
            <a:chOff x="922268" y="2026519"/>
            <a:chExt cx="5220000" cy="950376"/>
          </a:xfrm>
        </p:grpSpPr>
        <p:cxnSp>
          <p:nvCxnSpPr>
            <p:cNvPr id="51" name="直線矢印コネクタ 50">
              <a:extLst>
                <a:ext uri="{FF2B5EF4-FFF2-40B4-BE49-F238E27FC236}">
                  <a16:creationId xmlns:a16="http://schemas.microsoft.com/office/drawing/2014/main" id="{33D0D465-A8A0-6ED7-BE82-CDEAB2786E49}"/>
                </a:ext>
              </a:extLst>
            </p:cNvPr>
            <p:cNvCxnSpPr>
              <a:cxnSpLocks/>
            </p:cNvCxnSpPr>
            <p:nvPr/>
          </p:nvCxnSpPr>
          <p:spPr>
            <a:xfrm>
              <a:off x="922268" y="2489903"/>
              <a:ext cx="5220000" cy="0"/>
            </a:xfrm>
            <a:prstGeom prst="straightConnector1">
              <a:avLst/>
            </a:prstGeom>
            <a:ln w="28575">
              <a:tailEnd type="triangle"/>
            </a:ln>
          </p:spPr>
          <p:style>
            <a:lnRef idx="1">
              <a:schemeClr val="dk1"/>
            </a:lnRef>
            <a:fillRef idx="0">
              <a:schemeClr val="dk1"/>
            </a:fillRef>
            <a:effectRef idx="0">
              <a:schemeClr val="dk1"/>
            </a:effectRef>
            <a:fontRef idx="minor">
              <a:schemeClr val="tx1"/>
            </a:fontRef>
          </p:style>
        </p:cxnSp>
        <p:cxnSp>
          <p:nvCxnSpPr>
            <p:cNvPr id="52" name="直線コネクタ 51">
              <a:extLst>
                <a:ext uri="{FF2B5EF4-FFF2-40B4-BE49-F238E27FC236}">
                  <a16:creationId xmlns:a16="http://schemas.microsoft.com/office/drawing/2014/main" id="{84066AC3-136A-E21C-91EF-814A1C2FAB1E}"/>
                </a:ext>
              </a:extLst>
            </p:cNvPr>
            <p:cNvCxnSpPr/>
            <p:nvPr/>
          </p:nvCxnSpPr>
          <p:spPr>
            <a:xfrm>
              <a:off x="1469002" y="2236862"/>
              <a:ext cx="0" cy="362309"/>
            </a:xfrm>
            <a:prstGeom prst="line">
              <a:avLst/>
            </a:prstGeom>
          </p:spPr>
          <p:style>
            <a:lnRef idx="1">
              <a:schemeClr val="dk1"/>
            </a:lnRef>
            <a:fillRef idx="0">
              <a:schemeClr val="dk1"/>
            </a:fillRef>
            <a:effectRef idx="0">
              <a:schemeClr val="dk1"/>
            </a:effectRef>
            <a:fontRef idx="minor">
              <a:schemeClr val="tx1"/>
            </a:fontRef>
          </p:style>
        </p:cxnSp>
        <p:cxnSp>
          <p:nvCxnSpPr>
            <p:cNvPr id="53" name="直線コネクタ 52">
              <a:extLst>
                <a:ext uri="{FF2B5EF4-FFF2-40B4-BE49-F238E27FC236}">
                  <a16:creationId xmlns:a16="http://schemas.microsoft.com/office/drawing/2014/main" id="{1459A5F4-1B6F-6147-72AE-59282BA4B0A8}"/>
                </a:ext>
              </a:extLst>
            </p:cNvPr>
            <p:cNvCxnSpPr/>
            <p:nvPr/>
          </p:nvCxnSpPr>
          <p:spPr>
            <a:xfrm>
              <a:off x="3904056" y="2239737"/>
              <a:ext cx="0" cy="362309"/>
            </a:xfrm>
            <a:prstGeom prst="line">
              <a:avLst/>
            </a:prstGeom>
          </p:spPr>
          <p:style>
            <a:lnRef idx="1">
              <a:schemeClr val="dk1"/>
            </a:lnRef>
            <a:fillRef idx="0">
              <a:schemeClr val="dk1"/>
            </a:fillRef>
            <a:effectRef idx="0">
              <a:schemeClr val="dk1"/>
            </a:effectRef>
            <a:fontRef idx="minor">
              <a:schemeClr val="tx1"/>
            </a:fontRef>
          </p:style>
        </p:cxnSp>
        <p:sp>
          <p:nvSpPr>
            <p:cNvPr id="54" name="正方形/長方形 53">
              <a:extLst>
                <a:ext uri="{FF2B5EF4-FFF2-40B4-BE49-F238E27FC236}">
                  <a16:creationId xmlns:a16="http://schemas.microsoft.com/office/drawing/2014/main" id="{95F6D825-4EAE-F994-DD45-A23F1B5DC1EB}"/>
                </a:ext>
              </a:extLst>
            </p:cNvPr>
            <p:cNvSpPr/>
            <p:nvPr/>
          </p:nvSpPr>
          <p:spPr>
            <a:xfrm>
              <a:off x="1157984" y="2026519"/>
              <a:ext cx="613863"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４</a:t>
              </a:r>
              <a:r>
                <a:rPr lang="en-US" altLang="ja-JP" sz="900">
                  <a:solidFill>
                    <a:prstClr val="black"/>
                  </a:solidFill>
                  <a:latin typeface="Meiryo" panose="020B0604030504040204" pitchFamily="34" charset="-128"/>
                  <a:ea typeface="Meiryo" panose="020B0604030504040204" pitchFamily="34" charset="-128"/>
                </a:rPr>
                <a:t>/</a:t>
              </a:r>
              <a:r>
                <a:rPr lang="ja-JP" altLang="en-US" sz="900">
                  <a:solidFill>
                    <a:prstClr val="black"/>
                  </a:solidFill>
                  <a:latin typeface="Meiryo" panose="020B0604030504040204" pitchFamily="34" charset="-128"/>
                  <a:ea typeface="Meiryo" panose="020B0604030504040204" pitchFamily="34" charset="-128"/>
                </a:rPr>
                <a:t>１</a:t>
              </a:r>
              <a:endParaRPr lang="ja-JP" altLang="ja-JP" sz="900">
                <a:solidFill>
                  <a:prstClr val="black"/>
                </a:solidFill>
                <a:latin typeface="Meiryo" panose="020B0604030504040204" pitchFamily="34" charset="-128"/>
                <a:ea typeface="Meiryo" panose="020B0604030504040204" pitchFamily="34" charset="-128"/>
              </a:endParaRPr>
            </a:p>
          </p:txBody>
        </p:sp>
        <p:sp>
          <p:nvSpPr>
            <p:cNvPr id="55" name="正方形/長方形 54">
              <a:extLst>
                <a:ext uri="{FF2B5EF4-FFF2-40B4-BE49-F238E27FC236}">
                  <a16:creationId xmlns:a16="http://schemas.microsoft.com/office/drawing/2014/main" id="{FB6264C5-D05A-1E76-CA51-2BFC881EB329}"/>
                </a:ext>
              </a:extLst>
            </p:cNvPr>
            <p:cNvSpPr/>
            <p:nvPr/>
          </p:nvSpPr>
          <p:spPr>
            <a:xfrm>
              <a:off x="3611769" y="2026519"/>
              <a:ext cx="613863" cy="230832"/>
            </a:xfrm>
            <a:prstGeom prst="rect">
              <a:avLst/>
            </a:prstGeom>
          </p:spPr>
          <p:txBody>
            <a:bodyPr wrap="square">
              <a:spAutoFit/>
            </a:bodyPr>
            <a:lstStyle/>
            <a:p>
              <a:pPr algn="ctr" hangingPunct="0">
                <a:spcAft>
                  <a:spcPts val="0"/>
                </a:spcAft>
              </a:pPr>
              <a:r>
                <a:rPr lang="en-US" altLang="ja-JP" sz="900">
                  <a:solidFill>
                    <a:prstClr val="black"/>
                  </a:solidFill>
                  <a:latin typeface="Meiryo" panose="020B0604030504040204" pitchFamily="34" charset="-128"/>
                  <a:ea typeface="Meiryo" panose="020B0604030504040204" pitchFamily="34" charset="-128"/>
                </a:rPr>
                <a:t>10/1</a:t>
              </a:r>
              <a:endParaRPr lang="ja-JP" altLang="ja-JP" sz="900">
                <a:solidFill>
                  <a:prstClr val="black"/>
                </a:solidFill>
                <a:latin typeface="Meiryo" panose="020B0604030504040204" pitchFamily="34" charset="-128"/>
                <a:ea typeface="Meiryo" panose="020B0604030504040204" pitchFamily="34" charset="-128"/>
              </a:endParaRPr>
            </a:p>
          </p:txBody>
        </p:sp>
        <p:sp>
          <p:nvSpPr>
            <p:cNvPr id="56" name="正方形/長方形 55">
              <a:extLst>
                <a:ext uri="{FF2B5EF4-FFF2-40B4-BE49-F238E27FC236}">
                  <a16:creationId xmlns:a16="http://schemas.microsoft.com/office/drawing/2014/main" id="{C01AE05A-3798-C45F-0FD0-A6C7F30AB3CB}"/>
                </a:ext>
              </a:extLst>
            </p:cNvPr>
            <p:cNvSpPr/>
            <p:nvPr/>
          </p:nvSpPr>
          <p:spPr>
            <a:xfrm>
              <a:off x="4602143" y="2026519"/>
              <a:ext cx="613863" cy="230832"/>
            </a:xfrm>
            <a:prstGeom prst="rect">
              <a:avLst/>
            </a:prstGeom>
          </p:spPr>
          <p:txBody>
            <a:bodyPr wrap="square">
              <a:spAutoFit/>
            </a:bodyPr>
            <a:lstStyle/>
            <a:p>
              <a:pPr algn="ctr" hangingPunct="0">
                <a:spcAft>
                  <a:spcPts val="0"/>
                </a:spcAft>
              </a:pPr>
              <a:r>
                <a:rPr lang="en-US" altLang="ja-JP" sz="900">
                  <a:solidFill>
                    <a:prstClr val="black"/>
                  </a:solidFill>
                  <a:latin typeface="Meiryo" panose="020B0604030504040204" pitchFamily="34" charset="-128"/>
                  <a:ea typeface="Meiryo" panose="020B0604030504040204" pitchFamily="34" charset="-128"/>
                </a:rPr>
                <a:t>11/30</a:t>
              </a:r>
              <a:endParaRPr lang="ja-JP" altLang="ja-JP" sz="900">
                <a:solidFill>
                  <a:prstClr val="black"/>
                </a:solidFill>
                <a:latin typeface="Meiryo" panose="020B0604030504040204" pitchFamily="34" charset="-128"/>
                <a:ea typeface="Meiryo" panose="020B0604030504040204" pitchFamily="34" charset="-128"/>
              </a:endParaRPr>
            </a:p>
          </p:txBody>
        </p:sp>
        <p:cxnSp>
          <p:nvCxnSpPr>
            <p:cNvPr id="57" name="直線コネクタ 56">
              <a:extLst>
                <a:ext uri="{FF2B5EF4-FFF2-40B4-BE49-F238E27FC236}">
                  <a16:creationId xmlns:a16="http://schemas.microsoft.com/office/drawing/2014/main" id="{9CF1D53E-331C-14A6-334B-9B91361533EB}"/>
                </a:ext>
              </a:extLst>
            </p:cNvPr>
            <p:cNvCxnSpPr/>
            <p:nvPr/>
          </p:nvCxnSpPr>
          <p:spPr>
            <a:xfrm>
              <a:off x="4909075" y="2246930"/>
              <a:ext cx="0" cy="362309"/>
            </a:xfrm>
            <a:prstGeom prst="line">
              <a:avLst/>
            </a:prstGeom>
          </p:spPr>
          <p:style>
            <a:lnRef idx="1">
              <a:schemeClr val="dk1"/>
            </a:lnRef>
            <a:fillRef idx="0">
              <a:schemeClr val="dk1"/>
            </a:fillRef>
            <a:effectRef idx="0">
              <a:schemeClr val="dk1"/>
            </a:effectRef>
            <a:fontRef idx="minor">
              <a:schemeClr val="tx1"/>
            </a:fontRef>
          </p:style>
        </p:cxnSp>
        <p:sp>
          <p:nvSpPr>
            <p:cNvPr id="58" name="正方形/長方形 57">
              <a:extLst>
                <a:ext uri="{FF2B5EF4-FFF2-40B4-BE49-F238E27FC236}">
                  <a16:creationId xmlns:a16="http://schemas.microsoft.com/office/drawing/2014/main" id="{E2AC64FA-4E6A-78C3-04D8-E5A18BA3A728}"/>
                </a:ext>
              </a:extLst>
            </p:cNvPr>
            <p:cNvSpPr/>
            <p:nvPr/>
          </p:nvSpPr>
          <p:spPr>
            <a:xfrm>
              <a:off x="4629391" y="2670427"/>
              <a:ext cx="648000" cy="230832"/>
            </a:xfrm>
            <a:prstGeom prst="rect">
              <a:avLst/>
            </a:prstGeom>
          </p:spPr>
          <p:txBody>
            <a:bodyPr wrap="square">
              <a:spAutoFit/>
            </a:bodyPr>
            <a:lstStyle/>
            <a:p>
              <a:pPr algn="ctr" hangingPunct="0">
                <a:spcAft>
                  <a:spcPts val="0"/>
                </a:spcAft>
              </a:pPr>
              <a:r>
                <a:rPr lang="ja-JP" altLang="en-US" sz="900" b="1">
                  <a:solidFill>
                    <a:srgbClr val="FF0000"/>
                  </a:solidFill>
                  <a:latin typeface="Meiryo" panose="020B0604030504040204" pitchFamily="34" charset="-128"/>
                  <a:ea typeface="Meiryo" panose="020B0604030504040204" pitchFamily="34" charset="-128"/>
                </a:rPr>
                <a:t>申請期限</a:t>
              </a:r>
              <a:endParaRPr lang="ja-JP" altLang="ja-JP" sz="900" b="1">
                <a:solidFill>
                  <a:srgbClr val="FF0000"/>
                </a:solidFill>
                <a:latin typeface="Meiryo" panose="020B0604030504040204" pitchFamily="34" charset="-128"/>
                <a:ea typeface="Meiryo" panose="020B0604030504040204" pitchFamily="34" charset="-128"/>
              </a:endParaRPr>
            </a:p>
          </p:txBody>
        </p:sp>
        <p:cxnSp>
          <p:nvCxnSpPr>
            <p:cNvPr id="59" name="直線矢印コネクタ 58">
              <a:extLst>
                <a:ext uri="{FF2B5EF4-FFF2-40B4-BE49-F238E27FC236}">
                  <a16:creationId xmlns:a16="http://schemas.microsoft.com/office/drawing/2014/main" id="{ED51D3B9-A4B2-D158-697A-FB6EFFF166CD}"/>
                </a:ext>
              </a:extLst>
            </p:cNvPr>
            <p:cNvCxnSpPr/>
            <p:nvPr/>
          </p:nvCxnSpPr>
          <p:spPr>
            <a:xfrm>
              <a:off x="3913692" y="2357631"/>
              <a:ext cx="995383" cy="0"/>
            </a:xfrm>
            <a:prstGeom prst="straightConnector1">
              <a:avLst/>
            </a:prstGeom>
            <a:ln w="28575">
              <a:solidFill>
                <a:srgbClr val="FF0000"/>
              </a:solidFill>
              <a:tailEnd type="triangle"/>
            </a:ln>
          </p:spPr>
          <p:style>
            <a:lnRef idx="1">
              <a:schemeClr val="dk1"/>
            </a:lnRef>
            <a:fillRef idx="0">
              <a:schemeClr val="dk1"/>
            </a:fillRef>
            <a:effectRef idx="0">
              <a:schemeClr val="dk1"/>
            </a:effectRef>
            <a:fontRef idx="minor">
              <a:schemeClr val="tx1"/>
            </a:fontRef>
          </p:style>
        </p:cxnSp>
        <p:sp>
          <p:nvSpPr>
            <p:cNvPr id="60" name="正方形/長方形 59">
              <a:extLst>
                <a:ext uri="{FF2B5EF4-FFF2-40B4-BE49-F238E27FC236}">
                  <a16:creationId xmlns:a16="http://schemas.microsoft.com/office/drawing/2014/main" id="{82B89BFA-7EA1-9278-14C3-0E5F2643B13E}"/>
                </a:ext>
              </a:extLst>
            </p:cNvPr>
            <p:cNvSpPr/>
            <p:nvPr/>
          </p:nvSpPr>
          <p:spPr>
            <a:xfrm>
              <a:off x="4069296" y="2154914"/>
              <a:ext cx="648000" cy="230832"/>
            </a:xfrm>
            <a:prstGeom prst="rect">
              <a:avLst/>
            </a:prstGeom>
          </p:spPr>
          <p:txBody>
            <a:bodyPr wrap="square">
              <a:spAutoFit/>
            </a:bodyPr>
            <a:lstStyle/>
            <a:p>
              <a:pPr algn="ctr" hangingPunct="0">
                <a:spcAft>
                  <a:spcPts val="0"/>
                </a:spcAft>
              </a:pPr>
              <a:r>
                <a:rPr lang="ja-JP" altLang="en-US" sz="900">
                  <a:solidFill>
                    <a:srgbClr val="FF0000"/>
                  </a:solidFill>
                  <a:latin typeface="Meiryo" panose="020B0604030504040204" pitchFamily="34" charset="-128"/>
                  <a:ea typeface="Meiryo" panose="020B0604030504040204" pitchFamily="34" charset="-128"/>
                </a:rPr>
                <a:t>申請期間</a:t>
              </a:r>
              <a:endParaRPr lang="ja-JP" altLang="ja-JP" sz="900">
                <a:solidFill>
                  <a:srgbClr val="FF0000"/>
                </a:solidFill>
                <a:latin typeface="Meiryo" panose="020B0604030504040204" pitchFamily="34" charset="-128"/>
                <a:ea typeface="Meiryo" panose="020B0604030504040204" pitchFamily="34" charset="-128"/>
              </a:endParaRPr>
            </a:p>
          </p:txBody>
        </p:sp>
        <p:sp>
          <p:nvSpPr>
            <p:cNvPr id="61" name="正方形/長方形 60">
              <a:extLst>
                <a:ext uri="{FF2B5EF4-FFF2-40B4-BE49-F238E27FC236}">
                  <a16:creationId xmlns:a16="http://schemas.microsoft.com/office/drawing/2014/main" id="{C27FDDCB-793B-7348-20CA-4C5BE78B951E}"/>
                </a:ext>
              </a:extLst>
            </p:cNvPr>
            <p:cNvSpPr/>
            <p:nvPr/>
          </p:nvSpPr>
          <p:spPr>
            <a:xfrm>
              <a:off x="990320" y="2601177"/>
              <a:ext cx="988600" cy="3693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訓練の実施期間の初日</a:t>
              </a:r>
              <a:endParaRPr lang="ja-JP" altLang="ja-JP" sz="900">
                <a:solidFill>
                  <a:prstClr val="black"/>
                </a:solidFill>
                <a:latin typeface="Meiryo" panose="020B0604030504040204" pitchFamily="34" charset="-128"/>
                <a:ea typeface="Meiryo" panose="020B0604030504040204" pitchFamily="34" charset="-128"/>
              </a:endParaRPr>
            </a:p>
          </p:txBody>
        </p:sp>
        <p:cxnSp>
          <p:nvCxnSpPr>
            <p:cNvPr id="62" name="直線コネクタ 61">
              <a:extLst>
                <a:ext uri="{FF2B5EF4-FFF2-40B4-BE49-F238E27FC236}">
                  <a16:creationId xmlns:a16="http://schemas.microsoft.com/office/drawing/2014/main" id="{E05CE0F0-A6FE-10CB-D432-0E9BBCD2D244}"/>
                </a:ext>
              </a:extLst>
            </p:cNvPr>
            <p:cNvCxnSpPr/>
            <p:nvPr/>
          </p:nvCxnSpPr>
          <p:spPr>
            <a:xfrm>
              <a:off x="3429000" y="2246123"/>
              <a:ext cx="0" cy="362309"/>
            </a:xfrm>
            <a:prstGeom prst="line">
              <a:avLst/>
            </a:prstGeom>
          </p:spPr>
          <p:style>
            <a:lnRef idx="1">
              <a:schemeClr val="dk1"/>
            </a:lnRef>
            <a:fillRef idx="0">
              <a:schemeClr val="dk1"/>
            </a:fillRef>
            <a:effectRef idx="0">
              <a:schemeClr val="dk1"/>
            </a:effectRef>
            <a:fontRef idx="minor">
              <a:schemeClr val="tx1"/>
            </a:fontRef>
          </p:style>
        </p:cxnSp>
        <p:sp>
          <p:nvSpPr>
            <p:cNvPr id="63" name="正方形/長方形 62">
              <a:extLst>
                <a:ext uri="{FF2B5EF4-FFF2-40B4-BE49-F238E27FC236}">
                  <a16:creationId xmlns:a16="http://schemas.microsoft.com/office/drawing/2014/main" id="{0C483154-556D-026B-60C7-0F5E89A05FE2}"/>
                </a:ext>
              </a:extLst>
            </p:cNvPr>
            <p:cNvSpPr/>
            <p:nvPr/>
          </p:nvSpPr>
          <p:spPr>
            <a:xfrm>
              <a:off x="3136713" y="2032905"/>
              <a:ext cx="613863" cy="2308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９</a:t>
              </a:r>
              <a:r>
                <a:rPr lang="en-US" altLang="ja-JP" sz="900">
                  <a:solidFill>
                    <a:prstClr val="black"/>
                  </a:solidFill>
                  <a:latin typeface="Meiryo" panose="020B0604030504040204" pitchFamily="34" charset="-128"/>
                  <a:ea typeface="Meiryo" panose="020B0604030504040204" pitchFamily="34" charset="-128"/>
                </a:rPr>
                <a:t>/30</a:t>
              </a:r>
              <a:endParaRPr lang="ja-JP" altLang="ja-JP" sz="900">
                <a:solidFill>
                  <a:prstClr val="black"/>
                </a:solidFill>
                <a:latin typeface="Meiryo" panose="020B0604030504040204" pitchFamily="34" charset="-128"/>
                <a:ea typeface="Meiryo" panose="020B0604030504040204" pitchFamily="34" charset="-128"/>
              </a:endParaRPr>
            </a:p>
          </p:txBody>
        </p:sp>
        <p:sp>
          <p:nvSpPr>
            <p:cNvPr id="64" name="正方形/長方形 63">
              <a:extLst>
                <a:ext uri="{FF2B5EF4-FFF2-40B4-BE49-F238E27FC236}">
                  <a16:creationId xmlns:a16="http://schemas.microsoft.com/office/drawing/2014/main" id="{E2390D32-5D3C-48C0-DF06-C8446B232DBB}"/>
                </a:ext>
              </a:extLst>
            </p:cNvPr>
            <p:cNvSpPr/>
            <p:nvPr/>
          </p:nvSpPr>
          <p:spPr>
            <a:xfrm>
              <a:off x="2938581" y="2607563"/>
              <a:ext cx="996795" cy="369332"/>
            </a:xfrm>
            <a:prstGeom prst="rect">
              <a:avLst/>
            </a:prstGeom>
          </p:spPr>
          <p:txBody>
            <a:bodyPr wrap="square">
              <a:spAutoFit/>
            </a:bodyPr>
            <a:lstStyle/>
            <a:p>
              <a:pPr algn="ctr" hangingPunct="0">
                <a:spcAft>
                  <a:spcPts val="0"/>
                </a:spcAft>
              </a:pPr>
              <a:r>
                <a:rPr lang="ja-JP" altLang="en-US" sz="900">
                  <a:solidFill>
                    <a:prstClr val="black"/>
                  </a:solidFill>
                  <a:latin typeface="Meiryo" panose="020B0604030504040204" pitchFamily="34" charset="-128"/>
                  <a:ea typeface="Meiryo" panose="020B0604030504040204" pitchFamily="34" charset="-128"/>
                </a:rPr>
                <a:t>訓練の実施期間の最終日</a:t>
              </a:r>
              <a:endParaRPr lang="ja-JP" altLang="ja-JP" sz="900">
                <a:solidFill>
                  <a:prstClr val="black"/>
                </a:solidFill>
                <a:latin typeface="Meiryo" panose="020B0604030504040204" pitchFamily="34" charset="-128"/>
                <a:ea typeface="Meiryo" panose="020B0604030504040204" pitchFamily="34" charset="-128"/>
              </a:endParaRPr>
            </a:p>
          </p:txBody>
        </p:sp>
      </p:grpSp>
      <p:sp>
        <p:nvSpPr>
          <p:cNvPr id="66" name="正方形/長方形 65">
            <a:extLst>
              <a:ext uri="{FF2B5EF4-FFF2-40B4-BE49-F238E27FC236}">
                <a16:creationId xmlns:a16="http://schemas.microsoft.com/office/drawing/2014/main" id="{6D4A1640-40A1-8A6B-AF49-439599DA03B5}"/>
              </a:ext>
            </a:extLst>
          </p:cNvPr>
          <p:cNvSpPr/>
          <p:nvPr/>
        </p:nvSpPr>
        <p:spPr>
          <a:xfrm>
            <a:off x="91441" y="46482"/>
            <a:ext cx="699588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67" name="タイトル 3">
            <a:extLst>
              <a:ext uri="{FF2B5EF4-FFF2-40B4-BE49-F238E27FC236}">
                <a16:creationId xmlns:a16="http://schemas.microsoft.com/office/drawing/2014/main" id="{A766CB49-501D-7B44-4C58-48477C4E4EAE}"/>
              </a:ext>
            </a:extLst>
          </p:cNvPr>
          <p:cNvSpPr txBox="1">
            <a:spLocks/>
          </p:cNvSpPr>
          <p:nvPr/>
        </p:nvSpPr>
        <p:spPr>
          <a:xfrm>
            <a:off x="113571" y="46483"/>
            <a:ext cx="6151176" cy="403794"/>
          </a:xfrm>
          <a:prstGeom prst="rect">
            <a:avLst/>
          </a:prstGeom>
        </p:spPr>
        <p:txBody>
          <a:bodyPr vert="horz" lIns="100191" tIns="50095" rIns="100191" bIns="50095" rtlCol="0" anchor="ctr">
            <a:normAutofit/>
          </a:bodyPr>
          <a:lstStyle>
            <a:lvl1pPr algn="ctr" defTabSz="1001908" rtl="0" eaLnBrk="1" latinLnBrk="0" hangingPunct="1">
              <a:spcBef>
                <a:spcPct val="0"/>
              </a:spcBef>
              <a:buNone/>
              <a:defRPr kumimoji="1" sz="4800" kern="1200">
                <a:solidFill>
                  <a:schemeClr val="tx1"/>
                </a:solidFill>
                <a:latin typeface="+mj-lt"/>
                <a:ea typeface="+mj-ea"/>
                <a:cs typeface="+mj-cs"/>
              </a:defRPr>
            </a:lvl1pPr>
          </a:lstStyle>
          <a:p>
            <a:pPr algn="l"/>
            <a:r>
              <a:rPr lang="en-US" altLang="ja-JP" sz="1600" b="1">
                <a:solidFill>
                  <a:srgbClr val="000000"/>
                </a:solidFill>
                <a:latin typeface="メイリオ" panose="020B0604030504040204" pitchFamily="50" charset="-128"/>
                <a:ea typeface="メイリオ" panose="020B0604030504040204" pitchFamily="50" charset="-128"/>
                <a:cs typeface="+mn-cs"/>
              </a:rPr>
              <a:t>Ⅲ-</a:t>
            </a:r>
            <a:r>
              <a:rPr lang="ja-JP" altLang="en-US" sz="1600" b="1">
                <a:solidFill>
                  <a:srgbClr val="000000"/>
                </a:solidFill>
                <a:latin typeface="メイリオ" panose="020B0604030504040204" pitchFamily="50" charset="-128"/>
                <a:ea typeface="メイリオ" panose="020B0604030504040204" pitchFamily="50" charset="-128"/>
                <a:cs typeface="+mn-cs"/>
              </a:rPr>
              <a:t>５　支給申請期間（通常分）</a:t>
            </a:r>
          </a:p>
        </p:txBody>
      </p:sp>
      <p:graphicFrame>
        <p:nvGraphicFramePr>
          <p:cNvPr id="33" name="表 20">
            <a:extLst>
              <a:ext uri="{FF2B5EF4-FFF2-40B4-BE49-F238E27FC236}">
                <a16:creationId xmlns:a16="http://schemas.microsoft.com/office/drawing/2014/main" id="{5E095FDC-074F-05FA-4394-A829E7118528}"/>
              </a:ext>
            </a:extLst>
          </p:cNvPr>
          <p:cNvGraphicFramePr>
            <a:graphicFrameLocks noGrp="1"/>
          </p:cNvGraphicFramePr>
          <p:nvPr>
            <p:extLst>
              <p:ext uri="{D42A27DB-BD31-4B8C-83A1-F6EECF244321}">
                <p14:modId xmlns:p14="http://schemas.microsoft.com/office/powerpoint/2010/main" val="522347825"/>
              </p:ext>
            </p:extLst>
          </p:nvPr>
        </p:nvGraphicFramePr>
        <p:xfrm>
          <a:off x="6847436" y="63700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39082135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2190045941"/>
              </p:ext>
            </p:extLst>
          </p:nvPr>
        </p:nvGraphicFramePr>
        <p:xfrm>
          <a:off x="484277" y="2000946"/>
          <a:ext cx="6599069" cy="7441345"/>
        </p:xfrm>
        <a:graphic>
          <a:graphicData uri="http://schemas.openxmlformats.org/drawingml/2006/table">
            <a:tbl>
              <a:tblPr firstRow="1" bandRow="1">
                <a:tableStyleId>{5940675A-B579-460E-94D1-54222C63F5DA}</a:tableStyleId>
              </a:tblPr>
              <a:tblGrid>
                <a:gridCol w="312828">
                  <a:extLst>
                    <a:ext uri="{9D8B030D-6E8A-4147-A177-3AD203B41FA5}">
                      <a16:colId xmlns:a16="http://schemas.microsoft.com/office/drawing/2014/main" val="3902318913"/>
                    </a:ext>
                  </a:extLst>
                </a:gridCol>
                <a:gridCol w="4988091">
                  <a:extLst>
                    <a:ext uri="{9D8B030D-6E8A-4147-A177-3AD203B41FA5}">
                      <a16:colId xmlns:a16="http://schemas.microsoft.com/office/drawing/2014/main" val="20002"/>
                    </a:ext>
                  </a:extLst>
                </a:gridCol>
                <a:gridCol w="259630">
                  <a:extLst>
                    <a:ext uri="{9D8B030D-6E8A-4147-A177-3AD203B41FA5}">
                      <a16:colId xmlns:a16="http://schemas.microsoft.com/office/drawing/2014/main" val="1854478545"/>
                    </a:ext>
                  </a:extLst>
                </a:gridCol>
                <a:gridCol w="259630">
                  <a:extLst>
                    <a:ext uri="{9D8B030D-6E8A-4147-A177-3AD203B41FA5}">
                      <a16:colId xmlns:a16="http://schemas.microsoft.com/office/drawing/2014/main" val="3334005756"/>
                    </a:ext>
                  </a:extLst>
                </a:gridCol>
                <a:gridCol w="259630">
                  <a:extLst>
                    <a:ext uri="{9D8B030D-6E8A-4147-A177-3AD203B41FA5}">
                      <a16:colId xmlns:a16="http://schemas.microsoft.com/office/drawing/2014/main" val="649411238"/>
                    </a:ext>
                  </a:extLst>
                </a:gridCol>
                <a:gridCol w="259630">
                  <a:extLst>
                    <a:ext uri="{9D8B030D-6E8A-4147-A177-3AD203B41FA5}">
                      <a16:colId xmlns:a16="http://schemas.microsoft.com/office/drawing/2014/main" val="2933436212"/>
                    </a:ext>
                  </a:extLst>
                </a:gridCol>
                <a:gridCol w="259630">
                  <a:extLst>
                    <a:ext uri="{9D8B030D-6E8A-4147-A177-3AD203B41FA5}">
                      <a16:colId xmlns:a16="http://schemas.microsoft.com/office/drawing/2014/main" val="4151953387"/>
                    </a:ext>
                  </a:extLst>
                </a:gridCol>
              </a:tblGrid>
              <a:tr h="263578">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（１）共通して必要となる書類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11333">
                <a:tc>
                  <a:txBody>
                    <a:bodyPr/>
                    <a:lstStyle/>
                    <a:p>
                      <a:pPr marL="287655" indent="-287655"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支給要件確認申立書（共通要領様式第１号）</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1"/>
                  </a:ext>
                </a:extLst>
              </a:tr>
              <a:tr h="482995">
                <a:tc>
                  <a:txBody>
                    <a:bodyPr/>
                    <a:lstStyle/>
                    <a:p>
                      <a:pPr marL="287655" indent="-287655"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支払方法・受取人住所届</a:t>
                      </a:r>
                      <a:endParaRPr kumimoji="1"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10000"/>
                        </a:lnSpc>
                        <a:spcBef>
                          <a:spcPts val="0"/>
                        </a:spcBef>
                        <a:spcAft>
                          <a:spcPts val="0"/>
                        </a:spcAft>
                      </a:pPr>
                      <a:r>
                        <a:rPr lang="en-US" altLang="ja-JP" sz="1000" dirty="0">
                          <a:solidFill>
                            <a:prstClr val="black"/>
                          </a:solidFill>
                          <a:latin typeface="メイリオ"/>
                          <a:ea typeface="メイリオ"/>
                          <a:cs typeface="メイリオ" panose="020B0604030504040204" pitchFamily="50" charset="-128"/>
                        </a:rPr>
                        <a:t>※</a:t>
                      </a:r>
                      <a:r>
                        <a:rPr lang="ja-JP" altLang="en-US" sz="1000" dirty="0">
                          <a:solidFill>
                            <a:prstClr val="black"/>
                          </a:solidFill>
                          <a:latin typeface="メイリオ"/>
                          <a:ea typeface="メイリオ"/>
                          <a:cs typeface="メイリオ" panose="020B0604030504040204" pitchFamily="50" charset="-128"/>
                        </a:rPr>
                        <a:t>既に口座を登録している場合、提出の必要はありません。</a:t>
                      </a:r>
                    </a:p>
                    <a:p>
                      <a:pPr marL="0" indent="0">
                        <a:lnSpc>
                          <a:spcPct val="110000"/>
                        </a:lnSpc>
                        <a:spcBef>
                          <a:spcPts val="0"/>
                        </a:spcBef>
                        <a:spcAft>
                          <a:spcPts val="0"/>
                        </a:spcAft>
                      </a:pPr>
                      <a:r>
                        <a:rPr lang="en-US" altLang="ja-JP" sz="1000" dirty="0">
                          <a:solidFill>
                            <a:prstClr val="black"/>
                          </a:solidFill>
                          <a:latin typeface="メイリオ"/>
                          <a:ea typeface="メイリオ"/>
                          <a:cs typeface="メイリオ" panose="020B0604030504040204" pitchFamily="50" charset="-128"/>
                        </a:rPr>
                        <a:t>※</a:t>
                      </a:r>
                      <a:r>
                        <a:rPr lang="ja-JP" altLang="en-US" sz="1000" dirty="0">
                          <a:solidFill>
                            <a:prstClr val="black"/>
                          </a:solidFill>
                          <a:latin typeface="メイリオ"/>
                          <a:ea typeface="メイリオ"/>
                          <a:cs typeface="メイリオ" panose="020B0604030504040204" pitchFamily="50" charset="-128"/>
                        </a:rPr>
                        <a:t>提出する場合は、口座番号が確認できる資料を添付（通帳の写し等）</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45746402"/>
                  </a:ext>
                </a:extLst>
              </a:tr>
              <a:tr h="328845">
                <a:tc>
                  <a:txBody>
                    <a:bodyPr/>
                    <a:lstStyle/>
                    <a:p>
                      <a:pPr marL="287655" indent="-287655"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支給申請書（様式第４</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endParaRPr kumimoji="1" lang="ja-JP" altLang="en-US" sz="1100" b="1" i="0" u="none" strike="noStrike" kern="1200" cap="none" spc="0" normalizeH="0" baseline="0" noProof="0">
                        <a:ln>
                          <a:noFill/>
                        </a:ln>
                        <a:solidFill>
                          <a:srgbClr val="0047D6"/>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328845">
                <a:tc>
                  <a:txBody>
                    <a:bodyPr/>
                    <a:lstStyle/>
                    <a:p>
                      <a:pPr marL="287655" indent="-287655"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accent2"/>
                          </a:solidFill>
                          <a:effectLst/>
                          <a:uLnTx/>
                          <a:uFillTx/>
                          <a:latin typeface="メイリオ"/>
                          <a:ea typeface="メイリオ"/>
                          <a:cs typeface="メイリオ" panose="020B0604030504040204" pitchFamily="50" charset="-128"/>
                        </a:rPr>
                        <a:t>【</a:t>
                      </a:r>
                      <a:r>
                        <a:rPr kumimoji="1" lang="ja-JP" altLang="en-US" sz="1000" b="0" i="0" u="none" strike="noStrike" kern="1200" cap="none" spc="0" normalizeH="0" baseline="0" noProof="0">
                          <a:ln>
                            <a:noFill/>
                          </a:ln>
                          <a:solidFill>
                            <a:schemeClr val="accent2"/>
                          </a:solidFill>
                          <a:effectLst/>
                          <a:uLnTx/>
                          <a:uFillTx/>
                          <a:latin typeface="メイリオ"/>
                          <a:ea typeface="メイリオ"/>
                          <a:cs typeface="メイリオ" panose="020B0604030504040204" pitchFamily="50" charset="-128"/>
                        </a:rPr>
                        <a:t>企業全体の常時雇用する労働者数により中小企業事業主に該当する場合</a:t>
                      </a:r>
                      <a:r>
                        <a:rPr kumimoji="1" lang="en-US" altLang="ja-JP" sz="1000" b="0" i="0" u="none" strike="noStrike" kern="1200" cap="none" spc="0" normalizeH="0" baseline="0" noProof="0">
                          <a:ln>
                            <a:noFill/>
                          </a:ln>
                          <a:solidFill>
                            <a:schemeClr val="accent2"/>
                          </a:solidFill>
                          <a:effectLst/>
                          <a:uLnTx/>
                          <a:uFillTx/>
                          <a:latin typeface="メイリオ"/>
                          <a:ea typeface="メイリオ"/>
                          <a:cs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事業所確認票（様式第</a:t>
                      </a:r>
                      <a:r>
                        <a:rPr kumimoji="1" lang="en-US" altLang="ja-JP" sz="1100" b="1"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13</a:t>
                      </a:r>
                      <a:r>
                        <a:rPr kumimoji="1" lang="ja-JP" altLang="en-US" sz="1100" b="1" i="0" u="none" strike="noStrike" kern="1200" cap="none" spc="0" normalizeH="0" baseline="0" noProof="0">
                          <a:ln>
                            <a:noFill/>
                          </a:ln>
                          <a:solidFill>
                            <a:schemeClr val="tx1"/>
                          </a:solidFill>
                          <a:effectLst/>
                          <a:uLnTx/>
                          <a:uFillTx/>
                          <a:latin typeface="メイリオ"/>
                          <a:ea typeface="メイリオ"/>
                          <a:cs typeface="メイリオ" panose="020B0604030504040204" pitchFamily="50" charset="-128"/>
                        </a:rPr>
                        <a:t>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095957744"/>
                  </a:ext>
                </a:extLst>
              </a:tr>
              <a:tr h="284872">
                <a:tc>
                  <a:txBody>
                    <a:bodyPr/>
                    <a:lstStyle/>
                    <a:p>
                      <a:pPr marL="287655" marR="0" indent="-287655"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1000">
                          <a:solidFill>
                            <a:schemeClr val="accent2"/>
                          </a:solidFill>
                          <a:latin typeface="メイリオ"/>
                          <a:ea typeface="メイリオ"/>
                          <a:cs typeface="メイリオ" panose="020B0604030504040204" pitchFamily="50" charset="-128"/>
                        </a:rPr>
                        <a:t>【</a:t>
                      </a:r>
                      <a:r>
                        <a:rPr kumimoji="1" lang="ja-JP" altLang="en-US" sz="1000">
                          <a:solidFill>
                            <a:schemeClr val="accent2"/>
                          </a:solidFill>
                          <a:latin typeface="メイリオ"/>
                          <a:ea typeface="メイリオ"/>
                          <a:cs typeface="メイリオ" panose="020B0604030504040204" pitchFamily="50" charset="-128"/>
                        </a:rPr>
                        <a:t>通学制・同時双方向型の通信訓練の場合</a:t>
                      </a:r>
                      <a:r>
                        <a:rPr kumimoji="1" lang="en-US" altLang="ja-JP" sz="1000">
                          <a:solidFill>
                            <a:schemeClr val="accent2"/>
                          </a:solidFill>
                          <a:latin typeface="メイリオ"/>
                          <a:ea typeface="メイリオ"/>
                          <a:cs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a:solidFill>
                            <a:schemeClr val="tx1"/>
                          </a:solidFill>
                          <a:latin typeface="メイリオ"/>
                          <a:ea typeface="メイリオ"/>
                          <a:cs typeface="メイリオ" panose="020B0604030504040204" pitchFamily="50" charset="-128"/>
                        </a:rPr>
                        <a:t>賃金助成及び</a:t>
                      </a:r>
                      <a:r>
                        <a:rPr kumimoji="1" lang="en-US" altLang="ja-JP" sz="1100" b="1">
                          <a:solidFill>
                            <a:schemeClr val="tx1"/>
                          </a:solidFill>
                          <a:latin typeface="メイリオ"/>
                          <a:ea typeface="メイリオ"/>
                          <a:cs typeface="メイリオ" panose="020B0604030504040204" pitchFamily="50" charset="-128"/>
                        </a:rPr>
                        <a:t>OJT</a:t>
                      </a:r>
                      <a:r>
                        <a:rPr kumimoji="1" lang="ja-JP" altLang="en-US" sz="1100" b="1">
                          <a:solidFill>
                            <a:schemeClr val="tx1"/>
                          </a:solidFill>
                          <a:latin typeface="メイリオ"/>
                          <a:ea typeface="メイリオ"/>
                          <a:cs typeface="メイリオ" panose="020B0604030504040204" pitchFamily="50" charset="-128"/>
                        </a:rPr>
                        <a:t>実施助成の内訳（様式第５号）</a:t>
                      </a:r>
                      <a:endParaRPr kumimoji="1" lang="en-US" altLang="ja-JP" sz="1100" b="1">
                        <a:solidFill>
                          <a:schemeClr val="tx1"/>
                        </a:solidFill>
                        <a:latin typeface="メイリオ"/>
                        <a:ea typeface="メイリオ"/>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marR="0" lvl="0" indent="-287655"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4"/>
                  </a:ext>
                </a:extLst>
              </a:tr>
              <a:tr h="334835">
                <a:tc>
                  <a:txBody>
                    <a:bodyPr/>
                    <a:lstStyle/>
                    <a:p>
                      <a:pPr algn="ctr"/>
                      <a:r>
                        <a:rPr lang="ja-JP" altLang="en-US" sz="1100">
                          <a:latin typeface="メイリオ" panose="020B0604030504040204" pitchFamily="50" charset="-128"/>
                          <a:ea typeface="メイリオ" panose="020B0604030504040204" pitchFamily="50" charset="-128"/>
                        </a:rPr>
                        <a:t>⑥</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経費助成の内訳（様式第６－１号）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7"/>
                  </a:ext>
                </a:extLst>
              </a:tr>
              <a:tr h="1034120">
                <a:tc rowSpan="3">
                  <a:txBody>
                    <a:bodyPr/>
                    <a:lstStyle/>
                    <a:p>
                      <a:pPr algn="ctr"/>
                      <a:r>
                        <a:rPr lang="ja-JP" altLang="en-US" sz="1100">
                          <a:latin typeface="メイリオ" panose="020B0604030504040204" pitchFamily="50" charset="-128"/>
                          <a:ea typeface="メイリオ" panose="020B0604030504040204" pitchFamily="50" charset="-128"/>
                        </a:rPr>
                        <a:t>⑦</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dirty="0">
                          <a:solidFill>
                            <a:schemeClr val="accent2"/>
                          </a:solidFill>
                          <a:latin typeface="メイリオ"/>
                          <a:ea typeface="メイリオ"/>
                          <a:cs typeface="メイリオ" panose="020B0604030504040204" pitchFamily="50" charset="-128"/>
                        </a:rPr>
                        <a:t>【</a:t>
                      </a:r>
                      <a:r>
                        <a:rPr kumimoji="1" lang="ja-JP" altLang="en-US" sz="1000" b="0" strike="noStrike" dirty="0">
                          <a:solidFill>
                            <a:schemeClr val="accent2"/>
                          </a:solidFill>
                          <a:latin typeface="メイリオ"/>
                          <a:ea typeface="メイリオ"/>
                          <a:cs typeface="メイリオ" panose="020B0604030504040204" pitchFamily="50" charset="-128"/>
                        </a:rPr>
                        <a:t>通学制・同時双方向型の通信訓練の場合</a:t>
                      </a:r>
                      <a:r>
                        <a:rPr kumimoji="1" lang="en-US" altLang="ja-JP" sz="1000" b="0" strike="noStrike" dirty="0">
                          <a:solidFill>
                            <a:schemeClr val="accent2"/>
                          </a:solidFill>
                          <a:latin typeface="メイリオ"/>
                          <a:ea typeface="メイリオ"/>
                          <a:cs typeface="メイリオ" panose="020B0604030504040204" pitchFamily="50" charset="-128"/>
                        </a:rPr>
                        <a:t>】</a:t>
                      </a:r>
                    </a:p>
                    <a:p>
                      <a:pPr marL="0" indent="0">
                        <a:lnSpc>
                          <a:spcPct val="110000"/>
                        </a:lnSpc>
                        <a:spcBef>
                          <a:spcPts val="0"/>
                        </a:spcBef>
                        <a:spcAft>
                          <a:spcPts val="0"/>
                        </a:spcAft>
                      </a:pPr>
                      <a:r>
                        <a:rPr kumimoji="1" lang="ja-JP" altLang="en-US" sz="1100" b="1" strike="noStrike" dirty="0">
                          <a:solidFill>
                            <a:schemeClr val="tx1"/>
                          </a:solidFill>
                          <a:latin typeface="メイリオ"/>
                          <a:ea typeface="メイリオ"/>
                          <a:cs typeface="メイリオ" panose="020B0604030504040204" pitchFamily="50" charset="-128"/>
                        </a:rPr>
                        <a:t>対象労働者の</a:t>
                      </a:r>
                      <a:r>
                        <a:rPr kumimoji="1" lang="en-US" altLang="ja-JP" sz="1100" b="1" strike="noStrike" dirty="0">
                          <a:solidFill>
                            <a:schemeClr val="tx1"/>
                          </a:solidFill>
                          <a:latin typeface="メイリオ"/>
                          <a:ea typeface="メイリオ"/>
                          <a:cs typeface="メイリオ" panose="020B0604030504040204" pitchFamily="50" charset="-128"/>
                        </a:rPr>
                        <a:t>OFF-JT</a:t>
                      </a:r>
                      <a:r>
                        <a:rPr kumimoji="1" lang="ja-JP" altLang="en-US" sz="1100" b="1" strike="noStrike" dirty="0">
                          <a:solidFill>
                            <a:schemeClr val="tx1"/>
                          </a:solidFill>
                          <a:latin typeface="メイリオ"/>
                          <a:ea typeface="メイリオ"/>
                          <a:cs typeface="メイリオ" panose="020B0604030504040204" pitchFamily="50" charset="-128"/>
                        </a:rPr>
                        <a:t>実施状況報告書（様式第８－１号）</a:t>
                      </a:r>
                    </a:p>
                    <a:p>
                      <a:pPr marL="247650" indent="-247650">
                        <a:lnSpc>
                          <a:spcPct val="100000"/>
                        </a:lnSpc>
                        <a:spcBef>
                          <a:spcPts val="0"/>
                        </a:spcBef>
                        <a:spcAft>
                          <a:spcPts val="0"/>
                        </a:spcAft>
                      </a:pPr>
                      <a:r>
                        <a:rPr kumimoji="1" lang="en-US" altLang="ja-JP" sz="1000" b="0" strike="noStrike" dirty="0">
                          <a:solidFill>
                            <a:schemeClr val="tx1"/>
                          </a:solidFill>
                          <a:latin typeface="メイリオ"/>
                          <a:ea typeface="メイリオ"/>
                          <a:cs typeface="メイリオ" panose="020B0604030504040204" pitchFamily="50" charset="-128"/>
                        </a:rPr>
                        <a:t>※</a:t>
                      </a:r>
                      <a:r>
                        <a:rPr kumimoji="1" lang="ja-JP" altLang="en-US" sz="1000" b="0" strike="noStrike" dirty="0">
                          <a:solidFill>
                            <a:schemeClr val="tx1"/>
                          </a:solidFill>
                          <a:latin typeface="メイリオ"/>
                          <a:ea typeface="メイリオ"/>
                          <a:cs typeface="メイリオ" panose="020B0604030504040204" pitchFamily="50" charset="-128"/>
                        </a:rPr>
                        <a:t>　事業内訓練（部外講師により行われる訓練等又は申請事業主が自ら運営する認定職業訓練）又は事業外訓練の場合は、訓練日ごとの実施時間・出席日・受講時間等の全ての記載項目が証明できる場合は、他の書類に代えることができます。</a:t>
                      </a:r>
                    </a:p>
                    <a:p>
                      <a:pPr marL="247650" indent="-247650">
                        <a:lnSpc>
                          <a:spcPct val="100000"/>
                        </a:lnSpc>
                        <a:spcBef>
                          <a:spcPts val="0"/>
                        </a:spcBef>
                        <a:spcAft>
                          <a:spcPts val="0"/>
                        </a:spcAft>
                      </a:pPr>
                      <a:r>
                        <a:rPr kumimoji="1" lang="en-US" altLang="ja-JP" sz="1000" b="0" strike="noStrike" dirty="0">
                          <a:solidFill>
                            <a:schemeClr val="tx1"/>
                          </a:solidFill>
                          <a:latin typeface="メイリオ"/>
                          <a:ea typeface="メイリオ"/>
                          <a:cs typeface="メイリオ" panose="020B0604030504040204" pitchFamily="50" charset="-128"/>
                        </a:rPr>
                        <a:t>※</a:t>
                      </a:r>
                      <a:r>
                        <a:rPr kumimoji="1" lang="ja-JP" altLang="en-US" sz="1000" b="0" strike="noStrike" dirty="0">
                          <a:solidFill>
                            <a:schemeClr val="tx1"/>
                          </a:solidFill>
                          <a:latin typeface="メイリオ"/>
                          <a:ea typeface="メイリオ"/>
                          <a:cs typeface="メイリオ" panose="020B0604030504040204" pitchFamily="50" charset="-128"/>
                        </a:rPr>
                        <a:t>　特定の訓練機関が実施する訓練である場合、対象労働者の修了証の写しに代えることができます。ただし、</a:t>
                      </a:r>
                      <a:r>
                        <a:rPr kumimoji="1" lang="en-US" altLang="ja-JP" sz="1000" b="0" strike="noStrike" dirty="0">
                          <a:solidFill>
                            <a:schemeClr val="tx1"/>
                          </a:solidFill>
                          <a:latin typeface="メイリオ"/>
                          <a:ea typeface="メイリオ"/>
                          <a:cs typeface="メイリオ" panose="020B0604030504040204" pitchFamily="50" charset="-128"/>
                        </a:rPr>
                        <a:t>OFF-JT</a:t>
                      </a:r>
                      <a:r>
                        <a:rPr kumimoji="1" lang="ja-JP" altLang="en-US" sz="1000" b="0" strike="noStrike" dirty="0">
                          <a:solidFill>
                            <a:schemeClr val="tx1"/>
                          </a:solidFill>
                          <a:latin typeface="メイリオ"/>
                          <a:ea typeface="メイリオ"/>
                          <a:cs typeface="メイリオ" panose="020B0604030504040204" pitchFamily="50" charset="-128"/>
                        </a:rPr>
                        <a:t>実施状況報告書を対象労働者の修了証の写しに代える場合、賃金助成を申請することはできません。</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132962169"/>
                  </a:ext>
                </a:extLst>
              </a:tr>
              <a:tr h="554720">
                <a:tc vMerge="1">
                  <a:txBody>
                    <a:bodyPr/>
                    <a:lstStyle/>
                    <a:p>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a:ea typeface="メイリオ"/>
                          <a:cs typeface="メイリオ" panose="020B0604030504040204" pitchFamily="50" charset="-128"/>
                        </a:rPr>
                        <a:t>【e</a:t>
                      </a:r>
                      <a:r>
                        <a:rPr kumimoji="1" lang="ja-JP" altLang="en-US" sz="1000" b="0" strike="noStrike">
                          <a:solidFill>
                            <a:schemeClr val="accent2"/>
                          </a:solidFill>
                          <a:latin typeface="メイリオ"/>
                          <a:ea typeface="メイリオ"/>
                          <a:cs typeface="メイリオ" panose="020B0604030504040204" pitchFamily="50" charset="-128"/>
                        </a:rPr>
                        <a:t>ラーニングの場合</a:t>
                      </a:r>
                      <a:r>
                        <a:rPr kumimoji="1" lang="en-US" altLang="ja-JP" sz="1000" b="0" strike="noStrike">
                          <a:solidFill>
                            <a:schemeClr val="accent2"/>
                          </a:solidFill>
                          <a:latin typeface="メイリオ"/>
                          <a:ea typeface="メイリオ"/>
                          <a:cs typeface="メイリオ" panose="020B0604030504040204" pitchFamily="50" charset="-128"/>
                        </a:rPr>
                        <a:t>】</a:t>
                      </a:r>
                      <a:endParaRPr kumimoji="1" lang="ja-JP" altLang="en-US" sz="1000" b="0" strike="noStrike">
                        <a:solidFill>
                          <a:schemeClr val="accent2"/>
                        </a:solidFill>
                        <a:latin typeface="メイリオ"/>
                        <a:ea typeface="メイリオ"/>
                        <a:cs typeface="メイリオ" panose="020B0604030504040204" pitchFamily="50" charset="-128"/>
                      </a:endParaRPr>
                    </a:p>
                    <a:p>
                      <a:pPr marL="0" indent="0">
                        <a:lnSpc>
                          <a:spcPct val="110000"/>
                        </a:lnSpc>
                        <a:spcBef>
                          <a:spcPts val="0"/>
                        </a:spcBef>
                        <a:spcAft>
                          <a:spcPts val="0"/>
                        </a:spcAft>
                      </a:pPr>
                      <a:r>
                        <a:rPr kumimoji="1" lang="ja-JP" altLang="en-US" sz="1100" b="1" strike="noStrike">
                          <a:solidFill>
                            <a:schemeClr val="tx1"/>
                          </a:solidFill>
                          <a:latin typeface="メイリオ"/>
                          <a:ea typeface="メイリオ"/>
                          <a:cs typeface="メイリオ" panose="020B0604030504040204" pitchFamily="50" charset="-128"/>
                        </a:rPr>
                        <a:t>❶対象労働者の</a:t>
                      </a:r>
                      <a:r>
                        <a:rPr kumimoji="1" lang="en-US" altLang="ja-JP" sz="1100" b="1" strike="noStrike">
                          <a:solidFill>
                            <a:schemeClr val="tx1"/>
                          </a:solidFill>
                          <a:latin typeface="メイリオ"/>
                          <a:ea typeface="メイリオ"/>
                          <a:cs typeface="メイリオ" panose="020B0604030504040204" pitchFamily="50" charset="-128"/>
                        </a:rPr>
                        <a:t>e</a:t>
                      </a:r>
                      <a:r>
                        <a:rPr kumimoji="1" lang="ja-JP" altLang="en-US" sz="1100" b="1" strike="noStrike">
                          <a:solidFill>
                            <a:schemeClr val="tx1"/>
                          </a:solidFill>
                          <a:latin typeface="メイリオ"/>
                          <a:ea typeface="メイリオ"/>
                          <a:cs typeface="メイリオ" panose="020B0604030504040204" pitchFamily="50" charset="-128"/>
                        </a:rPr>
                        <a:t>ラーニング訓練実施結果報告書（様式第８－３号）</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❷対象労働者の修了証の写し等</a:t>
                      </a:r>
                    </a:p>
                    <a:p>
                      <a:pPr marL="0" indent="0">
                        <a:lnSpc>
                          <a:spcPct val="100000"/>
                        </a:lnSpc>
                        <a:spcBef>
                          <a:spcPts val="0"/>
                        </a:spcBef>
                        <a:spcAft>
                          <a:spcPts val="0"/>
                        </a:spcAft>
                      </a:pPr>
                      <a:r>
                        <a:rPr kumimoji="1" lang="en-US" altLang="ja-JP" sz="1000" b="0" strike="noStrike">
                          <a:solidFill>
                            <a:schemeClr val="tx1"/>
                          </a:solidFill>
                          <a:latin typeface="メイリオ"/>
                          <a:ea typeface="メイリオ"/>
                          <a:cs typeface="メイリオ" panose="020B0604030504040204" pitchFamily="50" charset="-128"/>
                        </a:rPr>
                        <a:t>※</a:t>
                      </a:r>
                      <a:r>
                        <a:rPr kumimoji="1" lang="ja-JP" altLang="en-US" sz="1000" b="0" strike="noStrike">
                          <a:solidFill>
                            <a:schemeClr val="tx1"/>
                          </a:solidFill>
                          <a:latin typeface="メイリオ"/>
                          <a:ea typeface="メイリオ"/>
                          <a:cs typeface="メイリオ" panose="020B0604030504040204" pitchFamily="50" charset="-128"/>
                        </a:rPr>
                        <a:t>　教育訓練機関が対象労働者の訓練の修了を証明していることが分かるもの</a:t>
                      </a:r>
                    </a:p>
                    <a:p>
                      <a:pPr marL="0" indent="0">
                        <a:lnSpc>
                          <a:spcPct val="110000"/>
                        </a:lnSpc>
                        <a:spcBef>
                          <a:spcPts val="0"/>
                        </a:spcBef>
                        <a:spcAft>
                          <a:spcPts val="0"/>
                        </a:spcAft>
                      </a:pPr>
                      <a:r>
                        <a:rPr kumimoji="1" lang="ja-JP" altLang="en-US" sz="1100" b="1" strike="noStrike">
                          <a:solidFill>
                            <a:schemeClr val="tx1"/>
                          </a:solidFill>
                          <a:latin typeface="メイリオ"/>
                          <a:ea typeface="メイリオ"/>
                          <a:cs typeface="メイリオ" panose="020B0604030504040204" pitchFamily="50" charset="-128"/>
                        </a:rPr>
                        <a:t>❸対象労働者の</a:t>
                      </a:r>
                      <a:r>
                        <a:rPr kumimoji="1" lang="en-US" altLang="ja-JP" sz="1100" b="1" strike="noStrike">
                          <a:solidFill>
                            <a:schemeClr val="tx1"/>
                          </a:solidFill>
                          <a:latin typeface="メイリオ"/>
                          <a:ea typeface="メイリオ"/>
                          <a:cs typeface="メイリオ" panose="020B0604030504040204" pitchFamily="50" charset="-128"/>
                        </a:rPr>
                        <a:t>LMS</a:t>
                      </a:r>
                      <a:r>
                        <a:rPr kumimoji="1" lang="ja-JP" altLang="en-US" sz="1100" b="1" strike="noStrike">
                          <a:solidFill>
                            <a:schemeClr val="tx1"/>
                          </a:solidFill>
                          <a:latin typeface="メイリオ"/>
                          <a:ea typeface="メイリオ"/>
                          <a:cs typeface="メイリオ" panose="020B0604030504040204" pitchFamily="50" charset="-128"/>
                        </a:rPr>
                        <a:t>情報の写し等</a:t>
                      </a:r>
                    </a:p>
                    <a:p>
                      <a:pPr marL="247650" indent="-247650">
                        <a:lnSpc>
                          <a:spcPct val="100000"/>
                        </a:lnSpc>
                        <a:spcBef>
                          <a:spcPts val="0"/>
                        </a:spcBef>
                        <a:spcAft>
                          <a:spcPts val="0"/>
                        </a:spcAft>
                      </a:pPr>
                      <a:r>
                        <a:rPr kumimoji="1" lang="en-US" altLang="ja-JP" sz="1000" b="0" strike="noStrike">
                          <a:solidFill>
                            <a:schemeClr val="tx1"/>
                          </a:solidFill>
                          <a:latin typeface="メイリオ"/>
                          <a:ea typeface="メイリオ"/>
                          <a:cs typeface="メイリオ" panose="020B0604030504040204" pitchFamily="50" charset="-128"/>
                        </a:rPr>
                        <a:t>※</a:t>
                      </a:r>
                      <a:r>
                        <a:rPr kumimoji="1" lang="ja-JP" altLang="en-US" sz="1000" b="0" strike="noStrike">
                          <a:solidFill>
                            <a:schemeClr val="tx1"/>
                          </a:solidFill>
                          <a:latin typeface="メイリオ"/>
                          <a:ea typeface="メイリオ"/>
                          <a:cs typeface="メイリオ" panose="020B0604030504040204" pitchFamily="50" charset="-128"/>
                        </a:rPr>
                        <a:t>　各訓練の修了日、受講開始日時、受講終了日時、受講時間数、進捗率等が分かるもの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74023288"/>
                  </a:ext>
                </a:extLst>
              </a:tr>
              <a:tr h="770414">
                <a:tc vMerge="1">
                  <a:txBody>
                    <a:bodyPr/>
                    <a:lstStyle/>
                    <a:p>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a:ea typeface="メイリオ"/>
                          <a:cs typeface="メイリオ" panose="020B0604030504040204" pitchFamily="50" charset="-128"/>
                        </a:rPr>
                        <a:t>【</a:t>
                      </a:r>
                      <a:r>
                        <a:rPr kumimoji="1" lang="ja-JP" altLang="en-US" sz="1000" b="0" strike="noStrike">
                          <a:solidFill>
                            <a:schemeClr val="accent2"/>
                          </a:solidFill>
                          <a:latin typeface="メイリオ"/>
                          <a:ea typeface="メイリオ"/>
                          <a:cs typeface="メイリオ" panose="020B0604030504040204" pitchFamily="50" charset="-128"/>
                        </a:rPr>
                        <a:t>通信制の場合</a:t>
                      </a:r>
                      <a:r>
                        <a:rPr kumimoji="1" lang="en-US" altLang="ja-JP" sz="1000" b="0" strike="noStrike">
                          <a:solidFill>
                            <a:schemeClr val="accent2"/>
                          </a:solidFill>
                          <a:latin typeface="メイリオ"/>
                          <a:ea typeface="メイリオ"/>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❶対象労働者の通信制訓練実施結果報告書（様式第８－４号）</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❷対象労働者の修了証の写し等</a:t>
                      </a:r>
                    </a:p>
                    <a:p>
                      <a:pPr marL="0" indent="0">
                        <a:lnSpc>
                          <a:spcPct val="100000"/>
                        </a:lnSpc>
                        <a:spcBef>
                          <a:spcPts val="0"/>
                        </a:spcBef>
                        <a:spcAft>
                          <a:spcPts val="0"/>
                        </a:spcAft>
                      </a:pPr>
                      <a:r>
                        <a:rPr kumimoji="1" lang="en-US" altLang="ja-JP" sz="1000" b="0" strike="noStrike">
                          <a:solidFill>
                            <a:schemeClr val="tx1"/>
                          </a:solidFill>
                          <a:latin typeface="メイリオ"/>
                          <a:ea typeface="メイリオ"/>
                          <a:cs typeface="メイリオ" panose="020B0604030504040204" pitchFamily="50" charset="-128"/>
                        </a:rPr>
                        <a:t>※</a:t>
                      </a:r>
                      <a:r>
                        <a:rPr kumimoji="1" lang="ja-JP" altLang="en-US" sz="1000" b="0" strike="noStrike">
                          <a:solidFill>
                            <a:schemeClr val="tx1"/>
                          </a:solidFill>
                          <a:latin typeface="メイリオ"/>
                          <a:ea typeface="メイリオ"/>
                          <a:cs typeface="メイリオ" panose="020B0604030504040204" pitchFamily="50" charset="-128"/>
                        </a:rPr>
                        <a:t>　教育訓練機関が対象労働者の訓練の修了を証明していることが分かるもの</a:t>
                      </a:r>
                    </a:p>
                    <a:p>
                      <a:pPr marL="0" indent="0">
                        <a:lnSpc>
                          <a:spcPct val="110000"/>
                        </a:lnSpc>
                        <a:spcBef>
                          <a:spcPts val="0"/>
                        </a:spcBef>
                        <a:spcAft>
                          <a:spcPts val="0"/>
                        </a:spcAft>
                      </a:pPr>
                      <a:r>
                        <a:rPr kumimoji="1" lang="ja-JP" altLang="en-US" sz="11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a:t>
                      </a: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対象労働者の「教育訓練機関に提出した添削課題」の写し等</a:t>
                      </a:r>
                    </a:p>
                    <a:p>
                      <a:pPr marL="0" indent="0">
                        <a:lnSpc>
                          <a:spcPct val="100000"/>
                        </a:lnSpc>
                        <a:spcBef>
                          <a:spcPts val="0"/>
                        </a:spcBef>
                        <a:spcAft>
                          <a:spcPts val="0"/>
                        </a:spcAft>
                      </a:pPr>
                      <a:r>
                        <a:rPr kumimoji="1" lang="en-US" altLang="ja-JP" sz="1000" b="0" strike="noStrike">
                          <a:solidFill>
                            <a:schemeClr val="tx1"/>
                          </a:solidFill>
                          <a:latin typeface="メイリオ"/>
                          <a:ea typeface="メイリオ"/>
                          <a:cs typeface="メイリオ" panose="020B0604030504040204" pitchFamily="50" charset="-128"/>
                        </a:rPr>
                        <a:t>※</a:t>
                      </a:r>
                      <a:r>
                        <a:rPr kumimoji="1" lang="ja-JP" altLang="en-US" sz="1000" b="0" strike="noStrike">
                          <a:solidFill>
                            <a:schemeClr val="tx1"/>
                          </a:solidFill>
                          <a:latin typeface="メイリオ"/>
                          <a:ea typeface="メイリオ"/>
                          <a:cs typeface="メイリオ" panose="020B0604030504040204" pitchFamily="50" charset="-128"/>
                        </a:rPr>
                        <a:t>　設問回答、添削指導、質疑応答等の実施状況が分かるもの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50667103"/>
                  </a:ext>
                </a:extLst>
              </a:tr>
              <a:tr h="841160">
                <a:tc>
                  <a:txBody>
                    <a:bodyPr/>
                    <a:lstStyle/>
                    <a:p>
                      <a:pPr algn="ctr"/>
                      <a:r>
                        <a:rPr lang="ja-JP" altLang="en-US" sz="1100">
                          <a:latin typeface="メイリオ" panose="020B0604030504040204" pitchFamily="50" charset="-128"/>
                          <a:ea typeface="メイリオ" panose="020B0604030504040204" pitchFamily="50" charset="-128"/>
                        </a:rPr>
                        <a:t>⑧</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a:ea typeface="メイリオ"/>
                          <a:cs typeface="メイリオ" panose="020B0604030504040204" pitchFamily="50" charset="-128"/>
                        </a:rPr>
                        <a:t>❶対象労働者の「</a:t>
                      </a:r>
                      <a:r>
                        <a:rPr kumimoji="1" lang="en-US" altLang="ja-JP" sz="1100" b="1">
                          <a:solidFill>
                            <a:schemeClr val="tx1"/>
                          </a:solidFill>
                          <a:latin typeface="メイリオ"/>
                          <a:ea typeface="メイリオ"/>
                          <a:cs typeface="メイリオ" panose="020B0604030504040204" pitchFamily="50" charset="-128"/>
                        </a:rPr>
                        <a:t>OJT</a:t>
                      </a:r>
                      <a:r>
                        <a:rPr kumimoji="1" lang="ja-JP" altLang="en-US" sz="1100" b="1">
                          <a:solidFill>
                            <a:schemeClr val="tx1"/>
                          </a:solidFill>
                          <a:latin typeface="メイリオ"/>
                          <a:ea typeface="メイリオ"/>
                          <a:cs typeface="メイリオ" panose="020B0604030504040204" pitchFamily="50" charset="-128"/>
                        </a:rPr>
                        <a:t>実施状況報告書（</a:t>
                      </a:r>
                      <a:r>
                        <a:rPr kumimoji="1" lang="en-US" altLang="ja-JP" sz="1100" b="1">
                          <a:solidFill>
                            <a:schemeClr val="tx1"/>
                          </a:solidFill>
                          <a:latin typeface="メイリオ"/>
                          <a:ea typeface="メイリオ"/>
                          <a:cs typeface="メイリオ" panose="020B0604030504040204" pitchFamily="50" charset="-128"/>
                        </a:rPr>
                        <a:t>OJT</a:t>
                      </a:r>
                      <a:r>
                        <a:rPr kumimoji="1" lang="ja-JP" altLang="en-US" sz="1100" b="1">
                          <a:solidFill>
                            <a:schemeClr val="tx1"/>
                          </a:solidFill>
                          <a:latin typeface="メイリオ"/>
                          <a:ea typeface="メイリオ"/>
                          <a:cs typeface="メイリオ" panose="020B0604030504040204" pitchFamily="50" charset="-128"/>
                        </a:rPr>
                        <a:t>訓練日誌）」</a:t>
                      </a:r>
                      <a:r>
                        <a:rPr kumimoji="1" lang="en-US" altLang="ja-JP" sz="1100" b="1">
                          <a:solidFill>
                            <a:schemeClr val="tx1"/>
                          </a:solidFill>
                          <a:latin typeface="メイリオ"/>
                          <a:ea typeface="メイリオ"/>
                          <a:cs typeface="メイリオ" panose="020B0604030504040204" pitchFamily="50" charset="-128"/>
                        </a:rPr>
                        <a:t>(</a:t>
                      </a:r>
                      <a:r>
                        <a:rPr kumimoji="1" lang="ja-JP" altLang="en-US" sz="1100" b="1">
                          <a:solidFill>
                            <a:schemeClr val="tx1"/>
                          </a:solidFill>
                          <a:latin typeface="メイリオ"/>
                          <a:ea typeface="メイリオ"/>
                          <a:cs typeface="メイリオ" panose="020B0604030504040204" pitchFamily="50" charset="-128"/>
                        </a:rPr>
                        <a:t>様式第９号</a:t>
                      </a:r>
                      <a:r>
                        <a:rPr kumimoji="1" lang="en-US" altLang="ja-JP" sz="1100" b="1">
                          <a:solidFill>
                            <a:schemeClr val="tx1"/>
                          </a:solidFill>
                          <a:latin typeface="メイリオ"/>
                          <a:ea typeface="メイリオ"/>
                          <a:cs typeface="メイリオ" panose="020B0604030504040204" pitchFamily="50" charset="-128"/>
                        </a:rPr>
                        <a:t>) </a:t>
                      </a:r>
                      <a:r>
                        <a:rPr kumimoji="1" lang="ja-JP" altLang="en-US" sz="1100" b="1">
                          <a:solidFill>
                            <a:schemeClr val="tx1"/>
                          </a:solidFill>
                          <a:latin typeface="メイリオ"/>
                          <a:ea typeface="メイリオ"/>
                          <a:cs typeface="メイリオ" panose="020B0604030504040204" pitchFamily="50" charset="-128"/>
                        </a:rPr>
                        <a:t>❷</a:t>
                      </a:r>
                      <a:r>
                        <a:rPr kumimoji="1" lang="en-US" altLang="ja-JP" sz="1100" b="1">
                          <a:solidFill>
                            <a:schemeClr val="tx1"/>
                          </a:solidFill>
                          <a:latin typeface="メイリオ"/>
                          <a:ea typeface="メイリオ"/>
                          <a:cs typeface="メイリオ" panose="020B0604030504040204" pitchFamily="50" charset="-128"/>
                        </a:rPr>
                        <a:t>OJT</a:t>
                      </a:r>
                      <a:r>
                        <a:rPr kumimoji="1" lang="ja-JP" altLang="en-US" sz="1100" b="1">
                          <a:solidFill>
                            <a:schemeClr val="tx1"/>
                          </a:solidFill>
                          <a:latin typeface="メイリオ"/>
                          <a:ea typeface="メイリオ"/>
                          <a:cs typeface="メイリオ" panose="020B0604030504040204" pitchFamily="50" charset="-128"/>
                        </a:rPr>
                        <a:t>訓練指導者の出勤簿又はタイムカードの写し等</a:t>
                      </a:r>
                    </a:p>
                    <a:p>
                      <a:pPr marL="0" indent="0">
                        <a:lnSpc>
                          <a:spcPct val="100000"/>
                        </a:lnSpc>
                        <a:spcBef>
                          <a:spcPts val="0"/>
                        </a:spcBef>
                        <a:spcAft>
                          <a:spcPts val="0"/>
                        </a:spcAft>
                      </a:pPr>
                      <a:r>
                        <a:rPr kumimoji="1" lang="en-US" altLang="ja-JP" sz="1000" b="0">
                          <a:solidFill>
                            <a:schemeClr val="tx1"/>
                          </a:solidFill>
                          <a:latin typeface="メイリオ"/>
                          <a:ea typeface="メイリオ"/>
                          <a:cs typeface="メイリオ" panose="020B0604030504040204" pitchFamily="50" charset="-128"/>
                        </a:rPr>
                        <a:t>※</a:t>
                      </a:r>
                      <a:r>
                        <a:rPr kumimoji="1" lang="ja-JP" altLang="en-US" sz="1000" b="0">
                          <a:solidFill>
                            <a:schemeClr val="tx1"/>
                          </a:solidFill>
                          <a:latin typeface="メイリオ"/>
                          <a:ea typeface="メイリオ"/>
                          <a:cs typeface="メイリオ" panose="020B0604030504040204" pitchFamily="50" charset="-128"/>
                        </a:rPr>
                        <a:t>　対象労働者の訓練受講日が属する賃金対象期間に係るもの</a:t>
                      </a:r>
                    </a:p>
                    <a:p>
                      <a:pPr marL="0" indent="0">
                        <a:lnSpc>
                          <a:spcPct val="100000"/>
                        </a:lnSpc>
                        <a:spcBef>
                          <a:spcPts val="0"/>
                        </a:spcBef>
                        <a:spcAft>
                          <a:spcPts val="0"/>
                        </a:spcAft>
                      </a:pPr>
                      <a:r>
                        <a:rPr kumimoji="1" lang="en-US" altLang="ja-JP" sz="1000" b="0">
                          <a:solidFill>
                            <a:schemeClr val="tx1"/>
                          </a:solidFill>
                          <a:latin typeface="メイリオ"/>
                          <a:ea typeface="メイリオ"/>
                          <a:cs typeface="メイリオ" panose="020B0604030504040204" pitchFamily="50" charset="-128"/>
                        </a:rPr>
                        <a:t>※</a:t>
                      </a:r>
                      <a:r>
                        <a:rPr kumimoji="1" lang="ja-JP" altLang="en-US" sz="1000" b="0">
                          <a:solidFill>
                            <a:schemeClr val="tx1"/>
                          </a:solidFill>
                          <a:latin typeface="メイリオ"/>
                          <a:ea typeface="メイリオ"/>
                          <a:cs typeface="メイリオ" panose="020B0604030504040204" pitchFamily="50" charset="-128"/>
                        </a:rPr>
                        <a:t>　日ごとに始業時刻、終業時刻、休憩時間が分かるもの</a:t>
                      </a: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100" b="1" spc="-50" baseline="0">
                          <a:solidFill>
                            <a:schemeClr val="tx1"/>
                          </a:solidFill>
                          <a:latin typeface="メイリオ"/>
                          <a:ea typeface="メイリオ"/>
                          <a:cs typeface="メイリオ" panose="020B0604030504040204" pitchFamily="50" charset="-128"/>
                        </a:rPr>
                        <a:t>❸対象労働者のジョブ・カード様式３－３－１－１：企業実習・</a:t>
                      </a:r>
                      <a:r>
                        <a:rPr kumimoji="1" lang="en-US" altLang="ja-JP" sz="1100" b="1" spc="-50" baseline="0">
                          <a:solidFill>
                            <a:schemeClr val="tx1"/>
                          </a:solidFill>
                          <a:latin typeface="メイリオ"/>
                          <a:ea typeface="メイリオ"/>
                          <a:cs typeface="メイリオ" panose="020B0604030504040204" pitchFamily="50" charset="-128"/>
                        </a:rPr>
                        <a:t>OJT</a:t>
                      </a:r>
                      <a:r>
                        <a:rPr kumimoji="1" lang="ja-JP" altLang="en-US" sz="1100" b="1" spc="-50" baseline="0">
                          <a:solidFill>
                            <a:schemeClr val="tx1"/>
                          </a:solidFill>
                          <a:latin typeface="メイリオ"/>
                          <a:ea typeface="メイリオ"/>
                          <a:cs typeface="メイリオ" panose="020B0604030504040204" pitchFamily="50" charset="-128"/>
                        </a:rPr>
                        <a:t>用（写） </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ー</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87401045"/>
                  </a:ext>
                </a:extLst>
              </a:tr>
            </a:tbl>
          </a:graphicData>
        </a:graphic>
      </p:graphicFrame>
      <p:sp>
        <p:nvSpPr>
          <p:cNvPr id="11" name="正方形/長方形 10"/>
          <p:cNvSpPr/>
          <p:nvPr/>
        </p:nvSpPr>
        <p:spPr>
          <a:xfrm>
            <a:off x="91441" y="46482"/>
            <a:ext cx="6995889"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b="1">
              <a:solidFill>
                <a:schemeClr val="tx1"/>
              </a:solidFill>
              <a:latin typeface="メイリオ" pitchFamily="50" charset="-128"/>
              <a:ea typeface="メイリオ" pitchFamily="50" charset="-128"/>
            </a:endParaRPr>
          </a:p>
        </p:txBody>
      </p:sp>
      <p:sp>
        <p:nvSpPr>
          <p:cNvPr id="4" name="タイトル 3">
            <a:extLst>
              <a:ext uri="{FF2B5EF4-FFF2-40B4-BE49-F238E27FC236}">
                <a16:creationId xmlns:a16="http://schemas.microsoft.com/office/drawing/2014/main" id="{1DFFED71-2A1C-AC42-FEA1-AF157891D1B3}"/>
              </a:ext>
            </a:extLst>
          </p:cNvPr>
          <p:cNvSpPr>
            <a:spLocks noGrp="1"/>
          </p:cNvSpPr>
          <p:nvPr>
            <p:ph type="title" idx="4294967295"/>
          </p:nvPr>
        </p:nvSpPr>
        <p:spPr>
          <a:xfrm>
            <a:off x="113571" y="46483"/>
            <a:ext cx="6151176" cy="403794"/>
          </a:xfrm>
        </p:spPr>
        <p:txBody>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Ⅲ-</a:t>
            </a:r>
            <a:r>
              <a:rPr kumimoji="1" lang="ja-JP" altLang="en-US" sz="1600" b="1" kern="1200">
                <a:solidFill>
                  <a:srgbClr val="000000"/>
                </a:solidFill>
                <a:effectLst/>
                <a:latin typeface="メイリオ" panose="020B0604030504040204" pitchFamily="50" charset="-128"/>
                <a:ea typeface="メイリオ" panose="020B0604030504040204" pitchFamily="50" charset="-128"/>
                <a:cs typeface="+mn-cs"/>
              </a:rPr>
              <a:t>６　支給申請時に必要な申請書類</a:t>
            </a:r>
          </a:p>
        </p:txBody>
      </p:sp>
      <p:sp>
        <p:nvSpPr>
          <p:cNvPr id="22" name="スライド番号プレースホルダー 1">
            <a:extLst>
              <a:ext uri="{FF2B5EF4-FFF2-40B4-BE49-F238E27FC236}">
                <a16:creationId xmlns:a16="http://schemas.microsoft.com/office/drawing/2014/main" id="{C43CEF2B-C77E-77E1-B127-C9C52D9670FB}"/>
              </a:ext>
            </a:extLst>
          </p:cNvPr>
          <p:cNvSpPr txBox="1">
            <a:spLocks/>
          </p:cNvSpPr>
          <p:nvPr/>
        </p:nvSpPr>
        <p:spPr>
          <a:xfrm>
            <a:off x="-1695" y="9926555"/>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51</a:t>
            </a:fld>
            <a:endParaRPr lang="ja-JP" altLang="en-US"/>
          </a:p>
        </p:txBody>
      </p:sp>
      <p:sp>
        <p:nvSpPr>
          <p:cNvPr id="24" name="テキスト ボックス 23">
            <a:extLst>
              <a:ext uri="{FF2B5EF4-FFF2-40B4-BE49-F238E27FC236}">
                <a16:creationId xmlns:a16="http://schemas.microsoft.com/office/drawing/2014/main" id="{CD53166E-D11A-89FC-248D-850ED90002D8}"/>
              </a:ext>
            </a:extLst>
          </p:cNvPr>
          <p:cNvSpPr txBox="1"/>
          <p:nvPr/>
        </p:nvSpPr>
        <p:spPr>
          <a:xfrm>
            <a:off x="694363" y="980719"/>
            <a:ext cx="3994984" cy="938719"/>
          </a:xfrm>
          <a:prstGeom prst="rect">
            <a:avLst/>
          </a:prstGeom>
          <a:noFill/>
          <a:ln w="12700">
            <a:solidFill>
              <a:schemeClr val="tx1"/>
            </a:solidFill>
            <a:prstDash val="lgDashDotDot"/>
          </a:ln>
        </p:spPr>
        <p:txBody>
          <a:bodyPr wrap="square" rtlCol="0">
            <a:spAutoFit/>
          </a:bodyPr>
          <a:lstStyle/>
          <a:p>
            <a:r>
              <a:rPr kumimoji="1" lang="ja-JP" altLang="en-US" sz="1100" b="1">
                <a:solidFill>
                  <a:schemeClr val="accent5"/>
                </a:solidFill>
                <a:latin typeface="メイリオ" panose="020B0604030504040204" pitchFamily="50" charset="-128"/>
                <a:ea typeface="メイリオ" panose="020B0604030504040204" pitchFamily="50" charset="-128"/>
              </a:rPr>
              <a:t>育：人材育成訓練（申請者が事業主である場合）</a:t>
            </a:r>
            <a:endParaRPr kumimoji="1" lang="en-US" altLang="ja-JP" sz="1100" b="1">
              <a:solidFill>
                <a:schemeClr val="accent5"/>
              </a:solidFill>
              <a:latin typeface="メイリオ" panose="020B0604030504040204" pitchFamily="50" charset="-128"/>
              <a:ea typeface="メイリオ" panose="020B0604030504040204" pitchFamily="50" charset="-128"/>
            </a:endParaRPr>
          </a:p>
          <a:p>
            <a:r>
              <a:rPr lang="ja-JP" altLang="en-US" sz="1100" b="1">
                <a:solidFill>
                  <a:srgbClr val="F79646"/>
                </a:solidFill>
                <a:latin typeface="メイリオ" panose="020B0604030504040204" pitchFamily="50" charset="-128"/>
                <a:ea typeface="メイリオ" panose="020B0604030504040204" pitchFamily="50" charset="-128"/>
              </a:rPr>
              <a:t>認：認定実習併用職業訓練</a:t>
            </a:r>
            <a:endParaRPr lang="en-US" altLang="ja-JP" sz="1100" b="1">
              <a:solidFill>
                <a:srgbClr val="F79646"/>
              </a:solidFill>
              <a:latin typeface="メイリオ" panose="020B0604030504040204" pitchFamily="50" charset="-128"/>
              <a:ea typeface="メイリオ" panose="020B0604030504040204" pitchFamily="50" charset="-128"/>
            </a:endParaRPr>
          </a:p>
          <a:p>
            <a:r>
              <a:rPr lang="ja-JP" altLang="en-US" sz="1100" b="1">
                <a:solidFill>
                  <a:srgbClr val="9BBB59"/>
                </a:solidFill>
                <a:latin typeface="メイリオ" panose="020B0604030504040204" pitchFamily="50" charset="-128"/>
                <a:ea typeface="メイリオ" panose="020B0604030504040204" pitchFamily="50" charset="-128"/>
              </a:rPr>
              <a:t>有：有期実習型訓練</a:t>
            </a:r>
            <a:endParaRPr lang="en-US" altLang="ja-JP" sz="1100" b="1">
              <a:solidFill>
                <a:srgbClr val="9BBB59"/>
              </a:solidFill>
              <a:latin typeface="メイリオ" panose="020B0604030504040204" pitchFamily="50" charset="-128"/>
              <a:ea typeface="メイリオ" panose="020B0604030504040204" pitchFamily="50" charset="-128"/>
            </a:endParaRPr>
          </a:p>
          <a:p>
            <a:r>
              <a:rPr lang="ja-JP" altLang="en-US" sz="1100" b="1">
                <a:solidFill>
                  <a:schemeClr val="accent4"/>
                </a:solidFill>
                <a:latin typeface="メイリオ" panose="020B0604030504040204" pitchFamily="50" charset="-128"/>
                <a:ea typeface="メイリオ" panose="020B0604030504040204" pitchFamily="50" charset="-128"/>
              </a:rPr>
              <a:t>中：中高年齢者実習型訓練</a:t>
            </a:r>
            <a:endParaRPr lang="en-US" altLang="ja-JP" sz="1100" b="1">
              <a:solidFill>
                <a:schemeClr val="accent4"/>
              </a:solidFill>
              <a:latin typeface="メイリオ" panose="020B0604030504040204" pitchFamily="50" charset="-128"/>
              <a:ea typeface="メイリオ" panose="020B0604030504040204" pitchFamily="50" charset="-128"/>
            </a:endParaRPr>
          </a:p>
          <a:p>
            <a:r>
              <a:rPr kumimoji="1" lang="ja-JP" altLang="en-US" sz="1100" b="1">
                <a:latin typeface="メイリオ" panose="020B0604030504040204" pitchFamily="50" charset="-128"/>
                <a:ea typeface="メイリオ" panose="020B0604030504040204" pitchFamily="50" charset="-128"/>
              </a:rPr>
              <a:t>●：提出が必須　▲：該当する場合</a:t>
            </a:r>
            <a:r>
              <a:rPr lang="ja-JP" altLang="en-US" sz="1100" b="1">
                <a:latin typeface="メイリオ" panose="020B0604030504040204" pitchFamily="50" charset="-128"/>
                <a:ea typeface="メイリオ" panose="020B0604030504040204" pitchFamily="50" charset="-128"/>
              </a:rPr>
              <a:t>　</a:t>
            </a:r>
            <a:r>
              <a:rPr kumimoji="1" lang="ja-JP" altLang="en-US" sz="1100" b="1">
                <a:latin typeface="メイリオ" panose="020B0604030504040204" pitchFamily="50" charset="-128"/>
                <a:ea typeface="メイリオ" panose="020B0604030504040204" pitchFamily="50" charset="-128"/>
              </a:rPr>
              <a:t>ー：提出が不要</a:t>
            </a:r>
            <a:endParaRPr kumimoji="1" lang="en-US" altLang="ja-JP" sz="1100" b="1">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DC724A9F-30A7-CD86-9C29-67D04341BDF9}"/>
              </a:ext>
            </a:extLst>
          </p:cNvPr>
          <p:cNvSpPr txBox="1"/>
          <p:nvPr/>
        </p:nvSpPr>
        <p:spPr>
          <a:xfrm>
            <a:off x="539471" y="537560"/>
            <a:ext cx="6438860" cy="461665"/>
          </a:xfrm>
          <a:prstGeom prst="rect">
            <a:avLst/>
          </a:prstGeom>
          <a:noFill/>
          <a:ln w="9525">
            <a:noFill/>
          </a:ln>
        </p:spPr>
        <p:txBody>
          <a:bodyPr wrap="square" rtlCol="0">
            <a:spAutoFit/>
          </a:bodyPr>
          <a:lstStyle/>
          <a:p>
            <a:r>
              <a:rPr lang="ja-JP" altLang="en-US" sz="1200">
                <a:latin typeface="メイリオ" panose="020B0604030504040204" pitchFamily="50" charset="-128"/>
                <a:ea typeface="メイリオ" panose="020B0604030504040204" pitchFamily="50" charset="-128"/>
                <a:cs typeface="メイリオ" panose="020B0604030504040204" pitchFamily="50" charset="-128"/>
              </a:rPr>
              <a:t>申請する訓練メニューに該当する書類をご提出ください。</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a:latin typeface="メイリオ" panose="020B0604030504040204" pitchFamily="50" charset="-128"/>
                <a:ea typeface="メイリオ" panose="020B0604030504040204" pitchFamily="50" charset="-128"/>
                <a:cs typeface="メイリオ" panose="020B0604030504040204" pitchFamily="50" charset="-128"/>
              </a:rPr>
              <a:t>人材育成訓練（申請者が事業主団体等である場合）は</a:t>
            </a:r>
            <a:r>
              <a:rPr lang="en-US" altLang="ja-JP" sz="1200">
                <a:latin typeface="メイリオ" panose="020B0604030504040204" pitchFamily="50" charset="-128"/>
                <a:ea typeface="メイリオ" panose="020B0604030504040204" pitchFamily="50" charset="-128"/>
                <a:cs typeface="メイリオ" panose="020B0604030504040204" pitchFamily="50" charset="-128"/>
              </a:rPr>
              <a:t>P51</a:t>
            </a:r>
            <a:r>
              <a:rPr lang="ja-JP" altLang="en-US" sz="1200">
                <a:latin typeface="メイリオ" panose="020B0604030504040204" pitchFamily="50" charset="-128"/>
                <a:ea typeface="メイリオ" panose="020B0604030504040204" pitchFamily="50" charset="-128"/>
                <a:cs typeface="メイリオ" panose="020B0604030504040204" pitchFamily="50" charset="-128"/>
              </a:rPr>
              <a:t>をご覧ください。</a:t>
            </a:r>
            <a:endParaRPr lang="en-US" altLang="ja-JP" sz="120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20">
            <a:extLst>
              <a:ext uri="{FF2B5EF4-FFF2-40B4-BE49-F238E27FC236}">
                <a16:creationId xmlns:a16="http://schemas.microsoft.com/office/drawing/2014/main" id="{41BC0C11-FD7B-1D6B-F6DE-3C7AAC22117D}"/>
              </a:ext>
            </a:extLst>
          </p:cNvPr>
          <p:cNvGraphicFramePr>
            <a:graphicFrameLocks noGrp="1"/>
          </p:cNvGraphicFramePr>
          <p:nvPr>
            <p:extLst>
              <p:ext uri="{D42A27DB-BD31-4B8C-83A1-F6EECF244321}">
                <p14:modId xmlns:p14="http://schemas.microsoft.com/office/powerpoint/2010/main" val="2237490316"/>
              </p:ext>
            </p:extLst>
          </p:nvPr>
        </p:nvGraphicFramePr>
        <p:xfrm>
          <a:off x="-3835" y="626247"/>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39633143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4036559482"/>
              </p:ext>
            </p:extLst>
          </p:nvPr>
        </p:nvGraphicFramePr>
        <p:xfrm>
          <a:off x="157062" y="349000"/>
          <a:ext cx="6547536" cy="9788199"/>
        </p:xfrm>
        <a:graphic>
          <a:graphicData uri="http://schemas.openxmlformats.org/drawingml/2006/table">
            <a:tbl>
              <a:tblPr firstRow="1" bandRow="1">
                <a:tableStyleId>{5940675A-B579-460E-94D1-54222C63F5DA}</a:tableStyleId>
              </a:tblPr>
              <a:tblGrid>
                <a:gridCol w="253937">
                  <a:extLst>
                    <a:ext uri="{9D8B030D-6E8A-4147-A177-3AD203B41FA5}">
                      <a16:colId xmlns:a16="http://schemas.microsoft.com/office/drawing/2014/main" val="3902318913"/>
                    </a:ext>
                  </a:extLst>
                </a:gridCol>
                <a:gridCol w="5024974">
                  <a:extLst>
                    <a:ext uri="{9D8B030D-6E8A-4147-A177-3AD203B41FA5}">
                      <a16:colId xmlns:a16="http://schemas.microsoft.com/office/drawing/2014/main" val="20002"/>
                    </a:ext>
                  </a:extLst>
                </a:gridCol>
                <a:gridCol w="253725">
                  <a:extLst>
                    <a:ext uri="{9D8B030D-6E8A-4147-A177-3AD203B41FA5}">
                      <a16:colId xmlns:a16="http://schemas.microsoft.com/office/drawing/2014/main" val="1854478545"/>
                    </a:ext>
                  </a:extLst>
                </a:gridCol>
                <a:gridCol w="253725">
                  <a:extLst>
                    <a:ext uri="{9D8B030D-6E8A-4147-A177-3AD203B41FA5}">
                      <a16:colId xmlns:a16="http://schemas.microsoft.com/office/drawing/2014/main" val="3334005756"/>
                    </a:ext>
                  </a:extLst>
                </a:gridCol>
                <a:gridCol w="253725">
                  <a:extLst>
                    <a:ext uri="{9D8B030D-6E8A-4147-A177-3AD203B41FA5}">
                      <a16:colId xmlns:a16="http://schemas.microsoft.com/office/drawing/2014/main" val="649411238"/>
                    </a:ext>
                  </a:extLst>
                </a:gridCol>
                <a:gridCol w="253725">
                  <a:extLst>
                    <a:ext uri="{9D8B030D-6E8A-4147-A177-3AD203B41FA5}">
                      <a16:colId xmlns:a16="http://schemas.microsoft.com/office/drawing/2014/main" val="1142336868"/>
                    </a:ext>
                  </a:extLst>
                </a:gridCol>
                <a:gridCol w="253725">
                  <a:extLst>
                    <a:ext uri="{9D8B030D-6E8A-4147-A177-3AD203B41FA5}">
                      <a16:colId xmlns:a16="http://schemas.microsoft.com/office/drawing/2014/main" val="4151953387"/>
                    </a:ext>
                  </a:extLst>
                </a:gridCol>
              </a:tblGrid>
              <a:tr h="196715">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（１）共通して必要となる書類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526202">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⑨</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対象労働者の雇用契約書又は労働条件通知書の写し等</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7650" indent="-24765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対象労働者の氏名、締結日又は通知日、契約期間の定め、職務内容、所定労働時間（始業時間、終業時間、休憩時間）、休日、賃金など雇用契約の内容が分かるもの。</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02993183"/>
                  </a:ext>
                </a:extLst>
              </a:tr>
              <a:tr h="569796">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⑩</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通学制・同時双方向型の通信訓練の場合</a:t>
                      </a:r>
                      <a:r>
                        <a:rPr kumimoji="1" lang="en-US" altLang="ja-JP"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対象労働者の賃金台帳又は給与明細書の写し等</a:t>
                      </a:r>
                      <a:endParaRPr kumimoji="1"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訓練受講日が属する賃金対象期間に係るもの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育児休業中訓練、</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ラーニング及び通信制の場合、原則、不要。</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689868">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⑪</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通学制・同時双方向型の通信訓練の場合</a:t>
                      </a:r>
                      <a:r>
                        <a:rPr kumimoji="1" lang="en-US" altLang="ja-JP" sz="1000" b="0" dirty="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000" b="0" i="0" u="none" strike="noStrike" kern="1200" cap="none" spc="0" normalizeH="0" baseline="0" noProof="0" dirty="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対象労働者の出勤簿又はタイムカードの写し等</a:t>
                      </a:r>
                      <a:endParaRPr kumimoji="1" lang="en-US" altLang="ja-JP" sz="11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訓練受講日が属する賃金対象期間に係るもの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日ごとに始業時刻、終業時刻、休憩時間が分かるもの</a:t>
                      </a:r>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育児休業中訓練、</a:t>
                      </a: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e</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ラーニング及び通信制の場合、原則、不要。 </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095957744"/>
                  </a:ext>
                </a:extLst>
              </a:tr>
              <a:tr h="493518">
                <a:tc>
                  <a:txBody>
                    <a:bodyPr/>
                    <a:lstStyle/>
                    <a:p>
                      <a:pPr marL="288000" indent="-288000" algn="ctr"/>
                      <a:r>
                        <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⑫</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受講料等の価格設定に関する疎明書（様式第</a:t>
                      </a:r>
                      <a:r>
                        <a:rPr kumimoji="1" lang="en-US" altLang="ja-JP"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28</a:t>
                      </a:r>
                      <a:r>
                        <a:rPr kumimoji="1" lang="ja-JP" altLang="en-US" sz="1200" b="1"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号）</a:t>
                      </a:r>
                      <a:endParaRPr kumimoji="1" lang="en-US" altLang="ja-JP" sz="12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66700" marR="0" indent="-266700" algn="l" defTabSz="914400"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計画届の提出日に関わらず提出してください（既に支給・不支給決定がされている場合は除く）</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266700" marR="0" indent="-266700" algn="l" defTabSz="914400"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経費助成の申請がない場合は提出不要です。</a:t>
                      </a:r>
                      <a:endParaRPr kumimoji="1" lang="en-US" altLang="ja-JP" sz="1000" b="0" i="0" u="none"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7655" indent="-287655" algn="ctr"/>
                      <a:r>
                        <a:rPr kumimoji="1" lang="ja-JP" altLang="en-US"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79204617"/>
                  </a:ext>
                </a:extLst>
              </a:tr>
              <a:tr h="203761">
                <a:tc gridSpan="2">
                  <a:txBody>
                    <a:bodyPr/>
                    <a:lstStyle/>
                    <a:p>
                      <a:pPr marL="288000" marR="0" indent="-2880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（２－１）事業内訓練の場合、必要となる書類</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marL="0" marR="0" indent="0" algn="l" defTabSz="914400" rtl="0" eaLnBrk="1" fontAlgn="auto" latinLnBrk="0" hangingPunct="1">
                        <a:lnSpc>
                          <a:spcPct val="110000"/>
                        </a:lnSpc>
                        <a:spcBef>
                          <a:spcPts val="0"/>
                        </a:spcBef>
                        <a:spcAft>
                          <a:spcPts val="0"/>
                        </a:spcAft>
                        <a:buClrTx/>
                        <a:buSzTx/>
                        <a:buFontTx/>
                        <a:buNone/>
                        <a:tabLst/>
                        <a:defRPr/>
                      </a:pP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4"/>
                  </a:ext>
                </a:extLst>
              </a:tr>
              <a:tr h="569796">
                <a:tc>
                  <a:txBody>
                    <a:bodyPr/>
                    <a:lstStyle/>
                    <a:p>
                      <a:pPr algn="ctr"/>
                      <a:r>
                        <a:rPr lang="ja-JP" altLang="en-US" sz="1100">
                          <a:latin typeface="メイリオ" panose="020B0604030504040204" pitchFamily="50" charset="-128"/>
                          <a:ea typeface="メイリオ" panose="020B0604030504040204" pitchFamily="50" charset="-128"/>
                        </a:rPr>
                        <a:t>①</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部内講師の場合</a:t>
                      </a: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部内講師の出勤簿又はタイムカードの写し等</a:t>
                      </a:r>
                      <a:endPar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対象労働者の訓練受講日が属する賃金対象期間に係るもの</a:t>
                      </a:r>
                    </a:p>
                    <a:p>
                      <a:pPr marL="0" indent="0">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日ごとに始業時刻、終業時刻、休憩時間が分かるもの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7"/>
                  </a:ext>
                </a:extLst>
              </a:tr>
              <a:tr h="546451">
                <a:tc>
                  <a:txBody>
                    <a:bodyPr/>
                    <a:lstStyle/>
                    <a:p>
                      <a:pPr algn="ctr"/>
                      <a:r>
                        <a:rPr lang="ja-JP" altLang="en-US" sz="1100">
                          <a:latin typeface="メイリオ" panose="020B0604030504040204" pitchFamily="50" charset="-128"/>
                          <a:ea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申請事業主自ら運営する認定職業訓練の場合</a:t>
                      </a: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申請事業主が自ら運営する認定職業訓練であることが分かる書類</a:t>
                      </a:r>
                      <a:endPar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（申請事業主の認定訓練助成事業費（運営費）補助金交付決定通知書の写し等）</a:t>
                      </a:r>
                      <a:endParaRPr kumimoji="1" lang="ja-JP" altLang="en-US" sz="12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54407241"/>
                  </a:ext>
                </a:extLst>
              </a:tr>
              <a:tr h="449724">
                <a:tc>
                  <a:txBody>
                    <a:bodyPr/>
                    <a:lstStyle/>
                    <a:p>
                      <a:pPr algn="ctr"/>
                      <a:r>
                        <a:rPr lang="ja-JP" altLang="en-US" sz="1100">
                          <a:latin typeface="メイリオ" panose="020B0604030504040204" pitchFamily="50" charset="-128"/>
                          <a:ea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大学等に訓練コースの開発を委託した費用を申請する場合</a:t>
                      </a: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大学等との契約書の写し等</a:t>
                      </a:r>
                    </a:p>
                    <a:p>
                      <a:pPr marL="0" indent="0">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契約日、契約内容、金額が分かるもの</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ー</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791186999"/>
                  </a:ext>
                </a:extLst>
              </a:tr>
              <a:tr h="1979168">
                <a:tc>
                  <a:txBody>
                    <a:bodyPr/>
                    <a:lstStyle/>
                    <a:p>
                      <a:pPr algn="ctr"/>
                      <a:r>
                        <a:rPr lang="ja-JP" altLang="en-US" sz="1100">
                          <a:latin typeface="メイリオ" panose="020B0604030504040204" pitchFamily="50" charset="-128"/>
                          <a:ea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訓練の運営に要した経費を申請する場合</a:t>
                      </a:r>
                      <a:r>
                        <a:rPr kumimoji="1" lang="en-US" altLang="ja-JP"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当該経費に係る請求書及び領収書の写し又は振込通知書等</a:t>
                      </a:r>
                    </a:p>
                    <a:p>
                      <a:pPr marL="247650" indent="-247650">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請求書及び領収書の写しの組み合わせの場合は、加えて、振込通知書、総勘定元帳又は現金出納帳の写し等を提出すること。</a:t>
                      </a:r>
                    </a:p>
                    <a:p>
                      <a:pPr marL="88900" indent="-88900">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部外講師に対する謝金・手当</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を申請する場合、支払いを受けた者、支払った者、支払年月日、支払名目、支払金額（源泉徴収額を含む）が分かるものであること。</a:t>
                      </a:r>
                    </a:p>
                    <a:p>
                      <a:pPr marL="88900" indent="-88900">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部外講師に対する旅費</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を申請する場合、支払いを受けた者、支払った者、支払年月日、支払名目、支払金額が分かるものであること。</a:t>
                      </a:r>
                    </a:p>
                    <a:p>
                      <a:pPr marL="88900" indent="-88900">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訓練等を実施するための施設・設備の借上費</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を申請する場合には、支払いを受けた者、支払った者、支払年月日、支払名目、支払金額が分かるものであること。</a:t>
                      </a:r>
                    </a:p>
                    <a:p>
                      <a:pPr marL="88900" indent="-88900">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❹</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訓練等に使用した教科書代・教材費</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を申請する場合、支払いを受けた者、支払った者、支払年月日、支払名目（品名、単価、数量）、支払金額が分かるものであること。</a:t>
                      </a:r>
                    </a:p>
                    <a:p>
                      <a:pPr marL="88900" indent="-88900">
                        <a:lnSpc>
                          <a:spcPct val="110000"/>
                        </a:lnSpc>
                        <a:spcBef>
                          <a:spcPts val="0"/>
                        </a:spcBef>
                        <a:spcAft>
                          <a:spcPts val="0"/>
                        </a:spcAft>
                      </a:pP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❺</a:t>
                      </a:r>
                      <a:r>
                        <a:rPr kumimoji="1" lang="ja-JP" altLang="en-US" sz="1000" b="0" strike="noStrike">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大学等に訓練コースの開発に要した費用</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を申請する場合、支払いを受けた者、支払った者、支払年月日、支払名目、支払金額が分かるものであること（認定実習併用職業訓練は対象外）。</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711108619"/>
                  </a:ext>
                </a:extLst>
              </a:tr>
              <a:tr h="239497">
                <a:tc gridSpan="2">
                  <a:txBody>
                    <a:bodyPr/>
                    <a:lstStyle/>
                    <a:p>
                      <a:pPr marL="288000" marR="0" indent="-2880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（２－２）事業外訓練の場合、必要となる書類</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marL="0" marR="0" indent="0" algn="l" defTabSz="914400" rtl="0" eaLnBrk="1" fontAlgn="auto" latinLnBrk="0" hangingPunct="1">
                        <a:lnSpc>
                          <a:spcPct val="110000"/>
                        </a:lnSpc>
                        <a:spcBef>
                          <a:spcPts val="0"/>
                        </a:spcBef>
                        <a:spcAft>
                          <a:spcPts val="0"/>
                        </a:spcAft>
                        <a:buClrTx/>
                        <a:buSzTx/>
                        <a:buFontTx/>
                        <a:buNone/>
                        <a:tabLst/>
                        <a:defRPr/>
                      </a:pP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3960889502"/>
                  </a:ext>
                </a:extLst>
              </a:tr>
              <a:tr h="658108">
                <a:tc>
                  <a:txBody>
                    <a:bodyPr/>
                    <a:lstStyle/>
                    <a:p>
                      <a:pPr algn="ctr"/>
                      <a:r>
                        <a:rPr lang="ja-JP" altLang="en-US" sz="1100">
                          <a:latin typeface="メイリオ" panose="020B0604030504040204" pitchFamily="50" charset="-128"/>
                          <a:ea typeface="メイリオ" panose="020B0604030504040204" pitchFamily="50" charset="-128"/>
                        </a:rPr>
                        <a:t>①</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入学料・受講料・教科書代等に係る請求書及び領収書又は振込通知書の写し等</a:t>
                      </a:r>
                    </a:p>
                    <a:p>
                      <a:pPr marL="0" indent="0">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支払いを受けた者、支払った者、支払年月日、支払名目、支払金額が分かるもの。</a:t>
                      </a:r>
                    </a:p>
                    <a:p>
                      <a:pPr marL="244475" indent="-244475">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請求書及び領収書の写しの組み合わせの場合は、加えて、振込通知書、総勘定元帳又は現金出納帳の写し等を提出すること。</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65893274"/>
                  </a:ext>
                </a:extLst>
              </a:tr>
              <a:tr h="232340">
                <a:tc>
                  <a:txBody>
                    <a:bodyPr/>
                    <a:lstStyle/>
                    <a:p>
                      <a:pPr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200"/>
                        </a:spcAft>
                        <a:buClrTx/>
                        <a:buSzTx/>
                        <a:buFontTx/>
                        <a:buNone/>
                        <a:tabLst/>
                        <a:defRPr/>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支給申請承諾書（訓練実施者）（様式第</a:t>
                      </a:r>
                      <a:r>
                        <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12</a:t>
                      </a: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54020267"/>
                  </a:ext>
                </a:extLst>
              </a:tr>
              <a:tr h="232340">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教育訓練機関等から説明を受けた資料一式の写し</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39326299"/>
                  </a:ext>
                </a:extLst>
              </a:tr>
            </a:tbl>
          </a:graphicData>
        </a:graphic>
      </p:graphicFrame>
      <p:sp>
        <p:nvSpPr>
          <p:cNvPr id="22" name="スライド番号プレースホルダー 1">
            <a:extLst>
              <a:ext uri="{FF2B5EF4-FFF2-40B4-BE49-F238E27FC236}">
                <a16:creationId xmlns:a16="http://schemas.microsoft.com/office/drawing/2014/main" id="{C43CEF2B-C77E-77E1-B127-C9C52D9670FB}"/>
              </a:ext>
            </a:extLst>
          </p:cNvPr>
          <p:cNvSpPr txBox="1">
            <a:spLocks/>
          </p:cNvSpPr>
          <p:nvPr/>
        </p:nvSpPr>
        <p:spPr>
          <a:xfrm>
            <a:off x="680490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52</a:t>
            </a:fld>
            <a:endParaRPr lang="ja-JP" altLang="en-US"/>
          </a:p>
        </p:txBody>
      </p:sp>
      <p:graphicFrame>
        <p:nvGraphicFramePr>
          <p:cNvPr id="2" name="表 20">
            <a:extLst>
              <a:ext uri="{FF2B5EF4-FFF2-40B4-BE49-F238E27FC236}">
                <a16:creationId xmlns:a16="http://schemas.microsoft.com/office/drawing/2014/main" id="{00E2999D-7230-7521-A85E-A314947A9FDF}"/>
              </a:ext>
            </a:extLst>
          </p:cNvPr>
          <p:cNvGraphicFramePr>
            <a:graphicFrameLocks noGrp="1"/>
          </p:cNvGraphicFramePr>
          <p:nvPr>
            <p:extLst>
              <p:ext uri="{D42A27DB-BD31-4B8C-83A1-F6EECF244321}">
                <p14:modId xmlns:p14="http://schemas.microsoft.com/office/powerpoint/2010/main" val="1164994920"/>
              </p:ext>
            </p:extLst>
          </p:nvPr>
        </p:nvGraphicFramePr>
        <p:xfrm>
          <a:off x="6841930" y="720475"/>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5588626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スライド番号プレースホルダー 1">
            <a:extLst>
              <a:ext uri="{FF2B5EF4-FFF2-40B4-BE49-F238E27FC236}">
                <a16:creationId xmlns:a16="http://schemas.microsoft.com/office/drawing/2014/main" id="{C43CEF2B-C77E-77E1-B127-C9C52D9670FB}"/>
              </a:ext>
            </a:extLst>
          </p:cNvPr>
          <p:cNvSpPr txBox="1">
            <a:spLocks/>
          </p:cNvSpPr>
          <p:nvPr/>
        </p:nvSpPr>
        <p:spPr>
          <a:xfrm>
            <a:off x="0" y="992654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53</a:t>
            </a:fld>
            <a:endParaRPr lang="ja-JP" altLang="en-US"/>
          </a:p>
        </p:txBody>
      </p:sp>
      <p:sp>
        <p:nvSpPr>
          <p:cNvPr id="58" name="テキスト ボックス 57"/>
          <p:cNvSpPr txBox="1"/>
          <p:nvPr/>
        </p:nvSpPr>
        <p:spPr>
          <a:xfrm>
            <a:off x="121300" y="6210186"/>
            <a:ext cx="6976561" cy="676339"/>
          </a:xfrm>
          <a:prstGeom prst="rect">
            <a:avLst/>
          </a:prstGeom>
          <a:noFill/>
          <a:ln w="9525">
            <a:noFill/>
          </a:ln>
        </p:spPr>
        <p:txBody>
          <a:bodyPr wrap="square" rtlCol="0">
            <a:spAutoFit/>
          </a:bodyPr>
          <a:lstStyle/>
          <a:p>
            <a:pPr lvl="0">
              <a:lnSpc>
                <a:spcPct val="110000"/>
              </a:lnSpc>
            </a:pPr>
            <a:r>
              <a:rPr lang="ja-JP" altLang="en-US" sz="1100">
                <a:solidFill>
                  <a:prstClr val="black"/>
                </a:solidFill>
                <a:latin typeface="メイリオ" pitchFamily="50" charset="-128"/>
                <a:ea typeface="メイリオ" pitchFamily="50" charset="-128"/>
              </a:rPr>
              <a:t>各添付書類の写しは、原本から転記および別途作成したものではなく、</a:t>
            </a:r>
            <a:r>
              <a:rPr lang="ja-JP" altLang="en-US" sz="1100" u="sng">
                <a:solidFill>
                  <a:prstClr val="black"/>
                </a:solidFill>
                <a:latin typeface="メイリオ" pitchFamily="50" charset="-128"/>
                <a:ea typeface="メイリオ" pitchFamily="50" charset="-128"/>
              </a:rPr>
              <a:t>実際に事業場ごとに調製し記入しているもの、または原本を複写機を用いて複写したものを提出してください</a:t>
            </a:r>
            <a:r>
              <a:rPr lang="ja-JP" altLang="en-US" sz="1100">
                <a:solidFill>
                  <a:prstClr val="black"/>
                </a:solidFill>
                <a:latin typeface="メイリオ" pitchFamily="50" charset="-128"/>
                <a:ea typeface="メイリオ" pitchFamily="50" charset="-128"/>
              </a:rPr>
              <a:t>。</a:t>
            </a:r>
            <a:r>
              <a:rPr lang="ja-JP" altLang="en-US" sz="1100" b="1" u="sng">
                <a:solidFill>
                  <a:prstClr val="black"/>
                </a:solidFill>
                <a:latin typeface="メイリオ" pitchFamily="50" charset="-128"/>
                <a:ea typeface="メイリオ" pitchFamily="50" charset="-128"/>
              </a:rPr>
              <a:t>原本から加工・転記したものや別途作成された書類と確認された場合はその書類は無効</a:t>
            </a:r>
            <a:r>
              <a:rPr lang="ja-JP" altLang="en-US" sz="1100">
                <a:solidFill>
                  <a:prstClr val="black"/>
                </a:solidFill>
                <a:latin typeface="メイリオ" pitchFamily="50" charset="-128"/>
                <a:ea typeface="メイリオ" pitchFamily="50" charset="-128"/>
              </a:rPr>
              <a:t>となります。</a:t>
            </a:r>
            <a:endParaRPr lang="en-US" altLang="ja-JP" sz="11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a:extLst>
              <a:ext uri="{FF2B5EF4-FFF2-40B4-BE49-F238E27FC236}">
                <a16:creationId xmlns:a16="http://schemas.microsoft.com/office/drawing/2014/main" id="{EA5AA8ED-6D04-70F2-BA89-0403F5391038}"/>
              </a:ext>
            </a:extLst>
          </p:cNvPr>
          <p:cNvSpPr txBox="1"/>
          <p:nvPr/>
        </p:nvSpPr>
        <p:spPr>
          <a:xfrm>
            <a:off x="400029" y="5856609"/>
            <a:ext cx="6370640" cy="278538"/>
          </a:xfrm>
          <a:prstGeom prst="rect">
            <a:avLst/>
          </a:prstGeom>
          <a:noFill/>
          <a:ln w="57150">
            <a:noFill/>
          </a:ln>
        </p:spPr>
        <p:txBody>
          <a:bodyPr wrap="square">
            <a:spAutoFit/>
          </a:bodyPr>
          <a:lstStyle/>
          <a:p>
            <a:pPr marL="180000" indent="-180000">
              <a:lnSpc>
                <a:spcPct val="110000"/>
              </a:lnSpc>
              <a:spcBef>
                <a:spcPts val="400"/>
              </a:spcBef>
            </a:pPr>
            <a:r>
              <a:rPr lang="en-US" altLang="ja-JP"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これらの書類のほか、労働局長が審査に必要な書類の提出を求める場合があります。</a:t>
            </a:r>
            <a:endParaRPr lang="en-US" altLang="ja-JP" sz="11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1167699619"/>
              </p:ext>
            </p:extLst>
          </p:nvPr>
        </p:nvGraphicFramePr>
        <p:xfrm>
          <a:off x="435630" y="315692"/>
          <a:ext cx="6690984" cy="5538065"/>
        </p:xfrm>
        <a:graphic>
          <a:graphicData uri="http://schemas.openxmlformats.org/drawingml/2006/table">
            <a:tbl>
              <a:tblPr firstRow="1" bandRow="1">
                <a:tableStyleId>{5940675A-B579-460E-94D1-54222C63F5DA}</a:tableStyleId>
              </a:tblPr>
              <a:tblGrid>
                <a:gridCol w="256656">
                  <a:extLst>
                    <a:ext uri="{9D8B030D-6E8A-4147-A177-3AD203B41FA5}">
                      <a16:colId xmlns:a16="http://schemas.microsoft.com/office/drawing/2014/main" val="3902318913"/>
                    </a:ext>
                  </a:extLst>
                </a:gridCol>
                <a:gridCol w="5061836">
                  <a:extLst>
                    <a:ext uri="{9D8B030D-6E8A-4147-A177-3AD203B41FA5}">
                      <a16:colId xmlns:a16="http://schemas.microsoft.com/office/drawing/2014/main" val="20002"/>
                    </a:ext>
                  </a:extLst>
                </a:gridCol>
                <a:gridCol w="278044">
                  <a:extLst>
                    <a:ext uri="{9D8B030D-6E8A-4147-A177-3AD203B41FA5}">
                      <a16:colId xmlns:a16="http://schemas.microsoft.com/office/drawing/2014/main" val="1854478545"/>
                    </a:ext>
                  </a:extLst>
                </a:gridCol>
                <a:gridCol w="278044">
                  <a:extLst>
                    <a:ext uri="{9D8B030D-6E8A-4147-A177-3AD203B41FA5}">
                      <a16:colId xmlns:a16="http://schemas.microsoft.com/office/drawing/2014/main" val="3334005756"/>
                    </a:ext>
                  </a:extLst>
                </a:gridCol>
                <a:gridCol w="278044">
                  <a:extLst>
                    <a:ext uri="{9D8B030D-6E8A-4147-A177-3AD203B41FA5}">
                      <a16:colId xmlns:a16="http://schemas.microsoft.com/office/drawing/2014/main" val="649411238"/>
                    </a:ext>
                  </a:extLst>
                </a:gridCol>
                <a:gridCol w="278044">
                  <a:extLst>
                    <a:ext uri="{9D8B030D-6E8A-4147-A177-3AD203B41FA5}">
                      <a16:colId xmlns:a16="http://schemas.microsoft.com/office/drawing/2014/main" val="3145604967"/>
                    </a:ext>
                  </a:extLst>
                </a:gridCol>
                <a:gridCol w="260316">
                  <a:extLst>
                    <a:ext uri="{9D8B030D-6E8A-4147-A177-3AD203B41FA5}">
                      <a16:colId xmlns:a16="http://schemas.microsoft.com/office/drawing/2014/main" val="4151953387"/>
                    </a:ext>
                  </a:extLst>
                </a:gridCol>
              </a:tblGrid>
              <a:tr h="214106">
                <a:tc gridSpan="6">
                  <a:txBody>
                    <a:bodyPr/>
                    <a:lstStyle/>
                    <a:p>
                      <a:pPr marL="288000" marR="0" indent="-288000"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a:ln>
                            <a:noFill/>
                          </a:ln>
                          <a:solidFill>
                            <a:schemeClr val="bg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（３）有期実習型訓練の場合、必要となる書類</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marL="0" marR="0" indent="0" algn="l" defTabSz="914400" rtl="0" eaLnBrk="1" fontAlgn="auto" latinLnBrk="0" hangingPunct="1">
                        <a:lnSpc>
                          <a:spcPct val="110000"/>
                        </a:lnSpc>
                        <a:spcBef>
                          <a:spcPts val="0"/>
                        </a:spcBef>
                        <a:spcAft>
                          <a:spcPts val="0"/>
                        </a:spcAft>
                        <a:buClrTx/>
                        <a:buSzTx/>
                        <a:buFontTx/>
                        <a:buNone/>
                        <a:tabLst/>
                        <a:defRPr/>
                      </a:pPr>
                      <a:endParaRPr kumimoji="1" lang="en-US" altLang="ja-JP"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algn="ctr"/>
                      <a:endPar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algn="ctr"/>
                      <a:endPar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algn="ctr"/>
                      <a:endPar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pPr algn="ctr"/>
                      <a:endPar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3960889502"/>
                  </a:ext>
                </a:extLst>
              </a:tr>
              <a:tr h="856817">
                <a:tc>
                  <a:txBody>
                    <a:bodyPr/>
                    <a:lstStyle/>
                    <a:p>
                      <a:pPr algn="ctr"/>
                      <a:r>
                        <a:rPr lang="ja-JP" altLang="en-US" sz="1100">
                          <a:latin typeface="メイリオ" panose="020B0604030504040204" pitchFamily="50" charset="-128"/>
                          <a:ea typeface="メイリオ" panose="020B0604030504040204" pitchFamily="50" charset="-128"/>
                        </a:rPr>
                        <a:t>①</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gridSpan="5">
                  <a:txBody>
                    <a:bodyPr/>
                    <a:lstStyle/>
                    <a:p>
                      <a:pPr marL="177800" indent="-177800">
                        <a:lnSpc>
                          <a:spcPct val="110000"/>
                        </a:lnSpc>
                        <a:spcBef>
                          <a:spcPts val="0"/>
                        </a:spcBef>
                        <a:spcAft>
                          <a:spcPts val="0"/>
                        </a:spcAft>
                      </a:pPr>
                      <a:r>
                        <a:rPr kumimoji="1" lang="ja-JP" altLang="en-US" sz="11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❶有期契約労働者等を正規雇用労働者等へ転換又は有期契約労働者を無期契約労働者に転換等したことが分かる</a:t>
                      </a: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転換後の雇用契約書等</a:t>
                      </a:r>
                      <a:endParaRPr kumimoji="1" lang="en-US" altLang="ja-JP"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44475" indent="-244475">
                        <a:lnSpc>
                          <a:spcPct val="100000"/>
                        </a:lnSpc>
                        <a:spcBef>
                          <a:spcPts val="0"/>
                        </a:spcBef>
                        <a:spcAft>
                          <a:spcPts val="0"/>
                        </a:spcAft>
                      </a:pPr>
                      <a:r>
                        <a:rPr kumimoji="1" lang="en-US" altLang="ja-JP"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正規雇用労働者等への転換の場合は、正規雇用労働者等への転換日に雇用されていた正規雇用労働者の雇用契約書等（転換日等に雇用されていた正規雇用労働者がいない場合は、正社員待遇の労働条件が規定されている就業規則等）を提出すること</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chemeClr val="accent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hMerge="1">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65893274"/>
                  </a:ext>
                </a:extLst>
              </a:tr>
              <a:tr h="221615">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（４）その他、該当する場合、必要となる書類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育</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認</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有</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3705381527"/>
                  </a:ext>
                </a:extLst>
              </a:tr>
              <a:tr h="358278">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育児休業中訓練の場合</a:t>
                      </a:r>
                      <a:r>
                        <a:rPr kumimoji="1" lang="en-US" altLang="ja-JP"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「自発的職業能力開発に関する申立書」（様式第７号） </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ー</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ー</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ー</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81377451"/>
                  </a:ext>
                </a:extLst>
              </a:tr>
              <a:tr h="1271826">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en-US" altLang="ja-JP"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特定職業能力検定の受験料を申請する場合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 </a:t>
                      </a:r>
                    </a:p>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❶受験案内</a:t>
                      </a:r>
                    </a:p>
                    <a:p>
                      <a:pPr marL="0" indent="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特定職業能力検定の実施者、内容、受験料が分かるもの。</a:t>
                      </a:r>
                    </a:p>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❷対象労働者の受験票の写し等</a:t>
                      </a:r>
                    </a:p>
                    <a:p>
                      <a:pPr marL="0" indent="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受験日が分かるもの。</a:t>
                      </a:r>
                    </a:p>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❸特定職業能力検定に係る領収書又は振込通知書等の写し</a:t>
                      </a:r>
                    </a:p>
                    <a:p>
                      <a:pPr marL="0" indent="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支払いを受けた者、支払った者、支払年月日、支払名目、支払金額が分かるもの。 </a:t>
                      </a:r>
                    </a:p>
                    <a:p>
                      <a:pPr marL="244475" indent="-244475">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領収書の写しの場合は、加えて、振込通知書、総勘定元帳又は現金出納帳の写し等を提出すること。 </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946364756"/>
                  </a:ext>
                </a:extLst>
              </a:tr>
              <a:tr h="1667040">
                <a:tc>
                  <a:txBody>
                    <a:bodyPr/>
                    <a:lstStyle/>
                    <a:p>
                      <a:pPr marL="288000" indent="-288000" algn="ctr"/>
                      <a:r>
                        <a:rPr kumimoji="1" lang="ja-JP" altLang="en-US" sz="11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キャリアコンサルティングの費用を申請する場合</a:t>
                      </a:r>
                      <a:r>
                        <a:rPr kumimoji="1" lang="en-US" altLang="ja-JP"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000" b="0" i="0" u="none" strike="noStrike" kern="1200" cap="none" spc="0" normalizeH="0" baseline="0" noProof="0">
                        <a:ln>
                          <a:noFill/>
                        </a:ln>
                        <a:solidFill>
                          <a:schemeClr val="accent2"/>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marL="88900" marR="0" indent="-8890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❶キャリアコンサルティングに係る計画又は実施案内</a:t>
                      </a:r>
                    </a:p>
                    <a:p>
                      <a:pPr marL="250825" marR="0" indent="-250825"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キャリアコンサルティングの実施目的、実施日時、実施場所、キャリアコンサルティングの実施者の氏名が分かるもの。</a:t>
                      </a:r>
                    </a:p>
                    <a:p>
                      <a:pPr marL="88900" marR="0" indent="-8890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❷キャリアコンサルティングの実施者の資格証の写し等</a:t>
                      </a:r>
                    </a:p>
                    <a:p>
                      <a:pPr marL="88900" marR="0" indent="-8890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❸対象労働者のジョブ・カードの写し等</a:t>
                      </a:r>
                    </a:p>
                    <a:p>
                      <a:pPr marL="250825" marR="0" indent="-250825"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対象労働者がキャリアコンサルティングを受けたことが分かるもの。また、キャリアコンサルタントの署名があること。</a:t>
                      </a:r>
                    </a:p>
                    <a:p>
                      <a:pPr marL="88900" marR="0" indent="-88900" algn="l" defTabSz="914400" rtl="0" eaLnBrk="1" fontAlgn="auto" latinLnBrk="0" hangingPunct="1">
                        <a:lnSpc>
                          <a:spcPct val="11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❹キャリアコンサルティングに係る請求書及び領収書又は振込通知書等の写し</a:t>
                      </a:r>
                    </a:p>
                    <a:p>
                      <a:pPr marL="88900" marR="0" indent="-88900"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支払いを受けた者、支払った者、支払年月日、支払名目、支払金額が分かるもの。</a:t>
                      </a:r>
                    </a:p>
                    <a:p>
                      <a:pPr marL="250825" marR="0" indent="-250825" algn="l"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請求書及び領収書の写しの組み合わせの場合は、加えて、振込通知書、総勘定元帳又は現金出納帳の写し等を提出すること。</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4BACC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F79646"/>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rgbClr val="9BBB59"/>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accent4"/>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05493607"/>
                  </a:ext>
                </a:extLst>
              </a:tr>
            </a:tbl>
          </a:graphicData>
        </a:graphic>
      </p:graphicFrame>
      <p:graphicFrame>
        <p:nvGraphicFramePr>
          <p:cNvPr id="3" name="表 20">
            <a:extLst>
              <a:ext uri="{FF2B5EF4-FFF2-40B4-BE49-F238E27FC236}">
                <a16:creationId xmlns:a16="http://schemas.microsoft.com/office/drawing/2014/main" id="{02A501B1-F160-E6D5-8B7E-FB03725AA224}"/>
              </a:ext>
            </a:extLst>
          </p:cNvPr>
          <p:cNvGraphicFramePr>
            <a:graphicFrameLocks noGrp="1"/>
          </p:cNvGraphicFramePr>
          <p:nvPr>
            <p:extLst>
              <p:ext uri="{D42A27DB-BD31-4B8C-83A1-F6EECF244321}">
                <p14:modId xmlns:p14="http://schemas.microsoft.com/office/powerpoint/2010/main" val="2773226222"/>
              </p:ext>
            </p:extLst>
          </p:nvPr>
        </p:nvGraphicFramePr>
        <p:xfrm>
          <a:off x="-4511" y="630017"/>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972865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C80DCCA-5372-7C01-4B58-8D15BEAE3E3B}"/>
              </a:ext>
            </a:extLst>
          </p:cNvPr>
          <p:cNvSpPr>
            <a:spLocks noGrp="1"/>
          </p:cNvSpPr>
          <p:nvPr>
            <p:ph type="sldNum" sz="quarter" idx="12"/>
          </p:nvPr>
        </p:nvSpPr>
        <p:spPr>
          <a:xfrm>
            <a:off x="6727329" y="9879341"/>
            <a:ext cx="473571" cy="453697"/>
          </a:xfrm>
        </p:spPr>
        <p:txBody>
          <a:bodyPr/>
          <a:lstStyle/>
          <a:p>
            <a:fld id="{AEFF1AE8-7425-4426-9AC1-91DCB73B78A4}" type="slidenum">
              <a:rPr kumimoji="1" lang="ja-JP" altLang="en-US" smtClean="0"/>
              <a:t>54</a:t>
            </a:fld>
            <a:endParaRPr kumimoji="1" lang="ja-JP" altLang="en-US"/>
          </a:p>
        </p:txBody>
      </p:sp>
      <p:graphicFrame>
        <p:nvGraphicFramePr>
          <p:cNvPr id="3" name="表 2">
            <a:extLst>
              <a:ext uri="{FF2B5EF4-FFF2-40B4-BE49-F238E27FC236}">
                <a16:creationId xmlns:a16="http://schemas.microsoft.com/office/drawing/2014/main" id="{5BD4C4AA-E6CD-A87C-DEFA-B695C42272A4}"/>
              </a:ext>
            </a:extLst>
          </p:cNvPr>
          <p:cNvGraphicFramePr>
            <a:graphicFrameLocks noGrp="1"/>
          </p:cNvGraphicFramePr>
          <p:nvPr>
            <p:extLst>
              <p:ext uri="{D42A27DB-BD31-4B8C-83A1-F6EECF244321}">
                <p14:modId xmlns:p14="http://schemas.microsoft.com/office/powerpoint/2010/main" val="107656398"/>
              </p:ext>
            </p:extLst>
          </p:nvPr>
        </p:nvGraphicFramePr>
        <p:xfrm>
          <a:off x="186986" y="256209"/>
          <a:ext cx="6495638" cy="8913725"/>
        </p:xfrm>
        <a:graphic>
          <a:graphicData uri="http://schemas.openxmlformats.org/drawingml/2006/table">
            <a:tbl>
              <a:tblPr firstRow="1" bandRow="1">
                <a:tableStyleId>{5940675A-B579-460E-94D1-54222C63F5DA}</a:tableStyleId>
              </a:tblPr>
              <a:tblGrid>
                <a:gridCol w="300487">
                  <a:extLst>
                    <a:ext uri="{9D8B030D-6E8A-4147-A177-3AD203B41FA5}">
                      <a16:colId xmlns:a16="http://schemas.microsoft.com/office/drawing/2014/main" val="3902318913"/>
                    </a:ext>
                  </a:extLst>
                </a:gridCol>
                <a:gridCol w="5904000">
                  <a:extLst>
                    <a:ext uri="{9D8B030D-6E8A-4147-A177-3AD203B41FA5}">
                      <a16:colId xmlns:a16="http://schemas.microsoft.com/office/drawing/2014/main" val="20002"/>
                    </a:ext>
                  </a:extLst>
                </a:gridCol>
                <a:gridCol w="291151">
                  <a:extLst>
                    <a:ext uri="{9D8B030D-6E8A-4147-A177-3AD203B41FA5}">
                      <a16:colId xmlns:a16="http://schemas.microsoft.com/office/drawing/2014/main" val="4151953387"/>
                    </a:ext>
                  </a:extLst>
                </a:gridCol>
              </a:tblGrid>
              <a:tr h="256911">
                <a:tc gridSpan="2">
                  <a:txBody>
                    <a:bodyPr/>
                    <a:lstStyle/>
                    <a:p>
                      <a:r>
                        <a:rPr kumimoji="1" lang="ja-JP" altLang="en-US" sz="1200" b="1">
                          <a:solidFill>
                            <a:schemeClr val="bg1"/>
                          </a:solidFill>
                          <a:latin typeface="メイリオ" panose="020B0604030504040204" pitchFamily="50" charset="-128"/>
                          <a:ea typeface="メイリオ" panose="020B0604030504040204" pitchFamily="50" charset="-128"/>
                        </a:rPr>
                        <a:t>申請者が事業主団体である場合に必要な書類</a:t>
                      </a:r>
                    </a:p>
                  </a:txBody>
                  <a:tcP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tc hMerge="1">
                  <a:txBody>
                    <a:bodyPr/>
                    <a:lstStyle/>
                    <a:p>
                      <a:endParaRPr kumimoji="1" lang="ja-JP" altLang="en-US"/>
                    </a:p>
                  </a:txBody>
                  <a:tcPr/>
                </a:tc>
                <a:tc>
                  <a:txBody>
                    <a:bodyPr/>
                    <a:lstStyle/>
                    <a:p>
                      <a:pPr algn="ctr"/>
                      <a:r>
                        <a:rPr kumimoji="1"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258338">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支給要件確認申立書（共通要領様式第１号）</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1"/>
                  </a:ext>
                </a:extLst>
              </a:tr>
              <a:tr h="543795">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endParaRPr kumimoji="1" lang="en-US" altLang="ja-JP"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支払方法・受取人住所届</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lnSpc>
                          <a:spcPct val="100000"/>
                        </a:lnSpc>
                        <a:spcBef>
                          <a:spcPts val="0"/>
                        </a:spcBef>
                        <a:spcAft>
                          <a:spcPts val="0"/>
                        </a:spcAft>
                      </a:pPr>
                      <a:r>
                        <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既に口座を登録している場合、提出の必要はありません。</a:t>
                      </a:r>
                    </a:p>
                    <a:p>
                      <a:pPr marL="0" indent="0">
                        <a:lnSpc>
                          <a:spcPct val="100000"/>
                        </a:lnSpc>
                        <a:spcBef>
                          <a:spcPts val="0"/>
                        </a:spcBef>
                        <a:spcAft>
                          <a:spcPts val="0"/>
                        </a:spcAft>
                      </a:pPr>
                      <a:r>
                        <a:rPr lang="en-US" altLang="ja-JP"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提出する場合は、口座番号が確認できる資料を添付（通帳の写し等）</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indent="-288000" algn="ct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645746402"/>
                  </a:ext>
                </a:extLst>
              </a:tr>
              <a:tr h="258338">
                <a:tc>
                  <a:txBody>
                    <a:bodyPr/>
                    <a:lstStyle/>
                    <a:p>
                      <a:pPr marL="288000" indent="-288000" algn="ctr"/>
                      <a:r>
                        <a:rPr kumimoji="1" lang="ja-JP" altLang="en-US" sz="12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支給申請書（様式第４</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a:t>
                      </a:r>
                      <a:r>
                        <a:rPr kumimoji="1" lang="zh-TW"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号）</a:t>
                      </a:r>
                      <a:endParaRPr kumimoji="1" lang="ja-JP" altLang="en-US" sz="900" b="1" i="0" u="none" strike="noStrike" kern="1200" cap="none" spc="0" normalizeH="0" baseline="0" noProof="0">
                        <a:ln>
                          <a:noFill/>
                        </a:ln>
                        <a:solidFill>
                          <a:srgbClr val="0047D6"/>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258338">
                <a:tc>
                  <a:txBody>
                    <a:bodyPr/>
                    <a:lstStyle/>
                    <a:p>
                      <a:pPr algn="ctr"/>
                      <a:r>
                        <a:rPr lang="ja-JP" altLang="en-US" sz="1200">
                          <a:latin typeface="メイリオ" panose="020B0604030504040204" pitchFamily="50" charset="-128"/>
                          <a:ea typeface="メイリオ" panose="020B0604030504040204" pitchFamily="50" charset="-128"/>
                        </a:rPr>
                        <a:t>④</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訓練実施結果報告書（事業主団体・共同事業主用）（様式第８－２号）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9184909"/>
                  </a:ext>
                </a:extLst>
              </a:tr>
              <a:tr h="258338">
                <a:tc>
                  <a:txBody>
                    <a:bodyPr/>
                    <a:lstStyle/>
                    <a:p>
                      <a:pPr marL="288000" marR="0" indent="-28800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a:ln>
                            <a:noFill/>
                          </a:ln>
                          <a:solidFill>
                            <a:schemeClr val="tx1"/>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⑤</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14400" rtl="0" eaLnBrk="1" fontAlgn="auto" latinLnBrk="0" hangingPunct="1">
                        <a:lnSpc>
                          <a:spcPct val="110000"/>
                        </a:lnSpc>
                        <a:spcBef>
                          <a:spcPts val="0"/>
                        </a:spcBef>
                        <a:spcAft>
                          <a:spcPts val="0"/>
                        </a:spcAft>
                        <a:buClrTx/>
                        <a:buSzTx/>
                        <a:buFontTx/>
                        <a:buNone/>
                        <a:tabLst/>
                        <a:defRPr/>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対象労働者一覧（様式第３－１号）</a:t>
                      </a:r>
                      <a:endParaRPr kumimoji="1" lang="en-US" altLang="ja-JP"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288000" marR="0" lvl="0" indent="-288000" algn="ctr"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4"/>
                  </a:ext>
                </a:extLst>
              </a:tr>
              <a:tr h="258338">
                <a:tc>
                  <a:txBody>
                    <a:bodyPr/>
                    <a:lstStyle/>
                    <a:p>
                      <a:pPr algn="ctr"/>
                      <a:r>
                        <a:rPr lang="ja-JP" altLang="en-US" sz="1200">
                          <a:latin typeface="メイリオ" panose="020B0604030504040204" pitchFamily="50" charset="-128"/>
                          <a:ea typeface="メイリオ" panose="020B0604030504040204" pitchFamily="50" charset="-128"/>
                        </a:rPr>
                        <a:t>⑥</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strike="noStrike">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経費助成の内訳（様式第６－１号）</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7"/>
                  </a:ext>
                </a:extLst>
              </a:tr>
              <a:tr h="3055814">
                <a:tc>
                  <a:txBody>
                    <a:bodyPr/>
                    <a:lstStyle/>
                    <a:p>
                      <a:pPr algn="ctr"/>
                      <a:r>
                        <a:rPr lang="ja-JP" altLang="en-US" sz="1200">
                          <a:latin typeface="メイリオ" panose="020B0604030504040204" pitchFamily="50" charset="-128"/>
                          <a:ea typeface="メイリオ" panose="020B0604030504040204" pitchFamily="50" charset="-128"/>
                        </a:rPr>
                        <a:t>⑦</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訓練の実施に要した経費を申請する場合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i="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当該経費に係る請求書及び領収書の写し又は振込通知書等</a:t>
                      </a:r>
                    </a:p>
                    <a:p>
                      <a:pPr marL="247650" indent="-24765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請求書及び領収書の写しの組み合わせの場合は、加えて、振込通知書、総勘定元帳又は現金出納帳の写し等を提出すること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❶</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部外講師に対する謝金・手当</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を申請する場合、支払いを受けた者、支払った者、支払年月日、支払名目、支払金額（源泉徴収額を含む。）が分かるものであること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❷</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部外講師に対する旅費</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を申請する場合、支払いを受けた者、支払った者、支払年月日、支払名目、支払金額が分かるものであること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❸</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訓練等を実施するための施設・設備の借上費</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を申請する場合には、支払いを受けた者、支払った者、支払年月日、支払名目、支払金額が分かるものであること</a:t>
                      </a:r>
                      <a:endPar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❹</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訓練等に使用した教科書代・教材費</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を申請する場合、支払いを受けた者、支払った者、支払年月日、支払名目（品名、単価、数量）、支払金額が分かるものであること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❺</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カリキュラムの開発作成に要した費用</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を申請する場合、支払いを受けた者、支払った者、支払年月日、支払名目、支払金額が分かるものであること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❻</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外部の教育訓練機関に支払った受講料、教科書代等</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を申請する場合、支払いを受けた者、支払った者、支払年月日、支払名目、支払金額が分かるものであること</a:t>
                      </a:r>
                    </a:p>
                    <a:p>
                      <a:pPr marL="88900" indent="-88900">
                        <a:lnSpc>
                          <a:spcPct val="110000"/>
                        </a:lnSpc>
                        <a:spcBef>
                          <a:spcPts val="0"/>
                        </a:spcBef>
                        <a:spcAft>
                          <a:spcPts val="0"/>
                        </a:spcAft>
                      </a:pP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❼</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社会保険労務士等に支払った手数料</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団体等が実施する訓練等を被保険者に受講させる事業主の助成金の手続の代行等をするために社会保険労務士等に支払った手数料）を申請する場合、支払いを受けた者、支払った者、支払年月日、支払名目、支払金額が分かるものであること</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87401045"/>
                  </a:ext>
                </a:extLst>
              </a:tr>
              <a:tr h="258338">
                <a:tc>
                  <a:txBody>
                    <a:bodyPr/>
                    <a:lstStyle/>
                    <a:p>
                      <a:pPr algn="ctr"/>
                      <a:r>
                        <a:rPr lang="ja-JP" altLang="en-US" sz="1200">
                          <a:latin typeface="メイリオ" panose="020B0604030504040204" pitchFamily="50" charset="-128"/>
                          <a:ea typeface="メイリオ" panose="020B0604030504040204" pitchFamily="50" charset="-128"/>
                        </a:rPr>
                        <a:t>⑧</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部外講師の場合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講師略歴書等</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07858537"/>
                  </a:ext>
                </a:extLst>
              </a:tr>
              <a:tr h="258338">
                <a:tc>
                  <a:txBody>
                    <a:bodyPr/>
                    <a:lstStyle/>
                    <a:p>
                      <a:pPr algn="ctr"/>
                      <a:r>
                        <a:rPr lang="ja-JP" altLang="en-US" sz="1200">
                          <a:latin typeface="メイリオ" panose="020B0604030504040204" pitchFamily="50" charset="-128"/>
                          <a:ea typeface="メイリオ" panose="020B0604030504040204" pitchFamily="50" charset="-128"/>
                        </a:rPr>
                        <a:t>⑨</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部外講師の旅費を申請する場合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i="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旅費計算書、旅費規程の写し</a:t>
                      </a:r>
                      <a:endParaRPr kumimoji="1" lang="ja-JP" altLang="en-US" sz="1200" b="1" i="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03299887"/>
                  </a:ext>
                </a:extLst>
              </a:tr>
              <a:tr h="258338">
                <a:tc>
                  <a:txBody>
                    <a:bodyPr/>
                    <a:lstStyle/>
                    <a:p>
                      <a:pPr algn="ctr"/>
                      <a:r>
                        <a:rPr lang="ja-JP" altLang="en-US" sz="1200">
                          <a:latin typeface="メイリオ" panose="020B0604030504040204" pitchFamily="50" charset="-128"/>
                          <a:ea typeface="メイリオ" panose="020B0604030504040204" pitchFamily="50" charset="-128"/>
                        </a:rPr>
                        <a:t>⑩</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施設・設備の借上費を申請する場合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施設・設備の借上げに要した申込書の写し等</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65612385"/>
                  </a:ext>
                </a:extLst>
              </a:tr>
              <a:tr h="258338">
                <a:tc>
                  <a:txBody>
                    <a:bodyPr/>
                    <a:lstStyle/>
                    <a:p>
                      <a:pPr algn="ctr"/>
                      <a:r>
                        <a:rPr lang="ja-JP" altLang="en-US" sz="1200">
                          <a:latin typeface="メイリオ" panose="020B0604030504040204" pitchFamily="50" charset="-128"/>
                          <a:ea typeface="メイリオ" panose="020B0604030504040204" pitchFamily="50" charset="-128"/>
                        </a:rPr>
                        <a:t>⑪</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カリキュラム開発作成費を申請する場合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委託契約書の写し等</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589561745"/>
                  </a:ext>
                </a:extLst>
              </a:tr>
              <a:tr h="415340">
                <a:tc>
                  <a:txBody>
                    <a:bodyPr/>
                    <a:lstStyle/>
                    <a:p>
                      <a:pPr algn="ctr"/>
                      <a:r>
                        <a:rPr lang="ja-JP" altLang="en-US" sz="1200">
                          <a:latin typeface="メイリオ" panose="020B0604030504040204" pitchFamily="50" charset="-128"/>
                          <a:ea typeface="メイリオ" panose="020B0604030504040204" pitchFamily="50" charset="-128"/>
                        </a:rPr>
                        <a:t>⑫</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外部の教育訓練施設等に支払った受講料、教科書代等を申請する場合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marR="0" lvl="0" indent="0" algn="l" defTabSz="1001908" rtl="0" eaLnBrk="1" fontAlgn="auto" latinLnBrk="0" hangingPunct="1">
                        <a:lnSpc>
                          <a:spcPct val="110000"/>
                        </a:lnSpc>
                        <a:spcBef>
                          <a:spcPts val="0"/>
                        </a:spcBef>
                        <a:spcAft>
                          <a:spcPts val="0"/>
                        </a:spcAft>
                        <a:buClrTx/>
                        <a:buSzTx/>
                        <a:buFontTx/>
                        <a:buNone/>
                        <a:tabLst/>
                        <a:defRPr/>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外部の教育訓練施設等への訓練申込書の写し等</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84718339"/>
                  </a:ext>
                </a:extLst>
              </a:tr>
              <a:tr h="415340">
                <a:tc>
                  <a:txBody>
                    <a:bodyPr/>
                    <a:lstStyle/>
                    <a:p>
                      <a:pPr algn="ctr"/>
                      <a:r>
                        <a:rPr lang="ja-JP" altLang="en-US" sz="1200">
                          <a:latin typeface="メイリオ" panose="020B0604030504040204" pitchFamily="50" charset="-128"/>
                          <a:ea typeface="メイリオ" panose="020B0604030504040204" pitchFamily="50" charset="-128"/>
                        </a:rPr>
                        <a:t>⑬</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社会保険労務士等に支払った手数料を申請する場合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p>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社会保険労務士等に委託した際の委託契約書の写し等</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447998749"/>
                  </a:ext>
                </a:extLst>
              </a:tr>
              <a:tr h="258338">
                <a:tc>
                  <a:txBody>
                    <a:bodyPr/>
                    <a:lstStyle/>
                    <a:p>
                      <a:pPr algn="ctr"/>
                      <a:r>
                        <a:rPr lang="ja-JP" altLang="en-US" sz="1200">
                          <a:latin typeface="メイリオ" panose="020B0604030504040204" pitchFamily="50" charset="-128"/>
                          <a:ea typeface="メイリオ" panose="020B0604030504040204" pitchFamily="50" charset="-128"/>
                        </a:rPr>
                        <a:t>⑭</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受講料収入がある場合</a:t>
                      </a:r>
                      <a:r>
                        <a:rPr kumimoji="1" lang="en-US" altLang="ja-JP" sz="1000" b="0">
                          <a:solidFill>
                            <a:schemeClr val="accent2"/>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当該受講料収入の金額が分かる書類</a:t>
                      </a:r>
                      <a:endParaRPr kumimoji="1" lang="ja-JP" altLang="en-US" sz="12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490689771"/>
                  </a:ext>
                </a:extLst>
              </a:tr>
              <a:tr h="829252">
                <a:tc>
                  <a:txBody>
                    <a:bodyPr/>
                    <a:lstStyle/>
                    <a:p>
                      <a:pPr algn="ctr"/>
                      <a:r>
                        <a:rPr lang="ja-JP" altLang="en-US" sz="1200">
                          <a:latin typeface="メイリオ" panose="020B0604030504040204" pitchFamily="50" charset="-128"/>
                          <a:ea typeface="メイリオ" panose="020B0604030504040204" pitchFamily="50" charset="-128"/>
                        </a:rPr>
                        <a:t>⑮</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nSpc>
                          <a:spcPct val="11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対象労働者の雇用契約書又は労働条件通知書の写し</a:t>
                      </a:r>
                    </a:p>
                    <a:p>
                      <a:pPr marL="247650" indent="-24765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対象労働者の氏名、締結日又は通知日、契約期間の定め、職務内容、所定労働時間（始業時間、終業時間、休憩時間）、休日、賃金など雇用契約の内容が分かるもの</a:t>
                      </a:r>
                    </a:p>
                    <a:p>
                      <a:pPr marL="247650" indent="-247650">
                        <a:lnSpc>
                          <a:spcPct val="100000"/>
                        </a:lnSpc>
                        <a:spcBef>
                          <a:spcPts val="0"/>
                        </a:spcBef>
                        <a:spcAft>
                          <a:spcPts val="0"/>
                        </a:spcAft>
                      </a:pPr>
                      <a:r>
                        <a:rPr kumimoji="1" lang="en-US" altLang="ja-JP"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訓練開始日に正規雇用労働者等であった労働者を、労働者の都合により訓練期間中に正規雇用労働者等から有期契約労働者等に変更した場合は、その理由を記した書面を添えて提出すること</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925412688"/>
                  </a:ext>
                </a:extLst>
              </a:tr>
              <a:tr h="248206">
                <a:tc>
                  <a:txBody>
                    <a:bodyPr/>
                    <a:lstStyle/>
                    <a:p>
                      <a:pPr algn="ctr"/>
                      <a:r>
                        <a:rPr lang="ja-JP" altLang="en-US" sz="1200">
                          <a:latin typeface="メイリオ" panose="020B0604030504040204" pitchFamily="50" charset="-128"/>
                          <a:ea typeface="メイリオ" panose="020B0604030504040204" pitchFamily="50" charset="-128"/>
                        </a:rPr>
                        <a:t>⑯</a:t>
                      </a: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88900" indent="-88900">
                        <a:lnSpc>
                          <a:spcPct val="100000"/>
                        </a:lnSpc>
                        <a:spcBef>
                          <a:spcPts val="0"/>
                        </a:spcBef>
                        <a:spcAft>
                          <a:spcPts val="0"/>
                        </a:spcAft>
                      </a:pPr>
                      <a:r>
                        <a:rPr kumimoji="1" lang="ja-JP" altLang="en-US" sz="1100" b="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教育訓練機関等から説明を受けた資料一式の写し</a:t>
                      </a:r>
                    </a:p>
                  </a:txBody>
                  <a:tcPr marL="45720" marR="4572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lvl="0" indent="0" algn="ctr" defTabSz="1001908"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96012" marR="96012" marT="51665" marB="0" anchor="ctr">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2307625033"/>
                  </a:ext>
                </a:extLst>
              </a:tr>
            </a:tbl>
          </a:graphicData>
        </a:graphic>
      </p:graphicFrame>
      <p:graphicFrame>
        <p:nvGraphicFramePr>
          <p:cNvPr id="4" name="表 3">
            <a:extLst>
              <a:ext uri="{FF2B5EF4-FFF2-40B4-BE49-F238E27FC236}">
                <a16:creationId xmlns:a16="http://schemas.microsoft.com/office/drawing/2014/main" id="{88D4EF13-3E66-9DBB-78EE-2723B14FDEF3}"/>
              </a:ext>
            </a:extLst>
          </p:cNvPr>
          <p:cNvGraphicFramePr>
            <a:graphicFrameLocks noGrp="1"/>
          </p:cNvGraphicFramePr>
          <p:nvPr>
            <p:extLst>
              <p:ext uri="{D42A27DB-BD31-4B8C-83A1-F6EECF244321}">
                <p14:modId xmlns:p14="http://schemas.microsoft.com/office/powerpoint/2010/main" val="4110405673"/>
              </p:ext>
            </p:extLst>
          </p:nvPr>
        </p:nvGraphicFramePr>
        <p:xfrm>
          <a:off x="6839937" y="542252"/>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bg1"/>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bg1"/>
                    </a:solidFill>
                  </a:tcPr>
                </a:tc>
                <a:extLst>
                  <a:ext uri="{0D108BD9-81ED-4DB2-BD59-A6C34878D82A}">
                    <a16:rowId xmlns:a16="http://schemas.microsoft.com/office/drawing/2014/main" val="3185328467"/>
                  </a:ext>
                </a:extLst>
              </a:tr>
            </a:tbl>
          </a:graphicData>
        </a:graphic>
      </p:graphicFrame>
    </p:spTree>
    <p:extLst>
      <p:ext uri="{BB962C8B-B14F-4D97-AF65-F5344CB8AC3E}">
        <p14:creationId xmlns:p14="http://schemas.microsoft.com/office/powerpoint/2010/main" val="40454236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52199" y="-2306"/>
            <a:ext cx="7092000" cy="360000"/>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r>
              <a:rPr kumimoji="1" lang="ja-JP" altLang="en-US" sz="1600" b="1">
                <a:solidFill>
                  <a:schemeClr val="tx1"/>
                </a:solidFill>
                <a:latin typeface="メイリオ" pitchFamily="50" charset="-128"/>
                <a:ea typeface="メイリオ" pitchFamily="50" charset="-128"/>
              </a:rPr>
              <a:t>（参考）主な様式例</a:t>
            </a:r>
            <a:endParaRPr kumimoji="1" lang="en-US" altLang="ja-JP" sz="1600" b="1">
              <a:solidFill>
                <a:schemeClr val="tx1"/>
              </a:solidFill>
              <a:latin typeface="メイリオ" pitchFamily="50" charset="-128"/>
              <a:ea typeface="メイリオ" pitchFamily="50" charset="-128"/>
            </a:endParaRPr>
          </a:p>
        </p:txBody>
      </p:sp>
      <p:sp>
        <p:nvSpPr>
          <p:cNvPr id="15" name="正方形/長方形 14"/>
          <p:cNvSpPr/>
          <p:nvPr/>
        </p:nvSpPr>
        <p:spPr>
          <a:xfrm>
            <a:off x="423767" y="842648"/>
            <a:ext cx="4495141" cy="307777"/>
          </a:xfrm>
          <a:prstGeom prst="rect">
            <a:avLst/>
          </a:prstGeom>
          <a:noFill/>
        </p:spPr>
        <p:txBody>
          <a:bodyPr wrap="none">
            <a:spAutoFit/>
          </a:bodyPr>
          <a:lstStyle/>
          <a:p>
            <a:r>
              <a:rPr lang="ja-JP" altLang="en-US"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職業訓練実施計画届</a:t>
            </a:r>
            <a:r>
              <a:rPr lang="en-US" altLang="ja-JP"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様式第１－１号（第</a:t>
            </a:r>
            <a:r>
              <a:rPr lang="en-US" altLang="ja-JP"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1</a:t>
            </a:r>
            <a:r>
              <a:rPr lang="ja-JP" altLang="en-US"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面）</a:t>
            </a:r>
            <a:r>
              <a:rPr lang="en-US" altLang="ja-JP" sz="1400" b="1" kern="100">
                <a:solidFill>
                  <a:schemeClr val="accent5">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endParaRPr lang="ja-JP" altLang="en-US" sz="2400" b="1">
              <a:solidFill>
                <a:schemeClr val="accent5">
                  <a:lumMod val="50000"/>
                </a:schemeClr>
              </a:solidFill>
            </a:endParaRPr>
          </a:p>
        </p:txBody>
      </p:sp>
      <p:sp>
        <p:nvSpPr>
          <p:cNvPr id="28" name="角丸四角形 31">
            <a:extLst>
              <a:ext uri="{FF2B5EF4-FFF2-40B4-BE49-F238E27FC236}">
                <a16:creationId xmlns:a16="http://schemas.microsoft.com/office/drawing/2014/main" id="{65A82B4F-302A-5713-37DA-C2353F35991C}"/>
              </a:ext>
            </a:extLst>
          </p:cNvPr>
          <p:cNvSpPr/>
          <p:nvPr/>
        </p:nvSpPr>
        <p:spPr>
          <a:xfrm>
            <a:off x="515751" y="413992"/>
            <a:ext cx="6386525" cy="434310"/>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nSpc>
                <a:spcPts val="1400"/>
              </a:lnSpc>
            </a:pPr>
            <a:r>
              <a:rPr lang="ja-JP" altLang="en-US" sz="12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いずれの様式も、記載面に続く面に記載方法や注意事項がありますので、必ずご確認ください。提出の際は、記載方法や注意事項が書かれた面も印刷してください。</a:t>
            </a:r>
            <a:endParaRPr lang="en-US" altLang="ja-JP" sz="12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スライド番号プレースホルダー 1">
            <a:extLst>
              <a:ext uri="{FF2B5EF4-FFF2-40B4-BE49-F238E27FC236}">
                <a16:creationId xmlns:a16="http://schemas.microsoft.com/office/drawing/2014/main" id="{2DE43001-0284-16FE-FE8F-91261887ECB9}"/>
              </a:ext>
            </a:extLst>
          </p:cNvPr>
          <p:cNvSpPr txBox="1">
            <a:spLocks/>
          </p:cNvSpPr>
          <p:nvPr/>
        </p:nvSpPr>
        <p:spPr>
          <a:xfrm>
            <a:off x="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55</a:t>
            </a:fld>
            <a:endParaRPr lang="ja-JP" altLang="en-US"/>
          </a:p>
        </p:txBody>
      </p:sp>
      <p:graphicFrame>
        <p:nvGraphicFramePr>
          <p:cNvPr id="2" name="表 20">
            <a:extLst>
              <a:ext uri="{FF2B5EF4-FFF2-40B4-BE49-F238E27FC236}">
                <a16:creationId xmlns:a16="http://schemas.microsoft.com/office/drawing/2014/main" id="{0AF78320-8AB1-DA13-0CC7-6225EC2B37B3}"/>
              </a:ext>
            </a:extLst>
          </p:cNvPr>
          <p:cNvGraphicFramePr>
            <a:graphicFrameLocks noGrp="1"/>
          </p:cNvGraphicFramePr>
          <p:nvPr>
            <p:extLst>
              <p:ext uri="{D42A27DB-BD31-4B8C-83A1-F6EECF244321}">
                <p14:modId xmlns:p14="http://schemas.microsoft.com/office/powerpoint/2010/main" val="576494984"/>
              </p:ext>
            </p:extLst>
          </p:nvPr>
        </p:nvGraphicFramePr>
        <p:xfrm>
          <a:off x="-4647" y="631147"/>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pic>
        <p:nvPicPr>
          <p:cNvPr id="10" name="図 9">
            <a:extLst>
              <a:ext uri="{FF2B5EF4-FFF2-40B4-BE49-F238E27FC236}">
                <a16:creationId xmlns:a16="http://schemas.microsoft.com/office/drawing/2014/main" id="{F2E40E2F-E3B8-3CCD-4AA9-0802F39672BA}"/>
              </a:ext>
            </a:extLst>
          </p:cNvPr>
          <p:cNvPicPr>
            <a:picLocks noChangeAspect="1"/>
          </p:cNvPicPr>
          <p:nvPr/>
        </p:nvPicPr>
        <p:blipFill>
          <a:blip r:embed="rId2"/>
          <a:stretch>
            <a:fillRect/>
          </a:stretch>
        </p:blipFill>
        <p:spPr>
          <a:xfrm>
            <a:off x="515751" y="1150425"/>
            <a:ext cx="6386525" cy="9063933"/>
          </a:xfrm>
          <a:prstGeom prst="rect">
            <a:avLst/>
          </a:prstGeom>
          <a:ln cmpd="dbl">
            <a:solidFill>
              <a:schemeClr val="accent1"/>
            </a:solidFill>
          </a:ln>
        </p:spPr>
      </p:pic>
      <p:sp>
        <p:nvSpPr>
          <p:cNvPr id="11" name="二等辺三角形 10">
            <a:extLst>
              <a:ext uri="{FF2B5EF4-FFF2-40B4-BE49-F238E27FC236}">
                <a16:creationId xmlns:a16="http://schemas.microsoft.com/office/drawing/2014/main" id="{F7046CD7-9C80-6BFB-C1B0-18855675A41A}"/>
              </a:ext>
            </a:extLst>
          </p:cNvPr>
          <p:cNvSpPr/>
          <p:nvPr/>
        </p:nvSpPr>
        <p:spPr>
          <a:xfrm rot="15221616" flipH="1">
            <a:off x="4784319" y="4807188"/>
            <a:ext cx="147814" cy="718661"/>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4" name="角丸四角形 19">
            <a:extLst>
              <a:ext uri="{FF2B5EF4-FFF2-40B4-BE49-F238E27FC236}">
                <a16:creationId xmlns:a16="http://schemas.microsoft.com/office/drawing/2014/main" id="{B86F102E-8151-391A-7544-37F93B8B3C34}"/>
              </a:ext>
            </a:extLst>
          </p:cNvPr>
          <p:cNvSpPr/>
          <p:nvPr/>
        </p:nvSpPr>
        <p:spPr>
          <a:xfrm>
            <a:off x="5105615" y="4882739"/>
            <a:ext cx="1578757" cy="357556"/>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a:solidFill>
                  <a:schemeClr val="tx1"/>
                </a:solidFill>
                <a:latin typeface="メイリオ" panose="020B0604030504040204" pitchFamily="50" charset="-128"/>
                <a:ea typeface="メイリオ" panose="020B0604030504040204" pitchFamily="50" charset="-128"/>
              </a:rPr>
              <a:t>該当する助成区分を１つチェックしてください</a:t>
            </a:r>
            <a:endParaRPr kumimoji="1" lang="en-US" altLang="ja-JP" sz="1000">
              <a:solidFill>
                <a:schemeClr val="tx1"/>
              </a:solidFill>
              <a:latin typeface="メイリオ" panose="020B0604030504040204" pitchFamily="50" charset="-128"/>
              <a:ea typeface="メイリオ" panose="020B0604030504040204" pitchFamily="50" charset="-128"/>
            </a:endParaRPr>
          </a:p>
        </p:txBody>
      </p:sp>
      <p:sp>
        <p:nvSpPr>
          <p:cNvPr id="23" name="二等辺三角形 22">
            <a:extLst>
              <a:ext uri="{FF2B5EF4-FFF2-40B4-BE49-F238E27FC236}">
                <a16:creationId xmlns:a16="http://schemas.microsoft.com/office/drawing/2014/main" id="{6B0A4D1E-6B0A-3328-8C14-29E93DFE3BA8}"/>
              </a:ext>
            </a:extLst>
          </p:cNvPr>
          <p:cNvSpPr/>
          <p:nvPr/>
        </p:nvSpPr>
        <p:spPr>
          <a:xfrm rot="13477403">
            <a:off x="2104811" y="6879874"/>
            <a:ext cx="341333" cy="562611"/>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20" name="角丸四角形 19"/>
          <p:cNvSpPr/>
          <p:nvPr/>
        </p:nvSpPr>
        <p:spPr>
          <a:xfrm>
            <a:off x="2216948" y="6591833"/>
            <a:ext cx="3193375" cy="498492"/>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a:solidFill>
                  <a:schemeClr val="tx1"/>
                </a:solidFill>
                <a:latin typeface="メイリオ" panose="020B0604030504040204" pitchFamily="50" charset="-128"/>
                <a:ea typeface="メイリオ" panose="020B0604030504040204" pitchFamily="50" charset="-128"/>
              </a:rPr>
              <a:t>事業内訓練の場合は、事業主が設定した訓練名を、事業外訓練の場合は、教育訓練機関が発行しているカリキュラム等と同じ訓練の名称をご記入ください。</a:t>
            </a:r>
            <a:endParaRPr kumimoji="1" lang="en-US" altLang="ja-JP" sz="1000">
              <a:solidFill>
                <a:schemeClr val="tx1"/>
              </a:solidFill>
              <a:latin typeface="メイリオ" panose="020B0604030504040204" pitchFamily="50" charset="-128"/>
              <a:ea typeface="メイリオ" panose="020B0604030504040204" pitchFamily="50" charset="-128"/>
            </a:endParaRPr>
          </a:p>
        </p:txBody>
      </p:sp>
      <p:sp>
        <p:nvSpPr>
          <p:cNvPr id="13" name="正方形/長方形 12">
            <a:extLst>
              <a:ext uri="{FF2B5EF4-FFF2-40B4-BE49-F238E27FC236}">
                <a16:creationId xmlns:a16="http://schemas.microsoft.com/office/drawing/2014/main" id="{EEA9D9C5-3FA5-6555-5B18-D2861BED6DD1}"/>
              </a:ext>
            </a:extLst>
          </p:cNvPr>
          <p:cNvSpPr/>
          <p:nvPr/>
        </p:nvSpPr>
        <p:spPr>
          <a:xfrm>
            <a:off x="1799646" y="4873682"/>
            <a:ext cx="5102630" cy="718381"/>
          </a:xfrm>
          <a:prstGeom prst="rect">
            <a:avLst/>
          </a:prstGeom>
          <a:noFill/>
          <a:ln w="19050">
            <a:solidFill>
              <a:srgbClr val="2E5BC0"/>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grpSp>
        <p:nvGrpSpPr>
          <p:cNvPr id="6" name="グループ化 5">
            <a:extLst>
              <a:ext uri="{FF2B5EF4-FFF2-40B4-BE49-F238E27FC236}">
                <a16:creationId xmlns:a16="http://schemas.microsoft.com/office/drawing/2014/main" id="{5D2320F3-F877-6EBB-135C-759B08ACADDC}"/>
              </a:ext>
            </a:extLst>
          </p:cNvPr>
          <p:cNvGrpSpPr/>
          <p:nvPr/>
        </p:nvGrpSpPr>
        <p:grpSpPr>
          <a:xfrm>
            <a:off x="3813635" y="7913774"/>
            <a:ext cx="2696151" cy="879171"/>
            <a:chOff x="3647492" y="8096551"/>
            <a:chExt cx="2696151" cy="879171"/>
          </a:xfrm>
        </p:grpSpPr>
        <p:sp>
          <p:nvSpPr>
            <p:cNvPr id="16" name="二等辺三角形 15">
              <a:extLst>
                <a:ext uri="{FF2B5EF4-FFF2-40B4-BE49-F238E27FC236}">
                  <a16:creationId xmlns:a16="http://schemas.microsoft.com/office/drawing/2014/main" id="{B092DDFF-D691-7DA7-6C2C-71F8D65E740D}"/>
                </a:ext>
              </a:extLst>
            </p:cNvPr>
            <p:cNvSpPr/>
            <p:nvPr/>
          </p:nvSpPr>
          <p:spPr>
            <a:xfrm rot="14641318">
              <a:off x="3867176" y="8327076"/>
              <a:ext cx="204173"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角丸四角形 31">
              <a:extLst>
                <a:ext uri="{FF2B5EF4-FFF2-40B4-BE49-F238E27FC236}">
                  <a16:creationId xmlns:a16="http://schemas.microsoft.com/office/drawing/2014/main" id="{0766A10E-7807-405F-5813-48752399CF7C}"/>
                </a:ext>
              </a:extLst>
            </p:cNvPr>
            <p:cNvSpPr/>
            <p:nvPr/>
          </p:nvSpPr>
          <p:spPr>
            <a:xfrm rot="16177">
              <a:off x="4126978" y="8096551"/>
              <a:ext cx="2216665" cy="87917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同時双方向型通信訓練を受講生の自宅等で受講させる場合は、自宅住所または視聴可能なＵＲＬを記載してください。</a:t>
              </a:r>
            </a:p>
          </p:txBody>
        </p:sp>
      </p:grpSp>
      <p:grpSp>
        <p:nvGrpSpPr>
          <p:cNvPr id="7" name="グループ化 6">
            <a:extLst>
              <a:ext uri="{FF2B5EF4-FFF2-40B4-BE49-F238E27FC236}">
                <a16:creationId xmlns:a16="http://schemas.microsoft.com/office/drawing/2014/main" id="{9E6D46B9-18ED-F2A0-8306-9C497FD3A49B}"/>
              </a:ext>
            </a:extLst>
          </p:cNvPr>
          <p:cNvGrpSpPr/>
          <p:nvPr/>
        </p:nvGrpSpPr>
        <p:grpSpPr>
          <a:xfrm>
            <a:off x="3709013" y="9100279"/>
            <a:ext cx="3254542" cy="872897"/>
            <a:chOff x="-1842731" y="8823570"/>
            <a:chExt cx="3902494" cy="872897"/>
          </a:xfrm>
        </p:grpSpPr>
        <p:sp>
          <p:nvSpPr>
            <p:cNvPr id="19" name="二等辺三角形 18">
              <a:extLst>
                <a:ext uri="{FF2B5EF4-FFF2-40B4-BE49-F238E27FC236}">
                  <a16:creationId xmlns:a16="http://schemas.microsoft.com/office/drawing/2014/main" id="{9740DA76-3744-B75E-43F0-B2B99828ACBF}"/>
                </a:ext>
              </a:extLst>
            </p:cNvPr>
            <p:cNvSpPr/>
            <p:nvPr/>
          </p:nvSpPr>
          <p:spPr>
            <a:xfrm rot="17292316">
              <a:off x="-1696813" y="8950149"/>
              <a:ext cx="311205" cy="603041"/>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1" name="角丸四角形 16">
              <a:extLst>
                <a:ext uri="{FF2B5EF4-FFF2-40B4-BE49-F238E27FC236}">
                  <a16:creationId xmlns:a16="http://schemas.microsoft.com/office/drawing/2014/main" id="{0EEE0576-0037-57C5-DF16-C08CC40BC759}"/>
                </a:ext>
              </a:extLst>
            </p:cNvPr>
            <p:cNvSpPr/>
            <p:nvPr/>
          </p:nvSpPr>
          <p:spPr>
            <a:xfrm>
              <a:off x="-1362559" y="8823570"/>
              <a:ext cx="3422322" cy="872897"/>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a:solidFill>
                    <a:schemeClr val="tx1"/>
                  </a:solidFill>
                  <a:latin typeface="メイリオ" panose="020B0604030504040204" pitchFamily="50" charset="-128"/>
                  <a:ea typeface="メイリオ" panose="020B0604030504040204" pitchFamily="50" charset="-128"/>
                </a:rPr>
                <a:t>「総訓練時間数」は、昼食等の食事を伴う休憩時間を除いた訓練時間を記載してください。</a:t>
              </a:r>
              <a:endParaRPr kumimoji="1" lang="en-US" altLang="ja-JP" sz="1000">
                <a:solidFill>
                  <a:schemeClr val="tx1"/>
                </a:solidFill>
                <a:latin typeface="メイリオ" panose="020B0604030504040204" pitchFamily="50" charset="-128"/>
                <a:ea typeface="メイリオ" panose="020B0604030504040204" pitchFamily="50" charset="-128"/>
              </a:endParaRPr>
            </a:p>
            <a:p>
              <a:r>
                <a:rPr lang="ja-JP" altLang="en-US" sz="1000">
                  <a:solidFill>
                    <a:schemeClr val="tx1"/>
                  </a:solidFill>
                  <a:latin typeface="メイリオ" panose="020B0604030504040204" pitchFamily="50" charset="-128"/>
                  <a:ea typeface="メイリオ" panose="020B0604030504040204" pitchFamily="50" charset="-128"/>
                </a:rPr>
                <a:t>「実訓練時間数」は、「総訓練時間数」から、移動時間・助成対象とならないカリキュラム等の時間を除いた時間数を記載してください。</a:t>
              </a:r>
            </a:p>
          </p:txBody>
        </p:sp>
      </p:grpSp>
      <p:sp>
        <p:nvSpPr>
          <p:cNvPr id="3" name="二等辺三角形 2">
            <a:extLst>
              <a:ext uri="{FF2B5EF4-FFF2-40B4-BE49-F238E27FC236}">
                <a16:creationId xmlns:a16="http://schemas.microsoft.com/office/drawing/2014/main" id="{2858A8E8-BC5E-6E32-1422-8BFB5B22028C}"/>
              </a:ext>
            </a:extLst>
          </p:cNvPr>
          <p:cNvSpPr/>
          <p:nvPr/>
        </p:nvSpPr>
        <p:spPr>
          <a:xfrm rot="15221616" flipH="1">
            <a:off x="3733394" y="4022202"/>
            <a:ext cx="147814" cy="718661"/>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4" name="角丸四角形 19">
            <a:extLst>
              <a:ext uri="{FF2B5EF4-FFF2-40B4-BE49-F238E27FC236}">
                <a16:creationId xmlns:a16="http://schemas.microsoft.com/office/drawing/2014/main" id="{2C529F7A-184D-38A3-76CE-5BA1A289F034}"/>
              </a:ext>
            </a:extLst>
          </p:cNvPr>
          <p:cNvSpPr/>
          <p:nvPr/>
        </p:nvSpPr>
        <p:spPr>
          <a:xfrm>
            <a:off x="4054690" y="4097753"/>
            <a:ext cx="2787435" cy="357556"/>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kumimoji="1" lang="ja-JP" altLang="en-US" sz="1000">
                <a:solidFill>
                  <a:schemeClr val="tx1"/>
                </a:solidFill>
                <a:latin typeface="メイリオ" panose="020B0604030504040204" pitchFamily="50" charset="-128"/>
                <a:ea typeface="メイリオ" panose="020B0604030504040204" pitchFamily="50" charset="-128"/>
              </a:rPr>
              <a:t>代理人または社会保険労務士による提出代行等の場合も、４欄は記載してください。</a:t>
            </a:r>
            <a:endParaRPr kumimoji="1" lang="en-US" altLang="ja-JP" sz="100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905516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87E250C9-2A76-3FBC-BC6A-456892DFFAC3}"/>
              </a:ext>
            </a:extLst>
          </p:cNvPr>
          <p:cNvSpPr/>
          <p:nvPr/>
        </p:nvSpPr>
        <p:spPr>
          <a:xfrm>
            <a:off x="674161" y="314698"/>
            <a:ext cx="4552849" cy="307777"/>
          </a:xfrm>
          <a:prstGeom prst="rect">
            <a:avLst/>
          </a:prstGeom>
          <a:noFill/>
        </p:spPr>
        <p:txBody>
          <a:bodyPr wrap="non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職業訓練実施計画届</a:t>
            </a:r>
            <a:r>
              <a:rPr kumimoji="1" lang="en-US" altLang="ja-JP"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様式第１－１号（第</a:t>
            </a:r>
            <a:r>
              <a:rPr kumimoji="1" lang="en-US" altLang="ja-JP"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2</a:t>
            </a:r>
            <a:r>
              <a:rPr kumimoji="1" lang="ja-JP" altLang="en-US"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面）</a:t>
            </a:r>
            <a:r>
              <a:rPr kumimoji="1" lang="en-US" altLang="ja-JP"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endParaRPr kumimoji="1" lang="ja-JP" altLang="en-US" sz="2400" b="1" i="0" u="none" strike="noStrike" kern="12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mn-cs"/>
            </a:endParaRPr>
          </a:p>
        </p:txBody>
      </p:sp>
      <p:sp>
        <p:nvSpPr>
          <p:cNvPr id="4" name="正方形/長方形 3">
            <a:extLst>
              <a:ext uri="{FF2B5EF4-FFF2-40B4-BE49-F238E27FC236}">
                <a16:creationId xmlns:a16="http://schemas.microsoft.com/office/drawing/2014/main" id="{9ABC4EA3-EBB5-AE3D-6AC2-03EC28E91BCE}"/>
              </a:ext>
            </a:extLst>
          </p:cNvPr>
          <p:cNvSpPr/>
          <p:nvPr/>
        </p:nvSpPr>
        <p:spPr>
          <a:xfrm>
            <a:off x="0" y="242690"/>
            <a:ext cx="902811" cy="307777"/>
          </a:xfrm>
          <a:prstGeom prst="rect">
            <a:avLst/>
          </a:prstGeom>
          <a:noFill/>
        </p:spPr>
        <p:txBody>
          <a:bodyPr wrap="non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（続き）</a:t>
            </a:r>
            <a:endParaRPr kumimoji="1" lang="ja-JP" altLang="en-US" sz="2400" b="1" i="0" u="none" strike="noStrike" kern="1200" cap="none" spc="0" normalizeH="0" baseline="0" noProof="0">
              <a:ln>
                <a:noFill/>
              </a:ln>
              <a:solidFill>
                <a:srgbClr val="4BACC6">
                  <a:lumMod val="50000"/>
                </a:srgbClr>
              </a:solidFill>
              <a:effectLst/>
              <a:uLnTx/>
              <a:uFillTx/>
              <a:latin typeface="メイリオ" panose="020B0604030504040204" pitchFamily="50" charset="-128"/>
              <a:ea typeface="メイリオ" panose="020B0604030504040204" pitchFamily="50" charset="-128"/>
              <a:cs typeface="+mn-cs"/>
            </a:endParaRPr>
          </a:p>
        </p:txBody>
      </p:sp>
      <p:sp>
        <p:nvSpPr>
          <p:cNvPr id="16" name="角丸四角形 31">
            <a:extLst>
              <a:ext uri="{FF2B5EF4-FFF2-40B4-BE49-F238E27FC236}">
                <a16:creationId xmlns:a16="http://schemas.microsoft.com/office/drawing/2014/main" id="{BBD283FF-F6A0-67D9-1BA2-EFC9ACC0B5C3}"/>
              </a:ext>
            </a:extLst>
          </p:cNvPr>
          <p:cNvSpPr/>
          <p:nvPr/>
        </p:nvSpPr>
        <p:spPr>
          <a:xfrm>
            <a:off x="604425" y="9038041"/>
            <a:ext cx="5893497" cy="467993"/>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ts val="1400"/>
              </a:lnSpc>
              <a:spcBef>
                <a:spcPts val="0"/>
              </a:spcBef>
              <a:spcAft>
                <a:spcPts val="0"/>
              </a:spcAft>
              <a:buClrTx/>
              <a:buSzTx/>
              <a:buFontTx/>
              <a:buNone/>
              <a:tabLst/>
              <a:defRPr/>
            </a:pPr>
            <a:r>
              <a:rPr kumimoji="1" lang="ja-JP" altLang="en-US"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この記載例のほか、様式第</a:t>
            </a:r>
            <a:r>
              <a:rPr kumimoji="1" lang="en-US" altLang="ja-JP"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1-1</a:t>
            </a:r>
            <a:r>
              <a:rPr kumimoji="1" lang="ja-JP" altLang="en-US"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号の第３面・第４面に記載方法や注意事項がありますので、必ずご確認ください。提出の際は、第３面・第４面も印刷してください。</a:t>
            </a:r>
            <a:endParaRPr kumimoji="1" lang="en-US" altLang="ja-JP" sz="1100" b="1" i="0" u="none" strike="noStrike" kern="1200" cap="none" spc="0" normalizeH="0" baseline="0" noProof="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スライド番号プレースホルダー 1">
            <a:extLst>
              <a:ext uri="{FF2B5EF4-FFF2-40B4-BE49-F238E27FC236}">
                <a16:creationId xmlns:a16="http://schemas.microsoft.com/office/drawing/2014/main" id="{932AE00B-69E9-97B2-56E2-6E5BED4BA256}"/>
              </a:ext>
            </a:extLst>
          </p:cNvPr>
          <p:cNvSpPr txBox="1">
            <a:spLocks/>
          </p:cNvSpPr>
          <p:nvPr/>
        </p:nvSpPr>
        <p:spPr>
          <a:xfrm>
            <a:off x="6712891"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56</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12" name="表 20">
            <a:extLst>
              <a:ext uri="{FF2B5EF4-FFF2-40B4-BE49-F238E27FC236}">
                <a16:creationId xmlns:a16="http://schemas.microsoft.com/office/drawing/2014/main" id="{DE18B859-44CC-5C2E-E318-A5C566E3C349}"/>
              </a:ext>
            </a:extLst>
          </p:cNvPr>
          <p:cNvGraphicFramePr>
            <a:graphicFrameLocks noGrp="1"/>
          </p:cNvGraphicFramePr>
          <p:nvPr>
            <p:extLst>
              <p:ext uri="{D42A27DB-BD31-4B8C-83A1-F6EECF244321}">
                <p14:modId xmlns:p14="http://schemas.microsoft.com/office/powerpoint/2010/main" val="2711119220"/>
              </p:ext>
            </p:extLst>
          </p:nvPr>
        </p:nvGraphicFramePr>
        <p:xfrm>
          <a:off x="6839517" y="538873"/>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pic>
        <p:nvPicPr>
          <p:cNvPr id="13" name="図 12">
            <a:extLst>
              <a:ext uri="{FF2B5EF4-FFF2-40B4-BE49-F238E27FC236}">
                <a16:creationId xmlns:a16="http://schemas.microsoft.com/office/drawing/2014/main" id="{733297D4-4B4C-1BBC-D838-98F6BC411E9E}"/>
              </a:ext>
            </a:extLst>
          </p:cNvPr>
          <p:cNvPicPr>
            <a:picLocks noChangeAspect="1"/>
          </p:cNvPicPr>
          <p:nvPr/>
        </p:nvPicPr>
        <p:blipFill>
          <a:blip r:embed="rId2"/>
          <a:stretch>
            <a:fillRect/>
          </a:stretch>
        </p:blipFill>
        <p:spPr>
          <a:xfrm>
            <a:off x="330926" y="1334421"/>
            <a:ext cx="6447582" cy="6462488"/>
          </a:xfrm>
          <a:prstGeom prst="rect">
            <a:avLst/>
          </a:prstGeom>
          <a:ln cmpd="dbl">
            <a:solidFill>
              <a:schemeClr val="tx2"/>
            </a:solidFill>
          </a:ln>
        </p:spPr>
      </p:pic>
      <p:sp>
        <p:nvSpPr>
          <p:cNvPr id="10" name="二等辺三角形 9">
            <a:extLst>
              <a:ext uri="{FF2B5EF4-FFF2-40B4-BE49-F238E27FC236}">
                <a16:creationId xmlns:a16="http://schemas.microsoft.com/office/drawing/2014/main" id="{B7323E00-B02D-F29C-C67C-2A5EE51B622E}"/>
              </a:ext>
            </a:extLst>
          </p:cNvPr>
          <p:cNvSpPr/>
          <p:nvPr/>
        </p:nvSpPr>
        <p:spPr>
          <a:xfrm rot="7330784">
            <a:off x="2435274" y="936658"/>
            <a:ext cx="346992" cy="647446"/>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0027BA03-4102-E4D1-9026-2F3B351BFD62}"/>
              </a:ext>
            </a:extLst>
          </p:cNvPr>
          <p:cNvSpPr/>
          <p:nvPr/>
        </p:nvSpPr>
        <p:spPr>
          <a:xfrm>
            <a:off x="444016" y="627349"/>
            <a:ext cx="4329508" cy="599060"/>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で申請事業主自らが主催・企画する集合形式の訓練であれば「事業内訓練」に、</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で教育施設や事業主団体が主催する訓練であれば「事業外訓練」にチェックを入れてください。</a:t>
            </a:r>
          </a:p>
        </p:txBody>
      </p:sp>
      <p:sp>
        <p:nvSpPr>
          <p:cNvPr id="24" name="二等辺三角形 23">
            <a:extLst>
              <a:ext uri="{FF2B5EF4-FFF2-40B4-BE49-F238E27FC236}">
                <a16:creationId xmlns:a16="http://schemas.microsoft.com/office/drawing/2014/main" id="{13A96455-536E-3254-6E20-165A207FBB68}"/>
              </a:ext>
            </a:extLst>
          </p:cNvPr>
          <p:cNvSpPr/>
          <p:nvPr/>
        </p:nvSpPr>
        <p:spPr>
          <a:xfrm rot="14067004">
            <a:off x="3525071" y="3188564"/>
            <a:ext cx="483967"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5" name="角丸四角形 18">
            <a:extLst>
              <a:ext uri="{FF2B5EF4-FFF2-40B4-BE49-F238E27FC236}">
                <a16:creationId xmlns:a16="http://schemas.microsoft.com/office/drawing/2014/main" id="{D5A739F2-237B-99D3-6591-83D3C24BB157}"/>
              </a:ext>
            </a:extLst>
          </p:cNvPr>
          <p:cNvSpPr/>
          <p:nvPr/>
        </p:nvSpPr>
        <p:spPr>
          <a:xfrm>
            <a:off x="3698171" y="2807718"/>
            <a:ext cx="3001598" cy="84939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が事業外訓練の場合に、本教育訓練機関と訓練契約を締結するに至った経緯について、該当する選択肢に全てチェックを入れてください。</a:t>
            </a:r>
            <a:endParaRPr kumimoji="1" lang="ja-JP" altLang="en-US" sz="1100" b="0" i="0" u="none" strike="noStrike" kern="1200" cap="none" spc="0" normalizeH="0" baseline="0" noProof="0">
              <a:ln>
                <a:noFill/>
              </a:ln>
              <a:solidFill>
                <a:srgbClr val="0070C0"/>
              </a:solidFill>
              <a:effectLst/>
              <a:uLnTx/>
              <a:uFillTx/>
              <a:latin typeface="メイリオ" panose="020B0604030504040204" pitchFamily="50" charset="-128"/>
              <a:ea typeface="メイリオ" panose="020B0604030504040204" pitchFamily="50" charset="-128"/>
              <a:cs typeface="+mn-cs"/>
            </a:endParaRPr>
          </a:p>
        </p:txBody>
      </p:sp>
      <p:sp>
        <p:nvSpPr>
          <p:cNvPr id="8" name="二等辺三角形 7">
            <a:extLst>
              <a:ext uri="{FF2B5EF4-FFF2-40B4-BE49-F238E27FC236}">
                <a16:creationId xmlns:a16="http://schemas.microsoft.com/office/drawing/2014/main" id="{275E7E1C-57F3-E452-899A-DB95D1E586A5}"/>
              </a:ext>
            </a:extLst>
          </p:cNvPr>
          <p:cNvSpPr/>
          <p:nvPr/>
        </p:nvSpPr>
        <p:spPr>
          <a:xfrm rot="18148096">
            <a:off x="5419438" y="5637881"/>
            <a:ext cx="341333"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1">
            <a:extLst>
              <a:ext uri="{FF2B5EF4-FFF2-40B4-BE49-F238E27FC236}">
                <a16:creationId xmlns:a16="http://schemas.microsoft.com/office/drawing/2014/main" id="{7033AB24-7F36-EEED-EB73-5F9DBA53EA75}"/>
              </a:ext>
            </a:extLst>
          </p:cNvPr>
          <p:cNvSpPr/>
          <p:nvPr/>
        </p:nvSpPr>
        <p:spPr>
          <a:xfrm>
            <a:off x="4876874" y="5955799"/>
            <a:ext cx="2152649" cy="78838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デジタル人材の育成を目的に行う訓練である場合は、必ずチェックをしてください。</a:t>
            </a:r>
          </a:p>
        </p:txBody>
      </p:sp>
      <p:sp>
        <p:nvSpPr>
          <p:cNvPr id="6" name="二等辺三角形 5">
            <a:extLst>
              <a:ext uri="{FF2B5EF4-FFF2-40B4-BE49-F238E27FC236}">
                <a16:creationId xmlns:a16="http://schemas.microsoft.com/office/drawing/2014/main" id="{9AF0B39E-B254-1A53-D4D5-0F0C022E14A8}"/>
              </a:ext>
            </a:extLst>
          </p:cNvPr>
          <p:cNvSpPr/>
          <p:nvPr/>
        </p:nvSpPr>
        <p:spPr>
          <a:xfrm rot="615978">
            <a:off x="3737428" y="7696270"/>
            <a:ext cx="322199" cy="469470"/>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角丸四角形 20">
            <a:extLst>
              <a:ext uri="{FF2B5EF4-FFF2-40B4-BE49-F238E27FC236}">
                <a16:creationId xmlns:a16="http://schemas.microsoft.com/office/drawing/2014/main" id="{82EA3EE2-73BA-A6B9-2A91-B28066A8E802}"/>
              </a:ext>
            </a:extLst>
          </p:cNvPr>
          <p:cNvSpPr/>
          <p:nvPr/>
        </p:nvSpPr>
        <p:spPr>
          <a:xfrm>
            <a:off x="848729" y="7951638"/>
            <a:ext cx="4782994" cy="78838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キャリアアップ助成金も活用する場合は、記入してください。</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なお、詳細はキャリアアップ助成金のパンフレットをご確認ください。</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hlinkClick r:id="rId3"/>
              </a:rPr>
              <a:t>https://www.mhlw.go.jp/stf/seisakunitsuite/bunya/koyou_roudou/part_haken/jigyounushi/career.html</a:t>
            </a:r>
            <a:endPar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4177779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63F2EBBF-1AAA-E88D-2769-8373CF77C56E}"/>
              </a:ext>
            </a:extLst>
          </p:cNvPr>
          <p:cNvSpPr/>
          <p:nvPr/>
        </p:nvSpPr>
        <p:spPr>
          <a:xfrm>
            <a:off x="354203" y="106214"/>
            <a:ext cx="4974439" cy="307777"/>
          </a:xfrm>
          <a:prstGeom prst="rect">
            <a:avLst/>
          </a:prstGeom>
          <a:solidFill>
            <a:schemeClr val="bg1"/>
          </a:solidFill>
        </p:spPr>
        <p:txBody>
          <a:bodyPr wrap="none">
            <a:spAutoFit/>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kumimoji="1" lang="en-US" altLang="ja-JP"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OFF-JT</a:t>
            </a:r>
            <a:r>
              <a:rPr kumimoji="1" lang="ja-JP" altLang="en-US"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実施状況報告書</a:t>
            </a:r>
            <a:r>
              <a:rPr kumimoji="1" lang="en-US" altLang="ja-JP"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様式第８－１号（第</a:t>
            </a:r>
            <a:r>
              <a:rPr kumimoji="1" lang="en-US" altLang="ja-JP"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1</a:t>
            </a:r>
            <a:r>
              <a:rPr kumimoji="1" lang="ja-JP" altLang="en-US"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面）</a:t>
            </a:r>
            <a:r>
              <a:rPr kumimoji="1" lang="en-US" altLang="ja-JP"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endParaRPr kumimoji="1" lang="ja-JP" altLang="en-US" sz="1400" b="1" i="0" u="none" strike="noStrike" kern="100" cap="none" spc="0" normalizeH="0" baseline="0" noProof="0">
              <a:ln>
                <a:noFill/>
              </a:ln>
              <a:solidFill>
                <a:srgbClr val="4F81BD">
                  <a:lumMod val="50000"/>
                </a:srgbClr>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9" name="スライド番号プレースホルダー 1">
            <a:extLst>
              <a:ext uri="{FF2B5EF4-FFF2-40B4-BE49-F238E27FC236}">
                <a16:creationId xmlns:a16="http://schemas.microsoft.com/office/drawing/2014/main" id="{34FD1DB7-E739-8CBD-DE89-B368A5D3B342}"/>
              </a:ext>
            </a:extLst>
          </p:cNvPr>
          <p:cNvSpPr txBox="1">
            <a:spLocks/>
          </p:cNvSpPr>
          <p:nvPr/>
        </p:nvSpPr>
        <p:spPr>
          <a:xfrm>
            <a:off x="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pPr marL="0" marR="0" lvl="0" indent="0" algn="r" defTabSz="1001908" rtl="0" eaLnBrk="1" fontAlgn="auto" latinLnBrk="0" hangingPunct="1">
              <a:lnSpc>
                <a:spcPct val="100000"/>
              </a:lnSpc>
              <a:spcBef>
                <a:spcPts val="0"/>
              </a:spcBef>
              <a:spcAft>
                <a:spcPts val="0"/>
              </a:spcAft>
              <a:buClrTx/>
              <a:buSzTx/>
              <a:buFontTx/>
              <a:buNone/>
              <a:tabLst/>
              <a:defRPr/>
            </a:pPr>
            <a:fld id="{AEFF1AE8-7425-4426-9AC1-91DCB73B78A4}" type="slidenum">
              <a:rPr kumimoji="1" lang="ja-JP" altLang="en-US" sz="130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001908" rtl="0" eaLnBrk="1" fontAlgn="auto" latinLnBrk="0" hangingPunct="1">
                <a:lnSpc>
                  <a:spcPct val="100000"/>
                </a:lnSpc>
                <a:spcBef>
                  <a:spcPts val="0"/>
                </a:spcBef>
                <a:spcAft>
                  <a:spcPts val="0"/>
                </a:spcAft>
                <a:buClrTx/>
                <a:buSzTx/>
                <a:buFontTx/>
                <a:buNone/>
                <a:tabLst/>
                <a:defRPr/>
              </a:pPr>
              <a:t>57</a:t>
            </a:fld>
            <a:endParaRPr kumimoji="1" lang="ja-JP" altLang="en-US" sz="130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4" name="表 20">
            <a:extLst>
              <a:ext uri="{FF2B5EF4-FFF2-40B4-BE49-F238E27FC236}">
                <a16:creationId xmlns:a16="http://schemas.microsoft.com/office/drawing/2014/main" id="{B1ADC3E7-3B8E-29AC-5A42-5BFAB7599C6D}"/>
              </a:ext>
            </a:extLst>
          </p:cNvPr>
          <p:cNvGraphicFramePr>
            <a:graphicFrameLocks noGrp="1"/>
          </p:cNvGraphicFramePr>
          <p:nvPr>
            <p:extLst>
              <p:ext uri="{D42A27DB-BD31-4B8C-83A1-F6EECF244321}">
                <p14:modId xmlns:p14="http://schemas.microsoft.com/office/powerpoint/2010/main" val="1035080408"/>
              </p:ext>
            </p:extLst>
          </p:nvPr>
        </p:nvGraphicFramePr>
        <p:xfrm>
          <a:off x="12588" y="654771"/>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accent5"/>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pic>
        <p:nvPicPr>
          <p:cNvPr id="5" name="図 4">
            <a:extLst>
              <a:ext uri="{FF2B5EF4-FFF2-40B4-BE49-F238E27FC236}">
                <a16:creationId xmlns:a16="http://schemas.microsoft.com/office/drawing/2014/main" id="{A3B51F77-B341-6734-976F-B92A05CA7657}"/>
              </a:ext>
            </a:extLst>
          </p:cNvPr>
          <p:cNvPicPr>
            <a:picLocks noChangeAspect="1"/>
          </p:cNvPicPr>
          <p:nvPr/>
        </p:nvPicPr>
        <p:blipFill>
          <a:blip r:embed="rId2"/>
          <a:stretch>
            <a:fillRect/>
          </a:stretch>
        </p:blipFill>
        <p:spPr>
          <a:xfrm rot="16200000">
            <a:off x="-752699" y="2494379"/>
            <a:ext cx="9206539" cy="5750781"/>
          </a:xfrm>
          <a:prstGeom prst="rect">
            <a:avLst/>
          </a:prstGeom>
          <a:ln cmpd="dbl">
            <a:solidFill>
              <a:srgbClr val="0070C0"/>
            </a:solidFill>
          </a:ln>
        </p:spPr>
      </p:pic>
      <p:sp>
        <p:nvSpPr>
          <p:cNvPr id="9" name="二等辺三角形 8">
            <a:extLst>
              <a:ext uri="{FF2B5EF4-FFF2-40B4-BE49-F238E27FC236}">
                <a16:creationId xmlns:a16="http://schemas.microsoft.com/office/drawing/2014/main" id="{34A1DCD8-C286-65C9-E6E2-23457C13EF32}"/>
              </a:ext>
            </a:extLst>
          </p:cNvPr>
          <p:cNvSpPr/>
          <p:nvPr/>
        </p:nvSpPr>
        <p:spPr>
          <a:xfrm rot="8205261">
            <a:off x="1006968" y="803530"/>
            <a:ext cx="363186"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3">
            <a:extLst>
              <a:ext uri="{FF2B5EF4-FFF2-40B4-BE49-F238E27FC236}">
                <a16:creationId xmlns:a16="http://schemas.microsoft.com/office/drawing/2014/main" id="{6383CE5F-768E-107F-709E-FDC1F3B70708}"/>
              </a:ext>
            </a:extLst>
          </p:cNvPr>
          <p:cNvSpPr/>
          <p:nvPr/>
        </p:nvSpPr>
        <p:spPr>
          <a:xfrm rot="16200000">
            <a:off x="242147" y="752185"/>
            <a:ext cx="1185637" cy="509250"/>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対象労働者ごとに作成します。</a:t>
            </a:r>
            <a:endParaRPr kumimoji="1" lang="en-US" altLang="ja-JP" sz="105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7" name="二等辺三角形 6">
            <a:extLst>
              <a:ext uri="{FF2B5EF4-FFF2-40B4-BE49-F238E27FC236}">
                <a16:creationId xmlns:a16="http://schemas.microsoft.com/office/drawing/2014/main" id="{99CC56D3-EF64-E285-A988-9092BC65E9A9}"/>
              </a:ext>
            </a:extLst>
          </p:cNvPr>
          <p:cNvSpPr/>
          <p:nvPr/>
        </p:nvSpPr>
        <p:spPr>
          <a:xfrm rot="3033419">
            <a:off x="1440340" y="7802384"/>
            <a:ext cx="201904" cy="1406250"/>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8" name="角丸四角形 30">
            <a:extLst>
              <a:ext uri="{FF2B5EF4-FFF2-40B4-BE49-F238E27FC236}">
                <a16:creationId xmlns:a16="http://schemas.microsoft.com/office/drawing/2014/main" id="{67BB2EE3-65BE-1B4D-30E8-B61692560970}"/>
              </a:ext>
            </a:extLst>
          </p:cNvPr>
          <p:cNvSpPr/>
          <p:nvPr/>
        </p:nvSpPr>
        <p:spPr>
          <a:xfrm rot="16200000">
            <a:off x="311700" y="8807499"/>
            <a:ext cx="1368000" cy="466786"/>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受講率が８割（８０％）</a:t>
            </a:r>
            <a:endPar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以上の者が助成対象と</a:t>
            </a:r>
            <a:endParaRPr kumimoji="1" lang="en-US" altLang="ja-JP"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なります。</a:t>
            </a:r>
          </a:p>
        </p:txBody>
      </p:sp>
      <p:sp>
        <p:nvSpPr>
          <p:cNvPr id="19" name="二等辺三角形 18">
            <a:extLst>
              <a:ext uri="{FF2B5EF4-FFF2-40B4-BE49-F238E27FC236}">
                <a16:creationId xmlns:a16="http://schemas.microsoft.com/office/drawing/2014/main" id="{93AD0F61-99EC-CF9B-7F99-AB81A5C736C2}"/>
              </a:ext>
            </a:extLst>
          </p:cNvPr>
          <p:cNvSpPr/>
          <p:nvPr/>
        </p:nvSpPr>
        <p:spPr>
          <a:xfrm rot="3713901">
            <a:off x="2792135" y="8731597"/>
            <a:ext cx="341333" cy="687813"/>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0" name="角丸四角形 38">
            <a:extLst>
              <a:ext uri="{FF2B5EF4-FFF2-40B4-BE49-F238E27FC236}">
                <a16:creationId xmlns:a16="http://schemas.microsoft.com/office/drawing/2014/main" id="{8A359304-7A69-AA0C-A2C0-4F4E047EC505}"/>
              </a:ext>
            </a:extLst>
          </p:cNvPr>
          <p:cNvSpPr/>
          <p:nvPr/>
        </p:nvSpPr>
        <p:spPr>
          <a:xfrm rot="16200000">
            <a:off x="1257373" y="8414975"/>
            <a:ext cx="2782225" cy="721428"/>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訓練の実施内容が事実であることを確認し、訓練実施者にご記入いただく欄です。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訓練実施者とは、事業外訓練では教育訓練機関、事業内訓練では講師です。</a:t>
            </a:r>
          </a:p>
        </p:txBody>
      </p:sp>
      <p:sp>
        <p:nvSpPr>
          <p:cNvPr id="13" name="二等辺三角形 12">
            <a:extLst>
              <a:ext uri="{FF2B5EF4-FFF2-40B4-BE49-F238E27FC236}">
                <a16:creationId xmlns:a16="http://schemas.microsoft.com/office/drawing/2014/main" id="{B74DF857-C086-C5C4-9AAE-1923912092DC}"/>
              </a:ext>
            </a:extLst>
          </p:cNvPr>
          <p:cNvSpPr/>
          <p:nvPr/>
        </p:nvSpPr>
        <p:spPr>
          <a:xfrm rot="12082805">
            <a:off x="4007371" y="8401428"/>
            <a:ext cx="139448" cy="843987"/>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42">
            <a:extLst>
              <a:ext uri="{FF2B5EF4-FFF2-40B4-BE49-F238E27FC236}">
                <a16:creationId xmlns:a16="http://schemas.microsoft.com/office/drawing/2014/main" id="{0FC7E32A-E3C5-3EA5-6D0A-A4AE14768B47}"/>
              </a:ext>
            </a:extLst>
          </p:cNvPr>
          <p:cNvSpPr/>
          <p:nvPr/>
        </p:nvSpPr>
        <p:spPr>
          <a:xfrm rot="16195232">
            <a:off x="3576815" y="7496616"/>
            <a:ext cx="1676963" cy="493097"/>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事業外訓練で、訓練実施者が教育訓練機関である場合に回答してください。</a:t>
            </a:r>
          </a:p>
        </p:txBody>
      </p:sp>
      <p:sp>
        <p:nvSpPr>
          <p:cNvPr id="21" name="二等辺三角形 20">
            <a:extLst>
              <a:ext uri="{FF2B5EF4-FFF2-40B4-BE49-F238E27FC236}">
                <a16:creationId xmlns:a16="http://schemas.microsoft.com/office/drawing/2014/main" id="{4E31839C-EAFC-CB85-D186-0F45C63E531A}"/>
              </a:ext>
            </a:extLst>
          </p:cNvPr>
          <p:cNvSpPr/>
          <p:nvPr/>
        </p:nvSpPr>
        <p:spPr>
          <a:xfrm rot="14395113">
            <a:off x="4352854" y="3818654"/>
            <a:ext cx="193458" cy="74887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2" name="角丸四角形 40">
            <a:extLst>
              <a:ext uri="{FF2B5EF4-FFF2-40B4-BE49-F238E27FC236}">
                <a16:creationId xmlns:a16="http://schemas.microsoft.com/office/drawing/2014/main" id="{49C6F7B8-60FB-5C8B-F2A7-950EC0879F47}"/>
              </a:ext>
            </a:extLst>
          </p:cNvPr>
          <p:cNvSpPr/>
          <p:nvPr/>
        </p:nvSpPr>
        <p:spPr>
          <a:xfrm rot="16200000">
            <a:off x="3193005" y="4402596"/>
            <a:ext cx="3246350" cy="437529"/>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対象労働者に</a:t>
            </a:r>
            <a:r>
              <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14</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欄の通りに訓練を受けさせたことを確認し、申請事業主がご記入ください。</a:t>
            </a:r>
          </a:p>
        </p:txBody>
      </p:sp>
      <p:sp>
        <p:nvSpPr>
          <p:cNvPr id="11" name="二等辺三角形 10">
            <a:extLst>
              <a:ext uri="{FF2B5EF4-FFF2-40B4-BE49-F238E27FC236}">
                <a16:creationId xmlns:a16="http://schemas.microsoft.com/office/drawing/2014/main" id="{4302F679-41A1-5A0D-0F54-DF4FB0C56337}"/>
              </a:ext>
            </a:extLst>
          </p:cNvPr>
          <p:cNvSpPr/>
          <p:nvPr/>
        </p:nvSpPr>
        <p:spPr>
          <a:xfrm rot="14925503">
            <a:off x="4360973" y="1135261"/>
            <a:ext cx="234345" cy="838413"/>
          </a:xfrm>
          <a:prstGeom prst="triangle">
            <a:avLst>
              <a:gd name="adj" fmla="val 0"/>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2" name="角丸四角形 34">
            <a:extLst>
              <a:ext uri="{FF2B5EF4-FFF2-40B4-BE49-F238E27FC236}">
                <a16:creationId xmlns:a16="http://schemas.microsoft.com/office/drawing/2014/main" id="{347035F6-7566-9356-0BF8-5564FC1336E0}"/>
              </a:ext>
            </a:extLst>
          </p:cNvPr>
          <p:cNvSpPr/>
          <p:nvPr/>
        </p:nvSpPr>
        <p:spPr>
          <a:xfrm rot="16200000">
            <a:off x="3601851" y="1313630"/>
            <a:ext cx="2448000" cy="792000"/>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重要な証明なので、</a:t>
            </a:r>
            <a:r>
              <a:rPr kumimoji="1" lang="ja-JP" altLang="en-US" sz="1000" b="0" i="0" u="sng"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受講者本人が直筆で署名</a:t>
            </a: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してください。</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審査の際に労働局から事実確認を行うことがあります。</a:t>
            </a:r>
          </a:p>
        </p:txBody>
      </p:sp>
      <p:sp>
        <p:nvSpPr>
          <p:cNvPr id="26" name="二等辺三角形 25">
            <a:extLst>
              <a:ext uri="{FF2B5EF4-FFF2-40B4-BE49-F238E27FC236}">
                <a16:creationId xmlns:a16="http://schemas.microsoft.com/office/drawing/2014/main" id="{1EDAA004-7FD6-6C7E-7CFD-20A97CBAF231}"/>
              </a:ext>
            </a:extLst>
          </p:cNvPr>
          <p:cNvSpPr/>
          <p:nvPr/>
        </p:nvSpPr>
        <p:spPr>
          <a:xfrm rot="12765320">
            <a:off x="5720760" y="1059429"/>
            <a:ext cx="160540"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7" name="角丸四角形 42">
            <a:extLst>
              <a:ext uri="{FF2B5EF4-FFF2-40B4-BE49-F238E27FC236}">
                <a16:creationId xmlns:a16="http://schemas.microsoft.com/office/drawing/2014/main" id="{E5D64FD9-3187-95B4-16EC-91E33DB31797}"/>
              </a:ext>
            </a:extLst>
          </p:cNvPr>
          <p:cNvSpPr/>
          <p:nvPr/>
        </p:nvSpPr>
        <p:spPr>
          <a:xfrm rot="16200000">
            <a:off x="5379566" y="564622"/>
            <a:ext cx="1422989" cy="55670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事業内訓練の場合は、担当した講師を記載してください。</a:t>
            </a:r>
          </a:p>
        </p:txBody>
      </p:sp>
      <p:sp>
        <p:nvSpPr>
          <p:cNvPr id="15" name="二等辺三角形 14">
            <a:extLst>
              <a:ext uri="{FF2B5EF4-FFF2-40B4-BE49-F238E27FC236}">
                <a16:creationId xmlns:a16="http://schemas.microsoft.com/office/drawing/2014/main" id="{C8BB375E-B2D6-DDCD-0F68-6C55815128DF}"/>
              </a:ext>
            </a:extLst>
          </p:cNvPr>
          <p:cNvSpPr/>
          <p:nvPr/>
        </p:nvSpPr>
        <p:spPr>
          <a:xfrm rot="16200000">
            <a:off x="6123304" y="2259039"/>
            <a:ext cx="198761" cy="595582"/>
          </a:xfrm>
          <a:prstGeom prst="triangle">
            <a:avLst>
              <a:gd name="adj" fmla="val 0"/>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角丸四角形 45">
            <a:extLst>
              <a:ext uri="{FF2B5EF4-FFF2-40B4-BE49-F238E27FC236}">
                <a16:creationId xmlns:a16="http://schemas.microsoft.com/office/drawing/2014/main" id="{22F81C32-AD85-80CB-7A5F-491F939AF8B0}"/>
              </a:ext>
            </a:extLst>
          </p:cNvPr>
          <p:cNvSpPr/>
          <p:nvPr/>
        </p:nvSpPr>
        <p:spPr>
          <a:xfrm rot="16222586">
            <a:off x="5533597" y="1592783"/>
            <a:ext cx="2380010" cy="579956"/>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事業内訓練の場合は、実施日ごとに、その日に実際に実施された訓練内容を具体的に記入してください。</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二等辺三角形 16">
            <a:extLst>
              <a:ext uri="{FF2B5EF4-FFF2-40B4-BE49-F238E27FC236}">
                <a16:creationId xmlns:a16="http://schemas.microsoft.com/office/drawing/2014/main" id="{DAAA9240-DFCD-9D66-D399-152B004987E1}"/>
              </a:ext>
            </a:extLst>
          </p:cNvPr>
          <p:cNvSpPr/>
          <p:nvPr/>
        </p:nvSpPr>
        <p:spPr>
          <a:xfrm rot="17455178">
            <a:off x="6124286" y="3085884"/>
            <a:ext cx="196796" cy="665079"/>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5" name="二等辺三角形 24">
            <a:extLst>
              <a:ext uri="{FF2B5EF4-FFF2-40B4-BE49-F238E27FC236}">
                <a16:creationId xmlns:a16="http://schemas.microsoft.com/office/drawing/2014/main" id="{66D47BBD-4978-A46E-0A50-8671C9E8E487}"/>
              </a:ext>
            </a:extLst>
          </p:cNvPr>
          <p:cNvSpPr/>
          <p:nvPr/>
        </p:nvSpPr>
        <p:spPr>
          <a:xfrm rot="14995629">
            <a:off x="5975807" y="4353979"/>
            <a:ext cx="235569" cy="934871"/>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角丸四角形 36">
            <a:extLst>
              <a:ext uri="{FF2B5EF4-FFF2-40B4-BE49-F238E27FC236}">
                <a16:creationId xmlns:a16="http://schemas.microsoft.com/office/drawing/2014/main" id="{ADE7041A-D4F7-0CB7-ACCB-52735595AA61}"/>
              </a:ext>
            </a:extLst>
          </p:cNvPr>
          <p:cNvSpPr/>
          <p:nvPr/>
        </p:nvSpPr>
        <p:spPr>
          <a:xfrm rot="16200000">
            <a:off x="5376552" y="4084597"/>
            <a:ext cx="2383771" cy="55111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出席できなかった時間がある場合は、受講時間から除き、実施内容欄にその旨記入してください。</a:t>
            </a:r>
          </a:p>
        </p:txBody>
      </p:sp>
      <p:sp>
        <p:nvSpPr>
          <p:cNvPr id="23" name="二等辺三角形 22">
            <a:extLst>
              <a:ext uri="{FF2B5EF4-FFF2-40B4-BE49-F238E27FC236}">
                <a16:creationId xmlns:a16="http://schemas.microsoft.com/office/drawing/2014/main" id="{C22F0A17-BB5B-26C3-2F85-013215503D53}"/>
              </a:ext>
            </a:extLst>
          </p:cNvPr>
          <p:cNvSpPr/>
          <p:nvPr/>
        </p:nvSpPr>
        <p:spPr>
          <a:xfrm rot="14319882">
            <a:off x="6288369" y="6307050"/>
            <a:ext cx="323059" cy="643542"/>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0" marR="0" lvl="0" indent="0" algn="ctr" defTabSz="1001908" rtl="0" eaLnBrk="1" fontAlgn="auto" latinLnBrk="0" hangingPunct="1">
              <a:lnSpc>
                <a:spcPct val="100000"/>
              </a:lnSpc>
              <a:spcBef>
                <a:spcPts val="0"/>
              </a:spcBef>
              <a:spcAft>
                <a:spcPts val="0"/>
              </a:spcAft>
              <a:buClrTx/>
              <a:buSzTx/>
              <a:buFontTx/>
              <a:buNone/>
              <a:tabLst/>
              <a:defRPr/>
            </a:pPr>
            <a:endPar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4" name="角丸四角形 49">
            <a:extLst>
              <a:ext uri="{FF2B5EF4-FFF2-40B4-BE49-F238E27FC236}">
                <a16:creationId xmlns:a16="http://schemas.microsoft.com/office/drawing/2014/main" id="{A698B4DE-07D5-A576-C54D-FF2CC4FD9311}"/>
              </a:ext>
            </a:extLst>
          </p:cNvPr>
          <p:cNvSpPr/>
          <p:nvPr/>
        </p:nvSpPr>
        <p:spPr>
          <a:xfrm rot="16213445">
            <a:off x="5488515" y="7005298"/>
            <a:ext cx="2342210" cy="359588"/>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この例では昼休憩と移動時間を除外</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1001908"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（カリキュラムも併せて確認します）</a:t>
            </a:r>
            <a:endParaRPr kumimoji="1" lang="en-US" altLang="ja-JP" sz="10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21531261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C3AE9739-EE38-EFF2-8666-EE3D8575058D}"/>
              </a:ext>
            </a:extLst>
          </p:cNvPr>
          <p:cNvSpPr/>
          <p:nvPr/>
        </p:nvSpPr>
        <p:spPr>
          <a:xfrm>
            <a:off x="141847" y="245544"/>
            <a:ext cx="4187365" cy="307777"/>
          </a:xfrm>
          <a:prstGeom prst="rect">
            <a:avLst/>
          </a:prstGeom>
          <a:solidFill>
            <a:schemeClr val="bg1"/>
          </a:solidFill>
        </p:spPr>
        <p:txBody>
          <a:bodyPr wrap="none">
            <a:spAutoFit/>
          </a:bodyPr>
          <a:lstStyle/>
          <a:p>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OJT</a:t>
            </a:r>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実施状況報告書</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様式第９号（第１面）</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endPar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5" name="四角形: 角を丸くする 4">
            <a:extLst>
              <a:ext uri="{FF2B5EF4-FFF2-40B4-BE49-F238E27FC236}">
                <a16:creationId xmlns:a16="http://schemas.microsoft.com/office/drawing/2014/main" id="{AE34F7EA-F667-58AC-D252-03CA304D8010}"/>
              </a:ext>
            </a:extLst>
          </p:cNvPr>
          <p:cNvSpPr/>
          <p:nvPr/>
        </p:nvSpPr>
        <p:spPr>
          <a:xfrm>
            <a:off x="141847" y="8438263"/>
            <a:ext cx="6568712" cy="1311881"/>
          </a:xfrm>
          <a:prstGeom prst="roundRect">
            <a:avLst/>
          </a:prstGeom>
          <a:solidFill>
            <a:schemeClr val="accent6">
              <a:lumMod val="20000"/>
              <a:lumOff val="80000"/>
            </a:schemeClr>
          </a:solidFill>
          <a:ln w="31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marL="171450" indent="-171450">
              <a:lnSpc>
                <a:spcPct val="110000"/>
              </a:lnSpc>
              <a:buFont typeface="Wingdings" panose="05000000000000000000" pitchFamily="2" charset="2"/>
              <a:buChar char="p"/>
            </a:pPr>
            <a:r>
              <a:rPr kumimoji="1" lang="ja-JP" altLang="en-US" sz="1200">
                <a:solidFill>
                  <a:schemeClr val="tx1"/>
                </a:solidFill>
                <a:latin typeface="メイリオ" pitchFamily="50" charset="-128"/>
                <a:ea typeface="メイリオ" pitchFamily="50" charset="-128"/>
              </a:rPr>
              <a:t>訓練日誌は、訓練受講者が日々の訓練の振り返りなどに活用することによって、訓練期間中だけでなく、訓練修了後においても訓練効果を高めるために大切なものです。</a:t>
            </a:r>
            <a:endParaRPr kumimoji="1" lang="en-US" altLang="ja-JP" sz="1200">
              <a:solidFill>
                <a:schemeClr val="tx1"/>
              </a:solidFill>
              <a:latin typeface="メイリオ" pitchFamily="50" charset="-128"/>
              <a:ea typeface="メイリオ" pitchFamily="50" charset="-128"/>
            </a:endParaRPr>
          </a:p>
          <a:p>
            <a:pPr marL="171450" indent="-171450">
              <a:lnSpc>
                <a:spcPct val="110000"/>
              </a:lnSpc>
              <a:buFont typeface="Wingdings" panose="05000000000000000000" pitchFamily="2" charset="2"/>
              <a:buChar char="p"/>
            </a:pPr>
            <a:r>
              <a:rPr kumimoji="1" lang="ja-JP" altLang="en-US" sz="1200">
                <a:solidFill>
                  <a:schemeClr val="tx1"/>
                </a:solidFill>
                <a:latin typeface="メイリオ" pitchFamily="50" charset="-128"/>
                <a:ea typeface="メイリオ" pitchFamily="50" charset="-128"/>
              </a:rPr>
              <a:t>訓練実施に当たっては、訓練受講生はその日の訓練の実施内容が分かるように具体的に記入してください。また、訓練の振り返り欄については、その日の受講内容と習得できたことについて、毎日訓練修了後速やかに、必ず、受講者本人が記載をしてください。</a:t>
            </a:r>
            <a:endParaRPr kumimoji="1" lang="en-US" altLang="ja-JP" sz="1200">
              <a:solidFill>
                <a:schemeClr val="tx1"/>
              </a:solidFill>
              <a:latin typeface="メイリオ" pitchFamily="50" charset="-128"/>
              <a:ea typeface="メイリオ" pitchFamily="50" charset="-128"/>
            </a:endParaRPr>
          </a:p>
        </p:txBody>
      </p:sp>
      <p:sp>
        <p:nvSpPr>
          <p:cNvPr id="8" name="角丸四角形 38">
            <a:extLst>
              <a:ext uri="{FF2B5EF4-FFF2-40B4-BE49-F238E27FC236}">
                <a16:creationId xmlns:a16="http://schemas.microsoft.com/office/drawing/2014/main" id="{AAF0BB45-6594-4F06-CC8D-97DD35B79223}"/>
              </a:ext>
            </a:extLst>
          </p:cNvPr>
          <p:cNvSpPr/>
          <p:nvPr/>
        </p:nvSpPr>
        <p:spPr>
          <a:xfrm>
            <a:off x="141847" y="7848445"/>
            <a:ext cx="2173647" cy="617332"/>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ja-JP" altLang="en-US" sz="1050">
                <a:solidFill>
                  <a:schemeClr val="tx1"/>
                </a:solidFill>
                <a:latin typeface="メイリオ" panose="020B0604030504040204" pitchFamily="50" charset="-128"/>
                <a:ea typeface="メイリオ" panose="020B0604030504040204" pitchFamily="50" charset="-128"/>
              </a:rPr>
              <a:t>枠内に記入しきれないときは、適宜枠の幅の拡大等を行って記入してください。</a:t>
            </a:r>
            <a:endParaRPr lang="en-US" altLang="ja-JP" sz="1050">
              <a:solidFill>
                <a:schemeClr val="tx1"/>
              </a:solidFill>
              <a:latin typeface="メイリオ" panose="020B0604030504040204" pitchFamily="50" charset="-128"/>
              <a:ea typeface="メイリオ" panose="020B0604030504040204" pitchFamily="50" charset="-128"/>
            </a:endParaRPr>
          </a:p>
        </p:txBody>
      </p:sp>
      <p:sp>
        <p:nvSpPr>
          <p:cNvPr id="18" name="スライド番号プレースホルダー 1">
            <a:extLst>
              <a:ext uri="{FF2B5EF4-FFF2-40B4-BE49-F238E27FC236}">
                <a16:creationId xmlns:a16="http://schemas.microsoft.com/office/drawing/2014/main" id="{2BA4BD33-492F-B420-B127-AFB71E19FBDF}"/>
              </a:ext>
            </a:extLst>
          </p:cNvPr>
          <p:cNvSpPr txBox="1">
            <a:spLocks/>
          </p:cNvSpPr>
          <p:nvPr/>
        </p:nvSpPr>
        <p:spPr>
          <a:xfrm>
            <a:off x="6803850" y="9931194"/>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58</a:t>
            </a:fld>
            <a:endParaRPr lang="ja-JP" altLang="en-US"/>
          </a:p>
        </p:txBody>
      </p:sp>
      <p:graphicFrame>
        <p:nvGraphicFramePr>
          <p:cNvPr id="17" name="表 20">
            <a:extLst>
              <a:ext uri="{FF2B5EF4-FFF2-40B4-BE49-F238E27FC236}">
                <a16:creationId xmlns:a16="http://schemas.microsoft.com/office/drawing/2014/main" id="{BEFE7473-45ED-116A-A913-90351AC14E93}"/>
              </a:ext>
            </a:extLst>
          </p:cNvPr>
          <p:cNvGraphicFramePr>
            <a:graphicFrameLocks noGrp="1"/>
          </p:cNvGraphicFramePr>
          <p:nvPr>
            <p:extLst>
              <p:ext uri="{D42A27DB-BD31-4B8C-83A1-F6EECF244321}">
                <p14:modId xmlns:p14="http://schemas.microsoft.com/office/powerpoint/2010/main" val="4045128698"/>
              </p:ext>
            </p:extLst>
          </p:nvPr>
        </p:nvGraphicFramePr>
        <p:xfrm>
          <a:off x="6840880" y="553321"/>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pic>
        <p:nvPicPr>
          <p:cNvPr id="20" name="図 19">
            <a:extLst>
              <a:ext uri="{FF2B5EF4-FFF2-40B4-BE49-F238E27FC236}">
                <a16:creationId xmlns:a16="http://schemas.microsoft.com/office/drawing/2014/main" id="{F55A45AD-D9A5-EC23-3782-C2C85CED1F87}"/>
              </a:ext>
            </a:extLst>
          </p:cNvPr>
          <p:cNvPicPr>
            <a:picLocks noChangeAspect="1"/>
          </p:cNvPicPr>
          <p:nvPr/>
        </p:nvPicPr>
        <p:blipFill>
          <a:blip r:embed="rId2"/>
          <a:stretch>
            <a:fillRect/>
          </a:stretch>
        </p:blipFill>
        <p:spPr>
          <a:xfrm>
            <a:off x="141847" y="553321"/>
            <a:ext cx="6568712" cy="7295124"/>
          </a:xfrm>
          <a:prstGeom prst="rect">
            <a:avLst/>
          </a:prstGeom>
          <a:ln cmpd="dbl">
            <a:solidFill>
              <a:srgbClr val="0070C0"/>
            </a:solidFill>
          </a:ln>
        </p:spPr>
      </p:pic>
      <p:sp>
        <p:nvSpPr>
          <p:cNvPr id="6" name="二等辺三角形 5">
            <a:extLst>
              <a:ext uri="{FF2B5EF4-FFF2-40B4-BE49-F238E27FC236}">
                <a16:creationId xmlns:a16="http://schemas.microsoft.com/office/drawing/2014/main" id="{4EC42A5A-6AD0-4228-A483-71D020267A8F}"/>
              </a:ext>
            </a:extLst>
          </p:cNvPr>
          <p:cNvSpPr/>
          <p:nvPr/>
        </p:nvSpPr>
        <p:spPr>
          <a:xfrm rot="3715694">
            <a:off x="1538817" y="1091021"/>
            <a:ext cx="271097" cy="1055413"/>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7" name="角丸四角形 33">
            <a:extLst>
              <a:ext uri="{FF2B5EF4-FFF2-40B4-BE49-F238E27FC236}">
                <a16:creationId xmlns:a16="http://schemas.microsoft.com/office/drawing/2014/main" id="{29F733C1-3B76-2B0C-7085-277A7BE998A4}"/>
              </a:ext>
            </a:extLst>
          </p:cNvPr>
          <p:cNvSpPr/>
          <p:nvPr/>
        </p:nvSpPr>
        <p:spPr>
          <a:xfrm>
            <a:off x="422452" y="1749266"/>
            <a:ext cx="2503826" cy="341431"/>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050">
                <a:solidFill>
                  <a:schemeClr val="tx1"/>
                </a:solidFill>
                <a:latin typeface="メイリオ" panose="020B0604030504040204" pitchFamily="50" charset="-128"/>
                <a:ea typeface="メイリオ" panose="020B0604030504040204" pitchFamily="50" charset="-128"/>
              </a:rPr>
              <a:t>対象労働者ごとに作成します。</a:t>
            </a:r>
            <a:endParaRPr lang="en-US" altLang="ja-JP" sz="1050">
              <a:solidFill>
                <a:schemeClr val="tx1"/>
              </a:solidFill>
              <a:latin typeface="メイリオ" panose="020B0604030504040204" pitchFamily="50" charset="-128"/>
              <a:ea typeface="メイリオ" panose="020B0604030504040204" pitchFamily="50" charset="-128"/>
            </a:endParaRPr>
          </a:p>
        </p:txBody>
      </p:sp>
      <p:sp>
        <p:nvSpPr>
          <p:cNvPr id="15" name="二等辺三角形 14">
            <a:extLst>
              <a:ext uri="{FF2B5EF4-FFF2-40B4-BE49-F238E27FC236}">
                <a16:creationId xmlns:a16="http://schemas.microsoft.com/office/drawing/2014/main" id="{008D7152-8C26-3107-D836-0D74386C9FC7}"/>
              </a:ext>
            </a:extLst>
          </p:cNvPr>
          <p:cNvSpPr/>
          <p:nvPr/>
        </p:nvSpPr>
        <p:spPr>
          <a:xfrm rot="18998067">
            <a:off x="5783581" y="1574377"/>
            <a:ext cx="286339" cy="557450"/>
          </a:xfrm>
          <a:prstGeom prst="triangle">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6" name="角丸四角形 30">
            <a:extLst>
              <a:ext uri="{FF2B5EF4-FFF2-40B4-BE49-F238E27FC236}">
                <a16:creationId xmlns:a16="http://schemas.microsoft.com/office/drawing/2014/main" id="{01076A0C-2990-A25F-96FF-05015E6F68EC}"/>
              </a:ext>
            </a:extLst>
          </p:cNvPr>
          <p:cNvSpPr/>
          <p:nvPr/>
        </p:nvSpPr>
        <p:spPr>
          <a:xfrm>
            <a:off x="4773818" y="1799080"/>
            <a:ext cx="2001901" cy="309638"/>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900">
                <a:solidFill>
                  <a:schemeClr val="tx1"/>
                </a:solidFill>
                <a:latin typeface="メイリオ" panose="020B0604030504040204" pitchFamily="50" charset="-128"/>
                <a:ea typeface="メイリオ" panose="020B0604030504040204" pitchFamily="50" charset="-128"/>
              </a:rPr>
              <a:t>受講率が８割（８０％）</a:t>
            </a:r>
            <a:endParaRPr lang="en-US" altLang="ja-JP" sz="900">
              <a:solidFill>
                <a:schemeClr val="tx1"/>
              </a:solidFill>
              <a:latin typeface="メイリオ" panose="020B0604030504040204" pitchFamily="50" charset="-128"/>
              <a:ea typeface="メイリオ" panose="020B0604030504040204" pitchFamily="50" charset="-128"/>
            </a:endParaRPr>
          </a:p>
          <a:p>
            <a:pPr algn="l"/>
            <a:r>
              <a:rPr lang="ja-JP" altLang="en-US" sz="900">
                <a:solidFill>
                  <a:schemeClr val="tx1"/>
                </a:solidFill>
                <a:latin typeface="メイリオ" panose="020B0604030504040204" pitchFamily="50" charset="-128"/>
                <a:ea typeface="メイリオ" panose="020B0604030504040204" pitchFamily="50" charset="-128"/>
              </a:rPr>
              <a:t>以上の者が助成対象となります。</a:t>
            </a:r>
          </a:p>
        </p:txBody>
      </p:sp>
      <p:sp>
        <p:nvSpPr>
          <p:cNvPr id="13" name="二等辺三角形 12">
            <a:extLst>
              <a:ext uri="{FF2B5EF4-FFF2-40B4-BE49-F238E27FC236}">
                <a16:creationId xmlns:a16="http://schemas.microsoft.com/office/drawing/2014/main" id="{22A9E91C-4118-B474-C177-BB31A16F7A7A}"/>
              </a:ext>
            </a:extLst>
          </p:cNvPr>
          <p:cNvSpPr/>
          <p:nvPr/>
        </p:nvSpPr>
        <p:spPr>
          <a:xfrm rot="16953496">
            <a:off x="2795598" y="3424416"/>
            <a:ext cx="239135" cy="643542"/>
          </a:xfrm>
          <a:prstGeom prst="triangle">
            <a:avLst>
              <a:gd name="adj" fmla="val 0"/>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4" name="角丸四角形 34">
            <a:extLst>
              <a:ext uri="{FF2B5EF4-FFF2-40B4-BE49-F238E27FC236}">
                <a16:creationId xmlns:a16="http://schemas.microsoft.com/office/drawing/2014/main" id="{AEC08DBC-DB36-EDD4-7D9E-3CBF509229D4}"/>
              </a:ext>
            </a:extLst>
          </p:cNvPr>
          <p:cNvSpPr/>
          <p:nvPr/>
        </p:nvSpPr>
        <p:spPr>
          <a:xfrm>
            <a:off x="3115853" y="3510335"/>
            <a:ext cx="2418191" cy="714182"/>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000">
                <a:solidFill>
                  <a:schemeClr val="tx1"/>
                </a:solidFill>
                <a:latin typeface="メイリオ" panose="020B0604030504040204" pitchFamily="50" charset="-128"/>
                <a:ea typeface="メイリオ" panose="020B0604030504040204" pitchFamily="50" charset="-128"/>
              </a:rPr>
              <a:t>重要な証明なので、</a:t>
            </a:r>
            <a:r>
              <a:rPr lang="ja-JP" altLang="en-US" sz="1000" u="sng">
                <a:solidFill>
                  <a:schemeClr val="tx1"/>
                </a:solidFill>
                <a:latin typeface="メイリオ" panose="020B0604030504040204" pitchFamily="50" charset="-128"/>
                <a:ea typeface="メイリオ" panose="020B0604030504040204" pitchFamily="50" charset="-128"/>
              </a:rPr>
              <a:t>受講者本人が直筆で署名</a:t>
            </a:r>
            <a:r>
              <a:rPr lang="ja-JP" altLang="en-US" sz="1000">
                <a:solidFill>
                  <a:schemeClr val="tx1"/>
                </a:solidFill>
                <a:latin typeface="メイリオ" panose="020B0604030504040204" pitchFamily="50" charset="-128"/>
                <a:ea typeface="メイリオ" panose="020B0604030504040204" pitchFamily="50" charset="-128"/>
              </a:rPr>
              <a:t>してください。</a:t>
            </a:r>
            <a:endParaRPr lang="en-US" altLang="ja-JP" sz="1000">
              <a:solidFill>
                <a:schemeClr val="tx1"/>
              </a:solidFill>
              <a:latin typeface="メイリオ" panose="020B0604030504040204" pitchFamily="50" charset="-128"/>
              <a:ea typeface="メイリオ" panose="020B0604030504040204" pitchFamily="50" charset="-128"/>
            </a:endParaRPr>
          </a:p>
          <a:p>
            <a:pPr algn="l"/>
            <a:r>
              <a:rPr lang="ja-JP" altLang="en-US" sz="1000">
                <a:solidFill>
                  <a:schemeClr val="tx1"/>
                </a:solidFill>
                <a:latin typeface="メイリオ" panose="020B0604030504040204" pitchFamily="50" charset="-128"/>
                <a:ea typeface="メイリオ" panose="020B0604030504040204" pitchFamily="50" charset="-128"/>
              </a:rPr>
              <a:t>審査の際に労働局から事実確認を行うことがあります。</a:t>
            </a:r>
          </a:p>
        </p:txBody>
      </p:sp>
      <p:sp>
        <p:nvSpPr>
          <p:cNvPr id="9" name="二等辺三角形 8">
            <a:extLst>
              <a:ext uri="{FF2B5EF4-FFF2-40B4-BE49-F238E27FC236}">
                <a16:creationId xmlns:a16="http://schemas.microsoft.com/office/drawing/2014/main" id="{FA091465-5629-4322-F65B-E75603D12411}"/>
              </a:ext>
            </a:extLst>
          </p:cNvPr>
          <p:cNvSpPr/>
          <p:nvPr/>
        </p:nvSpPr>
        <p:spPr>
          <a:xfrm rot="17689701">
            <a:off x="3950114" y="5319763"/>
            <a:ext cx="180071" cy="612743"/>
          </a:xfrm>
          <a:prstGeom prst="triangle">
            <a:avLst>
              <a:gd name="adj" fmla="val 6227"/>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0" name="角丸四角形 45">
            <a:extLst>
              <a:ext uri="{FF2B5EF4-FFF2-40B4-BE49-F238E27FC236}">
                <a16:creationId xmlns:a16="http://schemas.microsoft.com/office/drawing/2014/main" id="{A5F7294D-63DA-334E-687E-3BE93FDA2A31}"/>
              </a:ext>
            </a:extLst>
          </p:cNvPr>
          <p:cNvSpPr/>
          <p:nvPr/>
        </p:nvSpPr>
        <p:spPr>
          <a:xfrm>
            <a:off x="4151088" y="5542762"/>
            <a:ext cx="2071132" cy="329146"/>
          </a:xfrm>
          <a:prstGeom prst="roundRect">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050">
                <a:solidFill>
                  <a:schemeClr val="tx1"/>
                </a:solidFill>
                <a:latin typeface="メイリオ" panose="020B0604030504040204" pitchFamily="50" charset="-128"/>
                <a:ea typeface="メイリオ" panose="020B0604030504040204" pitchFamily="50" charset="-128"/>
              </a:rPr>
              <a:t>受講者本人が記載してください。</a:t>
            </a:r>
            <a:endParaRPr lang="en-US" altLang="ja-JP" sz="1050">
              <a:solidFill>
                <a:schemeClr val="tx1"/>
              </a:solidFill>
              <a:latin typeface="メイリオ" panose="020B0604030504040204" pitchFamily="50" charset="-128"/>
              <a:ea typeface="メイリオ" panose="020B0604030504040204" pitchFamily="50" charset="-128"/>
            </a:endParaRPr>
          </a:p>
        </p:txBody>
      </p:sp>
      <p:sp>
        <p:nvSpPr>
          <p:cNvPr id="11" name="二等辺三角形 10">
            <a:extLst>
              <a:ext uri="{FF2B5EF4-FFF2-40B4-BE49-F238E27FC236}">
                <a16:creationId xmlns:a16="http://schemas.microsoft.com/office/drawing/2014/main" id="{09773672-D743-2F90-2A78-221856666BC0}"/>
              </a:ext>
            </a:extLst>
          </p:cNvPr>
          <p:cNvSpPr/>
          <p:nvPr/>
        </p:nvSpPr>
        <p:spPr>
          <a:xfrm rot="18432734">
            <a:off x="3982644" y="5692887"/>
            <a:ext cx="336888" cy="1584743"/>
          </a:xfrm>
          <a:prstGeom prst="triangle">
            <a:avLst>
              <a:gd name="adj" fmla="val 58398"/>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anose="020B0604030504040204" pitchFamily="50" charset="-128"/>
              <a:ea typeface="メイリオ" panose="020B0604030504040204" pitchFamily="50" charset="-128"/>
            </a:endParaRPr>
          </a:p>
        </p:txBody>
      </p:sp>
      <p:sp>
        <p:nvSpPr>
          <p:cNvPr id="12" name="角丸四角形 49">
            <a:extLst>
              <a:ext uri="{FF2B5EF4-FFF2-40B4-BE49-F238E27FC236}">
                <a16:creationId xmlns:a16="http://schemas.microsoft.com/office/drawing/2014/main" id="{C66B54F2-013B-0A0B-BBB4-10BB0297FE4E}"/>
              </a:ext>
            </a:extLst>
          </p:cNvPr>
          <p:cNvSpPr/>
          <p:nvPr/>
        </p:nvSpPr>
        <p:spPr>
          <a:xfrm>
            <a:off x="3759734" y="6257097"/>
            <a:ext cx="3299319" cy="1866111"/>
          </a:xfrm>
          <a:prstGeom prst="roundRect">
            <a:avLst>
              <a:gd name="adj" fmla="val 7400"/>
            </a:avLst>
          </a:prstGeom>
          <a:solidFill>
            <a:schemeClr val="accent1">
              <a:lumMod val="20000"/>
              <a:lumOff val="8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ja-JP" altLang="en-US" sz="1050">
                <a:solidFill>
                  <a:schemeClr val="tx1"/>
                </a:solidFill>
                <a:latin typeface="メイリオ" panose="020B0604030504040204" pitchFamily="50" charset="-128"/>
                <a:ea typeface="メイリオ" panose="020B0604030504040204" pitchFamily="50" charset="-128"/>
              </a:rPr>
              <a:t>「⑥訓練の具体的内容（指導内容）及び訓練により身についたこと」欄には、具体的な訓練の内容、訓練を受講して身についたこと・学んだこと等を、受講生本人が記載してください。</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ja-JP" altLang="en-US" sz="1050">
                <a:solidFill>
                  <a:schemeClr val="tx1"/>
                </a:solidFill>
                <a:latin typeface="メイリオ" panose="020B0604030504040204" pitchFamily="50" charset="-128"/>
                <a:ea typeface="メイリオ" panose="020B0604030504040204" pitchFamily="50" charset="-128"/>
              </a:rPr>
              <a:t>（パソコン入力、手書きどちらでも可能です。）</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ja-JP" altLang="en-US" sz="1050">
                <a:solidFill>
                  <a:schemeClr val="tx1"/>
                </a:solidFill>
                <a:latin typeface="メイリオ" panose="020B0604030504040204" pitchFamily="50" charset="-128"/>
                <a:ea typeface="メイリオ" panose="020B0604030504040204" pitchFamily="50" charset="-128"/>
              </a:rPr>
              <a:t>＜悪い例＞</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昨日と同じ　</a:t>
            </a:r>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加工業務を行った。</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ja-JP" altLang="en-US" sz="1050">
                <a:solidFill>
                  <a:schemeClr val="tx1"/>
                </a:solidFill>
                <a:latin typeface="メイリオ" panose="020B0604030504040204" pitchFamily="50" charset="-128"/>
                <a:ea typeface="メイリオ" panose="020B0604030504040204" pitchFamily="50" charset="-128"/>
              </a:rPr>
              <a:t>→具体的な訓練内容がわからない。</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en-US" altLang="ja-JP" sz="1050">
                <a:solidFill>
                  <a:schemeClr val="tx1"/>
                </a:solidFill>
                <a:latin typeface="メイリオ" panose="020B0604030504040204" pitchFamily="50" charset="-128"/>
                <a:ea typeface="メイリオ" panose="020B0604030504040204" pitchFamily="50" charset="-128"/>
              </a:rPr>
              <a:t>×</a:t>
            </a:r>
            <a:r>
              <a:rPr lang="ja-JP" altLang="en-US" sz="1050">
                <a:solidFill>
                  <a:schemeClr val="tx1"/>
                </a:solidFill>
                <a:latin typeface="メイリオ" panose="020B0604030504040204" pitchFamily="50" charset="-128"/>
                <a:ea typeface="メイリオ" panose="020B0604030504040204" pitchFamily="50" charset="-128"/>
              </a:rPr>
              <a:t>難しかった。</a:t>
            </a:r>
            <a:endParaRPr lang="en-US" altLang="ja-JP" sz="1050">
              <a:solidFill>
                <a:schemeClr val="tx1"/>
              </a:solidFill>
              <a:latin typeface="メイリオ" panose="020B0604030504040204" pitchFamily="50" charset="-128"/>
              <a:ea typeface="メイリオ" panose="020B0604030504040204" pitchFamily="50" charset="-128"/>
            </a:endParaRPr>
          </a:p>
          <a:p>
            <a:pPr algn="l"/>
            <a:r>
              <a:rPr lang="ja-JP" altLang="en-US" sz="1050">
                <a:solidFill>
                  <a:schemeClr val="tx1"/>
                </a:solidFill>
                <a:latin typeface="メイリオ" panose="020B0604030504040204" pitchFamily="50" charset="-128"/>
                <a:ea typeface="メイリオ" panose="020B0604030504040204" pitchFamily="50" charset="-128"/>
              </a:rPr>
              <a:t>→単なる感想ではなく、具体的にどういった点が難しかったのかを記載してください。</a:t>
            </a:r>
            <a:endParaRPr lang="en-US" altLang="ja-JP" sz="1050">
              <a:solidFill>
                <a:schemeClr val="tx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85719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84660" y="5329300"/>
            <a:ext cx="6654792" cy="2397081"/>
          </a:xfrm>
          <a:prstGeom prst="rect">
            <a:avLst/>
          </a:prstGeom>
          <a:solidFill>
            <a:srgbClr val="FDFDE3"/>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noAutofit/>
          </a:bodyPr>
          <a:lstStyle/>
          <a:p>
            <a:pPr algn="ctr"/>
            <a:endParaRPr lang="ja-JP" altLang="en-US" sz="993">
              <a:solidFill>
                <a:schemeClr val="tx1"/>
              </a:solidFill>
              <a:latin typeface="メイリオ" pitchFamily="50" charset="-128"/>
              <a:ea typeface="メイリオ" pitchFamily="50" charset="-128"/>
            </a:endParaRPr>
          </a:p>
        </p:txBody>
      </p:sp>
      <p:sp>
        <p:nvSpPr>
          <p:cNvPr id="16" name="楕円 15"/>
          <p:cNvSpPr/>
          <p:nvPr/>
        </p:nvSpPr>
        <p:spPr>
          <a:xfrm>
            <a:off x="653588" y="8011025"/>
            <a:ext cx="5713453" cy="461717"/>
          </a:xfrm>
          <a:prstGeom prst="ellipse">
            <a:avLst/>
          </a:prstGeom>
          <a:solidFill>
            <a:srgbClr val="E8F4F8"/>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spAutoFit/>
          </a:bodyPr>
          <a:lstStyle/>
          <a:p>
            <a:pPr algn="ctr"/>
            <a:endParaRPr lang="ja-JP" altLang="en-US" sz="993">
              <a:solidFill>
                <a:schemeClr val="tx1"/>
              </a:solidFill>
              <a:latin typeface="メイリオ" pitchFamily="50" charset="-128"/>
              <a:ea typeface="メイリオ" pitchFamily="50" charset="-128"/>
            </a:endParaRPr>
          </a:p>
        </p:txBody>
      </p:sp>
      <p:sp>
        <p:nvSpPr>
          <p:cNvPr id="10" name="テキスト ボックス 9"/>
          <p:cNvSpPr txBox="1"/>
          <p:nvPr/>
        </p:nvSpPr>
        <p:spPr>
          <a:xfrm>
            <a:off x="418622" y="5852988"/>
            <a:ext cx="6568999" cy="1437354"/>
          </a:xfrm>
          <a:prstGeom prst="rect">
            <a:avLst/>
          </a:prstGeom>
          <a:noFill/>
          <a:ln w="28575">
            <a:noFill/>
          </a:ln>
        </p:spPr>
        <p:txBody>
          <a:bodyPr wrap="square" rtlCol="0" anchor="ctr" anchorCtr="0">
            <a:noAutofit/>
          </a:bodyPr>
          <a:lstStyle/>
          <a:p>
            <a:r>
              <a:rPr lang="ja-JP" altLang="en-US" sz="1460" b="1" u="sng">
                <a:solidFill>
                  <a:schemeClr val="accent5">
                    <a:lumMod val="75000"/>
                  </a:schemeClr>
                </a:solidFill>
                <a:latin typeface="メイリオ" pitchFamily="50" charset="-128"/>
                <a:ea typeface="メイリオ" pitchFamily="50" charset="-128"/>
                <a:cs typeface="メイリオ" pitchFamily="50" charset="-128"/>
              </a:rPr>
              <a:t>事業内職業能力開発計画とは</a:t>
            </a:r>
            <a:endParaRPr lang="en-US" altLang="ja-JP" sz="1460" b="1" u="sng">
              <a:solidFill>
                <a:schemeClr val="accent5">
                  <a:lumMod val="75000"/>
                </a:schemeClr>
              </a:solidFill>
              <a:latin typeface="メイリオ" pitchFamily="50" charset="-128"/>
              <a:ea typeface="メイリオ" pitchFamily="50" charset="-128"/>
              <a:cs typeface="メイリオ" pitchFamily="50" charset="-128"/>
            </a:endParaRPr>
          </a:p>
          <a:p>
            <a:pPr>
              <a:spcBef>
                <a:spcPts val="596"/>
              </a:spcBef>
            </a:pPr>
            <a:r>
              <a:rPr lang="ja-JP" altLang="en-US" sz="1460">
                <a:solidFill>
                  <a:prstClr val="black"/>
                </a:solidFill>
                <a:latin typeface="メイリオ" pitchFamily="50" charset="-128"/>
                <a:ea typeface="メイリオ" pitchFamily="50" charset="-128"/>
                <a:cs typeface="メイリオ" pitchFamily="50" charset="-128"/>
              </a:rPr>
              <a:t>　</a:t>
            </a:r>
            <a:r>
              <a:rPr lang="ja-JP" altLang="en-US" sz="1460" b="1">
                <a:solidFill>
                  <a:prstClr val="black"/>
                </a:solidFill>
                <a:latin typeface="メイリオ" pitchFamily="50" charset="-128"/>
                <a:ea typeface="メイリオ" pitchFamily="50" charset="-128"/>
                <a:cs typeface="メイリオ" pitchFamily="50" charset="-128"/>
              </a:rPr>
              <a:t>事業内職業能力開発計画</a:t>
            </a:r>
            <a:r>
              <a:rPr lang="ja-JP" altLang="en-US" sz="1460" kern="900">
                <a:solidFill>
                  <a:prstClr val="black"/>
                </a:solidFill>
                <a:latin typeface="メイリオ" pitchFamily="50" charset="-128"/>
                <a:ea typeface="メイリオ" pitchFamily="50" charset="-128"/>
                <a:cs typeface="メイリオ" pitchFamily="50" charset="-128"/>
              </a:rPr>
              <a:t>（以下、事業内計画）</a:t>
            </a:r>
            <a:r>
              <a:rPr lang="ja-JP" altLang="en-US" sz="1460">
                <a:solidFill>
                  <a:prstClr val="black"/>
                </a:solidFill>
                <a:latin typeface="メイリオ" pitchFamily="50" charset="-128"/>
                <a:ea typeface="メイリオ" pitchFamily="50" charset="-128"/>
                <a:cs typeface="メイリオ" pitchFamily="50" charset="-128"/>
              </a:rPr>
              <a:t>は、自社の人材育成の基本的な方針などを記載する計画です。</a:t>
            </a:r>
            <a:endParaRPr lang="en-US" altLang="ja-JP" sz="1460">
              <a:solidFill>
                <a:prstClr val="black"/>
              </a:solidFill>
              <a:latin typeface="メイリオ" pitchFamily="50" charset="-128"/>
              <a:ea typeface="メイリオ" pitchFamily="50" charset="-128"/>
              <a:cs typeface="メイリオ" pitchFamily="50" charset="-128"/>
            </a:endParaRPr>
          </a:p>
          <a:p>
            <a:pPr>
              <a:spcBef>
                <a:spcPts val="596"/>
              </a:spcBef>
            </a:pPr>
            <a:r>
              <a:rPr lang="ja-JP" altLang="en-US" sz="1460">
                <a:solidFill>
                  <a:prstClr val="black"/>
                </a:solidFill>
                <a:latin typeface="メイリオ" panose="020B0604030504040204" pitchFamily="50" charset="-128"/>
                <a:ea typeface="メイリオ" panose="020B0604030504040204" pitchFamily="50" charset="-128"/>
              </a:rPr>
              <a:t>　従業員の職業能力開発について、企業の経営者や管理者と従業員が共通の認識を持ち、目標に向かってこれを進めることで効果的な職業能力開発を行うことが可能になり、さらに、従業員の自発的な学習・訓練の取組意欲が高まることも期待されます。</a:t>
            </a:r>
            <a:endParaRPr lang="en-US" altLang="ja-JP" sz="1460">
              <a:solidFill>
                <a:prstClr val="black"/>
              </a:solidFill>
              <a:latin typeface="メイリオ" panose="020B0604030504040204" pitchFamily="50" charset="-128"/>
              <a:ea typeface="メイリオ" panose="020B0604030504040204" pitchFamily="50" charset="-128"/>
            </a:endParaRPr>
          </a:p>
          <a:p>
            <a:pPr>
              <a:lnSpc>
                <a:spcPts val="1590"/>
              </a:lnSpc>
            </a:pPr>
            <a:r>
              <a:rPr lang="ja-JP" altLang="en-US" sz="1460">
                <a:solidFill>
                  <a:prstClr val="black"/>
                </a:solidFill>
                <a:latin typeface="メイリオ" pitchFamily="50" charset="-128"/>
                <a:ea typeface="メイリオ" pitchFamily="50" charset="-128"/>
                <a:cs typeface="メイリオ" pitchFamily="50" charset="-128"/>
              </a:rPr>
              <a:t>　作成した計画は従業員に周知し、職務に必要な能力や自社の育成方針について共有しましょう。</a:t>
            </a:r>
            <a:endParaRPr lang="en-US" altLang="ja-JP" sz="1460">
              <a:solidFill>
                <a:prstClr val="black"/>
              </a:solidFill>
              <a:latin typeface="メイリオ" pitchFamily="50" charset="-128"/>
              <a:ea typeface="メイリオ" pitchFamily="50" charset="-128"/>
              <a:cs typeface="メイリオ" pitchFamily="50" charset="-128"/>
            </a:endParaRPr>
          </a:p>
        </p:txBody>
      </p:sp>
      <p:sp>
        <p:nvSpPr>
          <p:cNvPr id="11" name="正方形/長方形 10"/>
          <p:cNvSpPr/>
          <p:nvPr/>
        </p:nvSpPr>
        <p:spPr>
          <a:xfrm>
            <a:off x="333359" y="4403618"/>
            <a:ext cx="3568602" cy="328346"/>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spAutoFit/>
          </a:bodyPr>
          <a:lstStyle/>
          <a:p>
            <a:pPr algn="ctr"/>
            <a:endParaRPr lang="ja-JP" altLang="en-US" sz="993">
              <a:solidFill>
                <a:schemeClr val="tx1"/>
              </a:solidFill>
              <a:latin typeface="メイリオ" pitchFamily="50" charset="-128"/>
              <a:ea typeface="メイリオ" pitchFamily="50" charset="-128"/>
            </a:endParaRPr>
          </a:p>
        </p:txBody>
      </p:sp>
      <p:grpSp>
        <p:nvGrpSpPr>
          <p:cNvPr id="12" name="グループ化 11"/>
          <p:cNvGrpSpPr/>
          <p:nvPr/>
        </p:nvGrpSpPr>
        <p:grpSpPr>
          <a:xfrm>
            <a:off x="270218" y="360306"/>
            <a:ext cx="6892774" cy="3847214"/>
            <a:chOff x="339099" y="3135155"/>
            <a:chExt cx="6938309" cy="3217600"/>
          </a:xfrm>
        </p:grpSpPr>
        <p:sp>
          <p:nvSpPr>
            <p:cNvPr id="13" name="正方形/長方形 12"/>
            <p:cNvSpPr/>
            <p:nvPr/>
          </p:nvSpPr>
          <p:spPr>
            <a:xfrm>
              <a:off x="339099" y="3135155"/>
              <a:ext cx="6694141" cy="1626705"/>
            </a:xfrm>
            <a:prstGeom prst="rect">
              <a:avLst/>
            </a:prstGeom>
            <a:solidFill>
              <a:srgbClr val="FDFDE3">
                <a:alpha val="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noAutofit/>
            </a:bodyPr>
            <a:lstStyle/>
            <a:p>
              <a:pPr algn="ctr"/>
              <a:endParaRPr lang="ja-JP" altLang="en-US" sz="993">
                <a:solidFill>
                  <a:schemeClr val="tx1"/>
                </a:solidFill>
                <a:latin typeface="メイリオ" pitchFamily="50" charset="-128"/>
                <a:ea typeface="メイリオ" pitchFamily="50" charset="-128"/>
              </a:endParaRPr>
            </a:p>
          </p:txBody>
        </p:sp>
        <p:sp>
          <p:nvSpPr>
            <p:cNvPr id="14" name="正方形/長方形 13"/>
            <p:cNvSpPr/>
            <p:nvPr/>
          </p:nvSpPr>
          <p:spPr>
            <a:xfrm>
              <a:off x="488482" y="4763264"/>
              <a:ext cx="6788926" cy="1589491"/>
            </a:xfrm>
            <a:prstGeom prst="rect">
              <a:avLst/>
            </a:prstGeom>
          </p:spPr>
          <p:txBody>
            <a:bodyPr wrap="square" numCol="1">
              <a:spAutoFit/>
            </a:bodyPr>
            <a:lstStyle/>
            <a:p>
              <a:pPr>
                <a:lnSpc>
                  <a:spcPts val="1527"/>
                </a:lnSpc>
                <a:spcBef>
                  <a:spcPts val="382"/>
                </a:spcBef>
                <a:defRPr/>
              </a:pPr>
              <a:endParaRPr lang="en-US" altLang="ja-JP" sz="1390" b="1">
                <a:solidFill>
                  <a:schemeClr val="accent5">
                    <a:lumMod val="75000"/>
                  </a:schemeClr>
                </a:solidFill>
                <a:latin typeface="メイリオ" pitchFamily="50" charset="-128"/>
                <a:ea typeface="メイリオ" pitchFamily="50" charset="-128"/>
                <a:cs typeface="メイリオ" pitchFamily="50" charset="-128"/>
              </a:endParaRPr>
            </a:p>
            <a:p>
              <a:pPr>
                <a:lnSpc>
                  <a:spcPts val="1527"/>
                </a:lnSpc>
                <a:defRPr/>
              </a:pPr>
              <a:r>
                <a:rPr lang="en-US" altLang="ja-JP" sz="1192">
                  <a:solidFill>
                    <a:prstClr val="black"/>
                  </a:solidFill>
                  <a:latin typeface="メイリオ" pitchFamily="50" charset="-128"/>
                  <a:ea typeface="メイリオ" pitchFamily="50" charset="-128"/>
                </a:rPr>
                <a:t>【</a:t>
              </a:r>
              <a:r>
                <a:rPr lang="ja-JP" altLang="en-US" sz="1192">
                  <a:solidFill>
                    <a:prstClr val="black"/>
                  </a:solidFill>
                  <a:latin typeface="メイリオ" pitchFamily="50" charset="-128"/>
                  <a:ea typeface="メイリオ" pitchFamily="50" charset="-128"/>
                </a:rPr>
                <a:t>推進者の選任に当たってのポイント</a:t>
              </a:r>
              <a:r>
                <a:rPr lang="en-US" altLang="ja-JP" sz="1192">
                  <a:solidFill>
                    <a:prstClr val="black"/>
                  </a:solidFill>
                  <a:latin typeface="メイリオ" pitchFamily="50" charset="-128"/>
                  <a:ea typeface="メイリオ" pitchFamily="50" charset="-128"/>
                </a:rPr>
                <a:t>】</a:t>
              </a:r>
              <a:endParaRPr lang="en-US" altLang="ja-JP" sz="1192" kern="900">
                <a:latin typeface="メイリオ" pitchFamily="50" charset="-128"/>
                <a:ea typeface="メイリオ" pitchFamily="50" charset="-128"/>
                <a:cs typeface="メイリオ" pitchFamily="50" charset="-128"/>
              </a:endParaRPr>
            </a:p>
            <a:p>
              <a:pPr marL="193743" indent="-193743">
                <a:lnSpc>
                  <a:spcPts val="2191"/>
                </a:lnSpc>
              </a:pPr>
              <a:r>
                <a:rPr lang="ja-JP" altLang="en-US" sz="1252">
                  <a:solidFill>
                    <a:schemeClr val="accent1"/>
                  </a:solidFill>
                  <a:latin typeface="メイリオ" pitchFamily="50" charset="-128"/>
                  <a:ea typeface="メイリオ" pitchFamily="50" charset="-128"/>
                </a:rPr>
                <a:t>❶</a:t>
              </a:r>
              <a:r>
                <a:rPr lang="ja-JP" altLang="en-US" sz="1252">
                  <a:solidFill>
                    <a:prstClr val="black"/>
                  </a:solidFill>
                  <a:latin typeface="メイリオ" pitchFamily="50" charset="-128"/>
                  <a:ea typeface="メイリオ" pitchFamily="50" charset="-128"/>
                </a:rPr>
                <a:t>　推進者は、事業内職業能力開発計画の作成･実施や労働者への適切な相談･指導が</a:t>
              </a:r>
              <a:endParaRPr lang="en-US" altLang="ja-JP" sz="1252">
                <a:solidFill>
                  <a:prstClr val="black"/>
                </a:solidFill>
                <a:latin typeface="メイリオ" pitchFamily="50" charset="-128"/>
                <a:ea typeface="メイリオ" pitchFamily="50" charset="-128"/>
              </a:endParaRPr>
            </a:p>
            <a:p>
              <a:pPr marL="193743" indent="-193743">
                <a:lnSpc>
                  <a:spcPts val="2191"/>
                </a:lnSpc>
              </a:pPr>
              <a:r>
                <a:rPr lang="en-US" altLang="ja-JP" sz="1252">
                  <a:solidFill>
                    <a:prstClr val="black"/>
                  </a:solidFill>
                  <a:latin typeface="メイリオ" pitchFamily="50" charset="-128"/>
                  <a:ea typeface="メイリオ" pitchFamily="50" charset="-128"/>
                </a:rPr>
                <a:t>   </a:t>
              </a:r>
              <a:r>
                <a:rPr lang="ja-JP" altLang="en-US" sz="1252">
                  <a:solidFill>
                    <a:prstClr val="black"/>
                  </a:solidFill>
                  <a:latin typeface="メイリオ" pitchFamily="50" charset="-128"/>
                  <a:ea typeface="メイリオ" pitchFamily="50" charset="-128"/>
                </a:rPr>
                <a:t>行えるよう、従業員の職業能力開発および向上に関する企画や訓練の実施に関する</a:t>
              </a:r>
              <a:endParaRPr lang="en-US" altLang="ja-JP" sz="1252">
                <a:solidFill>
                  <a:prstClr val="black"/>
                </a:solidFill>
                <a:latin typeface="メイリオ" pitchFamily="50" charset="-128"/>
                <a:ea typeface="メイリオ" pitchFamily="50" charset="-128"/>
              </a:endParaRPr>
            </a:p>
            <a:p>
              <a:pPr marL="193743" indent="-193743">
                <a:lnSpc>
                  <a:spcPts val="2191"/>
                </a:lnSpc>
              </a:pPr>
              <a:r>
                <a:rPr lang="en-US" altLang="ja-JP" sz="1252">
                  <a:solidFill>
                    <a:prstClr val="black"/>
                  </a:solidFill>
                  <a:latin typeface="メイリオ" pitchFamily="50" charset="-128"/>
                  <a:ea typeface="メイリオ" pitchFamily="50" charset="-128"/>
                </a:rPr>
                <a:t>   </a:t>
              </a:r>
              <a:r>
                <a:rPr lang="ja-JP" altLang="en-US" sz="1252">
                  <a:solidFill>
                    <a:prstClr val="black"/>
                  </a:solidFill>
                  <a:latin typeface="メイリオ" pitchFamily="50" charset="-128"/>
                  <a:ea typeface="メイリオ" pitchFamily="50" charset="-128"/>
                </a:rPr>
                <a:t>権限を有する者を選任してください。</a:t>
              </a:r>
              <a:endParaRPr lang="en-US" altLang="ja-JP" sz="1252">
                <a:solidFill>
                  <a:prstClr val="black"/>
                </a:solidFill>
                <a:latin typeface="メイリオ" pitchFamily="50" charset="-128"/>
                <a:ea typeface="メイリオ" pitchFamily="50" charset="-128"/>
              </a:endParaRPr>
            </a:p>
            <a:p>
              <a:pPr>
                <a:lnSpc>
                  <a:spcPts val="2191"/>
                </a:lnSpc>
              </a:pPr>
              <a:r>
                <a:rPr lang="ja-JP" altLang="en-US" sz="1252">
                  <a:solidFill>
                    <a:prstClr val="black"/>
                  </a:solidFill>
                  <a:latin typeface="メイリオ" pitchFamily="50" charset="-128"/>
                  <a:ea typeface="メイリオ" pitchFamily="50" charset="-128"/>
                </a:rPr>
                <a:t>　（例：教育訓練部門の部課長、労務・人事担当部課長など）</a:t>
              </a:r>
            </a:p>
            <a:p>
              <a:pPr>
                <a:lnSpc>
                  <a:spcPts val="1689"/>
                </a:lnSpc>
                <a:spcBef>
                  <a:spcPts val="596"/>
                </a:spcBef>
              </a:pPr>
              <a:r>
                <a:rPr lang="ja-JP" altLang="en-US" sz="1252">
                  <a:solidFill>
                    <a:schemeClr val="accent1"/>
                  </a:solidFill>
                  <a:latin typeface="メイリオ" pitchFamily="50" charset="-128"/>
                  <a:ea typeface="メイリオ" pitchFamily="50" charset="-128"/>
                </a:rPr>
                <a:t>❷</a:t>
              </a:r>
              <a:r>
                <a:rPr lang="ja-JP" altLang="en-US" sz="1252">
                  <a:solidFill>
                    <a:prstClr val="black"/>
                  </a:solidFill>
                  <a:latin typeface="メイリオ" pitchFamily="50" charset="-128"/>
                  <a:ea typeface="メイリオ" pitchFamily="50" charset="-128"/>
                </a:rPr>
                <a:t>　</a:t>
              </a:r>
              <a:r>
                <a:rPr lang="ja-JP" altLang="en-US" sz="1252" u="sng">
                  <a:solidFill>
                    <a:prstClr val="black"/>
                  </a:solidFill>
                  <a:latin typeface="メイリオ" pitchFamily="50" charset="-128"/>
                  <a:ea typeface="メイリオ" pitchFamily="50" charset="-128"/>
                </a:rPr>
                <a:t>事業所ごとに１名以上</a:t>
              </a:r>
              <a:r>
                <a:rPr lang="ja-JP" altLang="en-US" sz="1252">
                  <a:solidFill>
                    <a:prstClr val="black"/>
                  </a:solidFill>
                  <a:latin typeface="メイリオ" pitchFamily="50" charset="-128"/>
                  <a:ea typeface="メイリオ" pitchFamily="50" charset="-128"/>
                </a:rPr>
                <a:t>の推進者を選任してください。</a:t>
              </a:r>
              <a:endParaRPr lang="en-US" altLang="ja-JP" sz="1252">
                <a:solidFill>
                  <a:prstClr val="black"/>
                </a:solidFill>
                <a:latin typeface="メイリオ" pitchFamily="50" charset="-128"/>
                <a:ea typeface="メイリオ" pitchFamily="50" charset="-128"/>
              </a:endParaRPr>
            </a:p>
          </p:txBody>
        </p:sp>
        <p:sp>
          <p:nvSpPr>
            <p:cNvPr id="15" name="テキスト ボックス 14"/>
            <p:cNvSpPr txBox="1"/>
            <p:nvPr/>
          </p:nvSpPr>
          <p:spPr>
            <a:xfrm>
              <a:off x="443247" y="3235366"/>
              <a:ext cx="6485842" cy="1455498"/>
            </a:xfrm>
            <a:prstGeom prst="rect">
              <a:avLst/>
            </a:prstGeom>
            <a:solidFill>
              <a:srgbClr val="FDFDE3"/>
            </a:solidFill>
            <a:ln w="28575">
              <a:noFill/>
            </a:ln>
          </p:spPr>
          <p:txBody>
            <a:bodyPr wrap="square" rtlCol="0" anchor="ctr" anchorCtr="0">
              <a:noAutofit/>
            </a:bodyPr>
            <a:lstStyle/>
            <a:p>
              <a:pPr>
                <a:spcBef>
                  <a:spcPts val="596"/>
                </a:spcBef>
              </a:pPr>
              <a:r>
                <a:rPr lang="ja-JP" altLang="en-US" sz="1590" b="1" u="sng">
                  <a:solidFill>
                    <a:schemeClr val="accent5">
                      <a:lumMod val="75000"/>
                    </a:schemeClr>
                  </a:solidFill>
                  <a:latin typeface="メイリオ" pitchFamily="50" charset="-128"/>
                  <a:ea typeface="メイリオ" pitchFamily="50" charset="-128"/>
                  <a:cs typeface="メイリオ" pitchFamily="50" charset="-128"/>
                </a:rPr>
                <a:t>職業能力開発推進者とは</a:t>
              </a:r>
              <a:endParaRPr lang="en-US" altLang="ja-JP" sz="1590" b="1" u="sng">
                <a:solidFill>
                  <a:schemeClr val="accent5">
                    <a:lumMod val="75000"/>
                  </a:schemeClr>
                </a:solidFill>
                <a:latin typeface="メイリオ" pitchFamily="50" charset="-128"/>
                <a:ea typeface="メイリオ" pitchFamily="50" charset="-128"/>
                <a:cs typeface="メイリオ" pitchFamily="50" charset="-128"/>
              </a:endParaRPr>
            </a:p>
            <a:p>
              <a:pPr>
                <a:spcBef>
                  <a:spcPts val="596"/>
                </a:spcBef>
              </a:pPr>
              <a:r>
                <a:rPr lang="ja-JP" altLang="en-US" sz="1460" kern="900">
                  <a:solidFill>
                    <a:prstClr val="black"/>
                  </a:solidFill>
                  <a:latin typeface="メイリオ" pitchFamily="50" charset="-128"/>
                  <a:ea typeface="メイリオ" pitchFamily="50" charset="-128"/>
                  <a:cs typeface="メイリオ" pitchFamily="50" charset="-128"/>
                </a:rPr>
                <a:t>　</a:t>
              </a:r>
              <a:r>
                <a:rPr lang="ja-JP" altLang="en-US" sz="1460" b="1" kern="900">
                  <a:solidFill>
                    <a:prstClr val="black"/>
                  </a:solidFill>
                  <a:latin typeface="メイリオ" pitchFamily="50" charset="-128"/>
                  <a:ea typeface="メイリオ" pitchFamily="50" charset="-128"/>
                  <a:cs typeface="メイリオ" pitchFamily="50" charset="-128"/>
                </a:rPr>
                <a:t>職業能力開発推進者</a:t>
              </a:r>
              <a:r>
                <a:rPr lang="ja-JP" altLang="en-US" sz="1460" kern="900">
                  <a:solidFill>
                    <a:prstClr val="black"/>
                  </a:solidFill>
                  <a:latin typeface="メイリオ" pitchFamily="50" charset="-128"/>
                  <a:ea typeface="メイリオ" pitchFamily="50" charset="-128"/>
                  <a:cs typeface="メイリオ" pitchFamily="50" charset="-128"/>
                </a:rPr>
                <a:t>（以下、推進者）は、社内で職業能力開発の取組みを推進するキーパーソンです。</a:t>
              </a:r>
              <a:endParaRPr lang="en-US" altLang="ja-JP" sz="1460" kern="900">
                <a:solidFill>
                  <a:prstClr val="black"/>
                </a:solidFill>
                <a:latin typeface="メイリオ" pitchFamily="50" charset="-128"/>
                <a:ea typeface="メイリオ" pitchFamily="50" charset="-128"/>
                <a:cs typeface="メイリオ" pitchFamily="50" charset="-128"/>
              </a:endParaRPr>
            </a:p>
            <a:p>
              <a:r>
                <a:rPr lang="ja-JP" altLang="en-US" sz="1460" kern="900">
                  <a:solidFill>
                    <a:prstClr val="black"/>
                  </a:solidFill>
                  <a:latin typeface="メイリオ" pitchFamily="50" charset="-128"/>
                  <a:ea typeface="メイリオ" pitchFamily="50" charset="-128"/>
                  <a:cs typeface="メイリオ" pitchFamily="50" charset="-128"/>
                </a:rPr>
                <a:t>　具体的には、</a:t>
              </a:r>
              <a:endParaRPr lang="en-US" altLang="ja-JP" sz="1460" kern="900">
                <a:solidFill>
                  <a:prstClr val="black"/>
                </a:solidFill>
                <a:latin typeface="メイリオ" pitchFamily="50" charset="-128"/>
                <a:ea typeface="メイリオ" pitchFamily="50" charset="-128"/>
                <a:cs typeface="メイリオ" pitchFamily="50" charset="-128"/>
              </a:endParaRPr>
            </a:p>
            <a:p>
              <a:pPr marL="1515" indent="171173">
                <a:spcBef>
                  <a:spcPts val="382"/>
                </a:spcBef>
                <a:defRPr/>
              </a:pPr>
              <a:r>
                <a:rPr lang="ja-JP" altLang="en-US" sz="1460" kern="900">
                  <a:solidFill>
                    <a:prstClr val="black"/>
                  </a:solidFill>
                  <a:latin typeface="メイリオ" pitchFamily="50" charset="-128"/>
                  <a:ea typeface="メイリオ" pitchFamily="50" charset="-128"/>
                  <a:cs typeface="メイリオ" pitchFamily="50" charset="-128"/>
                </a:rPr>
                <a:t>・事業内職業能力開発計画の作成・実施</a:t>
              </a:r>
              <a:endParaRPr lang="en-US" altLang="ja-JP" sz="1460" kern="900">
                <a:solidFill>
                  <a:prstClr val="black"/>
                </a:solidFill>
                <a:latin typeface="メイリオ" pitchFamily="50" charset="-128"/>
                <a:ea typeface="メイリオ" pitchFamily="50" charset="-128"/>
                <a:cs typeface="メイリオ" pitchFamily="50" charset="-128"/>
              </a:endParaRPr>
            </a:p>
            <a:p>
              <a:pPr marL="1515" indent="171173">
                <a:spcBef>
                  <a:spcPts val="382"/>
                </a:spcBef>
                <a:defRPr/>
              </a:pPr>
              <a:r>
                <a:rPr lang="ja-JP" altLang="en-US" sz="1460" kern="900">
                  <a:solidFill>
                    <a:prstClr val="black"/>
                  </a:solidFill>
                  <a:latin typeface="メイリオ" pitchFamily="50" charset="-128"/>
                  <a:ea typeface="メイリオ" pitchFamily="50" charset="-128"/>
                  <a:cs typeface="メイリオ" pitchFamily="50" charset="-128"/>
                </a:rPr>
                <a:t>・職業能力開発に関する労働者への相談・指導　などを行います。</a:t>
              </a:r>
              <a:endParaRPr lang="en-US" altLang="ja-JP" sz="1460" kern="900">
                <a:solidFill>
                  <a:prstClr val="black"/>
                </a:solidFill>
                <a:latin typeface="メイリオ" pitchFamily="50" charset="-128"/>
                <a:ea typeface="メイリオ" pitchFamily="50" charset="-128"/>
                <a:cs typeface="メイリオ" pitchFamily="50" charset="-128"/>
              </a:endParaRPr>
            </a:p>
          </p:txBody>
        </p:sp>
      </p:grpSp>
      <p:sp>
        <p:nvSpPr>
          <p:cNvPr id="33" name="正方形/長方形 32"/>
          <p:cNvSpPr/>
          <p:nvPr/>
        </p:nvSpPr>
        <p:spPr>
          <a:xfrm>
            <a:off x="902316" y="8657493"/>
            <a:ext cx="6772060" cy="461537"/>
          </a:xfrm>
          <a:prstGeom prst="rect">
            <a:avLst/>
          </a:prstGeom>
        </p:spPr>
        <p:txBody>
          <a:bodyPr wrap="square">
            <a:spAutoFit/>
          </a:bodyPr>
          <a:lstStyle/>
          <a:p>
            <a:r>
              <a:rPr lang="ja-JP" altLang="en-US" sz="1147" b="1">
                <a:solidFill>
                  <a:srgbClr val="FF0000"/>
                </a:solidFill>
                <a:latin typeface="メイリオ" panose="020B0604030504040204" pitchFamily="50" charset="-128"/>
                <a:ea typeface="メイリオ" panose="020B0604030504040204" pitchFamily="50" charset="-128"/>
              </a:rPr>
              <a:t>労使で話し合って、自社に合った独自の計画を作成しましょう</a:t>
            </a:r>
            <a:r>
              <a:rPr lang="ja-JP" altLang="en-US" sz="1147">
                <a:latin typeface="メイリオ" panose="020B0604030504040204" pitchFamily="50" charset="-128"/>
                <a:ea typeface="メイリオ" panose="020B0604030504040204" pitchFamily="50" charset="-128"/>
              </a:rPr>
              <a:t>。</a:t>
            </a:r>
            <a:endParaRPr lang="en-US" altLang="ja-JP" sz="1147">
              <a:latin typeface="メイリオ" panose="020B0604030504040204" pitchFamily="50" charset="-128"/>
              <a:ea typeface="メイリオ" panose="020B0604030504040204" pitchFamily="50" charset="-128"/>
            </a:endParaRPr>
          </a:p>
          <a:p>
            <a:r>
              <a:rPr lang="ja-JP" altLang="en-US" sz="1147">
                <a:latin typeface="メイリオ" panose="020B0604030504040204" pitchFamily="50" charset="-128"/>
                <a:ea typeface="メイリオ" panose="020B0604030504040204" pitchFamily="50" charset="-128"/>
              </a:rPr>
              <a:t>厚生労働省が収集した実際の企業の取組事例を、ホームページで紹介しています</a:t>
            </a:r>
            <a:r>
              <a:rPr lang="ja-JP" altLang="en-US" sz="1252">
                <a:latin typeface="メイリオ" panose="020B0604030504040204" pitchFamily="50" charset="-128"/>
                <a:ea typeface="メイリオ" panose="020B0604030504040204" pitchFamily="50" charset="-128"/>
              </a:rPr>
              <a:t>。</a:t>
            </a:r>
            <a:endParaRPr lang="en-US" altLang="ja-JP" sz="1252">
              <a:latin typeface="メイリオ" panose="020B0604030504040204" pitchFamily="50" charset="-128"/>
              <a:ea typeface="メイリオ" panose="020B0604030504040204" pitchFamily="50" charset="-128"/>
            </a:endParaRPr>
          </a:p>
        </p:txBody>
      </p:sp>
      <p:sp>
        <p:nvSpPr>
          <p:cNvPr id="19" name="正方形/長方形 18"/>
          <p:cNvSpPr/>
          <p:nvPr/>
        </p:nvSpPr>
        <p:spPr>
          <a:xfrm>
            <a:off x="1745534" y="9811028"/>
            <a:ext cx="3408625" cy="275781"/>
          </a:xfrm>
          <a:prstGeom prst="rect">
            <a:avLst/>
          </a:prstGeom>
        </p:spPr>
        <p:txBody>
          <a:bodyPr wrap="none">
            <a:spAutoFit/>
          </a:bodyPr>
          <a:lstStyle/>
          <a:p>
            <a:pPr indent="176635">
              <a:spcBef>
                <a:spcPts val="596"/>
              </a:spcBef>
            </a:pPr>
            <a:r>
              <a:rPr lang="ja-JP" altLang="en-US" sz="1192" b="1">
                <a:solidFill>
                  <a:schemeClr val="tx2"/>
                </a:solidFill>
                <a:latin typeface="メイリオ" panose="020B0604030504040204" pitchFamily="50" charset="-128"/>
                <a:ea typeface="メイリオ" panose="020B0604030504040204" pitchFamily="50" charset="-128"/>
              </a:rPr>
              <a:t>次ページで作成イメージをご紹介しています</a:t>
            </a:r>
            <a:endParaRPr lang="en-US" altLang="ja-JP" sz="1192" b="1">
              <a:solidFill>
                <a:schemeClr val="tx2"/>
              </a:solidFill>
              <a:latin typeface="メイリオ" panose="020B0604030504040204" pitchFamily="50" charset="-128"/>
              <a:ea typeface="メイリオ" panose="020B0604030504040204" pitchFamily="50" charset="-128"/>
            </a:endParaRPr>
          </a:p>
        </p:txBody>
      </p:sp>
      <p:sp>
        <p:nvSpPr>
          <p:cNvPr id="18" name="右矢印 17"/>
          <p:cNvSpPr/>
          <p:nvPr/>
        </p:nvSpPr>
        <p:spPr>
          <a:xfrm>
            <a:off x="4587717" y="7922562"/>
            <a:ext cx="258239" cy="652247"/>
          </a:xfrm>
          <a:prstGeom prst="rightArrow">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spAutoFit/>
          </a:bodyPr>
          <a:lstStyle/>
          <a:p>
            <a:pPr algn="ctr"/>
            <a:endParaRPr lang="ja-JP" altLang="en-US" sz="993">
              <a:solidFill>
                <a:schemeClr val="tx1"/>
              </a:solidFill>
              <a:latin typeface="メイリオ" pitchFamily="50" charset="-128"/>
              <a:ea typeface="メイリオ" pitchFamily="50" charset="-128"/>
            </a:endParaRPr>
          </a:p>
        </p:txBody>
      </p:sp>
      <p:sp>
        <p:nvSpPr>
          <p:cNvPr id="2" name="正方形/長方形 1"/>
          <p:cNvSpPr/>
          <p:nvPr/>
        </p:nvSpPr>
        <p:spPr>
          <a:xfrm>
            <a:off x="438242" y="4298200"/>
            <a:ext cx="6122853" cy="798424"/>
          </a:xfrm>
          <a:prstGeom prst="rect">
            <a:avLst/>
          </a:prstGeom>
        </p:spPr>
        <p:txBody>
          <a:bodyPr wrap="square">
            <a:spAutoFit/>
          </a:bodyPr>
          <a:lstStyle/>
          <a:p>
            <a:pPr marL="271261" indent="-271261">
              <a:spcBef>
                <a:spcPts val="298"/>
              </a:spcBef>
            </a:pPr>
            <a:r>
              <a:rPr lang="ja-JP" altLang="en-US" sz="1147">
                <a:solidFill>
                  <a:prstClr val="black"/>
                </a:solidFill>
                <a:latin typeface="メイリオ" pitchFamily="50" charset="-128"/>
                <a:ea typeface="メイリオ" pitchFamily="50" charset="-128"/>
              </a:rPr>
              <a:t>　</a:t>
            </a:r>
            <a:r>
              <a:rPr lang="en-US" altLang="ja-JP" sz="1100">
                <a:solidFill>
                  <a:prstClr val="black"/>
                </a:solidFill>
                <a:latin typeface="メイリオ" panose="020B0604030504040204" pitchFamily="50" charset="-128"/>
                <a:ea typeface="メイリオ" panose="020B0604030504040204" pitchFamily="50" charset="-128"/>
              </a:rPr>
              <a:t>※</a:t>
            </a:r>
            <a:r>
              <a:rPr lang="ja-JP" altLang="en-US" sz="1100">
                <a:solidFill>
                  <a:prstClr val="black"/>
                </a:solidFill>
                <a:latin typeface="メイリオ" panose="020B0604030504040204" pitchFamily="50" charset="-128"/>
                <a:ea typeface="メイリオ" panose="020B0604030504040204" pitchFamily="50" charset="-128"/>
              </a:rPr>
              <a:t>ただし、常時雇用する労働者が</a:t>
            </a:r>
            <a:r>
              <a:rPr lang="en-US" altLang="ja-JP" sz="1100">
                <a:solidFill>
                  <a:prstClr val="black"/>
                </a:solidFill>
                <a:latin typeface="メイリオ" panose="020B0604030504040204" pitchFamily="50" charset="-128"/>
                <a:ea typeface="メイリオ" panose="020B0604030504040204" pitchFamily="50" charset="-128"/>
              </a:rPr>
              <a:t>100</a:t>
            </a:r>
            <a:r>
              <a:rPr lang="ja-JP" altLang="en-US" sz="1100">
                <a:solidFill>
                  <a:prstClr val="black"/>
                </a:solidFill>
                <a:latin typeface="メイリオ" panose="020B0604030504040204" pitchFamily="50" charset="-128"/>
                <a:ea typeface="メイリオ" panose="020B0604030504040204" pitchFamily="50" charset="-128"/>
              </a:rPr>
              <a:t>人以下の事業所であって、その事業所に適任者がいない場合などは、本社とその事業所の推進者を兼ねて選任することができます。また、複数の事業主が共同して職業訓練を行う場合は、複数の事業所の推進者を兼ねて選任することができます。</a:t>
            </a:r>
            <a:endParaRPr lang="ja-JP" altLang="en-US" sz="1147">
              <a:solidFill>
                <a:prstClr val="black"/>
              </a:solidFill>
              <a:latin typeface="メイリオ" panose="020B0604030504040204" pitchFamily="50" charset="-128"/>
              <a:ea typeface="メイリオ" panose="020B0604030504040204" pitchFamily="50" charset="-128"/>
            </a:endParaRPr>
          </a:p>
        </p:txBody>
      </p:sp>
      <p:sp>
        <p:nvSpPr>
          <p:cNvPr id="25" name="角丸四角形 24"/>
          <p:cNvSpPr/>
          <p:nvPr/>
        </p:nvSpPr>
        <p:spPr>
          <a:xfrm>
            <a:off x="636852" y="9162395"/>
            <a:ext cx="5898078" cy="598994"/>
          </a:xfrm>
          <a:prstGeom prst="roundRect">
            <a:avLst>
              <a:gd name="adj" fmla="val 50000"/>
            </a:avLst>
          </a:prstGeom>
          <a:solidFill>
            <a:schemeClr val="bg1">
              <a:lumMod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117559" rIns="99533" bIns="49767" rtlCol="0" anchor="ctr">
            <a:noAutofit/>
          </a:bodyPr>
          <a:lstStyle/>
          <a:p>
            <a:pPr algn="ctr"/>
            <a:endParaRPr lang="ja-JP" altLang="en-US" sz="993">
              <a:solidFill>
                <a:schemeClr val="tx1"/>
              </a:solidFill>
              <a:latin typeface="メイリオ" pitchFamily="50" charset="-128"/>
              <a:ea typeface="メイリオ" pitchFamily="50" charset="-128"/>
            </a:endParaRPr>
          </a:p>
        </p:txBody>
      </p:sp>
      <p:sp>
        <p:nvSpPr>
          <p:cNvPr id="26" name="角丸四角形 25"/>
          <p:cNvSpPr/>
          <p:nvPr/>
        </p:nvSpPr>
        <p:spPr>
          <a:xfrm>
            <a:off x="710518" y="9213971"/>
            <a:ext cx="5750747" cy="495842"/>
          </a:xfrm>
          <a:prstGeom prst="roundRect">
            <a:avLst>
              <a:gd name="adj" fmla="val 50000"/>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99533" tIns="71527" rIns="99533" bIns="49767" rtlCol="0" anchor="ctr">
            <a:noAutofit/>
          </a:bodyPr>
          <a:lstStyle/>
          <a:p>
            <a:pPr algn="ctr"/>
            <a:r>
              <a:rPr lang="ja-JP" altLang="en-US" sz="894">
                <a:solidFill>
                  <a:schemeClr val="tx1"/>
                </a:solidFill>
                <a:latin typeface="メイリオ" pitchFamily="50" charset="-128"/>
                <a:ea typeface="メイリオ" pitchFamily="50" charset="-128"/>
              </a:rPr>
              <a:t>　　</a:t>
            </a:r>
            <a:r>
              <a:rPr lang="ja-JP" altLang="en-US" sz="1252">
                <a:solidFill>
                  <a:schemeClr val="tx1"/>
                </a:solidFill>
                <a:latin typeface="メイリオ" pitchFamily="50" charset="-128"/>
                <a:ea typeface="メイリオ" pitchFamily="50" charset="-128"/>
              </a:rPr>
              <a:t>労働局またはハローワークで作成にあたっての相談を受け付けています。</a:t>
            </a:r>
          </a:p>
        </p:txBody>
      </p:sp>
      <p:sp>
        <p:nvSpPr>
          <p:cNvPr id="5" name="正方形/長方形 4"/>
          <p:cNvSpPr/>
          <p:nvPr/>
        </p:nvSpPr>
        <p:spPr>
          <a:xfrm>
            <a:off x="979745" y="8119008"/>
            <a:ext cx="4276950" cy="459228"/>
          </a:xfrm>
          <a:prstGeom prst="rect">
            <a:avLst/>
          </a:prstGeom>
        </p:spPr>
        <p:txBody>
          <a:bodyPr wrap="square">
            <a:spAutoFit/>
          </a:bodyPr>
          <a:lstStyle/>
          <a:p>
            <a:pPr indent="176635">
              <a:spcBef>
                <a:spcPts val="596"/>
              </a:spcBef>
            </a:pPr>
            <a:r>
              <a:rPr lang="ja-JP" altLang="en-US" sz="1192" b="1" dirty="0">
                <a:solidFill>
                  <a:prstClr val="black"/>
                </a:solidFill>
                <a:latin typeface="メイリオ" panose="020B0604030504040204" pitchFamily="50" charset="-128"/>
                <a:ea typeface="メイリオ" panose="020B0604030504040204" pitchFamily="50" charset="-128"/>
              </a:rPr>
              <a:t>厚生労働省「キャリア形成取組</a:t>
            </a:r>
            <a:r>
              <a:rPr lang="zh-TW" altLang="en-US" sz="1192" b="1" dirty="0">
                <a:solidFill>
                  <a:prstClr val="black"/>
                </a:solidFill>
                <a:latin typeface="メイリオ" panose="020B0604030504040204" pitchFamily="50" charset="-128"/>
                <a:ea typeface="メイリオ" panose="020B0604030504040204" pitchFamily="50" charset="-128"/>
              </a:rPr>
              <a:t>事例</a:t>
            </a:r>
            <a:r>
              <a:rPr lang="ja-JP" altLang="en-US" sz="1192" b="1" dirty="0">
                <a:solidFill>
                  <a:prstClr val="black"/>
                </a:solidFill>
                <a:latin typeface="メイリオ" panose="020B0604030504040204" pitchFamily="50" charset="-128"/>
                <a:ea typeface="メイリオ" panose="020B0604030504040204" pitchFamily="50" charset="-128"/>
              </a:rPr>
              <a:t>」</a:t>
            </a:r>
            <a:endParaRPr lang="en-US" altLang="ja-JP" sz="1192" b="1" dirty="0">
              <a:solidFill>
                <a:prstClr val="black"/>
              </a:solidFill>
              <a:latin typeface="メイリオ" panose="020B0604030504040204" pitchFamily="50" charset="-128"/>
              <a:ea typeface="メイリオ" panose="020B0604030504040204" pitchFamily="50" charset="-128"/>
            </a:endParaRPr>
          </a:p>
          <a:p>
            <a:pPr indent="176635"/>
            <a:r>
              <a:rPr lang="ja-JP" altLang="en-US" sz="1192" dirty="0">
                <a:solidFill>
                  <a:srgbClr val="3535F9"/>
                </a:solidFill>
                <a:hlinkClick r:id="rId2"/>
              </a:rPr>
              <a:t>https://www.mhlw.go.jp/stf/newpage_04147.html</a:t>
            </a:r>
            <a:endParaRPr lang="en-US" altLang="ja-JP" sz="1192" dirty="0">
              <a:solidFill>
                <a:srgbClr val="3535F9"/>
              </a:solidFill>
            </a:endParaRPr>
          </a:p>
        </p:txBody>
      </p:sp>
      <p:pic>
        <p:nvPicPr>
          <p:cNvPr id="20" name="図 19"/>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126443" y="7901519"/>
            <a:ext cx="682186" cy="657823"/>
          </a:xfrm>
          <a:prstGeom prst="rect">
            <a:avLst/>
          </a:prstGeom>
        </p:spPr>
      </p:pic>
      <p:pic>
        <p:nvPicPr>
          <p:cNvPr id="28" name="図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45647" y="1047646"/>
            <a:ext cx="873241" cy="873241"/>
          </a:xfrm>
          <a:prstGeom prst="rect">
            <a:avLst/>
          </a:prstGeom>
        </p:spPr>
      </p:pic>
      <p:pic>
        <p:nvPicPr>
          <p:cNvPr id="29" name="図 28"/>
          <p:cNvPicPr>
            <a:picLocks noChangeAspect="1"/>
          </p:cNvPicPr>
          <p:nvPr/>
        </p:nvPicPr>
        <p:blipFill rotWithShape="1">
          <a:blip r:embed="rId5" cstate="print">
            <a:extLst>
              <a:ext uri="{28A0092B-C50C-407E-A947-70E740481C1C}">
                <a14:useLocalDpi xmlns:a14="http://schemas.microsoft.com/office/drawing/2010/main" val="0"/>
              </a:ext>
            </a:extLst>
          </a:blip>
          <a:srcRect/>
          <a:stretch/>
        </p:blipFill>
        <p:spPr>
          <a:xfrm>
            <a:off x="636852" y="9259157"/>
            <a:ext cx="524094" cy="405470"/>
          </a:xfrm>
          <a:prstGeom prst="rect">
            <a:avLst/>
          </a:prstGeom>
        </p:spPr>
      </p:pic>
      <p:sp>
        <p:nvSpPr>
          <p:cNvPr id="4" name="スライド番号プレースホルダー 1">
            <a:extLst>
              <a:ext uri="{FF2B5EF4-FFF2-40B4-BE49-F238E27FC236}">
                <a16:creationId xmlns:a16="http://schemas.microsoft.com/office/drawing/2014/main" id="{DE52C24D-CDA0-B07B-D8D6-107B0BBB0939}"/>
              </a:ext>
            </a:extLst>
          </p:cNvPr>
          <p:cNvSpPr txBox="1">
            <a:spLocks/>
          </p:cNvSpPr>
          <p:nvPr/>
        </p:nvSpPr>
        <p:spPr>
          <a:xfrm>
            <a:off x="-34948" y="9932650"/>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a:t>
            </a:fld>
            <a:endParaRPr lang="ja-JP" altLang="en-US"/>
          </a:p>
        </p:txBody>
      </p:sp>
    </p:spTree>
    <p:extLst>
      <p:ext uri="{BB962C8B-B14F-4D97-AF65-F5344CB8AC3E}">
        <p14:creationId xmlns:p14="http://schemas.microsoft.com/office/powerpoint/2010/main" val="38055658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AB077D25-C872-1423-569C-79848DB0EFBD}"/>
              </a:ext>
            </a:extLst>
          </p:cNvPr>
          <p:cNvSpPr/>
          <p:nvPr/>
        </p:nvSpPr>
        <p:spPr>
          <a:xfrm>
            <a:off x="406926" y="341983"/>
            <a:ext cx="5929828" cy="307777"/>
          </a:xfrm>
          <a:prstGeom prst="rect">
            <a:avLst/>
          </a:prstGeom>
          <a:solidFill>
            <a:schemeClr val="bg1"/>
          </a:solidFill>
        </p:spPr>
        <p:txBody>
          <a:bodyPr wrap="none">
            <a:spAutoFit/>
          </a:bodyPr>
          <a:lstStyle/>
          <a:p>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◆有期実習型訓練に係る訓練カリキュラム</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様式第</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15</a:t>
            </a:r>
            <a:r>
              <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号（第１面）</a:t>
            </a:r>
            <a:r>
              <a:rPr lang="en-US" altLang="ja-JP"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rPr>
              <a:t>〕</a:t>
            </a:r>
            <a:endParaRPr lang="ja-JP" altLang="en-US" sz="1400" b="1" kern="100">
              <a:solidFill>
                <a:schemeClr val="accent1">
                  <a:lumMod val="50000"/>
                </a:schemeClr>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FDFCEAE7-2B47-8F07-A182-98B9C4129A9C}"/>
              </a:ext>
            </a:extLst>
          </p:cNvPr>
          <p:cNvSpPr txBox="1"/>
          <p:nvPr/>
        </p:nvSpPr>
        <p:spPr>
          <a:xfrm>
            <a:off x="121307" y="9057512"/>
            <a:ext cx="6259140" cy="842488"/>
          </a:xfrm>
          <a:prstGeom prst="rect">
            <a:avLst/>
          </a:prstGeom>
          <a:noFill/>
        </p:spPr>
        <p:txBody>
          <a:bodyPr wrap="square" rtlCol="0">
            <a:noAutofit/>
          </a:bodyPr>
          <a:lstStyle/>
          <a:p>
            <a:pPr marL="0" marR="0" lvl="0" indent="0" algn="l" defTabSz="995549"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訓練</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指導者</a:t>
            </a:r>
            <a:r>
              <a:rPr kumimoji="1" lang="ja-JP"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、講師が複数いる場合はすべて記入してください。</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5113" marR="0" lvl="0" indent="-265113" algn="l" defTabSz="995549"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による専門的な知識の習得後に</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を実施することで、訓練内容の理解が深まり、効果的な訓練となります。このため、</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OFF-JT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は</a:t>
            </a:r>
            <a:r>
              <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OJT</a:t>
            </a: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と関連性があるものを設定してください。</a:t>
            </a:r>
            <a:endParaRPr kumimoji="1" lang="en-US" altLang="ja-JP"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7800" marR="0" lvl="0" indent="-177800" algn="l" defTabSz="995549" rtl="0" eaLnBrk="1" fontAlgn="auto" latinLnBrk="0" hangingPunct="1">
              <a:lnSpc>
                <a:spcPts val="14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rPr>
              <a:t>○　訓練の実施に当たっては、安全衛生の確保に十分に配慮してください。</a:t>
            </a:r>
          </a:p>
        </p:txBody>
      </p:sp>
      <p:graphicFrame>
        <p:nvGraphicFramePr>
          <p:cNvPr id="14" name="表 13">
            <a:extLst>
              <a:ext uri="{FF2B5EF4-FFF2-40B4-BE49-F238E27FC236}">
                <a16:creationId xmlns:a16="http://schemas.microsoft.com/office/drawing/2014/main" id="{BDA7545C-1D2D-3913-272C-16E9BC51C8FF}"/>
              </a:ext>
            </a:extLst>
          </p:cNvPr>
          <p:cNvGraphicFramePr>
            <a:graphicFrameLocks noGrp="1"/>
          </p:cNvGraphicFramePr>
          <p:nvPr>
            <p:extLst>
              <p:ext uri="{D42A27DB-BD31-4B8C-83A1-F6EECF244321}">
                <p14:modId xmlns:p14="http://schemas.microsoft.com/office/powerpoint/2010/main" val="2389006874"/>
              </p:ext>
            </p:extLst>
          </p:nvPr>
        </p:nvGraphicFramePr>
        <p:xfrm>
          <a:off x="-114" y="649760"/>
          <a:ext cx="360040" cy="2921688"/>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育成</a:t>
                      </a:r>
                    </a:p>
                  </a:txBody>
                  <a:tcPr vert="eaVert" anchor="ctr">
                    <a:solidFill>
                      <a:schemeClr val="bg1"/>
                    </a:solid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bg1"/>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bl>
          </a:graphicData>
        </a:graphic>
      </p:graphicFrame>
      <p:sp>
        <p:nvSpPr>
          <p:cNvPr id="15" name="スライド番号プレースホルダー 1">
            <a:extLst>
              <a:ext uri="{FF2B5EF4-FFF2-40B4-BE49-F238E27FC236}">
                <a16:creationId xmlns:a16="http://schemas.microsoft.com/office/drawing/2014/main" id="{A72E53BB-2751-8A40-779F-01D34C5CF5D1}"/>
              </a:ext>
            </a:extLst>
          </p:cNvPr>
          <p:cNvSpPr txBox="1">
            <a:spLocks/>
          </p:cNvSpPr>
          <p:nvPr/>
        </p:nvSpPr>
        <p:spPr>
          <a:xfrm>
            <a:off x="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59</a:t>
            </a:fld>
            <a:endParaRPr lang="ja-JP" altLang="en-US"/>
          </a:p>
        </p:txBody>
      </p:sp>
      <p:sp>
        <p:nvSpPr>
          <p:cNvPr id="23" name="テキスト ボックス 7">
            <a:extLst>
              <a:ext uri="{FF2B5EF4-FFF2-40B4-BE49-F238E27FC236}">
                <a16:creationId xmlns:a16="http://schemas.microsoft.com/office/drawing/2014/main" id="{00000000-0008-0000-0000-000008000000}"/>
              </a:ext>
            </a:extLst>
          </p:cNvPr>
          <p:cNvSpPr txBox="1"/>
          <p:nvPr/>
        </p:nvSpPr>
        <p:spPr>
          <a:xfrm>
            <a:off x="8204200" y="7773988"/>
            <a:ext cx="184150" cy="26511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kumimoji="1" lang="ja-JP" altLang="en-US" sz="1100"/>
          </a:p>
        </p:txBody>
      </p:sp>
      <p:pic>
        <p:nvPicPr>
          <p:cNvPr id="2067" name="Picture 19">
            <a:extLst>
              <a:ext uri="{FF2B5EF4-FFF2-40B4-BE49-F238E27FC236}">
                <a16:creationId xmlns:a16="http://schemas.microsoft.com/office/drawing/2014/main" id="{DAF730F3-436C-6B39-8335-3F1683A8D26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938" y="2408238"/>
            <a:ext cx="304800" cy="257175"/>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a:extLst>
              <a:ext uri="{FF2B5EF4-FFF2-40B4-BE49-F238E27FC236}">
                <a16:creationId xmlns:a16="http://schemas.microsoft.com/office/drawing/2014/main" id="{BC2135B9-2D31-C063-E8AE-BAC78C846D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938" y="2408238"/>
            <a:ext cx="304800" cy="257175"/>
          </a:xfrm>
          <a:prstGeom prst="rect">
            <a:avLst/>
          </a:prstGeom>
          <a:noFill/>
          <a:extLst>
            <a:ext uri="{909E8E84-426E-40DD-AFC4-6F175D3DCCD1}">
              <a14:hiddenFill xmlns:a14="http://schemas.microsoft.com/office/drawing/2010/main">
                <a:solidFill>
                  <a:srgbClr val="FFFFFF"/>
                </a:solidFill>
              </a14:hiddenFill>
            </a:ext>
          </a:extLst>
        </p:spPr>
      </p:pic>
      <p:sp>
        <p:nvSpPr>
          <p:cNvPr id="27" name="テキスト ボックス 7">
            <a:extLst>
              <a:ext uri="{FF2B5EF4-FFF2-40B4-BE49-F238E27FC236}">
                <a16:creationId xmlns:a16="http://schemas.microsoft.com/office/drawing/2014/main" id="{00000000-0008-0000-0000-000008000000}"/>
              </a:ext>
            </a:extLst>
          </p:cNvPr>
          <p:cNvSpPr txBox="1"/>
          <p:nvPr/>
        </p:nvSpPr>
        <p:spPr>
          <a:xfrm>
            <a:off x="8204200" y="7773988"/>
            <a:ext cx="184150" cy="265112"/>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kumimoji="1" lang="ja-JP" altLang="en-US" sz="1100"/>
          </a:p>
        </p:txBody>
      </p:sp>
      <p:pic>
        <p:nvPicPr>
          <p:cNvPr id="2072" name="Picture 24">
            <a:extLst>
              <a:ext uri="{FF2B5EF4-FFF2-40B4-BE49-F238E27FC236}">
                <a16:creationId xmlns:a16="http://schemas.microsoft.com/office/drawing/2014/main" id="{C673B859-9605-55D4-8B9F-89F3772F09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938" y="2408238"/>
            <a:ext cx="304800" cy="257175"/>
          </a:xfrm>
          <a:prstGeom prst="rect">
            <a:avLst/>
          </a:prstGeom>
          <a:noFill/>
          <a:extLst>
            <a:ext uri="{909E8E84-426E-40DD-AFC4-6F175D3DCCD1}">
              <a14:hiddenFill xmlns:a14="http://schemas.microsoft.com/office/drawing/2010/main">
                <a:solidFill>
                  <a:srgbClr val="FFFFFF"/>
                </a:solidFill>
              </a14:hiddenFill>
            </a:ext>
          </a:extLst>
        </p:spPr>
      </p:pic>
      <p:pic>
        <p:nvPicPr>
          <p:cNvPr id="2073" name="Picture 25">
            <a:extLst>
              <a:ext uri="{FF2B5EF4-FFF2-40B4-BE49-F238E27FC236}">
                <a16:creationId xmlns:a16="http://schemas.microsoft.com/office/drawing/2014/main" id="{BBBA11FE-AEC7-F650-E507-82B3686837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3938" y="2408238"/>
            <a:ext cx="304800" cy="257175"/>
          </a:xfrm>
          <a:prstGeom prst="rect">
            <a:avLst/>
          </a:prstGeom>
          <a:noFill/>
          <a:extLst>
            <a:ext uri="{909E8E84-426E-40DD-AFC4-6F175D3DCCD1}">
              <a14:hiddenFill xmlns:a14="http://schemas.microsoft.com/office/drawing/2010/main">
                <a:solidFill>
                  <a:srgbClr val="FFFFFF"/>
                </a:solidFill>
              </a14:hiddenFill>
            </a:ext>
          </a:extLst>
        </p:spPr>
      </p:pic>
      <p:pic>
        <p:nvPicPr>
          <p:cNvPr id="30" name="図 29">
            <a:extLst>
              <a:ext uri="{FF2B5EF4-FFF2-40B4-BE49-F238E27FC236}">
                <a16:creationId xmlns:a16="http://schemas.microsoft.com/office/drawing/2014/main" id="{A8FB95B2-DD6A-8FC7-F17E-1E63280F5CC8}"/>
              </a:ext>
            </a:extLst>
          </p:cNvPr>
          <p:cNvPicPr>
            <a:picLocks noChangeAspect="1"/>
          </p:cNvPicPr>
          <p:nvPr/>
        </p:nvPicPr>
        <p:blipFill>
          <a:blip r:embed="rId3"/>
          <a:stretch>
            <a:fillRect/>
          </a:stretch>
        </p:blipFill>
        <p:spPr>
          <a:xfrm>
            <a:off x="531262" y="714103"/>
            <a:ext cx="6386801" cy="8270371"/>
          </a:xfrm>
          <a:prstGeom prst="rect">
            <a:avLst/>
          </a:prstGeom>
          <a:ln w="15875" cmpd="dbl">
            <a:solidFill>
              <a:schemeClr val="accent1"/>
            </a:solidFill>
          </a:ln>
        </p:spPr>
      </p:pic>
    </p:spTree>
    <p:extLst>
      <p:ext uri="{BB962C8B-B14F-4D97-AF65-F5344CB8AC3E}">
        <p14:creationId xmlns:p14="http://schemas.microsoft.com/office/powerpoint/2010/main" val="8695735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E423EEC7-E7BE-5000-2064-E19EDD3BFA53}"/>
              </a:ext>
            </a:extLst>
          </p:cNvPr>
          <p:cNvPicPr>
            <a:picLocks noChangeAspect="1"/>
          </p:cNvPicPr>
          <p:nvPr/>
        </p:nvPicPr>
        <p:blipFill>
          <a:blip r:embed="rId2"/>
          <a:stretch>
            <a:fillRect/>
          </a:stretch>
        </p:blipFill>
        <p:spPr>
          <a:xfrm>
            <a:off x="277517" y="774031"/>
            <a:ext cx="6269214" cy="8509766"/>
          </a:xfrm>
          <a:prstGeom prst="rect">
            <a:avLst/>
          </a:prstGeom>
          <a:ln w="41275" cmpd="dbl">
            <a:solidFill>
              <a:schemeClr val="tx2"/>
            </a:solidFill>
          </a:ln>
        </p:spPr>
      </p:pic>
      <p:sp>
        <p:nvSpPr>
          <p:cNvPr id="7" name="角丸四角形 8">
            <a:extLst>
              <a:ext uri="{FF2B5EF4-FFF2-40B4-BE49-F238E27FC236}">
                <a16:creationId xmlns:a16="http://schemas.microsoft.com/office/drawing/2014/main" id="{BF8C2208-9715-C0F3-CCF0-801F066466C4}"/>
              </a:ext>
            </a:extLst>
          </p:cNvPr>
          <p:cNvSpPr/>
          <p:nvPr/>
        </p:nvSpPr>
        <p:spPr>
          <a:xfrm>
            <a:off x="1191863" y="155388"/>
            <a:ext cx="4679950" cy="55183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800" b="1">
                <a:solidFill>
                  <a:schemeClr val="tx2"/>
                </a:solidFill>
                <a:latin typeface="HGPｺﾞｼｯｸM" panose="020B0600000000000000" pitchFamily="50" charset="-128"/>
                <a:ea typeface="HGPｺﾞｼｯｸM" panose="020B0600000000000000" pitchFamily="50" charset="-128"/>
              </a:rPr>
              <a:t>ジョブ・カード様式３－３－１－１</a:t>
            </a:r>
            <a:endParaRPr lang="en-US" altLang="ja-JP" sz="1800" b="1">
              <a:solidFill>
                <a:schemeClr val="tx2"/>
              </a:solidFill>
              <a:latin typeface="HGPｺﾞｼｯｸM" panose="020B0600000000000000" pitchFamily="50" charset="-128"/>
              <a:ea typeface="HGPｺﾞｼｯｸM" panose="020B0600000000000000" pitchFamily="50" charset="-128"/>
            </a:endParaRPr>
          </a:p>
          <a:p>
            <a:pPr algn="ctr">
              <a:defRPr/>
            </a:pPr>
            <a:r>
              <a:rPr lang="ja-JP" altLang="en-US" sz="1800" b="1">
                <a:solidFill>
                  <a:schemeClr val="tx2"/>
                </a:solidFill>
                <a:latin typeface="HGPｺﾞｼｯｸM" panose="020B0600000000000000" pitchFamily="50" charset="-128"/>
                <a:ea typeface="HGPｺﾞｼｯｸM" panose="020B0600000000000000" pitchFamily="50" charset="-128"/>
              </a:rPr>
              <a:t>職業能力証明シートの参考例</a:t>
            </a:r>
            <a:endParaRPr lang="en-US" altLang="ja-JP" sz="1800" b="1">
              <a:solidFill>
                <a:srgbClr val="FF0000"/>
              </a:solidFill>
              <a:latin typeface="HGPｺﾞｼｯｸM" panose="020B0600000000000000" pitchFamily="50" charset="-128"/>
              <a:ea typeface="HGPｺﾞｼｯｸM" panose="020B0600000000000000" pitchFamily="50" charset="-128"/>
            </a:endParaRPr>
          </a:p>
        </p:txBody>
      </p:sp>
      <p:sp>
        <p:nvSpPr>
          <p:cNvPr id="8" name="正方形/長方形 7">
            <a:extLst>
              <a:ext uri="{FF2B5EF4-FFF2-40B4-BE49-F238E27FC236}">
                <a16:creationId xmlns:a16="http://schemas.microsoft.com/office/drawing/2014/main" id="{58AFF210-0002-9740-15CD-3621B7FA9CDB}"/>
              </a:ext>
            </a:extLst>
          </p:cNvPr>
          <p:cNvSpPr/>
          <p:nvPr/>
        </p:nvSpPr>
        <p:spPr>
          <a:xfrm>
            <a:off x="-2622" y="9919047"/>
            <a:ext cx="6715163" cy="400110"/>
          </a:xfrm>
          <a:prstGeom prst="rect">
            <a:avLst/>
          </a:prstGeom>
        </p:spPr>
        <p:txBody>
          <a:bodyPr wrap="square">
            <a:spAutoFit/>
          </a:bodyPr>
          <a:lstStyle/>
          <a:p>
            <a:pPr marL="444500" indent="-266700"/>
            <a:r>
              <a:rPr lang="en-US" altLang="ja-JP" sz="1000">
                <a:solidFill>
                  <a:prstClr val="black"/>
                </a:solidFill>
                <a:latin typeface="HGｺﾞｼｯｸM" panose="020B0609000000000000" pitchFamily="49" charset="-128"/>
                <a:ea typeface="HGｺﾞｼｯｸM" panose="020B0609000000000000" pitchFamily="49" charset="-128"/>
              </a:rPr>
              <a:t>(※)</a:t>
            </a:r>
            <a:r>
              <a:rPr lang="ja-JP" altLang="en-US" sz="1000">
                <a:solidFill>
                  <a:prstClr val="black"/>
                </a:solidFill>
                <a:latin typeface="HGｺﾞｼｯｸM" panose="020B0609000000000000" pitchFamily="49" charset="-128"/>
                <a:ea typeface="HGｺﾞｼｯｸM" panose="020B0609000000000000" pitchFamily="49" charset="-128"/>
              </a:rPr>
              <a:t> 認定実習併用職業訓練・有期実習型訓練について、汎用性のある評価基準に基づきジョブ・カード様式３－３－１－１：企業実習・</a:t>
            </a:r>
            <a:r>
              <a:rPr lang="en-US" altLang="ja-JP" sz="1000">
                <a:solidFill>
                  <a:prstClr val="black"/>
                </a:solidFill>
                <a:latin typeface="HGｺﾞｼｯｸM" panose="020B0609000000000000" pitchFamily="49" charset="-128"/>
                <a:ea typeface="HGｺﾞｼｯｸM" panose="020B0609000000000000" pitchFamily="49" charset="-128"/>
              </a:rPr>
              <a:t>OJT</a:t>
            </a:r>
            <a:r>
              <a:rPr lang="ja-JP" altLang="en-US" sz="1000">
                <a:solidFill>
                  <a:prstClr val="black"/>
                </a:solidFill>
                <a:latin typeface="HGｺﾞｼｯｸM" panose="020B0609000000000000" pitchFamily="49" charset="-128"/>
                <a:ea typeface="HGｺﾞｼｯｸM" panose="020B0609000000000000" pitchFamily="49" charset="-128"/>
              </a:rPr>
              <a:t>用を使用して能力評価を実施しない場合、助成金の支給対象となりません。</a:t>
            </a:r>
            <a:endParaRPr lang="en-US" altLang="ja-JP" sz="1000">
              <a:solidFill>
                <a:prstClr val="black"/>
              </a:solidFill>
              <a:latin typeface="HGｺﾞｼｯｸM" panose="020B0609000000000000" pitchFamily="49" charset="-128"/>
              <a:ea typeface="HGｺﾞｼｯｸM" panose="020B0609000000000000" pitchFamily="49" charset="-128"/>
            </a:endParaRPr>
          </a:p>
        </p:txBody>
      </p:sp>
      <p:sp>
        <p:nvSpPr>
          <p:cNvPr id="4" name="二等辺三角形 3">
            <a:extLst>
              <a:ext uri="{FF2B5EF4-FFF2-40B4-BE49-F238E27FC236}">
                <a16:creationId xmlns:a16="http://schemas.microsoft.com/office/drawing/2014/main" id="{F8F79D29-F212-93A8-A224-517B67DB007A}"/>
              </a:ext>
            </a:extLst>
          </p:cNvPr>
          <p:cNvSpPr/>
          <p:nvPr/>
        </p:nvSpPr>
        <p:spPr>
          <a:xfrm rot="17039249">
            <a:off x="2233862" y="5123159"/>
            <a:ext cx="293243" cy="1238237"/>
          </a:xfrm>
          <a:prstGeom prst="triangl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5" name="二等辺三角形 4">
            <a:extLst>
              <a:ext uri="{FF2B5EF4-FFF2-40B4-BE49-F238E27FC236}">
                <a16:creationId xmlns:a16="http://schemas.microsoft.com/office/drawing/2014/main" id="{B5BD6267-DC24-59F6-7628-6FC3B98F6C15}"/>
              </a:ext>
            </a:extLst>
          </p:cNvPr>
          <p:cNvSpPr/>
          <p:nvPr/>
        </p:nvSpPr>
        <p:spPr>
          <a:xfrm rot="18371247">
            <a:off x="2294274" y="7852451"/>
            <a:ext cx="576064" cy="1289624"/>
          </a:xfrm>
          <a:prstGeom prst="triangl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6" name="二等辺三角形 5">
            <a:extLst>
              <a:ext uri="{FF2B5EF4-FFF2-40B4-BE49-F238E27FC236}">
                <a16:creationId xmlns:a16="http://schemas.microsoft.com/office/drawing/2014/main" id="{3C5DE3FE-1BF5-DCD3-F677-AB5501B09E18}"/>
              </a:ext>
            </a:extLst>
          </p:cNvPr>
          <p:cNvSpPr/>
          <p:nvPr/>
        </p:nvSpPr>
        <p:spPr>
          <a:xfrm rot="19458775">
            <a:off x="5008026" y="6601414"/>
            <a:ext cx="311899" cy="553437"/>
          </a:xfrm>
          <a:prstGeom prst="triangl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1" name="二等辺三角形 10">
            <a:extLst>
              <a:ext uri="{FF2B5EF4-FFF2-40B4-BE49-F238E27FC236}">
                <a16:creationId xmlns:a16="http://schemas.microsoft.com/office/drawing/2014/main" id="{72E7332A-AB70-C310-EB29-D8912992CAFE}"/>
              </a:ext>
            </a:extLst>
          </p:cNvPr>
          <p:cNvSpPr/>
          <p:nvPr/>
        </p:nvSpPr>
        <p:spPr>
          <a:xfrm rot="12023383">
            <a:off x="6155549" y="4569554"/>
            <a:ext cx="311899" cy="553437"/>
          </a:xfrm>
          <a:prstGeom prst="triangl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2" name="二等辺三角形 11">
            <a:extLst>
              <a:ext uri="{FF2B5EF4-FFF2-40B4-BE49-F238E27FC236}">
                <a16:creationId xmlns:a16="http://schemas.microsoft.com/office/drawing/2014/main" id="{1AC1154C-219D-0096-DE2E-FA95A17C4C6F}"/>
              </a:ext>
            </a:extLst>
          </p:cNvPr>
          <p:cNvSpPr/>
          <p:nvPr/>
        </p:nvSpPr>
        <p:spPr>
          <a:xfrm rot="17803933">
            <a:off x="2215440" y="3216522"/>
            <a:ext cx="275606" cy="553437"/>
          </a:xfrm>
          <a:prstGeom prst="triangle">
            <a:avLst/>
          </a:prstGeom>
          <a:solidFill>
            <a:schemeClr val="accent3">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9" name="Rectangle 23">
            <a:extLst>
              <a:ext uri="{FF2B5EF4-FFF2-40B4-BE49-F238E27FC236}">
                <a16:creationId xmlns:a16="http://schemas.microsoft.com/office/drawing/2014/main" id="{7ACF54B7-B029-4654-B447-BC498DDC7DFC}"/>
              </a:ext>
            </a:extLst>
          </p:cNvPr>
          <p:cNvSpPr>
            <a:spLocks noChangeArrowheads="1"/>
          </p:cNvSpPr>
          <p:nvPr/>
        </p:nvSpPr>
        <p:spPr bwMode="auto">
          <a:xfrm>
            <a:off x="2521978" y="3399866"/>
            <a:ext cx="2568307" cy="407728"/>
          </a:xfrm>
          <a:prstGeom prst="rect">
            <a:avLst/>
          </a:prstGeom>
          <a:solidFill>
            <a:schemeClr val="accent3">
              <a:lumMod val="20000"/>
              <a:lumOff val="80000"/>
            </a:schemeClr>
          </a:solidFill>
          <a:ln w="19050">
            <a:solidFill>
              <a:schemeClr val="accent3">
                <a:lumMod val="75000"/>
              </a:schemeClr>
            </a:solidFill>
            <a:miter lim="800000"/>
            <a:headEnd/>
            <a:tailEnd/>
          </a:ln>
        </p:spPr>
        <p:txBody>
          <a:bodyPr wrap="square" lIns="36576" tIns="2286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en-US" altLang="ja-JP" sz="900" b="0" i="0" strike="noStrike">
                <a:solidFill>
                  <a:sysClr val="windowText" lastClr="000000"/>
                </a:solidFill>
                <a:latin typeface="メイリオ" panose="020B0604030504040204" pitchFamily="50" charset="-128"/>
                <a:ea typeface="メイリオ" panose="020B0604030504040204" pitchFamily="50" charset="-128"/>
              </a:rPr>
              <a:t>｢Ⅱ </a:t>
            </a:r>
            <a:r>
              <a:rPr lang="ja-JP" altLang="en-US" sz="900" b="0" i="0" strike="noStrike">
                <a:solidFill>
                  <a:sysClr val="windowText" lastClr="000000"/>
                </a:solidFill>
                <a:latin typeface="メイリオ" panose="020B0604030504040204" pitchFamily="50" charset="-128"/>
                <a:ea typeface="メイリオ" panose="020B0604030504040204" pitchFamily="50" charset="-128"/>
              </a:rPr>
              <a:t>職務遂行のための基本的能力</a:t>
            </a:r>
            <a:r>
              <a:rPr lang="en-US" altLang="ja-JP" sz="900" b="0" i="0" strike="noStrike">
                <a:solidFill>
                  <a:sysClr val="windowText" lastClr="000000"/>
                </a:solidFill>
                <a:latin typeface="メイリオ" panose="020B0604030504040204" pitchFamily="50" charset="-128"/>
                <a:ea typeface="メイリオ" panose="020B0604030504040204" pitchFamily="50" charset="-128"/>
              </a:rPr>
              <a:t>｣</a:t>
            </a:r>
            <a:r>
              <a:rPr lang="ja-JP" altLang="en-US" sz="900" b="0" i="0" strike="noStrike">
                <a:solidFill>
                  <a:sysClr val="windowText" lastClr="000000"/>
                </a:solidFill>
                <a:latin typeface="メイリオ" panose="020B0604030504040204" pitchFamily="50" charset="-128"/>
                <a:ea typeface="メイリオ" panose="020B0604030504040204" pitchFamily="50" charset="-128"/>
              </a:rPr>
              <a:t>は様式のまま使用してください。</a:t>
            </a:r>
            <a:endParaRPr lang="en-US" altLang="ja-JP" sz="900" b="0" i="0" strike="noStrike">
              <a:solidFill>
                <a:sysClr val="windowText" lastClr="000000"/>
              </a:solidFill>
              <a:latin typeface="メイリオ" panose="020B0604030504040204" pitchFamily="50" charset="-128"/>
              <a:ea typeface="メイリオ" panose="020B0604030504040204" pitchFamily="50" charset="-128"/>
            </a:endParaRPr>
          </a:p>
        </p:txBody>
      </p:sp>
      <p:sp>
        <p:nvSpPr>
          <p:cNvPr id="17" name="Rectangle 27">
            <a:extLst>
              <a:ext uri="{FF2B5EF4-FFF2-40B4-BE49-F238E27FC236}">
                <a16:creationId xmlns:a16="http://schemas.microsoft.com/office/drawing/2014/main" id="{3BD5A48C-A991-0BB9-CC6F-C03650594DD0}"/>
              </a:ext>
            </a:extLst>
          </p:cNvPr>
          <p:cNvSpPr>
            <a:spLocks noChangeArrowheads="1"/>
          </p:cNvSpPr>
          <p:nvPr/>
        </p:nvSpPr>
        <p:spPr bwMode="auto">
          <a:xfrm>
            <a:off x="2654498" y="5485568"/>
            <a:ext cx="3046116" cy="947861"/>
          </a:xfrm>
          <a:prstGeom prst="rect">
            <a:avLst/>
          </a:prstGeom>
          <a:solidFill>
            <a:schemeClr val="accent3">
              <a:lumMod val="20000"/>
              <a:lumOff val="80000"/>
            </a:schemeClr>
          </a:solidFill>
          <a:ln w="19050">
            <a:solidFill>
              <a:schemeClr val="accent3">
                <a:lumMod val="75000"/>
              </a:schemeClr>
            </a:solidFill>
            <a:miter lim="800000"/>
            <a:headEnd/>
            <a:tailEnd/>
          </a:ln>
        </p:spPr>
        <p:txBody>
          <a:bodyPr wrap="square" lIns="36576" tIns="2286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44000" indent="-144000" algn="l" rtl="0">
              <a:defRPr sz="1000"/>
            </a:pPr>
            <a:r>
              <a:rPr lang="en-US" altLang="ja-JP" sz="800" i="0" strike="noStrike">
                <a:latin typeface="メイリオ" panose="020B0604030504040204" pitchFamily="50" charset="-128"/>
                <a:ea typeface="メイリオ" panose="020B0604030504040204" pitchFamily="50" charset="-128"/>
              </a:rPr>
              <a:t>①</a:t>
            </a:r>
            <a:r>
              <a:rPr lang="ja-JP" altLang="en-US" sz="800" i="0" strike="noStrike">
                <a:latin typeface="メイリオ" panose="020B0604030504040204" pitchFamily="50" charset="-128"/>
                <a:ea typeface="メイリオ" panose="020B0604030504040204" pitchFamily="50" charset="-128"/>
              </a:rPr>
              <a:t>予めジョブカード様式にあるユニット群</a:t>
            </a:r>
            <a:r>
              <a:rPr lang="en-US" altLang="ja-JP" sz="800" i="0" strike="noStrike">
                <a:latin typeface="メイリオ" panose="020B0604030504040204" pitchFamily="50" charset="-128"/>
                <a:ea typeface="メイリオ" panose="020B0604030504040204" pitchFamily="50" charset="-128"/>
              </a:rPr>
              <a:t>([1]</a:t>
            </a:r>
            <a:r>
              <a:rPr lang="ja-JP" altLang="en-US" sz="800" i="0" strike="noStrike">
                <a:latin typeface="メイリオ" panose="020B0604030504040204" pitchFamily="50" charset="-128"/>
                <a:ea typeface="メイリオ" panose="020B0604030504040204" pitchFamily="50" charset="-128"/>
              </a:rPr>
              <a:t>「事務・サービス」、</a:t>
            </a:r>
            <a:r>
              <a:rPr lang="en-US" altLang="ja-JP" sz="800" i="0" strike="noStrike">
                <a:latin typeface="メイリオ" panose="020B0604030504040204" pitchFamily="50" charset="-128"/>
                <a:ea typeface="メイリオ" panose="020B0604030504040204" pitchFamily="50" charset="-128"/>
              </a:rPr>
              <a:t>[2]</a:t>
            </a:r>
            <a:r>
              <a:rPr lang="ja-JP" altLang="en-US" sz="800" i="0" strike="noStrike">
                <a:latin typeface="メイリオ" panose="020B0604030504040204" pitchFamily="50" charset="-128"/>
                <a:ea typeface="メイリオ" panose="020B0604030504040204" pitchFamily="50" charset="-128"/>
              </a:rPr>
              <a:t>「技能」、</a:t>
            </a:r>
            <a:r>
              <a:rPr lang="en-US" altLang="ja-JP" sz="800" i="0" strike="noStrike">
                <a:latin typeface="メイリオ" panose="020B0604030504040204" pitchFamily="50" charset="-128"/>
                <a:ea typeface="メイリオ" panose="020B0604030504040204" pitchFamily="50" charset="-128"/>
              </a:rPr>
              <a:t>[3]</a:t>
            </a:r>
            <a:r>
              <a:rPr lang="ja-JP" altLang="en-US" sz="800" i="0" strike="noStrike">
                <a:latin typeface="メイリオ" panose="020B0604030504040204" pitchFamily="50" charset="-128"/>
                <a:ea typeface="メイリオ" panose="020B0604030504040204" pitchFamily="50" charset="-128"/>
              </a:rPr>
              <a:t>「技術」</a:t>
            </a:r>
            <a:r>
              <a:rPr lang="en-US" altLang="ja-JP" sz="800" i="0" strike="noStrike">
                <a:latin typeface="メイリオ" panose="020B0604030504040204" pitchFamily="50" charset="-128"/>
                <a:ea typeface="メイリオ" panose="020B0604030504040204" pitchFamily="50" charset="-128"/>
              </a:rPr>
              <a:t>)</a:t>
            </a:r>
            <a:r>
              <a:rPr lang="ja-JP" altLang="en-US" sz="800" i="0" strike="noStrike">
                <a:latin typeface="メイリオ" panose="020B0604030504040204" pitchFamily="50" charset="-128"/>
                <a:ea typeface="メイリオ" panose="020B0604030504040204" pitchFamily="50" charset="-128"/>
              </a:rPr>
              <a:t>から、訓練の職務に照らして最も使用しやすいユニット群を一つを選択してください。</a:t>
            </a:r>
          </a:p>
          <a:p>
            <a:pPr marL="144000" indent="-144000" algn="l" rtl="0">
              <a:defRPr sz="1000"/>
            </a:pPr>
            <a:r>
              <a:rPr lang="ja-JP" altLang="en-US" sz="800" i="0" strike="noStrike">
                <a:latin typeface="メイリオ" panose="020B0604030504040204" pitchFamily="50" charset="-128"/>
                <a:ea typeface="メイリオ" panose="020B0604030504040204" pitchFamily="50" charset="-128"/>
              </a:rPr>
              <a:t>②他のユニット群にある能力ユニットで設定すべき能力ユニットがある場合は、必要に応じて追加してください。</a:t>
            </a:r>
          </a:p>
          <a:p>
            <a:pPr marL="144000" indent="-144000" algn="l" rtl="0">
              <a:defRPr sz="1000"/>
            </a:pPr>
            <a:r>
              <a:rPr lang="en-US" altLang="ja-JP" sz="800" i="0" strike="noStrike">
                <a:latin typeface="メイリオ" panose="020B0604030504040204" pitchFamily="50" charset="-128"/>
                <a:ea typeface="メイリオ" panose="020B0604030504040204" pitchFamily="50" charset="-128"/>
              </a:rPr>
              <a:t>※①</a:t>
            </a:r>
            <a:r>
              <a:rPr lang="ja-JP" altLang="en-US" sz="800" i="0" strike="noStrike">
                <a:latin typeface="メイリオ" panose="020B0604030504040204" pitchFamily="50" charset="-128"/>
                <a:ea typeface="メイリオ" panose="020B0604030504040204" pitchFamily="50" charset="-128"/>
              </a:rPr>
              <a:t>で選択した区分の能力ユニットについては削除することはできません。</a:t>
            </a:r>
          </a:p>
        </p:txBody>
      </p:sp>
      <p:sp>
        <p:nvSpPr>
          <p:cNvPr id="13" name="Rectangle 27">
            <a:extLst>
              <a:ext uri="{FF2B5EF4-FFF2-40B4-BE49-F238E27FC236}">
                <a16:creationId xmlns:a16="http://schemas.microsoft.com/office/drawing/2014/main" id="{D397A974-1D45-450F-A4C9-87ED309C3417}"/>
              </a:ext>
            </a:extLst>
          </p:cNvPr>
          <p:cNvSpPr>
            <a:spLocks noChangeArrowheads="1"/>
          </p:cNvSpPr>
          <p:nvPr/>
        </p:nvSpPr>
        <p:spPr bwMode="auto">
          <a:xfrm>
            <a:off x="2521977" y="7297805"/>
            <a:ext cx="4441133" cy="2476858"/>
          </a:xfrm>
          <a:prstGeom prst="rect">
            <a:avLst/>
          </a:prstGeom>
          <a:solidFill>
            <a:schemeClr val="accent3">
              <a:lumMod val="20000"/>
              <a:lumOff val="80000"/>
            </a:schemeClr>
          </a:solidFill>
          <a:ln w="19050">
            <a:solidFill>
              <a:schemeClr val="accent3">
                <a:lumMod val="75000"/>
              </a:schemeClr>
            </a:solidFill>
            <a:miter lim="800000"/>
            <a:headEnd/>
            <a:tailEnd/>
          </a:ln>
        </p:spPr>
        <p:txBody>
          <a:bodyPr wrap="square" lIns="36576" tIns="2286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800" i="0" strike="noStrike">
                <a:latin typeface="メイリオ" panose="020B0604030504040204" pitchFamily="50" charset="-128"/>
                <a:ea typeface="メイリオ" panose="020B0604030504040204" pitchFamily="50" charset="-128"/>
              </a:rPr>
              <a:t>汎用性のある評価基準から、本件訓練の職務内容に照らして、適切なものを引用してください。</a:t>
            </a:r>
            <a:endParaRPr lang="en-US" altLang="ja-JP" sz="800" i="0" strike="noStrike">
              <a:latin typeface="メイリオ" panose="020B0604030504040204" pitchFamily="50" charset="-128"/>
              <a:ea typeface="メイリオ" panose="020B0604030504040204" pitchFamily="50" charset="-128"/>
            </a:endParaRPr>
          </a:p>
          <a:p>
            <a:pPr marL="0" marR="0" indent="0" algn="l" defTabSz="914400" rtl="0" eaLnBrk="1" fontAlgn="auto" latinLnBrk="0" hangingPunct="1">
              <a:spcBef>
                <a:spcPts val="300"/>
              </a:spcBef>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汎用性のある評価基準の例は以下のとおり</a:t>
            </a:r>
            <a:endParaRPr lang="en-US" altLang="ja-JP" sz="800" i="0" u="none" strike="noStrike">
              <a:latin typeface="メイリオ" panose="020B0604030504040204" pitchFamily="50" charset="-128"/>
              <a:ea typeface="メイリオ" panose="020B0604030504040204" pitchFamily="50" charset="-128"/>
              <a:cs typeface="+mn-cs"/>
            </a:endParaRPr>
          </a:p>
          <a:p>
            <a:pPr marL="144000" marR="0" indent="-144000" algn="l" defTabSz="914400" rtl="0" eaLnBrk="1" fontAlgn="auto" latinLnBrk="0" hangingPunct="1">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●「モデル評価シート」／厚生労働省</a:t>
            </a:r>
            <a:br>
              <a:rPr lang="en-US" altLang="ja-JP" sz="800" i="0" u="none" strike="noStrike">
                <a:latin typeface="メイリオ" panose="020B0604030504040204" pitchFamily="50" charset="-128"/>
                <a:ea typeface="メイリオ" panose="020B0604030504040204" pitchFamily="50" charset="-128"/>
                <a:cs typeface="+mn-cs"/>
              </a:rPr>
            </a:br>
            <a:r>
              <a:rPr lang="en-US" altLang="ja-JP" sz="800" i="0" u="none" strike="noStrike">
                <a:latin typeface="メイリオ" panose="020B0604030504040204" pitchFamily="50" charset="-128"/>
                <a:ea typeface="メイリオ" panose="020B0604030504040204" pitchFamily="50" charset="-128"/>
                <a:cs typeface="+mn-cs"/>
              </a:rPr>
              <a:t>※</a:t>
            </a:r>
            <a:r>
              <a:rPr lang="ja-JP" altLang="en-US" sz="800" i="0" u="none" strike="noStrike">
                <a:latin typeface="メイリオ" panose="020B0604030504040204" pitchFamily="50" charset="-128"/>
                <a:ea typeface="メイリオ" panose="020B0604030504040204" pitchFamily="50" charset="-128"/>
                <a:cs typeface="+mn-cs"/>
              </a:rPr>
              <a:t>コード欄に当該コード番号を表記してください。</a:t>
            </a:r>
            <a:endParaRPr lang="en-US" altLang="ja-JP" sz="800" i="0" u="none" strike="noStrike">
              <a:latin typeface="メイリオ" panose="020B0604030504040204" pitchFamily="50" charset="-128"/>
              <a:ea typeface="メイリオ" panose="020B0604030504040204" pitchFamily="50" charset="-128"/>
              <a:cs typeface="+mn-cs"/>
            </a:endParaRPr>
          </a:p>
          <a:p>
            <a:pPr marL="144000" marR="0" indent="-144000" algn="l" defTabSz="914400" rtl="0" eaLnBrk="1" fontAlgn="auto" latinLnBrk="0" hangingPunct="1">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a:t>
            </a:r>
            <a:r>
              <a:rPr lang="ja-JP" altLang="en-US" sz="800">
                <a:latin typeface="メイリオ" panose="020B0604030504040204" pitchFamily="50" charset="-128"/>
                <a:ea typeface="メイリオ" panose="020B0604030504040204" pitchFamily="50" charset="-128"/>
              </a:rPr>
              <a:t> </a:t>
            </a:r>
            <a:r>
              <a:rPr lang="ja-JP" altLang="en-US" sz="800" i="0" u="none" strike="noStrike">
                <a:latin typeface="メイリオ" panose="020B0604030504040204" pitchFamily="50" charset="-128"/>
                <a:ea typeface="メイリオ" panose="020B0604030504040204" pitchFamily="50" charset="-128"/>
                <a:cs typeface="+mn-cs"/>
              </a:rPr>
              <a:t>「職業能力評価基準」／厚生労働省</a:t>
            </a:r>
            <a:br>
              <a:rPr lang="ja-JP" altLang="en-US" sz="800" i="0" u="none" strike="noStrike">
                <a:latin typeface="メイリオ" panose="020B0604030504040204" pitchFamily="50" charset="-128"/>
                <a:ea typeface="メイリオ" panose="020B0604030504040204" pitchFamily="50" charset="-128"/>
                <a:cs typeface="+mn-cs"/>
              </a:rPr>
            </a:br>
            <a:r>
              <a:rPr lang="en-US" altLang="ja-JP" sz="800" i="0" u="none" strike="noStrike">
                <a:latin typeface="メイリオ" panose="020B0604030504040204" pitchFamily="50" charset="-128"/>
                <a:ea typeface="メイリオ" panose="020B0604030504040204" pitchFamily="50" charset="-128"/>
                <a:cs typeface="+mn-cs"/>
              </a:rPr>
              <a:t>※</a:t>
            </a:r>
            <a:r>
              <a:rPr lang="ja-JP" altLang="en-US" sz="800" i="0" u="none" strike="noStrike">
                <a:latin typeface="メイリオ" panose="020B0604030504040204" pitchFamily="50" charset="-128"/>
                <a:ea typeface="メイリオ" panose="020B0604030504040204" pitchFamily="50" charset="-128"/>
                <a:cs typeface="+mn-cs"/>
              </a:rPr>
              <a:t>コード欄に当該コード番号を表記してください。</a:t>
            </a:r>
            <a:endParaRPr lang="en-US" altLang="ja-JP" sz="800" i="0" u="none" strike="noStrike">
              <a:latin typeface="メイリオ" panose="020B0604030504040204" pitchFamily="50" charset="-128"/>
              <a:ea typeface="メイリオ" panose="020B0604030504040204" pitchFamily="50" charset="-128"/>
              <a:cs typeface="+mn-cs"/>
            </a:endParaRPr>
          </a:p>
          <a:p>
            <a:pPr marL="144000" marR="0" indent="-144000" algn="l" defTabSz="914400" rtl="0" eaLnBrk="1" fontAlgn="auto" latinLnBrk="0" hangingPunct="1">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a:t>
            </a:r>
            <a:r>
              <a:rPr lang="ja-JP" altLang="en-US" sz="800">
                <a:latin typeface="メイリオ" panose="020B0604030504040204" pitchFamily="50" charset="-128"/>
                <a:ea typeface="メイリオ" panose="020B0604030504040204" pitchFamily="50" charset="-128"/>
              </a:rPr>
              <a:t> </a:t>
            </a:r>
            <a:r>
              <a:rPr lang="ja-JP" altLang="en-US" sz="800" i="0" u="none" strike="noStrike">
                <a:latin typeface="メイリオ" panose="020B0604030504040204" pitchFamily="50" charset="-128"/>
                <a:ea typeface="メイリオ" panose="020B0604030504040204" pitchFamily="50" charset="-128"/>
                <a:cs typeface="+mn-cs"/>
              </a:rPr>
              <a:t>「日本版デュアルシステム訓練修了後の評価項目作成支援ツール」／（独）高齢・障害・求職者雇用支援機構</a:t>
            </a:r>
            <a:br>
              <a:rPr lang="ja-JP" altLang="en-US" sz="800" i="0" u="none" strike="noStrike">
                <a:latin typeface="メイリオ" panose="020B0604030504040204" pitchFamily="50" charset="-128"/>
                <a:ea typeface="メイリオ" panose="020B0604030504040204" pitchFamily="50" charset="-128"/>
                <a:cs typeface="+mn-cs"/>
              </a:rPr>
            </a:br>
            <a:r>
              <a:rPr lang="en-US" altLang="ja-JP" sz="800" i="0" u="none" strike="noStrike">
                <a:latin typeface="メイリオ" panose="020B0604030504040204" pitchFamily="50" charset="-128"/>
                <a:ea typeface="メイリオ" panose="020B0604030504040204" pitchFamily="50" charset="-128"/>
                <a:cs typeface="+mn-cs"/>
              </a:rPr>
              <a:t>※</a:t>
            </a:r>
            <a:r>
              <a:rPr lang="ja-JP" altLang="en-US" sz="800" i="0" u="none" strike="noStrike">
                <a:latin typeface="メイリオ" panose="020B0604030504040204" pitchFamily="50" charset="-128"/>
                <a:ea typeface="メイリオ" panose="020B0604030504040204" pitchFamily="50" charset="-128"/>
                <a:cs typeface="+mn-cs"/>
              </a:rPr>
              <a:t>コード欄に当該コード番号を表記してください。</a:t>
            </a:r>
            <a:endParaRPr lang="en-US" altLang="ja-JP" sz="800" i="0" u="none" strike="noStrike">
              <a:latin typeface="メイリオ" panose="020B0604030504040204" pitchFamily="50" charset="-128"/>
              <a:ea typeface="メイリオ" panose="020B0604030504040204" pitchFamily="50" charset="-128"/>
              <a:cs typeface="+mn-cs"/>
            </a:endParaRPr>
          </a:p>
          <a:p>
            <a:pPr marL="144000" marR="0" lvl="0" indent="-144000" algn="l" defTabSz="914400" rtl="0" eaLnBrk="1" fontAlgn="auto" latinLnBrk="0" hangingPunct="1">
              <a:buClrTx/>
              <a:buSzTx/>
              <a:buFontTx/>
              <a:buNone/>
              <a:tabLst/>
              <a:defRPr sz="1000"/>
            </a:pPr>
            <a:r>
              <a:rPr kumimoji="0" lang="ja-JP" altLang="en-US" sz="800" i="0" u="none" strike="noStrike" kern="0" cap="none" spc="0" normalizeH="0" baseline="0" noProof="0">
                <a:ln>
                  <a:noFill/>
                </a:ln>
                <a:uLnTx/>
                <a:uFillTx/>
                <a:latin typeface="メイリオ" panose="020B0604030504040204" pitchFamily="50" charset="-128"/>
                <a:ea typeface="メイリオ" panose="020B0604030504040204" pitchFamily="50" charset="-128"/>
                <a:cs typeface="+mn-cs"/>
              </a:rPr>
              <a:t>● 「職業能力体系」／（独）高齢・障害・求職者雇用支援機構　基盤センター</a:t>
            </a:r>
            <a:br>
              <a:rPr kumimoji="0" lang="ja-JP" altLang="en-US" sz="800" i="0" u="none" strike="noStrike" kern="0" cap="none" spc="0" normalizeH="0" baseline="0" noProof="0">
                <a:ln>
                  <a:noFill/>
                </a:ln>
                <a:uLnTx/>
                <a:uFillTx/>
                <a:latin typeface="メイリオ" panose="020B0604030504040204" pitchFamily="50" charset="-128"/>
                <a:ea typeface="メイリオ" panose="020B0604030504040204" pitchFamily="50" charset="-128"/>
                <a:cs typeface="+mn-cs"/>
              </a:rPr>
            </a:br>
            <a:r>
              <a:rPr kumimoji="0" lang="en-US" altLang="ja-JP" sz="800" i="0" u="none" strike="noStrike" kern="0" cap="none" spc="0" normalizeH="0" baseline="0" noProof="0">
                <a:ln>
                  <a:noFill/>
                </a:ln>
                <a:uLnTx/>
                <a:uFillTx/>
                <a:latin typeface="メイリオ" panose="020B0604030504040204" pitchFamily="50" charset="-128"/>
                <a:ea typeface="メイリオ" panose="020B0604030504040204" pitchFamily="50" charset="-128"/>
                <a:cs typeface="+mn-cs"/>
              </a:rPr>
              <a:t>※</a:t>
            </a:r>
            <a:r>
              <a:rPr kumimoji="0" lang="ja-JP" altLang="en-US" sz="800" i="0" u="none" strike="noStrike" kern="0" cap="none" spc="0" normalizeH="0" baseline="0" noProof="0">
                <a:ln>
                  <a:noFill/>
                </a:ln>
                <a:uLnTx/>
                <a:uFillTx/>
                <a:latin typeface="メイリオ" panose="020B0604030504040204" pitchFamily="50" charset="-128"/>
                <a:ea typeface="メイリオ" panose="020B0604030504040204" pitchFamily="50" charset="-128"/>
                <a:cs typeface="+mn-cs"/>
              </a:rPr>
              <a:t>コード欄に当該コード番号を表記してください。</a:t>
            </a:r>
            <a:endParaRPr kumimoji="0" lang="en-US" altLang="ja-JP" sz="800" i="0" u="none" strike="noStrike" kern="0" cap="none" spc="0" normalizeH="0" baseline="0" noProof="0">
              <a:ln>
                <a:noFill/>
              </a:ln>
              <a:uLnTx/>
              <a:uFillTx/>
              <a:latin typeface="メイリオ" panose="020B0604030504040204" pitchFamily="50" charset="-128"/>
              <a:ea typeface="メイリオ" panose="020B0604030504040204" pitchFamily="50" charset="-128"/>
              <a:cs typeface="+mn-cs"/>
            </a:endParaRPr>
          </a:p>
          <a:p>
            <a:pPr marL="144000" marR="0" indent="-144000" algn="l" defTabSz="914400" rtl="0" eaLnBrk="1" fontAlgn="auto" latinLnBrk="0" hangingPunct="1">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a:t>
            </a:r>
            <a:r>
              <a:rPr lang="ja-JP" altLang="en-US" sz="800">
                <a:latin typeface="メイリオ" panose="020B0604030504040204" pitchFamily="50" charset="-128"/>
                <a:ea typeface="メイリオ" panose="020B0604030504040204" pitchFamily="50" charset="-128"/>
              </a:rPr>
              <a:t> </a:t>
            </a:r>
            <a:r>
              <a:rPr lang="ja-JP" altLang="en-US" sz="800" i="0" u="none" strike="noStrike">
                <a:latin typeface="メイリオ" panose="020B0604030504040204" pitchFamily="50" charset="-128"/>
                <a:ea typeface="メイリオ" panose="020B0604030504040204" pitchFamily="50" charset="-128"/>
                <a:cs typeface="+mn-cs"/>
              </a:rPr>
              <a:t>技能検定その他の公的資格制度（技能照査含む）における試験基準</a:t>
            </a:r>
            <a:br>
              <a:rPr lang="ja-JP" altLang="en-US" sz="800" i="0" u="none" strike="noStrike">
                <a:latin typeface="メイリオ" panose="020B0604030504040204" pitchFamily="50" charset="-128"/>
                <a:ea typeface="メイリオ" panose="020B0604030504040204" pitchFamily="50" charset="-128"/>
                <a:cs typeface="+mn-cs"/>
              </a:rPr>
            </a:br>
            <a:r>
              <a:rPr lang="en-US" altLang="ja-JP" sz="800" i="0" u="none" strike="noStrike">
                <a:latin typeface="メイリオ" panose="020B0604030504040204" pitchFamily="50" charset="-128"/>
                <a:ea typeface="メイリオ" panose="020B0604030504040204" pitchFamily="50" charset="-128"/>
                <a:cs typeface="+mn-cs"/>
              </a:rPr>
              <a:t>※</a:t>
            </a:r>
            <a:r>
              <a:rPr lang="ja-JP" altLang="en-US" sz="800" i="0" u="none" strike="noStrike">
                <a:latin typeface="メイリオ" panose="020B0604030504040204" pitchFamily="50" charset="-128"/>
                <a:ea typeface="メイリオ" panose="020B0604030504040204" pitchFamily="50" charset="-128"/>
                <a:cs typeface="+mn-cs"/>
              </a:rPr>
              <a:t>コード欄に「技能検定」等と表記してください。</a:t>
            </a:r>
            <a:endParaRPr lang="en-US" altLang="ja-JP" sz="800" i="0" u="none" strike="noStrike">
              <a:latin typeface="メイリオ" panose="020B0604030504040204" pitchFamily="50" charset="-128"/>
              <a:ea typeface="メイリオ" panose="020B0604030504040204" pitchFamily="50" charset="-128"/>
              <a:cs typeface="+mn-cs"/>
            </a:endParaRPr>
          </a:p>
          <a:p>
            <a:pPr marL="144000" marR="0" indent="-144000" algn="l" defTabSz="914400" rtl="0" eaLnBrk="1" fontAlgn="auto" latinLnBrk="0" hangingPunct="1">
              <a:buClrTx/>
              <a:buSzTx/>
              <a:buFontTx/>
              <a:buNone/>
              <a:tabLst/>
              <a:defRPr sz="1000"/>
            </a:pPr>
            <a:r>
              <a:rPr lang="ja-JP" altLang="en-US" sz="800" i="0" u="none" strike="noStrike">
                <a:latin typeface="メイリオ" panose="020B0604030504040204" pitchFamily="50" charset="-128"/>
                <a:ea typeface="メイリオ" panose="020B0604030504040204" pitchFamily="50" charset="-128"/>
                <a:cs typeface="+mn-cs"/>
              </a:rPr>
              <a:t>●</a:t>
            </a:r>
            <a:r>
              <a:rPr lang="ja-JP" altLang="en-US" sz="800">
                <a:latin typeface="メイリオ" panose="020B0604030504040204" pitchFamily="50" charset="-128"/>
                <a:ea typeface="メイリオ" panose="020B0604030504040204" pitchFamily="50" charset="-128"/>
              </a:rPr>
              <a:t> </a:t>
            </a:r>
            <a:r>
              <a:rPr lang="ja-JP" altLang="en-US" sz="800" i="0" u="none" strike="noStrike">
                <a:latin typeface="メイリオ" panose="020B0604030504040204" pitchFamily="50" charset="-128"/>
                <a:ea typeface="メイリオ" panose="020B0604030504040204" pitchFamily="50" charset="-128"/>
                <a:cs typeface="+mn-cs"/>
              </a:rPr>
              <a:t>業界団体等が当該職種に関する分析を通じて作成した企業横断的な評価基準</a:t>
            </a:r>
            <a:br>
              <a:rPr lang="ja-JP" altLang="en-US" sz="800" i="0" u="none" strike="noStrike">
                <a:latin typeface="メイリオ" panose="020B0604030504040204" pitchFamily="50" charset="-128"/>
                <a:ea typeface="メイリオ" panose="020B0604030504040204" pitchFamily="50" charset="-128"/>
                <a:cs typeface="+mn-cs"/>
              </a:rPr>
            </a:br>
            <a:r>
              <a:rPr lang="en-US" altLang="ja-JP" sz="800" i="0" u="none" strike="noStrike">
                <a:latin typeface="メイリオ" panose="020B0604030504040204" pitchFamily="50" charset="-128"/>
                <a:ea typeface="メイリオ" panose="020B0604030504040204" pitchFamily="50" charset="-128"/>
                <a:cs typeface="+mn-cs"/>
              </a:rPr>
              <a:t>※</a:t>
            </a:r>
            <a:r>
              <a:rPr lang="ja-JP" altLang="en-US" sz="800" i="0" u="none" strike="noStrike">
                <a:latin typeface="メイリオ" panose="020B0604030504040204" pitchFamily="50" charset="-128"/>
                <a:ea typeface="メイリオ" panose="020B0604030504040204" pitchFamily="50" charset="-128"/>
                <a:cs typeface="+mn-cs"/>
              </a:rPr>
              <a:t>コード欄に、当該業界団体名等を表記してください。</a:t>
            </a:r>
            <a:endParaRPr lang="en-US" altLang="ja-JP" sz="800" i="0" u="none" strike="noStrike">
              <a:latin typeface="メイリオ" panose="020B0604030504040204" pitchFamily="50" charset="-128"/>
              <a:ea typeface="メイリオ" panose="020B0604030504040204" pitchFamily="50" charset="-128"/>
              <a:cs typeface="+mn-cs"/>
            </a:endParaRPr>
          </a:p>
          <a:p>
            <a:pPr marL="0" marR="0" indent="0" algn="l" defTabSz="914400" rtl="0" eaLnBrk="1" fontAlgn="auto" latinLnBrk="0" hangingPunct="1">
              <a:spcBef>
                <a:spcPts val="300"/>
              </a:spcBef>
              <a:buClrTx/>
              <a:buSzTx/>
              <a:buFontTx/>
              <a:buNone/>
              <a:tabLst/>
              <a:defRPr sz="1000"/>
            </a:pPr>
            <a:r>
              <a:rPr lang="ja-JP" altLang="en-US" sz="800" i="0" strike="noStrike">
                <a:latin typeface="メイリオ" panose="020B0604030504040204" pitchFamily="50" charset="-128"/>
                <a:ea typeface="メイリオ" panose="020B0604030504040204" pitchFamily="50" charset="-128"/>
              </a:rPr>
              <a:t>上記の評価基準から引用すべき適当なものがなく、独自で評価基準を設定し追加したい場合には、能力ユニット欄及び職務遂行のための基準欄を記載し、コード欄には空欄としてください。</a:t>
            </a:r>
            <a:endParaRPr lang="en-US" altLang="ja-JP" sz="800" i="0" strike="noStrike">
              <a:latin typeface="メイリオ" panose="020B0604030504040204" pitchFamily="50" charset="-128"/>
              <a:ea typeface="メイリオ" panose="020B0604030504040204" pitchFamily="50" charset="-128"/>
            </a:endParaRPr>
          </a:p>
          <a:p>
            <a:pPr marL="0" marR="0" indent="0" algn="l" defTabSz="914400" rtl="0" eaLnBrk="1" fontAlgn="auto" latinLnBrk="0" hangingPunct="1">
              <a:buClrTx/>
              <a:buSzTx/>
              <a:buFontTx/>
              <a:buNone/>
              <a:tabLst/>
              <a:defRPr sz="1000"/>
            </a:pPr>
            <a:r>
              <a:rPr lang="ja-JP" altLang="en-US" sz="800" i="0" strike="noStrike">
                <a:latin typeface="メイリオ" panose="020B0604030504040204" pitchFamily="50" charset="-128"/>
                <a:ea typeface="メイリオ" panose="020B0604030504040204" pitchFamily="50" charset="-128"/>
              </a:rPr>
              <a:t>なお、その場合、当該独自で設定した評価基準の項目数が、「（２）　専門的事項」の評価基準の項目数全体のうちの半数未満であることにご注意ください。</a:t>
            </a:r>
            <a:endParaRPr lang="en-US" altLang="ja-JP" sz="800" i="0" strike="noStrike">
              <a:latin typeface="メイリオ" panose="020B0604030504040204" pitchFamily="50" charset="-128"/>
              <a:ea typeface="メイリオ" panose="020B0604030504040204" pitchFamily="50" charset="-128"/>
            </a:endParaRPr>
          </a:p>
        </p:txBody>
      </p:sp>
      <p:sp>
        <p:nvSpPr>
          <p:cNvPr id="15" name="Rectangle 27">
            <a:extLst>
              <a:ext uri="{FF2B5EF4-FFF2-40B4-BE49-F238E27FC236}">
                <a16:creationId xmlns:a16="http://schemas.microsoft.com/office/drawing/2014/main" id="{55B4259E-7790-D204-FFE1-D5661B76097D}"/>
              </a:ext>
            </a:extLst>
          </p:cNvPr>
          <p:cNvSpPr>
            <a:spLocks noChangeArrowheads="1"/>
          </p:cNvSpPr>
          <p:nvPr/>
        </p:nvSpPr>
        <p:spPr bwMode="auto">
          <a:xfrm>
            <a:off x="4664682" y="6880489"/>
            <a:ext cx="1435472" cy="309223"/>
          </a:xfrm>
          <a:prstGeom prst="rect">
            <a:avLst/>
          </a:prstGeom>
          <a:solidFill>
            <a:schemeClr val="accent3">
              <a:lumMod val="20000"/>
              <a:lumOff val="80000"/>
            </a:schemeClr>
          </a:solidFill>
          <a:ln w="19050">
            <a:solidFill>
              <a:schemeClr val="accent3">
                <a:lumMod val="75000"/>
              </a:schemeClr>
            </a:solidFill>
            <a:miter lim="800000"/>
            <a:headEnd/>
            <a:tailEnd/>
          </a:ln>
        </p:spPr>
        <p:txBody>
          <a:bodyPr wrap="square" lIns="36576" tIns="2286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800" i="0" strike="noStrike">
                <a:latin typeface="メイリオ" panose="020B0604030504040204" pitchFamily="50" charset="-128"/>
                <a:ea typeface="メイリオ" panose="020B0604030504040204" pitchFamily="50" charset="-128"/>
              </a:rPr>
              <a:t>「評価基準の出所」は、出所を正確に記載して下さい。　</a:t>
            </a:r>
          </a:p>
        </p:txBody>
      </p:sp>
      <p:sp>
        <p:nvSpPr>
          <p:cNvPr id="10" name="Rectangle 27">
            <a:extLst>
              <a:ext uri="{FF2B5EF4-FFF2-40B4-BE49-F238E27FC236}">
                <a16:creationId xmlns:a16="http://schemas.microsoft.com/office/drawing/2014/main" id="{92897239-7250-3D53-4739-A22F1443678A}"/>
              </a:ext>
            </a:extLst>
          </p:cNvPr>
          <p:cNvSpPr>
            <a:spLocks noChangeArrowheads="1"/>
          </p:cNvSpPr>
          <p:nvPr/>
        </p:nvSpPr>
        <p:spPr bwMode="auto">
          <a:xfrm>
            <a:off x="5322528" y="4520840"/>
            <a:ext cx="1467264" cy="317171"/>
          </a:xfrm>
          <a:prstGeom prst="rect">
            <a:avLst/>
          </a:prstGeom>
          <a:solidFill>
            <a:schemeClr val="accent3">
              <a:lumMod val="20000"/>
              <a:lumOff val="80000"/>
            </a:schemeClr>
          </a:solidFill>
          <a:ln w="19050">
            <a:solidFill>
              <a:schemeClr val="accent3">
                <a:lumMod val="75000"/>
              </a:schemeClr>
            </a:solidFill>
            <a:miter lim="800000"/>
            <a:headEnd/>
            <a:tailEnd/>
          </a:ln>
        </p:spPr>
        <p:txBody>
          <a:bodyPr wrap="square" lIns="36576" tIns="22860" rIns="0" bIns="0"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0">
              <a:defRPr sz="1000"/>
            </a:pPr>
            <a:r>
              <a:rPr lang="ja-JP" altLang="en-US" sz="800" i="0" strike="noStrike">
                <a:latin typeface="メイリオ" panose="020B0604030504040204" pitchFamily="50" charset="-128"/>
                <a:ea typeface="メイリオ" panose="020B0604030504040204" pitchFamily="50" charset="-128"/>
              </a:rPr>
              <a:t>汎用性のある評価基準に付されている識別番号のこと。　</a:t>
            </a:r>
          </a:p>
        </p:txBody>
      </p:sp>
      <p:sp>
        <p:nvSpPr>
          <p:cNvPr id="18" name="吹き出し: 角を丸めた四角形 17">
            <a:extLst>
              <a:ext uri="{FF2B5EF4-FFF2-40B4-BE49-F238E27FC236}">
                <a16:creationId xmlns:a16="http://schemas.microsoft.com/office/drawing/2014/main" id="{8B514977-A050-CD5C-C18F-FCB17A94D663}"/>
              </a:ext>
            </a:extLst>
          </p:cNvPr>
          <p:cNvSpPr/>
          <p:nvPr/>
        </p:nvSpPr>
        <p:spPr>
          <a:xfrm>
            <a:off x="1761955" y="6941099"/>
            <a:ext cx="1265279" cy="353890"/>
          </a:xfrm>
          <a:prstGeom prst="wedgeRoundRectCallout">
            <a:avLst>
              <a:gd name="adj1" fmla="val -51242"/>
              <a:gd name="adj2" fmla="val 111330"/>
              <a:gd name="adj3" fmla="val 16667"/>
            </a:avLst>
          </a:prstGeom>
          <a:ln w="9525"/>
        </p:spPr>
        <p:style>
          <a:lnRef idx="2">
            <a:schemeClr val="accent3"/>
          </a:lnRef>
          <a:fillRef idx="1">
            <a:schemeClr val="lt1"/>
          </a:fillRef>
          <a:effectRef idx="0">
            <a:schemeClr val="accent3"/>
          </a:effectRef>
          <a:fontRef idx="minor">
            <a:schemeClr val="dk1"/>
          </a:fontRef>
        </p:style>
        <p:txBody>
          <a:bodyPr wrap="square" lIns="36000" tIns="0" rIns="36000" bIns="0" rtlCol="0" anchor="ctr">
            <a:noAutofit/>
          </a:bodyPr>
          <a:lstStyle/>
          <a:p>
            <a:pPr algn="ctr"/>
            <a:r>
              <a:rPr kumimoji="1" lang="ja-JP" altLang="en-US" sz="800">
                <a:solidFill>
                  <a:schemeClr val="tx1"/>
                </a:solidFill>
                <a:latin typeface="メイリオ" pitchFamily="50" charset="-128"/>
                <a:ea typeface="メイリオ" pitchFamily="50" charset="-128"/>
              </a:rPr>
              <a:t>評価を行わなかった項目には斜線をつける</a:t>
            </a:r>
          </a:p>
        </p:txBody>
      </p:sp>
      <p:sp>
        <p:nvSpPr>
          <p:cNvPr id="19" name="スライド番号プレースホルダー 1">
            <a:extLst>
              <a:ext uri="{FF2B5EF4-FFF2-40B4-BE49-F238E27FC236}">
                <a16:creationId xmlns:a16="http://schemas.microsoft.com/office/drawing/2014/main" id="{2F369310-D2D2-E439-3996-F1E01E042C86}"/>
              </a:ext>
            </a:extLst>
          </p:cNvPr>
          <p:cNvSpPr txBox="1">
            <a:spLocks/>
          </p:cNvSpPr>
          <p:nvPr/>
        </p:nvSpPr>
        <p:spPr>
          <a:xfrm>
            <a:off x="6798334" y="9919047"/>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60</a:t>
            </a:fld>
            <a:endParaRPr lang="ja-JP" altLang="en-US"/>
          </a:p>
        </p:txBody>
      </p:sp>
      <p:graphicFrame>
        <p:nvGraphicFramePr>
          <p:cNvPr id="16" name="表 20">
            <a:extLst>
              <a:ext uri="{FF2B5EF4-FFF2-40B4-BE49-F238E27FC236}">
                <a16:creationId xmlns:a16="http://schemas.microsoft.com/office/drawing/2014/main" id="{5852704F-AD41-85B7-CD42-943A9CBAA9E3}"/>
              </a:ext>
            </a:extLst>
          </p:cNvPr>
          <p:cNvGraphicFramePr>
            <a:graphicFrameLocks noGrp="1"/>
          </p:cNvGraphicFramePr>
          <p:nvPr>
            <p:extLst>
              <p:ext uri="{D42A27DB-BD31-4B8C-83A1-F6EECF244321}">
                <p14:modId xmlns:p14="http://schemas.microsoft.com/office/powerpoint/2010/main" val="3898000398"/>
              </p:ext>
            </p:extLst>
          </p:nvPr>
        </p:nvGraphicFramePr>
        <p:xfrm>
          <a:off x="6841603" y="431307"/>
          <a:ext cx="360040" cy="3895584"/>
        </p:xfrm>
        <a:graphic>
          <a:graphicData uri="http://schemas.openxmlformats.org/drawingml/2006/table">
            <a:tbl>
              <a:tblPr firstRow="1" bandRow="1">
                <a:tableStyleId>{2D5ABB26-0587-4C30-8999-92F81FD0307C}</a:tableStyleId>
              </a:tblPr>
              <a:tblGrid>
                <a:gridCol w="360040">
                  <a:extLst>
                    <a:ext uri="{9D8B030D-6E8A-4147-A177-3AD203B41FA5}">
                      <a16:colId xmlns:a16="http://schemas.microsoft.com/office/drawing/2014/main" val="638652172"/>
                    </a:ext>
                  </a:extLst>
                </a:gridCol>
              </a:tblGrid>
              <a:tr h="973896">
                <a:tc>
                  <a:txBody>
                    <a:bodyPr/>
                    <a:lstStyle/>
                    <a:p>
                      <a:pPr algn="ctr"/>
                      <a:endParaRPr kumimoji="1" lang="ja-JP" altLang="en-US" b="1">
                        <a:solidFill>
                          <a:schemeClr val="bg1"/>
                        </a:solidFill>
                        <a:latin typeface="メイリオ" panose="020B0604030504040204" pitchFamily="50" charset="-128"/>
                        <a:ea typeface="メイリオ" panose="020B0604030504040204" pitchFamily="50" charset="-128"/>
                      </a:endParaRPr>
                    </a:p>
                  </a:txBody>
                  <a:tcPr vert="eaVert" anchor="ctr">
                    <a:noFill/>
                  </a:tcPr>
                </a:tc>
                <a:extLst>
                  <a:ext uri="{0D108BD9-81ED-4DB2-BD59-A6C34878D82A}">
                    <a16:rowId xmlns:a16="http://schemas.microsoft.com/office/drawing/2014/main" val="221668327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認定</a:t>
                      </a:r>
                    </a:p>
                  </a:txBody>
                  <a:tcPr vert="eaVert" anchor="ctr">
                    <a:solidFill>
                      <a:schemeClr val="accent6"/>
                    </a:solidFill>
                  </a:tcPr>
                </a:tc>
                <a:extLst>
                  <a:ext uri="{0D108BD9-81ED-4DB2-BD59-A6C34878D82A}">
                    <a16:rowId xmlns:a16="http://schemas.microsoft.com/office/drawing/2014/main" val="2583788694"/>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有期</a:t>
                      </a:r>
                    </a:p>
                  </a:txBody>
                  <a:tcPr vert="eaVert" anchor="ctr">
                    <a:solidFill>
                      <a:schemeClr val="accent3"/>
                    </a:solidFill>
                  </a:tcPr>
                </a:tc>
                <a:extLst>
                  <a:ext uri="{0D108BD9-81ED-4DB2-BD59-A6C34878D82A}">
                    <a16:rowId xmlns:a16="http://schemas.microsoft.com/office/drawing/2014/main" val="3185328467"/>
                  </a:ext>
                </a:extLst>
              </a:tr>
              <a:tr h="973896">
                <a:tc>
                  <a:txBody>
                    <a:bodyPr/>
                    <a:lstStyle/>
                    <a:p>
                      <a:pPr algn="ctr"/>
                      <a:r>
                        <a:rPr kumimoji="1" lang="ja-JP" altLang="en-US" b="1">
                          <a:solidFill>
                            <a:schemeClr val="bg1"/>
                          </a:solidFill>
                          <a:latin typeface="メイリオ" panose="020B0604030504040204" pitchFamily="50" charset="-128"/>
                          <a:ea typeface="メイリオ" panose="020B0604030504040204" pitchFamily="50" charset="-128"/>
                        </a:rPr>
                        <a:t>中高年</a:t>
                      </a:r>
                    </a:p>
                  </a:txBody>
                  <a:tcPr vert="eaVert" anchor="ctr">
                    <a:solidFill>
                      <a:schemeClr val="accent4"/>
                    </a:solidFill>
                  </a:tcPr>
                </a:tc>
                <a:extLst>
                  <a:ext uri="{0D108BD9-81ED-4DB2-BD59-A6C34878D82A}">
                    <a16:rowId xmlns:a16="http://schemas.microsoft.com/office/drawing/2014/main" val="18492572"/>
                  </a:ext>
                </a:extLst>
              </a:tr>
            </a:tbl>
          </a:graphicData>
        </a:graphic>
      </p:graphicFrame>
    </p:spTree>
    <p:extLst>
      <p:ext uri="{BB962C8B-B14F-4D97-AF65-F5344CB8AC3E}">
        <p14:creationId xmlns:p14="http://schemas.microsoft.com/office/powerpoint/2010/main" val="11266474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角丸四角形 31"/>
          <p:cNvSpPr/>
          <p:nvPr/>
        </p:nvSpPr>
        <p:spPr>
          <a:xfrm>
            <a:off x="154431" y="8335718"/>
            <a:ext cx="6961474" cy="545921"/>
          </a:xfrm>
          <a:prstGeom prst="roundRect">
            <a:avLst>
              <a:gd name="adj" fmla="val 40418"/>
            </a:avLst>
          </a:prstGeom>
          <a:solidFill>
            <a:schemeClr val="accent5">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3" name="角丸四角形 22"/>
          <p:cNvSpPr/>
          <p:nvPr/>
        </p:nvSpPr>
        <p:spPr>
          <a:xfrm>
            <a:off x="170759" y="6687860"/>
            <a:ext cx="6961474" cy="502246"/>
          </a:xfrm>
          <a:prstGeom prst="roundRect">
            <a:avLst>
              <a:gd name="adj" fmla="val 40418"/>
            </a:avLst>
          </a:prstGeom>
          <a:solidFill>
            <a:schemeClr val="accent5">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 name="正方形/長方形 2"/>
          <p:cNvSpPr/>
          <p:nvPr/>
        </p:nvSpPr>
        <p:spPr>
          <a:xfrm>
            <a:off x="0" y="68387"/>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r>
              <a:rPr kumimoji="1" lang="ja-JP" altLang="en-US" sz="1600" b="1">
                <a:solidFill>
                  <a:schemeClr val="tx1"/>
                </a:solidFill>
                <a:latin typeface="メイリオ" pitchFamily="50" charset="-128"/>
                <a:ea typeface="メイリオ" pitchFamily="50" charset="-128"/>
              </a:rPr>
              <a:t>（参考）よくあるご質問等について</a:t>
            </a:r>
            <a:endParaRPr kumimoji="1" lang="en-US" altLang="ja-JP" sz="1600" b="1">
              <a:solidFill>
                <a:schemeClr val="tx1"/>
              </a:solidFill>
              <a:latin typeface="メイリオ" pitchFamily="50" charset="-128"/>
              <a:ea typeface="メイリオ" pitchFamily="50" charset="-128"/>
            </a:endParaRPr>
          </a:p>
        </p:txBody>
      </p:sp>
      <p:sp>
        <p:nvSpPr>
          <p:cNvPr id="6" name="正方形/長方形 5"/>
          <p:cNvSpPr/>
          <p:nvPr/>
        </p:nvSpPr>
        <p:spPr>
          <a:xfrm>
            <a:off x="348826" y="6787443"/>
            <a:ext cx="6617916" cy="261610"/>
          </a:xfrm>
          <a:prstGeom prst="rect">
            <a:avLst/>
          </a:prstGeom>
        </p:spPr>
        <p:txBody>
          <a:bodyPr wrap="square">
            <a:spAutoFit/>
          </a:bodyPr>
          <a:lstStyle/>
          <a:p>
            <a:pPr marL="266700" indent="-266700"/>
            <a:r>
              <a:rPr lang="ja-JP" altLang="en-US" sz="1100">
                <a:solidFill>
                  <a:srgbClr val="000000"/>
                </a:solidFill>
                <a:latin typeface="メイリオ" panose="020B0604030504040204" pitchFamily="50" charset="-128"/>
                <a:ea typeface="メイリオ" panose="020B0604030504040204" pitchFamily="50" charset="-128"/>
              </a:rPr>
              <a:t>Ｑ２　単独で受講可能な訓練を複数組み合わせて１つの訓練として計画することは可能ですか。	</a:t>
            </a:r>
          </a:p>
        </p:txBody>
      </p:sp>
      <p:sp>
        <p:nvSpPr>
          <p:cNvPr id="7" name="正方形/長方形 6"/>
          <p:cNvSpPr/>
          <p:nvPr/>
        </p:nvSpPr>
        <p:spPr>
          <a:xfrm>
            <a:off x="352237" y="7277398"/>
            <a:ext cx="6617916" cy="769441"/>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Ａ２　内容に連続性があって</a:t>
            </a:r>
            <a:r>
              <a:rPr lang="en-US" altLang="ja-JP" sz="1100">
                <a:solidFill>
                  <a:srgbClr val="000000"/>
                </a:solidFill>
                <a:latin typeface="メイリオ" panose="020B0604030504040204" pitchFamily="50" charset="-128"/>
                <a:ea typeface="メイリオ" panose="020B0604030504040204" pitchFamily="50" charset="-128"/>
              </a:rPr>
              <a:t>､</a:t>
            </a:r>
            <a:r>
              <a:rPr lang="ja-JP" altLang="en-US" sz="1100">
                <a:solidFill>
                  <a:srgbClr val="000000"/>
                </a:solidFill>
                <a:latin typeface="メイリオ" panose="020B0604030504040204" pitchFamily="50" charset="-128"/>
                <a:ea typeface="メイリオ" panose="020B0604030504040204" pitchFamily="50" charset="-128"/>
              </a:rPr>
              <a:t>一連のものとして受講することにより訓練の目的を達成するものと判断された場合は</a:t>
            </a:r>
            <a:r>
              <a:rPr lang="en-US" altLang="ja-JP" sz="1100">
                <a:solidFill>
                  <a:srgbClr val="000000"/>
                </a:solidFill>
                <a:latin typeface="メイリオ" panose="020B0604030504040204" pitchFamily="50" charset="-128"/>
                <a:ea typeface="メイリオ" panose="020B0604030504040204" pitchFamily="50" charset="-128"/>
              </a:rPr>
              <a:t>､</a:t>
            </a:r>
            <a:r>
              <a:rPr lang="ja-JP" altLang="en-US" sz="1100">
                <a:solidFill>
                  <a:srgbClr val="000000"/>
                </a:solidFill>
                <a:latin typeface="メイリオ" panose="020B0604030504040204" pitchFamily="50" charset="-128"/>
                <a:ea typeface="メイリオ" panose="020B0604030504040204" pitchFamily="50" charset="-128"/>
              </a:rPr>
              <a:t>１つの訓練として計画することが可能です。ただし、受講者の職務と訓練の関係性などを総合的に判断する必要があるため、計画届の提出前に、余裕をもって管轄の労働局またはハローワークにご相談ください。事業内の教育訓練体系図などをお示しいただけると便利です。</a:t>
            </a:r>
            <a:endParaRPr lang="ja-JP" altLang="en-US"/>
          </a:p>
        </p:txBody>
      </p:sp>
      <p:sp>
        <p:nvSpPr>
          <p:cNvPr id="8" name="正方形/長方形 7"/>
          <p:cNvSpPr/>
          <p:nvPr/>
        </p:nvSpPr>
        <p:spPr>
          <a:xfrm>
            <a:off x="330412" y="8405483"/>
            <a:ext cx="6617916" cy="430887"/>
          </a:xfrm>
          <a:prstGeom prst="rect">
            <a:avLst/>
          </a:prstGeom>
        </p:spPr>
        <p:txBody>
          <a:bodyPr wrap="square">
            <a:spAutoFit/>
          </a:bodyPr>
          <a:lstStyle/>
          <a:p>
            <a:pPr marL="361950" indent="-361950"/>
            <a:r>
              <a:rPr lang="en-US" altLang="ja-JP" sz="1100">
                <a:solidFill>
                  <a:srgbClr val="000000"/>
                </a:solidFill>
                <a:latin typeface="メイリオ" panose="020B0604030504040204" pitchFamily="50" charset="-128"/>
                <a:ea typeface="メイリオ" panose="020B0604030504040204" pitchFamily="50" charset="-128"/>
              </a:rPr>
              <a:t>Q</a:t>
            </a:r>
            <a:r>
              <a:rPr lang="ja-JP" altLang="en-US" sz="1100">
                <a:solidFill>
                  <a:srgbClr val="000000"/>
                </a:solidFill>
                <a:latin typeface="メイリオ" panose="020B0604030504040204" pitchFamily="50" charset="-128"/>
                <a:ea typeface="メイリオ" panose="020B0604030504040204" pitchFamily="50" charset="-128"/>
              </a:rPr>
              <a:t>３　事業内訓練を企画し、外部講師を招くことになりました。会場の席に余裕があるため、助成対象労働者以外の従業員も一緒に受講しました。経費助成額に影響はありますか。	</a:t>
            </a:r>
          </a:p>
        </p:txBody>
      </p:sp>
      <p:sp>
        <p:nvSpPr>
          <p:cNvPr id="10" name="正方形/長方形 9"/>
          <p:cNvSpPr/>
          <p:nvPr/>
        </p:nvSpPr>
        <p:spPr>
          <a:xfrm>
            <a:off x="368807" y="9005590"/>
            <a:ext cx="6617916" cy="769441"/>
          </a:xfrm>
          <a:prstGeom prst="rect">
            <a:avLst/>
          </a:prstGeom>
        </p:spPr>
        <p:txBody>
          <a:bodyPr wrap="square">
            <a:spAutoFit/>
          </a:bodyPr>
          <a:lstStyle/>
          <a:p>
            <a:pPr marL="361950" indent="-361950"/>
            <a:r>
              <a:rPr lang="en-US" altLang="ja-JP" sz="1100">
                <a:solidFill>
                  <a:srgbClr val="000000"/>
                </a:solidFill>
                <a:latin typeface="メイリオ" panose="020B0604030504040204" pitchFamily="50" charset="-128"/>
                <a:ea typeface="メイリオ" panose="020B0604030504040204" pitchFamily="50" charset="-128"/>
              </a:rPr>
              <a:t>A</a:t>
            </a:r>
            <a:r>
              <a:rPr lang="ja-JP" altLang="en-US" sz="1100">
                <a:solidFill>
                  <a:srgbClr val="000000"/>
                </a:solidFill>
                <a:latin typeface="メイリオ" panose="020B0604030504040204" pitchFamily="50" charset="-128"/>
                <a:ea typeface="メイリオ" panose="020B0604030504040204" pitchFamily="50" charset="-128"/>
              </a:rPr>
              <a:t>３　経費助成額に影響します。経費助成の対象となるのは助成対象労働者が受講した部分のみとなります。上記のような場合、外部講師の謝金や訓練会場の借上費などの一括でかかる経費については、（助成対象労働者数）／（助成対象労働者以外の従業員も含めた総受講者数）の比率で経費の総額を按分して、助成対象経費を算出してください（様式第６－１号）。</a:t>
            </a:r>
            <a:endParaRPr lang="ja-JP" altLang="en-US"/>
          </a:p>
        </p:txBody>
      </p:sp>
      <p:sp>
        <p:nvSpPr>
          <p:cNvPr id="35" name="二等辺三角形 34"/>
          <p:cNvSpPr/>
          <p:nvPr/>
        </p:nvSpPr>
        <p:spPr>
          <a:xfrm rot="14100851">
            <a:off x="158212" y="7002948"/>
            <a:ext cx="268868" cy="339676"/>
          </a:xfrm>
          <a:prstGeom prst="triangle">
            <a:avLst/>
          </a:prstGeom>
          <a:solidFill>
            <a:srgbClr val="E0F1F6"/>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6" name="二等辺三角形 35"/>
          <p:cNvSpPr/>
          <p:nvPr/>
        </p:nvSpPr>
        <p:spPr>
          <a:xfrm rot="14100851">
            <a:off x="192566" y="8711731"/>
            <a:ext cx="268868" cy="339676"/>
          </a:xfrm>
          <a:prstGeom prst="triangle">
            <a:avLst/>
          </a:prstGeom>
          <a:solidFill>
            <a:srgbClr val="E0F1F6"/>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8" name="角丸四角形 15">
            <a:extLst>
              <a:ext uri="{FF2B5EF4-FFF2-40B4-BE49-F238E27FC236}">
                <a16:creationId xmlns:a16="http://schemas.microsoft.com/office/drawing/2014/main" id="{F2AEB005-E4CA-400C-A7A8-7A33FE903879}"/>
              </a:ext>
            </a:extLst>
          </p:cNvPr>
          <p:cNvSpPr/>
          <p:nvPr/>
        </p:nvSpPr>
        <p:spPr>
          <a:xfrm>
            <a:off x="207203" y="5291287"/>
            <a:ext cx="6816398" cy="471573"/>
          </a:xfrm>
          <a:prstGeom prst="roundRect">
            <a:avLst>
              <a:gd name="adj" fmla="val 40418"/>
            </a:avLst>
          </a:prstGeom>
          <a:solidFill>
            <a:schemeClr val="accent5">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40" name="正方形/長方形 39">
            <a:extLst>
              <a:ext uri="{FF2B5EF4-FFF2-40B4-BE49-F238E27FC236}">
                <a16:creationId xmlns:a16="http://schemas.microsoft.com/office/drawing/2014/main" id="{DADE2906-F08C-4F6F-856E-FC5ECEE627A6}"/>
              </a:ext>
            </a:extLst>
          </p:cNvPr>
          <p:cNvSpPr/>
          <p:nvPr/>
        </p:nvSpPr>
        <p:spPr>
          <a:xfrm>
            <a:off x="324048" y="5386402"/>
            <a:ext cx="6657070" cy="261610"/>
          </a:xfrm>
          <a:prstGeom prst="rect">
            <a:avLst/>
          </a:prstGeom>
        </p:spPr>
        <p:txBody>
          <a:bodyPr wrap="square">
            <a:spAutoFit/>
          </a:bodyPr>
          <a:lstStyle/>
          <a:p>
            <a:r>
              <a:rPr lang="ja-JP" altLang="en-US" sz="1100">
                <a:solidFill>
                  <a:srgbClr val="000000"/>
                </a:solidFill>
                <a:latin typeface="メイリオ" panose="020B0604030504040204" pitchFamily="50" charset="-128"/>
                <a:ea typeface="メイリオ" panose="020B0604030504040204" pitchFamily="50" charset="-128"/>
              </a:rPr>
              <a:t>Ｑ１「この訓練機関のこの訓練を受講すれば助成対象となる」と厚生労働省が認めた訓練はありますか。　</a:t>
            </a:r>
          </a:p>
        </p:txBody>
      </p:sp>
      <p:sp>
        <p:nvSpPr>
          <p:cNvPr id="41" name="正方形/長方形 40">
            <a:extLst>
              <a:ext uri="{FF2B5EF4-FFF2-40B4-BE49-F238E27FC236}">
                <a16:creationId xmlns:a16="http://schemas.microsoft.com/office/drawing/2014/main" id="{6EDA907C-A900-4F75-912A-8C999B8B6BD7}"/>
              </a:ext>
            </a:extLst>
          </p:cNvPr>
          <p:cNvSpPr/>
          <p:nvPr/>
        </p:nvSpPr>
        <p:spPr>
          <a:xfrm>
            <a:off x="351636" y="5862499"/>
            <a:ext cx="6480000" cy="600164"/>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Ａ１　そのような訓練はありません。業種や受講者の職務と訓練の内容との関連性、実際に行われた訓練内容、経費や賃金の支払い状況などさまざまな要件を審査し、個々のケースごとに助成の可否を判断します。</a:t>
            </a:r>
            <a:endParaRPr lang="ja-JP" altLang="en-US"/>
          </a:p>
        </p:txBody>
      </p:sp>
      <p:sp>
        <p:nvSpPr>
          <p:cNvPr id="42" name="二等辺三角形 41">
            <a:extLst>
              <a:ext uri="{FF2B5EF4-FFF2-40B4-BE49-F238E27FC236}">
                <a16:creationId xmlns:a16="http://schemas.microsoft.com/office/drawing/2014/main" id="{D5DB98AB-3ECB-41BD-87B2-38FC450FF7FB}"/>
              </a:ext>
            </a:extLst>
          </p:cNvPr>
          <p:cNvSpPr/>
          <p:nvPr/>
        </p:nvSpPr>
        <p:spPr>
          <a:xfrm rot="14100851">
            <a:off x="149450" y="5598046"/>
            <a:ext cx="214690" cy="332599"/>
          </a:xfrm>
          <a:prstGeom prst="triangle">
            <a:avLst/>
          </a:prstGeom>
          <a:solidFill>
            <a:srgbClr val="E0F1F6"/>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6" name="正方形/長方形 15">
            <a:extLst>
              <a:ext uri="{FF2B5EF4-FFF2-40B4-BE49-F238E27FC236}">
                <a16:creationId xmlns:a16="http://schemas.microsoft.com/office/drawing/2014/main" id="{42E62A89-0B4F-3E9B-6890-9ABFF8E8A18B}"/>
              </a:ext>
            </a:extLst>
          </p:cNvPr>
          <p:cNvSpPr/>
          <p:nvPr/>
        </p:nvSpPr>
        <p:spPr>
          <a:xfrm>
            <a:off x="324048" y="1588306"/>
            <a:ext cx="6657070" cy="1622428"/>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900">
              <a:solidFill>
                <a:schemeClr val="tx1"/>
              </a:solidFill>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9D1EADA1-7090-D2D2-F78F-E489A86A784B}"/>
              </a:ext>
            </a:extLst>
          </p:cNvPr>
          <p:cNvSpPr txBox="1"/>
          <p:nvPr/>
        </p:nvSpPr>
        <p:spPr>
          <a:xfrm>
            <a:off x="207203" y="609824"/>
            <a:ext cx="6849631" cy="837152"/>
          </a:xfrm>
          <a:prstGeom prst="rect">
            <a:avLst/>
          </a:prstGeom>
          <a:noFill/>
          <a:ln w="9525">
            <a:noFill/>
          </a:ln>
        </p:spPr>
        <p:txBody>
          <a:bodyPr wrap="square" rtlCol="0">
            <a:spAutoFit/>
          </a:bodyPr>
          <a:lstStyle/>
          <a:p>
            <a:pPr>
              <a:lnSpc>
                <a:spcPct val="110000"/>
              </a:lnSpc>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事業主のみなさまからお寄せいただくご質問のうち、よくあるご質問については、厚生労働省ホームページにも</a:t>
            </a:r>
            <a:r>
              <a:rPr lang="en-US" altLang="ja-JP" sz="1100">
                <a:latin typeface="メイリオ" panose="020B0604030504040204" pitchFamily="50" charset="-128"/>
                <a:ea typeface="メイリオ" panose="020B0604030504040204" pitchFamily="50" charset="-128"/>
                <a:cs typeface="メイリオ" panose="020B0604030504040204" pitchFamily="50" charset="-128"/>
              </a:rPr>
              <a:t>Q&amp;A</a:t>
            </a: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を掲載しております。随時更新しておりますので、適宜ご参照ください。</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a:p>
            <a:pPr>
              <a:lnSpc>
                <a:spcPct val="110000"/>
              </a:lnSpc>
            </a:pPr>
            <a:r>
              <a:rPr lang="ja-JP" altLang="en-US" sz="1100">
                <a:latin typeface="メイリオ" panose="020B0604030504040204" pitchFamily="50" charset="-128"/>
                <a:ea typeface="メイリオ" panose="020B0604030504040204" pitchFamily="50" charset="-128"/>
                <a:cs typeface="メイリオ" panose="020B0604030504040204" pitchFamily="50" charset="-128"/>
              </a:rPr>
              <a:t>また、有期契約労働者等を対象とした訓練を実施する場合には、「有期契約労働者等のキャリアアップに関するガイドライン」も適宜ご参照ください。</a:t>
            </a:r>
            <a:endParaRPr lang="en-US" altLang="ja-JP" sz="110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a:extLst>
              <a:ext uri="{FF2B5EF4-FFF2-40B4-BE49-F238E27FC236}">
                <a16:creationId xmlns:a16="http://schemas.microsoft.com/office/drawing/2014/main" id="{7AB11742-6B41-804F-67BD-663FA73CC91E}"/>
              </a:ext>
            </a:extLst>
          </p:cNvPr>
          <p:cNvSpPr/>
          <p:nvPr/>
        </p:nvSpPr>
        <p:spPr>
          <a:xfrm>
            <a:off x="454591" y="2291136"/>
            <a:ext cx="5508289" cy="461665"/>
          </a:xfrm>
          <a:prstGeom prst="rect">
            <a:avLst/>
          </a:prstGeom>
        </p:spPr>
        <p:txBody>
          <a:bodyPr wrap="square">
            <a:spAutoFit/>
          </a:bodyPr>
          <a:lstStyle/>
          <a:p>
            <a:pPr lvl="0"/>
            <a:r>
              <a:rPr lang="en-US" altLang="ja-JP" sz="1200" dirty="0">
                <a:latin typeface="メイリオ" panose="020B0604030504040204" pitchFamily="50" charset="-128"/>
                <a:ea typeface="メイリオ" panose="020B0604030504040204" pitchFamily="50" charset="-128"/>
                <a:hlinkClick r:id="rId2"/>
              </a:rPr>
              <a:t>https://www.mhlw.go.jp/stf/seisakunitsuite/bunya/koyou_roudou/koyou/kyufukin/d01-1.html</a:t>
            </a:r>
            <a:endParaRPr lang="en-US" altLang="ja-JP" sz="1200" dirty="0">
              <a:solidFill>
                <a:srgbClr val="0000FF"/>
              </a:solidFill>
              <a:latin typeface="メイリオ" panose="020B0604030504040204" pitchFamily="50" charset="-128"/>
              <a:ea typeface="メイリオ" panose="020B0604030504040204" pitchFamily="50" charset="-128"/>
            </a:endParaRPr>
          </a:p>
        </p:txBody>
      </p:sp>
      <p:pic>
        <p:nvPicPr>
          <p:cNvPr id="21" name="図 20">
            <a:extLst>
              <a:ext uri="{FF2B5EF4-FFF2-40B4-BE49-F238E27FC236}">
                <a16:creationId xmlns:a16="http://schemas.microsoft.com/office/drawing/2014/main" id="{746D8C2D-B8FB-ED34-970B-488197BCDE77}"/>
              </a:ext>
            </a:extLst>
          </p:cNvPr>
          <p:cNvPicPr>
            <a:picLocks noChangeAspect="1"/>
          </p:cNvPicPr>
          <p:nvPr/>
        </p:nvPicPr>
        <p:blipFill>
          <a:blip r:embed="rId3"/>
          <a:stretch>
            <a:fillRect/>
          </a:stretch>
        </p:blipFill>
        <p:spPr>
          <a:xfrm>
            <a:off x="5976713" y="2070271"/>
            <a:ext cx="864000" cy="864000"/>
          </a:xfrm>
          <a:prstGeom prst="rect">
            <a:avLst/>
          </a:prstGeom>
        </p:spPr>
      </p:pic>
      <p:sp>
        <p:nvSpPr>
          <p:cNvPr id="22" name="テキスト ボックス 21">
            <a:extLst>
              <a:ext uri="{FF2B5EF4-FFF2-40B4-BE49-F238E27FC236}">
                <a16:creationId xmlns:a16="http://schemas.microsoft.com/office/drawing/2014/main" id="{DD1C7C40-0256-9133-F718-59D40ADBB51D}"/>
              </a:ext>
            </a:extLst>
          </p:cNvPr>
          <p:cNvSpPr txBox="1"/>
          <p:nvPr/>
        </p:nvSpPr>
        <p:spPr>
          <a:xfrm>
            <a:off x="324049" y="2050430"/>
            <a:ext cx="5004593" cy="276999"/>
          </a:xfrm>
          <a:prstGeom prst="rect">
            <a:avLst/>
          </a:prstGeom>
          <a:noFill/>
          <a:ln w="9525">
            <a:noFill/>
          </a:ln>
        </p:spPr>
        <p:txBody>
          <a:bodyPr wrap="square" rtlCol="0">
            <a:spAutoFit/>
          </a:bodyPr>
          <a:lstStyle/>
          <a:p>
            <a:pPr lvl="0"/>
            <a:r>
              <a:rPr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■厚生労働省ホームページ「人材開発支援助成金」</a:t>
            </a:r>
            <a:endParaRPr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27">
            <a:extLst>
              <a:ext uri="{FF2B5EF4-FFF2-40B4-BE49-F238E27FC236}">
                <a16:creationId xmlns:a16="http://schemas.microsoft.com/office/drawing/2014/main" id="{B067F9FD-2B0B-1A87-A82D-3E7CB86D2BE8}"/>
              </a:ext>
            </a:extLst>
          </p:cNvPr>
          <p:cNvSpPr txBox="1"/>
          <p:nvPr/>
        </p:nvSpPr>
        <p:spPr>
          <a:xfrm>
            <a:off x="360090" y="1660315"/>
            <a:ext cx="4572224" cy="338554"/>
          </a:xfrm>
          <a:prstGeom prst="rect">
            <a:avLst/>
          </a:prstGeom>
          <a:noFill/>
          <a:ln w="9525">
            <a:noFill/>
          </a:ln>
        </p:spPr>
        <p:txBody>
          <a:bodyPr wrap="square" rtlCol="0">
            <a:spAutoFit/>
          </a:bodyPr>
          <a:lstStyle/>
          <a:p>
            <a:r>
              <a:rPr lang="en-US" altLang="ja-JP" sz="1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Q&amp;A</a:t>
            </a:r>
            <a:r>
              <a:rPr lang="ja-JP" altLang="en-US" sz="1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掲載のご案内</a:t>
            </a:r>
            <a:endParaRPr lang="en-US" altLang="ja-JP" sz="1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a:extLst>
              <a:ext uri="{FF2B5EF4-FFF2-40B4-BE49-F238E27FC236}">
                <a16:creationId xmlns:a16="http://schemas.microsoft.com/office/drawing/2014/main" id="{4A4DACEA-F209-5DCC-D7BB-2B9D176154D1}"/>
              </a:ext>
            </a:extLst>
          </p:cNvPr>
          <p:cNvSpPr/>
          <p:nvPr/>
        </p:nvSpPr>
        <p:spPr>
          <a:xfrm>
            <a:off x="321643" y="3294311"/>
            <a:ext cx="6657070" cy="133069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200">
              <a:solidFill>
                <a:schemeClr val="tx1"/>
              </a:solidFill>
              <a:latin typeface="メイリオ" panose="020B0604030504040204" pitchFamily="50" charset="-128"/>
              <a:ea typeface="メイリオ" panose="020B0604030504040204" pitchFamily="50" charset="-128"/>
            </a:endParaRPr>
          </a:p>
        </p:txBody>
      </p:sp>
      <p:sp>
        <p:nvSpPr>
          <p:cNvPr id="44" name="正方形/長方形 43">
            <a:extLst>
              <a:ext uri="{FF2B5EF4-FFF2-40B4-BE49-F238E27FC236}">
                <a16:creationId xmlns:a16="http://schemas.microsoft.com/office/drawing/2014/main" id="{5D3EC393-585A-6342-8DEF-37B7E908BE6D}"/>
              </a:ext>
            </a:extLst>
          </p:cNvPr>
          <p:cNvSpPr/>
          <p:nvPr/>
        </p:nvSpPr>
        <p:spPr>
          <a:xfrm>
            <a:off x="452186" y="4250158"/>
            <a:ext cx="5508289" cy="276999"/>
          </a:xfrm>
          <a:prstGeom prst="rect">
            <a:avLst/>
          </a:prstGeom>
        </p:spPr>
        <p:txBody>
          <a:bodyPr wrap="square">
            <a:spAutoFit/>
          </a:bodyPr>
          <a:lstStyle/>
          <a:p>
            <a:pPr lvl="0"/>
            <a:r>
              <a:rPr lang="en-US" altLang="ja-JP" sz="1200" dirty="0">
                <a:latin typeface="メイリオ" panose="020B0604030504040204" pitchFamily="50" charset="-128"/>
                <a:ea typeface="メイリオ" panose="020B0604030504040204" pitchFamily="50" charset="-128"/>
                <a:hlinkClick r:id="rId4"/>
              </a:rPr>
              <a:t>https://www.mhlw.go.jp/content/11650000/000758164.pdf</a:t>
            </a:r>
            <a:endParaRPr lang="en-US" altLang="ja-JP" sz="1200" dirty="0">
              <a:solidFill>
                <a:srgbClr val="0000FF"/>
              </a:solidFill>
              <a:latin typeface="メイリオ" panose="020B0604030504040204" pitchFamily="50" charset="-128"/>
              <a:ea typeface="メイリオ" panose="020B0604030504040204" pitchFamily="50" charset="-128"/>
            </a:endParaRPr>
          </a:p>
        </p:txBody>
      </p:sp>
      <p:sp>
        <p:nvSpPr>
          <p:cNvPr id="46" name="テキスト ボックス 45">
            <a:extLst>
              <a:ext uri="{FF2B5EF4-FFF2-40B4-BE49-F238E27FC236}">
                <a16:creationId xmlns:a16="http://schemas.microsoft.com/office/drawing/2014/main" id="{16E84E10-42F7-4A1D-4C1C-AB94F5C4B7F9}"/>
              </a:ext>
            </a:extLst>
          </p:cNvPr>
          <p:cNvSpPr txBox="1"/>
          <p:nvPr/>
        </p:nvSpPr>
        <p:spPr>
          <a:xfrm>
            <a:off x="321644" y="3706615"/>
            <a:ext cx="5508289" cy="498598"/>
          </a:xfrm>
          <a:prstGeom prst="rect">
            <a:avLst/>
          </a:prstGeom>
          <a:noFill/>
          <a:ln w="9525">
            <a:noFill/>
          </a:ln>
        </p:spPr>
        <p:txBody>
          <a:bodyPr wrap="square" rtlCol="0">
            <a:spAutoFit/>
          </a:bodyPr>
          <a:lstStyle/>
          <a:p>
            <a:pPr marL="144000" lvl="0" indent="-144000">
              <a:lnSpc>
                <a:spcPct val="110000"/>
              </a:lnSpc>
            </a:pPr>
            <a:r>
              <a:rPr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■厚生労働省ホームページ</a:t>
            </a:r>
            <a:endParaRPr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44000" lvl="0" indent="-144000">
              <a:lnSpc>
                <a:spcPct val="110000"/>
              </a:lnSpc>
            </a:pPr>
            <a:r>
              <a:rPr lang="ja-JP" altLang="en-US"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「有期契約労働者等のキャリアアップに関するガイドライン」</a:t>
            </a:r>
            <a:endParaRPr lang="en-US" altLang="ja-JP" sz="12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テキスト ボックス 46">
            <a:extLst>
              <a:ext uri="{FF2B5EF4-FFF2-40B4-BE49-F238E27FC236}">
                <a16:creationId xmlns:a16="http://schemas.microsoft.com/office/drawing/2014/main" id="{8DB068BF-96B2-185A-1177-7A623DABBD2D}"/>
              </a:ext>
            </a:extLst>
          </p:cNvPr>
          <p:cNvSpPr txBox="1"/>
          <p:nvPr/>
        </p:nvSpPr>
        <p:spPr>
          <a:xfrm>
            <a:off x="357684" y="3366320"/>
            <a:ext cx="6267101" cy="307777"/>
          </a:xfrm>
          <a:prstGeom prst="rect">
            <a:avLst/>
          </a:prstGeom>
          <a:noFill/>
          <a:ln w="9525">
            <a:noFill/>
          </a:ln>
        </p:spPr>
        <p:txBody>
          <a:bodyPr wrap="square" rtlCol="0">
            <a:spAutoFit/>
          </a:bodyPr>
          <a:lstStyle/>
          <a:p>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（参考）有期契約労働者等のキャリアアップに関するガイドライン</a:t>
            </a:r>
            <a:endPar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a:extLst>
              <a:ext uri="{FF2B5EF4-FFF2-40B4-BE49-F238E27FC236}">
                <a16:creationId xmlns:a16="http://schemas.microsoft.com/office/drawing/2014/main" id="{77EA7811-74C5-2D52-BB47-D43E007B8AFD}"/>
              </a:ext>
            </a:extLst>
          </p:cNvPr>
          <p:cNvSpPr txBox="1"/>
          <p:nvPr/>
        </p:nvSpPr>
        <p:spPr>
          <a:xfrm>
            <a:off x="452186" y="2683124"/>
            <a:ext cx="5285938" cy="400110"/>
          </a:xfrm>
          <a:prstGeom prst="rect">
            <a:avLst/>
          </a:prstGeom>
          <a:noFill/>
          <a:ln w="9525">
            <a:noFill/>
          </a:ln>
        </p:spPr>
        <p:txBody>
          <a:bodyPr wrap="square" rtlCol="0">
            <a:spAutoFit/>
          </a:bodyPr>
          <a:lstStyle/>
          <a:p>
            <a:pPr lvl="0"/>
            <a:r>
              <a:rPr lang="ja-JP" altLang="en-US" sz="100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ホームページに掲載している</a:t>
            </a:r>
            <a:r>
              <a:rPr lang="en-US" altLang="ja-JP" sz="100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Q&amp;A</a:t>
            </a:r>
            <a:r>
              <a:rPr lang="ja-JP" altLang="en-US" sz="1000">
                <a:solidFill>
                  <a:srgbClr val="FF5050"/>
                </a:solidFill>
                <a:latin typeface="メイリオ" panose="020B0604030504040204" pitchFamily="50" charset="-128"/>
                <a:ea typeface="メイリオ" panose="020B0604030504040204" pitchFamily="50" charset="-128"/>
                <a:cs typeface="メイリオ" panose="020B0604030504040204" pitchFamily="50" charset="-128"/>
              </a:rPr>
              <a:t>の中でも特に質ご問の多い事項については、本ページ～次ページにも抜粋して掲載しています。</a:t>
            </a:r>
            <a:endParaRPr lang="en-US" altLang="ja-JP" sz="1000">
              <a:solidFill>
                <a:srgbClr val="FF505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テキスト ボックス 3">
            <a:extLst>
              <a:ext uri="{FF2B5EF4-FFF2-40B4-BE49-F238E27FC236}">
                <a16:creationId xmlns:a16="http://schemas.microsoft.com/office/drawing/2014/main" id="{03212580-A13F-5D2D-0A7D-5EB68C806BB5}"/>
              </a:ext>
            </a:extLst>
          </p:cNvPr>
          <p:cNvSpPr txBox="1"/>
          <p:nvPr/>
        </p:nvSpPr>
        <p:spPr>
          <a:xfrm>
            <a:off x="211490" y="4936849"/>
            <a:ext cx="5117151" cy="369332"/>
          </a:xfrm>
          <a:prstGeom prst="rect">
            <a:avLst/>
          </a:prstGeom>
          <a:noFill/>
          <a:ln w="9525">
            <a:noFill/>
          </a:ln>
        </p:spPr>
        <p:txBody>
          <a:bodyPr wrap="square" rtlCol="0">
            <a:spAutoFit/>
          </a:bodyPr>
          <a:lstStyle/>
          <a:p>
            <a:r>
              <a:rPr lang="ja-JP" altLang="en-US"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▼特にご質問が多い事項（</a:t>
            </a:r>
            <a:r>
              <a:rPr lang="en-US" altLang="ja-JP"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Q&amp;A</a:t>
            </a:r>
            <a:r>
              <a:rPr lang="ja-JP" altLang="en-US"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の抜粋）▼</a:t>
            </a:r>
            <a:endParaRPr lang="en-US" altLang="ja-JP" sz="18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1" name="図 10">
            <a:extLst>
              <a:ext uri="{FF2B5EF4-FFF2-40B4-BE49-F238E27FC236}">
                <a16:creationId xmlns:a16="http://schemas.microsoft.com/office/drawing/2014/main" id="{87827B49-3464-6694-3553-01728FCA1A40}"/>
              </a:ext>
            </a:extLst>
          </p:cNvPr>
          <p:cNvPicPr>
            <a:picLocks noChangeAspect="1"/>
          </p:cNvPicPr>
          <p:nvPr/>
        </p:nvPicPr>
        <p:blipFill>
          <a:blip r:embed="rId5"/>
          <a:stretch>
            <a:fillRect/>
          </a:stretch>
        </p:blipFill>
        <p:spPr>
          <a:xfrm>
            <a:off x="5976712" y="3580190"/>
            <a:ext cx="866249" cy="866249"/>
          </a:xfrm>
          <a:prstGeom prst="rect">
            <a:avLst/>
          </a:prstGeom>
        </p:spPr>
      </p:pic>
      <p:sp>
        <p:nvSpPr>
          <p:cNvPr id="5" name="スライド番号プレースホルダー 1">
            <a:extLst>
              <a:ext uri="{FF2B5EF4-FFF2-40B4-BE49-F238E27FC236}">
                <a16:creationId xmlns:a16="http://schemas.microsoft.com/office/drawing/2014/main" id="{29BC2535-3CB5-9E6F-5A3C-86ABF58560ED}"/>
              </a:ext>
            </a:extLst>
          </p:cNvPr>
          <p:cNvSpPr txBox="1">
            <a:spLocks/>
          </p:cNvSpPr>
          <p:nvPr/>
        </p:nvSpPr>
        <p:spPr>
          <a:xfrm>
            <a:off x="-27241" y="999537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61</a:t>
            </a:fld>
            <a:endParaRPr lang="ja-JP" altLang="en-US"/>
          </a:p>
        </p:txBody>
      </p:sp>
    </p:spTree>
    <p:extLst>
      <p:ext uri="{BB962C8B-B14F-4D97-AF65-F5344CB8AC3E}">
        <p14:creationId xmlns:p14="http://schemas.microsoft.com/office/powerpoint/2010/main" val="40530561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吹き出し: 下矢印 25">
            <a:extLst>
              <a:ext uri="{FF2B5EF4-FFF2-40B4-BE49-F238E27FC236}">
                <a16:creationId xmlns:a16="http://schemas.microsoft.com/office/drawing/2014/main" id="{44C8E153-21A5-12BD-3B39-0DFD236EF55D}"/>
              </a:ext>
            </a:extLst>
          </p:cNvPr>
          <p:cNvSpPr/>
          <p:nvPr/>
        </p:nvSpPr>
        <p:spPr>
          <a:xfrm>
            <a:off x="133284" y="6655820"/>
            <a:ext cx="6946189" cy="999777"/>
          </a:xfrm>
          <a:prstGeom prst="downArrowCallout">
            <a:avLst>
              <a:gd name="adj1" fmla="val 81670"/>
              <a:gd name="adj2" fmla="val 62608"/>
              <a:gd name="adj3" fmla="val 35246"/>
              <a:gd name="adj4" fmla="val 64754"/>
            </a:avLst>
          </a:prstGeom>
          <a:solidFill>
            <a:schemeClr val="accent1">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5" name="正方形/長方形 24">
            <a:extLst>
              <a:ext uri="{FF2B5EF4-FFF2-40B4-BE49-F238E27FC236}">
                <a16:creationId xmlns:a16="http://schemas.microsoft.com/office/drawing/2014/main" id="{107CC06E-31D3-F915-3BBC-494F0192FDC2}"/>
              </a:ext>
            </a:extLst>
          </p:cNvPr>
          <p:cNvSpPr/>
          <p:nvPr/>
        </p:nvSpPr>
        <p:spPr>
          <a:xfrm>
            <a:off x="133284" y="7667054"/>
            <a:ext cx="6935722" cy="844612"/>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900">
              <a:solidFill>
                <a:schemeClr val="tx1"/>
              </a:solidFill>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66CE3B83-ADC2-35C2-B115-A283F98A8987}"/>
              </a:ext>
            </a:extLst>
          </p:cNvPr>
          <p:cNvSpPr txBox="1"/>
          <p:nvPr/>
        </p:nvSpPr>
        <p:spPr>
          <a:xfrm>
            <a:off x="148031" y="6732682"/>
            <a:ext cx="6872629" cy="523220"/>
          </a:xfrm>
          <a:prstGeom prst="rect">
            <a:avLst/>
          </a:prstGeom>
          <a:noFill/>
          <a:ln w="9525">
            <a:noFill/>
          </a:ln>
        </p:spPr>
        <p:txBody>
          <a:bodyPr wrap="square" rtlCol="0">
            <a:spAutoFit/>
          </a:bodyPr>
          <a:lstStyle/>
          <a:p>
            <a:pPr lvl="0"/>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訓練の内容などによって、事案ごとに判断が必要となる場合があります。</a:t>
            </a:r>
            <a:endPar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a:p>
            <a:pPr lvl="0"/>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ご不明な点やご相談は、管轄の労働局またはハローワークへお問い合わせください。</a:t>
            </a:r>
            <a:endPar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32">
            <a:extLst>
              <a:ext uri="{FF2B5EF4-FFF2-40B4-BE49-F238E27FC236}">
                <a16:creationId xmlns:a16="http://schemas.microsoft.com/office/drawing/2014/main" id="{CF449978-7BC1-A788-49C0-A9BAEC84F436}"/>
              </a:ext>
            </a:extLst>
          </p:cNvPr>
          <p:cNvSpPr/>
          <p:nvPr/>
        </p:nvSpPr>
        <p:spPr>
          <a:xfrm>
            <a:off x="107532" y="3510335"/>
            <a:ext cx="6961474" cy="532295"/>
          </a:xfrm>
          <a:prstGeom prst="roundRect">
            <a:avLst>
              <a:gd name="adj" fmla="val 40418"/>
            </a:avLst>
          </a:prstGeom>
          <a:solidFill>
            <a:schemeClr val="accent5">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2" name="正方形/長方形 11">
            <a:extLst>
              <a:ext uri="{FF2B5EF4-FFF2-40B4-BE49-F238E27FC236}">
                <a16:creationId xmlns:a16="http://schemas.microsoft.com/office/drawing/2014/main" id="{B86A7513-EC2F-A3EA-13E3-1DF8477C9E46}"/>
              </a:ext>
            </a:extLst>
          </p:cNvPr>
          <p:cNvSpPr/>
          <p:nvPr/>
        </p:nvSpPr>
        <p:spPr>
          <a:xfrm>
            <a:off x="350117" y="3591368"/>
            <a:ext cx="6522046" cy="430887"/>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Ｑ５　会社の休日に従業員に訓練を受けさせた場合、割増賃金を支払っていれば助成対象になりますか。振替休日をあらかじめ設定して、勤務日として予定を組んでいた場合はどうですか。</a:t>
            </a:r>
          </a:p>
        </p:txBody>
      </p:sp>
      <p:sp>
        <p:nvSpPr>
          <p:cNvPr id="13" name="正方形/長方形 12">
            <a:extLst>
              <a:ext uri="{FF2B5EF4-FFF2-40B4-BE49-F238E27FC236}">
                <a16:creationId xmlns:a16="http://schemas.microsoft.com/office/drawing/2014/main" id="{09600176-BDB1-FD54-C99D-16282E4C4AE0}"/>
              </a:ext>
            </a:extLst>
          </p:cNvPr>
          <p:cNvSpPr/>
          <p:nvPr/>
        </p:nvSpPr>
        <p:spPr>
          <a:xfrm>
            <a:off x="351636" y="4245511"/>
            <a:ext cx="6480000" cy="1785104"/>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Ａ５　所定労働時間外・休日に実施した訓練は、割増賃金を支払っていたとしても、賃金助成の対象とはなりません。</a:t>
            </a:r>
          </a:p>
          <a:p>
            <a:pPr marL="361950" indent="-361950"/>
            <a:r>
              <a:rPr lang="ja-JP" altLang="en-US" sz="1100">
                <a:solidFill>
                  <a:srgbClr val="000000"/>
                </a:solidFill>
                <a:latin typeface="メイリオ" panose="020B0604030504040204" pitchFamily="50" charset="-128"/>
                <a:ea typeface="メイリオ" panose="020B0604030504040204" pitchFamily="50" charset="-128"/>
              </a:rPr>
              <a:t>　　　就業規則などで振替休日についての規定があり、あらかじめ休日を振り替えていた場合（振替休日）は賃金助成の対象となります。ただし、休日に訓練を受けさせ、事後的に休日を付与（代休）した場合は、休日に訓練を実施しているため賃金助成の対象とはなりません。</a:t>
            </a:r>
          </a:p>
          <a:p>
            <a:pPr marL="361950" indent="-361950"/>
            <a:r>
              <a:rPr lang="ja-JP" altLang="en-US" sz="1100">
                <a:solidFill>
                  <a:srgbClr val="000000"/>
                </a:solidFill>
                <a:latin typeface="メイリオ" panose="020B0604030504040204" pitchFamily="50" charset="-128"/>
                <a:ea typeface="メイリオ" panose="020B0604030504040204" pitchFamily="50" charset="-128"/>
              </a:rPr>
              <a:t>　　　なお、経費助成は賃金助成の有無にかかわらず対象経費を申請できますが、休日に訓練が実施された場合は業務命令により勤務させたこととなるため、休日手当等の割増賃金の支払いも含めて「通常の賃金の額を支払っていること」が支給要件です。割増賃金を含む賃金が適正に支払われていない場合、助成金全体が支給されないこととなりますので、労働関係法令は遵守いただくようお願いします。</a:t>
            </a:r>
          </a:p>
        </p:txBody>
      </p:sp>
      <p:sp>
        <p:nvSpPr>
          <p:cNvPr id="14" name="二等辺三角形 13">
            <a:extLst>
              <a:ext uri="{FF2B5EF4-FFF2-40B4-BE49-F238E27FC236}">
                <a16:creationId xmlns:a16="http://schemas.microsoft.com/office/drawing/2014/main" id="{9D8E180E-919B-7287-C53C-67F64A0A9C5D}"/>
              </a:ext>
            </a:extLst>
          </p:cNvPr>
          <p:cNvSpPr/>
          <p:nvPr/>
        </p:nvSpPr>
        <p:spPr>
          <a:xfrm rot="14100851">
            <a:off x="197986" y="3893969"/>
            <a:ext cx="214690" cy="332599"/>
          </a:xfrm>
          <a:prstGeom prst="triangle">
            <a:avLst/>
          </a:prstGeom>
          <a:solidFill>
            <a:srgbClr val="E0F1F6"/>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5" name="角丸四角形 32">
            <a:extLst>
              <a:ext uri="{FF2B5EF4-FFF2-40B4-BE49-F238E27FC236}">
                <a16:creationId xmlns:a16="http://schemas.microsoft.com/office/drawing/2014/main" id="{1F01814C-ECC8-B446-7834-2227DF55BF57}"/>
              </a:ext>
            </a:extLst>
          </p:cNvPr>
          <p:cNvSpPr/>
          <p:nvPr/>
        </p:nvSpPr>
        <p:spPr>
          <a:xfrm>
            <a:off x="118178" y="558007"/>
            <a:ext cx="6961474" cy="717373"/>
          </a:xfrm>
          <a:prstGeom prst="roundRect">
            <a:avLst>
              <a:gd name="adj" fmla="val 40418"/>
            </a:avLst>
          </a:prstGeom>
          <a:solidFill>
            <a:schemeClr val="accent5">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6" name="正方形/長方形 15">
            <a:extLst>
              <a:ext uri="{FF2B5EF4-FFF2-40B4-BE49-F238E27FC236}">
                <a16:creationId xmlns:a16="http://schemas.microsoft.com/office/drawing/2014/main" id="{575D42D7-3359-3EEA-F677-38254F7DCF40}"/>
              </a:ext>
            </a:extLst>
          </p:cNvPr>
          <p:cNvSpPr/>
          <p:nvPr/>
        </p:nvSpPr>
        <p:spPr>
          <a:xfrm>
            <a:off x="296964" y="656824"/>
            <a:ext cx="6660858" cy="600164"/>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Ｑ４　外部の研修機関等で訓練を受講すると、訓練の開始時間・終了時間が、事業所の始業時間・終業時間（所定労働時間）と違う場合があります。こうした場合、訓練の開始時間から終了時間まですべて助成対象になりますか。</a:t>
            </a:r>
          </a:p>
        </p:txBody>
      </p:sp>
      <p:sp>
        <p:nvSpPr>
          <p:cNvPr id="17" name="正方形/長方形 16">
            <a:extLst>
              <a:ext uri="{FF2B5EF4-FFF2-40B4-BE49-F238E27FC236}">
                <a16:creationId xmlns:a16="http://schemas.microsoft.com/office/drawing/2014/main" id="{CD3E1DA4-3C3B-80D1-4C0A-24EA4E0E712A}"/>
              </a:ext>
            </a:extLst>
          </p:cNvPr>
          <p:cNvSpPr/>
          <p:nvPr/>
        </p:nvSpPr>
        <p:spPr>
          <a:xfrm>
            <a:off x="330412" y="1437199"/>
            <a:ext cx="6617916" cy="1954381"/>
          </a:xfrm>
          <a:prstGeom prst="rect">
            <a:avLst/>
          </a:prstGeom>
        </p:spPr>
        <p:txBody>
          <a:bodyPr wrap="square">
            <a:spAutoFit/>
          </a:bodyPr>
          <a:lstStyle/>
          <a:p>
            <a:pPr marL="361950" indent="-361950"/>
            <a:r>
              <a:rPr lang="ja-JP" altLang="en-US" sz="1100">
                <a:solidFill>
                  <a:srgbClr val="000000"/>
                </a:solidFill>
                <a:latin typeface="メイリオ" panose="020B0604030504040204" pitchFamily="50" charset="-128"/>
                <a:ea typeface="メイリオ" panose="020B0604030504040204" pitchFamily="50" charset="-128"/>
              </a:rPr>
              <a:t>Ａ４　所定労働時間外に行われた訓練は、賃金助成の</a:t>
            </a:r>
            <a:r>
              <a:rPr lang="ja-JP" altLang="en-US" sz="1100">
                <a:latin typeface="メイリオ" panose="020B0604030504040204" pitchFamily="50" charset="-128"/>
                <a:ea typeface="メイリオ" panose="020B0604030504040204" pitchFamily="50" charset="-128"/>
              </a:rPr>
              <a:t>対象外となるため</a:t>
            </a:r>
            <a:r>
              <a:rPr lang="en-US" altLang="ja-JP" sz="1100">
                <a:latin typeface="メイリオ" panose="020B0604030504040204" pitchFamily="50" charset="-128"/>
                <a:ea typeface="メイリオ" panose="020B0604030504040204" pitchFamily="50" charset="-128"/>
              </a:rPr>
              <a:t>(P40)</a:t>
            </a:r>
            <a:r>
              <a:rPr lang="ja-JP" altLang="en-US" sz="1100">
                <a:latin typeface="メイリオ" panose="020B0604030504040204" pitchFamily="50" charset="-128"/>
                <a:ea typeface="メイリオ" panose="020B0604030504040204" pitchFamily="50" charset="-128"/>
              </a:rPr>
              <a:t>、その</a:t>
            </a:r>
            <a:r>
              <a:rPr lang="ja-JP" altLang="en-US" sz="1100">
                <a:solidFill>
                  <a:srgbClr val="000000"/>
                </a:solidFill>
                <a:latin typeface="メイリオ" panose="020B0604030504040204" pitchFamily="50" charset="-128"/>
                <a:ea typeface="メイリオ" panose="020B0604030504040204" pitchFamily="50" charset="-128"/>
              </a:rPr>
              <a:t>部分は賃金助成の算定から除外します。</a:t>
            </a:r>
            <a:endParaRPr lang="en-US" altLang="ja-JP" sz="1100">
              <a:solidFill>
                <a:srgbClr val="000000"/>
              </a:solidFill>
              <a:latin typeface="メイリオ" panose="020B0604030504040204" pitchFamily="50" charset="-128"/>
              <a:ea typeface="メイリオ" panose="020B0604030504040204" pitchFamily="50" charset="-128"/>
            </a:endParaRPr>
          </a:p>
          <a:p>
            <a:pPr marL="361950" indent="-361950"/>
            <a:r>
              <a:rPr lang="ja-JP" altLang="en-US" sz="1100">
                <a:solidFill>
                  <a:srgbClr val="000000"/>
                </a:solidFill>
                <a:latin typeface="メイリオ" panose="020B0604030504040204" pitchFamily="50" charset="-128"/>
                <a:ea typeface="メイリオ" panose="020B0604030504040204" pitchFamily="50" charset="-128"/>
              </a:rPr>
              <a:t>　　　ただし、①労働契約書や就業規則等に所定労働時間の変更がありうることについて明確な記載があり、②訓練開始前に、労働条件通知書などで「訓練の期間中（△月△日～△月△日）は就業時間を○時～○時に変更する」などと具体的に記載し、受講者に明示・周知されていることの、①及び②の取扱がなされている場合は、変更後の時間を所定労働時間として、助成対象時間を算定します。</a:t>
            </a:r>
          </a:p>
          <a:p>
            <a:pPr marL="361950" indent="-361950"/>
            <a:r>
              <a:rPr lang="ja-JP" altLang="en-US" sz="1100">
                <a:solidFill>
                  <a:srgbClr val="000000"/>
                </a:solidFill>
                <a:latin typeface="メイリオ" panose="020B0604030504040204" pitchFamily="50" charset="-128"/>
                <a:ea typeface="メイリオ" panose="020B0604030504040204" pitchFamily="50" charset="-128"/>
              </a:rPr>
              <a:t>　　　なお</a:t>
            </a:r>
            <a:r>
              <a:rPr lang="en-US" altLang="ja-JP" sz="1100">
                <a:solidFill>
                  <a:srgbClr val="000000"/>
                </a:solidFill>
                <a:latin typeface="メイリオ" panose="020B0604030504040204" pitchFamily="50" charset="-128"/>
                <a:ea typeface="メイリオ" panose="020B0604030504040204" pitchFamily="50" charset="-128"/>
              </a:rPr>
              <a:t>､</a:t>
            </a:r>
            <a:r>
              <a:rPr lang="ja-JP" altLang="en-US" sz="1100">
                <a:solidFill>
                  <a:srgbClr val="000000"/>
                </a:solidFill>
                <a:latin typeface="メイリオ" panose="020B0604030504040204" pitchFamily="50" charset="-128"/>
                <a:ea typeface="メイリオ" panose="020B0604030504040204" pitchFamily="50" charset="-128"/>
              </a:rPr>
              <a:t>「業務の都合により始業・終業時間を変更する場合がある」などの包括的な記載があるだけ（上記の②が確認できない場合）では、その訓練の期間中に変更されたのかどうか、所定労働時間がどのように変更となったかが確認できないため、通常示されている所定労働時間の範囲内が助成対象となります。</a:t>
            </a:r>
            <a:endParaRPr lang="ja-JP" altLang="en-US"/>
          </a:p>
        </p:txBody>
      </p:sp>
      <p:sp>
        <p:nvSpPr>
          <p:cNvPr id="18" name="二等辺三角形 17">
            <a:extLst>
              <a:ext uri="{FF2B5EF4-FFF2-40B4-BE49-F238E27FC236}">
                <a16:creationId xmlns:a16="http://schemas.microsoft.com/office/drawing/2014/main" id="{12DEC6E2-A2DB-63C5-9221-5A2904722AFD}"/>
              </a:ext>
            </a:extLst>
          </p:cNvPr>
          <p:cNvSpPr/>
          <p:nvPr/>
        </p:nvSpPr>
        <p:spPr>
          <a:xfrm rot="14100851">
            <a:off x="153925" y="1087149"/>
            <a:ext cx="268868" cy="339676"/>
          </a:xfrm>
          <a:prstGeom prst="triangle">
            <a:avLst/>
          </a:prstGeom>
          <a:solidFill>
            <a:srgbClr val="E0F1F6"/>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 name="テキスト ボックス 2">
            <a:extLst>
              <a:ext uri="{FF2B5EF4-FFF2-40B4-BE49-F238E27FC236}">
                <a16:creationId xmlns:a16="http://schemas.microsoft.com/office/drawing/2014/main" id="{E96DF4C7-9FC6-7107-1046-650891BD1FC7}"/>
              </a:ext>
            </a:extLst>
          </p:cNvPr>
          <p:cNvSpPr txBox="1"/>
          <p:nvPr/>
        </p:nvSpPr>
        <p:spPr>
          <a:xfrm>
            <a:off x="211490" y="197967"/>
            <a:ext cx="5117151" cy="307777"/>
          </a:xfrm>
          <a:prstGeom prst="rect">
            <a:avLst/>
          </a:prstGeom>
          <a:noFill/>
          <a:ln w="9525">
            <a:noFill/>
          </a:ln>
        </p:spPr>
        <p:txBody>
          <a:bodyPr wrap="square" rtlCol="0">
            <a:spAutoFit/>
          </a:bodyPr>
          <a:lstStyle/>
          <a:p>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（続き）特にご質問が多い事項（</a:t>
            </a:r>
            <a:r>
              <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Q&amp;A</a:t>
            </a:r>
            <a:r>
              <a:rPr lang="ja-JP" altLang="en-US"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rPr>
              <a:t>の抜粋）</a:t>
            </a:r>
            <a:endParaRPr lang="en-US" altLang="ja-JP" sz="14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a:extLst>
              <a:ext uri="{FF2B5EF4-FFF2-40B4-BE49-F238E27FC236}">
                <a16:creationId xmlns:a16="http://schemas.microsoft.com/office/drawing/2014/main" id="{B2DFEAC1-D49E-157C-8B58-6AC865308BE3}"/>
              </a:ext>
            </a:extLst>
          </p:cNvPr>
          <p:cNvSpPr txBox="1"/>
          <p:nvPr/>
        </p:nvSpPr>
        <p:spPr>
          <a:xfrm>
            <a:off x="460320" y="8819182"/>
            <a:ext cx="6334145" cy="307777"/>
          </a:xfrm>
          <a:prstGeom prst="rect">
            <a:avLst/>
          </a:prstGeom>
          <a:noFill/>
          <a:ln w="9525">
            <a:noFill/>
          </a:ln>
        </p:spPr>
        <p:txBody>
          <a:bodyPr wrap="square" rtlCol="0">
            <a:spAutoFit/>
          </a:bodyPr>
          <a:lstStyle/>
          <a:p>
            <a:pPr lvl="0"/>
            <a:r>
              <a:rPr lang="ja-JP" altLang="en-US" sz="1400" b="1">
                <a:latin typeface="メイリオ" panose="020B0604030504040204" pitchFamily="50" charset="-128"/>
                <a:ea typeface="メイリオ" panose="020B0604030504040204" pitchFamily="50" charset="-128"/>
                <a:cs typeface="メイリオ" panose="020B0604030504040204" pitchFamily="50" charset="-128"/>
              </a:rPr>
              <a:t>各都道府県労働局の連絡先は本パンフレットの裏表紙にも掲載しています。</a:t>
            </a:r>
            <a:endParaRPr lang="en-US" altLang="ja-JP"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2AA853D8-ED5A-4991-3E3B-D5ADC57F6334}"/>
              </a:ext>
            </a:extLst>
          </p:cNvPr>
          <p:cNvSpPr/>
          <p:nvPr/>
        </p:nvSpPr>
        <p:spPr>
          <a:xfrm>
            <a:off x="360090" y="7977038"/>
            <a:ext cx="5848281" cy="261610"/>
          </a:xfrm>
          <a:prstGeom prst="rect">
            <a:avLst/>
          </a:prstGeom>
        </p:spPr>
        <p:txBody>
          <a:bodyPr wrap="square">
            <a:spAutoFit/>
          </a:bodyPr>
          <a:lstStyle/>
          <a:p>
            <a:r>
              <a:rPr lang="en-US" altLang="ja-JP" sz="1100" dirty="0">
                <a:hlinkClick r:id="rId2"/>
              </a:rPr>
              <a:t>https://www.mhlw.go.jp/stf/seisakunitsuite/bunya/koyou_roudou/koyou/kyufukin/toiawase2.html</a:t>
            </a:r>
            <a:endParaRPr lang="en-US" altLang="ja-JP" sz="1100" dirty="0"/>
          </a:p>
        </p:txBody>
      </p:sp>
      <p:sp>
        <p:nvSpPr>
          <p:cNvPr id="21" name="テキスト ボックス 20">
            <a:extLst>
              <a:ext uri="{FF2B5EF4-FFF2-40B4-BE49-F238E27FC236}">
                <a16:creationId xmlns:a16="http://schemas.microsoft.com/office/drawing/2014/main" id="{3F4842FA-8385-311C-6D43-9019C6F06520}"/>
              </a:ext>
            </a:extLst>
          </p:cNvPr>
          <p:cNvSpPr txBox="1"/>
          <p:nvPr/>
        </p:nvSpPr>
        <p:spPr>
          <a:xfrm>
            <a:off x="253207" y="7757641"/>
            <a:ext cx="5192696" cy="307777"/>
          </a:xfrm>
          <a:prstGeom prst="rect">
            <a:avLst/>
          </a:prstGeom>
          <a:noFill/>
        </p:spPr>
        <p:txBody>
          <a:bodyPr wrap="square" rtlCol="0">
            <a:spAutoFit/>
          </a:bodyPr>
          <a:lstStyle/>
          <a:p>
            <a:r>
              <a:rPr kumimoji="1" lang="ja-JP" altLang="en-US" sz="1400">
                <a:latin typeface="メイリオ" panose="020B0604030504040204" pitchFamily="50" charset="-128"/>
                <a:ea typeface="メイリオ" panose="020B0604030504040204" pitchFamily="50" charset="-128"/>
              </a:rPr>
              <a:t>■雇用関係給付金 受付窓口一覧</a:t>
            </a:r>
            <a:r>
              <a:rPr lang="en-US" altLang="ja-JP" sz="1400">
                <a:latin typeface="メイリオ" panose="020B0604030504040204" pitchFamily="50" charset="-128"/>
                <a:ea typeface="メイリオ" panose="020B0604030504040204" pitchFamily="50" charset="-128"/>
              </a:rPr>
              <a:t>(</a:t>
            </a:r>
            <a:r>
              <a:rPr kumimoji="1" lang="ja-JP" altLang="en-US" sz="1400">
                <a:latin typeface="メイリオ" panose="020B0604030504040204" pitchFamily="50" charset="-128"/>
                <a:ea typeface="メイリオ" panose="020B0604030504040204" pitchFamily="50" charset="-128"/>
              </a:rPr>
              <a:t>厚生労働省ホームページ</a:t>
            </a:r>
            <a:r>
              <a:rPr kumimoji="1" lang="en-US" altLang="ja-JP" sz="1400">
                <a:latin typeface="メイリオ" panose="020B0604030504040204" pitchFamily="50" charset="-128"/>
                <a:ea typeface="メイリオ" panose="020B0604030504040204" pitchFamily="50" charset="-128"/>
              </a:rPr>
              <a:t>)</a:t>
            </a:r>
            <a:endParaRPr kumimoji="1" lang="ja-JP" altLang="en-US" sz="1400">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423E3990-E971-9BC2-C631-BDA0E157E2C3}"/>
              </a:ext>
            </a:extLst>
          </p:cNvPr>
          <p:cNvSpPr/>
          <p:nvPr/>
        </p:nvSpPr>
        <p:spPr>
          <a:xfrm>
            <a:off x="350596" y="8320994"/>
            <a:ext cx="6685474" cy="1231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0" rIns="100191" bIns="0" rtlCol="0" anchor="ctr">
            <a:spAutoFit/>
          </a:bodyPr>
          <a:lstStyle/>
          <a:p>
            <a:r>
              <a:rPr lang="en-US" altLang="ja-JP" sz="800">
                <a:solidFill>
                  <a:schemeClr val="tx1"/>
                </a:solidFill>
                <a:latin typeface="メイリオ" pitchFamily="50" charset="-128"/>
                <a:ea typeface="メイリオ" pitchFamily="50" charset="-128"/>
              </a:rPr>
              <a:t>※ </a:t>
            </a:r>
            <a:r>
              <a:rPr lang="ja-JP" altLang="en-US" sz="800">
                <a:solidFill>
                  <a:schemeClr val="tx1"/>
                </a:solidFill>
                <a:latin typeface="メイリオ" pitchFamily="50" charset="-128"/>
                <a:ea typeface="メイリオ" pitchFamily="50" charset="-128"/>
              </a:rPr>
              <a:t>対象労働者が所属する雇用保険適用事業所を管轄する労働局にお問い合わせください。</a:t>
            </a:r>
            <a:endParaRPr lang="en-US" altLang="ja-JP" sz="800">
              <a:solidFill>
                <a:schemeClr val="tx1"/>
              </a:solidFill>
              <a:latin typeface="メイリオ" pitchFamily="50" charset="-128"/>
              <a:ea typeface="メイリオ" pitchFamily="50" charset="-128"/>
            </a:endParaRPr>
          </a:p>
        </p:txBody>
      </p:sp>
      <p:pic>
        <p:nvPicPr>
          <p:cNvPr id="24" name="図 23">
            <a:extLst>
              <a:ext uri="{FF2B5EF4-FFF2-40B4-BE49-F238E27FC236}">
                <a16:creationId xmlns:a16="http://schemas.microsoft.com/office/drawing/2014/main" id="{AFCF9C65-0CF2-5E41-EB78-66D94C6843EC}"/>
              </a:ext>
            </a:extLst>
          </p:cNvPr>
          <p:cNvPicPr>
            <a:picLocks noChangeAspect="1"/>
          </p:cNvPicPr>
          <p:nvPr/>
        </p:nvPicPr>
        <p:blipFill>
          <a:blip r:embed="rId3"/>
          <a:stretch>
            <a:fillRect/>
          </a:stretch>
        </p:blipFill>
        <p:spPr>
          <a:xfrm>
            <a:off x="6322671" y="7754952"/>
            <a:ext cx="666024" cy="666024"/>
          </a:xfrm>
          <a:prstGeom prst="rect">
            <a:avLst/>
          </a:prstGeom>
        </p:spPr>
      </p:pic>
      <p:sp>
        <p:nvSpPr>
          <p:cNvPr id="2" name="スライド番号プレースホルダー 1">
            <a:extLst>
              <a:ext uri="{FF2B5EF4-FFF2-40B4-BE49-F238E27FC236}">
                <a16:creationId xmlns:a16="http://schemas.microsoft.com/office/drawing/2014/main" id="{CDF99CD8-584B-4241-B4EA-0544CBBC2530}"/>
              </a:ext>
            </a:extLst>
          </p:cNvPr>
          <p:cNvSpPr txBox="1">
            <a:spLocks/>
          </p:cNvSpPr>
          <p:nvPr/>
        </p:nvSpPr>
        <p:spPr>
          <a:xfrm>
            <a:off x="6796520" y="9973038"/>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62</a:t>
            </a:fld>
            <a:endParaRPr lang="ja-JP" altLang="en-US"/>
          </a:p>
        </p:txBody>
      </p:sp>
    </p:spTree>
    <p:extLst>
      <p:ext uri="{BB962C8B-B14F-4D97-AF65-F5344CB8AC3E}">
        <p14:creationId xmlns:p14="http://schemas.microsoft.com/office/powerpoint/2010/main" val="3237163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74587" y="673398"/>
            <a:ext cx="7056834" cy="3713228"/>
          </a:xfrm>
          <a:prstGeom prst="rect">
            <a:avLst/>
          </a:prstGeom>
          <a:solidFill>
            <a:srgbClr val="FFFFCC">
              <a:alpha val="80000"/>
            </a:srgbClr>
          </a:solidFill>
          <a:ln w="44450" cmpd="dbl">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 name="正方形/長方形 2"/>
          <p:cNvSpPr/>
          <p:nvPr/>
        </p:nvSpPr>
        <p:spPr>
          <a:xfrm>
            <a:off x="74587" y="673396"/>
            <a:ext cx="7056834" cy="456026"/>
          </a:xfrm>
          <a:prstGeom prst="rect">
            <a:avLst/>
          </a:prstGeom>
          <a:noFill/>
          <a:ln w="44450" cmpd="dbl">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4" name="正方形/長方形 3"/>
          <p:cNvSpPr/>
          <p:nvPr/>
        </p:nvSpPr>
        <p:spPr>
          <a:xfrm>
            <a:off x="396220" y="1284805"/>
            <a:ext cx="6451460" cy="3029034"/>
          </a:xfrm>
          <a:prstGeom prst="rect">
            <a:avLst/>
          </a:prstGeom>
        </p:spPr>
        <p:txBody>
          <a:bodyPr wrap="square">
            <a:spAutoFit/>
          </a:bodyPr>
          <a:lstStyle/>
          <a:p>
            <a:pPr lvl="0">
              <a:lnSpc>
                <a:spcPts val="1700"/>
              </a:lnSpc>
            </a:pPr>
            <a:r>
              <a:rPr lang="ja-JP" altLang="en-US" sz="1200">
                <a:solidFill>
                  <a:prstClr val="black"/>
                </a:solidFill>
                <a:latin typeface="メイリオ" pitchFamily="50" charset="-128"/>
                <a:ea typeface="メイリオ" pitchFamily="50" charset="-128"/>
              </a:rPr>
              <a:t>　近年、厚生労働省から委託を受けたと装って、雇用関係助成金の申請、助成対象の診断、受給額の無料査定をするといった記載の書面を一方的に送付（</a:t>
            </a:r>
            <a:r>
              <a:rPr lang="en-US" altLang="ja-JP" sz="1200">
                <a:solidFill>
                  <a:prstClr val="black"/>
                </a:solidFill>
                <a:latin typeface="メイリオ" pitchFamily="50" charset="-128"/>
                <a:ea typeface="メイリオ" pitchFamily="50" charset="-128"/>
              </a:rPr>
              <a:t>FAX</a:t>
            </a:r>
            <a:r>
              <a:rPr lang="ja-JP" altLang="en-US" sz="1200">
                <a:solidFill>
                  <a:prstClr val="black"/>
                </a:solidFill>
                <a:latin typeface="メイリオ" pitchFamily="50" charset="-128"/>
                <a:ea typeface="メイリオ" pitchFamily="50" charset="-128"/>
              </a:rPr>
              <a:t>など）し、助成金の活用を勧誘する事業者が存在するとの情報が寄せられています。</a:t>
            </a:r>
            <a:endParaRPr lang="en-US" altLang="ja-JP" sz="1200">
              <a:solidFill>
                <a:prstClr val="black"/>
              </a:solidFill>
              <a:latin typeface="メイリオ" pitchFamily="50" charset="-128"/>
              <a:ea typeface="メイリオ" pitchFamily="50" charset="-128"/>
            </a:endParaRPr>
          </a:p>
          <a:p>
            <a:pPr lvl="0" algn="ctr">
              <a:lnSpc>
                <a:spcPts val="1700"/>
              </a:lnSpc>
              <a:spcBef>
                <a:spcPts val="600"/>
              </a:spcBef>
            </a:pPr>
            <a:r>
              <a:rPr lang="ja-JP" altLang="en-US" sz="1300" b="1" u="sng">
                <a:solidFill>
                  <a:prstClr val="black"/>
                </a:solidFill>
                <a:latin typeface="メイリオ" pitchFamily="50" charset="-128"/>
                <a:ea typeface="メイリオ" pitchFamily="50" charset="-128"/>
              </a:rPr>
              <a:t>厚生労働省や労働局・ハローワークでは</a:t>
            </a:r>
            <a:r>
              <a:rPr lang="en-US" altLang="ja-JP" sz="1300" b="1" u="sng">
                <a:solidFill>
                  <a:prstClr val="black"/>
                </a:solidFill>
                <a:latin typeface="メイリオ" pitchFamily="50" charset="-128"/>
                <a:ea typeface="メイリオ" pitchFamily="50" charset="-128"/>
              </a:rPr>
              <a:t>､</a:t>
            </a:r>
          </a:p>
          <a:p>
            <a:pPr lvl="0" algn="ctr">
              <a:lnSpc>
                <a:spcPts val="1700"/>
              </a:lnSpc>
            </a:pPr>
            <a:r>
              <a:rPr lang="ja-JP" altLang="en-US" sz="1300" b="1" u="sng" spc="50">
                <a:solidFill>
                  <a:prstClr val="black"/>
                </a:solidFill>
                <a:latin typeface="メイリオ" pitchFamily="50" charset="-128"/>
                <a:ea typeface="メイリオ" pitchFamily="50" charset="-128"/>
              </a:rPr>
              <a:t>このような勧誘に関与している事実はありません。</a:t>
            </a:r>
            <a:endParaRPr lang="en-US" altLang="ja-JP" sz="1300" b="1" u="sng" spc="50">
              <a:solidFill>
                <a:prstClr val="black"/>
              </a:solidFill>
              <a:latin typeface="メイリオ" pitchFamily="50" charset="-128"/>
              <a:ea typeface="メイリオ" pitchFamily="50" charset="-128"/>
            </a:endParaRPr>
          </a:p>
          <a:p>
            <a:pPr lvl="0"/>
            <a:r>
              <a:rPr lang="ja-JP" altLang="en-US" sz="1200">
                <a:solidFill>
                  <a:prstClr val="black"/>
                </a:solidFill>
                <a:latin typeface="メイリオ" pitchFamily="50" charset="-128"/>
                <a:ea typeface="メイリオ" pitchFamily="50" charset="-128"/>
              </a:rPr>
              <a:t>　</a:t>
            </a:r>
            <a:endParaRPr lang="en-US" altLang="ja-JP" sz="1200">
              <a:solidFill>
                <a:prstClr val="black"/>
              </a:solidFill>
              <a:latin typeface="メイリオ" pitchFamily="50" charset="-128"/>
              <a:ea typeface="メイリオ" pitchFamily="50" charset="-128"/>
            </a:endParaRPr>
          </a:p>
          <a:p>
            <a:pPr lvl="0">
              <a:lnSpc>
                <a:spcPct val="150000"/>
              </a:lnSpc>
            </a:pPr>
            <a:r>
              <a:rPr lang="ja-JP" altLang="en-US" sz="1200">
                <a:solidFill>
                  <a:prstClr val="black"/>
                </a:solidFill>
                <a:latin typeface="メイリオ" pitchFamily="50" charset="-128"/>
                <a:ea typeface="メイリオ" pitchFamily="50" charset="-128"/>
              </a:rPr>
              <a:t>●</a:t>
            </a:r>
            <a:r>
              <a:rPr lang="ja-JP" altLang="en-US" sz="1200" b="1">
                <a:solidFill>
                  <a:prstClr val="black"/>
                </a:solidFill>
                <a:latin typeface="メイリオ" pitchFamily="50" charset="-128"/>
                <a:ea typeface="メイリオ" pitchFamily="50" charset="-128"/>
              </a:rPr>
              <a:t>不正があった場合、事業主が責任を問われることがあります</a:t>
            </a:r>
            <a:endParaRPr lang="en-US" altLang="ja-JP" sz="1200" b="1">
              <a:solidFill>
                <a:prstClr val="black"/>
              </a:solidFill>
              <a:latin typeface="メイリオ" pitchFamily="50" charset="-128"/>
              <a:ea typeface="メイリオ" pitchFamily="50" charset="-128"/>
            </a:endParaRPr>
          </a:p>
          <a:p>
            <a:pPr lvl="0">
              <a:lnSpc>
                <a:spcPts val="1700"/>
              </a:lnSpc>
            </a:pPr>
            <a:r>
              <a:rPr lang="ja-JP" altLang="en-US" sz="1200">
                <a:solidFill>
                  <a:prstClr val="black"/>
                </a:solidFill>
                <a:latin typeface="メイリオ" pitchFamily="50" charset="-128"/>
                <a:ea typeface="メイリオ" pitchFamily="50" charset="-128"/>
              </a:rPr>
              <a:t>　</a:t>
            </a:r>
            <a:r>
              <a:rPr lang="ja-JP" altLang="en-US" sz="1100">
                <a:solidFill>
                  <a:prstClr val="black"/>
                </a:solidFill>
                <a:latin typeface="メイリオ" pitchFamily="50" charset="-128"/>
                <a:ea typeface="メイリオ" pitchFamily="50" charset="-128"/>
              </a:rPr>
              <a:t>これらの事業者は、手数料や報酬などを目的に、本来受けることができない助成金について、受給を提案している可能性があります。経営コンサルタントを名乗る事業者に指南されて虚偽の申請書等を提出した場合はもちろん、</a:t>
            </a:r>
            <a:r>
              <a:rPr lang="ja-JP" altLang="en-US" sz="1100" b="1">
                <a:solidFill>
                  <a:srgbClr val="FF0000"/>
                </a:solidFill>
                <a:latin typeface="メイリオ" pitchFamily="50" charset="-128"/>
                <a:ea typeface="メイリオ" pitchFamily="50" charset="-128"/>
              </a:rPr>
              <a:t>事業者に申請書作成・提出まですべてを任せ、その申請代理人が不正行為を行った場合でも、事業主に助成金が支給されれば、不正受給の責任を問われることがあります。</a:t>
            </a:r>
            <a:r>
              <a:rPr lang="ja-JP" altLang="en-US" sz="1100">
                <a:solidFill>
                  <a:prstClr val="black"/>
                </a:solidFill>
                <a:latin typeface="メイリオ" pitchFamily="50" charset="-128"/>
                <a:ea typeface="メイリオ" pitchFamily="50" charset="-128"/>
              </a:rPr>
              <a:t>不正受給を行った場合、事業主は助成金の返還を求められるだけでなく、事業主名が原則公表されるとともに、５年間助成金が受けられなくなります。十分にご注意ください。</a:t>
            </a:r>
            <a:endParaRPr lang="en-US" altLang="ja-JP" sz="1100">
              <a:solidFill>
                <a:prstClr val="black"/>
              </a:solidFill>
              <a:latin typeface="メイリオ" pitchFamily="50" charset="-128"/>
              <a:ea typeface="メイリオ" pitchFamily="50" charset="-128"/>
            </a:endParaRPr>
          </a:p>
        </p:txBody>
      </p:sp>
      <p:sp>
        <p:nvSpPr>
          <p:cNvPr id="5" name="正方形/長方形 4"/>
          <p:cNvSpPr/>
          <p:nvPr/>
        </p:nvSpPr>
        <p:spPr>
          <a:xfrm>
            <a:off x="87511" y="799805"/>
            <a:ext cx="7056834" cy="35527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08000" rIns="100191" bIns="0" rtlCol="0" anchor="ctr">
            <a:spAutoFit/>
          </a:bodyPr>
          <a:lstStyle/>
          <a:p>
            <a:pPr algn="ctr"/>
            <a:r>
              <a:rPr lang="ja-JP" altLang="en-US" sz="1600" b="1">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雇用関係助成金に関する勧誘にご注意ください</a:t>
            </a:r>
          </a:p>
        </p:txBody>
      </p:sp>
      <p:sp>
        <p:nvSpPr>
          <p:cNvPr id="6" name="正方形/長方形 5"/>
          <p:cNvSpPr/>
          <p:nvPr/>
        </p:nvSpPr>
        <p:spPr>
          <a:xfrm>
            <a:off x="78175" y="5562045"/>
            <a:ext cx="7056834" cy="4353828"/>
          </a:xfrm>
          <a:prstGeom prst="rect">
            <a:avLst/>
          </a:prstGeom>
          <a:solidFill>
            <a:schemeClr val="accent1">
              <a:lumMod val="20000"/>
              <a:lumOff val="80000"/>
              <a:alpha val="8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7" name="正方形/長方形 6"/>
          <p:cNvSpPr/>
          <p:nvPr/>
        </p:nvSpPr>
        <p:spPr>
          <a:xfrm>
            <a:off x="161301" y="5997266"/>
            <a:ext cx="6863057" cy="738023"/>
          </a:xfrm>
          <a:prstGeom prst="rect">
            <a:avLst/>
          </a:prstGeom>
        </p:spPr>
        <p:txBody>
          <a:bodyPr wrap="square">
            <a:spAutoFit/>
          </a:bodyPr>
          <a:lstStyle/>
          <a:p>
            <a:pPr lvl="0">
              <a:lnSpc>
                <a:spcPts val="1700"/>
              </a:lnSpc>
            </a:pPr>
            <a:r>
              <a:rPr lang="ja-JP" altLang="en-US" sz="1200">
                <a:solidFill>
                  <a:prstClr val="black"/>
                </a:solidFill>
                <a:latin typeface="メイリオ" pitchFamily="50" charset="-128"/>
                <a:ea typeface="メイリオ" pitchFamily="50" charset="-128"/>
              </a:rPr>
              <a:t>　職業訓練実施計画届</a:t>
            </a:r>
            <a:r>
              <a:rPr lang="en-US" altLang="ja-JP" sz="1200">
                <a:solidFill>
                  <a:prstClr val="black"/>
                </a:solidFill>
                <a:latin typeface="メイリオ" pitchFamily="50" charset="-128"/>
                <a:ea typeface="メイリオ" pitchFamily="50" charset="-128"/>
              </a:rPr>
              <a:t>(</a:t>
            </a:r>
            <a:r>
              <a:rPr lang="ja-JP" altLang="en-US" sz="1200">
                <a:solidFill>
                  <a:prstClr val="black"/>
                </a:solidFill>
                <a:latin typeface="メイリオ" pitchFamily="50" charset="-128"/>
                <a:ea typeface="メイリオ" pitchFamily="50" charset="-128"/>
              </a:rPr>
              <a:t>様式第</a:t>
            </a:r>
            <a:r>
              <a:rPr lang="en-US" altLang="ja-JP" sz="1200">
                <a:solidFill>
                  <a:prstClr val="black"/>
                </a:solidFill>
                <a:latin typeface="メイリオ" pitchFamily="50" charset="-128"/>
                <a:ea typeface="メイリオ" pitchFamily="50" charset="-128"/>
              </a:rPr>
              <a:t>1</a:t>
            </a:r>
            <a:r>
              <a:rPr lang="ja-JP" altLang="en-US" sz="1200">
                <a:solidFill>
                  <a:prstClr val="black"/>
                </a:solidFill>
                <a:latin typeface="メイリオ" pitchFamily="50" charset="-128"/>
                <a:ea typeface="メイリオ" pitchFamily="50" charset="-128"/>
              </a:rPr>
              <a:t>－１号</a:t>
            </a:r>
            <a:r>
              <a:rPr lang="en-US" altLang="ja-JP" sz="1200">
                <a:solidFill>
                  <a:prstClr val="black"/>
                </a:solidFill>
                <a:latin typeface="メイリオ" pitchFamily="50" charset="-128"/>
                <a:ea typeface="メイリオ" pitchFamily="50" charset="-128"/>
              </a:rPr>
              <a:t>)</a:t>
            </a:r>
            <a:r>
              <a:rPr lang="ja-JP" altLang="en-US" sz="1200">
                <a:solidFill>
                  <a:prstClr val="black"/>
                </a:solidFill>
                <a:latin typeface="メイリオ" pitchFamily="50" charset="-128"/>
                <a:ea typeface="メイリオ" pitchFamily="50" charset="-128"/>
              </a:rPr>
              <a:t>や支給申請書</a:t>
            </a:r>
            <a:r>
              <a:rPr lang="en-US" altLang="ja-JP" sz="1200">
                <a:solidFill>
                  <a:prstClr val="black"/>
                </a:solidFill>
                <a:latin typeface="メイリオ" pitchFamily="50" charset="-128"/>
                <a:ea typeface="メイリオ" pitchFamily="50" charset="-128"/>
              </a:rPr>
              <a:t>(</a:t>
            </a:r>
            <a:r>
              <a:rPr lang="ja-JP" altLang="en-US" sz="1200">
                <a:solidFill>
                  <a:prstClr val="black"/>
                </a:solidFill>
                <a:latin typeface="メイリオ" pitchFamily="50" charset="-128"/>
                <a:ea typeface="メイリオ" pitchFamily="50" charset="-128"/>
              </a:rPr>
              <a:t>様式第４－１号</a:t>
            </a:r>
            <a:r>
              <a:rPr lang="en-US" altLang="ja-JP" sz="1200">
                <a:solidFill>
                  <a:prstClr val="black"/>
                </a:solidFill>
                <a:latin typeface="メイリオ" pitchFamily="50" charset="-128"/>
                <a:ea typeface="メイリオ" pitchFamily="50" charset="-128"/>
              </a:rPr>
              <a:t>)</a:t>
            </a:r>
            <a:r>
              <a:rPr lang="ja-JP" altLang="en-US" sz="1200">
                <a:solidFill>
                  <a:prstClr val="black"/>
                </a:solidFill>
                <a:latin typeface="メイリオ" pitchFamily="50" charset="-128"/>
                <a:ea typeface="メイリオ" pitchFamily="50" charset="-128"/>
              </a:rPr>
              <a:t>などを提出する際は原則、申請事業主等が管轄労働局へ直接提出する必要がありますが、本助成金を含む雇用関係助成金では郵送での提出を受付けています。遠隔地などの場合はご活用ください。</a:t>
            </a:r>
            <a:endParaRPr lang="en-US" altLang="ja-JP" sz="1200">
              <a:solidFill>
                <a:prstClr val="black"/>
              </a:solidFill>
              <a:latin typeface="メイリオ" pitchFamily="50" charset="-128"/>
              <a:ea typeface="メイリオ" pitchFamily="50" charset="-128"/>
            </a:endParaRPr>
          </a:p>
        </p:txBody>
      </p:sp>
      <p:sp>
        <p:nvSpPr>
          <p:cNvPr id="8" name="正方形/長方形 7"/>
          <p:cNvSpPr/>
          <p:nvPr/>
        </p:nvSpPr>
        <p:spPr>
          <a:xfrm>
            <a:off x="74587" y="5565219"/>
            <a:ext cx="7056834" cy="35527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08000" rIns="100191" bIns="0" rtlCol="0" anchor="ctr">
            <a:spAutoFit/>
          </a:bodyPr>
          <a:lstStyle/>
          <a:p>
            <a:pPr algn="ctr"/>
            <a:r>
              <a:rPr lang="ja-JP" altLang="en-US" sz="1600" b="1">
                <a:solidFill>
                  <a:schemeClr val="accent1">
                    <a:lumMod val="75000"/>
                  </a:schemeClr>
                </a:solidFill>
                <a:latin typeface="メイリオ" panose="020B0604030504040204" pitchFamily="50" charset="-128"/>
                <a:ea typeface="メイリオ" panose="020B0604030504040204" pitchFamily="50" charset="-128"/>
                <a:cs typeface="メイリオ" panose="020B0604030504040204" pitchFamily="50" charset="-128"/>
              </a:rPr>
              <a:t>雇用関係助成金の申請書類等の郵送受付について</a:t>
            </a:r>
          </a:p>
        </p:txBody>
      </p:sp>
      <p:sp>
        <p:nvSpPr>
          <p:cNvPr id="9" name="正方形/長方形 8"/>
          <p:cNvSpPr/>
          <p:nvPr/>
        </p:nvSpPr>
        <p:spPr>
          <a:xfrm>
            <a:off x="1584514" y="158663"/>
            <a:ext cx="4031873" cy="369332"/>
          </a:xfrm>
          <a:prstGeom prst="rect">
            <a:avLst/>
          </a:prstGeom>
        </p:spPr>
        <p:txBody>
          <a:bodyPr wrap="none">
            <a:spAutoFit/>
          </a:bodyPr>
          <a:lstStyle/>
          <a:p>
            <a:r>
              <a:rPr lang="ja-JP" altLang="en-US" sz="1800" b="1">
                <a:latin typeface="メイリオ" panose="020B0604030504040204" pitchFamily="50" charset="-128"/>
                <a:ea typeface="メイリオ" panose="020B0604030504040204" pitchFamily="50" charset="-128"/>
                <a:cs typeface="メイリオ" panose="020B0604030504040204" pitchFamily="50" charset="-128"/>
              </a:rPr>
              <a:t>～ 雇用関係助成金からのお知らせ ～</a:t>
            </a:r>
            <a:endParaRPr lang="ja-JP" altLang="en-US" sz="2400"/>
          </a:p>
        </p:txBody>
      </p:sp>
      <p:sp>
        <p:nvSpPr>
          <p:cNvPr id="10" name="正方形/長方形 9"/>
          <p:cNvSpPr/>
          <p:nvPr/>
        </p:nvSpPr>
        <p:spPr>
          <a:xfrm>
            <a:off x="64417" y="4519715"/>
            <a:ext cx="6959941" cy="707886"/>
          </a:xfrm>
          <a:prstGeom prst="rect">
            <a:avLst/>
          </a:prstGeom>
        </p:spPr>
        <p:txBody>
          <a:bodyPr wrap="square">
            <a:spAutoFit/>
          </a:bodyPr>
          <a:lstStyle/>
          <a:p>
            <a:pPr marL="166688" lvl="0" indent="-166688"/>
            <a:r>
              <a:rPr lang="en-US" altLang="ja-JP" sz="1000">
                <a:solidFill>
                  <a:prstClr val="black"/>
                </a:solidFill>
                <a:latin typeface="メイリオ" pitchFamily="50" charset="-128"/>
                <a:ea typeface="メイリオ" pitchFamily="50" charset="-128"/>
              </a:rPr>
              <a:t>※ </a:t>
            </a:r>
            <a:r>
              <a:rPr lang="ja-JP" altLang="en-US" sz="1000">
                <a:solidFill>
                  <a:prstClr val="black"/>
                </a:solidFill>
                <a:latin typeface="メイリオ" pitchFamily="50" charset="-128"/>
                <a:ea typeface="メイリオ" pitchFamily="50" charset="-128"/>
              </a:rPr>
              <a:t>虚偽の申請や不正行為とは</a:t>
            </a:r>
            <a:r>
              <a:rPr lang="en-US" altLang="ja-JP" sz="1000">
                <a:solidFill>
                  <a:prstClr val="black"/>
                </a:solidFill>
                <a:latin typeface="メイリオ" pitchFamily="50" charset="-128"/>
                <a:ea typeface="メイリオ" pitchFamily="50" charset="-128"/>
              </a:rPr>
              <a:t>､</a:t>
            </a:r>
            <a:r>
              <a:rPr lang="ja-JP" altLang="en-US" sz="1000">
                <a:solidFill>
                  <a:prstClr val="black"/>
                </a:solidFill>
                <a:latin typeface="メイリオ" pitchFamily="50" charset="-128"/>
                <a:ea typeface="メイリオ" pitchFamily="50" charset="-128"/>
              </a:rPr>
              <a:t>たとえば</a:t>
            </a:r>
            <a:r>
              <a:rPr lang="en-US" altLang="ja-JP" sz="1000">
                <a:solidFill>
                  <a:prstClr val="black"/>
                </a:solidFill>
                <a:latin typeface="メイリオ" pitchFamily="50" charset="-128"/>
                <a:ea typeface="メイリオ" pitchFamily="50" charset="-128"/>
              </a:rPr>
              <a:t>､</a:t>
            </a:r>
            <a:r>
              <a:rPr lang="ja-JP" altLang="en-US" sz="1000">
                <a:solidFill>
                  <a:prstClr val="black"/>
                </a:solidFill>
                <a:latin typeface="メイリオ" pitchFamily="50" charset="-128"/>
                <a:ea typeface="メイリオ" pitchFamily="50" charset="-128"/>
              </a:rPr>
              <a:t>実際には実施していない訓練を実施したかのように偽ったり、雇用契約書などを実物とは別に偽造して申請することなどです。</a:t>
            </a:r>
            <a:r>
              <a:rPr lang="ja-JP" altLang="en-US" sz="1000" u="sng">
                <a:solidFill>
                  <a:srgbClr val="FF0000"/>
                </a:solidFill>
                <a:latin typeface="メイリオ" pitchFamily="50" charset="-128"/>
                <a:ea typeface="メイリオ" pitchFamily="50" charset="-128"/>
              </a:rPr>
              <a:t>悪質な場合は刑事告訴の対象となり、詐欺罪等で逮捕される可能性もあります</a:t>
            </a:r>
            <a:r>
              <a:rPr lang="ja-JP" altLang="en-US" sz="1000">
                <a:solidFill>
                  <a:prstClr val="black"/>
                </a:solidFill>
                <a:latin typeface="メイリオ" pitchFamily="50" charset="-128"/>
                <a:ea typeface="メイリオ" pitchFamily="50" charset="-128"/>
              </a:rPr>
              <a:t>。また、人材開発支援助成金にはさまざまな支給要件があり、訓練実施後に審査を行うので、この訓練を受講すれば必ず助成金が受給できるなどと、厚生労働省や労働局・ハローワークが保証することもありません。</a:t>
            </a:r>
            <a:endParaRPr lang="en-US" altLang="ja-JP" sz="1000">
              <a:solidFill>
                <a:prstClr val="black"/>
              </a:solidFill>
              <a:latin typeface="メイリオ" pitchFamily="50" charset="-128"/>
              <a:ea typeface="メイリオ" pitchFamily="50" charset="-128"/>
            </a:endParaRPr>
          </a:p>
        </p:txBody>
      </p:sp>
      <p:grpSp>
        <p:nvGrpSpPr>
          <p:cNvPr id="15" name="グループ化 14"/>
          <p:cNvGrpSpPr/>
          <p:nvPr/>
        </p:nvGrpSpPr>
        <p:grpSpPr>
          <a:xfrm>
            <a:off x="720130" y="774031"/>
            <a:ext cx="454916" cy="396370"/>
            <a:chOff x="-1871165" y="470726"/>
            <a:chExt cx="1228274" cy="1021217"/>
          </a:xfrm>
        </p:grpSpPr>
        <p:sp>
          <p:nvSpPr>
            <p:cNvPr id="13" name="二等辺三角形 12"/>
            <p:cNvSpPr/>
            <p:nvPr/>
          </p:nvSpPr>
          <p:spPr>
            <a:xfrm>
              <a:off x="-1809421" y="497217"/>
              <a:ext cx="1166530" cy="994726"/>
            </a:xfrm>
            <a:prstGeom prst="triangle">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4" name="正方形/長方形 13"/>
            <p:cNvSpPr/>
            <p:nvPr/>
          </p:nvSpPr>
          <p:spPr>
            <a:xfrm>
              <a:off x="-1871165" y="470726"/>
              <a:ext cx="886397" cy="799946"/>
            </a:xfrm>
            <a:prstGeom prst="rect">
              <a:avLst/>
            </a:prstGeom>
          </p:spPr>
          <p:txBody>
            <a:bodyPr wrap="none">
              <a:spAutoFit/>
            </a:bodyPr>
            <a:lstStyle/>
            <a:p>
              <a:r>
                <a:rPr lang="ja-JP" altLang="en-US" sz="2400" b="1">
                  <a:latin typeface="ＤＦ特太ゴシック体" panose="020B0509000000000000" pitchFamily="49" charset="-128"/>
                  <a:ea typeface="ＤＦ特太ゴシック体" panose="020B0509000000000000" pitchFamily="49" charset="-128"/>
                  <a:cs typeface="メイリオ" panose="020B0604030504040204" pitchFamily="50" charset="-128"/>
                </a:rPr>
                <a:t>！</a:t>
              </a:r>
              <a:endParaRPr lang="ja-JP" altLang="en-US" sz="3200">
                <a:latin typeface="ＤＦ特太ゴシック体" panose="020B0509000000000000" pitchFamily="49" charset="-128"/>
                <a:ea typeface="ＤＦ特太ゴシック体" panose="020B0509000000000000" pitchFamily="49" charset="-128"/>
              </a:endParaRPr>
            </a:p>
          </p:txBody>
        </p:sp>
      </p:grpSp>
      <p:grpSp>
        <p:nvGrpSpPr>
          <p:cNvPr id="16" name="グループ化 15"/>
          <p:cNvGrpSpPr/>
          <p:nvPr/>
        </p:nvGrpSpPr>
        <p:grpSpPr>
          <a:xfrm>
            <a:off x="6000750" y="774031"/>
            <a:ext cx="454916" cy="396370"/>
            <a:chOff x="-1871165" y="470726"/>
            <a:chExt cx="1228274" cy="1021217"/>
          </a:xfrm>
        </p:grpSpPr>
        <p:sp>
          <p:nvSpPr>
            <p:cNvPr id="17" name="二等辺三角形 16"/>
            <p:cNvSpPr/>
            <p:nvPr/>
          </p:nvSpPr>
          <p:spPr>
            <a:xfrm>
              <a:off x="-1809421" y="497217"/>
              <a:ext cx="1166530" cy="994726"/>
            </a:xfrm>
            <a:prstGeom prst="triangle">
              <a:avLst/>
            </a:prstGeom>
            <a:solidFill>
              <a:srgbClr val="FFFF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18" name="正方形/長方形 17"/>
            <p:cNvSpPr/>
            <p:nvPr/>
          </p:nvSpPr>
          <p:spPr>
            <a:xfrm>
              <a:off x="-1871165" y="470726"/>
              <a:ext cx="886397" cy="799946"/>
            </a:xfrm>
            <a:prstGeom prst="rect">
              <a:avLst/>
            </a:prstGeom>
          </p:spPr>
          <p:txBody>
            <a:bodyPr wrap="none">
              <a:spAutoFit/>
            </a:bodyPr>
            <a:lstStyle/>
            <a:p>
              <a:r>
                <a:rPr lang="ja-JP" altLang="en-US" sz="2400" b="1">
                  <a:latin typeface="ＤＦ特太ゴシック体" panose="020B0509000000000000" pitchFamily="49" charset="-128"/>
                  <a:ea typeface="ＤＦ特太ゴシック体" panose="020B0509000000000000" pitchFamily="49" charset="-128"/>
                  <a:cs typeface="メイリオ" panose="020B0604030504040204" pitchFamily="50" charset="-128"/>
                </a:rPr>
                <a:t>！</a:t>
              </a:r>
              <a:endParaRPr lang="ja-JP" altLang="en-US" sz="3200">
                <a:latin typeface="ＤＦ特太ゴシック体" panose="020B0509000000000000" pitchFamily="49" charset="-128"/>
                <a:ea typeface="ＤＦ特太ゴシック体" panose="020B0509000000000000" pitchFamily="49" charset="-128"/>
              </a:endParaRPr>
            </a:p>
          </p:txBody>
        </p:sp>
      </p:grpSp>
      <p:sp>
        <p:nvSpPr>
          <p:cNvPr id="19" name="テキスト ボックス 18"/>
          <p:cNvSpPr txBox="1"/>
          <p:nvPr/>
        </p:nvSpPr>
        <p:spPr>
          <a:xfrm>
            <a:off x="50" y="9944322"/>
            <a:ext cx="7022020" cy="276999"/>
          </a:xfrm>
          <a:prstGeom prst="rect">
            <a:avLst/>
          </a:prstGeom>
          <a:noFill/>
          <a:ln w="9525">
            <a:noFill/>
          </a:ln>
        </p:spPr>
        <p:txBody>
          <a:bodyPr wrap="square" rtlCol="0">
            <a:spAutoFit/>
          </a:bodyPr>
          <a:lstStyle/>
          <a:p>
            <a:pPr lvl="0" algn="ctr"/>
            <a:r>
              <a:rPr lang="ja-JP" altLang="en-US" sz="1200" b="1">
                <a:latin typeface="メイリオ" panose="020B0604030504040204" pitchFamily="50" charset="-128"/>
                <a:ea typeface="メイリオ" panose="020B0604030504040204" pitchFamily="50" charset="-128"/>
                <a:cs typeface="メイリオ" panose="020B0604030504040204" pitchFamily="50" charset="-128"/>
              </a:rPr>
              <a:t>ご不明な点やご相談は、管轄の労働局またはハローワークへお問い合わせください。</a:t>
            </a:r>
            <a:endParaRPr lang="en-US" altLang="ja-JP" sz="1000"/>
          </a:p>
        </p:txBody>
      </p:sp>
      <p:sp>
        <p:nvSpPr>
          <p:cNvPr id="20" name="正方形/長方形 19"/>
          <p:cNvSpPr/>
          <p:nvPr/>
        </p:nvSpPr>
        <p:spPr>
          <a:xfrm>
            <a:off x="389395" y="6735289"/>
            <a:ext cx="6309984" cy="1092607"/>
          </a:xfrm>
          <a:prstGeom prst="rect">
            <a:avLst/>
          </a:prstGeom>
        </p:spPr>
        <p:txBody>
          <a:bodyPr wrap="square">
            <a:spAutoFit/>
          </a:bodyPr>
          <a:lstStyle/>
          <a:p>
            <a:pPr marL="263525" lvl="0" indent="-263525">
              <a:lnSpc>
                <a:spcPts val="1500"/>
              </a:lnSpc>
              <a:spcBef>
                <a:spcPts val="600"/>
              </a:spcBef>
            </a:pPr>
            <a:r>
              <a:rPr lang="en-US" altLang="ja-JP" sz="1000">
                <a:solidFill>
                  <a:prstClr val="black"/>
                </a:solidFill>
                <a:latin typeface="メイリオ" pitchFamily="50" charset="-128"/>
                <a:ea typeface="メイリオ" pitchFamily="50" charset="-128"/>
              </a:rPr>
              <a:t>※</a:t>
            </a:r>
            <a:r>
              <a:rPr lang="ja-JP" altLang="en-US" sz="1000" b="1">
                <a:solidFill>
                  <a:prstClr val="black"/>
                </a:solidFill>
                <a:latin typeface="メイリオ" pitchFamily="50" charset="-128"/>
                <a:ea typeface="メイリオ" pitchFamily="50" charset="-128"/>
              </a:rPr>
              <a:t>　</a:t>
            </a:r>
            <a:r>
              <a:rPr lang="en-US" altLang="ja-JP" sz="1000" b="1">
                <a:solidFill>
                  <a:prstClr val="black"/>
                </a:solidFill>
                <a:latin typeface="メイリオ" pitchFamily="50" charset="-128"/>
                <a:ea typeface="メイリオ" pitchFamily="50" charset="-128"/>
              </a:rPr>
              <a:t> </a:t>
            </a:r>
            <a:r>
              <a:rPr lang="ja-JP" altLang="en-US" sz="1000" b="1">
                <a:solidFill>
                  <a:prstClr val="black"/>
                </a:solidFill>
                <a:latin typeface="メイリオ" pitchFamily="50" charset="-128"/>
                <a:ea typeface="メイリオ" pitchFamily="50" charset="-128"/>
              </a:rPr>
              <a:t>ただし、</a:t>
            </a:r>
            <a:r>
              <a:rPr lang="ja-JP" altLang="en-US" sz="1000" b="1" u="sng">
                <a:solidFill>
                  <a:prstClr val="black"/>
                </a:solidFill>
                <a:latin typeface="メイリオ" pitchFamily="50" charset="-128"/>
                <a:ea typeface="メイリオ" pitchFamily="50" charset="-128"/>
              </a:rPr>
              <a:t>初めて申請する場合</a:t>
            </a:r>
            <a:r>
              <a:rPr lang="ja-JP" altLang="en-US" sz="1000" b="1">
                <a:solidFill>
                  <a:prstClr val="black"/>
                </a:solidFill>
                <a:latin typeface="メイリオ" pitchFamily="50" charset="-128"/>
                <a:ea typeface="メイリオ" pitchFamily="50" charset="-128"/>
              </a:rPr>
              <a:t>や、申請に当たり</a:t>
            </a:r>
            <a:r>
              <a:rPr lang="ja-JP" altLang="en-US" sz="1000" b="1" u="sng">
                <a:solidFill>
                  <a:prstClr val="black"/>
                </a:solidFill>
                <a:latin typeface="メイリオ" pitchFamily="50" charset="-128"/>
                <a:ea typeface="メイリオ" pitchFamily="50" charset="-128"/>
              </a:rPr>
              <a:t>不安な点やご不明な点がある場合など</a:t>
            </a:r>
            <a:r>
              <a:rPr lang="ja-JP" altLang="en-US" sz="1000" b="1">
                <a:solidFill>
                  <a:prstClr val="black"/>
                </a:solidFill>
                <a:latin typeface="メイリオ" pitchFamily="50" charset="-128"/>
                <a:ea typeface="メイリオ" pitchFamily="50" charset="-128"/>
              </a:rPr>
              <a:t>は、都道府県労働局の窓口において担当者がご案内します。その後の手続きを円滑に進めるためにも、</a:t>
            </a:r>
            <a:r>
              <a:rPr lang="ja-JP" altLang="en-US" sz="1000" b="1" u="sng">
                <a:solidFill>
                  <a:srgbClr val="FF0000"/>
                </a:solidFill>
                <a:latin typeface="メイリオ" pitchFamily="50" charset="-128"/>
                <a:ea typeface="メイリオ" pitchFamily="50" charset="-128"/>
              </a:rPr>
              <a:t>できる限り管轄の都道府県労働局の窓口へお越しください。</a:t>
            </a:r>
            <a:endParaRPr lang="en-US" altLang="ja-JP" sz="1000" b="1" u="sng">
              <a:solidFill>
                <a:srgbClr val="FF0000"/>
              </a:solidFill>
              <a:latin typeface="メイリオ" pitchFamily="50" charset="-128"/>
              <a:ea typeface="メイリオ" pitchFamily="50" charset="-128"/>
            </a:endParaRPr>
          </a:p>
          <a:p>
            <a:pPr marL="266700" lvl="0" indent="-266700">
              <a:lnSpc>
                <a:spcPts val="1500"/>
              </a:lnSpc>
              <a:spcBef>
                <a:spcPts val="300"/>
              </a:spcBef>
            </a:pPr>
            <a:r>
              <a:rPr lang="en-US" altLang="ja-JP" sz="1000">
                <a:solidFill>
                  <a:prstClr val="black"/>
                </a:solidFill>
                <a:latin typeface="メイリオ" pitchFamily="50" charset="-128"/>
                <a:ea typeface="メイリオ" pitchFamily="50" charset="-128"/>
              </a:rPr>
              <a:t>※ </a:t>
            </a:r>
            <a:r>
              <a:rPr lang="ja-JP" altLang="en-US" sz="1000">
                <a:solidFill>
                  <a:prstClr val="black"/>
                </a:solidFill>
                <a:latin typeface="メイリオ" pitchFamily="50" charset="-128"/>
                <a:ea typeface="メイリオ" pitchFamily="50" charset="-128"/>
              </a:rPr>
              <a:t>　郵送先は、申請予定の都道府県労働局へお問い合わせください。郵送事故防止のため、簡易書留などの</a:t>
            </a:r>
            <a:r>
              <a:rPr lang="ja-JP" altLang="en-US" sz="1000" b="1">
                <a:solidFill>
                  <a:prstClr val="black"/>
                </a:solidFill>
                <a:latin typeface="メイリオ" pitchFamily="50" charset="-128"/>
                <a:ea typeface="メイリオ" pitchFamily="50" charset="-128"/>
              </a:rPr>
              <a:t>必ず配達記録が残る方法で郵送してください</a:t>
            </a:r>
            <a:r>
              <a:rPr lang="ja-JP" altLang="en-US" sz="1000">
                <a:solidFill>
                  <a:prstClr val="black"/>
                </a:solidFill>
                <a:latin typeface="メイリオ" pitchFamily="50" charset="-128"/>
                <a:ea typeface="メイリオ" pitchFamily="50" charset="-128"/>
              </a:rPr>
              <a:t>。</a:t>
            </a:r>
            <a:endParaRPr lang="en-US" altLang="ja-JP" sz="1000">
              <a:solidFill>
                <a:prstClr val="black"/>
              </a:solidFill>
              <a:latin typeface="メイリオ" pitchFamily="50" charset="-128"/>
              <a:ea typeface="メイリオ" pitchFamily="50" charset="-128"/>
            </a:endParaRPr>
          </a:p>
        </p:txBody>
      </p:sp>
      <p:sp>
        <p:nvSpPr>
          <p:cNvPr id="21" name="正方形/長方形 20"/>
          <p:cNvSpPr/>
          <p:nvPr/>
        </p:nvSpPr>
        <p:spPr>
          <a:xfrm>
            <a:off x="161301" y="7885475"/>
            <a:ext cx="6860769" cy="1905009"/>
          </a:xfrm>
          <a:prstGeom prst="rect">
            <a:avLst/>
          </a:prstGeom>
        </p:spPr>
        <p:txBody>
          <a:bodyPr wrap="square">
            <a:spAutoFit/>
          </a:bodyPr>
          <a:lstStyle/>
          <a:p>
            <a:pPr marL="85725" lvl="0" indent="-85725">
              <a:lnSpc>
                <a:spcPts val="1700"/>
              </a:lnSpc>
              <a:spcBef>
                <a:spcPts val="600"/>
              </a:spcBef>
            </a:pPr>
            <a:r>
              <a:rPr lang="ja-JP" altLang="en-US" sz="1200">
                <a:solidFill>
                  <a:prstClr val="black"/>
                </a:solidFill>
                <a:latin typeface="メイリオ" pitchFamily="50" charset="-128"/>
                <a:ea typeface="メイリオ" pitchFamily="50" charset="-128"/>
              </a:rPr>
              <a:t>● 郵送の場合、</a:t>
            </a:r>
            <a:r>
              <a:rPr lang="ja-JP" altLang="en-US" sz="1200" b="1" u="sng">
                <a:solidFill>
                  <a:prstClr val="black"/>
                </a:solidFill>
                <a:latin typeface="メイリオ" pitchFamily="50" charset="-128"/>
                <a:ea typeface="メイリオ" pitchFamily="50" charset="-128"/>
              </a:rPr>
              <a:t>管轄の都道府県労働局への</a:t>
            </a:r>
            <a:r>
              <a:rPr lang="ja-JP" altLang="en-US" sz="1200" b="1" u="sng">
                <a:solidFill>
                  <a:srgbClr val="FF0000"/>
                </a:solidFill>
                <a:latin typeface="メイリオ" pitchFamily="50" charset="-128"/>
                <a:ea typeface="メイリオ" pitchFamily="50" charset="-128"/>
              </a:rPr>
              <a:t>到達日が受付日</a:t>
            </a:r>
            <a:r>
              <a:rPr lang="ja-JP" altLang="en-US" sz="1200">
                <a:solidFill>
                  <a:prstClr val="black"/>
                </a:solidFill>
                <a:latin typeface="メイリオ" pitchFamily="50" charset="-128"/>
                <a:ea typeface="メイリオ" pitchFamily="50" charset="-128"/>
              </a:rPr>
              <a:t>となります。</a:t>
            </a:r>
            <a:endParaRPr lang="en-US" altLang="ja-JP" sz="1200">
              <a:solidFill>
                <a:prstClr val="black"/>
              </a:solidFill>
              <a:latin typeface="メイリオ" pitchFamily="50" charset="-128"/>
              <a:ea typeface="メイリオ" pitchFamily="50" charset="-128"/>
            </a:endParaRPr>
          </a:p>
          <a:p>
            <a:pPr marL="85725" lvl="0" indent="-85725">
              <a:lnSpc>
                <a:spcPts val="1700"/>
              </a:lnSpc>
            </a:pPr>
            <a:r>
              <a:rPr lang="ja-JP" altLang="en-US" sz="1200">
                <a:solidFill>
                  <a:prstClr val="black"/>
                </a:solidFill>
                <a:latin typeface="メイリオ" pitchFamily="50" charset="-128"/>
                <a:ea typeface="メイリオ" pitchFamily="50" charset="-128"/>
              </a:rPr>
              <a:t>　 管轄の都道府県労働局への到達日が申請期限を超過した場合、いかなる場合も受付できません。</a:t>
            </a:r>
            <a:endParaRPr lang="en-US" altLang="ja-JP" sz="1200">
              <a:solidFill>
                <a:prstClr val="black"/>
              </a:solidFill>
              <a:latin typeface="メイリオ" pitchFamily="50" charset="-128"/>
              <a:ea typeface="メイリオ" pitchFamily="50" charset="-128"/>
            </a:endParaRPr>
          </a:p>
          <a:p>
            <a:pPr marL="85725" lvl="0" indent="-85725">
              <a:lnSpc>
                <a:spcPts val="1700"/>
              </a:lnSpc>
            </a:pPr>
            <a:r>
              <a:rPr lang="ja-JP" altLang="en-US" sz="1200">
                <a:solidFill>
                  <a:prstClr val="black"/>
                </a:solidFill>
                <a:latin typeface="メイリオ" pitchFamily="50" charset="-128"/>
                <a:ea typeface="メイリオ" pitchFamily="50" charset="-128"/>
              </a:rPr>
              <a:t>　 各申請期限に留意し、日程に余裕をもって郵送手続きをお願いします。</a:t>
            </a:r>
            <a:endParaRPr lang="en-US" altLang="ja-JP" sz="1200">
              <a:solidFill>
                <a:prstClr val="black"/>
              </a:solidFill>
              <a:latin typeface="メイリオ" pitchFamily="50" charset="-128"/>
              <a:ea typeface="メイリオ" pitchFamily="50" charset="-128"/>
            </a:endParaRPr>
          </a:p>
          <a:p>
            <a:pPr marL="180975" lvl="0" indent="-180975">
              <a:lnSpc>
                <a:spcPts val="1700"/>
              </a:lnSpc>
              <a:spcBef>
                <a:spcPts val="300"/>
              </a:spcBef>
            </a:pPr>
            <a:r>
              <a:rPr lang="ja-JP" altLang="en-US" sz="1200">
                <a:solidFill>
                  <a:prstClr val="black"/>
                </a:solidFill>
                <a:latin typeface="メイリオ" pitchFamily="50" charset="-128"/>
                <a:ea typeface="メイリオ" pitchFamily="50" charset="-128"/>
              </a:rPr>
              <a:t>● 郵送の場合、各コース共通の書類の他、助成対象となるコースに応じた必要書類について、　</a:t>
            </a:r>
            <a:r>
              <a:rPr lang="ja-JP" altLang="en-US" sz="1200" b="1" u="sng">
                <a:solidFill>
                  <a:prstClr val="black"/>
                </a:solidFill>
                <a:latin typeface="メイリオ" pitchFamily="50" charset="-128"/>
                <a:ea typeface="メイリオ" pitchFamily="50" charset="-128"/>
              </a:rPr>
              <a:t>不足のないようご確認の上、ご提出をお願いいたします</a:t>
            </a:r>
            <a:r>
              <a:rPr lang="ja-JP" altLang="en-US" sz="1200">
                <a:solidFill>
                  <a:prstClr val="black"/>
                </a:solidFill>
                <a:latin typeface="メイリオ" pitchFamily="50" charset="-128"/>
                <a:ea typeface="メイリオ" pitchFamily="50" charset="-128"/>
              </a:rPr>
              <a:t>。不足書類がある場合、その分審査・支給が遅くなります。</a:t>
            </a:r>
            <a:endParaRPr lang="en-US" altLang="ja-JP" sz="1200">
              <a:solidFill>
                <a:prstClr val="black"/>
              </a:solidFill>
              <a:latin typeface="メイリオ" pitchFamily="50" charset="-128"/>
              <a:ea typeface="メイリオ" pitchFamily="50" charset="-128"/>
            </a:endParaRPr>
          </a:p>
          <a:p>
            <a:pPr marL="180975" lvl="0" indent="-180975">
              <a:lnSpc>
                <a:spcPts val="1700"/>
              </a:lnSpc>
              <a:spcBef>
                <a:spcPts val="300"/>
              </a:spcBef>
            </a:pPr>
            <a:r>
              <a:rPr lang="ja-JP" altLang="en-US" sz="1200">
                <a:solidFill>
                  <a:prstClr val="black"/>
                </a:solidFill>
                <a:latin typeface="メイリオ" pitchFamily="50" charset="-128"/>
                <a:ea typeface="メイリオ" pitchFamily="50" charset="-128"/>
              </a:rPr>
              <a:t>● このパンフレットの他、厚生労働省のホームページにも提出書類のチェックリストを掲載していますので、ご活用ください。</a:t>
            </a:r>
            <a:endParaRPr lang="en-US" altLang="ja-JP" sz="1200">
              <a:solidFill>
                <a:prstClr val="black"/>
              </a:solidFill>
              <a:latin typeface="メイリオ" pitchFamily="50" charset="-128"/>
              <a:ea typeface="メイリオ" pitchFamily="50" charset="-128"/>
            </a:endParaRPr>
          </a:p>
        </p:txBody>
      </p:sp>
      <p:sp>
        <p:nvSpPr>
          <p:cNvPr id="12" name="スライド番号プレースホルダー 1">
            <a:extLst>
              <a:ext uri="{FF2B5EF4-FFF2-40B4-BE49-F238E27FC236}">
                <a16:creationId xmlns:a16="http://schemas.microsoft.com/office/drawing/2014/main" id="{55A12F43-6769-A7E4-C80D-1BF315CF0334}"/>
              </a:ext>
            </a:extLst>
          </p:cNvPr>
          <p:cNvSpPr txBox="1">
            <a:spLocks/>
          </p:cNvSpPr>
          <p:nvPr/>
        </p:nvSpPr>
        <p:spPr>
          <a:xfrm>
            <a:off x="-36699" y="9992644"/>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63</a:t>
            </a:fld>
            <a:endParaRPr lang="ja-JP" altLang="en-US"/>
          </a:p>
        </p:txBody>
      </p:sp>
    </p:spTree>
    <p:extLst>
      <p:ext uri="{BB962C8B-B14F-4D97-AF65-F5344CB8AC3E}">
        <p14:creationId xmlns:p14="http://schemas.microsoft.com/office/powerpoint/2010/main" val="41835307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 name="object 2">
            <a:extLst>
              <a:ext uri="{FF2B5EF4-FFF2-40B4-BE49-F238E27FC236}">
                <a16:creationId xmlns:a16="http://schemas.microsoft.com/office/drawing/2014/main" id="{0F92BA39-33F3-491A-0EB9-0C6E6C6C423A}"/>
              </a:ext>
            </a:extLst>
          </p:cNvPr>
          <p:cNvSpPr/>
          <p:nvPr/>
        </p:nvSpPr>
        <p:spPr>
          <a:xfrm>
            <a:off x="126124" y="7536330"/>
            <a:ext cx="6941062" cy="2526733"/>
          </a:xfrm>
          <a:custGeom>
            <a:avLst/>
            <a:gdLst/>
            <a:ahLst/>
            <a:cxnLst/>
            <a:rect l="l" t="t" r="r" b="b"/>
            <a:pathLst>
              <a:path w="7560309" h="8795385">
                <a:moveTo>
                  <a:pt x="7559992" y="0"/>
                </a:moveTo>
                <a:lnTo>
                  <a:pt x="0" y="0"/>
                </a:lnTo>
                <a:lnTo>
                  <a:pt x="0" y="8794813"/>
                </a:lnTo>
                <a:lnTo>
                  <a:pt x="7559992" y="8794813"/>
                </a:lnTo>
                <a:lnTo>
                  <a:pt x="7559992" y="0"/>
                </a:lnTo>
                <a:close/>
              </a:path>
            </a:pathLst>
          </a:custGeom>
          <a:solidFill>
            <a:srgbClr val="B5E3EE"/>
          </a:solidFill>
        </p:spPr>
        <p:txBody>
          <a:bodyPr wrap="square" lIns="0" tIns="0" rIns="0" bIns="0" rtlCol="0"/>
          <a:lstStyle/>
          <a:p>
            <a:endParaRPr/>
          </a:p>
        </p:txBody>
      </p:sp>
      <p:sp>
        <p:nvSpPr>
          <p:cNvPr id="432" name="object 2">
            <a:extLst>
              <a:ext uri="{FF2B5EF4-FFF2-40B4-BE49-F238E27FC236}">
                <a16:creationId xmlns:a16="http://schemas.microsoft.com/office/drawing/2014/main" id="{CF60497A-BCEB-EA3B-22BE-161F76CA820D}"/>
              </a:ext>
            </a:extLst>
          </p:cNvPr>
          <p:cNvSpPr/>
          <p:nvPr/>
        </p:nvSpPr>
        <p:spPr>
          <a:xfrm>
            <a:off x="133714" y="7103568"/>
            <a:ext cx="6933471" cy="394113"/>
          </a:xfrm>
          <a:custGeom>
            <a:avLst/>
            <a:gdLst/>
            <a:ahLst/>
            <a:cxnLst/>
            <a:rect l="l" t="t" r="r" b="b"/>
            <a:pathLst>
              <a:path w="6840220" h="9076055">
                <a:moveTo>
                  <a:pt x="6839991" y="0"/>
                </a:moveTo>
                <a:lnTo>
                  <a:pt x="0" y="0"/>
                </a:lnTo>
                <a:lnTo>
                  <a:pt x="0" y="9075788"/>
                </a:lnTo>
                <a:lnTo>
                  <a:pt x="6839991" y="9075788"/>
                </a:lnTo>
                <a:lnTo>
                  <a:pt x="6839991" y="0"/>
                </a:lnTo>
                <a:close/>
              </a:path>
            </a:pathLst>
          </a:custGeom>
          <a:solidFill>
            <a:srgbClr val="4EC6E0"/>
          </a:solidFill>
        </p:spPr>
        <p:txBody>
          <a:bodyPr wrap="square" lIns="0" tIns="0" rIns="0" bIns="0" rtlCol="0"/>
          <a:lstStyle/>
          <a:p>
            <a:endParaRPr/>
          </a:p>
        </p:txBody>
      </p:sp>
      <p:sp>
        <p:nvSpPr>
          <p:cNvPr id="6" name="正方形/長方形 5"/>
          <p:cNvSpPr/>
          <p:nvPr/>
        </p:nvSpPr>
        <p:spPr>
          <a:xfrm>
            <a:off x="493176" y="10163500"/>
            <a:ext cx="6685474" cy="1615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0" rIns="100191" bIns="0" rtlCol="0" anchor="ctr">
            <a:spAutoFit/>
          </a:bodyPr>
          <a:lstStyle/>
          <a:p>
            <a:pPr algn="r"/>
            <a:r>
              <a:rPr lang="ja-JP" altLang="en-US" sz="1050" dirty="0">
                <a:solidFill>
                  <a:schemeClr val="tx1"/>
                </a:solidFill>
                <a:latin typeface="メイリオ" pitchFamily="50" charset="-128"/>
                <a:ea typeface="メイリオ" pitchFamily="50" charset="-128"/>
              </a:rPr>
              <a:t>このパンフレットの内容は令和８年５月</a:t>
            </a:r>
            <a:r>
              <a:rPr lang="en-US" altLang="ja-JP" sz="1050" dirty="0">
                <a:solidFill>
                  <a:schemeClr val="tx1"/>
                </a:solidFill>
                <a:latin typeface="メイリオ" pitchFamily="50" charset="-128"/>
                <a:ea typeface="メイリオ" pitchFamily="50" charset="-128"/>
              </a:rPr>
              <a:t>14</a:t>
            </a:r>
            <a:r>
              <a:rPr lang="ja-JP" altLang="en-US" sz="1050" dirty="0">
                <a:solidFill>
                  <a:schemeClr val="tx1"/>
                </a:solidFill>
                <a:latin typeface="メイリオ" pitchFamily="50" charset="-128"/>
                <a:ea typeface="メイリオ" pitchFamily="50" charset="-128"/>
              </a:rPr>
              <a:t>日現在のものです。</a:t>
            </a:r>
            <a:endParaRPr lang="en-US" altLang="ja-JP" sz="1050" dirty="0">
              <a:solidFill>
                <a:schemeClr val="tx1"/>
              </a:solidFill>
              <a:latin typeface="メイリオ" pitchFamily="50" charset="-128"/>
              <a:ea typeface="メイリオ" pitchFamily="50" charset="-128"/>
            </a:endParaRPr>
          </a:p>
        </p:txBody>
      </p:sp>
      <p:sp>
        <p:nvSpPr>
          <p:cNvPr id="7" name="正方形/長方形 6"/>
          <p:cNvSpPr/>
          <p:nvPr/>
        </p:nvSpPr>
        <p:spPr>
          <a:xfrm>
            <a:off x="91442" y="163569"/>
            <a:ext cx="7061250" cy="307777"/>
          </a:xfrm>
          <a:prstGeom prst="rect">
            <a:avLst/>
          </a:prstGeom>
          <a:solidFill>
            <a:schemeClr val="accent5">
              <a:lumMod val="60000"/>
              <a:lumOff val="40000"/>
            </a:schemeClr>
          </a:solidFill>
          <a:ln cap="rnd">
            <a:noFill/>
          </a:ln>
        </p:spPr>
        <p:txBody>
          <a:bodyPr wrap="square">
            <a:spAutoFit/>
          </a:bodyPr>
          <a:lstStyle/>
          <a:p>
            <a:pPr lvl="0"/>
            <a:r>
              <a:rPr lang="ja-JP" altLang="en-US" sz="1400" b="1">
                <a:latin typeface="メイリオ" pitchFamily="50" charset="-128"/>
                <a:ea typeface="メイリオ" pitchFamily="50" charset="-128"/>
              </a:rPr>
              <a:t>□　</a:t>
            </a:r>
            <a:r>
              <a:rPr lang="ja-JP" altLang="en-US" sz="1400" b="1">
                <a:solidFill>
                  <a:prstClr val="black"/>
                </a:solidFill>
                <a:latin typeface="メイリオ" pitchFamily="50" charset="-128"/>
                <a:ea typeface="メイリオ" pitchFamily="50" charset="-128"/>
              </a:rPr>
              <a:t>都道府県労働局一覧</a:t>
            </a:r>
          </a:p>
        </p:txBody>
      </p:sp>
      <p:sp>
        <p:nvSpPr>
          <p:cNvPr id="8" name="山形 7"/>
          <p:cNvSpPr/>
          <p:nvPr/>
        </p:nvSpPr>
        <p:spPr>
          <a:xfrm>
            <a:off x="2516701" y="6632401"/>
            <a:ext cx="328586" cy="275973"/>
          </a:xfrm>
          <a:prstGeom prst="chevron">
            <a:avLst>
              <a:gd name="adj" fmla="val 54257"/>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9" name="テキスト ボックス 8"/>
          <p:cNvSpPr txBox="1"/>
          <p:nvPr/>
        </p:nvSpPr>
        <p:spPr>
          <a:xfrm>
            <a:off x="615541" y="6580340"/>
            <a:ext cx="1961071" cy="384721"/>
          </a:xfrm>
          <a:prstGeom prst="rect">
            <a:avLst/>
          </a:prstGeom>
          <a:noFill/>
        </p:spPr>
        <p:txBody>
          <a:bodyPr wrap="square" rtlCol="0">
            <a:spAutoFit/>
          </a:bodyPr>
          <a:lstStyle/>
          <a:p>
            <a:r>
              <a:rPr kumimoji="1" lang="ja-JP" altLang="en-US" sz="1000">
                <a:latin typeface="メイリオ" panose="020B0604030504040204" pitchFamily="50" charset="-128"/>
                <a:ea typeface="メイリオ" panose="020B0604030504040204" pitchFamily="50" charset="-128"/>
              </a:rPr>
              <a:t>雇用関係給付金 受付窓口一覧</a:t>
            </a:r>
            <a:endParaRPr kumimoji="1" lang="en-US" altLang="ja-JP" sz="1000">
              <a:latin typeface="メイリオ" panose="020B0604030504040204" pitchFamily="50" charset="-128"/>
              <a:ea typeface="メイリオ" panose="020B0604030504040204" pitchFamily="50" charset="-128"/>
            </a:endParaRPr>
          </a:p>
          <a:p>
            <a:r>
              <a:rPr lang="en-US" altLang="ja-JP" sz="900">
                <a:latin typeface="メイリオ" panose="020B0604030504040204" pitchFamily="50" charset="-128"/>
                <a:ea typeface="メイリオ" panose="020B0604030504040204" pitchFamily="50" charset="-128"/>
              </a:rPr>
              <a:t>(</a:t>
            </a:r>
            <a:r>
              <a:rPr kumimoji="1" lang="ja-JP" altLang="en-US" sz="900">
                <a:latin typeface="メイリオ" panose="020B0604030504040204" pitchFamily="50" charset="-128"/>
                <a:ea typeface="メイリオ" panose="020B0604030504040204" pitchFamily="50" charset="-128"/>
              </a:rPr>
              <a:t>厚生労働省ホームページ</a:t>
            </a:r>
            <a:r>
              <a:rPr kumimoji="1" lang="en-US" altLang="ja-JP" sz="900">
                <a:latin typeface="メイリオ" panose="020B0604030504040204" pitchFamily="50" charset="-128"/>
                <a:ea typeface="メイリオ" panose="020B0604030504040204" pitchFamily="50" charset="-128"/>
              </a:rPr>
              <a:t>)</a:t>
            </a:r>
            <a:endParaRPr kumimoji="1" lang="ja-JP" altLang="en-US" sz="900">
              <a:latin typeface="メイリオ" panose="020B0604030504040204" pitchFamily="50" charset="-128"/>
              <a:ea typeface="メイリオ" panose="020B0604030504040204" pitchFamily="50" charset="-128"/>
            </a:endParaRPr>
          </a:p>
        </p:txBody>
      </p:sp>
      <p:sp>
        <p:nvSpPr>
          <p:cNvPr id="10" name="正方形/長方形 9"/>
          <p:cNvSpPr/>
          <p:nvPr/>
        </p:nvSpPr>
        <p:spPr>
          <a:xfrm>
            <a:off x="395478" y="6493646"/>
            <a:ext cx="6685474" cy="1017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0" rIns="100191" bIns="0" rtlCol="0" anchor="ctr">
            <a:spAutoFit/>
          </a:bodyPr>
          <a:lstStyle/>
          <a:p>
            <a:r>
              <a:rPr lang="en-US" altLang="ja-JP" sz="800">
                <a:solidFill>
                  <a:schemeClr val="tx1"/>
                </a:solidFill>
                <a:latin typeface="メイリオ" pitchFamily="50" charset="-128"/>
                <a:ea typeface="メイリオ" pitchFamily="50" charset="-128"/>
              </a:rPr>
              <a:t>※ </a:t>
            </a:r>
            <a:r>
              <a:rPr lang="ja-JP" altLang="en-US" sz="800">
                <a:solidFill>
                  <a:schemeClr val="tx1"/>
                </a:solidFill>
                <a:latin typeface="メイリオ" pitchFamily="50" charset="-128"/>
                <a:ea typeface="メイリオ" pitchFamily="50" charset="-128"/>
              </a:rPr>
              <a:t>対象労働者が所属する雇用保険適用事業所を管轄する労働局にお問い合わせください。</a:t>
            </a:r>
            <a:endParaRPr lang="en-US" altLang="ja-JP" sz="800">
              <a:solidFill>
                <a:schemeClr val="tx1"/>
              </a:solidFill>
              <a:latin typeface="メイリオ" pitchFamily="50" charset="-128"/>
              <a:ea typeface="メイリオ"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758563138"/>
              </p:ext>
            </p:extLst>
          </p:nvPr>
        </p:nvGraphicFramePr>
        <p:xfrm>
          <a:off x="176953" y="516676"/>
          <a:ext cx="3445114" cy="5819378"/>
        </p:xfrm>
        <a:graphic>
          <a:graphicData uri="http://schemas.openxmlformats.org/drawingml/2006/table">
            <a:tbl>
              <a:tblPr firstRow="1" bandRow="1">
                <a:tableStyleId>{5940675A-B579-460E-94D1-54222C63F5DA}</a:tableStyleId>
              </a:tblPr>
              <a:tblGrid>
                <a:gridCol w="860277">
                  <a:extLst>
                    <a:ext uri="{9D8B030D-6E8A-4147-A177-3AD203B41FA5}">
                      <a16:colId xmlns:a16="http://schemas.microsoft.com/office/drawing/2014/main" val="20000"/>
                    </a:ext>
                  </a:extLst>
                </a:gridCol>
                <a:gridCol w="1576725">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190267">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労働局</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担当課</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電話番号</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10000"/>
                  </a:ext>
                </a:extLst>
              </a:tr>
              <a:tr h="352758">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北海道労働局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雇用助成金</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さっぽろセンター６階</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011(788)9070</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青森労働局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017(721)2003</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03"/>
                  </a:ext>
                </a:extLst>
              </a:tr>
              <a:tr h="203102">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岩手労働局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1001908" rtl="0" eaLnBrk="1" fontAlgn="auto" latinLnBrk="0" hangingPunct="1">
                        <a:lnSpc>
                          <a:spcPct val="100000"/>
                        </a:lnSpc>
                        <a:spcBef>
                          <a:spcPts val="0"/>
                        </a:spcBef>
                        <a:spcAft>
                          <a:spcPts val="0"/>
                        </a:spcAft>
                        <a:buClrTx/>
                        <a:buSzTx/>
                        <a:buFontTx/>
                        <a:buNone/>
                        <a:tabLst/>
                        <a:defRPr/>
                      </a:pPr>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019(606)3285</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04717">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宮城労働局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022(299)8063</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05"/>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秋田労働局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018(883)0006</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山形労働局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山形労働局助成金センター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023(666)3614</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07"/>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福島労働局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024(529)5409</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茨城労働局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助成金事務センター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029(297)7235</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09"/>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栃木労働局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助成金事務センター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028(614)2263</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群馬労働局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027(210)5008</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11"/>
                  </a:ext>
                </a:extLst>
              </a:tr>
              <a:tr h="352758">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埼玉労働局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048(600)6217</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千葉労働局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職業対策課分室</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043(441)5678</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13"/>
                  </a:ext>
                </a:extLst>
              </a:tr>
              <a:tr h="352758">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東京労働局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ハローワーク助成金事務</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03(6894)7072</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4"/>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神奈川労働局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神奈川助成金センター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045(277)8801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16"/>
                  </a:ext>
                </a:extLst>
              </a:tr>
              <a:tr h="352758">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新潟労働局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025(278)7181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富山労働局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076(432)9172</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18"/>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石川労働局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076(265)4428</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福井労働局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0776(22)2683</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20"/>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山梨労働局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055(225)2861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1"/>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長野労働局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026(226)0862</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22"/>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岐阜労働局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058(263)5650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3"/>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静岡労働局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054(271)9970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24"/>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愛知労働局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あいち雇用助成室</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052(688)5758</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5"/>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三重労働局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059(226)2111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26"/>
                  </a:ext>
                </a:extLst>
              </a:tr>
              <a:tr h="200540">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滋賀労働局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077(526)8251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25185156"/>
                  </a:ext>
                </a:extLst>
              </a:tr>
            </a:tbl>
          </a:graphicData>
        </a:graphic>
      </p:graphicFrame>
      <p:graphicFrame>
        <p:nvGraphicFramePr>
          <p:cNvPr id="3" name="表 2">
            <a:extLst>
              <a:ext uri="{FF2B5EF4-FFF2-40B4-BE49-F238E27FC236}">
                <a16:creationId xmlns:a16="http://schemas.microsoft.com/office/drawing/2014/main" id="{3AA86437-01D2-AAC6-5F8D-153A70E2BE73}"/>
              </a:ext>
            </a:extLst>
          </p:cNvPr>
          <p:cNvGraphicFramePr>
            <a:graphicFrameLocks noGrp="1"/>
          </p:cNvGraphicFramePr>
          <p:nvPr>
            <p:extLst>
              <p:ext uri="{D42A27DB-BD31-4B8C-83A1-F6EECF244321}">
                <p14:modId xmlns:p14="http://schemas.microsoft.com/office/powerpoint/2010/main" val="3205176405"/>
              </p:ext>
            </p:extLst>
          </p:nvPr>
        </p:nvGraphicFramePr>
        <p:xfrm>
          <a:off x="3658071" y="516677"/>
          <a:ext cx="3445114" cy="5719342"/>
        </p:xfrm>
        <a:graphic>
          <a:graphicData uri="http://schemas.openxmlformats.org/drawingml/2006/table">
            <a:tbl>
              <a:tblPr firstRow="1" bandRow="1">
                <a:tableStyleId>{5940675A-B579-460E-94D1-54222C63F5DA}</a:tableStyleId>
              </a:tblPr>
              <a:tblGrid>
                <a:gridCol w="900100">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032846">
                  <a:extLst>
                    <a:ext uri="{9D8B030D-6E8A-4147-A177-3AD203B41FA5}">
                      <a16:colId xmlns:a16="http://schemas.microsoft.com/office/drawing/2014/main" val="20002"/>
                    </a:ext>
                  </a:extLst>
                </a:gridCol>
              </a:tblGrid>
              <a:tr h="188865">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労働局</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担当課</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a:txBody>
                    <a:bodyPr/>
                    <a:lstStyle/>
                    <a:p>
                      <a:pPr algn="ctr"/>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電話番号</a:t>
                      </a:r>
                    </a:p>
                  </a:txBody>
                  <a:tcPr marL="87086" marR="87086" marT="34286"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extLst>
                  <a:ext uri="{0D108BD9-81ED-4DB2-BD59-A6C34878D82A}">
                    <a16:rowId xmlns:a16="http://schemas.microsoft.com/office/drawing/2014/main" val="10000"/>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京都労働局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　　　　　　　　　　　　　　　　　　　　　　　　　　　　　　　　　　　　　　　　　　　　　　　　　　　　　　　　　　　　　　　　　　　　　　　　　　　　　　　　　　　　　　　　　　　　　　　　　　　　　　　　　　　　　　　　　　　　　　　　　　　　　　　　　　　　　　　　　　　　　　　　　　　　　　　　　　　　　　　　　　　　　　　　　　　　　　　　　　　　　　　　　　　　　　　　　　　　　　　　　　　　　　　　　　　　　　　　　　　　　　　　　　　　　　　　　　　　　　　　　　　　　　　　　　　　　　　　　　　　　　　　　　　　　　　　　　　　　　　　　　　　　　　　　　　　　　　　　　　　　　　　　　　　　　　　　　　　　　　　　　　　　　　　　　　　　　　　　　　　　　　　　　　　　　　　　　　　　　　　　　　　　　　　　　　　　　　　　　　　　　　　　　　　　　　　　　　　　　　　　　　　　　　　　　　　　　　　　　　　　　　　　　　　　　　　　　　　　　　　　　　　　　　　　　　　　　　　　　　　　　　　　　　　　　　　　　　　　　　　　　　　　　　　　　　　　　　　　　　　　　　　　　　　　　　　　　　　　　　　　　　　　　　　　　　　　　　　　　　　　　　　　　　　　　　　　　　　　　　　　　　　　　　　　　　　　　　　　　　　　　　　　　　　　　</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075(241)3269</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28"/>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大阪労働局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06(7669)8900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9"/>
                  </a:ext>
                </a:extLst>
              </a:tr>
              <a:tr h="350159">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兵庫労働局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職業対策課（ハローワーク助成金デスク）</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078(221)5440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30"/>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奈良労働局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0742(35)6336</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31"/>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和歌山労働局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073(488)1161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32"/>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鳥取労働局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0857(88)2777</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33"/>
                  </a:ext>
                </a:extLst>
              </a:tr>
              <a:tr h="594674">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島根労働局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訓練課</a:t>
                      </a: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有期実習型訓練以外</a:t>
                      </a: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助成金相談センター</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有期実習型訓練</a:t>
                      </a: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0852(20)7028</a:t>
                      </a:r>
                    </a:p>
                    <a:p>
                      <a:pPr algn="ct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0852(20)7029</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34"/>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岡山労働局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助成金事務室</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086(238)5301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35"/>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広島労働局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082(502)7832</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36"/>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山口労働局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083(902)1564</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37"/>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徳島労働局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088(622)8609</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38"/>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香川労働局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087(823)0505</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39"/>
                  </a:ext>
                </a:extLst>
              </a:tr>
              <a:tr h="350159">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愛媛労働局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職業対策課分室</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089(987)6370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40"/>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高知労働局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088(878)5328</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41"/>
                  </a:ext>
                </a:extLst>
              </a:tr>
              <a:tr h="350159">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福岡労働局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福岡助成金センター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092(411)4701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42"/>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佐賀労働局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0952(32)7173</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43"/>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長崎労働局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095(801)0042</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44"/>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熊本労働局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096(312)0086</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45"/>
                  </a:ext>
                </a:extLst>
              </a:tr>
              <a:tr h="199063">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大分労働局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大分助成金センター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097(535)2100</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46"/>
                  </a:ext>
                </a:extLst>
              </a:tr>
              <a:tr h="350159">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宮崎労働局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助成金センター（ハローワークプラザ宮崎内）</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0985(62)3125</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47"/>
                  </a:ext>
                </a:extLst>
              </a:tr>
              <a:tr h="350159">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鹿児島労働局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職業対策課各種助成金</a:t>
                      </a:r>
                      <a:endPar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相談・受付コーナー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tc>
                  <a:txBody>
                    <a:bodyPr/>
                    <a:lstStyle/>
                    <a:p>
                      <a:pPr algn="ctr"/>
                      <a:r>
                        <a:rPr kumimoji="1" lang="en-US" altLang="ja-JP"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099(219)5101</a:t>
                      </a:r>
                      <a:endParaRPr kumimoji="1" lang="ja-JP" altLang="en-US" sz="90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CFFFF"/>
                    </a:solidFill>
                  </a:tcPr>
                </a:tc>
                <a:extLst>
                  <a:ext uri="{0D108BD9-81ED-4DB2-BD59-A6C34878D82A}">
                    <a16:rowId xmlns:a16="http://schemas.microsoft.com/office/drawing/2014/main" val="10048"/>
                  </a:ext>
                </a:extLst>
              </a:tr>
              <a:tr h="199063">
                <a:tc>
                  <a:txBody>
                    <a:bodyPr/>
                    <a:lstStyle/>
                    <a:p>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沖縄労働局</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900">
                          <a:latin typeface="メイリオ" panose="020B0604030504040204" pitchFamily="50" charset="-128"/>
                          <a:ea typeface="メイリオ" panose="020B0604030504040204" pitchFamily="50" charset="-128"/>
                          <a:cs typeface="メイリオ" panose="020B0604030504040204" pitchFamily="50" charset="-128"/>
                        </a:rPr>
                        <a:t>沖縄助成金センター</a:t>
                      </a: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en-US" altLang="ja-JP" sz="900">
                          <a:latin typeface="メイリオ" panose="020B0604030504040204" pitchFamily="50" charset="-128"/>
                          <a:ea typeface="メイリオ" panose="020B0604030504040204" pitchFamily="50" charset="-128"/>
                          <a:cs typeface="メイリオ" panose="020B0604030504040204" pitchFamily="50" charset="-128"/>
                        </a:rPr>
                        <a:t>098(868)1606</a:t>
                      </a:r>
                      <a:endParaRPr kumimoji="1" lang="ja-JP" altLang="en-US" sz="900">
                        <a:latin typeface="メイリオ" panose="020B0604030504040204" pitchFamily="50" charset="-128"/>
                        <a:ea typeface="メイリオ" panose="020B0604030504040204" pitchFamily="50" charset="-128"/>
                        <a:cs typeface="メイリオ" panose="020B0604030504040204" pitchFamily="50" charset="-128"/>
                      </a:endParaRPr>
                    </a:p>
                  </a:txBody>
                  <a:tcPr marL="87086" marR="87086" marT="43543"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49"/>
                  </a:ext>
                </a:extLst>
              </a:tr>
            </a:tbl>
          </a:graphicData>
        </a:graphic>
      </p:graphicFrame>
      <p:sp>
        <p:nvSpPr>
          <p:cNvPr id="20" name="四角形: 角を丸くする 19">
            <a:extLst>
              <a:ext uri="{FF2B5EF4-FFF2-40B4-BE49-F238E27FC236}">
                <a16:creationId xmlns:a16="http://schemas.microsoft.com/office/drawing/2014/main" id="{1609551D-C749-0726-D7DF-D348CD97B564}"/>
              </a:ext>
            </a:extLst>
          </p:cNvPr>
          <p:cNvSpPr/>
          <p:nvPr/>
        </p:nvSpPr>
        <p:spPr>
          <a:xfrm>
            <a:off x="133715" y="7103568"/>
            <a:ext cx="6933470" cy="30527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r>
              <a:rPr kumimoji="1" lang="ja-JP" altLang="en-US" sz="2400">
                <a:solidFill>
                  <a:schemeClr val="tx1"/>
                </a:solidFill>
                <a:latin typeface="HG創英角ｺﾞｼｯｸUB" panose="020B0909000000000000" pitchFamily="49" charset="-128"/>
                <a:ea typeface="HG創英角ｺﾞｼｯｸUB" panose="020B0909000000000000" pitchFamily="49" charset="-128"/>
              </a:rPr>
              <a:t>人材開発支援助成金を</a:t>
            </a:r>
            <a:r>
              <a:rPr kumimoji="1" lang="ja-JP" altLang="en-US" sz="2400">
                <a:solidFill>
                  <a:schemeClr val="bg1"/>
                </a:solidFill>
                <a:latin typeface="HG創英角ｺﾞｼｯｸUB" panose="020B0909000000000000" pitchFamily="49" charset="-128"/>
                <a:ea typeface="HG創英角ｺﾞｼｯｸUB" panose="020B0909000000000000" pitchFamily="49" charset="-128"/>
              </a:rPr>
              <a:t>電子申請</a:t>
            </a:r>
            <a:r>
              <a:rPr kumimoji="1" lang="ja-JP" altLang="en-US" sz="2400">
                <a:solidFill>
                  <a:schemeClr val="tx1"/>
                </a:solidFill>
                <a:latin typeface="HG創英角ｺﾞｼｯｸUB" panose="020B0909000000000000" pitchFamily="49" charset="-128"/>
                <a:ea typeface="HG創英角ｺﾞｼｯｸUB" panose="020B0909000000000000" pitchFamily="49" charset="-128"/>
              </a:rPr>
              <a:t>しませんか？</a:t>
            </a:r>
            <a:endParaRPr kumimoji="1" lang="en-US" altLang="ja-JP" sz="2400" b="1">
              <a:ln w="10160">
                <a:solidFill>
                  <a:schemeClr val="accent5"/>
                </a:solidFill>
                <a:prstDash val="solid"/>
              </a:ln>
              <a:solidFill>
                <a:srgbClr val="FFFFFF"/>
              </a:solidFill>
              <a:effectLst>
                <a:outerShdw blurRad="38100" dist="22860" dir="5400000" algn="tl" rotWithShape="0">
                  <a:srgbClr val="000000">
                    <a:alpha val="30000"/>
                  </a:srgbClr>
                </a:outerShdw>
              </a:effectLst>
              <a:latin typeface="HG創英角ｺﾞｼｯｸUB" panose="020B0909000000000000" pitchFamily="49" charset="-128"/>
              <a:ea typeface="HG創英角ｺﾞｼｯｸUB" panose="020B0909000000000000" pitchFamily="49" charset="-128"/>
            </a:endParaRPr>
          </a:p>
        </p:txBody>
      </p:sp>
      <p:sp>
        <p:nvSpPr>
          <p:cNvPr id="15" name="正方形/長方形 14">
            <a:extLst>
              <a:ext uri="{FF2B5EF4-FFF2-40B4-BE49-F238E27FC236}">
                <a16:creationId xmlns:a16="http://schemas.microsoft.com/office/drawing/2014/main" id="{1DACE19F-2ADC-F218-FFD3-1C8728FC6823}"/>
              </a:ext>
            </a:extLst>
          </p:cNvPr>
          <p:cNvSpPr/>
          <p:nvPr/>
        </p:nvSpPr>
        <p:spPr>
          <a:xfrm flipH="1">
            <a:off x="364975" y="8122915"/>
            <a:ext cx="6470543" cy="1764000"/>
          </a:xfrm>
          <a:prstGeom prst="rect">
            <a:avLst/>
          </a:prstGeom>
          <a:solidFill>
            <a:schemeClr val="bg1"/>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431" name="テキスト ボックス 430">
            <a:extLst>
              <a:ext uri="{FF2B5EF4-FFF2-40B4-BE49-F238E27FC236}">
                <a16:creationId xmlns:a16="http://schemas.microsoft.com/office/drawing/2014/main" id="{A131D081-D398-F4D1-0035-6D2A6FD56714}"/>
              </a:ext>
            </a:extLst>
          </p:cNvPr>
          <p:cNvSpPr txBox="1"/>
          <p:nvPr/>
        </p:nvSpPr>
        <p:spPr>
          <a:xfrm>
            <a:off x="347238" y="7588460"/>
            <a:ext cx="6933470" cy="523220"/>
          </a:xfrm>
          <a:prstGeom prst="rect">
            <a:avLst/>
          </a:prstGeom>
          <a:noFill/>
          <a:ln w="57150">
            <a:noFill/>
          </a:ln>
        </p:spPr>
        <p:txBody>
          <a:bodyPr wrap="square" rtlCol="0">
            <a:spAutoFit/>
          </a:bodyPr>
          <a:lstStyle/>
          <a:p>
            <a:r>
              <a:rPr kumimoji="1" lang="ja-JP" altLang="en-US" sz="1400" b="1">
                <a:latin typeface="メイリオ" panose="020B0604030504040204" pitchFamily="50" charset="-128"/>
                <a:ea typeface="メイリオ" panose="020B0604030504040204" pitchFamily="50" charset="-128"/>
                <a:cs typeface="メイリオ" panose="020B0604030504040204" pitchFamily="50" charset="-128"/>
              </a:rPr>
              <a:t>人材開発支援助成金は、</a:t>
            </a:r>
            <a:r>
              <a:rPr kumimoji="1" lang="en-US" altLang="ja-JP" sz="1400" b="1">
                <a:latin typeface="メイリオ" panose="020B0604030504040204" pitchFamily="50" charset="-128"/>
                <a:ea typeface="メイリオ" panose="020B0604030504040204" pitchFamily="50" charset="-128"/>
                <a:cs typeface="メイリオ" panose="020B0604030504040204" pitchFamily="50" charset="-128"/>
              </a:rPr>
              <a:t>2023(</a:t>
            </a:r>
            <a:r>
              <a:rPr kumimoji="1" lang="ja-JP" altLang="en-US" sz="1400" b="1">
                <a:latin typeface="メイリオ" panose="020B0604030504040204" pitchFamily="50" charset="-128"/>
                <a:ea typeface="メイリオ" panose="020B0604030504040204" pitchFamily="50" charset="-128"/>
                <a:cs typeface="メイリオ" panose="020B0604030504040204" pitchFamily="50" charset="-128"/>
              </a:rPr>
              <a:t>令和</a:t>
            </a:r>
            <a:r>
              <a:rPr kumimoji="1" lang="en-US" altLang="ja-JP" sz="1400" b="1">
                <a:latin typeface="メイリオ" panose="020B0604030504040204" pitchFamily="50" charset="-128"/>
                <a:ea typeface="メイリオ" panose="020B0604030504040204" pitchFamily="50" charset="-128"/>
                <a:cs typeface="メイリオ" panose="020B0604030504040204" pitchFamily="50" charset="-128"/>
              </a:rPr>
              <a:t>5)</a:t>
            </a:r>
            <a:r>
              <a:rPr kumimoji="1" lang="ja-JP" altLang="en-US" sz="1400" b="1">
                <a:latin typeface="メイリオ" panose="020B0604030504040204" pitchFamily="50" charset="-128"/>
                <a:ea typeface="メイリオ" panose="020B0604030504040204" pitchFamily="50" charset="-128"/>
                <a:cs typeface="メイリオ" panose="020B0604030504040204" pitchFamily="50" charset="-128"/>
              </a:rPr>
              <a:t>年</a:t>
            </a:r>
            <a:r>
              <a:rPr kumimoji="1" lang="en-US" altLang="ja-JP" sz="1400" b="1">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400" b="1">
                <a:latin typeface="メイリオ" panose="020B0604030504040204" pitchFamily="50" charset="-128"/>
                <a:ea typeface="メイリオ" panose="020B0604030504040204" pitchFamily="50" charset="-128"/>
                <a:cs typeface="メイリオ" panose="020B0604030504040204" pitchFamily="50" charset="-128"/>
              </a:rPr>
              <a:t>月から、雇用関係助成金ポータルでの</a:t>
            </a:r>
            <a:endParaRPr kumimoji="1" lang="en-US" altLang="ja-JP" sz="1400" b="1">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a:latin typeface="メイリオ" panose="020B0604030504040204" pitchFamily="50" charset="-128"/>
                <a:ea typeface="メイリオ" panose="020B0604030504040204" pitchFamily="50" charset="-128"/>
                <a:cs typeface="メイリオ" panose="020B0604030504040204" pitchFamily="50" charset="-128"/>
              </a:rPr>
              <a:t>電子申請が可能となりました。</a:t>
            </a:r>
          </a:p>
        </p:txBody>
      </p:sp>
      <p:sp>
        <p:nvSpPr>
          <p:cNvPr id="2" name="テキスト ボックス 1">
            <a:extLst>
              <a:ext uri="{FF2B5EF4-FFF2-40B4-BE49-F238E27FC236}">
                <a16:creationId xmlns:a16="http://schemas.microsoft.com/office/drawing/2014/main" id="{40FA1E9F-82E0-08B2-A258-CDE2B96C140A}"/>
              </a:ext>
            </a:extLst>
          </p:cNvPr>
          <p:cNvSpPr txBox="1"/>
          <p:nvPr/>
        </p:nvSpPr>
        <p:spPr>
          <a:xfrm>
            <a:off x="1316244" y="9514182"/>
            <a:ext cx="1841788" cy="215444"/>
          </a:xfrm>
          <a:prstGeom prst="rect">
            <a:avLst/>
          </a:prstGeom>
          <a:noFill/>
          <a:ln w="57150">
            <a:noFill/>
          </a:ln>
        </p:spPr>
        <p:txBody>
          <a:bodyPr wrap="square" rtlCol="0">
            <a:spAutoFit/>
          </a:bodyPr>
          <a:lstStyle/>
          <a:p>
            <a:r>
              <a:rPr kumimoji="1" lang="en-US" altLang="ja-JP" sz="8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hlinkClick r:id="rId2"/>
              </a:rPr>
              <a:t>https://www.esop.mhlw.go.jp/</a:t>
            </a:r>
            <a:endParaRPr kumimoji="1" lang="ja-JP" altLang="en-US" sz="8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a:extLst>
              <a:ext uri="{FF2B5EF4-FFF2-40B4-BE49-F238E27FC236}">
                <a16:creationId xmlns:a16="http://schemas.microsoft.com/office/drawing/2014/main" id="{86162586-2D05-1424-5415-285E32D6FA07}"/>
              </a:ext>
            </a:extLst>
          </p:cNvPr>
          <p:cNvSpPr txBox="1"/>
          <p:nvPr/>
        </p:nvSpPr>
        <p:spPr>
          <a:xfrm>
            <a:off x="913173" y="9346066"/>
            <a:ext cx="2640595" cy="253916"/>
          </a:xfrm>
          <a:prstGeom prst="rect">
            <a:avLst/>
          </a:prstGeom>
          <a:noFill/>
        </p:spPr>
        <p:txBody>
          <a:bodyPr wrap="square" rtlCol="0">
            <a:spAutoFit/>
          </a:bodyPr>
          <a:lstStyle/>
          <a:p>
            <a:r>
              <a:rPr kumimoji="1" lang="ja-JP" altLang="en-US" sz="1050" b="1">
                <a:latin typeface="メイリオ" panose="020B0604030504040204" pitchFamily="50" charset="-128"/>
                <a:ea typeface="メイリオ" panose="020B0604030504040204" pitchFamily="50" charset="-128"/>
              </a:rPr>
              <a:t>人材開発支援助成金の電子申請</a:t>
            </a:r>
            <a:r>
              <a:rPr kumimoji="1" lang="ja-JP" altLang="en-US" sz="1050">
                <a:latin typeface="メイリオ" panose="020B0604030504040204" pitchFamily="50" charset="-128"/>
                <a:ea typeface="メイリオ" panose="020B0604030504040204" pitchFamily="50" charset="-128"/>
              </a:rPr>
              <a:t>はこちら</a:t>
            </a:r>
          </a:p>
        </p:txBody>
      </p:sp>
      <p:sp>
        <p:nvSpPr>
          <p:cNvPr id="18" name="正方形/長方形 17">
            <a:extLst>
              <a:ext uri="{FF2B5EF4-FFF2-40B4-BE49-F238E27FC236}">
                <a16:creationId xmlns:a16="http://schemas.microsoft.com/office/drawing/2014/main" id="{CD34511C-AAE7-8AE5-C112-AD3A5B938541}"/>
              </a:ext>
            </a:extLst>
          </p:cNvPr>
          <p:cNvSpPr/>
          <p:nvPr/>
        </p:nvSpPr>
        <p:spPr>
          <a:xfrm>
            <a:off x="506637" y="8237964"/>
            <a:ext cx="6205336" cy="953680"/>
          </a:xfrm>
          <a:prstGeom prst="rect">
            <a:avLst/>
          </a:prstGeom>
          <a:solidFill>
            <a:schemeClr val="bg1"/>
          </a:solidFill>
          <a:ln w="25400" cap="rnd" cmpd="sng" algn="ctr">
            <a:solidFill>
              <a:srgbClr val="002F5C"/>
            </a:solidFill>
            <a:prstDash val="solid"/>
            <a:bevel/>
          </a:ln>
          <a:effectLst/>
        </p:spPr>
        <p:txBody>
          <a:bodyPr lIns="288000" tIns="180000" rIns="144000" bIns="180000" rtlCol="0" anchor="t"/>
          <a:lstStyle/>
          <a:p>
            <a:pPr marR="0" lvl="0" defTabSz="457200" eaLnBrk="1" fontAlgn="auto" latinLnBrk="0" hangingPunct="1">
              <a:lnSpc>
                <a:spcPts val="500"/>
              </a:lnSpc>
              <a:buClr>
                <a:srgbClr val="103185"/>
              </a:buClr>
              <a:buSzTx/>
              <a:tabLst/>
              <a:defRPr/>
            </a:pPr>
            <a:endParaRPr kumimoji="0" lang="ja-JP" altLang="en-US" sz="1050" b="0"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435" name="object 68">
            <a:extLst>
              <a:ext uri="{FF2B5EF4-FFF2-40B4-BE49-F238E27FC236}">
                <a16:creationId xmlns:a16="http://schemas.microsoft.com/office/drawing/2014/main" id="{FFE50538-D886-3EC1-E75D-6202901DB173}"/>
              </a:ext>
            </a:extLst>
          </p:cNvPr>
          <p:cNvGrpSpPr>
            <a:grpSpLocks noChangeAspect="1"/>
          </p:cNvGrpSpPr>
          <p:nvPr/>
        </p:nvGrpSpPr>
        <p:grpSpPr>
          <a:xfrm>
            <a:off x="5899158" y="8669964"/>
            <a:ext cx="418853" cy="418853"/>
            <a:chOff x="6356032" y="8918867"/>
            <a:chExt cx="648335" cy="648335"/>
          </a:xfrm>
        </p:grpSpPr>
        <p:sp>
          <p:nvSpPr>
            <p:cNvPr id="436" name="object 69">
              <a:extLst>
                <a:ext uri="{FF2B5EF4-FFF2-40B4-BE49-F238E27FC236}">
                  <a16:creationId xmlns:a16="http://schemas.microsoft.com/office/drawing/2014/main" id="{C3FB376C-38FD-365F-D7F9-6C9CCCE98887}"/>
                </a:ext>
              </a:extLst>
            </p:cNvPr>
            <p:cNvSpPr/>
            <p:nvPr/>
          </p:nvSpPr>
          <p:spPr>
            <a:xfrm>
              <a:off x="6356032" y="8918867"/>
              <a:ext cx="648335" cy="648335"/>
            </a:xfrm>
            <a:custGeom>
              <a:avLst/>
              <a:gdLst/>
              <a:ahLst/>
              <a:cxnLst/>
              <a:rect l="l" t="t" r="r" b="b"/>
              <a:pathLst>
                <a:path w="648334" h="648334">
                  <a:moveTo>
                    <a:pt x="648004" y="0"/>
                  </a:moveTo>
                  <a:lnTo>
                    <a:pt x="0" y="0"/>
                  </a:lnTo>
                  <a:lnTo>
                    <a:pt x="0" y="648004"/>
                  </a:lnTo>
                  <a:lnTo>
                    <a:pt x="648004" y="648004"/>
                  </a:lnTo>
                  <a:lnTo>
                    <a:pt x="648004" y="0"/>
                  </a:lnTo>
                  <a:close/>
                </a:path>
              </a:pathLst>
            </a:custGeom>
            <a:solidFill>
              <a:srgbClr val="FFFFFF"/>
            </a:solidFill>
          </p:spPr>
          <p:txBody>
            <a:bodyPr wrap="square" lIns="0" tIns="0" rIns="0" bIns="0" rtlCol="0"/>
            <a:lstStyle/>
            <a:p>
              <a:endParaRPr/>
            </a:p>
          </p:txBody>
        </p:sp>
        <p:sp>
          <p:nvSpPr>
            <p:cNvPr id="437" name="object 70">
              <a:extLst>
                <a:ext uri="{FF2B5EF4-FFF2-40B4-BE49-F238E27FC236}">
                  <a16:creationId xmlns:a16="http://schemas.microsoft.com/office/drawing/2014/main" id="{1701F2B0-8171-EDD9-7E6B-4210A7012801}"/>
                </a:ext>
              </a:extLst>
            </p:cNvPr>
            <p:cNvSpPr/>
            <p:nvPr/>
          </p:nvSpPr>
          <p:spPr>
            <a:xfrm>
              <a:off x="6410033" y="8970975"/>
              <a:ext cx="540385" cy="541655"/>
            </a:xfrm>
            <a:custGeom>
              <a:avLst/>
              <a:gdLst/>
              <a:ahLst/>
              <a:cxnLst/>
              <a:rect l="l" t="t" r="r" b="b"/>
              <a:pathLst>
                <a:path w="540384" h="541654">
                  <a:moveTo>
                    <a:pt x="21602" y="173405"/>
                  </a:moveTo>
                  <a:lnTo>
                    <a:pt x="0" y="173405"/>
                  </a:lnTo>
                  <a:lnTo>
                    <a:pt x="0" y="184200"/>
                  </a:lnTo>
                  <a:lnTo>
                    <a:pt x="0" y="194995"/>
                  </a:lnTo>
                  <a:lnTo>
                    <a:pt x="21602" y="194995"/>
                  </a:lnTo>
                  <a:lnTo>
                    <a:pt x="21602" y="173405"/>
                  </a:lnTo>
                  <a:close/>
                </a:path>
                <a:path w="540384" h="541654">
                  <a:moveTo>
                    <a:pt x="43192" y="238340"/>
                  </a:moveTo>
                  <a:lnTo>
                    <a:pt x="0" y="238340"/>
                  </a:lnTo>
                  <a:lnTo>
                    <a:pt x="0" y="324700"/>
                  </a:lnTo>
                  <a:lnTo>
                    <a:pt x="21590" y="324700"/>
                  </a:lnTo>
                  <a:lnTo>
                    <a:pt x="21590" y="259930"/>
                  </a:lnTo>
                  <a:lnTo>
                    <a:pt x="43192" y="259930"/>
                  </a:lnTo>
                  <a:lnTo>
                    <a:pt x="43192" y="238340"/>
                  </a:lnTo>
                  <a:close/>
                </a:path>
                <a:path w="540384" h="541654">
                  <a:moveTo>
                    <a:pt x="86398" y="173570"/>
                  </a:moveTo>
                  <a:lnTo>
                    <a:pt x="43192" y="173570"/>
                  </a:lnTo>
                  <a:lnTo>
                    <a:pt x="43192" y="216750"/>
                  </a:lnTo>
                  <a:lnTo>
                    <a:pt x="64795" y="216750"/>
                  </a:lnTo>
                  <a:lnTo>
                    <a:pt x="64795" y="195160"/>
                  </a:lnTo>
                  <a:lnTo>
                    <a:pt x="86398" y="195160"/>
                  </a:lnTo>
                  <a:lnTo>
                    <a:pt x="86398" y="173570"/>
                  </a:lnTo>
                  <a:close/>
                </a:path>
                <a:path w="540384" h="541654">
                  <a:moveTo>
                    <a:pt x="108000" y="432600"/>
                  </a:moveTo>
                  <a:lnTo>
                    <a:pt x="43205" y="432600"/>
                  </a:lnTo>
                  <a:lnTo>
                    <a:pt x="43205" y="464997"/>
                  </a:lnTo>
                  <a:lnTo>
                    <a:pt x="43205" y="497395"/>
                  </a:lnTo>
                  <a:lnTo>
                    <a:pt x="108000" y="497395"/>
                  </a:lnTo>
                  <a:lnTo>
                    <a:pt x="108000" y="432600"/>
                  </a:lnTo>
                  <a:close/>
                </a:path>
                <a:path w="540384" h="541654">
                  <a:moveTo>
                    <a:pt x="108000" y="43802"/>
                  </a:moveTo>
                  <a:lnTo>
                    <a:pt x="43205" y="43802"/>
                  </a:lnTo>
                  <a:lnTo>
                    <a:pt x="43205" y="76200"/>
                  </a:lnTo>
                  <a:lnTo>
                    <a:pt x="43205" y="108597"/>
                  </a:lnTo>
                  <a:lnTo>
                    <a:pt x="108000" y="108597"/>
                  </a:lnTo>
                  <a:lnTo>
                    <a:pt x="108000" y="43802"/>
                  </a:lnTo>
                  <a:close/>
                </a:path>
                <a:path w="540384" h="541654">
                  <a:moveTo>
                    <a:pt x="151193" y="346290"/>
                  </a:moveTo>
                  <a:lnTo>
                    <a:pt x="129590" y="346290"/>
                  </a:lnTo>
                  <a:lnTo>
                    <a:pt x="129590" y="367880"/>
                  </a:lnTo>
                  <a:lnTo>
                    <a:pt x="151193" y="367880"/>
                  </a:lnTo>
                  <a:lnTo>
                    <a:pt x="151193" y="346290"/>
                  </a:lnTo>
                  <a:close/>
                </a:path>
                <a:path w="540384" h="541654">
                  <a:moveTo>
                    <a:pt x="151193" y="216750"/>
                  </a:moveTo>
                  <a:lnTo>
                    <a:pt x="129590" y="216750"/>
                  </a:lnTo>
                  <a:lnTo>
                    <a:pt x="129590" y="238340"/>
                  </a:lnTo>
                  <a:lnTo>
                    <a:pt x="151193" y="238340"/>
                  </a:lnTo>
                  <a:lnTo>
                    <a:pt x="151193" y="216750"/>
                  </a:lnTo>
                  <a:close/>
                </a:path>
                <a:path w="540384" h="541654">
                  <a:moveTo>
                    <a:pt x="151206" y="410997"/>
                  </a:moveTo>
                  <a:lnTo>
                    <a:pt x="129603" y="410997"/>
                  </a:lnTo>
                  <a:lnTo>
                    <a:pt x="129603" y="518998"/>
                  </a:lnTo>
                  <a:lnTo>
                    <a:pt x="151206" y="518998"/>
                  </a:lnTo>
                  <a:lnTo>
                    <a:pt x="151206" y="410997"/>
                  </a:lnTo>
                  <a:close/>
                </a:path>
                <a:path w="540384" h="541654">
                  <a:moveTo>
                    <a:pt x="151206" y="388797"/>
                  </a:moveTo>
                  <a:lnTo>
                    <a:pt x="0" y="388797"/>
                  </a:lnTo>
                  <a:lnTo>
                    <a:pt x="0" y="410387"/>
                  </a:lnTo>
                  <a:lnTo>
                    <a:pt x="0" y="519607"/>
                  </a:lnTo>
                  <a:lnTo>
                    <a:pt x="0" y="541197"/>
                  </a:lnTo>
                  <a:lnTo>
                    <a:pt x="151206" y="541197"/>
                  </a:lnTo>
                  <a:lnTo>
                    <a:pt x="151206" y="519607"/>
                  </a:lnTo>
                  <a:lnTo>
                    <a:pt x="21602" y="519607"/>
                  </a:lnTo>
                  <a:lnTo>
                    <a:pt x="21602" y="410387"/>
                  </a:lnTo>
                  <a:lnTo>
                    <a:pt x="151206" y="410387"/>
                  </a:lnTo>
                  <a:lnTo>
                    <a:pt x="151206" y="388797"/>
                  </a:lnTo>
                  <a:close/>
                </a:path>
                <a:path w="540384" h="541654">
                  <a:moveTo>
                    <a:pt x="151206" y="22199"/>
                  </a:moveTo>
                  <a:lnTo>
                    <a:pt x="129603" y="22199"/>
                  </a:lnTo>
                  <a:lnTo>
                    <a:pt x="129603" y="130200"/>
                  </a:lnTo>
                  <a:lnTo>
                    <a:pt x="151206" y="130200"/>
                  </a:lnTo>
                  <a:lnTo>
                    <a:pt x="151206" y="22199"/>
                  </a:lnTo>
                  <a:close/>
                </a:path>
                <a:path w="540384" h="541654">
                  <a:moveTo>
                    <a:pt x="151206" y="0"/>
                  </a:moveTo>
                  <a:lnTo>
                    <a:pt x="0" y="0"/>
                  </a:lnTo>
                  <a:lnTo>
                    <a:pt x="0" y="21590"/>
                  </a:lnTo>
                  <a:lnTo>
                    <a:pt x="0" y="130810"/>
                  </a:lnTo>
                  <a:lnTo>
                    <a:pt x="0" y="152400"/>
                  </a:lnTo>
                  <a:lnTo>
                    <a:pt x="151206" y="152400"/>
                  </a:lnTo>
                  <a:lnTo>
                    <a:pt x="151206" y="130810"/>
                  </a:lnTo>
                  <a:lnTo>
                    <a:pt x="21602" y="130810"/>
                  </a:lnTo>
                  <a:lnTo>
                    <a:pt x="21602" y="21590"/>
                  </a:lnTo>
                  <a:lnTo>
                    <a:pt x="151206" y="21590"/>
                  </a:lnTo>
                  <a:lnTo>
                    <a:pt x="151206" y="0"/>
                  </a:lnTo>
                  <a:close/>
                </a:path>
                <a:path w="540384" h="541654">
                  <a:moveTo>
                    <a:pt x="172796" y="173570"/>
                  </a:moveTo>
                  <a:lnTo>
                    <a:pt x="108000" y="173570"/>
                  </a:lnTo>
                  <a:lnTo>
                    <a:pt x="108000" y="195160"/>
                  </a:lnTo>
                  <a:lnTo>
                    <a:pt x="86398" y="195160"/>
                  </a:lnTo>
                  <a:lnTo>
                    <a:pt x="86398" y="238340"/>
                  </a:lnTo>
                  <a:lnTo>
                    <a:pt x="108000" y="238340"/>
                  </a:lnTo>
                  <a:lnTo>
                    <a:pt x="108000" y="216750"/>
                  </a:lnTo>
                  <a:lnTo>
                    <a:pt x="129590" y="216750"/>
                  </a:lnTo>
                  <a:lnTo>
                    <a:pt x="129590" y="195160"/>
                  </a:lnTo>
                  <a:lnTo>
                    <a:pt x="172796" y="195160"/>
                  </a:lnTo>
                  <a:lnTo>
                    <a:pt x="172796" y="173570"/>
                  </a:lnTo>
                  <a:close/>
                </a:path>
                <a:path w="540384" h="541654">
                  <a:moveTo>
                    <a:pt x="194398" y="518998"/>
                  </a:moveTo>
                  <a:lnTo>
                    <a:pt x="172796" y="518998"/>
                  </a:lnTo>
                  <a:lnTo>
                    <a:pt x="172796" y="529793"/>
                  </a:lnTo>
                  <a:lnTo>
                    <a:pt x="172796" y="540588"/>
                  </a:lnTo>
                  <a:lnTo>
                    <a:pt x="194398" y="540588"/>
                  </a:lnTo>
                  <a:lnTo>
                    <a:pt x="194398" y="518998"/>
                  </a:lnTo>
                  <a:close/>
                </a:path>
                <a:path w="540384" h="541654">
                  <a:moveTo>
                    <a:pt x="194398" y="454240"/>
                  </a:moveTo>
                  <a:lnTo>
                    <a:pt x="172796" y="454240"/>
                  </a:lnTo>
                  <a:lnTo>
                    <a:pt x="172796" y="497420"/>
                  </a:lnTo>
                  <a:lnTo>
                    <a:pt x="194398" y="497420"/>
                  </a:lnTo>
                  <a:lnTo>
                    <a:pt x="194398" y="454240"/>
                  </a:lnTo>
                  <a:close/>
                </a:path>
                <a:path w="540384" h="541654">
                  <a:moveTo>
                    <a:pt x="194398" y="65620"/>
                  </a:moveTo>
                  <a:lnTo>
                    <a:pt x="172796" y="65620"/>
                  </a:lnTo>
                  <a:lnTo>
                    <a:pt x="172796" y="87210"/>
                  </a:lnTo>
                  <a:lnTo>
                    <a:pt x="194398" y="87210"/>
                  </a:lnTo>
                  <a:lnTo>
                    <a:pt x="194398" y="65620"/>
                  </a:lnTo>
                  <a:close/>
                </a:path>
                <a:path w="540384" h="541654">
                  <a:moveTo>
                    <a:pt x="216001" y="108800"/>
                  </a:moveTo>
                  <a:lnTo>
                    <a:pt x="194398" y="108800"/>
                  </a:lnTo>
                  <a:lnTo>
                    <a:pt x="194398" y="130390"/>
                  </a:lnTo>
                  <a:lnTo>
                    <a:pt x="216001" y="130390"/>
                  </a:lnTo>
                  <a:lnTo>
                    <a:pt x="216001" y="108800"/>
                  </a:lnTo>
                  <a:close/>
                </a:path>
                <a:path w="540384" h="541654">
                  <a:moveTo>
                    <a:pt x="237591" y="130390"/>
                  </a:moveTo>
                  <a:lnTo>
                    <a:pt x="216001" y="130390"/>
                  </a:lnTo>
                  <a:lnTo>
                    <a:pt x="216001" y="151980"/>
                  </a:lnTo>
                  <a:lnTo>
                    <a:pt x="194398" y="151980"/>
                  </a:lnTo>
                  <a:lnTo>
                    <a:pt x="194398" y="130390"/>
                  </a:lnTo>
                  <a:lnTo>
                    <a:pt x="172796" y="130390"/>
                  </a:lnTo>
                  <a:lnTo>
                    <a:pt x="172796" y="173570"/>
                  </a:lnTo>
                  <a:lnTo>
                    <a:pt x="194398" y="173570"/>
                  </a:lnTo>
                  <a:lnTo>
                    <a:pt x="194398" y="216750"/>
                  </a:lnTo>
                  <a:lnTo>
                    <a:pt x="216001" y="216750"/>
                  </a:lnTo>
                  <a:lnTo>
                    <a:pt x="216001" y="173570"/>
                  </a:lnTo>
                  <a:lnTo>
                    <a:pt x="237591" y="173570"/>
                  </a:lnTo>
                  <a:lnTo>
                    <a:pt x="237591" y="151980"/>
                  </a:lnTo>
                  <a:lnTo>
                    <a:pt x="237591" y="130390"/>
                  </a:lnTo>
                  <a:close/>
                </a:path>
                <a:path w="540384" h="541654">
                  <a:moveTo>
                    <a:pt x="259194" y="411060"/>
                  </a:moveTo>
                  <a:lnTo>
                    <a:pt x="237591" y="411060"/>
                  </a:lnTo>
                  <a:lnTo>
                    <a:pt x="237591" y="432650"/>
                  </a:lnTo>
                  <a:lnTo>
                    <a:pt x="259194" y="432650"/>
                  </a:lnTo>
                  <a:lnTo>
                    <a:pt x="259194" y="411060"/>
                  </a:lnTo>
                  <a:close/>
                </a:path>
                <a:path w="540384" h="541654">
                  <a:moveTo>
                    <a:pt x="259194" y="87210"/>
                  </a:moveTo>
                  <a:lnTo>
                    <a:pt x="237591" y="87210"/>
                  </a:lnTo>
                  <a:lnTo>
                    <a:pt x="237591" y="65620"/>
                  </a:lnTo>
                  <a:lnTo>
                    <a:pt x="216001" y="65620"/>
                  </a:lnTo>
                  <a:lnTo>
                    <a:pt x="216001" y="108800"/>
                  </a:lnTo>
                  <a:lnTo>
                    <a:pt x="259194" y="108800"/>
                  </a:lnTo>
                  <a:lnTo>
                    <a:pt x="259194" y="87210"/>
                  </a:lnTo>
                  <a:close/>
                </a:path>
                <a:path w="540384" h="541654">
                  <a:moveTo>
                    <a:pt x="259194" y="850"/>
                  </a:moveTo>
                  <a:lnTo>
                    <a:pt x="172796" y="850"/>
                  </a:lnTo>
                  <a:lnTo>
                    <a:pt x="172796" y="44030"/>
                  </a:lnTo>
                  <a:lnTo>
                    <a:pt x="194398" y="44030"/>
                  </a:lnTo>
                  <a:lnTo>
                    <a:pt x="194398" y="65620"/>
                  </a:lnTo>
                  <a:lnTo>
                    <a:pt x="216001" y="65620"/>
                  </a:lnTo>
                  <a:lnTo>
                    <a:pt x="216001" y="22440"/>
                  </a:lnTo>
                  <a:lnTo>
                    <a:pt x="259194" y="22440"/>
                  </a:lnTo>
                  <a:lnTo>
                    <a:pt x="259194" y="850"/>
                  </a:lnTo>
                  <a:close/>
                </a:path>
                <a:path w="540384" h="541654">
                  <a:moveTo>
                    <a:pt x="259207" y="367804"/>
                  </a:moveTo>
                  <a:lnTo>
                    <a:pt x="237604" y="367804"/>
                  </a:lnTo>
                  <a:lnTo>
                    <a:pt x="237604" y="378599"/>
                  </a:lnTo>
                  <a:lnTo>
                    <a:pt x="237604" y="389394"/>
                  </a:lnTo>
                  <a:lnTo>
                    <a:pt x="259207" y="389394"/>
                  </a:lnTo>
                  <a:lnTo>
                    <a:pt x="259207" y="367804"/>
                  </a:lnTo>
                  <a:close/>
                </a:path>
                <a:path w="540384" h="541654">
                  <a:moveTo>
                    <a:pt x="259207" y="324586"/>
                  </a:moveTo>
                  <a:lnTo>
                    <a:pt x="237604" y="324586"/>
                  </a:lnTo>
                  <a:lnTo>
                    <a:pt x="237604" y="346189"/>
                  </a:lnTo>
                  <a:lnTo>
                    <a:pt x="259207" y="346189"/>
                  </a:lnTo>
                  <a:lnTo>
                    <a:pt x="259207" y="324586"/>
                  </a:lnTo>
                  <a:close/>
                </a:path>
                <a:path w="540384" h="541654">
                  <a:moveTo>
                    <a:pt x="280797" y="432650"/>
                  </a:moveTo>
                  <a:lnTo>
                    <a:pt x="259194" y="432650"/>
                  </a:lnTo>
                  <a:lnTo>
                    <a:pt x="259194" y="454240"/>
                  </a:lnTo>
                  <a:lnTo>
                    <a:pt x="280797" y="454240"/>
                  </a:lnTo>
                  <a:lnTo>
                    <a:pt x="280797" y="432650"/>
                  </a:lnTo>
                  <a:close/>
                </a:path>
                <a:path w="540384" h="541654">
                  <a:moveTo>
                    <a:pt x="280797" y="108800"/>
                  </a:moveTo>
                  <a:lnTo>
                    <a:pt x="259194" y="108800"/>
                  </a:lnTo>
                  <a:lnTo>
                    <a:pt x="259194" y="151980"/>
                  </a:lnTo>
                  <a:lnTo>
                    <a:pt x="280797" y="151980"/>
                  </a:lnTo>
                  <a:lnTo>
                    <a:pt x="280797" y="108800"/>
                  </a:lnTo>
                  <a:close/>
                </a:path>
                <a:path w="540384" h="541654">
                  <a:moveTo>
                    <a:pt x="302412" y="302996"/>
                  </a:moveTo>
                  <a:lnTo>
                    <a:pt x="259207" y="302996"/>
                  </a:lnTo>
                  <a:lnTo>
                    <a:pt x="259207" y="324586"/>
                  </a:lnTo>
                  <a:lnTo>
                    <a:pt x="302412" y="324586"/>
                  </a:lnTo>
                  <a:lnTo>
                    <a:pt x="302412" y="302996"/>
                  </a:lnTo>
                  <a:close/>
                </a:path>
                <a:path w="540384" h="541654">
                  <a:moveTo>
                    <a:pt x="323989" y="432650"/>
                  </a:moveTo>
                  <a:lnTo>
                    <a:pt x="302399" y="432650"/>
                  </a:lnTo>
                  <a:lnTo>
                    <a:pt x="302399" y="475830"/>
                  </a:lnTo>
                  <a:lnTo>
                    <a:pt x="323989" y="475830"/>
                  </a:lnTo>
                  <a:lnTo>
                    <a:pt x="323989" y="432650"/>
                  </a:lnTo>
                  <a:close/>
                </a:path>
                <a:path w="540384" h="541654">
                  <a:moveTo>
                    <a:pt x="323989" y="389470"/>
                  </a:moveTo>
                  <a:lnTo>
                    <a:pt x="259194" y="389470"/>
                  </a:lnTo>
                  <a:lnTo>
                    <a:pt x="259194" y="411060"/>
                  </a:lnTo>
                  <a:lnTo>
                    <a:pt x="323989" y="411060"/>
                  </a:lnTo>
                  <a:lnTo>
                    <a:pt x="323989" y="389470"/>
                  </a:lnTo>
                  <a:close/>
                </a:path>
                <a:path w="540384" h="541654">
                  <a:moveTo>
                    <a:pt x="345592" y="519010"/>
                  </a:moveTo>
                  <a:lnTo>
                    <a:pt x="302399" y="519010"/>
                  </a:lnTo>
                  <a:lnTo>
                    <a:pt x="302399" y="497420"/>
                  </a:lnTo>
                  <a:lnTo>
                    <a:pt x="280797" y="497420"/>
                  </a:lnTo>
                  <a:lnTo>
                    <a:pt x="280797" y="475830"/>
                  </a:lnTo>
                  <a:lnTo>
                    <a:pt x="259194" y="475830"/>
                  </a:lnTo>
                  <a:lnTo>
                    <a:pt x="259194" y="454240"/>
                  </a:lnTo>
                  <a:lnTo>
                    <a:pt x="237591" y="454240"/>
                  </a:lnTo>
                  <a:lnTo>
                    <a:pt x="237591" y="432650"/>
                  </a:lnTo>
                  <a:lnTo>
                    <a:pt x="216001" y="432650"/>
                  </a:lnTo>
                  <a:lnTo>
                    <a:pt x="216001" y="367880"/>
                  </a:lnTo>
                  <a:lnTo>
                    <a:pt x="194398" y="367880"/>
                  </a:lnTo>
                  <a:lnTo>
                    <a:pt x="194398" y="346290"/>
                  </a:lnTo>
                  <a:lnTo>
                    <a:pt x="172796" y="346290"/>
                  </a:lnTo>
                  <a:lnTo>
                    <a:pt x="172796" y="432650"/>
                  </a:lnTo>
                  <a:lnTo>
                    <a:pt x="194398" y="432650"/>
                  </a:lnTo>
                  <a:lnTo>
                    <a:pt x="194398" y="454240"/>
                  </a:lnTo>
                  <a:lnTo>
                    <a:pt x="216001" y="454240"/>
                  </a:lnTo>
                  <a:lnTo>
                    <a:pt x="216001" y="475830"/>
                  </a:lnTo>
                  <a:lnTo>
                    <a:pt x="237591" y="475830"/>
                  </a:lnTo>
                  <a:lnTo>
                    <a:pt x="237591" y="519010"/>
                  </a:lnTo>
                  <a:lnTo>
                    <a:pt x="216001" y="519010"/>
                  </a:lnTo>
                  <a:lnTo>
                    <a:pt x="216001" y="540600"/>
                  </a:lnTo>
                  <a:lnTo>
                    <a:pt x="345592" y="540600"/>
                  </a:lnTo>
                  <a:lnTo>
                    <a:pt x="345592" y="519010"/>
                  </a:lnTo>
                  <a:close/>
                </a:path>
                <a:path w="540384" h="541654">
                  <a:moveTo>
                    <a:pt x="367195" y="475830"/>
                  </a:moveTo>
                  <a:lnTo>
                    <a:pt x="323989" y="475830"/>
                  </a:lnTo>
                  <a:lnTo>
                    <a:pt x="323989" y="497420"/>
                  </a:lnTo>
                  <a:lnTo>
                    <a:pt x="367195" y="497420"/>
                  </a:lnTo>
                  <a:lnTo>
                    <a:pt x="367195" y="475830"/>
                  </a:lnTo>
                  <a:close/>
                </a:path>
                <a:path w="540384" h="541654">
                  <a:moveTo>
                    <a:pt x="367195" y="87210"/>
                  </a:moveTo>
                  <a:lnTo>
                    <a:pt x="345592" y="87210"/>
                  </a:lnTo>
                  <a:lnTo>
                    <a:pt x="345592" y="108800"/>
                  </a:lnTo>
                  <a:lnTo>
                    <a:pt x="345592" y="151980"/>
                  </a:lnTo>
                  <a:lnTo>
                    <a:pt x="323989" y="151980"/>
                  </a:lnTo>
                  <a:lnTo>
                    <a:pt x="323989" y="108800"/>
                  </a:lnTo>
                  <a:lnTo>
                    <a:pt x="345592" y="108800"/>
                  </a:lnTo>
                  <a:lnTo>
                    <a:pt x="345592" y="87210"/>
                  </a:lnTo>
                  <a:lnTo>
                    <a:pt x="345592" y="65620"/>
                  </a:lnTo>
                  <a:lnTo>
                    <a:pt x="345592" y="44030"/>
                  </a:lnTo>
                  <a:lnTo>
                    <a:pt x="323989" y="44030"/>
                  </a:lnTo>
                  <a:lnTo>
                    <a:pt x="323989" y="65620"/>
                  </a:lnTo>
                  <a:lnTo>
                    <a:pt x="323989" y="87210"/>
                  </a:lnTo>
                  <a:lnTo>
                    <a:pt x="302399" y="87210"/>
                  </a:lnTo>
                  <a:lnTo>
                    <a:pt x="302399" y="65620"/>
                  </a:lnTo>
                  <a:lnTo>
                    <a:pt x="323989" y="65620"/>
                  </a:lnTo>
                  <a:lnTo>
                    <a:pt x="323989" y="44030"/>
                  </a:lnTo>
                  <a:lnTo>
                    <a:pt x="302399" y="44030"/>
                  </a:lnTo>
                  <a:lnTo>
                    <a:pt x="302399" y="850"/>
                  </a:lnTo>
                  <a:lnTo>
                    <a:pt x="280797" y="850"/>
                  </a:lnTo>
                  <a:lnTo>
                    <a:pt x="280797" y="108800"/>
                  </a:lnTo>
                  <a:lnTo>
                    <a:pt x="302399" y="108800"/>
                  </a:lnTo>
                  <a:lnTo>
                    <a:pt x="302399" y="195160"/>
                  </a:lnTo>
                  <a:lnTo>
                    <a:pt x="367195" y="195160"/>
                  </a:lnTo>
                  <a:lnTo>
                    <a:pt x="367195" y="151980"/>
                  </a:lnTo>
                  <a:lnTo>
                    <a:pt x="367195" y="87210"/>
                  </a:lnTo>
                  <a:close/>
                </a:path>
                <a:path w="540384" h="541654">
                  <a:moveTo>
                    <a:pt x="367195" y="850"/>
                  </a:moveTo>
                  <a:lnTo>
                    <a:pt x="345592" y="850"/>
                  </a:lnTo>
                  <a:lnTo>
                    <a:pt x="345592" y="44030"/>
                  </a:lnTo>
                  <a:lnTo>
                    <a:pt x="367195" y="44030"/>
                  </a:lnTo>
                  <a:lnTo>
                    <a:pt x="367195" y="850"/>
                  </a:lnTo>
                  <a:close/>
                </a:path>
                <a:path w="540384" h="541654">
                  <a:moveTo>
                    <a:pt x="388797" y="216750"/>
                  </a:moveTo>
                  <a:lnTo>
                    <a:pt x="367195" y="216750"/>
                  </a:lnTo>
                  <a:lnTo>
                    <a:pt x="367195" y="238340"/>
                  </a:lnTo>
                  <a:lnTo>
                    <a:pt x="388797" y="238340"/>
                  </a:lnTo>
                  <a:lnTo>
                    <a:pt x="388797" y="216750"/>
                  </a:lnTo>
                  <a:close/>
                </a:path>
                <a:path w="540384" h="541654">
                  <a:moveTo>
                    <a:pt x="410400" y="389394"/>
                  </a:moveTo>
                  <a:lnTo>
                    <a:pt x="388797" y="389394"/>
                  </a:lnTo>
                  <a:lnTo>
                    <a:pt x="388797" y="400189"/>
                  </a:lnTo>
                  <a:lnTo>
                    <a:pt x="388797" y="410984"/>
                  </a:lnTo>
                  <a:lnTo>
                    <a:pt x="410400" y="410984"/>
                  </a:lnTo>
                  <a:lnTo>
                    <a:pt x="410400" y="389394"/>
                  </a:lnTo>
                  <a:close/>
                </a:path>
                <a:path w="540384" h="541654">
                  <a:moveTo>
                    <a:pt x="410400" y="173570"/>
                  </a:moveTo>
                  <a:lnTo>
                    <a:pt x="388797" y="173570"/>
                  </a:lnTo>
                  <a:lnTo>
                    <a:pt x="388797" y="195160"/>
                  </a:lnTo>
                  <a:lnTo>
                    <a:pt x="410400" y="195160"/>
                  </a:lnTo>
                  <a:lnTo>
                    <a:pt x="410400" y="173570"/>
                  </a:lnTo>
                  <a:close/>
                </a:path>
                <a:path w="540384" h="541654">
                  <a:moveTo>
                    <a:pt x="431990" y="195160"/>
                  </a:moveTo>
                  <a:lnTo>
                    <a:pt x="410400" y="195160"/>
                  </a:lnTo>
                  <a:lnTo>
                    <a:pt x="410400" y="238340"/>
                  </a:lnTo>
                  <a:lnTo>
                    <a:pt x="431990" y="238340"/>
                  </a:lnTo>
                  <a:lnTo>
                    <a:pt x="431990" y="195160"/>
                  </a:lnTo>
                  <a:close/>
                </a:path>
                <a:path w="540384" h="541654">
                  <a:moveTo>
                    <a:pt x="475208" y="173405"/>
                  </a:moveTo>
                  <a:lnTo>
                    <a:pt x="453605" y="173405"/>
                  </a:lnTo>
                  <a:lnTo>
                    <a:pt x="453605" y="184200"/>
                  </a:lnTo>
                  <a:lnTo>
                    <a:pt x="453605" y="194995"/>
                  </a:lnTo>
                  <a:lnTo>
                    <a:pt x="475208" y="194995"/>
                  </a:lnTo>
                  <a:lnTo>
                    <a:pt x="475208" y="173405"/>
                  </a:lnTo>
                  <a:close/>
                </a:path>
                <a:path w="540384" h="541654">
                  <a:moveTo>
                    <a:pt x="496798" y="43802"/>
                  </a:moveTo>
                  <a:lnTo>
                    <a:pt x="432003" y="43802"/>
                  </a:lnTo>
                  <a:lnTo>
                    <a:pt x="432003" y="76200"/>
                  </a:lnTo>
                  <a:lnTo>
                    <a:pt x="432003" y="108597"/>
                  </a:lnTo>
                  <a:lnTo>
                    <a:pt x="496798" y="108597"/>
                  </a:lnTo>
                  <a:lnTo>
                    <a:pt x="496798" y="43802"/>
                  </a:lnTo>
                  <a:close/>
                </a:path>
                <a:path w="540384" h="541654">
                  <a:moveTo>
                    <a:pt x="518401" y="303110"/>
                  </a:moveTo>
                  <a:lnTo>
                    <a:pt x="475195" y="303110"/>
                  </a:lnTo>
                  <a:lnTo>
                    <a:pt x="475195" y="324700"/>
                  </a:lnTo>
                  <a:lnTo>
                    <a:pt x="518401" y="324700"/>
                  </a:lnTo>
                  <a:lnTo>
                    <a:pt x="518401" y="303110"/>
                  </a:lnTo>
                  <a:close/>
                </a:path>
                <a:path w="540384" h="541654">
                  <a:moveTo>
                    <a:pt x="539991" y="324700"/>
                  </a:moveTo>
                  <a:lnTo>
                    <a:pt x="518401" y="324700"/>
                  </a:lnTo>
                  <a:lnTo>
                    <a:pt x="518401" y="346290"/>
                  </a:lnTo>
                  <a:lnTo>
                    <a:pt x="518401" y="367880"/>
                  </a:lnTo>
                  <a:lnTo>
                    <a:pt x="518401" y="389470"/>
                  </a:lnTo>
                  <a:lnTo>
                    <a:pt x="518401" y="432650"/>
                  </a:lnTo>
                  <a:lnTo>
                    <a:pt x="518401" y="454240"/>
                  </a:lnTo>
                  <a:lnTo>
                    <a:pt x="475195" y="454240"/>
                  </a:lnTo>
                  <a:lnTo>
                    <a:pt x="475195" y="475830"/>
                  </a:lnTo>
                  <a:lnTo>
                    <a:pt x="475195" y="519010"/>
                  </a:lnTo>
                  <a:lnTo>
                    <a:pt x="453593" y="519010"/>
                  </a:lnTo>
                  <a:lnTo>
                    <a:pt x="453593" y="475830"/>
                  </a:lnTo>
                  <a:lnTo>
                    <a:pt x="475195" y="475830"/>
                  </a:lnTo>
                  <a:lnTo>
                    <a:pt x="475195" y="454240"/>
                  </a:lnTo>
                  <a:lnTo>
                    <a:pt x="475195" y="432650"/>
                  </a:lnTo>
                  <a:lnTo>
                    <a:pt x="453593" y="432650"/>
                  </a:lnTo>
                  <a:lnTo>
                    <a:pt x="453593" y="367880"/>
                  </a:lnTo>
                  <a:lnTo>
                    <a:pt x="475195" y="367880"/>
                  </a:lnTo>
                  <a:lnTo>
                    <a:pt x="475195" y="411060"/>
                  </a:lnTo>
                  <a:lnTo>
                    <a:pt x="496798" y="411060"/>
                  </a:lnTo>
                  <a:lnTo>
                    <a:pt x="496798" y="432650"/>
                  </a:lnTo>
                  <a:lnTo>
                    <a:pt x="518401" y="432650"/>
                  </a:lnTo>
                  <a:lnTo>
                    <a:pt x="518401" y="389470"/>
                  </a:lnTo>
                  <a:lnTo>
                    <a:pt x="496798" y="389470"/>
                  </a:lnTo>
                  <a:lnTo>
                    <a:pt x="496798" y="367880"/>
                  </a:lnTo>
                  <a:lnTo>
                    <a:pt x="518401" y="367880"/>
                  </a:lnTo>
                  <a:lnTo>
                    <a:pt x="518401" y="346290"/>
                  </a:lnTo>
                  <a:lnTo>
                    <a:pt x="453593" y="346290"/>
                  </a:lnTo>
                  <a:lnTo>
                    <a:pt x="453593" y="259930"/>
                  </a:lnTo>
                  <a:lnTo>
                    <a:pt x="431990" y="259930"/>
                  </a:lnTo>
                  <a:lnTo>
                    <a:pt x="431990" y="281520"/>
                  </a:lnTo>
                  <a:lnTo>
                    <a:pt x="431990" y="303110"/>
                  </a:lnTo>
                  <a:lnTo>
                    <a:pt x="431990" y="324700"/>
                  </a:lnTo>
                  <a:lnTo>
                    <a:pt x="431990" y="367880"/>
                  </a:lnTo>
                  <a:lnTo>
                    <a:pt x="431990" y="432650"/>
                  </a:lnTo>
                  <a:lnTo>
                    <a:pt x="367195" y="432650"/>
                  </a:lnTo>
                  <a:lnTo>
                    <a:pt x="367195" y="367880"/>
                  </a:lnTo>
                  <a:lnTo>
                    <a:pt x="431990" y="367880"/>
                  </a:lnTo>
                  <a:lnTo>
                    <a:pt x="431990" y="324700"/>
                  </a:lnTo>
                  <a:lnTo>
                    <a:pt x="410400" y="324700"/>
                  </a:lnTo>
                  <a:lnTo>
                    <a:pt x="410400" y="303110"/>
                  </a:lnTo>
                  <a:lnTo>
                    <a:pt x="431990" y="303110"/>
                  </a:lnTo>
                  <a:lnTo>
                    <a:pt x="431990" y="281520"/>
                  </a:lnTo>
                  <a:lnTo>
                    <a:pt x="410400" y="281520"/>
                  </a:lnTo>
                  <a:lnTo>
                    <a:pt x="410400" y="238340"/>
                  </a:lnTo>
                  <a:lnTo>
                    <a:pt x="388797" y="238340"/>
                  </a:lnTo>
                  <a:lnTo>
                    <a:pt x="388797" y="259930"/>
                  </a:lnTo>
                  <a:lnTo>
                    <a:pt x="367195" y="259930"/>
                  </a:lnTo>
                  <a:lnTo>
                    <a:pt x="367195" y="281520"/>
                  </a:lnTo>
                  <a:lnTo>
                    <a:pt x="345592" y="281520"/>
                  </a:lnTo>
                  <a:lnTo>
                    <a:pt x="345592" y="259930"/>
                  </a:lnTo>
                  <a:lnTo>
                    <a:pt x="302399" y="259930"/>
                  </a:lnTo>
                  <a:lnTo>
                    <a:pt x="302399" y="238340"/>
                  </a:lnTo>
                  <a:lnTo>
                    <a:pt x="323989" y="238340"/>
                  </a:lnTo>
                  <a:lnTo>
                    <a:pt x="323989" y="216750"/>
                  </a:lnTo>
                  <a:lnTo>
                    <a:pt x="302399" y="216750"/>
                  </a:lnTo>
                  <a:lnTo>
                    <a:pt x="302399" y="195160"/>
                  </a:lnTo>
                  <a:lnTo>
                    <a:pt x="280797" y="195160"/>
                  </a:lnTo>
                  <a:lnTo>
                    <a:pt x="280797" y="216750"/>
                  </a:lnTo>
                  <a:lnTo>
                    <a:pt x="280797" y="259930"/>
                  </a:lnTo>
                  <a:lnTo>
                    <a:pt x="259194" y="259930"/>
                  </a:lnTo>
                  <a:lnTo>
                    <a:pt x="259194" y="216750"/>
                  </a:lnTo>
                  <a:lnTo>
                    <a:pt x="280797" y="216750"/>
                  </a:lnTo>
                  <a:lnTo>
                    <a:pt x="280797" y="195160"/>
                  </a:lnTo>
                  <a:lnTo>
                    <a:pt x="237591" y="195160"/>
                  </a:lnTo>
                  <a:lnTo>
                    <a:pt x="237591" y="216750"/>
                  </a:lnTo>
                  <a:lnTo>
                    <a:pt x="216001" y="216750"/>
                  </a:lnTo>
                  <a:lnTo>
                    <a:pt x="216001" y="238340"/>
                  </a:lnTo>
                  <a:lnTo>
                    <a:pt x="237591" y="238340"/>
                  </a:lnTo>
                  <a:lnTo>
                    <a:pt x="237591" y="259930"/>
                  </a:lnTo>
                  <a:lnTo>
                    <a:pt x="194398" y="259930"/>
                  </a:lnTo>
                  <a:lnTo>
                    <a:pt x="194398" y="216750"/>
                  </a:lnTo>
                  <a:lnTo>
                    <a:pt x="172796" y="216750"/>
                  </a:lnTo>
                  <a:lnTo>
                    <a:pt x="172796" y="238340"/>
                  </a:lnTo>
                  <a:lnTo>
                    <a:pt x="151193" y="238340"/>
                  </a:lnTo>
                  <a:lnTo>
                    <a:pt x="151193" y="259930"/>
                  </a:lnTo>
                  <a:lnTo>
                    <a:pt x="151193" y="281520"/>
                  </a:lnTo>
                  <a:lnTo>
                    <a:pt x="151193" y="303110"/>
                  </a:lnTo>
                  <a:lnTo>
                    <a:pt x="129590" y="303110"/>
                  </a:lnTo>
                  <a:lnTo>
                    <a:pt x="129590" y="281520"/>
                  </a:lnTo>
                  <a:lnTo>
                    <a:pt x="151193" y="281520"/>
                  </a:lnTo>
                  <a:lnTo>
                    <a:pt x="151193" y="259930"/>
                  </a:lnTo>
                  <a:lnTo>
                    <a:pt x="64795" y="259930"/>
                  </a:lnTo>
                  <a:lnTo>
                    <a:pt x="64795" y="281520"/>
                  </a:lnTo>
                  <a:lnTo>
                    <a:pt x="108000" y="281520"/>
                  </a:lnTo>
                  <a:lnTo>
                    <a:pt x="108000" y="303110"/>
                  </a:lnTo>
                  <a:lnTo>
                    <a:pt x="64795" y="303110"/>
                  </a:lnTo>
                  <a:lnTo>
                    <a:pt x="64795" y="324700"/>
                  </a:lnTo>
                  <a:lnTo>
                    <a:pt x="21590" y="324700"/>
                  </a:lnTo>
                  <a:lnTo>
                    <a:pt x="21590" y="346290"/>
                  </a:lnTo>
                  <a:lnTo>
                    <a:pt x="0" y="346290"/>
                  </a:lnTo>
                  <a:lnTo>
                    <a:pt x="0" y="367880"/>
                  </a:lnTo>
                  <a:lnTo>
                    <a:pt x="64795" y="367880"/>
                  </a:lnTo>
                  <a:lnTo>
                    <a:pt x="64795" y="346290"/>
                  </a:lnTo>
                  <a:lnTo>
                    <a:pt x="86398" y="346290"/>
                  </a:lnTo>
                  <a:lnTo>
                    <a:pt x="86398" y="324700"/>
                  </a:lnTo>
                  <a:lnTo>
                    <a:pt x="108000" y="324700"/>
                  </a:lnTo>
                  <a:lnTo>
                    <a:pt x="108000" y="346290"/>
                  </a:lnTo>
                  <a:lnTo>
                    <a:pt x="129590" y="346290"/>
                  </a:lnTo>
                  <a:lnTo>
                    <a:pt x="129590" y="324700"/>
                  </a:lnTo>
                  <a:lnTo>
                    <a:pt x="151193" y="324700"/>
                  </a:lnTo>
                  <a:lnTo>
                    <a:pt x="151193" y="346290"/>
                  </a:lnTo>
                  <a:lnTo>
                    <a:pt x="172796" y="346290"/>
                  </a:lnTo>
                  <a:lnTo>
                    <a:pt x="172796" y="324700"/>
                  </a:lnTo>
                  <a:lnTo>
                    <a:pt x="216001" y="324700"/>
                  </a:lnTo>
                  <a:lnTo>
                    <a:pt x="216001" y="303110"/>
                  </a:lnTo>
                  <a:lnTo>
                    <a:pt x="194398" y="303110"/>
                  </a:lnTo>
                  <a:lnTo>
                    <a:pt x="194398" y="281520"/>
                  </a:lnTo>
                  <a:lnTo>
                    <a:pt x="216001" y="281520"/>
                  </a:lnTo>
                  <a:lnTo>
                    <a:pt x="216001" y="303110"/>
                  </a:lnTo>
                  <a:lnTo>
                    <a:pt x="259194" y="303110"/>
                  </a:lnTo>
                  <a:lnTo>
                    <a:pt x="259194" y="281520"/>
                  </a:lnTo>
                  <a:lnTo>
                    <a:pt x="323989" y="281520"/>
                  </a:lnTo>
                  <a:lnTo>
                    <a:pt x="323989" y="303110"/>
                  </a:lnTo>
                  <a:lnTo>
                    <a:pt x="388797" y="303110"/>
                  </a:lnTo>
                  <a:lnTo>
                    <a:pt x="388797" y="324700"/>
                  </a:lnTo>
                  <a:lnTo>
                    <a:pt x="367195" y="324700"/>
                  </a:lnTo>
                  <a:lnTo>
                    <a:pt x="367195" y="346290"/>
                  </a:lnTo>
                  <a:lnTo>
                    <a:pt x="345592" y="346290"/>
                  </a:lnTo>
                  <a:lnTo>
                    <a:pt x="345592" y="324700"/>
                  </a:lnTo>
                  <a:lnTo>
                    <a:pt x="323989" y="324700"/>
                  </a:lnTo>
                  <a:lnTo>
                    <a:pt x="323989" y="346290"/>
                  </a:lnTo>
                  <a:lnTo>
                    <a:pt x="280797" y="346290"/>
                  </a:lnTo>
                  <a:lnTo>
                    <a:pt x="280797" y="367880"/>
                  </a:lnTo>
                  <a:lnTo>
                    <a:pt x="345592" y="367880"/>
                  </a:lnTo>
                  <a:lnTo>
                    <a:pt x="345592" y="411060"/>
                  </a:lnTo>
                  <a:lnTo>
                    <a:pt x="323989" y="411060"/>
                  </a:lnTo>
                  <a:lnTo>
                    <a:pt x="323989" y="432650"/>
                  </a:lnTo>
                  <a:lnTo>
                    <a:pt x="345592" y="432650"/>
                  </a:lnTo>
                  <a:lnTo>
                    <a:pt x="345592" y="454240"/>
                  </a:lnTo>
                  <a:lnTo>
                    <a:pt x="367195" y="454240"/>
                  </a:lnTo>
                  <a:lnTo>
                    <a:pt x="367195" y="475830"/>
                  </a:lnTo>
                  <a:lnTo>
                    <a:pt x="388797" y="475830"/>
                  </a:lnTo>
                  <a:lnTo>
                    <a:pt x="388797" y="519010"/>
                  </a:lnTo>
                  <a:lnTo>
                    <a:pt x="410400" y="519010"/>
                  </a:lnTo>
                  <a:lnTo>
                    <a:pt x="410400" y="454240"/>
                  </a:lnTo>
                  <a:lnTo>
                    <a:pt x="431990" y="454240"/>
                  </a:lnTo>
                  <a:lnTo>
                    <a:pt x="431990" y="519010"/>
                  </a:lnTo>
                  <a:lnTo>
                    <a:pt x="410400" y="519010"/>
                  </a:lnTo>
                  <a:lnTo>
                    <a:pt x="410400" y="540600"/>
                  </a:lnTo>
                  <a:lnTo>
                    <a:pt x="539991" y="540600"/>
                  </a:lnTo>
                  <a:lnTo>
                    <a:pt x="539991" y="519010"/>
                  </a:lnTo>
                  <a:lnTo>
                    <a:pt x="496798" y="519010"/>
                  </a:lnTo>
                  <a:lnTo>
                    <a:pt x="496798" y="497420"/>
                  </a:lnTo>
                  <a:lnTo>
                    <a:pt x="518401" y="497420"/>
                  </a:lnTo>
                  <a:lnTo>
                    <a:pt x="518401" y="475830"/>
                  </a:lnTo>
                  <a:lnTo>
                    <a:pt x="539991" y="475830"/>
                  </a:lnTo>
                  <a:lnTo>
                    <a:pt x="539991" y="389470"/>
                  </a:lnTo>
                  <a:lnTo>
                    <a:pt x="539991" y="324700"/>
                  </a:lnTo>
                  <a:close/>
                </a:path>
                <a:path w="540384" h="541654">
                  <a:moveTo>
                    <a:pt x="539991" y="259930"/>
                  </a:moveTo>
                  <a:lnTo>
                    <a:pt x="496798" y="259930"/>
                  </a:lnTo>
                  <a:lnTo>
                    <a:pt x="496798" y="238340"/>
                  </a:lnTo>
                  <a:lnTo>
                    <a:pt x="453593" y="238340"/>
                  </a:lnTo>
                  <a:lnTo>
                    <a:pt x="453593" y="259930"/>
                  </a:lnTo>
                  <a:lnTo>
                    <a:pt x="475195" y="259930"/>
                  </a:lnTo>
                  <a:lnTo>
                    <a:pt x="475195" y="281520"/>
                  </a:lnTo>
                  <a:lnTo>
                    <a:pt x="518401" y="281520"/>
                  </a:lnTo>
                  <a:lnTo>
                    <a:pt x="518401" y="303110"/>
                  </a:lnTo>
                  <a:lnTo>
                    <a:pt x="539991" y="303110"/>
                  </a:lnTo>
                  <a:lnTo>
                    <a:pt x="539991" y="259930"/>
                  </a:lnTo>
                  <a:close/>
                </a:path>
                <a:path w="540384" h="541654">
                  <a:moveTo>
                    <a:pt x="540004" y="173393"/>
                  </a:moveTo>
                  <a:lnTo>
                    <a:pt x="496798" y="173393"/>
                  </a:lnTo>
                  <a:lnTo>
                    <a:pt x="496798" y="194995"/>
                  </a:lnTo>
                  <a:lnTo>
                    <a:pt x="496798" y="216598"/>
                  </a:lnTo>
                  <a:lnTo>
                    <a:pt x="518401" y="216598"/>
                  </a:lnTo>
                  <a:lnTo>
                    <a:pt x="518401" y="194995"/>
                  </a:lnTo>
                  <a:lnTo>
                    <a:pt x="540004" y="194995"/>
                  </a:lnTo>
                  <a:lnTo>
                    <a:pt x="540004" y="173393"/>
                  </a:lnTo>
                  <a:close/>
                </a:path>
                <a:path w="540384" h="541654">
                  <a:moveTo>
                    <a:pt x="540004" y="22199"/>
                  </a:moveTo>
                  <a:lnTo>
                    <a:pt x="518401" y="22199"/>
                  </a:lnTo>
                  <a:lnTo>
                    <a:pt x="518401" y="130200"/>
                  </a:lnTo>
                  <a:lnTo>
                    <a:pt x="540004" y="130200"/>
                  </a:lnTo>
                  <a:lnTo>
                    <a:pt x="540004" y="22199"/>
                  </a:lnTo>
                  <a:close/>
                </a:path>
                <a:path w="540384" h="541654">
                  <a:moveTo>
                    <a:pt x="540004" y="0"/>
                  </a:moveTo>
                  <a:lnTo>
                    <a:pt x="388797" y="0"/>
                  </a:lnTo>
                  <a:lnTo>
                    <a:pt x="388797" y="21590"/>
                  </a:lnTo>
                  <a:lnTo>
                    <a:pt x="388797" y="130810"/>
                  </a:lnTo>
                  <a:lnTo>
                    <a:pt x="388797" y="152400"/>
                  </a:lnTo>
                  <a:lnTo>
                    <a:pt x="540004" y="152400"/>
                  </a:lnTo>
                  <a:lnTo>
                    <a:pt x="540004" y="130810"/>
                  </a:lnTo>
                  <a:lnTo>
                    <a:pt x="410400" y="130810"/>
                  </a:lnTo>
                  <a:lnTo>
                    <a:pt x="410400" y="21590"/>
                  </a:lnTo>
                  <a:lnTo>
                    <a:pt x="540004" y="21590"/>
                  </a:lnTo>
                  <a:lnTo>
                    <a:pt x="540004" y="0"/>
                  </a:lnTo>
                  <a:close/>
                </a:path>
              </a:pathLst>
            </a:custGeom>
            <a:solidFill>
              <a:srgbClr val="231F20"/>
            </a:solidFill>
          </p:spPr>
          <p:txBody>
            <a:bodyPr wrap="square" lIns="0" tIns="0" rIns="0" bIns="0" rtlCol="0"/>
            <a:lstStyle/>
            <a:p>
              <a:endParaRPr/>
            </a:p>
          </p:txBody>
        </p:sp>
      </p:grpSp>
      <p:sp>
        <p:nvSpPr>
          <p:cNvPr id="488" name="テキスト ボックス 487">
            <a:extLst>
              <a:ext uri="{FF2B5EF4-FFF2-40B4-BE49-F238E27FC236}">
                <a16:creationId xmlns:a16="http://schemas.microsoft.com/office/drawing/2014/main" id="{3F811B36-73F6-9B96-D295-857BF5F6FDA8}"/>
              </a:ext>
            </a:extLst>
          </p:cNvPr>
          <p:cNvSpPr txBox="1"/>
          <p:nvPr/>
        </p:nvSpPr>
        <p:spPr>
          <a:xfrm>
            <a:off x="501428" y="8320639"/>
            <a:ext cx="5370409" cy="857158"/>
          </a:xfrm>
          <a:prstGeom prst="rect">
            <a:avLst/>
          </a:prstGeom>
          <a:noFill/>
          <a:ln w="57150">
            <a:noFill/>
          </a:ln>
        </p:spPr>
        <p:txBody>
          <a:bodyPr wrap="square" rtlCol="0">
            <a:spAutoFit/>
          </a:bodyPr>
          <a:lstStyle/>
          <a:p>
            <a:pPr>
              <a:lnSpc>
                <a:spcPct val="120000"/>
              </a:lnSpc>
            </a:pPr>
            <a:r>
              <a:rPr kumimoji="1" lang="ja-JP" altLang="en-US"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・社会保険労務士や代理人による申請にも対応しています。</a:t>
            </a:r>
            <a:endParaRPr kumimoji="1" lang="en-US" altLang="ja-JP"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kumimoji="1" lang="ja-JP" altLang="en-US"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・紙の申請も引き続きご利用いただけます。</a:t>
            </a:r>
            <a:endParaRPr kumimoji="1" lang="en-US" altLang="ja-JP"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ct val="120000"/>
              </a:lnSpc>
            </a:pPr>
            <a:r>
              <a:rPr kumimoji="1" lang="ja-JP" altLang="en-US"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・電子申請には「</a:t>
            </a:r>
            <a:r>
              <a:rPr kumimoji="1" lang="en-US" altLang="ja-JP"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G</a:t>
            </a:r>
            <a:r>
              <a:rPr kumimoji="1" lang="ja-JP" altLang="en-US"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ビズ</a:t>
            </a:r>
            <a:r>
              <a:rPr kumimoji="1" lang="en-US" altLang="ja-JP"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ID</a:t>
            </a:r>
            <a:r>
              <a:rPr kumimoji="1" lang="ja-JP" altLang="en-US" sz="1400" b="1">
                <a:solidFill>
                  <a:srgbClr val="002F5C"/>
                </a:solidFill>
                <a:latin typeface="メイリオ" panose="020B0604030504040204" pitchFamily="50" charset="-128"/>
                <a:ea typeface="メイリオ" panose="020B0604030504040204" pitchFamily="50" charset="-128"/>
                <a:cs typeface="メイリオ" panose="020B0604030504040204" pitchFamily="50" charset="-128"/>
              </a:rPr>
              <a:t>」の申請・取得が必要です。</a:t>
            </a:r>
          </a:p>
        </p:txBody>
      </p:sp>
      <p:sp>
        <p:nvSpPr>
          <p:cNvPr id="16" name="テキスト ボックス 15">
            <a:extLst>
              <a:ext uri="{FF2B5EF4-FFF2-40B4-BE49-F238E27FC236}">
                <a16:creationId xmlns:a16="http://schemas.microsoft.com/office/drawing/2014/main" id="{B8C7E1F2-7BC0-C6FD-3EEA-F0846D2BFA6B}"/>
              </a:ext>
            </a:extLst>
          </p:cNvPr>
          <p:cNvSpPr txBox="1"/>
          <p:nvPr/>
        </p:nvSpPr>
        <p:spPr>
          <a:xfrm>
            <a:off x="5544666" y="8326671"/>
            <a:ext cx="1107996" cy="338554"/>
          </a:xfrm>
          <a:prstGeom prst="rect">
            <a:avLst/>
          </a:prstGeom>
          <a:noFill/>
          <a:ln w="57150">
            <a:noFill/>
          </a:ln>
        </p:spPr>
        <p:txBody>
          <a:bodyPr wrap="none" rtlCol="0">
            <a:spAutoFit/>
          </a:bodyPr>
          <a:lstStyle/>
          <a:p>
            <a:pPr algn="ctr"/>
            <a:r>
              <a:rPr kumimoji="1" lang="en-US" altLang="ja-JP"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G</a:t>
            </a:r>
            <a:r>
              <a:rPr kumimoji="1" lang="ja-JP" altLang="en-US"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ビズ</a:t>
            </a:r>
            <a:r>
              <a:rPr kumimoji="1" lang="en-US" altLang="ja-JP"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ID</a:t>
            </a:r>
            <a:r>
              <a:rPr kumimoji="1" lang="ja-JP" altLang="en-US"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a:t>
            </a:r>
            <a:endParaRPr kumimoji="1" lang="en-US" altLang="ja-JP"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80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取得・申請はこちら</a:t>
            </a:r>
          </a:p>
        </p:txBody>
      </p:sp>
      <p:grpSp>
        <p:nvGrpSpPr>
          <p:cNvPr id="25" name="グループ化 24">
            <a:extLst>
              <a:ext uri="{FF2B5EF4-FFF2-40B4-BE49-F238E27FC236}">
                <a16:creationId xmlns:a16="http://schemas.microsoft.com/office/drawing/2014/main" id="{C282BE96-FA88-5F99-EBFE-B5C257284D35}"/>
              </a:ext>
            </a:extLst>
          </p:cNvPr>
          <p:cNvGrpSpPr/>
          <p:nvPr/>
        </p:nvGrpSpPr>
        <p:grpSpPr>
          <a:xfrm>
            <a:off x="3813973" y="9352943"/>
            <a:ext cx="2491552" cy="253916"/>
            <a:chOff x="-3248316" y="5797154"/>
            <a:chExt cx="2491552" cy="253916"/>
          </a:xfrm>
        </p:grpSpPr>
        <p:sp>
          <p:nvSpPr>
            <p:cNvPr id="26" name="テキスト ボックス 25">
              <a:extLst>
                <a:ext uri="{FF2B5EF4-FFF2-40B4-BE49-F238E27FC236}">
                  <a16:creationId xmlns:a16="http://schemas.microsoft.com/office/drawing/2014/main" id="{D566128E-5C82-34AE-E817-36EF9385D2A5}"/>
                </a:ext>
              </a:extLst>
            </p:cNvPr>
            <p:cNvSpPr txBox="1"/>
            <p:nvPr/>
          </p:nvSpPr>
          <p:spPr>
            <a:xfrm>
              <a:off x="-3248316" y="5797154"/>
              <a:ext cx="2473754" cy="253916"/>
            </a:xfrm>
            <a:prstGeom prst="rect">
              <a:avLst/>
            </a:prstGeom>
            <a:solidFill>
              <a:schemeClr val="bg1"/>
            </a:solidFill>
            <a:ln w="28575">
              <a:solidFill>
                <a:schemeClr val="tx1">
                  <a:lumMod val="50000"/>
                  <a:lumOff val="50000"/>
                </a:schemeClr>
              </a:solidFill>
            </a:ln>
          </p:spPr>
          <p:txBody>
            <a:bodyPr wrap="none" rtlCol="0">
              <a:spAutoFit/>
            </a:bodyPr>
            <a:lstStyle/>
            <a:p>
              <a:r>
                <a:rPr kumimoji="1" lang="ja-JP" altLang="en-US" sz="10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雇用関係助成金ポータル　　　　　　</a:t>
              </a:r>
            </a:p>
          </p:txBody>
        </p:sp>
        <p:sp>
          <p:nvSpPr>
            <p:cNvPr id="27" name="テキスト ボックス 26">
              <a:extLst>
                <a:ext uri="{FF2B5EF4-FFF2-40B4-BE49-F238E27FC236}">
                  <a16:creationId xmlns:a16="http://schemas.microsoft.com/office/drawing/2014/main" id="{DA19365D-A751-40E2-7766-7F326FA21326}"/>
                </a:ext>
              </a:extLst>
            </p:cNvPr>
            <p:cNvSpPr txBox="1"/>
            <p:nvPr/>
          </p:nvSpPr>
          <p:spPr>
            <a:xfrm>
              <a:off x="-1210734" y="5797154"/>
              <a:ext cx="453970" cy="253916"/>
            </a:xfrm>
            <a:prstGeom prst="rect">
              <a:avLst/>
            </a:prstGeom>
            <a:ln/>
          </p:spPr>
          <p:style>
            <a:lnRef idx="2">
              <a:schemeClr val="dk1">
                <a:shade val="50000"/>
              </a:schemeClr>
            </a:lnRef>
            <a:fillRef idx="1">
              <a:schemeClr val="dk1"/>
            </a:fillRef>
            <a:effectRef idx="0">
              <a:schemeClr val="dk1"/>
            </a:effectRef>
            <a:fontRef idx="minor">
              <a:schemeClr val="lt1"/>
            </a:fontRef>
          </p:style>
          <p:txBody>
            <a:bodyPr wrap="none" rtlCol="0">
              <a:spAutoFit/>
            </a:bodyPr>
            <a:lstStyle/>
            <a:p>
              <a:r>
                <a:rPr kumimoji="1" lang="ja-JP" altLang="en-US" sz="105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検索</a:t>
              </a:r>
            </a:p>
          </p:txBody>
        </p:sp>
      </p:grpSp>
      <p:sp>
        <p:nvSpPr>
          <p:cNvPr id="13" name="正方形/長方形 12">
            <a:extLst>
              <a:ext uri="{FF2B5EF4-FFF2-40B4-BE49-F238E27FC236}">
                <a16:creationId xmlns:a16="http://schemas.microsoft.com/office/drawing/2014/main" id="{84960B04-D22C-89BC-DAA9-BE0B3E9AC019}"/>
              </a:ext>
            </a:extLst>
          </p:cNvPr>
          <p:cNvSpPr/>
          <p:nvPr/>
        </p:nvSpPr>
        <p:spPr>
          <a:xfrm>
            <a:off x="2808363" y="6543179"/>
            <a:ext cx="2930124" cy="430887"/>
          </a:xfrm>
          <a:prstGeom prst="rect">
            <a:avLst/>
          </a:prstGeom>
        </p:spPr>
        <p:txBody>
          <a:bodyPr wrap="square">
            <a:spAutoFit/>
          </a:bodyPr>
          <a:lstStyle/>
          <a:p>
            <a:r>
              <a:rPr lang="en-US" altLang="ja-JP" sz="1050">
                <a:hlinkClick r:id="rId3">
                  <a:extLst>
                    <a:ext uri="{A12FA001-AC4F-418D-AE19-62706E023703}">
                      <ahyp:hlinkClr xmlns:ahyp="http://schemas.microsoft.com/office/drawing/2018/hyperlinkcolor" val="tx"/>
                    </a:ext>
                  </a:extLst>
                </a:hlinkClick>
              </a:rPr>
              <a:t>https://www.mhlw.go.jp/stf/seisakunitsuite/bunya/koyou_roudou/koyou/kyufukin/toiawase2.html</a:t>
            </a:r>
            <a:endParaRPr lang="en-US" altLang="ja-JP" sz="1050"/>
          </a:p>
        </p:txBody>
      </p:sp>
      <p:pic>
        <p:nvPicPr>
          <p:cNvPr id="17" name="図 16">
            <a:extLst>
              <a:ext uri="{FF2B5EF4-FFF2-40B4-BE49-F238E27FC236}">
                <a16:creationId xmlns:a16="http://schemas.microsoft.com/office/drawing/2014/main" id="{61B5464E-C4C4-8447-1AF6-B7CA3674DF80}"/>
              </a:ext>
            </a:extLst>
          </p:cNvPr>
          <p:cNvPicPr>
            <a:picLocks noChangeAspect="1"/>
          </p:cNvPicPr>
          <p:nvPr/>
        </p:nvPicPr>
        <p:blipFill>
          <a:blip r:embed="rId4"/>
          <a:stretch>
            <a:fillRect/>
          </a:stretch>
        </p:blipFill>
        <p:spPr>
          <a:xfrm>
            <a:off x="5810494" y="6448122"/>
            <a:ext cx="507543" cy="507543"/>
          </a:xfrm>
          <a:prstGeom prst="rect">
            <a:avLst/>
          </a:prstGeom>
        </p:spPr>
      </p:pic>
    </p:spTree>
    <p:extLst>
      <p:ext uri="{BB962C8B-B14F-4D97-AF65-F5344CB8AC3E}">
        <p14:creationId xmlns:p14="http://schemas.microsoft.com/office/powerpoint/2010/main" val="2172876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11469" y="641565"/>
            <a:ext cx="6408586" cy="9571082"/>
          </a:xfrm>
          <a:prstGeom prst="rect">
            <a:avLst/>
          </a:prstGeom>
          <a:ln w="12700">
            <a:noFill/>
          </a:ln>
        </p:spPr>
        <p:style>
          <a:lnRef idx="2">
            <a:schemeClr val="dk1"/>
          </a:lnRef>
          <a:fillRef idx="1">
            <a:schemeClr val="lt1"/>
          </a:fillRef>
          <a:effectRef idx="0">
            <a:schemeClr val="dk1"/>
          </a:effectRef>
          <a:fontRef idx="minor">
            <a:schemeClr val="dk1"/>
          </a:fontRef>
        </p:style>
        <p:txBody>
          <a:bodyPr wrap="square" lIns="91440" tIns="45720" rIns="91440" bIns="45720" anchor="t">
            <a:spAutoFit/>
          </a:bodyPr>
          <a:lstStyle/>
          <a:p>
            <a:pPr algn="ctr">
              <a:lnSpc>
                <a:spcPts val="993"/>
              </a:lnSpc>
            </a:pPr>
            <a:endParaRPr lang="en-US" altLang="ja-JP" sz="1460" b="1">
              <a:solidFill>
                <a:schemeClr val="accent6">
                  <a:lumMod val="75000"/>
                </a:schemeClr>
              </a:solidFill>
              <a:latin typeface="HGSｺﾞｼｯｸM" panose="020B0600000000000000" pitchFamily="50" charset="-128"/>
              <a:ea typeface="HGSｺﾞｼｯｸM" panose="020B0600000000000000" pitchFamily="50" charset="-128"/>
              <a:cs typeface="Arial" panose="020B0604020202020204" pitchFamily="34" charset="0"/>
            </a:endParaRPr>
          </a:p>
          <a:p>
            <a:endParaRPr lang="en-US" altLang="ja-JP" sz="1460" b="1">
              <a:latin typeface="HGSｺﾞｼｯｸM" panose="020B0600000000000000" pitchFamily="50" charset="-128"/>
              <a:ea typeface="HGSｺﾞｼｯｸM" panose="020B0600000000000000" pitchFamily="50" charset="-128"/>
            </a:endParaRPr>
          </a:p>
          <a:p>
            <a:endParaRPr lang="ja-JP" altLang="ja-JP" sz="1460">
              <a:latin typeface="HGSｺﾞｼｯｸM" panose="020B0600000000000000" pitchFamily="50" charset="-128"/>
              <a:ea typeface="HGSｺﾞｼｯｸM" panose="020B0600000000000000" pitchFamily="50" charset="-128"/>
            </a:endParaRPr>
          </a:p>
          <a:p>
            <a:pPr algn="ctr"/>
            <a:r>
              <a:rPr lang="ja-JP" altLang="ja-JP" sz="1460" b="1">
                <a:latin typeface="HGSｺﾞｼｯｸM" panose="020B0600000000000000" pitchFamily="50" charset="-128"/>
                <a:ea typeface="HGSｺﾞｼｯｸM" panose="020B0600000000000000" pitchFamily="50" charset="-128"/>
              </a:rPr>
              <a:t>事業内職業能力開発計画（記載例）</a:t>
            </a:r>
            <a:endParaRPr lang="ja-JP" altLang="ja-JP" sz="1460">
              <a:latin typeface="HGSｺﾞｼｯｸM" panose="020B0600000000000000" pitchFamily="50" charset="-128"/>
              <a:ea typeface="HGSｺﾞｼｯｸM" panose="020B0600000000000000" pitchFamily="50" charset="-128"/>
            </a:endParaRPr>
          </a:p>
          <a:p>
            <a:endParaRPr lang="ja-JP" altLang="ja-JP" sz="1460">
              <a:latin typeface="HGSｺﾞｼｯｸM" panose="020B0600000000000000" pitchFamily="50" charset="-128"/>
              <a:ea typeface="HGSｺﾞｼｯｸM" panose="020B0600000000000000" pitchFamily="50" charset="-128"/>
            </a:endParaRPr>
          </a:p>
          <a:p>
            <a:pPr algn="r"/>
            <a:r>
              <a:rPr lang="ja-JP" altLang="ja-JP" sz="1460">
                <a:latin typeface="HGSｺﾞｼｯｸM" panose="020B0600000000000000" pitchFamily="50" charset="-128"/>
                <a:ea typeface="HGSｺﾞｼｯｸM" panose="020B0600000000000000" pitchFamily="50" charset="-128"/>
              </a:rPr>
              <a:t>令和○年○月作成</a:t>
            </a:r>
          </a:p>
          <a:p>
            <a:pPr algn="r"/>
            <a:r>
              <a:rPr lang="ja-JP" altLang="ja-JP" sz="1460">
                <a:latin typeface="HGSｺﾞｼｯｸM" panose="020B0600000000000000" pitchFamily="50" charset="-128"/>
                <a:ea typeface="HGSｺﾞｼｯｸM" panose="020B0600000000000000" pitchFamily="50" charset="-128"/>
              </a:rPr>
              <a:t>○○株式会社</a:t>
            </a:r>
            <a:endParaRPr lang="en-US" altLang="ja-JP" sz="1460">
              <a:latin typeface="HGSｺﾞｼｯｸM" panose="020B0600000000000000" pitchFamily="50" charset="-128"/>
              <a:ea typeface="HGSｺﾞｼｯｸM" panose="020B0600000000000000" pitchFamily="50" charset="-128"/>
            </a:endParaRPr>
          </a:p>
          <a:p>
            <a:pPr algn="r"/>
            <a:endParaRPr lang="ja-JP" altLang="ja-JP" sz="1460">
              <a:latin typeface="HGSｺﾞｼｯｸM" panose="020B0600000000000000" pitchFamily="50" charset="-128"/>
              <a:ea typeface="HGSｺﾞｼｯｸM" panose="020B0600000000000000" pitchFamily="50" charset="-128"/>
            </a:endParaRPr>
          </a:p>
          <a:p>
            <a:r>
              <a:rPr lang="ja-JP" altLang="ja-JP" sz="1460" b="1">
                <a:latin typeface="HGSｺﾞｼｯｸM" panose="020B0600000000000000" pitchFamily="50" charset="-128"/>
                <a:ea typeface="HGSｺﾞｼｯｸM" panose="020B0600000000000000" pitchFamily="50" charset="-128"/>
              </a:rPr>
              <a:t>１．経営理念及び経営方針に関する事項</a:t>
            </a:r>
            <a:endParaRPr lang="en-US" altLang="ja-JP" sz="1460" b="1">
              <a:latin typeface="HGSｺﾞｼｯｸM" panose="020B0600000000000000" pitchFamily="50" charset="-128"/>
              <a:ea typeface="HGSｺﾞｼｯｸM" panose="020B0600000000000000" pitchFamily="50" charset="-128"/>
            </a:endParaRPr>
          </a:p>
          <a:p>
            <a:pPr>
              <a:lnSpc>
                <a:spcPts val="417"/>
              </a:lnSpc>
            </a:pPr>
            <a:endParaRPr lang="ja-JP" altLang="ja-JP" sz="1460">
              <a:latin typeface="HGSｺﾞｼｯｸM" panose="020B0600000000000000" pitchFamily="50" charset="-128"/>
              <a:ea typeface="HGSｺﾞｼｯｸM" panose="020B0600000000000000" pitchFamily="50" charset="-128"/>
            </a:endParaRPr>
          </a:p>
          <a:p>
            <a:r>
              <a:rPr lang="ja-JP" altLang="en-US" sz="1460">
                <a:latin typeface="HGSｺﾞｼｯｸM" panose="020B0600000000000000" pitchFamily="50" charset="-128"/>
                <a:ea typeface="HGSｺﾞｼｯｸM" panose="020B0600000000000000" pitchFamily="50" charset="-128"/>
              </a:rPr>
              <a:t>　</a:t>
            </a:r>
            <a:r>
              <a:rPr lang="ja-JP" altLang="ja-JP" sz="1460">
                <a:latin typeface="HGSｺﾞｼｯｸM" panose="020B0600000000000000" pitchFamily="50" charset="-128"/>
                <a:ea typeface="HGSｺﾞｼｯｸM" panose="020B0600000000000000" pitchFamily="50" charset="-128"/>
              </a:rPr>
              <a:t>（経営理念）</a:t>
            </a:r>
          </a:p>
          <a:p>
            <a:pPr marL="746760" indent="-552450">
              <a:tabLst>
                <a:tab pos="374238" algn="l"/>
              </a:tabLst>
            </a:pPr>
            <a:r>
              <a:rPr lang="ja-JP" altLang="ja-JP" sz="1460">
                <a:latin typeface="HGSｺﾞｼｯｸM" panose="020B0600000000000000" pitchFamily="50" charset="-128"/>
                <a:ea typeface="HGSｺﾞｼｯｸM" panose="020B0600000000000000" pitchFamily="50" charset="-128"/>
              </a:rPr>
              <a:t>＜例＞製品を通じて社会に必要とされる企業（法令遵守・品質経営・環境経営）であること</a:t>
            </a:r>
          </a:p>
          <a:p>
            <a:r>
              <a:rPr lang="ja-JP" altLang="en-US" sz="1460">
                <a:latin typeface="HGSｺﾞｼｯｸM" panose="020B0600000000000000" pitchFamily="50" charset="-128"/>
                <a:ea typeface="HGSｺﾞｼｯｸM" panose="020B0600000000000000" pitchFamily="50" charset="-128"/>
              </a:rPr>
              <a:t>　</a:t>
            </a:r>
            <a:r>
              <a:rPr lang="ja-JP" altLang="ja-JP" sz="1460">
                <a:latin typeface="HGSｺﾞｼｯｸM" panose="020B0600000000000000" pitchFamily="50" charset="-128"/>
                <a:ea typeface="HGSｺﾞｼｯｸM" panose="020B0600000000000000" pitchFamily="50" charset="-128"/>
              </a:rPr>
              <a:t>（経営方針）</a:t>
            </a:r>
          </a:p>
          <a:p>
            <a:pPr indent="193675"/>
            <a:r>
              <a:rPr lang="ja-JP" altLang="ja-JP" sz="1460">
                <a:latin typeface="HGSｺﾞｼｯｸM" panose="020B0600000000000000" pitchFamily="50" charset="-128"/>
                <a:ea typeface="HGSｺﾞｼｯｸM" panose="020B0600000000000000" pitchFamily="50" charset="-128"/>
              </a:rPr>
              <a:t>＜例＞よりよいものをお客様に提供する。</a:t>
            </a:r>
          </a:p>
          <a:p>
            <a:pPr>
              <a:lnSpc>
                <a:spcPct val="150000"/>
              </a:lnSpc>
            </a:pPr>
            <a:r>
              <a:rPr lang="en-US" altLang="ja-JP" sz="1450">
                <a:latin typeface="HGSｺﾞｼｯｸM"/>
                <a:ea typeface="HGSｺﾞｼｯｸM"/>
              </a:rPr>
              <a:t>  </a:t>
            </a:r>
            <a:endParaRPr lang="ja-JP" altLang="ja-JP" sz="1450">
              <a:latin typeface="HGSｺﾞｼｯｸM"/>
              <a:ea typeface="HGSｺﾞｼｯｸM"/>
            </a:endParaRPr>
          </a:p>
          <a:p>
            <a:pPr marL="374015" indent="-374015"/>
            <a:r>
              <a:rPr lang="ja-JP" altLang="ja-JP" sz="1460" b="1">
                <a:latin typeface="HGSｺﾞｼｯｸM" panose="020B0600000000000000" pitchFamily="50" charset="-128"/>
                <a:ea typeface="HGSｺﾞｼｯｸM" panose="020B0600000000000000" pitchFamily="50" charset="-128"/>
              </a:rPr>
              <a:t>２．職業に必要な基礎的な能力の開発及び向上を促進するための措置に関する事項並びに職業能力の開発及び向上を促進するための措置に関する事項</a:t>
            </a:r>
            <a:endParaRPr lang="en-US" altLang="ja-JP" sz="1460" b="1">
              <a:latin typeface="HGSｺﾞｼｯｸM" panose="020B0600000000000000" pitchFamily="50" charset="-128"/>
              <a:ea typeface="HGSｺﾞｼｯｸM" panose="020B0600000000000000" pitchFamily="50" charset="-128"/>
            </a:endParaRPr>
          </a:p>
          <a:p>
            <a:pPr marL="374015" indent="-374015">
              <a:lnSpc>
                <a:spcPts val="417"/>
              </a:lnSpc>
            </a:pPr>
            <a:endParaRPr lang="ja-JP" altLang="ja-JP" sz="1460">
              <a:latin typeface="HGSｺﾞｼｯｸM" panose="020B0600000000000000" pitchFamily="50" charset="-128"/>
              <a:ea typeface="HGSｺﾞｼｯｸM" panose="020B0600000000000000" pitchFamily="50" charset="-128"/>
            </a:endParaRPr>
          </a:p>
          <a:p>
            <a:r>
              <a:rPr lang="ja-JP" altLang="en-US" sz="1460">
                <a:latin typeface="HGSｺﾞｼｯｸM" panose="020B0600000000000000" pitchFamily="50" charset="-128"/>
                <a:ea typeface="HGSｺﾞｼｯｸM" panose="020B0600000000000000" pitchFamily="50" charset="-128"/>
              </a:rPr>
              <a:t>　</a:t>
            </a:r>
            <a:r>
              <a:rPr lang="ja-JP" altLang="ja-JP" sz="1460">
                <a:latin typeface="HGSｺﾞｼｯｸM" panose="020B0600000000000000" pitchFamily="50" charset="-128"/>
                <a:ea typeface="HGSｺﾞｼｯｸM" panose="020B0600000000000000" pitchFamily="50" charset="-128"/>
              </a:rPr>
              <a:t>（人事育成の基本方針や目標）</a:t>
            </a:r>
          </a:p>
          <a:p>
            <a:pPr indent="193675"/>
            <a:r>
              <a:rPr lang="ja-JP" altLang="ja-JP" sz="1460">
                <a:latin typeface="HGSｺﾞｼｯｸM" panose="020B0600000000000000" pitchFamily="50" charset="-128"/>
                <a:ea typeface="HGSｺﾞｼｯｸM" panose="020B0600000000000000" pitchFamily="50" charset="-128"/>
              </a:rPr>
              <a:t>＜例１＞自ら専門性を磨き、高い職務能力を持った人材を育成する。</a:t>
            </a:r>
            <a:endParaRPr lang="en-US" altLang="ja-JP" sz="1460">
              <a:latin typeface="HGSｺﾞｼｯｸM" panose="020B0600000000000000" pitchFamily="50" charset="-128"/>
              <a:ea typeface="HGSｺﾞｼｯｸM" panose="020B0600000000000000" pitchFamily="50" charset="-128"/>
            </a:endParaRPr>
          </a:p>
          <a:p>
            <a:pPr>
              <a:lnSpc>
                <a:spcPts val="417"/>
              </a:lnSpc>
            </a:pPr>
            <a:endParaRPr lang="ja-JP" altLang="ja-JP" sz="1460">
              <a:latin typeface="HGSｺﾞｼｯｸM" panose="020B0600000000000000" pitchFamily="50" charset="-128"/>
              <a:ea typeface="HGSｺﾞｼｯｸM" panose="020B0600000000000000" pitchFamily="50" charset="-128"/>
            </a:endParaRPr>
          </a:p>
          <a:p>
            <a:pPr indent="193675"/>
            <a:r>
              <a:rPr lang="ja-JP" altLang="ja-JP" sz="1460">
                <a:latin typeface="HGSｺﾞｼｯｸM" panose="020B0600000000000000" pitchFamily="50" charset="-128"/>
                <a:ea typeface="HGSｺﾞｼｯｸM" panose="020B0600000000000000" pitchFamily="50" charset="-128"/>
              </a:rPr>
              <a:t>＜例２＞品質向上のため、積極的に挑戦できる人材を育成する。</a:t>
            </a:r>
            <a:endParaRPr lang="en-US" altLang="ja-JP" sz="1460">
              <a:latin typeface="HGSｺﾞｼｯｸM" panose="020B0600000000000000" pitchFamily="50" charset="-128"/>
              <a:ea typeface="HGSｺﾞｼｯｸM" panose="020B0600000000000000" pitchFamily="50" charset="-128"/>
            </a:endParaRPr>
          </a:p>
          <a:p>
            <a:pPr>
              <a:lnSpc>
                <a:spcPts val="417"/>
              </a:lnSpc>
            </a:pPr>
            <a:endParaRPr lang="ja-JP" altLang="ja-JP" sz="1460">
              <a:latin typeface="HGSｺﾞｼｯｸM" panose="020B0600000000000000" pitchFamily="50" charset="-128"/>
              <a:ea typeface="HGSｺﾞｼｯｸM" panose="020B0600000000000000" pitchFamily="50" charset="-128"/>
            </a:endParaRPr>
          </a:p>
          <a:p>
            <a:pPr indent="193675"/>
            <a:r>
              <a:rPr lang="ja-JP" altLang="ja-JP" sz="1460">
                <a:latin typeface="HGSｺﾞｼｯｸM" panose="020B0600000000000000" pitchFamily="50" charset="-128"/>
                <a:ea typeface="HGSｺﾞｼｯｸM" panose="020B0600000000000000" pitchFamily="50" charset="-128"/>
              </a:rPr>
              <a:t>＜例３＞目標のため今何をすべきかを考え実践できる人材を育成する。</a:t>
            </a:r>
            <a:endParaRPr lang="en-US" altLang="ja-JP" sz="1460">
              <a:latin typeface="HGSｺﾞｼｯｸM" panose="020B0600000000000000" pitchFamily="50" charset="-128"/>
              <a:ea typeface="HGSｺﾞｼｯｸM" panose="020B0600000000000000" pitchFamily="50" charset="-128"/>
            </a:endParaRPr>
          </a:p>
          <a:p>
            <a:pPr indent="193675"/>
            <a:r>
              <a:rPr lang="ja-JP" altLang="en-US" sz="1460">
                <a:latin typeface="HGSｺﾞｼｯｸM" panose="020B0600000000000000" pitchFamily="50" charset="-128"/>
                <a:ea typeface="HGSｺﾞｼｯｸM" panose="020B0600000000000000" pitchFamily="50" charset="-128"/>
              </a:rPr>
              <a:t>＜例４＞自社内のＤＸ推進のため情報技術等の人材を育成する。</a:t>
            </a:r>
            <a:endParaRPr lang="en-US" altLang="ja-JP" sz="1460">
              <a:latin typeface="HGSｺﾞｼｯｸM" panose="020B0600000000000000" pitchFamily="50" charset="-128"/>
              <a:ea typeface="HGSｺﾞｼｯｸM" panose="020B0600000000000000" pitchFamily="50" charset="-128"/>
            </a:endParaRPr>
          </a:p>
          <a:p>
            <a:pPr indent="193675">
              <a:lnSpc>
                <a:spcPts val="417"/>
              </a:lnSpc>
            </a:pPr>
            <a:endParaRPr lang="en-US" altLang="ja-JP" sz="1460">
              <a:latin typeface="HGSｺﾞｼｯｸM" panose="020B0600000000000000" pitchFamily="50" charset="-128"/>
              <a:ea typeface="HGSｺﾞｼｯｸM" panose="020B0600000000000000" pitchFamily="50" charset="-128"/>
            </a:endParaRPr>
          </a:p>
          <a:p>
            <a:pPr marL="837565" marR="0" lvl="0" indent="-643890" algn="l" defTabSz="1001908" rtl="0" eaLnBrk="1" fontAlgn="auto" latinLnBrk="0" hangingPunct="1">
              <a:lnSpc>
                <a:spcPct val="100000"/>
              </a:lnSpc>
              <a:spcBef>
                <a:spcPts val="0"/>
              </a:spcBef>
              <a:spcAft>
                <a:spcPts val="0"/>
              </a:spcAft>
              <a:buClrTx/>
              <a:buSzTx/>
              <a:buFontTx/>
              <a:buNone/>
              <a:tabLst/>
              <a:defRPr/>
            </a:pPr>
            <a:r>
              <a:rPr lang="ja-JP" altLang="ja-JP" sz="1460">
                <a:latin typeface="HGSｺﾞｼｯｸM" panose="020B0600000000000000" pitchFamily="50" charset="-128"/>
                <a:ea typeface="HGSｺﾞｼｯｸM" panose="020B0600000000000000" pitchFamily="50" charset="-128"/>
              </a:rPr>
              <a:t>＜例</a:t>
            </a:r>
            <a:r>
              <a:rPr lang="ja-JP" altLang="en-US" sz="1460">
                <a:latin typeface="HGSｺﾞｼｯｸM" panose="020B0600000000000000" pitchFamily="50" charset="-128"/>
                <a:ea typeface="HGSｺﾞｼｯｸM" panose="020B0600000000000000" pitchFamily="50" charset="-128"/>
              </a:rPr>
              <a:t>５</a:t>
            </a:r>
            <a:r>
              <a:rPr lang="ja-JP" altLang="ja-JP" sz="1460">
                <a:latin typeface="HGSｺﾞｼｯｸM" panose="020B0600000000000000" pitchFamily="50" charset="-128"/>
                <a:ea typeface="HGSｺﾞｼｯｸM" panose="020B0600000000000000" pitchFamily="50" charset="-128"/>
              </a:rPr>
              <a:t>＞全社員に対して管理職等がキャリアコンサルティングを入社から３年ごとに行う</a:t>
            </a:r>
            <a:r>
              <a:rPr lang="ja-JP" altLang="en-US" sz="1460">
                <a:latin typeface="HGSｺﾞｼｯｸM" panose="020B0600000000000000" pitchFamily="50" charset="-128"/>
                <a:ea typeface="HGSｺﾞｼｯｸM" panose="020B0600000000000000" pitchFamily="50" charset="-128"/>
              </a:rPr>
              <a:t>。</a:t>
            </a:r>
            <a:r>
              <a:rPr kumimoji="1" lang="ja-JP" altLang="ja-JP" sz="1147" b="1" i="0" u="none" strike="noStrike" kern="1200" cap="none" spc="0" normalizeH="0" baseline="0" noProof="0">
                <a:ln>
                  <a:noFill/>
                </a:ln>
                <a:solidFill>
                  <a:srgbClr val="0070C0"/>
                </a:solidFill>
                <a:effectLst/>
                <a:uLnTx/>
                <a:uFillTx/>
                <a:latin typeface="HGSｺﾞｼｯｸM" panose="020B0600000000000000" pitchFamily="50" charset="-128"/>
                <a:ea typeface="HGSｺﾞｼｯｸM" panose="020B0600000000000000" pitchFamily="50" charset="-128"/>
                <a:cs typeface="+mn-cs"/>
              </a:rPr>
              <a:t>（※）</a:t>
            </a:r>
            <a:r>
              <a:rPr lang="ja-JP" altLang="ja-JP" sz="1460">
                <a:latin typeface="HGSｺﾞｼｯｸM" panose="020B0600000000000000" pitchFamily="50" charset="-128"/>
                <a:ea typeface="HGSｺﾞｼｯｸM" panose="020B0600000000000000" pitchFamily="50" charset="-128"/>
              </a:rPr>
              <a:t>また、その際外部のキャリアコンサルティングを受ける場合は、必要な費用は会社が全額負担する。</a:t>
            </a:r>
            <a:endParaRPr lang="en-US" altLang="ja-JP" sz="1460">
              <a:latin typeface="HGSｺﾞｼｯｸM" panose="020B0600000000000000" pitchFamily="50" charset="-128"/>
              <a:ea typeface="HGSｺﾞｼｯｸM" panose="020B0600000000000000" pitchFamily="50" charset="-128"/>
            </a:endParaRPr>
          </a:p>
          <a:p>
            <a:pPr marL="837565" marR="0" lvl="0" indent="-643890" algn="l" defTabSz="1001908" rtl="0" eaLnBrk="1" fontAlgn="auto" latinLnBrk="0" hangingPunct="1">
              <a:lnSpc>
                <a:spcPct val="100000"/>
              </a:lnSpc>
              <a:spcBef>
                <a:spcPts val="0"/>
              </a:spcBef>
              <a:spcAft>
                <a:spcPts val="0"/>
              </a:spcAft>
              <a:buClrTx/>
              <a:buSzTx/>
              <a:buFontTx/>
              <a:buNone/>
              <a:tabLst/>
              <a:defRPr/>
            </a:pPr>
            <a:r>
              <a:rPr lang="en-US" altLang="ja-JP" sz="1450">
                <a:latin typeface="HGSｺﾞｼｯｸM"/>
                <a:ea typeface="HGSｺﾞｼｯｸM"/>
              </a:rPr>
              <a:t>  </a:t>
            </a:r>
            <a:endParaRPr lang="ja-JP" altLang="ja-JP" sz="1450">
              <a:latin typeface="HGSｺﾞｼｯｸM"/>
              <a:ea typeface="HGSｺﾞｼｯｸM"/>
            </a:endParaRPr>
          </a:p>
          <a:p>
            <a:r>
              <a:rPr lang="ja-JP" altLang="ja-JP" sz="1460" b="1">
                <a:latin typeface="HGSｺﾞｼｯｸM" panose="020B0600000000000000" pitchFamily="50" charset="-128"/>
                <a:ea typeface="HGSｺﾞｼｯｸM" panose="020B0600000000000000" pitchFamily="50" charset="-128"/>
              </a:rPr>
              <a:t>３．その他の事項（任意）</a:t>
            </a:r>
            <a:endParaRPr lang="en-US" altLang="ja-JP" sz="1460" b="1">
              <a:latin typeface="HGSｺﾞｼｯｸM" panose="020B0600000000000000" pitchFamily="50" charset="-128"/>
              <a:ea typeface="HGSｺﾞｼｯｸM" panose="020B0600000000000000" pitchFamily="50" charset="-128"/>
            </a:endParaRPr>
          </a:p>
          <a:p>
            <a:pPr>
              <a:lnSpc>
                <a:spcPts val="417"/>
              </a:lnSpc>
            </a:pPr>
            <a:endParaRPr lang="en-US" altLang="ja-JP" sz="1460">
              <a:latin typeface="HGSｺﾞｼｯｸM" panose="020B0600000000000000" pitchFamily="50" charset="-128"/>
              <a:ea typeface="HGSｺﾞｼｯｸM" panose="020B0600000000000000" pitchFamily="50" charset="-128"/>
            </a:endParaRPr>
          </a:p>
          <a:p>
            <a:r>
              <a:rPr lang="ja-JP" altLang="en-US" sz="1460">
                <a:latin typeface="HGSｺﾞｼｯｸM" panose="020B0600000000000000" pitchFamily="50" charset="-128"/>
                <a:ea typeface="HGSｺﾞｼｯｸM" panose="020B0600000000000000" pitchFamily="50" charset="-128"/>
              </a:rPr>
              <a:t>　</a:t>
            </a:r>
            <a:r>
              <a:rPr lang="ja-JP" altLang="ja-JP" sz="1460">
                <a:latin typeface="HGSｺﾞｼｯｸM" panose="020B0600000000000000" pitchFamily="50" charset="-128"/>
                <a:ea typeface="HGSｺﾞｼｯｸM" panose="020B0600000000000000" pitchFamily="50" charset="-128"/>
              </a:rPr>
              <a:t>（雇用管理方針など）</a:t>
            </a:r>
          </a:p>
          <a:p>
            <a:pPr marL="837565" indent="-643890"/>
            <a:r>
              <a:rPr lang="ja-JP" altLang="ja-JP" sz="1460">
                <a:latin typeface="HGSｺﾞｼｯｸM" panose="020B0600000000000000" pitchFamily="50" charset="-128"/>
                <a:ea typeface="HGSｺﾞｼｯｸM" panose="020B0600000000000000" pitchFamily="50" charset="-128"/>
              </a:rPr>
              <a:t>＜例１＞一人ひとりが、やりがいを持って職務に取り組めるよう、適正や要望を尊重して職務配置を行う。</a:t>
            </a:r>
            <a:endParaRPr lang="en-US" altLang="ja-JP" sz="1460">
              <a:latin typeface="HGSｺﾞｼｯｸM" panose="020B0600000000000000" pitchFamily="50" charset="-128"/>
              <a:ea typeface="HGSｺﾞｼｯｸM" panose="020B0600000000000000" pitchFamily="50" charset="-128"/>
            </a:endParaRPr>
          </a:p>
          <a:p>
            <a:pPr marL="837565" indent="-643890">
              <a:lnSpc>
                <a:spcPts val="417"/>
              </a:lnSpc>
            </a:pPr>
            <a:endParaRPr lang="ja-JP" altLang="ja-JP" sz="1460">
              <a:latin typeface="HGSｺﾞｼｯｸM" panose="020B0600000000000000" pitchFamily="50" charset="-128"/>
              <a:ea typeface="HGSｺﾞｼｯｸM" panose="020B0600000000000000" pitchFamily="50" charset="-128"/>
            </a:endParaRPr>
          </a:p>
          <a:p>
            <a:pPr marL="837565" indent="-643890"/>
            <a:r>
              <a:rPr lang="ja-JP" altLang="ja-JP" sz="1460">
                <a:latin typeface="HGSｺﾞｼｯｸM" panose="020B0600000000000000" pitchFamily="50" charset="-128"/>
                <a:ea typeface="HGSｺﾞｼｯｸM" panose="020B0600000000000000" pitchFamily="50" charset="-128"/>
              </a:rPr>
              <a:t>＜例２＞職種や配置転換等を行う際は、必要な訓練を施すとともに転換後のフォローアップを行う。</a:t>
            </a:r>
            <a:endParaRPr lang="en-US" altLang="ja-JP" sz="1460">
              <a:latin typeface="HGSｺﾞｼｯｸM" panose="020B0600000000000000" pitchFamily="50" charset="-128"/>
              <a:ea typeface="HGSｺﾞｼｯｸM" panose="020B0600000000000000" pitchFamily="50" charset="-128"/>
            </a:endParaRPr>
          </a:p>
          <a:p>
            <a:pPr marL="837565" indent="-643890">
              <a:lnSpc>
                <a:spcPts val="417"/>
              </a:lnSpc>
            </a:pPr>
            <a:endParaRPr lang="en-US" altLang="ja-JP" sz="1460">
              <a:latin typeface="HGSｺﾞｼｯｸM" panose="020B0600000000000000" pitchFamily="50" charset="-128"/>
              <a:ea typeface="HGSｺﾞｼｯｸM" panose="020B0600000000000000" pitchFamily="50" charset="-128"/>
            </a:endParaRPr>
          </a:p>
          <a:p>
            <a:pPr marL="837565" indent="-643890"/>
            <a:r>
              <a:rPr lang="ja-JP" altLang="ja-JP" sz="1460">
                <a:latin typeface="HGSｺﾞｼｯｸM" panose="020B0600000000000000" pitchFamily="50" charset="-128"/>
                <a:ea typeface="HGSｺﾞｼｯｸM" panose="020B0600000000000000" pitchFamily="50" charset="-128"/>
              </a:rPr>
              <a:t>＜例３＞訓練実施後の評価を行い、従業員の処遇改善に努める。</a:t>
            </a:r>
          </a:p>
          <a:p>
            <a:endParaRPr lang="ja-JP" altLang="ja-JP" sz="1460" b="1">
              <a:solidFill>
                <a:schemeClr val="accent6">
                  <a:lumMod val="75000"/>
                </a:schemeClr>
              </a:solidFill>
              <a:latin typeface="HGSｺﾞｼｯｸM" panose="020B0600000000000000" pitchFamily="50" charset="-128"/>
              <a:ea typeface="HGSｺﾞｼｯｸM" panose="020B0600000000000000" pitchFamily="50" charset="-128"/>
            </a:endParaRPr>
          </a:p>
          <a:p>
            <a:pPr marL="444500" indent="-444500">
              <a:lnSpc>
                <a:spcPts val="1700"/>
              </a:lnSpc>
            </a:pPr>
            <a:r>
              <a:rPr lang="ja-JP"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a:t>
            </a: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a:t>
            </a:r>
            <a:r>
              <a:rPr lang="ja-JP"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人材開発支援助成金「</a:t>
            </a: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人材育成支援コース（人材育成訓練、認定実習併用職業訓練、中高年齢者実習型訓練）</a:t>
            </a:r>
            <a:r>
              <a:rPr lang="ja-JP"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a:t>
            </a: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では、</a:t>
            </a:r>
            <a:r>
              <a:rPr lang="ja-JP"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要件として例示のような記載が必要</a:t>
            </a: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となります。</a:t>
            </a:r>
            <a:endParaRPr lang="en-US"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endParaRPr>
          </a:p>
          <a:p>
            <a:pPr>
              <a:lnSpc>
                <a:spcPts val="1700"/>
              </a:lnSpc>
            </a:pP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　　　なお、キャリアコンサルティングを実施する者は、国家資格を有しているキャリアコンサ</a:t>
            </a:r>
            <a:endParaRPr lang="en-US"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endParaRPr>
          </a:p>
          <a:p>
            <a:pPr>
              <a:lnSpc>
                <a:spcPts val="1700"/>
              </a:lnSpc>
            </a:pPr>
            <a:r>
              <a:rPr lang="ja-JP" altLang="en-US"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rPr>
              <a:t>　　　ルタントに限らず、労務・人事担当部課長などでも可能です。</a:t>
            </a:r>
            <a:endParaRPr lang="ja-JP" altLang="ja-JP" sz="1147" b="1">
              <a:solidFill>
                <a:srgbClr val="0070C0"/>
              </a:solidFill>
              <a:latin typeface="Yu Gothic Medium" panose="020B0500000000000000" pitchFamily="50" charset="-128"/>
              <a:ea typeface="Yu Gothic Medium" panose="020B0500000000000000" pitchFamily="50" charset="-128"/>
              <a:cs typeface="Aharoni" panose="02010803020104030203" pitchFamily="2" charset="-79"/>
            </a:endParaRPr>
          </a:p>
        </p:txBody>
      </p:sp>
      <p:sp>
        <p:nvSpPr>
          <p:cNvPr id="8" name="テキスト ボックス 7"/>
          <p:cNvSpPr txBox="1"/>
          <p:nvPr/>
        </p:nvSpPr>
        <p:spPr>
          <a:xfrm>
            <a:off x="301684" y="433664"/>
            <a:ext cx="8047737" cy="317010"/>
          </a:xfrm>
          <a:prstGeom prst="rect">
            <a:avLst/>
          </a:prstGeom>
          <a:noFill/>
          <a:ln w="9525">
            <a:noFill/>
          </a:ln>
        </p:spPr>
        <p:txBody>
          <a:bodyPr wrap="square" rtlCol="0">
            <a:spAutoFit/>
          </a:bodyPr>
          <a:lstStyle/>
          <a:p>
            <a:r>
              <a:rPr lang="ja-JP" altLang="en-US" sz="1460" b="1">
                <a:solidFill>
                  <a:srgbClr val="0070C0"/>
                </a:solidFill>
                <a:latin typeface="Arial" panose="020B0604020202020204" pitchFamily="34" charset="0"/>
                <a:ea typeface="メイリオ" panose="020B0604030504040204" pitchFamily="50" charset="-128"/>
                <a:cs typeface="Arial" panose="020B0604020202020204" pitchFamily="34" charset="0"/>
              </a:rPr>
              <a:t>（参考）事業内職業能力開発計画の作成イメージ</a:t>
            </a:r>
            <a:endParaRPr lang="en-US" altLang="ja-JP" sz="1460">
              <a:solidFill>
                <a:srgbClr val="0070C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正方形/長方形 8"/>
          <p:cNvSpPr/>
          <p:nvPr/>
        </p:nvSpPr>
        <p:spPr>
          <a:xfrm>
            <a:off x="411469" y="846039"/>
            <a:ext cx="6408586" cy="8049813"/>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3" name="スライド番号プレースホルダー 1">
            <a:extLst>
              <a:ext uri="{FF2B5EF4-FFF2-40B4-BE49-F238E27FC236}">
                <a16:creationId xmlns:a16="http://schemas.microsoft.com/office/drawing/2014/main" id="{A68807D4-5AA2-CBA0-1CF0-06306C618921}"/>
              </a:ext>
            </a:extLst>
          </p:cNvPr>
          <p:cNvSpPr>
            <a:spLocks noGrp="1"/>
          </p:cNvSpPr>
          <p:nvPr>
            <p:ph type="sldNum" sz="quarter" idx="12"/>
          </p:nvPr>
        </p:nvSpPr>
        <p:spPr>
          <a:xfrm>
            <a:off x="6731840" y="9948012"/>
            <a:ext cx="396000" cy="360000"/>
          </a:xfrm>
        </p:spPr>
        <p:txBody>
          <a:bodyPr/>
          <a:lstStyle/>
          <a:p>
            <a:fld id="{AEFF1AE8-7425-4426-9AC1-91DCB73B78A4}" type="slidenum">
              <a:rPr kumimoji="1" lang="ja-JP" altLang="en-US" smtClean="0"/>
              <a:t>6</a:t>
            </a:fld>
            <a:endParaRPr kumimoji="1" lang="ja-JP" altLang="en-US"/>
          </a:p>
        </p:txBody>
      </p:sp>
    </p:spTree>
    <p:extLst>
      <p:ext uri="{BB962C8B-B14F-4D97-AF65-F5344CB8AC3E}">
        <p14:creationId xmlns:p14="http://schemas.microsoft.com/office/powerpoint/2010/main" val="1192556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正方形/長方形 11"/>
          <p:cNvSpPr/>
          <p:nvPr/>
        </p:nvSpPr>
        <p:spPr>
          <a:xfrm>
            <a:off x="0" y="53951"/>
            <a:ext cx="7200900" cy="416297"/>
          </a:xfrm>
          <a:prstGeom prst="rect">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endParaRPr kumimoji="1" lang="en-US" altLang="ja-JP" sz="1600">
              <a:solidFill>
                <a:schemeClr val="tx1"/>
              </a:solidFill>
              <a:latin typeface="メイリオ" pitchFamily="50" charset="-128"/>
              <a:ea typeface="メイリオ" pitchFamily="50" charset="-128"/>
            </a:endParaRPr>
          </a:p>
        </p:txBody>
      </p:sp>
      <p:sp>
        <p:nvSpPr>
          <p:cNvPr id="9" name="角丸四角形 8"/>
          <p:cNvSpPr/>
          <p:nvPr/>
        </p:nvSpPr>
        <p:spPr>
          <a:xfrm>
            <a:off x="211991" y="521999"/>
            <a:ext cx="6798561" cy="295862"/>
          </a:xfrm>
          <a:prstGeom prst="roundRect">
            <a:avLst/>
          </a:prstGeom>
          <a:solidFill>
            <a:srgbClr val="FF0000"/>
          </a:solidFill>
          <a:ln w="9525">
            <a:solidFill>
              <a:srgbClr val="FF5050"/>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r>
              <a:rPr lang="ja-JP" altLang="en-US" sz="1400" b="1">
                <a:solidFill>
                  <a:srgbClr val="FFFF00"/>
                </a:solidFill>
                <a:latin typeface="メイリオ" pitchFamily="50" charset="-128"/>
                <a:ea typeface="メイリオ" pitchFamily="50" charset="-128"/>
              </a:rPr>
              <a:t>！！！ 次の場合は支給対象となりません ！！！</a:t>
            </a:r>
            <a:endParaRPr lang="ja-JP" altLang="en-US" sz="1200" b="1">
              <a:solidFill>
                <a:srgbClr val="FFFF00"/>
              </a:solidFill>
              <a:latin typeface="メイリオ" pitchFamily="50" charset="-128"/>
              <a:ea typeface="メイリオ" pitchFamily="50" charset="-128"/>
            </a:endParaRPr>
          </a:p>
        </p:txBody>
      </p:sp>
      <p:graphicFrame>
        <p:nvGraphicFramePr>
          <p:cNvPr id="4" name="表 6">
            <a:extLst>
              <a:ext uri="{FF2B5EF4-FFF2-40B4-BE49-F238E27FC236}">
                <a16:creationId xmlns:a16="http://schemas.microsoft.com/office/drawing/2014/main" id="{0332B4DF-7FCD-2C4D-4E96-178F229BE44C}"/>
              </a:ext>
            </a:extLst>
          </p:cNvPr>
          <p:cNvGraphicFramePr>
            <a:graphicFrameLocks noGrp="1"/>
          </p:cNvGraphicFramePr>
          <p:nvPr>
            <p:extLst>
              <p:ext uri="{D42A27DB-BD31-4B8C-83A1-F6EECF244321}">
                <p14:modId xmlns:p14="http://schemas.microsoft.com/office/powerpoint/2010/main" val="3262119737"/>
              </p:ext>
            </p:extLst>
          </p:nvPr>
        </p:nvGraphicFramePr>
        <p:xfrm>
          <a:off x="220688" y="907167"/>
          <a:ext cx="6789864" cy="3058457"/>
        </p:xfrm>
        <a:graphic>
          <a:graphicData uri="http://schemas.openxmlformats.org/drawingml/2006/table">
            <a:tbl>
              <a:tblPr firstRow="1" bandRow="1">
                <a:tableStyleId>{2D5ABB26-0587-4C30-8999-92F81FD0307C}</a:tableStyleId>
              </a:tblPr>
              <a:tblGrid>
                <a:gridCol w="417864">
                  <a:extLst>
                    <a:ext uri="{9D8B030D-6E8A-4147-A177-3AD203B41FA5}">
                      <a16:colId xmlns:a16="http://schemas.microsoft.com/office/drawing/2014/main" val="3669384344"/>
                    </a:ext>
                  </a:extLst>
                </a:gridCol>
                <a:gridCol w="6372000">
                  <a:extLst>
                    <a:ext uri="{9D8B030D-6E8A-4147-A177-3AD203B41FA5}">
                      <a16:colId xmlns:a16="http://schemas.microsoft.com/office/drawing/2014/main" val="1977268686"/>
                    </a:ext>
                  </a:extLst>
                </a:gridCol>
              </a:tblGrid>
              <a:tr h="303946">
                <a:tc gridSpan="2">
                  <a:txBody>
                    <a:bodyPr/>
                    <a:lstStyle/>
                    <a:p>
                      <a:pPr algn="l">
                        <a:lnSpc>
                          <a:spcPct val="110000"/>
                        </a:lnSpc>
                        <a:spcBef>
                          <a:spcPts val="0"/>
                        </a:spcBef>
                      </a:pPr>
                      <a:r>
                        <a:rPr lang="ja-JP" altLang="en-US" sz="1200" b="1" spc="-50">
                          <a:solidFill>
                            <a:srgbClr val="FF0000"/>
                          </a:solidFill>
                          <a:latin typeface="メイリオ" pitchFamily="50" charset="-128"/>
                          <a:ea typeface="メイリオ" pitchFamily="50" charset="-128"/>
                        </a:rPr>
                        <a:t>不正受給には厳しく対処しております。不正受給の防止・助成金の適正支給にご協力ください。</a:t>
                      </a:r>
                      <a:endParaRPr lang="en-US" altLang="ja-JP" sz="12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DFDE3"/>
                    </a:solidFill>
                  </a:tcPr>
                </a:tc>
                <a:tc hMerge="1">
                  <a:txBody>
                    <a:bodyPr/>
                    <a:lstStyle/>
                    <a:p>
                      <a:pPr marL="266700" indent="-266700">
                        <a:lnSpc>
                          <a:spcPct val="110000"/>
                        </a:lnSpc>
                        <a:spcBef>
                          <a:spcPts val="0"/>
                        </a:spcBef>
                      </a:pPr>
                      <a:endParaRPr lang="en-US" altLang="ja-JP" sz="900" spc="-5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068376672"/>
                  </a:ext>
                </a:extLst>
              </a:tr>
              <a:tr h="1128716">
                <a:tc>
                  <a:txBody>
                    <a:bodyPr/>
                    <a:lstStyle/>
                    <a:p>
                      <a:pPr algn="ctr">
                        <a:lnSpc>
                          <a:spcPct val="110000"/>
                        </a:lnSpc>
                        <a:spcBef>
                          <a:spcPts val="0"/>
                        </a:spcBef>
                      </a:pPr>
                      <a:r>
                        <a:rPr lang="en-US" altLang="ja-JP" sz="1100">
                          <a:latin typeface="メイリオ" panose="020B0604030504040204" pitchFamily="50" charset="-128"/>
                          <a:ea typeface="メイリオ" panose="020B0604030504040204" pitchFamily="50" charset="-128"/>
                        </a:rPr>
                        <a:t>1</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indent="0">
                        <a:lnSpc>
                          <a:spcPct val="110000"/>
                        </a:lnSpc>
                        <a:spcBef>
                          <a:spcPts val="0"/>
                        </a:spcBef>
                      </a:pPr>
                      <a:r>
                        <a:rPr lang="ja-JP" altLang="en-US" sz="1100" b="1" spc="-50">
                          <a:solidFill>
                            <a:schemeClr val="tx1"/>
                          </a:solidFill>
                          <a:latin typeface="メイリオ" pitchFamily="50" charset="-128"/>
                          <a:ea typeface="メイリオ" pitchFamily="50" charset="-128"/>
                        </a:rPr>
                        <a:t>不正受給</a:t>
                      </a:r>
                      <a:r>
                        <a:rPr lang="ja-JP" altLang="en-US" sz="900" spc="-50">
                          <a:solidFill>
                            <a:schemeClr val="tx1"/>
                          </a:solidFill>
                          <a:latin typeface="メイリオ" pitchFamily="50" charset="-128"/>
                          <a:ea typeface="メイリオ" pitchFamily="50" charset="-128"/>
                        </a:rPr>
                        <a:t>（</a:t>
                      </a:r>
                      <a:r>
                        <a:rPr lang="ja-JP" altLang="en-US" sz="900" u="sng" spc="-50">
                          <a:solidFill>
                            <a:schemeClr val="tx1"/>
                          </a:solidFill>
                          <a:latin typeface="メイリオ" pitchFamily="50" charset="-128"/>
                          <a:ea typeface="メイリオ" pitchFamily="50" charset="-128"/>
                        </a:rPr>
                        <a:t>偽りその他不正の行為により本来受けることのできない助成金の支給を受け、または受けようとすること</a:t>
                      </a:r>
                      <a:r>
                        <a:rPr lang="ja-JP" altLang="en-US" sz="900" spc="-50">
                          <a:solidFill>
                            <a:schemeClr val="tx1"/>
                          </a:solidFill>
                          <a:latin typeface="メイリオ" pitchFamily="50" charset="-128"/>
                          <a:ea typeface="メイリオ" pitchFamily="50" charset="-128"/>
                        </a:rPr>
                        <a:t>）</a:t>
                      </a:r>
                      <a:r>
                        <a:rPr lang="ja-JP" altLang="en-US" sz="1100" spc="-50">
                          <a:solidFill>
                            <a:schemeClr val="tx1"/>
                          </a:solidFill>
                          <a:latin typeface="メイリオ" pitchFamily="50" charset="-128"/>
                          <a:ea typeface="メイリオ" pitchFamily="50" charset="-128"/>
                        </a:rPr>
                        <a:t>を行って から５年以内（不支給措置期間）に支給申請をした、または、支給申請日後、支給決定日までに</a:t>
                      </a:r>
                      <a:r>
                        <a:rPr lang="ja-JP" altLang="en-US" sz="1100" b="1" spc="-50">
                          <a:solidFill>
                            <a:schemeClr val="tx1"/>
                          </a:solidFill>
                          <a:latin typeface="メイリオ" pitchFamily="50" charset="-128"/>
                          <a:ea typeface="メイリオ" pitchFamily="50" charset="-128"/>
                        </a:rPr>
                        <a:t>不正受給をした</a:t>
                      </a:r>
                      <a:r>
                        <a:rPr lang="ja-JP" altLang="en-US" sz="1100" spc="-50">
                          <a:solidFill>
                            <a:schemeClr val="tx1"/>
                          </a:solidFill>
                          <a:latin typeface="メイリオ" pitchFamily="50" charset="-128"/>
                          <a:ea typeface="メイリオ" pitchFamily="50" charset="-128"/>
                        </a:rPr>
                        <a:t>事業主及び事業主団体等</a:t>
                      </a:r>
                      <a:endParaRPr lang="en-US" altLang="ja-JP" sz="1100" spc="-50">
                        <a:solidFill>
                          <a:schemeClr val="tx1"/>
                        </a:solidFill>
                        <a:latin typeface="メイリオ" pitchFamily="50" charset="-128"/>
                        <a:ea typeface="メイリオ" pitchFamily="50" charset="-128"/>
                      </a:endParaRPr>
                    </a:p>
                    <a:p>
                      <a:pPr marL="266700" indent="-266700">
                        <a:lnSpc>
                          <a:spcPct val="100000"/>
                        </a:lnSpc>
                        <a:spcBef>
                          <a:spcPts val="0"/>
                        </a:spcBef>
                      </a:pPr>
                      <a:r>
                        <a:rPr lang="ja-JP" altLang="en-US" sz="1100" spc="-50">
                          <a:solidFill>
                            <a:schemeClr val="tx1"/>
                          </a:solidFill>
                          <a:latin typeface="メイリオ" pitchFamily="50" charset="-128"/>
                          <a:ea typeface="メイリオ" pitchFamily="50" charset="-128"/>
                        </a:rPr>
                        <a:t> 　</a:t>
                      </a:r>
                      <a:r>
                        <a:rPr lang="en-US" altLang="ja-JP" sz="900" spc="-50">
                          <a:solidFill>
                            <a:schemeClr val="tx1"/>
                          </a:solidFill>
                          <a:latin typeface="メイリオ" panose="020B0604030504040204" pitchFamily="50" charset="-128"/>
                          <a:ea typeface="メイリオ" panose="020B0604030504040204" pitchFamily="50" charset="-128"/>
                        </a:rPr>
                        <a:t>※</a:t>
                      </a:r>
                      <a:r>
                        <a:rPr lang="ja-JP" altLang="en-US" sz="900" spc="-50">
                          <a:solidFill>
                            <a:schemeClr val="tx1"/>
                          </a:solidFill>
                          <a:latin typeface="メイリオ" panose="020B0604030504040204" pitchFamily="50" charset="-128"/>
                          <a:ea typeface="メイリオ" panose="020B0604030504040204" pitchFamily="50" charset="-128"/>
                        </a:rPr>
                        <a:t>不支給措置期間が適用されている事業主において不正の行為に関与した役員等（事業主等が個人である場合はその者、法人である場合は役員、団体である場合は代表者及び理事等をいい、役員名簿等に記載がある者）が属している事業主及び事業主団体等も、支給対象となりません。</a:t>
                      </a:r>
                      <a:endParaRPr lang="en-US" altLang="ja-JP" sz="900" spc="-5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52834932"/>
                  </a:ext>
                </a:extLst>
              </a:tr>
              <a:tr h="478082">
                <a:tc>
                  <a:txBody>
                    <a:bodyPr/>
                    <a:lstStyle/>
                    <a:p>
                      <a:pPr algn="ctr">
                        <a:lnSpc>
                          <a:spcPct val="110000"/>
                        </a:lnSpc>
                        <a:spcBef>
                          <a:spcPts val="0"/>
                        </a:spcBef>
                      </a:pPr>
                      <a:r>
                        <a:rPr lang="en-US" altLang="ja-JP" sz="1100">
                          <a:latin typeface="メイリオ" panose="020B0604030504040204" pitchFamily="50" charset="-128"/>
                          <a:ea typeface="メイリオ" panose="020B0604030504040204" pitchFamily="50" charset="-128"/>
                        </a:rPr>
                        <a:t>2</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schemeClr val="tx1"/>
                          </a:solidFill>
                          <a:latin typeface="メイリオ" pitchFamily="50" charset="-128"/>
                          <a:ea typeface="メイリオ" pitchFamily="50" charset="-128"/>
                        </a:rPr>
                        <a:t>助成金の不正受給が発覚した場合に行われる事業主名等の公表及び支給を受けた助成金の返還等について、承諾していない事業主及び事業主団体等（支給要件確認申立書により承諾してください。）</a:t>
                      </a:r>
                      <a:endParaRPr lang="en-US" altLang="ja-JP" sz="1100" spc="-50">
                        <a:solidFill>
                          <a:schemeClr val="tx1"/>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428153309"/>
                  </a:ext>
                </a:extLst>
              </a:tr>
              <a:tr h="669631">
                <a:tc>
                  <a:txBody>
                    <a:bodyPr/>
                    <a:lstStyle/>
                    <a:p>
                      <a:pPr algn="ctr">
                        <a:lnSpc>
                          <a:spcPct val="110000"/>
                        </a:lnSpc>
                        <a:spcBef>
                          <a:spcPts val="0"/>
                        </a:spcBef>
                      </a:pPr>
                      <a:r>
                        <a:rPr lang="en-US" altLang="ja-JP" sz="1100">
                          <a:latin typeface="メイリオ" panose="020B0604030504040204" pitchFamily="50" charset="-128"/>
                          <a:ea typeface="メイリオ" panose="020B0604030504040204" pitchFamily="50" charset="-128"/>
                        </a:rPr>
                        <a:t>3</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schemeClr val="tx1"/>
                          </a:solidFill>
                          <a:latin typeface="メイリオ" pitchFamily="50" charset="-128"/>
                          <a:ea typeface="メイリオ" pitchFamily="50" charset="-128"/>
                        </a:rPr>
                        <a:t>申請事業主の不正受給に関与した場合に、名称等の公表及び申請事業主が返還すべき債務の連帯等があることを承諾していない訓練実施者が行う訓練について支給申請する場合（訓練実施者の承諾書は申請書類として必ず提出しなければなりません。）</a:t>
                      </a:r>
                      <a:endParaRPr lang="en-US" altLang="ja-JP" sz="1100" spc="-50">
                        <a:solidFill>
                          <a:schemeClr val="tx1"/>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64331389"/>
                  </a:ext>
                </a:extLst>
              </a:tr>
              <a:tr h="478082">
                <a:tc>
                  <a:txBody>
                    <a:bodyPr/>
                    <a:lstStyle/>
                    <a:p>
                      <a:pPr algn="ctr">
                        <a:lnSpc>
                          <a:spcPct val="110000"/>
                        </a:lnSpc>
                        <a:spcBef>
                          <a:spcPts val="0"/>
                        </a:spcBef>
                      </a:pPr>
                      <a:r>
                        <a:rPr lang="en-US" altLang="ja-JP" sz="1100">
                          <a:latin typeface="メイリオ" panose="020B0604030504040204" pitchFamily="50" charset="-128"/>
                          <a:ea typeface="メイリオ" panose="020B0604030504040204" pitchFamily="50" charset="-128"/>
                        </a:rPr>
                        <a:t>4</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schemeClr val="tx1"/>
                          </a:solidFill>
                          <a:latin typeface="メイリオ" pitchFamily="50" charset="-128"/>
                          <a:ea typeface="メイリオ" pitchFamily="50" charset="-128"/>
                        </a:rPr>
                        <a:t>過去に申請事業主の不正受給に関与し、不支給措置期間が適用されている訓練実施者が実施した訓練について支給申請する場合（計画提出日以前に不正受給への関与が発覚していた場合に限ります。）</a:t>
                      </a:r>
                      <a:endParaRPr lang="en-US" altLang="ja-JP" sz="1100" spc="-50">
                        <a:solidFill>
                          <a:schemeClr val="tx1"/>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72574568"/>
                  </a:ext>
                </a:extLst>
              </a:tr>
            </a:tbl>
          </a:graphicData>
        </a:graphic>
      </p:graphicFrame>
      <p:graphicFrame>
        <p:nvGraphicFramePr>
          <p:cNvPr id="7" name="表 6">
            <a:extLst>
              <a:ext uri="{FF2B5EF4-FFF2-40B4-BE49-F238E27FC236}">
                <a16:creationId xmlns:a16="http://schemas.microsoft.com/office/drawing/2014/main" id="{A2C83AC0-5F09-9DA6-3092-A3A69B457F5B}"/>
              </a:ext>
            </a:extLst>
          </p:cNvPr>
          <p:cNvGraphicFramePr>
            <a:graphicFrameLocks noGrp="1"/>
          </p:cNvGraphicFramePr>
          <p:nvPr>
            <p:extLst>
              <p:ext uri="{D42A27DB-BD31-4B8C-83A1-F6EECF244321}">
                <p14:modId xmlns:p14="http://schemas.microsoft.com/office/powerpoint/2010/main" val="191978194"/>
              </p:ext>
            </p:extLst>
          </p:nvPr>
        </p:nvGraphicFramePr>
        <p:xfrm>
          <a:off x="211991" y="4054930"/>
          <a:ext cx="6789864" cy="3116934"/>
        </p:xfrm>
        <a:graphic>
          <a:graphicData uri="http://schemas.openxmlformats.org/drawingml/2006/table">
            <a:tbl>
              <a:tblPr firstRow="1" bandRow="1">
                <a:tableStyleId>{2D5ABB26-0587-4C30-8999-92F81FD0307C}</a:tableStyleId>
              </a:tblPr>
              <a:tblGrid>
                <a:gridCol w="417864">
                  <a:extLst>
                    <a:ext uri="{9D8B030D-6E8A-4147-A177-3AD203B41FA5}">
                      <a16:colId xmlns:a16="http://schemas.microsoft.com/office/drawing/2014/main" val="3669384344"/>
                    </a:ext>
                  </a:extLst>
                </a:gridCol>
                <a:gridCol w="6372000">
                  <a:extLst>
                    <a:ext uri="{9D8B030D-6E8A-4147-A177-3AD203B41FA5}">
                      <a16:colId xmlns:a16="http://schemas.microsoft.com/office/drawing/2014/main" val="1977268686"/>
                    </a:ext>
                  </a:extLst>
                </a:gridCol>
              </a:tblGrid>
              <a:tr h="290548">
                <a:tc gridSpan="2">
                  <a:txBody>
                    <a:bodyPr/>
                    <a:lstStyle/>
                    <a:p>
                      <a:pPr algn="l"/>
                      <a:r>
                        <a:rPr lang="ja-JP" altLang="en-US" sz="1200" b="1" spc="-50">
                          <a:solidFill>
                            <a:srgbClr val="FF0000"/>
                          </a:solidFill>
                          <a:latin typeface="メイリオ" pitchFamily="50" charset="-128"/>
                          <a:ea typeface="メイリオ" pitchFamily="50" charset="-128"/>
                        </a:rPr>
                        <a:t>本助成金は雇用保険料で運営されているため、受給資格が定められています。</a:t>
                      </a:r>
                      <a:endParaRPr lang="en-US" altLang="ja-JP" sz="12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DFDE3"/>
                    </a:solidFill>
                  </a:tcPr>
                </a:tc>
                <a:tc hMerge="1">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endParaRPr lang="en-US" altLang="ja-JP" sz="9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199380066"/>
                  </a:ext>
                </a:extLst>
              </a:tr>
              <a:tr h="487475">
                <a:tc>
                  <a:txBody>
                    <a:bodyPr/>
                    <a:lstStyle/>
                    <a:p>
                      <a:pPr algn="ctr"/>
                      <a:r>
                        <a:rPr lang="en-US" altLang="ja-JP" sz="1100">
                          <a:latin typeface="メイリオ" panose="020B0604030504040204" pitchFamily="50" charset="-128"/>
                          <a:ea typeface="メイリオ" panose="020B0604030504040204" pitchFamily="50" charset="-128"/>
                        </a:rPr>
                        <a:t>5</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支給申請をした年度の前年度より前のいずれかの保険年度の</a:t>
                      </a:r>
                      <a:r>
                        <a:rPr lang="ja-JP" altLang="en-US" sz="1100" b="1" spc="-50">
                          <a:solidFill>
                            <a:prstClr val="black"/>
                          </a:solidFill>
                          <a:latin typeface="メイリオ" pitchFamily="50" charset="-128"/>
                          <a:ea typeface="メイリオ" pitchFamily="50" charset="-128"/>
                        </a:rPr>
                        <a:t>労働保険料を納入していない</a:t>
                      </a:r>
                      <a:r>
                        <a:rPr lang="ja-JP" altLang="en-US" sz="1100" spc="-50">
                          <a:solidFill>
                            <a:prstClr val="black"/>
                          </a:solidFill>
                          <a:latin typeface="メイリオ" pitchFamily="50" charset="-128"/>
                          <a:ea typeface="メイリオ" pitchFamily="50" charset="-128"/>
                        </a:rPr>
                        <a:t>事業主及び事業主団体等</a:t>
                      </a:r>
                      <a:r>
                        <a:rPr lang="ja-JP" altLang="en-US" sz="900" spc="-50">
                          <a:solidFill>
                            <a:prstClr val="black"/>
                          </a:solidFill>
                          <a:latin typeface="メイリオ" pitchFamily="50" charset="-128"/>
                          <a:ea typeface="メイリオ" pitchFamily="50" charset="-128"/>
                        </a:rPr>
                        <a:t>（支給申請の翌日から起算して２か月以内に納入を行った事業主及び事業主団体等を除く。）</a:t>
                      </a:r>
                      <a:endParaRPr lang="en-US" altLang="ja-JP" sz="9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52834932"/>
                  </a:ext>
                </a:extLst>
              </a:tr>
              <a:tr h="292162">
                <a:tc>
                  <a:txBody>
                    <a:bodyPr/>
                    <a:lstStyle/>
                    <a:p>
                      <a:pPr algn="ctr"/>
                      <a:r>
                        <a:rPr lang="en-US" altLang="ja-JP" sz="1100">
                          <a:latin typeface="メイリオ" panose="020B0604030504040204" pitchFamily="50" charset="-128"/>
                          <a:ea typeface="メイリオ" panose="020B0604030504040204" pitchFamily="50" charset="-128"/>
                        </a:rPr>
                        <a:t>6</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支給申請日の前日の過去１年間に、</a:t>
                      </a:r>
                      <a:r>
                        <a:rPr lang="ja-JP" altLang="en-US" sz="1100" b="1" spc="-50">
                          <a:solidFill>
                            <a:prstClr val="black"/>
                          </a:solidFill>
                          <a:latin typeface="メイリオ" pitchFamily="50" charset="-128"/>
                          <a:ea typeface="メイリオ" pitchFamily="50" charset="-128"/>
                        </a:rPr>
                        <a:t>労働関係法令の違反</a:t>
                      </a:r>
                      <a:r>
                        <a:rPr lang="ja-JP" altLang="en-US" sz="1100" spc="-50">
                          <a:solidFill>
                            <a:prstClr val="black"/>
                          </a:solidFill>
                          <a:latin typeface="メイリオ" pitchFamily="50" charset="-128"/>
                          <a:ea typeface="メイリオ" pitchFamily="50" charset="-128"/>
                        </a:rPr>
                        <a:t>を行った事業主及び事業主団体等</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428153309"/>
                  </a:ext>
                </a:extLst>
              </a:tr>
              <a:tr h="487475">
                <a:tc>
                  <a:txBody>
                    <a:bodyPr/>
                    <a:lstStyle/>
                    <a:p>
                      <a:pPr algn="ctr"/>
                      <a:r>
                        <a:rPr lang="en-US" altLang="ja-JP" sz="1100">
                          <a:latin typeface="メイリオ" panose="020B0604030504040204" pitchFamily="50" charset="-128"/>
                          <a:ea typeface="メイリオ" panose="020B0604030504040204" pitchFamily="50" charset="-128"/>
                        </a:rPr>
                        <a:t>7</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性風俗関連営業、接待を伴う飲食等営業、またはこれら営業の一部を受託する営業を行う事業主及び事業主団体等</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64331389"/>
                  </a:ext>
                </a:extLst>
              </a:tr>
              <a:tr h="292162">
                <a:tc>
                  <a:txBody>
                    <a:bodyPr/>
                    <a:lstStyle/>
                    <a:p>
                      <a:pPr algn="ctr"/>
                      <a:r>
                        <a:rPr lang="en-US" altLang="ja-JP" sz="1100">
                          <a:latin typeface="メイリオ" panose="020B0604030504040204" pitchFamily="50" charset="-128"/>
                          <a:ea typeface="メイリオ" panose="020B0604030504040204" pitchFamily="50" charset="-128"/>
                        </a:rPr>
                        <a:t>8</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暴力団関係事業所の事業主及び事業主団体等</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772574568"/>
                  </a:ext>
                </a:extLst>
              </a:tr>
              <a:tr h="487475">
                <a:tc>
                  <a:txBody>
                    <a:bodyPr/>
                    <a:lstStyle/>
                    <a:p>
                      <a:pPr algn="ctr"/>
                      <a:r>
                        <a:rPr lang="en-US" altLang="ja-JP" sz="1100">
                          <a:latin typeface="メイリオ" panose="020B0604030504040204" pitchFamily="50" charset="-128"/>
                          <a:ea typeface="メイリオ" panose="020B0604030504040204" pitchFamily="50" charset="-128"/>
                        </a:rPr>
                        <a:t>9</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事業主等又は事業主等の役員等が、破壊活動防止法第</a:t>
                      </a:r>
                      <a:r>
                        <a:rPr lang="en-US" altLang="ja-JP" sz="1100" spc="-50">
                          <a:solidFill>
                            <a:prstClr val="black"/>
                          </a:solidFill>
                          <a:latin typeface="メイリオ" pitchFamily="50" charset="-128"/>
                          <a:ea typeface="メイリオ" pitchFamily="50" charset="-128"/>
                        </a:rPr>
                        <a:t>4</a:t>
                      </a:r>
                      <a:r>
                        <a:rPr lang="ja-JP" altLang="en-US" sz="1100" spc="-50">
                          <a:solidFill>
                            <a:prstClr val="black"/>
                          </a:solidFill>
                          <a:latin typeface="メイリオ" pitchFamily="50" charset="-128"/>
                          <a:ea typeface="メイリオ" pitchFamily="50" charset="-128"/>
                        </a:rPr>
                        <a:t>条に規定する暴力主義的破壊活動を行った又は行う恐れがある団体等に属している場合</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794867488"/>
                  </a:ext>
                </a:extLst>
              </a:tr>
              <a:tr h="292162">
                <a:tc>
                  <a:txBody>
                    <a:bodyPr/>
                    <a:lstStyle/>
                    <a:p>
                      <a:pPr algn="ctr"/>
                      <a:r>
                        <a:rPr lang="en-US" altLang="ja-JP" sz="1100">
                          <a:latin typeface="メイリオ" panose="020B0604030504040204" pitchFamily="50" charset="-128"/>
                          <a:ea typeface="メイリオ" panose="020B0604030504040204" pitchFamily="50" charset="-128"/>
                        </a:rPr>
                        <a:t>10</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1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支給申請日または支給決定日の時点で</a:t>
                      </a:r>
                      <a:r>
                        <a:rPr lang="ja-JP" altLang="en-US" sz="1100" b="1" spc="-50">
                          <a:solidFill>
                            <a:prstClr val="black"/>
                          </a:solidFill>
                          <a:latin typeface="メイリオ" pitchFamily="50" charset="-128"/>
                          <a:ea typeface="メイリオ" pitchFamily="50" charset="-128"/>
                        </a:rPr>
                        <a:t>倒産している</a:t>
                      </a:r>
                      <a:r>
                        <a:rPr lang="ja-JP" altLang="en-US" sz="1100" spc="-50">
                          <a:solidFill>
                            <a:prstClr val="black"/>
                          </a:solidFill>
                          <a:latin typeface="メイリオ" pitchFamily="50" charset="-128"/>
                          <a:ea typeface="メイリオ" pitchFamily="50" charset="-128"/>
                        </a:rPr>
                        <a:t>事業主及び事業主団体等</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953241813"/>
                  </a:ext>
                </a:extLst>
              </a:tr>
              <a:tr h="487475">
                <a:tc>
                  <a:txBody>
                    <a:bodyPr/>
                    <a:lstStyle/>
                    <a:p>
                      <a:pPr algn="ctr"/>
                      <a:r>
                        <a:rPr lang="en-US" altLang="ja-JP" sz="1100">
                          <a:latin typeface="メイリオ" panose="020B0604030504040204" pitchFamily="50" charset="-128"/>
                          <a:ea typeface="メイリオ" panose="020B0604030504040204" pitchFamily="50" charset="-128"/>
                        </a:rPr>
                        <a:t>11</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l">
                        <a:lnSpc>
                          <a:spcPct val="110000"/>
                        </a:lnSpc>
                      </a:pPr>
                      <a:r>
                        <a:rPr lang="ja-JP" altLang="en-US" sz="1100" spc="-5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訓練</a:t>
                      </a:r>
                      <a:r>
                        <a:rPr lang="ja-JP" altLang="en-US" sz="1100" spc="-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開始日</a:t>
                      </a:r>
                      <a:r>
                        <a:rPr lang="ja-JP" altLang="en-US" sz="900" spc="-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（有期契約労働者等のみを対象とする場合を除く。）</a:t>
                      </a:r>
                      <a:r>
                        <a:rPr lang="ja-JP" altLang="en-US" sz="1100" spc="-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、支給申請日及び支給決定日の時点において</a:t>
                      </a:r>
                      <a:r>
                        <a:rPr lang="ja-JP" altLang="en-US" sz="1100" b="1" spc="-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雇用保険適用事業所でない（雇用保険被保険者が存在しない。）</a:t>
                      </a:r>
                      <a:r>
                        <a:rPr lang="ja-JP" altLang="en-US" sz="1100" spc="-5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事業所</a:t>
                      </a:r>
                      <a:endParaRPr kumimoji="1" lang="ja-JP" altLang="en-US" sz="110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343392490"/>
                  </a:ext>
                </a:extLst>
              </a:tr>
            </a:tbl>
          </a:graphicData>
        </a:graphic>
      </p:graphicFrame>
      <p:graphicFrame>
        <p:nvGraphicFramePr>
          <p:cNvPr id="10" name="表 9">
            <a:extLst>
              <a:ext uri="{FF2B5EF4-FFF2-40B4-BE49-F238E27FC236}">
                <a16:creationId xmlns:a16="http://schemas.microsoft.com/office/drawing/2014/main" id="{2BE0AEB9-99F5-AEFD-4FA3-35FD562FC289}"/>
              </a:ext>
            </a:extLst>
          </p:cNvPr>
          <p:cNvGraphicFramePr>
            <a:graphicFrameLocks noGrp="1"/>
          </p:cNvGraphicFramePr>
          <p:nvPr>
            <p:extLst>
              <p:ext uri="{D42A27DB-BD31-4B8C-83A1-F6EECF244321}">
                <p14:modId xmlns:p14="http://schemas.microsoft.com/office/powerpoint/2010/main" val="249978452"/>
              </p:ext>
            </p:extLst>
          </p:nvPr>
        </p:nvGraphicFramePr>
        <p:xfrm>
          <a:off x="211991" y="7261169"/>
          <a:ext cx="6789864" cy="2153822"/>
        </p:xfrm>
        <a:graphic>
          <a:graphicData uri="http://schemas.openxmlformats.org/drawingml/2006/table">
            <a:tbl>
              <a:tblPr firstRow="1" bandRow="1">
                <a:tableStyleId>{2D5ABB26-0587-4C30-8999-92F81FD0307C}</a:tableStyleId>
              </a:tblPr>
              <a:tblGrid>
                <a:gridCol w="417864">
                  <a:extLst>
                    <a:ext uri="{9D8B030D-6E8A-4147-A177-3AD203B41FA5}">
                      <a16:colId xmlns:a16="http://schemas.microsoft.com/office/drawing/2014/main" val="3669384344"/>
                    </a:ext>
                  </a:extLst>
                </a:gridCol>
                <a:gridCol w="6372000">
                  <a:extLst>
                    <a:ext uri="{9D8B030D-6E8A-4147-A177-3AD203B41FA5}">
                      <a16:colId xmlns:a16="http://schemas.microsoft.com/office/drawing/2014/main" val="1977268686"/>
                    </a:ext>
                  </a:extLst>
                </a:gridCol>
              </a:tblGrid>
              <a:tr h="298221">
                <a:tc gridSpan="2">
                  <a:txBody>
                    <a:bodyPr/>
                    <a:lstStyle/>
                    <a:p>
                      <a:pPr algn="l"/>
                      <a:r>
                        <a:rPr lang="ja-JP" altLang="en-US" sz="1200" b="1" spc="-50">
                          <a:solidFill>
                            <a:srgbClr val="FF0000"/>
                          </a:solidFill>
                          <a:latin typeface="メイリオ" pitchFamily="50" charset="-128"/>
                          <a:ea typeface="メイリオ" pitchFamily="50" charset="-128"/>
                        </a:rPr>
                        <a:t>労働局またはハローワークによる支給要件の審査や、会計検査院による検査にご協力ください。</a:t>
                      </a:r>
                      <a:endParaRPr lang="en-US" altLang="ja-JP" sz="12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FDFDE3"/>
                    </a:solidFill>
                  </a:tcPr>
                </a:tc>
                <a:tc hMerge="1">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803185260"/>
                  </a:ext>
                </a:extLst>
              </a:tr>
              <a:tr h="463900">
                <a:tc>
                  <a:txBody>
                    <a:bodyPr/>
                    <a:lstStyle/>
                    <a:p>
                      <a:pPr algn="ctr"/>
                      <a:r>
                        <a:rPr lang="en-US" altLang="ja-JP" sz="1100">
                          <a:solidFill>
                            <a:schemeClr val="tx1"/>
                          </a:solidFill>
                          <a:latin typeface="メイリオ" panose="020B0604030504040204" pitchFamily="50" charset="-128"/>
                          <a:ea typeface="メイリオ" panose="020B0604030504040204" pitchFamily="50" charset="-128"/>
                        </a:rPr>
                        <a:t>12</a:t>
                      </a: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spc="-50">
                          <a:solidFill>
                            <a:schemeClr val="tx1"/>
                          </a:solidFill>
                          <a:latin typeface="メイリオ" pitchFamily="50" charset="-128"/>
                          <a:ea typeface="メイリオ" pitchFamily="50" charset="-128"/>
                        </a:rPr>
                        <a:t>提出した書類に関して、事実と異なる記載又は証明（軽微な誤り（労働局長が認めた場合に限る。）は除く。）を行った事業主</a:t>
                      </a:r>
                      <a:endParaRPr lang="en-US" altLang="ja-JP" sz="1100" spc="-50">
                        <a:solidFill>
                          <a:schemeClr val="tx1"/>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888597933"/>
                  </a:ext>
                </a:extLst>
              </a:tr>
              <a:tr h="281654">
                <a:tc>
                  <a:txBody>
                    <a:bodyPr/>
                    <a:lstStyle/>
                    <a:p>
                      <a:pPr algn="ctr"/>
                      <a:r>
                        <a:rPr lang="en-US" altLang="ja-JP" sz="1100">
                          <a:latin typeface="メイリオ" panose="020B0604030504040204" pitchFamily="50" charset="-128"/>
                          <a:ea typeface="メイリオ" panose="020B0604030504040204" pitchFamily="50" charset="-128"/>
                        </a:rPr>
                        <a:t>13</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提出した書類に関して、管轄労働局長の</a:t>
                      </a:r>
                      <a:r>
                        <a:rPr lang="ja-JP" altLang="en-US" sz="1100" b="1" spc="-50">
                          <a:solidFill>
                            <a:prstClr val="black"/>
                          </a:solidFill>
                          <a:latin typeface="メイリオ" pitchFamily="50" charset="-128"/>
                          <a:ea typeface="メイリオ" pitchFamily="50" charset="-128"/>
                        </a:rPr>
                        <a:t>補正の求めに応じない</a:t>
                      </a:r>
                      <a:r>
                        <a:rPr lang="ja-JP" altLang="en-US" sz="1100" spc="-50">
                          <a:solidFill>
                            <a:prstClr val="black"/>
                          </a:solidFill>
                          <a:latin typeface="メイリオ" pitchFamily="50" charset="-128"/>
                          <a:ea typeface="メイリオ" pitchFamily="50" charset="-128"/>
                        </a:rPr>
                        <a:t>事業主及び事業主団体等</a:t>
                      </a:r>
                      <a:endParaRPr lang="en-US" altLang="ja-JP" sz="1100" spc="-50">
                        <a:solidFill>
                          <a:prstClr val="black"/>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52834932"/>
                  </a:ext>
                </a:extLst>
              </a:tr>
              <a:tr h="646147">
                <a:tc>
                  <a:txBody>
                    <a:bodyPr/>
                    <a:lstStyle/>
                    <a:p>
                      <a:pPr algn="ctr"/>
                      <a:r>
                        <a:rPr lang="en-US" altLang="ja-JP" sz="1100">
                          <a:latin typeface="メイリオ" panose="020B0604030504040204" pitchFamily="50" charset="-128"/>
                          <a:ea typeface="メイリオ" panose="020B0604030504040204" pitchFamily="50" charset="-128"/>
                        </a:rPr>
                        <a:t>14</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1001908" rtl="0" eaLnBrk="1" fontAlgn="auto" latinLnBrk="0" hangingPunct="1">
                        <a:lnSpc>
                          <a:spcPct val="100000"/>
                        </a:lnSpc>
                        <a:spcBef>
                          <a:spcPts val="0"/>
                        </a:spcBef>
                        <a:spcAft>
                          <a:spcPts val="0"/>
                        </a:spcAft>
                        <a:buClrTx/>
                        <a:buSzTx/>
                        <a:buFontTx/>
                        <a:buNone/>
                        <a:tabLst/>
                        <a:defRPr/>
                      </a:pPr>
                      <a:r>
                        <a:rPr lang="ja-JP" altLang="en-US" sz="1100" spc="-50">
                          <a:solidFill>
                            <a:prstClr val="black"/>
                          </a:solidFill>
                          <a:latin typeface="メイリオ" pitchFamily="50" charset="-128"/>
                          <a:ea typeface="メイリオ" pitchFamily="50" charset="-128"/>
                        </a:rPr>
                        <a:t>助成金の支給又は不支給の決定に係る審査に必要であると管轄労働局長が認める書類等を管轄労働局長の求めに応じ提出しない又は提示しない、または管轄労働局の実地調査に協力しない等、</a:t>
                      </a:r>
                      <a:r>
                        <a:rPr lang="ja-JP" altLang="en-US" sz="1100" b="1" spc="-50">
                          <a:solidFill>
                            <a:prstClr val="black"/>
                          </a:solidFill>
                          <a:latin typeface="メイリオ" pitchFamily="50" charset="-128"/>
                          <a:ea typeface="メイリオ" pitchFamily="50" charset="-128"/>
                        </a:rPr>
                        <a:t>審査に協力しない　</a:t>
                      </a:r>
                      <a:r>
                        <a:rPr lang="ja-JP" altLang="en-US" sz="1100" spc="-50">
                          <a:solidFill>
                            <a:prstClr val="black"/>
                          </a:solidFill>
                          <a:latin typeface="メイリオ" pitchFamily="50" charset="-128"/>
                          <a:ea typeface="メイリオ" pitchFamily="50" charset="-128"/>
                        </a:rPr>
                        <a:t>事業主及び事業主団体等</a:t>
                      </a:r>
                      <a:r>
                        <a:rPr lang="ja-JP" altLang="en-US" sz="900" spc="-50">
                          <a:solidFill>
                            <a:srgbClr val="FF0000"/>
                          </a:solidFill>
                          <a:latin typeface="メイリオ" pitchFamily="50" charset="-128"/>
                          <a:ea typeface="メイリオ" pitchFamily="50" charset="-128"/>
                        </a:rPr>
                        <a:t>（代理人等を通じて提出を求める場合も同様です。）</a:t>
                      </a:r>
                      <a:endParaRPr lang="en-US" altLang="ja-JP" sz="900" spc="-50">
                        <a:solidFill>
                          <a:srgbClr val="FF0000"/>
                        </a:solidFill>
                        <a:latin typeface="メイリオ" pitchFamily="50" charset="-128"/>
                        <a:ea typeface="メイリオ"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3428153309"/>
                  </a:ext>
                </a:extLst>
              </a:tr>
              <a:tr h="463900">
                <a:tc>
                  <a:txBody>
                    <a:bodyPr/>
                    <a:lstStyle/>
                    <a:p>
                      <a:pPr algn="ctr"/>
                      <a:r>
                        <a:rPr lang="en-US" altLang="ja-JP" sz="1100">
                          <a:latin typeface="メイリオ" panose="020B0604030504040204" pitchFamily="50" charset="-128"/>
                          <a:ea typeface="メイリオ" panose="020B0604030504040204" pitchFamily="50" charset="-128"/>
                        </a:rPr>
                        <a:t>15</a:t>
                      </a:r>
                      <a:endParaRPr lang="ja-JP" altLang="en-US" sz="1100">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l"/>
                      <a:r>
                        <a:rPr lang="ja-JP" altLang="en-US" sz="1100" spc="-50">
                          <a:solidFill>
                            <a:prstClr val="black"/>
                          </a:solidFill>
                          <a:latin typeface="メイリオ" pitchFamily="50" charset="-128"/>
                          <a:ea typeface="メイリオ" pitchFamily="50" charset="-128"/>
                        </a:rPr>
                        <a:t>助成金の支給又は不支給の決定に係る審査に必要な書類等を整備、保管していない事業主及び事業主団体等</a:t>
                      </a:r>
                      <a:r>
                        <a:rPr lang="ja-JP" altLang="en-US" sz="900" spc="-50">
                          <a:solidFill>
                            <a:srgbClr val="FF0000"/>
                          </a:solidFill>
                          <a:latin typeface="メイリオ" pitchFamily="50" charset="-128"/>
                          <a:ea typeface="メイリオ" pitchFamily="50" charset="-128"/>
                        </a:rPr>
                        <a:t>（関係書類は支給決定後も５年間保存しなければなりません。）</a:t>
                      </a:r>
                      <a:endParaRPr kumimoji="1" lang="ja-JP" altLang="en-US" sz="1100">
                        <a:solidFill>
                          <a:srgbClr val="FF0000"/>
                        </a:solidFill>
                        <a:latin typeface="メイリオ" panose="020B0604030504040204" pitchFamily="50" charset="-128"/>
                        <a:ea typeface="メイリオ" panose="020B0604030504040204" pitchFamily="50" charset="-128"/>
                      </a:endParaRPr>
                    </a:p>
                  </a:txBody>
                  <a:tcPr anchor="ct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64331389"/>
                  </a:ext>
                </a:extLst>
              </a:tr>
            </a:tbl>
          </a:graphicData>
        </a:graphic>
      </p:graphicFrame>
      <p:sp>
        <p:nvSpPr>
          <p:cNvPr id="22" name="タイトル 21">
            <a:extLst>
              <a:ext uri="{FF2B5EF4-FFF2-40B4-BE49-F238E27FC236}">
                <a16:creationId xmlns:a16="http://schemas.microsoft.com/office/drawing/2014/main" id="{F3630368-51E4-16AB-D78D-00E7EA6E50C5}"/>
              </a:ext>
            </a:extLst>
          </p:cNvPr>
          <p:cNvSpPr>
            <a:spLocks noGrp="1"/>
          </p:cNvSpPr>
          <p:nvPr>
            <p:ph type="title" idx="4294967295"/>
          </p:nvPr>
        </p:nvSpPr>
        <p:spPr>
          <a:xfrm>
            <a:off x="47626" y="53951"/>
            <a:ext cx="6361136" cy="399927"/>
          </a:xfrm>
        </p:spPr>
        <p:txBody>
          <a:bodyPr>
            <a:normAutofit/>
          </a:bodyPr>
          <a:lstStyle/>
          <a:p>
            <a:pPr algn="l" rtl="0" eaLnBrk="1" latinLnBrk="0" hangingPunct="1"/>
            <a:r>
              <a:rPr kumimoji="1" lang="en-US" altLang="ja-JP" sz="1600" b="1" kern="1200">
                <a:solidFill>
                  <a:srgbClr val="000000"/>
                </a:solidFill>
                <a:effectLst/>
                <a:latin typeface="メイリオ" panose="020B0604030504040204" pitchFamily="50" charset="-128"/>
                <a:ea typeface="メイリオ" panose="020B0604030504040204" pitchFamily="50" charset="-128"/>
                <a:cs typeface="+mn-cs"/>
              </a:rPr>
              <a:t>Ⅰ-</a:t>
            </a:r>
            <a:r>
              <a:rPr kumimoji="1" lang="ja-JP" altLang="en-US" sz="1600" b="1" kern="1200">
                <a:effectLst/>
                <a:latin typeface="メイリオ" panose="020B0604030504040204" pitchFamily="50" charset="-128"/>
                <a:ea typeface="メイリオ" panose="020B0604030504040204" pitchFamily="50" charset="-128"/>
                <a:cs typeface="+mn-cs"/>
              </a:rPr>
              <a:t>４</a:t>
            </a:r>
            <a:r>
              <a:rPr kumimoji="1" lang="ja-JP" altLang="ja-JP" sz="1600" b="1" kern="1200">
                <a:solidFill>
                  <a:srgbClr val="000000"/>
                </a:solidFill>
                <a:effectLst/>
                <a:latin typeface="メイリオ" panose="020B0604030504040204" pitchFamily="50" charset="-128"/>
                <a:ea typeface="メイリオ" panose="020B0604030504040204" pitchFamily="50" charset="-128"/>
                <a:cs typeface="+mn-cs"/>
              </a:rPr>
              <a:t>　申請にあたっての注意事項　</a:t>
            </a:r>
            <a:r>
              <a:rPr kumimoji="1" lang="ja-JP" altLang="ja-JP" sz="1600" kern="1200">
                <a:solidFill>
                  <a:srgbClr val="000000"/>
                </a:solidFill>
                <a:effectLst/>
                <a:latin typeface="メイリオ" panose="020B0604030504040204" pitchFamily="50" charset="-128"/>
                <a:ea typeface="メイリオ" panose="020B0604030504040204" pitchFamily="50" charset="-128"/>
                <a:cs typeface="+mn-cs"/>
              </a:rPr>
              <a:t>～必ずご確認ください～</a:t>
            </a:r>
            <a:endParaRPr lang="ja-JP" altLang="ja-JP">
              <a:effectLst/>
            </a:endParaRPr>
          </a:p>
        </p:txBody>
      </p:sp>
      <p:sp>
        <p:nvSpPr>
          <p:cNvPr id="24" name="正方形/長方形 23">
            <a:extLst>
              <a:ext uri="{FF2B5EF4-FFF2-40B4-BE49-F238E27FC236}">
                <a16:creationId xmlns:a16="http://schemas.microsoft.com/office/drawing/2014/main" id="{BD228C63-1492-074B-EB52-15AA819B38CF}"/>
              </a:ext>
            </a:extLst>
          </p:cNvPr>
          <p:cNvSpPr/>
          <p:nvPr/>
        </p:nvSpPr>
        <p:spPr>
          <a:xfrm>
            <a:off x="288082" y="9547373"/>
            <a:ext cx="6645849" cy="588938"/>
          </a:xfrm>
          <a:prstGeom prst="rect">
            <a:avLst/>
          </a:prstGeom>
          <a:solidFill>
            <a:srgbClr val="FDFDE3"/>
          </a:solidFill>
          <a:ln w="38100">
            <a:noFill/>
            <a:prstDash val="sysDot"/>
          </a:ln>
        </p:spPr>
        <p:txBody>
          <a:bodyPr wrap="square">
            <a:noAutofit/>
          </a:bodyPr>
          <a:lstStyle/>
          <a:p>
            <a:endParaRPr lang="en-US" altLang="ja-JP" sz="100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0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正方形/長方形 24">
            <a:extLst>
              <a:ext uri="{FF2B5EF4-FFF2-40B4-BE49-F238E27FC236}">
                <a16:creationId xmlns:a16="http://schemas.microsoft.com/office/drawing/2014/main" id="{FFF45550-9965-5280-F624-6172B3047E5C}"/>
              </a:ext>
            </a:extLst>
          </p:cNvPr>
          <p:cNvSpPr/>
          <p:nvPr/>
        </p:nvSpPr>
        <p:spPr>
          <a:xfrm>
            <a:off x="288082" y="9559007"/>
            <a:ext cx="6645848" cy="600164"/>
          </a:xfrm>
          <a:prstGeom prst="rect">
            <a:avLst/>
          </a:prstGeom>
        </p:spPr>
        <p:txBody>
          <a:bodyPr wrap="square">
            <a:spAutoFit/>
          </a:bodyPr>
          <a:lstStyle/>
          <a:p>
            <a:r>
              <a:rPr lang="ja-JP" altLang="en-US" sz="1100" b="1" spc="-50">
                <a:solidFill>
                  <a:schemeClr val="tx2"/>
                </a:solidFill>
                <a:latin typeface="メイリオ" pitchFamily="50" charset="-128"/>
                <a:ea typeface="メイリオ" pitchFamily="50" charset="-128"/>
              </a:rPr>
              <a:t>その他、必要な手続きを期日までに行わない場合や、要件を満たさない場合なども支給されません。</a:t>
            </a:r>
          </a:p>
          <a:p>
            <a:r>
              <a:rPr lang="ja-JP" altLang="en-US" sz="1100" spc="-50">
                <a:solidFill>
                  <a:schemeClr val="tx2"/>
                </a:solidFill>
                <a:latin typeface="メイリオ" pitchFamily="50" charset="-128"/>
                <a:ea typeface="メイリオ" pitchFamily="50" charset="-128"/>
              </a:rPr>
              <a:t>このパンフレット等により、必要な手続きや支給要件を必ずご確認ください。</a:t>
            </a:r>
            <a:endParaRPr lang="en-US" altLang="ja-JP" sz="1100" spc="-50">
              <a:solidFill>
                <a:schemeClr val="tx2"/>
              </a:solidFill>
              <a:latin typeface="メイリオ" pitchFamily="50" charset="-128"/>
              <a:ea typeface="メイリオ" pitchFamily="50" charset="-128"/>
            </a:endParaRPr>
          </a:p>
          <a:p>
            <a:pPr algn="r"/>
            <a:r>
              <a:rPr lang="ja-JP" altLang="en-US" sz="1100" b="1" spc="-50">
                <a:solidFill>
                  <a:srgbClr val="C00000"/>
                </a:solidFill>
                <a:latin typeface="メイリオ" pitchFamily="50" charset="-128"/>
                <a:ea typeface="メイリオ" pitchFamily="50" charset="-128"/>
              </a:rPr>
              <a:t>⇒</a:t>
            </a:r>
            <a:r>
              <a:rPr lang="en-US" altLang="ja-JP" sz="1100" b="1" spc="-50">
                <a:solidFill>
                  <a:srgbClr val="C00000"/>
                </a:solidFill>
                <a:latin typeface="メイリオ" pitchFamily="50" charset="-128"/>
                <a:ea typeface="メイリオ" pitchFamily="50" charset="-128"/>
              </a:rPr>
              <a:t>P9</a:t>
            </a:r>
            <a:r>
              <a:rPr lang="ja-JP" altLang="en-US" sz="1100" b="1" spc="-50">
                <a:solidFill>
                  <a:srgbClr val="C00000"/>
                </a:solidFill>
                <a:latin typeface="メイリオ" pitchFamily="50" charset="-128"/>
                <a:ea typeface="メイリオ" pitchFamily="50" charset="-128"/>
              </a:rPr>
              <a:t>対象外となる例</a:t>
            </a:r>
            <a:endParaRPr lang="en-US" altLang="ja-JP" sz="1100" b="1" spc="-50">
              <a:solidFill>
                <a:srgbClr val="C00000"/>
              </a:solidFill>
              <a:latin typeface="メイリオ" pitchFamily="50" charset="-128"/>
              <a:ea typeface="メイリオ" pitchFamily="50" charset="-128"/>
            </a:endParaRPr>
          </a:p>
        </p:txBody>
      </p:sp>
      <p:sp>
        <p:nvSpPr>
          <p:cNvPr id="26" name="スライド番号プレースホルダー 1">
            <a:extLst>
              <a:ext uri="{FF2B5EF4-FFF2-40B4-BE49-F238E27FC236}">
                <a16:creationId xmlns:a16="http://schemas.microsoft.com/office/drawing/2014/main" id="{CE946961-696C-3398-910F-D6ECBCCFF02B}"/>
              </a:ext>
            </a:extLst>
          </p:cNvPr>
          <p:cNvSpPr txBox="1">
            <a:spLocks/>
          </p:cNvSpPr>
          <p:nvPr/>
        </p:nvSpPr>
        <p:spPr>
          <a:xfrm>
            <a:off x="-79218" y="10008815"/>
            <a:ext cx="396000" cy="360000"/>
          </a:xfrm>
          <a:prstGeom prst="rect">
            <a:avLst/>
          </a:prstGeom>
        </p:spPr>
        <p:txBody>
          <a:bodyPr vert="horz" lIns="100191" tIns="50095" rIns="100191" bIns="50095" rtlCol="0" anchor="ctr"/>
          <a:lstStyle>
            <a:defPPr>
              <a:defRPr lang="ja-JP"/>
            </a:defPPr>
            <a:lvl1pPr marL="0" algn="r" defTabSz="1001908" rtl="0" eaLnBrk="1" latinLnBrk="0" hangingPunct="1">
              <a:defRPr kumimoji="1" sz="1300" kern="1200">
                <a:solidFill>
                  <a:schemeClr val="tx1">
                    <a:tint val="75000"/>
                  </a:schemeClr>
                </a:solidFill>
                <a:latin typeface="+mn-lt"/>
                <a:ea typeface="+mn-ea"/>
                <a:cs typeface="+mn-cs"/>
              </a:defRPr>
            </a:lvl1pPr>
            <a:lvl2pPr marL="500954" algn="l" defTabSz="1001908" rtl="0" eaLnBrk="1" latinLnBrk="0" hangingPunct="1">
              <a:defRPr kumimoji="1" sz="2000" kern="1200">
                <a:solidFill>
                  <a:schemeClr val="tx1"/>
                </a:solidFill>
                <a:latin typeface="+mn-lt"/>
                <a:ea typeface="+mn-ea"/>
                <a:cs typeface="+mn-cs"/>
              </a:defRPr>
            </a:lvl2pPr>
            <a:lvl3pPr marL="1001908" algn="l" defTabSz="1001908" rtl="0" eaLnBrk="1" latinLnBrk="0" hangingPunct="1">
              <a:defRPr kumimoji="1" sz="2000" kern="1200">
                <a:solidFill>
                  <a:schemeClr val="tx1"/>
                </a:solidFill>
                <a:latin typeface="+mn-lt"/>
                <a:ea typeface="+mn-ea"/>
                <a:cs typeface="+mn-cs"/>
              </a:defRPr>
            </a:lvl3pPr>
            <a:lvl4pPr marL="1502862" algn="l" defTabSz="1001908" rtl="0" eaLnBrk="1" latinLnBrk="0" hangingPunct="1">
              <a:defRPr kumimoji="1" sz="2000" kern="1200">
                <a:solidFill>
                  <a:schemeClr val="tx1"/>
                </a:solidFill>
                <a:latin typeface="+mn-lt"/>
                <a:ea typeface="+mn-ea"/>
                <a:cs typeface="+mn-cs"/>
              </a:defRPr>
            </a:lvl4pPr>
            <a:lvl5pPr marL="2003816" algn="l" defTabSz="1001908" rtl="0" eaLnBrk="1" latinLnBrk="0" hangingPunct="1">
              <a:defRPr kumimoji="1" sz="2000" kern="1200">
                <a:solidFill>
                  <a:schemeClr val="tx1"/>
                </a:solidFill>
                <a:latin typeface="+mn-lt"/>
                <a:ea typeface="+mn-ea"/>
                <a:cs typeface="+mn-cs"/>
              </a:defRPr>
            </a:lvl5pPr>
            <a:lvl6pPr marL="2504770" algn="l" defTabSz="1001908" rtl="0" eaLnBrk="1" latinLnBrk="0" hangingPunct="1">
              <a:defRPr kumimoji="1" sz="2000" kern="1200">
                <a:solidFill>
                  <a:schemeClr val="tx1"/>
                </a:solidFill>
                <a:latin typeface="+mn-lt"/>
                <a:ea typeface="+mn-ea"/>
                <a:cs typeface="+mn-cs"/>
              </a:defRPr>
            </a:lvl6pPr>
            <a:lvl7pPr marL="3005724" algn="l" defTabSz="1001908" rtl="0" eaLnBrk="1" latinLnBrk="0" hangingPunct="1">
              <a:defRPr kumimoji="1" sz="2000" kern="1200">
                <a:solidFill>
                  <a:schemeClr val="tx1"/>
                </a:solidFill>
                <a:latin typeface="+mn-lt"/>
                <a:ea typeface="+mn-ea"/>
                <a:cs typeface="+mn-cs"/>
              </a:defRPr>
            </a:lvl7pPr>
            <a:lvl8pPr marL="3506678" algn="l" defTabSz="1001908" rtl="0" eaLnBrk="1" latinLnBrk="0" hangingPunct="1">
              <a:defRPr kumimoji="1" sz="2000" kern="1200">
                <a:solidFill>
                  <a:schemeClr val="tx1"/>
                </a:solidFill>
                <a:latin typeface="+mn-lt"/>
                <a:ea typeface="+mn-ea"/>
                <a:cs typeface="+mn-cs"/>
              </a:defRPr>
            </a:lvl8pPr>
            <a:lvl9pPr marL="4007632" algn="l" defTabSz="1001908" rtl="0" eaLnBrk="1" latinLnBrk="0" hangingPunct="1">
              <a:defRPr kumimoji="1" sz="2000" kern="1200">
                <a:solidFill>
                  <a:schemeClr val="tx1"/>
                </a:solidFill>
                <a:latin typeface="+mn-lt"/>
                <a:ea typeface="+mn-ea"/>
                <a:cs typeface="+mn-cs"/>
              </a:defRPr>
            </a:lvl9pPr>
          </a:lstStyle>
          <a:p>
            <a:fld id="{AEFF1AE8-7425-4426-9AC1-91DCB73B78A4}" type="slidenum">
              <a:rPr lang="ja-JP" altLang="en-US" smtClean="0"/>
              <a:pPr/>
              <a:t>7</a:t>
            </a:fld>
            <a:endParaRPr lang="ja-JP" altLang="en-US"/>
          </a:p>
        </p:txBody>
      </p:sp>
    </p:spTree>
    <p:extLst>
      <p:ext uri="{BB962C8B-B14F-4D97-AF65-F5344CB8AC3E}">
        <p14:creationId xmlns:p14="http://schemas.microsoft.com/office/powerpoint/2010/main" val="34499332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正方形/長方形 16">
            <a:extLst>
              <a:ext uri="{FF2B5EF4-FFF2-40B4-BE49-F238E27FC236}">
                <a16:creationId xmlns:a16="http://schemas.microsoft.com/office/drawing/2014/main" id="{D950585D-7DEA-F0EE-E06C-0D2CD768FC88}"/>
              </a:ext>
            </a:extLst>
          </p:cNvPr>
          <p:cNvSpPr/>
          <p:nvPr/>
        </p:nvSpPr>
        <p:spPr>
          <a:xfrm>
            <a:off x="305862" y="5166520"/>
            <a:ext cx="6694178" cy="5040560"/>
          </a:xfrm>
          <a:prstGeom prst="rect">
            <a:avLst/>
          </a:prstGeom>
          <a:solidFill>
            <a:srgbClr val="E7F9DC"/>
          </a:solidFill>
          <a:ln w="952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endParaRPr kumimoji="1" lang="en-US" altLang="ja-JP" sz="1600">
              <a:solidFill>
                <a:schemeClr val="tx1"/>
              </a:solidFill>
              <a:latin typeface="メイリオ" pitchFamily="50" charset="-128"/>
              <a:ea typeface="メイリオ" pitchFamily="50" charset="-128"/>
            </a:endParaRPr>
          </a:p>
          <a:p>
            <a:endParaRPr kumimoji="1" lang="ja-JP" altLang="en-US">
              <a:solidFill>
                <a:schemeClr val="tx1"/>
              </a:solidFill>
              <a:latin typeface="メイリオ" pitchFamily="50" charset="-128"/>
              <a:ea typeface="メイリオ" pitchFamily="50" charset="-128"/>
            </a:endParaRPr>
          </a:p>
        </p:txBody>
      </p:sp>
      <p:sp>
        <p:nvSpPr>
          <p:cNvPr id="4" name="スライド番号プレースホルダー 1">
            <a:extLst>
              <a:ext uri="{FF2B5EF4-FFF2-40B4-BE49-F238E27FC236}">
                <a16:creationId xmlns:a16="http://schemas.microsoft.com/office/drawing/2014/main" id="{2028AEDB-DFFD-7F79-3EC1-639A7C7371B1}"/>
              </a:ext>
            </a:extLst>
          </p:cNvPr>
          <p:cNvSpPr>
            <a:spLocks noGrp="1"/>
          </p:cNvSpPr>
          <p:nvPr>
            <p:ph type="sldNum" sz="quarter" idx="12"/>
          </p:nvPr>
        </p:nvSpPr>
        <p:spPr>
          <a:xfrm>
            <a:off x="6766036" y="9964295"/>
            <a:ext cx="396000" cy="360000"/>
          </a:xfrm>
        </p:spPr>
        <p:txBody>
          <a:bodyPr/>
          <a:lstStyle/>
          <a:p>
            <a:fld id="{AEFF1AE8-7425-4426-9AC1-91DCB73B78A4}" type="slidenum">
              <a:rPr kumimoji="1" lang="ja-JP" altLang="en-US" smtClean="0"/>
              <a:t>8</a:t>
            </a:fld>
            <a:endParaRPr kumimoji="1" lang="ja-JP" altLang="en-US"/>
          </a:p>
        </p:txBody>
      </p:sp>
      <p:sp>
        <p:nvSpPr>
          <p:cNvPr id="6" name="正方形/長方形 5">
            <a:extLst>
              <a:ext uri="{FF2B5EF4-FFF2-40B4-BE49-F238E27FC236}">
                <a16:creationId xmlns:a16="http://schemas.microsoft.com/office/drawing/2014/main" id="{D71A1476-2DD9-1BF2-2E2C-E1266D074743}"/>
              </a:ext>
            </a:extLst>
          </p:cNvPr>
          <p:cNvSpPr/>
          <p:nvPr/>
        </p:nvSpPr>
        <p:spPr>
          <a:xfrm>
            <a:off x="216074" y="488378"/>
            <a:ext cx="6783965" cy="4606133"/>
          </a:xfrm>
          <a:prstGeom prst="rect">
            <a:avLst/>
          </a:prstGeom>
        </p:spPr>
        <p:txBody>
          <a:bodyPr wrap="square">
            <a:spAutoFit/>
          </a:bodyPr>
          <a:lstStyle/>
          <a:p>
            <a:pPr marL="171450" indent="-171450">
              <a:lnSpc>
                <a:spcPct val="120000"/>
              </a:lnSpc>
              <a:spcBef>
                <a:spcPts val="400"/>
              </a:spcBef>
              <a:buFont typeface="Wingdings" panose="05000000000000000000" pitchFamily="2" charset="2"/>
              <a:buChar char="l"/>
            </a:pPr>
            <a:r>
              <a:rPr lang="ja-JP" altLang="en-US" sz="1100" b="1" u="sng">
                <a:latin typeface="メイリオ" pitchFamily="50" charset="-128"/>
                <a:ea typeface="メイリオ" pitchFamily="50" charset="-128"/>
              </a:rPr>
              <a:t>不正受給</a:t>
            </a:r>
            <a:r>
              <a:rPr lang="ja-JP" altLang="en-US" sz="1100" u="sng">
                <a:latin typeface="メイリオ" pitchFamily="50" charset="-128"/>
                <a:ea typeface="メイリオ" pitchFamily="50" charset="-128"/>
              </a:rPr>
              <a:t>は、</a:t>
            </a:r>
            <a:r>
              <a:rPr lang="ja-JP" altLang="en-US" sz="1100" u="sng">
                <a:solidFill>
                  <a:srgbClr val="FF0000"/>
                </a:solidFill>
                <a:latin typeface="メイリオ" pitchFamily="50" charset="-128"/>
                <a:ea typeface="メイリオ" pitchFamily="50" charset="-128"/>
              </a:rPr>
              <a:t>刑事告訴の対象となる場合があります</a:t>
            </a:r>
            <a:r>
              <a:rPr lang="ja-JP" altLang="en-US" sz="1100">
                <a:solidFill>
                  <a:srgbClr val="FF0000"/>
                </a:solidFill>
                <a:latin typeface="メイリオ" pitchFamily="50" charset="-128"/>
                <a:ea typeface="メイリオ" pitchFamily="50" charset="-128"/>
              </a:rPr>
              <a:t>。</a:t>
            </a:r>
            <a:r>
              <a:rPr lang="ja-JP" altLang="en-US" sz="1100">
                <a:solidFill>
                  <a:prstClr val="black"/>
                </a:solidFill>
                <a:latin typeface="メイリオ" pitchFamily="50" charset="-128"/>
                <a:ea typeface="メイリオ" pitchFamily="50" charset="-128"/>
              </a:rPr>
              <a:t>偽りその他不正行為により本来受けることのできない助成金の支給を受け、または受けようとした場合、助成金は不支給、または支給を取り消します。すでに受給している場合は、</a:t>
            </a:r>
            <a:r>
              <a:rPr lang="ja-JP" altLang="en-US" sz="1100" b="1" u="sng">
                <a:solidFill>
                  <a:prstClr val="black"/>
                </a:solidFill>
                <a:latin typeface="メイリオ" pitchFamily="50" charset="-128"/>
                <a:ea typeface="メイリオ" pitchFamily="50" charset="-128"/>
              </a:rPr>
              <a:t>助成金の全部または一部の返還が必要です（年３％の延滞金および返還額の</a:t>
            </a:r>
            <a:r>
              <a:rPr lang="en-US" altLang="ja-JP" sz="1100" b="1" u="sng">
                <a:solidFill>
                  <a:prstClr val="black"/>
                </a:solidFill>
                <a:latin typeface="メイリオ" pitchFamily="50" charset="-128"/>
                <a:ea typeface="メイリオ" pitchFamily="50" charset="-128"/>
              </a:rPr>
              <a:t>20</a:t>
            </a:r>
            <a:r>
              <a:rPr lang="ja-JP" altLang="en-US" sz="1100" b="1" u="sng">
                <a:solidFill>
                  <a:prstClr val="black"/>
                </a:solidFill>
                <a:latin typeface="メイリオ" pitchFamily="50" charset="-128"/>
                <a:ea typeface="メイリオ" pitchFamily="50" charset="-128"/>
              </a:rPr>
              <a:t>％の違約金を加算）</a:t>
            </a:r>
            <a:r>
              <a:rPr lang="ja-JP" altLang="en-US" sz="1100">
                <a:solidFill>
                  <a:prstClr val="black"/>
                </a:solidFill>
                <a:latin typeface="メイリオ" pitchFamily="50" charset="-128"/>
                <a:ea typeface="メイリオ" pitchFamily="50" charset="-128"/>
              </a:rPr>
              <a:t>。また、申請代理人や訓練機関が不正受給に関与した場合や不正の事実を知っていて黙認した場合にも、申請代理人や訓練機関に返還の連帯債務が発生します。悪質な場合は不正受給をおこなった事業主同様、企業名などが公表されることがあります。</a:t>
            </a:r>
            <a:endParaRPr lang="en-US" altLang="ja-JP" sz="1100">
              <a:solidFill>
                <a:srgbClr val="FF0000"/>
              </a:solidFill>
              <a:latin typeface="メイリオ" pitchFamily="50" charset="-128"/>
              <a:ea typeface="メイリオ" pitchFamily="50" charset="-128"/>
            </a:endParaRPr>
          </a:p>
          <a:p>
            <a:pPr marL="171450" lvl="0" indent="-171450">
              <a:lnSpc>
                <a:spcPct val="120000"/>
              </a:lnSpc>
              <a:spcBef>
                <a:spcPts val="400"/>
              </a:spcBef>
              <a:buFont typeface="Wingdings" panose="05000000000000000000" pitchFamily="2" charset="2"/>
              <a:buChar char="l"/>
            </a:pPr>
            <a:r>
              <a:rPr lang="ja-JP" altLang="en-US" sz="1100">
                <a:latin typeface="メイリオ" pitchFamily="50" charset="-128"/>
                <a:ea typeface="メイリオ" pitchFamily="50" charset="-128"/>
              </a:rPr>
              <a:t> この助成金は国の助成金制度なので、受給した事業主は国の会計検査の対象となることがあります。対象となった場合はご協力ください。また、</a:t>
            </a:r>
            <a:r>
              <a:rPr lang="ja-JP" altLang="en-US" sz="1100" b="1" u="sng">
                <a:latin typeface="メイリオ" pitchFamily="50" charset="-128"/>
                <a:ea typeface="メイリオ" pitchFamily="50" charset="-128"/>
              </a:rPr>
              <a:t>関係書類は支給決定後５年間保管しなければなりません</a:t>
            </a:r>
            <a:r>
              <a:rPr lang="ja-JP" altLang="en-US" sz="1100" b="1">
                <a:latin typeface="メイリオ" pitchFamily="50" charset="-128"/>
                <a:ea typeface="メイリオ" pitchFamily="50" charset="-128"/>
              </a:rPr>
              <a:t>。</a:t>
            </a:r>
            <a:endParaRPr lang="en-US" altLang="ja-JP" sz="1100" b="1">
              <a:latin typeface="メイリオ" pitchFamily="50" charset="-128"/>
              <a:ea typeface="メイリオ" pitchFamily="50" charset="-128"/>
            </a:endParaRPr>
          </a:p>
          <a:p>
            <a:pPr marL="171450" lvl="0" indent="-171450">
              <a:lnSpc>
                <a:spcPct val="120000"/>
              </a:lnSpc>
              <a:spcBef>
                <a:spcPts val="400"/>
              </a:spcBef>
              <a:buFont typeface="Wingdings" panose="05000000000000000000" pitchFamily="2" charset="2"/>
              <a:buChar char="l"/>
            </a:pPr>
            <a:r>
              <a:rPr lang="ja-JP" altLang="en-US" sz="1100" b="1">
                <a:latin typeface="メイリオ" pitchFamily="50" charset="-128"/>
                <a:ea typeface="メイリオ" pitchFamily="50" charset="-128"/>
              </a:rPr>
              <a:t> </a:t>
            </a:r>
            <a:r>
              <a:rPr lang="ja-JP" altLang="en-US" sz="1100">
                <a:latin typeface="メイリオ" pitchFamily="50" charset="-128"/>
                <a:ea typeface="メイリオ" pitchFamily="50" charset="-128"/>
              </a:rPr>
              <a:t>訓練実施日に訓練が行われているかどうかや、関係帳簿類の確認調査を行うために、</a:t>
            </a:r>
            <a:r>
              <a:rPr lang="ja-JP" altLang="en-US" sz="1100" b="1" u="sng">
                <a:solidFill>
                  <a:srgbClr val="FF0000"/>
                </a:solidFill>
                <a:latin typeface="メイリオ" pitchFamily="50" charset="-128"/>
                <a:ea typeface="メイリオ" pitchFamily="50" charset="-128"/>
              </a:rPr>
              <a:t>事前連絡をせず</a:t>
            </a:r>
            <a:r>
              <a:rPr lang="ja-JP" altLang="en-US" sz="1100" b="1">
                <a:solidFill>
                  <a:srgbClr val="FF0000"/>
                </a:solidFill>
                <a:latin typeface="メイリオ" pitchFamily="50" charset="-128"/>
                <a:ea typeface="メイリオ" pitchFamily="50" charset="-128"/>
              </a:rPr>
              <a:t>、</a:t>
            </a:r>
            <a:r>
              <a:rPr lang="ja-JP" altLang="en-US" sz="1100" b="1" u="sng">
                <a:solidFill>
                  <a:srgbClr val="FF0000"/>
                </a:solidFill>
                <a:latin typeface="メイリオ" pitchFamily="50" charset="-128"/>
                <a:ea typeface="メイリオ" pitchFamily="50" charset="-128"/>
              </a:rPr>
              <a:t>事業所を訪問</a:t>
            </a:r>
            <a:r>
              <a:rPr lang="ja-JP" altLang="en-US" sz="1100" u="sng">
                <a:solidFill>
                  <a:srgbClr val="FF0000"/>
                </a:solidFill>
                <a:latin typeface="メイリオ" pitchFamily="50" charset="-128"/>
                <a:ea typeface="メイリオ" pitchFamily="50" charset="-128"/>
              </a:rPr>
              <a:t>する場合があります</a:t>
            </a:r>
            <a:r>
              <a:rPr lang="ja-JP" altLang="en-US" sz="1100">
                <a:solidFill>
                  <a:srgbClr val="FF0000"/>
                </a:solidFill>
                <a:latin typeface="メイリオ" pitchFamily="50" charset="-128"/>
                <a:ea typeface="メイリオ" pitchFamily="50" charset="-128"/>
              </a:rPr>
              <a:t>。</a:t>
            </a:r>
            <a:r>
              <a:rPr lang="ja-JP" altLang="en-US" sz="1100" b="1" u="sng">
                <a:latin typeface="メイリオ" pitchFamily="50" charset="-128"/>
                <a:ea typeface="メイリオ" pitchFamily="50" charset="-128"/>
              </a:rPr>
              <a:t>調査にご協力いただけない場合は、助成金を受給できません</a:t>
            </a:r>
            <a:r>
              <a:rPr lang="ja-JP" altLang="en-US" sz="1100">
                <a:latin typeface="メイリオ" pitchFamily="50" charset="-128"/>
                <a:ea typeface="メイリオ" pitchFamily="50" charset="-128"/>
              </a:rPr>
              <a:t>。</a:t>
            </a:r>
            <a:endParaRPr lang="en-US" altLang="ja-JP" sz="1100">
              <a:latin typeface="メイリオ" pitchFamily="50" charset="-128"/>
              <a:ea typeface="メイリオ" pitchFamily="50" charset="-128"/>
            </a:endParaRPr>
          </a:p>
          <a:p>
            <a:pPr marL="171450" lvl="0" indent="-171450">
              <a:lnSpc>
                <a:spcPct val="120000"/>
              </a:lnSpc>
              <a:spcBef>
                <a:spcPts val="400"/>
              </a:spcBef>
              <a:buFont typeface="Wingdings" panose="05000000000000000000" pitchFamily="2" charset="2"/>
              <a:buChar char="l"/>
            </a:pPr>
            <a:r>
              <a:rPr lang="ja-JP" altLang="en-US" sz="1100">
                <a:latin typeface="メイリオ" pitchFamily="50" charset="-128"/>
                <a:ea typeface="メイリオ" pitchFamily="50" charset="-128"/>
              </a:rPr>
              <a:t> 各助成メニューで求めている添付書類は、原本から転記および別途作成したものではなく、実際に事業場ごとに調製し記入しているもの、または原本を複写機を用いて複写したものを提出してください。</a:t>
            </a:r>
            <a:r>
              <a:rPr lang="ja-JP" altLang="en-US" sz="1100" b="1" u="sng">
                <a:latin typeface="メイリオ" pitchFamily="50" charset="-128"/>
                <a:ea typeface="メイリオ" pitchFamily="50" charset="-128"/>
              </a:rPr>
              <a:t>原本から加工・転記したものや別途作成された書類と確認された場合はその書類は無効</a:t>
            </a:r>
            <a:r>
              <a:rPr lang="ja-JP" altLang="en-US" sz="1100">
                <a:latin typeface="メイリオ" pitchFamily="50" charset="-128"/>
                <a:ea typeface="メイリオ" pitchFamily="50" charset="-128"/>
              </a:rPr>
              <a:t>となります。また、原則として、提出された書類により審査を行います。不正受給を防止する観点から、一度提出された書類について、事業主の都合などによる差し替えや訂正を行うことはできませんので、慎重に確認した上で提出するようにしてください。</a:t>
            </a:r>
            <a:endParaRPr lang="en-US" altLang="ja-JP" sz="1100">
              <a:latin typeface="メイリオ" pitchFamily="50" charset="-128"/>
              <a:ea typeface="メイリオ" pitchFamily="50" charset="-128"/>
            </a:endParaRPr>
          </a:p>
          <a:p>
            <a:pPr marL="171450" lvl="0" indent="-171450">
              <a:lnSpc>
                <a:spcPct val="120000"/>
              </a:lnSpc>
              <a:spcBef>
                <a:spcPts val="400"/>
              </a:spcBef>
              <a:buFont typeface="Wingdings" panose="05000000000000000000" pitchFamily="2" charset="2"/>
              <a:buChar char="l"/>
            </a:pPr>
            <a:r>
              <a:rPr lang="ja-JP" altLang="en-US" sz="1100">
                <a:latin typeface="メイリオ" pitchFamily="50" charset="-128"/>
                <a:ea typeface="メイリオ" pitchFamily="50" charset="-128"/>
              </a:rPr>
              <a:t>提出された書類だけでなく、事業内職業能力開発計画が策定されていることの確認、訓練等の実施の確認、制度の実施状況の確認、賃金の支払い状況や訓練等に要した経費の支払い状況などについて、適正に審査するために、都道府県労働局が追加的に書類を求めたり、原本を確認することがあります。</a:t>
            </a:r>
            <a:endParaRPr lang="en-US" altLang="ja-JP" sz="1100">
              <a:latin typeface="メイリオ" pitchFamily="50" charset="-128"/>
              <a:ea typeface="メイリオ" pitchFamily="50" charset="-128"/>
            </a:endParaRPr>
          </a:p>
          <a:p>
            <a:pPr marL="171450" lvl="0" indent="-171450">
              <a:lnSpc>
                <a:spcPct val="120000"/>
              </a:lnSpc>
              <a:spcBef>
                <a:spcPts val="400"/>
              </a:spcBef>
              <a:buFont typeface="Wingdings" panose="05000000000000000000" pitchFamily="2" charset="2"/>
              <a:buChar char="l"/>
            </a:pPr>
            <a:r>
              <a:rPr lang="ja-JP" altLang="en-US" sz="1100">
                <a:latin typeface="メイリオ" pitchFamily="50" charset="-128"/>
                <a:ea typeface="メイリオ" pitchFamily="50" charset="-128"/>
              </a:rPr>
              <a:t>支給要件に照らして申請書や添付書類の内容に疑義がある場合や、書類の追加提出や内容の補正について求める期日までに応じないなど、</a:t>
            </a:r>
            <a:r>
              <a:rPr lang="ja-JP" altLang="en-US" sz="1100" b="1" u="sng">
                <a:latin typeface="メイリオ" pitchFamily="50" charset="-128"/>
                <a:ea typeface="メイリオ" pitchFamily="50" charset="-128"/>
              </a:rPr>
              <a:t>審査にご協力いただけない場合は、助成金を受給できません</a:t>
            </a:r>
            <a:r>
              <a:rPr lang="ja-JP" altLang="en-US" sz="1100">
                <a:latin typeface="メイリオ" pitchFamily="50" charset="-128"/>
                <a:ea typeface="メイリオ" pitchFamily="50" charset="-128"/>
              </a:rPr>
              <a:t>。</a:t>
            </a:r>
            <a:endParaRPr lang="en-US" altLang="ja-JP" sz="1100">
              <a:solidFill>
                <a:prstClr val="black"/>
              </a:solidFill>
              <a:latin typeface="メイリオ" pitchFamily="50" charset="-128"/>
              <a:ea typeface="メイリオ" pitchFamily="50" charset="-128"/>
            </a:endParaRPr>
          </a:p>
        </p:txBody>
      </p:sp>
      <p:sp>
        <p:nvSpPr>
          <p:cNvPr id="8" name="テキスト ボックス 7">
            <a:extLst>
              <a:ext uri="{FF2B5EF4-FFF2-40B4-BE49-F238E27FC236}">
                <a16:creationId xmlns:a16="http://schemas.microsoft.com/office/drawing/2014/main" id="{660D05DE-3FBD-4C30-29F7-4BDE689E35F9}"/>
              </a:ext>
            </a:extLst>
          </p:cNvPr>
          <p:cNvSpPr txBox="1"/>
          <p:nvPr/>
        </p:nvSpPr>
        <p:spPr>
          <a:xfrm>
            <a:off x="160944" y="125959"/>
            <a:ext cx="3185487" cy="369332"/>
          </a:xfrm>
          <a:prstGeom prst="rect">
            <a:avLst/>
          </a:prstGeom>
          <a:noFill/>
          <a:ln w="57150">
            <a:noFill/>
          </a:ln>
        </p:spPr>
        <p:txBody>
          <a:bodyPr wrap="none" rtlCol="0">
            <a:spAutoFit/>
          </a:bodyPr>
          <a:lstStyle/>
          <a:p>
            <a:r>
              <a:rPr kumimoji="1" lang="ja-JP" altLang="en-US" sz="1800" b="1">
                <a:solidFill>
                  <a:srgbClr val="008E40"/>
                </a:solidFill>
                <a:latin typeface="メイリオ" panose="020B0604030504040204" pitchFamily="50" charset="-128"/>
                <a:ea typeface="メイリオ" panose="020B0604030504040204" pitchFamily="50" charset="-128"/>
                <a:cs typeface="メイリオ" panose="020B0604030504040204" pitchFamily="50" charset="-128"/>
              </a:rPr>
              <a:t>助成金の適正な支給に向けて</a:t>
            </a:r>
          </a:p>
        </p:txBody>
      </p:sp>
      <p:sp>
        <p:nvSpPr>
          <p:cNvPr id="18" name="テキスト ボックス 17">
            <a:extLst>
              <a:ext uri="{FF2B5EF4-FFF2-40B4-BE49-F238E27FC236}">
                <a16:creationId xmlns:a16="http://schemas.microsoft.com/office/drawing/2014/main" id="{F0C8FDB2-B349-1E46-3D74-072BBE842925}"/>
              </a:ext>
            </a:extLst>
          </p:cNvPr>
          <p:cNvSpPr txBox="1"/>
          <p:nvPr/>
        </p:nvSpPr>
        <p:spPr>
          <a:xfrm>
            <a:off x="425961" y="5743536"/>
            <a:ext cx="6469077" cy="3611758"/>
          </a:xfrm>
          <a:prstGeom prst="rect">
            <a:avLst/>
          </a:prstGeom>
          <a:noFill/>
          <a:ln w="57150">
            <a:noFill/>
          </a:ln>
        </p:spPr>
        <p:txBody>
          <a:bodyPr wrap="square" rtlCol="0">
            <a:spAutoFit/>
          </a:bodyPr>
          <a:lstStyle/>
          <a:p>
            <a:pPr marL="180000">
              <a:spcAft>
                <a:spcPts val="400"/>
              </a:spcAft>
            </a:pPr>
            <a:r>
              <a:rPr lang="ja-JP" altLang="en-US" sz="1100">
                <a:latin typeface="メイリオ" pitchFamily="50" charset="-128"/>
                <a:ea typeface="メイリオ" pitchFamily="50" charset="-128"/>
              </a:rPr>
              <a:t>助成金を不正に受給した事業主等だけでなく、不正を行うことを助言等した代理人・社会保険労務士の他、</a:t>
            </a:r>
            <a:r>
              <a:rPr lang="ja-JP" altLang="en-US" sz="1100" b="1">
                <a:latin typeface="メイリオ" pitchFamily="50" charset="-128"/>
                <a:ea typeface="メイリオ" pitchFamily="50" charset="-128"/>
              </a:rPr>
              <a:t>不正に関与した訓練実施機関</a:t>
            </a:r>
            <a:r>
              <a:rPr lang="ja-JP" altLang="en-US" sz="1100">
                <a:latin typeface="メイリオ" pitchFamily="50" charset="-128"/>
                <a:ea typeface="メイリオ" pitchFamily="50" charset="-128"/>
              </a:rPr>
              <a:t>にも、事業主と同等のペナルティが科せられることとなっています。</a:t>
            </a:r>
            <a:endParaRPr lang="en-US" altLang="ja-JP" sz="1100">
              <a:latin typeface="メイリオ" pitchFamily="50" charset="-128"/>
              <a:ea typeface="メイリオ" pitchFamily="50" charset="-128"/>
            </a:endParaRPr>
          </a:p>
          <a:p>
            <a:pPr marL="180000">
              <a:spcAft>
                <a:spcPts val="400"/>
              </a:spcAft>
            </a:pPr>
            <a:r>
              <a:rPr lang="ja-JP" altLang="en-US" sz="1100">
                <a:latin typeface="メイリオ" pitchFamily="50" charset="-128"/>
                <a:ea typeface="メイリオ" pitchFamily="50" charset="-128"/>
              </a:rPr>
              <a:t>本助成金の支給申請に当たっては、</a:t>
            </a:r>
            <a:r>
              <a:rPr lang="ja-JP" altLang="en-US" sz="1100" b="1">
                <a:latin typeface="メイリオ" pitchFamily="50" charset="-128"/>
                <a:ea typeface="メイリオ" pitchFamily="50" charset="-128"/>
              </a:rPr>
              <a:t>訓練実施者の方に以下の事項（雇用保険法施行規則第</a:t>
            </a:r>
            <a:r>
              <a:rPr lang="en-US" altLang="ja-JP" sz="1100" b="1">
                <a:latin typeface="メイリオ" pitchFamily="50" charset="-128"/>
                <a:ea typeface="メイリオ" pitchFamily="50" charset="-128"/>
              </a:rPr>
              <a:t>140</a:t>
            </a:r>
            <a:r>
              <a:rPr lang="ja-JP" altLang="en-US" sz="1100" b="1">
                <a:latin typeface="メイリオ" pitchFamily="50" charset="-128"/>
                <a:ea typeface="メイリオ" pitchFamily="50" charset="-128"/>
              </a:rPr>
              <a:t>条の３等に基づく措置）に同意していただく必要があります</a:t>
            </a:r>
            <a:r>
              <a:rPr lang="ja-JP" altLang="en-US" sz="1100">
                <a:latin typeface="メイリオ" pitchFamily="50" charset="-128"/>
                <a:ea typeface="メイリオ" pitchFamily="50" charset="-128"/>
              </a:rPr>
              <a:t>。</a:t>
            </a:r>
            <a:endParaRPr lang="en-US" altLang="ja-JP" sz="1100">
              <a:latin typeface="メイリオ" pitchFamily="50" charset="-128"/>
              <a:ea typeface="メイリオ" pitchFamily="50" charset="-128"/>
            </a:endParaRPr>
          </a:p>
          <a:p>
            <a:pPr marL="180000">
              <a:spcAft>
                <a:spcPts val="400"/>
              </a:spcAft>
            </a:pPr>
            <a:r>
              <a:rPr lang="ja-JP" altLang="en-US" sz="1100">
                <a:latin typeface="メイリオ" pitchFamily="50" charset="-128"/>
                <a:ea typeface="メイリオ" pitchFamily="50" charset="-128"/>
              </a:rPr>
              <a:t>人材開発支援助成金（人材育成支援コース）では、事業外訓練を実施する訓練実施者</a:t>
            </a:r>
            <a:r>
              <a:rPr lang="en-US" altLang="ja-JP" sz="1100">
                <a:latin typeface="メイリオ" pitchFamily="50" charset="-128"/>
                <a:ea typeface="メイリオ" pitchFamily="50" charset="-128"/>
              </a:rPr>
              <a:t>(</a:t>
            </a:r>
            <a:r>
              <a:rPr lang="ja-JP" altLang="en-US" sz="1100">
                <a:latin typeface="メイリオ" pitchFamily="50" charset="-128"/>
                <a:ea typeface="メイリオ" pitchFamily="50" charset="-128"/>
              </a:rPr>
              <a:t>訓練機関</a:t>
            </a:r>
            <a:r>
              <a:rPr lang="en-US" altLang="ja-JP" sz="1100">
                <a:latin typeface="メイリオ" pitchFamily="50" charset="-128"/>
                <a:ea typeface="メイリオ" pitchFamily="50" charset="-128"/>
              </a:rPr>
              <a:t>)</a:t>
            </a:r>
            <a:r>
              <a:rPr lang="ja-JP" altLang="en-US" sz="1100">
                <a:latin typeface="メイリオ" pitchFamily="50" charset="-128"/>
                <a:ea typeface="メイリオ" pitchFamily="50" charset="-128"/>
              </a:rPr>
              <a:t>に、</a:t>
            </a:r>
            <a:r>
              <a:rPr lang="ja-JP" altLang="en-US" sz="1100" u="sng">
                <a:latin typeface="メイリオ" pitchFamily="50" charset="-128"/>
                <a:ea typeface="メイリオ" pitchFamily="50" charset="-128"/>
              </a:rPr>
              <a:t>支給申請承諾書（訓練実施者）</a:t>
            </a:r>
            <a:r>
              <a:rPr lang="en-US" altLang="ja-JP" sz="1100" u="sng">
                <a:latin typeface="メイリオ" pitchFamily="50" charset="-128"/>
                <a:ea typeface="メイリオ" pitchFamily="50" charset="-128"/>
              </a:rPr>
              <a:t>(</a:t>
            </a:r>
            <a:r>
              <a:rPr lang="ja-JP" altLang="en-US" sz="1100" u="sng">
                <a:latin typeface="メイリオ" pitchFamily="50" charset="-128"/>
                <a:ea typeface="メイリオ" pitchFamily="50" charset="-128"/>
              </a:rPr>
              <a:t>様式第</a:t>
            </a:r>
            <a:r>
              <a:rPr lang="en-US" altLang="ja-JP" sz="1100" u="sng">
                <a:latin typeface="メイリオ" pitchFamily="50" charset="-128"/>
                <a:ea typeface="メイリオ" pitchFamily="50" charset="-128"/>
              </a:rPr>
              <a:t>12</a:t>
            </a:r>
            <a:r>
              <a:rPr lang="ja-JP" altLang="en-US" sz="1100" u="sng">
                <a:latin typeface="メイリオ" pitchFamily="50" charset="-128"/>
                <a:ea typeface="メイリオ" pitchFamily="50" charset="-128"/>
              </a:rPr>
              <a:t>号</a:t>
            </a:r>
            <a:r>
              <a:rPr lang="en-US" altLang="ja-JP" sz="1100" u="sng">
                <a:latin typeface="メイリオ" pitchFamily="50" charset="-128"/>
                <a:ea typeface="メイリオ" pitchFamily="50" charset="-128"/>
              </a:rPr>
              <a:t>)</a:t>
            </a:r>
            <a:r>
              <a:rPr lang="ja-JP" altLang="en-US" sz="1100" u="sng">
                <a:latin typeface="メイリオ" pitchFamily="50" charset="-128"/>
                <a:ea typeface="メイリオ" pitchFamily="50" charset="-128"/>
              </a:rPr>
              <a:t>の記入を依頼し、</a:t>
            </a:r>
            <a:r>
              <a:rPr lang="ja-JP" altLang="en-US" sz="1100" b="1" u="sng">
                <a:latin typeface="メイリオ" pitchFamily="50" charset="-128"/>
                <a:ea typeface="メイリオ" pitchFamily="50" charset="-128"/>
              </a:rPr>
              <a:t>支給申請時に提出</a:t>
            </a:r>
            <a:r>
              <a:rPr lang="ja-JP" altLang="en-US" sz="1100" u="sng">
                <a:latin typeface="メイリオ" pitchFamily="50" charset="-128"/>
                <a:ea typeface="メイリオ" pitchFamily="50" charset="-128"/>
              </a:rPr>
              <a:t>してください</a:t>
            </a:r>
            <a:r>
              <a:rPr lang="ja-JP" altLang="en-US" sz="1100">
                <a:latin typeface="メイリオ" pitchFamily="50" charset="-128"/>
                <a:ea typeface="メイリオ" pitchFamily="50" charset="-128"/>
              </a:rPr>
              <a:t>。</a:t>
            </a:r>
            <a:endParaRPr lang="en-US" altLang="ja-JP" sz="1100">
              <a:latin typeface="メイリオ" pitchFamily="50" charset="-128"/>
              <a:ea typeface="メイリオ" pitchFamily="50" charset="-128"/>
            </a:endParaRPr>
          </a:p>
          <a:p>
            <a:pPr marL="180000">
              <a:spcBef>
                <a:spcPts val="300"/>
              </a:spcBef>
            </a:pPr>
            <a:endParaRPr lang="en-US" altLang="ja-JP" sz="1100">
              <a:latin typeface="メイリオ" pitchFamily="50" charset="-128"/>
              <a:ea typeface="メイリオ" pitchFamily="50" charset="-128"/>
            </a:endParaRPr>
          </a:p>
          <a:p>
            <a:pPr>
              <a:spcBef>
                <a:spcPts val="600"/>
              </a:spcBef>
            </a:pPr>
            <a:r>
              <a:rPr lang="ja-JP" altLang="en-US" sz="1100" b="1">
                <a:latin typeface="メイリオ" pitchFamily="50" charset="-128"/>
                <a:ea typeface="メイリオ" pitchFamily="50" charset="-128"/>
              </a:rPr>
              <a:t>☑ 支給のための審査に必要な事項の確認</a:t>
            </a:r>
            <a:r>
              <a:rPr lang="en-US" altLang="ja-JP" sz="800" b="1">
                <a:latin typeface="メイリオ" pitchFamily="50" charset="-128"/>
                <a:ea typeface="メイリオ" pitchFamily="50" charset="-128"/>
              </a:rPr>
              <a:t>(※)</a:t>
            </a:r>
            <a:r>
              <a:rPr lang="ja-JP" altLang="en-US" sz="1100" b="1">
                <a:latin typeface="メイリオ" pitchFamily="50" charset="-128"/>
                <a:ea typeface="メイリオ" pitchFamily="50" charset="-128"/>
              </a:rPr>
              <a:t>に協力すること</a:t>
            </a:r>
            <a:endParaRPr lang="en-US" altLang="ja-JP" sz="1100" b="1">
              <a:latin typeface="メイリオ" pitchFamily="50" charset="-128"/>
              <a:ea typeface="メイリオ" pitchFamily="50" charset="-128"/>
            </a:endParaRPr>
          </a:p>
          <a:p>
            <a:r>
              <a:rPr lang="ja-JP" altLang="en-US" sz="1400">
                <a:latin typeface="メイリオ" pitchFamily="50" charset="-128"/>
                <a:ea typeface="メイリオ" pitchFamily="50" charset="-128"/>
              </a:rPr>
              <a:t>　</a:t>
            </a:r>
            <a:r>
              <a:rPr lang="en-US" altLang="ja-JP" sz="900">
                <a:latin typeface="メイリオ" pitchFamily="50" charset="-128"/>
                <a:ea typeface="メイリオ" pitchFamily="50" charset="-128"/>
              </a:rPr>
              <a:t>※</a:t>
            </a:r>
            <a:r>
              <a:rPr lang="ja-JP" altLang="en-US" sz="900">
                <a:latin typeface="メイリオ" pitchFamily="50" charset="-128"/>
                <a:ea typeface="メイリオ" pitchFamily="50" charset="-128"/>
              </a:rPr>
              <a:t> 例えば虚偽の訓練受講証明書の発行など、不正受給に関与した疑いがある場合の訓練実施者への立ち入り等を含む。</a:t>
            </a:r>
            <a:endParaRPr lang="en-US" altLang="ja-JP" sz="900">
              <a:latin typeface="メイリオ" pitchFamily="50" charset="-128"/>
              <a:ea typeface="メイリオ" pitchFamily="50" charset="-128"/>
            </a:endParaRPr>
          </a:p>
          <a:p>
            <a:pPr>
              <a:lnSpc>
                <a:spcPts val="300"/>
              </a:lnSpc>
            </a:pPr>
            <a:endParaRPr lang="en-US" altLang="ja-JP" sz="1200">
              <a:latin typeface="メイリオ" pitchFamily="50" charset="-128"/>
              <a:ea typeface="メイリオ" pitchFamily="50" charset="-128"/>
            </a:endParaRPr>
          </a:p>
          <a:p>
            <a:pPr>
              <a:lnSpc>
                <a:spcPct val="110000"/>
              </a:lnSpc>
            </a:pPr>
            <a:r>
              <a:rPr lang="ja-JP" altLang="en-US" sz="1100" b="1">
                <a:latin typeface="メイリオ" pitchFamily="50" charset="-128"/>
                <a:ea typeface="メイリオ" pitchFamily="50" charset="-128"/>
              </a:rPr>
              <a:t>☑ もし、訓練実施者が申請事業主の</a:t>
            </a:r>
            <a:r>
              <a:rPr lang="ja-JP" altLang="en-US" sz="1100" b="1" u="sng">
                <a:latin typeface="メイリオ" pitchFamily="50" charset="-128"/>
                <a:ea typeface="メイリオ" pitchFamily="50" charset="-128"/>
              </a:rPr>
              <a:t>不正受給に関与していた場合</a:t>
            </a:r>
            <a:r>
              <a:rPr lang="ja-JP" altLang="en-US" sz="1100" b="1">
                <a:latin typeface="メイリオ" pitchFamily="50" charset="-128"/>
                <a:ea typeface="メイリオ" pitchFamily="50" charset="-128"/>
              </a:rPr>
              <a:t>は、</a:t>
            </a:r>
            <a:endParaRPr lang="en-US" altLang="ja-JP" sz="1100" b="1">
              <a:latin typeface="メイリオ" pitchFamily="50" charset="-128"/>
              <a:ea typeface="メイリオ" pitchFamily="50" charset="-128"/>
            </a:endParaRPr>
          </a:p>
          <a:p>
            <a:pPr marL="327025" indent="-327025">
              <a:lnSpc>
                <a:spcPct val="110000"/>
              </a:lnSpc>
            </a:pPr>
            <a:r>
              <a:rPr lang="ja-JP" altLang="en-US" sz="1100" b="1">
                <a:latin typeface="メイリオ" pitchFamily="50" charset="-128"/>
                <a:ea typeface="メイリオ" pitchFamily="50" charset="-128"/>
              </a:rPr>
              <a:t>　① 申請事業主が負担すべき一切の債務について、申請事業主と連帯し、請求があった場合、直ちに請求金を弁済すべき義務を負うこと</a:t>
            </a:r>
            <a:endParaRPr lang="en-US" altLang="ja-JP" sz="1100" b="1">
              <a:latin typeface="メイリオ" pitchFamily="50" charset="-128"/>
              <a:ea typeface="メイリオ" pitchFamily="50" charset="-128"/>
            </a:endParaRPr>
          </a:p>
          <a:p>
            <a:pPr>
              <a:lnSpc>
                <a:spcPct val="110000"/>
              </a:lnSpc>
            </a:pPr>
            <a:r>
              <a:rPr lang="ja-JP" altLang="en-US" sz="1100" b="1">
                <a:latin typeface="メイリオ" pitchFamily="50" charset="-128"/>
                <a:ea typeface="メイリオ" pitchFamily="50" charset="-128"/>
              </a:rPr>
              <a:t>　② 訓練実施者（または法人）名などが公表されること</a:t>
            </a:r>
            <a:endParaRPr lang="en-US" altLang="ja-JP" sz="1100" b="1">
              <a:latin typeface="メイリオ" pitchFamily="50" charset="-128"/>
              <a:ea typeface="メイリオ" pitchFamily="50" charset="-128"/>
            </a:endParaRPr>
          </a:p>
          <a:p>
            <a:pPr marL="266700" indent="-266700">
              <a:lnSpc>
                <a:spcPct val="110000"/>
              </a:lnSpc>
            </a:pPr>
            <a:r>
              <a:rPr lang="ja-JP" altLang="en-US" sz="1100" b="1">
                <a:latin typeface="メイリオ" pitchFamily="50" charset="-128"/>
                <a:ea typeface="メイリオ" pitchFamily="50" charset="-128"/>
              </a:rPr>
              <a:t>　③ 不支給とした日または支給を取り消した日から</a:t>
            </a:r>
            <a:r>
              <a:rPr lang="en-US" altLang="ja-JP" sz="1100" b="1">
                <a:latin typeface="メイリオ" pitchFamily="50" charset="-128"/>
                <a:ea typeface="メイリオ" pitchFamily="50" charset="-128"/>
              </a:rPr>
              <a:t>5</a:t>
            </a:r>
            <a:r>
              <a:rPr lang="ja-JP" altLang="en-US" sz="1100" b="1">
                <a:latin typeface="メイリオ" pitchFamily="50" charset="-128"/>
                <a:ea typeface="メイリオ" pitchFamily="50" charset="-128"/>
              </a:rPr>
              <a:t>年間</a:t>
            </a:r>
            <a:r>
              <a:rPr lang="ja-JP" altLang="en-US" sz="900">
                <a:latin typeface="メイリオ" pitchFamily="50" charset="-128"/>
                <a:ea typeface="メイリオ" pitchFamily="50" charset="-128"/>
              </a:rPr>
              <a:t>（取り消した日から</a:t>
            </a:r>
            <a:r>
              <a:rPr lang="en-US" altLang="ja-JP" sz="900">
                <a:latin typeface="メイリオ" pitchFamily="50" charset="-128"/>
                <a:ea typeface="メイリオ" pitchFamily="50" charset="-128"/>
              </a:rPr>
              <a:t>5</a:t>
            </a:r>
            <a:r>
              <a:rPr lang="ja-JP" altLang="en-US" sz="900">
                <a:latin typeface="メイリオ" pitchFamily="50" charset="-128"/>
                <a:ea typeface="メイリオ" pitchFamily="50" charset="-128"/>
              </a:rPr>
              <a:t>年経過した場合であっても、請求金が納付されていない場合は、時効が完成している場合を除き、納付日まで）</a:t>
            </a:r>
            <a:r>
              <a:rPr lang="ja-JP" altLang="en-US" sz="1100" b="1">
                <a:latin typeface="メイリオ" pitchFamily="50" charset="-128"/>
                <a:ea typeface="メイリオ" pitchFamily="50" charset="-128"/>
              </a:rPr>
              <a:t>は、不正受給に関与した訓練実施者が行う訓練については、助成金の支給対象とならないこと</a:t>
            </a:r>
            <a:endParaRPr lang="en-US" altLang="ja-JP" sz="1100" b="1">
              <a:latin typeface="メイリオ" pitchFamily="50" charset="-128"/>
              <a:ea typeface="メイリオ" pitchFamily="50" charset="-128"/>
            </a:endParaRPr>
          </a:p>
        </p:txBody>
      </p:sp>
      <p:sp>
        <p:nvSpPr>
          <p:cNvPr id="19" name="正方形/長方形 18">
            <a:extLst>
              <a:ext uri="{FF2B5EF4-FFF2-40B4-BE49-F238E27FC236}">
                <a16:creationId xmlns:a16="http://schemas.microsoft.com/office/drawing/2014/main" id="{B70C0DE0-711B-96F3-5792-16E83E1D6D97}"/>
              </a:ext>
            </a:extLst>
          </p:cNvPr>
          <p:cNvSpPr/>
          <p:nvPr/>
        </p:nvSpPr>
        <p:spPr>
          <a:xfrm>
            <a:off x="504106" y="9501857"/>
            <a:ext cx="6423926" cy="600164"/>
          </a:xfrm>
          <a:prstGeom prst="rect">
            <a:avLst/>
          </a:prstGeom>
        </p:spPr>
        <p:txBody>
          <a:bodyPr wrap="square">
            <a:spAutoFit/>
          </a:bodyPr>
          <a:lstStyle/>
          <a:p>
            <a:pPr marL="185738" lvl="0" indent="-185738"/>
            <a:r>
              <a:rPr lang="en-US" altLang="ja-JP" sz="1100">
                <a:solidFill>
                  <a:srgbClr val="FF0000"/>
                </a:solidFill>
                <a:latin typeface="メイリオ" pitchFamily="50" charset="-128"/>
                <a:ea typeface="メイリオ" pitchFamily="50" charset="-128"/>
              </a:rPr>
              <a:t>※ </a:t>
            </a:r>
            <a:r>
              <a:rPr lang="ja-JP" altLang="en-US" sz="1100">
                <a:solidFill>
                  <a:srgbClr val="FF0000"/>
                </a:solidFill>
                <a:latin typeface="メイリオ" pitchFamily="50" charset="-128"/>
                <a:ea typeface="メイリオ" pitchFamily="50" charset="-128"/>
              </a:rPr>
              <a:t>③の措置により、活用予定の訓練実施者が他の申請事業主の不正受給に関与したことが訓練計画の提出日以前</a:t>
            </a:r>
            <a:r>
              <a:rPr lang="en-US" altLang="ja-JP" sz="1100">
                <a:solidFill>
                  <a:srgbClr val="FF0000"/>
                </a:solidFill>
                <a:latin typeface="メイリオ" pitchFamily="50" charset="-128"/>
                <a:ea typeface="メイリオ" pitchFamily="50" charset="-128"/>
              </a:rPr>
              <a:t>(</a:t>
            </a:r>
            <a:r>
              <a:rPr lang="ja-JP" altLang="en-US" sz="1100">
                <a:solidFill>
                  <a:srgbClr val="FF0000"/>
                </a:solidFill>
                <a:latin typeface="メイリオ" pitchFamily="50" charset="-128"/>
                <a:ea typeface="メイリオ" pitchFamily="50" charset="-128"/>
              </a:rPr>
              <a:t>当日含む。</a:t>
            </a:r>
            <a:r>
              <a:rPr lang="en-US" altLang="ja-JP" sz="1100">
                <a:solidFill>
                  <a:srgbClr val="FF0000"/>
                </a:solidFill>
                <a:latin typeface="メイリオ" pitchFamily="50" charset="-128"/>
                <a:ea typeface="メイリオ" pitchFamily="50" charset="-128"/>
              </a:rPr>
              <a:t>)</a:t>
            </a:r>
            <a:r>
              <a:rPr lang="ja-JP" altLang="en-US" sz="1100">
                <a:solidFill>
                  <a:srgbClr val="FF0000"/>
                </a:solidFill>
                <a:latin typeface="メイリオ" pitchFamily="50" charset="-128"/>
                <a:ea typeface="メイリオ" pitchFamily="50" charset="-128"/>
              </a:rPr>
              <a:t>に明らかになった場合、当該訓練については助成金の支給対象となりません。</a:t>
            </a:r>
            <a:endParaRPr lang="en-US" altLang="ja-JP" sz="1100">
              <a:solidFill>
                <a:srgbClr val="FF0000"/>
              </a:solidFill>
              <a:latin typeface="メイリオ" pitchFamily="50" charset="-128"/>
              <a:ea typeface="メイリオ" pitchFamily="50" charset="-128"/>
            </a:endParaRPr>
          </a:p>
        </p:txBody>
      </p:sp>
      <p:sp>
        <p:nvSpPr>
          <p:cNvPr id="20" name="正方形/長方形 19">
            <a:extLst>
              <a:ext uri="{FF2B5EF4-FFF2-40B4-BE49-F238E27FC236}">
                <a16:creationId xmlns:a16="http://schemas.microsoft.com/office/drawing/2014/main" id="{616A4A17-4D74-3900-2D31-6CBE6F09BEFD}"/>
              </a:ext>
            </a:extLst>
          </p:cNvPr>
          <p:cNvSpPr/>
          <p:nvPr/>
        </p:nvSpPr>
        <p:spPr>
          <a:xfrm>
            <a:off x="659766" y="5310535"/>
            <a:ext cx="6469076" cy="338554"/>
          </a:xfrm>
          <a:prstGeom prst="rect">
            <a:avLst/>
          </a:prstGeom>
        </p:spPr>
        <p:txBody>
          <a:bodyPr wrap="square">
            <a:spAutoFit/>
          </a:bodyPr>
          <a:lstStyle/>
          <a:p>
            <a:pPr lvl="0" algn="ctr"/>
            <a:r>
              <a:rPr lang="ja-JP" altLang="en-US" sz="1600" b="1">
                <a:ln w="0"/>
                <a:solidFill>
                  <a:srgbClr val="008000"/>
                </a:solidFill>
                <a:latin typeface="メイリオ" pitchFamily="50" charset="-128"/>
                <a:ea typeface="メイリオ" pitchFamily="50" charset="-128"/>
              </a:rPr>
              <a:t>訓練の実施が要件となる雇用関係助成金申請に当たってのご注意　</a:t>
            </a:r>
            <a:endParaRPr lang="en-US" altLang="ja-JP" sz="1600" b="1">
              <a:ln w="0"/>
              <a:solidFill>
                <a:srgbClr val="008000"/>
              </a:solidFill>
              <a:latin typeface="メイリオ" pitchFamily="50" charset="-128"/>
              <a:ea typeface="メイリオ" pitchFamily="50" charset="-128"/>
            </a:endParaRPr>
          </a:p>
        </p:txBody>
      </p:sp>
      <p:sp>
        <p:nvSpPr>
          <p:cNvPr id="22" name="正方形/長方形 21">
            <a:extLst>
              <a:ext uri="{FF2B5EF4-FFF2-40B4-BE49-F238E27FC236}">
                <a16:creationId xmlns:a16="http://schemas.microsoft.com/office/drawing/2014/main" id="{E808BAD5-4851-5110-B9CD-65C021D104F5}"/>
              </a:ext>
            </a:extLst>
          </p:cNvPr>
          <p:cNvSpPr/>
          <p:nvPr/>
        </p:nvSpPr>
        <p:spPr>
          <a:xfrm>
            <a:off x="425961" y="7371573"/>
            <a:ext cx="6469077" cy="2052000"/>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grpSp>
        <p:nvGrpSpPr>
          <p:cNvPr id="25" name="グループ化 24">
            <a:extLst>
              <a:ext uri="{FF2B5EF4-FFF2-40B4-BE49-F238E27FC236}">
                <a16:creationId xmlns:a16="http://schemas.microsoft.com/office/drawing/2014/main" id="{96A0CED9-6399-C6E9-98BD-1FFCFF380AA6}"/>
              </a:ext>
            </a:extLst>
          </p:cNvPr>
          <p:cNvGrpSpPr/>
          <p:nvPr/>
        </p:nvGrpSpPr>
        <p:grpSpPr>
          <a:xfrm>
            <a:off x="396000" y="5256000"/>
            <a:ext cx="432000" cy="360000"/>
            <a:chOff x="396000" y="5292000"/>
            <a:chExt cx="432000" cy="360000"/>
          </a:xfrm>
        </p:grpSpPr>
        <p:sp>
          <p:nvSpPr>
            <p:cNvPr id="24" name="二等辺三角形 23">
              <a:extLst>
                <a:ext uri="{FF2B5EF4-FFF2-40B4-BE49-F238E27FC236}">
                  <a16:creationId xmlns:a16="http://schemas.microsoft.com/office/drawing/2014/main" id="{B3C9C86F-16A4-19A1-1933-020213EB4E8A}"/>
                </a:ext>
              </a:extLst>
            </p:cNvPr>
            <p:cNvSpPr/>
            <p:nvPr/>
          </p:nvSpPr>
          <p:spPr>
            <a:xfrm>
              <a:off x="396000" y="5292000"/>
              <a:ext cx="432000" cy="360000"/>
            </a:xfrm>
            <a:prstGeom prst="triangle">
              <a:avLst/>
            </a:prstGeom>
            <a:solidFill>
              <a:srgbClr val="00B050"/>
            </a:solidFill>
            <a:ln w="3175">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spAutoFit/>
            </a:bodyPr>
            <a:lstStyle/>
            <a:p>
              <a:pPr algn="ctr"/>
              <a:endParaRPr kumimoji="1" lang="ja-JP" altLang="en-US" sz="1000">
                <a:solidFill>
                  <a:schemeClr val="tx1"/>
                </a:solidFill>
                <a:latin typeface="メイリオ" pitchFamily="50" charset="-128"/>
                <a:ea typeface="メイリオ" pitchFamily="50" charset="-128"/>
              </a:endParaRPr>
            </a:p>
          </p:txBody>
        </p:sp>
        <p:sp>
          <p:nvSpPr>
            <p:cNvPr id="23" name="角丸四角形 8">
              <a:extLst>
                <a:ext uri="{FF2B5EF4-FFF2-40B4-BE49-F238E27FC236}">
                  <a16:creationId xmlns:a16="http://schemas.microsoft.com/office/drawing/2014/main" id="{925971EB-6817-6EFA-BD07-343EB17215FE}"/>
                </a:ext>
              </a:extLst>
            </p:cNvPr>
            <p:cNvSpPr/>
            <p:nvPr/>
          </p:nvSpPr>
          <p:spPr>
            <a:xfrm>
              <a:off x="486000" y="5375298"/>
              <a:ext cx="252000" cy="2520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00191" tIns="118336" rIns="100191" bIns="50095" rtlCol="0" anchor="ctr">
              <a:noAutofit/>
            </a:bodyPr>
            <a:lstStyle/>
            <a:p>
              <a:pPr algn="ctr"/>
              <a:r>
                <a:rPr lang="ja-JP" altLang="en-US" sz="1400" b="1">
                  <a:solidFill>
                    <a:schemeClr val="bg1"/>
                  </a:solidFill>
                  <a:latin typeface="メイリオ" pitchFamily="50" charset="-128"/>
                  <a:ea typeface="メイリオ" pitchFamily="50" charset="-128"/>
                </a:rPr>
                <a:t>！</a:t>
              </a:r>
              <a:endParaRPr lang="ja-JP" altLang="en-US" sz="1200" b="1">
                <a:solidFill>
                  <a:schemeClr val="bg1"/>
                </a:solidFill>
                <a:latin typeface="メイリオ" pitchFamily="50" charset="-128"/>
                <a:ea typeface="メイリオ" pitchFamily="50" charset="-128"/>
              </a:endParaRPr>
            </a:p>
          </p:txBody>
        </p:sp>
      </p:grpSp>
    </p:spTree>
    <p:extLst>
      <p:ext uri="{BB962C8B-B14F-4D97-AF65-F5344CB8AC3E}">
        <p14:creationId xmlns:p14="http://schemas.microsoft.com/office/powerpoint/2010/main" val="7899058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a:solidFill>
            <a:srgbClr val="0070C0"/>
          </a:solidFill>
        </a:ln>
      </a:spPr>
      <a:bodyPr rtlCol="0" anchor="ctr"/>
      <a:lstStyle>
        <a:defPPr algn="l">
          <a:defRPr dirty="0" smtClean="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57150">
          <a:solidFill>
            <a:schemeClr val="accent1"/>
          </a:solidFill>
        </a:ln>
      </a:spPr>
      <a:bodyPr wrap="square" rtlCol="0">
        <a:spAutoFit/>
      </a:bodyPr>
      <a:lstStyle>
        <a:defPPr>
          <a:defRPr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lumMod val="20000"/>
            <a:lumOff val="80000"/>
          </a:schemeClr>
        </a:solidFill>
        <a:ln>
          <a:solidFill>
            <a:srgbClr val="0070C0"/>
          </a:solidFill>
        </a:ln>
      </a:spPr>
      <a:bodyPr rtlCol="0" anchor="ctr"/>
      <a:lstStyle>
        <a:defPPr algn="l">
          <a:defRPr sz="1000" dirty="0">
            <a:solidFill>
              <a:schemeClr val="tx1"/>
            </a:solidFill>
            <a:latin typeface="メイリオ" panose="020B0604030504040204" pitchFamily="50" charset="-128"/>
            <a:ea typeface="メイリオ"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txDef>
      <a:spPr>
        <a:noFill/>
        <a:ln w="57150">
          <a:solidFill>
            <a:schemeClr val="accent1"/>
          </a:solidFill>
        </a:ln>
      </a:spPr>
      <a:bodyPr wrap="square" rtlCol="0">
        <a:spAutoFit/>
      </a:bodyPr>
      <a:lstStyle>
        <a:defPPr>
          <a:defRPr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Owner xmlns="2bc05441-ecb8-41d0-9872-2862fef3ebb0">
      <UserInfo>
        <DisplayName/>
        <AccountId xsi:nil="true"/>
        <AccountType/>
      </UserInfo>
    </Owner>
    <lcf76f155ced4ddcb4097134ff3c332f xmlns="2bc05441-ecb8-41d0-9872-2862fef3ebb0">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4F04D70F81502745934EEFA6067428B0" ma:contentTypeVersion="13" ma:contentTypeDescription="新しいドキュメントを作成します。" ma:contentTypeScope="" ma:versionID="e4b1285e22ba7abc44906dbb08eaf091">
  <xsd:schema xmlns:xsd="http://www.w3.org/2001/XMLSchema" xmlns:xs="http://www.w3.org/2001/XMLSchema" xmlns:p="http://schemas.microsoft.com/office/2006/metadata/properties" xmlns:ns2="2bc05441-ecb8-41d0-9872-2862fef3ebb0" xmlns:ns3="263dbbe5-076b-4606-a03b-9598f5f2f35a" targetNamespace="http://schemas.microsoft.com/office/2006/metadata/properties" ma:root="true" ma:fieldsID="f178929248ea575f95a3ed45aedf7b59" ns2:_="" ns3:_="">
    <xsd:import namespace="2bc05441-ecb8-41d0-9872-2862fef3ebb0"/>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c05441-ecb8-41d0-9872-2862fef3ebb0"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cf81088-27f6-4285-b4a6-5b8a1b98758a}"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D11F088-52D9-4251-9673-E3EDF36F5654}">
  <ds:schemaRefs>
    <ds:schemaRef ds:uri="http://schemas.microsoft.com/sharepoint/v3/contenttype/forms"/>
  </ds:schemaRefs>
</ds:datastoreItem>
</file>

<file path=customXml/itemProps2.xml><?xml version="1.0" encoding="utf-8"?>
<ds:datastoreItem xmlns:ds="http://schemas.openxmlformats.org/officeDocument/2006/customXml" ds:itemID="{46AB318B-3F17-49BE-B60B-E4419ABA11D8}">
  <ds:schemaRefs>
    <ds:schemaRef ds:uri="263dbbe5-076b-4606-a03b-9598f5f2f35a"/>
    <ds:schemaRef ds:uri="2bc05441-ecb8-41d0-9872-2862fef3ebb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0FFDECC-A980-41F5-A373-691E25D9BD34}">
  <ds:schemaRefs>
    <ds:schemaRef ds:uri="263dbbe5-076b-4606-a03b-9598f5f2f35a"/>
    <ds:schemaRef ds:uri="2bc05441-ecb8-41d0-9872-2862fef3ebb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Waveform</Template>
  <Words>42418</Words>
  <PresentationFormat>ユーザー設定</PresentationFormat>
  <Paragraphs>3216</Paragraphs>
  <Slides>65</Slides>
  <Notes>22</Notes>
  <HiddenSlides>0</HiddenSlides>
  <MMClips>0</MMClips>
  <ScaleCrop>false</ScaleCrop>
  <HeadingPairs>
    <vt:vector size="6" baseType="variant">
      <vt:variant>
        <vt:lpstr>使用されているフォント</vt:lpstr>
      </vt:variant>
      <vt:variant>
        <vt:i4>17</vt:i4>
      </vt:variant>
      <vt:variant>
        <vt:lpstr>テーマ</vt:lpstr>
      </vt:variant>
      <vt:variant>
        <vt:i4>2</vt:i4>
      </vt:variant>
      <vt:variant>
        <vt:lpstr>スライド タイトル</vt:lpstr>
      </vt:variant>
      <vt:variant>
        <vt:i4>65</vt:i4>
      </vt:variant>
    </vt:vector>
  </HeadingPairs>
  <TitlesOfParts>
    <vt:vector size="84" baseType="lpstr">
      <vt:lpstr>ＤＦ特太ゴシック体</vt:lpstr>
      <vt:lpstr>HGPｺﾞｼｯｸM</vt:lpstr>
      <vt:lpstr>HGSｺﾞｼｯｸM</vt:lpstr>
      <vt:lpstr>HGｺﾞｼｯｸM</vt:lpstr>
      <vt:lpstr>HG丸ｺﾞｼｯｸM-PRO</vt:lpstr>
      <vt:lpstr>HG創英角ｺﾞｼｯｸUB</vt:lpstr>
      <vt:lpstr>ＭＳ 明朝</vt:lpstr>
      <vt:lpstr>Meiryo</vt:lpstr>
      <vt:lpstr>Meiryo</vt:lpstr>
      <vt:lpstr>メイリオ,Bold</vt:lpstr>
      <vt:lpstr>游ゴシック Medium</vt:lpstr>
      <vt:lpstr>游ゴシック Medium</vt:lpstr>
      <vt:lpstr>Arial</vt:lpstr>
      <vt:lpstr>Calibri</vt:lpstr>
      <vt:lpstr>Gill Sans MT</vt:lpstr>
      <vt:lpstr>Segoe UI</vt:lpstr>
      <vt:lpstr>Wingdings</vt:lpstr>
      <vt:lpstr>Office ​​テーマ</vt:lpstr>
      <vt:lpstr>1_Office ​​テーマ</vt:lpstr>
      <vt:lpstr>PowerPoint プレゼンテーション</vt:lpstr>
      <vt:lpstr>PowerPoint プレゼンテーション</vt:lpstr>
      <vt:lpstr>Ⅰ-1　人材開発支援助成金とは</vt:lpstr>
      <vt:lpstr>Ⅰ-2　人材開発支援助成金チェックリスト付きフローチャート</vt:lpstr>
      <vt:lpstr>Ⅰｰ3　本助成金の申請をお考えの事業主の皆さまへ　～申請の前に～</vt:lpstr>
      <vt:lpstr>PowerPoint プレゼンテーション</vt:lpstr>
      <vt:lpstr>PowerPoint プレゼンテーション</vt:lpstr>
      <vt:lpstr>Ⅰ-４　申請にあたっての注意事項　～必ずご確認ください～</vt:lpstr>
      <vt:lpstr>PowerPoint プレゼンテーション</vt:lpstr>
      <vt:lpstr>Ⅰｰ５　その他の留意事項</vt:lpstr>
      <vt:lpstr>Ⅰ-６　このパンフレットにおける用語の定義</vt:lpstr>
      <vt:lpstr>PowerPoint プレゼンテーション</vt:lpstr>
      <vt:lpstr>Ⅰｰ７　中小企業事業主の範囲について</vt:lpstr>
      <vt:lpstr>Ⅱ-1　人材育成支援コースとは（基本要件、対象労働者、助成率・助成額等）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Ⅱ-2　賃金要件・資格等手当要件とは</vt:lpstr>
      <vt:lpstr>PowerPoint プレゼンテーション</vt:lpstr>
      <vt:lpstr>Ⅱ-3　支給対象事業主等</vt:lpstr>
      <vt:lpstr>PowerPoint プレゼンテーション</vt:lpstr>
      <vt:lpstr>PowerPoint プレゼンテーション</vt:lpstr>
      <vt:lpstr>PowerPoint プレゼンテーション</vt:lpstr>
      <vt:lpstr>Ⅱ-4　対象となるOFF-JT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Ⅱ-6　対象となる経費等</vt:lpstr>
      <vt:lpstr>PowerPoint プレゼンテーション</vt:lpstr>
      <vt:lpstr>PowerPoint プレゼンテーション</vt:lpstr>
      <vt:lpstr>PowerPoint プレゼンテーション</vt:lpstr>
      <vt:lpstr>Ⅲ-1　手続きの流れ</vt:lpstr>
      <vt:lpstr>PowerPoint プレゼンテーション</vt:lpstr>
      <vt:lpstr>PowerPoint プレゼンテーション</vt:lpstr>
      <vt:lpstr>Ⅲ-3　計画届時に必要な書類</vt:lpstr>
      <vt:lpstr>PowerPoint プレゼンテーション</vt:lpstr>
      <vt:lpstr>PowerPoint プレゼンテーション</vt:lpstr>
      <vt:lpstr>PowerPoint プレゼンテーション</vt:lpstr>
      <vt:lpstr>Ⅲ-６　支給申請時に必要な申請書類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0x0101004F04D70F81502745934EEFA6067428B0</vt:lpwstr>
  </property>
  <property fmtid="{D5CDD505-2E9C-101B-9397-08002B2CF9AE}" pid="3" name="MediaServiceImageTags">
    <vt:lpwstr/>
  </property>
</Properties>
</file>