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1"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AF0C3A-3A02-5DD0-9204-2CA722A1D7B8}" name="中嶋美奈子" initials="中嶋美奈子" userId="S::NMICMS@kikan-ad.esb.mhlw.go.jp::2e579b80-8afd-45d7-93be-4563e47b9ff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434" y="60"/>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15"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1760813587"/>
              </p:ext>
            </p:extLst>
          </p:nvPr>
        </p:nvGraphicFramePr>
        <p:xfrm>
          <a:off x="330200" y="843199"/>
          <a:ext cx="6197602" cy="8912090"/>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64797">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24297">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1575720147"/>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750423">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5952225" y="7182850"/>
            <a:ext cx="757925" cy="1044587"/>
          </a:xfrm>
          <a:prstGeom prst="rect">
            <a:avLst/>
          </a:prstGeom>
        </p:spPr>
      </p:pic>
      <p:sp>
        <p:nvSpPr>
          <p:cNvPr id="12" name="テキスト ボックス 11"/>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医療</a:t>
            </a:r>
            <a:endParaRPr kumimoji="1" lang="en-US" altLang="ja-JP" sz="1600" dirty="0">
              <a:latin typeface="メイリオ" panose="020B0604030504040204" pitchFamily="50" charset="-128"/>
              <a:ea typeface="メイリオ" panose="020B0604030504040204" pitchFamily="50" charset="-128"/>
            </a:endParaRPr>
          </a:p>
        </p:txBody>
      </p:sp>
      <p:sp>
        <p:nvSpPr>
          <p:cNvPr id="4" name="楕円 3">
            <a:extLst>
              <a:ext uri="{FF2B5EF4-FFF2-40B4-BE49-F238E27FC236}">
                <a16:creationId xmlns:a16="http://schemas.microsoft.com/office/drawing/2014/main" id="{3B888947-BC79-24F3-B9D3-B1BDAD2C3CE4}"/>
              </a:ext>
            </a:extLst>
          </p:cNvPr>
          <p:cNvSpPr/>
          <p:nvPr/>
        </p:nvSpPr>
        <p:spPr>
          <a:xfrm>
            <a:off x="4693229" y="7182850"/>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1066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1224496058"/>
              </p:ext>
            </p:extLst>
          </p:nvPr>
        </p:nvGraphicFramePr>
        <p:xfrm>
          <a:off x="330200" y="843199"/>
          <a:ext cx="6197602" cy="8932813"/>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✔社名・施設名をご記載ください</a:t>
                      </a:r>
                    </a:p>
                    <a:p>
                      <a:pPr algn="ctr"/>
                      <a:r>
                        <a:rPr lang="ja-JP" altLang="en-US" sz="1200" dirty="0">
                          <a:latin typeface="メイリオ" panose="020B0604030504040204" pitchFamily="50" charset="-128"/>
                          <a:ea typeface="メイリオ" panose="020B0604030504040204" pitchFamily="50" charset="-128"/>
                        </a:rPr>
                        <a:t>　医療法人ハロワク　</a:t>
                      </a:r>
                      <a:endParaRPr lang="en-US" altLang="ja-JP" sz="1200" dirty="0">
                        <a:latin typeface="メイリオ" panose="020B0604030504040204" pitchFamily="50" charset="-128"/>
                        <a:ea typeface="メイリオ" panose="020B0604030504040204" pitchFamily="50" charset="-128"/>
                      </a:endParaRPr>
                    </a:p>
                    <a:p>
                      <a:pPr algn="ctr"/>
                      <a:r>
                        <a:rPr lang="ja-JP" altLang="en-US" sz="1200" dirty="0">
                          <a:latin typeface="メイリオ" panose="020B0604030504040204" pitchFamily="50" charset="-128"/>
                          <a:ea typeface="メイリオ" panose="020B0604030504040204" pitchFamily="50" charset="-128"/>
                        </a:rPr>
                        <a:t>　ハローワーク名古屋東病院</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77860">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事業内容／運営施設数／経営理念／病院理念／従業員人数／施設特徴／診察科目／病床数／外来・入院患者数／認定取得状況／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ｓへのとり組み／多職種連との携体制／医療機器導入／電子カルテ導入／施設・設備の特徴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645920">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看護師平均年齢／資格保有者数／夜勤専従者割合／男性職員割合／女性管理職割合 ／職員の年代構成／子育て世代活躍状況／相談体制／チームケア体制／新人定着率／キャリア形成事例／職員満足度／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未経験・ブランクがある方でも安心して働ける環境／残業が少ない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有給休暇を取得しやすい／子育て中の職員が活躍</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制度あり／院内研修充実／認定資格取得支援</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育児休業・介護休業・看護休暇制度あり／院内保育完備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車通勤可能／無料駐車場完備／希望休取得可能／夜勤回数相談可能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◆医療分野としてのアピールポイント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4053987947"/>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477963">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医療</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16620" y="3367080"/>
            <a:ext cx="1574799" cy="14153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518787"/>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45893" y="3841279"/>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634425"/>
            <a:ext cx="1574799" cy="14762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843830"/>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5050021" y="2435667"/>
            <a:ext cx="1107996" cy="276999"/>
          </a:xfrm>
          <a:prstGeom prst="rect">
            <a:avLst/>
          </a:prstGeom>
          <a:noFill/>
        </p:spPr>
        <p:txBody>
          <a:bodyPr wrap="none" rtlCol="0">
            <a:spAutoFit/>
          </a:bodyPr>
          <a:lstStyle/>
          <a:p>
            <a:pPr algn="ctr"/>
            <a:r>
              <a:rPr kumimoji="1" lang="ja-JP" altLang="en-US" sz="1200" dirty="0">
                <a:solidFill>
                  <a:srgbClr val="FF0000"/>
                </a:solidFill>
                <a:latin typeface="メイリオ" panose="020B0604030504040204" pitchFamily="50" charset="-128"/>
                <a:ea typeface="メイリオ" panose="020B0604030504040204" pitchFamily="50" charset="-128"/>
              </a:rPr>
              <a:t>施設外観など</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381056"/>
            <a:ext cx="1574799" cy="132209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932751" y="8457205"/>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26" name="テキスト ボックス 25"/>
          <p:cNvSpPr txBox="1"/>
          <p:nvPr/>
        </p:nvSpPr>
        <p:spPr>
          <a:xfrm>
            <a:off x="4990380" y="8721989"/>
            <a:ext cx="1261884" cy="900246"/>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200" dirty="0">
                <a:solidFill>
                  <a:srgbClr val="FF0000"/>
                </a:solidFill>
                <a:latin typeface="メイリオ" panose="020B0604030504040204" pitchFamily="50" charset="-128"/>
                <a:ea typeface="メイリオ" panose="020B0604030504040204" pitchFamily="50" charset="-128"/>
              </a:rPr>
              <a:t>SNS</a:t>
            </a:r>
            <a:r>
              <a:rPr kumimoji="1" lang="ja-JP" altLang="en-US" sz="1200" dirty="0">
                <a:solidFill>
                  <a:srgbClr val="FF0000"/>
                </a:solidFill>
                <a:latin typeface="メイリオ" panose="020B0604030504040204" pitchFamily="50" charset="-128"/>
                <a:ea typeface="メイリオ" panose="020B0604030504040204" pitchFamily="50" charset="-128"/>
              </a:rPr>
              <a:t>の</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200" dirty="0">
                <a:solidFill>
                  <a:srgbClr val="FF0000"/>
                </a:solidFill>
                <a:latin typeface="メイリオ" panose="020B0604030504040204" pitchFamily="50" charset="-128"/>
                <a:ea typeface="メイリオ" panose="020B0604030504040204" pitchFamily="50" charset="-128"/>
              </a:rPr>
              <a:t>QR</a:t>
            </a:r>
            <a:r>
              <a:rPr kumimoji="1" lang="ja-JP" altLang="en-US" sz="120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12456" y="7549810"/>
            <a:ext cx="757925" cy="1044587"/>
          </a:xfrm>
          <a:prstGeom prst="rect">
            <a:avLst/>
          </a:prstGeom>
        </p:spPr>
      </p:pic>
      <p:sp>
        <p:nvSpPr>
          <p:cNvPr id="4" name="楕円 3">
            <a:extLst>
              <a:ext uri="{FF2B5EF4-FFF2-40B4-BE49-F238E27FC236}">
                <a16:creationId xmlns:a16="http://schemas.microsoft.com/office/drawing/2014/main" id="{61D357DD-1A49-CB9C-037C-8676C28CAD01}"/>
              </a:ext>
            </a:extLst>
          </p:cNvPr>
          <p:cNvSpPr/>
          <p:nvPr/>
        </p:nvSpPr>
        <p:spPr>
          <a:xfrm>
            <a:off x="4212701" y="7456849"/>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Props1.xml><?xml version="1.0" encoding="utf-8"?>
<ds:datastoreItem xmlns:ds="http://schemas.openxmlformats.org/officeDocument/2006/customXml" ds:itemID="{59DC7176-07C0-4864-9ECB-37881DD71C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3.xml><?xml version="1.0" encoding="utf-8"?>
<ds:datastoreItem xmlns:ds="http://schemas.openxmlformats.org/officeDocument/2006/customXml" ds:itemID="{C637090C-5FDC-4CC2-B1E9-9C17D869868C}">
  <ds:schemaRefs>
    <ds:schemaRef ds:uri="http://purl.org/dc/elements/1.1/"/>
    <ds:schemaRef ds:uri="http://schemas.microsoft.com/office/2006/metadata/properties"/>
    <ds:schemaRef ds:uri="http://purl.org/dc/terms/"/>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44856c1c-163a-4db4-9f2d-e69ab44d016d"/>
    <ds:schemaRef ds:uri="87e8925d-148d-42a3-8e07-27989b5e3df9"/>
  </ds:schemaRefs>
</ds:datastoreItem>
</file>

<file path=docProps/app.xml><?xml version="1.0" encoding="utf-8"?>
<Properties xmlns="http://schemas.openxmlformats.org/officeDocument/2006/extended-properties" xmlns:vt="http://schemas.openxmlformats.org/officeDocument/2006/docPropsVTypes">
  <Template>Office Theme</Template>
  <Words>1105</Words>
  <PresentationFormat>A4 210 x 297 mm</PresentationFormat>
  <Paragraphs>103</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