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2"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434" y="60"/>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1543688944"/>
              </p:ext>
            </p:extLst>
          </p:nvPr>
        </p:nvGraphicFramePr>
        <p:xfrm>
          <a:off x="330200" y="843199"/>
          <a:ext cx="6197602" cy="8833945"/>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835334">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endParaRPr lang="ja-JP" altLang="en-US"/>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62766">
                <a:tc vMerge="1">
                  <a:txBody>
                    <a:bodyPr/>
                    <a:lstStyle/>
                    <a:p>
                      <a:endParaRPr kumimoji="1" lang="ja-JP" altLang="en-US"/>
                    </a:p>
                  </a:txBody>
                  <a:tcPr/>
                </a:tc>
                <a:tc>
                  <a:txBody>
                    <a:bodyPr/>
                    <a:lstStyle/>
                    <a:p>
                      <a:endParaRPr lang="ja-JP" altLang="en-US" dirty="0"/>
                    </a:p>
                  </a:txBody>
                  <a:tcPr marL="132080" marR="132080" marT="66040" marB="66040" anchor="ct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extLst>
                  <a:ext uri="{0D108BD9-81ED-4DB2-BD59-A6C34878D82A}">
                    <a16:rowId xmlns:a16="http://schemas.microsoft.com/office/drawing/2014/main" val="1760355680"/>
                  </a:ext>
                </a:extLst>
              </a:tr>
              <a:tr h="1863872">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a:t>
                      </a:r>
                      <a:r>
                        <a:rPr kumimoji="1" lang="en-US" altLang="ja-JP" sz="1200" dirty="0"/>
                        <a:t>?</a:t>
                      </a:r>
                      <a:r>
                        <a:rPr kumimoji="1" lang="ja-JP" altLang="en-US" sz="1200" dirty="0"/>
                        <a:t>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784924286"/>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750423">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13" name="テキスト ボックス 12"/>
          <p:cNvSpPr txBox="1"/>
          <p:nvPr/>
        </p:nvSpPr>
        <p:spPr>
          <a:xfrm>
            <a:off x="112103" y="253965"/>
            <a:ext cx="800219" cy="584775"/>
          </a:xfrm>
          <a:prstGeom prst="rect">
            <a:avLst/>
          </a:prstGeom>
          <a:noFill/>
        </p:spPr>
        <p:txBody>
          <a:bodyPr wrap="none" rtlCol="0">
            <a:spAutoFit/>
          </a:bodyPr>
          <a:lstStyle/>
          <a:p>
            <a:pPr algn="ctr"/>
            <a:r>
              <a:rPr kumimoji="1" lang="ja-JP" altLang="en-US" sz="1600" dirty="0" err="1">
                <a:latin typeface="メイリオ" panose="020B0604030504040204" pitchFamily="50" charset="-128"/>
                <a:ea typeface="メイリオ" panose="020B0604030504040204" pitchFamily="50" charset="-128"/>
              </a:rPr>
              <a:t>障がい</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福祉</a:t>
            </a:r>
            <a:endParaRPr kumimoji="1" lang="en-US" altLang="ja-JP" sz="1600" dirty="0">
              <a:latin typeface="メイリオ" panose="020B0604030504040204" pitchFamily="50" charset="-128"/>
              <a:ea typeface="メイリオ" panose="020B0604030504040204" pitchFamily="50" charset="-128"/>
            </a:endParaRPr>
          </a:p>
        </p:txBody>
      </p:sp>
      <p:sp>
        <p:nvSpPr>
          <p:cNvPr id="4" name="楕円 3">
            <a:extLst>
              <a:ext uri="{FF2B5EF4-FFF2-40B4-BE49-F238E27FC236}">
                <a16:creationId xmlns:a16="http://schemas.microsoft.com/office/drawing/2014/main" id="{23FBB2D0-EE2F-3D69-6D9F-DD1179015507}"/>
              </a:ext>
            </a:extLst>
          </p:cNvPr>
          <p:cNvSpPr/>
          <p:nvPr/>
        </p:nvSpPr>
        <p:spPr>
          <a:xfrm>
            <a:off x="4473339" y="7155003"/>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29760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2786772264"/>
              </p:ext>
            </p:extLst>
          </p:nvPr>
        </p:nvGraphicFramePr>
        <p:xfrm>
          <a:off x="330198" y="888415"/>
          <a:ext cx="6197602" cy="8862504"/>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✔社名・施設名をご記載ください</a:t>
                      </a:r>
                    </a:p>
                    <a:p>
                      <a:pPr algn="ctr"/>
                      <a:r>
                        <a:rPr lang="ja-JP" altLang="en-US" sz="1200" dirty="0">
                          <a:latin typeface="メイリオ" panose="020B0604030504040204" pitchFamily="50" charset="-128"/>
                          <a:ea typeface="メイリオ" panose="020B0604030504040204" pitchFamily="50" charset="-128"/>
                        </a:rPr>
                        <a:t>　社会福祉法人ハロワク　</a:t>
                      </a:r>
                      <a:endParaRPr lang="en-US" altLang="ja-JP" sz="1200" dirty="0">
                        <a:latin typeface="メイリオ" panose="020B0604030504040204" pitchFamily="50" charset="-128"/>
                        <a:ea typeface="メイリオ" panose="020B0604030504040204" pitchFamily="50" charset="-128"/>
                      </a:endParaRPr>
                    </a:p>
                    <a:p>
                      <a:pPr algn="ctr"/>
                      <a:r>
                        <a:rPr lang="ja-JP" altLang="en-US" sz="1200" dirty="0">
                          <a:latin typeface="メイリオ" panose="020B0604030504040204" pitchFamily="50" charset="-128"/>
                          <a:ea typeface="メイリオ" panose="020B0604030504040204" pitchFamily="50" charset="-128"/>
                        </a:rPr>
                        <a:t>　</a:t>
                      </a:r>
                      <a:r>
                        <a:rPr lang="ja-JP" altLang="en-US" sz="1200" dirty="0" err="1">
                          <a:latin typeface="メイリオ" panose="020B0604030504040204" pitchFamily="50" charset="-128"/>
                          <a:ea typeface="メイリオ" panose="020B0604030504040204" pitchFamily="50" charset="-128"/>
                        </a:rPr>
                        <a:t>障がい</a:t>
                      </a:r>
                      <a:r>
                        <a:rPr lang="ja-JP" altLang="en-US" sz="1200" dirty="0">
                          <a:latin typeface="メイリオ" panose="020B0604030504040204" pitchFamily="50" charset="-128"/>
                          <a:ea typeface="メイリオ" panose="020B0604030504040204" pitchFamily="50" charset="-128"/>
                        </a:rPr>
                        <a:t>者グループホーム　ハローワーク名古屋東</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05522">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事業内容／運営施設数／経営理念／従業員人数／施設特徴／主なサービス内容／利用定員／グループ企業の有無／認定取得状況／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ｓへのとり組み／多職種連との携体制／介護ロボット導入／</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導入／施設・設備の特徴</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559859">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無資格入職割合／夜勤専従者割合／男性介護職割合／職員の年代構成／子育て世代活躍状況／相談体制／チームケア体制／利用者との関係性／新人定着率／キャリアアップ実績／入職者の声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dirty="0">
                          <a:latin typeface="メイリオ" panose="020B0604030504040204" pitchFamily="50" charset="-128"/>
                          <a:ea typeface="メイリオ" panose="020B0604030504040204" pitchFamily="50" charset="-128"/>
                        </a:rPr>
                        <a:t>＜例＞</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未経験でも安心して働ける環境／</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化による業務負担軽減／残業が少ない／有給休暇を取得しやすい／子育て中の職員が活躍</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育児休業・介護休業・看護休暇制度あり／健康診断・予防接種補助</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車通勤可能／無料駐車場完備／希望休取得可能／夜勤回数相談可能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◆障がい分野としてのアピールポイント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a:t>
                      </a:r>
                      <a:r>
                        <a:rPr kumimoji="1" lang="en-US" altLang="ja-JP" sz="1200" dirty="0"/>
                        <a:t>?</a:t>
                      </a:r>
                      <a:r>
                        <a:rPr kumimoji="1" lang="ja-JP" altLang="en-US" sz="1200" dirty="0"/>
                        <a:t>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284270881"/>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466053">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6858000" y="9509881"/>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112103" y="253965"/>
            <a:ext cx="800219" cy="584775"/>
          </a:xfrm>
          <a:prstGeom prst="rect">
            <a:avLst/>
          </a:prstGeom>
          <a:noFill/>
        </p:spPr>
        <p:txBody>
          <a:bodyPr wrap="none" rtlCol="0">
            <a:spAutoFit/>
          </a:bodyPr>
          <a:lstStyle/>
          <a:p>
            <a:pPr algn="ctr"/>
            <a:r>
              <a:rPr kumimoji="1" lang="ja-JP" altLang="en-US" sz="1600" dirty="0" err="1">
                <a:latin typeface="メイリオ" panose="020B0604030504040204" pitchFamily="50" charset="-128"/>
                <a:ea typeface="メイリオ" panose="020B0604030504040204" pitchFamily="50" charset="-128"/>
              </a:rPr>
              <a:t>障がい</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福祉</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16620" y="3373998"/>
            <a:ext cx="1574799" cy="1353153"/>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525706"/>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34039" y="3930012"/>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671693"/>
            <a:ext cx="1574799" cy="147623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881099"/>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5050021" y="2311704"/>
            <a:ext cx="1107996"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施設の外観や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内観など</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498541"/>
            <a:ext cx="1574799" cy="116696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5055253" y="8812174"/>
            <a:ext cx="1127232" cy="799258"/>
          </a:xfrm>
          <a:prstGeom prst="rect">
            <a:avLst/>
          </a:prstGeom>
          <a:noFill/>
        </p:spPr>
        <p:txBody>
          <a:bodyPr wrap="none" rtlCol="0">
            <a:spAutoFit/>
          </a:bodyPr>
          <a:lstStyle/>
          <a:p>
            <a:pPr algn="ctr">
              <a:lnSpc>
                <a:spcPct val="150000"/>
              </a:lnSpc>
            </a:pPr>
            <a:r>
              <a:rPr kumimoji="1" lang="ja-JP" altLang="en-US" sz="105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SNS</a:t>
            </a:r>
            <a:r>
              <a:rPr kumimoji="1" lang="ja-JP" altLang="en-US" sz="1050" dirty="0">
                <a:solidFill>
                  <a:srgbClr val="FF0000"/>
                </a:solidFill>
                <a:latin typeface="メイリオ" panose="020B0604030504040204" pitchFamily="50" charset="-128"/>
                <a:ea typeface="メイリオ" panose="020B0604030504040204" pitchFamily="50" charset="-128"/>
              </a:rPr>
              <a:t>の</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QR</a:t>
            </a:r>
            <a:r>
              <a:rPr kumimoji="1" lang="ja-JP" altLang="en-US" sz="105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05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4637" y="7904440"/>
            <a:ext cx="757925" cy="1044587"/>
          </a:xfrm>
          <a:prstGeom prst="rect">
            <a:avLst/>
          </a:prstGeom>
        </p:spPr>
      </p:pic>
      <p:sp>
        <p:nvSpPr>
          <p:cNvPr id="25" name="テキスト ボックス 24"/>
          <p:cNvSpPr txBox="1"/>
          <p:nvPr/>
        </p:nvSpPr>
        <p:spPr>
          <a:xfrm>
            <a:off x="4930898" y="8610473"/>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4" name="楕円 3">
            <a:extLst>
              <a:ext uri="{FF2B5EF4-FFF2-40B4-BE49-F238E27FC236}">
                <a16:creationId xmlns:a16="http://schemas.microsoft.com/office/drawing/2014/main" id="{46418200-85F7-C59F-3F64-E4B7FA043FA1}"/>
              </a:ext>
            </a:extLst>
          </p:cNvPr>
          <p:cNvSpPr/>
          <p:nvPr/>
        </p:nvSpPr>
        <p:spPr>
          <a:xfrm>
            <a:off x="4133705" y="7494637"/>
            <a:ext cx="521275" cy="51655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37090C-5FDC-4CC2-B1E9-9C17D869868C}">
  <ds:schemaRefs>
    <ds:schemaRef ds:uri="http://www.w3.org/XML/1998/namespace"/>
    <ds:schemaRef ds:uri="http://purl.org/dc/dcmityp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44856c1c-163a-4db4-9f2d-e69ab44d016d"/>
    <ds:schemaRef ds:uri="87e8925d-148d-42a3-8e07-27989b5e3df9"/>
    <ds:schemaRef ds:uri="http://schemas.microsoft.com/office/2006/metadata/properties"/>
  </ds:schemaRefs>
</ds:datastoreItem>
</file>

<file path=customXml/itemProps2.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3.xml><?xml version="1.0" encoding="utf-8"?>
<ds:datastoreItem xmlns:ds="http://schemas.openxmlformats.org/officeDocument/2006/customXml" ds:itemID="{24AE6300-A456-4AC4-98DE-69700FA27C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1118</Words>
  <PresentationFormat>A4 210 x 297 mm</PresentationFormat>
  <Paragraphs>105</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