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61" r:id="rId6"/>
    <p:sldId id="258" r:id="rId7"/>
    <p:sldId id="260" r:id="rId8"/>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3" d="100"/>
          <a:sy n="73" d="100"/>
        </p:scale>
        <p:origin x="1434" y="6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14"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nvGraphicFramePr>
        <p:xfrm>
          <a:off x="330200" y="843199"/>
          <a:ext cx="6197602" cy="8744938"/>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835334">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884448">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750423">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12" name="テキスト ボックス 11"/>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警備</a:t>
            </a:r>
            <a:endParaRPr kumimoji="1" lang="en-US" altLang="ja-JP"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a:extLst>
              <a:ext uri="{FF2B5EF4-FFF2-40B4-BE49-F238E27FC236}">
                <a16:creationId xmlns:a16="http://schemas.microsoft.com/office/drawing/2014/main" id="{F60038B8-3A27-8269-C018-176DE1A3CE5D}"/>
              </a:ext>
            </a:extLst>
          </p:cNvPr>
          <p:cNvGrpSpPr/>
          <p:nvPr/>
        </p:nvGrpSpPr>
        <p:grpSpPr>
          <a:xfrm>
            <a:off x="3428996" y="8804366"/>
            <a:ext cx="3278777" cy="962296"/>
            <a:chOff x="3428996" y="8804366"/>
            <a:chExt cx="3278777" cy="962296"/>
          </a:xfrm>
        </p:grpSpPr>
        <p:cxnSp>
          <p:nvCxnSpPr>
            <p:cNvPr id="26" name="直線コネクタ 25">
              <a:extLst>
                <a:ext uri="{FF2B5EF4-FFF2-40B4-BE49-F238E27FC236}">
                  <a16:creationId xmlns:a16="http://schemas.microsoft.com/office/drawing/2014/main" id="{48285B8F-629E-7C3E-6F55-1F8BCE2B7E9D}"/>
                </a:ext>
              </a:extLst>
            </p:cNvPr>
            <p:cNvCxnSpPr>
              <a:cxnSpLocks/>
            </p:cNvCxnSpPr>
            <p:nvPr/>
          </p:nvCxnSpPr>
          <p:spPr>
            <a:xfrm>
              <a:off x="3428996" y="8804366"/>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1E38BE94-0F21-7836-201E-00A5326C56A9}"/>
                </a:ext>
              </a:extLst>
            </p:cNvPr>
            <p:cNvCxnSpPr>
              <a:cxnSpLocks/>
            </p:cNvCxnSpPr>
            <p:nvPr/>
          </p:nvCxnSpPr>
          <p:spPr>
            <a:xfrm>
              <a:off x="3428996" y="9766662"/>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C4DF4241-5525-3311-3CD7-A14DA64B49F1}"/>
              </a:ext>
            </a:extLst>
          </p:cNvPr>
          <p:cNvSpPr>
            <a:spLocks noGrp="1"/>
          </p:cNvSpPr>
          <p:nvPr>
            <p:ph type="title"/>
          </p:nvPr>
        </p:nvSpPr>
        <p:spPr>
          <a:xfrm>
            <a:off x="471485" y="251399"/>
            <a:ext cx="5915025" cy="1000949"/>
          </a:xfrm>
        </p:spPr>
        <p:txBody>
          <a:bodyPr>
            <a:normAutofit/>
          </a:bodyPr>
          <a:lstStyle/>
          <a:p>
            <a:pPr algn="ctr"/>
            <a:r>
              <a:rPr lang="ja-JP" altLang="ja-JP" sz="2800" dirty="0">
                <a:latin typeface="ＭＳ 明朝" panose="02020609040205080304" pitchFamily="17" charset="-128"/>
                <a:ea typeface="ＭＳ 明朝" panose="02020609040205080304" pitchFamily="17" charset="-128"/>
              </a:rPr>
              <a:t>写真・文章の使用に関する同意書</a:t>
            </a:r>
            <a:endParaRPr kumimoji="1" lang="ja-JP" altLang="en-US" sz="2800" dirty="0">
              <a:latin typeface="ＭＳ 明朝" panose="02020609040205080304" pitchFamily="17" charset="-128"/>
              <a:ea typeface="ＭＳ 明朝" panose="02020609040205080304" pitchFamily="17" charset="-128"/>
            </a:endParaRPr>
          </a:p>
        </p:txBody>
      </p:sp>
      <p:sp>
        <p:nvSpPr>
          <p:cNvPr id="3" name="コンテンツ プレースホルダー 2">
            <a:extLst>
              <a:ext uri="{FF2B5EF4-FFF2-40B4-BE49-F238E27FC236}">
                <a16:creationId xmlns:a16="http://schemas.microsoft.com/office/drawing/2014/main" id="{18EE501D-7DD9-B38C-4956-8262F6296386}"/>
              </a:ext>
            </a:extLst>
          </p:cNvPr>
          <p:cNvSpPr>
            <a:spLocks noGrp="1"/>
          </p:cNvSpPr>
          <p:nvPr>
            <p:ph idx="1"/>
          </p:nvPr>
        </p:nvSpPr>
        <p:spPr>
          <a:xfrm>
            <a:off x="471486" y="1252348"/>
            <a:ext cx="5915025" cy="4828882"/>
          </a:xfrm>
          <a:ln>
            <a:solidFill>
              <a:schemeClr val="tx1"/>
            </a:solidFill>
          </a:ln>
        </p:spPr>
        <p:txBody>
          <a:bodyPr anchor="ctr">
            <a:normAutofit/>
          </a:bodyPr>
          <a:lstStyle/>
          <a:p>
            <a:r>
              <a:rPr lang="ja-JP" altLang="ja-JP" sz="1400" dirty="0"/>
              <a:t>提出した文章・写真及び動画として並びにそれらを編集又は加工することにより制作されたもの（以下「素材」といいます。）について、ハローワーク名古屋東が無償で使用すること（本写真等の複製、編集、加工、公衆送信、上映、譲渡、貸与、翻訳、翻案その他当該使用目的を達成するために必要な一切の行為を行うことを含みます。）を同意します。</a:t>
            </a:r>
          </a:p>
          <a:p>
            <a:r>
              <a:rPr lang="ja-JP" altLang="ja-JP" sz="1400" dirty="0"/>
              <a:t>当社が提出した素材は、ハローワーク名古屋東ホームページ上での公開、ハローワーク名古屋東庁舎で掲示・配布することに同意します。</a:t>
            </a:r>
          </a:p>
          <a:p>
            <a:r>
              <a:rPr lang="ja-JP" altLang="ja-JP" sz="1400" dirty="0"/>
              <a:t>素材内容について変更があった場合は、速やかにハローワーク名古屋東へ内容変更にかかる素材を再提出します。</a:t>
            </a:r>
          </a:p>
          <a:p>
            <a:r>
              <a:rPr lang="ja-JP" altLang="ja-JP" sz="1400" dirty="0"/>
              <a:t>提出した素材の内容については、著作権は当社に帰属していること、当社または第三者が著作権、著作者人格権、肖像権等の権利を主張することがないことを保証します。</a:t>
            </a:r>
          </a:p>
          <a:p>
            <a:r>
              <a:rPr lang="ja-JP" altLang="ja-JP" sz="1400" dirty="0"/>
              <a:t>内容に誤りがあった場合等、ハローワーク名古屋東に一切の責任がないことに同意します。</a:t>
            </a:r>
          </a:p>
          <a:p>
            <a:r>
              <a:rPr lang="ja-JP" altLang="ja-JP" sz="1400" dirty="0"/>
              <a:t>掲載期間は、求人票公開期間中であることに同意します。</a:t>
            </a:r>
          </a:p>
          <a:p>
            <a:r>
              <a:rPr lang="ja-JP" altLang="ja-JP" sz="1400" dirty="0"/>
              <a:t>求人票の公開範囲にかかわらず、掲載期間中は全求人を当該ページで公開することに同意します。</a:t>
            </a:r>
          </a:p>
          <a:p>
            <a:endParaRPr lang="ja-JP" altLang="ja-JP" sz="1400" dirty="0"/>
          </a:p>
        </p:txBody>
      </p:sp>
      <p:sp>
        <p:nvSpPr>
          <p:cNvPr id="15" name="テキスト ボックス 14">
            <a:extLst>
              <a:ext uri="{FF2B5EF4-FFF2-40B4-BE49-F238E27FC236}">
                <a16:creationId xmlns:a16="http://schemas.microsoft.com/office/drawing/2014/main" id="{D2DB473D-F86C-B6E2-80AD-CE43A6F8367A}"/>
              </a:ext>
            </a:extLst>
          </p:cNvPr>
          <p:cNvSpPr txBox="1"/>
          <p:nvPr/>
        </p:nvSpPr>
        <p:spPr>
          <a:xfrm>
            <a:off x="3357150" y="7024890"/>
            <a:ext cx="3233061" cy="2728119"/>
          </a:xfrm>
          <a:prstGeom prst="rect">
            <a:avLst/>
          </a:prstGeom>
          <a:noFill/>
        </p:spPr>
        <p:txBody>
          <a:bodyPr wrap="square" rtlCol="0">
            <a:spAutoFit/>
          </a:bodyPr>
          <a:lstStyle/>
          <a:p>
            <a:pPr>
              <a:lnSpc>
                <a:spcPct val="150000"/>
              </a:lnSpc>
            </a:pPr>
            <a:endParaRPr lang="en-US" altLang="ja-JP" sz="1100" dirty="0">
              <a:latin typeface="ＭＳ 明朝" panose="02020609040205080304" pitchFamily="17" charset="-128"/>
              <a:ea typeface="ＭＳ 明朝" panose="02020609040205080304" pitchFamily="17" charset="-128"/>
            </a:endParaRPr>
          </a:p>
          <a:p>
            <a:pPr>
              <a:lnSpc>
                <a:spcPct val="150000"/>
              </a:lnSpc>
            </a:pPr>
            <a:r>
              <a:rPr lang="ja-JP" altLang="ja-JP" sz="1400" dirty="0">
                <a:latin typeface="ＭＳ 明朝" panose="02020609040205080304" pitchFamily="17" charset="-128"/>
                <a:ea typeface="ＭＳ 明朝" panose="02020609040205080304" pitchFamily="17" charset="-128"/>
              </a:rPr>
              <a:t>令和　　年　　月　　日</a:t>
            </a:r>
            <a:endParaRPr lang="en-US" altLang="ja-JP" sz="1400"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事業所名　　　　　　　　　　　　</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lang="ja-JP" altLang="en-US" dirty="0">
                <a:latin typeface="ＭＳ 明朝" panose="02020609040205080304" pitchFamily="17" charset="-128"/>
                <a:ea typeface="ＭＳ 明朝" panose="02020609040205080304" pitchFamily="17" charset="-128"/>
              </a:rPr>
              <a:t>　　　　　</a:t>
            </a:r>
            <a:endParaRPr lang="en-US" altLang="ja-JP"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代表又は責任者</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kumimoji="1" lang="ja-JP" altLang="en-US" dirty="0">
                <a:latin typeface="ＭＳ 明朝" panose="02020609040205080304" pitchFamily="17" charset="-128"/>
                <a:ea typeface="ＭＳ 明朝" panose="02020609040205080304" pitchFamily="17" charset="-128"/>
              </a:rPr>
              <a:t>　</a:t>
            </a:r>
            <a:endParaRPr kumimoji="1" lang="en-US" altLang="ja-JP" sz="1400" dirty="0">
              <a:latin typeface="ＭＳ 明朝" panose="02020609040205080304" pitchFamily="17" charset="-128"/>
              <a:ea typeface="ＭＳ 明朝" panose="02020609040205080304" pitchFamily="17" charset="-128"/>
            </a:endParaRPr>
          </a:p>
        </p:txBody>
      </p:sp>
      <p:sp>
        <p:nvSpPr>
          <p:cNvPr id="24" name="テキスト ボックス 23">
            <a:extLst>
              <a:ext uri="{FF2B5EF4-FFF2-40B4-BE49-F238E27FC236}">
                <a16:creationId xmlns:a16="http://schemas.microsoft.com/office/drawing/2014/main" id="{DE184624-01D4-8F12-9EE7-8B627D987FDB}"/>
              </a:ext>
            </a:extLst>
          </p:cNvPr>
          <p:cNvSpPr txBox="1"/>
          <p:nvPr/>
        </p:nvSpPr>
        <p:spPr>
          <a:xfrm>
            <a:off x="471484" y="6297395"/>
            <a:ext cx="5915025" cy="954107"/>
          </a:xfrm>
          <a:prstGeom prst="rect">
            <a:avLst/>
          </a:prstGeom>
          <a:noFill/>
        </p:spPr>
        <p:txBody>
          <a:bodyPr wrap="square">
            <a:spAutoFit/>
          </a:bodyPr>
          <a:lstStyle/>
          <a:p>
            <a:r>
              <a:rPr lang="ja-JP" altLang="ja-JP" sz="1400" dirty="0">
                <a:latin typeface="ＭＳ 明朝" panose="02020609040205080304" pitchFamily="17" charset="-128"/>
                <a:ea typeface="ＭＳ 明朝" panose="02020609040205080304" pitchFamily="17" charset="-128"/>
              </a:rPr>
              <a:t>上記内容に同意のうえ、ハローワーク名古屋東ホームページ内への掲載を希望します。</a:t>
            </a:r>
          </a:p>
          <a:p>
            <a:r>
              <a:rPr lang="en-US" altLang="ja-JP" sz="1400" dirty="0">
                <a:latin typeface="ＭＳ 明朝" panose="02020609040205080304" pitchFamily="17" charset="-128"/>
                <a:ea typeface="ＭＳ 明朝" panose="02020609040205080304" pitchFamily="17" charset="-128"/>
              </a:rPr>
              <a:t> </a:t>
            </a:r>
            <a:endParaRPr lang="ja-JP" altLang="ja-JP" sz="1400" dirty="0">
              <a:latin typeface="ＭＳ 明朝" panose="02020609040205080304" pitchFamily="17" charset="-128"/>
              <a:ea typeface="ＭＳ 明朝" panose="02020609040205080304" pitchFamily="17" charset="-128"/>
            </a:endParaRPr>
          </a:p>
          <a:p>
            <a:r>
              <a:rPr lang="ja-JP" altLang="ja-JP" sz="1400" dirty="0">
                <a:latin typeface="ＭＳ 明朝" panose="02020609040205080304" pitchFamily="17" charset="-128"/>
                <a:ea typeface="ＭＳ 明朝" panose="02020609040205080304" pitchFamily="17" charset="-128"/>
              </a:rPr>
              <a:t>名古屋東公共職業安定所長　殿</a:t>
            </a:r>
            <a:endParaRPr lang="en-US" altLang="ja-JP" sz="14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1066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249176815"/>
              </p:ext>
            </p:extLst>
          </p:nvPr>
        </p:nvGraphicFramePr>
        <p:xfrm>
          <a:off x="330198" y="780814"/>
          <a:ext cx="6197602" cy="8967007"/>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✔社名をご記載ください</a:t>
                      </a:r>
                    </a:p>
                    <a:p>
                      <a:pPr algn="ctr"/>
                      <a:r>
                        <a:rPr lang="ja-JP" altLang="en-US" sz="1200" dirty="0">
                          <a:latin typeface="メイリオ" panose="020B0604030504040204" pitchFamily="50" charset="-128"/>
                          <a:ea typeface="メイリオ" panose="020B0604030504040204" pitchFamily="50" charset="-128"/>
                        </a:rPr>
                        <a:t>　株式会社ハロワク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25609">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事業内容／運営施設数／警備理念／経営理念／従業員人数／主な警備種別／施設警備・交通誘導・雑踏警備・イベント警備の実績／配置先数／認定取得状況／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導入／施設・設備の特徴</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672046">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警備員平均年齢／女性警備員割合／シニア活躍状況／無資格・未経験からの入職割合／隊員同士の連携／現場フォロー体制／指導教育体制／相談体制／定着率／勤続年数／キャリアアップ実績／資格取得実績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未経験でも働ける環境／残業が少ない／有給休暇を取得しやすい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育児休業・介護休業・看護休暇制度あり／日勤・夜勤専属勤務可能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正社員登用制度あり／制服（空調服・防寒着）貸与</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車通勤可能／無料駐車場完備／希望休取得可能／健康診断実施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◆警備分野としてのアピールポイント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789107111"/>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538282">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警備</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28900" y="3248812"/>
            <a:ext cx="1574799" cy="142328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414285"/>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34039" y="3794385"/>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595235"/>
            <a:ext cx="1574799" cy="142328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739326"/>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4973077" y="2131824"/>
            <a:ext cx="1261884" cy="646331"/>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お仕事の様子が</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わかるもの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310765"/>
            <a:ext cx="1574799" cy="1335913"/>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932751" y="8466044"/>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26" name="テキスト ボックス 25"/>
          <p:cNvSpPr txBox="1"/>
          <p:nvPr/>
        </p:nvSpPr>
        <p:spPr>
          <a:xfrm>
            <a:off x="5057706" y="8770017"/>
            <a:ext cx="1127232" cy="799258"/>
          </a:xfrm>
          <a:prstGeom prst="rect">
            <a:avLst/>
          </a:prstGeom>
          <a:noFill/>
        </p:spPr>
        <p:txBody>
          <a:bodyPr wrap="none" rtlCol="0">
            <a:spAutoFit/>
          </a:bodyPr>
          <a:lstStyle/>
          <a:p>
            <a:pPr algn="ctr">
              <a:lnSpc>
                <a:spcPct val="150000"/>
              </a:lnSpc>
            </a:pPr>
            <a:r>
              <a:rPr kumimoji="1" lang="ja-JP" altLang="en-US" sz="105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SNS</a:t>
            </a:r>
            <a:r>
              <a:rPr kumimoji="1" lang="ja-JP" altLang="en-US" sz="1050" dirty="0">
                <a:solidFill>
                  <a:srgbClr val="FF0000"/>
                </a:solidFill>
                <a:latin typeface="メイリオ" panose="020B0604030504040204" pitchFamily="50" charset="-128"/>
                <a:ea typeface="メイリオ" panose="020B0604030504040204" pitchFamily="50" charset="-128"/>
              </a:rPr>
              <a:t>の</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QR</a:t>
            </a:r>
            <a:r>
              <a:rPr kumimoji="1" lang="ja-JP" altLang="en-US" sz="105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05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Tree>
    <p:extLst>
      <p:ext uri="{BB962C8B-B14F-4D97-AF65-F5344CB8AC3E}">
        <p14:creationId xmlns:p14="http://schemas.microsoft.com/office/powerpoint/2010/main" val="3734183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37090C-5FDC-4CC2-B1E9-9C17D869868C}">
  <ds:schemaRefs>
    <ds:schemaRef ds:uri="http://schemas.microsoft.com/office/infopath/2007/PartnerControls"/>
    <ds:schemaRef ds:uri="http://purl.org/dc/elements/1.1/"/>
    <ds:schemaRef ds:uri="http://schemas.microsoft.com/office/2006/documentManagement/types"/>
    <ds:schemaRef ds:uri="http://www.w3.org/XML/1998/namespace"/>
    <ds:schemaRef ds:uri="http://purl.org/dc/terms/"/>
    <ds:schemaRef ds:uri="87e8925d-148d-42a3-8e07-27989b5e3df9"/>
    <ds:schemaRef ds:uri="http://schemas.openxmlformats.org/package/2006/metadata/core-properties"/>
    <ds:schemaRef ds:uri="http://purl.org/dc/dcmitype/"/>
    <ds:schemaRef ds:uri="44856c1c-163a-4db4-9f2d-e69ab44d016d"/>
    <ds:schemaRef ds:uri="http://schemas.microsoft.com/office/2006/metadata/properties"/>
  </ds:schemaRefs>
</ds:datastoreItem>
</file>

<file path=customXml/itemProps2.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44008D-4D69-44F5-94FF-A094EFDE53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Words>1020</Words>
  <PresentationFormat>A4 210 x 297 mm</PresentationFormat>
  <Paragraphs>99</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ＭＳ 明朝</vt:lpstr>
      <vt:lpstr>UD デジタル 教科書体 NK-R</vt:lpstr>
      <vt:lpstr>メイリオ</vt:lpstr>
      <vt:lpstr>Arial</vt:lpstr>
      <vt:lpstr>Calibri</vt:lpstr>
      <vt:lpstr>Calibri Light</vt:lpstr>
      <vt:lpstr>Office テーマ</vt:lpstr>
      <vt:lpstr>PowerPoint プレゼンテーション</vt:lpstr>
      <vt:lpstr>写真・文章の使用に関する同意書</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