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8" r:id="rId5"/>
    <p:sldId id="260" r:id="rId6"/>
    <p:sldId id="259"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1236" y="5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782344539"/>
              </p:ext>
            </p:extLst>
          </p:nvPr>
        </p:nvGraphicFramePr>
        <p:xfrm>
          <a:off x="330200" y="804010"/>
          <a:ext cx="6197602" cy="8934704"/>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680614">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70677">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818061">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075245">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80302">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noFill/>
                  </a:tcPr>
                </a:tc>
                <a:tc hMerge="1">
                  <a:txBody>
                    <a:bodyPr/>
                    <a:lstStyle/>
                    <a:p>
                      <a:endParaRPr kumimoji="1" lang="ja-JP" altLang="en-US"/>
                    </a:p>
                  </a:txBody>
                  <a:tcPr/>
                </a:tc>
                <a:extLst>
                  <a:ext uri="{0D108BD9-81ED-4DB2-BD59-A6C34878D82A}">
                    <a16:rowId xmlns:a16="http://schemas.microsoft.com/office/drawing/2014/main" val="1613550704"/>
                  </a:ext>
                </a:extLst>
              </a:tr>
              <a:tr h="403509">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688758">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4695" y="241363"/>
            <a:ext cx="595035" cy="584775"/>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介護</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福祉</a:t>
            </a: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4" name="楕円 3">
            <a:extLst>
              <a:ext uri="{FF2B5EF4-FFF2-40B4-BE49-F238E27FC236}">
                <a16:creationId xmlns:a16="http://schemas.microsoft.com/office/drawing/2014/main" id="{6939CADC-140A-6FD6-3E32-16C72D7D29CC}"/>
              </a:ext>
            </a:extLst>
          </p:cNvPr>
          <p:cNvSpPr/>
          <p:nvPr/>
        </p:nvSpPr>
        <p:spPr>
          <a:xfrm>
            <a:off x="4432592" y="718285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3500603055"/>
              </p:ext>
            </p:extLst>
          </p:nvPr>
        </p:nvGraphicFramePr>
        <p:xfrm>
          <a:off x="330198" y="839999"/>
          <a:ext cx="6197602" cy="8917955"/>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695234">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株式会社　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住宅型有料老人ホーム　ハローワーク名古屋東</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5015">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事業内容／運営施設数／経営理念／従業員人数／施設特徴／主なサービス内容／利用定員／グループ企業の有無／認定取得状況／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ｓへのとり組み／多職種連との携体制／介護ロボット導入／</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673540">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介護福祉士割合／無資格入職割合／夜勤専従者割合／男性介護職割合／職員の年代構成／子育て世代活躍状況／相談体制／チームケア体制／利用者との関係性／新人定着率／キャリアアップ実績／入職者の声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19822">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100" b="1" dirty="0">
                          <a:solidFill>
                            <a:srgbClr val="C00000"/>
                          </a:solidFill>
                          <a:latin typeface="メイリオ" panose="020B0604030504040204" pitchFamily="50" charset="-128"/>
                          <a:ea typeface="メイリオ" panose="020B0604030504040204" pitchFamily="50" charset="-128"/>
                        </a:rPr>
                        <a:t>✓</a:t>
                      </a:r>
                      <a:r>
                        <a:rPr lang="ja-JP" altLang="en-US" sz="11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100" b="0" dirty="0">
                        <a:solidFill>
                          <a:srgbClr val="C00000"/>
                        </a:solidFill>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＜例＞</a:t>
                      </a:r>
                    </a:p>
                    <a:p>
                      <a:r>
                        <a:rPr lang="ja-JP" altLang="en-US" sz="1100" dirty="0">
                          <a:latin typeface="メイリオ" panose="020B0604030504040204" pitchFamily="50" charset="-128"/>
                          <a:ea typeface="メイリオ" panose="020B0604030504040204" pitchFamily="50" charset="-128"/>
                        </a:rPr>
                        <a:t>◆職場環境</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未経験でも安心して働ける環境／</a:t>
                      </a:r>
                      <a:r>
                        <a:rPr lang="en-US" altLang="ja-JP" sz="1100" dirty="0">
                          <a:latin typeface="メイリオ" panose="020B0604030504040204" pitchFamily="50" charset="-128"/>
                          <a:ea typeface="メイリオ" panose="020B0604030504040204" pitchFamily="50" charset="-128"/>
                        </a:rPr>
                        <a:t>ICT</a:t>
                      </a:r>
                      <a:r>
                        <a:rPr lang="ja-JP" altLang="en-US" sz="1100" dirty="0">
                          <a:latin typeface="メイリオ" panose="020B0604030504040204" pitchFamily="50" charset="-128"/>
                          <a:ea typeface="メイリオ" panose="020B0604030504040204" pitchFamily="50" charset="-128"/>
                        </a:rPr>
                        <a:t>化による業務負担軽減／残業が少ない</a:t>
                      </a:r>
                      <a:endParaRPr lang="en-US" altLang="ja-JP" sz="11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有給休暇を取得しやすい／子育て中の職員が活躍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育児休業・介護休業・看護休暇制度あり／健康診断・予防接種補助</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◆介護分野としてのアピールポイント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90619">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928501040"/>
                  </a:ext>
                </a:extLst>
              </a:tr>
              <a:tr h="412176">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500830">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5" name="テキスト ボックス 14"/>
          <p:cNvSpPr txBox="1"/>
          <p:nvPr/>
        </p:nvSpPr>
        <p:spPr>
          <a:xfrm>
            <a:off x="214695" y="241363"/>
            <a:ext cx="595035"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介護</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福祉</a:t>
            </a:r>
          </a:p>
        </p:txBody>
      </p:sp>
      <p:sp>
        <p:nvSpPr>
          <p:cNvPr id="19" name="角丸四角形 18"/>
          <p:cNvSpPr/>
          <p:nvPr/>
        </p:nvSpPr>
        <p:spPr>
          <a:xfrm>
            <a:off x="4816620" y="3340953"/>
            <a:ext cx="1574799" cy="146531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テキスト ボックス 20"/>
          <p:cNvSpPr txBox="1"/>
          <p:nvPr/>
        </p:nvSpPr>
        <p:spPr>
          <a:xfrm>
            <a:off x="5283423" y="3544913"/>
            <a:ext cx="6463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画像</a:t>
            </a:r>
          </a:p>
        </p:txBody>
      </p:sp>
      <p:sp>
        <p:nvSpPr>
          <p:cNvPr id="22" name="テキスト ボックス 21"/>
          <p:cNvSpPr txBox="1"/>
          <p:nvPr/>
        </p:nvSpPr>
        <p:spPr>
          <a:xfrm>
            <a:off x="4834039" y="4003007"/>
            <a:ext cx="1569660" cy="623248"/>
          </a:xfrm>
          <a:prstGeom prst="rect">
            <a:avLst/>
          </a:prstGeom>
          <a:noFill/>
        </p:spPr>
        <p:txBody>
          <a:bodyPr wrap="non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職場の様子や</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雰囲気が伝わるもの</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p:cNvSpPr/>
          <p:nvPr/>
        </p:nvSpPr>
        <p:spPr>
          <a:xfrm>
            <a:off x="4816620" y="1660550"/>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テキスト ボックス 8"/>
          <p:cNvSpPr txBox="1"/>
          <p:nvPr/>
        </p:nvSpPr>
        <p:spPr>
          <a:xfrm>
            <a:off x="5283424" y="1816168"/>
            <a:ext cx="6463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画像</a:t>
            </a:r>
          </a:p>
        </p:txBody>
      </p:sp>
      <p:sp>
        <p:nvSpPr>
          <p:cNvPr id="13" name="テキスト ボックス 12"/>
          <p:cNvSpPr txBox="1"/>
          <p:nvPr/>
        </p:nvSpPr>
        <p:spPr>
          <a:xfrm>
            <a:off x="5050021" y="2294779"/>
            <a:ext cx="1107996" cy="623248"/>
          </a:xfrm>
          <a:prstGeom prst="rect">
            <a:avLst/>
          </a:prstGeom>
          <a:noFill/>
        </p:spPr>
        <p:txBody>
          <a:bodyPr wrap="non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施設の外観や</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内観など</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24" name="角丸四角形 23"/>
          <p:cNvSpPr/>
          <p:nvPr/>
        </p:nvSpPr>
        <p:spPr>
          <a:xfrm>
            <a:off x="4821172" y="8360230"/>
            <a:ext cx="1448999" cy="129623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テキスト ボックス 24"/>
          <p:cNvSpPr txBox="1"/>
          <p:nvPr/>
        </p:nvSpPr>
        <p:spPr>
          <a:xfrm>
            <a:off x="4932751" y="8399449"/>
            <a:ext cx="1401063"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二次元コード</a:t>
            </a:r>
          </a:p>
        </p:txBody>
      </p:sp>
      <p:sp>
        <p:nvSpPr>
          <p:cNvPr id="26" name="テキスト ボックス 25"/>
          <p:cNvSpPr txBox="1"/>
          <p:nvPr/>
        </p:nvSpPr>
        <p:spPr>
          <a:xfrm>
            <a:off x="4990380" y="8759243"/>
            <a:ext cx="1161081" cy="832920"/>
          </a:xfrm>
          <a:prstGeom prst="rect">
            <a:avLst/>
          </a:prstGeom>
          <a:noFill/>
        </p:spPr>
        <p:txBody>
          <a:bodyPr wrap="squar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ホームページや</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SNS</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の</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QR</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コードなど</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61166" y="8859508"/>
            <a:ext cx="682446" cy="940560"/>
          </a:xfrm>
          <a:prstGeom prst="rect">
            <a:avLst/>
          </a:prstGeom>
        </p:spPr>
      </p:pic>
      <p:sp>
        <p:nvSpPr>
          <p:cNvPr id="4" name="楕円 3">
            <a:extLst>
              <a:ext uri="{FF2B5EF4-FFF2-40B4-BE49-F238E27FC236}">
                <a16:creationId xmlns:a16="http://schemas.microsoft.com/office/drawing/2014/main" id="{DE837395-CF7E-3CAA-CB2A-58C1C9CFC7B9}"/>
              </a:ext>
            </a:extLst>
          </p:cNvPr>
          <p:cNvSpPr/>
          <p:nvPr/>
        </p:nvSpPr>
        <p:spPr>
          <a:xfrm>
            <a:off x="4212701" y="7391856"/>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93060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r>
              <a:rPr lang="ja-JP" altLang="en-US" sz="1400" b="1" dirty="0">
                <a:latin typeface="UD Digi Kyokasho NK-R"/>
                <a:ea typeface="UD Digi Kyokasho NK-R"/>
                <a:cs typeface="Calibri"/>
              </a:rPr>
              <a:t>作成における注意事項　※必ずご一読ください</a:t>
            </a:r>
            <a:endParaRPr lang="en-US" sz="1400" b="1" dirty="0">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r>
              <a:rPr lang="ja-JP" altLang="en-US" sz="1200" b="1" dirty="0">
                <a:latin typeface="UD Digi Kyokasho NK-R"/>
                <a:ea typeface="UD Digi Kyokasho NK-R"/>
                <a:cs typeface="Calibri"/>
              </a:rPr>
              <a:t>①記載枠について</a:t>
            </a:r>
          </a:p>
          <a:p>
            <a:r>
              <a:rPr lang="ja-JP" altLang="en-US" sz="1200" dirty="0">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r>
              <a:rPr lang="ja-JP" altLang="en-US" sz="1200" dirty="0">
                <a:latin typeface="UD Digi Kyokasho NK-R"/>
                <a:ea typeface="UD Digi Kyokasho NK-R"/>
                <a:cs typeface="Calibri"/>
              </a:rPr>
              <a:t>また、背景色や枠内の色（薄オレンジ色や薄緑色）の変更は行わないようお願いします。</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②フォントについて</a:t>
            </a:r>
            <a:endParaRPr lang="ja-JP" altLang="en-US" sz="1200" dirty="0">
              <a:latin typeface="UD Digi Kyokasho NK-R"/>
              <a:ea typeface="UD Digi Kyokasho NK-R"/>
              <a:cs typeface="Calibri"/>
            </a:endParaRPr>
          </a:p>
          <a:p>
            <a:r>
              <a:rPr lang="ja-JP" altLang="en-US" sz="1200" dirty="0">
                <a:latin typeface="UD Digi Kyokasho NK-R"/>
                <a:ea typeface="UD Digi Kyokasho NK-R"/>
                <a:cs typeface="Calibri"/>
              </a:rPr>
              <a:t>フォントについて指定はございませんが、事業所様から特段の指定がない場合は「</a:t>
            </a:r>
            <a:r>
              <a:rPr lang="en-US" altLang="ja-JP" sz="1200" dirty="0">
                <a:latin typeface="UD Digi Kyokasho NK-R"/>
                <a:ea typeface="UD Digi Kyokasho NK-R"/>
                <a:cs typeface="Calibri"/>
              </a:rPr>
              <a:t>UD</a:t>
            </a:r>
            <a:r>
              <a:rPr lang="ja-JP" altLang="en-US" sz="1200" dirty="0">
                <a:latin typeface="UD Digi Kyokasho NK-R"/>
                <a:ea typeface="UD Digi Kyokasho NK-R"/>
                <a:cs typeface="Calibri"/>
              </a:rPr>
              <a:t>デジタル教科書体</a:t>
            </a:r>
            <a:r>
              <a:rPr lang="en-US" altLang="ja-JP" sz="1200" dirty="0">
                <a:latin typeface="UD Digi Kyokasho NK-R"/>
                <a:ea typeface="UD Digi Kyokasho NK-R"/>
                <a:cs typeface="Calibri"/>
              </a:rPr>
              <a:t>NK-R</a:t>
            </a:r>
            <a:r>
              <a:rPr lang="ja-JP" altLang="en-US" sz="1200" dirty="0">
                <a:latin typeface="UD Digi Kyokasho NK-R"/>
                <a:ea typeface="UD Digi Kyokasho NK-R"/>
                <a:cs typeface="Calibri"/>
              </a:rPr>
              <a:t>（当スライドに用いているフォントです）」とさせていただきますのでご承知おきください。</a:t>
            </a:r>
            <a:endParaRPr lang="ja-JP" altLang="en-US" sz="1200" dirty="0">
              <a:latin typeface="UD Digi Kyokasho NK-R"/>
              <a:ea typeface="UD Digi Kyokasho NK-R"/>
            </a:endParaRPr>
          </a:p>
          <a:p>
            <a:endParaRPr lang="ja-JP" altLang="en-US" sz="1200" b="1" dirty="0">
              <a:latin typeface="UD Digi Kyokasho NK-R"/>
              <a:ea typeface="UD Digi Kyokasho NK-R"/>
              <a:cs typeface="Calibri"/>
            </a:endParaRPr>
          </a:p>
          <a:p>
            <a:pPr algn="l"/>
            <a:r>
              <a:rPr lang="ja-JP" altLang="en-US" sz="1200" b="1" dirty="0">
                <a:latin typeface="UD Digi Kyokasho NK-R"/>
                <a:ea typeface="UD Digi Kyokasho NK-R"/>
                <a:cs typeface="Calibri"/>
              </a:rPr>
              <a:t>③フォントサイズについて</a:t>
            </a:r>
          </a:p>
          <a:p>
            <a:r>
              <a:rPr lang="ja-JP" altLang="en-US" sz="1200" dirty="0">
                <a:latin typeface="UD Digi Kyokasho NK-R"/>
                <a:ea typeface="UD Digi Kyokasho NK-R"/>
                <a:cs typeface="Calibri"/>
              </a:rPr>
              <a:t>フォントサイズに指定はございません。枠内に収まるように文章をご記載ください。</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④文字色について</a:t>
            </a:r>
          </a:p>
          <a:p>
            <a:r>
              <a:rPr lang="ja-JP" altLang="en-US" sz="1200" dirty="0">
                <a:latin typeface="UD Digi Kyokasho NK-R"/>
                <a:ea typeface="UD Digi Kyokasho NK-R"/>
                <a:cs typeface="Calibri"/>
              </a:rPr>
              <a:t>文字色に指定はございません。</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⑤フリースペースについて</a:t>
            </a:r>
          </a:p>
          <a:p>
            <a:r>
              <a:rPr lang="ja-JP" altLang="en-US" sz="1200" dirty="0">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r>
              <a:rPr lang="ja-JP" altLang="en-US" sz="1200" dirty="0">
                <a:latin typeface="UD Digi Kyokasho NK-R"/>
                <a:ea typeface="UD Digi Kyokasho NK-R"/>
                <a:cs typeface="Calibri"/>
              </a:rPr>
              <a:t>また自社のもの以外の商標や固有名詞等の記載、使用はお控えください（公共施設の名称等の公共にかかるものを除く）。</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⑥貼付する写真について</a:t>
            </a:r>
          </a:p>
          <a:p>
            <a:r>
              <a:rPr lang="ja-JP" altLang="en-US" sz="1200" dirty="0">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⑦ご提出について</a:t>
            </a:r>
          </a:p>
          <a:p>
            <a:r>
              <a:rPr lang="ja-JP" altLang="en-US" sz="1200" dirty="0">
                <a:latin typeface="UD Digi Kyokasho NK-R"/>
                <a:ea typeface="UD Digi Kyokasho NK-R"/>
                <a:cs typeface="Calibri"/>
              </a:rPr>
              <a:t>加工いただいた当シートはハローワーク名古屋東企業支援部あてメールへ（</a:t>
            </a:r>
            <a:r>
              <a:rPr lang="en-US" altLang="ja-JP" sz="1200" dirty="0">
                <a:latin typeface="UD Digi Kyokasho NK-R"/>
                <a:ea typeface="UD Digi Kyokasho NK-R"/>
                <a:cs typeface="Calibri"/>
              </a:rPr>
              <a:t>2301zinkaku@mhlw.go.jp</a:t>
            </a:r>
            <a:r>
              <a:rPr lang="ja-JP" altLang="en-US" sz="1200" dirty="0">
                <a:latin typeface="UD Digi Kyokasho NK-R"/>
                <a:ea typeface="UD Digi Kyokasho NK-R"/>
                <a:cs typeface="Calibri"/>
              </a:rPr>
              <a:t>）でご提出ください。</a:t>
            </a:r>
          </a:p>
          <a:p>
            <a:r>
              <a:rPr lang="ja-JP" altLang="en-US" sz="1200" dirty="0">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r>
              <a:rPr lang="ja-JP" altLang="en-US" sz="1200" b="1" dirty="0">
                <a:latin typeface="UD Digi Kyokasho NK-R"/>
                <a:ea typeface="UD Digi Kyokasho NK-R"/>
                <a:cs typeface="Calibri"/>
              </a:rPr>
              <a:t>その他、作成等にかかるお問い合わせは下記にて承ります。</a:t>
            </a:r>
            <a:endParaRPr lang="en-US" sz="1200" b="1" dirty="0">
              <a:latin typeface="UD Digi Kyokasho NK-R"/>
              <a:ea typeface="UD Digi Kyokasho NK-R"/>
              <a:cs typeface="Calibri"/>
            </a:endParaRPr>
          </a:p>
          <a:p>
            <a:endParaRPr lang="ja-JP" altLang="en-US" sz="1200" b="1" dirty="0">
              <a:latin typeface="UD Digi Kyokasho NK-R"/>
              <a:ea typeface="UD Digi Kyokasho NK-R"/>
              <a:cs typeface="Calibri"/>
            </a:endParaRPr>
          </a:p>
          <a:p>
            <a:r>
              <a:rPr lang="ja-JP" altLang="en-US" sz="1200" b="1" dirty="0">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23350568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3.xml><?xml version="1.0" encoding="utf-8"?>
<ds:datastoreItem xmlns:ds="http://schemas.openxmlformats.org/officeDocument/2006/customXml" ds:itemID="{C637090C-5FDC-4CC2-B1E9-9C17D869868C}">
  <ds:schemaRefs>
    <ds:schemaRef ds:uri="87e8925d-148d-42a3-8e07-27989b5e3df9"/>
    <ds:schemaRef ds:uri="http://schemas.microsoft.com/office/2006/metadata/properties"/>
    <ds:schemaRef ds:uri="44856c1c-163a-4db4-9f2d-e69ab44d016d"/>
    <ds:schemaRef ds:uri="http://purl.org/dc/elements/1.1/"/>
    <ds:schemaRef ds:uri="http://purl.org/dc/term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Words>765</Words>
  <PresentationFormat>A4 210 x 297 mm</PresentationFormat>
  <Paragraphs>89</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