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28"/>
  </p:notesMasterIdLst>
  <p:handoutMasterIdLst>
    <p:handoutMasterId r:id="rId29"/>
  </p:handoutMasterIdLst>
  <p:sldIdLst>
    <p:sldId id="468" r:id="rId5"/>
    <p:sldId id="494" r:id="rId6"/>
    <p:sldId id="497" r:id="rId7"/>
    <p:sldId id="508" r:id="rId8"/>
    <p:sldId id="509" r:id="rId9"/>
    <p:sldId id="470" r:id="rId10"/>
    <p:sldId id="500" r:id="rId11"/>
    <p:sldId id="471" r:id="rId12"/>
    <p:sldId id="501" r:id="rId13"/>
    <p:sldId id="502" r:id="rId14"/>
    <p:sldId id="512" r:id="rId15"/>
    <p:sldId id="513" r:id="rId16"/>
    <p:sldId id="503" r:id="rId17"/>
    <p:sldId id="504" r:id="rId18"/>
    <p:sldId id="505" r:id="rId19"/>
    <p:sldId id="506" r:id="rId20"/>
    <p:sldId id="495" r:id="rId21"/>
    <p:sldId id="514" r:id="rId22"/>
    <p:sldId id="515" r:id="rId23"/>
    <p:sldId id="516" r:id="rId24"/>
    <p:sldId id="511" r:id="rId25"/>
    <p:sldId id="517" r:id="rId26"/>
    <p:sldId id="496" r:id="rId27"/>
  </p:sldIdLst>
  <p:sldSz cx="9906000" cy="6858000" type="A4"/>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468"/>
            <p14:sldId id="494"/>
            <p14:sldId id="497"/>
            <p14:sldId id="508"/>
            <p14:sldId id="509"/>
            <p14:sldId id="470"/>
            <p14:sldId id="500"/>
            <p14:sldId id="471"/>
            <p14:sldId id="501"/>
            <p14:sldId id="502"/>
            <p14:sldId id="512"/>
            <p14:sldId id="513"/>
            <p14:sldId id="503"/>
            <p14:sldId id="504"/>
            <p14:sldId id="505"/>
            <p14:sldId id="506"/>
            <p14:sldId id="495"/>
            <p14:sldId id="514"/>
            <p14:sldId id="515"/>
            <p14:sldId id="516"/>
            <p14:sldId id="511"/>
            <p14:sldId id="517"/>
            <p14:sldId id="496"/>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637E"/>
    <a:srgbClr val="0000FF"/>
    <a:srgbClr val="E4E2ED"/>
    <a:srgbClr val="7EC4C1"/>
    <a:srgbClr val="E57F95"/>
    <a:srgbClr val="FDF3B9"/>
    <a:srgbClr val="C9E7E7"/>
    <a:srgbClr val="EBE9F3"/>
    <a:srgbClr val="FEDFE1"/>
    <a:srgbClr val="66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95" autoAdjust="0"/>
  </p:normalViewPr>
  <p:slideViewPr>
    <p:cSldViewPr>
      <p:cViewPr varScale="1">
        <p:scale>
          <a:sx n="107" d="100"/>
          <a:sy n="107" d="100"/>
        </p:scale>
        <p:origin x="1518" y="114"/>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6" d="100"/>
          <a:sy n="86" d="100"/>
        </p:scale>
        <p:origin x="3864" y="108"/>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notesMasters/notesMaster1.xml" Type="http://schemas.openxmlformats.org/officeDocument/2006/relationships/notesMaster"/><Relationship Id="rId29" Target="handoutMasters/handoutMaster1.xml" Type="http://schemas.openxmlformats.org/officeDocument/2006/relationships/handoutMaster"/><Relationship Id="rId3" Target="../customXml/item3.xml" Type="http://schemas.openxmlformats.org/officeDocument/2006/relationships/customXml"/><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2026/5/18</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2026/5/18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3463"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表紙3">
    <p:spTree>
      <p:nvGrpSpPr>
        <p:cNvPr id="1" name=""/>
        <p:cNvGrpSpPr/>
        <p:nvPr/>
      </p:nvGrpSpPr>
      <p:grpSpPr>
        <a:xfrm>
          <a:off x="0" y="0"/>
          <a:ext cx="0" cy="0"/>
          <a:chOff x="0" y="0"/>
          <a:chExt cx="0" cy="0"/>
        </a:xfrm>
      </p:grpSpPr>
      <p:sp>
        <p:nvSpPr>
          <p:cNvPr id="5" name="テキスト プレースホルダー 6">
            <a:extLst>
              <a:ext uri="{FF2B5EF4-FFF2-40B4-BE49-F238E27FC236}">
                <a16:creationId xmlns:a16="http://schemas.microsoft.com/office/drawing/2014/main" id="{3B36474D-21DE-E4C0-CF5A-FA30FAD64C6E}"/>
              </a:ext>
            </a:extLst>
          </p:cNvPr>
          <p:cNvSpPr txBox="1">
            <a:spLocks/>
          </p:cNvSpPr>
          <p:nvPr userDrawn="1"/>
        </p:nvSpPr>
        <p:spPr>
          <a:xfrm>
            <a:off x="0" y="6030001"/>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 name="テキスト プレースホルダー 6">
            <a:extLst>
              <a:ext uri="{FF2B5EF4-FFF2-40B4-BE49-F238E27FC236}">
                <a16:creationId xmlns:a16="http://schemas.microsoft.com/office/drawing/2014/main" id="{7176AC25-B952-8A18-453D-BA4D2AA4E3B4}"/>
              </a:ext>
            </a:extLst>
          </p:cNvPr>
          <p:cNvSpPr txBox="1">
            <a:spLocks/>
          </p:cNvSpPr>
          <p:nvPr userDrawn="1"/>
        </p:nvSpPr>
        <p:spPr>
          <a:xfrm>
            <a:off x="6019800" y="6030001"/>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0" y="1"/>
            <a:ext cx="9923980" cy="6027996"/>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257800"/>
            <a:ext cx="3913874" cy="320472"/>
          </a:xfrm>
        </p:spPr>
        <p:txBody>
          <a:bodyPr wrap="square" lIns="0" tIns="0" rIns="0" bIns="0" anchor="b">
            <a:spAutoFit/>
          </a:bodyPr>
          <a:lstStyle>
            <a:lvl1pPr marL="0" indent="0">
              <a:spcAft>
                <a:spcPts val="400"/>
              </a:spcAft>
              <a:buNone/>
              <a:defRPr lang="ja-JP" altLang="en-US" sz="1700" spc="150" smtClean="0">
                <a:solidFill>
                  <a:schemeClr val="tx1">
                    <a:lumMod val="75000"/>
                    <a:lumOff val="25000"/>
                  </a:schemeClr>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solidFill>
                  <a:schemeClr val="tx1">
                    <a:lumMod val="75000"/>
                    <a:lumOff val="25000"/>
                  </a:schemeClr>
                </a:solidFil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lvl1pPr>
              <a:defRPr>
                <a:solidFill>
                  <a:schemeClr val="bg1">
                    <a:alpha val="70000"/>
                  </a:schemeClr>
                </a:solidFill>
              </a:defRPr>
            </a:lvl1p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30595"/>
            <a:ext cx="9924453" cy="412805"/>
          </a:xfrm>
        </p:spPr>
        <p:txBody>
          <a:bodyPr wrap="square" lIns="288000">
            <a:spAutoFit/>
          </a:bodyPr>
          <a:lstStyle>
            <a:lvl1pPr marL="0" indent="0">
              <a:buNone/>
              <a:defRPr lang="ja-JP" altLang="en-US" sz="1700" spc="150" smtClean="0">
                <a:solidFill>
                  <a:schemeClr val="tx1">
                    <a:lumMod val="75000"/>
                    <a:lumOff val="25000"/>
                  </a:schemeClr>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a:extLst>
              <a:ext uri="{FF2B5EF4-FFF2-40B4-BE49-F238E27FC236}">
                <a16:creationId xmlns:a16="http://schemas.microsoft.com/office/drawing/2014/main" id="{0F45BE73-51F4-44FB-7195-95DD6B912D6A}"/>
              </a:ext>
            </a:extLst>
          </p:cNvPr>
          <p:cNvPicPr>
            <a:picLocks noChangeAspect="1"/>
          </p:cNvPicPr>
          <p:nvPr userDrawn="1"/>
        </p:nvPicPr>
        <p:blipFill>
          <a:blip r:embed="rId2"/>
          <a:stretch>
            <a:fillRect/>
          </a:stretch>
        </p:blipFill>
        <p:spPr>
          <a:xfrm>
            <a:off x="5477173" y="326773"/>
            <a:ext cx="4017612" cy="585267"/>
          </a:xfrm>
          <a:prstGeom prst="rect">
            <a:avLst/>
          </a:prstGeom>
        </p:spPr>
      </p:pic>
    </p:spTree>
    <p:extLst>
      <p:ext uri="{BB962C8B-B14F-4D97-AF65-F5344CB8AC3E}">
        <p14:creationId xmlns:p14="http://schemas.microsoft.com/office/powerpoint/2010/main" val="72665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a:extLst>
              <a:ext uri="{FF2B5EF4-FFF2-40B4-BE49-F238E27FC236}">
                <a16:creationId xmlns:a16="http://schemas.microsoft.com/office/drawing/2014/main" id="{01EDC1D0-13CA-76B8-F3F4-0C5B478FE8AE}"/>
              </a:ext>
            </a:extLst>
          </p:cNvPr>
          <p:cNvPicPr>
            <a:picLocks noChangeAspect="1"/>
          </p:cNvPicPr>
          <p:nvPr userDrawn="1"/>
        </p:nvPicPr>
        <p:blipFill>
          <a:blip r:embed="rId2"/>
          <a:stretch>
            <a:fillRect/>
          </a:stretch>
        </p:blipFill>
        <p:spPr>
          <a:xfrm>
            <a:off x="8505089" y="5720890"/>
            <a:ext cx="1176630" cy="1005927"/>
          </a:xfrm>
          <a:prstGeom prst="rect">
            <a:avLst/>
          </a:prstGeom>
        </p:spPr>
      </p:pic>
      <p:pic>
        <p:nvPicPr>
          <p:cNvPr id="2" name="図 1">
            <a:extLst>
              <a:ext uri="{FF2B5EF4-FFF2-40B4-BE49-F238E27FC236}">
                <a16:creationId xmlns:a16="http://schemas.microsoft.com/office/drawing/2014/main" id="{4313B4EC-35CF-4AD3-BA53-329A071F9BD0}"/>
              </a:ext>
            </a:extLst>
          </p:cNvPr>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B790923A-5818-43CE-3DFD-53400C8981AE}"/>
              </a:ext>
            </a:extLst>
          </p:cNvPr>
          <p:cNvPicPr>
            <a:picLocks noChangeAspect="1"/>
          </p:cNvPicPr>
          <p:nvPr userDrawn="1"/>
        </p:nvPicPr>
        <p:blipFill>
          <a:blip r:embed="rId2"/>
          <a:stretch>
            <a:fillRect/>
          </a:stretch>
        </p:blipFill>
        <p:spPr>
          <a:xfrm>
            <a:off x="8505089" y="5720563"/>
            <a:ext cx="117663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a:extLst>
              <a:ext uri="{FF2B5EF4-FFF2-40B4-BE49-F238E27FC236}">
                <a16:creationId xmlns:a16="http://schemas.microsoft.com/office/drawing/2014/main" id="{9D59DCF0-81C5-63EA-D5DE-B197A38C705B}"/>
              </a:ext>
            </a:extLst>
          </p:cNvPr>
          <p:cNvPicPr>
            <a:picLocks noChangeAspect="1"/>
          </p:cNvPicPr>
          <p:nvPr userDrawn="1"/>
        </p:nvPicPr>
        <p:blipFill>
          <a:blip r:embed="rId2"/>
          <a:stretch>
            <a:fillRect/>
          </a:stretch>
        </p:blipFill>
        <p:spPr>
          <a:xfrm>
            <a:off x="8505089" y="5720563"/>
            <a:ext cx="117663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a:extLst>
              <a:ext uri="{FF2B5EF4-FFF2-40B4-BE49-F238E27FC236}">
                <a16:creationId xmlns:a16="http://schemas.microsoft.com/office/drawing/2014/main" id="{D3C49716-A99F-31A8-E983-39DF03F56CDD}"/>
              </a:ext>
            </a:extLst>
          </p:cNvPr>
          <p:cNvPicPr>
            <a:picLocks noChangeAspect="1"/>
          </p:cNvPicPr>
          <p:nvPr userDrawn="1"/>
        </p:nvPicPr>
        <p:blipFill>
          <a:blip r:embed="rId2"/>
          <a:stretch>
            <a:fillRect/>
          </a:stretch>
        </p:blipFill>
        <p:spPr>
          <a:xfrm>
            <a:off x="8505089" y="5720563"/>
            <a:ext cx="117663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中扉・目次4">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chemeClr val="bg1"/>
              </a:gs>
              <a:gs pos="99000">
                <a:schemeClr val="bg1">
                  <a:lumMod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0"/>
            <a:ext cx="2362200" cy="6854973"/>
          </a:xfrm>
          <a:prstGeom prst="rect">
            <a:avLst/>
          </a:prstGeom>
          <a:pattFill prst="dkUpDiag">
            <a:fgClr>
              <a:srgbClr val="CBCBCB"/>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grpSp>
        <p:nvGrpSpPr>
          <p:cNvPr id="153" name="グループ化 152"/>
          <p:cNvGrpSpPr/>
          <p:nvPr userDrawn="1"/>
        </p:nvGrpSpPr>
        <p:grpSpPr>
          <a:xfrm rot="16200000">
            <a:off x="-1117606" y="1574806"/>
            <a:ext cx="2819400" cy="126987"/>
            <a:chOff x="900632" y="1414463"/>
            <a:chExt cx="7938089" cy="357535"/>
          </a:xfrm>
          <a:solidFill>
            <a:schemeClr val="tx1">
              <a:lumMod val="50000"/>
              <a:lumOff val="50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8000">
                <a:schemeClr val="bg1"/>
              </a:gs>
              <a:gs pos="70000">
                <a:schemeClr val="bg1">
                  <a:lumMod val="7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5" name="テキスト プレースホルダー 13">
            <a:extLst>
              <a:ext uri="{FF2B5EF4-FFF2-40B4-BE49-F238E27FC236}">
                <a16:creationId xmlns:a16="http://schemas.microsoft.com/office/drawing/2014/main" id="{30743F20-167F-C9D4-D175-8E6723487946}"/>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a:extLst>
              <a:ext uri="{FF2B5EF4-FFF2-40B4-BE49-F238E27FC236}">
                <a16:creationId xmlns:a16="http://schemas.microsoft.com/office/drawing/2014/main" id="{A87FA550-8518-B6EE-6987-D605441273B0}"/>
              </a:ext>
            </a:extLst>
          </p:cNvPr>
          <p:cNvPicPr>
            <a:picLocks noChangeAspect="1"/>
          </p:cNvPicPr>
          <p:nvPr userDrawn="1"/>
        </p:nvPicPr>
        <p:blipFill>
          <a:blip r:embed="rId2"/>
          <a:stretch>
            <a:fillRect/>
          </a:stretch>
        </p:blipFill>
        <p:spPr>
          <a:xfrm>
            <a:off x="8505089" y="5720563"/>
            <a:ext cx="1176630" cy="1005927"/>
          </a:xfrm>
          <a:prstGeom prst="rect">
            <a:avLst/>
          </a:prstGeom>
        </p:spPr>
      </p:pic>
    </p:spTree>
    <p:extLst>
      <p:ext uri="{BB962C8B-B14F-4D97-AF65-F5344CB8AC3E}">
        <p14:creationId xmlns:p14="http://schemas.microsoft.com/office/powerpoint/2010/main" val="39497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a:extLst>
              <a:ext uri="{FF2B5EF4-FFF2-40B4-BE49-F238E27FC236}">
                <a16:creationId xmlns:a16="http://schemas.microsoft.com/office/drawing/2014/main" id="{B0361477-E423-37B9-8E57-9E2A3182F636}"/>
              </a:ext>
            </a:extLst>
          </p:cNvPr>
          <p:cNvPicPr>
            <a:picLocks noChangeAspect="1"/>
          </p:cNvPicPr>
          <p:nvPr userDrawn="1"/>
        </p:nvPicPr>
        <p:blipFill>
          <a:blip r:embed="rId2"/>
          <a:stretch>
            <a:fillRect/>
          </a:stretch>
        </p:blipFill>
        <p:spPr>
          <a:xfrm>
            <a:off x="358373" y="6534000"/>
            <a:ext cx="2030144"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a:extLst>
              <a:ext uri="{FF2B5EF4-FFF2-40B4-BE49-F238E27FC236}">
                <a16:creationId xmlns:a16="http://schemas.microsoft.com/office/drawing/2014/main" id="{723742E8-7265-2649-6132-E40A95A44785}"/>
              </a:ext>
            </a:extLst>
          </p:cNvPr>
          <p:cNvPicPr>
            <a:picLocks noChangeAspect="1"/>
          </p:cNvPicPr>
          <p:nvPr userDrawn="1"/>
        </p:nvPicPr>
        <p:blipFill>
          <a:blip r:embed="rId2"/>
          <a:stretch>
            <a:fillRect/>
          </a:stretch>
        </p:blipFill>
        <p:spPr>
          <a:xfrm>
            <a:off x="358373" y="6534000"/>
            <a:ext cx="2030144"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a:extLst>
              <a:ext uri="{FF2B5EF4-FFF2-40B4-BE49-F238E27FC236}">
                <a16:creationId xmlns:a16="http://schemas.microsoft.com/office/drawing/2014/main" id="{907EEC1F-F72B-30A8-DE72-68AB81E2B33E}"/>
              </a:ext>
            </a:extLst>
          </p:cNvPr>
          <p:cNvPicPr>
            <a:picLocks noChangeAspect="1"/>
          </p:cNvPicPr>
          <p:nvPr userDrawn="1"/>
        </p:nvPicPr>
        <p:blipFill>
          <a:blip r:embed="rId2"/>
          <a:stretch>
            <a:fillRect/>
          </a:stretch>
        </p:blipFill>
        <p:spPr>
          <a:xfrm>
            <a:off x="358373" y="6534000"/>
            <a:ext cx="2030144"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a:extLst>
              <a:ext uri="{FF2B5EF4-FFF2-40B4-BE49-F238E27FC236}">
                <a16:creationId xmlns:a16="http://schemas.microsoft.com/office/drawing/2014/main" id="{29F68669-4E43-615A-D840-D190221D97EF}"/>
              </a:ext>
            </a:extLst>
          </p:cNvPr>
          <p:cNvPicPr>
            <a:picLocks noChangeAspect="1"/>
          </p:cNvPicPr>
          <p:nvPr userDrawn="1"/>
        </p:nvPicPr>
        <p:blipFill>
          <a:blip r:embed="rId2"/>
          <a:stretch>
            <a:fillRect/>
          </a:stretch>
        </p:blipFill>
        <p:spPr>
          <a:xfrm>
            <a:off x="5477173" y="326773"/>
            <a:ext cx="4017612"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5465957"/>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lvl1pPr>
              <a:defRPr>
                <a:solidFill>
                  <a:schemeClr val="bg1">
                    <a:alpha val="70000"/>
                  </a:schemeClr>
                </a:solidFill>
              </a:defRPr>
            </a:lvl1p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a:extLst>
              <a:ext uri="{FF2B5EF4-FFF2-40B4-BE49-F238E27FC236}">
                <a16:creationId xmlns:a16="http://schemas.microsoft.com/office/drawing/2014/main" id="{941F7908-FAA4-6FA2-93AC-BB242203E9D3}"/>
              </a:ext>
            </a:extLst>
          </p:cNvPr>
          <p:cNvPicPr>
            <a:picLocks noChangeAspect="1"/>
          </p:cNvPicPr>
          <p:nvPr userDrawn="1"/>
        </p:nvPicPr>
        <p:blipFill>
          <a:blip r:embed="rId2"/>
          <a:stretch>
            <a:fillRect/>
          </a:stretch>
        </p:blipFill>
        <p:spPr>
          <a:xfrm>
            <a:off x="5477173" y="326773"/>
            <a:ext cx="4017612" cy="585267"/>
          </a:xfrm>
          <a:prstGeom prst="rect">
            <a:avLst/>
          </a:prstGeom>
        </p:spPr>
      </p:pic>
    </p:spTree>
    <p:extLst>
      <p:ext uri="{BB962C8B-B14F-4D97-AF65-F5344CB8AC3E}">
        <p14:creationId xmlns:p14="http://schemas.microsoft.com/office/powerpoint/2010/main" val="180117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表紙2">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39B2403-CA88-12F9-3FDB-E3C7B42535B3}"/>
              </a:ext>
            </a:extLst>
          </p:cNvPr>
          <p:cNvSpPr/>
          <p:nvPr userDrawn="1"/>
        </p:nvSpPr>
        <p:spPr>
          <a:xfrm>
            <a:off x="-7892" y="0"/>
            <a:ext cx="9932345" cy="3866579"/>
          </a:xfrm>
          <a:prstGeom prst="rect">
            <a:avLst/>
          </a:prstGeom>
          <a:gradFill flip="none" rotWithShape="1">
            <a:gsLst>
              <a:gs pos="0">
                <a:srgbClr val="FFFFFF"/>
              </a:gs>
              <a:gs pos="99000">
                <a:srgbClr val="F7F7F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5" name="テキスト プレースホルダー 6">
            <a:extLst>
              <a:ext uri="{FF2B5EF4-FFF2-40B4-BE49-F238E27FC236}">
                <a16:creationId xmlns:a16="http://schemas.microsoft.com/office/drawing/2014/main" id="{5428706D-90AF-5B71-CAA6-4B774D4D4EEE}"/>
              </a:ext>
            </a:extLst>
          </p:cNvPr>
          <p:cNvSpPr txBox="1">
            <a:spLocks/>
          </p:cNvSpPr>
          <p:nvPr userDrawn="1"/>
        </p:nvSpPr>
        <p:spPr>
          <a:xfrm>
            <a:off x="0" y="3885657"/>
            <a:ext cx="9906000" cy="3000118"/>
          </a:xfrm>
          <a:prstGeom prst="rect">
            <a:avLst/>
          </a:prstGeom>
          <a:pattFill prst="dkUpDiag">
            <a:fgClr>
              <a:srgbClr val="F8F8F8"/>
            </a:fgClr>
            <a:bgClr>
              <a:srgbClr val="CBCBCB"/>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 name="テキスト プレースホルダー 6">
            <a:extLst>
              <a:ext uri="{FF2B5EF4-FFF2-40B4-BE49-F238E27FC236}">
                <a16:creationId xmlns:a16="http://schemas.microsoft.com/office/drawing/2014/main" id="{68D67872-8F2B-5881-89B3-3133FAE076D8}"/>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31000">
                <a:schemeClr val="bg1"/>
              </a:gs>
              <a:gs pos="56000">
                <a:schemeClr val="bg1">
                  <a:lumMod val="8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 name="テキスト プレースホルダー 14">
            <a:extLst>
              <a:ext uri="{FF2B5EF4-FFF2-40B4-BE49-F238E27FC236}">
                <a16:creationId xmlns:a16="http://schemas.microsoft.com/office/drawing/2014/main" id="{B080B8F4-826C-144A-277D-D4F0227ECF8B}"/>
              </a:ext>
            </a:extLst>
          </p:cNvPr>
          <p:cNvSpPr>
            <a:spLocks noGrp="1"/>
          </p:cNvSpPr>
          <p:nvPr>
            <p:ph type="body" sz="quarter" idx="12"/>
          </p:nvPr>
        </p:nvSpPr>
        <p:spPr>
          <a:xfrm>
            <a:off x="5620281" y="5886478"/>
            <a:ext cx="3913874" cy="320472"/>
          </a:xfrm>
        </p:spPr>
        <p:txBody>
          <a:bodyPr wrap="square" lIns="0" tIns="0" rIns="0" bIns="0" anchor="b">
            <a:spAutoFit/>
          </a:bodyPr>
          <a:lstStyle>
            <a:lvl1pPr marL="0" indent="0">
              <a:spcAft>
                <a:spcPts val="400"/>
              </a:spcAft>
              <a:buNone/>
              <a:defRPr lang="ja-JP" altLang="en-US" sz="1700" spc="150" smtClean="0">
                <a:solidFill>
                  <a:schemeClr val="tx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00" name="Date Placeholder 1">
            <a:extLst>
              <a:ext uri="{FF2B5EF4-FFF2-40B4-BE49-F238E27FC236}">
                <a16:creationId xmlns:a16="http://schemas.microsoft.com/office/drawing/2014/main" id="{25220155-E65B-0EBD-6359-6D945EFDFF82}"/>
              </a:ext>
            </a:extLst>
          </p:cNvPr>
          <p:cNvSpPr>
            <a:spLocks noGrp="1"/>
          </p:cNvSpPr>
          <p:nvPr>
            <p:ph type="dt" sz="half" idx="10"/>
          </p:nvPr>
        </p:nvSpPr>
        <p:spPr>
          <a:xfrm>
            <a:off x="5620019" y="5502275"/>
            <a:ext cx="2228850" cy="365125"/>
          </a:xfrm>
        </p:spPr>
        <p:txBody>
          <a:bodyPr/>
          <a:lstStyle>
            <a:lvl1pPr algn="l">
              <a:defRPr>
                <a:solidFill>
                  <a:schemeClr val="tx1"/>
                </a:solidFill>
              </a:defRPr>
            </a:lvl1pPr>
          </a:lstStyle>
          <a:p>
            <a:endParaRPr lang="en-US" dirty="0"/>
          </a:p>
        </p:txBody>
      </p:sp>
      <p:sp>
        <p:nvSpPr>
          <p:cNvPr id="101" name="Footer Placeholder 2">
            <a:extLst>
              <a:ext uri="{FF2B5EF4-FFF2-40B4-BE49-F238E27FC236}">
                <a16:creationId xmlns:a16="http://schemas.microsoft.com/office/drawing/2014/main" id="{BAC699BE-8F38-DE9D-8152-2DA7C5341755}"/>
              </a:ext>
            </a:extLst>
          </p:cNvPr>
          <p:cNvSpPr>
            <a:spLocks noGrp="1"/>
          </p:cNvSpPr>
          <p:nvPr>
            <p:ph type="ftr" sz="quarter" idx="11"/>
          </p:nvPr>
        </p:nvSpPr>
        <p:spPr>
          <a:xfrm>
            <a:off x="377683" y="6469296"/>
            <a:ext cx="3757975" cy="263263"/>
          </a:xfrm>
        </p:spPr>
        <p:txBody>
          <a:bodyPr/>
          <a:lstStyle>
            <a:lvl1pPr>
              <a:defRPr>
                <a:solidFill>
                  <a:schemeClr val="tx1">
                    <a:alpha val="90000"/>
                  </a:schemeClr>
                </a:solidFill>
              </a:defRPr>
            </a:lvl1pPr>
          </a:lstStyle>
          <a:p>
            <a:endParaRPr lang="en-US" dirty="0"/>
          </a:p>
        </p:txBody>
      </p:sp>
      <p:sp>
        <p:nvSpPr>
          <p:cNvPr id="102" name="タイトル 17">
            <a:extLst>
              <a:ext uri="{FF2B5EF4-FFF2-40B4-BE49-F238E27FC236}">
                <a16:creationId xmlns:a16="http://schemas.microsoft.com/office/drawing/2014/main" id="{CB92DFCA-8814-CE54-22CD-D6DA36FAA5E7}"/>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03" name="テキスト プレースホルダー 14">
            <a:extLst>
              <a:ext uri="{FF2B5EF4-FFF2-40B4-BE49-F238E27FC236}">
                <a16:creationId xmlns:a16="http://schemas.microsoft.com/office/drawing/2014/main" id="{F29860FD-E66F-1C57-A61D-8B024E5B0838}"/>
              </a:ext>
            </a:extLst>
          </p:cNvPr>
          <p:cNvSpPr>
            <a:spLocks noGrp="1"/>
          </p:cNvSpPr>
          <p:nvPr>
            <p:ph type="body" sz="quarter" idx="13"/>
          </p:nvPr>
        </p:nvSpPr>
        <p:spPr>
          <a:xfrm>
            <a:off x="0" y="3901925"/>
            <a:ext cx="9924453" cy="412805"/>
          </a:xfrm>
        </p:spPr>
        <p:txBody>
          <a:bodyPr wrap="square" lIns="288000">
            <a:spAutoFit/>
          </a:bodyPr>
          <a:lstStyle>
            <a:lvl1pPr marL="0" indent="0">
              <a:buNone/>
              <a:defRPr lang="ja-JP" altLang="en-US" sz="1700" spc="150" smtClean="0">
                <a:solidFill>
                  <a:schemeClr val="tx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4" name="グループ化 3">
            <a:extLst>
              <a:ext uri="{FF2B5EF4-FFF2-40B4-BE49-F238E27FC236}">
                <a16:creationId xmlns:a16="http://schemas.microsoft.com/office/drawing/2014/main" id="{75DCB525-6704-CF22-CF16-1C44E88D676D}"/>
              </a:ext>
            </a:extLst>
          </p:cNvPr>
          <p:cNvGrpSpPr/>
          <p:nvPr userDrawn="1"/>
        </p:nvGrpSpPr>
        <p:grpSpPr>
          <a:xfrm>
            <a:off x="5638800" y="6379733"/>
            <a:ext cx="3851369" cy="173467"/>
            <a:chOff x="900632" y="1414463"/>
            <a:chExt cx="7938089" cy="357535"/>
          </a:xfrm>
          <a:solidFill>
            <a:schemeClr val="tx1">
              <a:alpha val="89963"/>
            </a:schemeClr>
          </a:solidFill>
        </p:grpSpPr>
        <p:sp>
          <p:nvSpPr>
            <p:cNvPr id="6" name="Freeform 5">
              <a:extLst>
                <a:ext uri="{FF2B5EF4-FFF2-40B4-BE49-F238E27FC236}">
                  <a16:creationId xmlns:a16="http://schemas.microsoft.com/office/drawing/2014/main" id="{326E66AC-C819-36C8-2E16-FA9A818BEDE1}"/>
                </a:ext>
              </a:extLst>
            </p:cNvPr>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6">
              <a:extLst>
                <a:ext uri="{FF2B5EF4-FFF2-40B4-BE49-F238E27FC236}">
                  <a16:creationId xmlns:a16="http://schemas.microsoft.com/office/drawing/2014/main" id="{40C06BC6-F23E-B349-707F-C6DA6F6075A8}"/>
                </a:ext>
              </a:extLst>
            </p:cNvPr>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a:extLst>
                <a:ext uri="{FF2B5EF4-FFF2-40B4-BE49-F238E27FC236}">
                  <a16:creationId xmlns:a16="http://schemas.microsoft.com/office/drawing/2014/main" id="{BBDB93EC-4CC1-A7AF-EB5C-E9108E68E76E}"/>
                </a:ext>
              </a:extLst>
            </p:cNvPr>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8">
              <a:extLst>
                <a:ext uri="{FF2B5EF4-FFF2-40B4-BE49-F238E27FC236}">
                  <a16:creationId xmlns:a16="http://schemas.microsoft.com/office/drawing/2014/main" id="{C20547C5-E064-7CED-2D82-983A89958D37}"/>
                </a:ext>
              </a:extLst>
            </p:cNvPr>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9">
              <a:extLst>
                <a:ext uri="{FF2B5EF4-FFF2-40B4-BE49-F238E27FC236}">
                  <a16:creationId xmlns:a16="http://schemas.microsoft.com/office/drawing/2014/main" id="{95B9EC77-EB58-EADD-A389-ED5EB5B96241}"/>
                </a:ext>
              </a:extLst>
            </p:cNvPr>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0">
              <a:extLst>
                <a:ext uri="{FF2B5EF4-FFF2-40B4-BE49-F238E27FC236}">
                  <a16:creationId xmlns:a16="http://schemas.microsoft.com/office/drawing/2014/main" id="{21EC7A87-E6E2-2A3C-BD0D-A8CC4DF6DF59}"/>
                </a:ext>
              </a:extLst>
            </p:cNvPr>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1">
              <a:extLst>
                <a:ext uri="{FF2B5EF4-FFF2-40B4-BE49-F238E27FC236}">
                  <a16:creationId xmlns:a16="http://schemas.microsoft.com/office/drawing/2014/main" id="{4304A1C8-300E-A321-8E69-355A75F5450E}"/>
                </a:ext>
              </a:extLst>
            </p:cNvPr>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2">
              <a:extLst>
                <a:ext uri="{FF2B5EF4-FFF2-40B4-BE49-F238E27FC236}">
                  <a16:creationId xmlns:a16="http://schemas.microsoft.com/office/drawing/2014/main" id="{A3365418-5FE6-872F-0A5C-21E317C730B8}"/>
                </a:ext>
              </a:extLst>
            </p:cNvPr>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3">
              <a:extLst>
                <a:ext uri="{FF2B5EF4-FFF2-40B4-BE49-F238E27FC236}">
                  <a16:creationId xmlns:a16="http://schemas.microsoft.com/office/drawing/2014/main" id="{4BE58674-9B6A-74BF-0427-B85D9128302A}"/>
                </a:ext>
              </a:extLst>
            </p:cNvPr>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4">
              <a:extLst>
                <a:ext uri="{FF2B5EF4-FFF2-40B4-BE49-F238E27FC236}">
                  <a16:creationId xmlns:a16="http://schemas.microsoft.com/office/drawing/2014/main" id="{96041F5F-7B2D-AA30-56FA-90D3ADC65818}"/>
                </a:ext>
              </a:extLst>
            </p:cNvPr>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5">
              <a:extLst>
                <a:ext uri="{FF2B5EF4-FFF2-40B4-BE49-F238E27FC236}">
                  <a16:creationId xmlns:a16="http://schemas.microsoft.com/office/drawing/2014/main" id="{0EFF6AA0-34D4-B825-FE35-36032DA61DA6}"/>
                </a:ext>
              </a:extLst>
            </p:cNvPr>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6">
              <a:extLst>
                <a:ext uri="{FF2B5EF4-FFF2-40B4-BE49-F238E27FC236}">
                  <a16:creationId xmlns:a16="http://schemas.microsoft.com/office/drawing/2014/main" id="{E53C9118-8050-3576-7AF5-88E528D5B6EC}"/>
                </a:ext>
              </a:extLst>
            </p:cNvPr>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7">
              <a:extLst>
                <a:ext uri="{FF2B5EF4-FFF2-40B4-BE49-F238E27FC236}">
                  <a16:creationId xmlns:a16="http://schemas.microsoft.com/office/drawing/2014/main" id="{79824502-C86C-42B7-F0FD-85713F721E20}"/>
                </a:ext>
              </a:extLst>
            </p:cNvPr>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8">
              <a:extLst>
                <a:ext uri="{FF2B5EF4-FFF2-40B4-BE49-F238E27FC236}">
                  <a16:creationId xmlns:a16="http://schemas.microsoft.com/office/drawing/2014/main" id="{DE088146-9570-F3F4-B157-1754217193EA}"/>
                </a:ext>
              </a:extLst>
            </p:cNvPr>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9">
              <a:extLst>
                <a:ext uri="{FF2B5EF4-FFF2-40B4-BE49-F238E27FC236}">
                  <a16:creationId xmlns:a16="http://schemas.microsoft.com/office/drawing/2014/main" id="{BD1C882A-5CA7-69B6-9B46-877B877E661D}"/>
                </a:ext>
              </a:extLst>
            </p:cNvPr>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0">
              <a:extLst>
                <a:ext uri="{FF2B5EF4-FFF2-40B4-BE49-F238E27FC236}">
                  <a16:creationId xmlns:a16="http://schemas.microsoft.com/office/drawing/2014/main" id="{F64BEBD9-ED70-3A67-5AD2-0B3A395C3C64}"/>
                </a:ext>
              </a:extLst>
            </p:cNvPr>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1">
              <a:extLst>
                <a:ext uri="{FF2B5EF4-FFF2-40B4-BE49-F238E27FC236}">
                  <a16:creationId xmlns:a16="http://schemas.microsoft.com/office/drawing/2014/main" id="{D460DEE9-1027-A0DF-0C7E-4E19B8F58C9C}"/>
                </a:ext>
              </a:extLst>
            </p:cNvPr>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2">
              <a:extLst>
                <a:ext uri="{FF2B5EF4-FFF2-40B4-BE49-F238E27FC236}">
                  <a16:creationId xmlns:a16="http://schemas.microsoft.com/office/drawing/2014/main" id="{396716A2-387B-6F48-AA74-D0A1E1FBF59C}"/>
                </a:ext>
              </a:extLst>
            </p:cNvPr>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3">
              <a:extLst>
                <a:ext uri="{FF2B5EF4-FFF2-40B4-BE49-F238E27FC236}">
                  <a16:creationId xmlns:a16="http://schemas.microsoft.com/office/drawing/2014/main" id="{755E6F8D-D515-9625-074D-6C1ED96F57A0}"/>
                </a:ext>
              </a:extLst>
            </p:cNvPr>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4">
              <a:extLst>
                <a:ext uri="{FF2B5EF4-FFF2-40B4-BE49-F238E27FC236}">
                  <a16:creationId xmlns:a16="http://schemas.microsoft.com/office/drawing/2014/main" id="{EDA0AF67-1729-22C2-38B0-866BF0D891CD}"/>
                </a:ext>
              </a:extLst>
            </p:cNvPr>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5">
              <a:extLst>
                <a:ext uri="{FF2B5EF4-FFF2-40B4-BE49-F238E27FC236}">
                  <a16:creationId xmlns:a16="http://schemas.microsoft.com/office/drawing/2014/main" id="{26E1BF95-071A-B2D0-E378-253BC799ED9A}"/>
                </a:ext>
              </a:extLst>
            </p:cNvPr>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6">
              <a:extLst>
                <a:ext uri="{FF2B5EF4-FFF2-40B4-BE49-F238E27FC236}">
                  <a16:creationId xmlns:a16="http://schemas.microsoft.com/office/drawing/2014/main" id="{E88EF8E5-0FD3-EC75-73BF-5FB07C862931}"/>
                </a:ext>
              </a:extLst>
            </p:cNvPr>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7">
              <a:extLst>
                <a:ext uri="{FF2B5EF4-FFF2-40B4-BE49-F238E27FC236}">
                  <a16:creationId xmlns:a16="http://schemas.microsoft.com/office/drawing/2014/main" id="{C56621CD-6598-6BFE-EE87-7B195C68AA0C}"/>
                </a:ext>
              </a:extLst>
            </p:cNvPr>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8">
              <a:extLst>
                <a:ext uri="{FF2B5EF4-FFF2-40B4-BE49-F238E27FC236}">
                  <a16:creationId xmlns:a16="http://schemas.microsoft.com/office/drawing/2014/main" id="{69F6E39B-88AB-6335-E32E-F118DE208082}"/>
                </a:ext>
              </a:extLst>
            </p:cNvPr>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9">
              <a:extLst>
                <a:ext uri="{FF2B5EF4-FFF2-40B4-BE49-F238E27FC236}">
                  <a16:creationId xmlns:a16="http://schemas.microsoft.com/office/drawing/2014/main" id="{7AF6A309-234B-A971-14D6-E575CCB60F05}"/>
                </a:ext>
              </a:extLst>
            </p:cNvPr>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30">
              <a:extLst>
                <a:ext uri="{FF2B5EF4-FFF2-40B4-BE49-F238E27FC236}">
                  <a16:creationId xmlns:a16="http://schemas.microsoft.com/office/drawing/2014/main" id="{C714193A-0B40-D036-A3FC-EAE2A95CD20A}"/>
                </a:ext>
              </a:extLst>
            </p:cNvPr>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31">
              <a:extLst>
                <a:ext uri="{FF2B5EF4-FFF2-40B4-BE49-F238E27FC236}">
                  <a16:creationId xmlns:a16="http://schemas.microsoft.com/office/drawing/2014/main" id="{19F28444-8BDA-E43C-C6F0-CB2AA8AA5395}"/>
                </a:ext>
              </a:extLst>
            </p:cNvPr>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32">
              <a:extLst>
                <a:ext uri="{FF2B5EF4-FFF2-40B4-BE49-F238E27FC236}">
                  <a16:creationId xmlns:a16="http://schemas.microsoft.com/office/drawing/2014/main" id="{6CF0D6C9-E306-181C-73FF-F459216518CD}"/>
                </a:ext>
              </a:extLst>
            </p:cNvPr>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33">
              <a:extLst>
                <a:ext uri="{FF2B5EF4-FFF2-40B4-BE49-F238E27FC236}">
                  <a16:creationId xmlns:a16="http://schemas.microsoft.com/office/drawing/2014/main" id="{6AA2C5A8-B4EE-51BC-0296-D6FE44F86C74}"/>
                </a:ext>
              </a:extLst>
            </p:cNvPr>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34">
              <a:extLst>
                <a:ext uri="{FF2B5EF4-FFF2-40B4-BE49-F238E27FC236}">
                  <a16:creationId xmlns:a16="http://schemas.microsoft.com/office/drawing/2014/main" id="{C088F2F3-F1F7-2CFD-D648-C6431A5E0E68}"/>
                </a:ext>
              </a:extLst>
            </p:cNvPr>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35">
              <a:extLst>
                <a:ext uri="{FF2B5EF4-FFF2-40B4-BE49-F238E27FC236}">
                  <a16:creationId xmlns:a16="http://schemas.microsoft.com/office/drawing/2014/main" id="{2305C639-DC68-62E8-9242-F2DBDB8F1261}"/>
                </a:ext>
              </a:extLst>
            </p:cNvPr>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36">
              <a:extLst>
                <a:ext uri="{FF2B5EF4-FFF2-40B4-BE49-F238E27FC236}">
                  <a16:creationId xmlns:a16="http://schemas.microsoft.com/office/drawing/2014/main" id="{B996C252-6CCB-AD32-B26B-2D57D874D276}"/>
                </a:ext>
              </a:extLst>
            </p:cNvPr>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37">
              <a:extLst>
                <a:ext uri="{FF2B5EF4-FFF2-40B4-BE49-F238E27FC236}">
                  <a16:creationId xmlns:a16="http://schemas.microsoft.com/office/drawing/2014/main" id="{D82AA6D7-A1FF-73B6-AB93-B57A576E4A4B}"/>
                </a:ext>
              </a:extLst>
            </p:cNvPr>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8">
              <a:extLst>
                <a:ext uri="{FF2B5EF4-FFF2-40B4-BE49-F238E27FC236}">
                  <a16:creationId xmlns:a16="http://schemas.microsoft.com/office/drawing/2014/main" id="{1E8BCDA6-9661-38A9-1AC2-943F4F8DAFEA}"/>
                </a:ext>
              </a:extLst>
            </p:cNvPr>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9">
              <a:extLst>
                <a:ext uri="{FF2B5EF4-FFF2-40B4-BE49-F238E27FC236}">
                  <a16:creationId xmlns:a16="http://schemas.microsoft.com/office/drawing/2014/main" id="{6B9CF542-F696-9AA4-FAE3-A70F0DF88F48}"/>
                </a:ext>
              </a:extLst>
            </p:cNvPr>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40">
              <a:extLst>
                <a:ext uri="{FF2B5EF4-FFF2-40B4-BE49-F238E27FC236}">
                  <a16:creationId xmlns:a16="http://schemas.microsoft.com/office/drawing/2014/main" id="{FFC7A7CD-85C1-7EDE-7E66-75C1EE7A4A16}"/>
                </a:ext>
              </a:extLst>
            </p:cNvPr>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41">
              <a:extLst>
                <a:ext uri="{FF2B5EF4-FFF2-40B4-BE49-F238E27FC236}">
                  <a16:creationId xmlns:a16="http://schemas.microsoft.com/office/drawing/2014/main" id="{65507E5F-E206-340B-70EE-DAD64B4631E3}"/>
                </a:ext>
              </a:extLst>
            </p:cNvPr>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42">
              <a:extLst>
                <a:ext uri="{FF2B5EF4-FFF2-40B4-BE49-F238E27FC236}">
                  <a16:creationId xmlns:a16="http://schemas.microsoft.com/office/drawing/2014/main" id="{5BDED0DB-628E-5EFA-9F32-223C468EA71E}"/>
                </a:ext>
              </a:extLst>
            </p:cNvPr>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43">
              <a:extLst>
                <a:ext uri="{FF2B5EF4-FFF2-40B4-BE49-F238E27FC236}">
                  <a16:creationId xmlns:a16="http://schemas.microsoft.com/office/drawing/2014/main" id="{9FA11370-6C6F-A1DC-F261-A1DB7821304A}"/>
                </a:ext>
              </a:extLst>
            </p:cNvPr>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44">
              <a:extLst>
                <a:ext uri="{FF2B5EF4-FFF2-40B4-BE49-F238E27FC236}">
                  <a16:creationId xmlns:a16="http://schemas.microsoft.com/office/drawing/2014/main" id="{CCC937A7-4D7D-1071-06C4-2C3DDDAC5927}"/>
                </a:ext>
              </a:extLst>
            </p:cNvPr>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45">
              <a:extLst>
                <a:ext uri="{FF2B5EF4-FFF2-40B4-BE49-F238E27FC236}">
                  <a16:creationId xmlns:a16="http://schemas.microsoft.com/office/drawing/2014/main" id="{F92F4A88-E06D-A9A3-9AA7-508EF6F3A752}"/>
                </a:ext>
              </a:extLst>
            </p:cNvPr>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46">
              <a:extLst>
                <a:ext uri="{FF2B5EF4-FFF2-40B4-BE49-F238E27FC236}">
                  <a16:creationId xmlns:a16="http://schemas.microsoft.com/office/drawing/2014/main" id="{C17491A0-4C9F-E6AF-3C56-5F44857D758A}"/>
                </a:ext>
              </a:extLst>
            </p:cNvPr>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47">
              <a:extLst>
                <a:ext uri="{FF2B5EF4-FFF2-40B4-BE49-F238E27FC236}">
                  <a16:creationId xmlns:a16="http://schemas.microsoft.com/office/drawing/2014/main" id="{770D0D65-068E-27BF-0BE2-5F234115CD44}"/>
                </a:ext>
              </a:extLst>
            </p:cNvPr>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8">
              <a:extLst>
                <a:ext uri="{FF2B5EF4-FFF2-40B4-BE49-F238E27FC236}">
                  <a16:creationId xmlns:a16="http://schemas.microsoft.com/office/drawing/2014/main" id="{C1C05037-3DA8-C767-CC4F-D2FBD1B439C6}"/>
                </a:ext>
              </a:extLst>
            </p:cNvPr>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50">
              <a:extLst>
                <a:ext uri="{FF2B5EF4-FFF2-40B4-BE49-F238E27FC236}">
                  <a16:creationId xmlns:a16="http://schemas.microsoft.com/office/drawing/2014/main" id="{691ADADB-9472-1B3F-B29F-2337ED323915}"/>
                </a:ext>
              </a:extLst>
            </p:cNvPr>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51">
              <a:extLst>
                <a:ext uri="{FF2B5EF4-FFF2-40B4-BE49-F238E27FC236}">
                  <a16:creationId xmlns:a16="http://schemas.microsoft.com/office/drawing/2014/main" id="{1FAF27AC-2D95-2F1C-F048-2100F17452AC}"/>
                </a:ext>
              </a:extLst>
            </p:cNvPr>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52">
              <a:extLst>
                <a:ext uri="{FF2B5EF4-FFF2-40B4-BE49-F238E27FC236}">
                  <a16:creationId xmlns:a16="http://schemas.microsoft.com/office/drawing/2014/main" id="{1177C61D-8C9B-357B-9F19-2BC3A72CADFE}"/>
                </a:ext>
              </a:extLst>
            </p:cNvPr>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53">
              <a:extLst>
                <a:ext uri="{FF2B5EF4-FFF2-40B4-BE49-F238E27FC236}">
                  <a16:creationId xmlns:a16="http://schemas.microsoft.com/office/drawing/2014/main" id="{0B1D54AC-3482-48A3-00F4-53079D1A33CB}"/>
                </a:ext>
              </a:extLst>
            </p:cNvPr>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54">
              <a:extLst>
                <a:ext uri="{FF2B5EF4-FFF2-40B4-BE49-F238E27FC236}">
                  <a16:creationId xmlns:a16="http://schemas.microsoft.com/office/drawing/2014/main" id="{2E4BAC3B-1100-25CB-F126-10E7659169A9}"/>
                </a:ext>
              </a:extLst>
            </p:cNvPr>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55">
              <a:extLst>
                <a:ext uri="{FF2B5EF4-FFF2-40B4-BE49-F238E27FC236}">
                  <a16:creationId xmlns:a16="http://schemas.microsoft.com/office/drawing/2014/main" id="{8677FB91-4A75-779A-3745-8B53D843F3D4}"/>
                </a:ext>
              </a:extLst>
            </p:cNvPr>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56">
              <a:extLst>
                <a:ext uri="{FF2B5EF4-FFF2-40B4-BE49-F238E27FC236}">
                  <a16:creationId xmlns:a16="http://schemas.microsoft.com/office/drawing/2014/main" id="{7427EF6B-95AE-A057-DE53-34EF451FAA6B}"/>
                </a:ext>
              </a:extLst>
            </p:cNvPr>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57">
              <a:extLst>
                <a:ext uri="{FF2B5EF4-FFF2-40B4-BE49-F238E27FC236}">
                  <a16:creationId xmlns:a16="http://schemas.microsoft.com/office/drawing/2014/main" id="{3E82EFB7-3CC9-8573-2BAA-4C18072AA11D}"/>
                </a:ext>
              </a:extLst>
            </p:cNvPr>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58">
              <a:extLst>
                <a:ext uri="{FF2B5EF4-FFF2-40B4-BE49-F238E27FC236}">
                  <a16:creationId xmlns:a16="http://schemas.microsoft.com/office/drawing/2014/main" id="{912ACBB6-4CAA-E077-7C92-355D4F225F05}"/>
                </a:ext>
              </a:extLst>
            </p:cNvPr>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9">
              <a:extLst>
                <a:ext uri="{FF2B5EF4-FFF2-40B4-BE49-F238E27FC236}">
                  <a16:creationId xmlns:a16="http://schemas.microsoft.com/office/drawing/2014/main" id="{BFE5A20A-FDB4-F8C5-CCC2-C8501925A27D}"/>
                </a:ext>
              </a:extLst>
            </p:cNvPr>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60">
              <a:extLst>
                <a:ext uri="{FF2B5EF4-FFF2-40B4-BE49-F238E27FC236}">
                  <a16:creationId xmlns:a16="http://schemas.microsoft.com/office/drawing/2014/main" id="{45415270-64C9-A09B-29A6-4AC633EE7986}"/>
                </a:ext>
              </a:extLst>
            </p:cNvPr>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61">
              <a:extLst>
                <a:ext uri="{FF2B5EF4-FFF2-40B4-BE49-F238E27FC236}">
                  <a16:creationId xmlns:a16="http://schemas.microsoft.com/office/drawing/2014/main" id="{98A487AE-DE2B-677C-E615-A12275463CFC}"/>
                </a:ext>
              </a:extLst>
            </p:cNvPr>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62">
              <a:extLst>
                <a:ext uri="{FF2B5EF4-FFF2-40B4-BE49-F238E27FC236}">
                  <a16:creationId xmlns:a16="http://schemas.microsoft.com/office/drawing/2014/main" id="{7CF73034-9E21-1841-48C3-898EF1C0E013}"/>
                </a:ext>
              </a:extLst>
            </p:cNvPr>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63">
              <a:extLst>
                <a:ext uri="{FF2B5EF4-FFF2-40B4-BE49-F238E27FC236}">
                  <a16:creationId xmlns:a16="http://schemas.microsoft.com/office/drawing/2014/main" id="{D869F5CB-5932-F901-F2D3-BED83729E4EC}"/>
                </a:ext>
              </a:extLst>
            </p:cNvPr>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64">
              <a:extLst>
                <a:ext uri="{FF2B5EF4-FFF2-40B4-BE49-F238E27FC236}">
                  <a16:creationId xmlns:a16="http://schemas.microsoft.com/office/drawing/2014/main" id="{85F147AB-CDC4-3445-9504-6E7485B3E8CA}"/>
                </a:ext>
              </a:extLst>
            </p:cNvPr>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65">
              <a:extLst>
                <a:ext uri="{FF2B5EF4-FFF2-40B4-BE49-F238E27FC236}">
                  <a16:creationId xmlns:a16="http://schemas.microsoft.com/office/drawing/2014/main" id="{F58D563B-8034-446B-DAEF-2473840C563A}"/>
                </a:ext>
              </a:extLst>
            </p:cNvPr>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66">
              <a:extLst>
                <a:ext uri="{FF2B5EF4-FFF2-40B4-BE49-F238E27FC236}">
                  <a16:creationId xmlns:a16="http://schemas.microsoft.com/office/drawing/2014/main" id="{78C4D897-7C98-F08E-45C5-32C843A98B9E}"/>
                </a:ext>
              </a:extLst>
            </p:cNvPr>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67">
              <a:extLst>
                <a:ext uri="{FF2B5EF4-FFF2-40B4-BE49-F238E27FC236}">
                  <a16:creationId xmlns:a16="http://schemas.microsoft.com/office/drawing/2014/main" id="{564EAC05-C1D3-19F2-A17D-8940911B5C84}"/>
                </a:ext>
              </a:extLst>
            </p:cNvPr>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68">
              <a:extLst>
                <a:ext uri="{FF2B5EF4-FFF2-40B4-BE49-F238E27FC236}">
                  <a16:creationId xmlns:a16="http://schemas.microsoft.com/office/drawing/2014/main" id="{E4B2356D-EE18-4BC2-FB53-4FB7B2E7D704}"/>
                </a:ext>
              </a:extLst>
            </p:cNvPr>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9">
              <a:extLst>
                <a:ext uri="{FF2B5EF4-FFF2-40B4-BE49-F238E27FC236}">
                  <a16:creationId xmlns:a16="http://schemas.microsoft.com/office/drawing/2014/main" id="{953C2BE2-07D7-A53C-3843-EF150E5C18E6}"/>
                </a:ext>
              </a:extLst>
            </p:cNvPr>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70">
              <a:extLst>
                <a:ext uri="{FF2B5EF4-FFF2-40B4-BE49-F238E27FC236}">
                  <a16:creationId xmlns:a16="http://schemas.microsoft.com/office/drawing/2014/main" id="{ADCC8B33-E58E-F485-7831-A299B4BA4762}"/>
                </a:ext>
              </a:extLst>
            </p:cNvPr>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71">
              <a:extLst>
                <a:ext uri="{FF2B5EF4-FFF2-40B4-BE49-F238E27FC236}">
                  <a16:creationId xmlns:a16="http://schemas.microsoft.com/office/drawing/2014/main" id="{E006CBE8-FD91-F284-E08D-58E1FDF163AE}"/>
                </a:ext>
              </a:extLst>
            </p:cNvPr>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72">
              <a:extLst>
                <a:ext uri="{FF2B5EF4-FFF2-40B4-BE49-F238E27FC236}">
                  <a16:creationId xmlns:a16="http://schemas.microsoft.com/office/drawing/2014/main" id="{1BB61D7F-C516-7748-EE43-3DBCA72CA61A}"/>
                </a:ext>
              </a:extLst>
            </p:cNvPr>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73">
              <a:extLst>
                <a:ext uri="{FF2B5EF4-FFF2-40B4-BE49-F238E27FC236}">
                  <a16:creationId xmlns:a16="http://schemas.microsoft.com/office/drawing/2014/main" id="{1F39E365-F8B8-1176-9FAA-BCE65DD956E2}"/>
                </a:ext>
              </a:extLst>
            </p:cNvPr>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74">
              <a:extLst>
                <a:ext uri="{FF2B5EF4-FFF2-40B4-BE49-F238E27FC236}">
                  <a16:creationId xmlns:a16="http://schemas.microsoft.com/office/drawing/2014/main" id="{883C5420-5D5A-664F-DC4F-8AED1CADCBFE}"/>
                </a:ext>
              </a:extLst>
            </p:cNvPr>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75">
              <a:extLst>
                <a:ext uri="{FF2B5EF4-FFF2-40B4-BE49-F238E27FC236}">
                  <a16:creationId xmlns:a16="http://schemas.microsoft.com/office/drawing/2014/main" id="{DE01D303-FDC0-94B3-E377-FBD242C82862}"/>
                </a:ext>
              </a:extLst>
            </p:cNvPr>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76">
              <a:extLst>
                <a:ext uri="{FF2B5EF4-FFF2-40B4-BE49-F238E27FC236}">
                  <a16:creationId xmlns:a16="http://schemas.microsoft.com/office/drawing/2014/main" id="{46437471-0283-9C14-4D83-05232952BA00}"/>
                </a:ext>
              </a:extLst>
            </p:cNvPr>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77">
              <a:extLst>
                <a:ext uri="{FF2B5EF4-FFF2-40B4-BE49-F238E27FC236}">
                  <a16:creationId xmlns:a16="http://schemas.microsoft.com/office/drawing/2014/main" id="{34BB621A-1D96-893D-3629-6A23C7E4100C}"/>
                </a:ext>
              </a:extLst>
            </p:cNvPr>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78">
              <a:extLst>
                <a:ext uri="{FF2B5EF4-FFF2-40B4-BE49-F238E27FC236}">
                  <a16:creationId xmlns:a16="http://schemas.microsoft.com/office/drawing/2014/main" id="{CCCABCBA-104E-5F91-3AC0-42E43FDAAFFD}"/>
                </a:ext>
              </a:extLst>
            </p:cNvPr>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9">
              <a:extLst>
                <a:ext uri="{FF2B5EF4-FFF2-40B4-BE49-F238E27FC236}">
                  <a16:creationId xmlns:a16="http://schemas.microsoft.com/office/drawing/2014/main" id="{D721432D-F360-A0CB-A546-05EA322BCB49}"/>
                </a:ext>
              </a:extLst>
            </p:cNvPr>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80">
              <a:extLst>
                <a:ext uri="{FF2B5EF4-FFF2-40B4-BE49-F238E27FC236}">
                  <a16:creationId xmlns:a16="http://schemas.microsoft.com/office/drawing/2014/main" id="{345A91FC-D59D-EEB0-0E10-37A4A47B8844}"/>
                </a:ext>
              </a:extLst>
            </p:cNvPr>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81">
              <a:extLst>
                <a:ext uri="{FF2B5EF4-FFF2-40B4-BE49-F238E27FC236}">
                  <a16:creationId xmlns:a16="http://schemas.microsoft.com/office/drawing/2014/main" id="{2DEBD0F7-71F2-FC1B-8038-0790A6C7E1C0}"/>
                </a:ext>
              </a:extLst>
            </p:cNvPr>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82">
              <a:extLst>
                <a:ext uri="{FF2B5EF4-FFF2-40B4-BE49-F238E27FC236}">
                  <a16:creationId xmlns:a16="http://schemas.microsoft.com/office/drawing/2014/main" id="{1335A0CF-26F8-BF99-C174-07AD7590B671}"/>
                </a:ext>
              </a:extLst>
            </p:cNvPr>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83">
              <a:extLst>
                <a:ext uri="{FF2B5EF4-FFF2-40B4-BE49-F238E27FC236}">
                  <a16:creationId xmlns:a16="http://schemas.microsoft.com/office/drawing/2014/main" id="{F025D8B0-01B8-E9C3-CB98-8DD55182FEAE}"/>
                </a:ext>
              </a:extLst>
            </p:cNvPr>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84">
              <a:extLst>
                <a:ext uri="{FF2B5EF4-FFF2-40B4-BE49-F238E27FC236}">
                  <a16:creationId xmlns:a16="http://schemas.microsoft.com/office/drawing/2014/main" id="{3F70FC20-ED08-AC70-DFEA-66AB8F524335}"/>
                </a:ext>
              </a:extLst>
            </p:cNvPr>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a:extLst>
              <a:ext uri="{FF2B5EF4-FFF2-40B4-BE49-F238E27FC236}">
                <a16:creationId xmlns:a16="http://schemas.microsoft.com/office/drawing/2014/main" id="{24DF5A6C-3FD2-BD3B-7F90-8915CCDF6A0A}"/>
              </a:ext>
            </a:extLst>
          </p:cNvPr>
          <p:cNvPicPr>
            <a:picLocks noChangeAspect="1"/>
          </p:cNvPicPr>
          <p:nvPr userDrawn="1"/>
        </p:nvPicPr>
        <p:blipFill>
          <a:blip r:embed="rId2"/>
          <a:stretch>
            <a:fillRect/>
          </a:stretch>
        </p:blipFill>
        <p:spPr>
          <a:xfrm>
            <a:off x="5477173" y="326773"/>
            <a:ext cx="4017612" cy="585267"/>
          </a:xfrm>
          <a:prstGeom prst="rect">
            <a:avLst/>
          </a:prstGeom>
        </p:spPr>
      </p:pic>
    </p:spTree>
    <p:extLst>
      <p:ext uri="{BB962C8B-B14F-4D97-AF65-F5344CB8AC3E}">
        <p14:creationId xmlns:p14="http://schemas.microsoft.com/office/powerpoint/2010/main" val="184099125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20" r:id="rId8"/>
    <p:sldLayoutId id="2147483721" r:id="rId9"/>
    <p:sldLayoutId id="2147483722" r:id="rId10"/>
    <p:sldLayoutId id="2147483709" r:id="rId11"/>
    <p:sldLayoutId id="2147483706" r:id="rId12"/>
    <p:sldLayoutId id="2147483707" r:id="rId13"/>
    <p:sldLayoutId id="2147483708" r:id="rId14"/>
    <p:sldLayoutId id="2147483728" r:id="rId15"/>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5.jp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8.jp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5620281" y="5026755"/>
            <a:ext cx="3913874" cy="1180195"/>
          </a:xfrm>
        </p:spPr>
        <p:txBody>
          <a:bodyPr/>
          <a:lstStyle/>
          <a:p>
            <a:r>
              <a:rPr lang="ja-JP" altLang="en-US" dirty="0"/>
              <a:t>令和</a:t>
            </a:r>
            <a:r>
              <a:rPr lang="en-US" altLang="ja-JP" dirty="0"/>
              <a:t>8</a:t>
            </a:r>
            <a:r>
              <a:rPr lang="ja-JP" altLang="en-US" dirty="0"/>
              <a:t>年</a:t>
            </a:r>
            <a:r>
              <a:rPr lang="en-US" altLang="ja-JP" dirty="0"/>
              <a:t>5</a:t>
            </a:r>
            <a:r>
              <a:rPr lang="ja-JP" altLang="en-US" dirty="0"/>
              <a:t>月</a:t>
            </a:r>
            <a:r>
              <a:rPr lang="en-US" altLang="ja-JP" dirty="0"/>
              <a:t>26</a:t>
            </a:r>
            <a:r>
              <a:rPr lang="ja-JP" altLang="en-US" dirty="0"/>
              <a:t>日（火）</a:t>
            </a:r>
            <a:endParaRPr lang="en-US" altLang="ja-JP" dirty="0"/>
          </a:p>
          <a:p>
            <a:r>
              <a:rPr lang="ja-JP" altLang="en-US" dirty="0"/>
              <a:t>犬山公共職業安定所</a:t>
            </a:r>
            <a:br>
              <a:rPr lang="en-US" altLang="ja-JP" dirty="0"/>
            </a:br>
            <a:r>
              <a:rPr lang="ja-JP" altLang="en-US" dirty="0"/>
              <a:t>企業支援部門</a:t>
            </a:r>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p:txBody>
          <a:bodyPr/>
          <a:lstStyle/>
          <a:p>
            <a:r>
              <a:rPr lang="ja-JP" altLang="en-US" sz="3600" dirty="0">
                <a:latin typeface="Meiryo" panose="020B0604030504040204" pitchFamily="34" charset="-128"/>
                <a:ea typeface="Meiryo" panose="020B0604030504040204" pitchFamily="34" charset="-128"/>
              </a:rPr>
              <a:t>令和９年３月新規学校卒業予定者</a:t>
            </a:r>
            <a:endParaRPr kumimoji="1" lang="ja-JP" altLang="en-US" sz="3600" dirty="0"/>
          </a:p>
        </p:txBody>
      </p:sp>
      <p:sp>
        <p:nvSpPr>
          <p:cNvPr id="4" name="テキスト プレースホルダー 3">
            <a:extLst>
              <a:ext uri="{FF2B5EF4-FFF2-40B4-BE49-F238E27FC236}">
                <a16:creationId xmlns:a16="http://schemas.microsoft.com/office/drawing/2014/main" id="{4E7BD0D4-BAD8-7E4A-878A-F0E64AA9C52B}"/>
              </a:ext>
            </a:extLst>
          </p:cNvPr>
          <p:cNvSpPr>
            <a:spLocks noGrp="1"/>
          </p:cNvSpPr>
          <p:nvPr>
            <p:ph type="body" sz="quarter" idx="13"/>
          </p:nvPr>
        </p:nvSpPr>
        <p:spPr>
          <a:xfrm>
            <a:off x="-9227" y="3901925"/>
            <a:ext cx="9924453" cy="846386"/>
          </a:xfrm>
        </p:spPr>
        <p:txBody>
          <a:bodyPr/>
          <a:lstStyle/>
          <a:p>
            <a:r>
              <a:rPr lang="ja-JP" altLang="en-US" sz="4000" dirty="0"/>
              <a:t>求人の取扱いについて</a:t>
            </a:r>
          </a:p>
        </p:txBody>
      </p:sp>
    </p:spTree>
    <p:extLst>
      <p:ext uri="{BB962C8B-B14F-4D97-AF65-F5344CB8AC3E}">
        <p14:creationId xmlns:p14="http://schemas.microsoft.com/office/powerpoint/2010/main" val="327030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53DF6A46-65DB-7C60-F98F-D95C93FB743C}"/>
            </a:ext>
          </a:extLst>
        </p:cNvPr>
        <p:cNvGrpSpPr/>
        <p:nvPr/>
      </p:nvGrpSpPr>
      <p:grpSpPr>
        <a:xfrm>
          <a:off x="0" y="0"/>
          <a:ext cx="0" cy="0"/>
          <a:chOff x="0" y="0"/>
          <a:chExt cx="0" cy="0"/>
        </a:xfrm>
      </p:grpSpPr>
      <p:cxnSp>
        <p:nvCxnSpPr>
          <p:cNvPr id="19" name="直線コネクタ 18">
            <a:extLst>
              <a:ext uri="{FF2B5EF4-FFF2-40B4-BE49-F238E27FC236}">
                <a16:creationId xmlns:a16="http://schemas.microsoft.com/office/drawing/2014/main" id="{82A2B7E0-66C9-A02C-FCB2-AB3E67997DD1}"/>
              </a:ext>
            </a:extLst>
          </p:cNvPr>
          <p:cNvCxnSpPr>
            <a:cxnSpLocks/>
          </p:cNvCxnSpPr>
          <p:nvPr/>
        </p:nvCxnSpPr>
        <p:spPr>
          <a:xfrm>
            <a:off x="2540851" y="1326716"/>
            <a:ext cx="1476045"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D18FFB2-EFF1-A14E-1AD6-7F208511ECFF}"/>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3</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13" name="コンテンツ プレースホルダー 4">
            <a:extLst>
              <a:ext uri="{FF2B5EF4-FFF2-40B4-BE49-F238E27FC236}">
                <a16:creationId xmlns:a16="http://schemas.microsoft.com/office/drawing/2014/main" id="{48CDEB40-9E85-5C00-9451-120E8CBEA74B}"/>
              </a:ext>
            </a:extLst>
          </p:cNvPr>
          <p:cNvSpPr txBox="1">
            <a:spLocks/>
          </p:cNvSpPr>
          <p:nvPr/>
        </p:nvSpPr>
        <p:spPr>
          <a:xfrm>
            <a:off x="2604847" y="1485096"/>
            <a:ext cx="7296297" cy="360768"/>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6</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日以降、</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求人者マイページ</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より申し込んでください。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2" name="コンテンツ プレースホルダー 4">
            <a:extLst>
              <a:ext uri="{FF2B5EF4-FFF2-40B4-BE49-F238E27FC236}">
                <a16:creationId xmlns:a16="http://schemas.microsoft.com/office/drawing/2014/main" id="{AE67162A-CDD0-59F9-374E-11BD765A6395}"/>
              </a:ext>
            </a:extLst>
          </p:cNvPr>
          <p:cNvSpPr txBox="1">
            <a:spLocks/>
          </p:cNvSpPr>
          <p:nvPr/>
        </p:nvSpPr>
        <p:spPr>
          <a:xfrm>
            <a:off x="2327960" y="1122574"/>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（１）求人の申込み</a:t>
            </a:r>
            <a:endParaRPr lang="en-US" altLang="ja-JP"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92955EEF-8D38-84FF-E5B5-E68605350B32}"/>
              </a:ext>
            </a:extLst>
          </p:cNvPr>
          <p:cNvSpPr txBox="1"/>
          <p:nvPr/>
        </p:nvSpPr>
        <p:spPr>
          <a:xfrm>
            <a:off x="2393627" y="-127027"/>
            <a:ext cx="6886525" cy="546753"/>
          </a:xfrm>
          <a:prstGeom prst="rect">
            <a:avLst/>
          </a:prstGeom>
          <a:noFill/>
        </p:spPr>
        <p:txBody>
          <a:bodyPr wrap="square">
            <a:spAutoFit/>
          </a:bodyPr>
          <a:lstStyle/>
          <a:p>
            <a:pPr marL="0" indent="0">
              <a:lnSpc>
                <a:spcPct val="200000"/>
              </a:lnSpc>
              <a:buNone/>
            </a:pPr>
            <a:r>
              <a:rPr lang="ja-JP" altLang="en-US" sz="1800" b="1" dirty="0">
                <a:latin typeface="HG丸ｺﾞｼｯｸM-PRO" panose="020F0600000000000000" pitchFamily="50" charset="-128"/>
                <a:ea typeface="HG丸ｺﾞｼｯｸM-PRO" panose="020F0600000000000000" pitchFamily="50" charset="-128"/>
              </a:rPr>
              <a:t>３（２）．高校卒業予定者に対する求人の申込みについて</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4">
            <a:extLst>
              <a:ext uri="{FF2B5EF4-FFF2-40B4-BE49-F238E27FC236}">
                <a16:creationId xmlns:a16="http://schemas.microsoft.com/office/drawing/2014/main" id="{B24EDEAD-BF2E-74D2-315E-5F5C234E1D1B}"/>
              </a:ext>
            </a:extLst>
          </p:cNvPr>
          <p:cNvSpPr txBox="1">
            <a:spLocks/>
          </p:cNvSpPr>
          <p:nvPr/>
        </p:nvSpPr>
        <p:spPr>
          <a:xfrm>
            <a:off x="2606453" y="446060"/>
            <a:ext cx="6991182" cy="667365"/>
          </a:xfrm>
          <a:prstGeom prst="rect">
            <a:avLst/>
          </a:prstGeom>
        </p:spPr>
        <p:txBody>
          <a:bodyPr>
            <a:normAutofit fontScale="77500" lnSpcReduction="20000"/>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b="1" u="sng" dirty="0">
                <a:latin typeface="HG丸ｺﾞｼｯｸM-PRO" panose="020F0600000000000000" pitchFamily="50" charset="-128"/>
                <a:ea typeface="HG丸ｺﾞｼｯｸM-PRO" panose="020F0600000000000000" pitchFamily="50" charset="-128"/>
              </a:rPr>
              <a:t>⚠高卒生を対象とする求人は、ハローワークの受理印がある求人票を、</a:t>
            </a:r>
            <a:r>
              <a:rPr lang="ja-JP" altLang="en-US" sz="2200" b="1" u="sng" dirty="0">
                <a:solidFill>
                  <a:srgbClr val="FF0000"/>
                </a:solidFill>
                <a:latin typeface="HG丸ｺﾞｼｯｸM-PRO" panose="020F0600000000000000" pitchFamily="50" charset="-128"/>
                <a:ea typeface="HG丸ｺﾞｼｯｸM-PRO" panose="020F0600000000000000" pitchFamily="50" charset="-128"/>
              </a:rPr>
              <a:t>事業主が推薦依頼先高校に送付・持ち込み</a:t>
            </a:r>
            <a:r>
              <a:rPr lang="ja-JP" altLang="en-US" sz="2200" b="1" u="sng" dirty="0">
                <a:latin typeface="HG丸ｺﾞｼｯｸM-PRO" panose="020F0600000000000000" pitchFamily="50" charset="-128"/>
                <a:ea typeface="HG丸ｺﾞｼｯｸM-PRO" panose="020F0600000000000000" pitchFamily="50" charset="-128"/>
              </a:rPr>
              <a:t>することとなっています。</a:t>
            </a:r>
            <a:endParaRPr lang="en-US" altLang="ja-JP" u="sng" dirty="0">
              <a:latin typeface="HG丸ｺﾞｼｯｸM-PRO" panose="020F0600000000000000" pitchFamily="50" charset="-128"/>
              <a:ea typeface="HG丸ｺﾞｼｯｸM-PRO" panose="020F0600000000000000" pitchFamily="50" charset="-128"/>
            </a:endParaRPr>
          </a:p>
        </p:txBody>
      </p:sp>
      <p:sp>
        <p:nvSpPr>
          <p:cNvPr id="11" name="四角形: 角を丸くする 10">
            <a:extLst>
              <a:ext uri="{FF2B5EF4-FFF2-40B4-BE49-F238E27FC236}">
                <a16:creationId xmlns:a16="http://schemas.microsoft.com/office/drawing/2014/main" id="{FEA45B5E-1958-C146-3AA0-8F04AFDB36FB}"/>
              </a:ext>
            </a:extLst>
          </p:cNvPr>
          <p:cNvSpPr/>
          <p:nvPr/>
        </p:nvSpPr>
        <p:spPr>
          <a:xfrm>
            <a:off x="2543922" y="2626088"/>
            <a:ext cx="7296297" cy="2459096"/>
          </a:xfrm>
          <a:prstGeom prst="roundRect">
            <a:avLst>
              <a:gd name="adj" fmla="val 5255"/>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0" name="コンテンツ プレースホルダー 4">
            <a:extLst>
              <a:ext uri="{FF2B5EF4-FFF2-40B4-BE49-F238E27FC236}">
                <a16:creationId xmlns:a16="http://schemas.microsoft.com/office/drawing/2014/main" id="{91F5C81E-69FA-EDAF-D12D-7E96B0C21E84}"/>
              </a:ext>
            </a:extLst>
          </p:cNvPr>
          <p:cNvSpPr txBox="1">
            <a:spLocks/>
          </p:cNvSpPr>
          <p:nvPr/>
        </p:nvSpPr>
        <p:spPr>
          <a:xfrm>
            <a:off x="2417979" y="2897264"/>
            <a:ext cx="7296297" cy="2634020"/>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　①</a:t>
            </a:r>
            <a:r>
              <a:rPr lang="ja-JP" altLang="en-US" u="sng" dirty="0">
                <a:latin typeface="HG丸ｺﾞｼｯｸM-PRO" panose="020F0600000000000000" pitchFamily="50" charset="-128"/>
                <a:ea typeface="HG丸ｺﾞｼｯｸM-PRO" panose="020F0600000000000000" pitchFamily="50" charset="-128"/>
              </a:rPr>
              <a:t>応募前職場見学実施予定表</a:t>
            </a:r>
            <a:endParaRPr lang="en-US" altLang="ja-JP" u="sng"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　　　：応募前職場見学の実施時期を特定日に限定する場合で、</a:t>
            </a:r>
            <a:r>
              <a:rPr lang="ja-JP" altLang="en-US" u="sng" dirty="0">
                <a:latin typeface="HG丸ｺﾞｼｯｸM-PRO" panose="020F0600000000000000" pitchFamily="50" charset="-128"/>
                <a:ea typeface="HG丸ｺﾞｼｯｸM-PRO" panose="020F0600000000000000" pitchFamily="50" charset="-128"/>
              </a:rPr>
              <a:t>求人票に書き切れない時</a:t>
            </a:r>
            <a:endParaRPr lang="en-US" altLang="ja-JP" u="sng"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endParaRPr lang="en-US" altLang="ja-JP" u="sng"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　②</a:t>
            </a:r>
            <a:r>
              <a:rPr lang="ja-JP" altLang="en-US" u="sng" dirty="0">
                <a:latin typeface="HG丸ｺﾞｼｯｸM-PRO" panose="020F0600000000000000" pitchFamily="50" charset="-128"/>
                <a:ea typeface="HG丸ｺﾞｼｯｸM-PRO" panose="020F0600000000000000" pitchFamily="50" charset="-128"/>
              </a:rPr>
              <a:t>推薦依頼校一覧</a:t>
            </a:r>
            <a:endParaRPr lang="en-US" altLang="ja-JP" u="sng"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　　　：推薦依頼校が</a:t>
            </a:r>
            <a:r>
              <a:rPr lang="en-US" altLang="ja-JP" u="sng" dirty="0">
                <a:latin typeface="HG丸ｺﾞｼｯｸM-PRO" panose="020F0600000000000000" pitchFamily="50" charset="-128"/>
                <a:ea typeface="HG丸ｺﾞｼｯｸM-PRO" panose="020F0600000000000000" pitchFamily="50" charset="-128"/>
              </a:rPr>
              <a:t>30</a:t>
            </a:r>
            <a:r>
              <a:rPr lang="ja-JP" altLang="en-US" u="sng" dirty="0">
                <a:latin typeface="HG丸ｺﾞｼｯｸM-PRO" panose="020F0600000000000000" pitchFamily="50" charset="-128"/>
                <a:ea typeface="HG丸ｺﾞｼｯｸM-PRO" panose="020F0600000000000000" pitchFamily="50" charset="-128"/>
              </a:rPr>
              <a:t>校を超える時</a:t>
            </a:r>
            <a:endParaRPr lang="en-US" altLang="ja-JP" u="sng"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endParaRPr lang="en-US" altLang="ja-JP" u="sng"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　③</a:t>
            </a:r>
            <a:r>
              <a:rPr lang="ja-JP" altLang="en-US" u="sng" dirty="0">
                <a:latin typeface="HG丸ｺﾞｼｯｸM-PRO" panose="020F0600000000000000" pitchFamily="50" charset="-128"/>
                <a:ea typeface="HG丸ｺﾞｼｯｸM-PRO" panose="020F0600000000000000" pitchFamily="50" charset="-128"/>
              </a:rPr>
              <a:t>就業場所および受動喫煙対策一覧</a:t>
            </a:r>
            <a:endParaRPr lang="en-US" altLang="ja-JP" u="sng"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　　　：就業場所が複数ある場合で、</a:t>
            </a:r>
            <a:r>
              <a:rPr lang="ja-JP" altLang="en-US" u="sng" dirty="0">
                <a:latin typeface="HG丸ｺﾞｼｯｸM-PRO" panose="020F0600000000000000" pitchFamily="50" charset="-128"/>
                <a:ea typeface="HG丸ｺﾞｼｯｸM-PRO" panose="020F0600000000000000" pitchFamily="50" charset="-128"/>
              </a:rPr>
              <a:t>求人票に書き切れない時</a:t>
            </a:r>
            <a:endParaRPr lang="en-US" altLang="ja-JP" u="sng"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　　　または、就業場所ごとの受動喫煙対策が異なる場合で、</a:t>
            </a:r>
            <a:r>
              <a:rPr lang="ja-JP" altLang="en-US" u="sng" dirty="0">
                <a:latin typeface="HG丸ｺﾞｼｯｸM-PRO" panose="020F0600000000000000" pitchFamily="50" charset="-128"/>
                <a:ea typeface="HG丸ｺﾞｼｯｸM-PRO" panose="020F0600000000000000" pitchFamily="50" charset="-128"/>
              </a:rPr>
              <a:t>求人票に書ききれない時</a:t>
            </a:r>
            <a:endParaRPr lang="en-US" altLang="ja-JP" u="sng"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endParaRPr lang="en-US" altLang="ja-JP" dirty="0">
              <a:latin typeface="HG丸ｺﾞｼｯｸM-PRO" panose="020F0600000000000000" pitchFamily="50" charset="-128"/>
              <a:ea typeface="HG丸ｺﾞｼｯｸM-PRO" panose="020F0600000000000000" pitchFamily="50" charset="-128"/>
            </a:endParaRPr>
          </a:p>
        </p:txBody>
      </p:sp>
      <p:sp>
        <p:nvSpPr>
          <p:cNvPr id="22" name="四角形: 角を丸くする 21">
            <a:extLst>
              <a:ext uri="{FF2B5EF4-FFF2-40B4-BE49-F238E27FC236}">
                <a16:creationId xmlns:a16="http://schemas.microsoft.com/office/drawing/2014/main" id="{B6F022A5-DB57-2C24-2472-57C44AA18A24}"/>
              </a:ext>
            </a:extLst>
          </p:cNvPr>
          <p:cNvSpPr/>
          <p:nvPr/>
        </p:nvSpPr>
        <p:spPr>
          <a:xfrm>
            <a:off x="3743740" y="2472130"/>
            <a:ext cx="4917174" cy="32727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2" name="コンテンツ プレースホルダー 4">
            <a:extLst>
              <a:ext uri="{FF2B5EF4-FFF2-40B4-BE49-F238E27FC236}">
                <a16:creationId xmlns:a16="http://schemas.microsoft.com/office/drawing/2014/main" id="{3E3CAB46-8884-CF45-D293-157171A6CBDE}"/>
              </a:ext>
            </a:extLst>
          </p:cNvPr>
          <p:cNvSpPr txBox="1">
            <a:spLocks/>
          </p:cNvSpPr>
          <p:nvPr/>
        </p:nvSpPr>
        <p:spPr>
          <a:xfrm>
            <a:off x="3819268" y="2477701"/>
            <a:ext cx="4867453" cy="379296"/>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b="1" dirty="0">
                <a:latin typeface="HG丸ｺﾞｼｯｸM-PRO" panose="020F0600000000000000" pitchFamily="50" charset="-128"/>
                <a:ea typeface="HG丸ｺﾞｼｯｸM-PRO" panose="020F0600000000000000" pitchFamily="50" charset="-128"/>
              </a:rPr>
              <a:t>必要に応じ、以下の書類をメールにて提出してください。</a:t>
            </a:r>
            <a:endParaRPr lang="en-US" altLang="ja-JP" b="1"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55058BB0-5A3E-ECFE-FBBE-1D9D2EFC8DE2}"/>
              </a:ext>
            </a:extLst>
          </p:cNvPr>
          <p:cNvSpPr txBox="1"/>
          <p:nvPr/>
        </p:nvSpPr>
        <p:spPr>
          <a:xfrm>
            <a:off x="8625408" y="132212"/>
            <a:ext cx="1104790"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dirty="0"/>
              <a:t>冊子</a:t>
            </a:r>
            <a:r>
              <a:rPr kumimoji="1" lang="en-US" altLang="ja-JP" sz="1200" dirty="0"/>
              <a:t>P17~P45</a:t>
            </a:r>
            <a:endParaRPr kumimoji="1" lang="ja-JP" altLang="en-US" sz="1200" dirty="0"/>
          </a:p>
        </p:txBody>
      </p:sp>
      <p:sp>
        <p:nvSpPr>
          <p:cNvPr id="9" name="テキスト ボックス 8">
            <a:extLst>
              <a:ext uri="{FF2B5EF4-FFF2-40B4-BE49-F238E27FC236}">
                <a16:creationId xmlns:a16="http://schemas.microsoft.com/office/drawing/2014/main" id="{66481414-8850-B56A-A371-E0974469C9BB}"/>
              </a:ext>
            </a:extLst>
          </p:cNvPr>
          <p:cNvSpPr txBox="1"/>
          <p:nvPr/>
        </p:nvSpPr>
        <p:spPr>
          <a:xfrm>
            <a:off x="4281467" y="3589446"/>
            <a:ext cx="412292" cy="216213"/>
          </a:xfrm>
          <a:prstGeom prst="rect">
            <a:avLst/>
          </a:prstGeom>
          <a:noFill/>
          <a:ln>
            <a:solidFill>
              <a:schemeClr val="tx1"/>
            </a:solidFill>
          </a:ln>
        </p:spPr>
        <p:txBody>
          <a:bodyPr wrap="none" rtlCol="0">
            <a:spAutoFit/>
          </a:bodyPr>
          <a:lstStyle/>
          <a:p>
            <a:pPr algn="l">
              <a:lnSpc>
                <a:spcPct val="120000"/>
              </a:lnSpc>
              <a:spcAft>
                <a:spcPts val="600"/>
              </a:spcAft>
              <a:buClr>
                <a:schemeClr val="tx2"/>
              </a:buClr>
            </a:pPr>
            <a:r>
              <a:rPr kumimoji="1" lang="ja-JP" altLang="en-US" sz="700" dirty="0"/>
              <a:t>別添</a:t>
            </a:r>
            <a:r>
              <a:rPr kumimoji="1" lang="en-US" altLang="ja-JP" sz="700" dirty="0"/>
              <a:t>3</a:t>
            </a:r>
            <a:endParaRPr kumimoji="1" lang="ja-JP" altLang="en-US" sz="700" dirty="0"/>
          </a:p>
        </p:txBody>
      </p:sp>
      <p:sp>
        <p:nvSpPr>
          <p:cNvPr id="10" name="テキスト ボックス 9">
            <a:extLst>
              <a:ext uri="{FF2B5EF4-FFF2-40B4-BE49-F238E27FC236}">
                <a16:creationId xmlns:a16="http://schemas.microsoft.com/office/drawing/2014/main" id="{E1E78E5A-3BD7-77CB-4320-D71AFB85EF92}"/>
              </a:ext>
            </a:extLst>
          </p:cNvPr>
          <p:cNvSpPr txBox="1"/>
          <p:nvPr/>
        </p:nvSpPr>
        <p:spPr>
          <a:xfrm>
            <a:off x="5653835" y="4194856"/>
            <a:ext cx="412292" cy="216213"/>
          </a:xfrm>
          <a:prstGeom prst="rect">
            <a:avLst/>
          </a:prstGeom>
          <a:noFill/>
          <a:ln>
            <a:solidFill>
              <a:schemeClr val="tx1"/>
            </a:solidFill>
          </a:ln>
        </p:spPr>
        <p:txBody>
          <a:bodyPr wrap="none" rtlCol="0">
            <a:spAutoFit/>
          </a:bodyPr>
          <a:lstStyle/>
          <a:p>
            <a:pPr algn="l">
              <a:lnSpc>
                <a:spcPct val="120000"/>
              </a:lnSpc>
              <a:spcAft>
                <a:spcPts val="600"/>
              </a:spcAft>
              <a:buClr>
                <a:schemeClr val="tx2"/>
              </a:buClr>
            </a:pPr>
            <a:r>
              <a:rPr kumimoji="1" lang="ja-JP" altLang="en-US" sz="700" dirty="0"/>
              <a:t>別添</a:t>
            </a:r>
            <a:r>
              <a:rPr kumimoji="1" lang="en-US" altLang="ja-JP" sz="700" dirty="0"/>
              <a:t>4</a:t>
            </a:r>
            <a:endParaRPr kumimoji="1" lang="ja-JP" altLang="en-US" sz="700" dirty="0"/>
          </a:p>
        </p:txBody>
      </p:sp>
      <p:sp>
        <p:nvSpPr>
          <p:cNvPr id="15" name="テキスト ボックス 14">
            <a:extLst>
              <a:ext uri="{FF2B5EF4-FFF2-40B4-BE49-F238E27FC236}">
                <a16:creationId xmlns:a16="http://schemas.microsoft.com/office/drawing/2014/main" id="{C944B9E7-6C3B-0AD4-E732-D8D0C5C8781D}"/>
              </a:ext>
            </a:extLst>
          </p:cNvPr>
          <p:cNvSpPr txBox="1"/>
          <p:nvPr/>
        </p:nvSpPr>
        <p:spPr>
          <a:xfrm>
            <a:off x="5097016" y="2936554"/>
            <a:ext cx="412292" cy="216213"/>
          </a:xfrm>
          <a:prstGeom prst="rect">
            <a:avLst/>
          </a:prstGeom>
          <a:noFill/>
          <a:ln>
            <a:solidFill>
              <a:schemeClr val="tx1"/>
            </a:solidFill>
          </a:ln>
        </p:spPr>
        <p:txBody>
          <a:bodyPr wrap="none" rtlCol="0">
            <a:spAutoFit/>
          </a:bodyPr>
          <a:lstStyle/>
          <a:p>
            <a:pPr algn="l">
              <a:lnSpc>
                <a:spcPct val="120000"/>
              </a:lnSpc>
              <a:spcAft>
                <a:spcPts val="600"/>
              </a:spcAft>
              <a:buClr>
                <a:schemeClr val="tx2"/>
              </a:buClr>
            </a:pPr>
            <a:r>
              <a:rPr kumimoji="1" lang="ja-JP" altLang="en-US" sz="700" dirty="0"/>
              <a:t>別添</a:t>
            </a:r>
            <a:r>
              <a:rPr kumimoji="1" lang="en-US" altLang="ja-JP" sz="700" dirty="0"/>
              <a:t>2</a:t>
            </a:r>
            <a:endParaRPr kumimoji="1" lang="ja-JP" altLang="en-US" sz="700" dirty="0"/>
          </a:p>
        </p:txBody>
      </p:sp>
      <p:sp>
        <p:nvSpPr>
          <p:cNvPr id="16" name="テキスト ボックス 15">
            <a:extLst>
              <a:ext uri="{FF2B5EF4-FFF2-40B4-BE49-F238E27FC236}">
                <a16:creationId xmlns:a16="http://schemas.microsoft.com/office/drawing/2014/main" id="{71EE9EAC-58A6-8E7A-A785-B4D4830BD6B4}"/>
              </a:ext>
            </a:extLst>
          </p:cNvPr>
          <p:cNvSpPr txBox="1"/>
          <p:nvPr/>
        </p:nvSpPr>
        <p:spPr>
          <a:xfrm>
            <a:off x="2590801" y="5303190"/>
            <a:ext cx="3211520" cy="873701"/>
          </a:xfrm>
          <a:prstGeom prst="rect">
            <a:avLst/>
          </a:prstGeom>
          <a:noFill/>
          <a:ln>
            <a:solidFill>
              <a:schemeClr val="tx1"/>
            </a:solidFill>
          </a:ln>
        </p:spPr>
        <p:txBody>
          <a:bodyPr wrap="none" rtlCol="0">
            <a:spAutoFit/>
          </a:bodyPr>
          <a:lstStyle/>
          <a:p>
            <a:pPr algn="l">
              <a:lnSpc>
                <a:spcPct val="120000"/>
              </a:lnSpc>
              <a:spcAft>
                <a:spcPts val="600"/>
              </a:spcAft>
              <a:buClr>
                <a:schemeClr val="tx2"/>
              </a:buClr>
            </a:pPr>
            <a:r>
              <a:rPr kumimoji="1" lang="ja-JP" altLang="en-US" sz="2000" dirty="0"/>
              <a:t>メール送付先</a:t>
            </a:r>
            <a:endParaRPr kumimoji="1" lang="en-US" altLang="ja-JP" sz="2000" dirty="0"/>
          </a:p>
          <a:p>
            <a:pPr algn="l">
              <a:lnSpc>
                <a:spcPct val="120000"/>
              </a:lnSpc>
              <a:spcAft>
                <a:spcPts val="600"/>
              </a:spcAft>
              <a:buClr>
                <a:schemeClr val="tx2"/>
              </a:buClr>
            </a:pPr>
            <a:r>
              <a:rPr kumimoji="1" lang="en-US" altLang="ja-JP" sz="2000" dirty="0"/>
              <a:t>23130-kigyou@mhlw.go.jp</a:t>
            </a:r>
            <a:endParaRPr kumimoji="1" lang="ja-JP" altLang="en-US" sz="2000" dirty="0"/>
          </a:p>
        </p:txBody>
      </p:sp>
      <p:sp>
        <p:nvSpPr>
          <p:cNvPr id="17" name="コンテンツ プレースホルダー 4">
            <a:extLst>
              <a:ext uri="{FF2B5EF4-FFF2-40B4-BE49-F238E27FC236}">
                <a16:creationId xmlns:a16="http://schemas.microsoft.com/office/drawing/2014/main" id="{EE3A3281-1838-E0E8-9D2F-A5A815894EEC}"/>
              </a:ext>
            </a:extLst>
          </p:cNvPr>
          <p:cNvSpPr txBox="1">
            <a:spLocks/>
          </p:cNvSpPr>
          <p:nvPr/>
        </p:nvSpPr>
        <p:spPr>
          <a:xfrm>
            <a:off x="2670628" y="1756213"/>
            <a:ext cx="7296297" cy="533011"/>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通信状況等により、</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求人者マイページ</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が利用できない場合は、窓口または郵送にてお申し込みください。</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5" name="コンテンツ プレースホルダー 4">
            <a:extLst>
              <a:ext uri="{FF2B5EF4-FFF2-40B4-BE49-F238E27FC236}">
                <a16:creationId xmlns:a16="http://schemas.microsoft.com/office/drawing/2014/main" id="{A07FC43B-8560-6BBE-BC2D-F60E58615A14}"/>
              </a:ext>
            </a:extLst>
          </p:cNvPr>
          <p:cNvSpPr txBox="1">
            <a:spLocks/>
          </p:cNvSpPr>
          <p:nvPr/>
        </p:nvSpPr>
        <p:spPr>
          <a:xfrm>
            <a:off x="2609703" y="2054248"/>
            <a:ext cx="7296297" cy="925353"/>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en-US" b="1" u="sng" dirty="0">
                <a:latin typeface="HG丸ｺﾞｼｯｸM-PRO" panose="020F0600000000000000" pitchFamily="50" charset="-128"/>
                <a:ea typeface="HG丸ｺﾞｼｯｸM-PRO" panose="020F0600000000000000" pitchFamily="50" charset="-128"/>
              </a:rPr>
              <a:t>職種別</a:t>
            </a:r>
            <a:r>
              <a:rPr lang="en-US" altLang="ja-JP" b="1" u="sng" dirty="0">
                <a:latin typeface="HG丸ｺﾞｼｯｸM-PRO" panose="020F0600000000000000" pitchFamily="50" charset="-128"/>
                <a:ea typeface="HG丸ｺﾞｼｯｸM-PRO" panose="020F0600000000000000" pitchFamily="50" charset="-128"/>
              </a:rPr>
              <a:t>/</a:t>
            </a:r>
            <a:r>
              <a:rPr lang="ja-JP" altLang="en-US" b="1" u="sng" dirty="0">
                <a:latin typeface="HG丸ｺﾞｼｯｸM-PRO" panose="020F0600000000000000" pitchFamily="50" charset="-128"/>
                <a:ea typeface="HG丸ｺﾞｼｯｸM-PRO" panose="020F0600000000000000" pitchFamily="50" charset="-128"/>
              </a:rPr>
              <a:t>就業場所別</a:t>
            </a:r>
            <a:r>
              <a:rPr lang="en-US" altLang="ja-JP" b="1" u="sng" dirty="0">
                <a:latin typeface="HG丸ｺﾞｼｯｸM-PRO" panose="020F0600000000000000" pitchFamily="50" charset="-128"/>
                <a:ea typeface="HG丸ｺﾞｼｯｸM-PRO" panose="020F0600000000000000" pitchFamily="50" charset="-128"/>
              </a:rPr>
              <a:t>/</a:t>
            </a:r>
            <a:r>
              <a:rPr lang="ja-JP" altLang="en-US" b="1" u="sng" dirty="0">
                <a:latin typeface="HG丸ｺﾞｼｯｸM-PRO" panose="020F0600000000000000" pitchFamily="50" charset="-128"/>
                <a:ea typeface="HG丸ｺﾞｼｯｸM-PRO" panose="020F0600000000000000" pitchFamily="50" charset="-128"/>
              </a:rPr>
              <a:t>雇用形態別</a:t>
            </a:r>
            <a:r>
              <a:rPr lang="ja-JP" altLang="en-US" dirty="0">
                <a:latin typeface="HG丸ｺﾞｼｯｸM-PRO" panose="020F0600000000000000" pitchFamily="50" charset="-128"/>
                <a:ea typeface="HG丸ｺﾞｼｯｸM-PRO" panose="020F0600000000000000" pitchFamily="50" charset="-128"/>
              </a:rPr>
              <a:t>に申し込む必要があります。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7448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71475018-2A5E-C02E-C490-5E8A002F48DB}"/>
            </a:ext>
          </a:extLst>
        </p:cNvPr>
        <p:cNvGrpSpPr/>
        <p:nvPr/>
      </p:nvGrpSpPr>
      <p:grpSpPr>
        <a:xfrm>
          <a:off x="0" y="0"/>
          <a:ext cx="0" cy="0"/>
          <a:chOff x="0" y="0"/>
          <a:chExt cx="0" cy="0"/>
        </a:xfrm>
      </p:grpSpPr>
      <p:cxnSp>
        <p:nvCxnSpPr>
          <p:cNvPr id="25" name="直線コネクタ 24">
            <a:extLst>
              <a:ext uri="{FF2B5EF4-FFF2-40B4-BE49-F238E27FC236}">
                <a16:creationId xmlns:a16="http://schemas.microsoft.com/office/drawing/2014/main" id="{A31BAC95-3441-65A9-8676-EE9729D38C47}"/>
              </a:ext>
            </a:extLst>
          </p:cNvPr>
          <p:cNvCxnSpPr>
            <a:cxnSpLocks/>
          </p:cNvCxnSpPr>
          <p:nvPr/>
        </p:nvCxnSpPr>
        <p:spPr>
          <a:xfrm>
            <a:off x="2590801" y="320774"/>
            <a:ext cx="1468022"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0777F88D-4DF1-E132-8EFB-3028B3FDA614}"/>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3</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5" name="コンテンツ プレースホルダー 4">
            <a:extLst>
              <a:ext uri="{FF2B5EF4-FFF2-40B4-BE49-F238E27FC236}">
                <a16:creationId xmlns:a16="http://schemas.microsoft.com/office/drawing/2014/main" id="{645D7551-3753-4658-2CDF-116B5FEAC6D9}"/>
              </a:ext>
            </a:extLst>
          </p:cNvPr>
          <p:cNvSpPr txBox="1">
            <a:spLocks/>
          </p:cNvSpPr>
          <p:nvPr/>
        </p:nvSpPr>
        <p:spPr>
          <a:xfrm>
            <a:off x="2562571" y="443812"/>
            <a:ext cx="7056784" cy="527819"/>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・受理印を押した求人票の返却は、</a:t>
            </a:r>
            <a:r>
              <a:rPr lang="ja-JP" altLang="en-US" sz="1300" b="1" u="sng" dirty="0">
                <a:solidFill>
                  <a:srgbClr val="FF0000"/>
                </a:solidFill>
                <a:latin typeface="HG丸ｺﾞｼｯｸM-PRO" panose="020F0600000000000000" pitchFamily="50" charset="-128"/>
                <a:ea typeface="HG丸ｺﾞｼｯｸM-PRO" panose="020F0600000000000000" pitchFamily="50" charset="-128"/>
              </a:rPr>
              <a:t>７月１日（水）以降</a:t>
            </a:r>
            <a:r>
              <a:rPr lang="ja-JP" altLang="en-US" sz="1300" dirty="0">
                <a:latin typeface="HG丸ｺﾞｼｯｸM-PRO" panose="020F0600000000000000" pitchFamily="50" charset="-128"/>
                <a:ea typeface="HG丸ｺﾞｼｯｸM-PRO" panose="020F0600000000000000" pitchFamily="50" charset="-128"/>
              </a:rPr>
              <a:t>となります。</a:t>
            </a:r>
            <a:endParaRPr lang="en-US" altLang="ja-JP" sz="13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・受け取り方法は原則「郵送」、ご希望に応じ「窓口受取」を選択いただけます。</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ー 4">
            <a:extLst>
              <a:ext uri="{FF2B5EF4-FFF2-40B4-BE49-F238E27FC236}">
                <a16:creationId xmlns:a16="http://schemas.microsoft.com/office/drawing/2014/main" id="{67408E3D-058A-2333-9921-665DC5A377F7}"/>
              </a:ext>
            </a:extLst>
          </p:cNvPr>
          <p:cNvSpPr txBox="1">
            <a:spLocks/>
          </p:cNvSpPr>
          <p:nvPr/>
        </p:nvSpPr>
        <p:spPr>
          <a:xfrm>
            <a:off x="2360712" y="116632"/>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（２）求人票の返却</a:t>
            </a:r>
            <a:endParaRPr lang="en-US" altLang="ja-JP" dirty="0">
              <a:latin typeface="HG丸ｺﾞｼｯｸM-PRO" panose="020F0600000000000000" pitchFamily="50" charset="-128"/>
              <a:ea typeface="HG丸ｺﾞｼｯｸM-PRO" panose="020F0600000000000000" pitchFamily="50" charset="-128"/>
            </a:endParaRPr>
          </a:p>
        </p:txBody>
      </p:sp>
      <p:sp>
        <p:nvSpPr>
          <p:cNvPr id="18" name="四角形: 角を丸くする 17">
            <a:extLst>
              <a:ext uri="{FF2B5EF4-FFF2-40B4-BE49-F238E27FC236}">
                <a16:creationId xmlns:a16="http://schemas.microsoft.com/office/drawing/2014/main" id="{2F011873-9E40-02DD-5392-E3D5F806DE42}"/>
              </a:ext>
            </a:extLst>
          </p:cNvPr>
          <p:cNvSpPr/>
          <p:nvPr/>
        </p:nvSpPr>
        <p:spPr>
          <a:xfrm>
            <a:off x="2511081" y="1254902"/>
            <a:ext cx="7258743" cy="2469100"/>
          </a:xfrm>
          <a:prstGeom prst="roundRect">
            <a:avLst>
              <a:gd name="adj" fmla="val 6866"/>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1" name="四角形: 角を丸くする 20">
            <a:extLst>
              <a:ext uri="{FF2B5EF4-FFF2-40B4-BE49-F238E27FC236}">
                <a16:creationId xmlns:a16="http://schemas.microsoft.com/office/drawing/2014/main" id="{2603B136-37BA-8AB5-E76D-4E0A2CCAB5EC}"/>
              </a:ext>
            </a:extLst>
          </p:cNvPr>
          <p:cNvSpPr/>
          <p:nvPr/>
        </p:nvSpPr>
        <p:spPr>
          <a:xfrm>
            <a:off x="4785157" y="1075353"/>
            <a:ext cx="2710592" cy="337532"/>
          </a:xfrm>
          <a:prstGeom prst="roundRect">
            <a:avLst>
              <a:gd name="adj" fmla="val 11757"/>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6" name="テキスト ボックス 15">
            <a:extLst>
              <a:ext uri="{FF2B5EF4-FFF2-40B4-BE49-F238E27FC236}">
                <a16:creationId xmlns:a16="http://schemas.microsoft.com/office/drawing/2014/main" id="{0ED48448-3907-5EAC-FAAF-7F3BD5528594}"/>
              </a:ext>
            </a:extLst>
          </p:cNvPr>
          <p:cNvSpPr txBox="1"/>
          <p:nvPr/>
        </p:nvSpPr>
        <p:spPr>
          <a:xfrm>
            <a:off x="2562570" y="1407437"/>
            <a:ext cx="7315199" cy="540597"/>
          </a:xfrm>
          <a:prstGeom prst="rect">
            <a:avLst/>
          </a:prstGeom>
          <a:noFill/>
        </p:spPr>
        <p:txBody>
          <a:bodyPr wrap="square" rtlCol="0">
            <a:spAutoFit/>
          </a:bodyPr>
          <a:lstStyle/>
          <a:p>
            <a:pPr algn="l">
              <a:lnSpc>
                <a:spcPct val="120000"/>
              </a:lnSpc>
              <a:spcAft>
                <a:spcPts val="600"/>
              </a:spcAft>
              <a:buClr>
                <a:schemeClr val="tx2"/>
              </a:buClr>
            </a:pPr>
            <a:r>
              <a:rPr kumimoji="1" lang="ja-JP" altLang="en-US" sz="1300" dirty="0">
                <a:latin typeface="HG丸ｺﾞｼｯｸM-PRO" panose="020F0600000000000000" pitchFamily="50" charset="-128"/>
                <a:ea typeface="HG丸ｺﾞｼｯｸM-PRO" panose="020F0600000000000000" pitchFamily="50" charset="-128"/>
              </a:rPr>
              <a:t>・多くの求人をお受けするため、</a:t>
            </a:r>
            <a:r>
              <a:rPr kumimoji="1" lang="en-US" altLang="ja-JP" sz="1300" dirty="0">
                <a:solidFill>
                  <a:srgbClr val="FF0000"/>
                </a:solidFill>
                <a:latin typeface="HG丸ｺﾞｼｯｸM-PRO" panose="020F0600000000000000" pitchFamily="50" charset="-128"/>
                <a:ea typeface="HG丸ｺﾞｼｯｸM-PRO" panose="020F0600000000000000" pitchFamily="50" charset="-128"/>
              </a:rPr>
              <a:t>6</a:t>
            </a:r>
            <a:r>
              <a:rPr kumimoji="1" lang="ja-JP" altLang="en-US" sz="1300" dirty="0">
                <a:solidFill>
                  <a:srgbClr val="FF0000"/>
                </a:solidFill>
                <a:latin typeface="HG丸ｺﾞｼｯｸM-PRO" panose="020F0600000000000000" pitchFamily="50" charset="-128"/>
                <a:ea typeface="HG丸ｺﾞｼｯｸM-PRO" panose="020F0600000000000000" pitchFamily="50" charset="-128"/>
              </a:rPr>
              <a:t>月</a:t>
            </a:r>
            <a:r>
              <a:rPr kumimoji="1" lang="en-US" altLang="ja-JP" sz="1300" dirty="0">
                <a:solidFill>
                  <a:srgbClr val="FF0000"/>
                </a:solidFill>
                <a:latin typeface="HG丸ｺﾞｼｯｸM-PRO" panose="020F0600000000000000" pitchFamily="50" charset="-128"/>
                <a:ea typeface="HG丸ｺﾞｼｯｸM-PRO" panose="020F0600000000000000" pitchFamily="50" charset="-128"/>
              </a:rPr>
              <a:t>15</a:t>
            </a:r>
            <a:r>
              <a:rPr kumimoji="1" lang="ja-JP" altLang="en-US" sz="1300" dirty="0">
                <a:solidFill>
                  <a:srgbClr val="FF0000"/>
                </a:solidFill>
                <a:latin typeface="HG丸ｺﾞｼｯｸM-PRO" panose="020F0600000000000000" pitchFamily="50" charset="-128"/>
                <a:ea typeface="HG丸ｺﾞｼｯｸM-PRO" panose="020F0600000000000000" pitchFamily="50" charset="-128"/>
              </a:rPr>
              <a:t>日（月）までにお申し込みいただいた求人について、　　</a:t>
            </a:r>
            <a:r>
              <a:rPr kumimoji="1" lang="en-US" altLang="ja-JP" sz="1300" dirty="0">
                <a:solidFill>
                  <a:srgbClr val="FF0000"/>
                </a:solidFill>
                <a:latin typeface="HG丸ｺﾞｼｯｸM-PRO" panose="020F0600000000000000" pitchFamily="50" charset="-128"/>
                <a:ea typeface="HG丸ｺﾞｼｯｸM-PRO" panose="020F0600000000000000" pitchFamily="50" charset="-128"/>
              </a:rPr>
              <a:t>7</a:t>
            </a:r>
            <a:r>
              <a:rPr kumimoji="1" lang="ja-JP" altLang="en-US" sz="1300" dirty="0">
                <a:solidFill>
                  <a:srgbClr val="FF0000"/>
                </a:solidFill>
                <a:latin typeface="HG丸ｺﾞｼｯｸM-PRO" panose="020F0600000000000000" pitchFamily="50" charset="-128"/>
                <a:ea typeface="HG丸ｺﾞｼｯｸM-PRO" panose="020F0600000000000000" pitchFamily="50" charset="-128"/>
              </a:rPr>
              <a:t>月</a:t>
            </a:r>
            <a:r>
              <a:rPr kumimoji="1" lang="en-US" altLang="ja-JP" sz="1300"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sz="1300" dirty="0">
                <a:solidFill>
                  <a:srgbClr val="FF0000"/>
                </a:solidFill>
                <a:latin typeface="HG丸ｺﾞｼｯｸM-PRO" panose="020F0600000000000000" pitchFamily="50" charset="-128"/>
                <a:ea typeface="HG丸ｺﾞｼｯｸM-PRO" panose="020F0600000000000000" pitchFamily="50" charset="-128"/>
              </a:rPr>
              <a:t>日（水）付の</a:t>
            </a:r>
            <a:r>
              <a:rPr kumimoji="1" lang="ja-JP" altLang="en-US" sz="1300" b="1" dirty="0">
                <a:solidFill>
                  <a:srgbClr val="FF0000"/>
                </a:solidFill>
                <a:latin typeface="HG丸ｺﾞｼｯｸM-PRO" panose="020F0600000000000000" pitchFamily="50" charset="-128"/>
                <a:ea typeface="HG丸ｺﾞｼｯｸM-PRO" panose="020F0600000000000000" pitchFamily="50" charset="-128"/>
              </a:rPr>
              <a:t>配達日指定郵便</a:t>
            </a:r>
            <a:r>
              <a:rPr kumimoji="1" lang="ja-JP" altLang="en-US" sz="1300" dirty="0">
                <a:solidFill>
                  <a:srgbClr val="FF0000"/>
                </a:solidFill>
                <a:latin typeface="HG丸ｺﾞｼｯｸM-PRO" panose="020F0600000000000000" pitchFamily="50" charset="-128"/>
                <a:ea typeface="HG丸ｺﾞｼｯｸM-PRO" panose="020F0600000000000000" pitchFamily="50" charset="-128"/>
              </a:rPr>
              <a:t>で返却します。</a:t>
            </a:r>
            <a:endParaRPr kumimoji="1" lang="en-US" altLang="ja-JP" sz="13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4" name="テキスト ボックス 23">
            <a:extLst>
              <a:ext uri="{FF2B5EF4-FFF2-40B4-BE49-F238E27FC236}">
                <a16:creationId xmlns:a16="http://schemas.microsoft.com/office/drawing/2014/main" id="{922B3412-9B1A-DF88-36A0-688328D4CBA3}"/>
              </a:ext>
            </a:extLst>
          </p:cNvPr>
          <p:cNvSpPr txBox="1"/>
          <p:nvPr/>
        </p:nvSpPr>
        <p:spPr>
          <a:xfrm>
            <a:off x="4718809" y="1104528"/>
            <a:ext cx="2800767" cy="304699"/>
          </a:xfrm>
          <a:prstGeom prst="rect">
            <a:avLst/>
          </a:prstGeom>
          <a:noFill/>
        </p:spPr>
        <p:txBody>
          <a:bodyPr wrap="none" rtlCol="0">
            <a:spAutoFit/>
          </a:bodyPr>
          <a:lstStyle/>
          <a:p>
            <a:pPr algn="l">
              <a:lnSpc>
                <a:spcPct val="120000"/>
              </a:lnSpc>
              <a:spcAft>
                <a:spcPts val="600"/>
              </a:spcAft>
              <a:buClr>
                <a:schemeClr val="tx2"/>
              </a:buClr>
            </a:pPr>
            <a:r>
              <a:rPr kumimoji="1" lang="en-US" altLang="ja-JP" sz="1200" b="1" dirty="0"/>
              <a:t>【</a:t>
            </a:r>
            <a:r>
              <a:rPr kumimoji="1" lang="ja-JP" altLang="en-US" sz="1200" b="1" dirty="0"/>
              <a:t>原則</a:t>
            </a:r>
            <a:r>
              <a:rPr kumimoji="1" lang="en-US" altLang="ja-JP" sz="1200" b="1" dirty="0"/>
              <a:t>】</a:t>
            </a:r>
            <a:r>
              <a:rPr kumimoji="1" lang="ja-JP" altLang="en-US" sz="1200" b="1" dirty="0"/>
              <a:t>郵送での受取を希望する場合</a:t>
            </a:r>
          </a:p>
        </p:txBody>
      </p:sp>
      <p:sp>
        <p:nvSpPr>
          <p:cNvPr id="26" name="テキスト ボックス 25">
            <a:extLst>
              <a:ext uri="{FF2B5EF4-FFF2-40B4-BE49-F238E27FC236}">
                <a16:creationId xmlns:a16="http://schemas.microsoft.com/office/drawing/2014/main" id="{8B38CE83-1B76-53DA-0B10-044EF637BFD6}"/>
              </a:ext>
            </a:extLst>
          </p:cNvPr>
          <p:cNvSpPr txBox="1"/>
          <p:nvPr/>
        </p:nvSpPr>
        <p:spPr>
          <a:xfrm>
            <a:off x="2562569" y="2301392"/>
            <a:ext cx="7315199" cy="1414683"/>
          </a:xfrm>
          <a:prstGeom prst="rect">
            <a:avLst/>
          </a:prstGeom>
          <a:noFill/>
        </p:spPr>
        <p:txBody>
          <a:bodyPr wrap="square" rtlCol="0">
            <a:spAutoFit/>
          </a:bodyPr>
          <a:lstStyle/>
          <a:p>
            <a:pPr algn="l">
              <a:lnSpc>
                <a:spcPct val="120000"/>
              </a:lnSpc>
              <a:spcAft>
                <a:spcPts val="600"/>
              </a:spcAft>
              <a:buClr>
                <a:schemeClr val="tx2"/>
              </a:buClr>
            </a:pPr>
            <a:r>
              <a:rPr kumimoji="1" lang="ja-JP" altLang="en-US" sz="1300" dirty="0">
                <a:latin typeface="HG丸ｺﾞｼｯｸM-PRO" panose="020F0600000000000000" pitchFamily="50" charset="-128"/>
                <a:ea typeface="HG丸ｺﾞｼｯｸM-PRO" panose="020F0600000000000000" pitchFamily="50" charset="-128"/>
              </a:rPr>
              <a:t>・</a:t>
            </a:r>
            <a:r>
              <a:rPr kumimoji="1" lang="en-US" altLang="ja-JP" sz="1300" dirty="0">
                <a:latin typeface="HG丸ｺﾞｼｯｸM-PRO" panose="020F0600000000000000" pitchFamily="50" charset="-128"/>
                <a:ea typeface="HG丸ｺﾞｼｯｸM-PRO" panose="020F0600000000000000" pitchFamily="50" charset="-128"/>
              </a:rPr>
              <a:t>6</a:t>
            </a:r>
            <a:r>
              <a:rPr kumimoji="1" lang="ja-JP" altLang="en-US" sz="1300" dirty="0">
                <a:latin typeface="HG丸ｺﾞｼｯｸM-PRO" panose="020F0600000000000000" pitchFamily="50" charset="-128"/>
                <a:ea typeface="HG丸ｺﾞｼｯｸM-PRO" panose="020F0600000000000000" pitchFamily="50" charset="-128"/>
              </a:rPr>
              <a:t>月</a:t>
            </a:r>
            <a:r>
              <a:rPr kumimoji="1" lang="en-US" altLang="ja-JP" sz="1300" dirty="0">
                <a:latin typeface="HG丸ｺﾞｼｯｸM-PRO" panose="020F0600000000000000" pitchFamily="50" charset="-128"/>
                <a:ea typeface="HG丸ｺﾞｼｯｸM-PRO" panose="020F0600000000000000" pitchFamily="50" charset="-128"/>
              </a:rPr>
              <a:t>16</a:t>
            </a:r>
            <a:r>
              <a:rPr kumimoji="1" lang="ja-JP" altLang="en-US" sz="1300" dirty="0">
                <a:latin typeface="HG丸ｺﾞｼｯｸM-PRO" panose="020F0600000000000000" pitchFamily="50" charset="-128"/>
                <a:ea typeface="HG丸ｺﾞｼｯｸM-PRO" panose="020F0600000000000000" pitchFamily="50" charset="-128"/>
              </a:rPr>
              <a:t>日（火）以降にお申し込みいただいた場合は、</a:t>
            </a:r>
            <a:r>
              <a:rPr kumimoji="1" lang="en-US" altLang="ja-JP" sz="1300" dirty="0">
                <a:latin typeface="HG丸ｺﾞｼｯｸM-PRO" panose="020F0600000000000000" pitchFamily="50" charset="-128"/>
                <a:ea typeface="HG丸ｺﾞｼｯｸM-PRO" panose="020F0600000000000000" pitchFamily="50" charset="-128"/>
              </a:rPr>
              <a:t>7</a:t>
            </a:r>
            <a:r>
              <a:rPr kumimoji="1" lang="ja-JP" altLang="en-US" sz="1300" dirty="0">
                <a:latin typeface="HG丸ｺﾞｼｯｸM-PRO" panose="020F0600000000000000" pitchFamily="50" charset="-128"/>
                <a:ea typeface="HG丸ｺﾞｼｯｸM-PRO" panose="020F0600000000000000" pitchFamily="50" charset="-128"/>
              </a:rPr>
              <a:t>月</a:t>
            </a:r>
            <a:r>
              <a:rPr kumimoji="1" lang="en-US" altLang="ja-JP" sz="1300" dirty="0">
                <a:latin typeface="HG丸ｺﾞｼｯｸM-PRO" panose="020F0600000000000000" pitchFamily="50" charset="-128"/>
                <a:ea typeface="HG丸ｺﾞｼｯｸM-PRO" panose="020F0600000000000000" pitchFamily="50" charset="-128"/>
              </a:rPr>
              <a:t>2</a:t>
            </a:r>
            <a:r>
              <a:rPr kumimoji="1" lang="ja-JP" altLang="en-US" sz="1300" dirty="0">
                <a:latin typeface="HG丸ｺﾞｼｯｸM-PRO" panose="020F0600000000000000" pitchFamily="50" charset="-128"/>
                <a:ea typeface="HG丸ｺﾞｼｯｸM-PRO" panose="020F0600000000000000" pitchFamily="50" charset="-128"/>
              </a:rPr>
              <a:t>日以降順次返却いたします。</a:t>
            </a:r>
            <a:endParaRPr kumimoji="1" lang="en-US" altLang="ja-JP" sz="1300" dirty="0">
              <a:latin typeface="HG丸ｺﾞｼｯｸM-PRO" panose="020F0600000000000000" pitchFamily="50" charset="-128"/>
              <a:ea typeface="HG丸ｺﾞｼｯｸM-PRO" panose="020F0600000000000000" pitchFamily="50" charset="-128"/>
            </a:endParaRPr>
          </a:p>
          <a:p>
            <a:pPr algn="l">
              <a:lnSpc>
                <a:spcPct val="120000"/>
              </a:lnSpc>
              <a:spcAft>
                <a:spcPts val="600"/>
              </a:spcAft>
              <a:buClr>
                <a:schemeClr val="tx2"/>
              </a:buClr>
            </a:pPr>
            <a:r>
              <a:rPr kumimoji="1" lang="ja-JP" altLang="en-US" sz="1300" dirty="0">
                <a:latin typeface="HG丸ｺﾞｼｯｸM-PRO" panose="020F0600000000000000" pitchFamily="50" charset="-128"/>
                <a:ea typeface="HG丸ｺﾞｼｯｸM-PRO" panose="020F0600000000000000" pitchFamily="50" charset="-128"/>
              </a:rPr>
              <a:t>・</a:t>
            </a:r>
            <a:r>
              <a:rPr kumimoji="1" lang="ja-JP" altLang="en-US" sz="1300" dirty="0">
                <a:solidFill>
                  <a:srgbClr val="FF0000"/>
                </a:solidFill>
                <a:latin typeface="HG丸ｺﾞｼｯｸM-PRO" panose="020F0600000000000000" pitchFamily="50" charset="-128"/>
                <a:ea typeface="HG丸ｺﾞｼｯｸM-PRO" panose="020F0600000000000000" pitchFamily="50" charset="-128"/>
              </a:rPr>
              <a:t>原則、事業所の所在地あてに送付します。</a:t>
            </a:r>
            <a:r>
              <a:rPr kumimoji="1" lang="ja-JP" altLang="en-US" sz="1300" dirty="0">
                <a:latin typeface="HG丸ｺﾞｼｯｸM-PRO" panose="020F0600000000000000" pitchFamily="50" charset="-128"/>
                <a:ea typeface="HG丸ｺﾞｼｯｸM-PRO" panose="020F0600000000000000" pitchFamily="50" charset="-128"/>
              </a:rPr>
              <a:t>別の送付先を希望する場合は、求人の「ハローワークへの連絡事項」欄（</a:t>
            </a:r>
            <a:r>
              <a:rPr kumimoji="1" lang="en-US" altLang="ja-JP" sz="1300" dirty="0">
                <a:latin typeface="HG丸ｺﾞｼｯｸM-PRO" panose="020F0600000000000000" pitchFamily="50" charset="-128"/>
                <a:ea typeface="HG丸ｺﾞｼｯｸM-PRO" panose="020F0600000000000000" pitchFamily="50" charset="-128"/>
              </a:rPr>
              <a:t>【</a:t>
            </a:r>
            <a:r>
              <a:rPr kumimoji="1" lang="ja-JP" altLang="en-US" sz="1300" dirty="0">
                <a:latin typeface="HG丸ｺﾞｼｯｸM-PRO" panose="020F0600000000000000" pitchFamily="50" charset="-128"/>
                <a:ea typeface="HG丸ｺﾞｼｯｸM-PRO" panose="020F0600000000000000" pitchFamily="50" charset="-128"/>
              </a:rPr>
              <a:t>求人者マイページの場合</a:t>
            </a:r>
            <a:r>
              <a:rPr kumimoji="1" lang="en-US" altLang="ja-JP" sz="1300" dirty="0">
                <a:latin typeface="HG丸ｺﾞｼｯｸM-PRO" panose="020F0600000000000000" pitchFamily="50" charset="-128"/>
                <a:ea typeface="HG丸ｺﾞｼｯｸM-PRO" panose="020F0600000000000000" pitchFamily="50" charset="-128"/>
              </a:rPr>
              <a:t>】</a:t>
            </a:r>
            <a:r>
              <a:rPr kumimoji="1" lang="ja-JP" altLang="en-US" sz="1300" dirty="0">
                <a:latin typeface="HG丸ｺﾞｼｯｸM-PRO" panose="020F0600000000000000" pitchFamily="50" charset="-128"/>
                <a:ea typeface="HG丸ｺﾞｼｯｸM-PRO" panose="020F0600000000000000" pitchFamily="50" charset="-128"/>
              </a:rPr>
              <a:t>）、または「送付先指定用紙」にてお知らせください。</a:t>
            </a:r>
            <a:endParaRPr kumimoji="1" lang="en-US" altLang="ja-JP" sz="1300" dirty="0">
              <a:latin typeface="HG丸ｺﾞｼｯｸM-PRO" panose="020F0600000000000000" pitchFamily="50" charset="-128"/>
              <a:ea typeface="HG丸ｺﾞｼｯｸM-PRO" panose="020F0600000000000000" pitchFamily="50" charset="-128"/>
            </a:endParaRPr>
          </a:p>
          <a:p>
            <a:pPr algn="l">
              <a:lnSpc>
                <a:spcPct val="120000"/>
              </a:lnSpc>
              <a:spcAft>
                <a:spcPts val="600"/>
              </a:spcAft>
              <a:buClr>
                <a:schemeClr val="tx2"/>
              </a:buClr>
            </a:pPr>
            <a:r>
              <a:rPr kumimoji="1" lang="ja-JP" altLang="en-US" sz="1300" dirty="0">
                <a:latin typeface="HG丸ｺﾞｼｯｸM-PRO" panose="020F0600000000000000" pitchFamily="50" charset="-128"/>
                <a:ea typeface="HG丸ｺﾞｼｯｸM-PRO" panose="020F0600000000000000" pitchFamily="50" charset="-128"/>
              </a:rPr>
              <a:t>・宛先に担当者の部署名等を入れる必要がある場合も、上記と同様にお知らせください。</a:t>
            </a:r>
          </a:p>
        </p:txBody>
      </p:sp>
      <p:sp>
        <p:nvSpPr>
          <p:cNvPr id="27" name="テキスト ボックス 26">
            <a:extLst>
              <a:ext uri="{FF2B5EF4-FFF2-40B4-BE49-F238E27FC236}">
                <a16:creationId xmlns:a16="http://schemas.microsoft.com/office/drawing/2014/main" id="{2505312E-8BA5-5533-EB02-647EB8186E1E}"/>
              </a:ext>
            </a:extLst>
          </p:cNvPr>
          <p:cNvSpPr txBox="1"/>
          <p:nvPr/>
        </p:nvSpPr>
        <p:spPr>
          <a:xfrm>
            <a:off x="2707550" y="1875609"/>
            <a:ext cx="7315199" cy="268471"/>
          </a:xfrm>
          <a:prstGeom prst="rect">
            <a:avLst/>
          </a:prstGeom>
          <a:noFill/>
        </p:spPr>
        <p:txBody>
          <a:bodyPr wrap="square" rtlCol="0">
            <a:spAutoFit/>
          </a:bodyPr>
          <a:lstStyle/>
          <a:p>
            <a:pPr algn="l">
              <a:lnSpc>
                <a:spcPct val="120000"/>
              </a:lnSpc>
              <a:spcAft>
                <a:spcPts val="600"/>
              </a:spcAft>
              <a:buClr>
                <a:schemeClr val="tx2"/>
              </a:buClr>
            </a:pPr>
            <a:r>
              <a:rPr kumimoji="1" lang="en-US" altLang="ja-JP" sz="1100" u="sng" dirty="0">
                <a:latin typeface="HG丸ｺﾞｼｯｸM-PRO" panose="020F0600000000000000" pitchFamily="50" charset="-128"/>
                <a:ea typeface="HG丸ｺﾞｼｯｸM-PRO" panose="020F0600000000000000" pitchFamily="50" charset="-128"/>
              </a:rPr>
              <a:t>※</a:t>
            </a:r>
            <a:r>
              <a:rPr kumimoji="1" lang="ja-JP" altLang="en-US" sz="1100" u="sng" dirty="0">
                <a:latin typeface="HG丸ｺﾞｼｯｸM-PRO" panose="020F0600000000000000" pitchFamily="50" charset="-128"/>
                <a:ea typeface="HG丸ｺﾞｼｯｸM-PRO" panose="020F0600000000000000" pitchFamily="50" charset="-128"/>
              </a:rPr>
              <a:t>時間指定はありませんのでご注意ください。</a:t>
            </a:r>
            <a:endParaRPr kumimoji="1" lang="en-US" altLang="ja-JP" sz="1100" u="sng" dirty="0">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a16="http://schemas.microsoft.com/office/drawing/2014/main" id="{46C131DC-33B9-69FD-1EDB-897BA8616629}"/>
              </a:ext>
            </a:extLst>
          </p:cNvPr>
          <p:cNvSpPr txBox="1"/>
          <p:nvPr/>
        </p:nvSpPr>
        <p:spPr>
          <a:xfrm>
            <a:off x="2707550" y="2072355"/>
            <a:ext cx="7315199" cy="268471"/>
          </a:xfrm>
          <a:prstGeom prst="rect">
            <a:avLst/>
          </a:prstGeom>
          <a:noFill/>
        </p:spPr>
        <p:txBody>
          <a:bodyPr wrap="square" rtlCol="0">
            <a:spAutoFit/>
          </a:bodyPr>
          <a:lstStyle/>
          <a:p>
            <a:pPr algn="l">
              <a:lnSpc>
                <a:spcPct val="120000"/>
              </a:lnSpc>
              <a:spcAft>
                <a:spcPts val="600"/>
              </a:spcAft>
              <a:buClr>
                <a:schemeClr val="tx2"/>
              </a:buClr>
            </a:pPr>
            <a:r>
              <a:rPr kumimoji="1" lang="en-US" altLang="ja-JP" sz="1100" u="sng" dirty="0">
                <a:latin typeface="HG丸ｺﾞｼｯｸM-PRO" panose="020F0600000000000000" pitchFamily="50" charset="-128"/>
                <a:ea typeface="HG丸ｺﾞｼｯｸM-PRO" panose="020F0600000000000000" pitchFamily="50" charset="-128"/>
              </a:rPr>
              <a:t>※</a:t>
            </a:r>
            <a:r>
              <a:rPr kumimoji="1" lang="ja-JP" altLang="en-US" sz="1100" u="sng" dirty="0">
                <a:latin typeface="HG丸ｺﾞｼｯｸM-PRO" panose="020F0600000000000000" pitchFamily="50" charset="-128"/>
                <a:ea typeface="HG丸ｺﾞｼｯｸM-PRO" panose="020F0600000000000000" pitchFamily="50" charset="-128"/>
              </a:rPr>
              <a:t>ポスト投函となります。</a:t>
            </a:r>
            <a:endParaRPr kumimoji="1" lang="en-US" altLang="ja-JP" sz="1100" u="sng" dirty="0">
              <a:latin typeface="HG丸ｺﾞｼｯｸM-PRO" panose="020F0600000000000000" pitchFamily="50" charset="-128"/>
              <a:ea typeface="HG丸ｺﾞｼｯｸM-PRO" panose="020F0600000000000000" pitchFamily="50" charset="-128"/>
            </a:endParaRPr>
          </a:p>
        </p:txBody>
      </p:sp>
      <p:sp>
        <p:nvSpPr>
          <p:cNvPr id="29" name="四角形: 角を丸くする 28">
            <a:extLst>
              <a:ext uri="{FF2B5EF4-FFF2-40B4-BE49-F238E27FC236}">
                <a16:creationId xmlns:a16="http://schemas.microsoft.com/office/drawing/2014/main" id="{18C8B1C5-24E8-C0EE-FADA-3EA0A07335DF}"/>
              </a:ext>
            </a:extLst>
          </p:cNvPr>
          <p:cNvSpPr/>
          <p:nvPr/>
        </p:nvSpPr>
        <p:spPr>
          <a:xfrm>
            <a:off x="2523984" y="4005064"/>
            <a:ext cx="7258743" cy="2664296"/>
          </a:xfrm>
          <a:prstGeom prst="roundRect">
            <a:avLst>
              <a:gd name="adj" fmla="val 5051"/>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7" name="テキスト ボックス 16">
            <a:extLst>
              <a:ext uri="{FF2B5EF4-FFF2-40B4-BE49-F238E27FC236}">
                <a16:creationId xmlns:a16="http://schemas.microsoft.com/office/drawing/2014/main" id="{CDA030A4-06B0-F6CD-CA77-97716FAD375C}"/>
              </a:ext>
            </a:extLst>
          </p:cNvPr>
          <p:cNvSpPr txBox="1"/>
          <p:nvPr/>
        </p:nvSpPr>
        <p:spPr>
          <a:xfrm>
            <a:off x="2590801" y="4258114"/>
            <a:ext cx="7056784" cy="1344984"/>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a:t>・窓口での受取を希望する場合は、</a:t>
            </a:r>
            <a:r>
              <a:rPr kumimoji="1" lang="ja-JP" altLang="en-US" sz="1200" u="sng" dirty="0">
                <a:solidFill>
                  <a:srgbClr val="FF0000"/>
                </a:solidFill>
              </a:rPr>
              <a:t>求人の「ハローワークへの連絡事項」欄（</a:t>
            </a:r>
            <a:r>
              <a:rPr kumimoji="1" lang="en-US" altLang="ja-JP" sz="1200" u="sng" dirty="0">
                <a:solidFill>
                  <a:srgbClr val="FF0000"/>
                </a:solidFill>
              </a:rPr>
              <a:t>【</a:t>
            </a:r>
            <a:r>
              <a:rPr kumimoji="1" lang="ja-JP" altLang="en-US" sz="1200" u="sng" dirty="0">
                <a:solidFill>
                  <a:srgbClr val="FF0000"/>
                </a:solidFill>
              </a:rPr>
              <a:t>求人者マイページの場合</a:t>
            </a:r>
            <a:r>
              <a:rPr kumimoji="1" lang="en-US" altLang="ja-JP" sz="1200" u="sng" dirty="0">
                <a:solidFill>
                  <a:srgbClr val="FF0000"/>
                </a:solidFill>
              </a:rPr>
              <a:t>】</a:t>
            </a:r>
            <a:r>
              <a:rPr kumimoji="1" lang="ja-JP" altLang="en-US" sz="1200" u="sng" dirty="0">
                <a:solidFill>
                  <a:srgbClr val="FF0000"/>
                </a:solidFill>
              </a:rPr>
              <a:t>）、または送付先指定用紙にて「</a:t>
            </a:r>
            <a:r>
              <a:rPr kumimoji="1" lang="ja-JP" altLang="en-US" sz="1200" b="1" u="sng" dirty="0">
                <a:solidFill>
                  <a:srgbClr val="FF0000"/>
                </a:solidFill>
              </a:rPr>
              <a:t>窓口希望である旨</a:t>
            </a:r>
            <a:r>
              <a:rPr kumimoji="1" lang="ja-JP" altLang="en-US" sz="1200" u="sng" dirty="0">
                <a:solidFill>
                  <a:srgbClr val="FF0000"/>
                </a:solidFill>
              </a:rPr>
              <a:t>」と「</a:t>
            </a:r>
            <a:r>
              <a:rPr kumimoji="1" lang="ja-JP" altLang="en-US" sz="1200" b="1" u="sng" dirty="0">
                <a:solidFill>
                  <a:srgbClr val="FF0000"/>
                </a:solidFill>
              </a:rPr>
              <a:t>受取日</a:t>
            </a:r>
            <a:r>
              <a:rPr kumimoji="1" lang="ja-JP" altLang="en-US" sz="1200" u="sng" dirty="0">
                <a:solidFill>
                  <a:srgbClr val="FF0000"/>
                </a:solidFill>
              </a:rPr>
              <a:t>」をお知らせください。</a:t>
            </a:r>
            <a:endParaRPr kumimoji="1" lang="en-US" altLang="ja-JP" sz="1200" u="sng" dirty="0">
              <a:solidFill>
                <a:srgbClr val="FF0000"/>
              </a:solidFill>
            </a:endParaRPr>
          </a:p>
          <a:p>
            <a:pPr algn="l">
              <a:lnSpc>
                <a:spcPct val="120000"/>
              </a:lnSpc>
              <a:spcAft>
                <a:spcPts val="600"/>
              </a:spcAft>
              <a:buClr>
                <a:schemeClr val="tx2"/>
              </a:buClr>
            </a:pPr>
            <a:r>
              <a:rPr kumimoji="1" lang="ja-JP" altLang="en-US" sz="1200" dirty="0"/>
              <a:t>・窓口での受取時間は、</a:t>
            </a:r>
            <a:r>
              <a:rPr kumimoji="1" lang="en-US" altLang="ja-JP" sz="1200" b="1" dirty="0">
                <a:solidFill>
                  <a:srgbClr val="FF0000"/>
                </a:solidFill>
              </a:rPr>
              <a:t>7</a:t>
            </a:r>
            <a:r>
              <a:rPr kumimoji="1" lang="ja-JP" altLang="en-US" sz="1200" b="1" dirty="0">
                <a:solidFill>
                  <a:srgbClr val="FF0000"/>
                </a:solidFill>
              </a:rPr>
              <a:t>月</a:t>
            </a:r>
            <a:r>
              <a:rPr kumimoji="1" lang="en-US" altLang="ja-JP" sz="1200" b="1" dirty="0">
                <a:solidFill>
                  <a:srgbClr val="FF0000"/>
                </a:solidFill>
              </a:rPr>
              <a:t>1</a:t>
            </a:r>
            <a:r>
              <a:rPr kumimoji="1" lang="ja-JP" altLang="en-US" sz="1200" b="1" dirty="0">
                <a:solidFill>
                  <a:srgbClr val="FF0000"/>
                </a:solidFill>
              </a:rPr>
              <a:t>日 </a:t>
            </a:r>
            <a:r>
              <a:rPr kumimoji="1" lang="en-US" altLang="ja-JP" sz="1200" b="1" dirty="0">
                <a:solidFill>
                  <a:srgbClr val="FF0000"/>
                </a:solidFill>
              </a:rPr>
              <a:t>8</a:t>
            </a:r>
            <a:r>
              <a:rPr kumimoji="1" lang="ja-JP" altLang="en-US" sz="1200" b="1" dirty="0">
                <a:solidFill>
                  <a:srgbClr val="FF0000"/>
                </a:solidFill>
              </a:rPr>
              <a:t>時</a:t>
            </a:r>
            <a:r>
              <a:rPr kumimoji="1" lang="en-US" altLang="ja-JP" sz="1200" b="1" dirty="0">
                <a:solidFill>
                  <a:srgbClr val="FF0000"/>
                </a:solidFill>
              </a:rPr>
              <a:t>30</a:t>
            </a:r>
            <a:r>
              <a:rPr kumimoji="1" lang="ja-JP" altLang="en-US" sz="1200" b="1" dirty="0">
                <a:solidFill>
                  <a:srgbClr val="FF0000"/>
                </a:solidFill>
              </a:rPr>
              <a:t>分</a:t>
            </a:r>
            <a:r>
              <a:rPr kumimoji="1" lang="ja-JP" altLang="en-US" sz="1200" dirty="0"/>
              <a:t>以降、受取場所はハローワーク犬山</a:t>
            </a:r>
            <a:r>
              <a:rPr kumimoji="1" lang="en-US" altLang="ja-JP" sz="1200" dirty="0"/>
              <a:t>2</a:t>
            </a:r>
            <a:r>
              <a:rPr kumimoji="1" lang="ja-JP" altLang="en-US" sz="1200" dirty="0"/>
              <a:t>階です。</a:t>
            </a:r>
            <a:endParaRPr kumimoji="1" lang="en-US" altLang="ja-JP" sz="1200" dirty="0"/>
          </a:p>
          <a:p>
            <a:pPr algn="l">
              <a:lnSpc>
                <a:spcPct val="120000"/>
              </a:lnSpc>
              <a:spcAft>
                <a:spcPts val="600"/>
              </a:spcAft>
              <a:buClr>
                <a:schemeClr val="tx2"/>
              </a:buClr>
            </a:pPr>
            <a:r>
              <a:rPr kumimoji="1" lang="ja-JP" altLang="en-US" sz="1200" dirty="0"/>
              <a:t>・窓口での受取希望の場合は、「受取票」を発行します。求人票を受け取る際は、必ず「受取票」に担当者名および連絡先をご記入の上、お持ちください。</a:t>
            </a:r>
            <a:endParaRPr kumimoji="1" lang="en-US" altLang="ja-JP" sz="1200" dirty="0"/>
          </a:p>
        </p:txBody>
      </p:sp>
      <p:sp>
        <p:nvSpPr>
          <p:cNvPr id="30" name="四角形: 角を丸くする 29">
            <a:extLst>
              <a:ext uri="{FF2B5EF4-FFF2-40B4-BE49-F238E27FC236}">
                <a16:creationId xmlns:a16="http://schemas.microsoft.com/office/drawing/2014/main" id="{AB7CF5C8-7560-C194-6769-4EF91B726A01}"/>
              </a:ext>
            </a:extLst>
          </p:cNvPr>
          <p:cNvSpPr/>
          <p:nvPr/>
        </p:nvSpPr>
        <p:spPr>
          <a:xfrm>
            <a:off x="4755404" y="3856136"/>
            <a:ext cx="2710592" cy="337532"/>
          </a:xfrm>
          <a:prstGeom prst="roundRect">
            <a:avLst>
              <a:gd name="adj" fmla="val 1175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1" name="テキスト ボックス 30">
            <a:extLst>
              <a:ext uri="{FF2B5EF4-FFF2-40B4-BE49-F238E27FC236}">
                <a16:creationId xmlns:a16="http://schemas.microsoft.com/office/drawing/2014/main" id="{F0329342-24F5-AFB1-CE28-6E4102470793}"/>
              </a:ext>
            </a:extLst>
          </p:cNvPr>
          <p:cNvSpPr txBox="1"/>
          <p:nvPr/>
        </p:nvSpPr>
        <p:spPr>
          <a:xfrm>
            <a:off x="5047845" y="3888969"/>
            <a:ext cx="2185214"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b="1" dirty="0"/>
              <a:t>窓口での受取を希望する場合</a:t>
            </a:r>
          </a:p>
        </p:txBody>
      </p:sp>
      <p:sp>
        <p:nvSpPr>
          <p:cNvPr id="34" name="テキスト ボックス 33">
            <a:extLst>
              <a:ext uri="{FF2B5EF4-FFF2-40B4-BE49-F238E27FC236}">
                <a16:creationId xmlns:a16="http://schemas.microsoft.com/office/drawing/2014/main" id="{7C27D6D6-3FDB-1B9B-3787-25DD0624EA6D}"/>
              </a:ext>
            </a:extLst>
          </p:cNvPr>
          <p:cNvSpPr txBox="1"/>
          <p:nvPr/>
        </p:nvSpPr>
        <p:spPr>
          <a:xfrm>
            <a:off x="2980132" y="5635441"/>
            <a:ext cx="6221662" cy="901785"/>
          </a:xfrm>
          <a:prstGeom prst="rect">
            <a:avLst/>
          </a:prstGeom>
          <a:noFill/>
          <a:ln>
            <a:solidFill>
              <a:schemeClr val="tx1"/>
            </a:solidFill>
          </a:ln>
        </p:spPr>
        <p:txBody>
          <a:bodyPr wrap="square" rtlCol="0">
            <a:spAutoFit/>
          </a:bodyPr>
          <a:lstStyle/>
          <a:p>
            <a:pPr algn="l">
              <a:lnSpc>
                <a:spcPct val="120000"/>
              </a:lnSpc>
              <a:spcAft>
                <a:spcPts val="600"/>
              </a:spcAft>
              <a:buClr>
                <a:schemeClr val="tx2"/>
              </a:buClr>
            </a:pPr>
            <a:r>
              <a:rPr kumimoji="1" lang="en-US" altLang="ja-JP" sz="1200" u="sng" dirty="0"/>
              <a:t>※</a:t>
            </a:r>
            <a:r>
              <a:rPr kumimoji="1" lang="ja-JP" altLang="en-US" sz="1200" u="sng" dirty="0"/>
              <a:t>「受取票」は、以下の①または②により送付します。</a:t>
            </a:r>
            <a:endParaRPr kumimoji="1" lang="en-US" altLang="ja-JP" sz="1200" u="sng" dirty="0"/>
          </a:p>
          <a:p>
            <a:pPr algn="l">
              <a:lnSpc>
                <a:spcPct val="120000"/>
              </a:lnSpc>
              <a:spcAft>
                <a:spcPts val="600"/>
              </a:spcAft>
              <a:buClr>
                <a:schemeClr val="tx2"/>
              </a:buClr>
            </a:pPr>
            <a:r>
              <a:rPr kumimoji="1" lang="ja-JP" altLang="en-US" sz="1200" dirty="0"/>
              <a:t>①求人者マイページから求人の申込み：求人者マイページのメッセージ機能により送付</a:t>
            </a:r>
            <a:endParaRPr kumimoji="1" lang="en-US" altLang="ja-JP" sz="1200" dirty="0"/>
          </a:p>
          <a:p>
            <a:pPr algn="l">
              <a:lnSpc>
                <a:spcPct val="120000"/>
              </a:lnSpc>
              <a:spcAft>
                <a:spcPts val="600"/>
              </a:spcAft>
              <a:buClr>
                <a:schemeClr val="tx2"/>
              </a:buClr>
            </a:pPr>
            <a:r>
              <a:rPr kumimoji="1" lang="ja-JP" altLang="en-US" sz="1200" dirty="0"/>
              <a:t>②窓口または郵送にて求人の申込み：担当者様へのメールまたは郵送により送付</a:t>
            </a:r>
            <a:endParaRPr kumimoji="1" lang="en-US" altLang="ja-JP" sz="1200" dirty="0"/>
          </a:p>
        </p:txBody>
      </p:sp>
      <p:sp>
        <p:nvSpPr>
          <p:cNvPr id="2" name="吹き出し: 円形 1">
            <a:extLst>
              <a:ext uri="{FF2B5EF4-FFF2-40B4-BE49-F238E27FC236}">
                <a16:creationId xmlns:a16="http://schemas.microsoft.com/office/drawing/2014/main" id="{8797C56E-FE82-C53F-C4C1-AAF42A06D124}"/>
              </a:ext>
            </a:extLst>
          </p:cNvPr>
          <p:cNvSpPr/>
          <p:nvPr/>
        </p:nvSpPr>
        <p:spPr>
          <a:xfrm>
            <a:off x="560512" y="2489452"/>
            <a:ext cx="1697644" cy="1011556"/>
          </a:xfrm>
          <a:prstGeom prst="wedgeEllipseCallout">
            <a:avLst>
              <a:gd name="adj1" fmla="val 75372"/>
              <a:gd name="adj2" fmla="val -8398"/>
            </a:avLst>
          </a:prstGeom>
          <a:solidFill>
            <a:schemeClr val="accent6"/>
          </a:solidFill>
          <a:ln>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4" name="テキスト ボックス 3">
            <a:extLst>
              <a:ext uri="{FF2B5EF4-FFF2-40B4-BE49-F238E27FC236}">
                <a16:creationId xmlns:a16="http://schemas.microsoft.com/office/drawing/2014/main" id="{A7999200-125A-AEB2-69BF-F474455A9159}"/>
              </a:ext>
            </a:extLst>
          </p:cNvPr>
          <p:cNvSpPr txBox="1"/>
          <p:nvPr/>
        </p:nvSpPr>
        <p:spPr>
          <a:xfrm>
            <a:off x="493248" y="2736282"/>
            <a:ext cx="1697643" cy="646331"/>
          </a:xfrm>
          <a:prstGeom prst="rect">
            <a:avLst/>
          </a:prstGeom>
          <a:noFill/>
        </p:spPr>
        <p:txBody>
          <a:bodyPr wrap="square" rtlCol="0">
            <a:spAutoFit/>
          </a:bodyPr>
          <a:lstStyle/>
          <a:p>
            <a:pPr algn="ctr"/>
            <a:r>
              <a:rPr kumimoji="1" lang="ja-JP" altLang="en-US" sz="1200" dirty="0">
                <a:solidFill>
                  <a:sysClr val="windowText" lastClr="000000"/>
                </a:solidFill>
              </a:rPr>
              <a:t>求人票の表面左上「所在地」欄の住所です</a:t>
            </a:r>
          </a:p>
        </p:txBody>
      </p:sp>
      <p:sp>
        <p:nvSpPr>
          <p:cNvPr id="7" name="テキスト ボックス 6">
            <a:extLst>
              <a:ext uri="{FF2B5EF4-FFF2-40B4-BE49-F238E27FC236}">
                <a16:creationId xmlns:a16="http://schemas.microsoft.com/office/drawing/2014/main" id="{59A14079-30A8-A4A0-DB4A-1FF3DF2CEE29}"/>
              </a:ext>
            </a:extLst>
          </p:cNvPr>
          <p:cNvSpPr txBox="1"/>
          <p:nvPr/>
        </p:nvSpPr>
        <p:spPr>
          <a:xfrm>
            <a:off x="3512840" y="3150920"/>
            <a:ext cx="412292" cy="216213"/>
          </a:xfrm>
          <a:prstGeom prst="rect">
            <a:avLst/>
          </a:prstGeom>
          <a:noFill/>
          <a:ln>
            <a:solidFill>
              <a:schemeClr val="tx1"/>
            </a:solidFill>
          </a:ln>
        </p:spPr>
        <p:txBody>
          <a:bodyPr wrap="none" rtlCol="0">
            <a:spAutoFit/>
          </a:bodyPr>
          <a:lstStyle/>
          <a:p>
            <a:pPr algn="l">
              <a:lnSpc>
                <a:spcPct val="120000"/>
              </a:lnSpc>
              <a:spcAft>
                <a:spcPts val="600"/>
              </a:spcAft>
              <a:buClr>
                <a:schemeClr val="tx2"/>
              </a:buClr>
            </a:pPr>
            <a:r>
              <a:rPr kumimoji="1" lang="ja-JP" altLang="en-US" sz="700" dirty="0"/>
              <a:t>別添</a:t>
            </a:r>
            <a:r>
              <a:rPr kumimoji="1" lang="en-US" altLang="ja-JP" sz="700" dirty="0"/>
              <a:t>5</a:t>
            </a:r>
            <a:endParaRPr kumimoji="1" lang="ja-JP" altLang="en-US" sz="700" dirty="0"/>
          </a:p>
        </p:txBody>
      </p:sp>
    </p:spTree>
    <p:extLst>
      <p:ext uri="{BB962C8B-B14F-4D97-AF65-F5344CB8AC3E}">
        <p14:creationId xmlns:p14="http://schemas.microsoft.com/office/powerpoint/2010/main" val="1104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FB84C8F8-9E60-D153-CFB9-1DD09608BE2D}"/>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7A60C4F9-DDA7-D3FA-1217-9FAD18B42570}"/>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3</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24" name="テキスト ボックス 23">
            <a:extLst>
              <a:ext uri="{FF2B5EF4-FFF2-40B4-BE49-F238E27FC236}">
                <a16:creationId xmlns:a16="http://schemas.microsoft.com/office/drawing/2014/main" id="{A1E4E200-1181-6EEF-945E-3D17B4263E67}"/>
              </a:ext>
            </a:extLst>
          </p:cNvPr>
          <p:cNvSpPr txBox="1"/>
          <p:nvPr/>
        </p:nvSpPr>
        <p:spPr>
          <a:xfrm>
            <a:off x="2511081" y="247018"/>
            <a:ext cx="7258743" cy="526298"/>
          </a:xfrm>
          <a:prstGeom prst="rect">
            <a:avLst/>
          </a:prstGeom>
          <a:noFill/>
        </p:spPr>
        <p:txBody>
          <a:bodyPr wrap="square" rtlCol="0">
            <a:spAutoFit/>
          </a:bodyPr>
          <a:lstStyle/>
          <a:p>
            <a:pPr algn="l">
              <a:lnSpc>
                <a:spcPct val="120000"/>
              </a:lnSpc>
              <a:spcAft>
                <a:spcPts val="600"/>
              </a:spcAft>
              <a:buClr>
                <a:schemeClr val="tx2"/>
              </a:buClr>
            </a:pPr>
            <a:r>
              <a:rPr kumimoji="1" lang="en-US" altLang="ja-JP" sz="1200" b="1" dirty="0"/>
              <a:t>※</a:t>
            </a:r>
            <a:r>
              <a:rPr kumimoji="1" lang="ja-JP" altLang="en-US" sz="1200" b="1" dirty="0"/>
              <a:t>社会保険労務士事務所の方が事務代理される際は、「ハローワークへの連絡事項」欄（</a:t>
            </a:r>
            <a:r>
              <a:rPr kumimoji="1" lang="en-US" altLang="ja-JP" sz="1200" b="1" dirty="0"/>
              <a:t>【</a:t>
            </a:r>
            <a:r>
              <a:rPr kumimoji="1" lang="ja-JP" altLang="en-US" sz="1200" b="1" dirty="0"/>
              <a:t>求人者マイページ</a:t>
            </a:r>
            <a:r>
              <a:rPr kumimoji="1" lang="en-US" altLang="ja-JP" sz="1200" b="1" dirty="0"/>
              <a:t>】</a:t>
            </a:r>
            <a:r>
              <a:rPr kumimoji="1" lang="ja-JP" altLang="en-US" sz="1200" b="1" dirty="0"/>
              <a:t>の場合）、または「送付先指定用紙」に以下の</a:t>
            </a:r>
            <a:r>
              <a:rPr kumimoji="1" lang="en-US" altLang="ja-JP" sz="1200" b="1" dirty="0"/>
              <a:t>3</a:t>
            </a:r>
            <a:r>
              <a:rPr kumimoji="1" lang="ja-JP" altLang="en-US" sz="1200" b="1" dirty="0"/>
              <a:t>点を記載してください。</a:t>
            </a:r>
          </a:p>
        </p:txBody>
      </p:sp>
      <p:sp>
        <p:nvSpPr>
          <p:cNvPr id="26" name="テキスト ボックス 25">
            <a:extLst>
              <a:ext uri="{FF2B5EF4-FFF2-40B4-BE49-F238E27FC236}">
                <a16:creationId xmlns:a16="http://schemas.microsoft.com/office/drawing/2014/main" id="{FE7FE83C-BF09-A69A-93B8-7EBA117EDEDB}"/>
              </a:ext>
            </a:extLst>
          </p:cNvPr>
          <p:cNvSpPr txBox="1"/>
          <p:nvPr/>
        </p:nvSpPr>
        <p:spPr>
          <a:xfrm>
            <a:off x="2720752" y="938977"/>
            <a:ext cx="7315199" cy="934551"/>
          </a:xfrm>
          <a:prstGeom prst="rect">
            <a:avLst/>
          </a:prstGeom>
          <a:noFill/>
        </p:spPr>
        <p:txBody>
          <a:bodyPr wrap="square" rtlCol="0">
            <a:spAutoFit/>
          </a:bodyPr>
          <a:lstStyle/>
          <a:p>
            <a:pPr algn="l">
              <a:lnSpc>
                <a:spcPct val="120000"/>
              </a:lnSpc>
              <a:spcAft>
                <a:spcPts val="600"/>
              </a:spcAft>
              <a:buClr>
                <a:schemeClr val="tx2"/>
              </a:buClr>
            </a:pPr>
            <a:r>
              <a:rPr kumimoji="1" lang="ja-JP" altLang="en-US" sz="1300" dirty="0">
                <a:latin typeface="HG丸ｺﾞｼｯｸM-PRO" panose="020F0600000000000000" pitchFamily="50" charset="-128"/>
                <a:ea typeface="HG丸ｺﾞｼｯｸM-PRO" panose="020F0600000000000000" pitchFamily="50" charset="-128"/>
              </a:rPr>
              <a:t>①社会保険労務士事務所名、担当者名、連絡先</a:t>
            </a:r>
            <a:endParaRPr kumimoji="1" lang="en-US" altLang="ja-JP" sz="1300" dirty="0">
              <a:latin typeface="HG丸ｺﾞｼｯｸM-PRO" panose="020F0600000000000000" pitchFamily="50" charset="-128"/>
              <a:ea typeface="HG丸ｺﾞｼｯｸM-PRO" panose="020F0600000000000000" pitchFamily="50" charset="-128"/>
            </a:endParaRPr>
          </a:p>
          <a:p>
            <a:pPr algn="l">
              <a:lnSpc>
                <a:spcPct val="120000"/>
              </a:lnSpc>
              <a:spcAft>
                <a:spcPts val="600"/>
              </a:spcAft>
              <a:buClr>
                <a:schemeClr val="tx2"/>
              </a:buClr>
            </a:pPr>
            <a:r>
              <a:rPr kumimoji="1" lang="ja-JP" altLang="en-US" sz="1300" dirty="0">
                <a:latin typeface="HG丸ｺﾞｼｯｸM-PRO" panose="020F0600000000000000" pitchFamily="50" charset="-128"/>
                <a:ea typeface="HG丸ｺﾞｼｯｸM-PRO" panose="020F0600000000000000" pitchFamily="50" charset="-128"/>
              </a:rPr>
              <a:t>②求人票の送付先</a:t>
            </a:r>
            <a:endParaRPr kumimoji="1" lang="en-US" altLang="ja-JP" sz="1300" dirty="0">
              <a:latin typeface="HG丸ｺﾞｼｯｸM-PRO" panose="020F0600000000000000" pitchFamily="50" charset="-128"/>
              <a:ea typeface="HG丸ｺﾞｼｯｸM-PRO" panose="020F0600000000000000" pitchFamily="50" charset="-128"/>
            </a:endParaRPr>
          </a:p>
          <a:p>
            <a:pPr algn="l">
              <a:lnSpc>
                <a:spcPct val="120000"/>
              </a:lnSpc>
              <a:spcAft>
                <a:spcPts val="600"/>
              </a:spcAft>
              <a:buClr>
                <a:schemeClr val="tx2"/>
              </a:buClr>
            </a:pPr>
            <a:r>
              <a:rPr kumimoji="1" lang="ja-JP" altLang="en-US" sz="1300" dirty="0">
                <a:latin typeface="HG丸ｺﾞｼｯｸM-PRO" panose="020F0600000000000000" pitchFamily="50" charset="-128"/>
                <a:ea typeface="HG丸ｺﾞｼｯｸM-PRO" panose="020F0600000000000000" pitchFamily="50" charset="-128"/>
              </a:rPr>
              <a:t>③令和</a:t>
            </a:r>
            <a:r>
              <a:rPr kumimoji="1" lang="en-US" altLang="ja-JP" sz="1300" dirty="0">
                <a:latin typeface="HG丸ｺﾞｼｯｸM-PRO" panose="020F0600000000000000" pitchFamily="50" charset="-128"/>
                <a:ea typeface="HG丸ｺﾞｼｯｸM-PRO" panose="020F0600000000000000" pitchFamily="50" charset="-128"/>
              </a:rPr>
              <a:t>9</a:t>
            </a:r>
            <a:r>
              <a:rPr kumimoji="1" lang="ja-JP" altLang="en-US" sz="1300" dirty="0">
                <a:latin typeface="HG丸ｺﾞｼｯｸM-PRO" panose="020F0600000000000000" pitchFamily="50" charset="-128"/>
                <a:ea typeface="HG丸ｺﾞｼｯｸM-PRO" panose="020F0600000000000000" pitchFamily="50" charset="-128"/>
              </a:rPr>
              <a:t>年</a:t>
            </a:r>
            <a:r>
              <a:rPr kumimoji="1" lang="en-US" altLang="ja-JP" sz="1300" dirty="0">
                <a:latin typeface="HG丸ｺﾞｼｯｸM-PRO" panose="020F0600000000000000" pitchFamily="50" charset="-128"/>
                <a:ea typeface="HG丸ｺﾞｼｯｸM-PRO" panose="020F0600000000000000" pitchFamily="50" charset="-128"/>
              </a:rPr>
              <a:t>1</a:t>
            </a:r>
            <a:r>
              <a:rPr kumimoji="1" lang="ja-JP" altLang="en-US" sz="1300" dirty="0">
                <a:latin typeface="HG丸ｺﾞｼｯｸM-PRO" panose="020F0600000000000000" pitchFamily="50" charset="-128"/>
                <a:ea typeface="HG丸ｺﾞｼｯｸM-PRO" panose="020F0600000000000000" pitchFamily="50" charset="-128"/>
              </a:rPr>
              <a:t>月頃に行う「採用（内定）状況報告」の依頼先情報</a:t>
            </a:r>
            <a:endParaRPr kumimoji="1" lang="en-US" altLang="ja-JP" sz="1300" dirty="0">
              <a:latin typeface="HG丸ｺﾞｼｯｸM-PRO" panose="020F0600000000000000" pitchFamily="50" charset="-128"/>
              <a:ea typeface="HG丸ｺﾞｼｯｸM-PRO" panose="020F0600000000000000" pitchFamily="50" charset="-128"/>
            </a:endParaRPr>
          </a:p>
        </p:txBody>
      </p:sp>
      <p:sp>
        <p:nvSpPr>
          <p:cNvPr id="2" name="吹き出し: 角を丸めた四角形 1">
            <a:extLst>
              <a:ext uri="{FF2B5EF4-FFF2-40B4-BE49-F238E27FC236}">
                <a16:creationId xmlns:a16="http://schemas.microsoft.com/office/drawing/2014/main" id="{273FD853-0056-8A2F-321C-42CA66977808}"/>
              </a:ext>
            </a:extLst>
          </p:cNvPr>
          <p:cNvSpPr/>
          <p:nvPr/>
        </p:nvSpPr>
        <p:spPr>
          <a:xfrm>
            <a:off x="5025008" y="2214024"/>
            <a:ext cx="3888432" cy="1214976"/>
          </a:xfrm>
          <a:prstGeom prst="wedgeRoundRectCallout">
            <a:avLst>
              <a:gd name="adj1" fmla="val -17910"/>
              <a:gd name="adj2" fmla="val -73907"/>
              <a:gd name="adj3" fmla="val 16667"/>
            </a:avLst>
          </a:prstGeom>
          <a:solidFill>
            <a:schemeClr val="accent6"/>
          </a:solidFill>
          <a:ln>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4" name="テキスト ボックス 3">
            <a:extLst>
              <a:ext uri="{FF2B5EF4-FFF2-40B4-BE49-F238E27FC236}">
                <a16:creationId xmlns:a16="http://schemas.microsoft.com/office/drawing/2014/main" id="{C8F09828-5874-4720-1B08-7BD9E97A4A83}"/>
              </a:ext>
            </a:extLst>
          </p:cNvPr>
          <p:cNvSpPr txBox="1"/>
          <p:nvPr/>
        </p:nvSpPr>
        <p:spPr>
          <a:xfrm>
            <a:off x="5169024" y="2393709"/>
            <a:ext cx="3528392" cy="824841"/>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a:t>報告依頼は郵送にて行います。</a:t>
            </a:r>
            <a:endParaRPr kumimoji="1" lang="en-US" altLang="ja-JP" sz="1200" dirty="0"/>
          </a:p>
          <a:p>
            <a:pPr algn="l">
              <a:lnSpc>
                <a:spcPct val="120000"/>
              </a:lnSpc>
              <a:spcAft>
                <a:spcPts val="600"/>
              </a:spcAft>
              <a:buClr>
                <a:schemeClr val="tx2"/>
              </a:buClr>
            </a:pPr>
            <a:r>
              <a:rPr kumimoji="1" lang="ja-JP" altLang="en-US" sz="1200" dirty="0"/>
              <a:t>事業所へ直接郵送、または、社労士事務所ご担当者様に郵送のいずれかを記載してください。</a:t>
            </a:r>
            <a:endParaRPr kumimoji="1" lang="en-US" altLang="ja-JP" sz="1200" dirty="0"/>
          </a:p>
        </p:txBody>
      </p:sp>
      <p:sp>
        <p:nvSpPr>
          <p:cNvPr id="5" name="テキスト ボックス 4">
            <a:extLst>
              <a:ext uri="{FF2B5EF4-FFF2-40B4-BE49-F238E27FC236}">
                <a16:creationId xmlns:a16="http://schemas.microsoft.com/office/drawing/2014/main" id="{A5B9423A-CC88-978C-E050-16670C0C7C93}"/>
              </a:ext>
            </a:extLst>
          </p:cNvPr>
          <p:cNvSpPr txBox="1"/>
          <p:nvPr/>
        </p:nvSpPr>
        <p:spPr>
          <a:xfrm>
            <a:off x="8193360" y="531827"/>
            <a:ext cx="412292" cy="216213"/>
          </a:xfrm>
          <a:prstGeom prst="rect">
            <a:avLst/>
          </a:prstGeom>
          <a:noFill/>
          <a:ln>
            <a:solidFill>
              <a:schemeClr val="tx1"/>
            </a:solidFill>
          </a:ln>
        </p:spPr>
        <p:txBody>
          <a:bodyPr wrap="none" rtlCol="0">
            <a:spAutoFit/>
          </a:bodyPr>
          <a:lstStyle/>
          <a:p>
            <a:pPr algn="l">
              <a:lnSpc>
                <a:spcPct val="120000"/>
              </a:lnSpc>
              <a:spcAft>
                <a:spcPts val="600"/>
              </a:spcAft>
              <a:buClr>
                <a:schemeClr val="tx2"/>
              </a:buClr>
            </a:pPr>
            <a:r>
              <a:rPr kumimoji="1" lang="ja-JP" altLang="en-US" sz="700" dirty="0"/>
              <a:t>別添</a:t>
            </a:r>
            <a:r>
              <a:rPr kumimoji="1" lang="en-US" altLang="ja-JP" sz="700" dirty="0"/>
              <a:t>5</a:t>
            </a:r>
            <a:endParaRPr kumimoji="1" lang="ja-JP" altLang="en-US" sz="700" dirty="0"/>
          </a:p>
        </p:txBody>
      </p:sp>
    </p:spTree>
    <p:extLst>
      <p:ext uri="{BB962C8B-B14F-4D97-AF65-F5344CB8AC3E}">
        <p14:creationId xmlns:p14="http://schemas.microsoft.com/office/powerpoint/2010/main" val="234355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967DE50-B857-04E6-8E6A-99BDDB110679}"/>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C3322A3-8768-E7B7-4D6A-6E0B8321391D}"/>
              </a:ext>
            </a:extLst>
          </p:cNvPr>
          <p:cNvSpPr/>
          <p:nvPr/>
        </p:nvSpPr>
        <p:spPr>
          <a:xfrm>
            <a:off x="2587712" y="662371"/>
            <a:ext cx="7145191" cy="2478749"/>
          </a:xfrm>
          <a:prstGeom prst="roundRect">
            <a:avLst>
              <a:gd name="adj" fmla="val 11039"/>
            </a:avLst>
          </a:prstGeom>
          <a:solidFill>
            <a:schemeClr val="accent4"/>
          </a:solidFill>
          <a:ln w="28575">
            <a:solidFill>
              <a:srgbClr val="DF637E"/>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cxnSp>
        <p:nvCxnSpPr>
          <p:cNvPr id="18" name="直線コネクタ 17">
            <a:extLst>
              <a:ext uri="{FF2B5EF4-FFF2-40B4-BE49-F238E27FC236}">
                <a16:creationId xmlns:a16="http://schemas.microsoft.com/office/drawing/2014/main" id="{BA2DD80D-70EF-BE46-D54B-23AE9C9EB382}"/>
              </a:ext>
            </a:extLst>
          </p:cNvPr>
          <p:cNvCxnSpPr>
            <a:cxnSpLocks/>
          </p:cNvCxnSpPr>
          <p:nvPr/>
        </p:nvCxnSpPr>
        <p:spPr>
          <a:xfrm>
            <a:off x="2590801" y="307405"/>
            <a:ext cx="1210071"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825254A-C3C8-A3A7-EDC7-2846952B5FD9}"/>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3</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8" name="コンテンツ プレースホルダー 4">
            <a:extLst>
              <a:ext uri="{FF2B5EF4-FFF2-40B4-BE49-F238E27FC236}">
                <a16:creationId xmlns:a16="http://schemas.microsoft.com/office/drawing/2014/main" id="{391C069A-9200-6C0E-317D-9C29B513C67E}"/>
              </a:ext>
            </a:extLst>
          </p:cNvPr>
          <p:cNvSpPr txBox="1">
            <a:spLocks/>
          </p:cNvSpPr>
          <p:nvPr/>
        </p:nvSpPr>
        <p:spPr>
          <a:xfrm>
            <a:off x="2378433" y="103263"/>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（３）求人活動</a:t>
            </a:r>
            <a:endParaRPr lang="en-US" altLang="ja-JP" dirty="0">
              <a:latin typeface="HG丸ｺﾞｼｯｸM-PRO" panose="020F0600000000000000" pitchFamily="50" charset="-128"/>
              <a:ea typeface="HG丸ｺﾞｼｯｸM-PRO" panose="020F0600000000000000" pitchFamily="50" charset="-128"/>
            </a:endParaRPr>
          </a:p>
        </p:txBody>
      </p:sp>
      <p:sp>
        <p:nvSpPr>
          <p:cNvPr id="10" name="コンテンツ プレースホルダー 4">
            <a:extLst>
              <a:ext uri="{FF2B5EF4-FFF2-40B4-BE49-F238E27FC236}">
                <a16:creationId xmlns:a16="http://schemas.microsoft.com/office/drawing/2014/main" id="{680CF3CC-BEC4-4710-99A6-CEC2444E5BD8}"/>
              </a:ext>
            </a:extLst>
          </p:cNvPr>
          <p:cNvSpPr txBox="1">
            <a:spLocks/>
          </p:cNvSpPr>
          <p:nvPr/>
        </p:nvSpPr>
        <p:spPr>
          <a:xfrm>
            <a:off x="2644593" y="871987"/>
            <a:ext cx="6966384" cy="404807"/>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1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en-US" altLang="ja-JP" b="1" dirty="0">
                <a:solidFill>
                  <a:srgbClr val="FF0000"/>
                </a:solidFill>
                <a:latin typeface="HG丸ｺﾞｼｯｸM-PRO" panose="020F0600000000000000" pitchFamily="50" charset="-128"/>
                <a:ea typeface="HG丸ｺﾞｼｯｸM-PRO" panose="020F0600000000000000" pitchFamily="50" charset="-128"/>
              </a:rPr>
              <a:t>7</a:t>
            </a:r>
            <a:r>
              <a:rPr lang="ja-JP" altLang="en-US" b="1" dirty="0">
                <a:solidFill>
                  <a:srgbClr val="FF0000"/>
                </a:solidFill>
                <a:latin typeface="HG丸ｺﾞｼｯｸM-PRO" panose="020F0600000000000000" pitchFamily="50" charset="-128"/>
                <a:ea typeface="HG丸ｺﾞｼｯｸM-PRO" panose="020F0600000000000000" pitchFamily="50" charset="-128"/>
              </a:rPr>
              <a:t>月</a:t>
            </a:r>
            <a:r>
              <a:rPr lang="en-US" altLang="ja-JP" b="1" dirty="0">
                <a:solidFill>
                  <a:srgbClr val="FF0000"/>
                </a:solidFill>
                <a:latin typeface="HG丸ｺﾞｼｯｸM-PRO" panose="020F0600000000000000" pitchFamily="50" charset="-128"/>
                <a:ea typeface="HG丸ｺﾞｼｯｸM-PRO" panose="020F0600000000000000" pitchFamily="50" charset="-128"/>
              </a:rPr>
              <a:t>1</a:t>
            </a:r>
            <a:r>
              <a:rPr lang="ja-JP" altLang="en-US" b="1" dirty="0">
                <a:solidFill>
                  <a:srgbClr val="FF0000"/>
                </a:solidFill>
                <a:latin typeface="HG丸ｺﾞｼｯｸM-PRO" panose="020F0600000000000000" pitchFamily="50" charset="-128"/>
                <a:ea typeface="HG丸ｺﾞｼｯｸM-PRO" panose="020F0600000000000000" pitchFamily="50" charset="-128"/>
              </a:rPr>
              <a:t>日以降</a:t>
            </a:r>
            <a:r>
              <a:rPr lang="ja-JP" altLang="en-US" dirty="0">
                <a:latin typeface="HG丸ｺﾞｼｯｸM-PRO" panose="020F0600000000000000" pitchFamily="50" charset="-128"/>
                <a:ea typeface="HG丸ｺﾞｼｯｸM-PRO" panose="020F0600000000000000" pitchFamily="50" charset="-128"/>
              </a:rPr>
              <a:t>に学校へ求人申込みを行ってください。</a:t>
            </a:r>
            <a:endParaRPr lang="en-US" altLang="ja-JP" dirty="0">
              <a:latin typeface="HG丸ｺﾞｼｯｸM-PRO" panose="020F0600000000000000" pitchFamily="50" charset="-128"/>
              <a:ea typeface="HG丸ｺﾞｼｯｸM-PRO" panose="020F0600000000000000" pitchFamily="50" charset="-128"/>
            </a:endParaRPr>
          </a:p>
          <a:p>
            <a:pPr marL="0" indent="0">
              <a:lnSpc>
                <a:spcPts val="2100"/>
              </a:lnSpc>
              <a:spcBef>
                <a:spcPts val="0"/>
              </a:spcBef>
              <a:spcAft>
                <a:spcPts val="0"/>
              </a:spcAft>
              <a:buNone/>
            </a:pPr>
            <a:endParaRPr lang="en-US" altLang="ja-JP" dirty="0">
              <a:latin typeface="HG丸ｺﾞｼｯｸM-PRO" panose="020F0600000000000000" pitchFamily="50" charset="-128"/>
              <a:ea typeface="HG丸ｺﾞｼｯｸM-PRO" panose="020F0600000000000000" pitchFamily="50" charset="-128"/>
            </a:endParaRPr>
          </a:p>
        </p:txBody>
      </p:sp>
      <p:sp>
        <p:nvSpPr>
          <p:cNvPr id="5" name="四角形: 角を丸くする 4">
            <a:extLst>
              <a:ext uri="{FF2B5EF4-FFF2-40B4-BE49-F238E27FC236}">
                <a16:creationId xmlns:a16="http://schemas.microsoft.com/office/drawing/2014/main" id="{BE7CB7C1-992F-09A6-C771-9EC75DFD79FA}"/>
              </a:ext>
            </a:extLst>
          </p:cNvPr>
          <p:cNvSpPr/>
          <p:nvPr/>
        </p:nvSpPr>
        <p:spPr>
          <a:xfrm>
            <a:off x="4675967" y="421249"/>
            <a:ext cx="2462777" cy="381213"/>
          </a:xfrm>
          <a:prstGeom prst="roundRect">
            <a:avLst/>
          </a:prstGeom>
          <a:solidFill>
            <a:schemeClr val="accent4"/>
          </a:solidFill>
          <a:ln w="28575">
            <a:solidFill>
              <a:srgbClr val="DF637E"/>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7" name="コンテンツ プレースホルダー 4">
            <a:extLst>
              <a:ext uri="{FF2B5EF4-FFF2-40B4-BE49-F238E27FC236}">
                <a16:creationId xmlns:a16="http://schemas.microsoft.com/office/drawing/2014/main" id="{8DC02736-EBEA-E975-0375-6A7B9569DFDE}"/>
              </a:ext>
            </a:extLst>
          </p:cNvPr>
          <p:cNvSpPr txBox="1">
            <a:spLocks/>
          </p:cNvSpPr>
          <p:nvPr/>
        </p:nvSpPr>
        <p:spPr>
          <a:xfrm>
            <a:off x="4737881" y="396926"/>
            <a:ext cx="2400863" cy="394567"/>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sz="1800" dirty="0">
                <a:latin typeface="HG丸ｺﾞｼｯｸM-PRO" panose="020F0600000000000000" pitchFamily="50" charset="-128"/>
                <a:ea typeface="HG丸ｺﾞｼｯｸM-PRO" panose="020F0600000000000000" pitchFamily="50" charset="-128"/>
              </a:rPr>
              <a:t>推薦依頼を行う場合</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A5068C1C-B65E-5B9F-F076-FB89428210E8}"/>
              </a:ext>
            </a:extLst>
          </p:cNvPr>
          <p:cNvSpPr txBox="1"/>
          <p:nvPr/>
        </p:nvSpPr>
        <p:spPr>
          <a:xfrm>
            <a:off x="2863759" y="1186395"/>
            <a:ext cx="6747218" cy="490134"/>
          </a:xfrm>
          <a:prstGeom prst="rect">
            <a:avLst/>
          </a:prstGeom>
          <a:noFill/>
        </p:spPr>
        <p:txBody>
          <a:bodyPr wrap="square" rtlCol="0">
            <a:spAutoFit/>
          </a:bodyPr>
          <a:lstStyle/>
          <a:p>
            <a:pPr algn="l">
              <a:lnSpc>
                <a:spcPct val="120000"/>
              </a:lnSpc>
              <a:spcAft>
                <a:spcPts val="600"/>
              </a:spcAft>
              <a:buClr>
                <a:schemeClr val="tx2"/>
              </a:buClr>
            </a:pPr>
            <a:r>
              <a:rPr kumimoji="1" lang="en-US" altLang="ja-JP" sz="1100" dirty="0"/>
              <a:t>※</a:t>
            </a:r>
            <a:r>
              <a:rPr kumimoji="1" lang="ja-JP" altLang="en-US" sz="1100" dirty="0"/>
              <a:t>各事業所で作成する求人要項は、求人票と矛盾せず、誇大は表現でないものに限り、求人票と共に学校へ送付して構いません。（冊子</a:t>
            </a:r>
            <a:r>
              <a:rPr kumimoji="1" lang="en-US" altLang="ja-JP" sz="1100" dirty="0"/>
              <a:t>P17</a:t>
            </a:r>
            <a:r>
              <a:rPr kumimoji="1" lang="ja-JP" altLang="en-US" sz="1100" dirty="0"/>
              <a:t>を参照してください。）</a:t>
            </a:r>
          </a:p>
        </p:txBody>
      </p:sp>
      <p:sp>
        <p:nvSpPr>
          <p:cNvPr id="9" name="コンテンツ プレースホルダー 4">
            <a:extLst>
              <a:ext uri="{FF2B5EF4-FFF2-40B4-BE49-F238E27FC236}">
                <a16:creationId xmlns:a16="http://schemas.microsoft.com/office/drawing/2014/main" id="{0F903635-E0E9-B5FD-5BEB-B7116996841B}"/>
              </a:ext>
            </a:extLst>
          </p:cNvPr>
          <p:cNvSpPr txBox="1">
            <a:spLocks/>
          </p:cNvSpPr>
          <p:nvPr/>
        </p:nvSpPr>
        <p:spPr>
          <a:xfrm>
            <a:off x="2644593" y="1631759"/>
            <a:ext cx="6966384" cy="1549923"/>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1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・求人票で「インターネットによる全国の高校への公開　可」を選択した場合、</a:t>
            </a:r>
            <a:r>
              <a:rPr lang="en-US" altLang="ja-JP" dirty="0">
                <a:latin typeface="HG丸ｺﾞｼｯｸM-PRO" panose="020F0600000000000000" pitchFamily="50" charset="-128"/>
                <a:ea typeface="HG丸ｺﾞｼｯｸM-PRO" panose="020F0600000000000000" pitchFamily="50" charset="-128"/>
              </a:rPr>
              <a:t>7</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日以降、高卒就職情報</a:t>
            </a:r>
            <a:r>
              <a:rPr lang="en-US" altLang="ja-JP" dirty="0">
                <a:latin typeface="HG丸ｺﾞｼｯｸM-PRO" panose="020F0600000000000000" pitchFamily="50" charset="-128"/>
                <a:ea typeface="HG丸ｺﾞｼｯｸM-PRO" panose="020F0600000000000000" pitchFamily="50" charset="-128"/>
              </a:rPr>
              <a:t>WEB</a:t>
            </a:r>
            <a:r>
              <a:rPr lang="ja-JP" altLang="en-US" dirty="0">
                <a:latin typeface="HG丸ｺﾞｼｯｸM-PRO" panose="020F0600000000000000" pitchFamily="50" charset="-128"/>
                <a:ea typeface="HG丸ｺﾞｼｯｸM-PRO" panose="020F0600000000000000" pitchFamily="50" charset="-128"/>
              </a:rPr>
              <a:t>提供サービス（</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）に求人票が掲載されます。</a:t>
            </a:r>
            <a:endParaRPr lang="en-US" altLang="ja-JP" dirty="0">
              <a:latin typeface="HG丸ｺﾞｼｯｸM-PRO" panose="020F0600000000000000" pitchFamily="50" charset="-128"/>
              <a:ea typeface="HG丸ｺﾞｼｯｸM-PRO" panose="020F0600000000000000" pitchFamily="50" charset="-128"/>
            </a:endParaRPr>
          </a:p>
          <a:p>
            <a:pPr marL="0" indent="0">
              <a:lnSpc>
                <a:spcPts val="21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・新聞広告等による文書募集を行う場合も、</a:t>
            </a:r>
            <a:r>
              <a:rPr lang="en-US" altLang="ja-JP" dirty="0">
                <a:latin typeface="HG丸ｺﾞｼｯｸM-PRO" panose="020F0600000000000000" pitchFamily="50" charset="-128"/>
                <a:ea typeface="HG丸ｺﾞｼｯｸM-PRO" panose="020F0600000000000000" pitchFamily="50" charset="-128"/>
              </a:rPr>
              <a:t>7</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日以降に行ってください。</a:t>
            </a:r>
            <a:endParaRPr lang="en-US" altLang="ja-JP" dirty="0">
              <a:latin typeface="HG丸ｺﾞｼｯｸM-PRO" panose="020F0600000000000000" pitchFamily="50" charset="-128"/>
              <a:ea typeface="HG丸ｺﾞｼｯｸM-PRO" panose="020F0600000000000000" pitchFamily="50" charset="-128"/>
            </a:endParaRPr>
          </a:p>
          <a:p>
            <a:pPr marL="0" indent="0">
              <a:lnSpc>
                <a:spcPts val="21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・応募前職場見学を実施する場合、できる限り</a:t>
            </a:r>
            <a:r>
              <a:rPr lang="ja-JP" altLang="en-US" u="sng" dirty="0">
                <a:latin typeface="HG丸ｺﾞｼｯｸM-PRO" panose="020F0600000000000000" pitchFamily="50" charset="-128"/>
                <a:ea typeface="HG丸ｺﾞｼｯｸM-PRO" panose="020F0600000000000000" pitchFamily="50" charset="-128"/>
              </a:rPr>
              <a:t>夏休み期間中</a:t>
            </a:r>
            <a:r>
              <a:rPr lang="ja-JP" altLang="en-US" dirty="0">
                <a:latin typeface="HG丸ｺﾞｼｯｸM-PRO" panose="020F0600000000000000" pitchFamily="50" charset="-128"/>
                <a:ea typeface="HG丸ｺﾞｼｯｸM-PRO" panose="020F0600000000000000" pitchFamily="50" charset="-128"/>
              </a:rPr>
              <a:t>にお願いします。</a:t>
            </a:r>
            <a:endParaRPr lang="en-US" altLang="ja-JP" dirty="0">
              <a:latin typeface="HG丸ｺﾞｼｯｸM-PRO" panose="020F0600000000000000" pitchFamily="50" charset="-128"/>
              <a:ea typeface="HG丸ｺﾞｼｯｸM-PRO" panose="020F0600000000000000" pitchFamily="50" charset="-128"/>
            </a:endParaRPr>
          </a:p>
          <a:p>
            <a:pPr marL="0" indent="0">
              <a:lnSpc>
                <a:spcPts val="21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・推薦依頼校が増減する場合は、ハローワークへご連絡ください。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11" name="四角形: 角を丸くする 10">
            <a:extLst>
              <a:ext uri="{FF2B5EF4-FFF2-40B4-BE49-F238E27FC236}">
                <a16:creationId xmlns:a16="http://schemas.microsoft.com/office/drawing/2014/main" id="{D2112DB1-59A7-1D14-BF04-0C7FF23DDA99}"/>
              </a:ext>
            </a:extLst>
          </p:cNvPr>
          <p:cNvSpPr/>
          <p:nvPr/>
        </p:nvSpPr>
        <p:spPr>
          <a:xfrm>
            <a:off x="2587713" y="3582277"/>
            <a:ext cx="7145191" cy="1450250"/>
          </a:xfrm>
          <a:prstGeom prst="roundRect">
            <a:avLst>
              <a:gd name="adj" fmla="val 11039"/>
            </a:avLst>
          </a:prstGeom>
          <a:solidFill>
            <a:schemeClr val="accent6">
              <a:lumMod val="90000"/>
            </a:schemeClr>
          </a:solidFill>
          <a:ln w="28575">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0" name="コンテンツ プレースホルダー 4">
            <a:extLst>
              <a:ext uri="{FF2B5EF4-FFF2-40B4-BE49-F238E27FC236}">
                <a16:creationId xmlns:a16="http://schemas.microsoft.com/office/drawing/2014/main" id="{D5708C96-7129-7DF9-BFF9-966DA57AC12D}"/>
              </a:ext>
            </a:extLst>
          </p:cNvPr>
          <p:cNvSpPr txBox="1">
            <a:spLocks/>
          </p:cNvSpPr>
          <p:nvPr/>
        </p:nvSpPr>
        <p:spPr>
          <a:xfrm>
            <a:off x="2644593" y="3797856"/>
            <a:ext cx="7384988" cy="1761060"/>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1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en-US" altLang="ja-JP" b="1" dirty="0">
                <a:solidFill>
                  <a:srgbClr val="FF0000"/>
                </a:solidFill>
                <a:latin typeface="HG丸ｺﾞｼｯｸM-PRO" panose="020F0600000000000000" pitchFamily="50" charset="-128"/>
                <a:ea typeface="HG丸ｺﾞｼｯｸM-PRO" panose="020F0600000000000000" pitchFamily="50" charset="-128"/>
              </a:rPr>
              <a:t>7</a:t>
            </a:r>
            <a:r>
              <a:rPr lang="ja-JP" altLang="en-US" b="1" dirty="0">
                <a:solidFill>
                  <a:srgbClr val="FF0000"/>
                </a:solidFill>
                <a:latin typeface="HG丸ｺﾞｼｯｸM-PRO" panose="020F0600000000000000" pitchFamily="50" charset="-128"/>
                <a:ea typeface="HG丸ｺﾞｼｯｸM-PRO" panose="020F0600000000000000" pitchFamily="50" charset="-128"/>
              </a:rPr>
              <a:t>月</a:t>
            </a:r>
            <a:r>
              <a:rPr lang="en-US" altLang="ja-JP" b="1" dirty="0">
                <a:solidFill>
                  <a:srgbClr val="FF0000"/>
                </a:solidFill>
                <a:latin typeface="HG丸ｺﾞｼｯｸM-PRO" panose="020F0600000000000000" pitchFamily="50" charset="-128"/>
                <a:ea typeface="HG丸ｺﾞｼｯｸM-PRO" panose="020F0600000000000000" pitchFamily="50" charset="-128"/>
              </a:rPr>
              <a:t>1</a:t>
            </a:r>
            <a:r>
              <a:rPr lang="ja-JP" altLang="en-US" b="1" dirty="0">
                <a:solidFill>
                  <a:srgbClr val="FF0000"/>
                </a:solidFill>
                <a:latin typeface="HG丸ｺﾞｼｯｸM-PRO" panose="020F0600000000000000" pitchFamily="50" charset="-128"/>
                <a:ea typeface="HG丸ｺﾞｼｯｸM-PRO" panose="020F0600000000000000" pitchFamily="50" charset="-128"/>
              </a:rPr>
              <a:t>日以降</a:t>
            </a:r>
            <a:r>
              <a:rPr lang="ja-JP" altLang="en-US" dirty="0">
                <a:latin typeface="HG丸ｺﾞｼｯｸM-PRO" panose="020F0600000000000000" pitchFamily="50" charset="-128"/>
                <a:ea typeface="HG丸ｺﾞｼｯｸM-PRO" panose="020F0600000000000000" pitchFamily="50" charset="-128"/>
              </a:rPr>
              <a:t>、高卒就職情報</a:t>
            </a:r>
            <a:r>
              <a:rPr lang="en-US" altLang="ja-JP" dirty="0">
                <a:latin typeface="HG丸ｺﾞｼｯｸM-PRO" panose="020F0600000000000000" pitchFamily="50" charset="-128"/>
                <a:ea typeface="HG丸ｺﾞｼｯｸM-PRO" panose="020F0600000000000000" pitchFamily="50" charset="-128"/>
              </a:rPr>
              <a:t>WEB</a:t>
            </a:r>
            <a:r>
              <a:rPr lang="ja-JP" altLang="en-US" dirty="0">
                <a:latin typeface="HG丸ｺﾞｼｯｸM-PRO" panose="020F0600000000000000" pitchFamily="50" charset="-128"/>
                <a:ea typeface="HG丸ｺﾞｼｯｸM-PRO" panose="020F0600000000000000" pitchFamily="50" charset="-128"/>
              </a:rPr>
              <a:t>提供サービス（</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）に求人票が掲載されます。</a:t>
            </a:r>
            <a:endParaRPr lang="en-US" altLang="ja-JP" dirty="0">
              <a:latin typeface="HG丸ｺﾞｼｯｸM-PRO" panose="020F0600000000000000" pitchFamily="50" charset="-128"/>
              <a:ea typeface="HG丸ｺﾞｼｯｸM-PRO" panose="020F0600000000000000" pitchFamily="50" charset="-128"/>
            </a:endParaRPr>
          </a:p>
          <a:p>
            <a:pPr marL="0" indent="0">
              <a:lnSpc>
                <a:spcPts val="21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・新聞広告等による文書募集を行う場合も、</a:t>
            </a:r>
            <a:r>
              <a:rPr lang="en-US" altLang="ja-JP" dirty="0">
                <a:latin typeface="HG丸ｺﾞｼｯｸM-PRO" panose="020F0600000000000000" pitchFamily="50" charset="-128"/>
                <a:ea typeface="HG丸ｺﾞｼｯｸM-PRO" panose="020F0600000000000000" pitchFamily="50" charset="-128"/>
              </a:rPr>
              <a:t>7</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日以降に行ってください。</a:t>
            </a:r>
            <a:endParaRPr lang="en-US" altLang="ja-JP" dirty="0">
              <a:latin typeface="HG丸ｺﾞｼｯｸM-PRO" panose="020F0600000000000000" pitchFamily="50" charset="-128"/>
              <a:ea typeface="HG丸ｺﾞｼｯｸM-PRO" panose="020F0600000000000000" pitchFamily="50" charset="-128"/>
            </a:endParaRPr>
          </a:p>
          <a:p>
            <a:pPr marL="0" indent="0">
              <a:lnSpc>
                <a:spcPts val="21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・応募前職場見学を実施する場合、できる限り</a:t>
            </a:r>
            <a:r>
              <a:rPr lang="ja-JP" altLang="en-US" u="sng" dirty="0">
                <a:latin typeface="HG丸ｺﾞｼｯｸM-PRO" panose="020F0600000000000000" pitchFamily="50" charset="-128"/>
                <a:ea typeface="HG丸ｺﾞｼｯｸM-PRO" panose="020F0600000000000000" pitchFamily="50" charset="-128"/>
              </a:rPr>
              <a:t>夏休み期間中</a:t>
            </a:r>
            <a:r>
              <a:rPr lang="ja-JP" altLang="en-US" dirty="0">
                <a:latin typeface="HG丸ｺﾞｼｯｸM-PRO" panose="020F0600000000000000" pitchFamily="50" charset="-128"/>
                <a:ea typeface="HG丸ｺﾞｼｯｸM-PRO" panose="020F0600000000000000" pitchFamily="50" charset="-128"/>
              </a:rPr>
              <a:t>にお願いします。</a:t>
            </a:r>
            <a:endParaRPr lang="en-US" altLang="ja-JP" dirty="0">
              <a:latin typeface="HG丸ｺﾞｼｯｸM-PRO" panose="020F0600000000000000" pitchFamily="50" charset="-128"/>
              <a:ea typeface="HG丸ｺﾞｼｯｸM-PRO" panose="020F0600000000000000" pitchFamily="50" charset="-128"/>
            </a:endParaRPr>
          </a:p>
          <a:p>
            <a:pPr marL="0" indent="0">
              <a:lnSpc>
                <a:spcPts val="21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・推薦依頼を行うこととなった場合は、ハローワークへご連絡ください。</a:t>
            </a:r>
            <a:endParaRPr lang="en-US" altLang="ja-JP"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endParaRPr lang="en-US" altLang="ja-JP" dirty="0">
              <a:latin typeface="HG丸ｺﾞｼｯｸM-PRO" panose="020F0600000000000000" pitchFamily="50" charset="-128"/>
              <a:ea typeface="HG丸ｺﾞｼｯｸM-PRO" panose="020F0600000000000000" pitchFamily="50" charset="-128"/>
            </a:endParaRPr>
          </a:p>
        </p:txBody>
      </p:sp>
      <p:sp>
        <p:nvSpPr>
          <p:cNvPr id="12" name="四角形: 角を丸くする 11">
            <a:extLst>
              <a:ext uri="{FF2B5EF4-FFF2-40B4-BE49-F238E27FC236}">
                <a16:creationId xmlns:a16="http://schemas.microsoft.com/office/drawing/2014/main" id="{9D2138F5-EF12-DF00-16FB-F1DD8A428BC5}"/>
              </a:ext>
            </a:extLst>
          </p:cNvPr>
          <p:cNvSpPr/>
          <p:nvPr/>
        </p:nvSpPr>
        <p:spPr>
          <a:xfrm>
            <a:off x="4549829" y="3404406"/>
            <a:ext cx="3013992" cy="355741"/>
          </a:xfrm>
          <a:prstGeom prst="roundRect">
            <a:avLst>
              <a:gd name="adj" fmla="val 21320"/>
            </a:avLst>
          </a:prstGeom>
          <a:solidFill>
            <a:schemeClr val="accent6">
              <a:lumMod val="90000"/>
            </a:schemeClr>
          </a:solidFill>
          <a:ln w="28575">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2" name="コンテンツ プレースホルダー 4">
            <a:extLst>
              <a:ext uri="{FF2B5EF4-FFF2-40B4-BE49-F238E27FC236}">
                <a16:creationId xmlns:a16="http://schemas.microsoft.com/office/drawing/2014/main" id="{5B558B7E-EB39-CDAC-44A2-6613FEEF792D}"/>
              </a:ext>
            </a:extLst>
          </p:cNvPr>
          <p:cNvSpPr txBox="1">
            <a:spLocks/>
          </p:cNvSpPr>
          <p:nvPr/>
        </p:nvSpPr>
        <p:spPr>
          <a:xfrm>
            <a:off x="4607583" y="3366697"/>
            <a:ext cx="2956238" cy="481349"/>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sz="1800" dirty="0">
                <a:latin typeface="HG丸ｺﾞｼｯｸM-PRO" panose="020F0600000000000000" pitchFamily="50" charset="-128"/>
                <a:ea typeface="HG丸ｺﾞｼｯｸM-PRO" panose="020F0600000000000000" pitchFamily="50" charset="-128"/>
              </a:rPr>
              <a:t>推薦依頼を行なわない場合</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13" name="コンテンツ プレースホルダー 4">
            <a:extLst>
              <a:ext uri="{FF2B5EF4-FFF2-40B4-BE49-F238E27FC236}">
                <a16:creationId xmlns:a16="http://schemas.microsoft.com/office/drawing/2014/main" id="{5E4569E1-183D-006B-5101-825D4E9F17B1}"/>
              </a:ext>
            </a:extLst>
          </p:cNvPr>
          <p:cNvSpPr txBox="1">
            <a:spLocks/>
          </p:cNvSpPr>
          <p:nvPr/>
        </p:nvSpPr>
        <p:spPr>
          <a:xfrm>
            <a:off x="2597225" y="5073089"/>
            <a:ext cx="7145191" cy="1067868"/>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100"/>
              </a:lnSpc>
              <a:spcBef>
                <a:spcPts val="0"/>
              </a:spcBef>
              <a:spcAft>
                <a:spcPts val="0"/>
              </a:spcAft>
              <a:buNone/>
            </a:pPr>
            <a:r>
              <a:rPr lang="en-US" altLang="ja-JP"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高卒就職情報</a:t>
            </a:r>
            <a:r>
              <a:rPr lang="en-US" altLang="ja-JP" sz="1050" dirty="0">
                <a:latin typeface="HG丸ｺﾞｼｯｸM-PRO" panose="020F0600000000000000" pitchFamily="50" charset="-128"/>
                <a:ea typeface="HG丸ｺﾞｼｯｸM-PRO" panose="020F0600000000000000" pitchFamily="50" charset="-128"/>
              </a:rPr>
              <a:t>WEB</a:t>
            </a:r>
            <a:r>
              <a:rPr lang="ja-JP" altLang="en-US" sz="1050" dirty="0">
                <a:latin typeface="HG丸ｺﾞｼｯｸM-PRO" panose="020F0600000000000000" pitchFamily="50" charset="-128"/>
                <a:ea typeface="HG丸ｺﾞｼｯｸM-PRO" panose="020F0600000000000000" pitchFamily="50" charset="-128"/>
              </a:rPr>
              <a:t>提供サービスとは、高校の就職担当の先生向けに、全国の求人票のうち「インターネットによる全国の高校への公開　可」が選択されているものを公開しています。そのため、全国から応募の可能性があります。</a:t>
            </a:r>
            <a:endParaRPr lang="en-US" altLang="ja-JP" sz="10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34277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960726D8-856A-9CF8-6555-2899FD25F9E6}"/>
            </a:ext>
          </a:extLst>
        </p:cNvPr>
        <p:cNvGrpSpPr/>
        <p:nvPr/>
      </p:nvGrpSpPr>
      <p:grpSpPr>
        <a:xfrm>
          <a:off x="0" y="0"/>
          <a:ext cx="0" cy="0"/>
          <a:chOff x="0" y="0"/>
          <a:chExt cx="0" cy="0"/>
        </a:xfrm>
      </p:grpSpPr>
      <p:cxnSp>
        <p:nvCxnSpPr>
          <p:cNvPr id="19" name="直線コネクタ 18">
            <a:extLst>
              <a:ext uri="{FF2B5EF4-FFF2-40B4-BE49-F238E27FC236}">
                <a16:creationId xmlns:a16="http://schemas.microsoft.com/office/drawing/2014/main" id="{6766B67C-229D-E1FC-E2A7-40FC06896760}"/>
              </a:ext>
            </a:extLst>
          </p:cNvPr>
          <p:cNvCxnSpPr>
            <a:cxnSpLocks/>
          </p:cNvCxnSpPr>
          <p:nvPr/>
        </p:nvCxnSpPr>
        <p:spPr>
          <a:xfrm>
            <a:off x="2579734" y="290435"/>
            <a:ext cx="1479201"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B369A305-EE98-F5C6-1CB5-EA005722ECBC}"/>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3</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2" name="コンテンツ プレースホルダー 4">
            <a:extLst>
              <a:ext uri="{FF2B5EF4-FFF2-40B4-BE49-F238E27FC236}">
                <a16:creationId xmlns:a16="http://schemas.microsoft.com/office/drawing/2014/main" id="{F3E89615-EA92-5A4D-2218-5F9CA9E04113}"/>
              </a:ext>
            </a:extLst>
          </p:cNvPr>
          <p:cNvSpPr txBox="1">
            <a:spLocks/>
          </p:cNvSpPr>
          <p:nvPr/>
        </p:nvSpPr>
        <p:spPr>
          <a:xfrm>
            <a:off x="2445252" y="75269"/>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（４）推薦・応募</a:t>
            </a:r>
            <a:endParaRPr lang="en-US" altLang="ja-JP" dirty="0">
              <a:latin typeface="HG丸ｺﾞｼｯｸM-PRO" panose="020F0600000000000000" pitchFamily="50" charset="-128"/>
              <a:ea typeface="HG丸ｺﾞｼｯｸM-PRO" panose="020F0600000000000000" pitchFamily="50" charset="-128"/>
            </a:endParaRPr>
          </a:p>
        </p:txBody>
      </p:sp>
      <p:sp>
        <p:nvSpPr>
          <p:cNvPr id="4" name="四角形: 角を丸くする 3">
            <a:extLst>
              <a:ext uri="{FF2B5EF4-FFF2-40B4-BE49-F238E27FC236}">
                <a16:creationId xmlns:a16="http://schemas.microsoft.com/office/drawing/2014/main" id="{049CD9BE-D4CD-8049-F5BA-89B9CB7137B3}"/>
              </a:ext>
            </a:extLst>
          </p:cNvPr>
          <p:cNvSpPr/>
          <p:nvPr/>
        </p:nvSpPr>
        <p:spPr>
          <a:xfrm>
            <a:off x="2555685" y="619288"/>
            <a:ext cx="7145191" cy="2478749"/>
          </a:xfrm>
          <a:prstGeom prst="roundRect">
            <a:avLst>
              <a:gd name="adj" fmla="val 11039"/>
            </a:avLst>
          </a:prstGeom>
          <a:solidFill>
            <a:schemeClr val="accent4"/>
          </a:solidFill>
          <a:ln w="28575">
            <a:solidFill>
              <a:srgbClr val="DF637E"/>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5" name="四角形: 角を丸くする 4">
            <a:extLst>
              <a:ext uri="{FF2B5EF4-FFF2-40B4-BE49-F238E27FC236}">
                <a16:creationId xmlns:a16="http://schemas.microsoft.com/office/drawing/2014/main" id="{19E52824-BED4-3109-CE9A-4158517C5A78}"/>
              </a:ext>
            </a:extLst>
          </p:cNvPr>
          <p:cNvSpPr/>
          <p:nvPr/>
        </p:nvSpPr>
        <p:spPr>
          <a:xfrm>
            <a:off x="4675967" y="421249"/>
            <a:ext cx="2462777" cy="381213"/>
          </a:xfrm>
          <a:prstGeom prst="roundRect">
            <a:avLst/>
          </a:prstGeom>
          <a:solidFill>
            <a:schemeClr val="accent4"/>
          </a:solidFill>
          <a:ln w="28575">
            <a:solidFill>
              <a:srgbClr val="DF637E"/>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 name="四角形: 角を丸くする 5">
            <a:extLst>
              <a:ext uri="{FF2B5EF4-FFF2-40B4-BE49-F238E27FC236}">
                <a16:creationId xmlns:a16="http://schemas.microsoft.com/office/drawing/2014/main" id="{4AB27664-933D-A3AE-2E07-5A0D0696DC67}"/>
              </a:ext>
            </a:extLst>
          </p:cNvPr>
          <p:cNvSpPr/>
          <p:nvPr/>
        </p:nvSpPr>
        <p:spPr>
          <a:xfrm>
            <a:off x="2580625" y="3404989"/>
            <a:ext cx="7145191" cy="2237302"/>
          </a:xfrm>
          <a:prstGeom prst="roundRect">
            <a:avLst>
              <a:gd name="adj" fmla="val 11039"/>
            </a:avLst>
          </a:prstGeom>
          <a:solidFill>
            <a:schemeClr val="accent6">
              <a:lumMod val="90000"/>
            </a:schemeClr>
          </a:solidFill>
          <a:ln w="28575">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8" name="四角形: 角を丸くする 7">
            <a:extLst>
              <a:ext uri="{FF2B5EF4-FFF2-40B4-BE49-F238E27FC236}">
                <a16:creationId xmlns:a16="http://schemas.microsoft.com/office/drawing/2014/main" id="{4DBB92BA-0AC5-A5B5-BB61-99952EAA2063}"/>
              </a:ext>
            </a:extLst>
          </p:cNvPr>
          <p:cNvSpPr/>
          <p:nvPr/>
        </p:nvSpPr>
        <p:spPr>
          <a:xfrm>
            <a:off x="4500967" y="3244770"/>
            <a:ext cx="3013992" cy="355741"/>
          </a:xfrm>
          <a:prstGeom prst="roundRect">
            <a:avLst>
              <a:gd name="adj" fmla="val 21320"/>
            </a:avLst>
          </a:prstGeom>
          <a:solidFill>
            <a:schemeClr val="accent6">
              <a:lumMod val="90000"/>
            </a:schemeClr>
          </a:solidFill>
          <a:ln w="28575">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3" name="コンテンツ プレースホルダー 4">
            <a:extLst>
              <a:ext uri="{FF2B5EF4-FFF2-40B4-BE49-F238E27FC236}">
                <a16:creationId xmlns:a16="http://schemas.microsoft.com/office/drawing/2014/main" id="{249A7560-65DB-F5E0-A8C8-456FBFFAABB1}"/>
              </a:ext>
            </a:extLst>
          </p:cNvPr>
          <p:cNvSpPr txBox="1">
            <a:spLocks/>
          </p:cNvSpPr>
          <p:nvPr/>
        </p:nvSpPr>
        <p:spPr>
          <a:xfrm>
            <a:off x="2635216" y="3670098"/>
            <a:ext cx="7185248" cy="1082238"/>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・応募を希望する生徒があった場合、</a:t>
            </a:r>
            <a:r>
              <a:rPr lang="en-US" altLang="ja-JP" b="1" dirty="0">
                <a:solidFill>
                  <a:srgbClr val="FF0000"/>
                </a:solidFill>
                <a:latin typeface="HG丸ｺﾞｼｯｸM-PRO" panose="020F0600000000000000" pitchFamily="50" charset="-128"/>
                <a:ea typeface="HG丸ｺﾞｼｯｸM-PRO" panose="020F0600000000000000" pitchFamily="50" charset="-128"/>
              </a:rPr>
              <a:t>9</a:t>
            </a:r>
            <a:r>
              <a:rPr lang="ja-JP" altLang="en-US" b="1" dirty="0">
                <a:solidFill>
                  <a:srgbClr val="FF0000"/>
                </a:solidFill>
                <a:latin typeface="HG丸ｺﾞｼｯｸM-PRO" panose="020F0600000000000000" pitchFamily="50" charset="-128"/>
                <a:ea typeface="HG丸ｺﾞｼｯｸM-PRO" panose="020F0600000000000000" pitchFamily="50" charset="-128"/>
              </a:rPr>
              <a:t>月</a:t>
            </a:r>
            <a:r>
              <a:rPr lang="en-US" altLang="ja-JP" b="1" dirty="0">
                <a:solidFill>
                  <a:srgbClr val="FF0000"/>
                </a:solidFill>
                <a:latin typeface="HG丸ｺﾞｼｯｸM-PRO" panose="020F0600000000000000" pitchFamily="50" charset="-128"/>
                <a:ea typeface="HG丸ｺﾞｼｯｸM-PRO" panose="020F0600000000000000" pitchFamily="50" charset="-128"/>
              </a:rPr>
              <a:t>5</a:t>
            </a:r>
            <a:r>
              <a:rPr lang="ja-JP" altLang="en-US" b="1" dirty="0">
                <a:solidFill>
                  <a:srgbClr val="FF0000"/>
                </a:solidFill>
                <a:latin typeface="HG丸ｺﾞｼｯｸM-PRO" panose="020F0600000000000000" pitchFamily="50" charset="-128"/>
                <a:ea typeface="HG丸ｺﾞｼｯｸM-PRO" panose="020F0600000000000000" pitchFamily="50" charset="-128"/>
              </a:rPr>
              <a:t>日</a:t>
            </a:r>
            <a:r>
              <a:rPr lang="ja-JP" altLang="en-US" dirty="0">
                <a:latin typeface="HG丸ｺﾞｼｯｸM-PRO" panose="020F0600000000000000" pitchFamily="50" charset="-128"/>
                <a:ea typeface="HG丸ｺﾞｼｯｸM-PRO" panose="020F0600000000000000" pitchFamily="50" charset="-128"/>
              </a:rPr>
              <a:t>以降に、学校から応募書類（全国高等学校統一用紙）が送付されます。応募書類が届きましたら、選考日程等を高校及び生徒に通知してください。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4">
            <a:extLst>
              <a:ext uri="{FF2B5EF4-FFF2-40B4-BE49-F238E27FC236}">
                <a16:creationId xmlns:a16="http://schemas.microsoft.com/office/drawing/2014/main" id="{FB1A2A07-231B-6478-70A2-D0A01FE9FA53}"/>
              </a:ext>
            </a:extLst>
          </p:cNvPr>
          <p:cNvSpPr txBox="1">
            <a:spLocks/>
          </p:cNvSpPr>
          <p:nvPr/>
        </p:nvSpPr>
        <p:spPr>
          <a:xfrm>
            <a:off x="4535015" y="3219759"/>
            <a:ext cx="5959887" cy="481349"/>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sz="1800" dirty="0">
                <a:latin typeface="HG丸ｺﾞｼｯｸM-PRO" panose="020F0600000000000000" pitchFamily="50" charset="-128"/>
                <a:ea typeface="HG丸ｺﾞｼｯｸM-PRO" panose="020F0600000000000000" pitchFamily="50" charset="-128"/>
              </a:rPr>
              <a:t>推薦依頼を行なわない場合</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24" name="コンテンツ プレースホルダー 4">
            <a:extLst>
              <a:ext uri="{FF2B5EF4-FFF2-40B4-BE49-F238E27FC236}">
                <a16:creationId xmlns:a16="http://schemas.microsoft.com/office/drawing/2014/main" id="{3C8AAB99-E0A0-8711-4795-297B418D101A}"/>
              </a:ext>
            </a:extLst>
          </p:cNvPr>
          <p:cNvSpPr txBox="1">
            <a:spLocks/>
          </p:cNvSpPr>
          <p:nvPr/>
        </p:nvSpPr>
        <p:spPr>
          <a:xfrm>
            <a:off x="4808984" y="433021"/>
            <a:ext cx="5959887" cy="481349"/>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sz="1800" dirty="0">
                <a:latin typeface="HG丸ｺﾞｼｯｸM-PRO" panose="020F0600000000000000" pitchFamily="50" charset="-128"/>
                <a:ea typeface="HG丸ｺﾞｼｯｸM-PRO" panose="020F0600000000000000" pitchFamily="50" charset="-128"/>
              </a:rPr>
              <a:t>推薦依頼を行う場合</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11" name="コンテンツ プレースホルダー 4">
            <a:extLst>
              <a:ext uri="{FF2B5EF4-FFF2-40B4-BE49-F238E27FC236}">
                <a16:creationId xmlns:a16="http://schemas.microsoft.com/office/drawing/2014/main" id="{15E0CDF1-DF6B-D15F-1AE9-4BD59E90A27D}"/>
              </a:ext>
            </a:extLst>
          </p:cNvPr>
          <p:cNvSpPr txBox="1">
            <a:spLocks/>
          </p:cNvSpPr>
          <p:nvPr/>
        </p:nvSpPr>
        <p:spPr>
          <a:xfrm>
            <a:off x="2648744" y="856166"/>
            <a:ext cx="7077072" cy="2385228"/>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・学校からの推薦は</a:t>
            </a:r>
            <a:r>
              <a:rPr lang="en-US" altLang="ja-JP" b="1" dirty="0">
                <a:solidFill>
                  <a:srgbClr val="FF0000"/>
                </a:solidFill>
                <a:latin typeface="HG丸ｺﾞｼｯｸM-PRO" panose="020F0600000000000000" pitchFamily="50" charset="-128"/>
                <a:ea typeface="HG丸ｺﾞｼｯｸM-PRO" panose="020F0600000000000000" pitchFamily="50" charset="-128"/>
              </a:rPr>
              <a:t>9</a:t>
            </a:r>
            <a:r>
              <a:rPr lang="ja-JP" altLang="en-US" b="1" dirty="0">
                <a:solidFill>
                  <a:srgbClr val="FF0000"/>
                </a:solidFill>
                <a:latin typeface="HG丸ｺﾞｼｯｸM-PRO" panose="020F0600000000000000" pitchFamily="50" charset="-128"/>
                <a:ea typeface="HG丸ｺﾞｼｯｸM-PRO" panose="020F0600000000000000" pitchFamily="50" charset="-128"/>
              </a:rPr>
              <a:t>月</a:t>
            </a:r>
            <a:r>
              <a:rPr lang="en-US" altLang="ja-JP" b="1" dirty="0">
                <a:solidFill>
                  <a:srgbClr val="FF0000"/>
                </a:solidFill>
                <a:latin typeface="HG丸ｺﾞｼｯｸM-PRO" panose="020F0600000000000000" pitchFamily="50" charset="-128"/>
                <a:ea typeface="HG丸ｺﾞｼｯｸM-PRO" panose="020F0600000000000000" pitchFamily="50" charset="-128"/>
              </a:rPr>
              <a:t>5</a:t>
            </a:r>
            <a:r>
              <a:rPr lang="ja-JP" altLang="en-US" b="1" dirty="0">
                <a:solidFill>
                  <a:srgbClr val="FF0000"/>
                </a:solidFill>
                <a:latin typeface="HG丸ｺﾞｼｯｸM-PRO" panose="020F0600000000000000" pitchFamily="50" charset="-128"/>
                <a:ea typeface="HG丸ｺﾞｼｯｸM-PRO" panose="020F0600000000000000" pitchFamily="50" charset="-128"/>
              </a:rPr>
              <a:t>日</a:t>
            </a:r>
            <a:r>
              <a:rPr lang="ja-JP" altLang="en-US" dirty="0">
                <a:latin typeface="HG丸ｺﾞｼｯｸM-PRO" panose="020F0600000000000000" pitchFamily="50" charset="-128"/>
                <a:ea typeface="HG丸ｺﾞｼｯｸM-PRO" panose="020F0600000000000000" pitchFamily="50" charset="-128"/>
              </a:rPr>
              <a:t>以降、応募書類（全国高等学校統一用紙）の送付により行われます。応募書類が届きましたら、選考日程等を高校及び生徒に通知してください。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9" name="コンテンツ プレースホルダー 4">
            <a:extLst>
              <a:ext uri="{FF2B5EF4-FFF2-40B4-BE49-F238E27FC236}">
                <a16:creationId xmlns:a16="http://schemas.microsoft.com/office/drawing/2014/main" id="{CCC30005-5F15-C6AA-90BD-B0EA75842AA4}"/>
              </a:ext>
            </a:extLst>
          </p:cNvPr>
          <p:cNvSpPr txBox="1">
            <a:spLocks/>
          </p:cNvSpPr>
          <p:nvPr/>
        </p:nvSpPr>
        <p:spPr>
          <a:xfrm>
            <a:off x="2648744" y="2068620"/>
            <a:ext cx="7077072" cy="2385228"/>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10</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31</a:t>
            </a:r>
            <a:r>
              <a:rPr lang="ja-JP" altLang="en-US" dirty="0">
                <a:latin typeface="HG丸ｺﾞｼｯｸM-PRO" panose="020F0600000000000000" pitchFamily="50" charset="-128"/>
                <a:ea typeface="HG丸ｺﾞｼｯｸM-PRO" panose="020F0600000000000000" pitchFamily="50" charset="-128"/>
              </a:rPr>
              <a:t>日までは</a:t>
            </a:r>
            <a:r>
              <a:rPr lang="en-US" altLang="ja-JP"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一人一社制</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11</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日以降は求人票で「複数応募可」を選択している場合は</a:t>
            </a:r>
            <a:r>
              <a:rPr lang="en-US" altLang="ja-JP"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一人二社</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まで応募可となります。複数応募の可否は求人票にて選択してください。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10" name="コンテンツ プレースホルダー 4">
            <a:extLst>
              <a:ext uri="{FF2B5EF4-FFF2-40B4-BE49-F238E27FC236}">
                <a16:creationId xmlns:a16="http://schemas.microsoft.com/office/drawing/2014/main" id="{B6B641D5-E550-1166-B384-BAE342D48C86}"/>
              </a:ext>
            </a:extLst>
          </p:cNvPr>
          <p:cNvSpPr txBox="1">
            <a:spLocks/>
          </p:cNvSpPr>
          <p:nvPr/>
        </p:nvSpPr>
        <p:spPr>
          <a:xfrm>
            <a:off x="2828928" y="1374084"/>
            <a:ext cx="6797825" cy="2385228"/>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spcAft>
                <a:spcPts val="0"/>
              </a:spcAft>
              <a:buNone/>
            </a:pPr>
            <a:r>
              <a:rPr lang="en-US" altLang="ja-JP"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統一用紙のうち、本人が作成する履歴書の作成方法については、①手書き②パソコンのいずれの作成方法によっても採用選考に有利不利が生じないようにしてください。</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12" name="コンテンツ プレースホルダー 4">
            <a:extLst>
              <a:ext uri="{FF2B5EF4-FFF2-40B4-BE49-F238E27FC236}">
                <a16:creationId xmlns:a16="http://schemas.microsoft.com/office/drawing/2014/main" id="{12993871-34C0-55EA-1034-11C40EC255DA}"/>
              </a:ext>
            </a:extLst>
          </p:cNvPr>
          <p:cNvSpPr txBox="1">
            <a:spLocks/>
          </p:cNvSpPr>
          <p:nvPr/>
        </p:nvSpPr>
        <p:spPr>
          <a:xfrm>
            <a:off x="2648744" y="4919596"/>
            <a:ext cx="7077072" cy="1082238"/>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・求人票で「複数応募可」を選択した場合は、</a:t>
            </a:r>
            <a:r>
              <a:rPr lang="en-US" altLang="ja-JP" b="1" dirty="0">
                <a:solidFill>
                  <a:srgbClr val="FF0000"/>
                </a:solidFill>
                <a:latin typeface="HG丸ｺﾞｼｯｸM-PRO" panose="020F0600000000000000" pitchFamily="50" charset="-128"/>
                <a:ea typeface="HG丸ｺﾞｼｯｸM-PRO" panose="020F0600000000000000" pitchFamily="50" charset="-128"/>
              </a:rPr>
              <a:t>9</a:t>
            </a:r>
            <a:r>
              <a:rPr lang="ja-JP" altLang="en-US" b="1" dirty="0">
                <a:solidFill>
                  <a:srgbClr val="FF0000"/>
                </a:solidFill>
                <a:latin typeface="HG丸ｺﾞｼｯｸM-PRO" panose="020F0600000000000000" pitchFamily="50" charset="-128"/>
                <a:ea typeface="HG丸ｺﾞｼｯｸM-PRO" panose="020F0600000000000000" pitchFamily="50" charset="-128"/>
              </a:rPr>
              <a:t>月</a:t>
            </a:r>
            <a:r>
              <a:rPr lang="en-US" altLang="ja-JP" b="1" dirty="0">
                <a:solidFill>
                  <a:srgbClr val="FF0000"/>
                </a:solidFill>
                <a:latin typeface="HG丸ｺﾞｼｯｸM-PRO" panose="020F0600000000000000" pitchFamily="50" charset="-128"/>
                <a:ea typeface="HG丸ｺﾞｼｯｸM-PRO" panose="020F0600000000000000" pitchFamily="50" charset="-128"/>
              </a:rPr>
              <a:t>16</a:t>
            </a:r>
            <a:r>
              <a:rPr lang="ja-JP" altLang="en-US" b="1" dirty="0">
                <a:solidFill>
                  <a:srgbClr val="FF0000"/>
                </a:solidFill>
                <a:latin typeface="HG丸ｺﾞｼｯｸM-PRO" panose="020F0600000000000000" pitchFamily="50" charset="-128"/>
                <a:ea typeface="HG丸ｺﾞｼｯｸM-PRO" panose="020F0600000000000000" pitchFamily="50" charset="-128"/>
              </a:rPr>
              <a:t>日</a:t>
            </a:r>
            <a:r>
              <a:rPr lang="ja-JP" altLang="en-US" dirty="0">
                <a:latin typeface="HG丸ｺﾞｼｯｸM-PRO" panose="020F0600000000000000" pitchFamily="50" charset="-128"/>
                <a:ea typeface="HG丸ｺﾞｼｯｸM-PRO" panose="020F0600000000000000" pitchFamily="50" charset="-128"/>
              </a:rPr>
              <a:t>より</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一人二社</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まで応募が可能となります。</a:t>
            </a:r>
            <a:r>
              <a:rPr lang="en-US" altLang="ja-JP" sz="1100" u="sng" dirty="0">
                <a:latin typeface="HG丸ｺﾞｼｯｸM-PRO" panose="020F0600000000000000" pitchFamily="50" charset="-128"/>
                <a:ea typeface="HG丸ｺﾞｼｯｸM-PRO" panose="020F0600000000000000" pitchFamily="50" charset="-128"/>
              </a:rPr>
              <a:t>※</a:t>
            </a:r>
            <a:r>
              <a:rPr lang="ja-JP" altLang="en-US" sz="1100" u="sng" dirty="0">
                <a:latin typeface="HG丸ｺﾞｼｯｸM-PRO" panose="020F0600000000000000" pitchFamily="50" charset="-128"/>
                <a:ea typeface="HG丸ｺﾞｼｯｸM-PRO" panose="020F0600000000000000" pitchFamily="50" charset="-128"/>
              </a:rPr>
              <a:t>令和</a:t>
            </a:r>
            <a:r>
              <a:rPr lang="en-US" altLang="ja-JP" sz="1100" u="sng" dirty="0">
                <a:latin typeface="HG丸ｺﾞｼｯｸM-PRO" panose="020F0600000000000000" pitchFamily="50" charset="-128"/>
                <a:ea typeface="HG丸ｺﾞｼｯｸM-PRO" panose="020F0600000000000000" pitchFamily="50" charset="-128"/>
              </a:rPr>
              <a:t>8</a:t>
            </a:r>
            <a:r>
              <a:rPr lang="ja-JP" altLang="en-US" sz="1100" u="sng" dirty="0">
                <a:latin typeface="HG丸ｺﾞｼｯｸM-PRO" panose="020F0600000000000000" pitchFamily="50" charset="-128"/>
                <a:ea typeface="HG丸ｺﾞｼｯｸM-PRO" panose="020F0600000000000000" pitchFamily="50" charset="-128"/>
              </a:rPr>
              <a:t>年からの取扱い</a:t>
            </a:r>
            <a:endParaRPr lang="en-US" altLang="ja-JP" u="sng" dirty="0">
              <a:latin typeface="HG丸ｺﾞｼｯｸM-PRO" panose="020F0600000000000000" pitchFamily="50" charset="-128"/>
              <a:ea typeface="HG丸ｺﾞｼｯｸM-PRO" panose="020F0600000000000000" pitchFamily="50" charset="-128"/>
            </a:endParaRPr>
          </a:p>
        </p:txBody>
      </p:sp>
      <p:sp>
        <p:nvSpPr>
          <p:cNvPr id="14" name="コンテンツ プレースホルダー 4">
            <a:extLst>
              <a:ext uri="{FF2B5EF4-FFF2-40B4-BE49-F238E27FC236}">
                <a16:creationId xmlns:a16="http://schemas.microsoft.com/office/drawing/2014/main" id="{4E2209D0-E76C-1B10-B9FF-8F4C0CC4C0A8}"/>
              </a:ext>
            </a:extLst>
          </p:cNvPr>
          <p:cNvSpPr txBox="1">
            <a:spLocks/>
          </p:cNvSpPr>
          <p:nvPr/>
        </p:nvSpPr>
        <p:spPr>
          <a:xfrm>
            <a:off x="2764483" y="4300819"/>
            <a:ext cx="6797825" cy="2385228"/>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spcAft>
                <a:spcPts val="0"/>
              </a:spcAft>
              <a:buNone/>
            </a:pPr>
            <a:r>
              <a:rPr lang="en-US" altLang="ja-JP"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統一用紙のうち、本人が作成する履歴書の作成方法については、①手書き②パソコンのいずれの作成方法によっても採用選考に有利不利が生じないようにしてください。</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EB10A3FA-C791-B3C6-A765-EDDCB100382A}"/>
              </a:ext>
            </a:extLst>
          </p:cNvPr>
          <p:cNvSpPr txBox="1"/>
          <p:nvPr/>
        </p:nvSpPr>
        <p:spPr>
          <a:xfrm>
            <a:off x="5715988" y="5202675"/>
            <a:ext cx="412292" cy="216213"/>
          </a:xfrm>
          <a:prstGeom prst="rect">
            <a:avLst/>
          </a:prstGeom>
          <a:noFill/>
          <a:ln>
            <a:solidFill>
              <a:schemeClr val="tx1"/>
            </a:solidFill>
          </a:ln>
        </p:spPr>
        <p:txBody>
          <a:bodyPr wrap="none" rtlCol="0">
            <a:spAutoFit/>
          </a:bodyPr>
          <a:lstStyle/>
          <a:p>
            <a:pPr algn="l">
              <a:lnSpc>
                <a:spcPct val="120000"/>
              </a:lnSpc>
              <a:spcAft>
                <a:spcPts val="600"/>
              </a:spcAft>
              <a:buClr>
                <a:schemeClr val="tx2"/>
              </a:buClr>
            </a:pPr>
            <a:r>
              <a:rPr kumimoji="1" lang="ja-JP" altLang="en-US" sz="700" dirty="0"/>
              <a:t>別添</a:t>
            </a:r>
            <a:r>
              <a:rPr kumimoji="1" lang="en-US" altLang="ja-JP" sz="700" dirty="0"/>
              <a:t>6</a:t>
            </a:r>
            <a:endParaRPr kumimoji="1" lang="ja-JP" altLang="en-US" sz="700" dirty="0"/>
          </a:p>
        </p:txBody>
      </p:sp>
    </p:spTree>
    <p:extLst>
      <p:ext uri="{BB962C8B-B14F-4D97-AF65-F5344CB8AC3E}">
        <p14:creationId xmlns:p14="http://schemas.microsoft.com/office/powerpoint/2010/main" val="567006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BB6FCEB9-C796-55A8-1689-6494BB648544}"/>
            </a:ext>
          </a:extLst>
        </p:cNvPr>
        <p:cNvGrpSpPr/>
        <p:nvPr/>
      </p:nvGrpSpPr>
      <p:grpSpPr>
        <a:xfrm>
          <a:off x="0" y="0"/>
          <a:ext cx="0" cy="0"/>
          <a:chOff x="0" y="0"/>
          <a:chExt cx="0" cy="0"/>
        </a:xfrm>
      </p:grpSpPr>
      <p:cxnSp>
        <p:nvCxnSpPr>
          <p:cNvPr id="25" name="直線コネクタ 24">
            <a:extLst>
              <a:ext uri="{FF2B5EF4-FFF2-40B4-BE49-F238E27FC236}">
                <a16:creationId xmlns:a16="http://schemas.microsoft.com/office/drawing/2014/main" id="{CF2C1672-D0C5-FB23-209A-09F645FA1CDD}"/>
              </a:ext>
            </a:extLst>
          </p:cNvPr>
          <p:cNvCxnSpPr>
            <a:cxnSpLocks/>
          </p:cNvCxnSpPr>
          <p:nvPr/>
        </p:nvCxnSpPr>
        <p:spPr>
          <a:xfrm>
            <a:off x="2669498" y="3910548"/>
            <a:ext cx="1468022"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240A0D2-B2A8-EC47-DA5A-C65D5B0B82F4}"/>
              </a:ext>
            </a:extLst>
          </p:cNvPr>
          <p:cNvCxnSpPr>
            <a:cxnSpLocks/>
          </p:cNvCxnSpPr>
          <p:nvPr/>
        </p:nvCxnSpPr>
        <p:spPr>
          <a:xfrm>
            <a:off x="2712413" y="2542087"/>
            <a:ext cx="2404126"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1727563A-7CD4-EA09-7D10-8C88F7357C18}"/>
              </a:ext>
            </a:extLst>
          </p:cNvPr>
          <p:cNvCxnSpPr>
            <a:cxnSpLocks/>
          </p:cNvCxnSpPr>
          <p:nvPr/>
        </p:nvCxnSpPr>
        <p:spPr>
          <a:xfrm flipV="1">
            <a:off x="2669498" y="471559"/>
            <a:ext cx="903137" cy="21718"/>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41902C9A-CFB9-8A8F-E6AC-2DB6C33E4555}"/>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3</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14" name="コンテンツ プレースホルダー 4">
            <a:extLst>
              <a:ext uri="{FF2B5EF4-FFF2-40B4-BE49-F238E27FC236}">
                <a16:creationId xmlns:a16="http://schemas.microsoft.com/office/drawing/2014/main" id="{8B8782C4-2087-DF54-FC63-804680254994}"/>
              </a:ext>
            </a:extLst>
          </p:cNvPr>
          <p:cNvSpPr txBox="1">
            <a:spLocks/>
          </p:cNvSpPr>
          <p:nvPr/>
        </p:nvSpPr>
        <p:spPr>
          <a:xfrm>
            <a:off x="2496841" y="267417"/>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（５）選考</a:t>
            </a:r>
            <a:endParaRPr lang="en-US" altLang="ja-JP" dirty="0">
              <a:latin typeface="HG丸ｺﾞｼｯｸM-PRO" panose="020F0600000000000000" pitchFamily="50" charset="-128"/>
              <a:ea typeface="HG丸ｺﾞｼｯｸM-PRO" panose="020F0600000000000000" pitchFamily="50" charset="-128"/>
            </a:endParaRPr>
          </a:p>
        </p:txBody>
      </p:sp>
      <p:sp>
        <p:nvSpPr>
          <p:cNvPr id="15" name="コンテンツ プレースホルダー 4">
            <a:extLst>
              <a:ext uri="{FF2B5EF4-FFF2-40B4-BE49-F238E27FC236}">
                <a16:creationId xmlns:a16="http://schemas.microsoft.com/office/drawing/2014/main" id="{2E76F68A-6844-56E6-68D8-3E7A29D929A5}"/>
              </a:ext>
            </a:extLst>
          </p:cNvPr>
          <p:cNvSpPr txBox="1">
            <a:spLocks/>
          </p:cNvSpPr>
          <p:nvPr/>
        </p:nvSpPr>
        <p:spPr>
          <a:xfrm>
            <a:off x="2698967" y="600144"/>
            <a:ext cx="7006562" cy="1110309"/>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・選考は</a:t>
            </a:r>
            <a:r>
              <a:rPr lang="en-US" altLang="ja-JP" b="1" dirty="0">
                <a:solidFill>
                  <a:srgbClr val="FF0000"/>
                </a:solidFill>
                <a:latin typeface="HG丸ｺﾞｼｯｸM-PRO" panose="020F0600000000000000" pitchFamily="50" charset="-128"/>
                <a:ea typeface="HG丸ｺﾞｼｯｸM-PRO" panose="020F0600000000000000" pitchFamily="50" charset="-128"/>
              </a:rPr>
              <a:t>9</a:t>
            </a:r>
            <a:r>
              <a:rPr lang="ja-JP" altLang="en-US" b="1" dirty="0">
                <a:solidFill>
                  <a:srgbClr val="FF0000"/>
                </a:solidFill>
                <a:latin typeface="HG丸ｺﾞｼｯｸM-PRO" panose="020F0600000000000000" pitchFamily="50" charset="-128"/>
                <a:ea typeface="HG丸ｺﾞｼｯｸM-PRO" panose="020F0600000000000000" pitchFamily="50" charset="-128"/>
              </a:rPr>
              <a:t>月</a:t>
            </a:r>
            <a:r>
              <a:rPr lang="en-US" altLang="ja-JP" b="1" dirty="0">
                <a:solidFill>
                  <a:srgbClr val="FF0000"/>
                </a:solidFill>
                <a:latin typeface="HG丸ｺﾞｼｯｸM-PRO" panose="020F0600000000000000" pitchFamily="50" charset="-128"/>
                <a:ea typeface="HG丸ｺﾞｼｯｸM-PRO" panose="020F0600000000000000" pitchFamily="50" charset="-128"/>
              </a:rPr>
              <a:t>16</a:t>
            </a:r>
            <a:r>
              <a:rPr lang="ja-JP" altLang="en-US" b="1" dirty="0">
                <a:solidFill>
                  <a:srgbClr val="FF0000"/>
                </a:solidFill>
                <a:latin typeface="HG丸ｺﾞｼｯｸM-PRO" panose="020F0600000000000000" pitchFamily="50" charset="-128"/>
                <a:ea typeface="HG丸ｺﾞｼｯｸM-PRO" panose="020F0600000000000000" pitchFamily="50" charset="-128"/>
              </a:rPr>
              <a:t>日</a:t>
            </a:r>
            <a:r>
              <a:rPr lang="ja-JP" altLang="en-US" dirty="0">
                <a:latin typeface="HG丸ｺﾞｼｯｸM-PRO" panose="020F0600000000000000" pitchFamily="50" charset="-128"/>
                <a:ea typeface="HG丸ｺﾞｼｯｸM-PRO" panose="020F0600000000000000" pitchFamily="50" charset="-128"/>
              </a:rPr>
              <a:t>以降に行ってください。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16" name="コンテンツ プレースホルダー 4">
            <a:extLst>
              <a:ext uri="{FF2B5EF4-FFF2-40B4-BE49-F238E27FC236}">
                <a16:creationId xmlns:a16="http://schemas.microsoft.com/office/drawing/2014/main" id="{FDEAC030-208F-DFCE-C1A2-E70046282CD1}"/>
              </a:ext>
            </a:extLst>
          </p:cNvPr>
          <p:cNvSpPr txBox="1">
            <a:spLocks/>
          </p:cNvSpPr>
          <p:nvPr/>
        </p:nvSpPr>
        <p:spPr>
          <a:xfrm>
            <a:off x="2496840" y="2337945"/>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（６）採用（内定）状況の報告</a:t>
            </a:r>
            <a:endParaRPr lang="en-US" altLang="ja-JP" dirty="0">
              <a:latin typeface="HG丸ｺﾞｼｯｸM-PRO" panose="020F0600000000000000" pitchFamily="50" charset="-128"/>
              <a:ea typeface="HG丸ｺﾞｼｯｸM-PRO" panose="020F0600000000000000" pitchFamily="50" charset="-128"/>
            </a:endParaRPr>
          </a:p>
        </p:txBody>
      </p:sp>
      <p:sp>
        <p:nvSpPr>
          <p:cNvPr id="17" name="コンテンツ プレースホルダー 4">
            <a:extLst>
              <a:ext uri="{FF2B5EF4-FFF2-40B4-BE49-F238E27FC236}">
                <a16:creationId xmlns:a16="http://schemas.microsoft.com/office/drawing/2014/main" id="{26F2504F-AE5B-EDD9-C34F-E10A61CF539D}"/>
              </a:ext>
            </a:extLst>
          </p:cNvPr>
          <p:cNvSpPr txBox="1">
            <a:spLocks/>
          </p:cNvSpPr>
          <p:nvPr/>
        </p:nvSpPr>
        <p:spPr>
          <a:xfrm>
            <a:off x="2698966" y="2670950"/>
            <a:ext cx="7514939" cy="728960"/>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2027</a:t>
            </a:r>
            <a:r>
              <a:rPr lang="ja-JP" altLang="en-US" sz="1300" dirty="0">
                <a:latin typeface="HG丸ｺﾞｼｯｸM-PRO" panose="020F0600000000000000" pitchFamily="50" charset="-128"/>
                <a:ea typeface="HG丸ｺﾞｼｯｸM-PRO" panose="020F0600000000000000" pitchFamily="50" charset="-128"/>
              </a:rPr>
              <a:t>年</a:t>
            </a:r>
            <a:r>
              <a:rPr lang="en-US" altLang="ja-JP" sz="1300" dirty="0">
                <a:latin typeface="HG丸ｺﾞｼｯｸM-PRO" panose="020F0600000000000000" pitchFamily="50" charset="-128"/>
                <a:ea typeface="HG丸ｺﾞｼｯｸM-PRO" panose="020F0600000000000000" pitchFamily="50" charset="-128"/>
              </a:rPr>
              <a:t>1</a:t>
            </a:r>
            <a:r>
              <a:rPr lang="ja-JP" altLang="en-US" sz="1300" dirty="0">
                <a:latin typeface="HG丸ｺﾞｼｯｸM-PRO" panose="020F0600000000000000" pitchFamily="50" charset="-128"/>
                <a:ea typeface="HG丸ｺﾞｼｯｸM-PRO" panose="020F0600000000000000" pitchFamily="50" charset="-128"/>
              </a:rPr>
              <a:t>月頃、採用（内定）状況の報告依頼をさせていただきますので、ご協力ください。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5" name="コンテンツ プレースホルダー 4">
            <a:extLst>
              <a:ext uri="{FF2B5EF4-FFF2-40B4-BE49-F238E27FC236}">
                <a16:creationId xmlns:a16="http://schemas.microsoft.com/office/drawing/2014/main" id="{56E89DE7-FAA0-72F8-5943-55F78326E2B9}"/>
              </a:ext>
            </a:extLst>
          </p:cNvPr>
          <p:cNvSpPr txBox="1">
            <a:spLocks/>
          </p:cNvSpPr>
          <p:nvPr/>
        </p:nvSpPr>
        <p:spPr>
          <a:xfrm>
            <a:off x="2686683" y="3982213"/>
            <a:ext cx="7056784" cy="1461416"/>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・実習、研修等を含む就業開始は、卒業後としてください。</a:t>
            </a:r>
            <a:endParaRPr lang="en-US" altLang="ja-JP"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sz="1100" dirty="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内定後、平日に内定式や説明会、制服採寸などに参加させる事は控えてください。</a:t>
            </a:r>
            <a:endParaRPr lang="en-US" altLang="ja-JP" sz="11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sz="1100" dirty="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学業に影響を与える内定企業先でのアルバイトや、レポートの提出、懇親会等への参加勧奨は控えてください。</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ー 4">
            <a:extLst>
              <a:ext uri="{FF2B5EF4-FFF2-40B4-BE49-F238E27FC236}">
                <a16:creationId xmlns:a16="http://schemas.microsoft.com/office/drawing/2014/main" id="{9F9B02FD-46D6-3A6F-BCB1-248FAC215842}"/>
              </a:ext>
            </a:extLst>
          </p:cNvPr>
          <p:cNvSpPr txBox="1">
            <a:spLocks/>
          </p:cNvSpPr>
          <p:nvPr/>
        </p:nvSpPr>
        <p:spPr>
          <a:xfrm>
            <a:off x="2496840" y="3634446"/>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（７）就業の開始</a:t>
            </a:r>
            <a:endParaRPr lang="en-US" altLang="ja-JP" dirty="0">
              <a:latin typeface="HG丸ｺﾞｼｯｸM-PRO" panose="020F0600000000000000" pitchFamily="50" charset="-128"/>
              <a:ea typeface="HG丸ｺﾞｼｯｸM-PRO" panose="020F0600000000000000" pitchFamily="50" charset="-128"/>
            </a:endParaRPr>
          </a:p>
        </p:txBody>
      </p:sp>
      <p:sp>
        <p:nvSpPr>
          <p:cNvPr id="4" name="吹き出し: 円形 3">
            <a:extLst>
              <a:ext uri="{FF2B5EF4-FFF2-40B4-BE49-F238E27FC236}">
                <a16:creationId xmlns:a16="http://schemas.microsoft.com/office/drawing/2014/main" id="{5B23D1D5-195A-F2C3-EA31-F82221584641}"/>
              </a:ext>
            </a:extLst>
          </p:cNvPr>
          <p:cNvSpPr/>
          <p:nvPr/>
        </p:nvSpPr>
        <p:spPr>
          <a:xfrm>
            <a:off x="7977336" y="1734295"/>
            <a:ext cx="1440160" cy="728960"/>
          </a:xfrm>
          <a:prstGeom prst="wedgeEllipseCallout">
            <a:avLst>
              <a:gd name="adj1" fmla="val -76513"/>
              <a:gd name="adj2" fmla="val -2671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9" name="テキスト ボックス 8">
            <a:extLst>
              <a:ext uri="{FF2B5EF4-FFF2-40B4-BE49-F238E27FC236}">
                <a16:creationId xmlns:a16="http://schemas.microsoft.com/office/drawing/2014/main" id="{38A8A939-98F2-465F-4B58-EB821C8851FF}"/>
              </a:ext>
            </a:extLst>
          </p:cNvPr>
          <p:cNvSpPr txBox="1"/>
          <p:nvPr/>
        </p:nvSpPr>
        <p:spPr>
          <a:xfrm>
            <a:off x="8025597" y="1917865"/>
            <a:ext cx="1343638" cy="348557"/>
          </a:xfrm>
          <a:prstGeom prst="rect">
            <a:avLst/>
          </a:prstGeom>
          <a:noFill/>
        </p:spPr>
        <p:txBody>
          <a:bodyPr wrap="none" rtlCol="0">
            <a:spAutoFit/>
          </a:bodyPr>
          <a:lstStyle/>
          <a:p>
            <a:pPr algn="l">
              <a:lnSpc>
                <a:spcPct val="120000"/>
              </a:lnSpc>
              <a:spcAft>
                <a:spcPts val="600"/>
              </a:spcAft>
              <a:buClr>
                <a:schemeClr val="tx2"/>
              </a:buClr>
            </a:pPr>
            <a:r>
              <a:rPr kumimoji="1" lang="ja-JP" altLang="en-US" sz="1600" dirty="0">
                <a:latin typeface="HGP創英角ﾎﾟｯﾌﾟ体" panose="040B0A00000000000000" pitchFamily="50" charset="-128"/>
                <a:ea typeface="HGP創英角ﾎﾟｯﾌﾟ体" panose="040B0A00000000000000" pitchFamily="50" charset="-128"/>
              </a:rPr>
              <a:t>原則</a:t>
            </a:r>
            <a:r>
              <a:rPr kumimoji="1" lang="en-US" altLang="ja-JP" sz="1600" dirty="0">
                <a:latin typeface="HGP創英角ﾎﾟｯﾌﾟ体" panose="040B0A00000000000000" pitchFamily="50" charset="-128"/>
                <a:ea typeface="HGP創英角ﾎﾟｯﾌﾟ体" panose="040B0A00000000000000" pitchFamily="50" charset="-128"/>
              </a:rPr>
              <a:t>7</a:t>
            </a:r>
            <a:r>
              <a:rPr kumimoji="1" lang="ja-JP" altLang="en-US" sz="1600" dirty="0">
                <a:latin typeface="HGP創英角ﾎﾟｯﾌﾟ体" panose="040B0A00000000000000" pitchFamily="50" charset="-128"/>
                <a:ea typeface="HGP創英角ﾎﾟｯﾌﾟ体" panose="040B0A00000000000000" pitchFamily="50" charset="-128"/>
              </a:rPr>
              <a:t>日以内</a:t>
            </a:r>
          </a:p>
        </p:txBody>
      </p:sp>
      <p:sp>
        <p:nvSpPr>
          <p:cNvPr id="2" name="コンテンツ プレースホルダー 4">
            <a:extLst>
              <a:ext uri="{FF2B5EF4-FFF2-40B4-BE49-F238E27FC236}">
                <a16:creationId xmlns:a16="http://schemas.microsoft.com/office/drawing/2014/main" id="{F57E170D-E68D-C09E-F45E-C1074C6D32E2}"/>
              </a:ext>
            </a:extLst>
          </p:cNvPr>
          <p:cNvSpPr txBox="1">
            <a:spLocks/>
          </p:cNvSpPr>
          <p:nvPr/>
        </p:nvSpPr>
        <p:spPr>
          <a:xfrm>
            <a:off x="2698966" y="1361897"/>
            <a:ext cx="7006562" cy="1000758"/>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・書類選考のみで不採用とすることはできません。必ず面接を行ってください。</a:t>
            </a:r>
            <a:endParaRPr lang="en-US" altLang="ja-JP" sz="1300" dirty="0">
              <a:latin typeface="HG丸ｺﾞｼｯｸM-PRO" panose="020F0600000000000000" pitchFamily="50" charset="-128"/>
              <a:ea typeface="HG丸ｺﾞｼｯｸM-PRO" panose="020F0600000000000000" pitchFamily="50" charset="-128"/>
            </a:endParaRPr>
          </a:p>
          <a:p>
            <a:pPr marL="0" indent="0">
              <a:lnSpc>
                <a:spcPts val="2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・採否結果は、速やかに学校を通じて生徒に通知してください。</a:t>
            </a:r>
            <a:endParaRPr lang="en-US" altLang="ja-JP" sz="1300" dirty="0">
              <a:latin typeface="HG丸ｺﾞｼｯｸM-PRO" panose="020F0600000000000000" pitchFamily="50" charset="-128"/>
              <a:ea typeface="HG丸ｺﾞｼｯｸM-PRO" panose="020F0600000000000000" pitchFamily="50" charset="-128"/>
            </a:endParaRPr>
          </a:p>
          <a:p>
            <a:pPr marL="0" indent="0">
              <a:lnSpc>
                <a:spcPts val="2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・不採用の場合は、応募書類を学校に返却してください。</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4">
            <a:extLst>
              <a:ext uri="{FF2B5EF4-FFF2-40B4-BE49-F238E27FC236}">
                <a16:creationId xmlns:a16="http://schemas.microsoft.com/office/drawing/2014/main" id="{CC443DF7-7F4B-1998-AAD2-4994E7A5730F}"/>
              </a:ext>
            </a:extLst>
          </p:cNvPr>
          <p:cNvSpPr txBox="1">
            <a:spLocks/>
          </p:cNvSpPr>
          <p:nvPr/>
        </p:nvSpPr>
        <p:spPr>
          <a:xfrm>
            <a:off x="2918147" y="849980"/>
            <a:ext cx="6643365" cy="801771"/>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新規高卒者は「一人一社制」等の制限があるため、選考期間はできる限り短くし、何回も選考試験や面接を行わないようご配慮をお願いします。</a:t>
            </a:r>
            <a:endParaRPr lang="en-US" altLang="ja-JP" sz="11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sz="1100" dirty="0">
                <a:latin typeface="HG丸ｺﾞｼｯｸM-PRO" panose="020F0600000000000000" pitchFamily="50" charset="-128"/>
                <a:ea typeface="HG丸ｺﾞｼｯｸM-PRO" panose="020F0600000000000000" pitchFamily="50" charset="-128"/>
              </a:rPr>
              <a:t>（原則面接</a:t>
            </a:r>
            <a:r>
              <a:rPr lang="en-US" altLang="ja-JP" sz="1100" dirty="0">
                <a:latin typeface="HG丸ｺﾞｼｯｸM-PRO" panose="020F0600000000000000" pitchFamily="50" charset="-128"/>
                <a:ea typeface="HG丸ｺﾞｼｯｸM-PRO" panose="020F0600000000000000" pitchFamily="50" charset="-128"/>
              </a:rPr>
              <a:t>1</a:t>
            </a:r>
            <a:r>
              <a:rPr lang="ja-JP" altLang="en-US" sz="1100" dirty="0">
                <a:latin typeface="HG丸ｺﾞｼｯｸM-PRO" panose="020F0600000000000000" pitchFamily="50" charset="-128"/>
                <a:ea typeface="HG丸ｺﾞｼｯｸM-PRO" panose="020F0600000000000000" pitchFamily="50" charset="-128"/>
              </a:rPr>
              <a:t>回、複数回行う場合は必ず求人票に明記）</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C71EA73C-D0D4-37B6-E1E7-7B8AD053FB18}"/>
              </a:ext>
            </a:extLst>
          </p:cNvPr>
          <p:cNvSpPr txBox="1"/>
          <p:nvPr/>
        </p:nvSpPr>
        <p:spPr>
          <a:xfrm>
            <a:off x="5238648" y="2425669"/>
            <a:ext cx="479618" cy="216213"/>
          </a:xfrm>
          <a:prstGeom prst="rect">
            <a:avLst/>
          </a:prstGeom>
          <a:noFill/>
          <a:ln>
            <a:solidFill>
              <a:schemeClr val="tx1"/>
            </a:solidFill>
          </a:ln>
        </p:spPr>
        <p:txBody>
          <a:bodyPr wrap="none" rtlCol="0">
            <a:spAutoFit/>
          </a:bodyPr>
          <a:lstStyle/>
          <a:p>
            <a:pPr algn="l">
              <a:lnSpc>
                <a:spcPct val="120000"/>
              </a:lnSpc>
              <a:spcAft>
                <a:spcPts val="600"/>
              </a:spcAft>
              <a:buClr>
                <a:schemeClr val="tx2"/>
              </a:buClr>
            </a:pPr>
            <a:r>
              <a:rPr kumimoji="1" lang="ja-JP" altLang="en-US" sz="700" dirty="0"/>
              <a:t>別添</a:t>
            </a:r>
            <a:r>
              <a:rPr kumimoji="1" lang="en-US" altLang="ja-JP" sz="700" dirty="0"/>
              <a:t>7.8</a:t>
            </a:r>
            <a:endParaRPr kumimoji="1" lang="ja-JP" altLang="en-US" sz="700" dirty="0"/>
          </a:p>
        </p:txBody>
      </p:sp>
      <p:sp>
        <p:nvSpPr>
          <p:cNvPr id="12" name="テキスト ボックス 11">
            <a:extLst>
              <a:ext uri="{FF2B5EF4-FFF2-40B4-BE49-F238E27FC236}">
                <a16:creationId xmlns:a16="http://schemas.microsoft.com/office/drawing/2014/main" id="{963471B3-B712-C230-7F84-704EA163F643}"/>
              </a:ext>
            </a:extLst>
          </p:cNvPr>
          <p:cNvSpPr txBox="1"/>
          <p:nvPr/>
        </p:nvSpPr>
        <p:spPr>
          <a:xfrm>
            <a:off x="2693488" y="2938443"/>
            <a:ext cx="6931397" cy="461665"/>
          </a:xfrm>
          <a:prstGeom prst="rect">
            <a:avLst/>
          </a:prstGeom>
          <a:noFill/>
        </p:spPr>
        <p:txBody>
          <a:bodyPr wrap="square">
            <a:spAutoFit/>
          </a:bodyPr>
          <a:lstStyle/>
          <a:p>
            <a:pPr marL="0" indent="0">
              <a:lnSpc>
                <a:spcPct val="100000"/>
              </a:lnSpc>
              <a:spcBef>
                <a:spcPts val="0"/>
              </a:spcBef>
              <a:spcAft>
                <a:spcPts val="0"/>
              </a:spcAft>
              <a:buNone/>
            </a:pPr>
            <a:r>
              <a:rPr lang="ja-JP" altLang="en-US" sz="1200" dirty="0">
                <a:latin typeface="HG丸ｺﾞｼｯｸM-PRO" panose="020F0600000000000000" pitchFamily="50" charset="-128"/>
                <a:ea typeface="HG丸ｺﾞｼｯｸM-PRO" panose="020F0600000000000000" pitchFamily="50" charset="-128"/>
              </a:rPr>
              <a:t>・</a:t>
            </a:r>
            <a:r>
              <a:rPr lang="ja-JP" altLang="en-US" sz="1200" b="1" dirty="0">
                <a:latin typeface="HG丸ｺﾞｼｯｸM-PRO" panose="020F0600000000000000" pitchFamily="50" charset="-128"/>
                <a:ea typeface="HG丸ｺﾞｼｯｸM-PRO" panose="020F0600000000000000" pitchFamily="50" charset="-128"/>
              </a:rPr>
              <a:t>求人が全て充足したことにより</a:t>
            </a:r>
            <a:r>
              <a:rPr lang="ja-JP" altLang="en-US" sz="1200" dirty="0">
                <a:latin typeface="HG丸ｺﾞｼｯｸM-PRO" panose="020F0600000000000000" pitchFamily="50" charset="-128"/>
                <a:ea typeface="HG丸ｺﾞｼｯｸM-PRO" panose="020F0600000000000000" pitchFamily="50" charset="-128"/>
              </a:rPr>
              <a:t>募集を終了する場合、「求人充足による募集終了届」を提出してください。</a:t>
            </a:r>
            <a:endParaRPr lang="en-US" altLang="ja-JP"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7421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90000"/>
          </a:schemeClr>
        </a:solidFill>
        <a:effectLst/>
      </p:bgPr>
    </p:bg>
    <p:spTree>
      <p:nvGrpSpPr>
        <p:cNvPr id="1" name="">
          <a:extLst>
            <a:ext uri="{FF2B5EF4-FFF2-40B4-BE49-F238E27FC236}">
              <a16:creationId xmlns:a16="http://schemas.microsoft.com/office/drawing/2014/main" id="{A09F29B9-3A04-7E04-9936-A644D3817105}"/>
            </a:ext>
          </a:extLst>
        </p:cNvPr>
        <p:cNvGrpSpPr/>
        <p:nvPr/>
      </p:nvGrpSpPr>
      <p:grpSpPr>
        <a:xfrm>
          <a:off x="0" y="0"/>
          <a:ext cx="0" cy="0"/>
          <a:chOff x="0" y="0"/>
          <a:chExt cx="0" cy="0"/>
        </a:xfrm>
      </p:grpSpPr>
      <p:cxnSp>
        <p:nvCxnSpPr>
          <p:cNvPr id="23" name="直線コネクタ 22">
            <a:extLst>
              <a:ext uri="{FF2B5EF4-FFF2-40B4-BE49-F238E27FC236}">
                <a16:creationId xmlns:a16="http://schemas.microsoft.com/office/drawing/2014/main" id="{B441637F-DAB9-F23E-8793-8DE7A5B1EA34}"/>
              </a:ext>
            </a:extLst>
          </p:cNvPr>
          <p:cNvCxnSpPr>
            <a:cxnSpLocks/>
          </p:cNvCxnSpPr>
          <p:nvPr/>
        </p:nvCxnSpPr>
        <p:spPr>
          <a:xfrm>
            <a:off x="2546180" y="2473019"/>
            <a:ext cx="1398708"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81040DD-F8A9-E499-FCD9-295CBD28BA00}"/>
              </a:ext>
            </a:extLst>
          </p:cNvPr>
          <p:cNvCxnSpPr>
            <a:cxnSpLocks/>
          </p:cNvCxnSpPr>
          <p:nvPr/>
        </p:nvCxnSpPr>
        <p:spPr>
          <a:xfrm>
            <a:off x="2590801" y="3350072"/>
            <a:ext cx="1009363"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6FD678C2-A993-E747-109F-3F1BB0DE92B4}"/>
              </a:ext>
            </a:extLst>
          </p:cNvPr>
          <p:cNvCxnSpPr>
            <a:cxnSpLocks/>
          </p:cNvCxnSpPr>
          <p:nvPr/>
        </p:nvCxnSpPr>
        <p:spPr>
          <a:xfrm>
            <a:off x="2604590" y="3939378"/>
            <a:ext cx="995574"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7E3B99A6-55B9-FBAD-8073-C4EF9F76E967}"/>
              </a:ext>
            </a:extLst>
          </p:cNvPr>
          <p:cNvCxnSpPr>
            <a:cxnSpLocks/>
          </p:cNvCxnSpPr>
          <p:nvPr/>
        </p:nvCxnSpPr>
        <p:spPr>
          <a:xfrm>
            <a:off x="2590801" y="4797152"/>
            <a:ext cx="1145081"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DA8CF64A-0413-6C1A-8876-97768A89557C}"/>
              </a:ext>
            </a:extLst>
          </p:cNvPr>
          <p:cNvCxnSpPr>
            <a:cxnSpLocks/>
          </p:cNvCxnSpPr>
          <p:nvPr/>
        </p:nvCxnSpPr>
        <p:spPr>
          <a:xfrm>
            <a:off x="2604590" y="5445224"/>
            <a:ext cx="995574"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F883B123-220C-635A-4C89-2432C563E3B9}"/>
              </a:ext>
            </a:extLst>
          </p:cNvPr>
          <p:cNvCxnSpPr>
            <a:cxnSpLocks/>
          </p:cNvCxnSpPr>
          <p:nvPr/>
        </p:nvCxnSpPr>
        <p:spPr>
          <a:xfrm>
            <a:off x="2510524" y="1509671"/>
            <a:ext cx="903137"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8EDC4716-8998-8474-299E-79F80D1B7B04}"/>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3</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17" name="コンテンツ プレースホルダー 4">
            <a:extLst>
              <a:ext uri="{FF2B5EF4-FFF2-40B4-BE49-F238E27FC236}">
                <a16:creationId xmlns:a16="http://schemas.microsoft.com/office/drawing/2014/main" id="{1AFA5038-BECC-7281-1D63-0A4DE780871F}"/>
              </a:ext>
            </a:extLst>
          </p:cNvPr>
          <p:cNvSpPr txBox="1">
            <a:spLocks/>
          </p:cNvSpPr>
          <p:nvPr/>
        </p:nvSpPr>
        <p:spPr>
          <a:xfrm>
            <a:off x="2547489" y="1509671"/>
            <a:ext cx="7514939" cy="659121"/>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900"/>
              </a:lnSpc>
              <a:spcBef>
                <a:spcPts val="0"/>
              </a:spcBef>
              <a:spcAft>
                <a:spcPts val="0"/>
              </a:spcAft>
              <a:buNone/>
            </a:pPr>
            <a:r>
              <a:rPr lang="ja-JP" altLang="en-US" sz="1200" dirty="0">
                <a:latin typeface="HG丸ｺﾞｼｯｸM-PRO" panose="020F0600000000000000" pitchFamily="50" charset="-128"/>
                <a:ea typeface="HG丸ｺﾞｼｯｸM-PRO" panose="020F0600000000000000" pitchFamily="50" charset="-128"/>
              </a:rPr>
              <a:t>・大学、大学院、短期大学、高等専門学校、専修学校、職業能力開発施設（高卒</a:t>
            </a:r>
            <a:r>
              <a:rPr lang="en-US" altLang="ja-JP" sz="1200" dirty="0">
                <a:latin typeface="HG丸ｺﾞｼｯｸM-PRO" panose="020F0600000000000000" pitchFamily="50" charset="-128"/>
                <a:ea typeface="HG丸ｺﾞｼｯｸM-PRO" panose="020F0600000000000000" pitchFamily="50" charset="-128"/>
              </a:rPr>
              <a:t>2</a:t>
            </a:r>
            <a:r>
              <a:rPr lang="ja-JP" altLang="en-US" sz="1200" dirty="0">
                <a:latin typeface="HG丸ｺﾞｼｯｸM-PRO" panose="020F0600000000000000" pitchFamily="50" charset="-128"/>
                <a:ea typeface="HG丸ｺﾞｼｯｸM-PRO" panose="020F0600000000000000" pitchFamily="50" charset="-128"/>
              </a:rPr>
              <a:t>年課程）の卒業予定者</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5" name="コンテンツ プレースホルダー 4">
            <a:extLst>
              <a:ext uri="{FF2B5EF4-FFF2-40B4-BE49-F238E27FC236}">
                <a16:creationId xmlns:a16="http://schemas.microsoft.com/office/drawing/2014/main" id="{6169A4EA-B526-12FF-9704-C5DBFC369C2C}"/>
              </a:ext>
            </a:extLst>
          </p:cNvPr>
          <p:cNvSpPr txBox="1">
            <a:spLocks/>
          </p:cNvSpPr>
          <p:nvPr/>
        </p:nvSpPr>
        <p:spPr>
          <a:xfrm>
            <a:off x="2416874" y="1330916"/>
            <a:ext cx="1342255" cy="323516"/>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sz="1200" dirty="0">
                <a:latin typeface="HG丸ｺﾞｼｯｸM-PRO" panose="020F0600000000000000" pitchFamily="50" charset="-128"/>
                <a:ea typeface="HG丸ｺﾞｼｯｸM-PRO" panose="020F0600000000000000" pitchFamily="50" charset="-128"/>
              </a:rPr>
              <a:t>（１）対象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ー 4">
            <a:extLst>
              <a:ext uri="{FF2B5EF4-FFF2-40B4-BE49-F238E27FC236}">
                <a16:creationId xmlns:a16="http://schemas.microsoft.com/office/drawing/2014/main" id="{ADCC586C-61B6-ADB9-6060-C4973998E606}"/>
              </a:ext>
            </a:extLst>
          </p:cNvPr>
          <p:cNvSpPr txBox="1">
            <a:spLocks/>
          </p:cNvSpPr>
          <p:nvPr/>
        </p:nvSpPr>
        <p:spPr>
          <a:xfrm>
            <a:off x="2393627" y="2313472"/>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dirty="0">
                <a:latin typeface="HG丸ｺﾞｼｯｸM-PRO" panose="020F0600000000000000" pitchFamily="50" charset="-128"/>
                <a:ea typeface="HG丸ｺﾞｼｯｸM-PRO" panose="020F0600000000000000" pitchFamily="50" charset="-128"/>
              </a:rPr>
              <a:t>（２）求人の申込み</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466A0E44-B0D1-AF8F-8019-4DE85D396981}"/>
              </a:ext>
            </a:extLst>
          </p:cNvPr>
          <p:cNvSpPr txBox="1"/>
          <p:nvPr/>
        </p:nvSpPr>
        <p:spPr>
          <a:xfrm>
            <a:off x="2393627" y="-127027"/>
            <a:ext cx="6886525" cy="546753"/>
          </a:xfrm>
          <a:prstGeom prst="rect">
            <a:avLst/>
          </a:prstGeom>
          <a:noFill/>
        </p:spPr>
        <p:txBody>
          <a:bodyPr wrap="square">
            <a:spAutoFit/>
          </a:bodyPr>
          <a:lstStyle/>
          <a:p>
            <a:pPr>
              <a:lnSpc>
                <a:spcPct val="200000"/>
              </a:lnSpc>
            </a:pPr>
            <a:r>
              <a:rPr lang="ja-JP" altLang="en-US" sz="1800" b="1" dirty="0">
                <a:latin typeface="HG丸ｺﾞｼｯｸM-PRO" panose="020F0600000000000000" pitchFamily="50" charset="-128"/>
                <a:ea typeface="HG丸ｺﾞｼｯｸM-PRO" panose="020F0600000000000000" pitchFamily="50" charset="-128"/>
              </a:rPr>
              <a:t>３（３</a:t>
            </a:r>
            <a:r>
              <a:rPr lang="ja-JP" altLang="en-US" b="1" dirty="0">
                <a:latin typeface="HG丸ｺﾞｼｯｸM-PRO" panose="020F0600000000000000" pitchFamily="50" charset="-128"/>
                <a:ea typeface="HG丸ｺﾞｼｯｸM-PRO" panose="020F0600000000000000" pitchFamily="50" charset="-128"/>
              </a:rPr>
              <a:t>）．大学等卒業予定者に対する求人の申込みについて</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1" name="コンテンツ プレースホルダー 4">
            <a:extLst>
              <a:ext uri="{FF2B5EF4-FFF2-40B4-BE49-F238E27FC236}">
                <a16:creationId xmlns:a16="http://schemas.microsoft.com/office/drawing/2014/main" id="{D5DBA35B-4B32-8C04-B134-7FA29F287CEC}"/>
              </a:ext>
            </a:extLst>
          </p:cNvPr>
          <p:cNvSpPr txBox="1">
            <a:spLocks/>
          </p:cNvSpPr>
          <p:nvPr/>
        </p:nvSpPr>
        <p:spPr>
          <a:xfrm>
            <a:off x="2510524" y="2551327"/>
            <a:ext cx="7514939" cy="728960"/>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900"/>
              </a:lnSpc>
              <a:spcBef>
                <a:spcPts val="0"/>
              </a:spcBef>
              <a:spcAft>
                <a:spcPts val="0"/>
              </a:spcAft>
              <a:buNone/>
            </a:pP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2</a:t>
            </a:r>
            <a:r>
              <a:rPr lang="ja-JP" altLang="en-US" sz="1200" dirty="0">
                <a:latin typeface="HG丸ｺﾞｼｯｸM-PRO" panose="020F0600000000000000" pitchFamily="50" charset="-128"/>
                <a:ea typeface="HG丸ｺﾞｼｯｸM-PRO" panose="020F0600000000000000" pitchFamily="50" charset="-128"/>
              </a:rPr>
              <a:t>月</a:t>
            </a:r>
            <a:r>
              <a:rPr lang="en-US" altLang="ja-JP" sz="1200" dirty="0">
                <a:latin typeface="HG丸ｺﾞｼｯｸM-PRO" panose="020F0600000000000000" pitchFamily="50" charset="-128"/>
                <a:ea typeface="HG丸ｺﾞｼｯｸM-PRO" panose="020F0600000000000000" pitchFamily="50" charset="-128"/>
              </a:rPr>
              <a:t>1</a:t>
            </a:r>
            <a:r>
              <a:rPr lang="ja-JP" altLang="en-US" sz="1200" dirty="0">
                <a:latin typeface="HG丸ｺﾞｼｯｸM-PRO" panose="020F0600000000000000" pitchFamily="50" charset="-128"/>
                <a:ea typeface="HG丸ｺﾞｼｯｸM-PRO" panose="020F0600000000000000" pitchFamily="50" charset="-128"/>
              </a:rPr>
              <a:t>日より、開始しています。大卒等求人の申込みは、原則</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求人者マイページ</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よりお願いします。</a:t>
            </a:r>
            <a:endParaRPr lang="en-US" altLang="ja-JP" sz="1200" dirty="0">
              <a:latin typeface="HG丸ｺﾞｼｯｸM-PRO" panose="020F0600000000000000" pitchFamily="50" charset="-128"/>
              <a:ea typeface="HG丸ｺﾞｼｯｸM-PRO" panose="020F0600000000000000" pitchFamily="50" charset="-128"/>
            </a:endParaRPr>
          </a:p>
          <a:p>
            <a:pPr marL="0" indent="0">
              <a:lnSpc>
                <a:spcPts val="1900"/>
              </a:lnSpc>
              <a:spcBef>
                <a:spcPts val="0"/>
              </a:spcBef>
              <a:spcAft>
                <a:spcPts val="0"/>
              </a:spcAft>
              <a:buNone/>
            </a:pP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求人の有効期限は</a:t>
            </a:r>
            <a:r>
              <a:rPr lang="en-US" altLang="ja-JP" sz="1200" dirty="0">
                <a:latin typeface="HG丸ｺﾞｼｯｸM-PRO" panose="020F0600000000000000" pitchFamily="50" charset="-128"/>
                <a:ea typeface="HG丸ｺﾞｼｯｸM-PRO" panose="020F0600000000000000" pitchFamily="50" charset="-128"/>
              </a:rPr>
              <a:t>2027</a:t>
            </a:r>
            <a:r>
              <a:rPr lang="ja-JP" altLang="en-US" sz="1200" dirty="0">
                <a:latin typeface="HG丸ｺﾞｼｯｸM-PRO" panose="020F0600000000000000" pitchFamily="50" charset="-128"/>
                <a:ea typeface="HG丸ｺﾞｼｯｸM-PRO" panose="020F0600000000000000" pitchFamily="50" charset="-128"/>
              </a:rPr>
              <a:t>年</a:t>
            </a:r>
            <a:r>
              <a:rPr lang="en-US" altLang="ja-JP" sz="1200" dirty="0">
                <a:latin typeface="HG丸ｺﾞｼｯｸM-PRO" panose="020F0600000000000000" pitchFamily="50" charset="-128"/>
                <a:ea typeface="HG丸ｺﾞｼｯｸM-PRO" panose="020F0600000000000000" pitchFamily="50" charset="-128"/>
              </a:rPr>
              <a:t>3</a:t>
            </a:r>
            <a:r>
              <a:rPr lang="ja-JP" altLang="en-US" sz="1200" dirty="0">
                <a:latin typeface="HG丸ｺﾞｼｯｸM-PRO" panose="020F0600000000000000" pitchFamily="50" charset="-128"/>
                <a:ea typeface="HG丸ｺﾞｼｯｸM-PRO" panose="020F0600000000000000" pitchFamily="50" charset="-128"/>
              </a:rPr>
              <a:t>月</a:t>
            </a:r>
            <a:r>
              <a:rPr lang="en-US" altLang="ja-JP" sz="1200" dirty="0">
                <a:latin typeface="HG丸ｺﾞｼｯｸM-PRO" panose="020F0600000000000000" pitchFamily="50" charset="-128"/>
                <a:ea typeface="HG丸ｺﾞｼｯｸM-PRO" panose="020F0600000000000000" pitchFamily="50" charset="-128"/>
              </a:rPr>
              <a:t>31</a:t>
            </a:r>
            <a:r>
              <a:rPr lang="ja-JP" altLang="en-US" sz="1200" dirty="0">
                <a:latin typeface="HG丸ｺﾞｼｯｸM-PRO" panose="020F0600000000000000" pitchFamily="50" charset="-128"/>
                <a:ea typeface="HG丸ｺﾞｼｯｸM-PRO" panose="020F0600000000000000" pitchFamily="50" charset="-128"/>
              </a:rPr>
              <a:t>日までとなります。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4">
            <a:extLst>
              <a:ext uri="{FF2B5EF4-FFF2-40B4-BE49-F238E27FC236}">
                <a16:creationId xmlns:a16="http://schemas.microsoft.com/office/drawing/2014/main" id="{6D151C64-F45E-7D96-7038-39F1645360FC}"/>
              </a:ext>
            </a:extLst>
          </p:cNvPr>
          <p:cNvSpPr txBox="1">
            <a:spLocks/>
          </p:cNvSpPr>
          <p:nvPr/>
        </p:nvSpPr>
        <p:spPr>
          <a:xfrm>
            <a:off x="2419287" y="3132862"/>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dirty="0">
                <a:latin typeface="HG丸ｺﾞｼｯｸM-PRO" panose="020F0600000000000000" pitchFamily="50" charset="-128"/>
                <a:ea typeface="HG丸ｺﾞｼｯｸM-PRO" panose="020F0600000000000000" pitchFamily="50" charset="-128"/>
              </a:rPr>
              <a:t>（３）求人活動</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8" name="コンテンツ プレースホルダー 4">
            <a:extLst>
              <a:ext uri="{FF2B5EF4-FFF2-40B4-BE49-F238E27FC236}">
                <a16:creationId xmlns:a16="http://schemas.microsoft.com/office/drawing/2014/main" id="{75BCA376-8CB5-0B78-7815-ED16C1D45AC2}"/>
              </a:ext>
            </a:extLst>
          </p:cNvPr>
          <p:cNvSpPr txBox="1">
            <a:spLocks/>
          </p:cNvSpPr>
          <p:nvPr/>
        </p:nvSpPr>
        <p:spPr>
          <a:xfrm>
            <a:off x="2546180" y="3410889"/>
            <a:ext cx="7359820"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dirty="0">
                <a:latin typeface="HG丸ｺﾞｼｯｸM-PRO" panose="020F0600000000000000" pitchFamily="50" charset="-128"/>
                <a:ea typeface="HG丸ｺﾞｼｯｸM-PRO" panose="020F0600000000000000" pitchFamily="50" charset="-128"/>
              </a:rPr>
              <a:t>・企業説明会などの広報活動は、３月１日より開始しています。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0" name="コンテンツ プレースホルダー 4">
            <a:extLst>
              <a:ext uri="{FF2B5EF4-FFF2-40B4-BE49-F238E27FC236}">
                <a16:creationId xmlns:a16="http://schemas.microsoft.com/office/drawing/2014/main" id="{C521A3F3-450B-8DA3-0AFB-F5C888DE1ECE}"/>
              </a:ext>
            </a:extLst>
          </p:cNvPr>
          <p:cNvSpPr txBox="1">
            <a:spLocks/>
          </p:cNvSpPr>
          <p:nvPr/>
        </p:nvSpPr>
        <p:spPr>
          <a:xfrm>
            <a:off x="2419287" y="3739699"/>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dirty="0">
                <a:latin typeface="HG丸ｺﾞｼｯｸM-PRO" panose="020F0600000000000000" pitchFamily="50" charset="-128"/>
                <a:ea typeface="HG丸ｺﾞｼｯｸM-PRO" panose="020F0600000000000000" pitchFamily="50" charset="-128"/>
              </a:rPr>
              <a:t>（４）求人公開</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2" name="コンテンツ プレースホルダー 4">
            <a:extLst>
              <a:ext uri="{FF2B5EF4-FFF2-40B4-BE49-F238E27FC236}">
                <a16:creationId xmlns:a16="http://schemas.microsoft.com/office/drawing/2014/main" id="{1EF46039-90D9-85CE-C084-D3C4BD3B0774}"/>
              </a:ext>
            </a:extLst>
          </p:cNvPr>
          <p:cNvSpPr txBox="1">
            <a:spLocks/>
          </p:cNvSpPr>
          <p:nvPr/>
        </p:nvSpPr>
        <p:spPr>
          <a:xfrm>
            <a:off x="2546180" y="3995084"/>
            <a:ext cx="7359820" cy="1948440"/>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dirty="0">
                <a:latin typeface="HG丸ｺﾞｼｯｸM-PRO" panose="020F0600000000000000" pitchFamily="50" charset="-128"/>
                <a:ea typeface="HG丸ｺﾞｼｯｸM-PRO" panose="020F0600000000000000" pitchFamily="50" charset="-128"/>
              </a:rPr>
              <a:t>・ハローワークへお申し込みいただいた求人票は、ハローワーク、愛知新卒ハローワーク、ご希望によりインターネットにおいて、４月１日より公開しています。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3" name="コンテンツ プレースホルダー 4">
            <a:extLst>
              <a:ext uri="{FF2B5EF4-FFF2-40B4-BE49-F238E27FC236}">
                <a16:creationId xmlns:a16="http://schemas.microsoft.com/office/drawing/2014/main" id="{9F75B91C-15EB-4552-201D-D875085D1CB8}"/>
              </a:ext>
            </a:extLst>
          </p:cNvPr>
          <p:cNvSpPr txBox="1">
            <a:spLocks/>
          </p:cNvSpPr>
          <p:nvPr/>
        </p:nvSpPr>
        <p:spPr>
          <a:xfrm>
            <a:off x="2437650" y="4588910"/>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dirty="0">
                <a:latin typeface="HG丸ｺﾞｼｯｸM-PRO" panose="020F0600000000000000" pitchFamily="50" charset="-128"/>
                <a:ea typeface="HG丸ｺﾞｼｯｸM-PRO" panose="020F0600000000000000" pitchFamily="50" charset="-128"/>
              </a:rPr>
              <a:t>（５）採用活動</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8" name="コンテンツ プレースホルダー 4">
            <a:extLst>
              <a:ext uri="{FF2B5EF4-FFF2-40B4-BE49-F238E27FC236}">
                <a16:creationId xmlns:a16="http://schemas.microsoft.com/office/drawing/2014/main" id="{9C9F8BEB-A9C7-DE9B-A5D1-7F45662537EB}"/>
              </a:ext>
            </a:extLst>
          </p:cNvPr>
          <p:cNvSpPr txBox="1">
            <a:spLocks/>
          </p:cNvSpPr>
          <p:nvPr/>
        </p:nvSpPr>
        <p:spPr>
          <a:xfrm>
            <a:off x="2590801" y="4934203"/>
            <a:ext cx="6888779" cy="752491"/>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dirty="0">
                <a:latin typeface="HG丸ｺﾞｼｯｸM-PRO" panose="020F0600000000000000" pitchFamily="50" charset="-128"/>
                <a:ea typeface="HG丸ｺﾞｼｯｸM-PRO" panose="020F0600000000000000" pitchFamily="50" charset="-128"/>
              </a:rPr>
              <a:t>・ハローワークによる職業紹介、大学の学校推薦、選考は、６月１日以降開始となります。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9" name="コンテンツ プレースホルダー 4">
            <a:extLst>
              <a:ext uri="{FF2B5EF4-FFF2-40B4-BE49-F238E27FC236}">
                <a16:creationId xmlns:a16="http://schemas.microsoft.com/office/drawing/2014/main" id="{5FB13D9F-464F-BAA0-39FC-4D4B09E6ED9F}"/>
              </a:ext>
            </a:extLst>
          </p:cNvPr>
          <p:cNvSpPr txBox="1">
            <a:spLocks/>
          </p:cNvSpPr>
          <p:nvPr/>
        </p:nvSpPr>
        <p:spPr>
          <a:xfrm>
            <a:off x="2428395" y="5266217"/>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dirty="0">
                <a:latin typeface="HG丸ｺﾞｼｯｸM-PRO" panose="020F0600000000000000" pitchFamily="50" charset="-128"/>
                <a:ea typeface="HG丸ｺﾞｼｯｸM-PRO" panose="020F0600000000000000" pitchFamily="50" charset="-128"/>
              </a:rPr>
              <a:t>（６）採用内定</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0" name="コンテンツ プレースホルダー 4">
            <a:extLst>
              <a:ext uri="{FF2B5EF4-FFF2-40B4-BE49-F238E27FC236}">
                <a16:creationId xmlns:a16="http://schemas.microsoft.com/office/drawing/2014/main" id="{C6E593C6-1540-66EA-4F24-556EF5E42585}"/>
              </a:ext>
            </a:extLst>
          </p:cNvPr>
          <p:cNvSpPr txBox="1">
            <a:spLocks/>
          </p:cNvSpPr>
          <p:nvPr/>
        </p:nvSpPr>
        <p:spPr>
          <a:xfrm>
            <a:off x="2604590" y="5571470"/>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dirty="0">
                <a:latin typeface="HG丸ｺﾞｼｯｸM-PRO" panose="020F0600000000000000" pitchFamily="50" charset="-128"/>
                <a:ea typeface="HG丸ｺﾞｼｯｸM-PRO" panose="020F0600000000000000" pitchFamily="50" charset="-128"/>
              </a:rPr>
              <a:t>・採用内定は、１０月１日以降となります。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2" name="コンテンツ プレースホルダー 4">
            <a:extLst>
              <a:ext uri="{FF2B5EF4-FFF2-40B4-BE49-F238E27FC236}">
                <a16:creationId xmlns:a16="http://schemas.microsoft.com/office/drawing/2014/main" id="{23156384-6A96-FF85-C82F-3DACD254FFC6}"/>
              </a:ext>
            </a:extLst>
          </p:cNvPr>
          <p:cNvSpPr txBox="1">
            <a:spLocks/>
          </p:cNvSpPr>
          <p:nvPr/>
        </p:nvSpPr>
        <p:spPr>
          <a:xfrm>
            <a:off x="2682570" y="425012"/>
            <a:ext cx="7123032" cy="106921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u="sng" dirty="0">
                <a:latin typeface="HG丸ｺﾞｼｯｸM-PRO" panose="020F0600000000000000" pitchFamily="50" charset="-128"/>
                <a:ea typeface="HG丸ｺﾞｼｯｸM-PRO" panose="020F0600000000000000" pitchFamily="50" charset="-128"/>
              </a:rPr>
              <a:t>⚠大学等卒業予定者の求人は、直接各大学等へ申し込むことができますが、学生に広く求人情報を提供し、応募の機会を与えていただくためにも、ハローワークへも求人の申込みをお願いします。</a:t>
            </a:r>
            <a:endParaRPr lang="en-US" altLang="ja-JP" u="sng" dirty="0">
              <a:latin typeface="HG丸ｺﾞｼｯｸM-PRO" panose="020F0600000000000000" pitchFamily="50" charset="-128"/>
              <a:ea typeface="HG丸ｺﾞｼｯｸM-PRO" panose="020F0600000000000000" pitchFamily="50" charset="-128"/>
            </a:endParaRPr>
          </a:p>
        </p:txBody>
      </p:sp>
      <p:sp>
        <p:nvSpPr>
          <p:cNvPr id="24" name="テキスト ボックス 23">
            <a:extLst>
              <a:ext uri="{FF2B5EF4-FFF2-40B4-BE49-F238E27FC236}">
                <a16:creationId xmlns:a16="http://schemas.microsoft.com/office/drawing/2014/main" id="{9870F4B1-E25D-8114-C4DE-9F96B6BA3E54}"/>
              </a:ext>
            </a:extLst>
          </p:cNvPr>
          <p:cNvSpPr txBox="1"/>
          <p:nvPr/>
        </p:nvSpPr>
        <p:spPr>
          <a:xfrm>
            <a:off x="8801210" y="124719"/>
            <a:ext cx="1104790"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dirty="0"/>
              <a:t>冊子</a:t>
            </a:r>
            <a:r>
              <a:rPr kumimoji="1" lang="en-US" altLang="ja-JP" sz="1200" dirty="0"/>
              <a:t>P46~P48</a:t>
            </a:r>
            <a:endParaRPr kumimoji="1" lang="ja-JP" altLang="en-US" sz="1200" dirty="0"/>
          </a:p>
        </p:txBody>
      </p:sp>
      <p:sp>
        <p:nvSpPr>
          <p:cNvPr id="26" name="コンテンツ プレースホルダー 4">
            <a:extLst>
              <a:ext uri="{FF2B5EF4-FFF2-40B4-BE49-F238E27FC236}">
                <a16:creationId xmlns:a16="http://schemas.microsoft.com/office/drawing/2014/main" id="{3423EB92-95DB-C9A0-8B9A-366294E10BCD}"/>
              </a:ext>
            </a:extLst>
          </p:cNvPr>
          <p:cNvSpPr txBox="1">
            <a:spLocks/>
          </p:cNvSpPr>
          <p:nvPr/>
        </p:nvSpPr>
        <p:spPr>
          <a:xfrm>
            <a:off x="2697027" y="1742021"/>
            <a:ext cx="7514939" cy="714388"/>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900"/>
              </a:lnSpc>
              <a:spcBef>
                <a:spcPts val="0"/>
              </a:spcBef>
              <a:spcAft>
                <a:spcPts val="0"/>
              </a:spcAft>
              <a:buNone/>
            </a:pP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可能な限り、</a:t>
            </a:r>
            <a:r>
              <a:rPr lang="ja-JP" altLang="en-US" sz="1100" dirty="0">
                <a:solidFill>
                  <a:srgbClr val="FF0000"/>
                </a:solidFill>
                <a:latin typeface="HG丸ｺﾞｼｯｸM-PRO" panose="020F0600000000000000" pitchFamily="50" charset="-128"/>
                <a:ea typeface="HG丸ｺﾞｼｯｸM-PRO" panose="020F0600000000000000" pitchFamily="50" charset="-128"/>
              </a:rPr>
              <a:t>卒業後</a:t>
            </a:r>
            <a:r>
              <a:rPr lang="en-US" altLang="ja-JP" sz="1100" dirty="0">
                <a:solidFill>
                  <a:srgbClr val="FF0000"/>
                </a:solidFill>
                <a:latin typeface="HG丸ｺﾞｼｯｸM-PRO" panose="020F0600000000000000" pitchFamily="50" charset="-128"/>
                <a:ea typeface="HG丸ｺﾞｼｯｸM-PRO" panose="020F0600000000000000" pitchFamily="50" charset="-128"/>
              </a:rPr>
              <a:t>3</a:t>
            </a:r>
            <a:r>
              <a:rPr lang="ja-JP" altLang="en-US" sz="1100" dirty="0">
                <a:solidFill>
                  <a:srgbClr val="FF0000"/>
                </a:solidFill>
                <a:latin typeface="HG丸ｺﾞｼｯｸM-PRO" panose="020F0600000000000000" pitchFamily="50" charset="-128"/>
                <a:ea typeface="HG丸ｺﾞｼｯｸM-PRO" panose="020F0600000000000000" pitchFamily="50" charset="-128"/>
              </a:rPr>
              <a:t>年以内</a:t>
            </a:r>
            <a:r>
              <a:rPr lang="ja-JP" altLang="en-US" sz="1100" dirty="0">
                <a:latin typeface="HG丸ｺﾞｼｯｸM-PRO" panose="020F0600000000000000" pitchFamily="50" charset="-128"/>
                <a:ea typeface="HG丸ｺﾞｼｯｸM-PRO" panose="020F0600000000000000" pitchFamily="50" charset="-128"/>
              </a:rPr>
              <a:t>の既卒者も応募可能としていただきますようお願いします。</a:t>
            </a:r>
            <a:endParaRPr lang="en-US" altLang="ja-JP" sz="1100" dirty="0">
              <a:latin typeface="HG丸ｺﾞｼｯｸM-PRO" panose="020F0600000000000000" pitchFamily="50" charset="-128"/>
              <a:ea typeface="HG丸ｺﾞｼｯｸM-PRO" panose="020F0600000000000000" pitchFamily="50" charset="-128"/>
            </a:endParaRPr>
          </a:p>
          <a:p>
            <a:pPr marL="0" indent="0">
              <a:lnSpc>
                <a:spcPts val="1900"/>
              </a:lnSpc>
              <a:spcBef>
                <a:spcPts val="0"/>
              </a:spcBef>
              <a:spcAft>
                <a:spcPts val="0"/>
              </a:spcAft>
              <a:buNone/>
            </a:pPr>
            <a:r>
              <a:rPr lang="ja-JP" altLang="en-US" sz="1100" dirty="0">
                <a:latin typeface="HG丸ｺﾞｼｯｸM-PRO" panose="020F0600000000000000" pitchFamily="50" charset="-128"/>
                <a:ea typeface="HG丸ｺﾞｼｯｸM-PRO" panose="020F0600000000000000" pitchFamily="50" charset="-128"/>
              </a:rPr>
              <a:t>（求人票「既卒者・中退者の応募可否」欄にて記載してください。）</a:t>
            </a:r>
            <a:endParaRPr lang="en-US" altLang="ja-JP"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11845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432720" y="0"/>
            <a:ext cx="5374256" cy="722600"/>
          </a:xfrm>
        </p:spPr>
        <p:txBody>
          <a:bodyPr>
            <a:norm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４．求人票作成にあたっての留意事項</a:t>
            </a:r>
          </a:p>
        </p:txBody>
      </p:sp>
      <p:sp>
        <p:nvSpPr>
          <p:cNvPr id="3" name="正方形/長方形 2">
            <a:extLst>
              <a:ext uri="{FF2B5EF4-FFF2-40B4-BE49-F238E27FC236}">
                <a16:creationId xmlns:a16="http://schemas.microsoft.com/office/drawing/2014/main" id="{2EC061C1-22E6-6B4A-91BD-F6ABCB6661EA}"/>
              </a:ext>
            </a:extLst>
          </p:cNvPr>
          <p:cNvSpPr/>
          <p:nvPr/>
        </p:nvSpPr>
        <p:spPr>
          <a:xfrm>
            <a:off x="659247" y="3910548"/>
            <a:ext cx="1931554" cy="378565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0" b="0" i="0" u="none" strike="noStrike" kern="1200" cap="none" spc="272" normalizeH="0" baseline="0" noProof="0" dirty="0">
                <a:ln>
                  <a:noFill/>
                </a:ln>
                <a:solidFill>
                  <a:srgbClr val="FFFFFF">
                    <a:lumMod val="50000"/>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4</a:t>
            </a:r>
            <a:endParaRPr kumimoji="0" lang="en" altLang="ja-JP" sz="24000" b="0" i="0" u="none" strike="noStrike" kern="1200" cap="none" spc="272" normalizeH="0" baseline="0" noProof="0" dirty="0">
              <a:ln>
                <a:noFill/>
              </a:ln>
              <a:solidFill>
                <a:srgbClr val="FFFFFF">
                  <a:lumMod val="50000"/>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4" name="テキスト プレースホルダー 1">
            <a:extLst>
              <a:ext uri="{FF2B5EF4-FFF2-40B4-BE49-F238E27FC236}">
                <a16:creationId xmlns:a16="http://schemas.microsoft.com/office/drawing/2014/main" id="{2C08C77F-E08D-96C1-89AA-58DD7A88F05E}"/>
              </a:ext>
            </a:extLst>
          </p:cNvPr>
          <p:cNvSpPr txBox="1">
            <a:spLocks/>
          </p:cNvSpPr>
          <p:nvPr/>
        </p:nvSpPr>
        <p:spPr>
          <a:xfrm>
            <a:off x="2648744" y="882045"/>
            <a:ext cx="5720715" cy="818763"/>
          </a:xfrm>
          <a:prstGeom prst="rect">
            <a:avLst/>
          </a:prstGeom>
        </p:spPr>
        <p:txBody>
          <a:bodyPr vert="horz" wrap="none" lIns="91440" tIns="45720" rIns="91440" bIns="45720" rtlCol="0" anchor="ct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①愛知県の一人一社制の取扱い変更</a:t>
            </a:r>
            <a:endParaRPr lang="en-US" altLang="ja-JP" sz="1800" dirty="0"/>
          </a:p>
        </p:txBody>
      </p:sp>
      <p:sp>
        <p:nvSpPr>
          <p:cNvPr id="5" name="テキスト プレースホルダー 1">
            <a:extLst>
              <a:ext uri="{FF2B5EF4-FFF2-40B4-BE49-F238E27FC236}">
                <a16:creationId xmlns:a16="http://schemas.microsoft.com/office/drawing/2014/main" id="{647CD479-E644-ED37-0687-D6A242F9FC5A}"/>
              </a:ext>
            </a:extLst>
          </p:cNvPr>
          <p:cNvSpPr txBox="1">
            <a:spLocks/>
          </p:cNvSpPr>
          <p:nvPr/>
        </p:nvSpPr>
        <p:spPr>
          <a:xfrm>
            <a:off x="2265872" y="548680"/>
            <a:ext cx="5374256" cy="722600"/>
          </a:xfrm>
          <a:prstGeom prst="rect">
            <a:avLst/>
          </a:prstGeom>
        </p:spPr>
        <p:txBody>
          <a:bodyPr vert="horz" wrap="none" lIns="91440" tIns="45720" rIns="91440" bIns="45720" rtlCol="0" anchor="ct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（１）昨年度からの変更点</a:t>
            </a:r>
          </a:p>
        </p:txBody>
      </p:sp>
      <p:sp>
        <p:nvSpPr>
          <p:cNvPr id="7" name="テキスト ボックス 6">
            <a:extLst>
              <a:ext uri="{FF2B5EF4-FFF2-40B4-BE49-F238E27FC236}">
                <a16:creationId xmlns:a16="http://schemas.microsoft.com/office/drawing/2014/main" id="{5432F95F-62B9-94AB-CA40-BAFA4BBF2B84}"/>
              </a:ext>
            </a:extLst>
          </p:cNvPr>
          <p:cNvSpPr txBox="1"/>
          <p:nvPr/>
        </p:nvSpPr>
        <p:spPr>
          <a:xfrm>
            <a:off x="2936776" y="1461613"/>
            <a:ext cx="6696744" cy="1046440"/>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a:t>今年度から、</a:t>
            </a:r>
            <a:r>
              <a:rPr kumimoji="1" lang="ja-JP" altLang="en-US" sz="1200" dirty="0">
                <a:solidFill>
                  <a:srgbClr val="FF0000"/>
                </a:solidFill>
              </a:rPr>
              <a:t>指定校以外の公開求人</a:t>
            </a:r>
            <a:r>
              <a:rPr kumimoji="1" lang="ja-JP" altLang="en-US" sz="1200" dirty="0"/>
              <a:t>で、複数応募可の求人に限り、</a:t>
            </a:r>
            <a:r>
              <a:rPr kumimoji="1" lang="en-US" altLang="ja-JP" sz="1200" dirty="0"/>
              <a:t>9</a:t>
            </a:r>
            <a:r>
              <a:rPr kumimoji="1" lang="ja-JP" altLang="en-US" sz="1200" dirty="0"/>
              <a:t>月</a:t>
            </a:r>
            <a:r>
              <a:rPr kumimoji="1" lang="en-US" altLang="ja-JP" sz="1200" dirty="0"/>
              <a:t>16</a:t>
            </a:r>
            <a:r>
              <a:rPr kumimoji="1" lang="ja-JP" altLang="en-US" sz="1200" dirty="0"/>
              <a:t>日の選考開始日から「一人二社」まで応募・推薦が可能となります。</a:t>
            </a:r>
            <a:endParaRPr kumimoji="1" lang="en-US" altLang="ja-JP" sz="1200" dirty="0"/>
          </a:p>
          <a:p>
            <a:pPr algn="l">
              <a:lnSpc>
                <a:spcPct val="120000"/>
              </a:lnSpc>
              <a:spcAft>
                <a:spcPts val="600"/>
              </a:spcAft>
              <a:buClr>
                <a:schemeClr val="tx2"/>
              </a:buClr>
            </a:pPr>
            <a:r>
              <a:rPr kumimoji="1" lang="en-US" altLang="ja-JP" sz="1200" dirty="0"/>
              <a:t>※</a:t>
            </a:r>
            <a:r>
              <a:rPr kumimoji="1" lang="ja-JP" altLang="en-US" sz="1200" dirty="0">
                <a:solidFill>
                  <a:srgbClr val="FF0000"/>
                </a:solidFill>
              </a:rPr>
              <a:t>指定校求人</a:t>
            </a:r>
            <a:r>
              <a:rPr kumimoji="1" lang="ja-JP" altLang="en-US" sz="1200" dirty="0"/>
              <a:t>については従来通り、</a:t>
            </a:r>
            <a:r>
              <a:rPr kumimoji="1" lang="en-US" altLang="ja-JP" sz="1200" dirty="0"/>
              <a:t>10</a:t>
            </a:r>
            <a:r>
              <a:rPr kumimoji="1" lang="ja-JP" altLang="en-US" sz="1200" dirty="0"/>
              <a:t>月</a:t>
            </a:r>
            <a:r>
              <a:rPr kumimoji="1" lang="en-US" altLang="ja-JP" sz="1200" dirty="0"/>
              <a:t>31</a:t>
            </a:r>
            <a:r>
              <a:rPr kumimoji="1" lang="ja-JP" altLang="en-US" sz="1200" dirty="0"/>
              <a:t>日までは「一人一社」、</a:t>
            </a:r>
            <a:r>
              <a:rPr kumimoji="1" lang="en-US" altLang="ja-JP" sz="1200" dirty="0"/>
              <a:t>11</a:t>
            </a:r>
            <a:r>
              <a:rPr kumimoji="1" lang="ja-JP" altLang="en-US" sz="1200" dirty="0"/>
              <a:t>月</a:t>
            </a:r>
            <a:r>
              <a:rPr kumimoji="1" lang="en-US" altLang="ja-JP" sz="1200" dirty="0"/>
              <a:t>1</a:t>
            </a:r>
            <a:r>
              <a:rPr kumimoji="1" lang="ja-JP" altLang="en-US" sz="1200" dirty="0"/>
              <a:t>日以降は複数応募可の求人については「一人二社」まで応募・推薦が可能です。</a:t>
            </a:r>
            <a:endParaRPr kumimoji="1" lang="en-US" altLang="ja-JP" sz="1200" dirty="0"/>
          </a:p>
        </p:txBody>
      </p:sp>
      <p:pic>
        <p:nvPicPr>
          <p:cNvPr id="9" name="図 8" descr="ダイアグラム&#10;&#10;AI 生成コンテンツは誤りを含む可能性があります。">
            <a:extLst>
              <a:ext uri="{FF2B5EF4-FFF2-40B4-BE49-F238E27FC236}">
                <a16:creationId xmlns:a16="http://schemas.microsoft.com/office/drawing/2014/main" id="{A3886376-1FF6-B581-1752-A82B5F1185D0}"/>
              </a:ext>
            </a:extLst>
          </p:cNvPr>
          <p:cNvPicPr>
            <a:picLocks noChangeAspect="1"/>
          </p:cNvPicPr>
          <p:nvPr/>
        </p:nvPicPr>
        <p:blipFill>
          <a:blip r:embed="rId2">
            <a:extLst>
              <a:ext uri="{28A0092B-C50C-407E-A947-70E740481C1C}">
                <a14:useLocalDpi xmlns:a14="http://schemas.microsoft.com/office/drawing/2010/main" val="0"/>
              </a:ext>
            </a:extLst>
          </a:blip>
          <a:srcRect t="34250" b="22996"/>
          <a:stretch>
            <a:fillRect/>
          </a:stretch>
        </p:blipFill>
        <p:spPr>
          <a:xfrm>
            <a:off x="2936776" y="2519571"/>
            <a:ext cx="5722435" cy="3456384"/>
          </a:xfrm>
          <a:prstGeom prst="rect">
            <a:avLst/>
          </a:prstGeom>
        </p:spPr>
      </p:pic>
      <p:sp>
        <p:nvSpPr>
          <p:cNvPr id="10" name="テキスト ボックス 9">
            <a:extLst>
              <a:ext uri="{FF2B5EF4-FFF2-40B4-BE49-F238E27FC236}">
                <a16:creationId xmlns:a16="http://schemas.microsoft.com/office/drawing/2014/main" id="{81C0786F-AD81-A4B8-B7C5-E6D4F16EA041}"/>
              </a:ext>
            </a:extLst>
          </p:cNvPr>
          <p:cNvSpPr txBox="1"/>
          <p:nvPr/>
        </p:nvSpPr>
        <p:spPr>
          <a:xfrm>
            <a:off x="2936776" y="5975955"/>
            <a:ext cx="1806905" cy="304699"/>
          </a:xfrm>
          <a:prstGeom prst="rect">
            <a:avLst/>
          </a:prstGeom>
          <a:noFill/>
        </p:spPr>
        <p:txBody>
          <a:bodyPr wrap="none" rtlCol="0">
            <a:spAutoFit/>
          </a:bodyPr>
          <a:lstStyle/>
          <a:p>
            <a:pPr algn="l">
              <a:lnSpc>
                <a:spcPct val="120000"/>
              </a:lnSpc>
              <a:spcAft>
                <a:spcPts val="600"/>
              </a:spcAft>
              <a:buClr>
                <a:schemeClr val="tx2"/>
              </a:buClr>
            </a:pPr>
            <a:r>
              <a:rPr kumimoji="1" lang="en-US" altLang="ja-JP" sz="1200" dirty="0"/>
              <a:t>※</a:t>
            </a:r>
            <a:r>
              <a:rPr kumimoji="1" lang="ja-JP" altLang="en-US" sz="1200" dirty="0"/>
              <a:t>別添</a:t>
            </a:r>
            <a:r>
              <a:rPr kumimoji="1" lang="en-US" altLang="ja-JP" sz="1200" dirty="0"/>
              <a:t>6</a:t>
            </a:r>
            <a:r>
              <a:rPr kumimoji="1" lang="ja-JP" altLang="en-US" sz="1200" dirty="0"/>
              <a:t>リーフより抜粋</a:t>
            </a:r>
          </a:p>
        </p:txBody>
      </p:sp>
      <p:sp>
        <p:nvSpPr>
          <p:cNvPr id="12" name="吹き出し: 円形 11">
            <a:extLst>
              <a:ext uri="{FF2B5EF4-FFF2-40B4-BE49-F238E27FC236}">
                <a16:creationId xmlns:a16="http://schemas.microsoft.com/office/drawing/2014/main" id="{86D1BCA6-BF2F-A218-49CC-91BEE5F0E08C}"/>
              </a:ext>
            </a:extLst>
          </p:cNvPr>
          <p:cNvSpPr/>
          <p:nvPr/>
        </p:nvSpPr>
        <p:spPr>
          <a:xfrm>
            <a:off x="6651760" y="4756934"/>
            <a:ext cx="2565561" cy="1046440"/>
          </a:xfrm>
          <a:prstGeom prst="wedgeEllipseCallout">
            <a:avLst>
              <a:gd name="adj1" fmla="val -39010"/>
              <a:gd name="adj2" fmla="val -5022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1" name="テキスト ボックス 10">
            <a:extLst>
              <a:ext uri="{FF2B5EF4-FFF2-40B4-BE49-F238E27FC236}">
                <a16:creationId xmlns:a16="http://schemas.microsoft.com/office/drawing/2014/main" id="{ED3C3063-2D55-90F8-96CB-2C8048DC0CBD}"/>
              </a:ext>
            </a:extLst>
          </p:cNvPr>
          <p:cNvSpPr txBox="1"/>
          <p:nvPr/>
        </p:nvSpPr>
        <p:spPr>
          <a:xfrm>
            <a:off x="7032960" y="4941168"/>
            <a:ext cx="1931554" cy="665952"/>
          </a:xfrm>
          <a:prstGeom prst="rect">
            <a:avLst/>
          </a:prstGeom>
          <a:noFill/>
        </p:spPr>
        <p:txBody>
          <a:bodyPr wrap="square" rtlCol="0">
            <a:spAutoFit/>
          </a:bodyPr>
          <a:lstStyle/>
          <a:p>
            <a:pPr algn="l">
              <a:lnSpc>
                <a:spcPct val="120000"/>
              </a:lnSpc>
              <a:spcAft>
                <a:spcPts val="600"/>
              </a:spcAft>
              <a:buClr>
                <a:schemeClr val="tx2"/>
              </a:buClr>
            </a:pPr>
            <a:r>
              <a:rPr kumimoji="1" lang="ja-JP" altLang="en-US" sz="1050" dirty="0"/>
              <a:t>この場合、求人票の「職種名」欄に「</a:t>
            </a:r>
            <a:r>
              <a:rPr kumimoji="1" lang="en-US" altLang="ja-JP" sz="1050" dirty="0">
                <a:solidFill>
                  <a:srgbClr val="FF0000"/>
                </a:solidFill>
              </a:rPr>
              <a:t>【</a:t>
            </a:r>
            <a:r>
              <a:rPr kumimoji="1" lang="ja-JP" altLang="en-US" sz="1050" dirty="0">
                <a:solidFill>
                  <a:srgbClr val="FF0000"/>
                </a:solidFill>
              </a:rPr>
              <a:t>選考開始日から複数応募可</a:t>
            </a:r>
            <a:r>
              <a:rPr kumimoji="1" lang="en-US" altLang="ja-JP" sz="1050" dirty="0">
                <a:solidFill>
                  <a:srgbClr val="FF0000"/>
                </a:solidFill>
              </a:rPr>
              <a:t>】</a:t>
            </a:r>
            <a:r>
              <a:rPr kumimoji="1" lang="ja-JP" altLang="en-US" sz="1050" dirty="0"/>
              <a:t>」と記載します。</a:t>
            </a:r>
          </a:p>
        </p:txBody>
      </p:sp>
    </p:spTree>
    <p:extLst>
      <p:ext uri="{BB962C8B-B14F-4D97-AF65-F5344CB8AC3E}">
        <p14:creationId xmlns:p14="http://schemas.microsoft.com/office/powerpoint/2010/main" val="160907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8BF9D962-FAFC-A81C-7FFB-07EB1CF03B7B}"/>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D12C7BFD-0DE8-1442-2E1C-3AD175282550}"/>
              </a:ext>
            </a:extLst>
          </p:cNvPr>
          <p:cNvSpPr/>
          <p:nvPr/>
        </p:nvSpPr>
        <p:spPr>
          <a:xfrm>
            <a:off x="659247" y="3910548"/>
            <a:ext cx="1931554" cy="378565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0" b="0" i="0" u="none" strike="noStrike" kern="1200" cap="none" spc="272" normalizeH="0" baseline="0" noProof="0" dirty="0">
                <a:ln>
                  <a:noFill/>
                </a:ln>
                <a:solidFill>
                  <a:srgbClr val="FFFFFF">
                    <a:lumMod val="50000"/>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4</a:t>
            </a:r>
            <a:endParaRPr kumimoji="0" lang="en" altLang="ja-JP" sz="24000" b="0" i="0" u="none" strike="noStrike" kern="1200" cap="none" spc="272" normalizeH="0" baseline="0" noProof="0" dirty="0">
              <a:ln>
                <a:noFill/>
              </a:ln>
              <a:solidFill>
                <a:srgbClr val="FFFFFF">
                  <a:lumMod val="50000"/>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E40E74DB-38D7-E3C0-DD93-1AEC37B98F72}"/>
              </a:ext>
            </a:extLst>
          </p:cNvPr>
          <p:cNvSpPr txBox="1"/>
          <p:nvPr/>
        </p:nvSpPr>
        <p:spPr>
          <a:xfrm>
            <a:off x="2432720" y="116632"/>
            <a:ext cx="4570482" cy="410882"/>
          </a:xfrm>
          <a:prstGeom prst="rect">
            <a:avLst/>
          </a:prstGeom>
          <a:noFill/>
        </p:spPr>
        <p:txBody>
          <a:bodyPr wrap="none" rtlCol="0">
            <a:spAutoFit/>
          </a:bodyPr>
          <a:lstStyle/>
          <a:p>
            <a:pPr algn="l">
              <a:lnSpc>
                <a:spcPct val="120000"/>
              </a:lnSpc>
              <a:spcAft>
                <a:spcPts val="600"/>
              </a:spcAft>
              <a:buClr>
                <a:schemeClr val="tx2"/>
              </a:buClr>
            </a:pPr>
            <a:r>
              <a:rPr kumimoji="1" lang="ja-JP" altLang="en-US" dirty="0"/>
              <a:t>②青少年雇用情報（女性の管理職割合等）</a:t>
            </a:r>
          </a:p>
        </p:txBody>
      </p:sp>
      <p:sp>
        <p:nvSpPr>
          <p:cNvPr id="10" name="テキスト ボックス 9">
            <a:extLst>
              <a:ext uri="{FF2B5EF4-FFF2-40B4-BE49-F238E27FC236}">
                <a16:creationId xmlns:a16="http://schemas.microsoft.com/office/drawing/2014/main" id="{46256259-A398-F7EE-B893-1375F3916A82}"/>
              </a:ext>
            </a:extLst>
          </p:cNvPr>
          <p:cNvSpPr txBox="1"/>
          <p:nvPr/>
        </p:nvSpPr>
        <p:spPr>
          <a:xfrm>
            <a:off x="2590801" y="535554"/>
            <a:ext cx="6801862" cy="603242"/>
          </a:xfrm>
          <a:prstGeom prst="rect">
            <a:avLst/>
          </a:prstGeom>
          <a:noFill/>
        </p:spPr>
        <p:txBody>
          <a:bodyPr wrap="none" rtlCol="0">
            <a:spAutoFit/>
          </a:bodyPr>
          <a:lstStyle/>
          <a:p>
            <a:pPr algn="l">
              <a:lnSpc>
                <a:spcPct val="120000"/>
              </a:lnSpc>
              <a:spcAft>
                <a:spcPts val="600"/>
              </a:spcAft>
              <a:buClr>
                <a:schemeClr val="tx2"/>
              </a:buClr>
            </a:pPr>
            <a:r>
              <a:rPr kumimoji="1" lang="ja-JP" altLang="en-US" sz="1200" dirty="0"/>
              <a:t>求人票裏面「青少年雇用情報」の「３．職場への定着の促進に関する取組の実施状況」のうち</a:t>
            </a:r>
            <a:endParaRPr kumimoji="1" lang="en-US" altLang="ja-JP" sz="1200" dirty="0"/>
          </a:p>
          <a:p>
            <a:pPr algn="l">
              <a:lnSpc>
                <a:spcPct val="120000"/>
              </a:lnSpc>
              <a:spcAft>
                <a:spcPts val="600"/>
              </a:spcAft>
              <a:buClr>
                <a:schemeClr val="tx2"/>
              </a:buClr>
            </a:pPr>
            <a:r>
              <a:rPr kumimoji="1" lang="ja-JP" altLang="en-US" sz="1200" dirty="0"/>
              <a:t>（３）役員及び管理的地位にある者に占める女性の割合について、以下の通り変更となります。</a:t>
            </a:r>
          </a:p>
        </p:txBody>
      </p:sp>
      <p:sp>
        <p:nvSpPr>
          <p:cNvPr id="11" name="テキスト ボックス 10">
            <a:extLst>
              <a:ext uri="{FF2B5EF4-FFF2-40B4-BE49-F238E27FC236}">
                <a16:creationId xmlns:a16="http://schemas.microsoft.com/office/drawing/2014/main" id="{E8306D9A-A530-3662-FDA4-89AE3ED3E205}"/>
              </a:ext>
            </a:extLst>
          </p:cNvPr>
          <p:cNvSpPr txBox="1"/>
          <p:nvPr/>
        </p:nvSpPr>
        <p:spPr>
          <a:xfrm>
            <a:off x="2590801" y="1936313"/>
            <a:ext cx="7186735" cy="375487"/>
          </a:xfrm>
          <a:prstGeom prst="rect">
            <a:avLst/>
          </a:prstGeom>
          <a:noFill/>
          <a:ln w="28575">
            <a:solidFill>
              <a:schemeClr val="accent1"/>
            </a:solidFill>
          </a:ln>
        </p:spPr>
        <p:txBody>
          <a:bodyPr wrap="square" rtlCol="0">
            <a:spAutoFit/>
          </a:bodyPr>
          <a:lstStyle/>
          <a:p>
            <a:pPr algn="l">
              <a:lnSpc>
                <a:spcPct val="120000"/>
              </a:lnSpc>
              <a:spcAft>
                <a:spcPts val="600"/>
              </a:spcAft>
              <a:buClr>
                <a:schemeClr val="tx2"/>
              </a:buClr>
            </a:pPr>
            <a:r>
              <a:rPr kumimoji="1" lang="ja-JP" altLang="en-US" sz="1600" u="sng" dirty="0"/>
              <a:t>雇用形態に関わらず、企業全体の従業員に占める</a:t>
            </a:r>
            <a:r>
              <a:rPr kumimoji="1" lang="ja-JP" altLang="en-US" sz="1600" dirty="0"/>
              <a:t>女性役員</a:t>
            </a:r>
            <a:r>
              <a:rPr kumimoji="1" lang="en-US" altLang="ja-JP" sz="1600" dirty="0"/>
              <a:t>/</a:t>
            </a:r>
            <a:r>
              <a:rPr kumimoji="1" lang="ja-JP" altLang="en-US" sz="1600" dirty="0"/>
              <a:t>女性管理職の割合</a:t>
            </a:r>
          </a:p>
        </p:txBody>
      </p:sp>
      <p:sp>
        <p:nvSpPr>
          <p:cNvPr id="13" name="テキスト ボックス 12">
            <a:extLst>
              <a:ext uri="{FF2B5EF4-FFF2-40B4-BE49-F238E27FC236}">
                <a16:creationId xmlns:a16="http://schemas.microsoft.com/office/drawing/2014/main" id="{BC293BE0-0075-B556-1DE5-4E48DF6E50A8}"/>
              </a:ext>
            </a:extLst>
          </p:cNvPr>
          <p:cNvSpPr txBox="1"/>
          <p:nvPr/>
        </p:nvSpPr>
        <p:spPr>
          <a:xfrm>
            <a:off x="4016896" y="3805168"/>
            <a:ext cx="4083169" cy="747897"/>
          </a:xfrm>
          <a:prstGeom prst="rect">
            <a:avLst/>
          </a:prstGeom>
          <a:noFill/>
          <a:ln w="28575">
            <a:solidFill>
              <a:schemeClr val="accent1"/>
            </a:solidFill>
          </a:ln>
        </p:spPr>
        <p:txBody>
          <a:bodyPr wrap="none" rtlCol="0">
            <a:spAutoFit/>
          </a:bodyPr>
          <a:lstStyle/>
          <a:p>
            <a:pPr algn="l">
              <a:lnSpc>
                <a:spcPct val="120000"/>
              </a:lnSpc>
              <a:spcAft>
                <a:spcPts val="600"/>
              </a:spcAft>
              <a:buClr>
                <a:schemeClr val="tx2"/>
              </a:buClr>
            </a:pPr>
            <a:r>
              <a:rPr kumimoji="1" lang="ja-JP" altLang="en-US" sz="1600" dirty="0"/>
              <a:t>役員：</a:t>
            </a:r>
            <a:r>
              <a:rPr kumimoji="1" lang="ja-JP" altLang="en-US" sz="1600" u="sng" dirty="0"/>
              <a:t>役員に占める</a:t>
            </a:r>
            <a:r>
              <a:rPr kumimoji="1" lang="ja-JP" altLang="en-US" sz="1600" dirty="0"/>
              <a:t>女性役員の割合</a:t>
            </a:r>
            <a:endParaRPr kumimoji="1" lang="en-US" altLang="ja-JP" sz="1600" dirty="0"/>
          </a:p>
          <a:p>
            <a:pPr algn="l">
              <a:lnSpc>
                <a:spcPct val="120000"/>
              </a:lnSpc>
              <a:spcAft>
                <a:spcPts val="600"/>
              </a:spcAft>
              <a:buClr>
                <a:schemeClr val="tx2"/>
              </a:buClr>
            </a:pPr>
            <a:r>
              <a:rPr kumimoji="1" lang="ja-JP" altLang="en-US" sz="1600" dirty="0"/>
              <a:t>管理職：</a:t>
            </a:r>
            <a:r>
              <a:rPr kumimoji="1" lang="ja-JP" altLang="en-US" sz="1600" u="sng" dirty="0"/>
              <a:t>管理職に占める</a:t>
            </a:r>
            <a:r>
              <a:rPr kumimoji="1" lang="ja-JP" altLang="en-US" sz="1600" dirty="0"/>
              <a:t>女性管理職の割合</a:t>
            </a:r>
          </a:p>
        </p:txBody>
      </p:sp>
      <p:sp>
        <p:nvSpPr>
          <p:cNvPr id="14" name="矢印: 下 13">
            <a:extLst>
              <a:ext uri="{FF2B5EF4-FFF2-40B4-BE49-F238E27FC236}">
                <a16:creationId xmlns:a16="http://schemas.microsoft.com/office/drawing/2014/main" id="{B26B1CF1-0F14-208E-6682-62B13306855A}"/>
              </a:ext>
            </a:extLst>
          </p:cNvPr>
          <p:cNvSpPr/>
          <p:nvPr/>
        </p:nvSpPr>
        <p:spPr>
          <a:xfrm>
            <a:off x="5745088" y="2492896"/>
            <a:ext cx="648072" cy="1152128"/>
          </a:xfrm>
          <a:prstGeom prst="down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5" name="テキスト ボックス 14">
            <a:extLst>
              <a:ext uri="{FF2B5EF4-FFF2-40B4-BE49-F238E27FC236}">
                <a16:creationId xmlns:a16="http://schemas.microsoft.com/office/drawing/2014/main" id="{5F801DC9-241A-2131-92BB-09A12D8C7E17}"/>
              </a:ext>
            </a:extLst>
          </p:cNvPr>
          <p:cNvSpPr txBox="1"/>
          <p:nvPr/>
        </p:nvSpPr>
        <p:spPr>
          <a:xfrm>
            <a:off x="2578577" y="4867956"/>
            <a:ext cx="7186735" cy="747897"/>
          </a:xfrm>
          <a:prstGeom prst="rect">
            <a:avLst/>
          </a:prstGeom>
          <a:noFill/>
        </p:spPr>
        <p:txBody>
          <a:bodyPr wrap="square" rtlCol="0">
            <a:spAutoFit/>
          </a:bodyPr>
          <a:lstStyle/>
          <a:p>
            <a:pPr algn="l">
              <a:lnSpc>
                <a:spcPct val="120000"/>
              </a:lnSpc>
              <a:spcAft>
                <a:spcPts val="600"/>
              </a:spcAft>
              <a:buClr>
                <a:schemeClr val="tx2"/>
              </a:buClr>
            </a:pPr>
            <a:r>
              <a:rPr kumimoji="1" lang="en-US" altLang="ja-JP" sz="1200" dirty="0"/>
              <a:t>※</a:t>
            </a:r>
            <a:r>
              <a:rPr kumimoji="1" lang="ja-JP" altLang="en-US" sz="1200" dirty="0"/>
              <a:t>従来、厚生労働省の「新規学校卒業者職業紹介業務取扱要領」に従い記載していただいていましたが、学生にとってより有益な情報を掲載できるよう、労働局と協議し、今年度より表記方法を変更することといたしました。</a:t>
            </a:r>
          </a:p>
        </p:txBody>
      </p:sp>
      <p:sp>
        <p:nvSpPr>
          <p:cNvPr id="16" name="テキスト ボックス 15">
            <a:extLst>
              <a:ext uri="{FF2B5EF4-FFF2-40B4-BE49-F238E27FC236}">
                <a16:creationId xmlns:a16="http://schemas.microsoft.com/office/drawing/2014/main" id="{6B26504F-BD86-14C9-DBA3-592044642C40}"/>
              </a:ext>
            </a:extLst>
          </p:cNvPr>
          <p:cNvSpPr txBox="1"/>
          <p:nvPr/>
        </p:nvSpPr>
        <p:spPr>
          <a:xfrm>
            <a:off x="2606825" y="1415214"/>
            <a:ext cx="800219" cy="517065"/>
          </a:xfrm>
          <a:prstGeom prst="rect">
            <a:avLst/>
          </a:prstGeom>
          <a:noFill/>
        </p:spPr>
        <p:txBody>
          <a:bodyPr wrap="none" rtlCol="0">
            <a:spAutoFit/>
          </a:bodyPr>
          <a:lstStyle/>
          <a:p>
            <a:pPr algn="l">
              <a:lnSpc>
                <a:spcPct val="120000"/>
              </a:lnSpc>
              <a:spcAft>
                <a:spcPts val="600"/>
              </a:spcAft>
              <a:buClr>
                <a:schemeClr val="tx2"/>
              </a:buClr>
            </a:pPr>
            <a:r>
              <a:rPr kumimoji="1" lang="ja-JP" altLang="en-US" sz="2400" dirty="0">
                <a:highlight>
                  <a:srgbClr val="FFFF00"/>
                </a:highlight>
              </a:rPr>
              <a:t>従来</a:t>
            </a:r>
          </a:p>
        </p:txBody>
      </p:sp>
      <p:sp>
        <p:nvSpPr>
          <p:cNvPr id="17" name="テキスト ボックス 16">
            <a:extLst>
              <a:ext uri="{FF2B5EF4-FFF2-40B4-BE49-F238E27FC236}">
                <a16:creationId xmlns:a16="http://schemas.microsoft.com/office/drawing/2014/main" id="{FC0E8209-AA4E-5F31-C7F7-885F4CAF5470}"/>
              </a:ext>
            </a:extLst>
          </p:cNvPr>
          <p:cNvSpPr txBox="1"/>
          <p:nvPr/>
        </p:nvSpPr>
        <p:spPr>
          <a:xfrm>
            <a:off x="2578577" y="3269208"/>
            <a:ext cx="1723549" cy="517065"/>
          </a:xfrm>
          <a:prstGeom prst="rect">
            <a:avLst/>
          </a:prstGeom>
          <a:noFill/>
        </p:spPr>
        <p:txBody>
          <a:bodyPr wrap="none" rtlCol="0">
            <a:spAutoFit/>
          </a:bodyPr>
          <a:lstStyle/>
          <a:p>
            <a:pPr algn="l">
              <a:lnSpc>
                <a:spcPct val="120000"/>
              </a:lnSpc>
              <a:spcAft>
                <a:spcPts val="600"/>
              </a:spcAft>
              <a:buClr>
                <a:schemeClr val="tx2"/>
              </a:buClr>
            </a:pPr>
            <a:r>
              <a:rPr kumimoji="1" lang="ja-JP" altLang="en-US" sz="2400" dirty="0">
                <a:highlight>
                  <a:srgbClr val="FFFF00"/>
                </a:highlight>
              </a:rPr>
              <a:t>今年度より</a:t>
            </a:r>
          </a:p>
        </p:txBody>
      </p:sp>
      <p:sp>
        <p:nvSpPr>
          <p:cNvPr id="18" name="吹き出し: 円形 17">
            <a:extLst>
              <a:ext uri="{FF2B5EF4-FFF2-40B4-BE49-F238E27FC236}">
                <a16:creationId xmlns:a16="http://schemas.microsoft.com/office/drawing/2014/main" id="{55FF394B-C71C-4F50-B973-2320E74C4B41}"/>
              </a:ext>
            </a:extLst>
          </p:cNvPr>
          <p:cNvSpPr/>
          <p:nvPr/>
        </p:nvSpPr>
        <p:spPr>
          <a:xfrm>
            <a:off x="7401271" y="2708920"/>
            <a:ext cx="2088231" cy="936104"/>
          </a:xfrm>
          <a:prstGeom prst="wedgeEllipseCallo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9" name="テキスト ボックス 18">
            <a:extLst>
              <a:ext uri="{FF2B5EF4-FFF2-40B4-BE49-F238E27FC236}">
                <a16:creationId xmlns:a16="http://schemas.microsoft.com/office/drawing/2014/main" id="{B910A8EB-D1F5-62B1-8B96-CA0915F64BB4}"/>
              </a:ext>
            </a:extLst>
          </p:cNvPr>
          <p:cNvSpPr txBox="1"/>
          <p:nvPr/>
        </p:nvSpPr>
        <p:spPr>
          <a:xfrm>
            <a:off x="7401272" y="2942487"/>
            <a:ext cx="2088232" cy="472052"/>
          </a:xfrm>
          <a:prstGeom prst="rect">
            <a:avLst/>
          </a:prstGeom>
          <a:noFill/>
        </p:spPr>
        <p:txBody>
          <a:bodyPr wrap="square" rtlCol="0">
            <a:spAutoFit/>
          </a:bodyPr>
          <a:lstStyle/>
          <a:p>
            <a:pPr algn="l">
              <a:lnSpc>
                <a:spcPct val="120000"/>
              </a:lnSpc>
              <a:spcAft>
                <a:spcPts val="600"/>
              </a:spcAft>
              <a:buClr>
                <a:schemeClr val="tx2"/>
              </a:buClr>
            </a:pPr>
            <a:r>
              <a:rPr kumimoji="1" lang="ja-JP" altLang="en-US" sz="1050" dirty="0"/>
              <a:t>「女性の活躍」に焦点を当てた考え方に変更となります</a:t>
            </a:r>
          </a:p>
        </p:txBody>
      </p:sp>
    </p:spTree>
    <p:extLst>
      <p:ext uri="{BB962C8B-B14F-4D97-AF65-F5344CB8AC3E}">
        <p14:creationId xmlns:p14="http://schemas.microsoft.com/office/powerpoint/2010/main" val="259880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625DD783-3551-43F4-E05E-AF8FD2FCF953}"/>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E8C5A632-C375-2944-AE1F-C7B82C556E26}"/>
              </a:ext>
            </a:extLst>
          </p:cNvPr>
          <p:cNvSpPr/>
          <p:nvPr/>
        </p:nvSpPr>
        <p:spPr>
          <a:xfrm>
            <a:off x="659247" y="3910548"/>
            <a:ext cx="1931554" cy="378565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0" b="0" i="0" u="none" strike="noStrike" kern="1200" cap="none" spc="272" normalizeH="0" baseline="0" noProof="0" dirty="0">
                <a:ln>
                  <a:noFill/>
                </a:ln>
                <a:solidFill>
                  <a:srgbClr val="FFFFFF">
                    <a:lumMod val="50000"/>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4</a:t>
            </a:r>
            <a:endParaRPr kumimoji="0" lang="en" altLang="ja-JP" sz="24000" b="0" i="0" u="none" strike="noStrike" kern="1200" cap="none" spc="272" normalizeH="0" baseline="0" noProof="0" dirty="0">
              <a:ln>
                <a:noFill/>
              </a:ln>
              <a:solidFill>
                <a:srgbClr val="FFFFFF">
                  <a:lumMod val="50000"/>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357CE7BC-4FAB-CC6D-5429-F17928670FD6}"/>
              </a:ext>
            </a:extLst>
          </p:cNvPr>
          <p:cNvSpPr txBox="1"/>
          <p:nvPr/>
        </p:nvSpPr>
        <p:spPr>
          <a:xfrm>
            <a:off x="2432720" y="116632"/>
            <a:ext cx="2723823" cy="410882"/>
          </a:xfrm>
          <a:prstGeom prst="rect">
            <a:avLst/>
          </a:prstGeom>
          <a:noFill/>
        </p:spPr>
        <p:txBody>
          <a:bodyPr wrap="none" rtlCol="0">
            <a:spAutoFit/>
          </a:bodyPr>
          <a:lstStyle/>
          <a:p>
            <a:pPr algn="l">
              <a:lnSpc>
                <a:spcPct val="120000"/>
              </a:lnSpc>
              <a:spcAft>
                <a:spcPts val="600"/>
              </a:spcAft>
              <a:buClr>
                <a:schemeClr val="tx2"/>
              </a:buClr>
            </a:pPr>
            <a:r>
              <a:rPr kumimoji="1" lang="ja-JP" altLang="en-US" dirty="0"/>
              <a:t>③求人票の記載欄の変更</a:t>
            </a:r>
          </a:p>
        </p:txBody>
      </p:sp>
      <p:sp>
        <p:nvSpPr>
          <p:cNvPr id="10" name="テキスト ボックス 9">
            <a:extLst>
              <a:ext uri="{FF2B5EF4-FFF2-40B4-BE49-F238E27FC236}">
                <a16:creationId xmlns:a16="http://schemas.microsoft.com/office/drawing/2014/main" id="{EF47E721-8EBF-254E-149B-AD0434C91BD6}"/>
              </a:ext>
            </a:extLst>
          </p:cNvPr>
          <p:cNvSpPr txBox="1"/>
          <p:nvPr/>
        </p:nvSpPr>
        <p:spPr>
          <a:xfrm>
            <a:off x="2590801" y="535554"/>
            <a:ext cx="7186735" cy="1046440"/>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a:t>・令和</a:t>
            </a:r>
            <a:r>
              <a:rPr kumimoji="1" lang="en-US" altLang="ja-JP" sz="1200" dirty="0"/>
              <a:t>8</a:t>
            </a:r>
            <a:r>
              <a:rPr kumimoji="1" lang="ja-JP" altLang="en-US" sz="1200" dirty="0"/>
              <a:t>年</a:t>
            </a:r>
            <a:r>
              <a:rPr kumimoji="1" lang="en-US" altLang="ja-JP" sz="1200" dirty="0"/>
              <a:t>3</a:t>
            </a:r>
            <a:r>
              <a:rPr kumimoji="1" lang="ja-JP" altLang="en-US" sz="1200" dirty="0"/>
              <a:t>月</a:t>
            </a:r>
            <a:r>
              <a:rPr kumimoji="1" lang="en-US" altLang="ja-JP" sz="1200" dirty="0"/>
              <a:t>23</a:t>
            </a:r>
            <a:r>
              <a:rPr kumimoji="1" lang="ja-JP" altLang="en-US" sz="1200" dirty="0"/>
              <a:t>日にハローワークインターネットサービスのシステム変更があり、高卒求人票の記載欄に「マイカー通勤」の特記事項、「転勤範囲」、「試用期間」、「新卒入社日」の項目が追加されました。</a:t>
            </a:r>
            <a:endParaRPr kumimoji="1" lang="en-US" altLang="ja-JP" sz="1200" dirty="0"/>
          </a:p>
          <a:p>
            <a:pPr algn="l">
              <a:lnSpc>
                <a:spcPct val="120000"/>
              </a:lnSpc>
              <a:spcAft>
                <a:spcPts val="600"/>
              </a:spcAft>
              <a:buClr>
                <a:schemeClr val="tx2"/>
              </a:buClr>
            </a:pPr>
            <a:r>
              <a:rPr kumimoji="1" lang="ja-JP" altLang="en-US" sz="1200" dirty="0"/>
              <a:t>・「退職金制度」について、適用対象「１年未満」を選択できるようになりました。</a:t>
            </a:r>
            <a:endParaRPr kumimoji="1" lang="en-US" altLang="ja-JP" sz="1200" dirty="0"/>
          </a:p>
        </p:txBody>
      </p:sp>
      <p:pic>
        <p:nvPicPr>
          <p:cNvPr id="4" name="図 3">
            <a:extLst>
              <a:ext uri="{FF2B5EF4-FFF2-40B4-BE49-F238E27FC236}">
                <a16:creationId xmlns:a16="http://schemas.microsoft.com/office/drawing/2014/main" id="{EE4907A8-5FA5-88A3-64EB-2C76DE5EB324}"/>
              </a:ext>
            </a:extLst>
          </p:cNvPr>
          <p:cNvPicPr>
            <a:picLocks noChangeAspect="1"/>
          </p:cNvPicPr>
          <p:nvPr/>
        </p:nvPicPr>
        <p:blipFill>
          <a:blip r:embed="rId2"/>
          <a:stretch>
            <a:fillRect/>
          </a:stretch>
        </p:blipFill>
        <p:spPr>
          <a:xfrm>
            <a:off x="2701318" y="1669256"/>
            <a:ext cx="5924090" cy="4559002"/>
          </a:xfrm>
          <a:prstGeom prst="rect">
            <a:avLst/>
          </a:prstGeom>
          <a:ln w="6350">
            <a:solidFill>
              <a:schemeClr val="tx1">
                <a:lumMod val="85000"/>
                <a:lumOff val="15000"/>
              </a:schemeClr>
            </a:solidFill>
          </a:ln>
        </p:spPr>
      </p:pic>
      <p:sp>
        <p:nvSpPr>
          <p:cNvPr id="6" name="四角形: 角を丸くする 5">
            <a:extLst>
              <a:ext uri="{FF2B5EF4-FFF2-40B4-BE49-F238E27FC236}">
                <a16:creationId xmlns:a16="http://schemas.microsoft.com/office/drawing/2014/main" id="{105F46EC-A932-B79E-703F-491910FF8A90}"/>
              </a:ext>
            </a:extLst>
          </p:cNvPr>
          <p:cNvSpPr/>
          <p:nvPr/>
        </p:nvSpPr>
        <p:spPr>
          <a:xfrm>
            <a:off x="5814100" y="5373216"/>
            <a:ext cx="2667292" cy="576064"/>
          </a:xfrm>
          <a:prstGeom prst="roundRect">
            <a:avLst>
              <a:gd name="adj" fmla="val 6774"/>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247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a:xfrm>
            <a:off x="272480" y="1052736"/>
            <a:ext cx="9633520" cy="1904457"/>
          </a:xfrm>
        </p:spPr>
        <p:txBody>
          <a:bodyPr/>
          <a:lstStyle/>
          <a:p>
            <a:r>
              <a:rPr lang="ja-JP" altLang="en-US" u="sng" dirty="0">
                <a:solidFill>
                  <a:srgbClr val="FF0000"/>
                </a:solidFill>
                <a:latin typeface="Meiryo" panose="020B0604030504040204" pitchFamily="34" charset="-128"/>
                <a:ea typeface="Meiryo" panose="020B0604030504040204" pitchFamily="34" charset="-128"/>
              </a:rPr>
              <a:t>学生の募集・採用については、「愛知県就職問題協議会の申し合わせ」により細かくルールが決められています。</a:t>
            </a:r>
            <a:endParaRPr kumimoji="1" lang="ja-JP" altLang="en-US" u="sng" dirty="0">
              <a:solidFill>
                <a:srgbClr val="FF0000"/>
              </a:solidFill>
            </a:endParaRPr>
          </a:p>
        </p:txBody>
      </p:sp>
      <p:sp>
        <p:nvSpPr>
          <p:cNvPr id="4" name="テキスト プレースホルダー 3">
            <a:extLst>
              <a:ext uri="{FF2B5EF4-FFF2-40B4-BE49-F238E27FC236}">
                <a16:creationId xmlns:a16="http://schemas.microsoft.com/office/drawing/2014/main" id="{4E7BD0D4-BAD8-7E4A-878A-F0E64AA9C52B}"/>
              </a:ext>
            </a:extLst>
          </p:cNvPr>
          <p:cNvSpPr>
            <a:spLocks noGrp="1"/>
          </p:cNvSpPr>
          <p:nvPr>
            <p:ph type="body" sz="quarter" idx="13"/>
          </p:nvPr>
        </p:nvSpPr>
        <p:spPr>
          <a:xfrm>
            <a:off x="128464" y="4437112"/>
            <a:ext cx="9924453" cy="1066639"/>
          </a:xfrm>
        </p:spPr>
        <p:txBody>
          <a:bodyPr/>
          <a:lstStyle/>
          <a:p>
            <a:r>
              <a:rPr lang="ja-JP" altLang="en-US" sz="2000" b="1" dirty="0">
                <a:latin typeface="ＭＳ Ｐゴシック" panose="020B0600070205080204" pitchFamily="50" charset="-128"/>
                <a:ea typeface="ＭＳ Ｐゴシック" panose="020B0600070205080204" pitchFamily="50" charset="-128"/>
              </a:rPr>
              <a:t>冊子「求人申込みから採用まで」を参考に、公正な求人活動を維持するとともに、</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重大な問題が生じることがないようお願いいたします。</a:t>
            </a:r>
          </a:p>
        </p:txBody>
      </p:sp>
    </p:spTree>
    <p:extLst>
      <p:ext uri="{BB962C8B-B14F-4D97-AF65-F5344CB8AC3E}">
        <p14:creationId xmlns:p14="http://schemas.microsoft.com/office/powerpoint/2010/main" val="2711116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38981AC-6328-67EC-6233-B8CCAE33C6BA}"/>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2BE11255-EDFD-A2BC-F607-4FD9B2815B7D}"/>
              </a:ext>
            </a:extLst>
          </p:cNvPr>
          <p:cNvSpPr/>
          <p:nvPr/>
        </p:nvSpPr>
        <p:spPr>
          <a:xfrm>
            <a:off x="659247" y="3910548"/>
            <a:ext cx="1931554" cy="378565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0" b="0" i="0" u="none" strike="noStrike" kern="1200" cap="none" spc="272" normalizeH="0" baseline="0" noProof="0" dirty="0">
                <a:ln>
                  <a:noFill/>
                </a:ln>
                <a:solidFill>
                  <a:srgbClr val="FFFFFF">
                    <a:lumMod val="50000"/>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4</a:t>
            </a:r>
            <a:endParaRPr kumimoji="0" lang="en" altLang="ja-JP" sz="24000" b="0" i="0" u="none" strike="noStrike" kern="1200" cap="none" spc="272" normalizeH="0" baseline="0" noProof="0" dirty="0">
              <a:ln>
                <a:noFill/>
              </a:ln>
              <a:solidFill>
                <a:srgbClr val="FFFFFF">
                  <a:lumMod val="50000"/>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pic>
        <p:nvPicPr>
          <p:cNvPr id="5" name="図 4">
            <a:extLst>
              <a:ext uri="{FF2B5EF4-FFF2-40B4-BE49-F238E27FC236}">
                <a16:creationId xmlns:a16="http://schemas.microsoft.com/office/drawing/2014/main" id="{FEBFEBA3-D518-008D-F895-AEE7D1310022}"/>
              </a:ext>
            </a:extLst>
          </p:cNvPr>
          <p:cNvPicPr>
            <a:picLocks noChangeAspect="1"/>
          </p:cNvPicPr>
          <p:nvPr/>
        </p:nvPicPr>
        <p:blipFill>
          <a:blip r:embed="rId2"/>
          <a:stretch>
            <a:fillRect/>
          </a:stretch>
        </p:blipFill>
        <p:spPr>
          <a:xfrm>
            <a:off x="2590801" y="260648"/>
            <a:ext cx="7280810" cy="5184576"/>
          </a:xfrm>
          <a:prstGeom prst="rect">
            <a:avLst/>
          </a:prstGeom>
          <a:ln w="6350">
            <a:solidFill>
              <a:schemeClr val="tx1">
                <a:lumMod val="85000"/>
                <a:lumOff val="15000"/>
              </a:schemeClr>
            </a:solidFill>
          </a:ln>
        </p:spPr>
      </p:pic>
      <p:sp>
        <p:nvSpPr>
          <p:cNvPr id="6" name="四角形: 角を丸くする 5">
            <a:extLst>
              <a:ext uri="{FF2B5EF4-FFF2-40B4-BE49-F238E27FC236}">
                <a16:creationId xmlns:a16="http://schemas.microsoft.com/office/drawing/2014/main" id="{CFAF58B8-068A-191C-4E65-8CA15305CF4C}"/>
              </a:ext>
            </a:extLst>
          </p:cNvPr>
          <p:cNvSpPr/>
          <p:nvPr/>
        </p:nvSpPr>
        <p:spPr>
          <a:xfrm>
            <a:off x="3008784" y="1844824"/>
            <a:ext cx="1944216" cy="432048"/>
          </a:xfrm>
          <a:prstGeom prst="roundRect">
            <a:avLst>
              <a:gd name="adj" fmla="val 6774"/>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8831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170CB-2212-F376-E3DF-9BE98C63FD43}"/>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4192000-4806-907B-A7EC-631008F5C899}"/>
              </a:ext>
            </a:extLst>
          </p:cNvPr>
          <p:cNvSpPr>
            <a:spLocks noGrp="1"/>
          </p:cNvSpPr>
          <p:nvPr>
            <p:ph type="body" sz="quarter" idx="10"/>
          </p:nvPr>
        </p:nvSpPr>
        <p:spPr>
          <a:xfrm>
            <a:off x="2432720" y="0"/>
            <a:ext cx="5374256" cy="722600"/>
          </a:xfrm>
        </p:spPr>
        <p:txBody>
          <a:bodyPr>
            <a:normAutofit/>
          </a:bodyPr>
          <a:lstStyle/>
          <a:p>
            <a:pPr marL="0" indent="0">
              <a:buNone/>
            </a:pPr>
            <a:r>
              <a:rPr kumimoji="1" lang="ja-JP" altLang="en-US" dirty="0"/>
              <a:t>求人票作成にあたっての留意事項</a:t>
            </a:r>
            <a:endParaRPr lang="ja-JP" altLang="en-US" dirty="0"/>
          </a:p>
        </p:txBody>
      </p:sp>
      <p:sp>
        <p:nvSpPr>
          <p:cNvPr id="3" name="正方形/長方形 2">
            <a:extLst>
              <a:ext uri="{FF2B5EF4-FFF2-40B4-BE49-F238E27FC236}">
                <a16:creationId xmlns:a16="http://schemas.microsoft.com/office/drawing/2014/main" id="{098DA9BC-9124-6563-9C06-DC5E90ABB4C5}"/>
              </a:ext>
            </a:extLst>
          </p:cNvPr>
          <p:cNvSpPr/>
          <p:nvPr/>
        </p:nvSpPr>
        <p:spPr>
          <a:xfrm>
            <a:off x="659247" y="3910548"/>
            <a:ext cx="1931554" cy="378565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0" b="0" i="0" u="none" strike="noStrike" kern="1200" cap="none" spc="272" normalizeH="0" baseline="0" noProof="0" dirty="0">
                <a:ln>
                  <a:noFill/>
                </a:ln>
                <a:solidFill>
                  <a:srgbClr val="FFFFFF">
                    <a:lumMod val="50000"/>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4</a:t>
            </a:r>
            <a:endParaRPr kumimoji="0" lang="en" altLang="ja-JP" sz="24000" b="0" i="0" u="none" strike="noStrike" kern="1200" cap="none" spc="272" normalizeH="0" baseline="0" noProof="0" dirty="0">
              <a:ln>
                <a:noFill/>
              </a:ln>
              <a:solidFill>
                <a:srgbClr val="FFFFFF">
                  <a:lumMod val="50000"/>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5" name="テキスト プレースホルダー 1">
            <a:extLst>
              <a:ext uri="{FF2B5EF4-FFF2-40B4-BE49-F238E27FC236}">
                <a16:creationId xmlns:a16="http://schemas.microsoft.com/office/drawing/2014/main" id="{62ACA480-6C9E-DA05-8111-2C72C9C60BFE}"/>
              </a:ext>
            </a:extLst>
          </p:cNvPr>
          <p:cNvSpPr txBox="1">
            <a:spLocks/>
          </p:cNvSpPr>
          <p:nvPr/>
        </p:nvSpPr>
        <p:spPr>
          <a:xfrm>
            <a:off x="2432720" y="701129"/>
            <a:ext cx="5374256" cy="722600"/>
          </a:xfrm>
          <a:prstGeom prst="rect">
            <a:avLst/>
          </a:prstGeom>
        </p:spPr>
        <p:txBody>
          <a:bodyPr vert="horz" wrap="none" lIns="91440" tIns="45720" rIns="91440" bIns="45720" rtlCol="0" anchor="ct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（２）求人票作成時の留意事項</a:t>
            </a:r>
          </a:p>
        </p:txBody>
      </p:sp>
      <p:sp>
        <p:nvSpPr>
          <p:cNvPr id="6" name="テキスト プレースホルダー 1">
            <a:extLst>
              <a:ext uri="{FF2B5EF4-FFF2-40B4-BE49-F238E27FC236}">
                <a16:creationId xmlns:a16="http://schemas.microsoft.com/office/drawing/2014/main" id="{22EFA376-4FAC-66AD-5504-7E9FB7BFD23F}"/>
              </a:ext>
            </a:extLst>
          </p:cNvPr>
          <p:cNvSpPr txBox="1">
            <a:spLocks/>
          </p:cNvSpPr>
          <p:nvPr/>
        </p:nvSpPr>
        <p:spPr>
          <a:xfrm>
            <a:off x="2864768" y="1124744"/>
            <a:ext cx="7560840" cy="1800200"/>
          </a:xfrm>
          <a:prstGeom prst="rect">
            <a:avLst/>
          </a:prstGeom>
        </p:spPr>
        <p:txBody>
          <a:bodyPr vert="horz" wrap="none" lIns="91440" tIns="45720" rIns="91440" bIns="45720" rtlCol="0" anchor="ct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冊子「求人申込みから採用まで」</a:t>
            </a:r>
            <a:r>
              <a:rPr lang="en-US" altLang="ja-JP" sz="1800" dirty="0"/>
              <a:t>P52~P81</a:t>
            </a:r>
            <a:r>
              <a:rPr lang="ja-JP" altLang="en-US" sz="1800" dirty="0"/>
              <a:t>を</a:t>
            </a:r>
            <a:endParaRPr lang="en-US" altLang="ja-JP" sz="1800" dirty="0"/>
          </a:p>
          <a:p>
            <a:pPr marL="0" indent="0">
              <a:buFont typeface="Arial" panose="020B0604020202020204" pitchFamily="34" charset="0"/>
              <a:buNone/>
            </a:pPr>
            <a:r>
              <a:rPr lang="ja-JP" altLang="en-US" sz="1800" dirty="0"/>
              <a:t>ご覧ください。</a:t>
            </a:r>
          </a:p>
        </p:txBody>
      </p:sp>
      <p:pic>
        <p:nvPicPr>
          <p:cNvPr id="7" name="図 6" descr="ダイアグラム&#10;&#10;AI 生成コンテンツは誤りを含む可能性があります。">
            <a:extLst>
              <a:ext uri="{FF2B5EF4-FFF2-40B4-BE49-F238E27FC236}">
                <a16:creationId xmlns:a16="http://schemas.microsoft.com/office/drawing/2014/main" id="{130150FF-67C3-FFBC-2595-0EB295B07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533" y="2124858"/>
            <a:ext cx="2936878" cy="4149080"/>
          </a:xfrm>
          <a:prstGeom prst="rect">
            <a:avLst/>
          </a:prstGeom>
        </p:spPr>
      </p:pic>
    </p:spTree>
    <p:extLst>
      <p:ext uri="{BB962C8B-B14F-4D97-AF65-F5344CB8AC3E}">
        <p14:creationId xmlns:p14="http://schemas.microsoft.com/office/powerpoint/2010/main" val="61168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3864A-336A-64CC-1C3E-393B350C56A8}"/>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9546089-F42F-D70D-E07F-F6BE67007F96}"/>
              </a:ext>
            </a:extLst>
          </p:cNvPr>
          <p:cNvSpPr>
            <a:spLocks noGrp="1"/>
          </p:cNvSpPr>
          <p:nvPr>
            <p:ph type="body" sz="quarter" idx="10"/>
          </p:nvPr>
        </p:nvSpPr>
        <p:spPr>
          <a:xfrm>
            <a:off x="2432720" y="0"/>
            <a:ext cx="6336704" cy="722600"/>
          </a:xfrm>
        </p:spPr>
        <p:txBody>
          <a:bodyPr>
            <a:normAutofit/>
          </a:bodyPr>
          <a:lstStyle/>
          <a:p>
            <a:pPr marL="0" indent="0">
              <a:buNone/>
            </a:pPr>
            <a:r>
              <a:rPr kumimoji="1" lang="ja-JP" altLang="en-US" dirty="0"/>
              <a:t>５．様式の格納先及び問い合わせ先について</a:t>
            </a:r>
            <a:endParaRPr lang="ja-JP" altLang="en-US" dirty="0"/>
          </a:p>
        </p:txBody>
      </p:sp>
      <p:sp>
        <p:nvSpPr>
          <p:cNvPr id="3" name="正方形/長方形 2">
            <a:extLst>
              <a:ext uri="{FF2B5EF4-FFF2-40B4-BE49-F238E27FC236}">
                <a16:creationId xmlns:a16="http://schemas.microsoft.com/office/drawing/2014/main" id="{5DF7AB02-704B-146E-2227-680A2684837C}"/>
              </a:ext>
            </a:extLst>
          </p:cNvPr>
          <p:cNvSpPr/>
          <p:nvPr/>
        </p:nvSpPr>
        <p:spPr>
          <a:xfrm>
            <a:off x="520057" y="3717032"/>
            <a:ext cx="1931554" cy="378565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4000" spc="272" dirty="0">
                <a:solidFill>
                  <a:srgbClr val="FFFFFF">
                    <a:lumMod val="50000"/>
                    <a:alpha val="35000"/>
                  </a:srgbClr>
                </a:solidFill>
                <a:latin typeface="Arial" panose="020B0604020202020204" pitchFamily="34" charset="0"/>
                <a:ea typeface="Meiryo" panose="020B0604030504040204" pitchFamily="34" charset="-128"/>
                <a:cs typeface="Arial" panose="020B0604020202020204" pitchFamily="34" charset="0"/>
              </a:rPr>
              <a:t>5</a:t>
            </a:r>
            <a:endParaRPr kumimoji="0" lang="en" altLang="ja-JP" sz="24000" b="0" i="0" u="none" strike="noStrike" kern="1200" cap="none" spc="272" normalizeH="0" baseline="0" noProof="0" dirty="0">
              <a:ln>
                <a:noFill/>
              </a:ln>
              <a:solidFill>
                <a:srgbClr val="FFFFFF">
                  <a:lumMod val="50000"/>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4" name="テキスト プレースホルダー 1">
            <a:extLst>
              <a:ext uri="{FF2B5EF4-FFF2-40B4-BE49-F238E27FC236}">
                <a16:creationId xmlns:a16="http://schemas.microsoft.com/office/drawing/2014/main" id="{3A47B202-E11F-C981-5244-81D10F6BB1DE}"/>
              </a:ext>
            </a:extLst>
          </p:cNvPr>
          <p:cNvSpPr txBox="1">
            <a:spLocks/>
          </p:cNvSpPr>
          <p:nvPr/>
        </p:nvSpPr>
        <p:spPr>
          <a:xfrm>
            <a:off x="2648744" y="361300"/>
            <a:ext cx="6336704" cy="722600"/>
          </a:xfrm>
          <a:prstGeom prst="rect">
            <a:avLst/>
          </a:prstGeom>
        </p:spPr>
        <p:txBody>
          <a:bodyPr vert="horz" wrap="none" lIns="91440" tIns="45720" rIns="91440" bIns="45720" rtlCol="0" anchor="ct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（１）様式の格納先</a:t>
            </a:r>
          </a:p>
        </p:txBody>
      </p:sp>
      <p:sp>
        <p:nvSpPr>
          <p:cNvPr id="7" name="テキスト プレースホルダー 1">
            <a:extLst>
              <a:ext uri="{FF2B5EF4-FFF2-40B4-BE49-F238E27FC236}">
                <a16:creationId xmlns:a16="http://schemas.microsoft.com/office/drawing/2014/main" id="{1B7BB839-90CF-E67E-2AC1-F5B3C1E0217A}"/>
              </a:ext>
            </a:extLst>
          </p:cNvPr>
          <p:cNvSpPr txBox="1">
            <a:spLocks/>
          </p:cNvSpPr>
          <p:nvPr/>
        </p:nvSpPr>
        <p:spPr>
          <a:xfrm>
            <a:off x="3008784" y="905774"/>
            <a:ext cx="7070865" cy="356251"/>
          </a:xfrm>
          <a:prstGeom prst="rect">
            <a:avLst/>
          </a:prstGeom>
        </p:spPr>
        <p:txBody>
          <a:bodyPr vert="horz" wrap="square" lIns="91440" tIns="45720" rIns="91440" bIns="45720" rtlCol="0" anchor="ctr">
            <a:sp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a:t>高卒求人に関する様式は、以下に格納しますので、ご参照ください。</a:t>
            </a:r>
          </a:p>
        </p:txBody>
      </p:sp>
      <p:sp>
        <p:nvSpPr>
          <p:cNvPr id="8" name="テキスト プレースホルダー 1">
            <a:extLst>
              <a:ext uri="{FF2B5EF4-FFF2-40B4-BE49-F238E27FC236}">
                <a16:creationId xmlns:a16="http://schemas.microsoft.com/office/drawing/2014/main" id="{FBD3A93B-2D8E-CEA0-B513-A3767C6B5589}"/>
              </a:ext>
            </a:extLst>
          </p:cNvPr>
          <p:cNvSpPr txBox="1">
            <a:spLocks/>
          </p:cNvSpPr>
          <p:nvPr/>
        </p:nvSpPr>
        <p:spPr>
          <a:xfrm>
            <a:off x="2792760" y="4725144"/>
            <a:ext cx="6336704" cy="1771556"/>
          </a:xfrm>
          <a:prstGeom prst="rect">
            <a:avLst/>
          </a:prstGeom>
        </p:spPr>
        <p:txBody>
          <a:bodyPr vert="horz" wrap="none" lIns="91440" tIns="45720" rIns="91440" bIns="45720" rtlCol="0" anchor="ct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lang="ja-JP" altLang="en-US" sz="2000" b="0" i="0" kern="1200" spc="272" smtClean="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（２）問い合わせ先</a:t>
            </a:r>
            <a:endParaRPr lang="en-US" altLang="ja-JP" sz="1800" dirty="0"/>
          </a:p>
          <a:p>
            <a:pPr marL="0" indent="0">
              <a:buFont typeface="Arial" panose="020B0604020202020204" pitchFamily="34" charset="0"/>
              <a:buNone/>
            </a:pPr>
            <a:r>
              <a:rPr lang="ja-JP" altLang="en-US" sz="1800" dirty="0"/>
              <a:t>　　</a:t>
            </a:r>
            <a:r>
              <a:rPr lang="en-US" altLang="ja-JP" sz="1800" dirty="0"/>
              <a:t>0568-61-2187</a:t>
            </a:r>
          </a:p>
          <a:p>
            <a:pPr marL="0" indent="0">
              <a:buFont typeface="Arial" panose="020B0604020202020204" pitchFamily="34" charset="0"/>
              <a:buNone/>
            </a:pPr>
            <a:r>
              <a:rPr lang="ja-JP" altLang="en-US" sz="1800" dirty="0"/>
              <a:t>　　</a:t>
            </a:r>
            <a:r>
              <a:rPr lang="en-US" altLang="ja-JP" sz="1800" dirty="0"/>
              <a:t>23130-kigyou@mhlw.go.jp</a:t>
            </a:r>
            <a:endParaRPr lang="ja-JP" altLang="en-US" sz="1800" dirty="0"/>
          </a:p>
        </p:txBody>
      </p:sp>
      <p:sp>
        <p:nvSpPr>
          <p:cNvPr id="9" name="吹き出し: 円形 8">
            <a:extLst>
              <a:ext uri="{FF2B5EF4-FFF2-40B4-BE49-F238E27FC236}">
                <a16:creationId xmlns:a16="http://schemas.microsoft.com/office/drawing/2014/main" id="{3FB20C6D-39BA-1906-6312-7195E38514BD}"/>
              </a:ext>
            </a:extLst>
          </p:cNvPr>
          <p:cNvSpPr/>
          <p:nvPr/>
        </p:nvSpPr>
        <p:spPr>
          <a:xfrm>
            <a:off x="5961112" y="4941168"/>
            <a:ext cx="2376264" cy="1011058"/>
          </a:xfrm>
          <a:prstGeom prst="wedgeEllipseCallout">
            <a:avLst>
              <a:gd name="adj1" fmla="val -60580"/>
              <a:gd name="adj2" fmla="val 1196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rPr>
              <a:t>ご質問事項は、お電話でお願いします！</a:t>
            </a:r>
          </a:p>
        </p:txBody>
      </p:sp>
      <p:pic>
        <p:nvPicPr>
          <p:cNvPr id="6" name="図 5">
            <a:extLst>
              <a:ext uri="{FF2B5EF4-FFF2-40B4-BE49-F238E27FC236}">
                <a16:creationId xmlns:a16="http://schemas.microsoft.com/office/drawing/2014/main" id="{8DE2258E-AA55-40B3-2224-48C22CD2AE33}"/>
              </a:ext>
            </a:extLst>
          </p:cNvPr>
          <p:cNvPicPr>
            <a:picLocks noChangeAspect="1"/>
          </p:cNvPicPr>
          <p:nvPr/>
        </p:nvPicPr>
        <p:blipFill>
          <a:blip r:embed="rId2"/>
          <a:srcRect l="21650" t="8742" r="22377" b="19180"/>
          <a:stretch>
            <a:fillRect/>
          </a:stretch>
        </p:blipFill>
        <p:spPr>
          <a:xfrm>
            <a:off x="3003524" y="1778870"/>
            <a:ext cx="3011642" cy="2056235"/>
          </a:xfrm>
          <a:prstGeom prst="rect">
            <a:avLst/>
          </a:prstGeom>
        </p:spPr>
      </p:pic>
      <p:pic>
        <p:nvPicPr>
          <p:cNvPr id="11" name="図 10">
            <a:extLst>
              <a:ext uri="{FF2B5EF4-FFF2-40B4-BE49-F238E27FC236}">
                <a16:creationId xmlns:a16="http://schemas.microsoft.com/office/drawing/2014/main" id="{EBDD960A-6599-1B8B-342B-1B918D5A00B9}"/>
              </a:ext>
            </a:extLst>
          </p:cNvPr>
          <p:cNvPicPr>
            <a:picLocks noChangeAspect="1"/>
          </p:cNvPicPr>
          <p:nvPr/>
        </p:nvPicPr>
        <p:blipFill>
          <a:blip r:embed="rId3"/>
          <a:srcRect l="21650" t="5349" r="35461" b="18480"/>
          <a:stretch>
            <a:fillRect/>
          </a:stretch>
        </p:blipFill>
        <p:spPr>
          <a:xfrm>
            <a:off x="6249144" y="1834717"/>
            <a:ext cx="2880320" cy="2712302"/>
          </a:xfrm>
          <a:prstGeom prst="rect">
            <a:avLst/>
          </a:prstGeom>
        </p:spPr>
      </p:pic>
      <p:sp>
        <p:nvSpPr>
          <p:cNvPr id="5" name="正方形/長方形 4">
            <a:extLst>
              <a:ext uri="{FF2B5EF4-FFF2-40B4-BE49-F238E27FC236}">
                <a16:creationId xmlns:a16="http://schemas.microsoft.com/office/drawing/2014/main" id="{04D5FFEA-8071-78BF-03C7-D0AD4675E768}"/>
              </a:ext>
            </a:extLst>
          </p:cNvPr>
          <p:cNvSpPr/>
          <p:nvPr/>
        </p:nvSpPr>
        <p:spPr>
          <a:xfrm>
            <a:off x="3192937" y="2014237"/>
            <a:ext cx="1800200" cy="11622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0" name="矢印: 右 9">
            <a:extLst>
              <a:ext uri="{FF2B5EF4-FFF2-40B4-BE49-F238E27FC236}">
                <a16:creationId xmlns:a16="http://schemas.microsoft.com/office/drawing/2014/main" id="{C27DA475-D0A8-6706-7B08-2FF2668A66B7}"/>
              </a:ext>
            </a:extLst>
          </p:cNvPr>
          <p:cNvSpPr/>
          <p:nvPr/>
        </p:nvSpPr>
        <p:spPr>
          <a:xfrm rot="1762315">
            <a:off x="4932519" y="3179136"/>
            <a:ext cx="1394904" cy="432048"/>
          </a:xfrm>
          <a:prstGeom prst="rightArrow">
            <a:avLst>
              <a:gd name="adj1" fmla="val 19033"/>
              <a:gd name="adj2" fmla="val 1017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2" name="テキスト ボックス 11">
            <a:extLst>
              <a:ext uri="{FF2B5EF4-FFF2-40B4-BE49-F238E27FC236}">
                <a16:creationId xmlns:a16="http://schemas.microsoft.com/office/drawing/2014/main" id="{2303E2CC-538D-79F2-03DD-7B370B832C3D}"/>
              </a:ext>
            </a:extLst>
          </p:cNvPr>
          <p:cNvSpPr txBox="1"/>
          <p:nvPr/>
        </p:nvSpPr>
        <p:spPr>
          <a:xfrm>
            <a:off x="4782462" y="3376830"/>
            <a:ext cx="800219" cy="304699"/>
          </a:xfrm>
          <a:prstGeom prst="rect">
            <a:avLst/>
          </a:prstGeom>
          <a:solidFill>
            <a:schemeClr val="bg1"/>
          </a:solidFill>
          <a:ln>
            <a:solidFill>
              <a:srgbClr val="FF0000"/>
            </a:solidFill>
          </a:ln>
        </p:spPr>
        <p:txBody>
          <a:bodyPr wrap="none" rtlCol="0">
            <a:spAutoFit/>
          </a:bodyPr>
          <a:lstStyle/>
          <a:p>
            <a:pPr algn="l">
              <a:lnSpc>
                <a:spcPct val="120000"/>
              </a:lnSpc>
              <a:spcAft>
                <a:spcPts val="600"/>
              </a:spcAft>
              <a:buClr>
                <a:schemeClr val="tx2"/>
              </a:buClr>
            </a:pPr>
            <a:r>
              <a:rPr kumimoji="1" lang="ja-JP" altLang="en-US" sz="1200" dirty="0">
                <a:solidFill>
                  <a:srgbClr val="FF0000"/>
                </a:solidFill>
              </a:rPr>
              <a:t>クリック</a:t>
            </a:r>
          </a:p>
        </p:txBody>
      </p:sp>
      <p:graphicFrame>
        <p:nvGraphicFramePr>
          <p:cNvPr id="14" name="表 13">
            <a:extLst>
              <a:ext uri="{FF2B5EF4-FFF2-40B4-BE49-F238E27FC236}">
                <a16:creationId xmlns:a16="http://schemas.microsoft.com/office/drawing/2014/main" id="{913956B6-00D7-75BA-A3B4-83460157A583}"/>
              </a:ext>
            </a:extLst>
          </p:cNvPr>
          <p:cNvGraphicFramePr>
            <a:graphicFrameLocks noGrp="1"/>
          </p:cNvGraphicFramePr>
          <p:nvPr>
            <p:extLst>
              <p:ext uri="{D42A27DB-BD31-4B8C-83A1-F6EECF244321}">
                <p14:modId xmlns:p14="http://schemas.microsoft.com/office/powerpoint/2010/main" val="2614658692"/>
              </p:ext>
            </p:extLst>
          </p:nvPr>
        </p:nvGraphicFramePr>
        <p:xfrm>
          <a:off x="3044839" y="1450071"/>
          <a:ext cx="1900485" cy="259080"/>
        </p:xfrm>
        <a:graphic>
          <a:graphicData uri="http://schemas.openxmlformats.org/drawingml/2006/table">
            <a:tbl>
              <a:tblPr firstRow="1" bandRow="1">
                <a:tableStyleId>{2D5ABB26-0587-4C30-8999-92F81FD0307C}</a:tableStyleId>
              </a:tblPr>
              <a:tblGrid>
                <a:gridCol w="1365974">
                  <a:extLst>
                    <a:ext uri="{9D8B030D-6E8A-4147-A177-3AD203B41FA5}">
                      <a16:colId xmlns:a16="http://schemas.microsoft.com/office/drawing/2014/main" val="2917400153"/>
                    </a:ext>
                  </a:extLst>
                </a:gridCol>
                <a:gridCol w="534511">
                  <a:extLst>
                    <a:ext uri="{9D8B030D-6E8A-4147-A177-3AD203B41FA5}">
                      <a16:colId xmlns:a16="http://schemas.microsoft.com/office/drawing/2014/main" val="2747225201"/>
                    </a:ext>
                  </a:extLst>
                </a:gridCol>
              </a:tblGrid>
              <a:tr h="212126">
                <a:tc>
                  <a:txBody>
                    <a:bodyPr/>
                    <a:lstStyle/>
                    <a:p>
                      <a:r>
                        <a:rPr kumimoji="1" lang="ja-JP" altLang="en-US" sz="1100" dirty="0"/>
                        <a:t>ハローワーク犬山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a:t>検索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981889"/>
                  </a:ext>
                </a:extLst>
              </a:tr>
            </a:tbl>
          </a:graphicData>
        </a:graphic>
      </p:graphicFrame>
      <p:sp>
        <p:nvSpPr>
          <p:cNvPr id="15" name="四角形: 角を丸くする 14">
            <a:extLst>
              <a:ext uri="{FF2B5EF4-FFF2-40B4-BE49-F238E27FC236}">
                <a16:creationId xmlns:a16="http://schemas.microsoft.com/office/drawing/2014/main" id="{67766952-58C5-D75D-BD4B-EF195F4D0DBB}"/>
              </a:ext>
            </a:extLst>
          </p:cNvPr>
          <p:cNvSpPr/>
          <p:nvPr/>
        </p:nvSpPr>
        <p:spPr>
          <a:xfrm>
            <a:off x="2705026" y="5460788"/>
            <a:ext cx="679625" cy="29813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200" dirty="0">
                <a:solidFill>
                  <a:sysClr val="windowText" lastClr="000000"/>
                </a:solidFill>
              </a:rPr>
              <a:t>ＴＥＬ</a:t>
            </a:r>
          </a:p>
        </p:txBody>
      </p:sp>
      <p:sp>
        <p:nvSpPr>
          <p:cNvPr id="16" name="四角形: 角を丸くする 15">
            <a:extLst>
              <a:ext uri="{FF2B5EF4-FFF2-40B4-BE49-F238E27FC236}">
                <a16:creationId xmlns:a16="http://schemas.microsoft.com/office/drawing/2014/main" id="{921E341C-8A9E-23CC-143D-5ED6C4D1997C}"/>
              </a:ext>
            </a:extLst>
          </p:cNvPr>
          <p:cNvSpPr/>
          <p:nvPr/>
        </p:nvSpPr>
        <p:spPr>
          <a:xfrm>
            <a:off x="2705026" y="6051199"/>
            <a:ext cx="679625" cy="29813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900" dirty="0">
                <a:solidFill>
                  <a:sysClr val="windowText" lastClr="000000"/>
                </a:solidFill>
              </a:rPr>
              <a:t>Ｍａｉｌ</a:t>
            </a:r>
          </a:p>
        </p:txBody>
      </p:sp>
    </p:spTree>
    <p:extLst>
      <p:ext uri="{BB962C8B-B14F-4D97-AF65-F5344CB8AC3E}">
        <p14:creationId xmlns:p14="http://schemas.microsoft.com/office/powerpoint/2010/main" val="1711229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11A21FF-C2B0-3ECE-2830-6E6D2594DFB6}"/>
              </a:ext>
            </a:extLst>
          </p:cNvPr>
          <p:cNvSpPr>
            <a:spLocks noGrp="1"/>
          </p:cNvSpPr>
          <p:nvPr>
            <p:ph type="title"/>
          </p:nvPr>
        </p:nvSpPr>
        <p:spPr>
          <a:xfrm>
            <a:off x="1316595" y="2059730"/>
            <a:ext cx="7272808" cy="896345"/>
          </a:xfrm>
        </p:spPr>
        <p:txBody>
          <a:bodyPr/>
          <a:lstStyle/>
          <a:p>
            <a:r>
              <a:rPr kumimoji="1" lang="ja-JP" altLang="en-US" sz="3200" u="sng" dirty="0"/>
              <a:t>ご清聴ありがとうございました。</a:t>
            </a:r>
          </a:p>
        </p:txBody>
      </p:sp>
      <p:sp>
        <p:nvSpPr>
          <p:cNvPr id="4" name="テキスト プレースホルダー 3">
            <a:extLst>
              <a:ext uri="{FF2B5EF4-FFF2-40B4-BE49-F238E27FC236}">
                <a16:creationId xmlns:a16="http://schemas.microsoft.com/office/drawing/2014/main" id="{6A7B7BEE-14DE-97D9-9FBB-61F76EB3164F}"/>
              </a:ext>
            </a:extLst>
          </p:cNvPr>
          <p:cNvSpPr>
            <a:spLocks noGrp="1"/>
          </p:cNvSpPr>
          <p:nvPr>
            <p:ph type="body" sz="quarter" idx="13"/>
          </p:nvPr>
        </p:nvSpPr>
        <p:spPr>
          <a:xfrm>
            <a:off x="-9227" y="3901925"/>
            <a:ext cx="9924453" cy="1323824"/>
          </a:xfrm>
        </p:spPr>
        <p:txBody>
          <a:bodyPr/>
          <a:lstStyle/>
          <a:p>
            <a:r>
              <a:rPr kumimoji="1" lang="ja-JP" altLang="en-US" dirty="0"/>
              <a:t>○会場の時間に限りがありますので、ご質問等はハローワーク犬山 企業支援部門までお問い合わせください。</a:t>
            </a:r>
            <a:endParaRPr kumimoji="1" lang="en-US" altLang="ja-JP" dirty="0"/>
          </a:p>
          <a:p>
            <a:r>
              <a:rPr kumimoji="1" lang="ja-JP" altLang="en-US" dirty="0"/>
              <a:t>○休憩</a:t>
            </a:r>
            <a:r>
              <a:rPr kumimoji="1" lang="en-US" altLang="ja-JP" dirty="0"/>
              <a:t>10</a:t>
            </a:r>
            <a:r>
              <a:rPr kumimoji="1" lang="ja-JP" altLang="en-US" dirty="0"/>
              <a:t>分を挟んだ後、次の議題へ進みます。</a:t>
            </a:r>
          </a:p>
        </p:txBody>
      </p:sp>
    </p:spTree>
    <p:extLst>
      <p:ext uri="{BB962C8B-B14F-4D97-AF65-F5344CB8AC3E}">
        <p14:creationId xmlns:p14="http://schemas.microsoft.com/office/powerpoint/2010/main" val="4199749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EB008-CAB3-B33A-D68C-F31654FD8A41}"/>
            </a:ext>
          </a:extLst>
        </p:cNvPr>
        <p:cNvGrpSpPr/>
        <p:nvPr/>
      </p:nvGrpSpPr>
      <p:grpSpPr>
        <a:xfrm>
          <a:off x="0" y="0"/>
          <a:ext cx="0" cy="0"/>
          <a:chOff x="0" y="0"/>
          <a:chExt cx="0" cy="0"/>
        </a:xfrm>
      </p:grpSpPr>
      <p:sp>
        <p:nvSpPr>
          <p:cNvPr id="4" name="テキスト プレースホルダー 1">
            <a:extLst>
              <a:ext uri="{FF2B5EF4-FFF2-40B4-BE49-F238E27FC236}">
                <a16:creationId xmlns:a16="http://schemas.microsoft.com/office/drawing/2014/main" id="{3A686135-B4F9-124E-B35A-74C88AA19B4C}"/>
              </a:ext>
            </a:extLst>
          </p:cNvPr>
          <p:cNvSpPr txBox="1">
            <a:spLocks/>
          </p:cNvSpPr>
          <p:nvPr/>
        </p:nvSpPr>
        <p:spPr>
          <a:xfrm>
            <a:off x="2608770" y="136799"/>
            <a:ext cx="1264110" cy="573042"/>
          </a:xfrm>
          <a:prstGeom prst="rect">
            <a:avLst/>
          </a:prstGeom>
        </p:spPr>
        <p:txBody>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u="sng" dirty="0">
                <a:latin typeface="HG丸ｺﾞｼｯｸM-PRO" panose="020F0600000000000000" pitchFamily="50" charset="-128"/>
                <a:ea typeface="HG丸ｺﾞｼｯｸM-PRO" panose="020F0600000000000000" pitchFamily="50" charset="-128"/>
              </a:rPr>
              <a:t>目次</a:t>
            </a:r>
            <a:endParaRPr lang="en-US" altLang="ja-JP" sz="3200" b="1" u="sng" dirty="0">
              <a:latin typeface="HG丸ｺﾞｼｯｸM-PRO" panose="020F0600000000000000" pitchFamily="50" charset="-128"/>
              <a:ea typeface="HG丸ｺﾞｼｯｸM-PRO" panose="020F0600000000000000" pitchFamily="50" charset="-128"/>
            </a:endParaRPr>
          </a:p>
        </p:txBody>
      </p:sp>
      <p:sp>
        <p:nvSpPr>
          <p:cNvPr id="5" name="コンテンツ プレースホルダー 2">
            <a:extLst>
              <a:ext uri="{FF2B5EF4-FFF2-40B4-BE49-F238E27FC236}">
                <a16:creationId xmlns:a16="http://schemas.microsoft.com/office/drawing/2014/main" id="{BAB1488D-B63D-0237-A05E-3EBD55FA42D3}"/>
              </a:ext>
            </a:extLst>
          </p:cNvPr>
          <p:cNvSpPr txBox="1">
            <a:spLocks/>
          </p:cNvSpPr>
          <p:nvPr/>
        </p:nvSpPr>
        <p:spPr>
          <a:xfrm>
            <a:off x="2590801" y="860698"/>
            <a:ext cx="6681192" cy="5136604"/>
          </a:xfrm>
          <a:prstGeom prst="rect">
            <a:avLst/>
          </a:prstGeom>
        </p:spPr>
        <p:txBody>
          <a:bodyPr>
            <a:normAutofit fontScale="92500" lnSpcReduction="10000"/>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200000"/>
              </a:lnSpc>
              <a:buNone/>
            </a:pPr>
            <a:r>
              <a:rPr lang="ja-JP" altLang="en-US" sz="1800" b="1" dirty="0">
                <a:latin typeface="HG丸ｺﾞｼｯｸM-PRO" panose="020F0600000000000000" pitchFamily="50" charset="-128"/>
                <a:ea typeface="HG丸ｺﾞｼｯｸM-PRO" panose="020F0600000000000000" pitchFamily="50" charset="-128"/>
              </a:rPr>
              <a:t>１．愛知県の採用選考等日程</a:t>
            </a:r>
            <a:endParaRPr lang="en-US" altLang="ja-JP" sz="1800" b="1" dirty="0">
              <a:latin typeface="HG丸ｺﾞｼｯｸM-PRO" panose="020F0600000000000000" pitchFamily="50" charset="-128"/>
              <a:ea typeface="HG丸ｺﾞｼｯｸM-PRO" panose="020F0600000000000000" pitchFamily="50" charset="-128"/>
            </a:endParaRPr>
          </a:p>
          <a:p>
            <a:pPr marL="0" indent="0">
              <a:lnSpc>
                <a:spcPct val="200000"/>
              </a:lnSpc>
              <a:buNone/>
            </a:pPr>
            <a:r>
              <a:rPr lang="ja-JP" altLang="en-US" sz="1800" b="1" dirty="0">
                <a:latin typeface="HG丸ｺﾞｼｯｸM-PRO" panose="020F0600000000000000" pitchFamily="50" charset="-128"/>
                <a:ea typeface="HG丸ｺﾞｼｯｸM-PRO" panose="020F0600000000000000" pitchFamily="50" charset="-128"/>
              </a:rPr>
              <a:t>２．採用計画の樹立について</a:t>
            </a:r>
            <a:endParaRPr lang="en-US" altLang="ja-JP" sz="1800" b="1" dirty="0">
              <a:latin typeface="HG丸ｺﾞｼｯｸM-PRO" panose="020F0600000000000000" pitchFamily="50" charset="-128"/>
              <a:ea typeface="HG丸ｺﾞｼｯｸM-PRO" panose="020F0600000000000000" pitchFamily="50" charset="-128"/>
            </a:endParaRPr>
          </a:p>
          <a:p>
            <a:pPr marL="0" indent="0">
              <a:lnSpc>
                <a:spcPct val="200000"/>
              </a:lnSpc>
              <a:buNone/>
            </a:pPr>
            <a:r>
              <a:rPr lang="ja-JP" altLang="en-US" sz="1800" b="1" dirty="0">
                <a:latin typeface="HG丸ｺﾞｼｯｸM-PRO" panose="020F0600000000000000" pitchFamily="50" charset="-128"/>
                <a:ea typeface="HG丸ｺﾞｼｯｸM-PRO" panose="020F0600000000000000" pitchFamily="50" charset="-128"/>
              </a:rPr>
              <a:t>３（１）．中学校卒業予定者に対する求人の申込みについて</a:t>
            </a:r>
            <a:endParaRPr lang="en-US" altLang="ja-JP" sz="1800" b="1" dirty="0">
              <a:latin typeface="HG丸ｺﾞｼｯｸM-PRO" panose="020F0600000000000000" pitchFamily="50" charset="-128"/>
              <a:ea typeface="HG丸ｺﾞｼｯｸM-PRO" panose="020F0600000000000000" pitchFamily="50" charset="-128"/>
            </a:endParaRPr>
          </a:p>
          <a:p>
            <a:pPr marL="0" indent="0">
              <a:lnSpc>
                <a:spcPct val="200000"/>
              </a:lnSpc>
              <a:buNone/>
            </a:pPr>
            <a:r>
              <a:rPr lang="ja-JP" altLang="en-US" sz="1800" b="1" dirty="0">
                <a:latin typeface="HG丸ｺﾞｼｯｸM-PRO" panose="020F0600000000000000" pitchFamily="50" charset="-128"/>
                <a:ea typeface="HG丸ｺﾞｼｯｸM-PRO" panose="020F0600000000000000" pitchFamily="50" charset="-128"/>
              </a:rPr>
              <a:t>３（２）．高等学校卒業予定者に対する求人の申込みについて</a:t>
            </a:r>
            <a:endParaRPr lang="en-US" altLang="ja-JP" sz="1800" b="1" dirty="0">
              <a:latin typeface="HG丸ｺﾞｼｯｸM-PRO" panose="020F0600000000000000" pitchFamily="50" charset="-128"/>
              <a:ea typeface="HG丸ｺﾞｼｯｸM-PRO" panose="020F0600000000000000" pitchFamily="50" charset="-128"/>
            </a:endParaRPr>
          </a:p>
          <a:p>
            <a:pPr marL="0" indent="0">
              <a:lnSpc>
                <a:spcPct val="200000"/>
              </a:lnSpc>
              <a:buNone/>
            </a:pPr>
            <a:r>
              <a:rPr lang="ja-JP" altLang="en-US" sz="1800" b="1" dirty="0">
                <a:latin typeface="HG丸ｺﾞｼｯｸM-PRO" panose="020F0600000000000000" pitchFamily="50" charset="-128"/>
                <a:ea typeface="HG丸ｺﾞｼｯｸM-PRO" panose="020F0600000000000000" pitchFamily="50" charset="-128"/>
              </a:rPr>
              <a:t>３（３）．大学等卒業予定者に対する求人の申込みについて</a:t>
            </a:r>
            <a:endParaRPr lang="en-US" altLang="ja-JP" sz="1800" b="1" dirty="0">
              <a:latin typeface="HG丸ｺﾞｼｯｸM-PRO" panose="020F0600000000000000" pitchFamily="50" charset="-128"/>
              <a:ea typeface="HG丸ｺﾞｼｯｸM-PRO" panose="020F0600000000000000" pitchFamily="50" charset="-128"/>
            </a:endParaRPr>
          </a:p>
          <a:p>
            <a:pPr marL="0" indent="0">
              <a:lnSpc>
                <a:spcPct val="200000"/>
              </a:lnSpc>
              <a:buNone/>
            </a:pPr>
            <a:r>
              <a:rPr lang="ja-JP" altLang="en-US" sz="1800" b="1" dirty="0">
                <a:latin typeface="HG丸ｺﾞｼｯｸM-PRO" panose="020F0600000000000000" pitchFamily="50" charset="-128"/>
                <a:ea typeface="HG丸ｺﾞｼｯｸM-PRO" panose="020F0600000000000000" pitchFamily="50" charset="-128"/>
              </a:rPr>
              <a:t>４．求人票作成にあたっての留意事項</a:t>
            </a:r>
            <a:endParaRPr lang="en-US" altLang="ja-JP" sz="1800" b="1" dirty="0">
              <a:latin typeface="HG丸ｺﾞｼｯｸM-PRO" panose="020F0600000000000000" pitchFamily="50" charset="-128"/>
              <a:ea typeface="HG丸ｺﾞｼｯｸM-PRO" panose="020F0600000000000000" pitchFamily="50" charset="-128"/>
            </a:endParaRPr>
          </a:p>
          <a:p>
            <a:pPr marL="0" indent="0">
              <a:lnSpc>
                <a:spcPct val="200000"/>
              </a:lnSpc>
              <a:buNone/>
            </a:pPr>
            <a:r>
              <a:rPr lang="ja-JP" altLang="en-US" sz="1800" b="1" dirty="0">
                <a:latin typeface="HG丸ｺﾞｼｯｸM-PRO" panose="020F0600000000000000" pitchFamily="50" charset="-128"/>
                <a:ea typeface="HG丸ｺﾞｼｯｸM-PRO" panose="020F0600000000000000" pitchFamily="50" charset="-128"/>
              </a:rPr>
              <a:t>５．様式の格納先及び問い合わせ先について</a:t>
            </a:r>
            <a:endParaRPr lang="en-US" altLang="ja-JP" sz="1800" b="1" dirty="0">
              <a:latin typeface="HG丸ｺﾞｼｯｸM-PRO" panose="020F0600000000000000" pitchFamily="50" charset="-128"/>
              <a:ea typeface="HG丸ｺﾞｼｯｸM-PRO" panose="020F0600000000000000" pitchFamily="50" charset="-128"/>
            </a:endParaRPr>
          </a:p>
          <a:p>
            <a:endParaRPr lang="ja-JP" altLang="en-US" dirty="0"/>
          </a:p>
        </p:txBody>
      </p:sp>
    </p:spTree>
    <p:extLst>
      <p:ext uri="{BB962C8B-B14F-4D97-AF65-F5344CB8AC3E}">
        <p14:creationId xmlns:p14="http://schemas.microsoft.com/office/powerpoint/2010/main" val="1442198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31A60-A33A-E134-60BF-7EA37782B640}"/>
              </a:ext>
            </a:extLst>
          </p:cNvPr>
          <p:cNvSpPr>
            <a:spLocks noGrp="1"/>
          </p:cNvSpPr>
          <p:nvPr>
            <p:ph type="title"/>
          </p:nvPr>
        </p:nvSpPr>
        <p:spPr/>
        <p:txBody>
          <a:bodyPr/>
          <a:lstStyle/>
          <a:p>
            <a:r>
              <a:rPr lang="ja-JP" altLang="en-US" sz="2000" dirty="0">
                <a:latin typeface="HG丸ｺﾞｼｯｸM-PRO" panose="020F0600000000000000" pitchFamily="50" charset="-128"/>
                <a:ea typeface="HG丸ｺﾞｼｯｸM-PRO" panose="020F0600000000000000" pitchFamily="50" charset="-128"/>
              </a:rPr>
              <a:t>１．愛知県の採用選考等日程</a:t>
            </a:r>
            <a:br>
              <a:rPr lang="en-US" altLang="ja-JP" sz="2000" dirty="0">
                <a:latin typeface="HG丸ｺﾞｼｯｸM-PRO" panose="020F0600000000000000" pitchFamily="50" charset="-128"/>
                <a:ea typeface="HG丸ｺﾞｼｯｸM-PRO" panose="020F0600000000000000" pitchFamily="50" charset="-128"/>
              </a:rPr>
            </a:br>
            <a:endParaRPr kumimoji="1" lang="ja-JP" altLang="en-US" dirty="0"/>
          </a:p>
        </p:txBody>
      </p:sp>
      <p:sp>
        <p:nvSpPr>
          <p:cNvPr id="3" name="スライド番号プレースホルダー 2">
            <a:extLst>
              <a:ext uri="{FF2B5EF4-FFF2-40B4-BE49-F238E27FC236}">
                <a16:creationId xmlns:a16="http://schemas.microsoft.com/office/drawing/2014/main" id="{013ECBA6-C4DF-B49D-37FC-6C4E18144847}"/>
              </a:ext>
            </a:extLst>
          </p:cNvPr>
          <p:cNvSpPr>
            <a:spLocks noGrp="1"/>
          </p:cNvSpPr>
          <p:nvPr>
            <p:ph type="sldNum" sz="quarter" idx="4"/>
          </p:nvPr>
        </p:nvSpPr>
        <p:spPr/>
        <p:txBody>
          <a:bodyPr/>
          <a:lstStyle/>
          <a:p>
            <a:fld id="{48F63A3B-78C7-47BE-AE5E-E10140E04643}" type="slidenum">
              <a:rPr lang="en-US" smtClean="0"/>
              <a:pPr/>
              <a:t>4</a:t>
            </a:fld>
            <a:endParaRPr lang="en-US" dirty="0"/>
          </a:p>
        </p:txBody>
      </p:sp>
      <p:sp>
        <p:nvSpPr>
          <p:cNvPr id="4" name="テキスト プレースホルダー 3">
            <a:extLst>
              <a:ext uri="{FF2B5EF4-FFF2-40B4-BE49-F238E27FC236}">
                <a16:creationId xmlns:a16="http://schemas.microsoft.com/office/drawing/2014/main" id="{FEE360EB-FB31-D966-ED5B-EBB37D02435D}"/>
              </a:ext>
            </a:extLst>
          </p:cNvPr>
          <p:cNvSpPr>
            <a:spLocks noGrp="1"/>
          </p:cNvSpPr>
          <p:nvPr>
            <p:ph type="body" sz="quarter" idx="13"/>
          </p:nvPr>
        </p:nvSpPr>
        <p:spPr>
          <a:xfrm>
            <a:off x="0" y="828001"/>
            <a:ext cx="9907200" cy="696094"/>
          </a:xfrm>
        </p:spPr>
        <p:txBody>
          <a:bodyPr>
            <a:normAutofit fontScale="85000" lnSpcReduction="10000"/>
          </a:bodyPr>
          <a:lstStyle/>
          <a:p>
            <a:pPr>
              <a:lnSpc>
                <a:spcPct val="200000"/>
              </a:lnSpc>
            </a:pPr>
            <a:r>
              <a:rPr lang="en-US" altLang="ja-JP" sz="2000" b="1" dirty="0">
                <a:latin typeface="HG丸ｺﾞｼｯｸM-PRO" panose="020F0600000000000000" pitchFamily="50" charset="-128"/>
                <a:ea typeface="HG丸ｺﾞｼｯｸM-PRO" panose="020F0600000000000000" pitchFamily="50" charset="-128"/>
              </a:rPr>
              <a:t>(1)</a:t>
            </a:r>
            <a:r>
              <a:rPr lang="ja-JP" altLang="en-US" sz="2000" b="1" dirty="0">
                <a:latin typeface="HG丸ｺﾞｼｯｸM-PRO" panose="020F0600000000000000" pitchFamily="50" charset="-128"/>
                <a:ea typeface="HG丸ｺﾞｼｯｸM-PRO" panose="020F0600000000000000" pitchFamily="50" charset="-128"/>
              </a:rPr>
              <a:t>大学等</a:t>
            </a:r>
            <a:endParaRPr lang="en-US" altLang="ja-JP" sz="2000" b="1" dirty="0">
              <a:latin typeface="HG丸ｺﾞｼｯｸM-PRO" panose="020F0600000000000000" pitchFamily="50" charset="-128"/>
              <a:ea typeface="HG丸ｺﾞｼｯｸM-PRO" panose="020F0600000000000000" pitchFamily="50" charset="-128"/>
            </a:endParaRPr>
          </a:p>
        </p:txBody>
      </p:sp>
      <p:sp>
        <p:nvSpPr>
          <p:cNvPr id="9" name="コンテンツ プレースホルダー 2">
            <a:extLst>
              <a:ext uri="{FF2B5EF4-FFF2-40B4-BE49-F238E27FC236}">
                <a16:creationId xmlns:a16="http://schemas.microsoft.com/office/drawing/2014/main" id="{96C340C7-C801-54CA-B477-F2870A3ECE39}"/>
              </a:ext>
            </a:extLst>
          </p:cNvPr>
          <p:cNvSpPr txBox="1">
            <a:spLocks/>
          </p:cNvSpPr>
          <p:nvPr/>
        </p:nvSpPr>
        <p:spPr>
          <a:xfrm>
            <a:off x="-2607840" y="1059879"/>
            <a:ext cx="5890591" cy="696094"/>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200000"/>
              </a:lnSpc>
              <a:buNone/>
            </a:pP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2">
            <a:extLst>
              <a:ext uri="{FF2B5EF4-FFF2-40B4-BE49-F238E27FC236}">
                <a16:creationId xmlns:a16="http://schemas.microsoft.com/office/drawing/2014/main" id="{3F863CBB-BA7E-AD8A-1F1F-A03AEFBFCFB2}"/>
              </a:ext>
            </a:extLst>
          </p:cNvPr>
          <p:cNvSpPr txBox="1">
            <a:spLocks/>
          </p:cNvSpPr>
          <p:nvPr/>
        </p:nvSpPr>
        <p:spPr>
          <a:xfrm>
            <a:off x="1280592" y="-955818"/>
            <a:ext cx="5890591" cy="696094"/>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200000"/>
              </a:lnSpc>
              <a:buNone/>
            </a:pPr>
            <a:endParaRPr lang="en-US" altLang="ja-JP" sz="1800" b="1" dirty="0">
              <a:latin typeface="HG丸ｺﾞｼｯｸM-PRO" panose="020F0600000000000000" pitchFamily="50" charset="-128"/>
              <a:ea typeface="HG丸ｺﾞｼｯｸM-PRO" panose="020F0600000000000000" pitchFamily="50" charset="-128"/>
            </a:endParaRPr>
          </a:p>
        </p:txBody>
      </p:sp>
      <p:graphicFrame>
        <p:nvGraphicFramePr>
          <p:cNvPr id="6" name="表 5">
            <a:extLst>
              <a:ext uri="{FF2B5EF4-FFF2-40B4-BE49-F238E27FC236}">
                <a16:creationId xmlns:a16="http://schemas.microsoft.com/office/drawing/2014/main" id="{5B8B974B-5FD4-D78B-12B0-A8CE04206FDF}"/>
              </a:ext>
            </a:extLst>
          </p:cNvPr>
          <p:cNvGraphicFramePr>
            <a:graphicFrameLocks noGrp="1"/>
          </p:cNvGraphicFramePr>
          <p:nvPr>
            <p:extLst>
              <p:ext uri="{D42A27DB-BD31-4B8C-83A1-F6EECF244321}">
                <p14:modId xmlns:p14="http://schemas.microsoft.com/office/powerpoint/2010/main" val="3635812255"/>
              </p:ext>
            </p:extLst>
          </p:nvPr>
        </p:nvGraphicFramePr>
        <p:xfrm>
          <a:off x="558891" y="1697846"/>
          <a:ext cx="8986936" cy="4799028"/>
        </p:xfrm>
        <a:graphic>
          <a:graphicData uri="http://schemas.openxmlformats.org/drawingml/2006/table">
            <a:tbl>
              <a:tblPr firstRow="1" bandRow="1">
                <a:tableStyleId>{21E4AEA4-8DFA-4A89-87EB-49C32662AFE0}</a:tableStyleId>
              </a:tblPr>
              <a:tblGrid>
                <a:gridCol w="1483280">
                  <a:extLst>
                    <a:ext uri="{9D8B030D-6E8A-4147-A177-3AD203B41FA5}">
                      <a16:colId xmlns:a16="http://schemas.microsoft.com/office/drawing/2014/main" val="283080500"/>
                    </a:ext>
                  </a:extLst>
                </a:gridCol>
                <a:gridCol w="1570532">
                  <a:extLst>
                    <a:ext uri="{9D8B030D-6E8A-4147-A177-3AD203B41FA5}">
                      <a16:colId xmlns:a16="http://schemas.microsoft.com/office/drawing/2014/main" val="3813536774"/>
                    </a:ext>
                  </a:extLst>
                </a:gridCol>
                <a:gridCol w="5933124">
                  <a:extLst>
                    <a:ext uri="{9D8B030D-6E8A-4147-A177-3AD203B41FA5}">
                      <a16:colId xmlns:a16="http://schemas.microsoft.com/office/drawing/2014/main" val="2244240485"/>
                    </a:ext>
                  </a:extLst>
                </a:gridCol>
              </a:tblGrid>
              <a:tr h="756307">
                <a:tc gridSpan="2">
                  <a:txBody>
                    <a:bodyPr/>
                    <a:lstStyle/>
                    <a:p>
                      <a:r>
                        <a:rPr kumimoji="1" lang="ja-JP" altLang="en-US" dirty="0">
                          <a:solidFill>
                            <a:schemeClr val="tx1"/>
                          </a:solidFill>
                          <a:latin typeface="HG丸ｺﾞｼｯｸM-PRO" panose="020F0600000000000000" pitchFamily="50" charset="-128"/>
                          <a:ea typeface="HG丸ｺﾞｼｯｸM-PRO" panose="020F0600000000000000" pitchFamily="50" charset="-128"/>
                        </a:rPr>
                        <a:t>日程</a:t>
                      </a:r>
                    </a:p>
                  </a:txBody>
                  <a:tcPr>
                    <a:solidFill>
                      <a:srgbClr val="E4E2ED"/>
                    </a:solidFill>
                  </a:tcPr>
                </a:tc>
                <a:tc hMerge="1">
                  <a:txBody>
                    <a:bodyPr/>
                    <a:lstStyle/>
                    <a:p>
                      <a:endParaRPr dirty="0"/>
                    </a:p>
                  </a:txBody>
                  <a:tcPr>
                    <a:solidFill>
                      <a:srgbClr val="E4E2ED"/>
                    </a:solidFill>
                  </a:tcPr>
                </a:tc>
                <a:tc>
                  <a:txBody>
                    <a:bodyPr/>
                    <a:lstStyle/>
                    <a:p>
                      <a:r>
                        <a:rPr kumimoji="1" lang="ja-JP" altLang="en-US" dirty="0">
                          <a:solidFill>
                            <a:schemeClr val="tx1"/>
                          </a:solidFill>
                          <a:latin typeface="HG丸ｺﾞｼｯｸM-PRO" panose="020F0600000000000000" pitchFamily="50" charset="-128"/>
                          <a:ea typeface="HG丸ｺﾞｼｯｸM-PRO" panose="020F0600000000000000" pitchFamily="50" charset="-128"/>
                        </a:rPr>
                        <a:t>採用選考日程</a:t>
                      </a:r>
                    </a:p>
                  </a:txBody>
                  <a:tcPr/>
                </a:tc>
                <a:extLst>
                  <a:ext uri="{0D108BD9-81ED-4DB2-BD59-A6C34878D82A}">
                    <a16:rowId xmlns:a16="http://schemas.microsoft.com/office/drawing/2014/main" val="3642547188"/>
                  </a:ext>
                </a:extLst>
              </a:tr>
              <a:tr h="702838">
                <a:tc rowSpan="5">
                  <a:txBody>
                    <a:bodyPr/>
                    <a:lstStyle/>
                    <a:p>
                      <a:r>
                        <a:rPr kumimoji="1" lang="ja-JP" altLang="en-US" dirty="0">
                          <a:latin typeface="HG丸ｺﾞｼｯｸM-PRO" panose="020F0600000000000000" pitchFamily="50" charset="-128"/>
                          <a:ea typeface="HG丸ｺﾞｼｯｸM-PRO" panose="020F0600000000000000" pitchFamily="50" charset="-128"/>
                        </a:rPr>
                        <a:t>令和８年</a:t>
                      </a:r>
                    </a:p>
                  </a:txBody>
                  <a:tcPr>
                    <a:solidFill>
                      <a:srgbClr val="E4E2ED"/>
                    </a:solidFill>
                  </a:tcPr>
                </a:tc>
                <a:tc>
                  <a:txBody>
                    <a:bodyPr/>
                    <a:lstStyle/>
                    <a:p>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月</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日</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以降</a:t>
                      </a:r>
                    </a:p>
                  </a:txBody>
                  <a:tcPr>
                    <a:solidFill>
                      <a:srgbClr val="E4E2ED"/>
                    </a:solidFill>
                  </a:tcPr>
                </a:tc>
                <a:tc>
                  <a:txBody>
                    <a:bodyPr/>
                    <a:lstStyle/>
                    <a:p>
                      <a:r>
                        <a:rPr kumimoji="1" lang="ja-JP" altLang="en-US" dirty="0">
                          <a:latin typeface="HG丸ｺﾞｼｯｸM-PRO" panose="020F0600000000000000" pitchFamily="50" charset="-128"/>
                          <a:ea typeface="HG丸ｺﾞｼｯｸM-PRO" panose="020F0600000000000000" pitchFamily="50" charset="-128"/>
                        </a:rPr>
                        <a:t>・求人受付開始</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・求人票の返却</a:t>
                      </a:r>
                    </a:p>
                  </a:txBody>
                  <a:tcPr/>
                </a:tc>
                <a:extLst>
                  <a:ext uri="{0D108BD9-81ED-4DB2-BD59-A6C34878D82A}">
                    <a16:rowId xmlns:a16="http://schemas.microsoft.com/office/drawing/2014/main" val="3270357563"/>
                  </a:ext>
                </a:extLst>
              </a:tr>
              <a:tr h="822675">
                <a:tc vMerge="1">
                  <a:txBody>
                    <a:bodyPr/>
                    <a:lstStyle/>
                    <a:p>
                      <a:endParaRPr kumimoji="1" lang="ja-JP" altLang="en-US" dirty="0"/>
                    </a:p>
                  </a:txBody>
                  <a:tcPr>
                    <a:solidFill>
                      <a:srgbClr val="E4E2ED"/>
                    </a:solidFill>
                  </a:tcPr>
                </a:tc>
                <a:tc>
                  <a:txBody>
                    <a:bodyPr/>
                    <a:lstStyle/>
                    <a:p>
                      <a:r>
                        <a:rPr kumimoji="1" lang="ja-JP" altLang="en-US" dirty="0">
                          <a:latin typeface="HG丸ｺﾞｼｯｸM-PRO" panose="020F0600000000000000" pitchFamily="50" charset="-128"/>
                          <a:ea typeface="HG丸ｺﾞｼｯｸM-PRO" panose="020F0600000000000000" pitchFamily="50" charset="-128"/>
                        </a:rPr>
                        <a:t>３月</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日以降</a:t>
                      </a:r>
                    </a:p>
                  </a:txBody>
                  <a:tcPr>
                    <a:solidFill>
                      <a:srgbClr val="E4E2ED"/>
                    </a:solidFill>
                  </a:tcPr>
                </a:tc>
                <a:tc>
                  <a:txBody>
                    <a:bodyPr/>
                    <a:lstStyle/>
                    <a:p>
                      <a:r>
                        <a:rPr kumimoji="1" lang="ja-JP" altLang="en-US" dirty="0">
                          <a:latin typeface="HG丸ｺﾞｼｯｸM-PRO" panose="020F0600000000000000" pitchFamily="50" charset="-128"/>
                          <a:ea typeface="HG丸ｺﾞｼｯｸM-PRO" panose="020F0600000000000000" pitchFamily="50" charset="-128"/>
                        </a:rPr>
                        <a:t>・企業説明会等の広報活動開始</a:t>
                      </a:r>
                    </a:p>
                  </a:txBody>
                  <a:tcPr/>
                </a:tc>
                <a:extLst>
                  <a:ext uri="{0D108BD9-81ED-4DB2-BD59-A6C34878D82A}">
                    <a16:rowId xmlns:a16="http://schemas.microsoft.com/office/drawing/2014/main" val="1820807828"/>
                  </a:ext>
                </a:extLst>
              </a:tr>
              <a:tr h="949710">
                <a:tc vMerge="1">
                  <a:txBody>
                    <a:bodyPr/>
                    <a:lstStyle/>
                    <a:p>
                      <a:endParaRPr kumimoji="1" lang="ja-JP" altLang="en-US"/>
                    </a:p>
                  </a:txBody>
                  <a:tcPr/>
                </a:tc>
                <a:tc>
                  <a:txBody>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月</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日</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以降</a:t>
                      </a:r>
                    </a:p>
                    <a:p>
                      <a:endParaRPr kumimoji="1" lang="ja-JP" altLang="en-US" dirty="0">
                        <a:latin typeface="HG丸ｺﾞｼｯｸM-PRO" panose="020F0600000000000000" pitchFamily="50" charset="-128"/>
                        <a:ea typeface="HG丸ｺﾞｼｯｸM-PRO" panose="020F0600000000000000" pitchFamily="50" charset="-128"/>
                      </a:endParaRPr>
                    </a:p>
                  </a:txBody>
                  <a:tcPr>
                    <a:solidFill>
                      <a:srgbClr val="E4E2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HG丸ｺﾞｼｯｸM-PRO" panose="020F0600000000000000" pitchFamily="50" charset="-128"/>
                          <a:ea typeface="HG丸ｺﾞｼｯｸM-PRO" panose="020F0600000000000000" pitchFamily="50" charset="-128"/>
                        </a:rPr>
                        <a:t>・求人公開開始</a:t>
                      </a:r>
                    </a:p>
                    <a:p>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760274795"/>
                  </a:ext>
                </a:extLst>
              </a:tr>
              <a:tr h="783749">
                <a:tc vMerge="1">
                  <a:txBody>
                    <a:bodyPr/>
                    <a:lstStyle/>
                    <a:p>
                      <a:endParaRPr kumimoji="1" lang="ja-JP" altLang="en-US" dirty="0"/>
                    </a:p>
                  </a:txBody>
                  <a:tcPr>
                    <a:solidFill>
                      <a:srgbClr val="E4E2ED"/>
                    </a:solidFill>
                  </a:tcPr>
                </a:tc>
                <a:tc>
                  <a:txBody>
                    <a:bodyPr/>
                    <a:lstStyle/>
                    <a:p>
                      <a:r>
                        <a:rPr kumimoji="1" lang="en-US" altLang="ja-JP" dirty="0">
                          <a:latin typeface="HG丸ｺﾞｼｯｸM-PRO" panose="020F0600000000000000" pitchFamily="50" charset="-128"/>
                          <a:ea typeface="HG丸ｺﾞｼｯｸM-PRO" panose="020F0600000000000000" pitchFamily="50" charset="-128"/>
                        </a:rPr>
                        <a:t>6</a:t>
                      </a:r>
                      <a:r>
                        <a:rPr kumimoji="1" lang="ja-JP" altLang="en-US" dirty="0">
                          <a:latin typeface="HG丸ｺﾞｼｯｸM-PRO" panose="020F0600000000000000" pitchFamily="50" charset="-128"/>
                          <a:ea typeface="HG丸ｺﾞｼｯｸM-PRO" panose="020F0600000000000000" pitchFamily="50" charset="-128"/>
                        </a:rPr>
                        <a:t>月</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日</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以降</a:t>
                      </a:r>
                    </a:p>
                  </a:txBody>
                  <a:tcPr>
                    <a:solidFill>
                      <a:srgbClr val="E4E2ED"/>
                    </a:solidFill>
                  </a:tcPr>
                </a:tc>
                <a:tc>
                  <a:txBody>
                    <a:bodyPr/>
                    <a:lstStyle/>
                    <a:p>
                      <a:r>
                        <a:rPr kumimoji="1" lang="ja-JP" altLang="en-US" dirty="0">
                          <a:latin typeface="HG丸ｺﾞｼｯｸM-PRO" panose="020F0600000000000000" pitchFamily="50" charset="-128"/>
                          <a:ea typeface="HG丸ｺﾞｼｯｸM-PRO" panose="020F0600000000000000" pitchFamily="50" charset="-128"/>
                        </a:rPr>
                        <a:t>・推薦</a:t>
                      </a:r>
                      <a:r>
                        <a:rPr kumimoji="1" lang="en-US" altLang="ja-JP"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rPr>
                        <a:t>選考開始</a:t>
                      </a:r>
                    </a:p>
                  </a:txBody>
                  <a:tcPr/>
                </a:tc>
                <a:extLst>
                  <a:ext uri="{0D108BD9-81ED-4DB2-BD59-A6C34878D82A}">
                    <a16:rowId xmlns:a16="http://schemas.microsoft.com/office/drawing/2014/main" val="279569477"/>
                  </a:ext>
                </a:extLst>
              </a:tr>
              <a:tr h="783749">
                <a:tc vMerge="1">
                  <a:txBody>
                    <a:bodyPr/>
                    <a:lstStyle/>
                    <a:p>
                      <a:endParaRPr kumimoji="1" lang="ja-JP" altLang="en-US" dirty="0"/>
                    </a:p>
                  </a:txBody>
                  <a:tcPr>
                    <a:solidFill>
                      <a:srgbClr val="E4E2ED"/>
                    </a:solidFill>
                  </a:tcPr>
                </a:tc>
                <a:tc>
                  <a:txBody>
                    <a:bodyPr/>
                    <a:lstStyle/>
                    <a:p>
                      <a:r>
                        <a:rPr kumimoji="1" lang="en-US" altLang="ja-JP" dirty="0">
                          <a:latin typeface="HG丸ｺﾞｼｯｸM-PRO" panose="020F0600000000000000" pitchFamily="50" charset="-128"/>
                          <a:ea typeface="HG丸ｺﾞｼｯｸM-PRO" panose="020F0600000000000000" pitchFamily="50" charset="-128"/>
                        </a:rPr>
                        <a:t>10</a:t>
                      </a:r>
                      <a:r>
                        <a:rPr kumimoji="1" lang="ja-JP" altLang="en-US" dirty="0">
                          <a:latin typeface="HG丸ｺﾞｼｯｸM-PRO" panose="020F0600000000000000" pitchFamily="50" charset="-128"/>
                          <a:ea typeface="HG丸ｺﾞｼｯｸM-PRO" panose="020F0600000000000000" pitchFamily="50" charset="-128"/>
                        </a:rPr>
                        <a:t>月</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日</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以降</a:t>
                      </a:r>
                    </a:p>
                  </a:txBody>
                  <a:tcPr>
                    <a:solidFill>
                      <a:srgbClr val="E4E2ED"/>
                    </a:solidFill>
                  </a:tcPr>
                </a:tc>
                <a:tc>
                  <a:txBody>
                    <a:bodyPr/>
                    <a:lstStyle/>
                    <a:p>
                      <a:r>
                        <a:rPr kumimoji="1" lang="ja-JP" altLang="en-US" dirty="0">
                          <a:latin typeface="HG丸ｺﾞｼｯｸM-PRO" panose="020F0600000000000000" pitchFamily="50" charset="-128"/>
                          <a:ea typeface="HG丸ｺﾞｼｯｸM-PRO" panose="020F0600000000000000" pitchFamily="50" charset="-128"/>
                        </a:rPr>
                        <a:t>・内定</a:t>
                      </a:r>
                    </a:p>
                  </a:txBody>
                  <a:tcPr/>
                </a:tc>
                <a:extLst>
                  <a:ext uri="{0D108BD9-81ED-4DB2-BD59-A6C34878D82A}">
                    <a16:rowId xmlns:a16="http://schemas.microsoft.com/office/drawing/2014/main" val="2307378337"/>
                  </a:ext>
                </a:extLst>
              </a:tr>
            </a:tbl>
          </a:graphicData>
        </a:graphic>
      </p:graphicFrame>
    </p:spTree>
    <p:extLst>
      <p:ext uri="{BB962C8B-B14F-4D97-AF65-F5344CB8AC3E}">
        <p14:creationId xmlns:p14="http://schemas.microsoft.com/office/powerpoint/2010/main" val="3767646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1F64C-4159-B345-E3A0-DD72371840A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8454420-0312-7FFC-7187-F470724D147D}"/>
              </a:ext>
            </a:extLst>
          </p:cNvPr>
          <p:cNvSpPr>
            <a:spLocks noGrp="1"/>
          </p:cNvSpPr>
          <p:nvPr>
            <p:ph type="title"/>
          </p:nvPr>
        </p:nvSpPr>
        <p:spPr/>
        <p:txBody>
          <a:bodyPr/>
          <a:lstStyle/>
          <a:p>
            <a:r>
              <a:rPr lang="ja-JP" altLang="en-US" sz="2000" dirty="0">
                <a:latin typeface="HG丸ｺﾞｼｯｸM-PRO" panose="020F0600000000000000" pitchFamily="50" charset="-128"/>
                <a:ea typeface="HG丸ｺﾞｼｯｸM-PRO" panose="020F0600000000000000" pitchFamily="50" charset="-128"/>
              </a:rPr>
              <a:t>１．愛知県の採用選考等日程</a:t>
            </a:r>
            <a:br>
              <a:rPr lang="en-US" altLang="ja-JP" sz="2000" dirty="0">
                <a:latin typeface="HG丸ｺﾞｼｯｸM-PRO" panose="020F0600000000000000" pitchFamily="50" charset="-128"/>
                <a:ea typeface="HG丸ｺﾞｼｯｸM-PRO" panose="020F0600000000000000" pitchFamily="50" charset="-128"/>
              </a:rPr>
            </a:br>
            <a:endParaRPr kumimoji="1" lang="ja-JP" altLang="en-US" dirty="0"/>
          </a:p>
        </p:txBody>
      </p:sp>
      <p:sp>
        <p:nvSpPr>
          <p:cNvPr id="3" name="スライド番号プレースホルダー 2">
            <a:extLst>
              <a:ext uri="{FF2B5EF4-FFF2-40B4-BE49-F238E27FC236}">
                <a16:creationId xmlns:a16="http://schemas.microsoft.com/office/drawing/2014/main" id="{42B5C427-6F19-260B-32A3-B352A5FE62B1}"/>
              </a:ext>
            </a:extLst>
          </p:cNvPr>
          <p:cNvSpPr>
            <a:spLocks noGrp="1"/>
          </p:cNvSpPr>
          <p:nvPr>
            <p:ph type="sldNum" sz="quarter" idx="4"/>
          </p:nvPr>
        </p:nvSpPr>
        <p:spPr/>
        <p:txBody>
          <a:bodyPr/>
          <a:lstStyle/>
          <a:p>
            <a:fld id="{48F63A3B-78C7-47BE-AE5E-E10140E04643}" type="slidenum">
              <a:rPr lang="en-US" smtClean="0"/>
              <a:pPr/>
              <a:t>5</a:t>
            </a:fld>
            <a:endParaRPr lang="en-US" dirty="0"/>
          </a:p>
        </p:txBody>
      </p:sp>
      <p:sp>
        <p:nvSpPr>
          <p:cNvPr id="4" name="テキスト プレースホルダー 3">
            <a:extLst>
              <a:ext uri="{FF2B5EF4-FFF2-40B4-BE49-F238E27FC236}">
                <a16:creationId xmlns:a16="http://schemas.microsoft.com/office/drawing/2014/main" id="{20A7B1F0-8848-0870-BD7C-44ECEBE4C1BD}"/>
              </a:ext>
            </a:extLst>
          </p:cNvPr>
          <p:cNvSpPr>
            <a:spLocks noGrp="1"/>
          </p:cNvSpPr>
          <p:nvPr>
            <p:ph type="body" sz="quarter" idx="13"/>
          </p:nvPr>
        </p:nvSpPr>
        <p:spPr>
          <a:xfrm>
            <a:off x="0" y="828000"/>
            <a:ext cx="9907200" cy="646294"/>
          </a:xfrm>
        </p:spPr>
        <p:txBody>
          <a:bodyPr/>
          <a:lstStyle/>
          <a:p>
            <a:r>
              <a:rPr lang="en-US" altLang="ja-JP" sz="2000" b="1" dirty="0">
                <a:latin typeface="HG丸ｺﾞｼｯｸM-PRO" panose="020F0600000000000000" pitchFamily="50" charset="-128"/>
                <a:ea typeface="HG丸ｺﾞｼｯｸM-PRO" panose="020F0600000000000000" pitchFamily="50" charset="-128"/>
              </a:rPr>
              <a:t>(2)</a:t>
            </a:r>
            <a:r>
              <a:rPr lang="ja-JP" altLang="en-US" sz="2000" b="1" dirty="0">
                <a:latin typeface="HG丸ｺﾞｼｯｸM-PRO" panose="020F0600000000000000" pitchFamily="50" charset="-128"/>
                <a:ea typeface="HG丸ｺﾞｼｯｸM-PRO" panose="020F0600000000000000" pitchFamily="50" charset="-128"/>
              </a:rPr>
              <a:t>中学・高校</a:t>
            </a:r>
            <a:endParaRPr kumimoji="1" lang="ja-JP" altLang="en-US" sz="1800" b="1" dirty="0"/>
          </a:p>
        </p:txBody>
      </p:sp>
      <p:graphicFrame>
        <p:nvGraphicFramePr>
          <p:cNvPr id="8" name="表 7">
            <a:extLst>
              <a:ext uri="{FF2B5EF4-FFF2-40B4-BE49-F238E27FC236}">
                <a16:creationId xmlns:a16="http://schemas.microsoft.com/office/drawing/2014/main" id="{942CC3D7-6DB1-33BF-E57A-6BF039A971E7}"/>
              </a:ext>
            </a:extLst>
          </p:cNvPr>
          <p:cNvGraphicFramePr>
            <a:graphicFrameLocks noGrp="1"/>
          </p:cNvGraphicFramePr>
          <p:nvPr>
            <p:extLst>
              <p:ext uri="{D42A27DB-BD31-4B8C-83A1-F6EECF244321}">
                <p14:modId xmlns:p14="http://schemas.microsoft.com/office/powerpoint/2010/main" val="3137256884"/>
              </p:ext>
            </p:extLst>
          </p:nvPr>
        </p:nvGraphicFramePr>
        <p:xfrm>
          <a:off x="56456" y="1556792"/>
          <a:ext cx="9721080" cy="5169696"/>
        </p:xfrm>
        <a:graphic>
          <a:graphicData uri="http://schemas.openxmlformats.org/drawingml/2006/table">
            <a:tbl>
              <a:tblPr firstRow="1" bandRow="1">
                <a:tableStyleId>{21E4AEA4-8DFA-4A89-87EB-49C32662AFE0}</a:tableStyleId>
              </a:tblPr>
              <a:tblGrid>
                <a:gridCol w="1063936">
                  <a:extLst>
                    <a:ext uri="{9D8B030D-6E8A-4147-A177-3AD203B41FA5}">
                      <a16:colId xmlns:a16="http://schemas.microsoft.com/office/drawing/2014/main" val="283080500"/>
                    </a:ext>
                  </a:extLst>
                </a:gridCol>
                <a:gridCol w="1438520">
                  <a:extLst>
                    <a:ext uri="{9D8B030D-6E8A-4147-A177-3AD203B41FA5}">
                      <a16:colId xmlns:a16="http://schemas.microsoft.com/office/drawing/2014/main" val="3813536774"/>
                    </a:ext>
                  </a:extLst>
                </a:gridCol>
                <a:gridCol w="3561188">
                  <a:extLst>
                    <a:ext uri="{9D8B030D-6E8A-4147-A177-3AD203B41FA5}">
                      <a16:colId xmlns:a16="http://schemas.microsoft.com/office/drawing/2014/main" val="2244240485"/>
                    </a:ext>
                  </a:extLst>
                </a:gridCol>
                <a:gridCol w="3657436">
                  <a:extLst>
                    <a:ext uri="{9D8B030D-6E8A-4147-A177-3AD203B41FA5}">
                      <a16:colId xmlns:a16="http://schemas.microsoft.com/office/drawing/2014/main" val="2521245806"/>
                    </a:ext>
                  </a:extLst>
                </a:gridCol>
              </a:tblGrid>
              <a:tr h="743858">
                <a:tc gridSpan="2">
                  <a:txBody>
                    <a:bodyP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日程</a:t>
                      </a:r>
                    </a:p>
                  </a:txBody>
                  <a:tcPr>
                    <a:solidFill>
                      <a:srgbClr val="E4E2ED"/>
                    </a:solidFill>
                  </a:tcPr>
                </a:tc>
                <a:tc hMerge="1">
                  <a:txBody>
                    <a:bodyPr/>
                    <a:lstStyle/>
                    <a:p>
                      <a:endParaRPr dirty="0"/>
                    </a:p>
                  </a:txBody>
                  <a:tcPr>
                    <a:solidFill>
                      <a:srgbClr val="E4E2ED"/>
                    </a:solidFill>
                  </a:tcPr>
                </a:tc>
                <a:tc>
                  <a:txBody>
                    <a:bodyP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中学</a:t>
                      </a:r>
                    </a:p>
                  </a:txBody>
                  <a:tcPr/>
                </a:tc>
                <a:tc>
                  <a:txBody>
                    <a:bodyP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高校</a:t>
                      </a:r>
                    </a:p>
                  </a:txBody>
                  <a:tcPr/>
                </a:tc>
                <a:extLst>
                  <a:ext uri="{0D108BD9-81ED-4DB2-BD59-A6C34878D82A}">
                    <a16:rowId xmlns:a16="http://schemas.microsoft.com/office/drawing/2014/main" val="3642547188"/>
                  </a:ext>
                </a:extLst>
              </a:tr>
              <a:tr h="421206">
                <a:tc rowSpan="5">
                  <a:txBody>
                    <a:bodyPr/>
                    <a:lstStyle/>
                    <a:p>
                      <a:r>
                        <a:rPr kumimoji="1" lang="ja-JP" altLang="en-US" sz="1400" dirty="0">
                          <a:latin typeface="HG丸ｺﾞｼｯｸM-PRO" panose="020F0600000000000000" pitchFamily="50" charset="-128"/>
                          <a:ea typeface="HG丸ｺﾞｼｯｸM-PRO" panose="020F0600000000000000" pitchFamily="50" charset="-128"/>
                        </a:rPr>
                        <a:t>令和８年</a:t>
                      </a:r>
                    </a:p>
                  </a:txBody>
                  <a:tcPr>
                    <a:solidFill>
                      <a:srgbClr val="E4E2ED"/>
                    </a:solidFill>
                  </a:tcPr>
                </a:tc>
                <a:tc>
                  <a:txBody>
                    <a:bodyPr/>
                    <a:lstStyle/>
                    <a:p>
                      <a:r>
                        <a:rPr kumimoji="1" lang="en-US" altLang="ja-JP" sz="1400" dirty="0">
                          <a:latin typeface="HG丸ｺﾞｼｯｸM-PRO" panose="020F0600000000000000" pitchFamily="50" charset="-128"/>
                          <a:ea typeface="HG丸ｺﾞｼｯｸM-PRO" panose="020F0600000000000000" pitchFamily="50" charset="-128"/>
                        </a:rPr>
                        <a:t>6</a:t>
                      </a:r>
                      <a:r>
                        <a:rPr kumimoji="1" lang="ja-JP" altLang="en-US" sz="1400" dirty="0">
                          <a:latin typeface="HG丸ｺﾞｼｯｸM-PRO" panose="020F0600000000000000" pitchFamily="50" charset="-128"/>
                          <a:ea typeface="HG丸ｺﾞｼｯｸM-PRO" panose="020F0600000000000000" pitchFamily="50" charset="-128"/>
                        </a:rPr>
                        <a:t>月</a:t>
                      </a:r>
                      <a:r>
                        <a:rPr kumimoji="1" lang="en-US" altLang="ja-JP" sz="1400" dirty="0">
                          <a:latin typeface="HG丸ｺﾞｼｯｸM-PRO" panose="020F0600000000000000" pitchFamily="50" charset="-128"/>
                          <a:ea typeface="HG丸ｺﾞｼｯｸM-PRO" panose="020F0600000000000000" pitchFamily="50" charset="-128"/>
                        </a:rPr>
                        <a:t>1</a:t>
                      </a:r>
                      <a:r>
                        <a:rPr kumimoji="1" lang="ja-JP" altLang="en-US" sz="1400" dirty="0">
                          <a:latin typeface="HG丸ｺﾞｼｯｸM-PRO" panose="020F0600000000000000" pitchFamily="50" charset="-128"/>
                          <a:ea typeface="HG丸ｺﾞｼｯｸM-PRO" panose="020F0600000000000000" pitchFamily="50" charset="-128"/>
                        </a:rPr>
                        <a:t>日</a:t>
                      </a:r>
                    </a:p>
                  </a:txBody>
                  <a:tcPr>
                    <a:solidFill>
                      <a:srgbClr val="E4E2ED"/>
                    </a:solidFill>
                  </a:tcPr>
                </a:tc>
                <a:tc>
                  <a:txBody>
                    <a:bodyPr/>
                    <a:lstStyle/>
                    <a:p>
                      <a:r>
                        <a:rPr kumimoji="1" lang="ja-JP" altLang="en-US" sz="1400" dirty="0">
                          <a:latin typeface="HG丸ｺﾞｼｯｸM-PRO" panose="020F0600000000000000" pitchFamily="50" charset="-128"/>
                          <a:ea typeface="HG丸ｺﾞｼｯｸM-PRO" panose="020F0600000000000000" pitchFamily="50" charset="-128"/>
                        </a:rPr>
                        <a:t>・求人受付開始</a:t>
                      </a:r>
                      <a:endParaRPr kumimoji="1" lang="en-US" altLang="ja-JP" sz="14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400" dirty="0">
                          <a:latin typeface="HG丸ｺﾞｼｯｸM-PRO" panose="020F0600000000000000" pitchFamily="50" charset="-128"/>
                          <a:ea typeface="HG丸ｺﾞｼｯｸM-PRO" panose="020F0600000000000000" pitchFamily="50" charset="-128"/>
                        </a:rPr>
                        <a:t>・求人受付開始</a:t>
                      </a:r>
                    </a:p>
                  </a:txBody>
                  <a:tcPr/>
                </a:tc>
                <a:extLst>
                  <a:ext uri="{0D108BD9-81ED-4DB2-BD59-A6C34878D82A}">
                    <a16:rowId xmlns:a16="http://schemas.microsoft.com/office/drawing/2014/main" val="3270357563"/>
                  </a:ext>
                </a:extLst>
              </a:tr>
              <a:tr h="1004355">
                <a:tc vMerge="1">
                  <a:txBody>
                    <a:bodyPr/>
                    <a:lstStyle/>
                    <a:p>
                      <a:endParaRPr kumimoji="1" lang="ja-JP" altLang="en-US" dirty="0"/>
                    </a:p>
                  </a:txBody>
                  <a:tcPr>
                    <a:solidFill>
                      <a:srgbClr val="E4E2ED"/>
                    </a:solidFill>
                  </a:tcPr>
                </a:tc>
                <a:tc>
                  <a:txBody>
                    <a:bodyPr/>
                    <a:lstStyle/>
                    <a:p>
                      <a:r>
                        <a:rPr kumimoji="1" lang="en-US" altLang="ja-JP" sz="1400" dirty="0">
                          <a:latin typeface="HG丸ｺﾞｼｯｸM-PRO" panose="020F0600000000000000" pitchFamily="50" charset="-128"/>
                          <a:ea typeface="HG丸ｺﾞｼｯｸM-PRO" panose="020F0600000000000000" pitchFamily="50" charset="-128"/>
                        </a:rPr>
                        <a:t>7</a:t>
                      </a:r>
                      <a:r>
                        <a:rPr kumimoji="1" lang="ja-JP" altLang="en-US" sz="1400" dirty="0">
                          <a:latin typeface="HG丸ｺﾞｼｯｸM-PRO" panose="020F0600000000000000" pitchFamily="50" charset="-128"/>
                          <a:ea typeface="HG丸ｺﾞｼｯｸM-PRO" panose="020F0600000000000000" pitchFamily="50" charset="-128"/>
                        </a:rPr>
                        <a:t>月</a:t>
                      </a:r>
                      <a:r>
                        <a:rPr kumimoji="1" lang="en-US" altLang="ja-JP" sz="1400" dirty="0">
                          <a:latin typeface="HG丸ｺﾞｼｯｸM-PRO" panose="020F0600000000000000" pitchFamily="50" charset="-128"/>
                          <a:ea typeface="HG丸ｺﾞｼｯｸM-PRO" panose="020F0600000000000000" pitchFamily="50" charset="-128"/>
                        </a:rPr>
                        <a:t>1</a:t>
                      </a:r>
                      <a:r>
                        <a:rPr kumimoji="1" lang="ja-JP" altLang="en-US" sz="1400" dirty="0">
                          <a:latin typeface="HG丸ｺﾞｼｯｸM-PRO" panose="020F0600000000000000" pitchFamily="50" charset="-128"/>
                          <a:ea typeface="HG丸ｺﾞｼｯｸM-PRO" panose="020F0600000000000000" pitchFamily="50" charset="-128"/>
                        </a:rPr>
                        <a:t>日</a:t>
                      </a:r>
                    </a:p>
                  </a:txBody>
                  <a:tcPr>
                    <a:solidFill>
                      <a:srgbClr val="E4E2ED"/>
                    </a:solidFill>
                  </a:tcPr>
                </a:tc>
                <a:tc>
                  <a:txBody>
                    <a:bodyPr/>
                    <a:lstStyle/>
                    <a:p>
                      <a:r>
                        <a:rPr kumimoji="1" lang="ja-JP" altLang="en-US" sz="1400" dirty="0">
                          <a:latin typeface="HG丸ｺﾞｼｯｸM-PRO" panose="020F0600000000000000" pitchFamily="50" charset="-128"/>
                          <a:ea typeface="HG丸ｺﾞｼｯｸM-PRO" panose="020F0600000000000000" pitchFamily="50" charset="-128"/>
                        </a:rPr>
                        <a:t>・求人票の返却</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・求人者の学校訪問</a:t>
                      </a:r>
                    </a:p>
                  </a:txBody>
                  <a:tcPr/>
                </a:tc>
                <a:tc>
                  <a:txBody>
                    <a:bodyPr/>
                    <a:lstStyle/>
                    <a:p>
                      <a:r>
                        <a:rPr kumimoji="1" lang="ja-JP" altLang="en-US" sz="1400" dirty="0">
                          <a:latin typeface="HG丸ｺﾞｼｯｸM-PRO" panose="020F0600000000000000" pitchFamily="50" charset="-128"/>
                          <a:ea typeface="HG丸ｺﾞｼｯｸM-PRO" panose="020F0600000000000000" pitchFamily="50" charset="-128"/>
                        </a:rPr>
                        <a:t>・求人票の返却</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・求人公開</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・求人者の学校訪問・求人申込み</a:t>
                      </a:r>
                    </a:p>
                  </a:txBody>
                  <a:tcPr/>
                </a:tc>
                <a:extLst>
                  <a:ext uri="{0D108BD9-81ED-4DB2-BD59-A6C34878D82A}">
                    <a16:rowId xmlns:a16="http://schemas.microsoft.com/office/drawing/2014/main" val="1820807828"/>
                  </a:ext>
                </a:extLst>
              </a:tr>
              <a:tr h="696221">
                <a:tc vMerge="1">
                  <a:txBody>
                    <a:bodyPr/>
                    <a:lstStyle/>
                    <a:p>
                      <a:endParaRPr kumimoji="1" lang="ja-JP" altLang="en-US" dirty="0"/>
                    </a:p>
                  </a:txBody>
                  <a:tcPr>
                    <a:solidFill>
                      <a:srgbClr val="E4E2ED"/>
                    </a:solidFill>
                  </a:tcPr>
                </a:tc>
                <a:tc>
                  <a:txBody>
                    <a:bodyPr/>
                    <a:lstStyle/>
                    <a:p>
                      <a:r>
                        <a:rPr kumimoji="1" lang="en-US" altLang="ja-JP" sz="1400" dirty="0">
                          <a:latin typeface="HG丸ｺﾞｼｯｸM-PRO" panose="020F0600000000000000" pitchFamily="50" charset="-128"/>
                          <a:ea typeface="HG丸ｺﾞｼｯｸM-PRO" panose="020F0600000000000000" pitchFamily="50" charset="-128"/>
                        </a:rPr>
                        <a:t>9</a:t>
                      </a:r>
                      <a:r>
                        <a:rPr kumimoji="1" lang="ja-JP" altLang="en-US" sz="1400" dirty="0">
                          <a:latin typeface="HG丸ｺﾞｼｯｸM-PRO" panose="020F0600000000000000" pitchFamily="50" charset="-128"/>
                          <a:ea typeface="HG丸ｺﾞｼｯｸM-PRO" panose="020F0600000000000000" pitchFamily="50" charset="-128"/>
                        </a:rPr>
                        <a:t>月</a:t>
                      </a:r>
                      <a:r>
                        <a:rPr kumimoji="1" lang="en-US" altLang="ja-JP" sz="1400" dirty="0">
                          <a:latin typeface="HG丸ｺﾞｼｯｸM-PRO" panose="020F0600000000000000" pitchFamily="50" charset="-128"/>
                          <a:ea typeface="HG丸ｺﾞｼｯｸM-PRO" panose="020F0600000000000000" pitchFamily="50" charset="-128"/>
                        </a:rPr>
                        <a:t>5</a:t>
                      </a:r>
                      <a:r>
                        <a:rPr kumimoji="1" lang="ja-JP" altLang="en-US" sz="1400" dirty="0">
                          <a:latin typeface="HG丸ｺﾞｼｯｸM-PRO" panose="020F0600000000000000" pitchFamily="50" charset="-128"/>
                          <a:ea typeface="HG丸ｺﾞｼｯｸM-PRO" panose="020F0600000000000000" pitchFamily="50" charset="-128"/>
                        </a:rPr>
                        <a:t>日</a:t>
                      </a:r>
                    </a:p>
                  </a:txBody>
                  <a:tcPr>
                    <a:solidFill>
                      <a:srgbClr val="E4E2ED"/>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400" dirty="0">
                          <a:latin typeface="HG丸ｺﾞｼｯｸM-PRO" panose="020F0600000000000000" pitchFamily="50" charset="-128"/>
                          <a:ea typeface="HG丸ｺﾞｼｯｸM-PRO" panose="020F0600000000000000" pitchFamily="50" charset="-128"/>
                        </a:rPr>
                        <a:t>・推薦・応募開始</a:t>
                      </a:r>
                    </a:p>
                  </a:txBody>
                  <a:tcPr/>
                </a:tc>
                <a:extLst>
                  <a:ext uri="{0D108BD9-81ED-4DB2-BD59-A6C34878D82A}">
                    <a16:rowId xmlns:a16="http://schemas.microsoft.com/office/drawing/2014/main" val="279569477"/>
                  </a:ext>
                </a:extLst>
              </a:tr>
              <a:tr h="311359">
                <a:tc vMerge="1">
                  <a:txBody>
                    <a:bodyPr/>
                    <a:lstStyle/>
                    <a:p>
                      <a:endParaRPr kumimoji="1" lang="ja-JP" altLang="en-US" dirty="0"/>
                    </a:p>
                  </a:txBody>
                  <a:tcPr>
                    <a:solidFill>
                      <a:srgbClr val="E4E2ED"/>
                    </a:solidFill>
                  </a:tcPr>
                </a:tc>
                <a:tc>
                  <a:txBody>
                    <a:bodyPr/>
                    <a:lstStyle/>
                    <a:p>
                      <a:r>
                        <a:rPr kumimoji="1" lang="en-US" altLang="ja-JP" sz="1400" dirty="0">
                          <a:latin typeface="HG丸ｺﾞｼｯｸM-PRO" panose="020F0600000000000000" pitchFamily="50" charset="-128"/>
                          <a:ea typeface="HG丸ｺﾞｼｯｸM-PRO" panose="020F0600000000000000" pitchFamily="50" charset="-128"/>
                        </a:rPr>
                        <a:t>9</a:t>
                      </a:r>
                      <a:r>
                        <a:rPr kumimoji="1" lang="ja-JP" altLang="en-US" sz="1400" dirty="0">
                          <a:latin typeface="HG丸ｺﾞｼｯｸM-PRO" panose="020F0600000000000000" pitchFamily="50" charset="-128"/>
                          <a:ea typeface="HG丸ｺﾞｼｯｸM-PRO" panose="020F0600000000000000" pitchFamily="50" charset="-128"/>
                        </a:rPr>
                        <a:t>月</a:t>
                      </a:r>
                      <a:r>
                        <a:rPr kumimoji="1" lang="en-US" altLang="ja-JP" sz="1400" dirty="0">
                          <a:latin typeface="HG丸ｺﾞｼｯｸM-PRO" panose="020F0600000000000000" pitchFamily="50" charset="-128"/>
                          <a:ea typeface="HG丸ｺﾞｼｯｸM-PRO" panose="020F0600000000000000" pitchFamily="50" charset="-128"/>
                        </a:rPr>
                        <a:t>16</a:t>
                      </a:r>
                      <a:r>
                        <a:rPr kumimoji="1" lang="ja-JP" altLang="en-US" sz="1400" dirty="0">
                          <a:latin typeface="HG丸ｺﾞｼｯｸM-PRO" panose="020F0600000000000000" pitchFamily="50" charset="-128"/>
                          <a:ea typeface="HG丸ｺﾞｼｯｸM-PRO" panose="020F0600000000000000" pitchFamily="50" charset="-128"/>
                        </a:rPr>
                        <a:t>日</a:t>
                      </a:r>
                    </a:p>
                  </a:txBody>
                  <a:tcPr>
                    <a:solidFill>
                      <a:srgbClr val="E4E2ED"/>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400" dirty="0">
                          <a:latin typeface="HG丸ｺﾞｼｯｸM-PRO" panose="020F0600000000000000" pitchFamily="50" charset="-128"/>
                          <a:ea typeface="HG丸ｺﾞｼｯｸM-PRO" panose="020F0600000000000000" pitchFamily="50" charset="-128"/>
                        </a:rPr>
                        <a:t>・選考開始</a:t>
                      </a:r>
                    </a:p>
                  </a:txBody>
                  <a:tcPr/>
                </a:tc>
                <a:extLst>
                  <a:ext uri="{0D108BD9-81ED-4DB2-BD59-A6C34878D82A}">
                    <a16:rowId xmlns:a16="http://schemas.microsoft.com/office/drawing/2014/main" val="2307378337"/>
                  </a:ext>
                </a:extLst>
              </a:tr>
              <a:tr h="311359">
                <a:tc vMerge="1">
                  <a:txBody>
                    <a:bodyPr/>
                    <a:lstStyle/>
                    <a:p>
                      <a:endParaRPr kumimoji="1" lang="ja-JP" altLang="en-US"/>
                    </a:p>
                  </a:txBody>
                  <a:tcPr/>
                </a:tc>
                <a:tc>
                  <a:txBody>
                    <a:bodyPr/>
                    <a:lstStyle/>
                    <a:p>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月以降</a:t>
                      </a:r>
                    </a:p>
                  </a:txBody>
                  <a:tcPr>
                    <a:solidFill>
                      <a:srgbClr val="E4E2ED"/>
                    </a:solidFill>
                  </a:tcPr>
                </a:tc>
                <a:tc>
                  <a:txBody>
                    <a:bodyPr/>
                    <a:lstStyle/>
                    <a:p>
                      <a:r>
                        <a:rPr kumimoji="1" lang="ja-JP" altLang="en-US" sz="1400" dirty="0">
                          <a:latin typeface="HG丸ｺﾞｼｯｸM-PRO" panose="020F0600000000000000" pitchFamily="50" charset="-128"/>
                          <a:ea typeface="HG丸ｺﾞｼｯｸM-PRO" panose="020F0600000000000000" pitchFamily="50" charset="-128"/>
                        </a:rPr>
                        <a:t>・求人公開</a:t>
                      </a:r>
                    </a:p>
                  </a:txBody>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978050654"/>
                  </a:ext>
                </a:extLst>
              </a:tr>
              <a:tr h="747261">
                <a:tc rowSpan="4">
                  <a:txBody>
                    <a:bodyPr/>
                    <a:lstStyle/>
                    <a:p>
                      <a:endParaRPr kumimoji="1" lang="ja-JP" altLang="en-US" dirty="0"/>
                    </a:p>
                  </a:txBody>
                  <a:tcPr>
                    <a:solidFill>
                      <a:srgbClr val="E4E2ED"/>
                    </a:solidFill>
                  </a:tcPr>
                </a:tc>
                <a:tc>
                  <a:txBody>
                    <a:bodyPr/>
                    <a:lstStyle/>
                    <a:p>
                      <a:r>
                        <a:rPr kumimoji="1" lang="en-US" altLang="ja-JP" sz="1400" dirty="0">
                          <a:latin typeface="HG丸ｺﾞｼｯｸM-PRO" panose="020F0600000000000000" pitchFamily="50" charset="-128"/>
                          <a:ea typeface="HG丸ｺﾞｼｯｸM-PRO" panose="020F0600000000000000" pitchFamily="50" charset="-128"/>
                        </a:rPr>
                        <a:t>1</a:t>
                      </a:r>
                      <a:r>
                        <a:rPr kumimoji="1" lang="ja-JP" altLang="en-US" sz="1400" dirty="0">
                          <a:latin typeface="HG丸ｺﾞｼｯｸM-PRO" panose="020F0600000000000000" pitchFamily="50" charset="-128"/>
                          <a:ea typeface="HG丸ｺﾞｼｯｸM-PRO" panose="020F0600000000000000" pitchFamily="50" charset="-128"/>
                        </a:rPr>
                        <a:t>月</a:t>
                      </a:r>
                      <a:r>
                        <a:rPr kumimoji="1" lang="en-US" altLang="ja-JP" sz="1400" dirty="0">
                          <a:latin typeface="HG丸ｺﾞｼｯｸM-PRO" panose="020F0600000000000000" pitchFamily="50" charset="-128"/>
                          <a:ea typeface="HG丸ｺﾞｼｯｸM-PRO" panose="020F0600000000000000" pitchFamily="50" charset="-128"/>
                        </a:rPr>
                        <a:t>1</a:t>
                      </a:r>
                      <a:r>
                        <a:rPr kumimoji="1" lang="ja-JP" altLang="en-US" sz="1400" dirty="0">
                          <a:latin typeface="HG丸ｺﾞｼｯｸM-PRO" panose="020F0600000000000000" pitchFamily="50" charset="-128"/>
                          <a:ea typeface="HG丸ｺﾞｼｯｸM-PRO" panose="020F0600000000000000" pitchFamily="50" charset="-128"/>
                        </a:rPr>
                        <a:t>日</a:t>
                      </a:r>
                    </a:p>
                  </a:txBody>
                  <a:tcPr>
                    <a:solidFill>
                      <a:srgbClr val="E4E2ED"/>
                    </a:solidFill>
                  </a:tcPr>
                </a:tc>
                <a:tc>
                  <a:txBody>
                    <a:bodyPr/>
                    <a:lstStyle/>
                    <a:p>
                      <a:r>
                        <a:rPr kumimoji="1" lang="ja-JP" altLang="en-US" sz="1400" dirty="0">
                          <a:latin typeface="HG丸ｺﾞｼｯｸM-PRO" panose="020F0600000000000000" pitchFamily="50" charset="-128"/>
                          <a:ea typeface="HG丸ｺﾞｼｯｸM-PRO" panose="020F0600000000000000" pitchFamily="50" charset="-128"/>
                        </a:rPr>
                        <a:t>・紹介・応募開始</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・選考開始</a:t>
                      </a:r>
                    </a:p>
                  </a:txBody>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747246201"/>
                  </a:ext>
                </a:extLst>
              </a:tr>
              <a:tr h="311359">
                <a:tc vMerge="1">
                  <a:txBody>
                    <a:bodyPr/>
                    <a:lstStyle/>
                    <a:p>
                      <a:endParaRPr kumimoji="1" lang="ja-JP" altLang="en-US"/>
                    </a:p>
                  </a:txBody>
                  <a:tcPr/>
                </a:tc>
                <a:tc>
                  <a:txBody>
                    <a:bodyPr/>
                    <a:lstStyle/>
                    <a:p>
                      <a:r>
                        <a:rPr kumimoji="1" lang="en-US" altLang="ja-JP" sz="1400" dirty="0">
                          <a:latin typeface="HG丸ｺﾞｼｯｸM-PRO" panose="020F0600000000000000" pitchFamily="50" charset="-128"/>
                          <a:ea typeface="HG丸ｺﾞｼｯｸM-PRO" panose="020F0600000000000000" pitchFamily="50" charset="-128"/>
                        </a:rPr>
                        <a:t>1</a:t>
                      </a:r>
                      <a:r>
                        <a:rPr kumimoji="1" lang="ja-JP" altLang="en-US" sz="1400" dirty="0">
                          <a:latin typeface="HG丸ｺﾞｼｯｸM-PRO" panose="020F0600000000000000" pitchFamily="50" charset="-128"/>
                          <a:ea typeface="HG丸ｺﾞｼｯｸM-PRO" panose="020F0600000000000000" pitchFamily="50" charset="-128"/>
                        </a:rPr>
                        <a:t>月</a:t>
                      </a:r>
                      <a:r>
                        <a:rPr kumimoji="1" lang="en-US" altLang="ja-JP" sz="1400" dirty="0">
                          <a:latin typeface="HG丸ｺﾞｼｯｸM-PRO" panose="020F0600000000000000" pitchFamily="50" charset="-128"/>
                          <a:ea typeface="HG丸ｺﾞｼｯｸM-PRO" panose="020F0600000000000000" pitchFamily="50" charset="-128"/>
                        </a:rPr>
                        <a:t>26</a:t>
                      </a:r>
                      <a:r>
                        <a:rPr kumimoji="1" lang="ja-JP" altLang="en-US" sz="1400" dirty="0">
                          <a:latin typeface="HG丸ｺﾞｼｯｸM-PRO" panose="020F0600000000000000" pitchFamily="50" charset="-128"/>
                          <a:ea typeface="HG丸ｺﾞｼｯｸM-PRO" panose="020F0600000000000000" pitchFamily="50" charset="-128"/>
                        </a:rPr>
                        <a:t>日</a:t>
                      </a:r>
                    </a:p>
                  </a:txBody>
                  <a:tcPr>
                    <a:solidFill>
                      <a:srgbClr val="E4E2ED"/>
                    </a:solidFill>
                  </a:tcPr>
                </a:tc>
                <a:tc>
                  <a:txBody>
                    <a:bodyPr/>
                    <a:lstStyle/>
                    <a:p>
                      <a:r>
                        <a:rPr kumimoji="1" lang="ja-JP" altLang="en-US" sz="1400" dirty="0">
                          <a:latin typeface="HG丸ｺﾞｼｯｸM-PRO" panose="020F0600000000000000" pitchFamily="50" charset="-128"/>
                          <a:ea typeface="HG丸ｺﾞｼｯｸM-PRO" panose="020F0600000000000000" pitchFamily="50" charset="-128"/>
                        </a:rPr>
                        <a:t>・愛知県の一斉選考日</a:t>
                      </a:r>
                    </a:p>
                  </a:txBody>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2093927504"/>
                  </a:ext>
                </a:extLst>
              </a:tr>
              <a:tr h="311359">
                <a:tc vMerge="1">
                  <a:txBody>
                    <a:bodyPr/>
                    <a:lstStyle/>
                    <a:p>
                      <a:endParaRPr kumimoji="1" lang="ja-JP" altLang="en-US"/>
                    </a:p>
                  </a:txBody>
                  <a:tcPr/>
                </a:tc>
                <a:tc>
                  <a:txBody>
                    <a:bodyPr/>
                    <a:lstStyle/>
                    <a:p>
                      <a:r>
                        <a:rPr kumimoji="1" lang="ja-JP" altLang="en-US" sz="1400" dirty="0">
                          <a:latin typeface="HG丸ｺﾞｼｯｸM-PRO" panose="020F0600000000000000" pitchFamily="50" charset="-128"/>
                          <a:ea typeface="HG丸ｺﾞｼｯｸM-PRO" panose="020F0600000000000000" pitchFamily="50" charset="-128"/>
                        </a:rPr>
                        <a:t>卒業後～</a:t>
                      </a:r>
                    </a:p>
                  </a:txBody>
                  <a:tcPr>
                    <a:solidFill>
                      <a:srgbClr val="E4E2ED"/>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400" dirty="0">
                          <a:latin typeface="HG丸ｺﾞｼｯｸM-PRO" panose="020F0600000000000000" pitchFamily="50" charset="-128"/>
                          <a:ea typeface="HG丸ｺﾞｼｯｸM-PRO" panose="020F0600000000000000" pitchFamily="50" charset="-128"/>
                        </a:rPr>
                        <a:t>・就業開始</a:t>
                      </a:r>
                    </a:p>
                  </a:txBody>
                  <a:tcPr/>
                </a:tc>
                <a:extLst>
                  <a:ext uri="{0D108BD9-81ED-4DB2-BD59-A6C34878D82A}">
                    <a16:rowId xmlns:a16="http://schemas.microsoft.com/office/drawing/2014/main" val="3912158621"/>
                  </a:ext>
                </a:extLst>
              </a:tr>
              <a:tr h="311359">
                <a:tc vMerge="1">
                  <a:txBody>
                    <a:bodyPr/>
                    <a:lstStyle/>
                    <a:p>
                      <a:endParaRPr kumimoji="1" lang="ja-JP" altLang="en-US"/>
                    </a:p>
                  </a:txBody>
                  <a:tcPr/>
                </a:tc>
                <a:tc>
                  <a:txBody>
                    <a:bodyPr/>
                    <a:lstStyle/>
                    <a:p>
                      <a:r>
                        <a:rPr kumimoji="1" lang="en-US" altLang="ja-JP" sz="1400" dirty="0">
                          <a:latin typeface="HG丸ｺﾞｼｯｸM-PRO" panose="020F0600000000000000" pitchFamily="50" charset="-128"/>
                          <a:ea typeface="HG丸ｺﾞｼｯｸM-PRO" panose="020F0600000000000000" pitchFamily="50" charset="-128"/>
                        </a:rPr>
                        <a:t>4</a:t>
                      </a:r>
                      <a:r>
                        <a:rPr kumimoji="1" lang="ja-JP" altLang="en-US" sz="1400" dirty="0">
                          <a:latin typeface="HG丸ｺﾞｼｯｸM-PRO" panose="020F0600000000000000" pitchFamily="50" charset="-128"/>
                          <a:ea typeface="HG丸ｺﾞｼｯｸM-PRO" panose="020F0600000000000000" pitchFamily="50" charset="-128"/>
                        </a:rPr>
                        <a:t>月</a:t>
                      </a:r>
                      <a:r>
                        <a:rPr kumimoji="1" lang="en-US" altLang="ja-JP" sz="1400" dirty="0">
                          <a:latin typeface="HG丸ｺﾞｼｯｸM-PRO" panose="020F0600000000000000" pitchFamily="50" charset="-128"/>
                          <a:ea typeface="HG丸ｺﾞｼｯｸM-PRO" panose="020F0600000000000000" pitchFamily="50" charset="-128"/>
                        </a:rPr>
                        <a:t>1</a:t>
                      </a:r>
                      <a:r>
                        <a:rPr kumimoji="1" lang="ja-JP" altLang="en-US" sz="1400" dirty="0">
                          <a:latin typeface="HG丸ｺﾞｼｯｸM-PRO" panose="020F0600000000000000" pitchFamily="50" charset="-128"/>
                          <a:ea typeface="HG丸ｺﾞｼｯｸM-PRO" panose="020F0600000000000000" pitchFamily="50" charset="-128"/>
                        </a:rPr>
                        <a:t>日～</a:t>
                      </a:r>
                    </a:p>
                  </a:txBody>
                  <a:tcPr>
                    <a:solidFill>
                      <a:srgbClr val="E4E2ED"/>
                    </a:solidFill>
                  </a:tcPr>
                </a:tc>
                <a:tc>
                  <a:txBody>
                    <a:bodyPr/>
                    <a:lstStyle/>
                    <a:p>
                      <a:r>
                        <a:rPr kumimoji="1" lang="ja-JP" altLang="en-US" sz="1400" dirty="0">
                          <a:latin typeface="HG丸ｺﾞｼｯｸM-PRO" panose="020F0600000000000000" pitchFamily="50" charset="-128"/>
                          <a:ea typeface="HG丸ｺﾞｼｯｸM-PRO" panose="020F0600000000000000" pitchFamily="50" charset="-128"/>
                        </a:rPr>
                        <a:t>・就業開始</a:t>
                      </a:r>
                    </a:p>
                  </a:txBody>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91582107"/>
                  </a:ext>
                </a:extLst>
              </a:tr>
            </a:tbl>
          </a:graphicData>
        </a:graphic>
      </p:graphicFrame>
      <p:sp>
        <p:nvSpPr>
          <p:cNvPr id="9" name="コンテンツ プレースホルダー 2">
            <a:extLst>
              <a:ext uri="{FF2B5EF4-FFF2-40B4-BE49-F238E27FC236}">
                <a16:creationId xmlns:a16="http://schemas.microsoft.com/office/drawing/2014/main" id="{AB7F2551-A8AB-45BE-1813-E4F16A263E2F}"/>
              </a:ext>
            </a:extLst>
          </p:cNvPr>
          <p:cNvSpPr txBox="1">
            <a:spLocks/>
          </p:cNvSpPr>
          <p:nvPr/>
        </p:nvSpPr>
        <p:spPr>
          <a:xfrm>
            <a:off x="-2607840" y="1059879"/>
            <a:ext cx="5890591" cy="696094"/>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200000"/>
              </a:lnSpc>
              <a:buNone/>
            </a:pP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2">
            <a:extLst>
              <a:ext uri="{FF2B5EF4-FFF2-40B4-BE49-F238E27FC236}">
                <a16:creationId xmlns:a16="http://schemas.microsoft.com/office/drawing/2014/main" id="{AADE0E07-C2B9-AF1D-8991-A34D965B7E17}"/>
              </a:ext>
            </a:extLst>
          </p:cNvPr>
          <p:cNvSpPr txBox="1">
            <a:spLocks/>
          </p:cNvSpPr>
          <p:nvPr/>
        </p:nvSpPr>
        <p:spPr>
          <a:xfrm>
            <a:off x="1280592" y="-955818"/>
            <a:ext cx="5890591" cy="696094"/>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200000"/>
              </a:lnSpc>
              <a:buNone/>
            </a:pPr>
            <a:endParaRPr lang="en-US" altLang="ja-JP" sz="18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7088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373884" y="87788"/>
            <a:ext cx="5158232" cy="506576"/>
          </a:xfrm>
        </p:spPr>
        <p:txBody>
          <a:bodyPr>
            <a:norm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２．採用計画の樹立について</a:t>
            </a:r>
          </a:p>
        </p:txBody>
      </p:sp>
      <p:sp>
        <p:nvSpPr>
          <p:cNvPr id="3" name="正方形/長方形 2">
            <a:extLst>
              <a:ext uri="{FF2B5EF4-FFF2-40B4-BE49-F238E27FC236}">
                <a16:creationId xmlns:a16="http://schemas.microsoft.com/office/drawing/2014/main" id="{2EC061C1-22E6-6B4A-91BD-F6ABCB6661EA}"/>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2</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5" name="コンテンツ プレースホルダー 4">
            <a:extLst>
              <a:ext uri="{FF2B5EF4-FFF2-40B4-BE49-F238E27FC236}">
                <a16:creationId xmlns:a16="http://schemas.microsoft.com/office/drawing/2014/main" id="{29EA7250-71AA-34C6-9CE6-F025178FB69E}"/>
              </a:ext>
            </a:extLst>
          </p:cNvPr>
          <p:cNvSpPr txBox="1">
            <a:spLocks/>
          </p:cNvSpPr>
          <p:nvPr/>
        </p:nvSpPr>
        <p:spPr>
          <a:xfrm>
            <a:off x="3358618" y="2616526"/>
            <a:ext cx="7102065" cy="3950109"/>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b="1" dirty="0">
                <a:latin typeface="HG丸ｺﾞｼｯｸM-PRO" panose="020F0600000000000000" pitchFamily="50" charset="-128"/>
                <a:ea typeface="HG丸ｺﾞｼｯｸM-PRO" panose="020F0600000000000000" pitchFamily="50" charset="-128"/>
              </a:rPr>
              <a:t>（良くない例）</a:t>
            </a:r>
            <a:endParaRPr lang="en-US" altLang="ja-JP" b="1" dirty="0">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新卒すべて合わせて５名採用 </a:t>
            </a:r>
            <a:endParaRPr lang="en-US" altLang="ja-JP" b="1" dirty="0">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大卒や中途採用を多く採用できたため、途中で高卒求人を取り消す</a:t>
            </a:r>
            <a:endParaRPr lang="en-US" altLang="ja-JP" b="1" dirty="0">
              <a:latin typeface="HG丸ｺﾞｼｯｸM-PRO" panose="020F0600000000000000" pitchFamily="50" charset="-128"/>
              <a:ea typeface="HG丸ｺﾞｼｯｸM-PRO" panose="020F0600000000000000" pitchFamily="50" charset="-128"/>
            </a:endParaRPr>
          </a:p>
          <a:p>
            <a:endParaRPr lang="en-US" altLang="ja-JP" b="1" dirty="0">
              <a:solidFill>
                <a:srgbClr val="00B050"/>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rgbClr val="00B050"/>
                </a:solidFill>
                <a:latin typeface="HG丸ｺﾞｼｯｸM-PRO" panose="020F0600000000000000" pitchFamily="50" charset="-128"/>
                <a:ea typeface="HG丸ｺﾞｼｯｸM-PRO" panose="020F0600000000000000" pitchFamily="50" charset="-128"/>
              </a:rPr>
              <a:t>（正しい例）</a:t>
            </a:r>
            <a:endParaRPr lang="en-US" altLang="ja-JP" b="1" dirty="0">
              <a:solidFill>
                <a:srgbClr val="00B050"/>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「大卒２名　高卒２名　中卒１名」等具体的な人数で計画を立てる</a:t>
            </a:r>
            <a:endParaRPr lang="en-US" altLang="ja-JP" b="1" dirty="0">
              <a:latin typeface="HG丸ｺﾞｼｯｸM-PRO" panose="020F0600000000000000" pitchFamily="50" charset="-128"/>
              <a:ea typeface="HG丸ｺﾞｼｯｸM-PRO" panose="020F0600000000000000" pitchFamily="50" charset="-128"/>
            </a:endParaRPr>
          </a:p>
        </p:txBody>
      </p:sp>
      <p:sp>
        <p:nvSpPr>
          <p:cNvPr id="6" name="乗算 1">
            <a:extLst>
              <a:ext uri="{FF2B5EF4-FFF2-40B4-BE49-F238E27FC236}">
                <a16:creationId xmlns:a16="http://schemas.microsoft.com/office/drawing/2014/main" id="{A8FDF2E6-2DA1-12D7-F46E-FF649BBBC7D5}"/>
              </a:ext>
            </a:extLst>
          </p:cNvPr>
          <p:cNvSpPr/>
          <p:nvPr/>
        </p:nvSpPr>
        <p:spPr>
          <a:xfrm>
            <a:off x="2533700" y="2963689"/>
            <a:ext cx="950096" cy="1012056"/>
          </a:xfrm>
          <a:prstGeom prst="mathMultiply">
            <a:avLst>
              <a:gd name="adj1" fmla="val 4623"/>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7" name="楕円 6">
            <a:extLst>
              <a:ext uri="{FF2B5EF4-FFF2-40B4-BE49-F238E27FC236}">
                <a16:creationId xmlns:a16="http://schemas.microsoft.com/office/drawing/2014/main" id="{3324F021-3639-DEBF-55AF-1CF7A2185522}"/>
              </a:ext>
            </a:extLst>
          </p:cNvPr>
          <p:cNvSpPr/>
          <p:nvPr/>
        </p:nvSpPr>
        <p:spPr>
          <a:xfrm>
            <a:off x="2649312" y="4797152"/>
            <a:ext cx="651390" cy="651442"/>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9" name="直線コネクタ 8">
            <a:extLst>
              <a:ext uri="{FF2B5EF4-FFF2-40B4-BE49-F238E27FC236}">
                <a16:creationId xmlns:a16="http://schemas.microsoft.com/office/drawing/2014/main" id="{0D8D7239-DDB0-F611-F7AE-BF1EDD45A23B}"/>
              </a:ext>
            </a:extLst>
          </p:cNvPr>
          <p:cNvCxnSpPr>
            <a:cxnSpLocks/>
          </p:cNvCxnSpPr>
          <p:nvPr/>
        </p:nvCxnSpPr>
        <p:spPr>
          <a:xfrm>
            <a:off x="2590801" y="1556792"/>
            <a:ext cx="6826695"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4">
            <a:extLst>
              <a:ext uri="{FF2B5EF4-FFF2-40B4-BE49-F238E27FC236}">
                <a16:creationId xmlns:a16="http://schemas.microsoft.com/office/drawing/2014/main" id="{2B7B5655-F786-B4AC-5FEC-9D4D1173CAFF}"/>
              </a:ext>
            </a:extLst>
          </p:cNvPr>
          <p:cNvSpPr txBox="1">
            <a:spLocks/>
          </p:cNvSpPr>
          <p:nvPr/>
        </p:nvSpPr>
        <p:spPr>
          <a:xfrm>
            <a:off x="2520217" y="1240605"/>
            <a:ext cx="7344816" cy="506576"/>
          </a:xfrm>
          <a:prstGeom prst="rect">
            <a:avLst/>
          </a:prstGeom>
        </p:spPr>
        <p:txBody>
          <a:bodyPr>
            <a:normAutofit fontScale="92500" lnSpcReduction="20000"/>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800" b="1" dirty="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採用計画は</a:t>
            </a:r>
            <a:r>
              <a:rPr lang="ja-JP" altLang="en-US" sz="1800" b="1" u="sng" dirty="0">
                <a:solidFill>
                  <a:srgbClr val="FF0000"/>
                </a:solidFill>
                <a:latin typeface="HG丸ｺﾞｼｯｸM-PRO" panose="020F0600000000000000" pitchFamily="50" charset="-128"/>
                <a:ea typeface="HG丸ｺﾞｼｯｸM-PRO" panose="020F0600000000000000" pitchFamily="50" charset="-128"/>
              </a:rPr>
              <a:t>学歴別</a:t>
            </a:r>
            <a:r>
              <a:rPr lang="ja-JP" altLang="en-US" sz="1800" b="1" dirty="0">
                <a:latin typeface="HG丸ｺﾞｼｯｸM-PRO" panose="020F0600000000000000" pitchFamily="50" charset="-128"/>
                <a:ea typeface="HG丸ｺﾞｼｯｸM-PRO" panose="020F0600000000000000" pitchFamily="50" charset="-128"/>
              </a:rPr>
              <a:t>かつ、</a:t>
            </a:r>
            <a:r>
              <a:rPr lang="ja-JP" altLang="en-US" sz="1800" b="1" u="sng" dirty="0">
                <a:solidFill>
                  <a:srgbClr val="FF0000"/>
                </a:solidFill>
                <a:latin typeface="HG丸ｺﾞｼｯｸM-PRO" panose="020F0600000000000000" pitchFamily="50" charset="-128"/>
                <a:ea typeface="HG丸ｺﾞｼｯｸM-PRO" panose="020F0600000000000000" pitchFamily="50" charset="-128"/>
              </a:rPr>
              <a:t>中途採用と分けて</a:t>
            </a:r>
            <a:r>
              <a:rPr lang="ja-JP" altLang="en-US" sz="1800" b="1" dirty="0">
                <a:latin typeface="HG丸ｺﾞｼｯｸM-PRO" panose="020F0600000000000000" pitchFamily="50" charset="-128"/>
                <a:ea typeface="HG丸ｺﾞｼｯｸM-PRO" panose="020F0600000000000000" pitchFamily="50" charset="-128"/>
              </a:rPr>
              <a:t>計画を立ててください</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0" name="コンテンツ プレースホルダー 4">
            <a:extLst>
              <a:ext uri="{FF2B5EF4-FFF2-40B4-BE49-F238E27FC236}">
                <a16:creationId xmlns:a16="http://schemas.microsoft.com/office/drawing/2014/main" id="{4698015C-1B86-9C84-AD1A-8FA84386C698}"/>
              </a:ext>
            </a:extLst>
          </p:cNvPr>
          <p:cNvSpPr txBox="1">
            <a:spLocks/>
          </p:cNvSpPr>
          <p:nvPr/>
        </p:nvSpPr>
        <p:spPr>
          <a:xfrm>
            <a:off x="2649312" y="1683081"/>
            <a:ext cx="7344816" cy="506576"/>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選考試験や面接も、中途採用者とは別に行うようご配慮をお願いします。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8" name="コンテンツ プレースホルダー 4">
            <a:extLst>
              <a:ext uri="{FF2B5EF4-FFF2-40B4-BE49-F238E27FC236}">
                <a16:creationId xmlns:a16="http://schemas.microsoft.com/office/drawing/2014/main" id="{FF85E8A0-D9D0-F42E-E5EA-8FCA28532436}"/>
              </a:ext>
            </a:extLst>
          </p:cNvPr>
          <p:cNvSpPr txBox="1">
            <a:spLocks/>
          </p:cNvSpPr>
          <p:nvPr/>
        </p:nvSpPr>
        <p:spPr>
          <a:xfrm>
            <a:off x="3508240" y="5448594"/>
            <a:ext cx="7344816" cy="506576"/>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u="sng" dirty="0">
                <a:latin typeface="HG丸ｺﾞｼｯｸM-PRO" panose="020F0600000000000000" pitchFamily="50" charset="-128"/>
                <a:ea typeface="HG丸ｺﾞｼｯｸM-PRO" panose="020F0600000000000000" pitchFamily="50" charset="-128"/>
              </a:rPr>
              <a:t>※</a:t>
            </a:r>
            <a:r>
              <a:rPr lang="ja-JP" altLang="en-US" u="sng" dirty="0">
                <a:latin typeface="HG丸ｺﾞｼｯｸM-PRO" panose="020F0600000000000000" pitchFamily="50" charset="-128"/>
                <a:ea typeface="HG丸ｺﾞｼｯｸM-PRO" panose="020F0600000000000000" pitchFamily="50" charset="-128"/>
              </a:rPr>
              <a:t>確実に採用できる求人数での募集を行ってください。</a:t>
            </a:r>
            <a:endParaRPr lang="en-US" altLang="ja-JP" u="sng"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7199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5E6B7-6BAA-F99C-9134-69C0C45B209C}"/>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2A88566-073B-65F5-021F-C9BD7DE02B0E}"/>
              </a:ext>
            </a:extLst>
          </p:cNvPr>
          <p:cNvSpPr>
            <a:spLocks noGrp="1"/>
          </p:cNvSpPr>
          <p:nvPr>
            <p:ph type="body" sz="quarter" idx="10"/>
          </p:nvPr>
        </p:nvSpPr>
        <p:spPr>
          <a:xfrm>
            <a:off x="2373884" y="87788"/>
            <a:ext cx="5158232" cy="506576"/>
          </a:xfrm>
        </p:spPr>
        <p:txBody>
          <a:bodyPr>
            <a:norm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２．採用計画の樹立について</a:t>
            </a:r>
          </a:p>
        </p:txBody>
      </p:sp>
      <p:sp>
        <p:nvSpPr>
          <p:cNvPr id="3" name="正方形/長方形 2">
            <a:extLst>
              <a:ext uri="{FF2B5EF4-FFF2-40B4-BE49-F238E27FC236}">
                <a16:creationId xmlns:a16="http://schemas.microsoft.com/office/drawing/2014/main" id="{06590C43-C6E5-A9E3-442F-DC26E230518C}"/>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2</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cxnSp>
        <p:nvCxnSpPr>
          <p:cNvPr id="9" name="直線コネクタ 8">
            <a:extLst>
              <a:ext uri="{FF2B5EF4-FFF2-40B4-BE49-F238E27FC236}">
                <a16:creationId xmlns:a16="http://schemas.microsoft.com/office/drawing/2014/main" id="{90E822E8-0C84-5FE6-D8F4-5C8FF54FBFB2}"/>
              </a:ext>
            </a:extLst>
          </p:cNvPr>
          <p:cNvCxnSpPr>
            <a:cxnSpLocks/>
          </p:cNvCxnSpPr>
          <p:nvPr/>
        </p:nvCxnSpPr>
        <p:spPr>
          <a:xfrm>
            <a:off x="2606950" y="1260972"/>
            <a:ext cx="5746575"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4">
            <a:extLst>
              <a:ext uri="{FF2B5EF4-FFF2-40B4-BE49-F238E27FC236}">
                <a16:creationId xmlns:a16="http://schemas.microsoft.com/office/drawing/2014/main" id="{C93ED0C2-B853-75FE-91DA-74D189569973}"/>
              </a:ext>
            </a:extLst>
          </p:cNvPr>
          <p:cNvSpPr txBox="1">
            <a:spLocks/>
          </p:cNvSpPr>
          <p:nvPr/>
        </p:nvSpPr>
        <p:spPr>
          <a:xfrm>
            <a:off x="2561184" y="865873"/>
            <a:ext cx="7344816" cy="506576"/>
          </a:xfrm>
          <a:prstGeom prst="rect">
            <a:avLst/>
          </a:prstGeom>
        </p:spPr>
        <p:txBody>
          <a:bodyPr>
            <a:normAutofit fontScale="92500" lnSpcReduction="20000"/>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800" b="1" dirty="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採用内定の取消し、入職時期の繰下げの防止について</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0" name="コンテンツ プレースホルダー 4">
            <a:extLst>
              <a:ext uri="{FF2B5EF4-FFF2-40B4-BE49-F238E27FC236}">
                <a16:creationId xmlns:a16="http://schemas.microsoft.com/office/drawing/2014/main" id="{7BFF8D5D-2C5D-C42D-357F-0C2D016C507B}"/>
              </a:ext>
            </a:extLst>
          </p:cNvPr>
          <p:cNvSpPr txBox="1">
            <a:spLocks/>
          </p:cNvSpPr>
          <p:nvPr/>
        </p:nvSpPr>
        <p:spPr>
          <a:xfrm>
            <a:off x="2590801" y="1580555"/>
            <a:ext cx="6984776" cy="784773"/>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事業主の一方的な都合による採用内定取消しや入職時期の繰下げは、</a:t>
            </a:r>
            <a:r>
              <a:rPr lang="ja-JP" altLang="en-US" u="sng" dirty="0">
                <a:solidFill>
                  <a:srgbClr val="FF0000"/>
                </a:solidFill>
                <a:latin typeface="HG丸ｺﾞｼｯｸM-PRO" panose="020F0600000000000000" pitchFamily="50" charset="-128"/>
                <a:ea typeface="HG丸ｺﾞｼｯｸM-PRO" panose="020F0600000000000000" pitchFamily="50" charset="-128"/>
              </a:rPr>
              <a:t>決してあってはならない重大な問題</a:t>
            </a:r>
            <a:r>
              <a:rPr lang="ja-JP" altLang="en-US" dirty="0">
                <a:latin typeface="HG丸ｺﾞｼｯｸM-PRO" panose="020F0600000000000000" pitchFamily="50" charset="-128"/>
                <a:ea typeface="HG丸ｺﾞｼｯｸM-PRO" panose="020F0600000000000000" pitchFamily="50" charset="-128"/>
              </a:rPr>
              <a:t>です。</a:t>
            </a:r>
            <a:endParaRPr lang="en-US" altLang="ja-JP" dirty="0">
              <a:latin typeface="HG丸ｺﾞｼｯｸM-PRO" panose="020F0600000000000000" pitchFamily="50" charset="-128"/>
              <a:ea typeface="HG丸ｺﾞｼｯｸM-PRO" panose="020F0600000000000000" pitchFamily="50" charset="-128"/>
            </a:endParaRPr>
          </a:p>
        </p:txBody>
      </p:sp>
      <p:sp>
        <p:nvSpPr>
          <p:cNvPr id="12" name="コンテンツ プレースホルダー 2">
            <a:extLst>
              <a:ext uri="{FF2B5EF4-FFF2-40B4-BE49-F238E27FC236}">
                <a16:creationId xmlns:a16="http://schemas.microsoft.com/office/drawing/2014/main" id="{DF2C860A-0688-C043-2A07-5C94626ACB96}"/>
              </a:ext>
            </a:extLst>
          </p:cNvPr>
          <p:cNvSpPr txBox="1">
            <a:spLocks/>
          </p:cNvSpPr>
          <p:nvPr/>
        </p:nvSpPr>
        <p:spPr>
          <a:xfrm>
            <a:off x="2545284" y="2186890"/>
            <a:ext cx="6984776" cy="858230"/>
          </a:xfrm>
          <a:prstGeom prst="rect">
            <a:avLst/>
          </a:prstGeom>
        </p:spPr>
        <p:txBody>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⇒これらを防止するため、最大限の経営努力を行う等あらゆる手段を講じる必要があります。　　　　　　　　　</a:t>
            </a:r>
            <a:r>
              <a:rPr lang="ja-JP" altLang="en-US" u="sng" dirty="0">
                <a:latin typeface="HG丸ｺﾞｼｯｸM-PRO" panose="020F0600000000000000" pitchFamily="50" charset="-128"/>
                <a:ea typeface="HG丸ｺﾞｼｯｸM-PRO" panose="020F0600000000000000" pitchFamily="50" charset="-128"/>
              </a:rPr>
              <a:t>（平成２７年厚生労働省告示第４０６号）</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冊子</a:t>
            </a:r>
            <a:r>
              <a:rPr lang="en-US" altLang="ja-JP" sz="1100" dirty="0">
                <a:latin typeface="HG丸ｺﾞｼｯｸM-PRO" panose="020F0600000000000000" pitchFamily="50" charset="-128"/>
                <a:ea typeface="HG丸ｺﾞｼｯｸM-PRO" panose="020F0600000000000000" pitchFamily="50" charset="-128"/>
              </a:rPr>
              <a:t>P2</a:t>
            </a:r>
            <a:r>
              <a:rPr lang="ja-JP" altLang="en-US" sz="1100" dirty="0">
                <a:latin typeface="HG丸ｺﾞｼｯｸM-PRO" panose="020F0600000000000000" pitchFamily="50" charset="-128"/>
                <a:ea typeface="HG丸ｺﾞｼｯｸM-PRO" panose="020F0600000000000000" pitchFamily="50" charset="-128"/>
              </a:rPr>
              <a:t>の指針</a:t>
            </a:r>
            <a:endParaRPr lang="en-US" altLang="ja-JP"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9E83D8FC-F4EC-B13D-9E19-29B07065E712}"/>
              </a:ext>
            </a:extLst>
          </p:cNvPr>
          <p:cNvSpPr/>
          <p:nvPr/>
        </p:nvSpPr>
        <p:spPr>
          <a:xfrm>
            <a:off x="2447402" y="3633731"/>
            <a:ext cx="7344816" cy="164371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3">
            <a:extLst>
              <a:ext uri="{FF2B5EF4-FFF2-40B4-BE49-F238E27FC236}">
                <a16:creationId xmlns:a16="http://schemas.microsoft.com/office/drawing/2014/main" id="{3E397B5E-BDC1-F2EC-410E-3EDAFF752B7C}"/>
              </a:ext>
            </a:extLst>
          </p:cNvPr>
          <p:cNvSpPr/>
          <p:nvPr/>
        </p:nvSpPr>
        <p:spPr>
          <a:xfrm>
            <a:off x="4022226" y="3307518"/>
            <a:ext cx="3890630" cy="677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B829FCE-BC6E-74FD-5F29-69B218B4417A}"/>
              </a:ext>
            </a:extLst>
          </p:cNvPr>
          <p:cNvSpPr txBox="1"/>
          <p:nvPr/>
        </p:nvSpPr>
        <p:spPr>
          <a:xfrm>
            <a:off x="4028998" y="3453947"/>
            <a:ext cx="4150062" cy="384721"/>
          </a:xfrm>
          <a:prstGeom prst="rect">
            <a:avLst/>
          </a:prstGeom>
          <a:noFill/>
        </p:spPr>
        <p:txBody>
          <a:bodyPr wrap="square" rtlCol="0">
            <a:spAutoFit/>
          </a:bodyPr>
          <a:lstStyle/>
          <a:p>
            <a:r>
              <a:rPr kumimoji="1" lang="ja-JP" altLang="en-US" sz="1900" b="1" dirty="0">
                <a:solidFill>
                  <a:schemeClr val="bg1"/>
                </a:solidFill>
              </a:rPr>
              <a:t>やむを得ず内定取消し等行う場合</a:t>
            </a:r>
          </a:p>
        </p:txBody>
      </p:sp>
      <p:sp>
        <p:nvSpPr>
          <p:cNvPr id="16" name="テキスト ボックス 15">
            <a:extLst>
              <a:ext uri="{FF2B5EF4-FFF2-40B4-BE49-F238E27FC236}">
                <a16:creationId xmlns:a16="http://schemas.microsoft.com/office/drawing/2014/main" id="{166B7BF4-D834-3E91-9CE4-E4959B15253E}"/>
              </a:ext>
            </a:extLst>
          </p:cNvPr>
          <p:cNvSpPr txBox="1"/>
          <p:nvPr/>
        </p:nvSpPr>
        <p:spPr>
          <a:xfrm>
            <a:off x="2463551" y="4018452"/>
            <a:ext cx="7393633" cy="553998"/>
          </a:xfrm>
          <a:prstGeom prst="rect">
            <a:avLst/>
          </a:prstGeom>
          <a:noFill/>
        </p:spPr>
        <p:txBody>
          <a:bodyPr wrap="square" rtlCol="0">
            <a:spAutoFit/>
          </a:bodyPr>
          <a:lstStyle/>
          <a:p>
            <a:r>
              <a:rPr kumimoji="1" lang="ja-JP" altLang="en-US" u="sng" dirty="0">
                <a:solidFill>
                  <a:srgbClr val="FF0000"/>
                </a:solidFill>
                <a:latin typeface="HG丸ｺﾞｼｯｸM-PRO" panose="020F0600000000000000" pitchFamily="50" charset="-128"/>
                <a:ea typeface="HG丸ｺﾞｼｯｸM-PRO" panose="020F0600000000000000" pitchFamily="50" charset="-128"/>
              </a:rPr>
              <a:t>ハローワーク及び学校に対して、あらかじめ通知することが必要です</a:t>
            </a:r>
            <a:endParaRPr kumimoji="1" lang="en-US" altLang="ja-JP" u="sng" dirty="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200" dirty="0">
                <a:latin typeface="HG丸ｺﾞｼｯｸM-PRO" panose="020F0600000000000000" pitchFamily="50" charset="-128"/>
                <a:ea typeface="HG丸ｺﾞｼｯｸM-PRO" panose="020F0600000000000000" pitchFamily="50" charset="-128"/>
              </a:rPr>
              <a:t>（職業安定法施行規則第３５条第２項）</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9CC156A6-73FA-EE22-AFD0-BF168133635B}"/>
              </a:ext>
            </a:extLst>
          </p:cNvPr>
          <p:cNvSpPr txBox="1"/>
          <p:nvPr/>
        </p:nvSpPr>
        <p:spPr>
          <a:xfrm>
            <a:off x="2606950" y="4543249"/>
            <a:ext cx="6885782" cy="584775"/>
          </a:xfrm>
          <a:prstGeom prst="rect">
            <a:avLst/>
          </a:prstGeom>
          <a:noFill/>
        </p:spPr>
        <p:txBody>
          <a:bodyPr wrap="square" rtlCol="0">
            <a:spAutoFit/>
          </a:bodyPr>
          <a:lstStyle/>
          <a:p>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詳細については冊子「求人申込みから採用まで」</a:t>
            </a:r>
            <a:r>
              <a:rPr kumimoji="1" lang="en-US" altLang="ja-JP" sz="1600" dirty="0">
                <a:latin typeface="HG丸ｺﾞｼｯｸM-PRO" panose="020F0600000000000000" pitchFamily="50" charset="-128"/>
                <a:ea typeface="HG丸ｺﾞｼｯｸM-PRO" panose="020F0600000000000000" pitchFamily="50" charset="-128"/>
              </a:rPr>
              <a:t>p82</a:t>
            </a:r>
            <a:r>
              <a:rPr kumimoji="1" lang="ja-JP" altLang="en-US" sz="1600" dirty="0">
                <a:latin typeface="HG丸ｺﾞｼｯｸM-PRO" panose="020F0600000000000000" pitchFamily="50" charset="-128"/>
                <a:ea typeface="HG丸ｺﾞｼｯｸM-PRO" panose="020F0600000000000000" pitchFamily="50" charset="-128"/>
              </a:rPr>
              <a:t>～</a:t>
            </a:r>
            <a:r>
              <a:rPr kumimoji="1" lang="en-US" altLang="ja-JP" sz="1600" dirty="0">
                <a:latin typeface="HG丸ｺﾞｼｯｸM-PRO" panose="020F0600000000000000" pitchFamily="50" charset="-128"/>
                <a:ea typeface="HG丸ｺﾞｼｯｸM-PRO" panose="020F0600000000000000" pitchFamily="50" charset="-128"/>
              </a:rPr>
              <a:t>83</a:t>
            </a:r>
            <a:r>
              <a:rPr kumimoji="1" lang="ja-JP" altLang="en-US" sz="1600" dirty="0">
                <a:latin typeface="HG丸ｺﾞｼｯｸM-PRO" panose="020F0600000000000000" pitchFamily="50" charset="-128"/>
                <a:ea typeface="HG丸ｺﾞｼｯｸM-PRO" panose="020F0600000000000000" pitchFamily="50" charset="-128"/>
              </a:rPr>
              <a:t>をご参照ください。</a:t>
            </a:r>
          </a:p>
        </p:txBody>
      </p:sp>
    </p:spTree>
    <p:extLst>
      <p:ext uri="{BB962C8B-B14F-4D97-AF65-F5344CB8AC3E}">
        <p14:creationId xmlns:p14="http://schemas.microsoft.com/office/powerpoint/2010/main" val="163873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cxnSp>
        <p:nvCxnSpPr>
          <p:cNvPr id="24" name="直線コネクタ 23">
            <a:extLst>
              <a:ext uri="{FF2B5EF4-FFF2-40B4-BE49-F238E27FC236}">
                <a16:creationId xmlns:a16="http://schemas.microsoft.com/office/drawing/2014/main" id="{72A123E9-1D8B-7CDF-D092-C3B93C51602B}"/>
              </a:ext>
            </a:extLst>
          </p:cNvPr>
          <p:cNvCxnSpPr>
            <a:cxnSpLocks/>
          </p:cNvCxnSpPr>
          <p:nvPr/>
        </p:nvCxnSpPr>
        <p:spPr>
          <a:xfrm>
            <a:off x="2521011" y="5316043"/>
            <a:ext cx="1423876"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92D101B-9BD4-3E51-257C-35AD9532DA7A}"/>
              </a:ext>
            </a:extLst>
          </p:cNvPr>
          <p:cNvCxnSpPr>
            <a:cxnSpLocks/>
          </p:cNvCxnSpPr>
          <p:nvPr/>
        </p:nvCxnSpPr>
        <p:spPr>
          <a:xfrm>
            <a:off x="2590801" y="3953892"/>
            <a:ext cx="1279860"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5894EA5-868B-A4E4-40E4-1688CCDC2752}"/>
              </a:ext>
            </a:extLst>
          </p:cNvPr>
          <p:cNvCxnSpPr>
            <a:cxnSpLocks/>
          </p:cNvCxnSpPr>
          <p:nvPr/>
        </p:nvCxnSpPr>
        <p:spPr>
          <a:xfrm>
            <a:off x="2521011" y="1855778"/>
            <a:ext cx="1639900"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EC061C1-22E6-6B4A-91BD-F6ABCB6661EA}"/>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3</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1934575E-BA66-E610-AFFA-5B0D9144EE83}"/>
              </a:ext>
            </a:extLst>
          </p:cNvPr>
          <p:cNvSpPr txBox="1"/>
          <p:nvPr/>
        </p:nvSpPr>
        <p:spPr>
          <a:xfrm>
            <a:off x="2432720" y="0"/>
            <a:ext cx="6886525" cy="546753"/>
          </a:xfrm>
          <a:prstGeom prst="rect">
            <a:avLst/>
          </a:prstGeom>
          <a:noFill/>
        </p:spPr>
        <p:txBody>
          <a:bodyPr wrap="square">
            <a:spAutoFit/>
          </a:bodyPr>
          <a:lstStyle/>
          <a:p>
            <a:pPr marL="0" indent="0">
              <a:lnSpc>
                <a:spcPct val="200000"/>
              </a:lnSpc>
              <a:buNone/>
            </a:pPr>
            <a:r>
              <a:rPr lang="ja-JP" altLang="en-US" sz="1800" b="1" dirty="0">
                <a:latin typeface="HG丸ｺﾞｼｯｸM-PRO" panose="020F0600000000000000" pitchFamily="50" charset="-128"/>
                <a:ea typeface="HG丸ｺﾞｼｯｸM-PRO" panose="020F0600000000000000" pitchFamily="50" charset="-128"/>
              </a:rPr>
              <a:t>３（１）．中学校卒業予定者に対する求人の申込みについて</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8" name="コンテンツ プレースホルダー 4">
            <a:extLst>
              <a:ext uri="{FF2B5EF4-FFF2-40B4-BE49-F238E27FC236}">
                <a16:creationId xmlns:a16="http://schemas.microsoft.com/office/drawing/2014/main" id="{4B5D5DF7-AC6A-4F09-2A10-33A94A6C4C57}"/>
              </a:ext>
            </a:extLst>
          </p:cNvPr>
          <p:cNvSpPr txBox="1">
            <a:spLocks/>
          </p:cNvSpPr>
          <p:nvPr/>
        </p:nvSpPr>
        <p:spPr>
          <a:xfrm>
            <a:off x="2375410" y="1651636"/>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（１）求人の申込み</a:t>
            </a:r>
            <a:endParaRPr lang="en-US" altLang="ja-JP" dirty="0">
              <a:latin typeface="HG丸ｺﾞｼｯｸM-PRO" panose="020F0600000000000000" pitchFamily="50" charset="-128"/>
              <a:ea typeface="HG丸ｺﾞｼｯｸM-PRO" panose="020F0600000000000000" pitchFamily="50" charset="-128"/>
            </a:endParaRPr>
          </a:p>
        </p:txBody>
      </p:sp>
      <p:sp>
        <p:nvSpPr>
          <p:cNvPr id="9" name="コンテンツ プレースホルダー 4">
            <a:extLst>
              <a:ext uri="{FF2B5EF4-FFF2-40B4-BE49-F238E27FC236}">
                <a16:creationId xmlns:a16="http://schemas.microsoft.com/office/drawing/2014/main" id="{93B74BF6-1B16-C165-BD66-770D8AD8423E}"/>
              </a:ext>
            </a:extLst>
          </p:cNvPr>
          <p:cNvSpPr txBox="1">
            <a:spLocks/>
          </p:cNvSpPr>
          <p:nvPr/>
        </p:nvSpPr>
        <p:spPr>
          <a:xfrm>
            <a:off x="2820374" y="685980"/>
            <a:ext cx="6768752" cy="781000"/>
          </a:xfrm>
          <a:prstGeom prst="rect">
            <a:avLst/>
          </a:prstGeom>
        </p:spPr>
        <p:txBody>
          <a:bodyPr>
            <a:normAutofit lnSpcReduction="10000"/>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b="1" dirty="0">
                <a:latin typeface="HG丸ｺﾞｼｯｸM-PRO" panose="020F0600000000000000" pitchFamily="50" charset="-128"/>
                <a:ea typeface="HG丸ｺﾞｼｯｸM-PRO" panose="020F0600000000000000" pitchFamily="50" charset="-128"/>
              </a:rPr>
              <a:t>⚠</a:t>
            </a:r>
            <a:r>
              <a:rPr lang="ja-JP" altLang="en-US" u="sng" dirty="0">
                <a:latin typeface="HG丸ｺﾞｼｯｸM-PRO" panose="020F0600000000000000" pitchFamily="50" charset="-128"/>
                <a:ea typeface="HG丸ｺﾞｼｯｸM-PRO" panose="020F0600000000000000" pitchFamily="50" charset="-128"/>
              </a:rPr>
              <a:t>中学校卒業予定者に係る求人・求職の受理、職業相談及び職業紹介は、原則、</a:t>
            </a:r>
            <a:r>
              <a:rPr lang="ja-JP" altLang="en-US" sz="1800" b="1" u="sng" dirty="0">
                <a:latin typeface="HG丸ｺﾞｼｯｸM-PRO" panose="020F0600000000000000" pitchFamily="50" charset="-128"/>
                <a:ea typeface="HG丸ｺﾞｼｯｸM-PRO" panose="020F0600000000000000" pitchFamily="50" charset="-128"/>
              </a:rPr>
              <a:t>ハローワーク</a:t>
            </a:r>
            <a:r>
              <a:rPr lang="ja-JP" altLang="en-US" u="sng" dirty="0">
                <a:latin typeface="HG丸ｺﾞｼｯｸM-PRO" panose="020F0600000000000000" pitchFamily="50" charset="-128"/>
                <a:ea typeface="HG丸ｺﾞｼｯｸM-PRO" panose="020F0600000000000000" pitchFamily="50" charset="-128"/>
              </a:rPr>
              <a:t>が行っています。</a:t>
            </a:r>
            <a:endParaRPr lang="en-US" altLang="ja-JP" u="sng" dirty="0">
              <a:latin typeface="HG丸ｺﾞｼｯｸM-PRO" panose="020F0600000000000000" pitchFamily="50" charset="-128"/>
              <a:ea typeface="HG丸ｺﾞｼｯｸM-PRO" panose="020F0600000000000000" pitchFamily="50" charset="-128"/>
            </a:endParaRPr>
          </a:p>
        </p:txBody>
      </p:sp>
      <p:sp>
        <p:nvSpPr>
          <p:cNvPr id="10" name="コンテンツ プレースホルダー 4">
            <a:extLst>
              <a:ext uri="{FF2B5EF4-FFF2-40B4-BE49-F238E27FC236}">
                <a16:creationId xmlns:a16="http://schemas.microsoft.com/office/drawing/2014/main" id="{37266617-8E61-6D45-C62B-E2DBA4B0103E}"/>
              </a:ext>
            </a:extLst>
          </p:cNvPr>
          <p:cNvSpPr txBox="1">
            <a:spLocks/>
          </p:cNvSpPr>
          <p:nvPr/>
        </p:nvSpPr>
        <p:spPr>
          <a:xfrm>
            <a:off x="2618984" y="2048241"/>
            <a:ext cx="7384988" cy="1408542"/>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en-US" altLang="ja-JP" dirty="0">
                <a:latin typeface="HG丸ｺﾞｼｯｸM-PRO" panose="020F0600000000000000" pitchFamily="50" charset="-128"/>
                <a:ea typeface="HG丸ｺﾞｼｯｸM-PRO" panose="020F0600000000000000" pitchFamily="50" charset="-128"/>
              </a:rPr>
              <a:t>6</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日以降、ハローワークへ①及び②を提出してください。（職種別）</a:t>
            </a:r>
            <a:endParaRPr lang="en-US" altLang="ja-JP"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ハローワークにて内容を確認し、</a:t>
            </a:r>
            <a:r>
              <a:rPr lang="ja-JP" altLang="en-US" u="sng" dirty="0">
                <a:latin typeface="HG丸ｺﾞｼｯｸM-PRO" panose="020F0600000000000000" pitchFamily="50" charset="-128"/>
                <a:ea typeface="HG丸ｺﾞｼｯｸM-PRO" panose="020F0600000000000000" pitchFamily="50" charset="-128"/>
              </a:rPr>
              <a:t>受理印を押印</a:t>
            </a:r>
            <a:r>
              <a:rPr lang="ja-JP" altLang="en-US" dirty="0">
                <a:latin typeface="HG丸ｺﾞｼｯｸM-PRO" panose="020F0600000000000000" pitchFamily="50" charset="-128"/>
                <a:ea typeface="HG丸ｺﾞｼｯｸM-PRO" panose="020F0600000000000000" pitchFamily="50" charset="-128"/>
              </a:rPr>
              <a:t>した求人票を返却します。</a:t>
            </a:r>
            <a:endParaRPr lang="en-US" altLang="ja-JP"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endParaRPr lang="en-US" altLang="ja-JP"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①中卒用求人票</a:t>
            </a:r>
            <a:endParaRPr lang="en-US" altLang="ja-JP"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②青少年雇用情報シート</a:t>
            </a:r>
            <a:endParaRPr lang="en-US" altLang="ja-JP" dirty="0">
              <a:latin typeface="HG丸ｺﾞｼｯｸM-PRO" panose="020F0600000000000000" pitchFamily="50" charset="-128"/>
              <a:ea typeface="HG丸ｺﾞｼｯｸM-PRO" panose="020F0600000000000000" pitchFamily="50" charset="-128"/>
            </a:endParaRPr>
          </a:p>
        </p:txBody>
      </p:sp>
      <p:sp>
        <p:nvSpPr>
          <p:cNvPr id="11" name="コンテンツ プレースホルダー 4">
            <a:extLst>
              <a:ext uri="{FF2B5EF4-FFF2-40B4-BE49-F238E27FC236}">
                <a16:creationId xmlns:a16="http://schemas.microsoft.com/office/drawing/2014/main" id="{5BDC795B-606A-D065-0A1A-59D3370FC73B}"/>
              </a:ext>
            </a:extLst>
          </p:cNvPr>
          <p:cNvSpPr txBox="1">
            <a:spLocks/>
          </p:cNvSpPr>
          <p:nvPr/>
        </p:nvSpPr>
        <p:spPr>
          <a:xfrm>
            <a:off x="2618984" y="3241784"/>
            <a:ext cx="7384988" cy="331541"/>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①の様式はホームページに掲載していないため、ハローワークへお問い合わせください。</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3" name="コンテンツ プレースホルダー 4">
            <a:extLst>
              <a:ext uri="{FF2B5EF4-FFF2-40B4-BE49-F238E27FC236}">
                <a16:creationId xmlns:a16="http://schemas.microsoft.com/office/drawing/2014/main" id="{08615455-1001-5E8A-F123-93E000ED7CB8}"/>
              </a:ext>
            </a:extLst>
          </p:cNvPr>
          <p:cNvSpPr txBox="1">
            <a:spLocks/>
          </p:cNvSpPr>
          <p:nvPr/>
        </p:nvSpPr>
        <p:spPr>
          <a:xfrm>
            <a:off x="2512256" y="3255478"/>
            <a:ext cx="7384988" cy="390500"/>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endParaRPr lang="en-US" altLang="ja-JP" dirty="0">
              <a:latin typeface="HG丸ｺﾞｼｯｸM-PRO" panose="020F0600000000000000" pitchFamily="50" charset="-128"/>
              <a:ea typeface="HG丸ｺﾞｼｯｸM-PRO" panose="020F0600000000000000" pitchFamily="50" charset="-128"/>
            </a:endParaRPr>
          </a:p>
        </p:txBody>
      </p:sp>
      <p:sp>
        <p:nvSpPr>
          <p:cNvPr id="14" name="コンテンツ プレースホルダー 4">
            <a:extLst>
              <a:ext uri="{FF2B5EF4-FFF2-40B4-BE49-F238E27FC236}">
                <a16:creationId xmlns:a16="http://schemas.microsoft.com/office/drawing/2014/main" id="{6715440D-3CAF-4496-02CC-34F5B27060EC}"/>
              </a:ext>
            </a:extLst>
          </p:cNvPr>
          <p:cNvSpPr txBox="1">
            <a:spLocks/>
          </p:cNvSpPr>
          <p:nvPr/>
        </p:nvSpPr>
        <p:spPr>
          <a:xfrm>
            <a:off x="2395358" y="3749750"/>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）求人活動</a:t>
            </a:r>
            <a:endParaRPr lang="en-US" altLang="ja-JP" dirty="0">
              <a:latin typeface="HG丸ｺﾞｼｯｸM-PRO" panose="020F0600000000000000" pitchFamily="50" charset="-128"/>
              <a:ea typeface="HG丸ｺﾞｼｯｸM-PRO" panose="020F0600000000000000" pitchFamily="50" charset="-128"/>
            </a:endParaRPr>
          </a:p>
        </p:txBody>
      </p:sp>
      <p:sp>
        <p:nvSpPr>
          <p:cNvPr id="15" name="コンテンツ プレースホルダー 4">
            <a:extLst>
              <a:ext uri="{FF2B5EF4-FFF2-40B4-BE49-F238E27FC236}">
                <a16:creationId xmlns:a16="http://schemas.microsoft.com/office/drawing/2014/main" id="{F5FEDF02-F265-0304-FB69-926B05964CA9}"/>
              </a:ext>
            </a:extLst>
          </p:cNvPr>
          <p:cNvSpPr txBox="1">
            <a:spLocks/>
          </p:cNvSpPr>
          <p:nvPr/>
        </p:nvSpPr>
        <p:spPr>
          <a:xfrm>
            <a:off x="2600020" y="4080611"/>
            <a:ext cx="7362199" cy="1362018"/>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求人活動としての学校訪問は、７月１日以降、事前に学校の了解を取った上で行ってください。</a:t>
            </a:r>
            <a:endParaRPr lang="en-US" altLang="ja-JP" sz="13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また、新聞広告等による</a:t>
            </a:r>
            <a:r>
              <a:rPr lang="ja-JP" altLang="en-US" sz="1300" u="sng" dirty="0">
                <a:solidFill>
                  <a:srgbClr val="FF0000"/>
                </a:solidFill>
                <a:latin typeface="HG丸ｺﾞｼｯｸM-PRO" panose="020F0600000000000000" pitchFamily="50" charset="-128"/>
                <a:ea typeface="HG丸ｺﾞｼｯｸM-PRO" panose="020F0600000000000000" pitchFamily="50" charset="-128"/>
              </a:rPr>
              <a:t>文書募集は行えません。</a:t>
            </a:r>
            <a:endParaRPr lang="en-US" altLang="ja-JP" sz="1300" u="sng" dirty="0">
              <a:solidFill>
                <a:srgbClr val="FF0000"/>
              </a:solidFill>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en-US" altLang="ja-JP" sz="1300" u="sng" dirty="0">
                <a:latin typeface="HG丸ｺﾞｼｯｸM-PRO" panose="020F0600000000000000" pitchFamily="50" charset="-128"/>
                <a:ea typeface="HG丸ｺﾞｼｯｸM-PRO" panose="020F0600000000000000" pitchFamily="50" charset="-128"/>
              </a:rPr>
              <a:t>※</a:t>
            </a:r>
            <a:r>
              <a:rPr lang="ja-JP" altLang="en-US" sz="1300" u="sng" dirty="0">
                <a:latin typeface="HG丸ｺﾞｼｯｸM-PRO" panose="020F0600000000000000" pitchFamily="50" charset="-128"/>
                <a:ea typeface="HG丸ｺﾞｼｯｸM-PRO" panose="020F0600000000000000" pitchFamily="50" charset="-128"/>
              </a:rPr>
              <a:t>各事業所で作成される求人要項は、求人票に矛盾せず、誇大な表現等がないものに限り、求人票と共に学校へ送付しても構いません。（冊子</a:t>
            </a:r>
            <a:r>
              <a:rPr lang="en-US" altLang="ja-JP" sz="1300" u="sng" dirty="0">
                <a:latin typeface="HG丸ｺﾞｼｯｸM-PRO" panose="020F0600000000000000" pitchFamily="50" charset="-128"/>
                <a:ea typeface="HG丸ｺﾞｼｯｸM-PRO" panose="020F0600000000000000" pitchFamily="50" charset="-128"/>
              </a:rPr>
              <a:t>P9</a:t>
            </a:r>
            <a:r>
              <a:rPr lang="ja-JP" altLang="en-US" sz="1300" u="sng" dirty="0">
                <a:latin typeface="HG丸ｺﾞｼｯｸM-PRO" panose="020F0600000000000000" pitchFamily="50" charset="-128"/>
                <a:ea typeface="HG丸ｺﾞｼｯｸM-PRO" panose="020F0600000000000000" pitchFamily="50" charset="-128"/>
              </a:rPr>
              <a:t>の注意事項をご確認ください。）</a:t>
            </a:r>
            <a:endParaRPr lang="en-US" altLang="ja-JP" sz="1300" u="sng" dirty="0">
              <a:latin typeface="HG丸ｺﾞｼｯｸM-PRO" panose="020F0600000000000000" pitchFamily="50" charset="-128"/>
              <a:ea typeface="HG丸ｺﾞｼｯｸM-PRO" panose="020F0600000000000000" pitchFamily="50" charset="-128"/>
            </a:endParaRPr>
          </a:p>
        </p:txBody>
      </p:sp>
      <p:sp>
        <p:nvSpPr>
          <p:cNvPr id="16" name="コンテンツ プレースホルダー 4">
            <a:extLst>
              <a:ext uri="{FF2B5EF4-FFF2-40B4-BE49-F238E27FC236}">
                <a16:creationId xmlns:a16="http://schemas.microsoft.com/office/drawing/2014/main" id="{6388451A-5C16-25C3-E050-F3C728CECECD}"/>
              </a:ext>
            </a:extLst>
          </p:cNvPr>
          <p:cNvSpPr txBox="1">
            <a:spLocks/>
          </p:cNvSpPr>
          <p:nvPr/>
        </p:nvSpPr>
        <p:spPr>
          <a:xfrm>
            <a:off x="2376154" y="5100221"/>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3</a:t>
            </a:r>
            <a:r>
              <a:rPr lang="ja-JP" altLang="en-US" dirty="0">
                <a:latin typeface="HG丸ｺﾞｼｯｸM-PRO" panose="020F0600000000000000" pitchFamily="50" charset="-128"/>
                <a:ea typeface="HG丸ｺﾞｼｯｸM-PRO" panose="020F0600000000000000" pitchFamily="50" charset="-128"/>
              </a:rPr>
              <a:t>）求人の連絡</a:t>
            </a:r>
            <a:endParaRPr lang="en-US" altLang="ja-JP" dirty="0">
              <a:latin typeface="HG丸ｺﾞｼｯｸM-PRO" panose="020F0600000000000000" pitchFamily="50" charset="-128"/>
              <a:ea typeface="HG丸ｺﾞｼｯｸM-PRO" panose="020F0600000000000000" pitchFamily="50" charset="-128"/>
            </a:endParaRPr>
          </a:p>
        </p:txBody>
      </p:sp>
      <p:sp>
        <p:nvSpPr>
          <p:cNvPr id="17" name="コンテンツ プレースホルダー 4">
            <a:extLst>
              <a:ext uri="{FF2B5EF4-FFF2-40B4-BE49-F238E27FC236}">
                <a16:creationId xmlns:a16="http://schemas.microsoft.com/office/drawing/2014/main" id="{BB6BF168-03AC-F2AD-CC08-1963DAA39EB6}"/>
              </a:ext>
            </a:extLst>
          </p:cNvPr>
          <p:cNvSpPr txBox="1">
            <a:spLocks/>
          </p:cNvSpPr>
          <p:nvPr/>
        </p:nvSpPr>
        <p:spPr>
          <a:xfrm>
            <a:off x="2577231" y="5422207"/>
            <a:ext cx="6032389" cy="118014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・お申し込みいただいた求人票は、求人情報としてとりまとめ、各中学校に提供します。</a:t>
            </a:r>
            <a:endParaRPr lang="en-US" altLang="ja-JP" sz="13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a:t>
            </a:r>
            <a:r>
              <a:rPr lang="ja-JP" altLang="en-US" sz="1300" u="sng" dirty="0">
                <a:latin typeface="HG丸ｺﾞｼｯｸM-PRO" panose="020F0600000000000000" pitchFamily="50" charset="-128"/>
                <a:ea typeface="HG丸ｺﾞｼｯｸM-PRO" panose="020F0600000000000000" pitchFamily="50" charset="-128"/>
              </a:rPr>
              <a:t>可能な限り</a:t>
            </a:r>
            <a:r>
              <a:rPr lang="en-US" altLang="ja-JP" sz="1300" u="sng" dirty="0">
                <a:latin typeface="HG丸ｺﾞｼｯｸM-PRO" panose="020F0600000000000000" pitchFamily="50" charset="-128"/>
                <a:ea typeface="HG丸ｺﾞｼｯｸM-PRO" panose="020F0600000000000000" pitchFamily="50" charset="-128"/>
              </a:rPr>
              <a:t>8</a:t>
            </a:r>
            <a:r>
              <a:rPr lang="ja-JP" altLang="en-US" sz="1300" u="sng" dirty="0">
                <a:latin typeface="HG丸ｺﾞｼｯｸM-PRO" panose="020F0600000000000000" pitchFamily="50" charset="-128"/>
                <a:ea typeface="HG丸ｺﾞｼｯｸM-PRO" panose="020F0600000000000000" pitchFamily="50" charset="-128"/>
              </a:rPr>
              <a:t>月末日までに提出してください。</a:t>
            </a:r>
            <a:endParaRPr lang="en-US" altLang="ja-JP" sz="1300" u="sng"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・求人票の「求人連絡」欄に記載されたハローワークには、求人票の写しを送付します。</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9E1755C-D4F1-8DD9-3048-4C9EFB8BE9CF}"/>
              </a:ext>
            </a:extLst>
          </p:cNvPr>
          <p:cNvSpPr txBox="1"/>
          <p:nvPr/>
        </p:nvSpPr>
        <p:spPr>
          <a:xfrm>
            <a:off x="8808528" y="241038"/>
            <a:ext cx="1021433"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dirty="0"/>
              <a:t>冊子</a:t>
            </a:r>
            <a:r>
              <a:rPr kumimoji="1" lang="en-US" altLang="ja-JP" sz="1200" dirty="0"/>
              <a:t>P9~P16</a:t>
            </a:r>
            <a:endParaRPr kumimoji="1" lang="ja-JP" altLang="en-US" sz="1200" dirty="0"/>
          </a:p>
        </p:txBody>
      </p:sp>
      <p:sp>
        <p:nvSpPr>
          <p:cNvPr id="5" name="吹き出し: 角を丸めた四角形 4">
            <a:extLst>
              <a:ext uri="{FF2B5EF4-FFF2-40B4-BE49-F238E27FC236}">
                <a16:creationId xmlns:a16="http://schemas.microsoft.com/office/drawing/2014/main" id="{1385A274-2666-5C6A-845B-69337299342F}"/>
              </a:ext>
            </a:extLst>
          </p:cNvPr>
          <p:cNvSpPr/>
          <p:nvPr/>
        </p:nvSpPr>
        <p:spPr>
          <a:xfrm>
            <a:off x="5263647" y="2685432"/>
            <a:ext cx="2634832" cy="328662"/>
          </a:xfrm>
          <a:prstGeom prst="wedgeRoundRectCallout">
            <a:avLst>
              <a:gd name="adj1" fmla="val -23412"/>
              <a:gd name="adj2" fmla="val -80206"/>
              <a:gd name="adj3" fmla="val 16667"/>
            </a:avLst>
          </a:prstGeom>
          <a:solidFill>
            <a:schemeClr val="accent6"/>
          </a:solidFill>
          <a:ln>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 name="テキスト ボックス 5">
            <a:extLst>
              <a:ext uri="{FF2B5EF4-FFF2-40B4-BE49-F238E27FC236}">
                <a16:creationId xmlns:a16="http://schemas.microsoft.com/office/drawing/2014/main" id="{D716270A-1609-1306-51B0-A542FAC857AA}"/>
              </a:ext>
            </a:extLst>
          </p:cNvPr>
          <p:cNvSpPr txBox="1"/>
          <p:nvPr/>
        </p:nvSpPr>
        <p:spPr>
          <a:xfrm>
            <a:off x="5263647" y="2707335"/>
            <a:ext cx="2723823" cy="268471"/>
          </a:xfrm>
          <a:prstGeom prst="rect">
            <a:avLst/>
          </a:prstGeom>
          <a:noFill/>
        </p:spPr>
        <p:txBody>
          <a:bodyPr wrap="none" rtlCol="0">
            <a:spAutoFit/>
          </a:bodyPr>
          <a:lstStyle/>
          <a:p>
            <a:pPr algn="l">
              <a:lnSpc>
                <a:spcPct val="120000"/>
              </a:lnSpc>
              <a:spcAft>
                <a:spcPts val="600"/>
              </a:spcAft>
              <a:buClr>
                <a:schemeClr val="tx2"/>
              </a:buClr>
            </a:pPr>
            <a:r>
              <a:rPr kumimoji="1" lang="ja-JP" altLang="en-US" sz="1100" u="sng" dirty="0">
                <a:solidFill>
                  <a:srgbClr val="FF0000"/>
                </a:solidFill>
                <a:latin typeface="HG丸ｺﾞｼｯｸM-PRO" panose="020F0600000000000000" pitchFamily="50" charset="-128"/>
                <a:ea typeface="HG丸ｺﾞｼｯｸM-PRO" panose="020F0600000000000000" pitchFamily="50" charset="-128"/>
              </a:rPr>
              <a:t>受理印のない求人票は使用できません！</a:t>
            </a:r>
          </a:p>
        </p:txBody>
      </p:sp>
    </p:spTree>
    <p:extLst>
      <p:ext uri="{BB962C8B-B14F-4D97-AF65-F5344CB8AC3E}">
        <p14:creationId xmlns:p14="http://schemas.microsoft.com/office/powerpoint/2010/main" val="154236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a:extLst>
            <a:ext uri="{FF2B5EF4-FFF2-40B4-BE49-F238E27FC236}">
              <a16:creationId xmlns:a16="http://schemas.microsoft.com/office/drawing/2014/main" id="{52F30101-4354-50AA-B67E-0C1D178BC1FA}"/>
            </a:ext>
          </a:extLst>
        </p:cNvPr>
        <p:cNvGrpSpPr/>
        <p:nvPr/>
      </p:nvGrpSpPr>
      <p:grpSpPr>
        <a:xfrm>
          <a:off x="0" y="0"/>
          <a:ext cx="0" cy="0"/>
          <a:chOff x="0" y="0"/>
          <a:chExt cx="0" cy="0"/>
        </a:xfrm>
      </p:grpSpPr>
      <p:cxnSp>
        <p:nvCxnSpPr>
          <p:cNvPr id="25" name="直線コネクタ 24">
            <a:extLst>
              <a:ext uri="{FF2B5EF4-FFF2-40B4-BE49-F238E27FC236}">
                <a16:creationId xmlns:a16="http://schemas.microsoft.com/office/drawing/2014/main" id="{15570EB3-3952-6DA2-8D9E-ABE418CE779F}"/>
              </a:ext>
            </a:extLst>
          </p:cNvPr>
          <p:cNvCxnSpPr>
            <a:cxnSpLocks/>
          </p:cNvCxnSpPr>
          <p:nvPr/>
        </p:nvCxnSpPr>
        <p:spPr>
          <a:xfrm>
            <a:off x="2590801" y="5088355"/>
            <a:ext cx="1468022"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6F53437-F2DB-ADF3-2353-6AD1BFFEBAE6}"/>
              </a:ext>
            </a:extLst>
          </p:cNvPr>
          <p:cNvCxnSpPr>
            <a:cxnSpLocks/>
          </p:cNvCxnSpPr>
          <p:nvPr/>
        </p:nvCxnSpPr>
        <p:spPr>
          <a:xfrm>
            <a:off x="2590801" y="4504955"/>
            <a:ext cx="2404126"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E8C2F941-1E9C-ACC9-DC72-FFB0F186FB51}"/>
              </a:ext>
            </a:extLst>
          </p:cNvPr>
          <p:cNvCxnSpPr>
            <a:cxnSpLocks/>
          </p:cNvCxnSpPr>
          <p:nvPr/>
        </p:nvCxnSpPr>
        <p:spPr>
          <a:xfrm>
            <a:off x="2548874" y="2996952"/>
            <a:ext cx="1468022"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9480E869-764A-5386-5DDF-DD57FA71B022}"/>
              </a:ext>
            </a:extLst>
          </p:cNvPr>
          <p:cNvCxnSpPr>
            <a:cxnSpLocks/>
          </p:cNvCxnSpPr>
          <p:nvPr/>
        </p:nvCxnSpPr>
        <p:spPr>
          <a:xfrm>
            <a:off x="2590801" y="1772816"/>
            <a:ext cx="922039"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3CE4A78-F5D8-30D4-D570-BC3C45B790F5}"/>
              </a:ext>
            </a:extLst>
          </p:cNvPr>
          <p:cNvCxnSpPr>
            <a:cxnSpLocks/>
          </p:cNvCxnSpPr>
          <p:nvPr/>
        </p:nvCxnSpPr>
        <p:spPr>
          <a:xfrm>
            <a:off x="2590801" y="548680"/>
            <a:ext cx="1927932" cy="0"/>
          </a:xfrm>
          <a:prstGeom prst="line">
            <a:avLst/>
          </a:prstGeom>
          <a:ln w="155575">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D7631936-1DDE-5805-08A2-F4163431259B}"/>
              </a:ext>
            </a:extLst>
          </p:cNvPr>
          <p:cNvSpPr/>
          <p:nvPr/>
        </p:nvSpPr>
        <p:spPr>
          <a:xfrm>
            <a:off x="659247" y="3910548"/>
            <a:ext cx="1931554" cy="3785652"/>
          </a:xfrm>
          <a:prstGeom prst="rect">
            <a:avLst/>
          </a:prstGeom>
        </p:spPr>
        <p:txBody>
          <a:bodyPr wrap="none">
            <a:spAutoFit/>
          </a:bodyPr>
          <a:lstStyle/>
          <a:p>
            <a:r>
              <a:rPr lang="en-US"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rPr>
              <a:t>3</a:t>
            </a:r>
            <a:endParaRPr lang="en" altLang="ja-JP" sz="24000" spc="272" dirty="0">
              <a:solidFill>
                <a:schemeClr val="bg1">
                  <a:alpha val="3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8" name="コンテンツ プレースホルダー 4">
            <a:extLst>
              <a:ext uri="{FF2B5EF4-FFF2-40B4-BE49-F238E27FC236}">
                <a16:creationId xmlns:a16="http://schemas.microsoft.com/office/drawing/2014/main" id="{F8B7AA00-D171-F84F-BBCC-AFE842199DEA}"/>
              </a:ext>
            </a:extLst>
          </p:cNvPr>
          <p:cNvSpPr txBox="1">
            <a:spLocks/>
          </p:cNvSpPr>
          <p:nvPr/>
        </p:nvSpPr>
        <p:spPr>
          <a:xfrm>
            <a:off x="2374151" y="314673"/>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（４）応募書類等の送付</a:t>
            </a:r>
            <a:endParaRPr lang="en-US" altLang="ja-JP" dirty="0">
              <a:latin typeface="HG丸ｺﾞｼｯｸM-PRO" panose="020F0600000000000000" pitchFamily="50" charset="-128"/>
              <a:ea typeface="HG丸ｺﾞｼｯｸM-PRO" panose="020F0600000000000000" pitchFamily="50" charset="-128"/>
            </a:endParaRPr>
          </a:p>
        </p:txBody>
      </p:sp>
      <p:sp>
        <p:nvSpPr>
          <p:cNvPr id="10" name="コンテンツ プレースホルダー 4">
            <a:extLst>
              <a:ext uri="{FF2B5EF4-FFF2-40B4-BE49-F238E27FC236}">
                <a16:creationId xmlns:a16="http://schemas.microsoft.com/office/drawing/2014/main" id="{23E06802-54A9-B1EA-E4BC-8CF890D88B98}"/>
              </a:ext>
            </a:extLst>
          </p:cNvPr>
          <p:cNvSpPr txBox="1">
            <a:spLocks/>
          </p:cNvSpPr>
          <p:nvPr/>
        </p:nvSpPr>
        <p:spPr>
          <a:xfrm>
            <a:off x="2590801" y="704071"/>
            <a:ext cx="7384988" cy="781000"/>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・応募を希望する生徒があった場合、紹介状に応募書類（中学職業相談票乙）を添えて、</a:t>
            </a:r>
            <a:r>
              <a:rPr lang="en-US" altLang="ja-JP" dirty="0">
                <a:latin typeface="HG丸ｺﾞｼｯｸM-PRO" panose="020F0600000000000000" pitchFamily="50" charset="-128"/>
                <a:ea typeface="HG丸ｺﾞｼｯｸM-PRO" panose="020F0600000000000000" pitchFamily="50" charset="-128"/>
              </a:rPr>
              <a:t>2027</a:t>
            </a:r>
            <a:r>
              <a:rPr lang="ja-JP" altLang="en-US" dirty="0">
                <a:latin typeface="HG丸ｺﾞｼｯｸM-PRO" panose="020F0600000000000000" pitchFamily="50" charset="-128"/>
                <a:ea typeface="HG丸ｺﾞｼｯｸM-PRO" panose="020F0600000000000000" pitchFamily="50" charset="-128"/>
              </a:rPr>
              <a:t>年</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日以降、ハローワークから送付します。</a:t>
            </a:r>
            <a:endParaRPr lang="en-US" altLang="ja-JP"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・応募書類が届いたら、選考日程等を事業主から中学校及び生徒に通知してください。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13" name="コンテンツ プレースホルダー 4">
            <a:extLst>
              <a:ext uri="{FF2B5EF4-FFF2-40B4-BE49-F238E27FC236}">
                <a16:creationId xmlns:a16="http://schemas.microsoft.com/office/drawing/2014/main" id="{DFB87CAB-0FAC-1D8C-07CD-983FCFA828E7}"/>
              </a:ext>
            </a:extLst>
          </p:cNvPr>
          <p:cNvSpPr txBox="1">
            <a:spLocks/>
          </p:cNvSpPr>
          <p:nvPr/>
        </p:nvSpPr>
        <p:spPr>
          <a:xfrm>
            <a:off x="2690670" y="1946240"/>
            <a:ext cx="7185248" cy="1470447"/>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選考開始は</a:t>
            </a:r>
            <a:r>
              <a:rPr lang="en-US" altLang="ja-JP" dirty="0">
                <a:latin typeface="HG丸ｺﾞｼｯｸM-PRO" panose="020F0600000000000000" pitchFamily="50" charset="-128"/>
                <a:ea typeface="HG丸ｺﾞｼｯｸM-PRO" panose="020F0600000000000000" pitchFamily="50" charset="-128"/>
              </a:rPr>
              <a:t>2027</a:t>
            </a:r>
            <a:r>
              <a:rPr lang="ja-JP" altLang="en-US" dirty="0">
                <a:latin typeface="HG丸ｺﾞｼｯｸM-PRO" panose="020F0600000000000000" pitchFamily="50" charset="-128"/>
                <a:ea typeface="HG丸ｺﾞｼｯｸM-PRO" panose="020F0600000000000000" pitchFamily="50" charset="-128"/>
              </a:rPr>
              <a:t>年</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月</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日以降ですが、愛知県では一斉選考日を定めており、</a:t>
            </a:r>
            <a:endParaRPr lang="en-US" altLang="ja-JP"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今年度は</a:t>
            </a:r>
            <a:r>
              <a:rPr lang="en-US" altLang="ja-JP" u="sng" dirty="0">
                <a:solidFill>
                  <a:srgbClr val="FF0000"/>
                </a:solidFill>
                <a:latin typeface="HG丸ｺﾞｼｯｸM-PRO" panose="020F0600000000000000" pitchFamily="50" charset="-128"/>
                <a:ea typeface="HG丸ｺﾞｼｯｸM-PRO" panose="020F0600000000000000" pitchFamily="50" charset="-128"/>
              </a:rPr>
              <a:t>2027</a:t>
            </a:r>
            <a:r>
              <a:rPr lang="ja-JP" altLang="en-US" u="sng" dirty="0">
                <a:solidFill>
                  <a:srgbClr val="FF0000"/>
                </a:solidFill>
                <a:latin typeface="HG丸ｺﾞｼｯｸM-PRO" panose="020F0600000000000000" pitchFamily="50" charset="-128"/>
                <a:ea typeface="HG丸ｺﾞｼｯｸM-PRO" panose="020F0600000000000000" pitchFamily="50" charset="-128"/>
              </a:rPr>
              <a:t>年</a:t>
            </a:r>
            <a:r>
              <a:rPr lang="en-US" altLang="ja-JP" u="sng" dirty="0">
                <a:solidFill>
                  <a:srgbClr val="FF0000"/>
                </a:solidFill>
                <a:latin typeface="HG丸ｺﾞｼｯｸM-PRO" panose="020F0600000000000000" pitchFamily="50" charset="-128"/>
                <a:ea typeface="HG丸ｺﾞｼｯｸM-PRO" panose="020F0600000000000000" pitchFamily="50" charset="-128"/>
              </a:rPr>
              <a:t>1</a:t>
            </a:r>
            <a:r>
              <a:rPr lang="ja-JP" altLang="en-US" u="sng" dirty="0">
                <a:solidFill>
                  <a:srgbClr val="FF0000"/>
                </a:solidFill>
                <a:latin typeface="HG丸ｺﾞｼｯｸM-PRO" panose="020F0600000000000000" pitchFamily="50" charset="-128"/>
                <a:ea typeface="HG丸ｺﾞｼｯｸM-PRO" panose="020F0600000000000000" pitchFamily="50" charset="-128"/>
              </a:rPr>
              <a:t>月</a:t>
            </a:r>
            <a:r>
              <a:rPr lang="en-US" altLang="ja-JP" u="sng" dirty="0">
                <a:solidFill>
                  <a:srgbClr val="FF0000"/>
                </a:solidFill>
                <a:latin typeface="HG丸ｺﾞｼｯｸM-PRO" panose="020F0600000000000000" pitchFamily="50" charset="-128"/>
                <a:ea typeface="HG丸ｺﾞｼｯｸM-PRO" panose="020F0600000000000000" pitchFamily="50" charset="-128"/>
              </a:rPr>
              <a:t>26</a:t>
            </a:r>
            <a:r>
              <a:rPr lang="ja-JP" altLang="en-US" u="sng" dirty="0">
                <a:solidFill>
                  <a:srgbClr val="FF0000"/>
                </a:solidFill>
                <a:latin typeface="HG丸ｺﾞｼｯｸM-PRO" panose="020F0600000000000000" pitchFamily="50" charset="-128"/>
                <a:ea typeface="HG丸ｺﾞｼｯｸM-PRO" panose="020F0600000000000000" pitchFamily="50" charset="-128"/>
              </a:rPr>
              <a:t>日（火）</a:t>
            </a:r>
            <a:r>
              <a:rPr lang="ja-JP" altLang="en-US" dirty="0">
                <a:latin typeface="HG丸ｺﾞｼｯｸM-PRO" panose="020F0600000000000000" pitchFamily="50" charset="-128"/>
                <a:ea typeface="HG丸ｺﾞｼｯｸM-PRO" panose="020F0600000000000000" pitchFamily="50" charset="-128"/>
              </a:rPr>
              <a:t>となります。可能な限りこの日を選考日に定めてください。なお、悪天候等の場合には、改めて選考日を設定するなどの配慮をお願いします。</a:t>
            </a:r>
            <a:endParaRPr lang="en-US" altLang="ja-JP" dirty="0">
              <a:latin typeface="HG丸ｺﾞｼｯｸM-PRO" panose="020F0600000000000000" pitchFamily="50" charset="-128"/>
              <a:ea typeface="HG丸ｺﾞｼｯｸM-PRO" panose="020F0600000000000000" pitchFamily="50" charset="-128"/>
            </a:endParaRPr>
          </a:p>
        </p:txBody>
      </p:sp>
      <p:sp>
        <p:nvSpPr>
          <p:cNvPr id="14" name="コンテンツ プレースホルダー 4">
            <a:extLst>
              <a:ext uri="{FF2B5EF4-FFF2-40B4-BE49-F238E27FC236}">
                <a16:creationId xmlns:a16="http://schemas.microsoft.com/office/drawing/2014/main" id="{A30824F3-44C5-D9E0-215B-1AFB116F134E}"/>
              </a:ext>
            </a:extLst>
          </p:cNvPr>
          <p:cNvSpPr txBox="1">
            <a:spLocks/>
          </p:cNvSpPr>
          <p:nvPr/>
        </p:nvSpPr>
        <p:spPr>
          <a:xfrm>
            <a:off x="2393628" y="2743157"/>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（６）採否の決定</a:t>
            </a:r>
            <a:endParaRPr lang="en-US" altLang="ja-JP" dirty="0">
              <a:latin typeface="HG丸ｺﾞｼｯｸM-PRO" panose="020F0600000000000000" pitchFamily="50" charset="-128"/>
              <a:ea typeface="HG丸ｺﾞｼｯｸM-PRO" panose="020F0600000000000000" pitchFamily="50" charset="-128"/>
            </a:endParaRPr>
          </a:p>
        </p:txBody>
      </p:sp>
      <p:sp>
        <p:nvSpPr>
          <p:cNvPr id="15" name="コンテンツ プレースホルダー 4">
            <a:extLst>
              <a:ext uri="{FF2B5EF4-FFF2-40B4-BE49-F238E27FC236}">
                <a16:creationId xmlns:a16="http://schemas.microsoft.com/office/drawing/2014/main" id="{F15481ED-1882-93E6-BD8C-5A07FFE6793F}"/>
              </a:ext>
            </a:extLst>
          </p:cNvPr>
          <p:cNvSpPr txBox="1">
            <a:spLocks/>
          </p:cNvSpPr>
          <p:nvPr/>
        </p:nvSpPr>
        <p:spPr>
          <a:xfrm>
            <a:off x="2647668" y="3084975"/>
            <a:ext cx="6452205" cy="1278791"/>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・採否結果は、速やかに学校を通じて生徒に通知してください。</a:t>
            </a:r>
            <a:endParaRPr lang="en-US" altLang="ja-JP" sz="13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dirty="0">
                <a:latin typeface="HG丸ｺﾞｼｯｸM-PRO" panose="020F0600000000000000" pitchFamily="50" charset="-128"/>
                <a:ea typeface="HG丸ｺﾞｼｯｸM-PRO" panose="020F0600000000000000" pitchFamily="50" charset="-128"/>
              </a:rPr>
              <a:t>・また、「</a:t>
            </a:r>
            <a:r>
              <a:rPr lang="ja-JP" altLang="en-US" u="sng" dirty="0">
                <a:latin typeface="HG丸ｺﾞｼｯｸM-PRO" panose="020F0600000000000000" pitchFamily="50" charset="-128"/>
                <a:ea typeface="HG丸ｺﾞｼｯｸM-PRO" panose="020F0600000000000000" pitchFamily="50" charset="-128"/>
              </a:rPr>
              <a:t>採否結果通知書</a:t>
            </a:r>
            <a:r>
              <a:rPr lang="ja-JP" altLang="en-US" dirty="0">
                <a:latin typeface="HG丸ｺﾞｼｯｸM-PRO" panose="020F0600000000000000" pitchFamily="50" charset="-128"/>
                <a:ea typeface="HG丸ｺﾞｼｯｸM-PRO" panose="020F0600000000000000" pitchFamily="50" charset="-128"/>
              </a:rPr>
              <a:t>」によりハローワークにもご報告ください。</a:t>
            </a:r>
            <a:endParaRPr lang="en-US" altLang="ja-JP"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sz="1100" dirty="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採否結果通知書は、紹介状の後ろについています。２枚目はハローワーク犬山、　</a:t>
            </a:r>
            <a:endParaRPr lang="en-US" altLang="ja-JP" sz="11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sz="1100" dirty="0">
                <a:latin typeface="HG丸ｺﾞｼｯｸM-PRO" panose="020F0600000000000000" pitchFamily="50" charset="-128"/>
                <a:ea typeface="HG丸ｺﾞｼｯｸM-PRO" panose="020F0600000000000000" pitchFamily="50" charset="-128"/>
              </a:rPr>
              <a:t>　　　　　　　３枚目は求職者を管轄するハローワークへ送付してください。</a:t>
            </a:r>
            <a:endParaRPr lang="en-US" altLang="ja-JP" sz="11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・不採用の場合は、応募書類を求職者を管轄するハローワークへ返送してください。</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16" name="コンテンツ プレースホルダー 4">
            <a:extLst>
              <a:ext uri="{FF2B5EF4-FFF2-40B4-BE49-F238E27FC236}">
                <a16:creationId xmlns:a16="http://schemas.microsoft.com/office/drawing/2014/main" id="{35EFC55D-C3E1-EFD9-E08F-5EECB3B271E0}"/>
              </a:ext>
            </a:extLst>
          </p:cNvPr>
          <p:cNvSpPr txBox="1">
            <a:spLocks/>
          </p:cNvSpPr>
          <p:nvPr/>
        </p:nvSpPr>
        <p:spPr>
          <a:xfrm>
            <a:off x="2437361" y="4271585"/>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（７）採用（内定）状況の報告</a:t>
            </a:r>
            <a:endParaRPr lang="en-US" altLang="ja-JP" dirty="0">
              <a:latin typeface="HG丸ｺﾞｼｯｸM-PRO" panose="020F0600000000000000" pitchFamily="50" charset="-128"/>
              <a:ea typeface="HG丸ｺﾞｼｯｸM-PRO" panose="020F0600000000000000" pitchFamily="50" charset="-128"/>
            </a:endParaRPr>
          </a:p>
        </p:txBody>
      </p:sp>
      <p:sp>
        <p:nvSpPr>
          <p:cNvPr id="17" name="コンテンツ プレースホルダー 4">
            <a:extLst>
              <a:ext uri="{FF2B5EF4-FFF2-40B4-BE49-F238E27FC236}">
                <a16:creationId xmlns:a16="http://schemas.microsoft.com/office/drawing/2014/main" id="{528D14F2-A120-C29D-8307-3E1C1501903F}"/>
              </a:ext>
            </a:extLst>
          </p:cNvPr>
          <p:cNvSpPr txBox="1">
            <a:spLocks/>
          </p:cNvSpPr>
          <p:nvPr/>
        </p:nvSpPr>
        <p:spPr>
          <a:xfrm>
            <a:off x="2632534" y="4569150"/>
            <a:ext cx="7328122" cy="728960"/>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2027</a:t>
            </a:r>
            <a:r>
              <a:rPr lang="ja-JP" altLang="en-US" sz="1300" dirty="0">
                <a:latin typeface="HG丸ｺﾞｼｯｸM-PRO" panose="020F0600000000000000" pitchFamily="50" charset="-128"/>
                <a:ea typeface="HG丸ｺﾞｼｯｸM-PRO" panose="020F0600000000000000" pitchFamily="50" charset="-128"/>
              </a:rPr>
              <a:t>年</a:t>
            </a:r>
            <a:r>
              <a:rPr lang="en-US" altLang="ja-JP" sz="1300" dirty="0">
                <a:latin typeface="HG丸ｺﾞｼｯｸM-PRO" panose="020F0600000000000000" pitchFamily="50" charset="-128"/>
                <a:ea typeface="HG丸ｺﾞｼｯｸM-PRO" panose="020F0600000000000000" pitchFamily="50" charset="-128"/>
              </a:rPr>
              <a:t>1</a:t>
            </a:r>
            <a:r>
              <a:rPr lang="ja-JP" altLang="en-US" sz="1300" dirty="0">
                <a:latin typeface="HG丸ｺﾞｼｯｸM-PRO" panose="020F0600000000000000" pitchFamily="50" charset="-128"/>
                <a:ea typeface="HG丸ｺﾞｼｯｸM-PRO" panose="020F0600000000000000" pitchFamily="50" charset="-128"/>
              </a:rPr>
              <a:t>月頃、採用（内定）状況の報告依頼をさせていただきますので、ご協力ください。</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2" name="コンテンツ プレースホルダー 4">
            <a:extLst>
              <a:ext uri="{FF2B5EF4-FFF2-40B4-BE49-F238E27FC236}">
                <a16:creationId xmlns:a16="http://schemas.microsoft.com/office/drawing/2014/main" id="{CBB592FB-EA24-870D-F20B-5BB4CA5079EA}"/>
              </a:ext>
            </a:extLst>
          </p:cNvPr>
          <p:cNvSpPr txBox="1">
            <a:spLocks/>
          </p:cNvSpPr>
          <p:nvPr/>
        </p:nvSpPr>
        <p:spPr>
          <a:xfrm>
            <a:off x="2393627" y="1528915"/>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（５）選考</a:t>
            </a:r>
            <a:endParaRPr lang="en-US" altLang="ja-JP" dirty="0">
              <a:latin typeface="HG丸ｺﾞｼｯｸM-PRO" panose="020F0600000000000000" pitchFamily="50" charset="-128"/>
              <a:ea typeface="HG丸ｺﾞｼｯｸM-PRO" panose="020F0600000000000000" pitchFamily="50" charset="-128"/>
            </a:endParaRPr>
          </a:p>
        </p:txBody>
      </p:sp>
      <p:sp>
        <p:nvSpPr>
          <p:cNvPr id="5" name="コンテンツ プレースホルダー 4">
            <a:extLst>
              <a:ext uri="{FF2B5EF4-FFF2-40B4-BE49-F238E27FC236}">
                <a16:creationId xmlns:a16="http://schemas.microsoft.com/office/drawing/2014/main" id="{71F096F4-7D52-4F52-6747-1024AE6A77B8}"/>
              </a:ext>
            </a:extLst>
          </p:cNvPr>
          <p:cNvSpPr txBox="1">
            <a:spLocks/>
          </p:cNvSpPr>
          <p:nvPr/>
        </p:nvSpPr>
        <p:spPr>
          <a:xfrm>
            <a:off x="2647668" y="5198875"/>
            <a:ext cx="7056784" cy="1461416"/>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0"/>
              </a:spcAft>
              <a:buNone/>
            </a:pPr>
            <a:r>
              <a:rPr lang="ja-JP" altLang="en-US" sz="1300" dirty="0">
                <a:latin typeface="HG丸ｺﾞｼｯｸM-PRO" panose="020F0600000000000000" pitchFamily="50" charset="-128"/>
                <a:ea typeface="HG丸ｺﾞｼｯｸM-PRO" panose="020F0600000000000000" pitchFamily="50" charset="-128"/>
              </a:rPr>
              <a:t>・労働基準法第</a:t>
            </a:r>
            <a:r>
              <a:rPr lang="en-US" altLang="ja-JP" sz="1300" dirty="0">
                <a:latin typeface="HG丸ｺﾞｼｯｸM-PRO" panose="020F0600000000000000" pitchFamily="50" charset="-128"/>
                <a:ea typeface="HG丸ｺﾞｼｯｸM-PRO" panose="020F0600000000000000" pitchFamily="50" charset="-128"/>
              </a:rPr>
              <a:t>56</a:t>
            </a:r>
            <a:r>
              <a:rPr lang="ja-JP" altLang="en-US" sz="1300" dirty="0">
                <a:latin typeface="HG丸ｺﾞｼｯｸM-PRO" panose="020F0600000000000000" pitchFamily="50" charset="-128"/>
                <a:ea typeface="HG丸ｺﾞｼｯｸM-PRO" panose="020F0600000000000000" pitchFamily="50" charset="-128"/>
              </a:rPr>
              <a:t>条の規定により、実習・研修を含む就業開始時期は</a:t>
            </a:r>
            <a:r>
              <a:rPr lang="en-US" altLang="ja-JP" sz="1300" dirty="0">
                <a:latin typeface="HG丸ｺﾞｼｯｸM-PRO" panose="020F0600000000000000" pitchFamily="50" charset="-128"/>
                <a:ea typeface="HG丸ｺﾞｼｯｸM-PRO" panose="020F0600000000000000" pitchFamily="50" charset="-128"/>
              </a:rPr>
              <a:t>2027</a:t>
            </a:r>
            <a:r>
              <a:rPr lang="ja-JP" altLang="en-US" sz="1300" dirty="0">
                <a:latin typeface="HG丸ｺﾞｼｯｸM-PRO" panose="020F0600000000000000" pitchFamily="50" charset="-128"/>
                <a:ea typeface="HG丸ｺﾞｼｯｸM-PRO" panose="020F0600000000000000" pitchFamily="50" charset="-128"/>
              </a:rPr>
              <a:t>年</a:t>
            </a:r>
            <a:r>
              <a:rPr lang="en-US" altLang="ja-JP" sz="1300" dirty="0">
                <a:latin typeface="HG丸ｺﾞｼｯｸM-PRO" panose="020F0600000000000000" pitchFamily="50" charset="-128"/>
                <a:ea typeface="HG丸ｺﾞｼｯｸM-PRO" panose="020F0600000000000000" pitchFamily="50" charset="-128"/>
              </a:rPr>
              <a:t>4</a:t>
            </a:r>
            <a:r>
              <a:rPr lang="ja-JP" altLang="en-US" sz="1300" dirty="0">
                <a:latin typeface="HG丸ｺﾞｼｯｸM-PRO" panose="020F0600000000000000" pitchFamily="50" charset="-128"/>
                <a:ea typeface="HG丸ｺﾞｼｯｸM-PRO" panose="020F0600000000000000" pitchFamily="50" charset="-128"/>
              </a:rPr>
              <a:t>月</a:t>
            </a:r>
            <a:r>
              <a:rPr lang="en-US" altLang="ja-JP" sz="1300" dirty="0">
                <a:latin typeface="HG丸ｺﾞｼｯｸM-PRO" panose="020F0600000000000000" pitchFamily="50" charset="-128"/>
                <a:ea typeface="HG丸ｺﾞｼｯｸM-PRO" panose="020F0600000000000000" pitchFamily="50" charset="-128"/>
              </a:rPr>
              <a:t>1</a:t>
            </a:r>
            <a:r>
              <a:rPr lang="ja-JP" altLang="en-US" sz="1300" dirty="0">
                <a:latin typeface="HG丸ｺﾞｼｯｸM-PRO" panose="020F0600000000000000" pitchFamily="50" charset="-128"/>
                <a:ea typeface="HG丸ｺﾞｼｯｸM-PRO" panose="020F0600000000000000" pitchFamily="50" charset="-128"/>
              </a:rPr>
              <a:t>日以降となります。</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ー 4">
            <a:extLst>
              <a:ext uri="{FF2B5EF4-FFF2-40B4-BE49-F238E27FC236}">
                <a16:creationId xmlns:a16="http://schemas.microsoft.com/office/drawing/2014/main" id="{DAE773AC-2F8B-F264-3AE0-B97E854E17E2}"/>
              </a:ext>
            </a:extLst>
          </p:cNvPr>
          <p:cNvSpPr txBox="1">
            <a:spLocks/>
          </p:cNvSpPr>
          <p:nvPr/>
        </p:nvSpPr>
        <p:spPr>
          <a:xfrm>
            <a:off x="2437362" y="4863266"/>
            <a:ext cx="3874367" cy="408285"/>
          </a:xfrm>
          <a:prstGeom prst="rect">
            <a:avLst/>
          </a:prstGeom>
        </p:spPr>
        <p:txBody>
          <a:bodyPr>
            <a:norm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HG丸ｺﾞｼｯｸM-PRO" panose="020F0600000000000000" pitchFamily="50" charset="-128"/>
                <a:ea typeface="HG丸ｺﾞｼｯｸM-PRO" panose="020F0600000000000000" pitchFamily="50" charset="-128"/>
              </a:rPr>
              <a:t>（８）就業の開始</a:t>
            </a:r>
            <a:endParaRPr lang="en-US" altLang="ja-JP"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72F2D5F7-2009-75A9-E672-C4DCA813A1B4}"/>
              </a:ext>
            </a:extLst>
          </p:cNvPr>
          <p:cNvSpPr txBox="1"/>
          <p:nvPr/>
        </p:nvSpPr>
        <p:spPr>
          <a:xfrm>
            <a:off x="5092265" y="4268018"/>
            <a:ext cx="575799" cy="304699"/>
          </a:xfrm>
          <a:prstGeom prst="rect">
            <a:avLst/>
          </a:prstGeom>
          <a:noFill/>
          <a:ln>
            <a:solidFill>
              <a:schemeClr val="tx1"/>
            </a:solidFill>
          </a:ln>
        </p:spPr>
        <p:txBody>
          <a:bodyPr wrap="none" rtlCol="0">
            <a:spAutoFit/>
          </a:bodyPr>
          <a:lstStyle/>
          <a:p>
            <a:pPr algn="l">
              <a:lnSpc>
                <a:spcPct val="120000"/>
              </a:lnSpc>
              <a:spcAft>
                <a:spcPts val="600"/>
              </a:spcAft>
              <a:buClr>
                <a:schemeClr val="tx2"/>
              </a:buClr>
            </a:pPr>
            <a:r>
              <a:rPr kumimoji="1" lang="ja-JP" altLang="en-US" sz="1200" dirty="0"/>
              <a:t>別添</a:t>
            </a:r>
            <a:r>
              <a:rPr kumimoji="1" lang="en-US" altLang="ja-JP" sz="1200" dirty="0"/>
              <a:t>1</a:t>
            </a:r>
            <a:endParaRPr kumimoji="1" lang="ja-JP" altLang="en-US" sz="1200" dirty="0"/>
          </a:p>
        </p:txBody>
      </p:sp>
    </p:spTree>
    <p:extLst>
      <p:ext uri="{BB962C8B-B14F-4D97-AF65-F5344CB8AC3E}">
        <p14:creationId xmlns:p14="http://schemas.microsoft.com/office/powerpoint/2010/main" val="2347210467"/>
      </p:ext>
    </p:extLst>
  </p:cSld>
  <p:clrMapOvr>
    <a:masterClrMapping/>
  </p:clrMapOvr>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軽量データ版】パワーポイント統一様式_A4横標.pptx" id="{872C9596-7187-4048-B4CC-7E1F36E7897D}" vid="{9DE5A050-1ABD-4AB4-95DD-F6E1D5E6F9F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7458CDBDBC956489DE36747AF9BD588" ma:contentTypeVersion="4" ma:contentTypeDescription="新しいドキュメントを作成します。" ma:contentTypeScope="" ma:versionID="27319153d758ec07de66a0128092f47e">
  <xsd:schema xmlns:xsd="http://www.w3.org/2001/XMLSchema" xmlns:xs="http://www.w3.org/2001/XMLSchema" xmlns:p="http://schemas.microsoft.com/office/2006/metadata/properties" xmlns:ns2="2c7516ad-cb84-4523-8fe4-805c2bc0302c" targetNamespace="http://schemas.microsoft.com/office/2006/metadata/properties" ma:root="true" ma:fieldsID="0cae679b6a556de48e0e5358cee43be7" ns2:_="">
    <xsd:import namespace="2c7516ad-cb84-4523-8fe4-805c2bc030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516ad-cb84-4523-8fe4-805c2bc03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23D148-096D-4CB5-A98E-7F3E892055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516ad-cb84-4523-8fe4-805c2bc03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3.xml><?xml version="1.0" encoding="utf-8"?>
<ds:datastoreItem xmlns:ds="http://schemas.openxmlformats.org/officeDocument/2006/customXml" ds:itemID="{2BCEF1F3-83CB-4ED3-A3F4-8761232B3425}">
  <ds:schemaRefs>
    <ds:schemaRef ds:uri="http://schemas.microsoft.com/office/infopath/2007/PartnerControls"/>
    <ds:schemaRef ds:uri="http://schemas.microsoft.com/office/2006/documentManagement/types"/>
    <ds:schemaRef ds:uri="http://purl.org/dc/dcmitype/"/>
    <ds:schemaRef ds:uri="http://www.w3.org/XML/1998/namespace"/>
    <ds:schemaRef ds:uri="2c7516ad-cb84-4523-8fe4-805c2bc0302c"/>
    <ds:schemaRef ds:uri="http://purl.org/dc/term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【軽量データ版】パワーポイント統一様式_A4横標</Template>
  <Words>3561</Words>
  <PresentationFormat>A4 210 x 297 mm</PresentationFormat>
  <Paragraphs>283</Paragraphs>
  <Slides>23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HGP創英角ﾎﾟｯﾌﾟ体</vt:lpstr>
      <vt:lpstr>HG丸ｺﾞｼｯｸM-PRO</vt:lpstr>
      <vt:lpstr>Meiryo UI</vt:lpstr>
      <vt:lpstr>ＭＳ Ｐゴシック</vt:lpstr>
      <vt:lpstr>Meiryo</vt:lpstr>
      <vt:lpstr>游ゴシック</vt:lpstr>
      <vt:lpstr>Arial</vt:lpstr>
      <vt:lpstr>Segoe UI</vt:lpstr>
      <vt:lpstr>Office テーマ</vt:lpstr>
      <vt:lpstr>令和９年３月新規学校卒業予定者</vt:lpstr>
      <vt:lpstr>学生の募集・採用については、「愛知県就職問題協議会の申し合わせ」により細かくルールが決められています。</vt:lpstr>
      <vt:lpstr>PowerPoint プレゼンテーション</vt:lpstr>
      <vt:lpstr>１．愛知県の採用選考等日程 </vt:lpstr>
      <vt:lpstr>１．愛知県の採用選考等日程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0x01010037458CDBDBC956489DE36747AF9BD588</vt:lpwstr>
  </property>
  <property fmtid="{D5CDD505-2E9C-101B-9397-08002B2CF9AE}" pid="3" name="MediaServiceImageTags">
    <vt:lpwstr/>
  </property>
</Properties>
</file>