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5" r:id="rId2"/>
    <p:sldMasterId id="2147483697" r:id="rId3"/>
    <p:sldMasterId id="2147483721" r:id="rId4"/>
    <p:sldMasterId id="2147483733" r:id="rId5"/>
    <p:sldMasterId id="2147483844" r:id="rId6"/>
    <p:sldMasterId id="2147483880" r:id="rId7"/>
    <p:sldMasterId id="2147483892" r:id="rId8"/>
  </p:sldMasterIdLst>
  <p:notesMasterIdLst>
    <p:notesMasterId r:id="rId16"/>
  </p:notesMasterIdLst>
  <p:sldIdLst>
    <p:sldId id="256" r:id="rId9"/>
    <p:sldId id="258" r:id="rId10"/>
    <p:sldId id="259" r:id="rId11"/>
    <p:sldId id="260" r:id="rId12"/>
    <p:sldId id="263" r:id="rId13"/>
    <p:sldId id="261" r:id="rId14"/>
    <p:sldId id="262" r:id="rId15"/>
  </p:sldIdLst>
  <p:sldSz cx="12192000" cy="6858000"/>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96" y="47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2.xml" Type="http://schemas.openxmlformats.org/officeDocument/2006/relationships/slide"/><Relationship Id="rId11" Target="slides/slide3.xml" Type="http://schemas.openxmlformats.org/officeDocument/2006/relationships/slide"/><Relationship Id="rId12" Target="slides/slide4.xml" Type="http://schemas.openxmlformats.org/officeDocument/2006/relationships/slide"/><Relationship Id="rId13" Target="slides/slide5.xml" Type="http://schemas.openxmlformats.org/officeDocument/2006/relationships/slide"/><Relationship Id="rId14" Target="slides/slide6.xml" Type="http://schemas.openxmlformats.org/officeDocument/2006/relationships/slide"/><Relationship Id="rId15" Target="slides/slide7.xml" Type="http://schemas.openxmlformats.org/officeDocument/2006/relationships/slide"/><Relationship Id="rId16" Target="notesMasters/notesMaster1.xml" Type="http://schemas.openxmlformats.org/officeDocument/2006/relationships/notesMaster"/><Relationship Id="rId17" Target="presProps.xml" Type="http://schemas.openxmlformats.org/officeDocument/2006/relationships/presProps"/><Relationship Id="rId18" Target="viewProps.xml" Type="http://schemas.openxmlformats.org/officeDocument/2006/relationships/viewProps"/><Relationship Id="rId19" Target="theme/theme1.xml" Type="http://schemas.openxmlformats.org/officeDocument/2006/relationships/theme"/><Relationship Id="rId2" Target="slideMasters/slideMaster2.xml" Type="http://schemas.openxmlformats.org/officeDocument/2006/relationships/slideMaster"/><Relationship Id="rId20" Target="tableStyles.xml" Type="http://schemas.openxmlformats.org/officeDocument/2006/relationships/tableStyles"/><Relationship Id="rId21" Target="../customXml/item1.xml" Type="http://schemas.openxmlformats.org/officeDocument/2006/relationships/customXml"/><Relationship Id="rId22" Target="../customXml/item2.xml" Type="http://schemas.openxmlformats.org/officeDocument/2006/relationships/customXml"/><Relationship Id="rId23" Target="../customXml/item3.xml" Type="http://schemas.openxmlformats.org/officeDocument/2006/relationships/customXml"/><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s/slide1.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9.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3227E776-AF93-4C11-89A8-297896C6515E}" type="datetimeFigureOut">
              <a:rPr kumimoji="1" lang="ja-JP" altLang="en-US" smtClean="0"/>
              <a:t>2026/5/12</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38E11D1B-5329-4D66-83F1-CFF5D2E966A7}" type="slidenum">
              <a:rPr kumimoji="1" lang="ja-JP" altLang="en-US" smtClean="0"/>
              <a:t>‹#›</a:t>
            </a:fld>
            <a:endParaRPr kumimoji="1" lang="ja-JP" altLang="en-US"/>
          </a:p>
        </p:txBody>
      </p:sp>
    </p:spTree>
    <p:extLst>
      <p:ext uri="{BB962C8B-B14F-4D97-AF65-F5344CB8AC3E}">
        <p14:creationId xmlns:p14="http://schemas.microsoft.com/office/powerpoint/2010/main" val="342032501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B051CE-EA0C-4A19-D128-3A66A4F6781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DF66257-2893-0030-9948-BECD488AC33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F0000F9-4A52-BFDD-3FB5-67765CDF770B}"/>
              </a:ext>
            </a:extLst>
          </p:cNvPr>
          <p:cNvSpPr>
            <a:spLocks noGrp="1"/>
          </p:cNvSpPr>
          <p:nvPr>
            <p:ph type="dt" sz="half" idx="10"/>
          </p:nvPr>
        </p:nvSpPr>
        <p:spPr/>
        <p:txBody>
          <a:bodyPr/>
          <a:lstStyle/>
          <a:p>
            <a:fld id="{C868544A-1887-401C-9202-4FE564F52046}"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AE53F2A2-5B5E-8B15-7478-1D09AD8314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6E312DC-0E2A-B5EF-D08C-F5B972841244}"/>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421568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920F0A-3A9A-1903-171E-5CACD426D285}"/>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4CEBA34-0221-8A3A-2EE6-1192D3B38D4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A8CECF4-57A6-7932-D2A5-AF1419C0F18A}"/>
              </a:ext>
            </a:extLst>
          </p:cNvPr>
          <p:cNvSpPr>
            <a:spLocks noGrp="1"/>
          </p:cNvSpPr>
          <p:nvPr>
            <p:ph type="dt" sz="half" idx="10"/>
          </p:nvPr>
        </p:nvSpPr>
        <p:spPr/>
        <p:txBody>
          <a:bodyPr/>
          <a:lstStyle/>
          <a:p>
            <a:fld id="{261D8750-A348-4694-A390-99605F0C39A6}"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CABD5BB5-B75C-47E1-FDB1-B06443A89B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B25990D-A9BE-ED03-391E-F6586B0E804F}"/>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07332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C4AF248-5712-43BB-32D5-17EFC3C16EE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6216667-1E4D-E917-9193-53AFE38FEF4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811AD8-8BB5-A814-BD8D-723EC7D984D0}"/>
              </a:ext>
            </a:extLst>
          </p:cNvPr>
          <p:cNvSpPr>
            <a:spLocks noGrp="1"/>
          </p:cNvSpPr>
          <p:nvPr>
            <p:ph type="dt" sz="half" idx="10"/>
          </p:nvPr>
        </p:nvSpPr>
        <p:spPr/>
        <p:txBody>
          <a:bodyPr/>
          <a:lstStyle/>
          <a:p>
            <a:fld id="{8A462724-46E7-4F27-BA18-A2A8979F7F33}"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66036544-8640-5CCE-9818-409C7432ECE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8904B91-9B1A-53F4-1993-AB56D09FF1AA}"/>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1595718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32CEF1-3CA1-7C5D-3E19-71BDC1CF26D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B47C24-9013-720A-2E4A-0FED2531ED72}"/>
              </a:ext>
            </a:extLst>
          </p:cNvPr>
          <p:cNvSpPr>
            <a:spLocks noGrp="1"/>
          </p:cNvSpPr>
          <p:nvPr>
            <p:ph type="dt" sz="half" idx="10"/>
          </p:nvPr>
        </p:nvSpPr>
        <p:spPr/>
        <p:txBody>
          <a:bodyPr/>
          <a:lstStyle/>
          <a:p>
            <a:fld id="{8DE04DD5-CB33-4CFD-AAEF-4833C4C0E71F}" type="datetime1">
              <a:rPr kumimoji="1" lang="en-US" altLang="ja-JP" smtClean="0"/>
              <a:t>5/12/2026</a:t>
            </a:fld>
            <a:endParaRPr kumimoji="1" lang="ja-JP" altLang="en-US"/>
          </a:p>
        </p:txBody>
      </p:sp>
      <p:sp>
        <p:nvSpPr>
          <p:cNvPr id="4" name="フッター プレースホルダー 3">
            <a:extLst>
              <a:ext uri="{FF2B5EF4-FFF2-40B4-BE49-F238E27FC236}">
                <a16:creationId xmlns:a16="http://schemas.microsoft.com/office/drawing/2014/main" id="{7378A4A6-6385-44AA-D605-AFDFA88B2A5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1814FF9-5232-F59F-4CA1-03C9E2B8AD7A}"/>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1720543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F6F8AD7-9E5C-493E-976A-358C39D6E540}"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4110003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8969E1C-DC3F-4406-A794-1FBB25CD9C33}"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011509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5BE3A1-1C84-4856-B510-B2B1118343D8}"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168684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3993A5-43E0-48E0-8A69-28345A562246}"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923133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3D16D589-51BF-4D5C-80C8-3CFE4892E237}"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2518386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EA642C7-2F5A-47D6-B640-9A163E00C6C2}"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041419FF-43B6-1123-C826-71D5FDE229A8}"/>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53489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B925B-1645-4A85-B4C5-FBE5186C449F}"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1863434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6F9A8C-3F0A-83D9-B469-C483D940FD3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A12FEA7-8CE0-9387-B78B-42F8DD4A1D2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308F1F-40FD-C2A4-840B-0DFEDB91A2D4}"/>
              </a:ext>
            </a:extLst>
          </p:cNvPr>
          <p:cNvSpPr>
            <a:spLocks noGrp="1"/>
          </p:cNvSpPr>
          <p:nvPr>
            <p:ph type="dt" sz="half" idx="10"/>
          </p:nvPr>
        </p:nvSpPr>
        <p:spPr/>
        <p:txBody>
          <a:bodyPr/>
          <a:lstStyle/>
          <a:p>
            <a:fld id="{571C8EE3-1573-4846-A0A3-DFD0772635FD}"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31BE2F5E-5663-00B4-BF99-A0AF49B8CF1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B99D33-B6E1-88A8-9F9F-99B1C00B2A09}"/>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321332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2670407-F16F-4601-9193-C1630A860F7E}"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41278675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BE986B2-C206-453A-A069-0E0CC9CC3BC3}"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8580738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64B8F1-BDFD-4821-A721-ADE1E4F349C8}"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5992191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2DCEB921-A1BB-4915-B295-852E52971A26}"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9705781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7C64287-0923-4E64-94C4-78C4B1352B14}"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40662289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6D718F1-49CD-47F7-A19B-A692F616D84E}"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94553061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BBEC153-C1AD-4BB3-82E3-137EB4DE3FA6}"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8675477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5FA9466-0B26-4233-8C3F-785CEFF06228}"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4103670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8EAE7AB8-51B0-4CD5-91D9-63AE921B2007}"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2119260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ABFD69A-797B-44D8-8D32-102BA11272A5}"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EC858D74-9607-06BB-7DA6-BD0AB293B5CA}"/>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72899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4D33CA-5C02-B562-41A2-8C786A5B40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F63EC1-5BC0-524A-A623-DE593F57C65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3A4FA56-0005-B678-88C6-E5C967E55446}"/>
              </a:ext>
            </a:extLst>
          </p:cNvPr>
          <p:cNvSpPr>
            <a:spLocks noGrp="1"/>
          </p:cNvSpPr>
          <p:nvPr>
            <p:ph type="dt" sz="half" idx="10"/>
          </p:nvPr>
        </p:nvSpPr>
        <p:spPr/>
        <p:txBody>
          <a:bodyPr/>
          <a:lstStyle/>
          <a:p>
            <a:fld id="{6C489576-A1EF-4761-8480-97CCC2D3C49D}"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D2A0347E-DFC3-C819-F8DD-349CDB14B46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273AE7-D4CD-D288-45CC-B7E0081EAAB0}"/>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711245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FD7FE0-25C5-4123-B625-F643321867C3}"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48449580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4BA3B29-ED98-4648-9C4E-8E4CDDD0DDF1}"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9829248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3961AC-13B0-4F9E-810C-89E49134D73B}"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526832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AC6B43-052A-471F-9D17-E8E36718CDE7}"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79697198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6379029B-976D-4EF6-9EE4-D4031CAFD7F5}"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95624318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047887F-207E-4673-B5E0-BDF8D50DF4A0}"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3136325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441B96-DCCC-44AA-B638-A7DC9F8D2971}"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3766559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6BC151-8197-4988-88E8-A275BA39A6BD}"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67224017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CBEBEF6-6FC5-4BFE-A90D-0F55A9BB2CED}"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3161483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4193C4A-FA34-4909-AC89-9E5A87EAC88C}"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541818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1423BD-33C6-4BDB-9F3B-2183B69CC63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7CCA7A-D752-3917-B4FD-DA2C664F4F5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B4FC3D4-FF74-4FC4-B10C-22EF336DEAF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942246E-BB17-3ADD-2BCF-7A86169E5523}"/>
              </a:ext>
            </a:extLst>
          </p:cNvPr>
          <p:cNvSpPr>
            <a:spLocks noGrp="1"/>
          </p:cNvSpPr>
          <p:nvPr>
            <p:ph type="dt" sz="half" idx="10"/>
          </p:nvPr>
        </p:nvSpPr>
        <p:spPr/>
        <p:txBody>
          <a:bodyPr/>
          <a:lstStyle/>
          <a:p>
            <a:fld id="{397F40F2-6F79-475C-A21E-93042CB6BAD1}"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1E8341BA-82B7-B7AF-9FE7-B8DD1E79427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7EE8BF4-0CD4-7052-3DAB-D8B3A331CE2C}"/>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92953534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3437269-43A0-4C31-B9F5-F6B3E299A9D4}"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0B0F226F-0CD5-FC6C-2DB8-7EA31B0F23D8}"/>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18411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1B9C90-1471-417A-BA7C-155BA13F939E}"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4499946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335CC45-9C2A-4426-BEBC-94E41113186B}"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59252209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C4C4C1-F1FE-4EAC-9DA9-3501C536A613}"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5129365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23B4C70-2F4B-49DA-A7C5-215198640C4D}"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41634091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8DED7BE4-03EF-412F-9403-821EE5E21D98}"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51187589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C6EAF59-F702-4A08-933C-A06E34EDCE16}"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79449697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542B0A-8759-412B-8ADD-1114B2CF7F16}"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90469010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1DF5B40-EAD9-42F0-9E35-4C84B7479163}"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95169441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383C3B-A075-41C1-ACBF-95D4A6C8D07E}"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946678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90B09-1A3F-FD69-2FCF-961200053CE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F433974-EB55-77E7-9910-F09D3378F26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C4C0E4E-B50A-A9DE-86EE-A4A8DAC5547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1DA3D6F-4DB6-83C8-1CC0-8AD05A168C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1464C95-1D09-43C7-7357-767BDA74849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AA7B516-DA11-6412-2615-AA147E24F1A9}"/>
              </a:ext>
            </a:extLst>
          </p:cNvPr>
          <p:cNvSpPr>
            <a:spLocks noGrp="1"/>
          </p:cNvSpPr>
          <p:nvPr>
            <p:ph type="dt" sz="half" idx="10"/>
          </p:nvPr>
        </p:nvSpPr>
        <p:spPr/>
        <p:txBody>
          <a:bodyPr/>
          <a:lstStyle/>
          <a:p>
            <a:fld id="{AD8279B4-ED59-4504-8AAF-709087B41CE4}" type="datetime1">
              <a:rPr kumimoji="1" lang="en-US" altLang="ja-JP" smtClean="0"/>
              <a:t>5/12/2026</a:t>
            </a:fld>
            <a:endParaRPr kumimoji="1" lang="ja-JP" altLang="en-US"/>
          </a:p>
        </p:txBody>
      </p:sp>
      <p:sp>
        <p:nvSpPr>
          <p:cNvPr id="8" name="フッター プレースホルダー 7">
            <a:extLst>
              <a:ext uri="{FF2B5EF4-FFF2-40B4-BE49-F238E27FC236}">
                <a16:creationId xmlns:a16="http://schemas.microsoft.com/office/drawing/2014/main" id="{0F6E18AA-FA8E-1AA7-EB03-2E1407B1116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0013C1-C2C4-865B-D14A-DB0E4280C31F}"/>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314859741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AC8D5422-29CC-4091-98C6-CC19ED2BE5BD}"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59807826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5400BFF-0898-47C0-887A-03C2B44F72C8}"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D05F0653-B5F0-6F4A-7024-5378B0593C5C}"/>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9094465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490D7E-F714-485F-81A3-5EBC94FAEEE3}"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00917124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0FE0571-719F-4E65-9A78-6317A5CB8C03}"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83061396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B0FA140-7558-4AED-87F6-7DC90773F126}"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29327182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7D1DD15-9A0C-4640-BB46-0F1F1C245F99}"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34609088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227E5C6-95CA-4D8C-8843-C776D8F4F7CF}"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60410635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192D3E-2B05-4549-A06D-6D4E42D58440}"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74007936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161BEBB-F229-443E-9F20-46814741F072}"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95495570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2E41451-72F3-4C11-BF42-87D13BDB0288}"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14071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183F5-D17A-ED84-C12C-B2988A46CA8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D2636C0-3E3E-B7EC-69C8-4C78B84404B2}"/>
              </a:ext>
            </a:extLst>
          </p:cNvPr>
          <p:cNvSpPr>
            <a:spLocks noGrp="1"/>
          </p:cNvSpPr>
          <p:nvPr>
            <p:ph type="dt" sz="half" idx="10"/>
          </p:nvPr>
        </p:nvSpPr>
        <p:spPr/>
        <p:txBody>
          <a:bodyPr/>
          <a:lstStyle/>
          <a:p>
            <a:fld id="{10B2C5E9-DCA0-43F4-B752-D8D2BD1CF143}" type="datetime1">
              <a:rPr kumimoji="1" lang="en-US" altLang="ja-JP" smtClean="0"/>
              <a:t>5/12/2026</a:t>
            </a:fld>
            <a:endParaRPr kumimoji="1" lang="ja-JP" altLang="en-US"/>
          </a:p>
        </p:txBody>
      </p:sp>
      <p:sp>
        <p:nvSpPr>
          <p:cNvPr id="4" name="フッター プレースホルダー 3">
            <a:extLst>
              <a:ext uri="{FF2B5EF4-FFF2-40B4-BE49-F238E27FC236}">
                <a16:creationId xmlns:a16="http://schemas.microsoft.com/office/drawing/2014/main" id="{E83BD9AF-7F95-82EB-9DF5-963379E07B9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3933D94-4664-D66A-C7D2-2159A4F5BCA0}"/>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75992222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EFCEB8-22A2-4A9C-9111-27BCBE2A3880}"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5475126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F69D222-8786-4277-96A0-F6117143E09C}"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5184584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45607B0-E7EF-4F72-AE3D-F23569DD7AB5}"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4ACF3256-2B16-833E-4E58-7B2B6710F6CE}"/>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8092189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76E4A-9048-485E-9C09-9744E6984049}"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5885851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8C0C944-791B-408E-9D73-2D524871BBCD}"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15921896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5E515C8-64A7-4895-885D-9F6391DD7316}"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0623184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684AF-AF4C-450D-AC1C-AE44194BA279}"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602957153"/>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AC3BB21D-55DC-446B-8317-ABDE4CBC90FC}"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2820744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F0D509A-2019-4813-BB5D-A065F35F8D17}"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7996732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981024F-A75B-4F99-914D-28C319851B68}"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677054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520D86A-48CE-C580-0FAB-A6BA13958820}"/>
              </a:ext>
            </a:extLst>
          </p:cNvPr>
          <p:cNvSpPr>
            <a:spLocks noGrp="1"/>
          </p:cNvSpPr>
          <p:nvPr>
            <p:ph type="dt" sz="half" idx="10"/>
          </p:nvPr>
        </p:nvSpPr>
        <p:spPr/>
        <p:txBody>
          <a:bodyPr/>
          <a:lstStyle/>
          <a:p>
            <a:fld id="{EA755418-0955-40AA-AD49-226DA3BC96F4}" type="datetime1">
              <a:rPr kumimoji="1" lang="en-US" altLang="ja-JP" smtClean="0"/>
              <a:t>5/12/2026</a:t>
            </a:fld>
            <a:endParaRPr kumimoji="1" lang="ja-JP" altLang="en-US"/>
          </a:p>
        </p:txBody>
      </p:sp>
      <p:sp>
        <p:nvSpPr>
          <p:cNvPr id="3" name="フッター プレースホルダー 2">
            <a:extLst>
              <a:ext uri="{FF2B5EF4-FFF2-40B4-BE49-F238E27FC236}">
                <a16:creationId xmlns:a16="http://schemas.microsoft.com/office/drawing/2014/main" id="{939B1012-8AB3-1C78-F23D-473E66724D5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850F71-5E47-A1BD-C8C9-69661FE042D3}"/>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3396658881"/>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4E699C-22EE-4DE6-88AE-3DCD45A6E212}"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33870763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1F85A8D-58FD-49E4-90C3-041E7801B8BD}"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63931356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6525CCAD-A92D-4562-BCEB-129ED76FD164}" type="datetime1">
              <a:rPr kumimoji="1" lang="en-US" altLang="ja-JP" smtClean="0"/>
              <a:t>5/12/2026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51527002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D0ABE11-F7FE-4717-B22C-7A5EE572ECCF}" type="datetime1">
              <a:rPr lang="en-US" altLang="ja-JP" smtClean="0"/>
              <a:t>5/12/2026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6" name="Title 5"/>
          <p:cNvSpPr>
            <a:spLocks noGrp="1"/>
          </p:cNvSpPr>
          <p:nvPr>
            <p:ph type="title"/>
          </p:nvPr>
        </p:nvSpPr>
        <p:spPr/>
        <p:txBody>
          <a:bodyPr/>
          <a:lstStyle/>
          <a:p>
            <a:r>
              <a:rPr lang="ja-JP" altLang="en-US"/>
              <a:t>マスター タイトルの書式設定</a:t>
            </a:r>
            <a:endParaRPr lang="en-US"/>
          </a:p>
        </p:txBody>
      </p:sp>
      <p:cxnSp>
        <p:nvCxnSpPr>
          <p:cNvPr id="2" name="直線コネクタ 1">
            <a:extLst>
              <a:ext uri="{FF2B5EF4-FFF2-40B4-BE49-F238E27FC236}">
                <a16:creationId xmlns:a16="http://schemas.microsoft.com/office/drawing/2014/main" id="{E1C204B6-92BB-F094-DE7A-8654B3B4AD82}"/>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484960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3DAA0C-46D9-4902-82F7-38EE3863D1CF}" type="datetime1">
              <a:rPr kumimoji="1" lang="en-US" altLang="ja-JP" smtClean="0"/>
              <a:t>5/12/2026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64172474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A2268A-7A88-4CD8-BCF0-01962E125565}"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8777925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55880A-B7A3-48C6-A4BD-D5B957355355}" type="datetime1">
              <a:rPr kumimoji="1" lang="en-US" altLang="ja-JP" smtClean="0"/>
              <a:t>5/12/2026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82758973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E8C87B-C7AA-4070-8B93-26114C5DCA90}"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641053984"/>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5A4A18D9-CC86-4EFC-89BF-9BF11511E479}" type="datetime1">
              <a:rPr kumimoji="1" lang="en-US" altLang="ja-JP" smtClean="0"/>
              <a:t>5/12/2026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139024024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99F4DD-03F1-64A8-3ABA-8F038078B6D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FC6C74B-AB60-34F3-C702-BB651D53EE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a:extLst>
              <a:ext uri="{FF2B5EF4-FFF2-40B4-BE49-F238E27FC236}">
                <a16:creationId xmlns:a16="http://schemas.microsoft.com/office/drawing/2014/main" id="{B24CD502-316F-307B-50F2-4B14A057A1B6}"/>
              </a:ext>
            </a:extLst>
          </p:cNvPr>
          <p:cNvSpPr>
            <a:spLocks noGrp="1"/>
          </p:cNvSpPr>
          <p:nvPr>
            <p:ph type="dt" sz="half" idx="10"/>
          </p:nvPr>
        </p:nvSpPr>
        <p:spPr/>
        <p:txBody>
          <a:bodyPr/>
          <a:lstStyle/>
          <a:p>
            <a:fld id="{414F83C6-3596-4527-8719-03064C71B834}" type="datetime1">
              <a:rPr kumimoji="1" lang="en-US" altLang="ja-JP" smtClean="0"/>
              <a:t>5/12/2026</a:t>
            </a:fld>
            <a:endParaRPr kumimoji="1" lang="ja-JP" altLang="en-US"/>
          </a:p>
        </p:txBody>
      </p:sp>
      <p:sp>
        <p:nvSpPr>
          <p:cNvPr id="8" name="フッター プレースホルダー 7">
            <a:extLst>
              <a:ext uri="{FF2B5EF4-FFF2-40B4-BE49-F238E27FC236}">
                <a16:creationId xmlns:a16="http://schemas.microsoft.com/office/drawing/2014/main" id="{503A237E-14AC-923A-5801-2539CE4B628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9566BEA-E9FC-D526-28E2-765483F2774E}"/>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083226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B60130-9A2A-219E-5557-6965B451466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2A4FA19-04E7-A426-AB1F-C96AEB2882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8C72F1E-C4A4-E70E-0BE5-34946A4ECA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E9E817-CF80-031B-A7CF-0F6179C1FBD4}"/>
              </a:ext>
            </a:extLst>
          </p:cNvPr>
          <p:cNvSpPr>
            <a:spLocks noGrp="1"/>
          </p:cNvSpPr>
          <p:nvPr>
            <p:ph type="dt" sz="half" idx="10"/>
          </p:nvPr>
        </p:nvSpPr>
        <p:spPr/>
        <p:txBody>
          <a:bodyPr/>
          <a:lstStyle/>
          <a:p>
            <a:fld id="{CDCA4423-8C30-4252-B9C0-80F03C6BC1D0}"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D85F54D4-9796-F5A1-E718-2041EFCDD2E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E2ABAFF-A4E3-FD44-1781-5BEC219DD9CF}"/>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26558547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85CDE30-A033-C038-C993-002BF830879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29F5818-65B3-543B-6842-70EB0D5B3BB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F9D86CE-D6FB-2E34-57B2-F1AD48AA3E5A}"/>
              </a:ext>
            </a:extLst>
          </p:cNvPr>
          <p:cNvSpPr>
            <a:spLocks noGrp="1"/>
          </p:cNvSpPr>
          <p:nvPr>
            <p:ph type="dt" sz="half" idx="10"/>
          </p:nvPr>
        </p:nvSpPr>
        <p:spPr/>
        <p:txBody>
          <a:bodyPr/>
          <a:lstStyle/>
          <a:p>
            <a:fld id="{4AE54986-40AD-4D46-8E60-F3E240644859}"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704CFC02-7D7C-94F3-C99D-92A30D760B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CE79F3E-36D4-F060-DE6B-F62D670E53C1}"/>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82810774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F3F74C-4ACB-180E-3157-C9AC5164460C}"/>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81844FA-917B-15E0-6393-44D400D6D2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F8D8032-8E70-2E70-4B28-16E740B0A0C3}"/>
              </a:ext>
            </a:extLst>
          </p:cNvPr>
          <p:cNvSpPr>
            <a:spLocks noGrp="1"/>
          </p:cNvSpPr>
          <p:nvPr>
            <p:ph type="dt" sz="half" idx="10"/>
          </p:nvPr>
        </p:nvSpPr>
        <p:spPr/>
        <p:txBody>
          <a:bodyPr/>
          <a:lstStyle/>
          <a:p>
            <a:fld id="{950296E1-0FED-469B-9AE8-3FCB4BCA262C}"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776B008F-E911-A940-9D2C-DE07DF12723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FCC6FB-70FE-E241-C9D9-6F5E9C673410}"/>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41469775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F41280-85F8-267B-FF11-252288AEAAE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0F39EA5-3DDE-3F58-1AFA-58FDAEE5EAC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DDBAF71-D3A1-3129-C9E4-D13DE99E88C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19BF0BE-A0B1-AB89-7F7D-4CDAFB815B5F}"/>
              </a:ext>
            </a:extLst>
          </p:cNvPr>
          <p:cNvSpPr>
            <a:spLocks noGrp="1"/>
          </p:cNvSpPr>
          <p:nvPr>
            <p:ph type="dt" sz="half" idx="10"/>
          </p:nvPr>
        </p:nvSpPr>
        <p:spPr/>
        <p:txBody>
          <a:bodyPr/>
          <a:lstStyle/>
          <a:p>
            <a:fld id="{64FF590B-D35F-434D-B55F-9926E7528135}"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5EFC5364-01FA-952C-58AE-66FF76934B8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692BA1C-469C-CE60-B079-DC10AFCD553C}"/>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55358749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65312A-7C86-02A4-4318-BEF083A258C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6D9D8F9-5114-5A57-AB35-5C158178DC8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E5F361E-C421-ED6A-D472-E4E5C9BF6FC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17BC68B-4207-14B7-50CE-A196FC0253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50D2614-091F-A98D-510A-185FDFFDB66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4156EF4-384D-70D7-E6EF-B4D7F6A03CCB}"/>
              </a:ext>
            </a:extLst>
          </p:cNvPr>
          <p:cNvSpPr>
            <a:spLocks noGrp="1"/>
          </p:cNvSpPr>
          <p:nvPr>
            <p:ph type="dt" sz="half" idx="10"/>
          </p:nvPr>
        </p:nvSpPr>
        <p:spPr/>
        <p:txBody>
          <a:bodyPr/>
          <a:lstStyle/>
          <a:p>
            <a:fld id="{BA6D857E-FA6A-4D06-9740-40C4C0FBA0B4}" type="datetime1">
              <a:rPr kumimoji="1" lang="en-US" altLang="ja-JP" smtClean="0"/>
              <a:t>5/12/2026</a:t>
            </a:fld>
            <a:endParaRPr kumimoji="1" lang="ja-JP" altLang="en-US"/>
          </a:p>
        </p:txBody>
      </p:sp>
      <p:sp>
        <p:nvSpPr>
          <p:cNvPr id="8" name="フッター プレースホルダー 7">
            <a:extLst>
              <a:ext uri="{FF2B5EF4-FFF2-40B4-BE49-F238E27FC236}">
                <a16:creationId xmlns:a16="http://schemas.microsoft.com/office/drawing/2014/main" id="{6531AEB0-53DF-474B-38F4-77384A6994A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7071A38-57DA-510C-D40D-A7CFB7D5A895}"/>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419172580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7D0C0E-13BA-7592-2963-3B5B0994535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B8660CB-F535-F186-A32F-E10FC497D5C9}"/>
              </a:ext>
            </a:extLst>
          </p:cNvPr>
          <p:cNvSpPr>
            <a:spLocks noGrp="1"/>
          </p:cNvSpPr>
          <p:nvPr>
            <p:ph type="dt" sz="half" idx="10"/>
          </p:nvPr>
        </p:nvSpPr>
        <p:spPr/>
        <p:txBody>
          <a:bodyPr/>
          <a:lstStyle/>
          <a:p>
            <a:fld id="{52B92457-1F39-446E-8D61-E529156FDEF2}" type="datetime1">
              <a:rPr lang="en-US" altLang="ja-JP" smtClean="0"/>
              <a:t>5/12/2026</a:t>
            </a:fld>
            <a:endParaRPr lang="en-US" dirty="0"/>
          </a:p>
        </p:txBody>
      </p:sp>
      <p:sp>
        <p:nvSpPr>
          <p:cNvPr id="4" name="フッター プレースホルダー 3">
            <a:extLst>
              <a:ext uri="{FF2B5EF4-FFF2-40B4-BE49-F238E27FC236}">
                <a16:creationId xmlns:a16="http://schemas.microsoft.com/office/drawing/2014/main" id="{5316427E-C56D-5228-422D-A91771A70E87}"/>
              </a:ext>
            </a:extLst>
          </p:cNvPr>
          <p:cNvSpPr>
            <a:spLocks noGrp="1"/>
          </p:cNvSpPr>
          <p:nvPr>
            <p:ph type="ftr" sz="quarter" idx="11"/>
          </p:nvPr>
        </p:nvSpPr>
        <p:spPr/>
        <p:txBody>
          <a:bodyPr/>
          <a:lstStyle/>
          <a:p>
            <a:endParaRPr lang="en-US" dirty="0"/>
          </a:p>
        </p:txBody>
      </p:sp>
      <p:sp>
        <p:nvSpPr>
          <p:cNvPr id="5" name="スライド番号プレースホルダー 4">
            <a:extLst>
              <a:ext uri="{FF2B5EF4-FFF2-40B4-BE49-F238E27FC236}">
                <a16:creationId xmlns:a16="http://schemas.microsoft.com/office/drawing/2014/main" id="{F9CC1588-E2DE-7BCE-FF0C-C739DED391AA}"/>
              </a:ext>
            </a:extLst>
          </p:cNvPr>
          <p:cNvSpPr>
            <a:spLocks noGrp="1"/>
          </p:cNvSpPr>
          <p:nvPr>
            <p:ph type="sldNum" sz="quarter" idx="12"/>
          </p:nvPr>
        </p:nvSpPr>
        <p:spPr/>
        <p:txBody>
          <a:bodyPr/>
          <a:lstStyle/>
          <a:p>
            <a:fld id="{48F63A3B-78C7-47BE-AE5E-E10140E04643}" type="slidenum">
              <a:rPr lang="en-US" smtClean="0"/>
              <a:t>‹#›</a:t>
            </a:fld>
            <a:endParaRPr lang="en-US" dirty="0"/>
          </a:p>
        </p:txBody>
      </p:sp>
      <p:cxnSp>
        <p:nvCxnSpPr>
          <p:cNvPr id="6" name="直線コネクタ 5">
            <a:extLst>
              <a:ext uri="{FF2B5EF4-FFF2-40B4-BE49-F238E27FC236}">
                <a16:creationId xmlns:a16="http://schemas.microsoft.com/office/drawing/2014/main" id="{841DCA44-FBA1-5C87-7723-8995512B77EA}"/>
              </a:ext>
            </a:extLst>
          </p:cNvPr>
          <p:cNvCxnSpPr>
            <a:cxnSpLocks/>
          </p:cNvCxnSpPr>
          <p:nvPr userDrawn="1"/>
        </p:nvCxnSpPr>
        <p:spPr>
          <a:xfrm>
            <a:off x="605642" y="1330036"/>
            <a:ext cx="10854046" cy="0"/>
          </a:xfrm>
          <a:prstGeom prst="line">
            <a:avLst/>
          </a:prstGeom>
          <a:ln w="38100">
            <a:solidFill>
              <a:schemeClr val="tx2">
                <a:lumMod val="50000"/>
                <a:lumOff val="5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1257895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3CFBB61-560A-461A-3FDB-D68324F5DE72}"/>
              </a:ext>
            </a:extLst>
          </p:cNvPr>
          <p:cNvSpPr>
            <a:spLocks noGrp="1"/>
          </p:cNvSpPr>
          <p:nvPr>
            <p:ph type="dt" sz="half" idx="10"/>
          </p:nvPr>
        </p:nvSpPr>
        <p:spPr/>
        <p:txBody>
          <a:bodyPr/>
          <a:lstStyle/>
          <a:p>
            <a:fld id="{AF8316BD-AAAB-492C-8648-CDF4838D5791}" type="datetime1">
              <a:rPr kumimoji="1" lang="en-US" altLang="ja-JP" smtClean="0"/>
              <a:t>5/12/2026</a:t>
            </a:fld>
            <a:endParaRPr kumimoji="1" lang="ja-JP" altLang="en-US"/>
          </a:p>
        </p:txBody>
      </p:sp>
      <p:sp>
        <p:nvSpPr>
          <p:cNvPr id="3" name="フッター プレースホルダー 2">
            <a:extLst>
              <a:ext uri="{FF2B5EF4-FFF2-40B4-BE49-F238E27FC236}">
                <a16:creationId xmlns:a16="http://schemas.microsoft.com/office/drawing/2014/main" id="{C0E402EE-7D16-A9F5-9E64-5975EE1F097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C646F859-2260-4002-A1E0-01E2820DC126}"/>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392987150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5071C4-9480-E669-AAEC-78770AD95C7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E9F4AE1-18C2-E188-ADAD-5B81958AB9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683C58F-5F49-FBC3-A303-27538DC9B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DA798AD-6053-8952-F86D-B4100EF49760}"/>
              </a:ext>
            </a:extLst>
          </p:cNvPr>
          <p:cNvSpPr>
            <a:spLocks noGrp="1"/>
          </p:cNvSpPr>
          <p:nvPr>
            <p:ph type="dt" sz="half" idx="10"/>
          </p:nvPr>
        </p:nvSpPr>
        <p:spPr/>
        <p:txBody>
          <a:bodyPr/>
          <a:lstStyle/>
          <a:p>
            <a:fld id="{3832AF5B-C821-444A-A5C9-40D8237D15CE}"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4D66D146-3821-8023-7194-61F5F11AF5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F47CF16-E251-EE60-BDF8-04E9DF439A45}"/>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93380037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A823F6-95F7-ED92-4BBA-7A8E5F8022D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E820BC-184E-FF08-3DE0-DA5B7BE820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FC282B5-98EA-C3BC-C483-95593EA930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9BA8BC3-0E33-AA79-7371-51921D91B8BD}"/>
              </a:ext>
            </a:extLst>
          </p:cNvPr>
          <p:cNvSpPr>
            <a:spLocks noGrp="1"/>
          </p:cNvSpPr>
          <p:nvPr>
            <p:ph type="dt" sz="half" idx="10"/>
          </p:nvPr>
        </p:nvSpPr>
        <p:spPr/>
        <p:txBody>
          <a:bodyPr/>
          <a:lstStyle/>
          <a:p>
            <a:fld id="{3E4CE27F-4CB6-4981-AE94-842FCE286B68}"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B971047E-8FF4-A9EE-C75F-5837091986E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D05672-C671-AA57-BA33-2DEFB102D5E9}"/>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59624310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C561C7-1C67-428F-6E6F-4C52695F1CC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6DB1801-5A38-C132-F509-E709E606CDA3}"/>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4F96461-F43B-E32C-5E1C-12A96851BEEC}"/>
              </a:ext>
            </a:extLst>
          </p:cNvPr>
          <p:cNvSpPr>
            <a:spLocks noGrp="1"/>
          </p:cNvSpPr>
          <p:nvPr>
            <p:ph type="dt" sz="half" idx="10"/>
          </p:nvPr>
        </p:nvSpPr>
        <p:spPr/>
        <p:txBody>
          <a:bodyPr/>
          <a:lstStyle/>
          <a:p>
            <a:fld id="{39842567-2EF7-436A-BA3A-08A6A920EE41}"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2244D96D-E02B-5DE0-3EDE-4635E569911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E24B32-E556-F224-71AE-525D6423C323}"/>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06826851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7078425-9DE8-BE67-FD41-FB5F091D64D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37223B3-F425-D930-24DF-21384E52AE7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89E2867-1A69-AEB4-E589-507F1EA3F2BD}"/>
              </a:ext>
            </a:extLst>
          </p:cNvPr>
          <p:cNvSpPr>
            <a:spLocks noGrp="1"/>
          </p:cNvSpPr>
          <p:nvPr>
            <p:ph type="dt" sz="half" idx="10"/>
          </p:nvPr>
        </p:nvSpPr>
        <p:spPr/>
        <p:txBody>
          <a:bodyPr/>
          <a:lstStyle/>
          <a:p>
            <a:fld id="{1D965550-1A9A-4798-8246-0A2225683E8D}"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4662B204-30CC-9F56-CDDF-9704C3F506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461D59-26A4-65D3-523F-5062F164CFBC}"/>
              </a:ext>
            </a:extLst>
          </p:cNvPr>
          <p:cNvSpPr>
            <a:spLocks noGrp="1"/>
          </p:cNvSpPr>
          <p:nvPr>
            <p:ph type="sldNum" sz="quarter" idx="12"/>
          </p:nvPr>
        </p:nvSpPr>
        <p:spPr/>
        <p:txBody>
          <a:bodyPr/>
          <a:lstStyle/>
          <a:p>
            <a:fld id="{7168C826-CFEE-41EF-8FD4-F6131C7168FA}" type="slidenum">
              <a:rPr kumimoji="1" lang="ja-JP" altLang="en-US" smtClean="0"/>
              <a:t>‹#›</a:t>
            </a:fld>
            <a:endParaRPr kumimoji="1" lang="ja-JP" altLang="en-US"/>
          </a:p>
        </p:txBody>
      </p:sp>
    </p:spTree>
    <p:extLst>
      <p:ext uri="{BB962C8B-B14F-4D97-AF65-F5344CB8AC3E}">
        <p14:creationId xmlns:p14="http://schemas.microsoft.com/office/powerpoint/2010/main" val="2250365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269854-3D90-7EDA-C3A0-482C87CB8D6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558BDB4-F77A-078F-91D1-41DC321840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1E4512B-78FC-2907-940A-9799857630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3ACEE27-290D-9141-BD35-852E06A84206}"/>
              </a:ext>
            </a:extLst>
          </p:cNvPr>
          <p:cNvSpPr>
            <a:spLocks noGrp="1"/>
          </p:cNvSpPr>
          <p:nvPr>
            <p:ph type="dt" sz="half" idx="10"/>
          </p:nvPr>
        </p:nvSpPr>
        <p:spPr/>
        <p:txBody>
          <a:bodyPr/>
          <a:lstStyle/>
          <a:p>
            <a:fld id="{87730BA8-8BE0-44AF-AFD5-122EE6497C84}" type="datetime1">
              <a:rPr kumimoji="1" lang="en-US" altLang="ja-JP" smtClean="0"/>
              <a:t>5/12/2026</a:t>
            </a:fld>
            <a:endParaRPr kumimoji="1" lang="ja-JP" altLang="en-US"/>
          </a:p>
        </p:txBody>
      </p:sp>
      <p:sp>
        <p:nvSpPr>
          <p:cNvPr id="6" name="フッター プレースホルダー 5">
            <a:extLst>
              <a:ext uri="{FF2B5EF4-FFF2-40B4-BE49-F238E27FC236}">
                <a16:creationId xmlns:a16="http://schemas.microsoft.com/office/drawing/2014/main" id="{3DD861B7-2599-1E3C-634D-9744567B611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7713A71-4A67-89CD-2744-C0675D6DA382}"/>
              </a:ext>
            </a:extLst>
          </p:cNvPr>
          <p:cNvSpPr>
            <a:spLocks noGrp="1"/>
          </p:cNvSpPr>
          <p:nvPr>
            <p:ph type="sldNum" sz="quarter" idx="12"/>
          </p:nvPr>
        </p:nvSpPr>
        <p:spPr/>
        <p:txBody>
          <a:body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402493624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4.xml" Type="http://schemas.openxmlformats.org/officeDocument/2006/relationships/slideLayout"/><Relationship Id="rId10" Target="../slideLayouts/slideLayout33.xml" Type="http://schemas.openxmlformats.org/officeDocument/2006/relationships/slideLayout"/><Relationship Id="rId11" Target="../slideLayouts/slideLayout34.xml" Type="http://schemas.openxmlformats.org/officeDocument/2006/relationships/slideLayout"/><Relationship Id="rId12" Target="../theme/theme3.xml" Type="http://schemas.openxmlformats.org/officeDocument/2006/relationships/theme"/><Relationship Id="rId2" Target="../slideLayouts/slideLayout25.xml" Type="http://schemas.openxmlformats.org/officeDocument/2006/relationships/slideLayout"/><Relationship Id="rId3" Target="../slideLayouts/slideLayout26.xml" Type="http://schemas.openxmlformats.org/officeDocument/2006/relationships/slideLayout"/><Relationship Id="rId4" Target="../slideLayouts/slideLayout27.xml" Type="http://schemas.openxmlformats.org/officeDocument/2006/relationships/slideLayout"/><Relationship Id="rId5" Target="../slideLayouts/slideLayout28.xml" Type="http://schemas.openxmlformats.org/officeDocument/2006/relationships/slideLayout"/><Relationship Id="rId6" Target="../slideLayouts/slideLayout29.xml" Type="http://schemas.openxmlformats.org/officeDocument/2006/relationships/slideLayout"/><Relationship Id="rId7" Target="../slideLayouts/slideLayout30.xml" Type="http://schemas.openxmlformats.org/officeDocument/2006/relationships/slideLayout"/><Relationship Id="rId8" Target="../slideLayouts/slideLayout31.xml" Type="http://schemas.openxmlformats.org/officeDocument/2006/relationships/slideLayout"/><Relationship Id="rId9" Target="../slideLayouts/slideLayout32.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5.xml" Type="http://schemas.openxmlformats.org/officeDocument/2006/relationships/slideLayout"/><Relationship Id="rId10" Target="../slideLayouts/slideLayout44.xml" Type="http://schemas.openxmlformats.org/officeDocument/2006/relationships/slideLayout"/><Relationship Id="rId11" Target="../slideLayouts/slideLayout45.xml" Type="http://schemas.openxmlformats.org/officeDocument/2006/relationships/slideLayout"/><Relationship Id="rId12" Target="../theme/theme4.xml" Type="http://schemas.openxmlformats.org/officeDocument/2006/relationships/theme"/><Relationship Id="rId2" Target="../slideLayouts/slideLayout36.xml" Type="http://schemas.openxmlformats.org/officeDocument/2006/relationships/slideLayout"/><Relationship Id="rId3" Target="../slideLayouts/slideLayout37.xml" Type="http://schemas.openxmlformats.org/officeDocument/2006/relationships/slideLayout"/><Relationship Id="rId4" Target="../slideLayouts/slideLayout38.xml" Type="http://schemas.openxmlformats.org/officeDocument/2006/relationships/slideLayout"/><Relationship Id="rId5" Target="../slideLayouts/slideLayout39.xml" Type="http://schemas.openxmlformats.org/officeDocument/2006/relationships/slideLayout"/><Relationship Id="rId6" Target="../slideLayouts/slideLayout40.xml" Type="http://schemas.openxmlformats.org/officeDocument/2006/relationships/slideLayout"/><Relationship Id="rId7" Target="../slideLayouts/slideLayout41.xml" Type="http://schemas.openxmlformats.org/officeDocument/2006/relationships/slideLayout"/><Relationship Id="rId8" Target="../slideLayouts/slideLayout42.xml" Type="http://schemas.openxmlformats.org/officeDocument/2006/relationships/slideLayout"/><Relationship Id="rId9" Target="../slideLayouts/slideLayout43.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6.xml" Type="http://schemas.openxmlformats.org/officeDocument/2006/relationships/slideLayout"/><Relationship Id="rId10" Target="../slideLayouts/slideLayout55.xml" Type="http://schemas.openxmlformats.org/officeDocument/2006/relationships/slideLayout"/><Relationship Id="rId11" Target="../slideLayouts/slideLayout56.xml" Type="http://schemas.openxmlformats.org/officeDocument/2006/relationships/slideLayout"/><Relationship Id="rId12" Target="../theme/theme5.xml" Type="http://schemas.openxmlformats.org/officeDocument/2006/relationships/theme"/><Relationship Id="rId2" Target="../slideLayouts/slideLayout47.xml" Type="http://schemas.openxmlformats.org/officeDocument/2006/relationships/slideLayout"/><Relationship Id="rId3" Target="../slideLayouts/slideLayout48.xml" Type="http://schemas.openxmlformats.org/officeDocument/2006/relationships/slideLayout"/><Relationship Id="rId4" Target="../slideLayouts/slideLayout49.xml" Type="http://schemas.openxmlformats.org/officeDocument/2006/relationships/slideLayout"/><Relationship Id="rId5" Target="../slideLayouts/slideLayout50.xml" Type="http://schemas.openxmlformats.org/officeDocument/2006/relationships/slideLayout"/><Relationship Id="rId6" Target="../slideLayouts/slideLayout51.xml" Type="http://schemas.openxmlformats.org/officeDocument/2006/relationships/slideLayout"/><Relationship Id="rId7" Target="../slideLayouts/slideLayout52.xml" Type="http://schemas.openxmlformats.org/officeDocument/2006/relationships/slideLayout"/><Relationship Id="rId8" Target="../slideLayouts/slideLayout53.xml" Type="http://schemas.openxmlformats.org/officeDocument/2006/relationships/slideLayout"/><Relationship Id="rId9" Target="../slideLayouts/slideLayout54.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57.xml" Type="http://schemas.openxmlformats.org/officeDocument/2006/relationships/slideLayout"/><Relationship Id="rId10" Target="../slideLayouts/slideLayout66.xml" Type="http://schemas.openxmlformats.org/officeDocument/2006/relationships/slideLayout"/><Relationship Id="rId11" Target="../slideLayouts/slideLayout67.xml" Type="http://schemas.openxmlformats.org/officeDocument/2006/relationships/slideLayout"/><Relationship Id="rId12" Target="../theme/theme6.xml" Type="http://schemas.openxmlformats.org/officeDocument/2006/relationships/theme"/><Relationship Id="rId2" Target="../slideLayouts/slideLayout58.xml" Type="http://schemas.openxmlformats.org/officeDocument/2006/relationships/slideLayout"/><Relationship Id="rId3" Target="../slideLayouts/slideLayout59.xml" Type="http://schemas.openxmlformats.org/officeDocument/2006/relationships/slideLayout"/><Relationship Id="rId4" Target="../slideLayouts/slideLayout60.xml" Type="http://schemas.openxmlformats.org/officeDocument/2006/relationships/slideLayout"/><Relationship Id="rId5" Target="../slideLayouts/slideLayout61.xml" Type="http://schemas.openxmlformats.org/officeDocument/2006/relationships/slideLayout"/><Relationship Id="rId6" Target="../slideLayouts/slideLayout62.xml" Type="http://schemas.openxmlformats.org/officeDocument/2006/relationships/slideLayout"/><Relationship Id="rId7" Target="../slideLayouts/slideLayout63.xml" Type="http://schemas.openxmlformats.org/officeDocument/2006/relationships/slideLayout"/><Relationship Id="rId8" Target="../slideLayouts/slideLayout64.xml" Type="http://schemas.openxmlformats.org/officeDocument/2006/relationships/slideLayout"/><Relationship Id="rId9" Target="../slideLayouts/slideLayout65.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68.xml" Type="http://schemas.openxmlformats.org/officeDocument/2006/relationships/slideLayout"/><Relationship Id="rId10" Target="../slideLayouts/slideLayout77.xml" Type="http://schemas.openxmlformats.org/officeDocument/2006/relationships/slideLayout"/><Relationship Id="rId11" Target="../slideLayouts/slideLayout78.xml" Type="http://schemas.openxmlformats.org/officeDocument/2006/relationships/slideLayout"/><Relationship Id="rId12" Target="../theme/theme7.xml" Type="http://schemas.openxmlformats.org/officeDocument/2006/relationships/theme"/><Relationship Id="rId2" Target="../slideLayouts/slideLayout69.xml" Type="http://schemas.openxmlformats.org/officeDocument/2006/relationships/slideLayout"/><Relationship Id="rId3" Target="../slideLayouts/slideLayout70.xml" Type="http://schemas.openxmlformats.org/officeDocument/2006/relationships/slideLayout"/><Relationship Id="rId4" Target="../slideLayouts/slideLayout71.xml" Type="http://schemas.openxmlformats.org/officeDocument/2006/relationships/slideLayout"/><Relationship Id="rId5" Target="../slideLayouts/slideLayout72.xml" Type="http://schemas.openxmlformats.org/officeDocument/2006/relationships/slideLayout"/><Relationship Id="rId6" Target="../slideLayouts/slideLayout73.xml" Type="http://schemas.openxmlformats.org/officeDocument/2006/relationships/slideLayout"/><Relationship Id="rId7" Target="../slideLayouts/slideLayout74.xml" Type="http://schemas.openxmlformats.org/officeDocument/2006/relationships/slideLayout"/><Relationship Id="rId8" Target="../slideLayouts/slideLayout75.xml" Type="http://schemas.openxmlformats.org/officeDocument/2006/relationships/slideLayout"/><Relationship Id="rId9" Target="../slideLayouts/slideLayout76.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79.xml" Type="http://schemas.openxmlformats.org/officeDocument/2006/relationships/slideLayout"/><Relationship Id="rId10" Target="../slideLayouts/slideLayout88.xml" Type="http://schemas.openxmlformats.org/officeDocument/2006/relationships/slideLayout"/><Relationship Id="rId11" Target="../slideLayouts/slideLayout89.xml" Type="http://schemas.openxmlformats.org/officeDocument/2006/relationships/slideLayout"/><Relationship Id="rId12" Target="../theme/theme8.xml" Type="http://schemas.openxmlformats.org/officeDocument/2006/relationships/theme"/><Relationship Id="rId2" Target="../slideLayouts/slideLayout80.xml" Type="http://schemas.openxmlformats.org/officeDocument/2006/relationships/slideLayout"/><Relationship Id="rId3" Target="../slideLayouts/slideLayout81.xml" Type="http://schemas.openxmlformats.org/officeDocument/2006/relationships/slideLayout"/><Relationship Id="rId4" Target="../slideLayouts/slideLayout82.xml" Type="http://schemas.openxmlformats.org/officeDocument/2006/relationships/slideLayout"/><Relationship Id="rId5" Target="../slideLayouts/slideLayout83.xml" Type="http://schemas.openxmlformats.org/officeDocument/2006/relationships/slideLayout"/><Relationship Id="rId6" Target="../slideLayouts/slideLayout84.xml" Type="http://schemas.openxmlformats.org/officeDocument/2006/relationships/slideLayout"/><Relationship Id="rId7" Target="../slideLayouts/slideLayout85.xml" Type="http://schemas.openxmlformats.org/officeDocument/2006/relationships/slideLayout"/><Relationship Id="rId8" Target="../slideLayouts/slideLayout86.xml" Type="http://schemas.openxmlformats.org/officeDocument/2006/relationships/slideLayout"/><Relationship Id="rId9" Target="../slideLayouts/slideLayout87.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585FDA1-E77B-8ECE-22F7-F4E9324556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0E085A-9C21-D248-F7B5-14C52E0367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E803935-D7CF-C49E-6F19-A78DDED8B7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941E698-A604-4D74-BBA2-DA017AF1007F}"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A759FEF8-8EEC-1378-71C0-C65DCB7ABC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9FD6C2F-0AB3-B32A-A2B0-B8ACC6AA05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797620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A71E01CA-2554-477F-9395-DA0B947E76E0}"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731551154"/>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8A232B67-03A8-4826-A1DF-05418776A8FC}"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4265616297"/>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83A0166-0DA8-4022-B084-C6FB7CFEA405}"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78664617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A403A177-0F56-44B0-8C41-3F6AB69A1FF0}"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3779545258"/>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69E56EC5-847B-4D4C-9AB2-D693D5F6C708}"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636561263"/>
      </p:ext>
    </p:extLst>
  </p:cSld>
  <p:clrMap bg1="lt1" tx1="dk1" bg2="lt2" tx2="dk2" accent1="accent1" accent2="accent2" accent3="accent3" accent4="accent4" accent5="accent5" accent6="accent6" hlink="hlink" folHlink="folHlink"/>
  <p:sldLayoutIdLst>
    <p:sldLayoutId id="2147483845"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A9557213-15E6-46D7-A954-ACD29F786053}" type="datetime1">
              <a:rPr kumimoji="1" lang="en-US" altLang="ja-JP" smtClean="0"/>
              <a:t>5/12/2026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1450258694"/>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B15562B-56D8-D36B-E866-F5A91D45C7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EE456B-6D03-BC28-A202-FE69F091CF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04FD96C-5830-4C2B-E5C1-635335011E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4F83C6-3596-4527-8719-03064C71B834}" type="datetime1">
              <a:rPr kumimoji="1" lang="en-US" altLang="ja-JP" smtClean="0"/>
              <a:t>5/12/2026</a:t>
            </a:fld>
            <a:endParaRPr kumimoji="1" lang="ja-JP" altLang="en-US"/>
          </a:p>
        </p:txBody>
      </p:sp>
      <p:sp>
        <p:nvSpPr>
          <p:cNvPr id="5" name="フッター プレースホルダー 4">
            <a:extLst>
              <a:ext uri="{FF2B5EF4-FFF2-40B4-BE49-F238E27FC236}">
                <a16:creationId xmlns:a16="http://schemas.microsoft.com/office/drawing/2014/main" id="{DAB9ED01-8576-BE0B-1611-9ED9F26EB1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3619431C-8F45-ACA0-C4BE-E05EDCF6F2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9DFC99-C7FA-4791-9E2A-D7E848840CEF}" type="slidenum">
              <a:rPr kumimoji="1" lang="ja-JP" altLang="en-US" smtClean="0"/>
              <a:t>‹#›</a:t>
            </a:fld>
            <a:endParaRPr kumimoji="1" lang="ja-JP" altLang="en-US"/>
          </a:p>
        </p:txBody>
      </p:sp>
    </p:spTree>
    <p:extLst>
      <p:ext uri="{BB962C8B-B14F-4D97-AF65-F5344CB8AC3E}">
        <p14:creationId xmlns:p14="http://schemas.microsoft.com/office/powerpoint/2010/main" val="2305257968"/>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Relationships xmlns="http://schemas.openxmlformats.org/package/2006/relationships"><Relationship Id="rId1" Target="../slideLayouts/slideLayout79.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8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8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8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8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84.xml" Type="http://schemas.openxmlformats.org/officeDocument/2006/relationships/slideLayout"/><Relationship Id="rId2" Target="../media/image1.jpeg" Type="http://schemas.openxmlformats.org/officeDocument/2006/relationships/image"/><Relationship Id="rId3" Target="https://jsite.mhlw.go.jp/aichi-roudoukyoku/newpage_00476.html" TargetMode="External" Type="http://schemas.openxmlformats.org/officeDocument/2006/relationships/hyperlink"/><Relationship Id="rId4" Target="../media/image2.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84.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25">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27">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375523E1-0830-3BEE-1D45-15FA828647F1}"/>
              </a:ext>
            </a:extLst>
          </p:cNvPr>
          <p:cNvSpPr>
            <a:spLocks noGrp="1"/>
          </p:cNvSpPr>
          <p:nvPr>
            <p:ph type="ctrTitle"/>
          </p:nvPr>
        </p:nvSpPr>
        <p:spPr>
          <a:xfrm>
            <a:off x="1285240" y="1008993"/>
            <a:ext cx="9936941" cy="3332523"/>
          </a:xfrm>
        </p:spPr>
        <p:txBody>
          <a:bodyPr anchor="b">
            <a:normAutofit/>
          </a:bodyPr>
          <a:lstStyle/>
          <a:p>
            <a:pPr algn="l"/>
            <a:r>
              <a:rPr kumimoji="1" lang="ja-JP" altLang="en-US" sz="8000" dirty="0">
                <a:latin typeface="メイリオ" panose="020B0604030504040204" pitchFamily="50" charset="-128"/>
                <a:ea typeface="メイリオ" panose="020B0604030504040204" pitchFamily="50" charset="-128"/>
              </a:rPr>
              <a:t>障害者雇用について</a:t>
            </a:r>
          </a:p>
        </p:txBody>
      </p:sp>
      <p:sp>
        <p:nvSpPr>
          <p:cNvPr id="3" name="字幕 2">
            <a:extLst>
              <a:ext uri="{FF2B5EF4-FFF2-40B4-BE49-F238E27FC236}">
                <a16:creationId xmlns:a16="http://schemas.microsoft.com/office/drawing/2014/main" id="{FED7D9DD-C6CD-5BE5-860E-BEE73E4F9EFE}"/>
              </a:ext>
            </a:extLst>
          </p:cNvPr>
          <p:cNvSpPr>
            <a:spLocks noGrp="1"/>
          </p:cNvSpPr>
          <p:nvPr>
            <p:ph type="subTitle" idx="1"/>
          </p:nvPr>
        </p:nvSpPr>
        <p:spPr>
          <a:xfrm>
            <a:off x="2226531" y="5733180"/>
            <a:ext cx="6535833" cy="540932"/>
          </a:xfrm>
        </p:spPr>
        <p:txBody>
          <a:bodyPr anchor="t">
            <a:normAutofit/>
          </a:bodyPr>
          <a:lstStyle/>
          <a:p>
            <a:pPr algn="l"/>
            <a:r>
              <a:rPr kumimoji="1" lang="ja-JP" altLang="en-US" dirty="0"/>
              <a:t>犬山公共職業安定所　雇用指導官（</a:t>
            </a:r>
            <a:r>
              <a:rPr kumimoji="1" lang="en-US" altLang="ja-JP" dirty="0"/>
              <a:t>R8.5.26)</a:t>
            </a:r>
            <a:endParaRPr kumimoji="1" lang="ja-JP" altLang="en-US" dirty="0"/>
          </a:p>
        </p:txBody>
      </p:sp>
      <p:cxnSp>
        <p:nvCxnSpPr>
          <p:cNvPr id="5" name="直線コネクタ 4">
            <a:extLst>
              <a:ext uri="{FF2B5EF4-FFF2-40B4-BE49-F238E27FC236}">
                <a16:creationId xmlns:a16="http://schemas.microsoft.com/office/drawing/2014/main" id="{562152C6-2252-D0CC-F607-23B62F63A6EE}"/>
              </a:ext>
            </a:extLst>
          </p:cNvPr>
          <p:cNvCxnSpPr/>
          <p:nvPr/>
        </p:nvCxnSpPr>
        <p:spPr>
          <a:xfrm>
            <a:off x="1496291" y="4199012"/>
            <a:ext cx="8965870" cy="0"/>
          </a:xfrm>
          <a:prstGeom prst="line">
            <a:avLst/>
          </a:prstGeom>
          <a:ln w="57150" cmpd="thickThin">
            <a:solidFill>
              <a:schemeClr val="accent4"/>
            </a:solidFill>
            <a:prstDash val="solid"/>
          </a:ln>
        </p:spPr>
        <p:style>
          <a:lnRef idx="2">
            <a:schemeClr val="accent1"/>
          </a:lnRef>
          <a:fillRef idx="0">
            <a:schemeClr val="accent1"/>
          </a:fillRef>
          <a:effectRef idx="1">
            <a:schemeClr val="accent1"/>
          </a:effectRef>
          <a:fontRef idx="minor">
            <a:schemeClr val="tx1"/>
          </a:fontRef>
        </p:style>
      </p:cxnSp>
      <p:sp>
        <p:nvSpPr>
          <p:cNvPr id="6" name="テキスト ボックス 5">
            <a:extLst>
              <a:ext uri="{FF2B5EF4-FFF2-40B4-BE49-F238E27FC236}">
                <a16:creationId xmlns:a16="http://schemas.microsoft.com/office/drawing/2014/main" id="{802183C1-CECF-E218-6F9B-03F0214EC8A0}"/>
              </a:ext>
            </a:extLst>
          </p:cNvPr>
          <p:cNvSpPr txBox="1"/>
          <p:nvPr/>
        </p:nvSpPr>
        <p:spPr>
          <a:xfrm>
            <a:off x="11316327" y="6454665"/>
            <a:ext cx="445690" cy="369332"/>
          </a:xfrm>
          <a:prstGeom prst="rect">
            <a:avLst/>
          </a:prstGeom>
          <a:noFill/>
        </p:spPr>
        <p:txBody>
          <a:bodyPr wrap="square" rtlCol="0">
            <a:spAutoFit/>
          </a:bodyPr>
          <a:lstStyle/>
          <a:p>
            <a:r>
              <a:rPr kumimoji="1" lang="en-US" altLang="ja-JP" dirty="0"/>
              <a:t>1</a:t>
            </a:r>
            <a:endParaRPr kumimoji="1" lang="ja-JP" altLang="en-US" dirty="0"/>
          </a:p>
        </p:txBody>
      </p:sp>
    </p:spTree>
    <p:extLst>
      <p:ext uri="{BB962C8B-B14F-4D97-AF65-F5344CB8AC3E}">
        <p14:creationId xmlns:p14="http://schemas.microsoft.com/office/powerpoint/2010/main" val="424180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5551EA-1813-C022-4158-E0C645582849}"/>
              </a:ext>
            </a:extLst>
          </p:cNvPr>
          <p:cNvSpPr>
            <a:spLocks noGrp="1"/>
          </p:cNvSpPr>
          <p:nvPr>
            <p:ph type="title"/>
          </p:nvPr>
        </p:nvSpPr>
        <p:spPr>
          <a:xfrm>
            <a:off x="838200" y="329498"/>
            <a:ext cx="10515600" cy="1325563"/>
          </a:xfrm>
        </p:spPr>
        <p:txBody>
          <a:bodyPr/>
          <a:lstStyle/>
          <a:p>
            <a:r>
              <a:rPr kumimoji="1" lang="ja-JP" altLang="en-US" dirty="0">
                <a:latin typeface="メイリオ" panose="020B0604030504040204" pitchFamily="50" charset="-128"/>
                <a:ea typeface="メイリオ" panose="020B0604030504040204" pitchFamily="50" charset="-128"/>
              </a:rPr>
              <a:t>障害者雇用率制度</a:t>
            </a:r>
          </a:p>
        </p:txBody>
      </p:sp>
      <p:sp>
        <p:nvSpPr>
          <p:cNvPr id="3" name="タイトル 1">
            <a:extLst>
              <a:ext uri="{FF2B5EF4-FFF2-40B4-BE49-F238E27FC236}">
                <a16:creationId xmlns:a16="http://schemas.microsoft.com/office/drawing/2014/main" id="{BEC5F713-2F3F-FBE2-D108-326E48568A99}"/>
              </a:ext>
            </a:extLst>
          </p:cNvPr>
          <p:cNvSpPr txBox="1">
            <a:spLocks/>
          </p:cNvSpPr>
          <p:nvPr/>
        </p:nvSpPr>
        <p:spPr>
          <a:xfrm>
            <a:off x="582400" y="1516948"/>
            <a:ext cx="11027200" cy="117126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10000"/>
              </a:lnSpc>
            </a:pPr>
            <a:r>
              <a:rPr lang="ja-JP" altLang="en-US" sz="1600" dirty="0">
                <a:latin typeface="メイリオ" panose="020B0604030504040204" pitchFamily="50" charset="-128"/>
                <a:ea typeface="メイリオ" panose="020B0604030504040204" pitchFamily="50" charset="-128"/>
              </a:rPr>
              <a:t>「障害者の雇用の促進等に関する法律」では、障害に関係なく、希望や能力に応じて、誰もが職業を通じた社会参加のできる「共生社会」実現の理念の下、全ての事業主に、法定雇用率以上の割合で障害者を雇用する義務があります。</a:t>
            </a:r>
            <a:endParaRPr lang="en-US" altLang="ja-JP" sz="1600" dirty="0">
              <a:latin typeface="メイリオ" panose="020B0604030504040204" pitchFamily="50" charset="-128"/>
              <a:ea typeface="メイリオ" panose="020B0604030504040204" pitchFamily="50" charset="-128"/>
            </a:endParaRPr>
          </a:p>
          <a:p>
            <a:pPr>
              <a:lnSpc>
                <a:spcPct val="110000"/>
              </a:lnSpc>
            </a:pPr>
            <a:r>
              <a:rPr lang="ja-JP" altLang="en-US" sz="1600" dirty="0"/>
              <a:t>　</a:t>
            </a:r>
            <a:endParaRPr lang="en-US" altLang="ja-JP" sz="1600" dirty="0"/>
          </a:p>
          <a:p>
            <a:pPr>
              <a:lnSpc>
                <a:spcPct val="110000"/>
              </a:lnSpc>
            </a:pPr>
            <a:endParaRPr lang="ja-JP" altLang="en-US" sz="1600" dirty="0"/>
          </a:p>
        </p:txBody>
      </p:sp>
      <p:sp>
        <p:nvSpPr>
          <p:cNvPr id="5" name="正方形/長方形 4">
            <a:extLst>
              <a:ext uri="{FF2B5EF4-FFF2-40B4-BE49-F238E27FC236}">
                <a16:creationId xmlns:a16="http://schemas.microsoft.com/office/drawing/2014/main" id="{CD017EE1-0C48-B844-2B28-5AA966D1C5A3}"/>
              </a:ext>
            </a:extLst>
          </p:cNvPr>
          <p:cNvSpPr/>
          <p:nvPr/>
        </p:nvSpPr>
        <p:spPr>
          <a:xfrm>
            <a:off x="582400" y="2307787"/>
            <a:ext cx="7113320" cy="581891"/>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kumimoji="1" lang="ja-JP" altLang="en-US" sz="2400" b="1" spc="50" dirty="0">
                <a:ln w="12700" cmpd="sng">
                  <a:solidFill>
                    <a:schemeClr val="accent1"/>
                  </a:solidFill>
                  <a:prstDash val="solid"/>
                </a:ln>
                <a:solidFill>
                  <a:srgbClr val="70AD47">
                    <a:tint val="1000"/>
                  </a:srgbClr>
                </a:solidFill>
                <a:effectLst>
                  <a:glow rad="38100">
                    <a:schemeClr val="accent1">
                      <a:alpha val="40000"/>
                    </a:schemeClr>
                  </a:glow>
                </a:effectLst>
                <a:latin typeface="メイリオ" panose="020B0604030504040204" pitchFamily="50" charset="-128"/>
                <a:ea typeface="メイリオ" panose="020B0604030504040204" pitchFamily="50" charset="-128"/>
              </a:rPr>
              <a:t>障害者の法定雇用率が段階的に引き上げられます</a:t>
            </a:r>
          </a:p>
        </p:txBody>
      </p:sp>
      <p:graphicFrame>
        <p:nvGraphicFramePr>
          <p:cNvPr id="7" name="表 6">
            <a:extLst>
              <a:ext uri="{FF2B5EF4-FFF2-40B4-BE49-F238E27FC236}">
                <a16:creationId xmlns:a16="http://schemas.microsoft.com/office/drawing/2014/main" id="{615E6D38-6A8F-4AFC-7D7C-543550E6FD49}"/>
              </a:ext>
            </a:extLst>
          </p:cNvPr>
          <p:cNvGraphicFramePr>
            <a:graphicFrameLocks noGrp="1"/>
          </p:cNvGraphicFramePr>
          <p:nvPr>
            <p:extLst>
              <p:ext uri="{D42A27DB-BD31-4B8C-83A1-F6EECF244321}">
                <p14:modId xmlns:p14="http://schemas.microsoft.com/office/powerpoint/2010/main" val="2075326734"/>
              </p:ext>
            </p:extLst>
          </p:nvPr>
        </p:nvGraphicFramePr>
        <p:xfrm>
          <a:off x="862430" y="3012097"/>
          <a:ext cx="10609135" cy="1373980"/>
        </p:xfrm>
        <a:graphic>
          <a:graphicData uri="http://schemas.openxmlformats.org/drawingml/2006/table">
            <a:tbl>
              <a:tblPr firstRow="1" bandRow="1">
                <a:tableStyleId>{5C22544A-7EE6-4342-B048-85BDC9FD1C3A}</a:tableStyleId>
              </a:tblPr>
              <a:tblGrid>
                <a:gridCol w="2496602">
                  <a:extLst>
                    <a:ext uri="{9D8B030D-6E8A-4147-A177-3AD203B41FA5}">
                      <a16:colId xmlns:a16="http://schemas.microsoft.com/office/drawing/2014/main" val="773974969"/>
                    </a:ext>
                  </a:extLst>
                </a:gridCol>
                <a:gridCol w="2484607">
                  <a:extLst>
                    <a:ext uri="{9D8B030D-6E8A-4147-A177-3AD203B41FA5}">
                      <a16:colId xmlns:a16="http://schemas.microsoft.com/office/drawing/2014/main" val="3214201642"/>
                    </a:ext>
                  </a:extLst>
                </a:gridCol>
                <a:gridCol w="2565727">
                  <a:extLst>
                    <a:ext uri="{9D8B030D-6E8A-4147-A177-3AD203B41FA5}">
                      <a16:colId xmlns:a16="http://schemas.microsoft.com/office/drawing/2014/main" val="3792130964"/>
                    </a:ext>
                  </a:extLst>
                </a:gridCol>
                <a:gridCol w="3062199">
                  <a:extLst>
                    <a:ext uri="{9D8B030D-6E8A-4147-A177-3AD203B41FA5}">
                      <a16:colId xmlns:a16="http://schemas.microsoft.com/office/drawing/2014/main" val="1634678683"/>
                    </a:ext>
                  </a:extLst>
                </a:gridCol>
              </a:tblGrid>
              <a:tr h="513614">
                <a:tc>
                  <a:txBody>
                    <a:bodyPr/>
                    <a:lstStyle/>
                    <a:p>
                      <a:pPr algn="ctr"/>
                      <a:endParaRPr kumimoji="1" lang="ja-JP" altLang="en-US" dirty="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令和３年４月～</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令和６年３月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令和６年４月～</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令和８年６月</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令和８年７月～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892646602"/>
                  </a:ext>
                </a:extLst>
              </a:tr>
              <a:tr h="226241">
                <a:tc>
                  <a:txBody>
                    <a:bodyPr/>
                    <a:lstStyle/>
                    <a:p>
                      <a:pPr algn="ctr"/>
                      <a:r>
                        <a:rPr kumimoji="1" lang="ja-JP" altLang="en-US" dirty="0">
                          <a:latin typeface="メイリオ" panose="020B0604030504040204" pitchFamily="50" charset="-128"/>
                          <a:ea typeface="メイリオ" panose="020B0604030504040204" pitchFamily="50" charset="-128"/>
                        </a:rPr>
                        <a:t>民間企業の法定雇用率</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メイリオ" panose="020B0604030504040204" pitchFamily="50" charset="-128"/>
                          <a:ea typeface="メイリオ" panose="020B0604030504040204" pitchFamily="50" charset="-128"/>
                        </a:rPr>
                        <a:t>２．３％</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メイリオ" panose="020B0604030504040204" pitchFamily="50" charset="-128"/>
                          <a:ea typeface="メイリオ" panose="020B0604030504040204" pitchFamily="50" charset="-128"/>
                        </a:rPr>
                        <a:t>２．５％</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b="1" dirty="0">
                          <a:solidFill>
                            <a:srgbClr val="FF0000"/>
                          </a:solidFill>
                          <a:latin typeface="メイリオ" panose="020B0604030504040204" pitchFamily="50" charset="-128"/>
                          <a:ea typeface="メイリオ" panose="020B0604030504040204" pitchFamily="50" charset="-128"/>
                        </a:rPr>
                        <a:t>２．７％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2601579714"/>
                  </a:ext>
                </a:extLst>
              </a:tr>
              <a:tr h="368140">
                <a:tc>
                  <a:txBody>
                    <a:bodyPr/>
                    <a:lstStyle/>
                    <a:p>
                      <a:pPr algn="ctr"/>
                      <a:r>
                        <a:rPr kumimoji="1" lang="ja-JP" altLang="en-US" dirty="0">
                          <a:latin typeface="メイリオ" panose="020B0604030504040204" pitchFamily="50" charset="-128"/>
                          <a:ea typeface="メイリオ" panose="020B0604030504040204" pitchFamily="50" charset="-128"/>
                        </a:rPr>
                        <a:t>対象事業主の範囲</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メイリオ" panose="020B0604030504040204" pitchFamily="50" charset="-128"/>
                          <a:ea typeface="メイリオ" panose="020B0604030504040204" pitchFamily="50" charset="-128"/>
                        </a:rPr>
                        <a:t>４３．５人以上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a:latin typeface="メイリオ" panose="020B0604030504040204" pitchFamily="50" charset="-128"/>
                          <a:ea typeface="メイリオ" panose="020B0604030504040204" pitchFamily="50" charset="-128"/>
                        </a:rPr>
                        <a:t>４０．０人以上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b="1" dirty="0">
                          <a:solidFill>
                            <a:srgbClr val="FF0000"/>
                          </a:solidFill>
                          <a:latin typeface="メイリオ" panose="020B0604030504040204" pitchFamily="50" charset="-128"/>
                          <a:ea typeface="メイリオ" panose="020B0604030504040204" pitchFamily="50" charset="-128"/>
                        </a:rPr>
                        <a:t>３７．５人以上</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10000"/>
                        <a:lumOff val="90000"/>
                      </a:schemeClr>
                    </a:solidFill>
                  </a:tcPr>
                </a:tc>
                <a:extLst>
                  <a:ext uri="{0D108BD9-81ED-4DB2-BD59-A6C34878D82A}">
                    <a16:rowId xmlns:a16="http://schemas.microsoft.com/office/drawing/2014/main" val="82986412"/>
                  </a:ext>
                </a:extLst>
              </a:tr>
            </a:tbl>
          </a:graphicData>
        </a:graphic>
      </p:graphicFrame>
      <p:sp>
        <p:nvSpPr>
          <p:cNvPr id="8" name="正方形/長方形 7">
            <a:extLst>
              <a:ext uri="{FF2B5EF4-FFF2-40B4-BE49-F238E27FC236}">
                <a16:creationId xmlns:a16="http://schemas.microsoft.com/office/drawing/2014/main" id="{71F5BDCB-D0A8-3034-F128-71632C454459}"/>
              </a:ext>
            </a:extLst>
          </p:cNvPr>
          <p:cNvSpPr/>
          <p:nvPr/>
        </p:nvSpPr>
        <p:spPr>
          <a:xfrm>
            <a:off x="8407729" y="3030252"/>
            <a:ext cx="3063836" cy="1355826"/>
          </a:xfrm>
          <a:prstGeom prst="rec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タイトル 1">
            <a:extLst>
              <a:ext uri="{FF2B5EF4-FFF2-40B4-BE49-F238E27FC236}">
                <a16:creationId xmlns:a16="http://schemas.microsoft.com/office/drawing/2014/main" id="{1A919272-FDE3-8D85-C054-DE4B13302BA0}"/>
              </a:ext>
            </a:extLst>
          </p:cNvPr>
          <p:cNvSpPr txBox="1">
            <a:spLocks/>
          </p:cNvSpPr>
          <p:nvPr/>
        </p:nvSpPr>
        <p:spPr>
          <a:xfrm>
            <a:off x="838200" y="5542184"/>
            <a:ext cx="10392802" cy="160676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10000"/>
              </a:lnSpc>
            </a:pPr>
            <a:r>
              <a:rPr lang="ja-JP" altLang="en-US" sz="1800" dirty="0">
                <a:latin typeface="メイリオ" panose="020B0604030504040204" pitchFamily="50" charset="-128"/>
                <a:ea typeface="メイリオ" panose="020B0604030504040204" pitchFamily="50" charset="-128"/>
              </a:rPr>
              <a:t>●障害者を雇用しなければならない対象事業主は、毎年６月１日現在の障害者の雇用に関する状況（障害者雇用状況報告）を事業所の所在地を管轄するハローワークに報告する義務があります。</a:t>
            </a:r>
            <a:endParaRPr lang="en-US" altLang="ja-JP" sz="1800" dirty="0">
              <a:latin typeface="メイリオ" panose="020B0604030504040204" pitchFamily="50" charset="-128"/>
              <a:ea typeface="メイリオ" panose="020B0604030504040204" pitchFamily="50" charset="-128"/>
            </a:endParaRPr>
          </a:p>
          <a:p>
            <a:pPr>
              <a:lnSpc>
                <a:spcPct val="110000"/>
              </a:lnSpc>
            </a:pPr>
            <a:r>
              <a:rPr lang="ja-JP" altLang="en-US" sz="1200" dirty="0"/>
              <a:t>　</a:t>
            </a:r>
            <a:endParaRPr lang="en-US" altLang="ja-JP" sz="1200" dirty="0"/>
          </a:p>
          <a:p>
            <a:pPr>
              <a:lnSpc>
                <a:spcPct val="110000"/>
              </a:lnSpc>
            </a:pPr>
            <a:endParaRPr lang="ja-JP" altLang="en-US" sz="1600" dirty="0"/>
          </a:p>
        </p:txBody>
      </p:sp>
      <p:sp>
        <p:nvSpPr>
          <p:cNvPr id="10" name="正方形/長方形 9">
            <a:extLst>
              <a:ext uri="{FF2B5EF4-FFF2-40B4-BE49-F238E27FC236}">
                <a16:creationId xmlns:a16="http://schemas.microsoft.com/office/drawing/2014/main" id="{FE8EE2B5-CF63-589B-DCF3-3374970C990B}"/>
              </a:ext>
            </a:extLst>
          </p:cNvPr>
          <p:cNvSpPr/>
          <p:nvPr/>
        </p:nvSpPr>
        <p:spPr>
          <a:xfrm>
            <a:off x="582400" y="4960293"/>
            <a:ext cx="7113320" cy="581891"/>
          </a:xfrm>
          <a:prstGeom prst="rect">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r>
              <a:rPr kumimoji="1" lang="ja-JP" altLang="en-US" sz="2400" b="1" spc="50" dirty="0">
                <a:ln w="12700" cmpd="sng">
                  <a:solidFill>
                    <a:schemeClr val="accent1"/>
                  </a:solidFill>
                  <a:prstDash val="solid"/>
                </a:ln>
                <a:solidFill>
                  <a:srgbClr val="70AD47">
                    <a:tint val="1000"/>
                  </a:srgbClr>
                </a:solidFill>
                <a:effectLst>
                  <a:glow rad="38100">
                    <a:schemeClr val="accent1">
                      <a:alpha val="40000"/>
                    </a:schemeClr>
                  </a:glow>
                </a:effectLst>
                <a:latin typeface="メイリオ" panose="020B0604030504040204" pitchFamily="50" charset="-128"/>
                <a:ea typeface="メイリオ" panose="020B0604030504040204" pitchFamily="50" charset="-128"/>
              </a:rPr>
              <a:t>障害者雇用状況報告書の提出について</a:t>
            </a:r>
          </a:p>
        </p:txBody>
      </p:sp>
      <p:sp>
        <p:nvSpPr>
          <p:cNvPr id="4" name="テキスト ボックス 3">
            <a:extLst>
              <a:ext uri="{FF2B5EF4-FFF2-40B4-BE49-F238E27FC236}">
                <a16:creationId xmlns:a16="http://schemas.microsoft.com/office/drawing/2014/main" id="{0787FF4B-A0B0-BA8A-1A9C-0C206DDC5E12}"/>
              </a:ext>
            </a:extLst>
          </p:cNvPr>
          <p:cNvSpPr txBox="1"/>
          <p:nvPr/>
        </p:nvSpPr>
        <p:spPr>
          <a:xfrm>
            <a:off x="838200" y="4469741"/>
            <a:ext cx="10633365" cy="307777"/>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●また、令和７年４月１日から除外率が引き下げられました。（各除外率設定業種ごとにそれぞれ１０ポイントの引き下げ）</a:t>
            </a:r>
          </a:p>
        </p:txBody>
      </p:sp>
      <p:sp>
        <p:nvSpPr>
          <p:cNvPr id="11" name="テキスト ボックス 10">
            <a:extLst>
              <a:ext uri="{FF2B5EF4-FFF2-40B4-BE49-F238E27FC236}">
                <a16:creationId xmlns:a16="http://schemas.microsoft.com/office/drawing/2014/main" id="{AF566669-97BE-9964-0D58-3EB1B98A6A57}"/>
              </a:ext>
            </a:extLst>
          </p:cNvPr>
          <p:cNvSpPr txBox="1"/>
          <p:nvPr/>
        </p:nvSpPr>
        <p:spPr>
          <a:xfrm>
            <a:off x="11316327" y="6454665"/>
            <a:ext cx="445690" cy="369332"/>
          </a:xfrm>
          <a:prstGeom prst="rect">
            <a:avLst/>
          </a:prstGeom>
          <a:noFill/>
        </p:spPr>
        <p:txBody>
          <a:bodyPr wrap="square" rtlCol="0">
            <a:spAutoFit/>
          </a:bodyPr>
          <a:lstStyle/>
          <a:p>
            <a:r>
              <a:rPr lang="en-US" altLang="ja-JP" dirty="0"/>
              <a:t>2</a:t>
            </a:r>
            <a:endParaRPr kumimoji="1" lang="ja-JP" altLang="en-US" dirty="0"/>
          </a:p>
        </p:txBody>
      </p:sp>
    </p:spTree>
    <p:extLst>
      <p:ext uri="{BB962C8B-B14F-4D97-AF65-F5344CB8AC3E}">
        <p14:creationId xmlns:p14="http://schemas.microsoft.com/office/powerpoint/2010/main" val="3155812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DF549-5A5A-4BD5-B6F5-7B5C8821F627}"/>
            </a:ext>
          </a:extLst>
        </p:cNvPr>
        <p:cNvGrpSpPr/>
        <p:nvPr/>
      </p:nvGrpSpPr>
      <p:grpSpPr>
        <a:xfrm>
          <a:off x="0" y="0"/>
          <a:ext cx="0" cy="0"/>
          <a:chOff x="0" y="0"/>
          <a:chExt cx="0" cy="0"/>
        </a:xfrm>
      </p:grpSpPr>
      <p:sp>
        <p:nvSpPr>
          <p:cNvPr id="9" name="正方形/長方形 8">
            <a:extLst>
              <a:ext uri="{FF2B5EF4-FFF2-40B4-BE49-F238E27FC236}">
                <a16:creationId xmlns:a16="http://schemas.microsoft.com/office/drawing/2014/main" id="{C4155C79-1E37-8E70-3281-E194BE8501C7}"/>
              </a:ext>
            </a:extLst>
          </p:cNvPr>
          <p:cNvSpPr/>
          <p:nvPr/>
        </p:nvSpPr>
        <p:spPr>
          <a:xfrm>
            <a:off x="5194695" y="3915343"/>
            <a:ext cx="4076054" cy="402956"/>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知的障害教育部門と肢体不自由教育部門を併置する学校</a:t>
            </a:r>
          </a:p>
        </p:txBody>
      </p:sp>
      <p:sp>
        <p:nvSpPr>
          <p:cNvPr id="2" name="タイトル 1">
            <a:extLst>
              <a:ext uri="{FF2B5EF4-FFF2-40B4-BE49-F238E27FC236}">
                <a16:creationId xmlns:a16="http://schemas.microsoft.com/office/drawing/2014/main" id="{24F0A9B6-A51B-D5C7-4F26-EE0CA60DCC32}"/>
              </a:ext>
            </a:extLst>
          </p:cNvPr>
          <p:cNvSpPr>
            <a:spLocks noGrp="1"/>
          </p:cNvSpPr>
          <p:nvPr>
            <p:ph type="title"/>
          </p:nvPr>
        </p:nvSpPr>
        <p:spPr>
          <a:xfrm>
            <a:off x="838200" y="329498"/>
            <a:ext cx="10515600" cy="1325563"/>
          </a:xfrm>
        </p:spPr>
        <p:txBody>
          <a:bodyPr/>
          <a:lstStyle/>
          <a:p>
            <a:r>
              <a:rPr kumimoji="1" lang="ja-JP" altLang="en-US" dirty="0">
                <a:latin typeface="メイリオ" panose="020B0604030504040204" pitchFamily="50" charset="-128"/>
                <a:ea typeface="メイリオ" panose="020B0604030504040204" pitchFamily="50" charset="-128"/>
              </a:rPr>
              <a:t>特別支援学校の新規学校卒業生の採用</a:t>
            </a:r>
          </a:p>
        </p:txBody>
      </p:sp>
      <p:sp>
        <p:nvSpPr>
          <p:cNvPr id="4" name="タイトル 1">
            <a:extLst>
              <a:ext uri="{FF2B5EF4-FFF2-40B4-BE49-F238E27FC236}">
                <a16:creationId xmlns:a16="http://schemas.microsoft.com/office/drawing/2014/main" id="{2B8B0DEC-BEB0-58C4-748F-A7F3A50D2127}"/>
              </a:ext>
            </a:extLst>
          </p:cNvPr>
          <p:cNvSpPr txBox="1">
            <a:spLocks/>
          </p:cNvSpPr>
          <p:nvPr/>
        </p:nvSpPr>
        <p:spPr>
          <a:xfrm>
            <a:off x="582400" y="1482368"/>
            <a:ext cx="11027200" cy="11207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10000"/>
              </a:lnSpc>
            </a:pPr>
            <a:r>
              <a:rPr lang="ja-JP" altLang="en-US" sz="1800" dirty="0">
                <a:latin typeface="メイリオ" panose="020B0604030504040204" pitchFamily="50" charset="-128"/>
                <a:ea typeface="メイリオ" panose="020B0604030504040204" pitchFamily="50" charset="-128"/>
              </a:rPr>
              <a:t>特別支援学校は、小中学校等に準ずる教育を施すとともに、障害による学習上または生活上の困難を克服し自立を図るために、必要な知識、技能を養うことを目的とする学校です。</a:t>
            </a:r>
            <a:endParaRPr lang="en-US" altLang="ja-JP" sz="1800" dirty="0">
              <a:latin typeface="メイリオ" panose="020B0604030504040204" pitchFamily="50" charset="-128"/>
              <a:ea typeface="メイリオ" panose="020B0604030504040204" pitchFamily="50" charset="-128"/>
            </a:endParaRPr>
          </a:p>
          <a:p>
            <a:pPr>
              <a:lnSpc>
                <a:spcPct val="110000"/>
              </a:lnSpc>
            </a:pPr>
            <a:r>
              <a:rPr lang="ja-JP" altLang="en-US" sz="1600" dirty="0"/>
              <a:t>　</a:t>
            </a:r>
            <a:endParaRPr lang="en-US" altLang="ja-JP" sz="1600" dirty="0"/>
          </a:p>
          <a:p>
            <a:pPr>
              <a:lnSpc>
                <a:spcPct val="110000"/>
              </a:lnSpc>
            </a:pPr>
            <a:endParaRPr lang="ja-JP" altLang="en-US" sz="1600" dirty="0"/>
          </a:p>
        </p:txBody>
      </p:sp>
      <p:sp>
        <p:nvSpPr>
          <p:cNvPr id="5" name="正方形/長方形 4">
            <a:extLst>
              <a:ext uri="{FF2B5EF4-FFF2-40B4-BE49-F238E27FC236}">
                <a16:creationId xmlns:a16="http://schemas.microsoft.com/office/drawing/2014/main" id="{DA36D0FD-9704-E058-FD32-D7A0A0D8E2D2}"/>
              </a:ext>
            </a:extLst>
          </p:cNvPr>
          <p:cNvSpPr/>
          <p:nvPr/>
        </p:nvSpPr>
        <p:spPr>
          <a:xfrm>
            <a:off x="474495" y="2219514"/>
            <a:ext cx="5455722" cy="639761"/>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kumimoji="1" lang="ja-JP" altLang="en-US" sz="2000" b="1" dirty="0">
                <a:ln/>
                <a:solidFill>
                  <a:schemeClr val="tx1"/>
                </a:solidFill>
                <a:latin typeface="メイリオ" panose="020B0604030504040204" pitchFamily="50" charset="-128"/>
                <a:ea typeface="メイリオ" panose="020B0604030504040204" pitchFamily="50" charset="-128"/>
              </a:rPr>
              <a:t>近隣地域の高等部を有する県立特別支援学校</a:t>
            </a:r>
          </a:p>
        </p:txBody>
      </p:sp>
      <p:graphicFrame>
        <p:nvGraphicFramePr>
          <p:cNvPr id="8" name="表 7">
            <a:extLst>
              <a:ext uri="{FF2B5EF4-FFF2-40B4-BE49-F238E27FC236}">
                <a16:creationId xmlns:a16="http://schemas.microsoft.com/office/drawing/2014/main" id="{C9E954BA-1F7B-3DA3-DFBD-3474C800039E}"/>
              </a:ext>
            </a:extLst>
          </p:cNvPr>
          <p:cNvGraphicFramePr>
            <a:graphicFrameLocks noGrp="1"/>
          </p:cNvGraphicFramePr>
          <p:nvPr>
            <p:extLst>
              <p:ext uri="{D42A27DB-BD31-4B8C-83A1-F6EECF244321}">
                <p14:modId xmlns:p14="http://schemas.microsoft.com/office/powerpoint/2010/main" val="2193844255"/>
              </p:ext>
            </p:extLst>
          </p:nvPr>
        </p:nvGraphicFramePr>
        <p:xfrm>
          <a:off x="1089986" y="2785458"/>
          <a:ext cx="8030263" cy="1463040"/>
        </p:xfrm>
        <a:graphic>
          <a:graphicData uri="http://schemas.openxmlformats.org/drawingml/2006/table">
            <a:tbl>
              <a:tblPr firstRow="1" bandRow="1">
                <a:tableStyleId>{5C22544A-7EE6-4342-B048-85BDC9FD1C3A}</a:tableStyleId>
              </a:tblPr>
              <a:tblGrid>
                <a:gridCol w="1980975">
                  <a:extLst>
                    <a:ext uri="{9D8B030D-6E8A-4147-A177-3AD203B41FA5}">
                      <a16:colId xmlns:a16="http://schemas.microsoft.com/office/drawing/2014/main" val="773974969"/>
                    </a:ext>
                  </a:extLst>
                </a:gridCol>
                <a:gridCol w="6049288">
                  <a:extLst>
                    <a:ext uri="{9D8B030D-6E8A-4147-A177-3AD203B41FA5}">
                      <a16:colId xmlns:a16="http://schemas.microsoft.com/office/drawing/2014/main" val="3214201642"/>
                    </a:ext>
                  </a:extLst>
                </a:gridCol>
              </a:tblGrid>
              <a:tr h="339790">
                <a:tc>
                  <a:txBody>
                    <a:bodyPr/>
                    <a:lstStyle/>
                    <a:p>
                      <a:pPr algn="ctr"/>
                      <a:r>
                        <a:rPr kumimoji="1" lang="ja-JP" altLang="en-US" sz="1800" b="0" dirty="0">
                          <a:solidFill>
                            <a:schemeClr val="tx1"/>
                          </a:solidFill>
                          <a:latin typeface="メイリオ" panose="020B0604030504040204" pitchFamily="50" charset="-128"/>
                          <a:ea typeface="メイリオ" panose="020B0604030504040204" pitchFamily="50" charset="-128"/>
                        </a:rPr>
                        <a:t>聴覚障害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800" b="0" dirty="0">
                          <a:solidFill>
                            <a:schemeClr val="tx1"/>
                          </a:solidFill>
                          <a:latin typeface="メイリオ" panose="020B0604030504040204" pitchFamily="50" charset="-128"/>
                          <a:ea typeface="メイリオ" panose="020B0604030504040204" pitchFamily="50" charset="-128"/>
                        </a:rPr>
                        <a:t>一宮聾学校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2986412"/>
                  </a:ext>
                </a:extLst>
              </a:tr>
              <a:tr h="339790">
                <a:tc>
                  <a:txBody>
                    <a:bodyPr/>
                    <a:lstStyle/>
                    <a:p>
                      <a:pPr algn="ctr"/>
                      <a:r>
                        <a:rPr kumimoji="1" lang="ja-JP" altLang="en-US" sz="1800" dirty="0">
                          <a:latin typeface="メイリオ" panose="020B0604030504040204" pitchFamily="50" charset="-128"/>
                          <a:ea typeface="メイリオ" panose="020B0604030504040204" pitchFamily="50" charset="-128"/>
                        </a:rPr>
                        <a:t>知的障害</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800" dirty="0">
                          <a:latin typeface="メイリオ" panose="020B0604030504040204" pitchFamily="50" charset="-128"/>
                          <a:ea typeface="メイリオ" panose="020B0604030504040204" pitchFamily="50" charset="-128"/>
                        </a:rPr>
                        <a:t>春日井高等、一宮東、春日台特別支援学校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83050"/>
                  </a:ext>
                </a:extLst>
              </a:tr>
              <a:tr h="339790">
                <a:tc>
                  <a:txBody>
                    <a:bodyPr/>
                    <a:lstStyle/>
                    <a:p>
                      <a:pPr algn="ctr"/>
                      <a:r>
                        <a:rPr kumimoji="1" lang="ja-JP" altLang="en-US" sz="1800" dirty="0">
                          <a:latin typeface="メイリオ" panose="020B0604030504040204" pitchFamily="50" charset="-128"/>
                          <a:ea typeface="メイリオ" panose="020B0604030504040204" pitchFamily="50" charset="-128"/>
                        </a:rPr>
                        <a:t>肢体不自由</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800" dirty="0">
                          <a:latin typeface="メイリオ" panose="020B0604030504040204" pitchFamily="50" charset="-128"/>
                          <a:ea typeface="メイリオ" panose="020B0604030504040204" pitchFamily="50" charset="-128"/>
                        </a:rPr>
                        <a:t>一宮特別支援学校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168402"/>
                  </a:ext>
                </a:extLst>
              </a:tr>
              <a:tr h="339790">
                <a:tc>
                  <a:txBody>
                    <a:bodyPr/>
                    <a:lstStyle/>
                    <a:p>
                      <a:pPr algn="ctr"/>
                      <a:r>
                        <a:rPr kumimoji="1" lang="ja-JP" altLang="en-US" sz="1800" dirty="0">
                          <a:latin typeface="メイリオ" panose="020B0604030504040204" pitchFamily="50" charset="-128"/>
                          <a:ea typeface="メイリオ" panose="020B0604030504040204" pitchFamily="50" charset="-128"/>
                        </a:rPr>
                        <a:t>知・肢</a:t>
                      </a:r>
                      <a:r>
                        <a:rPr kumimoji="1" lang="en-US" altLang="ja-JP" sz="1800" dirty="0">
                          <a:latin typeface="メイリオ" panose="020B0604030504040204" pitchFamily="50" charset="-128"/>
                          <a:ea typeface="メイリオ" panose="020B0604030504040204" pitchFamily="50" charset="-128"/>
                        </a:rPr>
                        <a:t>※</a:t>
                      </a:r>
                      <a:endParaRPr kumimoji="1" lang="ja-JP" altLang="en-US" sz="1800"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800" dirty="0">
                          <a:latin typeface="メイリオ" panose="020B0604030504040204" pitchFamily="50" charset="-128"/>
                          <a:ea typeface="メイリオ" panose="020B0604030504040204" pitchFamily="50" charset="-128"/>
                        </a:rPr>
                        <a:t>小牧特別支援学校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191759"/>
                  </a:ext>
                </a:extLst>
              </a:tr>
            </a:tbl>
          </a:graphicData>
        </a:graphic>
      </p:graphicFrame>
      <p:sp>
        <p:nvSpPr>
          <p:cNvPr id="10" name="正方形/長方形 9">
            <a:extLst>
              <a:ext uri="{FF2B5EF4-FFF2-40B4-BE49-F238E27FC236}">
                <a16:creationId xmlns:a16="http://schemas.microsoft.com/office/drawing/2014/main" id="{AA184B24-6CD0-9A0B-BAAE-4F72626BE277}"/>
              </a:ext>
            </a:extLst>
          </p:cNvPr>
          <p:cNvSpPr/>
          <p:nvPr/>
        </p:nvSpPr>
        <p:spPr>
          <a:xfrm>
            <a:off x="726604" y="4693673"/>
            <a:ext cx="5455722" cy="639761"/>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r>
              <a:rPr kumimoji="1" lang="ja-JP" altLang="en-US" sz="2000" b="1" dirty="0">
                <a:ln/>
                <a:solidFill>
                  <a:schemeClr val="tx1"/>
                </a:solidFill>
                <a:latin typeface="メイリオ" panose="020B0604030504040204" pitchFamily="50" charset="-128"/>
                <a:ea typeface="メイリオ" panose="020B0604030504040204" pitchFamily="50" charset="-128"/>
              </a:rPr>
              <a:t>卒業後の就職に向けての取り組み</a:t>
            </a:r>
          </a:p>
        </p:txBody>
      </p:sp>
      <p:sp>
        <p:nvSpPr>
          <p:cNvPr id="11" name="テキスト ボックス 10">
            <a:extLst>
              <a:ext uri="{FF2B5EF4-FFF2-40B4-BE49-F238E27FC236}">
                <a16:creationId xmlns:a16="http://schemas.microsoft.com/office/drawing/2014/main" id="{93078A9C-B870-303C-8EB1-9B45D2539665}"/>
              </a:ext>
            </a:extLst>
          </p:cNvPr>
          <p:cNvSpPr txBox="1"/>
          <p:nvPr/>
        </p:nvSpPr>
        <p:spPr>
          <a:xfrm>
            <a:off x="1562595" y="5266362"/>
            <a:ext cx="9791205" cy="646331"/>
          </a:xfrm>
          <a:prstGeom prst="rect">
            <a:avLst/>
          </a:prstGeom>
          <a:noFill/>
        </p:spPr>
        <p:txBody>
          <a:bodyPr wrap="square" rtlCol="0">
            <a:spAutoFit/>
          </a:bodyPr>
          <a:lstStyle/>
          <a:p>
            <a:r>
              <a:rPr kumimoji="1" lang="ja-JP" altLang="en-US" dirty="0">
                <a:latin typeface="メイリオ" panose="020B0604030504040204" pitchFamily="50" charset="-128"/>
                <a:ea typeface="メイリオ" panose="020B0604030504040204" pitchFamily="50" charset="-128"/>
              </a:rPr>
              <a:t>働く習慣や働くことの意義、職場でのルールや人間関係などを直接的な体験を通して学ぶために、地域の企業などで</a:t>
            </a:r>
            <a:r>
              <a:rPr kumimoji="1" lang="ja-JP" altLang="en-US" b="1" dirty="0">
                <a:solidFill>
                  <a:srgbClr val="FF0000"/>
                </a:solidFill>
                <a:latin typeface="メイリオ" panose="020B0604030504040204" pitchFamily="50" charset="-128"/>
                <a:ea typeface="メイリオ" panose="020B0604030504040204" pitchFamily="50" charset="-128"/>
              </a:rPr>
              <a:t>職場実習</a:t>
            </a:r>
            <a:r>
              <a:rPr kumimoji="1" lang="ja-JP" altLang="en-US" dirty="0">
                <a:latin typeface="メイリオ" panose="020B0604030504040204" pitchFamily="50" charset="-128"/>
                <a:ea typeface="メイリオ" panose="020B0604030504040204" pitchFamily="50" charset="-128"/>
              </a:rPr>
              <a:t>を実施し、雇用につなげる取り組みを行っています。</a:t>
            </a:r>
          </a:p>
        </p:txBody>
      </p:sp>
      <p:sp>
        <p:nvSpPr>
          <p:cNvPr id="6" name="テキスト ボックス 5">
            <a:extLst>
              <a:ext uri="{FF2B5EF4-FFF2-40B4-BE49-F238E27FC236}">
                <a16:creationId xmlns:a16="http://schemas.microsoft.com/office/drawing/2014/main" id="{D5990BF3-21DC-379C-B493-394E086AA0BA}"/>
              </a:ext>
            </a:extLst>
          </p:cNvPr>
          <p:cNvSpPr txBox="1"/>
          <p:nvPr/>
        </p:nvSpPr>
        <p:spPr>
          <a:xfrm>
            <a:off x="11316327" y="6454665"/>
            <a:ext cx="445690" cy="369332"/>
          </a:xfrm>
          <a:prstGeom prst="rect">
            <a:avLst/>
          </a:prstGeom>
          <a:noFill/>
        </p:spPr>
        <p:txBody>
          <a:bodyPr wrap="square" rtlCol="0">
            <a:spAutoFit/>
          </a:bodyPr>
          <a:lstStyle/>
          <a:p>
            <a:r>
              <a:rPr lang="en-US" altLang="ja-JP" dirty="0"/>
              <a:t>3</a:t>
            </a:r>
            <a:endParaRPr kumimoji="1" lang="ja-JP" altLang="en-US" dirty="0"/>
          </a:p>
        </p:txBody>
      </p:sp>
    </p:spTree>
    <p:extLst>
      <p:ext uri="{BB962C8B-B14F-4D97-AF65-F5344CB8AC3E}">
        <p14:creationId xmlns:p14="http://schemas.microsoft.com/office/powerpoint/2010/main" val="1194855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D0C11-D116-DEDF-7763-46CFC970C9F6}"/>
            </a:ext>
          </a:extLst>
        </p:cNvPr>
        <p:cNvGrpSpPr/>
        <p:nvPr/>
      </p:nvGrpSpPr>
      <p:grpSpPr>
        <a:xfrm>
          <a:off x="0" y="0"/>
          <a:ext cx="0" cy="0"/>
          <a:chOff x="0" y="0"/>
          <a:chExt cx="0" cy="0"/>
        </a:xfrm>
      </p:grpSpPr>
      <p:sp>
        <p:nvSpPr>
          <p:cNvPr id="5" name="四角形: 角を丸くする 4">
            <a:extLst>
              <a:ext uri="{FF2B5EF4-FFF2-40B4-BE49-F238E27FC236}">
                <a16:creationId xmlns:a16="http://schemas.microsoft.com/office/drawing/2014/main" id="{64270376-91B4-3405-68E6-0CE4FA5D3DAB}"/>
              </a:ext>
            </a:extLst>
          </p:cNvPr>
          <p:cNvSpPr/>
          <p:nvPr/>
        </p:nvSpPr>
        <p:spPr>
          <a:xfrm>
            <a:off x="1508166" y="2079995"/>
            <a:ext cx="8217725" cy="2165624"/>
          </a:xfrm>
          <a:prstGeom prst="roundRect">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2">
            <a:extLst>
              <a:ext uri="{FF2B5EF4-FFF2-40B4-BE49-F238E27FC236}">
                <a16:creationId xmlns:a16="http://schemas.microsoft.com/office/drawing/2014/main" id="{547871B9-6938-7600-54E9-A0F2DE09BA2E}"/>
              </a:ext>
            </a:extLst>
          </p:cNvPr>
          <p:cNvSpPr/>
          <p:nvPr/>
        </p:nvSpPr>
        <p:spPr bwMode="auto">
          <a:xfrm>
            <a:off x="878298" y="4816272"/>
            <a:ext cx="1372026" cy="1355524"/>
          </a:xfrm>
          <a:prstGeom prst="ellipse">
            <a:avLst/>
          </a:prstGeom>
          <a:solidFill>
            <a:srgbClr val="FFCC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charset="0"/>
              <a:ea typeface="ＭＳ Ｐゴシック" charset="-128"/>
            </a:endParaRPr>
          </a:p>
        </p:txBody>
      </p:sp>
      <p:sp>
        <p:nvSpPr>
          <p:cNvPr id="2" name="タイトル 1">
            <a:extLst>
              <a:ext uri="{FF2B5EF4-FFF2-40B4-BE49-F238E27FC236}">
                <a16:creationId xmlns:a16="http://schemas.microsoft.com/office/drawing/2014/main" id="{08F84860-871B-EDE7-7C38-11D6DEB38B57}"/>
              </a:ext>
            </a:extLst>
          </p:cNvPr>
          <p:cNvSpPr>
            <a:spLocks noGrp="1"/>
          </p:cNvSpPr>
          <p:nvPr>
            <p:ph type="title"/>
          </p:nvPr>
        </p:nvSpPr>
        <p:spPr>
          <a:xfrm>
            <a:off x="838200" y="329498"/>
            <a:ext cx="10515600" cy="1325563"/>
          </a:xfrm>
        </p:spPr>
        <p:txBody>
          <a:bodyPr/>
          <a:lstStyle/>
          <a:p>
            <a:r>
              <a:rPr kumimoji="1" lang="ja-JP" altLang="en-US" dirty="0">
                <a:latin typeface="メイリオ" panose="020B0604030504040204" pitchFamily="50" charset="-128"/>
                <a:ea typeface="メイリオ" panose="020B0604030504040204" pitchFamily="50" charset="-128"/>
              </a:rPr>
              <a:t>「職場実習」の制度について</a:t>
            </a:r>
          </a:p>
        </p:txBody>
      </p:sp>
      <p:sp>
        <p:nvSpPr>
          <p:cNvPr id="3" name="テキスト ボックス 2">
            <a:extLst>
              <a:ext uri="{FF2B5EF4-FFF2-40B4-BE49-F238E27FC236}">
                <a16:creationId xmlns:a16="http://schemas.microsoft.com/office/drawing/2014/main" id="{576BC517-9B8F-873D-8910-571AF075CBE5}"/>
              </a:ext>
            </a:extLst>
          </p:cNvPr>
          <p:cNvSpPr txBox="1"/>
          <p:nvPr/>
        </p:nvSpPr>
        <p:spPr>
          <a:xfrm>
            <a:off x="1712793" y="2265096"/>
            <a:ext cx="8131054" cy="2246769"/>
          </a:xfrm>
          <a:prstGeom prst="rect">
            <a:avLst/>
          </a:prstGeom>
          <a:noFill/>
        </p:spPr>
        <p:txBody>
          <a:bodyPr wrap="square" rtlCol="0">
            <a:spAutoFit/>
          </a:bodyPr>
          <a:lstStyle/>
          <a:p>
            <a:r>
              <a:rPr kumimoji="1" lang="ja-JP" altLang="en-US" sz="1600" b="1"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対象生徒：主に、特別支援学校高等部の２・３年生を中心に行われます。</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期間：１週間から２週間程度です。（主に、６月～１１月に実施。）</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時間：学校と受入れ事業所が調整のうえ設定します。</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●報酬：授業の一環として行うため賃金等の支給は必要ありません。</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b="1"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（アルバイトとして労働力とみなされるものではありません。）</a:t>
            </a:r>
            <a:endParaRPr kumimoji="1" lang="en-US" altLang="ja-JP" sz="1600"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●経費　交通費や昼食代などは、生徒の自己負担です。</a:t>
            </a:r>
            <a:endParaRPr kumimoji="1" lang="en-US" altLang="ja-JP" sz="1600" b="1" dirty="0">
              <a:latin typeface="メイリオ" panose="020B0604030504040204" pitchFamily="50" charset="-128"/>
              <a:ea typeface="メイリオ" panose="020B0604030504040204" pitchFamily="50" charset="-128"/>
            </a:endParaRPr>
          </a:p>
          <a:p>
            <a:r>
              <a:rPr kumimoji="1" lang="ja-JP" altLang="en-US" sz="1600" dirty="0">
                <a:latin typeface="メイリオ" panose="020B0604030504040204" pitchFamily="50" charset="-128"/>
                <a:ea typeface="メイリオ" panose="020B0604030504040204" pitchFamily="50" charset="-128"/>
              </a:rPr>
              <a:t>●保険　生徒は、障害、賠償保険に加入します。</a:t>
            </a:r>
            <a:endParaRPr kumimoji="1" lang="en-US" altLang="ja-JP" sz="1600" b="1" dirty="0">
              <a:latin typeface="メイリオ" panose="020B0604030504040204" pitchFamily="50" charset="-128"/>
              <a:ea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endParaRPr>
          </a:p>
          <a:p>
            <a:endParaRPr kumimoji="1" lang="ja-JP" altLang="en-US" sz="1400" dirty="0"/>
          </a:p>
        </p:txBody>
      </p:sp>
      <p:sp>
        <p:nvSpPr>
          <p:cNvPr id="4" name="テキスト ボックス 3">
            <a:extLst>
              <a:ext uri="{FF2B5EF4-FFF2-40B4-BE49-F238E27FC236}">
                <a16:creationId xmlns:a16="http://schemas.microsoft.com/office/drawing/2014/main" id="{6F6337FA-E27F-C792-D501-D8A8976D92E6}"/>
              </a:ext>
            </a:extLst>
          </p:cNvPr>
          <p:cNvSpPr txBox="1"/>
          <p:nvPr/>
        </p:nvSpPr>
        <p:spPr>
          <a:xfrm>
            <a:off x="1350964" y="1397563"/>
            <a:ext cx="8543925" cy="523220"/>
          </a:xfrm>
          <a:prstGeom prst="rect">
            <a:avLst/>
          </a:prstGeom>
          <a:noFill/>
        </p:spPr>
        <p:txBody>
          <a:bodyPr wrap="square" rtlCol="0">
            <a:spAutoFit/>
          </a:bodyPr>
          <a:lstStyle/>
          <a:p>
            <a:r>
              <a:rPr kumimoji="1" lang="ja-JP" altLang="en-US" sz="1400" b="1" i="1" dirty="0">
                <a:latin typeface="メイリオ" panose="020B0604030504040204" pitchFamily="50" charset="-128"/>
                <a:ea typeface="メイリオ" panose="020B0604030504040204" pitchFamily="50" charset="-128"/>
              </a:rPr>
              <a:t>生徒においては事業所における職務等に適応すること、事業所においては当該生徒の適性を見極めることを目的とし、授業の一環として行うものです。</a:t>
            </a:r>
            <a:endParaRPr kumimoji="1" lang="en-US" altLang="ja-JP" sz="1400" b="1" i="1" dirty="0">
              <a:latin typeface="メイリオ" panose="020B0604030504040204" pitchFamily="50" charset="-128"/>
              <a:ea typeface="メイリオ" panose="020B0604030504040204" pitchFamily="50" charset="-128"/>
            </a:endParaRPr>
          </a:p>
        </p:txBody>
      </p:sp>
      <p:sp>
        <p:nvSpPr>
          <p:cNvPr id="7" name="右矢印 5">
            <a:extLst>
              <a:ext uri="{FF2B5EF4-FFF2-40B4-BE49-F238E27FC236}">
                <a16:creationId xmlns:a16="http://schemas.microsoft.com/office/drawing/2014/main" id="{5C5744CF-07BB-A4DB-A186-CC94C5D25F34}"/>
              </a:ext>
            </a:extLst>
          </p:cNvPr>
          <p:cNvSpPr/>
          <p:nvPr/>
        </p:nvSpPr>
        <p:spPr bwMode="auto">
          <a:xfrm>
            <a:off x="2463666" y="5044417"/>
            <a:ext cx="504056" cy="93610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Arial" charset="0"/>
              <a:ea typeface="ＭＳ Ｐゴシック" charset="-128"/>
            </a:endParaRPr>
          </a:p>
        </p:txBody>
      </p:sp>
      <p:sp>
        <p:nvSpPr>
          <p:cNvPr id="10" name="正方形/長方形 9">
            <a:extLst>
              <a:ext uri="{FF2B5EF4-FFF2-40B4-BE49-F238E27FC236}">
                <a16:creationId xmlns:a16="http://schemas.microsoft.com/office/drawing/2014/main" id="{334D2756-CE92-3B2E-9AB4-A576A7B57E3E}"/>
              </a:ext>
            </a:extLst>
          </p:cNvPr>
          <p:cNvSpPr/>
          <p:nvPr/>
        </p:nvSpPr>
        <p:spPr bwMode="auto">
          <a:xfrm>
            <a:off x="1051297" y="5117469"/>
            <a:ext cx="1080120" cy="83294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実習受入の　依頼</a:t>
            </a:r>
            <a:endPar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打合せ</a:t>
            </a:r>
          </a:p>
        </p:txBody>
      </p:sp>
      <p:sp>
        <p:nvSpPr>
          <p:cNvPr id="12" name="正方形/長方形 11">
            <a:extLst>
              <a:ext uri="{FF2B5EF4-FFF2-40B4-BE49-F238E27FC236}">
                <a16:creationId xmlns:a16="http://schemas.microsoft.com/office/drawing/2014/main" id="{E40144C1-D6F0-C8C7-FBCF-0744461B20ED}"/>
              </a:ext>
            </a:extLst>
          </p:cNvPr>
          <p:cNvSpPr/>
          <p:nvPr/>
        </p:nvSpPr>
        <p:spPr bwMode="auto">
          <a:xfrm>
            <a:off x="1384291" y="4636252"/>
            <a:ext cx="360040" cy="36004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ja-JP" altLang="en-US" sz="1800" b="1" i="0" u="none" strike="noStrike" cap="none" normalizeH="0" baseline="0" dirty="0">
                <a:ln>
                  <a:noFill/>
                </a:ln>
                <a:solidFill>
                  <a:schemeClr val="bg1"/>
                </a:solidFill>
                <a:effectLst/>
                <a:latin typeface="Arial" charset="0"/>
                <a:ea typeface="ＭＳ Ｐゴシック" charset="-128"/>
              </a:rPr>
              <a:t>１</a:t>
            </a:r>
          </a:p>
        </p:txBody>
      </p:sp>
      <p:sp>
        <p:nvSpPr>
          <p:cNvPr id="13" name="円/楕円 2">
            <a:extLst>
              <a:ext uri="{FF2B5EF4-FFF2-40B4-BE49-F238E27FC236}">
                <a16:creationId xmlns:a16="http://schemas.microsoft.com/office/drawing/2014/main" id="{A56304CB-96B2-2BB7-6291-27E2C6D98640}"/>
              </a:ext>
            </a:extLst>
          </p:cNvPr>
          <p:cNvSpPr/>
          <p:nvPr/>
        </p:nvSpPr>
        <p:spPr bwMode="auto">
          <a:xfrm>
            <a:off x="3179962" y="4856178"/>
            <a:ext cx="1372026" cy="1355524"/>
          </a:xfrm>
          <a:prstGeom prst="ellipse">
            <a:avLst/>
          </a:prstGeom>
          <a:solidFill>
            <a:srgbClr val="FFCC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charset="0"/>
              <a:ea typeface="ＭＳ Ｐゴシック" charset="-128"/>
            </a:endParaRPr>
          </a:p>
        </p:txBody>
      </p:sp>
      <p:sp>
        <p:nvSpPr>
          <p:cNvPr id="14" name="正方形/長方形 13">
            <a:extLst>
              <a:ext uri="{FF2B5EF4-FFF2-40B4-BE49-F238E27FC236}">
                <a16:creationId xmlns:a16="http://schemas.microsoft.com/office/drawing/2014/main" id="{5FF95D5D-2F82-59E4-8238-1242D30DD09F}"/>
              </a:ext>
            </a:extLst>
          </p:cNvPr>
          <p:cNvSpPr/>
          <p:nvPr/>
        </p:nvSpPr>
        <p:spPr bwMode="auto">
          <a:xfrm>
            <a:off x="3325915" y="5226479"/>
            <a:ext cx="1080120" cy="43204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職場実習</a:t>
            </a:r>
            <a:endPar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(1</a:t>
            </a: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a:t>
            </a:r>
            <a:r>
              <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2</a:t>
            </a: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週間</a:t>
            </a:r>
            <a:r>
              <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a:t>
            </a:r>
            <a:endPar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p:txBody>
      </p:sp>
      <p:sp>
        <p:nvSpPr>
          <p:cNvPr id="16" name="円/楕円 2">
            <a:extLst>
              <a:ext uri="{FF2B5EF4-FFF2-40B4-BE49-F238E27FC236}">
                <a16:creationId xmlns:a16="http://schemas.microsoft.com/office/drawing/2014/main" id="{35606CAB-D7FA-DFE5-D7D8-513A946B9A88}"/>
              </a:ext>
            </a:extLst>
          </p:cNvPr>
          <p:cNvSpPr/>
          <p:nvPr/>
        </p:nvSpPr>
        <p:spPr bwMode="auto">
          <a:xfrm>
            <a:off x="5479786" y="4856178"/>
            <a:ext cx="1372026" cy="1355524"/>
          </a:xfrm>
          <a:prstGeom prst="ellipse">
            <a:avLst/>
          </a:prstGeom>
          <a:solidFill>
            <a:srgbClr val="FFCC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charset="0"/>
              <a:ea typeface="ＭＳ Ｐゴシック" charset="-128"/>
            </a:endParaRPr>
          </a:p>
        </p:txBody>
      </p:sp>
      <p:sp>
        <p:nvSpPr>
          <p:cNvPr id="17" name="右矢印 5">
            <a:extLst>
              <a:ext uri="{FF2B5EF4-FFF2-40B4-BE49-F238E27FC236}">
                <a16:creationId xmlns:a16="http://schemas.microsoft.com/office/drawing/2014/main" id="{BECA20C4-4B7E-9175-2336-7726BD9B4B74}"/>
              </a:ext>
            </a:extLst>
          </p:cNvPr>
          <p:cNvSpPr/>
          <p:nvPr/>
        </p:nvSpPr>
        <p:spPr bwMode="auto">
          <a:xfrm>
            <a:off x="4741795" y="5065888"/>
            <a:ext cx="504056" cy="93610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Arial" charset="0"/>
              <a:ea typeface="ＭＳ Ｐゴシック" charset="-128"/>
            </a:endParaRPr>
          </a:p>
        </p:txBody>
      </p:sp>
      <p:sp>
        <p:nvSpPr>
          <p:cNvPr id="18" name="正方形/長方形 17">
            <a:extLst>
              <a:ext uri="{FF2B5EF4-FFF2-40B4-BE49-F238E27FC236}">
                <a16:creationId xmlns:a16="http://schemas.microsoft.com/office/drawing/2014/main" id="{AB37A5E3-EF65-7780-10A5-9E148BE20EF0}"/>
              </a:ext>
            </a:extLst>
          </p:cNvPr>
          <p:cNvSpPr/>
          <p:nvPr/>
        </p:nvSpPr>
        <p:spPr bwMode="auto">
          <a:xfrm>
            <a:off x="5639509" y="5130975"/>
            <a:ext cx="1080120" cy="83294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ハローワークへ高卒求人の申込み</a:t>
            </a:r>
            <a:endPar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p:txBody>
      </p:sp>
      <p:sp>
        <p:nvSpPr>
          <p:cNvPr id="19" name="円/楕円 2">
            <a:extLst>
              <a:ext uri="{FF2B5EF4-FFF2-40B4-BE49-F238E27FC236}">
                <a16:creationId xmlns:a16="http://schemas.microsoft.com/office/drawing/2014/main" id="{92D12C6A-DE8F-76A4-0C37-AA15D1D426DF}"/>
              </a:ext>
            </a:extLst>
          </p:cNvPr>
          <p:cNvSpPr/>
          <p:nvPr/>
        </p:nvSpPr>
        <p:spPr bwMode="auto">
          <a:xfrm>
            <a:off x="7848782" y="4816272"/>
            <a:ext cx="1372026" cy="1355524"/>
          </a:xfrm>
          <a:prstGeom prst="ellipse">
            <a:avLst/>
          </a:prstGeom>
          <a:solidFill>
            <a:srgbClr val="FFCC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charset="0"/>
              <a:ea typeface="ＭＳ Ｐゴシック" charset="-128"/>
            </a:endParaRPr>
          </a:p>
        </p:txBody>
      </p:sp>
      <p:sp>
        <p:nvSpPr>
          <p:cNvPr id="20" name="右矢印 5">
            <a:extLst>
              <a:ext uri="{FF2B5EF4-FFF2-40B4-BE49-F238E27FC236}">
                <a16:creationId xmlns:a16="http://schemas.microsoft.com/office/drawing/2014/main" id="{6EA1A22E-4331-F510-428C-2059A53ABB3C}"/>
              </a:ext>
            </a:extLst>
          </p:cNvPr>
          <p:cNvSpPr/>
          <p:nvPr/>
        </p:nvSpPr>
        <p:spPr bwMode="auto">
          <a:xfrm>
            <a:off x="7114697" y="5079394"/>
            <a:ext cx="504056" cy="93610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Arial" charset="0"/>
              <a:ea typeface="ＭＳ Ｐゴシック" charset="-128"/>
            </a:endParaRPr>
          </a:p>
        </p:txBody>
      </p:sp>
      <p:sp>
        <p:nvSpPr>
          <p:cNvPr id="21" name="正方形/長方形 20">
            <a:extLst>
              <a:ext uri="{FF2B5EF4-FFF2-40B4-BE49-F238E27FC236}">
                <a16:creationId xmlns:a16="http://schemas.microsoft.com/office/drawing/2014/main" id="{65856B57-60BB-EDD2-E16A-ACC9CD777F88}"/>
              </a:ext>
            </a:extLst>
          </p:cNvPr>
          <p:cNvSpPr/>
          <p:nvPr/>
        </p:nvSpPr>
        <p:spPr bwMode="auto">
          <a:xfrm>
            <a:off x="7923952" y="5144983"/>
            <a:ext cx="1221686" cy="832942"/>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ハローワークから紹介状</a:t>
            </a:r>
            <a:endParaRPr kumimoji="0" lang="en-US" altLang="ja-JP" sz="12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送付→面接</a:t>
            </a:r>
            <a:endParaRPr kumimoji="0" lang="en-US" altLang="ja-JP" sz="12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p:txBody>
      </p:sp>
      <p:sp>
        <p:nvSpPr>
          <p:cNvPr id="22" name="円/楕円 2">
            <a:extLst>
              <a:ext uri="{FF2B5EF4-FFF2-40B4-BE49-F238E27FC236}">
                <a16:creationId xmlns:a16="http://schemas.microsoft.com/office/drawing/2014/main" id="{693BA7A0-042B-91BF-5523-6D48B3B280B1}"/>
              </a:ext>
            </a:extLst>
          </p:cNvPr>
          <p:cNvSpPr/>
          <p:nvPr/>
        </p:nvSpPr>
        <p:spPr bwMode="auto">
          <a:xfrm>
            <a:off x="10217778" y="4816272"/>
            <a:ext cx="1372026" cy="1355524"/>
          </a:xfrm>
          <a:prstGeom prst="ellipse">
            <a:avLst/>
          </a:prstGeom>
          <a:solidFill>
            <a:srgbClr val="FFCC6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dirty="0">
              <a:ln>
                <a:noFill/>
              </a:ln>
              <a:solidFill>
                <a:schemeClr val="tx1"/>
              </a:solidFill>
              <a:effectLst/>
              <a:latin typeface="Arial" charset="0"/>
              <a:ea typeface="ＭＳ Ｐゴシック" charset="-128"/>
            </a:endParaRPr>
          </a:p>
        </p:txBody>
      </p:sp>
      <p:sp>
        <p:nvSpPr>
          <p:cNvPr id="23" name="右矢印 5">
            <a:extLst>
              <a:ext uri="{FF2B5EF4-FFF2-40B4-BE49-F238E27FC236}">
                <a16:creationId xmlns:a16="http://schemas.microsoft.com/office/drawing/2014/main" id="{1BD28A7D-6EF7-B9F6-C2F2-8B44CC8776E3}"/>
              </a:ext>
            </a:extLst>
          </p:cNvPr>
          <p:cNvSpPr/>
          <p:nvPr/>
        </p:nvSpPr>
        <p:spPr bwMode="auto">
          <a:xfrm>
            <a:off x="9450837" y="5079394"/>
            <a:ext cx="504056" cy="936104"/>
          </a:xfrm>
          <a:prstGeom prst="righ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ja-JP" altLang="en-US" sz="1800" b="0" i="0" u="none" strike="noStrike" cap="none" normalizeH="0" baseline="0">
              <a:ln>
                <a:noFill/>
              </a:ln>
              <a:solidFill>
                <a:schemeClr val="tx1"/>
              </a:solidFill>
              <a:effectLst/>
              <a:latin typeface="Arial" charset="0"/>
              <a:ea typeface="ＭＳ Ｐゴシック" charset="-128"/>
            </a:endParaRPr>
          </a:p>
        </p:txBody>
      </p:sp>
      <p:sp>
        <p:nvSpPr>
          <p:cNvPr id="24" name="正方形/長方形 23">
            <a:extLst>
              <a:ext uri="{FF2B5EF4-FFF2-40B4-BE49-F238E27FC236}">
                <a16:creationId xmlns:a16="http://schemas.microsoft.com/office/drawing/2014/main" id="{A0897BE1-ED00-F388-73BB-E74F86037817}"/>
              </a:ext>
            </a:extLst>
          </p:cNvPr>
          <p:cNvSpPr/>
          <p:nvPr/>
        </p:nvSpPr>
        <p:spPr bwMode="auto">
          <a:xfrm>
            <a:off x="10375487" y="5278010"/>
            <a:ext cx="1080120" cy="43204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採用内定</a:t>
            </a:r>
            <a:endParaRPr kumimoji="0" lang="en-US" altLang="ja-JP"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HGｺﾞｼｯｸE" panose="020B0909000000000000" pitchFamily="49" charset="-128"/>
                <a:ea typeface="HGｺﾞｼｯｸE" panose="020B0909000000000000" pitchFamily="49" charset="-128"/>
              </a:rPr>
              <a:t>入社</a:t>
            </a:r>
          </a:p>
        </p:txBody>
      </p:sp>
      <p:sp>
        <p:nvSpPr>
          <p:cNvPr id="25" name="正方形/長方形 24">
            <a:extLst>
              <a:ext uri="{FF2B5EF4-FFF2-40B4-BE49-F238E27FC236}">
                <a16:creationId xmlns:a16="http://schemas.microsoft.com/office/drawing/2014/main" id="{E88A1182-5C00-2456-75FB-AB40B32CA4E2}"/>
              </a:ext>
            </a:extLst>
          </p:cNvPr>
          <p:cNvSpPr/>
          <p:nvPr/>
        </p:nvSpPr>
        <p:spPr bwMode="auto">
          <a:xfrm>
            <a:off x="3697025" y="4664797"/>
            <a:ext cx="360040" cy="36004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ja-JP" altLang="en-US" sz="1800" b="1" i="0" u="none" strike="noStrike" cap="none" normalizeH="0" baseline="0" dirty="0">
                <a:ln>
                  <a:noFill/>
                </a:ln>
                <a:solidFill>
                  <a:schemeClr val="bg1"/>
                </a:solidFill>
                <a:effectLst/>
                <a:latin typeface="Arial" charset="0"/>
                <a:ea typeface="ＭＳ Ｐゴシック" charset="-128"/>
              </a:rPr>
              <a:t>２</a:t>
            </a:r>
          </a:p>
        </p:txBody>
      </p:sp>
      <p:sp>
        <p:nvSpPr>
          <p:cNvPr id="26" name="正方形/長方形 25">
            <a:extLst>
              <a:ext uri="{FF2B5EF4-FFF2-40B4-BE49-F238E27FC236}">
                <a16:creationId xmlns:a16="http://schemas.microsoft.com/office/drawing/2014/main" id="{0423316A-BE02-4A6B-E21C-90BF76A8FA8D}"/>
              </a:ext>
            </a:extLst>
          </p:cNvPr>
          <p:cNvSpPr/>
          <p:nvPr/>
        </p:nvSpPr>
        <p:spPr bwMode="auto">
          <a:xfrm>
            <a:off x="5985779" y="4671077"/>
            <a:ext cx="360040" cy="36004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ja-JP" altLang="en-US" sz="1800" b="1" i="0" u="none" strike="noStrike" cap="none" normalizeH="0" baseline="0" dirty="0">
                <a:ln>
                  <a:noFill/>
                </a:ln>
                <a:solidFill>
                  <a:schemeClr val="bg1"/>
                </a:solidFill>
                <a:effectLst/>
                <a:latin typeface="Arial" charset="0"/>
                <a:ea typeface="ＭＳ Ｐゴシック" charset="-128"/>
              </a:rPr>
              <a:t>３</a:t>
            </a:r>
          </a:p>
        </p:txBody>
      </p:sp>
      <p:sp>
        <p:nvSpPr>
          <p:cNvPr id="27" name="正方形/長方形 26">
            <a:extLst>
              <a:ext uri="{FF2B5EF4-FFF2-40B4-BE49-F238E27FC236}">
                <a16:creationId xmlns:a16="http://schemas.microsoft.com/office/drawing/2014/main" id="{61A75B76-D1D7-4087-B370-EFCF7EC1E834}"/>
              </a:ext>
            </a:extLst>
          </p:cNvPr>
          <p:cNvSpPr/>
          <p:nvPr/>
        </p:nvSpPr>
        <p:spPr bwMode="auto">
          <a:xfrm>
            <a:off x="8330051" y="4664797"/>
            <a:ext cx="360040" cy="36004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ja-JP" altLang="en-US" sz="1800" b="1" i="0" u="none" strike="noStrike" cap="none" normalizeH="0" baseline="0" dirty="0">
                <a:ln>
                  <a:noFill/>
                </a:ln>
                <a:solidFill>
                  <a:schemeClr val="bg1"/>
                </a:solidFill>
                <a:effectLst/>
                <a:latin typeface="Arial" charset="0"/>
                <a:ea typeface="ＭＳ Ｐゴシック" charset="-128"/>
              </a:rPr>
              <a:t>４</a:t>
            </a:r>
          </a:p>
        </p:txBody>
      </p:sp>
      <p:sp>
        <p:nvSpPr>
          <p:cNvPr id="28" name="正方形/長方形 27">
            <a:extLst>
              <a:ext uri="{FF2B5EF4-FFF2-40B4-BE49-F238E27FC236}">
                <a16:creationId xmlns:a16="http://schemas.microsoft.com/office/drawing/2014/main" id="{D97B77ED-B9E0-443D-59E0-6A8581A61452}"/>
              </a:ext>
            </a:extLst>
          </p:cNvPr>
          <p:cNvSpPr/>
          <p:nvPr/>
        </p:nvSpPr>
        <p:spPr bwMode="auto">
          <a:xfrm>
            <a:off x="10721193" y="4659687"/>
            <a:ext cx="360040" cy="36004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altLang="ja-JP" b="1" dirty="0">
                <a:solidFill>
                  <a:schemeClr val="bg1"/>
                </a:solidFill>
                <a:latin typeface="Arial" charset="0"/>
                <a:ea typeface="ＭＳ Ｐゴシック" charset="-128"/>
              </a:rPr>
              <a:t>5</a:t>
            </a:r>
            <a:endParaRPr kumimoji="0" lang="ja-JP" altLang="en-US" sz="1800" b="1" i="0" u="none" strike="noStrike" cap="none" normalizeH="0" baseline="0" dirty="0">
              <a:ln>
                <a:noFill/>
              </a:ln>
              <a:solidFill>
                <a:schemeClr val="bg1"/>
              </a:solidFill>
              <a:effectLst/>
              <a:latin typeface="Arial" charset="0"/>
              <a:ea typeface="ＭＳ Ｐゴシック" charset="-128"/>
            </a:endParaRPr>
          </a:p>
        </p:txBody>
      </p:sp>
      <p:sp>
        <p:nvSpPr>
          <p:cNvPr id="29" name="正方形/長方形 28">
            <a:extLst>
              <a:ext uri="{FF2B5EF4-FFF2-40B4-BE49-F238E27FC236}">
                <a16:creationId xmlns:a16="http://schemas.microsoft.com/office/drawing/2014/main" id="{1E5077E3-D370-1771-6C89-347F2444CA03}"/>
              </a:ext>
            </a:extLst>
          </p:cNvPr>
          <p:cNvSpPr/>
          <p:nvPr/>
        </p:nvSpPr>
        <p:spPr>
          <a:xfrm>
            <a:off x="3149562" y="6211702"/>
            <a:ext cx="1815006" cy="41917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r>
              <a:rPr kumimoji="1" lang="en-US" altLang="ja-JP" sz="800" dirty="0">
                <a:ln/>
                <a:solidFill>
                  <a:schemeClr val="tx1"/>
                </a:solidFill>
                <a:latin typeface="メイリオ" panose="020B0604030504040204" pitchFamily="50" charset="-128"/>
                <a:ea typeface="メイリオ" panose="020B0604030504040204" pitchFamily="50" charset="-128"/>
              </a:rPr>
              <a:t>※</a:t>
            </a:r>
            <a:r>
              <a:rPr kumimoji="1" lang="ja-JP" altLang="en-US" sz="800" dirty="0">
                <a:ln/>
                <a:solidFill>
                  <a:schemeClr val="tx1"/>
                </a:solidFill>
                <a:latin typeface="メイリオ" panose="020B0604030504040204" pitchFamily="50" charset="-128"/>
                <a:ea typeface="メイリオ" panose="020B0604030504040204" pitchFamily="50" charset="-128"/>
              </a:rPr>
              <a:t>職場実習後は必ず採用しなければ</a:t>
            </a:r>
            <a:endParaRPr kumimoji="1" lang="en-US" altLang="ja-JP" sz="800" dirty="0">
              <a:ln/>
              <a:solidFill>
                <a:schemeClr val="tx1"/>
              </a:solidFill>
              <a:latin typeface="メイリオ" panose="020B0604030504040204" pitchFamily="50" charset="-128"/>
              <a:ea typeface="メイリオ" panose="020B0604030504040204" pitchFamily="50" charset="-128"/>
            </a:endParaRPr>
          </a:p>
          <a:p>
            <a:r>
              <a:rPr kumimoji="1" lang="ja-JP" altLang="en-US" sz="800" dirty="0">
                <a:ln/>
                <a:solidFill>
                  <a:schemeClr val="tx1"/>
                </a:solidFill>
                <a:latin typeface="メイリオ" panose="020B0604030504040204" pitchFamily="50" charset="-128"/>
                <a:ea typeface="メイリオ" panose="020B0604030504040204" pitchFamily="50" charset="-128"/>
              </a:rPr>
              <a:t>　ならないものではありません。</a:t>
            </a:r>
          </a:p>
        </p:txBody>
      </p:sp>
      <p:sp>
        <p:nvSpPr>
          <p:cNvPr id="8" name="テキスト ボックス 7">
            <a:extLst>
              <a:ext uri="{FF2B5EF4-FFF2-40B4-BE49-F238E27FC236}">
                <a16:creationId xmlns:a16="http://schemas.microsoft.com/office/drawing/2014/main" id="{93215341-4642-E8FB-FDB7-DA4E48DF083C}"/>
              </a:ext>
            </a:extLst>
          </p:cNvPr>
          <p:cNvSpPr txBox="1"/>
          <p:nvPr/>
        </p:nvSpPr>
        <p:spPr>
          <a:xfrm>
            <a:off x="11316327" y="6454665"/>
            <a:ext cx="445690" cy="369332"/>
          </a:xfrm>
          <a:prstGeom prst="rect">
            <a:avLst/>
          </a:prstGeom>
          <a:noFill/>
        </p:spPr>
        <p:txBody>
          <a:bodyPr wrap="square" rtlCol="0">
            <a:spAutoFit/>
          </a:bodyPr>
          <a:lstStyle/>
          <a:p>
            <a:r>
              <a:rPr lang="en-US" altLang="ja-JP" dirty="0"/>
              <a:t>4</a:t>
            </a:r>
            <a:endParaRPr kumimoji="1" lang="ja-JP" altLang="en-US" dirty="0"/>
          </a:p>
        </p:txBody>
      </p:sp>
    </p:spTree>
    <p:extLst>
      <p:ext uri="{BB962C8B-B14F-4D97-AF65-F5344CB8AC3E}">
        <p14:creationId xmlns:p14="http://schemas.microsoft.com/office/powerpoint/2010/main" val="3669999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F8F40-E2E8-D3E5-0797-C0FA2471BD9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D3343F5-F524-317C-06F6-3804242A3AD1}"/>
              </a:ext>
            </a:extLst>
          </p:cNvPr>
          <p:cNvSpPr>
            <a:spLocks noGrp="1"/>
          </p:cNvSpPr>
          <p:nvPr>
            <p:ph type="title"/>
          </p:nvPr>
        </p:nvSpPr>
        <p:spPr>
          <a:xfrm>
            <a:off x="838200" y="329498"/>
            <a:ext cx="10515600" cy="1325563"/>
          </a:xfrm>
        </p:spPr>
        <p:txBody>
          <a:bodyPr/>
          <a:lstStyle/>
          <a:p>
            <a:r>
              <a:rPr kumimoji="1" lang="ja-JP" altLang="en-US" dirty="0">
                <a:latin typeface="メイリオ" panose="020B0604030504040204" pitchFamily="50" charset="-128"/>
                <a:ea typeface="メイリオ" panose="020B0604030504040204" pitchFamily="50" charset="-128"/>
              </a:rPr>
              <a:t>「職場実習」のメリット</a:t>
            </a:r>
          </a:p>
        </p:txBody>
      </p:sp>
      <p:sp>
        <p:nvSpPr>
          <p:cNvPr id="5" name="Rectangle 3">
            <a:extLst>
              <a:ext uri="{FF2B5EF4-FFF2-40B4-BE49-F238E27FC236}">
                <a16:creationId xmlns:a16="http://schemas.microsoft.com/office/drawing/2014/main" id="{6013EA17-4E56-5282-12B2-EB737BFE053C}"/>
              </a:ext>
            </a:extLst>
          </p:cNvPr>
          <p:cNvSpPr txBox="1">
            <a:spLocks noChangeArrowheads="1"/>
          </p:cNvSpPr>
          <p:nvPr/>
        </p:nvSpPr>
        <p:spPr bwMode="auto">
          <a:xfrm>
            <a:off x="1366156" y="2028810"/>
            <a:ext cx="10160395" cy="2078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2562" tIns="46038" rIns="182562" bIns="46038"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9pPr>
          </a:lstStyle>
          <a:p>
            <a:pPr>
              <a:buFont typeface="Wingdings" panose="05000000000000000000" pitchFamily="2" charset="2"/>
              <a:buChar char="Ø"/>
            </a:pPr>
            <a:r>
              <a:rPr lang="ja-JP" altLang="en-US" sz="2400" kern="0" dirty="0">
                <a:solidFill>
                  <a:srgbClr val="0070C0"/>
                </a:solidFill>
                <a:latin typeface="メイリオ" panose="020B0604030504040204" pitchFamily="50" charset="-128"/>
                <a:ea typeface="メイリオ" panose="020B0604030504040204" pitchFamily="50" charset="-128"/>
              </a:rPr>
              <a:t>障害者の働く姿を見ることで、障害特性の理解や働く能力を知ることができます。</a:t>
            </a:r>
            <a:endParaRPr lang="en-US" altLang="ja-JP" sz="2400" kern="0" dirty="0">
              <a:solidFill>
                <a:srgbClr val="0070C0"/>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400" kern="0" dirty="0">
                <a:solidFill>
                  <a:srgbClr val="0070C0"/>
                </a:solidFill>
                <a:latin typeface="メイリオ" panose="020B0604030504040204" pitchFamily="50" charset="-128"/>
                <a:ea typeface="メイリオ" panose="020B0604030504040204" pitchFamily="50" charset="-128"/>
              </a:rPr>
              <a:t>同僚従業員の理解と協力について考える機会が得られます。</a:t>
            </a:r>
            <a:endParaRPr lang="en-US" altLang="ja-JP" sz="2400" kern="0" dirty="0">
              <a:solidFill>
                <a:srgbClr val="0070C0"/>
              </a:solidFill>
              <a:latin typeface="メイリオ" panose="020B0604030504040204" pitchFamily="50" charset="-128"/>
              <a:ea typeface="メイリオ" panose="020B0604030504040204" pitchFamily="50" charset="-128"/>
            </a:endParaRPr>
          </a:p>
          <a:p>
            <a:pPr marL="0" indent="0">
              <a:buNone/>
            </a:pPr>
            <a:r>
              <a:rPr lang="ja-JP" altLang="en-US" sz="2400" kern="0" dirty="0">
                <a:solidFill>
                  <a:srgbClr val="0070C0"/>
                </a:solidFill>
                <a:latin typeface="メイリオ" panose="020B0604030504040204" pitchFamily="50" charset="-128"/>
                <a:ea typeface="メイリオ" panose="020B0604030504040204" pitchFamily="50" charset="-128"/>
              </a:rPr>
              <a:t>　　　　　　　　　　　　　　　　　　　　　　　　　　　　　　など</a:t>
            </a:r>
            <a:endParaRPr lang="en-US" altLang="ja-JP" sz="2400" kern="0" dirty="0">
              <a:solidFill>
                <a:srgbClr val="0070C0"/>
              </a:solidFill>
              <a:latin typeface="メイリオ" panose="020B0604030504040204" pitchFamily="50" charset="-128"/>
              <a:ea typeface="メイリオ" panose="020B0604030504040204" pitchFamily="50" charset="-128"/>
            </a:endParaRPr>
          </a:p>
        </p:txBody>
      </p:sp>
      <p:sp>
        <p:nvSpPr>
          <p:cNvPr id="3" name="Rectangle 3">
            <a:extLst>
              <a:ext uri="{FF2B5EF4-FFF2-40B4-BE49-F238E27FC236}">
                <a16:creationId xmlns:a16="http://schemas.microsoft.com/office/drawing/2014/main" id="{82143055-56FC-3919-DF55-85870BD4AC5A}"/>
              </a:ext>
            </a:extLst>
          </p:cNvPr>
          <p:cNvSpPr txBox="1">
            <a:spLocks noChangeArrowheads="1"/>
          </p:cNvSpPr>
          <p:nvPr/>
        </p:nvSpPr>
        <p:spPr bwMode="auto">
          <a:xfrm>
            <a:off x="665448" y="1514270"/>
            <a:ext cx="4536504"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2562" tIns="46038" rIns="182562" bIns="46038"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9pPr>
          </a:lstStyle>
          <a:p>
            <a:pPr marL="0" indent="0">
              <a:buNone/>
            </a:pPr>
            <a:r>
              <a:rPr lang="ja-JP" altLang="en-US" sz="2400" kern="0" dirty="0">
                <a:solidFill>
                  <a:srgbClr val="CC0000"/>
                </a:solidFill>
                <a:latin typeface="ＭＳ Ｐゴシック" charset="-128"/>
                <a:ea typeface="ＭＳ Ｐゴシック" charset="-128"/>
              </a:rPr>
              <a:t>～職場実習を行うことにより～</a:t>
            </a:r>
            <a:endParaRPr lang="en-US" altLang="ja-JP" sz="2400" kern="0" dirty="0">
              <a:solidFill>
                <a:srgbClr val="CC0000"/>
              </a:solidFill>
              <a:latin typeface="ＭＳ Ｐゴシック" charset="-128"/>
              <a:ea typeface="ＭＳ Ｐゴシック" charset="-128"/>
            </a:endParaRPr>
          </a:p>
        </p:txBody>
      </p:sp>
      <p:sp>
        <p:nvSpPr>
          <p:cNvPr id="7" name="Rectangle 3">
            <a:extLst>
              <a:ext uri="{FF2B5EF4-FFF2-40B4-BE49-F238E27FC236}">
                <a16:creationId xmlns:a16="http://schemas.microsoft.com/office/drawing/2014/main" id="{423BF788-80E9-A381-0F1C-B9F90412F6E0}"/>
              </a:ext>
            </a:extLst>
          </p:cNvPr>
          <p:cNvSpPr txBox="1">
            <a:spLocks noChangeArrowheads="1"/>
          </p:cNvSpPr>
          <p:nvPr/>
        </p:nvSpPr>
        <p:spPr>
          <a:xfrm>
            <a:off x="665448" y="3664264"/>
            <a:ext cx="4987207" cy="526257"/>
          </a:xfrm>
          <a:prstGeom prst="rect">
            <a:avLst/>
          </a:prstGeom>
          <a:noFill/>
          <a:ln/>
        </p:spPr>
        <p:txBody>
          <a:bodyPr lIns="182562" tIns="46038" rIns="182562" bIns="46038"/>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solidFill>
                  <a:srgbClr val="C00000"/>
                </a:solidFill>
                <a:ea typeface="ＭＳ Ｐゴシック" charset="-128"/>
              </a:rPr>
              <a:t>～こんな仕事はありませんか？～</a:t>
            </a:r>
            <a:endParaRPr lang="en-US" altLang="ja-JP" sz="2400" dirty="0">
              <a:solidFill>
                <a:srgbClr val="C00000"/>
              </a:solidFill>
              <a:ea typeface="ＭＳ Ｐゴシック" charset="-128"/>
            </a:endParaRPr>
          </a:p>
        </p:txBody>
      </p:sp>
      <p:sp>
        <p:nvSpPr>
          <p:cNvPr id="8" name="Rectangle 3">
            <a:extLst>
              <a:ext uri="{FF2B5EF4-FFF2-40B4-BE49-F238E27FC236}">
                <a16:creationId xmlns:a16="http://schemas.microsoft.com/office/drawing/2014/main" id="{9B6987A4-7B54-3E1D-F65C-8B9B0D622E81}"/>
              </a:ext>
            </a:extLst>
          </p:cNvPr>
          <p:cNvSpPr txBox="1">
            <a:spLocks noChangeArrowheads="1"/>
          </p:cNvSpPr>
          <p:nvPr/>
        </p:nvSpPr>
        <p:spPr bwMode="auto">
          <a:xfrm>
            <a:off x="1385527" y="4107394"/>
            <a:ext cx="8577869" cy="1296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2562" tIns="46038" rIns="182562" bIns="46038"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9pPr>
          </a:lstStyle>
          <a:p>
            <a:pPr>
              <a:buFont typeface="Wingdings" panose="05000000000000000000" pitchFamily="2" charset="2"/>
              <a:buChar char="Ø"/>
            </a:pPr>
            <a:r>
              <a:rPr lang="ja-JP" altLang="en-US" sz="2400" kern="0" dirty="0">
                <a:solidFill>
                  <a:srgbClr val="0070C0"/>
                </a:solidFill>
                <a:latin typeface="メイリオ" panose="020B0604030504040204" pitchFamily="50" charset="-128"/>
                <a:ea typeface="メイリオ" panose="020B0604030504040204" pitchFamily="50" charset="-128"/>
              </a:rPr>
              <a:t>毎日、定期的に発生する仕事</a:t>
            </a:r>
            <a:endParaRPr lang="en-US" altLang="ja-JP" sz="2400" kern="0" dirty="0">
              <a:solidFill>
                <a:srgbClr val="0070C0"/>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400" kern="0" dirty="0">
                <a:solidFill>
                  <a:srgbClr val="0070C0"/>
                </a:solidFill>
                <a:latin typeface="メイリオ" panose="020B0604030504040204" pitchFamily="50" charset="-128"/>
                <a:ea typeface="メイリオ" panose="020B0604030504040204" pitchFamily="50" charset="-128"/>
              </a:rPr>
              <a:t>手間を省き、効率をよくしたい仕事</a:t>
            </a:r>
            <a:endParaRPr lang="en-US" altLang="ja-JP" sz="2400" kern="0" dirty="0">
              <a:solidFill>
                <a:srgbClr val="0070C0"/>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400" kern="0" dirty="0">
                <a:solidFill>
                  <a:srgbClr val="0070C0"/>
                </a:solidFill>
                <a:latin typeface="メイリオ" panose="020B0604030504040204" pitchFamily="50" charset="-128"/>
                <a:ea typeface="メイリオ" panose="020B0604030504040204" pitchFamily="50" charset="-128"/>
              </a:rPr>
              <a:t>反復する仕事又は量が</a:t>
            </a:r>
            <a:r>
              <a:rPr lang="ja-JP" altLang="en-US" sz="2400" kern="0">
                <a:solidFill>
                  <a:srgbClr val="0070C0"/>
                </a:solidFill>
                <a:latin typeface="メイリオ" panose="020B0604030504040204" pitchFamily="50" charset="-128"/>
                <a:ea typeface="メイリオ" panose="020B0604030504040204" pitchFamily="50" charset="-128"/>
              </a:rPr>
              <a:t>多い仕事　　　　　　　　など</a:t>
            </a:r>
            <a:endParaRPr lang="en-US" altLang="ja-JP" sz="2400" kern="0" dirty="0">
              <a:solidFill>
                <a:srgbClr val="0070C0"/>
              </a:solidFill>
              <a:latin typeface="メイリオ" panose="020B0604030504040204" pitchFamily="50" charset="-128"/>
              <a:ea typeface="メイリオ" panose="020B0604030504040204" pitchFamily="50" charset="-128"/>
            </a:endParaRPr>
          </a:p>
          <a:p>
            <a:pPr marL="0" indent="0">
              <a:buNone/>
            </a:pPr>
            <a:endParaRPr lang="en-US" altLang="ja-JP" sz="2400" b="1" kern="0" dirty="0">
              <a:solidFill>
                <a:srgbClr val="FF0000"/>
              </a:solidFill>
              <a:ea typeface="ＭＳ Ｐゴシック" charset="-128"/>
            </a:endParaRPr>
          </a:p>
          <a:p>
            <a:pPr marL="0" indent="0">
              <a:buNone/>
            </a:pPr>
            <a:endParaRPr lang="en-US" altLang="ja-JP" sz="2000" b="1" kern="0" dirty="0">
              <a:solidFill>
                <a:srgbClr val="FF0000"/>
              </a:solidFill>
              <a:ea typeface="ＭＳ Ｐゴシック" charset="-128"/>
            </a:endParaRPr>
          </a:p>
          <a:p>
            <a:pPr marL="0" indent="0">
              <a:buFont typeface="Wingdings" pitchFamily="2" charset="2"/>
              <a:buNone/>
            </a:pPr>
            <a:r>
              <a:rPr lang="ja-JP" altLang="en-US" sz="1400" kern="0" dirty="0">
                <a:ea typeface="ＭＳ Ｐゴシック" charset="-128"/>
              </a:rPr>
              <a:t>　　　　</a:t>
            </a:r>
            <a:endParaRPr lang="en-US" altLang="ja-JP" sz="1400" kern="0" dirty="0">
              <a:ea typeface="ＭＳ Ｐゴシック" charset="-128"/>
            </a:endParaRPr>
          </a:p>
        </p:txBody>
      </p:sp>
      <p:sp>
        <p:nvSpPr>
          <p:cNvPr id="10" name="Rectangle 3">
            <a:extLst>
              <a:ext uri="{FF2B5EF4-FFF2-40B4-BE49-F238E27FC236}">
                <a16:creationId xmlns:a16="http://schemas.microsoft.com/office/drawing/2014/main" id="{2E30BDDC-400F-917A-2A59-5CA3FC6538FD}"/>
              </a:ext>
            </a:extLst>
          </p:cNvPr>
          <p:cNvSpPr txBox="1">
            <a:spLocks noChangeArrowheads="1"/>
          </p:cNvSpPr>
          <p:nvPr/>
        </p:nvSpPr>
        <p:spPr bwMode="auto">
          <a:xfrm>
            <a:off x="665448" y="5483937"/>
            <a:ext cx="10861103" cy="684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82562" tIns="46038" rIns="182562" bIns="46038" numCol="1" anchor="t" anchorCtr="0" compatLnSpc="1">
            <a:prstTxWarp prst="textNoShape">
              <a:avLst/>
            </a:prstTxWarp>
          </a:bodyPr>
          <a:lstStyle>
            <a:lvl1pPr marL="342900" indent="-342900" algn="l" rtl="0" eaLnBrk="1" fontAlgn="base" hangingPunct="1">
              <a:spcBef>
                <a:spcPct val="20000"/>
              </a:spcBef>
              <a:spcAft>
                <a:spcPct val="0"/>
              </a:spcAft>
              <a:buClr>
                <a:schemeClr val="folHlink"/>
              </a:buClr>
              <a:buSzPct val="60000"/>
              <a:buFont typeface="Wingdings" pitchFamily="2" charset="2"/>
              <a:buChar char="n"/>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kumimoji="1"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kumimoji="1"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kumimoji="1"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kumimoji="1" sz="2000">
                <a:solidFill>
                  <a:schemeClr val="tx1"/>
                </a:solidFill>
                <a:latin typeface="+mn-lt"/>
              </a:defRPr>
            </a:lvl9pPr>
          </a:lstStyle>
          <a:p>
            <a:pPr marL="0" indent="0">
              <a:buFont typeface="Wingdings" pitchFamily="2" charset="2"/>
              <a:buNone/>
            </a:pPr>
            <a:endParaRPr lang="en-US" altLang="ja-JP" sz="2000" b="1" kern="0" dirty="0">
              <a:solidFill>
                <a:srgbClr val="FF0000"/>
              </a:solidFill>
              <a:ea typeface="ＭＳ Ｐゴシック" charset="-128"/>
            </a:endParaRPr>
          </a:p>
          <a:p>
            <a:pPr marL="0" indent="0">
              <a:buFont typeface="Wingdings" pitchFamily="2" charset="2"/>
              <a:buNone/>
            </a:pPr>
            <a:r>
              <a:rPr lang="ja-JP" altLang="en-US" sz="1400" kern="0" dirty="0">
                <a:ea typeface="ＭＳ Ｐゴシック" charset="-128"/>
              </a:rPr>
              <a:t>　</a:t>
            </a:r>
            <a:r>
              <a:rPr lang="ja-JP" altLang="en-US" sz="1800" kern="0" dirty="0">
                <a:latin typeface="メイリオ" panose="020B0604030504040204" pitchFamily="50" charset="-128"/>
                <a:ea typeface="メイリオ" panose="020B0604030504040204" pitchFamily="50" charset="-128"/>
              </a:rPr>
              <a:t>（例）郵便物の収発送、清掃、事務、調理補助、包装・選別、介護補助、製造（組立、検査）など</a:t>
            </a:r>
            <a:endParaRPr lang="en-US" altLang="ja-JP" sz="1800" kern="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B668F7C0-F08C-0368-6022-A95458A24DB0}"/>
              </a:ext>
            </a:extLst>
          </p:cNvPr>
          <p:cNvSpPr txBox="1"/>
          <p:nvPr/>
        </p:nvSpPr>
        <p:spPr>
          <a:xfrm>
            <a:off x="11316327" y="6454665"/>
            <a:ext cx="445690" cy="369332"/>
          </a:xfrm>
          <a:prstGeom prst="rect">
            <a:avLst/>
          </a:prstGeom>
          <a:noFill/>
        </p:spPr>
        <p:txBody>
          <a:bodyPr wrap="square" rtlCol="0">
            <a:spAutoFit/>
          </a:bodyPr>
          <a:lstStyle/>
          <a:p>
            <a:r>
              <a:rPr lang="en-US" altLang="ja-JP" dirty="0"/>
              <a:t>5</a:t>
            </a:r>
            <a:endParaRPr kumimoji="1" lang="ja-JP" altLang="en-US" dirty="0"/>
          </a:p>
        </p:txBody>
      </p:sp>
    </p:spTree>
    <p:extLst>
      <p:ext uri="{BB962C8B-B14F-4D97-AF65-F5344CB8AC3E}">
        <p14:creationId xmlns:p14="http://schemas.microsoft.com/office/powerpoint/2010/main" val="1903168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94A50-DB2F-FDCF-82DB-70C376887247}"/>
            </a:ext>
          </a:extLst>
        </p:cNvPr>
        <p:cNvGrpSpPr/>
        <p:nvPr/>
      </p:nvGrpSpPr>
      <p:grpSpPr>
        <a:xfrm>
          <a:off x="0" y="0"/>
          <a:ext cx="0" cy="0"/>
          <a:chOff x="0" y="0"/>
          <a:chExt cx="0" cy="0"/>
        </a:xfrm>
      </p:grpSpPr>
      <p:sp>
        <p:nvSpPr>
          <p:cNvPr id="16" name="正方形/長方形 15">
            <a:extLst>
              <a:ext uri="{FF2B5EF4-FFF2-40B4-BE49-F238E27FC236}">
                <a16:creationId xmlns:a16="http://schemas.microsoft.com/office/drawing/2014/main" id="{C5BE9972-D274-875F-1506-0E5FD1700F93}"/>
              </a:ext>
            </a:extLst>
          </p:cNvPr>
          <p:cNvSpPr/>
          <p:nvPr/>
        </p:nvSpPr>
        <p:spPr>
          <a:xfrm>
            <a:off x="637692" y="5712556"/>
            <a:ext cx="6701259" cy="933091"/>
          </a:xfrm>
          <a:custGeom>
            <a:avLst/>
            <a:gdLst>
              <a:gd name="connsiteX0" fmla="*/ 0 w 6701259"/>
              <a:gd name="connsiteY0" fmla="*/ 0 h 933091"/>
              <a:gd name="connsiteX1" fmla="*/ 692463 w 6701259"/>
              <a:gd name="connsiteY1" fmla="*/ 0 h 933091"/>
              <a:gd name="connsiteX2" fmla="*/ 1384927 w 6701259"/>
              <a:gd name="connsiteY2" fmla="*/ 0 h 933091"/>
              <a:gd name="connsiteX3" fmla="*/ 1943365 w 6701259"/>
              <a:gd name="connsiteY3" fmla="*/ 0 h 933091"/>
              <a:gd name="connsiteX4" fmla="*/ 2568816 w 6701259"/>
              <a:gd name="connsiteY4" fmla="*/ 0 h 933091"/>
              <a:gd name="connsiteX5" fmla="*/ 3060242 w 6701259"/>
              <a:gd name="connsiteY5" fmla="*/ 0 h 933091"/>
              <a:gd name="connsiteX6" fmla="*/ 3618680 w 6701259"/>
              <a:gd name="connsiteY6" fmla="*/ 0 h 933091"/>
              <a:gd name="connsiteX7" fmla="*/ 4311143 w 6701259"/>
              <a:gd name="connsiteY7" fmla="*/ 0 h 933091"/>
              <a:gd name="connsiteX8" fmla="*/ 4735556 w 6701259"/>
              <a:gd name="connsiteY8" fmla="*/ 0 h 933091"/>
              <a:gd name="connsiteX9" fmla="*/ 5361007 w 6701259"/>
              <a:gd name="connsiteY9" fmla="*/ 0 h 933091"/>
              <a:gd name="connsiteX10" fmla="*/ 5785420 w 6701259"/>
              <a:gd name="connsiteY10" fmla="*/ 0 h 933091"/>
              <a:gd name="connsiteX11" fmla="*/ 6701259 w 6701259"/>
              <a:gd name="connsiteY11" fmla="*/ 0 h 933091"/>
              <a:gd name="connsiteX12" fmla="*/ 6701259 w 6701259"/>
              <a:gd name="connsiteY12" fmla="*/ 475876 h 933091"/>
              <a:gd name="connsiteX13" fmla="*/ 6701259 w 6701259"/>
              <a:gd name="connsiteY13" fmla="*/ 933091 h 933091"/>
              <a:gd name="connsiteX14" fmla="*/ 6008796 w 6701259"/>
              <a:gd name="connsiteY14" fmla="*/ 933091 h 933091"/>
              <a:gd name="connsiteX15" fmla="*/ 5450357 w 6701259"/>
              <a:gd name="connsiteY15" fmla="*/ 933091 h 933091"/>
              <a:gd name="connsiteX16" fmla="*/ 4891919 w 6701259"/>
              <a:gd name="connsiteY16" fmla="*/ 933091 h 933091"/>
              <a:gd name="connsiteX17" fmla="*/ 4333481 w 6701259"/>
              <a:gd name="connsiteY17" fmla="*/ 933091 h 933091"/>
              <a:gd name="connsiteX18" fmla="*/ 3775043 w 6701259"/>
              <a:gd name="connsiteY18" fmla="*/ 933091 h 933091"/>
              <a:gd name="connsiteX19" fmla="*/ 3283617 w 6701259"/>
              <a:gd name="connsiteY19" fmla="*/ 933091 h 933091"/>
              <a:gd name="connsiteX20" fmla="*/ 2658166 w 6701259"/>
              <a:gd name="connsiteY20" fmla="*/ 933091 h 933091"/>
              <a:gd name="connsiteX21" fmla="*/ 2099728 w 6701259"/>
              <a:gd name="connsiteY21" fmla="*/ 933091 h 933091"/>
              <a:gd name="connsiteX22" fmla="*/ 1407264 w 6701259"/>
              <a:gd name="connsiteY22" fmla="*/ 933091 h 933091"/>
              <a:gd name="connsiteX23" fmla="*/ 714801 w 6701259"/>
              <a:gd name="connsiteY23" fmla="*/ 933091 h 933091"/>
              <a:gd name="connsiteX24" fmla="*/ 0 w 6701259"/>
              <a:gd name="connsiteY24" fmla="*/ 933091 h 933091"/>
              <a:gd name="connsiteX25" fmla="*/ 0 w 6701259"/>
              <a:gd name="connsiteY25" fmla="*/ 457215 h 933091"/>
              <a:gd name="connsiteX26" fmla="*/ 0 w 6701259"/>
              <a:gd name="connsiteY26" fmla="*/ 0 h 933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701259" h="933091" fill="none" extrusionOk="0">
                <a:moveTo>
                  <a:pt x="0" y="0"/>
                </a:moveTo>
                <a:cubicBezTo>
                  <a:pt x="256909" y="-81697"/>
                  <a:pt x="405666" y="29198"/>
                  <a:pt x="692463" y="0"/>
                </a:cubicBezTo>
                <a:cubicBezTo>
                  <a:pt x="979260" y="-29198"/>
                  <a:pt x="1133068" y="27453"/>
                  <a:pt x="1384927" y="0"/>
                </a:cubicBezTo>
                <a:cubicBezTo>
                  <a:pt x="1636786" y="-27453"/>
                  <a:pt x="1710880" y="1313"/>
                  <a:pt x="1943365" y="0"/>
                </a:cubicBezTo>
                <a:cubicBezTo>
                  <a:pt x="2175850" y="-1313"/>
                  <a:pt x="2320062" y="68138"/>
                  <a:pt x="2568816" y="0"/>
                </a:cubicBezTo>
                <a:cubicBezTo>
                  <a:pt x="2817570" y="-68138"/>
                  <a:pt x="2917205" y="29637"/>
                  <a:pt x="3060242" y="0"/>
                </a:cubicBezTo>
                <a:cubicBezTo>
                  <a:pt x="3203279" y="-29637"/>
                  <a:pt x="3506361" y="21261"/>
                  <a:pt x="3618680" y="0"/>
                </a:cubicBezTo>
                <a:cubicBezTo>
                  <a:pt x="3730999" y="-21261"/>
                  <a:pt x="4114968" y="8026"/>
                  <a:pt x="4311143" y="0"/>
                </a:cubicBezTo>
                <a:cubicBezTo>
                  <a:pt x="4507318" y="-8026"/>
                  <a:pt x="4632899" y="6154"/>
                  <a:pt x="4735556" y="0"/>
                </a:cubicBezTo>
                <a:cubicBezTo>
                  <a:pt x="4838213" y="-6154"/>
                  <a:pt x="5143149" y="43611"/>
                  <a:pt x="5361007" y="0"/>
                </a:cubicBezTo>
                <a:cubicBezTo>
                  <a:pt x="5578865" y="-43611"/>
                  <a:pt x="5641602" y="34606"/>
                  <a:pt x="5785420" y="0"/>
                </a:cubicBezTo>
                <a:cubicBezTo>
                  <a:pt x="5929238" y="-34606"/>
                  <a:pt x="6337572" y="49945"/>
                  <a:pt x="6701259" y="0"/>
                </a:cubicBezTo>
                <a:cubicBezTo>
                  <a:pt x="6731270" y="103843"/>
                  <a:pt x="6654606" y="254273"/>
                  <a:pt x="6701259" y="475876"/>
                </a:cubicBezTo>
                <a:cubicBezTo>
                  <a:pt x="6747912" y="697479"/>
                  <a:pt x="6686566" y="812992"/>
                  <a:pt x="6701259" y="933091"/>
                </a:cubicBezTo>
                <a:cubicBezTo>
                  <a:pt x="6550480" y="955606"/>
                  <a:pt x="6244860" y="851267"/>
                  <a:pt x="6008796" y="933091"/>
                </a:cubicBezTo>
                <a:cubicBezTo>
                  <a:pt x="5772732" y="1014915"/>
                  <a:pt x="5635076" y="908447"/>
                  <a:pt x="5450357" y="933091"/>
                </a:cubicBezTo>
                <a:cubicBezTo>
                  <a:pt x="5265638" y="957735"/>
                  <a:pt x="5100016" y="904923"/>
                  <a:pt x="4891919" y="933091"/>
                </a:cubicBezTo>
                <a:cubicBezTo>
                  <a:pt x="4683822" y="961259"/>
                  <a:pt x="4494595" y="907514"/>
                  <a:pt x="4333481" y="933091"/>
                </a:cubicBezTo>
                <a:cubicBezTo>
                  <a:pt x="4172367" y="958668"/>
                  <a:pt x="3984695" y="887103"/>
                  <a:pt x="3775043" y="933091"/>
                </a:cubicBezTo>
                <a:cubicBezTo>
                  <a:pt x="3565391" y="979079"/>
                  <a:pt x="3384180" y="906161"/>
                  <a:pt x="3283617" y="933091"/>
                </a:cubicBezTo>
                <a:cubicBezTo>
                  <a:pt x="3183054" y="960021"/>
                  <a:pt x="2875903" y="900343"/>
                  <a:pt x="2658166" y="933091"/>
                </a:cubicBezTo>
                <a:cubicBezTo>
                  <a:pt x="2440429" y="965839"/>
                  <a:pt x="2254593" y="910493"/>
                  <a:pt x="2099728" y="933091"/>
                </a:cubicBezTo>
                <a:cubicBezTo>
                  <a:pt x="1944863" y="955689"/>
                  <a:pt x="1724252" y="900977"/>
                  <a:pt x="1407264" y="933091"/>
                </a:cubicBezTo>
                <a:cubicBezTo>
                  <a:pt x="1090276" y="965205"/>
                  <a:pt x="891920" y="897616"/>
                  <a:pt x="714801" y="933091"/>
                </a:cubicBezTo>
                <a:cubicBezTo>
                  <a:pt x="537682" y="968566"/>
                  <a:pt x="188943" y="853741"/>
                  <a:pt x="0" y="933091"/>
                </a:cubicBezTo>
                <a:cubicBezTo>
                  <a:pt x="-29885" y="826550"/>
                  <a:pt x="48286" y="640831"/>
                  <a:pt x="0" y="457215"/>
                </a:cubicBezTo>
                <a:cubicBezTo>
                  <a:pt x="-48286" y="273599"/>
                  <a:pt x="5782" y="129532"/>
                  <a:pt x="0" y="0"/>
                </a:cubicBezTo>
                <a:close/>
              </a:path>
              <a:path w="6701259" h="933091" stroke="0" extrusionOk="0">
                <a:moveTo>
                  <a:pt x="0" y="0"/>
                </a:moveTo>
                <a:cubicBezTo>
                  <a:pt x="156996" y="-8560"/>
                  <a:pt x="265787" y="22547"/>
                  <a:pt x="491426" y="0"/>
                </a:cubicBezTo>
                <a:cubicBezTo>
                  <a:pt x="717065" y="-22547"/>
                  <a:pt x="772377" y="17057"/>
                  <a:pt x="848826" y="0"/>
                </a:cubicBezTo>
                <a:cubicBezTo>
                  <a:pt x="925275" y="-17057"/>
                  <a:pt x="1280664" y="3319"/>
                  <a:pt x="1541290" y="0"/>
                </a:cubicBezTo>
                <a:cubicBezTo>
                  <a:pt x="1801916" y="-3319"/>
                  <a:pt x="1811271" y="16062"/>
                  <a:pt x="2032715" y="0"/>
                </a:cubicBezTo>
                <a:cubicBezTo>
                  <a:pt x="2254160" y="-16062"/>
                  <a:pt x="2416650" y="54860"/>
                  <a:pt x="2524141" y="0"/>
                </a:cubicBezTo>
                <a:cubicBezTo>
                  <a:pt x="2631632" y="-54860"/>
                  <a:pt x="2959674" y="15517"/>
                  <a:pt x="3216604" y="0"/>
                </a:cubicBezTo>
                <a:cubicBezTo>
                  <a:pt x="3473534" y="-15517"/>
                  <a:pt x="3529095" y="12024"/>
                  <a:pt x="3641017" y="0"/>
                </a:cubicBezTo>
                <a:cubicBezTo>
                  <a:pt x="3752939" y="-12024"/>
                  <a:pt x="4163269" y="51366"/>
                  <a:pt x="4333481" y="0"/>
                </a:cubicBezTo>
                <a:cubicBezTo>
                  <a:pt x="4503693" y="-51366"/>
                  <a:pt x="4816211" y="7405"/>
                  <a:pt x="5025944" y="0"/>
                </a:cubicBezTo>
                <a:cubicBezTo>
                  <a:pt x="5235677" y="-7405"/>
                  <a:pt x="5349206" y="12795"/>
                  <a:pt x="5584383" y="0"/>
                </a:cubicBezTo>
                <a:cubicBezTo>
                  <a:pt x="5819560" y="-12795"/>
                  <a:pt x="6246597" y="13789"/>
                  <a:pt x="6701259" y="0"/>
                </a:cubicBezTo>
                <a:cubicBezTo>
                  <a:pt x="6711534" y="111545"/>
                  <a:pt x="6660041" y="272666"/>
                  <a:pt x="6701259" y="457215"/>
                </a:cubicBezTo>
                <a:cubicBezTo>
                  <a:pt x="6742477" y="641765"/>
                  <a:pt x="6660304" y="707300"/>
                  <a:pt x="6701259" y="933091"/>
                </a:cubicBezTo>
                <a:cubicBezTo>
                  <a:pt x="6437420" y="953975"/>
                  <a:pt x="6323839" y="874627"/>
                  <a:pt x="6142821" y="933091"/>
                </a:cubicBezTo>
                <a:cubicBezTo>
                  <a:pt x="5961803" y="991555"/>
                  <a:pt x="5815602" y="906566"/>
                  <a:pt x="5718408" y="933091"/>
                </a:cubicBezTo>
                <a:cubicBezTo>
                  <a:pt x="5621214" y="959616"/>
                  <a:pt x="5424689" y="923300"/>
                  <a:pt x="5159969" y="933091"/>
                </a:cubicBezTo>
                <a:cubicBezTo>
                  <a:pt x="4895249" y="942882"/>
                  <a:pt x="4724251" y="892597"/>
                  <a:pt x="4467506" y="933091"/>
                </a:cubicBezTo>
                <a:cubicBezTo>
                  <a:pt x="4210761" y="973585"/>
                  <a:pt x="4046656" y="919136"/>
                  <a:pt x="3909068" y="933091"/>
                </a:cubicBezTo>
                <a:cubicBezTo>
                  <a:pt x="3771480" y="947046"/>
                  <a:pt x="3627548" y="893359"/>
                  <a:pt x="3551667" y="933091"/>
                </a:cubicBezTo>
                <a:cubicBezTo>
                  <a:pt x="3475786" y="972823"/>
                  <a:pt x="3306952" y="895125"/>
                  <a:pt x="3127254" y="933091"/>
                </a:cubicBezTo>
                <a:cubicBezTo>
                  <a:pt x="2947556" y="971057"/>
                  <a:pt x="2713933" y="862493"/>
                  <a:pt x="2434791" y="933091"/>
                </a:cubicBezTo>
                <a:cubicBezTo>
                  <a:pt x="2155649" y="1003689"/>
                  <a:pt x="2127254" y="894520"/>
                  <a:pt x="1876353" y="933091"/>
                </a:cubicBezTo>
                <a:cubicBezTo>
                  <a:pt x="1625452" y="971662"/>
                  <a:pt x="1586519" y="913478"/>
                  <a:pt x="1451939" y="933091"/>
                </a:cubicBezTo>
                <a:cubicBezTo>
                  <a:pt x="1317359" y="952704"/>
                  <a:pt x="1086612" y="876394"/>
                  <a:pt x="893501" y="933091"/>
                </a:cubicBezTo>
                <a:cubicBezTo>
                  <a:pt x="700390" y="989788"/>
                  <a:pt x="614818" y="912619"/>
                  <a:pt x="536101" y="933091"/>
                </a:cubicBezTo>
                <a:cubicBezTo>
                  <a:pt x="457384" y="953563"/>
                  <a:pt x="168362" y="910501"/>
                  <a:pt x="0" y="933091"/>
                </a:cubicBezTo>
                <a:cubicBezTo>
                  <a:pt x="-52218" y="731036"/>
                  <a:pt x="55355" y="644519"/>
                  <a:pt x="0" y="466546"/>
                </a:cubicBezTo>
                <a:cubicBezTo>
                  <a:pt x="-55355" y="288573"/>
                  <a:pt x="44836" y="100362"/>
                  <a:pt x="0" y="0"/>
                </a:cubicBezTo>
                <a:close/>
              </a:path>
            </a:pathLst>
          </a:custGeom>
          <a:solidFill>
            <a:schemeClr val="accent4">
              <a:lumMod val="20000"/>
              <a:lumOff val="80000"/>
            </a:schemeClr>
          </a:solidFill>
          <a:ln w="38100">
            <a:solidFill>
              <a:srgbClr val="00B0F0"/>
            </a:solidFill>
            <a:prstDash val="solid"/>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latin typeface="Tw Cen MT" panose="020B0602020104020603"/>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D4CD8330-FF5B-C18B-0D0A-8E9AB3F18E20}"/>
              </a:ext>
            </a:extLst>
          </p:cNvPr>
          <p:cNvSpPr/>
          <p:nvPr/>
        </p:nvSpPr>
        <p:spPr>
          <a:xfrm>
            <a:off x="5644392" y="3620760"/>
            <a:ext cx="5969849" cy="1881685"/>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118022FD-FAFC-7489-FB99-C34530B90CEA}"/>
              </a:ext>
            </a:extLst>
          </p:cNvPr>
          <p:cNvSpPr/>
          <p:nvPr/>
        </p:nvSpPr>
        <p:spPr>
          <a:xfrm>
            <a:off x="577759" y="3870825"/>
            <a:ext cx="4932116" cy="1535985"/>
          </a:xfrm>
          <a:prstGeom prst="round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1161ED05-8FB6-42EC-77CB-655474336E65}"/>
              </a:ext>
            </a:extLst>
          </p:cNvPr>
          <p:cNvSpPr/>
          <p:nvPr/>
        </p:nvSpPr>
        <p:spPr>
          <a:xfrm>
            <a:off x="735220" y="3944338"/>
            <a:ext cx="3630012" cy="41917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r>
              <a:rPr kumimoji="1" lang="ja-JP" altLang="en-US" sz="1400" b="1" dirty="0">
                <a:ln/>
                <a:solidFill>
                  <a:srgbClr val="FF0000"/>
                </a:solidFill>
                <a:latin typeface="メイリオ" panose="020B0604030504040204" pitchFamily="50" charset="-128"/>
                <a:ea typeface="メイリオ" panose="020B0604030504040204" pitchFamily="50" charset="-128"/>
              </a:rPr>
              <a:t>認定事業主となることのメリット</a:t>
            </a:r>
          </a:p>
        </p:txBody>
      </p:sp>
      <p:sp>
        <p:nvSpPr>
          <p:cNvPr id="2" name="タイトル 1">
            <a:extLst>
              <a:ext uri="{FF2B5EF4-FFF2-40B4-BE49-F238E27FC236}">
                <a16:creationId xmlns:a16="http://schemas.microsoft.com/office/drawing/2014/main" id="{7BE6CACF-491F-DA26-13E4-254129978A12}"/>
              </a:ext>
            </a:extLst>
          </p:cNvPr>
          <p:cNvSpPr>
            <a:spLocks noGrp="1"/>
          </p:cNvSpPr>
          <p:nvPr>
            <p:ph type="title"/>
          </p:nvPr>
        </p:nvSpPr>
        <p:spPr>
          <a:xfrm>
            <a:off x="838200" y="329498"/>
            <a:ext cx="10515600" cy="1325563"/>
          </a:xfrm>
        </p:spPr>
        <p:txBody>
          <a:bodyPr>
            <a:normAutofit/>
          </a:bodyPr>
          <a:lstStyle/>
          <a:p>
            <a:r>
              <a:rPr kumimoji="1" lang="ja-JP" altLang="en-US" sz="2300" dirty="0">
                <a:latin typeface="メイリオ" panose="020B0604030504040204" pitchFamily="50" charset="-128"/>
                <a:ea typeface="メイリオ" panose="020B0604030504040204" pitchFamily="50" charset="-128"/>
              </a:rPr>
              <a:t>障害者雇用に関する優良な中小事業主に対する認定制度（もにす認定制度）</a:t>
            </a:r>
          </a:p>
        </p:txBody>
      </p:sp>
      <p:sp>
        <p:nvSpPr>
          <p:cNvPr id="4" name="テキスト ボックス 3">
            <a:extLst>
              <a:ext uri="{FF2B5EF4-FFF2-40B4-BE49-F238E27FC236}">
                <a16:creationId xmlns:a16="http://schemas.microsoft.com/office/drawing/2014/main" id="{F9C390BB-88E4-392B-7BC1-459F80699F21}"/>
              </a:ext>
            </a:extLst>
          </p:cNvPr>
          <p:cNvSpPr txBox="1"/>
          <p:nvPr/>
        </p:nvSpPr>
        <p:spPr>
          <a:xfrm>
            <a:off x="1194867" y="1405220"/>
            <a:ext cx="8543925" cy="307777"/>
          </a:xfrm>
          <a:prstGeom prst="rect">
            <a:avLst/>
          </a:prstGeom>
          <a:noFill/>
        </p:spPr>
        <p:txBody>
          <a:bodyPr wrap="square" rtlCol="0">
            <a:spAutoFit/>
          </a:bodyPr>
          <a:lstStyle/>
          <a:p>
            <a:r>
              <a:rPr kumimoji="1" lang="ja-JP" altLang="en-US" sz="1400" b="1" i="1" dirty="0">
                <a:latin typeface="メイリオ" panose="020B0604030504040204" pitchFamily="50" charset="-128"/>
                <a:ea typeface="メイリオ" panose="020B0604030504040204" pitchFamily="50" charset="-128"/>
              </a:rPr>
              <a:t>障害者の雇用の促進や安定に関する取組の実施状況などが優良な中小企業を厚生労働大臣が認定する制度</a:t>
            </a:r>
            <a:endParaRPr kumimoji="1" lang="en-US" altLang="ja-JP" sz="1400" b="1" i="1" dirty="0">
              <a:latin typeface="メイリオ" panose="020B0604030504040204" pitchFamily="50" charset="-128"/>
              <a:ea typeface="メイリオ" panose="020B0604030504040204" pitchFamily="50" charset="-128"/>
            </a:endParaRPr>
          </a:p>
        </p:txBody>
      </p:sp>
      <p:pic>
        <p:nvPicPr>
          <p:cNvPr id="6" name="図 5" descr="図形&#10;&#10;AI によって生成されたコンテンツは間違っている可能性があります。">
            <a:extLst>
              <a:ext uri="{FF2B5EF4-FFF2-40B4-BE49-F238E27FC236}">
                <a16:creationId xmlns:a16="http://schemas.microsoft.com/office/drawing/2014/main" id="{CCB3407D-C175-E0CD-9485-8091E38A72E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1893344"/>
            <a:ext cx="1727416" cy="1727416"/>
          </a:xfrm>
          <a:prstGeom prst="rect">
            <a:avLst/>
          </a:prstGeom>
        </p:spPr>
      </p:pic>
      <p:sp>
        <p:nvSpPr>
          <p:cNvPr id="9" name="角丸四角形吹き出し 17">
            <a:extLst>
              <a:ext uri="{FF2B5EF4-FFF2-40B4-BE49-F238E27FC236}">
                <a16:creationId xmlns:a16="http://schemas.microsoft.com/office/drawing/2014/main" id="{AAF0249B-836F-A55C-0FF7-BC0985FF11D8}"/>
              </a:ext>
            </a:extLst>
          </p:cNvPr>
          <p:cNvSpPr/>
          <p:nvPr/>
        </p:nvSpPr>
        <p:spPr>
          <a:xfrm>
            <a:off x="3082720" y="2120651"/>
            <a:ext cx="5814780" cy="1246021"/>
          </a:xfrm>
          <a:prstGeom prst="wedgeRoundRectCallout">
            <a:avLst>
              <a:gd name="adj1" fmla="val -55477"/>
              <a:gd name="adj2" fmla="val 12908"/>
              <a:gd name="adj3" fmla="val 16667"/>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ja-JP" altLang="en-US">
              <a:solidFill>
                <a:prstClr val="white"/>
              </a:solidFill>
              <a:latin typeface="Tw Cen MT" panose="020B0602020104020603"/>
              <a:ea typeface="メイリオ" panose="020B0604030504040204" pitchFamily="50" charset="-128"/>
            </a:endParaRPr>
          </a:p>
        </p:txBody>
      </p:sp>
      <p:sp>
        <p:nvSpPr>
          <p:cNvPr id="10" name="テキスト ボックス 9">
            <a:extLst>
              <a:ext uri="{FF2B5EF4-FFF2-40B4-BE49-F238E27FC236}">
                <a16:creationId xmlns:a16="http://schemas.microsoft.com/office/drawing/2014/main" id="{64134878-D358-BF15-046C-72C409F59551}"/>
              </a:ext>
            </a:extLst>
          </p:cNvPr>
          <p:cNvSpPr txBox="1"/>
          <p:nvPr/>
        </p:nvSpPr>
        <p:spPr>
          <a:xfrm>
            <a:off x="3294500" y="2235643"/>
            <a:ext cx="5603000" cy="1054135"/>
          </a:xfrm>
          <a:prstGeom prst="rect">
            <a:avLst/>
          </a:prstGeom>
          <a:noFill/>
        </p:spPr>
        <p:txBody>
          <a:bodyPr wrap="square" rtlCol="0">
            <a:spAutoFit/>
          </a:bodyPr>
          <a:lstStyle/>
          <a:p>
            <a:pPr defTabSz="457200">
              <a:lnSpc>
                <a:spcPts val="2500"/>
              </a:lnSpc>
            </a:pPr>
            <a:r>
              <a:rPr kumimoji="0" lang="ja-JP" altLang="ja-JP"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企業と障害者</a:t>
            </a:r>
            <a:r>
              <a:rPr kumimoji="0" lang="ja-JP" altLang="en-US"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が、</a:t>
            </a:r>
            <a:r>
              <a:rPr kumimoji="0" lang="ja-JP" altLang="ja-JP"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明るい未来や社会</a:t>
            </a:r>
            <a:r>
              <a:rPr kumimoji="0" lang="ja-JP" altLang="en-US"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の実現に向けて</a:t>
            </a:r>
            <a:endParaRPr kumimoji="0" lang="en-US" altLang="ja-JP"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defTabSz="457200">
              <a:lnSpc>
                <a:spcPts val="2500"/>
              </a:lnSpc>
            </a:pPr>
            <a:r>
              <a:rPr lang="ja-JP" altLang="en-US" sz="2000" dirty="0">
                <a:solidFill>
                  <a:prstClr val="black"/>
                </a:solidFill>
                <a:latin typeface="ＭＳ ゴシック" panose="020B0609070205080204" pitchFamily="49" charset="-128"/>
                <a:ea typeface="ＭＳ ゴシック" panose="020B0609070205080204" pitchFamily="49" charset="-128"/>
              </a:rPr>
              <a:t>「</a:t>
            </a:r>
            <a:r>
              <a:rPr lang="ja-JP" altLang="en-US" sz="2000" b="1" dirty="0">
                <a:solidFill>
                  <a:prstClr val="black"/>
                </a:solidFill>
                <a:latin typeface="ＭＳ ゴシック" panose="020B0609070205080204" pitchFamily="49" charset="-128"/>
                <a:ea typeface="ＭＳ ゴシック" panose="020B0609070205080204" pitchFamily="49" charset="-128"/>
              </a:rPr>
              <a:t>と</a:t>
            </a:r>
            <a:r>
              <a:rPr lang="ja-JP" altLang="en-US" sz="2000" b="1" dirty="0">
                <a:solidFill>
                  <a:srgbClr val="FF0000"/>
                </a:solidFill>
                <a:latin typeface="ＭＳ ゴシック" panose="020B0609070205080204" pitchFamily="49" charset="-128"/>
                <a:ea typeface="ＭＳ ゴシック" panose="020B0609070205080204" pitchFamily="49" charset="-128"/>
              </a:rPr>
              <a:t>もにす</a:t>
            </a:r>
            <a:r>
              <a:rPr lang="ja-JP" altLang="en-US" sz="2000" b="1" dirty="0">
                <a:solidFill>
                  <a:prstClr val="black"/>
                </a:solidFill>
                <a:latin typeface="ＭＳ ゴシック" panose="020B0609070205080204" pitchFamily="49" charset="-128"/>
                <a:ea typeface="ＭＳ ゴシック" panose="020B0609070205080204" pitchFamily="49" charset="-128"/>
              </a:rPr>
              <a:t>すむ</a:t>
            </a:r>
            <a:r>
              <a:rPr lang="ja-JP" altLang="en-US" sz="2000" dirty="0">
                <a:solidFill>
                  <a:prstClr val="black"/>
                </a:solidFill>
                <a:latin typeface="ＭＳ ゴシック" panose="020B0609070205080204" pitchFamily="49" charset="-128"/>
                <a:ea typeface="ＭＳ ゴシック" panose="020B0609070205080204" pitchFamily="49" charset="-128"/>
              </a:rPr>
              <a:t>」</a:t>
            </a:r>
            <a:r>
              <a:rPr lang="ja-JP" altLang="en-US" dirty="0">
                <a:solidFill>
                  <a:prstClr val="black"/>
                </a:solidFill>
                <a:latin typeface="ＭＳ ゴシック" panose="020B0609070205080204" pitchFamily="49" charset="-128"/>
                <a:ea typeface="ＭＳ ゴシック" panose="020B0609070205080204" pitchFamily="49" charset="-128"/>
              </a:rPr>
              <a:t>という思いを込めて</a:t>
            </a:r>
            <a:endParaRPr lang="en-US" altLang="ja-JP" dirty="0">
              <a:solidFill>
                <a:prstClr val="black"/>
              </a:solidFill>
              <a:latin typeface="ＭＳ ゴシック" panose="020B0609070205080204" pitchFamily="49" charset="-128"/>
              <a:ea typeface="ＭＳ ゴシック" panose="020B0609070205080204" pitchFamily="49" charset="-128"/>
            </a:endParaRPr>
          </a:p>
          <a:p>
            <a:pPr defTabSz="457200">
              <a:lnSpc>
                <a:spcPts val="2500"/>
              </a:lnSpc>
            </a:pPr>
            <a:r>
              <a:rPr lang="ja-JP" altLang="en-US" dirty="0">
                <a:solidFill>
                  <a:prstClr val="black"/>
                </a:solidFill>
                <a:latin typeface="ＭＳ ゴシック" panose="020B0609070205080204" pitchFamily="49" charset="-128"/>
                <a:ea typeface="ＭＳ ゴシック" panose="020B0609070205080204" pitchFamily="49" charset="-128"/>
              </a:rPr>
              <a:t>愛称を</a:t>
            </a:r>
            <a:r>
              <a:rPr lang="ja-JP" altLang="en-US" sz="2000" dirty="0">
                <a:solidFill>
                  <a:prstClr val="black"/>
                </a:solidFill>
                <a:latin typeface="ＭＳ ゴシック" panose="020B0609070205080204" pitchFamily="49" charset="-128"/>
                <a:ea typeface="ＭＳ ゴシック" panose="020B0609070205080204" pitchFamily="49" charset="-128"/>
              </a:rPr>
              <a:t>「</a:t>
            </a:r>
            <a:r>
              <a:rPr lang="ja-JP" altLang="en-US" sz="2000" b="1" dirty="0">
                <a:solidFill>
                  <a:srgbClr val="FF0000"/>
                </a:solidFill>
                <a:latin typeface="ＭＳ ゴシック" panose="020B0609070205080204" pitchFamily="49" charset="-128"/>
                <a:ea typeface="ＭＳ ゴシック" panose="020B0609070205080204" pitchFamily="49" charset="-128"/>
              </a:rPr>
              <a:t>もにす</a:t>
            </a:r>
            <a:r>
              <a:rPr lang="ja-JP" altLang="en-US" sz="2000" dirty="0">
                <a:solidFill>
                  <a:prstClr val="black"/>
                </a:solidFill>
                <a:latin typeface="ＭＳ ゴシック" panose="020B0609070205080204" pitchFamily="49" charset="-128"/>
                <a:ea typeface="ＭＳ ゴシック" panose="020B0609070205080204" pitchFamily="49" charset="-128"/>
              </a:rPr>
              <a:t>」</a:t>
            </a:r>
            <a:r>
              <a:rPr lang="ja-JP" altLang="en-US" dirty="0">
                <a:solidFill>
                  <a:prstClr val="black"/>
                </a:solidFill>
                <a:latin typeface="ＭＳ ゴシック" panose="020B0609070205080204" pitchFamily="49" charset="-128"/>
                <a:ea typeface="ＭＳ ゴシック" panose="020B0609070205080204" pitchFamily="49" charset="-128"/>
              </a:rPr>
              <a:t>と名付けられました。</a:t>
            </a:r>
            <a:endParaRPr lang="en-US" altLang="ja-JP" dirty="0">
              <a:solidFill>
                <a:prstClr val="black"/>
              </a:solidFill>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A2079B55-C5C9-0054-A62F-99086F5EE6BC}"/>
              </a:ext>
            </a:extLst>
          </p:cNvPr>
          <p:cNvSpPr txBox="1"/>
          <p:nvPr/>
        </p:nvSpPr>
        <p:spPr>
          <a:xfrm>
            <a:off x="838199" y="4271339"/>
            <a:ext cx="4628630" cy="1231106"/>
          </a:xfrm>
          <a:prstGeom prst="rect">
            <a:avLst/>
          </a:prstGeom>
          <a:noFill/>
        </p:spPr>
        <p:txBody>
          <a:bodyPr wrap="square" rtlCol="0">
            <a:spAutoFit/>
          </a:bodyPr>
          <a:lstStyle/>
          <a:p>
            <a:r>
              <a:rPr kumimoji="1" lang="ja-JP" altLang="en-US" sz="1200" b="1"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認定マークを使用できます！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厚生労働省・都道府県労働局・ハローワークによる周知広報の</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　対象となります！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a:t>
            </a:r>
            <a:r>
              <a:rPr kumimoji="1" lang="ja-JP" altLang="en-US" sz="1200" dirty="0">
                <a:latin typeface="メイリオ" panose="020B0604030504040204" pitchFamily="50" charset="-128"/>
                <a:ea typeface="メイリオ" panose="020B0604030504040204" pitchFamily="50" charset="-128"/>
              </a:rPr>
              <a:t>日本政策金融公庫の低利融資対象となります！</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●公共調達などの加点評価を受けられる場合があります！</a:t>
            </a:r>
            <a:endParaRPr kumimoji="1" lang="en-US" altLang="ja-JP" sz="1200" dirty="0">
              <a:latin typeface="メイリオ" panose="020B0604030504040204" pitchFamily="50" charset="-128"/>
              <a:ea typeface="メイリオ" panose="020B0604030504040204" pitchFamily="50" charset="-128"/>
            </a:endParaRPr>
          </a:p>
          <a:p>
            <a:endParaRPr kumimoji="1" lang="ja-JP" altLang="en-US" sz="1400" dirty="0"/>
          </a:p>
        </p:txBody>
      </p:sp>
      <p:sp>
        <p:nvSpPr>
          <p:cNvPr id="12" name="正方形/長方形 11">
            <a:extLst>
              <a:ext uri="{FF2B5EF4-FFF2-40B4-BE49-F238E27FC236}">
                <a16:creationId xmlns:a16="http://schemas.microsoft.com/office/drawing/2014/main" id="{DFF7271A-C7CE-A7C3-9362-4BEBEE2F8676}"/>
              </a:ext>
            </a:extLst>
          </p:cNvPr>
          <p:cNvSpPr/>
          <p:nvPr/>
        </p:nvSpPr>
        <p:spPr>
          <a:xfrm>
            <a:off x="5569808" y="3672767"/>
            <a:ext cx="3630012" cy="419178"/>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r>
              <a:rPr kumimoji="1" lang="ja-JP" altLang="en-US" sz="1400" b="1" dirty="0">
                <a:ln/>
                <a:solidFill>
                  <a:srgbClr val="FF0000"/>
                </a:solidFill>
                <a:latin typeface="メイリオ" panose="020B0604030504040204" pitchFamily="50" charset="-128"/>
                <a:ea typeface="メイリオ" panose="020B0604030504040204" pitchFamily="50" charset="-128"/>
              </a:rPr>
              <a:t>「もにす認定事業主」になるには・・・</a:t>
            </a:r>
          </a:p>
        </p:txBody>
      </p:sp>
      <p:sp>
        <p:nvSpPr>
          <p:cNvPr id="13" name="テキスト ボックス 12">
            <a:extLst>
              <a:ext uri="{FF2B5EF4-FFF2-40B4-BE49-F238E27FC236}">
                <a16:creationId xmlns:a16="http://schemas.microsoft.com/office/drawing/2014/main" id="{F33D4E2A-E190-409A-A847-B062160C0F17}"/>
              </a:ext>
            </a:extLst>
          </p:cNvPr>
          <p:cNvSpPr txBox="1"/>
          <p:nvPr/>
        </p:nvSpPr>
        <p:spPr>
          <a:xfrm>
            <a:off x="5802105" y="4058881"/>
            <a:ext cx="5812136" cy="1600438"/>
          </a:xfrm>
          <a:prstGeom prst="rect">
            <a:avLst/>
          </a:prstGeom>
          <a:noFill/>
        </p:spPr>
        <p:txBody>
          <a:bodyPr wrap="square" rtlCol="0">
            <a:spAutoFit/>
          </a:bodyPr>
          <a:lstStyle/>
          <a:p>
            <a:r>
              <a:rPr kumimoji="1" lang="ja-JP" altLang="en-US" sz="1400" dirty="0">
                <a:latin typeface="メイリオ" panose="020B0604030504040204" pitchFamily="50" charset="-128"/>
                <a:ea typeface="メイリオ" panose="020B0604030504040204" pitchFamily="50" charset="-128"/>
              </a:rPr>
              <a:t>認定の申請は、必要書類を主たる事業所を管轄する都道府県労働局またはハローワークに提出してください。必要書類は厚生労働省ホームページからダウンロードできます。</a:t>
            </a:r>
            <a:endParaRPr kumimoji="1" lang="en-US" altLang="ja-JP" sz="1400" dirty="0">
              <a:latin typeface="メイリオ" panose="020B0604030504040204" pitchFamily="50" charset="-128"/>
              <a:ea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rPr>
              <a:t>審査の結果、認定基準を全てを満たしていることが確認された場合は、各都道府県労働局から認定通知書を交付します。なお、認定審査には３か月ほどお時間をいただいています。</a:t>
            </a:r>
            <a:endParaRPr kumimoji="1" lang="en-US" altLang="ja-JP" sz="1400" dirty="0">
              <a:latin typeface="メイリオ" panose="020B0604030504040204" pitchFamily="50" charset="-128"/>
              <a:ea typeface="メイリオ" panose="020B0604030504040204" pitchFamily="50" charset="-128"/>
            </a:endParaRPr>
          </a:p>
          <a:p>
            <a:endParaRPr kumimoji="1" lang="ja-JP" altLang="en-US" sz="1400" dirty="0"/>
          </a:p>
        </p:txBody>
      </p:sp>
      <p:sp>
        <p:nvSpPr>
          <p:cNvPr id="14" name="テキスト ボックス 13">
            <a:extLst>
              <a:ext uri="{FF2B5EF4-FFF2-40B4-BE49-F238E27FC236}">
                <a16:creationId xmlns:a16="http://schemas.microsoft.com/office/drawing/2014/main" id="{5C59E8DA-85D2-4B77-FB6F-AA3833F720EE}"/>
              </a:ext>
            </a:extLst>
          </p:cNvPr>
          <p:cNvSpPr txBox="1"/>
          <p:nvPr/>
        </p:nvSpPr>
        <p:spPr>
          <a:xfrm>
            <a:off x="838199" y="5810250"/>
            <a:ext cx="5993949" cy="737702"/>
          </a:xfrm>
          <a:prstGeom prst="rect">
            <a:avLst/>
          </a:prstGeom>
          <a:noFill/>
        </p:spPr>
        <p:txBody>
          <a:bodyPr wrap="square" rtlCol="0">
            <a:spAutoFit/>
          </a:bodyPr>
          <a:lstStyle/>
          <a:p>
            <a:pPr defTabSz="457200"/>
            <a:r>
              <a:rPr lang="ja-JP" altLang="en-US" sz="1200" b="1" dirty="0">
                <a:solidFill>
                  <a:prstClr val="black"/>
                </a:solidFill>
                <a:latin typeface="メイリオ" panose="020B0604030504040204" pitchFamily="50" charset="-128"/>
                <a:ea typeface="メイリオ" panose="020B0604030504040204" pitchFamily="50" charset="-128"/>
              </a:rPr>
              <a:t>＜愛知局のもにす認定制度ページ＞</a:t>
            </a:r>
            <a:endParaRPr lang="en-US" altLang="ja-JP" sz="1200" b="1" dirty="0">
              <a:solidFill>
                <a:prstClr val="black"/>
              </a:solidFill>
              <a:latin typeface="メイリオ" panose="020B0604030504040204" pitchFamily="50" charset="-128"/>
              <a:ea typeface="メイリオ" panose="020B0604030504040204" pitchFamily="50" charset="-128"/>
            </a:endParaRPr>
          </a:p>
          <a:p>
            <a:pPr defTabSz="457200"/>
            <a:r>
              <a:rPr lang="ja-JP" altLang="en-US" sz="1200" b="1" dirty="0">
                <a:solidFill>
                  <a:prstClr val="black"/>
                </a:solidFill>
                <a:latin typeface="メイリオ" panose="020B0604030504040204" pitchFamily="50" charset="-128"/>
                <a:ea typeface="メイリオ" panose="020B0604030504040204" pitchFamily="50" charset="-128"/>
              </a:rPr>
              <a:t>　愛知県内の認定事業主の取り組み内容なども紹介しています。</a:t>
            </a:r>
            <a:endParaRPr lang="en-US" altLang="ja-JP" sz="1200" b="1" dirty="0">
              <a:solidFill>
                <a:prstClr val="black"/>
              </a:solidFill>
              <a:latin typeface="メイリオ" panose="020B0604030504040204" pitchFamily="50" charset="-128"/>
              <a:ea typeface="メイリオ" panose="020B0604030504040204" pitchFamily="50" charset="-128"/>
            </a:endParaRPr>
          </a:p>
          <a:p>
            <a:pPr defTabSz="457200">
              <a:lnSpc>
                <a:spcPts val="1800"/>
              </a:lnSpc>
              <a:spcBef>
                <a:spcPts val="600"/>
              </a:spcBef>
            </a:pPr>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en-US" altLang="ja-JP" sz="1200" dirty="0">
                <a:solidFill>
                  <a:prstClr val="black"/>
                </a:solidFill>
                <a:latin typeface="ＭＳ ゴシック" panose="020B0609070205080204" pitchFamily="49" charset="-128"/>
                <a:ea typeface="ＭＳ ゴシック" panose="020B0609070205080204" pitchFamily="49" charset="-128"/>
                <a:hlinkClick r:id="rId3"/>
              </a:rPr>
              <a:t>https://jsite.mhlw.go.jp/aichi-roudoukyoku/newpage_00476.html</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pic>
        <p:nvPicPr>
          <p:cNvPr id="15" name="図 14">
            <a:extLst>
              <a:ext uri="{FF2B5EF4-FFF2-40B4-BE49-F238E27FC236}">
                <a16:creationId xmlns:a16="http://schemas.microsoft.com/office/drawing/2014/main" id="{B279F35C-7BBE-F9E4-156C-D1693C0A0E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53468" y="5871777"/>
            <a:ext cx="578680" cy="578680"/>
          </a:xfrm>
          <a:prstGeom prst="rect">
            <a:avLst/>
          </a:prstGeom>
          <a:ln w="6350">
            <a:noFill/>
          </a:ln>
        </p:spPr>
      </p:pic>
      <p:sp>
        <p:nvSpPr>
          <p:cNvPr id="7" name="テキスト ボックス 6">
            <a:extLst>
              <a:ext uri="{FF2B5EF4-FFF2-40B4-BE49-F238E27FC236}">
                <a16:creationId xmlns:a16="http://schemas.microsoft.com/office/drawing/2014/main" id="{B4403338-8690-7882-61B4-C89CDC3CB6FB}"/>
              </a:ext>
            </a:extLst>
          </p:cNvPr>
          <p:cNvSpPr txBox="1"/>
          <p:nvPr/>
        </p:nvSpPr>
        <p:spPr>
          <a:xfrm>
            <a:off x="11316327" y="6454665"/>
            <a:ext cx="445690" cy="369332"/>
          </a:xfrm>
          <a:prstGeom prst="rect">
            <a:avLst/>
          </a:prstGeom>
          <a:noFill/>
        </p:spPr>
        <p:txBody>
          <a:bodyPr wrap="square" rtlCol="0">
            <a:spAutoFit/>
          </a:bodyPr>
          <a:lstStyle/>
          <a:p>
            <a:r>
              <a:rPr lang="en-US" altLang="ja-JP" dirty="0"/>
              <a:t>6</a:t>
            </a:r>
            <a:endParaRPr kumimoji="1" lang="ja-JP" altLang="en-US" dirty="0"/>
          </a:p>
        </p:txBody>
      </p:sp>
    </p:spTree>
    <p:extLst>
      <p:ext uri="{BB962C8B-B14F-4D97-AF65-F5344CB8AC3E}">
        <p14:creationId xmlns:p14="http://schemas.microsoft.com/office/powerpoint/2010/main" val="3118648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FA9E7-29C6-FA57-D24D-1DB25EACCD99}"/>
            </a:ext>
          </a:extLst>
        </p:cNvPr>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B27267F7-E888-7AD0-4EDF-EE4BD9010B21}"/>
              </a:ext>
            </a:extLst>
          </p:cNvPr>
          <p:cNvSpPr/>
          <p:nvPr/>
        </p:nvSpPr>
        <p:spPr>
          <a:xfrm>
            <a:off x="2797718" y="3179414"/>
            <a:ext cx="6008972" cy="1844566"/>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A6ADF140-046A-B9B3-1982-3225631D80B5}"/>
              </a:ext>
            </a:extLst>
          </p:cNvPr>
          <p:cNvSpPr>
            <a:spLocks noGrp="1"/>
          </p:cNvSpPr>
          <p:nvPr>
            <p:ph type="title"/>
          </p:nvPr>
        </p:nvSpPr>
        <p:spPr>
          <a:xfrm>
            <a:off x="838200" y="329498"/>
            <a:ext cx="10515600" cy="1325563"/>
          </a:xfrm>
        </p:spPr>
        <p:txBody>
          <a:bodyPr>
            <a:normAutofit/>
          </a:bodyPr>
          <a:lstStyle/>
          <a:p>
            <a:r>
              <a:rPr kumimoji="1" lang="ja-JP" altLang="en-US" sz="4000" dirty="0">
                <a:latin typeface="メイリオ" panose="020B0604030504040204" pitchFamily="50" charset="-128"/>
                <a:ea typeface="メイリオ" panose="020B0604030504040204" pitchFamily="50" charset="-128"/>
              </a:rPr>
              <a:t>精神・発達障害者しごとサポーター養成講座</a:t>
            </a:r>
          </a:p>
        </p:txBody>
      </p:sp>
      <p:sp>
        <p:nvSpPr>
          <p:cNvPr id="3" name="タイトル 1">
            <a:extLst>
              <a:ext uri="{FF2B5EF4-FFF2-40B4-BE49-F238E27FC236}">
                <a16:creationId xmlns:a16="http://schemas.microsoft.com/office/drawing/2014/main" id="{6D3D0C7F-C7F0-B570-06CC-0627DF6386AA}"/>
              </a:ext>
            </a:extLst>
          </p:cNvPr>
          <p:cNvSpPr txBox="1">
            <a:spLocks/>
          </p:cNvSpPr>
          <p:nvPr/>
        </p:nvSpPr>
        <p:spPr>
          <a:xfrm>
            <a:off x="761567" y="1552501"/>
            <a:ext cx="9439337" cy="191235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メイリオ" panose="020B0604030504040204" pitchFamily="50" charset="-128"/>
                <a:ea typeface="メイリオ" panose="020B0604030504040204" pitchFamily="50" charset="-128"/>
              </a:rPr>
              <a:t>　</a:t>
            </a:r>
            <a:r>
              <a:rPr lang="ja-JP" altLang="en-US" sz="2000" dirty="0">
                <a:solidFill>
                  <a:srgbClr val="FF0000"/>
                </a:solidFill>
                <a:latin typeface="メイリオ" panose="020B0604030504040204" pitchFamily="50" charset="-128"/>
                <a:ea typeface="メイリオ" panose="020B0604030504040204" pitchFamily="50" charset="-128"/>
              </a:rPr>
              <a:t>精神・発達障害者しごとサポーター</a:t>
            </a:r>
            <a:r>
              <a:rPr lang="ja-JP" altLang="en-US" sz="2000" dirty="0">
                <a:latin typeface="メイリオ" panose="020B0604030504040204" pitchFamily="50" charset="-128"/>
                <a:ea typeface="メイリオ" panose="020B0604030504040204" pitchFamily="50" charset="-128"/>
              </a:rPr>
              <a:t>は、職場の中で、精神障害・発達障害のある方々を温かく見守り、支援する応援者です。</a:t>
            </a:r>
            <a:endParaRPr lang="en-US" altLang="ja-JP" sz="2000" dirty="0">
              <a:latin typeface="メイリオ" panose="020B0604030504040204" pitchFamily="50" charset="-128"/>
              <a:ea typeface="メイリオ" panose="020B0604030504040204" pitchFamily="50" charset="-128"/>
            </a:endParaRPr>
          </a:p>
          <a:p>
            <a:r>
              <a:rPr lang="ja-JP" altLang="en-US" sz="2000" dirty="0">
                <a:latin typeface="メイリオ" panose="020B0604030504040204" pitchFamily="50" charset="-128"/>
                <a:ea typeface="メイリオ" panose="020B0604030504040204" pitchFamily="50" charset="-128"/>
              </a:rPr>
              <a:t>　</a:t>
            </a:r>
            <a:r>
              <a:rPr lang="ja-JP" altLang="en-US" sz="2000" dirty="0">
                <a:solidFill>
                  <a:srgbClr val="FF0000"/>
                </a:solidFill>
                <a:latin typeface="メイリオ" panose="020B0604030504040204" pitchFamily="50" charset="-128"/>
                <a:ea typeface="メイリオ" panose="020B0604030504040204" pitchFamily="50" charset="-128"/>
              </a:rPr>
              <a:t>一般の従業員の方を主な対象</a:t>
            </a:r>
            <a:r>
              <a:rPr lang="ja-JP" altLang="en-US" sz="2000" dirty="0">
                <a:latin typeface="メイリオ" panose="020B0604030504040204" pitchFamily="50" charset="-128"/>
                <a:ea typeface="メイリオ" panose="020B0604030504040204" pitchFamily="50" charset="-128"/>
              </a:rPr>
              <a:t>として、精神障害、発達障害に関して正しく理解いただき、職場における応援者となっていただくための講座を行っています。</a:t>
            </a:r>
            <a:endParaRPr lang="en-US" altLang="ja-JP" sz="2000" dirty="0">
              <a:latin typeface="メイリオ" panose="020B0604030504040204" pitchFamily="50" charset="-128"/>
              <a:ea typeface="メイリオ" panose="020B0604030504040204" pitchFamily="50" charset="-128"/>
            </a:endParaRPr>
          </a:p>
          <a:p>
            <a:r>
              <a:rPr lang="ja-JP" altLang="en-US" sz="1600" dirty="0"/>
              <a:t>　</a:t>
            </a:r>
            <a:endParaRPr lang="en-US" altLang="ja-JP" sz="1600" dirty="0"/>
          </a:p>
          <a:p>
            <a:endParaRPr lang="ja-JP" altLang="en-US" sz="1600" dirty="0"/>
          </a:p>
        </p:txBody>
      </p:sp>
      <p:sp>
        <p:nvSpPr>
          <p:cNvPr id="4" name="テキスト ボックス 3">
            <a:extLst>
              <a:ext uri="{FF2B5EF4-FFF2-40B4-BE49-F238E27FC236}">
                <a16:creationId xmlns:a16="http://schemas.microsoft.com/office/drawing/2014/main" id="{C042AED7-F723-BE5E-63DC-9766D7BEDABF}"/>
              </a:ext>
            </a:extLst>
          </p:cNvPr>
          <p:cNvSpPr txBox="1"/>
          <p:nvPr/>
        </p:nvSpPr>
        <p:spPr>
          <a:xfrm>
            <a:off x="3047386" y="3296601"/>
            <a:ext cx="1569660" cy="369332"/>
          </a:xfrm>
          <a:prstGeom prst="rect">
            <a:avLst/>
          </a:prstGeom>
          <a:noFill/>
        </p:spPr>
        <p:txBody>
          <a:bodyPr wrap="none" rtlCol="0">
            <a:spAutoFit/>
          </a:bodyPr>
          <a:lstStyle/>
          <a:p>
            <a:r>
              <a:rPr kumimoji="1" lang="ja-JP" altLang="en-US" b="1" dirty="0">
                <a:solidFill>
                  <a:srgbClr val="FF0000"/>
                </a:solidFill>
              </a:rPr>
              <a:t>★講座の内容</a:t>
            </a:r>
          </a:p>
        </p:txBody>
      </p:sp>
      <p:sp>
        <p:nvSpPr>
          <p:cNvPr id="5" name="テキスト ボックス 4">
            <a:extLst>
              <a:ext uri="{FF2B5EF4-FFF2-40B4-BE49-F238E27FC236}">
                <a16:creationId xmlns:a16="http://schemas.microsoft.com/office/drawing/2014/main" id="{B39A705E-0980-7ED3-C299-4BFC344BA23F}"/>
              </a:ext>
            </a:extLst>
          </p:cNvPr>
          <p:cNvSpPr txBox="1"/>
          <p:nvPr/>
        </p:nvSpPr>
        <p:spPr>
          <a:xfrm>
            <a:off x="3047386" y="3713189"/>
            <a:ext cx="7047705" cy="738664"/>
          </a:xfrm>
          <a:prstGeom prst="rect">
            <a:avLst/>
          </a:prstGeom>
          <a:noFill/>
        </p:spPr>
        <p:txBody>
          <a:bodyPr wrap="square" rtlCol="0">
            <a:spAutoFit/>
          </a:bodyPr>
          <a:lstStyle/>
          <a:p>
            <a:r>
              <a:rPr kumimoji="1" lang="ja-JP" altLang="en-US" sz="1400" b="1" dirty="0"/>
              <a:t>・精神疾患（発達障害を含む）の種類について</a:t>
            </a:r>
            <a:endParaRPr kumimoji="1" lang="en-US" altLang="ja-JP" sz="1400" b="1" dirty="0"/>
          </a:p>
          <a:p>
            <a:r>
              <a:rPr kumimoji="1" lang="ja-JP" altLang="en-US" sz="1400" b="1" dirty="0"/>
              <a:t>・精神・発達障害の特性について</a:t>
            </a:r>
            <a:endParaRPr kumimoji="1" lang="en-US" altLang="ja-JP" sz="1400" b="1" dirty="0"/>
          </a:p>
          <a:p>
            <a:r>
              <a:rPr kumimoji="1" lang="ja-JP" altLang="en-US" sz="1400" b="1" dirty="0"/>
              <a:t>・共に働く上での留意事項（コミュニケーション方法等）について</a:t>
            </a:r>
          </a:p>
        </p:txBody>
      </p:sp>
      <p:sp>
        <p:nvSpPr>
          <p:cNvPr id="6" name="テキスト ボックス 5">
            <a:extLst>
              <a:ext uri="{FF2B5EF4-FFF2-40B4-BE49-F238E27FC236}">
                <a16:creationId xmlns:a16="http://schemas.microsoft.com/office/drawing/2014/main" id="{41B0DC0D-EAB4-93EB-9C1E-4275E762BC59}"/>
              </a:ext>
            </a:extLst>
          </p:cNvPr>
          <p:cNvSpPr txBox="1"/>
          <p:nvPr/>
        </p:nvSpPr>
        <p:spPr>
          <a:xfrm>
            <a:off x="3832216" y="4536135"/>
            <a:ext cx="2672526" cy="307777"/>
          </a:xfrm>
          <a:prstGeom prst="rect">
            <a:avLst/>
          </a:prstGeom>
          <a:noFill/>
        </p:spPr>
        <p:txBody>
          <a:bodyPr wrap="none" rtlCol="0">
            <a:spAutoFit/>
          </a:bodyPr>
          <a:lstStyle/>
          <a:p>
            <a:r>
              <a:rPr kumimoji="1" lang="ja-JP" altLang="en-US" sz="1400" b="1" dirty="0"/>
              <a:t>（講座時間：</a:t>
            </a:r>
            <a:r>
              <a:rPr kumimoji="1" lang="en-US" altLang="ja-JP" sz="1400" b="1" dirty="0"/>
              <a:t>90</a:t>
            </a:r>
            <a:r>
              <a:rPr kumimoji="1" lang="ja-JP" altLang="en-US" sz="1400" b="1" dirty="0"/>
              <a:t>～</a:t>
            </a:r>
            <a:r>
              <a:rPr kumimoji="1" lang="en-US" altLang="ja-JP" sz="1400" b="1" dirty="0"/>
              <a:t>120</a:t>
            </a:r>
            <a:r>
              <a:rPr kumimoji="1" lang="ja-JP" altLang="en-US" sz="1400" b="1" dirty="0"/>
              <a:t>分程度）</a:t>
            </a:r>
          </a:p>
        </p:txBody>
      </p:sp>
      <p:sp>
        <p:nvSpPr>
          <p:cNvPr id="8" name="テキスト ボックス 7">
            <a:extLst>
              <a:ext uri="{FF2B5EF4-FFF2-40B4-BE49-F238E27FC236}">
                <a16:creationId xmlns:a16="http://schemas.microsoft.com/office/drawing/2014/main" id="{7EE5DC02-D567-196F-A328-6840BC29F6D6}"/>
              </a:ext>
            </a:extLst>
          </p:cNvPr>
          <p:cNvSpPr txBox="1"/>
          <p:nvPr/>
        </p:nvSpPr>
        <p:spPr>
          <a:xfrm>
            <a:off x="2678660" y="5305499"/>
            <a:ext cx="6499115" cy="738664"/>
          </a:xfrm>
          <a:prstGeom prst="rect">
            <a:avLst/>
          </a:prstGeom>
          <a:noFill/>
        </p:spPr>
        <p:txBody>
          <a:bodyPr wrap="square" rtlCol="0">
            <a:spAutoFit/>
          </a:bodyPr>
          <a:lstStyle/>
          <a:p>
            <a:r>
              <a:rPr kumimoji="1" lang="en-US" altLang="ja-JP" sz="1400" b="1" dirty="0"/>
              <a:t>※</a:t>
            </a:r>
            <a:r>
              <a:rPr kumimoji="1" lang="ja-JP" altLang="en-US" sz="1400" b="1" dirty="0"/>
              <a:t>精神・発達障害についての基礎知識や、一緒に働くために必要な配慮などを、</a:t>
            </a:r>
            <a:endParaRPr kumimoji="1" lang="en-US" altLang="ja-JP" sz="1400" b="1" dirty="0"/>
          </a:p>
          <a:p>
            <a:r>
              <a:rPr kumimoji="1" lang="ja-JP" altLang="en-US" sz="1400" b="1" dirty="0"/>
              <a:t>　短時間で学ぶことができます。</a:t>
            </a:r>
            <a:endParaRPr kumimoji="1" lang="en-US" altLang="ja-JP" sz="1400" b="1" dirty="0"/>
          </a:p>
          <a:p>
            <a:r>
              <a:rPr kumimoji="1" lang="en-US" altLang="ja-JP" sz="1400" b="1" dirty="0"/>
              <a:t>※</a:t>
            </a:r>
            <a:r>
              <a:rPr kumimoji="1" lang="ja-JP" altLang="en-US" sz="1400" b="1" dirty="0"/>
              <a:t>集合講座のほか、職場での講習会</a:t>
            </a:r>
            <a:r>
              <a:rPr kumimoji="1" lang="ja-JP" altLang="en-US" sz="1400" b="1" dirty="0">
                <a:solidFill>
                  <a:srgbClr val="FF0000"/>
                </a:solidFill>
              </a:rPr>
              <a:t>（出前講座）</a:t>
            </a:r>
            <a:r>
              <a:rPr kumimoji="1" lang="ja-JP" altLang="en-US" sz="1400" b="1" dirty="0"/>
              <a:t>も実施可能です。</a:t>
            </a:r>
            <a:endParaRPr kumimoji="1" lang="en-US" altLang="ja-JP" sz="1400" b="1" dirty="0"/>
          </a:p>
        </p:txBody>
      </p:sp>
      <p:pic>
        <p:nvPicPr>
          <p:cNvPr id="9" name="図 8">
            <a:extLst>
              <a:ext uri="{FF2B5EF4-FFF2-40B4-BE49-F238E27FC236}">
                <a16:creationId xmlns:a16="http://schemas.microsoft.com/office/drawing/2014/main" id="{712F53B8-104C-6F1A-97FB-314DDBBFE239}"/>
              </a:ext>
            </a:extLst>
          </p:cNvPr>
          <p:cNvPicPr>
            <a:picLocks noChangeAspect="1"/>
          </p:cNvPicPr>
          <p:nvPr/>
        </p:nvPicPr>
        <p:blipFill>
          <a:blip r:embed="rId2"/>
          <a:stretch>
            <a:fillRect/>
          </a:stretch>
        </p:blipFill>
        <p:spPr>
          <a:xfrm>
            <a:off x="1008341" y="4596082"/>
            <a:ext cx="1542603" cy="1542603"/>
          </a:xfrm>
          <a:prstGeom prst="rect">
            <a:avLst/>
          </a:prstGeom>
        </p:spPr>
      </p:pic>
      <p:pic>
        <p:nvPicPr>
          <p:cNvPr id="10" name="図 9">
            <a:extLst>
              <a:ext uri="{FF2B5EF4-FFF2-40B4-BE49-F238E27FC236}">
                <a16:creationId xmlns:a16="http://schemas.microsoft.com/office/drawing/2014/main" id="{687786A4-F97C-3D4A-5B11-851E625A655E}"/>
              </a:ext>
            </a:extLst>
          </p:cNvPr>
          <p:cNvPicPr>
            <a:picLocks noChangeAspect="1"/>
          </p:cNvPicPr>
          <p:nvPr/>
        </p:nvPicPr>
        <p:blipFill>
          <a:blip r:embed="rId3"/>
          <a:stretch>
            <a:fillRect/>
          </a:stretch>
        </p:blipFill>
        <p:spPr>
          <a:xfrm>
            <a:off x="9305492" y="4330623"/>
            <a:ext cx="2419120" cy="2058940"/>
          </a:xfrm>
          <a:prstGeom prst="rect">
            <a:avLst/>
          </a:prstGeom>
        </p:spPr>
      </p:pic>
      <p:sp>
        <p:nvSpPr>
          <p:cNvPr id="12" name="テキスト ボックス 11">
            <a:extLst>
              <a:ext uri="{FF2B5EF4-FFF2-40B4-BE49-F238E27FC236}">
                <a16:creationId xmlns:a16="http://schemas.microsoft.com/office/drawing/2014/main" id="{9CE2C5AA-21D4-6D0C-D982-AAF914ED593F}"/>
              </a:ext>
            </a:extLst>
          </p:cNvPr>
          <p:cNvSpPr txBox="1"/>
          <p:nvPr/>
        </p:nvSpPr>
        <p:spPr>
          <a:xfrm>
            <a:off x="11316327" y="6454665"/>
            <a:ext cx="445690" cy="369332"/>
          </a:xfrm>
          <a:prstGeom prst="rect">
            <a:avLst/>
          </a:prstGeom>
          <a:noFill/>
        </p:spPr>
        <p:txBody>
          <a:bodyPr wrap="square" rtlCol="0">
            <a:spAutoFit/>
          </a:bodyPr>
          <a:lstStyle/>
          <a:p>
            <a:r>
              <a:rPr lang="en-US" altLang="ja-JP" dirty="0"/>
              <a:t>7</a:t>
            </a:r>
            <a:endParaRPr kumimoji="1" lang="ja-JP" altLang="en-US" dirty="0"/>
          </a:p>
        </p:txBody>
      </p:sp>
    </p:spTree>
    <p:extLst>
      <p:ext uri="{BB962C8B-B14F-4D97-AF65-F5344CB8AC3E}">
        <p14:creationId xmlns:p14="http://schemas.microsoft.com/office/powerpoint/2010/main" val="2310380081"/>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5.xml><?xml version="1.0" encoding="utf-8"?>
<a:theme xmlns:a="http://schemas.openxmlformats.org/drawingml/2006/main" name="3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6.xml><?xml version="1.0" encoding="utf-8"?>
<a:theme xmlns:a="http://schemas.openxmlformats.org/drawingml/2006/main" name="4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7.xml><?xml version="1.0" encoding="utf-8"?>
<a:theme xmlns:a="http://schemas.openxmlformats.org/drawingml/2006/main" name="5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AC60BA3718B44449C6A2CAADB0D8DFE" ma:contentTypeVersion="15" ma:contentTypeDescription="新しいドキュメントを作成します。" ma:contentTypeScope="" ma:versionID="54a730cd5fbc681e97ea7de29a694e40">
  <xsd:schema xmlns:xsd="http://www.w3.org/2001/XMLSchema" xmlns:xs="http://www.w3.org/2001/XMLSchema" xmlns:p="http://schemas.microsoft.com/office/2006/metadata/properties" xmlns:ns2="5e157ee7-13d4-4115-926e-15b4ce265b08" xmlns:ns3="44856c1c-163a-4db4-9f2d-e69ab44d016d" targetNamespace="http://schemas.microsoft.com/office/2006/metadata/properties" ma:root="true" ma:fieldsID="62e93fe8d4ed0e39901cd897024e6efd" ns2:_="" ns3:_="">
    <xsd:import namespace="5e157ee7-13d4-4115-926e-15b4ce265b08"/>
    <xsd:import namespace="44856c1c-163a-4db4-9f2d-e69ab44d016d"/>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157ee7-13d4-4115-926e-15b4ce265b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4856c1c-163a-4db4-9f2d-e69ab44d016d"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825c624a-c857-421c-bc90-384f9ac1826b}" ma:internalName="TaxCatchAll" ma:showField="CatchAllData" ma:web="44856c1c-163a-4db4-9f2d-e69ab44d016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5e157ee7-13d4-4115-926e-15b4ce265b08">
      <Terms xmlns="http://schemas.microsoft.com/office/infopath/2007/PartnerControls"/>
    </lcf76f155ced4ddcb4097134ff3c332f>
    <Owner xmlns="5e157ee7-13d4-4115-926e-15b4ce265b08">
      <UserInfo>
        <DisplayName/>
        <AccountId xsi:nil="true"/>
        <AccountType/>
      </UserInfo>
    </Owner>
    <TaxCatchAll xmlns="44856c1c-163a-4db4-9f2d-e69ab44d016d" xsi:nil="true"/>
  </documentManagement>
</p:properties>
</file>

<file path=customXml/itemProps1.xml><?xml version="1.0" encoding="utf-8"?>
<ds:datastoreItem xmlns:ds="http://schemas.openxmlformats.org/officeDocument/2006/customXml" ds:itemID="{302F72C4-C541-4143-8282-A004748E6D2E}"/>
</file>

<file path=customXml/itemProps2.xml><?xml version="1.0" encoding="utf-8"?>
<ds:datastoreItem xmlns:ds="http://schemas.openxmlformats.org/officeDocument/2006/customXml" ds:itemID="{DA233072-0A4A-4FD4-950F-5FB4EFF3C6DF}"/>
</file>

<file path=customXml/itemProps3.xml><?xml version="1.0" encoding="utf-8"?>
<ds:datastoreItem xmlns:ds="http://schemas.openxmlformats.org/officeDocument/2006/customXml" ds:itemID="{A693A71F-2ED7-43FB-BADF-55FD89332519}"/>
</file>

<file path=docProps/app.xml><?xml version="1.0" encoding="utf-8"?>
<Properties xmlns="http://schemas.openxmlformats.org/officeDocument/2006/extended-properties" xmlns:vt="http://schemas.openxmlformats.org/officeDocument/2006/docPropsVTypes">
  <Words>1145</Words>
  <PresentationFormat>ワイド画面</PresentationFormat>
  <Paragraphs>113</Paragraphs>
  <Slides>7</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8</vt:i4>
      </vt:variant>
      <vt:variant>
        <vt:lpstr>スライド タイトル</vt:lpstr>
      </vt:variant>
      <vt:variant>
        <vt:i4>7</vt:i4>
      </vt:variant>
    </vt:vector>
  </HeadingPairs>
  <TitlesOfParts>
    <vt:vector size="27" baseType="lpstr">
      <vt:lpstr>HGｺﾞｼｯｸE</vt:lpstr>
      <vt:lpstr>ＭＳ Ｐゴシック</vt:lpstr>
      <vt:lpstr>ＭＳ ゴシック</vt:lpstr>
      <vt:lpstr>メイリオ</vt:lpstr>
      <vt:lpstr>游ゴシック</vt:lpstr>
      <vt:lpstr>游ゴシック Light</vt:lpstr>
      <vt:lpstr>Arial</vt:lpstr>
      <vt:lpstr>Calibri</vt:lpstr>
      <vt:lpstr>Calibri Light</vt:lpstr>
      <vt:lpstr>Tw Cen MT</vt:lpstr>
      <vt:lpstr>Wingdings</vt:lpstr>
      <vt:lpstr>Wingdings 2</vt:lpstr>
      <vt:lpstr>デザインの設定</vt:lpstr>
      <vt:lpstr>HDOfficeLightV0</vt:lpstr>
      <vt:lpstr>1_HDOfficeLightV0</vt:lpstr>
      <vt:lpstr>2_HDOfficeLightV0</vt:lpstr>
      <vt:lpstr>3_HDOfficeLightV0</vt:lpstr>
      <vt:lpstr>4_HDOfficeLightV0</vt:lpstr>
      <vt:lpstr>5_HDOfficeLightV0</vt:lpstr>
      <vt:lpstr>Office テーマ</vt:lpstr>
      <vt:lpstr>障害者雇用について</vt:lpstr>
      <vt:lpstr>障害者雇用率制度</vt:lpstr>
      <vt:lpstr>特別支援学校の新規学校卒業生の採用</vt:lpstr>
      <vt:lpstr>「職場実習」の制度について</vt:lpstr>
      <vt:lpstr>「職場実習」のメリット</vt:lpstr>
      <vt:lpstr>障害者雇用に関する優良な中小事業主に対する認定制度（もにす認定制度）</vt:lpstr>
      <vt:lpstr>精神・発達障害者しごとサポーター養成講座</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0x010100AAC60BA3718B44449C6A2CAADB0D8DFE</vt:lpwstr>
  </property>
</Properties>
</file>