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3" r:id="rId5"/>
    <p:sldId id="265" r:id="rId6"/>
  </p:sldIdLst>
  <p:sldSz cx="7200900" cy="10333038"/>
  <p:notesSz cx="9939338" cy="6805613"/>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2144" userDrawn="1">
          <p15:clr>
            <a:srgbClr val="A4A3A4"/>
          </p15:clr>
        </p15:guide>
        <p15:guide id="2" pos="313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3CEFF"/>
    <a:srgbClr val="66FF66"/>
    <a:srgbClr val="99FF99"/>
    <a:srgbClr val="66FF99"/>
    <a:srgbClr val="FFFFCC"/>
    <a:srgbClr val="FFE0B3"/>
    <a:srgbClr val="CCFF99"/>
    <a:srgbClr val="FFCC99"/>
    <a:srgbClr val="C9E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8116C6-F251-4D89-9A08-372E3260C6B2}" v="1" dt="2026-04-07T00:03:10.85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75" autoAdjust="0"/>
    <p:restoredTop sz="94660"/>
  </p:normalViewPr>
  <p:slideViewPr>
    <p:cSldViewPr showGuides="1">
      <p:cViewPr varScale="1">
        <p:scale>
          <a:sx n="75" d="100"/>
          <a:sy n="75" d="100"/>
        </p:scale>
        <p:origin x="3588" y="60"/>
      </p:cViewPr>
      <p:guideLst>
        <p:guide orient="horz" pos="2846"/>
        <p:guide pos="2268"/>
      </p:guideLst>
    </p:cSldViewPr>
  </p:slideViewPr>
  <p:notesTextViewPr>
    <p:cViewPr>
      <p:scale>
        <a:sx n="1" d="1"/>
        <a:sy n="1" d="1"/>
      </p:scale>
      <p:origin x="0" y="0"/>
    </p:cViewPr>
  </p:notesTextViewPr>
  <p:notesViewPr>
    <p:cSldViewPr>
      <p:cViewPr varScale="1">
        <p:scale>
          <a:sx n="45" d="100"/>
          <a:sy n="45" d="100"/>
        </p:scale>
        <p:origin x="-2742" y="-108"/>
      </p:cViewPr>
      <p:guideLst>
        <p:guide orient="horz" pos="2144"/>
        <p:guide pos="3131"/>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田豊子" userId="8b84fd11-f4be-470e-8310-ee747b60b1ba" providerId="ADAL" clId="{C28116C6-F251-4D89-9A08-372E3260C6B2}"/>
    <pc:docChg chg="modNotesMaster">
      <pc:chgData name="松田豊子" userId="8b84fd11-f4be-470e-8310-ee747b60b1ba" providerId="ADAL" clId="{C28116C6-F251-4D89-9A08-372E3260C6B2}" dt="2026-04-07T00:03:10.853" v="0"/>
      <pc:docMkLst>
        <pc:docMk/>
      </pc:docMkLst>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4306737" cy="340227"/>
          </a:xfrm>
          <a:prstGeom prst="rect">
            <a:avLst/>
          </a:prstGeom>
        </p:spPr>
        <p:txBody>
          <a:bodyPr vert="horz" lIns="91437" tIns="45719" rIns="91437" bIns="45719"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287" y="0"/>
            <a:ext cx="4306737" cy="340227"/>
          </a:xfrm>
          <a:prstGeom prst="rect">
            <a:avLst/>
          </a:prstGeom>
        </p:spPr>
        <p:txBody>
          <a:bodyPr vert="horz" lIns="91437" tIns="45719" rIns="91437" bIns="45719" rtlCol="0"/>
          <a:lstStyle>
            <a:lvl1pPr algn="r">
              <a:defRPr sz="1200"/>
            </a:lvl1pPr>
          </a:lstStyle>
          <a:p>
            <a:fld id="{0379D9F6-D022-44C4-A8F0-B374FB4DA7C7}" type="datetimeFigureOut">
              <a:rPr kumimoji="1" lang="ja-JP" altLang="en-US" smtClean="0"/>
              <a:t>2026/4/7</a:t>
            </a:fld>
            <a:endParaRPr kumimoji="1" lang="ja-JP" altLang="en-US"/>
          </a:p>
        </p:txBody>
      </p:sp>
      <p:sp>
        <p:nvSpPr>
          <p:cNvPr id="4" name="スライド イメージ プレースホルダー 3"/>
          <p:cNvSpPr>
            <a:spLocks noGrp="1" noRot="1" noChangeAspect="1"/>
          </p:cNvSpPr>
          <p:nvPr>
            <p:ph type="sldImg" idx="2"/>
          </p:nvPr>
        </p:nvSpPr>
        <p:spPr>
          <a:xfrm>
            <a:off x="4081463" y="511175"/>
            <a:ext cx="1776412" cy="2551113"/>
          </a:xfrm>
          <a:prstGeom prst="rect">
            <a:avLst/>
          </a:prstGeom>
          <a:noFill/>
          <a:ln w="12700">
            <a:solidFill>
              <a:prstClr val="black"/>
            </a:solidFill>
          </a:ln>
        </p:spPr>
        <p:txBody>
          <a:bodyPr vert="horz" lIns="91437" tIns="45719" rIns="91437" bIns="45719" rtlCol="0" anchor="ctr"/>
          <a:lstStyle/>
          <a:p>
            <a:endParaRPr lang="ja-JP" altLang="en-US"/>
          </a:p>
        </p:txBody>
      </p:sp>
      <p:sp>
        <p:nvSpPr>
          <p:cNvPr id="5" name="ノート プレースホルダー 4"/>
          <p:cNvSpPr>
            <a:spLocks noGrp="1"/>
          </p:cNvSpPr>
          <p:nvPr>
            <p:ph type="body" sz="quarter" idx="3"/>
          </p:nvPr>
        </p:nvSpPr>
        <p:spPr>
          <a:xfrm>
            <a:off x="994399" y="3232693"/>
            <a:ext cx="7950544" cy="3062037"/>
          </a:xfrm>
          <a:prstGeom prst="rect">
            <a:avLst/>
          </a:prstGeom>
        </p:spPr>
        <p:txBody>
          <a:bodyPr vert="horz" lIns="91437" tIns="45719" rIns="91437" bIns="4571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6464301"/>
            <a:ext cx="4306737" cy="340226"/>
          </a:xfrm>
          <a:prstGeom prst="rect">
            <a:avLst/>
          </a:prstGeom>
        </p:spPr>
        <p:txBody>
          <a:bodyPr vert="horz" lIns="91437" tIns="45719" rIns="91437" bIns="457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287" y="6464301"/>
            <a:ext cx="4306737" cy="340226"/>
          </a:xfrm>
          <a:prstGeom prst="rect">
            <a:avLst/>
          </a:prstGeom>
        </p:spPr>
        <p:txBody>
          <a:bodyPr vert="horz" lIns="91437" tIns="45719" rIns="91437" bIns="45719"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35A095-2CAB-4BDF-A635-4A730F2D0316}" type="slidenum">
              <a:rPr kumimoji="1" lang="ja-JP" altLang="en-US" smtClean="0"/>
              <a:t>1</a:t>
            </a:fld>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2026/4/7</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emf"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https://jsite.mhlw.go.jp/aichi-hellowork/" TargetMode="External" Type="http://schemas.openxmlformats.org/officeDocument/2006/relationships/hyperlink"/><Relationship Id="rId3" Target="../embeddings/Microsoft_Excel_Worksheet.xlsx" Type="http://schemas.openxmlformats.org/officeDocument/2006/relationships/package"/><Relationship Id="rId4" Target="../media/image6.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p:cNvSpPr/>
          <p:nvPr/>
        </p:nvSpPr>
        <p:spPr>
          <a:xfrm>
            <a:off x="180231" y="6503245"/>
            <a:ext cx="6840364" cy="2118307"/>
          </a:xfrm>
          <a:prstGeom prst="rect">
            <a:avLst/>
          </a:prstGeom>
          <a:solidFill>
            <a:srgbClr val="E1F0FF"/>
          </a:solidFill>
          <a:ln w="57150" cmpd="tri">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4" name="正方形/長方形 3"/>
          <p:cNvSpPr/>
          <p:nvPr/>
        </p:nvSpPr>
        <p:spPr>
          <a:xfrm>
            <a:off x="183347" y="3304944"/>
            <a:ext cx="6840364" cy="2994021"/>
          </a:xfrm>
          <a:prstGeom prst="rect">
            <a:avLst/>
          </a:prstGeom>
          <a:solidFill>
            <a:srgbClr val="E1F0FF"/>
          </a:solidFill>
          <a:ln w="57150" cmpd="tri">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8" name="角丸四角形 7"/>
          <p:cNvSpPr/>
          <p:nvPr/>
        </p:nvSpPr>
        <p:spPr>
          <a:xfrm>
            <a:off x="314307" y="1518119"/>
            <a:ext cx="6495793" cy="1781215"/>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ct val="1200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精神障害、発達障害のある方々の雇用は、年々増加しています。これらの方々が安定して働き続けるためのポイントの一つは</a:t>
            </a:r>
            <a:r>
              <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「職場において同僚や上司がその人の障害特性について理解し、共に働く上での配慮があること」</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ですが、企業で働く一般の従業員の方が障害等に関する基礎的な知識や情報を得る機会は限られていました。</a:t>
            </a:r>
            <a:endPar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このため、労働局・ハローワークでは、</a:t>
            </a:r>
            <a:r>
              <a:rPr lang="ja-JP" altLang="en-US" sz="14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一般の従業員の方を主な対象</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に、精神障害、発達障害に関して正しく理解いただき、職場における応援者（精神・発達障害者しごとサポーター）となっていただくための講座を開始します。</a:t>
            </a:r>
          </a:p>
        </p:txBody>
      </p:sp>
      <p:sp>
        <p:nvSpPr>
          <p:cNvPr id="12" name="テキスト ボックス 11"/>
          <p:cNvSpPr txBox="1"/>
          <p:nvPr/>
        </p:nvSpPr>
        <p:spPr>
          <a:xfrm>
            <a:off x="248652" y="4165230"/>
            <a:ext cx="6627105" cy="1963213"/>
          </a:xfrm>
          <a:prstGeom prst="rect">
            <a:avLst/>
          </a:prstGeom>
          <a:noFill/>
        </p:spPr>
        <p:txBody>
          <a:bodyPr wrap="square" lIns="100186" tIns="50093" rIns="100186" bIns="50093" rtlCol="0">
            <a:spAutoFit/>
          </a:bodyPr>
          <a:lstStyle/>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◆内　　容 ：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精神疾患（発達障害を含む）の種類」、「精神・発達障害の</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（予　定）</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特性」、</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共に働く上でのポイント（コミュニケーション方法）」</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等について</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◆メリット ：　精神・発達障害についての基礎知識や一緒に働くために必要な</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配慮などを短時間で学ぶことができます。</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◆講座時間 ：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時間程度を予定</a:t>
            </a:r>
            <a:r>
              <a:rPr lang="ja-JP" altLang="en-US" sz="1200" kern="100"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rPr>
              <a:t>（時間の範囲内で個別相談ができます。）</a:t>
            </a: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◆受講対象 ： </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企業に雇用されている方であれば、どなたでも受講可能です</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2" name="図 30" descr="マーク最小.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18564" y="9702556"/>
            <a:ext cx="365760" cy="365760"/>
          </a:xfrm>
          <a:prstGeom prst="rect">
            <a:avLst/>
          </a:prstGeom>
          <a:noFill/>
          <a:ln w="9525">
            <a:noFill/>
            <a:miter lim="800000"/>
            <a:headEnd/>
            <a:tailEnd/>
          </a:ln>
        </p:spPr>
      </p:pic>
      <p:sp>
        <p:nvSpPr>
          <p:cNvPr id="2" name="角丸四角形 1"/>
          <p:cNvSpPr/>
          <p:nvPr/>
        </p:nvSpPr>
        <p:spPr>
          <a:xfrm>
            <a:off x="144000" y="724773"/>
            <a:ext cx="6912768" cy="841346"/>
          </a:xfrm>
          <a:prstGeom prst="roundRect">
            <a:avLst>
              <a:gd name="adj" fmla="val 17600"/>
            </a:avLst>
          </a:prstGeom>
          <a:solidFill>
            <a:srgbClr val="43CEF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pPr algn="ctr"/>
            <a:r>
              <a:rPr lang="ja-JP" altLang="en-US" sz="2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a:t>
            </a:r>
          </a:p>
        </p:txBody>
      </p:sp>
      <p:sp>
        <p:nvSpPr>
          <p:cNvPr id="3" name="テキスト ボックス 2"/>
          <p:cNvSpPr txBox="1"/>
          <p:nvPr/>
        </p:nvSpPr>
        <p:spPr>
          <a:xfrm>
            <a:off x="108000" y="466254"/>
            <a:ext cx="698482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障害のある方を雇用している、または雇用しようとしている事</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業主の皆さまへ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7" name="正方形/長方形 6"/>
          <p:cNvSpPr/>
          <p:nvPr/>
        </p:nvSpPr>
        <p:spPr>
          <a:xfrm>
            <a:off x="1210877" y="8781183"/>
            <a:ext cx="5937162" cy="938719"/>
          </a:xfrm>
          <a:prstGeom prst="rect">
            <a:avLst/>
          </a:prstGeom>
        </p:spPr>
        <p:txBody>
          <a:bodyPr wrap="square">
            <a:spAutoFit/>
          </a:bodyPr>
          <a:lstStyle/>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精神・発達障害者しごとサポーター」は特別な資格制度等ではありません。また、本講座の受講により、職場の中で障害者に対する特別な役割を求めるものでもありません。</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の養成は、広く職場における精神障害、発達障害に関する正しい理解の浸透を図り、精神・発達障害者にとって働きやすい職場環境づくりを推進し、「障害者と一緒に働くことが当たり前」の社会になることを後押しすることを目的としてい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5" name="グループ化 24"/>
          <p:cNvGrpSpPr/>
          <p:nvPr/>
        </p:nvGrpSpPr>
        <p:grpSpPr>
          <a:xfrm>
            <a:off x="-330772" y="-204001"/>
            <a:ext cx="8467726" cy="570471"/>
            <a:chOff x="-191295" y="-88637"/>
            <a:chExt cx="8064501" cy="504826"/>
          </a:xfrm>
        </p:grpSpPr>
        <p:pic>
          <p:nvPicPr>
            <p:cNvPr id="26" name="図 1"/>
            <p:cNvPicPr>
              <a:picLocks noChangeAspect="1" noChangeArrowheads="1"/>
            </p:cNvPicPr>
            <p:nvPr/>
          </p:nvPicPr>
          <p:blipFill>
            <a:blip r:embed="rId4" cstate="print"/>
            <a:srcRect/>
            <a:stretch>
              <a:fillRect/>
            </a:stretch>
          </p:blipFill>
          <p:spPr bwMode="auto">
            <a:xfrm>
              <a:off x="457993" y="35519"/>
              <a:ext cx="501650" cy="360363"/>
            </a:xfrm>
            <a:prstGeom prst="rect">
              <a:avLst/>
            </a:prstGeom>
            <a:noFill/>
            <a:ln w="9525">
              <a:noFill/>
              <a:miter lim="800000"/>
              <a:headEnd/>
              <a:tailEnd/>
            </a:ln>
          </p:spPr>
        </p:pic>
        <p:sp>
          <p:nvSpPr>
            <p:cNvPr id="27" name="AutoShape 3"/>
            <p:cNvSpPr>
              <a:spLocks noChangeArrowheads="1"/>
            </p:cNvSpPr>
            <p:nvPr/>
          </p:nvSpPr>
          <p:spPr bwMode="auto">
            <a:xfrm>
              <a:off x="-191295" y="-88637"/>
              <a:ext cx="647701" cy="504826"/>
            </a:xfrm>
            <a:prstGeom prst="roundRect">
              <a:avLst>
                <a:gd name="adj" fmla="val 50000"/>
              </a:avLst>
            </a:prstGeom>
            <a:solidFill>
              <a:srgbClr val="66FF66"/>
            </a:solidFill>
            <a:ln w="9525">
              <a:noFill/>
              <a:round/>
              <a:headEnd/>
              <a:tailEnd/>
            </a:ln>
          </p:spPr>
          <p:txBody>
            <a:bodyPr lIns="74295" tIns="8890" rIns="74295" bIns="8890"/>
            <a:lstStyle/>
            <a:p>
              <a:endParaRPr lang="ja-JP" altLang="en-US">
                <a:latin typeface="メイリオ" panose="020B0604030504040204" pitchFamily="50" charset="-128"/>
                <a:ea typeface="メイリオ" panose="020B0604030504040204" pitchFamily="50" charset="-128"/>
              </a:endParaRPr>
            </a:p>
          </p:txBody>
        </p:sp>
        <p:sp>
          <p:nvSpPr>
            <p:cNvPr id="28" name="AutoShape 5"/>
            <p:cNvSpPr>
              <a:spLocks noChangeArrowheads="1"/>
            </p:cNvSpPr>
            <p:nvPr/>
          </p:nvSpPr>
          <p:spPr bwMode="auto">
            <a:xfrm>
              <a:off x="961231" y="-88637"/>
              <a:ext cx="6911975" cy="504826"/>
            </a:xfrm>
            <a:prstGeom prst="roundRect">
              <a:avLst>
                <a:gd name="adj" fmla="val 50000"/>
              </a:avLst>
            </a:prstGeom>
            <a:solidFill>
              <a:srgbClr val="66FF66"/>
            </a:solidFill>
            <a:ln w="9525">
              <a:noFill/>
              <a:round/>
              <a:headEnd/>
              <a:tailEnd/>
            </a:ln>
          </p:spPr>
          <p:txBody>
            <a:bodyPr lIns="74295" tIns="8890" rIns="74295" bIns="8890"/>
            <a:lstStyle/>
            <a:p>
              <a:endParaRPr lang="ja-JP" altLang="en-US" dirty="0">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885200" y="10106517"/>
            <a:ext cx="8467726" cy="570468"/>
            <a:chOff x="-234050" y="10246463"/>
            <a:chExt cx="8064501" cy="504825"/>
          </a:xfrm>
        </p:grpSpPr>
        <p:pic>
          <p:nvPicPr>
            <p:cNvPr id="30" name="図 1"/>
            <p:cNvPicPr>
              <a:picLocks noChangeAspect="1" noChangeArrowheads="1"/>
            </p:cNvPicPr>
            <p:nvPr/>
          </p:nvPicPr>
          <p:blipFill>
            <a:blip r:embed="rId4" cstate="print"/>
            <a:srcRect/>
            <a:stretch>
              <a:fillRect/>
            </a:stretch>
          </p:blipFill>
          <p:spPr bwMode="auto">
            <a:xfrm rot="10800000">
              <a:off x="6677926" y="10246463"/>
              <a:ext cx="503237" cy="360363"/>
            </a:xfrm>
            <a:prstGeom prst="rect">
              <a:avLst/>
            </a:prstGeom>
            <a:noFill/>
            <a:ln w="9525">
              <a:noFill/>
              <a:miter lim="800000"/>
              <a:headEnd/>
              <a:tailEnd/>
            </a:ln>
          </p:spPr>
        </p:pic>
        <p:sp>
          <p:nvSpPr>
            <p:cNvPr id="31" name="AutoShape 7"/>
            <p:cNvSpPr>
              <a:spLocks noChangeArrowheads="1"/>
            </p:cNvSpPr>
            <p:nvPr/>
          </p:nvSpPr>
          <p:spPr bwMode="auto">
            <a:xfrm>
              <a:off x="-234050" y="10246463"/>
              <a:ext cx="6911976" cy="504825"/>
            </a:xfrm>
            <a:prstGeom prst="roundRect">
              <a:avLst>
                <a:gd name="adj" fmla="val 50000"/>
              </a:avLst>
            </a:prstGeom>
            <a:solidFill>
              <a:srgbClr val="66FF66"/>
            </a:solidFill>
            <a:ln w="9525">
              <a:noFill/>
              <a:round/>
              <a:headEnd/>
              <a:tailEnd/>
            </a:ln>
          </p:spPr>
          <p:txBody>
            <a:bodyPr lIns="74295" tIns="8890" rIns="74295" bIns="8890"/>
            <a:lstStyle/>
            <a:p>
              <a:endParaRPr lang="ja-JP" altLang="en-US">
                <a:latin typeface="メイリオ" panose="020B0604030504040204" pitchFamily="50" charset="-128"/>
                <a:ea typeface="メイリオ" panose="020B0604030504040204" pitchFamily="50" charset="-128"/>
              </a:endParaRPr>
            </a:p>
          </p:txBody>
        </p:sp>
        <p:sp>
          <p:nvSpPr>
            <p:cNvPr id="32" name="AutoShape 9"/>
            <p:cNvSpPr>
              <a:spLocks noChangeArrowheads="1"/>
            </p:cNvSpPr>
            <p:nvPr/>
          </p:nvSpPr>
          <p:spPr bwMode="auto">
            <a:xfrm>
              <a:off x="7182751" y="10246463"/>
              <a:ext cx="647700" cy="504825"/>
            </a:xfrm>
            <a:prstGeom prst="roundRect">
              <a:avLst>
                <a:gd name="adj" fmla="val 50000"/>
              </a:avLst>
            </a:prstGeom>
            <a:solidFill>
              <a:srgbClr val="66FF66"/>
            </a:solidFill>
            <a:ln w="9525">
              <a:noFill/>
              <a:round/>
              <a:headEnd/>
              <a:tailEnd/>
            </a:ln>
          </p:spPr>
          <p:txBody>
            <a:bodyPr lIns="74295" tIns="8890" rIns="74295" bIns="8890"/>
            <a:lstStyle/>
            <a:p>
              <a:endParaRPr lang="ja-JP" altLang="en-US">
                <a:latin typeface="メイリオ" panose="020B0604030504040204" pitchFamily="50" charset="-128"/>
                <a:ea typeface="メイリオ" panose="020B0604030504040204" pitchFamily="50" charset="-128"/>
              </a:endParaRPr>
            </a:p>
          </p:txBody>
        </p:sp>
      </p:grpSp>
      <p:sp>
        <p:nvSpPr>
          <p:cNvPr id="35" name="角丸四角形 34"/>
          <p:cNvSpPr/>
          <p:nvPr/>
        </p:nvSpPr>
        <p:spPr>
          <a:xfrm>
            <a:off x="262854" y="3472828"/>
            <a:ext cx="5040000" cy="428879"/>
          </a:xfrm>
          <a:prstGeom prst="roundRect">
            <a:avLst/>
          </a:prstGeom>
          <a:solidFill>
            <a:srgbClr val="43CEFF"/>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精神･発達障害者しごとサポーター養成講座の概要</a:t>
            </a:r>
          </a:p>
        </p:txBody>
      </p:sp>
      <p:pic>
        <p:nvPicPr>
          <p:cNvPr id="24" name="Picture 4" descr="クリックすると新しいウィンドウで開きます"/>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01182" y="3902270"/>
            <a:ext cx="1051658" cy="1244566"/>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クリックすると新しいウィンドウで開きます"/>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59771" y="5202486"/>
            <a:ext cx="1108073" cy="962638"/>
          </a:xfrm>
          <a:prstGeom prst="rect">
            <a:avLst/>
          </a:prstGeom>
          <a:noFill/>
          <a:extLst>
            <a:ext uri="{909E8E84-426E-40DD-AFC4-6F175D3DCCD1}">
              <a14:hiddenFill xmlns:a14="http://schemas.microsoft.com/office/drawing/2010/main">
                <a:solidFill>
                  <a:srgbClr val="FFFFFF"/>
                </a:solidFill>
              </a14:hiddenFill>
            </a:ext>
          </a:extLst>
        </p:spPr>
      </p:pic>
      <p:sp>
        <p:nvSpPr>
          <p:cNvPr id="39" name="テキスト ボックス 38"/>
          <p:cNvSpPr txBox="1"/>
          <p:nvPr/>
        </p:nvSpPr>
        <p:spPr>
          <a:xfrm>
            <a:off x="1368202" y="5653591"/>
            <a:ext cx="4522061" cy="517945"/>
          </a:xfrm>
          <a:prstGeom prst="rect">
            <a:avLst/>
          </a:prstGeom>
          <a:noFill/>
        </p:spPr>
        <p:txBody>
          <a:bodyPr wrap="square" lIns="100186" tIns="50093" rIns="100186" bIns="50093" rtlCol="0">
            <a:spAutoFit/>
          </a:bodyPr>
          <a:lstStyle/>
          <a:p>
            <a:pPr marL="216000" indent="-216000" algn="just">
              <a:lnSpc>
                <a:spcPts val="1000"/>
              </a:lnSpc>
              <a:spcBef>
                <a:spcPts val="200"/>
              </a:spcBef>
            </a:pP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今現在、障害のある方と一緒に働いているかどうか等は問いません。 </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80000" indent="-216000" algn="just">
              <a:lnSpc>
                <a:spcPts val="1000"/>
              </a:lnSpc>
              <a:spcBef>
                <a:spcPts val="200"/>
              </a:spcBef>
            </a:pP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受講された方には、「精神・発達障害者しごとサポーターグッズ」を進呈予定です（数に限りがあります）。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楕円 16"/>
          <p:cNvSpPr/>
          <p:nvPr/>
        </p:nvSpPr>
        <p:spPr>
          <a:xfrm>
            <a:off x="322115" y="8775960"/>
            <a:ext cx="936000" cy="936000"/>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9" name="角丸四角形 18"/>
          <p:cNvSpPr/>
          <p:nvPr/>
        </p:nvSpPr>
        <p:spPr>
          <a:xfrm>
            <a:off x="322114" y="8936785"/>
            <a:ext cx="936001" cy="5970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0186" tIns="43200" rIns="100186" bIns="36000" spcCol="0" rtlCol="0" anchor="t" anchorCtr="1"/>
          <a:lstStyle/>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ご留意</a:t>
            </a:r>
            <a:endPar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ja-JP" altLang="en-US" sz="1300" b="1"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テキスト ボックス 36"/>
          <p:cNvSpPr txBox="1"/>
          <p:nvPr/>
        </p:nvSpPr>
        <p:spPr>
          <a:xfrm>
            <a:off x="388576" y="7163061"/>
            <a:ext cx="6524903" cy="1393826"/>
          </a:xfrm>
          <a:prstGeom prst="rect">
            <a:avLst/>
          </a:prstGeom>
          <a:noFill/>
        </p:spPr>
        <p:txBody>
          <a:bodyPr wrap="square" lIns="100186" tIns="50093" rIns="100186" bIns="50093" rtlCol="0">
            <a:spAutoFit/>
          </a:bodyPr>
          <a:lstStyle/>
          <a:p>
            <a:pPr indent="-216000" algn="just">
              <a:spcBef>
                <a:spcPts val="600"/>
              </a:spcBef>
            </a:pP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ハローワークから講師が事業所に出向き、養成講座を実施します</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indent="-216000" algn="just">
              <a:spcBef>
                <a:spcPts val="600"/>
              </a:spcBef>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日程、時間、会場設営等については、お問合せいただいたハローワーク担当者と調整させていただきます。（希望事業所が多数の場合は、ご要望に添えないこともありますのでご了承ください</a:t>
            </a:r>
            <a:r>
              <a:rPr lang="ja-JP" altLang="en-US" sz="14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indent="-216000" algn="just">
              <a:spcBef>
                <a:spcPts val="600"/>
              </a:spcBef>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講座の内容については、事前ヒアリングの上、在職中の方やこれから入社される方の特性に合わせることが可能です。</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04906" y="4709795"/>
            <a:ext cx="1047090" cy="1053397"/>
          </a:xfrm>
          <a:prstGeom prst="rect">
            <a:avLst/>
          </a:prstGeom>
          <a:noFill/>
          <a:ln>
            <a:noFill/>
          </a:ln>
        </p:spPr>
      </p:pic>
      <p:sp>
        <p:nvSpPr>
          <p:cNvPr id="11" name="角丸四角形 10"/>
          <p:cNvSpPr/>
          <p:nvPr/>
        </p:nvSpPr>
        <p:spPr>
          <a:xfrm rot="20984483">
            <a:off x="6180542" y="2975939"/>
            <a:ext cx="737878" cy="320482"/>
          </a:xfrm>
          <a:prstGeom prst="roundRect">
            <a:avLst/>
          </a:prstGeom>
          <a:solidFill>
            <a:srgbClr val="FFFFFF"/>
          </a:solidFill>
          <a:ln>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000" dirty="0">
                <a:solidFill>
                  <a:srgbClr val="FF0000"/>
                </a:solidFill>
                <a:latin typeface="メイリオ" panose="020B0604030504040204" pitchFamily="50" charset="-128"/>
                <a:ea typeface="メイリオ" panose="020B0604030504040204" pitchFamily="50" charset="-128"/>
              </a:rPr>
              <a:t>参加無料</a:t>
            </a:r>
          </a:p>
        </p:txBody>
      </p:sp>
      <p:sp>
        <p:nvSpPr>
          <p:cNvPr id="43" name="角丸四角形 42"/>
          <p:cNvSpPr/>
          <p:nvPr/>
        </p:nvSpPr>
        <p:spPr>
          <a:xfrm>
            <a:off x="320391" y="6641853"/>
            <a:ext cx="3258201" cy="422316"/>
          </a:xfrm>
          <a:prstGeom prst="roundRect">
            <a:avLst/>
          </a:prstGeom>
          <a:solidFill>
            <a:srgbClr val="43CEFF"/>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事業所への</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出前講座</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もあります</a:t>
            </a:r>
          </a:p>
        </p:txBody>
      </p:sp>
      <p:sp>
        <p:nvSpPr>
          <p:cNvPr id="13" name="右矢印 12"/>
          <p:cNvSpPr/>
          <p:nvPr/>
        </p:nvSpPr>
        <p:spPr>
          <a:xfrm>
            <a:off x="5391100" y="3417076"/>
            <a:ext cx="218728" cy="4846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44" name="角丸四角形 43"/>
          <p:cNvSpPr/>
          <p:nvPr/>
        </p:nvSpPr>
        <p:spPr>
          <a:xfrm>
            <a:off x="5686179" y="3424229"/>
            <a:ext cx="1281665" cy="457200"/>
          </a:xfrm>
          <a:prstGeom prst="roundRect">
            <a:avLst/>
          </a:prstGeom>
          <a:ln>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200" b="1" dirty="0">
                <a:solidFill>
                  <a:schemeClr val="tx1"/>
                </a:solidFill>
                <a:latin typeface="メイリオ" panose="020B0604030504040204" pitchFamily="50" charset="-128"/>
                <a:ea typeface="メイリオ" panose="020B0604030504040204" pitchFamily="50" charset="-128"/>
              </a:rPr>
              <a:t>開催案内、</a:t>
            </a:r>
            <a:endParaRPr lang="en-US" altLang="ja-JP" sz="1200" b="1" dirty="0">
              <a:solidFill>
                <a:schemeClr val="tx1"/>
              </a:solidFill>
              <a:latin typeface="メイリオ" panose="020B0604030504040204" pitchFamily="50" charset="-128"/>
              <a:ea typeface="メイリオ" panose="020B0604030504040204" pitchFamily="50" charset="-128"/>
            </a:endParaRPr>
          </a:p>
          <a:p>
            <a:pPr algn="ctr"/>
            <a:r>
              <a:rPr lang="ja-JP" altLang="en-US" sz="1200" b="1" dirty="0">
                <a:solidFill>
                  <a:schemeClr val="tx1"/>
                </a:solidFill>
                <a:latin typeface="メイリオ" panose="020B0604030504040204" pitchFamily="50" charset="-128"/>
                <a:ea typeface="メイリオ" panose="020B0604030504040204" pitchFamily="50" charset="-128"/>
              </a:rPr>
              <a:t>申込は裏面へ</a:t>
            </a:r>
            <a:endParaRPr kumimoji="1" lang="ja-JP" altLang="en-US" sz="1200" b="1" dirty="0">
              <a:solidFill>
                <a:schemeClr val="tx1"/>
              </a:solidFill>
              <a:latin typeface="メイリオ" panose="020B0604030504040204" pitchFamily="50" charset="-128"/>
              <a:ea typeface="メイリオ" panose="020B0604030504040204" pitchFamily="50" charset="-128"/>
            </a:endParaRPr>
          </a:p>
        </p:txBody>
      </p:sp>
      <p:sp>
        <p:nvSpPr>
          <p:cNvPr id="45" name="右矢印 44"/>
          <p:cNvSpPr/>
          <p:nvPr/>
        </p:nvSpPr>
        <p:spPr>
          <a:xfrm>
            <a:off x="3629232" y="6579537"/>
            <a:ext cx="244805" cy="4846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46" name="角丸四角形 45"/>
          <p:cNvSpPr/>
          <p:nvPr/>
        </p:nvSpPr>
        <p:spPr>
          <a:xfrm>
            <a:off x="3936481" y="6620669"/>
            <a:ext cx="2976998" cy="457200"/>
          </a:xfrm>
          <a:prstGeom prst="roundRect">
            <a:avLst/>
          </a:prstGeom>
          <a:ln>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400" b="1" dirty="0">
                <a:solidFill>
                  <a:schemeClr val="tx1"/>
                </a:solidFill>
                <a:latin typeface="メイリオ" panose="020B0604030504040204" pitchFamily="50" charset="-128"/>
                <a:ea typeface="メイリオ" panose="020B0604030504040204" pitchFamily="50" charset="-128"/>
              </a:rPr>
              <a:t>最寄のハローワークへ連絡</a:t>
            </a:r>
            <a:endParaRPr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p:cNvSpPr/>
          <p:nvPr/>
        </p:nvSpPr>
        <p:spPr>
          <a:xfrm>
            <a:off x="1108647" y="9737248"/>
            <a:ext cx="791524" cy="2963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ysClr val="windowText" lastClr="000000"/>
                </a:solidFill>
                <a:latin typeface="メイリオ" panose="020B0604030504040204" pitchFamily="50" charset="-128"/>
                <a:ea typeface="メイリオ" panose="020B0604030504040204" pitchFamily="50" charset="-128"/>
              </a:rPr>
              <a:t>お問い合せ先</a:t>
            </a:r>
          </a:p>
        </p:txBody>
      </p:sp>
      <p:sp>
        <p:nvSpPr>
          <p:cNvPr id="16" name="Text Box 42"/>
          <p:cNvSpPr txBox="1">
            <a:spLocks noChangeArrowheads="1"/>
          </p:cNvSpPr>
          <p:nvPr/>
        </p:nvSpPr>
        <p:spPr bwMode="auto">
          <a:xfrm>
            <a:off x="2163234" y="9697809"/>
            <a:ext cx="4032448" cy="458018"/>
          </a:xfrm>
          <a:prstGeom prst="rect">
            <a:avLst/>
          </a:prstGeom>
          <a:noFill/>
          <a:ln w="9525">
            <a:noFill/>
            <a:miter lim="800000"/>
            <a:headEnd/>
            <a:tailEnd/>
          </a:ln>
        </p:spPr>
        <p:txBody>
          <a:bodyPr wrap="square" lIns="34578" tIns="43914" rIns="34578" bIns="43914">
            <a:spAutoFit/>
          </a:bodyPr>
          <a:lstStyle/>
          <a:p>
            <a:pPr>
              <a:defRPr/>
            </a:pPr>
            <a:r>
              <a:rPr lang="ja-JP" altLang="en-US" sz="1200" b="1" spc="-19" dirty="0">
                <a:latin typeface="メイリオ" pitchFamily="50" charset="-128"/>
                <a:ea typeface="メイリオ" pitchFamily="50" charset="-128"/>
              </a:rPr>
              <a:t>愛知労働局職業対策課・愛知県内各ハローワーク</a:t>
            </a:r>
            <a:endParaRPr lang="en-US" altLang="ja-JP" sz="1200" b="1" spc="-19" dirty="0">
              <a:latin typeface="メイリオ" pitchFamily="50" charset="-128"/>
              <a:ea typeface="メイリオ" pitchFamily="50" charset="-128"/>
            </a:endParaRPr>
          </a:p>
          <a:p>
            <a:pPr>
              <a:defRPr/>
            </a:pPr>
            <a:r>
              <a:rPr lang="ja-JP" altLang="en-US" sz="1100" b="1" spc="-19" dirty="0">
                <a:latin typeface="メイリオ" panose="020B0604030504040204" pitchFamily="50" charset="-128"/>
                <a:ea typeface="メイリオ" panose="020B0604030504040204" pitchFamily="50" charset="-128"/>
              </a:rPr>
              <a:t>ＴＥＬ　</a:t>
            </a:r>
            <a:r>
              <a:rPr lang="en-US" altLang="ja-JP" sz="1100" b="1" spc="-19" dirty="0">
                <a:latin typeface="メイリオ" panose="020B0604030504040204" pitchFamily="50" charset="-128"/>
                <a:ea typeface="メイリオ" panose="020B0604030504040204" pitchFamily="50" charset="-128"/>
              </a:rPr>
              <a:t>052—219-5507</a:t>
            </a:r>
            <a:r>
              <a:rPr lang="ja-JP" altLang="en-US" sz="1100" b="1" spc="-19" dirty="0">
                <a:latin typeface="メイリオ" panose="020B0604030504040204" pitchFamily="50" charset="-128"/>
                <a:ea typeface="メイリオ" panose="020B0604030504040204" pitchFamily="50" charset="-128"/>
              </a:rPr>
              <a:t>　担当（柘植・吉田）</a:t>
            </a:r>
            <a:endParaRPr lang="ja-JP" altLang="en-US" sz="1050" b="1" spc="-19" dirty="0">
              <a:latin typeface="メイリオ" panose="020B0604030504040204" pitchFamily="50" charset="-128"/>
              <a:ea typeface="メイリオ" panose="020B0604030504040204" pitchFamily="50" charset="-128"/>
            </a:endParaRPr>
          </a:p>
        </p:txBody>
      </p:sp>
      <p:sp>
        <p:nvSpPr>
          <p:cNvPr id="6" name="正方形/長方形 5"/>
          <p:cNvSpPr/>
          <p:nvPr/>
        </p:nvSpPr>
        <p:spPr>
          <a:xfrm>
            <a:off x="6304766" y="40135"/>
            <a:ext cx="9144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bg1"/>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6270387" y="9811258"/>
            <a:ext cx="972096" cy="253916"/>
          </a:xfrm>
          <a:prstGeom prst="rect">
            <a:avLst/>
          </a:prstGeom>
          <a:noFill/>
        </p:spPr>
        <p:txBody>
          <a:bodyPr wrap="square" rtlCol="0">
            <a:spAutoFit/>
          </a:bodyPr>
          <a:lstStyle/>
          <a:p>
            <a:r>
              <a:rPr kumimoji="1" lang="ja-JP" altLang="en-US" sz="1000" i="1" dirty="0">
                <a:latin typeface="メイリオ" panose="020B0604030504040204" pitchFamily="50" charset="-128"/>
                <a:ea typeface="メイリオ" panose="020B0604030504040204" pitchFamily="50" charset="-128"/>
              </a:rPr>
              <a:t>令和</a:t>
            </a:r>
            <a:r>
              <a:rPr lang="en-US" altLang="ja-JP" sz="1000" i="1" dirty="0">
                <a:latin typeface="メイリオ" panose="020B0604030504040204" pitchFamily="50" charset="-128"/>
                <a:ea typeface="メイリオ" panose="020B0604030504040204" pitchFamily="50" charset="-128"/>
              </a:rPr>
              <a:t>8</a:t>
            </a:r>
            <a:r>
              <a:rPr kumimoji="1" lang="ja-JP" altLang="en-US" sz="1000" i="1" dirty="0">
                <a:latin typeface="メイリオ" panose="020B0604030504040204" pitchFamily="50" charset="-128"/>
                <a:ea typeface="メイリオ" panose="020B0604030504040204" pitchFamily="50" charset="-128"/>
              </a:rPr>
              <a:t>年度版</a:t>
            </a:r>
          </a:p>
        </p:txBody>
      </p:sp>
      <p:sp>
        <p:nvSpPr>
          <p:cNvPr id="10" name="テキスト ボックス 9"/>
          <p:cNvSpPr txBox="1"/>
          <p:nvPr/>
        </p:nvSpPr>
        <p:spPr>
          <a:xfrm>
            <a:off x="193636" y="737672"/>
            <a:ext cx="1822638" cy="276999"/>
          </a:xfrm>
          <a:prstGeom prst="rect">
            <a:avLst/>
          </a:prstGeom>
          <a:noFill/>
          <a:ln>
            <a:noFill/>
          </a:ln>
        </p:spPr>
        <p:txBody>
          <a:bodyPr wrap="square" rtlCol="0">
            <a:spAutoFit/>
          </a:bodyPr>
          <a:lstStyle/>
          <a:p>
            <a:r>
              <a:rPr lang="ja-JP" altLang="en-US" sz="1200" b="1" dirty="0">
                <a:solidFill>
                  <a:srgbClr val="FFFF00"/>
                </a:solidFill>
                <a:latin typeface="メイリオ" panose="020B0604030504040204" pitchFamily="50" charset="-128"/>
                <a:ea typeface="メイリオ" panose="020B0604030504040204" pitchFamily="50" charset="-128"/>
              </a:rPr>
              <a:t>令和８年度　上半期</a:t>
            </a:r>
            <a:endParaRPr kumimoji="1" lang="ja-JP" altLang="en-US" sz="1200" b="1" dirty="0">
              <a:solidFill>
                <a:srgbClr val="FFFF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74577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8445" y="3484552"/>
            <a:ext cx="7154739" cy="369332"/>
          </a:xfrm>
          <a:prstGeom prst="rect">
            <a:avLst/>
          </a:prstGeom>
          <a:noFill/>
        </p:spPr>
        <p:txBody>
          <a:bodyPr wrap="square" rtlCol="0">
            <a:spAutoFit/>
          </a:bodyPr>
          <a:lstStyle/>
          <a:p>
            <a:r>
              <a:rPr kumimoji="1" lang="ja-JP" altLang="en-US" sz="1800" b="1" dirty="0"/>
              <a:t>開催</a:t>
            </a:r>
            <a:r>
              <a:rPr lang="ja-JP" altLang="en-US" sz="1800" b="1" dirty="0"/>
              <a:t>地・日</a:t>
            </a:r>
            <a:r>
              <a:rPr kumimoji="1" lang="ja-JP" altLang="en-US" sz="1800" b="1" dirty="0"/>
              <a:t>時・会場</a:t>
            </a:r>
            <a:r>
              <a:rPr kumimoji="1" lang="en-US" altLang="ja-JP" sz="1800" b="1" dirty="0"/>
              <a:t>【</a:t>
            </a:r>
            <a:r>
              <a:rPr lang="ja-JP" altLang="en-US" sz="1800" b="1" dirty="0"/>
              <a:t>令和８</a:t>
            </a:r>
            <a:r>
              <a:rPr kumimoji="1" lang="ja-JP" altLang="en-US" sz="1800" b="1" dirty="0"/>
              <a:t>年度　上半期</a:t>
            </a:r>
            <a:r>
              <a:rPr kumimoji="1" lang="en-US" altLang="ja-JP" sz="1800" b="1" dirty="0"/>
              <a:t>】</a:t>
            </a:r>
            <a:r>
              <a:rPr kumimoji="1" lang="ja-JP" altLang="en-US" sz="1800" b="1" dirty="0"/>
              <a:t>　</a:t>
            </a:r>
            <a:r>
              <a:rPr kumimoji="1" lang="ja-JP" altLang="en-US" sz="900" dirty="0">
                <a:solidFill>
                  <a:srgbClr val="FF0000"/>
                </a:solidFill>
              </a:rPr>
              <a:t>　　</a:t>
            </a:r>
            <a:r>
              <a:rPr kumimoji="1" lang="ja-JP" altLang="en-US" sz="900" dirty="0"/>
              <a:t>　　　　　　　　　　</a:t>
            </a:r>
          </a:p>
        </p:txBody>
      </p:sp>
      <p:sp>
        <p:nvSpPr>
          <p:cNvPr id="3" name="正方形/長方形 2"/>
          <p:cNvSpPr/>
          <p:nvPr/>
        </p:nvSpPr>
        <p:spPr>
          <a:xfrm>
            <a:off x="-11392" y="1"/>
            <a:ext cx="7200900" cy="127808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ysClr val="windowText" lastClr="000000"/>
                </a:solidFill>
              </a:rPr>
              <a:t>　</a:t>
            </a:r>
            <a:r>
              <a:rPr lang="ja-JP" altLang="en-US" sz="1800" dirty="0">
                <a:solidFill>
                  <a:sysClr val="windowText" lastClr="000000"/>
                </a:solidFill>
              </a:rPr>
              <a:t>送り状不要</a:t>
            </a:r>
            <a:r>
              <a:rPr lang="ja-JP" altLang="en-US" sz="2400" dirty="0">
                <a:solidFill>
                  <a:sysClr val="windowText" lastClr="000000"/>
                </a:solidFill>
              </a:rPr>
              <a:t>　　　　　</a:t>
            </a:r>
            <a:r>
              <a:rPr lang="ja-JP" altLang="en-US" sz="1800" dirty="0">
                <a:solidFill>
                  <a:sysClr val="windowText" lastClr="000000"/>
                </a:solidFill>
              </a:rPr>
              <a:t>愛知労働局　職業対策課　あて</a:t>
            </a:r>
            <a:r>
              <a:rPr lang="ja-JP" altLang="en-US" sz="2400" dirty="0">
                <a:solidFill>
                  <a:sysClr val="windowText" lastClr="000000"/>
                </a:solidFill>
              </a:rPr>
              <a:t>　　　</a:t>
            </a:r>
            <a:endParaRPr lang="en-US" altLang="ja-JP" sz="2400" dirty="0">
              <a:solidFill>
                <a:sysClr val="windowText" lastClr="000000"/>
              </a:solidFill>
            </a:endParaRPr>
          </a:p>
          <a:p>
            <a:pPr algn="ctr"/>
            <a:r>
              <a:rPr kumimoji="1" lang="ja-JP" altLang="en-US" dirty="0">
                <a:solidFill>
                  <a:sysClr val="windowText" lastClr="000000"/>
                </a:solidFill>
              </a:rPr>
              <a:t> 　ＦＡＸ番号　</a:t>
            </a:r>
            <a:r>
              <a:rPr kumimoji="1" lang="en-US" altLang="ja-JP" sz="2400" dirty="0">
                <a:solidFill>
                  <a:sysClr val="windowText" lastClr="000000"/>
                </a:solidFill>
              </a:rPr>
              <a:t>052-220-0572</a:t>
            </a:r>
            <a:r>
              <a:rPr kumimoji="1" lang="ja-JP" altLang="en-US" sz="1800" dirty="0">
                <a:solidFill>
                  <a:sysClr val="windowText" lastClr="000000"/>
                </a:solidFill>
              </a:rPr>
              <a:t>　　　　</a:t>
            </a:r>
            <a:endParaRPr kumimoji="1" lang="en-US" altLang="ja-JP" sz="1800" dirty="0">
              <a:solidFill>
                <a:sysClr val="windowText" lastClr="000000"/>
              </a:solidFill>
            </a:endParaRPr>
          </a:p>
          <a:p>
            <a:pPr algn="ctr"/>
            <a:r>
              <a:rPr kumimoji="1" lang="ja-JP" altLang="en-US" sz="1800" dirty="0">
                <a:solidFill>
                  <a:sysClr val="windowText" lastClr="000000"/>
                </a:solidFill>
              </a:rPr>
              <a:t>　　　　　</a:t>
            </a:r>
            <a:r>
              <a:rPr kumimoji="1" lang="ja-JP" altLang="en-US" sz="1800" dirty="0">
                <a:solidFill>
                  <a:schemeClr val="tx1"/>
                </a:solidFill>
              </a:rPr>
              <a:t>精神・発達障害者しごとサポーター養成講座</a:t>
            </a:r>
            <a:endParaRPr kumimoji="1" lang="en-US" altLang="ja-JP" sz="1800" dirty="0">
              <a:solidFill>
                <a:schemeClr val="tx1"/>
              </a:solidFill>
            </a:endParaRPr>
          </a:p>
          <a:p>
            <a:pPr algn="ctr"/>
            <a:r>
              <a:rPr kumimoji="1" lang="ja-JP" altLang="en-US" sz="2400" dirty="0">
                <a:solidFill>
                  <a:schemeClr val="tx1"/>
                </a:solidFill>
              </a:rPr>
              <a:t>　　参加申込書（</a:t>
            </a:r>
            <a:r>
              <a:rPr kumimoji="1" lang="ja-JP" altLang="en-US" sz="1800" dirty="0">
                <a:solidFill>
                  <a:schemeClr val="tx1"/>
                </a:solidFill>
              </a:rPr>
              <a:t>兼</a:t>
            </a:r>
            <a:r>
              <a:rPr kumimoji="1" lang="ja-JP" altLang="en-US" sz="2400" dirty="0">
                <a:solidFill>
                  <a:schemeClr val="tx1"/>
                </a:solidFill>
              </a:rPr>
              <a:t> 参加票）</a:t>
            </a:r>
          </a:p>
        </p:txBody>
      </p:sp>
      <p:sp>
        <p:nvSpPr>
          <p:cNvPr id="9" name="角丸四角形 8"/>
          <p:cNvSpPr/>
          <p:nvPr/>
        </p:nvSpPr>
        <p:spPr>
          <a:xfrm>
            <a:off x="187970" y="1567920"/>
            <a:ext cx="1296144" cy="1722238"/>
          </a:xfrm>
          <a:prstGeom prst="round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atin typeface="+mn-ea"/>
              </a:rPr>
              <a:t>申込方法</a:t>
            </a:r>
            <a:endParaRPr kumimoji="1" lang="en-US" altLang="ja-JP" sz="1800" b="1" dirty="0">
              <a:latin typeface="+mn-ea"/>
            </a:endParaRPr>
          </a:p>
          <a:p>
            <a:pPr algn="ctr"/>
            <a:r>
              <a:rPr lang="ja-JP" altLang="en-US" sz="1200" dirty="0">
                <a:latin typeface="+mn-ea"/>
              </a:rPr>
              <a:t>及び</a:t>
            </a:r>
            <a:endParaRPr lang="en-US" altLang="ja-JP" sz="1200" dirty="0">
              <a:latin typeface="+mn-ea"/>
            </a:endParaRPr>
          </a:p>
          <a:p>
            <a:pPr algn="ctr"/>
            <a:r>
              <a:rPr kumimoji="1" lang="ja-JP" altLang="en-US" sz="1800" b="1" dirty="0">
                <a:latin typeface="+mn-ea"/>
              </a:rPr>
              <a:t>留意事項</a:t>
            </a:r>
          </a:p>
        </p:txBody>
      </p:sp>
      <p:sp>
        <p:nvSpPr>
          <p:cNvPr id="14" name="角丸四角形 13"/>
          <p:cNvSpPr/>
          <p:nvPr/>
        </p:nvSpPr>
        <p:spPr>
          <a:xfrm>
            <a:off x="203126" y="9474477"/>
            <a:ext cx="6709692" cy="288032"/>
          </a:xfrm>
          <a:prstGeom prst="round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企業などへの出前講座のお問合せは、最寄のハローワーク（雇用指導官）までご相談ください。</a:t>
            </a:r>
            <a:endParaRPr kumimoji="1" lang="ja-JP" altLang="en-US" sz="1200" dirty="0"/>
          </a:p>
        </p:txBody>
      </p:sp>
      <p:sp>
        <p:nvSpPr>
          <p:cNvPr id="2" name="正方形/長方形 1"/>
          <p:cNvSpPr/>
          <p:nvPr/>
        </p:nvSpPr>
        <p:spPr>
          <a:xfrm>
            <a:off x="203126" y="9809371"/>
            <a:ext cx="4894381"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tx1"/>
                </a:solidFill>
                <a:hlinkClick r:id="rId2"/>
              </a:rPr>
              <a:t>https://jsite.mhlw.go.jp/aichi-hellowork/</a:t>
            </a:r>
            <a:r>
              <a:rPr lang="ja-JP" altLang="en-US" sz="1200" b="1" dirty="0">
                <a:solidFill>
                  <a:schemeClr val="tx1"/>
                </a:solidFill>
              </a:rPr>
              <a:t>　よりＨＷ所在地一覧へ</a:t>
            </a:r>
            <a:endParaRPr kumimoji="1" lang="ja-JP" altLang="en-US" sz="1200" b="1" dirty="0">
              <a:solidFill>
                <a:schemeClr val="tx1"/>
              </a:solidFill>
            </a:endParaRPr>
          </a:p>
        </p:txBody>
      </p:sp>
      <p:sp>
        <p:nvSpPr>
          <p:cNvPr id="5" name="正方形/長方形 4"/>
          <p:cNvSpPr/>
          <p:nvPr/>
        </p:nvSpPr>
        <p:spPr>
          <a:xfrm>
            <a:off x="4768832" y="9783351"/>
            <a:ext cx="1274440" cy="288032"/>
          </a:xfrm>
          <a:prstGeom prst="rect">
            <a:avLst/>
          </a:prstGeom>
          <a:noFill/>
          <a:ln w="254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rPr>
              <a:t>愛知ハローワーク</a:t>
            </a:r>
          </a:p>
        </p:txBody>
      </p:sp>
      <p:sp>
        <p:nvSpPr>
          <p:cNvPr id="15" name="角丸四角形 14"/>
          <p:cNvSpPr/>
          <p:nvPr/>
        </p:nvSpPr>
        <p:spPr>
          <a:xfrm>
            <a:off x="6075091" y="9772930"/>
            <a:ext cx="593378" cy="30887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ysClr val="windowText" lastClr="000000"/>
                </a:solidFill>
              </a:rPr>
              <a:t>検索</a:t>
            </a:r>
          </a:p>
        </p:txBody>
      </p:sp>
      <p:sp>
        <p:nvSpPr>
          <p:cNvPr id="16" name="上矢印 15"/>
          <p:cNvSpPr/>
          <p:nvPr/>
        </p:nvSpPr>
        <p:spPr>
          <a:xfrm rot="20069627">
            <a:off x="6579130" y="9860548"/>
            <a:ext cx="242316" cy="246817"/>
          </a:xfrm>
          <a:prstGeom prst="upArrow">
            <a:avLst>
              <a:gd name="adj1" fmla="val 36897"/>
              <a:gd name="adj2" fmla="val 5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7" name="オブジェクト 6"/>
          <p:cNvGraphicFramePr>
            <a:graphicFrameLocks noChangeAspect="1"/>
          </p:cNvGraphicFramePr>
          <p:nvPr>
            <p:extLst>
              <p:ext uri="{D42A27DB-BD31-4B8C-83A1-F6EECF244321}">
                <p14:modId xmlns:p14="http://schemas.microsoft.com/office/powerpoint/2010/main" val="699891274"/>
              </p:ext>
            </p:extLst>
          </p:nvPr>
        </p:nvGraphicFramePr>
        <p:xfrm>
          <a:off x="203200" y="3849688"/>
          <a:ext cx="6824663" cy="5414962"/>
        </p:xfrm>
        <a:graphic>
          <a:graphicData uri="http://schemas.openxmlformats.org/presentationml/2006/ole">
            <mc:AlternateContent xmlns:mc="http://schemas.openxmlformats.org/markup-compatibility/2006">
              <mc:Choice xmlns:v="urn:schemas-microsoft-com:vml" Requires="v">
                <p:oleObj name="Worksheet" r:id="rId3" imgW="7391495" imgH="5305520" progId="Excel.Sheet.12">
                  <p:embed/>
                </p:oleObj>
              </mc:Choice>
              <mc:Fallback>
                <p:oleObj name="Worksheet" r:id="rId3" imgW="7391495" imgH="5305520" progId="Excel.Sheet.12">
                  <p:embed/>
                  <p:pic>
                    <p:nvPicPr>
                      <p:cNvPr id="7" name="オブジェクト 6"/>
                      <p:cNvPicPr>
                        <a:picLocks noChangeAspect="1" noChangeArrowheads="1"/>
                      </p:cNvPicPr>
                      <p:nvPr/>
                    </p:nvPicPr>
                    <p:blipFill>
                      <a:blip r:embed="rId4"/>
                      <a:srcRect/>
                      <a:stretch>
                        <a:fillRect/>
                      </a:stretch>
                    </p:blipFill>
                    <p:spPr bwMode="auto">
                      <a:xfrm>
                        <a:off x="203200" y="3849688"/>
                        <a:ext cx="6824663" cy="5414962"/>
                      </a:xfrm>
                      <a:prstGeom prst="rect">
                        <a:avLst/>
                      </a:prstGeom>
                      <a:noFill/>
                      <a:ln>
                        <a:noFill/>
                      </a:ln>
                    </p:spPr>
                  </p:pic>
                </p:oleObj>
              </mc:Fallback>
            </mc:AlternateContent>
          </a:graphicData>
        </a:graphic>
      </p:graphicFrame>
      <p:sp>
        <p:nvSpPr>
          <p:cNvPr id="13" name="正方形/長方形 12"/>
          <p:cNvSpPr/>
          <p:nvPr/>
        </p:nvSpPr>
        <p:spPr>
          <a:xfrm>
            <a:off x="4366419" y="3335774"/>
            <a:ext cx="262694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b="1" dirty="0">
                <a:solidFill>
                  <a:srgbClr val="FF0000"/>
                </a:solidFill>
                <a:latin typeface="+mn-ea"/>
              </a:rPr>
              <a:t>※</a:t>
            </a:r>
            <a:r>
              <a:rPr lang="ja-JP" altLang="en-US" sz="900" b="1" dirty="0">
                <a:solidFill>
                  <a:srgbClr val="FF0000"/>
                </a:solidFill>
                <a:latin typeface="+mn-ea"/>
              </a:rPr>
              <a:t>会場駐車場には限りがありますので、</a:t>
            </a:r>
            <a:endParaRPr lang="en-US" altLang="ja-JP" sz="900" b="1" dirty="0">
              <a:solidFill>
                <a:srgbClr val="FF0000"/>
              </a:solidFill>
              <a:latin typeface="+mn-ea"/>
            </a:endParaRPr>
          </a:p>
          <a:p>
            <a:pPr algn="ctr"/>
            <a:r>
              <a:rPr lang="ja-JP" altLang="en-US" sz="900" b="1" dirty="0">
                <a:solidFill>
                  <a:srgbClr val="FF0000"/>
                </a:solidFill>
                <a:latin typeface="+mn-ea"/>
              </a:rPr>
              <a:t>　　　公共交通機関のご利用をお願いします。</a:t>
            </a:r>
            <a:endParaRPr kumimoji="1" lang="ja-JP" altLang="en-US" sz="900" b="1" dirty="0">
              <a:solidFill>
                <a:srgbClr val="FF0000"/>
              </a:solidFill>
              <a:latin typeface="+mn-ea"/>
            </a:endParaRPr>
          </a:p>
        </p:txBody>
      </p:sp>
      <p:sp>
        <p:nvSpPr>
          <p:cNvPr id="20" name="正方形/長方形 19"/>
          <p:cNvSpPr/>
          <p:nvPr/>
        </p:nvSpPr>
        <p:spPr>
          <a:xfrm>
            <a:off x="0" y="0"/>
            <a:ext cx="7200900" cy="1354340"/>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ysClr val="windowText" lastClr="000000"/>
                </a:solidFill>
              </a:rPr>
              <a:t>愛知労働局　職業対策課　あて</a:t>
            </a:r>
            <a:endParaRPr lang="en-US" altLang="ja-JP" sz="1800" dirty="0">
              <a:solidFill>
                <a:sysClr val="windowText" lastClr="000000"/>
              </a:solidFill>
            </a:endParaRPr>
          </a:p>
          <a:p>
            <a:pPr algn="ctr"/>
            <a:r>
              <a:rPr kumimoji="1" lang="ja-JP" altLang="en-US" dirty="0">
                <a:solidFill>
                  <a:schemeClr val="tx1"/>
                </a:solidFill>
              </a:rPr>
              <a:t>以下のアドレスへ</a:t>
            </a:r>
            <a:r>
              <a:rPr kumimoji="1" lang="ja-JP" altLang="en-US" dirty="0">
                <a:solidFill>
                  <a:srgbClr val="FF0000"/>
                </a:solidFill>
              </a:rPr>
              <a:t>メール</a:t>
            </a:r>
            <a:r>
              <a:rPr kumimoji="1" lang="ja-JP" altLang="en-US" dirty="0">
                <a:solidFill>
                  <a:schemeClr val="tx1"/>
                </a:solidFill>
              </a:rPr>
              <a:t>にて</a:t>
            </a:r>
            <a:r>
              <a:rPr kumimoji="1" lang="ja-JP" altLang="en-US" sz="1800" dirty="0">
                <a:solidFill>
                  <a:sysClr val="windowText" lastClr="000000"/>
                </a:solidFill>
              </a:rPr>
              <a:t>お申し込みください　　　　</a:t>
            </a:r>
            <a:endParaRPr lang="en-US" altLang="ja-JP" sz="1800" dirty="0">
              <a:solidFill>
                <a:sysClr val="windowText" lastClr="000000"/>
              </a:solidFill>
            </a:endParaRPr>
          </a:p>
          <a:p>
            <a:pPr algn="ctr">
              <a:spcBef>
                <a:spcPts val="600"/>
              </a:spcBef>
            </a:pPr>
            <a:r>
              <a:rPr kumimoji="1" lang="ja-JP" altLang="en-US" dirty="0">
                <a:solidFill>
                  <a:sysClr val="windowText" lastClr="000000"/>
                </a:solidFill>
              </a:rPr>
              <a:t>申込先アドレス</a:t>
            </a:r>
            <a:r>
              <a:rPr kumimoji="1" lang="ja-JP" altLang="en-US" dirty="0">
                <a:solidFill>
                  <a:schemeClr val="tx1"/>
                </a:solidFill>
              </a:rPr>
              <a:t>： </a:t>
            </a:r>
            <a:r>
              <a:rPr kumimoji="1" lang="en-US" altLang="ja-JP" sz="2400" dirty="0">
                <a:solidFill>
                  <a:srgbClr val="FF0000"/>
                </a:solidFill>
              </a:rPr>
              <a:t>yousei@mhlw.go.jp</a:t>
            </a:r>
            <a:endParaRPr kumimoji="1" lang="ja-JP" altLang="en-US" sz="3200" dirty="0">
              <a:solidFill>
                <a:srgbClr val="FF0000"/>
              </a:solidFill>
            </a:endParaRPr>
          </a:p>
        </p:txBody>
      </p:sp>
      <p:sp>
        <p:nvSpPr>
          <p:cNvPr id="21" name="テキスト ボックス 20"/>
          <p:cNvSpPr txBox="1"/>
          <p:nvPr/>
        </p:nvSpPr>
        <p:spPr>
          <a:xfrm>
            <a:off x="1760692" y="1354340"/>
            <a:ext cx="5232666" cy="1231106"/>
          </a:xfrm>
          <a:prstGeom prst="rect">
            <a:avLst/>
          </a:prstGeom>
          <a:noFill/>
        </p:spPr>
        <p:txBody>
          <a:bodyPr wrap="square" rtlCol="0">
            <a:spAutoFit/>
          </a:bodyPr>
          <a:lstStyle/>
          <a:p>
            <a:r>
              <a:rPr lang="en-US" altLang="ja-JP" sz="1400" dirty="0">
                <a:latin typeface="+mn-ea"/>
              </a:rPr>
              <a:t>【</a:t>
            </a:r>
            <a:r>
              <a:rPr lang="ja-JP" altLang="en-US" sz="1400" dirty="0">
                <a:latin typeface="+mn-ea"/>
              </a:rPr>
              <a:t>申込方法及び留意事項</a:t>
            </a:r>
            <a:r>
              <a:rPr lang="en-US" altLang="ja-JP" sz="1400" dirty="0">
                <a:latin typeface="+mn-ea"/>
              </a:rPr>
              <a:t>】</a:t>
            </a:r>
          </a:p>
          <a:p>
            <a:pPr>
              <a:spcBef>
                <a:spcPts val="600"/>
              </a:spcBef>
            </a:pPr>
            <a:r>
              <a:rPr lang="ja-JP" altLang="en-US" sz="1100" dirty="0">
                <a:latin typeface="+mn-ea"/>
              </a:rPr>
              <a:t>・メール件名「精神・発達障害者しごとサポーター養成講座」</a:t>
            </a:r>
            <a:endParaRPr lang="en-US" altLang="ja-JP" sz="1100" dirty="0">
              <a:latin typeface="+mn-ea"/>
            </a:endParaRPr>
          </a:p>
          <a:p>
            <a:r>
              <a:rPr lang="ja-JP" altLang="en-US" sz="1100" dirty="0">
                <a:latin typeface="+mn-ea"/>
              </a:rPr>
              <a:t>・①受講希望の講座番号・開催地・開催日　②事業所名　③事業所所在地　</a:t>
            </a:r>
            <a:endParaRPr lang="en-US" altLang="ja-JP" sz="1100" dirty="0">
              <a:latin typeface="+mn-ea"/>
            </a:endParaRPr>
          </a:p>
          <a:p>
            <a:r>
              <a:rPr lang="ja-JP" altLang="en-US" sz="1100" dirty="0">
                <a:latin typeface="+mn-ea"/>
              </a:rPr>
              <a:t>  ④出席者名　⑤連絡先（</a:t>
            </a:r>
            <a:r>
              <a:rPr lang="en-US" altLang="ja-JP" sz="1100" dirty="0">
                <a:latin typeface="+mn-ea"/>
              </a:rPr>
              <a:t>TEL</a:t>
            </a:r>
            <a:r>
              <a:rPr lang="ja-JP" altLang="en-US" sz="1100" dirty="0">
                <a:latin typeface="+mn-ea"/>
              </a:rPr>
              <a:t>）</a:t>
            </a:r>
            <a:endParaRPr lang="en-US" altLang="ja-JP" sz="1100" dirty="0">
              <a:latin typeface="+mn-ea"/>
            </a:endParaRPr>
          </a:p>
          <a:p>
            <a:r>
              <a:rPr lang="ja-JP" altLang="en-US" sz="1100" dirty="0">
                <a:latin typeface="+mn-ea"/>
              </a:rPr>
              <a:t>　上記①～⑤までを記入し上記アドレスまでメール送付願います。</a:t>
            </a:r>
            <a:endParaRPr lang="en-US" altLang="ja-JP" sz="1100" dirty="0">
              <a:latin typeface="+mn-ea"/>
            </a:endParaRPr>
          </a:p>
          <a:p>
            <a:endParaRPr lang="en-US" altLang="ja-JP" sz="1100" dirty="0">
              <a:latin typeface="+mn-ea"/>
            </a:endParaRPr>
          </a:p>
        </p:txBody>
      </p:sp>
      <p:sp>
        <p:nvSpPr>
          <p:cNvPr id="23" name="テキスト ボックス 22"/>
          <p:cNvSpPr txBox="1"/>
          <p:nvPr/>
        </p:nvSpPr>
        <p:spPr>
          <a:xfrm>
            <a:off x="1654764" y="2519466"/>
            <a:ext cx="5338594" cy="910506"/>
          </a:xfrm>
          <a:prstGeom prst="rect">
            <a:avLst/>
          </a:prstGeom>
          <a:noFill/>
        </p:spPr>
        <p:txBody>
          <a:bodyPr wrap="square" rtlCol="0">
            <a:spAutoFit/>
          </a:bodyPr>
          <a:lstStyle/>
          <a:p>
            <a:r>
              <a:rPr lang="ja-JP" altLang="en-US" sz="1100" dirty="0">
                <a:latin typeface="+mn-ea"/>
              </a:rPr>
              <a:t>　</a:t>
            </a:r>
            <a:r>
              <a:rPr lang="en-US" altLang="ja-JP" sz="1100" u="sng" dirty="0">
                <a:latin typeface="+mn-ea"/>
              </a:rPr>
              <a:t>※</a:t>
            </a:r>
            <a:r>
              <a:rPr lang="ja-JP" altLang="en-US" sz="1100" u="sng" dirty="0">
                <a:latin typeface="+mn-ea"/>
              </a:rPr>
              <a:t>申込多数により参加いただけない場合のみ、ご連絡をいたします。</a:t>
            </a:r>
            <a:endParaRPr lang="en-US" altLang="ja-JP" sz="1100" u="sng" dirty="0">
              <a:latin typeface="+mn-ea"/>
            </a:endParaRPr>
          </a:p>
          <a:p>
            <a:pPr lvl="0"/>
            <a:r>
              <a:rPr lang="ja-JP" altLang="en-US" sz="1100" dirty="0">
                <a:latin typeface="+mn-ea"/>
              </a:rPr>
              <a:t>　</a:t>
            </a:r>
            <a:r>
              <a:rPr lang="en-US" altLang="ja-JP" sz="1100" dirty="0">
                <a:latin typeface="+mn-ea"/>
              </a:rPr>
              <a:t>※</a:t>
            </a:r>
            <a:r>
              <a:rPr lang="ja-JP" altLang="en-US" sz="1100" dirty="0">
                <a:latin typeface="+mn-ea"/>
              </a:rPr>
              <a:t>事前申込みのない方は、参加できません。</a:t>
            </a:r>
            <a:endParaRPr lang="en-US" altLang="ja-JP" sz="1100" dirty="0">
              <a:latin typeface="+mn-ea"/>
            </a:endParaRPr>
          </a:p>
          <a:p>
            <a:pPr lvl="0"/>
            <a:r>
              <a:rPr lang="ja-JP" altLang="en-US" sz="1100" dirty="0">
                <a:latin typeface="+mn-ea"/>
              </a:rPr>
              <a:t>　</a:t>
            </a:r>
            <a:r>
              <a:rPr lang="en-US" altLang="ja-JP" sz="1100" dirty="0">
                <a:latin typeface="+mn-ea"/>
              </a:rPr>
              <a:t>※</a:t>
            </a:r>
            <a:r>
              <a:rPr lang="ja-JP" altLang="en-US" sz="1100" dirty="0">
                <a:latin typeface="+mn-ea"/>
              </a:rPr>
              <a:t>中止の場合は、前日午後４時までに愛知労働局ホームページ、又は電話で中止の</a:t>
            </a:r>
            <a:endParaRPr lang="en-US" altLang="ja-JP" sz="1100" dirty="0">
              <a:latin typeface="+mn-ea"/>
            </a:endParaRPr>
          </a:p>
          <a:p>
            <a:pPr lvl="0">
              <a:lnSpc>
                <a:spcPts val="1080"/>
              </a:lnSpc>
            </a:pPr>
            <a:r>
              <a:rPr lang="ja-JP" altLang="en-US" sz="1100" dirty="0">
                <a:latin typeface="+mn-ea"/>
              </a:rPr>
              <a:t>　　 お知らせをします。</a:t>
            </a:r>
            <a:endParaRPr lang="en-US" altLang="ja-JP" sz="1100" dirty="0">
              <a:latin typeface="+mn-ea"/>
            </a:endParaRPr>
          </a:p>
          <a:p>
            <a:pPr lvl="0"/>
            <a:endParaRPr lang="en-US" altLang="ja-JP" sz="1100" dirty="0">
              <a:latin typeface="+mn-ea"/>
            </a:endParaRPr>
          </a:p>
        </p:txBody>
      </p:sp>
    </p:spTree>
    <p:extLst>
      <p:ext uri="{BB962C8B-B14F-4D97-AF65-F5344CB8AC3E}">
        <p14:creationId xmlns:p14="http://schemas.microsoft.com/office/powerpoint/2010/main" val="7703503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2501EDB614CAE4AAA8DD82389959262" ma:contentTypeVersion="16" ma:contentTypeDescription="新しいドキュメントを作成します。" ma:contentTypeScope="" ma:versionID="e6261cb865193f7aaca0bb3985801af5">
  <xsd:schema xmlns:xsd="http://www.w3.org/2001/XMLSchema" xmlns:xs="http://www.w3.org/2001/XMLSchema" xmlns:p="http://schemas.microsoft.com/office/2006/metadata/properties" xmlns:ns2="5957cf73-3545-462e-b9bd-e6da61e59f00" xmlns:ns3="c8886e6d-ca38-4783-ac23-8bd097117a79" targetNamespace="http://schemas.microsoft.com/office/2006/metadata/properties" ma:root="true" ma:fieldsID="1326ae812dc64833e4a471455f682d76" ns2:_="" ns3:_="">
    <xsd:import namespace="5957cf73-3545-462e-b9bd-e6da61e59f00"/>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_Flow_SignoffStatu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57cf73-3545-462e-b9bd-e6da61e59f00"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_Flow_SignoffStatus" ma:index="21" nillable="true" ma:displayName="承認の状態" ma:internalName="_x627f__x8a8d__x306e__x72b6__x614b_">
      <xsd:simpleType>
        <xsd:restriction base="dms:Text"/>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b16d61b-8c6c-45f3-8e3a-8a5d364396ae}"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57cf73-3545-462e-b9bd-e6da61e59f00">
      <Terms xmlns="http://schemas.microsoft.com/office/infopath/2007/PartnerControls"/>
    </lcf76f155ced4ddcb4097134ff3c332f>
    <Owner xmlns="5957cf73-3545-462e-b9bd-e6da61e59f00">
      <UserInfo>
        <DisplayName/>
        <AccountId xsi:nil="true"/>
        <AccountType/>
      </UserInfo>
    </Owner>
    <TaxCatchAll xmlns="c8886e6d-ca38-4783-ac23-8bd097117a79" xsi:nil="true"/>
    <_Flow_SignoffStatus xmlns="5957cf73-3545-462e-b9bd-e6da61e59f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37C033-6F6C-4F20-8878-8FCBCBDC67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57cf73-3545-462e-b9bd-e6da61e59f00"/>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58090B-ED67-493D-BA91-8D9FFE8827D0}">
  <ds:schemaRefs>
    <ds:schemaRef ds:uri="http://purl.org/dc/elements/1.1/"/>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http://purl.org/dc/terms/"/>
    <ds:schemaRef ds:uri="c8886e6d-ca38-4783-ac23-8bd097117a79"/>
    <ds:schemaRef ds:uri="http://purl.org/dc/dcmitype/"/>
    <ds:schemaRef ds:uri="5957cf73-3545-462e-b9bd-e6da61e59f00"/>
    <ds:schemaRef ds:uri="http://schemas.microsoft.com/office/2006/metadata/properties"/>
  </ds:schemaRefs>
</ds:datastoreItem>
</file>

<file path=customXml/itemProps3.xml><?xml version="1.0" encoding="utf-8"?>
<ds:datastoreItem xmlns:ds="http://schemas.openxmlformats.org/officeDocument/2006/customXml" ds:itemID="{833E2DEC-9916-41FB-B9F2-E9597CC5D5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836</Words>
  <PresentationFormat>ユーザー設定</PresentationFormat>
  <Paragraphs>62</Paragraphs>
  <Slides>2</Slides>
  <Notes>1</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7" baseType="lpstr">
      <vt:lpstr>メイリオ</vt:lpstr>
      <vt:lpstr>Arial</vt:lpstr>
      <vt:lpstr>Calibri</vt:lpstr>
      <vt:lpstr>Office ​​テーマ</vt:lpstr>
      <vt:lpstr>Worksheet</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0x01010042501EDB614CAE4AAA8DD82389959262</vt:lpwstr>
  </property>
  <property fmtid="{D5CDD505-2E9C-101B-9397-08002B2CF9AE}" pid="3" name="MediaServiceImageTags">
    <vt:lpwstr/>
  </property>
</Properties>
</file>