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7CB953"/>
    <a:srgbClr val="FFCCCC"/>
    <a:srgbClr val="FF9999"/>
    <a:srgbClr val="FF99CC"/>
    <a:srgbClr val="FF9900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 autoAdjust="0"/>
    <p:restoredTop sz="94660"/>
  </p:normalViewPr>
  <p:slideViewPr>
    <p:cSldViewPr snapToGrid="0">
      <p:cViewPr varScale="1">
        <p:scale>
          <a:sx n="47" d="100"/>
          <a:sy n="47" d="100"/>
        </p:scale>
        <p:origin x="15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33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93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22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40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28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58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5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6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62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10058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0E45B-4CBC-45AF-B993-31B903B43EB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218A3-07C5-4CFA-8B36-99B7C1C05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14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140" y="4351697"/>
            <a:ext cx="1899235" cy="1873741"/>
          </a:xfrm>
          <a:prstGeom prst="rect">
            <a:avLst/>
          </a:prstGeom>
        </p:spPr>
      </p:pic>
      <p:sp>
        <p:nvSpPr>
          <p:cNvPr id="66" name="正方形/長方形 65"/>
          <p:cNvSpPr/>
          <p:nvPr/>
        </p:nvSpPr>
        <p:spPr>
          <a:xfrm rot="10800000">
            <a:off x="-7956" y="9130294"/>
            <a:ext cx="6858000" cy="7796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bg1"/>
              </a:gs>
              <a:gs pos="50000">
                <a:srgbClr val="FFCCCC"/>
              </a:gs>
              <a:gs pos="100000">
                <a:srgbClr val="FFCCCC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-1"/>
            <a:ext cx="6858000" cy="157874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bg1"/>
              </a:gs>
              <a:gs pos="33000">
                <a:srgbClr val="FFCCCC"/>
              </a:gs>
              <a:gs pos="100000">
                <a:srgbClr val="FFCCCC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33947" y="6373609"/>
            <a:ext cx="6716097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kumimoji="1" lang="en-US" altLang="ja-JP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令和８年度予定</a:t>
            </a:r>
            <a:r>
              <a:rPr kumimoji="1" lang="en-US" altLang="ja-JP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９／１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（木）３／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（木）</a:t>
            </a: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ja-JP" altLang="en-US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695536" y="6876296"/>
            <a:ext cx="576093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分～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ja-JP" altLang="en-US" sz="24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8972" y="7344114"/>
            <a:ext cx="6558952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会場：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ハローワーク春日井 </a:t>
            </a:r>
            <a:r>
              <a:rPr kumimoji="1" lang="en-US" altLang="ja-JP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 第２会議室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09033" y="8594385"/>
            <a:ext cx="6039933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✿雇用保険受給中の方は求職活動実績となります。</a:t>
            </a: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✿定員は５名程度です。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5048" y="9311131"/>
            <a:ext cx="6842876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/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お申し込み・お問い合わせ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ハローワーク春日井 マザーズコーナー　電話　</a:t>
            </a:r>
            <a:r>
              <a:rPr kumimoji="1" lang="en-US" altLang="ja-JP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0568-81-5170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307975" y="1396868"/>
            <a:ext cx="5469491" cy="3516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0" bIns="0" rtlCol="0" anchor="t" anchorCtr="0"/>
          <a:lstStyle/>
          <a:p>
            <a:pPr>
              <a:lnSpc>
                <a:spcPct val="110000"/>
              </a:lnSpc>
            </a:pPr>
            <a:r>
              <a:rPr kumimoji="1"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～子育てと仕事の両立について考えよう～</a:t>
            </a:r>
            <a:endParaRPr kumimoji="1"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89691" y="124985"/>
            <a:ext cx="3461307" cy="2671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0" bIns="0" rtlCol="0" anchor="t" anchorCtr="0"/>
          <a:lstStyle/>
          <a:p>
            <a:pPr>
              <a:lnSpc>
                <a:spcPct val="110000"/>
              </a:lnSpc>
            </a:pPr>
            <a:r>
              <a:rPr kumimoji="1" lang="ja-JP" altLang="en-US" sz="1400" b="1" dirty="0">
                <a:solidFill>
                  <a:srgbClr val="FF5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ハローワーク春日井　マザーズコーナー</a:t>
            </a:r>
            <a:endParaRPr kumimoji="1" lang="en-US" altLang="ja-JP" sz="1400" b="1" dirty="0">
              <a:solidFill>
                <a:srgbClr val="FF5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89691" y="4531342"/>
            <a:ext cx="2292386" cy="1710296"/>
            <a:chOff x="89691" y="3535859"/>
            <a:chExt cx="2304225" cy="1557957"/>
          </a:xfrm>
        </p:grpSpPr>
        <p:sp>
          <p:nvSpPr>
            <p:cNvPr id="43" name="角丸四角形吹き出し 42"/>
            <p:cNvSpPr/>
            <p:nvPr/>
          </p:nvSpPr>
          <p:spPr>
            <a:xfrm>
              <a:off x="89691" y="3535859"/>
              <a:ext cx="2304225" cy="1557957"/>
            </a:xfrm>
            <a:prstGeom prst="wedgeRoundRectCallout">
              <a:avLst>
                <a:gd name="adj1" fmla="val 58267"/>
                <a:gd name="adj2" fmla="val 3536"/>
                <a:gd name="adj3" fmla="val 16667"/>
              </a:avLst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角丸四角形吹き出し 43"/>
            <p:cNvSpPr/>
            <p:nvPr/>
          </p:nvSpPr>
          <p:spPr>
            <a:xfrm>
              <a:off x="89691" y="3535859"/>
              <a:ext cx="2304225" cy="1557957"/>
            </a:xfrm>
            <a:prstGeom prst="wedgeRoundRectCallout">
              <a:avLst>
                <a:gd name="adj1" fmla="val 58267"/>
                <a:gd name="adj2" fmla="val 3536"/>
                <a:gd name="adj3" fmla="val 16667"/>
              </a:avLst>
            </a:prstGeom>
            <a:blipFill>
              <a:blip r:embed="rId3">
                <a:alphaModFix amt="33000"/>
              </a:blip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4477563" y="4402184"/>
            <a:ext cx="2215338" cy="1823254"/>
            <a:chOff x="4805676" y="3573240"/>
            <a:chExt cx="1737233" cy="1412916"/>
          </a:xfrm>
        </p:grpSpPr>
        <p:sp>
          <p:nvSpPr>
            <p:cNvPr id="39" name="角丸四角形吹き出し 38"/>
            <p:cNvSpPr/>
            <p:nvPr/>
          </p:nvSpPr>
          <p:spPr>
            <a:xfrm>
              <a:off x="4805676" y="3573240"/>
              <a:ext cx="1737233" cy="1412916"/>
            </a:xfrm>
            <a:prstGeom prst="wedgeRoundRectCallout">
              <a:avLst>
                <a:gd name="adj1" fmla="val -63041"/>
                <a:gd name="adj2" fmla="val -6443"/>
                <a:gd name="adj3" fmla="val 1666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角丸四角形吹き出し 60"/>
            <p:cNvSpPr/>
            <p:nvPr/>
          </p:nvSpPr>
          <p:spPr>
            <a:xfrm>
              <a:off x="4805676" y="3573240"/>
              <a:ext cx="1737233" cy="1412916"/>
            </a:xfrm>
            <a:prstGeom prst="wedgeRoundRectCallout">
              <a:avLst>
                <a:gd name="adj1" fmla="val -63041"/>
                <a:gd name="adj2" fmla="val -6443"/>
                <a:gd name="adj3" fmla="val 16667"/>
              </a:avLst>
            </a:prstGeom>
            <a:blipFill>
              <a:blip r:embed="rId3">
                <a:alphaModFix amt="33000"/>
              </a:blip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3" name="正方形/長方形 62"/>
          <p:cNvSpPr/>
          <p:nvPr/>
        </p:nvSpPr>
        <p:spPr>
          <a:xfrm>
            <a:off x="1158456" y="7809388"/>
            <a:ext cx="522962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（会場へはエレベーターをご利用ください。）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1102150" y="8165210"/>
            <a:ext cx="548260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kumimoji="1" lang="en-US" altLang="ja-JP" b="1" dirty="0">
                <a:solidFill>
                  <a:srgbClr val="FF5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5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会場にはお子様の見守りをする保育士がいます。</a:t>
            </a:r>
          </a:p>
        </p:txBody>
      </p:sp>
      <p:sp>
        <p:nvSpPr>
          <p:cNvPr id="67" name="角丸四角形 66"/>
          <p:cNvSpPr/>
          <p:nvPr/>
        </p:nvSpPr>
        <p:spPr>
          <a:xfrm rot="2201119">
            <a:off x="4385862" y="159383"/>
            <a:ext cx="3416475" cy="825723"/>
          </a:xfrm>
          <a:prstGeom prst="round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4" name="図 73"/>
          <p:cNvPicPr>
            <a:picLocks noChangeAspect="1"/>
          </p:cNvPicPr>
          <p:nvPr/>
        </p:nvPicPr>
        <p:blipFill rotWithShape="1">
          <a:blip r:embed="rId4"/>
          <a:srcRect t="1" b="32018"/>
          <a:stretch/>
        </p:blipFill>
        <p:spPr>
          <a:xfrm rot="2209509">
            <a:off x="5035047" y="450506"/>
            <a:ext cx="2130369" cy="513438"/>
          </a:xfrm>
          <a:prstGeom prst="rect">
            <a:avLst/>
          </a:prstGeom>
        </p:spPr>
      </p:pic>
      <p:pic>
        <p:nvPicPr>
          <p:cNvPr id="76" name="図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13954" y="689013"/>
            <a:ext cx="820270" cy="648012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6"/>
          <a:srcRect b="33125"/>
          <a:stretch/>
        </p:blipFill>
        <p:spPr>
          <a:xfrm>
            <a:off x="185517" y="210847"/>
            <a:ext cx="4863118" cy="1252194"/>
          </a:xfrm>
          <a:prstGeom prst="rect">
            <a:avLst/>
          </a:prstGeom>
        </p:spPr>
      </p:pic>
      <p:sp>
        <p:nvSpPr>
          <p:cNvPr id="12" name="AutoShape 4" descr="ボタンと刺しゅうのイラストフレーム（枠）横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09032" y="2683721"/>
            <a:ext cx="6039933" cy="1608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>
              <a:spcAft>
                <a:spcPts val="900"/>
              </a:spcAft>
            </a:pPr>
            <a:r>
              <a:rPr kumimoji="1"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「どう働きたいのか？」「何のために働くのか？」</a:t>
            </a:r>
            <a:endParaRPr kumimoji="1" lang="en-US" altLang="ja-JP" sz="19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900"/>
              </a:spcAft>
            </a:pPr>
            <a:r>
              <a:rPr kumimoji="1"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「子育てと仕事をどう両立させるのか？」</a:t>
            </a:r>
            <a:endParaRPr kumimoji="1" lang="en-US" altLang="ja-JP" sz="19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900"/>
              </a:spcAft>
            </a:pPr>
            <a:r>
              <a:rPr kumimoji="1"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「何を優先して就職先を選択するのか？」など、</a:t>
            </a:r>
            <a:endParaRPr kumimoji="1" lang="en-US" altLang="ja-JP" sz="19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900"/>
              </a:spcAft>
            </a:pPr>
            <a:r>
              <a:rPr kumimoji="1"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仕事探しの第一歩について、考えてみませんか？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4576001" y="4531343"/>
            <a:ext cx="2018462" cy="15649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36000" rIns="0" bIns="0" rtlCol="0" anchor="t" anchorCtr="0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私が働くのは、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お金のため？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やりがいのため？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キャリアを積むためなのかしら？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185517" y="4637213"/>
            <a:ext cx="2056323" cy="148926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36000" rIns="0" bIns="0" rtlCol="0" anchor="t" anchorCtr="0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私はどう働きたいんだろう</a:t>
            </a:r>
            <a:r>
              <a:rPr kumimoji="1" lang="en-US" altLang="ja-JP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……</a:t>
            </a:r>
            <a:r>
              <a:rPr kumimoji="1" lang="ja-JP" altLang="en-US" sz="1500" b="1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バリバリ？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ゆったり？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それとも</a:t>
            </a:r>
            <a:r>
              <a:rPr kumimoji="1" lang="en-US" altLang="ja-JP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……</a:t>
            </a: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7"/>
          <a:srcRect b="28205"/>
          <a:stretch/>
        </p:blipFill>
        <p:spPr>
          <a:xfrm>
            <a:off x="-123433" y="1847463"/>
            <a:ext cx="7047587" cy="70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87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2041B730767AE42BD0368453D1901C6" ma:contentTypeVersion="14" ma:contentTypeDescription="新しいドキュメントを作成します。" ma:contentTypeScope="" ma:versionID="2b8ef6ca595ac04d949c3e4bed5507b7">
  <xsd:schema xmlns:xsd="http://www.w3.org/2001/XMLSchema" xmlns:xs="http://www.w3.org/2001/XMLSchema" xmlns:p="http://schemas.microsoft.com/office/2006/metadata/properties" xmlns:ns2="2fca4cbd-3550-400b-9bd3-207eefb95998" xmlns:ns3="44856c1c-163a-4db4-9f2d-e69ab44d016d" targetNamespace="http://schemas.microsoft.com/office/2006/metadata/properties" ma:root="true" ma:fieldsID="2175d445e081a86c2995ea3928a07076" ns2:_="" ns3:_="">
    <xsd:import namespace="2fca4cbd-3550-400b-9bd3-207eefb95998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ca4cbd-3550-400b-9bd3-207eefb9599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961304e-5b27-42e0-9e6e-ff8d9d79a51b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2fca4cbd-3550-400b-9bd3-207eefb95998">
      <UserInfo>
        <DisplayName/>
        <AccountId xsi:nil="true"/>
        <AccountType/>
      </UserInfo>
    </Owner>
    <lcf76f155ced4ddcb4097134ff3c332f xmlns="2fca4cbd-3550-400b-9bd3-207eefb95998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3F4E29DB-0317-4345-9AC7-67393F36DC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ca4cbd-3550-400b-9bd3-207eefb95998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BEE0AB-8E8E-4035-9653-827E027279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01BAD5-18AA-4800-86F2-B11967060265}">
  <ds:schemaRefs>
    <ds:schemaRef ds:uri="http://schemas.microsoft.com/office/2006/documentManagement/types"/>
    <ds:schemaRef ds:uri="http://purl.org/dc/terms/"/>
    <ds:schemaRef ds:uri="http://purl.org/dc/dcmitype/"/>
    <ds:schemaRef ds:uri="2fca4cbd-3550-400b-9bd3-207eefb95998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44856c1c-163a-4db4-9f2d-e69ab44d016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192</Words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0x01010072041B730767AE42BD0368453D1901C6</vt:lpwstr>
  </property>
  <property fmtid="{D5CDD505-2E9C-101B-9397-08002B2CF9AE}" pid="3" name="MediaServiceImageTags">
    <vt:lpwstr/>
  </property>
</Properties>
</file>