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9"/>
  </p:notesMasterIdLst>
  <p:sldIdLst>
    <p:sldId id="279" r:id="rId5"/>
    <p:sldId id="280" r:id="rId6"/>
    <p:sldId id="281" r:id="rId7"/>
    <p:sldId id="282" r:id="rId8"/>
  </p:sldIdLst>
  <p:sldSz cx="6858000" cy="9906000" type="A4"/>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5" userDrawn="1">
          <p15:clr>
            <a:srgbClr val="A4A3A4"/>
          </p15:clr>
        </p15:guide>
        <p15:guide id="2" pos="2160" userDrawn="1">
          <p15:clr>
            <a:srgbClr val="A4A3A4"/>
          </p15:clr>
        </p15:guide>
        <p15:guide id="3" orient="horz" pos="126" userDrawn="1">
          <p15:clr>
            <a:srgbClr val="A4A3A4"/>
          </p15:clr>
        </p15:guide>
        <p15:guide id="4" pos="4292" userDrawn="1">
          <p15:clr>
            <a:srgbClr val="A4A3A4"/>
          </p15:clr>
        </p15:guide>
        <p15:guide id="5" pos="28" userDrawn="1">
          <p15:clr>
            <a:srgbClr val="A4A3A4"/>
          </p15:clr>
        </p15:guide>
        <p15:guide id="6" pos="346" userDrawn="1">
          <p15:clr>
            <a:srgbClr val="A4A3A4"/>
          </p15:clr>
        </p15:guide>
        <p15:guide id="7" pos="3974" userDrawn="1">
          <p15:clr>
            <a:srgbClr val="A4A3A4"/>
          </p15:clr>
        </p15:guide>
        <p15:guide id="8" pos="255" userDrawn="1">
          <p15:clr>
            <a:srgbClr val="A4A3A4"/>
          </p15:clr>
        </p15:guide>
        <p15:guide id="9" pos="4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3185"/>
    <a:srgbClr val="FFFF99"/>
    <a:srgbClr val="FF5050"/>
    <a:srgbClr val="FDF3B9"/>
    <a:srgbClr val="FEDFE1"/>
    <a:srgbClr val="80BAEA"/>
    <a:srgbClr val="8EA9DB"/>
    <a:srgbClr val="0000FF"/>
    <a:srgbClr val="F2F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33471-086C-4420-8749-562961BB480B}" v="72" dt="2026-02-09T07:45:47.9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1" autoAdjust="0"/>
    <p:restoredTop sz="94660"/>
  </p:normalViewPr>
  <p:slideViewPr>
    <p:cSldViewPr>
      <p:cViewPr varScale="1">
        <p:scale>
          <a:sx n="73" d="100"/>
          <a:sy n="73" d="100"/>
        </p:scale>
        <p:origin x="1704" y="-90"/>
      </p:cViewPr>
      <p:guideLst>
        <p:guide orient="horz" pos="3165"/>
        <p:guide pos="2160"/>
        <p:guide orient="horz" pos="126"/>
        <p:guide pos="4292"/>
        <p:guide pos="28"/>
        <p:guide pos="346"/>
        <p:guide pos="3974"/>
        <p:guide pos="255"/>
        <p:guide pos="4065"/>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7"/>
            <a:ext cx="2948887" cy="498475"/>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7" y="7"/>
            <a:ext cx="2948887" cy="498475"/>
          </a:xfrm>
          <a:prstGeom prst="rect">
            <a:avLst/>
          </a:prstGeom>
        </p:spPr>
        <p:txBody>
          <a:bodyPr vert="horz" lIns="91406" tIns="45703" rIns="91406" bIns="45703" rtlCol="0"/>
          <a:lstStyle>
            <a:lvl1pPr algn="r">
              <a:defRPr sz="1200"/>
            </a:lvl1pPr>
          </a:lstStyle>
          <a:p>
            <a:fld id="{B4A42CB4-BA19-4ECE-8E8B-9F0376E903BE}"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19337" cy="3354387"/>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80882" y="4783142"/>
            <a:ext cx="5443856" cy="3913187"/>
          </a:xfrm>
          <a:prstGeom prst="rect">
            <a:avLst/>
          </a:prstGeom>
        </p:spPr>
        <p:txBody>
          <a:bodyPr vert="horz" lIns="91406" tIns="45703" rIns="91406"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872"/>
            <a:ext cx="2948887" cy="498475"/>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7" y="9440872"/>
            <a:ext cx="2948887" cy="498475"/>
          </a:xfrm>
          <a:prstGeom prst="rect">
            <a:avLst/>
          </a:prstGeom>
        </p:spPr>
        <p:txBody>
          <a:bodyPr vert="horz" lIns="91406" tIns="45703" rIns="91406" bIns="45703" rtlCol="0" anchor="b"/>
          <a:lstStyle>
            <a:lvl1pPr algn="r">
              <a:defRPr sz="1200"/>
            </a:lvl1pPr>
          </a:lstStyle>
          <a:p>
            <a:fld id="{7889FB5F-A673-493C-B557-ADFDC3816A0B}" type="slidenum">
              <a:rPr kumimoji="1" lang="ja-JP" altLang="en-US" smtClean="0"/>
              <a:t>‹#›</a:t>
            </a:fld>
            <a:endParaRPr kumimoji="1" lang="ja-JP" altLang="en-US"/>
          </a:p>
        </p:txBody>
      </p:sp>
    </p:spTree>
    <p:extLst>
      <p:ext uri="{BB962C8B-B14F-4D97-AF65-F5344CB8AC3E}">
        <p14:creationId xmlns:p14="http://schemas.microsoft.com/office/powerpoint/2010/main" val="2183228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90"/>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02" indent="0" algn="ctr">
              <a:buNone/>
              <a:defRPr>
                <a:solidFill>
                  <a:schemeClr val="tx1">
                    <a:tint val="75000"/>
                  </a:schemeClr>
                </a:solidFill>
              </a:defRPr>
            </a:lvl2pPr>
            <a:lvl3pPr marL="914208" indent="0" algn="ctr">
              <a:buNone/>
              <a:defRPr>
                <a:solidFill>
                  <a:schemeClr val="tx1">
                    <a:tint val="75000"/>
                  </a:schemeClr>
                </a:solidFill>
              </a:defRPr>
            </a:lvl3pPr>
            <a:lvl4pPr marL="1371313" indent="0" algn="ctr">
              <a:buNone/>
              <a:defRPr>
                <a:solidFill>
                  <a:schemeClr val="tx1">
                    <a:tint val="75000"/>
                  </a:schemeClr>
                </a:solidFill>
              </a:defRPr>
            </a:lvl4pPr>
            <a:lvl5pPr marL="1828417" indent="0" algn="ctr">
              <a:buNone/>
              <a:defRPr>
                <a:solidFill>
                  <a:schemeClr val="tx1">
                    <a:tint val="75000"/>
                  </a:schemeClr>
                </a:solidFill>
              </a:defRPr>
            </a:lvl5pPr>
            <a:lvl6pPr marL="2285523" indent="0" algn="ctr">
              <a:buNone/>
              <a:defRPr>
                <a:solidFill>
                  <a:schemeClr val="tx1">
                    <a:tint val="75000"/>
                  </a:schemeClr>
                </a:solidFill>
              </a:defRPr>
            </a:lvl6pPr>
            <a:lvl7pPr marL="2742627" indent="0" algn="ctr">
              <a:buNone/>
              <a:defRPr>
                <a:solidFill>
                  <a:schemeClr val="tx1">
                    <a:tint val="75000"/>
                  </a:schemeClr>
                </a:solidFill>
              </a:defRPr>
            </a:lvl7pPr>
            <a:lvl8pPr marL="3199729" indent="0" algn="ctr">
              <a:buNone/>
              <a:defRPr>
                <a:solidFill>
                  <a:schemeClr val="tx1">
                    <a:tint val="75000"/>
                  </a:schemeClr>
                </a:solidFill>
              </a:defRPr>
            </a:lvl8pPr>
            <a:lvl9pPr marL="365683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35389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202450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705"/>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80" y="529705"/>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568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023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102" indent="0">
              <a:buNone/>
              <a:defRPr sz="1801">
                <a:solidFill>
                  <a:schemeClr val="tx1">
                    <a:tint val="75000"/>
                  </a:schemeClr>
                </a:solidFill>
              </a:defRPr>
            </a:lvl2pPr>
            <a:lvl3pPr marL="914208" indent="0">
              <a:buNone/>
              <a:defRPr sz="1600">
                <a:solidFill>
                  <a:schemeClr val="tx1">
                    <a:tint val="75000"/>
                  </a:schemeClr>
                </a:solidFill>
              </a:defRPr>
            </a:lvl3pPr>
            <a:lvl4pPr marL="1371313" indent="0">
              <a:buNone/>
              <a:defRPr sz="1400">
                <a:solidFill>
                  <a:schemeClr val="tx1">
                    <a:tint val="75000"/>
                  </a:schemeClr>
                </a:solidFill>
              </a:defRPr>
            </a:lvl4pPr>
            <a:lvl5pPr marL="1828417" indent="0">
              <a:buNone/>
              <a:defRPr sz="1400">
                <a:solidFill>
                  <a:schemeClr val="tx1">
                    <a:tint val="75000"/>
                  </a:schemeClr>
                </a:solidFill>
              </a:defRPr>
            </a:lvl5pPr>
            <a:lvl6pPr marL="2285523" indent="0">
              <a:buNone/>
              <a:defRPr sz="1400">
                <a:solidFill>
                  <a:schemeClr val="tx1">
                    <a:tint val="75000"/>
                  </a:schemeClr>
                </a:solidFill>
              </a:defRPr>
            </a:lvl6pPr>
            <a:lvl7pPr marL="2742627" indent="0">
              <a:buNone/>
              <a:defRPr sz="1400">
                <a:solidFill>
                  <a:schemeClr val="tx1">
                    <a:tint val="75000"/>
                  </a:schemeClr>
                </a:solidFill>
              </a:defRPr>
            </a:lvl7pPr>
            <a:lvl8pPr marL="3199729" indent="0">
              <a:buNone/>
              <a:defRPr sz="1400">
                <a:solidFill>
                  <a:schemeClr val="tx1">
                    <a:tint val="75000"/>
                  </a:schemeClr>
                </a:solidFill>
              </a:defRPr>
            </a:lvl8pPr>
            <a:lvl9pPr marL="3656832"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4048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81"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6"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42633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5"/>
            <a:ext cx="3030141" cy="924101"/>
          </a:xfrm>
        </p:spPr>
        <p:txBody>
          <a:bodyPr anchor="b"/>
          <a:lstStyle>
            <a:lvl1pPr marL="0" indent="0">
              <a:buNone/>
              <a:defRPr sz="2402" b="1"/>
            </a:lvl1pPr>
            <a:lvl2pPr marL="457102" indent="0">
              <a:buNone/>
              <a:defRPr sz="2000" b="1"/>
            </a:lvl2pPr>
            <a:lvl3pPr marL="914208" indent="0">
              <a:buNone/>
              <a:defRPr sz="1801" b="1"/>
            </a:lvl3pPr>
            <a:lvl4pPr marL="1371313" indent="0">
              <a:buNone/>
              <a:defRPr sz="1600" b="1"/>
            </a:lvl4pPr>
            <a:lvl5pPr marL="1828417" indent="0">
              <a:buNone/>
              <a:defRPr sz="1600" b="1"/>
            </a:lvl5pPr>
            <a:lvl6pPr marL="2285523" indent="0">
              <a:buNone/>
              <a:defRPr sz="1600" b="1"/>
            </a:lvl6pPr>
            <a:lvl7pPr marL="2742627" indent="0">
              <a:buNone/>
              <a:defRPr sz="1600" b="1"/>
            </a:lvl7pPr>
            <a:lvl8pPr marL="3199729" indent="0">
              <a:buNone/>
              <a:defRPr sz="1600" b="1"/>
            </a:lvl8pPr>
            <a:lvl9pPr marL="3656832"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4" y="2217385"/>
            <a:ext cx="3031331" cy="924101"/>
          </a:xfrm>
        </p:spPr>
        <p:txBody>
          <a:bodyPr anchor="b"/>
          <a:lstStyle>
            <a:lvl1pPr marL="0" indent="0">
              <a:buNone/>
              <a:defRPr sz="2402" b="1"/>
            </a:lvl1pPr>
            <a:lvl2pPr marL="457102" indent="0">
              <a:buNone/>
              <a:defRPr sz="2000" b="1"/>
            </a:lvl2pPr>
            <a:lvl3pPr marL="914208" indent="0">
              <a:buNone/>
              <a:defRPr sz="1801" b="1"/>
            </a:lvl3pPr>
            <a:lvl4pPr marL="1371313" indent="0">
              <a:buNone/>
              <a:defRPr sz="1600" b="1"/>
            </a:lvl4pPr>
            <a:lvl5pPr marL="1828417" indent="0">
              <a:buNone/>
              <a:defRPr sz="1600" b="1"/>
            </a:lvl5pPr>
            <a:lvl6pPr marL="2285523" indent="0">
              <a:buNone/>
              <a:defRPr sz="1600" b="1"/>
            </a:lvl6pPr>
            <a:lvl7pPr marL="2742627" indent="0">
              <a:buNone/>
              <a:defRPr sz="1600" b="1"/>
            </a:lvl7pPr>
            <a:lvl8pPr marL="3199729" indent="0">
              <a:buNone/>
              <a:defRPr sz="1600" b="1"/>
            </a:lvl8pPr>
            <a:lvl9pPr marL="3656832"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4" y="3141486"/>
            <a:ext cx="303133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3509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411219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4197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7"/>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13"/>
            <a:ext cx="3833813" cy="8454497"/>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4"/>
            <a:ext cx="2256235" cy="6775980"/>
          </a:xfrm>
        </p:spPr>
        <p:txBody>
          <a:bodyPr/>
          <a:lstStyle>
            <a:lvl1pPr marL="0" indent="0">
              <a:buNone/>
              <a:defRPr sz="1400"/>
            </a:lvl1pPr>
            <a:lvl2pPr marL="457102" indent="0">
              <a:buNone/>
              <a:defRPr sz="1200"/>
            </a:lvl2pPr>
            <a:lvl3pPr marL="914208" indent="0">
              <a:buNone/>
              <a:defRPr sz="1000"/>
            </a:lvl3pPr>
            <a:lvl4pPr marL="1371313" indent="0">
              <a:buNone/>
              <a:defRPr sz="900"/>
            </a:lvl4pPr>
            <a:lvl5pPr marL="1828417" indent="0">
              <a:buNone/>
              <a:defRPr sz="900"/>
            </a:lvl5pPr>
            <a:lvl6pPr marL="2285523" indent="0">
              <a:buNone/>
              <a:defRPr sz="900"/>
            </a:lvl6pPr>
            <a:lvl7pPr marL="2742627" indent="0">
              <a:buNone/>
              <a:defRPr sz="900"/>
            </a:lvl7pPr>
            <a:lvl8pPr marL="3199729" indent="0">
              <a:buNone/>
              <a:defRPr sz="900"/>
            </a:lvl8pPr>
            <a:lvl9pPr marL="365683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78927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198"/>
            </a:lvl1pPr>
            <a:lvl2pPr marL="457102" indent="0">
              <a:buNone/>
              <a:defRPr sz="2799"/>
            </a:lvl2pPr>
            <a:lvl3pPr marL="914208" indent="0">
              <a:buNone/>
              <a:defRPr sz="2402"/>
            </a:lvl3pPr>
            <a:lvl4pPr marL="1371313" indent="0">
              <a:buNone/>
              <a:defRPr sz="2000"/>
            </a:lvl4pPr>
            <a:lvl5pPr marL="1828417" indent="0">
              <a:buNone/>
              <a:defRPr sz="2000"/>
            </a:lvl5pPr>
            <a:lvl6pPr marL="2285523" indent="0">
              <a:buNone/>
              <a:defRPr sz="2000"/>
            </a:lvl6pPr>
            <a:lvl7pPr marL="2742627" indent="0">
              <a:buNone/>
              <a:defRPr sz="2000"/>
            </a:lvl7pPr>
            <a:lvl8pPr marL="3199729" indent="0">
              <a:buNone/>
              <a:defRPr sz="2000"/>
            </a:lvl8pPr>
            <a:lvl9pPr marL="3656832"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102" indent="0">
              <a:buNone/>
              <a:defRPr sz="1200"/>
            </a:lvl2pPr>
            <a:lvl3pPr marL="914208" indent="0">
              <a:buNone/>
              <a:defRPr sz="1000"/>
            </a:lvl3pPr>
            <a:lvl4pPr marL="1371313" indent="0">
              <a:buNone/>
              <a:defRPr sz="900"/>
            </a:lvl4pPr>
            <a:lvl5pPr marL="1828417" indent="0">
              <a:buNone/>
              <a:defRPr sz="900"/>
            </a:lvl5pPr>
            <a:lvl6pPr marL="2285523" indent="0">
              <a:buNone/>
              <a:defRPr sz="900"/>
            </a:lvl6pPr>
            <a:lvl7pPr marL="2742627" indent="0">
              <a:buNone/>
              <a:defRPr sz="900"/>
            </a:lvl7pPr>
            <a:lvl8pPr marL="3199729" indent="0">
              <a:buNone/>
              <a:defRPr sz="900"/>
            </a:lvl8pPr>
            <a:lvl9pPr marL="365683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BD96D2-6D87-4049-A12F-F54107A0AAB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357366853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79BD96D2-6D87-4049-A12F-F54107A0AAB6}" type="datetimeFigureOut">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1"/>
          </a:xfrm>
          <a:prstGeom prst="rect">
            <a:avLst/>
          </a:prstGeom>
        </p:spPr>
        <p:txBody>
          <a:bodyPr vert="horz" lIns="91440" tIns="45720" rIns="91440" bIns="45720" rtlCol="0" anchor="ctr"/>
          <a:lstStyle>
            <a:lvl1pPr algn="r">
              <a:defRPr sz="1200">
                <a:solidFill>
                  <a:schemeClr val="tx1">
                    <a:tint val="75000"/>
                  </a:schemeClr>
                </a:solidFill>
              </a:defRPr>
            </a:lvl1pPr>
          </a:lstStyle>
          <a:p>
            <a:fld id="{0E6815A4-C968-4122-B6C0-E0092161211D}" type="slidenum">
              <a:rPr kumimoji="1" lang="ja-JP" altLang="en-US" smtClean="0"/>
              <a:t>‹#›</a:t>
            </a:fld>
            <a:endParaRPr kumimoji="1" lang="ja-JP" altLang="en-US"/>
          </a:p>
        </p:txBody>
      </p:sp>
    </p:spTree>
    <p:extLst>
      <p:ext uri="{BB962C8B-B14F-4D97-AF65-F5344CB8AC3E}">
        <p14:creationId xmlns:p14="http://schemas.microsoft.com/office/powerpoint/2010/main" val="125882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8" rtl="0" eaLnBrk="1" latinLnBrk="0" hangingPunct="1">
        <a:spcBef>
          <a:spcPct val="0"/>
        </a:spcBef>
        <a:buNone/>
        <a:defRPr kumimoji="1" sz="4400" kern="1200">
          <a:solidFill>
            <a:schemeClr val="tx1"/>
          </a:solidFill>
          <a:latin typeface="+mj-lt"/>
          <a:ea typeface="+mj-ea"/>
          <a:cs typeface="+mj-cs"/>
        </a:defRPr>
      </a:lvl1pPr>
    </p:titleStyle>
    <p:bodyStyle>
      <a:lvl1pPr marL="342828" indent="-342828" algn="l" defTabSz="914208" rtl="0" eaLnBrk="1" latinLnBrk="0" hangingPunct="1">
        <a:spcBef>
          <a:spcPct val="20000"/>
        </a:spcBef>
        <a:buFont typeface="Arial" panose="020B0604020202020204" pitchFamily="34" charset="0"/>
        <a:buChar char="•"/>
        <a:defRPr kumimoji="1" sz="3198" kern="1200">
          <a:solidFill>
            <a:schemeClr val="tx1"/>
          </a:solidFill>
          <a:latin typeface="+mn-lt"/>
          <a:ea typeface="+mn-ea"/>
          <a:cs typeface="+mn-cs"/>
        </a:defRPr>
      </a:lvl1pPr>
      <a:lvl2pPr marL="742793" indent="-285688" algn="l" defTabSz="914208"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762" indent="-228553" algn="l" defTabSz="914208" rtl="0" eaLnBrk="1" latinLnBrk="0" hangingPunct="1">
        <a:spcBef>
          <a:spcPct val="20000"/>
        </a:spcBef>
        <a:buFont typeface="Arial" panose="020B0604020202020204" pitchFamily="34" charset="0"/>
        <a:buChar char="•"/>
        <a:defRPr kumimoji="1" sz="2402" kern="1200">
          <a:solidFill>
            <a:schemeClr val="tx1"/>
          </a:solidFill>
          <a:latin typeface="+mn-lt"/>
          <a:ea typeface="+mn-ea"/>
          <a:cs typeface="+mn-cs"/>
        </a:defRPr>
      </a:lvl3pPr>
      <a:lvl4pPr marL="1599862"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969"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074"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77"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283"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385" indent="-228553" algn="l" defTabSz="9142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08" rtl="0" eaLnBrk="1" latinLnBrk="0" hangingPunct="1">
        <a:defRPr kumimoji="1" sz="1801" kern="1200">
          <a:solidFill>
            <a:schemeClr val="tx1"/>
          </a:solidFill>
          <a:latin typeface="+mn-lt"/>
          <a:ea typeface="+mn-ea"/>
          <a:cs typeface="+mn-cs"/>
        </a:defRPr>
      </a:lvl1pPr>
      <a:lvl2pPr marL="457102" algn="l" defTabSz="914208" rtl="0" eaLnBrk="1" latinLnBrk="0" hangingPunct="1">
        <a:defRPr kumimoji="1" sz="1801" kern="1200">
          <a:solidFill>
            <a:schemeClr val="tx1"/>
          </a:solidFill>
          <a:latin typeface="+mn-lt"/>
          <a:ea typeface="+mn-ea"/>
          <a:cs typeface="+mn-cs"/>
        </a:defRPr>
      </a:lvl2pPr>
      <a:lvl3pPr marL="914208" algn="l" defTabSz="914208" rtl="0" eaLnBrk="1" latinLnBrk="0" hangingPunct="1">
        <a:defRPr kumimoji="1" sz="1801" kern="1200">
          <a:solidFill>
            <a:schemeClr val="tx1"/>
          </a:solidFill>
          <a:latin typeface="+mn-lt"/>
          <a:ea typeface="+mn-ea"/>
          <a:cs typeface="+mn-cs"/>
        </a:defRPr>
      </a:lvl3pPr>
      <a:lvl4pPr marL="1371313" algn="l" defTabSz="914208" rtl="0" eaLnBrk="1" latinLnBrk="0" hangingPunct="1">
        <a:defRPr kumimoji="1" sz="1801" kern="1200">
          <a:solidFill>
            <a:schemeClr val="tx1"/>
          </a:solidFill>
          <a:latin typeface="+mn-lt"/>
          <a:ea typeface="+mn-ea"/>
          <a:cs typeface="+mn-cs"/>
        </a:defRPr>
      </a:lvl4pPr>
      <a:lvl5pPr marL="1828417" algn="l" defTabSz="914208" rtl="0" eaLnBrk="1" latinLnBrk="0" hangingPunct="1">
        <a:defRPr kumimoji="1" sz="1801" kern="1200">
          <a:solidFill>
            <a:schemeClr val="tx1"/>
          </a:solidFill>
          <a:latin typeface="+mn-lt"/>
          <a:ea typeface="+mn-ea"/>
          <a:cs typeface="+mn-cs"/>
        </a:defRPr>
      </a:lvl5pPr>
      <a:lvl6pPr marL="2285523" algn="l" defTabSz="914208" rtl="0" eaLnBrk="1" latinLnBrk="0" hangingPunct="1">
        <a:defRPr kumimoji="1" sz="1801" kern="1200">
          <a:solidFill>
            <a:schemeClr val="tx1"/>
          </a:solidFill>
          <a:latin typeface="+mn-lt"/>
          <a:ea typeface="+mn-ea"/>
          <a:cs typeface="+mn-cs"/>
        </a:defRPr>
      </a:lvl6pPr>
      <a:lvl7pPr marL="2742627" algn="l" defTabSz="914208" rtl="0" eaLnBrk="1" latinLnBrk="0" hangingPunct="1">
        <a:defRPr kumimoji="1" sz="1801" kern="1200">
          <a:solidFill>
            <a:schemeClr val="tx1"/>
          </a:solidFill>
          <a:latin typeface="+mn-lt"/>
          <a:ea typeface="+mn-ea"/>
          <a:cs typeface="+mn-cs"/>
        </a:defRPr>
      </a:lvl7pPr>
      <a:lvl8pPr marL="3199729" algn="l" defTabSz="914208" rtl="0" eaLnBrk="1" latinLnBrk="0" hangingPunct="1">
        <a:defRPr kumimoji="1" sz="1801" kern="1200">
          <a:solidFill>
            <a:schemeClr val="tx1"/>
          </a:solidFill>
          <a:latin typeface="+mn-lt"/>
          <a:ea typeface="+mn-ea"/>
          <a:cs typeface="+mn-cs"/>
        </a:defRPr>
      </a:lvl8pPr>
      <a:lvl9pPr marL="3656832" algn="l" defTabSz="914208"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6" name="Rectangle 18"/>
          <p:cNvSpPr>
            <a:spLocks noChangeArrowheads="1"/>
          </p:cNvSpPr>
          <p:nvPr/>
        </p:nvSpPr>
        <p:spPr bwMode="auto">
          <a:xfrm>
            <a:off x="48832" y="759901"/>
            <a:ext cx="6777608" cy="969777"/>
          </a:xfrm>
          <a:prstGeom prst="rect">
            <a:avLst/>
          </a:prstGeom>
          <a:noFill/>
          <a:ln w="38100">
            <a:noFill/>
            <a:miter lim="800000"/>
            <a:headEnd/>
            <a:tailEnd/>
          </a:ln>
          <a:effectLst/>
        </p:spPr>
        <p:txBody>
          <a:bodyPr vert="horz" wrap="square" lIns="0" tIns="0" rIns="0" bIns="0" numCol="1" anchor="ctr" anchorCtr="0" compatLnSpc="1">
            <a:prstTxWarp prst="textNoShape">
              <a:avLst/>
            </a:prstTxWarp>
          </a:bodyPr>
          <a:lstStyle/>
          <a:p>
            <a:pPr algn="ctr" defTabSz="914208" fontAlgn="base">
              <a:spcBef>
                <a:spcPct val="0"/>
              </a:spcBef>
              <a:spcAft>
                <a:spcPct val="0"/>
              </a:spcAft>
            </a:pPr>
            <a:endParaRPr lang="en-US" altLang="ja-JP" sz="3599" b="1" dirty="0">
              <a:solidFill>
                <a:srgbClr val="00B050"/>
              </a:solidFill>
              <a:latin typeface="メイリオ" panose="020B0604030504040204" pitchFamily="50" charset="-128"/>
              <a:ea typeface="メイリオ" panose="020B0604030504040204" pitchFamily="50" charset="-128"/>
              <a:cs typeface="Times New Roman" pitchFamily="18" charset="0"/>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14" name="Text Box 145"/>
          <p:cNvSpPr txBox="1">
            <a:spLocks noChangeArrowheads="1"/>
          </p:cNvSpPr>
          <p:nvPr/>
        </p:nvSpPr>
        <p:spPr bwMode="auto">
          <a:xfrm>
            <a:off x="27385" y="251783"/>
            <a:ext cx="6857999" cy="30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43634"/>
                </a:solidFill>
                <a:miter lim="800000"/>
                <a:headEnd/>
                <a:tailEnd/>
              </a14:hiddenLine>
            </a:ext>
          </a:extLst>
        </p:spPr>
        <p:txBody>
          <a:bodyPr vert="horz" wrap="square" lIns="91442" tIns="108000" rIns="91442" bIns="45720" numCol="1" anchor="t" anchorCtr="0" compatLnSpc="1">
            <a:prstTxWarp prst="textNoShape">
              <a:avLst/>
            </a:prstTxWarp>
          </a:bodyPr>
          <a:lstStyle/>
          <a:p>
            <a:pPr defTabSz="914208" fontAlgn="base">
              <a:spcBef>
                <a:spcPct val="0"/>
              </a:spcBef>
              <a:spcAft>
                <a:spcPct val="0"/>
              </a:spcAft>
            </a:pPr>
            <a:r>
              <a:rPr lang="ja-JP" altLang="en-US" sz="1400" b="1" dirty="0">
                <a:solidFill>
                  <a:srgbClr val="103185"/>
                </a:solidFill>
                <a:latin typeface="メイリオ" panose="020B0604030504040204" pitchFamily="50" charset="-128"/>
                <a:ea typeface="メイリオ" panose="020B0604030504040204" pitchFamily="50" charset="-128"/>
                <a:cs typeface="ＭＳ Ｐゴシック" pitchFamily="50" charset="-128"/>
              </a:rPr>
              <a:t>ハローワーク蒲郡をご利用中の事業主の皆さまへ</a:t>
            </a:r>
            <a:endParaRPr lang="ja-JP" altLang="ja-JP" sz="1400" b="1" dirty="0">
              <a:solidFill>
                <a:srgbClr val="103185"/>
              </a:solidFill>
              <a:latin typeface="メイリオ" panose="020B0604030504040204" pitchFamily="50" charset="-128"/>
              <a:ea typeface="メイリオ" panose="020B0604030504040204"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sp>
        <p:nvSpPr>
          <p:cNvPr id="48" name="正方形/長方形 47"/>
          <p:cNvSpPr/>
          <p:nvPr/>
        </p:nvSpPr>
        <p:spPr>
          <a:xfrm>
            <a:off x="287670" y="1448853"/>
            <a:ext cx="6488510" cy="1047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spc="80" dirty="0">
                <a:solidFill>
                  <a:schemeClr val="tx1"/>
                </a:solidFill>
                <a:latin typeface="メイリオ" panose="020B0604030504040204" pitchFamily="50" charset="-128"/>
                <a:ea typeface="メイリオ" panose="020B0604030504040204" pitchFamily="50" charset="-128"/>
              </a:rPr>
              <a:t>ハローワークの求人の有効期間（紹介期限日）は受付日の翌々月末日までです。</a:t>
            </a:r>
            <a:endParaRPr lang="en-US" altLang="ja-JP" sz="1200" spc="80" dirty="0">
              <a:solidFill>
                <a:schemeClr val="tx1"/>
              </a:solidFill>
              <a:latin typeface="メイリオ" panose="020B0604030504040204" pitchFamily="50" charset="-128"/>
              <a:ea typeface="メイリオ" panose="020B0604030504040204" pitchFamily="50" charset="-128"/>
            </a:endParaRPr>
          </a:p>
          <a:p>
            <a:r>
              <a:rPr lang="ja-JP" altLang="en-US" sz="1200" spc="80" dirty="0">
                <a:solidFill>
                  <a:schemeClr val="tx1"/>
                </a:solidFill>
                <a:latin typeface="メイリオ" panose="020B0604030504040204" pitchFamily="50" charset="-128"/>
                <a:ea typeface="メイリオ" panose="020B0604030504040204" pitchFamily="50" charset="-128"/>
              </a:rPr>
              <a:t>紹介期限日の翌日以降も引き続き募集を希望される場合は有効期間満了日の</a:t>
            </a:r>
            <a:r>
              <a:rPr lang="en-US" altLang="ja-JP" sz="1200" spc="80" dirty="0">
                <a:solidFill>
                  <a:schemeClr val="tx1"/>
                </a:solidFill>
                <a:latin typeface="メイリオ" panose="020B0604030504040204" pitchFamily="50" charset="-128"/>
                <a:ea typeface="メイリオ" panose="020B0604030504040204" pitchFamily="50" charset="-128"/>
              </a:rPr>
              <a:t>14</a:t>
            </a:r>
            <a:r>
              <a:rPr lang="ja-JP" altLang="en-US" sz="1200" spc="80" dirty="0">
                <a:solidFill>
                  <a:schemeClr val="tx1"/>
                </a:solidFill>
                <a:latin typeface="メイリオ" panose="020B0604030504040204" pitchFamily="50" charset="-128"/>
                <a:ea typeface="メイリオ" panose="020B0604030504040204" pitchFamily="50" charset="-128"/>
              </a:rPr>
              <a:t>日前から更新予約の申込みができるようになります。</a:t>
            </a:r>
            <a:endParaRPr lang="en-US" altLang="ja-JP" sz="1200" spc="80" dirty="0">
              <a:solidFill>
                <a:schemeClr val="tx1"/>
              </a:solidFill>
              <a:latin typeface="メイリオ" panose="020B0604030504040204" pitchFamily="50" charset="-128"/>
              <a:ea typeface="メイリオ" panose="020B0604030504040204" pitchFamily="50" charset="-128"/>
            </a:endParaRPr>
          </a:p>
          <a:p>
            <a:r>
              <a:rPr lang="ja-JP" altLang="en-US" sz="1200" spc="80" dirty="0">
                <a:solidFill>
                  <a:schemeClr val="tx1"/>
                </a:solidFill>
                <a:latin typeface="メイリオ" panose="020B0604030504040204" pitchFamily="50" charset="-128"/>
                <a:ea typeface="メイリオ" panose="020B0604030504040204" pitchFamily="50" charset="-128"/>
              </a:rPr>
              <a:t>例：</a:t>
            </a:r>
            <a:r>
              <a:rPr lang="en-US" altLang="ja-JP" sz="1200" spc="80" dirty="0">
                <a:solidFill>
                  <a:schemeClr val="tx1"/>
                </a:solidFill>
                <a:latin typeface="メイリオ" panose="020B0604030504040204" pitchFamily="50" charset="-128"/>
                <a:ea typeface="メイリオ" panose="020B0604030504040204" pitchFamily="50" charset="-128"/>
              </a:rPr>
              <a:t>2</a:t>
            </a:r>
            <a:r>
              <a:rPr lang="ja-JP" altLang="en-US" sz="1200" spc="80" dirty="0">
                <a:solidFill>
                  <a:schemeClr val="tx1"/>
                </a:solidFill>
                <a:latin typeface="メイリオ" panose="020B0604030504040204" pitchFamily="50" charset="-128"/>
                <a:ea typeface="メイリオ" panose="020B0604030504040204" pitchFamily="50" charset="-128"/>
              </a:rPr>
              <a:t>月中受付→</a:t>
            </a:r>
            <a:r>
              <a:rPr lang="en-US" altLang="ja-JP" sz="1200" spc="80" dirty="0">
                <a:solidFill>
                  <a:schemeClr val="tx1"/>
                </a:solidFill>
                <a:latin typeface="メイリオ" panose="020B0604030504040204" pitchFamily="50" charset="-128"/>
                <a:ea typeface="メイリオ" panose="020B0604030504040204" pitchFamily="50" charset="-128"/>
              </a:rPr>
              <a:t>4</a:t>
            </a:r>
            <a:r>
              <a:rPr lang="ja-JP" altLang="en-US" sz="1200" spc="80" dirty="0">
                <a:solidFill>
                  <a:schemeClr val="tx1"/>
                </a:solidFill>
                <a:latin typeface="メイリオ" panose="020B0604030504040204" pitchFamily="50" charset="-128"/>
                <a:ea typeface="メイリオ" panose="020B0604030504040204" pitchFamily="50" charset="-128"/>
              </a:rPr>
              <a:t>月３</a:t>
            </a:r>
            <a:r>
              <a:rPr lang="en-US" altLang="ja-JP" sz="1200" spc="80" dirty="0">
                <a:solidFill>
                  <a:schemeClr val="tx1"/>
                </a:solidFill>
                <a:latin typeface="メイリオ" panose="020B0604030504040204" pitchFamily="50" charset="-128"/>
                <a:ea typeface="メイリオ" panose="020B0604030504040204" pitchFamily="50" charset="-128"/>
              </a:rPr>
              <a:t>0</a:t>
            </a:r>
            <a:r>
              <a:rPr lang="ja-JP" altLang="en-US" sz="1200" spc="80" dirty="0">
                <a:solidFill>
                  <a:schemeClr val="tx1"/>
                </a:solidFill>
                <a:latin typeface="メイリオ" panose="020B0604030504040204" pitchFamily="50" charset="-128"/>
                <a:ea typeface="メイリオ" panose="020B0604030504040204" pitchFamily="50" charset="-128"/>
              </a:rPr>
              <a:t>日期限→</a:t>
            </a:r>
            <a:r>
              <a:rPr lang="en-US" altLang="ja-JP" sz="1200" spc="80" dirty="0">
                <a:solidFill>
                  <a:schemeClr val="tx1"/>
                </a:solidFill>
                <a:latin typeface="メイリオ" panose="020B0604030504040204" pitchFamily="50" charset="-128"/>
                <a:ea typeface="メイリオ" panose="020B0604030504040204" pitchFamily="50" charset="-128"/>
              </a:rPr>
              <a:t>5</a:t>
            </a:r>
            <a:r>
              <a:rPr lang="ja-JP" altLang="en-US" sz="1200" spc="80" dirty="0">
                <a:solidFill>
                  <a:schemeClr val="tx1"/>
                </a:solidFill>
                <a:latin typeface="メイリオ" panose="020B0604030504040204" pitchFamily="50" charset="-128"/>
                <a:ea typeface="メイリオ" panose="020B0604030504040204" pitchFamily="50" charset="-128"/>
              </a:rPr>
              <a:t>月以降も公開希望の場合</a:t>
            </a:r>
            <a:r>
              <a:rPr lang="en-US" altLang="ja-JP" sz="1200" spc="80" dirty="0">
                <a:solidFill>
                  <a:schemeClr val="tx1"/>
                </a:solidFill>
                <a:latin typeface="メイリオ" panose="020B0604030504040204" pitchFamily="50" charset="-128"/>
                <a:ea typeface="メイリオ" panose="020B0604030504040204" pitchFamily="50" charset="-128"/>
              </a:rPr>
              <a:t>4</a:t>
            </a:r>
            <a:r>
              <a:rPr lang="ja-JP" altLang="en-US" sz="1200" spc="80" dirty="0">
                <a:solidFill>
                  <a:schemeClr val="tx1"/>
                </a:solidFill>
                <a:latin typeface="メイリオ" panose="020B0604030504040204" pitchFamily="50" charset="-128"/>
                <a:ea typeface="メイリオ" panose="020B0604030504040204" pitchFamily="50" charset="-128"/>
              </a:rPr>
              <a:t>月</a:t>
            </a:r>
            <a:r>
              <a:rPr lang="en-US" altLang="ja-JP" sz="1200" spc="80" dirty="0">
                <a:solidFill>
                  <a:schemeClr val="tx1"/>
                </a:solidFill>
                <a:latin typeface="メイリオ" panose="020B0604030504040204" pitchFamily="50" charset="-128"/>
                <a:ea typeface="メイリオ" panose="020B0604030504040204" pitchFamily="50" charset="-128"/>
              </a:rPr>
              <a:t>16</a:t>
            </a:r>
            <a:r>
              <a:rPr lang="ja-JP" altLang="en-US" sz="1200" spc="80" dirty="0">
                <a:solidFill>
                  <a:schemeClr val="tx1"/>
                </a:solidFill>
                <a:latin typeface="メイリオ" panose="020B0604030504040204" pitchFamily="50" charset="-128"/>
                <a:ea typeface="メイリオ" panose="020B0604030504040204" pitchFamily="50" charset="-128"/>
              </a:rPr>
              <a:t>日から更新予約可能</a:t>
            </a:r>
            <a:endParaRPr lang="en-US" altLang="ja-JP" sz="1200" spc="8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611822"/>
            <a:ext cx="6858000" cy="784165"/>
          </a:xfrm>
          <a:prstGeom prst="rect">
            <a:avLst/>
          </a:prstGeom>
          <a:solidFill>
            <a:srgbClr val="103185"/>
          </a:solidFill>
        </p:spPr>
        <p:txBody>
          <a:bodyPr wrap="square" tIns="144000" rtlCol="0" anchor="ctr" anchorCtr="0">
            <a:noAutofit/>
          </a:bodyPr>
          <a:lstStyle/>
          <a:p>
            <a:pPr lvl="0" algn="ctr">
              <a:defRPr/>
            </a:pPr>
            <a:r>
              <a:rPr lang="ja-JP" altLang="en-US" sz="2400" b="1" dirty="0">
                <a:solidFill>
                  <a:schemeClr val="bg1"/>
                </a:solidFill>
                <a:latin typeface="メイリオ" panose="020B0604030504040204" pitchFamily="50" charset="-128"/>
                <a:ea typeface="メイリオ" panose="020B0604030504040204" pitchFamily="50" charset="-128"/>
                <a:cs typeface="Times New Roman" pitchFamily="18" charset="0"/>
              </a:rPr>
              <a:t>求人の更新予約機能の新設について</a:t>
            </a:r>
            <a:endParaRPr lang="en-US" altLang="ja-JP" sz="2400" b="1" dirty="0">
              <a:solidFill>
                <a:schemeClr val="bg1"/>
              </a:solidFill>
              <a:latin typeface="メイリオ" panose="020B0604030504040204" pitchFamily="50" charset="-128"/>
              <a:ea typeface="メイリオ" panose="020B0604030504040204" pitchFamily="50" charset="-128"/>
              <a:cs typeface="Times New Roman" pitchFamily="18" charset="0"/>
            </a:endParaRPr>
          </a:p>
        </p:txBody>
      </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蒲郡</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9" name="角丸四角形 8"/>
          <p:cNvSpPr/>
          <p:nvPr/>
        </p:nvSpPr>
        <p:spPr>
          <a:xfrm>
            <a:off x="115741" y="2431054"/>
            <a:ext cx="1497713" cy="37457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手続き方法</a:t>
            </a:r>
          </a:p>
        </p:txBody>
      </p:sp>
      <p:sp>
        <p:nvSpPr>
          <p:cNvPr id="19" name="楕円 18"/>
          <p:cNvSpPr/>
          <p:nvPr/>
        </p:nvSpPr>
        <p:spPr>
          <a:xfrm>
            <a:off x="139989" y="2884346"/>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1</a:t>
            </a:r>
          </a:p>
        </p:txBody>
      </p:sp>
      <p:sp>
        <p:nvSpPr>
          <p:cNvPr id="22" name="楕円 21">
            <a:extLst>
              <a:ext uri="{FF2B5EF4-FFF2-40B4-BE49-F238E27FC236}">
                <a16:creationId xmlns:a16="http://schemas.microsoft.com/office/drawing/2014/main" id="{0926173E-A447-BF82-5B98-217C64ED8D4A}"/>
              </a:ext>
            </a:extLst>
          </p:cNvPr>
          <p:cNvSpPr/>
          <p:nvPr/>
        </p:nvSpPr>
        <p:spPr>
          <a:xfrm>
            <a:off x="150047" y="315280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2</a:t>
            </a:r>
          </a:p>
        </p:txBody>
      </p:sp>
      <p:grpSp>
        <p:nvGrpSpPr>
          <p:cNvPr id="24" name="グループ化 23">
            <a:extLst>
              <a:ext uri="{FF2B5EF4-FFF2-40B4-BE49-F238E27FC236}">
                <a16:creationId xmlns:a16="http://schemas.microsoft.com/office/drawing/2014/main" id="{94F33F5B-71EE-EABD-0E9B-65B9C015ECF0}"/>
              </a:ext>
            </a:extLst>
          </p:cNvPr>
          <p:cNvGrpSpPr/>
          <p:nvPr/>
        </p:nvGrpSpPr>
        <p:grpSpPr>
          <a:xfrm>
            <a:off x="398590" y="3203270"/>
            <a:ext cx="4155549" cy="2685834"/>
            <a:chOff x="0" y="0"/>
            <a:chExt cx="4535871" cy="3049708"/>
          </a:xfrm>
        </p:grpSpPr>
        <p:pic>
          <p:nvPicPr>
            <p:cNvPr id="25" name="図 24">
              <a:extLst>
                <a:ext uri="{FF2B5EF4-FFF2-40B4-BE49-F238E27FC236}">
                  <a16:creationId xmlns:a16="http://schemas.microsoft.com/office/drawing/2014/main" id="{D92E18E3-5B36-4054-818A-9E1FC192ED92}"/>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0" y="0"/>
              <a:ext cx="4535871" cy="3049708"/>
            </a:xfrm>
            <a:prstGeom prst="rect">
              <a:avLst/>
            </a:prstGeom>
            <a:ln>
              <a:noFill/>
            </a:ln>
          </p:spPr>
        </p:pic>
        <p:sp>
          <p:nvSpPr>
            <p:cNvPr id="29" name="正方形/長方形 28">
              <a:extLst>
                <a:ext uri="{FF2B5EF4-FFF2-40B4-BE49-F238E27FC236}">
                  <a16:creationId xmlns:a16="http://schemas.microsoft.com/office/drawing/2014/main" id="{FA9F016B-6015-4679-A2E6-EC62F20FBA36}"/>
                </a:ext>
              </a:extLst>
            </p:cNvPr>
            <p:cNvSpPr/>
            <p:nvPr/>
          </p:nvSpPr>
          <p:spPr>
            <a:xfrm>
              <a:off x="1059258" y="2299336"/>
              <a:ext cx="1057231" cy="637000"/>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kumimoji="1" lang="ja-JP" altLang="en-US" sz="1100" dirty="0">
                <a:solidFill>
                  <a:srgbClr val="FF0000"/>
                </a:solidFill>
              </a:endParaRPr>
            </a:p>
          </p:txBody>
        </p:sp>
      </p:grpSp>
      <p:sp>
        <p:nvSpPr>
          <p:cNvPr id="34" name="楕円 33">
            <a:extLst>
              <a:ext uri="{FF2B5EF4-FFF2-40B4-BE49-F238E27FC236}">
                <a16:creationId xmlns:a16="http://schemas.microsoft.com/office/drawing/2014/main" id="{09883DFF-2A54-B66E-4D79-AEBE86DC241F}"/>
              </a:ext>
            </a:extLst>
          </p:cNvPr>
          <p:cNvSpPr/>
          <p:nvPr/>
        </p:nvSpPr>
        <p:spPr>
          <a:xfrm>
            <a:off x="182875" y="621383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3</a:t>
            </a:r>
          </a:p>
        </p:txBody>
      </p:sp>
      <p:sp>
        <p:nvSpPr>
          <p:cNvPr id="51" name="テキスト ボックス 50">
            <a:extLst>
              <a:ext uri="{FF2B5EF4-FFF2-40B4-BE49-F238E27FC236}">
                <a16:creationId xmlns:a16="http://schemas.microsoft.com/office/drawing/2014/main" id="{242AAEA5-F77D-7B45-B447-8CA822164073}"/>
              </a:ext>
            </a:extLst>
          </p:cNvPr>
          <p:cNvSpPr txBox="1"/>
          <p:nvPr/>
        </p:nvSpPr>
        <p:spPr>
          <a:xfrm>
            <a:off x="4700525" y="3217257"/>
            <a:ext cx="2007428" cy="1015663"/>
          </a:xfrm>
          <a:prstGeom prst="rect">
            <a:avLst/>
          </a:prstGeom>
          <a:noFill/>
          <a:ln>
            <a:solidFill>
              <a:schemeClr val="tx1"/>
            </a:solidFill>
          </a:ln>
        </p:spPr>
        <p:txBody>
          <a:bodyPr wrap="square" rtlCol="0">
            <a:spAutoFit/>
          </a:bodyPr>
          <a:lstStyle/>
          <a:p>
            <a:r>
              <a:rPr kumimoji="1" lang="ja-JP" altLang="en-US" sz="1200" b="1" dirty="0">
                <a:solidFill>
                  <a:srgbClr val="FF0000"/>
                </a:solidFill>
                <a:latin typeface="+mj-ea"/>
                <a:ea typeface="+mj-ea"/>
              </a:rPr>
              <a:t>「有効中求人更新予約」</a:t>
            </a:r>
            <a:r>
              <a:rPr kumimoji="1" lang="ja-JP" altLang="en-US" sz="1200" dirty="0">
                <a:latin typeface="+mj-ea"/>
                <a:ea typeface="+mj-ea"/>
              </a:rPr>
              <a:t>ボタンをクリック。</a:t>
            </a:r>
            <a:endParaRPr kumimoji="1" lang="en-US" altLang="ja-JP" sz="1200" dirty="0">
              <a:latin typeface="+mj-ea"/>
              <a:ea typeface="+mj-ea"/>
            </a:endParaRPr>
          </a:p>
          <a:p>
            <a:r>
              <a:rPr kumimoji="1" lang="en-US" altLang="ja-JP" sz="1200" dirty="0">
                <a:latin typeface="+mj-ea"/>
                <a:ea typeface="+mj-ea"/>
              </a:rPr>
              <a:t>※14</a:t>
            </a:r>
            <a:r>
              <a:rPr kumimoji="1" lang="ja-JP" altLang="en-US" sz="1200" dirty="0">
                <a:latin typeface="+mj-ea"/>
                <a:ea typeface="+mj-ea"/>
              </a:rPr>
              <a:t>日以内に有効期間が満了する求人がない場合はクリックできません。</a:t>
            </a:r>
          </a:p>
        </p:txBody>
      </p:sp>
      <p:sp>
        <p:nvSpPr>
          <p:cNvPr id="52" name="テキスト ボックス 51">
            <a:extLst>
              <a:ext uri="{FF2B5EF4-FFF2-40B4-BE49-F238E27FC236}">
                <a16:creationId xmlns:a16="http://schemas.microsoft.com/office/drawing/2014/main" id="{BA2EBB3A-A601-C379-6616-E125D3B031CC}"/>
              </a:ext>
            </a:extLst>
          </p:cNvPr>
          <p:cNvSpPr txBox="1"/>
          <p:nvPr/>
        </p:nvSpPr>
        <p:spPr>
          <a:xfrm>
            <a:off x="4797152" y="6367263"/>
            <a:ext cx="1910801" cy="1015663"/>
          </a:xfrm>
          <a:prstGeom prst="rect">
            <a:avLst/>
          </a:prstGeom>
          <a:noFill/>
          <a:ln>
            <a:solidFill>
              <a:schemeClr val="tx1"/>
            </a:solidFill>
          </a:ln>
        </p:spPr>
        <p:txBody>
          <a:bodyPr wrap="square" rtlCol="0">
            <a:spAutoFit/>
          </a:bodyPr>
          <a:lstStyle/>
          <a:p>
            <a:r>
              <a:rPr kumimoji="1" lang="ja-JP" altLang="en-US" sz="1200" dirty="0">
                <a:latin typeface="+mj-ea"/>
                <a:ea typeface="+mj-ea"/>
              </a:rPr>
              <a:t>更新予約が可能な求人一覧が表示されます。</a:t>
            </a:r>
            <a:endParaRPr kumimoji="1" lang="en-US" altLang="ja-JP" sz="1200" dirty="0">
              <a:latin typeface="+mj-ea"/>
              <a:ea typeface="+mj-ea"/>
            </a:endParaRPr>
          </a:p>
          <a:p>
            <a:r>
              <a:rPr kumimoji="1" lang="ja-JP" altLang="en-US" sz="1200" dirty="0">
                <a:latin typeface="+mj-ea"/>
                <a:ea typeface="+mj-ea"/>
              </a:rPr>
              <a:t>更新を希望する求人の</a:t>
            </a:r>
            <a:r>
              <a:rPr kumimoji="1" lang="ja-JP" altLang="en-US" sz="1200" b="1" dirty="0">
                <a:solidFill>
                  <a:srgbClr val="FF0000"/>
                </a:solidFill>
                <a:latin typeface="+mj-ea"/>
                <a:ea typeface="+mj-ea"/>
              </a:rPr>
              <a:t>「この求人の更新予約を登録」</a:t>
            </a:r>
            <a:r>
              <a:rPr kumimoji="1" lang="ja-JP" altLang="en-US" sz="1200" dirty="0">
                <a:latin typeface="+mj-ea"/>
                <a:ea typeface="+mj-ea"/>
              </a:rPr>
              <a:t>ボタンをクリック</a:t>
            </a:r>
          </a:p>
        </p:txBody>
      </p:sp>
      <p:sp>
        <p:nvSpPr>
          <p:cNvPr id="54" name="テキスト ボックス 53">
            <a:extLst>
              <a:ext uri="{FF2B5EF4-FFF2-40B4-BE49-F238E27FC236}">
                <a16:creationId xmlns:a16="http://schemas.microsoft.com/office/drawing/2014/main" id="{EAC2480A-6A14-688F-1159-AC631E38DD4A}"/>
              </a:ext>
            </a:extLst>
          </p:cNvPr>
          <p:cNvSpPr txBox="1"/>
          <p:nvPr/>
        </p:nvSpPr>
        <p:spPr>
          <a:xfrm>
            <a:off x="386642" y="2857979"/>
            <a:ext cx="4909362"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求人者マイページへログイン</a:t>
            </a:r>
          </a:p>
        </p:txBody>
      </p:sp>
      <p:grpSp>
        <p:nvGrpSpPr>
          <p:cNvPr id="55" name="グループ化 54">
            <a:extLst>
              <a:ext uri="{FF2B5EF4-FFF2-40B4-BE49-F238E27FC236}">
                <a16:creationId xmlns:a16="http://schemas.microsoft.com/office/drawing/2014/main" id="{5A39AB1F-C272-C344-0CDD-D4DC0ED029E0}"/>
              </a:ext>
            </a:extLst>
          </p:cNvPr>
          <p:cNvGrpSpPr/>
          <p:nvPr/>
        </p:nvGrpSpPr>
        <p:grpSpPr>
          <a:xfrm>
            <a:off x="404664" y="6253066"/>
            <a:ext cx="4194502" cy="2948406"/>
            <a:chOff x="3810" y="0"/>
            <a:chExt cx="5711190" cy="4141471"/>
          </a:xfrm>
        </p:grpSpPr>
        <p:grpSp>
          <p:nvGrpSpPr>
            <p:cNvPr id="56" name="グループ化 55">
              <a:extLst>
                <a:ext uri="{FF2B5EF4-FFF2-40B4-BE49-F238E27FC236}">
                  <a16:creationId xmlns:a16="http://schemas.microsoft.com/office/drawing/2014/main" id="{B006A9E2-5538-798F-E451-CBB5EB165991}"/>
                </a:ext>
              </a:extLst>
            </p:cNvPr>
            <p:cNvGrpSpPr/>
            <p:nvPr/>
          </p:nvGrpSpPr>
          <p:grpSpPr>
            <a:xfrm>
              <a:off x="3810" y="0"/>
              <a:ext cx="5711190" cy="4141471"/>
              <a:chOff x="3810" y="0"/>
              <a:chExt cx="5711190" cy="4141471"/>
            </a:xfrm>
          </p:grpSpPr>
          <p:grpSp>
            <p:nvGrpSpPr>
              <p:cNvPr id="58" name="グループ化 57">
                <a:extLst>
                  <a:ext uri="{FF2B5EF4-FFF2-40B4-BE49-F238E27FC236}">
                    <a16:creationId xmlns:a16="http://schemas.microsoft.com/office/drawing/2014/main" id="{C6244480-6655-43DF-DF75-02240830EFC2}"/>
                  </a:ext>
                </a:extLst>
              </p:cNvPr>
              <p:cNvGrpSpPr/>
              <p:nvPr/>
            </p:nvGrpSpPr>
            <p:grpSpPr>
              <a:xfrm>
                <a:off x="3810" y="0"/>
                <a:ext cx="5711190" cy="4137660"/>
                <a:chOff x="3810" y="0"/>
                <a:chExt cx="4591708" cy="4039913"/>
              </a:xfrm>
            </p:grpSpPr>
            <p:pic>
              <p:nvPicPr>
                <p:cNvPr id="60" name="図 59">
                  <a:extLst>
                    <a:ext uri="{FF2B5EF4-FFF2-40B4-BE49-F238E27FC236}">
                      <a16:creationId xmlns:a16="http://schemas.microsoft.com/office/drawing/2014/main" id="{8414822F-B5FE-43CF-B907-0664226DF2B0}"/>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3810" y="0"/>
                  <a:ext cx="4591707" cy="3067707"/>
                </a:xfrm>
                <a:prstGeom prst="rect">
                  <a:avLst/>
                </a:prstGeom>
              </p:spPr>
            </p:pic>
            <p:pic>
              <p:nvPicPr>
                <p:cNvPr id="61" name="図 60">
                  <a:extLst>
                    <a:ext uri="{FF2B5EF4-FFF2-40B4-BE49-F238E27FC236}">
                      <a16:creationId xmlns:a16="http://schemas.microsoft.com/office/drawing/2014/main" id="{DECF3954-ACFF-464E-9DE0-CC317415D2FD}"/>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3810" y="1964120"/>
                  <a:ext cx="4591708" cy="2075793"/>
                </a:xfrm>
                <a:prstGeom prst="rect">
                  <a:avLst/>
                </a:prstGeom>
              </p:spPr>
            </p:pic>
          </p:grpSp>
          <p:sp>
            <p:nvSpPr>
              <p:cNvPr id="59" name="正方形/長方形 58">
                <a:extLst>
                  <a:ext uri="{FF2B5EF4-FFF2-40B4-BE49-F238E27FC236}">
                    <a16:creationId xmlns:a16="http://schemas.microsoft.com/office/drawing/2014/main" id="{9FFD598D-3E3A-49E4-B32B-FE32F2CD20E7}"/>
                  </a:ext>
                </a:extLst>
              </p:cNvPr>
              <p:cNvSpPr/>
              <p:nvPr/>
            </p:nvSpPr>
            <p:spPr>
              <a:xfrm>
                <a:off x="4083139" y="3599126"/>
                <a:ext cx="1191807" cy="54234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57" name="正方形/長方形 56">
              <a:extLst>
                <a:ext uri="{FF2B5EF4-FFF2-40B4-BE49-F238E27FC236}">
                  <a16:creationId xmlns:a16="http://schemas.microsoft.com/office/drawing/2014/main" id="{83117A7E-2118-4F68-AEAC-A26485492261}"/>
                </a:ext>
              </a:extLst>
            </p:cNvPr>
            <p:cNvSpPr/>
            <p:nvPr/>
          </p:nvSpPr>
          <p:spPr>
            <a:xfrm>
              <a:off x="721594" y="2164768"/>
              <a:ext cx="1658032" cy="1289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700" kern="1200" dirty="0">
                  <a:solidFill>
                    <a:sysClr val="windowText" lastClr="000000"/>
                  </a:solidFill>
                </a:rPr>
                <a:t>NNNNNNNNNNNNNNNN</a:t>
              </a:r>
              <a:endParaRPr kumimoji="1" lang="ja-JP" altLang="en-US" sz="700" kern="1200" dirty="0">
                <a:solidFill>
                  <a:sysClr val="windowText" lastClr="000000"/>
                </a:solidFill>
              </a:endParaRPr>
            </a:p>
          </p:txBody>
        </p:sp>
      </p:grpSp>
      <p:sp>
        <p:nvSpPr>
          <p:cNvPr id="69" name="正方形/長方形 68">
            <a:extLst>
              <a:ext uri="{FF2B5EF4-FFF2-40B4-BE49-F238E27FC236}">
                <a16:creationId xmlns:a16="http://schemas.microsoft.com/office/drawing/2014/main" id="{1AF73BB2-531E-4D5E-73A2-FC1205B748BB}"/>
              </a:ext>
            </a:extLst>
          </p:cNvPr>
          <p:cNvSpPr/>
          <p:nvPr/>
        </p:nvSpPr>
        <p:spPr>
          <a:xfrm>
            <a:off x="1415671" y="5255461"/>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4" name="テキスト ボックス 3">
            <a:extLst>
              <a:ext uri="{FF2B5EF4-FFF2-40B4-BE49-F238E27FC236}">
                <a16:creationId xmlns:a16="http://schemas.microsoft.com/office/drawing/2014/main" id="{53486357-3D16-09FD-24D4-BADC34D8DC14}"/>
              </a:ext>
            </a:extLst>
          </p:cNvPr>
          <p:cNvSpPr txBox="1"/>
          <p:nvPr/>
        </p:nvSpPr>
        <p:spPr>
          <a:xfrm>
            <a:off x="3140968" y="8085626"/>
            <a:ext cx="584684" cy="169277"/>
          </a:xfrm>
          <a:prstGeom prst="rect">
            <a:avLst/>
          </a:prstGeom>
          <a:solidFill>
            <a:srgbClr val="FFFFFF"/>
          </a:solidFill>
        </p:spPr>
        <p:txBody>
          <a:bodyPr wrap="square" rtlCol="0">
            <a:spAutoFit/>
          </a:bodyPr>
          <a:lstStyle/>
          <a:p>
            <a:r>
              <a:rPr kumimoji="1" lang="en-US" altLang="ja-JP" sz="500" dirty="0"/>
              <a:t>NNNNNNNNN</a:t>
            </a:r>
            <a:endParaRPr kumimoji="1" lang="ja-JP" altLang="en-US" sz="500" dirty="0"/>
          </a:p>
        </p:txBody>
      </p:sp>
      <p:sp>
        <p:nvSpPr>
          <p:cNvPr id="7" name="テキスト ボックス 6">
            <a:extLst>
              <a:ext uri="{FF2B5EF4-FFF2-40B4-BE49-F238E27FC236}">
                <a16:creationId xmlns:a16="http://schemas.microsoft.com/office/drawing/2014/main" id="{9E404F66-086A-46CD-B6F0-84488E8589B4}"/>
              </a:ext>
            </a:extLst>
          </p:cNvPr>
          <p:cNvSpPr txBox="1"/>
          <p:nvPr/>
        </p:nvSpPr>
        <p:spPr>
          <a:xfrm>
            <a:off x="607870" y="4341222"/>
            <a:ext cx="1541678" cy="215444"/>
          </a:xfrm>
          <a:prstGeom prst="rect">
            <a:avLst/>
          </a:prstGeom>
          <a:solidFill>
            <a:srgbClr val="FFFFFF"/>
          </a:solidFill>
        </p:spPr>
        <p:txBody>
          <a:bodyPr wrap="square" rtlCol="0">
            <a:spAutoFit/>
          </a:bodyPr>
          <a:lstStyle/>
          <a:p>
            <a:r>
              <a:rPr kumimoji="1" lang="en-US" altLang="ja-JP" sz="800" dirty="0"/>
              <a:t>NNNNNNNNN</a:t>
            </a:r>
            <a:endParaRPr kumimoji="1" lang="ja-JP" altLang="en-US" sz="800" dirty="0"/>
          </a:p>
        </p:txBody>
      </p:sp>
      <p:sp>
        <p:nvSpPr>
          <p:cNvPr id="8" name="テキスト ボックス 7">
            <a:extLst>
              <a:ext uri="{FF2B5EF4-FFF2-40B4-BE49-F238E27FC236}">
                <a16:creationId xmlns:a16="http://schemas.microsoft.com/office/drawing/2014/main" id="{58D14CAC-F53C-E010-D07C-B1B1574A3967}"/>
              </a:ext>
            </a:extLst>
          </p:cNvPr>
          <p:cNvSpPr txBox="1"/>
          <p:nvPr/>
        </p:nvSpPr>
        <p:spPr>
          <a:xfrm>
            <a:off x="1028770" y="4520952"/>
            <a:ext cx="584684" cy="169277"/>
          </a:xfrm>
          <a:prstGeom prst="rect">
            <a:avLst/>
          </a:prstGeom>
          <a:solidFill>
            <a:srgbClr val="FFFFFF"/>
          </a:solidFill>
        </p:spPr>
        <p:txBody>
          <a:bodyPr wrap="square" rtlCol="0">
            <a:spAutoFit/>
          </a:bodyPr>
          <a:lstStyle/>
          <a:p>
            <a:r>
              <a:rPr kumimoji="1" lang="en-US" altLang="ja-JP" sz="500" dirty="0"/>
              <a:t>NNNNNNNNN</a:t>
            </a:r>
            <a:endParaRPr kumimoji="1" lang="ja-JP" altLang="en-US" sz="500" dirty="0"/>
          </a:p>
        </p:txBody>
      </p:sp>
    </p:spTree>
    <p:extLst>
      <p:ext uri="{BB962C8B-B14F-4D97-AF65-F5344CB8AC3E}">
        <p14:creationId xmlns:p14="http://schemas.microsoft.com/office/powerpoint/2010/main" val="21924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蒲郡</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pic>
        <p:nvPicPr>
          <p:cNvPr id="41" name="図 40">
            <a:extLst>
              <a:ext uri="{FF2B5EF4-FFF2-40B4-BE49-F238E27FC236}">
                <a16:creationId xmlns:a16="http://schemas.microsoft.com/office/drawing/2014/main" id="{06078C0E-0317-4899-9950-C7AECC8C19D1}"/>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477125" y="678042"/>
            <a:ext cx="4154400" cy="2762790"/>
          </a:xfrm>
          <a:prstGeom prst="rect">
            <a:avLst/>
          </a:prstGeom>
        </p:spPr>
      </p:pic>
      <p:pic>
        <p:nvPicPr>
          <p:cNvPr id="42" name="図 41">
            <a:extLst>
              <a:ext uri="{FF2B5EF4-FFF2-40B4-BE49-F238E27FC236}">
                <a16:creationId xmlns:a16="http://schemas.microsoft.com/office/drawing/2014/main" id="{62880739-A413-4E4B-84CB-DC858B20D001}"/>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477125" y="3533665"/>
            <a:ext cx="4154400" cy="1131303"/>
          </a:xfrm>
          <a:prstGeom prst="rect">
            <a:avLst/>
          </a:prstGeom>
          <a:ln>
            <a:noFill/>
          </a:ln>
        </p:spPr>
      </p:pic>
      <p:pic>
        <p:nvPicPr>
          <p:cNvPr id="43" name="図 42">
            <a:extLst>
              <a:ext uri="{FF2B5EF4-FFF2-40B4-BE49-F238E27FC236}">
                <a16:creationId xmlns:a16="http://schemas.microsoft.com/office/drawing/2014/main" id="{7396BE9F-5770-4018-B16A-D42F68B7F8C8}"/>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477125" y="5101422"/>
            <a:ext cx="4154401" cy="2083826"/>
          </a:xfrm>
          <a:prstGeom prst="rect">
            <a:avLst/>
          </a:prstGeom>
        </p:spPr>
      </p:pic>
      <p:pic>
        <p:nvPicPr>
          <p:cNvPr id="44" name="図 43">
            <a:extLst>
              <a:ext uri="{FF2B5EF4-FFF2-40B4-BE49-F238E27FC236}">
                <a16:creationId xmlns:a16="http://schemas.microsoft.com/office/drawing/2014/main" id="{E6D6991A-F713-4A89-A266-3BF74EFBD892}"/>
              </a:ext>
            </a:extLst>
          </p:cNvPr>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477124" y="7257256"/>
            <a:ext cx="4154401" cy="1633414"/>
          </a:xfrm>
          <a:prstGeom prst="rect">
            <a:avLst/>
          </a:prstGeom>
        </p:spPr>
      </p:pic>
      <p:sp>
        <p:nvSpPr>
          <p:cNvPr id="45" name="楕円 44">
            <a:extLst>
              <a:ext uri="{FF2B5EF4-FFF2-40B4-BE49-F238E27FC236}">
                <a16:creationId xmlns:a16="http://schemas.microsoft.com/office/drawing/2014/main" id="{E16B581B-BC8A-7E3B-7F60-8BCEFCFCBDD2}"/>
              </a:ext>
            </a:extLst>
          </p:cNvPr>
          <p:cNvSpPr/>
          <p:nvPr/>
        </p:nvSpPr>
        <p:spPr>
          <a:xfrm>
            <a:off x="239918" y="669214"/>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4</a:t>
            </a:r>
          </a:p>
        </p:txBody>
      </p:sp>
      <p:sp>
        <p:nvSpPr>
          <p:cNvPr id="46" name="テキスト ボックス 45">
            <a:extLst>
              <a:ext uri="{FF2B5EF4-FFF2-40B4-BE49-F238E27FC236}">
                <a16:creationId xmlns:a16="http://schemas.microsoft.com/office/drawing/2014/main" id="{F74B8D22-CF15-2C1F-5A3A-B0BF8F27A873}"/>
              </a:ext>
            </a:extLst>
          </p:cNvPr>
          <p:cNvSpPr txBox="1"/>
          <p:nvPr/>
        </p:nvSpPr>
        <p:spPr>
          <a:xfrm>
            <a:off x="4771505" y="669214"/>
            <a:ext cx="1897853" cy="1569660"/>
          </a:xfrm>
          <a:prstGeom prst="rect">
            <a:avLst/>
          </a:prstGeom>
          <a:noFill/>
          <a:ln>
            <a:solidFill>
              <a:schemeClr val="tx1"/>
            </a:solidFill>
          </a:ln>
        </p:spPr>
        <p:txBody>
          <a:bodyPr wrap="square" rtlCol="0">
            <a:spAutoFit/>
          </a:bodyPr>
          <a:lstStyle/>
          <a:p>
            <a:r>
              <a:rPr kumimoji="1" lang="ja-JP" altLang="en-US" sz="1200" b="1" dirty="0">
                <a:solidFill>
                  <a:srgbClr val="FF0000"/>
                </a:solidFill>
              </a:rPr>
              <a:t>「求人情報を編集」</a:t>
            </a:r>
            <a:r>
              <a:rPr kumimoji="1" lang="ja-JP" altLang="en-US" sz="1200" dirty="0"/>
              <a:t>ボタンをクリック</a:t>
            </a:r>
            <a:endParaRPr kumimoji="1" lang="en-US" altLang="ja-JP" sz="1200" dirty="0"/>
          </a:p>
          <a:p>
            <a:r>
              <a:rPr kumimoji="1" lang="ja-JP" altLang="en-US" sz="1200" dirty="0"/>
              <a:t>更新元の求人情報が反映された編集画面へ移行するため「</a:t>
            </a:r>
            <a:r>
              <a:rPr kumimoji="1" lang="en-US" altLang="ja-JP" sz="1200" dirty="0"/>
              <a:t>1.</a:t>
            </a:r>
            <a:r>
              <a:rPr kumimoji="1" lang="ja-JP" altLang="en-US" sz="1200" dirty="0"/>
              <a:t>求人区分等」から修正箇所があれば修正し</a:t>
            </a:r>
            <a:r>
              <a:rPr kumimoji="1" lang="ja-JP" altLang="en-US" sz="1200" b="1" dirty="0">
                <a:solidFill>
                  <a:srgbClr val="FF0000"/>
                </a:solidFill>
              </a:rPr>
              <a:t>「次へ進む」</a:t>
            </a:r>
            <a:r>
              <a:rPr kumimoji="1" lang="ja-JP" altLang="en-US" sz="1200" dirty="0"/>
              <a:t>ボタンをクリック。</a:t>
            </a:r>
          </a:p>
        </p:txBody>
      </p:sp>
      <p:sp>
        <p:nvSpPr>
          <p:cNvPr id="47" name="楕円 46">
            <a:extLst>
              <a:ext uri="{FF2B5EF4-FFF2-40B4-BE49-F238E27FC236}">
                <a16:creationId xmlns:a16="http://schemas.microsoft.com/office/drawing/2014/main" id="{F65BB2E0-775A-D082-0BE7-FD442B5C2E15}"/>
              </a:ext>
            </a:extLst>
          </p:cNvPr>
          <p:cNvSpPr/>
          <p:nvPr/>
        </p:nvSpPr>
        <p:spPr>
          <a:xfrm>
            <a:off x="184742" y="513371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5</a:t>
            </a:r>
          </a:p>
        </p:txBody>
      </p:sp>
      <p:sp>
        <p:nvSpPr>
          <p:cNvPr id="49" name="テキスト ボックス 48">
            <a:extLst>
              <a:ext uri="{FF2B5EF4-FFF2-40B4-BE49-F238E27FC236}">
                <a16:creationId xmlns:a16="http://schemas.microsoft.com/office/drawing/2014/main" id="{165AEF96-6F8F-DDF0-A616-C6298F5AB0D7}"/>
              </a:ext>
            </a:extLst>
          </p:cNvPr>
          <p:cNvSpPr txBox="1"/>
          <p:nvPr/>
        </p:nvSpPr>
        <p:spPr>
          <a:xfrm>
            <a:off x="4771506" y="7392930"/>
            <a:ext cx="1955041" cy="1200329"/>
          </a:xfrm>
          <a:prstGeom prst="rect">
            <a:avLst/>
          </a:prstGeom>
          <a:noFill/>
          <a:ln>
            <a:solidFill>
              <a:schemeClr val="tx1"/>
            </a:solidFill>
          </a:ln>
        </p:spPr>
        <p:txBody>
          <a:bodyPr wrap="square" rtlCol="0">
            <a:spAutoFit/>
          </a:bodyPr>
          <a:lstStyle/>
          <a:p>
            <a:r>
              <a:rPr kumimoji="1" lang="ja-JP" altLang="en-US" sz="1200" dirty="0"/>
              <a:t>「</a:t>
            </a:r>
            <a:r>
              <a:rPr kumimoji="1" lang="en-US" altLang="ja-JP" sz="1200" dirty="0"/>
              <a:t>8.</a:t>
            </a:r>
            <a:r>
              <a:rPr kumimoji="1" lang="ja-JP" altLang="en-US" sz="1200" dirty="0"/>
              <a:t>選考方法」まで進みましたら最後に</a:t>
            </a:r>
            <a:r>
              <a:rPr kumimoji="1" lang="ja-JP" altLang="en-US" sz="1200" b="1" dirty="0">
                <a:solidFill>
                  <a:srgbClr val="FF0000"/>
                </a:solidFill>
              </a:rPr>
              <a:t>「完了」</a:t>
            </a:r>
            <a:r>
              <a:rPr kumimoji="1" lang="ja-JP" altLang="en-US" sz="1200" dirty="0"/>
              <a:t>ボタンをクリック。</a:t>
            </a:r>
            <a:endParaRPr kumimoji="1" lang="en-US" altLang="ja-JP" sz="1200" dirty="0"/>
          </a:p>
          <a:p>
            <a:r>
              <a:rPr kumimoji="1" lang="ja-JP" altLang="en-US" sz="1200" dirty="0"/>
              <a:t>「完了」ボタンをクリックしても申込みは完了しておりませんのでご注意ください。</a:t>
            </a:r>
          </a:p>
        </p:txBody>
      </p:sp>
      <p:sp>
        <p:nvSpPr>
          <p:cNvPr id="51" name="テキスト ボックス 50">
            <a:extLst>
              <a:ext uri="{FF2B5EF4-FFF2-40B4-BE49-F238E27FC236}">
                <a16:creationId xmlns:a16="http://schemas.microsoft.com/office/drawing/2014/main" id="{61696452-C77A-C9DE-BB73-F66341A52BA9}"/>
              </a:ext>
            </a:extLst>
          </p:cNvPr>
          <p:cNvSpPr txBox="1"/>
          <p:nvPr/>
        </p:nvSpPr>
        <p:spPr>
          <a:xfrm>
            <a:off x="2033890" y="3361208"/>
            <a:ext cx="1040867" cy="369332"/>
          </a:xfrm>
          <a:prstGeom prst="rect">
            <a:avLst/>
          </a:prstGeom>
          <a:noFill/>
        </p:spPr>
        <p:txBody>
          <a:bodyPr wrap="square" rtlCol="0">
            <a:spAutoFit/>
          </a:bodyPr>
          <a:lstStyle/>
          <a:p>
            <a:r>
              <a:rPr kumimoji="1" lang="ja-JP" altLang="en-US" dirty="0"/>
              <a:t>中略</a:t>
            </a:r>
          </a:p>
        </p:txBody>
      </p:sp>
      <p:sp>
        <p:nvSpPr>
          <p:cNvPr id="52" name="テキスト ボックス 51">
            <a:extLst>
              <a:ext uri="{FF2B5EF4-FFF2-40B4-BE49-F238E27FC236}">
                <a16:creationId xmlns:a16="http://schemas.microsoft.com/office/drawing/2014/main" id="{80BBBE3D-AE52-FAD7-B80C-56A001C18EE4}"/>
              </a:ext>
            </a:extLst>
          </p:cNvPr>
          <p:cNvSpPr txBox="1"/>
          <p:nvPr/>
        </p:nvSpPr>
        <p:spPr>
          <a:xfrm>
            <a:off x="2033890" y="7031940"/>
            <a:ext cx="1040867" cy="369332"/>
          </a:xfrm>
          <a:prstGeom prst="rect">
            <a:avLst/>
          </a:prstGeom>
          <a:noFill/>
        </p:spPr>
        <p:txBody>
          <a:bodyPr wrap="square" rtlCol="0">
            <a:spAutoFit/>
          </a:bodyPr>
          <a:lstStyle/>
          <a:p>
            <a:r>
              <a:rPr kumimoji="1" lang="ja-JP" altLang="en-US" dirty="0"/>
              <a:t>中略</a:t>
            </a:r>
          </a:p>
        </p:txBody>
      </p:sp>
      <p:sp>
        <p:nvSpPr>
          <p:cNvPr id="54" name="正方形/長方形 53">
            <a:extLst>
              <a:ext uri="{FF2B5EF4-FFF2-40B4-BE49-F238E27FC236}">
                <a16:creationId xmlns:a16="http://schemas.microsoft.com/office/drawing/2014/main" id="{23ECD987-7B89-3316-BC0A-664673011CF1}"/>
              </a:ext>
            </a:extLst>
          </p:cNvPr>
          <p:cNvSpPr/>
          <p:nvPr/>
        </p:nvSpPr>
        <p:spPr>
          <a:xfrm>
            <a:off x="3573016" y="4175980"/>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55" name="正方形/長方形 54">
            <a:extLst>
              <a:ext uri="{FF2B5EF4-FFF2-40B4-BE49-F238E27FC236}">
                <a16:creationId xmlns:a16="http://schemas.microsoft.com/office/drawing/2014/main" id="{D0B454F8-ABC3-78FB-96A2-999A9FFEF1F4}"/>
              </a:ext>
            </a:extLst>
          </p:cNvPr>
          <p:cNvSpPr/>
          <p:nvPr/>
        </p:nvSpPr>
        <p:spPr>
          <a:xfrm>
            <a:off x="3687404" y="8481392"/>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2" name="テキスト ボックス 1">
            <a:extLst>
              <a:ext uri="{FF2B5EF4-FFF2-40B4-BE49-F238E27FC236}">
                <a16:creationId xmlns:a16="http://schemas.microsoft.com/office/drawing/2014/main" id="{4D7051D3-6A8D-3F93-7E73-3152A0C77744}"/>
              </a:ext>
            </a:extLst>
          </p:cNvPr>
          <p:cNvSpPr txBox="1"/>
          <p:nvPr/>
        </p:nvSpPr>
        <p:spPr>
          <a:xfrm>
            <a:off x="4771505" y="4770075"/>
            <a:ext cx="1955041" cy="1015663"/>
          </a:xfrm>
          <a:prstGeom prst="rect">
            <a:avLst/>
          </a:prstGeom>
          <a:noFill/>
          <a:ln>
            <a:solidFill>
              <a:schemeClr val="tx1"/>
            </a:solidFill>
          </a:ln>
        </p:spPr>
        <p:txBody>
          <a:bodyPr wrap="square" rtlCol="0">
            <a:spAutoFit/>
          </a:bodyPr>
          <a:lstStyle/>
          <a:p>
            <a:r>
              <a:rPr kumimoji="1" lang="ja-JP" altLang="en-US" sz="1200" dirty="0"/>
              <a:t>「</a:t>
            </a:r>
            <a:r>
              <a:rPr kumimoji="1" lang="en-US" altLang="ja-JP" sz="1200" dirty="0"/>
              <a:t>1.</a:t>
            </a:r>
            <a:r>
              <a:rPr kumimoji="1" lang="ja-JP" altLang="en-US" sz="1200" dirty="0"/>
              <a:t>求人区分等」～「</a:t>
            </a:r>
            <a:r>
              <a:rPr kumimoji="1" lang="en-US" altLang="ja-JP" sz="1200" dirty="0"/>
              <a:t>8.</a:t>
            </a:r>
            <a:r>
              <a:rPr kumimoji="1" lang="ja-JP" altLang="en-US" sz="1200" dirty="0"/>
              <a:t>選考方法」まで順番に修正箇所があれば編集のうえ</a:t>
            </a:r>
            <a:r>
              <a:rPr kumimoji="1" lang="ja-JP" altLang="en-US" sz="1200" b="1" dirty="0">
                <a:solidFill>
                  <a:srgbClr val="FF0000"/>
                </a:solidFill>
              </a:rPr>
              <a:t>「次へ進む」</a:t>
            </a:r>
            <a:r>
              <a:rPr kumimoji="1" lang="ja-JP" altLang="en-US" sz="1200" dirty="0"/>
              <a:t>ボタンをクリックして進む。</a:t>
            </a:r>
          </a:p>
        </p:txBody>
      </p:sp>
      <p:sp>
        <p:nvSpPr>
          <p:cNvPr id="4" name="正方形/長方形 3">
            <a:extLst>
              <a:ext uri="{FF2B5EF4-FFF2-40B4-BE49-F238E27FC236}">
                <a16:creationId xmlns:a16="http://schemas.microsoft.com/office/drawing/2014/main" id="{AEA89814-E84C-13A4-B36F-37B5CF90BFE5}"/>
              </a:ext>
            </a:extLst>
          </p:cNvPr>
          <p:cNvSpPr/>
          <p:nvPr/>
        </p:nvSpPr>
        <p:spPr>
          <a:xfrm>
            <a:off x="607870" y="5283302"/>
            <a:ext cx="3613218"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cxnSp>
        <p:nvCxnSpPr>
          <p:cNvPr id="7" name="直線矢印コネクタ 6">
            <a:extLst>
              <a:ext uri="{FF2B5EF4-FFF2-40B4-BE49-F238E27FC236}">
                <a16:creationId xmlns:a16="http://schemas.microsoft.com/office/drawing/2014/main" id="{F8F405B3-C621-C450-03EA-0791575C0464}"/>
              </a:ext>
            </a:extLst>
          </p:cNvPr>
          <p:cNvCxnSpPr/>
          <p:nvPr/>
        </p:nvCxnSpPr>
        <p:spPr>
          <a:xfrm flipH="1">
            <a:off x="4221088" y="2238874"/>
            <a:ext cx="550417" cy="1937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AD8F3CC-CFCE-104A-E185-0BE134F225B5}"/>
              </a:ext>
            </a:extLst>
          </p:cNvPr>
          <p:cNvCxnSpPr>
            <a:cxnSpLocks/>
          </p:cNvCxnSpPr>
          <p:nvPr/>
        </p:nvCxnSpPr>
        <p:spPr>
          <a:xfrm flipH="1">
            <a:off x="4178770" y="4791815"/>
            <a:ext cx="535548" cy="431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250EFFD-5E0F-AA1F-A9F5-9B609DA698F5}"/>
              </a:ext>
            </a:extLst>
          </p:cNvPr>
          <p:cNvCxnSpPr>
            <a:cxnSpLocks/>
          </p:cNvCxnSpPr>
          <p:nvPr/>
        </p:nvCxnSpPr>
        <p:spPr>
          <a:xfrm flipH="1">
            <a:off x="4365104" y="7883200"/>
            <a:ext cx="398966" cy="598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2326CCA-F861-AA59-7D37-C8761DC09593}"/>
              </a:ext>
            </a:extLst>
          </p:cNvPr>
          <p:cNvSpPr txBox="1"/>
          <p:nvPr/>
        </p:nvSpPr>
        <p:spPr>
          <a:xfrm>
            <a:off x="4760341" y="2894493"/>
            <a:ext cx="1920181" cy="1569660"/>
          </a:xfrm>
          <a:prstGeom prst="rect">
            <a:avLst/>
          </a:prstGeom>
          <a:noFill/>
          <a:ln>
            <a:solidFill>
              <a:schemeClr val="tx1"/>
            </a:solidFill>
          </a:ln>
        </p:spPr>
        <p:txBody>
          <a:bodyPr wrap="square" rtlCol="0">
            <a:spAutoFit/>
          </a:bodyPr>
          <a:lstStyle/>
          <a:p>
            <a:endParaRPr kumimoji="1" lang="en-US" altLang="ja-JP" sz="1200" dirty="0"/>
          </a:p>
          <a:p>
            <a:r>
              <a:rPr kumimoji="1" lang="ja-JP" altLang="en-US" sz="1200" dirty="0"/>
              <a:t>この段階で求人情報の編集は可能ですが、職種、雇用形態、就業場所を変更される場合は更新予約ではなく「新規求人情報を登録」から新規求人としてお申し込みください。</a:t>
            </a:r>
          </a:p>
        </p:txBody>
      </p:sp>
      <p:sp>
        <p:nvSpPr>
          <p:cNvPr id="9" name="楕円 8">
            <a:extLst>
              <a:ext uri="{FF2B5EF4-FFF2-40B4-BE49-F238E27FC236}">
                <a16:creationId xmlns:a16="http://schemas.microsoft.com/office/drawing/2014/main" id="{55CC1825-7CF3-6E0D-0457-DD42800BD941}"/>
              </a:ext>
            </a:extLst>
          </p:cNvPr>
          <p:cNvSpPr/>
          <p:nvPr/>
        </p:nvSpPr>
        <p:spPr>
          <a:xfrm>
            <a:off x="4725144" y="2792760"/>
            <a:ext cx="1296144" cy="27765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注意</a:t>
            </a:r>
          </a:p>
        </p:txBody>
      </p:sp>
    </p:spTree>
    <p:extLst>
      <p:ext uri="{BB962C8B-B14F-4D97-AF65-F5344CB8AC3E}">
        <p14:creationId xmlns:p14="http://schemas.microsoft.com/office/powerpoint/2010/main" val="22475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7" y="590178"/>
            <a:ext cx="60786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endParaRPr lang="ja-JP" altLang="ja-JP" sz="1801">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蒲郡</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45" name="楕円 44">
            <a:extLst>
              <a:ext uri="{FF2B5EF4-FFF2-40B4-BE49-F238E27FC236}">
                <a16:creationId xmlns:a16="http://schemas.microsoft.com/office/drawing/2014/main" id="{E16B581B-BC8A-7E3B-7F60-8BCEFCFCBDD2}"/>
              </a:ext>
            </a:extLst>
          </p:cNvPr>
          <p:cNvSpPr/>
          <p:nvPr/>
        </p:nvSpPr>
        <p:spPr>
          <a:xfrm>
            <a:off x="239918" y="453190"/>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6</a:t>
            </a:r>
          </a:p>
        </p:txBody>
      </p:sp>
      <p:sp>
        <p:nvSpPr>
          <p:cNvPr id="47" name="楕円 46">
            <a:extLst>
              <a:ext uri="{FF2B5EF4-FFF2-40B4-BE49-F238E27FC236}">
                <a16:creationId xmlns:a16="http://schemas.microsoft.com/office/drawing/2014/main" id="{F65BB2E0-775A-D082-0BE7-FD442B5C2E15}"/>
              </a:ext>
            </a:extLst>
          </p:cNvPr>
          <p:cNvSpPr/>
          <p:nvPr/>
        </p:nvSpPr>
        <p:spPr>
          <a:xfrm>
            <a:off x="239918" y="2469414"/>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7</a:t>
            </a:r>
          </a:p>
        </p:txBody>
      </p:sp>
      <p:pic>
        <p:nvPicPr>
          <p:cNvPr id="2" name="図 1">
            <a:extLst>
              <a:ext uri="{FF2B5EF4-FFF2-40B4-BE49-F238E27FC236}">
                <a16:creationId xmlns:a16="http://schemas.microsoft.com/office/drawing/2014/main" id="{FCD86491-7F5A-4AB3-9B7A-AF331342D5E5}"/>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514927" y="833080"/>
            <a:ext cx="5741670" cy="1383616"/>
          </a:xfrm>
          <a:prstGeom prst="rect">
            <a:avLst/>
          </a:prstGeom>
        </p:spPr>
      </p:pic>
      <p:grpSp>
        <p:nvGrpSpPr>
          <p:cNvPr id="4" name="グループ化 3">
            <a:extLst>
              <a:ext uri="{FF2B5EF4-FFF2-40B4-BE49-F238E27FC236}">
                <a16:creationId xmlns:a16="http://schemas.microsoft.com/office/drawing/2014/main" id="{992B6514-1253-1AB0-23F3-7A14C0E2C6D5}"/>
              </a:ext>
            </a:extLst>
          </p:cNvPr>
          <p:cNvGrpSpPr/>
          <p:nvPr/>
        </p:nvGrpSpPr>
        <p:grpSpPr>
          <a:xfrm>
            <a:off x="482258" y="2866699"/>
            <a:ext cx="5836920" cy="3238429"/>
            <a:chOff x="0" y="0"/>
            <a:chExt cx="4573861" cy="2801521"/>
          </a:xfrm>
        </p:grpSpPr>
        <p:pic>
          <p:nvPicPr>
            <p:cNvPr id="6" name="図 5">
              <a:extLst>
                <a:ext uri="{FF2B5EF4-FFF2-40B4-BE49-F238E27FC236}">
                  <a16:creationId xmlns:a16="http://schemas.microsoft.com/office/drawing/2014/main" id="{BC063953-CEA9-4137-975E-EA5D3F6DA9DB}"/>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0" y="0"/>
              <a:ext cx="4573861" cy="2801521"/>
            </a:xfrm>
            <a:prstGeom prst="rect">
              <a:avLst/>
            </a:prstGeom>
          </p:spPr>
        </p:pic>
        <p:sp>
          <p:nvSpPr>
            <p:cNvPr id="7" name="正方形/長方形 6">
              <a:extLst>
                <a:ext uri="{FF2B5EF4-FFF2-40B4-BE49-F238E27FC236}">
                  <a16:creationId xmlns:a16="http://schemas.microsoft.com/office/drawing/2014/main" id="{3CA98E4C-A57C-4CD1-9019-5E3577F03E9B}"/>
                </a:ext>
              </a:extLst>
            </p:cNvPr>
            <p:cNvSpPr/>
            <p:nvPr/>
          </p:nvSpPr>
          <p:spPr>
            <a:xfrm>
              <a:off x="1575553" y="621261"/>
              <a:ext cx="1316552" cy="37605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grpSp>
        <p:nvGrpSpPr>
          <p:cNvPr id="8" name="グループ化 7">
            <a:extLst>
              <a:ext uri="{FF2B5EF4-FFF2-40B4-BE49-F238E27FC236}">
                <a16:creationId xmlns:a16="http://schemas.microsoft.com/office/drawing/2014/main" id="{6F68239C-D067-662E-A7AA-9C6CE99A4880}"/>
              </a:ext>
            </a:extLst>
          </p:cNvPr>
          <p:cNvGrpSpPr/>
          <p:nvPr/>
        </p:nvGrpSpPr>
        <p:grpSpPr>
          <a:xfrm>
            <a:off x="438768" y="7010000"/>
            <a:ext cx="5830618" cy="1471392"/>
            <a:chOff x="0" y="0"/>
            <a:chExt cx="4513208" cy="1055664"/>
          </a:xfrm>
        </p:grpSpPr>
        <p:pic>
          <p:nvPicPr>
            <p:cNvPr id="9" name="図 8">
              <a:extLst>
                <a:ext uri="{FF2B5EF4-FFF2-40B4-BE49-F238E27FC236}">
                  <a16:creationId xmlns:a16="http://schemas.microsoft.com/office/drawing/2014/main" id="{B548913A-8077-4B46-BD7E-D592D991E3B6}"/>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0" y="0"/>
              <a:ext cx="4513208" cy="1055664"/>
            </a:xfrm>
            <a:prstGeom prst="rect">
              <a:avLst/>
            </a:prstGeom>
          </p:spPr>
        </p:pic>
        <p:sp>
          <p:nvSpPr>
            <p:cNvPr id="10" name="正方形/長方形 9">
              <a:extLst>
                <a:ext uri="{FF2B5EF4-FFF2-40B4-BE49-F238E27FC236}">
                  <a16:creationId xmlns:a16="http://schemas.microsoft.com/office/drawing/2014/main" id="{0E26C0A5-AE56-4AA0-9023-D24F79F852D5}"/>
                </a:ext>
              </a:extLst>
            </p:cNvPr>
            <p:cNvSpPr/>
            <p:nvPr/>
          </p:nvSpPr>
          <p:spPr>
            <a:xfrm>
              <a:off x="3480470" y="508755"/>
              <a:ext cx="562007" cy="391921"/>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16" name="正方形/長方形 15">
            <a:extLst>
              <a:ext uri="{FF2B5EF4-FFF2-40B4-BE49-F238E27FC236}">
                <a16:creationId xmlns:a16="http://schemas.microsoft.com/office/drawing/2014/main" id="{B95181F0-E29C-9C3A-A358-D667AA4C4C30}"/>
              </a:ext>
            </a:extLst>
          </p:cNvPr>
          <p:cNvSpPr/>
          <p:nvPr/>
        </p:nvSpPr>
        <p:spPr>
          <a:xfrm>
            <a:off x="4835218" y="1511684"/>
            <a:ext cx="875306" cy="56099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sp>
        <p:nvSpPr>
          <p:cNvPr id="17" name="テキスト ボックス 16">
            <a:extLst>
              <a:ext uri="{FF2B5EF4-FFF2-40B4-BE49-F238E27FC236}">
                <a16:creationId xmlns:a16="http://schemas.microsoft.com/office/drawing/2014/main" id="{F5C948C9-44E6-7296-FBCE-6CE2EE4722D8}"/>
              </a:ext>
            </a:extLst>
          </p:cNvPr>
          <p:cNvSpPr txBox="1"/>
          <p:nvPr/>
        </p:nvSpPr>
        <p:spPr>
          <a:xfrm>
            <a:off x="607871" y="2443753"/>
            <a:ext cx="4301972" cy="276999"/>
          </a:xfrm>
          <a:prstGeom prst="rect">
            <a:avLst/>
          </a:prstGeom>
          <a:noFill/>
        </p:spPr>
        <p:txBody>
          <a:bodyPr wrap="square" rtlCol="0">
            <a:spAutoFit/>
          </a:bodyPr>
          <a:lstStyle/>
          <a:p>
            <a:r>
              <a:rPr kumimoji="1" lang="ja-JP" altLang="en-US" sz="1200" b="1" dirty="0">
                <a:solidFill>
                  <a:srgbClr val="FF0000"/>
                </a:solidFill>
              </a:rPr>
              <a:t>「求人更新予約を申込」</a:t>
            </a:r>
            <a:r>
              <a:rPr kumimoji="1" lang="ja-JP" altLang="en-US" sz="1200" dirty="0"/>
              <a:t>ボタンをクリック</a:t>
            </a:r>
          </a:p>
        </p:txBody>
      </p:sp>
      <p:sp>
        <p:nvSpPr>
          <p:cNvPr id="18" name="楕円 17">
            <a:extLst>
              <a:ext uri="{FF2B5EF4-FFF2-40B4-BE49-F238E27FC236}">
                <a16:creationId xmlns:a16="http://schemas.microsoft.com/office/drawing/2014/main" id="{3F0A3E44-B684-A25E-A299-54ADB6C7B85B}"/>
              </a:ext>
            </a:extLst>
          </p:cNvPr>
          <p:cNvSpPr/>
          <p:nvPr/>
        </p:nvSpPr>
        <p:spPr>
          <a:xfrm>
            <a:off x="229178" y="6580287"/>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8</a:t>
            </a:r>
          </a:p>
        </p:txBody>
      </p:sp>
      <p:sp>
        <p:nvSpPr>
          <p:cNvPr id="12" name="テキスト ボックス 11">
            <a:extLst>
              <a:ext uri="{FF2B5EF4-FFF2-40B4-BE49-F238E27FC236}">
                <a16:creationId xmlns:a16="http://schemas.microsoft.com/office/drawing/2014/main" id="{EF4BF40E-B7A6-3097-182C-F9919B1CD407}"/>
              </a:ext>
            </a:extLst>
          </p:cNvPr>
          <p:cNvSpPr txBox="1"/>
          <p:nvPr/>
        </p:nvSpPr>
        <p:spPr>
          <a:xfrm>
            <a:off x="607870" y="427529"/>
            <a:ext cx="5102654" cy="276999"/>
          </a:xfrm>
          <a:prstGeom prst="rect">
            <a:avLst/>
          </a:prstGeom>
          <a:noFill/>
        </p:spPr>
        <p:txBody>
          <a:bodyPr wrap="square" rtlCol="0">
            <a:spAutoFit/>
          </a:bodyPr>
          <a:lstStyle/>
          <a:p>
            <a:r>
              <a:rPr kumimoji="1" lang="ja-JP" altLang="en-US" sz="1200" dirty="0"/>
              <a:t>「求人情報変更における注意事項」が表示されるため</a:t>
            </a:r>
            <a:r>
              <a:rPr kumimoji="1" lang="ja-JP" altLang="en-US" sz="1200" b="1" dirty="0">
                <a:solidFill>
                  <a:srgbClr val="FF0000"/>
                </a:solidFill>
              </a:rPr>
              <a:t>「</a:t>
            </a:r>
            <a:r>
              <a:rPr kumimoji="1" lang="en-US" altLang="ja-JP" sz="1200" b="1" dirty="0">
                <a:solidFill>
                  <a:srgbClr val="FF0000"/>
                </a:solidFill>
              </a:rPr>
              <a:t>OK</a:t>
            </a:r>
            <a:r>
              <a:rPr kumimoji="1" lang="ja-JP" altLang="en-US" sz="1200" b="1" dirty="0">
                <a:solidFill>
                  <a:srgbClr val="FF0000"/>
                </a:solidFill>
              </a:rPr>
              <a:t>」</a:t>
            </a:r>
            <a:r>
              <a:rPr kumimoji="1" lang="ja-JP" altLang="en-US" sz="1200" dirty="0"/>
              <a:t>ボタンをクリック</a:t>
            </a:r>
          </a:p>
        </p:txBody>
      </p:sp>
      <p:sp>
        <p:nvSpPr>
          <p:cNvPr id="14" name="テキスト ボックス 13">
            <a:extLst>
              <a:ext uri="{FF2B5EF4-FFF2-40B4-BE49-F238E27FC236}">
                <a16:creationId xmlns:a16="http://schemas.microsoft.com/office/drawing/2014/main" id="{9B221003-C20E-2A73-6BD1-0EEA3B41ABC9}"/>
              </a:ext>
            </a:extLst>
          </p:cNvPr>
          <p:cNvSpPr txBox="1"/>
          <p:nvPr/>
        </p:nvSpPr>
        <p:spPr>
          <a:xfrm>
            <a:off x="691054" y="6531452"/>
            <a:ext cx="5102654" cy="276999"/>
          </a:xfrm>
          <a:prstGeom prst="rect">
            <a:avLst/>
          </a:prstGeom>
          <a:noFill/>
        </p:spPr>
        <p:txBody>
          <a:bodyPr wrap="square" rtlCol="0">
            <a:spAutoFit/>
          </a:bodyPr>
          <a:lstStyle/>
          <a:p>
            <a:r>
              <a:rPr kumimoji="1" lang="ja-JP" altLang="en-US" sz="1200" dirty="0"/>
              <a:t>「求人更新予約の申し込み確認」が表示されるため</a:t>
            </a:r>
            <a:r>
              <a:rPr kumimoji="1" lang="ja-JP" altLang="en-US" sz="1200" b="1" dirty="0">
                <a:solidFill>
                  <a:srgbClr val="FF0000"/>
                </a:solidFill>
              </a:rPr>
              <a:t>「完了」</a:t>
            </a:r>
            <a:r>
              <a:rPr kumimoji="1" lang="ja-JP" altLang="en-US" sz="1200" dirty="0"/>
              <a:t>ボタンをクリック</a:t>
            </a:r>
          </a:p>
        </p:txBody>
      </p:sp>
    </p:spTree>
    <p:extLst>
      <p:ext uri="{BB962C8B-B14F-4D97-AF65-F5344CB8AC3E}">
        <p14:creationId xmlns:p14="http://schemas.microsoft.com/office/powerpoint/2010/main" val="250454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3"/>
          <p:cNvSpPr>
            <a:spLocks noChangeArrowheads="1"/>
          </p:cNvSpPr>
          <p:nvPr/>
        </p:nvSpPr>
        <p:spPr bwMode="auto">
          <a:xfrm>
            <a:off x="5869312" y="9496866"/>
            <a:ext cx="866000" cy="1548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lvl="0" algn="r" fontAlgn="base">
              <a:spcBef>
                <a:spcPct val="0"/>
              </a:spcBef>
              <a:spcAft>
                <a:spcPct val="0"/>
              </a:spcAft>
            </a:pPr>
            <a:r>
              <a:rPr lang="en-US" altLang="ja-JP" sz="802" dirty="0">
                <a:latin typeface="メイリオ" panose="020B0604030504040204" pitchFamily="50" charset="-128"/>
                <a:ea typeface="メイリオ" panose="020B0604030504040204" pitchFamily="50" charset="-128"/>
                <a:cs typeface="Times New Roman" pitchFamily="18" charset="0"/>
              </a:rPr>
              <a:t>R0803</a:t>
            </a:r>
            <a:endParaRPr lang="en-US" altLang="ja-JP" sz="1600" dirty="0">
              <a:latin typeface="メイリオ" panose="020B0604030504040204" pitchFamily="50" charset="-128"/>
              <a:ea typeface="メイリオ" panose="020B0604030504040204" pitchFamily="50" charset="-128"/>
              <a:cs typeface="ＭＳ Ｐゴシック" pitchFamily="50" charset="-128"/>
            </a:endParaRPr>
          </a:p>
        </p:txBody>
      </p:sp>
      <p:sp>
        <p:nvSpPr>
          <p:cNvPr id="13" name="Text Box 109"/>
          <p:cNvSpPr txBox="1">
            <a:spLocks noChangeArrowheads="1"/>
          </p:cNvSpPr>
          <p:nvPr/>
        </p:nvSpPr>
        <p:spPr bwMode="auto">
          <a:xfrm>
            <a:off x="942978" y="9684150"/>
            <a:ext cx="569391"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2" tIns="45720" rIns="91442" bIns="45720" numCol="1" anchor="t" anchorCtr="0" compatLnSpc="1">
            <a:prstTxWarp prst="textNoShape">
              <a:avLst/>
            </a:prstTxWarp>
            <a:spAutoFit/>
          </a:bodyPr>
          <a:lstStyle/>
          <a:p>
            <a:pPr defTabSz="914208" fontAlgn="base">
              <a:spcBef>
                <a:spcPct val="0"/>
              </a:spcBef>
              <a:spcAft>
                <a:spcPct val="0"/>
              </a:spcAft>
            </a:pPr>
            <a:r>
              <a:rPr lang="ja-JP" altLang="ja-JP" sz="1501">
                <a:solidFill>
                  <a:srgbClr val="C00000"/>
                </a:solidFill>
                <a:latin typeface="HGS創英角ｺﾞｼｯｸUB" pitchFamily="50" charset="-128"/>
                <a:ea typeface="HGS創英角ｺﾞｼｯｸUB" pitchFamily="50" charset="-128"/>
                <a:cs typeface="Times New Roman" pitchFamily="18" charset="0"/>
              </a:rPr>
              <a:t>　　</a:t>
            </a:r>
            <a:endParaRPr lang="ja-JP" altLang="ja-JP" sz="1801">
              <a:latin typeface="Arial" pitchFamily="34" charset="0"/>
              <a:ea typeface="ＭＳ Ｐゴシック" pitchFamily="50" charset="-128"/>
              <a:cs typeface="ＭＳ Ｐゴシック" pitchFamily="50" charset="-128"/>
            </a:endParaRPr>
          </a:p>
        </p:txBody>
      </p:sp>
      <p:sp>
        <p:nvSpPr>
          <p:cNvPr id="2048" name="Rectangle 30"/>
          <p:cNvSpPr>
            <a:spLocks noChangeArrowheads="1"/>
          </p:cNvSpPr>
          <p:nvPr/>
        </p:nvSpPr>
        <p:spPr bwMode="auto">
          <a:xfrm>
            <a:off x="7" y="62923"/>
            <a:ext cx="184735"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2" tIns="45720" rIns="91442" bIns="45720" numCol="1" anchor="ctr" anchorCtr="0" compatLnSpc="1">
            <a:prstTxWarp prst="textNoShape">
              <a:avLst/>
            </a:prstTxWarp>
            <a:spAutoFit/>
          </a:bodyPr>
          <a:lstStyle/>
          <a:p>
            <a:endParaRPr lang="ja-JP" altLang="en-US" sz="1801"/>
          </a:p>
        </p:txBody>
      </p:sp>
      <p:sp>
        <p:nvSpPr>
          <p:cNvPr id="2050" name="Rectangle 36"/>
          <p:cNvSpPr>
            <a:spLocks noChangeArrowheads="1"/>
          </p:cNvSpPr>
          <p:nvPr/>
        </p:nvSpPr>
        <p:spPr bwMode="auto">
          <a:xfrm>
            <a:off x="3429000" y="38279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t" anchorCtr="0" compatLnSpc="1">
            <a:prstTxWarp prst="textNoShape">
              <a:avLst/>
            </a:prstTxWarp>
          </a:bodyPr>
          <a:lstStyle/>
          <a:p>
            <a:endParaRPr lang="ja-JP" altLang="en-US" sz="1801">
              <a:latin typeface="メイリオ" panose="020B0604030504040204" pitchFamily="50" charset="-128"/>
              <a:ea typeface="メイリオ" panose="020B0604030504040204" pitchFamily="50" charset="-128"/>
            </a:endParaRPr>
          </a:p>
        </p:txBody>
      </p:sp>
      <p:sp>
        <p:nvSpPr>
          <p:cNvPr id="2051" name="Rectangle 48"/>
          <p:cNvSpPr>
            <a:spLocks noChangeArrowheads="1"/>
          </p:cNvSpPr>
          <p:nvPr/>
        </p:nvSpPr>
        <p:spPr bwMode="auto">
          <a:xfrm>
            <a:off x="0" y="416496"/>
            <a:ext cx="62906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0" rIns="91442" bIns="45720" numCol="1" anchor="ctr" anchorCtr="0" compatLnSpc="1">
            <a:prstTxWarp prst="textNoShape">
              <a:avLst/>
            </a:prstTxWarp>
            <a:spAutoFit/>
          </a:bodyPr>
          <a:lstStyle>
            <a:lvl1pPr indent="4191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419013" defTabSz="914208"/>
            <a:r>
              <a:rPr lang="ja-JP" altLang="en-US" sz="1200" dirty="0">
                <a:latin typeface="メイリオ" panose="020B0604030504040204" pitchFamily="50" charset="-128"/>
                <a:ea typeface="メイリオ" panose="020B0604030504040204" pitchFamily="50" charset="-128"/>
              </a:rPr>
              <a:t>下の</a:t>
            </a:r>
            <a:r>
              <a:rPr lang="ja-JP" altLang="en-US" sz="1200" b="1" dirty="0">
                <a:solidFill>
                  <a:srgbClr val="FF0000"/>
                </a:solidFill>
                <a:latin typeface="メイリオ" panose="020B0604030504040204" pitchFamily="50" charset="-128"/>
                <a:ea typeface="メイリオ" panose="020B0604030504040204" pitchFamily="50" charset="-128"/>
              </a:rPr>
              <a:t>「求人情報変更の申し込み完了」画面が表示されたら手続き完了です。</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grpSp>
        <p:nvGrpSpPr>
          <p:cNvPr id="37" name="Group 163"/>
          <p:cNvGrpSpPr>
            <a:grpSpLocks/>
          </p:cNvGrpSpPr>
          <p:nvPr/>
        </p:nvGrpSpPr>
        <p:grpSpPr bwMode="auto">
          <a:xfrm>
            <a:off x="-169530" y="9671781"/>
            <a:ext cx="7707631" cy="561168"/>
            <a:chOff x="-397" y="-397"/>
            <a:chExt cx="12700" cy="794"/>
          </a:xfrm>
        </p:grpSpPr>
        <p:sp>
          <p:nvSpPr>
            <p:cNvPr id="38"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9"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40"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0" name="Group 163"/>
          <p:cNvGrpSpPr>
            <a:grpSpLocks/>
          </p:cNvGrpSpPr>
          <p:nvPr/>
        </p:nvGrpSpPr>
        <p:grpSpPr bwMode="auto">
          <a:xfrm>
            <a:off x="-179202" y="-340867"/>
            <a:ext cx="7707630" cy="561168"/>
            <a:chOff x="-397" y="-397"/>
            <a:chExt cx="12700" cy="794"/>
          </a:xfrm>
        </p:grpSpPr>
        <p:sp>
          <p:nvSpPr>
            <p:cNvPr id="31" name="AutoShape 164"/>
            <p:cNvSpPr>
              <a:spLocks noChangeArrowheads="1"/>
            </p:cNvSpPr>
            <p:nvPr/>
          </p:nvSpPr>
          <p:spPr bwMode="auto">
            <a:xfrm>
              <a:off x="-397" y="-397"/>
              <a:ext cx="1020"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2" name="Oval 165"/>
            <p:cNvSpPr>
              <a:spLocks noChangeArrowheads="1"/>
            </p:cNvSpPr>
            <p:nvPr/>
          </p:nvSpPr>
          <p:spPr bwMode="auto">
            <a:xfrm>
              <a:off x="624" y="-397"/>
              <a:ext cx="794" cy="794"/>
            </a:xfrm>
            <a:prstGeom prst="ellipse">
              <a:avLst/>
            </a:prstGeom>
            <a:solidFill>
              <a:srgbClr val="FAB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sp>
          <p:nvSpPr>
            <p:cNvPr id="33" name="AutoShape 166"/>
            <p:cNvSpPr>
              <a:spLocks noChangeArrowheads="1"/>
            </p:cNvSpPr>
            <p:nvPr/>
          </p:nvSpPr>
          <p:spPr bwMode="auto">
            <a:xfrm>
              <a:off x="1418" y="-397"/>
              <a:ext cx="10885" cy="794"/>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1" rIns="74295" bIns="8891" anchor="t" anchorCtr="0" upright="1">
              <a:noAutofit/>
            </a:bodyPr>
            <a:lstStyle/>
            <a:p>
              <a:endParaRPr lang="ja-JP" altLang="en-US" sz="1801"/>
            </a:p>
          </p:txBody>
        </p:sp>
      </p:grpSp>
      <p:grpSp>
        <p:nvGrpSpPr>
          <p:cNvPr id="3" name="グループ化 2"/>
          <p:cNvGrpSpPr/>
          <p:nvPr/>
        </p:nvGrpSpPr>
        <p:grpSpPr>
          <a:xfrm>
            <a:off x="1943546" y="9329217"/>
            <a:ext cx="3676376" cy="494575"/>
            <a:chOff x="1296466" y="9329217"/>
            <a:chExt cx="3676376" cy="494575"/>
          </a:xfrm>
        </p:grpSpPr>
        <p:sp>
          <p:nvSpPr>
            <p:cNvPr id="11" name="Text Box 20"/>
            <p:cNvSpPr txBox="1">
              <a:spLocks noChangeArrowheads="1"/>
            </p:cNvSpPr>
            <p:nvPr/>
          </p:nvSpPr>
          <p:spPr bwMode="auto">
            <a:xfrm>
              <a:off x="2090539" y="9424800"/>
              <a:ext cx="2882303" cy="39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愛知</a:t>
              </a:r>
              <a:r>
                <a:rPr lang="ja-JP" altLang="ja-JP" sz="1100" dirty="0">
                  <a:latin typeface="メイリオ" panose="020B0604030504040204" pitchFamily="50" charset="-128"/>
                  <a:ea typeface="メイリオ" panose="020B0604030504040204" pitchFamily="50" charset="-128"/>
                  <a:cs typeface="Times New Roman" pitchFamily="18" charset="0"/>
                </a:rPr>
                <a:t>労働局・ハローワーク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蒲郡</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466" y="9329217"/>
              <a:ext cx="1093176" cy="357465"/>
            </a:xfrm>
            <a:prstGeom prst="rect">
              <a:avLst/>
            </a:prstGeom>
          </p:spPr>
        </p:pic>
      </p:grpSp>
      <p:sp>
        <p:nvSpPr>
          <p:cNvPr id="53" name="Text Box 20"/>
          <p:cNvSpPr txBox="1">
            <a:spLocks noChangeArrowheads="1"/>
          </p:cNvSpPr>
          <p:nvPr/>
        </p:nvSpPr>
        <p:spPr bwMode="auto">
          <a:xfrm>
            <a:off x="1584915" y="9096794"/>
            <a:ext cx="5434362" cy="22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2" tIns="45720" rIns="91442" bIns="45720" numCol="1" anchor="t" anchorCtr="0" compatLnSpc="1">
            <a:prstTxWarp prst="textNoShape">
              <a:avLst/>
            </a:prstTxWarp>
          </a:bodyPr>
          <a:lstStyle/>
          <a:p>
            <a:pPr algn="ctr" defTabSz="914208" fontAlgn="base">
              <a:spcBef>
                <a:spcPct val="0"/>
              </a:spcBef>
              <a:spcAft>
                <a:spcPct val="0"/>
              </a:spcAft>
            </a:pPr>
            <a:r>
              <a:rPr lang="ja-JP" altLang="en-US" sz="1100" dirty="0">
                <a:latin typeface="メイリオ" panose="020B0604030504040204" pitchFamily="50" charset="-128"/>
                <a:ea typeface="メイリオ" panose="020B0604030504040204" pitchFamily="50" charset="-128"/>
                <a:cs typeface="Times New Roman" pitchFamily="18" charset="0"/>
              </a:rPr>
              <a:t>（問い合わせ先）</a:t>
            </a:r>
            <a:r>
              <a:rPr lang="ja-JP" altLang="ja-JP" sz="1100" dirty="0">
                <a:latin typeface="メイリオ" panose="020B0604030504040204" pitchFamily="50" charset="-128"/>
                <a:ea typeface="メイリオ" panose="020B0604030504040204" pitchFamily="50" charset="-128"/>
                <a:cs typeface="Times New Roman" pitchFamily="18" charset="0"/>
              </a:rPr>
              <a:t>ハローワーク</a:t>
            </a:r>
            <a:r>
              <a:rPr lang="ja-JP" altLang="en-US" sz="1100" dirty="0">
                <a:latin typeface="メイリオ" panose="020B0604030504040204" pitchFamily="50" charset="-128"/>
                <a:ea typeface="メイリオ" panose="020B0604030504040204" pitchFamily="50" charset="-128"/>
                <a:cs typeface="Times New Roman" pitchFamily="18" charset="0"/>
              </a:rPr>
              <a:t>蒲郡　職業紹介部門　</a:t>
            </a:r>
            <a:r>
              <a:rPr lang="en-US" altLang="ja-JP" sz="1100" dirty="0">
                <a:latin typeface="メイリオ" panose="020B0604030504040204" pitchFamily="50" charset="-128"/>
                <a:ea typeface="メイリオ" panose="020B0604030504040204" pitchFamily="50" charset="-128"/>
                <a:cs typeface="Times New Roman" pitchFamily="18" charset="0"/>
              </a:rPr>
              <a:t>0533-67-8609</a:t>
            </a: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a:p>
            <a:pPr indent="1160220" algn="just" defTabSz="914208" eaLnBrk="0" fontAlgn="base" hangingPunct="0">
              <a:spcBef>
                <a:spcPct val="0"/>
              </a:spcBef>
              <a:spcAft>
                <a:spcPct val="0"/>
              </a:spcAft>
            </a:pPr>
            <a:endParaRPr lang="ja-JP" altLang="ja-JP" sz="1100" dirty="0">
              <a:latin typeface="メイリオ" panose="020B0604030504040204" pitchFamily="50" charset="-128"/>
              <a:ea typeface="メイリオ" panose="020B0604030504040204" pitchFamily="50" charset="-128"/>
              <a:cs typeface="ＭＳ Ｐゴシック" pitchFamily="50" charset="-128"/>
            </a:endParaRPr>
          </a:p>
        </p:txBody>
      </p:sp>
      <p:sp>
        <p:nvSpPr>
          <p:cNvPr id="45" name="楕円 44">
            <a:extLst>
              <a:ext uri="{FF2B5EF4-FFF2-40B4-BE49-F238E27FC236}">
                <a16:creationId xmlns:a16="http://schemas.microsoft.com/office/drawing/2014/main" id="{E16B581B-BC8A-7E3B-7F60-8BCEFCFCBDD2}"/>
              </a:ext>
            </a:extLst>
          </p:cNvPr>
          <p:cNvSpPr/>
          <p:nvPr/>
        </p:nvSpPr>
        <p:spPr>
          <a:xfrm>
            <a:off x="201976" y="442029"/>
            <a:ext cx="209590" cy="179330"/>
          </a:xfrm>
          <a:prstGeom prst="ellipse">
            <a:avLst/>
          </a:prstGeom>
          <a:no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200" dirty="0">
                <a:solidFill>
                  <a:schemeClr val="tx1"/>
                </a:solidFill>
              </a:rPr>
              <a:t>9</a:t>
            </a:r>
          </a:p>
        </p:txBody>
      </p:sp>
      <p:grpSp>
        <p:nvGrpSpPr>
          <p:cNvPr id="12" name="グループ化 11">
            <a:extLst>
              <a:ext uri="{FF2B5EF4-FFF2-40B4-BE49-F238E27FC236}">
                <a16:creationId xmlns:a16="http://schemas.microsoft.com/office/drawing/2014/main" id="{D07C4261-E8D8-AC57-50FC-4741705C67D4}"/>
              </a:ext>
            </a:extLst>
          </p:cNvPr>
          <p:cNvGrpSpPr/>
          <p:nvPr/>
        </p:nvGrpSpPr>
        <p:grpSpPr>
          <a:xfrm>
            <a:off x="169921" y="776536"/>
            <a:ext cx="6120737" cy="2202181"/>
            <a:chOff x="96840" y="0"/>
            <a:chExt cx="4730623" cy="1552312"/>
          </a:xfrm>
        </p:grpSpPr>
        <p:pic>
          <p:nvPicPr>
            <p:cNvPr id="14" name="図 13">
              <a:extLst>
                <a:ext uri="{FF2B5EF4-FFF2-40B4-BE49-F238E27FC236}">
                  <a16:creationId xmlns:a16="http://schemas.microsoft.com/office/drawing/2014/main" id="{9C571346-0A51-4B65-90D9-F817466E6AA1}"/>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274447" y="0"/>
              <a:ext cx="4553016" cy="1552312"/>
            </a:xfrm>
            <a:prstGeom prst="rect">
              <a:avLst/>
            </a:prstGeom>
          </p:spPr>
        </p:pic>
        <p:sp>
          <p:nvSpPr>
            <p:cNvPr id="15" name="正方形/長方形 14">
              <a:extLst>
                <a:ext uri="{FF2B5EF4-FFF2-40B4-BE49-F238E27FC236}">
                  <a16:creationId xmlns:a16="http://schemas.microsoft.com/office/drawing/2014/main" id="{49DB8ADB-28DA-4869-973E-D55610CE6590}"/>
                </a:ext>
              </a:extLst>
            </p:cNvPr>
            <p:cNvSpPr/>
            <p:nvPr/>
          </p:nvSpPr>
          <p:spPr>
            <a:xfrm>
              <a:off x="96840" y="442501"/>
              <a:ext cx="1684084" cy="30696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0000"/>
                </a:solidFill>
              </a:endParaRPr>
            </a:p>
          </p:txBody>
        </p:sp>
      </p:grpSp>
      <p:sp>
        <p:nvSpPr>
          <p:cNvPr id="6" name="四角形: 角を丸くする 5">
            <a:extLst>
              <a:ext uri="{FF2B5EF4-FFF2-40B4-BE49-F238E27FC236}">
                <a16:creationId xmlns:a16="http://schemas.microsoft.com/office/drawing/2014/main" id="{CD7316D7-4D89-BAB8-EC7C-3AEB0EE8A5E7}"/>
              </a:ext>
            </a:extLst>
          </p:cNvPr>
          <p:cNvSpPr/>
          <p:nvPr/>
        </p:nvSpPr>
        <p:spPr>
          <a:xfrm>
            <a:off x="410592" y="3441723"/>
            <a:ext cx="5880066" cy="28438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ysClr val="windowText" lastClr="000000"/>
              </a:solidFill>
              <a:latin typeface="メイリオ" panose="020B0604030504040204" pitchFamily="50" charset="-128"/>
              <a:ea typeface="メイリオ" panose="020B0604030504040204" pitchFamily="50" charset="-128"/>
            </a:endParaRPr>
          </a:p>
          <a:p>
            <a:r>
              <a:rPr kumimoji="1" lang="en-US" altLang="ja-JP" sz="1200" dirty="0">
                <a:solidFill>
                  <a:sysClr val="windowText" lastClr="000000"/>
                </a:solidFill>
                <a:latin typeface="メイリオ" panose="020B0604030504040204" pitchFamily="50" charset="-128"/>
                <a:ea typeface="メイリオ" panose="020B0604030504040204" pitchFamily="50" charset="-128"/>
              </a:rPr>
              <a:t>5</a:t>
            </a:r>
            <a:r>
              <a:rPr kumimoji="1" lang="ja-JP" altLang="en-US" sz="1200" dirty="0">
                <a:solidFill>
                  <a:sysClr val="windowText" lastClr="000000"/>
                </a:solidFill>
                <a:latin typeface="メイリオ" panose="020B0604030504040204" pitchFamily="50" charset="-128"/>
                <a:ea typeface="メイリオ" panose="020B0604030504040204" pitchFamily="50" charset="-128"/>
              </a:rPr>
              <a:t>営業日以内にハローワークで内容確認のうえ更新予約の承認がされます。承認された更新予約求人はステータス表示が「ハローワーク承認済（更新予約）」に変わります</a:t>
            </a:r>
            <a:r>
              <a:rPr kumimoji="1" lang="ja-JP" altLang="en-US" sz="1200" b="1" dirty="0">
                <a:solidFill>
                  <a:schemeClr val="tx1"/>
                </a:solidFill>
                <a:latin typeface="メイリオ" panose="020B0604030504040204" pitchFamily="50" charset="-128"/>
                <a:ea typeface="メイリオ" panose="020B0604030504040204" pitchFamily="50" charset="-128"/>
              </a:rPr>
              <a:t>。</a:t>
            </a:r>
            <a:br>
              <a:rPr kumimoji="1" lang="en-US" altLang="ja-JP" sz="1200" b="1" dirty="0">
                <a:solidFill>
                  <a:schemeClr val="tx1"/>
                </a:solidFill>
                <a:latin typeface="メイリオ" panose="020B0604030504040204" pitchFamily="50" charset="-128"/>
                <a:ea typeface="メイリオ" panose="020B0604030504040204" pitchFamily="50" charset="-128"/>
              </a:rPr>
            </a:br>
            <a:endParaRPr kumimoji="1" lang="en-US" altLang="ja-JP" sz="1200" b="1" dirty="0">
              <a:solidFill>
                <a:schemeClr val="tx1"/>
              </a:solidFill>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有効期間満了日までにハローワークで承認された更新予約求人は更新元求人の有効期間満了とともに公開されます。</a:t>
            </a:r>
            <a:br>
              <a:rPr lang="en-US" altLang="ja-JP" sz="1200" b="1" dirty="0">
                <a:solidFill>
                  <a:srgbClr val="FF0000"/>
                </a:solidFill>
                <a:latin typeface="メイリオ" panose="020B0604030504040204" pitchFamily="50" charset="-128"/>
                <a:ea typeface="メイリオ" panose="020B0604030504040204" pitchFamily="50" charset="-128"/>
              </a:rPr>
            </a:br>
            <a:br>
              <a:rPr lang="en-US" altLang="ja-JP" sz="1200" b="1" dirty="0">
                <a:solidFill>
                  <a:srgbClr val="FF0000"/>
                </a:solidFill>
                <a:latin typeface="メイリオ" panose="020B0604030504040204" pitchFamily="50" charset="-128"/>
                <a:ea typeface="メイリオ" panose="020B0604030504040204" pitchFamily="50" charset="-128"/>
              </a:rPr>
            </a:br>
            <a:r>
              <a:rPr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更新された求人の求人番号は更新元の求人番号とは異なり新たに発行されま</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b="1" dirty="0">
              <a:solidFill>
                <a:srgbClr val="FF0000"/>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有効期間満了日間近で申し込まれた更新予約求人は有効期間満了とともに公</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開されない場合があります。その場合、承認がされ次第の公開となりますの</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でご了承ください。</a:t>
            </a:r>
          </a:p>
        </p:txBody>
      </p:sp>
      <p:sp>
        <p:nvSpPr>
          <p:cNvPr id="8" name="四角形: 角を丸くする 7">
            <a:extLst>
              <a:ext uri="{FF2B5EF4-FFF2-40B4-BE49-F238E27FC236}">
                <a16:creationId xmlns:a16="http://schemas.microsoft.com/office/drawing/2014/main" id="{5E4B998B-0626-7483-9FAD-0A18BA60ABFD}"/>
              </a:ext>
            </a:extLst>
          </p:cNvPr>
          <p:cNvSpPr/>
          <p:nvPr/>
        </p:nvSpPr>
        <p:spPr>
          <a:xfrm>
            <a:off x="392860" y="3224808"/>
            <a:ext cx="2892124" cy="4378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メイリオ" panose="020B0604030504040204" pitchFamily="50" charset="-128"/>
                <a:ea typeface="メイリオ" panose="020B0604030504040204" pitchFamily="50" charset="-128"/>
              </a:rPr>
              <a:t>手続き完了後の更新まで流れ</a:t>
            </a:r>
          </a:p>
        </p:txBody>
      </p:sp>
      <p:sp>
        <p:nvSpPr>
          <p:cNvPr id="9" name="四角形: 角を丸くする 8">
            <a:extLst>
              <a:ext uri="{FF2B5EF4-FFF2-40B4-BE49-F238E27FC236}">
                <a16:creationId xmlns:a16="http://schemas.microsoft.com/office/drawing/2014/main" id="{7C6F4987-FBAF-E619-98A7-567337AB6C64}"/>
              </a:ext>
            </a:extLst>
          </p:cNvPr>
          <p:cNvSpPr/>
          <p:nvPr/>
        </p:nvSpPr>
        <p:spPr>
          <a:xfrm>
            <a:off x="483530" y="6582084"/>
            <a:ext cx="5890939" cy="23199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a:solidFill>
                <a:schemeClr val="tx1"/>
              </a:solidFill>
              <a:latin typeface="メイリオ" panose="020B0604030504040204" pitchFamily="50" charset="-128"/>
              <a:ea typeface="メイリオ" panose="020B0604030504040204" pitchFamily="50" charset="-128"/>
            </a:endParaRPr>
          </a:p>
          <a:p>
            <a:r>
              <a:rPr lang="ja-JP" altLang="en-US" sz="120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同一の求人に対する求人更新予約は</a:t>
            </a:r>
            <a:r>
              <a:rPr lang="ja-JP" altLang="en-US" sz="1200" b="1" dirty="0">
                <a:solidFill>
                  <a:srgbClr val="FF0000"/>
                </a:solidFill>
                <a:latin typeface="メイリオ" panose="020B0604030504040204" pitchFamily="50" charset="-128"/>
                <a:ea typeface="メイリオ" panose="020B0604030504040204" pitchFamily="50" charset="-128"/>
              </a:rPr>
              <a:t>一度のみ申込み可能</a:t>
            </a:r>
            <a:r>
              <a:rPr lang="ja-JP" altLang="en-US" sz="1200" dirty="0">
                <a:solidFill>
                  <a:schemeClr val="tx1"/>
                </a:solidFill>
                <a:latin typeface="メイリオ" panose="020B0604030504040204" pitchFamily="50" charset="-128"/>
                <a:ea typeface="メイリオ" panose="020B0604030504040204" pitchFamily="50" charset="-128"/>
              </a:rPr>
              <a:t>です。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○求人更新予約の申込みは本登録が完了した有効な一般求人のみ対象となり</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ますので</a:t>
            </a:r>
            <a:r>
              <a:rPr lang="ja-JP" altLang="en-US" sz="1200" b="1" dirty="0">
                <a:solidFill>
                  <a:srgbClr val="FF0000"/>
                </a:solidFill>
                <a:latin typeface="メイリオ" panose="020B0604030504040204" pitchFamily="50" charset="-128"/>
                <a:ea typeface="メイリオ" panose="020B0604030504040204" pitchFamily="50" charset="-128"/>
              </a:rPr>
              <a:t>大卒等求人と高卒求人は対象外</a:t>
            </a:r>
            <a:r>
              <a:rPr lang="ja-JP" altLang="en-US" sz="1200" dirty="0">
                <a:solidFill>
                  <a:schemeClr val="tx1"/>
                </a:solidFill>
                <a:latin typeface="メイリオ" panose="020B0604030504040204" pitchFamily="50" charset="-128"/>
                <a:ea typeface="メイリオ" panose="020B0604030504040204" pitchFamily="50" charset="-128"/>
              </a:rPr>
              <a:t>となります。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○承認済みの求人更新予約の更新予約元の求人に対して、</a:t>
            </a:r>
            <a:r>
              <a:rPr lang="ja-JP" altLang="en-US" sz="1200" b="1" dirty="0">
                <a:solidFill>
                  <a:srgbClr val="FF0000"/>
                </a:solidFill>
                <a:latin typeface="メイリオ" panose="020B0604030504040204" pitchFamily="50" charset="-128"/>
                <a:ea typeface="メイリオ" panose="020B0604030504040204" pitchFamily="50" charset="-128"/>
              </a:rPr>
              <a:t>求人編集や取消、</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紹介保留を行った場合、自動的に更新予約求人は取り消されます</a:t>
            </a:r>
            <a:r>
              <a:rPr lang="ja-JP" altLang="en-US" sz="1200" dirty="0">
                <a:solidFill>
                  <a:schemeClr val="tx1"/>
                </a:solidFill>
                <a:latin typeface="メイリオ" panose="020B0604030504040204" pitchFamily="50" charset="-128"/>
                <a:ea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rPr>
              <a:t>　ただし更新元求人の有効期間満了日当日の</a:t>
            </a:r>
            <a:r>
              <a:rPr lang="en-US" altLang="ja-JP" sz="1200" dirty="0">
                <a:solidFill>
                  <a:schemeClr val="tx1"/>
                </a:solidFill>
                <a:latin typeface="メイリオ" panose="020B0604030504040204" pitchFamily="50" charset="-128"/>
                <a:ea typeface="メイリオ" panose="020B0604030504040204" pitchFamily="50" charset="-128"/>
              </a:rPr>
              <a:t>19</a:t>
            </a:r>
            <a:r>
              <a:rPr lang="ja-JP" altLang="en-US" sz="1200" dirty="0">
                <a:solidFill>
                  <a:schemeClr val="tx1"/>
                </a:solidFill>
                <a:latin typeface="メイリオ" panose="020B0604030504040204" pitchFamily="50" charset="-128"/>
                <a:ea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rPr>
              <a:t>15</a:t>
            </a:r>
            <a:r>
              <a:rPr lang="ja-JP" altLang="en-US" sz="1200" dirty="0">
                <a:solidFill>
                  <a:schemeClr val="tx1"/>
                </a:solidFill>
                <a:latin typeface="メイリオ" panose="020B0604030504040204" pitchFamily="50" charset="-128"/>
                <a:ea typeface="メイリオ" panose="020B0604030504040204" pitchFamily="50" charset="-128"/>
              </a:rPr>
              <a:t>分以降に上記の操作を</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行った場合、更新予約求人は取り消されません。</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93D041E0-FA59-3C19-C7B3-25876B927864}"/>
              </a:ext>
            </a:extLst>
          </p:cNvPr>
          <p:cNvSpPr/>
          <p:nvPr/>
        </p:nvSpPr>
        <p:spPr>
          <a:xfrm>
            <a:off x="410592" y="6387320"/>
            <a:ext cx="2892124" cy="4378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メイリオ" panose="020B0604030504040204" pitchFamily="50" charset="-128"/>
                <a:ea typeface="メイリオ" panose="020B0604030504040204" pitchFamily="50" charset="-128"/>
              </a:rPr>
              <a:t>その他留意事項</a:t>
            </a:r>
          </a:p>
        </p:txBody>
      </p:sp>
    </p:spTree>
    <p:extLst>
      <p:ext uri="{BB962C8B-B14F-4D97-AF65-F5344CB8AC3E}">
        <p14:creationId xmlns:p14="http://schemas.microsoft.com/office/powerpoint/2010/main" val="14027177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013FFEEE2B2364EAEEFE90D5F118F67" ma:contentTypeVersion="16" ma:contentTypeDescription="新しいドキュメントを作成します。" ma:contentTypeScope="" ma:versionID="97c2880238d63c4ceebab5e2646128b1">
  <xsd:schema xmlns:xsd="http://www.w3.org/2001/XMLSchema" xmlns:xs="http://www.w3.org/2001/XMLSchema" xmlns:p="http://schemas.microsoft.com/office/2006/metadata/properties" xmlns:ns2="424bc0c1-59e7-4f7c-8df1-7b4c57cc35e0" xmlns:ns3="44856c1c-163a-4db4-9f2d-e69ab44d016d" targetNamespace="http://schemas.microsoft.com/office/2006/metadata/properties" ma:root="true" ma:fieldsID="1ba3636b326f31122a490b8942c16b1c" ns2:_="" ns3:_="">
    <xsd:import namespace="424bc0c1-59e7-4f7c-8df1-7b4c57cc35e0"/>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bc0c1-59e7-4f7c-8df1-7b4c57cc35e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承認の状態" ma:internalName="_x0024_Resources_x003a_core_x002c_Signoff_Status">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db2ac86-f5a9-4036-b83b-1bba19918be6}"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4bc0c1-59e7-4f7c-8df1-7b4c57cc35e0">
      <Terms xmlns="http://schemas.microsoft.com/office/infopath/2007/PartnerControls"/>
    </lcf76f155ced4ddcb4097134ff3c332f>
    <TaxCatchAll xmlns="44856c1c-163a-4db4-9f2d-e69ab44d016d" xsi:nil="true"/>
    <Owner xmlns="424bc0c1-59e7-4f7c-8df1-7b4c57cc35e0">
      <UserInfo>
        <DisplayName/>
        <AccountId xsi:nil="true"/>
        <AccountType/>
      </UserInfo>
    </Owner>
    <_Flow_SignoffStatus xmlns="424bc0c1-59e7-4f7c-8df1-7b4c57cc35e0" xsi:nil="true"/>
  </documentManagement>
</p:properties>
</file>

<file path=customXml/itemProps1.xml><?xml version="1.0" encoding="utf-8"?>
<ds:datastoreItem xmlns:ds="http://schemas.openxmlformats.org/officeDocument/2006/customXml" ds:itemID="{55E4AFB0-CF8D-47FB-8EB8-66BAC6D78EA3}">
  <ds:schemaRefs>
    <ds:schemaRef ds:uri="http://schemas.microsoft.com/sharepoint/v3/contenttype/forms"/>
  </ds:schemaRefs>
</ds:datastoreItem>
</file>

<file path=customXml/itemProps2.xml><?xml version="1.0" encoding="utf-8"?>
<ds:datastoreItem xmlns:ds="http://schemas.openxmlformats.org/officeDocument/2006/customXml" ds:itemID="{A36EBB5C-21AA-4BF4-8CAB-221540124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4bc0c1-59e7-4f7c-8df1-7b4c57cc35e0"/>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47C40-45BB-48EB-B734-27BC14D425F3}">
  <ds:schemaRefs>
    <ds:schemaRef ds:uri="http://schemas.openxmlformats.org/package/2006/metadata/core-properties"/>
    <ds:schemaRef ds:uri="http://schemas.microsoft.com/office/2006/documentManagement/types"/>
    <ds:schemaRef ds:uri="http://www.w3.org/XML/1998/namespace"/>
    <ds:schemaRef ds:uri="424bc0c1-59e7-4f7c-8df1-7b4c57cc35e0"/>
    <ds:schemaRef ds:uri="http://purl.org/dc/terms/"/>
    <ds:schemaRef ds:uri="http://purl.org/dc/elements/1.1/"/>
    <ds:schemaRef ds:uri="http://purl.org/dc/dcmitype/"/>
    <ds:schemaRef ds:uri="http://schemas.microsoft.com/office/infopath/2007/PartnerControls"/>
    <ds:schemaRef ds:uri="44856c1c-163a-4db4-9f2d-e69ab44d01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Words>699</Words>
  <PresentationFormat>A4 210 x 297 mm</PresentationFormat>
  <Paragraphs>72</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HGS創英角ｺﾞｼｯｸUB</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0x010100D013FFEEE2B2364EAEEFE90D5F118F67</vt:lpwstr>
  </property>
</Properties>
</file>