
<file path=[Content_Types].xml><?xml version="1.0" encoding="utf-8"?>
<Types xmlns="http://schemas.openxmlformats.org/package/2006/content-types">
  <Default ContentType="image/pn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image/jpeg" PartName="/ppt/media/image2.jpg"/>
  <Override ContentType="image/jpeg" PartName="/ppt/media/image4.jpg"/>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7"/>
  </p:notesMasterIdLst>
  <p:handoutMasterIdLst>
    <p:handoutMasterId r:id="rId18"/>
  </p:handoutMasterIdLst>
  <p:sldIdLst>
    <p:sldId id="281" r:id="rId5"/>
    <p:sldId id="353" r:id="rId6"/>
    <p:sldId id="360" r:id="rId7"/>
    <p:sldId id="361" r:id="rId8"/>
    <p:sldId id="365" r:id="rId9"/>
    <p:sldId id="367" r:id="rId10"/>
    <p:sldId id="369" r:id="rId11"/>
    <p:sldId id="368" r:id="rId12"/>
    <p:sldId id="362" r:id="rId13"/>
    <p:sldId id="283" r:id="rId14"/>
    <p:sldId id="363" r:id="rId15"/>
    <p:sldId id="377" r:id="rId16"/>
  </p:sldIdLst>
  <p:sldSz cx="12192000" cy="6858000"/>
  <p:notesSz cx="6805613"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54919" autoAdjust="0"/>
  </p:normalViewPr>
  <p:slideViewPr>
    <p:cSldViewPr snapToGrid="0">
      <p:cViewPr varScale="1">
        <p:scale>
          <a:sx n="52" d="100"/>
          <a:sy n="52" d="100"/>
        </p:scale>
        <p:origin x="84" y="204"/>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88" d="100"/>
          <a:sy n="88" d="100"/>
        </p:scale>
        <p:origin x="3744" y="90"/>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notesMasters/notesMaster1.xml" Type="http://schemas.openxmlformats.org/officeDocument/2006/relationships/notesMaster"/><Relationship Id="rId18" Target="handoutMasters/handoutMaster1.xml" Type="http://schemas.openxmlformats.org/officeDocument/2006/relationships/handoutMaster"/><Relationship Id="rId19" Target="presProps.xml" Type="http://schemas.openxmlformats.org/officeDocument/2006/relationships/presProps"/><Relationship Id="rId2" Target="../customXml/item2.xml" Type="http://schemas.openxmlformats.org/officeDocument/2006/relationships/customXml"/><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23"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FB87A71-96EB-4108-95A3-855A4C3601A8}"/>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pPr rtl="0"/>
            <a:fld id="{25FC9B89-0CB8-41EA-B415-C1795FECA688}" type="datetime1">
              <a:rPr lang="ja-JP" altLang="en-US" smtClean="0">
                <a:latin typeface="Meiryo UI" panose="020B0604030504040204" pitchFamily="50" charset="-128"/>
                <a:ea typeface="Meiryo UI" panose="020B0604030504040204" pitchFamily="50" charset="-128"/>
              </a:rPr>
              <a:t>2025/9/24</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9445591A-E83D-4F8A-B064-12B29D3154F3}"/>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7AF2308-535F-471C-9423-3467454C92F9}"/>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pPr rtl="0"/>
            <a:fld id="{E661E857-36B8-43F1-9D87-FE508167BCE3}"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90BF7002-E14B-4FC4-9079-5EC2FAEBD180}" type="datetime1">
              <a:rPr lang="ja-JP" altLang="en-US" smtClean="0"/>
              <a:pPr/>
              <a:t>2025/9/24</a:t>
            </a:fld>
            <a:endParaRPr lang="ja-JP" altLang="en-US" dirty="0"/>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BCFAAAB6-A2C6-4A85-A3A1-98EFBA61C967}"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こちらでは、教育訓練休暇給付金について説明をします。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こちらは、こちらは</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月からの新制度となります。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8EAA36B1-75F6-458C-B388-8BC01E9857C8}" type="slidenum">
              <a:rPr lang="en-US" altLang="ja-JP" smtClean="0">
                <a:latin typeface="Meiryo UI" panose="020B0604030504040204" pitchFamily="50" charset="-128"/>
                <a:ea typeface="Meiryo UI" panose="020B0604030504040204" pitchFamily="50" charset="-128"/>
              </a:rPr>
              <a:t>1</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1" i="0" dirty="0">
                <a:solidFill>
                  <a:srgbClr val="424242"/>
                </a:solidFill>
                <a:effectLst/>
                <a:latin typeface="Segoe Sans"/>
              </a:rPr>
              <a:t>まず始めに事業主の皆様に実施していただく事項です。</a:t>
            </a:r>
            <a:endParaRPr lang="en-US" altLang="ja-JP" b="1" i="0" dirty="0">
              <a:solidFill>
                <a:srgbClr val="424242"/>
              </a:solidFill>
              <a:effectLst/>
              <a:latin typeface="Segoe Sans"/>
            </a:endParaRPr>
          </a:p>
          <a:p>
            <a:pPr algn="l"/>
            <a:r>
              <a:rPr lang="ja-JP" altLang="en-US" b="1" i="0" dirty="0">
                <a:solidFill>
                  <a:srgbClr val="424242"/>
                </a:solidFill>
                <a:effectLst/>
                <a:latin typeface="Segoe Sans"/>
              </a:rPr>
              <a:t>① 就業規則等への規定と周知</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まず、事業主は教育訓練休暇制度を</a:t>
            </a:r>
            <a:r>
              <a:rPr lang="ja-JP" altLang="en-US" b="1" i="0" dirty="0">
                <a:solidFill>
                  <a:srgbClr val="424242"/>
                </a:solidFill>
                <a:effectLst/>
                <a:latin typeface="Segoe Sans"/>
              </a:rPr>
              <a:t>就業規則や労働協約等に規定し、労働者に周知</a:t>
            </a:r>
            <a:r>
              <a:rPr lang="ja-JP" altLang="en-US" b="0" i="0" dirty="0">
                <a:solidFill>
                  <a:srgbClr val="424242"/>
                </a:solidFill>
                <a:effectLst/>
                <a:latin typeface="Segoe Sans"/>
              </a:rPr>
              <a:t>する必要があります。</a:t>
            </a:r>
          </a:p>
          <a:p>
            <a:pPr algn="l"/>
            <a:r>
              <a:rPr lang="ja-JP" altLang="en-US" b="0" i="0" dirty="0">
                <a:solidFill>
                  <a:srgbClr val="424242"/>
                </a:solidFill>
                <a:effectLst/>
                <a:latin typeface="Segoe Sans"/>
              </a:rPr>
              <a:t>制度が給付金の要件に合致しているか確認したい場合は、</a:t>
            </a:r>
            <a:br>
              <a:rPr lang="ja-JP" altLang="en-US" b="0" i="0" dirty="0">
                <a:solidFill>
                  <a:srgbClr val="424242"/>
                </a:solidFill>
                <a:effectLst/>
                <a:latin typeface="Segoe Sans"/>
              </a:rPr>
            </a:br>
            <a:r>
              <a:rPr lang="ja-JP" altLang="en-US" b="1" i="0" dirty="0">
                <a:solidFill>
                  <a:srgbClr val="424242"/>
                </a:solidFill>
                <a:effectLst/>
                <a:latin typeface="Segoe Sans"/>
              </a:rPr>
              <a:t>教育訓練休暇の開始前にハローワークへ相談</a:t>
            </a:r>
            <a:r>
              <a:rPr lang="ja-JP" altLang="en-US" b="0" i="0" dirty="0">
                <a:solidFill>
                  <a:srgbClr val="424242"/>
                </a:solidFill>
                <a:effectLst/>
                <a:latin typeface="Segoe Sans"/>
              </a:rPr>
              <a:t>することが可能です。</a:t>
            </a:r>
          </a:p>
          <a:p>
            <a:pPr algn="l"/>
            <a:r>
              <a:rPr lang="ja-JP" altLang="en-US" b="0" i="0" dirty="0">
                <a:solidFill>
                  <a:srgbClr val="424242"/>
                </a:solidFill>
                <a:effectLst/>
                <a:latin typeface="Segoe Sans"/>
              </a:rPr>
              <a:t>また、</a:t>
            </a:r>
            <a:r>
              <a:rPr lang="ja-JP" altLang="en-US" b="1" i="0" dirty="0">
                <a:solidFill>
                  <a:srgbClr val="424242"/>
                </a:solidFill>
                <a:effectLst/>
                <a:latin typeface="Segoe Sans"/>
              </a:rPr>
              <a:t>働き方改革推進支援センター</a:t>
            </a:r>
            <a:r>
              <a:rPr lang="ja-JP" altLang="en-US" b="0" i="0" dirty="0">
                <a:solidFill>
                  <a:srgbClr val="424242"/>
                </a:solidFill>
                <a:effectLst/>
                <a:latin typeface="Segoe Sans"/>
              </a:rPr>
              <a:t>でも、休暇制度に関する個別相談を受け付けています。</a:t>
            </a:r>
          </a:p>
          <a:p>
            <a:pPr algn="l"/>
            <a:r>
              <a:rPr lang="ja-JP" altLang="en-US" b="1" i="0" dirty="0">
                <a:solidFill>
                  <a:srgbClr val="424242"/>
                </a:solidFill>
                <a:effectLst/>
                <a:latin typeface="Segoe Sans"/>
              </a:rPr>
              <a:t>② 労働者との合意と確認票の記載</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労働者から教育訓練休暇の取得申出があった場合、</a:t>
            </a:r>
            <a:br>
              <a:rPr lang="ja-JP" altLang="en-US" b="0" i="0" dirty="0">
                <a:solidFill>
                  <a:srgbClr val="424242"/>
                </a:solidFill>
                <a:effectLst/>
                <a:latin typeface="Segoe Sans"/>
              </a:rPr>
            </a:br>
            <a:r>
              <a:rPr lang="ja-JP" altLang="en-US" b="0" i="0" dirty="0">
                <a:solidFill>
                  <a:srgbClr val="424242"/>
                </a:solidFill>
                <a:effectLst/>
                <a:latin typeface="Segoe Sans"/>
              </a:rPr>
              <a:t>事業主は内容を調整し、</a:t>
            </a:r>
            <a:r>
              <a:rPr lang="ja-JP" altLang="en-US" b="1" i="0" dirty="0">
                <a:solidFill>
                  <a:srgbClr val="424242"/>
                </a:solidFill>
                <a:effectLst/>
                <a:latin typeface="Segoe Sans"/>
              </a:rPr>
              <a:t>合意</a:t>
            </a:r>
            <a:r>
              <a:rPr lang="ja-JP" altLang="en-US" b="0" i="0" dirty="0">
                <a:solidFill>
                  <a:srgbClr val="424242"/>
                </a:solidFill>
                <a:effectLst/>
                <a:latin typeface="Segoe Sans"/>
              </a:rPr>
              <a:t>します。</a:t>
            </a:r>
          </a:p>
          <a:p>
            <a:pPr algn="l"/>
            <a:r>
              <a:rPr lang="ja-JP" altLang="en-US" b="0" i="0" dirty="0">
                <a:solidFill>
                  <a:srgbClr val="424242"/>
                </a:solidFill>
                <a:effectLst/>
                <a:latin typeface="Segoe Sans"/>
              </a:rPr>
              <a:t>合意後、労働者が提出する</a:t>
            </a:r>
            <a:r>
              <a:rPr lang="ja-JP" altLang="en-US" b="1" i="0" dirty="0">
                <a:solidFill>
                  <a:srgbClr val="424242"/>
                </a:solidFill>
                <a:effectLst/>
                <a:latin typeface="Segoe Sans"/>
              </a:rPr>
              <a:t>教育訓練休暇取得確認票</a:t>
            </a:r>
            <a:r>
              <a:rPr lang="ja-JP" altLang="en-US" b="0" i="0" dirty="0">
                <a:solidFill>
                  <a:srgbClr val="424242"/>
                </a:solidFill>
                <a:effectLst/>
                <a:latin typeface="Segoe Sans"/>
              </a:rPr>
              <a:t>に、事業主が必要事項を記載します。</a:t>
            </a:r>
          </a:p>
          <a:p>
            <a:pPr algn="l"/>
            <a:r>
              <a:rPr lang="ja-JP" altLang="en-US" b="0" i="0" dirty="0">
                <a:solidFill>
                  <a:srgbClr val="424242"/>
                </a:solidFill>
                <a:effectLst/>
                <a:latin typeface="Segoe Sans"/>
              </a:rPr>
              <a:t>なお、教育訓練休暇給付金を活用するには、</a:t>
            </a:r>
            <a:br>
              <a:rPr lang="ja-JP" altLang="en-US" b="0" i="0" dirty="0">
                <a:solidFill>
                  <a:srgbClr val="424242"/>
                </a:solidFill>
                <a:effectLst/>
                <a:latin typeface="Segoe Sans"/>
              </a:rPr>
            </a:br>
            <a:r>
              <a:rPr lang="ja-JP" altLang="en-US" b="1" i="0" dirty="0">
                <a:solidFill>
                  <a:srgbClr val="424242"/>
                </a:solidFill>
                <a:effectLst/>
                <a:latin typeface="Segoe Sans"/>
              </a:rPr>
              <a:t>事業主と労働者の合意が必須</a:t>
            </a:r>
            <a:r>
              <a:rPr lang="ja-JP" altLang="en-US" b="0" i="0" dirty="0">
                <a:solidFill>
                  <a:srgbClr val="424242"/>
                </a:solidFill>
                <a:effectLst/>
                <a:latin typeface="Segoe Sans"/>
              </a:rPr>
              <a:t>です。</a:t>
            </a:r>
            <a:br>
              <a:rPr lang="ja-JP" altLang="en-US" b="0" i="0" dirty="0">
                <a:solidFill>
                  <a:srgbClr val="424242"/>
                </a:solidFill>
                <a:effectLst/>
                <a:latin typeface="Segoe Sans"/>
              </a:rPr>
            </a:br>
            <a:r>
              <a:rPr lang="ja-JP" altLang="en-US" b="0" i="0" dirty="0">
                <a:solidFill>
                  <a:srgbClr val="424242"/>
                </a:solidFill>
                <a:effectLst/>
                <a:latin typeface="Segoe Sans"/>
              </a:rPr>
              <a:t>休暇の期間や内容が変更される場合も、</a:t>
            </a:r>
            <a:r>
              <a:rPr lang="ja-JP" altLang="en-US" b="1" i="0" dirty="0">
                <a:solidFill>
                  <a:srgbClr val="424242"/>
                </a:solidFill>
                <a:effectLst/>
                <a:latin typeface="Segoe Sans"/>
              </a:rPr>
              <a:t>再度合意が必要</a:t>
            </a:r>
            <a:r>
              <a:rPr lang="ja-JP" altLang="en-US" b="0" i="0" dirty="0">
                <a:solidFill>
                  <a:srgbClr val="424242"/>
                </a:solidFill>
                <a:effectLst/>
                <a:latin typeface="Segoe Sans"/>
              </a:rPr>
              <a:t>となります。</a:t>
            </a:r>
          </a:p>
          <a:p>
            <a:pPr algn="l"/>
            <a:r>
              <a:rPr lang="ja-JP" altLang="en-US" b="1" i="0" dirty="0">
                <a:solidFill>
                  <a:srgbClr val="424242"/>
                </a:solidFill>
                <a:effectLst/>
                <a:latin typeface="Segoe Sans"/>
              </a:rPr>
              <a:t>③ 賃金月額証明書の提出</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教育訓練休暇の取得を開始した労働者について、</a:t>
            </a:r>
            <a:br>
              <a:rPr lang="ja-JP" altLang="en-US" b="0" i="0" dirty="0">
                <a:solidFill>
                  <a:srgbClr val="424242"/>
                </a:solidFill>
                <a:effectLst/>
                <a:latin typeface="Segoe Sans"/>
              </a:rPr>
            </a:br>
            <a:r>
              <a:rPr lang="ja-JP" altLang="en-US" b="0" i="0" dirty="0">
                <a:solidFill>
                  <a:srgbClr val="424242"/>
                </a:solidFill>
                <a:effectLst/>
                <a:latin typeface="Segoe Sans"/>
              </a:rPr>
              <a:t>事業主は</a:t>
            </a:r>
            <a:r>
              <a:rPr lang="ja-JP" altLang="en-US" b="1" i="0" dirty="0">
                <a:solidFill>
                  <a:srgbClr val="424242"/>
                </a:solidFill>
                <a:effectLst/>
                <a:latin typeface="Segoe Sans"/>
              </a:rPr>
              <a:t>賃金月額証明書</a:t>
            </a:r>
            <a:r>
              <a:rPr lang="ja-JP" altLang="en-US" b="0" i="0" dirty="0">
                <a:solidFill>
                  <a:srgbClr val="424242"/>
                </a:solidFill>
                <a:effectLst/>
                <a:latin typeface="Segoe Sans"/>
              </a:rPr>
              <a:t>を記載し、</a:t>
            </a:r>
            <a:br>
              <a:rPr lang="ja-JP" altLang="en-US" b="0" i="0" dirty="0">
                <a:solidFill>
                  <a:srgbClr val="424242"/>
                </a:solidFill>
                <a:effectLst/>
                <a:latin typeface="Segoe Sans"/>
              </a:rPr>
            </a:br>
            <a:r>
              <a:rPr lang="ja-JP" altLang="en-US" b="1" i="0" dirty="0">
                <a:solidFill>
                  <a:srgbClr val="424242"/>
                </a:solidFill>
                <a:effectLst/>
                <a:latin typeface="Segoe Sans"/>
              </a:rPr>
              <a:t>事業所を管轄するハローワークに提出</a:t>
            </a:r>
            <a:r>
              <a:rPr lang="ja-JP" altLang="en-US" b="0" i="0" dirty="0">
                <a:solidFill>
                  <a:srgbClr val="424242"/>
                </a:solidFill>
                <a:effectLst/>
                <a:latin typeface="Segoe Sans"/>
              </a:rPr>
              <a:t>します。</a:t>
            </a:r>
          </a:p>
          <a:p>
            <a:pPr algn="l"/>
            <a:r>
              <a:rPr lang="ja-JP" altLang="en-US" b="1" i="0" dirty="0">
                <a:solidFill>
                  <a:srgbClr val="424242"/>
                </a:solidFill>
                <a:effectLst/>
                <a:latin typeface="Segoe Sans"/>
              </a:rPr>
              <a:t>④ 支給申請書等の交付</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ハローワークから、</a:t>
            </a:r>
          </a:p>
          <a:p>
            <a:pPr algn="l">
              <a:buFont typeface="Arial" panose="020B0604020202020204" pitchFamily="34" charset="0"/>
              <a:buChar char="•"/>
            </a:pPr>
            <a:r>
              <a:rPr lang="ja-JP" altLang="en-US" b="0" i="0" dirty="0">
                <a:solidFill>
                  <a:srgbClr val="424242"/>
                </a:solidFill>
                <a:effectLst/>
                <a:latin typeface="Segoe Sans"/>
              </a:rPr>
              <a:t>教育訓練休暇給付金支給申請書</a:t>
            </a:r>
          </a:p>
          <a:p>
            <a:pPr algn="l">
              <a:buFont typeface="Arial" panose="020B0604020202020204" pitchFamily="34" charset="0"/>
              <a:buChar char="•"/>
            </a:pPr>
            <a:r>
              <a:rPr lang="ja-JP" altLang="en-US" b="0" i="0" dirty="0">
                <a:solidFill>
                  <a:srgbClr val="424242"/>
                </a:solidFill>
                <a:effectLst/>
                <a:latin typeface="Segoe Sans"/>
              </a:rPr>
              <a:t>賃金月額証明票（本人手続用）</a:t>
            </a:r>
          </a:p>
          <a:p>
            <a:pPr algn="l"/>
            <a:r>
              <a:rPr lang="ja-JP" altLang="en-US" b="0" i="0" dirty="0">
                <a:solidFill>
                  <a:srgbClr val="424242"/>
                </a:solidFill>
                <a:effectLst/>
                <a:latin typeface="Segoe Sans"/>
              </a:rPr>
              <a:t>が交付されます。</a:t>
            </a:r>
          </a:p>
          <a:p>
            <a:pPr algn="l"/>
            <a:r>
              <a:rPr lang="ja-JP" altLang="en-US" b="0" i="0" dirty="0">
                <a:solidFill>
                  <a:srgbClr val="424242"/>
                </a:solidFill>
                <a:effectLst/>
                <a:latin typeface="Segoe Sans"/>
              </a:rPr>
              <a:t>これらの書類は、</a:t>
            </a:r>
            <a:r>
              <a:rPr lang="ja-JP" altLang="en-US" b="1" i="0" dirty="0">
                <a:solidFill>
                  <a:srgbClr val="424242"/>
                </a:solidFill>
                <a:effectLst/>
                <a:latin typeface="Segoe Sans"/>
              </a:rPr>
              <a:t>対象となる労働者に交付</a:t>
            </a:r>
            <a:r>
              <a:rPr lang="ja-JP" altLang="en-US" b="0" i="0" dirty="0">
                <a:solidFill>
                  <a:srgbClr val="424242"/>
                </a:solidFill>
                <a:effectLst/>
                <a:latin typeface="Segoe Sans"/>
              </a:rPr>
              <a:t>してください。</a:t>
            </a:r>
            <a:endParaRPr lang="en-US" altLang="ja-JP" b="0" i="0" dirty="0">
              <a:solidFill>
                <a:srgbClr val="424242"/>
              </a:solidFill>
              <a:effectLst/>
              <a:latin typeface="Segoe Sans"/>
            </a:endParaRPr>
          </a:p>
          <a:p>
            <a:pPr algn="l"/>
            <a:endParaRPr lang="en-US" altLang="ja-JP" b="0" i="0" dirty="0">
              <a:solidFill>
                <a:srgbClr val="424242"/>
              </a:solidFill>
              <a:effectLst/>
              <a:latin typeface="Segoe Sans"/>
            </a:endParaRPr>
          </a:p>
          <a:p>
            <a:pPr algn="l"/>
            <a:r>
              <a:rPr lang="ja-JP" altLang="en-US" b="0" i="0" dirty="0">
                <a:solidFill>
                  <a:srgbClr val="424242"/>
                </a:solidFill>
                <a:effectLst/>
                <a:latin typeface="Segoe Sans"/>
              </a:rPr>
              <a:t>続いて労働者の皆さんが実施することです。</a:t>
            </a:r>
            <a:endParaRPr lang="en-US" altLang="ja-JP" b="0" i="0" dirty="0">
              <a:solidFill>
                <a:srgbClr val="424242"/>
              </a:solidFill>
              <a:effectLst/>
              <a:latin typeface="Segoe Sans"/>
            </a:endParaRPr>
          </a:p>
          <a:p>
            <a:pPr algn="l"/>
            <a:r>
              <a:rPr lang="ja-JP" altLang="en-US" b="1" i="0" dirty="0">
                <a:solidFill>
                  <a:srgbClr val="424242"/>
                </a:solidFill>
                <a:effectLst/>
                <a:latin typeface="Segoe Sans"/>
              </a:rPr>
              <a:t>① 教育訓練休暇の申出と合意</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まず、労働者は教育訓練休暇の取得について、</a:t>
            </a:r>
            <a:r>
              <a:rPr lang="ja-JP" altLang="en-US" b="1" i="0" dirty="0">
                <a:solidFill>
                  <a:srgbClr val="424242"/>
                </a:solidFill>
                <a:effectLst/>
                <a:latin typeface="Segoe Sans"/>
              </a:rPr>
              <a:t>事業主に申出を行い、合意を得ます</a:t>
            </a:r>
            <a:r>
              <a:rPr lang="ja-JP" altLang="en-US" b="0" i="0" dirty="0">
                <a:solidFill>
                  <a:srgbClr val="424242"/>
                </a:solidFill>
                <a:effectLst/>
                <a:latin typeface="Segoe Sans"/>
              </a:rPr>
              <a:t>。</a:t>
            </a:r>
          </a:p>
          <a:p>
            <a:pPr algn="l"/>
            <a:r>
              <a:rPr lang="ja-JP" altLang="en-US" b="0" i="0" dirty="0">
                <a:solidFill>
                  <a:srgbClr val="424242"/>
                </a:solidFill>
                <a:effectLst/>
                <a:latin typeface="Segoe Sans"/>
              </a:rPr>
              <a:t>この休暇は、社内の休暇制度に基づいて取得するものであり、</a:t>
            </a:r>
            <a:br>
              <a:rPr lang="ja-JP" altLang="en-US" b="0" i="0" dirty="0">
                <a:solidFill>
                  <a:srgbClr val="424242"/>
                </a:solidFill>
                <a:effectLst/>
                <a:latin typeface="Segoe Sans"/>
              </a:rPr>
            </a:br>
            <a:r>
              <a:rPr lang="ja-JP" altLang="en-US" b="0" i="0" dirty="0">
                <a:solidFill>
                  <a:srgbClr val="424242"/>
                </a:solidFill>
                <a:effectLst/>
                <a:latin typeface="Segoe Sans"/>
              </a:rPr>
              <a:t>事業主との合意が前提となります。</a:t>
            </a:r>
          </a:p>
          <a:p>
            <a:pPr algn="l"/>
            <a:r>
              <a:rPr lang="ja-JP" altLang="en-US" b="1" i="0" dirty="0">
                <a:solidFill>
                  <a:srgbClr val="424242"/>
                </a:solidFill>
                <a:effectLst/>
                <a:latin typeface="Segoe Sans"/>
              </a:rPr>
              <a:t>② 教育訓練休暇取得確認票の提出</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合意が得られたら、労働者は</a:t>
            </a:r>
            <a:r>
              <a:rPr lang="ja-JP" altLang="en-US" b="1" i="0" dirty="0">
                <a:solidFill>
                  <a:srgbClr val="424242"/>
                </a:solidFill>
                <a:effectLst/>
                <a:latin typeface="Segoe Sans"/>
              </a:rPr>
              <a:t>教育訓練休暇取得確認票</a:t>
            </a:r>
            <a:r>
              <a:rPr lang="ja-JP" altLang="en-US" b="0" i="0" dirty="0">
                <a:solidFill>
                  <a:srgbClr val="424242"/>
                </a:solidFill>
                <a:effectLst/>
                <a:latin typeface="Segoe Sans"/>
              </a:rPr>
              <a:t>に必要事項を記載し、事業主に提出します。</a:t>
            </a:r>
          </a:p>
          <a:p>
            <a:pPr algn="l"/>
            <a:r>
              <a:rPr lang="ja-JP" altLang="en-US" b="0" i="0" dirty="0">
                <a:solidFill>
                  <a:srgbClr val="424242"/>
                </a:solidFill>
                <a:effectLst/>
                <a:latin typeface="Segoe Sans"/>
              </a:rPr>
              <a:t>なお、記載内容が不足なく整っていれば、</a:t>
            </a:r>
            <a:r>
              <a:rPr lang="ja-JP" altLang="en-US" b="1" i="0" dirty="0">
                <a:solidFill>
                  <a:srgbClr val="424242"/>
                </a:solidFill>
                <a:effectLst/>
                <a:latin typeface="Segoe Sans"/>
              </a:rPr>
              <a:t>独自様式での代替も可能</a:t>
            </a:r>
            <a:r>
              <a:rPr lang="ja-JP" altLang="en-US" b="0" i="0" dirty="0">
                <a:solidFill>
                  <a:srgbClr val="424242"/>
                </a:solidFill>
                <a:effectLst/>
                <a:latin typeface="Segoe Sans"/>
              </a:rPr>
              <a:t>です。</a:t>
            </a:r>
          </a:p>
          <a:p>
            <a:pPr algn="l"/>
            <a:r>
              <a:rPr lang="ja-JP" altLang="en-US" b="0" i="0" dirty="0">
                <a:solidFill>
                  <a:srgbClr val="424242"/>
                </a:solidFill>
                <a:effectLst/>
                <a:latin typeface="Segoe Sans"/>
              </a:rPr>
              <a:t>確認票には以下の内容を記載します：</a:t>
            </a:r>
          </a:p>
          <a:p>
            <a:pPr algn="l">
              <a:buFont typeface="Arial" panose="020B0604020202020204" pitchFamily="34" charset="0"/>
              <a:buChar char="•"/>
            </a:pPr>
            <a:r>
              <a:rPr lang="ja-JP" altLang="en-US" b="0" i="0" dirty="0">
                <a:solidFill>
                  <a:srgbClr val="424242"/>
                </a:solidFill>
                <a:effectLst/>
                <a:latin typeface="Segoe Sans"/>
              </a:rPr>
              <a:t>教育訓練休暇の期間</a:t>
            </a:r>
          </a:p>
          <a:p>
            <a:pPr algn="l">
              <a:buFont typeface="Arial" panose="020B0604020202020204" pitchFamily="34" charset="0"/>
              <a:buChar char="•"/>
            </a:pPr>
            <a:r>
              <a:rPr lang="ja-JP" altLang="en-US" b="0" i="0" dirty="0">
                <a:solidFill>
                  <a:srgbClr val="424242"/>
                </a:solidFill>
                <a:effectLst/>
                <a:latin typeface="Segoe Sans"/>
              </a:rPr>
              <a:t>教育訓練の目標</a:t>
            </a:r>
          </a:p>
          <a:p>
            <a:pPr algn="l">
              <a:buFont typeface="Arial" panose="020B0604020202020204" pitchFamily="34" charset="0"/>
              <a:buChar char="•"/>
            </a:pPr>
            <a:r>
              <a:rPr lang="ja-JP" altLang="en-US" b="0" i="0" dirty="0">
                <a:solidFill>
                  <a:srgbClr val="424242"/>
                </a:solidFill>
                <a:effectLst/>
                <a:latin typeface="Segoe Sans"/>
              </a:rPr>
              <a:t>教育訓練の内容（施設名・講座名・受講開始日・修了予定日など）</a:t>
            </a:r>
          </a:p>
          <a:p>
            <a:pPr algn="l">
              <a:buFont typeface="Arial" panose="020B0604020202020204" pitchFamily="34" charset="0"/>
              <a:buChar char="•"/>
            </a:pPr>
            <a:r>
              <a:rPr lang="ja-JP" altLang="en-US" b="0" i="0" dirty="0">
                <a:solidFill>
                  <a:srgbClr val="424242"/>
                </a:solidFill>
                <a:effectLst/>
                <a:latin typeface="Segoe Sans"/>
              </a:rPr>
              <a:t>教育訓練の実施方法（対面・通信講座など）</a:t>
            </a:r>
          </a:p>
          <a:p>
            <a:pPr algn="l">
              <a:buFont typeface="Arial" panose="020B0604020202020204" pitchFamily="34" charset="0"/>
              <a:buChar char="•"/>
            </a:pPr>
            <a:r>
              <a:rPr lang="ja-JP" altLang="en-US" b="0" i="0" dirty="0">
                <a:solidFill>
                  <a:srgbClr val="424242"/>
                </a:solidFill>
                <a:effectLst/>
                <a:latin typeface="Segoe Sans"/>
              </a:rPr>
              <a:t>労働者の氏名と、事業主の承認の旨</a:t>
            </a:r>
          </a:p>
          <a:p>
            <a:pPr algn="l"/>
            <a:r>
              <a:rPr lang="ja-JP" altLang="en-US" b="1" i="0" dirty="0">
                <a:solidFill>
                  <a:srgbClr val="424242"/>
                </a:solidFill>
                <a:effectLst/>
                <a:latin typeface="Segoe Sans"/>
              </a:rPr>
              <a:t>③ 雇用保険加入期間の確認</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教育訓練休暇給付金の受給には、雇用保険の加入期間などの要件があります。</a:t>
            </a:r>
          </a:p>
          <a:p>
            <a:pPr algn="l"/>
            <a:r>
              <a:rPr lang="ja-JP" altLang="en-US" b="0" i="0" dirty="0">
                <a:solidFill>
                  <a:srgbClr val="424242"/>
                </a:solidFill>
                <a:effectLst/>
                <a:latin typeface="Segoe Sans"/>
              </a:rPr>
              <a:t>これらの要件を満たしているかどうかは、</a:t>
            </a:r>
            <a:br>
              <a:rPr lang="ja-JP" altLang="en-US" b="0" i="0" dirty="0">
                <a:solidFill>
                  <a:srgbClr val="424242"/>
                </a:solidFill>
                <a:effectLst/>
                <a:latin typeface="Segoe Sans"/>
              </a:rPr>
            </a:br>
            <a:r>
              <a:rPr lang="ja-JP" altLang="en-US" b="1" i="0" dirty="0">
                <a:solidFill>
                  <a:srgbClr val="424242"/>
                </a:solidFill>
                <a:effectLst/>
                <a:latin typeface="Segoe Sans"/>
              </a:rPr>
              <a:t>教育訓練休暇の開始前にハローワークで確認</a:t>
            </a:r>
            <a:r>
              <a:rPr lang="ja-JP" altLang="en-US" b="0" i="0" dirty="0">
                <a:solidFill>
                  <a:srgbClr val="424242"/>
                </a:solidFill>
                <a:effectLst/>
                <a:latin typeface="Segoe Sans"/>
              </a:rPr>
              <a:t>することが可能です。</a:t>
            </a:r>
            <a:endParaRPr lang="en-US" altLang="ja-JP" b="0" i="0" dirty="0">
              <a:solidFill>
                <a:srgbClr val="424242"/>
              </a:solidFill>
              <a:effectLst/>
              <a:latin typeface="Segoe Sans"/>
            </a:endParaRPr>
          </a:p>
          <a:p>
            <a:pPr algn="l"/>
            <a:r>
              <a:rPr lang="ja-JP" altLang="en-US" b="0" i="0" dirty="0">
                <a:solidFill>
                  <a:srgbClr val="424242"/>
                </a:solidFill>
                <a:effectLst/>
                <a:latin typeface="Segoe Sans"/>
              </a:rPr>
              <a:t>ただし、休暇開始時点で高年齢被保険者、短期雇用特例被保険者、日雇労働被保険者は対象外です。</a:t>
            </a:r>
          </a:p>
          <a:p>
            <a:pPr algn="l"/>
            <a:r>
              <a:rPr lang="ja-JP" altLang="en-US" b="1" i="0" dirty="0">
                <a:solidFill>
                  <a:srgbClr val="424242"/>
                </a:solidFill>
                <a:effectLst/>
                <a:latin typeface="Segoe Sans"/>
              </a:rPr>
              <a:t>④ 支給申請書等の提出</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休暇開始後、事業主から交付された</a:t>
            </a:r>
          </a:p>
          <a:p>
            <a:pPr algn="l">
              <a:buFont typeface="Arial" panose="020B0604020202020204" pitchFamily="34" charset="0"/>
              <a:buChar char="•"/>
            </a:pPr>
            <a:r>
              <a:rPr lang="ja-JP" altLang="en-US" b="0" i="0" dirty="0">
                <a:solidFill>
                  <a:srgbClr val="424242"/>
                </a:solidFill>
                <a:effectLst/>
                <a:latin typeface="Segoe Sans"/>
              </a:rPr>
              <a:t>教育訓練休暇給付金支給申請書</a:t>
            </a:r>
          </a:p>
          <a:p>
            <a:pPr algn="l">
              <a:buFont typeface="Arial" panose="020B0604020202020204" pitchFamily="34" charset="0"/>
              <a:buChar char="•"/>
            </a:pPr>
            <a:r>
              <a:rPr lang="ja-JP" altLang="en-US" b="0" i="0" dirty="0">
                <a:solidFill>
                  <a:srgbClr val="424242"/>
                </a:solidFill>
                <a:effectLst/>
                <a:latin typeface="Segoe Sans"/>
              </a:rPr>
              <a:t>賃金月額証明票（本人手続用）</a:t>
            </a:r>
          </a:p>
          <a:p>
            <a:pPr algn="l"/>
            <a:r>
              <a:rPr lang="ja-JP" altLang="en-US" b="0" i="0" dirty="0">
                <a:solidFill>
                  <a:srgbClr val="424242"/>
                </a:solidFill>
                <a:effectLst/>
                <a:latin typeface="Segoe Sans"/>
              </a:rPr>
              <a:t>を受け取り、</a:t>
            </a:r>
            <a:r>
              <a:rPr lang="ja-JP" altLang="en-US" b="1" i="0" dirty="0">
                <a:solidFill>
                  <a:srgbClr val="424242"/>
                </a:solidFill>
                <a:effectLst/>
                <a:latin typeface="Segoe Sans"/>
              </a:rPr>
              <a:t>必要事項を記入してハローワークに提出</a:t>
            </a:r>
            <a:r>
              <a:rPr lang="ja-JP" altLang="en-US" b="0" i="0" dirty="0">
                <a:solidFill>
                  <a:srgbClr val="424242"/>
                </a:solidFill>
                <a:effectLst/>
                <a:latin typeface="Segoe Sans"/>
              </a:rPr>
              <a:t>します。</a:t>
            </a:r>
          </a:p>
          <a:p>
            <a:pPr algn="l"/>
            <a:r>
              <a:rPr lang="ja-JP" altLang="en-US" b="0" i="0" dirty="0">
                <a:solidFill>
                  <a:srgbClr val="424242"/>
                </a:solidFill>
                <a:effectLst/>
                <a:latin typeface="Segoe Sans"/>
              </a:rPr>
              <a:t>この提出により、</a:t>
            </a:r>
            <a:r>
              <a:rPr lang="ja-JP" altLang="en-US" b="1" i="0" dirty="0">
                <a:solidFill>
                  <a:srgbClr val="424242"/>
                </a:solidFill>
                <a:effectLst/>
                <a:latin typeface="Segoe Sans"/>
              </a:rPr>
              <a:t>受給資格の決定</a:t>
            </a:r>
            <a:r>
              <a:rPr lang="ja-JP" altLang="en-US" b="0" i="0" dirty="0">
                <a:solidFill>
                  <a:srgbClr val="424242"/>
                </a:solidFill>
                <a:effectLst/>
                <a:latin typeface="Segoe Sans"/>
              </a:rPr>
              <a:t>が行われます。</a:t>
            </a:r>
          </a:p>
          <a:p>
            <a:pPr algn="l"/>
            <a:r>
              <a:rPr lang="ja-JP" altLang="en-US" b="1" i="0" dirty="0">
                <a:solidFill>
                  <a:srgbClr val="424242"/>
                </a:solidFill>
                <a:effectLst/>
                <a:latin typeface="Segoe Sans"/>
              </a:rPr>
              <a:t>⑤ 認定申告書の提出（毎月）</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休暇開始日から</a:t>
            </a:r>
            <a:r>
              <a:rPr lang="en-US" altLang="ja-JP" b="1" i="0" dirty="0">
                <a:solidFill>
                  <a:srgbClr val="424242"/>
                </a:solidFill>
                <a:effectLst/>
                <a:latin typeface="Segoe Sans"/>
              </a:rPr>
              <a:t>30</a:t>
            </a:r>
            <a:r>
              <a:rPr lang="ja-JP" altLang="en-US" b="1" i="0" dirty="0">
                <a:solidFill>
                  <a:srgbClr val="424242"/>
                </a:solidFill>
                <a:effectLst/>
                <a:latin typeface="Segoe Sans"/>
              </a:rPr>
              <a:t>日ごと</a:t>
            </a:r>
            <a:r>
              <a:rPr lang="ja-JP" altLang="en-US" b="0" i="0" dirty="0">
                <a:solidFill>
                  <a:srgbClr val="424242"/>
                </a:solidFill>
                <a:effectLst/>
                <a:latin typeface="Segoe Sans"/>
              </a:rPr>
              <a:t>に、ハローワークへ</a:t>
            </a:r>
            <a:r>
              <a:rPr lang="ja-JP" altLang="en-US" b="1" i="0" dirty="0">
                <a:solidFill>
                  <a:srgbClr val="424242"/>
                </a:solidFill>
                <a:effectLst/>
                <a:latin typeface="Segoe Sans"/>
              </a:rPr>
              <a:t>認定申告書等を提出</a:t>
            </a:r>
            <a:r>
              <a:rPr lang="ja-JP" altLang="en-US" b="0" i="0" dirty="0">
                <a:solidFill>
                  <a:srgbClr val="424242"/>
                </a:solidFill>
                <a:effectLst/>
                <a:latin typeface="Segoe Sans"/>
              </a:rPr>
              <a:t>します。</a:t>
            </a:r>
          </a:p>
          <a:p>
            <a:pPr algn="l"/>
            <a:r>
              <a:rPr lang="ja-JP" altLang="en-US" b="0" i="0" dirty="0">
                <a:solidFill>
                  <a:srgbClr val="424242"/>
                </a:solidFill>
                <a:effectLst/>
                <a:latin typeface="Segoe Sans"/>
              </a:rPr>
              <a:t>初回の提出日については、申請時にハローワークから案内があります。</a:t>
            </a:r>
          </a:p>
          <a:p>
            <a:pPr algn="l"/>
            <a:r>
              <a:rPr lang="ja-JP" altLang="en-US" b="0" i="0" dirty="0">
                <a:solidFill>
                  <a:srgbClr val="424242"/>
                </a:solidFill>
                <a:effectLst/>
                <a:latin typeface="Segoe Sans"/>
              </a:rPr>
              <a:t>以上が、教育訓練休暇給付金の申請に関する労働者側の手続きの流れです。</a:t>
            </a:r>
          </a:p>
          <a:p>
            <a:pPr algn="l"/>
            <a:endParaRPr lang="ja-JP" altLang="en-US" b="0" i="0" dirty="0">
              <a:solidFill>
                <a:srgbClr val="424242"/>
              </a:solidFill>
              <a:effectLst/>
              <a:latin typeface="Segoe Sans"/>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10</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050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最後に、参考として</a:t>
            </a:r>
            <a:r>
              <a:rPr lang="ja-JP" altLang="en-US" dirty="0"/>
              <a:t>「教育訓練休暇給付金」に関する注意事項、「教育訓練休暇給付金」提出書類、「教育訓練休暇給付金」に関するＯ＆Ａ、「就業規則の規定例　については参考となるパンフレットがございますのでそちらをご参考としていただければと思います。この後のスライドで掲載場所等を記載しますので適宜、ご確認ください。</a:t>
            </a:r>
            <a:endParaRPr lang="en-US" altLang="ja-JP" dirty="0"/>
          </a:p>
          <a:p>
            <a:pPr marL="0" indent="0" rtl="0">
              <a:buNone/>
            </a:pPr>
            <a:r>
              <a:rPr lang="ja-JP" altLang="en-US" dirty="0"/>
              <a:t>　　　</a:t>
            </a:r>
            <a:endParaRPr lang="en-US" altLang="ja-JP" dirty="0"/>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11</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167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こちがけいさいばしょとなります。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以上で教育訓練休暇給付金については終了とさせていただきます。ご静聴ありがとうございました。</a:t>
            </a: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12</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438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まずはじめに、制度の概要について説明します。</a:t>
            </a: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2</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4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こちらの制度は、教育訓練に専念するために自発的に休暇を</a:t>
            </a:r>
            <a:r>
              <a:rPr kumimoji="1" lang="en-US" altLang="ja-JP" dirty="0">
                <a:latin typeface="Meiryo UI" panose="020B0604030504040204" pitchFamily="50" charset="-128"/>
                <a:ea typeface="Meiryo UI" panose="020B0604030504040204" pitchFamily="50" charset="-128"/>
              </a:rPr>
              <a:t>30</a:t>
            </a:r>
            <a:r>
              <a:rPr kumimoji="1" lang="ja-JP" altLang="en-US" dirty="0">
                <a:latin typeface="Meiryo UI" panose="020B0604030504040204" pitchFamily="50" charset="-128"/>
                <a:ea typeface="Meiryo UI" panose="020B0604030504040204" pitchFamily="50" charset="-128"/>
              </a:rPr>
              <a:t>日以上取得して仕事から離れる場合の訓練、休暇中の生活費を補償するための給付金となります。</a:t>
            </a: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3</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448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続いて、手続きの流れについて説明します。</a:t>
            </a: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4</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465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424242"/>
                </a:solidFill>
                <a:effectLst/>
                <a:latin typeface="Segoe Sans"/>
              </a:rPr>
              <a:t>続いて支給対象者の要件となります。</a:t>
            </a:r>
            <a:endParaRPr lang="en-US" altLang="ja-JP" b="0" i="0" dirty="0">
              <a:solidFill>
                <a:srgbClr val="424242"/>
              </a:solidFill>
              <a:effectLst/>
              <a:latin typeface="Segoe Sans"/>
            </a:endParaRPr>
          </a:p>
          <a:p>
            <a:pPr algn="l"/>
            <a:r>
              <a:rPr lang="en-US" altLang="ja-JP" b="0" i="0" dirty="0">
                <a:solidFill>
                  <a:srgbClr val="424242"/>
                </a:solidFill>
                <a:effectLst/>
                <a:latin typeface="Segoe Sans"/>
              </a:rPr>
              <a:t>1</a:t>
            </a:r>
            <a:r>
              <a:rPr lang="ja-JP" altLang="en-US" b="0" i="0" dirty="0">
                <a:solidFill>
                  <a:srgbClr val="424242"/>
                </a:solidFill>
                <a:effectLst/>
                <a:latin typeface="Segoe Sans"/>
              </a:rPr>
              <a:t>つ目の要件は、「休暇開始前</a:t>
            </a:r>
            <a:r>
              <a:rPr lang="en-US" altLang="ja-JP" b="0" i="0" dirty="0">
                <a:solidFill>
                  <a:srgbClr val="424242"/>
                </a:solidFill>
                <a:effectLst/>
                <a:latin typeface="Segoe Sans"/>
              </a:rPr>
              <a:t>2</a:t>
            </a:r>
            <a:r>
              <a:rPr lang="ja-JP" altLang="en-US" b="0" i="0" dirty="0">
                <a:solidFill>
                  <a:srgbClr val="424242"/>
                </a:solidFill>
                <a:effectLst/>
                <a:latin typeface="Segoe Sans"/>
              </a:rPr>
              <a:t>年間に</a:t>
            </a:r>
            <a:r>
              <a:rPr lang="en-US" altLang="ja-JP" b="0" i="0" dirty="0">
                <a:solidFill>
                  <a:srgbClr val="424242"/>
                </a:solidFill>
                <a:effectLst/>
                <a:latin typeface="Segoe Sans"/>
              </a:rPr>
              <a:t>12</a:t>
            </a:r>
            <a:r>
              <a:rPr lang="ja-JP" altLang="en-US" b="0" i="0" dirty="0">
                <a:solidFill>
                  <a:srgbClr val="424242"/>
                </a:solidFill>
                <a:effectLst/>
                <a:latin typeface="Segoe Sans"/>
              </a:rPr>
              <a:t>か月以上の被保険者期間があること」です。</a:t>
            </a:r>
          </a:p>
          <a:p>
            <a:pPr algn="l"/>
            <a:r>
              <a:rPr lang="ja-JP" altLang="en-US" b="0" i="0" dirty="0">
                <a:solidFill>
                  <a:srgbClr val="424242"/>
                </a:solidFill>
                <a:effectLst/>
                <a:latin typeface="Segoe Sans"/>
              </a:rPr>
              <a:t>ここでいう「被保険者期間」とは、原則、</a:t>
            </a:r>
            <a:r>
              <a:rPr lang="en-US" altLang="ja-JP" b="0" i="0" dirty="0">
                <a:solidFill>
                  <a:srgbClr val="424242"/>
                </a:solidFill>
                <a:effectLst/>
                <a:latin typeface="Segoe Sans"/>
              </a:rPr>
              <a:t>1</a:t>
            </a:r>
            <a:r>
              <a:rPr lang="ja-JP" altLang="en-US" b="0" i="0" dirty="0">
                <a:solidFill>
                  <a:srgbClr val="424242"/>
                </a:solidFill>
                <a:effectLst/>
                <a:latin typeface="Segoe Sans"/>
              </a:rPr>
              <a:t>か月に</a:t>
            </a:r>
            <a:r>
              <a:rPr lang="en-US" altLang="ja-JP" b="0" i="0" dirty="0">
                <a:solidFill>
                  <a:srgbClr val="424242"/>
                </a:solidFill>
                <a:effectLst/>
                <a:latin typeface="Segoe Sans"/>
              </a:rPr>
              <a:t>11</a:t>
            </a:r>
            <a:r>
              <a:rPr lang="ja-JP" altLang="en-US" b="0" i="0" dirty="0">
                <a:solidFill>
                  <a:srgbClr val="424242"/>
                </a:solidFill>
                <a:effectLst/>
                <a:latin typeface="Segoe Sans"/>
              </a:rPr>
              <a:t>日以上の賃金支払いの基礎となった日数がある月を指します。</a:t>
            </a:r>
          </a:p>
          <a:p>
            <a:pPr algn="l"/>
            <a:r>
              <a:rPr lang="en-US" altLang="ja-JP" b="0" i="0" dirty="0">
                <a:solidFill>
                  <a:srgbClr val="424242"/>
                </a:solidFill>
                <a:effectLst/>
                <a:latin typeface="Segoe Sans"/>
              </a:rPr>
              <a:t>2</a:t>
            </a:r>
            <a:r>
              <a:rPr lang="ja-JP" altLang="en-US" b="0" i="0" dirty="0">
                <a:solidFill>
                  <a:srgbClr val="424242"/>
                </a:solidFill>
                <a:effectLst/>
                <a:latin typeface="Segoe Sans"/>
              </a:rPr>
              <a:t>つ目の要件は、「休暇開始前に通算</a:t>
            </a:r>
            <a:r>
              <a:rPr lang="en-US" altLang="ja-JP" b="0" i="0" dirty="0">
                <a:solidFill>
                  <a:srgbClr val="424242"/>
                </a:solidFill>
                <a:effectLst/>
                <a:latin typeface="Segoe Sans"/>
              </a:rPr>
              <a:t>5</a:t>
            </a:r>
            <a:r>
              <a:rPr lang="ja-JP" altLang="en-US" b="0" i="0" dirty="0">
                <a:solidFill>
                  <a:srgbClr val="424242"/>
                </a:solidFill>
                <a:effectLst/>
                <a:latin typeface="Segoe Sans"/>
              </a:rPr>
              <a:t>年以上、雇用保険に加入していた期間があること」です。</a:t>
            </a:r>
          </a:p>
          <a:p>
            <a:pPr algn="l"/>
            <a:r>
              <a:rPr lang="ja-JP" altLang="en-US" b="0" i="0" dirty="0">
                <a:solidFill>
                  <a:srgbClr val="424242"/>
                </a:solidFill>
                <a:effectLst/>
                <a:latin typeface="Segoe Sans"/>
              </a:rPr>
              <a:t>この期間は、転職などで離職していても、通算で</a:t>
            </a:r>
            <a:r>
              <a:rPr lang="en-US" altLang="ja-JP" b="0" i="0" dirty="0">
                <a:solidFill>
                  <a:srgbClr val="424242"/>
                </a:solidFill>
                <a:effectLst/>
                <a:latin typeface="Segoe Sans"/>
              </a:rPr>
              <a:t>5</a:t>
            </a:r>
            <a:r>
              <a:rPr lang="ja-JP" altLang="en-US" b="0" i="0" dirty="0">
                <a:solidFill>
                  <a:srgbClr val="424242"/>
                </a:solidFill>
                <a:effectLst/>
                <a:latin typeface="Segoe Sans"/>
              </a:rPr>
              <a:t>年以上あれば要件を満たします。</a:t>
            </a:r>
          </a:p>
          <a:p>
            <a:pPr algn="l"/>
            <a:r>
              <a:rPr lang="ja-JP" altLang="en-US" b="0" i="0" dirty="0">
                <a:solidFill>
                  <a:srgbClr val="424242"/>
                </a:solidFill>
                <a:effectLst/>
                <a:latin typeface="Segoe Sans"/>
              </a:rPr>
              <a:t>ただし、注意が必要です。</a:t>
            </a:r>
          </a:p>
          <a:p>
            <a:pPr algn="l"/>
            <a:r>
              <a:rPr lang="ja-JP" altLang="en-US" b="0" i="0" dirty="0">
                <a:solidFill>
                  <a:srgbClr val="424242"/>
                </a:solidFill>
                <a:effectLst/>
                <a:latin typeface="Segoe Sans"/>
              </a:rPr>
              <a:t>以下のような場合は、被保険者期間や通算加入期間に含めることができません。</a:t>
            </a:r>
          </a:p>
          <a:p>
            <a:pPr algn="l"/>
            <a:r>
              <a:rPr lang="ja-JP" altLang="en-US" b="0" i="0" dirty="0">
                <a:solidFill>
                  <a:srgbClr val="424242"/>
                </a:solidFill>
                <a:effectLst/>
                <a:latin typeface="Segoe Sans"/>
              </a:rPr>
              <a:t>まず、被保険者期間の算定対象外となるのは、</a:t>
            </a:r>
          </a:p>
          <a:p>
            <a:pPr algn="l">
              <a:buFont typeface="Arial" panose="020B0604020202020204" pitchFamily="34" charset="0"/>
              <a:buChar char="•"/>
            </a:pPr>
            <a:r>
              <a:rPr lang="ja-JP" altLang="en-US" b="0" i="0" dirty="0">
                <a:solidFill>
                  <a:srgbClr val="424242"/>
                </a:solidFill>
                <a:effectLst/>
                <a:latin typeface="Segoe Sans"/>
              </a:rPr>
              <a:t>離職期間が </a:t>
            </a:r>
            <a:r>
              <a:rPr lang="en-US" altLang="ja-JP" b="0" i="0" dirty="0">
                <a:solidFill>
                  <a:srgbClr val="424242"/>
                </a:solidFill>
                <a:effectLst/>
                <a:latin typeface="Segoe Sans"/>
              </a:rPr>
              <a:t>1</a:t>
            </a:r>
            <a:r>
              <a:rPr lang="ja-JP" altLang="en-US" b="0" i="0" dirty="0">
                <a:solidFill>
                  <a:srgbClr val="424242"/>
                </a:solidFill>
                <a:effectLst/>
                <a:latin typeface="Segoe Sans"/>
              </a:rPr>
              <a:t>年を超える場合</a:t>
            </a:r>
          </a:p>
          <a:p>
            <a:pPr algn="l">
              <a:buFont typeface="Arial" panose="020B0604020202020204" pitchFamily="34" charset="0"/>
              <a:buChar char="•"/>
            </a:pPr>
            <a:r>
              <a:rPr lang="ja-JP" altLang="en-US" b="0" i="0" dirty="0">
                <a:solidFill>
                  <a:srgbClr val="424242"/>
                </a:solidFill>
                <a:effectLst/>
                <a:latin typeface="Segoe Sans"/>
              </a:rPr>
              <a:t>失業給付等の手続きをした期間</a:t>
            </a:r>
            <a:endParaRPr lang="en-US" altLang="ja-JP" b="0" i="0" dirty="0">
              <a:solidFill>
                <a:srgbClr val="424242"/>
              </a:solidFill>
              <a:effectLst/>
              <a:latin typeface="Segoe Sans"/>
            </a:endParaRPr>
          </a:p>
          <a:p>
            <a:pPr algn="l">
              <a:buFont typeface="Arial" panose="020B0604020202020204" pitchFamily="34" charset="0"/>
              <a:buNone/>
            </a:pPr>
            <a:r>
              <a:rPr lang="ja-JP" altLang="en-US" b="0" i="0" dirty="0">
                <a:solidFill>
                  <a:srgbClr val="424242"/>
                </a:solidFill>
                <a:effectLst/>
                <a:latin typeface="Segoe Sans"/>
              </a:rPr>
              <a:t>・教育訓練休暇給付金を受給したことがある場合</a:t>
            </a:r>
          </a:p>
          <a:p>
            <a:pPr algn="l"/>
            <a:r>
              <a:rPr lang="ja-JP" altLang="en-US" b="0" i="0" dirty="0">
                <a:solidFill>
                  <a:srgbClr val="424242"/>
                </a:solidFill>
                <a:effectLst/>
                <a:latin typeface="Segoe Sans"/>
              </a:rPr>
              <a:t>です。</a:t>
            </a:r>
          </a:p>
          <a:p>
            <a:pPr algn="l"/>
            <a:r>
              <a:rPr lang="ja-JP" altLang="en-US" b="0" i="0" dirty="0">
                <a:solidFill>
                  <a:srgbClr val="424242"/>
                </a:solidFill>
                <a:effectLst/>
                <a:latin typeface="Segoe Sans"/>
              </a:rPr>
              <a:t>次に、通算加入期間の対象外となるのは、</a:t>
            </a:r>
          </a:p>
          <a:p>
            <a:pPr algn="l">
              <a:buFont typeface="Arial" panose="020B0604020202020204" pitchFamily="34" charset="0"/>
              <a:buChar char="•"/>
            </a:pPr>
            <a:r>
              <a:rPr lang="ja-JP" altLang="en-US" b="0" i="0" dirty="0">
                <a:solidFill>
                  <a:srgbClr val="424242"/>
                </a:solidFill>
                <a:effectLst/>
                <a:latin typeface="Segoe Sans"/>
              </a:rPr>
              <a:t>離職期間が </a:t>
            </a:r>
            <a:r>
              <a:rPr lang="en-US" altLang="ja-JP" b="0" i="0" dirty="0">
                <a:solidFill>
                  <a:srgbClr val="424242"/>
                </a:solidFill>
                <a:effectLst/>
                <a:latin typeface="Segoe Sans"/>
              </a:rPr>
              <a:t>1</a:t>
            </a:r>
            <a:r>
              <a:rPr lang="ja-JP" altLang="en-US" b="0" i="0" dirty="0">
                <a:solidFill>
                  <a:srgbClr val="424242"/>
                </a:solidFill>
                <a:effectLst/>
                <a:latin typeface="Segoe Sans"/>
              </a:rPr>
              <a:t>年を超える場合</a:t>
            </a:r>
          </a:p>
          <a:p>
            <a:pPr algn="l">
              <a:buFont typeface="Arial" panose="020B0604020202020204" pitchFamily="34" charset="0"/>
              <a:buChar char="•"/>
            </a:pPr>
            <a:r>
              <a:rPr lang="ja-JP" altLang="en-US" b="0" i="0" dirty="0">
                <a:solidFill>
                  <a:srgbClr val="424242"/>
                </a:solidFill>
                <a:effectLst/>
                <a:latin typeface="Segoe Sans"/>
              </a:rPr>
              <a:t>以下の給付を受けたことがある場合です。</a:t>
            </a:r>
          </a:p>
          <a:p>
            <a:pPr algn="l"/>
            <a:r>
              <a:rPr lang="ja-JP" altLang="en-US" b="0" i="0" dirty="0">
                <a:solidFill>
                  <a:srgbClr val="424242"/>
                </a:solidFill>
                <a:effectLst/>
                <a:latin typeface="Segoe Sans"/>
              </a:rPr>
              <a:t>具体的には、</a:t>
            </a:r>
          </a:p>
          <a:p>
            <a:pPr algn="l">
              <a:buFont typeface="Arial" panose="020B0604020202020204" pitchFamily="34" charset="0"/>
              <a:buChar char="•"/>
            </a:pPr>
            <a:r>
              <a:rPr lang="ja-JP" altLang="en-US" b="0" i="0" dirty="0">
                <a:solidFill>
                  <a:srgbClr val="424242"/>
                </a:solidFill>
                <a:effectLst/>
                <a:latin typeface="Segoe Sans"/>
              </a:rPr>
              <a:t>失業等給付</a:t>
            </a:r>
          </a:p>
          <a:p>
            <a:pPr algn="l">
              <a:buFont typeface="Arial" panose="020B0604020202020204" pitchFamily="34" charset="0"/>
              <a:buChar char="•"/>
            </a:pPr>
            <a:r>
              <a:rPr lang="ja-JP" altLang="en-US" b="0" i="0" dirty="0">
                <a:solidFill>
                  <a:srgbClr val="424242"/>
                </a:solidFill>
                <a:effectLst/>
                <a:latin typeface="Segoe Sans"/>
              </a:rPr>
              <a:t>教育訓練休暇給付金</a:t>
            </a:r>
            <a:endParaRPr lang="en-US" altLang="ja-JP" b="0" i="0" dirty="0">
              <a:solidFill>
                <a:srgbClr val="424242"/>
              </a:solidFill>
              <a:effectLst/>
              <a:latin typeface="Segoe Sans"/>
            </a:endParaRPr>
          </a:p>
          <a:p>
            <a:pPr algn="l">
              <a:buFont typeface="Arial" panose="020B0604020202020204" pitchFamily="34" charset="0"/>
              <a:buNone/>
            </a:pPr>
            <a:r>
              <a:rPr lang="ja-JP" altLang="en-US" b="0" i="0" dirty="0">
                <a:solidFill>
                  <a:srgbClr val="424242"/>
                </a:solidFill>
                <a:effectLst/>
                <a:latin typeface="Segoe Sans"/>
              </a:rPr>
              <a:t>・育児休業給付金</a:t>
            </a:r>
          </a:p>
          <a:p>
            <a:pPr algn="l">
              <a:buFont typeface="Arial" panose="020B0604020202020204" pitchFamily="34" charset="0"/>
              <a:buChar char="•"/>
            </a:pPr>
            <a:r>
              <a:rPr lang="ja-JP" altLang="en-US" b="0" i="0" dirty="0">
                <a:solidFill>
                  <a:srgbClr val="424242"/>
                </a:solidFill>
                <a:effectLst/>
                <a:latin typeface="Segoe Sans"/>
              </a:rPr>
              <a:t>出生時育児休業給付金</a:t>
            </a:r>
          </a:p>
          <a:p>
            <a:pPr algn="l"/>
            <a:r>
              <a:rPr lang="ja-JP" altLang="en-US" b="0" i="0" dirty="0">
                <a:solidFill>
                  <a:srgbClr val="424242"/>
                </a:solidFill>
                <a:effectLst/>
                <a:latin typeface="Segoe Sans"/>
              </a:rPr>
              <a:t>これらを受けた期間は、通算できない期間として扱われます。</a:t>
            </a:r>
          </a:p>
          <a:p>
            <a:endParaRPr kumimoji="1" lang="en-US" altLang="ja-JP" b="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5</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074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a:p>
            <a:pPr algn="l"/>
            <a:r>
              <a:rPr lang="ja-JP" altLang="en-US" b="0" i="0" dirty="0">
                <a:solidFill>
                  <a:srgbClr val="424242"/>
                </a:solidFill>
                <a:effectLst/>
                <a:latin typeface="Segoe Sans"/>
              </a:rPr>
              <a:t>ここからは、「教育訓練休暇給付金」の</a:t>
            </a:r>
            <a:r>
              <a:rPr lang="ja-JP" altLang="en-US" b="1" i="0" dirty="0">
                <a:solidFill>
                  <a:srgbClr val="424242"/>
                </a:solidFill>
                <a:effectLst/>
                <a:latin typeface="Segoe Sans"/>
              </a:rPr>
              <a:t>受給期間・給付日数・給付日額</a:t>
            </a:r>
            <a:r>
              <a:rPr lang="ja-JP" altLang="en-US" b="0" i="0" dirty="0">
                <a:solidFill>
                  <a:srgbClr val="424242"/>
                </a:solidFill>
                <a:effectLst/>
                <a:latin typeface="Segoe Sans"/>
              </a:rPr>
              <a:t>についてご説明します。</a:t>
            </a:r>
          </a:p>
          <a:p>
            <a:pPr algn="l"/>
            <a:r>
              <a:rPr lang="ja-JP" altLang="en-US" b="0" i="0" dirty="0">
                <a:solidFill>
                  <a:srgbClr val="424242"/>
                </a:solidFill>
                <a:effectLst/>
                <a:latin typeface="Segoe Sans"/>
              </a:rPr>
              <a:t>まずはじめに、</a:t>
            </a:r>
            <a:r>
              <a:rPr lang="ja-JP" altLang="en-US" b="1" i="0" dirty="0">
                <a:solidFill>
                  <a:srgbClr val="424242"/>
                </a:solidFill>
                <a:effectLst/>
                <a:latin typeface="Segoe Sans"/>
              </a:rPr>
              <a:t>受給期間</a:t>
            </a:r>
            <a:r>
              <a:rPr lang="ja-JP" altLang="en-US" b="0" i="0" dirty="0">
                <a:solidFill>
                  <a:srgbClr val="424242"/>
                </a:solidFill>
                <a:effectLst/>
                <a:latin typeface="Segoe Sans"/>
              </a:rPr>
              <a:t>についてです。</a:t>
            </a:r>
          </a:p>
          <a:p>
            <a:pPr algn="l"/>
            <a:r>
              <a:rPr lang="ja-JP" altLang="en-US" b="0" i="0" dirty="0">
                <a:solidFill>
                  <a:srgbClr val="424242"/>
                </a:solidFill>
                <a:effectLst/>
                <a:latin typeface="Segoe Sans"/>
              </a:rPr>
              <a:t>教育訓練休暇給付金の受給期間は、原則として</a:t>
            </a:r>
            <a:br>
              <a:rPr lang="ja-JP" altLang="en-US" b="0" i="0" dirty="0">
                <a:solidFill>
                  <a:srgbClr val="424242"/>
                </a:solidFill>
                <a:effectLst/>
                <a:latin typeface="Segoe Sans"/>
              </a:rPr>
            </a:br>
            <a:r>
              <a:rPr lang="ja-JP" altLang="en-US" b="1" i="0" dirty="0">
                <a:solidFill>
                  <a:srgbClr val="424242"/>
                </a:solidFill>
                <a:effectLst/>
                <a:latin typeface="Segoe Sans"/>
              </a:rPr>
              <a:t>休暇開始日から</a:t>
            </a:r>
            <a:r>
              <a:rPr lang="en-US" altLang="ja-JP" b="1" i="0" dirty="0">
                <a:solidFill>
                  <a:srgbClr val="424242"/>
                </a:solidFill>
                <a:effectLst/>
                <a:latin typeface="Segoe Sans"/>
              </a:rPr>
              <a:t>1</a:t>
            </a:r>
            <a:r>
              <a:rPr lang="ja-JP" altLang="en-US" b="1" i="0" dirty="0">
                <a:solidFill>
                  <a:srgbClr val="424242"/>
                </a:solidFill>
                <a:effectLst/>
                <a:latin typeface="Segoe Sans"/>
              </a:rPr>
              <a:t>年間</a:t>
            </a:r>
            <a:r>
              <a:rPr lang="ja-JP" altLang="en-US" b="0" i="0" dirty="0">
                <a:solidFill>
                  <a:srgbClr val="424242"/>
                </a:solidFill>
                <a:effectLst/>
                <a:latin typeface="Segoe Sans"/>
              </a:rPr>
              <a:t>です。</a:t>
            </a:r>
          </a:p>
          <a:p>
            <a:pPr algn="l"/>
            <a:r>
              <a:rPr lang="ja-JP" altLang="en-US" b="0" i="0" dirty="0">
                <a:solidFill>
                  <a:srgbClr val="424242"/>
                </a:solidFill>
                <a:effectLst/>
                <a:latin typeface="Segoe Sans"/>
              </a:rPr>
              <a:t>この</a:t>
            </a:r>
            <a:r>
              <a:rPr lang="en-US" altLang="ja-JP" b="0" i="0" dirty="0">
                <a:solidFill>
                  <a:srgbClr val="424242"/>
                </a:solidFill>
                <a:effectLst/>
                <a:latin typeface="Segoe Sans"/>
              </a:rPr>
              <a:t>1</a:t>
            </a:r>
            <a:r>
              <a:rPr lang="ja-JP" altLang="en-US" b="0" i="0" dirty="0">
                <a:solidFill>
                  <a:srgbClr val="424242"/>
                </a:solidFill>
                <a:effectLst/>
                <a:latin typeface="Segoe Sans"/>
              </a:rPr>
              <a:t>年間の間に、教育訓練休暇を取得した日について、給付を受けることができます。</a:t>
            </a:r>
          </a:p>
          <a:p>
            <a:pPr algn="l"/>
            <a:r>
              <a:rPr lang="ja-JP" altLang="en-US" b="0" i="0" dirty="0">
                <a:solidFill>
                  <a:srgbClr val="424242"/>
                </a:solidFill>
                <a:effectLst/>
                <a:latin typeface="Segoe Sans"/>
              </a:rPr>
              <a:t>つづいて、給付の上限日数（所定給付日数）についてです。</a:t>
            </a:r>
          </a:p>
          <a:p>
            <a:pPr algn="l"/>
            <a:r>
              <a:rPr lang="ja-JP" altLang="en-US" b="0" i="0" dirty="0">
                <a:solidFill>
                  <a:srgbClr val="424242"/>
                </a:solidFill>
                <a:effectLst/>
                <a:latin typeface="Segoe Sans"/>
              </a:rPr>
              <a:t>この日数は、休暇開始前の雇用保険の</a:t>
            </a:r>
            <a:r>
              <a:rPr lang="ja-JP" altLang="en-US" b="1" i="0" dirty="0">
                <a:solidFill>
                  <a:srgbClr val="424242"/>
                </a:solidFill>
                <a:effectLst/>
                <a:latin typeface="Segoe Sans"/>
              </a:rPr>
              <a:t>加入期間</a:t>
            </a:r>
            <a:r>
              <a:rPr lang="ja-JP" altLang="en-US" b="0" i="0" dirty="0">
                <a:solidFill>
                  <a:srgbClr val="424242"/>
                </a:solidFill>
                <a:effectLst/>
                <a:latin typeface="Segoe Sans"/>
              </a:rPr>
              <a:t>によって決まります。</a:t>
            </a:r>
          </a:p>
          <a:p>
            <a:pPr algn="l"/>
            <a:r>
              <a:rPr lang="ja-JP" altLang="en-US" b="0" i="0" dirty="0">
                <a:solidFill>
                  <a:srgbClr val="424242"/>
                </a:solidFill>
                <a:effectLst/>
                <a:latin typeface="Segoe Sans"/>
              </a:rPr>
              <a:t>ただし、注意点として、</a:t>
            </a:r>
            <a:br>
              <a:rPr lang="ja-JP" altLang="en-US" b="0" i="0" dirty="0">
                <a:solidFill>
                  <a:srgbClr val="424242"/>
                </a:solidFill>
                <a:effectLst/>
                <a:latin typeface="Segoe Sans"/>
              </a:rPr>
            </a:br>
            <a:r>
              <a:rPr lang="ja-JP" altLang="en-US" b="0" i="0" dirty="0">
                <a:solidFill>
                  <a:srgbClr val="424242"/>
                </a:solidFill>
                <a:effectLst/>
                <a:latin typeface="Segoe Sans"/>
              </a:rPr>
              <a:t>過去に</a:t>
            </a:r>
            <a:r>
              <a:rPr lang="ja-JP" altLang="en-US" b="1" i="0" dirty="0">
                <a:solidFill>
                  <a:srgbClr val="424242"/>
                </a:solidFill>
                <a:effectLst/>
                <a:latin typeface="Segoe Sans"/>
              </a:rPr>
              <a:t>失業給付</a:t>
            </a:r>
            <a:r>
              <a:rPr lang="ja-JP" altLang="en-US" b="0" i="0" dirty="0">
                <a:solidFill>
                  <a:srgbClr val="424242"/>
                </a:solidFill>
                <a:effectLst/>
                <a:latin typeface="Segoe Sans"/>
              </a:rPr>
              <a:t>を受給していた場合や、</a:t>
            </a:r>
            <a:br>
              <a:rPr lang="ja-JP" altLang="en-US" b="0" i="0" dirty="0">
                <a:solidFill>
                  <a:srgbClr val="424242"/>
                </a:solidFill>
                <a:effectLst/>
                <a:latin typeface="Segoe Sans"/>
              </a:rPr>
            </a:br>
            <a:r>
              <a:rPr lang="ja-JP" altLang="en-US" b="1" i="0" dirty="0">
                <a:solidFill>
                  <a:srgbClr val="424242"/>
                </a:solidFill>
                <a:effectLst/>
                <a:latin typeface="Segoe Sans"/>
              </a:rPr>
              <a:t>育児休業給付金、出生時育児休業給付金、教育訓練休暇給付金</a:t>
            </a:r>
            <a:r>
              <a:rPr lang="ja-JP" altLang="en-US" b="0" i="0" dirty="0">
                <a:solidFill>
                  <a:srgbClr val="424242"/>
                </a:solidFill>
                <a:effectLst/>
                <a:latin typeface="Segoe Sans"/>
              </a:rPr>
              <a:t>を受給していた場合は、</a:t>
            </a:r>
            <a:br>
              <a:rPr lang="ja-JP" altLang="en-US" b="0" i="0" dirty="0">
                <a:solidFill>
                  <a:srgbClr val="424242"/>
                </a:solidFill>
                <a:effectLst/>
                <a:latin typeface="Segoe Sans"/>
              </a:rPr>
            </a:br>
            <a:r>
              <a:rPr lang="ja-JP" altLang="en-US" b="0" i="0" dirty="0">
                <a:solidFill>
                  <a:srgbClr val="424242"/>
                </a:solidFill>
                <a:effectLst/>
                <a:latin typeface="Segoe Sans"/>
              </a:rPr>
              <a:t>その期間は加入期間に</a:t>
            </a:r>
            <a:r>
              <a:rPr lang="ja-JP" altLang="en-US" b="1" i="0" dirty="0">
                <a:solidFill>
                  <a:srgbClr val="424242"/>
                </a:solidFill>
                <a:effectLst/>
                <a:latin typeface="Segoe Sans"/>
              </a:rPr>
              <a:t>含まれません</a:t>
            </a:r>
            <a:r>
              <a:rPr lang="ja-JP" altLang="en-US" b="0" i="0" dirty="0">
                <a:solidFill>
                  <a:srgbClr val="424242"/>
                </a:solidFill>
                <a:effectLst/>
                <a:latin typeface="Segoe Sans"/>
              </a:rPr>
              <a:t>。</a:t>
            </a:r>
          </a:p>
          <a:p>
            <a:pPr algn="l"/>
            <a:r>
              <a:rPr lang="ja-JP" altLang="en-US" b="0" i="0" dirty="0">
                <a:solidFill>
                  <a:srgbClr val="424242"/>
                </a:solidFill>
                <a:effectLst/>
                <a:latin typeface="Segoe Sans"/>
              </a:rPr>
              <a:t>受給期間と所定給付日数の範囲内であれば、分割して取得した場合でも、教育訓練休暇給付金の支給を受けられます。</a:t>
            </a:r>
          </a:p>
          <a:p>
            <a:pPr algn="l"/>
            <a:r>
              <a:rPr lang="ja-JP" altLang="en-US" b="0" i="0" dirty="0">
                <a:solidFill>
                  <a:srgbClr val="424242"/>
                </a:solidFill>
                <a:effectLst/>
                <a:latin typeface="Segoe Sans"/>
              </a:rPr>
              <a:t>最後に、</a:t>
            </a:r>
            <a:r>
              <a:rPr lang="ja-JP" altLang="en-US" b="1" i="0" dirty="0">
                <a:solidFill>
                  <a:srgbClr val="424242"/>
                </a:solidFill>
                <a:effectLst/>
                <a:latin typeface="Segoe Sans"/>
              </a:rPr>
              <a:t>給付日額</a:t>
            </a:r>
            <a:r>
              <a:rPr lang="ja-JP" altLang="en-US" b="0" i="0" dirty="0">
                <a:solidFill>
                  <a:srgbClr val="424242"/>
                </a:solidFill>
                <a:effectLst/>
                <a:latin typeface="Segoe Sans"/>
              </a:rPr>
              <a:t>についてです。</a:t>
            </a:r>
          </a:p>
          <a:p>
            <a:pPr algn="l"/>
            <a:r>
              <a:rPr lang="ja-JP" altLang="en-US" b="0" i="0" dirty="0">
                <a:solidFill>
                  <a:srgbClr val="424242"/>
                </a:solidFill>
                <a:effectLst/>
                <a:latin typeface="Segoe Sans"/>
              </a:rPr>
              <a:t>給付日額は、原則として、</a:t>
            </a:r>
            <a:br>
              <a:rPr lang="ja-JP" altLang="en-US" b="0" i="0" dirty="0">
                <a:solidFill>
                  <a:srgbClr val="424242"/>
                </a:solidFill>
                <a:effectLst/>
                <a:latin typeface="Segoe Sans"/>
              </a:rPr>
            </a:br>
            <a:r>
              <a:rPr lang="ja-JP" altLang="en-US" b="1" i="0" dirty="0">
                <a:solidFill>
                  <a:srgbClr val="424242"/>
                </a:solidFill>
                <a:effectLst/>
                <a:latin typeface="Segoe Sans"/>
              </a:rPr>
              <a:t>休暇開始前の</a:t>
            </a:r>
            <a:r>
              <a:rPr lang="en-US" altLang="ja-JP" b="1" i="0" dirty="0">
                <a:solidFill>
                  <a:srgbClr val="424242"/>
                </a:solidFill>
                <a:effectLst/>
                <a:latin typeface="Segoe Sans"/>
              </a:rPr>
              <a:t>6</a:t>
            </a:r>
            <a:r>
              <a:rPr lang="ja-JP" altLang="en-US" b="1" i="0" dirty="0">
                <a:solidFill>
                  <a:srgbClr val="424242"/>
                </a:solidFill>
                <a:effectLst/>
                <a:latin typeface="Segoe Sans"/>
              </a:rPr>
              <a:t>か月間の給与</a:t>
            </a:r>
            <a:r>
              <a:rPr lang="ja-JP" altLang="en-US" b="0" i="0" dirty="0">
                <a:solidFill>
                  <a:srgbClr val="424242"/>
                </a:solidFill>
                <a:effectLst/>
                <a:latin typeface="Segoe Sans"/>
              </a:rPr>
              <a:t>をもとに算定されます。</a:t>
            </a:r>
          </a:p>
          <a:p>
            <a:pPr algn="l"/>
            <a:r>
              <a:rPr lang="ja-JP" altLang="en-US" b="0" i="0" dirty="0">
                <a:solidFill>
                  <a:srgbClr val="424242"/>
                </a:solidFill>
                <a:effectLst/>
                <a:latin typeface="Segoe Sans"/>
              </a:rPr>
              <a:t>算定方法は、</a:t>
            </a:r>
            <a:r>
              <a:rPr lang="ja-JP" altLang="en-US" b="1" i="0" dirty="0">
                <a:solidFill>
                  <a:srgbClr val="424242"/>
                </a:solidFill>
                <a:effectLst/>
                <a:latin typeface="Segoe Sans"/>
              </a:rPr>
              <a:t>失業給付と同様</a:t>
            </a:r>
            <a:r>
              <a:rPr lang="ja-JP" altLang="en-US" b="0" i="0" dirty="0">
                <a:solidFill>
                  <a:srgbClr val="424242"/>
                </a:solidFill>
                <a:effectLst/>
                <a:latin typeface="Segoe Sans"/>
              </a:rPr>
              <a:t>になります。</a:t>
            </a: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6</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962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a:p>
            <a:pPr algn="l"/>
            <a:r>
              <a:rPr lang="ja-JP" altLang="en-US" b="0" i="0" dirty="0">
                <a:solidFill>
                  <a:srgbClr val="424242"/>
                </a:solidFill>
                <a:effectLst/>
                <a:latin typeface="Segoe Sans"/>
              </a:rPr>
              <a:t>ここでは、「教育訓練休暇給付金」の対象となる休暇の定義についてご説明します。</a:t>
            </a: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7</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458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424242"/>
                </a:solidFill>
                <a:effectLst/>
                <a:latin typeface="Segoe Sans"/>
              </a:rPr>
              <a:t>この給付金の対象となる休暇は、以下の</a:t>
            </a:r>
            <a:r>
              <a:rPr lang="en-US" altLang="ja-JP" b="0" i="0" dirty="0">
                <a:solidFill>
                  <a:srgbClr val="424242"/>
                </a:solidFill>
                <a:effectLst/>
                <a:latin typeface="Segoe Sans"/>
              </a:rPr>
              <a:t>3</a:t>
            </a:r>
            <a:r>
              <a:rPr lang="ja-JP" altLang="en-US" b="0" i="0" dirty="0">
                <a:solidFill>
                  <a:srgbClr val="424242"/>
                </a:solidFill>
                <a:effectLst/>
                <a:latin typeface="Segoe Sans"/>
              </a:rPr>
              <a:t>つの要件すべてを満たす必要があります。</a:t>
            </a:r>
          </a:p>
          <a:p>
            <a:pPr algn="l"/>
            <a:r>
              <a:rPr lang="ja-JP" altLang="en-US" b="1" i="0" dirty="0">
                <a:solidFill>
                  <a:srgbClr val="424242"/>
                </a:solidFill>
                <a:effectLst/>
                <a:latin typeface="Segoe Sans"/>
              </a:rPr>
              <a:t>一つ目は就業規則や労働協約等に規定された休暇制度に基づく休暇であること</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まず、休暇は会社の</a:t>
            </a:r>
            <a:r>
              <a:rPr lang="ja-JP" altLang="en-US" b="1" i="0" dirty="0">
                <a:solidFill>
                  <a:srgbClr val="424242"/>
                </a:solidFill>
                <a:effectLst/>
                <a:latin typeface="Segoe Sans"/>
              </a:rPr>
              <a:t>就業規則や労働協約などに定められた制度</a:t>
            </a:r>
            <a:r>
              <a:rPr lang="ja-JP" altLang="en-US" b="0" i="0" dirty="0">
                <a:solidFill>
                  <a:srgbClr val="424242"/>
                </a:solidFill>
                <a:effectLst/>
                <a:latin typeface="Segoe Sans"/>
              </a:rPr>
              <a:t>に基づいている必要があります。</a:t>
            </a:r>
            <a:br>
              <a:rPr lang="ja-JP" altLang="en-US" b="0" i="0" dirty="0">
                <a:solidFill>
                  <a:srgbClr val="424242"/>
                </a:solidFill>
                <a:effectLst/>
                <a:latin typeface="Segoe Sans"/>
              </a:rPr>
            </a:br>
            <a:r>
              <a:rPr lang="ja-JP" altLang="en-US" b="0" i="0" dirty="0">
                <a:solidFill>
                  <a:srgbClr val="424242"/>
                </a:solidFill>
                <a:effectLst/>
                <a:latin typeface="Segoe Sans"/>
              </a:rPr>
              <a:t>つまり、会社が正式に認めている休暇制度であることが条件です。</a:t>
            </a:r>
          </a:p>
          <a:p>
            <a:pPr algn="l"/>
            <a:r>
              <a:rPr lang="en-US" altLang="ja-JP" b="1" i="0" dirty="0">
                <a:solidFill>
                  <a:srgbClr val="424242"/>
                </a:solidFill>
                <a:effectLst/>
                <a:latin typeface="Segoe Sans"/>
              </a:rPr>
              <a:t>2</a:t>
            </a:r>
            <a:r>
              <a:rPr lang="ja-JP" altLang="en-US" b="1" i="0" dirty="0">
                <a:solidFill>
                  <a:srgbClr val="424242"/>
                </a:solidFill>
                <a:effectLst/>
                <a:latin typeface="Segoe Sans"/>
              </a:rPr>
              <a:t>つ目は 労働者本人が教育訓練を受講するために自発的に取得し、事業主の承認を得た休暇であること</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次に、休暇は</a:t>
            </a:r>
            <a:r>
              <a:rPr lang="ja-JP" altLang="en-US" b="1" i="0" dirty="0">
                <a:solidFill>
                  <a:srgbClr val="424242"/>
                </a:solidFill>
                <a:effectLst/>
                <a:latin typeface="Segoe Sans"/>
              </a:rPr>
              <a:t>労働者本人が教育訓練を受けるために希望し、事業主の承認を得て取得するもの</a:t>
            </a:r>
            <a:r>
              <a:rPr lang="ja-JP" altLang="en-US" b="0" i="0" dirty="0">
                <a:solidFill>
                  <a:srgbClr val="424242"/>
                </a:solidFill>
                <a:effectLst/>
                <a:latin typeface="Segoe Sans"/>
              </a:rPr>
              <a:t>である必要があります。</a:t>
            </a:r>
            <a:br>
              <a:rPr lang="ja-JP" altLang="en-US" b="0" i="0" dirty="0">
                <a:solidFill>
                  <a:srgbClr val="424242"/>
                </a:solidFill>
                <a:effectLst/>
                <a:latin typeface="Segoe Sans"/>
              </a:rPr>
            </a:br>
            <a:r>
              <a:rPr lang="ja-JP" altLang="en-US" b="0" i="0" dirty="0">
                <a:solidFill>
                  <a:srgbClr val="424242"/>
                </a:solidFill>
                <a:effectLst/>
                <a:latin typeface="Segoe Sans"/>
              </a:rPr>
              <a:t>また、休暇は</a:t>
            </a:r>
            <a:r>
              <a:rPr lang="ja-JP" altLang="en-US" b="1" i="0" dirty="0">
                <a:solidFill>
                  <a:srgbClr val="424242"/>
                </a:solidFill>
                <a:effectLst/>
                <a:latin typeface="Segoe Sans"/>
              </a:rPr>
              <a:t>連続する</a:t>
            </a:r>
            <a:r>
              <a:rPr lang="en-US" altLang="ja-JP" b="1" i="0" dirty="0">
                <a:solidFill>
                  <a:srgbClr val="424242"/>
                </a:solidFill>
                <a:effectLst/>
                <a:latin typeface="Segoe Sans"/>
              </a:rPr>
              <a:t>30</a:t>
            </a:r>
            <a:r>
              <a:rPr lang="ja-JP" altLang="en-US" b="1" i="0" dirty="0">
                <a:solidFill>
                  <a:srgbClr val="424242"/>
                </a:solidFill>
                <a:effectLst/>
                <a:latin typeface="Segoe Sans"/>
              </a:rPr>
              <a:t>日以上の無給の休暇</a:t>
            </a:r>
            <a:r>
              <a:rPr lang="ja-JP" altLang="en-US" b="0" i="0" dirty="0">
                <a:solidFill>
                  <a:srgbClr val="424242"/>
                </a:solidFill>
                <a:effectLst/>
                <a:latin typeface="Segoe Sans"/>
              </a:rPr>
              <a:t>であることが求められます。</a:t>
            </a:r>
          </a:p>
          <a:p>
            <a:pPr algn="l"/>
            <a:r>
              <a:rPr lang="ja-JP" altLang="en-US" b="1" i="0" dirty="0">
                <a:solidFill>
                  <a:srgbClr val="424242"/>
                </a:solidFill>
                <a:effectLst/>
                <a:latin typeface="Segoe Sans"/>
              </a:rPr>
              <a:t>最後に３つ目は 次に定める教育訓練等を受けるための休暇であること</a:t>
            </a:r>
            <a:endParaRPr lang="ja-JP" altLang="en-US" b="0" i="0" dirty="0">
              <a:solidFill>
                <a:srgbClr val="424242"/>
              </a:solidFill>
              <a:effectLst/>
              <a:latin typeface="Segoe Sans"/>
            </a:endParaRPr>
          </a:p>
          <a:p>
            <a:pPr algn="l"/>
            <a:r>
              <a:rPr lang="ja-JP" altLang="en-US" b="0" i="0" dirty="0">
                <a:solidFill>
                  <a:srgbClr val="424242"/>
                </a:solidFill>
                <a:effectLst/>
                <a:latin typeface="Segoe Sans"/>
              </a:rPr>
              <a:t>最後に、休暇の目的が以下のいずれかの教育訓練であることが必要です。</a:t>
            </a:r>
          </a:p>
          <a:p>
            <a:pPr algn="l">
              <a:buFont typeface="Arial" panose="020B0604020202020204" pitchFamily="34" charset="0"/>
              <a:buChar char="•"/>
            </a:pPr>
            <a:r>
              <a:rPr lang="ja-JP" altLang="en-US" b="0" i="0" dirty="0">
                <a:solidFill>
                  <a:srgbClr val="424242"/>
                </a:solidFill>
                <a:effectLst/>
                <a:latin typeface="Segoe Sans"/>
              </a:rPr>
              <a:t>学校教育法に基づく</a:t>
            </a:r>
            <a:br>
              <a:rPr lang="ja-JP" altLang="en-US" b="0" i="0" dirty="0">
                <a:solidFill>
                  <a:srgbClr val="424242"/>
                </a:solidFill>
                <a:effectLst/>
                <a:latin typeface="Segoe Sans"/>
              </a:rPr>
            </a:br>
            <a:r>
              <a:rPr lang="ja-JP" altLang="en-US" b="1" i="0" dirty="0">
                <a:solidFill>
                  <a:srgbClr val="424242"/>
                </a:solidFill>
                <a:effectLst/>
                <a:latin typeface="Segoe Sans"/>
              </a:rPr>
              <a:t>大学、大学院、短期大学、高等専門学校、専修学校、各種学校</a:t>
            </a:r>
            <a:endParaRPr lang="ja-JP" altLang="en-US" b="0" i="0" dirty="0">
              <a:solidFill>
                <a:srgbClr val="424242"/>
              </a:solidFill>
              <a:effectLst/>
              <a:latin typeface="Segoe Sans"/>
            </a:endParaRPr>
          </a:p>
          <a:p>
            <a:pPr algn="l">
              <a:buFont typeface="Arial" panose="020B0604020202020204" pitchFamily="34" charset="0"/>
              <a:buChar char="•"/>
            </a:pPr>
            <a:r>
              <a:rPr lang="ja-JP" altLang="en-US" b="0" i="0" dirty="0">
                <a:solidFill>
                  <a:srgbClr val="424242"/>
                </a:solidFill>
                <a:effectLst/>
                <a:latin typeface="Segoe Sans"/>
              </a:rPr>
              <a:t>教育訓練給付金の講座指定を有する法人等が行う教育訓練</a:t>
            </a:r>
          </a:p>
          <a:p>
            <a:pPr algn="l">
              <a:buFont typeface="Arial" panose="020B0604020202020204" pitchFamily="34" charset="0"/>
              <a:buChar char="•"/>
            </a:pPr>
            <a:r>
              <a:rPr lang="ja-JP" altLang="en-US" b="0" i="0" dirty="0">
                <a:solidFill>
                  <a:srgbClr val="424242"/>
                </a:solidFill>
                <a:effectLst/>
                <a:latin typeface="Segoe Sans"/>
              </a:rPr>
              <a:t>職業に関する教育訓練として</a:t>
            </a:r>
            <a:br>
              <a:rPr lang="ja-JP" altLang="en-US" b="0" i="0" dirty="0">
                <a:solidFill>
                  <a:srgbClr val="424242"/>
                </a:solidFill>
                <a:effectLst/>
                <a:latin typeface="Segoe Sans"/>
              </a:rPr>
            </a:br>
            <a:r>
              <a:rPr lang="ja-JP" altLang="en-US" b="1" i="0" dirty="0">
                <a:solidFill>
                  <a:srgbClr val="424242"/>
                </a:solidFill>
                <a:effectLst/>
                <a:latin typeface="Segoe Sans"/>
              </a:rPr>
              <a:t>職業安定局長が定めるもの</a:t>
            </a:r>
            <a:br>
              <a:rPr lang="ja-JP" altLang="en-US" b="0" i="0" dirty="0">
                <a:solidFill>
                  <a:srgbClr val="424242"/>
                </a:solidFill>
                <a:effectLst/>
                <a:latin typeface="Segoe Sans"/>
              </a:rPr>
            </a:br>
            <a:r>
              <a:rPr lang="ja-JP" altLang="en-US" b="0" i="0" dirty="0">
                <a:solidFill>
                  <a:srgbClr val="424242"/>
                </a:solidFill>
                <a:effectLst/>
                <a:latin typeface="Segoe Sans"/>
              </a:rPr>
              <a:t>例えば、司法修習、語学留学、海外大学院での博士号取得などが該当します。</a:t>
            </a:r>
            <a:endParaRPr lang="en-US" altLang="ja-JP" b="0" i="0" dirty="0">
              <a:solidFill>
                <a:srgbClr val="424242"/>
              </a:solidFill>
              <a:effectLst/>
              <a:latin typeface="Segoe Sans"/>
            </a:endParaRPr>
          </a:p>
          <a:p>
            <a:pPr algn="l">
              <a:buFont typeface="Arial" panose="020B0604020202020204" pitchFamily="34" charset="0"/>
              <a:buNone/>
            </a:pPr>
            <a:r>
              <a:rPr lang="ja-JP" altLang="en-US" b="0" i="0" dirty="0">
                <a:solidFill>
                  <a:srgbClr val="424242"/>
                </a:solidFill>
                <a:effectLst/>
                <a:latin typeface="Segoe Sans"/>
              </a:rPr>
              <a:t>こちらの内容については、就業規則等の書きぶりで制度について事業所から聞かれることが</a:t>
            </a:r>
            <a:endParaRPr lang="en-US" altLang="ja-JP" b="0" i="0" dirty="0">
              <a:solidFill>
                <a:srgbClr val="424242"/>
              </a:solidFill>
              <a:effectLst/>
              <a:latin typeface="Segoe Sans"/>
            </a:endParaRPr>
          </a:p>
          <a:p>
            <a:pPr algn="l">
              <a:buFont typeface="Arial" panose="020B0604020202020204" pitchFamily="34" charset="0"/>
              <a:buNone/>
            </a:pPr>
            <a:r>
              <a:rPr lang="ja-JP" altLang="en-US" b="0" i="0" dirty="0">
                <a:solidFill>
                  <a:srgbClr val="424242"/>
                </a:solidFill>
                <a:effectLst/>
                <a:latin typeface="Segoe Sans"/>
              </a:rPr>
              <a:t>あるため適用担当の方はパンフレット等を読んでいただくようにお願いします。</a:t>
            </a:r>
            <a:endParaRPr lang="en-US" altLang="ja-JP" b="0" i="0" dirty="0">
              <a:solidFill>
                <a:srgbClr val="424242"/>
              </a:solidFill>
              <a:effectLst/>
              <a:latin typeface="Segoe Sans"/>
            </a:endParaRPr>
          </a:p>
          <a:p>
            <a:pPr algn="l">
              <a:buFont typeface="Arial" panose="020B0604020202020204" pitchFamily="34" charset="0"/>
              <a:buChar char="•"/>
            </a:pPr>
            <a:endParaRPr lang="ja-JP" altLang="en-US" b="0" i="0" dirty="0">
              <a:solidFill>
                <a:srgbClr val="424242"/>
              </a:solidFill>
              <a:effectLst/>
              <a:latin typeface="Segoe Sans"/>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8</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542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424242"/>
                </a:solidFill>
                <a:effectLst/>
                <a:latin typeface="Segoe Sans"/>
              </a:rPr>
              <a:t>つぎは、「教育訓練休暇給付金を活用するための手続きの流れについてご説明します。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CFAAAB6-A2C6-4A85-A3A1-98EFBA61C967}" type="slidenum">
              <a:rPr lang="en-US" altLang="ja-JP" smtClean="0">
                <a:latin typeface="Meiryo UI" panose="020B0604030504040204" pitchFamily="50" charset="-128"/>
                <a:ea typeface="Meiryo UI" panose="020B0604030504040204" pitchFamily="50" charset="-128"/>
              </a:rPr>
              <a:t>9</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05653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useBgFill="1">
        <p:nvSpPr>
          <p:cNvPr id="7" name="長方形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rtlCol="0" anchor="ctr">
            <a:normAutofit/>
          </a:bodyPr>
          <a:lstStyle>
            <a:lvl1pPr algn="ctr">
              <a:defRPr sz="6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rtlCol="0" anchor="ctr">
            <a:normAutofit/>
          </a:bodyPr>
          <a:lstStyle>
            <a:lvl1pPr marL="0" indent="0" algn="ctr">
              <a:buNone/>
              <a:defRPr sz="280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3 枚の画像)">
    <p:spTree>
      <p:nvGrpSpPr>
        <p:cNvPr id="1" name=""/>
        <p:cNvGrpSpPr/>
        <p:nvPr/>
      </p:nvGrpSpPr>
      <p:grpSpPr>
        <a:xfrm>
          <a:off x="0" y="0"/>
          <a:ext cx="0" cy="0"/>
          <a:chOff x="0" y="0"/>
          <a:chExt cx="0" cy="0"/>
        </a:xfrm>
      </p:grpSpPr>
      <p:sp useBgFill="1">
        <p:nvSpPr>
          <p:cNvPr id="4" name="長方形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rtlCol="0" anchor="ctr">
            <a:normAutofit/>
          </a:bodyPr>
          <a:lstStyle>
            <a:lvl1pPr>
              <a:defRPr sz="28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1671183-B3CE-4F45-92FB-98290CA0E2CA}"/>
              </a:ext>
            </a:extLst>
          </p:cNvPr>
          <p:cNvSpPr>
            <a:spLocks noGrp="1"/>
          </p:cNvSpPr>
          <p:nvPr>
            <p:ph idx="1" hasCustomPrompt="1"/>
          </p:nvPr>
        </p:nvSpPr>
        <p:spPr>
          <a:xfrm>
            <a:off x="841248" y="2359152"/>
            <a:ext cx="4059936" cy="3429000"/>
          </a:xfrm>
        </p:spPr>
        <p:txBody>
          <a:bodyPr rtlCol="0"/>
          <a:lstStyle>
            <a:lvl1pPr marL="0" indent="0">
              <a:buNone/>
              <a:defRPr sz="18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5" name="図プレースホルダー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0" name="図プレースホルダー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 name="長方形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長方形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図プレースホルダー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8" name="日付プレースホルダー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19" name="フッター プレースホルダー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20" name="スライド番号プレースホルダー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4 枚の画像)">
    <p:spTree>
      <p:nvGrpSpPr>
        <p:cNvPr id="1" name=""/>
        <p:cNvGrpSpPr/>
        <p:nvPr/>
      </p:nvGrpSpPr>
      <p:grpSpPr>
        <a:xfrm>
          <a:off x="0" y="0"/>
          <a:ext cx="0" cy="0"/>
          <a:chOff x="0" y="0"/>
          <a:chExt cx="0" cy="0"/>
        </a:xfrm>
      </p:grpSpPr>
      <p:sp useBgFill="1">
        <p:nvSpPr>
          <p:cNvPr id="4" name="長方形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rtlCol="0" anchor="ctr">
            <a:normAutofit/>
          </a:bodyPr>
          <a:lstStyle>
            <a:lvl1pPr>
              <a:defRPr sz="28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5" name="図プレースホルダー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0" name="図プレースホルダー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 name="長方形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図プレースホルダー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8" name="日付プレースホルダー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19" name="フッター プレースホルダー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20" name="スライド番号プレースホルダー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図プレースホルダー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8" name="テキスト プレースホルダー 7">
            <a:extLst>
              <a:ext uri="{FF2B5EF4-FFF2-40B4-BE49-F238E27FC236}">
                <a16:creationId xmlns:a16="http://schemas.microsoft.com/office/drawing/2014/main" id="{A0D33A8D-B0BB-4920-AAC4-6EE9952AA556}"/>
              </a:ext>
            </a:extLst>
          </p:cNvPr>
          <p:cNvSpPr>
            <a:spLocks noGrp="1"/>
          </p:cNvSpPr>
          <p:nvPr>
            <p:ph type="body" sz="quarter" idx="22" hasCustomPrompt="1"/>
          </p:nvPr>
        </p:nvSpPr>
        <p:spPr>
          <a:xfrm>
            <a:off x="7772400" y="3099816"/>
            <a:ext cx="3721100" cy="447675"/>
          </a:xfrm>
        </p:spPr>
        <p:txBody>
          <a:bodyPr rtlCol="0"/>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7">
            <a:extLst>
              <a:ext uri="{FF2B5EF4-FFF2-40B4-BE49-F238E27FC236}">
                <a16:creationId xmlns:a16="http://schemas.microsoft.com/office/drawing/2014/main" id="{FC2F80E1-DA5D-4EBA-BDBC-FFD24776ED07}"/>
              </a:ext>
            </a:extLst>
          </p:cNvPr>
          <p:cNvSpPr>
            <a:spLocks noGrp="1"/>
          </p:cNvSpPr>
          <p:nvPr>
            <p:ph type="body" sz="quarter" idx="23" hasCustomPrompt="1"/>
          </p:nvPr>
        </p:nvSpPr>
        <p:spPr>
          <a:xfrm>
            <a:off x="7772400" y="4215384"/>
            <a:ext cx="3721100" cy="447675"/>
          </a:xfrm>
        </p:spPr>
        <p:txBody>
          <a:bodyPr rtlCol="0"/>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2" name="テキスト プレースホルダー 7">
            <a:extLst>
              <a:ext uri="{FF2B5EF4-FFF2-40B4-BE49-F238E27FC236}">
                <a16:creationId xmlns:a16="http://schemas.microsoft.com/office/drawing/2014/main" id="{536A3E74-5D94-4FE5-A5F8-7DA032AD48AF}"/>
              </a:ext>
            </a:extLst>
          </p:cNvPr>
          <p:cNvSpPr>
            <a:spLocks noGrp="1"/>
          </p:cNvSpPr>
          <p:nvPr>
            <p:ph type="body" sz="quarter" idx="24" hasCustomPrompt="1"/>
          </p:nvPr>
        </p:nvSpPr>
        <p:spPr>
          <a:xfrm>
            <a:off x="7772400" y="5321808"/>
            <a:ext cx="3721100" cy="447675"/>
          </a:xfrm>
        </p:spPr>
        <p:txBody>
          <a:bodyPr rtlCol="0"/>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3" name="図プレースホルダー 14">
            <a:extLst>
              <a:ext uri="{FF2B5EF4-FFF2-40B4-BE49-F238E27FC236}">
                <a16:creationId xmlns:a16="http://schemas.microsoft.com/office/drawing/2014/main" id="{A36D2011-9E99-44AA-8612-4EEBAAA5D036}"/>
              </a:ext>
            </a:extLst>
          </p:cNvPr>
          <p:cNvSpPr>
            <a:spLocks noGrp="1"/>
          </p:cNvSpPr>
          <p:nvPr>
            <p:ph type="pic" sz="quarter" idx="25"/>
          </p:nvPr>
        </p:nvSpPr>
        <p:spPr>
          <a:xfrm>
            <a:off x="7772400" y="2532888"/>
            <a:ext cx="457200" cy="457200"/>
          </a:xfrm>
        </p:spPr>
        <p:txBody>
          <a:bodyPr rtlCol="0" anchor="ctr"/>
          <a:lstStyle>
            <a:lvl1pPr algn="ctr">
              <a:buNone/>
              <a:defRPr sz="9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4" name="図プレースホルダー 14">
            <a:extLst>
              <a:ext uri="{FF2B5EF4-FFF2-40B4-BE49-F238E27FC236}">
                <a16:creationId xmlns:a16="http://schemas.microsoft.com/office/drawing/2014/main" id="{80B0958E-0709-4604-ADAF-A6137275F31B}"/>
              </a:ext>
            </a:extLst>
          </p:cNvPr>
          <p:cNvSpPr>
            <a:spLocks noGrp="1"/>
          </p:cNvSpPr>
          <p:nvPr>
            <p:ph type="pic" sz="quarter" idx="26"/>
          </p:nvPr>
        </p:nvSpPr>
        <p:spPr>
          <a:xfrm>
            <a:off x="7772400" y="3630168"/>
            <a:ext cx="457200" cy="457200"/>
          </a:xfrm>
        </p:spPr>
        <p:txBody>
          <a:bodyPr rtlCol="0" anchor="ctr"/>
          <a:lstStyle>
            <a:lvl1pPr algn="ctr">
              <a:buNone/>
              <a:defRPr sz="9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5" name="図プレースホルダー 14">
            <a:extLst>
              <a:ext uri="{FF2B5EF4-FFF2-40B4-BE49-F238E27FC236}">
                <a16:creationId xmlns:a16="http://schemas.microsoft.com/office/drawing/2014/main" id="{F4A09204-1398-472F-B713-0AD49188773D}"/>
              </a:ext>
            </a:extLst>
          </p:cNvPr>
          <p:cNvSpPr>
            <a:spLocks noGrp="1"/>
          </p:cNvSpPr>
          <p:nvPr>
            <p:ph type="pic" sz="quarter" idx="27"/>
          </p:nvPr>
        </p:nvSpPr>
        <p:spPr>
          <a:xfrm>
            <a:off x="7772400" y="4754880"/>
            <a:ext cx="457200" cy="457200"/>
          </a:xfrm>
        </p:spPr>
        <p:txBody>
          <a:bodyPr rtlCol="0" anchor="ctr"/>
          <a:lstStyle>
            <a:lvl1pPr algn="ctr">
              <a:buNone/>
              <a:defRPr sz="9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useBgFill="1">
        <p:nvSpPr>
          <p:cNvPr id="7" name="長方形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長方形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779454F2-0EE5-4888-AF4C-82F825E6226E}"/>
              </a:ext>
            </a:extLst>
          </p:cNvPr>
          <p:cNvSpPr>
            <a:spLocks noGrp="1"/>
          </p:cNvSpPr>
          <p:nvPr>
            <p:ph type="title" hasCustomPrompt="1"/>
          </p:nvPr>
        </p:nvSpPr>
        <p:spPr>
          <a:xfrm>
            <a:off x="1078992" y="1938528"/>
            <a:ext cx="10177272" cy="2990088"/>
          </a:xfrm>
        </p:spPr>
        <p:txBody>
          <a:bodyPr rtlCol="0">
            <a:norm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クリックしてマスター タイトルの書式設定を編集</a:t>
            </a:r>
          </a:p>
        </p:txBody>
      </p:sp>
      <p:sp>
        <p:nvSpPr>
          <p:cNvPr id="3" name="日付プレースホルダー 2">
            <a:extLst>
              <a:ext uri="{FF2B5EF4-FFF2-40B4-BE49-F238E27FC236}">
                <a16:creationId xmlns:a16="http://schemas.microsoft.com/office/drawing/2014/main" id="{67C91241-A315-4643-91E5-CF2C25CC903A}"/>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22706D86-5479-487D-94C8-76093D84F377}"/>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C447E0-1D4D-4EF2-B81B-4B2400EE3EDB}"/>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C9984CA0-2A78-4600-9F3D-19B09E790FE8}"/>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長方形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rtlCol="0"/>
          <a:lstStyle>
            <a:lvl1pPr>
              <a:defRPr sz="2800">
                <a:latin typeface="Meiryo UI" panose="020B0604030504040204" pitchFamily="50" charset="-128"/>
                <a:ea typeface="Meiryo UI" panose="020B0604030504040204" pitchFamily="50" charset="-128"/>
              </a:defRPr>
            </a:lvl1pPr>
            <a:lvl2pPr>
              <a:defRPr sz="24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rtlCol="0">
            <a:normAutofit/>
          </a:bodyPr>
          <a:lstStyle>
            <a:lvl1pPr marL="0" indent="0">
              <a:buNone/>
              <a:defRPr sz="18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6" name="フッター プレースホルダー 5">
            <a:extLst>
              <a:ext uri="{FF2B5EF4-FFF2-40B4-BE49-F238E27FC236}">
                <a16:creationId xmlns:a16="http://schemas.microsoft.com/office/drawing/2014/main" id="{9D6C7F66-2DFA-4146-BE1A-CE2890FE45E2}"/>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長方形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EBA29649-B19F-499E-8E9A-3577EAC8F031}"/>
              </a:ext>
            </a:extLst>
          </p:cNvPr>
          <p:cNvSpPr>
            <a:spLocks noGrp="1"/>
          </p:cNvSpPr>
          <p:nvPr>
            <p:ph type="pic" idx="1" hasCustomPrompt="1"/>
          </p:nvPr>
        </p:nvSpPr>
        <p:spPr>
          <a:xfrm>
            <a:off x="4965192" y="1161288"/>
            <a:ext cx="6729984" cy="4645152"/>
          </a:xfrm>
        </p:spPr>
        <p:txBody>
          <a:bodyPr rtlCol="0">
            <a:normAutofit/>
          </a:bodyPr>
          <a:lstStyle>
            <a:lvl1pPr marL="0" indent="0">
              <a:buNone/>
              <a:defRPr sz="28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rtlCol="0">
            <a:normAutofit/>
          </a:bodyPr>
          <a:lstStyle>
            <a:lvl1pPr marL="0" indent="0">
              <a:buNone/>
              <a:defRPr sz="18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6" name="フッター プレースホルダー 5">
            <a:extLst>
              <a:ext uri="{FF2B5EF4-FFF2-40B4-BE49-F238E27FC236}">
                <a16:creationId xmlns:a16="http://schemas.microsoft.com/office/drawing/2014/main" id="{788CD9AD-D667-4FD4-AA34-428AA0BCD09E}"/>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358CF-0758-490A-A084-C46443B9ABE8}"/>
              </a:ext>
            </a:extLst>
          </p:cNvPr>
          <p:cNvSpPr>
            <a:spLocks noGrp="1"/>
          </p:cNvSpPr>
          <p:nvPr>
            <p:ph type="title" hasCustomPrompt="1"/>
          </p:nvPr>
        </p:nvSpPr>
        <p:spPr>
          <a:xfrm>
            <a:off x="5084064" y="1078992"/>
            <a:ext cx="6272784" cy="1536192"/>
          </a:xfrm>
        </p:spPr>
        <p:txBody>
          <a:bodyPr rtlCol="0" anchor="b">
            <a:normAutofit/>
          </a:bodyPr>
          <a:lstStyle>
            <a:lvl1pPr>
              <a:defRPr sz="5200">
                <a:latin typeface="Meiryo UI" panose="020B0604030504040204" pitchFamily="50" charset="-128"/>
                <a:ea typeface="Meiryo UI" panose="020B0604030504040204" pitchFamily="50" charset="-128"/>
              </a:defRPr>
            </a:lvl1pPr>
          </a:lstStyle>
          <a:p>
            <a:pPr rtl="0"/>
            <a:r>
              <a:rPr lang="ja-JP" altLang="en-US" noProof="0"/>
              <a:t>クリックしてマスター タイトルの書式設定を編集</a:t>
            </a:r>
          </a:p>
        </p:txBody>
      </p:sp>
      <p:sp>
        <p:nvSpPr>
          <p:cNvPr id="3" name="コンテンツ プレースホルダー 2">
            <a:extLst>
              <a:ext uri="{FF2B5EF4-FFF2-40B4-BE49-F238E27FC236}">
                <a16:creationId xmlns:a16="http://schemas.microsoft.com/office/drawing/2014/main" id="{21671183-B3CE-4F45-92FB-98290CA0E2CA}"/>
              </a:ext>
            </a:extLst>
          </p:cNvPr>
          <p:cNvSpPr>
            <a:spLocks noGrp="1"/>
          </p:cNvSpPr>
          <p:nvPr>
            <p:ph idx="1" hasCustomPrompt="1"/>
          </p:nvPr>
        </p:nvSpPr>
        <p:spPr>
          <a:xfrm>
            <a:off x="5084064" y="3355848"/>
            <a:ext cx="6272784" cy="2825496"/>
          </a:xfrm>
        </p:spPr>
        <p:txBody>
          <a:bodyPr rtlCol="0"/>
          <a:lstStyle>
            <a:lvl1pPr>
              <a:buNone/>
              <a:defRPr sz="18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 name="日付プレースホルダー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長方形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図プレースホルダー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2 枚の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rtlCol="0" anchor="b">
            <a:normAutofit/>
          </a:bodyPr>
          <a:lstStyle>
            <a:lvl1pPr>
              <a:defRPr sz="52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1671183-B3CE-4F45-92FB-98290CA0E2CA}"/>
              </a:ext>
            </a:extLst>
          </p:cNvPr>
          <p:cNvSpPr>
            <a:spLocks noGrp="1"/>
          </p:cNvSpPr>
          <p:nvPr>
            <p:ph idx="1" hasCustomPrompt="1"/>
          </p:nvPr>
        </p:nvSpPr>
        <p:spPr>
          <a:xfrm>
            <a:off x="612648" y="3355848"/>
            <a:ext cx="6272784" cy="2825496"/>
          </a:xfrm>
        </p:spPr>
        <p:txBody>
          <a:bodyPr rtlCol="0"/>
          <a:lstStyle>
            <a:lvl1pPr marL="0" indent="0">
              <a:buNone/>
              <a:defRPr sz="18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6" name="スライド番号プレースホルダー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図プレースホルダー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0" name="図プレースホルダー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8" name="長方形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useBgFill="1">
        <p:nvSpPr>
          <p:cNvPr id="7" name="長方形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rtlCol="0" anchor="ctr">
            <a:norm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613648" y="1938528"/>
            <a:ext cx="2688336" cy="2990088"/>
          </a:xfrm>
          <a:solidFill>
            <a:schemeClr val="accent1"/>
          </a:solidFill>
        </p:spPr>
        <p:txBody>
          <a:bodyPr rtlCol="0" anchor="ctr">
            <a:normAutofit/>
          </a:bodyPr>
          <a:lstStyle>
            <a:lvl1pPr marL="0" indent="0">
              <a:buNone/>
              <a:defRPr sz="2800">
                <a:solidFill>
                  <a:schemeClr val="bg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12" name="長方形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長方形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useBgFill="1">
        <p:nvSpPr>
          <p:cNvPr id="8" name="長方形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長方形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rtlCol="0">
            <a:norm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6747CE3-4890-4BC1-94DB-5D49D02C993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引用文">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rtlCol="0" anchor="ctr">
            <a:normAutofit/>
          </a:bodyPr>
          <a:lstStyle>
            <a:lvl1pPr algn="ctr">
              <a:defRPr sz="48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useBgFill="1">
        <p:nvSpPr>
          <p:cNvPr id="4" name="長方形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長方形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41248" y="5102352"/>
            <a:ext cx="10607040" cy="585216"/>
          </a:xfrm>
          <a:solidFill>
            <a:schemeClr val="accent1"/>
          </a:solidFill>
        </p:spPr>
        <p:txBody>
          <a:bodyPr rtlCol="0" anchor="ctr">
            <a:normAutofit/>
          </a:bodyPr>
          <a:lstStyle>
            <a:lvl1pPr marL="0" indent="0">
              <a:buNone/>
              <a:defRPr sz="2000">
                <a:solidFill>
                  <a:schemeClr val="bg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6" name="日付プレースホルダー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10" name="フッター プレースホルダー 9">
            <a:extLst>
              <a:ext uri="{FF2B5EF4-FFF2-40B4-BE49-F238E27FC236}">
                <a16:creationId xmlns:a16="http://schemas.microsoft.com/office/drawing/2014/main" id="{20957ADB-410A-48BE-AA95-3A708314B02A}"/>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チーム">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図プレースホルダー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画像</a:t>
            </a:r>
          </a:p>
        </p:txBody>
      </p:sp>
      <p:sp>
        <p:nvSpPr>
          <p:cNvPr id="10" name="図プレースホルダー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画像</a:t>
            </a:r>
          </a:p>
        </p:txBody>
      </p:sp>
      <p:sp>
        <p:nvSpPr>
          <p:cNvPr id="16" name="図プレースホルダー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画像</a:t>
            </a:r>
          </a:p>
        </p:txBody>
      </p:sp>
      <p:sp>
        <p:nvSpPr>
          <p:cNvPr id="27" name="長方形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タイトル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rtlCol="0">
            <a:norm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2" name="図プレースホルダー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画像</a:t>
            </a:r>
          </a:p>
        </p:txBody>
      </p:sp>
      <p:sp>
        <p:nvSpPr>
          <p:cNvPr id="33" name="図プレースホルダー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rtlCol="0" anchor="ctr"/>
          <a:lstStyle>
            <a:lvl1pPr algn="ctr">
              <a:buNone/>
              <a:defRPr>
                <a:latin typeface="Meiryo UI" panose="020B0604030504040204" pitchFamily="50" charset="-128"/>
                <a:ea typeface="Meiryo UI" panose="020B0604030504040204" pitchFamily="50" charset="-128"/>
              </a:defRPr>
            </a:lvl1pPr>
          </a:lstStyle>
          <a:p>
            <a:pPr rtl="0"/>
            <a:r>
              <a:rPr lang="ja-JP" altLang="en-US" noProof="0"/>
              <a:t>画像</a:t>
            </a:r>
          </a:p>
        </p:txBody>
      </p:sp>
      <p:sp>
        <p:nvSpPr>
          <p:cNvPr id="11" name="日付プレースホルダー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12" name="フッター プレースホルダー 11">
            <a:extLst>
              <a:ext uri="{FF2B5EF4-FFF2-40B4-BE49-F238E27FC236}">
                <a16:creationId xmlns:a16="http://schemas.microsoft.com/office/drawing/2014/main" id="{D0281C10-EAAA-4F45-8CC9-87F9F9116C21}"/>
              </a:ext>
            </a:extLst>
          </p:cNvPr>
          <p:cNvSpPr>
            <a:spLocks noGrp="1"/>
          </p:cNvSpPr>
          <p:nvPr>
            <p:ph type="ftr" sz="quarter" idx="3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37" name="テキスト プレースホルダー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rtlCol="0"/>
          <a:lstStyle>
            <a:lvl1pPr marL="0" indent="0" algn="ctr">
              <a:lnSpc>
                <a:spcPct val="100000"/>
              </a:lnSpc>
              <a:spcBef>
                <a:spcPts val="0"/>
              </a:spcBef>
              <a:buNone/>
              <a:defRPr sz="20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600">
                <a:latin typeface="Meiryo UI" panose="020B0604030504040204" pitchFamily="50" charset="-128"/>
                <a:ea typeface="Meiryo UI" panose="020B0604030504040204" pitchFamily="50" charset="-128"/>
              </a:defRPr>
            </a:lvl2pPr>
            <a:lvl3pPr>
              <a:defRPr sz="2000"/>
            </a:lvl3pPr>
            <a:lvl4pPr>
              <a:defRPr sz="2000"/>
            </a:lvl4pPr>
            <a:lvl5pPr>
              <a:defRPr sz="2000"/>
            </a:lvl5pPr>
          </a:lstStyle>
          <a:p>
            <a:pPr lvl="0" rtl="0"/>
            <a:r>
              <a:rPr lang="ja-JP" altLang="en-US" noProof="0"/>
              <a:t>名前</a:t>
            </a:r>
          </a:p>
          <a:p>
            <a:pPr lvl="1" rtl="0"/>
            <a:r>
              <a:rPr lang="ja-JP" altLang="en-US" noProof="0"/>
              <a:t>タイトル</a:t>
            </a:r>
          </a:p>
        </p:txBody>
      </p:sp>
      <p:sp>
        <p:nvSpPr>
          <p:cNvPr id="38" name="テキスト プレースホルダー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rtlCol="0"/>
          <a:lstStyle>
            <a:lvl1pPr marL="0" indent="0" algn="ctr">
              <a:lnSpc>
                <a:spcPct val="100000"/>
              </a:lnSpc>
              <a:spcBef>
                <a:spcPts val="0"/>
              </a:spcBef>
              <a:buNone/>
              <a:defRPr sz="20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600">
                <a:latin typeface="Meiryo UI" panose="020B0604030504040204" pitchFamily="50" charset="-128"/>
                <a:ea typeface="Meiryo UI" panose="020B0604030504040204" pitchFamily="50" charset="-128"/>
              </a:defRPr>
            </a:lvl2pPr>
            <a:lvl3pPr>
              <a:defRPr sz="2000"/>
            </a:lvl3pPr>
            <a:lvl4pPr>
              <a:defRPr sz="2000"/>
            </a:lvl4pPr>
            <a:lvl5pPr>
              <a:defRPr sz="2000"/>
            </a:lvl5pPr>
          </a:lstStyle>
          <a:p>
            <a:pPr lvl="0" rtl="0"/>
            <a:r>
              <a:rPr lang="ja-JP" altLang="en-US" noProof="0"/>
              <a:t>名前</a:t>
            </a:r>
          </a:p>
          <a:p>
            <a:pPr lvl="1" rtl="0"/>
            <a:r>
              <a:rPr lang="ja-JP" altLang="en-US" noProof="0"/>
              <a:t>タイトル</a:t>
            </a:r>
          </a:p>
        </p:txBody>
      </p:sp>
      <p:sp>
        <p:nvSpPr>
          <p:cNvPr id="39" name="テキスト プレースホルダー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rtlCol="0"/>
          <a:lstStyle>
            <a:lvl1pPr marL="0" indent="0" algn="ctr">
              <a:lnSpc>
                <a:spcPct val="100000"/>
              </a:lnSpc>
              <a:spcBef>
                <a:spcPts val="0"/>
              </a:spcBef>
              <a:buNone/>
              <a:defRPr sz="20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600">
                <a:latin typeface="Meiryo UI" panose="020B0604030504040204" pitchFamily="50" charset="-128"/>
                <a:ea typeface="Meiryo UI" panose="020B0604030504040204" pitchFamily="50" charset="-128"/>
              </a:defRPr>
            </a:lvl2pPr>
            <a:lvl3pPr>
              <a:defRPr sz="2000"/>
            </a:lvl3pPr>
            <a:lvl4pPr>
              <a:defRPr sz="2000"/>
            </a:lvl4pPr>
            <a:lvl5pPr>
              <a:defRPr sz="2000"/>
            </a:lvl5pPr>
          </a:lstStyle>
          <a:p>
            <a:pPr lvl="0" rtl="0"/>
            <a:r>
              <a:rPr lang="ja-JP" altLang="en-US" noProof="0"/>
              <a:t>名前</a:t>
            </a:r>
          </a:p>
          <a:p>
            <a:pPr lvl="1" rtl="0"/>
            <a:r>
              <a:rPr lang="ja-JP" altLang="en-US" noProof="0"/>
              <a:t>タイトル</a:t>
            </a:r>
          </a:p>
        </p:txBody>
      </p:sp>
      <p:sp>
        <p:nvSpPr>
          <p:cNvPr id="40" name="テキスト プレースホルダー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rtlCol="0"/>
          <a:lstStyle>
            <a:lvl1pPr marL="0" indent="0" algn="ctr">
              <a:lnSpc>
                <a:spcPct val="100000"/>
              </a:lnSpc>
              <a:spcBef>
                <a:spcPts val="0"/>
              </a:spcBef>
              <a:buNone/>
              <a:defRPr sz="20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600">
                <a:latin typeface="Meiryo UI" panose="020B0604030504040204" pitchFamily="50" charset="-128"/>
                <a:ea typeface="Meiryo UI" panose="020B0604030504040204" pitchFamily="50" charset="-128"/>
              </a:defRPr>
            </a:lvl2pPr>
            <a:lvl3pPr>
              <a:defRPr sz="2000"/>
            </a:lvl3pPr>
            <a:lvl4pPr>
              <a:defRPr sz="2000"/>
            </a:lvl4pPr>
            <a:lvl5pPr>
              <a:defRPr sz="2000"/>
            </a:lvl5pPr>
          </a:lstStyle>
          <a:p>
            <a:pPr lvl="0" rtl="0"/>
            <a:r>
              <a:rPr lang="ja-JP" altLang="en-US" noProof="0"/>
              <a:t>名前</a:t>
            </a:r>
          </a:p>
          <a:p>
            <a:pPr lvl="1" rtl="0"/>
            <a:r>
              <a:rPr lang="ja-JP" altLang="en-US" noProof="0"/>
              <a:t>タイトル</a:t>
            </a:r>
          </a:p>
        </p:txBody>
      </p:sp>
      <p:sp>
        <p:nvSpPr>
          <p:cNvPr id="41" name="テキスト プレースホルダー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rtlCol="0"/>
          <a:lstStyle>
            <a:lvl1pPr marL="0" indent="0" algn="ctr">
              <a:lnSpc>
                <a:spcPct val="100000"/>
              </a:lnSpc>
              <a:spcBef>
                <a:spcPts val="0"/>
              </a:spcBef>
              <a:buNone/>
              <a:defRPr sz="20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600">
                <a:latin typeface="Meiryo UI" panose="020B0604030504040204" pitchFamily="50" charset="-128"/>
                <a:ea typeface="Meiryo UI" panose="020B0604030504040204" pitchFamily="50" charset="-128"/>
              </a:defRPr>
            </a:lvl2pPr>
            <a:lvl3pPr>
              <a:defRPr sz="2000"/>
            </a:lvl3pPr>
            <a:lvl4pPr>
              <a:defRPr sz="2000"/>
            </a:lvl4pPr>
            <a:lvl5pPr>
              <a:defRPr sz="2000"/>
            </a:lvl5pPr>
          </a:lstStyle>
          <a:p>
            <a:pPr lvl="0" rtl="0"/>
            <a:r>
              <a:rPr lang="ja-JP" altLang="en-US" noProof="0"/>
              <a:t>名前</a:t>
            </a:r>
          </a:p>
          <a:p>
            <a:pPr lvl="1" rtl="0"/>
            <a:r>
              <a:rPr lang="ja-JP" altLang="en-US" noProof="0"/>
              <a:t>タイトル</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useBgFill="1">
        <p:nvSpPr>
          <p:cNvPr id="11" name="長方形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長方形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rtlCol="0" anchor="b"/>
          <a:lstStyle>
            <a:lvl1pPr marL="0" indent="0">
              <a:buNone/>
              <a:defRPr sz="2400" b="1" cap="none"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rtlCol="0"/>
          <a:lstStyle>
            <a:lvl1pPr>
              <a:spcBef>
                <a:spcPts val="1000"/>
              </a:spcBef>
              <a:defRPr sz="1800">
                <a:latin typeface="Meiryo UI" panose="020B0604030504040204" pitchFamily="50" charset="-128"/>
                <a:ea typeface="Meiryo UI" panose="020B0604030504040204" pitchFamily="50" charset="-128"/>
              </a:defRPr>
            </a:lvl1pPr>
            <a:lvl2pPr>
              <a:spcBef>
                <a:spcPts val="1000"/>
              </a:spcBef>
              <a:defRPr sz="1800">
                <a:latin typeface="Meiryo UI" panose="020B0604030504040204" pitchFamily="50" charset="-128"/>
                <a:ea typeface="Meiryo UI" panose="020B0604030504040204" pitchFamily="50" charset="-128"/>
              </a:defRPr>
            </a:lvl2pPr>
            <a:lvl3pPr>
              <a:spcBef>
                <a:spcPts val="1000"/>
              </a:spcBef>
              <a:defRPr sz="1800">
                <a:latin typeface="Meiryo UI" panose="020B0604030504040204" pitchFamily="50" charset="-128"/>
                <a:ea typeface="Meiryo UI" panose="020B0604030504040204" pitchFamily="50" charset="-128"/>
              </a:defRPr>
            </a:lvl3pPr>
            <a:lvl4pPr>
              <a:spcBef>
                <a:spcPts val="1000"/>
              </a:spcBef>
              <a:defRPr sz="1800">
                <a:latin typeface="Meiryo UI" panose="020B0604030504040204" pitchFamily="50" charset="-128"/>
                <a:ea typeface="Meiryo UI" panose="020B0604030504040204" pitchFamily="50" charset="-128"/>
              </a:defRPr>
            </a:lvl4pPr>
            <a:lvl5pPr>
              <a:spcBef>
                <a:spcPts val="1000"/>
              </a:spcBef>
              <a:defRPr sz="18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rtlCol="0" anchor="b"/>
          <a:lstStyle>
            <a:lvl1pPr marL="0" indent="0">
              <a:buNone/>
              <a:defRPr sz="2400" b="1" cap="none"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rtlCol="0"/>
          <a:lstStyle>
            <a:lvl1pPr>
              <a:spcBef>
                <a:spcPts val="1000"/>
              </a:spcBef>
              <a:defRPr sz="1800">
                <a:latin typeface="Meiryo UI" panose="020B0604030504040204" pitchFamily="50" charset="-128"/>
                <a:ea typeface="Meiryo UI" panose="020B0604030504040204" pitchFamily="50" charset="-128"/>
              </a:defRPr>
            </a:lvl1pPr>
            <a:lvl2pPr>
              <a:spcBef>
                <a:spcPts val="1000"/>
              </a:spcBef>
              <a:defRPr sz="1800">
                <a:latin typeface="Meiryo UI" panose="020B0604030504040204" pitchFamily="50" charset="-128"/>
                <a:ea typeface="Meiryo UI" panose="020B0604030504040204" pitchFamily="50" charset="-128"/>
              </a:defRPr>
            </a:lvl2pPr>
            <a:lvl3pPr>
              <a:spcBef>
                <a:spcPts val="1000"/>
              </a:spcBef>
              <a:defRPr sz="1800">
                <a:latin typeface="Meiryo UI" panose="020B0604030504040204" pitchFamily="50" charset="-128"/>
                <a:ea typeface="Meiryo UI" panose="020B0604030504040204" pitchFamily="50" charset="-128"/>
              </a:defRPr>
            </a:lvl3pPr>
            <a:lvl4pPr>
              <a:spcBef>
                <a:spcPts val="1000"/>
              </a:spcBef>
              <a:defRPr sz="1800">
                <a:latin typeface="Meiryo UI" panose="020B0604030504040204" pitchFamily="50" charset="-128"/>
                <a:ea typeface="Meiryo UI" panose="020B0604030504040204" pitchFamily="50" charset="-128"/>
              </a:defRPr>
            </a:lvl4pPr>
            <a:lvl5pPr>
              <a:spcBef>
                <a:spcPts val="1000"/>
              </a:spcBef>
              <a:defRPr sz="18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8" name="フッター プレースホルダー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較対象の 3 列">
    <p:spTree>
      <p:nvGrpSpPr>
        <p:cNvPr id="1" name=""/>
        <p:cNvGrpSpPr/>
        <p:nvPr/>
      </p:nvGrpSpPr>
      <p:grpSpPr>
        <a:xfrm>
          <a:off x="0" y="0"/>
          <a:ext cx="0" cy="0"/>
          <a:chOff x="0" y="0"/>
          <a:chExt cx="0" cy="0"/>
        </a:xfrm>
      </p:grpSpPr>
      <p:sp useBgFill="1">
        <p:nvSpPr>
          <p:cNvPr id="11" name="長方形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長方形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rtlCol="0" anchor="b"/>
          <a:lstStyle>
            <a:lvl1pPr marL="0" indent="0">
              <a:buNone/>
              <a:defRPr sz="2400" b="1" cap="none"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rtlCol="0"/>
          <a:lstStyle>
            <a:lvl1pPr>
              <a:spcBef>
                <a:spcPts val="1000"/>
              </a:spcBef>
              <a:defRPr sz="1800">
                <a:latin typeface="Meiryo UI" panose="020B0604030504040204" pitchFamily="50" charset="-128"/>
                <a:ea typeface="Meiryo UI" panose="020B0604030504040204" pitchFamily="50" charset="-128"/>
              </a:defRPr>
            </a:lvl1pPr>
            <a:lvl2pPr>
              <a:spcBef>
                <a:spcPts val="1000"/>
              </a:spcBef>
              <a:defRPr sz="1800">
                <a:latin typeface="Meiryo UI" panose="020B0604030504040204" pitchFamily="50" charset="-128"/>
                <a:ea typeface="Meiryo UI" panose="020B0604030504040204" pitchFamily="50" charset="-128"/>
              </a:defRPr>
            </a:lvl2pPr>
            <a:lvl3pPr>
              <a:spcBef>
                <a:spcPts val="1000"/>
              </a:spcBef>
              <a:defRPr sz="1800">
                <a:latin typeface="Meiryo UI" panose="020B0604030504040204" pitchFamily="50" charset="-128"/>
                <a:ea typeface="Meiryo UI" panose="020B0604030504040204" pitchFamily="50" charset="-128"/>
              </a:defRPr>
            </a:lvl3pPr>
            <a:lvl4pPr>
              <a:spcBef>
                <a:spcPts val="1000"/>
              </a:spcBef>
              <a:defRPr sz="1800">
                <a:latin typeface="Meiryo UI" panose="020B0604030504040204" pitchFamily="50" charset="-128"/>
                <a:ea typeface="Meiryo UI" panose="020B0604030504040204" pitchFamily="50" charset="-128"/>
              </a:defRPr>
            </a:lvl4pPr>
            <a:lvl5pPr>
              <a:spcBef>
                <a:spcPts val="1000"/>
              </a:spcBef>
              <a:defRPr sz="18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rtlCol="0" anchor="b"/>
          <a:lstStyle>
            <a:lvl1pPr marL="0" indent="0">
              <a:buNone/>
              <a:defRPr sz="2400" b="1" cap="none"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rtlCol="0"/>
          <a:lstStyle>
            <a:lvl1pPr>
              <a:spcBef>
                <a:spcPts val="1000"/>
              </a:spcBef>
              <a:defRPr sz="1800">
                <a:latin typeface="Meiryo UI" panose="020B0604030504040204" pitchFamily="50" charset="-128"/>
                <a:ea typeface="Meiryo UI" panose="020B0604030504040204" pitchFamily="50" charset="-128"/>
              </a:defRPr>
            </a:lvl1pPr>
            <a:lvl2pPr>
              <a:spcBef>
                <a:spcPts val="1000"/>
              </a:spcBef>
              <a:defRPr sz="1800">
                <a:latin typeface="Meiryo UI" panose="020B0604030504040204" pitchFamily="50" charset="-128"/>
                <a:ea typeface="Meiryo UI" panose="020B0604030504040204" pitchFamily="50" charset="-128"/>
              </a:defRPr>
            </a:lvl2pPr>
            <a:lvl3pPr>
              <a:spcBef>
                <a:spcPts val="1000"/>
              </a:spcBef>
              <a:defRPr sz="1800">
                <a:latin typeface="Meiryo UI" panose="020B0604030504040204" pitchFamily="50" charset="-128"/>
                <a:ea typeface="Meiryo UI" panose="020B0604030504040204" pitchFamily="50" charset="-128"/>
              </a:defRPr>
            </a:lvl3pPr>
            <a:lvl4pPr>
              <a:spcBef>
                <a:spcPts val="1000"/>
              </a:spcBef>
              <a:defRPr sz="1800">
                <a:latin typeface="Meiryo UI" panose="020B0604030504040204" pitchFamily="50" charset="-128"/>
                <a:ea typeface="Meiryo UI" panose="020B0604030504040204" pitchFamily="50" charset="-128"/>
              </a:defRPr>
            </a:lvl4pPr>
            <a:lvl5pPr>
              <a:spcBef>
                <a:spcPts val="1000"/>
              </a:spcBef>
              <a:defRPr sz="18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8" name="フッター プレースホルダー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lvl1pPr>
              <a:defRPr>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14" name="テキスト プレースホルダー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rtlCol="0" anchor="b"/>
          <a:lstStyle>
            <a:lvl1pPr marL="0" indent="0">
              <a:buNone/>
              <a:defRPr sz="2400" b="1" cap="none"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6" name="コンテンツ プレースホルダー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rtlCol="0"/>
          <a:lstStyle>
            <a:lvl1pPr>
              <a:spcBef>
                <a:spcPts val="1000"/>
              </a:spcBef>
              <a:defRPr sz="1800">
                <a:latin typeface="Meiryo UI" panose="020B0604030504040204" pitchFamily="50" charset="-128"/>
                <a:ea typeface="Meiryo UI" panose="020B0604030504040204" pitchFamily="50" charset="-128"/>
              </a:defRPr>
            </a:lvl1pPr>
            <a:lvl2pPr>
              <a:spcBef>
                <a:spcPts val="1000"/>
              </a:spcBef>
              <a:defRPr sz="1800">
                <a:latin typeface="Meiryo UI" panose="020B0604030504040204" pitchFamily="50" charset="-128"/>
                <a:ea typeface="Meiryo UI" panose="020B0604030504040204" pitchFamily="50" charset="-128"/>
              </a:defRPr>
            </a:lvl2pPr>
            <a:lvl3pPr>
              <a:spcBef>
                <a:spcPts val="1000"/>
              </a:spcBef>
              <a:defRPr sz="1800">
                <a:latin typeface="Meiryo UI" panose="020B0604030504040204" pitchFamily="50" charset="-128"/>
                <a:ea typeface="Meiryo UI" panose="020B0604030504040204" pitchFamily="50" charset="-128"/>
              </a:defRPr>
            </a:lvl3pPr>
            <a:lvl4pPr>
              <a:spcBef>
                <a:spcPts val="1000"/>
              </a:spcBef>
              <a:defRPr sz="1800">
                <a:latin typeface="Meiryo UI" panose="020B0604030504040204" pitchFamily="50" charset="-128"/>
                <a:ea typeface="Meiryo UI" panose="020B0604030504040204" pitchFamily="50" charset="-128"/>
              </a:defRPr>
            </a:lvl4pPr>
            <a:lvl5pPr>
              <a:spcBef>
                <a:spcPts val="1000"/>
              </a:spcBef>
              <a:defRPr sz="18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r>
              <a:rPr lang="en-US" altLang="ja-JP" noProof="0"/>
              <a:t>20XX/9/4</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A65A5C87-DF58-40C8-B092-1DE63DB4547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2.jp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https://www.mhlw.go.jp/stf/seisakunitsuite/bunya/koyou_roudou/koyou/koyouhoken/kyukakyufukin.html" TargetMode="External" Type="http://schemas.openxmlformats.org/officeDocument/2006/relationships/hyperlink"/><Relationship Id="rId4" Target="../media/image3.png" Type="http://schemas.openxmlformats.org/officeDocument/2006/relationships/image"/><Relationship Id="rId5" Target="../media/image4.jp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 Id="rId3" Target="../media/image1.jp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1.jp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D9D20-B4BB-42AA-8DDD-68CC9F1D95DB}"/>
              </a:ext>
            </a:extLst>
          </p:cNvPr>
          <p:cNvSpPr>
            <a:spLocks noGrp="1"/>
          </p:cNvSpPr>
          <p:nvPr>
            <p:ph type="title"/>
          </p:nvPr>
        </p:nvSpPr>
        <p:spPr>
          <a:xfrm>
            <a:off x="1078992" y="1938528"/>
            <a:ext cx="7013448" cy="2990088"/>
          </a:xfrm>
        </p:spPr>
        <p:txBody>
          <a:bodyPr rtlCol="0" anchor="ctr">
            <a:normAutofit/>
          </a:bodyPr>
          <a:lstStyle/>
          <a:p>
            <a:pPr rtl="0"/>
            <a:r>
              <a:rPr lang="ja-JP" altLang="en-US" dirty="0"/>
              <a:t>教育訓練休暇給付金</a:t>
            </a:r>
            <a:r>
              <a:rPr lang="en-US" altLang="ja-JP" dirty="0"/>
              <a:t>	</a:t>
            </a:r>
          </a:p>
        </p:txBody>
      </p:sp>
      <p:sp>
        <p:nvSpPr>
          <p:cNvPr id="3" name="サブタイトル 2">
            <a:extLst>
              <a:ext uri="{FF2B5EF4-FFF2-40B4-BE49-F238E27FC236}">
                <a16:creationId xmlns:a16="http://schemas.microsoft.com/office/drawing/2014/main" id="{ED9E8FDB-60EE-45AE-BB89-9A561A61C2AC}"/>
              </a:ext>
            </a:extLst>
          </p:cNvPr>
          <p:cNvSpPr>
            <a:spLocks noGrp="1"/>
          </p:cNvSpPr>
          <p:nvPr>
            <p:ph type="body" idx="1"/>
          </p:nvPr>
        </p:nvSpPr>
        <p:spPr>
          <a:xfrm>
            <a:off x="8613648" y="1938528"/>
            <a:ext cx="2499360" cy="2990088"/>
          </a:xfrm>
        </p:spPr>
        <p:txBody>
          <a:bodyPr rtlCol="0" anchor="ctr">
            <a:normAutofit/>
          </a:bodyPr>
          <a:lstStyle/>
          <a:p>
            <a:pPr rtl="0"/>
            <a:r>
              <a:rPr lang="ja-JP" altLang="en-US" dirty="0"/>
              <a:t>令和</a:t>
            </a:r>
            <a:r>
              <a:rPr lang="en-US" altLang="ja-JP" dirty="0"/>
              <a:t>7</a:t>
            </a:r>
            <a:r>
              <a:rPr lang="ja-JP" altLang="en-US" dirty="0"/>
              <a:t>年</a:t>
            </a:r>
            <a:endParaRPr lang="en-US" altLang="ja-JP" dirty="0"/>
          </a:p>
          <a:p>
            <a:pPr rtl="0"/>
            <a:r>
              <a:rPr lang="ja-JP" altLang="en-US" dirty="0"/>
              <a:t>雇用保険事務担当者研修会</a:t>
            </a:r>
            <a:endParaRPr lang="en-US" altLang="ja-JP" dirty="0"/>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コンテンツ プレースホルダー 20" descr="テキスト が含まれている画像">
            <a:extLst>
              <a:ext uri="{FF2B5EF4-FFF2-40B4-BE49-F238E27FC236}">
                <a16:creationId xmlns:a16="http://schemas.microsoft.com/office/drawing/2014/main" id="{96C5E7CF-700D-5D74-3149-3D00A8F7D223}"/>
              </a:ext>
            </a:extLst>
          </p:cNvPr>
          <p:cNvPicPr>
            <a:picLocks noGrp="1" noChangeAspect="1"/>
          </p:cNvPicPr>
          <p:nvPr>
            <p:ph idx="1"/>
          </p:nvPr>
        </p:nvPicPr>
        <p:blipFill>
          <a:blip r:embed="rId3"/>
          <a:srcRect l="11726" t="19668" r="8541" b="11545"/>
          <a:stretch/>
        </p:blipFill>
        <p:spPr>
          <a:xfrm>
            <a:off x="1682973" y="1664635"/>
            <a:ext cx="9032984" cy="5098573"/>
          </a:xfrm>
        </p:spPr>
      </p:pic>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rPr>
              <a:t>（１）　手続きの流れ</a:t>
            </a:r>
            <a:r>
              <a:rPr lang="en-US" altLang="ja-JP"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4E797B30-1740-4A68-A40B-1D255EBC2F17}"/>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10</a:t>
            </a:fld>
            <a:endParaRPr lang="ja-JP" altLang="en-US"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50FCE96B-C6EC-A4CD-CCBD-4517FF90D2C5}"/>
              </a:ext>
            </a:extLst>
          </p:cNvPr>
          <p:cNvSpPr/>
          <p:nvPr/>
        </p:nvSpPr>
        <p:spPr>
          <a:xfrm>
            <a:off x="1476043" y="2434107"/>
            <a:ext cx="5029131" cy="428736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0D11B42-E6B0-9433-F4A0-0D6D13E096A8}"/>
              </a:ext>
            </a:extLst>
          </p:cNvPr>
          <p:cNvSpPr/>
          <p:nvPr/>
        </p:nvSpPr>
        <p:spPr>
          <a:xfrm>
            <a:off x="6588308" y="2434106"/>
            <a:ext cx="4281461" cy="4287367"/>
          </a:xfrm>
          <a:prstGeom prst="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78330AA-7EF6-FD23-4D3C-CB977F2C7CFA}"/>
              </a:ext>
            </a:extLst>
          </p:cNvPr>
          <p:cNvSpPr txBox="1"/>
          <p:nvPr/>
        </p:nvSpPr>
        <p:spPr>
          <a:xfrm>
            <a:off x="754255" y="3241567"/>
            <a:ext cx="553998" cy="1944710"/>
          </a:xfrm>
          <a:prstGeom prst="rect">
            <a:avLst/>
          </a:prstGeom>
          <a:noFill/>
        </p:spPr>
        <p:txBody>
          <a:bodyPr vert="eaVert" wrap="square" rtlCol="0">
            <a:spAutoFit/>
          </a:bodyPr>
          <a:lstStyle/>
          <a:p>
            <a:r>
              <a:rPr kumimoji="1" lang="ja-JP" altLang="en-US" sz="2400" dirty="0">
                <a:solidFill>
                  <a:srgbClr val="FF0000"/>
                </a:solidFill>
              </a:rPr>
              <a:t>事業主</a:t>
            </a:r>
          </a:p>
        </p:txBody>
      </p:sp>
      <p:sp>
        <p:nvSpPr>
          <p:cNvPr id="7" name="テキスト ボックス 6">
            <a:extLst>
              <a:ext uri="{FF2B5EF4-FFF2-40B4-BE49-F238E27FC236}">
                <a16:creationId xmlns:a16="http://schemas.microsoft.com/office/drawing/2014/main" id="{2779CCF2-A87D-8ED2-C0CE-952891B286E6}"/>
              </a:ext>
            </a:extLst>
          </p:cNvPr>
          <p:cNvSpPr txBox="1"/>
          <p:nvPr/>
        </p:nvSpPr>
        <p:spPr>
          <a:xfrm>
            <a:off x="10883747" y="3069928"/>
            <a:ext cx="553998" cy="1944710"/>
          </a:xfrm>
          <a:prstGeom prst="rect">
            <a:avLst/>
          </a:prstGeom>
          <a:noFill/>
        </p:spPr>
        <p:txBody>
          <a:bodyPr vert="eaVert" wrap="square" rtlCol="0">
            <a:spAutoFit/>
          </a:bodyPr>
          <a:lstStyle/>
          <a:p>
            <a:r>
              <a:rPr kumimoji="1" lang="ja-JP" altLang="en-US" sz="2400" dirty="0">
                <a:solidFill>
                  <a:srgbClr val="00B0F0"/>
                </a:solidFill>
              </a:rPr>
              <a:t>労働者</a:t>
            </a:r>
          </a:p>
        </p:txBody>
      </p:sp>
    </p:spTree>
    <p:extLst>
      <p:ext uri="{BB962C8B-B14F-4D97-AF65-F5344CB8AC3E}">
        <p14:creationId xmlns:p14="http://schemas.microsoft.com/office/powerpoint/2010/main" val="8327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D3A99-BC9D-4DC2-BE1B-9E2C93EDD294}"/>
              </a:ext>
            </a:extLst>
          </p:cNvPr>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rPr>
              <a:t>参考</a:t>
            </a:r>
            <a:endParaRPr lang="en-US" altLang="ja-JP"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817D061C-023A-4DD9-8847-DD7718553EA4}"/>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80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a:xfrm>
            <a:off x="1115568" y="497125"/>
            <a:ext cx="10475418" cy="1179576"/>
          </a:xfrm>
        </p:spPr>
        <p:txBody>
          <a:bodyPr rtlCol="0">
            <a:normAutofit/>
          </a:bodyPr>
          <a:lstStyle/>
          <a:p>
            <a:pPr rtl="0"/>
            <a:r>
              <a:rPr lang="ja-JP" altLang="en-US" dirty="0">
                <a:latin typeface="Meiryo UI" panose="020B0604030504040204" pitchFamily="50" charset="-128"/>
                <a:ea typeface="Meiryo UI" panose="020B0604030504040204" pitchFamily="50" charset="-128"/>
              </a:rPr>
              <a:t>掲載場所</a:t>
            </a:r>
          </a:p>
        </p:txBody>
      </p:sp>
      <p:sp>
        <p:nvSpPr>
          <p:cNvPr id="10" name="スライド番号プレースホルダー 5">
            <a:extLst>
              <a:ext uri="{FF2B5EF4-FFF2-40B4-BE49-F238E27FC236}">
                <a16:creationId xmlns:a16="http://schemas.microsoft.com/office/drawing/2014/main" id="{27357B90-43D4-43A9-9C2B-156AED8FFFEC}"/>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12</a:t>
            </a:fld>
            <a:endParaRPr lang="ja-JP" altLang="en-US">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74BD945-AFC2-EDC2-29E8-687EC649635F}"/>
              </a:ext>
            </a:extLst>
          </p:cNvPr>
          <p:cNvSpPr txBox="1"/>
          <p:nvPr/>
        </p:nvSpPr>
        <p:spPr>
          <a:xfrm>
            <a:off x="563568" y="2231740"/>
            <a:ext cx="4808532" cy="3139321"/>
          </a:xfrm>
          <a:prstGeom prst="rect">
            <a:avLst/>
          </a:prstGeom>
          <a:noFill/>
        </p:spPr>
        <p:txBody>
          <a:bodyPr wrap="square" rtlCol="0">
            <a:spAutoFit/>
          </a:bodyPr>
          <a:lstStyle/>
          <a:p>
            <a:r>
              <a:rPr kumimoji="1" lang="ja-JP" altLang="en-US" dirty="0"/>
              <a:t>ＵＲＬ　：　</a:t>
            </a:r>
            <a:endParaRPr kumimoji="1" lang="en-US" altLang="ja-JP" dirty="0"/>
          </a:p>
          <a:p>
            <a:r>
              <a:rPr kumimoji="1" lang="en-US" altLang="ja-JP" dirty="0">
                <a:hlinkClick r:id="rId3"/>
              </a:rPr>
              <a:t>https://www.mhlw.go.jp/stf/seisakunitsuite/bunya/koyou_roudou/koyou/koyouhoken/kyukakyufukin.html</a:t>
            </a:r>
            <a:endParaRPr kumimoji="1" lang="en-US" altLang="ja-JP" dirty="0"/>
          </a:p>
          <a:p>
            <a:endParaRPr kumimoji="1" lang="en-US" altLang="ja-JP" dirty="0"/>
          </a:p>
          <a:p>
            <a:r>
              <a:rPr kumimoji="1" lang="ja-JP" altLang="en-US" dirty="0"/>
              <a:t>検索ワード：教育訓練休暇給付金</a:t>
            </a:r>
            <a:endParaRPr kumimoji="1" lang="en-US" altLang="ja-JP" dirty="0"/>
          </a:p>
          <a:p>
            <a:endParaRPr kumimoji="1" lang="en-US" altLang="ja-JP" dirty="0"/>
          </a:p>
          <a:p>
            <a:endParaRPr kumimoji="1" lang="en-US" altLang="ja-JP" dirty="0"/>
          </a:p>
          <a:p>
            <a:r>
              <a:rPr kumimoji="1" lang="ja-JP" altLang="en-US" dirty="0"/>
              <a:t>ＱＲコード：</a:t>
            </a:r>
            <a:endParaRPr kumimoji="1" lang="en-US" altLang="ja-JP" dirty="0"/>
          </a:p>
          <a:p>
            <a:endParaRPr kumimoji="1" lang="en-US" altLang="ja-JP" dirty="0"/>
          </a:p>
          <a:p>
            <a:endParaRPr kumimoji="1" lang="ja-JP" altLang="en-US" dirty="0"/>
          </a:p>
        </p:txBody>
      </p:sp>
      <p:pic>
        <p:nvPicPr>
          <p:cNvPr id="6" name="BarCodeCtrl1">
            <a:extLst>
              <a:ext uri="{63B3BB69-23CF-44E3-9099-C40C66FF867C}">
                <a14:compatExt xmlns:a14="http://schemas.microsoft.com/office/drawing/2010/main" spid="_x0000_s5121"/>
              </a:ext>
              <a:ext uri="{FF2B5EF4-FFF2-40B4-BE49-F238E27FC236}">
                <a16:creationId xmlns:a16="http://schemas.microsoft.com/office/drawing/2014/main" id="{00000000-0008-0000-0200-000001140000}"/>
              </a:ext>
            </a:extLst>
          </p:cNvPr>
          <p:cNvPicPr>
            <a:picLocks noChangeAspect="1"/>
          </p:cNvPicPr>
          <p:nvPr/>
        </p:nvPicPr>
        <p:blipFill>
          <a:blip r:embed="rId4"/>
          <a:stretch>
            <a:fillRect/>
          </a:stretch>
        </p:blipFill>
        <p:spPr>
          <a:xfrm>
            <a:off x="2248554" y="4311654"/>
            <a:ext cx="1190625" cy="1190625"/>
          </a:xfrm>
          <a:prstGeom prst="rect">
            <a:avLst/>
          </a:prstGeom>
        </p:spPr>
      </p:pic>
      <p:pic>
        <p:nvPicPr>
          <p:cNvPr id="13" name="図 12"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2B3E595-E279-6261-2B50-7007A0EBC5CF}"/>
              </a:ext>
            </a:extLst>
          </p:cNvPr>
          <p:cNvPicPr>
            <a:picLocks noChangeAspect="1"/>
          </p:cNvPicPr>
          <p:nvPr/>
        </p:nvPicPr>
        <p:blipFill>
          <a:blip r:embed="rId5"/>
          <a:srcRect l="4932" t="10476" r="5169" b="1991"/>
          <a:stretch/>
        </p:blipFill>
        <p:spPr>
          <a:xfrm>
            <a:off x="5860987" y="136526"/>
            <a:ext cx="5359018" cy="6003018"/>
          </a:xfrm>
          <a:prstGeom prst="rect">
            <a:avLst/>
          </a:prstGeom>
        </p:spPr>
      </p:pic>
    </p:spTree>
    <p:extLst>
      <p:ext uri="{BB962C8B-B14F-4D97-AF65-F5344CB8AC3E}">
        <p14:creationId xmlns:p14="http://schemas.microsoft.com/office/powerpoint/2010/main" val="385692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D3A99-BC9D-4DC2-BE1B-9E2C93EDD294}"/>
              </a:ext>
            </a:extLst>
          </p:cNvPr>
          <p:cNvSpPr>
            <a:spLocks noGrp="1"/>
          </p:cNvSpPr>
          <p:nvPr>
            <p:ph type="title"/>
          </p:nvPr>
        </p:nvSpPr>
        <p:spPr>
          <a:xfrm>
            <a:off x="890016" y="1938528"/>
            <a:ext cx="7481252" cy="2990088"/>
          </a:xfrm>
        </p:spPr>
        <p:txBody>
          <a:bodyPr rtlCol="0">
            <a:normAutofit/>
          </a:bodyPr>
          <a:lstStyle/>
          <a:p>
            <a:pPr rtl="0"/>
            <a:r>
              <a:rPr lang="ja-JP" altLang="en-US" sz="5000" dirty="0">
                <a:latin typeface="Meiryo UI" panose="020B0604030504040204" pitchFamily="50" charset="-128"/>
                <a:ea typeface="Meiryo UI" panose="020B0604030504040204" pitchFamily="50" charset="-128"/>
              </a:rPr>
              <a:t>「教育訓練休暇給付」とは？</a:t>
            </a:r>
            <a:endParaRPr lang="en-US" altLang="ja-JP" sz="5000"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817D061C-023A-4DD9-8847-DD7718553EA4}"/>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754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p:txBody>
          <a:bodyPr rtlCol="0">
            <a:normAutofit/>
          </a:bodyPr>
          <a:lstStyle/>
          <a:p>
            <a:pPr rtl="0"/>
            <a:r>
              <a:rPr lang="ja-JP" altLang="en-US" dirty="0">
                <a:latin typeface="Meiryo UI" panose="020B0604030504040204" pitchFamily="50" charset="-128"/>
                <a:ea typeface="Meiryo UI" panose="020B0604030504040204" pitchFamily="50" charset="-128"/>
              </a:rPr>
              <a:t>（１）　「教育訓練休暇給付金」とは？</a:t>
            </a:r>
          </a:p>
        </p:txBody>
      </p:sp>
      <p:sp>
        <p:nvSpPr>
          <p:cNvPr id="14" name="テキスト プレースホルダー 13">
            <a:extLst>
              <a:ext uri="{FF2B5EF4-FFF2-40B4-BE49-F238E27FC236}">
                <a16:creationId xmlns:a16="http://schemas.microsoft.com/office/drawing/2014/main" id="{D7F57BF9-5B99-4D8E-9855-18C6FD7BB0EE}"/>
              </a:ext>
            </a:extLst>
          </p:cNvPr>
          <p:cNvSpPr>
            <a:spLocks noGrp="1"/>
          </p:cNvSpPr>
          <p:nvPr>
            <p:ph type="body" sz="quarter" idx="1"/>
          </p:nvPr>
        </p:nvSpPr>
        <p:spPr>
          <a:xfrm>
            <a:off x="1115567" y="2670022"/>
            <a:ext cx="4536085" cy="533665"/>
          </a:xfrm>
        </p:spPr>
        <p:txBody>
          <a:bodyPr rtlCol="0"/>
          <a:lstStyle/>
          <a:p>
            <a:pPr rtl="0"/>
            <a:r>
              <a:rPr lang="ja-JP" altLang="en-US" dirty="0"/>
              <a:t>「教育訓練休暇給付金」とは？</a:t>
            </a:r>
            <a:endParaRPr lang="ja-JP" altLang="en-US" dirty="0">
              <a:latin typeface="Meiryo UI" panose="020B0604030504040204" pitchFamily="50" charset="-128"/>
              <a:ea typeface="Meiryo UI" panose="020B0604030504040204" pitchFamily="50" charset="-128"/>
            </a:endParaRPr>
          </a:p>
        </p:txBody>
      </p:sp>
      <p:sp>
        <p:nvSpPr>
          <p:cNvPr id="15" name="テキスト プレースホルダー 14">
            <a:extLst>
              <a:ext uri="{FF2B5EF4-FFF2-40B4-BE49-F238E27FC236}">
                <a16:creationId xmlns:a16="http://schemas.microsoft.com/office/drawing/2014/main" id="{8891D156-FB7C-4C78-B73A-E34105B8EEC6}"/>
              </a:ext>
            </a:extLst>
          </p:cNvPr>
          <p:cNvSpPr>
            <a:spLocks noGrp="1"/>
          </p:cNvSpPr>
          <p:nvPr>
            <p:ph type="body" idx="3"/>
          </p:nvPr>
        </p:nvSpPr>
        <p:spPr/>
        <p:txBody>
          <a:bodyPr rtlCol="0"/>
          <a:lstStyle/>
          <a:p>
            <a:pPr rtl="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活用例</a:t>
            </a:r>
            <a:r>
              <a:rPr lang="en-US" altLang="ja-JP" dirty="0">
                <a:latin typeface="Meiryo UI" panose="020B0604030504040204" pitchFamily="50" charset="-128"/>
                <a:ea typeface="Meiryo UI" panose="020B0604030504040204" pitchFamily="50" charset="-128"/>
              </a:rPr>
              <a:t>〉</a:t>
            </a:r>
          </a:p>
        </p:txBody>
      </p:sp>
      <p:sp>
        <p:nvSpPr>
          <p:cNvPr id="12" name="コンテンツ プレースホルダー 11">
            <a:extLst>
              <a:ext uri="{FF2B5EF4-FFF2-40B4-BE49-F238E27FC236}">
                <a16:creationId xmlns:a16="http://schemas.microsoft.com/office/drawing/2014/main" id="{3D88E8B5-C20C-47A1-9C22-B545284DA4A4}"/>
              </a:ext>
            </a:extLst>
          </p:cNvPr>
          <p:cNvSpPr>
            <a:spLocks noGrp="1"/>
          </p:cNvSpPr>
          <p:nvPr>
            <p:ph sz="half" idx="2"/>
          </p:nvPr>
        </p:nvSpPr>
        <p:spPr>
          <a:xfrm>
            <a:off x="1115567" y="3205357"/>
            <a:ext cx="4980433" cy="3341358"/>
          </a:xfrm>
        </p:spPr>
        <p:txBody>
          <a:bodyPr rtlCol="0">
            <a:normAutofit/>
          </a:bodyPr>
          <a:lstStyle/>
          <a:p>
            <a:pPr marL="0" indent="0">
              <a:buNone/>
            </a:pPr>
            <a:r>
              <a:rPr lang="ja-JP" altLang="en-US" sz="1800" b="0" i="0" u="none" strike="noStrike" baseline="0" dirty="0">
                <a:latin typeface="BIZ UDPGothic"/>
              </a:rPr>
              <a:t>・　</a:t>
            </a:r>
            <a:r>
              <a:rPr lang="ja-JP" altLang="en-US" sz="1800" i="0" strike="noStrike" baseline="0" dirty="0">
                <a:latin typeface="BIZ UDPGothic"/>
              </a:rPr>
              <a:t>労働者が離職することなく、</a:t>
            </a:r>
            <a:r>
              <a:rPr lang="ja-JP" altLang="en-US" sz="1800" b="1" i="0" u="sng" strike="noStrike" baseline="0" dirty="0">
                <a:latin typeface="BIZ UDPGothic"/>
              </a:rPr>
              <a:t>教育訓練に専念</a:t>
            </a:r>
            <a:r>
              <a:rPr lang="ja-JP" altLang="en-US" sz="1800" i="0" u="sng" strike="noStrike" baseline="0" dirty="0">
                <a:latin typeface="BIZ UDPGothic"/>
              </a:rPr>
              <a:t>するため、</a:t>
            </a:r>
            <a:r>
              <a:rPr lang="ja-JP" altLang="en-US" sz="1800" b="1" i="0" u="sng" strike="noStrike" baseline="0" dirty="0">
                <a:latin typeface="BIZ UDPGothic"/>
              </a:rPr>
              <a:t>自発的に休暇を取得</a:t>
            </a:r>
            <a:r>
              <a:rPr lang="ja-JP" altLang="en-US" sz="1800" i="0" u="sng" strike="noStrike" baseline="0" dirty="0">
                <a:latin typeface="BIZ UDPGothic"/>
              </a:rPr>
              <a:t>して仕事から離れる場合、その訓練・休暇期間中の</a:t>
            </a:r>
            <a:r>
              <a:rPr lang="ja-JP" altLang="en-US" sz="1800" b="1" i="0" u="sng" strike="noStrike" baseline="0" dirty="0">
                <a:latin typeface="BIZ UDPGothic"/>
              </a:rPr>
              <a:t>生活費を保障</a:t>
            </a:r>
            <a:r>
              <a:rPr lang="ja-JP" altLang="en-US" sz="1800" i="0" strike="noStrike" baseline="0" dirty="0">
                <a:latin typeface="BIZ UDPGothic"/>
              </a:rPr>
              <a:t>するため、失業給付（基本手当）に相当する給付として、</a:t>
            </a:r>
            <a:r>
              <a:rPr lang="ja-JP" altLang="en-US" sz="1800" b="1" i="0" u="sng" strike="noStrike" baseline="0" dirty="0">
                <a:latin typeface="BIZ UDPGothic"/>
              </a:rPr>
              <a:t>賃金の一定割合を支給</a:t>
            </a:r>
            <a:r>
              <a:rPr lang="ja-JP" altLang="en-US" sz="1800" i="0" u="sng" strike="noStrike" baseline="0" dirty="0">
                <a:latin typeface="BIZ UDPGothic"/>
              </a:rPr>
              <a:t>する制度</a:t>
            </a:r>
            <a:r>
              <a:rPr lang="ja-JP" altLang="en-US" sz="1800" i="0" strike="noStrike" baseline="0" dirty="0">
                <a:latin typeface="BIZ UDPGothic"/>
              </a:rPr>
              <a:t>です。</a:t>
            </a:r>
          </a:p>
          <a:p>
            <a:pPr marL="0" indent="0">
              <a:buNone/>
            </a:pPr>
            <a:r>
              <a:rPr lang="ja-JP" altLang="en-US" sz="1800" i="0" strike="noStrike" baseline="0" dirty="0">
                <a:latin typeface="BIZ UDPGothic"/>
              </a:rPr>
              <a:t>・　一定の条件を満たす雇用保険の</a:t>
            </a:r>
            <a:r>
              <a:rPr lang="ja-JP" altLang="en-US" sz="1800" b="1" i="0" u="sng" strike="noStrike" baseline="0" dirty="0">
                <a:latin typeface="BIZ UDPGothic"/>
              </a:rPr>
              <a:t>一般被保険者</a:t>
            </a:r>
            <a:r>
              <a:rPr lang="en-US" altLang="ja-JP" sz="1800" b="1" i="0" baseline="-25000" dirty="0">
                <a:latin typeface="BIZ UDPGothic"/>
              </a:rPr>
              <a:t>※</a:t>
            </a:r>
            <a:r>
              <a:rPr lang="ja-JP" altLang="en-US" sz="1800" i="0" u="sng" strike="noStrike" baseline="0" dirty="0">
                <a:latin typeface="BIZ UDPGothic"/>
              </a:rPr>
              <a:t>が、就業規則等に基づき連続した</a:t>
            </a:r>
            <a:r>
              <a:rPr lang="en-US" altLang="ja-JP" sz="1800" i="0" u="sng" strike="noStrike" baseline="0" dirty="0">
                <a:latin typeface="BIZ UDPGothic"/>
              </a:rPr>
              <a:t>30</a:t>
            </a:r>
            <a:r>
              <a:rPr lang="ja-JP" altLang="en-US" sz="1800" i="0" u="sng" strike="noStrike" baseline="0" dirty="0">
                <a:latin typeface="BIZ UDPGothic"/>
              </a:rPr>
              <a:t>日以上の無給の教育訓練休暇を取得する場合</a:t>
            </a:r>
            <a:r>
              <a:rPr lang="ja-JP" altLang="en-US" sz="1800" i="0" strike="noStrike" baseline="0" dirty="0">
                <a:latin typeface="BIZ UDPGothic"/>
              </a:rPr>
              <a:t>、教育訓練休暇給付金の支給が受けられます。</a:t>
            </a:r>
            <a:endParaRPr lang="en-US" altLang="ja-JP" sz="1800" i="0" strike="noStrike" baseline="0" dirty="0">
              <a:latin typeface="BIZ UDPGothic"/>
            </a:endParaRPr>
          </a:p>
          <a:p>
            <a:pPr marL="0" indent="0">
              <a:buNone/>
            </a:pPr>
            <a:r>
              <a:rPr lang="en-US" altLang="ja-JP" sz="1100" b="1"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高年齢被保険者、短期雇用特例被保険者、日雇労働被保険者は対象外です。</a:t>
            </a:r>
          </a:p>
        </p:txBody>
      </p:sp>
      <p:sp>
        <p:nvSpPr>
          <p:cNvPr id="13" name="コンテンツ プレースホルダー 12">
            <a:extLst>
              <a:ext uri="{FF2B5EF4-FFF2-40B4-BE49-F238E27FC236}">
                <a16:creationId xmlns:a16="http://schemas.microsoft.com/office/drawing/2014/main" id="{E205B217-8183-4076-A009-A93B01FC3744}"/>
              </a:ext>
            </a:extLst>
          </p:cNvPr>
          <p:cNvSpPr>
            <a:spLocks noGrp="1"/>
          </p:cNvSpPr>
          <p:nvPr>
            <p:ph sz="quarter" idx="4"/>
          </p:nvPr>
        </p:nvSpPr>
        <p:spPr>
          <a:xfrm>
            <a:off x="6345936" y="3196562"/>
            <a:ext cx="4937760" cy="2968511"/>
          </a:xfrm>
          <a:noFill/>
          <a:ln>
            <a:noFill/>
          </a:ln>
        </p:spPr>
        <p:txBody>
          <a:bodyPr rtlCol="0">
            <a:normAutofit/>
          </a:bodyPr>
          <a:lstStyle/>
          <a:p>
            <a:pPr marL="0" indent="0">
              <a:buNone/>
            </a:pPr>
            <a:r>
              <a:rPr lang="ja-JP" altLang="en-US" sz="1800" b="0" i="0" u="none" strike="noStrike" baseline="0" dirty="0">
                <a:latin typeface="BIZ UDPGothic"/>
              </a:rPr>
              <a:t>・　外国企業とのコミュニケーションが必要となる部署への異動を想定し、語学の習得に専念するため教育訓練休暇を取得し、その際に教育訓練休暇給付金を活用するケース。</a:t>
            </a:r>
            <a:endParaRPr lang="en-US" altLang="ja-JP" dirty="0">
              <a:latin typeface="BIZ UDPGothic"/>
            </a:endParaRPr>
          </a:p>
          <a:p>
            <a:pPr marL="0" indent="0">
              <a:buNone/>
            </a:pPr>
            <a:r>
              <a:rPr lang="ja-JP" altLang="en-US" sz="1800" b="0" i="0" u="none" strike="noStrike" baseline="0" dirty="0">
                <a:latin typeface="BIZ UDPGothic"/>
              </a:rPr>
              <a:t>・　</a:t>
            </a:r>
            <a:r>
              <a:rPr lang="en-US" altLang="ja-JP" sz="1800" b="0" i="0" u="none" strike="noStrike" baseline="0" dirty="0">
                <a:latin typeface="BIZ UDPGothic"/>
              </a:rPr>
              <a:t>IT</a:t>
            </a:r>
            <a:r>
              <a:rPr lang="ja-JP" altLang="en-US" sz="1800" b="0" i="0" u="none" strike="noStrike" baseline="0" dirty="0">
                <a:latin typeface="BIZ UDPGothic"/>
              </a:rPr>
              <a:t>企業で勤務している労働者が、上位資格の取得のため、教育訓練休暇を取得し、その際に教育訓練休暇給付金を活用するケース。</a:t>
            </a:r>
            <a:endParaRPr lang="en-US" altLang="ja-JP" dirty="0">
              <a:latin typeface="BIZ UDPGothic"/>
              <a:ea typeface="Meiryo UI" panose="020B0604030504040204" pitchFamily="50" charset="-128"/>
            </a:endParaRPr>
          </a:p>
        </p:txBody>
      </p:sp>
      <p:sp>
        <p:nvSpPr>
          <p:cNvPr id="16" name="スライド番号プレースホルダー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3</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855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D3A99-BC9D-4DC2-BE1B-9E2C93EDD294}"/>
              </a:ext>
            </a:extLst>
          </p:cNvPr>
          <p:cNvSpPr>
            <a:spLocks noGrp="1"/>
          </p:cNvSpPr>
          <p:nvPr>
            <p:ph type="title"/>
          </p:nvPr>
        </p:nvSpPr>
        <p:spPr>
          <a:xfrm>
            <a:off x="1078991" y="1938528"/>
            <a:ext cx="7279397" cy="2990088"/>
          </a:xfrm>
        </p:spPr>
        <p:txBody>
          <a:bodyPr rtlCol="0">
            <a:normAutofit/>
          </a:bodyPr>
          <a:lstStyle/>
          <a:p>
            <a:pPr marL="0" indent="0" rtl="0">
              <a:buNone/>
            </a:pPr>
            <a:r>
              <a:rPr lang="ja-JP" altLang="en-US" sz="4300" dirty="0"/>
              <a:t>「教育訓練休暇給付金」の概要</a:t>
            </a:r>
            <a:endParaRPr lang="en-US" altLang="ja-JP" sz="4300" dirty="0"/>
          </a:p>
        </p:txBody>
      </p:sp>
      <p:sp>
        <p:nvSpPr>
          <p:cNvPr id="3" name="テキスト プレースホルダー 2">
            <a:extLst>
              <a:ext uri="{FF2B5EF4-FFF2-40B4-BE49-F238E27FC236}">
                <a16:creationId xmlns:a16="http://schemas.microsoft.com/office/drawing/2014/main" id="{817D061C-023A-4DD9-8847-DD7718553EA4}"/>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515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rPr>
              <a:t>（１）　支給対象者</a:t>
            </a:r>
          </a:p>
        </p:txBody>
      </p:sp>
      <p:sp>
        <p:nvSpPr>
          <p:cNvPr id="10" name="スライド番号プレースホルダー 5">
            <a:extLst>
              <a:ext uri="{FF2B5EF4-FFF2-40B4-BE49-F238E27FC236}">
                <a16:creationId xmlns:a16="http://schemas.microsoft.com/office/drawing/2014/main" id="{27357B90-43D4-43A9-9C2B-156AED8FFFEC}"/>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5</a:t>
            </a:fld>
            <a:endParaRPr lang="ja-JP" altLang="en-US">
              <a:latin typeface="Meiryo UI" panose="020B0604030504040204" pitchFamily="50" charset="-128"/>
              <a:ea typeface="Meiryo UI" panose="020B0604030504040204" pitchFamily="50" charset="-128"/>
            </a:endParaRPr>
          </a:p>
        </p:txBody>
      </p:sp>
      <p:pic>
        <p:nvPicPr>
          <p:cNvPr id="12" name="コンテンツ プレースホルダー 11" descr="テキスト&#10;&#10;AI によって生成されたコンテンツは間違っている可能性があります。">
            <a:extLst>
              <a:ext uri="{FF2B5EF4-FFF2-40B4-BE49-F238E27FC236}">
                <a16:creationId xmlns:a16="http://schemas.microsoft.com/office/drawing/2014/main" id="{C9E822EE-1A14-5AEE-805B-630BF46D0E10}"/>
              </a:ext>
            </a:extLst>
          </p:cNvPr>
          <p:cNvPicPr>
            <a:picLocks noGrp="1" noChangeAspect="1"/>
          </p:cNvPicPr>
          <p:nvPr>
            <p:ph idx="1"/>
          </p:nvPr>
        </p:nvPicPr>
        <p:blipFill>
          <a:blip r:embed="rId3"/>
          <a:srcRect l="27743" t="19051" r="26712" b="68898"/>
          <a:stretch/>
        </p:blipFill>
        <p:spPr>
          <a:xfrm>
            <a:off x="6096000" y="848950"/>
            <a:ext cx="4172755" cy="736082"/>
          </a:xfrm>
        </p:spPr>
      </p:pic>
      <p:sp>
        <p:nvSpPr>
          <p:cNvPr id="13" name="テキスト ボックス 12">
            <a:extLst>
              <a:ext uri="{FF2B5EF4-FFF2-40B4-BE49-F238E27FC236}">
                <a16:creationId xmlns:a16="http://schemas.microsoft.com/office/drawing/2014/main" id="{2E761B10-8EDD-AC7F-81CC-19FD223553B3}"/>
              </a:ext>
            </a:extLst>
          </p:cNvPr>
          <p:cNvSpPr txBox="1"/>
          <p:nvPr/>
        </p:nvSpPr>
        <p:spPr>
          <a:xfrm>
            <a:off x="995716" y="1888690"/>
            <a:ext cx="10168128" cy="2062103"/>
          </a:xfrm>
          <a:prstGeom prst="rect">
            <a:avLst/>
          </a:prstGeom>
          <a:noFill/>
        </p:spPr>
        <p:txBody>
          <a:bodyPr wrap="square" rtlCol="0">
            <a:spAutoFit/>
          </a:bodyPr>
          <a:lstStyle/>
          <a:p>
            <a:r>
              <a:rPr kumimoji="1" lang="ja-JP" altLang="en-US" sz="2400" b="1" dirty="0"/>
              <a:t>①被保険者期間（休暇開始前</a:t>
            </a:r>
            <a:r>
              <a:rPr kumimoji="1" lang="en-US" altLang="ja-JP" sz="2400" b="1" dirty="0"/>
              <a:t>2</a:t>
            </a:r>
            <a:r>
              <a:rPr kumimoji="1" lang="ja-JP" altLang="en-US" sz="2400" b="1" dirty="0"/>
              <a:t>年間）</a:t>
            </a:r>
            <a:endParaRPr kumimoji="1" lang="en-US" altLang="ja-JP" sz="2400" b="1" dirty="0"/>
          </a:p>
          <a:p>
            <a:r>
              <a:rPr kumimoji="1" lang="ja-JP" altLang="en-US" sz="2800" b="1" dirty="0">
                <a:solidFill>
                  <a:srgbClr val="0070C0"/>
                </a:solidFill>
              </a:rPr>
              <a:t>　２年間に１２か月以上</a:t>
            </a:r>
            <a:endParaRPr kumimoji="1" lang="en-US" altLang="ja-JP" sz="2800" b="1" dirty="0">
              <a:solidFill>
                <a:srgbClr val="0070C0"/>
              </a:solidFill>
            </a:endParaRPr>
          </a:p>
          <a:p>
            <a:r>
              <a:rPr kumimoji="1" lang="ja-JP" altLang="en-US" sz="2400" b="1" dirty="0"/>
              <a:t>（原則として、１か月に１１日以上の賃金支払いの基礎となった日数）</a:t>
            </a:r>
            <a:endParaRPr kumimoji="1" lang="en-US" altLang="ja-JP" sz="2400" b="1" dirty="0"/>
          </a:p>
          <a:p>
            <a:r>
              <a:rPr kumimoji="1" lang="ja-JP" altLang="en-US" sz="2400" b="1" dirty="0"/>
              <a:t>②雇用保険加入期間（通算）</a:t>
            </a:r>
            <a:endParaRPr kumimoji="1" lang="en-US" altLang="ja-JP" sz="2400" b="1" dirty="0"/>
          </a:p>
          <a:p>
            <a:r>
              <a:rPr kumimoji="1" lang="ja-JP" altLang="en-US" sz="2800" b="1" dirty="0">
                <a:solidFill>
                  <a:srgbClr val="0070C0"/>
                </a:solidFill>
              </a:rPr>
              <a:t>　通算</a:t>
            </a:r>
            <a:r>
              <a:rPr kumimoji="1" lang="en-US" altLang="ja-JP" sz="2800" b="1" dirty="0">
                <a:solidFill>
                  <a:srgbClr val="0070C0"/>
                </a:solidFill>
              </a:rPr>
              <a:t>5</a:t>
            </a:r>
            <a:r>
              <a:rPr kumimoji="1" lang="ja-JP" altLang="en-US" sz="2800" b="1" dirty="0">
                <a:solidFill>
                  <a:srgbClr val="0070C0"/>
                </a:solidFill>
              </a:rPr>
              <a:t>年以上</a:t>
            </a:r>
          </a:p>
        </p:txBody>
      </p:sp>
      <p:sp>
        <p:nvSpPr>
          <p:cNvPr id="16" name="テキスト ボックス 15">
            <a:extLst>
              <a:ext uri="{FF2B5EF4-FFF2-40B4-BE49-F238E27FC236}">
                <a16:creationId xmlns:a16="http://schemas.microsoft.com/office/drawing/2014/main" id="{EC821F59-5E4F-CA37-1A45-3E974857E5FD}"/>
              </a:ext>
            </a:extLst>
          </p:cNvPr>
          <p:cNvSpPr txBox="1"/>
          <p:nvPr/>
        </p:nvSpPr>
        <p:spPr>
          <a:xfrm>
            <a:off x="10299925" y="4602084"/>
            <a:ext cx="1874134" cy="369332"/>
          </a:xfrm>
          <a:prstGeom prst="rect">
            <a:avLst/>
          </a:prstGeom>
          <a:noFill/>
        </p:spPr>
        <p:txBody>
          <a:bodyPr wrap="square" rtlCol="0">
            <a:spAutoFit/>
          </a:bodyPr>
          <a:lstStyle/>
          <a:p>
            <a:r>
              <a:rPr kumimoji="1" lang="ja-JP" altLang="en-US" b="1" dirty="0"/>
              <a:t>休暇開始</a:t>
            </a:r>
          </a:p>
        </p:txBody>
      </p:sp>
      <p:sp>
        <p:nvSpPr>
          <p:cNvPr id="3" name="正方形/長方形 2">
            <a:extLst>
              <a:ext uri="{FF2B5EF4-FFF2-40B4-BE49-F238E27FC236}">
                <a16:creationId xmlns:a16="http://schemas.microsoft.com/office/drawing/2014/main" id="{8500AF7A-780E-6D27-99FA-3050E6A29D24}"/>
              </a:ext>
            </a:extLst>
          </p:cNvPr>
          <p:cNvSpPr/>
          <p:nvPr/>
        </p:nvSpPr>
        <p:spPr>
          <a:xfrm>
            <a:off x="9912096" y="4669971"/>
            <a:ext cx="1991433" cy="2449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98BD157F-680C-63A2-7C64-7CFED108A10B}"/>
              </a:ext>
            </a:extLst>
          </p:cNvPr>
          <p:cNvSpPr/>
          <p:nvPr/>
        </p:nvSpPr>
        <p:spPr>
          <a:xfrm>
            <a:off x="7586585" y="4609872"/>
            <a:ext cx="2294159" cy="365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C8BCD19-C47F-BF2B-D002-32F4DCDE04EE}"/>
              </a:ext>
            </a:extLst>
          </p:cNvPr>
          <p:cNvSpPr/>
          <p:nvPr/>
        </p:nvSpPr>
        <p:spPr>
          <a:xfrm>
            <a:off x="5591232" y="4709652"/>
            <a:ext cx="1991433" cy="1848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600F55D3-AE07-AC6E-E40B-9806CC8C261C}"/>
              </a:ext>
            </a:extLst>
          </p:cNvPr>
          <p:cNvCxnSpPr>
            <a:cxnSpLocks/>
          </p:cNvCxnSpPr>
          <p:nvPr/>
        </p:nvCxnSpPr>
        <p:spPr>
          <a:xfrm>
            <a:off x="9880744" y="4065814"/>
            <a:ext cx="31338" cy="24730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7F428BB1-986C-A355-88D2-6DA8356CB781}"/>
              </a:ext>
            </a:extLst>
          </p:cNvPr>
          <p:cNvSpPr/>
          <p:nvPr/>
        </p:nvSpPr>
        <p:spPr>
          <a:xfrm>
            <a:off x="3261815" y="4710332"/>
            <a:ext cx="1991433" cy="1848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64B8475-E01A-001D-E1E2-94D364A0C6C7}"/>
              </a:ext>
            </a:extLst>
          </p:cNvPr>
          <p:cNvSpPr/>
          <p:nvPr/>
        </p:nvSpPr>
        <p:spPr>
          <a:xfrm>
            <a:off x="0" y="4721892"/>
            <a:ext cx="1991433" cy="1848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36E9DA38-BE03-99CC-43A8-E244EEB08C08}"/>
              </a:ext>
            </a:extLst>
          </p:cNvPr>
          <p:cNvSpPr/>
          <p:nvPr/>
        </p:nvSpPr>
        <p:spPr>
          <a:xfrm>
            <a:off x="408214" y="4310231"/>
            <a:ext cx="1231185" cy="1127183"/>
          </a:xfrm>
          <a:prstGeom prst="mathMultiply">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E3632CDC-7C5F-2D7C-B81B-D6CCB4AC7776}"/>
              </a:ext>
            </a:extLst>
          </p:cNvPr>
          <p:cNvCxnSpPr>
            <a:cxnSpLocks/>
            <a:endCxn id="7" idx="3"/>
          </p:cNvCxnSpPr>
          <p:nvPr/>
        </p:nvCxnSpPr>
        <p:spPr>
          <a:xfrm>
            <a:off x="7582665" y="4065814"/>
            <a:ext cx="0" cy="73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2EA46C25-4DC3-1CFF-8CC3-FC0D535D1F2F}"/>
              </a:ext>
            </a:extLst>
          </p:cNvPr>
          <p:cNvCxnSpPr/>
          <p:nvPr/>
        </p:nvCxnSpPr>
        <p:spPr>
          <a:xfrm>
            <a:off x="7582665" y="4433941"/>
            <a:ext cx="23137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5B3D252-3A00-1AFB-F8AE-23A83FD859E9}"/>
              </a:ext>
            </a:extLst>
          </p:cNvPr>
          <p:cNvCxnSpPr>
            <a:cxnSpLocks/>
          </p:cNvCxnSpPr>
          <p:nvPr/>
        </p:nvCxnSpPr>
        <p:spPr>
          <a:xfrm>
            <a:off x="3245414" y="4202339"/>
            <a:ext cx="31423" cy="2336573"/>
          </a:xfrm>
          <a:prstGeom prst="line">
            <a:avLst/>
          </a:prstGeom>
        </p:spPr>
        <p:style>
          <a:lnRef idx="1">
            <a:schemeClr val="accent1"/>
          </a:lnRef>
          <a:fillRef idx="0">
            <a:schemeClr val="accent1"/>
          </a:fillRef>
          <a:effectRef idx="0">
            <a:schemeClr val="accent1"/>
          </a:effectRef>
          <a:fontRef idx="minor">
            <a:schemeClr val="tx1"/>
          </a:fontRef>
        </p:style>
      </p:cxnSp>
      <p:sp>
        <p:nvSpPr>
          <p:cNvPr id="33" name="吹き出し: 四角形 32">
            <a:extLst>
              <a:ext uri="{FF2B5EF4-FFF2-40B4-BE49-F238E27FC236}">
                <a16:creationId xmlns:a16="http://schemas.microsoft.com/office/drawing/2014/main" id="{02BEAF25-64FA-5B08-30ED-E486DB7C528C}"/>
              </a:ext>
            </a:extLst>
          </p:cNvPr>
          <p:cNvSpPr/>
          <p:nvPr/>
        </p:nvSpPr>
        <p:spPr>
          <a:xfrm>
            <a:off x="62846" y="5437414"/>
            <a:ext cx="3135483" cy="1101498"/>
          </a:xfrm>
          <a:prstGeom prst="wedgeRectCallout">
            <a:avLst>
              <a:gd name="adj1" fmla="val 43060"/>
              <a:gd name="adj2" fmla="val -9908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ln>
                  <a:solidFill>
                    <a:sysClr val="windowText" lastClr="000000"/>
                  </a:solidFill>
                </a:ln>
                <a:solidFill>
                  <a:sysClr val="windowText" lastClr="000000"/>
                </a:solidFill>
              </a:rPr>
              <a:t>②に通算できない</a:t>
            </a:r>
            <a:endParaRPr kumimoji="1" lang="en-US" altLang="ja-JP" sz="1400" dirty="0">
              <a:ln>
                <a:solidFill>
                  <a:sysClr val="windowText" lastClr="000000"/>
                </a:solidFill>
              </a:ln>
              <a:solidFill>
                <a:sysClr val="windowText" lastClr="000000"/>
              </a:solidFill>
            </a:endParaRPr>
          </a:p>
          <a:p>
            <a:r>
              <a:rPr kumimoji="1" lang="ja-JP" altLang="en-US" sz="1400" dirty="0">
                <a:ln>
                  <a:solidFill>
                    <a:sysClr val="windowText" lastClr="000000"/>
                  </a:solidFill>
                </a:ln>
                <a:solidFill>
                  <a:sysClr val="windowText" lastClr="000000"/>
                </a:solidFill>
              </a:rPr>
              <a:t>・空白期間が１年を超える場合</a:t>
            </a:r>
            <a:endParaRPr kumimoji="1" lang="en-US" altLang="ja-JP" sz="1400" dirty="0">
              <a:ln>
                <a:solidFill>
                  <a:sysClr val="windowText" lastClr="000000"/>
                </a:solidFill>
              </a:ln>
              <a:solidFill>
                <a:sysClr val="windowText" lastClr="000000"/>
              </a:solidFill>
            </a:endParaRPr>
          </a:p>
          <a:p>
            <a:r>
              <a:rPr kumimoji="1" lang="ja-JP" altLang="en-US" sz="1400" dirty="0">
                <a:ln>
                  <a:solidFill>
                    <a:sysClr val="windowText" lastClr="000000"/>
                  </a:solidFill>
                </a:ln>
                <a:solidFill>
                  <a:sysClr val="windowText" lastClr="000000"/>
                </a:solidFill>
              </a:rPr>
              <a:t>・失業給付等を受給した場合</a:t>
            </a:r>
          </a:p>
        </p:txBody>
      </p:sp>
      <p:cxnSp>
        <p:nvCxnSpPr>
          <p:cNvPr id="34" name="直線矢印コネクタ 33">
            <a:extLst>
              <a:ext uri="{FF2B5EF4-FFF2-40B4-BE49-F238E27FC236}">
                <a16:creationId xmlns:a16="http://schemas.microsoft.com/office/drawing/2014/main" id="{AE2EFC3A-6C08-0CD7-FCD9-F73FB3C886FE}"/>
              </a:ext>
            </a:extLst>
          </p:cNvPr>
          <p:cNvCxnSpPr>
            <a:cxnSpLocks/>
          </p:cNvCxnSpPr>
          <p:nvPr/>
        </p:nvCxnSpPr>
        <p:spPr>
          <a:xfrm>
            <a:off x="3277477" y="6121226"/>
            <a:ext cx="66189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CFEF5CC-BB3F-5207-6E2D-B7FFC730C76F}"/>
              </a:ext>
            </a:extLst>
          </p:cNvPr>
          <p:cNvSpPr txBox="1"/>
          <p:nvPr/>
        </p:nvSpPr>
        <p:spPr>
          <a:xfrm>
            <a:off x="7842981" y="4002754"/>
            <a:ext cx="2053432" cy="369332"/>
          </a:xfrm>
          <a:prstGeom prst="rect">
            <a:avLst/>
          </a:prstGeom>
          <a:noFill/>
        </p:spPr>
        <p:txBody>
          <a:bodyPr wrap="square" rtlCol="0">
            <a:spAutoFit/>
          </a:bodyPr>
          <a:lstStyle/>
          <a:p>
            <a:r>
              <a:rPr kumimoji="1" lang="ja-JP" altLang="en-US" dirty="0"/>
              <a:t>①（２年）</a:t>
            </a:r>
          </a:p>
        </p:txBody>
      </p:sp>
      <p:sp>
        <p:nvSpPr>
          <p:cNvPr id="37" name="テキスト ボックス 36">
            <a:extLst>
              <a:ext uri="{FF2B5EF4-FFF2-40B4-BE49-F238E27FC236}">
                <a16:creationId xmlns:a16="http://schemas.microsoft.com/office/drawing/2014/main" id="{C7E66559-F900-97D9-8D7A-D84477ADF5D1}"/>
              </a:ext>
            </a:extLst>
          </p:cNvPr>
          <p:cNvSpPr txBox="1"/>
          <p:nvPr/>
        </p:nvSpPr>
        <p:spPr>
          <a:xfrm>
            <a:off x="5672636" y="5657854"/>
            <a:ext cx="2053432" cy="369332"/>
          </a:xfrm>
          <a:prstGeom prst="rect">
            <a:avLst/>
          </a:prstGeom>
          <a:noFill/>
        </p:spPr>
        <p:txBody>
          <a:bodyPr wrap="square" rtlCol="0">
            <a:spAutoFit/>
          </a:bodyPr>
          <a:lstStyle/>
          <a:p>
            <a:r>
              <a:rPr kumimoji="1" lang="ja-JP" altLang="en-US" dirty="0"/>
              <a:t>②（５年）</a:t>
            </a:r>
          </a:p>
        </p:txBody>
      </p:sp>
      <p:sp>
        <p:nvSpPr>
          <p:cNvPr id="4" name="テキスト ボックス 3">
            <a:extLst>
              <a:ext uri="{FF2B5EF4-FFF2-40B4-BE49-F238E27FC236}">
                <a16:creationId xmlns:a16="http://schemas.microsoft.com/office/drawing/2014/main" id="{9AE72DEE-FDF7-2496-2C3E-DED71E198FA3}"/>
              </a:ext>
            </a:extLst>
          </p:cNvPr>
          <p:cNvSpPr txBox="1"/>
          <p:nvPr/>
        </p:nvSpPr>
        <p:spPr>
          <a:xfrm>
            <a:off x="7168243" y="5005850"/>
            <a:ext cx="2611257" cy="923330"/>
          </a:xfrm>
          <a:prstGeom prst="rect">
            <a:avLst/>
          </a:prstGeom>
          <a:noFill/>
        </p:spPr>
        <p:txBody>
          <a:bodyPr wrap="square" rtlCol="0">
            <a:spAutoFit/>
          </a:bodyPr>
          <a:lstStyle/>
          <a:p>
            <a:r>
              <a:rPr kumimoji="1" lang="en-US" altLang="ja-JP" dirty="0"/>
              <a:t>11</a:t>
            </a:r>
            <a:r>
              <a:rPr kumimoji="1" lang="ja-JP" altLang="en-US" dirty="0"/>
              <a:t>日以上の賃金支払いの基礎となった日数が</a:t>
            </a:r>
            <a:endParaRPr kumimoji="1" lang="en-US" altLang="ja-JP" dirty="0"/>
          </a:p>
          <a:p>
            <a:r>
              <a:rPr kumimoji="1" lang="en-US" altLang="ja-JP" dirty="0"/>
              <a:t>12</a:t>
            </a:r>
            <a:r>
              <a:rPr kumimoji="1" lang="ja-JP" altLang="en-US" dirty="0"/>
              <a:t>か月以上</a:t>
            </a:r>
          </a:p>
        </p:txBody>
      </p:sp>
    </p:spTree>
    <p:extLst>
      <p:ext uri="{BB962C8B-B14F-4D97-AF65-F5344CB8AC3E}">
        <p14:creationId xmlns:p14="http://schemas.microsoft.com/office/powerpoint/2010/main" val="206187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a:xfrm>
            <a:off x="1115568" y="497125"/>
            <a:ext cx="10168128" cy="1179576"/>
          </a:xfrm>
        </p:spPr>
        <p:txBody>
          <a:bodyPr rtlCol="0"/>
          <a:lstStyle/>
          <a:p>
            <a:pPr rtl="0"/>
            <a:r>
              <a:rPr lang="ja-JP" altLang="en-US" dirty="0">
                <a:latin typeface="Meiryo UI" panose="020B0604030504040204" pitchFamily="50" charset="-128"/>
                <a:ea typeface="Meiryo UI" panose="020B0604030504040204" pitchFamily="50" charset="-128"/>
              </a:rPr>
              <a:t>（２）　受給期間・給付日数・給付日額</a:t>
            </a:r>
          </a:p>
        </p:txBody>
      </p:sp>
      <p:sp>
        <p:nvSpPr>
          <p:cNvPr id="10" name="スライド番号プレースホルダー 5">
            <a:extLst>
              <a:ext uri="{FF2B5EF4-FFF2-40B4-BE49-F238E27FC236}">
                <a16:creationId xmlns:a16="http://schemas.microsoft.com/office/drawing/2014/main" id="{27357B90-43D4-43A9-9C2B-156AED8FFFEC}"/>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6</a:t>
            </a:fld>
            <a:endParaRPr lang="ja-JP" altLang="en-US">
              <a:latin typeface="Meiryo UI" panose="020B0604030504040204" pitchFamily="50" charset="-128"/>
              <a:ea typeface="Meiryo UI" panose="020B0604030504040204" pitchFamily="50" charset="-128"/>
            </a:endParaRPr>
          </a:p>
        </p:txBody>
      </p:sp>
      <p:sp>
        <p:nvSpPr>
          <p:cNvPr id="5" name="フローチャート: 処理 4">
            <a:extLst>
              <a:ext uri="{FF2B5EF4-FFF2-40B4-BE49-F238E27FC236}">
                <a16:creationId xmlns:a16="http://schemas.microsoft.com/office/drawing/2014/main" id="{824DDBDE-5D73-1F67-78C7-E03A2A56F4FD}"/>
              </a:ext>
            </a:extLst>
          </p:cNvPr>
          <p:cNvSpPr/>
          <p:nvPr/>
        </p:nvSpPr>
        <p:spPr>
          <a:xfrm>
            <a:off x="623080" y="2249277"/>
            <a:ext cx="11153104" cy="4107073"/>
          </a:xfrm>
          <a:prstGeom prst="flowChartProcess">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2400" b="1" dirty="0">
                <a:solidFill>
                  <a:schemeClr val="tx1"/>
                </a:solidFill>
              </a:rPr>
              <a:t>①受給期間：原則、休暇開始日から起算して１年間</a:t>
            </a:r>
            <a:endParaRPr kumimoji="1" lang="en-US" altLang="ja-JP" sz="2400" b="1" dirty="0">
              <a:solidFill>
                <a:schemeClr val="tx1"/>
              </a:solidFill>
            </a:endParaRPr>
          </a:p>
          <a:p>
            <a:endParaRPr kumimoji="1" lang="en-US" altLang="ja-JP" sz="2400" b="1" dirty="0">
              <a:solidFill>
                <a:schemeClr val="tx1"/>
              </a:solidFill>
            </a:endParaRPr>
          </a:p>
          <a:p>
            <a:r>
              <a:rPr kumimoji="1" lang="ja-JP" altLang="en-US" sz="2400" b="1" dirty="0">
                <a:solidFill>
                  <a:schemeClr val="tx1"/>
                </a:solidFill>
              </a:rPr>
              <a:t>②給付日数：雇用保険に加入していた期間（Ｐ６の②の期間）に応じます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sz="2400" b="1" dirty="0">
              <a:solidFill>
                <a:schemeClr val="tx1"/>
              </a:solidFill>
            </a:endParaRPr>
          </a:p>
          <a:p>
            <a:r>
              <a:rPr kumimoji="1" lang="ja-JP" altLang="en-US" sz="2400" b="1" dirty="0">
                <a:solidFill>
                  <a:schemeClr val="tx1"/>
                </a:solidFill>
              </a:rPr>
              <a:t>③給付日額：原則、休暇開始日前６か月の賃金日額に応じて算定されます</a:t>
            </a:r>
            <a:endParaRPr kumimoji="1" lang="en-US" altLang="ja-JP" sz="2400" b="1" dirty="0">
              <a:solidFill>
                <a:schemeClr val="tx1"/>
              </a:solidFill>
            </a:endParaRPr>
          </a:p>
        </p:txBody>
      </p:sp>
      <p:graphicFrame>
        <p:nvGraphicFramePr>
          <p:cNvPr id="6" name="表 5">
            <a:extLst>
              <a:ext uri="{FF2B5EF4-FFF2-40B4-BE49-F238E27FC236}">
                <a16:creationId xmlns:a16="http://schemas.microsoft.com/office/drawing/2014/main" id="{2C2DD190-7398-E5DC-C40A-07A19FE4E893}"/>
              </a:ext>
            </a:extLst>
          </p:cNvPr>
          <p:cNvGraphicFramePr>
            <a:graphicFrameLocks noGrp="1"/>
          </p:cNvGraphicFramePr>
          <p:nvPr>
            <p:extLst>
              <p:ext uri="{D42A27DB-BD31-4B8C-83A1-F6EECF244321}">
                <p14:modId xmlns:p14="http://schemas.microsoft.com/office/powerpoint/2010/main" val="2792369498"/>
              </p:ext>
            </p:extLst>
          </p:nvPr>
        </p:nvGraphicFramePr>
        <p:xfrm>
          <a:off x="1033923" y="3510649"/>
          <a:ext cx="9673836" cy="1452614"/>
        </p:xfrm>
        <a:graphic>
          <a:graphicData uri="http://schemas.openxmlformats.org/drawingml/2006/table">
            <a:tbl>
              <a:tblPr firstRow="1" bandRow="1">
                <a:tableStyleId>{5C22544A-7EE6-4342-B048-85BDC9FD1C3A}</a:tableStyleId>
              </a:tblPr>
              <a:tblGrid>
                <a:gridCol w="2418459">
                  <a:extLst>
                    <a:ext uri="{9D8B030D-6E8A-4147-A177-3AD203B41FA5}">
                      <a16:colId xmlns:a16="http://schemas.microsoft.com/office/drawing/2014/main" val="2808911917"/>
                    </a:ext>
                  </a:extLst>
                </a:gridCol>
                <a:gridCol w="2418459">
                  <a:extLst>
                    <a:ext uri="{9D8B030D-6E8A-4147-A177-3AD203B41FA5}">
                      <a16:colId xmlns:a16="http://schemas.microsoft.com/office/drawing/2014/main" val="3884857718"/>
                    </a:ext>
                  </a:extLst>
                </a:gridCol>
                <a:gridCol w="2418459">
                  <a:extLst>
                    <a:ext uri="{9D8B030D-6E8A-4147-A177-3AD203B41FA5}">
                      <a16:colId xmlns:a16="http://schemas.microsoft.com/office/drawing/2014/main" val="1570713508"/>
                    </a:ext>
                  </a:extLst>
                </a:gridCol>
                <a:gridCol w="2418459">
                  <a:extLst>
                    <a:ext uri="{9D8B030D-6E8A-4147-A177-3AD203B41FA5}">
                      <a16:colId xmlns:a16="http://schemas.microsoft.com/office/drawing/2014/main" val="303273489"/>
                    </a:ext>
                  </a:extLst>
                </a:gridCol>
              </a:tblGrid>
              <a:tr h="726307">
                <a:tc>
                  <a:txBody>
                    <a:bodyPr/>
                    <a:lstStyle/>
                    <a:p>
                      <a:pPr algn="ctr"/>
                      <a:r>
                        <a:rPr kumimoji="1" lang="ja-JP" altLang="en-US" dirty="0"/>
                        <a:t>加入期間</a:t>
                      </a:r>
                    </a:p>
                  </a:txBody>
                  <a:tcPr/>
                </a:tc>
                <a:tc>
                  <a:txBody>
                    <a:bodyPr/>
                    <a:lstStyle/>
                    <a:p>
                      <a:pPr algn="ctr"/>
                      <a:r>
                        <a:rPr kumimoji="1" lang="en-US" altLang="ja-JP" dirty="0"/>
                        <a:t>5</a:t>
                      </a:r>
                      <a:r>
                        <a:rPr kumimoji="1" lang="ja-JP" altLang="en-US" dirty="0"/>
                        <a:t>年以上</a:t>
                      </a:r>
                      <a:r>
                        <a:rPr kumimoji="1" lang="en-US" altLang="ja-JP" dirty="0"/>
                        <a:t>10</a:t>
                      </a:r>
                      <a:r>
                        <a:rPr kumimoji="1" lang="ja-JP" altLang="en-US" dirty="0"/>
                        <a:t>年未満</a:t>
                      </a:r>
                    </a:p>
                  </a:txBody>
                  <a:tcPr/>
                </a:tc>
                <a:tc>
                  <a:txBody>
                    <a:bodyPr/>
                    <a:lstStyle/>
                    <a:p>
                      <a:pPr algn="ctr"/>
                      <a:r>
                        <a:rPr kumimoji="1" lang="en-US" altLang="ja-JP" dirty="0"/>
                        <a:t>10</a:t>
                      </a:r>
                      <a:r>
                        <a:rPr kumimoji="1" lang="ja-JP" altLang="en-US" dirty="0"/>
                        <a:t>年以上</a:t>
                      </a:r>
                      <a:r>
                        <a:rPr kumimoji="1" lang="en-US" altLang="ja-JP" dirty="0"/>
                        <a:t>20</a:t>
                      </a:r>
                      <a:r>
                        <a:rPr kumimoji="1" lang="ja-JP" altLang="en-US" dirty="0"/>
                        <a:t>年未満</a:t>
                      </a:r>
                    </a:p>
                  </a:txBody>
                  <a:tcPr/>
                </a:tc>
                <a:tc>
                  <a:txBody>
                    <a:bodyPr/>
                    <a:lstStyle/>
                    <a:p>
                      <a:pPr algn="ctr"/>
                      <a:r>
                        <a:rPr kumimoji="1" lang="en-US" altLang="ja-JP" dirty="0"/>
                        <a:t>20</a:t>
                      </a:r>
                      <a:r>
                        <a:rPr kumimoji="1" lang="ja-JP" altLang="en-US" dirty="0"/>
                        <a:t>年以上</a:t>
                      </a:r>
                    </a:p>
                  </a:txBody>
                  <a:tcPr/>
                </a:tc>
                <a:extLst>
                  <a:ext uri="{0D108BD9-81ED-4DB2-BD59-A6C34878D82A}">
                    <a16:rowId xmlns:a16="http://schemas.microsoft.com/office/drawing/2014/main" val="82623452"/>
                  </a:ext>
                </a:extLst>
              </a:tr>
              <a:tr h="726307">
                <a:tc>
                  <a:txBody>
                    <a:bodyPr/>
                    <a:lstStyle/>
                    <a:p>
                      <a:pPr algn="ctr"/>
                      <a:r>
                        <a:rPr kumimoji="1" lang="ja-JP" altLang="en-US" sz="2800" dirty="0"/>
                        <a:t>所定給付日数</a:t>
                      </a:r>
                    </a:p>
                  </a:txBody>
                  <a:tcPr/>
                </a:tc>
                <a:tc>
                  <a:txBody>
                    <a:bodyPr/>
                    <a:lstStyle/>
                    <a:p>
                      <a:pPr algn="ctr"/>
                      <a:r>
                        <a:rPr kumimoji="1" lang="en-US" altLang="ja-JP" sz="2800" dirty="0"/>
                        <a:t>90</a:t>
                      </a:r>
                      <a:r>
                        <a:rPr kumimoji="1" lang="ja-JP" altLang="en-US" sz="2800" dirty="0"/>
                        <a:t>日</a:t>
                      </a:r>
                    </a:p>
                  </a:txBody>
                  <a:tcPr/>
                </a:tc>
                <a:tc>
                  <a:txBody>
                    <a:bodyPr/>
                    <a:lstStyle/>
                    <a:p>
                      <a:pPr algn="ctr"/>
                      <a:r>
                        <a:rPr kumimoji="1" lang="en-US" altLang="ja-JP" sz="2800" dirty="0"/>
                        <a:t>120</a:t>
                      </a:r>
                      <a:r>
                        <a:rPr kumimoji="1" lang="ja-JP" altLang="en-US" sz="2800" dirty="0"/>
                        <a:t>日</a:t>
                      </a:r>
                    </a:p>
                  </a:txBody>
                  <a:tcPr/>
                </a:tc>
                <a:tc>
                  <a:txBody>
                    <a:bodyPr/>
                    <a:lstStyle/>
                    <a:p>
                      <a:pPr algn="ctr"/>
                      <a:r>
                        <a:rPr kumimoji="1" lang="en-US" altLang="ja-JP" sz="2800" dirty="0"/>
                        <a:t>150</a:t>
                      </a:r>
                      <a:r>
                        <a:rPr kumimoji="1" lang="ja-JP" altLang="en-US" sz="2800" dirty="0"/>
                        <a:t>日</a:t>
                      </a:r>
                    </a:p>
                  </a:txBody>
                  <a:tcPr/>
                </a:tc>
                <a:extLst>
                  <a:ext uri="{0D108BD9-81ED-4DB2-BD59-A6C34878D82A}">
                    <a16:rowId xmlns:a16="http://schemas.microsoft.com/office/drawing/2014/main" val="3556103637"/>
                  </a:ext>
                </a:extLst>
              </a:tr>
            </a:tbl>
          </a:graphicData>
        </a:graphic>
      </p:graphicFrame>
    </p:spTree>
    <p:extLst>
      <p:ext uri="{BB962C8B-B14F-4D97-AF65-F5344CB8AC3E}">
        <p14:creationId xmlns:p14="http://schemas.microsoft.com/office/powerpoint/2010/main" val="69861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D3A99-BC9D-4DC2-BE1B-9E2C93EDD294}"/>
              </a:ext>
            </a:extLst>
          </p:cNvPr>
          <p:cNvSpPr>
            <a:spLocks noGrp="1"/>
          </p:cNvSpPr>
          <p:nvPr>
            <p:ph type="title"/>
          </p:nvPr>
        </p:nvSpPr>
        <p:spPr>
          <a:xfrm>
            <a:off x="1078991" y="1938528"/>
            <a:ext cx="7279397" cy="2990088"/>
          </a:xfrm>
        </p:spPr>
        <p:txBody>
          <a:bodyPr rtlCol="0">
            <a:normAutofit/>
          </a:bodyPr>
          <a:lstStyle/>
          <a:p>
            <a:pPr marL="0" indent="0" rtl="0">
              <a:buNone/>
            </a:pPr>
            <a:r>
              <a:rPr lang="ja-JP" altLang="en-US" sz="3200" dirty="0">
                <a:latin typeface="Meiryo UI" panose="020B0604030504040204" pitchFamily="50" charset="-128"/>
                <a:ea typeface="Meiryo UI" panose="020B0604030504040204" pitchFamily="50" charset="-128"/>
              </a:rPr>
              <a:t>「教育訓練休暇給付金」の</a:t>
            </a:r>
            <a:br>
              <a:rPr lang="en-US" altLang="ja-JP" sz="3200"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　　　　　　　　　　　支給対象となる休暇</a:t>
            </a:r>
            <a:endParaRPr lang="en-US" altLang="ja-JP" sz="4300" dirty="0"/>
          </a:p>
        </p:txBody>
      </p:sp>
      <p:sp>
        <p:nvSpPr>
          <p:cNvPr id="3" name="テキスト プレースホルダー 2">
            <a:extLst>
              <a:ext uri="{FF2B5EF4-FFF2-40B4-BE49-F238E27FC236}">
                <a16:creationId xmlns:a16="http://schemas.microsoft.com/office/drawing/2014/main" id="{817D061C-023A-4DD9-8847-DD7718553EA4}"/>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850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209E4-B947-4446-AD42-C1B3A0C1F583}"/>
              </a:ext>
            </a:extLst>
          </p:cNvPr>
          <p:cNvSpPr>
            <a:spLocks noGrp="1"/>
          </p:cNvSpPr>
          <p:nvPr>
            <p:ph type="title"/>
          </p:nvPr>
        </p:nvSpPr>
        <p:spPr>
          <a:xfrm>
            <a:off x="1115568" y="497125"/>
            <a:ext cx="10475418" cy="1179576"/>
          </a:xfrm>
        </p:spPr>
        <p:txBody>
          <a:bodyPr rtlCol="0">
            <a:normAutofit fontScale="90000"/>
          </a:bodyPr>
          <a:lstStyle/>
          <a:p>
            <a:pPr rtl="0"/>
            <a:r>
              <a:rPr lang="ja-JP" altLang="en-US" dirty="0">
                <a:latin typeface="Meiryo UI" panose="020B0604030504040204" pitchFamily="50" charset="-128"/>
                <a:ea typeface="Meiryo UI" panose="020B0604030504040204" pitchFamily="50" charset="-128"/>
              </a:rPr>
              <a:t>（１）「教育訓練休暇給付金」の支給対象となる休暇</a:t>
            </a:r>
          </a:p>
        </p:txBody>
      </p:sp>
      <p:sp>
        <p:nvSpPr>
          <p:cNvPr id="10" name="スライド番号プレースホルダー 5">
            <a:extLst>
              <a:ext uri="{FF2B5EF4-FFF2-40B4-BE49-F238E27FC236}">
                <a16:creationId xmlns:a16="http://schemas.microsoft.com/office/drawing/2014/main" id="{27357B90-43D4-43A9-9C2B-156AED8FFFEC}"/>
              </a:ext>
            </a:extLst>
          </p:cNvPr>
          <p:cNvSpPr>
            <a:spLocks noGrp="1"/>
          </p:cNvSpPr>
          <p:nvPr>
            <p:ph type="sldNum" sz="quarter" idx="12"/>
          </p:nvPr>
        </p:nvSpPr>
        <p:spPr/>
        <p:txBody>
          <a:bodyPr rtlCol="0"/>
          <a:lstStyle/>
          <a:p>
            <a:pPr rtl="0"/>
            <a:fld id="{A65A5C87-DF58-40C8-B092-1DE63DB4547E}" type="slidenum">
              <a:rPr lang="en-US" altLang="ja-JP" smtClean="0">
                <a:latin typeface="Meiryo UI" panose="020B0604030504040204" pitchFamily="50" charset="-128"/>
                <a:ea typeface="Meiryo UI" panose="020B0604030504040204" pitchFamily="50" charset="-128"/>
              </a:rPr>
              <a:pPr rtl="0"/>
              <a:t>8</a:t>
            </a:fld>
            <a:endParaRPr lang="ja-JP" altLang="en-US">
              <a:latin typeface="Meiryo UI" panose="020B0604030504040204" pitchFamily="50" charset="-128"/>
              <a:ea typeface="Meiryo UI" panose="020B0604030504040204" pitchFamily="50" charset="-128"/>
            </a:endParaRPr>
          </a:p>
        </p:txBody>
      </p:sp>
      <p:sp>
        <p:nvSpPr>
          <p:cNvPr id="5" name="フローチャート: 処理 4">
            <a:extLst>
              <a:ext uri="{FF2B5EF4-FFF2-40B4-BE49-F238E27FC236}">
                <a16:creationId xmlns:a16="http://schemas.microsoft.com/office/drawing/2014/main" id="{824DDBDE-5D73-1F67-78C7-E03A2A56F4FD}"/>
              </a:ext>
            </a:extLst>
          </p:cNvPr>
          <p:cNvSpPr/>
          <p:nvPr/>
        </p:nvSpPr>
        <p:spPr>
          <a:xfrm>
            <a:off x="676141" y="2826914"/>
            <a:ext cx="11153104" cy="3510118"/>
          </a:xfrm>
          <a:prstGeom prst="flowChartProcess">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2400" b="1" dirty="0">
                <a:solidFill>
                  <a:schemeClr val="tx1"/>
                </a:solidFill>
              </a:rPr>
              <a:t>①　</a:t>
            </a:r>
            <a:r>
              <a:rPr kumimoji="1" lang="ja-JP" altLang="en-US" sz="2800" b="1" dirty="0">
                <a:solidFill>
                  <a:srgbClr val="0070C0"/>
                </a:solidFill>
              </a:rPr>
              <a:t>就業規則</a:t>
            </a:r>
            <a:r>
              <a:rPr kumimoji="1" lang="ja-JP" altLang="en-US" sz="2400" b="1" dirty="0">
                <a:solidFill>
                  <a:schemeClr val="tx1"/>
                </a:solidFill>
              </a:rPr>
              <a:t>や</a:t>
            </a:r>
            <a:r>
              <a:rPr kumimoji="1" lang="ja-JP" altLang="en-US" sz="2800" b="1" dirty="0">
                <a:solidFill>
                  <a:srgbClr val="0070C0"/>
                </a:solidFill>
              </a:rPr>
              <a:t>労働協約等</a:t>
            </a:r>
            <a:r>
              <a:rPr kumimoji="1" lang="ja-JP" altLang="en-US" sz="2400" b="1" dirty="0">
                <a:solidFill>
                  <a:schemeClr val="tx1"/>
                </a:solidFill>
              </a:rPr>
              <a:t>に規定された</a:t>
            </a:r>
            <a:r>
              <a:rPr kumimoji="1" lang="ja-JP" altLang="en-US" sz="2800" b="1" dirty="0">
                <a:solidFill>
                  <a:srgbClr val="0070C0"/>
                </a:solidFill>
              </a:rPr>
              <a:t>休暇制度に基づく休暇</a:t>
            </a:r>
            <a:endParaRPr kumimoji="1" lang="en-US" altLang="ja-JP" sz="2800" b="1" dirty="0">
              <a:solidFill>
                <a:srgbClr val="0070C0"/>
              </a:solidFill>
            </a:endParaRPr>
          </a:p>
          <a:p>
            <a:r>
              <a:rPr kumimoji="1" lang="ja-JP" altLang="en-US" sz="2400" dirty="0">
                <a:solidFill>
                  <a:schemeClr val="tx1"/>
                </a:solidFill>
              </a:rPr>
              <a:t>②　</a:t>
            </a:r>
            <a:r>
              <a:rPr kumimoji="1" lang="ja-JP" altLang="en-US" sz="2800" b="1" dirty="0">
                <a:solidFill>
                  <a:srgbClr val="0070C0"/>
                </a:solidFill>
              </a:rPr>
              <a:t>労働者本人</a:t>
            </a:r>
            <a:r>
              <a:rPr kumimoji="1" lang="ja-JP" altLang="en-US" sz="2400" dirty="0">
                <a:solidFill>
                  <a:schemeClr val="tx1"/>
                </a:solidFill>
              </a:rPr>
              <a:t>が教育訓練を受講するため</a:t>
            </a:r>
            <a:r>
              <a:rPr kumimoji="1" lang="ja-JP" altLang="en-US" sz="2800" b="1" dirty="0">
                <a:solidFill>
                  <a:srgbClr val="0070C0"/>
                </a:solidFill>
              </a:rPr>
              <a:t>自発的に取得する</a:t>
            </a:r>
            <a:r>
              <a:rPr kumimoji="1" lang="ja-JP" altLang="en-US" sz="2400" dirty="0">
                <a:solidFill>
                  <a:schemeClr val="tx1"/>
                </a:solidFill>
              </a:rPr>
              <a:t>ことを希望し、 </a:t>
            </a:r>
            <a:endParaRPr kumimoji="1" lang="en-US" altLang="ja-JP" sz="2400" dirty="0">
              <a:solidFill>
                <a:schemeClr val="tx1"/>
              </a:solidFill>
            </a:endParaRPr>
          </a:p>
          <a:p>
            <a:r>
              <a:rPr kumimoji="1" lang="en-US" altLang="ja-JP" sz="2400" b="1" dirty="0">
                <a:solidFill>
                  <a:schemeClr val="tx1"/>
                </a:solidFill>
              </a:rPr>
              <a:t>        </a:t>
            </a:r>
            <a:r>
              <a:rPr kumimoji="1" lang="ja-JP" altLang="en-US" sz="2800" b="1" dirty="0">
                <a:solidFill>
                  <a:srgbClr val="0070C0"/>
                </a:solidFill>
              </a:rPr>
              <a:t>事業主の承認</a:t>
            </a:r>
            <a:r>
              <a:rPr kumimoji="1" lang="ja-JP" altLang="en-US" sz="2400" dirty="0">
                <a:solidFill>
                  <a:schemeClr val="tx1"/>
                </a:solidFill>
              </a:rPr>
              <a:t>を得て取得する</a:t>
            </a:r>
            <a:r>
              <a:rPr kumimoji="1" lang="ja-JP" altLang="en-US" sz="2800" b="1" dirty="0">
                <a:solidFill>
                  <a:srgbClr val="0070C0"/>
                </a:solidFill>
              </a:rPr>
              <a:t>連続する</a:t>
            </a:r>
            <a:r>
              <a:rPr kumimoji="1" lang="en-US" altLang="ja-JP" sz="2800" b="1" dirty="0">
                <a:solidFill>
                  <a:srgbClr val="0070C0"/>
                </a:solidFill>
              </a:rPr>
              <a:t>30</a:t>
            </a:r>
            <a:r>
              <a:rPr kumimoji="1" lang="ja-JP" altLang="en-US" sz="2800" b="1" dirty="0">
                <a:solidFill>
                  <a:srgbClr val="0070C0"/>
                </a:solidFill>
              </a:rPr>
              <a:t>日以上の無給の休暇</a:t>
            </a:r>
            <a:endParaRPr kumimoji="1" lang="en-US" altLang="ja-JP" sz="2800" b="1" dirty="0">
              <a:solidFill>
                <a:srgbClr val="0070C0"/>
              </a:solidFill>
            </a:endParaRPr>
          </a:p>
          <a:p>
            <a:pPr marL="0" indent="0">
              <a:buNone/>
            </a:pPr>
            <a:r>
              <a:rPr kumimoji="1" lang="ja-JP" altLang="en-US" sz="2400" dirty="0">
                <a:solidFill>
                  <a:schemeClr val="tx1"/>
                </a:solidFill>
              </a:rPr>
              <a:t>③</a:t>
            </a:r>
            <a:r>
              <a:rPr lang="ja-JP" altLang="ja-JP" sz="2800" kern="0" spc="5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800" kern="0" spc="5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2400" dirty="0">
                <a:solidFill>
                  <a:schemeClr val="tx1"/>
                </a:solidFill>
              </a:rPr>
              <a:t>次に定める教育訓練等を受けるための休暇</a:t>
            </a:r>
            <a:endParaRPr kumimoji="1" lang="en-US" altLang="ja-JP" sz="2400" dirty="0">
              <a:solidFill>
                <a:schemeClr val="tx1"/>
              </a:solidFill>
            </a:endParaRPr>
          </a:p>
          <a:p>
            <a:pPr marL="0" indent="0">
              <a:buNone/>
            </a:pPr>
            <a:r>
              <a:rPr kumimoji="1" lang="ja-JP" altLang="en-US" sz="2400" dirty="0">
                <a:solidFill>
                  <a:schemeClr val="tx1"/>
                </a:solidFill>
              </a:rPr>
              <a:t>      ・</a:t>
            </a:r>
            <a:r>
              <a:rPr kumimoji="1" lang="ja-JP" altLang="ja-JP" sz="2400" dirty="0">
                <a:solidFill>
                  <a:schemeClr val="tx1"/>
                </a:solidFill>
              </a:rPr>
              <a:t>学校教育法に基づく大学、大学院、短大、高専、専修学校又は各種学校</a:t>
            </a:r>
            <a:endParaRPr kumimoji="1" lang="en-US" altLang="ja-JP" sz="2400" dirty="0">
              <a:solidFill>
                <a:schemeClr val="tx1"/>
              </a:solidFill>
            </a:endParaRPr>
          </a:p>
          <a:p>
            <a:pPr marL="0" indent="0">
              <a:buNone/>
            </a:pPr>
            <a:r>
              <a:rPr kumimoji="1" lang="ja-JP" altLang="en-US" sz="2400" dirty="0">
                <a:solidFill>
                  <a:schemeClr val="tx1"/>
                </a:solidFill>
              </a:rPr>
              <a:t>      ・</a:t>
            </a:r>
            <a:r>
              <a:rPr kumimoji="1" lang="ja-JP" altLang="ja-JP" sz="2400" dirty="0">
                <a:solidFill>
                  <a:schemeClr val="tx1"/>
                </a:solidFill>
              </a:rPr>
              <a:t>教育訓練給付金の講座指定を</a:t>
            </a:r>
            <a:r>
              <a:rPr kumimoji="1" lang="ja-JP" altLang="en-US" sz="2400" dirty="0">
                <a:solidFill>
                  <a:schemeClr val="tx1"/>
                </a:solidFill>
              </a:rPr>
              <a:t>有する法人等</a:t>
            </a:r>
            <a:r>
              <a:rPr kumimoji="1" lang="ja-JP" altLang="ja-JP" sz="2400" dirty="0">
                <a:solidFill>
                  <a:schemeClr val="tx1"/>
                </a:solidFill>
              </a:rPr>
              <a:t>が行う教育訓練</a:t>
            </a:r>
            <a:endParaRPr kumimoji="1" lang="en-US" altLang="ja-JP" sz="2400" dirty="0">
              <a:solidFill>
                <a:schemeClr val="tx1"/>
              </a:solidFill>
            </a:endParaRPr>
          </a:p>
          <a:p>
            <a:pPr marL="0" indent="0">
              <a:buNone/>
            </a:pPr>
            <a:r>
              <a:rPr kumimoji="1" lang="ja-JP" altLang="en-US" sz="2400" dirty="0">
                <a:solidFill>
                  <a:schemeClr val="tx1"/>
                </a:solidFill>
              </a:rPr>
              <a:t>      ・職業に関する教育訓練として職業安定局長が定めるもの</a:t>
            </a:r>
            <a:endParaRPr kumimoji="1" lang="en-US" altLang="ja-JP" sz="2400" dirty="0">
              <a:solidFill>
                <a:schemeClr val="tx1"/>
              </a:solidFill>
            </a:endParaRPr>
          </a:p>
          <a:p>
            <a:pPr marL="0" indent="0">
              <a:buNone/>
            </a:pPr>
            <a:r>
              <a:rPr kumimoji="1" lang="ja-JP" altLang="en-US" sz="2400" dirty="0">
                <a:solidFill>
                  <a:schemeClr val="tx1"/>
                </a:solidFill>
              </a:rPr>
              <a:t>         （司法修習、語学留学、会が愛大学院での博士号の取得等）</a:t>
            </a:r>
            <a:endParaRPr kumimoji="1" lang="ja-JP" altLang="ja-JP" sz="2400" dirty="0">
              <a:solidFill>
                <a:schemeClr val="tx1"/>
              </a:solidFill>
            </a:endParaRPr>
          </a:p>
          <a:p>
            <a:endParaRPr kumimoji="1" lang="en-US" altLang="ja-JP" sz="2800" b="1" dirty="0">
              <a:solidFill>
                <a:srgbClr val="0070C0"/>
              </a:solidFill>
            </a:endParaRPr>
          </a:p>
        </p:txBody>
      </p:sp>
      <p:pic>
        <p:nvPicPr>
          <p:cNvPr id="3" name="コンテンツ プレースホルダー 11" descr="テキスト&#10;&#10;AI によって生成されたコンテンツは間違っている可能性があります。">
            <a:extLst>
              <a:ext uri="{FF2B5EF4-FFF2-40B4-BE49-F238E27FC236}">
                <a16:creationId xmlns:a16="http://schemas.microsoft.com/office/drawing/2014/main" id="{AA66D5E4-1B4A-FB9F-9784-4A86B0D6E28A}"/>
              </a:ext>
            </a:extLst>
          </p:cNvPr>
          <p:cNvPicPr>
            <a:picLocks noGrp="1" noChangeAspect="1"/>
          </p:cNvPicPr>
          <p:nvPr>
            <p:ph idx="1"/>
          </p:nvPr>
        </p:nvPicPr>
        <p:blipFill>
          <a:blip r:embed="rId3"/>
          <a:srcRect l="27743" t="19051" r="26712" b="68898"/>
          <a:stretch/>
        </p:blipFill>
        <p:spPr>
          <a:xfrm>
            <a:off x="3734872" y="1468727"/>
            <a:ext cx="4172755" cy="736082"/>
          </a:xfrm>
        </p:spPr>
      </p:pic>
      <p:sp>
        <p:nvSpPr>
          <p:cNvPr id="4" name="テキスト ボックス 3">
            <a:extLst>
              <a:ext uri="{FF2B5EF4-FFF2-40B4-BE49-F238E27FC236}">
                <a16:creationId xmlns:a16="http://schemas.microsoft.com/office/drawing/2014/main" id="{404CD3CF-CD65-35B8-B21A-33EC6FCC29CF}"/>
              </a:ext>
            </a:extLst>
          </p:cNvPr>
          <p:cNvSpPr txBox="1"/>
          <p:nvPr/>
        </p:nvSpPr>
        <p:spPr>
          <a:xfrm>
            <a:off x="4103363" y="1608762"/>
            <a:ext cx="3400023" cy="369332"/>
          </a:xfrm>
          <a:prstGeom prst="rect">
            <a:avLst/>
          </a:prstGeom>
          <a:solidFill>
            <a:schemeClr val="bg1"/>
          </a:solidFill>
          <a:ln>
            <a:noFill/>
          </a:ln>
        </p:spPr>
        <p:txBody>
          <a:bodyPr wrap="square" rtlCol="0">
            <a:spAutoFit/>
          </a:bodyPr>
          <a:lstStyle/>
          <a:p>
            <a:pPr algn="ctr"/>
            <a:r>
              <a:rPr kumimoji="1" lang="ja-JP" altLang="en-US" b="1" dirty="0"/>
              <a:t>全ての要件を満たす必要あり</a:t>
            </a:r>
          </a:p>
        </p:txBody>
      </p:sp>
      <p:cxnSp>
        <p:nvCxnSpPr>
          <p:cNvPr id="7" name="直線コネクタ 6">
            <a:extLst>
              <a:ext uri="{FF2B5EF4-FFF2-40B4-BE49-F238E27FC236}">
                <a16:creationId xmlns:a16="http://schemas.microsoft.com/office/drawing/2014/main" id="{58C1082E-D085-EA66-7C16-A7D37BD32932}"/>
              </a:ext>
            </a:extLst>
          </p:cNvPr>
          <p:cNvCxnSpPr/>
          <p:nvPr/>
        </p:nvCxnSpPr>
        <p:spPr>
          <a:xfrm>
            <a:off x="914400" y="4555671"/>
            <a:ext cx="0" cy="1800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4A6F47F-DA07-F7B5-D906-9F6DCC4DD2F4}"/>
              </a:ext>
            </a:extLst>
          </p:cNvPr>
          <p:cNvCxnSpPr>
            <a:cxnSpLocks/>
          </p:cNvCxnSpPr>
          <p:nvPr/>
        </p:nvCxnSpPr>
        <p:spPr>
          <a:xfrm>
            <a:off x="914400" y="6317713"/>
            <a:ext cx="10774560" cy="38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98C1AAD-09A1-93A1-ADC0-019CA7402B9F}"/>
              </a:ext>
            </a:extLst>
          </p:cNvPr>
          <p:cNvCxnSpPr/>
          <p:nvPr/>
        </p:nvCxnSpPr>
        <p:spPr>
          <a:xfrm>
            <a:off x="7233560" y="4376057"/>
            <a:ext cx="445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D6490F4-8CD1-CCFB-FE37-AB9DEE36848B}"/>
              </a:ext>
            </a:extLst>
          </p:cNvPr>
          <p:cNvCxnSpPr/>
          <p:nvPr/>
        </p:nvCxnSpPr>
        <p:spPr>
          <a:xfrm>
            <a:off x="11670332" y="4395376"/>
            <a:ext cx="0" cy="194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吹き出し: 円形 15">
            <a:extLst>
              <a:ext uri="{FF2B5EF4-FFF2-40B4-BE49-F238E27FC236}">
                <a16:creationId xmlns:a16="http://schemas.microsoft.com/office/drawing/2014/main" id="{A397638E-A52E-91B2-A198-782FB0416968}"/>
              </a:ext>
            </a:extLst>
          </p:cNvPr>
          <p:cNvSpPr/>
          <p:nvPr/>
        </p:nvSpPr>
        <p:spPr>
          <a:xfrm>
            <a:off x="1115568" y="1562397"/>
            <a:ext cx="2068503" cy="1092257"/>
          </a:xfrm>
          <a:prstGeom prst="wedgeEllipseCallout">
            <a:avLst>
              <a:gd name="adj1" fmla="val 32460"/>
              <a:gd name="adj2" fmla="val 604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rgbClr val="FF0000"/>
                  </a:solidFill>
                </a:ln>
                <a:solidFill>
                  <a:srgbClr val="FF0000"/>
                </a:solidFill>
              </a:rPr>
              <a:t>適用担当</a:t>
            </a:r>
            <a:br>
              <a:rPr kumimoji="1" lang="en-US" altLang="ja-JP" dirty="0">
                <a:ln>
                  <a:solidFill>
                    <a:srgbClr val="FF0000"/>
                  </a:solidFill>
                </a:ln>
                <a:solidFill>
                  <a:srgbClr val="FF0000"/>
                </a:solidFill>
              </a:rPr>
            </a:br>
            <a:r>
              <a:rPr kumimoji="1" lang="ja-JP" altLang="en-US" dirty="0">
                <a:ln>
                  <a:solidFill>
                    <a:srgbClr val="FF0000"/>
                  </a:solidFill>
                </a:ln>
                <a:solidFill>
                  <a:srgbClr val="FF0000"/>
                </a:solidFill>
              </a:rPr>
              <a:t>注目</a:t>
            </a:r>
          </a:p>
        </p:txBody>
      </p:sp>
    </p:spTree>
    <p:extLst>
      <p:ext uri="{BB962C8B-B14F-4D97-AF65-F5344CB8AC3E}">
        <p14:creationId xmlns:p14="http://schemas.microsoft.com/office/powerpoint/2010/main" val="226537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D3A99-BC9D-4DC2-BE1B-9E2C93EDD294}"/>
              </a:ext>
            </a:extLst>
          </p:cNvPr>
          <p:cNvSpPr>
            <a:spLocks noGrp="1"/>
          </p:cNvSpPr>
          <p:nvPr>
            <p:ph type="title"/>
          </p:nvPr>
        </p:nvSpPr>
        <p:spPr>
          <a:xfrm>
            <a:off x="1078992" y="1938528"/>
            <a:ext cx="7534656" cy="2990088"/>
          </a:xfrm>
        </p:spPr>
        <p:txBody>
          <a:bodyPr rtlCol="0"/>
          <a:lstStyle/>
          <a:p>
            <a:pPr marL="0" indent="0" rtl="0">
              <a:buNone/>
            </a:pPr>
            <a:r>
              <a:rPr lang="ja-JP" altLang="en-US" dirty="0"/>
              <a:t>「教育訓練休暇給付金」の手続きの流れ</a:t>
            </a:r>
            <a:endParaRPr lang="en-US" altLang="ja-JP" dirty="0"/>
          </a:p>
        </p:txBody>
      </p:sp>
      <p:sp>
        <p:nvSpPr>
          <p:cNvPr id="3" name="テキスト プレースホルダー 2">
            <a:extLst>
              <a:ext uri="{FF2B5EF4-FFF2-40B4-BE49-F238E27FC236}">
                <a16:creationId xmlns:a16="http://schemas.microsoft.com/office/drawing/2014/main" id="{817D061C-023A-4DD9-8847-DD7718553EA4}"/>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7925221"/>
      </p:ext>
    </p:extLst>
  </p:cSld>
  <p:clrMapOvr>
    <a:masterClrMapping/>
  </p:clrMapOvr>
</p:sld>
</file>

<file path=ppt/theme/theme1.xml><?xml version="1.0" encoding="utf-8"?>
<a:theme xmlns:a="http://schemas.openxmlformats.org/drawingml/2006/main" name="AccentBoxVTI">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951_TF89213316_Win32" id="{C5CFD326-60D8-44F0-BB8F-3279EB629FF4}" vid="{8EFFF848-441F-4B0B-AF6B-91A56B61500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7CD60017FF474F88EDE794BEDADAF6" ma:contentTypeVersion="16" ma:contentTypeDescription="新しいドキュメントを作成します。" ma:contentTypeScope="" ma:versionID="c5c091874f27290400cced68561e5cd9">
  <xsd:schema xmlns:xsd="http://www.w3.org/2001/XMLSchema" xmlns:xs="http://www.w3.org/2001/XMLSchema" xmlns:p="http://schemas.microsoft.com/office/2006/metadata/properties" xmlns:ns2="bf16f141-3ddc-4e52-95ae-9a45c1f6592d" xmlns:ns3="44856c1c-163a-4db4-9f2d-e69ab44d016d" targetNamespace="http://schemas.microsoft.com/office/2006/metadata/properties" ma:root="true" ma:fieldsID="05231b7296af1a2f788780fa9f8afa41" ns2:_="" ns3:_="">
    <xsd:import namespace="bf16f141-3ddc-4e52-95ae-9a45c1f6592d"/>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6f141-3ddc-4e52-95ae-9a45c1f6592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承認の状態" ma:internalName="_x0024_Resources_x003a_core_x002c_Signoff_Status">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21c762d-e594-43b3-a10c-9395cc21a5bf}"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16f141-3ddc-4e52-95ae-9a45c1f6592d">
      <Terms xmlns="http://schemas.microsoft.com/office/infopath/2007/PartnerControls"/>
    </lcf76f155ced4ddcb4097134ff3c332f>
    <_Flow_SignoffStatus xmlns="bf16f141-3ddc-4e52-95ae-9a45c1f6592d" xsi:nil="true"/>
    <Owner xmlns="bf16f141-3ddc-4e52-95ae-9a45c1f6592d">
      <UserInfo>
        <DisplayName/>
        <AccountId xsi:nil="true"/>
        <AccountType/>
      </UserInfo>
    </Owner>
    <TaxCatchAll xmlns="44856c1c-163a-4db4-9f2d-e69ab44d016d" xsi:nil="true"/>
  </documentManagement>
</p:properties>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72D05915-152D-4C8A-831C-8F19FE057649}"/>
</file>

<file path=customXml/itemProps3.xml><?xml version="1.0" encoding="utf-8"?>
<ds:datastoreItem xmlns:ds="http://schemas.openxmlformats.org/officeDocument/2006/customXml" ds:itemID="{290D7697-8E53-4EA8-8CBB-9C19575257BF}">
  <ds:schemaRefs>
    <ds:schemaRef ds:uri="71af3243-3dd4-4a8d-8c0d-dd76da1f02a5"/>
    <ds:schemaRef ds:uri="http://purl.org/dc/term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Words>2399</Words>
  <PresentationFormat>ワイド画面</PresentationFormat>
  <Paragraphs>191</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BIZ UDPGothic</vt:lpstr>
      <vt:lpstr>Meiryo UI</vt:lpstr>
      <vt:lpstr>Segoe Sans</vt:lpstr>
      <vt:lpstr>Arial</vt:lpstr>
      <vt:lpstr>Century</vt:lpstr>
      <vt:lpstr>AccentBoxVTI</vt:lpstr>
      <vt:lpstr>教育訓練休暇給付金 </vt:lpstr>
      <vt:lpstr>「教育訓練休暇給付」とは？</vt:lpstr>
      <vt:lpstr>（１）　「教育訓練休暇給付金」とは？</vt:lpstr>
      <vt:lpstr>「教育訓練休暇給付金」の概要</vt:lpstr>
      <vt:lpstr>（１）　支給対象者</vt:lpstr>
      <vt:lpstr>（２）　受給期間・給付日数・給付日額</vt:lpstr>
      <vt:lpstr>「教育訓練休暇給付金」の 　　　　　　　　　　　支給対象となる休暇</vt:lpstr>
      <vt:lpstr>（１）「教育訓練休暇給付金」の支給対象となる休暇</vt:lpstr>
      <vt:lpstr>「教育訓練休暇給付金」の手続きの流れ</vt:lpstr>
      <vt:lpstr>（１）　手続きの流れ </vt:lpstr>
      <vt:lpstr>参考</vt:lpstr>
      <vt:lpstr>掲載場所</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0x010100F37CD60017FF474F88EDE794BEDADAF6</vt:lpwstr>
  </property>
</Properties>
</file>