
<file path=[Content_Types].xml><?xml version="1.0" encoding="utf-8"?>
<Types xmlns="http://schemas.openxmlformats.org/package/2006/content-types">
  <Default ContentType="image/png" Extension="pn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6"/>
  </p:notesMasterIdLst>
  <p:sldIdLst>
    <p:sldId id="319" r:id="rId5"/>
  </p:sldIdLst>
  <p:sldSz cx="7559675" cy="10691813"/>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97739" algn="l" rtl="0" fontAlgn="base">
      <a:spcBef>
        <a:spcPct val="0"/>
      </a:spcBef>
      <a:spcAft>
        <a:spcPct val="0"/>
      </a:spcAft>
      <a:defRPr kumimoji="1" kern="1200">
        <a:solidFill>
          <a:schemeClr val="tx1"/>
        </a:solidFill>
        <a:latin typeface="Arial" charset="0"/>
        <a:ea typeface="ＭＳ Ｐゴシック" charset="-128"/>
        <a:cs typeface="+mn-cs"/>
      </a:defRPr>
    </a:lvl2pPr>
    <a:lvl3pPr marL="995478" algn="l" rtl="0" fontAlgn="base">
      <a:spcBef>
        <a:spcPct val="0"/>
      </a:spcBef>
      <a:spcAft>
        <a:spcPct val="0"/>
      </a:spcAft>
      <a:defRPr kumimoji="1" kern="1200">
        <a:solidFill>
          <a:schemeClr val="tx1"/>
        </a:solidFill>
        <a:latin typeface="Arial" charset="0"/>
        <a:ea typeface="ＭＳ Ｐゴシック" charset="-128"/>
        <a:cs typeface="+mn-cs"/>
      </a:defRPr>
    </a:lvl3pPr>
    <a:lvl4pPr marL="1493217" algn="l" rtl="0" fontAlgn="base">
      <a:spcBef>
        <a:spcPct val="0"/>
      </a:spcBef>
      <a:spcAft>
        <a:spcPct val="0"/>
      </a:spcAft>
      <a:defRPr kumimoji="1" kern="1200">
        <a:solidFill>
          <a:schemeClr val="tx1"/>
        </a:solidFill>
        <a:latin typeface="Arial" charset="0"/>
        <a:ea typeface="ＭＳ Ｐゴシック" charset="-128"/>
        <a:cs typeface="+mn-cs"/>
      </a:defRPr>
    </a:lvl4pPr>
    <a:lvl5pPr marL="1990957" algn="l" rtl="0" fontAlgn="base">
      <a:spcBef>
        <a:spcPct val="0"/>
      </a:spcBef>
      <a:spcAft>
        <a:spcPct val="0"/>
      </a:spcAft>
      <a:defRPr kumimoji="1" kern="1200">
        <a:solidFill>
          <a:schemeClr val="tx1"/>
        </a:solidFill>
        <a:latin typeface="Arial" charset="0"/>
        <a:ea typeface="ＭＳ Ｐゴシック" charset="-128"/>
        <a:cs typeface="+mn-cs"/>
      </a:defRPr>
    </a:lvl5pPr>
    <a:lvl6pPr marL="2488695" algn="l" defTabSz="995478" rtl="0" eaLnBrk="1" latinLnBrk="0" hangingPunct="1">
      <a:defRPr kumimoji="1" kern="1200">
        <a:solidFill>
          <a:schemeClr val="tx1"/>
        </a:solidFill>
        <a:latin typeface="Arial" charset="0"/>
        <a:ea typeface="ＭＳ Ｐゴシック" charset="-128"/>
        <a:cs typeface="+mn-cs"/>
      </a:defRPr>
    </a:lvl6pPr>
    <a:lvl7pPr marL="2986435" algn="l" defTabSz="995478" rtl="0" eaLnBrk="1" latinLnBrk="0" hangingPunct="1">
      <a:defRPr kumimoji="1" kern="1200">
        <a:solidFill>
          <a:schemeClr val="tx1"/>
        </a:solidFill>
        <a:latin typeface="Arial" charset="0"/>
        <a:ea typeface="ＭＳ Ｐゴシック" charset="-128"/>
        <a:cs typeface="+mn-cs"/>
      </a:defRPr>
    </a:lvl7pPr>
    <a:lvl8pPr marL="3484174" algn="l" defTabSz="995478" rtl="0" eaLnBrk="1" latinLnBrk="0" hangingPunct="1">
      <a:defRPr kumimoji="1" kern="1200">
        <a:solidFill>
          <a:schemeClr val="tx1"/>
        </a:solidFill>
        <a:latin typeface="Arial" charset="0"/>
        <a:ea typeface="ＭＳ Ｐゴシック" charset="-128"/>
        <a:cs typeface="+mn-cs"/>
      </a:defRPr>
    </a:lvl8pPr>
    <a:lvl9pPr marL="3981914" algn="l" defTabSz="995478"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BF00"/>
    <a:srgbClr val="FFFFFF"/>
    <a:srgbClr val="FE672A"/>
    <a:srgbClr val="E5F1CF"/>
    <a:srgbClr val="FFD653"/>
    <a:srgbClr val="FEF9DC"/>
    <a:srgbClr val="009944"/>
    <a:srgbClr val="DEEDC3"/>
    <a:srgbClr val="FDF3B9"/>
    <a:srgbClr val="FFE6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D45FE7-6343-409E-A060-B03801DD270E}" v="70" dt="2024-07-30T08:41:32.569"/>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14" autoAdjust="0"/>
    <p:restoredTop sz="96196" autoAdjust="0"/>
  </p:normalViewPr>
  <p:slideViewPr>
    <p:cSldViewPr>
      <p:cViewPr varScale="1">
        <p:scale>
          <a:sx n="70" d="100"/>
          <a:sy n="70" d="100"/>
        </p:scale>
        <p:origin x="3810" y="90"/>
      </p:cViewPr>
      <p:guideLst/>
    </p:cSldViewPr>
  </p:slideViewPr>
  <p:notesTextViewPr>
    <p:cViewPr>
      <p:scale>
        <a:sx n="100" d="100"/>
        <a:sy n="100" d="100"/>
      </p:scale>
      <p:origin x="0" y="0"/>
    </p:cViewPr>
  </p:notesTextViewPr>
  <p:sorterViewPr>
    <p:cViewPr>
      <p:scale>
        <a:sx n="100" d="100"/>
        <a:sy n="100" d="100"/>
      </p:scale>
      <p:origin x="0" y="-1248"/>
    </p:cViewPr>
  </p:sorter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tableStyles.xml" Type="http://schemas.openxmlformats.org/officeDocument/2006/relationships/tableStyles"/><Relationship Id="rId11" Target="revisionInfo.xml" Type="http://schemas.microsoft.com/office/2015/10/relationships/revisionInfo"/><Relationship Id="rId12" Target="authors.xml" Type="http://schemas.microsoft.com/office/2018/10/relationships/authors"/><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notesMasters/notesMaster1.xml" Type="http://schemas.openxmlformats.org/officeDocument/2006/relationships/notesMaster"/><Relationship Id="rId7" Target="presProps.xml" Type="http://schemas.openxmlformats.org/officeDocument/2006/relationships/presProps"/><Relationship Id="rId8" Target="viewProps.xml" Type="http://schemas.openxmlformats.org/officeDocument/2006/relationships/viewProps"/><Relationship Id="rId9" Target="theme/theme1.xml" Type="http://schemas.openxmlformats.org/officeDocument/2006/relationships/them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49575" cy="496888"/>
          </a:xfrm>
          <a:prstGeom prst="rect">
            <a:avLst/>
          </a:prstGeom>
        </p:spPr>
        <p:txBody>
          <a:bodyPr vert="horz" lIns="91420" tIns="45710" rIns="91420" bIns="4571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56038" y="0"/>
            <a:ext cx="2949575" cy="496888"/>
          </a:xfrm>
          <a:prstGeom prst="rect">
            <a:avLst/>
          </a:prstGeom>
        </p:spPr>
        <p:txBody>
          <a:bodyPr vert="horz" lIns="91420" tIns="45710" rIns="91420" bIns="45710" rtlCol="0"/>
          <a:lstStyle>
            <a:lvl1pPr algn="r" fontAlgn="auto">
              <a:spcBef>
                <a:spcPts val="0"/>
              </a:spcBef>
              <a:spcAft>
                <a:spcPts val="0"/>
              </a:spcAft>
              <a:defRPr sz="1200">
                <a:latin typeface="+mn-lt"/>
                <a:ea typeface="+mn-ea"/>
              </a:defRPr>
            </a:lvl1pPr>
          </a:lstStyle>
          <a:p>
            <a:pPr>
              <a:defRPr/>
            </a:pPr>
            <a:fld id="{EFCDD667-C0D1-4F24-A2BA-DA4A0D61B7FB}" type="datetimeFigureOut">
              <a:rPr lang="ja-JP" altLang="en-US"/>
              <a:pPr>
                <a:defRPr/>
              </a:pPr>
              <a:t>2024/8/8</a:t>
            </a:fld>
            <a:endParaRPr lang="ja-JP" altLang="en-US"/>
          </a:p>
        </p:txBody>
      </p:sp>
      <p:sp>
        <p:nvSpPr>
          <p:cNvPr id="4" name="スライド イメージ プレースホルダ 3"/>
          <p:cNvSpPr>
            <a:spLocks noGrp="1" noRot="1" noChangeAspect="1"/>
          </p:cNvSpPr>
          <p:nvPr>
            <p:ph type="sldImg" idx="2"/>
          </p:nvPr>
        </p:nvSpPr>
        <p:spPr>
          <a:xfrm>
            <a:off x="2087563" y="746125"/>
            <a:ext cx="2633662" cy="3725863"/>
          </a:xfrm>
          <a:prstGeom prst="rect">
            <a:avLst/>
          </a:prstGeom>
          <a:noFill/>
          <a:ln w="12700">
            <a:solidFill>
              <a:prstClr val="black"/>
            </a:solidFill>
          </a:ln>
        </p:spPr>
        <p:txBody>
          <a:bodyPr vert="horz" lIns="91420" tIns="45710" rIns="91420" bIns="45710" rtlCol="0" anchor="ctr"/>
          <a:lstStyle/>
          <a:p>
            <a:pPr lvl="0"/>
            <a:endParaRPr lang="ja-JP" altLang="en-US" noProof="0"/>
          </a:p>
        </p:txBody>
      </p:sp>
      <p:sp>
        <p:nvSpPr>
          <p:cNvPr id="5" name="ノート プレースホルダ 4"/>
          <p:cNvSpPr>
            <a:spLocks noGrp="1"/>
          </p:cNvSpPr>
          <p:nvPr>
            <p:ph type="body" sz="quarter" idx="3"/>
          </p:nvPr>
        </p:nvSpPr>
        <p:spPr>
          <a:xfrm>
            <a:off x="681040" y="4721227"/>
            <a:ext cx="5445125" cy="4471988"/>
          </a:xfrm>
          <a:prstGeom prst="rect">
            <a:avLst/>
          </a:prstGeom>
        </p:spPr>
        <p:txBody>
          <a:bodyPr vert="horz" lIns="91420" tIns="45710" rIns="91420" bIns="45710"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2" y="9440863"/>
            <a:ext cx="2949575" cy="496887"/>
          </a:xfrm>
          <a:prstGeom prst="rect">
            <a:avLst/>
          </a:prstGeom>
        </p:spPr>
        <p:txBody>
          <a:bodyPr vert="horz" lIns="91420" tIns="45710" rIns="91420" bIns="4571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56038" y="9440863"/>
            <a:ext cx="2949575" cy="496887"/>
          </a:xfrm>
          <a:prstGeom prst="rect">
            <a:avLst/>
          </a:prstGeom>
        </p:spPr>
        <p:txBody>
          <a:bodyPr vert="horz" lIns="91420" tIns="45710" rIns="91420" bIns="45710" rtlCol="0" anchor="b"/>
          <a:lstStyle>
            <a:lvl1pPr algn="r" fontAlgn="auto">
              <a:spcBef>
                <a:spcPts val="0"/>
              </a:spcBef>
              <a:spcAft>
                <a:spcPts val="0"/>
              </a:spcAft>
              <a:defRPr sz="1200">
                <a:latin typeface="+mn-lt"/>
                <a:ea typeface="+mn-ea"/>
              </a:defRPr>
            </a:lvl1pPr>
          </a:lstStyle>
          <a:p>
            <a:pPr>
              <a:defRPr/>
            </a:pPr>
            <a:fld id="{4FD50DAE-D9FA-4C1D-B58E-9A59EEBF9CBC}" type="slidenum">
              <a:rPr lang="ja-JP" altLang="en-US"/>
              <a:pPr>
                <a:defRPr/>
              </a:pPr>
              <a:t>‹#›</a:t>
            </a:fld>
            <a:endParaRPr lang="ja-JP" altLang="en-US"/>
          </a:p>
        </p:txBody>
      </p:sp>
    </p:spTree>
    <p:extLst>
      <p:ext uri="{BB962C8B-B14F-4D97-AF65-F5344CB8AC3E}">
        <p14:creationId xmlns:p14="http://schemas.microsoft.com/office/powerpoint/2010/main" val="36692979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306" kern="1200">
        <a:solidFill>
          <a:schemeClr val="tx1"/>
        </a:solidFill>
        <a:latin typeface="+mn-lt"/>
        <a:ea typeface="+mn-ea"/>
        <a:cs typeface="+mn-cs"/>
      </a:defRPr>
    </a:lvl1pPr>
    <a:lvl2pPr marL="497739" algn="l" rtl="0" eaLnBrk="0" fontAlgn="base" hangingPunct="0">
      <a:spcBef>
        <a:spcPct val="30000"/>
      </a:spcBef>
      <a:spcAft>
        <a:spcPct val="0"/>
      </a:spcAft>
      <a:defRPr kumimoji="1" sz="1306" kern="1200">
        <a:solidFill>
          <a:schemeClr val="tx1"/>
        </a:solidFill>
        <a:latin typeface="+mn-lt"/>
        <a:ea typeface="+mn-ea"/>
        <a:cs typeface="+mn-cs"/>
      </a:defRPr>
    </a:lvl2pPr>
    <a:lvl3pPr marL="995478" algn="l" rtl="0" eaLnBrk="0" fontAlgn="base" hangingPunct="0">
      <a:spcBef>
        <a:spcPct val="30000"/>
      </a:spcBef>
      <a:spcAft>
        <a:spcPct val="0"/>
      </a:spcAft>
      <a:defRPr kumimoji="1" sz="1306" kern="1200">
        <a:solidFill>
          <a:schemeClr val="tx1"/>
        </a:solidFill>
        <a:latin typeface="+mn-lt"/>
        <a:ea typeface="+mn-ea"/>
        <a:cs typeface="+mn-cs"/>
      </a:defRPr>
    </a:lvl3pPr>
    <a:lvl4pPr marL="1493217" algn="l" rtl="0" eaLnBrk="0" fontAlgn="base" hangingPunct="0">
      <a:spcBef>
        <a:spcPct val="30000"/>
      </a:spcBef>
      <a:spcAft>
        <a:spcPct val="0"/>
      </a:spcAft>
      <a:defRPr kumimoji="1" sz="1306" kern="1200">
        <a:solidFill>
          <a:schemeClr val="tx1"/>
        </a:solidFill>
        <a:latin typeface="+mn-lt"/>
        <a:ea typeface="+mn-ea"/>
        <a:cs typeface="+mn-cs"/>
      </a:defRPr>
    </a:lvl4pPr>
    <a:lvl5pPr marL="1990957" algn="l" rtl="0" eaLnBrk="0" fontAlgn="base" hangingPunct="0">
      <a:spcBef>
        <a:spcPct val="30000"/>
      </a:spcBef>
      <a:spcAft>
        <a:spcPct val="0"/>
      </a:spcAft>
      <a:defRPr kumimoji="1" sz="1306" kern="1200">
        <a:solidFill>
          <a:schemeClr val="tx1"/>
        </a:solidFill>
        <a:latin typeface="+mn-lt"/>
        <a:ea typeface="+mn-ea"/>
        <a:cs typeface="+mn-cs"/>
      </a:defRPr>
    </a:lvl5pPr>
    <a:lvl6pPr marL="2488695" algn="l" defTabSz="995478" rtl="0" eaLnBrk="1" latinLnBrk="0" hangingPunct="1">
      <a:defRPr kumimoji="1" sz="1306" kern="1200">
        <a:solidFill>
          <a:schemeClr val="tx1"/>
        </a:solidFill>
        <a:latin typeface="+mn-lt"/>
        <a:ea typeface="+mn-ea"/>
        <a:cs typeface="+mn-cs"/>
      </a:defRPr>
    </a:lvl6pPr>
    <a:lvl7pPr marL="2986435" algn="l" defTabSz="995478" rtl="0" eaLnBrk="1" latinLnBrk="0" hangingPunct="1">
      <a:defRPr kumimoji="1" sz="1306" kern="1200">
        <a:solidFill>
          <a:schemeClr val="tx1"/>
        </a:solidFill>
        <a:latin typeface="+mn-lt"/>
        <a:ea typeface="+mn-ea"/>
        <a:cs typeface="+mn-cs"/>
      </a:defRPr>
    </a:lvl7pPr>
    <a:lvl8pPr marL="3484174" algn="l" defTabSz="995478" rtl="0" eaLnBrk="1" latinLnBrk="0" hangingPunct="1">
      <a:defRPr kumimoji="1" sz="1306" kern="1200">
        <a:solidFill>
          <a:schemeClr val="tx1"/>
        </a:solidFill>
        <a:latin typeface="+mn-lt"/>
        <a:ea typeface="+mn-ea"/>
        <a:cs typeface="+mn-cs"/>
      </a:defRPr>
    </a:lvl8pPr>
    <a:lvl9pPr marL="3981914" algn="l" defTabSz="995478" rtl="0" eaLnBrk="1" latinLnBrk="0" hangingPunct="1">
      <a:defRPr kumimoji="1" sz="1306"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87563" y="746125"/>
            <a:ext cx="2633662" cy="3725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FD50DAE-D9FA-4C1D-B58E-9A59EEBF9CBC}"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37942284"/>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スライド番号プレースホルダ 5">
            <a:extLst>
              <a:ext uri="{FF2B5EF4-FFF2-40B4-BE49-F238E27FC236}">
                <a16:creationId xmlns:a16="http://schemas.microsoft.com/office/drawing/2014/main" id="{3CFCC9D0-9A76-7E92-72C1-6D6E2B17ABA9}"/>
              </a:ext>
            </a:extLst>
          </p:cNvPr>
          <p:cNvSpPr>
            <a:spLocks noGrp="1"/>
          </p:cNvSpPr>
          <p:nvPr>
            <p:ph type="sldNum" sz="quarter" idx="4"/>
          </p:nvPr>
        </p:nvSpPr>
        <p:spPr>
          <a:xfrm>
            <a:off x="2897876" y="10313988"/>
            <a:ext cx="1763924" cy="377825"/>
          </a:xfrm>
          <a:prstGeom prst="rect">
            <a:avLst/>
          </a:prstGeom>
        </p:spPr>
        <p:txBody>
          <a:bodyPr vert="horz" lIns="91440" tIns="45720" rIns="91440" bIns="45720" rtlCol="0" anchor="ctr"/>
          <a:lstStyle>
            <a:lvl1pPr algn="ctr" fontAlgn="auto">
              <a:spcBef>
                <a:spcPts val="0"/>
              </a:spcBef>
              <a:spcAft>
                <a:spcPts val="0"/>
              </a:spcAft>
              <a:defRPr sz="1100" b="0">
                <a:solidFill>
                  <a:schemeClr val="tx1">
                    <a:tint val="75000"/>
                  </a:schemeClr>
                </a:solidFill>
                <a:latin typeface="BIZ UDPゴシック" panose="020B0400000000000000" pitchFamily="50" charset="-128"/>
                <a:ea typeface="BIZ UDPゴシック" panose="020B0400000000000000" pitchFamily="50" charset="-128"/>
              </a:defRPr>
            </a:lvl1pPr>
          </a:lstStyle>
          <a:p>
            <a:pPr>
              <a:defRPr/>
            </a:pPr>
            <a:fld id="{B84E1369-47A2-4319-BE3C-909AF31181CC}" type="slidenum">
              <a:rPr lang="ja-JP" altLang="en-US" smtClean="0"/>
              <a:pPr>
                <a:defRPr/>
              </a:pPr>
              <a:t>‹#›</a:t>
            </a:fld>
            <a:endParaRPr lang="ja-JP" altLang="en-US" dirty="0"/>
          </a:p>
        </p:txBody>
      </p:sp>
    </p:spTree>
    <p:extLst>
      <p:ext uri="{BB962C8B-B14F-4D97-AF65-F5344CB8AC3E}">
        <p14:creationId xmlns:p14="http://schemas.microsoft.com/office/powerpoint/2010/main" val="2523539892"/>
      </p:ext>
    </p:extLst>
  </p:cSld>
  <p:clrMapOvr>
    <a:masterClrMapping/>
  </p:clrMapOvr>
  <p:extLst>
    <p:ext uri="{DCECCB84-F9BA-43D5-87BE-67443E8EF086}">
      <p15:sldGuideLst xmlns:p15="http://schemas.microsoft.com/office/powerpoint/2012/main">
        <p15:guide id="1" orient="horz" pos="3368" userDrawn="1">
          <p15:clr>
            <a:srgbClr val="FBAE40"/>
          </p15:clr>
        </p15:guide>
        <p15:guide id="2" pos="2381" userDrawn="1">
          <p15:clr>
            <a:srgbClr val="FBAE40"/>
          </p15:clr>
        </p15:guide>
        <p15:guide id="3" pos="249" userDrawn="1">
          <p15:clr>
            <a:srgbClr val="FBAE40"/>
          </p15:clr>
        </p15:guide>
        <p15:guide id="4" pos="4513" userDrawn="1">
          <p15:clr>
            <a:srgbClr val="FBAE40"/>
          </p15:clr>
        </p15:guide>
        <p15:guide id="5" orient="horz" pos="238" userDrawn="1">
          <p15:clr>
            <a:srgbClr val="FBAE40"/>
          </p15:clr>
        </p15:guide>
        <p15:guide id="6" orient="horz" pos="6497" userDrawn="1">
          <p15:clr>
            <a:srgbClr val="FBAE40"/>
          </p15:clr>
        </p15:guide>
        <p15:guide id="7" pos="431" userDrawn="1">
          <p15:clr>
            <a:srgbClr val="FBAE40"/>
          </p15:clr>
        </p15:guide>
        <p15:guide id="8" pos="4331" userDrawn="1">
          <p15:clr>
            <a:srgbClr val="FBAE40"/>
          </p15:clr>
        </p15:guide>
      </p15:sldGuideLst>
    </p:ext>
  </p:extLst>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1.xml" Type="http://schemas.openxmlformats.org/officeDocument/2006/relationships/theme"/></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スライド番号プレースホルダ 5">
            <a:extLst>
              <a:ext uri="{FF2B5EF4-FFF2-40B4-BE49-F238E27FC236}">
                <a16:creationId xmlns:a16="http://schemas.microsoft.com/office/drawing/2014/main" id="{832F1DF4-6422-B5E7-E56C-37F5D73CB0EC}"/>
              </a:ext>
            </a:extLst>
          </p:cNvPr>
          <p:cNvSpPr>
            <a:spLocks noGrp="1"/>
          </p:cNvSpPr>
          <p:nvPr>
            <p:ph type="sldNum" sz="quarter" idx="4"/>
          </p:nvPr>
        </p:nvSpPr>
        <p:spPr>
          <a:xfrm>
            <a:off x="2897876" y="10313988"/>
            <a:ext cx="1763924" cy="377825"/>
          </a:xfrm>
          <a:prstGeom prst="rect">
            <a:avLst/>
          </a:prstGeom>
        </p:spPr>
        <p:txBody>
          <a:bodyPr vert="horz" lIns="91440" tIns="45720" rIns="91440" bIns="45720" rtlCol="0" anchor="ctr"/>
          <a:lstStyle>
            <a:lvl1pPr algn="ctr" fontAlgn="auto">
              <a:spcBef>
                <a:spcPts val="0"/>
              </a:spcBef>
              <a:spcAft>
                <a:spcPts val="0"/>
              </a:spcAft>
              <a:defRPr sz="1295">
                <a:solidFill>
                  <a:schemeClr val="tx1">
                    <a:tint val="75000"/>
                  </a:schemeClr>
                </a:solidFill>
                <a:latin typeface="+mn-lt"/>
                <a:ea typeface="+mn-ea"/>
              </a:defRPr>
            </a:lvl1pPr>
          </a:lstStyle>
          <a:p>
            <a:pPr>
              <a:defRPr/>
            </a:pPr>
            <a:fld id="{B84E1369-47A2-4319-BE3C-909AF31181CC}" type="slidenum">
              <a:rPr lang="ja-JP" altLang="en-US" smtClean="0"/>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5" r:id="rId1"/>
  </p:sldLayoutIdLst>
  <p:hf hdr="0" ftr="0" dt="0"/>
  <p:txStyles>
    <p:titleStyle>
      <a:lvl1pPr algn="ctr" rtl="0" eaLnBrk="0" fontAlgn="base" hangingPunct="0">
        <a:spcBef>
          <a:spcPct val="0"/>
        </a:spcBef>
        <a:spcAft>
          <a:spcPct val="0"/>
        </a:spcAft>
        <a:defRPr kumimoji="1" sz="4749" kern="1200">
          <a:solidFill>
            <a:schemeClr val="tx1"/>
          </a:solidFill>
          <a:latin typeface="+mj-lt"/>
          <a:ea typeface="+mj-ea"/>
          <a:cs typeface="+mj-cs"/>
        </a:defRPr>
      </a:lvl1pPr>
      <a:lvl2pPr algn="ctr" rtl="0" eaLnBrk="0" fontAlgn="base" hangingPunct="0">
        <a:spcBef>
          <a:spcPct val="0"/>
        </a:spcBef>
        <a:spcAft>
          <a:spcPct val="0"/>
        </a:spcAft>
        <a:defRPr kumimoji="1" sz="4749">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749">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749">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749">
          <a:solidFill>
            <a:schemeClr val="tx1"/>
          </a:solidFill>
          <a:latin typeface="Calibri" pitchFamily="34" charset="0"/>
          <a:ea typeface="ＭＳ Ｐゴシック" pitchFamily="50" charset="-128"/>
        </a:defRPr>
      </a:lvl5pPr>
      <a:lvl6pPr marL="493456" algn="ctr" rtl="0" fontAlgn="base">
        <a:spcBef>
          <a:spcPct val="0"/>
        </a:spcBef>
        <a:spcAft>
          <a:spcPct val="0"/>
        </a:spcAft>
        <a:defRPr kumimoji="1" sz="4749">
          <a:solidFill>
            <a:schemeClr val="tx1"/>
          </a:solidFill>
          <a:latin typeface="Calibri" pitchFamily="34" charset="0"/>
          <a:ea typeface="ＭＳ Ｐゴシック" pitchFamily="50" charset="-128"/>
        </a:defRPr>
      </a:lvl6pPr>
      <a:lvl7pPr marL="986912" algn="ctr" rtl="0" fontAlgn="base">
        <a:spcBef>
          <a:spcPct val="0"/>
        </a:spcBef>
        <a:spcAft>
          <a:spcPct val="0"/>
        </a:spcAft>
        <a:defRPr kumimoji="1" sz="4749">
          <a:solidFill>
            <a:schemeClr val="tx1"/>
          </a:solidFill>
          <a:latin typeface="Calibri" pitchFamily="34" charset="0"/>
          <a:ea typeface="ＭＳ Ｐゴシック" pitchFamily="50" charset="-128"/>
        </a:defRPr>
      </a:lvl7pPr>
      <a:lvl8pPr marL="1480368" algn="ctr" rtl="0" fontAlgn="base">
        <a:spcBef>
          <a:spcPct val="0"/>
        </a:spcBef>
        <a:spcAft>
          <a:spcPct val="0"/>
        </a:spcAft>
        <a:defRPr kumimoji="1" sz="4749">
          <a:solidFill>
            <a:schemeClr val="tx1"/>
          </a:solidFill>
          <a:latin typeface="Calibri" pitchFamily="34" charset="0"/>
          <a:ea typeface="ＭＳ Ｐゴシック" pitchFamily="50" charset="-128"/>
        </a:defRPr>
      </a:lvl8pPr>
      <a:lvl9pPr marL="1973824" algn="ctr" rtl="0" fontAlgn="base">
        <a:spcBef>
          <a:spcPct val="0"/>
        </a:spcBef>
        <a:spcAft>
          <a:spcPct val="0"/>
        </a:spcAft>
        <a:defRPr kumimoji="1" sz="4749">
          <a:solidFill>
            <a:schemeClr val="tx1"/>
          </a:solidFill>
          <a:latin typeface="Calibri" pitchFamily="34" charset="0"/>
          <a:ea typeface="ＭＳ Ｐゴシック" pitchFamily="50" charset="-128"/>
        </a:defRPr>
      </a:lvl9pPr>
    </p:titleStyle>
    <p:bodyStyle>
      <a:lvl1pPr marL="370092" indent="-370092" algn="l" rtl="0" eaLnBrk="0" fontAlgn="base" hangingPunct="0">
        <a:spcBef>
          <a:spcPct val="20000"/>
        </a:spcBef>
        <a:spcAft>
          <a:spcPct val="0"/>
        </a:spcAft>
        <a:buFont typeface="Arial" charset="0"/>
        <a:buChar char="•"/>
        <a:defRPr kumimoji="1" sz="3454" kern="1200">
          <a:solidFill>
            <a:schemeClr val="tx1"/>
          </a:solidFill>
          <a:latin typeface="+mn-lt"/>
          <a:ea typeface="+mn-ea"/>
          <a:cs typeface="+mn-cs"/>
        </a:defRPr>
      </a:lvl1pPr>
      <a:lvl2pPr marL="801866" indent="-308410" algn="l" rtl="0" eaLnBrk="0" fontAlgn="base" hangingPunct="0">
        <a:spcBef>
          <a:spcPct val="20000"/>
        </a:spcBef>
        <a:spcAft>
          <a:spcPct val="0"/>
        </a:spcAft>
        <a:buFont typeface="Arial" charset="0"/>
        <a:buChar char="–"/>
        <a:defRPr kumimoji="1" sz="3022" kern="1200">
          <a:solidFill>
            <a:schemeClr val="tx1"/>
          </a:solidFill>
          <a:latin typeface="+mn-lt"/>
          <a:ea typeface="+mn-ea"/>
          <a:cs typeface="+mn-cs"/>
        </a:defRPr>
      </a:lvl2pPr>
      <a:lvl3pPr marL="1233640" indent="-246728" algn="l" rtl="0" eaLnBrk="0" fontAlgn="base" hangingPunct="0">
        <a:spcBef>
          <a:spcPct val="20000"/>
        </a:spcBef>
        <a:spcAft>
          <a:spcPct val="0"/>
        </a:spcAft>
        <a:buFont typeface="Arial" charset="0"/>
        <a:buChar char="•"/>
        <a:defRPr kumimoji="1" sz="2590" kern="1200">
          <a:solidFill>
            <a:schemeClr val="tx1"/>
          </a:solidFill>
          <a:latin typeface="+mn-lt"/>
          <a:ea typeface="+mn-ea"/>
          <a:cs typeface="+mn-cs"/>
        </a:defRPr>
      </a:lvl3pPr>
      <a:lvl4pPr marL="1727096" indent="-246728" algn="l" rtl="0" eaLnBrk="0" fontAlgn="base" hangingPunct="0">
        <a:spcBef>
          <a:spcPct val="20000"/>
        </a:spcBef>
        <a:spcAft>
          <a:spcPct val="0"/>
        </a:spcAft>
        <a:buFont typeface="Arial" charset="0"/>
        <a:buChar char="–"/>
        <a:defRPr kumimoji="1" sz="2159" kern="1200">
          <a:solidFill>
            <a:schemeClr val="tx1"/>
          </a:solidFill>
          <a:latin typeface="+mn-lt"/>
          <a:ea typeface="+mn-ea"/>
          <a:cs typeface="+mn-cs"/>
        </a:defRPr>
      </a:lvl4pPr>
      <a:lvl5pPr marL="2220552" indent="-246728" algn="l" rtl="0" eaLnBrk="0" fontAlgn="base" hangingPunct="0">
        <a:spcBef>
          <a:spcPct val="20000"/>
        </a:spcBef>
        <a:spcAft>
          <a:spcPct val="0"/>
        </a:spcAft>
        <a:buFont typeface="Arial" charset="0"/>
        <a:buChar char="»"/>
        <a:defRPr kumimoji="1" sz="2159" kern="1200">
          <a:solidFill>
            <a:schemeClr val="tx1"/>
          </a:solidFill>
          <a:latin typeface="+mn-lt"/>
          <a:ea typeface="+mn-ea"/>
          <a:cs typeface="+mn-cs"/>
        </a:defRPr>
      </a:lvl5pPr>
      <a:lvl6pPr marL="2714008"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6pPr>
      <a:lvl7pPr marL="3207464"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7pPr>
      <a:lvl8pPr marL="3700920"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8pPr>
      <a:lvl9pPr marL="4194376"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367" userDrawn="1">
          <p15:clr>
            <a:srgbClr val="F26B43"/>
          </p15:clr>
        </p15:guide>
        <p15:guide id="2" pos="2381" userDrawn="1">
          <p15:clr>
            <a:srgbClr val="F26B43"/>
          </p15:clr>
        </p15:guide>
      </p15:sldGuideLst>
    </p:ext>
  </p:extLst>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1.png" Type="http://schemas.openxmlformats.org/officeDocument/2006/relationships/image"/><Relationship Id="rId4" Target="../media/image2.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グループ化 9">
            <a:extLst>
              <a:ext uri="{FF2B5EF4-FFF2-40B4-BE49-F238E27FC236}">
                <a16:creationId xmlns:a16="http://schemas.microsoft.com/office/drawing/2014/main" id="{D3745C08-FD9C-9995-0A3C-29848CF6F09D}"/>
              </a:ext>
            </a:extLst>
          </p:cNvPr>
          <p:cNvGrpSpPr/>
          <p:nvPr/>
        </p:nvGrpSpPr>
        <p:grpSpPr>
          <a:xfrm>
            <a:off x="424933" y="6197275"/>
            <a:ext cx="6721937" cy="3644586"/>
            <a:chOff x="424933" y="6197275"/>
            <a:chExt cx="6721937" cy="3644586"/>
          </a:xfrm>
        </p:grpSpPr>
        <p:sp>
          <p:nvSpPr>
            <p:cNvPr id="1035" name="正方形/長方形 1034">
              <a:extLst>
                <a:ext uri="{FF2B5EF4-FFF2-40B4-BE49-F238E27FC236}">
                  <a16:creationId xmlns:a16="http://schemas.microsoft.com/office/drawing/2014/main" id="{BAC187B5-9E21-2D74-A8FD-7144D2208CE9}"/>
                </a:ext>
              </a:extLst>
            </p:cNvPr>
            <p:cNvSpPr/>
            <p:nvPr/>
          </p:nvSpPr>
          <p:spPr>
            <a:xfrm>
              <a:off x="424933" y="6278868"/>
              <a:ext cx="6721937" cy="3562993"/>
            </a:xfrm>
            <a:prstGeom prst="rect">
              <a:avLst/>
            </a:prstGeom>
            <a:noFill/>
            <a:ln w="38100">
              <a:solidFill>
                <a:srgbClr val="FB8A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8" name="正方形/長方形 7">
              <a:extLst>
                <a:ext uri="{FF2B5EF4-FFF2-40B4-BE49-F238E27FC236}">
                  <a16:creationId xmlns:a16="http://schemas.microsoft.com/office/drawing/2014/main" id="{87F219FA-F704-321F-FAA0-A9FDF7F8D41F}"/>
                </a:ext>
              </a:extLst>
            </p:cNvPr>
            <p:cNvSpPr/>
            <p:nvPr/>
          </p:nvSpPr>
          <p:spPr>
            <a:xfrm>
              <a:off x="1088122" y="6197275"/>
              <a:ext cx="5284003" cy="1571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sp>
        <p:nvSpPr>
          <p:cNvPr id="60" name="正方形/長方形 59">
            <a:extLst>
              <a:ext uri="{FF2B5EF4-FFF2-40B4-BE49-F238E27FC236}">
                <a16:creationId xmlns:a16="http://schemas.microsoft.com/office/drawing/2014/main" id="{F4275BA6-7F43-70B2-4670-1F02C609D8C7}"/>
              </a:ext>
            </a:extLst>
          </p:cNvPr>
          <p:cNvSpPr/>
          <p:nvPr/>
        </p:nvSpPr>
        <p:spPr>
          <a:xfrm>
            <a:off x="1" y="737394"/>
            <a:ext cx="7559674" cy="1614036"/>
          </a:xfrm>
          <a:prstGeom prst="rect">
            <a:avLst/>
          </a:prstGeom>
          <a:pattFill prst="wdUpDiag">
            <a:fgClr>
              <a:srgbClr val="FFE697"/>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064" name="正方形/長方形 1063">
            <a:extLst>
              <a:ext uri="{FF2B5EF4-FFF2-40B4-BE49-F238E27FC236}">
                <a16:creationId xmlns:a16="http://schemas.microsoft.com/office/drawing/2014/main" id="{A7A51DBE-4951-0DA7-BDAD-6DA95209AD8B}"/>
              </a:ext>
            </a:extLst>
          </p:cNvPr>
          <p:cNvSpPr/>
          <p:nvPr/>
        </p:nvSpPr>
        <p:spPr>
          <a:xfrm>
            <a:off x="684213" y="1953469"/>
            <a:ext cx="2159520" cy="129384"/>
          </a:xfrm>
          <a:prstGeom prst="rect">
            <a:avLst/>
          </a:prstGeom>
          <a:solidFill>
            <a:srgbClr val="FABF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062" name="矢印: 五方向 1061">
            <a:extLst>
              <a:ext uri="{FF2B5EF4-FFF2-40B4-BE49-F238E27FC236}">
                <a16:creationId xmlns:a16="http://schemas.microsoft.com/office/drawing/2014/main" id="{3B0CF171-AAEA-A3B9-3542-30A760ECA617}"/>
              </a:ext>
            </a:extLst>
          </p:cNvPr>
          <p:cNvSpPr/>
          <p:nvPr/>
        </p:nvSpPr>
        <p:spPr>
          <a:xfrm>
            <a:off x="424933" y="4406012"/>
            <a:ext cx="1256209" cy="608458"/>
          </a:xfrm>
          <a:prstGeom prst="homePlate">
            <a:avLst>
              <a:gd name="adj" fmla="val 32783"/>
            </a:avLst>
          </a:prstGeom>
          <a:solidFill>
            <a:srgbClr val="E5F1CF"/>
          </a:solidFill>
          <a:ln w="12700">
            <a:solidFill>
              <a:srgbClr val="0099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060" name="正方形/長方形 1059">
            <a:extLst>
              <a:ext uri="{FF2B5EF4-FFF2-40B4-BE49-F238E27FC236}">
                <a16:creationId xmlns:a16="http://schemas.microsoft.com/office/drawing/2014/main" id="{8163E9E1-10A5-B0FA-DA8A-92D35A027362}"/>
              </a:ext>
            </a:extLst>
          </p:cNvPr>
          <p:cNvSpPr/>
          <p:nvPr/>
        </p:nvSpPr>
        <p:spPr>
          <a:xfrm>
            <a:off x="1" y="5438331"/>
            <a:ext cx="7559674" cy="627655"/>
          </a:xfrm>
          <a:prstGeom prst="rect">
            <a:avLst/>
          </a:prstGeom>
          <a:solidFill>
            <a:srgbClr val="FDF3B9">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031" name="四角形: 角を丸くする 1030">
            <a:extLst>
              <a:ext uri="{FF2B5EF4-FFF2-40B4-BE49-F238E27FC236}">
                <a16:creationId xmlns:a16="http://schemas.microsoft.com/office/drawing/2014/main" id="{6CB5432D-2ED2-2B43-9398-C3D6132C4428}"/>
              </a:ext>
            </a:extLst>
          </p:cNvPr>
          <p:cNvSpPr/>
          <p:nvPr/>
        </p:nvSpPr>
        <p:spPr>
          <a:xfrm>
            <a:off x="684213" y="6552611"/>
            <a:ext cx="6192077" cy="377471"/>
          </a:xfrm>
          <a:prstGeom prst="roundRect">
            <a:avLst/>
          </a:prstGeom>
          <a:solidFill>
            <a:srgbClr val="FFD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cxnSp>
        <p:nvCxnSpPr>
          <p:cNvPr id="39" name="直線コネクタ 38">
            <a:extLst>
              <a:ext uri="{FF2B5EF4-FFF2-40B4-BE49-F238E27FC236}">
                <a16:creationId xmlns:a16="http://schemas.microsoft.com/office/drawing/2014/main" id="{A69C8113-646D-C739-9698-40730781FDE2}"/>
              </a:ext>
            </a:extLst>
          </p:cNvPr>
          <p:cNvCxnSpPr>
            <a:cxnSpLocks/>
          </p:cNvCxnSpPr>
          <p:nvPr/>
        </p:nvCxnSpPr>
        <p:spPr>
          <a:xfrm>
            <a:off x="401148" y="3352518"/>
            <a:ext cx="6757379" cy="0"/>
          </a:xfrm>
          <a:prstGeom prst="line">
            <a:avLst/>
          </a:prstGeom>
          <a:ln w="19050">
            <a:solidFill>
              <a:srgbClr val="FE672A"/>
            </a:solidFill>
          </a:ln>
        </p:spPr>
        <p:style>
          <a:lnRef idx="1">
            <a:schemeClr val="accent1"/>
          </a:lnRef>
          <a:fillRef idx="0">
            <a:schemeClr val="accent1"/>
          </a:fillRef>
          <a:effectRef idx="0">
            <a:schemeClr val="accent1"/>
          </a:effectRef>
          <a:fontRef idx="minor">
            <a:schemeClr val="tx1"/>
          </a:fontRef>
        </p:style>
      </p:cxnSp>
      <p:sp>
        <p:nvSpPr>
          <p:cNvPr id="1024" name="正方形/長方形 1023">
            <a:extLst>
              <a:ext uri="{FF2B5EF4-FFF2-40B4-BE49-F238E27FC236}">
                <a16:creationId xmlns:a16="http://schemas.microsoft.com/office/drawing/2014/main" id="{41206AEC-E4E7-6263-3721-2694EC2DA5E2}"/>
              </a:ext>
            </a:extLst>
          </p:cNvPr>
          <p:cNvSpPr/>
          <p:nvPr/>
        </p:nvSpPr>
        <p:spPr>
          <a:xfrm>
            <a:off x="0" y="651155"/>
            <a:ext cx="7559675" cy="23747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 name="タイトル 1">
            <a:extLst>
              <a:ext uri="{FF2B5EF4-FFF2-40B4-BE49-F238E27FC236}">
                <a16:creationId xmlns:a16="http://schemas.microsoft.com/office/drawing/2014/main" id="{107F3CE8-E2E1-26DF-93DE-C5DE241224CA}"/>
              </a:ext>
            </a:extLst>
          </p:cNvPr>
          <p:cNvSpPr txBox="1">
            <a:spLocks/>
          </p:cNvSpPr>
          <p:nvPr/>
        </p:nvSpPr>
        <p:spPr>
          <a:xfrm>
            <a:off x="318212" y="2456740"/>
            <a:ext cx="6955531" cy="656918"/>
          </a:xfrm>
          <a:prstGeom prst="rect">
            <a:avLst/>
          </a:prstGeom>
          <a:ln w="31750">
            <a:noFill/>
          </a:ln>
        </p:spPr>
        <p:txBody>
          <a:bodyPr vert="horz" lIns="95637" tIns="47819" rIns="95637" bIns="47819" rtlCol="0" anchor="t" anchorCtr="0">
            <a:noAutofit/>
          </a:bodyPr>
          <a:lst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0" marR="0" lvl="0" indent="0" algn="just" defTabSz="914400" rtl="0" eaLnBrk="1" fontAlgn="base" latinLnBrk="0" hangingPunct="1">
              <a:lnSpc>
                <a:spcPct val="110000"/>
              </a:lnSpc>
              <a:spcBef>
                <a:spcPct val="0"/>
              </a:spcBef>
              <a:spcAft>
                <a:spcPct val="0"/>
              </a:spcAft>
              <a:buClrTx/>
              <a:buSzTx/>
              <a:buFontTx/>
              <a:buNone/>
              <a:tabLst/>
              <a:defRPr/>
            </a:pPr>
            <a:r>
              <a:rPr kumimoji="1" lang="ja-JP" altLang="en-US" sz="1200" b="0" i="0" u="none" strike="noStrike" kern="1200" cap="none" spc="100" normalizeH="0" baseline="0" noProof="0" dirty="0">
                <a:ln w="18415" cmpd="sng">
                  <a:noFill/>
                  <a:prstDash val="solid"/>
                </a:ln>
                <a:solidFill>
                  <a:prstClr val="black">
                    <a:lumMod val="85000"/>
                    <a:lumOff val="15000"/>
                  </a:prstClr>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最近、電話で</a:t>
            </a:r>
            <a:r>
              <a:rPr kumimoji="1" lang="ja-JP" altLang="en-US" sz="1300" b="1" i="0" u="none" strike="noStrike" kern="1200" cap="none" spc="100" normalizeH="0" baseline="0" noProof="0" dirty="0">
                <a:ln w="18415" cmpd="sng">
                  <a:noFill/>
                  <a:prstDash val="solid"/>
                </a:ln>
                <a:solidFill>
                  <a:prstClr val="black">
                    <a:lumMod val="85000"/>
                    <a:lumOff val="15000"/>
                  </a:prstClr>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「無料で当社のサイトに求人広告を掲載しませんか？」</a:t>
            </a:r>
            <a:r>
              <a:rPr kumimoji="1" lang="ja-JP" altLang="en-US" sz="1200" b="0" i="0" u="none" strike="noStrike" kern="1200" cap="none" spc="100" normalizeH="0" baseline="0" noProof="0" dirty="0">
                <a:ln w="18415" cmpd="sng">
                  <a:noFill/>
                  <a:prstDash val="solid"/>
                </a:ln>
                <a:solidFill>
                  <a:prstClr val="black">
                    <a:lumMod val="85000"/>
                    <a:lumOff val="15000"/>
                  </a:prstClr>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との勧誘があり、契約したところ、無料掲載期間経過後に自動で有料掲載へ移行し、</a:t>
            </a:r>
            <a:r>
              <a:rPr kumimoji="1" lang="ja-JP" altLang="en-US" sz="1300" b="1" i="0" u="none" strike="noStrike" kern="1200" cap="none" spc="100" normalizeH="0" baseline="0" noProof="0" dirty="0">
                <a:ln w="18415" cmpd="sng">
                  <a:noFill/>
                  <a:prstDash val="solid"/>
                </a:ln>
                <a:solidFill>
                  <a:prstClr val="black">
                    <a:lumMod val="85000"/>
                    <a:lumOff val="15000"/>
                  </a:prstClr>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多額の広告料金を請求される</a:t>
            </a:r>
            <a:r>
              <a:rPr kumimoji="1" lang="ja-JP" altLang="en-US" sz="1200" b="0" i="0" u="none" strike="noStrike" kern="1200" cap="none" spc="100" normalizeH="0" baseline="0" noProof="0" dirty="0">
                <a:ln w="18415" cmpd="sng">
                  <a:noFill/>
                  <a:prstDash val="solid"/>
                </a:ln>
                <a:solidFill>
                  <a:prstClr val="black">
                    <a:lumMod val="85000"/>
                    <a:lumOff val="15000"/>
                  </a:prstClr>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といった事案が発生しています。</a:t>
            </a:r>
            <a:endParaRPr kumimoji="1" lang="en-US" altLang="ja-JP" sz="1200" b="1" i="0" u="none" strike="noStrike" kern="1200" cap="none" spc="100" normalizeH="0" baseline="0" noProof="0" dirty="0">
              <a:ln w="18415" cmpd="sng">
                <a:noFill/>
                <a:prstDash val="solid"/>
              </a:ln>
              <a:solidFill>
                <a:prstClr val="black">
                  <a:lumMod val="85000"/>
                  <a:lumOff val="15000"/>
                </a:prstClr>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3" name="角丸四角形 15">
            <a:extLst>
              <a:ext uri="{FF2B5EF4-FFF2-40B4-BE49-F238E27FC236}">
                <a16:creationId xmlns:a16="http://schemas.microsoft.com/office/drawing/2014/main" id="{4D211230-F032-030A-4551-B21FAA580B2A}"/>
              </a:ext>
            </a:extLst>
          </p:cNvPr>
          <p:cNvSpPr/>
          <p:nvPr/>
        </p:nvSpPr>
        <p:spPr>
          <a:xfrm>
            <a:off x="283885" y="305346"/>
            <a:ext cx="5922131" cy="37556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5637" tIns="47819" rIns="95637" bIns="47819"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300" normalizeH="0" baseline="0" noProof="0" dirty="0">
                <a:ln w="18415" cmpd="sng">
                  <a:noFill/>
                  <a:prstDash val="solid"/>
                </a:ln>
                <a:solidFill>
                  <a:prstClr val="black">
                    <a:lumMod val="85000"/>
                    <a:lumOff val="15000"/>
                  </a:prstClr>
                </a:solidFill>
                <a:effectLst/>
                <a:uLnTx/>
                <a:uFill>
                  <a:solidFill>
                    <a:srgbClr val="002060"/>
                  </a:solidFill>
                </a:uFill>
                <a:latin typeface="BIZ UDPゴシック" panose="020B0400000000000000" pitchFamily="50" charset="-128"/>
                <a:ea typeface="BIZ UDPゴシック" panose="020B0400000000000000" pitchFamily="50" charset="-128"/>
                <a:cs typeface="メイリオ" panose="020B0604030504040204" pitchFamily="50" charset="-128"/>
              </a:rPr>
              <a:t>ハローワークへ求人を提出される事業主の皆さまへ</a:t>
            </a:r>
          </a:p>
        </p:txBody>
      </p:sp>
      <p:sp>
        <p:nvSpPr>
          <p:cNvPr id="4" name="テキスト ボックス 11">
            <a:extLst>
              <a:ext uri="{FF2B5EF4-FFF2-40B4-BE49-F238E27FC236}">
                <a16:creationId xmlns:a16="http://schemas.microsoft.com/office/drawing/2014/main" id="{380BF68B-BBBE-3206-B4F5-1CB040B37CC3}"/>
              </a:ext>
            </a:extLst>
          </p:cNvPr>
          <p:cNvSpPr txBox="1">
            <a:spLocks noChangeArrowheads="1"/>
          </p:cNvSpPr>
          <p:nvPr/>
        </p:nvSpPr>
        <p:spPr bwMode="auto">
          <a:xfrm>
            <a:off x="1879814" y="10007845"/>
            <a:ext cx="5284574" cy="351544"/>
          </a:xfrm>
          <a:prstGeom prst="rect">
            <a:avLst/>
          </a:prstGeom>
          <a:noFill/>
          <a:ln w="9525">
            <a:noFill/>
            <a:miter lim="800000"/>
            <a:headEnd/>
            <a:tailEnd/>
          </a:ln>
        </p:spPr>
        <p:txBody>
          <a:bodyPr wrap="square" lIns="104304" tIns="52152" rIns="104304" bIns="52152">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144"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都道府県労働局・ハローワーク</a:t>
            </a:r>
          </a:p>
        </p:txBody>
      </p:sp>
      <p:sp>
        <p:nvSpPr>
          <p:cNvPr id="7" name="正方形/長方形 6">
            <a:extLst>
              <a:ext uri="{FF2B5EF4-FFF2-40B4-BE49-F238E27FC236}">
                <a16:creationId xmlns:a16="http://schemas.microsoft.com/office/drawing/2014/main" id="{7A700990-0938-B366-68E5-35006395483C}"/>
              </a:ext>
            </a:extLst>
          </p:cNvPr>
          <p:cNvSpPr/>
          <p:nvPr/>
        </p:nvSpPr>
        <p:spPr>
          <a:xfrm>
            <a:off x="1681142" y="4320193"/>
            <a:ext cx="5592601" cy="785921"/>
          </a:xfrm>
          <a:prstGeom prst="rect">
            <a:avLst/>
          </a:prstGeom>
          <a:ln>
            <a:noFill/>
          </a:ln>
        </p:spPr>
        <p:txBody>
          <a:bodyPr wrap="square">
            <a:spAutoFit/>
          </a:bodyPr>
          <a:lstStyle/>
          <a:p>
            <a:pPr marL="0" marR="0" lvl="0" indent="0" algn="just" defTabSz="914400" rtl="0" eaLnBrk="1" fontAlgn="base" latinLnBrk="0" hangingPunct="1">
              <a:lnSpc>
                <a:spcPts val="1400"/>
              </a:lnSpc>
              <a:spcBef>
                <a:spcPct val="0"/>
              </a:spcBef>
              <a:spcAft>
                <a:spcPct val="0"/>
              </a:spcAft>
              <a:buClrTx/>
              <a:buSzTx/>
              <a:buFontTx/>
              <a:buNone/>
              <a:tabLst/>
              <a:defRPr/>
            </a:pPr>
            <a:r>
              <a:rPr kumimoji="1" lang="ja-JP" altLang="en-US" sz="1100" b="0" i="0" u="none" strike="noStrike" kern="1200" cap="none" spc="100" normalizeH="0" baseline="0" noProof="0" dirty="0">
                <a:ln>
                  <a:noFill/>
                </a:ln>
                <a:solidFill>
                  <a:prstClr val="black">
                    <a:lumMod val="85000"/>
                    <a:lumOff val="15000"/>
                  </a:prstClr>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電話で求人広告の無料掲載の案内を受け、申請書が</a:t>
            </a:r>
            <a:r>
              <a:rPr kumimoji="1" lang="en-US" altLang="ja-JP" sz="1100" b="0" i="0" u="none" strike="noStrike" kern="1200" cap="none" spc="100" normalizeH="0" baseline="0" noProof="0" dirty="0">
                <a:ln>
                  <a:noFill/>
                </a:ln>
                <a:solidFill>
                  <a:prstClr val="black">
                    <a:lumMod val="85000"/>
                    <a:lumOff val="15000"/>
                  </a:prstClr>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FAX</a:t>
            </a:r>
            <a:r>
              <a:rPr kumimoji="1" lang="ja-JP" altLang="en-US" sz="1100" b="0" i="0" u="none" strike="noStrike" kern="1200" cap="none" spc="100" normalizeH="0" baseline="0" noProof="0" dirty="0">
                <a:ln>
                  <a:noFill/>
                </a:ln>
                <a:solidFill>
                  <a:prstClr val="black">
                    <a:lumMod val="85000"/>
                    <a:lumOff val="15000"/>
                  </a:prstClr>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で届き契約。申請書の下に「○○日経過後は有料掲載へ移行する。」と小さく記載されていたが、電話では有料掲載の話もなかったことから、記載内容に気がつかなかった。その結果、</a:t>
            </a:r>
            <a:r>
              <a:rPr kumimoji="1" lang="ja-JP" altLang="en-US" sz="1100" b="1" i="0" u="none" strike="noStrike" kern="1200" cap="none" spc="100" normalizeH="0" baseline="0" noProof="0" dirty="0">
                <a:ln>
                  <a:noFill/>
                </a:ln>
                <a:solidFill>
                  <a:prstClr val="black">
                    <a:lumMod val="85000"/>
                    <a:lumOff val="15000"/>
                  </a:prstClr>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無料掲載期間経過後に自動で有料掲載に移行し、多額の広告料金を請求された</a:t>
            </a:r>
            <a:r>
              <a:rPr kumimoji="1" lang="ja-JP" altLang="en-US" sz="1100" b="0" i="0" u="none" strike="noStrike" kern="1200" cap="none" spc="100" normalizeH="0" baseline="0" noProof="0" dirty="0">
                <a:ln>
                  <a:noFill/>
                </a:ln>
                <a:solidFill>
                  <a:prstClr val="black">
                    <a:lumMod val="85000"/>
                    <a:lumOff val="15000"/>
                  </a:prstClr>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a:t>
            </a:r>
            <a:endParaRPr kumimoji="1" lang="en-US" altLang="ja-JP" sz="1100" b="0" i="0" u="none" strike="noStrike" kern="1200" cap="none" spc="100" normalizeH="0" baseline="0" noProof="0" dirty="0">
              <a:ln>
                <a:noFill/>
              </a:ln>
              <a:solidFill>
                <a:prstClr val="black">
                  <a:lumMod val="85000"/>
                  <a:lumOff val="15000"/>
                </a:prstClr>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9" name="正方形/長方形 8">
            <a:extLst>
              <a:ext uri="{FF2B5EF4-FFF2-40B4-BE49-F238E27FC236}">
                <a16:creationId xmlns:a16="http://schemas.microsoft.com/office/drawing/2014/main" id="{6604ABE2-FB89-D9AE-F399-57D0B7571B6F}"/>
              </a:ext>
            </a:extLst>
          </p:cNvPr>
          <p:cNvSpPr/>
          <p:nvPr/>
        </p:nvSpPr>
        <p:spPr>
          <a:xfrm>
            <a:off x="5774877" y="10140406"/>
            <a:ext cx="1784798" cy="1138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LL060808</a:t>
            </a:r>
            <a:r>
              <a:rPr kumimoji="1" lang="ja-JP" altLang="en-US"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首</a:t>
            </a:r>
            <a:r>
              <a:rPr kumimoji="1" lang="en-US" altLang="ja-JP" sz="10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01</a:t>
            </a:r>
            <a:endParaRPr kumimoji="1" lang="ja-JP" altLang="en-US"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17" name="タイトル 1">
            <a:extLst>
              <a:ext uri="{FF2B5EF4-FFF2-40B4-BE49-F238E27FC236}">
                <a16:creationId xmlns:a16="http://schemas.microsoft.com/office/drawing/2014/main" id="{28259B6D-A60A-D54B-7FE2-D6E8B17782BA}"/>
              </a:ext>
            </a:extLst>
          </p:cNvPr>
          <p:cNvSpPr txBox="1">
            <a:spLocks/>
          </p:cNvSpPr>
          <p:nvPr/>
        </p:nvSpPr>
        <p:spPr>
          <a:xfrm>
            <a:off x="1060703" y="3507726"/>
            <a:ext cx="6319534" cy="668413"/>
          </a:xfrm>
          <a:prstGeom prst="rect">
            <a:avLst/>
          </a:prstGeom>
          <a:ln w="31750">
            <a:noFill/>
          </a:ln>
        </p:spPr>
        <p:txBody>
          <a:bodyPr vert="horz" lIns="95637" tIns="47819" rIns="95637" bIns="47819" rtlCol="0" anchor="t" anchorCtr="0">
            <a:noAutofit/>
          </a:bodyPr>
          <a:lst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700" b="1" i="0" u="none" strike="noStrike" kern="1200" cap="none" spc="160" normalizeH="0" baseline="0" noProof="0" dirty="0">
                <a:ln w="18415" cmpd="sng">
                  <a:noFill/>
                  <a:prstDash val="solid"/>
                </a:ln>
                <a:solidFill>
                  <a:srgbClr val="FE672A"/>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事前に広告料金や掲載期間、無料掲載期間終了後の料金、</a:t>
            </a:r>
            <a:endParaRPr kumimoji="1" lang="en-US" altLang="ja-JP" sz="1700" b="1" i="0" u="none" strike="noStrike" kern="1200" cap="none" spc="160" normalizeH="0" baseline="0" noProof="0" dirty="0">
              <a:ln w="18415" cmpd="sng">
                <a:noFill/>
                <a:prstDash val="solid"/>
              </a:ln>
              <a:solidFill>
                <a:srgbClr val="FE672A"/>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700" b="1" i="0" u="none" strike="noStrike" kern="1200" cap="none" spc="160" normalizeH="0" baseline="0" noProof="0" dirty="0">
                <a:ln w="18415" cmpd="sng">
                  <a:noFill/>
                  <a:prstDash val="solid"/>
                </a:ln>
                <a:solidFill>
                  <a:srgbClr val="FE672A"/>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解約方法等を確認した上で契約を行ってください。</a:t>
            </a:r>
            <a:endParaRPr kumimoji="1" lang="en-US" altLang="ja-JP" sz="1700" b="1" i="0" u="none" strike="noStrike" kern="1200" cap="none" spc="160" normalizeH="0" baseline="0" noProof="0" dirty="0">
              <a:ln w="18415" cmpd="sng">
                <a:noFill/>
                <a:prstDash val="solid"/>
              </a:ln>
              <a:solidFill>
                <a:srgbClr val="FE672A"/>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23" name="タイトル 1">
            <a:extLst>
              <a:ext uri="{FF2B5EF4-FFF2-40B4-BE49-F238E27FC236}">
                <a16:creationId xmlns:a16="http://schemas.microsoft.com/office/drawing/2014/main" id="{E008E624-2834-5440-9A2E-61FD6189C697}"/>
              </a:ext>
            </a:extLst>
          </p:cNvPr>
          <p:cNvSpPr txBox="1">
            <a:spLocks/>
          </p:cNvSpPr>
          <p:nvPr/>
        </p:nvSpPr>
        <p:spPr>
          <a:xfrm>
            <a:off x="303635" y="5112281"/>
            <a:ext cx="7559674" cy="233625"/>
          </a:xfrm>
          <a:prstGeom prst="rect">
            <a:avLst/>
          </a:prstGeom>
          <a:ln w="31750">
            <a:noFill/>
          </a:ln>
        </p:spPr>
        <p:txBody>
          <a:bodyPr vert="horz" lIns="95637" tIns="47819" rIns="95637" bIns="47819" rtlCol="0" anchor="t" anchorCtr="0">
            <a:noAutofit/>
          </a:bodyPr>
          <a:lst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80000" marR="0" lvl="0" indent="-457200" algn="l" defTabSz="914400" rtl="0" eaLnBrk="1" fontAlgn="base" latinLnBrk="0" hangingPunct="1">
              <a:lnSpc>
                <a:spcPct val="120000"/>
              </a:lnSpc>
              <a:spcBef>
                <a:spcPct val="0"/>
              </a:spcBef>
              <a:spcAft>
                <a:spcPct val="0"/>
              </a:spcAft>
              <a:buClrTx/>
              <a:buSzTx/>
              <a:buFontTx/>
              <a:buNone/>
              <a:tabLst/>
              <a:defRPr/>
            </a:pPr>
            <a:r>
              <a:rPr kumimoji="1" lang="en-US" altLang="ja-JP" sz="760" b="0" i="0" u="none" strike="noStrike" kern="1200" cap="none" spc="0" normalizeH="0" baseline="0" noProof="0" dirty="0">
                <a:ln w="18415" cmpd="sng">
                  <a:noFill/>
                  <a:prstDash val="solid"/>
                </a:ln>
                <a:solidFill>
                  <a:prstClr val="black">
                    <a:lumMod val="85000"/>
                    <a:lumOff val="15000"/>
                  </a:prstClr>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a:t>
            </a:r>
            <a:r>
              <a:rPr kumimoji="1" lang="ja-JP" altLang="en-US" sz="760" b="0" i="0" u="none" strike="noStrike" kern="1200" cap="none" spc="0" normalizeH="0" baseline="0" noProof="0" dirty="0">
                <a:ln w="18415" cmpd="sng">
                  <a:noFill/>
                  <a:prstDash val="solid"/>
                </a:ln>
                <a:solidFill>
                  <a:prstClr val="black">
                    <a:lumMod val="85000"/>
                    <a:lumOff val="15000"/>
                  </a:prstClr>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なお、求人者の求めに応じ、その募集情報をインターネット等で提供すること（あっせん行為を含まない）や、その広告料金を請求することは違法ではありません。</a:t>
            </a:r>
          </a:p>
        </p:txBody>
      </p:sp>
      <p:sp>
        <p:nvSpPr>
          <p:cNvPr id="37" name="テキスト ボックス 36">
            <a:extLst>
              <a:ext uri="{FF2B5EF4-FFF2-40B4-BE49-F238E27FC236}">
                <a16:creationId xmlns:a16="http://schemas.microsoft.com/office/drawing/2014/main" id="{D29880F8-E12C-2E73-3474-B1403307E2AD}"/>
              </a:ext>
            </a:extLst>
          </p:cNvPr>
          <p:cNvSpPr txBox="1"/>
          <p:nvPr/>
        </p:nvSpPr>
        <p:spPr>
          <a:xfrm>
            <a:off x="759635" y="6543465"/>
            <a:ext cx="6216546" cy="338610"/>
          </a:xfrm>
          <a:prstGeom prst="rect">
            <a:avLst/>
          </a:prstGeom>
          <a:noFill/>
        </p:spPr>
        <p:txBody>
          <a:bodyPr wrap="none" lIns="108000" tIns="72000" rIns="108000" rtlCol="0">
            <a:spAutoFit/>
          </a:bodyPr>
          <a:lstStyle/>
          <a:p>
            <a:pPr marL="0" marR="0" lvl="0" indent="0" algn="l" defTabSz="914400" rtl="0" eaLnBrk="1" fontAlgn="base" latinLnBrk="0" hangingPunct="1">
              <a:lnSpc>
                <a:spcPct val="120000"/>
              </a:lnSpc>
              <a:spcBef>
                <a:spcPct val="0"/>
              </a:spcBef>
              <a:spcAft>
                <a:spcPct val="0"/>
              </a:spcAft>
              <a:buClrTx/>
              <a:buSzTx/>
              <a:buFontTx/>
              <a:buNone/>
              <a:tabLst/>
              <a:defRPr/>
            </a:pPr>
            <a:r>
              <a:rPr kumimoji="1" lang="ja-JP" altLang="en-US" sz="1400" b="1" i="0" u="none" strike="noStrike" kern="1200" cap="none" spc="200" normalizeH="0" baseline="0" noProof="0" dirty="0">
                <a:ln>
                  <a:noFill/>
                </a:ln>
                <a:solidFill>
                  <a:prstClr val="black">
                    <a:lumMod val="85000"/>
                    <a:lumOff val="15000"/>
                  </a:prstClr>
                </a:solidFill>
                <a:effectLst/>
                <a:uLnTx/>
                <a:uFillTx/>
                <a:latin typeface="BIZ UDPゴシック" panose="020B0400000000000000" pitchFamily="50" charset="-128"/>
                <a:ea typeface="BIZ UDPゴシック" panose="020B0400000000000000" pitchFamily="50" charset="-128"/>
                <a:cs typeface="+mn-cs"/>
              </a:rPr>
              <a:t>ハローワークの求人票上で、営業をお断りする旨を記載できます！</a:t>
            </a:r>
          </a:p>
        </p:txBody>
      </p:sp>
      <p:sp>
        <p:nvSpPr>
          <p:cNvPr id="42" name="タイトル 1">
            <a:extLst>
              <a:ext uri="{FF2B5EF4-FFF2-40B4-BE49-F238E27FC236}">
                <a16:creationId xmlns:a16="http://schemas.microsoft.com/office/drawing/2014/main" id="{DB9F051F-7E75-6BDE-C89E-125C0C7A354A}"/>
              </a:ext>
            </a:extLst>
          </p:cNvPr>
          <p:cNvSpPr txBox="1">
            <a:spLocks/>
          </p:cNvSpPr>
          <p:nvPr/>
        </p:nvSpPr>
        <p:spPr>
          <a:xfrm>
            <a:off x="4697075" y="7563218"/>
            <a:ext cx="2400297" cy="337886"/>
          </a:xfrm>
          <a:prstGeom prst="rect">
            <a:avLst/>
          </a:prstGeom>
          <a:ln w="31750">
            <a:noFill/>
          </a:ln>
        </p:spPr>
        <p:txBody>
          <a:bodyPr vert="horz" lIns="95637" tIns="47819" rIns="95637" bIns="47819" rtlCol="0" anchor="t" anchorCtr="0">
            <a:noAutofit/>
          </a:bodyPr>
          <a:lst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0" marR="0" lvl="0" indent="0" algn="l" defTabSz="914400" rtl="0" eaLnBrk="1" fontAlgn="base" latinLnBrk="0" hangingPunct="1">
              <a:lnSpc>
                <a:spcPts val="1800"/>
              </a:lnSpc>
              <a:spcBef>
                <a:spcPct val="0"/>
              </a:spcBef>
              <a:spcAft>
                <a:spcPct val="0"/>
              </a:spcAft>
              <a:buClrTx/>
              <a:buSzTx/>
              <a:buFontTx/>
              <a:buNone/>
              <a:tabLst/>
              <a:defRPr/>
            </a:pPr>
            <a:r>
              <a:rPr kumimoji="1" lang="ja-JP" altLang="en-US" sz="1100" b="0" i="0" u="none" strike="noStrike" kern="1200" cap="none" spc="120" normalizeH="0" baseline="0" noProof="0" dirty="0">
                <a:ln w="18415" cmpd="sng">
                  <a:noFill/>
                  <a:prstDash val="solid"/>
                </a:ln>
                <a:solidFill>
                  <a:prstClr val="black">
                    <a:lumMod val="85000"/>
                    <a:lumOff val="15000"/>
                  </a:prstClr>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求人掲載の営業はお断り</a:t>
            </a:r>
            <a:endParaRPr kumimoji="1" lang="en-US" altLang="ja-JP" sz="1100" b="0" i="0" u="none" strike="noStrike" kern="1200" cap="none" spc="120" normalizeH="0" baseline="0" noProof="0" dirty="0">
              <a:ln w="18415" cmpd="sng">
                <a:noFill/>
                <a:prstDash val="solid"/>
              </a:ln>
              <a:solidFill>
                <a:prstClr val="black">
                  <a:lumMod val="85000"/>
                  <a:lumOff val="15000"/>
                </a:prstClr>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46" name="テキスト ボックス 45">
            <a:extLst>
              <a:ext uri="{FF2B5EF4-FFF2-40B4-BE49-F238E27FC236}">
                <a16:creationId xmlns:a16="http://schemas.microsoft.com/office/drawing/2014/main" id="{7CD4B47E-FFE5-D3EA-BC30-A87CC6AEADDA}"/>
              </a:ext>
            </a:extLst>
          </p:cNvPr>
          <p:cNvSpPr txBox="1"/>
          <p:nvPr/>
        </p:nvSpPr>
        <p:spPr>
          <a:xfrm>
            <a:off x="3936753" y="7041732"/>
            <a:ext cx="775904" cy="423666"/>
          </a:xfrm>
          <a:prstGeom prst="rect">
            <a:avLst/>
          </a:prstGeom>
          <a:solidFill>
            <a:srgbClr val="FDF3B9"/>
          </a:solidFill>
          <a:ln w="15875">
            <a:solidFill>
              <a:srgbClr val="FE672A"/>
            </a:solidFill>
          </a:ln>
        </p:spPr>
        <p:txBody>
          <a:bodyPr wrap="none" lIns="72000" tIns="36000" rIns="36000" bIns="36000" rtlCol="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1" i="0" u="none" strike="noStrike" kern="1200" cap="none" spc="300" normalizeH="0" baseline="0" noProof="0" dirty="0">
                <a:ln>
                  <a:noFill/>
                </a:ln>
                <a:solidFill>
                  <a:srgbClr val="FE672A"/>
                </a:solidFill>
                <a:effectLst/>
                <a:uLnTx/>
                <a:uFillTx/>
                <a:latin typeface="BIZ UDPゴシック" panose="020B0400000000000000" pitchFamily="50" charset="-128"/>
                <a:ea typeface="BIZ UDPゴシック" panose="020B0400000000000000" pitchFamily="50" charset="-128"/>
                <a:cs typeface="+mn-cs"/>
              </a:rPr>
              <a:t>記載例①</a:t>
            </a:r>
          </a:p>
        </p:txBody>
      </p:sp>
      <p:sp>
        <p:nvSpPr>
          <p:cNvPr id="47" name="タイトル 1">
            <a:extLst>
              <a:ext uri="{FF2B5EF4-FFF2-40B4-BE49-F238E27FC236}">
                <a16:creationId xmlns:a16="http://schemas.microsoft.com/office/drawing/2014/main" id="{37A58FD3-E693-7831-73F3-5B4723DCA923}"/>
              </a:ext>
            </a:extLst>
          </p:cNvPr>
          <p:cNvSpPr txBox="1">
            <a:spLocks/>
          </p:cNvSpPr>
          <p:nvPr/>
        </p:nvSpPr>
        <p:spPr>
          <a:xfrm>
            <a:off x="4697075" y="7018470"/>
            <a:ext cx="2400296" cy="429954"/>
          </a:xfrm>
          <a:prstGeom prst="rect">
            <a:avLst/>
          </a:prstGeom>
          <a:ln w="31750">
            <a:noFill/>
          </a:ln>
        </p:spPr>
        <p:txBody>
          <a:bodyPr vert="horz" lIns="95637" tIns="47819" rIns="95637" bIns="47819" rtlCol="0" anchor="t" anchorCtr="0">
            <a:noAutofit/>
          </a:bodyPr>
          <a:lst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120" normalizeH="0" baseline="0" noProof="0" dirty="0">
                <a:ln w="18415" cmpd="sng">
                  <a:noFill/>
                  <a:prstDash val="solid"/>
                </a:ln>
                <a:solidFill>
                  <a:prstClr val="black">
                    <a:lumMod val="85000"/>
                    <a:lumOff val="15000"/>
                  </a:prstClr>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ハローワーク以外の職業紹介</a:t>
            </a:r>
            <a:br>
              <a:rPr kumimoji="1" lang="en-US" altLang="ja-JP" sz="1100" b="0" i="0" u="none" strike="noStrike" kern="1200" cap="none" spc="120" normalizeH="0" baseline="0" noProof="0" dirty="0">
                <a:ln w="18415" cmpd="sng">
                  <a:noFill/>
                  <a:prstDash val="solid"/>
                </a:ln>
                <a:solidFill>
                  <a:prstClr val="black">
                    <a:lumMod val="85000"/>
                    <a:lumOff val="15000"/>
                  </a:prstClr>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br>
            <a:r>
              <a:rPr kumimoji="1" lang="ja-JP" altLang="en-US" sz="1100" b="0" i="0" u="none" strike="noStrike" kern="1200" cap="none" spc="120" normalizeH="0" baseline="0" noProof="0" dirty="0">
                <a:ln w="18415" cmpd="sng">
                  <a:noFill/>
                  <a:prstDash val="solid"/>
                </a:ln>
                <a:solidFill>
                  <a:prstClr val="black">
                    <a:lumMod val="85000"/>
                    <a:lumOff val="15000"/>
                  </a:prstClr>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事業者からの営業はお断り</a:t>
            </a:r>
          </a:p>
        </p:txBody>
      </p:sp>
      <p:pic>
        <p:nvPicPr>
          <p:cNvPr id="50" name="図 49" descr="テキスト, 手紙&#10;&#10;自動的に生成された説明">
            <a:extLst>
              <a:ext uri="{FF2B5EF4-FFF2-40B4-BE49-F238E27FC236}">
                <a16:creationId xmlns:a16="http://schemas.microsoft.com/office/drawing/2014/main" id="{85FE8811-203F-01D1-E0CD-961B7FA6288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3493" y="7015074"/>
            <a:ext cx="2904959" cy="996273"/>
          </a:xfrm>
          <a:prstGeom prst="rect">
            <a:avLst/>
          </a:prstGeom>
        </p:spPr>
      </p:pic>
      <p:sp>
        <p:nvSpPr>
          <p:cNvPr id="51" name="四角形: 角を丸くする 50">
            <a:extLst>
              <a:ext uri="{FF2B5EF4-FFF2-40B4-BE49-F238E27FC236}">
                <a16:creationId xmlns:a16="http://schemas.microsoft.com/office/drawing/2014/main" id="{0B29D3DC-72CC-71DD-C69B-BCF0C8C96AD9}"/>
              </a:ext>
            </a:extLst>
          </p:cNvPr>
          <p:cNvSpPr/>
          <p:nvPr/>
        </p:nvSpPr>
        <p:spPr>
          <a:xfrm>
            <a:off x="1762933" y="7128325"/>
            <a:ext cx="1656184" cy="293899"/>
          </a:xfrm>
          <a:prstGeom prst="roundRect">
            <a:avLst/>
          </a:prstGeom>
          <a:solidFill>
            <a:srgbClr val="FDF3B9"/>
          </a:solidFill>
          <a:ln w="12700">
            <a:solidFill>
              <a:srgbClr val="FE672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50" b="1" i="0" u="none" strike="noStrike" kern="1200" cap="none" spc="300" normalizeH="0" baseline="0" noProof="0" dirty="0">
                <a:ln>
                  <a:noFill/>
                </a:ln>
                <a:solidFill>
                  <a:srgbClr val="FE672A"/>
                </a:solidFill>
                <a:effectLst/>
                <a:uLnTx/>
                <a:uFillTx/>
                <a:latin typeface="BIZ UDPゴシック" panose="020B0400000000000000" pitchFamily="50" charset="-128"/>
                <a:ea typeface="BIZ UDPゴシック" panose="020B0400000000000000" pitchFamily="50" charset="-128"/>
                <a:cs typeface="+mn-cs"/>
              </a:rPr>
              <a:t>記載場所の例</a:t>
            </a:r>
          </a:p>
        </p:txBody>
      </p:sp>
      <p:sp>
        <p:nvSpPr>
          <p:cNvPr id="54" name="タイトル 1">
            <a:extLst>
              <a:ext uri="{FF2B5EF4-FFF2-40B4-BE49-F238E27FC236}">
                <a16:creationId xmlns:a16="http://schemas.microsoft.com/office/drawing/2014/main" id="{35DBB975-3CF7-AD84-1B73-B035016CBFFA}"/>
              </a:ext>
            </a:extLst>
          </p:cNvPr>
          <p:cNvSpPr txBox="1">
            <a:spLocks/>
          </p:cNvSpPr>
          <p:nvPr/>
        </p:nvSpPr>
        <p:spPr>
          <a:xfrm>
            <a:off x="620338" y="7976621"/>
            <a:ext cx="6017882" cy="249605"/>
          </a:xfrm>
          <a:prstGeom prst="rect">
            <a:avLst/>
          </a:prstGeom>
          <a:ln w="31750">
            <a:noFill/>
          </a:ln>
        </p:spPr>
        <p:txBody>
          <a:bodyPr vert="horz" lIns="95637" tIns="47819" rIns="95637" bIns="47819" rtlCol="0" anchor="t" anchorCtr="0">
            <a:noAutofit/>
          </a:bodyPr>
          <a:lst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80000" marR="0" lvl="0" indent="-457200" algn="l" defTabSz="914400" rtl="0" eaLnBrk="1" fontAlgn="base" latinLnBrk="0" hangingPunct="1">
              <a:lnSpc>
                <a:spcPts val="1800"/>
              </a:lnSpc>
              <a:spcBef>
                <a:spcPct val="0"/>
              </a:spcBef>
              <a:spcAft>
                <a:spcPct val="0"/>
              </a:spcAft>
              <a:buClrTx/>
              <a:buSzTx/>
              <a:buFontTx/>
              <a:buNone/>
              <a:tabLst/>
              <a:defRPr/>
            </a:pPr>
            <a:r>
              <a:rPr kumimoji="1" lang="en-US" altLang="ja-JP" sz="1000" b="0" i="0" u="none" strike="noStrike" kern="1200" cap="none" spc="110" normalizeH="0" baseline="0" noProof="0" dirty="0">
                <a:ln w="18415" cmpd="sng">
                  <a:noFill/>
                  <a:prstDash val="solid"/>
                </a:ln>
                <a:solidFill>
                  <a:prstClr val="black"/>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a:t>
            </a:r>
            <a:r>
              <a:rPr kumimoji="1" lang="ja-JP" altLang="en-US" sz="1000" b="0" i="0" u="none" strike="noStrike" kern="1200" cap="none" spc="110" normalizeH="0" baseline="0" noProof="0" dirty="0">
                <a:ln w="18415" cmpd="sng">
                  <a:noFill/>
                  <a:prstDash val="solid"/>
                </a:ln>
                <a:solidFill>
                  <a:prstClr val="black"/>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営業を技術的に拒否できるわけではありませんので、あらかじめご了承ください。</a:t>
            </a:r>
          </a:p>
        </p:txBody>
      </p:sp>
      <p:sp>
        <p:nvSpPr>
          <p:cNvPr id="55" name="タイトル 1">
            <a:extLst>
              <a:ext uri="{FF2B5EF4-FFF2-40B4-BE49-F238E27FC236}">
                <a16:creationId xmlns:a16="http://schemas.microsoft.com/office/drawing/2014/main" id="{519C3390-CA5B-DB23-BF6E-247AF35A7795}"/>
              </a:ext>
            </a:extLst>
          </p:cNvPr>
          <p:cNvSpPr txBox="1">
            <a:spLocks/>
          </p:cNvSpPr>
          <p:nvPr/>
        </p:nvSpPr>
        <p:spPr>
          <a:xfrm>
            <a:off x="533629" y="9345772"/>
            <a:ext cx="6442552" cy="434553"/>
          </a:xfrm>
          <a:prstGeom prst="rect">
            <a:avLst/>
          </a:prstGeom>
          <a:ln w="31750">
            <a:noFill/>
          </a:ln>
        </p:spPr>
        <p:txBody>
          <a:bodyPr vert="horz" lIns="95637" tIns="47819" rIns="95637" bIns="47819" rtlCol="0" anchor="t" anchorCtr="0">
            <a:noAutofit/>
          </a:bodyPr>
          <a:lst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80000" marR="0" lvl="0" indent="-108000" algn="just" defTabSz="914400" rtl="0" eaLnBrk="1" fontAlgn="base" latinLnBrk="0" hangingPunct="1">
              <a:lnSpc>
                <a:spcPct val="120000"/>
              </a:lnSpc>
              <a:spcBef>
                <a:spcPct val="0"/>
              </a:spcBef>
              <a:spcAft>
                <a:spcPct val="0"/>
              </a:spcAft>
              <a:buClrTx/>
              <a:buSzTx/>
              <a:buFontTx/>
              <a:buNone/>
              <a:tabLst/>
              <a:defRPr/>
            </a:pPr>
            <a:r>
              <a:rPr kumimoji="1" lang="en-US" altLang="ja-JP" sz="900" b="0" i="0" u="none" strike="noStrike" kern="1200" cap="none" spc="0" normalizeH="0" baseline="0" noProof="0" dirty="0">
                <a:ln w="18415" cmpd="sng">
                  <a:noFill/>
                  <a:prstDash val="solid"/>
                </a:ln>
                <a:solidFill>
                  <a:prstClr val="black">
                    <a:lumMod val="85000"/>
                    <a:lumOff val="15000"/>
                  </a:prstClr>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a:t>
            </a:r>
            <a:r>
              <a:rPr kumimoji="1" lang="ja-JP" altLang="en-US" sz="900" b="0" i="0" u="none" strike="noStrike" kern="1200" cap="none" spc="0" normalizeH="0" baseline="0" noProof="0" dirty="0">
                <a:ln w="18415" cmpd="sng">
                  <a:noFill/>
                  <a:prstDash val="solid"/>
                </a:ln>
                <a:solidFill>
                  <a:prstClr val="black">
                    <a:lumMod val="85000"/>
                    <a:lumOff val="15000"/>
                  </a:prstClr>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ただし、</a:t>
            </a:r>
            <a:r>
              <a:rPr kumimoji="1" lang="ja-JP" altLang="en-US" sz="900" b="0" i="0" u="sng" strike="noStrike" kern="1200" cap="none" spc="0" normalizeH="0" baseline="0" noProof="0" dirty="0">
                <a:ln w="18415" cmpd="sng">
                  <a:noFill/>
                  <a:prstDash val="solid"/>
                </a:ln>
                <a:solidFill>
                  <a:prstClr val="black">
                    <a:lumMod val="85000"/>
                    <a:lumOff val="15000"/>
                  </a:prstClr>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同時に事業所名、所在地、ホームページ、画像情報などの他の企業情報も非公開となり</a:t>
            </a:r>
            <a:r>
              <a:rPr kumimoji="1" lang="ja-JP" altLang="en-US" sz="900" b="0" i="0" u="none" strike="noStrike" kern="1200" cap="none" spc="0" normalizeH="0" baseline="0" noProof="0" dirty="0">
                <a:ln w="18415" cmpd="sng">
                  <a:noFill/>
                  <a:prstDash val="solid"/>
                </a:ln>
                <a:solidFill>
                  <a:prstClr val="black">
                    <a:lumMod val="85000"/>
                    <a:lumOff val="15000"/>
                  </a:prstClr>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、ハローワークの窓口の提供または求職者マイページのみ閲覧可能となります。非公開になる情報については、詳しくはハローワークにお尋ねください</a:t>
            </a:r>
          </a:p>
        </p:txBody>
      </p:sp>
      <p:grpSp>
        <p:nvGrpSpPr>
          <p:cNvPr id="56" name="グループ化 55">
            <a:extLst>
              <a:ext uri="{FF2B5EF4-FFF2-40B4-BE49-F238E27FC236}">
                <a16:creationId xmlns:a16="http://schemas.microsoft.com/office/drawing/2014/main" id="{806E3B52-59F0-1368-2D1A-FFA777FFB071}"/>
              </a:ext>
            </a:extLst>
          </p:cNvPr>
          <p:cNvGrpSpPr>
            <a:grpSpLocks noChangeAspect="1"/>
          </p:cNvGrpSpPr>
          <p:nvPr/>
        </p:nvGrpSpPr>
        <p:grpSpPr>
          <a:xfrm>
            <a:off x="492914" y="3540884"/>
            <a:ext cx="567789" cy="547462"/>
            <a:chOff x="287152" y="3220886"/>
            <a:chExt cx="845068" cy="814815"/>
          </a:xfrm>
          <a:solidFill>
            <a:srgbClr val="FE672A"/>
          </a:solidFill>
        </p:grpSpPr>
        <p:sp>
          <p:nvSpPr>
            <p:cNvPr id="57" name="楕円 56">
              <a:extLst>
                <a:ext uri="{FF2B5EF4-FFF2-40B4-BE49-F238E27FC236}">
                  <a16:creationId xmlns:a16="http://schemas.microsoft.com/office/drawing/2014/main" id="{C4B8CA5F-5D60-52EC-D2EA-82AD117E8F3C}"/>
                </a:ext>
              </a:extLst>
            </p:cNvPr>
            <p:cNvSpPr/>
            <p:nvPr/>
          </p:nvSpPr>
          <p:spPr>
            <a:xfrm>
              <a:off x="287152" y="3243701"/>
              <a:ext cx="792000" cy="792000"/>
            </a:xfrm>
            <a:prstGeom prst="ellips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p:txBody>
        </p:sp>
        <p:sp>
          <p:nvSpPr>
            <p:cNvPr id="58" name="テキスト ボックス 57">
              <a:extLst>
                <a:ext uri="{FF2B5EF4-FFF2-40B4-BE49-F238E27FC236}">
                  <a16:creationId xmlns:a16="http://schemas.microsoft.com/office/drawing/2014/main" id="{96759D8D-D7ED-70DA-9F02-4A3D304928F6}"/>
                </a:ext>
              </a:extLst>
            </p:cNvPr>
            <p:cNvSpPr txBox="1"/>
            <p:nvPr/>
          </p:nvSpPr>
          <p:spPr>
            <a:xfrm>
              <a:off x="311345" y="3220886"/>
              <a:ext cx="820875" cy="737684"/>
            </a:xfrm>
            <a:prstGeom prst="rect">
              <a:avLst/>
            </a:prstGeom>
            <a:noFill/>
          </p:spPr>
          <p:txBody>
            <a:bodyPr wrap="none" lIns="108000" tIns="72000" rIns="108000" rtlCol="0">
              <a:spAutoFit/>
            </a:bodyPr>
            <a:lstStyle/>
            <a:p>
              <a:pPr marL="0" marR="0" lvl="0" indent="0" algn="l" defTabSz="914400" rtl="0" eaLnBrk="1" fontAlgn="base" latinLnBrk="0" hangingPunct="1">
                <a:lnSpc>
                  <a:spcPct val="120000"/>
                </a:lnSpc>
                <a:spcBef>
                  <a:spcPct val="0"/>
                </a:spcBef>
                <a:spcAft>
                  <a:spcPct val="0"/>
                </a:spcAft>
                <a:buClrTx/>
                <a:buSzTx/>
                <a:buFontTx/>
                <a:buNone/>
                <a:tabLst/>
                <a:defRPr/>
              </a:pPr>
              <a:r>
                <a:rPr kumimoji="1" lang="ja-JP" altLang="en-US" sz="2400" b="0" i="0" u="none" strike="noStrike" kern="1200" cap="none" spc="20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a:t>
              </a:r>
            </a:p>
          </p:txBody>
        </p:sp>
      </p:grpSp>
      <p:sp>
        <p:nvSpPr>
          <p:cNvPr id="61" name="タイトル 1">
            <a:extLst>
              <a:ext uri="{FF2B5EF4-FFF2-40B4-BE49-F238E27FC236}">
                <a16:creationId xmlns:a16="http://schemas.microsoft.com/office/drawing/2014/main" id="{0789359A-0C3B-4636-6C5C-F92CFC7C157D}"/>
              </a:ext>
            </a:extLst>
          </p:cNvPr>
          <p:cNvSpPr txBox="1">
            <a:spLocks/>
          </p:cNvSpPr>
          <p:nvPr/>
        </p:nvSpPr>
        <p:spPr>
          <a:xfrm>
            <a:off x="624945" y="8756072"/>
            <a:ext cx="6191250" cy="572998"/>
          </a:xfrm>
          <a:prstGeom prst="rect">
            <a:avLst/>
          </a:prstGeom>
          <a:ln w="31750">
            <a:noFill/>
          </a:ln>
        </p:spPr>
        <p:txBody>
          <a:bodyPr vert="horz" lIns="95637" tIns="47819" rIns="95637" bIns="47819" rtlCol="0" anchor="t" anchorCtr="0">
            <a:noAutofit/>
          </a:bodyPr>
          <a:lst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400" b="0" i="0" u="none" strike="noStrike" kern="1200" cap="none" spc="120" normalizeH="0" baseline="0" noProof="0" dirty="0">
                <a:ln w="18415" cmpd="sng">
                  <a:noFill/>
                  <a:prstDash val="solid"/>
                </a:ln>
                <a:solidFill>
                  <a:prstClr val="black">
                    <a:lumMod val="85000"/>
                    <a:lumOff val="15000"/>
                  </a:prstClr>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　ハローワークに提出した求人票をインターネットに公開する際に、</a:t>
            </a:r>
            <a:endParaRPr kumimoji="1" lang="en-US" altLang="ja-JP" sz="1400" b="0" i="0" u="none" strike="noStrike" kern="1200" cap="none" spc="120" normalizeH="0" baseline="0" noProof="0" dirty="0">
              <a:ln w="18415" cmpd="sng">
                <a:noFill/>
                <a:prstDash val="solid"/>
              </a:ln>
              <a:solidFill>
                <a:prstClr val="black">
                  <a:lumMod val="85000"/>
                  <a:lumOff val="15000"/>
                </a:prstClr>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defRPr/>
            </a:pPr>
            <a:r>
              <a:rPr kumimoji="1" lang="ja-JP" altLang="en-US" sz="1400" b="0" i="0" u="none" strike="noStrike" kern="1200" cap="none" spc="120" normalizeH="0" baseline="0" noProof="0" dirty="0">
                <a:ln w="18415" cmpd="sng">
                  <a:noFill/>
                  <a:prstDash val="solid"/>
                </a:ln>
                <a:solidFill>
                  <a:prstClr val="black">
                    <a:lumMod val="85000"/>
                    <a:lumOff val="15000"/>
                  </a:prstClr>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　</a:t>
            </a:r>
            <a:r>
              <a:rPr kumimoji="1" lang="ja-JP" altLang="en-US" sz="1500" b="1" i="0" u="sng" strike="noStrike" kern="1200" cap="none" spc="120" normalizeH="0" baseline="0" noProof="0" dirty="0">
                <a:ln w="18415" cmpd="sng">
                  <a:noFill/>
                  <a:prstDash val="solid"/>
                </a:ln>
                <a:solidFill>
                  <a:prstClr val="black">
                    <a:lumMod val="85000"/>
                    <a:lumOff val="15000"/>
                  </a:prstClr>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担当者の名前や電話番号</a:t>
            </a:r>
            <a:r>
              <a:rPr kumimoji="1" lang="ja-JP" altLang="en-US" sz="1500" b="1" i="0" u="sng" strike="noStrike" kern="1200" cap="none" spc="120" normalizeH="0" baseline="0" noProof="0" dirty="0">
                <a:ln w="18415" cmpd="sng">
                  <a:noFill/>
                  <a:prstDash val="solid"/>
                </a:ln>
                <a:solidFill>
                  <a:prstClr val="black">
                    <a:lumMod val="85000"/>
                    <a:lumOff val="15000"/>
                  </a:prstClr>
                </a:solidFill>
                <a:effectLst/>
                <a:uLnTx/>
                <a:uFillTx/>
                <a:latin typeface="BIZ UDPゴシック" panose="020B0400000000000000" pitchFamily="50" charset="-128"/>
                <a:ea typeface="BIZ UDPゴシック" panose="020B0400000000000000" pitchFamily="50" charset="-128"/>
                <a:cs typeface="+mj-cs"/>
              </a:rPr>
              <a:t>などを非公開</a:t>
            </a:r>
            <a:r>
              <a:rPr kumimoji="1" lang="ja-JP" altLang="en-US" sz="1500" b="1" i="0" u="sng" strike="noStrike" kern="1200" cap="none" spc="120" normalizeH="0" baseline="0" noProof="0" dirty="0">
                <a:ln w="18415" cmpd="sng">
                  <a:noFill/>
                  <a:prstDash val="solid"/>
                </a:ln>
                <a:solidFill>
                  <a:prstClr val="black">
                    <a:lumMod val="85000"/>
                    <a:lumOff val="15000"/>
                  </a:prstClr>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にすることができます！</a:t>
            </a:r>
          </a:p>
        </p:txBody>
      </p:sp>
      <p:sp>
        <p:nvSpPr>
          <p:cNvPr id="62" name="テキスト ボックス 61">
            <a:extLst>
              <a:ext uri="{FF2B5EF4-FFF2-40B4-BE49-F238E27FC236}">
                <a16:creationId xmlns:a16="http://schemas.microsoft.com/office/drawing/2014/main" id="{E43F645B-1671-9FA9-B893-6E37ABCF2C98}"/>
              </a:ext>
            </a:extLst>
          </p:cNvPr>
          <p:cNvSpPr txBox="1"/>
          <p:nvPr/>
        </p:nvSpPr>
        <p:spPr>
          <a:xfrm>
            <a:off x="445723" y="5436880"/>
            <a:ext cx="6672545" cy="549757"/>
          </a:xfrm>
          <a:prstGeom prst="rect">
            <a:avLst/>
          </a:prstGeom>
          <a:noFill/>
        </p:spPr>
        <p:txBody>
          <a:bodyPr wrap="square" lIns="108000" tIns="72000" rIns="108000"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150" normalizeH="0" baseline="0" noProof="0" dirty="0">
                <a:ln>
                  <a:noFill/>
                </a:ln>
                <a:solidFill>
                  <a:prstClr val="black">
                    <a:lumMod val="85000"/>
                    <a:lumOff val="15000"/>
                  </a:prstClr>
                </a:solidFill>
                <a:effectLst/>
                <a:uLnTx/>
                <a:uFillTx/>
                <a:latin typeface="BIZ UDPゴシック" panose="020B0400000000000000" pitchFamily="50" charset="-128"/>
                <a:ea typeface="BIZ UDPゴシック" panose="020B0400000000000000" pitchFamily="50" charset="-128"/>
                <a:cs typeface="+mn-cs"/>
              </a:rPr>
              <a:t>ハローワークで求人を公開した際に、求人広告サイトを運営する事業者等から電話がかかってくることがあるとの声をいただいています。</a:t>
            </a:r>
            <a:endParaRPr kumimoji="1" lang="en-US" altLang="ja-JP" sz="1400" b="1" i="0" u="none" strike="noStrike" kern="1200" cap="none" spc="150" normalizeH="0" baseline="0" noProof="0" dirty="0">
              <a:ln>
                <a:noFill/>
              </a:ln>
              <a:solidFill>
                <a:prstClr val="black">
                  <a:lumMod val="85000"/>
                  <a:lumOff val="15000"/>
                </a:prstClr>
              </a:solidFill>
              <a:effectLst/>
              <a:uLnTx/>
              <a:uFillTx/>
              <a:latin typeface="BIZ UDPゴシック" panose="020B0400000000000000" pitchFamily="50" charset="-128"/>
              <a:ea typeface="BIZ UDPゴシック" panose="020B0400000000000000" pitchFamily="50" charset="-128"/>
              <a:cs typeface="+mn-cs"/>
            </a:endParaRPr>
          </a:p>
        </p:txBody>
      </p:sp>
      <p:sp>
        <p:nvSpPr>
          <p:cNvPr id="38" name="タイトル 1">
            <a:extLst>
              <a:ext uri="{FF2B5EF4-FFF2-40B4-BE49-F238E27FC236}">
                <a16:creationId xmlns:a16="http://schemas.microsoft.com/office/drawing/2014/main" id="{81B3258D-4739-8C52-CC31-33B96B4E5241}"/>
              </a:ext>
            </a:extLst>
          </p:cNvPr>
          <p:cNvSpPr txBox="1">
            <a:spLocks/>
          </p:cNvSpPr>
          <p:nvPr/>
        </p:nvSpPr>
        <p:spPr>
          <a:xfrm>
            <a:off x="1318504" y="3150659"/>
            <a:ext cx="5180468" cy="369680"/>
          </a:xfrm>
          <a:prstGeom prst="rect">
            <a:avLst/>
          </a:prstGeom>
          <a:solidFill>
            <a:schemeClr val="bg1"/>
          </a:solidFill>
          <a:ln w="31750">
            <a:noFill/>
          </a:ln>
        </p:spPr>
        <p:txBody>
          <a:bodyPr vert="horz" lIns="72000" tIns="47819" rIns="36000" bIns="47819" rtlCol="0" anchor="t" anchorCtr="0">
            <a:noAutofit/>
          </a:bodyPr>
          <a:lst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0" marR="0" lvl="0" indent="0" algn="ctr" defTabSz="914400" rtl="0" eaLnBrk="1" fontAlgn="base" latinLnBrk="0" hangingPunct="1">
              <a:lnSpc>
                <a:spcPct val="130000"/>
              </a:lnSpc>
              <a:spcBef>
                <a:spcPct val="0"/>
              </a:spcBef>
              <a:spcAft>
                <a:spcPct val="0"/>
              </a:spcAft>
              <a:buClrTx/>
              <a:buSzTx/>
              <a:buFontTx/>
              <a:buNone/>
              <a:tabLst/>
              <a:defRPr/>
            </a:pPr>
            <a:r>
              <a:rPr kumimoji="1" lang="ja-JP" altLang="en-US" sz="1500" b="1" i="0" u="none" strike="noStrike" kern="1200" cap="none" spc="200" normalizeH="0" baseline="0" noProof="0" dirty="0">
                <a:ln w="18415" cmpd="sng">
                  <a:noFill/>
                  <a:prstDash val="solid"/>
                </a:ln>
                <a:solidFill>
                  <a:prstClr val="black">
                    <a:lumMod val="85000"/>
                    <a:lumOff val="15000"/>
                  </a:prstClr>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求人広告をインターネット等に掲載依頼する際には</a:t>
            </a:r>
            <a:endParaRPr kumimoji="1" lang="en-US" altLang="ja-JP" sz="1500" b="1" i="0" u="none" strike="noStrike" kern="1200" cap="none" spc="200" normalizeH="0" baseline="0" noProof="0" dirty="0">
              <a:ln w="18415" cmpd="sng">
                <a:noFill/>
                <a:prstDash val="solid"/>
              </a:ln>
              <a:solidFill>
                <a:prstClr val="black">
                  <a:lumMod val="85000"/>
                  <a:lumOff val="15000"/>
                </a:prstClr>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endParaRPr>
          </a:p>
        </p:txBody>
      </p:sp>
      <p:cxnSp>
        <p:nvCxnSpPr>
          <p:cNvPr id="41" name="直線コネクタ 40">
            <a:extLst>
              <a:ext uri="{FF2B5EF4-FFF2-40B4-BE49-F238E27FC236}">
                <a16:creationId xmlns:a16="http://schemas.microsoft.com/office/drawing/2014/main" id="{6876B8A6-2078-363F-BAC2-A10C27CF9CBC}"/>
              </a:ext>
            </a:extLst>
          </p:cNvPr>
          <p:cNvCxnSpPr>
            <a:cxnSpLocks/>
          </p:cNvCxnSpPr>
          <p:nvPr/>
        </p:nvCxnSpPr>
        <p:spPr>
          <a:xfrm>
            <a:off x="415053" y="4198652"/>
            <a:ext cx="6749335" cy="0"/>
          </a:xfrm>
          <a:prstGeom prst="line">
            <a:avLst/>
          </a:prstGeom>
          <a:ln w="19050">
            <a:solidFill>
              <a:srgbClr val="FE672A"/>
            </a:solidFill>
          </a:ln>
        </p:spPr>
        <p:style>
          <a:lnRef idx="1">
            <a:schemeClr val="accent1"/>
          </a:lnRef>
          <a:fillRef idx="0">
            <a:schemeClr val="accent1"/>
          </a:fillRef>
          <a:effectRef idx="0">
            <a:schemeClr val="accent1"/>
          </a:effectRef>
          <a:fontRef idx="minor">
            <a:schemeClr val="tx1"/>
          </a:fontRef>
        </p:style>
      </p:cxnSp>
      <p:sp>
        <p:nvSpPr>
          <p:cNvPr id="1027" name="正方形/長方形 1026">
            <a:extLst>
              <a:ext uri="{FF2B5EF4-FFF2-40B4-BE49-F238E27FC236}">
                <a16:creationId xmlns:a16="http://schemas.microsoft.com/office/drawing/2014/main" id="{FDBBD22D-D8E6-9547-5463-53D23A8161F3}"/>
              </a:ext>
            </a:extLst>
          </p:cNvPr>
          <p:cNvSpPr/>
          <p:nvPr/>
        </p:nvSpPr>
        <p:spPr>
          <a:xfrm>
            <a:off x="424933" y="4480501"/>
            <a:ext cx="1216684" cy="451406"/>
          </a:xfrm>
          <a:prstGeom prst="rect">
            <a:avLst/>
          </a:prstGeom>
          <a:ln>
            <a:noFill/>
          </a:ln>
        </p:spPr>
        <p:txBody>
          <a:bodyPr wrap="square">
            <a:spAutoFit/>
          </a:bodyPr>
          <a:lstStyle/>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200" b="1" i="0" u="none" strike="noStrike" kern="1200" cap="none" spc="100" normalizeH="0" baseline="0" noProof="0" dirty="0">
                <a:ln>
                  <a:noFill/>
                </a:ln>
                <a:solidFill>
                  <a:srgbClr val="009944"/>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実際に相談の</a:t>
            </a:r>
            <a:endParaRPr kumimoji="1" lang="en-US" altLang="ja-JP" sz="1200" b="1" i="0" u="none" strike="noStrike" kern="1200" cap="none" spc="100" normalizeH="0" baseline="0" noProof="0" dirty="0">
              <a:ln>
                <a:noFill/>
              </a:ln>
              <a:solidFill>
                <a:srgbClr val="009944"/>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200" b="1" i="0" u="none" strike="noStrike" kern="1200" cap="none" spc="100" normalizeH="0" baseline="0" noProof="0" dirty="0">
                <a:ln>
                  <a:noFill/>
                </a:ln>
                <a:solidFill>
                  <a:srgbClr val="009944"/>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あったケース</a:t>
            </a:r>
            <a:endParaRPr kumimoji="1" lang="en-US" altLang="ja-JP" sz="1100" b="0" i="0" u="none" strike="noStrike" kern="1200" cap="none" spc="100" normalizeH="0" baseline="0" noProof="0" dirty="0">
              <a:ln>
                <a:noFill/>
              </a:ln>
              <a:solidFill>
                <a:srgbClr val="009944"/>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1038" name="四角形: 角を丸くする 1037">
            <a:extLst>
              <a:ext uri="{FF2B5EF4-FFF2-40B4-BE49-F238E27FC236}">
                <a16:creationId xmlns:a16="http://schemas.microsoft.com/office/drawing/2014/main" id="{5577E8CC-0425-D350-4DEB-C237B8EECFC7}"/>
              </a:ext>
            </a:extLst>
          </p:cNvPr>
          <p:cNvSpPr/>
          <p:nvPr/>
        </p:nvSpPr>
        <p:spPr>
          <a:xfrm>
            <a:off x="684213" y="8352457"/>
            <a:ext cx="6192077" cy="377471"/>
          </a:xfrm>
          <a:prstGeom prst="roundRect">
            <a:avLst/>
          </a:prstGeom>
          <a:solidFill>
            <a:srgbClr val="FFD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039" name="テキスト ボックス 1038">
            <a:extLst>
              <a:ext uri="{FF2B5EF4-FFF2-40B4-BE49-F238E27FC236}">
                <a16:creationId xmlns:a16="http://schemas.microsoft.com/office/drawing/2014/main" id="{0B43551F-F1EC-1C32-A09F-5F9604A917E1}"/>
              </a:ext>
            </a:extLst>
          </p:cNvPr>
          <p:cNvSpPr txBox="1"/>
          <p:nvPr/>
        </p:nvSpPr>
        <p:spPr>
          <a:xfrm>
            <a:off x="759635" y="8343311"/>
            <a:ext cx="3893796" cy="338610"/>
          </a:xfrm>
          <a:prstGeom prst="rect">
            <a:avLst/>
          </a:prstGeom>
          <a:noFill/>
        </p:spPr>
        <p:txBody>
          <a:bodyPr wrap="none" lIns="108000" tIns="72000" rIns="108000" rtlCol="0">
            <a:spAutoFit/>
          </a:bodyPr>
          <a:lstStyle/>
          <a:p>
            <a:pPr marL="0" marR="0" lvl="0" indent="0" algn="l" defTabSz="914400" rtl="0" eaLnBrk="1" fontAlgn="base" latinLnBrk="0" hangingPunct="1">
              <a:lnSpc>
                <a:spcPct val="120000"/>
              </a:lnSpc>
              <a:spcBef>
                <a:spcPct val="0"/>
              </a:spcBef>
              <a:spcAft>
                <a:spcPct val="0"/>
              </a:spcAft>
              <a:buClrTx/>
              <a:buSzTx/>
              <a:buFontTx/>
              <a:buNone/>
              <a:tabLst/>
              <a:defRPr/>
            </a:pPr>
            <a:r>
              <a:rPr kumimoji="1" lang="ja-JP" altLang="en-US" sz="1400" b="1" i="0" u="none" strike="noStrike" kern="1200" cap="none" spc="200" normalizeH="0" baseline="0" noProof="0" dirty="0">
                <a:ln>
                  <a:noFill/>
                </a:ln>
                <a:solidFill>
                  <a:prstClr val="black">
                    <a:lumMod val="85000"/>
                    <a:lumOff val="15000"/>
                  </a:prstClr>
                </a:solidFill>
                <a:effectLst/>
                <a:uLnTx/>
                <a:uFillTx/>
                <a:latin typeface="BIZ UDPゴシック" panose="020B0400000000000000" pitchFamily="50" charset="-128"/>
                <a:ea typeface="BIZ UDPゴシック" panose="020B0400000000000000" pitchFamily="50" charset="-128"/>
                <a:cs typeface="+mn-cs"/>
              </a:rPr>
              <a:t>担当者の連絡先を非公開にもできます！</a:t>
            </a:r>
          </a:p>
        </p:txBody>
      </p:sp>
      <p:pic>
        <p:nvPicPr>
          <p:cNvPr id="1041" name="図 1040" descr="黒い背景と白い文字&#10;&#10;自動的に生成された説明">
            <a:extLst>
              <a:ext uri="{FF2B5EF4-FFF2-40B4-BE49-F238E27FC236}">
                <a16:creationId xmlns:a16="http://schemas.microsoft.com/office/drawing/2014/main" id="{85DB6034-E5B2-08CE-ED74-64D510755B3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6515" y="9952158"/>
            <a:ext cx="1708562" cy="436752"/>
          </a:xfrm>
          <a:prstGeom prst="rect">
            <a:avLst/>
          </a:prstGeom>
        </p:spPr>
      </p:pic>
      <p:grpSp>
        <p:nvGrpSpPr>
          <p:cNvPr id="1046" name="グループ化 1045">
            <a:extLst>
              <a:ext uri="{FF2B5EF4-FFF2-40B4-BE49-F238E27FC236}">
                <a16:creationId xmlns:a16="http://schemas.microsoft.com/office/drawing/2014/main" id="{83082120-C806-2AB4-6172-6627474F97A8}"/>
              </a:ext>
            </a:extLst>
          </p:cNvPr>
          <p:cNvGrpSpPr/>
          <p:nvPr/>
        </p:nvGrpSpPr>
        <p:grpSpPr>
          <a:xfrm>
            <a:off x="-265032" y="-268523"/>
            <a:ext cx="8149325" cy="525954"/>
            <a:chOff x="-265032" y="-198077"/>
            <a:chExt cx="8149325" cy="525954"/>
          </a:xfrm>
        </p:grpSpPr>
        <p:sp>
          <p:nvSpPr>
            <p:cNvPr id="1043" name="AutoShape 12">
              <a:extLst>
                <a:ext uri="{FF2B5EF4-FFF2-40B4-BE49-F238E27FC236}">
                  <a16:creationId xmlns:a16="http://schemas.microsoft.com/office/drawing/2014/main" id="{5A0E9A3C-F4BD-8876-A7ED-B1983BE32713}"/>
                </a:ext>
              </a:extLst>
            </p:cNvPr>
            <p:cNvSpPr>
              <a:spLocks noChangeArrowheads="1"/>
            </p:cNvSpPr>
            <p:nvPr/>
          </p:nvSpPr>
          <p:spPr bwMode="auto">
            <a:xfrm>
              <a:off x="-265032" y="-198077"/>
              <a:ext cx="680085" cy="525954"/>
            </a:xfrm>
            <a:prstGeom prst="roundRect">
              <a:avLst>
                <a:gd name="adj" fmla="val 50000"/>
              </a:avLst>
            </a:prstGeom>
            <a:solidFill>
              <a:srgbClr val="009944"/>
            </a:solidFill>
            <a:ln w="9525">
              <a:noFill/>
              <a:round/>
              <a:headEnd/>
              <a:tailEnd/>
            </a:ln>
          </p:spPr>
          <p:txBody>
            <a:bodyPr vert="horz" wrap="square" lIns="77705" tIns="9298" rIns="77705" bIns="9298"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044" name="Oval 13">
              <a:extLst>
                <a:ext uri="{FF2B5EF4-FFF2-40B4-BE49-F238E27FC236}">
                  <a16:creationId xmlns:a16="http://schemas.microsoft.com/office/drawing/2014/main" id="{D5BD6274-27B8-BC14-2A55-9F0149C80FDC}"/>
                </a:ext>
              </a:extLst>
            </p:cNvPr>
            <p:cNvSpPr>
              <a:spLocks noChangeArrowheads="1"/>
            </p:cNvSpPr>
            <p:nvPr/>
          </p:nvSpPr>
          <p:spPr bwMode="auto">
            <a:xfrm>
              <a:off x="415718" y="-198077"/>
              <a:ext cx="529400" cy="525954"/>
            </a:xfrm>
            <a:prstGeom prst="ellipse">
              <a:avLst/>
            </a:prstGeom>
            <a:solidFill>
              <a:srgbClr val="FABF00"/>
            </a:solidFill>
            <a:ln w="9525">
              <a:noFill/>
              <a:round/>
              <a:headEnd/>
              <a:tailEnd/>
            </a:ln>
          </p:spPr>
          <p:txBody>
            <a:bodyPr vert="horz" wrap="square" lIns="77705" tIns="9298" rIns="77705" bIns="9298"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045" name="AutoShape 14">
              <a:extLst>
                <a:ext uri="{FF2B5EF4-FFF2-40B4-BE49-F238E27FC236}">
                  <a16:creationId xmlns:a16="http://schemas.microsoft.com/office/drawing/2014/main" id="{B0475D0E-BFE0-13F4-FF39-9ECE24F7B8A1}"/>
                </a:ext>
              </a:extLst>
            </p:cNvPr>
            <p:cNvSpPr>
              <a:spLocks noChangeArrowheads="1"/>
            </p:cNvSpPr>
            <p:nvPr/>
          </p:nvSpPr>
          <p:spPr bwMode="auto">
            <a:xfrm>
              <a:off x="945120" y="-198077"/>
              <a:ext cx="6939173" cy="525954"/>
            </a:xfrm>
            <a:prstGeom prst="roundRect">
              <a:avLst>
                <a:gd name="adj" fmla="val 50000"/>
              </a:avLst>
            </a:prstGeom>
            <a:solidFill>
              <a:srgbClr val="009944"/>
            </a:solidFill>
            <a:ln w="9525">
              <a:noFill/>
              <a:round/>
              <a:headEnd/>
              <a:tailEnd/>
            </a:ln>
          </p:spPr>
          <p:txBody>
            <a:bodyPr vert="horz" wrap="square" lIns="77705" tIns="9298" rIns="77705" bIns="9298"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grpSp>
      <p:sp>
        <p:nvSpPr>
          <p:cNvPr id="1048" name="正方形/長方形 1047">
            <a:extLst>
              <a:ext uri="{FF2B5EF4-FFF2-40B4-BE49-F238E27FC236}">
                <a16:creationId xmlns:a16="http://schemas.microsoft.com/office/drawing/2014/main" id="{0F403029-B563-1347-2EEA-F790EAED9F37}"/>
              </a:ext>
            </a:extLst>
          </p:cNvPr>
          <p:cNvSpPr/>
          <p:nvPr/>
        </p:nvSpPr>
        <p:spPr>
          <a:xfrm>
            <a:off x="3936753" y="7041731"/>
            <a:ext cx="2938710" cy="424081"/>
          </a:xfrm>
          <a:prstGeom prst="rect">
            <a:avLst/>
          </a:prstGeom>
          <a:noFill/>
          <a:ln w="15875">
            <a:solidFill>
              <a:srgbClr val="FE672A"/>
            </a:solidFill>
          </a:ln>
        </p:spPr>
        <p:txBody>
          <a:bodyPr wrap="none" lIns="72000" tIns="36000" rIns="36000" bIns="36000" rtlCol="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000" b="1" i="0" u="none" strike="noStrike" kern="1200" cap="none" spc="300" normalizeH="0" baseline="0" noProof="0">
              <a:ln>
                <a:noFill/>
              </a:ln>
              <a:solidFill>
                <a:srgbClr val="DB4D6D"/>
              </a:solidFill>
              <a:effectLst/>
              <a:uLnTx/>
              <a:uFillTx/>
              <a:latin typeface="BIZ UDPゴシック" panose="020B0400000000000000" pitchFamily="50" charset="-128"/>
              <a:ea typeface="BIZ UDPゴシック" panose="020B0400000000000000" pitchFamily="50" charset="-128"/>
              <a:cs typeface="+mn-cs"/>
            </a:endParaRPr>
          </a:p>
        </p:txBody>
      </p:sp>
      <p:sp>
        <p:nvSpPr>
          <p:cNvPr id="1049" name="テキスト ボックス 1048">
            <a:extLst>
              <a:ext uri="{FF2B5EF4-FFF2-40B4-BE49-F238E27FC236}">
                <a16:creationId xmlns:a16="http://schemas.microsoft.com/office/drawing/2014/main" id="{AD9DFC10-D43A-CDCF-4DE6-633BB1928ECF}"/>
              </a:ext>
            </a:extLst>
          </p:cNvPr>
          <p:cNvSpPr txBox="1"/>
          <p:nvPr/>
        </p:nvSpPr>
        <p:spPr>
          <a:xfrm>
            <a:off x="3936753" y="7535033"/>
            <a:ext cx="775904" cy="432000"/>
          </a:xfrm>
          <a:prstGeom prst="rect">
            <a:avLst/>
          </a:prstGeom>
          <a:solidFill>
            <a:srgbClr val="FDF3B9"/>
          </a:solidFill>
          <a:ln w="15875">
            <a:solidFill>
              <a:srgbClr val="FE672A"/>
            </a:solidFill>
          </a:ln>
        </p:spPr>
        <p:txBody>
          <a:bodyPr wrap="none" lIns="72000" tIns="36000" rIns="36000" bIns="36000" rtlCol="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1" i="0" u="none" strike="noStrike" kern="1200" cap="none" spc="300" normalizeH="0" baseline="0" noProof="0" dirty="0">
                <a:ln>
                  <a:noFill/>
                </a:ln>
                <a:solidFill>
                  <a:srgbClr val="FE672A"/>
                </a:solidFill>
                <a:effectLst/>
                <a:uLnTx/>
                <a:uFillTx/>
                <a:latin typeface="BIZ UDPゴシック" panose="020B0400000000000000" pitchFamily="50" charset="-128"/>
                <a:ea typeface="BIZ UDPゴシック" panose="020B0400000000000000" pitchFamily="50" charset="-128"/>
                <a:cs typeface="+mn-cs"/>
              </a:rPr>
              <a:t>記載例②</a:t>
            </a:r>
          </a:p>
        </p:txBody>
      </p:sp>
      <p:sp>
        <p:nvSpPr>
          <p:cNvPr id="1050" name="正方形/長方形 1049">
            <a:extLst>
              <a:ext uri="{FF2B5EF4-FFF2-40B4-BE49-F238E27FC236}">
                <a16:creationId xmlns:a16="http://schemas.microsoft.com/office/drawing/2014/main" id="{DDE2A06A-9DA9-B3C9-CBEE-B12DB2E673DE}"/>
              </a:ext>
            </a:extLst>
          </p:cNvPr>
          <p:cNvSpPr/>
          <p:nvPr/>
        </p:nvSpPr>
        <p:spPr>
          <a:xfrm>
            <a:off x="3936753" y="7531028"/>
            <a:ext cx="2938710" cy="432000"/>
          </a:xfrm>
          <a:prstGeom prst="rect">
            <a:avLst/>
          </a:prstGeom>
          <a:noFill/>
          <a:ln w="15875">
            <a:solidFill>
              <a:srgbClr val="FE672A"/>
            </a:solidFill>
          </a:ln>
        </p:spPr>
        <p:txBody>
          <a:bodyPr wrap="none" lIns="72000" tIns="36000" rIns="36000" bIns="36000" rtlCol="0" anchor="ctr">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000" b="1" i="0" u="none" strike="noStrike" kern="1200" cap="none" spc="300" normalizeH="0" baseline="0" noProof="0">
              <a:ln>
                <a:noFill/>
              </a:ln>
              <a:solidFill>
                <a:srgbClr val="DB4D6D"/>
              </a:solidFill>
              <a:effectLst/>
              <a:uLnTx/>
              <a:uFillTx/>
              <a:latin typeface="BIZ UDPゴシック" panose="020B0400000000000000" pitchFamily="50" charset="-128"/>
              <a:ea typeface="BIZ UDPゴシック" panose="020B0400000000000000" pitchFamily="50" charset="-128"/>
              <a:cs typeface="+mn-cs"/>
            </a:endParaRPr>
          </a:p>
        </p:txBody>
      </p:sp>
      <p:sp>
        <p:nvSpPr>
          <p:cNvPr id="1052" name="矢印: 右 1051">
            <a:extLst>
              <a:ext uri="{FF2B5EF4-FFF2-40B4-BE49-F238E27FC236}">
                <a16:creationId xmlns:a16="http://schemas.microsoft.com/office/drawing/2014/main" id="{FD8222F8-92BF-53E7-A2CC-AEFBF5A0EC88}"/>
              </a:ext>
            </a:extLst>
          </p:cNvPr>
          <p:cNvSpPr/>
          <p:nvPr/>
        </p:nvSpPr>
        <p:spPr>
          <a:xfrm>
            <a:off x="3490501" y="7232983"/>
            <a:ext cx="414398" cy="103653"/>
          </a:xfrm>
          <a:prstGeom prst="rightArrow">
            <a:avLst>
              <a:gd name="adj1" fmla="val 41831"/>
              <a:gd name="adj2" fmla="val 72669"/>
            </a:avLst>
          </a:prstGeom>
          <a:solidFill>
            <a:srgbClr val="FE67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053" name="矢印: 上向き折線 1052">
            <a:extLst>
              <a:ext uri="{FF2B5EF4-FFF2-40B4-BE49-F238E27FC236}">
                <a16:creationId xmlns:a16="http://schemas.microsoft.com/office/drawing/2014/main" id="{D10CAA7F-9262-2552-57CB-739770FFF1D4}"/>
              </a:ext>
            </a:extLst>
          </p:cNvPr>
          <p:cNvSpPr/>
          <p:nvPr/>
        </p:nvSpPr>
        <p:spPr>
          <a:xfrm rot="5400000">
            <a:off x="3540692" y="7440188"/>
            <a:ext cx="500484" cy="227927"/>
          </a:xfrm>
          <a:prstGeom prst="bentUpArrow">
            <a:avLst>
              <a:gd name="adj1" fmla="val 17243"/>
              <a:gd name="adj2" fmla="val 25000"/>
              <a:gd name="adj3" fmla="val 34047"/>
            </a:avLst>
          </a:prstGeom>
          <a:solidFill>
            <a:srgbClr val="FE67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nvGrpSpPr>
          <p:cNvPr id="1054" name="グループ化 1053">
            <a:extLst>
              <a:ext uri="{FF2B5EF4-FFF2-40B4-BE49-F238E27FC236}">
                <a16:creationId xmlns:a16="http://schemas.microsoft.com/office/drawing/2014/main" id="{1920FB35-CD92-8A52-4027-48260E8CFAFE}"/>
              </a:ext>
            </a:extLst>
          </p:cNvPr>
          <p:cNvGrpSpPr/>
          <p:nvPr/>
        </p:nvGrpSpPr>
        <p:grpSpPr>
          <a:xfrm rot="10800000">
            <a:off x="-345005" y="10447705"/>
            <a:ext cx="8149325" cy="525954"/>
            <a:chOff x="-265032" y="-198077"/>
            <a:chExt cx="8149325" cy="525954"/>
          </a:xfrm>
        </p:grpSpPr>
        <p:sp>
          <p:nvSpPr>
            <p:cNvPr id="1055" name="AutoShape 12">
              <a:extLst>
                <a:ext uri="{FF2B5EF4-FFF2-40B4-BE49-F238E27FC236}">
                  <a16:creationId xmlns:a16="http://schemas.microsoft.com/office/drawing/2014/main" id="{D43BB346-8C0B-4AB5-6FE3-E83F077B69D9}"/>
                </a:ext>
              </a:extLst>
            </p:cNvPr>
            <p:cNvSpPr>
              <a:spLocks noChangeArrowheads="1"/>
            </p:cNvSpPr>
            <p:nvPr/>
          </p:nvSpPr>
          <p:spPr bwMode="auto">
            <a:xfrm>
              <a:off x="-265032" y="-198077"/>
              <a:ext cx="680085" cy="525954"/>
            </a:xfrm>
            <a:prstGeom prst="roundRect">
              <a:avLst>
                <a:gd name="adj" fmla="val 50000"/>
              </a:avLst>
            </a:prstGeom>
            <a:solidFill>
              <a:srgbClr val="009944"/>
            </a:solidFill>
            <a:ln w="9525">
              <a:noFill/>
              <a:round/>
              <a:headEnd/>
              <a:tailEnd/>
            </a:ln>
          </p:spPr>
          <p:txBody>
            <a:bodyPr vert="horz" wrap="square" lIns="77705" tIns="9298" rIns="77705" bIns="9298"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056" name="Oval 13">
              <a:extLst>
                <a:ext uri="{FF2B5EF4-FFF2-40B4-BE49-F238E27FC236}">
                  <a16:creationId xmlns:a16="http://schemas.microsoft.com/office/drawing/2014/main" id="{FD58D3D7-4A9C-7403-4CA2-2106DF35809C}"/>
                </a:ext>
              </a:extLst>
            </p:cNvPr>
            <p:cNvSpPr>
              <a:spLocks noChangeArrowheads="1"/>
            </p:cNvSpPr>
            <p:nvPr/>
          </p:nvSpPr>
          <p:spPr bwMode="auto">
            <a:xfrm>
              <a:off x="415718" y="-198077"/>
              <a:ext cx="529400" cy="525954"/>
            </a:xfrm>
            <a:prstGeom prst="ellipse">
              <a:avLst/>
            </a:prstGeom>
            <a:solidFill>
              <a:srgbClr val="FABF00"/>
            </a:solidFill>
            <a:ln w="9525">
              <a:noFill/>
              <a:round/>
              <a:headEnd/>
              <a:tailEnd/>
            </a:ln>
          </p:spPr>
          <p:txBody>
            <a:bodyPr vert="horz" wrap="square" lIns="77705" tIns="9298" rIns="77705" bIns="9298"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057" name="AutoShape 14">
              <a:extLst>
                <a:ext uri="{FF2B5EF4-FFF2-40B4-BE49-F238E27FC236}">
                  <a16:creationId xmlns:a16="http://schemas.microsoft.com/office/drawing/2014/main" id="{2B3A94AA-FF68-8487-5D0D-0D8CA002D7F5}"/>
                </a:ext>
              </a:extLst>
            </p:cNvPr>
            <p:cNvSpPr>
              <a:spLocks noChangeArrowheads="1"/>
            </p:cNvSpPr>
            <p:nvPr/>
          </p:nvSpPr>
          <p:spPr bwMode="auto">
            <a:xfrm>
              <a:off x="945120" y="-198077"/>
              <a:ext cx="6939173" cy="525954"/>
            </a:xfrm>
            <a:prstGeom prst="roundRect">
              <a:avLst>
                <a:gd name="adj" fmla="val 50000"/>
              </a:avLst>
            </a:prstGeom>
            <a:solidFill>
              <a:srgbClr val="009944"/>
            </a:solidFill>
            <a:ln w="9525">
              <a:noFill/>
              <a:round/>
              <a:headEnd/>
              <a:tailEnd/>
            </a:ln>
          </p:spPr>
          <p:txBody>
            <a:bodyPr vert="horz" wrap="square" lIns="77705" tIns="9298" rIns="77705" bIns="9298"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grpSp>
      <p:sp>
        <p:nvSpPr>
          <p:cNvPr id="1063" name="正方形/長方形 1062">
            <a:extLst>
              <a:ext uri="{FF2B5EF4-FFF2-40B4-BE49-F238E27FC236}">
                <a16:creationId xmlns:a16="http://schemas.microsoft.com/office/drawing/2014/main" id="{79F3F1E3-28D7-1E90-E5BA-637DF85EAAF7}"/>
              </a:ext>
            </a:extLst>
          </p:cNvPr>
          <p:cNvSpPr/>
          <p:nvPr/>
        </p:nvSpPr>
        <p:spPr>
          <a:xfrm>
            <a:off x="684213" y="1355974"/>
            <a:ext cx="6191250" cy="129384"/>
          </a:xfrm>
          <a:prstGeom prst="rect">
            <a:avLst/>
          </a:prstGeom>
          <a:solidFill>
            <a:srgbClr val="FABF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63" name="テキスト ボックス 62">
            <a:extLst>
              <a:ext uri="{FF2B5EF4-FFF2-40B4-BE49-F238E27FC236}">
                <a16:creationId xmlns:a16="http://schemas.microsoft.com/office/drawing/2014/main" id="{60BB8E8B-32D9-A8A3-2AF8-A6AB084D85CD}"/>
              </a:ext>
            </a:extLst>
          </p:cNvPr>
          <p:cNvSpPr txBox="1"/>
          <p:nvPr/>
        </p:nvSpPr>
        <p:spPr>
          <a:xfrm>
            <a:off x="451325" y="840812"/>
            <a:ext cx="6657023" cy="1323439"/>
          </a:xfrm>
          <a:prstGeom prst="rect">
            <a:avLst/>
          </a:prstGeom>
          <a:noFill/>
          <a:ln>
            <a:noFill/>
          </a:ln>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4000" b="1" i="0" u="none" strike="noStrike" kern="1200" cap="none" spc="400" normalizeH="0" baseline="0" noProof="0" dirty="0">
                <a:ln w="18415" cmpd="sng">
                  <a:noFill/>
                  <a:prstDash val="solid"/>
                </a:ln>
                <a:solidFill>
                  <a:prstClr val="black">
                    <a:lumMod val="85000"/>
                    <a:lumOff val="15000"/>
                  </a:prstClr>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求人掲載時</a:t>
            </a:r>
            <a:r>
              <a:rPr kumimoji="1" lang="ja-JP" altLang="en-US" sz="3600" b="1" i="0" u="none" strike="noStrike" kern="1200" cap="none" spc="400" normalizeH="0" baseline="0" noProof="0" dirty="0">
                <a:ln w="18415" cmpd="sng">
                  <a:noFill/>
                  <a:prstDash val="solid"/>
                </a:ln>
                <a:solidFill>
                  <a:prstClr val="black">
                    <a:lumMod val="85000"/>
                    <a:lumOff val="15000"/>
                  </a:prstClr>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の</a:t>
            </a:r>
            <a:r>
              <a:rPr kumimoji="1" lang="ja-JP" altLang="en-US" sz="4000" b="1" i="0" u="none" strike="noStrike" kern="1200" cap="none" spc="400" normalizeH="0" baseline="0" noProof="0" dirty="0">
                <a:ln w="18415" cmpd="sng">
                  <a:noFill/>
                  <a:prstDash val="solid"/>
                </a:ln>
                <a:solidFill>
                  <a:prstClr val="black">
                    <a:lumMod val="85000"/>
                    <a:lumOff val="15000"/>
                  </a:prstClr>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営業電話</a:t>
            </a:r>
            <a:r>
              <a:rPr kumimoji="1" lang="ja-JP" altLang="en-US" sz="3600" b="1" i="0" u="none" strike="noStrike" kern="1200" cap="none" spc="400" normalizeH="0" baseline="0" noProof="0" dirty="0">
                <a:ln w="18415" cmpd="sng">
                  <a:noFill/>
                  <a:prstDash val="solid"/>
                </a:ln>
                <a:solidFill>
                  <a:prstClr val="black">
                    <a:lumMod val="85000"/>
                    <a:lumOff val="15000"/>
                  </a:prstClr>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の</a:t>
            </a:r>
            <a:endParaRPr kumimoji="1" lang="en-US" altLang="ja-JP" sz="4000" b="1" i="0" u="none" strike="noStrike" kern="1200" cap="none" spc="400" normalizeH="0" baseline="0" noProof="0" dirty="0">
              <a:ln w="18415" cmpd="sng">
                <a:noFill/>
                <a:prstDash val="solid"/>
              </a:ln>
              <a:solidFill>
                <a:prstClr val="black">
                  <a:lumMod val="85000"/>
                  <a:lumOff val="15000"/>
                </a:prstClr>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4000" b="1" i="0" u="none" strike="noStrike" kern="1200" cap="none" spc="400" normalizeH="0" baseline="0" noProof="0" dirty="0">
                <a:ln w="18415" cmpd="sng">
                  <a:noFill/>
                  <a:prstDash val="solid"/>
                </a:ln>
                <a:solidFill>
                  <a:prstClr val="black">
                    <a:lumMod val="85000"/>
                    <a:lumOff val="15000"/>
                  </a:prstClr>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トラブル</a:t>
            </a:r>
            <a:r>
              <a:rPr kumimoji="1" lang="ja-JP" altLang="en-US" sz="3200" b="1" i="0" u="none" strike="noStrike" kern="1200" cap="none" spc="400" normalizeH="0" baseline="0" noProof="0" dirty="0">
                <a:ln w="18415" cmpd="sng">
                  <a:noFill/>
                  <a:prstDash val="solid"/>
                </a:ln>
                <a:solidFill>
                  <a:prstClr val="black">
                    <a:lumMod val="85000"/>
                    <a:lumOff val="15000"/>
                  </a:prstClr>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に</a:t>
            </a:r>
            <a:r>
              <a:rPr kumimoji="1" lang="ja-JP" altLang="en-US" sz="3600" b="1" i="0" u="none" strike="noStrike" kern="1200" cap="none" spc="400" normalizeH="0" baseline="0" noProof="0" dirty="0">
                <a:ln w="18415" cmpd="sng">
                  <a:noFill/>
                  <a:prstDash val="solid"/>
                </a:ln>
                <a:solidFill>
                  <a:prstClr val="black">
                    <a:lumMod val="85000"/>
                    <a:lumOff val="15000"/>
                  </a:prstClr>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rPr>
              <a:t>ご注意ください</a:t>
            </a:r>
            <a:endParaRPr kumimoji="1" lang="ja-JP" altLang="en-US" sz="4000" b="0" i="0" u="none" strike="noStrike" kern="1200" cap="none" spc="400" normalizeH="0" baseline="0" noProof="0" dirty="0">
              <a:ln w="18415" cmpd="sng">
                <a:noFill/>
                <a:prstDash val="solid"/>
              </a:ln>
              <a:solidFill>
                <a:prstClr val="black">
                  <a:lumMod val="85000"/>
                  <a:lumOff val="15000"/>
                </a:prstClr>
              </a:solidFill>
              <a:effectLst/>
              <a:uLnTx/>
              <a:uFillTx/>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1029" name="テキスト ボックス 1028">
            <a:extLst>
              <a:ext uri="{FF2B5EF4-FFF2-40B4-BE49-F238E27FC236}">
                <a16:creationId xmlns:a16="http://schemas.microsoft.com/office/drawing/2014/main" id="{8F390897-C31C-B876-11B7-84EA1DBB93D2}"/>
              </a:ext>
            </a:extLst>
          </p:cNvPr>
          <p:cNvSpPr txBox="1"/>
          <p:nvPr/>
        </p:nvSpPr>
        <p:spPr>
          <a:xfrm>
            <a:off x="1063190" y="6064663"/>
            <a:ext cx="5383430" cy="369332"/>
          </a:xfrm>
          <a:prstGeom prst="rect">
            <a:avLst/>
          </a:prstGeom>
          <a:noFill/>
          <a:ln>
            <a:noFill/>
          </a:ln>
        </p:spPr>
        <p:txBody>
          <a:bodyPr wrap="square" lIns="72000" rIns="0"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150" normalizeH="0" baseline="0" noProof="0" dirty="0">
                <a:ln>
                  <a:noFill/>
                </a:ln>
                <a:solidFill>
                  <a:srgbClr val="FE672A"/>
                </a:solidFill>
                <a:effectLst/>
                <a:uLnTx/>
                <a:uFillTx/>
                <a:latin typeface="BIZ UDPゴシック" panose="020B0400000000000000" pitchFamily="50" charset="-128"/>
                <a:ea typeface="BIZ UDPゴシック" panose="020B0400000000000000" pitchFamily="50" charset="-128"/>
                <a:cs typeface="+mn-cs"/>
              </a:rPr>
              <a:t>ハローワークでは、このような対応も可能です！</a:t>
            </a:r>
          </a:p>
        </p:txBody>
      </p:sp>
    </p:spTree>
    <p:extLst>
      <p:ext uri="{BB962C8B-B14F-4D97-AF65-F5344CB8AC3E}">
        <p14:creationId xmlns:p14="http://schemas.microsoft.com/office/powerpoint/2010/main" val="3331530735"/>
      </p:ext>
    </p:extLst>
  </p:cSld>
  <p:clrMapOvr>
    <a:masterClrMapping/>
  </p:clrMapOvr>
</p:sld>
</file>

<file path=ppt/theme/theme1.xml><?xml version="1.0" encoding="utf-8"?>
<a:theme xmlns:a="http://schemas.openxmlformats.org/drawingml/2006/main" name="Office テーマ">
  <a:themeElements>
    <a:clrScheme name="安定局バージョン">
      <a:dk1>
        <a:sysClr val="windowText" lastClr="000000"/>
      </a:dk1>
      <a:lt1>
        <a:sysClr val="window" lastClr="FFFFFF"/>
      </a:lt1>
      <a:dk2>
        <a:srgbClr val="003399"/>
      </a:dk2>
      <a:lt2>
        <a:srgbClr val="FF9933"/>
      </a:lt2>
      <a:accent1>
        <a:srgbClr val="4F81BD"/>
      </a:accent1>
      <a:accent2>
        <a:srgbClr val="C0504D"/>
      </a:accent2>
      <a:accent3>
        <a:srgbClr val="009944"/>
      </a:accent3>
      <a:accent4>
        <a:srgbClr val="8064A2"/>
      </a:accent4>
      <a:accent5>
        <a:srgbClr val="4BACC6"/>
      </a:accent5>
      <a:accent6>
        <a:srgbClr val="FABF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ln>
          <a:solidFill>
            <a:srgbClr val="FF0000"/>
          </a:solidFill>
        </a:ln>
      </a:spPr>
      <a:bodyPr wrap="square" rtlCol="0">
        <a:spAutoFit/>
      </a:bodyPr>
      <a:lstStyle>
        <a:defPPr fontAlgn="base">
          <a:spcBef>
            <a:spcPct val="0"/>
          </a:spcBef>
          <a:spcAft>
            <a:spcPct val="0"/>
          </a:spcAft>
          <a:defRPr kumimoji="1" sz="1050" b="1" dirty="0" smtClean="0">
            <a:latin typeface="HG丸ｺﾞｼｯｸM-PRO" pitchFamily="50" charset="-128"/>
            <a:ea typeface="HG丸ｺﾞｼｯｸM-PRO"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42501EDB614CAE4AAA8DD82389959262" ma:contentTypeVersion="14" ma:contentTypeDescription="新しいドキュメントを作成します。" ma:contentTypeScope="" ma:versionID="7af7a6de4110ea61baae48d8b13d1167">
  <xsd:schema xmlns:xsd="http://www.w3.org/2001/XMLSchema" xmlns:xs="http://www.w3.org/2001/XMLSchema" xmlns:p="http://schemas.microsoft.com/office/2006/metadata/properties" xmlns:ns2="5957cf73-3545-462e-b9bd-e6da61e59f00" xmlns:ns3="c8886e6d-ca38-4783-ac23-8bd097117a79" targetNamespace="http://schemas.microsoft.com/office/2006/metadata/properties" ma:root="true" ma:fieldsID="45ab04dc4c5b6cf9ce214303b01db236" ns2:_="" ns3:_="">
    <xsd:import namespace="5957cf73-3545-462e-b9bd-e6da61e59f00"/>
    <xsd:import namespace="c8886e6d-ca38-4783-ac23-8bd097117a79"/>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2:MediaServiceOCR"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57cf73-3545-462e-b9bd-e6da61e59f00"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_Flow_SignoffStatus" ma:index="21" nillable="true" ma:displayName="承認の状態" ma:internalName="_x627f__x8a8d__x306e__x72b6__x614b_">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8886e6d-ca38-4783-ac23-8bd097117a79"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0b16d61b-8c6c-45f3-8e3a-8a5d364396ae}" ma:internalName="TaxCatchAll" ma:showField="CatchAllData" ma:web="c8886e6d-ca38-4783-ac23-8bd097117a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957cf73-3545-462e-b9bd-e6da61e59f00">
      <Terms xmlns="http://schemas.microsoft.com/office/infopath/2007/PartnerControls"/>
    </lcf76f155ced4ddcb4097134ff3c332f>
    <_Flow_SignoffStatus xmlns="5957cf73-3545-462e-b9bd-e6da61e59f00" xsi:nil="true"/>
    <Owner xmlns="5957cf73-3545-462e-b9bd-e6da61e59f00">
      <UserInfo>
        <DisplayName/>
        <AccountId xsi:nil="true"/>
        <AccountType/>
      </UserInfo>
    </Owner>
    <TaxCatchAll xmlns="c8886e6d-ca38-4783-ac23-8bd097117a79" xsi:nil="true"/>
  </documentManagement>
</p:properties>
</file>

<file path=customXml/itemProps1.xml><?xml version="1.0" encoding="utf-8"?>
<ds:datastoreItem xmlns:ds="http://schemas.openxmlformats.org/officeDocument/2006/customXml" ds:itemID="{306E7941-E540-4535-B3B9-0A3FCC7F1639}">
  <ds:schemaRefs>
    <ds:schemaRef ds:uri="http://schemas.microsoft.com/sharepoint/v3/contenttype/forms"/>
  </ds:schemaRefs>
</ds:datastoreItem>
</file>

<file path=customXml/itemProps2.xml><?xml version="1.0" encoding="utf-8"?>
<ds:datastoreItem xmlns:ds="http://schemas.openxmlformats.org/officeDocument/2006/customXml" ds:itemID="{49C9E4E4-48FD-49A7-A452-CD388954CD39}"/>
</file>

<file path=customXml/itemProps3.xml><?xml version="1.0" encoding="utf-8"?>
<ds:datastoreItem xmlns:ds="http://schemas.openxmlformats.org/officeDocument/2006/customXml" ds:itemID="{DD665F32-FA56-4F98-B277-0823034A040C}">
  <ds:schemaRefs>
    <ds:schemaRef ds:uri="http://schemas.microsoft.com/office/2006/metadata/properties"/>
    <ds:schemaRef ds:uri="http://purl.org/dc/dcmitype/"/>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0373a53c-a718-42b7-aa9b-1119e8303394"/>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Words>455</Words>
  <PresentationFormat>ユーザー設定</PresentationFormat>
  <Paragraphs>28</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BIZ UDPゴシック</vt:lpstr>
      <vt:lpstr>Arial</vt:lpstr>
      <vt:lpstr>Calibri</vt:lpstr>
      <vt:lpstr>Office テーマ</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0x01010042501EDB614CAE4AAA8DD82389959262</vt:lpwstr>
  </property>
</Properties>
</file>