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6" r:id="rId5"/>
    <p:sldId id="257" r:id="rId6"/>
  </p:sldIdLst>
  <p:sldSz cx="6858000" cy="9906000" type="A4"/>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333" autoAdjust="0"/>
  </p:normalViewPr>
  <p:slideViewPr>
    <p:cSldViewPr>
      <p:cViewPr>
        <p:scale>
          <a:sx n="80" d="100"/>
          <a:sy n="80" d="100"/>
        </p:scale>
        <p:origin x="1686" y="-534"/>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1" d="100"/>
          <a:sy n="51" d="100"/>
        </p:scale>
        <p:origin x="2976" y="96"/>
      </p:cViewPr>
      <p:guideLst/>
    </p:cSldViewPr>
  </p:notes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heme/theme1.xml" Type="http://schemas.openxmlformats.org/officeDocument/2006/relationships/theme"/><Relationship Id="rId11" Target="tableStyles.xml" Type="http://schemas.openxmlformats.org/officeDocument/2006/relationships/tableStyles"/><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notesMasters/notesMaster1.xml" Type="http://schemas.openxmlformats.org/officeDocument/2006/relationships/notesMaster"/><Relationship Id="rId8" Target="presProps.xml" Type="http://schemas.openxmlformats.org/officeDocument/2006/relationships/presProps"/><Relationship Id="rId9" Target="viewProps.xml" Type="http://schemas.openxmlformats.org/officeDocument/2006/relationships/viewProp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450" y="0"/>
            <a:ext cx="2949575" cy="498475"/>
          </a:xfrm>
          <a:prstGeom prst="rect">
            <a:avLst/>
          </a:prstGeom>
        </p:spPr>
        <p:txBody>
          <a:bodyPr vert="horz" lIns="91440" tIns="45720" rIns="91440" bIns="45720" rtlCol="0"/>
          <a:lstStyle>
            <a:lvl1pPr algn="r">
              <a:defRPr sz="1200"/>
            </a:lvl1pPr>
          </a:lstStyle>
          <a:p>
            <a:fld id="{46FC99FC-3983-43CC-9AF1-FC251D5BABDC}" type="datetimeFigureOut">
              <a:rPr kumimoji="1" lang="ja-JP" altLang="en-US" smtClean="0"/>
              <a:t>2025/6/23</a:t>
            </a:fld>
            <a:endParaRPr kumimoji="1" lang="ja-JP" altLang="en-US"/>
          </a:p>
        </p:txBody>
      </p:sp>
      <p:sp>
        <p:nvSpPr>
          <p:cNvPr id="4" name="スライド イメージ プレースホルダー 3"/>
          <p:cNvSpPr>
            <a:spLocks noGrp="1" noRot="1" noChangeAspect="1"/>
          </p:cNvSpPr>
          <p:nvPr>
            <p:ph type="sldImg" idx="2"/>
          </p:nvPr>
        </p:nvSpPr>
        <p:spPr>
          <a:xfrm>
            <a:off x="2241550" y="1243013"/>
            <a:ext cx="2322513"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3537"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450" y="9440863"/>
            <a:ext cx="2949575" cy="498475"/>
          </a:xfrm>
          <a:prstGeom prst="rect">
            <a:avLst/>
          </a:prstGeom>
        </p:spPr>
        <p:txBody>
          <a:bodyPr vert="horz" lIns="91440" tIns="45720" rIns="91440" bIns="45720" rtlCol="0" anchor="b"/>
          <a:lstStyle>
            <a:lvl1pPr algn="r">
              <a:defRPr sz="1200"/>
            </a:lvl1pPr>
          </a:lstStyle>
          <a:p>
            <a:fld id="{8EA22256-A0B6-4DB9-ABF3-4BC972F397B4}" type="slidenum">
              <a:rPr kumimoji="1" lang="ja-JP" altLang="en-US" smtClean="0"/>
              <a:t>‹#›</a:t>
            </a:fld>
            <a:endParaRPr kumimoji="1" lang="ja-JP" altLang="en-US"/>
          </a:p>
        </p:txBody>
      </p:sp>
    </p:spTree>
    <p:extLst>
      <p:ext uri="{BB962C8B-B14F-4D97-AF65-F5344CB8AC3E}">
        <p14:creationId xmlns:p14="http://schemas.microsoft.com/office/powerpoint/2010/main" val="37489871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EA22256-A0B6-4DB9-ABF3-4BC972F397B4}" type="slidenum">
              <a:rPr kumimoji="1" lang="ja-JP" altLang="en-US" smtClean="0"/>
              <a:t>2</a:t>
            </a:fld>
            <a:endParaRPr kumimoji="1" lang="ja-JP" altLang="en-US"/>
          </a:p>
        </p:txBody>
      </p:sp>
    </p:spTree>
    <p:extLst>
      <p:ext uri="{BB962C8B-B14F-4D97-AF65-F5344CB8AC3E}">
        <p14:creationId xmlns:p14="http://schemas.microsoft.com/office/powerpoint/2010/main" val="1180999495"/>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15A519-732B-4F39-B8BB-BC5D7061A82A}" type="datetimeFigureOut">
              <a:rPr kumimoji="1" lang="ja-JP" altLang="en-US" smtClean="0"/>
              <a:t>2025/6/23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BCA935B-B060-4956-BAA7-CEFD8F4B3275}" type="slidenum">
              <a:rPr kumimoji="1" lang="ja-JP" altLang="en-US" smtClean="0"/>
              <a:t>‹#›</a:t>
            </a:fld>
            <a:endParaRPr kumimoji="1" lang="ja-JP" altLang="en-US"/>
          </a:p>
        </p:txBody>
      </p:sp>
    </p:spTree>
    <p:extLst>
      <p:ext uri="{BB962C8B-B14F-4D97-AF65-F5344CB8AC3E}">
        <p14:creationId xmlns:p14="http://schemas.microsoft.com/office/powerpoint/2010/main" val="2732808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15A519-732B-4F39-B8BB-BC5D7061A82A}" type="datetimeFigureOut">
              <a:rPr kumimoji="1" lang="ja-JP" altLang="en-US" smtClean="0"/>
              <a:t>2025/6/23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BCA935B-B060-4956-BAA7-CEFD8F4B3275}" type="slidenum">
              <a:rPr kumimoji="1" lang="ja-JP" altLang="en-US" smtClean="0"/>
              <a:t>‹#›</a:t>
            </a:fld>
            <a:endParaRPr kumimoji="1" lang="ja-JP" altLang="en-US"/>
          </a:p>
        </p:txBody>
      </p:sp>
    </p:spTree>
    <p:extLst>
      <p:ext uri="{BB962C8B-B14F-4D97-AF65-F5344CB8AC3E}">
        <p14:creationId xmlns:p14="http://schemas.microsoft.com/office/powerpoint/2010/main" val="1341050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15A519-732B-4F39-B8BB-BC5D7061A82A}" type="datetimeFigureOut">
              <a:rPr kumimoji="1" lang="ja-JP" altLang="en-US" smtClean="0"/>
              <a:t>2025/6/23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BCA935B-B060-4956-BAA7-CEFD8F4B3275}" type="slidenum">
              <a:rPr kumimoji="1" lang="ja-JP" altLang="en-US" smtClean="0"/>
              <a:t>‹#›</a:t>
            </a:fld>
            <a:endParaRPr kumimoji="1" lang="ja-JP" altLang="en-US"/>
          </a:p>
        </p:txBody>
      </p:sp>
    </p:spTree>
    <p:extLst>
      <p:ext uri="{BB962C8B-B14F-4D97-AF65-F5344CB8AC3E}">
        <p14:creationId xmlns:p14="http://schemas.microsoft.com/office/powerpoint/2010/main" val="1479860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15A519-732B-4F39-B8BB-BC5D7061A82A}" type="datetimeFigureOut">
              <a:rPr kumimoji="1" lang="ja-JP" altLang="en-US" smtClean="0"/>
              <a:t>2025/6/23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BCA935B-B060-4956-BAA7-CEFD8F4B3275}" type="slidenum">
              <a:rPr kumimoji="1" lang="ja-JP" altLang="en-US" smtClean="0"/>
              <a:t>‹#›</a:t>
            </a:fld>
            <a:endParaRPr kumimoji="1" lang="ja-JP" altLang="en-US"/>
          </a:p>
        </p:txBody>
      </p:sp>
    </p:spTree>
    <p:extLst>
      <p:ext uri="{BB962C8B-B14F-4D97-AF65-F5344CB8AC3E}">
        <p14:creationId xmlns:p14="http://schemas.microsoft.com/office/powerpoint/2010/main" val="2684355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15A519-732B-4F39-B8BB-BC5D7061A82A}" type="datetimeFigureOut">
              <a:rPr kumimoji="1" lang="ja-JP" altLang="en-US" smtClean="0"/>
              <a:t>2025/6/23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BCA935B-B060-4956-BAA7-CEFD8F4B3275}" type="slidenum">
              <a:rPr kumimoji="1" lang="ja-JP" altLang="en-US" smtClean="0"/>
              <a:t>‹#›</a:t>
            </a:fld>
            <a:endParaRPr kumimoji="1" lang="ja-JP" altLang="en-US"/>
          </a:p>
        </p:txBody>
      </p:sp>
    </p:spTree>
    <p:extLst>
      <p:ext uri="{BB962C8B-B14F-4D97-AF65-F5344CB8AC3E}">
        <p14:creationId xmlns:p14="http://schemas.microsoft.com/office/powerpoint/2010/main" val="4004409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15A519-732B-4F39-B8BB-BC5D7061A82A}" type="datetimeFigureOut">
              <a:rPr kumimoji="1" lang="ja-JP" altLang="en-US" smtClean="0"/>
              <a:t>2025/6/23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BCA935B-B060-4956-BAA7-CEFD8F4B3275}" type="slidenum">
              <a:rPr kumimoji="1" lang="ja-JP" altLang="en-US" smtClean="0"/>
              <a:t>‹#›</a:t>
            </a:fld>
            <a:endParaRPr kumimoji="1" lang="ja-JP" altLang="en-US"/>
          </a:p>
        </p:txBody>
      </p:sp>
    </p:spTree>
    <p:extLst>
      <p:ext uri="{BB962C8B-B14F-4D97-AF65-F5344CB8AC3E}">
        <p14:creationId xmlns:p14="http://schemas.microsoft.com/office/powerpoint/2010/main" val="2461928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15A519-732B-4F39-B8BB-BC5D7061A82A}" type="datetimeFigureOut">
              <a:rPr kumimoji="1" lang="ja-JP" altLang="en-US" smtClean="0"/>
              <a:t>2025/6/23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BCA935B-B060-4956-BAA7-CEFD8F4B3275}" type="slidenum">
              <a:rPr kumimoji="1" lang="ja-JP" altLang="en-US" smtClean="0"/>
              <a:t>‹#›</a:t>
            </a:fld>
            <a:endParaRPr kumimoji="1" lang="ja-JP" altLang="en-US"/>
          </a:p>
        </p:txBody>
      </p:sp>
    </p:spTree>
    <p:extLst>
      <p:ext uri="{BB962C8B-B14F-4D97-AF65-F5344CB8AC3E}">
        <p14:creationId xmlns:p14="http://schemas.microsoft.com/office/powerpoint/2010/main" val="1793188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15A519-732B-4F39-B8BB-BC5D7061A82A}" type="datetimeFigureOut">
              <a:rPr kumimoji="1" lang="ja-JP" altLang="en-US" smtClean="0"/>
              <a:t>2025/6/23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BCA935B-B060-4956-BAA7-CEFD8F4B3275}" type="slidenum">
              <a:rPr kumimoji="1" lang="ja-JP" altLang="en-US" smtClean="0"/>
              <a:t>‹#›</a:t>
            </a:fld>
            <a:endParaRPr kumimoji="1" lang="ja-JP" altLang="en-US"/>
          </a:p>
        </p:txBody>
      </p:sp>
    </p:spTree>
    <p:extLst>
      <p:ext uri="{BB962C8B-B14F-4D97-AF65-F5344CB8AC3E}">
        <p14:creationId xmlns:p14="http://schemas.microsoft.com/office/powerpoint/2010/main" val="3223467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15A519-732B-4F39-B8BB-BC5D7061A82A}" type="datetimeFigureOut">
              <a:rPr kumimoji="1" lang="ja-JP" altLang="en-US" smtClean="0"/>
              <a:t>2025/6/23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BCA935B-B060-4956-BAA7-CEFD8F4B3275}" type="slidenum">
              <a:rPr kumimoji="1" lang="ja-JP" altLang="en-US" smtClean="0"/>
              <a:t>‹#›</a:t>
            </a:fld>
            <a:endParaRPr kumimoji="1" lang="ja-JP" altLang="en-US"/>
          </a:p>
        </p:txBody>
      </p:sp>
    </p:spTree>
    <p:extLst>
      <p:ext uri="{BB962C8B-B14F-4D97-AF65-F5344CB8AC3E}">
        <p14:creationId xmlns:p14="http://schemas.microsoft.com/office/powerpoint/2010/main" val="3225455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15A519-732B-4F39-B8BB-BC5D7061A82A}" type="datetimeFigureOut">
              <a:rPr kumimoji="1" lang="ja-JP" altLang="en-US" smtClean="0"/>
              <a:t>2025/6/23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BCA935B-B060-4956-BAA7-CEFD8F4B3275}" type="slidenum">
              <a:rPr kumimoji="1" lang="ja-JP" altLang="en-US" smtClean="0"/>
              <a:t>‹#›</a:t>
            </a:fld>
            <a:endParaRPr kumimoji="1" lang="ja-JP" altLang="en-US"/>
          </a:p>
        </p:txBody>
      </p:sp>
    </p:spTree>
    <p:extLst>
      <p:ext uri="{BB962C8B-B14F-4D97-AF65-F5344CB8AC3E}">
        <p14:creationId xmlns:p14="http://schemas.microsoft.com/office/powerpoint/2010/main" val="4237891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15A519-732B-4F39-B8BB-BC5D7061A82A}" type="datetimeFigureOut">
              <a:rPr kumimoji="1" lang="ja-JP" altLang="en-US" smtClean="0"/>
              <a:t>2025/6/23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BCA935B-B060-4956-BAA7-CEFD8F4B3275}" type="slidenum">
              <a:rPr kumimoji="1" lang="ja-JP" altLang="en-US" smtClean="0"/>
              <a:t>‹#›</a:t>
            </a:fld>
            <a:endParaRPr kumimoji="1" lang="ja-JP" altLang="en-US"/>
          </a:p>
        </p:txBody>
      </p:sp>
    </p:spTree>
    <p:extLst>
      <p:ext uri="{BB962C8B-B14F-4D97-AF65-F5344CB8AC3E}">
        <p14:creationId xmlns:p14="http://schemas.microsoft.com/office/powerpoint/2010/main" val="216817565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15A519-732B-4F39-B8BB-BC5D7061A82A}" type="datetimeFigureOut">
              <a:rPr kumimoji="1" lang="ja-JP" altLang="en-US" smtClean="0"/>
              <a:t>2025/6/23</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7BCA935B-B060-4956-BAA7-CEFD8F4B3275}" type="slidenum">
              <a:rPr kumimoji="1" lang="ja-JP" altLang="en-US" smtClean="0"/>
              <a:t>‹#›</a:t>
            </a:fld>
            <a:endParaRPr kumimoji="1" lang="ja-JP" altLang="en-US"/>
          </a:p>
        </p:txBody>
      </p:sp>
    </p:spTree>
    <p:extLst>
      <p:ext uri="{BB962C8B-B14F-4D97-AF65-F5344CB8AC3E}">
        <p14:creationId xmlns:p14="http://schemas.microsoft.com/office/powerpoint/2010/main" val="7372176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10" Target="../media/image10.png" Type="http://schemas.openxmlformats.org/officeDocument/2006/relationships/image"/><Relationship Id="rId11" Target="../media/image11.png" Type="http://schemas.openxmlformats.org/officeDocument/2006/relationships/image"/><Relationship Id="rId12" Target="../media/image12.png" Type="http://schemas.openxmlformats.org/officeDocument/2006/relationships/image"/><Relationship Id="rId13" Target="../media/image13.png" Type="http://schemas.openxmlformats.org/officeDocument/2006/relationships/image"/><Relationship Id="rId2" Target="../notesSlides/notesSlide1.xml" Type="http://schemas.openxmlformats.org/officeDocument/2006/relationships/notesSlide"/><Relationship Id="rId3" Target="../media/image3.png" Type="http://schemas.openxmlformats.org/officeDocument/2006/relationships/image"/><Relationship Id="rId4" Target="../media/image4.png" Type="http://schemas.openxmlformats.org/officeDocument/2006/relationships/image"/><Relationship Id="rId5" Target="../media/image5.png" Type="http://schemas.openxmlformats.org/officeDocument/2006/relationships/image"/><Relationship Id="rId6" Target="../media/image6.png" Type="http://schemas.openxmlformats.org/officeDocument/2006/relationships/image"/><Relationship Id="rId7" Target="../media/image7.png" Type="http://schemas.openxmlformats.org/officeDocument/2006/relationships/image"/><Relationship Id="rId8" Target="../media/image8.png" Type="http://schemas.openxmlformats.org/officeDocument/2006/relationships/image"/><Relationship Id="rId9" Target="../media/image9.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86748" y="96538"/>
            <a:ext cx="5976664" cy="78008"/>
            <a:chOff x="116632" y="107504"/>
            <a:chExt cx="5544616" cy="144016"/>
          </a:xfrm>
        </p:grpSpPr>
        <p:sp>
          <p:nvSpPr>
            <p:cNvPr id="4" name="角丸四角形 3"/>
            <p:cNvSpPr/>
            <p:nvPr/>
          </p:nvSpPr>
          <p:spPr>
            <a:xfrm>
              <a:off x="116632" y="107504"/>
              <a:ext cx="5400600" cy="14401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円/楕円 4"/>
            <p:cNvSpPr/>
            <p:nvPr/>
          </p:nvSpPr>
          <p:spPr>
            <a:xfrm>
              <a:off x="5301208" y="107504"/>
              <a:ext cx="360040" cy="14401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 name="グループ化 6"/>
          <p:cNvGrpSpPr/>
          <p:nvPr/>
        </p:nvGrpSpPr>
        <p:grpSpPr>
          <a:xfrm>
            <a:off x="344225" y="225260"/>
            <a:ext cx="6171899" cy="78008"/>
            <a:chOff x="116632" y="107504"/>
            <a:chExt cx="5544616" cy="144016"/>
          </a:xfrm>
          <a:solidFill>
            <a:schemeClr val="accent6"/>
          </a:solidFill>
        </p:grpSpPr>
        <p:sp>
          <p:nvSpPr>
            <p:cNvPr id="8" name="角丸四角形 7"/>
            <p:cNvSpPr/>
            <p:nvPr/>
          </p:nvSpPr>
          <p:spPr>
            <a:xfrm>
              <a:off x="116632" y="107504"/>
              <a:ext cx="5400600" cy="144016"/>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5301208" y="107504"/>
              <a:ext cx="360040"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 name="グループ化 9"/>
          <p:cNvGrpSpPr/>
          <p:nvPr/>
        </p:nvGrpSpPr>
        <p:grpSpPr>
          <a:xfrm>
            <a:off x="492671" y="363023"/>
            <a:ext cx="6296863" cy="78008"/>
            <a:chOff x="116632" y="107504"/>
            <a:chExt cx="5544616" cy="144016"/>
          </a:xfrm>
          <a:solidFill>
            <a:schemeClr val="accent3"/>
          </a:solidFill>
        </p:grpSpPr>
        <p:sp>
          <p:nvSpPr>
            <p:cNvPr id="11" name="角丸四角形 10"/>
            <p:cNvSpPr/>
            <p:nvPr/>
          </p:nvSpPr>
          <p:spPr>
            <a:xfrm>
              <a:off x="116632" y="107504"/>
              <a:ext cx="5400600" cy="144016"/>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5301208" y="107504"/>
              <a:ext cx="360040"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 name="グループ化 12"/>
          <p:cNvGrpSpPr/>
          <p:nvPr/>
        </p:nvGrpSpPr>
        <p:grpSpPr>
          <a:xfrm rot="10800000">
            <a:off x="839210" y="9800200"/>
            <a:ext cx="5976664" cy="78009"/>
            <a:chOff x="116632" y="107504"/>
            <a:chExt cx="5544616" cy="144016"/>
          </a:xfrm>
        </p:grpSpPr>
        <p:sp>
          <p:nvSpPr>
            <p:cNvPr id="14" name="角丸四角形 13"/>
            <p:cNvSpPr/>
            <p:nvPr/>
          </p:nvSpPr>
          <p:spPr>
            <a:xfrm>
              <a:off x="116632" y="107504"/>
              <a:ext cx="5400600" cy="14401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5301208" y="107504"/>
              <a:ext cx="360040" cy="14401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6" name="グループ化 15"/>
          <p:cNvGrpSpPr/>
          <p:nvPr/>
        </p:nvGrpSpPr>
        <p:grpSpPr>
          <a:xfrm rot="10800000">
            <a:off x="492671" y="9667395"/>
            <a:ext cx="6171899" cy="78009"/>
            <a:chOff x="116632" y="107504"/>
            <a:chExt cx="5544616" cy="144016"/>
          </a:xfrm>
          <a:solidFill>
            <a:schemeClr val="accent6"/>
          </a:solidFill>
        </p:grpSpPr>
        <p:sp>
          <p:nvSpPr>
            <p:cNvPr id="17" name="角丸四角形 16"/>
            <p:cNvSpPr/>
            <p:nvPr/>
          </p:nvSpPr>
          <p:spPr>
            <a:xfrm>
              <a:off x="116632" y="107504"/>
              <a:ext cx="5400600" cy="144016"/>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a:off x="5301208" y="107504"/>
              <a:ext cx="360040"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9" name="グループ化 18"/>
          <p:cNvGrpSpPr/>
          <p:nvPr/>
        </p:nvGrpSpPr>
        <p:grpSpPr>
          <a:xfrm rot="10800000">
            <a:off x="145148" y="9525245"/>
            <a:ext cx="6296863" cy="78009"/>
            <a:chOff x="116632" y="107504"/>
            <a:chExt cx="5544616" cy="144016"/>
          </a:xfrm>
          <a:solidFill>
            <a:schemeClr val="accent3"/>
          </a:solidFill>
        </p:grpSpPr>
        <p:sp>
          <p:nvSpPr>
            <p:cNvPr id="20" name="角丸四角形 19"/>
            <p:cNvSpPr/>
            <p:nvPr/>
          </p:nvSpPr>
          <p:spPr>
            <a:xfrm>
              <a:off x="116632" y="107504"/>
              <a:ext cx="5400600" cy="144016"/>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円/楕円 20"/>
            <p:cNvSpPr/>
            <p:nvPr/>
          </p:nvSpPr>
          <p:spPr>
            <a:xfrm>
              <a:off x="5301208" y="107504"/>
              <a:ext cx="360040"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2" name="角丸四角形 21"/>
          <p:cNvSpPr/>
          <p:nvPr/>
        </p:nvSpPr>
        <p:spPr>
          <a:xfrm>
            <a:off x="12244" y="519536"/>
            <a:ext cx="6803631" cy="1440160"/>
          </a:xfrm>
          <a:prstGeom prst="roundRect">
            <a:avLst>
              <a:gd name="adj" fmla="val 114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a:xfrm>
            <a:off x="-84380" y="517061"/>
            <a:ext cx="6996876" cy="1440160"/>
          </a:xfrm>
        </p:spPr>
        <p:txBody>
          <a:bodyPr>
            <a:normAutofit fontScale="90000"/>
          </a:bodyPr>
          <a:lstStyle/>
          <a:p>
            <a:r>
              <a:rPr kumimoji="1" lang="ja-JP" altLang="en-US" sz="3600" dirty="0" smtClean="0">
                <a:solidFill>
                  <a:schemeClr val="bg1"/>
                </a:solidFill>
              </a:rPr>
              <a:t>「半田障害者就職面接会」</a:t>
            </a:r>
            <a:r>
              <a:rPr kumimoji="1" lang="en-US" altLang="ja-JP" sz="3600" dirty="0" smtClean="0">
                <a:solidFill>
                  <a:schemeClr val="bg1"/>
                </a:solidFill>
              </a:rPr>
              <a:t/>
            </a:r>
            <a:br>
              <a:rPr kumimoji="1" lang="en-US" altLang="ja-JP" sz="3600" dirty="0" smtClean="0">
                <a:solidFill>
                  <a:schemeClr val="bg1"/>
                </a:solidFill>
              </a:rPr>
            </a:br>
            <a:r>
              <a:rPr lang="ja-JP" altLang="en-US" dirty="0">
                <a:solidFill>
                  <a:schemeClr val="bg1"/>
                </a:solidFill>
                <a:latin typeface="ＤＨＰ特太ゴシック体" panose="020B0500000000000000" pitchFamily="50" charset="-128"/>
                <a:ea typeface="ＤＨＰ特太ゴシック体" panose="020B0500000000000000" pitchFamily="50" charset="-128"/>
              </a:rPr>
              <a:t>参加</a:t>
            </a:r>
            <a:r>
              <a:rPr lang="ja-JP" altLang="en-US" sz="3100" dirty="0" smtClean="0">
                <a:solidFill>
                  <a:schemeClr val="bg1"/>
                </a:solidFill>
                <a:latin typeface="ＤＨＰ特太ゴシック体" panose="020B0500000000000000" pitchFamily="50" charset="-128"/>
                <a:ea typeface="ＤＨＰ特太ゴシック体" panose="020B0500000000000000" pitchFamily="50" charset="-128"/>
              </a:rPr>
              <a:t>を</a:t>
            </a:r>
            <a:r>
              <a:rPr lang="ja-JP" altLang="en-US" dirty="0" smtClean="0">
                <a:solidFill>
                  <a:schemeClr val="bg1"/>
                </a:solidFill>
                <a:latin typeface="ＤＨＰ特太ゴシック体" panose="020B0500000000000000" pitchFamily="50" charset="-128"/>
                <a:ea typeface="ＤＨＰ特太ゴシック体" panose="020B0500000000000000" pitchFamily="50" charset="-128"/>
              </a:rPr>
              <a:t>希望</a:t>
            </a:r>
            <a:r>
              <a:rPr lang="ja-JP" altLang="en-US" sz="3100" dirty="0" smtClean="0">
                <a:solidFill>
                  <a:schemeClr val="bg1"/>
                </a:solidFill>
                <a:latin typeface="ＤＨＰ特太ゴシック体" panose="020B0500000000000000" pitchFamily="50" charset="-128"/>
                <a:ea typeface="ＤＨＰ特太ゴシック体" panose="020B0500000000000000" pitchFamily="50" charset="-128"/>
              </a:rPr>
              <a:t>される</a:t>
            </a:r>
            <a:r>
              <a:rPr lang="ja-JP" altLang="en-US" dirty="0" smtClean="0">
                <a:solidFill>
                  <a:schemeClr val="bg1"/>
                </a:solidFill>
                <a:latin typeface="ＤＨＰ特太ゴシック体" panose="020B0500000000000000" pitchFamily="50" charset="-128"/>
                <a:ea typeface="ＤＨＰ特太ゴシック体" panose="020B0500000000000000" pitchFamily="50" charset="-128"/>
              </a:rPr>
              <a:t>事業主</a:t>
            </a:r>
            <a:r>
              <a:rPr lang="ja-JP" altLang="en-US" sz="3100" dirty="0" smtClean="0">
                <a:solidFill>
                  <a:schemeClr val="bg1"/>
                </a:solidFill>
                <a:latin typeface="ＤＨＰ特太ゴシック体" panose="020B0500000000000000" pitchFamily="50" charset="-128"/>
                <a:ea typeface="ＤＨＰ特太ゴシック体" panose="020B0500000000000000" pitchFamily="50" charset="-128"/>
              </a:rPr>
              <a:t>の</a:t>
            </a:r>
            <a:r>
              <a:rPr lang="ja-JP" altLang="en-US" dirty="0" smtClean="0">
                <a:solidFill>
                  <a:schemeClr val="bg1"/>
                </a:solidFill>
                <a:latin typeface="ＤＨＰ特太ゴシック体" panose="020B0500000000000000" pitchFamily="50" charset="-128"/>
                <a:ea typeface="ＤＨＰ特太ゴシック体" panose="020B0500000000000000" pitchFamily="50" charset="-128"/>
              </a:rPr>
              <a:t>皆様</a:t>
            </a:r>
            <a:r>
              <a:rPr lang="ja-JP" altLang="en-US" sz="3100" dirty="0" smtClean="0">
                <a:solidFill>
                  <a:schemeClr val="bg1"/>
                </a:solidFill>
                <a:latin typeface="ＤＨＰ特太ゴシック体" panose="020B0500000000000000" pitchFamily="50" charset="-128"/>
                <a:ea typeface="ＤＨＰ特太ゴシック体" panose="020B0500000000000000" pitchFamily="50" charset="-128"/>
              </a:rPr>
              <a:t>へ</a:t>
            </a:r>
            <a:endParaRPr kumimoji="1" lang="ja-JP" altLang="en-US" sz="4000" dirty="0">
              <a:solidFill>
                <a:schemeClr val="bg1"/>
              </a:solidFill>
              <a:latin typeface="ＤＨＰ特太ゴシック体" panose="020B0500000000000000" pitchFamily="50" charset="-128"/>
              <a:ea typeface="ＤＨＰ特太ゴシック体" panose="020B0500000000000000" pitchFamily="50" charset="-128"/>
            </a:endParaRPr>
          </a:p>
        </p:txBody>
      </p:sp>
      <p:sp>
        <p:nvSpPr>
          <p:cNvPr id="23" name="テキスト ボックス 22"/>
          <p:cNvSpPr txBox="1"/>
          <p:nvPr/>
        </p:nvSpPr>
        <p:spPr>
          <a:xfrm>
            <a:off x="1019521" y="2087383"/>
            <a:ext cx="4824536" cy="307777"/>
          </a:xfrm>
          <a:prstGeom prst="rect">
            <a:avLst/>
          </a:prstGeom>
          <a:noFill/>
        </p:spPr>
        <p:txBody>
          <a:bodyPr wrap="square" rtlCol="0">
            <a:spAutoFit/>
          </a:bodyPr>
          <a:lstStyle/>
          <a:p>
            <a:r>
              <a:rPr kumimoji="1" lang="ja-JP" altLang="en-US" sz="1400" b="1" dirty="0" smtClean="0">
                <a:solidFill>
                  <a:srgbClr val="FF0000"/>
                </a:solidFill>
              </a:rPr>
              <a:t>◎◎必ずお読みいただいてから、お申し込みください。◎◎</a:t>
            </a:r>
            <a:endParaRPr kumimoji="1" lang="ja-JP" altLang="en-US" sz="1400" b="1" dirty="0">
              <a:solidFill>
                <a:srgbClr val="FF0000"/>
              </a:solidFill>
            </a:endParaRPr>
          </a:p>
        </p:txBody>
      </p:sp>
      <p:sp>
        <p:nvSpPr>
          <p:cNvPr id="24" name="角丸四角形 23"/>
          <p:cNvSpPr/>
          <p:nvPr/>
        </p:nvSpPr>
        <p:spPr>
          <a:xfrm>
            <a:off x="25304" y="3272753"/>
            <a:ext cx="6803631" cy="4992615"/>
          </a:xfrm>
          <a:prstGeom prst="roundRect">
            <a:avLst>
              <a:gd name="adj" fmla="val 193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86748" y="2648744"/>
            <a:ext cx="3128724" cy="43204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86748" y="2720752"/>
            <a:ext cx="3303120" cy="400110"/>
          </a:xfrm>
          <a:prstGeom prst="rect">
            <a:avLst/>
          </a:prstGeom>
          <a:noFill/>
        </p:spPr>
        <p:txBody>
          <a:bodyPr wrap="square" rtlCol="0">
            <a:spAutoFit/>
          </a:bodyPr>
          <a:lstStyle/>
          <a:p>
            <a:r>
              <a:rPr kumimoji="1"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１　参加申込にあたって</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テキスト ボックス 26"/>
          <p:cNvSpPr txBox="1"/>
          <p:nvPr/>
        </p:nvSpPr>
        <p:spPr>
          <a:xfrm>
            <a:off x="68879" y="3587750"/>
            <a:ext cx="6860615" cy="1077218"/>
          </a:xfrm>
          <a:prstGeom prst="rect">
            <a:avLst/>
          </a:prstGeom>
          <a:noFill/>
        </p:spPr>
        <p:txBody>
          <a:bodyPr wrap="square" rtlCol="0">
            <a:spAutoFit/>
          </a:bodyPr>
          <a:lstStyle/>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①　</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「半田障害者就職面接会」専用の求人申し込み</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を行ってください。</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（求人申込は求人者マイページよりご提出ください。）</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今回申込みいただく求人は</a:t>
            </a:r>
            <a:r>
              <a:rPr kumimoji="1"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面接会専用</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です。面接会前に「充足・取</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消」とならないようにしてください。</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テキスト ボックス 27"/>
          <p:cNvSpPr txBox="1"/>
          <p:nvPr/>
        </p:nvSpPr>
        <p:spPr>
          <a:xfrm>
            <a:off x="51882" y="4736976"/>
            <a:ext cx="6860614" cy="1077218"/>
          </a:xfrm>
          <a:prstGeom prst="rect">
            <a:avLst/>
          </a:prstGeom>
          <a:noFill/>
        </p:spPr>
        <p:txBody>
          <a:bodyPr wrap="square" rtlCol="0">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求人申し込みとあわせて、</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「参加申込書」</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をメールにてご提出</a:t>
            </a:r>
            <a:r>
              <a:rPr lang="ja-JP" altLang="en-US" sz="1600" dirty="0" err="1" smtClean="0">
                <a:latin typeface="メイリオ" panose="020B0604030504040204" pitchFamily="50" charset="-128"/>
                <a:ea typeface="メイリオ" panose="020B0604030504040204" pitchFamily="50" charset="-128"/>
                <a:cs typeface="メイリオ" panose="020B0604030504040204" pitchFamily="50" charset="-128"/>
              </a:rPr>
              <a:t>くだ</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さい。</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spc="300" dirty="0" smtClean="0">
                <a:latin typeface="メイリオ" panose="020B0604030504040204" pitchFamily="50" charset="-128"/>
                <a:ea typeface="メイリオ" panose="020B0604030504040204" pitchFamily="50" charset="-128"/>
                <a:cs typeface="メイリオ" panose="020B0604030504040204" pitchFamily="50" charset="-128"/>
              </a:rPr>
              <a:t>Mail:2307handakigyo@mhlw.go.jp</a:t>
            </a:r>
          </a:p>
          <a:p>
            <a:r>
              <a:rPr lang="ja-JP" altLang="en-US" sz="1600" spc="3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題名は「半田障害者就職面接会参加申込」としてください。</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29" name="テキスト ボックス 28"/>
          <p:cNvSpPr txBox="1"/>
          <p:nvPr/>
        </p:nvSpPr>
        <p:spPr>
          <a:xfrm>
            <a:off x="51882" y="7041232"/>
            <a:ext cx="6860614" cy="1077218"/>
          </a:xfrm>
          <a:prstGeom prst="rect">
            <a:avLst/>
          </a:prstGeom>
          <a:noFill/>
        </p:spPr>
        <p:txBody>
          <a:bodyPr wrap="square" rtlCol="0">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④</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面接会専用求人は求人情報誌にまとめ、面接会に参加を希望する</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障害者の方に事前に配付します。</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面接会専用の求人であるため、求人検索機等による一般公開は行い</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ません。</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テキスト ボックス 29"/>
          <p:cNvSpPr txBox="1"/>
          <p:nvPr/>
        </p:nvSpPr>
        <p:spPr>
          <a:xfrm>
            <a:off x="52468" y="5889104"/>
            <a:ext cx="6860614" cy="1077218"/>
          </a:xfrm>
          <a:prstGeom prst="rect">
            <a:avLst/>
          </a:prstGeom>
          <a:noFill/>
        </p:spPr>
        <p:txBody>
          <a:bodyPr wrap="square" rtlCol="0">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参加申込み期限は、</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令和</a:t>
            </a:r>
            <a:r>
              <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２</a:t>
            </a:r>
            <a:r>
              <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日（金）</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申込みが参加事業所予定数を超える場合は、抽選により参加事業所</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を決定のうえ、参加（不参加）決定通知をお送りします。</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参加（不参加）決定通知は</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月上旬</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頃に発送予定です。</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テキスト ボックス 30"/>
          <p:cNvSpPr txBox="1"/>
          <p:nvPr/>
        </p:nvSpPr>
        <p:spPr>
          <a:xfrm>
            <a:off x="429434" y="8769424"/>
            <a:ext cx="7104022" cy="615553"/>
          </a:xfrm>
          <a:prstGeom prst="rect">
            <a:avLst/>
          </a:prstGeom>
          <a:noFill/>
        </p:spPr>
        <p:txBody>
          <a:bodyPr wrap="square" rtlCol="0">
            <a:spAutoFit/>
          </a:bodyPr>
          <a:lstStyle/>
          <a:p>
            <a:r>
              <a:rPr lang="ja-JP" altLang="en-US" sz="1600" dirty="0" smtClean="0"/>
              <a:t>　　　　　　　</a:t>
            </a:r>
            <a:r>
              <a:rPr lang="en-US" altLang="ja-JP" sz="1600" dirty="0" smtClean="0"/>
              <a:t>【</a:t>
            </a:r>
            <a:r>
              <a:rPr kumimoji="1" lang="ja-JP" altLang="en-US" sz="1600" dirty="0" smtClean="0"/>
              <a:t>問合せ先</a:t>
            </a:r>
            <a:r>
              <a:rPr kumimoji="1" lang="en-US" altLang="ja-JP" sz="1600" dirty="0" smtClean="0"/>
              <a:t>】</a:t>
            </a:r>
            <a:r>
              <a:rPr kumimoji="1" lang="ja-JP" altLang="en-US" sz="1600" dirty="0" smtClean="0"/>
              <a:t>半田公共職業安定所 企業支援部門</a:t>
            </a:r>
            <a:endParaRPr kumimoji="1" lang="en-US" altLang="ja-JP" sz="1600" dirty="0" smtClean="0"/>
          </a:p>
          <a:p>
            <a:r>
              <a:rPr kumimoji="1" lang="ja-JP" altLang="en-US" sz="1600" dirty="0" smtClean="0"/>
              <a:t> 　　　　　　　　　　　　　　　</a:t>
            </a:r>
            <a:r>
              <a:rPr kumimoji="1" lang="en-US" altLang="ja-JP" dirty="0" smtClean="0"/>
              <a:t>TEL</a:t>
            </a:r>
            <a:r>
              <a:rPr kumimoji="1" lang="ja-JP" altLang="en-US" dirty="0" smtClean="0"/>
              <a:t>（</a:t>
            </a:r>
            <a:r>
              <a:rPr kumimoji="1" lang="en-US" altLang="ja-JP" dirty="0" smtClean="0"/>
              <a:t>0569</a:t>
            </a:r>
            <a:r>
              <a:rPr kumimoji="1" lang="ja-JP" altLang="en-US" dirty="0" smtClean="0"/>
              <a:t>）</a:t>
            </a:r>
            <a:r>
              <a:rPr kumimoji="1" lang="en-US" altLang="ja-JP" dirty="0" smtClean="0"/>
              <a:t>21-0023 </a:t>
            </a:r>
            <a:r>
              <a:rPr lang="ja-JP" altLang="en-US" sz="1400" dirty="0" smtClean="0"/>
              <a:t>（</a:t>
            </a:r>
            <a:r>
              <a:rPr lang="ja-JP" altLang="en-US" sz="1400" dirty="0"/>
              <a:t>部門</a:t>
            </a:r>
            <a:r>
              <a:rPr lang="ja-JP" altLang="en-US" sz="1400" dirty="0" smtClean="0"/>
              <a:t>コード </a:t>
            </a:r>
            <a:r>
              <a:rPr lang="en-US" altLang="ja-JP" sz="1400" dirty="0" smtClean="0"/>
              <a:t>31</a:t>
            </a:r>
            <a:r>
              <a:rPr lang="ja-JP" altLang="en-US" sz="1400" dirty="0" smtClean="0"/>
              <a:t>＃</a:t>
            </a:r>
            <a:r>
              <a:rPr kumimoji="1" lang="ja-JP" altLang="en-US" sz="1400" dirty="0" smtClean="0"/>
              <a:t>）</a:t>
            </a:r>
            <a:endParaRPr kumimoji="1" lang="ja-JP" altLang="en-US" sz="1200" dirty="0"/>
          </a:p>
        </p:txBody>
      </p:sp>
      <p:sp>
        <p:nvSpPr>
          <p:cNvPr id="25" name="テキスト ボックス 24"/>
          <p:cNvSpPr txBox="1"/>
          <p:nvPr/>
        </p:nvSpPr>
        <p:spPr>
          <a:xfrm>
            <a:off x="5685928" y="8487006"/>
            <a:ext cx="1512168" cy="246221"/>
          </a:xfrm>
          <a:prstGeom prst="rect">
            <a:avLst/>
          </a:prstGeom>
          <a:noFill/>
        </p:spPr>
        <p:txBody>
          <a:bodyPr wrap="square" rtlCol="0">
            <a:spAutoFit/>
          </a:bodyPr>
          <a:lstStyle/>
          <a:p>
            <a:r>
              <a:rPr kumimoji="1" lang="ja-JP" altLang="en-US" sz="1000" dirty="0" smtClean="0">
                <a:latin typeface="ＭＳ 明朝" panose="02020609040205080304" pitchFamily="17" charset="-128"/>
                <a:ea typeface="ＭＳ 明朝" panose="02020609040205080304" pitchFamily="17" charset="-128"/>
              </a:rPr>
              <a:t>（裏面へつづく）</a:t>
            </a:r>
            <a:endParaRPr kumimoji="1" lang="ja-JP" altLang="en-US" sz="1000" dirty="0">
              <a:latin typeface="ＭＳ 明朝" panose="02020609040205080304" pitchFamily="17" charset="-128"/>
              <a:ea typeface="ＭＳ 明朝" panose="02020609040205080304" pitchFamily="17" charset="-128"/>
            </a:endParaRPr>
          </a:p>
        </p:txBody>
      </p:sp>
      <p:sp>
        <p:nvSpPr>
          <p:cNvPr id="38" name="テキスト ボックス 37"/>
          <p:cNvSpPr txBox="1"/>
          <p:nvPr/>
        </p:nvSpPr>
        <p:spPr>
          <a:xfrm>
            <a:off x="5937956" y="36468"/>
            <a:ext cx="1071164" cy="369332"/>
          </a:xfrm>
          <a:prstGeom prst="rect">
            <a:avLst/>
          </a:prstGeom>
          <a:noFill/>
        </p:spPr>
        <p:txBody>
          <a:bodyPr wrap="square" rtlCol="0">
            <a:spAutoFit/>
          </a:bodyPr>
          <a:lstStyle/>
          <a:p>
            <a:r>
              <a:rPr kumimoji="1" lang="en-US" altLang="ja-JP" dirty="0" smtClean="0"/>
              <a:t>【</a:t>
            </a:r>
            <a:r>
              <a:rPr kumimoji="1" lang="ja-JP" altLang="en-US" dirty="0" smtClean="0"/>
              <a:t>別紙</a:t>
            </a:r>
            <a:r>
              <a:rPr kumimoji="1" lang="en-US" altLang="ja-JP" dirty="0" smtClean="0"/>
              <a:t>】</a:t>
            </a:r>
            <a:endParaRPr kumimoji="1" lang="ja-JP" altLang="en-US" dirty="0"/>
          </a:p>
        </p:txBody>
      </p:sp>
      <p:pic>
        <p:nvPicPr>
          <p:cNvPr id="37" name="図 36" descr="【会社】紙資料1【300dpi】完成_s"/>
          <p:cNvPicPr>
            <a:picLocks noRot="1" noChangeAspect="1" noMove="1" noResize="1"/>
          </p:cNvPicPr>
          <p:nvPr/>
        </p:nvPicPr>
        <p:blipFill>
          <a:blip r:embed="rId2" cstate="print">
            <a:lum/>
            <a:extLst>
              <a:ext uri="{28A0092B-C50C-407E-A947-70E740481C1C}">
                <a14:useLocalDpi xmlns:a14="http://schemas.microsoft.com/office/drawing/2010/main" val="0"/>
              </a:ext>
            </a:extLst>
          </a:blip>
          <a:stretch>
            <a:fillRect/>
          </a:stretch>
        </p:blipFill>
        <p:spPr>
          <a:xfrm>
            <a:off x="3042753" y="2457089"/>
            <a:ext cx="1067960" cy="898379"/>
          </a:xfrm>
          <a:prstGeom prst="rect">
            <a:avLst/>
          </a:prstGeom>
        </p:spPr>
      </p:pic>
      <p:pic>
        <p:nvPicPr>
          <p:cNvPr id="41" name="図 40" descr="【建物・役所】ハローワーク1【300dpi】完成_s"/>
          <p:cNvPicPr>
            <a:picLocks noRot="1" noChangeAspect="1" noMove="1" noResize="1"/>
          </p:cNvPicPr>
          <p:nvPr/>
        </p:nvPicPr>
        <p:blipFill>
          <a:blip r:embed="rId3" cstate="print">
            <a:lum/>
            <a:extLst>
              <a:ext uri="{28A0092B-C50C-407E-A947-70E740481C1C}">
                <a14:useLocalDpi xmlns:a14="http://schemas.microsoft.com/office/drawing/2010/main" val="0"/>
              </a:ext>
            </a:extLst>
          </a:blip>
          <a:stretch>
            <a:fillRect/>
          </a:stretch>
        </p:blipFill>
        <p:spPr>
          <a:xfrm>
            <a:off x="88419" y="8283174"/>
            <a:ext cx="1398036" cy="1246896"/>
          </a:xfrm>
          <a:prstGeom prst="rect">
            <a:avLst/>
          </a:prstGeom>
        </p:spPr>
      </p:pic>
    </p:spTree>
    <p:extLst>
      <p:ext uri="{BB962C8B-B14F-4D97-AF65-F5344CB8AC3E}">
        <p14:creationId xmlns:p14="http://schemas.microsoft.com/office/powerpoint/2010/main" val="20490542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9343" y="8376"/>
            <a:ext cx="5976664" cy="78008"/>
            <a:chOff x="116632" y="107504"/>
            <a:chExt cx="5544616" cy="144016"/>
          </a:xfrm>
        </p:grpSpPr>
        <p:sp>
          <p:nvSpPr>
            <p:cNvPr id="4" name="角丸四角形 3"/>
            <p:cNvSpPr/>
            <p:nvPr/>
          </p:nvSpPr>
          <p:spPr>
            <a:xfrm>
              <a:off x="116632" y="107504"/>
              <a:ext cx="5400600" cy="14401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円/楕円 4"/>
            <p:cNvSpPr/>
            <p:nvPr/>
          </p:nvSpPr>
          <p:spPr>
            <a:xfrm>
              <a:off x="5301208" y="107504"/>
              <a:ext cx="360040" cy="14401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 name="グループ化 6"/>
          <p:cNvGrpSpPr/>
          <p:nvPr/>
        </p:nvGrpSpPr>
        <p:grpSpPr>
          <a:xfrm>
            <a:off x="298351" y="170135"/>
            <a:ext cx="6171899" cy="78008"/>
            <a:chOff x="116632" y="107504"/>
            <a:chExt cx="5544616" cy="144016"/>
          </a:xfrm>
          <a:solidFill>
            <a:schemeClr val="accent6"/>
          </a:solidFill>
        </p:grpSpPr>
        <p:sp>
          <p:nvSpPr>
            <p:cNvPr id="8" name="角丸四角形 7"/>
            <p:cNvSpPr/>
            <p:nvPr/>
          </p:nvSpPr>
          <p:spPr>
            <a:xfrm>
              <a:off x="116632" y="107504"/>
              <a:ext cx="5400600" cy="144016"/>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5301208" y="107504"/>
              <a:ext cx="360040"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 name="グループ化 9"/>
          <p:cNvGrpSpPr/>
          <p:nvPr/>
        </p:nvGrpSpPr>
        <p:grpSpPr>
          <a:xfrm>
            <a:off x="443890" y="315189"/>
            <a:ext cx="6296863" cy="78008"/>
            <a:chOff x="116632" y="107504"/>
            <a:chExt cx="5544616" cy="144016"/>
          </a:xfrm>
          <a:solidFill>
            <a:schemeClr val="accent3"/>
          </a:solidFill>
        </p:grpSpPr>
        <p:sp>
          <p:nvSpPr>
            <p:cNvPr id="11" name="角丸四角形 10"/>
            <p:cNvSpPr/>
            <p:nvPr/>
          </p:nvSpPr>
          <p:spPr>
            <a:xfrm>
              <a:off x="116632" y="107504"/>
              <a:ext cx="5400600" cy="144016"/>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5301208" y="107504"/>
              <a:ext cx="360040"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 name="グループ化 12"/>
          <p:cNvGrpSpPr/>
          <p:nvPr/>
        </p:nvGrpSpPr>
        <p:grpSpPr>
          <a:xfrm rot="10800000">
            <a:off x="786781" y="9777536"/>
            <a:ext cx="5976664" cy="78009"/>
            <a:chOff x="116632" y="107504"/>
            <a:chExt cx="5544616" cy="144016"/>
          </a:xfrm>
        </p:grpSpPr>
        <p:sp>
          <p:nvSpPr>
            <p:cNvPr id="14" name="角丸四角形 13"/>
            <p:cNvSpPr/>
            <p:nvPr/>
          </p:nvSpPr>
          <p:spPr>
            <a:xfrm>
              <a:off x="116632" y="107504"/>
              <a:ext cx="5400600" cy="14401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5301208" y="107504"/>
              <a:ext cx="360040" cy="14401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6" name="グループ化 15"/>
          <p:cNvGrpSpPr/>
          <p:nvPr/>
        </p:nvGrpSpPr>
        <p:grpSpPr>
          <a:xfrm rot="10800000">
            <a:off x="405915" y="9633520"/>
            <a:ext cx="6171899" cy="78009"/>
            <a:chOff x="116632" y="107504"/>
            <a:chExt cx="5544616" cy="144016"/>
          </a:xfrm>
          <a:solidFill>
            <a:schemeClr val="accent6"/>
          </a:solidFill>
        </p:grpSpPr>
        <p:sp>
          <p:nvSpPr>
            <p:cNvPr id="17" name="角丸四角形 16"/>
            <p:cNvSpPr/>
            <p:nvPr/>
          </p:nvSpPr>
          <p:spPr>
            <a:xfrm>
              <a:off x="116632" y="107504"/>
              <a:ext cx="5400600" cy="144016"/>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a:off x="5301208" y="107504"/>
              <a:ext cx="360040"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9" name="グループ化 18"/>
          <p:cNvGrpSpPr/>
          <p:nvPr/>
        </p:nvGrpSpPr>
        <p:grpSpPr>
          <a:xfrm rot="10800000">
            <a:off x="93908" y="9489504"/>
            <a:ext cx="6296863" cy="78009"/>
            <a:chOff x="116632" y="107504"/>
            <a:chExt cx="5544616" cy="144016"/>
          </a:xfrm>
          <a:solidFill>
            <a:schemeClr val="accent3"/>
          </a:solidFill>
        </p:grpSpPr>
        <p:sp>
          <p:nvSpPr>
            <p:cNvPr id="20" name="角丸四角形 19"/>
            <p:cNvSpPr/>
            <p:nvPr/>
          </p:nvSpPr>
          <p:spPr>
            <a:xfrm>
              <a:off x="116632" y="107504"/>
              <a:ext cx="5400600" cy="144016"/>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円/楕円 20"/>
            <p:cNvSpPr/>
            <p:nvPr/>
          </p:nvSpPr>
          <p:spPr>
            <a:xfrm>
              <a:off x="5301208" y="107504"/>
              <a:ext cx="360040"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4" name="角丸四角形 23"/>
          <p:cNvSpPr/>
          <p:nvPr/>
        </p:nvSpPr>
        <p:spPr>
          <a:xfrm>
            <a:off x="33746" y="1591192"/>
            <a:ext cx="6799755" cy="5222763"/>
          </a:xfrm>
          <a:prstGeom prst="roundRect">
            <a:avLst>
              <a:gd name="adj" fmla="val 203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33746" y="776536"/>
            <a:ext cx="2420514" cy="43204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33746" y="848544"/>
            <a:ext cx="3337319" cy="400110"/>
          </a:xfrm>
          <a:prstGeom prst="rect">
            <a:avLst/>
          </a:prstGeom>
          <a:noFill/>
        </p:spPr>
        <p:txBody>
          <a:bodyPr wrap="square" rtlCol="0">
            <a:spAutoFit/>
          </a:bodyPr>
          <a:lstStyle/>
          <a:p>
            <a:r>
              <a:rPr kumimoji="1"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２　面接会の流れ</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テキスト ボックス 26"/>
          <p:cNvSpPr txBox="1"/>
          <p:nvPr/>
        </p:nvSpPr>
        <p:spPr>
          <a:xfrm>
            <a:off x="92893" y="1723380"/>
            <a:ext cx="6860614" cy="2077492"/>
          </a:xfrm>
          <a:prstGeom prst="rect">
            <a:avLst/>
          </a:prstGeom>
          <a:noFill/>
        </p:spPr>
        <p:txBody>
          <a:bodyPr wrap="square" rtlCol="0">
            <a:spAutoFit/>
          </a:bodyPr>
          <a:lstStyle/>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①　</a:t>
            </a:r>
            <a:r>
              <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回</a:t>
            </a:r>
            <a:r>
              <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分の面接時間で、計</a:t>
            </a:r>
            <a:r>
              <a:rPr lang="en-US" altLang="ja-JP" sz="1600" b="1"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回の面接枠があります。</a:t>
            </a: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・求職者の応募状況により、面接の空き時間枠ができる場合があります。</a:t>
            </a:r>
            <a:endPar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・参加希望求職者は、事前にハローワークへ参加申込のうえ、面接希望の</a:t>
            </a:r>
            <a:endPar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　　事業所を登録しますので、</a:t>
            </a:r>
            <a:r>
              <a:rPr lang="ja-JP" altLang="en-US" sz="1500" b="1" dirty="0" smtClean="0">
                <a:latin typeface="メイリオ" panose="020B0604030504040204" pitchFamily="50" charset="-128"/>
                <a:ea typeface="メイリオ" panose="020B0604030504040204" pitchFamily="50" charset="-128"/>
                <a:cs typeface="メイリオ" panose="020B0604030504040204" pitchFamily="50" charset="-128"/>
              </a:rPr>
              <a:t>面接希望者が多数の場合</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は、面接担当者の増</a:t>
            </a:r>
            <a:endPar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　　員をお願いすることがあります。面接担当者の増員については事前に</a:t>
            </a:r>
            <a:r>
              <a:rPr lang="ja-JP" altLang="en-US" sz="1500" dirty="0" err="1" smtClean="0">
                <a:latin typeface="メイリオ" panose="020B0604030504040204" pitchFamily="50" charset="-128"/>
                <a:ea typeface="メイリオ" panose="020B0604030504040204" pitchFamily="50" charset="-128"/>
                <a:cs typeface="メイリオ" panose="020B0604030504040204" pitchFamily="50" charset="-128"/>
              </a:rPr>
              <a:t>ご</a:t>
            </a:r>
            <a:endPar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　　連絡いたしますので、ご協力願います。</a:t>
            </a:r>
            <a:endPar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・障害者の就労支援機関の支援員が面接に同席させていただく場合があり</a:t>
            </a:r>
            <a:endPar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　　ます。</a:t>
            </a:r>
            <a:endPar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テキスト ボックス 31"/>
          <p:cNvSpPr txBox="1"/>
          <p:nvPr/>
        </p:nvSpPr>
        <p:spPr>
          <a:xfrm>
            <a:off x="107882" y="3800872"/>
            <a:ext cx="6860614" cy="1384995"/>
          </a:xfrm>
          <a:prstGeom prst="rect">
            <a:avLst/>
          </a:prstGeom>
          <a:noFill/>
        </p:spPr>
        <p:txBody>
          <a:bodyPr wrap="square" rtlCol="0">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履歴書</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紹介状</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が提出されます。</a:t>
            </a: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・面接会当日、「面接予定表」と面接予定求職者の氏名等を記載した「面</a:t>
            </a:r>
            <a:endPar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　　接会状況報告書」をお渡しします。</a:t>
            </a:r>
            <a:endPar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　・各面接時間になると、面接者が席に着き、履歴書及び紹介状を面接担当</a:t>
            </a:r>
            <a:endPar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　　者に提出します。</a:t>
            </a:r>
            <a:endPar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テキスト ボックス 32"/>
          <p:cNvSpPr txBox="1"/>
          <p:nvPr/>
        </p:nvSpPr>
        <p:spPr>
          <a:xfrm>
            <a:off x="93908" y="5313040"/>
            <a:ext cx="6860614" cy="1400383"/>
          </a:xfrm>
          <a:prstGeom prst="rect">
            <a:avLst/>
          </a:prstGeom>
          <a:noFill/>
        </p:spPr>
        <p:txBody>
          <a:bodyPr wrap="square" rtlCol="0">
            <a:spAutoFit/>
          </a:bodyPr>
          <a:lstStyle/>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③　</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面接（後日二次面接等を行った場合を含む）後、選考結果をハロー</a:t>
            </a: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ワークにも通知してください。</a:t>
            </a: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・面接者に対する選考結果通知は、求人票の選考結果欄に記載された日以</a:t>
            </a:r>
            <a:endPar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　　内にお願いします。</a:t>
            </a:r>
            <a:endPar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不採用</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場合</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は、できる限り履歴書を面接者に返却してください。</a:t>
            </a:r>
            <a:endPar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楕円 1"/>
          <p:cNvSpPr/>
          <p:nvPr/>
        </p:nvSpPr>
        <p:spPr>
          <a:xfrm>
            <a:off x="769856" y="7254204"/>
            <a:ext cx="5784471" cy="2313309"/>
          </a:xfrm>
          <a:prstGeom prst="ellipse">
            <a:avLst/>
          </a:prstGeom>
          <a:solidFill>
            <a:schemeClr val="accent6">
              <a:lumMod val="20000"/>
              <a:lumOff val="80000"/>
            </a:schemeClr>
          </a:soli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AutoShape 2" descr="blob:https://mhlwlan-my.sharepoint.com/27cb3378-3227-4e33-9ae7-25454876caa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nvGrpSpPr>
          <p:cNvPr id="31" name="グループ化 30">
            <a:extLst>
              <a:ext uri="{FF2B5EF4-FFF2-40B4-BE49-F238E27FC236}">
                <a16:creationId xmlns:a16="http://schemas.microsoft.com/office/drawing/2014/main" id="{B2BC8D07-A054-F7F0-A2BD-8891A4AB0502}"/>
              </a:ext>
            </a:extLst>
          </p:cNvPr>
          <p:cNvGrpSpPr/>
          <p:nvPr/>
        </p:nvGrpSpPr>
        <p:grpSpPr>
          <a:xfrm>
            <a:off x="2060848" y="7116629"/>
            <a:ext cx="3026980" cy="2372875"/>
            <a:chOff x="2466914" y="7879612"/>
            <a:chExt cx="2855934" cy="2372875"/>
          </a:xfrm>
        </p:grpSpPr>
        <p:pic>
          <p:nvPicPr>
            <p:cNvPr id="34" name="図 33">
              <a:extLst>
                <a:ext uri="{FF2B5EF4-FFF2-40B4-BE49-F238E27FC236}">
                  <a16:creationId xmlns:a16="http://schemas.microsoft.com/office/drawing/2014/main" id="{31BBDF6E-51DE-091E-EC8E-3BE7498BF446}"/>
                </a:ext>
              </a:extLst>
            </p:cNvPr>
            <p:cNvPicPr>
              <a:picLocks noChangeAspect="1"/>
            </p:cNvPicPr>
            <p:nvPr/>
          </p:nvPicPr>
          <p:blipFill rotWithShape="1">
            <a:blip r:embed="rId3">
              <a:extLst>
                <a:ext uri="{28A0092B-C50C-407E-A947-70E740481C1C}">
                  <a14:useLocalDpi xmlns:a14="http://schemas.microsoft.com/office/drawing/2010/main" val="0"/>
                </a:ext>
              </a:extLst>
            </a:blip>
            <a:srcRect l="27124" t="8631" r="32402" b="11282"/>
            <a:stretch/>
          </p:blipFill>
          <p:spPr>
            <a:xfrm>
              <a:off x="3538836" y="7879612"/>
              <a:ext cx="1237888" cy="1959571"/>
            </a:xfrm>
            <a:prstGeom prst="rect">
              <a:avLst/>
            </a:prstGeom>
          </p:spPr>
        </p:pic>
        <p:pic>
          <p:nvPicPr>
            <p:cNvPr id="35" name="図 34">
              <a:extLst>
                <a:ext uri="{FF2B5EF4-FFF2-40B4-BE49-F238E27FC236}">
                  <a16:creationId xmlns:a16="http://schemas.microsoft.com/office/drawing/2014/main" id="{17E16DAC-4FFB-168A-ABB5-B00667C6263A}"/>
                </a:ext>
              </a:extLst>
            </p:cNvPr>
            <p:cNvPicPr>
              <a:picLocks noChangeAspect="1"/>
            </p:cNvPicPr>
            <p:nvPr/>
          </p:nvPicPr>
          <p:blipFill rotWithShape="1">
            <a:blip r:embed="rId4">
              <a:extLst>
                <a:ext uri="{28A0092B-C50C-407E-A947-70E740481C1C}">
                  <a14:useLocalDpi xmlns:a14="http://schemas.microsoft.com/office/drawing/2010/main" val="0"/>
                </a:ext>
              </a:extLst>
            </a:blip>
            <a:srcRect l="9438" t="25116" r="29484" b="22499"/>
            <a:stretch/>
          </p:blipFill>
          <p:spPr>
            <a:xfrm>
              <a:off x="2466914" y="8292915"/>
              <a:ext cx="2855934" cy="1959572"/>
            </a:xfrm>
            <a:prstGeom prst="rect">
              <a:avLst/>
            </a:prstGeom>
          </p:spPr>
        </p:pic>
      </p:grpSp>
      <p:pic>
        <p:nvPicPr>
          <p:cNvPr id="40" name="図 39" descr="【道具】ホワイトボード_s"/>
          <p:cNvPicPr>
            <a:picLocks noRot="1" noChangeAspect="1" noMove="1" noResize="1"/>
          </p:cNvPicPr>
          <p:nvPr/>
        </p:nvPicPr>
        <p:blipFill>
          <a:blip r:embed="rId5" cstate="print">
            <a:lum/>
            <a:extLst>
              <a:ext uri="{28A0092B-C50C-407E-A947-70E740481C1C}">
                <a14:useLocalDpi xmlns:a14="http://schemas.microsoft.com/office/drawing/2010/main" val="0"/>
              </a:ext>
            </a:extLst>
          </a:blip>
          <a:stretch>
            <a:fillRect/>
          </a:stretch>
        </p:blipFill>
        <p:spPr>
          <a:xfrm>
            <a:off x="5249042" y="7398933"/>
            <a:ext cx="1223507" cy="2083909"/>
          </a:xfrm>
          <a:prstGeom prst="rect">
            <a:avLst/>
          </a:prstGeom>
        </p:spPr>
      </p:pic>
      <p:grpSp>
        <p:nvGrpSpPr>
          <p:cNvPr id="60" name="グループ化 59">
            <a:extLst>
              <a:ext uri="{FF2B5EF4-FFF2-40B4-BE49-F238E27FC236}">
                <a16:creationId xmlns:a16="http://schemas.microsoft.com/office/drawing/2014/main" id="{3C3BBF53-A766-5C41-76DE-E212E92A061A}"/>
              </a:ext>
            </a:extLst>
          </p:cNvPr>
          <p:cNvGrpSpPr/>
          <p:nvPr/>
        </p:nvGrpSpPr>
        <p:grpSpPr>
          <a:xfrm>
            <a:off x="454611" y="7368433"/>
            <a:ext cx="1475750" cy="2083364"/>
            <a:chOff x="-96443" y="1196526"/>
            <a:chExt cx="3564733" cy="4629423"/>
          </a:xfrm>
          <a:effectLst>
            <a:outerShdw blurRad="50800" dist="50800" dir="5400000" algn="ctr" rotWithShape="0">
              <a:schemeClr val="tx1"/>
            </a:outerShdw>
          </a:effectLst>
        </p:grpSpPr>
        <p:sp>
          <p:nvSpPr>
            <p:cNvPr id="65" name="円弧 64">
              <a:extLst>
                <a:ext uri="{FF2B5EF4-FFF2-40B4-BE49-F238E27FC236}">
                  <a16:creationId xmlns:a16="http://schemas.microsoft.com/office/drawing/2014/main" id="{F625C495-89F7-CF65-5114-B3F07371CE8C}"/>
                </a:ext>
              </a:extLst>
            </p:cNvPr>
            <p:cNvSpPr/>
            <p:nvPr/>
          </p:nvSpPr>
          <p:spPr>
            <a:xfrm rot="20913520">
              <a:off x="1217944" y="1989483"/>
              <a:ext cx="809625" cy="2381304"/>
            </a:xfrm>
            <a:prstGeom prst="arc">
              <a:avLst>
                <a:gd name="adj1" fmla="val 16238454"/>
                <a:gd name="adj2" fmla="val 4121497"/>
              </a:avLst>
            </a:prstGeom>
            <a:ln w="381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66" name="図 65">
              <a:extLst>
                <a:ext uri="{FF2B5EF4-FFF2-40B4-BE49-F238E27FC236}">
                  <a16:creationId xmlns:a16="http://schemas.microsoft.com/office/drawing/2014/main" id="{F5E0DFE9-17C6-FBF1-5F9B-2F794A956338}"/>
                </a:ext>
              </a:extLst>
            </p:cNvPr>
            <p:cNvPicPr>
              <a:picLocks noChangeAspect="1"/>
            </p:cNvPicPr>
            <p:nvPr/>
          </p:nvPicPr>
          <p:blipFill>
            <a:blip r:embed="rId6">
              <a:duotone>
                <a:schemeClr val="accent6">
                  <a:shade val="45000"/>
                  <a:satMod val="135000"/>
                </a:schemeClr>
                <a:prstClr val="white"/>
              </a:duotone>
            </a:blip>
            <a:stretch>
              <a:fillRect/>
            </a:stretch>
          </p:blipFill>
          <p:spPr>
            <a:xfrm rot="19479990">
              <a:off x="1217214" y="1710121"/>
              <a:ext cx="813509" cy="698071"/>
            </a:xfrm>
            <a:prstGeom prst="rect">
              <a:avLst/>
            </a:prstGeom>
          </p:spPr>
        </p:pic>
        <p:sp>
          <p:nvSpPr>
            <p:cNvPr id="67" name="円弧 66">
              <a:extLst>
                <a:ext uri="{FF2B5EF4-FFF2-40B4-BE49-F238E27FC236}">
                  <a16:creationId xmlns:a16="http://schemas.microsoft.com/office/drawing/2014/main" id="{7090F126-A90A-3254-E9F6-A7B578929C78}"/>
                </a:ext>
              </a:extLst>
            </p:cNvPr>
            <p:cNvSpPr/>
            <p:nvPr/>
          </p:nvSpPr>
          <p:spPr>
            <a:xfrm rot="616546" flipH="1">
              <a:off x="2069386" y="2134722"/>
              <a:ext cx="805306" cy="1772920"/>
            </a:xfrm>
            <a:prstGeom prst="arc">
              <a:avLst>
                <a:gd name="adj1" fmla="val 17924277"/>
                <a:gd name="adj2" fmla="val 4121497"/>
              </a:avLst>
            </a:prstGeom>
            <a:ln w="381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68" name="円弧 67">
              <a:extLst>
                <a:ext uri="{FF2B5EF4-FFF2-40B4-BE49-F238E27FC236}">
                  <a16:creationId xmlns:a16="http://schemas.microsoft.com/office/drawing/2014/main" id="{243E7F96-FC78-3E3C-F768-34ED6667B45F}"/>
                </a:ext>
              </a:extLst>
            </p:cNvPr>
            <p:cNvSpPr/>
            <p:nvPr/>
          </p:nvSpPr>
          <p:spPr>
            <a:xfrm rot="20169634">
              <a:off x="939442" y="1804614"/>
              <a:ext cx="809625" cy="2888894"/>
            </a:xfrm>
            <a:prstGeom prst="arc">
              <a:avLst>
                <a:gd name="adj1" fmla="val 16200000"/>
                <a:gd name="adj2" fmla="val 4121497"/>
              </a:avLst>
            </a:prstGeom>
            <a:ln w="381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9" name="台形 68">
              <a:extLst>
                <a:ext uri="{FF2B5EF4-FFF2-40B4-BE49-F238E27FC236}">
                  <a16:creationId xmlns:a16="http://schemas.microsoft.com/office/drawing/2014/main" id="{8FC296D1-523B-C0FD-510A-6BE3DF9BD20D}"/>
                </a:ext>
              </a:extLst>
            </p:cNvPr>
            <p:cNvSpPr/>
            <p:nvPr/>
          </p:nvSpPr>
          <p:spPr>
            <a:xfrm rot="10800000">
              <a:off x="1525907" y="4628155"/>
              <a:ext cx="1136446" cy="1197794"/>
            </a:xfrm>
            <a:prstGeom prst="trapezoid">
              <a:avLst>
                <a:gd name="adj" fmla="val 16265"/>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t>A</a:t>
              </a:r>
              <a:endParaRPr kumimoji="1" lang="ja-JP" altLang="en-US" dirty="0"/>
            </a:p>
          </p:txBody>
        </p:sp>
        <p:grpSp>
          <p:nvGrpSpPr>
            <p:cNvPr id="70" name="グループ化 69">
              <a:extLst>
                <a:ext uri="{FF2B5EF4-FFF2-40B4-BE49-F238E27FC236}">
                  <a16:creationId xmlns:a16="http://schemas.microsoft.com/office/drawing/2014/main" id="{E82A839A-8F21-A6DE-26C9-FB41F2996D3D}"/>
                </a:ext>
              </a:extLst>
            </p:cNvPr>
            <p:cNvGrpSpPr/>
            <p:nvPr/>
          </p:nvGrpSpPr>
          <p:grpSpPr>
            <a:xfrm rot="507399">
              <a:off x="-96443" y="1196526"/>
              <a:ext cx="3564733" cy="3422028"/>
              <a:chOff x="3465390" y="495433"/>
              <a:chExt cx="3564733" cy="3422028"/>
            </a:xfrm>
          </p:grpSpPr>
          <p:pic>
            <p:nvPicPr>
              <p:cNvPr id="71" name="図 70">
                <a:extLst>
                  <a:ext uri="{FF2B5EF4-FFF2-40B4-BE49-F238E27FC236}">
                    <a16:creationId xmlns:a16="http://schemas.microsoft.com/office/drawing/2014/main" id="{12824CB4-702D-A3FF-E09C-DB56BFEDA489}"/>
                  </a:ext>
                </a:extLst>
              </p:cNvPr>
              <p:cNvPicPr>
                <a:picLocks noChangeAspect="1"/>
              </p:cNvPicPr>
              <p:nvPr/>
            </p:nvPicPr>
            <p:blipFill>
              <a:blip r:embed="rId7">
                <a:duotone>
                  <a:prstClr val="black"/>
                  <a:schemeClr val="accent6">
                    <a:tint val="45000"/>
                    <a:satMod val="400000"/>
                  </a:schemeClr>
                </a:duotone>
              </a:blip>
              <a:stretch>
                <a:fillRect/>
              </a:stretch>
            </p:blipFill>
            <p:spPr>
              <a:xfrm>
                <a:off x="3465390" y="852014"/>
                <a:ext cx="1747313" cy="1164875"/>
              </a:xfrm>
              <a:prstGeom prst="rect">
                <a:avLst/>
              </a:prstGeom>
            </p:spPr>
          </p:pic>
          <p:pic>
            <p:nvPicPr>
              <p:cNvPr id="72" name="図 71">
                <a:extLst>
                  <a:ext uri="{FF2B5EF4-FFF2-40B4-BE49-F238E27FC236}">
                    <a16:creationId xmlns:a16="http://schemas.microsoft.com/office/drawing/2014/main" id="{5AE43C1A-9B3C-FCA3-A952-CBE00C888B2B}"/>
                  </a:ext>
                </a:extLst>
              </p:cNvPr>
              <p:cNvPicPr>
                <a:picLocks noChangeAspect="1"/>
              </p:cNvPicPr>
              <p:nvPr/>
            </p:nvPicPr>
            <p:blipFill rotWithShape="1">
              <a:blip r:embed="rId8">
                <a:extLst>
                  <a:ext uri="{28A0092B-C50C-407E-A947-70E740481C1C}">
                    <a14:useLocalDpi xmlns:a14="http://schemas.microsoft.com/office/drawing/2010/main" val="0"/>
                  </a:ext>
                </a:extLst>
              </a:blip>
              <a:srcRect l="42626" t="21458" r="26025" b="63750"/>
              <a:stretch/>
            </p:blipFill>
            <p:spPr>
              <a:xfrm>
                <a:off x="4366042" y="495433"/>
                <a:ext cx="1829321" cy="1221458"/>
              </a:xfrm>
              <a:prstGeom prst="rect">
                <a:avLst/>
              </a:prstGeom>
              <a:ln>
                <a:noFill/>
              </a:ln>
            </p:spPr>
          </p:pic>
          <p:sp>
            <p:nvSpPr>
              <p:cNvPr id="73" name="平行四辺形 72">
                <a:extLst>
                  <a:ext uri="{FF2B5EF4-FFF2-40B4-BE49-F238E27FC236}">
                    <a16:creationId xmlns:a16="http://schemas.microsoft.com/office/drawing/2014/main" id="{36B18314-C23E-D43C-9247-C7EB6586ACE0}"/>
                  </a:ext>
                </a:extLst>
              </p:cNvPr>
              <p:cNvSpPr/>
              <p:nvPr/>
            </p:nvSpPr>
            <p:spPr>
              <a:xfrm rot="20379783">
                <a:off x="5583937" y="2699608"/>
                <a:ext cx="161862" cy="914400"/>
              </a:xfrm>
              <a:prstGeom prst="parallelogram">
                <a:avLst/>
              </a:prstGeom>
              <a:solidFill>
                <a:schemeClr val="accent4">
                  <a:lumMod val="50000"/>
                </a:schemeClr>
              </a:solidFill>
              <a:ln>
                <a:solidFill>
                  <a:schemeClr val="accent4">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4" name="図 73">
                <a:extLst>
                  <a:ext uri="{FF2B5EF4-FFF2-40B4-BE49-F238E27FC236}">
                    <a16:creationId xmlns:a16="http://schemas.microsoft.com/office/drawing/2014/main" id="{D159F500-AC47-8C60-8926-A1940D01208B}"/>
                  </a:ext>
                </a:extLst>
              </p:cNvPr>
              <p:cNvPicPr>
                <a:picLocks noChangeAspect="1"/>
              </p:cNvPicPr>
              <p:nvPr/>
            </p:nvPicPr>
            <p:blipFill>
              <a:blip r:embed="rId9"/>
              <a:stretch>
                <a:fillRect/>
              </a:stretch>
            </p:blipFill>
            <p:spPr>
              <a:xfrm rot="586083">
                <a:off x="5535973" y="2648289"/>
                <a:ext cx="414564" cy="932769"/>
              </a:xfrm>
              <a:prstGeom prst="rect">
                <a:avLst/>
              </a:prstGeom>
            </p:spPr>
          </p:pic>
          <p:pic>
            <p:nvPicPr>
              <p:cNvPr id="75" name="図 74">
                <a:extLst>
                  <a:ext uri="{FF2B5EF4-FFF2-40B4-BE49-F238E27FC236}">
                    <a16:creationId xmlns:a16="http://schemas.microsoft.com/office/drawing/2014/main" id="{08151261-379B-B809-8148-498F11A2A83F}"/>
                  </a:ext>
                </a:extLst>
              </p:cNvPr>
              <p:cNvPicPr>
                <a:picLocks noChangeAspect="1"/>
              </p:cNvPicPr>
              <p:nvPr/>
            </p:nvPicPr>
            <p:blipFill>
              <a:blip r:embed="rId9"/>
              <a:stretch>
                <a:fillRect/>
              </a:stretch>
            </p:blipFill>
            <p:spPr>
              <a:xfrm rot="618546">
                <a:off x="5572871" y="2984692"/>
                <a:ext cx="428656" cy="932769"/>
              </a:xfrm>
              <a:prstGeom prst="rect">
                <a:avLst/>
              </a:prstGeom>
            </p:spPr>
          </p:pic>
          <p:pic>
            <p:nvPicPr>
              <p:cNvPr id="76" name="図 75">
                <a:extLst>
                  <a:ext uri="{FF2B5EF4-FFF2-40B4-BE49-F238E27FC236}">
                    <a16:creationId xmlns:a16="http://schemas.microsoft.com/office/drawing/2014/main" id="{5E888E98-A645-D578-3D42-6E641255352D}"/>
                  </a:ext>
                </a:extLst>
              </p:cNvPr>
              <p:cNvPicPr>
                <a:picLocks noChangeAspect="1"/>
              </p:cNvPicPr>
              <p:nvPr/>
            </p:nvPicPr>
            <p:blipFill>
              <a:blip r:embed="rId7"/>
              <a:stretch>
                <a:fillRect/>
              </a:stretch>
            </p:blipFill>
            <p:spPr>
              <a:xfrm flipH="1">
                <a:off x="5411603" y="1282502"/>
                <a:ext cx="1180562" cy="782167"/>
              </a:xfrm>
              <a:prstGeom prst="rect">
                <a:avLst/>
              </a:prstGeom>
            </p:spPr>
          </p:pic>
          <p:pic>
            <p:nvPicPr>
              <p:cNvPr id="77" name="図 76">
                <a:extLst>
                  <a:ext uri="{FF2B5EF4-FFF2-40B4-BE49-F238E27FC236}">
                    <a16:creationId xmlns:a16="http://schemas.microsoft.com/office/drawing/2014/main" id="{52882BE7-9373-C40B-2CBC-FD8921AB88C5}"/>
                  </a:ext>
                </a:extLst>
              </p:cNvPr>
              <p:cNvPicPr>
                <a:picLocks noChangeAspect="1"/>
              </p:cNvPicPr>
              <p:nvPr/>
            </p:nvPicPr>
            <p:blipFill>
              <a:blip r:embed="rId10">
                <a:duotone>
                  <a:prstClr val="black"/>
                  <a:schemeClr val="accent6">
                    <a:tint val="45000"/>
                    <a:satMod val="400000"/>
                  </a:schemeClr>
                </a:duotone>
              </a:blip>
              <a:stretch>
                <a:fillRect/>
              </a:stretch>
            </p:blipFill>
            <p:spPr>
              <a:xfrm>
                <a:off x="4764562" y="1575457"/>
                <a:ext cx="1182727" cy="792549"/>
              </a:xfrm>
              <a:prstGeom prst="rect">
                <a:avLst/>
              </a:prstGeom>
            </p:spPr>
          </p:pic>
          <p:pic>
            <p:nvPicPr>
              <p:cNvPr id="78" name="図 77">
                <a:extLst>
                  <a:ext uri="{FF2B5EF4-FFF2-40B4-BE49-F238E27FC236}">
                    <a16:creationId xmlns:a16="http://schemas.microsoft.com/office/drawing/2014/main" id="{C3A503EF-12A2-7625-6DCD-EDC375125077}"/>
                  </a:ext>
                </a:extLst>
              </p:cNvPr>
              <p:cNvPicPr>
                <a:picLocks noChangeAspect="1"/>
              </p:cNvPicPr>
              <p:nvPr/>
            </p:nvPicPr>
            <p:blipFill>
              <a:blip r:embed="rId6"/>
              <a:stretch>
                <a:fillRect/>
              </a:stretch>
            </p:blipFill>
            <p:spPr>
              <a:xfrm>
                <a:off x="4472572" y="1954452"/>
                <a:ext cx="1300788" cy="871527"/>
              </a:xfrm>
              <a:prstGeom prst="rect">
                <a:avLst/>
              </a:prstGeom>
            </p:spPr>
          </p:pic>
          <p:pic>
            <p:nvPicPr>
              <p:cNvPr id="79" name="図 78">
                <a:extLst>
                  <a:ext uri="{FF2B5EF4-FFF2-40B4-BE49-F238E27FC236}">
                    <a16:creationId xmlns:a16="http://schemas.microsoft.com/office/drawing/2014/main" id="{77308C81-6F16-1DA1-559B-B05D87736580}"/>
                  </a:ext>
                </a:extLst>
              </p:cNvPr>
              <p:cNvPicPr>
                <a:picLocks noChangeAspect="1"/>
              </p:cNvPicPr>
              <p:nvPr/>
            </p:nvPicPr>
            <p:blipFill>
              <a:blip r:embed="rId11"/>
              <a:stretch>
                <a:fillRect/>
              </a:stretch>
            </p:blipFill>
            <p:spPr>
              <a:xfrm>
                <a:off x="5520629" y="2033506"/>
                <a:ext cx="1176630" cy="780356"/>
              </a:xfrm>
              <a:prstGeom prst="rect">
                <a:avLst/>
              </a:prstGeom>
            </p:spPr>
          </p:pic>
          <p:pic>
            <p:nvPicPr>
              <p:cNvPr id="80" name="図 79">
                <a:extLst>
                  <a:ext uri="{FF2B5EF4-FFF2-40B4-BE49-F238E27FC236}">
                    <a16:creationId xmlns:a16="http://schemas.microsoft.com/office/drawing/2014/main" id="{1961BD29-EF74-5546-0F12-1E8253A1730F}"/>
                  </a:ext>
                </a:extLst>
              </p:cNvPr>
              <p:cNvPicPr>
                <a:picLocks noChangeAspect="1"/>
              </p:cNvPicPr>
              <p:nvPr/>
            </p:nvPicPr>
            <p:blipFill>
              <a:blip r:embed="rId12"/>
              <a:stretch>
                <a:fillRect/>
              </a:stretch>
            </p:blipFill>
            <p:spPr>
              <a:xfrm>
                <a:off x="5821481" y="855607"/>
                <a:ext cx="1182727" cy="792549"/>
              </a:xfrm>
              <a:prstGeom prst="rect">
                <a:avLst/>
              </a:prstGeom>
            </p:spPr>
          </p:pic>
          <p:pic>
            <p:nvPicPr>
              <p:cNvPr id="81" name="図 80">
                <a:extLst>
                  <a:ext uri="{FF2B5EF4-FFF2-40B4-BE49-F238E27FC236}">
                    <a16:creationId xmlns:a16="http://schemas.microsoft.com/office/drawing/2014/main" id="{80B12830-B69B-BEF1-9657-3280F6FDF2DE}"/>
                  </a:ext>
                </a:extLst>
              </p:cNvPr>
              <p:cNvPicPr>
                <a:picLocks noChangeAspect="1"/>
              </p:cNvPicPr>
              <p:nvPr/>
            </p:nvPicPr>
            <p:blipFill>
              <a:blip r:embed="rId11"/>
              <a:stretch>
                <a:fillRect/>
              </a:stretch>
            </p:blipFill>
            <p:spPr>
              <a:xfrm>
                <a:off x="5853493" y="1682825"/>
                <a:ext cx="1176630" cy="780356"/>
              </a:xfrm>
              <a:prstGeom prst="rect">
                <a:avLst/>
              </a:prstGeom>
            </p:spPr>
          </p:pic>
        </p:grpSp>
      </p:grpSp>
      <p:pic>
        <p:nvPicPr>
          <p:cNvPr id="82" name="図 81">
            <a:extLst>
              <a:ext uri="{FF2B5EF4-FFF2-40B4-BE49-F238E27FC236}">
                <a16:creationId xmlns:a16="http://schemas.microsoft.com/office/drawing/2014/main" id="{30987106-FA2E-1725-3CC8-0C43CA32F3BD}"/>
              </a:ext>
            </a:extLst>
          </p:cNvPr>
          <p:cNvPicPr>
            <a:picLocks noChangeAspect="1"/>
          </p:cNvPicPr>
          <p:nvPr/>
        </p:nvPicPr>
        <p:blipFill>
          <a:blip r:embed="rId13"/>
          <a:stretch>
            <a:fillRect/>
          </a:stretch>
        </p:blipFill>
        <p:spPr>
          <a:xfrm>
            <a:off x="2060848" y="431011"/>
            <a:ext cx="993112" cy="1137613"/>
          </a:xfrm>
          <a:prstGeom prst="rect">
            <a:avLst/>
          </a:prstGeom>
        </p:spPr>
      </p:pic>
    </p:spTree>
    <p:extLst>
      <p:ext uri="{BB962C8B-B14F-4D97-AF65-F5344CB8AC3E}">
        <p14:creationId xmlns:p14="http://schemas.microsoft.com/office/powerpoint/2010/main" val="33153419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CBF34B5FA1BBDC42842B181E7BB7F96E" ma:contentTypeVersion="14" ma:contentTypeDescription="新しいドキュメントを作成します。" ma:contentTypeScope="" ma:versionID="0b641acf735d18415ba88f97630b515b">
  <xsd:schema xmlns:xsd="http://www.w3.org/2001/XMLSchema" xmlns:xs="http://www.w3.org/2001/XMLSchema" xmlns:p="http://schemas.microsoft.com/office/2006/metadata/properties" xmlns:ns2="cf39df98-d701-4166-9a10-2d2f3bc3764b" xmlns:ns3="44856c1c-163a-4db4-9f2d-e69ab44d016d" targetNamespace="http://schemas.microsoft.com/office/2006/metadata/properties" ma:root="true" ma:fieldsID="5a4c063e780af988d48f373ae6072eeb" ns2:_="" ns3:_="">
    <xsd:import namespace="cf39df98-d701-4166-9a10-2d2f3bc3764b"/>
    <xsd:import namespace="44856c1c-163a-4db4-9f2d-e69ab44d016d"/>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39df98-d701-4166-9a10-2d2f3bc3764b"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4856c1c-163a-4db4-9f2d-e69ab44d016d"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8fe6cbba-f701-4aa6-bcc6-bc65b90d541f}" ma:internalName="TaxCatchAll" ma:showField="CatchAllData" ma:web="44856c1c-163a-4db4-9f2d-e69ab44d01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f39df98-d701-4166-9a10-2d2f3bc3764b">
      <Terms xmlns="http://schemas.microsoft.com/office/infopath/2007/PartnerControls"/>
    </lcf76f155ced4ddcb4097134ff3c332f>
    <Owner xmlns="cf39df98-d701-4166-9a10-2d2f3bc3764b">
      <UserInfo>
        <DisplayName/>
        <AccountId xsi:nil="true"/>
        <AccountType/>
      </UserInfo>
    </Owner>
    <TaxCatchAll xmlns="44856c1c-163a-4db4-9f2d-e69ab44d016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64C012D-FA83-423E-8525-4F221F8D43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f39df98-d701-4166-9a10-2d2f3bc3764b"/>
    <ds:schemaRef ds:uri="44856c1c-163a-4db4-9f2d-e69ab44d016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AEFCE5-797F-4718-B470-3810805C2AEC}">
  <ds:schemaRefs>
    <ds:schemaRef ds:uri="http://schemas.microsoft.com/office/2006/metadata/properties"/>
    <ds:schemaRef ds:uri="http://schemas.microsoft.com/office/infopath/2007/PartnerControls"/>
    <ds:schemaRef ds:uri="cf39df98-d701-4166-9a10-2d2f3bc3764b"/>
    <ds:schemaRef ds:uri="44856c1c-163a-4db4-9f2d-e69ab44d016d"/>
  </ds:schemaRefs>
</ds:datastoreItem>
</file>

<file path=customXml/itemProps3.xml><?xml version="1.0" encoding="utf-8"?>
<ds:datastoreItem xmlns:ds="http://schemas.openxmlformats.org/officeDocument/2006/customXml" ds:itemID="{6063A199-E98E-4B89-AAEF-858C6EE485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Waveform</Template>
  <Words>576</Words>
  <PresentationFormat>A4 210 x 297 mm</PresentationFormat>
  <Paragraphs>47</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ＤＨＰ特太ゴシック体</vt:lpstr>
      <vt:lpstr>ＭＳ Ｐゴシック</vt:lpstr>
      <vt:lpstr>ＭＳ 明朝</vt:lpstr>
      <vt:lpstr>メイリオ</vt:lpstr>
      <vt:lpstr>游ゴシック</vt:lpstr>
      <vt:lpstr>Arial</vt:lpstr>
      <vt:lpstr>Calibri</vt:lpstr>
      <vt:lpstr>Office ​​テーマ</vt:lpstr>
      <vt:lpstr>「半田障害者就職面接会」 参加を希望される事業主の皆様へ</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0x010100CBF34B5FA1BBDC42842B181E7BB7F96E</vt:lpwstr>
  </property>
</Properties>
</file>