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6858000" cy="9144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73645770-A95C-424F-8CBF-CF6C500AD3E2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D65C18"/>
    <a:srgbClr val="F1D9C7"/>
    <a:srgbClr val="FFFF99"/>
    <a:srgbClr val="FFFF00"/>
    <a:srgbClr val="66FF33"/>
    <a:srgbClr val="FF6600"/>
    <a:srgbClr val="FFFFCC"/>
    <a:srgbClr val="FFCC66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6139" autoAdjust="0"/>
  </p:normalViewPr>
  <p:slideViewPr>
    <p:cSldViewPr snapToGrid="0">
      <p:cViewPr varScale="1">
        <p:scale>
          <a:sx n="78" d="100"/>
          <a:sy n="78" d="100"/>
        </p:scale>
        <p:origin x="1344" y="13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heme/theme1.xml" Type="http://schemas.openxmlformats.org/officeDocument/2006/relationships/theme"/><Relationship Id="rId11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handoutMasters/handoutMaster1.xml" Type="http://schemas.openxmlformats.org/officeDocument/2006/relationships/handoutMaster"/><Relationship Id="rId8" Target="presProps.xml" Type="http://schemas.openxmlformats.org/officeDocument/2006/relationships/presProps"/><Relationship Id="rId9" Target="viewProps.xml" Type="http://schemas.openxmlformats.org/officeDocument/2006/relationships/viewProp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9099" cy="498694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942" y="3"/>
            <a:ext cx="2949099" cy="498694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C3AE6B59-2CA9-45C5-851C-564E7063FB0D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440647"/>
            <a:ext cx="2949099" cy="498692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942" y="9440647"/>
            <a:ext cx="2949099" cy="498692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5AC8A672-E43B-485B-8297-4FA94EA5390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910082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9099" cy="498694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42" y="3"/>
            <a:ext cx="2949099" cy="498694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C5BCBBE2-851B-4CAE-8F69-33459C93F61B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301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8"/>
            <a:ext cx="5444490" cy="3913614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47"/>
            <a:ext cx="2949099" cy="498692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42" y="9440647"/>
            <a:ext cx="2949099" cy="498692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E8356BA5-1663-4675-BF6F-F150402F38C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73930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7780723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2517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8865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6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6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499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4926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6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89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6676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758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8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3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3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9110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2800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2977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316571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3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7" indent="0">
              <a:buNone/>
              <a:defRPr sz="751"/>
            </a:lvl7pPr>
            <a:lvl8pPr marL="2400180" indent="0">
              <a:buNone/>
              <a:defRPr sz="751"/>
            </a:lvl8pPr>
            <a:lvl9pPr marL="2743063" indent="0">
              <a:buNone/>
              <a:defRPr sz="75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6890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316571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3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7" indent="0">
              <a:buNone/>
              <a:defRPr sz="1500"/>
            </a:lvl7pPr>
            <a:lvl8pPr marL="2400180" indent="0">
              <a:buNone/>
              <a:defRPr sz="1500"/>
            </a:lvl8pPr>
            <a:lvl9pPr marL="2743063" indent="0">
              <a:buNone/>
              <a:defRPr sz="15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3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7" indent="0">
              <a:buNone/>
              <a:defRPr sz="751"/>
            </a:lvl7pPr>
            <a:lvl8pPr marL="2400180" indent="0">
              <a:buNone/>
              <a:defRPr sz="751"/>
            </a:lvl8pPr>
            <a:lvl9pPr marL="2743063" indent="0">
              <a:buNone/>
              <a:defRPr sz="75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EC4-995D-436D-A737-B84A59E15125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7594176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8DEC4-995D-436D-A737-B84A59E15125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E2249-30C9-461A-9722-04A5F6F441F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204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4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3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4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/>
          <p:cNvSpPr txBox="1"/>
          <p:nvPr/>
        </p:nvSpPr>
        <p:spPr>
          <a:xfrm>
            <a:off x="130604" y="7193633"/>
            <a:ext cx="64142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28" name="楕円 27"/>
          <p:cNvSpPr/>
          <p:nvPr/>
        </p:nvSpPr>
        <p:spPr>
          <a:xfrm>
            <a:off x="4367655" y="1934347"/>
            <a:ext cx="1662441" cy="92231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/>
          <p:cNvSpPr/>
          <p:nvPr/>
        </p:nvSpPr>
        <p:spPr>
          <a:xfrm>
            <a:off x="5146493" y="993351"/>
            <a:ext cx="1558727" cy="983907"/>
          </a:xfrm>
          <a:prstGeom prst="ellipse">
            <a:avLst/>
          </a:prstGeom>
          <a:solidFill>
            <a:srgbClr val="FFFF99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/>
          <p:cNvSpPr/>
          <p:nvPr/>
        </p:nvSpPr>
        <p:spPr>
          <a:xfrm>
            <a:off x="4685502" y="25942"/>
            <a:ext cx="1866723" cy="91969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/>
          <p:cNvSpPr/>
          <p:nvPr/>
        </p:nvSpPr>
        <p:spPr>
          <a:xfrm>
            <a:off x="197015" y="1977258"/>
            <a:ext cx="1923111" cy="739928"/>
          </a:xfrm>
          <a:prstGeom prst="ellipse">
            <a:avLst/>
          </a:prstGeom>
          <a:solidFill>
            <a:srgbClr val="FFFF99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/>
          <p:cNvSpPr/>
          <p:nvPr/>
        </p:nvSpPr>
        <p:spPr>
          <a:xfrm>
            <a:off x="0" y="903719"/>
            <a:ext cx="1676105" cy="103062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/>
          <p:cNvSpPr/>
          <p:nvPr/>
        </p:nvSpPr>
        <p:spPr>
          <a:xfrm>
            <a:off x="197014" y="57991"/>
            <a:ext cx="1603984" cy="740290"/>
          </a:xfrm>
          <a:prstGeom prst="ellipse">
            <a:avLst/>
          </a:prstGeom>
          <a:solidFill>
            <a:srgbClr val="FFFF99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68977" y="-73538"/>
            <a:ext cx="7031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 smtClean="0">
                <a:ln w="28575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P</a:t>
            </a:r>
            <a:endParaRPr kumimoji="1" lang="ja-JP" altLang="en-US" sz="4400" b="1" dirty="0">
              <a:ln w="28575"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5B389255-5F39-4863-B11E-3AB032F580B4}"/>
              </a:ext>
            </a:extLst>
          </p:cNvPr>
          <p:cNvGrpSpPr>
            <a:grpSpLocks noChangeAspect="1"/>
          </p:cNvGrpSpPr>
          <p:nvPr/>
        </p:nvGrpSpPr>
        <p:grpSpPr>
          <a:xfrm>
            <a:off x="2298521" y="-47419"/>
            <a:ext cx="2361010" cy="1456952"/>
            <a:chOff x="1527894" y="595024"/>
            <a:chExt cx="3145413" cy="1941002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9DFC2965-7AA5-4406-BF9E-93165A4A5D3C}"/>
                </a:ext>
              </a:extLst>
            </p:cNvPr>
            <p:cNvSpPr txBox="1"/>
            <p:nvPr/>
          </p:nvSpPr>
          <p:spPr>
            <a:xfrm>
              <a:off x="3745699" y="912524"/>
              <a:ext cx="812701" cy="1025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 smtClean="0">
                  <a:ln w="28575"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タ</a:t>
              </a:r>
              <a:endParaRPr kumimoji="1" lang="ja-JP" altLang="en-US" sz="4400" b="1" dirty="0">
                <a:ln w="28575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606FE615-2D71-463A-BFAB-FF50250F67A2}"/>
                </a:ext>
              </a:extLst>
            </p:cNvPr>
            <p:cNvSpPr txBox="1"/>
            <p:nvPr/>
          </p:nvSpPr>
          <p:spPr>
            <a:xfrm>
              <a:off x="1527894" y="642233"/>
              <a:ext cx="1001828" cy="9430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000" b="1" dirty="0" smtClean="0">
                  <a:ln w="28575"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所</a:t>
              </a:r>
              <a:endParaRPr kumimoji="1" lang="ja-JP" altLang="en-US" sz="4000" b="1" dirty="0">
                <a:ln w="28575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EE6F586E-13F5-4F81-B6AF-D52110022326}"/>
                </a:ext>
              </a:extLst>
            </p:cNvPr>
            <p:cNvSpPr txBox="1"/>
            <p:nvPr/>
          </p:nvSpPr>
          <p:spPr>
            <a:xfrm>
              <a:off x="3141679" y="595024"/>
              <a:ext cx="821803" cy="1025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4400" b="1" dirty="0" smtClean="0">
                  <a:ln w="28575"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R</a:t>
              </a:r>
              <a:endParaRPr kumimoji="1" lang="ja-JP" altLang="en-US" sz="4400" b="1" dirty="0">
                <a:ln w="28575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AC53D42D-474C-43D2-BD9F-766807B047A1}"/>
                </a:ext>
              </a:extLst>
            </p:cNvPr>
            <p:cNvSpPr txBox="1"/>
            <p:nvPr/>
          </p:nvSpPr>
          <p:spPr>
            <a:xfrm>
              <a:off x="4052009" y="1510950"/>
              <a:ext cx="621298" cy="1025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 smtClean="0">
                  <a:ln w="28575"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イ</a:t>
              </a:r>
              <a:endParaRPr kumimoji="1" lang="ja-JP" altLang="en-US" sz="4400" b="1" dirty="0">
                <a:ln w="28575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4907720" y="158197"/>
            <a:ext cx="1656880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興味があ</a:t>
            </a:r>
            <a:r>
              <a:rPr kumimoji="1" lang="ja-JP" altLang="en-US" sz="1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る</a:t>
            </a:r>
            <a:r>
              <a:rPr kumimoji="1" lang="ja-JP" altLang="en-US" sz="14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方は、総合受付にてお声がけ下さい。</a:t>
            </a:r>
            <a:endParaRPr kumimoji="1" lang="ja-JP" altLang="en-US" sz="1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85385" y="298635"/>
            <a:ext cx="15147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予約不要！！</a:t>
            </a:r>
            <a:endParaRPr kumimoji="1" lang="ja-JP" altLang="en-US" sz="1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06FE615-2D71-463A-BFAB-FF50250F67A2}"/>
              </a:ext>
            </a:extLst>
          </p:cNvPr>
          <p:cNvSpPr txBox="1"/>
          <p:nvPr/>
        </p:nvSpPr>
        <p:spPr>
          <a:xfrm>
            <a:off x="1776439" y="454436"/>
            <a:ext cx="6721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 smtClean="0">
                <a:ln w="28575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業</a:t>
            </a:r>
            <a:endParaRPr kumimoji="1" lang="ja-JP" altLang="en-US" sz="4400" b="1" dirty="0">
              <a:ln w="28575"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06FE615-2D71-463A-BFAB-FF50250F67A2}"/>
              </a:ext>
            </a:extLst>
          </p:cNvPr>
          <p:cNvSpPr txBox="1"/>
          <p:nvPr/>
        </p:nvSpPr>
        <p:spPr>
          <a:xfrm>
            <a:off x="1676108" y="1099313"/>
            <a:ext cx="5626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 smtClean="0">
                <a:ln w="28575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事</a:t>
            </a:r>
            <a:endParaRPr kumimoji="1" lang="ja-JP" altLang="en-US" sz="4400" b="1" dirty="0">
              <a:ln w="28575"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C53D42D-474C-43D2-BD9F-766807B047A1}"/>
              </a:ext>
            </a:extLst>
          </p:cNvPr>
          <p:cNvSpPr txBox="1"/>
          <p:nvPr/>
        </p:nvSpPr>
        <p:spPr>
          <a:xfrm>
            <a:off x="4462196" y="1063709"/>
            <a:ext cx="6923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 smtClean="0">
                <a:ln w="28575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ム</a:t>
            </a:r>
            <a:endParaRPr kumimoji="1" lang="ja-JP" altLang="en-US" sz="4400" b="1" dirty="0">
              <a:ln w="28575"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266055" y="1075483"/>
            <a:ext cx="15310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認定日のついでにお気軽にお</a:t>
            </a:r>
            <a:r>
              <a:rPr kumimoji="1" lang="ja-JP" altLang="en-US" sz="1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立ち寄</a:t>
            </a:r>
            <a:r>
              <a:rPr kumimoji="1" lang="ja-JP" altLang="en-US" sz="14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りください。</a:t>
            </a:r>
            <a:endParaRPr kumimoji="1" lang="ja-JP" altLang="en-US" sz="1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563367" y="1865262"/>
            <a:ext cx="13666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失業給付受給中でない方も大歓迎です。</a:t>
            </a:r>
            <a:endParaRPr kumimoji="1" lang="ja-JP" altLang="en-US" sz="1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398" y="492831"/>
            <a:ext cx="2070258" cy="2394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テキスト ボックス 11"/>
          <p:cNvSpPr txBox="1"/>
          <p:nvPr/>
        </p:nvSpPr>
        <p:spPr>
          <a:xfrm>
            <a:off x="69298" y="1063709"/>
            <a:ext cx="18250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4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事業所担当者が</a:t>
            </a:r>
            <a:endParaRPr kumimoji="1" lang="en-US" altLang="ja-JP" sz="14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4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 時間内にブースを</a:t>
            </a:r>
            <a:endParaRPr kumimoji="1" lang="en-US" altLang="ja-JP" sz="14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4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 出します。</a:t>
            </a:r>
            <a:endParaRPr kumimoji="1" lang="ja-JP" altLang="en-US" sz="1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31081" y="2083868"/>
            <a:ext cx="16440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応募はすぐに「相談窓口」へ</a:t>
            </a:r>
            <a:endParaRPr kumimoji="1" lang="ja-JP" altLang="en-US" sz="15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aphicFrame>
        <p:nvGraphicFramePr>
          <p:cNvPr id="39" name="表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345928"/>
              </p:ext>
            </p:extLst>
          </p:nvPr>
        </p:nvGraphicFramePr>
        <p:xfrm>
          <a:off x="69298" y="3756275"/>
          <a:ext cx="6727786" cy="400931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727786">
                  <a:extLst>
                    <a:ext uri="{9D8B030D-6E8A-4147-A177-3AD203B41FA5}">
                      <a16:colId xmlns:a16="http://schemas.microsoft.com/office/drawing/2014/main" val="2677039850"/>
                    </a:ext>
                  </a:extLst>
                </a:gridCol>
              </a:tblGrid>
              <a:tr h="6182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400" b="1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株式会社　不二屋</a:t>
                      </a:r>
                      <a:endParaRPr kumimoji="1" lang="en-US" altLang="ja-JP" sz="3400" b="1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966272"/>
                  </a:ext>
                </a:extLst>
              </a:tr>
              <a:tr h="3313060"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《</a:t>
                      </a:r>
                      <a:r>
                        <a:rPr kumimoji="1" lang="ja-JP" altLang="en-US" sz="18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募集職種</a:t>
                      </a:r>
                      <a:r>
                        <a:rPr kumimoji="1" lang="en-US" altLang="ja-JP" sz="18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1800" b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レジ係、配送ドライバー、果物</a:t>
                      </a:r>
                      <a:r>
                        <a:rPr kumimoji="1" lang="ja-JP" altLang="en-US" sz="1800" b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カットや野菜の袋詰め</a:t>
                      </a:r>
                      <a:endParaRPr kumimoji="1" lang="en-US" altLang="ja-JP" sz="1800" b="0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r>
                        <a:rPr kumimoji="1" lang="ja-JP" altLang="en-US" sz="1800" b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青果・鮮魚・精肉・惣菜の各スタッフ（正社員登用希望あり）</a:t>
                      </a:r>
                      <a:endParaRPr kumimoji="1" lang="en-US" altLang="ja-JP" sz="1800" b="0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r>
                        <a:rPr kumimoji="1" lang="ja-JP" altLang="en-US" sz="1800" b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早朝品出しスタッフ、清掃スタッフなど</a:t>
                      </a:r>
                      <a:endParaRPr kumimoji="1" lang="en-US" altLang="ja-JP" sz="1800" b="0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r>
                        <a:rPr kumimoji="1" lang="en-US" altLang="ja-JP" sz="18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《</a:t>
                      </a:r>
                      <a:r>
                        <a:rPr kumimoji="1" lang="ja-JP" altLang="en-US" sz="18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雇用形態</a:t>
                      </a:r>
                      <a:r>
                        <a:rPr kumimoji="1" lang="en-US" altLang="ja-JP" sz="18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》</a:t>
                      </a:r>
                      <a:r>
                        <a:rPr kumimoji="1" lang="ja-JP" altLang="en-US" sz="18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</a:t>
                      </a:r>
                      <a:r>
                        <a:rPr kumimoji="1" lang="en-US" altLang="ja-JP" sz="18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《</a:t>
                      </a:r>
                      <a:r>
                        <a:rPr kumimoji="1" lang="ja-JP" altLang="en-US" sz="18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就業場所</a:t>
                      </a:r>
                      <a:r>
                        <a:rPr kumimoji="1" lang="en-US" altLang="ja-JP" sz="18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1800" b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パート、フルタイム</a:t>
                      </a:r>
                      <a:r>
                        <a:rPr kumimoji="1" lang="ja-JP" altLang="en-US" sz="2000" b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</a:t>
                      </a:r>
                      <a:r>
                        <a:rPr kumimoji="1" lang="ja-JP" altLang="en-US" sz="2000" b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r>
                        <a:rPr kumimoji="1" lang="ja-JP" altLang="en-US" sz="1800" b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春日井</a:t>
                      </a:r>
                      <a:r>
                        <a:rPr kumimoji="1" lang="ja-JP" altLang="en-US" sz="1800" b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、守山区、名東区、</a:t>
                      </a:r>
                      <a:r>
                        <a:rPr kumimoji="1" lang="ja-JP" altLang="en-US" sz="1800" b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港区など</a:t>
                      </a:r>
                      <a:endParaRPr kumimoji="1" lang="en-US" altLang="ja-JP" sz="1800" b="0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endParaRPr kumimoji="1" lang="en-US" altLang="ja-JP" sz="2000" b="1" dirty="0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endParaRPr kumimoji="1" lang="en-US" altLang="ja-JP" sz="18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8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 　</a:t>
                      </a:r>
                      <a:endParaRPr kumimoji="1" lang="en-US" altLang="ja-JP" sz="20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8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</a:t>
                      </a:r>
                      <a:endParaRPr kumimoji="1" lang="en-US" altLang="ja-JP" sz="18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endParaRPr kumimoji="1" lang="ja-JP" altLang="en-US" sz="1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F1D9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693838"/>
                  </a:ext>
                </a:extLst>
              </a:tr>
            </a:tbl>
          </a:graphicData>
        </a:graphic>
      </p:graphicFrame>
      <p:sp>
        <p:nvSpPr>
          <p:cNvPr id="43" name="テキスト ボックス 42"/>
          <p:cNvSpPr txBox="1"/>
          <p:nvPr/>
        </p:nvSpPr>
        <p:spPr>
          <a:xfrm>
            <a:off x="0" y="2805088"/>
            <a:ext cx="717764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7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日時</a:t>
            </a:r>
            <a:r>
              <a:rPr kumimoji="1" lang="ja-JP" altLang="en-US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：</a:t>
            </a:r>
            <a:r>
              <a:rPr kumimoji="1" lang="ja-JP" altLang="en-US" sz="2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</a:t>
            </a:r>
            <a:r>
              <a:rPr kumimoji="1" lang="ja-JP" altLang="en-US" sz="3200" b="1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７</a:t>
            </a:r>
            <a:r>
              <a:rPr kumimoji="1" lang="ja-JP" altLang="en-US" sz="2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ja-JP" altLang="en-US" sz="3200" b="1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６</a:t>
            </a:r>
            <a:r>
              <a:rPr kumimoji="1" lang="ja-JP" altLang="en-US" sz="2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</a:t>
            </a:r>
            <a:r>
              <a:rPr kumimoji="1" lang="en-US" altLang="ja-JP" sz="3200" b="1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27</a:t>
            </a:r>
            <a:r>
              <a:rPr kumimoji="1" lang="ja-JP" altLang="en-US" sz="2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日（</a:t>
            </a:r>
            <a:r>
              <a:rPr kumimoji="1" lang="ja-JP" altLang="en-US" sz="2800" b="1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水</a:t>
            </a:r>
            <a:r>
              <a:rPr kumimoji="1" lang="ja-JP" altLang="en-US" sz="2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r>
              <a:rPr kumimoji="1" lang="en-US" altLang="ja-JP" sz="3200" b="1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9:30</a:t>
            </a:r>
            <a:r>
              <a:rPr kumimoji="1" lang="ja-JP" altLang="en-US" sz="3200" b="1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r>
              <a:rPr kumimoji="1" lang="en-US" altLang="ja-JP" sz="3200" b="1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11:00</a:t>
            </a:r>
          </a:p>
          <a:p>
            <a:r>
              <a:rPr kumimoji="1" lang="ja-JP" altLang="en-US" sz="17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場所</a:t>
            </a:r>
            <a:r>
              <a:rPr kumimoji="1" lang="ja-JP" altLang="en-US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：</a:t>
            </a:r>
            <a:r>
              <a:rPr kumimoji="1" lang="ja-JP" altLang="en-US" sz="26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１階</a:t>
            </a:r>
            <a:r>
              <a:rPr kumimoji="1" lang="en-US" altLang="ja-JP" sz="26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20</a:t>
            </a:r>
            <a:r>
              <a:rPr kumimoji="1" lang="ja-JP" altLang="en-US" sz="26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番　職業相談窓口待合前</a:t>
            </a:r>
            <a:endParaRPr kumimoji="1" lang="ja-JP" altLang="en-US" sz="2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659831" y="8134926"/>
            <a:ext cx="1826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参加事業所の求人票はこちらから確認できます</a:t>
            </a:r>
            <a:r>
              <a:rPr kumimoji="1"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。→</a:t>
            </a:r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9174" y="8134926"/>
            <a:ext cx="3193861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失業給付を受給されている方へ</a:t>
            </a:r>
            <a:r>
              <a:rPr kumimoji="1" lang="en-US" altLang="ja-JP" sz="14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</a:p>
          <a:p>
            <a:r>
              <a:rPr kumimoji="1" lang="ja-JP" altLang="en-US" sz="13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今回の事業所</a:t>
            </a:r>
            <a:r>
              <a:rPr kumimoji="1" lang="en-US" altLang="ja-JP" sz="13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PR</a:t>
            </a:r>
            <a:r>
              <a:rPr kumimoji="1" lang="ja-JP" altLang="en-US" sz="13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タイムへの参加は</a:t>
            </a:r>
            <a:r>
              <a:rPr kumimoji="1" lang="ja-JP" altLang="en-US" sz="1300" b="1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求職活動</a:t>
            </a:r>
            <a:r>
              <a:rPr kumimoji="1" lang="ja-JP" altLang="en-US" sz="13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となりますので雇用保険受給資格者証をご持参下さい。</a:t>
            </a:r>
            <a:endParaRPr kumimoji="1" lang="ja-JP" altLang="en-US" sz="13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-1421028" y="682430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8" name="角丸四角形 17"/>
          <p:cNvSpPr/>
          <p:nvPr/>
        </p:nvSpPr>
        <p:spPr>
          <a:xfrm>
            <a:off x="69298" y="6125700"/>
            <a:ext cx="6717910" cy="193485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67010" y="6185504"/>
            <a:ext cx="3312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★会社から一言コメント★</a:t>
            </a:r>
            <a:endParaRPr kumimoji="1" lang="ja-JP" altLang="en-US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4928" y="6650761"/>
            <a:ext cx="642118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「</a:t>
            </a:r>
            <a:r>
              <a:rPr kumimoji="1" lang="ja-JP" altLang="en-US" sz="1900" b="1" dirty="0" smtClean="0"/>
              <a:t>新鮮」「安心」「安全」をモットーに、</a:t>
            </a:r>
            <a:endParaRPr kumimoji="1" lang="en-US" altLang="ja-JP" sz="1900" b="1" dirty="0" smtClean="0"/>
          </a:p>
          <a:p>
            <a:r>
              <a:rPr kumimoji="1" lang="ja-JP" altLang="en-US" sz="1900" b="1" dirty="0" smtClean="0"/>
              <a:t>「近くて」「気軽で」「より安い」を心掛け、いつでも　　　　　　　　　　　　　　　　必要な時に必要な量を買うことができる、</a:t>
            </a:r>
            <a:endParaRPr kumimoji="1" lang="en-US" altLang="ja-JP" sz="1900" b="1" dirty="0" smtClean="0"/>
          </a:p>
          <a:p>
            <a:r>
              <a:rPr kumimoji="1" lang="ja-JP" altLang="en-US" sz="1900" b="1" dirty="0" smtClean="0"/>
              <a:t>まさにお客様一人ひとりの冷蔵庫でありたいと願います。</a:t>
            </a:r>
            <a:endParaRPr kumimoji="1" lang="ja-JP" altLang="en-US" sz="1900" b="1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4858" y="7928034"/>
            <a:ext cx="1190476" cy="1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18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青緑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785C3DC8062E449AEBDA84C1A4255F7" ma:contentTypeVersion="15" ma:contentTypeDescription="新しいドキュメントを作成します。" ma:contentTypeScope="" ma:versionID="0dc4519b195955056c95bb8341e17af6">
  <xsd:schema xmlns:xsd="http://www.w3.org/2001/XMLSchema" xmlns:xs="http://www.w3.org/2001/XMLSchema" xmlns:p="http://schemas.microsoft.com/office/2006/metadata/properties" xmlns:ns2="87e8925d-148d-42a3-8e07-27989b5e3df9" xmlns:ns3="44856c1c-163a-4db4-9f2d-e69ab44d016d" targetNamespace="http://schemas.microsoft.com/office/2006/metadata/properties" ma:root="true" ma:fieldsID="58095e51dab1c610fb17f4a8673eb95b" ns2:_="" ns3:_="">
    <xsd:import namespace="87e8925d-148d-42a3-8e07-27989b5e3df9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e8925d-148d-42a3-8e07-27989b5e3df9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875d62c7-b690-482a-96a1-6599cc3563ff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7e8925d-148d-42a3-8e07-27989b5e3df9">
      <Terms xmlns="http://schemas.microsoft.com/office/infopath/2007/PartnerControls"/>
    </lcf76f155ced4ddcb4097134ff3c332f>
    <TaxCatchAll xmlns="44856c1c-163a-4db4-9f2d-e69ab44d016d" xsi:nil="true"/>
    <Owner xmlns="87e8925d-148d-42a3-8e07-27989b5e3df9">
      <UserInfo>
        <DisplayName/>
        <AccountId xsi:nil="true"/>
        <AccountType/>
      </UserInfo>
    </Owner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C692CB-0137-472F-B1BC-7FA43FA4FB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e8925d-148d-42a3-8e07-27989b5e3df9"/>
    <ds:schemaRef ds:uri="44856c1c-163a-4db4-9f2d-e69ab44d01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C6306B2-ABF2-4EF0-82F9-3314C27B5E7E}">
  <ds:schemaRefs>
    <ds:schemaRef ds:uri="44856c1c-163a-4db4-9f2d-e69ab44d016d"/>
    <ds:schemaRef ds:uri="87e8925d-148d-42a3-8e07-27989b5e3df9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E64A299-2907-49F6-ADC6-3B25C46330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288</Words>
  <PresentationFormat>画面に合わせる (4:3)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0x010100E785C3DC8062E449AEBDA84C1A4255F7</vt:lpwstr>
  </property>
</Properties>
</file>