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handoutMasterIdLst>
    <p:handoutMasterId r:id="rId7"/>
  </p:handoutMasterIdLst>
  <p:sldIdLst>
    <p:sldId id="259" r:id="rId5"/>
  </p:sldIdLst>
  <p:sldSz cx="6858000" cy="9144000" type="screen4x3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73645770-A95C-424F-8CBF-CF6C500AD3E2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00"/>
    <a:srgbClr val="66FF33"/>
    <a:srgbClr val="FF6600"/>
    <a:srgbClr val="FFFFCC"/>
    <a:srgbClr val="FFCC66"/>
    <a:srgbClr val="99FF66"/>
    <a:srgbClr val="FF9933"/>
    <a:srgbClr val="FFFF66"/>
    <a:srgbClr val="ED27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6139" autoAdjust="0"/>
  </p:normalViewPr>
  <p:slideViewPr>
    <p:cSldViewPr snapToGrid="0">
      <p:cViewPr varScale="1">
        <p:scale>
          <a:sx n="78" d="100"/>
          <a:sy n="78" d="100"/>
        </p:scale>
        <p:origin x="1344" y="13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heme/theme1.xml" Type="http://schemas.openxmlformats.org/officeDocument/2006/relationships/theme"/><Relationship Id="rId11" Target="tableStyles.xml" Type="http://schemas.openxmlformats.org/officeDocument/2006/relationships/tableStyle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7" Target="handoutMasters/handoutMaster1.xml" Type="http://schemas.openxmlformats.org/officeDocument/2006/relationships/handoutMaster"/><Relationship Id="rId8" Target="presProps.xml" Type="http://schemas.openxmlformats.org/officeDocument/2006/relationships/presProps"/><Relationship Id="rId9" Target="viewProps.xml" Type="http://schemas.openxmlformats.org/officeDocument/2006/relationships/viewProps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099" cy="498694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943" y="4"/>
            <a:ext cx="2949099" cy="498694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r">
              <a:defRPr sz="1200"/>
            </a:lvl1pPr>
          </a:lstStyle>
          <a:p>
            <a:fld id="{C3AE6B59-2CA9-45C5-851C-564E7063FB0D}" type="datetimeFigureOut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440647"/>
            <a:ext cx="2949099" cy="498692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943" y="9440647"/>
            <a:ext cx="2949099" cy="498692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r">
              <a:defRPr sz="1200"/>
            </a:lvl1pPr>
          </a:lstStyle>
          <a:p>
            <a:fld id="{5AC8A672-E43B-485B-8297-4FA94EA5390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1910082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099" cy="498694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43" y="4"/>
            <a:ext cx="2949099" cy="498694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r">
              <a:defRPr sz="1200"/>
            </a:lvl1pPr>
          </a:lstStyle>
          <a:p>
            <a:fld id="{C5BCBBE2-851B-4CAE-8F69-33459C93F61B}" type="datetimeFigureOut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301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2" rIns="91422" bIns="45712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8"/>
            <a:ext cx="5444490" cy="3913614"/>
          </a:xfrm>
          <a:prstGeom prst="rect">
            <a:avLst/>
          </a:prstGeom>
        </p:spPr>
        <p:txBody>
          <a:bodyPr vert="horz" lIns="91422" tIns="45712" rIns="91422" bIns="4571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647"/>
            <a:ext cx="2949099" cy="498692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43" y="9440647"/>
            <a:ext cx="2949099" cy="498692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r">
              <a:defRPr sz="1200"/>
            </a:lvl1pPr>
          </a:lstStyle>
          <a:p>
            <a:fld id="{E8356BA5-1663-4675-BF6F-F150402F38C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73930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97780723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5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1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4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DEC4-995D-436D-A737-B84A59E15125}" type="datetimeFigureOut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2249-30C9-461A-9722-04A5F6F441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92517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DEC4-995D-436D-A737-B84A59E15125}" type="datetimeFigureOut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2249-30C9-461A-9722-04A5F6F441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8865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486836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486836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DEC4-995D-436D-A737-B84A59E15125}" type="datetimeFigureOut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2249-30C9-461A-9722-04A5F6F441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84998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DEC4-995D-436D-A737-B84A59E15125}" type="datetimeFigureOut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2249-30C9-461A-9722-04A5F6F441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74926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279656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119289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DEC4-995D-436D-A737-B84A59E15125}" type="datetimeFigureOut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2249-30C9-461A-9722-04A5F6F441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86676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DEC4-995D-436D-A737-B84A59E15125}" type="datetimeFigureOut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2249-30C9-461A-9722-04A5F6F441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57582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486838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2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3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5" y="2241552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3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5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DEC4-995D-436D-A737-B84A59E15125}" type="datetimeFigureOut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2249-30C9-461A-9722-04A5F6F441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09110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DEC4-995D-436D-A737-B84A59E15125}" type="datetimeFigureOut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2249-30C9-461A-9722-04A5F6F441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2800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DEC4-995D-436D-A737-B84A59E15125}" type="datetimeFigureOut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2249-30C9-461A-9722-04A5F6F441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29771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5" y="1316571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3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7" indent="0">
              <a:buNone/>
              <a:defRPr sz="751"/>
            </a:lvl7pPr>
            <a:lvl8pPr marL="2400180" indent="0">
              <a:buNone/>
              <a:defRPr sz="751"/>
            </a:lvl8pPr>
            <a:lvl9pPr marL="2743063" indent="0">
              <a:buNone/>
              <a:defRPr sz="75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DEC4-995D-436D-A737-B84A59E15125}" type="datetimeFigureOut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2249-30C9-461A-9722-04A5F6F441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16890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5" y="1316571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83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7" indent="0">
              <a:buNone/>
              <a:defRPr sz="1500"/>
            </a:lvl7pPr>
            <a:lvl8pPr marL="2400180" indent="0">
              <a:buNone/>
              <a:defRPr sz="1500"/>
            </a:lvl8pPr>
            <a:lvl9pPr marL="2743063" indent="0">
              <a:buNone/>
              <a:defRPr sz="15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3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7" indent="0">
              <a:buNone/>
              <a:defRPr sz="751"/>
            </a:lvl7pPr>
            <a:lvl8pPr marL="2400180" indent="0">
              <a:buNone/>
              <a:defRPr sz="751"/>
            </a:lvl8pPr>
            <a:lvl9pPr marL="2743063" indent="0">
              <a:buNone/>
              <a:defRPr sz="75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DEC4-995D-436D-A737-B84A59E15125}" type="datetimeFigureOut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2249-30C9-461A-9722-04A5F6F441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7594176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8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8DEC4-995D-436D-A737-B84A59E15125}" type="datetimeFigureOut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8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E2249-30C9-461A-9722-04A5F6F441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204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4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0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3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4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4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png" Type="http://schemas.openxmlformats.org/officeDocument/2006/relationships/image"/><Relationship Id="rId4" Target="../media/image2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楕円 27"/>
          <p:cNvSpPr/>
          <p:nvPr/>
        </p:nvSpPr>
        <p:spPr>
          <a:xfrm>
            <a:off x="4611277" y="1897956"/>
            <a:ext cx="1731414" cy="790543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/>
          <p:cNvSpPr/>
          <p:nvPr/>
        </p:nvSpPr>
        <p:spPr>
          <a:xfrm>
            <a:off x="5191477" y="924467"/>
            <a:ext cx="1666523" cy="973774"/>
          </a:xfrm>
          <a:prstGeom prst="ellipse">
            <a:avLst/>
          </a:prstGeom>
          <a:solidFill>
            <a:srgbClr val="FFFF99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楕円 21"/>
          <p:cNvSpPr/>
          <p:nvPr/>
        </p:nvSpPr>
        <p:spPr>
          <a:xfrm>
            <a:off x="4685503" y="25943"/>
            <a:ext cx="1785238" cy="82234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楕円 20"/>
          <p:cNvSpPr/>
          <p:nvPr/>
        </p:nvSpPr>
        <p:spPr>
          <a:xfrm>
            <a:off x="225482" y="1709009"/>
            <a:ext cx="1722208" cy="952637"/>
          </a:xfrm>
          <a:prstGeom prst="ellipse">
            <a:avLst/>
          </a:prstGeom>
          <a:solidFill>
            <a:srgbClr val="FFFF99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楕円 19"/>
          <p:cNvSpPr/>
          <p:nvPr/>
        </p:nvSpPr>
        <p:spPr>
          <a:xfrm>
            <a:off x="61432" y="733830"/>
            <a:ext cx="1678891" cy="91476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楕円 18"/>
          <p:cNvSpPr/>
          <p:nvPr/>
        </p:nvSpPr>
        <p:spPr>
          <a:xfrm>
            <a:off x="197014" y="57991"/>
            <a:ext cx="1603984" cy="566608"/>
          </a:xfrm>
          <a:prstGeom prst="ellipse">
            <a:avLst/>
          </a:prstGeom>
          <a:solidFill>
            <a:srgbClr val="FFFF99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163330" y="-112439"/>
            <a:ext cx="7303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 smtClean="0">
                <a:ln w="28575"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P</a:t>
            </a:r>
            <a:endParaRPr kumimoji="1" lang="ja-JP" altLang="en-US" sz="4400" dirty="0">
              <a:ln w="28575"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5B389255-5F39-4863-B11E-3AB032F580B4}"/>
              </a:ext>
            </a:extLst>
          </p:cNvPr>
          <p:cNvGrpSpPr>
            <a:grpSpLocks noChangeAspect="1"/>
          </p:cNvGrpSpPr>
          <p:nvPr/>
        </p:nvGrpSpPr>
        <p:grpSpPr>
          <a:xfrm>
            <a:off x="2483709" y="25943"/>
            <a:ext cx="2275610" cy="1320727"/>
            <a:chOff x="1774607" y="692760"/>
            <a:chExt cx="3031641" cy="1759518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9DFC2965-7AA5-4406-BF9E-93165A4A5D3C}"/>
                </a:ext>
              </a:extLst>
            </p:cNvPr>
            <p:cNvSpPr txBox="1"/>
            <p:nvPr/>
          </p:nvSpPr>
          <p:spPr>
            <a:xfrm>
              <a:off x="3745699" y="912524"/>
              <a:ext cx="812701" cy="1025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dirty="0" smtClean="0">
                  <a:ln w="28575">
                    <a:noFill/>
                  </a:ln>
                  <a:solidFill>
                    <a:srgbClr val="FF0000"/>
                  </a:solidFill>
                  <a:effectLst>
                    <a:outerShdw blurRad="50800" dist="38100" algn="l" rotWithShape="0">
                      <a:prstClr val="black">
                        <a:alpha val="40000"/>
                      </a:prstClr>
                    </a:outerShdw>
                  </a:effectLst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タ</a:t>
              </a:r>
              <a:endParaRPr kumimoji="1" lang="ja-JP" altLang="en-US" sz="4400" dirty="0">
                <a:ln w="28575">
                  <a:noFill/>
                </a:ln>
                <a:solidFill>
                  <a:srgbClr val="FF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endParaRPr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606FE615-2D71-463A-BFAB-FF50250F67A2}"/>
                </a:ext>
              </a:extLst>
            </p:cNvPr>
            <p:cNvSpPr txBox="1"/>
            <p:nvPr/>
          </p:nvSpPr>
          <p:spPr>
            <a:xfrm>
              <a:off x="1774607" y="692760"/>
              <a:ext cx="1001828" cy="9430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000" dirty="0" smtClean="0">
                  <a:ln w="28575"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所</a:t>
              </a:r>
              <a:endParaRPr kumimoji="1" lang="ja-JP" altLang="en-US" sz="4000" dirty="0">
                <a:ln w="28575"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endParaRPr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EE6F586E-13F5-4F81-B6AF-D52110022326}"/>
                </a:ext>
              </a:extLst>
            </p:cNvPr>
            <p:cNvSpPr txBox="1"/>
            <p:nvPr/>
          </p:nvSpPr>
          <p:spPr>
            <a:xfrm>
              <a:off x="3258727" y="696619"/>
              <a:ext cx="821803" cy="1025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4400" dirty="0" smtClean="0">
                  <a:ln w="28575">
                    <a:noFill/>
                  </a:ln>
                  <a:solidFill>
                    <a:srgbClr val="FF0000"/>
                  </a:solidFill>
                  <a:effectLst>
                    <a:outerShdw blurRad="50800" dist="38100" algn="l" rotWithShape="0">
                      <a:prstClr val="black">
                        <a:alpha val="40000"/>
                      </a:prstClr>
                    </a:outerShdw>
                  </a:effectLst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R</a:t>
              </a:r>
              <a:endParaRPr kumimoji="1" lang="ja-JP" altLang="en-US" sz="4400" dirty="0">
                <a:ln w="28575">
                  <a:noFill/>
                </a:ln>
                <a:solidFill>
                  <a:srgbClr val="FF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endParaRPr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AC53D42D-474C-43D2-BD9F-766807B047A1}"/>
                </a:ext>
              </a:extLst>
            </p:cNvPr>
            <p:cNvSpPr txBox="1"/>
            <p:nvPr/>
          </p:nvSpPr>
          <p:spPr>
            <a:xfrm>
              <a:off x="4184950" y="1427202"/>
              <a:ext cx="621298" cy="1025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dirty="0" smtClean="0">
                  <a:ln w="28575"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イ</a:t>
              </a:r>
              <a:endParaRPr kumimoji="1" lang="ja-JP" altLang="en-US" sz="4400" dirty="0">
                <a:ln w="28575"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endParaRPr>
            </a:p>
          </p:txBody>
        </p:sp>
      </p:grpSp>
      <p:sp>
        <p:nvSpPr>
          <p:cNvPr id="10" name="テキスト ボックス 9"/>
          <p:cNvSpPr txBox="1"/>
          <p:nvPr/>
        </p:nvSpPr>
        <p:spPr>
          <a:xfrm>
            <a:off x="4871542" y="39656"/>
            <a:ext cx="1560900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興味があ</a:t>
            </a:r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る</a:t>
            </a:r>
            <a:r>
              <a:rPr kumimoji="1"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方は、総合受付にてお声がけ下さい。</a:t>
            </a:r>
            <a:endParaRPr kumimoji="1" lang="ja-JP" altLang="en-US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29943" y="190307"/>
            <a:ext cx="13317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予約不要！！</a:t>
            </a:r>
            <a:endParaRPr kumimoji="1" lang="ja-JP" altLang="en-US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606FE615-2D71-463A-BFAB-FF50250F67A2}"/>
              </a:ext>
            </a:extLst>
          </p:cNvPr>
          <p:cNvSpPr txBox="1"/>
          <p:nvPr/>
        </p:nvSpPr>
        <p:spPr>
          <a:xfrm>
            <a:off x="1947690" y="429802"/>
            <a:ext cx="6721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ln w="28575"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業</a:t>
            </a:r>
            <a:endParaRPr kumimoji="1" lang="ja-JP" altLang="en-US" sz="4400" dirty="0">
              <a:ln w="28575"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06FE615-2D71-463A-BFAB-FF50250F67A2}"/>
              </a:ext>
            </a:extLst>
          </p:cNvPr>
          <p:cNvSpPr txBox="1"/>
          <p:nvPr/>
        </p:nvSpPr>
        <p:spPr>
          <a:xfrm>
            <a:off x="1738177" y="939568"/>
            <a:ext cx="5626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ln w="28575">
                  <a:noFill/>
                </a:ln>
                <a:solidFill>
                  <a:srgbClr val="FF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</a:t>
            </a:r>
            <a:endParaRPr kumimoji="1" lang="ja-JP" altLang="en-US" sz="4400" dirty="0">
              <a:ln w="28575">
                <a:noFill/>
              </a:ln>
              <a:solidFill>
                <a:srgbClr val="FF000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C53D42D-474C-43D2-BD9F-766807B047A1}"/>
              </a:ext>
            </a:extLst>
          </p:cNvPr>
          <p:cNvSpPr txBox="1"/>
          <p:nvPr/>
        </p:nvSpPr>
        <p:spPr>
          <a:xfrm>
            <a:off x="4544136" y="939568"/>
            <a:ext cx="6923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ln w="28575"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ム</a:t>
            </a:r>
            <a:endParaRPr kumimoji="1" lang="ja-JP" altLang="en-US" sz="4400" dirty="0">
              <a:ln w="28575"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320992" y="1072672"/>
            <a:ext cx="159319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認定日のついでにお気軽にお</a:t>
            </a:r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立ち寄</a:t>
            </a:r>
            <a:r>
              <a:rPr kumimoji="1"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りください。</a:t>
            </a:r>
            <a:endParaRPr kumimoji="1" lang="ja-JP" altLang="en-US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95705" y="1616406"/>
            <a:ext cx="15519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失業給付受給中でない方も大歓迎です。</a:t>
            </a:r>
            <a:endParaRPr kumimoji="1" lang="ja-JP" altLang="en-US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847" y="577229"/>
            <a:ext cx="2070258" cy="2199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テキスト ボックス 11"/>
          <p:cNvSpPr txBox="1"/>
          <p:nvPr/>
        </p:nvSpPr>
        <p:spPr>
          <a:xfrm>
            <a:off x="206425" y="845030"/>
            <a:ext cx="16039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事業所担当者が時間内にブースを出します。</a:t>
            </a:r>
            <a:endParaRPr kumimoji="1" lang="ja-JP" altLang="en-US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846373" y="2017700"/>
            <a:ext cx="14634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/>
              <a:t>応募はすぐに「相談窓口」へ</a:t>
            </a:r>
            <a:endParaRPr kumimoji="1" lang="ja-JP" altLang="en-US" sz="1400" b="1" dirty="0"/>
          </a:p>
        </p:txBody>
      </p:sp>
      <p:graphicFrame>
        <p:nvGraphicFramePr>
          <p:cNvPr id="39" name="表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1562821"/>
              </p:ext>
            </p:extLst>
          </p:nvPr>
        </p:nvGraphicFramePr>
        <p:xfrm>
          <a:off x="135924" y="3529531"/>
          <a:ext cx="6548838" cy="42925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48838">
                  <a:extLst>
                    <a:ext uri="{9D8B030D-6E8A-4147-A177-3AD203B41FA5}">
                      <a16:colId xmlns:a16="http://schemas.microsoft.com/office/drawing/2014/main" val="2677039850"/>
                    </a:ext>
                  </a:extLst>
                </a:gridCol>
              </a:tblGrid>
              <a:tr h="84476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3100" dirty="0" smtClean="0"/>
                        <a:t>株式会社　サカイ引越センター</a:t>
                      </a:r>
                      <a:endParaRPr kumimoji="1" lang="en-US" altLang="ja-JP" sz="3100" dirty="0" smtClean="0"/>
                    </a:p>
                    <a:p>
                      <a:pPr algn="l"/>
                      <a:r>
                        <a:rPr kumimoji="1" lang="ja-JP" altLang="en-US" sz="3100" dirty="0" smtClean="0"/>
                        <a:t>　　　　　　　　中日本本部　</a:t>
                      </a:r>
                      <a:endParaRPr kumimoji="1" lang="ja-JP" altLang="en-US" sz="3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5966272"/>
                  </a:ext>
                </a:extLst>
              </a:tr>
              <a:tr h="3256247">
                <a:tc>
                  <a:txBody>
                    <a:bodyPr/>
                    <a:lstStyle/>
                    <a:p>
                      <a:r>
                        <a:rPr kumimoji="1" lang="ja-JP" altLang="en-US" sz="15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≪募集職種≫</a:t>
                      </a:r>
                      <a:endParaRPr kumimoji="1" lang="en-US" altLang="ja-JP" sz="1500" b="1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5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・法人営業（書類選考なし）　・アポイント業務　・人事／採用</a:t>
                      </a:r>
                      <a:endParaRPr kumimoji="1" lang="en-US" altLang="ja-JP" sz="15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5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・管理職候補　・受付事務及びアポイント業務　・梱包スタッフ</a:t>
                      </a:r>
                      <a:endParaRPr kumimoji="1" lang="en-US" altLang="ja-JP" sz="15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5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・ドライバー　・ドライバー（女性専用求人）　・引越アシスタント</a:t>
                      </a:r>
                      <a:endParaRPr kumimoji="1" lang="en-US" altLang="ja-JP" sz="15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5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・営業（飛込みなし）　・営業（飛込みなし／女性専用求人）</a:t>
                      </a:r>
                      <a:endParaRPr kumimoji="1" lang="en-US" altLang="ja-JP" sz="15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5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5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≪雇用形態≫　</a:t>
                      </a:r>
                      <a:r>
                        <a:rPr kumimoji="1" lang="ja-JP" altLang="en-US" sz="15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ja-JP" altLang="en-US" sz="15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正社員／パート</a:t>
                      </a:r>
                      <a:endParaRPr kumimoji="1" lang="en-US" altLang="ja-JP" sz="15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5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≪事業所所在地</a:t>
                      </a:r>
                      <a:r>
                        <a:rPr kumimoji="1" lang="en-US" altLang="ja-JP" sz="15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》</a:t>
                      </a:r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ja-JP" altLang="en-US" sz="15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名古屋市名東区若葉台８１１</a:t>
                      </a:r>
                      <a:endParaRPr kumimoji="1" lang="en-US" altLang="ja-JP" sz="1500" b="1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5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endParaRPr kumimoji="1" lang="ja-JP" altLang="en-US" sz="15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1693838"/>
                  </a:ext>
                </a:extLst>
              </a:tr>
            </a:tbl>
          </a:graphicData>
        </a:graphic>
      </p:graphicFrame>
      <p:sp>
        <p:nvSpPr>
          <p:cNvPr id="40" name="角丸四角形 39"/>
          <p:cNvSpPr/>
          <p:nvPr/>
        </p:nvSpPr>
        <p:spPr>
          <a:xfrm>
            <a:off x="114290" y="6488676"/>
            <a:ext cx="6570472" cy="1522569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30211" y="2652368"/>
            <a:ext cx="67965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7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開催日時</a:t>
            </a:r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kumimoji="1"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</a:t>
            </a:r>
            <a:r>
              <a:rPr kumimoji="1" lang="ja-JP" altLang="en-US" sz="30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</a:t>
            </a:r>
            <a:r>
              <a:rPr kumimoji="1"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kumimoji="1" lang="ja-JP" altLang="en-US" sz="30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６</a:t>
            </a:r>
            <a:r>
              <a:rPr kumimoji="1"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sz="30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26</a:t>
            </a:r>
            <a:r>
              <a:rPr kumimoji="1"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</a:t>
            </a:r>
            <a:r>
              <a:rPr kumimoji="1" lang="ja-JP" altLang="en-US" sz="20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木</a:t>
            </a:r>
            <a:r>
              <a:rPr kumimoji="1"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kumimoji="1" lang="en-US" altLang="ja-JP" sz="2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9:30</a:t>
            </a:r>
            <a:r>
              <a:rPr kumimoji="1" lang="ja-JP" altLang="en-US" sz="20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kumimoji="1" lang="en-US" altLang="ja-JP" sz="25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11:00</a:t>
            </a:r>
          </a:p>
          <a:p>
            <a:r>
              <a:rPr kumimoji="1" lang="ja-JP" altLang="en-US" sz="17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開催場所</a:t>
            </a:r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kumimoji="1"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１階２０番　職業相談窓口待合前</a:t>
            </a:r>
            <a:endParaRPr kumimoji="1" lang="ja-JP" altLang="en-US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95656" y="8097595"/>
            <a:ext cx="1826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5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参加事業所の求人票はこちらから確認できます</a:t>
            </a:r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。→</a:t>
            </a:r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1840" y="8105818"/>
            <a:ext cx="3193861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失業給付を受給されている方へ</a:t>
            </a:r>
            <a:r>
              <a:rPr kumimoji="1"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kumimoji="1"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今回の事業所</a:t>
            </a:r>
            <a:r>
              <a:rPr kumimoji="1" lang="en-US" altLang="ja-JP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PR</a:t>
            </a:r>
            <a:r>
              <a:rPr kumimoji="1"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タイムへの参加は</a:t>
            </a:r>
            <a:r>
              <a:rPr kumimoji="1" lang="ja-JP" altLang="en-US" sz="13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求職活動</a:t>
            </a:r>
            <a:r>
              <a:rPr kumimoji="1"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となりますので雇用保険受給資格者証をご持参下さい。</a:t>
            </a:r>
            <a:endParaRPr kumimoji="1" lang="ja-JP" altLang="en-US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82934" y="6668889"/>
            <a:ext cx="649112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900" b="1" dirty="0" smtClean="0"/>
              <a:t>『</a:t>
            </a:r>
            <a:r>
              <a:rPr kumimoji="1" lang="ja-JP" altLang="en-US" sz="1900" b="1" dirty="0" smtClean="0"/>
              <a:t>引越＝サカイ</a:t>
            </a:r>
            <a:r>
              <a:rPr kumimoji="1" lang="en-US" altLang="ja-JP" sz="1900" b="1" dirty="0" smtClean="0"/>
              <a:t>』</a:t>
            </a:r>
            <a:r>
              <a:rPr kumimoji="1" lang="ja-JP" altLang="en-US" sz="1900" b="1" dirty="0" smtClean="0"/>
              <a:t>はもう古い？！</a:t>
            </a:r>
            <a:r>
              <a:rPr kumimoji="1" lang="en-US" altLang="ja-JP" sz="1900" b="1" dirty="0" smtClean="0"/>
              <a:t/>
            </a:r>
            <a:br>
              <a:rPr kumimoji="1" lang="en-US" altLang="ja-JP" sz="1900" b="1" dirty="0" smtClean="0"/>
            </a:br>
            <a:r>
              <a:rPr kumimoji="1" lang="ja-JP" altLang="en-US" sz="1900" b="1" dirty="0" smtClean="0"/>
              <a:t>サカイ引越センターは、世界一の新生活応援グループを</a:t>
            </a:r>
            <a:endParaRPr kumimoji="1" lang="en-US" altLang="ja-JP" sz="1900" b="1" dirty="0" smtClean="0"/>
          </a:p>
          <a:p>
            <a:r>
              <a:rPr kumimoji="1" lang="ja-JP" altLang="en-US" sz="1900" b="1" dirty="0" smtClean="0"/>
              <a:t>目指し、１７社のグループ企業を展開しています。</a:t>
            </a:r>
            <a:r>
              <a:rPr kumimoji="1" lang="en-US" altLang="ja-JP" sz="1900" b="1" dirty="0" smtClean="0"/>
              <a:t/>
            </a:r>
            <a:br>
              <a:rPr kumimoji="1" lang="en-US" altLang="ja-JP" sz="1900" b="1" dirty="0" smtClean="0"/>
            </a:br>
            <a:r>
              <a:rPr kumimoji="1" lang="ja-JP" altLang="en-US" sz="1900" b="1" dirty="0" smtClean="0"/>
              <a:t>あなたが輝くポジションがきっと見つかります。</a:t>
            </a:r>
            <a:endParaRPr kumimoji="1" lang="ja-JP" altLang="en-US" sz="1900" b="1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9500" y="7917856"/>
            <a:ext cx="1190476" cy="11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18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青緑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7e8925d-148d-42a3-8e07-27989b5e3df9">
      <Terms xmlns="http://schemas.microsoft.com/office/infopath/2007/PartnerControls"/>
    </lcf76f155ced4ddcb4097134ff3c332f>
    <TaxCatchAll xmlns="44856c1c-163a-4db4-9f2d-e69ab44d016d" xsi:nil="true"/>
    <Owner xmlns="87e8925d-148d-42a3-8e07-27989b5e3df9">
      <UserInfo>
        <DisplayName/>
        <AccountId xsi:nil="true"/>
        <AccountType/>
      </UserInfo>
    </Owner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785C3DC8062E449AEBDA84C1A4255F7" ma:contentTypeVersion="15" ma:contentTypeDescription="新しいドキュメントを作成します。" ma:contentTypeScope="" ma:versionID="0dc4519b195955056c95bb8341e17af6">
  <xsd:schema xmlns:xsd="http://www.w3.org/2001/XMLSchema" xmlns:xs="http://www.w3.org/2001/XMLSchema" xmlns:p="http://schemas.microsoft.com/office/2006/metadata/properties" xmlns:ns2="87e8925d-148d-42a3-8e07-27989b5e3df9" xmlns:ns3="44856c1c-163a-4db4-9f2d-e69ab44d016d" targetNamespace="http://schemas.microsoft.com/office/2006/metadata/properties" ma:root="true" ma:fieldsID="58095e51dab1c610fb17f4a8673eb95b" ns2:_="" ns3:_="">
    <xsd:import namespace="87e8925d-148d-42a3-8e07-27989b5e3df9"/>
    <xsd:import namespace="44856c1c-163a-4db4-9f2d-e69ab44d016d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e8925d-148d-42a3-8e07-27989b5e3df9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856c1c-163a-4db4-9f2d-e69ab44d016d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875d62c7-b690-482a-96a1-6599cc3563ff}" ma:internalName="TaxCatchAll" ma:showField="CatchAllData" ma:web="44856c1c-163a-4db4-9f2d-e69ab44d01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ED72C06-5DF5-4110-90D1-2B88C2374E0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D8A84A6-D34F-4C5C-9722-0EE3D36C885B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44856c1c-163a-4db4-9f2d-e69ab44d016d"/>
    <ds:schemaRef ds:uri="87e8925d-148d-42a3-8e07-27989b5e3df9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C25DF45-24B1-4249-9A67-F6D6B88A01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e8925d-148d-42a3-8e07-27989b5e3df9"/>
    <ds:schemaRef ds:uri="44856c1c-163a-4db4-9f2d-e69ab44d01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277</Words>
  <PresentationFormat>画面に合わせる (4:3)</PresentationFormat>
  <Paragraphs>33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HGP創英角ｺﾞｼｯｸUB</vt:lpstr>
      <vt:lpstr>HGS創英角ﾎﾟｯﾌﾟ体</vt:lpstr>
      <vt:lpstr>HG丸ｺﾞｼｯｸM-PRO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0x010100E785C3DC8062E449AEBDA84C1A4255F7</vt:lpwstr>
  </property>
</Properties>
</file>