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FC3"/>
    <a:srgbClr val="D0EDBD"/>
    <a:srgbClr val="D6EDBD"/>
    <a:srgbClr val="C2E49C"/>
    <a:srgbClr val="B4D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0B40E1-C7C0-650C-278A-ED42FA37619D}" v="6" dt="2025-04-02T07:28:42.489"/>
    <p1510:client id="{986B2A6D-2ABB-C9A1-46BB-1321AA525C87}" v="7" dt="2025-04-02T02:28:57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changesInfos/changesInfo1.xml" Type="http://schemas.microsoft.com/office/2016/11/relationships/changesInfo"/><Relationship Id="rId11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田恵里" userId="S::hebmba@kikan-ad.esb.mhlw.go.jp::fc947ea7-c72b-485c-8fab-a4db413aed9b" providerId="AD" clId="Web-{970B40E1-C7C0-650C-278A-ED42FA37619D}"/>
    <pc:docChg chg="modSld">
      <pc:chgData name="山田恵里" userId="S::hebmba@kikan-ad.esb.mhlw.go.jp::fc947ea7-c72b-485c-8fab-a4db413aed9b" providerId="AD" clId="Web-{970B40E1-C7C0-650C-278A-ED42FA37619D}" dt="2025-04-02T07:28:42.489" v="5" actId="20577"/>
      <pc:docMkLst>
        <pc:docMk/>
      </pc:docMkLst>
      <pc:sldChg chg="modSp">
        <pc:chgData name="山田恵里" userId="S::hebmba@kikan-ad.esb.mhlw.go.jp::fc947ea7-c72b-485c-8fab-a4db413aed9b" providerId="AD" clId="Web-{970B40E1-C7C0-650C-278A-ED42FA37619D}" dt="2025-04-02T07:28:42.489" v="5" actId="20577"/>
        <pc:sldMkLst>
          <pc:docMk/>
          <pc:sldMk cId="2830122643" sldId="257"/>
        </pc:sldMkLst>
        <pc:spChg chg="mod">
          <ac:chgData name="山田恵里" userId="S::hebmba@kikan-ad.esb.mhlw.go.jp::fc947ea7-c72b-485c-8fab-a4db413aed9b" providerId="AD" clId="Web-{970B40E1-C7C0-650C-278A-ED42FA37619D}" dt="2025-04-02T07:28:42.489" v="5" actId="20577"/>
          <ac:spMkLst>
            <pc:docMk/>
            <pc:sldMk cId="2830122643" sldId="257"/>
            <ac:spMk id="5" creationId="{00000000-0000-0000-0000-000000000000}"/>
          </ac:spMkLst>
        </pc:spChg>
      </pc:sldChg>
    </pc:docChg>
  </pc:docChgLst>
  <pc:docChgLst>
    <pc:chgData name="山田恵里" userId="S::hebmba@kikan-ad.esb.mhlw.go.jp::fc947ea7-c72b-485c-8fab-a4db413aed9b" providerId="AD" clId="Web-{986B2A6D-2ABB-C9A1-46BB-1321AA525C87}"/>
    <pc:docChg chg="modSld">
      <pc:chgData name="山田恵里" userId="S::hebmba@kikan-ad.esb.mhlw.go.jp::fc947ea7-c72b-485c-8fab-a4db413aed9b" providerId="AD" clId="Web-{986B2A6D-2ABB-C9A1-46BB-1321AA525C87}" dt="2025-04-02T02:28:57.010" v="6" actId="20577"/>
      <pc:docMkLst>
        <pc:docMk/>
      </pc:docMkLst>
      <pc:sldChg chg="modSp">
        <pc:chgData name="山田恵里" userId="S::hebmba@kikan-ad.esb.mhlw.go.jp::fc947ea7-c72b-485c-8fab-a4db413aed9b" providerId="AD" clId="Web-{986B2A6D-2ABB-C9A1-46BB-1321AA525C87}" dt="2025-04-02T02:28:57.010" v="6" actId="20577"/>
        <pc:sldMkLst>
          <pc:docMk/>
          <pc:sldMk cId="2830122643" sldId="257"/>
        </pc:sldMkLst>
        <pc:spChg chg="mod">
          <ac:chgData name="山田恵里" userId="S::hebmba@kikan-ad.esb.mhlw.go.jp::fc947ea7-c72b-485c-8fab-a4db413aed9b" providerId="AD" clId="Web-{986B2A6D-2ABB-C9A1-46BB-1321AA525C87}" dt="2025-04-02T02:28:57.010" v="6" actId="20577"/>
          <ac:spMkLst>
            <pc:docMk/>
            <pc:sldMk cId="2830122643" sldId="257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BD0-40FE-47AD-AA9D-1CCA17FA848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01B-0CFB-454D-8BED-46E58AFEC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47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BD0-40FE-47AD-AA9D-1CCA17FA848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01B-0CFB-454D-8BED-46E58AFEC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82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BD0-40FE-47AD-AA9D-1CCA17FA848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01B-0CFB-454D-8BED-46E58AFEC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38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BD0-40FE-47AD-AA9D-1CCA17FA848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01B-0CFB-454D-8BED-46E58AFEC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7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BD0-40FE-47AD-AA9D-1CCA17FA848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01B-0CFB-454D-8BED-46E58AFEC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43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BD0-40FE-47AD-AA9D-1CCA17FA848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01B-0CFB-454D-8BED-46E58AFEC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13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BD0-40FE-47AD-AA9D-1CCA17FA848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01B-0CFB-454D-8BED-46E58AFEC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15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BD0-40FE-47AD-AA9D-1CCA17FA848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01B-0CFB-454D-8BED-46E58AFEC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13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BD0-40FE-47AD-AA9D-1CCA17FA848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01B-0CFB-454D-8BED-46E58AFEC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90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BD0-40FE-47AD-AA9D-1CCA17FA848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01B-0CFB-454D-8BED-46E58AFEC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1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BD0-40FE-47AD-AA9D-1CCA17FA848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701B-0CFB-454D-8BED-46E58AFEC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13578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0FBD0-40FE-47AD-AA9D-1CCA17FA8481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1701B-0CFB-454D-8BED-46E58AFEC1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28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hdphoto1.wdp" Type="http://schemas.microsoft.com/office/2007/relationships/hdphoto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hdphoto2.wdp" Type="http://schemas.microsoft.com/office/2007/relationships/hdphoto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87" y="3598311"/>
            <a:ext cx="6570206" cy="472757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584204" y="1143236"/>
            <a:ext cx="6095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こころ</a:t>
            </a:r>
            <a:r>
              <a:rPr kumimoji="1" lang="ja-JP" altLang="en-US" sz="5400">
                <a:ln w="0"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chemeClr val="accent4"/>
                </a:solidFill>
              </a:rPr>
              <a:t>の</a:t>
            </a:r>
            <a:r>
              <a:rPr kumimoji="1" lang="ja-JP" altLang="en-US" sz="5400">
                <a:ln w="0"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rgbClr val="FFC000"/>
                </a:solidFill>
              </a:rPr>
              <a:t>健康相談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27349" y="2127594"/>
            <a:ext cx="5688079" cy="159901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/>
              <a:t>ちょっと相談してみませんか？</a:t>
            </a:r>
            <a:endParaRPr lang="en-US" altLang="ja-JP" sz="1800" b="1"/>
          </a:p>
          <a:p>
            <a:pPr marL="0" indent="0" algn="ctr">
              <a:buNone/>
            </a:pPr>
            <a:r>
              <a:rPr lang="ja-JP" altLang="en-US" sz="1800"/>
              <a:t>　求職活動中にはさまざまなストレスにさらされることがあります。最近、寝付きが悪い・・、なんだか不安。焦る・・・。家族とうまくいかない・・・など。</a:t>
            </a:r>
            <a:endParaRPr lang="en-US" altLang="ja-JP" sz="1800"/>
          </a:p>
          <a:p>
            <a:pPr marL="0" indent="0" algn="ctr">
              <a:buNone/>
            </a:pPr>
            <a:r>
              <a:rPr lang="ja-JP" altLang="en-US" sz="1800"/>
              <a:t>そんな気持ち、少しお話ししませんか？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0" y="3709082"/>
            <a:ext cx="5934075" cy="4305300"/>
          </a:xfrm>
          <a:prstGeom prst="roundRect">
            <a:avLst>
              <a:gd name="adj" fmla="val 1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ja-JP" altLang="en-US" sz="2400">
                <a:solidFill>
                  <a:sysClr val="windowText" lastClr="000000"/>
                </a:solidFill>
              </a:rPr>
              <a:t>相談は</a:t>
            </a:r>
            <a:r>
              <a:rPr kumimoji="1" lang="ja-JP" altLang="en-US" sz="3200" b="1">
                <a:solidFill>
                  <a:schemeClr val="accent6">
                    <a:lumMod val="75000"/>
                  </a:schemeClr>
                </a:solidFill>
              </a:rPr>
              <a:t>予約制</a:t>
            </a:r>
            <a:r>
              <a:rPr kumimoji="1" lang="ja-JP" altLang="en-US" sz="2400">
                <a:solidFill>
                  <a:sysClr val="windowText" lastClr="000000"/>
                </a:solidFill>
              </a:rPr>
              <a:t>です。</a:t>
            </a:r>
            <a:endParaRPr kumimoji="1" lang="en-US" altLang="ja-JP" sz="240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3200" b="1">
                <a:solidFill>
                  <a:sysClr val="windowText" lastClr="000000"/>
                </a:solidFill>
              </a:rPr>
              <a:t>総合受付</a:t>
            </a:r>
            <a:r>
              <a:rPr kumimoji="1" lang="ja-JP" altLang="en-US" sz="2400">
                <a:solidFill>
                  <a:sysClr val="windowText" lastClr="000000"/>
                </a:solidFill>
              </a:rPr>
              <a:t>にお声かけください。</a:t>
            </a:r>
            <a:endParaRPr kumimoji="1" lang="en-US" altLang="ja-JP" sz="240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>
              <a:solidFill>
                <a:sysClr val="windowText" lastClr="000000"/>
              </a:solidFill>
            </a:endParaRPr>
          </a:p>
          <a:p>
            <a:pPr marL="539750" lvl="2"/>
            <a:r>
              <a:rPr kumimoji="1" lang="ja-JP" altLang="en-US" sz="2000">
                <a:solidFill>
                  <a:sysClr val="windowText" lastClr="000000"/>
                </a:solidFill>
                <a:ea typeface="游ゴシック"/>
              </a:rPr>
              <a:t>相談日：毎月　第</a:t>
            </a:r>
            <a:r>
              <a:rPr kumimoji="1" lang="ja-JP" altLang="en-US" sz="3200" b="1">
                <a:solidFill>
                  <a:srgbClr val="FF0000"/>
                </a:solidFill>
                <a:ea typeface="游ゴシック"/>
              </a:rPr>
              <a:t>２</a:t>
            </a:r>
            <a:r>
              <a:rPr kumimoji="1" lang="ja-JP" altLang="en-US" sz="2000" b="1">
                <a:solidFill>
                  <a:sysClr val="windowText" lastClr="000000"/>
                </a:solidFill>
                <a:ea typeface="游ゴシック"/>
              </a:rPr>
              <a:t>・</a:t>
            </a:r>
            <a:r>
              <a:rPr kumimoji="1" lang="ja-JP" altLang="en-US" sz="3200" b="1">
                <a:solidFill>
                  <a:srgbClr val="FF0000"/>
                </a:solidFill>
                <a:ea typeface="游ゴシック"/>
              </a:rPr>
              <a:t>４ 金</a:t>
            </a:r>
            <a:r>
              <a:rPr kumimoji="1" lang="ja-JP" altLang="en-US" sz="2000">
                <a:solidFill>
                  <a:sysClr val="windowText" lastClr="000000"/>
                </a:solidFill>
                <a:ea typeface="游ゴシック"/>
              </a:rPr>
              <a:t>曜日</a:t>
            </a:r>
            <a:endParaRPr lang="en-US" altLang="ja-JP" sz="2000">
              <a:solidFill>
                <a:sysClr val="windowText" lastClr="000000"/>
              </a:solidFill>
              <a:ea typeface="游ゴシック"/>
              <a:cs typeface="Calibri" panose="020F0502020204030204"/>
            </a:endParaRPr>
          </a:p>
          <a:p>
            <a:pPr marL="539750" lvl="2"/>
            <a:r>
              <a:rPr kumimoji="1" lang="ja-JP" altLang="en-US" sz="2000">
                <a:solidFill>
                  <a:sysClr val="windowText" lastClr="000000"/>
                </a:solidFill>
                <a:ea typeface="游ゴシック"/>
              </a:rPr>
              <a:t>　　　　　１３時、１４時、１５時</a:t>
            </a:r>
            <a:endParaRPr lang="en-US" altLang="ja-JP" sz="2000">
              <a:solidFill>
                <a:sysClr val="windowText" lastClr="000000"/>
              </a:solidFill>
              <a:ea typeface="游ゴシック"/>
              <a:cs typeface="Calibri" panose="020F0502020204030204"/>
            </a:endParaRPr>
          </a:p>
          <a:p>
            <a:pPr marL="539750" lvl="2"/>
            <a:endParaRPr lang="en-US" altLang="ja-JP" sz="2000">
              <a:solidFill>
                <a:sysClr val="windowText" lastClr="000000"/>
              </a:solidFill>
              <a:cs typeface="Calibri" panose="020F0502020204030204"/>
            </a:endParaRPr>
          </a:p>
          <a:p>
            <a:pPr marL="539750" lvl="2"/>
            <a:r>
              <a:rPr kumimoji="1" lang="ja-JP" altLang="en-US" sz="2000">
                <a:solidFill>
                  <a:sysClr val="windowText" lastClr="000000"/>
                </a:solidFill>
              </a:rPr>
              <a:t>費　用：無料</a:t>
            </a:r>
            <a:endParaRPr lang="en-US" altLang="ja-JP" sz="2000">
              <a:solidFill>
                <a:sysClr val="windowText" lastClr="000000"/>
              </a:solidFill>
              <a:cs typeface="Calibri" panose="020F0502020204030204"/>
            </a:endParaRPr>
          </a:p>
          <a:p>
            <a:pPr lvl="2" algn="ctr"/>
            <a:endParaRPr kumimoji="1" lang="en-US" altLang="ja-JP">
              <a:solidFill>
                <a:sysClr val="windowText" lastClr="000000"/>
              </a:solidFill>
            </a:endParaRPr>
          </a:p>
          <a:p>
            <a:pPr marL="0" lvl="2" algn="ctr"/>
            <a:r>
              <a:rPr kumimoji="1" lang="ja-JP" altLang="en-US" sz="3200" b="1">
                <a:solidFill>
                  <a:schemeClr val="accent6">
                    <a:lumMod val="75000"/>
                  </a:schemeClr>
                </a:solidFill>
              </a:rPr>
              <a:t>臨床心理士</a:t>
            </a:r>
            <a:r>
              <a:rPr kumimoji="1" lang="ja-JP" altLang="en-US">
                <a:solidFill>
                  <a:schemeClr val="accent6">
                    <a:lumMod val="75000"/>
                  </a:schemeClr>
                </a:solidFill>
              </a:rPr>
              <a:t>が面談を行います。</a:t>
            </a:r>
            <a:r>
              <a:rPr kumimoji="1" lang="ja-JP" altLang="en-US">
                <a:solidFill>
                  <a:sysClr val="windowText" lastClr="000000"/>
                </a:solidFill>
              </a:rPr>
              <a:t>　</a:t>
            </a:r>
            <a:endParaRPr kumimoji="1" lang="en-US" altLang="ja-JP">
              <a:solidFill>
                <a:sysClr val="windowText" lastClr="000000"/>
              </a:solidFill>
            </a:endParaRPr>
          </a:p>
          <a:p>
            <a:pPr marL="0" lvl="2" algn="ctr">
              <a:spcAft>
                <a:spcPts val="600"/>
              </a:spcAft>
            </a:pPr>
            <a:r>
              <a:rPr kumimoji="1" lang="ja-JP" altLang="en-US">
                <a:solidFill>
                  <a:sysClr val="windowText" lastClr="000000"/>
                </a:solidFill>
              </a:rPr>
              <a:t>（</a:t>
            </a:r>
            <a:r>
              <a:rPr kumimoji="1" lang="ja-JP" altLang="en-US" sz="2800">
                <a:solidFill>
                  <a:sysClr val="windowText" lastClr="000000"/>
                </a:solidFill>
              </a:rPr>
              <a:t>１</a:t>
            </a:r>
            <a:r>
              <a:rPr kumimoji="1" lang="ja-JP" altLang="en-US">
                <a:solidFill>
                  <a:sysClr val="windowText" lastClr="000000"/>
                </a:solidFill>
              </a:rPr>
              <a:t>回の相談はおおむね</a:t>
            </a:r>
            <a:r>
              <a:rPr kumimoji="1" lang="ja-JP" altLang="en-US" sz="2800">
                <a:solidFill>
                  <a:sysClr val="windowText" lastClr="000000"/>
                </a:solidFill>
              </a:rPr>
              <a:t>５０</a:t>
            </a:r>
            <a:r>
              <a:rPr kumimoji="1" lang="ja-JP" altLang="en-US">
                <a:solidFill>
                  <a:sysClr val="windowText" lastClr="000000"/>
                </a:solidFill>
              </a:rPr>
              <a:t>分です。）</a:t>
            </a:r>
            <a:endParaRPr kumimoji="1" lang="en-US" altLang="ja-JP">
              <a:solidFill>
                <a:sysClr val="windowText" lastClr="00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036745" y="8325886"/>
            <a:ext cx="4750937" cy="123721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800" b="1">
                <a:solidFill>
                  <a:schemeClr val="accent6">
                    <a:lumMod val="75000"/>
                  </a:schemeClr>
                </a:solidFill>
              </a:rPr>
              <a:t>ハローワーク名古屋東</a:t>
            </a:r>
            <a:endParaRPr lang="en-US" altLang="ja-JP" sz="2800" b="1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ja-JP" altLang="en-US" sz="2400" b="1">
                <a:solidFill>
                  <a:schemeClr val="accent6">
                    <a:lumMod val="75000"/>
                  </a:schemeClr>
                </a:solidFill>
              </a:rPr>
              <a:t>　　　　　　職業相談部門</a:t>
            </a:r>
            <a:endParaRPr lang="en-US" altLang="ja-JP" sz="2800" b="1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ja-JP" altLang="en-US" sz="2000" b="1">
                <a:solidFill>
                  <a:schemeClr val="accent6">
                    <a:lumMod val="75000"/>
                  </a:schemeClr>
                </a:solidFill>
              </a:rPr>
              <a:t>０５２－７７４－１１１５（４１＃）</a:t>
            </a:r>
          </a:p>
        </p:txBody>
      </p:sp>
      <p:pic>
        <p:nvPicPr>
          <p:cNvPr id="9" name="図 8" descr="http://2.bp.blogspot.com/-jDfhQI3Jey8/UgSL5Gu_tDI/AAAAAAAAW24/W0gMOPJWapY/s800/flower_clover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93891">
            <a:off x="5567453" y="1847397"/>
            <a:ext cx="768812" cy="67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illust11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1150" y="-600960"/>
            <a:ext cx="2387014" cy="263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9811">
                        <a14:foregroundMark x1="943" y1="52917" x2="3585" y2="67500"/>
                        <a14:foregroundMark x1="96415" y1="25000" x2="99811" y2="41250"/>
                        <a14:foregroundMark x1="94340" y1="17500" x2="96415" y2="237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21988" y="72964"/>
            <a:ext cx="5065694" cy="115561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927019" y="112282"/>
            <a:ext cx="4815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/>
              <a:t>※</a:t>
            </a:r>
            <a:r>
              <a:rPr kumimoji="1" lang="ja-JP" altLang="en-US"/>
              <a:t>ご利用には</a:t>
            </a:r>
            <a:r>
              <a:rPr kumimoji="1" lang="ja-JP" altLang="en-US">
                <a:solidFill>
                  <a:srgbClr val="FF0000"/>
                </a:solidFill>
              </a:rPr>
              <a:t>求職登録が必要</a:t>
            </a:r>
            <a:r>
              <a:rPr kumimoji="1" lang="ja-JP" altLang="en-US"/>
              <a:t>です。</a:t>
            </a:r>
            <a:endParaRPr kumimoji="1" lang="en-US" altLang="ja-JP"/>
          </a:p>
          <a:p>
            <a:r>
              <a:rPr kumimoji="1" lang="en-US" altLang="ja-JP"/>
              <a:t>※</a:t>
            </a:r>
            <a:r>
              <a:rPr kumimoji="1" lang="ja-JP" altLang="en-US"/>
              <a:t>求職登録がお済みの方は、予約時に　</a:t>
            </a:r>
            <a:endParaRPr kumimoji="1" lang="en-US" altLang="ja-JP"/>
          </a:p>
          <a:p>
            <a:r>
              <a:rPr kumimoji="1" lang="ja-JP" altLang="en-US"/>
              <a:t>　必ず</a:t>
            </a:r>
            <a:r>
              <a:rPr kumimoji="1" lang="ja-JP" altLang="en-US">
                <a:solidFill>
                  <a:srgbClr val="FF0000"/>
                </a:solidFill>
              </a:rPr>
              <a:t>ハローワーク受付票</a:t>
            </a:r>
            <a:r>
              <a:rPr kumimoji="1" lang="ja-JP" altLang="en-US"/>
              <a:t>をお持ちください。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83012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785C3DC8062E449AEBDA84C1A4255F7" ma:contentTypeVersion="15" ma:contentTypeDescription="新しいドキュメントを作成します。" ma:contentTypeScope="" ma:versionID="0dc4519b195955056c95bb8341e17af6">
  <xsd:schema xmlns:xsd="http://www.w3.org/2001/XMLSchema" xmlns:xs="http://www.w3.org/2001/XMLSchema" xmlns:p="http://schemas.microsoft.com/office/2006/metadata/properties" xmlns:ns2="87e8925d-148d-42a3-8e07-27989b5e3df9" xmlns:ns3="44856c1c-163a-4db4-9f2d-e69ab44d016d" targetNamespace="http://schemas.microsoft.com/office/2006/metadata/properties" ma:root="true" ma:fieldsID="58095e51dab1c610fb17f4a8673eb95b" ns2:_="" ns3:_="">
    <xsd:import namespace="87e8925d-148d-42a3-8e07-27989b5e3df9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8925d-148d-42a3-8e07-27989b5e3df9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875d62c7-b690-482a-96a1-6599cc3563ff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e8925d-148d-42a3-8e07-27989b5e3df9">
      <Terms xmlns="http://schemas.microsoft.com/office/infopath/2007/PartnerControls"/>
    </lcf76f155ced4ddcb4097134ff3c332f>
    <TaxCatchAll xmlns="44856c1c-163a-4db4-9f2d-e69ab44d016d" xsi:nil="true"/>
    <Owner xmlns="87e8925d-148d-42a3-8e07-27989b5e3df9">
      <UserInfo>
        <DisplayName/>
        <AccountId xsi:nil="true"/>
        <AccountType/>
      </UserInfo>
    </Own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40C934-771C-42FF-8F68-5E7C81838DBE}">
  <ds:schemaRefs>
    <ds:schemaRef ds:uri="44856c1c-163a-4db4-9f2d-e69ab44d016d"/>
    <ds:schemaRef ds:uri="87e8925d-148d-42a3-8e07-27989b5e3d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60B674F-C471-4569-BC27-36CBFF51455B}">
  <ds:schemaRefs>
    <ds:schemaRef ds:uri="44856c1c-163a-4db4-9f2d-e69ab44d016d"/>
    <ds:schemaRef ds:uri="87e8925d-148d-42a3-8e07-27989b5e3df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CD36F3-CDB3-4576-835B-5B741EB2FE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PresentationFormat>A4 Paper (210x297 mm)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0x010100E785C3DC8062E449AEBDA84C1A4255F7</vt:lpwstr>
  </property>
  <property fmtid="{D5CDD505-2E9C-101B-9397-08002B2CF9AE}" pid="3" name="MediaServiceImageTags">
    <vt:lpwstr/>
  </property>
</Properties>
</file>