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office.activeX+xml" PartName="/ppt/activeX/activeX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453" autoAdjust="0"/>
  </p:normalViewPr>
  <p:slideViewPr>
    <p:cSldViewPr>
      <p:cViewPr varScale="1">
        <p:scale>
          <a:sx n="73" d="100"/>
          <a:sy n="73" d="100"/>
        </p:scale>
        <p:origin x="1992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2170"/>
  <ax:ocxPr ax:name="_cy" ax:value="1883"/>
  <ax:ocxPr ax:name="Style" ax:value="11"/>
  <ax:ocxPr ax:name="SubStyle" ax:value="-1"/>
  <ax:ocxPr ax:name="Validation" ax:value="2"/>
  <ax:ocxPr ax:name="LineWeight" ax:value="3"/>
  <ax:ocxPr ax:name="Direction" ax:value="0"/>
  <ax:ocxPr ax:name="ShowData" ax:value="1"/>
  <ax:ocxPr ax:name="Value" ax:value="https://jsite.mhlw.go.jp/aichi-hellowork/list/ichinomiya/jigyounushi/gakusotsu.html"/>
  <ax:ocxPr ax:name="ForeColor" ax:value="0"/>
  <ax:ocxPr ax:name="BackColor" ax:value="16777215"/>
</ax:ocx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49099" cy="496967"/>
          </a:xfrm>
          <a:prstGeom prst="rect">
            <a:avLst/>
          </a:prstGeom>
        </p:spPr>
        <p:txBody>
          <a:bodyPr vert="horz" lIns="91723" tIns="45861" rIns="91723" bIns="458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2" y="4"/>
            <a:ext cx="2949099" cy="496967"/>
          </a:xfrm>
          <a:prstGeom prst="rect">
            <a:avLst/>
          </a:prstGeom>
        </p:spPr>
        <p:txBody>
          <a:bodyPr vert="horz" lIns="91723" tIns="45861" rIns="91723" bIns="45861" rtlCol="0"/>
          <a:lstStyle>
            <a:lvl1pPr algn="r">
              <a:defRPr sz="1200"/>
            </a:lvl1pPr>
          </a:lstStyle>
          <a:p>
            <a:fld id="{2498AA82-FACC-4408-B85B-8F94EB88C91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3" tIns="45861" rIns="91723" bIns="4586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723" tIns="45861" rIns="91723" bIns="4586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50"/>
            <a:ext cx="2949099" cy="496967"/>
          </a:xfrm>
          <a:prstGeom prst="rect">
            <a:avLst/>
          </a:prstGeom>
        </p:spPr>
        <p:txBody>
          <a:bodyPr vert="horz" lIns="91723" tIns="45861" rIns="91723" bIns="458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2" y="9440650"/>
            <a:ext cx="2949099" cy="496967"/>
          </a:xfrm>
          <a:prstGeom prst="rect">
            <a:avLst/>
          </a:prstGeom>
        </p:spPr>
        <p:txBody>
          <a:bodyPr vert="horz" lIns="91723" tIns="45861" rIns="91723" bIns="45861" rtlCol="0" anchor="b"/>
          <a:lstStyle>
            <a:lvl1pPr algn="r">
              <a:defRPr sz="1200"/>
            </a:lvl1pPr>
          </a:lstStyle>
          <a:p>
            <a:fld id="{C336B461-7C35-4CF5-AE21-300CAFBFD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208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6B461-7C35-4CF5-AE21-300CAFBFDDE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86304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23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1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82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02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15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21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41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909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14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45112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E1AB6-3A47-420C-8F8D-C566EA50BFB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0F217-CD8D-432A-A8A0-63E27B9D4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23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activeX/activeX1.xml" Type="http://schemas.openxmlformats.org/officeDocument/2006/relationships/control"/><Relationship Id="rId2" Target="../slideLayouts/slideLayout7.xml" Type="http://schemas.openxmlformats.org/officeDocument/2006/relationships/slideLayout"/><Relationship Id="rId3" Target="../notesSlides/notesSlide1.xml" Type="http://schemas.openxmlformats.org/officeDocument/2006/relationships/notesSlide"/><Relationship Id="rId4" Target="../embeddings/oleObject1.bin" Type="http://schemas.openxmlformats.org/officeDocument/2006/relationships/oleObject"/><Relationship Id="rId5" Target="../media/image1.emf" Type="http://schemas.openxmlformats.org/officeDocument/2006/relationships/image"/><Relationship Id="rId6" Target="../media/image2.w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088062"/>
              </p:ext>
            </p:extLst>
          </p:nvPr>
        </p:nvGraphicFramePr>
        <p:xfrm>
          <a:off x="102774" y="1924342"/>
          <a:ext cx="6624638" cy="733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4" imgW="6191304" imgH="6248311" progId="Excel.Sheet.12">
                  <p:embed/>
                </p:oleObj>
              </mc:Choice>
              <mc:Fallback>
                <p:oleObj name="ワークシート" r:id="rId4" imgW="6191304" imgH="6248311" progId="Excel.Sheet.12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2774" y="1924342"/>
                        <a:ext cx="6624638" cy="733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-171399" y="440153"/>
            <a:ext cx="6984774" cy="1840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rgbClr val="000000"/>
                </a:solidFill>
                <a:ea typeface="HGｺﾞｼｯｸM"/>
                <a:cs typeface="Times New Roman"/>
              </a:rPr>
              <a:t>　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高卒求人申込時に</a:t>
            </a:r>
            <a:r>
              <a:rPr lang="ja-JP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提出が必要となる書類は、過去</a:t>
            </a:r>
            <a:r>
              <a:rPr lang="ja-JP" altLang="en-US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の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高卒</a:t>
            </a:r>
            <a:r>
              <a:rPr lang="ja-JP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求人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申込</a:t>
            </a:r>
            <a:r>
              <a:rPr lang="ja-JP" altLang="en-US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みの</a:t>
            </a:r>
            <a:r>
              <a:rPr lang="ja-JP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状況により下表のとおり異なります。</a:t>
            </a:r>
            <a:endParaRPr lang="en-US" altLang="ja-JP" sz="1000" kern="100" dirty="0">
              <a:solidFill>
                <a:srgbClr val="000000"/>
              </a:solidFill>
              <a:effectLst/>
              <a:ea typeface="メイリオ"/>
              <a:cs typeface="Times New Roman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　</a:t>
            </a:r>
            <a:r>
              <a:rPr lang="ja-JP" altLang="en-US" sz="500" b="1" kern="100" dirty="0">
                <a:solidFill>
                  <a:srgbClr val="000000"/>
                </a:solidFill>
                <a:ea typeface="メイリオ"/>
                <a:cs typeface="Times New Roman"/>
              </a:rPr>
              <a:t>　　　　</a:t>
            </a:r>
            <a:r>
              <a:rPr lang="ja-JP" altLang="en-US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①</a:t>
            </a:r>
            <a:r>
              <a:rPr lang="en-US" altLang="ja-JP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…</a:t>
            </a:r>
            <a:r>
              <a:rPr lang="ja-JP" altLang="en-US" sz="1000" kern="100" dirty="0">
                <a:solidFill>
                  <a:schemeClr val="tx1"/>
                </a:solidFill>
                <a:ea typeface="メイリオ"/>
                <a:cs typeface="Times New Roman"/>
              </a:rPr>
              <a:t>令和２年度以降に高卒求人を申し込みしている場合</a:t>
            </a:r>
            <a:endParaRPr lang="en-US" altLang="ja-JP" sz="1000" kern="100" dirty="0">
              <a:solidFill>
                <a:schemeClr val="tx1"/>
              </a:solidFill>
              <a:ea typeface="メイリオ"/>
              <a:cs typeface="Times New Roman"/>
            </a:endParaRPr>
          </a:p>
          <a:p>
            <a:pPr>
              <a:lnSpc>
                <a:spcPts val="1600"/>
              </a:lnSpc>
            </a:pPr>
            <a:r>
              <a:rPr lang="ja-JP" altLang="en-US" sz="1000" kern="100" dirty="0">
                <a:solidFill>
                  <a:schemeClr val="tx1"/>
                </a:solidFill>
                <a:ea typeface="メイリオ"/>
                <a:cs typeface="Times New Roman"/>
              </a:rPr>
              <a:t>　　　②</a:t>
            </a:r>
            <a:r>
              <a:rPr lang="en-US" altLang="ja-JP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…</a:t>
            </a:r>
            <a:r>
              <a:rPr lang="ja-JP" altLang="en-US" sz="1000" kern="100" dirty="0">
                <a:solidFill>
                  <a:schemeClr val="tx1"/>
                </a:solidFill>
                <a:ea typeface="メイリオ"/>
                <a:cs typeface="Times New Roman"/>
              </a:rPr>
              <a:t>令和２年度以降に高卒求人を申し込みしていない場合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　</a:t>
            </a:r>
            <a:endParaRPr lang="en-US" altLang="ja-JP" sz="1000" kern="100" dirty="0">
              <a:solidFill>
                <a:srgbClr val="000000"/>
              </a:solidFill>
              <a:effectLst/>
              <a:ea typeface="メイリオ"/>
              <a:cs typeface="Times New Roman"/>
            </a:endParaRPr>
          </a:p>
          <a:p>
            <a:pPr>
              <a:lnSpc>
                <a:spcPts val="1600"/>
              </a:lnSpc>
            </a:pP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 　　　</a:t>
            </a:r>
            <a:endParaRPr lang="en-US" altLang="ja-JP" sz="1000" kern="100" dirty="0">
              <a:solidFill>
                <a:srgbClr val="000000"/>
              </a:solidFill>
              <a:effectLst/>
              <a:ea typeface="メイリオ"/>
              <a:cs typeface="Times New Roman"/>
            </a:endParaRPr>
          </a:p>
          <a:p>
            <a:pPr algn="just">
              <a:lnSpc>
                <a:spcPts val="1600"/>
              </a:lnSpc>
            </a:pPr>
            <a:r>
              <a:rPr lang="ja-JP" altLang="en-US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　　</a:t>
            </a:r>
            <a:r>
              <a:rPr lang="ja-JP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○</a:t>
            </a:r>
            <a:r>
              <a:rPr lang="en-US" altLang="ja-JP" sz="10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郵送・窓口提出の場合は、</a:t>
            </a:r>
            <a:r>
              <a:rPr lang="ja-JP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提出が必要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となる書類</a:t>
            </a:r>
            <a:r>
              <a:rPr lang="ja-JP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です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。</a:t>
            </a:r>
            <a:endParaRPr lang="en-US" altLang="ja-JP" sz="1000" kern="100" dirty="0">
              <a:solidFill>
                <a:srgbClr val="000000"/>
              </a:solidFill>
              <a:effectLst/>
              <a:ea typeface="メイリオ"/>
              <a:cs typeface="Times New Roman"/>
            </a:endParaRPr>
          </a:p>
          <a:p>
            <a:pPr algn="just">
              <a:lnSpc>
                <a:spcPts val="1600"/>
              </a:lnSpc>
            </a:pPr>
            <a:r>
              <a:rPr lang="ja-JP" altLang="en-US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　　　　マイページで申し込む場合は、データ申請となりますので不要</a:t>
            </a:r>
            <a:r>
              <a:rPr lang="ja-JP" altLang="en-US" sz="1000" kern="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です。（マイページ上での申込みとなります）</a:t>
            </a:r>
            <a:endParaRPr lang="en-US" altLang="ja-JP" sz="1000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　　</a:t>
            </a:r>
            <a:r>
              <a:rPr lang="ja-JP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×</a:t>
            </a:r>
            <a:r>
              <a:rPr lang="ja-JP" sz="10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提出</a:t>
            </a:r>
            <a:r>
              <a:rPr lang="ja-JP" altLang="en-US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不要です。</a:t>
            </a:r>
            <a:endParaRPr lang="en-US" altLang="ja-JP" sz="1000" kern="100" dirty="0">
              <a:solidFill>
                <a:srgbClr val="000000"/>
              </a:solidFill>
              <a:ea typeface="メイリオ"/>
              <a:cs typeface="Times New Roman"/>
            </a:endParaRPr>
          </a:p>
          <a:p>
            <a:pPr algn="just">
              <a:lnSpc>
                <a:spcPts val="1600"/>
              </a:lnSpc>
            </a:pP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　　△</a:t>
            </a:r>
            <a:r>
              <a:rPr lang="en-US" altLang="ja-JP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…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ea typeface="メイリオ"/>
                <a:cs typeface="Times New Roman"/>
              </a:rPr>
              <a:t>それぞれの条件に該当する場合に提出が必要です。マイページで申し込む場合は、</a:t>
            </a:r>
            <a:r>
              <a:rPr lang="ja-JP" altLang="en-US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別途郵送又はメールにて</a:t>
            </a:r>
            <a:endParaRPr lang="en-US" altLang="ja-JP" sz="1000" kern="100" dirty="0">
              <a:solidFill>
                <a:srgbClr val="000000"/>
              </a:solidFill>
              <a:ea typeface="メイリオ"/>
              <a:cs typeface="Times New Roman"/>
            </a:endParaRPr>
          </a:p>
          <a:p>
            <a:pPr algn="just">
              <a:lnSpc>
                <a:spcPts val="1600"/>
              </a:lnSpc>
            </a:pPr>
            <a:r>
              <a:rPr lang="ja-JP" altLang="en-US" sz="1000" kern="100" dirty="0">
                <a:solidFill>
                  <a:srgbClr val="000000"/>
                </a:solidFill>
                <a:ea typeface="メイリオ"/>
                <a:cs typeface="Times New Roman"/>
              </a:rPr>
              <a:t>　　　　ご提出いただく必要があります。提出先メールアドレス　→　</a:t>
            </a:r>
            <a:r>
              <a:rPr lang="en-US" altLang="ja-JP" sz="1100" kern="100" dirty="0">
                <a:solidFill>
                  <a:srgbClr val="000000"/>
                </a:solidFill>
                <a:ea typeface="メイリオ"/>
                <a:cs typeface="Times New Roman"/>
              </a:rPr>
              <a:t>kigyoshien2306@mhlw.go.jp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188640" y="44817"/>
            <a:ext cx="6624735" cy="587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ts val="1800"/>
              </a:lnSpc>
            </a:pPr>
            <a:r>
              <a:rPr lang="ja-JP" altLang="en-US" sz="2000" b="1" kern="100" dirty="0">
                <a:solidFill>
                  <a:srgbClr val="000000"/>
                </a:solidFill>
                <a:ea typeface="メイリオ"/>
                <a:cs typeface="Times New Roman"/>
              </a:rPr>
              <a:t>ハローワーク一宮　高卒求人申込書類チェックリスト</a:t>
            </a:r>
            <a:endParaRPr lang="en-US" altLang="ja-JP" sz="2000" b="1" kern="100" dirty="0">
              <a:solidFill>
                <a:srgbClr val="000000"/>
              </a:solidFill>
              <a:ea typeface="メイリオ"/>
              <a:cs typeface="Times New Roman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825189" y="9631446"/>
            <a:ext cx="29523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ハローワーク一宮　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企業支援</a:t>
            </a: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部門（Ｒ</a:t>
            </a:r>
            <a: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8.</a:t>
            </a: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５）</a:t>
            </a:r>
          </a:p>
        </p:txBody>
      </p:sp>
      <p:sp>
        <p:nvSpPr>
          <p:cNvPr id="7" name="正方形/長方形 3"/>
          <p:cNvSpPr>
            <a:spLocks noChangeArrowheads="1"/>
          </p:cNvSpPr>
          <p:nvPr/>
        </p:nvSpPr>
        <p:spPr bwMode="auto">
          <a:xfrm>
            <a:off x="6089476" y="90487"/>
            <a:ext cx="7239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28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9" name="四角形吹き出し 8"/>
          <p:cNvSpPr/>
          <p:nvPr/>
        </p:nvSpPr>
        <p:spPr>
          <a:xfrm>
            <a:off x="1950168" y="5529064"/>
            <a:ext cx="4719192" cy="324501"/>
          </a:xfrm>
          <a:prstGeom prst="wedgeRectCallout">
            <a:avLst>
              <a:gd name="adj1" fmla="val -57780"/>
              <a:gd name="adj2" fmla="val 8608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高校へ生徒の推薦を依頼する（指定校推薦）場合は、提出が必要です。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r>
              <a:rPr lang="ja-JP" altLang="en-US" sz="900" b="1" dirty="0">
                <a:solidFill>
                  <a:schemeClr val="tx1"/>
                </a:solidFill>
              </a:rPr>
              <a:t>マイページ提出の場合は、入力欄があるため</a:t>
            </a:r>
            <a:r>
              <a:rPr lang="en-US" altLang="ja-JP" sz="900" b="1" dirty="0">
                <a:solidFill>
                  <a:schemeClr val="tx1"/>
                </a:solidFill>
              </a:rPr>
              <a:t>30</a:t>
            </a:r>
            <a:r>
              <a:rPr lang="ja-JP" altLang="en-US" sz="900" b="1" dirty="0">
                <a:solidFill>
                  <a:schemeClr val="tx1"/>
                </a:solidFill>
              </a:rPr>
              <a:t>校以内であれば、紙媒体の提出は不要です。</a:t>
            </a:r>
            <a:endParaRPr kumimoji="1" lang="ja-JP" altLang="en-US" sz="900" b="1" dirty="0">
              <a:solidFill>
                <a:schemeClr val="tx1"/>
              </a:solidFill>
            </a:endParaRPr>
          </a:p>
        </p:txBody>
      </p:sp>
      <p:sp>
        <p:nvSpPr>
          <p:cNvPr id="12" name="四角形吹き出し 11"/>
          <p:cNvSpPr/>
          <p:nvPr/>
        </p:nvSpPr>
        <p:spPr>
          <a:xfrm>
            <a:off x="3587358" y="4808984"/>
            <a:ext cx="2519894" cy="324771"/>
          </a:xfrm>
          <a:prstGeom prst="wedgeRectCallout">
            <a:avLst>
              <a:gd name="adj1" fmla="val -70131"/>
              <a:gd name="adj2" fmla="val -47715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</a:rPr>
              <a:t>求人者マイページの場合は提出不要です。</a:t>
            </a:r>
          </a:p>
        </p:txBody>
      </p:sp>
      <p:sp>
        <p:nvSpPr>
          <p:cNvPr id="14" name="四角形吹き出し 13"/>
          <p:cNvSpPr/>
          <p:nvPr/>
        </p:nvSpPr>
        <p:spPr>
          <a:xfrm>
            <a:off x="2175657" y="6271963"/>
            <a:ext cx="4216565" cy="685148"/>
          </a:xfrm>
          <a:prstGeom prst="wedgeRectCallout">
            <a:avLst>
              <a:gd name="adj1" fmla="val -55621"/>
              <a:gd name="adj2" fmla="val -50273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応募前に職場見学が可能であり、かつ、実施する日付があらかじめ決定している場合は提出が必要です。随時見学が可能である場合は不要です。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マイページ提出の場合は、「補足事項」又は「求人条件にかかる特記事項」欄へ入力してください。紙媒体の提出は不要です。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16" name="四角形吹き出し 15"/>
          <p:cNvSpPr/>
          <p:nvPr/>
        </p:nvSpPr>
        <p:spPr>
          <a:xfrm>
            <a:off x="3085631" y="7926507"/>
            <a:ext cx="3534374" cy="306312"/>
          </a:xfrm>
          <a:prstGeom prst="wedgeRectCallout">
            <a:avLst>
              <a:gd name="adj1" fmla="val -54980"/>
              <a:gd name="adj2" fmla="val -29730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就業場所ごとに受動喫煙対策の内容に相違があり、求人者マイページの補足事項に入力しきれない場合に必要です。</a:t>
            </a:r>
          </a:p>
        </p:txBody>
      </p:sp>
      <p:sp>
        <p:nvSpPr>
          <p:cNvPr id="17" name="四角形吹き出し 16"/>
          <p:cNvSpPr/>
          <p:nvPr/>
        </p:nvSpPr>
        <p:spPr>
          <a:xfrm>
            <a:off x="2785170" y="8370629"/>
            <a:ext cx="2131049" cy="290646"/>
          </a:xfrm>
          <a:prstGeom prst="wedgeRectCallout">
            <a:avLst>
              <a:gd name="adj1" fmla="val -70401"/>
              <a:gd name="adj2" fmla="val -21962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900" dirty="0">
                <a:solidFill>
                  <a:schemeClr val="tx1"/>
                </a:solidFill>
              </a:rPr>
              <a:t>請負求人を提出する場合に必要です</a:t>
            </a:r>
          </a:p>
        </p:txBody>
      </p:sp>
      <p:sp>
        <p:nvSpPr>
          <p:cNvPr id="18" name="四角形吹き出し 17"/>
          <p:cNvSpPr/>
          <p:nvPr/>
        </p:nvSpPr>
        <p:spPr>
          <a:xfrm>
            <a:off x="3404260" y="8799085"/>
            <a:ext cx="1981898" cy="369488"/>
          </a:xfrm>
          <a:prstGeom prst="wedgeRectCallout">
            <a:avLst>
              <a:gd name="adj1" fmla="val -58784"/>
              <a:gd name="adj2" fmla="val -36944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900" dirty="0">
                <a:solidFill>
                  <a:schemeClr val="tx1"/>
                </a:solidFill>
              </a:rPr>
              <a:t>派遣求人を提出する場合に必要です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68734" y="1734145"/>
            <a:ext cx="6292719" cy="933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ts val="1400"/>
              </a:lnSpc>
            </a:pPr>
            <a:endParaRPr lang="en-US" altLang="ja-JP" sz="800" b="1" kern="100" dirty="0">
              <a:solidFill>
                <a:srgbClr val="000000"/>
              </a:solidFill>
              <a:ea typeface="メイリオ"/>
              <a:cs typeface="Times New Roman"/>
            </a:endParaRPr>
          </a:p>
        </p:txBody>
      </p:sp>
      <p:sp>
        <p:nvSpPr>
          <p:cNvPr id="21" name="四角形吹き出し 20"/>
          <p:cNvSpPr/>
          <p:nvPr/>
        </p:nvSpPr>
        <p:spPr>
          <a:xfrm>
            <a:off x="3501007" y="7178326"/>
            <a:ext cx="3118998" cy="414414"/>
          </a:xfrm>
          <a:prstGeom prst="wedgeRectCallout">
            <a:avLst>
              <a:gd name="adj1" fmla="val -63964"/>
              <a:gd name="adj2" fmla="val 5000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同じ職種で就業場所が複数あり、求人者マイページの補足事項に入力しきれない場合に必要です。</a:t>
            </a:r>
          </a:p>
        </p:txBody>
      </p:sp>
      <p:sp>
        <p:nvSpPr>
          <p:cNvPr id="13" name="対角する 2 つの角を丸めた四角形 12"/>
          <p:cNvSpPr/>
          <p:nvPr/>
        </p:nvSpPr>
        <p:spPr>
          <a:xfrm>
            <a:off x="1988333" y="4248898"/>
            <a:ext cx="4573120" cy="399498"/>
          </a:xfrm>
          <a:prstGeom prst="round2Diag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過去の高卒求人票を紛失した場合は求人者マイページからお申し込みください。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また、お持ちの求人票がＡ４サイズ２面の新様式でない場合は、ご相談ください。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228365" y="9364460"/>
            <a:ext cx="2144604" cy="48508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各様式はＨＰから</a:t>
            </a:r>
            <a:endParaRPr kumimoji="1" lang="en-US" altLang="ja-JP" sz="105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kumimoji="1" lang="ja-JP" altLang="en-US" sz="105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ダウンロードできます</a:t>
            </a:r>
          </a:p>
        </p:txBody>
      </p:sp>
      <p:sp>
        <p:nvSpPr>
          <p:cNvPr id="23" name="右矢印 22"/>
          <p:cNvSpPr/>
          <p:nvPr/>
        </p:nvSpPr>
        <p:spPr>
          <a:xfrm>
            <a:off x="2309822" y="9503549"/>
            <a:ext cx="288805" cy="20197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吹き出し 25"/>
          <p:cNvSpPr/>
          <p:nvPr/>
        </p:nvSpPr>
        <p:spPr>
          <a:xfrm>
            <a:off x="1979232" y="3802250"/>
            <a:ext cx="4609413" cy="352569"/>
          </a:xfrm>
          <a:prstGeom prst="wedgeRectCallout">
            <a:avLst>
              <a:gd name="adj1" fmla="val -54318"/>
              <a:gd name="adj2" fmla="val -36558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ja-JP" altLang="en-US" sz="800" dirty="0">
                <a:solidFill>
                  <a:schemeClr val="tx1"/>
                </a:solidFill>
                <a:latin typeface="+mn-ea"/>
                <a:cs typeface="メイリオ" panose="020B0604030504040204" pitchFamily="50" charset="-128"/>
              </a:rPr>
              <a:t>過去にご提出いただきました求人票（高卒）の写しを使用し、変更部分を朱書きで記入してください。</a:t>
            </a:r>
            <a:endParaRPr lang="en-US" altLang="ja-JP" sz="800" dirty="0">
              <a:solidFill>
                <a:schemeClr val="tx1"/>
              </a:solidFill>
              <a:latin typeface="+mn-ea"/>
              <a:cs typeface="メイリオ" panose="020B0604030504040204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800" dirty="0">
                <a:solidFill>
                  <a:schemeClr val="tx1"/>
                </a:solidFill>
                <a:latin typeface="+mn-ea"/>
                <a:cs typeface="メイリオ" panose="020B0604030504040204" pitchFamily="50" charset="-128"/>
              </a:rPr>
              <a:t>変更部分が多岐にわたる場合などは、求人申込書（高卒）による提出も可能です。　</a:t>
            </a:r>
            <a:endParaRPr kumimoji="1" lang="ja-JP" altLang="en-US" sz="8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8" name="四角形吹き出し 27"/>
          <p:cNvSpPr/>
          <p:nvPr/>
        </p:nvSpPr>
        <p:spPr>
          <a:xfrm>
            <a:off x="3270986" y="2894478"/>
            <a:ext cx="3290467" cy="532848"/>
          </a:xfrm>
          <a:prstGeom prst="wedgeRectCallout">
            <a:avLst>
              <a:gd name="adj1" fmla="val -60159"/>
              <a:gd name="adj2" fmla="val -22188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職種ごとに作成が必要です。鉛筆かシャープペンシルでご記入ください。求人件数が多い場合は、１件作成後コピーをしていただき、異なる箇所を朱書き訂正してください。</a:t>
            </a:r>
          </a:p>
        </p:txBody>
      </p:sp>
      <p:cxnSp>
        <p:nvCxnSpPr>
          <p:cNvPr id="52" name="直線矢印コネクタ 24"/>
          <p:cNvCxnSpPr/>
          <p:nvPr/>
        </p:nvCxnSpPr>
        <p:spPr>
          <a:xfrm rot="5400000">
            <a:off x="-539651" y="1506527"/>
            <a:ext cx="1439188" cy="92937"/>
          </a:xfrm>
          <a:prstGeom prst="bentConnector3">
            <a:avLst>
              <a:gd name="adj1" fmla="val 58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ontrols>
      <mc:AlternateContent xmlns:mc="http://schemas.openxmlformats.org/markup-compatibility/2006">
        <mc:Choice xmlns:v="urn:schemas-microsoft-com:vml" Requires="v">
          <p:control name="BarCodeCtrl1" r:id="rId1" imgW="781200" imgH="677880"/>
        </mc:Choice>
        <mc:Fallback>
          <p:control name="BarCodeCtrl1" r:id="rId1" imgW="781200" imgH="677880">
            <p:pic>
              <p:nvPicPr>
                <p:cNvPr id="6" name="BarCodeCtrl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2623280" y="9256434"/>
                  <a:ext cx="780979" cy="6781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931699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484</Words>
  <PresentationFormat>A4 210 x 297 mm</PresentationFormat>
  <Paragraphs>28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HGｺﾞｼｯｸM</vt:lpstr>
      <vt:lpstr>メイリオ</vt:lpstr>
      <vt:lpstr>Arial</vt:lpstr>
      <vt:lpstr>Calibri</vt:lpstr>
      <vt:lpstr>Office ​​テーマ</vt:lpstr>
      <vt:lpstr>ワークシート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