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6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notesMasters/notesMaster1.xml" Type="http://schemas.openxmlformats.org/officeDocument/2006/relationships/notesMaster"/><Relationship Id="rId5" Target="presProps.xml" Type="http://schemas.openxmlformats.org/officeDocument/2006/relationships/presProps"/><Relationship Id="rId6" Target="viewProps.xml" Type="http://schemas.openxmlformats.org/officeDocument/2006/relationships/viewProps"/><Relationship Id="rId7" Target="theme/theme1.xml" Type="http://schemas.openxmlformats.org/officeDocument/2006/relationships/theme"/><Relationship Id="rId8" Target="tableStyles.xml" Type="http://schemas.openxmlformats.org/officeDocument/2006/relationships/tableStyles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8B20-A77D-4886-9966-BA037476273B}" type="datetimeFigureOut">
              <a:rPr kumimoji="1" lang="ja-JP" altLang="en-US" smtClean="0"/>
              <a:t>2025/1/14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1243013"/>
            <a:ext cx="23225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CB397-8173-44E7-8B83-EA266DEF24A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26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8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9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0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49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9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0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0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28361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35" y="2361480"/>
            <a:ext cx="5143500" cy="2297064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57989" y="1029915"/>
            <a:ext cx="3479745" cy="702556"/>
          </a:xfrm>
        </p:spPr>
        <p:txBody>
          <a:bodyPr>
            <a:normAutofit/>
          </a:bodyPr>
          <a:lstStyle/>
          <a:p>
            <a:r>
              <a:rPr kumimoji="1" lang="ja-JP" altLang="en-US" sz="4400" b="1" dirty="0" smtClean="0">
                <a:solidFill>
                  <a:schemeClr val="accent5"/>
                </a:solidFill>
              </a:rPr>
              <a:t>職場見学会</a:t>
            </a:r>
            <a:endParaRPr kumimoji="1" lang="ja-JP" altLang="en-US" sz="4400" b="1" dirty="0">
              <a:solidFill>
                <a:schemeClr val="accent5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100" y="981534"/>
            <a:ext cx="827199" cy="8271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13594" y="1660973"/>
            <a:ext cx="520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2</a:t>
            </a:r>
            <a:r>
              <a:rPr kumimoji="1" lang="ja-JP" altLang="en-US" sz="2400" b="1" dirty="0" smtClean="0"/>
              <a:t>月　</a:t>
            </a:r>
            <a:r>
              <a:rPr kumimoji="1" lang="en-US" altLang="ja-JP" sz="3600" b="1" dirty="0" smtClean="0"/>
              <a:t>21</a:t>
            </a:r>
            <a:r>
              <a:rPr kumimoji="1" lang="ja-JP" altLang="en-US" sz="2800" b="1" dirty="0" smtClean="0"/>
              <a:t>日</a:t>
            </a:r>
            <a:r>
              <a:rPr kumimoji="1" lang="ja-JP" altLang="en-US" sz="2400" b="1" dirty="0" smtClean="0"/>
              <a:t>（金</a:t>
            </a:r>
            <a:r>
              <a:rPr kumimoji="1" lang="ja-JP" altLang="en-US" sz="2400" b="1" dirty="0" smtClean="0"/>
              <a:t>）</a:t>
            </a:r>
            <a:r>
              <a:rPr kumimoji="1" lang="en-US" altLang="ja-JP" sz="2800" b="1" dirty="0" smtClean="0"/>
              <a:t>9</a:t>
            </a:r>
            <a:r>
              <a:rPr kumimoji="1" lang="ja-JP" altLang="en-US" sz="2800" b="1" dirty="0" smtClean="0"/>
              <a:t>：</a:t>
            </a:r>
            <a:r>
              <a:rPr kumimoji="1" lang="en-US" altLang="ja-JP" sz="2800" b="1" dirty="0" smtClean="0"/>
              <a:t>30</a:t>
            </a:r>
            <a:r>
              <a:rPr kumimoji="1" lang="ja-JP" altLang="en-US" sz="2800" b="1" dirty="0" smtClean="0"/>
              <a:t>～</a:t>
            </a:r>
            <a:r>
              <a:rPr kumimoji="1" lang="en-US" altLang="ja-JP" sz="2800" b="1" dirty="0" smtClean="0"/>
              <a:t>11</a:t>
            </a:r>
            <a:r>
              <a:rPr kumimoji="1" lang="ja-JP" altLang="en-US" sz="2800" b="1" dirty="0" smtClean="0"/>
              <a:t>：</a:t>
            </a:r>
            <a:r>
              <a:rPr kumimoji="1" lang="en-US" altLang="ja-JP" sz="2800" b="1" dirty="0" smtClean="0"/>
              <a:t>30</a:t>
            </a:r>
            <a:endParaRPr kumimoji="1" lang="ja-JP" altLang="en-US" sz="2800" b="1" dirty="0"/>
          </a:p>
        </p:txBody>
      </p:sp>
      <p:sp>
        <p:nvSpPr>
          <p:cNvPr id="8" name="横巻き 7"/>
          <p:cNvSpPr/>
          <p:nvPr/>
        </p:nvSpPr>
        <p:spPr>
          <a:xfrm>
            <a:off x="399610" y="5556138"/>
            <a:ext cx="1370932" cy="521184"/>
          </a:xfrm>
          <a:prstGeom prst="horizontalScroll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開催場所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9" name="横巻き 8"/>
          <p:cNvSpPr/>
          <p:nvPr/>
        </p:nvSpPr>
        <p:spPr>
          <a:xfrm>
            <a:off x="399610" y="6328990"/>
            <a:ext cx="1370932" cy="521184"/>
          </a:xfrm>
          <a:prstGeom prst="horizontalScroll">
            <a:avLst/>
          </a:prstGeom>
          <a:solidFill>
            <a:srgbClr val="FFFFCC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職種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円形吹き出し 9"/>
          <p:cNvSpPr/>
          <p:nvPr/>
        </p:nvSpPr>
        <p:spPr>
          <a:xfrm>
            <a:off x="4698954" y="5453882"/>
            <a:ext cx="1536746" cy="413625"/>
          </a:xfrm>
          <a:prstGeom prst="wedgeEllipseCallout">
            <a:avLst>
              <a:gd name="adj1" fmla="val -61570"/>
              <a:gd name="adj2" fmla="val 40974"/>
            </a:avLst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現地集合！</a:t>
            </a:r>
            <a:endParaRPr kumimoji="1" lang="ja-JP" altLang="en-US" sz="1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雲 10"/>
          <p:cNvSpPr/>
          <p:nvPr/>
        </p:nvSpPr>
        <p:spPr>
          <a:xfrm>
            <a:off x="143097" y="6989335"/>
            <a:ext cx="6092603" cy="1790623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1200" u="sng" dirty="0" smtClean="0">
              <a:solidFill>
                <a:schemeClr val="tx1"/>
              </a:solidFill>
            </a:endParaRPr>
          </a:p>
          <a:p>
            <a:endParaRPr lang="en-US" altLang="ja-JP" sz="1200" u="sng" dirty="0">
              <a:solidFill>
                <a:schemeClr val="tx1"/>
              </a:solidFill>
            </a:endParaRPr>
          </a:p>
          <a:p>
            <a:r>
              <a:rPr lang="ja-JP" altLang="en-US" sz="1200" u="sng" dirty="0" smtClean="0">
                <a:solidFill>
                  <a:schemeClr val="tx1"/>
                </a:solidFill>
              </a:rPr>
              <a:t>職場</a:t>
            </a:r>
            <a:r>
              <a:rPr lang="ja-JP" altLang="en-US" sz="1200" u="sng" dirty="0">
                <a:solidFill>
                  <a:schemeClr val="tx1"/>
                </a:solidFill>
              </a:rPr>
              <a:t>見学会</a:t>
            </a:r>
            <a:r>
              <a:rPr lang="ja-JP" altLang="en-US" sz="1200" dirty="0">
                <a:solidFill>
                  <a:schemeClr val="tx1"/>
                </a:solidFill>
              </a:rPr>
              <a:t>は会社を知る良い機会です</a:t>
            </a:r>
            <a:r>
              <a:rPr lang="ja-JP" altLang="en-US" sz="1200" dirty="0" smtClean="0">
                <a:solidFill>
                  <a:schemeClr val="tx1"/>
                </a:solidFill>
              </a:rPr>
              <a:t>。</a:t>
            </a:r>
            <a:r>
              <a:rPr lang="en-US" altLang="ja-JP" sz="1200" dirty="0" smtClean="0">
                <a:solidFill>
                  <a:schemeClr val="tx1"/>
                </a:solidFill>
              </a:rPr>
              <a:t/>
            </a:r>
            <a:br>
              <a:rPr lang="en-US" altLang="ja-JP" sz="1200" dirty="0" smtClean="0">
                <a:solidFill>
                  <a:schemeClr val="tx1"/>
                </a:solidFill>
              </a:rPr>
            </a:br>
            <a:r>
              <a:rPr lang="ja-JP" altLang="en-US" sz="1200" dirty="0" smtClean="0">
                <a:solidFill>
                  <a:schemeClr val="tx1"/>
                </a:solidFill>
              </a:rPr>
              <a:t>実際に働く社員の方の話を聞き、不安や疑問を解消し、モチベーションアップにつながります。</a:t>
            </a:r>
            <a:r>
              <a:rPr lang="en-US" altLang="ja-JP" sz="1200" dirty="0" smtClean="0">
                <a:solidFill>
                  <a:schemeClr val="tx1"/>
                </a:solidFill>
              </a:rPr>
              <a:t/>
            </a:r>
            <a:br>
              <a:rPr lang="en-US" altLang="ja-JP" sz="1200" dirty="0" smtClean="0">
                <a:solidFill>
                  <a:schemeClr val="tx1"/>
                </a:solidFill>
              </a:rPr>
            </a:br>
            <a:r>
              <a:rPr lang="ja-JP" altLang="en-US" sz="1200" dirty="0" smtClean="0">
                <a:solidFill>
                  <a:schemeClr val="tx1"/>
                </a:solidFill>
              </a:rPr>
              <a:t>★職場</a:t>
            </a:r>
            <a:r>
              <a:rPr lang="ja-JP" altLang="en-US" sz="1200" dirty="0">
                <a:solidFill>
                  <a:schemeClr val="tx1"/>
                </a:solidFill>
              </a:rPr>
              <a:t>の雰囲気や働き方がわかる！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 dirty="0">
                <a:solidFill>
                  <a:schemeClr val="tx1"/>
                </a:solidFill>
              </a:rPr>
              <a:t>★会社の環境がわかる！</a:t>
            </a:r>
            <a:r>
              <a:rPr lang="en-US" altLang="ja-JP" sz="1200" dirty="0">
                <a:solidFill>
                  <a:schemeClr val="tx1"/>
                </a:solidFill>
              </a:rPr>
              <a:t/>
            </a:r>
            <a:br>
              <a:rPr lang="en-US" altLang="ja-JP" sz="1200" dirty="0">
                <a:solidFill>
                  <a:schemeClr val="tx1"/>
                </a:solidFill>
              </a:rPr>
            </a:br>
            <a:r>
              <a:rPr lang="ja-JP" altLang="en-US" sz="1200" dirty="0">
                <a:solidFill>
                  <a:schemeClr val="tx1"/>
                </a:solidFill>
              </a:rPr>
              <a:t>★質問を準備し、積極的に会社を</a:t>
            </a:r>
            <a:r>
              <a:rPr lang="ja-JP" altLang="en-US" sz="1200" dirty="0" smtClean="0">
                <a:solidFill>
                  <a:schemeClr val="tx1"/>
                </a:solidFill>
              </a:rPr>
              <a:t>知ろう</a:t>
            </a:r>
            <a:r>
              <a:rPr lang="ja-JP" altLang="en-US" sz="1200" dirty="0" smtClean="0">
                <a:solidFill>
                  <a:schemeClr val="bg1"/>
                </a:solidFill>
              </a:rPr>
              <a:t>！</a:t>
            </a:r>
            <a:r>
              <a:rPr lang="en-US" altLang="ja-JP" sz="1200" dirty="0">
                <a:solidFill>
                  <a:schemeClr val="bg1"/>
                </a:solidFill>
              </a:rPr>
              <a:t/>
            </a:r>
            <a:br>
              <a:rPr lang="en-US" altLang="ja-JP" sz="1200" dirty="0">
                <a:solidFill>
                  <a:schemeClr val="bg1"/>
                </a:solidFill>
              </a:rPr>
            </a:b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435" y="7407740"/>
            <a:ext cx="1277200" cy="137221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36596" y="5632064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豊橋市新西浜町</a:t>
            </a:r>
            <a:r>
              <a:rPr kumimoji="1" lang="en-US" altLang="ja-JP" b="1" dirty="0" smtClean="0"/>
              <a:t>2-14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36596" y="615689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/>
              <a:t>営業（セールスエンジニア）</a:t>
            </a:r>
            <a:endParaRPr kumimoji="1" lang="ja-JP" altLang="en-US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36596" y="654818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/>
              <a:t>機械設計技術者</a:t>
            </a:r>
            <a:endParaRPr kumimoji="1" lang="ja-JP" altLang="en-US" b="1" u="sng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5707" y="8722632"/>
            <a:ext cx="5207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  <a:latin typeface="+mn-ea"/>
              </a:rPr>
              <a:t>■</a:t>
            </a:r>
            <a:r>
              <a:rPr lang="ja-JP" altLang="en-US" sz="1600" b="1" dirty="0" smtClean="0">
                <a:latin typeface="+mn-ea"/>
              </a:rPr>
              <a:t>■</a:t>
            </a:r>
            <a:r>
              <a:rPr lang="ja-JP" altLang="en-US" sz="1600" dirty="0" smtClean="0">
                <a:latin typeface="+mn-ea"/>
              </a:rPr>
              <a:t>お問い合わせ先</a:t>
            </a:r>
            <a:r>
              <a:rPr lang="ja-JP" altLang="en-US" sz="1600" dirty="0">
                <a:latin typeface="+mn-ea"/>
              </a:rPr>
              <a:t>■　ハローワーク豊橋</a:t>
            </a:r>
            <a:r>
              <a:rPr lang="ja-JP" altLang="en-US" dirty="0">
                <a:latin typeface="+mn-ea"/>
              </a:rPr>
              <a:t>　</a:t>
            </a:r>
            <a:endParaRPr lang="en-US" altLang="ja-JP" dirty="0">
              <a:latin typeface="+mn-ea"/>
            </a:endParaRPr>
          </a:p>
          <a:p>
            <a:pPr algn="ctr"/>
            <a:r>
              <a:rPr lang="ja-JP" altLang="en-US" sz="1600" dirty="0">
                <a:latin typeface="+mn-ea"/>
              </a:rPr>
              <a:t>職業相談部門</a:t>
            </a:r>
            <a:r>
              <a:rPr lang="ja-JP" altLang="en-US" dirty="0">
                <a:latin typeface="+mn-ea"/>
              </a:rPr>
              <a:t>　℡：</a:t>
            </a:r>
            <a:r>
              <a:rPr lang="en-US" altLang="ja-JP" dirty="0">
                <a:latin typeface="+mn-ea"/>
              </a:rPr>
              <a:t>0532-52-7193</a:t>
            </a:r>
            <a:endParaRPr lang="ja-JP" altLang="en-US" dirty="0">
              <a:latin typeface="+mn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247900" y="9311637"/>
            <a:ext cx="4152578" cy="498568"/>
          </a:xfrm>
          <a:prstGeom prst="roundRect">
            <a:avLst/>
          </a:prstGeom>
          <a:noFill/>
          <a:ln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</a:rPr>
              <a:t>※</a:t>
            </a:r>
            <a:r>
              <a:rPr lang="ja-JP" altLang="en-US" sz="1200" b="1" dirty="0">
                <a:solidFill>
                  <a:schemeClr val="tx1"/>
                </a:solidFill>
              </a:rPr>
              <a:t>事前</a:t>
            </a:r>
            <a:r>
              <a:rPr kumimoji="1" lang="ja-JP" altLang="en-US" sz="1200" b="1" dirty="0" smtClean="0">
                <a:solidFill>
                  <a:schemeClr val="tx1"/>
                </a:solidFill>
              </a:rPr>
              <a:t>申込が必要</a:t>
            </a:r>
            <a:r>
              <a:rPr kumimoji="1" lang="ja-JP" altLang="en-US" sz="1200" b="1" dirty="0">
                <a:solidFill>
                  <a:schemeClr val="tx1"/>
                </a:solidFill>
              </a:rPr>
              <a:t>です。裏面の参加申込</a:t>
            </a:r>
            <a:r>
              <a:rPr lang="ja-JP" altLang="en-US" sz="1200" b="1" dirty="0">
                <a:solidFill>
                  <a:schemeClr val="tx1"/>
                </a:solidFill>
              </a:rPr>
              <a:t>書を記入の上、受付</a:t>
            </a:r>
            <a:r>
              <a:rPr lang="ja-JP" altLang="en-US" sz="1200" b="1" dirty="0" smtClean="0">
                <a:solidFill>
                  <a:schemeClr val="tx1"/>
                </a:solidFill>
              </a:rPr>
              <a:t>または窓口に提出してください。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5707" y="4763825"/>
            <a:ext cx="5519460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 b="1" dirty="0" smtClean="0">
                <a:solidFill>
                  <a:schemeClr val="bg1"/>
                </a:solidFill>
              </a:rPr>
              <a:t>工作機械業界内での多軸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>NC</a:t>
            </a:r>
            <a:r>
              <a:rPr kumimoji="1" lang="ja-JP" altLang="en-US" sz="1600" b="1" dirty="0" smtClean="0">
                <a:solidFill>
                  <a:schemeClr val="bg1"/>
                </a:solidFill>
              </a:rPr>
              <a:t>旋盤市場では、</a:t>
            </a:r>
            <a:r>
              <a:rPr kumimoji="1" lang="en-US" altLang="ja-JP" sz="1600" b="1" dirty="0" smtClean="0">
                <a:solidFill>
                  <a:schemeClr val="bg1"/>
                </a:solidFill>
              </a:rPr>
              <a:t/>
            </a:r>
            <a:br>
              <a:rPr kumimoji="1" lang="en-US" altLang="ja-JP" sz="1600" b="1" dirty="0" smtClean="0">
                <a:solidFill>
                  <a:schemeClr val="bg1"/>
                </a:solidFill>
              </a:rPr>
            </a:br>
            <a:r>
              <a:rPr kumimoji="1" lang="ja-JP" altLang="en-US" sz="1600" b="1" dirty="0" smtClean="0">
                <a:solidFill>
                  <a:schemeClr val="bg1"/>
                </a:solidFill>
              </a:rPr>
              <a:t>圧倒的なトップメーカーとしての地位を確立しています！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1056" y="27061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株式会社　シマダマシンツール</a:t>
            </a:r>
            <a:endParaRPr kumimoji="1" lang="ja-JP" altLang="en-US" sz="3200" b="1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16440" y="654407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u="sng" dirty="0" smtClean="0"/>
              <a:t>他</a:t>
            </a:r>
            <a:endParaRPr kumimoji="1" lang="ja-JP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2232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826" y="683880"/>
            <a:ext cx="6072395" cy="34633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角丸四角形 1"/>
          <p:cNvSpPr/>
          <p:nvPr/>
        </p:nvSpPr>
        <p:spPr>
          <a:xfrm>
            <a:off x="1676399" y="4689428"/>
            <a:ext cx="3516158" cy="2768818"/>
          </a:xfrm>
          <a:prstGeom prst="roundRect">
            <a:avLst/>
          </a:prstGeom>
          <a:solidFill>
            <a:srgbClr val="FFFFCC"/>
          </a:solidFill>
          <a:ln w="38100" cmpd="sng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en-US" altLang="ja-JP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ja-JP" alt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日程予定</a:t>
            </a:r>
            <a:r>
              <a:rPr lang="en-US" altLang="ja-JP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br>
              <a:rPr lang="en-US" altLang="ja-JP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altLang="ja-JP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事業所担当者による説明</a:t>
            </a:r>
            <a: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⇩</a:t>
            </a:r>
            <a: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職場見学</a:t>
            </a:r>
            <a:endParaRPr lang="en-US" altLang="ja-JP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⇩</a:t>
            </a:r>
            <a:endParaRPr lang="en-US" altLang="ja-JP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質疑応答</a:t>
            </a:r>
            <a: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altLang="ja-JP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⇩</a:t>
            </a:r>
            <a:endParaRPr lang="en-US" altLang="ja-JP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希望</a:t>
            </a:r>
            <a:r>
              <a:rPr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者との個別面談</a:t>
            </a:r>
            <a:endParaRPr kumimoji="1" lang="ja-JP" altLang="en-US" dirty="0">
              <a:ln>
                <a:solidFill>
                  <a:schemeClr val="accent1">
                    <a:shade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020" y="4387777"/>
            <a:ext cx="1060758" cy="111433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36112" y="8775950"/>
            <a:ext cx="2427146" cy="320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氏名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763258" y="8774155"/>
            <a:ext cx="3004622" cy="3240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求職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番号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36112" y="9089157"/>
            <a:ext cx="2427146" cy="4885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63258" y="9089158"/>
            <a:ext cx="3004622" cy="4885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-17203" y="7972319"/>
            <a:ext cx="6924675" cy="9525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06686" y="8220157"/>
            <a:ext cx="6184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株式会社　シマダマシンツール　職場見学会　</a:t>
            </a:r>
            <a:r>
              <a:rPr kumimoji="1" lang="en-US" altLang="ja-JP" b="1" dirty="0" smtClean="0"/>
              <a:t>2/21</a:t>
            </a:r>
            <a:r>
              <a:rPr kumimoji="1" lang="ja-JP" altLang="en-US" b="1" dirty="0" smtClean="0"/>
              <a:t>（金）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767013" y="8775950"/>
            <a:ext cx="647700" cy="320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>
                <a:solidFill>
                  <a:schemeClr val="tx1"/>
                </a:solidFill>
              </a:rPr>
              <a:t>年齢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767880" y="9096383"/>
            <a:ext cx="645966" cy="4812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64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214</Words>
  <PresentationFormat>A4 210 x 297 mm</PresentationFormat>
  <Paragraphs>25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游ゴシック</vt:lpstr>
      <vt:lpstr>游ゴシック Light</vt:lpstr>
      <vt:lpstr>Arial</vt:lpstr>
      <vt:lpstr>Britannic Bold</vt:lpstr>
      <vt:lpstr>Calibri</vt:lpstr>
      <vt:lpstr>Calibri Light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