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6" r:id="rId2"/>
  </p:sldIdLst>
  <p:sldSz cx="6858000" cy="9906000" type="A4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9B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6" autoAdjust="0"/>
    <p:restoredTop sz="94660"/>
  </p:normalViewPr>
  <p:slideViewPr>
    <p:cSldViewPr snapToGrid="0">
      <p:cViewPr varScale="1">
        <p:scale>
          <a:sx n="71" d="100"/>
          <a:sy n="71" d="100"/>
        </p:scale>
        <p:origin x="14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099" cy="498693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40" y="1"/>
            <a:ext cx="2949099" cy="498693"/>
          </a:xfrm>
          <a:prstGeom prst="rect">
            <a:avLst/>
          </a:prstGeom>
        </p:spPr>
        <p:txBody>
          <a:bodyPr vert="horz" lIns="91422" tIns="45711" rIns="91422" bIns="45711" rtlCol="0"/>
          <a:lstStyle>
            <a:lvl1pPr algn="r">
              <a:defRPr sz="1200"/>
            </a:lvl1pPr>
          </a:lstStyle>
          <a:p>
            <a:fld id="{8C204291-1CC0-4D1C-9DD2-7EBD3BCEEBA2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1933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2" tIns="45711" rIns="91422" bIns="4571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83307"/>
            <a:ext cx="5444490" cy="3913614"/>
          </a:xfrm>
          <a:prstGeom prst="rect">
            <a:avLst/>
          </a:prstGeom>
        </p:spPr>
        <p:txBody>
          <a:bodyPr vert="horz" lIns="91422" tIns="45711" rIns="91422" bIns="45711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099" cy="498692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40" y="9440647"/>
            <a:ext cx="2949099" cy="498692"/>
          </a:xfrm>
          <a:prstGeom prst="rect">
            <a:avLst/>
          </a:prstGeom>
        </p:spPr>
        <p:txBody>
          <a:bodyPr vert="horz" lIns="91422" tIns="45711" rIns="91422" bIns="45711" rtlCol="0" anchor="b"/>
          <a:lstStyle>
            <a:lvl1pPr algn="r">
              <a:defRPr sz="1200"/>
            </a:lvl1pPr>
          </a:lstStyle>
          <a:p>
            <a:fld id="{DD1858FD-9560-4BBA-BAED-E4D6DFC1C60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0984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5386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1pPr>
    <a:lvl2pPr marL="269332" algn="l" defTabSz="5386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2pPr>
    <a:lvl3pPr marL="538664" algn="l" defTabSz="5386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3pPr>
    <a:lvl4pPr marL="807996" algn="l" defTabSz="5386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4pPr>
    <a:lvl5pPr marL="1077328" algn="l" defTabSz="5386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5pPr>
    <a:lvl6pPr marL="1346660" algn="l" defTabSz="5386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6pPr>
    <a:lvl7pPr marL="1615992" algn="l" defTabSz="5386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7pPr>
    <a:lvl8pPr marL="1885325" algn="l" defTabSz="5386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8pPr>
    <a:lvl9pPr marL="2154656" algn="l" defTabSz="538664" rtl="0" eaLnBrk="1" latinLnBrk="0" hangingPunct="1">
      <a:defRPr kumimoji="1" sz="70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43138" y="1243013"/>
            <a:ext cx="2319337" cy="3354387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1858FD-9560-4BBA-BAED-E4D6DFC1C60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90601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9088B-D330-4632-B1F3-6CCED0730F04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1BA7B-BC7B-4ED5-8023-57C02474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6600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9088B-D330-4632-B1F3-6CCED0730F04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1BA7B-BC7B-4ED5-8023-57C02474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766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9088B-D330-4632-B1F3-6CCED0730F04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1BA7B-BC7B-4ED5-8023-57C02474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2552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9088B-D330-4632-B1F3-6CCED0730F04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1BA7B-BC7B-4ED5-8023-57C02474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0867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9088B-D330-4632-B1F3-6CCED0730F04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1BA7B-BC7B-4ED5-8023-57C02474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9752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9088B-D330-4632-B1F3-6CCED0730F04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1BA7B-BC7B-4ED5-8023-57C02474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0357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9088B-D330-4632-B1F3-6CCED0730F04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1BA7B-BC7B-4ED5-8023-57C02474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3317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9088B-D330-4632-B1F3-6CCED0730F04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1BA7B-BC7B-4ED5-8023-57C02474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0764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9088B-D330-4632-B1F3-6CCED0730F04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1BA7B-BC7B-4ED5-8023-57C02474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49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9088B-D330-4632-B1F3-6CCED0730F04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1BA7B-BC7B-4ED5-8023-57C02474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88755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9088B-D330-4632-B1F3-6CCED0730F04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1BA7B-BC7B-4ED5-8023-57C02474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8421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9088B-D330-4632-B1F3-6CCED0730F04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51BA7B-BC7B-4ED5-8023-57C02474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1231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7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角丸四角形 4"/>
          <p:cNvSpPr/>
          <p:nvPr/>
        </p:nvSpPr>
        <p:spPr>
          <a:xfrm>
            <a:off x="215152" y="444931"/>
            <a:ext cx="6400800" cy="1218651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1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3500"/>
              </a:lnSpc>
            </a:pPr>
            <a:r>
              <a:rPr lang="ja-JP" altLang="en-US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人手不足解消を図るための</a:t>
            </a:r>
            <a:endParaRPr lang="en-US" altLang="ja-JP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3500"/>
              </a:lnSpc>
            </a:pPr>
            <a:r>
              <a:rPr lang="ja-JP" altLang="en-US" sz="2800" b="1" dirty="0" smtClean="0"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「事業主支援セミナー」</a:t>
            </a:r>
            <a:endParaRPr lang="en-US" altLang="ja-JP" sz="2800" b="1" dirty="0">
              <a:solidFill>
                <a:srgbClr val="FFFF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3500"/>
              </a:lnSpc>
            </a:pPr>
            <a:r>
              <a:rPr lang="ja-JP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参 加 事 業 所 募 集</a:t>
            </a:r>
            <a:endParaRPr lang="ja-JP" altLang="ja-JP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15152" y="1708725"/>
            <a:ext cx="6400800" cy="64542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00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外国人雇用の手続きやルール及びより効率的かつ効果的な「人材開発支援助成金」の活用について分かりやすくご説明します</a:t>
            </a:r>
            <a:r>
              <a:rPr lang="ja-JP" altLang="en-US" sz="1200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200" dirty="0" smtClean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1040262"/>
              </p:ext>
            </p:extLst>
          </p:nvPr>
        </p:nvGraphicFramePr>
        <p:xfrm>
          <a:off x="215152" y="2376726"/>
          <a:ext cx="6400800" cy="28013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1149">
                  <a:extLst>
                    <a:ext uri="{9D8B030D-6E8A-4147-A177-3AD203B41FA5}">
                      <a16:colId xmlns:a16="http://schemas.microsoft.com/office/drawing/2014/main" val="2438610020"/>
                    </a:ext>
                  </a:extLst>
                </a:gridCol>
                <a:gridCol w="4549651">
                  <a:extLst>
                    <a:ext uri="{9D8B030D-6E8A-4147-A177-3AD203B41FA5}">
                      <a16:colId xmlns:a16="http://schemas.microsoft.com/office/drawing/2014/main" val="1782168852"/>
                    </a:ext>
                  </a:extLst>
                </a:gridCol>
              </a:tblGrid>
              <a:tr h="56192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50" kern="0" spc="3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開催日時</a:t>
                      </a:r>
                      <a:endParaRPr lang="ja-JP" sz="1250" kern="100" spc="3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5362" marR="3536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7843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250" b="1" u="sng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lang="ja-JP" altLang="en-US" sz="1250" b="1" u="sng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６</a:t>
                      </a:r>
                      <a:r>
                        <a:rPr lang="ja-JP" sz="1250" b="1" u="sng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lang="ja-JP" altLang="en-US" sz="1250" b="1" u="sng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１２</a:t>
                      </a:r>
                      <a:r>
                        <a:rPr lang="ja-JP" sz="1250" b="1" u="sng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lang="ja-JP" altLang="en-US" sz="1250" b="1" u="sng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９</a:t>
                      </a:r>
                      <a:r>
                        <a:rPr lang="ja-JP" sz="1250" b="1" u="sng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日（</a:t>
                      </a:r>
                      <a:r>
                        <a:rPr lang="ja-JP" altLang="en-US" sz="1250" b="1" u="sng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lang="ja-JP" sz="1250" b="1" u="sng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r>
                        <a:rPr lang="ja-JP" altLang="en-US" sz="1250" b="1" u="sng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１４</a:t>
                      </a:r>
                      <a:r>
                        <a:rPr lang="ja-JP" sz="1250" b="1" u="sng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  <a:r>
                        <a:rPr lang="ja-JP" altLang="en-US" sz="1250" b="1" u="sng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００</a:t>
                      </a:r>
                      <a:r>
                        <a:rPr lang="ja-JP" sz="1250" b="1" u="sng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～</a:t>
                      </a:r>
                      <a:r>
                        <a:rPr lang="ja-JP" altLang="en-US" sz="1250" b="1" u="sng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１６</a:t>
                      </a:r>
                      <a:r>
                        <a:rPr lang="ja-JP" sz="1250" b="1" u="sng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</a:t>
                      </a:r>
                      <a:r>
                        <a:rPr lang="ja-JP" altLang="en-US" sz="1250" b="1" u="sng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００</a:t>
                      </a:r>
                      <a:endParaRPr lang="ja-JP" sz="1250" b="1" u="sng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5362" marR="3536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9637961"/>
                  </a:ext>
                </a:extLst>
              </a:tr>
              <a:tr h="5239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50" kern="100" spc="3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参加対象事業所</a:t>
                      </a:r>
                      <a:endParaRPr lang="ja-JP" sz="1250" kern="100" spc="3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5362" marR="3536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52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5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外国人の雇用を検討している事業所及びデジタル化の推進</a:t>
                      </a:r>
                      <a:endParaRPr lang="en-US" altLang="ja-JP" sz="1250" kern="100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indent="152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5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等による人材育成を検討している事業所</a:t>
                      </a:r>
                      <a:endParaRPr lang="ja-JP" sz="125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5362" marR="3536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4343759"/>
                  </a:ext>
                </a:extLst>
              </a:tr>
              <a:tr h="49364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50" kern="100" spc="3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定　　員</a:t>
                      </a:r>
                      <a:endParaRPr lang="ja-JP" sz="1250" kern="100" spc="3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5362" marR="3536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52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50" kern="10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２０社</a:t>
                      </a:r>
                      <a:endParaRPr lang="ja-JP" sz="125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5362" marR="3536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403124"/>
                  </a:ext>
                </a:extLst>
              </a:tr>
              <a:tr h="63872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50" kern="0" spc="3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申込期日</a:t>
                      </a:r>
                      <a:endParaRPr lang="ja-JP" sz="1250" kern="100" spc="3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5362" marR="3536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52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25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令和</a:t>
                      </a:r>
                      <a:r>
                        <a:rPr lang="ja-JP" altLang="en-US" sz="125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６</a:t>
                      </a:r>
                      <a:r>
                        <a:rPr lang="ja-JP" sz="125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</a:t>
                      </a:r>
                      <a:r>
                        <a:rPr lang="ja-JP" altLang="en-US" sz="125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１２</a:t>
                      </a:r>
                      <a:r>
                        <a:rPr lang="ja-JP" sz="125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月</a:t>
                      </a:r>
                      <a:r>
                        <a:rPr lang="ja-JP" altLang="en-US" sz="125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５</a:t>
                      </a:r>
                      <a:r>
                        <a:rPr lang="ja-JP" sz="125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日（</a:t>
                      </a:r>
                      <a:r>
                        <a:rPr lang="ja-JP" altLang="en-US" sz="125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木</a:t>
                      </a:r>
                      <a:r>
                        <a:rPr lang="ja-JP" sz="125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lang="en-US" altLang="ja-JP" sz="1250" kern="100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indent="1524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※</a:t>
                      </a: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定員に達した時点で締め切りとさせていただきます。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5362" marR="3536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9631259"/>
                  </a:ext>
                </a:extLst>
              </a:tr>
              <a:tr h="5830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50" kern="100" spc="300" normalizeH="1" baseline="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Times New Roman" panose="02020603050405020304" pitchFamily="18" charset="0"/>
                        </a:rPr>
                        <a:t>開催場所</a:t>
                      </a:r>
                      <a:endParaRPr lang="ja-JP" sz="1250" kern="100" spc="300" normalizeH="1" baseline="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5362" marR="35362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7843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25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ハローワーク</a:t>
                      </a:r>
                      <a:r>
                        <a:rPr lang="ja-JP" altLang="en-US" sz="125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蒲郡</a:t>
                      </a:r>
                      <a:r>
                        <a:rPr lang="ja-JP" sz="125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lang="ja-JP" altLang="en-US" sz="125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２階会議室</a:t>
                      </a:r>
                      <a:endParaRPr lang="ja-JP" sz="1250" kern="100" dirty="0" smtClean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indent="15303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ja-JP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</a:t>
                      </a: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蒲郡</a:t>
                      </a:r>
                      <a:r>
                        <a:rPr lang="ja-JP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市</a:t>
                      </a:r>
                      <a:r>
                        <a:rPr lang="ja-JP" altLang="en-US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港町１６－９</a:t>
                      </a:r>
                      <a:r>
                        <a:rPr lang="ja-JP" sz="1200" kern="100" dirty="0" smtClean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  <a:endParaRPr lang="ja-JP" sz="1200" kern="100" dirty="0"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35362" marR="35362" marT="0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89662430"/>
                  </a:ext>
                </a:extLst>
              </a:tr>
            </a:tbl>
          </a:graphicData>
        </a:graphic>
      </p:graphicFrame>
      <p:sp>
        <p:nvSpPr>
          <p:cNvPr id="11" name="正方形/長方形 10"/>
          <p:cNvSpPr/>
          <p:nvPr/>
        </p:nvSpPr>
        <p:spPr>
          <a:xfrm>
            <a:off x="215152" y="7148878"/>
            <a:ext cx="6400800" cy="9871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ja-JP" altLang="en-US" sz="14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■申込み方法</a:t>
            </a:r>
            <a:endParaRPr lang="en-US" altLang="ja-JP" sz="14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以下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URL</a:t>
            </a:r>
            <a:r>
              <a:rPr lang="ja-JP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によりお申込みください。</a:t>
            </a: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200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https://jsite.mhlw.go.jp/form/pub/roudou23/gama</a:t>
            </a:r>
          </a:p>
          <a:p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定員に達した時点で締め切りとさせていただきます</a:t>
            </a:r>
            <a:r>
              <a:rPr lang="ja-JP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あらかじめご了承ください。</a:t>
            </a:r>
            <a:endParaRPr lang="ja-JP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215152" y="8136036"/>
            <a:ext cx="6400800" cy="137103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ja-JP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お問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い</a:t>
            </a:r>
            <a:r>
              <a:rPr lang="ja-JP" altLang="ja-JP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合せ先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・申込み先：</a:t>
            </a:r>
            <a:r>
              <a:rPr lang="ja-JP" altLang="ja-JP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ハローワーク</a:t>
            </a:r>
            <a:r>
              <a:rPr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蒲郡　職業紹介部門</a:t>
            </a:r>
            <a:endParaRPr lang="ja-JP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en-US" altLang="ja-JP" sz="9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 </a:t>
            </a:r>
            <a:endParaRPr lang="ja-JP" altLang="ja-JP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lang="ja-JP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〒</a:t>
            </a:r>
            <a:r>
              <a:rPr lang="en-US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443-0034</a:t>
            </a:r>
            <a:endParaRPr lang="ja-JP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蒲郡</a:t>
            </a:r>
            <a:r>
              <a:rPr lang="ja-JP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市</a:t>
            </a:r>
            <a:r>
              <a:rPr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港町１６－９　</a:t>
            </a:r>
            <a:r>
              <a:rPr lang="ja-JP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電話</a:t>
            </a:r>
            <a:r>
              <a:rPr lang="ja-JP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lang="en-US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0533-67-8609</a:t>
            </a:r>
            <a:r>
              <a:rPr lang="ja-JP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代表</a:t>
            </a:r>
            <a:r>
              <a:rPr lang="ja-JP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</a:t>
            </a:r>
            <a:endParaRPr lang="ja-JP" altLang="ja-JP" sz="14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" name="正方形/長方形 12"/>
          <p:cNvSpPr/>
          <p:nvPr/>
        </p:nvSpPr>
        <p:spPr>
          <a:xfrm>
            <a:off x="501647" y="9620171"/>
            <a:ext cx="5934076" cy="3199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15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主催 ： ハローワーク蒲郡</a:t>
            </a:r>
            <a:endParaRPr lang="en-US" altLang="ja-JP" sz="15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215152" y="5417352"/>
            <a:ext cx="6400800" cy="161842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■セミナー内容</a:t>
            </a:r>
            <a:endParaRPr kumimoji="1"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r>
              <a:rPr kumimoji="1"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r>
              <a:rPr kumimoji="1"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5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外国人材の受入れ方法について</a:t>
            </a:r>
            <a:endParaRPr kumimoji="1" lang="en-US" altLang="ja-JP" sz="1400" b="1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講師</a:t>
            </a:r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：名古屋外国人雇用サービスセンター</a:t>
            </a:r>
            <a:endParaRPr kumimoji="1"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4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15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～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16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r>
              <a:rPr kumimoji="1" lang="en-US" altLang="ja-JP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600" b="1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人材開発支援助成金の活用について</a:t>
            </a:r>
            <a:endParaRPr kumimoji="1" lang="en-US" altLang="ja-JP" sz="1600" b="1" u="sng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講師：愛知労働局 職業安定部 訓練課</a:t>
            </a:r>
            <a:endParaRPr kumimoji="1"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6765" y="6645608"/>
            <a:ext cx="1189187" cy="1165985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448514" y="5200605"/>
            <a:ext cx="5934076" cy="2167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12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</a:t>
            </a:r>
            <a:r>
              <a:rPr lang="en-US" altLang="ja-JP" sz="12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lang="ja-JP" altLang="en-US" sz="120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お車でお越しの際は、蒲郡市市民会館の駐車場をご利用ください。</a:t>
            </a:r>
            <a:endParaRPr lang="en-US" altLang="ja-JP" sz="120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79452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386</TotalTime>
  <Words>278</Words>
  <Application>Microsoft Office PowerPoint</Application>
  <PresentationFormat>A4 210 x 297 mm</PresentationFormat>
  <Paragraphs>34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メイリオ</vt:lpstr>
      <vt:lpstr>游ゴシック</vt:lpstr>
      <vt:lpstr>游ゴシック Light</vt:lpstr>
      <vt:lpstr>Arial</vt:lpstr>
      <vt:lpstr>Calibri</vt:lpstr>
      <vt:lpstr>Calibri Light</vt:lpstr>
      <vt:lpstr>Times New Roman</vt:lpstr>
      <vt:lpstr>Office テーマ</vt:lpstr>
      <vt:lpstr>PowerPoint プレゼンテーション</vt:lpstr>
    </vt:vector>
  </TitlesOfParts>
  <Company>厚生労働省職業安定局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弓指紀章</dc:creator>
  <cp:lastModifiedBy>菊地伸治</cp:lastModifiedBy>
  <cp:revision>52</cp:revision>
  <cp:lastPrinted>2024-11-12T05:47:19Z</cp:lastPrinted>
  <dcterms:created xsi:type="dcterms:W3CDTF">2024-02-19T01:36:56Z</dcterms:created>
  <dcterms:modified xsi:type="dcterms:W3CDTF">2024-11-12T05:47:36Z</dcterms:modified>
</cp:coreProperties>
</file>