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1D06"/>
    <a:srgbClr val="4D2307"/>
    <a:srgbClr val="5C2A08"/>
    <a:srgbClr val="FF9966"/>
    <a:srgbClr val="FFE265"/>
    <a:srgbClr val="FFCC00"/>
    <a:srgbClr val="6C320A"/>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5" d="100"/>
          <a:sy n="75" d="100"/>
        </p:scale>
        <p:origin x="138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820A7FE-2829-47F8-BADF-378C0478845E}" type="datetimeFigureOut">
              <a:rPr kumimoji="1" lang="ja-JP" altLang="en-US" smtClean="0"/>
              <a:t>2024/7/1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B1156D1-3009-4699-8351-39AB33D5652F}" type="slidenum">
              <a:rPr kumimoji="1" lang="ja-JP" altLang="en-US" smtClean="0"/>
              <a:t>‹#›</a:t>
            </a:fld>
            <a:endParaRPr kumimoji="1" lang="ja-JP" altLang="en-US"/>
          </a:p>
        </p:txBody>
      </p:sp>
    </p:spTree>
    <p:extLst>
      <p:ext uri="{BB962C8B-B14F-4D97-AF65-F5344CB8AC3E}">
        <p14:creationId xmlns:p14="http://schemas.microsoft.com/office/powerpoint/2010/main" val="2696485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820A7FE-2829-47F8-BADF-378C0478845E}" type="datetimeFigureOut">
              <a:rPr kumimoji="1" lang="ja-JP" altLang="en-US" smtClean="0"/>
              <a:t>2024/7/1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B1156D1-3009-4699-8351-39AB33D5652F}" type="slidenum">
              <a:rPr kumimoji="1" lang="ja-JP" altLang="en-US" smtClean="0"/>
              <a:t>‹#›</a:t>
            </a:fld>
            <a:endParaRPr kumimoji="1" lang="ja-JP" altLang="en-US"/>
          </a:p>
        </p:txBody>
      </p:sp>
    </p:spTree>
    <p:extLst>
      <p:ext uri="{BB962C8B-B14F-4D97-AF65-F5344CB8AC3E}">
        <p14:creationId xmlns:p14="http://schemas.microsoft.com/office/powerpoint/2010/main" val="469283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820A7FE-2829-47F8-BADF-378C0478845E}" type="datetimeFigureOut">
              <a:rPr kumimoji="1" lang="ja-JP" altLang="en-US" smtClean="0"/>
              <a:t>2024/7/1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B1156D1-3009-4699-8351-39AB33D5652F}" type="slidenum">
              <a:rPr kumimoji="1" lang="ja-JP" altLang="en-US" smtClean="0"/>
              <a:t>‹#›</a:t>
            </a:fld>
            <a:endParaRPr kumimoji="1" lang="ja-JP" altLang="en-US"/>
          </a:p>
        </p:txBody>
      </p:sp>
    </p:spTree>
    <p:extLst>
      <p:ext uri="{BB962C8B-B14F-4D97-AF65-F5344CB8AC3E}">
        <p14:creationId xmlns:p14="http://schemas.microsoft.com/office/powerpoint/2010/main" val="2309811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820A7FE-2829-47F8-BADF-378C0478845E}" type="datetimeFigureOut">
              <a:rPr kumimoji="1" lang="ja-JP" altLang="en-US" smtClean="0"/>
              <a:t>2024/7/1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B1156D1-3009-4699-8351-39AB33D5652F}" type="slidenum">
              <a:rPr kumimoji="1" lang="ja-JP" altLang="en-US" smtClean="0"/>
              <a:t>‹#›</a:t>
            </a:fld>
            <a:endParaRPr kumimoji="1" lang="ja-JP" altLang="en-US"/>
          </a:p>
        </p:txBody>
      </p:sp>
    </p:spTree>
    <p:extLst>
      <p:ext uri="{BB962C8B-B14F-4D97-AF65-F5344CB8AC3E}">
        <p14:creationId xmlns:p14="http://schemas.microsoft.com/office/powerpoint/2010/main" val="3164603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820A7FE-2829-47F8-BADF-378C0478845E}" type="datetimeFigureOut">
              <a:rPr kumimoji="1" lang="ja-JP" altLang="en-US" smtClean="0"/>
              <a:t>2024/7/1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B1156D1-3009-4699-8351-39AB33D5652F}" type="slidenum">
              <a:rPr kumimoji="1" lang="ja-JP" altLang="en-US" smtClean="0"/>
              <a:t>‹#›</a:t>
            </a:fld>
            <a:endParaRPr kumimoji="1" lang="ja-JP" altLang="en-US"/>
          </a:p>
        </p:txBody>
      </p:sp>
    </p:spTree>
    <p:extLst>
      <p:ext uri="{BB962C8B-B14F-4D97-AF65-F5344CB8AC3E}">
        <p14:creationId xmlns:p14="http://schemas.microsoft.com/office/powerpoint/2010/main" val="2529284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820A7FE-2829-47F8-BADF-378C0478845E}" type="datetimeFigureOut">
              <a:rPr kumimoji="1" lang="ja-JP" altLang="en-US" smtClean="0"/>
              <a:t>2024/7/1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B1156D1-3009-4699-8351-39AB33D5652F}" type="slidenum">
              <a:rPr kumimoji="1" lang="ja-JP" altLang="en-US" smtClean="0"/>
              <a:t>‹#›</a:t>
            </a:fld>
            <a:endParaRPr kumimoji="1" lang="ja-JP" altLang="en-US"/>
          </a:p>
        </p:txBody>
      </p:sp>
    </p:spTree>
    <p:extLst>
      <p:ext uri="{BB962C8B-B14F-4D97-AF65-F5344CB8AC3E}">
        <p14:creationId xmlns:p14="http://schemas.microsoft.com/office/powerpoint/2010/main" val="3500014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820A7FE-2829-47F8-BADF-378C0478845E}" type="datetimeFigureOut">
              <a:rPr kumimoji="1" lang="ja-JP" altLang="en-US" smtClean="0"/>
              <a:t>2024/7/1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B1156D1-3009-4699-8351-39AB33D5652F}" type="slidenum">
              <a:rPr kumimoji="1" lang="ja-JP" altLang="en-US" smtClean="0"/>
              <a:t>‹#›</a:t>
            </a:fld>
            <a:endParaRPr kumimoji="1" lang="ja-JP" altLang="en-US"/>
          </a:p>
        </p:txBody>
      </p:sp>
    </p:spTree>
    <p:extLst>
      <p:ext uri="{BB962C8B-B14F-4D97-AF65-F5344CB8AC3E}">
        <p14:creationId xmlns:p14="http://schemas.microsoft.com/office/powerpoint/2010/main" val="3031559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820A7FE-2829-47F8-BADF-378C0478845E}" type="datetimeFigureOut">
              <a:rPr kumimoji="1" lang="ja-JP" altLang="en-US" smtClean="0"/>
              <a:t>2024/7/1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B1156D1-3009-4699-8351-39AB33D5652F}" type="slidenum">
              <a:rPr kumimoji="1" lang="ja-JP" altLang="en-US" smtClean="0"/>
              <a:t>‹#›</a:t>
            </a:fld>
            <a:endParaRPr kumimoji="1" lang="ja-JP" altLang="en-US"/>
          </a:p>
        </p:txBody>
      </p:sp>
    </p:spTree>
    <p:extLst>
      <p:ext uri="{BB962C8B-B14F-4D97-AF65-F5344CB8AC3E}">
        <p14:creationId xmlns:p14="http://schemas.microsoft.com/office/powerpoint/2010/main" val="3199409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20A7FE-2829-47F8-BADF-378C0478845E}" type="datetimeFigureOut">
              <a:rPr kumimoji="1" lang="ja-JP" altLang="en-US" smtClean="0"/>
              <a:t>2024/7/1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B1156D1-3009-4699-8351-39AB33D5652F}" type="slidenum">
              <a:rPr kumimoji="1" lang="ja-JP" altLang="en-US" smtClean="0"/>
              <a:t>‹#›</a:t>
            </a:fld>
            <a:endParaRPr kumimoji="1" lang="ja-JP" altLang="en-US"/>
          </a:p>
        </p:txBody>
      </p:sp>
    </p:spTree>
    <p:extLst>
      <p:ext uri="{BB962C8B-B14F-4D97-AF65-F5344CB8AC3E}">
        <p14:creationId xmlns:p14="http://schemas.microsoft.com/office/powerpoint/2010/main" val="2135739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820A7FE-2829-47F8-BADF-378C0478845E}" type="datetimeFigureOut">
              <a:rPr kumimoji="1" lang="ja-JP" altLang="en-US" smtClean="0"/>
              <a:t>2024/7/1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B1156D1-3009-4699-8351-39AB33D5652F}" type="slidenum">
              <a:rPr kumimoji="1" lang="ja-JP" altLang="en-US" smtClean="0"/>
              <a:t>‹#›</a:t>
            </a:fld>
            <a:endParaRPr kumimoji="1" lang="ja-JP" altLang="en-US"/>
          </a:p>
        </p:txBody>
      </p:sp>
    </p:spTree>
    <p:extLst>
      <p:ext uri="{BB962C8B-B14F-4D97-AF65-F5344CB8AC3E}">
        <p14:creationId xmlns:p14="http://schemas.microsoft.com/office/powerpoint/2010/main" val="3744749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820A7FE-2829-47F8-BADF-378C0478845E}" type="datetimeFigureOut">
              <a:rPr kumimoji="1" lang="ja-JP" altLang="en-US" smtClean="0"/>
              <a:t>2024/7/1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B1156D1-3009-4699-8351-39AB33D5652F}" type="slidenum">
              <a:rPr kumimoji="1" lang="ja-JP" altLang="en-US" smtClean="0"/>
              <a:t>‹#›</a:t>
            </a:fld>
            <a:endParaRPr kumimoji="1" lang="ja-JP" altLang="en-US"/>
          </a:p>
        </p:txBody>
      </p:sp>
    </p:spTree>
    <p:extLst>
      <p:ext uri="{BB962C8B-B14F-4D97-AF65-F5344CB8AC3E}">
        <p14:creationId xmlns:p14="http://schemas.microsoft.com/office/powerpoint/2010/main" val="1843791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820A7FE-2829-47F8-BADF-378C0478845E}" type="datetimeFigureOut">
              <a:rPr kumimoji="1" lang="ja-JP" altLang="en-US" smtClean="0"/>
              <a:t>2024/7/1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B1156D1-3009-4699-8351-39AB33D5652F}" type="slidenum">
              <a:rPr kumimoji="1" lang="ja-JP" altLang="en-US" smtClean="0"/>
              <a:t>‹#›</a:t>
            </a:fld>
            <a:endParaRPr kumimoji="1" lang="ja-JP" altLang="en-US"/>
          </a:p>
        </p:txBody>
      </p:sp>
    </p:spTree>
    <p:extLst>
      <p:ext uri="{BB962C8B-B14F-4D97-AF65-F5344CB8AC3E}">
        <p14:creationId xmlns:p14="http://schemas.microsoft.com/office/powerpoint/2010/main" val="27434118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9167226"/>
            <a:ext cx="6858000" cy="724323"/>
          </a:xfrm>
          <a:prstGeom prst="rect">
            <a:avLst/>
          </a:prstGeom>
          <a:solidFill>
            <a:schemeClr val="accent4"/>
          </a:solidFill>
          <a:ln>
            <a:noFill/>
          </a:ln>
        </p:spPr>
        <p:style>
          <a:lnRef idx="3">
            <a:schemeClr val="lt1"/>
          </a:lnRef>
          <a:fillRef idx="1">
            <a:schemeClr val="accent4"/>
          </a:fillRef>
          <a:effectRef idx="1">
            <a:schemeClr val="accent4"/>
          </a:effectRef>
          <a:fontRef idx="minor">
            <a:schemeClr val="lt1"/>
          </a:fontRef>
        </p:style>
        <p:txBody>
          <a:bodyPr rtlCol="0" anchor="ctr"/>
          <a:lstStyle/>
          <a:p>
            <a:pPr algn="ctr"/>
            <a:endParaRPr kumimoji="1" lang="ja-JP" altLang="en-US"/>
          </a:p>
        </p:txBody>
      </p:sp>
      <p:sp>
        <p:nvSpPr>
          <p:cNvPr id="6" name="楕円 5"/>
          <p:cNvSpPr/>
          <p:nvPr/>
        </p:nvSpPr>
        <p:spPr>
          <a:xfrm>
            <a:off x="-1187450" y="-463034"/>
            <a:ext cx="9213850" cy="2963962"/>
          </a:xfrm>
          <a:prstGeom prst="ellipse">
            <a:avLst/>
          </a:prstGeom>
          <a:solidFill>
            <a:schemeClr val="accent4"/>
          </a:solidFill>
          <a:ln>
            <a:noFill/>
          </a:ln>
        </p:spPr>
        <p:style>
          <a:lnRef idx="3">
            <a:schemeClr val="lt1"/>
          </a:lnRef>
          <a:fillRef idx="1">
            <a:schemeClr val="accent4"/>
          </a:fillRef>
          <a:effectRef idx="1">
            <a:schemeClr val="accent4"/>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283867" y="1066198"/>
            <a:ext cx="6299200" cy="369332"/>
          </a:xfrm>
          <a:prstGeom prst="rect">
            <a:avLst/>
          </a:prstGeom>
          <a:noFill/>
        </p:spPr>
        <p:txBody>
          <a:bodyPr wrap="square" rtlCol="0">
            <a:prstTxWarp prst="textArchUp">
              <a:avLst/>
            </a:prstTxWarp>
            <a:spAutoFit/>
          </a:bodyPr>
          <a:lstStyle/>
          <a:p>
            <a:r>
              <a:rPr kumimoji="1" lang="en-US" altLang="ja-JP" sz="8800" b="1" dirty="0" smtClean="0">
                <a:latin typeface="メイリオ" panose="020B0604030504040204" pitchFamily="50" charset="-128"/>
                <a:ea typeface="メイリオ" panose="020B0604030504040204" pitchFamily="50" charset="-128"/>
              </a:rPr>
              <a:t>『</a:t>
            </a:r>
            <a:r>
              <a:rPr kumimoji="1" lang="ja-JP" altLang="en-US" sz="8800" b="1" dirty="0" smtClean="0">
                <a:latin typeface="メイリオ" panose="020B0604030504040204" pitchFamily="50" charset="-128"/>
                <a:ea typeface="メイリオ" panose="020B0604030504040204" pitchFamily="50" charset="-128"/>
              </a:rPr>
              <a:t>会社</a:t>
            </a:r>
            <a:r>
              <a:rPr kumimoji="1" lang="en-US" altLang="ja-JP" sz="8800" b="1" dirty="0" smtClean="0">
                <a:latin typeface="メイリオ" panose="020B0604030504040204" pitchFamily="50" charset="-128"/>
                <a:ea typeface="メイリオ" panose="020B0604030504040204" pitchFamily="50" charset="-128"/>
              </a:rPr>
              <a:t>PR</a:t>
            </a:r>
            <a:r>
              <a:rPr kumimoji="1" lang="ja-JP" altLang="en-US" sz="8800" b="1" dirty="0" smtClean="0">
                <a:latin typeface="メイリオ" panose="020B0604030504040204" pitchFamily="50" charset="-128"/>
                <a:ea typeface="メイリオ" panose="020B0604030504040204" pitchFamily="50" charset="-128"/>
              </a:rPr>
              <a:t>ステーション</a:t>
            </a:r>
            <a:r>
              <a:rPr kumimoji="1" lang="en-US" altLang="ja-JP" sz="8800" b="1" dirty="0" smtClean="0">
                <a:latin typeface="メイリオ" panose="020B0604030504040204" pitchFamily="50" charset="-128"/>
                <a:ea typeface="メイリオ" panose="020B0604030504040204" pitchFamily="50" charset="-128"/>
              </a:rPr>
              <a:t>』</a:t>
            </a:r>
            <a:endParaRPr kumimoji="1" lang="ja-JP" altLang="en-US" sz="8800" b="1" dirty="0">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1341991" y="139471"/>
            <a:ext cx="4089400" cy="492443"/>
          </a:xfrm>
          <a:prstGeom prst="rect">
            <a:avLst/>
          </a:prstGeom>
          <a:noFill/>
        </p:spPr>
        <p:txBody>
          <a:bodyPr wrap="square" rtlCol="0">
            <a:spAutoFit/>
          </a:bodyPr>
          <a:lstStyle/>
          <a:p>
            <a:pPr algn="ctr"/>
            <a:r>
              <a:rPr kumimoji="1" lang="ja-JP" altLang="en-US" sz="2600" b="1" dirty="0" smtClean="0">
                <a:latin typeface="メイリオ" panose="020B0604030504040204" pitchFamily="50" charset="-128"/>
                <a:ea typeface="メイリオ" panose="020B0604030504040204" pitchFamily="50" charset="-128"/>
              </a:rPr>
              <a:t>ハローワーク名古屋南</a:t>
            </a:r>
            <a:endParaRPr kumimoji="1" lang="ja-JP" altLang="en-US" sz="2600" b="1" dirty="0">
              <a:latin typeface="メイリオ" panose="020B0604030504040204" pitchFamily="50" charset="-128"/>
              <a:ea typeface="メイリオ" panose="020B0604030504040204" pitchFamily="50" charset="-128"/>
            </a:endParaRPr>
          </a:p>
        </p:txBody>
      </p:sp>
      <p:sp>
        <p:nvSpPr>
          <p:cNvPr id="7" name="楕円 6"/>
          <p:cNvSpPr/>
          <p:nvPr/>
        </p:nvSpPr>
        <p:spPr>
          <a:xfrm>
            <a:off x="-146050" y="1651120"/>
            <a:ext cx="7150100" cy="990600"/>
          </a:xfrm>
          <a:prstGeom prst="ellipse">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8" name="楕円 7"/>
          <p:cNvSpPr/>
          <p:nvPr/>
        </p:nvSpPr>
        <p:spPr>
          <a:xfrm rot="19524562">
            <a:off x="-927100" y="-421075"/>
            <a:ext cx="2273299" cy="967175"/>
          </a:xfrm>
          <a:prstGeom prst="ellipse">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9" name="楕円 8"/>
          <p:cNvSpPr/>
          <p:nvPr/>
        </p:nvSpPr>
        <p:spPr>
          <a:xfrm rot="13161676">
            <a:off x="5492751" y="-343903"/>
            <a:ext cx="2273299" cy="967175"/>
          </a:xfrm>
          <a:prstGeom prst="ellipse">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1" name="楕円 10"/>
          <p:cNvSpPr/>
          <p:nvPr/>
        </p:nvSpPr>
        <p:spPr>
          <a:xfrm>
            <a:off x="44855" y="3868843"/>
            <a:ext cx="1727200" cy="925016"/>
          </a:xfrm>
          <a:prstGeom prst="ellipse">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16" name="楕円 15"/>
          <p:cNvSpPr/>
          <p:nvPr/>
        </p:nvSpPr>
        <p:spPr>
          <a:xfrm>
            <a:off x="5062170" y="3945440"/>
            <a:ext cx="1727200" cy="925016"/>
          </a:xfrm>
          <a:prstGeom prst="ellipse">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1000710" y="1471458"/>
            <a:ext cx="5130800" cy="451992"/>
          </a:xfrm>
          <a:prstGeom prst="rect">
            <a:avLst/>
          </a:prstGeom>
          <a:noFill/>
        </p:spPr>
        <p:txBody>
          <a:bodyPr wrap="square" rtlCol="0">
            <a:prstTxWarp prst="textArchUp">
              <a:avLst/>
            </a:prstTxWarp>
            <a:spAutoFit/>
          </a:bodyPr>
          <a:lstStyle/>
          <a:p>
            <a:r>
              <a:rPr kumimoji="1" lang="ja-JP" altLang="en-US" b="1" dirty="0" smtClean="0">
                <a:solidFill>
                  <a:srgbClr val="FF0000"/>
                </a:solidFill>
                <a:latin typeface="メイリオ" panose="020B0604030504040204" pitchFamily="50" charset="-128"/>
                <a:ea typeface="メイリオ" panose="020B0604030504040204" pitchFamily="50" charset="-128"/>
              </a:rPr>
              <a:t>お仕事をお探しの方、情報収集したい方、集まれ！！</a:t>
            </a:r>
            <a:endParaRPr kumimoji="1" lang="ja-JP" altLang="en-US" b="1" dirty="0">
              <a:solidFill>
                <a:srgbClr val="FF0000"/>
              </a:solidFill>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654794" y="1879273"/>
            <a:ext cx="5577890" cy="492443"/>
          </a:xfrm>
          <a:prstGeom prst="rect">
            <a:avLst/>
          </a:prstGeom>
          <a:noFill/>
        </p:spPr>
        <p:txBody>
          <a:bodyPr wrap="square" rtlCol="0">
            <a:spAutoFit/>
          </a:bodyPr>
          <a:lstStyle>
            <a:defPPr>
              <a:defRPr lang="en-US"/>
            </a:defPPr>
            <a:lvl1pPr algn="ctr">
              <a:defRPr kumimoji="1" sz="2800" b="1">
                <a:latin typeface="メイリオ" panose="020B0604030504040204" pitchFamily="50" charset="-128"/>
                <a:ea typeface="メイリオ" panose="020B0604030504040204" pitchFamily="50" charset="-128"/>
              </a:defRPr>
            </a:lvl1pPr>
          </a:lstStyle>
          <a:p>
            <a:r>
              <a:rPr lang="ja-JP" altLang="en-US" sz="2600" dirty="0">
                <a:solidFill>
                  <a:srgbClr val="6C320A"/>
                </a:solidFill>
              </a:rPr>
              <a:t>当社</a:t>
            </a:r>
            <a:r>
              <a:rPr lang="ja-JP" altLang="en-US" sz="2600" dirty="0" smtClean="0">
                <a:solidFill>
                  <a:srgbClr val="6C320A"/>
                </a:solidFill>
              </a:rPr>
              <a:t>の仕事内容、説明します！</a:t>
            </a:r>
            <a:endParaRPr lang="ja-JP" altLang="en-US" sz="2600" dirty="0">
              <a:solidFill>
                <a:srgbClr val="6C320A"/>
              </a:solidFill>
            </a:endParaRPr>
          </a:p>
        </p:txBody>
      </p:sp>
      <p:sp>
        <p:nvSpPr>
          <p:cNvPr id="19" name="テキスト ボックス 18"/>
          <p:cNvSpPr txBox="1"/>
          <p:nvPr/>
        </p:nvSpPr>
        <p:spPr>
          <a:xfrm>
            <a:off x="319641" y="2360562"/>
            <a:ext cx="6134100" cy="707886"/>
          </a:xfrm>
          <a:prstGeom prst="rect">
            <a:avLst/>
          </a:prstGeom>
          <a:noFill/>
        </p:spPr>
        <p:txBody>
          <a:bodyPr wrap="square" rtlCol="0">
            <a:spAutoFit/>
          </a:bodyPr>
          <a:lstStyle>
            <a:defPPr>
              <a:defRPr lang="en-US"/>
            </a:defPPr>
            <a:lvl1pPr algn="ctr">
              <a:defRPr kumimoji="1" sz="2800" b="1">
                <a:latin typeface="メイリオ" panose="020B0604030504040204" pitchFamily="50" charset="-128"/>
                <a:ea typeface="メイリオ" panose="020B0604030504040204" pitchFamily="50" charset="-128"/>
              </a:defRPr>
            </a:lvl1pPr>
          </a:lstStyle>
          <a:p>
            <a:r>
              <a:rPr lang="ja-JP" altLang="en-US" dirty="0" smtClean="0"/>
              <a:t>会社名</a:t>
            </a:r>
            <a:r>
              <a:rPr lang="en-US" altLang="ja-JP" dirty="0" smtClean="0"/>
              <a:t>: </a:t>
            </a:r>
            <a:r>
              <a:rPr lang="ja-JP" altLang="en-US" sz="3600" dirty="0" smtClean="0"/>
              <a:t>株式会社 </a:t>
            </a:r>
            <a:r>
              <a:rPr lang="ja-JP" altLang="en-US" sz="4000" dirty="0" smtClean="0"/>
              <a:t>アメディア</a:t>
            </a:r>
            <a:endParaRPr lang="ja-JP" altLang="en-US" sz="4000" dirty="0"/>
          </a:p>
        </p:txBody>
      </p:sp>
      <p:sp>
        <p:nvSpPr>
          <p:cNvPr id="20" name="テキスト ボックス 19"/>
          <p:cNvSpPr txBox="1"/>
          <p:nvPr/>
        </p:nvSpPr>
        <p:spPr>
          <a:xfrm>
            <a:off x="1000710" y="3094151"/>
            <a:ext cx="5130800" cy="1200329"/>
          </a:xfrm>
          <a:prstGeom prst="rect">
            <a:avLst/>
          </a:prstGeom>
          <a:noFill/>
        </p:spPr>
        <p:txBody>
          <a:bodyPr wrap="square" rtlCol="0">
            <a:spAutoFit/>
          </a:bodyPr>
          <a:lstStyle>
            <a:defPPr>
              <a:defRPr lang="en-US"/>
            </a:defPPr>
            <a:lvl1pPr algn="ctr">
              <a:defRPr kumimoji="1" sz="2800" b="1">
                <a:latin typeface="メイリオ" panose="020B0604030504040204" pitchFamily="50" charset="-128"/>
                <a:ea typeface="メイリオ" panose="020B0604030504040204" pitchFamily="50" charset="-128"/>
              </a:defRPr>
            </a:lvl1pPr>
          </a:lstStyle>
          <a:p>
            <a:pPr algn="l"/>
            <a:r>
              <a:rPr lang="ja-JP" altLang="en-US" sz="2400" dirty="0" smtClean="0"/>
              <a:t>日時 </a:t>
            </a:r>
            <a:r>
              <a:rPr lang="en-US" altLang="ja-JP" sz="2400" dirty="0" smtClean="0"/>
              <a:t>: 8</a:t>
            </a:r>
            <a:r>
              <a:rPr lang="ja-JP" altLang="en-US" sz="2400" dirty="0" smtClean="0"/>
              <a:t>月</a:t>
            </a:r>
            <a:r>
              <a:rPr lang="en-US" altLang="ja-JP" sz="2400" dirty="0"/>
              <a:t>6</a:t>
            </a:r>
            <a:r>
              <a:rPr lang="ja-JP" altLang="en-US" sz="2400" dirty="0" smtClean="0"/>
              <a:t>日（火）　</a:t>
            </a:r>
            <a:r>
              <a:rPr lang="en-US" altLang="ja-JP" sz="2400" dirty="0" smtClean="0"/>
              <a:t>14</a:t>
            </a:r>
            <a:r>
              <a:rPr lang="ja-JP" altLang="en-US" sz="2400" dirty="0" smtClean="0"/>
              <a:t>時～</a:t>
            </a:r>
            <a:r>
              <a:rPr lang="en-US" altLang="ja-JP" sz="2400" dirty="0" smtClean="0"/>
              <a:t>16</a:t>
            </a:r>
            <a:r>
              <a:rPr lang="ja-JP" altLang="en-US" sz="2400" dirty="0" smtClean="0"/>
              <a:t>時</a:t>
            </a:r>
            <a:endParaRPr lang="en-US" altLang="ja-JP" sz="2400" dirty="0" smtClean="0"/>
          </a:p>
          <a:p>
            <a:pPr algn="l"/>
            <a:r>
              <a:rPr lang="ja-JP" altLang="en-US" sz="2400" dirty="0" smtClean="0"/>
              <a:t>場所：ハローワーク名古屋南　</a:t>
            </a:r>
            <a:endParaRPr lang="en-US" altLang="ja-JP" sz="2400" dirty="0" smtClean="0"/>
          </a:p>
          <a:p>
            <a:pPr algn="l"/>
            <a:r>
              <a:rPr lang="ja-JP" altLang="en-US" sz="2400" dirty="0"/>
              <a:t>　</a:t>
            </a:r>
            <a:r>
              <a:rPr lang="ja-JP" altLang="en-US" sz="2400" dirty="0" smtClean="0"/>
              <a:t>　　　</a:t>
            </a:r>
            <a:r>
              <a:rPr lang="en-US" altLang="ja-JP" sz="2400" dirty="0" smtClean="0"/>
              <a:t>1</a:t>
            </a:r>
            <a:r>
              <a:rPr lang="ja-JP" altLang="en-US" sz="2400" dirty="0" smtClean="0"/>
              <a:t>階　給付課待合横　</a:t>
            </a:r>
            <a:endParaRPr lang="ja-JP" altLang="en-US" sz="3600" dirty="0"/>
          </a:p>
        </p:txBody>
      </p:sp>
      <p:sp>
        <p:nvSpPr>
          <p:cNvPr id="21" name="正方形/長方形 20"/>
          <p:cNvSpPr/>
          <p:nvPr/>
        </p:nvSpPr>
        <p:spPr>
          <a:xfrm>
            <a:off x="238710" y="5494809"/>
            <a:ext cx="6388100" cy="1644612"/>
          </a:xfrm>
          <a:prstGeom prst="rect">
            <a:avLst/>
          </a:prstGeom>
          <a:solidFill>
            <a:schemeClr val="bg1"/>
          </a:solid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p>
        </p:txBody>
      </p:sp>
      <p:sp>
        <p:nvSpPr>
          <p:cNvPr id="22" name="テキスト ボックス 21"/>
          <p:cNvSpPr txBox="1"/>
          <p:nvPr/>
        </p:nvSpPr>
        <p:spPr>
          <a:xfrm>
            <a:off x="2171700" y="5331323"/>
            <a:ext cx="2514600" cy="552755"/>
          </a:xfrm>
          <a:prstGeom prst="rect">
            <a:avLst/>
          </a:prstGeom>
          <a:solidFill>
            <a:schemeClr val="bg1"/>
          </a:solidFill>
          <a:ln>
            <a:noFill/>
          </a:ln>
        </p:spPr>
        <p:txBody>
          <a:bodyPr wrap="square" rtlCol="0">
            <a:spAutoFit/>
          </a:bodyPr>
          <a:lstStyle/>
          <a:p>
            <a:endParaRPr kumimoji="1" lang="ja-JP" altLang="en-US" dirty="0"/>
          </a:p>
        </p:txBody>
      </p:sp>
      <p:sp>
        <p:nvSpPr>
          <p:cNvPr id="23" name="テキスト ボックス 22"/>
          <p:cNvSpPr txBox="1"/>
          <p:nvPr/>
        </p:nvSpPr>
        <p:spPr>
          <a:xfrm>
            <a:off x="2108200" y="5370036"/>
            <a:ext cx="2654300" cy="369332"/>
          </a:xfrm>
          <a:prstGeom prst="rect">
            <a:avLst/>
          </a:prstGeom>
          <a:noFill/>
        </p:spPr>
        <p:txBody>
          <a:bodyPr wrap="square" rtlCol="0">
            <a:spAutoFit/>
          </a:bodyPr>
          <a:lstStyle/>
          <a:p>
            <a:r>
              <a:rPr kumimoji="1" lang="ja-JP" altLang="en-US" b="1" dirty="0" smtClean="0">
                <a:latin typeface="メイリオ" panose="020B0604030504040204" pitchFamily="50" charset="-128"/>
                <a:ea typeface="メイリオ" panose="020B0604030504040204" pitchFamily="50" charset="-128"/>
              </a:rPr>
              <a:t>  就業場所 </a:t>
            </a:r>
            <a:r>
              <a:rPr kumimoji="1" lang="en-US" altLang="ja-JP" sz="1400" b="1" dirty="0" smtClean="0">
                <a:latin typeface="メイリオ" panose="020B0604030504040204" pitchFamily="50" charset="-128"/>
                <a:ea typeface="メイリオ" panose="020B0604030504040204" pitchFamily="50" charset="-128"/>
              </a:rPr>
              <a:t>&amp; </a:t>
            </a:r>
            <a:r>
              <a:rPr kumimoji="1" lang="ja-JP" altLang="en-US" b="1" dirty="0" smtClean="0">
                <a:latin typeface="メイリオ" panose="020B0604030504040204" pitchFamily="50" charset="-128"/>
                <a:ea typeface="メイリオ" panose="020B0604030504040204" pitchFamily="50" charset="-128"/>
              </a:rPr>
              <a:t>募集職種</a:t>
            </a:r>
            <a:endParaRPr kumimoji="1" lang="ja-JP" altLang="en-US" b="1" dirty="0">
              <a:latin typeface="メイリオ" panose="020B0604030504040204" pitchFamily="50" charset="-128"/>
              <a:ea typeface="メイリオ" panose="020B0604030504040204" pitchFamily="50" charset="-128"/>
            </a:endParaRPr>
          </a:p>
        </p:txBody>
      </p:sp>
      <p:sp>
        <p:nvSpPr>
          <p:cNvPr id="24" name="正方形/長方形 23"/>
          <p:cNvSpPr/>
          <p:nvPr/>
        </p:nvSpPr>
        <p:spPr>
          <a:xfrm>
            <a:off x="238710" y="7328839"/>
            <a:ext cx="6388100" cy="1648969"/>
          </a:xfrm>
          <a:prstGeom prst="rect">
            <a:avLst/>
          </a:prstGeom>
          <a:solidFill>
            <a:schemeClr val="bg1"/>
          </a:solid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当界</a:t>
            </a:r>
            <a:r>
              <a:rPr kumimoji="1" lang="ja-JP" altLang="en-US" dirty="0"/>
              <a:t>に関わる事が出来る事が特徴です。</a:t>
            </a:r>
          </a:p>
          <a:p>
            <a:pPr algn="ctr"/>
            <a:r>
              <a:rPr kumimoji="1" lang="ja-JP" altLang="en-US" dirty="0"/>
              <a:t>　技術職が</a:t>
            </a:r>
            <a:r>
              <a:rPr kumimoji="1" lang="en-US" altLang="ja-JP" dirty="0"/>
              <a:t>90%</a:t>
            </a:r>
            <a:r>
              <a:rPr kumimoji="1" lang="ja-JP" altLang="en-US" dirty="0"/>
              <a:t>以上を占め、近年では定年・再雇用で引き続き現場の第一線で活躍し続けている社員も出てきました。その為に必要な技術力、人間力、双方を持ち合わせる事の出来る環境があります。</a:t>
            </a:r>
          </a:p>
        </p:txBody>
      </p:sp>
      <p:sp>
        <p:nvSpPr>
          <p:cNvPr id="26" name="テキスト ボックス 25"/>
          <p:cNvSpPr txBox="1"/>
          <p:nvPr/>
        </p:nvSpPr>
        <p:spPr>
          <a:xfrm>
            <a:off x="2092325" y="7237224"/>
            <a:ext cx="2654300" cy="369332"/>
          </a:xfrm>
          <a:prstGeom prst="rect">
            <a:avLst/>
          </a:prstGeom>
          <a:solidFill>
            <a:schemeClr val="bg1"/>
          </a:solidFill>
        </p:spPr>
        <p:txBody>
          <a:bodyPr wrap="square" rtlCol="0">
            <a:spAutoFit/>
          </a:bodyPr>
          <a:lstStyle/>
          <a:p>
            <a:pPr algn="ctr"/>
            <a:r>
              <a:rPr kumimoji="1" lang="ja-JP" altLang="en-US" b="1" dirty="0" smtClean="0">
                <a:latin typeface="メイリオ" panose="020B0604030504040204" pitchFamily="50" charset="-128"/>
                <a:ea typeface="メイリオ" panose="020B0604030504040204" pitchFamily="50" charset="-128"/>
              </a:rPr>
              <a:t>会社からの</a:t>
            </a:r>
            <a:r>
              <a:rPr kumimoji="1" lang="ja-JP" altLang="en-US" b="1" dirty="0">
                <a:latin typeface="メイリオ" panose="020B0604030504040204" pitchFamily="50" charset="-128"/>
                <a:ea typeface="メイリオ" panose="020B0604030504040204" pitchFamily="50" charset="-128"/>
              </a:rPr>
              <a:t>メッセージ</a:t>
            </a:r>
          </a:p>
        </p:txBody>
      </p:sp>
      <p:sp>
        <p:nvSpPr>
          <p:cNvPr id="28" name="テキスト ボックス 27"/>
          <p:cNvSpPr txBox="1"/>
          <p:nvPr/>
        </p:nvSpPr>
        <p:spPr>
          <a:xfrm>
            <a:off x="-146050" y="9286177"/>
            <a:ext cx="2539999" cy="307777"/>
          </a:xfrm>
          <a:prstGeom prst="rect">
            <a:avLst/>
          </a:prstGeom>
          <a:noFill/>
        </p:spPr>
        <p:txBody>
          <a:bodyPr wrap="square" rtlCol="0" anchor="b">
            <a:spAutoFit/>
          </a:bodyPr>
          <a:lstStyle/>
          <a:p>
            <a:pPr algn="ctr"/>
            <a:r>
              <a:rPr kumimoji="1" lang="ja-JP" altLang="en-US" sz="1400" b="1" dirty="0" smtClean="0">
                <a:latin typeface="メイリオ" panose="020B0604030504040204" pitchFamily="50" charset="-128"/>
                <a:ea typeface="メイリオ" panose="020B0604030504040204" pitchFamily="50" charset="-128"/>
              </a:rPr>
              <a:t>問合せ先 ▶</a:t>
            </a:r>
            <a:endParaRPr kumimoji="1" lang="ja-JP" altLang="en-US" sz="1400" b="1" dirty="0">
              <a:latin typeface="メイリオ" panose="020B0604030504040204" pitchFamily="50" charset="-128"/>
              <a:ea typeface="メイリオ" panose="020B0604030504040204" pitchFamily="50" charset="-128"/>
            </a:endParaRPr>
          </a:p>
        </p:txBody>
      </p:sp>
      <p:sp>
        <p:nvSpPr>
          <p:cNvPr id="29" name="テキスト ボックス 28"/>
          <p:cNvSpPr txBox="1"/>
          <p:nvPr/>
        </p:nvSpPr>
        <p:spPr>
          <a:xfrm>
            <a:off x="1923757" y="9278741"/>
            <a:ext cx="5321885" cy="584775"/>
          </a:xfrm>
          <a:prstGeom prst="rect">
            <a:avLst/>
          </a:prstGeom>
          <a:noFill/>
        </p:spPr>
        <p:txBody>
          <a:bodyPr wrap="square" rtlCol="0">
            <a:spAutoFit/>
          </a:bodyPr>
          <a:lstStyle/>
          <a:p>
            <a:r>
              <a:rPr kumimoji="1" lang="en-US" altLang="ja-JP" sz="1600" dirty="0" smtClean="0">
                <a:latin typeface="メイリオ" panose="020B0604030504040204" pitchFamily="50" charset="-128"/>
                <a:ea typeface="メイリオ" panose="020B0604030504040204" pitchFamily="50" charset="-128"/>
              </a:rPr>
              <a:t> </a:t>
            </a:r>
            <a:r>
              <a:rPr kumimoji="1" lang="ja-JP" altLang="en-US" sz="1600" b="1" dirty="0">
                <a:latin typeface="メイリオ" panose="020B0604030504040204" pitchFamily="50" charset="-128"/>
                <a:ea typeface="メイリオ" panose="020B0604030504040204" pitchFamily="50" charset="-128"/>
              </a:rPr>
              <a:t>ハローワーク名古屋南　人材確保対策コーナー　</a:t>
            </a:r>
            <a:endParaRPr kumimoji="1" lang="en-US" altLang="ja-JP" sz="1600" b="1" dirty="0" smtClean="0">
              <a:latin typeface="メイリオ" panose="020B0604030504040204" pitchFamily="50" charset="-128"/>
              <a:ea typeface="メイリオ" panose="020B0604030504040204" pitchFamily="50" charset="-128"/>
            </a:endParaRPr>
          </a:p>
          <a:p>
            <a:r>
              <a:rPr kumimoji="1" lang="ja-JP" altLang="en-US" sz="1600" b="1" dirty="0" smtClean="0">
                <a:latin typeface="メイリオ" panose="020B0604030504040204" pitchFamily="50" charset="-128"/>
                <a:ea typeface="メイリオ" panose="020B0604030504040204" pitchFamily="50" charset="-128"/>
              </a:rPr>
              <a:t> ☎</a:t>
            </a:r>
            <a:r>
              <a:rPr kumimoji="1" lang="en-US" altLang="ja-JP" sz="1600" b="1" dirty="0">
                <a:latin typeface="メイリオ" panose="020B0604030504040204" pitchFamily="50" charset="-128"/>
                <a:ea typeface="メイリオ" panose="020B0604030504040204" pitchFamily="50" charset="-128"/>
              </a:rPr>
              <a:t>052-681-1211(46</a:t>
            </a:r>
            <a:r>
              <a:rPr kumimoji="1" lang="en-US" altLang="ja-JP" sz="1600" b="1" dirty="0" smtClean="0">
                <a:latin typeface="メイリオ" panose="020B0604030504040204" pitchFamily="50" charset="-128"/>
                <a:ea typeface="メイリオ" panose="020B0604030504040204" pitchFamily="50" charset="-128"/>
              </a:rPr>
              <a:t>#)</a:t>
            </a:r>
            <a:endParaRPr kumimoji="1" lang="en-US" altLang="ja-JP" sz="1600" b="1" dirty="0">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44704" y="4174811"/>
            <a:ext cx="1884780" cy="400110"/>
          </a:xfrm>
          <a:prstGeom prst="rect">
            <a:avLst/>
          </a:prstGeom>
          <a:noFill/>
        </p:spPr>
        <p:txBody>
          <a:bodyPr wrap="square" rtlCol="0">
            <a:spAutoFit/>
          </a:bodyPr>
          <a:lstStyle/>
          <a:p>
            <a:pPr algn="ctr"/>
            <a:r>
              <a:rPr kumimoji="1" lang="ja-JP" altLang="en-US" sz="2000" b="1" dirty="0" smtClean="0">
                <a:solidFill>
                  <a:srgbClr val="401D06"/>
                </a:solidFill>
                <a:latin typeface="メイリオ" panose="020B0604030504040204" pitchFamily="50" charset="-128"/>
                <a:ea typeface="メイリオ" panose="020B0604030504040204" pitchFamily="50" charset="-128"/>
              </a:rPr>
              <a:t>予約不要♪</a:t>
            </a:r>
            <a:endParaRPr kumimoji="1" lang="ja-JP" altLang="en-US" sz="2000" b="1" dirty="0">
              <a:solidFill>
                <a:srgbClr val="401D06"/>
              </a:solidFill>
              <a:latin typeface="メイリオ" panose="020B0604030504040204" pitchFamily="50" charset="-128"/>
              <a:ea typeface="メイリオ" panose="020B0604030504040204" pitchFamily="50" charset="-128"/>
            </a:endParaRPr>
          </a:p>
        </p:txBody>
      </p:sp>
      <p:sp>
        <p:nvSpPr>
          <p:cNvPr id="30" name="テキスト ボックス 29"/>
          <p:cNvSpPr txBox="1"/>
          <p:nvPr/>
        </p:nvSpPr>
        <p:spPr>
          <a:xfrm>
            <a:off x="5004291" y="4087016"/>
            <a:ext cx="1884780" cy="830997"/>
          </a:xfrm>
          <a:prstGeom prst="rect">
            <a:avLst/>
          </a:prstGeom>
          <a:noFill/>
        </p:spPr>
        <p:txBody>
          <a:bodyPr wrap="square" rtlCol="0">
            <a:spAutoFit/>
          </a:bodyPr>
          <a:lstStyle/>
          <a:p>
            <a:pPr algn="ctr"/>
            <a:r>
              <a:rPr kumimoji="1" lang="ja-JP" altLang="en-US" sz="1600" b="1" dirty="0" smtClean="0">
                <a:solidFill>
                  <a:srgbClr val="401D06"/>
                </a:solidFill>
                <a:latin typeface="メイリオ" panose="020B0604030504040204" pitchFamily="50" charset="-128"/>
                <a:ea typeface="メイリオ" panose="020B0604030504040204" pitchFamily="50" charset="-128"/>
              </a:rPr>
              <a:t>どんな仕事か</a:t>
            </a:r>
            <a:endParaRPr kumimoji="1" lang="en-US" altLang="ja-JP" sz="1600" b="1" dirty="0" smtClean="0">
              <a:solidFill>
                <a:srgbClr val="401D06"/>
              </a:solidFill>
              <a:latin typeface="メイリオ" panose="020B0604030504040204" pitchFamily="50" charset="-128"/>
              <a:ea typeface="メイリオ" panose="020B0604030504040204" pitchFamily="50" charset="-128"/>
            </a:endParaRPr>
          </a:p>
          <a:p>
            <a:pPr algn="ctr"/>
            <a:r>
              <a:rPr kumimoji="1" lang="ja-JP" altLang="en-US" sz="1600" b="1" dirty="0" smtClean="0">
                <a:solidFill>
                  <a:srgbClr val="401D06"/>
                </a:solidFill>
                <a:latin typeface="メイリオ" panose="020B0604030504040204" pitchFamily="50" charset="-128"/>
                <a:ea typeface="メイリオ" panose="020B0604030504040204" pitchFamily="50" charset="-128"/>
              </a:rPr>
              <a:t>聞くだけでも</a:t>
            </a:r>
            <a:r>
              <a:rPr kumimoji="1" lang="en-US" altLang="ja-JP" sz="1600" b="1" dirty="0" smtClean="0">
                <a:solidFill>
                  <a:srgbClr val="401D06"/>
                </a:solidFill>
                <a:latin typeface="メイリオ" panose="020B0604030504040204" pitchFamily="50" charset="-128"/>
                <a:ea typeface="メイリオ" panose="020B0604030504040204" pitchFamily="50" charset="-128"/>
              </a:rPr>
              <a:t>OK</a:t>
            </a:r>
            <a:r>
              <a:rPr kumimoji="1" lang="ja-JP" altLang="en-US" sz="1600" b="1" dirty="0" smtClean="0">
                <a:solidFill>
                  <a:srgbClr val="401D06"/>
                </a:solidFill>
                <a:latin typeface="メイリオ" panose="020B0604030504040204" pitchFamily="50" charset="-128"/>
                <a:ea typeface="メイリオ" panose="020B0604030504040204" pitchFamily="50" charset="-128"/>
              </a:rPr>
              <a:t>♪</a:t>
            </a:r>
            <a:endParaRPr kumimoji="1" lang="ja-JP" altLang="en-US" sz="1600" b="1" dirty="0">
              <a:solidFill>
                <a:srgbClr val="401D06"/>
              </a:solidFill>
              <a:latin typeface="メイリオ" panose="020B0604030504040204" pitchFamily="50" charset="-128"/>
              <a:ea typeface="メイリオ" panose="020B0604030504040204" pitchFamily="50" charset="-128"/>
            </a:endParaRPr>
          </a:p>
        </p:txBody>
      </p:sp>
      <p:sp>
        <p:nvSpPr>
          <p:cNvPr id="12" name="楕円 11"/>
          <p:cNvSpPr/>
          <p:nvPr/>
        </p:nvSpPr>
        <p:spPr>
          <a:xfrm>
            <a:off x="1626544" y="4402340"/>
            <a:ext cx="1727200" cy="925016"/>
          </a:xfrm>
          <a:prstGeom prst="ellipse">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1563812" y="4578888"/>
            <a:ext cx="1884780" cy="584775"/>
          </a:xfrm>
          <a:prstGeom prst="rect">
            <a:avLst/>
          </a:prstGeom>
          <a:noFill/>
        </p:spPr>
        <p:txBody>
          <a:bodyPr wrap="square" rtlCol="0">
            <a:spAutoFit/>
          </a:bodyPr>
          <a:lstStyle/>
          <a:p>
            <a:pPr algn="ctr"/>
            <a:r>
              <a:rPr kumimoji="1" lang="ja-JP" altLang="en-US" sz="1600" b="1" dirty="0" smtClean="0">
                <a:solidFill>
                  <a:srgbClr val="401D06"/>
                </a:solidFill>
                <a:latin typeface="メイリオ" panose="020B0604030504040204" pitchFamily="50" charset="-128"/>
                <a:ea typeface="メイリオ" panose="020B0604030504040204" pitchFamily="50" charset="-128"/>
              </a:rPr>
              <a:t>仕事の視野</a:t>
            </a:r>
            <a:endParaRPr kumimoji="1" lang="en-US" altLang="ja-JP" sz="1600" b="1" dirty="0" smtClean="0">
              <a:solidFill>
                <a:srgbClr val="401D06"/>
              </a:solidFill>
              <a:latin typeface="メイリオ" panose="020B0604030504040204" pitchFamily="50" charset="-128"/>
              <a:ea typeface="メイリオ" panose="020B0604030504040204" pitchFamily="50" charset="-128"/>
            </a:endParaRPr>
          </a:p>
          <a:p>
            <a:pPr algn="ctr"/>
            <a:r>
              <a:rPr kumimoji="1" lang="ja-JP" altLang="en-US" sz="1600" b="1" dirty="0" smtClean="0">
                <a:solidFill>
                  <a:srgbClr val="401D06"/>
                </a:solidFill>
                <a:latin typeface="メイリオ" panose="020B0604030504040204" pitchFamily="50" charset="-128"/>
                <a:ea typeface="メイリオ" panose="020B0604030504040204" pitchFamily="50" charset="-128"/>
              </a:rPr>
              <a:t>広げてみない？</a:t>
            </a:r>
            <a:endParaRPr kumimoji="1" lang="ja-JP" altLang="en-US" sz="1600" b="1" dirty="0">
              <a:solidFill>
                <a:srgbClr val="401D06"/>
              </a:solidFill>
              <a:latin typeface="メイリオ" panose="020B0604030504040204" pitchFamily="50" charset="-128"/>
              <a:ea typeface="メイリオ" panose="020B0604030504040204" pitchFamily="50" charset="-128"/>
            </a:endParaRPr>
          </a:p>
        </p:txBody>
      </p:sp>
      <p:sp>
        <p:nvSpPr>
          <p:cNvPr id="13" name="楕円 12"/>
          <p:cNvSpPr/>
          <p:nvPr/>
        </p:nvSpPr>
        <p:spPr>
          <a:xfrm>
            <a:off x="3443739" y="4410766"/>
            <a:ext cx="1727200" cy="925016"/>
          </a:xfrm>
          <a:prstGeom prst="ellipse">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3360424" y="4596015"/>
            <a:ext cx="1884780" cy="584775"/>
          </a:xfrm>
          <a:prstGeom prst="rect">
            <a:avLst/>
          </a:prstGeom>
          <a:noFill/>
        </p:spPr>
        <p:txBody>
          <a:bodyPr wrap="square" rtlCol="0">
            <a:spAutoFit/>
          </a:bodyPr>
          <a:lstStyle/>
          <a:p>
            <a:pPr algn="ctr"/>
            <a:r>
              <a:rPr kumimoji="1" lang="ja-JP" altLang="en-US" sz="1600" b="1" dirty="0" smtClean="0">
                <a:solidFill>
                  <a:srgbClr val="401D06"/>
                </a:solidFill>
                <a:latin typeface="メイリオ" panose="020B0604030504040204" pitchFamily="50" charset="-128"/>
                <a:ea typeface="メイリオ" panose="020B0604030504040204" pitchFamily="50" charset="-128"/>
              </a:rPr>
              <a:t>履歴書・服装</a:t>
            </a:r>
            <a:endParaRPr kumimoji="1" lang="en-US" altLang="ja-JP" sz="1600" b="1" dirty="0" smtClean="0">
              <a:solidFill>
                <a:srgbClr val="401D06"/>
              </a:solidFill>
              <a:latin typeface="メイリオ" panose="020B0604030504040204" pitchFamily="50" charset="-128"/>
              <a:ea typeface="メイリオ" panose="020B0604030504040204" pitchFamily="50" charset="-128"/>
            </a:endParaRPr>
          </a:p>
          <a:p>
            <a:pPr algn="ctr"/>
            <a:r>
              <a:rPr kumimoji="1" lang="ja-JP" altLang="en-US" sz="1600" b="1" dirty="0" smtClean="0">
                <a:solidFill>
                  <a:srgbClr val="401D06"/>
                </a:solidFill>
                <a:latin typeface="メイリオ" panose="020B0604030504040204" pitchFamily="50" charset="-128"/>
                <a:ea typeface="メイリオ" panose="020B0604030504040204" pitchFamily="50" charset="-128"/>
              </a:rPr>
              <a:t>気にせず参加</a:t>
            </a:r>
            <a:endParaRPr kumimoji="1" lang="ja-JP" altLang="en-US" sz="1600" b="1" dirty="0">
              <a:solidFill>
                <a:srgbClr val="401D06"/>
              </a:solidFill>
              <a:latin typeface="メイリオ" panose="020B0604030504040204" pitchFamily="50" charset="-128"/>
              <a:ea typeface="メイリオ" panose="020B0604030504040204" pitchFamily="50" charset="-128"/>
            </a:endParaRPr>
          </a:p>
        </p:txBody>
      </p:sp>
      <p:grpSp>
        <p:nvGrpSpPr>
          <p:cNvPr id="27" name="グループ化 26"/>
          <p:cNvGrpSpPr/>
          <p:nvPr/>
        </p:nvGrpSpPr>
        <p:grpSpPr>
          <a:xfrm>
            <a:off x="5535905" y="6006323"/>
            <a:ext cx="838392" cy="842840"/>
            <a:chOff x="5535905" y="6056588"/>
            <a:chExt cx="838392" cy="842840"/>
          </a:xfrm>
        </p:grpSpPr>
        <p:sp>
          <p:nvSpPr>
            <p:cNvPr id="25" name="正方形/長方形 24"/>
            <p:cNvSpPr/>
            <p:nvPr/>
          </p:nvSpPr>
          <p:spPr>
            <a:xfrm>
              <a:off x="5548425" y="6056588"/>
              <a:ext cx="825872" cy="801237"/>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5535905" y="6098191"/>
              <a:ext cx="821552" cy="8012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二次元コード</a:t>
              </a:r>
              <a:endParaRPr kumimoji="1" lang="en-US" altLang="ja-JP" sz="1200" dirty="0" smtClean="0">
                <a:solidFill>
                  <a:schemeClr val="tx1"/>
                </a:solidFill>
              </a:endParaRPr>
            </a:p>
            <a:p>
              <a:pPr algn="ctr"/>
              <a:r>
                <a:rPr kumimoji="1" lang="ja-JP" altLang="en-US" sz="1200" dirty="0" smtClean="0">
                  <a:solidFill>
                    <a:schemeClr val="tx1"/>
                  </a:solidFill>
                </a:rPr>
                <a:t>掲載</a:t>
              </a:r>
              <a:endParaRPr kumimoji="1" lang="ja-JP" altLang="en-US" sz="1200" dirty="0">
                <a:solidFill>
                  <a:schemeClr val="tx1"/>
                </a:solidFill>
              </a:endParaRPr>
            </a:p>
          </p:txBody>
        </p:sp>
      </p:grpSp>
      <p:sp>
        <p:nvSpPr>
          <p:cNvPr id="38" name="正方形/長方形 37"/>
          <p:cNvSpPr/>
          <p:nvPr/>
        </p:nvSpPr>
        <p:spPr>
          <a:xfrm>
            <a:off x="5568713" y="6816987"/>
            <a:ext cx="821552" cy="3151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求人票</a:t>
            </a:r>
            <a:endParaRPr kumimoji="1" lang="en-US" altLang="ja-JP" sz="1200" b="1" dirty="0" smtClean="0">
              <a:solidFill>
                <a:schemeClr val="tx1"/>
              </a:solidFill>
            </a:endParaRPr>
          </a:p>
        </p:txBody>
      </p:sp>
      <p:sp>
        <p:nvSpPr>
          <p:cNvPr id="40" name="正方形/長方形 39"/>
          <p:cNvSpPr/>
          <p:nvPr/>
        </p:nvSpPr>
        <p:spPr>
          <a:xfrm>
            <a:off x="102580" y="7636314"/>
            <a:ext cx="5576832" cy="4318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400" b="1" dirty="0" smtClean="0">
              <a:solidFill>
                <a:schemeClr val="tx1"/>
              </a:solidFill>
            </a:endParaRPr>
          </a:p>
        </p:txBody>
      </p:sp>
      <p:sp>
        <p:nvSpPr>
          <p:cNvPr id="10" name="正方形/長方形 9"/>
          <p:cNvSpPr/>
          <p:nvPr/>
        </p:nvSpPr>
        <p:spPr>
          <a:xfrm>
            <a:off x="1772055" y="5757586"/>
            <a:ext cx="4447590" cy="1384995"/>
          </a:xfrm>
          <a:prstGeom prst="rect">
            <a:avLst/>
          </a:prstGeom>
        </p:spPr>
        <p:txBody>
          <a:bodyPr wrap="square">
            <a:spAutoFit/>
          </a:bodyPr>
          <a:lstStyle/>
          <a:p>
            <a:r>
              <a:rPr lang="ja-JP" altLang="en-US" sz="1200" b="1" dirty="0" smtClean="0">
                <a:solidFill>
                  <a:srgbClr val="000000"/>
                </a:solidFill>
                <a:latin typeface="メイリオ" panose="020B0604030504040204" pitchFamily="50" charset="-128"/>
                <a:ea typeface="メイリオ" panose="020B0604030504040204" pitchFamily="50" charset="-128"/>
              </a:rPr>
              <a:t>・ＩＴ</a:t>
            </a:r>
            <a:r>
              <a:rPr lang="ja-JP" altLang="en-US" sz="1200" b="1" dirty="0">
                <a:solidFill>
                  <a:srgbClr val="000000"/>
                </a:solidFill>
                <a:latin typeface="メイリオ" panose="020B0604030504040204" pitchFamily="50" charset="-128"/>
                <a:ea typeface="メイリオ" panose="020B0604030504040204" pitchFamily="50" charset="-128"/>
              </a:rPr>
              <a:t>ソフトウェア</a:t>
            </a:r>
            <a:r>
              <a:rPr lang="ja-JP" altLang="en-US" sz="1200" b="1" dirty="0" smtClean="0">
                <a:solidFill>
                  <a:srgbClr val="000000"/>
                </a:solidFill>
                <a:latin typeface="メイリオ" panose="020B0604030504040204" pitchFamily="50" charset="-128"/>
                <a:ea typeface="メイリオ" panose="020B0604030504040204" pitchFamily="50" charset="-128"/>
              </a:rPr>
              <a:t>開発</a:t>
            </a:r>
            <a:endParaRPr lang="en-US" altLang="ja-JP" sz="1200" b="1" dirty="0" smtClean="0">
              <a:solidFill>
                <a:srgbClr val="000000"/>
              </a:solidFill>
              <a:latin typeface="メイリオ" panose="020B0604030504040204" pitchFamily="50" charset="-128"/>
              <a:ea typeface="メイリオ" panose="020B0604030504040204" pitchFamily="50" charset="-128"/>
            </a:endParaRPr>
          </a:p>
          <a:p>
            <a:r>
              <a:rPr lang="ja-JP" altLang="en-US" sz="1200" b="1" dirty="0" smtClean="0">
                <a:solidFill>
                  <a:srgbClr val="000000"/>
                </a:solidFill>
                <a:latin typeface="メイリオ" panose="020B0604030504040204" pitchFamily="50" charset="-128"/>
                <a:ea typeface="メイリオ" panose="020B0604030504040204" pitchFamily="50" charset="-128"/>
              </a:rPr>
              <a:t>・ソフト</a:t>
            </a:r>
            <a:r>
              <a:rPr lang="ja-JP" altLang="en-US" sz="1200" b="1" dirty="0">
                <a:solidFill>
                  <a:srgbClr val="000000"/>
                </a:solidFill>
                <a:latin typeface="メイリオ" panose="020B0604030504040204" pitchFamily="50" charset="-128"/>
                <a:ea typeface="メイリオ" panose="020B0604030504040204" pitchFamily="50" charset="-128"/>
              </a:rPr>
              <a:t>・ＩＴ</a:t>
            </a:r>
            <a:r>
              <a:rPr lang="ja-JP" altLang="en-US" sz="1200" b="1" dirty="0" smtClean="0">
                <a:solidFill>
                  <a:srgbClr val="000000"/>
                </a:solidFill>
                <a:latin typeface="メイリオ" panose="020B0604030504040204" pitchFamily="50" charset="-128"/>
                <a:ea typeface="メイリオ" panose="020B0604030504040204" pitchFamily="50" charset="-128"/>
              </a:rPr>
              <a:t>技術者（</a:t>
            </a:r>
            <a:r>
              <a:rPr lang="ja-JP" altLang="en-US" sz="1200" b="1" dirty="0">
                <a:solidFill>
                  <a:srgbClr val="000000"/>
                </a:solidFill>
                <a:latin typeface="メイリオ" panose="020B0604030504040204" pitchFamily="50" charset="-128"/>
                <a:ea typeface="メイリオ" panose="020B0604030504040204" pitchFamily="50" charset="-128"/>
              </a:rPr>
              <a:t>部門リーダー・技術</a:t>
            </a:r>
            <a:r>
              <a:rPr lang="ja-JP" altLang="en-US" sz="1200" b="1" dirty="0" smtClean="0">
                <a:solidFill>
                  <a:srgbClr val="000000"/>
                </a:solidFill>
                <a:latin typeface="メイリオ" panose="020B0604030504040204" pitchFamily="50" charset="-128"/>
                <a:ea typeface="メイリオ" panose="020B0604030504040204" pitchFamily="50" charset="-128"/>
              </a:rPr>
              <a:t>指導）</a:t>
            </a:r>
            <a:r>
              <a:rPr lang="ja-JP" altLang="en-US" sz="1200" b="1" dirty="0">
                <a:solidFill>
                  <a:srgbClr val="000000"/>
                </a:solidFill>
                <a:latin typeface="メイリオ" panose="020B0604030504040204" pitchFamily="50" charset="-128"/>
                <a:ea typeface="メイリオ" panose="020B0604030504040204" pitchFamily="50" charset="-128"/>
              </a:rPr>
              <a:t>	</a:t>
            </a:r>
            <a:endParaRPr lang="en-US" altLang="ja-JP" sz="1200" b="1" dirty="0">
              <a:solidFill>
                <a:srgbClr val="000000"/>
              </a:solidFill>
              <a:latin typeface="メイリオ" panose="020B0604030504040204" pitchFamily="50" charset="-128"/>
              <a:ea typeface="メイリオ" panose="020B0604030504040204" pitchFamily="50" charset="-128"/>
            </a:endParaRPr>
          </a:p>
          <a:p>
            <a:r>
              <a:rPr lang="ja-JP" altLang="en-US" sz="1200" b="1" dirty="0" smtClean="0">
                <a:solidFill>
                  <a:srgbClr val="000000"/>
                </a:solidFill>
                <a:latin typeface="メイリオ" panose="020B0604030504040204" pitchFamily="50" charset="-128"/>
                <a:ea typeface="メイリオ" panose="020B0604030504040204" pitchFamily="50" charset="-128"/>
              </a:rPr>
              <a:t>・組</a:t>
            </a:r>
            <a:r>
              <a:rPr lang="ja-JP" altLang="en-US" sz="1200" b="1" dirty="0">
                <a:solidFill>
                  <a:srgbClr val="000000"/>
                </a:solidFill>
                <a:latin typeface="メイリオ" panose="020B0604030504040204" pitchFamily="50" charset="-128"/>
                <a:ea typeface="メイリオ" panose="020B0604030504040204" pitchFamily="50" charset="-128"/>
              </a:rPr>
              <a:t>込ソフトウェア</a:t>
            </a:r>
            <a:r>
              <a:rPr lang="ja-JP" altLang="en-US" sz="1200" b="1" dirty="0" smtClean="0">
                <a:solidFill>
                  <a:srgbClr val="000000"/>
                </a:solidFill>
                <a:latin typeface="メイリオ" panose="020B0604030504040204" pitchFamily="50" charset="-128"/>
                <a:ea typeface="メイリオ" panose="020B0604030504040204" pitchFamily="50" charset="-128"/>
              </a:rPr>
              <a:t>開発</a:t>
            </a:r>
            <a:r>
              <a:rPr lang="ja-JP" altLang="en-US" sz="1200" b="1" dirty="0">
                <a:solidFill>
                  <a:srgbClr val="000000"/>
                </a:solidFill>
                <a:latin typeface="メイリオ" panose="020B0604030504040204" pitchFamily="50" charset="-128"/>
                <a:ea typeface="メイリオ" panose="020B0604030504040204" pitchFamily="50" charset="-128"/>
              </a:rPr>
              <a:t>		</a:t>
            </a:r>
          </a:p>
          <a:p>
            <a:r>
              <a:rPr lang="ja-JP" altLang="en-US" sz="1200" b="1" dirty="0">
                <a:solidFill>
                  <a:srgbClr val="000000"/>
                </a:solidFill>
                <a:latin typeface="メイリオ" panose="020B0604030504040204" pitchFamily="50" charset="-128"/>
                <a:ea typeface="メイリオ" panose="020B0604030504040204" pitchFamily="50" charset="-128"/>
              </a:rPr>
              <a:t>・</a:t>
            </a:r>
            <a:r>
              <a:rPr lang="zh-TW" altLang="en-US" sz="1200" b="1" dirty="0" smtClean="0">
                <a:solidFill>
                  <a:srgbClr val="000000"/>
                </a:solidFill>
                <a:latin typeface="メイリオ" panose="020B0604030504040204" pitchFamily="50" charset="-128"/>
                <a:ea typeface="メイリオ" panose="020B0604030504040204" pitchFamily="50" charset="-128"/>
              </a:rPr>
              <a:t>機械</a:t>
            </a:r>
            <a:r>
              <a:rPr lang="zh-TW" altLang="en-US" sz="1200" b="1" dirty="0">
                <a:solidFill>
                  <a:srgbClr val="000000"/>
                </a:solidFill>
                <a:latin typeface="メイリオ" panose="020B0604030504040204" pitchFamily="50" charset="-128"/>
                <a:ea typeface="メイリオ" panose="020B0604030504040204" pitchFamily="50" charset="-128"/>
              </a:rPr>
              <a:t>設計</a:t>
            </a:r>
            <a:r>
              <a:rPr lang="zh-TW" altLang="en-US" sz="1200" b="1" dirty="0" smtClean="0">
                <a:solidFill>
                  <a:srgbClr val="000000"/>
                </a:solidFill>
                <a:latin typeface="メイリオ" panose="020B0604030504040204" pitchFamily="50" charset="-128"/>
                <a:ea typeface="メイリオ" panose="020B0604030504040204" pitchFamily="50" charset="-128"/>
              </a:rPr>
              <a:t>開発</a:t>
            </a:r>
            <a:endParaRPr lang="en-US" altLang="zh-TW" sz="1200" b="1" dirty="0" smtClean="0">
              <a:solidFill>
                <a:srgbClr val="000000"/>
              </a:solidFill>
              <a:latin typeface="メイリオ" panose="020B0604030504040204" pitchFamily="50" charset="-128"/>
              <a:ea typeface="メイリオ" panose="020B0604030504040204" pitchFamily="50" charset="-128"/>
            </a:endParaRPr>
          </a:p>
          <a:p>
            <a:r>
              <a:rPr lang="ja-JP" altLang="en-US" sz="1200" b="1" dirty="0">
                <a:solidFill>
                  <a:srgbClr val="000000"/>
                </a:solidFill>
                <a:latin typeface="メイリオ" panose="020B0604030504040204" pitchFamily="50" charset="-128"/>
                <a:ea typeface="メイリオ" panose="020B0604030504040204" pitchFamily="50" charset="-128"/>
              </a:rPr>
              <a:t>・</a:t>
            </a:r>
            <a:r>
              <a:rPr lang="ja-JP" altLang="en-US" sz="1200" b="1" dirty="0" smtClean="0">
                <a:solidFill>
                  <a:srgbClr val="000000"/>
                </a:solidFill>
                <a:latin typeface="メイリオ" panose="020B0604030504040204" pitchFamily="50" charset="-128"/>
                <a:ea typeface="メイリオ" panose="020B0604030504040204" pitchFamily="50" charset="-128"/>
              </a:rPr>
              <a:t>３ＤＣＡＤ</a:t>
            </a:r>
            <a:r>
              <a:rPr lang="ja-JP" altLang="en-US" sz="1200" b="1" dirty="0">
                <a:solidFill>
                  <a:srgbClr val="000000"/>
                </a:solidFill>
                <a:latin typeface="メイリオ" panose="020B0604030504040204" pitchFamily="50" charset="-128"/>
                <a:ea typeface="メイリオ" panose="020B0604030504040204" pitchFamily="50" charset="-128"/>
              </a:rPr>
              <a:t>オペレーター</a:t>
            </a:r>
            <a:r>
              <a:rPr lang="ja-JP" altLang="en-US" sz="1200" b="1" dirty="0" smtClean="0">
                <a:solidFill>
                  <a:srgbClr val="000000"/>
                </a:solidFill>
                <a:latin typeface="メイリオ" panose="020B0604030504040204" pitchFamily="50" charset="-128"/>
                <a:ea typeface="メイリオ" panose="020B0604030504040204" pitchFamily="50" charset="-128"/>
              </a:rPr>
              <a:t>／設計アシスタント</a:t>
            </a:r>
            <a:r>
              <a:rPr lang="ja-JP" altLang="en-US" sz="1200" b="1" dirty="0">
                <a:solidFill>
                  <a:srgbClr val="000000"/>
                </a:solidFill>
                <a:latin typeface="メイリオ" panose="020B0604030504040204" pitchFamily="50" charset="-128"/>
                <a:ea typeface="メイリオ" panose="020B0604030504040204" pitchFamily="50" charset="-128"/>
              </a:rPr>
              <a:t>	</a:t>
            </a:r>
          </a:p>
          <a:p>
            <a:r>
              <a:rPr lang="ja-JP" altLang="en-US" sz="1200" b="1" dirty="0" smtClean="0">
                <a:solidFill>
                  <a:srgbClr val="000000"/>
                </a:solidFill>
                <a:latin typeface="メイリオ" panose="020B0604030504040204" pitchFamily="50" charset="-128"/>
                <a:ea typeface="メイリオ" panose="020B0604030504040204" pitchFamily="50" charset="-128"/>
              </a:rPr>
              <a:t>・制御</a:t>
            </a:r>
            <a:r>
              <a:rPr lang="ja-JP" altLang="en-US" sz="1200" b="1" dirty="0">
                <a:solidFill>
                  <a:srgbClr val="000000"/>
                </a:solidFill>
                <a:latin typeface="メイリオ" panose="020B0604030504040204" pitchFamily="50" charset="-128"/>
                <a:ea typeface="メイリオ" panose="020B0604030504040204" pitchFamily="50" charset="-128"/>
              </a:rPr>
              <a:t>設計			</a:t>
            </a:r>
          </a:p>
          <a:p>
            <a:r>
              <a:rPr lang="ja-JP" altLang="en-US" sz="1200" b="1" dirty="0" smtClean="0">
                <a:solidFill>
                  <a:srgbClr val="000000"/>
                </a:solidFill>
                <a:latin typeface="メイリオ" panose="020B0604030504040204" pitchFamily="50" charset="-128"/>
                <a:ea typeface="メイリオ" panose="020B0604030504040204" pitchFamily="50" charset="-128"/>
              </a:rPr>
              <a:t>・電子</a:t>
            </a:r>
            <a:r>
              <a:rPr lang="ja-JP" altLang="en-US" sz="1200" b="1" dirty="0">
                <a:solidFill>
                  <a:srgbClr val="000000"/>
                </a:solidFill>
                <a:latin typeface="メイリオ" panose="020B0604030504040204" pitchFamily="50" charset="-128"/>
                <a:ea typeface="メイリオ" panose="020B0604030504040204" pitchFamily="50" charset="-128"/>
              </a:rPr>
              <a:t>回路の設計および評価	</a:t>
            </a:r>
            <a:r>
              <a:rPr lang="ja-JP" altLang="en-US" sz="1200" dirty="0">
                <a:solidFill>
                  <a:srgbClr val="000000"/>
                </a:solidFill>
                <a:latin typeface="メイリオ" panose="020B0604030504040204" pitchFamily="50" charset="-128"/>
                <a:ea typeface="メイリオ" panose="020B0604030504040204" pitchFamily="50" charset="-128"/>
              </a:rPr>
              <a:t>		</a:t>
            </a:r>
          </a:p>
        </p:txBody>
      </p:sp>
      <p:sp>
        <p:nvSpPr>
          <p:cNvPr id="15" name="テキスト ボックス 14"/>
          <p:cNvSpPr txBox="1"/>
          <p:nvPr/>
        </p:nvSpPr>
        <p:spPr>
          <a:xfrm>
            <a:off x="340310" y="5777263"/>
            <a:ext cx="2008740" cy="615553"/>
          </a:xfrm>
          <a:prstGeom prst="rect">
            <a:avLst/>
          </a:prstGeom>
          <a:noFill/>
        </p:spPr>
        <p:txBody>
          <a:bodyPr wrap="square" rtlCol="0">
            <a:spAutoFit/>
          </a:bodyPr>
          <a:lstStyle/>
          <a:p>
            <a:r>
              <a:rPr kumimoji="1" lang="ja-JP" altLang="en-US" sz="3400" b="1" dirty="0" smtClean="0">
                <a:latin typeface="メイリオ" panose="020B0604030504040204" pitchFamily="50" charset="-128"/>
                <a:ea typeface="メイリオ" panose="020B0604030504040204" pitchFamily="50" charset="-128"/>
              </a:rPr>
              <a:t>熱田区</a:t>
            </a:r>
            <a:endParaRPr kumimoji="1" lang="en-US" altLang="ja-JP" sz="3400" b="1" dirty="0" smtClean="0">
              <a:latin typeface="メイリオ" panose="020B0604030504040204" pitchFamily="50" charset="-128"/>
              <a:ea typeface="メイリオ" panose="020B0604030504040204" pitchFamily="50" charset="-128"/>
            </a:endParaRPr>
          </a:p>
        </p:txBody>
      </p:sp>
      <p:sp>
        <p:nvSpPr>
          <p:cNvPr id="34" name="テキスト ボックス 33"/>
          <p:cNvSpPr txBox="1"/>
          <p:nvPr/>
        </p:nvSpPr>
        <p:spPr>
          <a:xfrm>
            <a:off x="236827" y="6382179"/>
            <a:ext cx="1723549" cy="461665"/>
          </a:xfrm>
          <a:prstGeom prst="rect">
            <a:avLst/>
          </a:prstGeom>
          <a:noFill/>
        </p:spPr>
        <p:txBody>
          <a:bodyPr wrap="none" rtlCol="0">
            <a:spAutoFit/>
          </a:bodyPr>
          <a:lstStyle/>
          <a:p>
            <a:r>
              <a:rPr kumimoji="1" lang="en-US" altLang="ja-JP" sz="2400" b="1" dirty="0">
                <a:latin typeface="メイリオ" panose="020B0604030504040204" pitchFamily="50" charset="-128"/>
                <a:ea typeface="メイリオ" panose="020B0604030504040204" pitchFamily="50" charset="-128"/>
              </a:rPr>
              <a:t>【</a:t>
            </a:r>
            <a:r>
              <a:rPr kumimoji="1" lang="ja-JP" altLang="en-US" sz="2400" b="1" dirty="0">
                <a:latin typeface="メイリオ" panose="020B0604030504040204" pitchFamily="50" charset="-128"/>
                <a:ea typeface="メイリオ" panose="020B0604030504040204" pitchFamily="50" charset="-128"/>
              </a:rPr>
              <a:t>正社員</a:t>
            </a:r>
            <a:r>
              <a:rPr kumimoji="1" lang="en-US" altLang="ja-JP" sz="2400" b="1" dirty="0">
                <a:latin typeface="メイリオ" panose="020B0604030504040204" pitchFamily="50" charset="-128"/>
                <a:ea typeface="メイリオ" panose="020B0604030504040204" pitchFamily="50" charset="-128"/>
              </a:rPr>
              <a:t>】</a:t>
            </a:r>
            <a:endParaRPr kumimoji="1" lang="ja-JP" altLang="en-US" sz="2400" b="1" dirty="0">
              <a:latin typeface="メイリオ" panose="020B0604030504040204" pitchFamily="50" charset="-128"/>
              <a:ea typeface="メイリオ" panose="020B0604030504040204" pitchFamily="50" charset="-128"/>
            </a:endParaRPr>
          </a:p>
        </p:txBody>
      </p:sp>
      <p:sp>
        <p:nvSpPr>
          <p:cNvPr id="44" name="正方形/長方形 43"/>
          <p:cNvSpPr/>
          <p:nvPr/>
        </p:nvSpPr>
        <p:spPr>
          <a:xfrm>
            <a:off x="319641" y="7613992"/>
            <a:ext cx="6242757" cy="1384995"/>
          </a:xfrm>
          <a:prstGeom prst="rect">
            <a:avLst/>
          </a:prstGeom>
        </p:spPr>
        <p:txBody>
          <a:bodyPr wrap="square">
            <a:spAutoFit/>
          </a:bodyPr>
          <a:lstStyle/>
          <a:p>
            <a:r>
              <a:rPr lang="ja-JP" altLang="en-US" sz="1200" b="1" dirty="0"/>
              <a:t>当社は、地域密着を信条として、モノづくりにおける設計・開発領域に対するソリューションを提供、お客様とのパートナーシップを築いてきました。　当社の技術職はモビリティ、電気電子機器、各種システム、産業用機械、ロボット、航空・宇宙、半導体、次世代技術等、様々な業界に関わる事が出来る事が特徴です。</a:t>
            </a:r>
          </a:p>
          <a:p>
            <a:r>
              <a:rPr lang="ja-JP" altLang="en-US" sz="1200" b="1" dirty="0"/>
              <a:t>　技術職が</a:t>
            </a:r>
            <a:r>
              <a:rPr lang="en-US" altLang="ja-JP" sz="1200" b="1" dirty="0"/>
              <a:t>90%</a:t>
            </a:r>
            <a:r>
              <a:rPr lang="ja-JP" altLang="en-US" sz="1200" b="1" dirty="0"/>
              <a:t>以上を占め、近年では定年・再雇用で引き続き現場の第一線で活躍し続けている社員も出てきました。その為に必要な技術力、人間力、双方を持ち合わせる事の出来る環境があります。</a:t>
            </a:r>
          </a:p>
        </p:txBody>
      </p:sp>
      <p:pic>
        <p:nvPicPr>
          <p:cNvPr id="48" name="BarCodeCtrl1">
            <a:extLst>
              <a:ext uri="{63B3BB69-23CF-44E3-9099-C40C66FF867C}">
                <a14:compatExt xmlns:a14="http://schemas.microsoft.com/office/drawing/2010/main" spid="_x0000_s1034"/>
              </a:ext>
            </a:extLst>
          </p:cNvPr>
          <p:cNvPicPr>
            <a:picLocks noChangeAspect="1"/>
          </p:cNvPicPr>
          <p:nvPr/>
        </p:nvPicPr>
        <p:blipFill>
          <a:blip r:embed="rId3"/>
          <a:stretch>
            <a:fillRect/>
          </a:stretch>
        </p:blipFill>
        <p:spPr>
          <a:xfrm>
            <a:off x="5362067" y="5759498"/>
            <a:ext cx="1144986" cy="1138763"/>
          </a:xfrm>
          <a:prstGeom prst="rect">
            <a:avLst/>
          </a:prstGeom>
        </p:spPr>
      </p:pic>
    </p:spTree>
    <p:extLst>
      <p:ext uri="{BB962C8B-B14F-4D97-AF65-F5344CB8AC3E}">
        <p14:creationId xmlns:p14="http://schemas.microsoft.com/office/powerpoint/2010/main" val="176004737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259</TotalTime>
  <Words>361</Words>
  <Application>Microsoft Office PowerPoint</Application>
  <PresentationFormat>A4 210 x 297 mm</PresentationFormat>
  <Paragraphs>36</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メイリオ</vt:lpstr>
      <vt:lpstr>游ゴシック</vt:lpstr>
      <vt:lpstr>游ゴシック Light</vt:lpstr>
      <vt:lpstr>Arial</vt:lpstr>
      <vt:lpstr>Calibri</vt:lpstr>
      <vt:lpstr>Calibri Light</vt:lpstr>
      <vt:lpstr>Office テーマ</vt:lpstr>
      <vt:lpstr>PowerPoint プレゼンテーション</vt:lpstr>
    </vt:vector>
  </TitlesOfParts>
  <Company>厚生労働省職業安定局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古川明子</dc:creator>
  <cp:lastModifiedBy>山村美佳</cp:lastModifiedBy>
  <cp:revision>32</cp:revision>
  <cp:lastPrinted>2024-07-01T04:50:43Z</cp:lastPrinted>
  <dcterms:created xsi:type="dcterms:W3CDTF">2024-01-24T06:17:05Z</dcterms:created>
  <dcterms:modified xsi:type="dcterms:W3CDTF">2024-07-01T06:00:52Z</dcterms:modified>
</cp:coreProperties>
</file>