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activeX/activeX1.xml" ContentType="application/vnd.ms-office.activeX+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2" r:id="rId1"/>
  </p:sldMasterIdLst>
  <p:notesMasterIdLst>
    <p:notesMasterId r:id="rId20"/>
  </p:notesMasterIdLst>
  <p:sldIdLst>
    <p:sldId id="271" r:id="rId2"/>
    <p:sldId id="272" r:id="rId3"/>
    <p:sldId id="273" r:id="rId4"/>
    <p:sldId id="274" r:id="rId5"/>
    <p:sldId id="275"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88" r:id="rId19"/>
  </p:sldIdLst>
  <p:sldSz cx="12192000" cy="6858000"/>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12" autoAdjust="0"/>
    <p:restoredTop sz="94660"/>
  </p:normalViewPr>
  <p:slideViewPr>
    <p:cSldViewPr snapToGrid="0">
      <p:cViewPr varScale="1">
        <p:scale>
          <a:sx n="80" d="100"/>
          <a:sy n="80" d="100"/>
        </p:scale>
        <p:origin x="180" y="6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activeX/activeX1.xml><?xml version="1.0" encoding="utf-8"?>
<ax:ocx xmlns:ax="http://schemas.microsoft.com/office/2006/activeX" xmlns:r="http://schemas.openxmlformats.org/officeDocument/2006/relationships" ax:classid="{D9347033-9612-11D1-9D75-00C04FCC8CDC}" ax:persistence="persistPropertyBag">
  <ax:ocxPr ax:name="_cx" ax:value="3298"/>
  <ax:ocxPr ax:name="_cy" ax:value="3298"/>
  <ax:ocxPr ax:name="Style" ax:value="11"/>
  <ax:ocxPr ax:name="SubStyle" ax:value="-1"/>
  <ax:ocxPr ax:name="Validation" ax:value="2"/>
  <ax:ocxPr ax:name="LineWeight" ax:value="3"/>
  <ax:ocxPr ax:name="Direction" ax:value="0"/>
  <ax:ocxPr ax:name="ShowData" ax:value="1"/>
  <ax:ocxPr ax:name="Value" ax:value="https://jsite.mhlw.go.jp/aichi-hellowork/list/ichinomiya/jigyounushi/gakusotsu.html"/>
  <ax:ocxPr ax:name="ForeColor" ax:value="0"/>
  <ax:ocxPr ax:name="BackColor" ax:value="16777215"/>
</ax:ocx>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450" y="0"/>
            <a:ext cx="2949575" cy="498475"/>
          </a:xfrm>
          <a:prstGeom prst="rect">
            <a:avLst/>
          </a:prstGeom>
        </p:spPr>
        <p:txBody>
          <a:bodyPr vert="horz" lIns="91440" tIns="45720" rIns="91440" bIns="45720" rtlCol="0"/>
          <a:lstStyle>
            <a:lvl1pPr algn="r">
              <a:defRPr sz="1200"/>
            </a:lvl1pPr>
          </a:lstStyle>
          <a:p>
            <a:fld id="{793B34A4-A1FB-4DBF-901C-284A8C9A9146}" type="datetimeFigureOut">
              <a:rPr kumimoji="1" lang="ja-JP" altLang="en-US" smtClean="0"/>
              <a:t>2024/5/9</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1063"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3537"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450" y="9440863"/>
            <a:ext cx="2949575" cy="498475"/>
          </a:xfrm>
          <a:prstGeom prst="rect">
            <a:avLst/>
          </a:prstGeom>
        </p:spPr>
        <p:txBody>
          <a:bodyPr vert="horz" lIns="91440" tIns="45720" rIns="91440" bIns="45720" rtlCol="0" anchor="b"/>
          <a:lstStyle>
            <a:lvl1pPr algn="r">
              <a:defRPr sz="1200"/>
            </a:lvl1pPr>
          </a:lstStyle>
          <a:p>
            <a:fld id="{684304AB-55D1-4268-8B14-77A2B6240FA2}" type="slidenum">
              <a:rPr kumimoji="1" lang="ja-JP" altLang="en-US" smtClean="0"/>
              <a:t>‹#›</a:t>
            </a:fld>
            <a:endParaRPr kumimoji="1" lang="ja-JP" altLang="en-US"/>
          </a:p>
        </p:txBody>
      </p:sp>
    </p:spTree>
    <p:extLst>
      <p:ext uri="{BB962C8B-B14F-4D97-AF65-F5344CB8AC3E}">
        <p14:creationId xmlns:p14="http://schemas.microsoft.com/office/powerpoint/2010/main" val="35338116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2250" y="809625"/>
            <a:ext cx="7199313" cy="40497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endParaRPr kumimoji="1" lang="ja-JP" altLang="en-US" dirty="0"/>
          </a:p>
        </p:txBody>
      </p:sp>
    </p:spTree>
    <p:extLst>
      <p:ext uri="{BB962C8B-B14F-4D97-AF65-F5344CB8AC3E}">
        <p14:creationId xmlns:p14="http://schemas.microsoft.com/office/powerpoint/2010/main" val="34848576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2250" y="809625"/>
            <a:ext cx="7199313" cy="4049713"/>
          </a:xfrm>
        </p:spPr>
      </p:sp>
      <p:sp>
        <p:nvSpPr>
          <p:cNvPr id="3" name="ノート プレースホルダー 2"/>
          <p:cNvSpPr>
            <a:spLocks noGrp="1"/>
          </p:cNvSpPr>
          <p:nvPr>
            <p:ph type="body" idx="1"/>
          </p:nvPr>
        </p:nvSpPr>
        <p:spPr/>
        <p:txBody>
          <a:bodyPr>
            <a:normAutofit fontScale="92500" lnSpcReduction="20000"/>
          </a:bodyPr>
          <a:lstStyle/>
          <a:p>
            <a:r>
              <a:rPr lang="ja-JP" altLang="en-US" dirty="0" smtClean="0"/>
              <a:t>●</a:t>
            </a:r>
            <a:r>
              <a:rPr lang="ja-JP" altLang="en-US" dirty="0"/>
              <a:t>まずは、高卒用の求人です。</a:t>
            </a:r>
            <a:endParaRPr lang="en-US" altLang="ja-JP" dirty="0"/>
          </a:p>
          <a:p>
            <a:r>
              <a:rPr lang="ja-JP" altLang="en-US" dirty="0" smtClean="0"/>
              <a:t>・高卒求人は６月</a:t>
            </a:r>
            <a:r>
              <a:rPr lang="ja-JP" altLang="en-US" dirty="0"/>
              <a:t>１日</a:t>
            </a:r>
            <a:r>
              <a:rPr lang="ja-JP" altLang="en-US" dirty="0" smtClean="0"/>
              <a:t>から受付</a:t>
            </a:r>
            <a:r>
              <a:rPr lang="ja-JP" altLang="en-US" dirty="0"/>
              <a:t>開始となります。</a:t>
            </a:r>
            <a:endParaRPr lang="en-US" altLang="ja-JP" dirty="0"/>
          </a:p>
          <a:p>
            <a:r>
              <a:rPr lang="ja-JP" altLang="en-US" dirty="0"/>
              <a:t>・</a:t>
            </a:r>
            <a:r>
              <a:rPr lang="ja-JP" altLang="en-US" dirty="0" smtClean="0"/>
              <a:t>受付</a:t>
            </a:r>
            <a:r>
              <a:rPr lang="ja-JP" altLang="en-US" dirty="0"/>
              <a:t>時に返却は</a:t>
            </a:r>
            <a:r>
              <a:rPr lang="ja-JP" altLang="en-US" dirty="0" smtClean="0"/>
              <a:t>できず、７月</a:t>
            </a:r>
            <a:r>
              <a:rPr lang="ja-JP" altLang="en-US" dirty="0"/>
              <a:t>１日以降、求人票の返却</a:t>
            </a:r>
            <a:r>
              <a:rPr lang="ja-JP" altLang="en-US" dirty="0" smtClean="0"/>
              <a:t>となります</a:t>
            </a:r>
            <a:r>
              <a:rPr lang="ja-JP" altLang="en-US" dirty="0"/>
              <a:t>のでご了承</a:t>
            </a:r>
            <a:r>
              <a:rPr lang="ja-JP" altLang="en-US" dirty="0" smtClean="0"/>
              <a:t>ください。</a:t>
            </a:r>
            <a:endParaRPr lang="en-US" altLang="ja-JP" dirty="0"/>
          </a:p>
          <a:p>
            <a:r>
              <a:rPr lang="ja-JP" altLang="en-US" dirty="0"/>
              <a:t>　また</a:t>
            </a:r>
            <a:r>
              <a:rPr lang="ja-JP" altLang="en-US" dirty="0" smtClean="0"/>
              <a:t>、同じく７月１日以降、企業</a:t>
            </a:r>
            <a:r>
              <a:rPr lang="ja-JP" altLang="en-US" dirty="0"/>
              <a:t>による学校への求人連絡・学校訪問が解禁されます。</a:t>
            </a:r>
            <a:endParaRPr lang="en-US" altLang="ja-JP" dirty="0"/>
          </a:p>
          <a:p>
            <a:r>
              <a:rPr lang="ja-JP" altLang="en-US" dirty="0"/>
              <a:t>・夏休み前後に</a:t>
            </a:r>
            <a:r>
              <a:rPr lang="ja-JP" altLang="en-US" dirty="0" smtClean="0"/>
              <a:t>学校から「</a:t>
            </a:r>
            <a:r>
              <a:rPr lang="ja-JP" altLang="en-US" dirty="0"/>
              <a:t>職場見学のお願い」という依頼文が来ましたら　職場見学の日程等を調整し、　</a:t>
            </a:r>
            <a:r>
              <a:rPr lang="ja-JP" altLang="en-US" dirty="0" smtClean="0"/>
              <a:t>実施していただきます</a:t>
            </a:r>
            <a:r>
              <a:rPr lang="ja-JP" altLang="en-US" dirty="0"/>
              <a:t>ようお願いいたします</a:t>
            </a:r>
            <a:r>
              <a:rPr lang="ja-JP" altLang="en-US" dirty="0" smtClean="0"/>
              <a:t>。</a:t>
            </a:r>
            <a:endParaRPr lang="en-US" altLang="ja-JP" dirty="0"/>
          </a:p>
          <a:p>
            <a:r>
              <a:rPr lang="ja-JP" altLang="en-US" dirty="0"/>
              <a:t>・９月５日以降、応募を希望する生徒があった場合、学校から「統一応募書類」が企業へ送付</a:t>
            </a:r>
            <a:r>
              <a:rPr lang="ja-JP" altLang="en-US" dirty="0" smtClean="0"/>
              <a:t>され、９月</a:t>
            </a:r>
            <a:r>
              <a:rPr lang="ja-JP" altLang="en-US" dirty="0"/>
              <a:t>１６日以降、選考開始となります。</a:t>
            </a:r>
            <a:endParaRPr lang="en-US" altLang="ja-JP" dirty="0"/>
          </a:p>
          <a:p>
            <a:r>
              <a:rPr lang="ja-JP" altLang="en-US" dirty="0" smtClean="0"/>
              <a:t>・</a:t>
            </a:r>
            <a:r>
              <a:rPr lang="ja-JP" altLang="en-US" dirty="0"/>
              <a:t>就業開始日は、卒業後としてください。</a:t>
            </a:r>
            <a:endParaRPr lang="en-US" altLang="ja-JP" dirty="0"/>
          </a:p>
          <a:p>
            <a:endParaRPr lang="en-US" altLang="ja-JP" dirty="0"/>
          </a:p>
          <a:p>
            <a:r>
              <a:rPr lang="ja-JP" altLang="en-US" dirty="0"/>
              <a:t>●次に、中学生の採用の日程等を説明させて</a:t>
            </a:r>
            <a:r>
              <a:rPr lang="ja-JP" altLang="en-US" dirty="0" smtClean="0"/>
              <a:t>いただきます。</a:t>
            </a:r>
            <a:endParaRPr lang="en-US" altLang="ja-JP" dirty="0" smtClean="0"/>
          </a:p>
          <a:p>
            <a:r>
              <a:rPr lang="ja-JP" altLang="en-US" dirty="0" smtClean="0"/>
              <a:t>中学生</a:t>
            </a:r>
            <a:r>
              <a:rPr lang="ja-JP" altLang="en-US" dirty="0"/>
              <a:t>の場合は、高校の取り扱いとは違い、受理した求人は、学校を管轄するハローワークから学校へ連絡することとなって</a:t>
            </a:r>
            <a:r>
              <a:rPr lang="ja-JP" altLang="en-US" dirty="0" smtClean="0"/>
              <a:t>おり、皆様</a:t>
            </a:r>
            <a:r>
              <a:rPr lang="ja-JP" altLang="en-US" dirty="0"/>
              <a:t>から送付していただく必要はありません。</a:t>
            </a:r>
            <a:endParaRPr lang="en-US" altLang="ja-JP" dirty="0"/>
          </a:p>
          <a:p>
            <a:r>
              <a:rPr lang="ja-JP" altLang="en-US" dirty="0" smtClean="0"/>
              <a:t>ハローワーク</a:t>
            </a:r>
            <a:r>
              <a:rPr lang="ja-JP" altLang="en-US" dirty="0"/>
              <a:t>が生徒と職業相談を行ったうえで</a:t>
            </a:r>
            <a:r>
              <a:rPr lang="ja-JP" altLang="en-US" dirty="0" smtClean="0"/>
              <a:t>、冊子の</a:t>
            </a:r>
            <a:r>
              <a:rPr lang="en-US" altLang="ja-JP" dirty="0" smtClean="0"/>
              <a:t>18</a:t>
            </a:r>
            <a:r>
              <a:rPr lang="ja-JP" altLang="en-US" dirty="0" smtClean="0"/>
              <a:t>ページにあります、所定</a:t>
            </a:r>
            <a:r>
              <a:rPr lang="ja-JP" altLang="en-US" dirty="0"/>
              <a:t>の応募書類「職業相談表（乙）</a:t>
            </a:r>
            <a:r>
              <a:rPr lang="ja-JP" altLang="en-US" dirty="0" smtClean="0"/>
              <a:t>」を</a:t>
            </a:r>
            <a:r>
              <a:rPr lang="ja-JP" altLang="en-US" dirty="0"/>
              <a:t>、ハローワークから紹介状とともに送付させていただきます</a:t>
            </a:r>
            <a:r>
              <a:rPr lang="ja-JP" altLang="en-US" dirty="0" smtClean="0"/>
              <a:t>。</a:t>
            </a:r>
            <a:endParaRPr lang="en-US" altLang="ja-JP" dirty="0" smtClean="0"/>
          </a:p>
          <a:p>
            <a:r>
              <a:rPr lang="ja-JP" altLang="en-US" dirty="0" smtClean="0"/>
              <a:t>取扱い</a:t>
            </a:r>
            <a:r>
              <a:rPr lang="ja-JP" altLang="en-US" dirty="0"/>
              <a:t>スケジュールは、　　</a:t>
            </a:r>
            <a:endParaRPr lang="en-US" altLang="ja-JP" dirty="0"/>
          </a:p>
          <a:p>
            <a:r>
              <a:rPr lang="ja-JP" altLang="en-US" dirty="0"/>
              <a:t>・６月１日から求人受付・返却</a:t>
            </a:r>
            <a:endParaRPr lang="en-US" altLang="ja-JP" dirty="0"/>
          </a:p>
          <a:p>
            <a:r>
              <a:rPr lang="ja-JP" altLang="en-US" dirty="0"/>
              <a:t>・７月１日より、安定所間</a:t>
            </a:r>
            <a:r>
              <a:rPr lang="ja-JP" altLang="en-US" dirty="0" smtClean="0"/>
              <a:t>で順次求人連絡をして</a:t>
            </a:r>
            <a:r>
              <a:rPr lang="ja-JP" altLang="en-US" dirty="0"/>
              <a:t>いきます。　学校への連絡</a:t>
            </a:r>
            <a:r>
              <a:rPr lang="ja-JP" altLang="en-US" dirty="0" smtClean="0"/>
              <a:t>は９～１０月</a:t>
            </a:r>
            <a:r>
              <a:rPr lang="ja-JP" altLang="en-US" dirty="0"/>
              <a:t>頃と</a:t>
            </a:r>
            <a:r>
              <a:rPr lang="ja-JP" altLang="en-US" dirty="0" smtClean="0"/>
              <a:t>なります。</a:t>
            </a:r>
            <a:endParaRPr lang="en-US" altLang="ja-JP" dirty="0"/>
          </a:p>
          <a:p>
            <a:r>
              <a:rPr lang="ja-JP" altLang="en-US" dirty="0"/>
              <a:t>・求人申し込みはできるかぎり８月末までにお願いします</a:t>
            </a:r>
            <a:endParaRPr lang="en-US" altLang="ja-JP" dirty="0"/>
          </a:p>
          <a:p>
            <a:r>
              <a:rPr lang="ja-JP" altLang="en-US" dirty="0"/>
              <a:t>・１月１日　以降</a:t>
            </a:r>
            <a:r>
              <a:rPr lang="ja-JP" altLang="en-US" dirty="0" smtClean="0"/>
              <a:t>、安定所から</a:t>
            </a:r>
            <a:r>
              <a:rPr lang="en-US" altLang="ja-JP" dirty="0" smtClean="0"/>
              <a:t>『</a:t>
            </a:r>
            <a:r>
              <a:rPr lang="ja-JP" altLang="en-US" dirty="0"/>
              <a:t>職業相談表（乙）</a:t>
            </a:r>
            <a:r>
              <a:rPr lang="en-US" altLang="ja-JP" dirty="0"/>
              <a:t>』</a:t>
            </a:r>
            <a:r>
              <a:rPr lang="ja-JP" altLang="en-US" dirty="0"/>
              <a:t>を企業へ送付いたします。</a:t>
            </a:r>
            <a:endParaRPr lang="en-US" altLang="ja-JP" dirty="0"/>
          </a:p>
          <a:p>
            <a:r>
              <a:rPr lang="ja-JP" altLang="en-US" dirty="0" smtClean="0"/>
              <a:t>・今年度は令和５年１月２５日が一斉</a:t>
            </a:r>
            <a:r>
              <a:rPr lang="ja-JP" altLang="en-US" dirty="0"/>
              <a:t>選考</a:t>
            </a:r>
            <a:r>
              <a:rPr lang="ja-JP" altLang="en-US" dirty="0" smtClean="0"/>
              <a:t>日となり、就業</a:t>
            </a:r>
            <a:r>
              <a:rPr lang="ja-JP" altLang="en-US" dirty="0"/>
              <a:t>開始は</a:t>
            </a:r>
            <a:r>
              <a:rPr lang="ja-JP" altLang="en-US" dirty="0" smtClean="0"/>
              <a:t>令和５年</a:t>
            </a:r>
            <a:r>
              <a:rPr lang="ja-JP" altLang="en-US" dirty="0"/>
              <a:t>４月１日以降</a:t>
            </a:r>
            <a:r>
              <a:rPr lang="ja-JP" altLang="en-US" dirty="0" smtClean="0"/>
              <a:t>としてください。</a:t>
            </a:r>
            <a:endParaRPr lang="en-US" altLang="ja-JP" dirty="0"/>
          </a:p>
        </p:txBody>
      </p:sp>
      <p:sp>
        <p:nvSpPr>
          <p:cNvPr id="6" name="日付プレースホルダー 5"/>
          <p:cNvSpPr>
            <a:spLocks noGrp="1"/>
          </p:cNvSpPr>
          <p:nvPr>
            <p:ph type="dt" idx="11"/>
          </p:nvPr>
        </p:nvSpPr>
        <p:spPr/>
        <p:txBody>
          <a:bodyPr/>
          <a:lstStyle/>
          <a:p>
            <a:endParaRPr kumimoji="1" lang="ja-JP" altLang="en-US" dirty="0"/>
          </a:p>
        </p:txBody>
      </p:sp>
    </p:spTree>
    <p:extLst>
      <p:ext uri="{BB962C8B-B14F-4D97-AF65-F5344CB8AC3E}">
        <p14:creationId xmlns:p14="http://schemas.microsoft.com/office/powerpoint/2010/main" val="24329265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2250" y="809625"/>
            <a:ext cx="7199313" cy="4049713"/>
          </a:xfrm>
        </p:spPr>
      </p:sp>
      <p:sp>
        <p:nvSpPr>
          <p:cNvPr id="3" name="ノート プレースホルダー 2"/>
          <p:cNvSpPr>
            <a:spLocks noGrp="1"/>
          </p:cNvSpPr>
          <p:nvPr>
            <p:ph type="body" idx="1"/>
          </p:nvPr>
        </p:nvSpPr>
        <p:spPr/>
        <p:txBody>
          <a:bodyPr>
            <a:normAutofit fontScale="92500" lnSpcReduction="20000"/>
          </a:bodyPr>
          <a:lstStyle/>
          <a:p>
            <a:r>
              <a:rPr lang="ja-JP" altLang="en-US" dirty="0" smtClean="0"/>
              <a:t>●</a:t>
            </a:r>
            <a:r>
              <a:rPr lang="ja-JP" altLang="en-US" dirty="0"/>
              <a:t>まずは、高卒用の求人です。</a:t>
            </a:r>
            <a:endParaRPr lang="en-US" altLang="ja-JP" dirty="0"/>
          </a:p>
          <a:p>
            <a:r>
              <a:rPr lang="ja-JP" altLang="en-US" dirty="0" smtClean="0"/>
              <a:t>・高卒求人は６月</a:t>
            </a:r>
            <a:r>
              <a:rPr lang="ja-JP" altLang="en-US" dirty="0"/>
              <a:t>１日</a:t>
            </a:r>
            <a:r>
              <a:rPr lang="ja-JP" altLang="en-US" dirty="0" smtClean="0"/>
              <a:t>から受付</a:t>
            </a:r>
            <a:r>
              <a:rPr lang="ja-JP" altLang="en-US" dirty="0"/>
              <a:t>開始となります。</a:t>
            </a:r>
            <a:endParaRPr lang="en-US" altLang="ja-JP" dirty="0"/>
          </a:p>
          <a:p>
            <a:r>
              <a:rPr lang="ja-JP" altLang="en-US" dirty="0"/>
              <a:t>・</a:t>
            </a:r>
            <a:r>
              <a:rPr lang="ja-JP" altLang="en-US" dirty="0" smtClean="0"/>
              <a:t>受付</a:t>
            </a:r>
            <a:r>
              <a:rPr lang="ja-JP" altLang="en-US" dirty="0"/>
              <a:t>時に返却は</a:t>
            </a:r>
            <a:r>
              <a:rPr lang="ja-JP" altLang="en-US" dirty="0" smtClean="0"/>
              <a:t>できず、７月</a:t>
            </a:r>
            <a:r>
              <a:rPr lang="ja-JP" altLang="en-US" dirty="0"/>
              <a:t>１日以降、求人票の返却</a:t>
            </a:r>
            <a:r>
              <a:rPr lang="ja-JP" altLang="en-US" dirty="0" smtClean="0"/>
              <a:t>となります</a:t>
            </a:r>
            <a:r>
              <a:rPr lang="ja-JP" altLang="en-US" dirty="0"/>
              <a:t>のでご了承</a:t>
            </a:r>
            <a:r>
              <a:rPr lang="ja-JP" altLang="en-US" dirty="0" smtClean="0"/>
              <a:t>ください。</a:t>
            </a:r>
            <a:endParaRPr lang="en-US" altLang="ja-JP" dirty="0"/>
          </a:p>
          <a:p>
            <a:r>
              <a:rPr lang="ja-JP" altLang="en-US" dirty="0"/>
              <a:t>　また</a:t>
            </a:r>
            <a:r>
              <a:rPr lang="ja-JP" altLang="en-US" dirty="0" smtClean="0"/>
              <a:t>、同じく７月１日以降、企業</a:t>
            </a:r>
            <a:r>
              <a:rPr lang="ja-JP" altLang="en-US" dirty="0"/>
              <a:t>による学校への求人連絡・学校訪問が解禁されます。</a:t>
            </a:r>
            <a:endParaRPr lang="en-US" altLang="ja-JP" dirty="0"/>
          </a:p>
          <a:p>
            <a:r>
              <a:rPr lang="ja-JP" altLang="en-US" dirty="0"/>
              <a:t>・夏休み前後に</a:t>
            </a:r>
            <a:r>
              <a:rPr lang="ja-JP" altLang="en-US" dirty="0" smtClean="0"/>
              <a:t>学校から「</a:t>
            </a:r>
            <a:r>
              <a:rPr lang="ja-JP" altLang="en-US" dirty="0"/>
              <a:t>職場見学のお願い」という依頼文が来ましたら　職場見学の日程等を調整し、　</a:t>
            </a:r>
            <a:r>
              <a:rPr lang="ja-JP" altLang="en-US" dirty="0" smtClean="0"/>
              <a:t>実施していただきます</a:t>
            </a:r>
            <a:r>
              <a:rPr lang="ja-JP" altLang="en-US" dirty="0"/>
              <a:t>ようお願いいたします</a:t>
            </a:r>
            <a:r>
              <a:rPr lang="ja-JP" altLang="en-US" dirty="0" smtClean="0"/>
              <a:t>。</a:t>
            </a:r>
            <a:endParaRPr lang="en-US" altLang="ja-JP" dirty="0"/>
          </a:p>
          <a:p>
            <a:r>
              <a:rPr lang="ja-JP" altLang="en-US" dirty="0"/>
              <a:t>・９月５日以降、応募を希望する生徒があった場合、学校から「統一応募書類」が企業へ送付</a:t>
            </a:r>
            <a:r>
              <a:rPr lang="ja-JP" altLang="en-US" dirty="0" smtClean="0"/>
              <a:t>され、９月</a:t>
            </a:r>
            <a:r>
              <a:rPr lang="ja-JP" altLang="en-US" dirty="0"/>
              <a:t>１６日以降、選考開始となります。</a:t>
            </a:r>
            <a:endParaRPr lang="en-US" altLang="ja-JP" dirty="0"/>
          </a:p>
          <a:p>
            <a:r>
              <a:rPr lang="ja-JP" altLang="en-US" dirty="0" smtClean="0"/>
              <a:t>・</a:t>
            </a:r>
            <a:r>
              <a:rPr lang="ja-JP" altLang="en-US" dirty="0"/>
              <a:t>就業開始日は、卒業後としてください。</a:t>
            </a:r>
            <a:endParaRPr lang="en-US" altLang="ja-JP" dirty="0"/>
          </a:p>
          <a:p>
            <a:endParaRPr lang="en-US" altLang="ja-JP" dirty="0"/>
          </a:p>
          <a:p>
            <a:r>
              <a:rPr lang="ja-JP" altLang="en-US" dirty="0"/>
              <a:t>●次に、中学生の採用の日程等を説明させて</a:t>
            </a:r>
            <a:r>
              <a:rPr lang="ja-JP" altLang="en-US" dirty="0" smtClean="0"/>
              <a:t>いただきます。</a:t>
            </a:r>
            <a:endParaRPr lang="en-US" altLang="ja-JP" dirty="0" smtClean="0"/>
          </a:p>
          <a:p>
            <a:r>
              <a:rPr lang="ja-JP" altLang="en-US" dirty="0" smtClean="0"/>
              <a:t>中学生</a:t>
            </a:r>
            <a:r>
              <a:rPr lang="ja-JP" altLang="en-US" dirty="0"/>
              <a:t>の場合は、高校の取り扱いとは違い、受理した求人は、学校を管轄するハローワークから学校へ連絡することとなって</a:t>
            </a:r>
            <a:r>
              <a:rPr lang="ja-JP" altLang="en-US" dirty="0" smtClean="0"/>
              <a:t>おり、皆様</a:t>
            </a:r>
            <a:r>
              <a:rPr lang="ja-JP" altLang="en-US" dirty="0"/>
              <a:t>から送付していただく必要はありません。</a:t>
            </a:r>
            <a:endParaRPr lang="en-US" altLang="ja-JP" dirty="0"/>
          </a:p>
          <a:p>
            <a:r>
              <a:rPr lang="ja-JP" altLang="en-US" dirty="0" smtClean="0"/>
              <a:t>ハローワーク</a:t>
            </a:r>
            <a:r>
              <a:rPr lang="ja-JP" altLang="en-US" dirty="0"/>
              <a:t>が生徒と職業相談を行ったうえで</a:t>
            </a:r>
            <a:r>
              <a:rPr lang="ja-JP" altLang="en-US" dirty="0" smtClean="0"/>
              <a:t>、冊子の</a:t>
            </a:r>
            <a:r>
              <a:rPr lang="en-US" altLang="ja-JP" dirty="0" smtClean="0"/>
              <a:t>18</a:t>
            </a:r>
            <a:r>
              <a:rPr lang="ja-JP" altLang="en-US" dirty="0" smtClean="0"/>
              <a:t>ページにあります、所定</a:t>
            </a:r>
            <a:r>
              <a:rPr lang="ja-JP" altLang="en-US" dirty="0"/>
              <a:t>の応募書類「職業相談表（乙）</a:t>
            </a:r>
            <a:r>
              <a:rPr lang="ja-JP" altLang="en-US" dirty="0" smtClean="0"/>
              <a:t>」を</a:t>
            </a:r>
            <a:r>
              <a:rPr lang="ja-JP" altLang="en-US" dirty="0"/>
              <a:t>、ハローワークから紹介状とともに送付させていただきます</a:t>
            </a:r>
            <a:r>
              <a:rPr lang="ja-JP" altLang="en-US" dirty="0" smtClean="0"/>
              <a:t>。</a:t>
            </a:r>
            <a:endParaRPr lang="en-US" altLang="ja-JP" dirty="0" smtClean="0"/>
          </a:p>
          <a:p>
            <a:r>
              <a:rPr lang="ja-JP" altLang="en-US" dirty="0" smtClean="0"/>
              <a:t>取扱い</a:t>
            </a:r>
            <a:r>
              <a:rPr lang="ja-JP" altLang="en-US" dirty="0"/>
              <a:t>スケジュールは、　　</a:t>
            </a:r>
            <a:endParaRPr lang="en-US" altLang="ja-JP" dirty="0"/>
          </a:p>
          <a:p>
            <a:r>
              <a:rPr lang="ja-JP" altLang="en-US" dirty="0"/>
              <a:t>・６月１日から求人受付・返却</a:t>
            </a:r>
            <a:endParaRPr lang="en-US" altLang="ja-JP" dirty="0"/>
          </a:p>
          <a:p>
            <a:r>
              <a:rPr lang="ja-JP" altLang="en-US" dirty="0"/>
              <a:t>・７月１日より、安定所間</a:t>
            </a:r>
            <a:r>
              <a:rPr lang="ja-JP" altLang="en-US" dirty="0" smtClean="0"/>
              <a:t>で順次求人連絡をして</a:t>
            </a:r>
            <a:r>
              <a:rPr lang="ja-JP" altLang="en-US" dirty="0"/>
              <a:t>いきます。　学校への連絡</a:t>
            </a:r>
            <a:r>
              <a:rPr lang="ja-JP" altLang="en-US" dirty="0" smtClean="0"/>
              <a:t>は９～１０月</a:t>
            </a:r>
            <a:r>
              <a:rPr lang="ja-JP" altLang="en-US" dirty="0"/>
              <a:t>頃と</a:t>
            </a:r>
            <a:r>
              <a:rPr lang="ja-JP" altLang="en-US" dirty="0" smtClean="0"/>
              <a:t>なります。</a:t>
            </a:r>
            <a:endParaRPr lang="en-US" altLang="ja-JP" dirty="0"/>
          </a:p>
          <a:p>
            <a:r>
              <a:rPr lang="ja-JP" altLang="en-US" dirty="0"/>
              <a:t>・求人申し込みはできるかぎり８月末までにお願いします</a:t>
            </a:r>
            <a:endParaRPr lang="en-US" altLang="ja-JP" dirty="0"/>
          </a:p>
          <a:p>
            <a:r>
              <a:rPr lang="ja-JP" altLang="en-US" dirty="0"/>
              <a:t>・１月１日　以降</a:t>
            </a:r>
            <a:r>
              <a:rPr lang="ja-JP" altLang="en-US" dirty="0" smtClean="0"/>
              <a:t>、安定所から</a:t>
            </a:r>
            <a:r>
              <a:rPr lang="en-US" altLang="ja-JP" dirty="0" smtClean="0"/>
              <a:t>『</a:t>
            </a:r>
            <a:r>
              <a:rPr lang="ja-JP" altLang="en-US" dirty="0"/>
              <a:t>職業相談表（乙）</a:t>
            </a:r>
            <a:r>
              <a:rPr lang="en-US" altLang="ja-JP" dirty="0"/>
              <a:t>』</a:t>
            </a:r>
            <a:r>
              <a:rPr lang="ja-JP" altLang="en-US" dirty="0"/>
              <a:t>を企業へ送付いたします。</a:t>
            </a:r>
            <a:endParaRPr lang="en-US" altLang="ja-JP" dirty="0"/>
          </a:p>
          <a:p>
            <a:r>
              <a:rPr lang="ja-JP" altLang="en-US" dirty="0" smtClean="0"/>
              <a:t>・今年度は令和５年１月２５日が一斉</a:t>
            </a:r>
            <a:r>
              <a:rPr lang="ja-JP" altLang="en-US" dirty="0"/>
              <a:t>選考</a:t>
            </a:r>
            <a:r>
              <a:rPr lang="ja-JP" altLang="en-US" dirty="0" smtClean="0"/>
              <a:t>日となり、就業</a:t>
            </a:r>
            <a:r>
              <a:rPr lang="ja-JP" altLang="en-US" dirty="0"/>
              <a:t>開始は</a:t>
            </a:r>
            <a:r>
              <a:rPr lang="ja-JP" altLang="en-US" dirty="0" smtClean="0"/>
              <a:t>令和５年</a:t>
            </a:r>
            <a:r>
              <a:rPr lang="ja-JP" altLang="en-US" dirty="0"/>
              <a:t>４月１日以降</a:t>
            </a:r>
            <a:r>
              <a:rPr lang="ja-JP" altLang="en-US" dirty="0" smtClean="0"/>
              <a:t>としてください。</a:t>
            </a:r>
            <a:endParaRPr lang="en-US" altLang="ja-JP" dirty="0"/>
          </a:p>
        </p:txBody>
      </p:sp>
      <p:sp>
        <p:nvSpPr>
          <p:cNvPr id="6" name="日付プレースホルダー 5"/>
          <p:cNvSpPr>
            <a:spLocks noGrp="1"/>
          </p:cNvSpPr>
          <p:nvPr>
            <p:ph type="dt" idx="11"/>
          </p:nvPr>
        </p:nvSpPr>
        <p:spPr/>
        <p:txBody>
          <a:bodyPr/>
          <a:lstStyle/>
          <a:p>
            <a:endParaRPr kumimoji="1" lang="ja-JP" altLang="en-US" dirty="0"/>
          </a:p>
        </p:txBody>
      </p:sp>
    </p:spTree>
    <p:extLst>
      <p:ext uri="{BB962C8B-B14F-4D97-AF65-F5344CB8AC3E}">
        <p14:creationId xmlns:p14="http://schemas.microsoft.com/office/powerpoint/2010/main" val="18332164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2250" y="809625"/>
            <a:ext cx="7199313" cy="4049713"/>
          </a:xfrm>
        </p:spPr>
      </p:sp>
      <p:sp>
        <p:nvSpPr>
          <p:cNvPr id="3" name="ノート プレースホルダー 2"/>
          <p:cNvSpPr>
            <a:spLocks noGrp="1"/>
          </p:cNvSpPr>
          <p:nvPr>
            <p:ph type="body" idx="1"/>
          </p:nvPr>
        </p:nvSpPr>
        <p:spPr/>
        <p:txBody>
          <a:bodyPr>
            <a:normAutofit fontScale="92500" lnSpcReduction="20000"/>
          </a:bodyPr>
          <a:lstStyle/>
          <a:p>
            <a:r>
              <a:rPr lang="ja-JP" altLang="en-US" dirty="0" smtClean="0"/>
              <a:t>●</a:t>
            </a:r>
            <a:r>
              <a:rPr lang="ja-JP" altLang="en-US" dirty="0"/>
              <a:t>まずは、高卒用の求人です。</a:t>
            </a:r>
            <a:endParaRPr lang="en-US" altLang="ja-JP" dirty="0"/>
          </a:p>
          <a:p>
            <a:r>
              <a:rPr lang="ja-JP" altLang="en-US" dirty="0" smtClean="0"/>
              <a:t>・高卒求人は６月</a:t>
            </a:r>
            <a:r>
              <a:rPr lang="ja-JP" altLang="en-US" dirty="0"/>
              <a:t>１日</a:t>
            </a:r>
            <a:r>
              <a:rPr lang="ja-JP" altLang="en-US" dirty="0" smtClean="0"/>
              <a:t>から受付</a:t>
            </a:r>
            <a:r>
              <a:rPr lang="ja-JP" altLang="en-US" dirty="0"/>
              <a:t>開始となります。</a:t>
            </a:r>
            <a:endParaRPr lang="en-US" altLang="ja-JP" dirty="0"/>
          </a:p>
          <a:p>
            <a:r>
              <a:rPr lang="ja-JP" altLang="en-US" dirty="0"/>
              <a:t>・</a:t>
            </a:r>
            <a:r>
              <a:rPr lang="ja-JP" altLang="en-US" dirty="0" smtClean="0"/>
              <a:t>受付</a:t>
            </a:r>
            <a:r>
              <a:rPr lang="ja-JP" altLang="en-US" dirty="0"/>
              <a:t>時に返却は</a:t>
            </a:r>
            <a:r>
              <a:rPr lang="ja-JP" altLang="en-US" dirty="0" smtClean="0"/>
              <a:t>できず、７月</a:t>
            </a:r>
            <a:r>
              <a:rPr lang="ja-JP" altLang="en-US" dirty="0"/>
              <a:t>１日以降、求人票の返却</a:t>
            </a:r>
            <a:r>
              <a:rPr lang="ja-JP" altLang="en-US" dirty="0" smtClean="0"/>
              <a:t>となります</a:t>
            </a:r>
            <a:r>
              <a:rPr lang="ja-JP" altLang="en-US" dirty="0"/>
              <a:t>のでご了承</a:t>
            </a:r>
            <a:r>
              <a:rPr lang="ja-JP" altLang="en-US" dirty="0" smtClean="0"/>
              <a:t>ください。</a:t>
            </a:r>
            <a:endParaRPr lang="en-US" altLang="ja-JP" dirty="0"/>
          </a:p>
          <a:p>
            <a:r>
              <a:rPr lang="ja-JP" altLang="en-US" dirty="0"/>
              <a:t>　また</a:t>
            </a:r>
            <a:r>
              <a:rPr lang="ja-JP" altLang="en-US" dirty="0" smtClean="0"/>
              <a:t>、同じく７月１日以降、企業</a:t>
            </a:r>
            <a:r>
              <a:rPr lang="ja-JP" altLang="en-US" dirty="0"/>
              <a:t>による学校への求人連絡・学校訪問が解禁されます。</a:t>
            </a:r>
            <a:endParaRPr lang="en-US" altLang="ja-JP" dirty="0"/>
          </a:p>
          <a:p>
            <a:r>
              <a:rPr lang="ja-JP" altLang="en-US" dirty="0"/>
              <a:t>・夏休み前後に</a:t>
            </a:r>
            <a:r>
              <a:rPr lang="ja-JP" altLang="en-US" dirty="0" smtClean="0"/>
              <a:t>学校から「</a:t>
            </a:r>
            <a:r>
              <a:rPr lang="ja-JP" altLang="en-US" dirty="0"/>
              <a:t>職場見学のお願い」という依頼文が来ましたら　職場見学の日程等を調整し、　</a:t>
            </a:r>
            <a:r>
              <a:rPr lang="ja-JP" altLang="en-US" dirty="0" smtClean="0"/>
              <a:t>実施していただきます</a:t>
            </a:r>
            <a:r>
              <a:rPr lang="ja-JP" altLang="en-US" dirty="0"/>
              <a:t>ようお願いいたします</a:t>
            </a:r>
            <a:r>
              <a:rPr lang="ja-JP" altLang="en-US" dirty="0" smtClean="0"/>
              <a:t>。</a:t>
            </a:r>
            <a:endParaRPr lang="en-US" altLang="ja-JP" dirty="0"/>
          </a:p>
          <a:p>
            <a:r>
              <a:rPr lang="ja-JP" altLang="en-US" dirty="0"/>
              <a:t>・９月５日以降、応募を希望する生徒があった場合、学校から「統一応募書類」が企業へ送付</a:t>
            </a:r>
            <a:r>
              <a:rPr lang="ja-JP" altLang="en-US" dirty="0" smtClean="0"/>
              <a:t>され、９月</a:t>
            </a:r>
            <a:r>
              <a:rPr lang="ja-JP" altLang="en-US" dirty="0"/>
              <a:t>１６日以降、選考開始となります。</a:t>
            </a:r>
            <a:endParaRPr lang="en-US" altLang="ja-JP" dirty="0"/>
          </a:p>
          <a:p>
            <a:r>
              <a:rPr lang="ja-JP" altLang="en-US" dirty="0" smtClean="0"/>
              <a:t>・</a:t>
            </a:r>
            <a:r>
              <a:rPr lang="ja-JP" altLang="en-US" dirty="0"/>
              <a:t>就業開始日は、卒業後としてください。</a:t>
            </a:r>
            <a:endParaRPr lang="en-US" altLang="ja-JP" dirty="0"/>
          </a:p>
          <a:p>
            <a:endParaRPr lang="en-US" altLang="ja-JP" dirty="0"/>
          </a:p>
          <a:p>
            <a:r>
              <a:rPr lang="ja-JP" altLang="en-US" dirty="0"/>
              <a:t>●次に、中学生の採用の日程等を説明させて</a:t>
            </a:r>
            <a:r>
              <a:rPr lang="ja-JP" altLang="en-US" dirty="0" smtClean="0"/>
              <a:t>いただきます。</a:t>
            </a:r>
            <a:endParaRPr lang="en-US" altLang="ja-JP" dirty="0" smtClean="0"/>
          </a:p>
          <a:p>
            <a:r>
              <a:rPr lang="ja-JP" altLang="en-US" dirty="0" smtClean="0"/>
              <a:t>中学生</a:t>
            </a:r>
            <a:r>
              <a:rPr lang="ja-JP" altLang="en-US" dirty="0"/>
              <a:t>の場合は、高校の取り扱いとは違い、受理した求人は、学校を管轄するハローワークから学校へ連絡することとなって</a:t>
            </a:r>
            <a:r>
              <a:rPr lang="ja-JP" altLang="en-US" dirty="0" smtClean="0"/>
              <a:t>おり、皆様</a:t>
            </a:r>
            <a:r>
              <a:rPr lang="ja-JP" altLang="en-US" dirty="0"/>
              <a:t>から送付していただく必要はありません。</a:t>
            </a:r>
            <a:endParaRPr lang="en-US" altLang="ja-JP" dirty="0"/>
          </a:p>
          <a:p>
            <a:r>
              <a:rPr lang="ja-JP" altLang="en-US" dirty="0" smtClean="0"/>
              <a:t>ハローワーク</a:t>
            </a:r>
            <a:r>
              <a:rPr lang="ja-JP" altLang="en-US" dirty="0"/>
              <a:t>が生徒と職業相談を行ったうえで</a:t>
            </a:r>
            <a:r>
              <a:rPr lang="ja-JP" altLang="en-US" dirty="0" smtClean="0"/>
              <a:t>、冊子の</a:t>
            </a:r>
            <a:r>
              <a:rPr lang="en-US" altLang="ja-JP" dirty="0" smtClean="0"/>
              <a:t>18</a:t>
            </a:r>
            <a:r>
              <a:rPr lang="ja-JP" altLang="en-US" dirty="0" smtClean="0"/>
              <a:t>ページにあります、所定</a:t>
            </a:r>
            <a:r>
              <a:rPr lang="ja-JP" altLang="en-US" dirty="0"/>
              <a:t>の応募書類「職業相談表（乙）</a:t>
            </a:r>
            <a:r>
              <a:rPr lang="ja-JP" altLang="en-US" dirty="0" smtClean="0"/>
              <a:t>」を</a:t>
            </a:r>
            <a:r>
              <a:rPr lang="ja-JP" altLang="en-US" dirty="0"/>
              <a:t>、ハローワークから紹介状とともに送付させていただきます</a:t>
            </a:r>
            <a:r>
              <a:rPr lang="ja-JP" altLang="en-US" dirty="0" smtClean="0"/>
              <a:t>。</a:t>
            </a:r>
            <a:endParaRPr lang="en-US" altLang="ja-JP" dirty="0" smtClean="0"/>
          </a:p>
          <a:p>
            <a:r>
              <a:rPr lang="ja-JP" altLang="en-US" dirty="0" smtClean="0"/>
              <a:t>取扱い</a:t>
            </a:r>
            <a:r>
              <a:rPr lang="ja-JP" altLang="en-US" dirty="0"/>
              <a:t>スケジュールは、　　</a:t>
            </a:r>
            <a:endParaRPr lang="en-US" altLang="ja-JP" dirty="0"/>
          </a:p>
          <a:p>
            <a:r>
              <a:rPr lang="ja-JP" altLang="en-US" dirty="0"/>
              <a:t>・６月１日から求人受付・返却</a:t>
            </a:r>
            <a:endParaRPr lang="en-US" altLang="ja-JP" dirty="0"/>
          </a:p>
          <a:p>
            <a:r>
              <a:rPr lang="ja-JP" altLang="en-US" dirty="0"/>
              <a:t>・７月１日より、安定所間</a:t>
            </a:r>
            <a:r>
              <a:rPr lang="ja-JP" altLang="en-US" dirty="0" smtClean="0"/>
              <a:t>で順次求人連絡をして</a:t>
            </a:r>
            <a:r>
              <a:rPr lang="ja-JP" altLang="en-US" dirty="0"/>
              <a:t>いきます。　学校への連絡</a:t>
            </a:r>
            <a:r>
              <a:rPr lang="ja-JP" altLang="en-US" dirty="0" smtClean="0"/>
              <a:t>は９～１０月</a:t>
            </a:r>
            <a:r>
              <a:rPr lang="ja-JP" altLang="en-US" dirty="0"/>
              <a:t>頃と</a:t>
            </a:r>
            <a:r>
              <a:rPr lang="ja-JP" altLang="en-US" dirty="0" smtClean="0"/>
              <a:t>なります。</a:t>
            </a:r>
            <a:endParaRPr lang="en-US" altLang="ja-JP" dirty="0"/>
          </a:p>
          <a:p>
            <a:r>
              <a:rPr lang="ja-JP" altLang="en-US" dirty="0"/>
              <a:t>・求人申し込みはできるかぎり８月末までにお願いします</a:t>
            </a:r>
            <a:endParaRPr lang="en-US" altLang="ja-JP" dirty="0"/>
          </a:p>
          <a:p>
            <a:r>
              <a:rPr lang="ja-JP" altLang="en-US" dirty="0"/>
              <a:t>・１月１日　以降</a:t>
            </a:r>
            <a:r>
              <a:rPr lang="ja-JP" altLang="en-US" dirty="0" smtClean="0"/>
              <a:t>、安定所から</a:t>
            </a:r>
            <a:r>
              <a:rPr lang="en-US" altLang="ja-JP" dirty="0" smtClean="0"/>
              <a:t>『</a:t>
            </a:r>
            <a:r>
              <a:rPr lang="ja-JP" altLang="en-US" dirty="0"/>
              <a:t>職業相談表（乙）</a:t>
            </a:r>
            <a:r>
              <a:rPr lang="en-US" altLang="ja-JP" dirty="0"/>
              <a:t>』</a:t>
            </a:r>
            <a:r>
              <a:rPr lang="ja-JP" altLang="en-US" dirty="0"/>
              <a:t>を企業へ送付いたします。</a:t>
            </a:r>
            <a:endParaRPr lang="en-US" altLang="ja-JP" dirty="0"/>
          </a:p>
          <a:p>
            <a:r>
              <a:rPr lang="ja-JP" altLang="en-US" dirty="0" smtClean="0"/>
              <a:t>・今年度は令和５年１月２５日が一斉</a:t>
            </a:r>
            <a:r>
              <a:rPr lang="ja-JP" altLang="en-US" dirty="0"/>
              <a:t>選考</a:t>
            </a:r>
            <a:r>
              <a:rPr lang="ja-JP" altLang="en-US" dirty="0" smtClean="0"/>
              <a:t>日となり、就業</a:t>
            </a:r>
            <a:r>
              <a:rPr lang="ja-JP" altLang="en-US" dirty="0"/>
              <a:t>開始は</a:t>
            </a:r>
            <a:r>
              <a:rPr lang="ja-JP" altLang="en-US" dirty="0" smtClean="0"/>
              <a:t>令和５年</a:t>
            </a:r>
            <a:r>
              <a:rPr lang="ja-JP" altLang="en-US" dirty="0"/>
              <a:t>４月１日以降</a:t>
            </a:r>
            <a:r>
              <a:rPr lang="ja-JP" altLang="en-US" dirty="0" smtClean="0"/>
              <a:t>としてください。</a:t>
            </a:r>
            <a:endParaRPr lang="en-US" altLang="ja-JP" dirty="0"/>
          </a:p>
        </p:txBody>
      </p:sp>
      <p:sp>
        <p:nvSpPr>
          <p:cNvPr id="6" name="日付プレースホルダー 5"/>
          <p:cNvSpPr>
            <a:spLocks noGrp="1"/>
          </p:cNvSpPr>
          <p:nvPr>
            <p:ph type="dt" idx="11"/>
          </p:nvPr>
        </p:nvSpPr>
        <p:spPr/>
        <p:txBody>
          <a:bodyPr/>
          <a:lstStyle/>
          <a:p>
            <a:endParaRPr kumimoji="1" lang="ja-JP" altLang="en-US" dirty="0"/>
          </a:p>
        </p:txBody>
      </p:sp>
    </p:spTree>
    <p:extLst>
      <p:ext uri="{BB962C8B-B14F-4D97-AF65-F5344CB8AC3E}">
        <p14:creationId xmlns:p14="http://schemas.microsoft.com/office/powerpoint/2010/main" val="3358694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2250" y="809625"/>
            <a:ext cx="7199313" cy="4049713"/>
          </a:xfrm>
        </p:spPr>
      </p:sp>
      <p:sp>
        <p:nvSpPr>
          <p:cNvPr id="3" name="ノート プレースホルダー 2"/>
          <p:cNvSpPr>
            <a:spLocks noGrp="1"/>
          </p:cNvSpPr>
          <p:nvPr>
            <p:ph type="body" idx="1"/>
          </p:nvPr>
        </p:nvSpPr>
        <p:spPr/>
        <p:txBody>
          <a:bodyPr/>
          <a:lstStyle/>
          <a:p>
            <a:pPr defTabSz="905530">
              <a:defRPr/>
            </a:pPr>
            <a:r>
              <a:rPr kumimoji="0" lang="ja-JP" altLang="en-US" kern="0" dirty="0" smtClean="0">
                <a:solidFill>
                  <a:sysClr val="windowText" lastClr="000000"/>
                </a:solidFill>
              </a:rPr>
              <a:t>では次に、</a:t>
            </a:r>
            <a:r>
              <a:rPr lang="ja-JP" altLang="en-US" dirty="0">
                <a:solidFill>
                  <a:prstClr val="black"/>
                </a:solidFill>
                <a:latin typeface="HG創英角ｺﾞｼｯｸUB" panose="020B0909000000000000" pitchFamily="49" charset="-128"/>
              </a:rPr>
              <a:t>新規学校卒業者の具体的な採用選考日程等</a:t>
            </a:r>
            <a:r>
              <a:rPr kumimoji="0" lang="ja-JP" altLang="en-US" kern="0" dirty="0" smtClean="0">
                <a:solidFill>
                  <a:sysClr val="windowText" lastClr="000000"/>
                </a:solidFill>
                <a:latin typeface="HG創英角ｺﾞｼｯｸUB" panose="020B0909000000000000" pitchFamily="49" charset="-128"/>
                <a:ea typeface="HG創英角ｺﾞｼｯｸUB" panose="020B0909000000000000" pitchFamily="49" charset="-128"/>
              </a:rPr>
              <a:t>につ</a:t>
            </a:r>
            <a:r>
              <a:rPr kumimoji="0" lang="ja-JP" altLang="en-US" kern="0" dirty="0" smtClean="0">
                <a:solidFill>
                  <a:sysClr val="windowText" lastClr="000000"/>
                </a:solidFill>
              </a:rPr>
              <a:t>いてご説明いたします。　</a:t>
            </a:r>
            <a:endParaRPr kumimoji="0" lang="en-US" altLang="ja-JP" kern="0" dirty="0" smtClean="0">
              <a:solidFill>
                <a:sysClr val="windowText" lastClr="000000"/>
              </a:solidFill>
            </a:endParaRPr>
          </a:p>
          <a:p>
            <a:endParaRPr kumimoji="1" lang="ja-JP" altLang="en-US" dirty="0"/>
          </a:p>
        </p:txBody>
      </p:sp>
      <p:sp>
        <p:nvSpPr>
          <p:cNvPr id="4" name="日付プレースホルダー 3"/>
          <p:cNvSpPr>
            <a:spLocks noGrp="1"/>
          </p:cNvSpPr>
          <p:nvPr>
            <p:ph type="dt" idx="10"/>
          </p:nvPr>
        </p:nvSpPr>
        <p:spPr/>
        <p:txBody>
          <a:bodyPr/>
          <a:lstStyle/>
          <a:p>
            <a:endParaRPr kumimoji="1" lang="ja-JP" altLang="en-US" dirty="0"/>
          </a:p>
        </p:txBody>
      </p:sp>
    </p:spTree>
    <p:extLst>
      <p:ext uri="{BB962C8B-B14F-4D97-AF65-F5344CB8AC3E}">
        <p14:creationId xmlns:p14="http://schemas.microsoft.com/office/powerpoint/2010/main" val="3586109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2250" y="809625"/>
            <a:ext cx="7199313" cy="4049713"/>
          </a:xfrm>
        </p:spPr>
      </p:sp>
      <p:sp>
        <p:nvSpPr>
          <p:cNvPr id="3" name="ノート プレースホルダー 2"/>
          <p:cNvSpPr>
            <a:spLocks noGrp="1"/>
          </p:cNvSpPr>
          <p:nvPr>
            <p:ph type="body" idx="1"/>
          </p:nvPr>
        </p:nvSpPr>
        <p:spPr/>
        <p:txBody>
          <a:bodyPr/>
          <a:lstStyle/>
          <a:p>
            <a:pPr defTabSz="905530">
              <a:defRPr/>
            </a:pPr>
            <a:r>
              <a:rPr kumimoji="0" lang="ja-JP" altLang="en-US" kern="0" dirty="0" smtClean="0">
                <a:solidFill>
                  <a:sysClr val="windowText" lastClr="000000"/>
                </a:solidFill>
              </a:rPr>
              <a:t>では次に、</a:t>
            </a:r>
            <a:r>
              <a:rPr lang="ja-JP" altLang="en-US" dirty="0">
                <a:solidFill>
                  <a:prstClr val="black"/>
                </a:solidFill>
                <a:latin typeface="HG創英角ｺﾞｼｯｸUB" panose="020B0909000000000000" pitchFamily="49" charset="-128"/>
              </a:rPr>
              <a:t>新規学校卒業者の具体的な採用選考日程等</a:t>
            </a:r>
            <a:r>
              <a:rPr kumimoji="0" lang="ja-JP" altLang="en-US" kern="0" dirty="0" smtClean="0">
                <a:solidFill>
                  <a:sysClr val="windowText" lastClr="000000"/>
                </a:solidFill>
                <a:latin typeface="HG創英角ｺﾞｼｯｸUB" panose="020B0909000000000000" pitchFamily="49" charset="-128"/>
                <a:ea typeface="HG創英角ｺﾞｼｯｸUB" panose="020B0909000000000000" pitchFamily="49" charset="-128"/>
              </a:rPr>
              <a:t>につ</a:t>
            </a:r>
            <a:r>
              <a:rPr kumimoji="0" lang="ja-JP" altLang="en-US" kern="0" dirty="0" smtClean="0">
                <a:solidFill>
                  <a:sysClr val="windowText" lastClr="000000"/>
                </a:solidFill>
              </a:rPr>
              <a:t>いてご説明いたします。　</a:t>
            </a:r>
            <a:endParaRPr kumimoji="0" lang="en-US" altLang="ja-JP" kern="0" dirty="0" smtClean="0">
              <a:solidFill>
                <a:sysClr val="windowText" lastClr="000000"/>
              </a:solidFill>
            </a:endParaRPr>
          </a:p>
          <a:p>
            <a:endParaRPr kumimoji="1" lang="ja-JP" altLang="en-US" dirty="0"/>
          </a:p>
        </p:txBody>
      </p:sp>
      <p:sp>
        <p:nvSpPr>
          <p:cNvPr id="4" name="日付プレースホルダー 3"/>
          <p:cNvSpPr>
            <a:spLocks noGrp="1"/>
          </p:cNvSpPr>
          <p:nvPr>
            <p:ph type="dt" idx="10"/>
          </p:nvPr>
        </p:nvSpPr>
        <p:spPr/>
        <p:txBody>
          <a:bodyPr/>
          <a:lstStyle/>
          <a:p>
            <a:endParaRPr kumimoji="1" lang="ja-JP" altLang="en-US" dirty="0"/>
          </a:p>
        </p:txBody>
      </p:sp>
    </p:spTree>
    <p:extLst>
      <p:ext uri="{BB962C8B-B14F-4D97-AF65-F5344CB8AC3E}">
        <p14:creationId xmlns:p14="http://schemas.microsoft.com/office/powerpoint/2010/main" val="33564790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2250" y="809625"/>
            <a:ext cx="7199313" cy="4049713"/>
          </a:xfrm>
        </p:spPr>
      </p:sp>
      <p:sp>
        <p:nvSpPr>
          <p:cNvPr id="3" name="ノート プレースホルダー 2"/>
          <p:cNvSpPr>
            <a:spLocks noGrp="1"/>
          </p:cNvSpPr>
          <p:nvPr>
            <p:ph type="body" idx="1"/>
          </p:nvPr>
        </p:nvSpPr>
        <p:spPr/>
        <p:txBody>
          <a:bodyPr/>
          <a:lstStyle/>
          <a:p>
            <a:pPr defTabSz="905530">
              <a:defRPr/>
            </a:pPr>
            <a:r>
              <a:rPr kumimoji="0" lang="ja-JP" altLang="en-US" kern="0" dirty="0" smtClean="0">
                <a:solidFill>
                  <a:sysClr val="windowText" lastClr="000000"/>
                </a:solidFill>
              </a:rPr>
              <a:t>では次に、</a:t>
            </a:r>
            <a:r>
              <a:rPr lang="ja-JP" altLang="en-US" dirty="0">
                <a:solidFill>
                  <a:prstClr val="black"/>
                </a:solidFill>
                <a:latin typeface="HG創英角ｺﾞｼｯｸUB" panose="020B0909000000000000" pitchFamily="49" charset="-128"/>
              </a:rPr>
              <a:t>新規学校卒業者の具体的な採用選考日程等</a:t>
            </a:r>
            <a:r>
              <a:rPr kumimoji="0" lang="ja-JP" altLang="en-US" kern="0" dirty="0" smtClean="0">
                <a:solidFill>
                  <a:sysClr val="windowText" lastClr="000000"/>
                </a:solidFill>
                <a:latin typeface="HG創英角ｺﾞｼｯｸUB" panose="020B0909000000000000" pitchFamily="49" charset="-128"/>
                <a:ea typeface="HG創英角ｺﾞｼｯｸUB" panose="020B0909000000000000" pitchFamily="49" charset="-128"/>
              </a:rPr>
              <a:t>につ</a:t>
            </a:r>
            <a:r>
              <a:rPr kumimoji="0" lang="ja-JP" altLang="en-US" kern="0" dirty="0" smtClean="0">
                <a:solidFill>
                  <a:sysClr val="windowText" lastClr="000000"/>
                </a:solidFill>
              </a:rPr>
              <a:t>いてご説明いたします。　</a:t>
            </a:r>
            <a:endParaRPr kumimoji="0" lang="en-US" altLang="ja-JP" kern="0" dirty="0" smtClean="0">
              <a:solidFill>
                <a:sysClr val="windowText" lastClr="000000"/>
              </a:solidFill>
            </a:endParaRPr>
          </a:p>
          <a:p>
            <a:endParaRPr kumimoji="1" lang="ja-JP" altLang="en-US" dirty="0"/>
          </a:p>
        </p:txBody>
      </p:sp>
      <p:sp>
        <p:nvSpPr>
          <p:cNvPr id="4" name="日付プレースホルダー 3"/>
          <p:cNvSpPr>
            <a:spLocks noGrp="1"/>
          </p:cNvSpPr>
          <p:nvPr>
            <p:ph type="dt" idx="10"/>
          </p:nvPr>
        </p:nvSpPr>
        <p:spPr/>
        <p:txBody>
          <a:bodyPr/>
          <a:lstStyle/>
          <a:p>
            <a:endParaRPr kumimoji="1" lang="ja-JP" altLang="en-US" dirty="0"/>
          </a:p>
        </p:txBody>
      </p:sp>
    </p:spTree>
    <p:extLst>
      <p:ext uri="{BB962C8B-B14F-4D97-AF65-F5344CB8AC3E}">
        <p14:creationId xmlns:p14="http://schemas.microsoft.com/office/powerpoint/2010/main" val="14038124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2250" y="809625"/>
            <a:ext cx="7199313" cy="4049713"/>
          </a:xfrm>
        </p:spPr>
      </p:sp>
      <p:sp>
        <p:nvSpPr>
          <p:cNvPr id="3" name="ノート プレースホルダー 2"/>
          <p:cNvSpPr>
            <a:spLocks noGrp="1"/>
          </p:cNvSpPr>
          <p:nvPr>
            <p:ph type="body" idx="1"/>
          </p:nvPr>
        </p:nvSpPr>
        <p:spPr/>
        <p:txBody>
          <a:bodyPr/>
          <a:lstStyle/>
          <a:p>
            <a:pPr defTabSz="905530">
              <a:defRPr/>
            </a:pPr>
            <a:r>
              <a:rPr kumimoji="0" lang="ja-JP" altLang="en-US" kern="0" dirty="0" smtClean="0">
                <a:solidFill>
                  <a:sysClr val="windowText" lastClr="000000"/>
                </a:solidFill>
              </a:rPr>
              <a:t>では次に、</a:t>
            </a:r>
            <a:r>
              <a:rPr lang="ja-JP" altLang="en-US" dirty="0">
                <a:solidFill>
                  <a:prstClr val="black"/>
                </a:solidFill>
                <a:latin typeface="HG創英角ｺﾞｼｯｸUB" panose="020B0909000000000000" pitchFamily="49" charset="-128"/>
              </a:rPr>
              <a:t>新規学校卒業者の具体的な採用選考日程等</a:t>
            </a:r>
            <a:r>
              <a:rPr kumimoji="0" lang="ja-JP" altLang="en-US" kern="0" dirty="0" smtClean="0">
                <a:solidFill>
                  <a:sysClr val="windowText" lastClr="000000"/>
                </a:solidFill>
                <a:latin typeface="HG創英角ｺﾞｼｯｸUB" panose="020B0909000000000000" pitchFamily="49" charset="-128"/>
                <a:ea typeface="HG創英角ｺﾞｼｯｸUB" panose="020B0909000000000000" pitchFamily="49" charset="-128"/>
              </a:rPr>
              <a:t>につ</a:t>
            </a:r>
            <a:r>
              <a:rPr kumimoji="0" lang="ja-JP" altLang="en-US" kern="0" dirty="0" smtClean="0">
                <a:solidFill>
                  <a:sysClr val="windowText" lastClr="000000"/>
                </a:solidFill>
              </a:rPr>
              <a:t>いてご説明いたします。　</a:t>
            </a:r>
            <a:endParaRPr kumimoji="0" lang="en-US" altLang="ja-JP" kern="0" dirty="0" smtClean="0">
              <a:solidFill>
                <a:sysClr val="windowText" lastClr="000000"/>
              </a:solidFill>
            </a:endParaRPr>
          </a:p>
          <a:p>
            <a:endParaRPr kumimoji="1" lang="ja-JP" altLang="en-US" dirty="0"/>
          </a:p>
        </p:txBody>
      </p:sp>
      <p:sp>
        <p:nvSpPr>
          <p:cNvPr id="4" name="日付プレースホルダー 3"/>
          <p:cNvSpPr>
            <a:spLocks noGrp="1"/>
          </p:cNvSpPr>
          <p:nvPr>
            <p:ph type="dt" idx="10"/>
          </p:nvPr>
        </p:nvSpPr>
        <p:spPr/>
        <p:txBody>
          <a:bodyPr/>
          <a:lstStyle/>
          <a:p>
            <a:endParaRPr kumimoji="1" lang="ja-JP" altLang="en-US" dirty="0"/>
          </a:p>
        </p:txBody>
      </p:sp>
    </p:spTree>
    <p:extLst>
      <p:ext uri="{BB962C8B-B14F-4D97-AF65-F5344CB8AC3E}">
        <p14:creationId xmlns:p14="http://schemas.microsoft.com/office/powerpoint/2010/main" val="33772370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2250" y="809625"/>
            <a:ext cx="7199313" cy="4049713"/>
          </a:xfrm>
        </p:spPr>
      </p:sp>
      <p:sp>
        <p:nvSpPr>
          <p:cNvPr id="3" name="ノート プレースホルダー 2"/>
          <p:cNvSpPr>
            <a:spLocks noGrp="1"/>
          </p:cNvSpPr>
          <p:nvPr>
            <p:ph type="body" idx="1"/>
          </p:nvPr>
        </p:nvSpPr>
        <p:spPr/>
        <p:txBody>
          <a:bodyPr/>
          <a:lstStyle/>
          <a:p>
            <a:pPr defTabSz="905530">
              <a:defRPr/>
            </a:pPr>
            <a:r>
              <a:rPr kumimoji="0" lang="ja-JP" altLang="en-US" kern="0" dirty="0" smtClean="0">
                <a:solidFill>
                  <a:sysClr val="windowText" lastClr="000000"/>
                </a:solidFill>
              </a:rPr>
              <a:t>では次に、</a:t>
            </a:r>
            <a:r>
              <a:rPr lang="ja-JP" altLang="en-US" dirty="0">
                <a:solidFill>
                  <a:prstClr val="black"/>
                </a:solidFill>
                <a:latin typeface="HG創英角ｺﾞｼｯｸUB" panose="020B0909000000000000" pitchFamily="49" charset="-128"/>
              </a:rPr>
              <a:t>新規学校卒業者の具体的な採用選考日程等</a:t>
            </a:r>
            <a:r>
              <a:rPr kumimoji="0" lang="ja-JP" altLang="en-US" kern="0" dirty="0" smtClean="0">
                <a:solidFill>
                  <a:sysClr val="windowText" lastClr="000000"/>
                </a:solidFill>
                <a:latin typeface="HG創英角ｺﾞｼｯｸUB" panose="020B0909000000000000" pitchFamily="49" charset="-128"/>
                <a:ea typeface="HG創英角ｺﾞｼｯｸUB" panose="020B0909000000000000" pitchFamily="49" charset="-128"/>
              </a:rPr>
              <a:t>につ</a:t>
            </a:r>
            <a:r>
              <a:rPr kumimoji="0" lang="ja-JP" altLang="en-US" kern="0" dirty="0" smtClean="0">
                <a:solidFill>
                  <a:sysClr val="windowText" lastClr="000000"/>
                </a:solidFill>
              </a:rPr>
              <a:t>いてご説明いたします。　</a:t>
            </a:r>
            <a:endParaRPr kumimoji="0" lang="en-US" altLang="ja-JP" kern="0" dirty="0" smtClean="0">
              <a:solidFill>
                <a:sysClr val="windowText" lastClr="000000"/>
              </a:solidFill>
            </a:endParaRPr>
          </a:p>
          <a:p>
            <a:endParaRPr kumimoji="1" lang="ja-JP" altLang="en-US" dirty="0"/>
          </a:p>
        </p:txBody>
      </p:sp>
      <p:sp>
        <p:nvSpPr>
          <p:cNvPr id="4" name="日付プレースホルダー 3"/>
          <p:cNvSpPr>
            <a:spLocks noGrp="1"/>
          </p:cNvSpPr>
          <p:nvPr>
            <p:ph type="dt" idx="10"/>
          </p:nvPr>
        </p:nvSpPr>
        <p:spPr/>
        <p:txBody>
          <a:bodyPr/>
          <a:lstStyle/>
          <a:p>
            <a:endParaRPr kumimoji="1" lang="ja-JP" altLang="en-US" dirty="0"/>
          </a:p>
        </p:txBody>
      </p:sp>
    </p:spTree>
    <p:extLst>
      <p:ext uri="{BB962C8B-B14F-4D97-AF65-F5344CB8AC3E}">
        <p14:creationId xmlns:p14="http://schemas.microsoft.com/office/powerpoint/2010/main" val="18139682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2250" y="809625"/>
            <a:ext cx="7199313" cy="4049713"/>
          </a:xfrm>
        </p:spPr>
      </p:sp>
      <p:sp>
        <p:nvSpPr>
          <p:cNvPr id="3" name="ノート プレースホルダー 2"/>
          <p:cNvSpPr>
            <a:spLocks noGrp="1"/>
          </p:cNvSpPr>
          <p:nvPr>
            <p:ph type="body" idx="1"/>
          </p:nvPr>
        </p:nvSpPr>
        <p:spPr/>
        <p:txBody>
          <a:bodyPr/>
          <a:lstStyle/>
          <a:p>
            <a:pPr defTabSz="905530">
              <a:defRPr/>
            </a:pPr>
            <a:r>
              <a:rPr kumimoji="0" lang="ja-JP" altLang="en-US" kern="0" dirty="0" smtClean="0">
                <a:solidFill>
                  <a:sysClr val="windowText" lastClr="000000"/>
                </a:solidFill>
              </a:rPr>
              <a:t>では次に、</a:t>
            </a:r>
            <a:r>
              <a:rPr lang="ja-JP" altLang="en-US" dirty="0">
                <a:solidFill>
                  <a:prstClr val="black"/>
                </a:solidFill>
                <a:latin typeface="HG創英角ｺﾞｼｯｸUB" panose="020B0909000000000000" pitchFamily="49" charset="-128"/>
              </a:rPr>
              <a:t>新規学校卒業者の具体的な採用選考日程等</a:t>
            </a:r>
            <a:r>
              <a:rPr kumimoji="0" lang="ja-JP" altLang="en-US" kern="0" dirty="0" smtClean="0">
                <a:solidFill>
                  <a:sysClr val="windowText" lastClr="000000"/>
                </a:solidFill>
                <a:latin typeface="HG創英角ｺﾞｼｯｸUB" panose="020B0909000000000000" pitchFamily="49" charset="-128"/>
                <a:ea typeface="HG創英角ｺﾞｼｯｸUB" panose="020B0909000000000000" pitchFamily="49" charset="-128"/>
              </a:rPr>
              <a:t>につ</a:t>
            </a:r>
            <a:r>
              <a:rPr kumimoji="0" lang="ja-JP" altLang="en-US" kern="0" dirty="0" smtClean="0">
                <a:solidFill>
                  <a:sysClr val="windowText" lastClr="000000"/>
                </a:solidFill>
              </a:rPr>
              <a:t>いてご説明いたします。　</a:t>
            </a:r>
            <a:endParaRPr kumimoji="0" lang="en-US" altLang="ja-JP" kern="0" dirty="0" smtClean="0">
              <a:solidFill>
                <a:sysClr val="windowText" lastClr="000000"/>
              </a:solidFill>
            </a:endParaRPr>
          </a:p>
          <a:p>
            <a:endParaRPr kumimoji="1" lang="ja-JP" altLang="en-US" dirty="0"/>
          </a:p>
        </p:txBody>
      </p:sp>
      <p:sp>
        <p:nvSpPr>
          <p:cNvPr id="4" name="日付プレースホルダー 3"/>
          <p:cNvSpPr>
            <a:spLocks noGrp="1"/>
          </p:cNvSpPr>
          <p:nvPr>
            <p:ph type="dt" idx="10"/>
          </p:nvPr>
        </p:nvSpPr>
        <p:spPr/>
        <p:txBody>
          <a:bodyPr/>
          <a:lstStyle/>
          <a:p>
            <a:endParaRPr kumimoji="1" lang="ja-JP" altLang="en-US" dirty="0"/>
          </a:p>
        </p:txBody>
      </p:sp>
    </p:spTree>
    <p:extLst>
      <p:ext uri="{BB962C8B-B14F-4D97-AF65-F5344CB8AC3E}">
        <p14:creationId xmlns:p14="http://schemas.microsoft.com/office/powerpoint/2010/main" val="2065861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2250" y="809625"/>
            <a:ext cx="7199313" cy="4049713"/>
          </a:xfrm>
        </p:spPr>
      </p:sp>
      <p:sp>
        <p:nvSpPr>
          <p:cNvPr id="3" name="ノート プレースホルダー 2"/>
          <p:cNvSpPr>
            <a:spLocks noGrp="1"/>
          </p:cNvSpPr>
          <p:nvPr>
            <p:ph type="body" idx="1"/>
          </p:nvPr>
        </p:nvSpPr>
        <p:spPr/>
        <p:txBody>
          <a:bodyPr/>
          <a:lstStyle/>
          <a:p>
            <a:pPr defTabSz="905530">
              <a:defRPr/>
            </a:pPr>
            <a:r>
              <a:rPr kumimoji="0" lang="ja-JP" altLang="en-US" kern="0" dirty="0" smtClean="0">
                <a:solidFill>
                  <a:sysClr val="windowText" lastClr="000000"/>
                </a:solidFill>
              </a:rPr>
              <a:t>では次に、</a:t>
            </a:r>
            <a:r>
              <a:rPr lang="ja-JP" altLang="en-US" dirty="0">
                <a:solidFill>
                  <a:prstClr val="black"/>
                </a:solidFill>
                <a:latin typeface="HG創英角ｺﾞｼｯｸUB" panose="020B0909000000000000" pitchFamily="49" charset="-128"/>
              </a:rPr>
              <a:t>新規学校卒業者の具体的な採用選考日程等</a:t>
            </a:r>
            <a:r>
              <a:rPr kumimoji="0" lang="ja-JP" altLang="en-US" kern="0" dirty="0" smtClean="0">
                <a:solidFill>
                  <a:sysClr val="windowText" lastClr="000000"/>
                </a:solidFill>
                <a:latin typeface="HG創英角ｺﾞｼｯｸUB" panose="020B0909000000000000" pitchFamily="49" charset="-128"/>
                <a:ea typeface="HG創英角ｺﾞｼｯｸUB" panose="020B0909000000000000" pitchFamily="49" charset="-128"/>
              </a:rPr>
              <a:t>につ</a:t>
            </a:r>
            <a:r>
              <a:rPr kumimoji="0" lang="ja-JP" altLang="en-US" kern="0" dirty="0" smtClean="0">
                <a:solidFill>
                  <a:sysClr val="windowText" lastClr="000000"/>
                </a:solidFill>
              </a:rPr>
              <a:t>いてご説明いたします。　</a:t>
            </a:r>
            <a:endParaRPr kumimoji="0" lang="en-US" altLang="ja-JP" kern="0" dirty="0" smtClean="0">
              <a:solidFill>
                <a:sysClr val="windowText" lastClr="000000"/>
              </a:solidFill>
            </a:endParaRPr>
          </a:p>
          <a:p>
            <a:endParaRPr kumimoji="1" lang="ja-JP" altLang="en-US" dirty="0"/>
          </a:p>
        </p:txBody>
      </p:sp>
      <p:sp>
        <p:nvSpPr>
          <p:cNvPr id="4" name="日付プレースホルダー 3"/>
          <p:cNvSpPr>
            <a:spLocks noGrp="1"/>
          </p:cNvSpPr>
          <p:nvPr>
            <p:ph type="dt" idx="10"/>
          </p:nvPr>
        </p:nvSpPr>
        <p:spPr/>
        <p:txBody>
          <a:bodyPr/>
          <a:lstStyle/>
          <a:p>
            <a:endParaRPr kumimoji="1" lang="ja-JP" altLang="en-US" dirty="0"/>
          </a:p>
        </p:txBody>
      </p:sp>
    </p:spTree>
    <p:extLst>
      <p:ext uri="{BB962C8B-B14F-4D97-AF65-F5344CB8AC3E}">
        <p14:creationId xmlns:p14="http://schemas.microsoft.com/office/powerpoint/2010/main" val="1186918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2250" y="809625"/>
            <a:ext cx="7199313" cy="40497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endParaRPr kumimoji="1" lang="ja-JP" altLang="en-US" dirty="0"/>
          </a:p>
        </p:txBody>
      </p:sp>
    </p:spTree>
    <p:extLst>
      <p:ext uri="{BB962C8B-B14F-4D97-AF65-F5344CB8AC3E}">
        <p14:creationId xmlns:p14="http://schemas.microsoft.com/office/powerpoint/2010/main" val="42205991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2250" y="809625"/>
            <a:ext cx="7199313" cy="4049713"/>
          </a:xfrm>
        </p:spPr>
      </p:sp>
      <p:sp>
        <p:nvSpPr>
          <p:cNvPr id="3" name="ノート プレースホルダー 2"/>
          <p:cNvSpPr>
            <a:spLocks noGrp="1"/>
          </p:cNvSpPr>
          <p:nvPr>
            <p:ph type="body" idx="1"/>
          </p:nvPr>
        </p:nvSpPr>
        <p:spPr/>
        <p:txBody>
          <a:bodyPr>
            <a:normAutofit fontScale="92500" lnSpcReduction="20000"/>
          </a:bodyPr>
          <a:lstStyle/>
          <a:p>
            <a:r>
              <a:rPr lang="ja-JP" altLang="en-US" dirty="0" smtClean="0"/>
              <a:t>●</a:t>
            </a:r>
            <a:r>
              <a:rPr lang="ja-JP" altLang="en-US" dirty="0"/>
              <a:t>まずは、高卒用の求人です。</a:t>
            </a:r>
            <a:endParaRPr lang="en-US" altLang="ja-JP" dirty="0"/>
          </a:p>
          <a:p>
            <a:r>
              <a:rPr lang="ja-JP" altLang="en-US" dirty="0" smtClean="0"/>
              <a:t>・高卒求人は６月</a:t>
            </a:r>
            <a:r>
              <a:rPr lang="ja-JP" altLang="en-US" dirty="0"/>
              <a:t>１日</a:t>
            </a:r>
            <a:r>
              <a:rPr lang="ja-JP" altLang="en-US" dirty="0" smtClean="0"/>
              <a:t>から受付</a:t>
            </a:r>
            <a:r>
              <a:rPr lang="ja-JP" altLang="en-US" dirty="0"/>
              <a:t>開始となります。</a:t>
            </a:r>
            <a:endParaRPr lang="en-US" altLang="ja-JP" dirty="0"/>
          </a:p>
          <a:p>
            <a:r>
              <a:rPr lang="ja-JP" altLang="en-US" dirty="0"/>
              <a:t>・</a:t>
            </a:r>
            <a:r>
              <a:rPr lang="ja-JP" altLang="en-US" dirty="0" smtClean="0"/>
              <a:t>受付</a:t>
            </a:r>
            <a:r>
              <a:rPr lang="ja-JP" altLang="en-US" dirty="0"/>
              <a:t>時に返却は</a:t>
            </a:r>
            <a:r>
              <a:rPr lang="ja-JP" altLang="en-US" dirty="0" smtClean="0"/>
              <a:t>できず、７月</a:t>
            </a:r>
            <a:r>
              <a:rPr lang="ja-JP" altLang="en-US" dirty="0"/>
              <a:t>１日以降、求人票の返却</a:t>
            </a:r>
            <a:r>
              <a:rPr lang="ja-JP" altLang="en-US" dirty="0" smtClean="0"/>
              <a:t>となります</a:t>
            </a:r>
            <a:r>
              <a:rPr lang="ja-JP" altLang="en-US" dirty="0"/>
              <a:t>のでご了承</a:t>
            </a:r>
            <a:r>
              <a:rPr lang="ja-JP" altLang="en-US" dirty="0" smtClean="0"/>
              <a:t>ください。</a:t>
            </a:r>
            <a:endParaRPr lang="en-US" altLang="ja-JP" dirty="0"/>
          </a:p>
          <a:p>
            <a:r>
              <a:rPr lang="ja-JP" altLang="en-US" dirty="0"/>
              <a:t>　また</a:t>
            </a:r>
            <a:r>
              <a:rPr lang="ja-JP" altLang="en-US" dirty="0" smtClean="0"/>
              <a:t>、同じく７月１日以降、企業</a:t>
            </a:r>
            <a:r>
              <a:rPr lang="ja-JP" altLang="en-US" dirty="0"/>
              <a:t>による学校への求人連絡・学校訪問が解禁されます。</a:t>
            </a:r>
            <a:endParaRPr lang="en-US" altLang="ja-JP" dirty="0"/>
          </a:p>
          <a:p>
            <a:r>
              <a:rPr lang="ja-JP" altLang="en-US" dirty="0"/>
              <a:t>・夏休み前後に</a:t>
            </a:r>
            <a:r>
              <a:rPr lang="ja-JP" altLang="en-US" dirty="0" smtClean="0"/>
              <a:t>学校から「</a:t>
            </a:r>
            <a:r>
              <a:rPr lang="ja-JP" altLang="en-US" dirty="0"/>
              <a:t>職場見学のお願い」という依頼文が来ましたら　職場見学の日程等を調整し、　</a:t>
            </a:r>
            <a:r>
              <a:rPr lang="ja-JP" altLang="en-US" dirty="0" smtClean="0"/>
              <a:t>実施していただきます</a:t>
            </a:r>
            <a:r>
              <a:rPr lang="ja-JP" altLang="en-US" dirty="0"/>
              <a:t>ようお願いいたします</a:t>
            </a:r>
            <a:r>
              <a:rPr lang="ja-JP" altLang="en-US" dirty="0" smtClean="0"/>
              <a:t>。</a:t>
            </a:r>
            <a:endParaRPr lang="en-US" altLang="ja-JP" dirty="0"/>
          </a:p>
          <a:p>
            <a:r>
              <a:rPr lang="ja-JP" altLang="en-US" dirty="0"/>
              <a:t>・９月５日以降、応募を希望する生徒があった場合、学校から「統一応募書類」が企業へ送付</a:t>
            </a:r>
            <a:r>
              <a:rPr lang="ja-JP" altLang="en-US" dirty="0" smtClean="0"/>
              <a:t>され、９月</a:t>
            </a:r>
            <a:r>
              <a:rPr lang="ja-JP" altLang="en-US" dirty="0"/>
              <a:t>１６日以降、選考開始となります。</a:t>
            </a:r>
            <a:endParaRPr lang="en-US" altLang="ja-JP" dirty="0"/>
          </a:p>
          <a:p>
            <a:r>
              <a:rPr lang="ja-JP" altLang="en-US" dirty="0" smtClean="0"/>
              <a:t>・</a:t>
            </a:r>
            <a:r>
              <a:rPr lang="ja-JP" altLang="en-US" dirty="0"/>
              <a:t>就業開始日は、卒業後としてください。</a:t>
            </a:r>
            <a:endParaRPr lang="en-US" altLang="ja-JP" dirty="0"/>
          </a:p>
          <a:p>
            <a:endParaRPr lang="en-US" altLang="ja-JP" dirty="0"/>
          </a:p>
          <a:p>
            <a:r>
              <a:rPr lang="ja-JP" altLang="en-US" dirty="0"/>
              <a:t>●次に、中学生の採用の日程等を説明させて</a:t>
            </a:r>
            <a:r>
              <a:rPr lang="ja-JP" altLang="en-US" dirty="0" smtClean="0"/>
              <a:t>いただきます。</a:t>
            </a:r>
            <a:endParaRPr lang="en-US" altLang="ja-JP" dirty="0" smtClean="0"/>
          </a:p>
          <a:p>
            <a:r>
              <a:rPr lang="ja-JP" altLang="en-US" dirty="0" smtClean="0"/>
              <a:t>中学生</a:t>
            </a:r>
            <a:r>
              <a:rPr lang="ja-JP" altLang="en-US" dirty="0"/>
              <a:t>の場合は、高校の取り扱いとは違い、受理した求人は、学校を管轄するハローワークから学校へ連絡することとなって</a:t>
            </a:r>
            <a:r>
              <a:rPr lang="ja-JP" altLang="en-US" dirty="0" smtClean="0"/>
              <a:t>おり、皆様</a:t>
            </a:r>
            <a:r>
              <a:rPr lang="ja-JP" altLang="en-US" dirty="0"/>
              <a:t>から送付していただく必要はありません。</a:t>
            </a:r>
            <a:endParaRPr lang="en-US" altLang="ja-JP" dirty="0"/>
          </a:p>
          <a:p>
            <a:r>
              <a:rPr lang="ja-JP" altLang="en-US" dirty="0" smtClean="0"/>
              <a:t>ハローワーク</a:t>
            </a:r>
            <a:r>
              <a:rPr lang="ja-JP" altLang="en-US" dirty="0"/>
              <a:t>が生徒と職業相談を行ったうえで</a:t>
            </a:r>
            <a:r>
              <a:rPr lang="ja-JP" altLang="en-US" dirty="0" smtClean="0"/>
              <a:t>、冊子の</a:t>
            </a:r>
            <a:r>
              <a:rPr lang="en-US" altLang="ja-JP" dirty="0" smtClean="0"/>
              <a:t>18</a:t>
            </a:r>
            <a:r>
              <a:rPr lang="ja-JP" altLang="en-US" dirty="0" smtClean="0"/>
              <a:t>ページにあります、所定</a:t>
            </a:r>
            <a:r>
              <a:rPr lang="ja-JP" altLang="en-US" dirty="0"/>
              <a:t>の応募書類「職業相談表（乙）</a:t>
            </a:r>
            <a:r>
              <a:rPr lang="ja-JP" altLang="en-US" dirty="0" smtClean="0"/>
              <a:t>」を</a:t>
            </a:r>
            <a:r>
              <a:rPr lang="ja-JP" altLang="en-US" dirty="0"/>
              <a:t>、ハローワークから紹介状とともに送付させていただきます</a:t>
            </a:r>
            <a:r>
              <a:rPr lang="ja-JP" altLang="en-US" dirty="0" smtClean="0"/>
              <a:t>。</a:t>
            </a:r>
            <a:endParaRPr lang="en-US" altLang="ja-JP" dirty="0" smtClean="0"/>
          </a:p>
          <a:p>
            <a:r>
              <a:rPr lang="ja-JP" altLang="en-US" dirty="0" smtClean="0"/>
              <a:t>取扱い</a:t>
            </a:r>
            <a:r>
              <a:rPr lang="ja-JP" altLang="en-US" dirty="0"/>
              <a:t>スケジュールは、　　</a:t>
            </a:r>
            <a:endParaRPr lang="en-US" altLang="ja-JP" dirty="0"/>
          </a:p>
          <a:p>
            <a:r>
              <a:rPr lang="ja-JP" altLang="en-US" dirty="0"/>
              <a:t>・６月１日から求人受付・返却</a:t>
            </a:r>
            <a:endParaRPr lang="en-US" altLang="ja-JP" dirty="0"/>
          </a:p>
          <a:p>
            <a:r>
              <a:rPr lang="ja-JP" altLang="en-US" dirty="0"/>
              <a:t>・７月１日より、安定所間</a:t>
            </a:r>
            <a:r>
              <a:rPr lang="ja-JP" altLang="en-US" dirty="0" smtClean="0"/>
              <a:t>で順次求人連絡をして</a:t>
            </a:r>
            <a:r>
              <a:rPr lang="ja-JP" altLang="en-US" dirty="0"/>
              <a:t>いきます。　学校への連絡</a:t>
            </a:r>
            <a:r>
              <a:rPr lang="ja-JP" altLang="en-US" dirty="0" smtClean="0"/>
              <a:t>は９～１０月</a:t>
            </a:r>
            <a:r>
              <a:rPr lang="ja-JP" altLang="en-US" dirty="0"/>
              <a:t>頃と</a:t>
            </a:r>
            <a:r>
              <a:rPr lang="ja-JP" altLang="en-US" dirty="0" smtClean="0"/>
              <a:t>なります。</a:t>
            </a:r>
            <a:endParaRPr lang="en-US" altLang="ja-JP" dirty="0"/>
          </a:p>
          <a:p>
            <a:r>
              <a:rPr lang="ja-JP" altLang="en-US" dirty="0"/>
              <a:t>・求人申し込みはできるかぎり８月末までにお願いします</a:t>
            </a:r>
            <a:endParaRPr lang="en-US" altLang="ja-JP" dirty="0"/>
          </a:p>
          <a:p>
            <a:r>
              <a:rPr lang="ja-JP" altLang="en-US" dirty="0"/>
              <a:t>・１月１日　以降</a:t>
            </a:r>
            <a:r>
              <a:rPr lang="ja-JP" altLang="en-US" dirty="0" smtClean="0"/>
              <a:t>、安定所から</a:t>
            </a:r>
            <a:r>
              <a:rPr lang="en-US" altLang="ja-JP" dirty="0" smtClean="0"/>
              <a:t>『</a:t>
            </a:r>
            <a:r>
              <a:rPr lang="ja-JP" altLang="en-US" dirty="0"/>
              <a:t>職業相談表（乙）</a:t>
            </a:r>
            <a:r>
              <a:rPr lang="en-US" altLang="ja-JP" dirty="0"/>
              <a:t>』</a:t>
            </a:r>
            <a:r>
              <a:rPr lang="ja-JP" altLang="en-US" dirty="0"/>
              <a:t>を企業へ送付いたします。</a:t>
            </a:r>
            <a:endParaRPr lang="en-US" altLang="ja-JP" dirty="0"/>
          </a:p>
          <a:p>
            <a:r>
              <a:rPr lang="ja-JP" altLang="en-US" dirty="0" smtClean="0"/>
              <a:t>・今年度は令和５年１月２５日が一斉</a:t>
            </a:r>
            <a:r>
              <a:rPr lang="ja-JP" altLang="en-US" dirty="0"/>
              <a:t>選考</a:t>
            </a:r>
            <a:r>
              <a:rPr lang="ja-JP" altLang="en-US" dirty="0" smtClean="0"/>
              <a:t>日となり、就業</a:t>
            </a:r>
            <a:r>
              <a:rPr lang="ja-JP" altLang="en-US" dirty="0"/>
              <a:t>開始は</a:t>
            </a:r>
            <a:r>
              <a:rPr lang="ja-JP" altLang="en-US" dirty="0" smtClean="0"/>
              <a:t>令和５年</a:t>
            </a:r>
            <a:r>
              <a:rPr lang="ja-JP" altLang="en-US" dirty="0"/>
              <a:t>４月１日以降</a:t>
            </a:r>
            <a:r>
              <a:rPr lang="ja-JP" altLang="en-US" dirty="0" smtClean="0"/>
              <a:t>としてください。</a:t>
            </a:r>
            <a:endParaRPr lang="en-US" altLang="ja-JP" dirty="0"/>
          </a:p>
        </p:txBody>
      </p:sp>
      <p:sp>
        <p:nvSpPr>
          <p:cNvPr id="6" name="日付プレースホルダー 5"/>
          <p:cNvSpPr>
            <a:spLocks noGrp="1"/>
          </p:cNvSpPr>
          <p:nvPr>
            <p:ph type="dt" idx="11"/>
          </p:nvPr>
        </p:nvSpPr>
        <p:spPr/>
        <p:txBody>
          <a:bodyPr/>
          <a:lstStyle/>
          <a:p>
            <a:endParaRPr kumimoji="1" lang="ja-JP" altLang="en-US" dirty="0"/>
          </a:p>
        </p:txBody>
      </p:sp>
    </p:spTree>
    <p:extLst>
      <p:ext uri="{BB962C8B-B14F-4D97-AF65-F5344CB8AC3E}">
        <p14:creationId xmlns:p14="http://schemas.microsoft.com/office/powerpoint/2010/main" val="36482669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ノート プレースホルダー 4"/>
          <p:cNvSpPr>
            <a:spLocks noGrp="1"/>
          </p:cNvSpPr>
          <p:nvPr>
            <p:ph type="body" idx="1"/>
          </p:nvPr>
        </p:nvSpPr>
        <p:spPr>
          <a:xfrm>
            <a:off x="535875" y="4695303"/>
            <a:ext cx="5717030" cy="5478714"/>
          </a:xfrm>
        </p:spPr>
        <p:txBody>
          <a:bodyPr/>
          <a:lstStyle/>
          <a:p>
            <a:endParaRPr kumimoji="1" lang="ja-JP" altLang="en-US" dirty="0"/>
          </a:p>
        </p:txBody>
      </p:sp>
      <p:sp>
        <p:nvSpPr>
          <p:cNvPr id="2" name="スライド イメージ プレースホルダー 1"/>
          <p:cNvSpPr>
            <a:spLocks noGrp="1" noRot="1" noChangeAspect="1"/>
          </p:cNvSpPr>
          <p:nvPr>
            <p:ph type="sldImg"/>
          </p:nvPr>
        </p:nvSpPr>
        <p:spPr>
          <a:xfrm>
            <a:off x="-406400" y="195263"/>
            <a:ext cx="7651750" cy="4305300"/>
          </a:xfrm>
        </p:spPr>
      </p:sp>
    </p:spTree>
    <p:extLst>
      <p:ext uri="{BB962C8B-B14F-4D97-AF65-F5344CB8AC3E}">
        <p14:creationId xmlns:p14="http://schemas.microsoft.com/office/powerpoint/2010/main" val="36985662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2250" y="809625"/>
            <a:ext cx="7199313" cy="404971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日付プレースホルダー 3"/>
          <p:cNvSpPr>
            <a:spLocks noGrp="1"/>
          </p:cNvSpPr>
          <p:nvPr>
            <p:ph type="dt" idx="10"/>
          </p:nvPr>
        </p:nvSpPr>
        <p:spPr/>
        <p:txBody>
          <a:bodyPr/>
          <a:lstStyle/>
          <a:p>
            <a:endParaRPr kumimoji="1" lang="ja-JP" altLang="en-US" dirty="0"/>
          </a:p>
        </p:txBody>
      </p:sp>
    </p:spTree>
    <p:extLst>
      <p:ext uri="{BB962C8B-B14F-4D97-AF65-F5344CB8AC3E}">
        <p14:creationId xmlns:p14="http://schemas.microsoft.com/office/powerpoint/2010/main" val="4574696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2250" y="809625"/>
            <a:ext cx="7199313" cy="4049713"/>
          </a:xfrm>
        </p:spPr>
      </p:sp>
      <p:sp>
        <p:nvSpPr>
          <p:cNvPr id="3" name="ノート プレースホルダー 2"/>
          <p:cNvSpPr>
            <a:spLocks noGrp="1"/>
          </p:cNvSpPr>
          <p:nvPr>
            <p:ph type="body" idx="1"/>
          </p:nvPr>
        </p:nvSpPr>
        <p:spPr/>
        <p:txBody>
          <a:bodyPr/>
          <a:lstStyle/>
          <a:p>
            <a:pPr defTabSz="905530">
              <a:defRPr/>
            </a:pPr>
            <a:r>
              <a:rPr kumimoji="0" lang="ja-JP" altLang="en-US" kern="0" dirty="0" smtClean="0">
                <a:solidFill>
                  <a:sysClr val="windowText" lastClr="000000"/>
                </a:solidFill>
              </a:rPr>
              <a:t>では次に、</a:t>
            </a:r>
            <a:r>
              <a:rPr lang="ja-JP" altLang="en-US" dirty="0">
                <a:solidFill>
                  <a:prstClr val="black"/>
                </a:solidFill>
                <a:latin typeface="HG創英角ｺﾞｼｯｸUB" panose="020B0909000000000000" pitchFamily="49" charset="-128"/>
              </a:rPr>
              <a:t>新規学校卒業者の具体的な採用選考日程等</a:t>
            </a:r>
            <a:r>
              <a:rPr kumimoji="0" lang="ja-JP" altLang="en-US" kern="0" dirty="0" smtClean="0">
                <a:solidFill>
                  <a:sysClr val="windowText" lastClr="000000"/>
                </a:solidFill>
                <a:latin typeface="HG創英角ｺﾞｼｯｸUB" panose="020B0909000000000000" pitchFamily="49" charset="-128"/>
                <a:ea typeface="HG創英角ｺﾞｼｯｸUB" panose="020B0909000000000000" pitchFamily="49" charset="-128"/>
              </a:rPr>
              <a:t>につ</a:t>
            </a:r>
            <a:r>
              <a:rPr kumimoji="0" lang="ja-JP" altLang="en-US" kern="0" dirty="0" smtClean="0">
                <a:solidFill>
                  <a:sysClr val="windowText" lastClr="000000"/>
                </a:solidFill>
              </a:rPr>
              <a:t>いてご説明いたします。　</a:t>
            </a:r>
            <a:endParaRPr kumimoji="0" lang="en-US" altLang="ja-JP" kern="0" dirty="0" smtClean="0">
              <a:solidFill>
                <a:sysClr val="windowText" lastClr="000000"/>
              </a:solidFill>
            </a:endParaRPr>
          </a:p>
          <a:p>
            <a:endParaRPr kumimoji="1" lang="ja-JP" altLang="en-US" dirty="0"/>
          </a:p>
        </p:txBody>
      </p:sp>
      <p:sp>
        <p:nvSpPr>
          <p:cNvPr id="4" name="日付プレースホルダー 3"/>
          <p:cNvSpPr>
            <a:spLocks noGrp="1"/>
          </p:cNvSpPr>
          <p:nvPr>
            <p:ph type="dt" idx="10"/>
          </p:nvPr>
        </p:nvSpPr>
        <p:spPr/>
        <p:txBody>
          <a:bodyPr/>
          <a:lstStyle/>
          <a:p>
            <a:endParaRPr kumimoji="1" lang="ja-JP" altLang="en-US" dirty="0"/>
          </a:p>
        </p:txBody>
      </p:sp>
    </p:spTree>
    <p:extLst>
      <p:ext uri="{BB962C8B-B14F-4D97-AF65-F5344CB8AC3E}">
        <p14:creationId xmlns:p14="http://schemas.microsoft.com/office/powerpoint/2010/main" val="42099327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2250" y="809625"/>
            <a:ext cx="7199313" cy="4049713"/>
          </a:xfrm>
        </p:spPr>
      </p:sp>
      <p:sp>
        <p:nvSpPr>
          <p:cNvPr id="3" name="ノート プレースホルダー 2"/>
          <p:cNvSpPr>
            <a:spLocks noGrp="1"/>
          </p:cNvSpPr>
          <p:nvPr>
            <p:ph type="body" idx="1"/>
          </p:nvPr>
        </p:nvSpPr>
        <p:spPr/>
        <p:txBody>
          <a:bodyPr/>
          <a:lstStyle/>
          <a:p>
            <a:pPr defTabSz="905530">
              <a:defRPr/>
            </a:pPr>
            <a:r>
              <a:rPr kumimoji="0" lang="ja-JP" altLang="en-US" kern="0" dirty="0" smtClean="0">
                <a:solidFill>
                  <a:sysClr val="windowText" lastClr="000000"/>
                </a:solidFill>
              </a:rPr>
              <a:t>では次に、</a:t>
            </a:r>
            <a:r>
              <a:rPr lang="ja-JP" altLang="en-US" dirty="0">
                <a:solidFill>
                  <a:prstClr val="black"/>
                </a:solidFill>
                <a:latin typeface="HG創英角ｺﾞｼｯｸUB" panose="020B0909000000000000" pitchFamily="49" charset="-128"/>
              </a:rPr>
              <a:t>新規学校卒業者の具体的な採用選考日程等</a:t>
            </a:r>
            <a:r>
              <a:rPr kumimoji="0" lang="ja-JP" altLang="en-US" kern="0" dirty="0" smtClean="0">
                <a:solidFill>
                  <a:sysClr val="windowText" lastClr="000000"/>
                </a:solidFill>
                <a:latin typeface="HG創英角ｺﾞｼｯｸUB" panose="020B0909000000000000" pitchFamily="49" charset="-128"/>
                <a:ea typeface="HG創英角ｺﾞｼｯｸUB" panose="020B0909000000000000" pitchFamily="49" charset="-128"/>
              </a:rPr>
              <a:t>につ</a:t>
            </a:r>
            <a:r>
              <a:rPr kumimoji="0" lang="ja-JP" altLang="en-US" kern="0" dirty="0" smtClean="0">
                <a:solidFill>
                  <a:sysClr val="windowText" lastClr="000000"/>
                </a:solidFill>
              </a:rPr>
              <a:t>いてご説明いたします。　</a:t>
            </a:r>
            <a:endParaRPr kumimoji="0" lang="en-US" altLang="ja-JP" kern="0" dirty="0" smtClean="0">
              <a:solidFill>
                <a:sysClr val="windowText" lastClr="000000"/>
              </a:solidFill>
            </a:endParaRPr>
          </a:p>
          <a:p>
            <a:endParaRPr kumimoji="1" lang="ja-JP" altLang="en-US" dirty="0"/>
          </a:p>
        </p:txBody>
      </p:sp>
      <p:sp>
        <p:nvSpPr>
          <p:cNvPr id="4" name="日付プレースホルダー 3"/>
          <p:cNvSpPr>
            <a:spLocks noGrp="1"/>
          </p:cNvSpPr>
          <p:nvPr>
            <p:ph type="dt" idx="10"/>
          </p:nvPr>
        </p:nvSpPr>
        <p:spPr/>
        <p:txBody>
          <a:bodyPr/>
          <a:lstStyle/>
          <a:p>
            <a:endParaRPr kumimoji="1" lang="ja-JP" altLang="en-US" dirty="0"/>
          </a:p>
        </p:txBody>
      </p:sp>
    </p:spTree>
    <p:extLst>
      <p:ext uri="{BB962C8B-B14F-4D97-AF65-F5344CB8AC3E}">
        <p14:creationId xmlns:p14="http://schemas.microsoft.com/office/powerpoint/2010/main" val="18294604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2250" y="809625"/>
            <a:ext cx="7199313" cy="4049713"/>
          </a:xfrm>
        </p:spPr>
      </p:sp>
      <p:sp>
        <p:nvSpPr>
          <p:cNvPr id="3" name="ノート プレースホルダー 2"/>
          <p:cNvSpPr>
            <a:spLocks noGrp="1"/>
          </p:cNvSpPr>
          <p:nvPr>
            <p:ph type="body" idx="1"/>
          </p:nvPr>
        </p:nvSpPr>
        <p:spPr/>
        <p:txBody>
          <a:bodyPr/>
          <a:lstStyle/>
          <a:p>
            <a:pPr defTabSz="905530">
              <a:defRPr/>
            </a:pPr>
            <a:r>
              <a:rPr kumimoji="0" lang="ja-JP" altLang="en-US" kern="0" dirty="0" smtClean="0">
                <a:solidFill>
                  <a:sysClr val="windowText" lastClr="000000"/>
                </a:solidFill>
              </a:rPr>
              <a:t>では次に、</a:t>
            </a:r>
            <a:r>
              <a:rPr lang="ja-JP" altLang="en-US" dirty="0">
                <a:solidFill>
                  <a:prstClr val="black"/>
                </a:solidFill>
                <a:latin typeface="HG創英角ｺﾞｼｯｸUB" panose="020B0909000000000000" pitchFamily="49" charset="-128"/>
              </a:rPr>
              <a:t>新規学校卒業者の具体的な採用選考日程等</a:t>
            </a:r>
            <a:r>
              <a:rPr kumimoji="0" lang="ja-JP" altLang="en-US" kern="0" dirty="0" smtClean="0">
                <a:solidFill>
                  <a:sysClr val="windowText" lastClr="000000"/>
                </a:solidFill>
                <a:latin typeface="HG創英角ｺﾞｼｯｸUB" panose="020B0909000000000000" pitchFamily="49" charset="-128"/>
                <a:ea typeface="HG創英角ｺﾞｼｯｸUB" panose="020B0909000000000000" pitchFamily="49" charset="-128"/>
              </a:rPr>
              <a:t>につ</a:t>
            </a:r>
            <a:r>
              <a:rPr kumimoji="0" lang="ja-JP" altLang="en-US" kern="0" dirty="0" smtClean="0">
                <a:solidFill>
                  <a:sysClr val="windowText" lastClr="000000"/>
                </a:solidFill>
              </a:rPr>
              <a:t>いてご説明いたします。　</a:t>
            </a:r>
            <a:endParaRPr kumimoji="0" lang="en-US" altLang="ja-JP" kern="0" dirty="0" smtClean="0">
              <a:solidFill>
                <a:sysClr val="windowText" lastClr="000000"/>
              </a:solidFill>
            </a:endParaRPr>
          </a:p>
          <a:p>
            <a:endParaRPr kumimoji="1" lang="ja-JP" altLang="en-US" dirty="0"/>
          </a:p>
        </p:txBody>
      </p:sp>
      <p:sp>
        <p:nvSpPr>
          <p:cNvPr id="4" name="日付プレースホルダー 3"/>
          <p:cNvSpPr>
            <a:spLocks noGrp="1"/>
          </p:cNvSpPr>
          <p:nvPr>
            <p:ph type="dt" idx="10"/>
          </p:nvPr>
        </p:nvSpPr>
        <p:spPr/>
        <p:txBody>
          <a:bodyPr/>
          <a:lstStyle/>
          <a:p>
            <a:endParaRPr kumimoji="1" lang="ja-JP" altLang="en-US" dirty="0"/>
          </a:p>
        </p:txBody>
      </p:sp>
    </p:spTree>
    <p:extLst>
      <p:ext uri="{BB962C8B-B14F-4D97-AF65-F5344CB8AC3E}">
        <p14:creationId xmlns:p14="http://schemas.microsoft.com/office/powerpoint/2010/main" val="1391338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13468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5/9/2024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87229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5/9/2024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048121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5/9/2024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43435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5/9/2024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047603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5/9/2024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7803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5/9/2024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4631025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13636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61388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5/9/2024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91137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5/9/2024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2407849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797028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32411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00850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2A54C80-263E-416B-A8E0-580EDEADCBDC}" type="datetimeFigureOut">
              <a:rPr lang="en-US" smtClean="0"/>
              <a:t>5/9/2024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201635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5/9/2024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4013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5/9/2024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6638354"/>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Lst>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kigyoshien2306@mhlw.go.jp"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control" Target="../activeX/activeX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noGrp="1"/>
          </p:cNvSpPr>
          <p:nvPr>
            <p:ph type="ctrTitle"/>
          </p:nvPr>
        </p:nvSpPr>
        <p:spPr>
          <a:xfrm>
            <a:off x="395790" y="2299609"/>
            <a:ext cx="11233248" cy="2747257"/>
          </a:xfrm>
          <a:prstGeom prst="rect">
            <a:avLst/>
          </a:prstGeom>
        </p:spPr>
        <p:txBody>
          <a:bodyPr anchor="t">
            <a:normAutofit/>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ja-JP" altLang="en-US" b="1" dirty="0" smtClean="0">
                <a:solidFill>
                  <a:schemeClr val="tx1"/>
                </a:solidFill>
                <a:latin typeface="+mj-ea"/>
              </a:rPr>
              <a:t>新規</a:t>
            </a:r>
            <a:r>
              <a:rPr lang="ja-JP" altLang="en-US" b="1" dirty="0">
                <a:solidFill>
                  <a:schemeClr val="tx1"/>
                </a:solidFill>
                <a:latin typeface="+mj-ea"/>
              </a:rPr>
              <a:t>学校卒業予定者を対象と</a:t>
            </a:r>
            <a:r>
              <a:rPr lang="ja-JP" altLang="en-US" b="1" dirty="0" smtClean="0">
                <a:solidFill>
                  <a:schemeClr val="tx1"/>
                </a:solidFill>
                <a:latin typeface="+mj-ea"/>
              </a:rPr>
              <a:t>する</a:t>
            </a:r>
            <a:r>
              <a:rPr lang="en-US" altLang="ja-JP" b="1" dirty="0" smtClean="0">
                <a:solidFill>
                  <a:schemeClr val="tx1"/>
                </a:solidFill>
                <a:latin typeface="+mj-ea"/>
              </a:rPr>
              <a:t/>
            </a:r>
            <a:br>
              <a:rPr lang="en-US" altLang="ja-JP" b="1" dirty="0" smtClean="0">
                <a:solidFill>
                  <a:schemeClr val="tx1"/>
                </a:solidFill>
                <a:latin typeface="+mj-ea"/>
              </a:rPr>
            </a:br>
            <a:r>
              <a:rPr lang="ja-JP" altLang="en-US" b="1" dirty="0" smtClean="0">
                <a:solidFill>
                  <a:schemeClr val="tx1"/>
                </a:solidFill>
                <a:latin typeface="+mj-ea"/>
              </a:rPr>
              <a:t>求人</a:t>
            </a:r>
            <a:r>
              <a:rPr lang="ja-JP" altLang="en-US" b="1" dirty="0">
                <a:solidFill>
                  <a:schemeClr val="tx1"/>
                </a:solidFill>
                <a:latin typeface="+mj-ea"/>
              </a:rPr>
              <a:t>の取り扱いについて</a:t>
            </a:r>
            <a:r>
              <a:rPr lang="ja-JP" altLang="en-US" b="1" dirty="0" smtClean="0">
                <a:solidFill>
                  <a:schemeClr val="bg2">
                    <a:lumMod val="10000"/>
                  </a:schemeClr>
                </a:solidFill>
                <a:latin typeface="+mj-ea"/>
              </a:rPr>
              <a:t>　　</a:t>
            </a:r>
            <a:r>
              <a:rPr lang="ja-JP" altLang="en-US" sz="4500" b="1" dirty="0" smtClean="0">
                <a:latin typeface="+mj-ea"/>
              </a:rPr>
              <a:t>　　　　　　　　　　　　　　</a:t>
            </a:r>
            <a:endParaRPr lang="ja-JP" altLang="en-US" sz="4500" b="1" dirty="0">
              <a:solidFill>
                <a:srgbClr val="FF0000"/>
              </a:solidFill>
              <a:latin typeface="+mj-ea"/>
            </a:endParaRPr>
          </a:p>
        </p:txBody>
      </p:sp>
      <p:sp>
        <p:nvSpPr>
          <p:cNvPr id="7" name="タイトル 1"/>
          <p:cNvSpPr txBox="1">
            <a:spLocks/>
          </p:cNvSpPr>
          <p:nvPr/>
        </p:nvSpPr>
        <p:spPr>
          <a:xfrm>
            <a:off x="3079613" y="5144736"/>
            <a:ext cx="10814516" cy="819447"/>
          </a:xfrm>
          <a:prstGeom prst="rect">
            <a:avLst/>
          </a:prstGeom>
        </p:spPr>
        <p:txBody>
          <a:bodyPr vert="horz" lIns="91440" tIns="45720" rIns="91440" bIns="45720" rtlCol="0" anchor="t">
            <a:normAutofit fontScale="85000" lnSpcReduction="20000"/>
          </a:bodyPr>
          <a:lstStyle>
            <a:lvl1pPr algn="l" defTabSz="914400" rtl="0" eaLnBrk="1" latinLnBrk="0" hangingPunct="1">
              <a:lnSpc>
                <a:spcPct val="90000"/>
              </a:lnSpc>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lstStyle>
          <a:p>
            <a:r>
              <a:rPr lang="ja-JP" altLang="en-US" sz="2800" b="1" dirty="0" smtClean="0">
                <a:solidFill>
                  <a:schemeClr val="tx1"/>
                </a:solidFill>
                <a:latin typeface="+mj-ea"/>
              </a:rPr>
              <a:t>　　　　　　　　　　　　　 </a:t>
            </a:r>
            <a:r>
              <a:rPr lang="en-US" altLang="ja-JP" sz="2800" b="1" dirty="0" smtClean="0">
                <a:solidFill>
                  <a:schemeClr val="tx1"/>
                </a:solidFill>
                <a:latin typeface="+mj-ea"/>
              </a:rPr>
              <a:t>2024</a:t>
            </a:r>
            <a:r>
              <a:rPr lang="ja-JP" altLang="en-US" sz="2800" b="1" dirty="0" smtClean="0">
                <a:solidFill>
                  <a:schemeClr val="tx1"/>
                </a:solidFill>
                <a:latin typeface="+mj-ea"/>
              </a:rPr>
              <a:t>年</a:t>
            </a:r>
            <a:r>
              <a:rPr lang="en-US" altLang="ja-JP" sz="2800" b="1" dirty="0" smtClean="0">
                <a:solidFill>
                  <a:schemeClr val="tx1"/>
                </a:solidFill>
                <a:latin typeface="+mj-ea"/>
              </a:rPr>
              <a:t>5</a:t>
            </a:r>
            <a:r>
              <a:rPr lang="ja-JP" altLang="en-US" sz="2800" b="1" dirty="0" smtClean="0">
                <a:solidFill>
                  <a:schemeClr val="tx1"/>
                </a:solidFill>
                <a:latin typeface="+mj-ea"/>
              </a:rPr>
              <a:t>月</a:t>
            </a:r>
            <a:r>
              <a:rPr lang="en-US" altLang="ja-JP" sz="2800" b="1" dirty="0" smtClean="0">
                <a:solidFill>
                  <a:schemeClr val="tx1"/>
                </a:solidFill>
                <a:latin typeface="+mj-ea"/>
              </a:rPr>
              <a:t>23</a:t>
            </a:r>
            <a:r>
              <a:rPr lang="ja-JP" altLang="en-US" sz="2800" b="1" dirty="0" smtClean="0">
                <a:solidFill>
                  <a:schemeClr val="tx1"/>
                </a:solidFill>
                <a:latin typeface="+mj-ea"/>
              </a:rPr>
              <a:t>日　</a:t>
            </a:r>
            <a:endParaRPr lang="en-US" altLang="ja-JP" sz="2800" b="1" dirty="0" smtClean="0">
              <a:solidFill>
                <a:schemeClr val="tx1"/>
              </a:solidFill>
              <a:latin typeface="+mj-ea"/>
            </a:endParaRPr>
          </a:p>
          <a:p>
            <a:pPr algn="ctr"/>
            <a:r>
              <a:rPr lang="ja-JP" altLang="en-US" sz="2800" b="1" dirty="0" smtClean="0">
                <a:solidFill>
                  <a:schemeClr val="tx1"/>
                </a:solidFill>
                <a:latin typeface="+mj-ea"/>
              </a:rPr>
              <a:t>　　　　　　　新規学校卒業対象者求人説明会資料</a:t>
            </a:r>
            <a:r>
              <a:rPr lang="ja-JP" altLang="en-US" sz="2400" b="1" dirty="0" smtClean="0">
                <a:solidFill>
                  <a:schemeClr val="bg2">
                    <a:lumMod val="10000"/>
                  </a:schemeClr>
                </a:solidFill>
                <a:latin typeface="+mj-ea"/>
              </a:rPr>
              <a:t>　　</a:t>
            </a:r>
            <a:r>
              <a:rPr lang="ja-JP" altLang="en-US" sz="4400" b="1" dirty="0" smtClean="0">
                <a:latin typeface="+mj-ea"/>
              </a:rPr>
              <a:t>　　　　　　　　　　　　　　</a:t>
            </a:r>
            <a:endParaRPr lang="ja-JP" altLang="en-US" sz="3300" b="1" dirty="0">
              <a:solidFill>
                <a:srgbClr val="FF0000"/>
              </a:solidFill>
              <a:latin typeface="+mj-ea"/>
            </a:endParaRPr>
          </a:p>
        </p:txBody>
      </p:sp>
      <p:sp>
        <p:nvSpPr>
          <p:cNvPr id="8" name="タイトル 1"/>
          <p:cNvSpPr txBox="1">
            <a:spLocks/>
          </p:cNvSpPr>
          <p:nvPr/>
        </p:nvSpPr>
        <p:spPr>
          <a:xfrm>
            <a:off x="6133456" y="5831199"/>
            <a:ext cx="6505400" cy="890276"/>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lstStyle>
          <a:p>
            <a:pPr algn="ctr"/>
            <a:r>
              <a:rPr lang="ja-JP" altLang="en-US" sz="2400" b="1" dirty="0" smtClean="0">
                <a:solidFill>
                  <a:schemeClr val="bg2">
                    <a:lumMod val="10000"/>
                  </a:schemeClr>
                </a:solidFill>
                <a:latin typeface="+mj-ea"/>
              </a:rPr>
              <a:t>ハローワーク一宮　企業支援部門　　</a:t>
            </a:r>
            <a:r>
              <a:rPr lang="ja-JP" altLang="en-US" sz="4400" b="1" dirty="0" smtClean="0">
                <a:latin typeface="+mj-ea"/>
              </a:rPr>
              <a:t>　　　　　　　　　　　　　　</a:t>
            </a:r>
            <a:endParaRPr lang="ja-JP" altLang="en-US" sz="3300" b="1" dirty="0">
              <a:solidFill>
                <a:srgbClr val="FF0000"/>
              </a:solidFill>
              <a:latin typeface="+mj-ea"/>
            </a:endParaRPr>
          </a:p>
        </p:txBody>
      </p:sp>
      <p:sp>
        <p:nvSpPr>
          <p:cNvPr id="3" name="スライド番号プレースホルダー 2"/>
          <p:cNvSpPr>
            <a:spLocks noGrp="1"/>
          </p:cNvSpPr>
          <p:nvPr>
            <p:ph type="sldNum" sz="quarter" idx="12"/>
          </p:nvPr>
        </p:nvSpPr>
        <p:spPr/>
        <p:txBody>
          <a:bodyPr/>
          <a:lstStyle/>
          <a:p>
            <a:fld id="{707B1553-3310-41F1-9CF5-ED472252F08C}" type="slidenum">
              <a:rPr kumimoji="1" lang="ja-JP" altLang="en-US" smtClean="0"/>
              <a:t>1</a:t>
            </a:fld>
            <a:endParaRPr kumimoji="1" lang="ja-JP" altLang="en-US"/>
          </a:p>
        </p:txBody>
      </p:sp>
    </p:spTree>
    <p:extLst>
      <p:ext uri="{BB962C8B-B14F-4D97-AF65-F5344CB8AC3E}">
        <p14:creationId xmlns:p14="http://schemas.microsoft.com/office/powerpoint/2010/main" val="59620075"/>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1"/>
          <p:cNvSpPr txBox="1">
            <a:spLocks/>
          </p:cNvSpPr>
          <p:nvPr/>
        </p:nvSpPr>
        <p:spPr>
          <a:xfrm>
            <a:off x="203976" y="1045042"/>
            <a:ext cx="6120680" cy="538331"/>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lstStyle>
          <a:p>
            <a:r>
              <a:rPr lang="ja-JP" altLang="en-US" sz="2600" b="1" dirty="0" smtClean="0">
                <a:solidFill>
                  <a:schemeClr val="bg2">
                    <a:lumMod val="10000"/>
                  </a:schemeClr>
                </a:solidFill>
                <a:latin typeface="+mj-ea"/>
              </a:rPr>
              <a:t>３</a:t>
            </a:r>
            <a:r>
              <a:rPr lang="en-US" altLang="ja-JP" sz="2600" b="1" dirty="0" smtClean="0">
                <a:solidFill>
                  <a:schemeClr val="bg2">
                    <a:lumMod val="10000"/>
                  </a:schemeClr>
                </a:solidFill>
                <a:latin typeface="+mj-ea"/>
              </a:rPr>
              <a:t>-</a:t>
            </a:r>
            <a:r>
              <a:rPr lang="ja-JP" altLang="en-US" sz="2600" b="1" dirty="0" smtClean="0">
                <a:solidFill>
                  <a:schemeClr val="bg2">
                    <a:lumMod val="10000"/>
                  </a:schemeClr>
                </a:solidFill>
                <a:latin typeface="+mj-ea"/>
              </a:rPr>
              <a:t>１</a:t>
            </a:r>
            <a:r>
              <a:rPr lang="en-US" altLang="ja-JP" sz="2600" b="1" dirty="0" smtClean="0">
                <a:solidFill>
                  <a:schemeClr val="bg2">
                    <a:lumMod val="10000"/>
                  </a:schemeClr>
                </a:solidFill>
                <a:latin typeface="+mj-ea"/>
              </a:rPr>
              <a:t>.</a:t>
            </a:r>
            <a:r>
              <a:rPr lang="ja-JP" altLang="en-US" sz="2600" b="1" dirty="0" smtClean="0">
                <a:solidFill>
                  <a:schemeClr val="bg2">
                    <a:lumMod val="10000"/>
                  </a:schemeClr>
                </a:solidFill>
                <a:latin typeface="+mj-ea"/>
              </a:rPr>
              <a:t>求人申込み時期と方法　</a:t>
            </a:r>
            <a:r>
              <a:rPr lang="ja-JP" altLang="en-US" sz="2600" b="1" dirty="0" smtClean="0">
                <a:latin typeface="+mj-ea"/>
              </a:rPr>
              <a:t>　　　　　　　　　　　　　　</a:t>
            </a:r>
            <a:endParaRPr lang="ja-JP" altLang="en-US" sz="2600" b="1" dirty="0">
              <a:solidFill>
                <a:srgbClr val="FF0000"/>
              </a:solidFill>
              <a:latin typeface="+mj-ea"/>
            </a:endParaRPr>
          </a:p>
        </p:txBody>
      </p:sp>
      <p:sp>
        <p:nvSpPr>
          <p:cNvPr id="13" name="タイトル 1"/>
          <p:cNvSpPr txBox="1">
            <a:spLocks/>
          </p:cNvSpPr>
          <p:nvPr/>
        </p:nvSpPr>
        <p:spPr>
          <a:xfrm>
            <a:off x="119336" y="188640"/>
            <a:ext cx="12097344" cy="707351"/>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lstStyle>
          <a:p>
            <a:r>
              <a:rPr lang="ja-JP" altLang="en-US" sz="2800" b="1" dirty="0" smtClean="0">
                <a:solidFill>
                  <a:schemeClr val="bg2">
                    <a:lumMod val="10000"/>
                  </a:schemeClr>
                </a:solidFill>
                <a:latin typeface="+mj-ea"/>
              </a:rPr>
              <a:t>３</a:t>
            </a:r>
            <a:r>
              <a:rPr lang="en-US" altLang="ja-JP" sz="2800" b="1" dirty="0" smtClean="0">
                <a:solidFill>
                  <a:schemeClr val="bg2">
                    <a:lumMod val="10000"/>
                  </a:schemeClr>
                </a:solidFill>
                <a:latin typeface="+mj-ea"/>
              </a:rPr>
              <a:t>.</a:t>
            </a:r>
            <a:r>
              <a:rPr lang="ja-JP" altLang="en-US" sz="2800" b="1" dirty="0" smtClean="0">
                <a:solidFill>
                  <a:schemeClr val="bg2">
                    <a:lumMod val="10000"/>
                  </a:schemeClr>
                </a:solidFill>
                <a:latin typeface="+mj-ea"/>
              </a:rPr>
              <a:t>学卒求人申込み方法</a:t>
            </a:r>
            <a:endParaRPr lang="en-US" altLang="ja-JP" sz="2800" b="1" dirty="0" smtClean="0">
              <a:solidFill>
                <a:schemeClr val="bg2">
                  <a:lumMod val="10000"/>
                </a:schemeClr>
              </a:solidFill>
              <a:latin typeface="+mj-ea"/>
            </a:endParaRPr>
          </a:p>
          <a:p>
            <a:r>
              <a:rPr lang="ja-JP" altLang="en-US" sz="2800" b="1" dirty="0" smtClean="0">
                <a:solidFill>
                  <a:schemeClr val="bg2">
                    <a:lumMod val="10000"/>
                  </a:schemeClr>
                </a:solidFill>
                <a:latin typeface="+mj-ea"/>
              </a:rPr>
              <a:t>～ハローワーク一宮における求人受付の取り扱い～　</a:t>
            </a:r>
            <a:r>
              <a:rPr lang="ja-JP" altLang="en-US" sz="2800" b="1" dirty="0" smtClean="0">
                <a:latin typeface="+mj-ea"/>
              </a:rPr>
              <a:t>　　</a:t>
            </a:r>
            <a:r>
              <a:rPr lang="ja-JP" altLang="en-US" sz="3000" b="1" dirty="0" smtClean="0">
                <a:latin typeface="+mj-ea"/>
              </a:rPr>
              <a:t>　　　　　　　　　　　　</a:t>
            </a:r>
            <a:endParaRPr lang="ja-JP" altLang="en-US" sz="3000" b="1" dirty="0">
              <a:solidFill>
                <a:srgbClr val="FF0000"/>
              </a:solidFill>
              <a:latin typeface="+mj-ea"/>
            </a:endParaRPr>
          </a:p>
        </p:txBody>
      </p:sp>
      <p:sp>
        <p:nvSpPr>
          <p:cNvPr id="2" name="正方形/長方形 1"/>
          <p:cNvSpPr/>
          <p:nvPr/>
        </p:nvSpPr>
        <p:spPr>
          <a:xfrm>
            <a:off x="371364" y="1520042"/>
            <a:ext cx="11593288" cy="6173485"/>
          </a:xfrm>
          <a:prstGeom prst="rect">
            <a:avLst/>
          </a:prstGeom>
        </p:spPr>
        <p:txBody>
          <a:bodyPr wrap="square">
            <a:spAutoFit/>
          </a:bodyPr>
          <a:lstStyle/>
          <a:p>
            <a:pPr algn="just">
              <a:lnSpc>
                <a:spcPts val="2200"/>
              </a:lnSpc>
              <a:spcAft>
                <a:spcPts val="0"/>
              </a:spcAft>
            </a:pPr>
            <a:r>
              <a:rPr lang="ja-JP" altLang="ja-JP" b="1"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ja-JP" b="1" u="sng" kern="100" dirty="0">
                <a:latin typeface="メイリオ" panose="020B0604030504040204" pitchFamily="50" charset="-128"/>
                <a:ea typeface="メイリオ" panose="020B0604030504040204" pitchFamily="50" charset="-128"/>
                <a:cs typeface="Times New Roman" panose="02020603050405020304" pitchFamily="18" charset="0"/>
              </a:rPr>
              <a:t>求人の受付開始、及び受理確認は高卒求人・中卒求人ともに</a:t>
            </a:r>
            <a:r>
              <a:rPr lang="ja-JP" altLang="ja-JP" b="1" u="sng" kern="100" dirty="0" smtClean="0">
                <a:latin typeface="メイリオ" panose="020B0604030504040204" pitchFamily="50" charset="-128"/>
                <a:ea typeface="メイリオ" panose="020B0604030504040204" pitchFamily="50" charset="-128"/>
                <a:cs typeface="Times New Roman" panose="02020603050405020304" pitchFamily="18" charset="0"/>
              </a:rPr>
              <a:t>６月</a:t>
            </a:r>
            <a:r>
              <a:rPr lang="ja-JP" altLang="en-US" b="1" u="sng" kern="100" dirty="0" smtClean="0">
                <a:latin typeface="メイリオ" panose="020B0604030504040204" pitchFamily="50" charset="-128"/>
                <a:ea typeface="メイリオ" panose="020B0604030504040204" pitchFamily="50" charset="-128"/>
                <a:cs typeface="Times New Roman" panose="02020603050405020304" pitchFamily="18" charset="0"/>
              </a:rPr>
              <a:t>３</a:t>
            </a:r>
            <a:r>
              <a:rPr lang="ja-JP" altLang="ja-JP" b="1" u="sng" kern="100" dirty="0" smtClean="0">
                <a:latin typeface="メイリオ" panose="020B0604030504040204" pitchFamily="50" charset="-128"/>
                <a:ea typeface="メイリオ" panose="020B0604030504040204" pitchFamily="50" charset="-128"/>
                <a:cs typeface="Times New Roman" panose="02020603050405020304" pitchFamily="18" charset="0"/>
              </a:rPr>
              <a:t>日（</a:t>
            </a:r>
            <a:r>
              <a:rPr lang="ja-JP" altLang="en-US" b="1" u="sng" kern="100" dirty="0" smtClean="0">
                <a:latin typeface="メイリオ" panose="020B0604030504040204" pitchFamily="50" charset="-128"/>
                <a:ea typeface="メイリオ" panose="020B0604030504040204" pitchFamily="50" charset="-128"/>
                <a:cs typeface="Times New Roman" panose="02020603050405020304" pitchFamily="18" charset="0"/>
              </a:rPr>
              <a:t>月</a:t>
            </a:r>
            <a:r>
              <a:rPr lang="ja-JP" altLang="ja-JP" b="1" u="sng" kern="100" dirty="0" smtClean="0">
                <a:latin typeface="メイリオ" panose="020B0604030504040204" pitchFamily="50" charset="-128"/>
                <a:ea typeface="メイリオ" panose="020B0604030504040204" pitchFamily="50" charset="-128"/>
                <a:cs typeface="Times New Roman" panose="02020603050405020304" pitchFamily="18" charset="0"/>
              </a:rPr>
              <a:t>）</a:t>
            </a:r>
            <a:r>
              <a:rPr lang="ja-JP" altLang="ja-JP" b="1" u="sng" kern="100" dirty="0">
                <a:latin typeface="メイリオ" panose="020B0604030504040204" pitchFamily="50" charset="-128"/>
                <a:ea typeface="メイリオ" panose="020B0604030504040204" pitchFamily="50" charset="-128"/>
                <a:cs typeface="Times New Roman" panose="02020603050405020304" pitchFamily="18" charset="0"/>
              </a:rPr>
              <a:t>以降です</a:t>
            </a:r>
            <a:r>
              <a:rPr lang="ja-JP" altLang="ja-JP" kern="100" dirty="0" smtClean="0">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2200"/>
              </a:lnSpc>
              <a:spcAft>
                <a:spcPts val="0"/>
              </a:spcAft>
            </a:pPr>
            <a:r>
              <a:rPr lang="ja-JP" altLang="en-US"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en-US" kern="100" dirty="0" smtClean="0">
                <a:effectLst/>
                <a:latin typeface="メイリオ" panose="020B0604030504040204" pitchFamily="50" charset="-128"/>
                <a:ea typeface="メイリオ" panose="020B0604030504040204" pitchFamily="50" charset="-128"/>
                <a:cs typeface="Times New Roman" panose="02020603050405020304" pitchFamily="18" charset="0"/>
              </a:rPr>
              <a:t>（マイページの場合は、</a:t>
            </a:r>
            <a:r>
              <a:rPr lang="ja-JP" altLang="ja-JP"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kern="100" dirty="0" smtClean="0">
                <a:latin typeface="メイリオ" panose="020B0604030504040204" pitchFamily="50" charset="-128"/>
                <a:ea typeface="メイリオ" panose="020B0604030504040204" pitchFamily="50" charset="-128"/>
                <a:cs typeface="Times New Roman" panose="02020603050405020304" pitchFamily="18" charset="0"/>
              </a:rPr>
              <a:t>６月</a:t>
            </a:r>
            <a:r>
              <a:rPr lang="ja-JP" altLang="en-US" kern="100" dirty="0" smtClean="0">
                <a:latin typeface="メイリオ" panose="020B0604030504040204" pitchFamily="50" charset="-128"/>
                <a:ea typeface="メイリオ" panose="020B0604030504040204" pitchFamily="50" charset="-128"/>
                <a:cs typeface="Times New Roman" panose="02020603050405020304" pitchFamily="18" charset="0"/>
              </a:rPr>
              <a:t>１</a:t>
            </a:r>
            <a:r>
              <a:rPr lang="ja-JP" altLang="ja-JP" kern="100" dirty="0" smtClean="0">
                <a:latin typeface="メイリオ" panose="020B0604030504040204" pitchFamily="50" charset="-128"/>
                <a:ea typeface="メイリオ" panose="020B0604030504040204" pitchFamily="50" charset="-128"/>
                <a:cs typeface="Times New Roman" panose="02020603050405020304" pitchFamily="18" charset="0"/>
              </a:rPr>
              <a:t>日（</a:t>
            </a:r>
            <a:r>
              <a:rPr lang="ja-JP" altLang="en-US" kern="100" dirty="0" smtClean="0">
                <a:latin typeface="メイリオ" panose="020B0604030504040204" pitchFamily="50" charset="-128"/>
                <a:ea typeface="メイリオ" panose="020B0604030504040204" pitchFamily="50" charset="-128"/>
                <a:cs typeface="Times New Roman" panose="02020603050405020304" pitchFamily="18" charset="0"/>
              </a:rPr>
              <a:t>土</a:t>
            </a:r>
            <a:r>
              <a:rPr lang="ja-JP" altLang="ja-JP" kern="100" dirty="0" smtClean="0">
                <a:latin typeface="メイリオ" panose="020B0604030504040204" pitchFamily="50" charset="-128"/>
                <a:ea typeface="メイリオ" panose="020B0604030504040204" pitchFamily="50" charset="-128"/>
                <a:cs typeface="Times New Roman" panose="02020603050405020304" pitchFamily="18" charset="0"/>
              </a:rPr>
              <a:t>）</a:t>
            </a:r>
            <a:r>
              <a:rPr lang="ja-JP" altLang="en-US" kern="100" dirty="0" smtClean="0">
                <a:latin typeface="メイリオ" panose="020B0604030504040204" pitchFamily="50" charset="-128"/>
                <a:ea typeface="メイリオ" panose="020B0604030504040204" pitchFamily="50" charset="-128"/>
                <a:cs typeface="Times New Roman" panose="02020603050405020304" pitchFamily="18" charset="0"/>
              </a:rPr>
              <a:t>より受付可能。）</a:t>
            </a:r>
            <a:endParaRPr lang="ja-JP" altLang="ja-JP" kern="100" dirty="0" smtClean="0">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2200"/>
              </a:lnSpc>
              <a:spcAft>
                <a:spcPts val="0"/>
              </a:spcAft>
            </a:pPr>
            <a:endParaRPr lang="ja-JP" altLang="ja-JP" kern="100" dirty="0" smtClean="0">
              <a:effectLst/>
              <a:latin typeface="メイリオ" panose="020B0604030504040204" pitchFamily="50" charset="-128"/>
              <a:ea typeface="メイリオ" panose="020B0604030504040204" pitchFamily="50" charset="-128"/>
              <a:cs typeface="Times New Roman" panose="02020603050405020304" pitchFamily="18" charset="0"/>
            </a:endParaRPr>
          </a:p>
          <a:p>
            <a:pPr lvl="0" algn="just">
              <a:lnSpc>
                <a:spcPts val="2200"/>
              </a:lnSpc>
              <a:spcAft>
                <a:spcPts val="0"/>
              </a:spcAft>
            </a:pPr>
            <a:r>
              <a:rPr lang="ja-JP" altLang="en-US" kern="100" dirty="0" smtClean="0">
                <a:latin typeface="メイリオ" panose="020B0604030504040204" pitchFamily="50" charset="-128"/>
                <a:ea typeface="メイリオ" panose="020B0604030504040204" pitchFamily="50" charset="-128"/>
                <a:cs typeface="Times New Roman" panose="02020603050405020304" pitchFamily="18" charset="0"/>
              </a:rPr>
              <a:t>以下高卒求人について記載します。</a:t>
            </a:r>
            <a:endParaRPr lang="en-US" altLang="ja-JP"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2200"/>
              </a:lnSpc>
            </a:pPr>
            <a:r>
              <a:rPr lang="ja-JP" altLang="en-US" kern="100" dirty="0" smtClean="0">
                <a:latin typeface="メイリオ" panose="020B0604030504040204" pitchFamily="50" charset="-128"/>
                <a:ea typeface="メイリオ" panose="020B0604030504040204" pitchFamily="50" charset="-128"/>
                <a:cs typeface="Times New Roman" panose="02020603050405020304" pitchFamily="18" charset="0"/>
              </a:rPr>
              <a:t>★申込み方法は、</a:t>
            </a:r>
            <a:endParaRPr lang="en-US" altLang="ja-JP"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algn="just">
              <a:lnSpc>
                <a:spcPts val="2200"/>
              </a:lnSpc>
            </a:pPr>
            <a:r>
              <a:rPr lang="ja-JP" altLang="en-US"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kern="100" dirty="0" smtClean="0">
                <a:latin typeface="メイリオ" panose="020B0604030504040204" pitchFamily="50" charset="-128"/>
                <a:ea typeface="メイリオ" panose="020B0604030504040204" pitchFamily="50" charset="-128"/>
                <a:cs typeface="Times New Roman" panose="02020603050405020304" pitchFamily="18" charset="0"/>
              </a:rPr>
              <a:t>①</a:t>
            </a:r>
            <a:r>
              <a:rPr lang="ja-JP" altLang="en-US" kern="100" dirty="0">
                <a:latin typeface="メイリオ" panose="020B0604030504040204" pitchFamily="50" charset="-128"/>
                <a:ea typeface="メイリオ" panose="020B0604030504040204" pitchFamily="50" charset="-128"/>
                <a:cs typeface="Times New Roman" panose="02020603050405020304" pitchFamily="18" charset="0"/>
              </a:rPr>
              <a:t>求人者</a:t>
            </a:r>
            <a:r>
              <a:rPr lang="ja-JP" altLang="en-US" kern="100" dirty="0" smtClean="0">
                <a:latin typeface="メイリオ" panose="020B0604030504040204" pitchFamily="50" charset="-128"/>
                <a:ea typeface="メイリオ" panose="020B0604030504040204" pitchFamily="50" charset="-128"/>
                <a:cs typeface="Times New Roman" panose="02020603050405020304" pitchFamily="18" charset="0"/>
              </a:rPr>
              <a:t>マイページ、②郵送</a:t>
            </a:r>
            <a:r>
              <a:rPr lang="en-US" altLang="ja-JP"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kern="100" dirty="0">
                <a:latin typeface="メイリオ" panose="020B0604030504040204" pitchFamily="50" charset="-128"/>
                <a:ea typeface="メイリオ" panose="020B0604030504040204" pitchFamily="50" charset="-128"/>
                <a:cs typeface="Times New Roman" panose="02020603050405020304" pitchFamily="18" charset="0"/>
              </a:rPr>
              <a:t>返信用</a:t>
            </a:r>
            <a:r>
              <a:rPr lang="ja-JP" altLang="en-US" kern="100" dirty="0" smtClean="0">
                <a:latin typeface="メイリオ" panose="020B0604030504040204" pitchFamily="50" charset="-128"/>
                <a:ea typeface="メイリオ" panose="020B0604030504040204" pitchFamily="50" charset="-128"/>
                <a:cs typeface="Times New Roman" panose="02020603050405020304" pitchFamily="18" charset="0"/>
              </a:rPr>
              <a:t>封筒に切手不要</a:t>
            </a:r>
            <a:r>
              <a:rPr lang="en-US" altLang="ja-JP" kern="100" dirty="0" smtClean="0">
                <a:latin typeface="メイリオ" panose="020B0604030504040204" pitchFamily="50" charset="-128"/>
                <a:ea typeface="メイリオ" panose="020B0604030504040204" pitchFamily="50" charset="-128"/>
                <a:cs typeface="Times New Roman" panose="02020603050405020304" pitchFamily="18" charset="0"/>
              </a:rPr>
              <a:t>)</a:t>
            </a:r>
            <a:r>
              <a:rPr lang="ja-JP" altLang="en-US" kern="100" dirty="0" err="1" smtClean="0">
                <a:latin typeface="メイリオ" panose="020B0604030504040204" pitchFamily="50" charset="-128"/>
                <a:ea typeface="メイリオ" panose="020B0604030504040204" pitchFamily="50" charset="-128"/>
                <a:cs typeface="Times New Roman" panose="02020603050405020304" pitchFamily="18" charset="0"/>
              </a:rPr>
              <a:t>、</a:t>
            </a:r>
            <a:r>
              <a:rPr lang="ja-JP" altLang="en-US" kern="100" dirty="0">
                <a:latin typeface="メイリオ" panose="020B0604030504040204" pitchFamily="50" charset="-128"/>
                <a:ea typeface="メイリオ" panose="020B0604030504040204" pitchFamily="50" charset="-128"/>
                <a:cs typeface="Times New Roman" panose="02020603050405020304" pitchFamily="18" charset="0"/>
              </a:rPr>
              <a:t>③</a:t>
            </a:r>
            <a:r>
              <a:rPr lang="ja-JP" altLang="en-US" kern="100" dirty="0" smtClean="0">
                <a:latin typeface="メイリオ" panose="020B0604030504040204" pitchFamily="50" charset="-128"/>
                <a:ea typeface="メイリオ" panose="020B0604030504040204" pitchFamily="50" charset="-128"/>
                <a:cs typeface="Times New Roman" panose="02020603050405020304" pitchFamily="18" charset="0"/>
              </a:rPr>
              <a:t>窓口のいずれかです。</a:t>
            </a:r>
            <a:endParaRPr lang="en-US" altLang="ja-JP"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lvl="0" algn="just">
              <a:lnSpc>
                <a:spcPts val="2200"/>
              </a:lnSpc>
              <a:spcAft>
                <a:spcPts val="0"/>
              </a:spcAft>
            </a:pPr>
            <a:r>
              <a:rPr lang="ja-JP" altLang="en-US" b="1" kern="100" dirty="0" smtClean="0">
                <a:latin typeface="メイリオ" panose="020B0604030504040204" pitchFamily="50" charset="-128"/>
                <a:ea typeface="メイリオ" panose="020B0604030504040204" pitchFamily="50" charset="-128"/>
                <a:cs typeface="Times New Roman" panose="02020603050405020304" pitchFamily="18" charset="0"/>
              </a:rPr>
              <a:t>　</a:t>
            </a:r>
            <a:r>
              <a:rPr lang="en-US" altLang="ja-JP" b="1" u="sng" kern="100" dirty="0" smtClean="0">
                <a:latin typeface="メイリオ" panose="020B0604030504040204" pitchFamily="50" charset="-128"/>
                <a:ea typeface="メイリオ" panose="020B0604030504040204" pitchFamily="50" charset="-128"/>
                <a:cs typeface="Times New Roman" panose="02020603050405020304" pitchFamily="18" charset="0"/>
              </a:rPr>
              <a:t>※</a:t>
            </a:r>
            <a:r>
              <a:rPr lang="ja-JP" altLang="en-US" b="1" u="sng" kern="100" dirty="0">
                <a:latin typeface="メイリオ" panose="020B0604030504040204" pitchFamily="50" charset="-128"/>
                <a:ea typeface="メイリオ" panose="020B0604030504040204" pitchFamily="50" charset="-128"/>
                <a:cs typeface="Times New Roman" panose="02020603050405020304" pitchFamily="18" charset="0"/>
              </a:rPr>
              <a:t>原則、 ①求人者</a:t>
            </a:r>
            <a:r>
              <a:rPr lang="ja-JP" altLang="en-US" b="1" u="sng" kern="100" dirty="0" smtClean="0">
                <a:latin typeface="メイリオ" panose="020B0604030504040204" pitchFamily="50" charset="-128"/>
                <a:ea typeface="メイリオ" panose="020B0604030504040204" pitchFamily="50" charset="-128"/>
                <a:cs typeface="Times New Roman" panose="02020603050405020304" pitchFamily="18" charset="0"/>
              </a:rPr>
              <a:t>マイページにて申込みをお願いします。</a:t>
            </a:r>
            <a:endParaRPr lang="en-US" altLang="ja-JP" b="1" u="sng"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lvl="0" algn="just">
              <a:lnSpc>
                <a:spcPts val="2200"/>
              </a:lnSpc>
              <a:spcAft>
                <a:spcPts val="0"/>
              </a:spcAft>
            </a:pPr>
            <a:endParaRPr lang="en-US" altLang="ja-JP"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lvl="0" algn="just">
              <a:lnSpc>
                <a:spcPts val="2200"/>
              </a:lnSpc>
              <a:spcAft>
                <a:spcPts val="0"/>
              </a:spcAft>
            </a:pPr>
            <a:r>
              <a:rPr lang="ja-JP" altLang="en-US" kern="100" dirty="0" smtClean="0">
                <a:latin typeface="メイリオ" panose="020B0604030504040204" pitchFamily="50" charset="-128"/>
                <a:ea typeface="メイリオ" panose="020B0604030504040204" pitchFamily="50" charset="-128"/>
                <a:cs typeface="Times New Roman" panose="02020603050405020304" pitchFamily="18" charset="0"/>
              </a:rPr>
              <a:t>★</a:t>
            </a:r>
            <a:r>
              <a:rPr lang="ja-JP" altLang="ja-JP" b="1" u="sng" kern="100" dirty="0" smtClean="0">
                <a:latin typeface="メイリオ" panose="020B0604030504040204" pitchFamily="50" charset="-128"/>
                <a:ea typeface="メイリオ" panose="020B0604030504040204" pitchFamily="50" charset="-128"/>
                <a:cs typeface="Times New Roman" panose="02020603050405020304" pitchFamily="18" charset="0"/>
              </a:rPr>
              <a:t>６月１</a:t>
            </a:r>
            <a:r>
              <a:rPr lang="ja-JP" altLang="en-US" b="1" u="sng" kern="100" dirty="0">
                <a:latin typeface="メイリオ" panose="020B0604030504040204" pitchFamily="50" charset="-128"/>
                <a:ea typeface="メイリオ" panose="020B0604030504040204" pitchFamily="50" charset="-128"/>
                <a:cs typeface="Times New Roman" panose="02020603050405020304" pitchFamily="18" charset="0"/>
              </a:rPr>
              <a:t>４</a:t>
            </a:r>
            <a:r>
              <a:rPr lang="ja-JP" altLang="ja-JP" b="1" u="sng" kern="100" dirty="0" smtClean="0">
                <a:latin typeface="メイリオ" panose="020B0604030504040204" pitchFamily="50" charset="-128"/>
                <a:ea typeface="メイリオ" panose="020B0604030504040204" pitchFamily="50" charset="-128"/>
                <a:cs typeface="Times New Roman" panose="02020603050405020304" pitchFamily="18" charset="0"/>
              </a:rPr>
              <a:t>日</a:t>
            </a:r>
            <a:r>
              <a:rPr lang="ja-JP" altLang="ja-JP" b="1" u="sng" kern="100" dirty="0">
                <a:latin typeface="メイリオ" panose="020B0604030504040204" pitchFamily="50" charset="-128"/>
                <a:ea typeface="メイリオ" panose="020B0604030504040204" pitchFamily="50" charset="-128"/>
                <a:cs typeface="Times New Roman" panose="02020603050405020304" pitchFamily="18" charset="0"/>
              </a:rPr>
              <a:t>（金）までにハローワーク一宮に申し込まれた求人票の交付は</a:t>
            </a:r>
            <a:r>
              <a:rPr lang="ja-JP" altLang="ja-JP" b="1" u="sng" kern="100" dirty="0" smtClean="0">
                <a:latin typeface="メイリオ" panose="020B0604030504040204" pitchFamily="50" charset="-128"/>
                <a:ea typeface="メイリオ" panose="020B0604030504040204" pitchFamily="50" charset="-128"/>
                <a:cs typeface="Times New Roman" panose="02020603050405020304" pitchFamily="18" charset="0"/>
              </a:rPr>
              <a:t>７月</a:t>
            </a:r>
            <a:r>
              <a:rPr lang="ja-JP" altLang="en-US" b="1" u="sng" kern="100" dirty="0">
                <a:latin typeface="メイリオ" panose="020B0604030504040204" pitchFamily="50" charset="-128"/>
                <a:ea typeface="メイリオ" panose="020B0604030504040204" pitchFamily="50" charset="-128"/>
                <a:cs typeface="Times New Roman" panose="02020603050405020304" pitchFamily="18" charset="0"/>
              </a:rPr>
              <a:t>１</a:t>
            </a:r>
            <a:r>
              <a:rPr lang="ja-JP" altLang="ja-JP" b="1" u="sng" kern="100" dirty="0" smtClean="0">
                <a:latin typeface="メイリオ" panose="020B0604030504040204" pitchFamily="50" charset="-128"/>
                <a:ea typeface="メイリオ" panose="020B0604030504040204" pitchFamily="50" charset="-128"/>
                <a:cs typeface="Times New Roman" panose="02020603050405020304" pitchFamily="18" charset="0"/>
              </a:rPr>
              <a:t>日（</a:t>
            </a:r>
            <a:r>
              <a:rPr lang="ja-JP" altLang="en-US" b="1" u="sng" kern="100" dirty="0" smtClean="0">
                <a:latin typeface="メイリオ" panose="020B0604030504040204" pitchFamily="50" charset="-128"/>
                <a:ea typeface="メイリオ" panose="020B0604030504040204" pitchFamily="50" charset="-128"/>
                <a:cs typeface="Times New Roman" panose="02020603050405020304" pitchFamily="18" charset="0"/>
              </a:rPr>
              <a:t>月</a:t>
            </a:r>
            <a:r>
              <a:rPr lang="ja-JP" altLang="ja-JP" b="1" u="sng" kern="100" dirty="0" smtClean="0">
                <a:latin typeface="メイリオ" panose="020B0604030504040204" pitchFamily="50" charset="-128"/>
                <a:ea typeface="メイリオ" panose="020B0604030504040204" pitchFamily="50" charset="-128"/>
                <a:cs typeface="Times New Roman" panose="02020603050405020304" pitchFamily="18" charset="0"/>
              </a:rPr>
              <a:t>）</a:t>
            </a:r>
            <a:r>
              <a:rPr lang="ja-JP" altLang="en-US" b="1" u="sng" kern="100" dirty="0" smtClean="0">
                <a:latin typeface="メイリオ" panose="020B0604030504040204" pitchFamily="50" charset="-128"/>
                <a:ea typeface="メイリオ" panose="020B0604030504040204" pitchFamily="50" charset="-128"/>
                <a:cs typeface="Times New Roman" panose="02020603050405020304" pitchFamily="18" charset="0"/>
              </a:rPr>
              <a:t>着</a:t>
            </a:r>
            <a:endParaRPr lang="en-US" altLang="ja-JP" b="1" u="sng"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lvl="0" algn="just">
              <a:lnSpc>
                <a:spcPts val="2200"/>
              </a:lnSpc>
              <a:spcAft>
                <a:spcPts val="0"/>
              </a:spcAft>
            </a:pPr>
            <a:r>
              <a:rPr lang="ja-JP" altLang="en-US" b="1"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b="1" u="sng" kern="100" dirty="0" smtClean="0">
                <a:latin typeface="メイリオ" panose="020B0604030504040204" pitchFamily="50" charset="-128"/>
                <a:ea typeface="メイリオ" panose="020B0604030504040204" pitchFamily="50" charset="-128"/>
                <a:cs typeface="Times New Roman" panose="02020603050405020304" pitchFamily="18" charset="0"/>
              </a:rPr>
              <a:t>の</a:t>
            </a:r>
            <a:r>
              <a:rPr lang="ja-JP" altLang="ja-JP" b="1" u="sng" kern="100" dirty="0" smtClean="0">
                <a:latin typeface="メイリオ" panose="020B0604030504040204" pitchFamily="50" charset="-128"/>
                <a:ea typeface="メイリオ" panose="020B0604030504040204" pitchFamily="50" charset="-128"/>
                <a:cs typeface="Times New Roman" panose="02020603050405020304" pitchFamily="18" charset="0"/>
              </a:rPr>
              <a:t>日付</a:t>
            </a:r>
            <a:r>
              <a:rPr lang="ja-JP" altLang="ja-JP" b="1" u="sng" kern="100" dirty="0">
                <a:latin typeface="メイリオ" panose="020B0604030504040204" pitchFamily="50" charset="-128"/>
                <a:ea typeface="メイリオ" panose="020B0604030504040204" pitchFamily="50" charset="-128"/>
                <a:cs typeface="Times New Roman" panose="02020603050405020304" pitchFamily="18" charset="0"/>
              </a:rPr>
              <a:t>指定</a:t>
            </a:r>
            <a:r>
              <a:rPr lang="ja-JP" altLang="ja-JP" b="1" u="sng" kern="100" dirty="0" smtClean="0">
                <a:latin typeface="メイリオ" panose="020B0604030504040204" pitchFamily="50" charset="-128"/>
                <a:ea typeface="メイリオ" panose="020B0604030504040204" pitchFamily="50" charset="-128"/>
                <a:cs typeface="Times New Roman" panose="02020603050405020304" pitchFamily="18" charset="0"/>
              </a:rPr>
              <a:t>郵便</a:t>
            </a:r>
            <a:r>
              <a:rPr lang="ja-JP" altLang="en-US" b="1" u="sng" kern="100" dirty="0" smtClean="0">
                <a:latin typeface="メイリオ" panose="020B0604030504040204" pitchFamily="50" charset="-128"/>
                <a:ea typeface="メイリオ" panose="020B0604030504040204" pitchFamily="50" charset="-128"/>
                <a:cs typeface="Times New Roman" panose="02020603050405020304" pitchFamily="18" charset="0"/>
              </a:rPr>
              <a:t>（普通郵便）</a:t>
            </a:r>
            <a:r>
              <a:rPr lang="ja-JP" altLang="ja-JP" b="1" u="sng" kern="100" dirty="0" smtClean="0">
                <a:latin typeface="メイリオ" panose="020B0604030504040204" pitchFamily="50" charset="-128"/>
                <a:ea typeface="メイリオ" panose="020B0604030504040204" pitchFamily="50" charset="-128"/>
                <a:cs typeface="Times New Roman" panose="02020603050405020304" pitchFamily="18" charset="0"/>
              </a:rPr>
              <a:t>にて</a:t>
            </a:r>
            <a:r>
              <a:rPr lang="ja-JP" altLang="ja-JP" b="1" u="sng" kern="100" dirty="0">
                <a:latin typeface="メイリオ" panose="020B0604030504040204" pitchFamily="50" charset="-128"/>
                <a:ea typeface="メイリオ" panose="020B0604030504040204" pitchFamily="50" charset="-128"/>
                <a:cs typeface="Times New Roman" panose="02020603050405020304" pitchFamily="18" charset="0"/>
              </a:rPr>
              <a:t>交付</a:t>
            </a:r>
            <a:r>
              <a:rPr lang="ja-JP" altLang="ja-JP" kern="100" dirty="0">
                <a:latin typeface="メイリオ" panose="020B0604030504040204" pitchFamily="50" charset="-128"/>
                <a:ea typeface="メイリオ" panose="020B0604030504040204" pitchFamily="50" charset="-128"/>
                <a:cs typeface="Times New Roman" panose="02020603050405020304" pitchFamily="18" charset="0"/>
              </a:rPr>
              <a:t>と</a:t>
            </a:r>
            <a:r>
              <a:rPr lang="ja-JP" altLang="ja-JP" kern="100" dirty="0" smtClean="0">
                <a:latin typeface="メイリオ" panose="020B0604030504040204" pitchFamily="50" charset="-128"/>
                <a:ea typeface="メイリオ" panose="020B0604030504040204" pitchFamily="50" charset="-128"/>
                <a:cs typeface="Times New Roman" panose="02020603050405020304" pitchFamily="18" charset="0"/>
              </a:rPr>
              <a:t>なります</a:t>
            </a:r>
            <a:r>
              <a:rPr lang="ja-JP" altLang="en-US" b="1" u="sng" kern="100" dirty="0" smtClean="0">
                <a:latin typeface="メイリオ" panose="020B0604030504040204" pitchFamily="50" charset="-128"/>
                <a:ea typeface="メイリオ" panose="020B0604030504040204" pitchFamily="50" charset="-128"/>
                <a:cs typeface="Times New Roman" panose="02020603050405020304" pitchFamily="18" charset="0"/>
              </a:rPr>
              <a:t>（時間の指定はできません）</a:t>
            </a:r>
            <a:r>
              <a:rPr lang="ja-JP" altLang="ja-JP" kern="100" dirty="0" smtClean="0">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lvl="0" algn="just">
              <a:lnSpc>
                <a:spcPts val="2200"/>
              </a:lnSpc>
              <a:spcAft>
                <a:spcPts val="0"/>
              </a:spcAft>
            </a:pPr>
            <a:r>
              <a:rPr lang="ja-JP" altLang="en-US" kern="100" dirty="0" smtClean="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kern="100" dirty="0" smtClean="0">
                <a:latin typeface="メイリオ" panose="020B0604030504040204" pitchFamily="50" charset="-128"/>
                <a:ea typeface="メイリオ" panose="020B0604030504040204" pitchFamily="50" charset="-128"/>
                <a:cs typeface="Times New Roman" panose="02020603050405020304" pitchFamily="18" charset="0"/>
              </a:rPr>
              <a:t>多数</a:t>
            </a:r>
            <a:r>
              <a:rPr lang="ja-JP" altLang="ja-JP" kern="100" dirty="0">
                <a:latin typeface="メイリオ" panose="020B0604030504040204" pitchFamily="50" charset="-128"/>
                <a:ea typeface="メイリオ" panose="020B0604030504040204" pitchFamily="50" charset="-128"/>
                <a:cs typeface="Times New Roman" panose="02020603050405020304" pitchFamily="18" charset="0"/>
              </a:rPr>
              <a:t>の</a:t>
            </a:r>
            <a:r>
              <a:rPr lang="ja-JP" altLang="ja-JP" kern="100" dirty="0" smtClean="0">
                <a:latin typeface="メイリオ" panose="020B0604030504040204" pitchFamily="50" charset="-128"/>
                <a:ea typeface="メイリオ" panose="020B0604030504040204" pitchFamily="50" charset="-128"/>
                <a:cs typeface="Times New Roman" panose="02020603050405020304" pitchFamily="18" charset="0"/>
              </a:rPr>
              <a:t>求人を</a:t>
            </a:r>
            <a:r>
              <a:rPr lang="ja-JP" altLang="ja-JP" kern="100" dirty="0">
                <a:latin typeface="メイリオ" panose="020B0604030504040204" pitchFamily="50" charset="-128"/>
                <a:ea typeface="メイリオ" panose="020B0604030504040204" pitchFamily="50" charset="-128"/>
                <a:cs typeface="Times New Roman" panose="02020603050405020304" pitchFamily="18" charset="0"/>
              </a:rPr>
              <a:t>お受け</a:t>
            </a:r>
            <a:r>
              <a:rPr lang="ja-JP" altLang="ja-JP" kern="100" dirty="0" smtClean="0">
                <a:latin typeface="メイリオ" panose="020B0604030504040204" pitchFamily="50" charset="-128"/>
                <a:ea typeface="メイリオ" panose="020B0604030504040204" pitchFamily="50" charset="-128"/>
                <a:cs typeface="Times New Roman" panose="02020603050405020304" pitchFamily="18" charset="0"/>
              </a:rPr>
              <a:t>する関係上</a:t>
            </a:r>
            <a:r>
              <a:rPr lang="ja-JP" altLang="ja-JP"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ja-JP" kern="100" dirty="0" smtClean="0">
                <a:latin typeface="メイリオ" panose="020B0604030504040204" pitchFamily="50" charset="-128"/>
                <a:ea typeface="メイリオ" panose="020B0604030504040204" pitchFamily="50" charset="-128"/>
                <a:cs typeface="Times New Roman" panose="02020603050405020304" pitchFamily="18" charset="0"/>
              </a:rPr>
              <a:t>６月</a:t>
            </a:r>
            <a:r>
              <a:rPr lang="ja-JP" altLang="en-US" kern="100" dirty="0" smtClean="0">
                <a:latin typeface="メイリオ" panose="020B0604030504040204" pitchFamily="50" charset="-128"/>
                <a:ea typeface="メイリオ" panose="020B0604030504040204" pitchFamily="50" charset="-128"/>
                <a:cs typeface="Times New Roman" panose="02020603050405020304" pitchFamily="18" charset="0"/>
              </a:rPr>
              <a:t>１５</a:t>
            </a:r>
            <a:r>
              <a:rPr lang="ja-JP" altLang="ja-JP" kern="100" dirty="0" smtClean="0">
                <a:latin typeface="メイリオ" panose="020B0604030504040204" pitchFamily="50" charset="-128"/>
                <a:ea typeface="メイリオ" panose="020B0604030504040204" pitchFamily="50" charset="-128"/>
                <a:cs typeface="Times New Roman" panose="02020603050405020304" pitchFamily="18" charset="0"/>
              </a:rPr>
              <a:t>日（</a:t>
            </a:r>
            <a:r>
              <a:rPr lang="ja-JP" altLang="en-US" kern="100" dirty="0" smtClean="0">
                <a:latin typeface="メイリオ" panose="020B0604030504040204" pitchFamily="50" charset="-128"/>
                <a:ea typeface="メイリオ" panose="020B0604030504040204" pitchFamily="50" charset="-128"/>
                <a:cs typeface="Times New Roman" panose="02020603050405020304" pitchFamily="18" charset="0"/>
              </a:rPr>
              <a:t>土</a:t>
            </a:r>
            <a:r>
              <a:rPr lang="ja-JP" altLang="ja-JP" kern="100" dirty="0" smtClean="0">
                <a:latin typeface="メイリオ" panose="020B0604030504040204" pitchFamily="50" charset="-128"/>
                <a:ea typeface="メイリオ" panose="020B0604030504040204" pitchFamily="50" charset="-128"/>
                <a:cs typeface="Times New Roman" panose="02020603050405020304" pitchFamily="18" charset="0"/>
              </a:rPr>
              <a:t>）以降の</a:t>
            </a:r>
            <a:r>
              <a:rPr lang="ja-JP" altLang="en-US" kern="100" dirty="0" smtClean="0">
                <a:latin typeface="メイリオ" panose="020B0604030504040204" pitchFamily="50" charset="-128"/>
                <a:ea typeface="メイリオ" panose="020B0604030504040204" pitchFamily="50" charset="-128"/>
                <a:cs typeface="Times New Roman" panose="02020603050405020304" pitchFamily="18" charset="0"/>
              </a:rPr>
              <a:t>申込み</a:t>
            </a:r>
            <a:r>
              <a:rPr lang="ja-JP" altLang="ja-JP" kern="100" dirty="0" smtClean="0">
                <a:latin typeface="メイリオ" panose="020B0604030504040204" pitchFamily="50" charset="-128"/>
                <a:ea typeface="メイリオ" panose="020B0604030504040204" pitchFamily="50" charset="-128"/>
                <a:cs typeface="Times New Roman" panose="02020603050405020304" pitchFamily="18" charset="0"/>
              </a:rPr>
              <a:t>分</a:t>
            </a:r>
            <a:r>
              <a:rPr lang="ja-JP" altLang="ja-JP" kern="100" dirty="0">
                <a:latin typeface="メイリオ" panose="020B0604030504040204" pitchFamily="50" charset="-128"/>
                <a:ea typeface="メイリオ" panose="020B0604030504040204" pitchFamily="50" charset="-128"/>
                <a:cs typeface="Times New Roman" panose="02020603050405020304" pitchFamily="18" charset="0"/>
              </a:rPr>
              <a:t>につきましては</a:t>
            </a:r>
            <a:r>
              <a:rPr lang="ja-JP" altLang="ja-JP" kern="100" dirty="0" smtClean="0">
                <a:latin typeface="メイリオ" panose="020B0604030504040204" pitchFamily="50" charset="-128"/>
                <a:ea typeface="メイリオ" panose="020B0604030504040204" pitchFamily="50" charset="-128"/>
                <a:cs typeface="Times New Roman" panose="02020603050405020304" pitchFamily="18" charset="0"/>
              </a:rPr>
              <a:t>７月</a:t>
            </a:r>
            <a:r>
              <a:rPr lang="ja-JP" altLang="en-US" kern="100" dirty="0" smtClean="0">
                <a:latin typeface="メイリオ" panose="020B0604030504040204" pitchFamily="50" charset="-128"/>
                <a:ea typeface="メイリオ" panose="020B0604030504040204" pitchFamily="50" charset="-128"/>
                <a:cs typeface="Times New Roman" panose="02020603050405020304" pitchFamily="18" charset="0"/>
              </a:rPr>
              <a:t>１</a:t>
            </a:r>
            <a:r>
              <a:rPr lang="ja-JP" altLang="ja-JP" kern="100" dirty="0" smtClean="0">
                <a:latin typeface="メイリオ" panose="020B0604030504040204" pitchFamily="50" charset="-128"/>
                <a:ea typeface="メイリオ" panose="020B0604030504040204" pitchFamily="50" charset="-128"/>
                <a:cs typeface="Times New Roman" panose="02020603050405020304" pitchFamily="18" charset="0"/>
              </a:rPr>
              <a:t>日以降</a:t>
            </a:r>
            <a:r>
              <a:rPr lang="ja-JP" altLang="ja-JP"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ja-JP" kern="100" dirty="0" smtClean="0">
                <a:latin typeface="メイリオ" panose="020B0604030504040204" pitchFamily="50" charset="-128"/>
                <a:ea typeface="メイリオ" panose="020B0604030504040204" pitchFamily="50" charset="-128"/>
                <a:cs typeface="Times New Roman" panose="02020603050405020304" pitchFamily="18" charset="0"/>
              </a:rPr>
              <a:t>順次</a:t>
            </a:r>
            <a:r>
              <a:rPr lang="ja-JP" altLang="en-US" kern="100" dirty="0" smtClean="0">
                <a:latin typeface="メイリオ" panose="020B0604030504040204" pitchFamily="50" charset="-128"/>
                <a:ea typeface="メイリオ" panose="020B0604030504040204" pitchFamily="50" charset="-128"/>
                <a:cs typeface="Times New Roman" panose="02020603050405020304" pitchFamily="18" charset="0"/>
              </a:rPr>
              <a:t>　</a:t>
            </a:r>
            <a:endParaRPr lang="en-US" altLang="ja-JP"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lvl="0" algn="just">
              <a:lnSpc>
                <a:spcPts val="2200"/>
              </a:lnSpc>
              <a:spcAft>
                <a:spcPts val="0"/>
              </a:spcAft>
            </a:pPr>
            <a:r>
              <a:rPr lang="ja-JP" altLang="en-US"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ja-JP" kern="100" dirty="0" smtClean="0">
                <a:latin typeface="メイリオ" panose="020B0604030504040204" pitchFamily="50" charset="-128"/>
                <a:ea typeface="メイリオ" panose="020B0604030504040204" pitchFamily="50" charset="-128"/>
                <a:cs typeface="Times New Roman" panose="02020603050405020304" pitchFamily="18" charset="0"/>
              </a:rPr>
              <a:t>返送</a:t>
            </a:r>
            <a:r>
              <a:rPr lang="ja-JP" altLang="ja-JP" kern="100" dirty="0">
                <a:latin typeface="メイリオ" panose="020B0604030504040204" pitchFamily="50" charset="-128"/>
                <a:ea typeface="メイリオ" panose="020B0604030504040204" pitchFamily="50" charset="-128"/>
                <a:cs typeface="Times New Roman" panose="02020603050405020304" pitchFamily="18" charset="0"/>
              </a:rPr>
              <a:t>する</a:t>
            </a:r>
            <a:r>
              <a:rPr lang="ja-JP" altLang="ja-JP" kern="100" dirty="0" smtClean="0">
                <a:latin typeface="メイリオ" panose="020B0604030504040204" pitchFamily="50" charset="-128"/>
                <a:ea typeface="メイリオ" panose="020B0604030504040204" pitchFamily="50" charset="-128"/>
                <a:cs typeface="Times New Roman" panose="02020603050405020304" pitchFamily="18" charset="0"/>
              </a:rPr>
              <a:t>見込み</a:t>
            </a:r>
            <a:r>
              <a:rPr lang="ja-JP" altLang="ja-JP" kern="100" dirty="0">
                <a:latin typeface="メイリオ" panose="020B0604030504040204" pitchFamily="50" charset="-128"/>
                <a:ea typeface="メイリオ" panose="020B0604030504040204" pitchFamily="50" charset="-128"/>
                <a:cs typeface="Times New Roman" panose="02020603050405020304" pitchFamily="18" charset="0"/>
              </a:rPr>
              <a:t>となりますので</a:t>
            </a:r>
            <a:r>
              <a:rPr lang="ja-JP" altLang="ja-JP" kern="100" dirty="0" smtClean="0">
                <a:latin typeface="メイリオ" panose="020B0604030504040204" pitchFamily="50" charset="-128"/>
                <a:ea typeface="メイリオ" panose="020B0604030504040204" pitchFamily="50" charset="-128"/>
                <a:cs typeface="Times New Roman" panose="02020603050405020304" pitchFamily="18" charset="0"/>
              </a:rPr>
              <a:t>、</a:t>
            </a:r>
            <a:r>
              <a:rPr lang="ja-JP" altLang="en-US" kern="100" dirty="0" smtClean="0">
                <a:latin typeface="メイリオ" panose="020B0604030504040204" pitchFamily="50" charset="-128"/>
                <a:ea typeface="メイリオ" panose="020B0604030504040204" pitchFamily="50" charset="-128"/>
                <a:cs typeface="Times New Roman" panose="02020603050405020304" pitchFamily="18" charset="0"/>
              </a:rPr>
              <a:t>ご承知おき</a:t>
            </a:r>
            <a:r>
              <a:rPr lang="ja-JP" altLang="ja-JP" kern="100" dirty="0" smtClean="0">
                <a:latin typeface="メイリオ" panose="020B0604030504040204" pitchFamily="50" charset="-128"/>
                <a:ea typeface="メイリオ" panose="020B0604030504040204" pitchFamily="50" charset="-128"/>
                <a:cs typeface="Times New Roman" panose="02020603050405020304" pitchFamily="18" charset="0"/>
              </a:rPr>
              <a:t>ください。</a:t>
            </a:r>
            <a:r>
              <a:rPr lang="ja-JP" altLang="en-US" kern="100" dirty="0">
                <a:latin typeface="メイリオ" panose="020B0604030504040204" pitchFamily="50" charset="-128"/>
                <a:ea typeface="メイリオ" panose="020B0604030504040204" pitchFamily="50" charset="-128"/>
                <a:cs typeface="Times New Roman" panose="02020603050405020304" pitchFamily="18" charset="0"/>
              </a:rPr>
              <a:t>書類不備や不足書類がある場合は</a:t>
            </a:r>
            <a:r>
              <a:rPr lang="ja-JP" altLang="en-US" kern="100" dirty="0" smtClean="0">
                <a:latin typeface="メイリオ" panose="020B0604030504040204" pitchFamily="50" charset="-128"/>
                <a:ea typeface="メイリオ" panose="020B0604030504040204" pitchFamily="50" charset="-128"/>
                <a:cs typeface="Times New Roman" panose="02020603050405020304" pitchFamily="18" charset="0"/>
              </a:rPr>
              <a:t>期日通り処理</a:t>
            </a:r>
            <a:endParaRPr lang="en-US" altLang="ja-JP"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lvl="0" algn="just">
              <a:lnSpc>
                <a:spcPts val="2200"/>
              </a:lnSpc>
              <a:spcAft>
                <a:spcPts val="0"/>
              </a:spcAft>
            </a:pPr>
            <a:r>
              <a:rPr lang="ja-JP" altLang="en-US"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kern="100" dirty="0" smtClean="0">
                <a:latin typeface="メイリオ" panose="020B0604030504040204" pitchFamily="50" charset="-128"/>
                <a:ea typeface="メイリオ" panose="020B0604030504040204" pitchFamily="50" charset="-128"/>
                <a:cs typeface="Times New Roman" panose="02020603050405020304" pitchFamily="18" charset="0"/>
              </a:rPr>
              <a:t>できない</a:t>
            </a:r>
            <a:r>
              <a:rPr lang="ja-JP" altLang="en-US" kern="100" dirty="0">
                <a:latin typeface="メイリオ" panose="020B0604030504040204" pitchFamily="50" charset="-128"/>
                <a:ea typeface="メイリオ" panose="020B0604030504040204" pitchFamily="50" charset="-128"/>
                <a:cs typeface="Times New Roman" panose="02020603050405020304" pitchFamily="18" charset="0"/>
              </a:rPr>
              <a:t>場合があります</a:t>
            </a:r>
            <a:r>
              <a:rPr lang="ja-JP" altLang="en-US" kern="100" dirty="0" smtClean="0">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kern="100" dirty="0" smtClean="0">
              <a:solidFill>
                <a:srgbClr val="00B050"/>
              </a:solidFill>
              <a:latin typeface="メイリオ" panose="020B0604030504040204" pitchFamily="50" charset="-128"/>
              <a:ea typeface="メイリオ" panose="020B0604030504040204" pitchFamily="50" charset="-128"/>
              <a:cs typeface="Times New Roman" panose="02020603050405020304" pitchFamily="18" charset="0"/>
            </a:endParaRPr>
          </a:p>
          <a:p>
            <a:pPr lvl="0" algn="just">
              <a:lnSpc>
                <a:spcPts val="2200"/>
              </a:lnSpc>
              <a:spcAft>
                <a:spcPts val="0"/>
              </a:spcAft>
            </a:pPr>
            <a:endParaRPr lang="en-US" altLang="ja-JP" kern="100" dirty="0">
              <a:solidFill>
                <a:srgbClr val="00B050"/>
              </a:solidFill>
              <a:latin typeface="メイリオ" panose="020B0604030504040204" pitchFamily="50" charset="-128"/>
              <a:ea typeface="メイリオ" panose="020B0604030504040204" pitchFamily="50" charset="-128"/>
              <a:cs typeface="Times New Roman" panose="02020603050405020304" pitchFamily="18" charset="0"/>
            </a:endParaRPr>
          </a:p>
          <a:p>
            <a:pPr lvl="0" algn="just">
              <a:lnSpc>
                <a:spcPts val="2200"/>
              </a:lnSpc>
              <a:spcAft>
                <a:spcPts val="0"/>
              </a:spcAft>
            </a:pPr>
            <a:r>
              <a:rPr lang="ja-JP" altLang="en-US" kern="100" dirty="0" smtClean="0">
                <a:latin typeface="メイリオ" panose="020B0604030504040204" pitchFamily="50" charset="-128"/>
                <a:ea typeface="メイリオ" panose="020B0604030504040204" pitchFamily="50" charset="-128"/>
                <a:cs typeface="Times New Roman" panose="02020603050405020304" pitchFamily="18" charset="0"/>
              </a:rPr>
              <a:t>★今年度より地図は添付いたしませんのでご注意ください。</a:t>
            </a:r>
            <a:endParaRPr lang="en-US" altLang="ja-JP"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lvl="0" algn="just">
              <a:lnSpc>
                <a:spcPts val="2200"/>
              </a:lnSpc>
              <a:spcAft>
                <a:spcPts val="0"/>
              </a:spcAft>
            </a:pPr>
            <a:endParaRPr lang="en-US" altLang="ja-JP" kern="100" dirty="0">
              <a:latin typeface="メイリオ" panose="020B0604030504040204" pitchFamily="50" charset="-128"/>
              <a:ea typeface="メイリオ" panose="020B0604030504040204" pitchFamily="50" charset="-128"/>
              <a:cs typeface="Times New Roman" panose="02020603050405020304" pitchFamily="18" charset="0"/>
            </a:endParaRPr>
          </a:p>
          <a:p>
            <a:pPr lvl="0" algn="just">
              <a:lnSpc>
                <a:spcPts val="2200"/>
              </a:lnSpc>
              <a:spcAft>
                <a:spcPts val="0"/>
              </a:spcAft>
            </a:pPr>
            <a:r>
              <a:rPr lang="ja-JP" altLang="en-US" kern="100" dirty="0" smtClean="0">
                <a:latin typeface="メイリオ" panose="020B0604030504040204" pitchFamily="50" charset="-128"/>
                <a:ea typeface="メイリオ" panose="020B0604030504040204" pitchFamily="50" charset="-128"/>
                <a:cs typeface="Times New Roman" panose="02020603050405020304" pitchFamily="18" charset="0"/>
              </a:rPr>
              <a:t>★求人票の受け取り方法は原則郵送になりますが、窓口受け取りも可能です。</a:t>
            </a:r>
            <a:endParaRPr lang="en-US" altLang="ja-JP"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lvl="0" algn="just">
              <a:lnSpc>
                <a:spcPts val="2200"/>
              </a:lnSpc>
              <a:spcAft>
                <a:spcPts val="0"/>
              </a:spcAft>
            </a:pPr>
            <a:r>
              <a:rPr lang="ja-JP" altLang="en-US"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kern="100" dirty="0" smtClean="0">
                <a:latin typeface="メイリオ" panose="020B0604030504040204" pitchFamily="50" charset="-128"/>
                <a:ea typeface="メイリオ" panose="020B0604030504040204" pitchFamily="50" charset="-128"/>
                <a:cs typeface="Times New Roman" panose="02020603050405020304" pitchFamily="18" charset="0"/>
              </a:rPr>
              <a:t>その場合、</a:t>
            </a:r>
            <a:r>
              <a:rPr lang="ja-JP" altLang="ja-JP" kern="100" dirty="0" smtClean="0">
                <a:latin typeface="メイリオ" panose="020B0604030504040204" pitchFamily="50" charset="-128"/>
                <a:ea typeface="メイリオ" panose="020B0604030504040204" pitchFamily="50" charset="-128"/>
                <a:cs typeface="Times New Roman" panose="02020603050405020304" pitchFamily="18" charset="0"/>
              </a:rPr>
              <a:t>７月</a:t>
            </a:r>
            <a:r>
              <a:rPr lang="ja-JP" altLang="en-US" kern="100" dirty="0">
                <a:latin typeface="メイリオ" panose="020B0604030504040204" pitchFamily="50" charset="-128"/>
                <a:ea typeface="メイリオ" panose="020B0604030504040204" pitchFamily="50" charset="-128"/>
                <a:cs typeface="Times New Roman" panose="02020603050405020304" pitchFamily="18" charset="0"/>
              </a:rPr>
              <a:t>１</a:t>
            </a:r>
            <a:r>
              <a:rPr lang="ja-JP" altLang="ja-JP" kern="100" dirty="0">
                <a:latin typeface="メイリオ" panose="020B0604030504040204" pitchFamily="50" charset="-128"/>
                <a:ea typeface="メイリオ" panose="020B0604030504040204" pitchFamily="50" charset="-128"/>
                <a:cs typeface="Times New Roman" panose="02020603050405020304" pitchFamily="18" charset="0"/>
              </a:rPr>
              <a:t>日（</a:t>
            </a:r>
            <a:r>
              <a:rPr lang="ja-JP" altLang="en-US" kern="100" dirty="0">
                <a:latin typeface="メイリオ" panose="020B0604030504040204" pitchFamily="50" charset="-128"/>
                <a:ea typeface="メイリオ" panose="020B0604030504040204" pitchFamily="50" charset="-128"/>
                <a:cs typeface="Times New Roman" panose="02020603050405020304" pitchFamily="18" charset="0"/>
              </a:rPr>
              <a:t>月</a:t>
            </a:r>
            <a:r>
              <a:rPr lang="ja-JP" altLang="ja-JP" kern="100" dirty="0" smtClean="0">
                <a:latin typeface="メイリオ" panose="020B0604030504040204" pitchFamily="50" charset="-128"/>
                <a:ea typeface="メイリオ" panose="020B0604030504040204" pitchFamily="50" charset="-128"/>
                <a:cs typeface="Times New Roman" panose="02020603050405020304" pitchFamily="18" charset="0"/>
              </a:rPr>
              <a:t>）</a:t>
            </a:r>
            <a:r>
              <a:rPr lang="ja-JP" altLang="en-US" kern="100" dirty="0" smtClean="0">
                <a:latin typeface="メイリオ" panose="020B0604030504040204" pitchFamily="50" charset="-128"/>
                <a:ea typeface="メイリオ" panose="020B0604030504040204" pitchFamily="50" charset="-128"/>
                <a:cs typeface="Times New Roman" panose="02020603050405020304" pitchFamily="18" charset="0"/>
              </a:rPr>
              <a:t>に窓口が混雑し待ち時間が発生する場合があります。</a:t>
            </a:r>
            <a:endParaRPr lang="en-US" altLang="ja-JP" kern="100" dirty="0">
              <a:latin typeface="メイリオ" panose="020B0604030504040204" pitchFamily="50" charset="-128"/>
              <a:ea typeface="メイリオ" panose="020B0604030504040204" pitchFamily="50" charset="-128"/>
              <a:cs typeface="Times New Roman" panose="02020603050405020304" pitchFamily="18" charset="0"/>
            </a:endParaRPr>
          </a:p>
          <a:p>
            <a:pPr lvl="0" algn="just">
              <a:lnSpc>
                <a:spcPts val="2400"/>
              </a:lnSpc>
              <a:spcAft>
                <a:spcPts val="0"/>
              </a:spcAft>
            </a:pPr>
            <a:endParaRPr lang="en-US" altLang="ja-JP"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lvl="0" algn="just">
              <a:lnSpc>
                <a:spcPts val="2900"/>
              </a:lnSpc>
              <a:spcAft>
                <a:spcPts val="0"/>
              </a:spcAft>
            </a:pPr>
            <a:endParaRPr lang="ja-JP" altLang="ja-JP" sz="2100" kern="100" dirty="0" smtClean="0">
              <a:effectLst/>
              <a:latin typeface="メイリオ" panose="020B0604030504040204" pitchFamily="50" charset="-128"/>
              <a:ea typeface="メイリオ" panose="020B0604030504040204" pitchFamily="50" charset="-128"/>
              <a:cs typeface="Times New Roman" panose="02020603050405020304" pitchFamily="18" charset="0"/>
            </a:endParaRPr>
          </a:p>
          <a:p>
            <a:pPr lvl="0" algn="just">
              <a:spcAft>
                <a:spcPts val="0"/>
              </a:spcAft>
            </a:pPr>
            <a:endParaRPr lang="ja-JP" altLang="ja-JP" sz="2100" kern="100" dirty="0" smtClean="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4" name="スライド番号プレースホルダー 3"/>
          <p:cNvSpPr>
            <a:spLocks noGrp="1"/>
          </p:cNvSpPr>
          <p:nvPr>
            <p:ph type="sldNum" sz="quarter" idx="12"/>
          </p:nvPr>
        </p:nvSpPr>
        <p:spPr/>
        <p:txBody>
          <a:bodyPr/>
          <a:lstStyle/>
          <a:p>
            <a:fld id="{707B1553-3310-41F1-9CF5-ED472252F08C}" type="slidenum">
              <a:rPr kumimoji="1" lang="ja-JP" altLang="en-US" smtClean="0"/>
              <a:t>10</a:t>
            </a:fld>
            <a:endParaRPr kumimoji="1" lang="ja-JP" altLang="en-US"/>
          </a:p>
        </p:txBody>
      </p:sp>
    </p:spTree>
    <p:extLst>
      <p:ext uri="{BB962C8B-B14F-4D97-AF65-F5344CB8AC3E}">
        <p14:creationId xmlns:p14="http://schemas.microsoft.com/office/powerpoint/2010/main" val="1774539681"/>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1"/>
          <p:cNvSpPr txBox="1">
            <a:spLocks/>
          </p:cNvSpPr>
          <p:nvPr/>
        </p:nvSpPr>
        <p:spPr>
          <a:xfrm>
            <a:off x="496553" y="269470"/>
            <a:ext cx="8398065" cy="697029"/>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lstStyle>
          <a:p>
            <a:r>
              <a:rPr lang="ja-JP" altLang="en-US" sz="2800" b="1" dirty="0" smtClean="0">
                <a:solidFill>
                  <a:schemeClr val="bg2">
                    <a:lumMod val="10000"/>
                  </a:schemeClr>
                </a:solidFill>
                <a:latin typeface="+mj-ea"/>
              </a:rPr>
              <a:t>３</a:t>
            </a:r>
            <a:r>
              <a:rPr lang="en-US" altLang="ja-JP" sz="2800" b="1" dirty="0" smtClean="0">
                <a:solidFill>
                  <a:schemeClr val="bg2">
                    <a:lumMod val="10000"/>
                  </a:schemeClr>
                </a:solidFill>
                <a:latin typeface="+mj-ea"/>
              </a:rPr>
              <a:t>-</a:t>
            </a:r>
            <a:r>
              <a:rPr lang="ja-JP" altLang="en-US" sz="2800" b="1" dirty="0" smtClean="0">
                <a:solidFill>
                  <a:schemeClr val="bg2">
                    <a:lumMod val="10000"/>
                  </a:schemeClr>
                </a:solidFill>
                <a:latin typeface="+mj-ea"/>
              </a:rPr>
              <a:t>２</a:t>
            </a:r>
            <a:r>
              <a:rPr lang="en-US" altLang="ja-JP" sz="2800" b="1" dirty="0" smtClean="0">
                <a:solidFill>
                  <a:schemeClr val="bg2">
                    <a:lumMod val="10000"/>
                  </a:schemeClr>
                </a:solidFill>
                <a:latin typeface="+mj-ea"/>
              </a:rPr>
              <a:t>.</a:t>
            </a:r>
            <a:r>
              <a:rPr lang="ja-JP" altLang="en-US" sz="2800" b="1" dirty="0" smtClean="0">
                <a:solidFill>
                  <a:schemeClr val="bg2">
                    <a:lumMod val="10000"/>
                  </a:schemeClr>
                </a:solidFill>
                <a:latin typeface="+mj-ea"/>
              </a:rPr>
              <a:t>申込みに必要な書類（提出書類）の確認方法　</a:t>
            </a:r>
            <a:r>
              <a:rPr lang="ja-JP" altLang="en-US" sz="2800" b="1" dirty="0" smtClean="0">
                <a:latin typeface="+mj-ea"/>
              </a:rPr>
              <a:t>　　　　　　　　　　　　　　</a:t>
            </a:r>
            <a:endParaRPr lang="ja-JP" altLang="en-US" sz="2800" b="1" dirty="0">
              <a:solidFill>
                <a:srgbClr val="FF0000"/>
              </a:solidFill>
              <a:latin typeface="+mj-ea"/>
            </a:endParaRPr>
          </a:p>
        </p:txBody>
      </p:sp>
      <p:sp>
        <p:nvSpPr>
          <p:cNvPr id="6" name="角丸四角形 5"/>
          <p:cNvSpPr/>
          <p:nvPr/>
        </p:nvSpPr>
        <p:spPr>
          <a:xfrm>
            <a:off x="689561" y="2116799"/>
            <a:ext cx="4039821" cy="1180449"/>
          </a:xfrm>
          <a:prstGeom prst="roundRect">
            <a:avLst>
              <a:gd name="adj" fmla="val 9636"/>
            </a:avLst>
          </a:prstGeom>
          <a:noFill/>
          <a:ln w="34925" cmpd="sng">
            <a:solidFill>
              <a:srgbClr val="339933"/>
            </a:solidFill>
            <a:prstDash val="solid"/>
          </a:ln>
        </p:spPr>
        <p:txBody>
          <a:bodyPr wrap="square" lIns="72000" tIns="54000" rIns="36000" bIns="0" rtlCol="0" anchor="ctr">
            <a:noAutofit/>
          </a:bodyPr>
          <a:lstStyle/>
          <a:p>
            <a:pPr>
              <a:lnSpc>
                <a:spcPct val="120000"/>
              </a:lnSpc>
            </a:pPr>
            <a:r>
              <a:rPr lang="ja-JP" altLang="en-US" sz="2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令和</a:t>
            </a:r>
            <a:r>
              <a:rPr lang="ja-JP" altLang="en-US" sz="2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2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年度以降に高卒求人を申し込んでいる。</a:t>
            </a:r>
            <a:endParaRPr lang="ja-JP" altLang="en-US" sz="2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角丸四角形 6"/>
          <p:cNvSpPr/>
          <p:nvPr/>
        </p:nvSpPr>
        <p:spPr>
          <a:xfrm>
            <a:off x="689562" y="4564994"/>
            <a:ext cx="4217951" cy="1427219"/>
          </a:xfrm>
          <a:prstGeom prst="roundRect">
            <a:avLst>
              <a:gd name="adj" fmla="val 9636"/>
            </a:avLst>
          </a:prstGeom>
          <a:noFill/>
          <a:ln w="34925" cmpd="sng">
            <a:solidFill>
              <a:srgbClr val="339933"/>
            </a:solidFill>
            <a:prstDash val="solid"/>
          </a:ln>
        </p:spPr>
        <p:txBody>
          <a:bodyPr wrap="square" lIns="72000" tIns="54000" rIns="36000" bIns="0" rtlCol="0" anchor="ctr">
            <a:noAutofit/>
          </a:bodyPr>
          <a:lstStyle/>
          <a:p>
            <a:pPr>
              <a:lnSpc>
                <a:spcPct val="120000"/>
              </a:lnSpc>
            </a:pPr>
            <a:r>
              <a:rPr lang="ja-JP" altLang="en-US" sz="2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令和</a:t>
            </a:r>
            <a:r>
              <a:rPr lang="ja-JP" altLang="en-US" sz="2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２</a:t>
            </a:r>
            <a:r>
              <a:rPr lang="ja-JP" altLang="en-US" sz="23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年度以降に高卒求人を申し込んでいない。</a:t>
            </a:r>
            <a:endParaRPr lang="ja-JP" altLang="en-US" sz="23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8" name="直線コネクタ 7"/>
          <p:cNvCxnSpPr/>
          <p:nvPr/>
        </p:nvCxnSpPr>
        <p:spPr>
          <a:xfrm>
            <a:off x="1955155" y="5710880"/>
            <a:ext cx="93610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9" name="正方形/長方形 8"/>
          <p:cNvSpPr/>
          <p:nvPr/>
        </p:nvSpPr>
        <p:spPr>
          <a:xfrm>
            <a:off x="5843952" y="2016935"/>
            <a:ext cx="5507957" cy="1477328"/>
          </a:xfrm>
          <a:prstGeom prst="rect">
            <a:avLst/>
          </a:prstGeom>
        </p:spPr>
        <p:txBody>
          <a:bodyPr wrap="square">
            <a:spAutoFit/>
          </a:bodyPr>
          <a:lstStyle/>
          <a:p>
            <a:pPr lvl="0" algn="just">
              <a:spcAft>
                <a:spcPts val="0"/>
              </a:spcAft>
            </a:pPr>
            <a:endParaRPr lang="en-US" altLang="ja-JP" u="sng" kern="100" dirty="0">
              <a:latin typeface="メイリオ" panose="020B0604030504040204" pitchFamily="50" charset="-128"/>
              <a:ea typeface="メイリオ" panose="020B0604030504040204" pitchFamily="50" charset="-128"/>
              <a:cs typeface="Times New Roman" panose="02020603050405020304" pitchFamily="18" charset="0"/>
            </a:endParaRPr>
          </a:p>
          <a:p>
            <a:pPr lvl="0" algn="just">
              <a:spcAft>
                <a:spcPts val="0"/>
              </a:spcAft>
            </a:pPr>
            <a:r>
              <a:rPr lang="ja-JP" altLang="ja-JP" kern="100" dirty="0" smtClean="0">
                <a:effectLst/>
                <a:latin typeface="メイリオ" panose="020B0604030504040204" pitchFamily="50" charset="-128"/>
                <a:ea typeface="メイリオ" panose="020B0604030504040204" pitchFamily="50" charset="-128"/>
                <a:cs typeface="Times New Roman" panose="02020603050405020304" pitchFamily="18" charset="0"/>
              </a:rPr>
              <a:t>以前のデータをもとに</a:t>
            </a:r>
            <a:r>
              <a:rPr lang="ja-JP" altLang="en-US" kern="100" dirty="0" smtClean="0">
                <a:effectLst/>
                <a:latin typeface="メイリオ" panose="020B0604030504040204" pitchFamily="50" charset="-128"/>
                <a:ea typeface="メイリオ" panose="020B0604030504040204" pitchFamily="50" charset="-128"/>
                <a:cs typeface="Times New Roman" panose="02020603050405020304" pitchFamily="18" charset="0"/>
              </a:rPr>
              <a:t>（転用）</a:t>
            </a:r>
            <a:r>
              <a:rPr lang="ja-JP" altLang="ja-JP" kern="100" dirty="0" smtClean="0">
                <a:effectLst/>
                <a:latin typeface="メイリオ" panose="020B0604030504040204" pitchFamily="50" charset="-128"/>
                <a:ea typeface="メイリオ" panose="020B0604030504040204" pitchFamily="50" charset="-128"/>
                <a:cs typeface="Times New Roman" panose="02020603050405020304" pitchFamily="18" charset="0"/>
              </a:rPr>
              <a:t>求人の申し込みができます</a:t>
            </a:r>
            <a:r>
              <a:rPr lang="ja-JP" altLang="en-US" kern="100" dirty="0" smtClean="0">
                <a:effectLst/>
                <a:latin typeface="メイリオ" panose="020B0604030504040204" pitchFamily="50" charset="-128"/>
                <a:ea typeface="メイリオ" panose="020B0604030504040204" pitchFamily="50" charset="-128"/>
                <a:cs typeface="Times New Roman" panose="02020603050405020304" pitchFamily="18" charset="0"/>
              </a:rPr>
              <a:t>。（原則同じ職種での採用）</a:t>
            </a:r>
            <a:endParaRPr lang="en-US" altLang="ja-JP" kern="100" dirty="0" smtClean="0">
              <a:effectLst/>
              <a:latin typeface="メイリオ" panose="020B0604030504040204" pitchFamily="50" charset="-128"/>
              <a:ea typeface="メイリオ" panose="020B0604030504040204" pitchFamily="50" charset="-128"/>
              <a:cs typeface="Times New Roman" panose="02020603050405020304" pitchFamily="18" charset="0"/>
            </a:endParaRPr>
          </a:p>
          <a:p>
            <a:pPr lvl="0" algn="just">
              <a:spcAft>
                <a:spcPts val="0"/>
              </a:spcAft>
            </a:pPr>
            <a:r>
              <a:rPr lang="ja-JP" altLang="en-US" kern="100" dirty="0" smtClean="0">
                <a:effectLst/>
                <a:latin typeface="メイリオ" panose="020B0604030504040204" pitchFamily="50" charset="-128"/>
                <a:ea typeface="メイリオ" panose="020B0604030504040204" pitchFamily="50" charset="-128"/>
                <a:cs typeface="Times New Roman" panose="02020603050405020304" pitchFamily="18" charset="0"/>
              </a:rPr>
              <a:t>過去に交付した、求人票に変更箇所を朱書きして申込みすることができます。</a:t>
            </a:r>
            <a:endParaRPr lang="en-US" altLang="ja-JP" kern="100" dirty="0" smtClean="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3" name="正方形/長方形 2"/>
          <p:cNvSpPr/>
          <p:nvPr/>
        </p:nvSpPr>
        <p:spPr>
          <a:xfrm>
            <a:off x="5862261" y="5124284"/>
            <a:ext cx="5787040" cy="646331"/>
          </a:xfrm>
          <a:prstGeom prst="rect">
            <a:avLst/>
          </a:prstGeom>
        </p:spPr>
        <p:txBody>
          <a:bodyPr wrap="square">
            <a:spAutoFit/>
          </a:bodyPr>
          <a:lstStyle/>
          <a:p>
            <a:r>
              <a:rPr lang="ja-JP" altLang="en-US" kern="100" dirty="0" smtClean="0">
                <a:effectLst/>
                <a:latin typeface="メイリオ" panose="020B0604030504040204" pitchFamily="50" charset="-128"/>
                <a:ea typeface="メイリオ" panose="020B0604030504040204" pitchFamily="50" charset="-128"/>
                <a:cs typeface="Times New Roman" panose="02020603050405020304" pitchFamily="18" charset="0"/>
              </a:rPr>
              <a:t>ハローワーク一宮へご相談下さい</a:t>
            </a:r>
            <a:r>
              <a:rPr lang="ja-JP" altLang="ja-JP" kern="100" dirty="0" smtClean="0">
                <a:effectLst/>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kern="100" dirty="0" smtClean="0">
              <a:effectLst/>
              <a:latin typeface="メイリオ" panose="020B0604030504040204" pitchFamily="50" charset="-128"/>
              <a:ea typeface="メイリオ" panose="020B0604030504040204" pitchFamily="50" charset="-128"/>
              <a:cs typeface="Times New Roman" panose="02020603050405020304" pitchFamily="18" charset="0"/>
            </a:endParaRPr>
          </a:p>
          <a:p>
            <a:r>
              <a:rPr lang="en-US" altLang="ja-JP" kern="100" dirty="0" smtClean="0">
                <a:latin typeface="メイリオ" panose="020B0604030504040204" pitchFamily="50" charset="-128"/>
                <a:ea typeface="メイリオ" panose="020B0604030504040204" pitchFamily="50" charset="-128"/>
                <a:cs typeface="Times New Roman" panose="02020603050405020304" pitchFamily="18" charset="0"/>
              </a:rPr>
              <a:t>0586-45-2048</a:t>
            </a:r>
            <a:r>
              <a:rPr lang="ja-JP" altLang="en-US" kern="100" dirty="0" smtClean="0">
                <a:latin typeface="メイリオ" panose="020B0604030504040204" pitchFamily="50" charset="-128"/>
                <a:ea typeface="メイリオ" panose="020B0604030504040204" pitchFamily="50" charset="-128"/>
                <a:cs typeface="Times New Roman" panose="02020603050405020304" pitchFamily="18" charset="0"/>
              </a:rPr>
              <a:t>（</a:t>
            </a:r>
            <a:r>
              <a:rPr lang="en-US" altLang="ja-JP" kern="100" dirty="0" smtClean="0">
                <a:latin typeface="メイリオ" panose="020B0604030504040204" pitchFamily="50" charset="-128"/>
                <a:ea typeface="メイリオ" panose="020B0604030504040204" pitchFamily="50" charset="-128"/>
                <a:cs typeface="Times New Roman" panose="02020603050405020304" pitchFamily="18" charset="0"/>
              </a:rPr>
              <a:t>31</a:t>
            </a:r>
            <a:r>
              <a:rPr lang="ja-JP" altLang="en-US" kern="100" dirty="0" smtClean="0">
                <a:latin typeface="メイリオ" panose="020B0604030504040204" pitchFamily="50" charset="-128"/>
                <a:ea typeface="メイリオ" panose="020B0604030504040204" pitchFamily="50" charset="-128"/>
                <a:cs typeface="Times New Roman" panose="02020603050405020304" pitchFamily="18" charset="0"/>
              </a:rPr>
              <a:t>＃）</a:t>
            </a:r>
            <a:endParaRPr lang="ja-JP" altLang="en-US" dirty="0">
              <a:latin typeface="メイリオ" panose="020B0604030504040204" pitchFamily="50" charset="-128"/>
              <a:ea typeface="メイリオ" panose="020B0604030504040204" pitchFamily="50" charset="-128"/>
            </a:endParaRPr>
          </a:p>
        </p:txBody>
      </p:sp>
      <p:cxnSp>
        <p:nvCxnSpPr>
          <p:cNvPr id="12" name="直線コネクタ 11"/>
          <p:cNvCxnSpPr/>
          <p:nvPr/>
        </p:nvCxnSpPr>
        <p:spPr>
          <a:xfrm>
            <a:off x="2175644" y="3130021"/>
            <a:ext cx="71561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4" name="右矢印 3"/>
          <p:cNvSpPr/>
          <p:nvPr/>
        </p:nvSpPr>
        <p:spPr>
          <a:xfrm rot="5400000">
            <a:off x="2380496" y="3280990"/>
            <a:ext cx="288737" cy="259858"/>
          </a:xfrm>
          <a:prstGeom prst="rightArrow">
            <a:avLst/>
          </a:prstGeom>
          <a:solidFill>
            <a:schemeClr val="accent6">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3" name="正方形/長方形 12"/>
          <p:cNvSpPr/>
          <p:nvPr/>
        </p:nvSpPr>
        <p:spPr>
          <a:xfrm>
            <a:off x="724653" y="3565391"/>
            <a:ext cx="3622782" cy="369332"/>
          </a:xfrm>
          <a:prstGeom prst="rect">
            <a:avLst/>
          </a:prstGeom>
        </p:spPr>
        <p:txBody>
          <a:bodyPr wrap="square">
            <a:spAutoFit/>
          </a:bodyPr>
          <a:lstStyle/>
          <a:p>
            <a:r>
              <a:rPr lang="ja-JP" altLang="en-US" dirty="0" smtClean="0">
                <a:latin typeface="メイリオ" panose="020B0604030504040204" pitchFamily="50" charset="-128"/>
                <a:ea typeface="メイリオ" panose="020B0604030504040204" pitchFamily="50" charset="-128"/>
              </a:rPr>
              <a:t>チェックリスト①の書類を提出</a:t>
            </a:r>
            <a:endParaRPr lang="ja-JP" altLang="en-US" dirty="0">
              <a:latin typeface="メイリオ" panose="020B0604030504040204" pitchFamily="50" charset="-128"/>
              <a:ea typeface="メイリオ" panose="020B0604030504040204" pitchFamily="50" charset="-128"/>
            </a:endParaRPr>
          </a:p>
        </p:txBody>
      </p:sp>
      <p:sp>
        <p:nvSpPr>
          <p:cNvPr id="14" name="正方形/長方形 13"/>
          <p:cNvSpPr/>
          <p:nvPr/>
        </p:nvSpPr>
        <p:spPr>
          <a:xfrm>
            <a:off x="866773" y="6229402"/>
            <a:ext cx="3539261" cy="369332"/>
          </a:xfrm>
          <a:prstGeom prst="rect">
            <a:avLst/>
          </a:prstGeom>
        </p:spPr>
        <p:txBody>
          <a:bodyPr wrap="square">
            <a:spAutoFit/>
          </a:bodyPr>
          <a:lstStyle/>
          <a:p>
            <a:r>
              <a:rPr lang="ja-JP" altLang="en-US" dirty="0" smtClean="0">
                <a:latin typeface="メイリオ" panose="020B0604030504040204" pitchFamily="50" charset="-128"/>
                <a:ea typeface="メイリオ" panose="020B0604030504040204" pitchFamily="50" charset="-128"/>
              </a:rPr>
              <a:t>チェックリスト②の書類を提出</a:t>
            </a:r>
            <a:endParaRPr lang="ja-JP" altLang="en-US" dirty="0">
              <a:latin typeface="メイリオ" panose="020B0604030504040204" pitchFamily="50" charset="-128"/>
              <a:ea typeface="メイリオ" panose="020B0604030504040204" pitchFamily="50" charset="-128"/>
            </a:endParaRPr>
          </a:p>
        </p:txBody>
      </p:sp>
      <p:sp>
        <p:nvSpPr>
          <p:cNvPr id="18" name="角丸四角形吹き出し 17"/>
          <p:cNvSpPr/>
          <p:nvPr/>
        </p:nvSpPr>
        <p:spPr>
          <a:xfrm>
            <a:off x="5635914" y="2116799"/>
            <a:ext cx="5924035" cy="1486196"/>
          </a:xfrm>
          <a:prstGeom prst="wedgeRoundRectCallout">
            <a:avLst>
              <a:gd name="adj1" fmla="val -62561"/>
              <a:gd name="adj2" fmla="val 10487"/>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吹き出し 18"/>
          <p:cNvSpPr/>
          <p:nvPr/>
        </p:nvSpPr>
        <p:spPr>
          <a:xfrm>
            <a:off x="5635914" y="5035138"/>
            <a:ext cx="6197767" cy="735477"/>
          </a:xfrm>
          <a:prstGeom prst="wedgeRoundRectCallout">
            <a:avLst>
              <a:gd name="adj1" fmla="val -59334"/>
              <a:gd name="adj2" fmla="val -13035"/>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右矢印 19"/>
          <p:cNvSpPr/>
          <p:nvPr/>
        </p:nvSpPr>
        <p:spPr>
          <a:xfrm rot="5400000">
            <a:off x="2507502" y="5916367"/>
            <a:ext cx="288737" cy="259858"/>
          </a:xfrm>
          <a:prstGeom prst="rightArrow">
            <a:avLst/>
          </a:prstGeom>
          <a:solidFill>
            <a:schemeClr val="accent6">
              <a:lumMod val="60000"/>
              <a:lumOff val="4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6" name="タイトル 1"/>
          <p:cNvSpPr txBox="1">
            <a:spLocks/>
          </p:cNvSpPr>
          <p:nvPr/>
        </p:nvSpPr>
        <p:spPr>
          <a:xfrm>
            <a:off x="612667" y="848748"/>
            <a:ext cx="11105639" cy="493542"/>
          </a:xfrm>
          <a:prstGeom prst="rect">
            <a:avLst/>
          </a:prstGeom>
        </p:spPr>
        <p:txBody>
          <a:bodyPr vert="horz" lIns="91440" tIns="45720" rIns="91440" bIns="45720" rtlCol="0" anchor="t">
            <a:normAutofit fontScale="92500"/>
          </a:bodyPr>
          <a:lstStyle>
            <a:lvl1pPr algn="l" defTabSz="914400" rtl="0" eaLnBrk="1" latinLnBrk="0" hangingPunct="1">
              <a:lnSpc>
                <a:spcPct val="90000"/>
              </a:lnSpc>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lstStyle>
          <a:p>
            <a:r>
              <a:rPr lang="ja-JP" altLang="en-US" sz="2800" b="1" dirty="0" smtClean="0">
                <a:solidFill>
                  <a:schemeClr val="bg2">
                    <a:lumMod val="10000"/>
                  </a:schemeClr>
                </a:solidFill>
                <a:latin typeface="+mj-ea"/>
              </a:rPr>
              <a:t>～「ハローワーク一宮　高卒求人申込書類チェックリスト」の見方～　</a:t>
            </a:r>
            <a:r>
              <a:rPr lang="ja-JP" altLang="en-US" sz="2800" b="1" dirty="0" smtClean="0">
                <a:latin typeface="+mj-ea"/>
              </a:rPr>
              <a:t>　　　　　　　　　　　　　　</a:t>
            </a:r>
            <a:endParaRPr lang="ja-JP" altLang="en-US" sz="2800" b="1" dirty="0">
              <a:solidFill>
                <a:srgbClr val="FF0000"/>
              </a:solidFill>
              <a:latin typeface="+mj-ea"/>
            </a:endParaRPr>
          </a:p>
        </p:txBody>
      </p:sp>
      <p:sp>
        <p:nvSpPr>
          <p:cNvPr id="11" name="スライド番号プレースホルダー 10"/>
          <p:cNvSpPr>
            <a:spLocks noGrp="1"/>
          </p:cNvSpPr>
          <p:nvPr>
            <p:ph type="sldNum" sz="quarter" idx="12"/>
          </p:nvPr>
        </p:nvSpPr>
        <p:spPr/>
        <p:txBody>
          <a:bodyPr/>
          <a:lstStyle/>
          <a:p>
            <a:fld id="{707B1553-3310-41F1-9CF5-ED472252F08C}" type="slidenum">
              <a:rPr kumimoji="1" lang="ja-JP" altLang="en-US" smtClean="0"/>
              <a:t>11</a:t>
            </a:fld>
            <a:endParaRPr kumimoji="1" lang="ja-JP" altLang="en-US"/>
          </a:p>
        </p:txBody>
      </p:sp>
    </p:spTree>
    <p:extLst>
      <p:ext uri="{BB962C8B-B14F-4D97-AF65-F5344CB8AC3E}">
        <p14:creationId xmlns:p14="http://schemas.microsoft.com/office/powerpoint/2010/main" val="329414590"/>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1"/>
          <p:cNvSpPr txBox="1">
            <a:spLocks/>
          </p:cNvSpPr>
          <p:nvPr/>
        </p:nvSpPr>
        <p:spPr>
          <a:xfrm>
            <a:off x="-1083096" y="450434"/>
            <a:ext cx="10730408" cy="697029"/>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lstStyle>
          <a:p>
            <a:pPr algn="ctr"/>
            <a:r>
              <a:rPr lang="ja-JP" altLang="en-US" sz="2800" b="1" dirty="0" smtClean="0">
                <a:solidFill>
                  <a:schemeClr val="bg2">
                    <a:lumMod val="10000"/>
                  </a:schemeClr>
                </a:solidFill>
                <a:latin typeface="+mj-ea"/>
              </a:rPr>
              <a:t>３</a:t>
            </a:r>
            <a:r>
              <a:rPr lang="en-US" altLang="ja-JP" sz="2800" b="1" dirty="0" smtClean="0">
                <a:solidFill>
                  <a:schemeClr val="bg2">
                    <a:lumMod val="10000"/>
                  </a:schemeClr>
                </a:solidFill>
                <a:latin typeface="+mj-ea"/>
              </a:rPr>
              <a:t>-</a:t>
            </a:r>
            <a:r>
              <a:rPr lang="ja-JP" altLang="en-US" sz="2800" b="1" dirty="0" smtClean="0">
                <a:solidFill>
                  <a:schemeClr val="bg2">
                    <a:lumMod val="10000"/>
                  </a:schemeClr>
                </a:solidFill>
                <a:latin typeface="+mj-ea"/>
              </a:rPr>
              <a:t>３</a:t>
            </a:r>
            <a:r>
              <a:rPr lang="en-US" altLang="ja-JP" sz="2800" b="1" dirty="0" smtClean="0">
                <a:solidFill>
                  <a:schemeClr val="bg2">
                    <a:lumMod val="10000"/>
                  </a:schemeClr>
                </a:solidFill>
                <a:latin typeface="+mj-ea"/>
              </a:rPr>
              <a:t>.</a:t>
            </a:r>
            <a:r>
              <a:rPr lang="ja-JP" altLang="en-US" sz="2800" b="1" dirty="0" smtClean="0">
                <a:solidFill>
                  <a:schemeClr val="bg2">
                    <a:lumMod val="10000"/>
                  </a:schemeClr>
                </a:solidFill>
                <a:latin typeface="+mj-ea"/>
              </a:rPr>
              <a:t>求人者マイページで申込む場合の注意点　</a:t>
            </a:r>
            <a:r>
              <a:rPr lang="ja-JP" altLang="en-US" sz="2800" b="1" dirty="0" smtClean="0">
                <a:latin typeface="+mj-ea"/>
              </a:rPr>
              <a:t>　　　　　　　　　　　　　　</a:t>
            </a:r>
            <a:endParaRPr lang="ja-JP" altLang="en-US" sz="2800" b="1" dirty="0">
              <a:solidFill>
                <a:srgbClr val="FF0000"/>
              </a:solidFill>
              <a:latin typeface="+mj-ea"/>
            </a:endParaRPr>
          </a:p>
        </p:txBody>
      </p:sp>
      <p:sp>
        <p:nvSpPr>
          <p:cNvPr id="17" name="正方形/長方形 16"/>
          <p:cNvSpPr/>
          <p:nvPr/>
        </p:nvSpPr>
        <p:spPr>
          <a:xfrm>
            <a:off x="605642" y="1147463"/>
            <a:ext cx="11055927" cy="6099106"/>
          </a:xfrm>
          <a:prstGeom prst="rect">
            <a:avLst/>
          </a:prstGeom>
        </p:spPr>
        <p:txBody>
          <a:bodyPr wrap="square">
            <a:spAutoFit/>
          </a:bodyPr>
          <a:lstStyle/>
          <a:p>
            <a:pPr>
              <a:lnSpc>
                <a:spcPts val="2500"/>
              </a:lnSpc>
            </a:pPr>
            <a:r>
              <a:rPr lang="ja-JP" altLang="en-US" sz="2200" dirty="0">
                <a:latin typeface="メイリオ" panose="020B0604030504040204" pitchFamily="50" charset="-128"/>
                <a:ea typeface="メイリオ" panose="020B0604030504040204" pitchFamily="50" charset="-128"/>
              </a:rPr>
              <a:t>★マイページで申込む場合、データ申請となりますので</a:t>
            </a:r>
            <a:r>
              <a:rPr lang="ja-JP" altLang="en-US" sz="2200" dirty="0" smtClean="0">
                <a:latin typeface="メイリオ" panose="020B0604030504040204" pitchFamily="50" charset="-128"/>
                <a:ea typeface="メイリオ" panose="020B0604030504040204" pitchFamily="50" charset="-128"/>
              </a:rPr>
              <a:t>「ハローワーク一宮　高卒求</a:t>
            </a:r>
            <a:endParaRPr lang="en-US" altLang="ja-JP" sz="2200" dirty="0" smtClean="0">
              <a:latin typeface="メイリオ" panose="020B0604030504040204" pitchFamily="50" charset="-128"/>
              <a:ea typeface="メイリオ" panose="020B0604030504040204" pitchFamily="50" charset="-128"/>
            </a:endParaRPr>
          </a:p>
          <a:p>
            <a:pPr>
              <a:lnSpc>
                <a:spcPts val="2500"/>
              </a:lnSpc>
            </a:pPr>
            <a:r>
              <a:rPr lang="ja-JP" altLang="en-US" sz="2200" dirty="0">
                <a:latin typeface="メイリオ" panose="020B0604030504040204" pitchFamily="50" charset="-128"/>
                <a:ea typeface="メイリオ" panose="020B0604030504040204" pitchFamily="50" charset="-128"/>
              </a:rPr>
              <a:t>　</a:t>
            </a:r>
            <a:r>
              <a:rPr lang="ja-JP" altLang="en-US" sz="2200" dirty="0" smtClean="0">
                <a:latin typeface="メイリオ" panose="020B0604030504040204" pitchFamily="50" charset="-128"/>
                <a:ea typeface="メイリオ" panose="020B0604030504040204" pitchFamily="50" charset="-128"/>
              </a:rPr>
              <a:t>人</a:t>
            </a:r>
            <a:r>
              <a:rPr lang="ja-JP" altLang="en-US" sz="2200" dirty="0">
                <a:latin typeface="メイリオ" panose="020B0604030504040204" pitchFamily="50" charset="-128"/>
                <a:ea typeface="メイリオ" panose="020B0604030504040204" pitchFamily="50" charset="-128"/>
              </a:rPr>
              <a:t>申込書類チェックリスト」○の</a:t>
            </a:r>
            <a:r>
              <a:rPr lang="ja-JP" altLang="en-US" sz="2200" dirty="0" smtClean="0">
                <a:latin typeface="メイリオ" panose="020B0604030504040204" pitchFamily="50" charset="-128"/>
                <a:ea typeface="メイリオ" panose="020B0604030504040204" pitchFamily="50" charset="-128"/>
              </a:rPr>
              <a:t>書類は</a:t>
            </a:r>
            <a:r>
              <a:rPr lang="ja-JP" altLang="en-US" sz="2200" dirty="0">
                <a:latin typeface="メイリオ" panose="020B0604030504040204" pitchFamily="50" charset="-128"/>
                <a:ea typeface="メイリオ" panose="020B0604030504040204" pitchFamily="50" charset="-128"/>
              </a:rPr>
              <a:t>不要と</a:t>
            </a:r>
            <a:r>
              <a:rPr lang="ja-JP" altLang="en-US" sz="2200" dirty="0" smtClean="0">
                <a:latin typeface="メイリオ" panose="020B0604030504040204" pitchFamily="50" charset="-128"/>
                <a:ea typeface="メイリオ" panose="020B0604030504040204" pitchFamily="50" charset="-128"/>
              </a:rPr>
              <a:t>なります。</a:t>
            </a:r>
            <a:endParaRPr lang="en-US" altLang="ja-JP" sz="2200" dirty="0" smtClean="0">
              <a:latin typeface="メイリオ" panose="020B0604030504040204" pitchFamily="50" charset="-128"/>
              <a:ea typeface="メイリオ" panose="020B0604030504040204" pitchFamily="50" charset="-128"/>
            </a:endParaRPr>
          </a:p>
          <a:p>
            <a:pPr>
              <a:lnSpc>
                <a:spcPts val="2500"/>
              </a:lnSpc>
            </a:pPr>
            <a:r>
              <a:rPr lang="ja-JP" altLang="en-US" sz="2200" dirty="0" smtClean="0">
                <a:latin typeface="メイリオ" panose="020B0604030504040204" pitchFamily="50" charset="-128"/>
                <a:ea typeface="メイリオ" panose="020B0604030504040204" pitchFamily="50" charset="-128"/>
              </a:rPr>
              <a:t>　（マイページ上での申込みとなります）</a:t>
            </a:r>
            <a:endParaRPr lang="en-US" altLang="ja-JP" sz="2200" dirty="0" smtClean="0">
              <a:latin typeface="メイリオ" panose="020B0604030504040204" pitchFamily="50" charset="-128"/>
              <a:ea typeface="メイリオ" panose="020B0604030504040204" pitchFamily="50" charset="-128"/>
            </a:endParaRPr>
          </a:p>
          <a:p>
            <a:pPr>
              <a:lnSpc>
                <a:spcPts val="2500"/>
              </a:lnSpc>
            </a:pPr>
            <a:endParaRPr lang="ja-JP" altLang="en-US" sz="2200" dirty="0">
              <a:latin typeface="メイリオ" panose="020B0604030504040204" pitchFamily="50" charset="-128"/>
              <a:ea typeface="メイリオ" panose="020B0604030504040204" pitchFamily="50" charset="-128"/>
            </a:endParaRPr>
          </a:p>
          <a:p>
            <a:pPr>
              <a:lnSpc>
                <a:spcPts val="2500"/>
              </a:lnSpc>
            </a:pPr>
            <a:r>
              <a:rPr lang="ja-JP" altLang="en-US" sz="2200" dirty="0">
                <a:latin typeface="メイリオ" panose="020B0604030504040204" pitchFamily="50" charset="-128"/>
                <a:ea typeface="メイリオ" panose="020B0604030504040204" pitchFamily="50" charset="-128"/>
              </a:rPr>
              <a:t>★△の提出書類については別途紙媒体による郵送又はメールにてご提出いただく</a:t>
            </a:r>
            <a:r>
              <a:rPr lang="ja-JP" altLang="en-US" sz="2200" dirty="0" smtClean="0">
                <a:latin typeface="メイリオ" panose="020B0604030504040204" pitchFamily="50" charset="-128"/>
                <a:ea typeface="メイリオ" panose="020B0604030504040204" pitchFamily="50" charset="-128"/>
              </a:rPr>
              <a:t>必要</a:t>
            </a:r>
            <a:endParaRPr lang="en-US" altLang="ja-JP" sz="2200" dirty="0" smtClean="0">
              <a:latin typeface="メイリオ" panose="020B0604030504040204" pitchFamily="50" charset="-128"/>
              <a:ea typeface="メイリオ" panose="020B0604030504040204" pitchFamily="50" charset="-128"/>
            </a:endParaRPr>
          </a:p>
          <a:p>
            <a:pPr>
              <a:lnSpc>
                <a:spcPts val="2500"/>
              </a:lnSpc>
            </a:pPr>
            <a:r>
              <a:rPr lang="ja-JP" altLang="en-US" sz="2200" dirty="0">
                <a:latin typeface="メイリオ" panose="020B0604030504040204" pitchFamily="50" charset="-128"/>
                <a:ea typeface="メイリオ" panose="020B0604030504040204" pitchFamily="50" charset="-128"/>
              </a:rPr>
              <a:t>　</a:t>
            </a:r>
            <a:r>
              <a:rPr lang="ja-JP" altLang="en-US" sz="2200" dirty="0" smtClean="0">
                <a:latin typeface="メイリオ" panose="020B0604030504040204" pitchFamily="50" charset="-128"/>
                <a:ea typeface="メイリオ" panose="020B0604030504040204" pitchFamily="50" charset="-128"/>
              </a:rPr>
              <a:t>が</a:t>
            </a:r>
            <a:r>
              <a:rPr lang="ja-JP" altLang="en-US" sz="2200" dirty="0">
                <a:latin typeface="メイリオ" panose="020B0604030504040204" pitchFamily="50" charset="-128"/>
                <a:ea typeface="メイリオ" panose="020B0604030504040204" pitchFamily="50" charset="-128"/>
              </a:rPr>
              <a:t>あります</a:t>
            </a:r>
            <a:r>
              <a:rPr lang="ja-JP" altLang="en-US" sz="2200" dirty="0" smtClean="0">
                <a:latin typeface="メイリオ" panose="020B0604030504040204" pitchFamily="50" charset="-128"/>
                <a:ea typeface="メイリオ" panose="020B0604030504040204" pitchFamily="50" charset="-128"/>
              </a:rPr>
              <a:t>。</a:t>
            </a:r>
            <a:endParaRPr lang="en-US" altLang="ja-JP" sz="2200" dirty="0" smtClean="0">
              <a:latin typeface="メイリオ" panose="020B0604030504040204" pitchFamily="50" charset="-128"/>
              <a:ea typeface="メイリオ" panose="020B0604030504040204" pitchFamily="50" charset="-128"/>
            </a:endParaRPr>
          </a:p>
          <a:p>
            <a:pPr>
              <a:lnSpc>
                <a:spcPts val="2500"/>
              </a:lnSpc>
            </a:pPr>
            <a:r>
              <a:rPr lang="ja-JP" altLang="en-US" sz="2200" dirty="0">
                <a:latin typeface="メイリオ" panose="020B0604030504040204" pitchFamily="50" charset="-128"/>
                <a:ea typeface="メイリオ" panose="020B0604030504040204" pitchFamily="50" charset="-128"/>
              </a:rPr>
              <a:t>　</a:t>
            </a:r>
            <a:r>
              <a:rPr lang="ja-JP" altLang="en-US" sz="2200" dirty="0" smtClean="0">
                <a:latin typeface="メイリオ" panose="020B0604030504040204" pitchFamily="50" charset="-128"/>
                <a:ea typeface="メイリオ" panose="020B0604030504040204" pitchFamily="50" charset="-128"/>
              </a:rPr>
              <a:t>→提出先</a:t>
            </a:r>
            <a:r>
              <a:rPr lang="ja-JP" altLang="en-US" sz="2200" dirty="0">
                <a:latin typeface="メイリオ" panose="020B0604030504040204" pitchFamily="50" charset="-128"/>
                <a:ea typeface="メイリオ" panose="020B0604030504040204" pitchFamily="50" charset="-128"/>
              </a:rPr>
              <a:t>メールアドレス</a:t>
            </a:r>
            <a:r>
              <a:rPr lang="ja-JP" altLang="en-US" sz="2000" kern="100" dirty="0" smtClean="0">
                <a:solidFill>
                  <a:srgbClr val="000000"/>
                </a:solidFill>
                <a:ea typeface="メイリオ"/>
                <a:cs typeface="Times New Roman"/>
              </a:rPr>
              <a:t>　</a:t>
            </a:r>
            <a:r>
              <a:rPr lang="en-US" altLang="ja-JP" sz="2000" b="1" u="sng" kern="100" dirty="0" smtClean="0">
                <a:solidFill>
                  <a:srgbClr val="FF0000"/>
                </a:solidFill>
                <a:ea typeface="メイリオ"/>
                <a:cs typeface="Times New Roman"/>
                <a:hlinkClick r:id="rId3"/>
              </a:rPr>
              <a:t>kigyoshien2306@mhlw.go.jp</a:t>
            </a:r>
            <a:r>
              <a:rPr lang="ja-JP" altLang="en-US" sz="2400" dirty="0" smtClean="0">
                <a:latin typeface="メイリオ" panose="020B0604030504040204" pitchFamily="50" charset="-128"/>
                <a:ea typeface="メイリオ" panose="020B0604030504040204" pitchFamily="50" charset="-128"/>
              </a:rPr>
              <a:t>　</a:t>
            </a:r>
            <a:endParaRPr lang="en-US" altLang="ja-JP" sz="2400" dirty="0" smtClean="0">
              <a:latin typeface="メイリオ" panose="020B0604030504040204" pitchFamily="50" charset="-128"/>
              <a:ea typeface="メイリオ" panose="020B0604030504040204" pitchFamily="50" charset="-128"/>
            </a:endParaRPr>
          </a:p>
          <a:p>
            <a:pPr>
              <a:lnSpc>
                <a:spcPts val="2500"/>
              </a:lnSpc>
            </a:pPr>
            <a:endParaRPr lang="en-US" altLang="ja-JP" sz="2400" dirty="0" smtClean="0">
              <a:latin typeface="メイリオ" panose="020B0604030504040204" pitchFamily="50" charset="-128"/>
              <a:ea typeface="メイリオ" panose="020B0604030504040204" pitchFamily="50" charset="-128"/>
            </a:endParaRPr>
          </a:p>
          <a:p>
            <a:pPr>
              <a:lnSpc>
                <a:spcPts val="2500"/>
              </a:lnSpc>
            </a:pPr>
            <a:r>
              <a:rPr lang="ja-JP" altLang="en-US" sz="2000" dirty="0">
                <a:latin typeface="メイリオ" panose="020B0604030504040204" pitchFamily="50" charset="-128"/>
                <a:ea typeface="メイリオ" panose="020B0604030504040204" pitchFamily="50" charset="-128"/>
              </a:rPr>
              <a:t>★</a:t>
            </a:r>
            <a:r>
              <a:rPr lang="ja-JP" altLang="ja-JP" sz="2200" dirty="0" smtClean="0">
                <a:latin typeface="メイリオ" panose="020B0604030504040204" pitchFamily="50" charset="-128"/>
                <a:ea typeface="メイリオ" panose="020B0604030504040204" pitchFamily="50" charset="-128"/>
              </a:rPr>
              <a:t>求人票</a:t>
            </a:r>
            <a:r>
              <a:rPr lang="ja-JP" altLang="ja-JP" sz="2200" dirty="0">
                <a:latin typeface="メイリオ" panose="020B0604030504040204" pitchFamily="50" charset="-128"/>
                <a:ea typeface="メイリオ" panose="020B0604030504040204" pitchFamily="50" charset="-128"/>
              </a:rPr>
              <a:t>の希望返送先がハローワークに登録された所在地と異なる</a:t>
            </a:r>
            <a:r>
              <a:rPr lang="ja-JP" altLang="ja-JP" sz="2200" dirty="0" smtClean="0">
                <a:latin typeface="メイリオ" panose="020B0604030504040204" pitchFamily="50" charset="-128"/>
                <a:ea typeface="メイリオ" panose="020B0604030504040204" pitchFamily="50" charset="-128"/>
              </a:rPr>
              <a:t>場合</a:t>
            </a:r>
            <a:r>
              <a:rPr lang="ja-JP" altLang="en-US" sz="2200" dirty="0" smtClean="0">
                <a:latin typeface="メイリオ" panose="020B0604030504040204" pitchFamily="50" charset="-128"/>
                <a:ea typeface="メイリオ" panose="020B0604030504040204" pitchFamily="50" charset="-128"/>
              </a:rPr>
              <a:t>、</a:t>
            </a:r>
            <a:r>
              <a:rPr lang="ja-JP" altLang="ja-JP" sz="2200" dirty="0" smtClean="0">
                <a:latin typeface="メイリオ" panose="020B0604030504040204" pitchFamily="50" charset="-128"/>
                <a:ea typeface="メイリオ" panose="020B0604030504040204" pitchFamily="50" charset="-128"/>
              </a:rPr>
              <a:t>求人者マイ</a:t>
            </a:r>
            <a:r>
              <a:rPr lang="ja-JP" altLang="en-US" sz="2200" dirty="0" smtClean="0">
                <a:latin typeface="メイリオ" panose="020B0604030504040204" pitchFamily="50" charset="-128"/>
                <a:ea typeface="メイリオ" panose="020B0604030504040204" pitchFamily="50" charset="-128"/>
              </a:rPr>
              <a:t>　</a:t>
            </a:r>
            <a:endParaRPr lang="en-US" altLang="ja-JP" sz="2200" dirty="0" smtClean="0">
              <a:latin typeface="メイリオ" panose="020B0604030504040204" pitchFamily="50" charset="-128"/>
              <a:ea typeface="メイリオ" panose="020B0604030504040204" pitchFamily="50" charset="-128"/>
            </a:endParaRPr>
          </a:p>
          <a:p>
            <a:pPr>
              <a:lnSpc>
                <a:spcPts val="2500"/>
              </a:lnSpc>
            </a:pPr>
            <a:r>
              <a:rPr lang="ja-JP" altLang="en-US" sz="2200" dirty="0">
                <a:latin typeface="メイリオ" panose="020B0604030504040204" pitchFamily="50" charset="-128"/>
                <a:ea typeface="メイリオ" panose="020B0604030504040204" pitchFamily="50" charset="-128"/>
              </a:rPr>
              <a:t>　</a:t>
            </a:r>
            <a:r>
              <a:rPr lang="ja-JP" altLang="ja-JP" sz="2200" dirty="0" smtClean="0">
                <a:latin typeface="メイリオ" panose="020B0604030504040204" pitchFamily="50" charset="-128"/>
                <a:ea typeface="メイリオ" panose="020B0604030504040204" pitchFamily="50" charset="-128"/>
              </a:rPr>
              <a:t>ページの</a:t>
            </a:r>
            <a:r>
              <a:rPr lang="ja-JP" altLang="en-US" sz="2200" dirty="0" smtClean="0">
                <a:latin typeface="メイリオ" panose="020B0604030504040204" pitchFamily="50" charset="-128"/>
                <a:ea typeface="メイリオ" panose="020B0604030504040204" pitchFamily="50" charset="-128"/>
              </a:rPr>
              <a:t>最後の</a:t>
            </a:r>
            <a:r>
              <a:rPr lang="ja-JP" altLang="ja-JP" sz="2200" dirty="0" smtClean="0">
                <a:latin typeface="メイリオ" panose="020B0604030504040204" pitchFamily="50" charset="-128"/>
                <a:ea typeface="メイリオ" panose="020B0604030504040204" pitchFamily="50" charset="-128"/>
              </a:rPr>
              <a:t>入力欄</a:t>
            </a:r>
            <a:r>
              <a:rPr lang="ja-JP" altLang="ja-JP" sz="2200" dirty="0">
                <a:latin typeface="メイリオ" panose="020B0604030504040204" pitchFamily="50" charset="-128"/>
                <a:ea typeface="メイリオ" panose="020B0604030504040204" pitchFamily="50" charset="-128"/>
              </a:rPr>
              <a:t>である「ハローワークへの連絡事項</a:t>
            </a:r>
            <a:r>
              <a:rPr lang="ja-JP" altLang="ja-JP" sz="2200" dirty="0" smtClean="0">
                <a:latin typeface="メイリオ" panose="020B0604030504040204" pitchFamily="50" charset="-128"/>
                <a:ea typeface="メイリオ" panose="020B0604030504040204" pitchFamily="50" charset="-128"/>
              </a:rPr>
              <a:t>」に</a:t>
            </a:r>
            <a:r>
              <a:rPr lang="ja-JP" altLang="ja-JP" sz="2200" dirty="0">
                <a:latin typeface="メイリオ" panose="020B0604030504040204" pitchFamily="50" charset="-128"/>
                <a:ea typeface="メイリオ" panose="020B0604030504040204" pitchFamily="50" charset="-128"/>
              </a:rPr>
              <a:t>希望送付先を入力</a:t>
            </a:r>
            <a:r>
              <a:rPr lang="ja-JP" altLang="ja-JP" sz="2200" dirty="0" smtClean="0">
                <a:latin typeface="メイリオ" panose="020B0604030504040204" pitchFamily="50" charset="-128"/>
                <a:ea typeface="メイリオ" panose="020B0604030504040204" pitchFamily="50" charset="-128"/>
              </a:rPr>
              <a:t>願</a:t>
            </a:r>
            <a:r>
              <a:rPr lang="ja-JP" altLang="en-US" sz="2200" dirty="0" smtClean="0">
                <a:latin typeface="メイリオ" panose="020B0604030504040204" pitchFamily="50" charset="-128"/>
                <a:ea typeface="メイリオ" panose="020B0604030504040204" pitchFamily="50" charset="-128"/>
              </a:rPr>
              <a:t>　</a:t>
            </a:r>
            <a:endParaRPr lang="en-US" altLang="ja-JP" sz="2200" dirty="0" smtClean="0">
              <a:latin typeface="メイリオ" panose="020B0604030504040204" pitchFamily="50" charset="-128"/>
              <a:ea typeface="メイリオ" panose="020B0604030504040204" pitchFamily="50" charset="-128"/>
            </a:endParaRPr>
          </a:p>
          <a:p>
            <a:pPr>
              <a:lnSpc>
                <a:spcPts val="2500"/>
              </a:lnSpc>
            </a:pPr>
            <a:r>
              <a:rPr lang="ja-JP" altLang="en-US" sz="2200" dirty="0">
                <a:latin typeface="メイリオ" panose="020B0604030504040204" pitchFamily="50" charset="-128"/>
                <a:ea typeface="メイリオ" panose="020B0604030504040204" pitchFamily="50" charset="-128"/>
              </a:rPr>
              <a:t>　</a:t>
            </a:r>
            <a:r>
              <a:rPr lang="ja-JP" altLang="ja-JP" sz="2200" dirty="0" smtClean="0">
                <a:latin typeface="メイリオ" panose="020B0604030504040204" pitchFamily="50" charset="-128"/>
                <a:ea typeface="メイリオ" panose="020B0604030504040204" pitchFamily="50" charset="-128"/>
              </a:rPr>
              <a:t>います。こちら</a:t>
            </a:r>
            <a:r>
              <a:rPr lang="ja-JP" altLang="ja-JP" sz="2200" dirty="0">
                <a:latin typeface="メイリオ" panose="020B0604030504040204" pitchFamily="50" charset="-128"/>
                <a:ea typeface="メイリオ" panose="020B0604030504040204" pitchFamily="50" charset="-128"/>
              </a:rPr>
              <a:t>の入力内容は求人票へ記載されませんのでご安心ください。</a:t>
            </a:r>
          </a:p>
          <a:p>
            <a:pPr>
              <a:lnSpc>
                <a:spcPts val="2500"/>
              </a:lnSpc>
            </a:pPr>
            <a:endParaRPr lang="en-US" altLang="ja-JP" sz="2000" dirty="0">
              <a:latin typeface="メイリオ" panose="020B0604030504040204" pitchFamily="50" charset="-128"/>
              <a:ea typeface="メイリオ" panose="020B0604030504040204" pitchFamily="50" charset="-128"/>
            </a:endParaRPr>
          </a:p>
          <a:p>
            <a:pPr>
              <a:lnSpc>
                <a:spcPts val="2500"/>
              </a:lnSpc>
            </a:pPr>
            <a:r>
              <a:rPr lang="ja-JP" altLang="en-US" sz="2200" dirty="0" smtClean="0">
                <a:latin typeface="メイリオ" panose="020B0604030504040204" pitchFamily="50" charset="-128"/>
                <a:ea typeface="メイリオ" panose="020B0604030504040204" pitchFamily="50" charset="-128"/>
              </a:rPr>
              <a:t>★マイページによる</a:t>
            </a:r>
            <a:r>
              <a:rPr lang="ja-JP" altLang="ja-JP" sz="2200" dirty="0" smtClean="0">
                <a:latin typeface="メイリオ" panose="020B0604030504040204" pitchFamily="50" charset="-128"/>
                <a:ea typeface="メイリオ" panose="020B0604030504040204" pitchFamily="50" charset="-128"/>
              </a:rPr>
              <a:t>送信</a:t>
            </a:r>
            <a:r>
              <a:rPr lang="ja-JP" altLang="ja-JP" sz="2200" dirty="0">
                <a:latin typeface="メイリオ" panose="020B0604030504040204" pitchFamily="50" charset="-128"/>
                <a:ea typeface="メイリオ" panose="020B0604030504040204" pitchFamily="50" charset="-128"/>
              </a:rPr>
              <a:t>は６</a:t>
            </a:r>
            <a:r>
              <a:rPr lang="en-US" altLang="ja-JP" sz="2200" dirty="0">
                <a:latin typeface="メイリオ" panose="020B0604030504040204" pitchFamily="50" charset="-128"/>
                <a:ea typeface="メイリオ" panose="020B0604030504040204" pitchFamily="50" charset="-128"/>
              </a:rPr>
              <a:t>/</a:t>
            </a:r>
            <a:r>
              <a:rPr lang="ja-JP" altLang="ja-JP" sz="2200" dirty="0">
                <a:latin typeface="メイリオ" panose="020B0604030504040204" pitchFamily="50" charset="-128"/>
                <a:ea typeface="メイリオ" panose="020B0604030504040204" pitchFamily="50" charset="-128"/>
              </a:rPr>
              <a:t>１以降でお願いします</a:t>
            </a:r>
            <a:r>
              <a:rPr lang="ja-JP" altLang="ja-JP" sz="2200" dirty="0" smtClean="0">
                <a:latin typeface="メイリオ" panose="020B0604030504040204" pitchFamily="50" charset="-128"/>
                <a:ea typeface="メイリオ" panose="020B0604030504040204" pitchFamily="50" charset="-128"/>
              </a:rPr>
              <a:t>。</a:t>
            </a:r>
            <a:endParaRPr lang="en-US" altLang="ja-JP" sz="2200" dirty="0" smtClean="0">
              <a:latin typeface="メイリオ" panose="020B0604030504040204" pitchFamily="50" charset="-128"/>
              <a:ea typeface="メイリオ" panose="020B0604030504040204" pitchFamily="50" charset="-128"/>
            </a:endParaRPr>
          </a:p>
          <a:p>
            <a:pPr>
              <a:lnSpc>
                <a:spcPts val="2500"/>
              </a:lnSpc>
            </a:pPr>
            <a:r>
              <a:rPr lang="ja-JP" altLang="en-US" sz="2200" dirty="0">
                <a:latin typeface="メイリオ" panose="020B0604030504040204" pitchFamily="50" charset="-128"/>
                <a:ea typeface="メイリオ" panose="020B0604030504040204" pitchFamily="50" charset="-128"/>
              </a:rPr>
              <a:t>　</a:t>
            </a:r>
            <a:r>
              <a:rPr lang="ja-JP" altLang="ja-JP" sz="2200" dirty="0" smtClean="0">
                <a:latin typeface="メイリオ" panose="020B0604030504040204" pitchFamily="50" charset="-128"/>
                <a:ea typeface="メイリオ" panose="020B0604030504040204" pitchFamily="50" charset="-128"/>
              </a:rPr>
              <a:t>６</a:t>
            </a:r>
            <a:r>
              <a:rPr lang="en-US" altLang="ja-JP" sz="2200" dirty="0" smtClean="0">
                <a:latin typeface="メイリオ" panose="020B0604030504040204" pitchFamily="50" charset="-128"/>
                <a:ea typeface="メイリオ" panose="020B0604030504040204" pitchFamily="50" charset="-128"/>
              </a:rPr>
              <a:t>/</a:t>
            </a:r>
            <a:r>
              <a:rPr lang="ja-JP" altLang="ja-JP" sz="2200" dirty="0" smtClean="0">
                <a:latin typeface="メイリオ" panose="020B0604030504040204" pitchFamily="50" charset="-128"/>
                <a:ea typeface="メイリオ" panose="020B0604030504040204" pitchFamily="50" charset="-128"/>
              </a:rPr>
              <a:t>１より前に送信</a:t>
            </a:r>
            <a:r>
              <a:rPr lang="ja-JP" altLang="en-US" sz="2200" dirty="0" smtClean="0">
                <a:latin typeface="メイリオ" panose="020B0604030504040204" pitchFamily="50" charset="-128"/>
                <a:ea typeface="メイリオ" panose="020B0604030504040204" pitchFamily="50" charset="-128"/>
              </a:rPr>
              <a:t>したものは差し戻しさせていただきます。</a:t>
            </a:r>
            <a:endParaRPr lang="en-US" altLang="ja-JP" sz="2200" dirty="0">
              <a:latin typeface="メイリオ" panose="020B0604030504040204" pitchFamily="50" charset="-128"/>
              <a:ea typeface="メイリオ" panose="020B0604030504040204" pitchFamily="50" charset="-128"/>
            </a:endParaRPr>
          </a:p>
          <a:p>
            <a:pPr>
              <a:lnSpc>
                <a:spcPts val="2500"/>
              </a:lnSpc>
            </a:pPr>
            <a:endParaRPr lang="en-US" altLang="ja-JP" sz="2200" dirty="0" smtClean="0">
              <a:latin typeface="メイリオ" panose="020B0604030504040204" pitchFamily="50" charset="-128"/>
              <a:ea typeface="メイリオ" panose="020B0604030504040204" pitchFamily="50" charset="-128"/>
            </a:endParaRPr>
          </a:p>
          <a:p>
            <a:pPr>
              <a:lnSpc>
                <a:spcPts val="2500"/>
              </a:lnSpc>
            </a:pPr>
            <a:r>
              <a:rPr lang="ja-JP" altLang="en-US" sz="2200" dirty="0" smtClean="0">
                <a:latin typeface="メイリオ" panose="020B0604030504040204" pitchFamily="50" charset="-128"/>
                <a:ea typeface="メイリオ" panose="020B0604030504040204" pitchFamily="50" charset="-128"/>
              </a:rPr>
              <a:t>★操作方法については</a:t>
            </a:r>
            <a:r>
              <a:rPr lang="ja-JP" altLang="en-US" sz="2200" dirty="0">
                <a:latin typeface="メイリオ" panose="020B0604030504040204" pitchFamily="50" charset="-128"/>
                <a:ea typeface="メイリオ" panose="020B0604030504040204" pitchFamily="50" charset="-128"/>
              </a:rPr>
              <a:t>、</a:t>
            </a:r>
            <a:r>
              <a:rPr lang="ja-JP" altLang="en-US" sz="2200" dirty="0" smtClean="0">
                <a:latin typeface="メイリオ" panose="020B0604030504040204" pitchFamily="50" charset="-128"/>
                <a:ea typeface="メイリオ" panose="020B0604030504040204" pitchFamily="50" charset="-128"/>
              </a:rPr>
              <a:t>冊子</a:t>
            </a:r>
            <a:r>
              <a:rPr lang="ja-JP" altLang="en-US" sz="2200" dirty="0">
                <a:latin typeface="メイリオ" panose="020B0604030504040204" pitchFamily="50" charset="-128"/>
                <a:ea typeface="メイリオ" panose="020B0604030504040204" pitchFamily="50" charset="-128"/>
              </a:rPr>
              <a:t>「求人申込みから採用まで</a:t>
            </a:r>
            <a:r>
              <a:rPr lang="ja-JP" altLang="en-US" sz="2200" dirty="0" smtClean="0">
                <a:latin typeface="メイリオ" panose="020B0604030504040204" pitchFamily="50" charset="-128"/>
                <a:ea typeface="メイリオ" panose="020B0604030504040204" pitchFamily="50" charset="-128"/>
              </a:rPr>
              <a:t>」</a:t>
            </a:r>
            <a:r>
              <a:rPr lang="en-US" altLang="ja-JP" sz="2200" dirty="0" smtClean="0">
                <a:latin typeface="メイリオ" panose="020B0604030504040204" pitchFamily="50" charset="-128"/>
                <a:ea typeface="メイリオ" panose="020B0604030504040204" pitchFamily="50" charset="-128"/>
              </a:rPr>
              <a:t>p.50</a:t>
            </a:r>
            <a:r>
              <a:rPr lang="ja-JP" altLang="en-US" sz="2200" dirty="0" smtClean="0">
                <a:latin typeface="メイリオ" panose="020B0604030504040204" pitchFamily="50" charset="-128"/>
                <a:ea typeface="メイリオ" panose="020B0604030504040204" pitchFamily="50" charset="-128"/>
              </a:rPr>
              <a:t>～</a:t>
            </a:r>
            <a:r>
              <a:rPr lang="en-US" altLang="ja-JP" sz="2200" dirty="0" smtClean="0">
                <a:latin typeface="メイリオ" panose="020B0604030504040204" pitchFamily="50" charset="-128"/>
                <a:ea typeface="メイリオ" panose="020B0604030504040204" pitchFamily="50" charset="-128"/>
              </a:rPr>
              <a:t>65</a:t>
            </a:r>
            <a:r>
              <a:rPr lang="ja-JP" altLang="en-US" sz="2200" dirty="0" smtClean="0">
                <a:latin typeface="メイリオ" panose="020B0604030504040204" pitchFamily="50" charset="-128"/>
                <a:ea typeface="メイリオ" panose="020B0604030504040204" pitchFamily="50" charset="-128"/>
              </a:rPr>
              <a:t>を参考</a:t>
            </a:r>
            <a:endParaRPr lang="en-US" altLang="ja-JP" sz="2200" dirty="0" smtClean="0">
              <a:latin typeface="メイリオ" panose="020B0604030504040204" pitchFamily="50" charset="-128"/>
              <a:ea typeface="メイリオ" panose="020B0604030504040204" pitchFamily="50" charset="-128"/>
            </a:endParaRPr>
          </a:p>
          <a:p>
            <a:pPr>
              <a:lnSpc>
                <a:spcPts val="2500"/>
              </a:lnSpc>
            </a:pPr>
            <a:r>
              <a:rPr lang="ja-JP" altLang="en-US" sz="2200" dirty="0">
                <a:latin typeface="メイリオ" panose="020B0604030504040204" pitchFamily="50" charset="-128"/>
                <a:ea typeface="メイリオ" panose="020B0604030504040204" pitchFamily="50" charset="-128"/>
              </a:rPr>
              <a:t>　</a:t>
            </a:r>
            <a:r>
              <a:rPr lang="ja-JP" altLang="en-US" sz="2200" dirty="0" smtClean="0">
                <a:latin typeface="メイリオ" panose="020B0604030504040204" pitchFamily="50" charset="-128"/>
                <a:ea typeface="メイリオ" panose="020B0604030504040204" pitchFamily="50" charset="-128"/>
              </a:rPr>
              <a:t>にしてください。</a:t>
            </a:r>
            <a:endParaRPr lang="en-US" altLang="ja-JP" sz="2200" dirty="0" smtClean="0">
              <a:latin typeface="メイリオ" panose="020B0604030504040204" pitchFamily="50" charset="-128"/>
              <a:ea typeface="メイリオ" panose="020B0604030504040204" pitchFamily="50" charset="-128"/>
            </a:endParaRPr>
          </a:p>
          <a:p>
            <a:r>
              <a:rPr lang="ja-JP" altLang="en-US" sz="2200" dirty="0">
                <a:latin typeface="メイリオ" panose="020B0604030504040204" pitchFamily="50" charset="-128"/>
                <a:ea typeface="メイリオ" panose="020B0604030504040204" pitchFamily="50" charset="-128"/>
              </a:rPr>
              <a:t>　</a:t>
            </a:r>
            <a:endParaRPr lang="en-US" altLang="ja-JP" sz="2200" dirty="0">
              <a:latin typeface="メイリオ" panose="020B0604030504040204" pitchFamily="50" charset="-128"/>
              <a:ea typeface="メイリオ" panose="020B0604030504040204" pitchFamily="50" charset="-128"/>
            </a:endParaRPr>
          </a:p>
        </p:txBody>
      </p:sp>
      <p:sp>
        <p:nvSpPr>
          <p:cNvPr id="3" name="スライド番号プレースホルダー 2"/>
          <p:cNvSpPr>
            <a:spLocks noGrp="1"/>
          </p:cNvSpPr>
          <p:nvPr>
            <p:ph type="sldNum" sz="quarter" idx="12"/>
          </p:nvPr>
        </p:nvSpPr>
        <p:spPr/>
        <p:txBody>
          <a:bodyPr/>
          <a:lstStyle/>
          <a:p>
            <a:fld id="{707B1553-3310-41F1-9CF5-ED472252F08C}" type="slidenum">
              <a:rPr kumimoji="1" lang="ja-JP" altLang="en-US" smtClean="0"/>
              <a:t>12</a:t>
            </a:fld>
            <a:endParaRPr kumimoji="1" lang="ja-JP" altLang="en-US"/>
          </a:p>
        </p:txBody>
      </p:sp>
    </p:spTree>
    <p:extLst>
      <p:ext uri="{BB962C8B-B14F-4D97-AF65-F5344CB8AC3E}">
        <p14:creationId xmlns:p14="http://schemas.microsoft.com/office/powerpoint/2010/main" val="1911883204"/>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1320824" y="332656"/>
            <a:ext cx="10441160" cy="707351"/>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lstStyle>
          <a:p>
            <a:pPr algn="ctr"/>
            <a:r>
              <a:rPr lang="ja-JP" altLang="en-US" sz="3000" b="1" dirty="0" smtClean="0">
                <a:solidFill>
                  <a:schemeClr val="bg2">
                    <a:lumMod val="10000"/>
                  </a:schemeClr>
                </a:solidFill>
                <a:latin typeface="+mj-ea"/>
              </a:rPr>
              <a:t>３</a:t>
            </a:r>
            <a:r>
              <a:rPr lang="en-US" altLang="ja-JP" sz="3000" b="1" dirty="0" smtClean="0">
                <a:solidFill>
                  <a:schemeClr val="bg2">
                    <a:lumMod val="10000"/>
                  </a:schemeClr>
                </a:solidFill>
                <a:latin typeface="+mj-ea"/>
              </a:rPr>
              <a:t>-</a:t>
            </a:r>
            <a:r>
              <a:rPr lang="ja-JP" altLang="en-US" sz="3000" b="1" dirty="0" smtClean="0">
                <a:solidFill>
                  <a:schemeClr val="bg2">
                    <a:lumMod val="10000"/>
                  </a:schemeClr>
                </a:solidFill>
                <a:latin typeface="+mj-ea"/>
              </a:rPr>
              <a:t>４</a:t>
            </a:r>
            <a:r>
              <a:rPr lang="en-US" altLang="ja-JP" sz="3000" b="1" dirty="0" smtClean="0">
                <a:solidFill>
                  <a:schemeClr val="bg2">
                    <a:lumMod val="10000"/>
                  </a:schemeClr>
                </a:solidFill>
                <a:latin typeface="+mj-ea"/>
              </a:rPr>
              <a:t>.</a:t>
            </a:r>
            <a:r>
              <a:rPr lang="ja-JP" altLang="en-US" sz="3000" b="1" dirty="0" smtClean="0">
                <a:solidFill>
                  <a:schemeClr val="bg2">
                    <a:lumMod val="10000"/>
                  </a:schemeClr>
                </a:solidFill>
                <a:latin typeface="+mj-ea"/>
              </a:rPr>
              <a:t>求人内容記載のポイント　その１</a:t>
            </a:r>
            <a:r>
              <a:rPr lang="ja-JP" altLang="en-US" sz="3000" b="1" dirty="0" smtClean="0">
                <a:latin typeface="+mj-ea"/>
              </a:rPr>
              <a:t>　　　　　　　　　　　　　　</a:t>
            </a:r>
            <a:endParaRPr lang="ja-JP" altLang="en-US" sz="3000" b="1" dirty="0">
              <a:solidFill>
                <a:srgbClr val="FF0000"/>
              </a:solidFill>
              <a:latin typeface="+mj-ea"/>
            </a:endParaRPr>
          </a:p>
        </p:txBody>
      </p:sp>
      <p:sp>
        <p:nvSpPr>
          <p:cNvPr id="11" name="コンテンツ プレースホルダー 2"/>
          <p:cNvSpPr txBox="1">
            <a:spLocks/>
          </p:cNvSpPr>
          <p:nvPr/>
        </p:nvSpPr>
        <p:spPr>
          <a:xfrm>
            <a:off x="5807968" y="686331"/>
            <a:ext cx="6048672" cy="5316343"/>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endParaRPr lang="en-US" altLang="ja-JP" sz="2000" dirty="0">
              <a:latin typeface="メイリオ" panose="020B0604030504040204" pitchFamily="50" charset="-128"/>
              <a:ea typeface="メイリオ" panose="020B0604030504040204" pitchFamily="50" charset="-128"/>
            </a:endParaRPr>
          </a:p>
        </p:txBody>
      </p:sp>
      <p:sp>
        <p:nvSpPr>
          <p:cNvPr id="2" name="正方形/長方形 1"/>
          <p:cNvSpPr/>
          <p:nvPr/>
        </p:nvSpPr>
        <p:spPr>
          <a:xfrm>
            <a:off x="267737" y="1040007"/>
            <a:ext cx="11521280" cy="7155805"/>
          </a:xfrm>
          <a:prstGeom prst="rect">
            <a:avLst/>
          </a:prstGeom>
        </p:spPr>
        <p:txBody>
          <a:bodyPr wrap="square">
            <a:spAutoFit/>
          </a:bodyPr>
          <a:lstStyle/>
          <a:p>
            <a:endParaRPr lang="en-US" altLang="ja-JP" sz="1700" dirty="0">
              <a:latin typeface="メイリオ" panose="020B0604030504040204" pitchFamily="50" charset="-128"/>
              <a:ea typeface="メイリオ" panose="020B0604030504040204" pitchFamily="50" charset="-128"/>
            </a:endParaRPr>
          </a:p>
          <a:p>
            <a:r>
              <a:rPr lang="ja-JP" altLang="en-US" sz="1700" dirty="0" smtClean="0">
                <a:latin typeface="メイリオ" panose="020B0604030504040204" pitchFamily="50" charset="-128"/>
                <a:ea typeface="メイリオ" panose="020B0604030504040204" pitchFamily="50" charset="-128"/>
              </a:rPr>
              <a:t>（１）</a:t>
            </a:r>
            <a:r>
              <a:rPr lang="ja-JP" altLang="en-US" sz="1700" dirty="0">
                <a:latin typeface="メイリオ" panose="020B0604030504040204" pitchFamily="50" charset="-128"/>
                <a:ea typeface="メイリオ" panose="020B0604030504040204" pitchFamily="50" charset="-128"/>
              </a:rPr>
              <a:t>「仕事の内容」</a:t>
            </a:r>
          </a:p>
          <a:p>
            <a:r>
              <a:rPr lang="ja-JP" altLang="en-US" sz="1700" dirty="0">
                <a:latin typeface="メイリオ" panose="020B0604030504040204" pitchFamily="50" charset="-128"/>
                <a:ea typeface="メイリオ" panose="020B0604030504040204" pitchFamily="50" charset="-128"/>
              </a:rPr>
              <a:t>　</a:t>
            </a:r>
            <a:r>
              <a:rPr lang="ja-JP" altLang="en-US" sz="1700" dirty="0" smtClean="0">
                <a:latin typeface="メイリオ" panose="020B0604030504040204" pitchFamily="50" charset="-128"/>
                <a:ea typeface="メイリオ" panose="020B0604030504040204" pitchFamily="50" charset="-128"/>
              </a:rPr>
              <a:t>　できる</a:t>
            </a:r>
            <a:r>
              <a:rPr lang="ja-JP" altLang="en-US" sz="1700" dirty="0">
                <a:latin typeface="メイリオ" panose="020B0604030504040204" pitchFamily="50" charset="-128"/>
                <a:ea typeface="メイリオ" panose="020B0604030504040204" pitchFamily="50" charset="-128"/>
              </a:rPr>
              <a:t>限り具体的に記入（生徒が最も重要視する項目の一つです！</a:t>
            </a:r>
            <a:r>
              <a:rPr lang="ja-JP" altLang="en-US" sz="1700" dirty="0" smtClean="0">
                <a:latin typeface="メイリオ" panose="020B0604030504040204" pitchFamily="50" charset="-128"/>
                <a:ea typeface="メイリオ" panose="020B0604030504040204" pitchFamily="50" charset="-128"/>
              </a:rPr>
              <a:t>）</a:t>
            </a:r>
            <a:endParaRPr lang="en-US" altLang="ja-JP" sz="1700" dirty="0" smtClean="0">
              <a:latin typeface="メイリオ" panose="020B0604030504040204" pitchFamily="50" charset="-128"/>
              <a:ea typeface="メイリオ" panose="020B0604030504040204" pitchFamily="50" charset="-128"/>
            </a:endParaRPr>
          </a:p>
          <a:p>
            <a:endParaRPr lang="en-US" altLang="ja-JP" sz="1700" dirty="0">
              <a:latin typeface="メイリオ" panose="020B0604030504040204" pitchFamily="50" charset="-128"/>
              <a:ea typeface="メイリオ" panose="020B0604030504040204" pitchFamily="50" charset="-128"/>
            </a:endParaRPr>
          </a:p>
          <a:p>
            <a:r>
              <a:rPr lang="ja-JP" altLang="en-US" sz="1700" dirty="0" smtClean="0">
                <a:latin typeface="メイリオ" panose="020B0604030504040204" pitchFamily="50" charset="-128"/>
                <a:ea typeface="メイリオ" panose="020B0604030504040204" pitchFamily="50" charset="-128"/>
              </a:rPr>
              <a:t>（２）</a:t>
            </a:r>
            <a:r>
              <a:rPr lang="ja-JP" altLang="en-US" sz="1700" dirty="0">
                <a:latin typeface="メイリオ" panose="020B0604030504040204" pitchFamily="50" charset="-128"/>
                <a:ea typeface="メイリオ" panose="020B0604030504040204" pitchFamily="50" charset="-128"/>
              </a:rPr>
              <a:t>「受動喫煙</a:t>
            </a:r>
            <a:r>
              <a:rPr lang="ja-JP" altLang="en-US" sz="1700" dirty="0" smtClean="0">
                <a:latin typeface="メイリオ" panose="020B0604030504040204" pitchFamily="50" charset="-128"/>
                <a:ea typeface="メイリオ" panose="020B0604030504040204" pitchFamily="50" charset="-128"/>
              </a:rPr>
              <a:t>対策の有無」</a:t>
            </a:r>
            <a:endParaRPr lang="en-US" altLang="ja-JP" sz="1700" dirty="0">
              <a:latin typeface="メイリオ" panose="020B0604030504040204" pitchFamily="50" charset="-128"/>
              <a:ea typeface="メイリオ" panose="020B0604030504040204" pitchFamily="50" charset="-128"/>
            </a:endParaRPr>
          </a:p>
          <a:p>
            <a:r>
              <a:rPr lang="ja-JP" altLang="en-US" sz="1700" dirty="0">
                <a:latin typeface="メイリオ" panose="020B0604030504040204" pitchFamily="50" charset="-128"/>
                <a:ea typeface="メイリオ" panose="020B0604030504040204" pitchFamily="50" charset="-128"/>
              </a:rPr>
              <a:t>　　令和２年４月１日より改正健康増進法における受動喫煙防止措置義務が課される施設については、屋内での受動　　</a:t>
            </a:r>
          </a:p>
          <a:p>
            <a:r>
              <a:rPr lang="ja-JP" altLang="en-US" sz="1700" dirty="0">
                <a:latin typeface="メイリオ" panose="020B0604030504040204" pitchFamily="50" charset="-128"/>
                <a:ea typeface="メイリオ" panose="020B0604030504040204" pitchFamily="50" charset="-128"/>
              </a:rPr>
              <a:t>　　喫煙対策が必要。実施されていない場合は求人受理できません</a:t>
            </a:r>
            <a:r>
              <a:rPr lang="ja-JP" altLang="en-US" sz="1700" dirty="0" smtClean="0">
                <a:latin typeface="メイリオ" panose="020B0604030504040204" pitchFamily="50" charset="-128"/>
                <a:ea typeface="メイリオ" panose="020B0604030504040204" pitchFamily="50" charset="-128"/>
              </a:rPr>
              <a:t>。</a:t>
            </a:r>
            <a:endParaRPr lang="en-US" altLang="ja-JP" sz="1700" dirty="0" smtClean="0">
              <a:latin typeface="メイリオ" panose="020B0604030504040204" pitchFamily="50" charset="-128"/>
              <a:ea typeface="メイリオ" panose="020B0604030504040204" pitchFamily="50" charset="-128"/>
            </a:endParaRPr>
          </a:p>
          <a:p>
            <a:r>
              <a:rPr lang="ja-JP" altLang="en-US" sz="1700" dirty="0" smtClean="0">
                <a:latin typeface="メイリオ" panose="020B0604030504040204" pitchFamily="50" charset="-128"/>
                <a:ea typeface="メイリオ" panose="020B0604030504040204" pitchFamily="50" charset="-128"/>
              </a:rPr>
              <a:t> </a:t>
            </a:r>
            <a:endParaRPr lang="en-US" altLang="ja-JP" sz="1700" dirty="0">
              <a:latin typeface="メイリオ" panose="020B0604030504040204" pitchFamily="50" charset="-128"/>
              <a:ea typeface="メイリオ" panose="020B0604030504040204" pitchFamily="50" charset="-128"/>
            </a:endParaRPr>
          </a:p>
          <a:p>
            <a:r>
              <a:rPr lang="ja-JP" altLang="en-US" sz="1700" dirty="0" smtClean="0">
                <a:latin typeface="メイリオ" panose="020B0604030504040204" pitchFamily="50" charset="-128"/>
                <a:ea typeface="メイリオ" panose="020B0604030504040204" pitchFamily="50" charset="-128"/>
              </a:rPr>
              <a:t>（３）</a:t>
            </a:r>
            <a:r>
              <a:rPr lang="ja-JP" altLang="en-US" sz="1700" dirty="0">
                <a:latin typeface="メイリオ" panose="020B0604030504040204" pitchFamily="50" charset="-128"/>
                <a:ea typeface="メイリオ" panose="020B0604030504040204" pitchFamily="50" charset="-128"/>
              </a:rPr>
              <a:t>「既卒者・中退者等の応募可否」　</a:t>
            </a:r>
          </a:p>
          <a:p>
            <a:r>
              <a:rPr lang="ja-JP" altLang="en-US" sz="1700" dirty="0">
                <a:latin typeface="メイリオ" panose="020B0604030504040204" pitchFamily="50" charset="-128"/>
                <a:ea typeface="メイリオ" panose="020B0604030504040204" pitchFamily="50" charset="-128"/>
              </a:rPr>
              <a:t>　　・高校既卒者や中退者の応募の可否を記入　　</a:t>
            </a:r>
          </a:p>
          <a:p>
            <a:r>
              <a:rPr lang="ja-JP" altLang="en-US" sz="1700" dirty="0">
                <a:latin typeface="メイリオ" panose="020B0604030504040204" pitchFamily="50" charset="-128"/>
                <a:ea typeface="メイリオ" panose="020B0604030504040204" pitchFamily="50" charset="-128"/>
              </a:rPr>
              <a:t>　　・既卒応募が可の場合、卒業後概ね何年以内まで応募可能かを記入（３年以内まで</a:t>
            </a:r>
            <a:r>
              <a:rPr lang="ja-JP" altLang="en-US" sz="1700" dirty="0" smtClean="0">
                <a:latin typeface="メイリオ" panose="020B0604030504040204" pitchFamily="50" charset="-128"/>
                <a:ea typeface="メイリオ" panose="020B0604030504040204" pitchFamily="50" charset="-128"/>
              </a:rPr>
              <a:t>）</a:t>
            </a:r>
            <a:endParaRPr lang="en-US" altLang="ja-JP" sz="1700" dirty="0" smtClean="0">
              <a:latin typeface="メイリオ" panose="020B0604030504040204" pitchFamily="50" charset="-128"/>
              <a:ea typeface="メイリオ" panose="020B0604030504040204" pitchFamily="50" charset="-128"/>
            </a:endParaRPr>
          </a:p>
          <a:p>
            <a:endParaRPr lang="ja-JP" altLang="en-US" sz="1700" dirty="0">
              <a:latin typeface="メイリオ" panose="020B0604030504040204" pitchFamily="50" charset="-128"/>
              <a:ea typeface="メイリオ" panose="020B0604030504040204" pitchFamily="50" charset="-128"/>
            </a:endParaRPr>
          </a:p>
          <a:p>
            <a:r>
              <a:rPr lang="ja-JP" altLang="en-US" sz="1700" dirty="0" smtClean="0">
                <a:latin typeface="メイリオ" panose="020B0604030504040204" pitchFamily="50" charset="-128"/>
                <a:ea typeface="メイリオ" panose="020B0604030504040204" pitchFamily="50" charset="-128"/>
              </a:rPr>
              <a:t>（４）「必要な知識・技能等（履修科目）」</a:t>
            </a:r>
            <a:endParaRPr lang="en-US" altLang="ja-JP" sz="1700" dirty="0" smtClean="0">
              <a:latin typeface="メイリオ" panose="020B0604030504040204" pitchFamily="50" charset="-128"/>
              <a:ea typeface="メイリオ" panose="020B0604030504040204" pitchFamily="50" charset="-128"/>
            </a:endParaRPr>
          </a:p>
          <a:p>
            <a:r>
              <a:rPr lang="ja-JP" altLang="en-US" sz="1700" dirty="0" smtClean="0">
                <a:latin typeface="メイリオ" panose="020B0604030504040204" pitchFamily="50" charset="-128"/>
                <a:ea typeface="メイリオ" panose="020B0604030504040204" pitchFamily="50" charset="-128"/>
              </a:rPr>
              <a:t>　　</a:t>
            </a:r>
            <a:r>
              <a:rPr lang="ja-JP" altLang="ja-JP" sz="1700" b="1" dirty="0" smtClean="0">
                <a:solidFill>
                  <a:srgbClr val="FF0000"/>
                </a:solidFill>
                <a:latin typeface="メイリオ" panose="020B0604030504040204" pitchFamily="50" charset="-128"/>
                <a:ea typeface="メイリオ" panose="020B0604030504040204" pitchFamily="50" charset="-128"/>
              </a:rPr>
              <a:t>普通</a:t>
            </a:r>
            <a:r>
              <a:rPr lang="ja-JP" altLang="ja-JP" sz="1700" b="1" dirty="0">
                <a:solidFill>
                  <a:srgbClr val="FF0000"/>
                </a:solidFill>
                <a:latin typeface="メイリオ" panose="020B0604030504040204" pitchFamily="50" charset="-128"/>
                <a:ea typeface="メイリオ" panose="020B0604030504040204" pitchFamily="50" charset="-128"/>
              </a:rPr>
              <a:t>自動車</a:t>
            </a:r>
            <a:r>
              <a:rPr lang="ja-JP" altLang="ja-JP" sz="1700" b="1" dirty="0" smtClean="0">
                <a:solidFill>
                  <a:srgbClr val="FF0000"/>
                </a:solidFill>
                <a:latin typeface="メイリオ" panose="020B0604030504040204" pitchFamily="50" charset="-128"/>
                <a:ea typeface="メイリオ" panose="020B0604030504040204" pitchFamily="50" charset="-128"/>
              </a:rPr>
              <a:t>免許</a:t>
            </a:r>
            <a:r>
              <a:rPr lang="ja-JP" altLang="en-US" sz="1700" b="1" dirty="0" smtClean="0">
                <a:solidFill>
                  <a:srgbClr val="FF0000"/>
                </a:solidFill>
                <a:latin typeface="メイリオ" panose="020B0604030504040204" pitchFamily="50" charset="-128"/>
                <a:ea typeface="メイリオ" panose="020B0604030504040204" pitchFamily="50" charset="-128"/>
              </a:rPr>
              <a:t>が必要な場合</a:t>
            </a:r>
            <a:r>
              <a:rPr lang="ja-JP" altLang="en-US" sz="1700" b="1" dirty="0">
                <a:solidFill>
                  <a:srgbClr val="FF0000"/>
                </a:solidFill>
                <a:latin typeface="メイリオ" panose="020B0604030504040204" pitchFamily="50" charset="-128"/>
                <a:ea typeface="メイリオ" panose="020B0604030504040204" pitchFamily="50" charset="-128"/>
              </a:rPr>
              <a:t>、</a:t>
            </a:r>
            <a:r>
              <a:rPr lang="ja-JP" altLang="ja-JP" sz="1700" b="1" dirty="0" smtClean="0">
                <a:solidFill>
                  <a:srgbClr val="FF0000"/>
                </a:solidFill>
                <a:latin typeface="メイリオ" panose="020B0604030504040204" pitchFamily="50" charset="-128"/>
                <a:ea typeface="メイリオ" panose="020B0604030504040204" pitchFamily="50" charset="-128"/>
              </a:rPr>
              <a:t>「</a:t>
            </a:r>
            <a:r>
              <a:rPr lang="ja-JP" altLang="ja-JP" sz="1700" b="1" dirty="0">
                <a:solidFill>
                  <a:srgbClr val="FF0000"/>
                </a:solidFill>
                <a:latin typeface="メイリオ" panose="020B0604030504040204" pitchFamily="50" charset="-128"/>
                <a:ea typeface="メイリオ" panose="020B0604030504040204" pitchFamily="50" charset="-128"/>
              </a:rPr>
              <a:t>入社後取得可」と追記してください</a:t>
            </a:r>
            <a:r>
              <a:rPr lang="ja-JP" altLang="ja-JP" sz="1700" b="1" dirty="0" smtClean="0">
                <a:solidFill>
                  <a:srgbClr val="FF0000"/>
                </a:solidFill>
                <a:latin typeface="メイリオ" panose="020B0604030504040204" pitchFamily="50" charset="-128"/>
                <a:ea typeface="メイリオ" panose="020B0604030504040204" pitchFamily="50" charset="-128"/>
              </a:rPr>
              <a:t>。</a:t>
            </a:r>
            <a:r>
              <a:rPr lang="ja-JP" altLang="ja-JP" sz="1700" dirty="0" smtClean="0">
                <a:latin typeface="メイリオ" panose="020B0604030504040204" pitchFamily="50" charset="-128"/>
                <a:ea typeface="メイリオ" panose="020B0604030504040204" pitchFamily="50" charset="-128"/>
              </a:rPr>
              <a:t>免許</a:t>
            </a:r>
            <a:r>
              <a:rPr lang="ja-JP" altLang="ja-JP" sz="1700" dirty="0">
                <a:latin typeface="メイリオ" panose="020B0604030504040204" pitchFamily="50" charset="-128"/>
                <a:ea typeface="メイリオ" panose="020B0604030504040204" pitchFamily="50" charset="-128"/>
              </a:rPr>
              <a:t>取得条件である</a:t>
            </a:r>
            <a:r>
              <a:rPr lang="en-US" altLang="ja-JP" sz="1700" dirty="0">
                <a:latin typeface="メイリオ" panose="020B0604030504040204" pitchFamily="50" charset="-128"/>
                <a:ea typeface="メイリオ" panose="020B0604030504040204" pitchFamily="50" charset="-128"/>
              </a:rPr>
              <a:t>18</a:t>
            </a:r>
            <a:r>
              <a:rPr lang="ja-JP" altLang="ja-JP" sz="1700" dirty="0">
                <a:latin typeface="メイリオ" panose="020B0604030504040204" pitchFamily="50" charset="-128"/>
                <a:ea typeface="メイリオ" panose="020B0604030504040204" pitchFamily="50" charset="-128"/>
              </a:rPr>
              <a:t>歳に達している</a:t>
            </a:r>
            <a:r>
              <a:rPr lang="ja-JP" altLang="ja-JP" sz="1700" dirty="0" smtClean="0">
                <a:latin typeface="メイリオ" panose="020B0604030504040204" pitchFamily="50" charset="-128"/>
                <a:ea typeface="メイリオ" panose="020B0604030504040204" pitchFamily="50" charset="-128"/>
              </a:rPr>
              <a:t>か</a:t>
            </a:r>
            <a:r>
              <a:rPr lang="ja-JP" altLang="en-US" sz="1700" dirty="0" smtClean="0">
                <a:latin typeface="メイリオ" panose="020B0604030504040204" pitchFamily="50" charset="-128"/>
                <a:ea typeface="メイリオ" panose="020B0604030504040204" pitchFamily="50" charset="-128"/>
              </a:rPr>
              <a:t>　</a:t>
            </a:r>
            <a:endParaRPr lang="en-US" altLang="ja-JP" sz="1700" dirty="0" smtClean="0">
              <a:latin typeface="メイリオ" panose="020B0604030504040204" pitchFamily="50" charset="-128"/>
              <a:ea typeface="メイリオ" panose="020B0604030504040204" pitchFamily="50" charset="-128"/>
            </a:endParaRPr>
          </a:p>
          <a:p>
            <a:r>
              <a:rPr lang="ja-JP" altLang="en-US" sz="1700" dirty="0">
                <a:latin typeface="メイリオ" panose="020B0604030504040204" pitchFamily="50" charset="-128"/>
                <a:ea typeface="メイリオ" panose="020B0604030504040204" pitchFamily="50" charset="-128"/>
              </a:rPr>
              <a:t>　</a:t>
            </a:r>
            <a:r>
              <a:rPr lang="ja-JP" altLang="en-US" sz="1700" dirty="0" smtClean="0">
                <a:latin typeface="メイリオ" panose="020B0604030504040204" pitchFamily="50" charset="-128"/>
                <a:ea typeface="メイリオ" panose="020B0604030504040204" pitchFamily="50" charset="-128"/>
              </a:rPr>
              <a:t>　</a:t>
            </a:r>
            <a:r>
              <a:rPr lang="ja-JP" altLang="ja-JP" sz="1700" dirty="0" smtClean="0">
                <a:latin typeface="メイリオ" panose="020B0604030504040204" pitchFamily="50" charset="-128"/>
                <a:ea typeface="メイリオ" panose="020B0604030504040204" pitchFamily="50" charset="-128"/>
              </a:rPr>
              <a:t>や</a:t>
            </a:r>
            <a:r>
              <a:rPr lang="ja-JP" altLang="ja-JP" sz="1700" dirty="0">
                <a:latin typeface="メイリオ" panose="020B0604030504040204" pitchFamily="50" charset="-128"/>
                <a:ea typeface="メイリオ" panose="020B0604030504040204" pitchFamily="50" charset="-128"/>
              </a:rPr>
              <a:t>家庭事情が生徒に</a:t>
            </a:r>
            <a:r>
              <a:rPr lang="ja-JP" altLang="ja-JP" sz="1700" dirty="0" smtClean="0">
                <a:latin typeface="メイリオ" panose="020B0604030504040204" pitchFamily="50" charset="-128"/>
                <a:ea typeface="メイリオ" panose="020B0604030504040204" pitchFamily="50" charset="-128"/>
              </a:rPr>
              <a:t>よって</a:t>
            </a:r>
            <a:r>
              <a:rPr lang="ja-JP" altLang="en-US" sz="1700" dirty="0">
                <a:latin typeface="メイリオ" panose="020B0604030504040204" pitchFamily="50" charset="-128"/>
                <a:ea typeface="メイリオ" panose="020B0604030504040204" pitchFamily="50" charset="-128"/>
              </a:rPr>
              <a:t>異</a:t>
            </a:r>
            <a:r>
              <a:rPr lang="ja-JP" altLang="en-US" sz="1700" dirty="0" smtClean="0">
                <a:latin typeface="メイリオ" panose="020B0604030504040204" pitchFamily="50" charset="-128"/>
                <a:ea typeface="メイリオ" panose="020B0604030504040204" pitchFamily="50" charset="-128"/>
              </a:rPr>
              <a:t>なり</a:t>
            </a:r>
            <a:r>
              <a:rPr lang="ja-JP" altLang="ja-JP" sz="1700" dirty="0" smtClean="0">
                <a:latin typeface="メイリオ" panose="020B0604030504040204" pitchFamily="50" charset="-128"/>
                <a:ea typeface="メイリオ" panose="020B0604030504040204" pitchFamily="50" charset="-128"/>
              </a:rPr>
              <a:t>ますの</a:t>
            </a:r>
            <a:r>
              <a:rPr lang="ja-JP" altLang="ja-JP" sz="1700" dirty="0">
                <a:latin typeface="メイリオ" panose="020B0604030504040204" pitchFamily="50" charset="-128"/>
                <a:ea typeface="メイリオ" panose="020B0604030504040204" pitchFamily="50" charset="-128"/>
              </a:rPr>
              <a:t>で</a:t>
            </a:r>
            <a:r>
              <a:rPr lang="ja-JP" altLang="ja-JP" sz="1700" dirty="0" smtClean="0">
                <a:latin typeface="メイリオ" panose="020B0604030504040204" pitchFamily="50" charset="-128"/>
                <a:ea typeface="メイリオ" panose="020B0604030504040204" pitchFamily="50" charset="-128"/>
              </a:rPr>
              <a:t>「</a:t>
            </a:r>
            <a:r>
              <a:rPr lang="ja-JP" altLang="en-US" sz="1700" dirty="0" smtClean="0">
                <a:latin typeface="メイリオ" panose="020B0604030504040204" pitchFamily="50" charset="-128"/>
                <a:ea typeface="メイリオ" panose="020B0604030504040204" pitchFamily="50" charset="-128"/>
              </a:rPr>
              <a:t>普通自動車免許（</a:t>
            </a:r>
            <a:r>
              <a:rPr lang="ja-JP" altLang="ja-JP" sz="1700" dirty="0" smtClean="0">
                <a:latin typeface="メイリオ" panose="020B0604030504040204" pitchFamily="50" charset="-128"/>
                <a:ea typeface="メイリオ" panose="020B0604030504040204" pitchFamily="50" charset="-128"/>
              </a:rPr>
              <a:t>入社後取得可</a:t>
            </a:r>
            <a:r>
              <a:rPr lang="ja-JP" altLang="en-US" sz="1700" dirty="0" smtClean="0">
                <a:latin typeface="メイリオ" panose="020B0604030504040204" pitchFamily="50" charset="-128"/>
                <a:ea typeface="メイリオ" panose="020B0604030504040204" pitchFamily="50" charset="-128"/>
              </a:rPr>
              <a:t>）</a:t>
            </a:r>
            <a:r>
              <a:rPr lang="ja-JP" altLang="ja-JP" sz="1700" dirty="0" smtClean="0">
                <a:latin typeface="メイリオ" panose="020B0604030504040204" pitchFamily="50" charset="-128"/>
                <a:ea typeface="メイリオ" panose="020B0604030504040204" pitchFamily="50" charset="-128"/>
              </a:rPr>
              <a:t>」</a:t>
            </a:r>
            <a:r>
              <a:rPr lang="ja-JP" altLang="en-US" sz="1700" dirty="0" smtClean="0">
                <a:latin typeface="メイリオ" panose="020B0604030504040204" pitchFamily="50" charset="-128"/>
                <a:ea typeface="メイリオ" panose="020B0604030504040204" pitchFamily="50" charset="-128"/>
              </a:rPr>
              <a:t>等</a:t>
            </a:r>
            <a:r>
              <a:rPr lang="ja-JP" altLang="en-US" sz="1700" dirty="0">
                <a:latin typeface="メイリオ" panose="020B0604030504040204" pitchFamily="50" charset="-128"/>
                <a:ea typeface="メイリオ" panose="020B0604030504040204" pitchFamily="50" charset="-128"/>
              </a:rPr>
              <a:t>の</a:t>
            </a:r>
            <a:r>
              <a:rPr lang="ja-JP" altLang="ja-JP" sz="1700" dirty="0" smtClean="0">
                <a:latin typeface="メイリオ" panose="020B0604030504040204" pitchFamily="50" charset="-128"/>
                <a:ea typeface="メイリオ" panose="020B0604030504040204" pitchFamily="50" charset="-128"/>
              </a:rPr>
              <a:t>追記</a:t>
            </a:r>
            <a:r>
              <a:rPr lang="ja-JP" altLang="ja-JP" sz="1700" dirty="0">
                <a:latin typeface="メイリオ" panose="020B0604030504040204" pitchFamily="50" charset="-128"/>
                <a:ea typeface="メイリオ" panose="020B0604030504040204" pitchFamily="50" charset="-128"/>
              </a:rPr>
              <a:t>をお願いいたします</a:t>
            </a:r>
            <a:r>
              <a:rPr lang="ja-JP" altLang="ja-JP" sz="1700" dirty="0" smtClean="0">
                <a:latin typeface="メイリオ" panose="020B0604030504040204" pitchFamily="50" charset="-128"/>
                <a:ea typeface="メイリオ" panose="020B0604030504040204" pitchFamily="50" charset="-128"/>
              </a:rPr>
              <a:t>。</a:t>
            </a:r>
            <a:endParaRPr lang="ja-JP" altLang="en-US" sz="1700" dirty="0">
              <a:latin typeface="メイリオ" panose="020B0604030504040204" pitchFamily="50" charset="-128"/>
              <a:ea typeface="メイリオ" panose="020B0604030504040204" pitchFamily="50" charset="-128"/>
            </a:endParaRPr>
          </a:p>
          <a:p>
            <a:endParaRPr lang="ja-JP" altLang="en-US" sz="1700" dirty="0">
              <a:latin typeface="メイリオ" panose="020B0604030504040204" pitchFamily="50" charset="-128"/>
              <a:ea typeface="メイリオ" panose="020B0604030504040204" pitchFamily="50" charset="-128"/>
            </a:endParaRPr>
          </a:p>
          <a:p>
            <a:r>
              <a:rPr lang="ja-JP" altLang="en-US" sz="1700" dirty="0" smtClean="0">
                <a:latin typeface="メイリオ" panose="020B0604030504040204" pitchFamily="50" charset="-128"/>
                <a:ea typeface="メイリオ" panose="020B0604030504040204" pitchFamily="50" charset="-128"/>
              </a:rPr>
              <a:t>（</a:t>
            </a:r>
            <a:r>
              <a:rPr lang="ja-JP" altLang="en-US" sz="1700" dirty="0">
                <a:latin typeface="メイリオ" panose="020B0604030504040204" pitchFamily="50" charset="-128"/>
                <a:ea typeface="メイリオ" panose="020B0604030504040204" pitchFamily="50" charset="-128"/>
              </a:rPr>
              <a:t>５）「賃金形態等</a:t>
            </a:r>
            <a:r>
              <a:rPr lang="ja-JP" altLang="en-US" sz="1700" dirty="0" smtClean="0">
                <a:latin typeface="メイリオ" panose="020B0604030504040204" pitchFamily="50" charset="-128"/>
                <a:ea typeface="メイリオ" panose="020B0604030504040204" pitchFamily="50" charset="-128"/>
              </a:rPr>
              <a:t>」</a:t>
            </a:r>
            <a:endParaRPr lang="en-US" altLang="ja-JP" sz="1700" dirty="0">
              <a:latin typeface="メイリオ" panose="020B0604030504040204" pitchFamily="50" charset="-128"/>
              <a:ea typeface="メイリオ" panose="020B0604030504040204" pitchFamily="50" charset="-128"/>
            </a:endParaRPr>
          </a:p>
          <a:p>
            <a:r>
              <a:rPr lang="ja-JP" altLang="en-US" sz="1700" dirty="0" smtClean="0">
                <a:latin typeface="メイリオ" panose="020B0604030504040204" pitchFamily="50" charset="-128"/>
                <a:ea typeface="メイリオ" panose="020B0604030504040204" pitchFamily="50" charset="-128"/>
              </a:rPr>
              <a:t>　　・</a:t>
            </a:r>
            <a:r>
              <a:rPr lang="ja-JP" altLang="en-US" sz="1700" dirty="0">
                <a:latin typeface="メイリオ" panose="020B0604030504040204" pitchFamily="50" charset="-128"/>
                <a:ea typeface="メイリオ" panose="020B0604030504040204" pitchFamily="50" charset="-128"/>
              </a:rPr>
              <a:t>月給（日給月給制含む</a:t>
            </a:r>
            <a:r>
              <a:rPr lang="ja-JP" altLang="en-US" sz="1700" dirty="0" smtClean="0">
                <a:latin typeface="メイリオ" panose="020B0604030504040204" pitchFamily="50" charset="-128"/>
                <a:ea typeface="メイリオ" panose="020B0604030504040204" pitchFamily="50" charset="-128"/>
              </a:rPr>
              <a:t>）</a:t>
            </a:r>
            <a:r>
              <a:rPr lang="ja-JP" altLang="en-US" sz="1700" dirty="0">
                <a:latin typeface="メイリオ" panose="020B0604030504040204" pitchFamily="50" charset="-128"/>
                <a:ea typeface="メイリオ" panose="020B0604030504040204" pitchFamily="50" charset="-128"/>
              </a:rPr>
              <a:t>　</a:t>
            </a:r>
            <a:r>
              <a:rPr lang="ja-JP" altLang="en-US" sz="1700" dirty="0" smtClean="0">
                <a:latin typeface="メイリオ" panose="020B0604030504040204" pitchFamily="50" charset="-128"/>
                <a:ea typeface="メイリオ" panose="020B0604030504040204" pitchFamily="50" charset="-128"/>
              </a:rPr>
              <a:t>・日給（働いた日数分を支給）</a:t>
            </a:r>
            <a:r>
              <a:rPr lang="ja-JP" altLang="en-US" sz="1700" dirty="0">
                <a:latin typeface="メイリオ" panose="020B0604030504040204" pitchFamily="50" charset="-128"/>
                <a:ea typeface="メイリオ" panose="020B0604030504040204" pitchFamily="50" charset="-128"/>
              </a:rPr>
              <a:t>　</a:t>
            </a:r>
            <a:r>
              <a:rPr lang="ja-JP" altLang="en-US" sz="1700" dirty="0" smtClean="0">
                <a:latin typeface="メイリオ" panose="020B0604030504040204" pitchFamily="50" charset="-128"/>
                <a:ea typeface="メイリオ" panose="020B0604030504040204" pitchFamily="50" charset="-128"/>
              </a:rPr>
              <a:t>・</a:t>
            </a:r>
            <a:r>
              <a:rPr lang="ja-JP" altLang="en-US" sz="1700" dirty="0">
                <a:latin typeface="メイリオ" panose="020B0604030504040204" pitchFamily="50" charset="-128"/>
                <a:ea typeface="メイリオ" panose="020B0604030504040204" pitchFamily="50" charset="-128"/>
              </a:rPr>
              <a:t>時給（働いた時間分を支給</a:t>
            </a:r>
            <a:r>
              <a:rPr lang="ja-JP" altLang="en-US" sz="1700" dirty="0" smtClean="0">
                <a:latin typeface="メイリオ" panose="020B0604030504040204" pitchFamily="50" charset="-128"/>
                <a:ea typeface="メイリオ" panose="020B0604030504040204" pitchFamily="50" charset="-128"/>
              </a:rPr>
              <a:t>）</a:t>
            </a:r>
            <a:endParaRPr lang="en-US" altLang="ja-JP" sz="1700" dirty="0" smtClean="0">
              <a:latin typeface="メイリオ" panose="020B0604030504040204" pitchFamily="50" charset="-128"/>
              <a:ea typeface="メイリオ" panose="020B0604030504040204" pitchFamily="50" charset="-128"/>
            </a:endParaRPr>
          </a:p>
          <a:p>
            <a:endParaRPr lang="en-US" altLang="ja-JP" sz="1700" dirty="0" smtClean="0">
              <a:latin typeface="メイリオ" panose="020B0604030504040204" pitchFamily="50" charset="-128"/>
              <a:ea typeface="メイリオ" panose="020B0604030504040204" pitchFamily="50" charset="-128"/>
            </a:endParaRPr>
          </a:p>
          <a:p>
            <a:r>
              <a:rPr lang="ja-JP" altLang="en-US" sz="1700" dirty="0" smtClean="0">
                <a:latin typeface="メイリオ" panose="020B0604030504040204" pitchFamily="50" charset="-128"/>
                <a:ea typeface="メイリオ" panose="020B0604030504040204" pitchFamily="50" charset="-128"/>
              </a:rPr>
              <a:t>（６）</a:t>
            </a:r>
            <a:r>
              <a:rPr lang="ja-JP" altLang="en-US" sz="1700" dirty="0">
                <a:latin typeface="メイリオ" panose="020B0604030504040204" pitchFamily="50" charset="-128"/>
                <a:ea typeface="メイリオ" panose="020B0604030504040204" pitchFamily="50" charset="-128"/>
              </a:rPr>
              <a:t>「</a:t>
            </a:r>
            <a:r>
              <a:rPr lang="ja-JP" altLang="en-US" sz="1700" b="1" dirty="0">
                <a:latin typeface="メイリオ" panose="020B0604030504040204" pitchFamily="50" charset="-128"/>
                <a:ea typeface="メイリオ" panose="020B0604030504040204" pitchFamily="50" charset="-128"/>
              </a:rPr>
              <a:t>昇給」</a:t>
            </a:r>
            <a:endParaRPr lang="en-US" altLang="ja-JP" sz="1700" b="1" dirty="0">
              <a:latin typeface="メイリオ" panose="020B0604030504040204" pitchFamily="50" charset="-128"/>
              <a:ea typeface="メイリオ" panose="020B0604030504040204" pitchFamily="50" charset="-128"/>
            </a:endParaRPr>
          </a:p>
          <a:p>
            <a:r>
              <a:rPr lang="ja-JP" altLang="en-US" sz="1700" b="1" dirty="0">
                <a:latin typeface="メイリオ" panose="020B0604030504040204" pitchFamily="50" charset="-128"/>
                <a:ea typeface="メイリオ" panose="020B0604030504040204" pitchFamily="50" charset="-128"/>
              </a:rPr>
              <a:t>　「翌年４月１日」までに昇給がある制度であれば「昇給あり」としていただけます。</a:t>
            </a:r>
            <a:endParaRPr lang="en-US" altLang="ja-JP" sz="1700" b="1" dirty="0">
              <a:latin typeface="メイリオ" panose="020B0604030504040204" pitchFamily="50" charset="-128"/>
              <a:ea typeface="メイリオ" panose="020B0604030504040204" pitchFamily="50" charset="-128"/>
            </a:endParaRPr>
          </a:p>
          <a:p>
            <a:r>
              <a:rPr lang="ja-JP" altLang="en-US" sz="1700" b="1" dirty="0">
                <a:latin typeface="メイリオ" panose="020B0604030504040204" pitchFamily="50" charset="-128"/>
                <a:ea typeface="メイリオ" panose="020B0604030504040204" pitchFamily="50" charset="-128"/>
              </a:rPr>
              <a:t>　　</a:t>
            </a:r>
            <a:r>
              <a:rPr lang="ja-JP" altLang="en-US" sz="1700" dirty="0">
                <a:latin typeface="メイリオ" panose="020B0604030504040204" pitchFamily="50" charset="-128"/>
                <a:ea typeface="メイリオ" panose="020B0604030504040204" pitchFamily="50" charset="-128"/>
              </a:rPr>
              <a:t>例）昇給が翌年７月の場合→昇給欄「昇給なし」、特記事項に「新規高卒者の昇給（予定）は翌年７月」等記入</a:t>
            </a:r>
            <a:endParaRPr lang="en-US" altLang="ja-JP" sz="1700" dirty="0">
              <a:latin typeface="メイリオ" panose="020B0604030504040204" pitchFamily="50" charset="-128"/>
              <a:ea typeface="メイリオ" panose="020B0604030504040204" pitchFamily="50" charset="-128"/>
            </a:endParaRPr>
          </a:p>
          <a:p>
            <a:endParaRPr lang="en-US" altLang="ja-JP" sz="1700" dirty="0" smtClean="0">
              <a:latin typeface="メイリオ" panose="020B0604030504040204" pitchFamily="50" charset="-128"/>
              <a:ea typeface="メイリオ" panose="020B0604030504040204" pitchFamily="50" charset="-128"/>
            </a:endParaRPr>
          </a:p>
          <a:p>
            <a:endParaRPr lang="ja-JP" altLang="en-US" sz="1700" dirty="0">
              <a:latin typeface="メイリオ" panose="020B0604030504040204" pitchFamily="50" charset="-128"/>
              <a:ea typeface="メイリオ" panose="020B0604030504040204" pitchFamily="50" charset="-128"/>
            </a:endParaRPr>
          </a:p>
          <a:p>
            <a:endParaRPr lang="en-US" altLang="ja-JP" sz="1700" dirty="0" smtClean="0">
              <a:latin typeface="メイリオ" panose="020B0604030504040204" pitchFamily="50" charset="-128"/>
              <a:ea typeface="メイリオ" panose="020B0604030504040204" pitchFamily="50" charset="-128"/>
            </a:endParaRPr>
          </a:p>
          <a:p>
            <a:endParaRPr lang="en-US" altLang="ja-JP" sz="1700" dirty="0" smtClean="0">
              <a:latin typeface="メイリオ" panose="020B0604030504040204" pitchFamily="50" charset="-128"/>
              <a:ea typeface="メイリオ" panose="020B0604030504040204" pitchFamily="50" charset="-128"/>
            </a:endParaRPr>
          </a:p>
          <a:p>
            <a:r>
              <a:rPr lang="ja-JP" altLang="en-US" sz="1700" dirty="0">
                <a:latin typeface="メイリオ" panose="020B0604030504040204" pitchFamily="50" charset="-128"/>
                <a:ea typeface="メイリオ" panose="020B0604030504040204" pitchFamily="50" charset="-128"/>
              </a:rPr>
              <a:t>　</a:t>
            </a:r>
          </a:p>
        </p:txBody>
      </p:sp>
      <p:sp>
        <p:nvSpPr>
          <p:cNvPr id="12" name="正方形/長方形 11"/>
          <p:cNvSpPr/>
          <p:nvPr/>
        </p:nvSpPr>
        <p:spPr>
          <a:xfrm>
            <a:off x="8326612" y="698135"/>
            <a:ext cx="3635883" cy="1671227"/>
          </a:xfrm>
          <a:prstGeom prst="rect">
            <a:avLst/>
          </a:prstGeom>
        </p:spPr>
        <p:txBody>
          <a:bodyPr wrap="square">
            <a:spAutoFit/>
          </a:bodyPr>
          <a:lstStyle/>
          <a:p>
            <a:pPr lvl="0" defTabSz="1042688">
              <a:lnSpc>
                <a:spcPct val="114000"/>
              </a:lnSpc>
              <a:defRPr/>
            </a:pPr>
            <a:r>
              <a:rPr lang="ja-JP" altLang="en-US" sz="15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5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求人内容が労働基準法（最低賃金、労働時間、年次有給休暇の取得等）等、各種法律に抵触している場合は、受理できません。法令を遵守した求人内容の記載をお願いします。</a:t>
            </a:r>
          </a:p>
          <a:p>
            <a:pPr marL="0" marR="0" lvl="0" indent="0" algn="l" defTabSz="1042688" rtl="0" eaLnBrk="1" fontAlgn="auto" latinLnBrk="0" hangingPunct="1">
              <a:lnSpc>
                <a:spcPct val="114000"/>
              </a:lnSpc>
              <a:spcBef>
                <a:spcPts val="0"/>
              </a:spcBef>
              <a:spcAft>
                <a:spcPts val="0"/>
              </a:spcAft>
              <a:buClrTx/>
              <a:buSzTx/>
              <a:buFontTx/>
              <a:buNone/>
              <a:tabLst/>
              <a:defRPr/>
            </a:pPr>
            <a:endParaRPr kumimoji="1" lang="en-US" altLang="ja-JP" sz="15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角丸四角形吹き出し 12"/>
          <p:cNvSpPr/>
          <p:nvPr/>
        </p:nvSpPr>
        <p:spPr>
          <a:xfrm>
            <a:off x="8259260" y="468562"/>
            <a:ext cx="3770589" cy="1767332"/>
          </a:xfrm>
          <a:prstGeom prst="wedgeRoundRectCallout">
            <a:avLst>
              <a:gd name="adj1" fmla="val -46893"/>
              <a:gd name="adj2" fmla="val -55379"/>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スライド番号プレースホルダー 5"/>
          <p:cNvSpPr>
            <a:spLocks noGrp="1"/>
          </p:cNvSpPr>
          <p:nvPr>
            <p:ph type="sldNum" sz="quarter" idx="12"/>
          </p:nvPr>
        </p:nvSpPr>
        <p:spPr/>
        <p:txBody>
          <a:bodyPr/>
          <a:lstStyle/>
          <a:p>
            <a:fld id="{707B1553-3310-41F1-9CF5-ED472252F08C}" type="slidenum">
              <a:rPr kumimoji="1" lang="ja-JP" altLang="en-US" smtClean="0"/>
              <a:t>13</a:t>
            </a:fld>
            <a:endParaRPr kumimoji="1" lang="ja-JP" altLang="en-US"/>
          </a:p>
        </p:txBody>
      </p:sp>
    </p:spTree>
    <p:extLst>
      <p:ext uri="{BB962C8B-B14F-4D97-AF65-F5344CB8AC3E}">
        <p14:creationId xmlns:p14="http://schemas.microsoft.com/office/powerpoint/2010/main" val="3052133882"/>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13320" y="287628"/>
            <a:ext cx="7416824" cy="792088"/>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lstStyle>
          <a:p>
            <a:pPr algn="ctr"/>
            <a:r>
              <a:rPr lang="ja-JP" altLang="en-US" sz="3000" b="1" dirty="0" smtClean="0">
                <a:solidFill>
                  <a:schemeClr val="bg2">
                    <a:lumMod val="10000"/>
                  </a:schemeClr>
                </a:solidFill>
                <a:latin typeface="+mj-ea"/>
              </a:rPr>
              <a:t>３</a:t>
            </a:r>
            <a:r>
              <a:rPr lang="en-US" altLang="ja-JP" sz="3000" b="1" dirty="0" smtClean="0">
                <a:solidFill>
                  <a:schemeClr val="bg2">
                    <a:lumMod val="10000"/>
                  </a:schemeClr>
                </a:solidFill>
                <a:latin typeface="+mj-ea"/>
              </a:rPr>
              <a:t>-</a:t>
            </a:r>
            <a:r>
              <a:rPr lang="ja-JP" altLang="en-US" sz="3000" b="1" dirty="0" smtClean="0">
                <a:solidFill>
                  <a:schemeClr val="bg2">
                    <a:lumMod val="10000"/>
                  </a:schemeClr>
                </a:solidFill>
                <a:latin typeface="+mj-ea"/>
              </a:rPr>
              <a:t>４</a:t>
            </a:r>
            <a:r>
              <a:rPr lang="en-US" altLang="ja-JP" sz="3000" b="1" dirty="0" smtClean="0">
                <a:solidFill>
                  <a:schemeClr val="bg2">
                    <a:lumMod val="10000"/>
                  </a:schemeClr>
                </a:solidFill>
                <a:latin typeface="+mj-ea"/>
              </a:rPr>
              <a:t>.</a:t>
            </a:r>
            <a:r>
              <a:rPr lang="ja-JP" altLang="en-US" sz="3000" b="1" dirty="0" smtClean="0">
                <a:solidFill>
                  <a:schemeClr val="bg2">
                    <a:lumMod val="10000"/>
                  </a:schemeClr>
                </a:solidFill>
                <a:latin typeface="+mj-ea"/>
              </a:rPr>
              <a:t>求人内容記載のポイント　その２</a:t>
            </a:r>
            <a:r>
              <a:rPr lang="ja-JP" altLang="en-US" sz="3000" b="1" dirty="0" smtClean="0">
                <a:latin typeface="+mj-ea"/>
              </a:rPr>
              <a:t>　　　　　　　　　　　　　　</a:t>
            </a:r>
            <a:endParaRPr lang="ja-JP" altLang="en-US" sz="3000" b="1" dirty="0">
              <a:solidFill>
                <a:srgbClr val="FF0000"/>
              </a:solidFill>
              <a:latin typeface="+mj-ea"/>
            </a:endParaRPr>
          </a:p>
        </p:txBody>
      </p:sp>
      <p:sp>
        <p:nvSpPr>
          <p:cNvPr id="3" name="正方形/長方形 2"/>
          <p:cNvSpPr/>
          <p:nvPr/>
        </p:nvSpPr>
        <p:spPr>
          <a:xfrm>
            <a:off x="152393" y="875263"/>
            <a:ext cx="11856640" cy="5801588"/>
          </a:xfrm>
          <a:prstGeom prst="rect">
            <a:avLst/>
          </a:prstGeom>
        </p:spPr>
        <p:txBody>
          <a:bodyPr wrap="square">
            <a:spAutoFit/>
          </a:bodyPr>
          <a:lstStyle/>
          <a:p>
            <a:r>
              <a:rPr lang="ja-JP" altLang="en-US" sz="1700" dirty="0" smtClean="0">
                <a:latin typeface="メイリオ" panose="020B0604030504040204" pitchFamily="50" charset="-128"/>
                <a:ea typeface="メイリオ" panose="020B0604030504040204" pitchFamily="50" charset="-128"/>
              </a:rPr>
              <a:t>（７）賃金</a:t>
            </a:r>
            <a:r>
              <a:rPr lang="ja-JP" altLang="en-US" sz="1700" dirty="0">
                <a:latin typeface="メイリオ" panose="020B0604030504040204" pitchFamily="50" charset="-128"/>
                <a:ea typeface="メイリオ" panose="020B0604030504040204" pitchFamily="50" charset="-128"/>
              </a:rPr>
              <a:t>・</a:t>
            </a:r>
            <a:r>
              <a:rPr lang="ja-JP" altLang="en-US" sz="1700" dirty="0" smtClean="0">
                <a:latin typeface="メイリオ" panose="020B0604030504040204" pitchFamily="50" charset="-128"/>
                <a:ea typeface="メイリオ" panose="020B0604030504040204" pitchFamily="50" charset="-128"/>
              </a:rPr>
              <a:t>手当欄</a:t>
            </a:r>
            <a:r>
              <a:rPr lang="ja-JP" altLang="en-US" sz="1700" dirty="0">
                <a:latin typeface="メイリオ" panose="020B0604030504040204" pitchFamily="50" charset="-128"/>
                <a:ea typeface="メイリオ" panose="020B0604030504040204" pitchFamily="50" charset="-128"/>
              </a:rPr>
              <a:t>　</a:t>
            </a:r>
          </a:p>
          <a:p>
            <a:r>
              <a:rPr lang="ja-JP" altLang="en-US" sz="1700" dirty="0">
                <a:latin typeface="メイリオ" panose="020B0604030504040204" pitchFamily="50" charset="-128"/>
                <a:ea typeface="メイリオ" panose="020B0604030504040204" pitchFamily="50" charset="-128"/>
              </a:rPr>
              <a:t>　・基本給には「固定残業代」など各種手当を含めないでください。</a:t>
            </a:r>
          </a:p>
          <a:p>
            <a:r>
              <a:rPr lang="ja-JP" altLang="en-US" sz="1700" dirty="0">
                <a:latin typeface="メイリオ" panose="020B0604030504040204" pitchFamily="50" charset="-128"/>
                <a:ea typeface="メイリオ" panose="020B0604030504040204" pitchFamily="50" charset="-128"/>
              </a:rPr>
              <a:t>　・固定残業代制をとっている場合は、時間外労働の有無にかかわらず固定残業代として支給すること、</a:t>
            </a:r>
            <a:endParaRPr lang="en-US" altLang="ja-JP" sz="1700" dirty="0">
              <a:latin typeface="メイリオ" panose="020B0604030504040204" pitchFamily="50" charset="-128"/>
              <a:ea typeface="メイリオ" panose="020B0604030504040204" pitchFamily="50" charset="-128"/>
            </a:endParaRPr>
          </a:p>
          <a:p>
            <a:r>
              <a:rPr lang="ja-JP" altLang="en-US" sz="1700" dirty="0">
                <a:latin typeface="メイリオ" panose="020B0604030504040204" pitchFamily="50" charset="-128"/>
                <a:ea typeface="メイリオ" panose="020B0604030504040204" pitchFamily="50" charset="-128"/>
              </a:rPr>
              <a:t>　　固定残業代に相当する残業時間、その時間を超えて残業した場合は超過分にも適切に支払うことなどの記載が必　</a:t>
            </a:r>
            <a:endParaRPr lang="en-US" altLang="ja-JP" sz="1700" dirty="0">
              <a:latin typeface="メイリオ" panose="020B0604030504040204" pitchFamily="50" charset="-128"/>
              <a:ea typeface="メイリオ" panose="020B0604030504040204" pitchFamily="50" charset="-128"/>
            </a:endParaRPr>
          </a:p>
          <a:p>
            <a:r>
              <a:rPr lang="ja-JP" altLang="en-US" sz="1700" dirty="0">
                <a:latin typeface="メイリオ" panose="020B0604030504040204" pitchFamily="50" charset="-128"/>
                <a:ea typeface="メイリオ" panose="020B0604030504040204" pitchFamily="50" charset="-128"/>
              </a:rPr>
              <a:t>　　要。→「固定残業代」欄に金額と、「固定残業代に関する特記事項」に「●●手当は、時間外労働の有無に</a:t>
            </a:r>
            <a:r>
              <a:rPr lang="ja-JP" altLang="en-US" sz="1700" dirty="0" err="1">
                <a:latin typeface="メイリオ" panose="020B0604030504040204" pitchFamily="50" charset="-128"/>
                <a:ea typeface="メイリオ" panose="020B0604030504040204" pitchFamily="50" charset="-128"/>
              </a:rPr>
              <a:t>かか</a:t>
            </a:r>
            <a:r>
              <a:rPr lang="ja-JP" altLang="en-US" sz="1700" dirty="0">
                <a:latin typeface="メイリオ" panose="020B0604030504040204" pitchFamily="50" charset="-128"/>
                <a:ea typeface="メイリオ" panose="020B0604030504040204" pitchFamily="50" charset="-128"/>
              </a:rPr>
              <a:t>　　</a:t>
            </a:r>
            <a:endParaRPr lang="en-US" altLang="ja-JP" sz="1700" dirty="0">
              <a:latin typeface="メイリオ" panose="020B0604030504040204" pitchFamily="50" charset="-128"/>
              <a:ea typeface="メイリオ" panose="020B0604030504040204" pitchFamily="50" charset="-128"/>
            </a:endParaRPr>
          </a:p>
          <a:p>
            <a:r>
              <a:rPr lang="ja-JP" altLang="en-US" sz="1700" dirty="0">
                <a:latin typeface="メイリオ" panose="020B0604030504040204" pitchFamily="50" charset="-128"/>
                <a:ea typeface="メイリオ" panose="020B0604030504040204" pitchFamily="50" charset="-128"/>
              </a:rPr>
              <a:t>　　わらず、固定残業代として支給し、●時間を超える時間外労働は追加で支給」と記入</a:t>
            </a:r>
          </a:p>
          <a:p>
            <a:r>
              <a:rPr lang="ja-JP" altLang="en-US" sz="1700" dirty="0">
                <a:latin typeface="メイリオ" panose="020B0604030504040204" pitchFamily="50" charset="-128"/>
                <a:ea typeface="メイリオ" panose="020B0604030504040204" pitchFamily="50" charset="-128"/>
              </a:rPr>
              <a:t>　・毎月必ず支給される手当は「定額的に支払われる手当（ｂ）」欄へ記入（</a:t>
            </a:r>
            <a:r>
              <a:rPr lang="en-US" altLang="ja-JP" sz="1700" dirty="0">
                <a:latin typeface="メイリオ" panose="020B0604030504040204" pitchFamily="50" charset="-128"/>
                <a:ea typeface="メイリオ" panose="020B0604030504040204" pitchFamily="50" charset="-128"/>
              </a:rPr>
              <a:t>※</a:t>
            </a:r>
            <a:r>
              <a:rPr lang="ja-JP" altLang="en-US" sz="1700" dirty="0">
                <a:latin typeface="メイリオ" panose="020B0604030504040204" pitchFamily="50" charset="-128"/>
                <a:ea typeface="メイリオ" panose="020B0604030504040204" pitchFamily="50" charset="-128"/>
              </a:rPr>
              <a:t>残業手当は含まない）</a:t>
            </a:r>
          </a:p>
          <a:p>
            <a:r>
              <a:rPr lang="ja-JP" altLang="en-US" sz="1700" dirty="0">
                <a:latin typeface="メイリオ" panose="020B0604030504040204" pitchFamily="50" charset="-128"/>
                <a:ea typeface="メイリオ" panose="020B0604030504040204" pitchFamily="50" charset="-128"/>
              </a:rPr>
              <a:t>　・家族手当や皆勤手当等、条件により支給される手当は「特別に支払われる手当」欄へ記入</a:t>
            </a:r>
          </a:p>
          <a:p>
            <a:r>
              <a:rPr lang="ja-JP" altLang="en-US" sz="1700" dirty="0">
                <a:latin typeface="メイリオ" panose="020B0604030504040204" pitchFamily="50" charset="-128"/>
                <a:ea typeface="メイリオ" panose="020B0604030504040204" pitchFamily="50" charset="-128"/>
              </a:rPr>
              <a:t>　・通勤手当は「通勤手当」欄へ記入</a:t>
            </a:r>
          </a:p>
          <a:p>
            <a:endParaRPr lang="en-US" altLang="ja-JP" sz="1700" dirty="0">
              <a:latin typeface="メイリオ" panose="020B0604030504040204" pitchFamily="50" charset="-128"/>
              <a:ea typeface="メイリオ" panose="020B0604030504040204" pitchFamily="50" charset="-128"/>
            </a:endParaRPr>
          </a:p>
          <a:p>
            <a:endParaRPr lang="en-US" altLang="ja-JP" sz="1700" dirty="0">
              <a:latin typeface="メイリオ" panose="020B0604030504040204" pitchFamily="50" charset="-128"/>
              <a:ea typeface="メイリオ" panose="020B0604030504040204" pitchFamily="50" charset="-128"/>
            </a:endParaRPr>
          </a:p>
          <a:p>
            <a:r>
              <a:rPr lang="ja-JP" altLang="en-US" sz="1700" dirty="0" smtClean="0">
                <a:latin typeface="メイリオ" panose="020B0604030504040204" pitchFamily="50" charset="-128"/>
                <a:ea typeface="メイリオ" panose="020B0604030504040204" pitchFamily="50" charset="-128"/>
              </a:rPr>
              <a:t>（８）</a:t>
            </a:r>
            <a:r>
              <a:rPr lang="ja-JP" altLang="en-US" sz="1700" dirty="0">
                <a:latin typeface="メイリオ" panose="020B0604030504040204" pitchFamily="50" charset="-128"/>
                <a:ea typeface="メイリオ" panose="020B0604030504040204" pitchFamily="50" charset="-128"/>
              </a:rPr>
              <a:t>「就業時間・時間外労働・休日等」　就業規則や３６協定を確認して記入　</a:t>
            </a:r>
          </a:p>
          <a:p>
            <a:r>
              <a:rPr lang="ja-JP" altLang="en-US" sz="1700" dirty="0">
                <a:latin typeface="メイリオ" panose="020B0604030504040204" pitchFamily="50" charset="-128"/>
                <a:ea typeface="メイリオ" panose="020B0604030504040204" pitchFamily="50" charset="-128"/>
              </a:rPr>
              <a:t>　　・労働時間は休憩時間を除いて１週間４０時間以内、１日８時間以内（原則）</a:t>
            </a:r>
            <a:br>
              <a:rPr lang="ja-JP" altLang="en-US" sz="1700" dirty="0">
                <a:latin typeface="メイリオ" panose="020B0604030504040204" pitchFamily="50" charset="-128"/>
                <a:ea typeface="メイリオ" panose="020B0604030504040204" pitchFamily="50" charset="-128"/>
              </a:rPr>
            </a:br>
            <a:r>
              <a:rPr lang="ja-JP" altLang="en-US" sz="1700" dirty="0">
                <a:latin typeface="メイリオ" panose="020B0604030504040204" pitchFamily="50" charset="-128"/>
                <a:ea typeface="メイリオ" panose="020B0604030504040204" pitchFamily="50" charset="-128"/>
              </a:rPr>
              <a:t>　　・月平均残業時間は３０時間、１年単位変形労働時間は２７時間まで（例外有）</a:t>
            </a:r>
            <a:endParaRPr lang="en-US" altLang="ja-JP" sz="1700" dirty="0">
              <a:latin typeface="メイリオ" panose="020B0604030504040204" pitchFamily="50" charset="-128"/>
              <a:ea typeface="メイリオ" panose="020B0604030504040204" pitchFamily="50" charset="-128"/>
            </a:endParaRPr>
          </a:p>
          <a:p>
            <a:r>
              <a:rPr lang="ja-JP" altLang="en-US" sz="1700" dirty="0" smtClean="0">
                <a:latin typeface="メイリオ" panose="020B0604030504040204" pitchFamily="50" charset="-128"/>
                <a:ea typeface="メイリオ" panose="020B0604030504040204" pitchFamily="50" charset="-128"/>
              </a:rPr>
              <a:t>　</a:t>
            </a:r>
            <a:endParaRPr lang="en-US" altLang="ja-JP" sz="1700" dirty="0" smtClean="0">
              <a:latin typeface="メイリオ" panose="020B0604030504040204" pitchFamily="50" charset="-128"/>
              <a:ea typeface="メイリオ" panose="020B0604030504040204" pitchFamily="50" charset="-128"/>
            </a:endParaRPr>
          </a:p>
          <a:p>
            <a:r>
              <a:rPr lang="ja-JP" altLang="en-US" sz="1700" dirty="0" smtClean="0">
                <a:latin typeface="メイリオ" panose="020B0604030504040204" pitchFamily="50" charset="-128"/>
                <a:ea typeface="メイリオ" panose="020B0604030504040204" pitchFamily="50" charset="-128"/>
              </a:rPr>
              <a:t>（９）「青少年雇用情報」</a:t>
            </a:r>
            <a:endParaRPr lang="en-US" altLang="ja-JP" sz="1700" dirty="0" smtClean="0">
              <a:latin typeface="メイリオ" panose="020B0604030504040204" pitchFamily="50" charset="-128"/>
              <a:ea typeface="メイリオ" panose="020B0604030504040204" pitchFamily="50" charset="-128"/>
            </a:endParaRPr>
          </a:p>
          <a:p>
            <a:pPr lvl="1" algn="just"/>
            <a:r>
              <a:rPr lang="ja-JP" altLang="en-US" sz="1700" kern="100" dirty="0" smtClean="0">
                <a:latin typeface="メイリオ" panose="020B0604030504040204" pitchFamily="50" charset="-128"/>
                <a:ea typeface="メイリオ" panose="020B0604030504040204" pitchFamily="50" charset="-128"/>
                <a:cs typeface="Times New Roman" panose="02020603050405020304" pitchFamily="18" charset="0"/>
              </a:rPr>
              <a:t>若者</a:t>
            </a:r>
            <a:r>
              <a:rPr lang="ja-JP" altLang="en-US" sz="1700" kern="100" dirty="0">
                <a:latin typeface="メイリオ" panose="020B0604030504040204" pitchFamily="50" charset="-128"/>
                <a:ea typeface="メイリオ" panose="020B0604030504040204" pitchFamily="50" charset="-128"/>
                <a:cs typeface="Times New Roman" panose="02020603050405020304" pitchFamily="18" charset="0"/>
              </a:rPr>
              <a:t>雇用促進法により、労働条件を的確に伝えることに加えて、勤続年数などの職場情報を新卒者等に提供</a:t>
            </a:r>
            <a:r>
              <a:rPr lang="ja-JP" altLang="en-US" sz="1700" kern="100" dirty="0" smtClean="0">
                <a:latin typeface="メイリオ" panose="020B0604030504040204" pitchFamily="50" charset="-128"/>
                <a:ea typeface="メイリオ" panose="020B0604030504040204" pitchFamily="50" charset="-128"/>
                <a:cs typeface="Times New Roman" panose="02020603050405020304" pitchFamily="18" charset="0"/>
              </a:rPr>
              <a:t>する　　　　　　</a:t>
            </a:r>
            <a:endParaRPr lang="en-US" altLang="ja-JP" sz="1700"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lvl="1" algn="just"/>
            <a:r>
              <a:rPr lang="ja-JP" altLang="en-US" sz="1700" kern="100" dirty="0" smtClean="0">
                <a:latin typeface="メイリオ" panose="020B0604030504040204" pitchFamily="50" charset="-128"/>
                <a:ea typeface="メイリオ" panose="020B0604030504040204" pitchFamily="50" charset="-128"/>
                <a:cs typeface="Times New Roman" panose="02020603050405020304" pitchFamily="18" charset="0"/>
              </a:rPr>
              <a:t>ことが</a:t>
            </a:r>
            <a:r>
              <a:rPr lang="ja-JP" altLang="en-US" sz="1700" kern="100" dirty="0">
                <a:latin typeface="メイリオ" panose="020B0604030504040204" pitchFamily="50" charset="-128"/>
                <a:ea typeface="メイリオ" panose="020B0604030504040204" pitchFamily="50" charset="-128"/>
                <a:cs typeface="Times New Roman" panose="02020603050405020304" pitchFamily="18" charset="0"/>
              </a:rPr>
              <a:t>義務付けられて</a:t>
            </a:r>
            <a:r>
              <a:rPr lang="ja-JP" altLang="en-US" sz="1700" kern="100" dirty="0" smtClean="0">
                <a:latin typeface="メイリオ" panose="020B0604030504040204" pitchFamily="50" charset="-128"/>
                <a:ea typeface="メイリオ" panose="020B0604030504040204" pitchFamily="50" charset="-128"/>
                <a:cs typeface="Times New Roman" panose="02020603050405020304" pitchFamily="18" charset="0"/>
              </a:rPr>
              <a:t>おります。前年度</a:t>
            </a:r>
            <a:r>
              <a:rPr lang="ja-JP" altLang="en-US" sz="1700" kern="100" dirty="0">
                <a:latin typeface="メイリオ" panose="020B0604030504040204" pitchFamily="50" charset="-128"/>
                <a:ea typeface="メイリオ" panose="020B0604030504040204" pitchFamily="50" charset="-128"/>
                <a:cs typeface="Times New Roman" panose="02020603050405020304" pitchFamily="18" charset="0"/>
              </a:rPr>
              <a:t>以前の求人を転用する場合は年度</a:t>
            </a:r>
            <a:r>
              <a:rPr lang="ja-JP" altLang="en-US" sz="1700" kern="100" dirty="0" smtClean="0">
                <a:latin typeface="メイリオ" panose="020B0604030504040204" pitchFamily="50" charset="-128"/>
                <a:ea typeface="メイリオ" panose="020B0604030504040204" pitchFamily="50" charset="-128"/>
                <a:cs typeface="Times New Roman" panose="02020603050405020304" pitchFamily="18" charset="0"/>
              </a:rPr>
              <a:t>のずれにご注意</a:t>
            </a:r>
            <a:r>
              <a:rPr lang="ja-JP" altLang="en-US" sz="1700" kern="100" dirty="0">
                <a:latin typeface="メイリオ" panose="020B0604030504040204" pitchFamily="50" charset="-128"/>
                <a:ea typeface="メイリオ" panose="020B0604030504040204" pitchFamily="50" charset="-128"/>
                <a:cs typeface="Times New Roman" panose="02020603050405020304" pitchFamily="18" charset="0"/>
              </a:rPr>
              <a:t>ください</a:t>
            </a:r>
            <a:r>
              <a:rPr lang="ja-JP" altLang="en-US" sz="1700" kern="100" dirty="0" smtClean="0">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1700"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lvl="1" algn="just"/>
            <a:r>
              <a:rPr lang="en-US" altLang="ja-JP" sz="1700" kern="100" dirty="0" smtClean="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700" kern="100" dirty="0" smtClean="0">
                <a:latin typeface="メイリオ" panose="020B0604030504040204" pitchFamily="50" charset="-128"/>
                <a:ea typeface="メイリオ" panose="020B0604030504040204" pitchFamily="50" charset="-128"/>
                <a:cs typeface="Times New Roman" panose="02020603050405020304" pitchFamily="18" charset="0"/>
              </a:rPr>
              <a:t>今年度より転用ボタン実装されました。求人者マイページ入力ページの「最後の登録情報の読み込み」ボタンを　</a:t>
            </a:r>
            <a:endParaRPr lang="en-US" altLang="ja-JP" sz="1700"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lvl="1" algn="just"/>
            <a:r>
              <a:rPr lang="ja-JP" altLang="en-US" sz="1700" kern="1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700" kern="100" dirty="0" smtClean="0">
                <a:latin typeface="メイリオ" panose="020B0604030504040204" pitchFamily="50" charset="-128"/>
                <a:ea typeface="メイリオ" panose="020B0604030504040204" pitchFamily="50" charset="-128"/>
                <a:cs typeface="Times New Roman" panose="02020603050405020304" pitchFamily="18" charset="0"/>
              </a:rPr>
              <a:t>選択することで、直近に登録した（ハローワーク</a:t>
            </a:r>
            <a:r>
              <a:rPr lang="ja-JP" altLang="en-US" sz="1700" kern="100" dirty="0">
                <a:latin typeface="メイリオ" panose="020B0604030504040204" pitchFamily="50" charset="-128"/>
                <a:ea typeface="メイリオ" panose="020B0604030504040204" pitchFamily="50" charset="-128"/>
                <a:cs typeface="Times New Roman" panose="02020603050405020304" pitchFamily="18" charset="0"/>
              </a:rPr>
              <a:t>が</a:t>
            </a:r>
            <a:r>
              <a:rPr lang="ja-JP" altLang="en-US" sz="1700" kern="100" dirty="0" smtClean="0">
                <a:latin typeface="メイリオ" panose="020B0604030504040204" pitchFamily="50" charset="-128"/>
                <a:ea typeface="メイリオ" panose="020B0604030504040204" pitchFamily="50" charset="-128"/>
                <a:cs typeface="Times New Roman" panose="02020603050405020304" pitchFamily="18" charset="0"/>
              </a:rPr>
              <a:t>審査済）青少年雇用情報を転用できます。</a:t>
            </a:r>
            <a:r>
              <a:rPr lang="ja-JP" altLang="en-US" sz="1700"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　</a:t>
            </a:r>
            <a:endParaRPr lang="en-US" altLang="ja-JP" sz="1700" kern="1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endParaRPr>
          </a:p>
          <a:p>
            <a:pPr lvl="1" algn="just"/>
            <a:endParaRPr lang="en-US" altLang="ja-JP" sz="1700" b="1" kern="100" dirty="0">
              <a:solidFill>
                <a:srgbClr val="FF0000"/>
              </a:solidFill>
              <a:latin typeface="メイリオ" panose="020B0604030504040204" pitchFamily="50" charset="-128"/>
              <a:ea typeface="メイリオ" panose="020B0604030504040204" pitchFamily="50" charset="-128"/>
              <a:cs typeface="Times New Roman" panose="02020603050405020304" pitchFamily="18" charset="0"/>
            </a:endParaRPr>
          </a:p>
          <a:p>
            <a:pPr lvl="1" algn="just"/>
            <a:r>
              <a:rPr lang="ja-JP" altLang="en-US" sz="1400" b="1" dirty="0">
                <a:solidFill>
                  <a:schemeClr val="bg2">
                    <a:lumMod val="10000"/>
                  </a:schemeClr>
                </a:solidFill>
                <a:latin typeface="+mj-ea"/>
              </a:rPr>
              <a:t>　</a:t>
            </a:r>
            <a:endParaRPr lang="en-US" altLang="ja-JP" sz="1700" kern="1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6" name="スライド番号プレースホルダー 5"/>
          <p:cNvSpPr>
            <a:spLocks noGrp="1"/>
          </p:cNvSpPr>
          <p:nvPr>
            <p:ph type="sldNum" sz="quarter" idx="12"/>
          </p:nvPr>
        </p:nvSpPr>
        <p:spPr/>
        <p:txBody>
          <a:bodyPr/>
          <a:lstStyle/>
          <a:p>
            <a:fld id="{707B1553-3310-41F1-9CF5-ED472252F08C}" type="slidenum">
              <a:rPr kumimoji="1" lang="ja-JP" altLang="en-US" smtClean="0"/>
              <a:t>14</a:t>
            </a:fld>
            <a:endParaRPr kumimoji="1" lang="ja-JP" altLang="en-US"/>
          </a:p>
        </p:txBody>
      </p:sp>
    </p:spTree>
    <p:extLst>
      <p:ext uri="{BB962C8B-B14F-4D97-AF65-F5344CB8AC3E}">
        <p14:creationId xmlns:p14="http://schemas.microsoft.com/office/powerpoint/2010/main" val="2456371054"/>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13320" y="204501"/>
            <a:ext cx="7416824" cy="792088"/>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lstStyle>
          <a:p>
            <a:pPr algn="ctr"/>
            <a:r>
              <a:rPr lang="ja-JP" altLang="en-US" sz="3000" b="1" dirty="0" smtClean="0">
                <a:solidFill>
                  <a:schemeClr val="bg2">
                    <a:lumMod val="10000"/>
                  </a:schemeClr>
                </a:solidFill>
                <a:latin typeface="+mj-ea"/>
              </a:rPr>
              <a:t>３</a:t>
            </a:r>
            <a:r>
              <a:rPr lang="en-US" altLang="ja-JP" sz="3000" b="1" dirty="0" smtClean="0">
                <a:solidFill>
                  <a:schemeClr val="bg2">
                    <a:lumMod val="10000"/>
                  </a:schemeClr>
                </a:solidFill>
                <a:latin typeface="+mj-ea"/>
              </a:rPr>
              <a:t>-</a:t>
            </a:r>
            <a:r>
              <a:rPr lang="ja-JP" altLang="en-US" sz="3000" b="1" dirty="0" smtClean="0">
                <a:solidFill>
                  <a:schemeClr val="bg2">
                    <a:lumMod val="10000"/>
                  </a:schemeClr>
                </a:solidFill>
                <a:latin typeface="+mj-ea"/>
              </a:rPr>
              <a:t>４</a:t>
            </a:r>
            <a:r>
              <a:rPr lang="en-US" altLang="ja-JP" sz="3000" b="1" dirty="0" smtClean="0">
                <a:solidFill>
                  <a:schemeClr val="bg2">
                    <a:lumMod val="10000"/>
                  </a:schemeClr>
                </a:solidFill>
                <a:latin typeface="+mj-ea"/>
              </a:rPr>
              <a:t>.</a:t>
            </a:r>
            <a:r>
              <a:rPr lang="ja-JP" altLang="en-US" sz="3000" b="1" dirty="0" smtClean="0">
                <a:solidFill>
                  <a:schemeClr val="bg2">
                    <a:lumMod val="10000"/>
                  </a:schemeClr>
                </a:solidFill>
                <a:latin typeface="+mj-ea"/>
              </a:rPr>
              <a:t>求人内容記載のポイント　その３</a:t>
            </a:r>
            <a:r>
              <a:rPr lang="ja-JP" altLang="en-US" sz="3000" b="1" dirty="0" smtClean="0">
                <a:latin typeface="+mj-ea"/>
              </a:rPr>
              <a:t>　　　　　　　　　　　　　　</a:t>
            </a:r>
            <a:endParaRPr lang="ja-JP" altLang="en-US" sz="3000" b="1" dirty="0">
              <a:solidFill>
                <a:srgbClr val="FF0000"/>
              </a:solidFill>
              <a:latin typeface="+mj-ea"/>
            </a:endParaRPr>
          </a:p>
        </p:txBody>
      </p:sp>
      <p:sp>
        <p:nvSpPr>
          <p:cNvPr id="3" name="正方形/長方形 2"/>
          <p:cNvSpPr/>
          <p:nvPr/>
        </p:nvSpPr>
        <p:spPr>
          <a:xfrm>
            <a:off x="0" y="600545"/>
            <a:ext cx="12104567" cy="5967275"/>
          </a:xfrm>
          <a:prstGeom prst="rect">
            <a:avLst/>
          </a:prstGeom>
        </p:spPr>
        <p:txBody>
          <a:bodyPr wrap="square">
            <a:spAutoFit/>
          </a:bodyPr>
          <a:lstStyle/>
          <a:p>
            <a:endParaRPr lang="ja-JP" altLang="en-US" sz="1700" dirty="0">
              <a:latin typeface="メイリオ" panose="020B0604030504040204" pitchFamily="50" charset="-128"/>
              <a:ea typeface="メイリオ" panose="020B0604030504040204" pitchFamily="50" charset="-128"/>
            </a:endParaRPr>
          </a:p>
          <a:p>
            <a:r>
              <a:rPr lang="ja-JP" altLang="en-US" sz="1700" dirty="0" smtClean="0">
                <a:latin typeface="メイリオ" panose="020B0604030504040204" pitchFamily="50" charset="-128"/>
                <a:ea typeface="メイリオ" panose="020B0604030504040204" pitchFamily="50" charset="-128"/>
              </a:rPr>
              <a:t>（１</a:t>
            </a:r>
            <a:r>
              <a:rPr lang="ja-JP" altLang="en-US" sz="1700" dirty="0">
                <a:latin typeface="メイリオ" panose="020B0604030504040204" pitchFamily="50" charset="-128"/>
                <a:ea typeface="メイリオ" panose="020B0604030504040204" pitchFamily="50" charset="-128"/>
              </a:rPr>
              <a:t>０</a:t>
            </a:r>
            <a:r>
              <a:rPr lang="ja-JP" altLang="en-US" sz="1700" dirty="0" smtClean="0">
                <a:latin typeface="メイリオ" panose="020B0604030504040204" pitchFamily="50" charset="-128"/>
                <a:ea typeface="メイリオ" panose="020B0604030504040204" pitchFamily="50" charset="-128"/>
              </a:rPr>
              <a:t>）</a:t>
            </a:r>
            <a:r>
              <a:rPr lang="ja-JP" altLang="ja-JP" sz="1700" dirty="0" smtClean="0">
                <a:latin typeface="メイリオ" panose="020B0604030504040204" pitchFamily="50" charset="-128"/>
                <a:ea typeface="メイリオ" panose="020B0604030504040204" pitchFamily="50" charset="-128"/>
              </a:rPr>
              <a:t>求人票</a:t>
            </a:r>
            <a:r>
              <a:rPr lang="ja-JP" altLang="ja-JP" sz="1700" dirty="0">
                <a:latin typeface="メイリオ" panose="020B0604030504040204" pitchFamily="50" charset="-128"/>
                <a:ea typeface="メイリオ" panose="020B0604030504040204" pitchFamily="50" charset="-128"/>
              </a:rPr>
              <a:t>の記載方法の変更に</a:t>
            </a:r>
            <a:r>
              <a:rPr lang="ja-JP" altLang="ja-JP" sz="1700" dirty="0" smtClean="0">
                <a:latin typeface="メイリオ" panose="020B0604030504040204" pitchFamily="50" charset="-128"/>
                <a:ea typeface="メイリオ" panose="020B0604030504040204" pitchFamily="50" charset="-128"/>
              </a:rPr>
              <a:t>ついて</a:t>
            </a:r>
            <a:r>
              <a:rPr lang="ja-JP" altLang="en-US" sz="1700" dirty="0" smtClean="0">
                <a:latin typeface="メイリオ" panose="020B0604030504040204" pitchFamily="50" charset="-128"/>
                <a:ea typeface="メイリオ" panose="020B0604030504040204" pitchFamily="50" charset="-128"/>
              </a:rPr>
              <a:t>（令和６年４月１日～）</a:t>
            </a:r>
            <a:endParaRPr lang="en-US" altLang="ja-JP" sz="1700" dirty="0" smtClean="0">
              <a:solidFill>
                <a:schemeClr val="accent1"/>
              </a:solidFill>
              <a:latin typeface="メイリオ" panose="020B0604030504040204" pitchFamily="50" charset="-128"/>
              <a:ea typeface="メイリオ" panose="020B0604030504040204" pitchFamily="50" charset="-128"/>
            </a:endParaRPr>
          </a:p>
          <a:p>
            <a:r>
              <a:rPr lang="ja-JP" altLang="en-US" sz="1700" dirty="0" smtClean="0">
                <a:latin typeface="メイリオ" panose="020B0604030504040204" pitchFamily="50" charset="-128"/>
                <a:ea typeface="メイリオ" panose="020B0604030504040204" pitchFamily="50" charset="-128"/>
              </a:rPr>
              <a:t>　　以下の３点について</a:t>
            </a:r>
            <a:r>
              <a:rPr lang="ja-JP" altLang="ja-JP" sz="1700" dirty="0" smtClean="0">
                <a:latin typeface="メイリオ" panose="020B0604030504040204" pitchFamily="50" charset="-128"/>
                <a:ea typeface="メイリオ" panose="020B0604030504040204" pitchFamily="50" charset="-128"/>
              </a:rPr>
              <a:t>職業安</a:t>
            </a:r>
            <a:r>
              <a:rPr lang="ja-JP" altLang="ja-JP" sz="1700" dirty="0">
                <a:latin typeface="メイリオ" panose="020B0604030504040204" pitchFamily="50" charset="-128"/>
                <a:ea typeface="メイリオ" panose="020B0604030504040204" pitchFamily="50" charset="-128"/>
              </a:rPr>
              <a:t>定法施行規則の改正に</a:t>
            </a:r>
            <a:r>
              <a:rPr lang="ja-JP" altLang="ja-JP" sz="1700" dirty="0" smtClean="0">
                <a:latin typeface="メイリオ" panose="020B0604030504040204" pitchFamily="50" charset="-128"/>
                <a:ea typeface="メイリオ" panose="020B0604030504040204" pitchFamily="50" charset="-128"/>
              </a:rPr>
              <a:t>伴</a:t>
            </a:r>
            <a:r>
              <a:rPr lang="ja-JP" altLang="en-US" sz="1700" dirty="0" smtClean="0">
                <a:latin typeface="メイリオ" panose="020B0604030504040204" pitchFamily="50" charset="-128"/>
                <a:ea typeface="メイリオ" panose="020B0604030504040204" pitchFamily="50" charset="-128"/>
              </a:rPr>
              <a:t>い</a:t>
            </a:r>
            <a:r>
              <a:rPr lang="ja-JP" altLang="ja-JP" sz="1700" dirty="0">
                <a:latin typeface="メイリオ" panose="020B0604030504040204" pitchFamily="50" charset="-128"/>
                <a:ea typeface="メイリオ" panose="020B0604030504040204" pitchFamily="50" charset="-128"/>
              </a:rPr>
              <a:t>求人票の記載</a:t>
            </a:r>
            <a:r>
              <a:rPr lang="ja-JP" altLang="ja-JP" sz="1700" dirty="0" smtClean="0">
                <a:latin typeface="メイリオ" panose="020B0604030504040204" pitchFamily="50" charset="-128"/>
                <a:ea typeface="メイリオ" panose="020B0604030504040204" pitchFamily="50" charset="-128"/>
              </a:rPr>
              <a:t>方法</a:t>
            </a:r>
            <a:r>
              <a:rPr lang="ja-JP" altLang="en-US" sz="1700" dirty="0" smtClean="0">
                <a:latin typeface="メイリオ" panose="020B0604030504040204" pitchFamily="50" charset="-128"/>
                <a:ea typeface="メイリオ" panose="020B0604030504040204" pitchFamily="50" charset="-128"/>
              </a:rPr>
              <a:t>が変更されました。</a:t>
            </a:r>
            <a:endParaRPr lang="en-US" altLang="ja-JP" sz="1700" dirty="0" smtClean="0">
              <a:latin typeface="メイリオ" panose="020B0604030504040204" pitchFamily="50" charset="-128"/>
              <a:ea typeface="メイリオ" panose="020B0604030504040204" pitchFamily="50" charset="-128"/>
            </a:endParaRPr>
          </a:p>
          <a:p>
            <a:r>
              <a:rPr lang="ja-JP" altLang="en-US" sz="1700" dirty="0" smtClean="0">
                <a:latin typeface="メイリオ" panose="020B0604030504040204" pitchFamily="50" charset="-128"/>
                <a:ea typeface="メイリオ" panose="020B0604030504040204" pitchFamily="50" charset="-128"/>
              </a:rPr>
              <a:t>　　該当</a:t>
            </a:r>
            <a:r>
              <a:rPr lang="ja-JP" altLang="en-US" sz="1700" dirty="0">
                <a:latin typeface="メイリオ" panose="020B0604030504040204" pitchFamily="50" charset="-128"/>
                <a:ea typeface="メイリオ" panose="020B0604030504040204" pitchFamily="50" charset="-128"/>
              </a:rPr>
              <a:t>する場合必ず記入が必要に</a:t>
            </a:r>
            <a:r>
              <a:rPr lang="ja-JP" altLang="en-US" sz="1700" dirty="0" smtClean="0">
                <a:latin typeface="メイリオ" panose="020B0604030504040204" pitchFamily="50" charset="-128"/>
                <a:ea typeface="メイリオ" panose="020B0604030504040204" pitchFamily="50" charset="-128"/>
              </a:rPr>
              <a:t>なります（記載がない場合受理できません）。</a:t>
            </a:r>
            <a:endParaRPr lang="en-US" altLang="ja-JP" sz="1700" dirty="0">
              <a:latin typeface="メイリオ" panose="020B0604030504040204" pitchFamily="50" charset="-128"/>
              <a:ea typeface="メイリオ" panose="020B0604030504040204" pitchFamily="50" charset="-128"/>
            </a:endParaRPr>
          </a:p>
          <a:p>
            <a:endParaRPr lang="en-US" altLang="ja-JP" sz="1700" dirty="0" smtClean="0">
              <a:latin typeface="メイリオ" panose="020B0604030504040204" pitchFamily="50" charset="-128"/>
              <a:ea typeface="メイリオ" panose="020B0604030504040204" pitchFamily="50" charset="-128"/>
            </a:endParaRPr>
          </a:p>
          <a:p>
            <a:r>
              <a:rPr lang="ja-JP" altLang="en-US" sz="1700" dirty="0">
                <a:latin typeface="メイリオ" panose="020B0604030504040204" pitchFamily="50" charset="-128"/>
                <a:ea typeface="メイリオ" panose="020B0604030504040204" pitchFamily="50" charset="-128"/>
              </a:rPr>
              <a:t>　</a:t>
            </a:r>
            <a:r>
              <a:rPr lang="ja-JP" altLang="en-US" sz="1700" dirty="0" smtClean="0">
                <a:latin typeface="メイリオ" panose="020B0604030504040204" pitchFamily="50" charset="-128"/>
                <a:ea typeface="メイリオ" panose="020B0604030504040204" pitchFamily="50" charset="-128"/>
              </a:rPr>
              <a:t>　　　　　　　　　　</a:t>
            </a:r>
            <a:r>
              <a:rPr lang="ja-JP" altLang="ja-JP" sz="1700" dirty="0" smtClean="0">
                <a:latin typeface="メイリオ" panose="020B0604030504040204" pitchFamily="50" charset="-128"/>
                <a:ea typeface="メイリオ" panose="020B0604030504040204" pitchFamily="50" charset="-128"/>
              </a:rPr>
              <a:t>①</a:t>
            </a:r>
            <a:r>
              <a:rPr lang="ja-JP" altLang="ja-JP" sz="1700" dirty="0">
                <a:latin typeface="メイリオ" panose="020B0604030504040204" pitchFamily="50" charset="-128"/>
                <a:ea typeface="メイリオ" panose="020B0604030504040204" pitchFamily="50" charset="-128"/>
              </a:rPr>
              <a:t>仕事の内容：従事すべき業務の変更の範囲の</a:t>
            </a:r>
            <a:r>
              <a:rPr lang="ja-JP" altLang="ja-JP" sz="1700" dirty="0" smtClean="0">
                <a:latin typeface="メイリオ" panose="020B0604030504040204" pitchFamily="50" charset="-128"/>
                <a:ea typeface="メイリオ" panose="020B0604030504040204" pitchFamily="50" charset="-128"/>
              </a:rPr>
              <a:t>明示</a:t>
            </a:r>
            <a:endParaRPr lang="en-US" altLang="ja-JP" sz="1700" dirty="0" smtClean="0">
              <a:latin typeface="メイリオ" panose="020B0604030504040204" pitchFamily="50" charset="-128"/>
              <a:ea typeface="メイリオ" panose="020B0604030504040204" pitchFamily="50" charset="-128"/>
            </a:endParaRPr>
          </a:p>
          <a:p>
            <a:pPr algn="just"/>
            <a:r>
              <a:rPr lang="ja-JP" altLang="en-US" sz="1700" dirty="0">
                <a:latin typeface="メイリオ" panose="020B0604030504040204" pitchFamily="50" charset="-128"/>
                <a:ea typeface="メイリオ" panose="020B0604030504040204" pitchFamily="50" charset="-128"/>
              </a:rPr>
              <a:t>　</a:t>
            </a:r>
            <a:r>
              <a:rPr lang="ja-JP" altLang="en-US" sz="1700" dirty="0" smtClean="0">
                <a:latin typeface="メイリオ" panose="020B0604030504040204" pitchFamily="50" charset="-128"/>
                <a:ea typeface="メイリオ" panose="020B0604030504040204" pitchFamily="50" charset="-128"/>
              </a:rPr>
              <a:t>　　　　　　　　　　</a:t>
            </a:r>
            <a:r>
              <a:rPr lang="ja-JP" altLang="ja-JP" sz="1700" dirty="0" smtClean="0">
                <a:latin typeface="メイリオ" panose="020B0604030504040204" pitchFamily="50" charset="-128"/>
                <a:ea typeface="メイリオ" panose="020B0604030504040204" pitchFamily="50" charset="-128"/>
              </a:rPr>
              <a:t>②就業場所</a:t>
            </a:r>
            <a:r>
              <a:rPr lang="ja-JP" altLang="en-US" sz="1700" dirty="0" smtClean="0">
                <a:latin typeface="メイリオ" panose="020B0604030504040204" pitchFamily="50" charset="-128"/>
                <a:ea typeface="メイリオ" panose="020B0604030504040204" pitchFamily="50" charset="-128"/>
              </a:rPr>
              <a:t>　</a:t>
            </a:r>
            <a:r>
              <a:rPr lang="ja-JP" altLang="ja-JP" sz="1700" dirty="0" smtClean="0">
                <a:latin typeface="メイリオ" panose="020B0604030504040204" pitchFamily="50" charset="-128"/>
                <a:ea typeface="メイリオ" panose="020B0604030504040204" pitchFamily="50" charset="-128"/>
              </a:rPr>
              <a:t>：転勤範囲の明示</a:t>
            </a:r>
            <a:endParaRPr lang="en-US" altLang="ja-JP" sz="1700" dirty="0" smtClean="0">
              <a:latin typeface="メイリオ" panose="020B0604030504040204" pitchFamily="50" charset="-128"/>
              <a:ea typeface="メイリオ" panose="020B0604030504040204" pitchFamily="50" charset="-128"/>
            </a:endParaRPr>
          </a:p>
          <a:p>
            <a:r>
              <a:rPr lang="ja-JP" altLang="en-US" sz="1700" dirty="0">
                <a:latin typeface="メイリオ" panose="020B0604030504040204" pitchFamily="50" charset="-128"/>
                <a:ea typeface="メイリオ" panose="020B0604030504040204" pitchFamily="50" charset="-128"/>
              </a:rPr>
              <a:t>　</a:t>
            </a:r>
            <a:r>
              <a:rPr lang="ja-JP" altLang="en-US" sz="1700" dirty="0" smtClean="0">
                <a:latin typeface="メイリオ" panose="020B0604030504040204" pitchFamily="50" charset="-128"/>
                <a:ea typeface="メイリオ" panose="020B0604030504040204" pitchFamily="50" charset="-128"/>
              </a:rPr>
              <a:t>　　　　　　　　　　</a:t>
            </a:r>
            <a:r>
              <a:rPr lang="ja-JP" altLang="ja-JP" sz="1700" dirty="0" smtClean="0">
                <a:latin typeface="メイリオ" panose="020B0604030504040204" pitchFamily="50" charset="-128"/>
                <a:ea typeface="メイリオ" panose="020B0604030504040204" pitchFamily="50" charset="-128"/>
              </a:rPr>
              <a:t>③</a:t>
            </a:r>
            <a:r>
              <a:rPr lang="ja-JP" altLang="ja-JP" sz="1700" dirty="0">
                <a:latin typeface="メイリオ" panose="020B0604030504040204" pitchFamily="50" charset="-128"/>
                <a:ea typeface="メイリオ" panose="020B0604030504040204" pitchFamily="50" charset="-128"/>
              </a:rPr>
              <a:t>有期</a:t>
            </a:r>
            <a:r>
              <a:rPr lang="ja-JP" altLang="ja-JP" sz="1700" dirty="0" smtClean="0">
                <a:latin typeface="メイリオ" panose="020B0604030504040204" pitchFamily="50" charset="-128"/>
                <a:ea typeface="メイリオ" panose="020B0604030504040204" pitchFamily="50" charset="-128"/>
              </a:rPr>
              <a:t>契約</a:t>
            </a:r>
            <a:r>
              <a:rPr lang="ja-JP" altLang="en-US" sz="1700" dirty="0" smtClean="0">
                <a:latin typeface="メイリオ" panose="020B0604030504040204" pitchFamily="50" charset="-128"/>
                <a:ea typeface="メイリオ" panose="020B0604030504040204" pitchFamily="50" charset="-128"/>
              </a:rPr>
              <a:t>　</a:t>
            </a:r>
            <a:r>
              <a:rPr lang="ja-JP" altLang="ja-JP" sz="1700" dirty="0" smtClean="0">
                <a:latin typeface="メイリオ" panose="020B0604030504040204" pitchFamily="50" charset="-128"/>
                <a:ea typeface="メイリオ" panose="020B0604030504040204" pitchFamily="50" charset="-128"/>
              </a:rPr>
              <a:t>：</a:t>
            </a:r>
            <a:r>
              <a:rPr lang="ja-JP" altLang="ja-JP" sz="1700" dirty="0">
                <a:latin typeface="メイリオ" panose="020B0604030504040204" pitchFamily="50" charset="-128"/>
                <a:ea typeface="メイリオ" panose="020B0604030504040204" pitchFamily="50" charset="-128"/>
              </a:rPr>
              <a:t>有期契約を更新する場合の基準の</a:t>
            </a:r>
            <a:r>
              <a:rPr lang="ja-JP" altLang="ja-JP" sz="1700" dirty="0" smtClean="0">
                <a:latin typeface="メイリオ" panose="020B0604030504040204" pitchFamily="50" charset="-128"/>
                <a:ea typeface="メイリオ" panose="020B0604030504040204" pitchFamily="50" charset="-128"/>
              </a:rPr>
              <a:t>明示</a:t>
            </a:r>
            <a:endParaRPr lang="en-US" altLang="ja-JP" sz="1700" dirty="0" smtClean="0">
              <a:latin typeface="メイリオ" panose="020B0604030504040204" pitchFamily="50" charset="-128"/>
              <a:ea typeface="メイリオ" panose="020B0604030504040204" pitchFamily="50" charset="-128"/>
            </a:endParaRPr>
          </a:p>
          <a:p>
            <a:endParaRPr lang="en-US" altLang="ja-JP" sz="1700" dirty="0">
              <a:latin typeface="メイリオ" panose="020B0604030504040204" pitchFamily="50" charset="-128"/>
              <a:ea typeface="メイリオ" panose="020B0604030504040204" pitchFamily="50" charset="-128"/>
            </a:endParaRPr>
          </a:p>
          <a:p>
            <a:pPr indent="-457200">
              <a:lnSpc>
                <a:spcPct val="110000"/>
              </a:lnSpc>
              <a:defRPr/>
            </a:pPr>
            <a:r>
              <a:rPr lang="ja-JP" altLang="en-US" sz="1700" b="1" dirty="0" smtClean="0">
                <a:latin typeface="ＭＳ ゴシック" panose="020B0609070205080204" pitchFamily="49" charset="-128"/>
                <a:ea typeface="ＭＳ ゴシック" panose="020B0609070205080204" pitchFamily="49" charset="-128"/>
              </a:rPr>
              <a:t>　</a:t>
            </a:r>
            <a:r>
              <a:rPr lang="ja-JP" altLang="en-US" sz="2000" b="1" dirty="0" smtClean="0">
                <a:latin typeface="ＭＳ ゴシック" panose="020B0609070205080204" pitchFamily="49" charset="-128"/>
                <a:ea typeface="ＭＳ ゴシック" panose="020B0609070205080204" pitchFamily="49" charset="-128"/>
              </a:rPr>
              <a:t>①</a:t>
            </a:r>
            <a:r>
              <a:rPr lang="ja-JP" altLang="ja-JP" sz="2000" b="1" dirty="0">
                <a:latin typeface="ＭＳ ゴシック" panose="020B0609070205080204" pitchFamily="49" charset="-128"/>
                <a:ea typeface="ＭＳ ゴシック" panose="020B0609070205080204" pitchFamily="49" charset="-128"/>
              </a:rPr>
              <a:t>仕事の内容：従事すべき業務の</a:t>
            </a:r>
            <a:r>
              <a:rPr lang="ja-JP" altLang="ja-JP" sz="2000" b="1" dirty="0" smtClean="0">
                <a:latin typeface="ＭＳ ゴシック" panose="020B0609070205080204" pitchFamily="49" charset="-128"/>
                <a:ea typeface="ＭＳ ゴシック" panose="020B0609070205080204" pitchFamily="49" charset="-128"/>
              </a:rPr>
              <a:t>変更範囲</a:t>
            </a:r>
            <a:r>
              <a:rPr lang="ja-JP" altLang="ja-JP" sz="2000" b="1" dirty="0">
                <a:latin typeface="ＭＳ ゴシック" panose="020B0609070205080204" pitchFamily="49" charset="-128"/>
                <a:ea typeface="ＭＳ ゴシック" panose="020B0609070205080204" pitchFamily="49" charset="-128"/>
              </a:rPr>
              <a:t>の</a:t>
            </a:r>
            <a:r>
              <a:rPr lang="ja-JP" altLang="ja-JP" sz="2000" b="1" dirty="0" smtClean="0">
                <a:latin typeface="ＭＳ ゴシック" panose="020B0609070205080204" pitchFamily="49" charset="-128"/>
                <a:ea typeface="ＭＳ ゴシック" panose="020B0609070205080204" pitchFamily="49" charset="-128"/>
              </a:rPr>
              <a:t>明示</a:t>
            </a:r>
            <a:endParaRPr lang="en-US" altLang="ja-JP" sz="2000" b="1" dirty="0" smtClean="0">
              <a:latin typeface="ＭＳ ゴシック" panose="020B0609070205080204" pitchFamily="49" charset="-128"/>
              <a:ea typeface="ＭＳ ゴシック" panose="020B0609070205080204" pitchFamily="49" charset="-128"/>
            </a:endParaRPr>
          </a:p>
          <a:p>
            <a:pPr indent="-457200">
              <a:lnSpc>
                <a:spcPct val="110000"/>
              </a:lnSpc>
              <a:defRPr/>
            </a:pPr>
            <a:r>
              <a:rPr lang="ja-JP" altLang="en-US" sz="1700" dirty="0" smtClean="0">
                <a:latin typeface="メイリオ" panose="020B0604030504040204" pitchFamily="50" charset="-128"/>
                <a:ea typeface="メイリオ" panose="020B0604030504040204" pitchFamily="50" charset="-128"/>
              </a:rPr>
              <a:t>　　採用後、</a:t>
            </a:r>
            <a:r>
              <a:rPr lang="ja-JP" altLang="en-US" sz="1700" dirty="0">
                <a:latin typeface="メイリオ" panose="020B0604030504040204" pitchFamily="50" charset="-128"/>
                <a:ea typeface="メイリオ" panose="020B0604030504040204" pitchFamily="50" charset="-128"/>
              </a:rPr>
              <a:t>配置転換など、雇入れ直後の業務と異なる業務</a:t>
            </a:r>
            <a:r>
              <a:rPr lang="ja-JP" altLang="en-US" sz="1700" dirty="0" smtClean="0">
                <a:latin typeface="メイリオ" panose="020B0604030504040204" pitchFamily="50" charset="-128"/>
                <a:ea typeface="メイリオ" panose="020B0604030504040204" pitchFamily="50" charset="-128"/>
              </a:rPr>
              <a:t>に将来的に配置</a:t>
            </a:r>
            <a:r>
              <a:rPr lang="ja-JP" altLang="en-US" sz="1700" dirty="0">
                <a:latin typeface="メイリオ" panose="020B0604030504040204" pitchFamily="50" charset="-128"/>
                <a:ea typeface="メイリオ" panose="020B0604030504040204" pitchFamily="50" charset="-128"/>
              </a:rPr>
              <a:t>される見込みがある場合には</a:t>
            </a:r>
            <a:r>
              <a:rPr lang="ja-JP" altLang="en-US" sz="1700" dirty="0" smtClean="0">
                <a:latin typeface="メイリオ" panose="020B0604030504040204" pitchFamily="50" charset="-128"/>
                <a:ea typeface="メイリオ" panose="020B0604030504040204" pitchFamily="50" charset="-128"/>
              </a:rPr>
              <a:t>、</a:t>
            </a:r>
            <a:endParaRPr lang="en-US" altLang="ja-JP" sz="1700" dirty="0" smtClean="0">
              <a:latin typeface="メイリオ" panose="020B0604030504040204" pitchFamily="50" charset="-128"/>
              <a:ea typeface="メイリオ" panose="020B0604030504040204" pitchFamily="50" charset="-128"/>
            </a:endParaRPr>
          </a:p>
          <a:p>
            <a:pPr indent="-457200">
              <a:lnSpc>
                <a:spcPct val="110000"/>
              </a:lnSpc>
              <a:defRPr/>
            </a:pPr>
            <a:r>
              <a:rPr lang="ja-JP" altLang="en-US" sz="1700" dirty="0">
                <a:latin typeface="メイリオ" panose="020B0604030504040204" pitchFamily="50" charset="-128"/>
                <a:ea typeface="メイリオ" panose="020B0604030504040204" pitchFamily="50" charset="-128"/>
              </a:rPr>
              <a:t>　</a:t>
            </a:r>
            <a:r>
              <a:rPr lang="ja-JP" altLang="en-US" sz="1700" dirty="0" smtClean="0">
                <a:latin typeface="メイリオ" panose="020B0604030504040204" pitchFamily="50" charset="-128"/>
                <a:ea typeface="メイリオ" panose="020B0604030504040204" pitchFamily="50" charset="-128"/>
              </a:rPr>
              <a:t>「</a:t>
            </a:r>
            <a:r>
              <a:rPr lang="ja-JP" altLang="en-US" sz="1700" dirty="0">
                <a:latin typeface="メイリオ" panose="020B0604030504040204" pitchFamily="50" charset="-128"/>
                <a:ea typeface="メイリオ" panose="020B0604030504040204" pitchFamily="50" charset="-128"/>
              </a:rPr>
              <a:t>仕事の</a:t>
            </a:r>
            <a:r>
              <a:rPr lang="ja-JP" altLang="en-US" sz="1700" dirty="0" smtClean="0">
                <a:latin typeface="メイリオ" panose="020B0604030504040204" pitchFamily="50" charset="-128"/>
                <a:ea typeface="メイリオ" panose="020B0604030504040204" pitchFamily="50" charset="-128"/>
              </a:rPr>
              <a:t>内容」欄に</a:t>
            </a:r>
            <a:r>
              <a:rPr lang="ja-JP" altLang="en-US" sz="1700" dirty="0">
                <a:latin typeface="メイリオ" panose="020B0604030504040204" pitchFamily="50" charset="-128"/>
                <a:ea typeface="メイリオ" panose="020B0604030504040204" pitchFamily="50" charset="-128"/>
              </a:rPr>
              <a:t>変更後の業務</a:t>
            </a:r>
            <a:r>
              <a:rPr lang="ja-JP" altLang="en-US" sz="1700" dirty="0" smtClean="0">
                <a:latin typeface="メイリオ" panose="020B0604030504040204" pitchFamily="50" charset="-128"/>
                <a:ea typeface="メイリオ" panose="020B0604030504040204" pitchFamily="50" charset="-128"/>
              </a:rPr>
              <a:t>を記載して</a:t>
            </a:r>
            <a:r>
              <a:rPr lang="ja-JP" altLang="en-US" sz="1700" dirty="0">
                <a:latin typeface="メイリオ" panose="020B0604030504040204" pitchFamily="50" charset="-128"/>
                <a:ea typeface="メイリオ" panose="020B0604030504040204" pitchFamily="50" charset="-128"/>
              </a:rPr>
              <a:t>ください</a:t>
            </a:r>
            <a:r>
              <a:rPr lang="ja-JP" altLang="en-US" sz="1700" dirty="0" smtClean="0">
                <a:latin typeface="メイリオ" panose="020B0604030504040204" pitchFamily="50" charset="-128"/>
                <a:ea typeface="メイリオ" panose="020B0604030504040204" pitchFamily="50" charset="-128"/>
              </a:rPr>
              <a:t>。</a:t>
            </a:r>
            <a:endParaRPr lang="en-US" altLang="ja-JP" sz="1700" dirty="0" smtClean="0">
              <a:latin typeface="メイリオ" panose="020B0604030504040204" pitchFamily="50" charset="-128"/>
              <a:ea typeface="メイリオ" panose="020B0604030504040204" pitchFamily="50" charset="-128"/>
            </a:endParaRPr>
          </a:p>
          <a:p>
            <a:pPr indent="-457200">
              <a:lnSpc>
                <a:spcPct val="110000"/>
              </a:lnSpc>
              <a:defRPr/>
            </a:pPr>
            <a:r>
              <a:rPr lang="ja-JP" altLang="en-US" sz="1700" dirty="0">
                <a:solidFill>
                  <a:srgbClr val="FF0000"/>
                </a:solidFill>
                <a:latin typeface="メイリオ" panose="020B0604030504040204" pitchFamily="50" charset="-128"/>
                <a:ea typeface="メイリオ" panose="020B0604030504040204" pitchFamily="50" charset="-128"/>
              </a:rPr>
              <a:t>　</a:t>
            </a:r>
            <a:r>
              <a:rPr lang="ja-JP" altLang="en-US" sz="1700" dirty="0" smtClean="0">
                <a:solidFill>
                  <a:srgbClr val="FF0000"/>
                </a:solidFill>
                <a:latin typeface="メイリオ" panose="020B0604030504040204" pitchFamily="50" charset="-128"/>
                <a:ea typeface="メイリオ" panose="020B0604030504040204" pitchFamily="50" charset="-128"/>
              </a:rPr>
              <a:t>　</a:t>
            </a:r>
            <a:r>
              <a:rPr lang="ja-JP" altLang="en-US" sz="1700" u="sng" dirty="0" smtClean="0">
                <a:solidFill>
                  <a:srgbClr val="FF0000"/>
                </a:solidFill>
                <a:latin typeface="メイリオ" panose="020B0604030504040204" pitchFamily="50" charset="-128"/>
                <a:ea typeface="メイリオ" panose="020B0604030504040204" pitchFamily="50" charset="-128"/>
              </a:rPr>
              <a:t>変更がない場合でも「</a:t>
            </a:r>
            <a:r>
              <a:rPr lang="ja-JP" altLang="en-US" sz="1700" u="sng" dirty="0">
                <a:solidFill>
                  <a:srgbClr val="FF0000"/>
                </a:solidFill>
                <a:latin typeface="メイリオ" panose="020B0604030504040204" pitchFamily="50" charset="-128"/>
                <a:ea typeface="メイリオ" panose="020B0604030504040204" pitchFamily="50" charset="-128"/>
              </a:rPr>
              <a:t>変更範囲：変更なし」</a:t>
            </a:r>
            <a:r>
              <a:rPr lang="ja-JP" altLang="en-US" sz="1700" u="sng" dirty="0" smtClean="0">
                <a:solidFill>
                  <a:srgbClr val="FF0000"/>
                </a:solidFill>
                <a:latin typeface="メイリオ" panose="020B0604030504040204" pitchFamily="50" charset="-128"/>
                <a:ea typeface="メイリオ" panose="020B0604030504040204" pitchFamily="50" charset="-128"/>
              </a:rPr>
              <a:t>と</a:t>
            </a:r>
            <a:r>
              <a:rPr lang="ja-JP" altLang="en-US" sz="1700" u="sng" dirty="0">
                <a:solidFill>
                  <a:srgbClr val="FF0000"/>
                </a:solidFill>
                <a:latin typeface="メイリオ" panose="020B0604030504040204" pitchFamily="50" charset="-128"/>
                <a:ea typeface="メイリオ" panose="020B0604030504040204" pitchFamily="50" charset="-128"/>
              </a:rPr>
              <a:t>記載</a:t>
            </a:r>
            <a:r>
              <a:rPr lang="ja-JP" altLang="en-US" sz="1700" u="sng" dirty="0" smtClean="0">
                <a:solidFill>
                  <a:srgbClr val="FF0000"/>
                </a:solidFill>
                <a:latin typeface="メイリオ" panose="020B0604030504040204" pitchFamily="50" charset="-128"/>
                <a:ea typeface="メイリオ" panose="020B0604030504040204" pitchFamily="50" charset="-128"/>
              </a:rPr>
              <a:t>して</a:t>
            </a:r>
            <a:r>
              <a:rPr lang="ja-JP" altLang="en-US" sz="1700" u="sng" dirty="0">
                <a:solidFill>
                  <a:srgbClr val="FF0000"/>
                </a:solidFill>
                <a:latin typeface="メイリオ" panose="020B0604030504040204" pitchFamily="50" charset="-128"/>
                <a:ea typeface="メイリオ" panose="020B0604030504040204" pitchFamily="50" charset="-128"/>
              </a:rPr>
              <a:t>ください</a:t>
            </a:r>
            <a:r>
              <a:rPr lang="ja-JP" altLang="en-US" sz="1700" u="sng" dirty="0" smtClean="0">
                <a:solidFill>
                  <a:srgbClr val="FF0000"/>
                </a:solidFill>
                <a:latin typeface="メイリオ" panose="020B0604030504040204" pitchFamily="50" charset="-128"/>
                <a:ea typeface="メイリオ" panose="020B0604030504040204" pitchFamily="50" charset="-128"/>
              </a:rPr>
              <a:t>。</a:t>
            </a:r>
            <a:endParaRPr lang="ja-JP" altLang="ja-JP" sz="1700" u="sng" dirty="0">
              <a:solidFill>
                <a:srgbClr val="FF0000"/>
              </a:solidFill>
              <a:latin typeface="メイリオ" panose="020B0604030504040204" pitchFamily="50" charset="-128"/>
              <a:ea typeface="メイリオ" panose="020B0604030504040204" pitchFamily="50" charset="-128"/>
            </a:endParaRPr>
          </a:p>
          <a:p>
            <a:pPr>
              <a:lnSpc>
                <a:spcPts val="2000"/>
              </a:lnSpc>
            </a:pPr>
            <a:endParaRPr lang="en-US" altLang="ja-JP" b="1" dirty="0" smtClean="0"/>
          </a:p>
          <a:p>
            <a:pPr>
              <a:lnSpc>
                <a:spcPts val="2000"/>
              </a:lnSpc>
            </a:pPr>
            <a:r>
              <a:rPr lang="ja-JP" altLang="en-US" b="1" dirty="0" smtClean="0"/>
              <a:t>　</a:t>
            </a:r>
            <a:r>
              <a:rPr lang="ja-JP" altLang="ja-JP" b="1" dirty="0" smtClean="0"/>
              <a:t>＜</a:t>
            </a:r>
            <a:r>
              <a:rPr lang="ja-JP" altLang="ja-JP" b="1" dirty="0"/>
              <a:t>記載例</a:t>
            </a:r>
            <a:r>
              <a:rPr lang="ja-JP" altLang="ja-JP" b="1" dirty="0" smtClean="0"/>
              <a:t>＞</a:t>
            </a:r>
            <a:endParaRPr lang="en-US" altLang="ja-JP" sz="1700" dirty="0" smtClean="0">
              <a:latin typeface="メイリオ" panose="020B0604030504040204" pitchFamily="50" charset="-128"/>
              <a:ea typeface="メイリオ" panose="020B0604030504040204" pitchFamily="50" charset="-128"/>
            </a:endParaRPr>
          </a:p>
          <a:p>
            <a:pPr>
              <a:lnSpc>
                <a:spcPts val="2000"/>
              </a:lnSpc>
            </a:pPr>
            <a:r>
              <a:rPr lang="ja-JP" altLang="en-US" dirty="0" smtClean="0"/>
              <a:t>　　</a:t>
            </a:r>
            <a:r>
              <a:rPr lang="ja-JP" altLang="ja-JP" sz="1700" dirty="0" smtClean="0">
                <a:latin typeface="メイリオ" panose="020B0604030504040204" pitchFamily="50" charset="-128"/>
                <a:ea typeface="メイリオ" panose="020B0604030504040204" pitchFamily="50" charset="-128"/>
              </a:rPr>
              <a:t>変更範囲：変更なし</a:t>
            </a:r>
            <a:endParaRPr lang="ja-JP" altLang="ja-JP" sz="1700" dirty="0">
              <a:latin typeface="メイリオ" panose="020B0604030504040204" pitchFamily="50" charset="-128"/>
              <a:ea typeface="メイリオ" panose="020B0604030504040204" pitchFamily="50" charset="-128"/>
            </a:endParaRPr>
          </a:p>
          <a:p>
            <a:pPr>
              <a:lnSpc>
                <a:spcPts val="2000"/>
              </a:lnSpc>
            </a:pPr>
            <a:r>
              <a:rPr lang="ja-JP" altLang="en-US" sz="1700" dirty="0">
                <a:latin typeface="メイリオ" panose="020B0604030504040204" pitchFamily="50" charset="-128"/>
                <a:ea typeface="メイリオ" panose="020B0604030504040204" pitchFamily="50" charset="-128"/>
              </a:rPr>
              <a:t>　　</a:t>
            </a:r>
            <a:r>
              <a:rPr lang="ja-JP" altLang="ja-JP" sz="1700" dirty="0" smtClean="0">
                <a:latin typeface="メイリオ" panose="020B0604030504040204" pitchFamily="50" charset="-128"/>
                <a:ea typeface="メイリオ" panose="020B0604030504040204" pitchFamily="50" charset="-128"/>
              </a:rPr>
              <a:t>変更範囲</a:t>
            </a:r>
            <a:r>
              <a:rPr lang="ja-JP" altLang="ja-JP" sz="1700" dirty="0">
                <a:latin typeface="メイリオ" panose="020B0604030504040204" pitchFamily="50" charset="-128"/>
                <a:ea typeface="メイリオ" panose="020B0604030504040204" pitchFamily="50" charset="-128"/>
              </a:rPr>
              <a:t>：会計・経理事務、障害者福祉施設指導員</a:t>
            </a:r>
          </a:p>
          <a:p>
            <a:pPr>
              <a:lnSpc>
                <a:spcPts val="2000"/>
              </a:lnSpc>
            </a:pPr>
            <a:r>
              <a:rPr lang="ja-JP" altLang="en-US" sz="1700" dirty="0">
                <a:latin typeface="メイリオ" panose="020B0604030504040204" pitchFamily="50" charset="-128"/>
                <a:ea typeface="メイリオ" panose="020B0604030504040204" pitchFamily="50" charset="-128"/>
              </a:rPr>
              <a:t>　　</a:t>
            </a:r>
            <a:r>
              <a:rPr lang="ja-JP" altLang="ja-JP" sz="1700" dirty="0" smtClean="0">
                <a:latin typeface="メイリオ" panose="020B0604030504040204" pitchFamily="50" charset="-128"/>
                <a:ea typeface="メイリオ" panose="020B0604030504040204" pitchFamily="50" charset="-128"/>
              </a:rPr>
              <a:t>変更範囲</a:t>
            </a:r>
            <a:r>
              <a:rPr lang="ja-JP" altLang="ja-JP" sz="1700" dirty="0">
                <a:latin typeface="メイリオ" panose="020B0604030504040204" pitchFamily="50" charset="-128"/>
                <a:ea typeface="メイリオ" panose="020B0604030504040204" pitchFamily="50" charset="-128"/>
              </a:rPr>
              <a:t>：</a:t>
            </a:r>
            <a:r>
              <a:rPr lang="ja-JP" altLang="en-US" sz="1700" dirty="0">
                <a:latin typeface="メイリオ" panose="020B0604030504040204" pitchFamily="50" charset="-128"/>
                <a:ea typeface="メイリオ" panose="020B0604030504040204" pitchFamily="50" charset="-128"/>
              </a:rPr>
              <a:t>〇〇等</a:t>
            </a:r>
            <a:r>
              <a:rPr lang="ja-JP" altLang="ja-JP" sz="1700" dirty="0">
                <a:latin typeface="メイリオ" panose="020B0604030504040204" pitchFamily="50" charset="-128"/>
                <a:ea typeface="メイリオ" panose="020B0604030504040204" pitchFamily="50" charset="-128"/>
              </a:rPr>
              <a:t>会社内での全ての業務</a:t>
            </a:r>
          </a:p>
          <a:p>
            <a:pPr>
              <a:lnSpc>
                <a:spcPts val="2000"/>
              </a:lnSpc>
            </a:pPr>
            <a:r>
              <a:rPr lang="ja-JP" altLang="en-US" sz="1700" dirty="0">
                <a:latin typeface="メイリオ" panose="020B0604030504040204" pitchFamily="50" charset="-128"/>
                <a:ea typeface="メイリオ" panose="020B0604030504040204" pitchFamily="50" charset="-128"/>
              </a:rPr>
              <a:t>　　</a:t>
            </a:r>
            <a:r>
              <a:rPr lang="ja-JP" altLang="ja-JP" sz="1700" dirty="0" smtClean="0">
                <a:latin typeface="メイリオ" panose="020B0604030504040204" pitchFamily="50" charset="-128"/>
                <a:ea typeface="メイリオ" panose="020B0604030504040204" pitchFamily="50" charset="-128"/>
              </a:rPr>
              <a:t>変更範囲</a:t>
            </a:r>
            <a:r>
              <a:rPr lang="ja-JP" altLang="ja-JP" sz="1700" dirty="0">
                <a:latin typeface="メイリオ" panose="020B0604030504040204" pitchFamily="50" charset="-128"/>
                <a:ea typeface="メイリオ" panose="020B0604030504040204" pitchFamily="50" charset="-128"/>
              </a:rPr>
              <a:t>：介護業務、介護事務（介護業務とは、入所者の着替え、食事、入浴及び排泄の介助等を行うもので</a:t>
            </a:r>
            <a:r>
              <a:rPr lang="ja-JP" altLang="en-US" sz="1700" dirty="0">
                <a:latin typeface="メイリオ" panose="020B0604030504040204" pitchFamily="50" charset="-128"/>
                <a:ea typeface="メイリオ" panose="020B0604030504040204" pitchFamily="50" charset="-128"/>
              </a:rPr>
              <a:t>　　</a:t>
            </a:r>
            <a:endParaRPr lang="en-US" altLang="ja-JP" sz="1700" dirty="0">
              <a:latin typeface="メイリオ" panose="020B0604030504040204" pitchFamily="50" charset="-128"/>
              <a:ea typeface="メイリオ" panose="020B0604030504040204" pitchFamily="50" charset="-128"/>
            </a:endParaRPr>
          </a:p>
          <a:p>
            <a:pPr>
              <a:lnSpc>
                <a:spcPts val="2000"/>
              </a:lnSpc>
            </a:pPr>
            <a:r>
              <a:rPr lang="ja-JP" altLang="en-US" sz="1700" dirty="0">
                <a:latin typeface="メイリオ" panose="020B0604030504040204" pitchFamily="50" charset="-128"/>
                <a:ea typeface="メイリオ" panose="020B0604030504040204" pitchFamily="50" charset="-128"/>
              </a:rPr>
              <a:t>　　　　　　　　</a:t>
            </a:r>
            <a:r>
              <a:rPr lang="ja-JP" altLang="ja-JP" sz="1700" dirty="0">
                <a:latin typeface="メイリオ" panose="020B0604030504040204" pitchFamily="50" charset="-128"/>
                <a:ea typeface="メイリオ" panose="020B0604030504040204" pitchFamily="50" charset="-128"/>
              </a:rPr>
              <a:t>あり、介護事務とはレセプトの作成等介護業務に関連する事務作業一切をいう。）</a:t>
            </a:r>
          </a:p>
          <a:p>
            <a:endParaRPr lang="ja-JP" altLang="ja-JP" sz="1700" dirty="0">
              <a:latin typeface="メイリオ" panose="020B0604030504040204" pitchFamily="50" charset="-128"/>
              <a:ea typeface="メイリオ" panose="020B0604030504040204" pitchFamily="50" charset="-128"/>
            </a:endParaRPr>
          </a:p>
          <a:p>
            <a:endParaRPr lang="en-US" altLang="ja-JP" sz="1700" dirty="0">
              <a:latin typeface="メイリオ" panose="020B0604030504040204" pitchFamily="50" charset="-128"/>
              <a:ea typeface="メイリオ" panose="020B0604030504040204" pitchFamily="50" charset="-128"/>
            </a:endParaRPr>
          </a:p>
        </p:txBody>
      </p:sp>
      <p:sp>
        <p:nvSpPr>
          <p:cNvPr id="2" name="角丸四角形 1"/>
          <p:cNvSpPr/>
          <p:nvPr/>
        </p:nvSpPr>
        <p:spPr>
          <a:xfrm>
            <a:off x="2220686" y="1709902"/>
            <a:ext cx="5652654" cy="1128155"/>
          </a:xfrm>
          <a:prstGeom prst="roundRect">
            <a:avLst>
              <a:gd name="adj" fmla="val 11291"/>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タイトル 1"/>
          <p:cNvSpPr txBox="1">
            <a:spLocks/>
          </p:cNvSpPr>
          <p:nvPr/>
        </p:nvSpPr>
        <p:spPr>
          <a:xfrm>
            <a:off x="5462196" y="6379352"/>
            <a:ext cx="5654098" cy="504056"/>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lstStyle>
          <a:p>
            <a:pPr algn="ctr"/>
            <a:r>
              <a:rPr lang="ja-JP" altLang="en-US" sz="2000" b="1" dirty="0" smtClean="0">
                <a:solidFill>
                  <a:schemeClr val="bg2">
                    <a:lumMod val="10000"/>
                  </a:schemeClr>
                </a:solidFill>
                <a:latin typeface="+mj-ea"/>
              </a:rPr>
              <a:t>冊子「求人申込みから採用まで」</a:t>
            </a:r>
            <a:r>
              <a:rPr lang="en-US" altLang="ja-JP" sz="2000" b="1" dirty="0" smtClean="0">
                <a:solidFill>
                  <a:schemeClr val="tx1"/>
                </a:solidFill>
                <a:latin typeface="+mj-ea"/>
              </a:rPr>
              <a:t>p.66</a:t>
            </a:r>
            <a:r>
              <a:rPr lang="ja-JP" altLang="en-US" sz="2000" b="1" dirty="0" smtClean="0">
                <a:solidFill>
                  <a:schemeClr val="tx1"/>
                </a:solidFill>
                <a:latin typeface="+mj-ea"/>
              </a:rPr>
              <a:t>～</a:t>
            </a:r>
            <a:r>
              <a:rPr lang="en-US" altLang="ja-JP" sz="2000" b="1" dirty="0" smtClean="0">
                <a:solidFill>
                  <a:schemeClr val="tx1"/>
                </a:solidFill>
                <a:latin typeface="+mj-ea"/>
              </a:rPr>
              <a:t>6</a:t>
            </a:r>
            <a:r>
              <a:rPr lang="en-US" altLang="ja-JP" sz="2000" b="1" dirty="0">
                <a:solidFill>
                  <a:schemeClr val="tx1"/>
                </a:solidFill>
                <a:latin typeface="+mj-ea"/>
              </a:rPr>
              <a:t>7</a:t>
            </a:r>
            <a:r>
              <a:rPr lang="ja-JP" altLang="en-US" sz="2000" b="1" dirty="0" smtClean="0">
                <a:solidFill>
                  <a:schemeClr val="tx1"/>
                </a:solidFill>
                <a:latin typeface="+mj-ea"/>
              </a:rPr>
              <a:t>　</a:t>
            </a:r>
            <a:r>
              <a:rPr lang="ja-JP" altLang="en-US" sz="2000" b="1" dirty="0" smtClean="0">
                <a:solidFill>
                  <a:schemeClr val="bg2">
                    <a:lumMod val="10000"/>
                  </a:schemeClr>
                </a:solidFill>
                <a:latin typeface="+mj-ea"/>
              </a:rPr>
              <a:t>　</a:t>
            </a:r>
            <a:r>
              <a:rPr lang="ja-JP" altLang="en-US" sz="2000" b="1" dirty="0" smtClean="0">
                <a:latin typeface="+mj-ea"/>
              </a:rPr>
              <a:t>　　　　　　　　　　　　　　</a:t>
            </a:r>
            <a:endParaRPr lang="ja-JP" altLang="en-US" sz="2000" b="1" dirty="0">
              <a:solidFill>
                <a:srgbClr val="FF0000"/>
              </a:solidFill>
              <a:latin typeface="+mj-ea"/>
            </a:endParaRPr>
          </a:p>
        </p:txBody>
      </p:sp>
      <p:sp>
        <p:nvSpPr>
          <p:cNvPr id="8" name="スライド番号プレースホルダー 7"/>
          <p:cNvSpPr>
            <a:spLocks noGrp="1"/>
          </p:cNvSpPr>
          <p:nvPr>
            <p:ph type="sldNum" sz="quarter" idx="12"/>
          </p:nvPr>
        </p:nvSpPr>
        <p:spPr/>
        <p:txBody>
          <a:bodyPr/>
          <a:lstStyle/>
          <a:p>
            <a:fld id="{707B1553-3310-41F1-9CF5-ED472252F08C}" type="slidenum">
              <a:rPr kumimoji="1" lang="ja-JP" altLang="en-US" smtClean="0"/>
              <a:t>15</a:t>
            </a:fld>
            <a:endParaRPr kumimoji="1" lang="ja-JP" altLang="en-US"/>
          </a:p>
        </p:txBody>
      </p:sp>
    </p:spTree>
    <p:extLst>
      <p:ext uri="{BB962C8B-B14F-4D97-AF65-F5344CB8AC3E}">
        <p14:creationId xmlns:p14="http://schemas.microsoft.com/office/powerpoint/2010/main" val="3122905808"/>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13320" y="204501"/>
            <a:ext cx="7416824" cy="792088"/>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lstStyle>
          <a:p>
            <a:pPr algn="ctr"/>
            <a:r>
              <a:rPr lang="ja-JP" altLang="en-US" sz="3000" b="1" dirty="0" smtClean="0">
                <a:solidFill>
                  <a:schemeClr val="bg2">
                    <a:lumMod val="10000"/>
                  </a:schemeClr>
                </a:solidFill>
                <a:latin typeface="+mj-ea"/>
              </a:rPr>
              <a:t>３</a:t>
            </a:r>
            <a:r>
              <a:rPr lang="en-US" altLang="ja-JP" sz="3000" b="1" dirty="0" smtClean="0">
                <a:solidFill>
                  <a:schemeClr val="bg2">
                    <a:lumMod val="10000"/>
                  </a:schemeClr>
                </a:solidFill>
                <a:latin typeface="+mj-ea"/>
              </a:rPr>
              <a:t>-</a:t>
            </a:r>
            <a:r>
              <a:rPr lang="ja-JP" altLang="en-US" sz="3000" b="1" dirty="0" smtClean="0">
                <a:solidFill>
                  <a:schemeClr val="bg2">
                    <a:lumMod val="10000"/>
                  </a:schemeClr>
                </a:solidFill>
                <a:latin typeface="+mj-ea"/>
              </a:rPr>
              <a:t>４</a:t>
            </a:r>
            <a:r>
              <a:rPr lang="en-US" altLang="ja-JP" sz="3000" b="1" dirty="0" smtClean="0">
                <a:solidFill>
                  <a:schemeClr val="bg2">
                    <a:lumMod val="10000"/>
                  </a:schemeClr>
                </a:solidFill>
                <a:latin typeface="+mj-ea"/>
              </a:rPr>
              <a:t>.</a:t>
            </a:r>
            <a:r>
              <a:rPr lang="ja-JP" altLang="en-US" sz="3000" b="1" dirty="0" smtClean="0">
                <a:solidFill>
                  <a:schemeClr val="bg2">
                    <a:lumMod val="10000"/>
                  </a:schemeClr>
                </a:solidFill>
                <a:latin typeface="+mj-ea"/>
              </a:rPr>
              <a:t>求人内容記載のポイント　その４</a:t>
            </a:r>
            <a:r>
              <a:rPr lang="ja-JP" altLang="en-US" sz="3000" b="1" dirty="0" smtClean="0">
                <a:latin typeface="+mj-ea"/>
              </a:rPr>
              <a:t>　　　　　　　　　　　　　　</a:t>
            </a:r>
            <a:endParaRPr lang="ja-JP" altLang="en-US" sz="3000" b="1" dirty="0">
              <a:solidFill>
                <a:srgbClr val="FF0000"/>
              </a:solidFill>
              <a:latin typeface="+mj-ea"/>
            </a:endParaRPr>
          </a:p>
        </p:txBody>
      </p:sp>
      <p:sp>
        <p:nvSpPr>
          <p:cNvPr id="3" name="正方形/長方形 2"/>
          <p:cNvSpPr/>
          <p:nvPr/>
        </p:nvSpPr>
        <p:spPr>
          <a:xfrm>
            <a:off x="0" y="600545"/>
            <a:ext cx="12104567" cy="6055504"/>
          </a:xfrm>
          <a:prstGeom prst="rect">
            <a:avLst/>
          </a:prstGeom>
        </p:spPr>
        <p:txBody>
          <a:bodyPr wrap="square">
            <a:spAutoFit/>
          </a:bodyPr>
          <a:lstStyle/>
          <a:p>
            <a:endParaRPr lang="en-US" altLang="ja-JP" sz="1700" dirty="0">
              <a:latin typeface="メイリオ" panose="020B0604030504040204" pitchFamily="50" charset="-128"/>
              <a:ea typeface="メイリオ" panose="020B0604030504040204" pitchFamily="50" charset="-128"/>
            </a:endParaRPr>
          </a:p>
          <a:p>
            <a:pPr indent="-457200">
              <a:lnSpc>
                <a:spcPct val="110000"/>
              </a:lnSpc>
              <a:defRPr/>
            </a:pPr>
            <a:r>
              <a:rPr lang="ja-JP" altLang="en-US" sz="1700" dirty="0" smtClean="0">
                <a:latin typeface="メイリオ" panose="020B0604030504040204" pitchFamily="50" charset="-128"/>
                <a:ea typeface="メイリオ" panose="020B0604030504040204" pitchFamily="50" charset="-128"/>
              </a:rPr>
              <a:t>　</a:t>
            </a:r>
            <a:r>
              <a:rPr lang="ja-JP" altLang="en-US" sz="2000" b="1" dirty="0">
                <a:latin typeface="ＭＳ ゴシック" panose="020B0609070205080204" pitchFamily="49" charset="-128"/>
                <a:ea typeface="ＭＳ ゴシック" panose="020B0609070205080204" pitchFamily="49" charset="-128"/>
              </a:rPr>
              <a:t>②</a:t>
            </a:r>
            <a:r>
              <a:rPr lang="ja-JP" altLang="ja-JP" sz="2000" b="1" dirty="0">
                <a:latin typeface="ＭＳ ゴシック" panose="020B0609070205080204" pitchFamily="49" charset="-128"/>
                <a:ea typeface="ＭＳ ゴシック" panose="020B0609070205080204" pitchFamily="49" charset="-128"/>
              </a:rPr>
              <a:t>就業場所：転勤範囲の明示</a:t>
            </a:r>
            <a:endParaRPr lang="en-US" altLang="ja-JP" sz="2000" b="1" dirty="0">
              <a:latin typeface="ＭＳ ゴシック" panose="020B0609070205080204" pitchFamily="49" charset="-128"/>
              <a:ea typeface="ＭＳ ゴシック" panose="020B0609070205080204" pitchFamily="49" charset="-128"/>
            </a:endParaRPr>
          </a:p>
          <a:p>
            <a:pPr indent="-457200">
              <a:lnSpc>
                <a:spcPct val="110000"/>
              </a:lnSpc>
              <a:defRPr/>
            </a:pPr>
            <a:r>
              <a:rPr lang="ja-JP" altLang="en-US" sz="1700" dirty="0" smtClean="0">
                <a:latin typeface="メイリオ" panose="020B0604030504040204" pitchFamily="50" charset="-128"/>
                <a:ea typeface="メイリオ" panose="020B0604030504040204" pitchFamily="50" charset="-128"/>
              </a:rPr>
              <a:t>　　採用後</a:t>
            </a:r>
            <a:r>
              <a:rPr lang="ja-JP" altLang="en-US" sz="1700" dirty="0">
                <a:latin typeface="メイリオ" panose="020B0604030504040204" pitchFamily="50" charset="-128"/>
                <a:ea typeface="メイリオ" panose="020B0604030504040204" pitchFamily="50" charset="-128"/>
              </a:rPr>
              <a:t>、雇入れ直後の就業場所と異なる就業場所に配置される見込みがある場合は、転勤の可能性</a:t>
            </a:r>
            <a:r>
              <a:rPr lang="ja-JP" altLang="en-US" sz="1700">
                <a:latin typeface="メイリオ" panose="020B0604030504040204" pitchFamily="50" charset="-128"/>
                <a:ea typeface="メイリオ" panose="020B0604030504040204" pitchFamily="50" charset="-128"/>
              </a:rPr>
              <a:t>を</a:t>
            </a:r>
            <a:r>
              <a:rPr lang="ja-JP" altLang="en-US" sz="1700" smtClean="0">
                <a:latin typeface="メイリオ" panose="020B0604030504040204" pitchFamily="50" charset="-128"/>
                <a:ea typeface="メイリオ" panose="020B0604030504040204" pitchFamily="50" charset="-128"/>
              </a:rPr>
              <a:t>「あり</a:t>
            </a:r>
            <a:r>
              <a:rPr lang="ja-JP" altLang="en-US" sz="1700" dirty="0">
                <a:latin typeface="メイリオ" panose="020B0604030504040204" pitchFamily="50" charset="-128"/>
                <a:ea typeface="メイリオ" panose="020B0604030504040204" pitchFamily="50" charset="-128"/>
              </a:rPr>
              <a:t>」と</a:t>
            </a:r>
            <a:r>
              <a:rPr lang="ja-JP" altLang="en-US" sz="1700" dirty="0" smtClean="0">
                <a:latin typeface="メイリオ" panose="020B0604030504040204" pitchFamily="50" charset="-128"/>
                <a:ea typeface="メイリオ" panose="020B0604030504040204" pitchFamily="50" charset="-128"/>
              </a:rPr>
              <a:t>し　　</a:t>
            </a:r>
            <a:endParaRPr lang="en-US" altLang="ja-JP" sz="1700" dirty="0" smtClean="0">
              <a:latin typeface="メイリオ" panose="020B0604030504040204" pitchFamily="50" charset="-128"/>
              <a:ea typeface="メイリオ" panose="020B0604030504040204" pitchFamily="50" charset="-128"/>
            </a:endParaRPr>
          </a:p>
          <a:p>
            <a:pPr indent="-457200">
              <a:lnSpc>
                <a:spcPct val="110000"/>
              </a:lnSpc>
              <a:defRPr/>
            </a:pPr>
            <a:r>
              <a:rPr lang="ja-JP" altLang="en-US" sz="1700" dirty="0">
                <a:latin typeface="メイリオ" panose="020B0604030504040204" pitchFamily="50" charset="-128"/>
                <a:ea typeface="メイリオ" panose="020B0604030504040204" pitchFamily="50" charset="-128"/>
              </a:rPr>
              <a:t>　</a:t>
            </a:r>
            <a:r>
              <a:rPr lang="ja-JP" altLang="en-US" sz="1700" dirty="0" smtClean="0">
                <a:latin typeface="メイリオ" panose="020B0604030504040204" pitchFamily="50" charset="-128"/>
                <a:ea typeface="メイリオ" panose="020B0604030504040204" pitchFamily="50" charset="-128"/>
              </a:rPr>
              <a:t>　</a:t>
            </a:r>
            <a:r>
              <a:rPr lang="ja-JP" altLang="en-US" sz="1700" dirty="0" err="1" smtClean="0">
                <a:latin typeface="メイリオ" panose="020B0604030504040204" pitchFamily="50" charset="-128"/>
                <a:ea typeface="メイリオ" panose="020B0604030504040204" pitchFamily="50" charset="-128"/>
              </a:rPr>
              <a:t>た</a:t>
            </a:r>
            <a:r>
              <a:rPr lang="ja-JP" altLang="en-US" sz="1700" dirty="0">
                <a:latin typeface="メイリオ" panose="020B0604030504040204" pitchFamily="50" charset="-128"/>
                <a:ea typeface="メイリオ" panose="020B0604030504040204" pitchFamily="50" charset="-128"/>
              </a:rPr>
              <a:t>上で、転勤範囲</a:t>
            </a:r>
            <a:r>
              <a:rPr lang="ja-JP" altLang="en-US" sz="1700" dirty="0" smtClean="0">
                <a:latin typeface="メイリオ" panose="020B0604030504040204" pitchFamily="50" charset="-128"/>
                <a:ea typeface="メイリオ" panose="020B0604030504040204" pitchFamily="50" charset="-128"/>
              </a:rPr>
              <a:t>を「補足事項」又は「求人</a:t>
            </a:r>
            <a:r>
              <a:rPr lang="ja-JP" altLang="en-US" sz="1700" dirty="0">
                <a:latin typeface="メイリオ" panose="020B0604030504040204" pitchFamily="50" charset="-128"/>
                <a:ea typeface="メイリオ" panose="020B0604030504040204" pitchFamily="50" charset="-128"/>
              </a:rPr>
              <a:t>条件にかかる特記</a:t>
            </a:r>
            <a:r>
              <a:rPr lang="ja-JP" altLang="en-US" sz="1700" dirty="0" smtClean="0">
                <a:latin typeface="メイリオ" panose="020B0604030504040204" pitchFamily="50" charset="-128"/>
                <a:ea typeface="メイリオ" panose="020B0604030504040204" pitchFamily="50" charset="-128"/>
              </a:rPr>
              <a:t>事項」へ明示</a:t>
            </a:r>
            <a:r>
              <a:rPr lang="ja-JP" altLang="en-US" sz="1700" dirty="0">
                <a:latin typeface="メイリオ" panose="020B0604030504040204" pitchFamily="50" charset="-128"/>
                <a:ea typeface="メイリオ" panose="020B0604030504040204" pitchFamily="50" charset="-128"/>
              </a:rPr>
              <a:t>してください</a:t>
            </a:r>
            <a:r>
              <a:rPr lang="ja-JP" altLang="en-US" sz="1700" dirty="0" smtClean="0">
                <a:latin typeface="メイリオ" panose="020B0604030504040204" pitchFamily="50" charset="-128"/>
                <a:ea typeface="メイリオ" panose="020B0604030504040204" pitchFamily="50" charset="-128"/>
              </a:rPr>
              <a:t>。</a:t>
            </a:r>
            <a:endParaRPr lang="en-US" altLang="ja-JP" sz="1700" dirty="0" smtClean="0">
              <a:latin typeface="メイリオ" panose="020B0604030504040204" pitchFamily="50" charset="-128"/>
              <a:ea typeface="メイリオ" panose="020B0604030504040204" pitchFamily="50" charset="-128"/>
            </a:endParaRPr>
          </a:p>
          <a:p>
            <a:pPr indent="-457200">
              <a:lnSpc>
                <a:spcPct val="110000"/>
              </a:lnSpc>
              <a:defRPr/>
            </a:pPr>
            <a:endParaRPr lang="en-US" altLang="ja-JP" sz="1700" dirty="0">
              <a:latin typeface="メイリオ" panose="020B0604030504040204" pitchFamily="50" charset="-128"/>
              <a:ea typeface="メイリオ" panose="020B0604030504040204" pitchFamily="50" charset="-128"/>
            </a:endParaRPr>
          </a:p>
          <a:p>
            <a:r>
              <a:rPr lang="ja-JP" altLang="en-US" b="1" dirty="0" smtClean="0"/>
              <a:t>　</a:t>
            </a:r>
            <a:r>
              <a:rPr lang="ja-JP" altLang="ja-JP" b="1" dirty="0" smtClean="0"/>
              <a:t>＜</a:t>
            </a:r>
            <a:r>
              <a:rPr lang="ja-JP" altLang="ja-JP" b="1" dirty="0"/>
              <a:t>記載例</a:t>
            </a:r>
            <a:r>
              <a:rPr lang="ja-JP" altLang="ja-JP" b="1" dirty="0" smtClean="0"/>
              <a:t>＞</a:t>
            </a:r>
            <a:endParaRPr lang="ja-JP" altLang="ja-JP" dirty="0"/>
          </a:p>
          <a:p>
            <a:r>
              <a:rPr lang="ja-JP" altLang="en-US" dirty="0" smtClean="0"/>
              <a:t>　</a:t>
            </a:r>
            <a:r>
              <a:rPr lang="ja-JP" altLang="ja-JP" dirty="0" smtClean="0"/>
              <a:t>変更範囲</a:t>
            </a:r>
            <a:r>
              <a:rPr lang="ja-JP" altLang="ja-JP" dirty="0"/>
              <a:t>：東京支社、大阪支社</a:t>
            </a:r>
          </a:p>
          <a:p>
            <a:r>
              <a:rPr lang="ja-JP" altLang="en-US" dirty="0" smtClean="0"/>
              <a:t>　</a:t>
            </a:r>
            <a:r>
              <a:rPr lang="ja-JP" altLang="ja-JP" dirty="0" smtClean="0"/>
              <a:t>変更範囲</a:t>
            </a:r>
            <a:r>
              <a:rPr lang="ja-JP" altLang="ja-JP" dirty="0"/>
              <a:t>：海外（イギリス・アメリカ・韓国の</a:t>
            </a:r>
            <a:r>
              <a:rPr lang="en-US" altLang="ja-JP" dirty="0"/>
              <a:t>3</a:t>
            </a:r>
            <a:r>
              <a:rPr lang="ja-JP" altLang="ja-JP" dirty="0"/>
              <a:t>カ国）及び全国（東京、大阪、神戸、広島、高知、那覇）への</a:t>
            </a:r>
            <a:r>
              <a:rPr lang="ja-JP" altLang="ja-JP" dirty="0" smtClean="0"/>
              <a:t>配</a:t>
            </a:r>
            <a:r>
              <a:rPr lang="ja-JP" altLang="en-US" dirty="0" smtClean="0"/>
              <a:t>　</a:t>
            </a:r>
            <a:endParaRPr lang="en-US" altLang="ja-JP" dirty="0" smtClean="0"/>
          </a:p>
          <a:p>
            <a:r>
              <a:rPr lang="ja-JP" altLang="en-US" dirty="0"/>
              <a:t>　</a:t>
            </a:r>
            <a:r>
              <a:rPr lang="ja-JP" altLang="en-US" dirty="0" smtClean="0"/>
              <a:t>　　　　　</a:t>
            </a:r>
            <a:r>
              <a:rPr lang="ja-JP" altLang="ja-JP" dirty="0" smtClean="0"/>
              <a:t>置</a:t>
            </a:r>
            <a:r>
              <a:rPr lang="ja-JP" altLang="ja-JP" dirty="0"/>
              <a:t>転換あり</a:t>
            </a:r>
          </a:p>
          <a:p>
            <a:r>
              <a:rPr lang="ja-JP" altLang="en-US" dirty="0" smtClean="0"/>
              <a:t>　</a:t>
            </a:r>
            <a:r>
              <a:rPr lang="ja-JP" altLang="ja-JP" dirty="0" smtClean="0"/>
              <a:t>変更範囲</a:t>
            </a:r>
            <a:r>
              <a:rPr lang="ja-JP" altLang="ja-JP" dirty="0"/>
              <a:t>：本店及び全ての支店、営業所、労働者の自宅での勤務</a:t>
            </a:r>
          </a:p>
          <a:p>
            <a:r>
              <a:rPr lang="ja-JP" altLang="en-US" dirty="0" smtClean="0"/>
              <a:t>　</a:t>
            </a:r>
            <a:r>
              <a:rPr lang="ja-JP" altLang="ja-JP" dirty="0" smtClean="0"/>
              <a:t>変更範囲</a:t>
            </a:r>
            <a:r>
              <a:rPr lang="ja-JP" altLang="ja-JP" dirty="0"/>
              <a:t>：愛知</a:t>
            </a:r>
            <a:r>
              <a:rPr lang="ja-JP" altLang="ja-JP" dirty="0" smtClean="0"/>
              <a:t>県内</a:t>
            </a:r>
            <a:endParaRPr lang="en-US" altLang="ja-JP" dirty="0" smtClean="0"/>
          </a:p>
          <a:p>
            <a:r>
              <a:rPr lang="ja-JP" altLang="en-US" dirty="0" smtClean="0"/>
              <a:t>　</a:t>
            </a:r>
            <a:r>
              <a:rPr lang="ja-JP" altLang="ja-JP" dirty="0" smtClean="0"/>
              <a:t>変更</a:t>
            </a:r>
            <a:r>
              <a:rPr lang="ja-JP" altLang="ja-JP" dirty="0"/>
              <a:t>範囲：会社の定める</a:t>
            </a:r>
            <a:r>
              <a:rPr lang="ja-JP" altLang="ja-JP" dirty="0" smtClean="0"/>
              <a:t>営業所</a:t>
            </a:r>
            <a:endParaRPr lang="ja-JP" altLang="ja-JP" dirty="0"/>
          </a:p>
          <a:p>
            <a:r>
              <a:rPr lang="ja-JP" altLang="en-US" dirty="0" smtClean="0"/>
              <a:t>　</a:t>
            </a:r>
            <a:r>
              <a:rPr lang="ja-JP" altLang="ja-JP" dirty="0" smtClean="0"/>
              <a:t>変更範囲</a:t>
            </a:r>
            <a:r>
              <a:rPr lang="ja-JP" altLang="ja-JP" dirty="0"/>
              <a:t>：原則、京都市内</a:t>
            </a:r>
            <a:r>
              <a:rPr lang="en-US" altLang="ja-JP" dirty="0"/>
              <a:t>(</a:t>
            </a:r>
            <a:r>
              <a:rPr lang="ja-JP" altLang="ja-JP" dirty="0"/>
              <a:t>ただし、関西圏内に事業所が新設された場合、希望に応じて当該事業所に異動する</a:t>
            </a:r>
            <a:r>
              <a:rPr lang="ja-JP" altLang="ja-JP" dirty="0" err="1" smtClean="0"/>
              <a:t>こ</a:t>
            </a:r>
            <a:r>
              <a:rPr lang="ja-JP" altLang="en-US" dirty="0" smtClean="0"/>
              <a:t>　</a:t>
            </a:r>
            <a:endParaRPr lang="en-US" altLang="ja-JP" dirty="0" smtClean="0"/>
          </a:p>
          <a:p>
            <a:r>
              <a:rPr lang="ja-JP" altLang="en-US" dirty="0"/>
              <a:t>　</a:t>
            </a:r>
            <a:r>
              <a:rPr lang="ja-JP" altLang="en-US" dirty="0" smtClean="0"/>
              <a:t>　　　　　</a:t>
            </a:r>
            <a:r>
              <a:rPr lang="ja-JP" altLang="ja-JP" dirty="0" smtClean="0"/>
              <a:t>とがある</a:t>
            </a:r>
            <a:r>
              <a:rPr lang="ja-JP" altLang="ja-JP" dirty="0"/>
              <a:t>。関西圏とは、京都府・大阪府・兵庫県・滋賀県・奈良県・和歌山県である。</a:t>
            </a:r>
            <a:r>
              <a:rPr lang="en-US" altLang="ja-JP" dirty="0" smtClean="0"/>
              <a:t>)</a:t>
            </a:r>
          </a:p>
          <a:p>
            <a:endParaRPr lang="en-US" altLang="ja-JP" dirty="0" smtClean="0"/>
          </a:p>
          <a:p>
            <a:endParaRPr lang="en-US" altLang="ja-JP" dirty="0"/>
          </a:p>
          <a:p>
            <a:pPr indent="-457200">
              <a:lnSpc>
                <a:spcPct val="110000"/>
              </a:lnSpc>
              <a:defRPr/>
            </a:pPr>
            <a:r>
              <a:rPr lang="ja-JP" altLang="en-US" dirty="0" smtClean="0">
                <a:latin typeface="ＭＳ ゴシック" panose="020B0609070205080204" pitchFamily="49" charset="-128"/>
                <a:ea typeface="ＭＳ ゴシック" panose="020B0609070205080204" pitchFamily="49" charset="-128"/>
              </a:rPr>
              <a:t>　</a:t>
            </a:r>
            <a:r>
              <a:rPr lang="ja-JP" altLang="ja-JP" sz="2000" b="1" dirty="0">
                <a:latin typeface="ＭＳ ゴシック" panose="020B0609070205080204" pitchFamily="49" charset="-128"/>
                <a:ea typeface="ＭＳ ゴシック" panose="020B0609070205080204" pitchFamily="49" charset="-128"/>
              </a:rPr>
              <a:t>③有期契約：有期契約を更新する場合の基準の明示</a:t>
            </a:r>
            <a:endParaRPr lang="en-US" altLang="ja-JP" sz="2000" b="1" dirty="0">
              <a:latin typeface="ＭＳ ゴシック" panose="020B0609070205080204" pitchFamily="49" charset="-128"/>
              <a:ea typeface="ＭＳ ゴシック" panose="020B0609070205080204" pitchFamily="49" charset="-128"/>
            </a:endParaRPr>
          </a:p>
          <a:p>
            <a:pPr indent="-457200">
              <a:lnSpc>
                <a:spcPct val="110000"/>
              </a:lnSpc>
              <a:defRPr/>
            </a:pPr>
            <a:r>
              <a:rPr lang="ja-JP" altLang="en-US" sz="1700" dirty="0">
                <a:latin typeface="メイリオ" panose="020B0604030504040204" pitchFamily="50" charset="-128"/>
                <a:ea typeface="メイリオ" panose="020B0604030504040204" pitchFamily="50" charset="-128"/>
              </a:rPr>
              <a:t>　　雇用期間の定め</a:t>
            </a:r>
            <a:r>
              <a:rPr lang="ja-JP" altLang="en-US" sz="1700" dirty="0" smtClean="0">
                <a:latin typeface="メイリオ" panose="020B0604030504040204" pitchFamily="50" charset="-128"/>
                <a:ea typeface="メイリオ" panose="020B0604030504040204" pitchFamily="50" charset="-128"/>
              </a:rPr>
              <a:t>がな</a:t>
            </a:r>
            <a:r>
              <a:rPr lang="ja-JP" altLang="en-US" sz="1700" dirty="0">
                <a:latin typeface="メイリオ" panose="020B0604030504040204" pitchFamily="50" charset="-128"/>
                <a:ea typeface="メイリオ" panose="020B0604030504040204" pitchFamily="50" charset="-128"/>
              </a:rPr>
              <a:t>い</a:t>
            </a:r>
            <a:r>
              <a:rPr lang="ja-JP" altLang="en-US" sz="1700" dirty="0" smtClean="0">
                <a:latin typeface="メイリオ" panose="020B0604030504040204" pitchFamily="50" charset="-128"/>
                <a:ea typeface="メイリオ" panose="020B0604030504040204" pitchFamily="50" charset="-128"/>
              </a:rPr>
              <a:t>場合</a:t>
            </a:r>
            <a:r>
              <a:rPr lang="ja-JP" altLang="en-US" sz="1700" dirty="0">
                <a:latin typeface="メイリオ" panose="020B0604030504040204" pitchFamily="50" charset="-128"/>
                <a:ea typeface="メイリオ" panose="020B0604030504040204" pitchFamily="50" charset="-128"/>
              </a:rPr>
              <a:t>には、記載は必要ありません</a:t>
            </a:r>
            <a:r>
              <a:rPr lang="ja-JP" altLang="en-US" sz="1700" dirty="0" smtClean="0">
                <a:latin typeface="メイリオ" panose="020B0604030504040204" pitchFamily="50" charset="-128"/>
                <a:ea typeface="メイリオ" panose="020B0604030504040204" pitchFamily="50" charset="-128"/>
              </a:rPr>
              <a:t>。</a:t>
            </a:r>
            <a:endParaRPr lang="en-US" altLang="ja-JP" sz="1700" dirty="0" smtClean="0">
              <a:latin typeface="メイリオ" panose="020B0604030504040204" pitchFamily="50" charset="-128"/>
              <a:ea typeface="メイリオ" panose="020B0604030504040204" pitchFamily="50" charset="-128"/>
            </a:endParaRPr>
          </a:p>
          <a:p>
            <a:pPr indent="-457200">
              <a:lnSpc>
                <a:spcPct val="110000"/>
              </a:lnSpc>
              <a:defRPr/>
            </a:pPr>
            <a:r>
              <a:rPr lang="ja-JP" altLang="en-US" sz="1700" dirty="0">
                <a:latin typeface="メイリオ" panose="020B0604030504040204" pitchFamily="50" charset="-128"/>
                <a:ea typeface="メイリオ" panose="020B0604030504040204" pitchFamily="50" charset="-128"/>
              </a:rPr>
              <a:t>　</a:t>
            </a:r>
            <a:r>
              <a:rPr lang="ja-JP" altLang="en-US" sz="1700" dirty="0" smtClean="0">
                <a:latin typeface="メイリオ" panose="020B0604030504040204" pitchFamily="50" charset="-128"/>
                <a:ea typeface="メイリオ" panose="020B0604030504040204" pitchFamily="50" charset="-128"/>
              </a:rPr>
              <a:t>　ご不明な点はハローワーク一宮までご相談ください</a:t>
            </a:r>
            <a:r>
              <a:rPr lang="ja-JP" altLang="en-US" sz="1700" dirty="0">
                <a:latin typeface="メイリオ" panose="020B0604030504040204" pitchFamily="50" charset="-128"/>
                <a:ea typeface="メイリオ" panose="020B0604030504040204" pitchFamily="50" charset="-128"/>
              </a:rPr>
              <a:t>。</a:t>
            </a:r>
            <a:endParaRPr lang="en-US" altLang="ja-JP" sz="1700" u="sng" dirty="0">
              <a:solidFill>
                <a:srgbClr val="00B050"/>
              </a:solidFill>
              <a:latin typeface="メイリオ" panose="020B0604030504040204" pitchFamily="50" charset="-128"/>
              <a:ea typeface="メイリオ" panose="020B0604030504040204" pitchFamily="50" charset="-128"/>
            </a:endParaRPr>
          </a:p>
          <a:p>
            <a:endParaRPr lang="ja-JP" altLang="ja-JP" dirty="0"/>
          </a:p>
          <a:p>
            <a:r>
              <a:rPr lang="ja-JP" altLang="en-US" sz="1700" dirty="0" smtClean="0">
                <a:latin typeface="メイリオ" panose="020B0604030504040204" pitchFamily="50" charset="-128"/>
                <a:ea typeface="メイリオ" panose="020B0604030504040204" pitchFamily="50" charset="-128"/>
              </a:rPr>
              <a:t>　　</a:t>
            </a:r>
            <a:endParaRPr lang="en-US" altLang="ja-JP" sz="1700" dirty="0">
              <a:latin typeface="メイリオ" panose="020B0604030504040204" pitchFamily="50" charset="-128"/>
              <a:ea typeface="メイリオ" panose="020B0604030504040204" pitchFamily="50" charset="-128"/>
            </a:endParaRPr>
          </a:p>
        </p:txBody>
      </p:sp>
      <p:sp>
        <p:nvSpPr>
          <p:cNvPr id="6" name="タイトル 1"/>
          <p:cNvSpPr txBox="1">
            <a:spLocks/>
          </p:cNvSpPr>
          <p:nvPr/>
        </p:nvSpPr>
        <p:spPr>
          <a:xfrm>
            <a:off x="5462195" y="6356350"/>
            <a:ext cx="5654098" cy="504056"/>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lstStyle>
          <a:p>
            <a:pPr algn="ctr"/>
            <a:r>
              <a:rPr lang="ja-JP" altLang="en-US" sz="2000" b="1" dirty="0" smtClean="0">
                <a:solidFill>
                  <a:schemeClr val="bg2">
                    <a:lumMod val="10000"/>
                  </a:schemeClr>
                </a:solidFill>
                <a:latin typeface="+mj-ea"/>
              </a:rPr>
              <a:t>冊子「求人申込みから採用まで」</a:t>
            </a:r>
            <a:r>
              <a:rPr lang="en-US" altLang="ja-JP" sz="2000" b="1" dirty="0" smtClean="0">
                <a:solidFill>
                  <a:schemeClr val="tx1"/>
                </a:solidFill>
                <a:latin typeface="+mj-ea"/>
              </a:rPr>
              <a:t>p.66</a:t>
            </a:r>
            <a:r>
              <a:rPr lang="ja-JP" altLang="en-US" sz="2000" b="1" dirty="0" smtClean="0">
                <a:solidFill>
                  <a:schemeClr val="tx1"/>
                </a:solidFill>
                <a:latin typeface="+mj-ea"/>
              </a:rPr>
              <a:t>～</a:t>
            </a:r>
            <a:r>
              <a:rPr lang="en-US" altLang="ja-JP" sz="2000" b="1" dirty="0" smtClean="0">
                <a:solidFill>
                  <a:schemeClr val="tx1"/>
                </a:solidFill>
                <a:latin typeface="+mj-ea"/>
              </a:rPr>
              <a:t>6</a:t>
            </a:r>
            <a:r>
              <a:rPr lang="en-US" altLang="ja-JP" sz="2000" b="1" dirty="0">
                <a:solidFill>
                  <a:schemeClr val="tx1"/>
                </a:solidFill>
                <a:latin typeface="+mj-ea"/>
              </a:rPr>
              <a:t>7</a:t>
            </a:r>
            <a:r>
              <a:rPr lang="ja-JP" altLang="en-US" sz="2000" b="1" dirty="0" smtClean="0">
                <a:solidFill>
                  <a:schemeClr val="tx1"/>
                </a:solidFill>
                <a:latin typeface="+mj-ea"/>
              </a:rPr>
              <a:t>　</a:t>
            </a:r>
            <a:r>
              <a:rPr lang="ja-JP" altLang="en-US" sz="2000" b="1" dirty="0" smtClean="0">
                <a:solidFill>
                  <a:schemeClr val="bg2">
                    <a:lumMod val="10000"/>
                  </a:schemeClr>
                </a:solidFill>
                <a:latin typeface="+mj-ea"/>
              </a:rPr>
              <a:t>　</a:t>
            </a:r>
            <a:r>
              <a:rPr lang="ja-JP" altLang="en-US" sz="2000" b="1" dirty="0" smtClean="0">
                <a:latin typeface="+mj-ea"/>
              </a:rPr>
              <a:t>　　　　　　　　　　　　　　</a:t>
            </a:r>
            <a:endParaRPr lang="ja-JP" altLang="en-US" sz="2000" b="1" dirty="0">
              <a:solidFill>
                <a:srgbClr val="FF0000"/>
              </a:solidFill>
              <a:latin typeface="+mj-ea"/>
            </a:endParaRPr>
          </a:p>
        </p:txBody>
      </p:sp>
      <p:sp>
        <p:nvSpPr>
          <p:cNvPr id="7" name="スライド番号プレースホルダー 6"/>
          <p:cNvSpPr>
            <a:spLocks noGrp="1"/>
          </p:cNvSpPr>
          <p:nvPr>
            <p:ph type="sldNum" sz="quarter" idx="12"/>
          </p:nvPr>
        </p:nvSpPr>
        <p:spPr/>
        <p:txBody>
          <a:bodyPr/>
          <a:lstStyle/>
          <a:p>
            <a:fld id="{707B1553-3310-41F1-9CF5-ED472252F08C}" type="slidenum">
              <a:rPr kumimoji="1" lang="ja-JP" altLang="en-US" smtClean="0"/>
              <a:t>16</a:t>
            </a:fld>
            <a:endParaRPr kumimoji="1" lang="ja-JP" altLang="en-US"/>
          </a:p>
        </p:txBody>
      </p:sp>
    </p:spTree>
    <p:extLst>
      <p:ext uri="{BB962C8B-B14F-4D97-AF65-F5344CB8AC3E}">
        <p14:creationId xmlns:p14="http://schemas.microsoft.com/office/powerpoint/2010/main" val="2518718786"/>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119336" y="332656"/>
            <a:ext cx="11234464" cy="936104"/>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lstStyle>
          <a:p>
            <a:pPr algn="ctr"/>
            <a:r>
              <a:rPr lang="ja-JP" altLang="en-US" sz="2800" b="1" dirty="0" smtClean="0">
                <a:solidFill>
                  <a:schemeClr val="bg2">
                    <a:lumMod val="10000"/>
                  </a:schemeClr>
                </a:solidFill>
                <a:latin typeface="+mj-ea"/>
              </a:rPr>
              <a:t>３</a:t>
            </a:r>
            <a:r>
              <a:rPr lang="en-US" altLang="ja-JP" sz="2800" b="1" dirty="0" smtClean="0">
                <a:solidFill>
                  <a:schemeClr val="bg2">
                    <a:lumMod val="10000"/>
                  </a:schemeClr>
                </a:solidFill>
                <a:latin typeface="+mj-ea"/>
              </a:rPr>
              <a:t>-</a:t>
            </a:r>
            <a:r>
              <a:rPr lang="ja-JP" altLang="en-US" sz="2800" b="1" dirty="0" smtClean="0">
                <a:solidFill>
                  <a:schemeClr val="bg2">
                    <a:lumMod val="10000"/>
                  </a:schemeClr>
                </a:solidFill>
                <a:latin typeface="+mj-ea"/>
              </a:rPr>
              <a:t>５</a:t>
            </a:r>
            <a:r>
              <a:rPr lang="en-US" altLang="ja-JP" sz="2800" b="1" dirty="0" smtClean="0">
                <a:solidFill>
                  <a:schemeClr val="bg2">
                    <a:lumMod val="10000"/>
                  </a:schemeClr>
                </a:solidFill>
                <a:latin typeface="+mj-ea"/>
              </a:rPr>
              <a:t>.</a:t>
            </a:r>
            <a:r>
              <a:rPr lang="ja-JP" altLang="en-US" sz="2800" b="1" dirty="0" smtClean="0">
                <a:solidFill>
                  <a:schemeClr val="bg2">
                    <a:lumMod val="10000"/>
                  </a:schemeClr>
                </a:solidFill>
                <a:latin typeface="+mj-ea"/>
              </a:rPr>
              <a:t>求人票交付後（</a:t>
            </a:r>
            <a:r>
              <a:rPr lang="en-US" altLang="ja-JP" sz="2800" b="1" dirty="0" smtClean="0">
                <a:solidFill>
                  <a:schemeClr val="bg2">
                    <a:lumMod val="10000"/>
                  </a:schemeClr>
                </a:solidFill>
                <a:latin typeface="+mj-ea"/>
              </a:rPr>
              <a:t>7</a:t>
            </a:r>
            <a:r>
              <a:rPr lang="ja-JP" altLang="en-US" sz="2800" b="1" dirty="0" smtClean="0">
                <a:solidFill>
                  <a:schemeClr val="bg2">
                    <a:lumMod val="10000"/>
                  </a:schemeClr>
                </a:solidFill>
                <a:latin typeface="+mj-ea"/>
              </a:rPr>
              <a:t>月</a:t>
            </a:r>
            <a:r>
              <a:rPr lang="en-US" altLang="ja-JP" sz="2800" b="1" dirty="0" smtClean="0">
                <a:solidFill>
                  <a:schemeClr val="bg2">
                    <a:lumMod val="10000"/>
                  </a:schemeClr>
                </a:solidFill>
                <a:latin typeface="+mj-ea"/>
              </a:rPr>
              <a:t>1</a:t>
            </a:r>
            <a:r>
              <a:rPr lang="ja-JP" altLang="en-US" sz="2800" b="1" dirty="0" smtClean="0">
                <a:solidFill>
                  <a:schemeClr val="bg2">
                    <a:lumMod val="10000"/>
                  </a:schemeClr>
                </a:solidFill>
                <a:latin typeface="+mj-ea"/>
              </a:rPr>
              <a:t>日～）に内容を変更（訂正）したい場合</a:t>
            </a:r>
            <a:r>
              <a:rPr lang="ja-JP" altLang="en-US" sz="2800" b="1" dirty="0" smtClean="0">
                <a:latin typeface="+mj-ea"/>
              </a:rPr>
              <a:t>　　　　　　　　　　　　　　</a:t>
            </a:r>
            <a:endParaRPr lang="ja-JP" altLang="en-US" sz="2800" b="1" dirty="0">
              <a:solidFill>
                <a:srgbClr val="FF0000"/>
              </a:solidFill>
              <a:latin typeface="+mj-ea"/>
            </a:endParaRPr>
          </a:p>
        </p:txBody>
      </p:sp>
      <p:sp>
        <p:nvSpPr>
          <p:cNvPr id="6" name="正方形/長方形 5"/>
          <p:cNvSpPr/>
          <p:nvPr/>
        </p:nvSpPr>
        <p:spPr>
          <a:xfrm>
            <a:off x="595772" y="1446405"/>
            <a:ext cx="10756032" cy="1815882"/>
          </a:xfrm>
          <a:prstGeom prst="rect">
            <a:avLst/>
          </a:prstGeom>
        </p:spPr>
        <p:txBody>
          <a:bodyPr wrap="square">
            <a:spAutoFit/>
          </a:bodyPr>
          <a:lstStyle/>
          <a:p>
            <a:pPr marL="139700" indent="-139700" algn="just">
              <a:spcAft>
                <a:spcPts val="0"/>
              </a:spcAft>
            </a:pPr>
            <a:r>
              <a:rPr lang="ja-JP" altLang="ja-JP" sz="2800" kern="100" dirty="0" smtClean="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kern="100" dirty="0" smtClean="0">
                <a:latin typeface="メイリオ" panose="020B0604030504040204" pitchFamily="50" charset="-128"/>
                <a:ea typeface="メイリオ" panose="020B0604030504040204" pitchFamily="50" charset="-128"/>
                <a:cs typeface="Times New Roman" panose="02020603050405020304" pitchFamily="18" charset="0"/>
              </a:rPr>
              <a:t>求人票交付後に、内容を変更（訂正）したい</a:t>
            </a:r>
            <a:r>
              <a:rPr lang="ja-JP" altLang="en-US" sz="2800" kern="100" dirty="0">
                <a:latin typeface="メイリオ" panose="020B0604030504040204" pitchFamily="50" charset="-128"/>
                <a:ea typeface="メイリオ" panose="020B0604030504040204" pitchFamily="50" charset="-128"/>
                <a:cs typeface="Times New Roman" panose="02020603050405020304" pitchFamily="18" charset="0"/>
              </a:rPr>
              <a:t>場合</a:t>
            </a:r>
            <a:r>
              <a:rPr lang="ja-JP" altLang="en-US" sz="2800" kern="100" dirty="0" smtClean="0">
                <a:latin typeface="メイリオ" panose="020B0604030504040204" pitchFamily="50" charset="-128"/>
                <a:ea typeface="メイリオ" panose="020B0604030504040204" pitchFamily="50" charset="-128"/>
                <a:cs typeface="Times New Roman" panose="02020603050405020304" pitchFamily="18" charset="0"/>
              </a:rPr>
              <a:t>は</a:t>
            </a:r>
            <a:endParaRPr lang="en-US" altLang="ja-JP" sz="2800"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marL="139700" indent="-139700" algn="just">
              <a:spcAft>
                <a:spcPts val="0"/>
              </a:spcAft>
            </a:pPr>
            <a:r>
              <a:rPr lang="ja-JP" altLang="en-US" sz="2800" kern="100" dirty="0" smtClean="0">
                <a:latin typeface="メイリオ" panose="020B0604030504040204" pitchFamily="50" charset="-128"/>
                <a:ea typeface="メイリオ" panose="020B0604030504040204" pitchFamily="50" charset="-128"/>
                <a:cs typeface="Times New Roman" panose="02020603050405020304" pitchFamily="18" charset="0"/>
              </a:rPr>
              <a:t>「求人票の事業主控」と、「学卒</a:t>
            </a:r>
            <a:r>
              <a:rPr lang="ja-JP" altLang="ja-JP" sz="2800" kern="100" dirty="0" smtClean="0">
                <a:latin typeface="メイリオ" panose="020B0604030504040204" pitchFamily="50" charset="-128"/>
                <a:ea typeface="メイリオ" panose="020B0604030504040204" pitchFamily="50" charset="-128"/>
                <a:cs typeface="Times New Roman" panose="02020603050405020304" pitchFamily="18" charset="0"/>
              </a:rPr>
              <a:t>求人</a:t>
            </a:r>
            <a:r>
              <a:rPr lang="ja-JP" altLang="en-US" sz="2800" kern="100" dirty="0" smtClean="0">
                <a:latin typeface="メイリオ" panose="020B0604030504040204" pitchFamily="50" charset="-128"/>
                <a:ea typeface="メイリオ" panose="020B0604030504040204" pitchFamily="50" charset="-128"/>
                <a:cs typeface="Times New Roman" panose="02020603050405020304" pitchFamily="18" charset="0"/>
              </a:rPr>
              <a:t>内容変更届」（様式はＨＰからダウンロードできます）をハローワークへ提出してください。変更後の求人票（確認印押印のもの）を交付します。</a:t>
            </a:r>
            <a:endParaRPr lang="en-US" altLang="ja-JP" sz="2800" kern="100" dirty="0" smtClean="0">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8" name="下矢印 7"/>
          <p:cNvSpPr/>
          <p:nvPr/>
        </p:nvSpPr>
        <p:spPr>
          <a:xfrm>
            <a:off x="3503712" y="3353485"/>
            <a:ext cx="1080120" cy="1094877"/>
          </a:xfrm>
          <a:prstGeom prst="downArrow">
            <a:avLst/>
          </a:prstGeom>
          <a:solidFill>
            <a:srgbClr val="FF0000"/>
          </a:solidFill>
          <a:ln>
            <a:noFill/>
          </a:ln>
          <a:scene3d>
            <a:camera prst="orthographicFront"/>
            <a:lightRig rig="threePt" dir="t"/>
          </a:scene3d>
          <a:sp3d prstMaterial="plastic">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spcBef>
                <a:spcPct val="20000"/>
              </a:spcBef>
              <a:spcAft>
                <a:spcPts val="1200"/>
              </a:spcAft>
            </a:pPr>
            <a:endParaRPr lang="ja-JP" altLang="en-US" sz="2300" dirty="0">
              <a:solidFill>
                <a:prstClr val="black"/>
              </a:solidFill>
              <a:latin typeface="メイリオ" panose="020B0604030504040204" pitchFamily="50" charset="-128"/>
              <a:ea typeface="メイリオ" panose="020B0604030504040204" pitchFamily="50" charset="-128"/>
            </a:endParaRPr>
          </a:p>
        </p:txBody>
      </p:sp>
      <p:sp>
        <p:nvSpPr>
          <p:cNvPr id="9" name="正方形/長方形 8"/>
          <p:cNvSpPr/>
          <p:nvPr/>
        </p:nvSpPr>
        <p:spPr>
          <a:xfrm>
            <a:off x="911424" y="4612085"/>
            <a:ext cx="11116852" cy="1077218"/>
          </a:xfrm>
          <a:prstGeom prst="rect">
            <a:avLst/>
          </a:prstGeom>
        </p:spPr>
        <p:txBody>
          <a:bodyPr wrap="square">
            <a:spAutoFit/>
          </a:bodyPr>
          <a:lstStyle/>
          <a:p>
            <a:pPr marL="139700" indent="-139700" algn="just">
              <a:spcAft>
                <a:spcPts val="0"/>
              </a:spcAft>
            </a:pPr>
            <a:r>
              <a:rPr lang="ja-JP" altLang="ja-JP" sz="3200" kern="1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3200" kern="1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変更（訂正）後の求人票を、</a:t>
            </a:r>
            <a:endParaRPr lang="en-US" altLang="ja-JP" sz="3200" kern="1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endParaRPr>
          </a:p>
          <a:p>
            <a:pPr marL="139700" indent="-139700" algn="just">
              <a:spcAft>
                <a:spcPts val="0"/>
              </a:spcAft>
            </a:pPr>
            <a:r>
              <a:rPr lang="ja-JP" altLang="en-US" sz="3200" kern="1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rPr>
              <a:t>必ず推薦依頼校へ送付してください。</a:t>
            </a:r>
            <a:endParaRPr lang="en-US" altLang="ja-JP" sz="3200" kern="100" dirty="0" smtClean="0">
              <a:solidFill>
                <a:srgbClr val="FF0000"/>
              </a:solidFill>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10" name="角丸四角形吹き出し 9"/>
          <p:cNvSpPr/>
          <p:nvPr/>
        </p:nvSpPr>
        <p:spPr>
          <a:xfrm>
            <a:off x="8096905" y="4001859"/>
            <a:ext cx="3615719" cy="1767332"/>
          </a:xfrm>
          <a:prstGeom prst="wedgeRoundRectCallout">
            <a:avLst>
              <a:gd name="adj1" fmla="val -44290"/>
              <a:gd name="adj2" fmla="val -86575"/>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8276317" y="4234096"/>
            <a:ext cx="3256894" cy="1302857"/>
          </a:xfrm>
          <a:prstGeom prst="rect">
            <a:avLst/>
          </a:prstGeom>
        </p:spPr>
        <p:txBody>
          <a:bodyPr wrap="square">
            <a:spAutoFit/>
          </a:bodyPr>
          <a:lstStyle/>
          <a:p>
            <a:pPr lvl="0" defTabSz="1042688">
              <a:lnSpc>
                <a:spcPct val="114000"/>
              </a:lnSpc>
              <a:defRPr/>
            </a:pPr>
            <a:r>
              <a:rPr kumimoji="1" lang="ja-JP" altLang="en-US" sz="23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一般求人と異なり、</a:t>
            </a:r>
            <a:endParaRPr kumimoji="1" lang="en-US" altLang="ja-JP" sz="23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a:p>
            <a:pPr lvl="0" defTabSz="1042688">
              <a:lnSpc>
                <a:spcPct val="114000"/>
              </a:lnSpc>
              <a:defRPr/>
            </a:pPr>
            <a:r>
              <a:rPr kumimoji="1" lang="ja-JP" altLang="en-US" sz="2300" b="1"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マイページからの変更はできません。</a:t>
            </a:r>
            <a:endParaRPr kumimoji="1" lang="en-US" altLang="ja-JP" sz="2300" b="1"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スライド番号プレースホルダー 2"/>
          <p:cNvSpPr>
            <a:spLocks noGrp="1"/>
          </p:cNvSpPr>
          <p:nvPr>
            <p:ph type="sldNum" sz="quarter" idx="12"/>
          </p:nvPr>
        </p:nvSpPr>
        <p:spPr/>
        <p:txBody>
          <a:bodyPr/>
          <a:lstStyle/>
          <a:p>
            <a:fld id="{707B1553-3310-41F1-9CF5-ED472252F08C}" type="slidenum">
              <a:rPr kumimoji="1" lang="ja-JP" altLang="en-US" smtClean="0"/>
              <a:t>17</a:t>
            </a:fld>
            <a:endParaRPr kumimoji="1" lang="ja-JP" altLang="en-US"/>
          </a:p>
        </p:txBody>
      </p:sp>
    </p:spTree>
    <p:extLst>
      <p:ext uri="{BB962C8B-B14F-4D97-AF65-F5344CB8AC3E}">
        <p14:creationId xmlns:p14="http://schemas.microsoft.com/office/powerpoint/2010/main" val="3520444365"/>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txBox="1">
            <a:spLocks/>
          </p:cNvSpPr>
          <p:nvPr/>
        </p:nvSpPr>
        <p:spPr>
          <a:xfrm>
            <a:off x="-284647" y="616059"/>
            <a:ext cx="10441160" cy="707351"/>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lstStyle>
          <a:p>
            <a:pPr algn="ctr"/>
            <a:r>
              <a:rPr lang="ja-JP" altLang="en-US" sz="3500" b="1" dirty="0" smtClean="0">
                <a:solidFill>
                  <a:schemeClr val="bg2">
                    <a:lumMod val="10000"/>
                  </a:schemeClr>
                </a:solidFill>
                <a:latin typeface="+mj-ea"/>
              </a:rPr>
              <a:t>４</a:t>
            </a:r>
            <a:r>
              <a:rPr lang="en-US" altLang="ja-JP" sz="3500" b="1" dirty="0" smtClean="0">
                <a:solidFill>
                  <a:schemeClr val="bg2">
                    <a:lumMod val="10000"/>
                  </a:schemeClr>
                </a:solidFill>
                <a:latin typeface="+mj-ea"/>
              </a:rPr>
              <a:t>.</a:t>
            </a:r>
            <a:r>
              <a:rPr lang="ja-JP" altLang="en-US" sz="3500" b="1" dirty="0" smtClean="0">
                <a:solidFill>
                  <a:schemeClr val="bg2">
                    <a:lumMod val="10000"/>
                  </a:schemeClr>
                </a:solidFill>
                <a:latin typeface="+mj-ea"/>
              </a:rPr>
              <a:t>ハローワーク一宮　ＨＰ掲載資料のご案内</a:t>
            </a:r>
            <a:r>
              <a:rPr lang="ja-JP" altLang="en-US" sz="3500" b="1" dirty="0" smtClean="0">
                <a:latin typeface="+mj-ea"/>
              </a:rPr>
              <a:t>　　　　　　　　　　　　　　</a:t>
            </a:r>
            <a:endParaRPr lang="ja-JP" altLang="en-US" sz="3500" b="1" dirty="0">
              <a:solidFill>
                <a:srgbClr val="FF0000"/>
              </a:solidFill>
              <a:latin typeface="+mj-ea"/>
            </a:endParaRPr>
          </a:p>
        </p:txBody>
      </p:sp>
      <p:sp>
        <p:nvSpPr>
          <p:cNvPr id="2" name="正方形/長方形 1"/>
          <p:cNvSpPr/>
          <p:nvPr/>
        </p:nvSpPr>
        <p:spPr>
          <a:xfrm>
            <a:off x="1042639" y="2878799"/>
            <a:ext cx="6320061" cy="954107"/>
          </a:xfrm>
          <a:prstGeom prst="rect">
            <a:avLst/>
          </a:prstGeom>
        </p:spPr>
        <p:txBody>
          <a:bodyPr wrap="square">
            <a:spAutoFit/>
          </a:bodyPr>
          <a:lstStyle/>
          <a:p>
            <a:pPr algn="just">
              <a:spcAft>
                <a:spcPts val="0"/>
              </a:spcAft>
            </a:pPr>
            <a:r>
              <a:rPr lang="ja-JP" altLang="ja-JP" sz="2800" kern="100" dirty="0" smtClean="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2800" kern="100" dirty="0" smtClean="0">
                <a:latin typeface="メイリオ" panose="020B0604030504040204" pitchFamily="50" charset="-128"/>
                <a:ea typeface="メイリオ" panose="020B0604030504040204" pitchFamily="50" charset="-128"/>
                <a:cs typeface="Times New Roman" panose="02020603050405020304" pitchFamily="18" charset="0"/>
              </a:rPr>
              <a:t>ハローワーク一宮</a:t>
            </a:r>
            <a:r>
              <a:rPr lang="ja-JP" altLang="ja-JP" sz="2800" kern="100" dirty="0" smtClean="0">
                <a:latin typeface="メイリオ" panose="020B0604030504040204" pitchFamily="50" charset="-128"/>
                <a:ea typeface="メイリオ" panose="020B0604030504040204" pitchFamily="50" charset="-128"/>
                <a:cs typeface="Times New Roman" panose="02020603050405020304" pitchFamily="18" charset="0"/>
              </a:rPr>
              <a:t>ＨＰより</a:t>
            </a:r>
            <a:r>
              <a:rPr lang="ja-JP" altLang="en-US" sz="2800" kern="100" dirty="0" smtClean="0">
                <a:latin typeface="メイリオ" panose="020B0604030504040204" pitchFamily="50" charset="-128"/>
                <a:ea typeface="メイリオ" panose="020B0604030504040204" pitchFamily="50" charset="-128"/>
                <a:cs typeface="Times New Roman" panose="02020603050405020304" pitchFamily="18" charset="0"/>
              </a:rPr>
              <a:t>各種様式　　　</a:t>
            </a:r>
            <a:endParaRPr lang="en-US" altLang="ja-JP" sz="2800"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algn="just">
              <a:spcAft>
                <a:spcPts val="0"/>
              </a:spcAft>
            </a:pPr>
            <a:r>
              <a:rPr lang="ja-JP" altLang="en-US" sz="2800" kern="100" dirty="0" smtClean="0">
                <a:latin typeface="メイリオ" panose="020B0604030504040204" pitchFamily="50" charset="-128"/>
                <a:ea typeface="メイリオ" panose="020B0604030504040204" pitchFamily="50" charset="-128"/>
                <a:cs typeface="Times New Roman" panose="02020603050405020304" pitchFamily="18" charset="0"/>
              </a:rPr>
              <a:t>　を</a:t>
            </a:r>
            <a:r>
              <a:rPr lang="ja-JP" altLang="ja-JP" sz="2800" kern="100" dirty="0" smtClean="0">
                <a:latin typeface="メイリオ" panose="020B0604030504040204" pitchFamily="50" charset="-128"/>
                <a:ea typeface="メイリオ" panose="020B0604030504040204" pitchFamily="50" charset="-128"/>
                <a:cs typeface="Times New Roman" panose="02020603050405020304" pitchFamily="18" charset="0"/>
              </a:rPr>
              <a:t>ダウンロードできます</a:t>
            </a:r>
            <a:r>
              <a:rPr lang="ja-JP" altLang="ja-JP" sz="2800" kern="100" dirty="0">
                <a:latin typeface="メイリオ" panose="020B0604030504040204" pitchFamily="50" charset="-128"/>
                <a:ea typeface="メイリオ" panose="020B0604030504040204" pitchFamily="50" charset="-128"/>
                <a:cs typeface="Times New Roman" panose="02020603050405020304" pitchFamily="18" charset="0"/>
              </a:rPr>
              <a:t>。</a:t>
            </a:r>
          </a:p>
        </p:txBody>
      </p:sp>
      <p:sp>
        <p:nvSpPr>
          <p:cNvPr id="7" name="スライド番号プレースホルダー 6"/>
          <p:cNvSpPr>
            <a:spLocks noGrp="1"/>
          </p:cNvSpPr>
          <p:nvPr>
            <p:ph type="sldNum" sz="quarter" idx="12"/>
          </p:nvPr>
        </p:nvSpPr>
        <p:spPr/>
        <p:txBody>
          <a:bodyPr/>
          <a:lstStyle/>
          <a:p>
            <a:fld id="{707B1553-3310-41F1-9CF5-ED472252F08C}" type="slidenum">
              <a:rPr kumimoji="1" lang="ja-JP" altLang="en-US" smtClean="0"/>
              <a:t>18</a:t>
            </a:fld>
            <a:endParaRPr kumimoji="1" lang="ja-JP" altLang="en-US"/>
          </a:p>
        </p:txBody>
      </p:sp>
    </p:spTree>
    <p:controls>
      <mc:AlternateContent xmlns:mc="http://schemas.openxmlformats.org/markup-compatibility/2006">
        <mc:Choice xmlns:v="urn:schemas-microsoft-com:vml" Requires="v">
          <p:control spid="2057" name="BarCodeCtrl1" r:id="rId2" imgW="1187280" imgH="1187280"/>
        </mc:Choice>
        <mc:Fallback>
          <p:control name="BarCodeCtrl1" r:id="rId2" imgW="1187280" imgH="1187280">
            <p:pic>
              <p:nvPicPr>
                <p:cNvPr id="3" name="BarCodeCtrl1"/>
                <p:cNvPicPr preferRelativeResize="0">
                  <a:picLocks noChangeArrowheads="1" noChangeShapeType="1"/>
                </p:cNvPicPr>
                <p:nvPr/>
              </p:nvPicPr>
              <p:blipFill>
                <a:blip r:embed="rId5"/>
                <a:srcRect/>
                <a:stretch>
                  <a:fillRect/>
                </a:stretch>
              </p:blipFill>
              <p:spPr bwMode="auto">
                <a:xfrm>
                  <a:off x="8086540" y="2772415"/>
                  <a:ext cx="1425596" cy="1455202"/>
                </a:xfrm>
                <a:prstGeom prst="rect">
                  <a:avLst/>
                </a:prstGeom>
                <a:noFill/>
                <a:ln>
                  <a:noFill/>
                </a:ln>
                <a:extLst>
                  <a:ext uri="{91240B29-F687-4F45-9708-019B960494DF}">
                    <a14:hiddenLine xmlns:a14="http://schemas.microsoft.com/office/drawing/2010/main" w="9525">
                      <a:noFill/>
                      <a:miter lim="800000"/>
                      <a:headEnd/>
                      <a:tailEnd/>
                    </a14:hiddenLine>
                  </a:ext>
                </a:extLst>
              </p:spPr>
            </p:pic>
          </p:control>
        </mc:Fallback>
      </mc:AlternateContent>
    </p:controls>
    <p:extLst>
      <p:ext uri="{BB962C8B-B14F-4D97-AF65-F5344CB8AC3E}">
        <p14:creationId xmlns:p14="http://schemas.microsoft.com/office/powerpoint/2010/main" val="3301083618"/>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noGrp="1"/>
          </p:cNvSpPr>
          <p:nvPr>
            <p:ph type="ctrTitle"/>
          </p:nvPr>
        </p:nvSpPr>
        <p:spPr>
          <a:xfrm>
            <a:off x="-160296" y="679992"/>
            <a:ext cx="9484022" cy="792088"/>
          </a:xfrm>
          <a:prstGeom prst="rect">
            <a:avLst/>
          </a:prstGeom>
        </p:spPr>
        <p:txBody>
          <a:bodyPr anchor="t">
            <a:normAutofit/>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ja-JP" altLang="en-US" b="1" dirty="0" smtClean="0">
                <a:solidFill>
                  <a:schemeClr val="bg2">
                    <a:lumMod val="10000"/>
                  </a:schemeClr>
                </a:solidFill>
                <a:latin typeface="+mj-ea"/>
              </a:rPr>
              <a:t>目次（本日の説明内容一覧）　</a:t>
            </a:r>
            <a:r>
              <a:rPr lang="ja-JP" altLang="en-US" sz="4500" b="1" dirty="0" smtClean="0">
                <a:latin typeface="+mj-ea"/>
              </a:rPr>
              <a:t>　　　　　　　　　　　　　　</a:t>
            </a:r>
            <a:endParaRPr lang="ja-JP" altLang="en-US" sz="4500" b="1" dirty="0">
              <a:solidFill>
                <a:srgbClr val="FF0000"/>
              </a:solidFill>
              <a:latin typeface="+mj-ea"/>
            </a:endParaRPr>
          </a:p>
        </p:txBody>
      </p:sp>
      <p:sp>
        <p:nvSpPr>
          <p:cNvPr id="7" name="タイトル 1"/>
          <p:cNvSpPr txBox="1">
            <a:spLocks/>
          </p:cNvSpPr>
          <p:nvPr/>
        </p:nvSpPr>
        <p:spPr>
          <a:xfrm>
            <a:off x="-230777" y="1868090"/>
            <a:ext cx="6696744" cy="792088"/>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lstStyle>
          <a:p>
            <a:pPr algn="ctr"/>
            <a:r>
              <a:rPr lang="ja-JP" altLang="en-US" sz="3200" b="1" dirty="0" smtClean="0">
                <a:solidFill>
                  <a:schemeClr val="bg2">
                    <a:lumMod val="10000"/>
                  </a:schemeClr>
                </a:solidFill>
                <a:latin typeface="+mj-ea"/>
              </a:rPr>
              <a:t>１．採用計画の樹立について　　</a:t>
            </a:r>
            <a:r>
              <a:rPr lang="ja-JP" altLang="en-US" sz="3200" b="1" dirty="0" smtClean="0">
                <a:latin typeface="+mj-ea"/>
              </a:rPr>
              <a:t>　　　　　　　　　　　　　　</a:t>
            </a:r>
            <a:endParaRPr lang="ja-JP" altLang="en-US" sz="3200" b="1" dirty="0">
              <a:solidFill>
                <a:srgbClr val="FF0000"/>
              </a:solidFill>
              <a:latin typeface="+mj-ea"/>
            </a:endParaRPr>
          </a:p>
        </p:txBody>
      </p:sp>
      <p:sp>
        <p:nvSpPr>
          <p:cNvPr id="9" name="タイトル 1"/>
          <p:cNvSpPr txBox="1">
            <a:spLocks/>
          </p:cNvSpPr>
          <p:nvPr/>
        </p:nvSpPr>
        <p:spPr>
          <a:xfrm>
            <a:off x="-95552" y="2780672"/>
            <a:ext cx="9253028" cy="792088"/>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lstStyle>
          <a:p>
            <a:pPr algn="ctr"/>
            <a:r>
              <a:rPr lang="ja-JP" altLang="en-US" sz="3200" b="1" dirty="0" smtClean="0">
                <a:solidFill>
                  <a:schemeClr val="bg2">
                    <a:lumMod val="10000"/>
                  </a:schemeClr>
                </a:solidFill>
                <a:latin typeface="+mj-ea"/>
              </a:rPr>
              <a:t>２．新規学校卒業予定者採用の流れとルール　　</a:t>
            </a:r>
            <a:r>
              <a:rPr lang="ja-JP" altLang="en-US" sz="3200" b="1" dirty="0" smtClean="0">
                <a:latin typeface="+mj-ea"/>
              </a:rPr>
              <a:t>　　　　　　　　　　　　　　</a:t>
            </a:r>
            <a:endParaRPr lang="ja-JP" altLang="en-US" sz="3200" b="1" dirty="0">
              <a:solidFill>
                <a:srgbClr val="FF0000"/>
              </a:solidFill>
              <a:latin typeface="+mj-ea"/>
            </a:endParaRPr>
          </a:p>
        </p:txBody>
      </p:sp>
      <p:sp>
        <p:nvSpPr>
          <p:cNvPr id="10" name="タイトル 1"/>
          <p:cNvSpPr txBox="1">
            <a:spLocks/>
          </p:cNvSpPr>
          <p:nvPr/>
        </p:nvSpPr>
        <p:spPr>
          <a:xfrm>
            <a:off x="479376" y="3648145"/>
            <a:ext cx="10874424" cy="1327076"/>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lstStyle>
          <a:p>
            <a:r>
              <a:rPr lang="ja-JP" altLang="en-US" sz="3200" b="1" dirty="0" smtClean="0">
                <a:solidFill>
                  <a:schemeClr val="bg2">
                    <a:lumMod val="10000"/>
                  </a:schemeClr>
                </a:solidFill>
                <a:latin typeface="+mj-ea"/>
              </a:rPr>
              <a:t>３．学卒求人申込み方法</a:t>
            </a:r>
            <a:endParaRPr lang="en-US" altLang="ja-JP" sz="3200" b="1" dirty="0" smtClean="0">
              <a:solidFill>
                <a:schemeClr val="bg2">
                  <a:lumMod val="10000"/>
                </a:schemeClr>
              </a:solidFill>
              <a:latin typeface="+mj-ea"/>
            </a:endParaRPr>
          </a:p>
          <a:p>
            <a:r>
              <a:rPr lang="ja-JP" altLang="en-US" sz="3200" b="1" dirty="0" smtClean="0">
                <a:solidFill>
                  <a:schemeClr val="bg2">
                    <a:lumMod val="10000"/>
                  </a:schemeClr>
                </a:solidFill>
                <a:latin typeface="+mj-ea"/>
              </a:rPr>
              <a:t>　～ハローワーク一宮における求人受付の取り扱い～　　</a:t>
            </a:r>
            <a:r>
              <a:rPr lang="ja-JP" altLang="en-US" sz="3200" b="1" dirty="0" smtClean="0">
                <a:latin typeface="+mj-ea"/>
              </a:rPr>
              <a:t>　　　　　　　　　　　　　　</a:t>
            </a:r>
            <a:endParaRPr lang="ja-JP" altLang="en-US" sz="3200" b="1" dirty="0">
              <a:solidFill>
                <a:srgbClr val="FF0000"/>
              </a:solidFill>
              <a:latin typeface="+mj-ea"/>
            </a:endParaRPr>
          </a:p>
        </p:txBody>
      </p:sp>
      <p:sp>
        <p:nvSpPr>
          <p:cNvPr id="11" name="タイトル 1"/>
          <p:cNvSpPr txBox="1">
            <a:spLocks/>
          </p:cNvSpPr>
          <p:nvPr/>
        </p:nvSpPr>
        <p:spPr>
          <a:xfrm>
            <a:off x="163612" y="4888139"/>
            <a:ext cx="9160114" cy="802825"/>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lstStyle>
          <a:p>
            <a:pPr algn="ctr"/>
            <a:r>
              <a:rPr lang="ja-JP" altLang="en-US" sz="3200" b="1" dirty="0" smtClean="0">
                <a:solidFill>
                  <a:schemeClr val="bg2">
                    <a:lumMod val="10000"/>
                  </a:schemeClr>
                </a:solidFill>
                <a:latin typeface="+mj-ea"/>
              </a:rPr>
              <a:t>４．ハローワーク一宮　ＨＰ掲載資料のご案内　　</a:t>
            </a:r>
            <a:r>
              <a:rPr lang="ja-JP" altLang="en-US" sz="3200" b="1" dirty="0" smtClean="0">
                <a:latin typeface="+mj-ea"/>
              </a:rPr>
              <a:t>　　　　　　　　　　　　　　</a:t>
            </a:r>
            <a:endParaRPr lang="ja-JP" altLang="en-US" sz="3200" b="1" dirty="0">
              <a:solidFill>
                <a:srgbClr val="FF0000"/>
              </a:solidFill>
              <a:latin typeface="+mj-ea"/>
            </a:endParaRPr>
          </a:p>
        </p:txBody>
      </p:sp>
      <p:sp>
        <p:nvSpPr>
          <p:cNvPr id="3" name="スライド番号プレースホルダー 2"/>
          <p:cNvSpPr>
            <a:spLocks noGrp="1"/>
          </p:cNvSpPr>
          <p:nvPr>
            <p:ph type="sldNum" sz="quarter" idx="12"/>
          </p:nvPr>
        </p:nvSpPr>
        <p:spPr/>
        <p:txBody>
          <a:bodyPr/>
          <a:lstStyle/>
          <a:p>
            <a:fld id="{707B1553-3310-41F1-9CF5-ED472252F08C}" type="slidenum">
              <a:rPr kumimoji="1" lang="ja-JP" altLang="en-US" smtClean="0"/>
              <a:t>2</a:t>
            </a:fld>
            <a:endParaRPr kumimoji="1" lang="ja-JP" altLang="en-US"/>
          </a:p>
        </p:txBody>
      </p:sp>
    </p:spTree>
    <p:extLst>
      <p:ext uri="{BB962C8B-B14F-4D97-AF65-F5344CB8AC3E}">
        <p14:creationId xmlns:p14="http://schemas.microsoft.com/office/powerpoint/2010/main" val="99083657"/>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1"/>
          <p:cNvSpPr txBox="1">
            <a:spLocks noGrp="1"/>
          </p:cNvSpPr>
          <p:nvPr>
            <p:ph type="ctrTitle"/>
          </p:nvPr>
        </p:nvSpPr>
        <p:spPr>
          <a:xfrm>
            <a:off x="119336" y="188640"/>
            <a:ext cx="11737304" cy="1080120"/>
          </a:xfrm>
          <a:prstGeom prst="rect">
            <a:avLst/>
          </a:prstGeom>
        </p:spPr>
        <p:txBody>
          <a:bodyPr anchor="t">
            <a:normAutofit fontScale="90000"/>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algn="ctr"/>
            <a:r>
              <a:rPr lang="ja-JP" altLang="en-US" b="1" dirty="0" smtClean="0">
                <a:solidFill>
                  <a:schemeClr val="bg2">
                    <a:lumMod val="10000"/>
                  </a:schemeClr>
                </a:solidFill>
                <a:latin typeface="+mj-ea"/>
              </a:rPr>
              <a:t>１</a:t>
            </a:r>
            <a:r>
              <a:rPr lang="en-US" altLang="ja-JP" b="1" dirty="0" smtClean="0">
                <a:solidFill>
                  <a:schemeClr val="bg2">
                    <a:lumMod val="10000"/>
                  </a:schemeClr>
                </a:solidFill>
                <a:latin typeface="+mj-ea"/>
              </a:rPr>
              <a:t>.</a:t>
            </a:r>
            <a:r>
              <a:rPr lang="ja-JP" altLang="en-US" b="1" dirty="0" smtClean="0">
                <a:solidFill>
                  <a:schemeClr val="bg2">
                    <a:lumMod val="10000"/>
                  </a:schemeClr>
                </a:solidFill>
                <a:latin typeface="+mj-ea"/>
              </a:rPr>
              <a:t>採用計画の樹立（責任ある採用計画について）　</a:t>
            </a:r>
            <a:r>
              <a:rPr lang="ja-JP" altLang="en-US" sz="4500" b="1" dirty="0" smtClean="0">
                <a:latin typeface="+mj-ea"/>
              </a:rPr>
              <a:t>　　　　　　　　　　　　　　</a:t>
            </a:r>
            <a:endParaRPr lang="ja-JP" altLang="en-US" sz="4500" b="1" dirty="0">
              <a:solidFill>
                <a:srgbClr val="FF0000"/>
              </a:solidFill>
              <a:latin typeface="+mj-ea"/>
            </a:endParaRPr>
          </a:p>
        </p:txBody>
      </p:sp>
      <p:sp>
        <p:nvSpPr>
          <p:cNvPr id="7" name="タイトル 1"/>
          <p:cNvSpPr txBox="1">
            <a:spLocks/>
          </p:cNvSpPr>
          <p:nvPr/>
        </p:nvSpPr>
        <p:spPr>
          <a:xfrm>
            <a:off x="3062010" y="5818832"/>
            <a:ext cx="8794630" cy="720080"/>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lstStyle>
          <a:p>
            <a:pPr algn="ctr"/>
            <a:r>
              <a:rPr lang="ja-JP" altLang="en-US" sz="2200" b="1" dirty="0" smtClean="0">
                <a:solidFill>
                  <a:schemeClr val="bg2">
                    <a:lumMod val="10000"/>
                  </a:schemeClr>
                </a:solidFill>
                <a:latin typeface="+mj-ea"/>
              </a:rPr>
              <a:t>　　　　　　　　　冊子「求人申込みから採用まで」</a:t>
            </a:r>
            <a:r>
              <a:rPr lang="en-US" altLang="ja-JP" sz="2200" b="1" dirty="0" smtClean="0">
                <a:solidFill>
                  <a:schemeClr val="tx1"/>
                </a:solidFill>
                <a:latin typeface="+mj-ea"/>
              </a:rPr>
              <a:t>p.1</a:t>
            </a:r>
            <a:r>
              <a:rPr lang="ja-JP" altLang="en-US" sz="2200" b="1" dirty="0" smtClean="0">
                <a:solidFill>
                  <a:schemeClr val="tx1"/>
                </a:solidFill>
                <a:latin typeface="+mj-ea"/>
              </a:rPr>
              <a:t>～</a:t>
            </a:r>
            <a:r>
              <a:rPr lang="en-US" altLang="ja-JP" sz="2200" b="1" dirty="0" smtClean="0">
                <a:solidFill>
                  <a:schemeClr val="tx1"/>
                </a:solidFill>
                <a:latin typeface="+mj-ea"/>
              </a:rPr>
              <a:t>p.2</a:t>
            </a:r>
            <a:r>
              <a:rPr lang="ja-JP" altLang="en-US" sz="3200" b="1" dirty="0" smtClean="0">
                <a:solidFill>
                  <a:schemeClr val="tx1"/>
                </a:solidFill>
                <a:latin typeface="+mj-ea"/>
              </a:rPr>
              <a:t>　</a:t>
            </a:r>
            <a:r>
              <a:rPr lang="ja-JP" altLang="en-US" sz="3200" b="1" dirty="0" smtClean="0">
                <a:solidFill>
                  <a:schemeClr val="bg2">
                    <a:lumMod val="10000"/>
                  </a:schemeClr>
                </a:solidFill>
                <a:latin typeface="+mj-ea"/>
              </a:rPr>
              <a:t>　</a:t>
            </a:r>
            <a:r>
              <a:rPr lang="ja-JP" altLang="en-US" sz="3200" b="1" dirty="0" smtClean="0">
                <a:latin typeface="+mj-ea"/>
              </a:rPr>
              <a:t>　　　　　　　　　　　　　　</a:t>
            </a:r>
            <a:endParaRPr lang="ja-JP" altLang="en-US" sz="3200" b="1" dirty="0">
              <a:solidFill>
                <a:srgbClr val="FF0000"/>
              </a:solidFill>
              <a:latin typeface="+mj-ea"/>
            </a:endParaRPr>
          </a:p>
        </p:txBody>
      </p:sp>
      <p:sp>
        <p:nvSpPr>
          <p:cNvPr id="8" name="タイトル 1"/>
          <p:cNvSpPr txBox="1">
            <a:spLocks/>
          </p:cNvSpPr>
          <p:nvPr/>
        </p:nvSpPr>
        <p:spPr>
          <a:xfrm>
            <a:off x="152037" y="2561039"/>
            <a:ext cx="6505400" cy="890276"/>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lstStyle>
          <a:p>
            <a:pPr algn="ctr"/>
            <a:r>
              <a:rPr lang="ja-JP" altLang="en-US" sz="2400" b="1" dirty="0" smtClean="0">
                <a:solidFill>
                  <a:schemeClr val="bg2">
                    <a:lumMod val="10000"/>
                  </a:schemeClr>
                </a:solidFill>
                <a:latin typeface="+mj-ea"/>
              </a:rPr>
              <a:t>　</a:t>
            </a:r>
            <a:r>
              <a:rPr lang="ja-JP" altLang="en-US" sz="4400" b="1" dirty="0" smtClean="0">
                <a:latin typeface="+mj-ea"/>
              </a:rPr>
              <a:t>　　　　　　　　　　　　　　</a:t>
            </a:r>
            <a:endParaRPr lang="ja-JP" altLang="en-US" sz="3300" b="1" dirty="0">
              <a:solidFill>
                <a:srgbClr val="FF0000"/>
              </a:solidFill>
              <a:latin typeface="+mj-ea"/>
            </a:endParaRPr>
          </a:p>
        </p:txBody>
      </p:sp>
      <p:sp>
        <p:nvSpPr>
          <p:cNvPr id="2" name="正方形/長方形 1"/>
          <p:cNvSpPr/>
          <p:nvPr/>
        </p:nvSpPr>
        <p:spPr>
          <a:xfrm>
            <a:off x="803412" y="2012061"/>
            <a:ext cx="10369152" cy="3108543"/>
          </a:xfrm>
          <a:prstGeom prst="rect">
            <a:avLst/>
          </a:prstGeom>
        </p:spPr>
        <p:txBody>
          <a:bodyPr wrap="square">
            <a:spAutoFit/>
          </a:bodyPr>
          <a:lstStyle/>
          <a:p>
            <a:r>
              <a:rPr lang="ja-JP" altLang="en-US" sz="2800" dirty="0" smtClean="0">
                <a:latin typeface="メイリオ" panose="020B0604030504040204" pitchFamily="50" charset="-128"/>
                <a:ea typeface="メイリオ" panose="020B0604030504040204" pitchFamily="50" charset="-128"/>
              </a:rPr>
              <a:t>★適正な募集と採用計画の立案をお願いします。</a:t>
            </a:r>
          </a:p>
          <a:p>
            <a:r>
              <a:rPr lang="ja-JP" altLang="en-US" sz="2800" dirty="0" smtClean="0">
                <a:latin typeface="メイリオ" panose="020B0604030504040204" pitchFamily="50" charset="-128"/>
                <a:ea typeface="メイリオ" panose="020B0604030504040204" pitchFamily="50" charset="-128"/>
              </a:rPr>
              <a:t>　採用計画は、「中学校○名、高校○名、大学○名」といったように具体的な採用計画を立ててください。高校生を多く採用したから中学生の求人を取り消す、また、中途採用をしたため学卒求人を取り消す、といったことがないよう、求人申込書の「求人数欄」には、適正な採用計画に基づいた求人数を記載してください。</a:t>
            </a:r>
            <a:endParaRPr lang="ja-JP" altLang="en-US" sz="2800" dirty="0">
              <a:latin typeface="メイリオ" panose="020B0604030504040204" pitchFamily="50" charset="-128"/>
              <a:ea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707B1553-3310-41F1-9CF5-ED472252F08C}" type="slidenum">
              <a:rPr kumimoji="1" lang="ja-JP" altLang="en-US" smtClean="0"/>
              <a:t>3</a:t>
            </a:fld>
            <a:endParaRPr kumimoji="1" lang="ja-JP" altLang="en-US"/>
          </a:p>
        </p:txBody>
      </p:sp>
    </p:spTree>
    <p:extLst>
      <p:ext uri="{BB962C8B-B14F-4D97-AF65-F5344CB8AC3E}">
        <p14:creationId xmlns:p14="http://schemas.microsoft.com/office/powerpoint/2010/main" val="937445774"/>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タイトル 1"/>
          <p:cNvSpPr txBox="1">
            <a:spLocks/>
          </p:cNvSpPr>
          <p:nvPr/>
        </p:nvSpPr>
        <p:spPr>
          <a:xfrm>
            <a:off x="347489" y="2202293"/>
            <a:ext cx="10282172" cy="129994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lstStyle>
          <a:p>
            <a:pPr algn="ctr"/>
            <a:r>
              <a:rPr lang="ja-JP" altLang="en-US" sz="4000" b="1" dirty="0" smtClean="0">
                <a:solidFill>
                  <a:schemeClr val="bg2">
                    <a:lumMod val="10000"/>
                  </a:schemeClr>
                </a:solidFill>
                <a:latin typeface="+mj-ea"/>
              </a:rPr>
              <a:t>２</a:t>
            </a:r>
            <a:r>
              <a:rPr lang="en-US" altLang="ja-JP" sz="4000" b="1" dirty="0" smtClean="0">
                <a:solidFill>
                  <a:schemeClr val="bg2">
                    <a:lumMod val="10000"/>
                  </a:schemeClr>
                </a:solidFill>
                <a:latin typeface="+mj-ea"/>
              </a:rPr>
              <a:t>-</a:t>
            </a:r>
            <a:r>
              <a:rPr lang="ja-JP" altLang="en-US" sz="4000" b="1" dirty="0" smtClean="0">
                <a:solidFill>
                  <a:schemeClr val="bg2">
                    <a:lumMod val="10000"/>
                  </a:schemeClr>
                </a:solidFill>
                <a:latin typeface="+mj-ea"/>
              </a:rPr>
              <a:t>１</a:t>
            </a:r>
            <a:r>
              <a:rPr lang="en-US" altLang="ja-JP" sz="4000" b="1" dirty="0" smtClean="0">
                <a:solidFill>
                  <a:schemeClr val="bg2">
                    <a:lumMod val="10000"/>
                  </a:schemeClr>
                </a:solidFill>
                <a:latin typeface="+mj-ea"/>
              </a:rPr>
              <a:t>.</a:t>
            </a:r>
            <a:r>
              <a:rPr lang="ja-JP" altLang="en-US" sz="4000" b="1" dirty="0" smtClean="0">
                <a:solidFill>
                  <a:schemeClr val="bg2">
                    <a:lumMod val="10000"/>
                  </a:schemeClr>
                </a:solidFill>
                <a:latin typeface="+mj-ea"/>
              </a:rPr>
              <a:t>愛知県における令和</a:t>
            </a:r>
            <a:r>
              <a:rPr lang="ja-JP" altLang="en-US" sz="4000" b="1" dirty="0">
                <a:solidFill>
                  <a:schemeClr val="bg2">
                    <a:lumMod val="10000"/>
                  </a:schemeClr>
                </a:solidFill>
                <a:latin typeface="+mj-ea"/>
              </a:rPr>
              <a:t>７</a:t>
            </a:r>
            <a:r>
              <a:rPr lang="ja-JP" altLang="en-US" sz="4000" b="1" dirty="0" smtClean="0">
                <a:solidFill>
                  <a:schemeClr val="bg2">
                    <a:lumMod val="10000"/>
                  </a:schemeClr>
                </a:solidFill>
                <a:latin typeface="+mj-ea"/>
              </a:rPr>
              <a:t>年</a:t>
            </a:r>
            <a:r>
              <a:rPr lang="en-US" altLang="ja-JP" sz="4000" b="1" dirty="0" smtClean="0">
                <a:solidFill>
                  <a:schemeClr val="bg2">
                    <a:lumMod val="10000"/>
                  </a:schemeClr>
                </a:solidFill>
                <a:latin typeface="+mj-ea"/>
              </a:rPr>
              <a:t>3</a:t>
            </a:r>
            <a:r>
              <a:rPr lang="ja-JP" altLang="en-US" sz="4000" b="1" dirty="0" smtClean="0">
                <a:solidFill>
                  <a:schemeClr val="bg2">
                    <a:lumMod val="10000"/>
                  </a:schemeClr>
                </a:solidFill>
                <a:latin typeface="+mj-ea"/>
              </a:rPr>
              <a:t>月新規学卒者の求人申込み・採用選考日程</a:t>
            </a:r>
            <a:r>
              <a:rPr lang="ja-JP" altLang="en-US" sz="2400" b="1" dirty="0" smtClean="0">
                <a:solidFill>
                  <a:schemeClr val="bg2">
                    <a:lumMod val="10000"/>
                  </a:schemeClr>
                </a:solidFill>
                <a:latin typeface="+mj-ea"/>
              </a:rPr>
              <a:t>　</a:t>
            </a:r>
            <a:r>
              <a:rPr lang="ja-JP" altLang="en-US" sz="2400" b="1" dirty="0" smtClean="0">
                <a:latin typeface="+mj-ea"/>
              </a:rPr>
              <a:t>　　　　　　　　　　　　　　</a:t>
            </a:r>
            <a:endParaRPr lang="ja-JP" altLang="en-US" sz="2400" b="1" dirty="0">
              <a:solidFill>
                <a:srgbClr val="FF0000"/>
              </a:solidFill>
              <a:latin typeface="+mj-ea"/>
            </a:endParaRPr>
          </a:p>
        </p:txBody>
      </p:sp>
      <p:sp>
        <p:nvSpPr>
          <p:cNvPr id="11" name="タイトル 1"/>
          <p:cNvSpPr txBox="1">
            <a:spLocks/>
          </p:cNvSpPr>
          <p:nvPr/>
        </p:nvSpPr>
        <p:spPr>
          <a:xfrm>
            <a:off x="2719137" y="5733256"/>
            <a:ext cx="8783725" cy="504056"/>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lstStyle>
          <a:p>
            <a:pPr algn="ctr"/>
            <a:r>
              <a:rPr lang="ja-JP" altLang="en-US" sz="2200" b="1" dirty="0" smtClean="0">
                <a:solidFill>
                  <a:schemeClr val="bg2">
                    <a:lumMod val="10000"/>
                  </a:schemeClr>
                </a:solidFill>
                <a:latin typeface="+mj-ea"/>
              </a:rPr>
              <a:t>　　　　　　　　　　　冊子「求人申込みから採用まで」</a:t>
            </a:r>
            <a:r>
              <a:rPr lang="ja-JP" altLang="en-US" sz="2200" b="1" dirty="0" smtClean="0">
                <a:solidFill>
                  <a:schemeClr val="tx1"/>
                </a:solidFill>
                <a:latin typeface="+mj-ea"/>
              </a:rPr>
              <a:t>表紙裏</a:t>
            </a:r>
            <a:r>
              <a:rPr lang="ja-JP" altLang="en-US" sz="3200" b="1" dirty="0" smtClean="0">
                <a:solidFill>
                  <a:schemeClr val="bg2">
                    <a:lumMod val="10000"/>
                  </a:schemeClr>
                </a:solidFill>
                <a:latin typeface="+mj-ea"/>
              </a:rPr>
              <a:t>　　</a:t>
            </a:r>
            <a:r>
              <a:rPr lang="ja-JP" altLang="en-US" sz="3200" b="1" dirty="0" smtClean="0">
                <a:latin typeface="+mj-ea"/>
              </a:rPr>
              <a:t>　　　　　　　　　　　　　　</a:t>
            </a:r>
            <a:endParaRPr lang="ja-JP" altLang="en-US" sz="3200" b="1" dirty="0">
              <a:solidFill>
                <a:srgbClr val="FF0000"/>
              </a:solidFill>
              <a:latin typeface="+mj-ea"/>
            </a:endParaRPr>
          </a:p>
        </p:txBody>
      </p:sp>
      <p:sp>
        <p:nvSpPr>
          <p:cNvPr id="13" name="タイトル 1"/>
          <p:cNvSpPr txBox="1">
            <a:spLocks/>
          </p:cNvSpPr>
          <p:nvPr/>
        </p:nvSpPr>
        <p:spPr>
          <a:xfrm>
            <a:off x="-513837" y="405338"/>
            <a:ext cx="11743566" cy="1224136"/>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lstStyle>
          <a:p>
            <a:pPr algn="ctr"/>
            <a:r>
              <a:rPr lang="en-US" altLang="ja-JP" b="1" dirty="0" smtClean="0">
                <a:solidFill>
                  <a:schemeClr val="bg2">
                    <a:lumMod val="10000"/>
                  </a:schemeClr>
                </a:solidFill>
                <a:latin typeface="+mj-ea"/>
              </a:rPr>
              <a:t>2.</a:t>
            </a:r>
            <a:r>
              <a:rPr lang="ja-JP" altLang="en-US" b="1" dirty="0" smtClean="0">
                <a:solidFill>
                  <a:schemeClr val="bg2">
                    <a:lumMod val="10000"/>
                  </a:schemeClr>
                </a:solidFill>
                <a:latin typeface="+mj-ea"/>
              </a:rPr>
              <a:t>新規学校卒業予定者採用の流れとルール　</a:t>
            </a:r>
            <a:r>
              <a:rPr lang="ja-JP" altLang="en-US" sz="4500" b="1" dirty="0" smtClean="0">
                <a:latin typeface="+mj-ea"/>
              </a:rPr>
              <a:t>　　　　　　　　　　　　　　</a:t>
            </a:r>
            <a:endParaRPr lang="ja-JP" altLang="en-US" sz="4500" b="1" dirty="0">
              <a:solidFill>
                <a:srgbClr val="FF0000"/>
              </a:solidFill>
              <a:latin typeface="+mj-ea"/>
            </a:endParaRPr>
          </a:p>
        </p:txBody>
      </p:sp>
      <p:sp>
        <p:nvSpPr>
          <p:cNvPr id="14" name="タイトル 1"/>
          <p:cNvSpPr txBox="1">
            <a:spLocks/>
          </p:cNvSpPr>
          <p:nvPr/>
        </p:nvSpPr>
        <p:spPr>
          <a:xfrm>
            <a:off x="1292987" y="3426117"/>
            <a:ext cx="10590255" cy="666567"/>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lstStyle>
          <a:p>
            <a:pPr algn="ctr"/>
            <a:r>
              <a:rPr lang="ja-JP" altLang="en-US" sz="3200" b="1" dirty="0" smtClean="0">
                <a:solidFill>
                  <a:schemeClr val="bg2">
                    <a:lumMod val="10000"/>
                  </a:schemeClr>
                </a:solidFill>
                <a:latin typeface="+mj-ea"/>
              </a:rPr>
              <a:t>　</a:t>
            </a:r>
            <a:r>
              <a:rPr lang="ja-JP" altLang="en-US" sz="3200" b="1" dirty="0" smtClean="0">
                <a:latin typeface="+mj-ea"/>
              </a:rPr>
              <a:t>　　　　　　　　　　　　　　</a:t>
            </a:r>
            <a:endParaRPr lang="ja-JP" altLang="en-US" sz="3200" b="1" dirty="0">
              <a:solidFill>
                <a:srgbClr val="FF0000"/>
              </a:solidFill>
              <a:latin typeface="+mj-ea"/>
            </a:endParaRPr>
          </a:p>
        </p:txBody>
      </p:sp>
      <p:sp>
        <p:nvSpPr>
          <p:cNvPr id="3" name="スライド番号プレースホルダー 2"/>
          <p:cNvSpPr>
            <a:spLocks noGrp="1"/>
          </p:cNvSpPr>
          <p:nvPr>
            <p:ph type="sldNum" sz="quarter" idx="12"/>
          </p:nvPr>
        </p:nvSpPr>
        <p:spPr/>
        <p:txBody>
          <a:bodyPr/>
          <a:lstStyle/>
          <a:p>
            <a:fld id="{707B1553-3310-41F1-9CF5-ED472252F08C}" type="slidenum">
              <a:rPr kumimoji="1" lang="ja-JP" altLang="en-US" smtClean="0"/>
              <a:t>4</a:t>
            </a:fld>
            <a:endParaRPr kumimoji="1" lang="ja-JP" altLang="en-US"/>
          </a:p>
        </p:txBody>
      </p:sp>
    </p:spTree>
    <p:extLst>
      <p:ext uri="{BB962C8B-B14F-4D97-AF65-F5344CB8AC3E}">
        <p14:creationId xmlns:p14="http://schemas.microsoft.com/office/powerpoint/2010/main" val="3036240658"/>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フリーフォーム 52"/>
          <p:cNvSpPr/>
          <p:nvPr/>
        </p:nvSpPr>
        <p:spPr>
          <a:xfrm>
            <a:off x="10184917" y="1267026"/>
            <a:ext cx="574700" cy="474990"/>
          </a:xfrm>
          <a:custGeom>
            <a:avLst/>
            <a:gdLst>
              <a:gd name="connsiteX0" fmla="*/ 0 w 368888"/>
              <a:gd name="connsiteY0" fmla="*/ 86306 h 431530"/>
              <a:gd name="connsiteX1" fmla="*/ 184444 w 368888"/>
              <a:gd name="connsiteY1" fmla="*/ 86306 h 431530"/>
              <a:gd name="connsiteX2" fmla="*/ 184444 w 368888"/>
              <a:gd name="connsiteY2" fmla="*/ 0 h 431530"/>
              <a:gd name="connsiteX3" fmla="*/ 368888 w 368888"/>
              <a:gd name="connsiteY3" fmla="*/ 215765 h 431530"/>
              <a:gd name="connsiteX4" fmla="*/ 184444 w 368888"/>
              <a:gd name="connsiteY4" fmla="*/ 431530 h 431530"/>
              <a:gd name="connsiteX5" fmla="*/ 184444 w 368888"/>
              <a:gd name="connsiteY5" fmla="*/ 345224 h 431530"/>
              <a:gd name="connsiteX6" fmla="*/ 0 w 368888"/>
              <a:gd name="connsiteY6" fmla="*/ 345224 h 431530"/>
              <a:gd name="connsiteX7" fmla="*/ 0 w 368888"/>
              <a:gd name="connsiteY7" fmla="*/ 86306 h 431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8888" h="431530">
                <a:moveTo>
                  <a:pt x="0" y="86306"/>
                </a:moveTo>
                <a:lnTo>
                  <a:pt x="184444" y="86306"/>
                </a:lnTo>
                <a:lnTo>
                  <a:pt x="184444" y="0"/>
                </a:lnTo>
                <a:lnTo>
                  <a:pt x="368888" y="215765"/>
                </a:lnTo>
                <a:lnTo>
                  <a:pt x="184444" y="431530"/>
                </a:lnTo>
                <a:lnTo>
                  <a:pt x="184444" y="345224"/>
                </a:lnTo>
                <a:lnTo>
                  <a:pt x="0" y="345224"/>
                </a:lnTo>
                <a:lnTo>
                  <a:pt x="0" y="86306"/>
                </a:lnTo>
                <a:close/>
              </a:path>
            </a:pathLst>
          </a:custGeom>
          <a:solidFill>
            <a:schemeClr val="tx1"/>
          </a:solidFill>
        </p:spPr>
        <p:style>
          <a:lnRef idx="0">
            <a:schemeClr val="accent1">
              <a:tint val="60000"/>
              <a:hueOff val="0"/>
              <a:satOff val="0"/>
              <a:lumOff val="0"/>
              <a:alphaOff val="0"/>
            </a:schemeClr>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fontRef>
        </p:style>
        <p:txBody>
          <a:bodyPr spcFirstLastPara="0" vert="horz" wrap="square" lIns="0" tIns="89262" rIns="114455" bIns="89262" numCol="1" spcCol="1449" anchor="ctr" anchorCtr="0">
            <a:noAutofit/>
          </a:bodyPr>
          <a:lstStyle/>
          <a:p>
            <a:pPr algn="ctr" defTabSz="643614">
              <a:lnSpc>
                <a:spcPct val="90000"/>
              </a:lnSpc>
              <a:spcBef>
                <a:spcPct val="0"/>
              </a:spcBef>
              <a:spcAft>
                <a:spcPct val="35000"/>
              </a:spcAft>
            </a:pPr>
            <a:endParaRPr lang="ja-JP" altLang="en-US" sz="1451" dirty="0"/>
          </a:p>
        </p:txBody>
      </p:sp>
      <p:sp>
        <p:nvSpPr>
          <p:cNvPr id="50" name="フリーフォーム 49"/>
          <p:cNvSpPr/>
          <p:nvPr/>
        </p:nvSpPr>
        <p:spPr>
          <a:xfrm>
            <a:off x="7368775" y="4251665"/>
            <a:ext cx="1111079" cy="431530"/>
          </a:xfrm>
          <a:custGeom>
            <a:avLst/>
            <a:gdLst>
              <a:gd name="connsiteX0" fmla="*/ 0 w 368888"/>
              <a:gd name="connsiteY0" fmla="*/ 86306 h 431530"/>
              <a:gd name="connsiteX1" fmla="*/ 184444 w 368888"/>
              <a:gd name="connsiteY1" fmla="*/ 86306 h 431530"/>
              <a:gd name="connsiteX2" fmla="*/ 184444 w 368888"/>
              <a:gd name="connsiteY2" fmla="*/ 0 h 431530"/>
              <a:gd name="connsiteX3" fmla="*/ 368888 w 368888"/>
              <a:gd name="connsiteY3" fmla="*/ 215765 h 431530"/>
              <a:gd name="connsiteX4" fmla="*/ 184444 w 368888"/>
              <a:gd name="connsiteY4" fmla="*/ 431530 h 431530"/>
              <a:gd name="connsiteX5" fmla="*/ 184444 w 368888"/>
              <a:gd name="connsiteY5" fmla="*/ 345224 h 431530"/>
              <a:gd name="connsiteX6" fmla="*/ 0 w 368888"/>
              <a:gd name="connsiteY6" fmla="*/ 345224 h 431530"/>
              <a:gd name="connsiteX7" fmla="*/ 0 w 368888"/>
              <a:gd name="connsiteY7" fmla="*/ 86306 h 431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8888" h="431530">
                <a:moveTo>
                  <a:pt x="0" y="86306"/>
                </a:moveTo>
                <a:lnTo>
                  <a:pt x="184444" y="86306"/>
                </a:lnTo>
                <a:lnTo>
                  <a:pt x="184444" y="0"/>
                </a:lnTo>
                <a:lnTo>
                  <a:pt x="368888" y="215765"/>
                </a:lnTo>
                <a:lnTo>
                  <a:pt x="184444" y="431530"/>
                </a:lnTo>
                <a:lnTo>
                  <a:pt x="184444" y="345224"/>
                </a:lnTo>
                <a:lnTo>
                  <a:pt x="0" y="345224"/>
                </a:lnTo>
                <a:lnTo>
                  <a:pt x="0" y="86306"/>
                </a:lnTo>
                <a:close/>
              </a:path>
            </a:pathLst>
          </a:custGeom>
          <a:solidFill>
            <a:schemeClr val="tx1"/>
          </a:solidFill>
        </p:spPr>
        <p:style>
          <a:lnRef idx="0">
            <a:schemeClr val="accent1">
              <a:tint val="60000"/>
              <a:hueOff val="0"/>
              <a:satOff val="0"/>
              <a:lumOff val="0"/>
              <a:alphaOff val="0"/>
            </a:schemeClr>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fontRef>
        </p:style>
        <p:txBody>
          <a:bodyPr spcFirstLastPara="0" vert="horz" wrap="square" lIns="0" tIns="89262" rIns="114455" bIns="89262" numCol="1" spcCol="1449" anchor="ctr" anchorCtr="0">
            <a:noAutofit/>
          </a:bodyPr>
          <a:lstStyle/>
          <a:p>
            <a:pPr algn="ctr" defTabSz="643614">
              <a:lnSpc>
                <a:spcPct val="90000"/>
              </a:lnSpc>
              <a:spcBef>
                <a:spcPct val="0"/>
              </a:spcBef>
              <a:spcAft>
                <a:spcPct val="35000"/>
              </a:spcAft>
            </a:pPr>
            <a:endParaRPr lang="ja-JP" altLang="en-US" sz="1451" dirty="0"/>
          </a:p>
        </p:txBody>
      </p:sp>
      <p:sp>
        <p:nvSpPr>
          <p:cNvPr id="49" name="フリーフォーム 48"/>
          <p:cNvSpPr/>
          <p:nvPr/>
        </p:nvSpPr>
        <p:spPr>
          <a:xfrm>
            <a:off x="4936346" y="4229437"/>
            <a:ext cx="826643" cy="431530"/>
          </a:xfrm>
          <a:custGeom>
            <a:avLst/>
            <a:gdLst>
              <a:gd name="connsiteX0" fmla="*/ 0 w 368888"/>
              <a:gd name="connsiteY0" fmla="*/ 86306 h 431530"/>
              <a:gd name="connsiteX1" fmla="*/ 184444 w 368888"/>
              <a:gd name="connsiteY1" fmla="*/ 86306 h 431530"/>
              <a:gd name="connsiteX2" fmla="*/ 184444 w 368888"/>
              <a:gd name="connsiteY2" fmla="*/ 0 h 431530"/>
              <a:gd name="connsiteX3" fmla="*/ 368888 w 368888"/>
              <a:gd name="connsiteY3" fmla="*/ 215765 h 431530"/>
              <a:gd name="connsiteX4" fmla="*/ 184444 w 368888"/>
              <a:gd name="connsiteY4" fmla="*/ 431530 h 431530"/>
              <a:gd name="connsiteX5" fmla="*/ 184444 w 368888"/>
              <a:gd name="connsiteY5" fmla="*/ 345224 h 431530"/>
              <a:gd name="connsiteX6" fmla="*/ 0 w 368888"/>
              <a:gd name="connsiteY6" fmla="*/ 345224 h 431530"/>
              <a:gd name="connsiteX7" fmla="*/ 0 w 368888"/>
              <a:gd name="connsiteY7" fmla="*/ 86306 h 431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8888" h="431530">
                <a:moveTo>
                  <a:pt x="0" y="86306"/>
                </a:moveTo>
                <a:lnTo>
                  <a:pt x="184444" y="86306"/>
                </a:lnTo>
                <a:lnTo>
                  <a:pt x="184444" y="0"/>
                </a:lnTo>
                <a:lnTo>
                  <a:pt x="368888" y="215765"/>
                </a:lnTo>
                <a:lnTo>
                  <a:pt x="184444" y="431530"/>
                </a:lnTo>
                <a:lnTo>
                  <a:pt x="184444" y="345224"/>
                </a:lnTo>
                <a:lnTo>
                  <a:pt x="0" y="345224"/>
                </a:lnTo>
                <a:lnTo>
                  <a:pt x="0" y="86306"/>
                </a:lnTo>
                <a:close/>
              </a:path>
            </a:pathLst>
          </a:custGeom>
          <a:solidFill>
            <a:schemeClr val="tx1"/>
          </a:solidFill>
        </p:spPr>
        <p:style>
          <a:lnRef idx="0">
            <a:schemeClr val="accent1">
              <a:tint val="60000"/>
              <a:hueOff val="0"/>
              <a:satOff val="0"/>
              <a:lumOff val="0"/>
              <a:alphaOff val="0"/>
            </a:schemeClr>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fontRef>
        </p:style>
        <p:txBody>
          <a:bodyPr spcFirstLastPara="0" vert="horz" wrap="square" lIns="0" tIns="89262" rIns="114455" bIns="89262" numCol="1" spcCol="1449" anchor="ctr" anchorCtr="0">
            <a:noAutofit/>
          </a:bodyPr>
          <a:lstStyle/>
          <a:p>
            <a:pPr algn="ctr" defTabSz="643614">
              <a:lnSpc>
                <a:spcPct val="90000"/>
              </a:lnSpc>
              <a:spcBef>
                <a:spcPct val="0"/>
              </a:spcBef>
              <a:spcAft>
                <a:spcPct val="35000"/>
              </a:spcAft>
            </a:pPr>
            <a:endParaRPr lang="ja-JP" altLang="en-US" sz="1451" dirty="0"/>
          </a:p>
        </p:txBody>
      </p:sp>
      <p:sp>
        <p:nvSpPr>
          <p:cNvPr id="45" name="フリーフォーム 44"/>
          <p:cNvSpPr/>
          <p:nvPr/>
        </p:nvSpPr>
        <p:spPr>
          <a:xfrm>
            <a:off x="2239639" y="4274087"/>
            <a:ext cx="919166" cy="431530"/>
          </a:xfrm>
          <a:custGeom>
            <a:avLst/>
            <a:gdLst>
              <a:gd name="connsiteX0" fmla="*/ 0 w 368888"/>
              <a:gd name="connsiteY0" fmla="*/ 86306 h 431530"/>
              <a:gd name="connsiteX1" fmla="*/ 184444 w 368888"/>
              <a:gd name="connsiteY1" fmla="*/ 86306 h 431530"/>
              <a:gd name="connsiteX2" fmla="*/ 184444 w 368888"/>
              <a:gd name="connsiteY2" fmla="*/ 0 h 431530"/>
              <a:gd name="connsiteX3" fmla="*/ 368888 w 368888"/>
              <a:gd name="connsiteY3" fmla="*/ 215765 h 431530"/>
              <a:gd name="connsiteX4" fmla="*/ 184444 w 368888"/>
              <a:gd name="connsiteY4" fmla="*/ 431530 h 431530"/>
              <a:gd name="connsiteX5" fmla="*/ 184444 w 368888"/>
              <a:gd name="connsiteY5" fmla="*/ 345224 h 431530"/>
              <a:gd name="connsiteX6" fmla="*/ 0 w 368888"/>
              <a:gd name="connsiteY6" fmla="*/ 345224 h 431530"/>
              <a:gd name="connsiteX7" fmla="*/ 0 w 368888"/>
              <a:gd name="connsiteY7" fmla="*/ 86306 h 431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8888" h="431530">
                <a:moveTo>
                  <a:pt x="0" y="86306"/>
                </a:moveTo>
                <a:lnTo>
                  <a:pt x="184444" y="86306"/>
                </a:lnTo>
                <a:lnTo>
                  <a:pt x="184444" y="0"/>
                </a:lnTo>
                <a:lnTo>
                  <a:pt x="368888" y="215765"/>
                </a:lnTo>
                <a:lnTo>
                  <a:pt x="184444" y="431530"/>
                </a:lnTo>
                <a:lnTo>
                  <a:pt x="184444" y="345224"/>
                </a:lnTo>
                <a:lnTo>
                  <a:pt x="0" y="345224"/>
                </a:lnTo>
                <a:lnTo>
                  <a:pt x="0" y="86306"/>
                </a:lnTo>
                <a:close/>
              </a:path>
            </a:pathLst>
          </a:custGeom>
          <a:solidFill>
            <a:schemeClr val="tx1"/>
          </a:solidFill>
        </p:spPr>
        <p:style>
          <a:lnRef idx="0">
            <a:schemeClr val="accent1">
              <a:tint val="60000"/>
              <a:hueOff val="0"/>
              <a:satOff val="0"/>
              <a:lumOff val="0"/>
              <a:alphaOff val="0"/>
            </a:schemeClr>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fontRef>
        </p:style>
        <p:txBody>
          <a:bodyPr spcFirstLastPara="0" vert="horz" wrap="square" lIns="0" tIns="89262" rIns="114455" bIns="89262" numCol="1" spcCol="1449" anchor="ctr" anchorCtr="0">
            <a:noAutofit/>
          </a:bodyPr>
          <a:lstStyle/>
          <a:p>
            <a:pPr algn="ctr" defTabSz="643614">
              <a:lnSpc>
                <a:spcPct val="90000"/>
              </a:lnSpc>
              <a:spcBef>
                <a:spcPct val="0"/>
              </a:spcBef>
              <a:spcAft>
                <a:spcPct val="35000"/>
              </a:spcAft>
            </a:pPr>
            <a:endParaRPr lang="ja-JP" altLang="en-US" sz="1451" dirty="0"/>
          </a:p>
        </p:txBody>
      </p:sp>
      <p:sp>
        <p:nvSpPr>
          <p:cNvPr id="39" name="フリーフォーム 38"/>
          <p:cNvSpPr/>
          <p:nvPr/>
        </p:nvSpPr>
        <p:spPr>
          <a:xfrm>
            <a:off x="7082818" y="1348029"/>
            <a:ext cx="1287016" cy="431530"/>
          </a:xfrm>
          <a:custGeom>
            <a:avLst/>
            <a:gdLst>
              <a:gd name="connsiteX0" fmla="*/ 0 w 368888"/>
              <a:gd name="connsiteY0" fmla="*/ 86306 h 431530"/>
              <a:gd name="connsiteX1" fmla="*/ 184444 w 368888"/>
              <a:gd name="connsiteY1" fmla="*/ 86306 h 431530"/>
              <a:gd name="connsiteX2" fmla="*/ 184444 w 368888"/>
              <a:gd name="connsiteY2" fmla="*/ 0 h 431530"/>
              <a:gd name="connsiteX3" fmla="*/ 368888 w 368888"/>
              <a:gd name="connsiteY3" fmla="*/ 215765 h 431530"/>
              <a:gd name="connsiteX4" fmla="*/ 184444 w 368888"/>
              <a:gd name="connsiteY4" fmla="*/ 431530 h 431530"/>
              <a:gd name="connsiteX5" fmla="*/ 184444 w 368888"/>
              <a:gd name="connsiteY5" fmla="*/ 345224 h 431530"/>
              <a:gd name="connsiteX6" fmla="*/ 0 w 368888"/>
              <a:gd name="connsiteY6" fmla="*/ 345224 h 431530"/>
              <a:gd name="connsiteX7" fmla="*/ 0 w 368888"/>
              <a:gd name="connsiteY7" fmla="*/ 86306 h 431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8888" h="431530">
                <a:moveTo>
                  <a:pt x="0" y="86306"/>
                </a:moveTo>
                <a:lnTo>
                  <a:pt x="184444" y="86306"/>
                </a:lnTo>
                <a:lnTo>
                  <a:pt x="184444" y="0"/>
                </a:lnTo>
                <a:lnTo>
                  <a:pt x="368888" y="215765"/>
                </a:lnTo>
                <a:lnTo>
                  <a:pt x="184444" y="431530"/>
                </a:lnTo>
                <a:lnTo>
                  <a:pt x="184444" y="345224"/>
                </a:lnTo>
                <a:lnTo>
                  <a:pt x="0" y="345224"/>
                </a:lnTo>
                <a:lnTo>
                  <a:pt x="0" y="86306"/>
                </a:lnTo>
                <a:close/>
              </a:path>
            </a:pathLst>
          </a:custGeom>
          <a:solidFill>
            <a:schemeClr val="tx1"/>
          </a:solidFill>
        </p:spPr>
        <p:style>
          <a:lnRef idx="0">
            <a:schemeClr val="accent1">
              <a:tint val="60000"/>
              <a:hueOff val="0"/>
              <a:satOff val="0"/>
              <a:lumOff val="0"/>
              <a:alphaOff val="0"/>
            </a:schemeClr>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fontRef>
        </p:style>
        <p:txBody>
          <a:bodyPr spcFirstLastPara="0" vert="horz" wrap="square" lIns="0" tIns="89262" rIns="114455" bIns="89262" numCol="1" spcCol="1449" anchor="ctr" anchorCtr="0">
            <a:noAutofit/>
          </a:bodyPr>
          <a:lstStyle/>
          <a:p>
            <a:pPr algn="ctr" defTabSz="643614">
              <a:lnSpc>
                <a:spcPct val="90000"/>
              </a:lnSpc>
              <a:spcBef>
                <a:spcPct val="0"/>
              </a:spcBef>
              <a:spcAft>
                <a:spcPct val="35000"/>
              </a:spcAft>
            </a:pPr>
            <a:endParaRPr lang="ja-JP" altLang="en-US" sz="1451" dirty="0"/>
          </a:p>
        </p:txBody>
      </p:sp>
      <p:sp>
        <p:nvSpPr>
          <p:cNvPr id="36" name="フリーフォーム 35"/>
          <p:cNvSpPr/>
          <p:nvPr/>
        </p:nvSpPr>
        <p:spPr>
          <a:xfrm>
            <a:off x="4045491" y="1381777"/>
            <a:ext cx="1258421" cy="431530"/>
          </a:xfrm>
          <a:custGeom>
            <a:avLst/>
            <a:gdLst>
              <a:gd name="connsiteX0" fmla="*/ 0 w 368888"/>
              <a:gd name="connsiteY0" fmla="*/ 86306 h 431530"/>
              <a:gd name="connsiteX1" fmla="*/ 184444 w 368888"/>
              <a:gd name="connsiteY1" fmla="*/ 86306 h 431530"/>
              <a:gd name="connsiteX2" fmla="*/ 184444 w 368888"/>
              <a:gd name="connsiteY2" fmla="*/ 0 h 431530"/>
              <a:gd name="connsiteX3" fmla="*/ 368888 w 368888"/>
              <a:gd name="connsiteY3" fmla="*/ 215765 h 431530"/>
              <a:gd name="connsiteX4" fmla="*/ 184444 w 368888"/>
              <a:gd name="connsiteY4" fmla="*/ 431530 h 431530"/>
              <a:gd name="connsiteX5" fmla="*/ 184444 w 368888"/>
              <a:gd name="connsiteY5" fmla="*/ 345224 h 431530"/>
              <a:gd name="connsiteX6" fmla="*/ 0 w 368888"/>
              <a:gd name="connsiteY6" fmla="*/ 345224 h 431530"/>
              <a:gd name="connsiteX7" fmla="*/ 0 w 368888"/>
              <a:gd name="connsiteY7" fmla="*/ 86306 h 431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8888" h="431530">
                <a:moveTo>
                  <a:pt x="0" y="86306"/>
                </a:moveTo>
                <a:lnTo>
                  <a:pt x="184444" y="86306"/>
                </a:lnTo>
                <a:lnTo>
                  <a:pt x="184444" y="0"/>
                </a:lnTo>
                <a:lnTo>
                  <a:pt x="368888" y="215765"/>
                </a:lnTo>
                <a:lnTo>
                  <a:pt x="184444" y="431530"/>
                </a:lnTo>
                <a:lnTo>
                  <a:pt x="184444" y="345224"/>
                </a:lnTo>
                <a:lnTo>
                  <a:pt x="0" y="345224"/>
                </a:lnTo>
                <a:lnTo>
                  <a:pt x="0" y="86306"/>
                </a:lnTo>
                <a:close/>
              </a:path>
            </a:pathLst>
          </a:custGeom>
          <a:solidFill>
            <a:schemeClr val="tx1"/>
          </a:solidFill>
        </p:spPr>
        <p:style>
          <a:lnRef idx="0">
            <a:schemeClr val="accent1">
              <a:tint val="60000"/>
              <a:hueOff val="0"/>
              <a:satOff val="0"/>
              <a:lumOff val="0"/>
              <a:alphaOff val="0"/>
            </a:schemeClr>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fontRef>
        </p:style>
        <p:txBody>
          <a:bodyPr spcFirstLastPara="0" vert="horz" wrap="square" lIns="0" tIns="89262" rIns="114455" bIns="89262" numCol="1" spcCol="1449" anchor="ctr" anchorCtr="0">
            <a:noAutofit/>
          </a:bodyPr>
          <a:lstStyle/>
          <a:p>
            <a:pPr algn="ctr" defTabSz="643614">
              <a:lnSpc>
                <a:spcPct val="90000"/>
              </a:lnSpc>
              <a:spcBef>
                <a:spcPct val="0"/>
              </a:spcBef>
              <a:spcAft>
                <a:spcPct val="35000"/>
              </a:spcAft>
            </a:pPr>
            <a:endParaRPr lang="ja-JP" altLang="en-US" sz="1451" dirty="0"/>
          </a:p>
        </p:txBody>
      </p:sp>
      <p:sp>
        <p:nvSpPr>
          <p:cNvPr id="7" name="フリーフォーム 6"/>
          <p:cNvSpPr/>
          <p:nvPr/>
        </p:nvSpPr>
        <p:spPr>
          <a:xfrm>
            <a:off x="1751826" y="1315403"/>
            <a:ext cx="562516" cy="412992"/>
          </a:xfrm>
          <a:custGeom>
            <a:avLst/>
            <a:gdLst>
              <a:gd name="connsiteX0" fmla="*/ 0 w 368888"/>
              <a:gd name="connsiteY0" fmla="*/ 86306 h 431530"/>
              <a:gd name="connsiteX1" fmla="*/ 184444 w 368888"/>
              <a:gd name="connsiteY1" fmla="*/ 86306 h 431530"/>
              <a:gd name="connsiteX2" fmla="*/ 184444 w 368888"/>
              <a:gd name="connsiteY2" fmla="*/ 0 h 431530"/>
              <a:gd name="connsiteX3" fmla="*/ 368888 w 368888"/>
              <a:gd name="connsiteY3" fmla="*/ 215765 h 431530"/>
              <a:gd name="connsiteX4" fmla="*/ 184444 w 368888"/>
              <a:gd name="connsiteY4" fmla="*/ 431530 h 431530"/>
              <a:gd name="connsiteX5" fmla="*/ 184444 w 368888"/>
              <a:gd name="connsiteY5" fmla="*/ 345224 h 431530"/>
              <a:gd name="connsiteX6" fmla="*/ 0 w 368888"/>
              <a:gd name="connsiteY6" fmla="*/ 345224 h 431530"/>
              <a:gd name="connsiteX7" fmla="*/ 0 w 368888"/>
              <a:gd name="connsiteY7" fmla="*/ 86306 h 431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68888" h="431530">
                <a:moveTo>
                  <a:pt x="0" y="86306"/>
                </a:moveTo>
                <a:lnTo>
                  <a:pt x="184444" y="86306"/>
                </a:lnTo>
                <a:lnTo>
                  <a:pt x="184444" y="0"/>
                </a:lnTo>
                <a:lnTo>
                  <a:pt x="368888" y="215765"/>
                </a:lnTo>
                <a:lnTo>
                  <a:pt x="184444" y="431530"/>
                </a:lnTo>
                <a:lnTo>
                  <a:pt x="184444" y="345224"/>
                </a:lnTo>
                <a:lnTo>
                  <a:pt x="0" y="345224"/>
                </a:lnTo>
                <a:lnTo>
                  <a:pt x="0" y="86306"/>
                </a:lnTo>
                <a:close/>
              </a:path>
            </a:pathLst>
          </a:custGeom>
          <a:solidFill>
            <a:schemeClr val="tx1"/>
          </a:solidFill>
        </p:spPr>
        <p:style>
          <a:lnRef idx="0">
            <a:schemeClr val="accent1">
              <a:tint val="60000"/>
              <a:hueOff val="0"/>
              <a:satOff val="0"/>
              <a:lumOff val="0"/>
              <a:alphaOff val="0"/>
            </a:schemeClr>
          </a:lnRef>
          <a:fillRef idx="2">
            <a:schemeClr val="accent1">
              <a:tint val="60000"/>
              <a:hueOff val="0"/>
              <a:satOff val="0"/>
              <a:lumOff val="0"/>
              <a:alphaOff val="0"/>
            </a:schemeClr>
          </a:fillRef>
          <a:effectRef idx="1">
            <a:schemeClr val="accent1">
              <a:tint val="60000"/>
              <a:hueOff val="0"/>
              <a:satOff val="0"/>
              <a:lumOff val="0"/>
              <a:alphaOff val="0"/>
            </a:schemeClr>
          </a:effectRef>
          <a:fontRef idx="minor">
            <a:schemeClr val="dk1"/>
          </a:fontRef>
        </p:style>
        <p:txBody>
          <a:bodyPr spcFirstLastPara="0" vert="horz" wrap="square" lIns="0" tIns="89262" rIns="114455" bIns="89262" numCol="1" spcCol="1449" anchor="ctr" anchorCtr="0">
            <a:noAutofit/>
          </a:bodyPr>
          <a:lstStyle/>
          <a:p>
            <a:pPr algn="ctr" defTabSz="643614">
              <a:lnSpc>
                <a:spcPct val="90000"/>
              </a:lnSpc>
              <a:spcBef>
                <a:spcPct val="0"/>
              </a:spcBef>
              <a:spcAft>
                <a:spcPct val="35000"/>
              </a:spcAft>
            </a:pPr>
            <a:endParaRPr lang="ja-JP" altLang="en-US" sz="1451" dirty="0"/>
          </a:p>
        </p:txBody>
      </p:sp>
      <p:sp>
        <p:nvSpPr>
          <p:cNvPr id="6" name="フリーフォーム 5"/>
          <p:cNvSpPr/>
          <p:nvPr/>
        </p:nvSpPr>
        <p:spPr>
          <a:xfrm>
            <a:off x="251952" y="944824"/>
            <a:ext cx="1499874" cy="992949"/>
          </a:xfrm>
          <a:custGeom>
            <a:avLst/>
            <a:gdLst>
              <a:gd name="connsiteX0" fmla="*/ 0 w 1740040"/>
              <a:gd name="connsiteY0" fmla="*/ 104402 h 1044024"/>
              <a:gd name="connsiteX1" fmla="*/ 104402 w 1740040"/>
              <a:gd name="connsiteY1" fmla="*/ 0 h 1044024"/>
              <a:gd name="connsiteX2" fmla="*/ 1635638 w 1740040"/>
              <a:gd name="connsiteY2" fmla="*/ 0 h 1044024"/>
              <a:gd name="connsiteX3" fmla="*/ 1740040 w 1740040"/>
              <a:gd name="connsiteY3" fmla="*/ 104402 h 1044024"/>
              <a:gd name="connsiteX4" fmla="*/ 1740040 w 1740040"/>
              <a:gd name="connsiteY4" fmla="*/ 939622 h 1044024"/>
              <a:gd name="connsiteX5" fmla="*/ 1635638 w 1740040"/>
              <a:gd name="connsiteY5" fmla="*/ 1044024 h 1044024"/>
              <a:gd name="connsiteX6" fmla="*/ 104402 w 1740040"/>
              <a:gd name="connsiteY6" fmla="*/ 1044024 h 1044024"/>
              <a:gd name="connsiteX7" fmla="*/ 0 w 1740040"/>
              <a:gd name="connsiteY7" fmla="*/ 939622 h 1044024"/>
              <a:gd name="connsiteX8" fmla="*/ 0 w 1740040"/>
              <a:gd name="connsiteY8" fmla="*/ 104402 h 10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40040" h="1044024">
                <a:moveTo>
                  <a:pt x="0" y="104402"/>
                </a:moveTo>
                <a:cubicBezTo>
                  <a:pt x="0" y="46742"/>
                  <a:pt x="46742" y="0"/>
                  <a:pt x="104402" y="0"/>
                </a:cubicBezTo>
                <a:lnTo>
                  <a:pt x="1635638" y="0"/>
                </a:lnTo>
                <a:cubicBezTo>
                  <a:pt x="1693298" y="0"/>
                  <a:pt x="1740040" y="46742"/>
                  <a:pt x="1740040" y="104402"/>
                </a:cubicBezTo>
                <a:lnTo>
                  <a:pt x="1740040" y="939622"/>
                </a:lnTo>
                <a:cubicBezTo>
                  <a:pt x="1740040" y="997282"/>
                  <a:pt x="1693298" y="1044024"/>
                  <a:pt x="1635638" y="1044024"/>
                </a:cubicBezTo>
                <a:lnTo>
                  <a:pt x="104402" y="1044024"/>
                </a:lnTo>
                <a:cubicBezTo>
                  <a:pt x="46742" y="1044024"/>
                  <a:pt x="0" y="997282"/>
                  <a:pt x="0" y="939622"/>
                </a:cubicBezTo>
                <a:lnTo>
                  <a:pt x="0" y="104402"/>
                </a:lnTo>
                <a:close/>
              </a:path>
            </a:pathLst>
          </a:custGeom>
          <a:solidFill>
            <a:schemeClr val="bg2">
              <a:lumMod val="40000"/>
              <a:lumOff val="60000"/>
            </a:schemeClr>
          </a:solidFill>
          <a:ln>
            <a:solidFill>
              <a:srgbClr val="0066FF"/>
            </a:solidFill>
          </a:ln>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0" tIns="163200" rIns="0" bIns="0" numCol="1" spcCol="1449" anchor="ctr" anchorCtr="0">
            <a:noAutofit/>
          </a:bodyPr>
          <a:lstStyle/>
          <a:p>
            <a:pPr algn="ctr" defTabSz="919448">
              <a:lnSpc>
                <a:spcPct val="90000"/>
              </a:lnSpc>
              <a:spcBef>
                <a:spcPct val="0"/>
              </a:spcBef>
              <a:spcAft>
                <a:spcPct val="35000"/>
              </a:spcAft>
            </a:pPr>
            <a:r>
              <a:rPr lang="ja-JP" altLang="en-US" dirty="0" smtClean="0">
                <a:latin typeface="メイリオ" panose="020B0604030504040204" pitchFamily="50" charset="-128"/>
                <a:ea typeface="メイリオ" panose="020B0604030504040204" pitchFamily="50" charset="-128"/>
                <a:cs typeface="メイリオ" panose="020B0604030504040204" pitchFamily="50" charset="-128"/>
              </a:rPr>
              <a:t>①採用</a:t>
            </a:r>
            <a:r>
              <a:rPr lang="ja-JP" altLang="en-US" dirty="0">
                <a:latin typeface="メイリオ" panose="020B0604030504040204" pitchFamily="50" charset="-128"/>
                <a:ea typeface="メイリオ" panose="020B0604030504040204" pitchFamily="50" charset="-128"/>
                <a:cs typeface="メイリオ" panose="020B0604030504040204" pitchFamily="50" charset="-128"/>
              </a:rPr>
              <a:t>計画の樹立</a:t>
            </a:r>
          </a:p>
        </p:txBody>
      </p:sp>
      <p:sp>
        <p:nvSpPr>
          <p:cNvPr id="12" name="フリーフォーム 11"/>
          <p:cNvSpPr/>
          <p:nvPr/>
        </p:nvSpPr>
        <p:spPr>
          <a:xfrm>
            <a:off x="5253790" y="879814"/>
            <a:ext cx="1829028" cy="1134263"/>
          </a:xfrm>
          <a:custGeom>
            <a:avLst/>
            <a:gdLst>
              <a:gd name="connsiteX0" fmla="*/ 0 w 1740040"/>
              <a:gd name="connsiteY0" fmla="*/ 104402 h 1044024"/>
              <a:gd name="connsiteX1" fmla="*/ 104402 w 1740040"/>
              <a:gd name="connsiteY1" fmla="*/ 0 h 1044024"/>
              <a:gd name="connsiteX2" fmla="*/ 1635638 w 1740040"/>
              <a:gd name="connsiteY2" fmla="*/ 0 h 1044024"/>
              <a:gd name="connsiteX3" fmla="*/ 1740040 w 1740040"/>
              <a:gd name="connsiteY3" fmla="*/ 104402 h 1044024"/>
              <a:gd name="connsiteX4" fmla="*/ 1740040 w 1740040"/>
              <a:gd name="connsiteY4" fmla="*/ 939622 h 1044024"/>
              <a:gd name="connsiteX5" fmla="*/ 1635638 w 1740040"/>
              <a:gd name="connsiteY5" fmla="*/ 1044024 h 1044024"/>
              <a:gd name="connsiteX6" fmla="*/ 104402 w 1740040"/>
              <a:gd name="connsiteY6" fmla="*/ 1044024 h 1044024"/>
              <a:gd name="connsiteX7" fmla="*/ 0 w 1740040"/>
              <a:gd name="connsiteY7" fmla="*/ 939622 h 1044024"/>
              <a:gd name="connsiteX8" fmla="*/ 0 w 1740040"/>
              <a:gd name="connsiteY8" fmla="*/ 104402 h 10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40040" h="1044024">
                <a:moveTo>
                  <a:pt x="0" y="104402"/>
                </a:moveTo>
                <a:cubicBezTo>
                  <a:pt x="0" y="46742"/>
                  <a:pt x="46742" y="0"/>
                  <a:pt x="104402" y="0"/>
                </a:cubicBezTo>
                <a:lnTo>
                  <a:pt x="1635638" y="0"/>
                </a:lnTo>
                <a:cubicBezTo>
                  <a:pt x="1693298" y="0"/>
                  <a:pt x="1740040" y="46742"/>
                  <a:pt x="1740040" y="104402"/>
                </a:cubicBezTo>
                <a:lnTo>
                  <a:pt x="1740040" y="939622"/>
                </a:lnTo>
                <a:cubicBezTo>
                  <a:pt x="1740040" y="997282"/>
                  <a:pt x="1693298" y="1044024"/>
                  <a:pt x="1635638" y="1044024"/>
                </a:cubicBezTo>
                <a:lnTo>
                  <a:pt x="104402" y="1044024"/>
                </a:lnTo>
                <a:cubicBezTo>
                  <a:pt x="46742" y="1044024"/>
                  <a:pt x="0" y="997282"/>
                  <a:pt x="0" y="939622"/>
                </a:cubicBezTo>
                <a:lnTo>
                  <a:pt x="0" y="104402"/>
                </a:lnTo>
                <a:close/>
              </a:path>
            </a:pathLst>
          </a:custGeom>
          <a:solidFill>
            <a:schemeClr val="bg2">
              <a:lumMod val="40000"/>
              <a:lumOff val="60000"/>
            </a:schemeClr>
          </a:solidFill>
          <a:ln>
            <a:solidFill>
              <a:srgbClr val="0066FF"/>
            </a:solidFill>
          </a:ln>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0" tIns="261214" rIns="0" bIns="0" numCol="1" spcCol="1449" anchor="ctr" anchorCtr="0">
            <a:noAutofit/>
          </a:bodyPr>
          <a:lstStyle/>
          <a:p>
            <a:pPr algn="ctr" defTabSz="919448">
              <a:lnSpc>
                <a:spcPct val="70000"/>
              </a:lnSpc>
              <a:spcBef>
                <a:spcPct val="0"/>
              </a:spcBef>
              <a:spcAft>
                <a:spcPct val="35000"/>
              </a:spcAft>
            </a:pPr>
            <a:r>
              <a:rPr lang="ja-JP" altLang="en-US" sz="2086" dirty="0" smtClean="0">
                <a:latin typeface="メイリオ" panose="020B0604030504040204" pitchFamily="50" charset="-128"/>
                <a:ea typeface="メイリオ" panose="020B0604030504040204" pitchFamily="50" charset="-128"/>
                <a:cs typeface="メイリオ" panose="020B0604030504040204" pitchFamily="50" charset="-128"/>
              </a:rPr>
              <a:t>③求人</a:t>
            </a:r>
            <a:r>
              <a:rPr lang="ja-JP" altLang="en-US" sz="2086" dirty="0">
                <a:latin typeface="メイリオ" panose="020B0604030504040204" pitchFamily="50" charset="-128"/>
                <a:ea typeface="メイリオ" panose="020B0604030504040204" pitchFamily="50" charset="-128"/>
                <a:cs typeface="メイリオ" panose="020B0604030504040204" pitchFamily="50" charset="-128"/>
              </a:rPr>
              <a:t>公開</a:t>
            </a:r>
            <a:endParaRPr lang="en-US" altLang="ja-JP" sz="2086" dirty="0">
              <a:latin typeface="メイリオ" panose="020B0604030504040204" pitchFamily="50" charset="-128"/>
              <a:ea typeface="メイリオ" panose="020B0604030504040204" pitchFamily="50" charset="-128"/>
              <a:cs typeface="メイリオ" panose="020B0604030504040204" pitchFamily="50" charset="-128"/>
            </a:endParaRPr>
          </a:p>
          <a:p>
            <a:pPr algn="ctr" defTabSz="919448">
              <a:lnSpc>
                <a:spcPct val="70000"/>
              </a:lnSpc>
              <a:spcBef>
                <a:spcPct val="0"/>
              </a:spcBef>
              <a:spcAft>
                <a:spcPct val="35000"/>
              </a:spcAft>
            </a:pPr>
            <a:r>
              <a:rPr lang="ja-JP" altLang="en-US" sz="145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全国公開</a:t>
            </a:r>
            <a:endParaRPr lang="en-US" altLang="ja-JP" sz="145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a:p>
            <a:pPr algn="ctr" defTabSz="919448">
              <a:lnSpc>
                <a:spcPct val="70000"/>
              </a:lnSpc>
              <a:spcBef>
                <a:spcPct val="0"/>
              </a:spcBef>
              <a:spcAft>
                <a:spcPct val="35000"/>
              </a:spcAft>
            </a:pPr>
            <a:r>
              <a:rPr lang="ja-JP" altLang="en-US" sz="145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指定校推薦</a:t>
            </a:r>
          </a:p>
        </p:txBody>
      </p:sp>
      <p:sp>
        <p:nvSpPr>
          <p:cNvPr id="14" name="フリーフォーム 13"/>
          <p:cNvSpPr/>
          <p:nvPr/>
        </p:nvSpPr>
        <p:spPr>
          <a:xfrm>
            <a:off x="8330926" y="904098"/>
            <a:ext cx="1844820" cy="1044854"/>
          </a:xfrm>
          <a:custGeom>
            <a:avLst/>
            <a:gdLst>
              <a:gd name="connsiteX0" fmla="*/ 0 w 1740040"/>
              <a:gd name="connsiteY0" fmla="*/ 104402 h 1044024"/>
              <a:gd name="connsiteX1" fmla="*/ 104402 w 1740040"/>
              <a:gd name="connsiteY1" fmla="*/ 0 h 1044024"/>
              <a:gd name="connsiteX2" fmla="*/ 1635638 w 1740040"/>
              <a:gd name="connsiteY2" fmla="*/ 0 h 1044024"/>
              <a:gd name="connsiteX3" fmla="*/ 1740040 w 1740040"/>
              <a:gd name="connsiteY3" fmla="*/ 104402 h 1044024"/>
              <a:gd name="connsiteX4" fmla="*/ 1740040 w 1740040"/>
              <a:gd name="connsiteY4" fmla="*/ 939622 h 1044024"/>
              <a:gd name="connsiteX5" fmla="*/ 1635638 w 1740040"/>
              <a:gd name="connsiteY5" fmla="*/ 1044024 h 1044024"/>
              <a:gd name="connsiteX6" fmla="*/ 104402 w 1740040"/>
              <a:gd name="connsiteY6" fmla="*/ 1044024 h 1044024"/>
              <a:gd name="connsiteX7" fmla="*/ 0 w 1740040"/>
              <a:gd name="connsiteY7" fmla="*/ 939622 h 1044024"/>
              <a:gd name="connsiteX8" fmla="*/ 0 w 1740040"/>
              <a:gd name="connsiteY8" fmla="*/ 104402 h 10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40040" h="1044024">
                <a:moveTo>
                  <a:pt x="0" y="104402"/>
                </a:moveTo>
                <a:cubicBezTo>
                  <a:pt x="0" y="46742"/>
                  <a:pt x="46742" y="0"/>
                  <a:pt x="104402" y="0"/>
                </a:cubicBezTo>
                <a:lnTo>
                  <a:pt x="1635638" y="0"/>
                </a:lnTo>
                <a:cubicBezTo>
                  <a:pt x="1693298" y="0"/>
                  <a:pt x="1740040" y="46742"/>
                  <a:pt x="1740040" y="104402"/>
                </a:cubicBezTo>
                <a:lnTo>
                  <a:pt x="1740040" y="939622"/>
                </a:lnTo>
                <a:cubicBezTo>
                  <a:pt x="1740040" y="997282"/>
                  <a:pt x="1693298" y="1044024"/>
                  <a:pt x="1635638" y="1044024"/>
                </a:cubicBezTo>
                <a:lnTo>
                  <a:pt x="104402" y="1044024"/>
                </a:lnTo>
                <a:cubicBezTo>
                  <a:pt x="46742" y="1044024"/>
                  <a:pt x="0" y="997282"/>
                  <a:pt x="0" y="939622"/>
                </a:cubicBezTo>
                <a:lnTo>
                  <a:pt x="0" y="104402"/>
                </a:lnTo>
                <a:close/>
              </a:path>
            </a:pathLst>
          </a:custGeom>
          <a:solidFill>
            <a:schemeClr val="bg2">
              <a:lumMod val="40000"/>
              <a:lumOff val="60000"/>
            </a:schemeClr>
          </a:solidFill>
          <a:ln>
            <a:solidFill>
              <a:srgbClr val="0066FF"/>
            </a:solidFill>
          </a:ln>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0" tIns="110433" rIns="0" bIns="0" numCol="1" spcCol="1449" anchor="ctr" anchorCtr="0">
            <a:noAutofit/>
          </a:bodyPr>
          <a:lstStyle/>
          <a:p>
            <a:pPr algn="ctr" defTabSz="919448">
              <a:lnSpc>
                <a:spcPct val="90000"/>
              </a:lnSpc>
              <a:spcBef>
                <a:spcPct val="0"/>
              </a:spcBef>
              <a:spcAft>
                <a:spcPct val="35000"/>
              </a:spcAft>
            </a:pPr>
            <a:r>
              <a:rPr lang="ja-JP" altLang="en-US" sz="2086" dirty="0" smtClean="0">
                <a:latin typeface="メイリオ" panose="020B0604030504040204" pitchFamily="50" charset="-128"/>
                <a:ea typeface="メイリオ" panose="020B0604030504040204" pitchFamily="50" charset="-128"/>
                <a:cs typeface="メイリオ" panose="020B0604030504040204" pitchFamily="50" charset="-128"/>
              </a:rPr>
              <a:t>④応募</a:t>
            </a:r>
            <a:r>
              <a:rPr lang="ja-JP" altLang="en-US" sz="2086" dirty="0">
                <a:latin typeface="メイリオ" panose="020B0604030504040204" pitchFamily="50" charset="-128"/>
                <a:ea typeface="メイリオ" panose="020B0604030504040204" pitchFamily="50" charset="-128"/>
                <a:cs typeface="メイリオ" panose="020B0604030504040204" pitchFamily="50" charset="-128"/>
              </a:rPr>
              <a:t>前職場　　　　見学受入れ</a:t>
            </a:r>
          </a:p>
        </p:txBody>
      </p:sp>
      <p:sp>
        <p:nvSpPr>
          <p:cNvPr id="16" name="フリーフォーム 15"/>
          <p:cNvSpPr/>
          <p:nvPr/>
        </p:nvSpPr>
        <p:spPr>
          <a:xfrm>
            <a:off x="449214" y="3842393"/>
            <a:ext cx="1895185" cy="1137868"/>
          </a:xfrm>
          <a:custGeom>
            <a:avLst/>
            <a:gdLst>
              <a:gd name="connsiteX0" fmla="*/ 0 w 1740040"/>
              <a:gd name="connsiteY0" fmla="*/ 104402 h 1044024"/>
              <a:gd name="connsiteX1" fmla="*/ 104402 w 1740040"/>
              <a:gd name="connsiteY1" fmla="*/ 0 h 1044024"/>
              <a:gd name="connsiteX2" fmla="*/ 1635638 w 1740040"/>
              <a:gd name="connsiteY2" fmla="*/ 0 h 1044024"/>
              <a:gd name="connsiteX3" fmla="*/ 1740040 w 1740040"/>
              <a:gd name="connsiteY3" fmla="*/ 104402 h 1044024"/>
              <a:gd name="connsiteX4" fmla="*/ 1740040 w 1740040"/>
              <a:gd name="connsiteY4" fmla="*/ 939622 h 1044024"/>
              <a:gd name="connsiteX5" fmla="*/ 1635638 w 1740040"/>
              <a:gd name="connsiteY5" fmla="*/ 1044024 h 1044024"/>
              <a:gd name="connsiteX6" fmla="*/ 104402 w 1740040"/>
              <a:gd name="connsiteY6" fmla="*/ 1044024 h 1044024"/>
              <a:gd name="connsiteX7" fmla="*/ 0 w 1740040"/>
              <a:gd name="connsiteY7" fmla="*/ 939622 h 1044024"/>
              <a:gd name="connsiteX8" fmla="*/ 0 w 1740040"/>
              <a:gd name="connsiteY8" fmla="*/ 104402 h 10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40040" h="1044024">
                <a:moveTo>
                  <a:pt x="0" y="104402"/>
                </a:moveTo>
                <a:cubicBezTo>
                  <a:pt x="0" y="46742"/>
                  <a:pt x="46742" y="0"/>
                  <a:pt x="104402" y="0"/>
                </a:cubicBezTo>
                <a:lnTo>
                  <a:pt x="1635638" y="0"/>
                </a:lnTo>
                <a:cubicBezTo>
                  <a:pt x="1693298" y="0"/>
                  <a:pt x="1740040" y="46742"/>
                  <a:pt x="1740040" y="104402"/>
                </a:cubicBezTo>
                <a:lnTo>
                  <a:pt x="1740040" y="939622"/>
                </a:lnTo>
                <a:cubicBezTo>
                  <a:pt x="1740040" y="997282"/>
                  <a:pt x="1693298" y="1044024"/>
                  <a:pt x="1635638" y="1044024"/>
                </a:cubicBezTo>
                <a:lnTo>
                  <a:pt x="104402" y="1044024"/>
                </a:lnTo>
                <a:cubicBezTo>
                  <a:pt x="46742" y="1044024"/>
                  <a:pt x="0" y="997282"/>
                  <a:pt x="0" y="939622"/>
                </a:cubicBezTo>
                <a:lnTo>
                  <a:pt x="0" y="104402"/>
                </a:lnTo>
                <a:close/>
              </a:path>
            </a:pathLst>
          </a:custGeom>
          <a:solidFill>
            <a:schemeClr val="bg2">
              <a:lumMod val="40000"/>
              <a:lumOff val="60000"/>
            </a:schemeClr>
          </a:solidFill>
          <a:ln>
            <a:solidFill>
              <a:srgbClr val="0066FF"/>
            </a:solidFill>
          </a:ln>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0" tIns="110433" rIns="0" bIns="0" numCol="1" spcCol="1449" anchor="ctr" anchorCtr="0">
            <a:noAutofit/>
          </a:bodyPr>
          <a:lstStyle/>
          <a:p>
            <a:pPr algn="ctr" defTabSz="919448">
              <a:lnSpc>
                <a:spcPct val="90000"/>
              </a:lnSpc>
              <a:spcBef>
                <a:spcPct val="0"/>
              </a:spcBef>
              <a:spcAft>
                <a:spcPct val="35000"/>
              </a:spcAft>
            </a:pPr>
            <a:r>
              <a:rPr lang="ja-JP" altLang="en-US" sz="2086" dirty="0" smtClean="0">
                <a:latin typeface="メイリオ" panose="020B0604030504040204" pitchFamily="50" charset="-128"/>
                <a:ea typeface="メイリオ" panose="020B0604030504040204" pitchFamily="50" charset="-128"/>
                <a:cs typeface="メイリオ" panose="020B0604030504040204" pitchFamily="50" charset="-128"/>
              </a:rPr>
              <a:t>⑤学校</a:t>
            </a:r>
            <a:r>
              <a:rPr lang="ja-JP" altLang="en-US" sz="2086" dirty="0">
                <a:latin typeface="メイリオ" panose="020B0604030504040204" pitchFamily="50" charset="-128"/>
                <a:ea typeface="メイリオ" panose="020B0604030504040204" pitchFamily="50" charset="-128"/>
                <a:cs typeface="メイリオ" panose="020B0604030504040204" pitchFamily="50" charset="-128"/>
              </a:rPr>
              <a:t>推薦</a:t>
            </a:r>
          </a:p>
        </p:txBody>
      </p:sp>
      <p:sp>
        <p:nvSpPr>
          <p:cNvPr id="18" name="フリーフォーム 17"/>
          <p:cNvSpPr/>
          <p:nvPr/>
        </p:nvSpPr>
        <p:spPr>
          <a:xfrm>
            <a:off x="3158805" y="3925403"/>
            <a:ext cx="1788862" cy="939854"/>
          </a:xfrm>
          <a:custGeom>
            <a:avLst/>
            <a:gdLst>
              <a:gd name="connsiteX0" fmla="*/ 0 w 1740040"/>
              <a:gd name="connsiteY0" fmla="*/ 104402 h 1044024"/>
              <a:gd name="connsiteX1" fmla="*/ 104402 w 1740040"/>
              <a:gd name="connsiteY1" fmla="*/ 0 h 1044024"/>
              <a:gd name="connsiteX2" fmla="*/ 1635638 w 1740040"/>
              <a:gd name="connsiteY2" fmla="*/ 0 h 1044024"/>
              <a:gd name="connsiteX3" fmla="*/ 1740040 w 1740040"/>
              <a:gd name="connsiteY3" fmla="*/ 104402 h 1044024"/>
              <a:gd name="connsiteX4" fmla="*/ 1740040 w 1740040"/>
              <a:gd name="connsiteY4" fmla="*/ 939622 h 1044024"/>
              <a:gd name="connsiteX5" fmla="*/ 1635638 w 1740040"/>
              <a:gd name="connsiteY5" fmla="*/ 1044024 h 1044024"/>
              <a:gd name="connsiteX6" fmla="*/ 104402 w 1740040"/>
              <a:gd name="connsiteY6" fmla="*/ 1044024 h 1044024"/>
              <a:gd name="connsiteX7" fmla="*/ 0 w 1740040"/>
              <a:gd name="connsiteY7" fmla="*/ 939622 h 1044024"/>
              <a:gd name="connsiteX8" fmla="*/ 0 w 1740040"/>
              <a:gd name="connsiteY8" fmla="*/ 104402 h 10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40040" h="1044024">
                <a:moveTo>
                  <a:pt x="0" y="104402"/>
                </a:moveTo>
                <a:cubicBezTo>
                  <a:pt x="0" y="46742"/>
                  <a:pt x="46742" y="0"/>
                  <a:pt x="104402" y="0"/>
                </a:cubicBezTo>
                <a:lnTo>
                  <a:pt x="1635638" y="0"/>
                </a:lnTo>
                <a:cubicBezTo>
                  <a:pt x="1693298" y="0"/>
                  <a:pt x="1740040" y="46742"/>
                  <a:pt x="1740040" y="104402"/>
                </a:cubicBezTo>
                <a:lnTo>
                  <a:pt x="1740040" y="939622"/>
                </a:lnTo>
                <a:cubicBezTo>
                  <a:pt x="1740040" y="997282"/>
                  <a:pt x="1693298" y="1044024"/>
                  <a:pt x="1635638" y="1044024"/>
                </a:cubicBezTo>
                <a:lnTo>
                  <a:pt x="104402" y="1044024"/>
                </a:lnTo>
                <a:cubicBezTo>
                  <a:pt x="46742" y="1044024"/>
                  <a:pt x="0" y="997282"/>
                  <a:pt x="0" y="939622"/>
                </a:cubicBezTo>
                <a:lnTo>
                  <a:pt x="0" y="104402"/>
                </a:lnTo>
                <a:close/>
              </a:path>
            </a:pathLst>
          </a:custGeom>
          <a:solidFill>
            <a:schemeClr val="bg2">
              <a:lumMod val="40000"/>
              <a:lumOff val="60000"/>
            </a:schemeClr>
          </a:solidFill>
          <a:ln>
            <a:solidFill>
              <a:srgbClr val="0066FF"/>
            </a:solidFill>
          </a:ln>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0" tIns="0" rIns="0" bIns="0" numCol="1" spcCol="1449" anchor="ctr" anchorCtr="0">
            <a:noAutofit/>
          </a:bodyPr>
          <a:lstStyle/>
          <a:p>
            <a:pPr algn="ctr" defTabSz="919448">
              <a:lnSpc>
                <a:spcPct val="90000"/>
              </a:lnSpc>
              <a:spcBef>
                <a:spcPct val="0"/>
              </a:spcBef>
              <a:spcAft>
                <a:spcPct val="35000"/>
              </a:spcAft>
            </a:pPr>
            <a:r>
              <a:rPr lang="ja-JP" altLang="en-US" sz="2086" dirty="0" smtClean="0">
                <a:latin typeface="メイリオ" panose="020B0604030504040204" pitchFamily="50" charset="-128"/>
                <a:ea typeface="メイリオ" panose="020B0604030504040204" pitchFamily="50" charset="-128"/>
                <a:cs typeface="メイリオ" panose="020B0604030504040204" pitchFamily="50" charset="-128"/>
              </a:rPr>
              <a:t>⑥選考</a:t>
            </a:r>
            <a:endParaRPr lang="ja-JP" altLang="en-US" sz="2086"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0" name="フリーフォーム 19"/>
          <p:cNvSpPr/>
          <p:nvPr/>
        </p:nvSpPr>
        <p:spPr>
          <a:xfrm>
            <a:off x="5793111" y="3842381"/>
            <a:ext cx="1785139" cy="1073449"/>
          </a:xfrm>
          <a:custGeom>
            <a:avLst/>
            <a:gdLst>
              <a:gd name="connsiteX0" fmla="*/ 0 w 1740040"/>
              <a:gd name="connsiteY0" fmla="*/ 104402 h 1044024"/>
              <a:gd name="connsiteX1" fmla="*/ 104402 w 1740040"/>
              <a:gd name="connsiteY1" fmla="*/ 0 h 1044024"/>
              <a:gd name="connsiteX2" fmla="*/ 1635638 w 1740040"/>
              <a:gd name="connsiteY2" fmla="*/ 0 h 1044024"/>
              <a:gd name="connsiteX3" fmla="*/ 1740040 w 1740040"/>
              <a:gd name="connsiteY3" fmla="*/ 104402 h 1044024"/>
              <a:gd name="connsiteX4" fmla="*/ 1740040 w 1740040"/>
              <a:gd name="connsiteY4" fmla="*/ 939622 h 1044024"/>
              <a:gd name="connsiteX5" fmla="*/ 1635638 w 1740040"/>
              <a:gd name="connsiteY5" fmla="*/ 1044024 h 1044024"/>
              <a:gd name="connsiteX6" fmla="*/ 104402 w 1740040"/>
              <a:gd name="connsiteY6" fmla="*/ 1044024 h 1044024"/>
              <a:gd name="connsiteX7" fmla="*/ 0 w 1740040"/>
              <a:gd name="connsiteY7" fmla="*/ 939622 h 1044024"/>
              <a:gd name="connsiteX8" fmla="*/ 0 w 1740040"/>
              <a:gd name="connsiteY8" fmla="*/ 104402 h 10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40040" h="1044024">
                <a:moveTo>
                  <a:pt x="0" y="104402"/>
                </a:moveTo>
                <a:cubicBezTo>
                  <a:pt x="0" y="46742"/>
                  <a:pt x="46742" y="0"/>
                  <a:pt x="104402" y="0"/>
                </a:cubicBezTo>
                <a:lnTo>
                  <a:pt x="1635638" y="0"/>
                </a:lnTo>
                <a:cubicBezTo>
                  <a:pt x="1693298" y="0"/>
                  <a:pt x="1740040" y="46742"/>
                  <a:pt x="1740040" y="104402"/>
                </a:cubicBezTo>
                <a:lnTo>
                  <a:pt x="1740040" y="939622"/>
                </a:lnTo>
                <a:cubicBezTo>
                  <a:pt x="1740040" y="997282"/>
                  <a:pt x="1693298" y="1044024"/>
                  <a:pt x="1635638" y="1044024"/>
                </a:cubicBezTo>
                <a:lnTo>
                  <a:pt x="104402" y="1044024"/>
                </a:lnTo>
                <a:cubicBezTo>
                  <a:pt x="46742" y="1044024"/>
                  <a:pt x="0" y="997282"/>
                  <a:pt x="0" y="939622"/>
                </a:cubicBezTo>
                <a:lnTo>
                  <a:pt x="0" y="104402"/>
                </a:lnTo>
                <a:close/>
              </a:path>
            </a:pathLst>
          </a:custGeom>
          <a:solidFill>
            <a:schemeClr val="bg2">
              <a:lumMod val="40000"/>
              <a:lumOff val="60000"/>
            </a:schemeClr>
          </a:solidFill>
          <a:ln>
            <a:solidFill>
              <a:srgbClr val="0066FF"/>
            </a:solidFill>
          </a:ln>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0" tIns="0" rIns="0" bIns="0" numCol="1" spcCol="1449" anchor="ctr" anchorCtr="0">
            <a:noAutofit/>
          </a:bodyPr>
          <a:lstStyle/>
          <a:p>
            <a:pPr algn="ctr" defTabSz="919448">
              <a:lnSpc>
                <a:spcPct val="90000"/>
              </a:lnSpc>
              <a:spcBef>
                <a:spcPct val="0"/>
              </a:spcBef>
              <a:spcAft>
                <a:spcPct val="35000"/>
              </a:spcAft>
            </a:pPr>
            <a:r>
              <a:rPr lang="ja-JP" altLang="en-US" sz="2086" dirty="0" smtClean="0">
                <a:latin typeface="メイリオ" panose="020B0604030504040204" pitchFamily="50" charset="-128"/>
                <a:ea typeface="メイリオ" panose="020B0604030504040204" pitchFamily="50" charset="-128"/>
                <a:cs typeface="メイリオ" panose="020B0604030504040204" pitchFamily="50" charset="-128"/>
              </a:rPr>
              <a:t>⑦採否</a:t>
            </a:r>
            <a:r>
              <a:rPr lang="ja-JP" altLang="en-US" sz="2086" dirty="0">
                <a:latin typeface="メイリオ" panose="020B0604030504040204" pitchFamily="50" charset="-128"/>
                <a:ea typeface="メイリオ" panose="020B0604030504040204" pitchFamily="50" charset="-128"/>
                <a:cs typeface="メイリオ" panose="020B0604030504040204" pitchFamily="50" charset="-128"/>
              </a:rPr>
              <a:t>の決定</a:t>
            </a:r>
            <a:r>
              <a:rPr lang="ja-JP" altLang="en-US" sz="2086" dirty="0">
                <a:latin typeface="ＭＳ Ｐゴシック" panose="020B0600070205080204" pitchFamily="50" charset="-128"/>
                <a:ea typeface="ＭＳ Ｐゴシック" panose="020B0600070205080204" pitchFamily="50" charset="-128"/>
              </a:rPr>
              <a:t>　</a:t>
            </a:r>
          </a:p>
        </p:txBody>
      </p:sp>
      <p:sp>
        <p:nvSpPr>
          <p:cNvPr id="28" name="フリーフォーム 27"/>
          <p:cNvSpPr/>
          <p:nvPr/>
        </p:nvSpPr>
        <p:spPr>
          <a:xfrm>
            <a:off x="8585494" y="3961953"/>
            <a:ext cx="2319468" cy="1018308"/>
          </a:xfrm>
          <a:custGeom>
            <a:avLst/>
            <a:gdLst>
              <a:gd name="connsiteX0" fmla="*/ 0 w 1740040"/>
              <a:gd name="connsiteY0" fmla="*/ 104402 h 1044024"/>
              <a:gd name="connsiteX1" fmla="*/ 104402 w 1740040"/>
              <a:gd name="connsiteY1" fmla="*/ 0 h 1044024"/>
              <a:gd name="connsiteX2" fmla="*/ 1635638 w 1740040"/>
              <a:gd name="connsiteY2" fmla="*/ 0 h 1044024"/>
              <a:gd name="connsiteX3" fmla="*/ 1740040 w 1740040"/>
              <a:gd name="connsiteY3" fmla="*/ 104402 h 1044024"/>
              <a:gd name="connsiteX4" fmla="*/ 1740040 w 1740040"/>
              <a:gd name="connsiteY4" fmla="*/ 939622 h 1044024"/>
              <a:gd name="connsiteX5" fmla="*/ 1635638 w 1740040"/>
              <a:gd name="connsiteY5" fmla="*/ 1044024 h 1044024"/>
              <a:gd name="connsiteX6" fmla="*/ 104402 w 1740040"/>
              <a:gd name="connsiteY6" fmla="*/ 1044024 h 1044024"/>
              <a:gd name="connsiteX7" fmla="*/ 0 w 1740040"/>
              <a:gd name="connsiteY7" fmla="*/ 939622 h 1044024"/>
              <a:gd name="connsiteX8" fmla="*/ 0 w 1740040"/>
              <a:gd name="connsiteY8" fmla="*/ 104402 h 10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40040" h="1044024">
                <a:moveTo>
                  <a:pt x="0" y="104402"/>
                </a:moveTo>
                <a:cubicBezTo>
                  <a:pt x="0" y="46742"/>
                  <a:pt x="46742" y="0"/>
                  <a:pt x="104402" y="0"/>
                </a:cubicBezTo>
                <a:lnTo>
                  <a:pt x="1635638" y="0"/>
                </a:lnTo>
                <a:cubicBezTo>
                  <a:pt x="1693298" y="0"/>
                  <a:pt x="1740040" y="46742"/>
                  <a:pt x="1740040" y="104402"/>
                </a:cubicBezTo>
                <a:lnTo>
                  <a:pt x="1740040" y="939622"/>
                </a:lnTo>
                <a:cubicBezTo>
                  <a:pt x="1740040" y="997282"/>
                  <a:pt x="1693298" y="1044024"/>
                  <a:pt x="1635638" y="1044024"/>
                </a:cubicBezTo>
                <a:lnTo>
                  <a:pt x="104402" y="1044024"/>
                </a:lnTo>
                <a:cubicBezTo>
                  <a:pt x="46742" y="1044024"/>
                  <a:pt x="0" y="997282"/>
                  <a:pt x="0" y="939622"/>
                </a:cubicBezTo>
                <a:lnTo>
                  <a:pt x="0" y="104402"/>
                </a:lnTo>
                <a:close/>
              </a:path>
            </a:pathLst>
          </a:custGeom>
          <a:solidFill>
            <a:schemeClr val="bg2">
              <a:lumMod val="40000"/>
              <a:lumOff val="60000"/>
            </a:schemeClr>
          </a:solidFill>
          <a:ln>
            <a:solidFill>
              <a:srgbClr val="0066FF"/>
            </a:solidFill>
          </a:ln>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0" tIns="0" rIns="0" bIns="0" numCol="1" spcCol="1449" anchor="ctr" anchorCtr="0">
            <a:noAutofit/>
          </a:bodyPr>
          <a:lstStyle/>
          <a:p>
            <a:pPr algn="ctr" defTabSz="919448">
              <a:lnSpc>
                <a:spcPct val="90000"/>
              </a:lnSpc>
              <a:spcBef>
                <a:spcPct val="0"/>
              </a:spcBef>
              <a:spcAft>
                <a:spcPct val="35000"/>
              </a:spcAft>
            </a:pPr>
            <a:r>
              <a:rPr lang="ja-JP" altLang="en-US" sz="2086" dirty="0" smtClean="0">
                <a:latin typeface="メイリオ" panose="020B0604030504040204" pitchFamily="50" charset="-128"/>
                <a:ea typeface="メイリオ" panose="020B0604030504040204" pitchFamily="50" charset="-128"/>
                <a:cs typeface="メイリオ" panose="020B0604030504040204" pitchFamily="50" charset="-128"/>
              </a:rPr>
              <a:t>⑧就業</a:t>
            </a:r>
            <a:r>
              <a:rPr lang="ja-JP" altLang="en-US" sz="2086" dirty="0">
                <a:latin typeface="メイリオ" panose="020B0604030504040204" pitchFamily="50" charset="-128"/>
                <a:ea typeface="メイリオ" panose="020B0604030504040204" pitchFamily="50" charset="-128"/>
                <a:cs typeface="メイリオ" panose="020B0604030504040204" pitchFamily="50" charset="-128"/>
              </a:rPr>
              <a:t>開始</a:t>
            </a:r>
          </a:p>
        </p:txBody>
      </p:sp>
      <p:sp>
        <p:nvSpPr>
          <p:cNvPr id="29" name="タイトル 1"/>
          <p:cNvSpPr txBox="1">
            <a:spLocks/>
          </p:cNvSpPr>
          <p:nvPr/>
        </p:nvSpPr>
        <p:spPr>
          <a:xfrm>
            <a:off x="-415910" y="241995"/>
            <a:ext cx="10704512" cy="648072"/>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lstStyle>
          <a:p>
            <a:pPr algn="ctr"/>
            <a:r>
              <a:rPr lang="ja-JP" altLang="en-US" sz="3000" b="1" dirty="0" smtClean="0">
                <a:solidFill>
                  <a:schemeClr val="bg2">
                    <a:lumMod val="10000"/>
                  </a:schemeClr>
                </a:solidFill>
                <a:latin typeface="+mj-ea"/>
              </a:rPr>
              <a:t>２</a:t>
            </a:r>
            <a:r>
              <a:rPr lang="en-US" altLang="ja-JP" sz="3000" b="1" dirty="0" smtClean="0">
                <a:solidFill>
                  <a:schemeClr val="bg2">
                    <a:lumMod val="10000"/>
                  </a:schemeClr>
                </a:solidFill>
                <a:latin typeface="+mj-ea"/>
              </a:rPr>
              <a:t>-</a:t>
            </a:r>
            <a:r>
              <a:rPr lang="ja-JP" altLang="en-US" sz="3000" b="1" dirty="0" smtClean="0">
                <a:solidFill>
                  <a:schemeClr val="bg2">
                    <a:lumMod val="10000"/>
                  </a:schemeClr>
                </a:solidFill>
                <a:latin typeface="+mj-ea"/>
              </a:rPr>
              <a:t>２</a:t>
            </a:r>
            <a:r>
              <a:rPr lang="en-US" altLang="ja-JP" sz="3000" b="1" dirty="0" smtClean="0">
                <a:solidFill>
                  <a:schemeClr val="bg2">
                    <a:lumMod val="10000"/>
                  </a:schemeClr>
                </a:solidFill>
                <a:latin typeface="+mj-ea"/>
              </a:rPr>
              <a:t>.</a:t>
            </a:r>
            <a:r>
              <a:rPr lang="ja-JP" altLang="en-US" sz="3000" b="1" u="sng" dirty="0" smtClean="0">
                <a:solidFill>
                  <a:schemeClr val="bg2">
                    <a:lumMod val="10000"/>
                  </a:schemeClr>
                </a:solidFill>
                <a:latin typeface="+mj-ea"/>
              </a:rPr>
              <a:t>新規高等学校卒業予定者</a:t>
            </a:r>
            <a:r>
              <a:rPr lang="ja-JP" altLang="en-US" sz="3000" b="1" dirty="0" smtClean="0">
                <a:solidFill>
                  <a:schemeClr val="bg2">
                    <a:lumMod val="10000"/>
                  </a:schemeClr>
                </a:solidFill>
                <a:latin typeface="+mj-ea"/>
              </a:rPr>
              <a:t>　採用までの流れとルール</a:t>
            </a:r>
            <a:r>
              <a:rPr lang="ja-JP" altLang="en-US" sz="3000" b="1" dirty="0" smtClean="0">
                <a:latin typeface="+mj-ea"/>
              </a:rPr>
              <a:t>　　</a:t>
            </a:r>
            <a:r>
              <a:rPr lang="ja-JP" altLang="en-US" sz="2400" b="1" dirty="0" smtClean="0">
                <a:latin typeface="+mj-ea"/>
              </a:rPr>
              <a:t>　　　　　　　　　　　　</a:t>
            </a:r>
            <a:endParaRPr lang="ja-JP" altLang="en-US" sz="2400" b="1" dirty="0">
              <a:solidFill>
                <a:srgbClr val="FF0000"/>
              </a:solidFill>
              <a:latin typeface="+mj-ea"/>
            </a:endParaRPr>
          </a:p>
        </p:txBody>
      </p:sp>
      <p:sp>
        <p:nvSpPr>
          <p:cNvPr id="30" name="タイトル 1"/>
          <p:cNvSpPr txBox="1">
            <a:spLocks/>
          </p:cNvSpPr>
          <p:nvPr/>
        </p:nvSpPr>
        <p:spPr>
          <a:xfrm>
            <a:off x="4840335" y="6409547"/>
            <a:ext cx="6981181" cy="466780"/>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lstStyle>
          <a:p>
            <a:pPr algn="ctr"/>
            <a:r>
              <a:rPr lang="ja-JP" altLang="en-US" sz="2000" b="1" dirty="0" smtClean="0">
                <a:solidFill>
                  <a:schemeClr val="bg2">
                    <a:lumMod val="10000"/>
                  </a:schemeClr>
                </a:solidFill>
                <a:latin typeface="+mj-ea"/>
              </a:rPr>
              <a:t>冊子「求人申込みから採用まで」</a:t>
            </a:r>
            <a:r>
              <a:rPr lang="en-US" altLang="ja-JP" sz="2000" b="1" dirty="0" smtClean="0">
                <a:solidFill>
                  <a:schemeClr val="tx1"/>
                </a:solidFill>
                <a:latin typeface="+mj-ea"/>
              </a:rPr>
              <a:t>p.1</a:t>
            </a:r>
            <a:r>
              <a:rPr lang="en-US" altLang="ja-JP" sz="2000" b="1" dirty="0">
                <a:solidFill>
                  <a:schemeClr val="tx1"/>
                </a:solidFill>
                <a:latin typeface="+mj-ea"/>
              </a:rPr>
              <a:t>9</a:t>
            </a:r>
            <a:r>
              <a:rPr lang="ja-JP" altLang="en-US" sz="2000" b="1" dirty="0" smtClean="0">
                <a:solidFill>
                  <a:schemeClr val="tx1"/>
                </a:solidFill>
                <a:latin typeface="+mj-ea"/>
              </a:rPr>
              <a:t>～</a:t>
            </a:r>
            <a:r>
              <a:rPr lang="en-US" altLang="ja-JP" sz="2000" b="1" dirty="0" smtClean="0">
                <a:solidFill>
                  <a:schemeClr val="tx1"/>
                </a:solidFill>
                <a:latin typeface="+mj-ea"/>
              </a:rPr>
              <a:t>p.20</a:t>
            </a:r>
            <a:r>
              <a:rPr lang="ja-JP" altLang="en-US" sz="2000" b="1" dirty="0" smtClean="0">
                <a:solidFill>
                  <a:schemeClr val="accent1"/>
                </a:solidFill>
                <a:latin typeface="+mj-ea"/>
              </a:rPr>
              <a:t>　</a:t>
            </a:r>
            <a:r>
              <a:rPr lang="ja-JP" altLang="en-US" sz="2000" b="1" dirty="0" smtClean="0">
                <a:solidFill>
                  <a:schemeClr val="bg2">
                    <a:lumMod val="10000"/>
                  </a:schemeClr>
                </a:solidFill>
                <a:latin typeface="+mj-ea"/>
              </a:rPr>
              <a:t>　</a:t>
            </a:r>
            <a:r>
              <a:rPr lang="ja-JP" altLang="en-US" sz="2000" b="1" dirty="0" smtClean="0">
                <a:latin typeface="+mj-ea"/>
              </a:rPr>
              <a:t>　　　　　　　　　　　　　　</a:t>
            </a:r>
            <a:endParaRPr lang="ja-JP" altLang="en-US" sz="2000" b="1" dirty="0">
              <a:solidFill>
                <a:srgbClr val="FF0000"/>
              </a:solidFill>
              <a:latin typeface="+mj-ea"/>
            </a:endParaRPr>
          </a:p>
        </p:txBody>
      </p:sp>
      <p:sp>
        <p:nvSpPr>
          <p:cNvPr id="22" name="四角形吹き出し 21"/>
          <p:cNvSpPr/>
          <p:nvPr/>
        </p:nvSpPr>
        <p:spPr>
          <a:xfrm>
            <a:off x="223498" y="2369467"/>
            <a:ext cx="2051594" cy="1113195"/>
          </a:xfrm>
          <a:prstGeom prst="wedgeRectCallout">
            <a:avLst>
              <a:gd name="adj1" fmla="val 49465"/>
              <a:gd name="adj2" fmla="val -101284"/>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en-US" altLang="ja-JP" sz="1600" dirty="0" smtClean="0">
                <a:latin typeface="メイリオ" panose="020B0604030504040204" pitchFamily="50" charset="-128"/>
                <a:ea typeface="メイリオ" panose="020B0604030504040204" pitchFamily="50" charset="-128"/>
              </a:rPr>
              <a:t>6</a:t>
            </a:r>
            <a:r>
              <a:rPr kumimoji="1" lang="ja-JP" altLang="en-US" sz="1600" dirty="0" smtClean="0">
                <a:latin typeface="メイリオ" panose="020B0604030504040204" pitchFamily="50" charset="-128"/>
                <a:ea typeface="メイリオ" panose="020B0604030504040204" pitchFamily="50" charset="-128"/>
              </a:rPr>
              <a:t>月</a:t>
            </a:r>
            <a:r>
              <a:rPr kumimoji="1" lang="en-US" altLang="ja-JP" sz="1600" dirty="0" smtClean="0">
                <a:latin typeface="メイリオ" panose="020B0604030504040204" pitchFamily="50" charset="-128"/>
                <a:ea typeface="メイリオ" panose="020B0604030504040204" pitchFamily="50" charset="-128"/>
              </a:rPr>
              <a:t>1</a:t>
            </a:r>
            <a:r>
              <a:rPr kumimoji="1" lang="ja-JP" altLang="en-US" sz="1600" dirty="0" smtClean="0">
                <a:latin typeface="メイリオ" panose="020B0604030504040204" pitchFamily="50" charset="-128"/>
                <a:ea typeface="メイリオ" panose="020B0604030504040204" pitchFamily="50" charset="-128"/>
              </a:rPr>
              <a:t>日～</a:t>
            </a:r>
            <a:endParaRPr kumimoji="1" lang="en-US" altLang="ja-JP" sz="1600" dirty="0" smtClean="0">
              <a:latin typeface="メイリオ" panose="020B0604030504040204" pitchFamily="50" charset="-128"/>
              <a:ea typeface="メイリオ" panose="020B0604030504040204" pitchFamily="50" charset="-128"/>
            </a:endParaRPr>
          </a:p>
          <a:p>
            <a:r>
              <a:rPr kumimoji="1" lang="ja-JP" altLang="en-US" sz="1600" dirty="0" smtClean="0">
                <a:latin typeface="メイリオ" panose="020B0604030504040204" pitchFamily="50" charset="-128"/>
                <a:ea typeface="メイリオ" panose="020B0604030504040204" pitchFamily="50" charset="-128"/>
              </a:rPr>
              <a:t>人事権のある事業所が、職種ごとにハローワークへ</a:t>
            </a:r>
            <a:endParaRPr kumimoji="1" lang="ja-JP" altLang="en-US" sz="1600" dirty="0">
              <a:latin typeface="メイリオ" panose="020B0604030504040204" pitchFamily="50" charset="-128"/>
              <a:ea typeface="メイリオ" panose="020B0604030504040204" pitchFamily="50" charset="-128"/>
            </a:endParaRPr>
          </a:p>
        </p:txBody>
      </p:sp>
      <p:sp>
        <p:nvSpPr>
          <p:cNvPr id="35" name="フリーフォーム 34"/>
          <p:cNvSpPr/>
          <p:nvPr/>
        </p:nvSpPr>
        <p:spPr>
          <a:xfrm>
            <a:off x="2266585" y="982094"/>
            <a:ext cx="1844820" cy="1044854"/>
          </a:xfrm>
          <a:custGeom>
            <a:avLst/>
            <a:gdLst>
              <a:gd name="connsiteX0" fmla="*/ 0 w 1740040"/>
              <a:gd name="connsiteY0" fmla="*/ 104402 h 1044024"/>
              <a:gd name="connsiteX1" fmla="*/ 104402 w 1740040"/>
              <a:gd name="connsiteY1" fmla="*/ 0 h 1044024"/>
              <a:gd name="connsiteX2" fmla="*/ 1635638 w 1740040"/>
              <a:gd name="connsiteY2" fmla="*/ 0 h 1044024"/>
              <a:gd name="connsiteX3" fmla="*/ 1740040 w 1740040"/>
              <a:gd name="connsiteY3" fmla="*/ 104402 h 1044024"/>
              <a:gd name="connsiteX4" fmla="*/ 1740040 w 1740040"/>
              <a:gd name="connsiteY4" fmla="*/ 939622 h 1044024"/>
              <a:gd name="connsiteX5" fmla="*/ 1635638 w 1740040"/>
              <a:gd name="connsiteY5" fmla="*/ 1044024 h 1044024"/>
              <a:gd name="connsiteX6" fmla="*/ 104402 w 1740040"/>
              <a:gd name="connsiteY6" fmla="*/ 1044024 h 1044024"/>
              <a:gd name="connsiteX7" fmla="*/ 0 w 1740040"/>
              <a:gd name="connsiteY7" fmla="*/ 939622 h 1044024"/>
              <a:gd name="connsiteX8" fmla="*/ 0 w 1740040"/>
              <a:gd name="connsiteY8" fmla="*/ 104402 h 1044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740040" h="1044024">
                <a:moveTo>
                  <a:pt x="0" y="104402"/>
                </a:moveTo>
                <a:cubicBezTo>
                  <a:pt x="0" y="46742"/>
                  <a:pt x="46742" y="0"/>
                  <a:pt x="104402" y="0"/>
                </a:cubicBezTo>
                <a:lnTo>
                  <a:pt x="1635638" y="0"/>
                </a:lnTo>
                <a:cubicBezTo>
                  <a:pt x="1693298" y="0"/>
                  <a:pt x="1740040" y="46742"/>
                  <a:pt x="1740040" y="104402"/>
                </a:cubicBezTo>
                <a:lnTo>
                  <a:pt x="1740040" y="939622"/>
                </a:lnTo>
                <a:cubicBezTo>
                  <a:pt x="1740040" y="997282"/>
                  <a:pt x="1693298" y="1044024"/>
                  <a:pt x="1635638" y="1044024"/>
                </a:cubicBezTo>
                <a:lnTo>
                  <a:pt x="104402" y="1044024"/>
                </a:lnTo>
                <a:cubicBezTo>
                  <a:pt x="46742" y="1044024"/>
                  <a:pt x="0" y="997282"/>
                  <a:pt x="0" y="939622"/>
                </a:cubicBezTo>
                <a:lnTo>
                  <a:pt x="0" y="104402"/>
                </a:lnTo>
                <a:close/>
              </a:path>
            </a:pathLst>
          </a:custGeom>
          <a:solidFill>
            <a:schemeClr val="bg2">
              <a:lumMod val="40000"/>
              <a:lumOff val="60000"/>
            </a:schemeClr>
          </a:solidFill>
          <a:ln>
            <a:solidFill>
              <a:srgbClr val="0066FF"/>
            </a:solidFill>
          </a:ln>
          <a:scene3d>
            <a:camera prst="orthographicFront"/>
            <a:lightRig rig="flat" dir="t"/>
          </a:scene3d>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txBody>
          <a:bodyPr spcFirstLastPara="0" vert="horz" wrap="square" lIns="0" tIns="0" rIns="0" bIns="0" numCol="1" spcCol="1449" anchor="ctr" anchorCtr="0">
            <a:noAutofit/>
          </a:bodyPr>
          <a:lstStyle/>
          <a:p>
            <a:pPr algn="ctr" defTabSz="919448">
              <a:lnSpc>
                <a:spcPct val="90000"/>
              </a:lnSpc>
              <a:spcBef>
                <a:spcPct val="0"/>
              </a:spcBef>
              <a:spcAft>
                <a:spcPct val="35000"/>
              </a:spcAft>
            </a:pPr>
            <a:r>
              <a:rPr lang="ja-JP" altLang="en-US" sz="2086" dirty="0" smtClean="0">
                <a:latin typeface="メイリオ" panose="020B0604030504040204" pitchFamily="50" charset="-128"/>
                <a:ea typeface="メイリオ" panose="020B0604030504040204" pitchFamily="50" charset="-128"/>
                <a:cs typeface="メイリオ" panose="020B0604030504040204" pitchFamily="50" charset="-128"/>
              </a:rPr>
              <a:t>②求人の</a:t>
            </a:r>
            <a:endParaRPr lang="en-US" altLang="ja-JP" sz="2086" dirty="0" smtClean="0">
              <a:latin typeface="メイリオ" panose="020B0604030504040204" pitchFamily="50" charset="-128"/>
              <a:ea typeface="メイリオ" panose="020B0604030504040204" pitchFamily="50" charset="-128"/>
              <a:cs typeface="メイリオ" panose="020B0604030504040204" pitchFamily="50" charset="-128"/>
            </a:endParaRPr>
          </a:p>
          <a:p>
            <a:pPr algn="ctr" defTabSz="919448">
              <a:lnSpc>
                <a:spcPct val="90000"/>
              </a:lnSpc>
              <a:spcBef>
                <a:spcPct val="0"/>
              </a:spcBef>
              <a:spcAft>
                <a:spcPct val="35000"/>
              </a:spcAft>
            </a:pPr>
            <a:r>
              <a:rPr lang="ja-JP" altLang="en-US" sz="2086" dirty="0" smtClean="0">
                <a:latin typeface="メイリオ" panose="020B0604030504040204" pitchFamily="50" charset="-128"/>
                <a:ea typeface="メイリオ" panose="020B0604030504040204" pitchFamily="50" charset="-128"/>
                <a:cs typeface="メイリオ" panose="020B0604030504040204" pitchFamily="50" charset="-128"/>
              </a:rPr>
              <a:t>申込み</a:t>
            </a:r>
            <a:endParaRPr lang="ja-JP" altLang="en-US" sz="2086"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4" name="角丸四角形 33"/>
          <p:cNvSpPr/>
          <p:nvPr/>
        </p:nvSpPr>
        <p:spPr>
          <a:xfrm>
            <a:off x="2202148" y="748801"/>
            <a:ext cx="1131871" cy="310594"/>
          </a:xfrm>
          <a:prstGeom prst="roundRect">
            <a:avLst/>
          </a:prstGeom>
          <a:solidFill>
            <a:schemeClr val="accent4">
              <a:lumMod val="40000"/>
              <a:lumOff val="60000"/>
            </a:schemeClr>
          </a:solidFill>
          <a:ln>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lIns="32652" tIns="41453" rIns="0" bIns="41453" rtlCol="0" anchor="ctr"/>
          <a:lstStyle/>
          <a:p>
            <a:r>
              <a:rPr lang="en-US" altLang="ja-JP" sz="1270" b="1" dirty="0" smtClean="0">
                <a:solidFill>
                  <a:srgbClr val="FF0000"/>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6</a:t>
            </a:r>
            <a:r>
              <a:rPr lang="ja-JP" altLang="en-US" sz="1270" b="1" dirty="0" smtClean="0">
                <a:solidFill>
                  <a:srgbClr val="FF0000"/>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月</a:t>
            </a:r>
            <a:r>
              <a:rPr lang="en-US" altLang="ja-JP" sz="1270" b="1" dirty="0" smtClean="0">
                <a:solidFill>
                  <a:srgbClr val="FF0000"/>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1</a:t>
            </a:r>
            <a:r>
              <a:rPr lang="ja-JP" altLang="en-US" sz="1270" b="1" dirty="0" smtClean="0">
                <a:solidFill>
                  <a:srgbClr val="FF0000"/>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日以降</a:t>
            </a:r>
            <a:endParaRPr lang="en-US" altLang="ja-JP" sz="1270" dirty="0">
              <a:solidFill>
                <a:srgbClr val="FF0000"/>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p:txBody>
      </p:sp>
      <p:sp>
        <p:nvSpPr>
          <p:cNvPr id="37" name="四角形吹き出し 36"/>
          <p:cNvSpPr/>
          <p:nvPr/>
        </p:nvSpPr>
        <p:spPr>
          <a:xfrm>
            <a:off x="2680740" y="2450019"/>
            <a:ext cx="3055220" cy="1004343"/>
          </a:xfrm>
          <a:prstGeom prst="wedgeRectCallout">
            <a:avLst>
              <a:gd name="adj1" fmla="val 36890"/>
              <a:gd name="adj2" fmla="val -102071"/>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dirty="0" smtClean="0">
                <a:latin typeface="メイリオ" panose="020B0604030504040204" pitchFamily="50" charset="-128"/>
                <a:ea typeface="メイリオ" panose="020B0604030504040204" pitchFamily="50" charset="-128"/>
              </a:rPr>
              <a:t>ハローワークにて内容を確認</a:t>
            </a:r>
            <a:endParaRPr kumimoji="1" lang="en-US" altLang="ja-JP" sz="1600" dirty="0" smtClean="0">
              <a:latin typeface="メイリオ" panose="020B0604030504040204" pitchFamily="50" charset="-128"/>
              <a:ea typeface="メイリオ" panose="020B0604030504040204" pitchFamily="50" charset="-128"/>
            </a:endParaRPr>
          </a:p>
          <a:p>
            <a:r>
              <a:rPr kumimoji="1" lang="ja-JP" altLang="en-US" sz="1600" dirty="0" smtClean="0">
                <a:latin typeface="メイリオ" panose="020B0604030504040204" pitchFamily="50" charset="-128"/>
                <a:ea typeface="メイリオ" panose="020B0604030504040204" pitchFamily="50" charset="-128"/>
              </a:rPr>
              <a:t>し、</a:t>
            </a:r>
            <a:r>
              <a:rPr kumimoji="1" lang="en-US" altLang="ja-JP" sz="1600" dirty="0" smtClean="0">
                <a:latin typeface="メイリオ" panose="020B0604030504040204" pitchFamily="50" charset="-128"/>
                <a:ea typeface="メイリオ" panose="020B0604030504040204" pitchFamily="50" charset="-128"/>
              </a:rPr>
              <a:t>7</a:t>
            </a:r>
            <a:r>
              <a:rPr kumimoji="1" lang="ja-JP" altLang="en-US" sz="1600" dirty="0" smtClean="0">
                <a:latin typeface="メイリオ" panose="020B0604030504040204" pitchFamily="50" charset="-128"/>
                <a:ea typeface="メイリオ" panose="020B0604030504040204" pitchFamily="50" charset="-128"/>
              </a:rPr>
              <a:t>月</a:t>
            </a:r>
            <a:r>
              <a:rPr kumimoji="1" lang="en-US" altLang="ja-JP" sz="1600" dirty="0" smtClean="0">
                <a:latin typeface="メイリオ" panose="020B0604030504040204" pitchFamily="50" charset="-128"/>
                <a:ea typeface="メイリオ" panose="020B0604030504040204" pitchFamily="50" charset="-128"/>
              </a:rPr>
              <a:t>1</a:t>
            </a:r>
            <a:r>
              <a:rPr kumimoji="1" lang="ja-JP" altLang="en-US" sz="1600" dirty="0" smtClean="0">
                <a:latin typeface="メイリオ" panose="020B0604030504040204" pitchFamily="50" charset="-128"/>
                <a:ea typeface="メイリオ" panose="020B0604030504040204" pitchFamily="50" charset="-128"/>
              </a:rPr>
              <a:t>日以降に確認・押印済みの求人票を交付（返戻）いたします</a:t>
            </a:r>
            <a:endParaRPr kumimoji="1" lang="ja-JP" altLang="en-US" sz="1600" dirty="0">
              <a:latin typeface="メイリオ" panose="020B0604030504040204" pitchFamily="50" charset="-128"/>
              <a:ea typeface="メイリオ" panose="020B0604030504040204" pitchFamily="50" charset="-128"/>
            </a:endParaRPr>
          </a:p>
        </p:txBody>
      </p:sp>
      <p:sp>
        <p:nvSpPr>
          <p:cNvPr id="38" name="角丸四角形 37"/>
          <p:cNvSpPr/>
          <p:nvPr/>
        </p:nvSpPr>
        <p:spPr>
          <a:xfrm>
            <a:off x="5213826" y="776500"/>
            <a:ext cx="1131871" cy="310594"/>
          </a:xfrm>
          <a:prstGeom prst="roundRect">
            <a:avLst/>
          </a:prstGeom>
          <a:solidFill>
            <a:schemeClr val="accent4">
              <a:lumMod val="40000"/>
              <a:lumOff val="60000"/>
            </a:schemeClr>
          </a:solidFill>
          <a:ln>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lIns="32652" tIns="41453" rIns="0" bIns="41453" rtlCol="0" anchor="ctr"/>
          <a:lstStyle/>
          <a:p>
            <a:r>
              <a:rPr lang="en-US" altLang="ja-JP" sz="1270" b="1" dirty="0" smtClean="0">
                <a:solidFill>
                  <a:srgbClr val="FF0000"/>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7</a:t>
            </a:r>
            <a:r>
              <a:rPr lang="ja-JP" altLang="en-US" sz="1270" b="1" dirty="0" smtClean="0">
                <a:solidFill>
                  <a:srgbClr val="FF0000"/>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月</a:t>
            </a:r>
            <a:r>
              <a:rPr lang="en-US" altLang="ja-JP" sz="1270" b="1" dirty="0">
                <a:solidFill>
                  <a:srgbClr val="FF0000"/>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1</a:t>
            </a:r>
            <a:r>
              <a:rPr lang="ja-JP" altLang="en-US" sz="1270" b="1" dirty="0" smtClean="0">
                <a:solidFill>
                  <a:srgbClr val="FF0000"/>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日以降</a:t>
            </a:r>
            <a:endParaRPr lang="en-US" altLang="ja-JP" sz="1270" dirty="0">
              <a:solidFill>
                <a:srgbClr val="FF0000"/>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p:txBody>
      </p:sp>
      <p:sp>
        <p:nvSpPr>
          <p:cNvPr id="40" name="角丸四角形 39"/>
          <p:cNvSpPr/>
          <p:nvPr/>
        </p:nvSpPr>
        <p:spPr>
          <a:xfrm>
            <a:off x="329527" y="3661477"/>
            <a:ext cx="1085953" cy="326747"/>
          </a:xfrm>
          <a:prstGeom prst="roundRect">
            <a:avLst/>
          </a:prstGeom>
          <a:solidFill>
            <a:schemeClr val="accent4">
              <a:lumMod val="40000"/>
              <a:lumOff val="60000"/>
            </a:schemeClr>
          </a:solidFill>
          <a:ln>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lIns="32652" tIns="41453" rIns="0" bIns="41453" rtlCol="0" anchor="ctr"/>
          <a:lstStyle/>
          <a:p>
            <a:r>
              <a:rPr lang="en-US" altLang="ja-JP" sz="1270" b="1" dirty="0" smtClean="0">
                <a:solidFill>
                  <a:srgbClr val="FF0000"/>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9</a:t>
            </a:r>
            <a:r>
              <a:rPr lang="ja-JP" altLang="en-US" sz="1270" b="1" dirty="0" smtClean="0">
                <a:solidFill>
                  <a:srgbClr val="FF0000"/>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月</a:t>
            </a:r>
            <a:r>
              <a:rPr lang="en-US" altLang="ja-JP" sz="1270" b="1" dirty="0">
                <a:solidFill>
                  <a:srgbClr val="FF0000"/>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5</a:t>
            </a:r>
            <a:r>
              <a:rPr lang="ja-JP" altLang="en-US" sz="1270" b="1" dirty="0" smtClean="0">
                <a:solidFill>
                  <a:srgbClr val="FF0000"/>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日以降</a:t>
            </a:r>
            <a:endParaRPr lang="en-US" altLang="ja-JP" sz="1270" dirty="0">
              <a:solidFill>
                <a:srgbClr val="FF0000"/>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p:txBody>
      </p:sp>
      <p:sp>
        <p:nvSpPr>
          <p:cNvPr id="41" name="四角形吹き出し 40"/>
          <p:cNvSpPr/>
          <p:nvPr/>
        </p:nvSpPr>
        <p:spPr>
          <a:xfrm>
            <a:off x="6141608" y="2425132"/>
            <a:ext cx="4922944" cy="953114"/>
          </a:xfrm>
          <a:prstGeom prst="wedgeRectCallout">
            <a:avLst>
              <a:gd name="adj1" fmla="val -34716"/>
              <a:gd name="adj2" fmla="val -104087"/>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dirty="0" smtClean="0">
                <a:latin typeface="メイリオ" panose="020B0604030504040204" pitchFamily="50" charset="-128"/>
                <a:ea typeface="メイリオ" panose="020B0604030504040204" pitchFamily="50" charset="-128"/>
              </a:rPr>
              <a:t>ハローワークより交付された求人票をコピーし推薦依頼校に事業主が提出します。求人票原本は会社で保管してください。</a:t>
            </a:r>
            <a:endParaRPr kumimoji="1" lang="en-US" altLang="ja-JP" sz="1600" dirty="0" smtClean="0">
              <a:latin typeface="メイリオ" panose="020B0604030504040204" pitchFamily="50" charset="-128"/>
              <a:ea typeface="メイリオ" panose="020B0604030504040204" pitchFamily="50" charset="-128"/>
            </a:endParaRPr>
          </a:p>
        </p:txBody>
      </p:sp>
      <p:sp>
        <p:nvSpPr>
          <p:cNvPr id="42" name="四角形吹き出し 41"/>
          <p:cNvSpPr/>
          <p:nvPr/>
        </p:nvSpPr>
        <p:spPr>
          <a:xfrm>
            <a:off x="223498" y="5117835"/>
            <a:ext cx="4241802" cy="1036188"/>
          </a:xfrm>
          <a:prstGeom prst="wedgeRectCallout">
            <a:avLst>
              <a:gd name="adj1" fmla="val -2967"/>
              <a:gd name="adj2" fmla="val -60527"/>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dirty="0" smtClean="0">
                <a:latin typeface="メイリオ" panose="020B0604030504040204" pitchFamily="50" charset="-128"/>
                <a:ea typeface="メイリオ" panose="020B0604030504040204" pitchFamily="50" charset="-128"/>
              </a:rPr>
              <a:t>応募を希望する生徒があった場合、高等学校から事業主に「全国高等学校統一用紙」が送付されますので</a:t>
            </a:r>
            <a:r>
              <a:rPr kumimoji="1" lang="ja-JP" altLang="en-US" sz="1600" u="sng" dirty="0" smtClean="0">
                <a:latin typeface="メイリオ" panose="020B0604030504040204" pitchFamily="50" charset="-128"/>
                <a:ea typeface="メイリオ" panose="020B0604030504040204" pitchFamily="50" charset="-128"/>
              </a:rPr>
              <a:t>、選考日程等を事業主から高等学校及び生徒に通知</a:t>
            </a:r>
            <a:r>
              <a:rPr kumimoji="1" lang="ja-JP" altLang="en-US" sz="1600" dirty="0" smtClean="0">
                <a:latin typeface="メイリオ" panose="020B0604030504040204" pitchFamily="50" charset="-128"/>
                <a:ea typeface="メイリオ" panose="020B0604030504040204" pitchFamily="50" charset="-128"/>
              </a:rPr>
              <a:t>してください</a:t>
            </a:r>
            <a:endParaRPr kumimoji="1" lang="ja-JP" altLang="en-US" sz="1600" dirty="0">
              <a:latin typeface="メイリオ" panose="020B0604030504040204" pitchFamily="50" charset="-128"/>
              <a:ea typeface="メイリオ" panose="020B0604030504040204" pitchFamily="50" charset="-128"/>
            </a:endParaRPr>
          </a:p>
        </p:txBody>
      </p:sp>
      <p:sp>
        <p:nvSpPr>
          <p:cNvPr id="43" name="角丸四角形 42"/>
          <p:cNvSpPr/>
          <p:nvPr/>
        </p:nvSpPr>
        <p:spPr>
          <a:xfrm>
            <a:off x="2659667" y="3677630"/>
            <a:ext cx="1131871" cy="310594"/>
          </a:xfrm>
          <a:prstGeom prst="roundRect">
            <a:avLst/>
          </a:prstGeom>
          <a:solidFill>
            <a:schemeClr val="accent4">
              <a:lumMod val="40000"/>
              <a:lumOff val="60000"/>
            </a:schemeClr>
          </a:solidFill>
          <a:ln>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lIns="32652" tIns="41453" rIns="0" bIns="41453" rtlCol="0" anchor="ctr"/>
          <a:lstStyle/>
          <a:p>
            <a:r>
              <a:rPr lang="en-US" altLang="ja-JP" sz="1270" b="1" dirty="0" smtClean="0">
                <a:solidFill>
                  <a:srgbClr val="FF0000"/>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9</a:t>
            </a:r>
            <a:r>
              <a:rPr lang="ja-JP" altLang="en-US" sz="1270" b="1" dirty="0" smtClean="0">
                <a:solidFill>
                  <a:srgbClr val="FF0000"/>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月</a:t>
            </a:r>
            <a:r>
              <a:rPr lang="en-US" altLang="ja-JP" sz="1270" b="1" dirty="0" smtClean="0">
                <a:solidFill>
                  <a:srgbClr val="FF0000"/>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16</a:t>
            </a:r>
            <a:r>
              <a:rPr lang="ja-JP" altLang="en-US" sz="1270" b="1" dirty="0" smtClean="0">
                <a:solidFill>
                  <a:srgbClr val="FF0000"/>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日以降</a:t>
            </a:r>
            <a:endParaRPr lang="en-US" altLang="ja-JP" sz="1270" dirty="0">
              <a:solidFill>
                <a:srgbClr val="FF0000"/>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p:txBody>
      </p:sp>
      <p:sp>
        <p:nvSpPr>
          <p:cNvPr id="44" name="四角形吹き出し 43"/>
          <p:cNvSpPr/>
          <p:nvPr/>
        </p:nvSpPr>
        <p:spPr>
          <a:xfrm>
            <a:off x="4728729" y="5196761"/>
            <a:ext cx="1670995" cy="959679"/>
          </a:xfrm>
          <a:prstGeom prst="wedgeRectCallout">
            <a:avLst>
              <a:gd name="adj1" fmla="val -41180"/>
              <a:gd name="adj2" fmla="val -75809"/>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dirty="0" smtClean="0">
                <a:latin typeface="メイリオ" panose="020B0604030504040204" pitchFamily="50" charset="-128"/>
                <a:ea typeface="メイリオ" panose="020B0604030504040204" pitchFamily="50" charset="-128"/>
              </a:rPr>
              <a:t>選考は、</a:t>
            </a:r>
            <a:r>
              <a:rPr kumimoji="1" lang="en-US" altLang="ja-JP" sz="1600" u="sng" dirty="0" smtClean="0">
                <a:latin typeface="メイリオ" panose="020B0604030504040204" pitchFamily="50" charset="-128"/>
                <a:ea typeface="メイリオ" panose="020B0604030504040204" pitchFamily="50" charset="-128"/>
              </a:rPr>
              <a:t>9</a:t>
            </a:r>
            <a:r>
              <a:rPr kumimoji="1" lang="ja-JP" altLang="en-US" sz="1600" u="sng" dirty="0" smtClean="0">
                <a:latin typeface="メイリオ" panose="020B0604030504040204" pitchFamily="50" charset="-128"/>
                <a:ea typeface="メイリオ" panose="020B0604030504040204" pitchFamily="50" charset="-128"/>
              </a:rPr>
              <a:t>月</a:t>
            </a:r>
            <a:r>
              <a:rPr kumimoji="1" lang="en-US" altLang="ja-JP" sz="1600" u="sng" dirty="0" smtClean="0">
                <a:latin typeface="メイリオ" panose="020B0604030504040204" pitchFamily="50" charset="-128"/>
                <a:ea typeface="メイリオ" panose="020B0604030504040204" pitchFamily="50" charset="-128"/>
              </a:rPr>
              <a:t>16</a:t>
            </a:r>
            <a:r>
              <a:rPr kumimoji="1" lang="ja-JP" altLang="en-US" sz="1600" u="sng" dirty="0" smtClean="0">
                <a:latin typeface="メイリオ" panose="020B0604030504040204" pitchFamily="50" charset="-128"/>
                <a:ea typeface="メイリオ" panose="020B0604030504040204" pitchFamily="50" charset="-128"/>
              </a:rPr>
              <a:t>日以降に</a:t>
            </a:r>
            <a:r>
              <a:rPr kumimoji="1" lang="ja-JP" altLang="en-US" sz="1600" dirty="0" smtClean="0">
                <a:latin typeface="メイリオ" panose="020B0604030504040204" pitchFamily="50" charset="-128"/>
                <a:ea typeface="メイリオ" panose="020B0604030504040204" pitchFamily="50" charset="-128"/>
              </a:rPr>
              <a:t>実施してください</a:t>
            </a:r>
            <a:endParaRPr kumimoji="1" lang="en-US" altLang="ja-JP" sz="1600" dirty="0" smtClean="0">
              <a:latin typeface="メイリオ" panose="020B0604030504040204" pitchFamily="50" charset="-128"/>
              <a:ea typeface="メイリオ" panose="020B0604030504040204" pitchFamily="50" charset="-128"/>
            </a:endParaRPr>
          </a:p>
        </p:txBody>
      </p:sp>
      <p:sp>
        <p:nvSpPr>
          <p:cNvPr id="47" name="角丸四角形 46"/>
          <p:cNvSpPr/>
          <p:nvPr/>
        </p:nvSpPr>
        <p:spPr>
          <a:xfrm>
            <a:off x="8479854" y="3659176"/>
            <a:ext cx="773482" cy="432082"/>
          </a:xfrm>
          <a:prstGeom prst="roundRect">
            <a:avLst/>
          </a:prstGeom>
          <a:solidFill>
            <a:schemeClr val="accent4">
              <a:lumMod val="40000"/>
              <a:lumOff val="60000"/>
            </a:schemeClr>
          </a:solidFill>
          <a:ln>
            <a:solidFill>
              <a:srgbClr val="0066FF"/>
            </a:solidFill>
          </a:ln>
        </p:spPr>
        <p:style>
          <a:lnRef idx="2">
            <a:schemeClr val="accent1">
              <a:shade val="50000"/>
            </a:schemeClr>
          </a:lnRef>
          <a:fillRef idx="1">
            <a:schemeClr val="accent1"/>
          </a:fillRef>
          <a:effectRef idx="0">
            <a:schemeClr val="accent1"/>
          </a:effectRef>
          <a:fontRef idx="minor">
            <a:schemeClr val="lt1"/>
          </a:fontRef>
        </p:style>
        <p:txBody>
          <a:bodyPr lIns="32652" tIns="41453" rIns="0" bIns="41453" rtlCol="0" anchor="ctr"/>
          <a:lstStyle/>
          <a:p>
            <a:r>
              <a:rPr lang="ja-JP" altLang="en-US" sz="1270" dirty="0" smtClean="0">
                <a:solidFill>
                  <a:srgbClr val="FF0000"/>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卒業後</a:t>
            </a:r>
            <a:endParaRPr lang="en-US" altLang="ja-JP" sz="1270" dirty="0">
              <a:solidFill>
                <a:srgbClr val="FF0000"/>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p:txBody>
      </p:sp>
      <p:sp>
        <p:nvSpPr>
          <p:cNvPr id="48" name="四角形吹き出し 47"/>
          <p:cNvSpPr/>
          <p:nvPr/>
        </p:nvSpPr>
        <p:spPr>
          <a:xfrm>
            <a:off x="6685680" y="5146076"/>
            <a:ext cx="3602922" cy="1002267"/>
          </a:xfrm>
          <a:prstGeom prst="wedgeRectCallout">
            <a:avLst>
              <a:gd name="adj1" fmla="val -40468"/>
              <a:gd name="adj2" fmla="val -71215"/>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dirty="0" smtClean="0">
                <a:latin typeface="メイリオ" panose="020B0604030504040204" pitchFamily="50" charset="-128"/>
                <a:ea typeface="メイリオ" panose="020B0604030504040204" pitchFamily="50" charset="-128"/>
              </a:rPr>
              <a:t>速やか</a:t>
            </a:r>
            <a:r>
              <a:rPr lang="ja-JP" altLang="en-US" sz="1600" dirty="0" smtClean="0">
                <a:latin typeface="メイリオ" panose="020B0604030504040204" pitchFamily="50" charset="-128"/>
                <a:ea typeface="メイリオ" panose="020B0604030504040204" pitchFamily="50" charset="-128"/>
              </a:rPr>
              <a:t>に（原則</a:t>
            </a:r>
            <a:r>
              <a:rPr lang="en-US" altLang="ja-JP" sz="1600" dirty="0">
                <a:latin typeface="メイリオ" panose="020B0604030504040204" pitchFamily="50" charset="-128"/>
                <a:ea typeface="メイリオ" panose="020B0604030504040204" pitchFamily="50" charset="-128"/>
              </a:rPr>
              <a:t>7</a:t>
            </a:r>
            <a:r>
              <a:rPr lang="ja-JP" altLang="en-US" sz="1600" dirty="0">
                <a:latin typeface="メイリオ" panose="020B0604030504040204" pitchFamily="50" charset="-128"/>
                <a:ea typeface="メイリオ" panose="020B0604030504040204" pitchFamily="50" charset="-128"/>
              </a:rPr>
              <a:t>日</a:t>
            </a:r>
            <a:r>
              <a:rPr lang="ja-JP" altLang="en-US" sz="1600" dirty="0" smtClean="0">
                <a:latin typeface="メイリオ" panose="020B0604030504040204" pitchFamily="50" charset="-128"/>
                <a:ea typeface="メイリオ" panose="020B0604030504040204" pitchFamily="50" charset="-128"/>
              </a:rPr>
              <a:t>以内）</a:t>
            </a:r>
            <a:endParaRPr lang="en-US" altLang="ja-JP" sz="1600" dirty="0">
              <a:latin typeface="メイリオ" panose="020B0604030504040204" pitchFamily="50" charset="-128"/>
              <a:ea typeface="メイリオ" panose="020B0604030504040204" pitchFamily="50" charset="-128"/>
            </a:endParaRPr>
          </a:p>
          <a:p>
            <a:r>
              <a:rPr kumimoji="1" lang="ja-JP" altLang="en-US" sz="1600" dirty="0" smtClean="0">
                <a:latin typeface="メイリオ" panose="020B0604030504040204" pitchFamily="50" charset="-128"/>
                <a:ea typeface="メイリオ" panose="020B0604030504040204" pitchFamily="50" charset="-128"/>
              </a:rPr>
              <a:t>学校を通して生徒に通知してください（</a:t>
            </a:r>
            <a:r>
              <a:rPr kumimoji="1" lang="ja-JP" altLang="en-US" sz="1600" u="sng" dirty="0" smtClean="0">
                <a:latin typeface="メイリオ" panose="020B0604030504040204" pitchFamily="50" charset="-128"/>
                <a:ea typeface="メイリオ" panose="020B0604030504040204" pitchFamily="50" charset="-128"/>
              </a:rPr>
              <a:t>不採用者の応募書類は必ず返却してください</a:t>
            </a:r>
            <a:r>
              <a:rPr kumimoji="1" lang="ja-JP" altLang="en-US" sz="1600" dirty="0" smtClean="0">
                <a:latin typeface="メイリオ" panose="020B0604030504040204" pitchFamily="50" charset="-128"/>
                <a:ea typeface="メイリオ" panose="020B0604030504040204" pitchFamily="50" charset="-128"/>
              </a:rPr>
              <a:t>）</a:t>
            </a:r>
            <a:endParaRPr kumimoji="1" lang="en-US" altLang="ja-JP" sz="1600" dirty="0" smtClean="0">
              <a:latin typeface="メイリオ" panose="020B0604030504040204" pitchFamily="50" charset="-128"/>
              <a:ea typeface="メイリオ" panose="020B0604030504040204" pitchFamily="50" charset="-128"/>
            </a:endParaRPr>
          </a:p>
        </p:txBody>
      </p:sp>
      <p:sp>
        <p:nvSpPr>
          <p:cNvPr id="3" name="スライド番号プレースホルダー 2"/>
          <p:cNvSpPr>
            <a:spLocks noGrp="1"/>
          </p:cNvSpPr>
          <p:nvPr>
            <p:ph type="sldNum" sz="quarter" idx="12"/>
          </p:nvPr>
        </p:nvSpPr>
        <p:spPr/>
        <p:txBody>
          <a:bodyPr/>
          <a:lstStyle/>
          <a:p>
            <a:fld id="{707B1553-3310-41F1-9CF5-ED472252F08C}" type="slidenum">
              <a:rPr kumimoji="1" lang="ja-JP" altLang="en-US" smtClean="0"/>
              <a:t>5</a:t>
            </a:fld>
            <a:endParaRPr kumimoji="1" lang="ja-JP" altLang="en-US"/>
          </a:p>
        </p:txBody>
      </p:sp>
    </p:spTree>
    <p:extLst>
      <p:ext uri="{BB962C8B-B14F-4D97-AF65-F5344CB8AC3E}">
        <p14:creationId xmlns:p14="http://schemas.microsoft.com/office/powerpoint/2010/main" val="2419825086"/>
      </p:ext>
    </p:extLst>
  </p:cSld>
  <p:clrMapOvr>
    <a:masterClrMapping/>
  </p:clrMapOvr>
  <p:transition spd="slow" advClick="0" advTm="174000">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152037" y="2561039"/>
            <a:ext cx="6505400" cy="890276"/>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lstStyle>
          <a:p>
            <a:pPr algn="ctr"/>
            <a:r>
              <a:rPr lang="ja-JP" altLang="en-US" sz="2400" b="1" dirty="0" smtClean="0">
                <a:solidFill>
                  <a:schemeClr val="bg2">
                    <a:lumMod val="10000"/>
                  </a:schemeClr>
                </a:solidFill>
                <a:latin typeface="+mj-ea"/>
              </a:rPr>
              <a:t>　</a:t>
            </a:r>
            <a:r>
              <a:rPr lang="ja-JP" altLang="en-US" sz="4400" b="1" dirty="0" smtClean="0">
                <a:latin typeface="+mj-ea"/>
              </a:rPr>
              <a:t>　　　　　　　　　　　　　　</a:t>
            </a:r>
            <a:endParaRPr lang="ja-JP" altLang="en-US" sz="3300" b="1" dirty="0">
              <a:solidFill>
                <a:srgbClr val="FF0000"/>
              </a:solidFill>
              <a:latin typeface="+mj-ea"/>
            </a:endParaRPr>
          </a:p>
        </p:txBody>
      </p:sp>
      <p:sp>
        <p:nvSpPr>
          <p:cNvPr id="9" name="タイトル 1"/>
          <p:cNvSpPr txBox="1">
            <a:spLocks/>
          </p:cNvSpPr>
          <p:nvPr/>
        </p:nvSpPr>
        <p:spPr>
          <a:xfrm>
            <a:off x="-944200" y="295664"/>
            <a:ext cx="10704512" cy="648072"/>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lstStyle>
          <a:p>
            <a:pPr algn="ctr"/>
            <a:r>
              <a:rPr lang="ja-JP" altLang="en-US" sz="3000" b="1" dirty="0" smtClean="0">
                <a:solidFill>
                  <a:schemeClr val="bg2">
                    <a:lumMod val="10000"/>
                  </a:schemeClr>
                </a:solidFill>
                <a:latin typeface="+mj-ea"/>
              </a:rPr>
              <a:t>２</a:t>
            </a:r>
            <a:r>
              <a:rPr lang="en-US" altLang="ja-JP" sz="3000" b="1" dirty="0" smtClean="0">
                <a:solidFill>
                  <a:schemeClr val="bg2">
                    <a:lumMod val="10000"/>
                  </a:schemeClr>
                </a:solidFill>
                <a:latin typeface="+mj-ea"/>
              </a:rPr>
              <a:t>-</a:t>
            </a:r>
            <a:r>
              <a:rPr lang="ja-JP" altLang="en-US" sz="3000" b="1" dirty="0" smtClean="0">
                <a:solidFill>
                  <a:schemeClr val="bg2">
                    <a:lumMod val="10000"/>
                  </a:schemeClr>
                </a:solidFill>
                <a:latin typeface="+mj-ea"/>
              </a:rPr>
              <a:t>３求人の公開方法（求人連絡方法）について</a:t>
            </a:r>
            <a:r>
              <a:rPr lang="ja-JP" altLang="en-US" sz="3000" b="1" dirty="0" smtClean="0">
                <a:latin typeface="+mj-ea"/>
              </a:rPr>
              <a:t>　　</a:t>
            </a:r>
            <a:r>
              <a:rPr lang="ja-JP" altLang="en-US" sz="2400" b="1" dirty="0" smtClean="0">
                <a:latin typeface="+mj-ea"/>
              </a:rPr>
              <a:t>　　　　　　　　　　　　</a:t>
            </a:r>
            <a:endParaRPr lang="ja-JP" altLang="en-US" sz="2400" b="1" dirty="0">
              <a:solidFill>
                <a:srgbClr val="FF0000"/>
              </a:solidFill>
              <a:latin typeface="+mj-ea"/>
            </a:endParaRPr>
          </a:p>
        </p:txBody>
      </p:sp>
      <p:sp>
        <p:nvSpPr>
          <p:cNvPr id="10" name="正方形/長方形 9"/>
          <p:cNvSpPr/>
          <p:nvPr/>
        </p:nvSpPr>
        <p:spPr>
          <a:xfrm>
            <a:off x="479376" y="1013829"/>
            <a:ext cx="5446040" cy="394595"/>
          </a:xfrm>
          <a:prstGeom prst="rect">
            <a:avLst/>
          </a:prstGeom>
        </p:spPr>
        <p:txBody>
          <a:bodyPr wrap="square">
            <a:spAutoFit/>
          </a:bodyPr>
          <a:lstStyle/>
          <a:p>
            <a:pPr defTabSz="945718">
              <a:lnSpc>
                <a:spcPct val="114000"/>
              </a:lnSpc>
              <a:defRPr/>
            </a:pPr>
            <a:r>
              <a:rPr lang="ja-JP" altLang="en-US" sz="1542"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723"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高卒求人の公開方法には</a:t>
            </a:r>
            <a:r>
              <a:rPr lang="ja-JP" altLang="en-US" sz="1723"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２つあります</a:t>
            </a:r>
            <a:r>
              <a:rPr lang="ja-JP" altLang="en-US" sz="1723"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723" b="1"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1" name="正方形/長方形 10"/>
          <p:cNvSpPr/>
          <p:nvPr/>
        </p:nvSpPr>
        <p:spPr>
          <a:xfrm>
            <a:off x="692130" y="1380146"/>
            <a:ext cx="1369917" cy="410625"/>
          </a:xfrm>
          <a:prstGeom prst="rect">
            <a:avLst/>
          </a:prstGeom>
          <a:solidFill>
            <a:srgbClr val="FFFF00"/>
          </a:solidFill>
        </p:spPr>
        <p:txBody>
          <a:bodyPr wrap="square" lIns="32652" rIns="32652">
            <a:spAutoFit/>
          </a:bodyPr>
          <a:lstStyle/>
          <a:p>
            <a:pPr defTabSz="945718">
              <a:lnSpc>
                <a:spcPct val="114000"/>
              </a:lnSpc>
              <a:spcAft>
                <a:spcPts val="544"/>
              </a:spcAft>
              <a:defRPr/>
            </a:pPr>
            <a:r>
              <a:rPr lang="ja-JP" altLang="en-US" sz="1542"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14"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①全国公開</a:t>
            </a:r>
            <a:endParaRPr lang="en-US" altLang="ja-JP" sz="1814"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正方形/長方形 11"/>
          <p:cNvSpPr/>
          <p:nvPr/>
        </p:nvSpPr>
        <p:spPr>
          <a:xfrm>
            <a:off x="1975141" y="2847773"/>
            <a:ext cx="8780550" cy="696857"/>
          </a:xfrm>
          <a:prstGeom prst="rect">
            <a:avLst/>
          </a:prstGeom>
        </p:spPr>
        <p:txBody>
          <a:bodyPr wrap="square">
            <a:spAutoFit/>
          </a:bodyPr>
          <a:lstStyle/>
          <a:p>
            <a:pPr defTabSz="945718">
              <a:lnSpc>
                <a:spcPct val="114000"/>
              </a:lnSpc>
              <a:defRPr/>
            </a:pPr>
            <a:r>
              <a:rPr lang="en-US" altLang="ja-JP" sz="1723"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723"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723"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指定校推薦とは、高校を指定して求人を公開する方法です。</a:t>
            </a:r>
            <a:endParaRPr lang="en-US" altLang="ja-JP" sz="1723"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945718">
              <a:lnSpc>
                <a:spcPct val="114000"/>
              </a:lnSpc>
              <a:spcAft>
                <a:spcPts val="544"/>
              </a:spcAft>
              <a:defRPr/>
            </a:pPr>
            <a:r>
              <a:rPr lang="ja-JP" altLang="en-US" sz="1723"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723" u="sng"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高校ごとに推薦を希望する生徒の人数を決定し、高校へ伝える必要があります</a:t>
            </a:r>
            <a:r>
              <a:rPr lang="ja-JP" altLang="en-US" sz="1723"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723"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正方形/長方形 12"/>
          <p:cNvSpPr/>
          <p:nvPr/>
        </p:nvSpPr>
        <p:spPr>
          <a:xfrm>
            <a:off x="1777010" y="1425161"/>
            <a:ext cx="9852566" cy="410625"/>
          </a:xfrm>
          <a:prstGeom prst="rect">
            <a:avLst/>
          </a:prstGeom>
        </p:spPr>
        <p:txBody>
          <a:bodyPr wrap="square">
            <a:spAutoFit/>
          </a:bodyPr>
          <a:lstStyle/>
          <a:p>
            <a:pPr defTabSz="945718">
              <a:lnSpc>
                <a:spcPct val="114000"/>
              </a:lnSpc>
              <a:defRPr/>
            </a:pPr>
            <a:r>
              <a:rPr lang="ja-JP" altLang="en-US" sz="1542"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14"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723"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各高校の就職担当教諭や生徒本人が閲覧できる</a:t>
            </a:r>
            <a:r>
              <a:rPr lang="ja-JP" altLang="en-US" sz="1723"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「高卒就職情報ＷＥＢ提供</a:t>
            </a:r>
            <a:r>
              <a:rPr lang="ja-JP" altLang="en-US" sz="1723"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サービス </a:t>
            </a:r>
            <a:r>
              <a:rPr lang="ja-JP" altLang="en-US" sz="1723"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」にて</a:t>
            </a:r>
            <a:r>
              <a:rPr lang="ja-JP" altLang="en-US" sz="1723" b="1"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公開</a:t>
            </a:r>
            <a:endParaRPr lang="en-US" altLang="ja-JP" sz="1723"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正方形/長方形 13"/>
          <p:cNvSpPr/>
          <p:nvPr/>
        </p:nvSpPr>
        <p:spPr>
          <a:xfrm>
            <a:off x="644875" y="2900133"/>
            <a:ext cx="1562694" cy="410625"/>
          </a:xfrm>
          <a:prstGeom prst="rect">
            <a:avLst/>
          </a:prstGeom>
          <a:solidFill>
            <a:srgbClr val="FFFF00"/>
          </a:solidFill>
        </p:spPr>
        <p:txBody>
          <a:bodyPr wrap="square" lIns="32652" rIns="32652">
            <a:spAutoFit/>
          </a:bodyPr>
          <a:lstStyle/>
          <a:p>
            <a:pPr defTabSz="945718">
              <a:lnSpc>
                <a:spcPct val="114000"/>
              </a:lnSpc>
              <a:spcAft>
                <a:spcPts val="544"/>
              </a:spcAft>
              <a:defRPr/>
            </a:pPr>
            <a:r>
              <a:rPr lang="ja-JP" altLang="en-US" sz="1542"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814"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②指定校推薦</a:t>
            </a:r>
            <a:endParaRPr lang="en-US" altLang="ja-JP" sz="1814" b="1"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7" name="正方形/長方形 16"/>
          <p:cNvSpPr/>
          <p:nvPr/>
        </p:nvSpPr>
        <p:spPr>
          <a:xfrm>
            <a:off x="2274801" y="1707120"/>
            <a:ext cx="8856984" cy="967573"/>
          </a:xfrm>
          <a:prstGeom prst="rect">
            <a:avLst/>
          </a:prstGeom>
        </p:spPr>
        <p:txBody>
          <a:bodyPr wrap="square">
            <a:spAutoFit/>
          </a:bodyPr>
          <a:lstStyle/>
          <a:p>
            <a:pPr defTabSz="945718">
              <a:lnSpc>
                <a:spcPct val="114000"/>
              </a:lnSpc>
              <a:defRPr/>
            </a:pPr>
            <a:r>
              <a:rPr lang="en-US" altLang="ja-JP" sz="1723" b="1"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33"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全国の学校・高校生に求人を見てもらえますが、膨大な数の求人が公開されて</a:t>
            </a:r>
            <a:r>
              <a:rPr lang="ja-JP" altLang="en-US" sz="1633"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いるため</a:t>
            </a:r>
            <a:r>
              <a:rPr lang="ja-JP" altLang="en-US" sz="1633"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、目に留まりにくい場合もあります</a:t>
            </a:r>
            <a:r>
              <a:rPr lang="ja-JP" altLang="en-US" sz="1633"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。また</a:t>
            </a:r>
            <a:r>
              <a:rPr lang="ja-JP" altLang="en-US" sz="1633"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、事前の連絡なしに突然、応募書類が送られてくる場合があります（遠方の</a:t>
            </a:r>
            <a:r>
              <a:rPr lang="ja-JP" altLang="en-US" sz="1633"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県など</a:t>
            </a:r>
            <a:r>
              <a:rPr lang="ja-JP" altLang="en-US" sz="1633"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33"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角丸四角形吹き出し 3"/>
          <p:cNvSpPr/>
          <p:nvPr/>
        </p:nvSpPr>
        <p:spPr>
          <a:xfrm>
            <a:off x="2336957" y="3624395"/>
            <a:ext cx="8861789" cy="2143252"/>
          </a:xfrm>
          <a:prstGeom prst="wedgeRoundRectCallout">
            <a:avLst>
              <a:gd name="adj1" fmla="val 10237"/>
              <a:gd name="adj2" fmla="val -49261"/>
              <a:gd name="adj3" fmla="val 16667"/>
            </a:avLst>
          </a:prstGeom>
          <a:no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19" name="円形吹き出し 18"/>
          <p:cNvSpPr/>
          <p:nvPr/>
        </p:nvSpPr>
        <p:spPr>
          <a:xfrm>
            <a:off x="8923534" y="49463"/>
            <a:ext cx="3005114" cy="1368152"/>
          </a:xfrm>
          <a:prstGeom prst="wedgeEllipseCallout">
            <a:avLst>
              <a:gd name="adj1" fmla="val -68322"/>
              <a:gd name="adj2" fmla="val 23186"/>
            </a:avLst>
          </a:prstGeom>
          <a:solidFill>
            <a:schemeClr val="accent5">
              <a:lumMod val="20000"/>
              <a:lumOff val="80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9266791" y="238093"/>
            <a:ext cx="2473359" cy="934487"/>
          </a:xfrm>
          <a:prstGeom prst="rect">
            <a:avLst/>
          </a:prstGeom>
        </p:spPr>
        <p:txBody>
          <a:bodyPr wrap="square">
            <a:spAutoFit/>
          </a:bodyPr>
          <a:lstStyle/>
          <a:p>
            <a:pPr defTabSz="945718">
              <a:lnSpc>
                <a:spcPct val="114000"/>
              </a:lnSpc>
              <a:defRPr/>
            </a:pPr>
            <a:r>
              <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全国公開</a:t>
            </a:r>
            <a:r>
              <a:rPr lang="en-US" altLang="ja-JP" sz="16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と</a:t>
            </a:r>
            <a:endPar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defTabSz="945718">
              <a:lnSpc>
                <a:spcPct val="114000"/>
              </a:lnSpc>
              <a:defRPr/>
            </a:pPr>
            <a:r>
              <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指定校推薦</a:t>
            </a:r>
            <a:r>
              <a:rPr lang="en-US" altLang="ja-JP" sz="1600" b="1"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は</a:t>
            </a:r>
            <a:r>
              <a:rPr lang="ja-JP" altLang="en-US" sz="1600" b="1"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b="1" dirty="0" smtClean="0">
              <a:latin typeface="メイリオ" panose="020B0604030504040204" pitchFamily="50" charset="-128"/>
              <a:ea typeface="メイリオ" panose="020B0604030504040204" pitchFamily="50" charset="-128"/>
              <a:cs typeface="メイリオ" panose="020B0604030504040204" pitchFamily="50" charset="-128"/>
            </a:endParaRPr>
          </a:p>
          <a:p>
            <a:pPr defTabSz="945718">
              <a:lnSpc>
                <a:spcPct val="114000"/>
              </a:lnSpc>
              <a:defRPr/>
            </a:pPr>
            <a:r>
              <a:rPr lang="ja-JP" altLang="en-US" sz="1600" b="1" u="sng" dirty="0" smtClean="0">
                <a:latin typeface="メイリオ" panose="020B0604030504040204" pitchFamily="50" charset="-128"/>
                <a:ea typeface="メイリオ" panose="020B0604030504040204" pitchFamily="50" charset="-128"/>
                <a:cs typeface="メイリオ" panose="020B0604030504040204" pitchFamily="50" charset="-128"/>
              </a:rPr>
              <a:t>併用</a:t>
            </a:r>
            <a:r>
              <a:rPr lang="ja-JP" altLang="en-US" sz="1600" b="1" u="sng" dirty="0">
                <a:latin typeface="メイリオ" panose="020B0604030504040204" pitchFamily="50" charset="-128"/>
                <a:ea typeface="メイリオ" panose="020B0604030504040204" pitchFamily="50" charset="-128"/>
                <a:cs typeface="メイリオ" panose="020B0604030504040204" pitchFamily="50" charset="-128"/>
              </a:rPr>
              <a:t>することができます</a:t>
            </a:r>
            <a:r>
              <a:rPr lang="ja-JP" altLang="en-US" sz="1600" b="1" dirty="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6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正方形/長方形 17"/>
          <p:cNvSpPr/>
          <p:nvPr/>
        </p:nvSpPr>
        <p:spPr>
          <a:xfrm>
            <a:off x="292559" y="4070012"/>
            <a:ext cx="1773036" cy="1987082"/>
          </a:xfrm>
          <a:prstGeom prst="rect">
            <a:avLst/>
          </a:prstGeom>
        </p:spPr>
        <p:txBody>
          <a:bodyPr wrap="square">
            <a:spAutoFit/>
          </a:bodyPr>
          <a:lstStyle/>
          <a:p>
            <a:pPr marL="0" marR="0" lvl="0" indent="0" algn="l" defTabSz="1042688" rtl="0" eaLnBrk="1" fontAlgn="auto" latinLnBrk="0" hangingPunct="1">
              <a:lnSpc>
                <a:spcPct val="114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指定校推薦を行う場合、求人申込時に、</a:t>
            </a:r>
            <a:r>
              <a:rPr kumimoji="1" lang="ja-JP" altLang="en-US" sz="1800" b="1" i="0" u="sng" strike="noStrike" kern="1200" cap="none" spc="0" normalizeH="0" baseline="0" noProof="0" dirty="0" smtClean="0">
                <a:ln>
                  <a:noFill/>
                </a:ln>
                <a:solidFill>
                  <a:srgbClr val="FF0000"/>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「推薦依頼高校一覧」</a:t>
            </a:r>
            <a:r>
              <a:rPr kumimoji="1" lang="ja-JP" altLang="en-US" sz="1800" b="0" i="0" u="sng"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の提出が必要です</a:t>
            </a:r>
            <a:r>
              <a:rPr kumimoji="1" lang="ja-JP" altLang="en-US" sz="1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800" b="0" i="0" u="none" strike="noStrike" kern="1200" cap="none" spc="0" normalizeH="0" baseline="0" noProof="0" dirty="0" smtClean="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正方形/長方形 15"/>
          <p:cNvSpPr/>
          <p:nvPr/>
        </p:nvSpPr>
        <p:spPr>
          <a:xfrm>
            <a:off x="2447371" y="3690263"/>
            <a:ext cx="8640960" cy="2057358"/>
          </a:xfrm>
          <a:prstGeom prst="rect">
            <a:avLst/>
          </a:prstGeom>
        </p:spPr>
        <p:txBody>
          <a:bodyPr wrap="square">
            <a:spAutoFit/>
          </a:bodyPr>
          <a:lstStyle/>
          <a:p>
            <a:pPr defTabSz="945718">
              <a:lnSpc>
                <a:spcPct val="114000"/>
              </a:lnSpc>
              <a:defRPr/>
            </a:pP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★ハローワーク</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確認印が押された求人票を、必要な部数（推薦依頼される高校数）コピー</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　</a:t>
            </a:r>
            <a:endPar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945718">
              <a:lnSpc>
                <a:spcPct val="114000"/>
              </a:lnSpc>
              <a:defRPr/>
            </a:pP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取って</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いただき、そのコピーを</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７月１日（月）</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以降に各高校</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へ郵送</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してください。</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補足事</a:t>
            </a:r>
            <a:endPar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945718">
              <a:lnSpc>
                <a:spcPct val="114000"/>
              </a:lnSpc>
              <a:defRPr/>
            </a:pP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項欄</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に「推薦依頼総数●校●人（</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貴校 　人</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）」と記載されますので、高校へ求人票</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を</a:t>
            </a:r>
            <a:endPar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945718">
              <a:lnSpc>
                <a:spcPct val="114000"/>
              </a:lnSpc>
              <a:defRPr/>
            </a:pP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提出</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する際、「（</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貴校〇人</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）と記載</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（〇←</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提出する高校の推薦数を記入）してください</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a:p>
            <a:pPr defTabSz="945718">
              <a:lnSpc>
                <a:spcPct val="114000"/>
              </a:lnSpc>
              <a:defRPr/>
            </a:pP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訪問を希望される場合は事前に各高校へお問い合わせ願います。）</a:t>
            </a:r>
          </a:p>
          <a:p>
            <a:pPr defTabSz="945718">
              <a:lnSpc>
                <a:spcPct val="114000"/>
              </a:lnSpc>
              <a:defRPr/>
            </a:pP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★各事業所で作成される求人要項（会社案内などのパンフレット）は</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、ハローワーク</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の確認印のある求人票の写しとともに</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学校</a:t>
            </a:r>
            <a:r>
              <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へ送付してよいこととなっています</a:t>
            </a:r>
            <a:r>
              <a:rPr lang="ja-JP" altLang="en-US" sz="1600" dirty="0" smtClean="0">
                <a:solidFill>
                  <a:prstClr val="black"/>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600" dirty="0">
              <a:solidFill>
                <a:prstClr val="black"/>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1" name="角丸四角形吹き出し 20"/>
          <p:cNvSpPr/>
          <p:nvPr/>
        </p:nvSpPr>
        <p:spPr>
          <a:xfrm>
            <a:off x="207531" y="3801936"/>
            <a:ext cx="1767610" cy="2523235"/>
          </a:xfrm>
          <a:prstGeom prst="wedgeRoundRectCallout">
            <a:avLst>
              <a:gd name="adj1" fmla="val 20922"/>
              <a:gd name="adj2" fmla="val -65685"/>
              <a:gd name="adj3" fmla="val 16667"/>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スライド番号プレースホルダー 2"/>
          <p:cNvSpPr>
            <a:spLocks noGrp="1"/>
          </p:cNvSpPr>
          <p:nvPr>
            <p:ph type="sldNum" sz="quarter" idx="12"/>
          </p:nvPr>
        </p:nvSpPr>
        <p:spPr/>
        <p:txBody>
          <a:bodyPr/>
          <a:lstStyle/>
          <a:p>
            <a:fld id="{707B1553-3310-41F1-9CF5-ED472252F08C}" type="slidenum">
              <a:rPr kumimoji="1" lang="ja-JP" altLang="en-US" smtClean="0"/>
              <a:t>6</a:t>
            </a:fld>
            <a:endParaRPr kumimoji="1" lang="ja-JP" altLang="en-US" dirty="0"/>
          </a:p>
        </p:txBody>
      </p:sp>
      <p:sp>
        <p:nvSpPr>
          <p:cNvPr id="20" name="正方形/長方形 19"/>
          <p:cNvSpPr/>
          <p:nvPr/>
        </p:nvSpPr>
        <p:spPr>
          <a:xfrm>
            <a:off x="4002126" y="5994392"/>
            <a:ext cx="8780550" cy="723916"/>
          </a:xfrm>
          <a:prstGeom prst="rect">
            <a:avLst/>
          </a:prstGeom>
        </p:spPr>
        <p:txBody>
          <a:bodyPr wrap="square">
            <a:spAutoFit/>
          </a:bodyPr>
          <a:lstStyle/>
          <a:p>
            <a:pPr defTabSz="945718">
              <a:lnSpc>
                <a:spcPct val="114000"/>
              </a:lnSpc>
              <a:defRPr/>
            </a:pPr>
            <a:r>
              <a:rPr lang="ja-JP" altLang="en-US" b="1" dirty="0" smtClean="0">
                <a:solidFill>
                  <a:schemeClr val="bg2">
                    <a:lumMod val="10000"/>
                  </a:schemeClr>
                </a:solidFill>
                <a:effectLst>
                  <a:outerShdw blurRad="50000" dist="30000" dir="5400000" algn="tl" rotWithShape="0">
                    <a:srgbClr val="000000">
                      <a:alpha val="30000"/>
                    </a:srgbClr>
                  </a:outerShdw>
                </a:effectLst>
                <a:latin typeface="+mj-ea"/>
                <a:ea typeface="+mj-ea"/>
                <a:cs typeface="+mj-cs"/>
              </a:rPr>
              <a:t>冊子</a:t>
            </a:r>
            <a:r>
              <a:rPr lang="ja-JP" altLang="en-US" b="1" dirty="0">
                <a:solidFill>
                  <a:schemeClr val="bg2">
                    <a:lumMod val="10000"/>
                  </a:schemeClr>
                </a:solidFill>
                <a:effectLst>
                  <a:outerShdw blurRad="50000" dist="30000" dir="5400000" algn="tl" rotWithShape="0">
                    <a:srgbClr val="000000">
                      <a:alpha val="30000"/>
                    </a:srgbClr>
                  </a:outerShdw>
                </a:effectLst>
                <a:latin typeface="+mj-ea"/>
                <a:ea typeface="+mj-ea"/>
                <a:cs typeface="+mj-cs"/>
              </a:rPr>
              <a:t>「求人申込みから採用まで</a:t>
            </a:r>
            <a:r>
              <a:rPr lang="ja-JP" altLang="en-US" b="1" dirty="0" smtClean="0">
                <a:solidFill>
                  <a:schemeClr val="bg2">
                    <a:lumMod val="10000"/>
                  </a:schemeClr>
                </a:solidFill>
                <a:effectLst>
                  <a:outerShdw blurRad="50000" dist="30000" dir="5400000" algn="tl" rotWithShape="0">
                    <a:srgbClr val="000000">
                      <a:alpha val="30000"/>
                    </a:srgbClr>
                  </a:outerShdw>
                </a:effectLst>
                <a:latin typeface="+mj-ea"/>
                <a:ea typeface="+mj-ea"/>
                <a:cs typeface="+mj-cs"/>
              </a:rPr>
              <a:t>」</a:t>
            </a:r>
            <a:endParaRPr lang="en-US" altLang="ja-JP" b="1" dirty="0" smtClean="0">
              <a:solidFill>
                <a:schemeClr val="bg2">
                  <a:lumMod val="10000"/>
                </a:schemeClr>
              </a:solidFill>
              <a:effectLst>
                <a:outerShdw blurRad="50000" dist="30000" dir="5400000" algn="tl" rotWithShape="0">
                  <a:srgbClr val="000000">
                    <a:alpha val="30000"/>
                  </a:srgbClr>
                </a:outerShdw>
              </a:effectLst>
              <a:latin typeface="+mj-ea"/>
              <a:ea typeface="+mj-ea"/>
              <a:cs typeface="+mj-cs"/>
            </a:endParaRPr>
          </a:p>
          <a:p>
            <a:pPr defTabSz="945718">
              <a:lnSpc>
                <a:spcPct val="114000"/>
              </a:lnSpc>
              <a:defRPr/>
            </a:pPr>
            <a:r>
              <a:rPr lang="en-US" altLang="ja-JP" b="1" dirty="0" smtClean="0">
                <a:solidFill>
                  <a:schemeClr val="bg2">
                    <a:lumMod val="10000"/>
                  </a:schemeClr>
                </a:solidFill>
                <a:effectLst>
                  <a:outerShdw blurRad="50000" dist="30000" dir="5400000" algn="tl" rotWithShape="0">
                    <a:srgbClr val="000000">
                      <a:alpha val="30000"/>
                    </a:srgbClr>
                  </a:outerShdw>
                </a:effectLst>
                <a:latin typeface="+mj-ea"/>
                <a:ea typeface="+mj-ea"/>
                <a:cs typeface="+mj-cs"/>
              </a:rPr>
              <a:t>p.33</a:t>
            </a:r>
            <a:r>
              <a:rPr lang="ja-JP" altLang="en-US" b="1" dirty="0" smtClean="0">
                <a:solidFill>
                  <a:schemeClr val="bg2">
                    <a:lumMod val="10000"/>
                  </a:schemeClr>
                </a:solidFill>
                <a:effectLst>
                  <a:outerShdw blurRad="50000" dist="30000" dir="5400000" algn="tl" rotWithShape="0">
                    <a:srgbClr val="000000">
                      <a:alpha val="30000"/>
                    </a:srgbClr>
                  </a:outerShdw>
                </a:effectLst>
                <a:latin typeface="+mj-ea"/>
                <a:ea typeface="+mj-ea"/>
                <a:cs typeface="+mj-cs"/>
              </a:rPr>
              <a:t>～高等学校</a:t>
            </a:r>
            <a:r>
              <a:rPr lang="ja-JP" altLang="en-US" b="1" dirty="0">
                <a:solidFill>
                  <a:schemeClr val="bg2">
                    <a:lumMod val="10000"/>
                  </a:schemeClr>
                </a:solidFill>
                <a:effectLst>
                  <a:outerShdw blurRad="50000" dist="30000" dir="5400000" algn="tl" rotWithShape="0">
                    <a:srgbClr val="000000">
                      <a:alpha val="30000"/>
                    </a:srgbClr>
                  </a:outerShdw>
                </a:effectLst>
                <a:latin typeface="+mj-ea"/>
                <a:ea typeface="+mj-ea"/>
                <a:cs typeface="+mj-cs"/>
              </a:rPr>
              <a:t>一覧（愛知県</a:t>
            </a:r>
            <a:r>
              <a:rPr lang="ja-JP" altLang="en-US" b="1" dirty="0" smtClean="0">
                <a:solidFill>
                  <a:schemeClr val="bg2">
                    <a:lumMod val="10000"/>
                  </a:schemeClr>
                </a:solidFill>
                <a:effectLst>
                  <a:outerShdw blurRad="50000" dist="30000" dir="5400000" algn="tl" rotWithShape="0">
                    <a:srgbClr val="000000">
                      <a:alpha val="30000"/>
                    </a:srgbClr>
                  </a:outerShdw>
                </a:effectLst>
                <a:latin typeface="+mj-ea"/>
                <a:ea typeface="+mj-ea"/>
                <a:cs typeface="+mj-cs"/>
              </a:rPr>
              <a:t>）</a:t>
            </a:r>
            <a:r>
              <a:rPr lang="ja-JP" altLang="en-US" b="1" dirty="0" err="1" smtClean="0">
                <a:solidFill>
                  <a:schemeClr val="bg2">
                    <a:lumMod val="10000"/>
                  </a:schemeClr>
                </a:solidFill>
                <a:effectLst>
                  <a:outerShdw blurRad="50000" dist="30000" dir="5400000" algn="tl" rotWithShape="0">
                    <a:srgbClr val="000000">
                      <a:alpha val="30000"/>
                    </a:srgbClr>
                  </a:outerShdw>
                </a:effectLst>
                <a:latin typeface="+mj-ea"/>
                <a:ea typeface="+mj-ea"/>
                <a:cs typeface="+mj-cs"/>
              </a:rPr>
              <a:t>ｐ</a:t>
            </a:r>
            <a:r>
              <a:rPr lang="en-US" altLang="ja-JP" b="1" dirty="0" smtClean="0">
                <a:solidFill>
                  <a:schemeClr val="bg2">
                    <a:lumMod val="10000"/>
                  </a:schemeClr>
                </a:solidFill>
                <a:effectLst>
                  <a:outerShdw blurRad="50000" dist="30000" dir="5400000" algn="tl" rotWithShape="0">
                    <a:srgbClr val="000000">
                      <a:alpha val="30000"/>
                    </a:srgbClr>
                  </a:outerShdw>
                </a:effectLst>
                <a:latin typeface="+mj-ea"/>
                <a:ea typeface="+mj-ea"/>
                <a:cs typeface="+mj-cs"/>
              </a:rPr>
              <a:t>.27 </a:t>
            </a:r>
            <a:r>
              <a:rPr lang="ja-JP" altLang="en-US" b="1" dirty="0">
                <a:solidFill>
                  <a:schemeClr val="bg2">
                    <a:lumMod val="10000"/>
                  </a:schemeClr>
                </a:solidFill>
                <a:effectLst>
                  <a:outerShdw blurRad="50000" dist="30000" dir="5400000" algn="tl" rotWithShape="0">
                    <a:srgbClr val="000000">
                      <a:alpha val="30000"/>
                    </a:srgbClr>
                  </a:outerShdw>
                </a:effectLst>
                <a:latin typeface="+mj-ea"/>
                <a:ea typeface="+mj-ea"/>
                <a:cs typeface="+mj-cs"/>
              </a:rPr>
              <a:t>男女雇用機会均等法上の注意点</a:t>
            </a:r>
            <a:endParaRPr lang="en-US" altLang="ja-JP" b="1" dirty="0">
              <a:solidFill>
                <a:schemeClr val="bg2">
                  <a:lumMod val="10000"/>
                </a:schemeClr>
              </a:solidFill>
              <a:effectLst>
                <a:outerShdw blurRad="50000" dist="30000" dir="5400000" algn="tl" rotWithShape="0">
                  <a:srgbClr val="000000">
                    <a:alpha val="30000"/>
                  </a:srgbClr>
                </a:outerShdw>
              </a:effectLst>
              <a:latin typeface="+mj-ea"/>
              <a:ea typeface="+mj-ea"/>
              <a:cs typeface="+mj-cs"/>
            </a:endParaRPr>
          </a:p>
        </p:txBody>
      </p:sp>
    </p:spTree>
    <p:extLst>
      <p:ext uri="{BB962C8B-B14F-4D97-AF65-F5344CB8AC3E}">
        <p14:creationId xmlns:p14="http://schemas.microsoft.com/office/powerpoint/2010/main" val="2496321978"/>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152037" y="2561039"/>
            <a:ext cx="6505400" cy="890276"/>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lstStyle>
          <a:p>
            <a:pPr algn="ctr"/>
            <a:r>
              <a:rPr lang="ja-JP" altLang="en-US" sz="2400" b="1" dirty="0" smtClean="0">
                <a:solidFill>
                  <a:schemeClr val="bg2">
                    <a:lumMod val="10000"/>
                  </a:schemeClr>
                </a:solidFill>
                <a:latin typeface="+mj-ea"/>
              </a:rPr>
              <a:t>　</a:t>
            </a:r>
            <a:r>
              <a:rPr lang="ja-JP" altLang="en-US" sz="4400" b="1" dirty="0" smtClean="0">
                <a:latin typeface="+mj-ea"/>
              </a:rPr>
              <a:t>　　　　　　　　　　　　　　</a:t>
            </a:r>
            <a:endParaRPr lang="ja-JP" altLang="en-US" sz="3300" b="1" dirty="0">
              <a:solidFill>
                <a:srgbClr val="FF0000"/>
              </a:solidFill>
              <a:latin typeface="+mj-ea"/>
            </a:endParaRPr>
          </a:p>
        </p:txBody>
      </p:sp>
      <p:sp>
        <p:nvSpPr>
          <p:cNvPr id="9" name="タイトル 1"/>
          <p:cNvSpPr txBox="1">
            <a:spLocks/>
          </p:cNvSpPr>
          <p:nvPr/>
        </p:nvSpPr>
        <p:spPr>
          <a:xfrm>
            <a:off x="-2256928" y="199598"/>
            <a:ext cx="10046060" cy="648072"/>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lstStyle>
          <a:p>
            <a:pPr algn="ctr"/>
            <a:r>
              <a:rPr lang="ja-JP" altLang="en-US" sz="3000" b="1" dirty="0" smtClean="0">
                <a:solidFill>
                  <a:schemeClr val="bg2">
                    <a:lumMod val="10000"/>
                  </a:schemeClr>
                </a:solidFill>
                <a:latin typeface="+mj-ea"/>
              </a:rPr>
              <a:t>２</a:t>
            </a:r>
            <a:r>
              <a:rPr lang="en-US" altLang="ja-JP" sz="3000" b="1" dirty="0" smtClean="0">
                <a:solidFill>
                  <a:schemeClr val="bg2">
                    <a:lumMod val="10000"/>
                  </a:schemeClr>
                </a:solidFill>
                <a:latin typeface="+mj-ea"/>
              </a:rPr>
              <a:t>-</a:t>
            </a:r>
            <a:r>
              <a:rPr lang="ja-JP" altLang="en-US" sz="3000" b="1" dirty="0" smtClean="0">
                <a:solidFill>
                  <a:schemeClr val="bg2">
                    <a:lumMod val="10000"/>
                  </a:schemeClr>
                </a:solidFill>
                <a:latin typeface="+mj-ea"/>
              </a:rPr>
              <a:t>４</a:t>
            </a:r>
            <a:r>
              <a:rPr lang="en-US" altLang="ja-JP" sz="3000" b="1" dirty="0" smtClean="0">
                <a:solidFill>
                  <a:schemeClr val="bg2">
                    <a:lumMod val="10000"/>
                  </a:schemeClr>
                </a:solidFill>
                <a:latin typeface="+mj-ea"/>
              </a:rPr>
              <a:t>.</a:t>
            </a:r>
            <a:r>
              <a:rPr lang="ja-JP" altLang="en-US" sz="3000" b="1" dirty="0" smtClean="0">
                <a:solidFill>
                  <a:schemeClr val="bg2">
                    <a:lumMod val="10000"/>
                  </a:schemeClr>
                </a:solidFill>
                <a:latin typeface="+mj-ea"/>
              </a:rPr>
              <a:t>応募前職場見学について</a:t>
            </a:r>
            <a:r>
              <a:rPr lang="ja-JP" altLang="en-US" sz="3000" b="1" dirty="0" smtClean="0">
                <a:latin typeface="+mj-ea"/>
              </a:rPr>
              <a:t>　　</a:t>
            </a:r>
            <a:r>
              <a:rPr lang="ja-JP" altLang="en-US" sz="2400" b="1" dirty="0" smtClean="0">
                <a:latin typeface="+mj-ea"/>
              </a:rPr>
              <a:t>　　　　　　　　　　　　</a:t>
            </a:r>
            <a:endParaRPr lang="ja-JP" altLang="en-US" sz="2400" b="1" dirty="0">
              <a:solidFill>
                <a:srgbClr val="FF0000"/>
              </a:solidFill>
              <a:latin typeface="+mj-ea"/>
            </a:endParaRPr>
          </a:p>
        </p:txBody>
      </p:sp>
      <p:sp>
        <p:nvSpPr>
          <p:cNvPr id="20" name="タイトル 1"/>
          <p:cNvSpPr txBox="1">
            <a:spLocks/>
          </p:cNvSpPr>
          <p:nvPr/>
        </p:nvSpPr>
        <p:spPr>
          <a:xfrm>
            <a:off x="6208986" y="6356350"/>
            <a:ext cx="5144814" cy="345923"/>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lstStyle>
          <a:p>
            <a:pPr algn="ctr"/>
            <a:r>
              <a:rPr lang="ja-JP" altLang="en-US" sz="1600" b="1" dirty="0" smtClean="0">
                <a:solidFill>
                  <a:schemeClr val="bg2">
                    <a:lumMod val="10000"/>
                  </a:schemeClr>
                </a:solidFill>
                <a:latin typeface="+mj-ea"/>
              </a:rPr>
              <a:t>冊子「求人申込みから採用まで」</a:t>
            </a:r>
            <a:r>
              <a:rPr lang="en-US" altLang="ja-JP" sz="1600" b="1" dirty="0" smtClean="0">
                <a:solidFill>
                  <a:schemeClr val="tx1"/>
                </a:solidFill>
                <a:latin typeface="+mj-ea"/>
              </a:rPr>
              <a:t>p.28</a:t>
            </a:r>
            <a:r>
              <a:rPr lang="ja-JP" altLang="en-US" sz="1600" b="1" dirty="0" smtClean="0">
                <a:solidFill>
                  <a:schemeClr val="tx1"/>
                </a:solidFill>
                <a:latin typeface="+mj-ea"/>
              </a:rPr>
              <a:t>～</a:t>
            </a:r>
            <a:r>
              <a:rPr lang="en-US" altLang="ja-JP" sz="1600" b="1" dirty="0" smtClean="0">
                <a:solidFill>
                  <a:schemeClr val="tx1"/>
                </a:solidFill>
                <a:latin typeface="+mj-ea"/>
              </a:rPr>
              <a:t>30</a:t>
            </a:r>
            <a:r>
              <a:rPr lang="ja-JP" altLang="en-US" sz="2000" b="1" dirty="0" smtClean="0">
                <a:solidFill>
                  <a:schemeClr val="bg2">
                    <a:lumMod val="10000"/>
                  </a:schemeClr>
                </a:solidFill>
                <a:latin typeface="+mj-ea"/>
              </a:rPr>
              <a:t>　　</a:t>
            </a:r>
            <a:r>
              <a:rPr lang="ja-JP" altLang="en-US" sz="2000" b="1" dirty="0" smtClean="0">
                <a:latin typeface="+mj-ea"/>
              </a:rPr>
              <a:t>　　　　　　　　　　　　　　</a:t>
            </a:r>
            <a:endParaRPr lang="ja-JP" altLang="en-US" sz="2000" b="1" dirty="0">
              <a:solidFill>
                <a:srgbClr val="FF0000"/>
              </a:solidFill>
              <a:latin typeface="+mj-ea"/>
            </a:endParaRPr>
          </a:p>
        </p:txBody>
      </p:sp>
      <p:sp>
        <p:nvSpPr>
          <p:cNvPr id="2" name="正方形/長方形 1"/>
          <p:cNvSpPr/>
          <p:nvPr/>
        </p:nvSpPr>
        <p:spPr>
          <a:xfrm>
            <a:off x="7588332" y="2209956"/>
            <a:ext cx="4340316" cy="969496"/>
          </a:xfrm>
          <a:prstGeom prst="rect">
            <a:avLst/>
          </a:prstGeom>
        </p:spPr>
        <p:txBody>
          <a:bodyPr wrap="square">
            <a:spAutoFit/>
          </a:bodyPr>
          <a:lstStyle/>
          <a:p>
            <a:pPr marL="285750" indent="-152400" algn="just">
              <a:spcAft>
                <a:spcPts val="0"/>
              </a:spcAft>
            </a:pPr>
            <a:endParaRPr lang="ja-JP" altLang="ja-JP" sz="1900" kern="100" dirty="0" smtClean="0">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spcAft>
                <a:spcPts val="0"/>
              </a:spcAft>
            </a:pPr>
            <a:r>
              <a:rPr lang="ja-JP" altLang="ja-JP" sz="1900" kern="100" dirty="0" smtClean="0">
                <a:effectLst/>
                <a:latin typeface="メイリオ" panose="020B0604030504040204" pitchFamily="50" charset="-128"/>
                <a:ea typeface="メイリオ" panose="020B0604030504040204" pitchFamily="50" charset="-128"/>
                <a:cs typeface="Times New Roman" panose="02020603050405020304" pitchFamily="18" charset="0"/>
              </a:rPr>
              <a:t>　</a:t>
            </a:r>
            <a:endParaRPr lang="en-US" altLang="ja-JP" sz="1900" kern="100" dirty="0" smtClean="0">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spcAft>
                <a:spcPts val="0"/>
              </a:spcAft>
            </a:pPr>
            <a:endParaRPr lang="en-US" altLang="ja-JP" sz="1900" kern="100" dirty="0" smtClean="0">
              <a:latin typeface="Century" panose="02040604050505020304" pitchFamily="18" charset="0"/>
              <a:ea typeface="HG丸ｺﾞｼｯｸM-PRO" panose="020F0600000000000000" pitchFamily="50" charset="-128"/>
              <a:cs typeface="Times New Roman" panose="02020603050405020304" pitchFamily="18" charset="0"/>
            </a:endParaRPr>
          </a:p>
        </p:txBody>
      </p:sp>
      <p:sp>
        <p:nvSpPr>
          <p:cNvPr id="3" name="正方形/長方形 2"/>
          <p:cNvSpPr/>
          <p:nvPr/>
        </p:nvSpPr>
        <p:spPr>
          <a:xfrm>
            <a:off x="407368" y="799089"/>
            <a:ext cx="11521280" cy="3062377"/>
          </a:xfrm>
          <a:prstGeom prst="rect">
            <a:avLst/>
          </a:prstGeom>
        </p:spPr>
        <p:txBody>
          <a:bodyPr wrap="square">
            <a:spAutoFit/>
          </a:bodyPr>
          <a:lstStyle/>
          <a:p>
            <a:pPr>
              <a:buClr>
                <a:schemeClr val="tx1"/>
              </a:buClr>
              <a:buFont typeface="Wingdings" pitchFamily="2" charset="2"/>
              <a:buChar char="u"/>
            </a:pPr>
            <a:r>
              <a:rPr lang="ja-JP" altLang="en-US" sz="1900" dirty="0">
                <a:latin typeface="メイリオ" panose="020B0604030504040204" pitchFamily="50" charset="-128"/>
                <a:ea typeface="メイリオ" panose="020B0604030504040204" pitchFamily="50" charset="-128"/>
              </a:rPr>
              <a:t>見学が受入可能な場合は、求人申込書</a:t>
            </a:r>
            <a:r>
              <a:rPr lang="en-US" altLang="ja-JP" sz="1900" dirty="0">
                <a:latin typeface="メイリオ" panose="020B0604030504040204" pitchFamily="50" charset="-128"/>
                <a:ea typeface="メイリオ" panose="020B0604030504040204" pitchFamily="50" charset="-128"/>
              </a:rPr>
              <a:t>【</a:t>
            </a:r>
            <a:r>
              <a:rPr lang="ja-JP" altLang="en-US" sz="1900" dirty="0">
                <a:latin typeface="メイリオ" panose="020B0604030504040204" pitchFamily="50" charset="-128"/>
                <a:ea typeface="メイリオ" panose="020B0604030504040204" pitchFamily="50" charset="-128"/>
              </a:rPr>
              <a:t>高卒</a:t>
            </a:r>
            <a:r>
              <a:rPr lang="en-US" altLang="ja-JP" sz="1900" dirty="0">
                <a:latin typeface="メイリオ" panose="020B0604030504040204" pitchFamily="50" charset="-128"/>
                <a:ea typeface="メイリオ" panose="020B0604030504040204" pitchFamily="50" charset="-128"/>
              </a:rPr>
              <a:t>】</a:t>
            </a:r>
            <a:r>
              <a:rPr lang="ja-JP" altLang="en-US" sz="1900" dirty="0">
                <a:latin typeface="メイリオ" panose="020B0604030504040204" pitchFamily="50" charset="-128"/>
                <a:ea typeface="メイリオ" panose="020B0604030504040204" pitchFamily="50" charset="-128"/>
              </a:rPr>
              <a:t>の</a:t>
            </a:r>
            <a:r>
              <a:rPr lang="ja-JP" altLang="en-US" sz="1900" u="sng" dirty="0">
                <a:latin typeface="メイリオ" panose="020B0604030504040204" pitchFamily="50" charset="-128"/>
                <a:ea typeface="メイリオ" panose="020B0604030504040204" pitchFamily="50" charset="-128"/>
              </a:rPr>
              <a:t>「応募前職場見学欄」を「可」としてください</a:t>
            </a:r>
            <a:r>
              <a:rPr lang="ja-JP" altLang="en-US" sz="1900" dirty="0">
                <a:latin typeface="メイリオ" panose="020B0604030504040204" pitchFamily="50" charset="-128"/>
                <a:ea typeface="メイリオ" panose="020B0604030504040204" pitchFamily="50" charset="-128"/>
              </a:rPr>
              <a:t>。</a:t>
            </a:r>
            <a:endParaRPr lang="en-US" altLang="ja-JP" sz="1900" dirty="0">
              <a:latin typeface="メイリオ" panose="020B0604030504040204" pitchFamily="50" charset="-128"/>
              <a:ea typeface="メイリオ" panose="020B0604030504040204" pitchFamily="50" charset="-128"/>
            </a:endParaRPr>
          </a:p>
          <a:p>
            <a:pPr>
              <a:buClr>
                <a:schemeClr val="tx1"/>
              </a:buClr>
              <a:buFont typeface="Wingdings" pitchFamily="2" charset="2"/>
              <a:buChar char="u"/>
            </a:pPr>
            <a:r>
              <a:rPr lang="ja-JP" altLang="en-US" sz="1900" dirty="0">
                <a:latin typeface="メイリオ" panose="020B0604030504040204" pitchFamily="50" charset="-128"/>
                <a:ea typeface="メイリオ" panose="020B0604030504040204" pitchFamily="50" charset="-128"/>
              </a:rPr>
              <a:t>可の場合、</a:t>
            </a:r>
            <a:r>
              <a:rPr lang="ja-JP" altLang="en-US" sz="1900" u="sng" dirty="0">
                <a:latin typeface="メイリオ" panose="020B0604030504040204" pitchFamily="50" charset="-128"/>
                <a:ea typeface="メイリオ" panose="020B0604030504040204" pitchFamily="50" charset="-128"/>
              </a:rPr>
              <a:t>「随時</a:t>
            </a:r>
            <a:r>
              <a:rPr lang="ja-JP" altLang="en-US" sz="1900" u="sng" dirty="0" smtClean="0">
                <a:latin typeface="メイリオ" panose="020B0604030504040204" pitchFamily="50" charset="-128"/>
                <a:ea typeface="メイリオ" panose="020B0604030504040204" pitchFamily="50" charset="-128"/>
              </a:rPr>
              <a:t>」（日にちを指定しない）</a:t>
            </a:r>
            <a:r>
              <a:rPr lang="ja-JP" altLang="en-US" sz="1900" dirty="0" smtClean="0">
                <a:latin typeface="メイリオ" panose="020B0604030504040204" pitchFamily="50" charset="-128"/>
                <a:ea typeface="メイリオ" panose="020B0604030504040204" pitchFamily="50" charset="-128"/>
              </a:rPr>
              <a:t>又</a:t>
            </a:r>
            <a:r>
              <a:rPr lang="ja-JP" altLang="en-US" sz="1900" dirty="0">
                <a:latin typeface="メイリオ" panose="020B0604030504040204" pitchFamily="50" charset="-128"/>
                <a:ea typeface="メイリオ" panose="020B0604030504040204" pitchFamily="50" charset="-128"/>
              </a:rPr>
              <a:t>は</a:t>
            </a:r>
            <a:r>
              <a:rPr lang="ja-JP" altLang="en-US" sz="1900" u="sng" dirty="0">
                <a:latin typeface="メイリオ" panose="020B0604030504040204" pitchFamily="50" charset="-128"/>
                <a:ea typeface="メイリオ" panose="020B0604030504040204" pitchFamily="50" charset="-128"/>
              </a:rPr>
              <a:t>「補足事項欄参照</a:t>
            </a:r>
            <a:r>
              <a:rPr lang="ja-JP" altLang="en-US" sz="1900" u="sng" dirty="0" smtClean="0">
                <a:latin typeface="メイリオ" panose="020B0604030504040204" pitchFamily="50" charset="-128"/>
                <a:ea typeface="メイリオ" panose="020B0604030504040204" pitchFamily="50" charset="-128"/>
              </a:rPr>
              <a:t>」（日にちを指定する場合）</a:t>
            </a:r>
            <a:r>
              <a:rPr lang="ja-JP" altLang="en-US" sz="1900" dirty="0" smtClean="0">
                <a:latin typeface="メイリオ" panose="020B0604030504040204" pitchFamily="50" charset="-128"/>
                <a:ea typeface="メイリオ" panose="020B0604030504040204" pitchFamily="50" charset="-128"/>
              </a:rPr>
              <a:t>に　</a:t>
            </a:r>
            <a:endParaRPr lang="en-US" altLang="ja-JP" sz="1900" dirty="0" smtClean="0">
              <a:latin typeface="メイリオ" panose="020B0604030504040204" pitchFamily="50" charset="-128"/>
              <a:ea typeface="メイリオ" panose="020B0604030504040204" pitchFamily="50" charset="-128"/>
            </a:endParaRPr>
          </a:p>
          <a:p>
            <a:pPr>
              <a:buClr>
                <a:schemeClr val="tx1"/>
              </a:buClr>
            </a:pPr>
            <a:r>
              <a:rPr lang="ja-JP" altLang="en-US" sz="1900" dirty="0" smtClean="0">
                <a:latin typeface="メイリオ" panose="020B0604030504040204" pitchFamily="50" charset="-128"/>
                <a:ea typeface="メイリオ" panose="020B0604030504040204" pitchFamily="50" charset="-128"/>
              </a:rPr>
              <a:t>　チェック</a:t>
            </a:r>
            <a:r>
              <a:rPr lang="ja-JP" altLang="en-US" sz="1900" dirty="0">
                <a:latin typeface="メイリオ" panose="020B0604030504040204" pitchFamily="50" charset="-128"/>
                <a:ea typeface="メイリオ" panose="020B0604030504040204" pitchFamily="50" charset="-128"/>
              </a:rPr>
              <a:t>してください。</a:t>
            </a:r>
            <a:endParaRPr lang="en-US" altLang="ja-JP" sz="1900" dirty="0">
              <a:latin typeface="メイリオ" panose="020B0604030504040204" pitchFamily="50" charset="-128"/>
              <a:ea typeface="メイリオ" panose="020B0604030504040204" pitchFamily="50" charset="-128"/>
            </a:endParaRPr>
          </a:p>
          <a:p>
            <a:pPr>
              <a:buClr>
                <a:schemeClr val="tx1"/>
              </a:buClr>
              <a:buFont typeface="Wingdings" pitchFamily="2" charset="2"/>
              <a:buChar char="u"/>
            </a:pPr>
            <a:r>
              <a:rPr lang="ja-JP" altLang="en-US" sz="1900" dirty="0">
                <a:latin typeface="メイリオ" panose="020B0604030504040204" pitchFamily="50" charset="-128"/>
                <a:ea typeface="メイリオ" panose="020B0604030504040204" pitchFamily="50" charset="-128"/>
              </a:rPr>
              <a:t>「補足事項欄参照</a:t>
            </a:r>
            <a:r>
              <a:rPr lang="ja-JP" altLang="en-US" sz="1900" dirty="0" smtClean="0">
                <a:latin typeface="メイリオ" panose="020B0604030504040204" pitchFamily="50" charset="-128"/>
                <a:ea typeface="メイリオ" panose="020B0604030504040204" pitchFamily="50" charset="-128"/>
              </a:rPr>
              <a:t>」（日にちを指定する場合）の</a:t>
            </a:r>
            <a:r>
              <a:rPr lang="ja-JP" altLang="en-US" sz="1900" dirty="0">
                <a:latin typeface="メイリオ" panose="020B0604030504040204" pitchFamily="50" charset="-128"/>
                <a:ea typeface="メイリオ" panose="020B0604030504040204" pitchFamily="50" charset="-128"/>
              </a:rPr>
              <a:t>場合は、別紙「応募前職場見学実施予定表」を</a:t>
            </a:r>
            <a:r>
              <a:rPr lang="ja-JP" altLang="en-US" sz="1900" dirty="0" smtClean="0">
                <a:latin typeface="メイリオ" panose="020B0604030504040204" pitchFamily="50" charset="-128"/>
                <a:ea typeface="メイリオ" panose="020B0604030504040204" pitchFamily="50" charset="-128"/>
              </a:rPr>
              <a:t>ご記入　</a:t>
            </a:r>
            <a:endParaRPr lang="en-US" altLang="ja-JP" sz="1900" dirty="0" smtClean="0">
              <a:latin typeface="メイリオ" panose="020B0604030504040204" pitchFamily="50" charset="-128"/>
              <a:ea typeface="メイリオ" panose="020B0604030504040204" pitchFamily="50" charset="-128"/>
            </a:endParaRPr>
          </a:p>
          <a:p>
            <a:pPr>
              <a:buClr>
                <a:schemeClr val="tx1"/>
              </a:buClr>
            </a:pPr>
            <a:r>
              <a:rPr lang="ja-JP" altLang="en-US" sz="1900" dirty="0" smtClean="0">
                <a:latin typeface="メイリオ" panose="020B0604030504040204" pitchFamily="50" charset="-128"/>
                <a:ea typeface="メイリオ" panose="020B0604030504040204" pitchFamily="50" charset="-128"/>
              </a:rPr>
              <a:t>　ください。これ</a:t>
            </a:r>
            <a:r>
              <a:rPr lang="ja-JP" altLang="en-US" sz="1900" dirty="0">
                <a:latin typeface="メイリオ" panose="020B0604030504040204" pitchFamily="50" charset="-128"/>
                <a:ea typeface="メイリオ" panose="020B0604030504040204" pitchFamily="50" charset="-128"/>
              </a:rPr>
              <a:t>により、受入可能日時を指定していただけます</a:t>
            </a:r>
            <a:r>
              <a:rPr lang="ja-JP" altLang="en-US" sz="1900" dirty="0" smtClean="0">
                <a:latin typeface="メイリオ" panose="020B0604030504040204" pitchFamily="50" charset="-128"/>
                <a:ea typeface="メイリオ" panose="020B0604030504040204" pitchFamily="50" charset="-128"/>
              </a:rPr>
              <a:t>。</a:t>
            </a:r>
            <a:endParaRPr lang="en-US" altLang="ja-JP" sz="1900" dirty="0" smtClean="0">
              <a:latin typeface="メイリオ" panose="020B0604030504040204" pitchFamily="50" charset="-128"/>
              <a:ea typeface="メイリオ" panose="020B0604030504040204" pitchFamily="50" charset="-128"/>
            </a:endParaRPr>
          </a:p>
          <a:p>
            <a:r>
              <a:rPr lang="ja-JP" altLang="en-US" sz="2000" dirty="0" smtClean="0">
                <a:latin typeface="メイリオ" panose="020B0604030504040204" pitchFamily="50" charset="-128"/>
                <a:ea typeface="メイリオ" panose="020B0604030504040204" pitchFamily="50" charset="-128"/>
              </a:rPr>
              <a:t>　マイページ提出の場合は、「</a:t>
            </a:r>
            <a:r>
              <a:rPr lang="ja-JP" altLang="en-US" sz="2000" dirty="0">
                <a:latin typeface="メイリオ" panose="020B0604030504040204" pitchFamily="50" charset="-128"/>
                <a:ea typeface="メイリオ" panose="020B0604030504040204" pitchFamily="50" charset="-128"/>
              </a:rPr>
              <a:t>補足事項」又は「求人条件に</a:t>
            </a:r>
            <a:r>
              <a:rPr lang="ja-JP" altLang="en-US" sz="2000" dirty="0" smtClean="0">
                <a:latin typeface="メイリオ" panose="020B0604030504040204" pitchFamily="50" charset="-128"/>
                <a:ea typeface="メイリオ" panose="020B0604030504040204" pitchFamily="50" charset="-128"/>
              </a:rPr>
              <a:t>かかる</a:t>
            </a:r>
            <a:r>
              <a:rPr lang="ja-JP" altLang="en-US" sz="2000" dirty="0">
                <a:latin typeface="メイリオ" panose="020B0604030504040204" pitchFamily="50" charset="-128"/>
                <a:ea typeface="メイリオ" panose="020B0604030504040204" pitchFamily="50" charset="-128"/>
              </a:rPr>
              <a:t>特記事項</a:t>
            </a:r>
            <a:r>
              <a:rPr lang="ja-JP" altLang="en-US" sz="2000" dirty="0" smtClean="0">
                <a:latin typeface="メイリオ" panose="020B0604030504040204" pitchFamily="50" charset="-128"/>
                <a:ea typeface="メイリオ" panose="020B0604030504040204" pitchFamily="50" charset="-128"/>
              </a:rPr>
              <a:t>」へ指定する日にちを　</a:t>
            </a:r>
            <a:endParaRPr lang="en-US" altLang="ja-JP" sz="2000" dirty="0" smtClean="0">
              <a:latin typeface="メイリオ" panose="020B0604030504040204" pitchFamily="50" charset="-128"/>
              <a:ea typeface="メイリオ" panose="020B0604030504040204" pitchFamily="50" charset="-128"/>
            </a:endParaRPr>
          </a:p>
          <a:p>
            <a:r>
              <a:rPr lang="ja-JP" altLang="en-US" sz="2000" dirty="0">
                <a:latin typeface="メイリオ" panose="020B0604030504040204" pitchFamily="50" charset="-128"/>
                <a:ea typeface="メイリオ" panose="020B0604030504040204" pitchFamily="50" charset="-128"/>
              </a:rPr>
              <a:t>　</a:t>
            </a:r>
            <a:r>
              <a:rPr lang="ja-JP" altLang="en-US" sz="2000" dirty="0" smtClean="0">
                <a:latin typeface="メイリオ" panose="020B0604030504040204" pitchFamily="50" charset="-128"/>
                <a:ea typeface="メイリオ" panose="020B0604030504040204" pitchFamily="50" charset="-128"/>
              </a:rPr>
              <a:t>入力</a:t>
            </a:r>
            <a:r>
              <a:rPr lang="ja-JP" altLang="en-US" sz="2000" dirty="0">
                <a:latin typeface="メイリオ" panose="020B0604030504040204" pitchFamily="50" charset="-128"/>
                <a:ea typeface="メイリオ" panose="020B0604030504040204" pitchFamily="50" charset="-128"/>
              </a:rPr>
              <a:t>して</a:t>
            </a:r>
            <a:r>
              <a:rPr lang="ja-JP" altLang="en-US" sz="2000" dirty="0" smtClean="0">
                <a:latin typeface="メイリオ" panose="020B0604030504040204" pitchFamily="50" charset="-128"/>
                <a:ea typeface="メイリオ" panose="020B0604030504040204" pitchFamily="50" charset="-128"/>
              </a:rPr>
              <a:t>ください（</a:t>
            </a:r>
            <a:r>
              <a:rPr lang="ja-JP" altLang="en-US" sz="2000" dirty="0">
                <a:latin typeface="メイリオ" panose="020B0604030504040204" pitchFamily="50" charset="-128"/>
                <a:ea typeface="メイリオ" panose="020B0604030504040204" pitchFamily="50" charset="-128"/>
              </a:rPr>
              <a:t>紙媒体の提出は不要です）</a:t>
            </a:r>
            <a:r>
              <a:rPr lang="ja-JP" altLang="en-US" sz="2000" dirty="0" smtClean="0">
                <a:latin typeface="メイリオ" panose="020B0604030504040204" pitchFamily="50" charset="-128"/>
                <a:ea typeface="メイリオ" panose="020B0604030504040204" pitchFamily="50" charset="-128"/>
              </a:rPr>
              <a:t>。</a:t>
            </a:r>
            <a:endParaRPr lang="en-US" altLang="ja-JP" sz="2000" dirty="0" smtClean="0">
              <a:latin typeface="メイリオ" panose="020B0604030504040204" pitchFamily="50" charset="-128"/>
              <a:ea typeface="メイリオ" panose="020B0604030504040204" pitchFamily="50" charset="-128"/>
            </a:endParaRPr>
          </a:p>
          <a:p>
            <a:endParaRPr lang="en-US" altLang="ja-JP" sz="2000" dirty="0">
              <a:latin typeface="メイリオ" panose="020B0604030504040204" pitchFamily="50" charset="-128"/>
              <a:ea typeface="メイリオ" panose="020B0604030504040204" pitchFamily="50" charset="-128"/>
            </a:endParaRPr>
          </a:p>
          <a:p>
            <a:pPr>
              <a:buClr>
                <a:schemeClr val="tx1"/>
              </a:buClr>
            </a:pPr>
            <a:endParaRPr lang="en-US" altLang="ja-JP" sz="1900" dirty="0">
              <a:latin typeface="メイリオ" panose="020B0604030504040204" pitchFamily="50" charset="-128"/>
              <a:ea typeface="メイリオ" panose="020B0604030504040204" pitchFamily="50" charset="-128"/>
            </a:endParaRPr>
          </a:p>
          <a:p>
            <a:pPr>
              <a:buClr>
                <a:schemeClr val="tx1"/>
              </a:buClr>
              <a:buNone/>
            </a:pPr>
            <a:r>
              <a:rPr lang="ja-JP" altLang="en-US" sz="1900" dirty="0">
                <a:latin typeface="メイリオ" panose="020B0604030504040204" pitchFamily="50" charset="-128"/>
                <a:ea typeface="メイリオ" panose="020B0604030504040204" pitchFamily="50" charset="-128"/>
              </a:rPr>
              <a:t>　　</a:t>
            </a:r>
            <a:endParaRPr lang="en-US" altLang="ja-JP" sz="1900" dirty="0">
              <a:latin typeface="メイリオ" panose="020B0604030504040204" pitchFamily="50" charset="-128"/>
              <a:ea typeface="メイリオ" panose="020B0604030504040204" pitchFamily="50" charset="-128"/>
            </a:endParaRPr>
          </a:p>
        </p:txBody>
      </p:sp>
      <p:sp>
        <p:nvSpPr>
          <p:cNvPr id="6" name="正方形/長方形 5"/>
          <p:cNvSpPr/>
          <p:nvPr/>
        </p:nvSpPr>
        <p:spPr>
          <a:xfrm>
            <a:off x="290128" y="3104167"/>
            <a:ext cx="11233248" cy="3416320"/>
          </a:xfrm>
          <a:prstGeom prst="rect">
            <a:avLst/>
          </a:prstGeom>
        </p:spPr>
        <p:txBody>
          <a:bodyPr wrap="square">
            <a:spAutoFit/>
          </a:bodyPr>
          <a:lstStyle/>
          <a:p>
            <a:r>
              <a:rPr lang="ja-JP" altLang="en-US" sz="2000" b="1" dirty="0" smtClean="0">
                <a:latin typeface="メイリオ" panose="020B0604030504040204" pitchFamily="50" charset="-128"/>
                <a:ea typeface="メイリオ" panose="020B0604030504040204" pitchFamily="50" charset="-128"/>
              </a:rPr>
              <a:t>≪応募前職場見学の流れと注意≫</a:t>
            </a:r>
            <a:r>
              <a:rPr lang="ja-JP" altLang="en-US" dirty="0" smtClean="0">
                <a:latin typeface="メイリオ" panose="020B0604030504040204" pitchFamily="50" charset="-128"/>
                <a:ea typeface="メイリオ" panose="020B0604030504040204" pitchFamily="50" charset="-128"/>
              </a:rPr>
              <a:t>　</a:t>
            </a:r>
            <a:endParaRPr lang="en-US" altLang="ja-JP" dirty="0" smtClean="0">
              <a:latin typeface="メイリオ" panose="020B0604030504040204" pitchFamily="50" charset="-128"/>
              <a:ea typeface="メイリオ" panose="020B0604030504040204" pitchFamily="50" charset="-128"/>
            </a:endParaRPr>
          </a:p>
          <a:p>
            <a:r>
              <a:rPr lang="ja-JP" altLang="en-US" dirty="0" smtClean="0">
                <a:latin typeface="メイリオ" panose="020B0604030504040204" pitchFamily="50" charset="-128"/>
                <a:ea typeface="メイリオ" panose="020B0604030504040204" pitchFamily="50" charset="-128"/>
              </a:rPr>
              <a:t>①</a:t>
            </a:r>
            <a:r>
              <a:rPr lang="ja-JP" altLang="en-US" dirty="0">
                <a:latin typeface="メイリオ" panose="020B0604030504040204" pitchFamily="50" charset="-128"/>
                <a:ea typeface="メイリオ" panose="020B0604030504040204" pitchFamily="50" charset="-128"/>
              </a:rPr>
              <a:t>生徒から応募前職場見学の希望があった場合は、高校から事業主へ「応募前職場見学の実施（実施日時</a:t>
            </a:r>
            <a:r>
              <a:rPr lang="ja-JP" altLang="en-US" dirty="0" smtClean="0">
                <a:latin typeface="メイリオ" panose="020B0604030504040204" pitchFamily="50" charset="-128"/>
                <a:ea typeface="メイリオ" panose="020B0604030504040204" pitchFamily="50" charset="-128"/>
              </a:rPr>
              <a:t>・</a:t>
            </a:r>
            <a:endParaRPr lang="en-US" altLang="ja-JP" dirty="0" smtClean="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rPr>
              <a:t>参加</a:t>
            </a:r>
            <a:r>
              <a:rPr lang="ja-JP" altLang="en-US" dirty="0">
                <a:latin typeface="メイリオ" panose="020B0604030504040204" pitchFamily="50" charset="-128"/>
                <a:ea typeface="メイリオ" panose="020B0604030504040204" pitchFamily="50" charset="-128"/>
              </a:rPr>
              <a:t>生徒数の調整）」について連絡があります。</a:t>
            </a:r>
          </a:p>
          <a:p>
            <a:r>
              <a:rPr lang="ja-JP" altLang="en-US" dirty="0" smtClean="0">
                <a:latin typeface="メイリオ" panose="020B0604030504040204" pitchFamily="50" charset="-128"/>
                <a:ea typeface="メイリオ" panose="020B0604030504040204" pitchFamily="50" charset="-128"/>
              </a:rPr>
              <a:t>　</a:t>
            </a:r>
            <a:r>
              <a:rPr lang="en-US" altLang="ja-JP" dirty="0" smtClean="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応募前職場見学の可否通知は、速やかに通知してください。</a:t>
            </a:r>
          </a:p>
          <a:p>
            <a:r>
              <a:rPr lang="ja-JP" altLang="en-US" dirty="0">
                <a:latin typeface="メイリオ" panose="020B0604030504040204" pitchFamily="50" charset="-128"/>
                <a:ea typeface="メイリオ" panose="020B0604030504040204" pitchFamily="50" charset="-128"/>
              </a:rPr>
              <a:t>②応募前職場見学を承諾いただいた場合は、高校から事業所へ「職場見学のお願い」を送付します。（</a:t>
            </a:r>
            <a:r>
              <a:rPr lang="ja-JP" altLang="en-US" dirty="0" smtClean="0">
                <a:latin typeface="メイリオ" panose="020B0604030504040204" pitchFamily="50" charset="-128"/>
                <a:ea typeface="メイリオ" panose="020B0604030504040204" pitchFamily="50" charset="-128"/>
              </a:rPr>
              <a:t>見学　</a:t>
            </a:r>
            <a:endParaRPr lang="en-US" altLang="ja-JP" dirty="0" smtClean="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rPr>
              <a:t>当日</a:t>
            </a:r>
            <a:r>
              <a:rPr lang="ja-JP" altLang="en-US" dirty="0">
                <a:latin typeface="メイリオ" panose="020B0604030504040204" pitchFamily="50" charset="-128"/>
                <a:ea typeface="メイリオ" panose="020B0604030504040204" pitchFamily="50" charset="-128"/>
              </a:rPr>
              <a:t>に参加生徒が持参する場合もあります）</a:t>
            </a:r>
          </a:p>
          <a:p>
            <a:r>
              <a:rPr lang="ja-JP" altLang="en-US" dirty="0">
                <a:latin typeface="メイリオ" panose="020B0604030504040204" pitchFamily="50" charset="-128"/>
                <a:ea typeface="メイリオ" panose="020B0604030504040204" pitchFamily="50" charset="-128"/>
              </a:rPr>
              <a:t>③参加生徒は、応募前職場見学にあたり、当日「職場見学確認書」を持参します。事業主は「職場見学</a:t>
            </a:r>
            <a:r>
              <a:rPr lang="ja-JP" altLang="en-US" dirty="0" smtClean="0">
                <a:latin typeface="メイリオ" panose="020B0604030504040204" pitchFamily="50" charset="-128"/>
                <a:ea typeface="メイリオ" panose="020B0604030504040204" pitchFamily="50" charset="-128"/>
              </a:rPr>
              <a:t>確認</a:t>
            </a:r>
            <a:endParaRPr lang="en-US" altLang="ja-JP" dirty="0" smtClean="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rPr>
              <a:t>書</a:t>
            </a:r>
            <a:r>
              <a:rPr lang="ja-JP" altLang="en-US" dirty="0">
                <a:latin typeface="メイリオ" panose="020B0604030504040204" pitchFamily="50" charset="-128"/>
                <a:ea typeface="メイリオ" panose="020B0604030504040204" pitchFamily="50" charset="-128"/>
              </a:rPr>
              <a:t>」に見学結果を記入の上、当日、生徒にお渡しください。</a:t>
            </a:r>
          </a:p>
          <a:p>
            <a:r>
              <a:rPr lang="ja-JP" altLang="en-US" dirty="0">
                <a:latin typeface="メイリオ" panose="020B0604030504040204" pitchFamily="50" charset="-128"/>
                <a:ea typeface="メイリオ" panose="020B0604030504040204" pitchFamily="50" charset="-128"/>
              </a:rPr>
              <a:t>④</a:t>
            </a:r>
            <a:r>
              <a:rPr lang="ja-JP" altLang="en-US" b="1" u="sng" dirty="0">
                <a:latin typeface="メイリオ" panose="020B0604030504040204" pitchFamily="50" charset="-128"/>
                <a:ea typeface="メイリオ" panose="020B0604030504040204" pitchFamily="50" charset="-128"/>
              </a:rPr>
              <a:t>「応募前職場見学」は事前の採用選考の場ではありません。</a:t>
            </a:r>
            <a:r>
              <a:rPr lang="ja-JP" altLang="en-US" b="1" dirty="0">
                <a:latin typeface="メイリオ" panose="020B0604030504040204" pitchFamily="50" charset="-128"/>
                <a:ea typeface="メイリオ" panose="020B0604030504040204" pitchFamily="50" charset="-128"/>
              </a:rPr>
              <a:t>職場見学の場で生徒本人の応募状況を聴取</a:t>
            </a:r>
            <a:r>
              <a:rPr lang="ja-JP" altLang="en-US" b="1" dirty="0" smtClean="0">
                <a:latin typeface="メイリオ" panose="020B0604030504040204" pitchFamily="50" charset="-128"/>
                <a:ea typeface="メイリオ" panose="020B0604030504040204" pitchFamily="50" charset="-128"/>
              </a:rPr>
              <a:t>す</a:t>
            </a:r>
            <a:endParaRPr lang="en-US" altLang="ja-JP" b="1" dirty="0" smtClean="0">
              <a:latin typeface="メイリオ" panose="020B0604030504040204" pitchFamily="50" charset="-128"/>
              <a:ea typeface="メイリオ" panose="020B0604030504040204" pitchFamily="50" charset="-128"/>
            </a:endParaRPr>
          </a:p>
          <a:p>
            <a:r>
              <a:rPr lang="ja-JP" altLang="en-US" b="1" dirty="0">
                <a:latin typeface="メイリオ" panose="020B0604030504040204" pitchFamily="50" charset="-128"/>
                <a:ea typeface="メイリオ" panose="020B0604030504040204" pitchFamily="50" charset="-128"/>
              </a:rPr>
              <a:t>　</a:t>
            </a:r>
            <a:r>
              <a:rPr lang="ja-JP" altLang="en-US" b="1" dirty="0" smtClean="0">
                <a:latin typeface="メイリオ" panose="020B0604030504040204" pitchFamily="50" charset="-128"/>
                <a:ea typeface="メイリオ" panose="020B0604030504040204" pitchFamily="50" charset="-128"/>
              </a:rPr>
              <a:t>る</a:t>
            </a:r>
            <a:r>
              <a:rPr lang="ja-JP" altLang="en-US" b="1" dirty="0">
                <a:latin typeface="メイリオ" panose="020B0604030504040204" pitchFamily="50" charset="-128"/>
                <a:ea typeface="メイリオ" panose="020B0604030504040204" pitchFamily="50" charset="-128"/>
              </a:rPr>
              <a:t>等、早期採用選考とつながるなど誤解されることのないようご注意ください。</a:t>
            </a:r>
          </a:p>
          <a:p>
            <a:r>
              <a:rPr lang="ja-JP" altLang="en-US" dirty="0">
                <a:latin typeface="メイリオ" panose="020B0604030504040204" pitchFamily="50" charset="-128"/>
                <a:ea typeface="メイリオ" panose="020B0604030504040204" pitchFamily="50" charset="-128"/>
              </a:rPr>
              <a:t>⑤職場見学の際の交通費、昼食などを提供することは、交通費の実費負担であったとしても、関係者への</a:t>
            </a:r>
            <a:r>
              <a:rPr lang="ja-JP" altLang="en-US" dirty="0" smtClean="0">
                <a:latin typeface="メイリオ" panose="020B0604030504040204" pitchFamily="50" charset="-128"/>
                <a:ea typeface="メイリオ" panose="020B0604030504040204" pitchFamily="50" charset="-128"/>
              </a:rPr>
              <a:t>利</a:t>
            </a:r>
            <a:endParaRPr lang="en-US" altLang="ja-JP" dirty="0" smtClean="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r>
              <a:rPr lang="ja-JP" altLang="en-US" dirty="0" smtClean="0">
                <a:latin typeface="メイリオ" panose="020B0604030504040204" pitchFamily="50" charset="-128"/>
                <a:ea typeface="メイリオ" panose="020B0604030504040204" pitchFamily="50" charset="-128"/>
              </a:rPr>
              <a:t>益</a:t>
            </a:r>
            <a:r>
              <a:rPr lang="ja-JP" altLang="en-US" dirty="0">
                <a:latin typeface="メイリオ" panose="020B0604030504040204" pitchFamily="50" charset="-128"/>
                <a:ea typeface="メイリオ" panose="020B0604030504040204" pitchFamily="50" charset="-128"/>
              </a:rPr>
              <a:t>供与と判断される恐れがあるため望ましくありません。</a:t>
            </a:r>
          </a:p>
        </p:txBody>
      </p:sp>
      <p:sp>
        <p:nvSpPr>
          <p:cNvPr id="7" name="スライド番号プレースホルダー 6"/>
          <p:cNvSpPr>
            <a:spLocks noGrp="1"/>
          </p:cNvSpPr>
          <p:nvPr>
            <p:ph type="sldNum" sz="quarter" idx="12"/>
          </p:nvPr>
        </p:nvSpPr>
        <p:spPr/>
        <p:txBody>
          <a:bodyPr/>
          <a:lstStyle/>
          <a:p>
            <a:fld id="{707B1553-3310-41F1-9CF5-ED472252F08C}" type="slidenum">
              <a:rPr kumimoji="1" lang="ja-JP" altLang="en-US" smtClean="0"/>
              <a:t>7</a:t>
            </a:fld>
            <a:endParaRPr kumimoji="1" lang="ja-JP" altLang="en-US"/>
          </a:p>
        </p:txBody>
      </p:sp>
    </p:spTree>
    <p:extLst>
      <p:ext uri="{BB962C8B-B14F-4D97-AF65-F5344CB8AC3E}">
        <p14:creationId xmlns:p14="http://schemas.microsoft.com/office/powerpoint/2010/main" val="36255700"/>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152037" y="2561039"/>
            <a:ext cx="6505400" cy="890276"/>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lstStyle>
          <a:p>
            <a:pPr algn="ctr"/>
            <a:r>
              <a:rPr lang="ja-JP" altLang="en-US" sz="2400" b="1" dirty="0" smtClean="0">
                <a:solidFill>
                  <a:schemeClr val="bg2">
                    <a:lumMod val="10000"/>
                  </a:schemeClr>
                </a:solidFill>
                <a:latin typeface="+mj-ea"/>
              </a:rPr>
              <a:t>　</a:t>
            </a:r>
            <a:r>
              <a:rPr lang="ja-JP" altLang="en-US" sz="4400" b="1" dirty="0" smtClean="0">
                <a:latin typeface="+mj-ea"/>
              </a:rPr>
              <a:t>　　　　　　　　　　　　　　</a:t>
            </a:r>
            <a:endParaRPr lang="ja-JP" altLang="en-US" sz="3300" b="1" dirty="0">
              <a:solidFill>
                <a:srgbClr val="FF0000"/>
              </a:solidFill>
              <a:latin typeface="+mj-ea"/>
            </a:endParaRPr>
          </a:p>
        </p:txBody>
      </p:sp>
      <p:sp>
        <p:nvSpPr>
          <p:cNvPr id="20" name="タイトル 1"/>
          <p:cNvSpPr txBox="1">
            <a:spLocks/>
          </p:cNvSpPr>
          <p:nvPr/>
        </p:nvSpPr>
        <p:spPr>
          <a:xfrm>
            <a:off x="5496831" y="6359312"/>
            <a:ext cx="5654098" cy="504056"/>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lstStyle>
          <a:p>
            <a:pPr algn="ctr"/>
            <a:r>
              <a:rPr lang="ja-JP" altLang="en-US" sz="2000" b="1" dirty="0" smtClean="0">
                <a:solidFill>
                  <a:schemeClr val="bg2">
                    <a:lumMod val="10000"/>
                  </a:schemeClr>
                </a:solidFill>
                <a:latin typeface="+mj-ea"/>
              </a:rPr>
              <a:t>冊子「求人申込みから採用まで」</a:t>
            </a:r>
            <a:r>
              <a:rPr lang="en-US" altLang="ja-JP" sz="2000" b="1" dirty="0" smtClean="0">
                <a:solidFill>
                  <a:schemeClr val="tx1"/>
                </a:solidFill>
                <a:latin typeface="+mj-ea"/>
              </a:rPr>
              <a:t>p.19</a:t>
            </a:r>
            <a:r>
              <a:rPr lang="ja-JP" altLang="en-US" sz="2000" b="1" dirty="0" smtClean="0">
                <a:solidFill>
                  <a:schemeClr val="tx1"/>
                </a:solidFill>
                <a:latin typeface="+mj-ea"/>
              </a:rPr>
              <a:t>～</a:t>
            </a:r>
            <a:r>
              <a:rPr lang="en-US" altLang="ja-JP" sz="2000" b="1" dirty="0" smtClean="0">
                <a:solidFill>
                  <a:schemeClr val="tx1"/>
                </a:solidFill>
                <a:latin typeface="+mj-ea"/>
              </a:rPr>
              <a:t>22</a:t>
            </a:r>
            <a:r>
              <a:rPr lang="ja-JP" altLang="en-US" sz="2000" b="1" dirty="0" smtClean="0">
                <a:solidFill>
                  <a:schemeClr val="tx1"/>
                </a:solidFill>
                <a:latin typeface="+mj-ea"/>
              </a:rPr>
              <a:t>　</a:t>
            </a:r>
            <a:r>
              <a:rPr lang="ja-JP" altLang="en-US" sz="2000" b="1" dirty="0" smtClean="0">
                <a:solidFill>
                  <a:schemeClr val="bg2">
                    <a:lumMod val="10000"/>
                  </a:schemeClr>
                </a:solidFill>
                <a:latin typeface="+mj-ea"/>
              </a:rPr>
              <a:t>　</a:t>
            </a:r>
            <a:r>
              <a:rPr lang="ja-JP" altLang="en-US" sz="2000" b="1" dirty="0" smtClean="0">
                <a:latin typeface="+mj-ea"/>
              </a:rPr>
              <a:t>　　　　　　　　　　　　　　</a:t>
            </a:r>
            <a:endParaRPr lang="ja-JP" altLang="en-US" sz="2000" b="1" dirty="0">
              <a:solidFill>
                <a:srgbClr val="FF0000"/>
              </a:solidFill>
              <a:latin typeface="+mj-ea"/>
            </a:endParaRPr>
          </a:p>
        </p:txBody>
      </p:sp>
      <p:sp>
        <p:nvSpPr>
          <p:cNvPr id="22" name="タイトル 1"/>
          <p:cNvSpPr txBox="1">
            <a:spLocks/>
          </p:cNvSpPr>
          <p:nvPr/>
        </p:nvSpPr>
        <p:spPr>
          <a:xfrm>
            <a:off x="-842031" y="518945"/>
            <a:ext cx="6480720" cy="648072"/>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lstStyle>
          <a:p>
            <a:pPr algn="ctr"/>
            <a:r>
              <a:rPr lang="ja-JP" altLang="en-US" sz="3000" b="1" dirty="0" smtClean="0">
                <a:solidFill>
                  <a:schemeClr val="bg2">
                    <a:lumMod val="10000"/>
                  </a:schemeClr>
                </a:solidFill>
                <a:latin typeface="+mj-ea"/>
              </a:rPr>
              <a:t>２</a:t>
            </a:r>
            <a:r>
              <a:rPr lang="en-US" altLang="ja-JP" sz="3000" b="1" dirty="0" smtClean="0">
                <a:solidFill>
                  <a:schemeClr val="bg2">
                    <a:lumMod val="10000"/>
                  </a:schemeClr>
                </a:solidFill>
                <a:latin typeface="+mj-ea"/>
              </a:rPr>
              <a:t>-</a:t>
            </a:r>
            <a:r>
              <a:rPr lang="ja-JP" altLang="en-US" sz="3000" b="1" dirty="0" smtClean="0">
                <a:solidFill>
                  <a:schemeClr val="bg2">
                    <a:lumMod val="10000"/>
                  </a:schemeClr>
                </a:solidFill>
                <a:latin typeface="+mj-ea"/>
              </a:rPr>
              <a:t>５</a:t>
            </a:r>
            <a:r>
              <a:rPr lang="en-US" altLang="ja-JP" sz="3000" b="1" dirty="0" smtClean="0">
                <a:solidFill>
                  <a:schemeClr val="bg2">
                    <a:lumMod val="10000"/>
                  </a:schemeClr>
                </a:solidFill>
                <a:latin typeface="+mj-ea"/>
              </a:rPr>
              <a:t>.</a:t>
            </a:r>
            <a:r>
              <a:rPr lang="ja-JP" altLang="en-US" sz="3000" b="1" dirty="0" smtClean="0">
                <a:solidFill>
                  <a:schemeClr val="bg2">
                    <a:lumMod val="10000"/>
                  </a:schemeClr>
                </a:solidFill>
                <a:latin typeface="+mj-ea"/>
              </a:rPr>
              <a:t>学校推薦について</a:t>
            </a:r>
            <a:r>
              <a:rPr lang="ja-JP" altLang="en-US" sz="3000" b="1" dirty="0" smtClean="0">
                <a:latin typeface="+mj-ea"/>
              </a:rPr>
              <a:t>　　</a:t>
            </a:r>
            <a:r>
              <a:rPr lang="ja-JP" altLang="en-US" sz="2400" b="1" dirty="0" smtClean="0">
                <a:latin typeface="+mj-ea"/>
              </a:rPr>
              <a:t>　　　　　　　　　　　　</a:t>
            </a:r>
            <a:endParaRPr lang="ja-JP" altLang="en-US" sz="2400" b="1" dirty="0">
              <a:solidFill>
                <a:srgbClr val="FF0000"/>
              </a:solidFill>
              <a:latin typeface="+mj-ea"/>
            </a:endParaRPr>
          </a:p>
        </p:txBody>
      </p:sp>
      <p:sp>
        <p:nvSpPr>
          <p:cNvPr id="23" name="タイトル 1"/>
          <p:cNvSpPr txBox="1">
            <a:spLocks/>
          </p:cNvSpPr>
          <p:nvPr/>
        </p:nvSpPr>
        <p:spPr>
          <a:xfrm>
            <a:off x="-1248816" y="2682141"/>
            <a:ext cx="6480720" cy="648072"/>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lstStyle>
          <a:p>
            <a:pPr algn="ctr"/>
            <a:r>
              <a:rPr lang="ja-JP" altLang="en-US" sz="3000" b="1" dirty="0" smtClean="0">
                <a:solidFill>
                  <a:schemeClr val="bg2">
                    <a:lumMod val="10000"/>
                  </a:schemeClr>
                </a:solidFill>
                <a:latin typeface="+mj-ea"/>
              </a:rPr>
              <a:t>２</a:t>
            </a:r>
            <a:r>
              <a:rPr lang="en-US" altLang="ja-JP" sz="3000" b="1" dirty="0" smtClean="0">
                <a:solidFill>
                  <a:schemeClr val="bg2">
                    <a:lumMod val="10000"/>
                  </a:schemeClr>
                </a:solidFill>
                <a:latin typeface="+mj-ea"/>
              </a:rPr>
              <a:t>-</a:t>
            </a:r>
            <a:r>
              <a:rPr lang="ja-JP" altLang="en-US" sz="3000" b="1" dirty="0" smtClean="0">
                <a:solidFill>
                  <a:schemeClr val="bg2">
                    <a:lumMod val="10000"/>
                  </a:schemeClr>
                </a:solidFill>
                <a:latin typeface="+mj-ea"/>
              </a:rPr>
              <a:t>６</a:t>
            </a:r>
            <a:r>
              <a:rPr lang="en-US" altLang="ja-JP" sz="3000" b="1" dirty="0" smtClean="0">
                <a:solidFill>
                  <a:schemeClr val="bg2">
                    <a:lumMod val="10000"/>
                  </a:schemeClr>
                </a:solidFill>
                <a:latin typeface="+mj-ea"/>
              </a:rPr>
              <a:t>.</a:t>
            </a:r>
            <a:r>
              <a:rPr lang="ja-JP" altLang="en-US" sz="3000" b="1" dirty="0" smtClean="0">
                <a:solidFill>
                  <a:schemeClr val="bg2">
                    <a:lumMod val="10000"/>
                  </a:schemeClr>
                </a:solidFill>
                <a:latin typeface="+mj-ea"/>
              </a:rPr>
              <a:t>選考について</a:t>
            </a:r>
            <a:r>
              <a:rPr lang="ja-JP" altLang="en-US" sz="3000" b="1" dirty="0" smtClean="0">
                <a:latin typeface="+mj-ea"/>
              </a:rPr>
              <a:t>　　</a:t>
            </a:r>
            <a:r>
              <a:rPr lang="ja-JP" altLang="en-US" sz="2400" b="1" dirty="0" smtClean="0">
                <a:latin typeface="+mj-ea"/>
              </a:rPr>
              <a:t>　　　　　　　　　　　　</a:t>
            </a:r>
            <a:endParaRPr lang="ja-JP" altLang="en-US" sz="2400" b="1" dirty="0">
              <a:solidFill>
                <a:srgbClr val="FF0000"/>
              </a:solidFill>
              <a:latin typeface="+mj-ea"/>
            </a:endParaRPr>
          </a:p>
        </p:txBody>
      </p:sp>
      <p:sp>
        <p:nvSpPr>
          <p:cNvPr id="3" name="正方形/長方形 2"/>
          <p:cNvSpPr/>
          <p:nvPr/>
        </p:nvSpPr>
        <p:spPr>
          <a:xfrm>
            <a:off x="614244" y="1020375"/>
            <a:ext cx="11344208" cy="1323439"/>
          </a:xfrm>
          <a:prstGeom prst="rect">
            <a:avLst/>
          </a:prstGeom>
        </p:spPr>
        <p:txBody>
          <a:bodyPr wrap="square">
            <a:spAutoFit/>
          </a:bodyPr>
          <a:lstStyle/>
          <a:p>
            <a:pPr marL="273050" indent="-139700" algn="just">
              <a:spcAft>
                <a:spcPts val="0"/>
              </a:spcAft>
            </a:pPr>
            <a:r>
              <a:rPr lang="ja-JP" altLang="ja-JP" sz="2000" kern="100" dirty="0">
                <a:latin typeface="Century" panose="02040604050505020304" pitchFamily="18" charset="0"/>
                <a:ea typeface="HG丸ｺﾞｼｯｸM-PRO" panose="020F0600000000000000" pitchFamily="50" charset="-128"/>
                <a:cs typeface="Times New Roman" panose="02020603050405020304" pitchFamily="18" charset="0"/>
              </a:rPr>
              <a:t>★応募を希望する生徒があった場合、９月５日以降、高等学校から事業主に</a:t>
            </a:r>
            <a:r>
              <a:rPr lang="ja-JP"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a:t>
            </a: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全国高等学校統一様式</a:t>
            </a:r>
            <a:r>
              <a:rPr lang="ja-JP"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a:t>
            </a:r>
            <a:r>
              <a:rPr lang="ja-JP" altLang="ja-JP" sz="2000" kern="100" cap="small" spc="25" dirty="0" smtClean="0">
                <a:latin typeface="Century" panose="02040604050505020304" pitchFamily="18" charset="0"/>
                <a:ea typeface="HG丸ｺﾞｼｯｸM-PRO" panose="020F0600000000000000" pitchFamily="50" charset="-128"/>
                <a:cs typeface="Times New Roman" panose="02020603050405020304" pitchFamily="18" charset="0"/>
              </a:rPr>
              <a:t>「</a:t>
            </a:r>
            <a:r>
              <a:rPr lang="ja-JP" altLang="ja-JP" sz="2000" kern="100" cap="small" spc="25" dirty="0">
                <a:latin typeface="Century" panose="02040604050505020304" pitchFamily="18" charset="0"/>
                <a:ea typeface="HG丸ｺﾞｼｯｸM-PRO" panose="020F0600000000000000" pitchFamily="50" charset="-128"/>
                <a:cs typeface="Times New Roman" panose="02020603050405020304" pitchFamily="18" charset="0"/>
              </a:rPr>
              <a:t>求人申込みから採用まで」</a:t>
            </a:r>
            <a:r>
              <a:rPr lang="ja-JP" altLang="ja-JP" sz="2000" kern="100" cap="small" spc="25" dirty="0" smtClean="0">
                <a:latin typeface="Century" panose="02040604050505020304" pitchFamily="18" charset="0"/>
                <a:ea typeface="HG丸ｺﾞｼｯｸM-PRO" panose="020F0600000000000000" pitchFamily="50" charset="-128"/>
                <a:cs typeface="Times New Roman" panose="02020603050405020304" pitchFamily="18" charset="0"/>
              </a:rPr>
              <a:t>Ｐ</a:t>
            </a:r>
            <a:r>
              <a:rPr lang="ja-JP" altLang="en-US" sz="2000" kern="100" cap="small" spc="25" dirty="0" smtClean="0">
                <a:latin typeface="Century" panose="02040604050505020304" pitchFamily="18" charset="0"/>
                <a:ea typeface="HG丸ｺﾞｼｯｸM-PRO" panose="020F0600000000000000" pitchFamily="50" charset="-128"/>
                <a:cs typeface="Times New Roman" panose="02020603050405020304" pitchFamily="18" charset="0"/>
              </a:rPr>
              <a:t>２５</a:t>
            </a:r>
            <a:r>
              <a:rPr lang="ja-JP" altLang="ja-JP" sz="2000" kern="100" cap="small" spc="25" dirty="0" smtClean="0">
                <a:latin typeface="Century" panose="02040604050505020304" pitchFamily="18" charset="0"/>
                <a:ea typeface="HG丸ｺﾞｼｯｸM-PRO" panose="020F0600000000000000" pitchFamily="50" charset="-128"/>
                <a:cs typeface="Times New Roman" panose="02020603050405020304" pitchFamily="18" charset="0"/>
              </a:rPr>
              <a:t>～Ｐ</a:t>
            </a:r>
            <a:r>
              <a:rPr lang="ja-JP" altLang="en-US" sz="2000" kern="100" cap="small" spc="25" dirty="0" smtClean="0">
                <a:latin typeface="Century" panose="02040604050505020304" pitchFamily="18" charset="0"/>
                <a:ea typeface="HG丸ｺﾞｼｯｸM-PRO" panose="020F0600000000000000" pitchFamily="50" charset="-128"/>
                <a:cs typeface="Times New Roman" panose="02020603050405020304" pitchFamily="18" charset="0"/>
              </a:rPr>
              <a:t>２６</a:t>
            </a:r>
            <a:r>
              <a:rPr lang="ja-JP" altLang="ja-JP" sz="2000" kern="100" cap="small" spc="25" dirty="0" smtClean="0">
                <a:latin typeface="Century" panose="02040604050505020304" pitchFamily="18" charset="0"/>
                <a:ea typeface="HG丸ｺﾞｼｯｸM-PRO" panose="020F0600000000000000" pitchFamily="50" charset="-128"/>
                <a:cs typeface="Times New Roman" panose="02020603050405020304" pitchFamily="18" charset="0"/>
              </a:rPr>
              <a:t>参照</a:t>
            </a:r>
            <a:r>
              <a:rPr lang="ja-JP" altLang="ja-JP" sz="2000" kern="100" dirty="0">
                <a:latin typeface="Century" panose="02040604050505020304" pitchFamily="18" charset="0"/>
                <a:ea typeface="HG丸ｺﾞｼｯｸM-PRO" panose="020F0600000000000000" pitchFamily="50" charset="-128"/>
                <a:cs typeface="Times New Roman" panose="02020603050405020304" pitchFamily="18" charset="0"/>
              </a:rPr>
              <a:t>）が送付</a:t>
            </a:r>
            <a:r>
              <a:rPr lang="ja-JP"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されます</a:t>
            </a: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a:t>
            </a:r>
            <a:r>
              <a:rPr lang="ja-JP" altLang="ja-JP" sz="2000" kern="100" dirty="0" smtClean="0">
                <a:latin typeface="メイリオ" panose="020B0604030504040204" pitchFamily="50" charset="-128"/>
                <a:ea typeface="メイリオ" panose="020B0604030504040204" pitchFamily="50" charset="-128"/>
                <a:cs typeface="Times New Roman" panose="02020603050405020304" pitchFamily="18" charset="0"/>
              </a:rPr>
              <a:t>届きましたら</a:t>
            </a:r>
            <a:r>
              <a:rPr lang="ja-JP" altLang="ja-JP" sz="2000" kern="100" dirty="0">
                <a:latin typeface="Century" panose="02040604050505020304" pitchFamily="18" charset="0"/>
                <a:ea typeface="HG丸ｺﾞｼｯｸM-PRO" panose="020F0600000000000000" pitchFamily="50" charset="-128"/>
                <a:cs typeface="Times New Roman" panose="02020603050405020304" pitchFamily="18" charset="0"/>
              </a:rPr>
              <a:t>、選考期日等を事業主から高等学校及び生徒に通知してください。</a:t>
            </a:r>
            <a:endParaRPr lang="ja-JP" altLang="ja-JP" sz="200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p>
            <a:pPr indent="93345" algn="just">
              <a:spcAft>
                <a:spcPts val="0"/>
              </a:spcAft>
            </a:pPr>
            <a:r>
              <a:rPr lang="ja-JP" altLang="ja-JP" sz="2000" kern="100" dirty="0">
                <a:latin typeface="Century" panose="02040604050505020304" pitchFamily="18" charset="0"/>
                <a:ea typeface="HG丸ｺﾞｼｯｸM-PRO" panose="020F0600000000000000" pitchFamily="50" charset="-128"/>
                <a:cs typeface="Times New Roman" panose="02020603050405020304" pitchFamily="18" charset="0"/>
              </a:rPr>
              <a:t>★</a:t>
            </a:r>
            <a:r>
              <a:rPr lang="ja-JP"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中学</a:t>
            </a: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生</a:t>
            </a:r>
            <a:r>
              <a:rPr lang="ja-JP"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の</a:t>
            </a:r>
            <a:r>
              <a:rPr lang="ja-JP" altLang="ja-JP" sz="2000" kern="100" dirty="0">
                <a:latin typeface="Century" panose="02040604050505020304" pitchFamily="18" charset="0"/>
                <a:ea typeface="HG丸ｺﾞｼｯｸM-PRO" panose="020F0600000000000000" pitchFamily="50" charset="-128"/>
                <a:cs typeface="Times New Roman" panose="02020603050405020304" pitchFamily="18" charset="0"/>
              </a:rPr>
              <a:t>推薦開始日は</a:t>
            </a:r>
            <a:r>
              <a:rPr lang="ja-JP"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令和</a:t>
            </a: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７</a:t>
            </a:r>
            <a:r>
              <a:rPr lang="ja-JP"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年</a:t>
            </a:r>
            <a:r>
              <a:rPr lang="ja-JP" altLang="ja-JP" sz="2000" kern="100" dirty="0">
                <a:latin typeface="Century" panose="02040604050505020304" pitchFamily="18" charset="0"/>
                <a:ea typeface="HG丸ｺﾞｼｯｸM-PRO" panose="020F0600000000000000" pitchFamily="50" charset="-128"/>
                <a:cs typeface="Times New Roman" panose="02020603050405020304" pitchFamily="18" charset="0"/>
              </a:rPr>
              <a:t>１月１日以降となります。</a:t>
            </a:r>
            <a:endPar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正方形/長方形 3"/>
          <p:cNvSpPr/>
          <p:nvPr/>
        </p:nvSpPr>
        <p:spPr>
          <a:xfrm>
            <a:off x="566744" y="3172430"/>
            <a:ext cx="11367958" cy="2862322"/>
          </a:xfrm>
          <a:prstGeom prst="rect">
            <a:avLst/>
          </a:prstGeom>
        </p:spPr>
        <p:txBody>
          <a:bodyPr wrap="square">
            <a:spAutoFit/>
          </a:bodyPr>
          <a:lstStyle/>
          <a:p>
            <a:pPr marL="273050" indent="-139700" algn="just">
              <a:spcAft>
                <a:spcPts val="0"/>
              </a:spcAft>
            </a:pPr>
            <a:r>
              <a:rPr lang="ja-JP" altLang="ja-JP" sz="2000" kern="100" dirty="0">
                <a:latin typeface="Century" panose="02040604050505020304" pitchFamily="18" charset="0"/>
                <a:ea typeface="HG丸ｺﾞｼｯｸM-PRO" panose="020F0600000000000000" pitchFamily="50" charset="-128"/>
                <a:cs typeface="Times New Roman" panose="02020603050405020304" pitchFamily="18" charset="0"/>
              </a:rPr>
              <a:t>★選考は</a:t>
            </a:r>
            <a:r>
              <a:rPr lang="ja-JP" altLang="ja-JP" sz="2000" u="sng" kern="100" dirty="0">
                <a:latin typeface="Century" panose="02040604050505020304" pitchFamily="18" charset="0"/>
                <a:ea typeface="HG丸ｺﾞｼｯｸM-PRO" panose="020F0600000000000000" pitchFamily="50" charset="-128"/>
                <a:cs typeface="Times New Roman" panose="02020603050405020304" pitchFamily="18" charset="0"/>
              </a:rPr>
              <a:t>９月１６日以降に実施</a:t>
            </a:r>
            <a:r>
              <a:rPr lang="ja-JP" altLang="ja-JP" sz="2000" kern="100" dirty="0">
                <a:latin typeface="Century" panose="02040604050505020304" pitchFamily="18" charset="0"/>
                <a:ea typeface="HG丸ｺﾞｼｯｸM-PRO" panose="020F0600000000000000" pitchFamily="50" charset="-128"/>
                <a:cs typeface="Times New Roman" panose="02020603050405020304" pitchFamily="18" charset="0"/>
              </a:rPr>
              <a:t>して</a:t>
            </a:r>
            <a:r>
              <a:rPr lang="ja-JP"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ください</a:t>
            </a: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a:t>
            </a:r>
            <a:endParaRPr lang="en-US"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endParaRPr>
          </a:p>
          <a:p>
            <a:pPr marL="273050" indent="-139700" algn="just">
              <a:spcAft>
                <a:spcPts val="0"/>
              </a:spcAft>
            </a:pP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　</a:t>
            </a:r>
            <a:r>
              <a:rPr lang="ja-JP"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a:t>
            </a:r>
            <a:r>
              <a:rPr lang="ja-JP" altLang="ja-JP" sz="2000" kern="100" dirty="0">
                <a:latin typeface="Century" panose="02040604050505020304" pitchFamily="18" charset="0"/>
                <a:ea typeface="HG丸ｺﾞｼｯｸM-PRO" panose="020F0600000000000000" pitchFamily="50" charset="-128"/>
                <a:cs typeface="Times New Roman" panose="02020603050405020304" pitchFamily="18" charset="0"/>
              </a:rPr>
              <a:t>中学校は、愛知県の一斉選考日が</a:t>
            </a:r>
            <a:r>
              <a:rPr lang="ja-JP"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令和</a:t>
            </a:r>
            <a:r>
              <a:rPr lang="ja-JP" altLang="en-US" sz="2000" kern="100" dirty="0">
                <a:latin typeface="Century" panose="02040604050505020304" pitchFamily="18" charset="0"/>
                <a:ea typeface="HG丸ｺﾞｼｯｸM-PRO" panose="020F0600000000000000" pitchFamily="50" charset="-128"/>
                <a:cs typeface="Times New Roman" panose="02020603050405020304" pitchFamily="18" charset="0"/>
              </a:rPr>
              <a:t>７</a:t>
            </a:r>
            <a:r>
              <a:rPr lang="ja-JP"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年</a:t>
            </a:r>
            <a:r>
              <a:rPr lang="ja-JP" altLang="ja-JP" sz="2000" kern="100" dirty="0">
                <a:latin typeface="Century" panose="02040604050505020304" pitchFamily="18" charset="0"/>
                <a:ea typeface="HG丸ｺﾞｼｯｸM-PRO" panose="020F0600000000000000" pitchFamily="50" charset="-128"/>
                <a:cs typeface="Times New Roman" panose="02020603050405020304" pitchFamily="18" charset="0"/>
              </a:rPr>
              <a:t>１月</a:t>
            </a:r>
            <a:r>
              <a:rPr lang="ja-JP"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２</a:t>
            </a: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６</a:t>
            </a:r>
            <a:r>
              <a:rPr lang="ja-JP"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日</a:t>
            </a:r>
            <a:r>
              <a:rPr lang="ja-JP" altLang="ja-JP" sz="2000" kern="100" dirty="0">
                <a:latin typeface="Century" panose="02040604050505020304" pitchFamily="18" charset="0"/>
                <a:ea typeface="HG丸ｺﾞｼｯｸM-PRO" panose="020F0600000000000000" pitchFamily="50" charset="-128"/>
                <a:cs typeface="Times New Roman" panose="02020603050405020304" pitchFamily="18" charset="0"/>
              </a:rPr>
              <a:t>です</a:t>
            </a:r>
            <a:r>
              <a:rPr lang="ja-JP"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a:t>
            </a: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a:t>
            </a:r>
            <a:endParaRPr lang="ja-JP" altLang="ja-JP" sz="200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p>
            <a:pPr marL="273050" indent="-139700" algn="just">
              <a:spcAft>
                <a:spcPts val="0"/>
              </a:spcAft>
            </a:pPr>
            <a:r>
              <a:rPr lang="ja-JP" altLang="ja-JP" sz="2000" kern="100" dirty="0">
                <a:latin typeface="Century" panose="02040604050505020304" pitchFamily="18" charset="0"/>
                <a:ea typeface="HG丸ｺﾞｼｯｸM-PRO" panose="020F0600000000000000" pitchFamily="50" charset="-128"/>
                <a:cs typeface="Times New Roman" panose="02020603050405020304" pitchFamily="18" charset="0"/>
              </a:rPr>
              <a:t>★公正な採用選考の実施をお願いします（</a:t>
            </a:r>
            <a:r>
              <a:rPr lang="ja-JP" altLang="ja-JP" sz="2000" kern="100" cap="small" spc="25" dirty="0">
                <a:latin typeface="Century" panose="02040604050505020304" pitchFamily="18" charset="0"/>
                <a:ea typeface="HG丸ｺﾞｼｯｸM-PRO" panose="020F0600000000000000" pitchFamily="50" charset="-128"/>
                <a:cs typeface="Times New Roman" panose="02020603050405020304" pitchFamily="18" charset="0"/>
              </a:rPr>
              <a:t>「求人申込みから採用まで」Ｐ３～Ｐ６参照</a:t>
            </a:r>
            <a:r>
              <a:rPr lang="ja-JP" altLang="ja-JP" sz="2000" kern="100" dirty="0">
                <a:latin typeface="Century" panose="02040604050505020304" pitchFamily="18" charset="0"/>
                <a:ea typeface="HG丸ｺﾞｼｯｸM-PRO" panose="020F0600000000000000" pitchFamily="50" charset="-128"/>
                <a:cs typeface="Times New Roman" panose="02020603050405020304" pitchFamily="18" charset="0"/>
              </a:rPr>
              <a:t>）。</a:t>
            </a:r>
            <a:endParaRPr lang="ja-JP" altLang="ja-JP" sz="200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p>
            <a:pPr marL="133350" algn="just">
              <a:spcAft>
                <a:spcPts val="0"/>
              </a:spcAft>
            </a:pPr>
            <a:r>
              <a:rPr lang="ja-JP"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a:t>
            </a:r>
            <a:r>
              <a:rPr lang="ja-JP" altLang="ja-JP" sz="2000" u="sng" kern="100" dirty="0" smtClean="0">
                <a:latin typeface="Century" panose="02040604050505020304" pitchFamily="18" charset="0"/>
                <a:ea typeface="HG丸ｺﾞｼｯｸM-PRO" panose="020F0600000000000000" pitchFamily="50" charset="-128"/>
                <a:cs typeface="Times New Roman" panose="02020603050405020304" pitchFamily="18" charset="0"/>
              </a:rPr>
              <a:t>必ず</a:t>
            </a:r>
            <a:r>
              <a:rPr lang="ja-JP" altLang="ja-JP" sz="2000" u="sng" kern="100" dirty="0">
                <a:latin typeface="Century" panose="02040604050505020304" pitchFamily="18" charset="0"/>
                <a:ea typeface="HG丸ｺﾞｼｯｸM-PRO" panose="020F0600000000000000" pitchFamily="50" charset="-128"/>
                <a:cs typeface="Times New Roman" panose="02020603050405020304" pitchFamily="18" charset="0"/>
              </a:rPr>
              <a:t>面接による選考を実施してください</a:t>
            </a:r>
            <a:r>
              <a:rPr lang="ja-JP" altLang="ja-JP"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a:t>
            </a:r>
            <a:r>
              <a:rPr lang="ja-JP" altLang="en-US" sz="2000" kern="100" dirty="0" smtClean="0">
                <a:latin typeface="Century" panose="02040604050505020304" pitchFamily="18" charset="0"/>
                <a:ea typeface="HG丸ｺﾞｼｯｸM-PRO" panose="020F0600000000000000" pitchFamily="50" charset="-128"/>
                <a:cs typeface="Times New Roman" panose="02020603050405020304" pitchFamily="18" charset="0"/>
              </a:rPr>
              <a:t>書類選考のみで不採用にはできません。</a:t>
            </a:r>
            <a:endParaRPr lang="ja-JP" altLang="ja-JP" sz="200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p>
            <a:pPr marL="273050" indent="-139700" algn="just">
              <a:spcAft>
                <a:spcPts val="0"/>
              </a:spcAft>
            </a:pPr>
            <a:r>
              <a:rPr lang="ja-JP" altLang="ja-JP" sz="2000" kern="100" dirty="0">
                <a:latin typeface="Century" panose="02040604050505020304" pitchFamily="18" charset="0"/>
                <a:ea typeface="HG丸ｺﾞｼｯｸM-PRO" panose="020F0600000000000000" pitchFamily="50" charset="-128"/>
                <a:cs typeface="Times New Roman" panose="02020603050405020304" pitchFamily="18" charset="0"/>
              </a:rPr>
              <a:t>★新規高卒者は「一人一社制」の制限があるため、選考期間はできる限り短くし、一人に対して何回も選考試験や面接を</a:t>
            </a:r>
            <a:r>
              <a:rPr lang="ja-JP" altLang="ja-JP" sz="2000" kern="100" dirty="0">
                <a:latin typeface="メイリオ" panose="020B0604030504040204" pitchFamily="50" charset="-128"/>
                <a:ea typeface="メイリオ" panose="020B0604030504040204" pitchFamily="50" charset="-128"/>
                <a:cs typeface="Times New Roman" panose="02020603050405020304" pitchFamily="18" charset="0"/>
              </a:rPr>
              <a:t>行わない</a:t>
            </a:r>
            <a:r>
              <a:rPr lang="ja-JP" altLang="ja-JP" sz="2000" kern="100" dirty="0">
                <a:latin typeface="Century" panose="02040604050505020304" pitchFamily="18" charset="0"/>
                <a:ea typeface="HG丸ｺﾞｼｯｸM-PRO" panose="020F0600000000000000" pitchFamily="50" charset="-128"/>
                <a:cs typeface="Times New Roman" panose="02020603050405020304" pitchFamily="18" charset="0"/>
              </a:rPr>
              <a:t>ようにしてください。</a:t>
            </a:r>
            <a:endParaRPr lang="ja-JP" altLang="ja-JP" sz="200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p>
            <a:pPr marL="273050" indent="-139700" algn="just">
              <a:spcAft>
                <a:spcPts val="0"/>
              </a:spcAft>
            </a:pPr>
            <a:r>
              <a:rPr lang="ja-JP" altLang="ja-JP" sz="2000" kern="100" dirty="0">
                <a:latin typeface="Century" panose="02040604050505020304" pitchFamily="18" charset="0"/>
                <a:ea typeface="HG丸ｺﾞｼｯｸM-PRO" panose="020F0600000000000000" pitchFamily="50" charset="-128"/>
                <a:cs typeface="Times New Roman" panose="02020603050405020304" pitchFamily="18" charset="0"/>
              </a:rPr>
              <a:t>★採否結果は速やかに（</a:t>
            </a:r>
            <a:r>
              <a:rPr lang="ja-JP" altLang="ja-JP" sz="2000" u="sng" kern="100" dirty="0">
                <a:latin typeface="Century" panose="02040604050505020304" pitchFamily="18" charset="0"/>
                <a:ea typeface="HG丸ｺﾞｼｯｸM-PRO" panose="020F0600000000000000" pitchFamily="50" charset="-128"/>
                <a:cs typeface="Times New Roman" panose="02020603050405020304" pitchFamily="18" charset="0"/>
              </a:rPr>
              <a:t>原則として面接後７日以内に</a:t>
            </a:r>
            <a:r>
              <a:rPr lang="ja-JP" altLang="ja-JP" sz="2000" kern="100" dirty="0">
                <a:latin typeface="Century" panose="02040604050505020304" pitchFamily="18" charset="0"/>
                <a:ea typeface="HG丸ｺﾞｼｯｸM-PRO" panose="020F0600000000000000" pitchFamily="50" charset="-128"/>
                <a:cs typeface="Times New Roman" panose="02020603050405020304" pitchFamily="18" charset="0"/>
              </a:rPr>
              <a:t>）学校を通じて生徒に通知してください。</a:t>
            </a:r>
            <a:endParaRPr lang="ja-JP" altLang="ja-JP" sz="2000" kern="100" dirty="0" smtClean="0">
              <a:effectLst/>
              <a:latin typeface="Century" panose="02040604050505020304" pitchFamily="18" charset="0"/>
              <a:ea typeface="ＭＳ 明朝" panose="02020609040205080304" pitchFamily="17" charset="-128"/>
              <a:cs typeface="Times New Roman" panose="02020603050405020304" pitchFamily="18" charset="0"/>
            </a:endParaRPr>
          </a:p>
          <a:p>
            <a:pPr marL="273050" indent="-139700" algn="just">
              <a:spcAft>
                <a:spcPts val="0"/>
              </a:spcAft>
            </a:pPr>
            <a:r>
              <a:rPr lang="ja-JP" altLang="ja-JP" sz="2000" kern="100" dirty="0">
                <a:latin typeface="Century" panose="02040604050505020304" pitchFamily="18" charset="0"/>
                <a:ea typeface="HG丸ｺﾞｼｯｸM-PRO" panose="020F0600000000000000" pitchFamily="50" charset="-128"/>
                <a:cs typeface="Times New Roman" panose="02020603050405020304" pitchFamily="18" charset="0"/>
              </a:rPr>
              <a:t>★</a:t>
            </a:r>
            <a:r>
              <a:rPr lang="ja-JP" altLang="ja-JP" sz="2000" u="sng" kern="100" dirty="0">
                <a:latin typeface="Century" panose="02040604050505020304" pitchFamily="18" charset="0"/>
                <a:ea typeface="HG丸ｺﾞｼｯｸM-PRO" panose="020F0600000000000000" pitchFamily="50" charset="-128"/>
                <a:cs typeface="Times New Roman" panose="02020603050405020304" pitchFamily="18" charset="0"/>
              </a:rPr>
              <a:t>不採用の場合は、応募書類を学校に必ず返却してください。</a:t>
            </a:r>
            <a:r>
              <a:rPr lang="ja-JP" altLang="ja-JP" sz="2000" kern="100" dirty="0">
                <a:latin typeface="Century" panose="02040604050505020304" pitchFamily="18" charset="0"/>
                <a:ea typeface="HG丸ｺﾞｼｯｸM-PRO" panose="020F0600000000000000" pitchFamily="50" charset="-128"/>
                <a:cs typeface="Times New Roman" panose="02020603050405020304" pitchFamily="18" charset="0"/>
              </a:rPr>
              <a:t>（一般求人と異なり自社での破棄はできません。）</a:t>
            </a:r>
            <a:endParaRPr lang="ja-JP" alt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6" name="スライド番号プレースホルダー 5"/>
          <p:cNvSpPr>
            <a:spLocks noGrp="1"/>
          </p:cNvSpPr>
          <p:nvPr>
            <p:ph type="sldNum" sz="quarter" idx="12"/>
          </p:nvPr>
        </p:nvSpPr>
        <p:spPr/>
        <p:txBody>
          <a:bodyPr/>
          <a:lstStyle/>
          <a:p>
            <a:fld id="{707B1553-3310-41F1-9CF5-ED472252F08C}" type="slidenum">
              <a:rPr kumimoji="1" lang="ja-JP" altLang="en-US" smtClean="0"/>
              <a:t>8</a:t>
            </a:fld>
            <a:endParaRPr kumimoji="1" lang="ja-JP" altLang="en-US"/>
          </a:p>
        </p:txBody>
      </p:sp>
    </p:spTree>
    <p:extLst>
      <p:ext uri="{BB962C8B-B14F-4D97-AF65-F5344CB8AC3E}">
        <p14:creationId xmlns:p14="http://schemas.microsoft.com/office/powerpoint/2010/main" val="3484794644"/>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p:cNvSpPr txBox="1">
            <a:spLocks/>
          </p:cNvSpPr>
          <p:nvPr/>
        </p:nvSpPr>
        <p:spPr>
          <a:xfrm>
            <a:off x="116411" y="2608541"/>
            <a:ext cx="6505400" cy="890276"/>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lstStyle>
          <a:p>
            <a:pPr algn="ctr"/>
            <a:r>
              <a:rPr lang="ja-JP" altLang="en-US" sz="2400" b="1" dirty="0" smtClean="0">
                <a:solidFill>
                  <a:schemeClr val="bg2">
                    <a:lumMod val="10000"/>
                  </a:schemeClr>
                </a:solidFill>
                <a:latin typeface="+mj-ea"/>
              </a:rPr>
              <a:t>　</a:t>
            </a:r>
            <a:r>
              <a:rPr lang="ja-JP" altLang="en-US" sz="4400" b="1" dirty="0" smtClean="0">
                <a:latin typeface="+mj-ea"/>
              </a:rPr>
              <a:t>　　　　　　　　　　　　　　</a:t>
            </a:r>
            <a:endParaRPr lang="ja-JP" altLang="en-US" sz="3300" b="1" dirty="0">
              <a:solidFill>
                <a:srgbClr val="FF0000"/>
              </a:solidFill>
              <a:latin typeface="+mj-ea"/>
            </a:endParaRPr>
          </a:p>
        </p:txBody>
      </p:sp>
      <p:sp>
        <p:nvSpPr>
          <p:cNvPr id="24" name="タイトル 1"/>
          <p:cNvSpPr txBox="1">
            <a:spLocks/>
          </p:cNvSpPr>
          <p:nvPr/>
        </p:nvSpPr>
        <p:spPr>
          <a:xfrm>
            <a:off x="-877657" y="268169"/>
            <a:ext cx="6480720" cy="623766"/>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lstStyle>
          <a:p>
            <a:pPr algn="ctr"/>
            <a:r>
              <a:rPr lang="ja-JP" altLang="en-US" sz="3000" b="1" dirty="0" smtClean="0">
                <a:solidFill>
                  <a:schemeClr val="bg2">
                    <a:lumMod val="10000"/>
                  </a:schemeClr>
                </a:solidFill>
                <a:latin typeface="+mj-ea"/>
              </a:rPr>
              <a:t>２</a:t>
            </a:r>
            <a:r>
              <a:rPr lang="en-US" altLang="ja-JP" sz="3000" b="1" dirty="0" smtClean="0">
                <a:solidFill>
                  <a:schemeClr val="bg2">
                    <a:lumMod val="10000"/>
                  </a:schemeClr>
                </a:solidFill>
                <a:latin typeface="+mj-ea"/>
              </a:rPr>
              <a:t>-</a:t>
            </a:r>
            <a:r>
              <a:rPr lang="ja-JP" altLang="en-US" sz="3000" b="1" dirty="0" smtClean="0">
                <a:solidFill>
                  <a:schemeClr val="bg2">
                    <a:lumMod val="10000"/>
                  </a:schemeClr>
                </a:solidFill>
                <a:latin typeface="+mj-ea"/>
              </a:rPr>
              <a:t>７</a:t>
            </a:r>
            <a:r>
              <a:rPr lang="en-US" altLang="ja-JP" sz="3000" b="1" dirty="0" smtClean="0">
                <a:solidFill>
                  <a:schemeClr val="bg2">
                    <a:lumMod val="10000"/>
                  </a:schemeClr>
                </a:solidFill>
                <a:latin typeface="+mj-ea"/>
              </a:rPr>
              <a:t>.</a:t>
            </a:r>
            <a:r>
              <a:rPr lang="ja-JP" altLang="en-US" sz="3000" b="1" dirty="0" smtClean="0">
                <a:solidFill>
                  <a:schemeClr val="bg2">
                    <a:lumMod val="10000"/>
                  </a:schemeClr>
                </a:solidFill>
                <a:latin typeface="+mj-ea"/>
              </a:rPr>
              <a:t>採用内定について</a:t>
            </a:r>
            <a:r>
              <a:rPr lang="ja-JP" altLang="en-US" sz="3000" b="1" dirty="0" smtClean="0">
                <a:latin typeface="+mj-ea"/>
              </a:rPr>
              <a:t>　　</a:t>
            </a:r>
            <a:r>
              <a:rPr lang="ja-JP" altLang="en-US" sz="2400" b="1" dirty="0" smtClean="0">
                <a:latin typeface="+mj-ea"/>
              </a:rPr>
              <a:t>　　　　　　　　　　　　</a:t>
            </a:r>
            <a:endParaRPr lang="ja-JP" altLang="en-US" sz="2400" b="1" dirty="0">
              <a:solidFill>
                <a:srgbClr val="FF0000"/>
              </a:solidFill>
              <a:latin typeface="+mj-ea"/>
            </a:endParaRPr>
          </a:p>
        </p:txBody>
      </p:sp>
      <p:sp>
        <p:nvSpPr>
          <p:cNvPr id="25" name="タイトル 1"/>
          <p:cNvSpPr txBox="1">
            <a:spLocks/>
          </p:cNvSpPr>
          <p:nvPr/>
        </p:nvSpPr>
        <p:spPr>
          <a:xfrm>
            <a:off x="-960784" y="3910064"/>
            <a:ext cx="6480720" cy="648072"/>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lstStyle>
          <a:p>
            <a:pPr algn="ctr"/>
            <a:r>
              <a:rPr lang="ja-JP" altLang="en-US" sz="3000" b="1" dirty="0" smtClean="0">
                <a:solidFill>
                  <a:schemeClr val="bg2">
                    <a:lumMod val="10000"/>
                  </a:schemeClr>
                </a:solidFill>
                <a:latin typeface="+mj-ea"/>
              </a:rPr>
              <a:t>２</a:t>
            </a:r>
            <a:r>
              <a:rPr lang="en-US" altLang="ja-JP" sz="3000" b="1" dirty="0" smtClean="0">
                <a:solidFill>
                  <a:schemeClr val="bg2">
                    <a:lumMod val="10000"/>
                  </a:schemeClr>
                </a:solidFill>
                <a:latin typeface="+mj-ea"/>
              </a:rPr>
              <a:t>-</a:t>
            </a:r>
            <a:r>
              <a:rPr lang="ja-JP" altLang="en-US" sz="3000" b="1" dirty="0" smtClean="0">
                <a:solidFill>
                  <a:schemeClr val="bg2">
                    <a:lumMod val="10000"/>
                  </a:schemeClr>
                </a:solidFill>
                <a:latin typeface="+mj-ea"/>
              </a:rPr>
              <a:t>８</a:t>
            </a:r>
            <a:r>
              <a:rPr lang="en-US" altLang="ja-JP" sz="3000" b="1" dirty="0" smtClean="0">
                <a:solidFill>
                  <a:schemeClr val="bg2">
                    <a:lumMod val="10000"/>
                  </a:schemeClr>
                </a:solidFill>
                <a:latin typeface="+mj-ea"/>
              </a:rPr>
              <a:t>.</a:t>
            </a:r>
            <a:r>
              <a:rPr lang="ja-JP" altLang="en-US" sz="3000" b="1" dirty="0" smtClean="0">
                <a:solidFill>
                  <a:schemeClr val="bg2">
                    <a:lumMod val="10000"/>
                  </a:schemeClr>
                </a:solidFill>
                <a:latin typeface="+mj-ea"/>
              </a:rPr>
              <a:t>就業開始について</a:t>
            </a:r>
            <a:r>
              <a:rPr lang="ja-JP" altLang="en-US" sz="3000" b="1" dirty="0" smtClean="0">
                <a:latin typeface="+mj-ea"/>
              </a:rPr>
              <a:t>　　</a:t>
            </a:r>
            <a:r>
              <a:rPr lang="ja-JP" altLang="en-US" sz="2400" b="1" dirty="0" smtClean="0">
                <a:latin typeface="+mj-ea"/>
              </a:rPr>
              <a:t>　　　　　　　　　　　　</a:t>
            </a:r>
            <a:endParaRPr lang="ja-JP" altLang="en-US" sz="2400" b="1" dirty="0">
              <a:solidFill>
                <a:srgbClr val="FF0000"/>
              </a:solidFill>
              <a:latin typeface="+mj-ea"/>
            </a:endParaRPr>
          </a:p>
        </p:txBody>
      </p:sp>
      <p:sp>
        <p:nvSpPr>
          <p:cNvPr id="2" name="正方形/長方形 1"/>
          <p:cNvSpPr/>
          <p:nvPr/>
        </p:nvSpPr>
        <p:spPr>
          <a:xfrm>
            <a:off x="538040" y="800625"/>
            <a:ext cx="11286381" cy="2431435"/>
          </a:xfrm>
          <a:prstGeom prst="rect">
            <a:avLst/>
          </a:prstGeom>
        </p:spPr>
        <p:txBody>
          <a:bodyPr wrap="square">
            <a:spAutoFit/>
          </a:bodyPr>
          <a:lstStyle/>
          <a:p>
            <a:pPr marL="227965" algn="just">
              <a:spcAft>
                <a:spcPts val="0"/>
              </a:spcAft>
            </a:pPr>
            <a:r>
              <a:rPr lang="ja-JP" altLang="ja-JP" sz="19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900" u="sng" kern="100" dirty="0">
                <a:latin typeface="メイリオ" panose="020B0604030504040204" pitchFamily="50" charset="-128"/>
                <a:ea typeface="メイリオ" panose="020B0604030504040204" pitchFamily="50" charset="-128"/>
                <a:cs typeface="Times New Roman" panose="02020603050405020304" pitchFamily="18" charset="0"/>
              </a:rPr>
              <a:t>内定者に対してはかならず</a:t>
            </a:r>
            <a:r>
              <a:rPr lang="ja-JP" altLang="ja-JP" sz="1900" b="1" u="sng" kern="100" dirty="0">
                <a:latin typeface="メイリオ" panose="020B0604030504040204" pitchFamily="50" charset="-128"/>
                <a:ea typeface="メイリオ" panose="020B0604030504040204" pitchFamily="50" charset="-128"/>
                <a:cs typeface="Times New Roman" panose="02020603050405020304" pitchFamily="18" charset="0"/>
              </a:rPr>
              <a:t>文書による採用内定通知</a:t>
            </a:r>
            <a:r>
              <a:rPr lang="ja-JP" altLang="ja-JP" sz="1900" u="sng" kern="100" dirty="0">
                <a:latin typeface="メイリオ" panose="020B0604030504040204" pitchFamily="50" charset="-128"/>
                <a:ea typeface="メイリオ" panose="020B0604030504040204" pitchFamily="50" charset="-128"/>
                <a:cs typeface="Times New Roman" panose="02020603050405020304" pitchFamily="18" charset="0"/>
              </a:rPr>
              <a:t>を交付してください</a:t>
            </a:r>
            <a:r>
              <a:rPr lang="ja-JP" altLang="ja-JP" sz="1900" u="sng" kern="100" dirty="0" smtClean="0">
                <a:latin typeface="メイリオ" panose="020B0604030504040204" pitchFamily="50" charset="-128"/>
                <a:ea typeface="メイリオ" panose="020B0604030504040204" pitchFamily="50" charset="-128"/>
                <a:cs typeface="Times New Roman" panose="02020603050405020304" pitchFamily="18" charset="0"/>
              </a:rPr>
              <a:t>。</a:t>
            </a:r>
            <a:endParaRPr lang="ja-JP" altLang="ja-JP" sz="1900" kern="100" dirty="0" smtClean="0">
              <a:effectLst/>
              <a:latin typeface="メイリオ" panose="020B0604030504040204" pitchFamily="50" charset="-128"/>
              <a:ea typeface="メイリオ" panose="020B0604030504040204" pitchFamily="50" charset="-128"/>
              <a:cs typeface="Times New Roman" panose="02020603050405020304" pitchFamily="18" charset="0"/>
            </a:endParaRPr>
          </a:p>
          <a:p>
            <a:pPr marL="367665" indent="-139700" algn="just">
              <a:spcAft>
                <a:spcPts val="0"/>
              </a:spcAft>
            </a:pPr>
            <a:r>
              <a:rPr lang="ja-JP" altLang="ja-JP" sz="19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900" u="sng" kern="100" dirty="0">
                <a:latin typeface="メイリオ" panose="020B0604030504040204" pitchFamily="50" charset="-128"/>
                <a:ea typeface="メイリオ" panose="020B0604030504040204" pitchFamily="50" charset="-128"/>
                <a:cs typeface="Times New Roman" panose="02020603050405020304" pitchFamily="18" charset="0"/>
              </a:rPr>
              <a:t>健康診断、内定式、制服採寸、入社前説明会等の平日開催は学業に影響があるためご配慮ください。</a:t>
            </a:r>
            <a:endParaRPr lang="ja-JP" altLang="ja-JP" sz="1900" kern="100" dirty="0" smtClean="0">
              <a:effectLst/>
              <a:latin typeface="メイリオ" panose="020B0604030504040204" pitchFamily="50" charset="-128"/>
              <a:ea typeface="メイリオ" panose="020B0604030504040204" pitchFamily="50" charset="-128"/>
              <a:cs typeface="Times New Roman" panose="02020603050405020304" pitchFamily="18" charset="0"/>
            </a:endParaRPr>
          </a:p>
          <a:p>
            <a:pPr marL="367665" indent="-139700" algn="just">
              <a:spcAft>
                <a:spcPts val="0"/>
              </a:spcAft>
            </a:pPr>
            <a:r>
              <a:rPr lang="ja-JP" altLang="ja-JP" sz="1900" kern="100" dirty="0">
                <a:latin typeface="メイリオ" panose="020B0604030504040204" pitchFamily="50" charset="-128"/>
                <a:ea typeface="メイリオ" panose="020B0604030504040204" pitchFamily="50" charset="-128"/>
                <a:cs typeface="Times New Roman" panose="02020603050405020304" pitchFamily="18" charset="0"/>
              </a:rPr>
              <a:t>★事業主の一方的な都合による採用内定の取消し、入職時期の繰下げは、決してあってはならない重大な問題です。場合によっては、企業名公表制度により公表されることになっています。やむを得ず新規学校卒業者の募集の中止、募集人員の削減、採用内定の取消し、入職時期の繰り下げを行おうとする場合は、あらかじめハローワーク及び学校に対して通知することが必要と</a:t>
            </a:r>
            <a:r>
              <a:rPr lang="ja-JP" altLang="ja-JP" sz="1900" kern="100" dirty="0" smtClean="0">
                <a:latin typeface="メイリオ" panose="020B0604030504040204" pitchFamily="50" charset="-128"/>
                <a:ea typeface="メイリオ" panose="020B0604030504040204" pitchFamily="50" charset="-128"/>
                <a:cs typeface="Times New Roman" panose="02020603050405020304" pitchFamily="18" charset="0"/>
              </a:rPr>
              <a:t>なります</a:t>
            </a:r>
            <a:r>
              <a:rPr lang="ja-JP" altLang="en-US" sz="1900" kern="100" dirty="0" smtClean="0">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1900"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marL="227965" algn="just">
              <a:spcAft>
                <a:spcPts val="0"/>
              </a:spcAft>
            </a:pPr>
            <a:r>
              <a:rPr lang="ja-JP" altLang="en-US" sz="19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900" kern="100" dirty="0">
                <a:latin typeface="メイリオ" panose="020B0604030504040204" pitchFamily="50" charset="-128"/>
                <a:ea typeface="メイリオ" panose="020B0604030504040204" pitchFamily="50" charset="-128"/>
                <a:cs typeface="Times New Roman" panose="02020603050405020304" pitchFamily="18" charset="0"/>
              </a:rPr>
              <a:t>ハローワーク一宮</a:t>
            </a:r>
            <a:r>
              <a:rPr lang="ja-JP" altLang="en-US" sz="1900" kern="100" dirty="0">
                <a:latin typeface="メイリオ" panose="020B0604030504040204" pitchFamily="50" charset="-128"/>
                <a:ea typeface="メイリオ" panose="020B0604030504040204" pitchFamily="50" charset="-128"/>
                <a:cs typeface="Times New Roman" panose="02020603050405020304" pitchFamily="18" charset="0"/>
              </a:rPr>
              <a:t>より</a:t>
            </a:r>
            <a:r>
              <a:rPr lang="ja-JP" altLang="ja-JP" sz="1900" kern="100" dirty="0">
                <a:latin typeface="メイリオ" panose="020B0604030504040204" pitchFamily="50" charset="-128"/>
                <a:ea typeface="メイリオ" panose="020B0604030504040204" pitchFamily="50" charset="-128"/>
                <a:cs typeface="Times New Roman" panose="02020603050405020304" pitchFamily="18" charset="0"/>
              </a:rPr>
              <a:t>「新規学校卒業予定者採用（内定）状況報告書</a:t>
            </a:r>
            <a:r>
              <a:rPr lang="ja-JP" altLang="en-US" sz="1900" kern="100" dirty="0">
                <a:latin typeface="メイリオ" panose="020B0604030504040204" pitchFamily="50" charset="-128"/>
                <a:ea typeface="メイリオ" panose="020B0604030504040204" pitchFamily="50" charset="-128"/>
                <a:cs typeface="Times New Roman" panose="02020603050405020304" pitchFamily="18" charset="0"/>
              </a:rPr>
              <a:t>」の依頼が</a:t>
            </a:r>
            <a:r>
              <a:rPr lang="ja-JP" altLang="en-US" sz="1900" kern="100" dirty="0" smtClean="0">
                <a:latin typeface="メイリオ" panose="020B0604030504040204" pitchFamily="50" charset="-128"/>
                <a:ea typeface="メイリオ" panose="020B0604030504040204" pitchFamily="50" charset="-128"/>
                <a:cs typeface="Times New Roman" panose="02020603050405020304" pitchFamily="18" charset="0"/>
              </a:rPr>
              <a:t>届きましたら（令和７年１月頃予定）</a:t>
            </a:r>
            <a:r>
              <a:rPr lang="ja-JP" altLang="ja-JP" sz="1900" kern="100" dirty="0" smtClean="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900" kern="100" dirty="0" smtClean="0">
                <a:latin typeface="メイリオ" panose="020B0604030504040204" pitchFamily="50" charset="-128"/>
                <a:ea typeface="メイリオ" panose="020B0604030504040204" pitchFamily="50" charset="-128"/>
                <a:cs typeface="Times New Roman" panose="02020603050405020304" pitchFamily="18" charset="0"/>
              </a:rPr>
              <a:t>指定期日</a:t>
            </a:r>
            <a:r>
              <a:rPr lang="ja-JP" altLang="en-US" sz="1900" kern="100" dirty="0">
                <a:latin typeface="メイリオ" panose="020B0604030504040204" pitchFamily="50" charset="-128"/>
                <a:ea typeface="メイリオ" panose="020B0604030504040204" pitchFamily="50" charset="-128"/>
                <a:cs typeface="Times New Roman" panose="02020603050405020304" pitchFamily="18" charset="0"/>
              </a:rPr>
              <a:t>までに</a:t>
            </a:r>
            <a:r>
              <a:rPr lang="ja-JP" altLang="ja-JP" sz="1900" kern="100" dirty="0">
                <a:latin typeface="メイリオ" panose="020B0604030504040204" pitchFamily="50" charset="-128"/>
                <a:ea typeface="メイリオ" panose="020B0604030504040204" pitchFamily="50" charset="-128"/>
                <a:cs typeface="Times New Roman" panose="02020603050405020304" pitchFamily="18" charset="0"/>
              </a:rPr>
              <a:t>ご報告をお願い</a:t>
            </a:r>
            <a:r>
              <a:rPr lang="ja-JP" altLang="ja-JP" sz="1900" kern="100" dirty="0" smtClean="0">
                <a:latin typeface="メイリオ" panose="020B0604030504040204" pitchFamily="50" charset="-128"/>
                <a:ea typeface="メイリオ" panose="020B0604030504040204" pitchFamily="50" charset="-128"/>
                <a:cs typeface="Times New Roman" panose="02020603050405020304" pitchFamily="18" charset="0"/>
              </a:rPr>
              <a:t>します</a:t>
            </a:r>
            <a:r>
              <a:rPr lang="ja-JP" altLang="en-US" sz="1900" kern="100" dirty="0" smtClean="0">
                <a:latin typeface="メイリオ" panose="020B0604030504040204" pitchFamily="50" charset="-128"/>
                <a:ea typeface="メイリオ" panose="020B0604030504040204" pitchFamily="50" charset="-128"/>
                <a:cs typeface="Times New Roman" panose="02020603050405020304" pitchFamily="18" charset="0"/>
              </a:rPr>
              <a:t>。</a:t>
            </a:r>
            <a:endParaRPr lang="ja-JP" altLang="ja-JP" sz="1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3" name="正方形/長方形 2"/>
          <p:cNvSpPr/>
          <p:nvPr/>
        </p:nvSpPr>
        <p:spPr>
          <a:xfrm>
            <a:off x="612696" y="4385156"/>
            <a:ext cx="11137068" cy="2139047"/>
          </a:xfrm>
          <a:prstGeom prst="rect">
            <a:avLst/>
          </a:prstGeom>
        </p:spPr>
        <p:txBody>
          <a:bodyPr wrap="square">
            <a:spAutoFit/>
          </a:bodyPr>
          <a:lstStyle/>
          <a:p>
            <a:pPr marL="367665" indent="-139700" algn="just">
              <a:spcAft>
                <a:spcPts val="0"/>
              </a:spcAft>
            </a:pPr>
            <a:r>
              <a:rPr lang="ja-JP" altLang="ja-JP" sz="1900" kern="1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900" u="sng" kern="100" dirty="0">
                <a:latin typeface="メイリオ" panose="020B0604030504040204" pitchFamily="50" charset="-128"/>
                <a:ea typeface="メイリオ" panose="020B0604030504040204" pitchFamily="50" charset="-128"/>
                <a:cs typeface="Times New Roman" panose="02020603050405020304" pitchFamily="18" charset="0"/>
              </a:rPr>
              <a:t>就業開始</a:t>
            </a:r>
            <a:r>
              <a:rPr lang="ja-JP" altLang="ja-JP" sz="1900" u="sng" kern="100" dirty="0" smtClean="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900" u="sng" kern="100" dirty="0" smtClean="0">
                <a:latin typeface="メイリオ" panose="020B0604030504040204" pitchFamily="50" charset="-128"/>
                <a:ea typeface="メイリオ" panose="020B0604030504040204" pitchFamily="50" charset="-128"/>
                <a:cs typeface="Times New Roman" panose="02020603050405020304" pitchFamily="18" charset="0"/>
              </a:rPr>
              <a:t>内定式等社内行事、</a:t>
            </a:r>
            <a:r>
              <a:rPr lang="ja-JP" altLang="ja-JP" sz="1900" u="sng" kern="100" dirty="0" smtClean="0">
                <a:latin typeface="メイリオ" panose="020B0604030504040204" pitchFamily="50" charset="-128"/>
                <a:ea typeface="メイリオ" panose="020B0604030504040204" pitchFamily="50" charset="-128"/>
                <a:cs typeface="Times New Roman" panose="02020603050405020304" pitchFamily="18" charset="0"/>
              </a:rPr>
              <a:t>実習</a:t>
            </a:r>
            <a:r>
              <a:rPr lang="ja-JP" altLang="ja-JP" sz="1900" u="sng" kern="100" dirty="0">
                <a:latin typeface="メイリオ" panose="020B0604030504040204" pitchFamily="50" charset="-128"/>
                <a:ea typeface="メイリオ" panose="020B0604030504040204" pitchFamily="50" charset="-128"/>
                <a:cs typeface="Times New Roman" panose="02020603050405020304" pitchFamily="18" charset="0"/>
              </a:rPr>
              <a:t>、研修等を含む）時期は、卒業後としてください</a:t>
            </a:r>
            <a:r>
              <a:rPr lang="ja-JP" altLang="ja-JP" sz="1900" u="sng" kern="100" dirty="0" smtClean="0">
                <a:latin typeface="メイリオ" panose="020B0604030504040204" pitchFamily="50" charset="-128"/>
                <a:ea typeface="メイリオ" panose="020B0604030504040204" pitchFamily="50" charset="-128"/>
                <a:cs typeface="Times New Roman" panose="02020603050405020304" pitchFamily="18" charset="0"/>
              </a:rPr>
              <a:t>。</a:t>
            </a:r>
            <a:endParaRPr lang="en-US" altLang="ja-JP" sz="1900" u="sng"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marL="367665" indent="-139700" algn="just">
              <a:spcAft>
                <a:spcPts val="0"/>
              </a:spcAft>
            </a:pPr>
            <a:r>
              <a:rPr lang="ja-JP" altLang="ja-JP" sz="1900" kern="100" dirty="0" smtClean="0">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900" kern="100" dirty="0">
                <a:latin typeface="メイリオ" panose="020B0604030504040204" pitchFamily="50" charset="-128"/>
                <a:ea typeface="メイリオ" panose="020B0604030504040204" pitchFamily="50" charset="-128"/>
                <a:cs typeface="Times New Roman" panose="02020603050405020304" pitchFamily="18" charset="0"/>
              </a:rPr>
              <a:t>中学卒業予定者は４月１日以降：労働基準法第５６条）</a:t>
            </a:r>
            <a:endParaRPr lang="ja-JP" altLang="ja-JP" sz="1900" kern="100" dirty="0" smtClean="0">
              <a:effectLst/>
              <a:latin typeface="メイリオ" panose="020B0604030504040204" pitchFamily="50" charset="-128"/>
              <a:ea typeface="メイリオ" panose="020B0604030504040204" pitchFamily="50" charset="-128"/>
              <a:cs typeface="Times New Roman" panose="02020603050405020304" pitchFamily="18" charset="0"/>
            </a:endParaRPr>
          </a:p>
          <a:p>
            <a:pPr marL="365125" indent="-139700" algn="just">
              <a:spcAft>
                <a:spcPts val="0"/>
              </a:spcAft>
            </a:pPr>
            <a:r>
              <a:rPr lang="ja-JP" altLang="ja-JP" sz="1900" kern="100" dirty="0">
                <a:latin typeface="メイリオ" panose="020B0604030504040204" pitchFamily="50" charset="-128"/>
                <a:ea typeface="メイリオ" panose="020B0604030504040204" pitchFamily="50" charset="-128"/>
                <a:cs typeface="Times New Roman" panose="02020603050405020304" pitchFamily="18" charset="0"/>
              </a:rPr>
              <a:t>★新規学校卒業就職者は、社会に出てはじめて経験する職業生活で、さまざまな不安や悩み（仕事が合わない、人間関係の悪化等）に直面することを余儀なくされます。事業主の皆様方におかれましても、こうした点を十分理解され、就職後において、個人の望ましい職業生活の確立を助けるための適切な援助・指導を行い、勤労青少年の勤労意欲の高揚を図り、社会的自立を促進されるようご協力をお願いします。</a:t>
            </a:r>
            <a:endParaRPr lang="ja-JP" altLang="ja-JP" sz="1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p:txBody>
      </p:sp>
      <p:sp>
        <p:nvSpPr>
          <p:cNvPr id="9" name="タイトル 1"/>
          <p:cNvSpPr txBox="1">
            <a:spLocks/>
          </p:cNvSpPr>
          <p:nvPr/>
        </p:nvSpPr>
        <p:spPr>
          <a:xfrm>
            <a:off x="5035137" y="6351223"/>
            <a:ext cx="6587367" cy="367531"/>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lstStyle>
          <a:p>
            <a:pPr algn="ctr"/>
            <a:r>
              <a:rPr lang="ja-JP" altLang="en-US" sz="1800" b="1" dirty="0" smtClean="0">
                <a:solidFill>
                  <a:schemeClr val="bg2">
                    <a:lumMod val="10000"/>
                  </a:schemeClr>
                </a:solidFill>
                <a:latin typeface="+mj-ea"/>
              </a:rPr>
              <a:t>冊子「求人申込みから採用まで」</a:t>
            </a:r>
            <a:r>
              <a:rPr lang="en-US" altLang="ja-JP" sz="1800" b="1" dirty="0" smtClean="0">
                <a:solidFill>
                  <a:schemeClr val="tx1"/>
                </a:solidFill>
                <a:latin typeface="+mj-ea"/>
              </a:rPr>
              <a:t>p.19</a:t>
            </a:r>
            <a:r>
              <a:rPr lang="ja-JP" altLang="en-US" sz="1800" b="1" dirty="0" smtClean="0">
                <a:solidFill>
                  <a:schemeClr val="tx1"/>
                </a:solidFill>
                <a:latin typeface="+mj-ea"/>
              </a:rPr>
              <a:t>～</a:t>
            </a:r>
            <a:r>
              <a:rPr lang="en-US" altLang="ja-JP" sz="1800" b="1" dirty="0" smtClean="0">
                <a:solidFill>
                  <a:schemeClr val="tx1"/>
                </a:solidFill>
                <a:latin typeface="+mj-ea"/>
              </a:rPr>
              <a:t>22</a:t>
            </a:r>
            <a:r>
              <a:rPr lang="ja-JP" altLang="en-US" sz="1800" b="1" dirty="0">
                <a:solidFill>
                  <a:schemeClr val="tx1"/>
                </a:solidFill>
                <a:latin typeface="+mj-ea"/>
              </a:rPr>
              <a:t>・</a:t>
            </a:r>
            <a:r>
              <a:rPr lang="en-US" altLang="ja-JP" sz="1800" b="1" dirty="0" smtClean="0">
                <a:solidFill>
                  <a:schemeClr val="tx1"/>
                </a:solidFill>
                <a:latin typeface="+mj-ea"/>
              </a:rPr>
              <a:t>31</a:t>
            </a:r>
            <a:r>
              <a:rPr lang="ja-JP" altLang="en-US" sz="1800" b="1" dirty="0">
                <a:solidFill>
                  <a:schemeClr val="tx1"/>
                </a:solidFill>
                <a:latin typeface="+mj-ea"/>
              </a:rPr>
              <a:t>・</a:t>
            </a:r>
            <a:r>
              <a:rPr lang="en-US" altLang="ja-JP" sz="1800" b="1" dirty="0" smtClean="0">
                <a:solidFill>
                  <a:schemeClr val="tx1"/>
                </a:solidFill>
                <a:latin typeface="+mj-ea"/>
              </a:rPr>
              <a:t>68</a:t>
            </a:r>
            <a:r>
              <a:rPr lang="ja-JP" altLang="en-US" sz="1800" b="1" dirty="0" smtClean="0">
                <a:solidFill>
                  <a:schemeClr val="tx1"/>
                </a:solidFill>
                <a:latin typeface="+mj-ea"/>
              </a:rPr>
              <a:t>～</a:t>
            </a:r>
            <a:r>
              <a:rPr lang="en-US" altLang="ja-JP" sz="1800" b="1" dirty="0" smtClean="0">
                <a:solidFill>
                  <a:schemeClr val="tx1"/>
                </a:solidFill>
                <a:latin typeface="+mj-ea"/>
              </a:rPr>
              <a:t>69</a:t>
            </a:r>
            <a:r>
              <a:rPr lang="ja-JP" altLang="en-US" sz="1500" b="1" dirty="0" smtClean="0">
                <a:solidFill>
                  <a:schemeClr val="bg2">
                    <a:lumMod val="10000"/>
                  </a:schemeClr>
                </a:solidFill>
                <a:latin typeface="+mj-ea"/>
              </a:rPr>
              <a:t>　　</a:t>
            </a:r>
            <a:r>
              <a:rPr lang="ja-JP" altLang="en-US" sz="1500" b="1" dirty="0" smtClean="0">
                <a:latin typeface="+mj-ea"/>
              </a:rPr>
              <a:t>　　　　　　　　　　　　　　</a:t>
            </a:r>
            <a:endParaRPr lang="ja-JP" altLang="en-US" sz="1500" b="1" dirty="0">
              <a:solidFill>
                <a:srgbClr val="FF0000"/>
              </a:solidFill>
              <a:latin typeface="+mj-ea"/>
            </a:endParaRPr>
          </a:p>
        </p:txBody>
      </p:sp>
      <p:sp>
        <p:nvSpPr>
          <p:cNvPr id="6" name="スライド番号プレースホルダー 5"/>
          <p:cNvSpPr>
            <a:spLocks noGrp="1"/>
          </p:cNvSpPr>
          <p:nvPr>
            <p:ph type="sldNum" sz="quarter" idx="12"/>
          </p:nvPr>
        </p:nvSpPr>
        <p:spPr/>
        <p:txBody>
          <a:bodyPr/>
          <a:lstStyle/>
          <a:p>
            <a:fld id="{707B1553-3310-41F1-9CF5-ED472252F08C}" type="slidenum">
              <a:rPr kumimoji="1" lang="ja-JP" altLang="en-US" smtClean="0"/>
              <a:t>9</a:t>
            </a:fld>
            <a:endParaRPr kumimoji="1" lang="ja-JP" altLang="en-US"/>
          </a:p>
        </p:txBody>
      </p:sp>
    </p:spTree>
    <p:extLst>
      <p:ext uri="{BB962C8B-B14F-4D97-AF65-F5344CB8AC3E}">
        <p14:creationId xmlns:p14="http://schemas.microsoft.com/office/powerpoint/2010/main" val="2158756615"/>
      </p:ext>
    </p:extLst>
  </p:cSld>
  <p:clrMapOvr>
    <a:masterClrMapping/>
  </p:clrMapOvr>
  <mc:AlternateContent xmlns:mc="http://schemas.openxmlformats.org/markup-compatibility/2006" xmlns:p14="http://schemas.microsoft.com/office/powerpoint/2010/main">
    <mc:Choice Requires="p14">
      <p:transition spd="slow" p14:dur="2000" advClick="0" advTm="0"/>
    </mc:Choice>
    <mc:Fallback xmlns="">
      <p:transition spd="slow" advClick="0" advTm="0"/>
    </mc:Fallback>
  </mc:AlternateContent>
  <p:timing>
    <p:tnLst>
      <p:par>
        <p:cTn id="1" dur="indefinite" restart="never" nodeType="tmRoot"/>
      </p:par>
    </p:tnLst>
  </p:timing>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660</TotalTime>
  <Words>6232</Words>
  <Application>Microsoft Office PowerPoint</Application>
  <PresentationFormat>ワイド画面</PresentationFormat>
  <Paragraphs>372</Paragraphs>
  <Slides>18</Slides>
  <Notes>18</Notes>
  <HiddenSlides>0</HiddenSlides>
  <MMClips>0</MMClips>
  <ScaleCrop>false</ScaleCrop>
  <HeadingPairs>
    <vt:vector size="6" baseType="variant">
      <vt:variant>
        <vt:lpstr>使用されているフォント</vt:lpstr>
      </vt:variant>
      <vt:variant>
        <vt:i4>14</vt:i4>
      </vt:variant>
      <vt:variant>
        <vt:lpstr>テーマ</vt:lpstr>
      </vt:variant>
      <vt:variant>
        <vt:i4>1</vt:i4>
      </vt:variant>
      <vt:variant>
        <vt:lpstr>スライド タイトル</vt:lpstr>
      </vt:variant>
      <vt:variant>
        <vt:i4>18</vt:i4>
      </vt:variant>
    </vt:vector>
  </HeadingPairs>
  <TitlesOfParts>
    <vt:vector size="33" baseType="lpstr">
      <vt:lpstr>HGS創英角ｺﾞｼｯｸUB</vt:lpstr>
      <vt:lpstr>HG丸ｺﾞｼｯｸM-PRO</vt:lpstr>
      <vt:lpstr>HG創英角ｺﾞｼｯｸUB</vt:lpstr>
      <vt:lpstr>ＭＳ Ｐゴシック</vt:lpstr>
      <vt:lpstr>ＭＳ ゴシック</vt:lpstr>
      <vt:lpstr>ＭＳ 明朝</vt:lpstr>
      <vt:lpstr>メイリオ</vt:lpstr>
      <vt:lpstr>游ゴシック</vt:lpstr>
      <vt:lpstr>Arial</vt:lpstr>
      <vt:lpstr>Century</vt:lpstr>
      <vt:lpstr>Times New Roman</vt:lpstr>
      <vt:lpstr>Trebuchet MS</vt:lpstr>
      <vt:lpstr>Wingdings</vt:lpstr>
      <vt:lpstr>Wingdings 3</vt:lpstr>
      <vt:lpstr>ファセット</vt:lpstr>
      <vt:lpstr>新規学校卒業予定者を対象とする 求人の取り扱いについて　　　　　　　　　　　　　　　　</vt:lpstr>
      <vt:lpstr>目次（本日の説明内容一覧）　　　　　　　　　　　　　　　</vt:lpstr>
      <vt:lpstr>１.採用計画の樹立（責任ある採用計画について）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厚生労働省職業安定局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新規学校卒業予定者を対象とする求人の留意点について</dc:title>
  <dc:creator>島岡千恵子</dc:creator>
  <cp:lastModifiedBy>木村真輝</cp:lastModifiedBy>
  <cp:revision>60</cp:revision>
  <cp:lastPrinted>2024-05-01T01:45:45Z</cp:lastPrinted>
  <dcterms:created xsi:type="dcterms:W3CDTF">2023-05-23T01:02:08Z</dcterms:created>
  <dcterms:modified xsi:type="dcterms:W3CDTF">2024-05-09T01:10:14Z</dcterms:modified>
</cp:coreProperties>
</file>