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7200900" cy="10333038"/>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4">
          <p15:clr>
            <a:srgbClr val="A4A3A4"/>
          </p15:clr>
        </p15:guide>
        <p15:guide id="2" pos="428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沼 瑞穂(oonuma-mizuho01)" initials="大沼" lastIdx="1" clrIdx="0">
    <p:extLst>
      <p:ext uri="{19B8F6BF-5375-455C-9EA6-DF929625EA0E}">
        <p15:presenceInfo xmlns:p15="http://schemas.microsoft.com/office/powerpoint/2012/main" userId="S-1-5-21-4175116151-3849908774-3845857867-376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792CA4"/>
    <a:srgbClr val="8B72AA"/>
    <a:srgbClr val="A18CBA"/>
    <a:srgbClr val="B3A2C7"/>
    <a:srgbClr val="FCCA70"/>
    <a:srgbClr val="FFE0A3"/>
    <a:srgbClr val="FFDC97"/>
    <a:srgbClr val="F0CB62"/>
    <a:srgbClr val="FAE7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84" autoAdjust="0"/>
    <p:restoredTop sz="96391" autoAdjust="0"/>
  </p:normalViewPr>
  <p:slideViewPr>
    <p:cSldViewPr>
      <p:cViewPr varScale="1">
        <p:scale>
          <a:sx n="80" d="100"/>
          <a:sy n="80" d="100"/>
        </p:scale>
        <p:origin x="3474" y="120"/>
      </p:cViewPr>
      <p:guideLst>
        <p:guide orient="horz" pos="3254"/>
        <p:guide pos="4286"/>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16A7290-273C-4D98-A606-1CACB393D60B}" type="datetimeFigureOut">
              <a:rPr kumimoji="1" lang="ja-JP" altLang="en-US" smtClean="0"/>
              <a:t>2019/11/29</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5FB8DFE-E13A-44FA-BA75-85A6FE19D0A0}" type="slidenum">
              <a:rPr kumimoji="1" lang="ja-JP" altLang="en-US" smtClean="0"/>
              <a:t>‹#›</a:t>
            </a:fld>
            <a:endParaRPr kumimoji="1" lang="ja-JP" altLang="en-US"/>
          </a:p>
        </p:txBody>
      </p:sp>
    </p:spTree>
    <p:extLst>
      <p:ext uri="{BB962C8B-B14F-4D97-AF65-F5344CB8AC3E}">
        <p14:creationId xmlns:p14="http://schemas.microsoft.com/office/powerpoint/2010/main" val="33069933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FB8DFE-E13A-44FA-BA75-85A6FE19D0A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43626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0"/>
            <a:ext cx="6120765" cy="221490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77705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51077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624289"/>
            <a:ext cx="1275159" cy="1328225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786" y="624289"/>
            <a:ext cx="3707963" cy="1328225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68781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148345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639935"/>
            <a:ext cx="6120765" cy="20522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1" y="4379583"/>
            <a:ext cx="6120765" cy="22603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300754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786" y="3633307"/>
            <a:ext cx="2491561"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5362" y="3633307"/>
            <a:ext cx="2491562"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53532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312975"/>
            <a:ext cx="318164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276913"/>
            <a:ext cx="318164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312975"/>
            <a:ext cx="318289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76913"/>
            <a:ext cx="318289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34309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128369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15233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8"/>
            <a:ext cx="2369046" cy="1750876"/>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2" y="411409"/>
            <a:ext cx="4025503" cy="88189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162285"/>
            <a:ext cx="2369046" cy="70680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409311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6"/>
            <a:ext cx="4320540" cy="85391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8087038"/>
            <a:ext cx="4320540" cy="12126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213FC8-B9D2-4C27-B3F6-185D33A7C005}" type="datetimeFigureOut">
              <a:rPr kumimoji="1" lang="ja-JP" altLang="en-US" smtClean="0"/>
              <a:t>2019/11/29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80765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3"/>
            <a:ext cx="6480810" cy="681932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6"/>
            <a:ext cx="1680210" cy="550139"/>
          </a:xfrm>
          <a:prstGeom prst="rect">
            <a:avLst/>
          </a:prstGeom>
        </p:spPr>
        <p:txBody>
          <a:bodyPr vert="horz" lIns="91440" tIns="45720" rIns="91440" bIns="45720" rtlCol="0" anchor="ctr"/>
          <a:lstStyle>
            <a:lvl1pPr algn="l">
              <a:defRPr sz="1200">
                <a:solidFill>
                  <a:schemeClr val="tx1">
                    <a:tint val="75000"/>
                  </a:schemeClr>
                </a:solidFill>
              </a:defRPr>
            </a:lvl1pPr>
          </a:lstStyle>
          <a:p>
            <a:fld id="{1C213FC8-B9D2-4C27-B3F6-185D33A7C005}" type="datetimeFigureOut">
              <a:rPr kumimoji="1" lang="ja-JP" altLang="en-US" smtClean="0"/>
              <a:t>2019/11/29</a:t>
            </a:fld>
            <a:endParaRPr kumimoji="1" lang="ja-JP" altLang="en-US"/>
          </a:p>
        </p:txBody>
      </p:sp>
      <p:sp>
        <p:nvSpPr>
          <p:cNvPr id="5" name="フッター プレースホルダー 4"/>
          <p:cNvSpPr>
            <a:spLocks noGrp="1"/>
          </p:cNvSpPr>
          <p:nvPr>
            <p:ph type="ftr" sz="quarter" idx="3"/>
          </p:nvPr>
        </p:nvSpPr>
        <p:spPr>
          <a:xfrm>
            <a:off x="2460308" y="9577196"/>
            <a:ext cx="2280285" cy="55013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6"/>
            <a:ext cx="1680210" cy="550139"/>
          </a:xfrm>
          <a:prstGeom prst="rect">
            <a:avLst/>
          </a:prstGeom>
        </p:spPr>
        <p:txBody>
          <a:bodyPr vert="horz" lIns="91440" tIns="45720" rIns="91440" bIns="45720" rtlCol="0" anchor="ctr"/>
          <a:lstStyle>
            <a:lvl1pPr algn="r">
              <a:defRPr sz="1200">
                <a:solidFill>
                  <a:schemeClr val="tx1">
                    <a:tint val="75000"/>
                  </a:schemeClr>
                </a:solidFill>
              </a:defRPr>
            </a:lvl1p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315884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四角形吹き出し 41"/>
          <p:cNvSpPr/>
          <p:nvPr/>
        </p:nvSpPr>
        <p:spPr>
          <a:xfrm rot="10800000">
            <a:off x="202729" y="2254196"/>
            <a:ext cx="6749428" cy="2873448"/>
          </a:xfrm>
          <a:prstGeom prst="wedgeRectCallout">
            <a:avLst>
              <a:gd name="adj1" fmla="val -41333"/>
              <a:gd name="adj2" fmla="val 42834"/>
            </a:avLst>
          </a:prstGeom>
          <a:solidFill>
            <a:schemeClr val="accent1">
              <a:lumMod val="20000"/>
              <a:lumOff val="80000"/>
            </a:schemeClr>
          </a:solidFill>
          <a:ln w="31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吹き出し 9"/>
          <p:cNvSpPr/>
          <p:nvPr/>
        </p:nvSpPr>
        <p:spPr>
          <a:xfrm rot="10800000">
            <a:off x="198260" y="5633353"/>
            <a:ext cx="6749428" cy="3146133"/>
          </a:xfrm>
          <a:prstGeom prst="wedgeRectCallout">
            <a:avLst>
              <a:gd name="adj1" fmla="val -41333"/>
              <a:gd name="adj2" fmla="val 42834"/>
            </a:avLst>
          </a:prstGeom>
          <a:solidFill>
            <a:schemeClr val="accent1">
              <a:lumMod val="20000"/>
              <a:lumOff val="80000"/>
            </a:schemeClr>
          </a:solidFill>
          <a:ln w="31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322041" y="3893647"/>
            <a:ext cx="1188132" cy="72757"/>
          </a:xfrm>
          <a:prstGeom prst="roundRect">
            <a:avLst>
              <a:gd name="adj" fmla="val 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9" name="角丸四角形 28"/>
          <p:cNvSpPr/>
          <p:nvPr/>
        </p:nvSpPr>
        <p:spPr>
          <a:xfrm>
            <a:off x="2128518" y="3650327"/>
            <a:ext cx="4776065" cy="101364"/>
          </a:xfrm>
          <a:prstGeom prst="roundRect">
            <a:avLst>
              <a:gd name="adj" fmla="val 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5" name="正方形/長方形 44"/>
          <p:cNvSpPr/>
          <p:nvPr/>
        </p:nvSpPr>
        <p:spPr>
          <a:xfrm>
            <a:off x="176384" y="1752079"/>
            <a:ext cx="6916454" cy="9915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36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268202" y="2319710"/>
            <a:ext cx="6689351" cy="3003386"/>
          </a:xfrm>
          <a:prstGeom prst="rect">
            <a:avLst/>
          </a:prstGeom>
        </p:spPr>
        <p:txBody>
          <a:bodyPr wrap="square">
            <a:spAutoFit/>
          </a:bodyPr>
          <a:lstStyle/>
          <a:p>
            <a:pPr lvl="0" indent="139700" algn="just">
              <a:lnSpc>
                <a:spcPts val="1680"/>
              </a:lnSpc>
              <a:defRPr/>
            </a:pPr>
            <a:r>
              <a:rPr kumimoji="1" lang="ja-JP"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政府で</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a:t>
            </a:r>
            <a:r>
              <a:rPr kumimoji="1" lang="ja-JP"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行政手続に</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掛かる</a:t>
            </a:r>
            <a:r>
              <a:rPr kumimoji="1" lang="ja-JP"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事業者</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の皆さま</a:t>
            </a:r>
            <a:r>
              <a:rPr kumimoji="1" lang="ja-JP"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作業</a:t>
            </a:r>
            <a:r>
              <a:rPr kumimoji="1" lang="ja-JP"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（行政手続コスト</a:t>
            </a:r>
            <a:r>
              <a:rPr kumimoji="1" lang="ja-JP"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を削</a:t>
            </a:r>
            <a:r>
              <a:rPr kumimoji="1" lang="ja-JP"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減する</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ため、</a:t>
            </a:r>
            <a:r>
              <a:rPr kumimoji="1" lang="ja-JP"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電子申請の利用促進を図って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います。電子申請の利便性の向上</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に向けたこれまでの取組</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や特定法人の電子申請義務化に向けた動きなどにより、電子申請率は着実に上昇しています。</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algn="just" defTabSz="914400" rtl="0" eaLnBrk="1" fontAlgn="auto" latinLnBrk="0" hangingPunct="1">
              <a:lnSpc>
                <a:spcPts val="1680"/>
              </a:lnSpc>
              <a:spcBef>
                <a:spcPts val="800"/>
              </a:spcBef>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この取組を加速</a:t>
            </a:r>
            <a:r>
              <a:rPr kumimoji="1" lang="ja-JP" altLang="en-US" sz="1400" b="0" i="1"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ため、ハローワークにおいても、雇用保険適用窓口</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の受付を</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時までとし、</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時以降は電子申請による申請・届出の集中処理を行うこととしました。</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680"/>
              </a:lnSpc>
              <a:spcBef>
                <a:spcPts val="800"/>
              </a:spcBef>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事業主などの皆さま、電子申請処理の迅速化のため、窓口受付時間の変更についてご理解いただきますようお願いいたします。また、この機会に、ぜひ便利な電子申請をご利用ください。</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400"/>
              </a:lnSpc>
              <a:spcBef>
                <a:spcPts val="800"/>
              </a:spcBef>
              <a:defRPr/>
            </a:pP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400"/>
              </a:lnSpc>
              <a:defRPr/>
            </a:pPr>
            <a:r>
              <a:rPr lang="en-US" altLang="ja-JP" sz="1000" dirty="0" smtClean="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事業主などが行う申請・届出（事業所・被保険者関係手続</a:t>
            </a:r>
            <a:r>
              <a:rPr lang="ja-JP" altLang="en-US" sz="1000" dirty="0" smtClean="0">
                <a:solidFill>
                  <a:prstClr val="black"/>
                </a:solidFill>
                <a:latin typeface="メイリオ" panose="020B0604030504040204" pitchFamily="50" charset="-128"/>
                <a:ea typeface="メイリオ" panose="020B0604030504040204" pitchFamily="50" charset="-128"/>
              </a:rPr>
              <a:t>、雇用継続</a:t>
            </a:r>
            <a:r>
              <a:rPr lang="ja-JP" altLang="en-US" sz="1000" dirty="0">
                <a:solidFill>
                  <a:prstClr val="black"/>
                </a:solidFill>
                <a:latin typeface="メイリオ" panose="020B0604030504040204" pitchFamily="50" charset="-128"/>
                <a:ea typeface="メイリオ" panose="020B0604030504040204" pitchFamily="50" charset="-128"/>
              </a:rPr>
              <a:t>給付関係手続）が対象となります。</a:t>
            </a:r>
          </a:p>
          <a:p>
            <a:pPr marL="0" marR="0" lvl="0" indent="139700" algn="just" defTabSz="914400" rtl="0" eaLnBrk="1" fontAlgn="auto" latinLnBrk="0" hangingPunct="1">
              <a:lnSpc>
                <a:spcPts val="1680"/>
              </a:lnSpc>
              <a:spcBef>
                <a:spcPts val="80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5" name="グループ化 14"/>
          <p:cNvGrpSpPr/>
          <p:nvPr/>
        </p:nvGrpSpPr>
        <p:grpSpPr>
          <a:xfrm>
            <a:off x="966039" y="9758775"/>
            <a:ext cx="4990068" cy="376132"/>
            <a:chOff x="3134908" y="9759739"/>
            <a:chExt cx="1251003" cy="376132"/>
          </a:xfrm>
        </p:grpSpPr>
        <p:sp>
          <p:nvSpPr>
            <p:cNvPr id="33" name="Rectangle 10"/>
            <p:cNvSpPr>
              <a:spLocks noChangeArrowheads="1"/>
            </p:cNvSpPr>
            <p:nvPr/>
          </p:nvSpPr>
          <p:spPr bwMode="auto">
            <a:xfrm>
              <a:off x="3173971" y="9796905"/>
              <a:ext cx="1211940" cy="338966"/>
            </a:xfrm>
            <a:prstGeom prst="rect">
              <a:avLst/>
            </a:prstGeom>
            <a:noFill/>
            <a:ln w="9525">
              <a:noFill/>
              <a:miter lim="800000"/>
              <a:headEnd/>
              <a:tailEnd/>
            </a:ln>
          </p:spPr>
          <p:txBody>
            <a:bodyPr wrap="square" lIns="91848" tIns="45924" rIns="91848" bIns="45924">
              <a:spAutoFit/>
            </a:body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a:t>
              </a: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労働省・労働局・ハローワーク</a:t>
              </a:r>
              <a:endPar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7" name="図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4908" y="9759739"/>
              <a:ext cx="100771" cy="339471"/>
            </a:xfrm>
            <a:prstGeom prst="rect">
              <a:avLst/>
            </a:prstGeom>
          </p:spPr>
        </p:pic>
      </p:grpSp>
      <p:sp>
        <p:nvSpPr>
          <p:cNvPr id="35" name="角丸四角形 34"/>
          <p:cNvSpPr/>
          <p:nvPr/>
        </p:nvSpPr>
        <p:spPr>
          <a:xfrm>
            <a:off x="245496" y="9528223"/>
            <a:ext cx="6524498" cy="288032"/>
          </a:xfrm>
          <a:prstGeom prst="round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7200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◎詳細は、ハローワークまたは各都道府県</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労働局</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雇用保険</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電子申請事務センターに</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ください</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AutoShape 12"/>
          <p:cNvSpPr>
            <a:spLocks noChangeArrowheads="1"/>
          </p:cNvSpPr>
          <p:nvPr/>
        </p:nvSpPr>
        <p:spPr bwMode="auto">
          <a:xfrm>
            <a:off x="-252466" y="-258275"/>
            <a:ext cx="647843" cy="501019"/>
          </a:xfrm>
          <a:prstGeom prst="roundRect">
            <a:avLst>
              <a:gd name="adj" fmla="val 50000"/>
            </a:avLst>
          </a:prstGeom>
          <a:solidFill>
            <a:srgbClr val="009944"/>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13" name="図 12"/>
          <p:cNvPicPr>
            <a:picLocks noChangeAspect="1" noChangeArrowheads="1"/>
          </p:cNvPicPr>
          <p:nvPr/>
        </p:nvPicPr>
        <p:blipFill>
          <a:blip r:embed="rId4" cstate="print"/>
          <a:srcRect/>
          <a:stretch>
            <a:fillRect/>
          </a:stretch>
        </p:blipFill>
        <p:spPr bwMode="auto">
          <a:xfrm>
            <a:off x="385480" y="-303584"/>
            <a:ext cx="522600" cy="531812"/>
          </a:xfrm>
          <a:prstGeom prst="rect">
            <a:avLst/>
          </a:prstGeom>
          <a:noFill/>
          <a:ln w="9525">
            <a:noFill/>
            <a:miter lim="800000"/>
            <a:headEnd/>
            <a:tailEnd/>
          </a:ln>
        </p:spPr>
      </p:pic>
      <p:sp>
        <p:nvSpPr>
          <p:cNvPr id="14" name="AutoShape 14"/>
          <p:cNvSpPr>
            <a:spLocks noChangeArrowheads="1"/>
          </p:cNvSpPr>
          <p:nvPr/>
        </p:nvSpPr>
        <p:spPr bwMode="auto">
          <a:xfrm>
            <a:off x="900314" y="-258275"/>
            <a:ext cx="6913500" cy="501019"/>
          </a:xfrm>
          <a:prstGeom prst="roundRect">
            <a:avLst>
              <a:gd name="adj" fmla="val 50000"/>
            </a:avLst>
          </a:prstGeom>
          <a:solidFill>
            <a:srgbClr val="009944"/>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テキスト ボックス 4"/>
          <p:cNvSpPr txBox="1"/>
          <p:nvPr/>
        </p:nvSpPr>
        <p:spPr>
          <a:xfrm>
            <a:off x="295475" y="282499"/>
            <a:ext cx="180870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事業主の皆さまへ</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7" name="AutoShape 7"/>
          <p:cNvSpPr>
            <a:spLocks noChangeArrowheads="1"/>
          </p:cNvSpPr>
          <p:nvPr/>
        </p:nvSpPr>
        <p:spPr bwMode="auto">
          <a:xfrm>
            <a:off x="-620101" y="10119636"/>
            <a:ext cx="6913499" cy="500045"/>
          </a:xfrm>
          <a:prstGeom prst="roundRect">
            <a:avLst>
              <a:gd name="adj" fmla="val 50000"/>
            </a:avLst>
          </a:prstGeom>
          <a:solidFill>
            <a:srgbClr val="009944"/>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18" name="図 1"/>
          <p:cNvPicPr>
            <a:picLocks noChangeAspect="1" noChangeArrowheads="1"/>
          </p:cNvPicPr>
          <p:nvPr/>
        </p:nvPicPr>
        <p:blipFill>
          <a:blip r:embed="rId4" cstate="print"/>
          <a:srcRect/>
          <a:stretch>
            <a:fillRect/>
          </a:stretch>
        </p:blipFill>
        <p:spPr bwMode="auto">
          <a:xfrm rot="10800000">
            <a:off x="6236743" y="10072871"/>
            <a:ext cx="533251" cy="557972"/>
          </a:xfrm>
          <a:prstGeom prst="rect">
            <a:avLst/>
          </a:prstGeom>
          <a:noFill/>
          <a:ln w="9525">
            <a:noFill/>
            <a:miter lim="800000"/>
            <a:headEnd/>
            <a:tailEnd/>
          </a:ln>
        </p:spPr>
      </p:pic>
      <p:sp>
        <p:nvSpPr>
          <p:cNvPr id="19" name="AutoShape 9"/>
          <p:cNvSpPr>
            <a:spLocks noChangeArrowheads="1"/>
          </p:cNvSpPr>
          <p:nvPr/>
        </p:nvSpPr>
        <p:spPr bwMode="auto">
          <a:xfrm>
            <a:off x="6769994" y="10072871"/>
            <a:ext cx="647843" cy="500045"/>
          </a:xfrm>
          <a:prstGeom prst="roundRect">
            <a:avLst>
              <a:gd name="adj" fmla="val 50000"/>
            </a:avLst>
          </a:prstGeom>
          <a:solidFill>
            <a:srgbClr val="009944"/>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335685" y="5659145"/>
            <a:ext cx="6597852" cy="3172663"/>
          </a:xfrm>
          <a:prstGeom prst="rect">
            <a:avLst/>
          </a:prstGeom>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7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a:t>
            </a:r>
            <a:r>
              <a:rPr kumimoji="1" lang="en-US" altLang="ja-JP" sz="17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365</a:t>
            </a:r>
            <a:r>
              <a:rPr kumimoji="1" lang="ja-JP" altLang="en-US" sz="17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日、申請できます</a:t>
            </a:r>
            <a:endParaRPr kumimoji="1" lang="en-US" altLang="ja-JP" sz="17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10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雇用保険適用窓口の受付時間は、８</a:t>
            </a:r>
            <a:r>
              <a:rPr kumimoji="1" lang="ja-JP" altLang="en-US" sz="13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3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3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3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3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sz="1350" b="0" i="1"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ですが</a:t>
            </a:r>
            <a:r>
              <a:rPr kumimoji="1" lang="ja-JP" altLang="en-US"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電子申請の場合、</a:t>
            </a:r>
            <a:r>
              <a:rPr kumimoji="1" lang="en-US" altLang="ja-JP"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a:t>
            </a:r>
            <a:r>
              <a:rPr kumimoji="1" lang="en-US" altLang="ja-JP"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365</a:t>
            </a:r>
            <a:r>
              <a:rPr kumimoji="1" lang="ja-JP" altLang="en-US"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日いつでも受付可能です。職場や出先など、どこからでも電子申請を行うことが可能です。</a:t>
            </a:r>
            <a:endParaRPr kumimoji="1" lang="en-US" altLang="ja-JP"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900"/>
              </a:lnSpc>
              <a:spcBef>
                <a:spcPts val="600"/>
              </a:spcBef>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smtClean="0">
              <a:ln>
                <a:noFill/>
              </a:ln>
              <a:solidFill>
                <a:srgbClr val="FFC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8B72AA"/>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7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個人情報</a:t>
            </a:r>
            <a:r>
              <a:rPr kumimoji="1" lang="ja-JP" altLang="en-US" sz="17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紛失のリスクがありません</a:t>
            </a:r>
            <a:endParaRPr kumimoji="1" lang="en-US" altLang="ja-JP" sz="17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a:t>
            </a:r>
            <a:r>
              <a:rPr kumimoji="1" lang="ja-JP" altLang="en-US" sz="13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情報の</a:t>
            </a:r>
            <a:r>
              <a:rPr kumimoji="1" lang="ja-JP" altLang="en-US"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持ち運びが不要</a:t>
            </a:r>
            <a:r>
              <a:rPr kumimoji="1" lang="ja-JP" altLang="en-US" sz="13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のため、</a:t>
            </a:r>
            <a:r>
              <a:rPr kumimoji="1" lang="ja-JP" altLang="en-US"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個人情報紛失のリスクがありません。慎重なマイナンバーの取扱いを期す事業主などの皆さまのニーズにも対応しています。</a:t>
            </a:r>
            <a:endParaRPr kumimoji="1" lang="en-US" altLang="ja-JP" sz="13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srgbClr val="FFC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8B72AA"/>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7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時間と</a:t>
            </a:r>
            <a:r>
              <a:rPr kumimoji="1" lang="ja-JP" altLang="en-US" sz="17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費用を削減できます</a:t>
            </a:r>
            <a:endParaRPr kumimoji="1" lang="en-US" altLang="ja-JP" sz="17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spcBef>
                <a:spcPts val="100"/>
              </a:spcBef>
              <a:defRPr/>
            </a:pPr>
            <a:r>
              <a:rPr kumimoji="1" lang="ja-JP" altLang="en-US" sz="13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電子申請については、各都道府県労働局電子申請事務センター及びハローワークで処理を行っています。ハローワークへ行くための時間や待ち時間がないため、往来などに要する時間と費用が削減できます</a:t>
            </a:r>
            <a:r>
              <a:rPr lang="ja-JP" altLang="en-US" sz="135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900"/>
              </a:lnSpc>
              <a:spcBef>
                <a:spcPts val="600"/>
              </a:spcBef>
              <a:defRPr/>
            </a:pP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※2018</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年度末現在、</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37</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労働局に設置しており、順次増設しています。</a:t>
            </a:r>
            <a:endParaRPr kumimoji="1" lang="en-US" altLang="ja-JP" sz="135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49892" y="6691585"/>
            <a:ext cx="4019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2" name="正方形/長方形 21"/>
          <p:cNvSpPr/>
          <p:nvPr/>
        </p:nvSpPr>
        <p:spPr>
          <a:xfrm>
            <a:off x="249893" y="5622191"/>
            <a:ext cx="4019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251199" y="7624214"/>
            <a:ext cx="4019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 name="正方形/長方形 1"/>
          <p:cNvSpPr/>
          <p:nvPr/>
        </p:nvSpPr>
        <p:spPr>
          <a:xfrm>
            <a:off x="180070" y="603117"/>
            <a:ext cx="6912768" cy="11878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26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「雇用保険適用窓口」来所の受付時間変更のお知らせ</a:t>
            </a:r>
            <a:endParaRPr kumimoji="1" lang="en-US" altLang="ja-JP" sz="2200" b="1" i="0" u="none" strike="noStrike" kern="1200" cap="none" spc="0" normalizeH="0" baseline="0" noProof="0" dirty="0" smtClean="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ts val="26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ja-JP" altLang="en-US" sz="2000" b="1" i="0" u="none" strike="noStrike" kern="1200" cap="none" spc="0" normalizeH="0" baseline="0" noProof="0" dirty="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２年１月</a:t>
            </a:r>
            <a:r>
              <a:rPr kumimoji="1" lang="ja-JP" altLang="en-US" sz="2000" b="1" i="0" u="none" strike="noStrike" kern="1200" cap="none" spc="0" normalizeH="0" baseline="0" noProof="0" dirty="0" smtClean="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r>
              <a:rPr kumimoji="1" lang="en-US" altLang="ja-JP" sz="2000" b="1" i="0" u="none" strike="noStrike" kern="1200" cap="none" spc="0" normalizeH="0" baseline="0" noProof="0" dirty="0" smtClean="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8:30</a:t>
            </a:r>
            <a:r>
              <a:rPr kumimoji="1" lang="ja-JP" altLang="en-US" sz="2000" b="1" i="0" u="none" strike="noStrike" kern="1200" cap="none" spc="0" normalizeH="0" baseline="0" noProof="0" dirty="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000" b="1" i="0" u="none" strike="noStrike" kern="1200" cap="none" spc="0" normalizeH="0" baseline="0" noProof="0" dirty="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16:00</a:t>
            </a:r>
            <a:r>
              <a:rPr kumimoji="1" lang="ja-JP" altLang="en-US" sz="2000" b="1" i="0" u="none" strike="noStrike" kern="1200" cap="none" spc="0" normalizeH="0" baseline="0" noProof="0" dirty="0" smtClean="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になります＞</a:t>
            </a:r>
            <a:endParaRPr kumimoji="1" lang="en-US" altLang="ja-JP" sz="2000" b="1" i="0" u="none" strike="noStrike" kern="1200" cap="none" spc="0" normalizeH="0" baseline="0" noProof="0" dirty="0" smtClean="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ts val="26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～便利な電子申請をご利用ください～</a:t>
            </a:r>
            <a:endParaRPr kumimoji="1" lang="en-US" altLang="ja-JP" sz="2000" b="1" i="0" u="none" strike="noStrike" kern="1200" cap="none" spc="0" normalizeH="0" baseline="0" noProof="0" dirty="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94495" y="1934450"/>
            <a:ext cx="3888432" cy="369332"/>
          </a:xfrm>
          <a:prstGeom prst="rect">
            <a:avLst/>
          </a:prstGeom>
          <a:noFill/>
        </p:spPr>
        <p:txBody>
          <a:bodyPr wrap="square" rtlCol="0">
            <a:spAutoFit/>
          </a:bodyPr>
          <a:lstStyle/>
          <a:p>
            <a:r>
              <a:rPr kumimoji="1" lang="ja-JP" altLang="en-US" b="1" dirty="0" smtClean="0">
                <a:solidFill>
                  <a:srgbClr val="002060"/>
                </a:solidFill>
                <a:latin typeface="メイリオ" panose="020B0604030504040204" pitchFamily="50" charset="-128"/>
                <a:ea typeface="メイリオ" panose="020B0604030504040204" pitchFamily="50" charset="-128"/>
              </a:rPr>
              <a:t>１　窓口来所の場合の受付時間変更</a:t>
            </a:r>
            <a:endParaRPr kumimoji="1" lang="ja-JP" altLang="en-US" b="1" dirty="0">
              <a:solidFill>
                <a:srgbClr val="002060"/>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94495" y="5188461"/>
            <a:ext cx="5332278" cy="523220"/>
          </a:xfrm>
          <a:prstGeom prst="rect">
            <a:avLst/>
          </a:prstGeom>
          <a:noFill/>
        </p:spPr>
        <p:txBody>
          <a:bodyPr wrap="square" rtlCol="0">
            <a:spAutoFit/>
          </a:bodyPr>
          <a:lstStyle/>
          <a:p>
            <a:r>
              <a:rPr kumimoji="1" lang="en-US" altLang="ja-JP" b="1" dirty="0" smtClean="0">
                <a:solidFill>
                  <a:srgbClr val="002060"/>
                </a:solidFill>
                <a:latin typeface="メイリオ" panose="020B0604030504040204" pitchFamily="50" charset="-128"/>
                <a:ea typeface="メイリオ" panose="020B0604030504040204" pitchFamily="50" charset="-128"/>
              </a:rPr>
              <a:t>2</a:t>
            </a:r>
            <a:r>
              <a:rPr kumimoji="1" lang="ja-JP" altLang="en-US" b="1" dirty="0" smtClean="0">
                <a:solidFill>
                  <a:srgbClr val="002060"/>
                </a:solidFill>
                <a:latin typeface="メイリオ" panose="020B0604030504040204" pitchFamily="50" charset="-128"/>
                <a:ea typeface="メイリオ" panose="020B0604030504040204" pitchFamily="50" charset="-128"/>
              </a:rPr>
              <a:t>　「電子申請」をする</a:t>
            </a:r>
            <a:r>
              <a:rPr kumimoji="1" lang="ja-JP" altLang="en-US" sz="2800" b="1" dirty="0" smtClean="0">
                <a:solidFill>
                  <a:srgbClr val="FFC000"/>
                </a:solidFill>
                <a:latin typeface="メイリオ" panose="020B0604030504040204" pitchFamily="50" charset="-128"/>
                <a:ea typeface="メイリオ" panose="020B0604030504040204" pitchFamily="50" charset="-128"/>
              </a:rPr>
              <a:t>３</a:t>
            </a:r>
            <a:r>
              <a:rPr kumimoji="1" lang="ja-JP" altLang="en-US" b="1" dirty="0" smtClean="0">
                <a:solidFill>
                  <a:srgbClr val="002060"/>
                </a:solidFill>
                <a:latin typeface="メイリオ" panose="020B0604030504040204" pitchFamily="50" charset="-128"/>
                <a:ea typeface="メイリオ" panose="020B0604030504040204" pitchFamily="50" charset="-128"/>
              </a:rPr>
              <a:t>つのメリット　</a:t>
            </a:r>
            <a:endParaRPr kumimoji="1" lang="ja-JP" altLang="en-US" b="1" dirty="0">
              <a:solidFill>
                <a:srgbClr val="002060"/>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rot="10800000" flipH="1" flipV="1">
            <a:off x="167930" y="8813729"/>
            <a:ext cx="6810088" cy="877163"/>
          </a:xfrm>
          <a:prstGeom prst="rect">
            <a:avLst/>
          </a:prstGeom>
          <a:noFill/>
        </p:spPr>
        <p:txBody>
          <a:bodyPr wrap="square" rtlCol="0">
            <a:spAutoFit/>
          </a:bodyPr>
          <a:lstStyle/>
          <a:p>
            <a:r>
              <a:rPr lang="ja-JP" altLang="en-US" sz="1300" dirty="0" smtClean="0">
                <a:solidFill>
                  <a:srgbClr val="FF0000"/>
                </a:solidFill>
                <a:latin typeface="メイリオ" panose="020B0604030504040204" pitchFamily="50" charset="-128"/>
                <a:ea typeface="メイリオ" panose="020B0604030504040204" pitchFamily="50" charset="-128"/>
              </a:rPr>
              <a:t>☞ </a:t>
            </a:r>
            <a:r>
              <a:rPr lang="en-US" altLang="ja-JP" sz="1300" dirty="0" smtClean="0">
                <a:solidFill>
                  <a:srgbClr val="FF0000"/>
                </a:solidFill>
                <a:latin typeface="メイリオ" panose="020B0604030504040204" pitchFamily="50" charset="-128"/>
                <a:ea typeface="メイリオ" panose="020B0604030504040204" pitchFamily="50" charset="-128"/>
              </a:rPr>
              <a:t>16</a:t>
            </a:r>
            <a:r>
              <a:rPr lang="ja-JP" altLang="en-US" sz="1300" dirty="0">
                <a:solidFill>
                  <a:srgbClr val="FF0000"/>
                </a:solidFill>
                <a:latin typeface="メイリオ" panose="020B0604030504040204" pitchFamily="50" charset="-128"/>
                <a:ea typeface="メイリオ" panose="020B0604030504040204" pitchFamily="50" charset="-128"/>
              </a:rPr>
              <a:t>時を過ぎてお持ちいただいた場合、即時処理ができませんのでご了承願います。　　　　　　　　　　　　　</a:t>
            </a:r>
          </a:p>
          <a:p>
            <a:r>
              <a:rPr lang="ja-JP" altLang="en-US" sz="1300" dirty="0" smtClean="0">
                <a:solidFill>
                  <a:srgbClr val="FF0000"/>
                </a:solidFill>
                <a:latin typeface="メイリオ" panose="020B0604030504040204" pitchFamily="50" charset="-128"/>
                <a:ea typeface="メイリオ" panose="020B0604030504040204" pitchFamily="50" charset="-128"/>
              </a:rPr>
              <a:t>☞ 郵送</a:t>
            </a:r>
            <a:r>
              <a:rPr lang="ja-JP" altLang="en-US" sz="1300" dirty="0">
                <a:solidFill>
                  <a:srgbClr val="FF0000"/>
                </a:solidFill>
                <a:latin typeface="メイリオ" panose="020B0604030504040204" pitchFamily="50" charset="-128"/>
                <a:ea typeface="メイリオ" panose="020B0604030504040204" pitchFamily="50" charset="-128"/>
              </a:rPr>
              <a:t>の場合</a:t>
            </a:r>
            <a:r>
              <a:rPr lang="ja-JP" altLang="en-US" sz="1300" dirty="0" smtClean="0">
                <a:solidFill>
                  <a:srgbClr val="FF0000"/>
                </a:solidFill>
                <a:latin typeface="メイリオ" panose="020B0604030504040204" pitchFamily="50" charset="-128"/>
                <a:ea typeface="メイリオ" panose="020B0604030504040204" pitchFamily="50" charset="-128"/>
              </a:rPr>
              <a:t>、郵送に伴うチェック</a:t>
            </a:r>
            <a:r>
              <a:rPr lang="ja-JP" altLang="en-US" sz="1300" dirty="0">
                <a:solidFill>
                  <a:srgbClr val="FF0000"/>
                </a:solidFill>
                <a:latin typeface="メイリオ" panose="020B0604030504040204" pitchFamily="50" charset="-128"/>
                <a:ea typeface="メイリオ" panose="020B0604030504040204" pitchFamily="50" charset="-128"/>
              </a:rPr>
              <a:t>作業等のため</a:t>
            </a:r>
            <a:r>
              <a:rPr lang="ja-JP" altLang="en-US" sz="1300" dirty="0" smtClean="0">
                <a:solidFill>
                  <a:srgbClr val="FF0000"/>
                </a:solidFill>
                <a:latin typeface="メイリオ" panose="020B0604030504040204" pitchFamily="50" charset="-128"/>
                <a:ea typeface="メイリオ" panose="020B0604030504040204" pitchFamily="50" charset="-128"/>
              </a:rPr>
              <a:t>、来所や電子申請よる申請・届出より</a:t>
            </a:r>
            <a:endParaRPr lang="en-US" altLang="ja-JP" sz="1300" dirty="0" smtClean="0">
              <a:solidFill>
                <a:srgbClr val="FF0000"/>
              </a:solidFill>
              <a:latin typeface="メイリオ" panose="020B0604030504040204" pitchFamily="50" charset="-128"/>
              <a:ea typeface="メイリオ" panose="020B0604030504040204" pitchFamily="50" charset="-128"/>
            </a:endParaRPr>
          </a:p>
          <a:p>
            <a:r>
              <a:rPr lang="ja-JP" altLang="en-US" sz="1300" dirty="0" smtClean="0">
                <a:solidFill>
                  <a:srgbClr val="FF0000"/>
                </a:solidFill>
                <a:latin typeface="メイリオ" panose="020B0604030504040204" pitchFamily="50" charset="-128"/>
                <a:ea typeface="メイリオ" panose="020B0604030504040204" pitchFamily="50" charset="-128"/>
              </a:rPr>
              <a:t>　 所要期間が長くなりますの</a:t>
            </a:r>
            <a:r>
              <a:rPr lang="ja-JP" altLang="en-US" sz="1300" dirty="0">
                <a:solidFill>
                  <a:srgbClr val="FF0000"/>
                </a:solidFill>
                <a:latin typeface="メイリオ" panose="020B0604030504040204" pitchFamily="50" charset="-128"/>
                <a:ea typeface="メイリオ" panose="020B0604030504040204" pitchFamily="50" charset="-128"/>
              </a:rPr>
              <a:t>でご了承願います。</a:t>
            </a:r>
          </a:p>
          <a:p>
            <a:endParaRPr lang="ja-JP" altLang="en-US" sz="12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5255442" y="9795941"/>
            <a:ext cx="1657376" cy="302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LL011129</a:t>
            </a:r>
            <a:r>
              <a:rPr lang="ja-JP" altLang="ja-JP" sz="1400" dirty="0">
                <a:solidFill>
                  <a:schemeClr val="tx1"/>
                </a:solidFill>
              </a:rPr>
              <a:t>保</a:t>
            </a:r>
            <a:r>
              <a:rPr lang="en-US" altLang="ja-JP" sz="1400" dirty="0">
                <a:solidFill>
                  <a:schemeClr val="tx1"/>
                </a:solidFill>
              </a:rPr>
              <a:t>01</a:t>
            </a:r>
            <a:endParaRPr kumimoji="1" lang="ja-JP" altLang="en-US" sz="1400" dirty="0">
              <a:solidFill>
                <a:schemeClr val="tx1"/>
              </a:solidFill>
            </a:endParaRPr>
          </a:p>
        </p:txBody>
      </p:sp>
    </p:spTree>
    <p:extLst>
      <p:ext uri="{BB962C8B-B14F-4D97-AF65-F5344CB8AC3E}">
        <p14:creationId xmlns:p14="http://schemas.microsoft.com/office/powerpoint/2010/main" val="3756917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2566</TotalTime>
  <Words>161</Words>
  <Application>Microsoft Office PowerPoint</Application>
  <PresentationFormat>ユーザー設定</PresentationFormat>
  <Paragraphs>30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490</cp:revision>
  <cp:lastPrinted>2019-11-29T07:49:10Z</cp:lastPrinted>
  <dcterms:created xsi:type="dcterms:W3CDTF">2016-02-10T01:30:58Z</dcterms:created>
  <dcterms:modified xsi:type="dcterms:W3CDTF">2019-11-29T07:51:34Z</dcterms:modified>
</cp:coreProperties>
</file>