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4" r:id="rId3"/>
  </p:sldIdLst>
  <p:sldSz cx="7200900" cy="10333038"/>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4">
          <p15:clr>
            <a:srgbClr val="A4A3A4"/>
          </p15:clr>
        </p15:guide>
        <p15:guide id="2" pos="428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沼 瑞穂(oonuma-mizuho01)" initials="大沼" lastIdx="1" clrIdx="0">
    <p:extLst>
      <p:ext uri="{19B8F6BF-5375-455C-9EA6-DF929625EA0E}">
        <p15:presenceInfo xmlns:p15="http://schemas.microsoft.com/office/powerpoint/2012/main" userId="S-1-5-21-4175116151-3849908774-3845857867-376450" providerId="AD"/>
      </p:ext>
    </p:extLst>
  </p:cmAuthor>
  <p:cmAuthor id="2" name="高橋優奈" initials="高橋優奈" lastIdx="1" clrIdx="1">
    <p:extLst>
      <p:ext uri="{19B8F6BF-5375-455C-9EA6-DF929625EA0E}">
        <p15:presenceInfo xmlns:p15="http://schemas.microsoft.com/office/powerpoint/2012/main" userId="高橋優奈"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CCFF33"/>
    <a:srgbClr val="CCFF99"/>
    <a:srgbClr val="E3E30D"/>
    <a:srgbClr val="0000FF"/>
    <a:srgbClr val="9900FF"/>
    <a:srgbClr val="008000"/>
    <a:srgbClr val="0099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84" autoAdjust="0"/>
    <p:restoredTop sz="96391" autoAdjust="0"/>
  </p:normalViewPr>
  <p:slideViewPr>
    <p:cSldViewPr>
      <p:cViewPr varScale="1">
        <p:scale>
          <a:sx n="72" d="100"/>
          <a:sy n="72" d="100"/>
        </p:scale>
        <p:origin x="1962" y="192"/>
      </p:cViewPr>
      <p:guideLst>
        <p:guide orient="horz" pos="3254"/>
        <p:guide pos="4286"/>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a:t>ハローワーク名古屋東における電子申請率</a:t>
            </a:r>
          </a:p>
        </c:rich>
      </c:tx>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'[電子申請利用率　グラフ.xlsx]Sheet1'!$A$2</c:f>
              <c:strCache>
                <c:ptCount val="1"/>
                <c:pt idx="0">
                  <c:v>電子申請率</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'[電子申請利用率　グラフ.xlsx]Sheet1'!$B$1:$G$1</c:f>
              <c:strCache>
                <c:ptCount val="6"/>
                <c:pt idx="0">
                  <c:v>平成30年</c:v>
                </c:pt>
                <c:pt idx="1">
                  <c:v>令和1年</c:v>
                </c:pt>
                <c:pt idx="2">
                  <c:v>令和2年</c:v>
                </c:pt>
                <c:pt idx="3">
                  <c:v>令和3年</c:v>
                </c:pt>
                <c:pt idx="4">
                  <c:v>令和4年</c:v>
                </c:pt>
                <c:pt idx="5">
                  <c:v>令和5年</c:v>
                </c:pt>
              </c:strCache>
            </c:strRef>
          </c:cat>
          <c:val>
            <c:numRef>
              <c:f>'[電子申請利用率　グラフ.xlsx]Sheet1'!$B$2:$G$2</c:f>
              <c:numCache>
                <c:formatCode>0.00%</c:formatCode>
                <c:ptCount val="6"/>
                <c:pt idx="0">
                  <c:v>0.29799999999999999</c:v>
                </c:pt>
                <c:pt idx="1">
                  <c:v>0.35199999999999998</c:v>
                </c:pt>
                <c:pt idx="2">
                  <c:v>0.51900000000000002</c:v>
                </c:pt>
                <c:pt idx="3">
                  <c:v>0.628</c:v>
                </c:pt>
                <c:pt idx="4">
                  <c:v>0.67600000000000005</c:v>
                </c:pt>
                <c:pt idx="5">
                  <c:v>0.748</c:v>
                </c:pt>
              </c:numCache>
            </c:numRef>
          </c:val>
          <c:extLst>
            <c:ext xmlns:c16="http://schemas.microsoft.com/office/drawing/2014/chart" uri="{C3380CC4-5D6E-409C-BE32-E72D297353CC}">
              <c16:uniqueId val="{00000000-FBB3-4CE7-B913-282C1AEF9982}"/>
            </c:ext>
          </c:extLst>
        </c:ser>
        <c:dLbls>
          <c:dLblPos val="outEnd"/>
          <c:showLegendKey val="0"/>
          <c:showVal val="1"/>
          <c:showCatName val="0"/>
          <c:showSerName val="0"/>
          <c:showPercent val="0"/>
          <c:showBubbleSize val="0"/>
        </c:dLbls>
        <c:gapWidth val="219"/>
        <c:overlap val="-27"/>
        <c:axId val="1768575648"/>
        <c:axId val="1768576064"/>
      </c:barChart>
      <c:catAx>
        <c:axId val="1768575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68576064"/>
        <c:crosses val="autoZero"/>
        <c:auto val="1"/>
        <c:lblAlgn val="ctr"/>
        <c:lblOffset val="100"/>
        <c:noMultiLvlLbl val="0"/>
      </c:catAx>
      <c:valAx>
        <c:axId val="176857606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68575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0.125</cdr:x>
      <cdr:y>0.11111</cdr:y>
    </cdr:from>
    <cdr:to>
      <cdr:x>0.9254</cdr:x>
      <cdr:y>0.4375</cdr:y>
    </cdr:to>
    <cdr:cxnSp macro="">
      <cdr:nvCxnSpPr>
        <cdr:cNvPr id="3" name="直線矢印コネクタ 2"/>
        <cdr:cNvCxnSpPr/>
      </cdr:nvCxnSpPr>
      <cdr:spPr>
        <a:xfrm xmlns:a="http://schemas.openxmlformats.org/drawingml/2006/main" flipV="1">
          <a:off x="590550" y="304800"/>
          <a:ext cx="3781425" cy="895350"/>
        </a:xfrm>
        <a:prstGeom xmlns:a="http://schemas.openxmlformats.org/drawingml/2006/main" prst="straightConnector1">
          <a:avLst/>
        </a:prstGeom>
        <a:ln xmlns:a="http://schemas.openxmlformats.org/drawingml/2006/main" w="15875">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8887"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140" y="0"/>
            <a:ext cx="2948887" cy="496888"/>
          </a:xfrm>
          <a:prstGeom prst="rect">
            <a:avLst/>
          </a:prstGeom>
        </p:spPr>
        <p:txBody>
          <a:bodyPr vert="horz" lIns="91440" tIns="45720" rIns="91440" bIns="45720" rtlCol="0"/>
          <a:lstStyle>
            <a:lvl1pPr algn="r">
              <a:defRPr sz="1200"/>
            </a:lvl1pPr>
          </a:lstStyle>
          <a:p>
            <a:fld id="{216A7290-273C-4D98-A606-1CACB393D60B}" type="datetimeFigureOut">
              <a:rPr kumimoji="1" lang="ja-JP" altLang="en-US" smtClean="0"/>
              <a:t>2024/2/14</a:t>
            </a:fld>
            <a:endParaRPr kumimoji="1" lang="ja-JP" altLang="en-US"/>
          </a:p>
        </p:txBody>
      </p:sp>
      <p:sp>
        <p:nvSpPr>
          <p:cNvPr id="4" name="スライド イメージ プレースホルダー 3"/>
          <p:cNvSpPr>
            <a:spLocks noGrp="1" noRot="1" noChangeAspect="1"/>
          </p:cNvSpPr>
          <p:nvPr>
            <p:ph type="sldImg" idx="2"/>
          </p:nvPr>
        </p:nvSpPr>
        <p:spPr>
          <a:xfrm>
            <a:off x="2105025" y="746125"/>
            <a:ext cx="2595563"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879" y="4721225"/>
            <a:ext cx="5443856"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8887"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140" y="9440864"/>
            <a:ext cx="2948887" cy="496887"/>
          </a:xfrm>
          <a:prstGeom prst="rect">
            <a:avLst/>
          </a:prstGeom>
        </p:spPr>
        <p:txBody>
          <a:bodyPr vert="horz" lIns="91440" tIns="45720" rIns="91440" bIns="45720" rtlCol="0" anchor="b"/>
          <a:lstStyle>
            <a:lvl1pPr algn="r">
              <a:defRPr sz="1200"/>
            </a:lvl1pPr>
          </a:lstStyle>
          <a:p>
            <a:fld id="{B5FB8DFE-E13A-44FA-BA75-85A6FE19D0A0}" type="slidenum">
              <a:rPr kumimoji="1" lang="ja-JP" altLang="en-US" smtClean="0"/>
              <a:t>‹#›</a:t>
            </a:fld>
            <a:endParaRPr kumimoji="1" lang="ja-JP" altLang="en-US"/>
          </a:p>
        </p:txBody>
      </p:sp>
    </p:spTree>
    <p:extLst>
      <p:ext uri="{BB962C8B-B14F-4D97-AF65-F5344CB8AC3E}">
        <p14:creationId xmlns:p14="http://schemas.microsoft.com/office/powerpoint/2010/main" val="33069933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FB8DFE-E13A-44FA-BA75-85A6FE19D0A0}"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43626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0"/>
            <a:ext cx="6120765" cy="221490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213FC8-B9D2-4C27-B3F6-185D33A7C005}" type="datetimeFigureOut">
              <a:rPr kumimoji="1" lang="ja-JP" altLang="en-US" smtClean="0"/>
              <a:t>2024/2/14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2777052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213FC8-B9D2-4C27-B3F6-185D33A7C005}" type="datetimeFigureOut">
              <a:rPr kumimoji="1" lang="ja-JP" altLang="en-US" smtClean="0"/>
              <a:t>2024/2/14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2510777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764" y="624289"/>
            <a:ext cx="1275159" cy="1328225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786" y="624289"/>
            <a:ext cx="3707963" cy="1328225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213FC8-B9D2-4C27-B3F6-185D33A7C005}" type="datetimeFigureOut">
              <a:rPr kumimoji="1" lang="ja-JP" altLang="en-US" smtClean="0"/>
              <a:t>2024/2/14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687817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213FC8-B9D2-4C27-B3F6-185D33A7C005}" type="datetimeFigureOut">
              <a:rPr kumimoji="1" lang="ja-JP" altLang="en-US" smtClean="0"/>
              <a:t>2024/2/14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148345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1" y="6639935"/>
            <a:ext cx="6120765" cy="205225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1" y="4379583"/>
            <a:ext cx="6120765" cy="22603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213FC8-B9D2-4C27-B3F6-185D33A7C005}" type="datetimeFigureOut">
              <a:rPr kumimoji="1" lang="ja-JP" altLang="en-US" smtClean="0"/>
              <a:t>2024/2/14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3007544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786" y="3633307"/>
            <a:ext cx="2491561" cy="102732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5362" y="3633307"/>
            <a:ext cx="2491562" cy="102732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213FC8-B9D2-4C27-B3F6-185D33A7C005}" type="datetimeFigureOut">
              <a:rPr kumimoji="1" lang="ja-JP" altLang="en-US" smtClean="0"/>
              <a:t>2024/2/14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2535323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3801"/>
            <a:ext cx="6480810" cy="172217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312975"/>
            <a:ext cx="3181648" cy="9639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5" y="3276913"/>
            <a:ext cx="3181648" cy="59534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7" y="2312975"/>
            <a:ext cx="3182898" cy="9639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7" y="3276913"/>
            <a:ext cx="3182898" cy="59534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213FC8-B9D2-4C27-B3F6-185D33A7C005}" type="datetimeFigureOut">
              <a:rPr kumimoji="1" lang="ja-JP" altLang="en-US" smtClean="0"/>
              <a:t>2024/2/14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234309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213FC8-B9D2-4C27-B3F6-185D33A7C005}" type="datetimeFigureOut">
              <a:rPr kumimoji="1" lang="ja-JP" altLang="en-US" smtClean="0"/>
              <a:t>2024/2/14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128369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213FC8-B9D2-4C27-B3F6-185D33A7C005}" type="datetimeFigureOut">
              <a:rPr kumimoji="1" lang="ja-JP" altLang="en-US" smtClean="0"/>
              <a:t>2024/2/14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1523374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8"/>
            <a:ext cx="2369046" cy="1750876"/>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2" y="411409"/>
            <a:ext cx="4025503" cy="88189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6" y="2162285"/>
            <a:ext cx="2369046" cy="70680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213FC8-B9D2-4C27-B3F6-185D33A7C005}" type="datetimeFigureOut">
              <a:rPr kumimoji="1" lang="ja-JP" altLang="en-US" smtClean="0"/>
              <a:t>2024/2/14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4093114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6"/>
            <a:ext cx="4320540" cy="85391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7" y="923276"/>
            <a:ext cx="4320540" cy="61998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7" y="8087038"/>
            <a:ext cx="4320540" cy="121269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213FC8-B9D2-4C27-B3F6-185D33A7C005}" type="datetimeFigureOut">
              <a:rPr kumimoji="1" lang="ja-JP" altLang="en-US" smtClean="0"/>
              <a:t>2024/2/14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807653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13801"/>
            <a:ext cx="6480810" cy="172217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411043"/>
            <a:ext cx="6480810" cy="681932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5" y="9577196"/>
            <a:ext cx="1680210" cy="550139"/>
          </a:xfrm>
          <a:prstGeom prst="rect">
            <a:avLst/>
          </a:prstGeom>
        </p:spPr>
        <p:txBody>
          <a:bodyPr vert="horz" lIns="91440" tIns="45720" rIns="91440" bIns="45720" rtlCol="0" anchor="ctr"/>
          <a:lstStyle>
            <a:lvl1pPr algn="l">
              <a:defRPr sz="1200">
                <a:solidFill>
                  <a:schemeClr val="tx1">
                    <a:tint val="75000"/>
                  </a:schemeClr>
                </a:solidFill>
              </a:defRPr>
            </a:lvl1pPr>
          </a:lstStyle>
          <a:p>
            <a:fld id="{1C213FC8-B9D2-4C27-B3F6-185D33A7C005}" type="datetimeFigureOut">
              <a:rPr kumimoji="1" lang="ja-JP" altLang="en-US" smtClean="0"/>
              <a:t>2024/2/14</a:t>
            </a:fld>
            <a:endParaRPr kumimoji="1" lang="ja-JP" altLang="en-US"/>
          </a:p>
        </p:txBody>
      </p:sp>
      <p:sp>
        <p:nvSpPr>
          <p:cNvPr id="5" name="フッター プレースホルダー 4"/>
          <p:cNvSpPr>
            <a:spLocks noGrp="1"/>
          </p:cNvSpPr>
          <p:nvPr>
            <p:ph type="ftr" sz="quarter" idx="3"/>
          </p:nvPr>
        </p:nvSpPr>
        <p:spPr>
          <a:xfrm>
            <a:off x="2460308" y="9577196"/>
            <a:ext cx="2280285" cy="55013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577196"/>
            <a:ext cx="1680210" cy="550139"/>
          </a:xfrm>
          <a:prstGeom prst="rect">
            <a:avLst/>
          </a:prstGeom>
        </p:spPr>
        <p:txBody>
          <a:bodyPr vert="horz" lIns="91440" tIns="45720" rIns="91440" bIns="45720" rtlCol="0" anchor="ctr"/>
          <a:lstStyle>
            <a:lvl1pPr algn="r">
              <a:defRPr sz="1200">
                <a:solidFill>
                  <a:schemeClr val="tx1">
                    <a:tint val="75000"/>
                  </a:schemeClr>
                </a:solidFill>
              </a:defRPr>
            </a:lvl1pPr>
          </a:lstStyle>
          <a:p>
            <a:fld id="{58B54907-7FC7-43F0-963F-482B46E23A5C}" type="slidenum">
              <a:rPr kumimoji="1" lang="ja-JP" altLang="en-US" smtClean="0"/>
              <a:t>‹#›</a:t>
            </a:fld>
            <a:endParaRPr kumimoji="1" lang="ja-JP" altLang="en-US"/>
          </a:p>
        </p:txBody>
      </p:sp>
    </p:spTree>
    <p:extLst>
      <p:ext uri="{BB962C8B-B14F-4D97-AF65-F5344CB8AC3E}">
        <p14:creationId xmlns:p14="http://schemas.microsoft.com/office/powerpoint/2010/main" val="2315884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shinsei.e-gov.go.jp/" TargetMode="External"/><Relationship Id="rId7"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gbiz-id.go.jp/top/" TargetMode="External"/><Relationship Id="rId4" Type="http://schemas.openxmlformats.org/officeDocument/2006/relationships/hyperlink" Target="https://www.nenkin.go.jp/denshibenri/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222057" y="5863512"/>
            <a:ext cx="6679140" cy="964367"/>
          </a:xfrm>
          <a:prstGeom prst="rect">
            <a:avLst/>
          </a:prstGeom>
          <a:noFill/>
          <a:ln>
            <a:noFill/>
          </a:ln>
        </p:spPr>
        <p:txBody>
          <a:bodyPr wrap="square">
            <a:spAutoFit/>
          </a:bodyPr>
          <a:lstStyle/>
          <a:p>
            <a:pPr indent="139700">
              <a:lnSpc>
                <a:spcPts val="1680"/>
              </a:lnSpc>
              <a:defRPr/>
            </a:pP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グラフのデータは雇用保険被保険者資格取得届・喪失届・離職証明書、高年齢継続給付支給申請、育児休業給付支給申請の総合計の利用率を表しています。</a:t>
            </a:r>
            <a:endPar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139700">
              <a:lnSpc>
                <a:spcPts val="1680"/>
              </a:lnSpc>
              <a:defRPr/>
            </a:pP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年度については</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月までの総合計のデータとなっています。</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indent="139700">
              <a:lnSpc>
                <a:spcPts val="1680"/>
              </a:lnSpc>
              <a:defRPr/>
            </a:pP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3"/>
          <p:cNvSpPr/>
          <p:nvPr/>
        </p:nvSpPr>
        <p:spPr>
          <a:xfrm>
            <a:off x="72007" y="607211"/>
            <a:ext cx="7077697" cy="10649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186737" y="1877975"/>
            <a:ext cx="6916454" cy="9915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3600" b="1"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295475" y="2519936"/>
            <a:ext cx="6679140" cy="1182375"/>
          </a:xfrm>
          <a:prstGeom prst="rect">
            <a:avLst/>
          </a:prstGeom>
          <a:solidFill>
            <a:schemeClr val="accent1">
              <a:lumMod val="20000"/>
              <a:lumOff val="80000"/>
            </a:schemeClr>
          </a:solidFill>
        </p:spPr>
        <p:txBody>
          <a:bodyPr wrap="square">
            <a:spAutoFit/>
          </a:bodyPr>
          <a:lstStyle/>
          <a:p>
            <a:pPr lvl="0" indent="139700">
              <a:lnSpc>
                <a:spcPts val="1680"/>
              </a:lnSpc>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現在、政府全体で行政コスト</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行政手続きに要する事業者の作業時間</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を削減するため電子申請の利用促進を進めています。雇用保険適用関係や雇用継続給付の届出・申請について、既に多くの方に電子申請をご利用いただいております。</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indent="139700">
              <a:lnSpc>
                <a:spcPts val="1680"/>
              </a:lnSpc>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来所による届出・申請をされている事業主の皆様は、是非、電子申請の利用をご検討下さい。</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AutoShape 12"/>
          <p:cNvSpPr>
            <a:spLocks noChangeArrowheads="1"/>
          </p:cNvSpPr>
          <p:nvPr/>
        </p:nvSpPr>
        <p:spPr bwMode="auto">
          <a:xfrm>
            <a:off x="-252466" y="-258275"/>
            <a:ext cx="647843" cy="501019"/>
          </a:xfrm>
          <a:prstGeom prst="roundRect">
            <a:avLst>
              <a:gd name="adj" fmla="val 50000"/>
            </a:avLst>
          </a:prstGeom>
          <a:solidFill>
            <a:schemeClr val="accent5">
              <a:lumMod val="60000"/>
              <a:lumOff val="40000"/>
            </a:schemeClr>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13" name="図 12"/>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a:off x="385480" y="-303584"/>
            <a:ext cx="522600" cy="531812"/>
          </a:xfrm>
          <a:prstGeom prst="rect">
            <a:avLst/>
          </a:prstGeom>
          <a:noFill/>
          <a:ln w="9525">
            <a:noFill/>
            <a:miter lim="800000"/>
            <a:headEnd/>
            <a:tailEnd/>
          </a:ln>
        </p:spPr>
      </p:pic>
      <p:sp>
        <p:nvSpPr>
          <p:cNvPr id="14" name="AutoShape 14"/>
          <p:cNvSpPr>
            <a:spLocks noChangeArrowheads="1"/>
          </p:cNvSpPr>
          <p:nvPr/>
        </p:nvSpPr>
        <p:spPr bwMode="auto">
          <a:xfrm>
            <a:off x="900314" y="-258275"/>
            <a:ext cx="6913500" cy="501019"/>
          </a:xfrm>
          <a:prstGeom prst="roundRect">
            <a:avLst>
              <a:gd name="adj" fmla="val 50000"/>
            </a:avLst>
          </a:prstGeom>
          <a:solidFill>
            <a:schemeClr val="accent5">
              <a:lumMod val="60000"/>
              <a:lumOff val="40000"/>
            </a:schemeClr>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 name="テキスト ボックス 4"/>
          <p:cNvSpPr txBox="1"/>
          <p:nvPr/>
        </p:nvSpPr>
        <p:spPr>
          <a:xfrm>
            <a:off x="295475" y="282499"/>
            <a:ext cx="427708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雇用保険関係の届出・申請を行う事業主の皆さまへ</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 name="正方形/長方形 1"/>
          <p:cNvSpPr/>
          <p:nvPr/>
        </p:nvSpPr>
        <p:spPr>
          <a:xfrm>
            <a:off x="72007" y="619709"/>
            <a:ext cx="7145915" cy="1209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spcBef>
                <a:spcPts val="0"/>
              </a:spcBef>
              <a:spcAft>
                <a:spcPts val="0"/>
              </a:spcAft>
              <a:buClrTx/>
              <a:buSzTx/>
              <a:buFontTx/>
              <a:buNone/>
              <a:tabLst/>
              <a:defRPr/>
            </a:pPr>
            <a:r>
              <a:rPr lang="ja-JP" altLang="en-US"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ハローワークでは各種手続のオンライン化・業務効率化を図るため</a:t>
            </a:r>
            <a:endParaRPr lang="en-US" altLang="ja-JP"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auto" latinLnBrk="0" hangingPunct="1">
              <a:spcBef>
                <a:spcPts val="0"/>
              </a:spcBef>
              <a:spcAft>
                <a:spcPts val="0"/>
              </a:spcAft>
              <a:buClrTx/>
              <a:buSzTx/>
              <a:buFontTx/>
              <a:buNone/>
              <a:tabLst/>
              <a:defRPr/>
            </a:pPr>
            <a:r>
              <a:rPr lang="ja-JP" altLang="en-US" sz="3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電子申請のご利用</a:t>
            </a:r>
            <a:r>
              <a:rPr lang="ja-JP" altLang="en-US" sz="22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をお勧めしています！！</a:t>
            </a:r>
            <a:endParaRPr kumimoji="1" lang="en-US" altLang="ja-JP" sz="2000" b="1" i="0" u="none" strike="noStrike" kern="1200" cap="none" spc="0" normalizeH="0" baseline="0" noProof="0" dirty="0">
              <a:ln>
                <a:noFill/>
              </a:ln>
              <a:solidFill>
                <a:srgbClr val="1F497D"/>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a:spLocks noChangeAspect="1"/>
          </p:cNvSpPr>
          <p:nvPr/>
        </p:nvSpPr>
        <p:spPr>
          <a:xfrm>
            <a:off x="197204" y="2132891"/>
            <a:ext cx="415498" cy="369332"/>
          </a:xfrm>
          <a:prstGeom prst="rect">
            <a:avLst/>
          </a:prstGeom>
        </p:spPr>
        <p:txBody>
          <a:bodyPr wrap="non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FFC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 name="正方形/長方形 5"/>
          <p:cNvSpPr/>
          <p:nvPr/>
        </p:nvSpPr>
        <p:spPr>
          <a:xfrm>
            <a:off x="222057" y="7141259"/>
            <a:ext cx="6787351" cy="2346796"/>
          </a:xfrm>
          <a:prstGeom prst="rect">
            <a:avLst/>
          </a:prstGeom>
          <a:solidFill>
            <a:schemeClr val="accent2">
              <a:lumMod val="20000"/>
              <a:lumOff val="80000"/>
            </a:schemeClr>
          </a:solidFill>
          <a:ln w="19050">
            <a:solidFill>
              <a:schemeClr val="accent2"/>
            </a:solidFill>
          </a:ln>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電子申請なら、</a:t>
            </a:r>
            <a:r>
              <a:rPr kumimoji="1" lang="en-US" altLang="ja-JP"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時間、</a:t>
            </a:r>
            <a:r>
              <a:rPr kumimoji="1" lang="en-US" altLang="ja-JP"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365</a:t>
            </a:r>
            <a:r>
              <a:rPr kumimoji="1" lang="ja-JP" altLang="en-US"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日いつでも申請可能です！</a:t>
            </a:r>
            <a:endParaRPr kumimoji="1" lang="en-US" altLang="ja-JP"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●移動費や人件費などのコストを削減できます！</a:t>
            </a:r>
            <a:endParaRPr kumimoji="1" lang="en-US" altLang="ja-JP"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endParaRPr kumimoji="1" lang="en-US" altLang="ja-JP" sz="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a:spcBef>
                <a:spcPts val="300"/>
              </a:spcBef>
              <a:defRPr/>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mtClean="0">
                <a:latin typeface="メイリオ" panose="020B0604030504040204" pitchFamily="50" charset="-128"/>
                <a:ea typeface="メイリオ" panose="020B0604030504040204" pitchFamily="50" charset="-128"/>
                <a:cs typeface="メイリオ" panose="020B0604030504040204" pitchFamily="50" charset="-128"/>
              </a:rPr>
              <a:t>ハローワークへの移動</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時間や待ち時間が削減できます！</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spcBef>
                <a:spcPts val="300"/>
              </a:spcBef>
              <a:defRPr/>
            </a:pPr>
            <a:endParaRPr kumimoji="1" lang="en-US" altLang="ja-JP" sz="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●簡単・スピーディーに申請できます！</a:t>
            </a:r>
            <a:endParaRPr kumimoji="1" lang="en-US" altLang="ja-JP"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endParaRPr kumimoji="1" lang="en-US" altLang="ja-JP" sz="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●マイナンバー等の個人情報の持ち運びが不要となります！</a:t>
            </a:r>
            <a:endParaRPr kumimoji="1" lang="en-US" altLang="ja-JP"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222057" y="6768658"/>
            <a:ext cx="4681237" cy="361439"/>
          </a:xfrm>
          <a:prstGeom prst="rect">
            <a:avLst/>
          </a:prstGeom>
          <a:solidFill>
            <a:schemeClr val="accent2">
              <a:lumMod val="40000"/>
              <a:lumOff val="6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電子申請のメリット</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8" name="正方形/長方形 27"/>
          <p:cNvSpPr/>
          <p:nvPr/>
        </p:nvSpPr>
        <p:spPr>
          <a:xfrm>
            <a:off x="382449" y="2188205"/>
            <a:ext cx="4680520" cy="310341"/>
          </a:xfrm>
          <a:prstGeom prst="rect">
            <a:avLst/>
          </a:prstGeom>
          <a:noFill/>
        </p:spPr>
        <p:txBody>
          <a:bodyPr wrap="square">
            <a:spAutoFit/>
          </a:bodyPr>
          <a:lstStyle/>
          <a:p>
            <a:pPr lvl="0" indent="139700">
              <a:lnSpc>
                <a:spcPts val="1680"/>
              </a:lnSpc>
              <a:defRPr/>
            </a:pPr>
            <a:r>
              <a:rPr kumimoji="1" lang="ja-JP" altLang="en-US" sz="2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電子申請のご利用が増えています！</a:t>
            </a:r>
            <a:endParaRPr kumimoji="1" lang="en-US" altLang="ja-JP" sz="2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4" name="グループ化 23"/>
          <p:cNvGrpSpPr/>
          <p:nvPr/>
        </p:nvGrpSpPr>
        <p:grpSpPr>
          <a:xfrm>
            <a:off x="-549056" y="9703023"/>
            <a:ext cx="8037938" cy="883046"/>
            <a:chOff x="-620101" y="9747797"/>
            <a:chExt cx="8037938" cy="883046"/>
          </a:xfrm>
        </p:grpSpPr>
        <p:sp>
          <p:nvSpPr>
            <p:cNvPr id="27" name="AutoShape 7"/>
            <p:cNvSpPr>
              <a:spLocks noChangeArrowheads="1"/>
            </p:cNvSpPr>
            <p:nvPr/>
          </p:nvSpPr>
          <p:spPr bwMode="auto">
            <a:xfrm>
              <a:off x="-620101" y="10119636"/>
              <a:ext cx="6913499" cy="500045"/>
            </a:xfrm>
            <a:prstGeom prst="roundRect">
              <a:avLst>
                <a:gd name="adj" fmla="val 50000"/>
              </a:avLst>
            </a:prstGeom>
            <a:solidFill>
              <a:schemeClr val="accent5">
                <a:lumMod val="60000"/>
                <a:lumOff val="40000"/>
              </a:schemeClr>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nvGrpSpPr>
            <p:cNvPr id="29" name="グループ化 28"/>
            <p:cNvGrpSpPr/>
            <p:nvPr/>
          </p:nvGrpSpPr>
          <p:grpSpPr>
            <a:xfrm>
              <a:off x="2235739" y="9747797"/>
              <a:ext cx="5182098" cy="883046"/>
              <a:chOff x="2235739" y="9747797"/>
              <a:chExt cx="5182098" cy="883046"/>
            </a:xfrm>
          </p:grpSpPr>
          <p:sp>
            <p:nvSpPr>
              <p:cNvPr id="30" name="Rectangle 10"/>
              <p:cNvSpPr>
                <a:spLocks noChangeArrowheads="1"/>
              </p:cNvSpPr>
              <p:nvPr/>
            </p:nvSpPr>
            <p:spPr bwMode="auto">
              <a:xfrm>
                <a:off x="2235739" y="9747797"/>
                <a:ext cx="2571043" cy="338966"/>
              </a:xfrm>
              <a:prstGeom prst="rect">
                <a:avLst/>
              </a:prstGeom>
              <a:noFill/>
              <a:ln w="9525">
                <a:noFill/>
                <a:miter lim="800000"/>
                <a:headEnd/>
                <a:tailEnd/>
              </a:ln>
            </p:spPr>
            <p:txBody>
              <a:bodyPr wrap="square" lIns="91848" tIns="45924" rIns="91848" bIns="45924">
                <a:spAutoFit/>
              </a:body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ハローワーク名古屋東</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1" name="図 1"/>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rot="10800000">
                <a:off x="6236743" y="10072871"/>
                <a:ext cx="533251" cy="557972"/>
              </a:xfrm>
              <a:prstGeom prst="rect">
                <a:avLst/>
              </a:prstGeom>
              <a:noFill/>
              <a:ln w="9525">
                <a:noFill/>
                <a:miter lim="800000"/>
                <a:headEnd/>
                <a:tailEnd/>
              </a:ln>
            </p:spPr>
          </p:pic>
          <p:sp>
            <p:nvSpPr>
              <p:cNvPr id="32" name="AutoShape 9"/>
              <p:cNvSpPr>
                <a:spLocks noChangeArrowheads="1"/>
              </p:cNvSpPr>
              <p:nvPr/>
            </p:nvSpPr>
            <p:spPr bwMode="auto">
              <a:xfrm>
                <a:off x="6769994" y="10072871"/>
                <a:ext cx="647843" cy="500045"/>
              </a:xfrm>
              <a:prstGeom prst="roundRect">
                <a:avLst>
                  <a:gd name="adj" fmla="val 50000"/>
                </a:avLst>
              </a:prstGeom>
              <a:solidFill>
                <a:schemeClr val="accent5">
                  <a:lumMod val="60000"/>
                  <a:lumOff val="40000"/>
                </a:schemeClr>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grpSp>
      <p:sp>
        <p:nvSpPr>
          <p:cNvPr id="40" name="角丸四角形 39"/>
          <p:cNvSpPr/>
          <p:nvPr/>
        </p:nvSpPr>
        <p:spPr>
          <a:xfrm>
            <a:off x="164991" y="4126227"/>
            <a:ext cx="3217551" cy="116049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電子申請の利用率は</a:t>
            </a:r>
            <a:endParaRPr kumimoji="1" lang="en-US" altLang="ja-JP" sz="2400" b="1" dirty="0" smtClean="0">
              <a:solidFill>
                <a:schemeClr val="tx1"/>
              </a:solidFill>
            </a:endParaRPr>
          </a:p>
          <a:p>
            <a:pPr algn="ctr"/>
            <a:r>
              <a:rPr kumimoji="1" lang="ja-JP" altLang="en-US" sz="2400" b="1" dirty="0" smtClean="0">
                <a:solidFill>
                  <a:schemeClr val="tx1"/>
                </a:solidFill>
              </a:rPr>
              <a:t>伸びています！！</a:t>
            </a:r>
            <a:endParaRPr kumimoji="1" lang="ja-JP" altLang="en-US" sz="2400" b="1" dirty="0">
              <a:solidFill>
                <a:schemeClr val="tx1"/>
              </a:solidFill>
            </a:endParaRPr>
          </a:p>
        </p:txBody>
      </p:sp>
      <p:graphicFrame>
        <p:nvGraphicFramePr>
          <p:cNvPr id="44" name="グラフ 43"/>
          <p:cNvGraphicFramePr>
            <a:graphicFrameLocks/>
          </p:cNvGraphicFramePr>
          <p:nvPr>
            <p:extLst>
              <p:ext uri="{D42A27DB-BD31-4B8C-83A1-F6EECF244321}">
                <p14:modId xmlns:p14="http://schemas.microsoft.com/office/powerpoint/2010/main" val="693949939"/>
              </p:ext>
            </p:extLst>
          </p:nvPr>
        </p:nvGraphicFramePr>
        <p:xfrm>
          <a:off x="3394583" y="3713472"/>
          <a:ext cx="3708608" cy="2150039"/>
        </p:xfrm>
        <a:graphic>
          <a:graphicData uri="http://schemas.openxmlformats.org/drawingml/2006/chart">
            <c:chart xmlns:c="http://schemas.openxmlformats.org/drawingml/2006/chart" xmlns:r="http://schemas.openxmlformats.org/officeDocument/2006/relationships" r:id="rId4"/>
          </a:graphicData>
        </a:graphic>
      </p:graphicFrame>
      <p:sp>
        <p:nvSpPr>
          <p:cNvPr id="8" name="角丸四角形 7"/>
          <p:cNvSpPr/>
          <p:nvPr/>
        </p:nvSpPr>
        <p:spPr>
          <a:xfrm>
            <a:off x="4720408" y="9598297"/>
            <a:ext cx="2289000" cy="42980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利用方法は裏面を確認</a:t>
            </a:r>
            <a:endParaRPr kumimoji="1" lang="ja-JP" altLang="en-US" sz="1600" b="1" dirty="0">
              <a:solidFill>
                <a:schemeClr val="tx1"/>
              </a:solidFill>
            </a:endParaRPr>
          </a:p>
        </p:txBody>
      </p:sp>
    </p:spTree>
    <p:extLst>
      <p:ext uri="{BB962C8B-B14F-4D97-AF65-F5344CB8AC3E}">
        <p14:creationId xmlns:p14="http://schemas.microsoft.com/office/powerpoint/2010/main" val="3756917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52499" y="4013388"/>
            <a:ext cx="1799346" cy="379212"/>
          </a:xfrm>
          <a:solidFill>
            <a:schemeClr val="accent1">
              <a:lumMod val="20000"/>
              <a:lumOff val="80000"/>
            </a:schemeClr>
          </a:solidFill>
          <a:ln w="28575">
            <a:solidFill>
              <a:schemeClr val="tx2"/>
            </a:solidFill>
          </a:ln>
        </p:spPr>
        <p:txBody>
          <a:bodyPr>
            <a:normAutofit/>
          </a:bodyPr>
          <a:lstStyle/>
          <a:p>
            <a:pPr marL="0" indent="0">
              <a:buNone/>
            </a:pPr>
            <a:r>
              <a:rPr kumimoji="1" lang="ja-JP" altLang="en-US" sz="1800" b="1" dirty="0" smtClean="0">
                <a:latin typeface="メイリオ" panose="020B0604030504040204" pitchFamily="50" charset="-128"/>
                <a:ea typeface="メイリオ" panose="020B0604030504040204" pitchFamily="50" charset="-128"/>
              </a:rPr>
              <a:t>電子申請の流れ</a:t>
            </a:r>
            <a:endParaRPr kumimoji="1" lang="ja-JP" altLang="en-US" sz="18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253362" y="-306089"/>
            <a:ext cx="8066280" cy="546328"/>
            <a:chOff x="-396646" y="-171378"/>
            <a:chExt cx="8066280" cy="546328"/>
          </a:xfrm>
        </p:grpSpPr>
        <p:sp>
          <p:nvSpPr>
            <p:cNvPr id="4" name="AutoShape 12"/>
            <p:cNvSpPr>
              <a:spLocks noChangeArrowheads="1"/>
            </p:cNvSpPr>
            <p:nvPr/>
          </p:nvSpPr>
          <p:spPr bwMode="auto">
            <a:xfrm>
              <a:off x="-396646" y="-126069"/>
              <a:ext cx="647843" cy="501019"/>
            </a:xfrm>
            <a:prstGeom prst="roundRect">
              <a:avLst>
                <a:gd name="adj" fmla="val 50000"/>
              </a:avLst>
            </a:prstGeom>
            <a:solidFill>
              <a:schemeClr val="accent5">
                <a:lumMod val="60000"/>
                <a:lumOff val="40000"/>
              </a:schemeClr>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5" name="図 4"/>
            <p:cNvPicPr>
              <a:picLocks noChangeAspect="1" noChangeArrowheads="1"/>
            </p:cNvPicPr>
            <p:nvPr/>
          </p:nvPicPr>
          <p:blipFill>
            <a:blip r:embed="rId2" cstate="print">
              <a:duotone>
                <a:prstClr val="black"/>
                <a:schemeClr val="accent5">
                  <a:tint val="45000"/>
                  <a:satMod val="400000"/>
                </a:schemeClr>
              </a:duotone>
            </a:blip>
            <a:srcRect/>
            <a:stretch>
              <a:fillRect/>
            </a:stretch>
          </p:blipFill>
          <p:spPr bwMode="auto">
            <a:xfrm>
              <a:off x="241300" y="-171378"/>
              <a:ext cx="522600" cy="531812"/>
            </a:xfrm>
            <a:prstGeom prst="rect">
              <a:avLst/>
            </a:prstGeom>
            <a:noFill/>
            <a:ln w="9525">
              <a:noFill/>
              <a:miter lim="800000"/>
              <a:headEnd/>
              <a:tailEnd/>
            </a:ln>
          </p:spPr>
        </p:pic>
        <p:sp>
          <p:nvSpPr>
            <p:cNvPr id="6" name="AutoShape 14"/>
            <p:cNvSpPr>
              <a:spLocks noChangeArrowheads="1"/>
            </p:cNvSpPr>
            <p:nvPr/>
          </p:nvSpPr>
          <p:spPr bwMode="auto">
            <a:xfrm>
              <a:off x="756134" y="-126069"/>
              <a:ext cx="6913500" cy="501019"/>
            </a:xfrm>
            <a:prstGeom prst="roundRect">
              <a:avLst>
                <a:gd name="adj" fmla="val 50000"/>
              </a:avLst>
            </a:prstGeom>
            <a:solidFill>
              <a:schemeClr val="accent5">
                <a:lumMod val="60000"/>
                <a:lumOff val="40000"/>
              </a:schemeClr>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grpSp>
        <p:nvGrpSpPr>
          <p:cNvPr id="11" name="グループ化 10"/>
          <p:cNvGrpSpPr/>
          <p:nvPr/>
        </p:nvGrpSpPr>
        <p:grpSpPr>
          <a:xfrm>
            <a:off x="-585060" y="9747797"/>
            <a:ext cx="8037938" cy="883046"/>
            <a:chOff x="-620101" y="9747797"/>
            <a:chExt cx="8037938" cy="883046"/>
          </a:xfrm>
        </p:grpSpPr>
        <p:sp>
          <p:nvSpPr>
            <p:cNvPr id="14" name="AutoShape 7"/>
            <p:cNvSpPr>
              <a:spLocks noChangeArrowheads="1"/>
            </p:cNvSpPr>
            <p:nvPr/>
          </p:nvSpPr>
          <p:spPr bwMode="auto">
            <a:xfrm>
              <a:off x="-620101" y="10119636"/>
              <a:ext cx="6913499" cy="500045"/>
            </a:xfrm>
            <a:prstGeom prst="roundRect">
              <a:avLst>
                <a:gd name="adj" fmla="val 50000"/>
              </a:avLst>
            </a:prstGeom>
            <a:solidFill>
              <a:schemeClr val="accent5">
                <a:lumMod val="60000"/>
                <a:lumOff val="40000"/>
              </a:schemeClr>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nvGrpSpPr>
            <p:cNvPr id="15" name="グループ化 14"/>
            <p:cNvGrpSpPr/>
            <p:nvPr/>
          </p:nvGrpSpPr>
          <p:grpSpPr>
            <a:xfrm>
              <a:off x="2235739" y="9747797"/>
              <a:ext cx="5182098" cy="883046"/>
              <a:chOff x="2235739" y="9747797"/>
              <a:chExt cx="5182098" cy="883046"/>
            </a:xfrm>
          </p:grpSpPr>
          <p:sp>
            <p:nvSpPr>
              <p:cNvPr id="16" name="Rectangle 10"/>
              <p:cNvSpPr>
                <a:spLocks noChangeArrowheads="1"/>
              </p:cNvSpPr>
              <p:nvPr/>
            </p:nvSpPr>
            <p:spPr bwMode="auto">
              <a:xfrm>
                <a:off x="2235739" y="9747797"/>
                <a:ext cx="2571043" cy="338966"/>
              </a:xfrm>
              <a:prstGeom prst="rect">
                <a:avLst/>
              </a:prstGeom>
              <a:noFill/>
              <a:ln w="9525">
                <a:noFill/>
                <a:miter lim="800000"/>
                <a:headEnd/>
                <a:tailEnd/>
              </a:ln>
            </p:spPr>
            <p:txBody>
              <a:bodyPr wrap="square" lIns="91848" tIns="45924" rIns="91848" bIns="45924">
                <a:spAutoFit/>
              </a:body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ハローワーク名古屋東</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図 1"/>
              <p:cNvPicPr>
                <a:picLocks noChangeAspect="1" noChangeArrowheads="1"/>
              </p:cNvPicPr>
              <p:nvPr/>
            </p:nvPicPr>
            <p:blipFill>
              <a:blip r:embed="rId2" cstate="print">
                <a:duotone>
                  <a:prstClr val="black"/>
                  <a:schemeClr val="accent5">
                    <a:tint val="45000"/>
                    <a:satMod val="400000"/>
                  </a:schemeClr>
                </a:duotone>
              </a:blip>
              <a:srcRect/>
              <a:stretch>
                <a:fillRect/>
              </a:stretch>
            </p:blipFill>
            <p:spPr bwMode="auto">
              <a:xfrm rot="10800000">
                <a:off x="6236741" y="10072871"/>
                <a:ext cx="533252" cy="557972"/>
              </a:xfrm>
              <a:prstGeom prst="rect">
                <a:avLst/>
              </a:prstGeom>
              <a:noFill/>
              <a:ln w="9525">
                <a:noFill/>
                <a:miter lim="800000"/>
                <a:headEnd/>
                <a:tailEnd/>
              </a:ln>
            </p:spPr>
          </p:pic>
          <p:sp>
            <p:nvSpPr>
              <p:cNvPr id="18" name="AutoShape 9"/>
              <p:cNvSpPr>
                <a:spLocks noChangeArrowheads="1"/>
              </p:cNvSpPr>
              <p:nvPr/>
            </p:nvSpPr>
            <p:spPr bwMode="auto">
              <a:xfrm>
                <a:off x="6769994" y="10072871"/>
                <a:ext cx="647843" cy="500045"/>
              </a:xfrm>
              <a:prstGeom prst="roundRect">
                <a:avLst>
                  <a:gd name="adj" fmla="val 50000"/>
                </a:avLst>
              </a:prstGeom>
              <a:solidFill>
                <a:schemeClr val="accent5">
                  <a:lumMod val="60000"/>
                  <a:lumOff val="40000"/>
                </a:schemeClr>
              </a:solidFill>
              <a:ln w="9525">
                <a:noFill/>
                <a:round/>
                <a:headEnd/>
                <a:tailEnd/>
              </a:ln>
            </p:spPr>
            <p:txBody>
              <a:bodyPr vert="horz" wrap="square" lIns="74021" tIns="8857" rIns="74021" bIns="8857"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75"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grpSp>
      <p:sp>
        <p:nvSpPr>
          <p:cNvPr id="21" name="正方形/長方形 20"/>
          <p:cNvSpPr/>
          <p:nvPr/>
        </p:nvSpPr>
        <p:spPr>
          <a:xfrm>
            <a:off x="180068" y="6475720"/>
            <a:ext cx="6838435" cy="1616335"/>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dirty="0" smtClean="0">
                <a:latin typeface="メイリオ" panose="020B0604030504040204" pitchFamily="50" charset="-128"/>
                <a:ea typeface="メイリオ" panose="020B0604030504040204" pitchFamily="50" charset="-128"/>
              </a:rPr>
              <a:t>●電子申請の手順</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e-</a:t>
            </a:r>
            <a:r>
              <a:rPr kumimoji="1" lang="en-US" altLang="ja-JP" sz="1050" dirty="0" err="1" smtClean="0">
                <a:latin typeface="メイリオ" panose="020B0604030504040204" pitchFamily="50" charset="-128"/>
                <a:ea typeface="メイリオ" panose="020B0604030504040204" pitchFamily="50" charset="-128"/>
              </a:rPr>
              <a:t>Gov</a:t>
            </a:r>
            <a:r>
              <a:rPr kumimoji="1" lang="ja-JP" altLang="en-US" sz="1050" dirty="0" smtClean="0">
                <a:latin typeface="メイリオ" panose="020B0604030504040204" pitchFamily="50" charset="-128"/>
                <a:ea typeface="メイリオ" panose="020B0604030504040204" pitchFamily="50" charset="-128"/>
              </a:rPr>
              <a:t>電子申請」から、パソコンでいつでもご利用いただけます。「</a:t>
            </a:r>
            <a:r>
              <a:rPr kumimoji="1" lang="en-US" altLang="ja-JP" sz="1050" dirty="0" smtClean="0">
                <a:latin typeface="メイリオ" panose="020B0604030504040204" pitchFamily="50" charset="-128"/>
                <a:ea typeface="メイリオ" panose="020B0604030504040204" pitchFamily="50" charset="-128"/>
              </a:rPr>
              <a:t>e-</a:t>
            </a:r>
            <a:r>
              <a:rPr kumimoji="1" lang="en-US" altLang="ja-JP" sz="1050" dirty="0" err="1" smtClean="0">
                <a:latin typeface="メイリオ" panose="020B0604030504040204" pitchFamily="50" charset="-128"/>
                <a:ea typeface="メイリオ" panose="020B0604030504040204" pitchFamily="50" charset="-128"/>
              </a:rPr>
              <a:t>Gov</a:t>
            </a:r>
            <a:r>
              <a:rPr kumimoji="1" lang="ja-JP" altLang="en-US" sz="1050" dirty="0" smtClean="0">
                <a:latin typeface="メイリオ" panose="020B0604030504040204" pitchFamily="50" charset="-128"/>
                <a:ea typeface="メイリオ" panose="020B0604030504040204" pitchFamily="50" charset="-128"/>
              </a:rPr>
              <a:t>電子申請」の場合、「</a:t>
            </a:r>
            <a:r>
              <a:rPr kumimoji="1" lang="en-US" altLang="ja-JP" sz="1050" dirty="0" smtClean="0">
                <a:latin typeface="メイリオ" panose="020B0604030504040204" pitchFamily="50" charset="-128"/>
                <a:ea typeface="メイリオ" panose="020B0604030504040204" pitchFamily="50" charset="-128"/>
              </a:rPr>
              <a:t>e-</a:t>
            </a:r>
            <a:r>
              <a:rPr kumimoji="1" lang="en-US" altLang="ja-JP" sz="1050" dirty="0" err="1" smtClean="0">
                <a:latin typeface="メイリオ" panose="020B0604030504040204" pitchFamily="50" charset="-128"/>
                <a:ea typeface="メイリオ" panose="020B0604030504040204" pitchFamily="50" charset="-128"/>
              </a:rPr>
              <a:t>Gov</a:t>
            </a:r>
            <a:r>
              <a:rPr kumimoji="1" lang="ja-JP" altLang="en-US" sz="1050" dirty="0" smtClean="0">
                <a:latin typeface="メイリオ" panose="020B0604030504040204" pitchFamily="50" charset="-128"/>
                <a:ea typeface="メイリオ" panose="020B0604030504040204" pitchFamily="50" charset="-128"/>
              </a:rPr>
              <a:t>電子申請用アプリケーション」のインストールが必要です。詳しくはホームページ（</a:t>
            </a:r>
            <a:r>
              <a:rPr kumimoji="1" lang="en-US" altLang="ja-JP" sz="1050" dirty="0" smtClean="0">
                <a:latin typeface="メイリオ" panose="020B0604030504040204" pitchFamily="50" charset="-128"/>
                <a:ea typeface="メイリオ" panose="020B0604030504040204" pitchFamily="50" charset="-128"/>
                <a:hlinkClick r:id="rId3"/>
              </a:rPr>
              <a:t>https://shinsei.e-gov.go.jp/</a:t>
            </a:r>
            <a:r>
              <a:rPr kumimoji="1" lang="ja-JP" altLang="en-US" sz="1050" dirty="0" smtClean="0">
                <a:latin typeface="メイリオ" panose="020B0604030504040204" pitchFamily="50" charset="-128"/>
                <a:ea typeface="メイリオ" panose="020B0604030504040204" pitchFamily="50" charset="-128"/>
              </a:rPr>
              <a:t>）をご参照ください。</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また、一部の手続きについて「届書作成プログラム（</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）」からマイナポータルを通じて電子申請を行うことができます。</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rPr>
              <a:t>（</a:t>
            </a:r>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）「届書作成プログラム」とは、届書を簡易に作成・申請できるプログラムで、日本年金機構のホームページから無料でダウンロードすることができます。</a:t>
            </a:r>
            <a:endParaRPr kumimoji="1" lang="en-US" altLang="ja-JP" sz="1000" dirty="0" smtClean="0">
              <a:latin typeface="メイリオ" panose="020B0604030504040204" pitchFamily="50" charset="-128"/>
              <a:ea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rPr>
              <a:t>　ホームページ（</a:t>
            </a:r>
            <a:r>
              <a:rPr kumimoji="1" lang="en-US" altLang="ja-JP" sz="1000" dirty="0" smtClean="0">
                <a:latin typeface="メイリオ" panose="020B0604030504040204" pitchFamily="50" charset="-128"/>
                <a:ea typeface="メイリオ" panose="020B0604030504040204" pitchFamily="50" charset="-128"/>
                <a:hlinkClick r:id="rId4"/>
              </a:rPr>
              <a:t>https://www.nenkin.go.jp/denshibenri/index.html</a:t>
            </a:r>
            <a:r>
              <a:rPr kumimoji="1" lang="ja-JP" altLang="en-US" sz="1000" dirty="0" smtClean="0">
                <a:latin typeface="メイリオ" panose="020B0604030504040204" pitchFamily="50" charset="-128"/>
                <a:ea typeface="メイリオ" panose="020B0604030504040204" pitchFamily="50" charset="-128"/>
              </a:rPr>
              <a:t>）</a:t>
            </a:r>
            <a:endParaRPr kumimoji="1" lang="en-US" altLang="ja-JP" sz="100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180068" y="394604"/>
            <a:ext cx="6838435" cy="3364521"/>
            <a:chOff x="360090" y="2929447"/>
            <a:chExt cx="6552728" cy="3060795"/>
          </a:xfrm>
        </p:grpSpPr>
        <p:sp>
          <p:nvSpPr>
            <p:cNvPr id="2" name="正方形/長方形 1"/>
            <p:cNvSpPr/>
            <p:nvPr/>
          </p:nvSpPr>
          <p:spPr>
            <a:xfrm>
              <a:off x="360090" y="2929447"/>
              <a:ext cx="3758173" cy="290237"/>
            </a:xfrm>
            <a:prstGeom prst="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電子申請の準備をしましょう！</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7" name="正方形/長方形 6"/>
            <p:cNvSpPr/>
            <p:nvPr/>
          </p:nvSpPr>
          <p:spPr>
            <a:xfrm>
              <a:off x="360090" y="3222303"/>
              <a:ext cx="6552728" cy="2767939"/>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50" dirty="0" smtClean="0">
                  <a:solidFill>
                    <a:schemeClr val="tx1"/>
                  </a:solidFill>
                  <a:latin typeface="メイリオ" panose="020B0604030504040204" pitchFamily="50" charset="-128"/>
                  <a:ea typeface="メイリオ" panose="020B0604030504040204" pitchFamily="50" charset="-128"/>
                </a:rPr>
                <a:t>　電子申請を始めるには事前準備が必要です。事前準備のチェックは、</a:t>
              </a:r>
              <a:r>
                <a:rPr kumimoji="1" lang="en-US" altLang="ja-JP" sz="1050" dirty="0" smtClean="0">
                  <a:solidFill>
                    <a:schemeClr val="tx1"/>
                  </a:solidFill>
                  <a:latin typeface="メイリオ" panose="020B0604030504040204" pitchFamily="50" charset="-128"/>
                  <a:ea typeface="メイリオ" panose="020B0604030504040204" pitchFamily="50" charset="-128"/>
                </a:rPr>
                <a:t>e-</a:t>
              </a:r>
              <a:r>
                <a:rPr kumimoji="1" lang="en-US" altLang="ja-JP" sz="1050" dirty="0" err="1" smtClean="0">
                  <a:solidFill>
                    <a:schemeClr val="tx1"/>
                  </a:solidFill>
                  <a:latin typeface="メイリオ" panose="020B0604030504040204" pitchFamily="50" charset="-128"/>
                  <a:ea typeface="メイリオ" panose="020B0604030504040204" pitchFamily="50" charset="-128"/>
                </a:rPr>
                <a:t>Gov</a:t>
              </a:r>
              <a:r>
                <a:rPr kumimoji="1" lang="ja-JP" altLang="en-US" sz="1050" dirty="0" smtClean="0">
                  <a:solidFill>
                    <a:schemeClr val="tx1"/>
                  </a:solidFill>
                  <a:latin typeface="メイリオ" panose="020B0604030504040204" pitchFamily="50" charset="-128"/>
                  <a:ea typeface="メイリオ" panose="020B0604030504040204" pitchFamily="50" charset="-128"/>
                </a:rPr>
                <a:t>ウェブサイトの「</a:t>
              </a:r>
              <a:r>
                <a:rPr kumimoji="1" lang="en-US" altLang="ja-JP" sz="1050" dirty="0" smtClean="0">
                  <a:solidFill>
                    <a:schemeClr val="tx1"/>
                  </a:solidFill>
                  <a:latin typeface="メイリオ" panose="020B0604030504040204" pitchFamily="50" charset="-128"/>
                  <a:ea typeface="メイリオ" panose="020B0604030504040204" pitchFamily="50" charset="-128"/>
                </a:rPr>
                <a:t>e-</a:t>
              </a:r>
              <a:r>
                <a:rPr kumimoji="1" lang="en-US" altLang="ja-JP" sz="1050" dirty="0" err="1" smtClean="0">
                  <a:solidFill>
                    <a:schemeClr val="tx1"/>
                  </a:solidFill>
                  <a:latin typeface="メイリオ" panose="020B0604030504040204" pitchFamily="50" charset="-128"/>
                  <a:ea typeface="メイリオ" panose="020B0604030504040204" pitchFamily="50" charset="-128"/>
                </a:rPr>
                <a:t>Gov</a:t>
              </a:r>
              <a:r>
                <a:rPr kumimoji="1" lang="ja-JP" altLang="en-US" sz="1050" dirty="0" smtClean="0">
                  <a:solidFill>
                    <a:schemeClr val="tx1"/>
                  </a:solidFill>
                  <a:latin typeface="メイリオ" panose="020B0604030504040204" pitchFamily="50" charset="-128"/>
                  <a:ea typeface="メイリオ" panose="020B0604030504040204" pitchFamily="50" charset="-128"/>
                </a:rPr>
                <a:t>電子申請システムの利用準備をする」ページにしたがって進めることができます。</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r>
                <a:rPr kumimoji="1" lang="en-US" altLang="ja-JP" sz="1400" dirty="0" smtClean="0">
                  <a:solidFill>
                    <a:schemeClr val="tx1"/>
                  </a:solidFill>
                  <a:latin typeface="メイリオ" panose="020B0604030504040204" pitchFamily="50" charset="-128"/>
                  <a:ea typeface="メイリオ" panose="020B0604030504040204" pitchFamily="50" charset="-128"/>
                </a:rPr>
                <a:t>Step</a:t>
              </a:r>
              <a:r>
                <a:rPr kumimoji="1" lang="ja-JP" altLang="en-US" sz="1400" dirty="0" smtClean="0">
                  <a:solidFill>
                    <a:schemeClr val="tx1"/>
                  </a:solidFill>
                  <a:latin typeface="メイリオ" panose="020B0604030504040204" pitchFamily="50" charset="-128"/>
                  <a:ea typeface="メイリオ" panose="020B0604030504040204" pitchFamily="50" charset="-128"/>
                </a:rPr>
                <a:t>１　パソコンの環境を整えましょう！</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050" dirty="0" smtClean="0">
                  <a:solidFill>
                    <a:schemeClr val="tx1"/>
                  </a:solidFill>
                  <a:latin typeface="メイリオ" panose="020B0604030504040204" pitchFamily="50" charset="-128"/>
                  <a:ea typeface="メイリオ" panose="020B0604030504040204" pitchFamily="50" charset="-128"/>
                </a:rPr>
                <a:t>　パソコンとブラウザソフトが電子申請に必要な動作環境を満たしている必要があります。また、専用の電子申請用プログラム</a:t>
              </a:r>
              <a:r>
                <a:rPr kumimoji="1" lang="en-US" altLang="ja-JP" sz="1050" dirty="0" smtClean="0">
                  <a:solidFill>
                    <a:schemeClr val="tx1"/>
                  </a:solidFill>
                  <a:latin typeface="メイリオ" panose="020B0604030504040204" pitchFamily="50" charset="-128"/>
                  <a:ea typeface="メイリオ" panose="020B0604030504040204" pitchFamily="50" charset="-128"/>
                </a:rPr>
                <a:t>(</a:t>
              </a:r>
              <a:r>
                <a:rPr kumimoji="1" lang="ja-JP" altLang="en-US" sz="1050" dirty="0" smtClean="0">
                  <a:solidFill>
                    <a:schemeClr val="tx1"/>
                  </a:solidFill>
                  <a:latin typeface="メイリオ" panose="020B0604030504040204" pitchFamily="50" charset="-128"/>
                  <a:ea typeface="メイリオ" panose="020B0604030504040204" pitchFamily="50" charset="-128"/>
                </a:rPr>
                <a:t>無料</a:t>
              </a:r>
              <a:r>
                <a:rPr kumimoji="1" lang="en-US" altLang="ja-JP" sz="1050" dirty="0" smtClean="0">
                  <a:solidFill>
                    <a:schemeClr val="tx1"/>
                  </a:solidFill>
                  <a:latin typeface="メイリオ" panose="020B0604030504040204" pitchFamily="50" charset="-128"/>
                  <a:ea typeface="メイリオ" panose="020B0604030504040204" pitchFamily="50" charset="-128"/>
                </a:rPr>
                <a:t>)</a:t>
              </a:r>
              <a:r>
                <a:rPr kumimoji="1" lang="ja-JP" altLang="en-US" sz="1050" dirty="0" smtClean="0">
                  <a:solidFill>
                    <a:schemeClr val="tx1"/>
                  </a:solidFill>
                  <a:latin typeface="メイリオ" panose="020B0604030504040204" pitchFamily="50" charset="-128"/>
                  <a:ea typeface="メイリオ" panose="020B0604030504040204" pitchFamily="50" charset="-128"/>
                </a:rPr>
                <a:t>をインストールします。</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endParaRPr lang="en-US" altLang="ja-JP" sz="1050" dirty="0">
                <a:solidFill>
                  <a:schemeClr val="tx1"/>
                </a:solidFill>
                <a:latin typeface="メイリオ" panose="020B0604030504040204" pitchFamily="50" charset="-128"/>
                <a:ea typeface="メイリオ" panose="020B0604030504040204" pitchFamily="50" charset="-128"/>
              </a:endParaRPr>
            </a:p>
            <a:p>
              <a:r>
                <a:rPr kumimoji="1" lang="en-US" altLang="ja-JP" sz="1400" dirty="0" smtClean="0">
                  <a:solidFill>
                    <a:schemeClr val="tx1"/>
                  </a:solidFill>
                  <a:latin typeface="メイリオ" panose="020B0604030504040204" pitchFamily="50" charset="-128"/>
                  <a:ea typeface="メイリオ" panose="020B0604030504040204" pitchFamily="50" charset="-128"/>
                </a:rPr>
                <a:t>Ste</a:t>
              </a:r>
              <a:r>
                <a:rPr lang="en-US" altLang="ja-JP" sz="1400" dirty="0" smtClean="0">
                  <a:solidFill>
                    <a:schemeClr val="tx1"/>
                  </a:solidFill>
                  <a:latin typeface="メイリオ" panose="020B0604030504040204" pitchFamily="50" charset="-128"/>
                  <a:ea typeface="メイリオ" panose="020B0604030504040204" pitchFamily="50" charset="-128"/>
                </a:rPr>
                <a:t>p</a:t>
              </a:r>
              <a:r>
                <a:rPr lang="ja-JP" altLang="en-US" sz="1400" dirty="0" smtClean="0">
                  <a:solidFill>
                    <a:schemeClr val="tx1"/>
                  </a:solidFill>
                  <a:latin typeface="メイリオ" panose="020B0604030504040204" pitchFamily="50" charset="-128"/>
                  <a:ea typeface="メイリオ" panose="020B0604030504040204" pitchFamily="50" charset="-128"/>
                </a:rPr>
                <a:t>２　電子証明書を準備しましょう！</a:t>
              </a:r>
              <a:endParaRPr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050" dirty="0" smtClean="0">
                  <a:solidFill>
                    <a:schemeClr val="tx1"/>
                  </a:solidFill>
                  <a:latin typeface="メイリオ" panose="020B0604030504040204" pitchFamily="50" charset="-128"/>
                  <a:ea typeface="メイリオ" panose="020B0604030504040204" pitchFamily="50" charset="-128"/>
                </a:rPr>
                <a:t>　電子申請には「電子証明書」又は無料で取得可能な「</a:t>
              </a:r>
              <a:r>
                <a:rPr kumimoji="1" lang="en-US" altLang="ja-JP" sz="1050" dirty="0" smtClean="0">
                  <a:solidFill>
                    <a:schemeClr val="tx1"/>
                  </a:solidFill>
                  <a:latin typeface="メイリオ" panose="020B0604030504040204" pitchFamily="50" charset="-128"/>
                  <a:ea typeface="メイリオ" panose="020B0604030504040204" pitchFamily="50" charset="-128"/>
                </a:rPr>
                <a:t>G</a:t>
              </a:r>
              <a:r>
                <a:rPr kumimoji="1" lang="ja-JP" altLang="en-US" sz="1050" dirty="0" smtClean="0">
                  <a:solidFill>
                    <a:schemeClr val="tx1"/>
                  </a:solidFill>
                  <a:latin typeface="メイリオ" panose="020B0604030504040204" pitchFamily="50" charset="-128"/>
                  <a:ea typeface="メイリオ" panose="020B0604030504040204" pitchFamily="50" charset="-128"/>
                </a:rPr>
                <a:t>ビズ</a:t>
              </a:r>
              <a:r>
                <a:rPr kumimoji="1" lang="en-US" altLang="ja-JP" sz="1050" dirty="0" smtClean="0">
                  <a:solidFill>
                    <a:schemeClr val="tx1"/>
                  </a:solidFill>
                  <a:latin typeface="メイリオ" panose="020B0604030504040204" pitchFamily="50" charset="-128"/>
                  <a:ea typeface="メイリオ" panose="020B0604030504040204" pitchFamily="50" charset="-128"/>
                </a:rPr>
                <a:t>ID</a:t>
              </a:r>
              <a:r>
                <a:rPr kumimoji="1" lang="ja-JP" altLang="en-US" sz="1050" dirty="0" smtClean="0">
                  <a:solidFill>
                    <a:schemeClr val="tx1"/>
                  </a:solidFill>
                  <a:latin typeface="メイリオ" panose="020B0604030504040204" pitchFamily="50" charset="-128"/>
                  <a:ea typeface="メイリオ" panose="020B0604030504040204" pitchFamily="50" charset="-128"/>
                </a:rPr>
                <a:t>プライム</a:t>
              </a:r>
              <a:r>
                <a:rPr lang="ja-JP" altLang="en-US" sz="1050" dirty="0">
                  <a:solidFill>
                    <a:schemeClr val="tx1"/>
                  </a:solidFill>
                  <a:latin typeface="メイリオ" panose="020B0604030504040204" pitchFamily="50" charset="-128"/>
                  <a:ea typeface="メイリオ" panose="020B0604030504040204" pitchFamily="50" charset="-128"/>
                </a:rPr>
                <a:t>」</a:t>
              </a:r>
              <a:r>
                <a:rPr kumimoji="1" lang="ja-JP" altLang="en-US" sz="1050" dirty="0" smtClean="0">
                  <a:solidFill>
                    <a:schemeClr val="tx1"/>
                  </a:solidFill>
                  <a:latin typeface="メイリオ" panose="020B0604030504040204" pitchFamily="50" charset="-128"/>
                  <a:ea typeface="メイリオ" panose="020B0604030504040204" pitchFamily="50" charset="-128"/>
                </a:rPr>
                <a:t>が必要です。</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r>
                <a:rPr kumimoji="1" lang="ja-JP" altLang="en-US" sz="1050" dirty="0" smtClean="0">
                  <a:solidFill>
                    <a:schemeClr val="tx1"/>
                  </a:solidFill>
                  <a:latin typeface="メイリオ" panose="020B0604030504040204" pitchFamily="50" charset="-128"/>
                  <a:ea typeface="メイリオ" panose="020B0604030504040204" pitchFamily="50" charset="-128"/>
                </a:rPr>
                <a:t>●電子証明書</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r>
                <a:rPr kumimoji="1" lang="ja-JP" altLang="en-US" sz="1050" dirty="0" smtClean="0">
                  <a:solidFill>
                    <a:schemeClr val="tx1"/>
                  </a:solidFill>
                  <a:latin typeface="メイリオ" panose="020B0604030504040204" pitchFamily="50" charset="-128"/>
                  <a:ea typeface="メイリオ" panose="020B0604030504040204" pitchFamily="50" charset="-128"/>
                </a:rPr>
                <a:t>　「</a:t>
              </a:r>
              <a:r>
                <a:rPr kumimoji="1" lang="en-US" altLang="ja-JP" sz="1050" dirty="0" smtClean="0">
                  <a:solidFill>
                    <a:schemeClr val="tx1"/>
                  </a:solidFill>
                  <a:latin typeface="メイリオ" panose="020B0604030504040204" pitchFamily="50" charset="-128"/>
                  <a:ea typeface="メイリオ" panose="020B0604030504040204" pitchFamily="50" charset="-128"/>
                </a:rPr>
                <a:t>IC</a:t>
              </a:r>
              <a:r>
                <a:rPr kumimoji="1" lang="ja-JP" altLang="en-US" sz="1050" dirty="0" smtClean="0">
                  <a:solidFill>
                    <a:schemeClr val="tx1"/>
                  </a:solidFill>
                  <a:latin typeface="メイリオ" panose="020B0604030504040204" pitchFamily="50" charset="-128"/>
                  <a:ea typeface="メイリオ" panose="020B0604030504040204" pitchFamily="50" charset="-128"/>
                </a:rPr>
                <a:t>カード形式」と「ファイル形式」の２種類あります。電子証明書は「認証局」と呼ばれる発行機関から取得できます。官公庁のほか、民間の認証局もあります。詳しくは</a:t>
              </a:r>
              <a:r>
                <a:rPr kumimoji="1" lang="en-US" altLang="ja-JP" sz="1050" dirty="0" smtClean="0">
                  <a:solidFill>
                    <a:schemeClr val="tx1"/>
                  </a:solidFill>
                  <a:latin typeface="メイリオ" panose="020B0604030504040204" pitchFamily="50" charset="-128"/>
                  <a:ea typeface="メイリオ" panose="020B0604030504040204" pitchFamily="50" charset="-128"/>
                </a:rPr>
                <a:t>e-</a:t>
              </a:r>
              <a:r>
                <a:rPr kumimoji="1" lang="en-US" altLang="ja-JP" sz="1050" dirty="0" err="1" smtClean="0">
                  <a:solidFill>
                    <a:schemeClr val="tx1"/>
                  </a:solidFill>
                  <a:latin typeface="メイリオ" panose="020B0604030504040204" pitchFamily="50" charset="-128"/>
                  <a:ea typeface="メイリオ" panose="020B0604030504040204" pitchFamily="50" charset="-128"/>
                </a:rPr>
                <a:t>Gov</a:t>
              </a:r>
              <a:r>
                <a:rPr kumimoji="1" lang="ja-JP" altLang="en-US" sz="1050" dirty="0" smtClean="0">
                  <a:solidFill>
                    <a:schemeClr val="tx1"/>
                  </a:solidFill>
                  <a:latin typeface="メイリオ" panose="020B0604030504040204" pitchFamily="50" charset="-128"/>
                  <a:ea typeface="メイリオ" panose="020B0604030504040204" pitchFamily="50" charset="-128"/>
                </a:rPr>
                <a:t>ウェブサイトの「認証局ご案内」を参照してください。</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endParaRPr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smtClean="0">
                  <a:solidFill>
                    <a:schemeClr val="tx1"/>
                  </a:solidFill>
                  <a:latin typeface="メイリオ" panose="020B0604030504040204" pitchFamily="50" charset="-128"/>
                  <a:ea typeface="メイリオ" panose="020B0604030504040204" pitchFamily="50" charset="-128"/>
                </a:rPr>
                <a:t>●</a:t>
              </a:r>
              <a:r>
                <a:rPr kumimoji="1" lang="en-US" altLang="ja-JP" sz="1050" dirty="0" smtClean="0">
                  <a:solidFill>
                    <a:schemeClr val="tx1"/>
                  </a:solidFill>
                  <a:latin typeface="メイリオ" panose="020B0604030504040204" pitchFamily="50" charset="-128"/>
                  <a:ea typeface="メイリオ" panose="020B0604030504040204" pitchFamily="50" charset="-128"/>
                </a:rPr>
                <a:t>G</a:t>
              </a:r>
              <a:r>
                <a:rPr kumimoji="1" lang="ja-JP" altLang="en-US" sz="1050" dirty="0" smtClean="0">
                  <a:solidFill>
                    <a:schemeClr val="tx1"/>
                  </a:solidFill>
                  <a:latin typeface="メイリオ" panose="020B0604030504040204" pitchFamily="50" charset="-128"/>
                  <a:ea typeface="メイリオ" panose="020B0604030504040204" pitchFamily="50" charset="-128"/>
                </a:rPr>
                <a:t>ビズ</a:t>
              </a:r>
              <a:r>
                <a:rPr kumimoji="1" lang="en-US" altLang="ja-JP" sz="1050" dirty="0" smtClean="0">
                  <a:solidFill>
                    <a:schemeClr val="tx1"/>
                  </a:solidFill>
                  <a:latin typeface="メイリオ" panose="020B0604030504040204" pitchFamily="50" charset="-128"/>
                  <a:ea typeface="メイリオ" panose="020B0604030504040204" pitchFamily="50" charset="-128"/>
                </a:rPr>
                <a:t>ID</a:t>
              </a:r>
              <a:r>
                <a:rPr kumimoji="1" lang="ja-JP" altLang="en-US" sz="1050" dirty="0" smtClean="0">
                  <a:solidFill>
                    <a:schemeClr val="tx1"/>
                  </a:solidFill>
                  <a:latin typeface="メイリオ" panose="020B0604030504040204" pitchFamily="50" charset="-128"/>
                  <a:ea typeface="メイリオ" panose="020B0604030504040204" pitchFamily="50" charset="-128"/>
                </a:rPr>
                <a:t>プライム</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a:p>
              <a:r>
                <a:rPr lang="ja-JP" altLang="en-US" sz="1050" dirty="0" smtClean="0">
                  <a:solidFill>
                    <a:schemeClr val="tx1"/>
                  </a:solidFill>
                  <a:latin typeface="メイリオ" panose="020B0604030504040204" pitchFamily="50" charset="-128"/>
                  <a:ea typeface="メイリオ" panose="020B0604030504040204" pitchFamily="50" charset="-128"/>
                </a:rPr>
                <a:t>　</a:t>
              </a:r>
              <a:r>
                <a:rPr lang="en-US" altLang="ja-JP" sz="1050" dirty="0" smtClean="0">
                  <a:solidFill>
                    <a:schemeClr val="tx1"/>
                  </a:solidFill>
                  <a:latin typeface="メイリオ" panose="020B0604030504040204" pitchFamily="50" charset="-128"/>
                  <a:ea typeface="メイリオ" panose="020B0604030504040204" pitchFamily="50" charset="-128"/>
                </a:rPr>
                <a:t>G</a:t>
              </a:r>
              <a:r>
                <a:rPr lang="ja-JP" altLang="en-US" sz="1050" dirty="0" smtClean="0">
                  <a:solidFill>
                    <a:schemeClr val="tx1"/>
                  </a:solidFill>
                  <a:latin typeface="メイリオ" panose="020B0604030504040204" pitchFamily="50" charset="-128"/>
                  <a:ea typeface="メイリオ" panose="020B0604030504040204" pitchFamily="50" charset="-128"/>
                </a:rPr>
                <a:t>ビズ</a:t>
              </a:r>
              <a:r>
                <a:rPr lang="en-US" altLang="ja-JP" sz="1050" dirty="0" smtClean="0">
                  <a:solidFill>
                    <a:schemeClr val="tx1"/>
                  </a:solidFill>
                  <a:latin typeface="メイリオ" panose="020B0604030504040204" pitchFamily="50" charset="-128"/>
                  <a:ea typeface="メイリオ" panose="020B0604030504040204" pitchFamily="50" charset="-128"/>
                </a:rPr>
                <a:t>ID</a:t>
              </a:r>
              <a:r>
                <a:rPr lang="ja-JP" altLang="en-US" sz="1050" dirty="0" smtClean="0">
                  <a:solidFill>
                    <a:schemeClr val="tx1"/>
                  </a:solidFill>
                  <a:latin typeface="メイリオ" panose="020B0604030504040204" pitchFamily="50" charset="-128"/>
                  <a:ea typeface="メイリオ" panose="020B0604030504040204" pitchFamily="50" charset="-128"/>
                </a:rPr>
                <a:t>プライムとは、</a:t>
              </a:r>
              <a:r>
                <a:rPr lang="en-US" altLang="ja-JP" sz="1050" dirty="0" smtClean="0">
                  <a:solidFill>
                    <a:schemeClr val="tx1"/>
                  </a:solidFill>
                  <a:latin typeface="メイリオ" panose="020B0604030504040204" pitchFamily="50" charset="-128"/>
                  <a:ea typeface="メイリオ" panose="020B0604030504040204" pitchFamily="50" charset="-128"/>
                </a:rPr>
                <a:t>1</a:t>
              </a:r>
              <a:r>
                <a:rPr lang="ja-JP" altLang="en-US" sz="1050" dirty="0" err="1" smtClean="0">
                  <a:solidFill>
                    <a:schemeClr val="tx1"/>
                  </a:solidFill>
                  <a:latin typeface="メイリオ" panose="020B0604030504040204" pitchFamily="50" charset="-128"/>
                  <a:ea typeface="メイリオ" panose="020B0604030504040204" pitchFamily="50" charset="-128"/>
                </a:rPr>
                <a:t>つの</a:t>
              </a:r>
              <a:r>
                <a:rPr lang="ja-JP" altLang="en-US" sz="1050" dirty="0" smtClean="0">
                  <a:solidFill>
                    <a:schemeClr val="tx1"/>
                  </a:solidFill>
                  <a:latin typeface="メイリオ" panose="020B0604030504040204" pitchFamily="50" charset="-128"/>
                  <a:ea typeface="メイリオ" panose="020B0604030504040204" pitchFamily="50" charset="-128"/>
                </a:rPr>
                <a:t>アカウントで複数の行政サービスにアクセスできる認証システムです。</a:t>
              </a:r>
              <a:r>
                <a:rPr lang="en-US" altLang="ja-JP" sz="1050" dirty="0" smtClean="0">
                  <a:solidFill>
                    <a:schemeClr val="tx1"/>
                  </a:solidFill>
                  <a:latin typeface="メイリオ" panose="020B0604030504040204" pitchFamily="50" charset="-128"/>
                  <a:ea typeface="メイリオ" panose="020B0604030504040204" pitchFamily="50" charset="-128"/>
                </a:rPr>
                <a:t>G</a:t>
              </a:r>
              <a:r>
                <a:rPr lang="ja-JP" altLang="en-US" sz="1050" dirty="0" smtClean="0">
                  <a:solidFill>
                    <a:schemeClr val="tx1"/>
                  </a:solidFill>
                  <a:latin typeface="メイリオ" panose="020B0604030504040204" pitchFamily="50" charset="-128"/>
                  <a:ea typeface="メイリオ" panose="020B0604030504040204" pitchFamily="50" charset="-128"/>
                </a:rPr>
                <a:t>ビズ</a:t>
              </a:r>
              <a:r>
                <a:rPr lang="en-US" altLang="ja-JP" sz="1050" dirty="0" smtClean="0">
                  <a:solidFill>
                    <a:schemeClr val="tx1"/>
                  </a:solidFill>
                  <a:latin typeface="メイリオ" panose="020B0604030504040204" pitchFamily="50" charset="-128"/>
                  <a:ea typeface="メイリオ" panose="020B0604030504040204" pitchFamily="50" charset="-128"/>
                </a:rPr>
                <a:t>ID</a:t>
              </a:r>
              <a:r>
                <a:rPr lang="ja-JP" altLang="en-US" sz="1050" dirty="0" smtClean="0">
                  <a:solidFill>
                    <a:schemeClr val="tx1"/>
                  </a:solidFill>
                  <a:latin typeface="メイリオ" panose="020B0604030504040204" pitchFamily="50" charset="-128"/>
                  <a:ea typeface="メイリオ" panose="020B0604030504040204" pitchFamily="50" charset="-128"/>
                </a:rPr>
                <a:t>プライムの発行については、（</a:t>
              </a:r>
              <a:r>
                <a:rPr lang="en-US" altLang="ja-JP" sz="1050" dirty="0" smtClean="0">
                  <a:solidFill>
                    <a:schemeClr val="tx1"/>
                  </a:solidFill>
                  <a:latin typeface="メイリオ" panose="020B0604030504040204" pitchFamily="50" charset="-128"/>
                  <a:ea typeface="メイリオ" panose="020B0604030504040204" pitchFamily="50" charset="-128"/>
                  <a:hlinkClick r:id="rId5"/>
                </a:rPr>
                <a:t>https://gbiz-id.go.jp/top/</a:t>
              </a:r>
              <a:r>
                <a:rPr lang="ja-JP" altLang="en-US" sz="1050" dirty="0" smtClean="0">
                  <a:solidFill>
                    <a:schemeClr val="tx1"/>
                  </a:solidFill>
                  <a:latin typeface="メイリオ" panose="020B0604030504040204" pitchFamily="50" charset="-128"/>
                  <a:ea typeface="メイリオ" panose="020B0604030504040204" pitchFamily="50" charset="-128"/>
                </a:rPr>
                <a:t>）こちらをご確認ください。</a:t>
              </a:r>
              <a:endParaRPr lang="en-US" altLang="ja-JP" sz="105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p:txBody>
        </p:sp>
        <p:sp>
          <p:nvSpPr>
            <p:cNvPr id="8" name="角丸四角形吹き出し 7"/>
            <p:cNvSpPr/>
            <p:nvPr/>
          </p:nvSpPr>
          <p:spPr>
            <a:xfrm>
              <a:off x="3889534" y="4160167"/>
              <a:ext cx="1974811" cy="216024"/>
            </a:xfrm>
            <a:prstGeom prst="wedgeRoundRectCallout">
              <a:avLst>
                <a:gd name="adj1" fmla="val -62347"/>
                <a:gd name="adj2" fmla="val 43007"/>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マイナンバーカードが使えます</a:t>
              </a:r>
              <a:endParaRPr kumimoji="1" lang="ja-JP" altLang="en-US" sz="1050" dirty="0">
                <a:solidFill>
                  <a:schemeClr val="tx1"/>
                </a:solidFill>
              </a:endParaRPr>
            </a:p>
          </p:txBody>
        </p:sp>
      </p:grpSp>
      <p:sp>
        <p:nvSpPr>
          <p:cNvPr id="9" name="正方形/長方形 8"/>
          <p:cNvSpPr/>
          <p:nvPr/>
        </p:nvSpPr>
        <p:spPr>
          <a:xfrm>
            <a:off x="180069" y="8407650"/>
            <a:ext cx="6838435" cy="11958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rPr>
              <a:t>あいち雇用保険電子申請事務センターについて</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rPr>
              <a:t>　愛知県内の雇用保険電子申請事務手続きを申請受付から審査・決定までの事務処理を迅速に行うため、</a:t>
            </a:r>
            <a:endParaRPr kumimoji="1" lang="en-US" altLang="ja-JP" sz="1100" dirty="0" smtClean="0">
              <a:solidFill>
                <a:schemeClr val="tx1"/>
              </a:solidFill>
              <a:latin typeface="メイリオ" panose="020B0604030504040204" pitchFamily="50" charset="-128"/>
              <a:ea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rPr>
              <a:t>「あいち雇用保険電子申請事務センター」で集中して行っています。</a:t>
            </a:r>
            <a:endParaRPr kumimoji="1" lang="en-US" altLang="ja-JP" sz="11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smtClean="0">
                <a:solidFill>
                  <a:schemeClr val="tx1"/>
                </a:solidFill>
                <a:latin typeface="メイリオ" panose="020B0604030504040204" pitchFamily="50" charset="-128"/>
                <a:ea typeface="メイリオ" panose="020B0604030504040204" pitchFamily="50" charset="-128"/>
              </a:rPr>
              <a:t>〒</a:t>
            </a:r>
            <a:r>
              <a:rPr kumimoji="1" lang="en-US" altLang="ja-JP" sz="1100" dirty="0" smtClean="0">
                <a:solidFill>
                  <a:schemeClr val="tx1"/>
                </a:solidFill>
                <a:latin typeface="メイリオ" panose="020B0604030504040204" pitchFamily="50" charset="-128"/>
                <a:ea typeface="メイリオ" panose="020B0604030504040204" pitchFamily="50" charset="-128"/>
              </a:rPr>
              <a:t>460-0003</a:t>
            </a:r>
            <a:r>
              <a:rPr kumimoji="1" lang="ja-JP" altLang="en-US" sz="1100" dirty="0" smtClean="0">
                <a:solidFill>
                  <a:schemeClr val="tx1"/>
                </a:solidFill>
                <a:latin typeface="メイリオ" panose="020B0604030504040204" pitchFamily="50" charset="-128"/>
                <a:ea typeface="メイリオ" panose="020B0604030504040204" pitchFamily="50" charset="-128"/>
              </a:rPr>
              <a:t>　名古屋市中区錦</a:t>
            </a:r>
            <a:r>
              <a:rPr kumimoji="1" lang="en-US" altLang="ja-JP" sz="1100" dirty="0" smtClean="0">
                <a:solidFill>
                  <a:schemeClr val="tx1"/>
                </a:solidFill>
                <a:latin typeface="メイリオ" panose="020B0604030504040204" pitchFamily="50" charset="-128"/>
                <a:ea typeface="メイリオ" panose="020B0604030504040204" pitchFamily="50" charset="-128"/>
              </a:rPr>
              <a:t>2-14-25</a:t>
            </a:r>
            <a:r>
              <a:rPr kumimoji="1" lang="ja-JP" altLang="en-US" sz="1100" dirty="0" smtClean="0">
                <a:solidFill>
                  <a:schemeClr val="tx1"/>
                </a:solidFill>
                <a:latin typeface="メイリオ" panose="020B0604030504040204" pitchFamily="50" charset="-128"/>
                <a:ea typeface="メイリオ" panose="020B0604030504040204" pitchFamily="50" charset="-128"/>
              </a:rPr>
              <a:t>　愛知労働局伏見庁舎</a:t>
            </a:r>
            <a:r>
              <a:rPr kumimoji="1" lang="en-US" altLang="ja-JP" sz="1100" dirty="0" smtClean="0">
                <a:solidFill>
                  <a:schemeClr val="tx1"/>
                </a:solidFill>
                <a:latin typeface="メイリオ" panose="020B0604030504040204" pitchFamily="50" charset="-128"/>
                <a:ea typeface="メイリオ" panose="020B0604030504040204" pitchFamily="50" charset="-128"/>
              </a:rPr>
              <a:t>12</a:t>
            </a:r>
            <a:r>
              <a:rPr kumimoji="1" lang="ja-JP" altLang="en-US" sz="1100" dirty="0" smtClean="0">
                <a:solidFill>
                  <a:schemeClr val="tx1"/>
                </a:solidFill>
                <a:latin typeface="メイリオ" panose="020B0604030504040204" pitchFamily="50" charset="-128"/>
                <a:ea typeface="メイリオ" panose="020B0604030504040204" pitchFamily="50" charset="-128"/>
              </a:rPr>
              <a:t>階</a:t>
            </a:r>
            <a:endParaRPr kumimoji="1" lang="en-US" altLang="ja-JP" sz="11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smtClean="0">
                <a:solidFill>
                  <a:schemeClr val="tx1"/>
                </a:solidFill>
                <a:latin typeface="メイリオ" panose="020B0604030504040204" pitchFamily="50" charset="-128"/>
                <a:ea typeface="メイリオ" panose="020B0604030504040204" pitchFamily="50" charset="-128"/>
              </a:rPr>
              <a:t>電話　</a:t>
            </a:r>
            <a:r>
              <a:rPr kumimoji="1" lang="en-US" altLang="ja-JP" sz="1100" dirty="0" smtClean="0">
                <a:solidFill>
                  <a:schemeClr val="tx1"/>
                </a:solidFill>
                <a:latin typeface="メイリオ" panose="020B0604030504040204" pitchFamily="50" charset="-128"/>
                <a:ea typeface="メイリオ" panose="020B0604030504040204" pitchFamily="50" charset="-128"/>
              </a:rPr>
              <a:t>052-688-5559</a:t>
            </a:r>
            <a:r>
              <a:rPr kumimoji="1" lang="ja-JP" altLang="en-US" sz="1100" dirty="0" smtClean="0">
                <a:solidFill>
                  <a:schemeClr val="tx1"/>
                </a:solidFill>
                <a:latin typeface="メイリオ" panose="020B0604030504040204" pitchFamily="50" charset="-128"/>
                <a:ea typeface="メイリオ" panose="020B0604030504040204" pitchFamily="50" charset="-128"/>
              </a:rPr>
              <a:t>　業務時間　午前</a:t>
            </a:r>
            <a:r>
              <a:rPr kumimoji="1" lang="en-US" altLang="ja-JP" sz="1100" dirty="0" smtClean="0">
                <a:solidFill>
                  <a:schemeClr val="tx1"/>
                </a:solidFill>
                <a:latin typeface="メイリオ" panose="020B0604030504040204" pitchFamily="50" charset="-128"/>
                <a:ea typeface="メイリオ" panose="020B0604030504040204" pitchFamily="50" charset="-128"/>
              </a:rPr>
              <a:t>8</a:t>
            </a:r>
            <a:r>
              <a:rPr kumimoji="1" lang="ja-JP" altLang="en-US" sz="1100" dirty="0" smtClean="0">
                <a:solidFill>
                  <a:schemeClr val="tx1"/>
                </a:solidFill>
                <a:latin typeface="メイリオ" panose="020B0604030504040204" pitchFamily="50" charset="-128"/>
                <a:ea typeface="メイリオ" panose="020B0604030504040204" pitchFamily="50" charset="-128"/>
              </a:rPr>
              <a:t>時</a:t>
            </a:r>
            <a:r>
              <a:rPr kumimoji="1" lang="en-US" altLang="ja-JP" sz="1100" dirty="0" smtClean="0">
                <a:solidFill>
                  <a:schemeClr val="tx1"/>
                </a:solidFill>
                <a:latin typeface="メイリオ" panose="020B0604030504040204" pitchFamily="50" charset="-128"/>
                <a:ea typeface="メイリオ" panose="020B0604030504040204" pitchFamily="50" charset="-128"/>
              </a:rPr>
              <a:t>30</a:t>
            </a:r>
            <a:r>
              <a:rPr kumimoji="1" lang="ja-JP" altLang="en-US" sz="1100" dirty="0" smtClean="0">
                <a:solidFill>
                  <a:schemeClr val="tx1"/>
                </a:solidFill>
                <a:latin typeface="メイリオ" panose="020B0604030504040204" pitchFamily="50" charset="-128"/>
                <a:ea typeface="メイリオ" panose="020B0604030504040204" pitchFamily="50" charset="-128"/>
              </a:rPr>
              <a:t>分～午後</a:t>
            </a:r>
            <a:r>
              <a:rPr kumimoji="1" lang="en-US" altLang="ja-JP" sz="1100" dirty="0" smtClean="0">
                <a:solidFill>
                  <a:schemeClr val="tx1"/>
                </a:solidFill>
                <a:latin typeface="メイリオ" panose="020B0604030504040204" pitchFamily="50" charset="-128"/>
                <a:ea typeface="メイリオ" panose="020B0604030504040204" pitchFamily="50" charset="-128"/>
              </a:rPr>
              <a:t>5</a:t>
            </a:r>
            <a:r>
              <a:rPr kumimoji="1" lang="ja-JP" altLang="en-US" sz="1100" dirty="0" smtClean="0">
                <a:solidFill>
                  <a:schemeClr val="tx1"/>
                </a:solidFill>
                <a:latin typeface="メイリオ" panose="020B0604030504040204" pitchFamily="50" charset="-128"/>
                <a:ea typeface="メイリオ" panose="020B0604030504040204" pitchFamily="50" charset="-128"/>
              </a:rPr>
              <a:t>時</a:t>
            </a:r>
            <a:r>
              <a:rPr kumimoji="1" lang="en-US" altLang="ja-JP" sz="1100" dirty="0" smtClean="0">
                <a:solidFill>
                  <a:schemeClr val="tx1"/>
                </a:solidFill>
                <a:latin typeface="メイリオ" panose="020B0604030504040204" pitchFamily="50" charset="-128"/>
                <a:ea typeface="メイリオ" panose="020B0604030504040204" pitchFamily="50" charset="-128"/>
              </a:rPr>
              <a:t>15</a:t>
            </a:r>
            <a:r>
              <a:rPr kumimoji="1" lang="ja-JP" altLang="en-US" sz="1100" dirty="0" smtClean="0">
                <a:solidFill>
                  <a:schemeClr val="tx1"/>
                </a:solidFill>
                <a:latin typeface="メイリオ" panose="020B0604030504040204" pitchFamily="50" charset="-128"/>
                <a:ea typeface="メイリオ" panose="020B0604030504040204" pitchFamily="50" charset="-128"/>
              </a:rPr>
              <a:t>分</a:t>
            </a:r>
            <a:r>
              <a:rPr kumimoji="1" lang="en-US" altLang="ja-JP" sz="1100" dirty="0" smtClean="0">
                <a:solidFill>
                  <a:schemeClr val="tx1"/>
                </a:solidFill>
                <a:latin typeface="メイリオ" panose="020B0604030504040204" pitchFamily="50" charset="-128"/>
                <a:ea typeface="メイリオ" panose="020B0604030504040204" pitchFamily="50" charset="-128"/>
              </a:rPr>
              <a:t>(</a:t>
            </a:r>
            <a:r>
              <a:rPr kumimoji="1" lang="ja-JP" altLang="en-US" sz="1100" dirty="0" smtClean="0">
                <a:solidFill>
                  <a:schemeClr val="tx1"/>
                </a:solidFill>
                <a:latin typeface="メイリオ" panose="020B0604030504040204" pitchFamily="50" charset="-128"/>
                <a:ea typeface="メイリオ" panose="020B0604030504040204" pitchFamily="50" charset="-128"/>
              </a:rPr>
              <a:t>土日祝、年末年始を除く平日</a:t>
            </a:r>
            <a:r>
              <a:rPr kumimoji="1" lang="en-US" altLang="ja-JP" sz="1100" dirty="0" smtClean="0">
                <a:solidFill>
                  <a:schemeClr val="tx1"/>
                </a:solidFill>
                <a:latin typeface="メイリオ" panose="020B0604030504040204" pitchFamily="50" charset="-128"/>
                <a:ea typeface="メイリオ" panose="020B0604030504040204" pitchFamily="50" charset="-128"/>
              </a:rPr>
              <a:t>)</a:t>
            </a:r>
          </a:p>
          <a:p>
            <a:pPr algn="ctr"/>
            <a:r>
              <a:rPr kumimoji="1" lang="ja-JP" altLang="en-US" sz="900" dirty="0" smtClean="0">
                <a:solidFill>
                  <a:schemeClr val="tx1"/>
                </a:solidFill>
                <a:latin typeface="メイリオ" panose="020B0604030504040204" pitchFamily="50" charset="-128"/>
                <a:ea typeface="メイリオ" panose="020B0604030504040204" pitchFamily="50" charset="-128"/>
              </a:rPr>
              <a:t>（</a:t>
            </a:r>
            <a:r>
              <a:rPr kumimoji="1" lang="en-US" altLang="ja-JP" sz="900" dirty="0" smtClean="0">
                <a:solidFill>
                  <a:schemeClr val="tx1"/>
                </a:solidFill>
                <a:latin typeface="メイリオ" panose="020B0604030504040204" pitchFamily="50" charset="-128"/>
                <a:ea typeface="メイリオ" panose="020B0604030504040204" pitchFamily="50" charset="-128"/>
              </a:rPr>
              <a:t>https://jsite.mhlw.go.jp/aichi-roudoukyoku/hourei</a:t>
            </a:r>
            <a:r>
              <a:rPr kumimoji="1" lang="en-US" altLang="ja-JP" sz="900" b="1" dirty="0" smtClean="0">
                <a:solidFill>
                  <a:schemeClr val="tx1"/>
                </a:solidFill>
                <a:latin typeface="メイリオ" panose="020B0604030504040204" pitchFamily="50" charset="-128"/>
                <a:ea typeface="メイリオ" panose="020B0604030504040204" pitchFamily="50" charset="-128"/>
              </a:rPr>
              <a:t>_</a:t>
            </a:r>
            <a:r>
              <a:rPr kumimoji="1" lang="en-US" altLang="ja-JP" sz="900" dirty="0" smtClean="0">
                <a:solidFill>
                  <a:schemeClr val="tx1"/>
                </a:solidFill>
                <a:latin typeface="メイリオ" panose="020B0604030504040204" pitchFamily="50" charset="-128"/>
                <a:ea typeface="メイリオ" panose="020B0604030504040204" pitchFamily="50" charset="-128"/>
              </a:rPr>
              <a:t>seido</a:t>
            </a:r>
            <a:r>
              <a:rPr kumimoji="1" lang="en-US" altLang="ja-JP" sz="900" b="1" dirty="0" smtClean="0">
                <a:solidFill>
                  <a:schemeClr val="tx1"/>
                </a:solidFill>
                <a:latin typeface="メイリオ" panose="020B0604030504040204" pitchFamily="50" charset="-128"/>
                <a:ea typeface="メイリオ" panose="020B0604030504040204" pitchFamily="50" charset="-128"/>
              </a:rPr>
              <a:t>_</a:t>
            </a:r>
            <a:r>
              <a:rPr kumimoji="1" lang="en-US" altLang="ja-JP" sz="900" dirty="0" smtClean="0">
                <a:solidFill>
                  <a:schemeClr val="tx1"/>
                </a:solidFill>
                <a:latin typeface="メイリオ" panose="020B0604030504040204" pitchFamily="50" charset="-128"/>
                <a:ea typeface="メイリオ" panose="020B0604030504040204" pitchFamily="50" charset="-128"/>
              </a:rPr>
              <a:t>tetsuzuki/koyou</a:t>
            </a:r>
            <a:r>
              <a:rPr kumimoji="1" lang="en-US" altLang="ja-JP" sz="900" b="1" dirty="0" smtClean="0">
                <a:solidFill>
                  <a:schemeClr val="tx1"/>
                </a:solidFill>
                <a:latin typeface="メイリオ" panose="020B0604030504040204" pitchFamily="50" charset="-128"/>
                <a:ea typeface="メイリオ" panose="020B0604030504040204" pitchFamily="50" charset="-128"/>
              </a:rPr>
              <a:t>_</a:t>
            </a:r>
            <a:r>
              <a:rPr kumimoji="1" lang="en-US" altLang="ja-JP" sz="900" dirty="0" smtClean="0">
                <a:solidFill>
                  <a:schemeClr val="tx1"/>
                </a:solidFill>
                <a:latin typeface="メイリオ" panose="020B0604030504040204" pitchFamily="50" charset="-128"/>
                <a:ea typeface="メイリオ" panose="020B0604030504040204" pitchFamily="50" charset="-128"/>
              </a:rPr>
              <a:t>hoken/tetsuzuki/aichi</a:t>
            </a:r>
            <a:r>
              <a:rPr kumimoji="1" lang="en-US" altLang="ja-JP" sz="900" b="1" dirty="0" smtClean="0">
                <a:solidFill>
                  <a:schemeClr val="tx1"/>
                </a:solidFill>
                <a:latin typeface="メイリオ" panose="020B0604030504040204" pitchFamily="50" charset="-128"/>
                <a:ea typeface="メイリオ" panose="020B0604030504040204" pitchFamily="50" charset="-128"/>
              </a:rPr>
              <a:t>_</a:t>
            </a:r>
            <a:r>
              <a:rPr kumimoji="1" lang="en-US" altLang="ja-JP" sz="900" dirty="0" smtClean="0">
                <a:solidFill>
                  <a:schemeClr val="tx1"/>
                </a:solidFill>
                <a:latin typeface="メイリオ" panose="020B0604030504040204" pitchFamily="50" charset="-128"/>
                <a:ea typeface="メイリオ" panose="020B0604030504040204" pitchFamily="50" charset="-128"/>
              </a:rPr>
              <a:t>center.html</a:t>
            </a:r>
            <a:r>
              <a:rPr kumimoji="1" lang="ja-JP" altLang="en-US" sz="900" dirty="0" smtClean="0">
                <a:solidFill>
                  <a:schemeClr val="tx1"/>
                </a:solidFill>
                <a:latin typeface="メイリオ" panose="020B0604030504040204" pitchFamily="50" charset="-128"/>
                <a:ea typeface="メイリオ" panose="020B0604030504040204" pitchFamily="50" charset="-128"/>
              </a:rPr>
              <a:t>）</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endParaRPr kumimoji="1" lang="ja-JP" altLang="en-US" sz="1100" dirty="0">
              <a:solidFill>
                <a:schemeClr val="tx1"/>
              </a:solidFill>
            </a:endParaRPr>
          </a:p>
        </p:txBody>
      </p:sp>
      <p:grpSp>
        <p:nvGrpSpPr>
          <p:cNvPr id="19" name="グループ化 18"/>
          <p:cNvGrpSpPr/>
          <p:nvPr/>
        </p:nvGrpSpPr>
        <p:grpSpPr>
          <a:xfrm>
            <a:off x="687131" y="4202994"/>
            <a:ext cx="5738340" cy="2145533"/>
            <a:chOff x="540543" y="4123397"/>
            <a:chExt cx="5738340" cy="2145533"/>
          </a:xfrm>
        </p:grpSpPr>
        <p:sp>
          <p:nvSpPr>
            <p:cNvPr id="13" name="正方形/長方形 12"/>
            <p:cNvSpPr/>
            <p:nvPr/>
          </p:nvSpPr>
          <p:spPr>
            <a:xfrm>
              <a:off x="540543" y="5235457"/>
              <a:ext cx="863990" cy="458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入力・</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データ管理</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grpSp>
          <p:nvGrpSpPr>
            <p:cNvPr id="37" name="グループ化 36"/>
            <p:cNvGrpSpPr/>
            <p:nvPr/>
          </p:nvGrpSpPr>
          <p:grpSpPr>
            <a:xfrm>
              <a:off x="645884" y="4123397"/>
              <a:ext cx="5632999" cy="2145533"/>
              <a:chOff x="907184" y="4369529"/>
              <a:chExt cx="5632999" cy="2145533"/>
            </a:xfrm>
          </p:grpSpPr>
          <p:grpSp>
            <p:nvGrpSpPr>
              <p:cNvPr id="38" name="グループ化 37"/>
              <p:cNvGrpSpPr/>
              <p:nvPr/>
            </p:nvGrpSpPr>
            <p:grpSpPr>
              <a:xfrm>
                <a:off x="907184" y="4369529"/>
                <a:ext cx="5632999" cy="2145533"/>
                <a:chOff x="607050" y="551381"/>
                <a:chExt cx="5632999" cy="2089051"/>
              </a:xfrm>
            </p:grpSpPr>
            <p:pic>
              <p:nvPicPr>
                <p:cNvPr id="40" name="Picture 3" descr="C:\Users\YYGLH\AppData\Local\Microsoft\Windows\Temporary Internet Files\Content.IE5\ETLKBSWA\lgi01a201406191000[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7050" y="1040707"/>
                  <a:ext cx="555997" cy="561007"/>
                </a:xfrm>
                <a:prstGeom prst="rect">
                  <a:avLst/>
                </a:prstGeom>
                <a:noFill/>
                <a:extLst>
                  <a:ext uri="{909E8E84-426E-40DD-AFC4-6F175D3DCCD1}">
                    <a14:hiddenFill xmlns:a14="http://schemas.microsoft.com/office/drawing/2010/main">
                      <a:solidFill>
                        <a:srgbClr val="FFFFFF"/>
                      </a:solidFill>
                    </a14:hiddenFill>
                  </a:ext>
                </a:extLst>
              </p:spPr>
            </p:pic>
            <p:sp>
              <p:nvSpPr>
                <p:cNvPr id="41" name="正方形/長方形 40"/>
                <p:cNvSpPr/>
                <p:nvPr/>
              </p:nvSpPr>
              <p:spPr>
                <a:xfrm>
                  <a:off x="1377649" y="1062020"/>
                  <a:ext cx="362971" cy="11100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申請者</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p:cNvSpPr/>
                <p:nvPr/>
              </p:nvSpPr>
              <p:spPr>
                <a:xfrm>
                  <a:off x="3557293" y="939910"/>
                  <a:ext cx="353221" cy="13874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e-</a:t>
                  </a:r>
                  <a:r>
                    <a:rPr lang="en-US" altLang="ja-JP" b="1" dirty="0" err="1" smtClean="0">
                      <a:latin typeface="メイリオ" panose="020B0604030504040204" pitchFamily="50" charset="-128"/>
                      <a:ea typeface="メイリオ" panose="020B0604030504040204" pitchFamily="50" charset="-128"/>
                      <a:cs typeface="メイリオ" panose="020B0604030504040204" pitchFamily="50" charset="-128"/>
                    </a:rPr>
                    <a:t>Gov</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5810793" y="944338"/>
                  <a:ext cx="361229" cy="1383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ハローワーク</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右矢印 43"/>
                <p:cNvSpPr/>
                <p:nvPr/>
              </p:nvSpPr>
              <p:spPr>
                <a:xfrm>
                  <a:off x="1887802" y="1267977"/>
                  <a:ext cx="1597690" cy="294283"/>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右矢印 44"/>
                <p:cNvSpPr/>
                <p:nvPr/>
              </p:nvSpPr>
              <p:spPr>
                <a:xfrm>
                  <a:off x="4426375" y="1303562"/>
                  <a:ext cx="1275832" cy="298152"/>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右矢印 45"/>
                <p:cNvSpPr/>
                <p:nvPr/>
              </p:nvSpPr>
              <p:spPr>
                <a:xfrm rot="10800000">
                  <a:off x="1860003" y="1540494"/>
                  <a:ext cx="1597690" cy="281092"/>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右矢印 46"/>
                <p:cNvSpPr/>
                <p:nvPr/>
              </p:nvSpPr>
              <p:spPr>
                <a:xfrm rot="10800000">
                  <a:off x="4411850" y="1586122"/>
                  <a:ext cx="1255673" cy="276157"/>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8" name="Picture 6" descr="C:\Users\YYGLH\AppData\Local\Microsoft\Windows\Temporary Internet Files\Content.IE5\Z30OC1R2\gi01a201502142000-thum[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45705" y="954050"/>
                  <a:ext cx="265853" cy="313927"/>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6" descr="C:\Users\YYGLH\AppData\Local\Microsoft\Windows\Temporary Internet Files\Content.IE5\Z30OC1R2\gi01a201502142000-thum[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907031" y="939910"/>
                  <a:ext cx="255376" cy="301556"/>
                </a:xfrm>
                <a:prstGeom prst="rect">
                  <a:avLst/>
                </a:prstGeom>
                <a:noFill/>
                <a:extLst>
                  <a:ext uri="{909E8E84-426E-40DD-AFC4-6F175D3DCCD1}">
                    <a14:hiddenFill xmlns:a14="http://schemas.microsoft.com/office/drawing/2010/main">
                      <a:solidFill>
                        <a:srgbClr val="FFFFFF"/>
                      </a:solidFill>
                    </a14:hiddenFill>
                  </a:ext>
                </a:extLst>
              </p:spPr>
            </p:pic>
            <p:sp>
              <p:nvSpPr>
                <p:cNvPr id="50" name="Document"/>
                <p:cNvSpPr>
                  <a:spLocks noEditPoints="1" noChangeArrowheads="1"/>
                </p:cNvSpPr>
                <p:nvPr/>
              </p:nvSpPr>
              <p:spPr bwMode="auto">
                <a:xfrm>
                  <a:off x="4970820" y="1889745"/>
                  <a:ext cx="191587" cy="277701"/>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51" name="角丸四角形吹き出し 50"/>
                <p:cNvSpPr/>
                <p:nvPr/>
              </p:nvSpPr>
              <p:spPr>
                <a:xfrm>
                  <a:off x="2325663" y="551381"/>
                  <a:ext cx="1132030" cy="253898"/>
                </a:xfrm>
                <a:prstGeom prst="wedgeRoundRectCallout">
                  <a:avLst>
                    <a:gd name="adj1" fmla="val 308"/>
                    <a:gd name="adj2" fmla="val 82371"/>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申請・状況照会</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角丸四角形吹き出し 51"/>
                <p:cNvSpPr/>
                <p:nvPr/>
              </p:nvSpPr>
              <p:spPr>
                <a:xfrm>
                  <a:off x="5753508" y="555917"/>
                  <a:ext cx="486541" cy="253898"/>
                </a:xfrm>
                <a:prstGeom prst="wedgeRoundRectCallout">
                  <a:avLst>
                    <a:gd name="adj1" fmla="val 2237"/>
                    <a:gd name="adj2" fmla="val 82011"/>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審査</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角丸四角形吹き出し 52"/>
                <p:cNvSpPr/>
                <p:nvPr/>
              </p:nvSpPr>
              <p:spPr>
                <a:xfrm>
                  <a:off x="4708436" y="2324174"/>
                  <a:ext cx="907941" cy="316258"/>
                </a:xfrm>
                <a:prstGeom prst="wedgeRoundRectCallout">
                  <a:avLst>
                    <a:gd name="adj1" fmla="val -8058"/>
                    <a:gd name="adj2" fmla="val -82555"/>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公文書返戻</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角丸四角形吹き出し 71"/>
                <p:cNvSpPr/>
                <p:nvPr/>
              </p:nvSpPr>
              <p:spPr>
                <a:xfrm>
                  <a:off x="1923239" y="1956568"/>
                  <a:ext cx="1389514" cy="310739"/>
                </a:xfrm>
                <a:prstGeom prst="wedgeRoundRectCallout">
                  <a:avLst>
                    <a:gd name="adj1" fmla="val -19037"/>
                    <a:gd name="adj2" fmla="val -84536"/>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公文書ダウンロード</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9" name="正方形/長方形 38"/>
              <p:cNvSpPr/>
              <p:nvPr/>
            </p:nvSpPr>
            <p:spPr>
              <a:xfrm>
                <a:off x="4253340" y="4768563"/>
                <a:ext cx="377688" cy="14286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マイナポータル</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54" name="角丸四角形吹き出し 53"/>
            <p:cNvSpPr/>
            <p:nvPr/>
          </p:nvSpPr>
          <p:spPr>
            <a:xfrm>
              <a:off x="4830282" y="4128767"/>
              <a:ext cx="486541" cy="260763"/>
            </a:xfrm>
            <a:prstGeom prst="wedgeRoundRectCallout">
              <a:avLst>
                <a:gd name="adj1" fmla="val 2237"/>
                <a:gd name="adj2" fmla="val 82011"/>
                <a:gd name="adj3" fmla="val 1666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申請</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2038798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4231</TotalTime>
  <Words>757</Words>
  <Application>Microsoft Office PowerPoint</Application>
  <PresentationFormat>ユーザー設定</PresentationFormat>
  <Paragraphs>63</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ＭＳ Ｐゴシック</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606</cp:revision>
  <cp:lastPrinted>2023-02-15T23:55:10Z</cp:lastPrinted>
  <dcterms:created xsi:type="dcterms:W3CDTF">2016-02-10T01:30:58Z</dcterms:created>
  <dcterms:modified xsi:type="dcterms:W3CDTF">2024-02-14T00:36:05Z</dcterms:modified>
</cp:coreProperties>
</file>