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7" r:id="rId1"/>
  </p:sldMasterIdLst>
  <p:notesMasterIdLst>
    <p:notesMasterId r:id="rId11"/>
  </p:notesMasterIdLst>
  <p:handoutMasterIdLst>
    <p:handoutMasterId r:id="rId12"/>
  </p:handoutMasterIdLst>
  <p:sldIdLst>
    <p:sldId id="340" r:id="rId2"/>
    <p:sldId id="325" r:id="rId3"/>
    <p:sldId id="322" r:id="rId4"/>
    <p:sldId id="341" r:id="rId5"/>
    <p:sldId id="326" r:id="rId6"/>
    <p:sldId id="324" r:id="rId7"/>
    <p:sldId id="327" r:id="rId8"/>
    <p:sldId id="328" r:id="rId9"/>
    <p:sldId id="339" r:id="rId10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  <p15:guide id="3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CCE"/>
    <a:srgbClr val="F8674A"/>
    <a:srgbClr val="FFFFCC"/>
    <a:srgbClr val="CCE3F5"/>
    <a:srgbClr val="E7F1FA"/>
    <a:srgbClr val="FFFFFF"/>
    <a:srgbClr val="CCECFF"/>
    <a:srgbClr val="66FF33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6015" autoAdjust="0"/>
  </p:normalViewPr>
  <p:slideViewPr>
    <p:cSldViewPr>
      <p:cViewPr varScale="1">
        <p:scale>
          <a:sx n="99" d="100"/>
          <a:sy n="99" d="100"/>
        </p:scale>
        <p:origin x="96" y="1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184" y="78"/>
      </p:cViewPr>
      <p:guideLst>
        <p:guide orient="horz" pos="3131"/>
        <p:guide pos="2145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76284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42453"/>
            <a:ext cx="340280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ja-JP" altLang="ja-JP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8" y="9442453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40D29B4-9FDF-4BA1-969E-B0F37DDF33E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6745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17688" y="768350"/>
            <a:ext cx="3214687" cy="222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9939" y="3455988"/>
            <a:ext cx="5389562" cy="573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noProof="0" smtClean="0"/>
          </a:p>
          <a:p>
            <a:pPr lvl="0"/>
            <a:endParaRPr lang="en-US" altLang="ja-JP" noProof="0" smtClean="0"/>
          </a:p>
          <a:p>
            <a:pPr lvl="0"/>
            <a:endParaRPr lang="en-US" altLang="ja-JP" noProof="0" smtClean="0"/>
          </a:p>
          <a:p>
            <a:pPr lvl="0"/>
            <a:endParaRPr lang="en-US" altLang="ja-JP" noProof="0" smtClean="0"/>
          </a:p>
          <a:p>
            <a:pPr lvl="0"/>
            <a:endParaRPr lang="en-US" altLang="ja-JP" noProof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" y="9442453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8" y="9442453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1" tIns="46096" rIns="92191" bIns="460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47CE6C2-CE61-455F-83EE-D5D685ADCB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062244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61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44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1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93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217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133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23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628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51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6905B57-2759-427D-8D65-8EEC5FD51D5F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48BEE-A584-40CA-B433-51F501A360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906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276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9EC2F-E6DF-4B27-83C5-2B954D9264D7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D26E0-451B-4A16-815F-77AC0A01BD9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051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762000"/>
            <a:ext cx="2135981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4" y="762000"/>
            <a:ext cx="6160294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49B097-D1AD-4797-9BA4-D31883921FEF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D26E0-451B-4A16-815F-77AC0A01BD9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172450" y="144988"/>
            <a:ext cx="0" cy="7429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EB518-FC02-4E98-83BD-95B9CEB27E4A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407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7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6113" y="4960137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786883-8628-45BA-A6D6-EAB4893406DA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20DEE-E37F-42CF-94B2-D1088EC6F33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906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01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2104" y="2286000"/>
            <a:ext cx="386334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6323" y="2286000"/>
            <a:ext cx="386334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CE164F-18B9-45C6-9EDB-A3E6C920E558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D26E0-451B-4A16-815F-77AC0A01BD9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7266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104" y="2967788"/>
            <a:ext cx="386334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6323" y="2179636"/>
            <a:ext cx="386334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6323" y="2967788"/>
            <a:ext cx="386334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9806C-9265-4826-BBBA-049C19CD3773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FD819-65B1-4583-825A-4091E455A52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04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0B089-4829-4264-A365-ACE2896A9603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1B8BE-35C6-4848-ABA4-744CC762139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5612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A01A5-6E79-4197-9805-FE73318DEAA4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0CD4E-028E-4051-BAF7-A26AC019BAD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625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2104" y="471509"/>
            <a:ext cx="356616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7" y="822960"/>
            <a:ext cx="4613720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257506"/>
            <a:ext cx="356616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EF8F1-68B5-4811-ADCA-4E02955B0F55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D26E0-451B-4A16-815F-77AC0A01BD9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4541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960138"/>
            <a:ext cx="6315075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90352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6113" y="4960138"/>
            <a:ext cx="260032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13D447-1854-44DF-AB64-57B73F23449A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D26E0-451B-4A16-815F-77AC0A01BD9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14310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7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2104" y="585216"/>
            <a:ext cx="789755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04" y="2286000"/>
            <a:ext cx="789756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2106" y="6470704"/>
            <a:ext cx="175024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C6EDD2D-3854-4C7E-A266-6E8E9DB9905D}" type="datetime1">
              <a:rPr lang="ja-JP" altLang="en-US" smtClean="0"/>
              <a:t>2024/2/27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4883" y="6470704"/>
            <a:ext cx="479493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5333" y="6470704"/>
            <a:ext cx="79110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15D26E0-451B-4A16-815F-77AC0A01BD9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91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79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8" r:id="rId1"/>
    <p:sldLayoutId id="2147485009" r:id="rId2"/>
    <p:sldLayoutId id="2147485010" r:id="rId3"/>
    <p:sldLayoutId id="2147485011" r:id="rId4"/>
    <p:sldLayoutId id="2147485012" r:id="rId5"/>
    <p:sldLayoutId id="2147485013" r:id="rId6"/>
    <p:sldLayoutId id="2147485014" r:id="rId7"/>
    <p:sldLayoutId id="2147485015" r:id="rId8"/>
    <p:sldLayoutId id="2147485016" r:id="rId9"/>
    <p:sldLayoutId id="2147485017" r:id="rId10"/>
    <p:sldLayoutId id="2147485018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32520" y="647769"/>
            <a:ext cx="5976664" cy="421783"/>
          </a:xfrm>
        </p:spPr>
        <p:txBody>
          <a:bodyPr>
            <a:normAutofit/>
          </a:bodyPr>
          <a:lstStyle/>
          <a:p>
            <a:r>
              <a:rPr kumimoji="1" lang="ja-JP" altLang="en-US" sz="1800" b="1" dirty="0"/>
              <a:t>（１）高年齢雇用継続給付（受給資格確認）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80592" y="1069552"/>
            <a:ext cx="8496944" cy="2657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b="1" dirty="0"/>
              <a:t>①　受給資格</a:t>
            </a:r>
            <a:endParaRPr lang="en-US" altLang="ja-JP" sz="1600" b="1" dirty="0"/>
          </a:p>
          <a:p>
            <a:pPr marL="0" indent="0">
              <a:buNone/>
            </a:pPr>
            <a:r>
              <a:rPr kumimoji="1" lang="ja-JP" altLang="en-US" sz="1400" dirty="0"/>
              <a:t>　　・　</a:t>
            </a:r>
            <a:r>
              <a:rPr lang="ja-JP" altLang="en-US" sz="1400" dirty="0"/>
              <a:t>６０歳以上６５歳未満の一般被保険者である</a:t>
            </a:r>
            <a:r>
              <a:rPr lang="ja-JP" altLang="en-US" sz="1400" dirty="0" smtClean="0"/>
              <a:t>こと。</a:t>
            </a:r>
            <a:endParaRPr lang="en-US" altLang="ja-JP" sz="1400" dirty="0"/>
          </a:p>
          <a:p>
            <a:pPr marL="0" indent="0">
              <a:buNone/>
            </a:pPr>
            <a:r>
              <a:rPr kumimoji="1" lang="ja-JP" altLang="en-US" sz="1400" dirty="0"/>
              <a:t>　　・　「被保険者であった期間」が</a:t>
            </a:r>
            <a:r>
              <a:rPr kumimoji="1" lang="ja-JP" altLang="en-US" sz="1400" u="sng" dirty="0">
                <a:solidFill>
                  <a:srgbClr val="FF0000"/>
                </a:solidFill>
              </a:rPr>
              <a:t>通算して</a:t>
            </a:r>
            <a:r>
              <a:rPr kumimoji="1" lang="ja-JP" altLang="en-US" sz="1400" dirty="0"/>
              <a:t>５年以上ある</a:t>
            </a:r>
            <a:r>
              <a:rPr kumimoji="1" lang="ja-JP" altLang="en-US" sz="1400" dirty="0" smtClean="0"/>
              <a:t>こと。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endParaRPr lang="en-US" altLang="ja-JP" sz="1400" dirty="0"/>
          </a:p>
          <a:p>
            <a:endParaRPr kumimoji="1" lang="en-US" altLang="ja-JP" sz="1400" dirty="0"/>
          </a:p>
          <a:p>
            <a:pPr marL="0" indent="0">
              <a:buNone/>
            </a:pPr>
            <a:r>
              <a:rPr lang="en-US" altLang="ja-JP" sz="1400" dirty="0" smtClean="0"/>
              <a:t>※</a:t>
            </a:r>
            <a:r>
              <a:rPr lang="ja-JP" altLang="en-US" sz="1400" dirty="0" smtClean="0"/>
              <a:t>６０歳</a:t>
            </a:r>
            <a:r>
              <a:rPr lang="ja-JP" altLang="en-US" sz="1400" dirty="0"/>
              <a:t>到達日に「被保険者であった期間」が５年に満たない場合</a:t>
            </a:r>
            <a:r>
              <a:rPr lang="ja-JP" altLang="en-US" sz="1400" dirty="0" smtClean="0"/>
              <a:t>、５年</a:t>
            </a:r>
            <a:r>
              <a:rPr lang="ja-JP" altLang="en-US" sz="1400" dirty="0"/>
              <a:t>到達日が要件該当日となります。</a:t>
            </a:r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1856656" y="2132856"/>
            <a:ext cx="640871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〇通算することができる場合</a:t>
            </a:r>
            <a:endParaRPr kumimoji="1" lang="en-US" altLang="ja-JP" sz="1400" dirty="0"/>
          </a:p>
          <a:p>
            <a:r>
              <a:rPr kumimoji="1" lang="ja-JP" altLang="en-US" sz="1400" dirty="0"/>
              <a:t>離職した日の翌日から再就職した日の前日の期間</a:t>
            </a:r>
            <a:r>
              <a:rPr kumimoji="1" lang="ja-JP" altLang="en-US" sz="1400" dirty="0" smtClean="0"/>
              <a:t>が１年</a:t>
            </a:r>
            <a:r>
              <a:rPr kumimoji="1" lang="ja-JP" altLang="en-US" sz="1400" dirty="0"/>
              <a:t>以内かつ、その間に求職者給付及び就業促進手当を受けていないとき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280592" y="4021720"/>
            <a:ext cx="8136904" cy="2474871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ja-JP" altLang="en-US" sz="1600" b="1" dirty="0"/>
              <a:t>②　受給資格確認時の必要書類</a:t>
            </a:r>
            <a:endParaRPr lang="en-US" altLang="ja-JP" sz="1600" b="1" dirty="0"/>
          </a:p>
          <a:p>
            <a:pPr marL="0" indent="0">
              <a:buFont typeface="Tw Cen MT" panose="020B0602020104020603" pitchFamily="34" charset="0"/>
              <a:buNone/>
            </a:pPr>
            <a:r>
              <a:rPr lang="ja-JP" altLang="en-US" sz="1400" dirty="0"/>
              <a:t>　　・　高年齢雇用継続給付受給資格確認票（「申請者氏名」欄に本人署名または</a:t>
            </a:r>
            <a:r>
              <a:rPr lang="ja-JP" altLang="en-US" sz="1400" dirty="0" smtClean="0"/>
              <a:t>記名）</a:t>
            </a:r>
            <a:endParaRPr lang="en-US" altLang="ja-JP" sz="1400" dirty="0"/>
          </a:p>
          <a:p>
            <a:pPr marL="0" indent="0">
              <a:buFont typeface="Tw Cen MT" panose="020B0602020104020603" pitchFamily="34" charset="0"/>
              <a:buNone/>
            </a:pPr>
            <a:r>
              <a:rPr lang="ja-JP" altLang="en-US" sz="1400" dirty="0"/>
              <a:t>　　・　雇用保険被保険者六十歳到達時等賃金証明書</a:t>
            </a:r>
            <a:endParaRPr lang="en-US" altLang="ja-JP" sz="1400" dirty="0"/>
          </a:p>
          <a:p>
            <a:pPr marL="0" indent="0">
              <a:buFont typeface="Tw Cen MT" panose="020B0602020104020603" pitchFamily="34" charset="0"/>
              <a:buNone/>
            </a:pPr>
            <a:r>
              <a:rPr lang="ja-JP" altLang="en-US" sz="1400" dirty="0"/>
              <a:t>　　・　</a:t>
            </a:r>
            <a:r>
              <a:rPr lang="ja-JP" altLang="en-US" sz="1400" dirty="0" smtClean="0">
                <a:solidFill>
                  <a:srgbClr val="FF0000"/>
                </a:solidFill>
              </a:rPr>
              <a:t>振込先口座確認資料</a:t>
            </a:r>
            <a:r>
              <a:rPr lang="ja-JP" altLang="en-US" sz="1400" dirty="0" smtClean="0"/>
              <a:t>（本人名義の「普通預（貯）金口座 通帳」の写し等）</a:t>
            </a: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/>
              <a:t>　　・　</a:t>
            </a:r>
            <a:r>
              <a:rPr lang="ja-JP" altLang="en-US" sz="1400" dirty="0">
                <a:solidFill>
                  <a:srgbClr val="FF0000"/>
                </a:solidFill>
              </a:rPr>
              <a:t>年齢確認書類</a:t>
            </a:r>
            <a:r>
              <a:rPr lang="ja-JP" altLang="en-US" sz="1400" dirty="0"/>
              <a:t>（運転免許証、住民票など。マイナンバーの届出がある場合不要）</a:t>
            </a:r>
          </a:p>
          <a:p>
            <a:pPr marL="0" indent="0">
              <a:buNone/>
            </a:pPr>
            <a:r>
              <a:rPr lang="ja-JP" altLang="en-US" sz="1400" dirty="0"/>
              <a:t>　　・　賃金台帳・出勤簿（必要に応じて）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en-US" altLang="ja-JP" sz="1400" dirty="0"/>
          </a:p>
          <a:p>
            <a:pPr marL="0" indent="0">
              <a:buFont typeface="Tw Cen MT" panose="020B0602020104020603" pitchFamily="34" charset="0"/>
              <a:buNone/>
            </a:pPr>
            <a:endParaRPr lang="en-US" altLang="ja-JP" sz="1400" dirty="0"/>
          </a:p>
          <a:p>
            <a:pPr marL="0" indent="0">
              <a:buFont typeface="Tw Cen MT" panose="020B0602020104020603" pitchFamily="34" charset="0"/>
              <a:buNone/>
            </a:pPr>
            <a:endParaRPr lang="en-US" altLang="ja-JP" sz="14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561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08"/>
    </mc:Choice>
    <mc:Fallback xmlns="">
      <p:transition spd="slow" advTm="12180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120236" y="787731"/>
            <a:ext cx="8476201" cy="62504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ja-JP" altLang="en-US" sz="1600" b="1" dirty="0" smtClean="0"/>
              <a:t>③　雇用保険被保険者六十歳到達時等賃金証明書　の記載上のポイント</a:t>
            </a:r>
            <a:endParaRPr lang="en-US" altLang="ja-JP" sz="1600" b="1" dirty="0" smtClean="0"/>
          </a:p>
          <a:p>
            <a:pPr marL="0" indent="0">
              <a:buFont typeface="Tw Cen MT" panose="020B0602020104020603" pitchFamily="34" charset="0"/>
              <a:buNone/>
            </a:pPr>
            <a:r>
              <a:rPr lang="ja-JP" altLang="en-US" sz="1400" dirty="0" smtClean="0"/>
              <a:t>　　例）生年月日Ｓ</a:t>
            </a:r>
            <a:r>
              <a:rPr lang="en-US" altLang="ja-JP" sz="1400" dirty="0" smtClean="0"/>
              <a:t>38.7.23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60</a:t>
            </a:r>
            <a:r>
              <a:rPr lang="ja-JP" altLang="en-US" sz="1400" dirty="0" smtClean="0"/>
              <a:t>歳到達（誕生日前日）時点で被保険者であった期間が５年以上ある場合</a:t>
            </a:r>
            <a:endParaRPr lang="en-US" altLang="ja-JP" sz="1400" dirty="0" smtClean="0"/>
          </a:p>
        </p:txBody>
      </p:sp>
      <p:graphicFrame>
        <p:nvGraphicFramePr>
          <p:cNvPr id="10" name="コンテンツ プレースホルダー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486365"/>
              </p:ext>
            </p:extLst>
          </p:nvPr>
        </p:nvGraphicFramePr>
        <p:xfrm>
          <a:off x="1333833" y="1556792"/>
          <a:ext cx="8283866" cy="34118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060">
                  <a:extLst>
                    <a:ext uri="{9D8B030D-6E8A-4147-A177-3AD203B41FA5}">
                      <a16:colId xmlns:a16="http://schemas.microsoft.com/office/drawing/2014/main" val="126517012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950">
                  <a:extLst>
                    <a:ext uri="{9D8B030D-6E8A-4147-A177-3AD203B41FA5}">
                      <a16:colId xmlns:a16="http://schemas.microsoft.com/office/drawing/2014/main" val="3392503553"/>
                    </a:ext>
                  </a:extLst>
                </a:gridCol>
                <a:gridCol w="618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014"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⑥</a:t>
                      </a:r>
                      <a:r>
                        <a:rPr lang="en-US" altLang="ja-JP" sz="1400" dirty="0" smtClean="0"/>
                        <a:t>60</a:t>
                      </a:r>
                      <a:r>
                        <a:rPr lang="ja-JP" altLang="en-US" sz="1400" dirty="0" smtClean="0"/>
                        <a:t>歳に達した日等の年月日</a:t>
                      </a:r>
                      <a:endParaRPr lang="en-US" altLang="ja-JP" sz="1400" dirty="0" smtClean="0"/>
                    </a:p>
                  </a:txBody>
                  <a:tcPr marL="36000" marR="36000" marT="37147" marB="37147" anchor="ctr" anchorCtr="1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令和</a:t>
                      </a:r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月</a:t>
                      </a:r>
                      <a:r>
                        <a:rPr kumimoji="1" lang="en-US" altLang="ja-JP" sz="1600" dirty="0" smtClean="0"/>
                        <a:t>22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b="0" dirty="0"/>
                    </a:p>
                  </a:txBody>
                  <a:tcPr marL="36000" marR="36000" marT="37147" marB="37147" anchor="ctr" anchorCtr="1"/>
                </a:tc>
                <a:tc hMerge="1">
                  <a:txBody>
                    <a:bodyPr/>
                    <a:lstStyle/>
                    <a:p>
                      <a:endParaRPr lang="ja-JP" altLang="en-US"/>
                    </a:p>
                  </a:txBody>
                  <a:tcPr marL="74296" marR="74296" marT="37147" marB="3714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4296" marR="74296" marT="37147" marB="3714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400" dirty="0" smtClean="0"/>
                        <a:t>⑦</a:t>
                      </a:r>
                      <a:r>
                        <a:rPr lang="en-US" altLang="ja-JP" sz="1400" dirty="0" smtClean="0"/>
                        <a:t>60</a:t>
                      </a:r>
                      <a:r>
                        <a:rPr lang="ja-JP" altLang="en-US" sz="1400" dirty="0" smtClean="0"/>
                        <a:t>歳に達した者の生年月日</a:t>
                      </a:r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4296" marR="74296" marT="37147" marB="3714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600" dirty="0" smtClean="0"/>
                        <a:t>昭和</a:t>
                      </a:r>
                      <a:r>
                        <a:rPr lang="en-US" altLang="ja-JP" sz="1600" dirty="0" smtClean="0"/>
                        <a:t>38</a:t>
                      </a:r>
                      <a:r>
                        <a:rPr lang="ja-JP" altLang="en-US" sz="1600" dirty="0" smtClean="0"/>
                        <a:t>年</a:t>
                      </a:r>
                      <a:r>
                        <a:rPr lang="en-US" altLang="ja-JP" sz="1600" dirty="0" smtClean="0"/>
                        <a:t>7</a:t>
                      </a:r>
                      <a:r>
                        <a:rPr lang="ja-JP" altLang="en-US" sz="1600" dirty="0" smtClean="0"/>
                        <a:t>月</a:t>
                      </a:r>
                      <a:r>
                        <a:rPr lang="en-US" altLang="ja-JP" sz="1600" dirty="0" smtClean="0"/>
                        <a:t>23</a:t>
                      </a:r>
                      <a:r>
                        <a:rPr lang="ja-JP" altLang="en-US" sz="1600" dirty="0" smtClean="0"/>
                        <a:t>日</a:t>
                      </a:r>
                      <a:endParaRPr lang="ja-JP" altLang="en-US" sz="1600" b="0" dirty="0"/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4296" marR="74296" marT="37147" marB="3714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4296" marR="74296" marT="37147" marB="37147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52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⑧ </a:t>
                      </a:r>
                      <a:r>
                        <a:rPr lang="en-US" altLang="ja-JP" sz="1400" dirty="0" smtClean="0"/>
                        <a:t>60</a:t>
                      </a:r>
                      <a:r>
                        <a:rPr lang="ja-JP" altLang="en-US" sz="1400" dirty="0" smtClean="0"/>
                        <a:t>歳到達～期間</a:t>
                      </a:r>
                      <a:endParaRPr lang="en-US" altLang="ja-JP" sz="1400" dirty="0" smtClean="0"/>
                    </a:p>
                    <a:p>
                      <a:pPr algn="ctr"/>
                      <a:r>
                        <a:rPr lang="ja-JP" altLang="en-US" sz="1000" dirty="0" smtClean="0"/>
                        <a:t>（</a:t>
                      </a:r>
                      <a:r>
                        <a:rPr lang="en-US" altLang="ja-JP" sz="1000" dirty="0" smtClean="0"/>
                        <a:t>60</a:t>
                      </a:r>
                      <a:r>
                        <a:rPr lang="ja-JP" altLang="en-US" sz="1000" dirty="0" smtClean="0"/>
                        <a:t>歳に達した日の翌日：</a:t>
                      </a:r>
                      <a:r>
                        <a:rPr lang="en-US" altLang="ja-JP" sz="1000" dirty="0" smtClean="0"/>
                        <a:t>7</a:t>
                      </a:r>
                      <a:r>
                        <a:rPr lang="ja-JP" altLang="en-US" sz="1000" dirty="0" smtClean="0"/>
                        <a:t>月 </a:t>
                      </a:r>
                      <a:r>
                        <a:rPr lang="en-US" altLang="ja-JP" sz="1000" dirty="0" smtClean="0"/>
                        <a:t>23 </a:t>
                      </a:r>
                      <a:r>
                        <a:rPr lang="ja-JP" altLang="en-US" sz="1000" dirty="0" smtClean="0"/>
                        <a:t>日）</a:t>
                      </a:r>
                      <a:endParaRPr lang="ja-JP" altLang="en-US" sz="1000" b="0" dirty="0">
                        <a:latin typeface="+mj-ea"/>
                        <a:ea typeface="+mj-ea"/>
                      </a:endParaRPr>
                    </a:p>
                  </a:txBody>
                  <a:tcPr marL="0" marR="0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⑨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⑩　賃金支払対象期間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⑪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Ａ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Ｂ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計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⑬ </a:t>
                      </a:r>
                      <a:r>
                        <a:rPr kumimoji="1" lang="ja-JP" altLang="en-US" sz="1100" dirty="0" smtClean="0"/>
                        <a:t>備考欄</a:t>
                      </a: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4279907356"/>
                  </a:ext>
                </a:extLst>
              </a:tr>
              <a:tr h="333808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  6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23 </a:t>
                      </a:r>
                      <a:r>
                        <a:rPr kumimoji="1" lang="ja-JP" altLang="en-US" sz="1100" dirty="0" smtClean="0"/>
                        <a:t>日 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～   </a:t>
                      </a:r>
                      <a:r>
                        <a:rPr kumimoji="1" lang="en-US" altLang="ja-JP" sz="1000" dirty="0" smtClean="0"/>
                        <a:t>60</a:t>
                      </a:r>
                      <a:r>
                        <a:rPr kumimoji="1" lang="ja-JP" altLang="en-US" sz="1000" dirty="0" smtClean="0"/>
                        <a:t>歳に達した日等</a:t>
                      </a:r>
                      <a:endParaRPr kumimoji="1" lang="ja-JP" altLang="en-US" sz="10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u="none" dirty="0" smtClean="0"/>
                        <a:t> 21 </a:t>
                      </a:r>
                      <a:r>
                        <a:rPr kumimoji="1" lang="ja-JP" altLang="en-US" sz="1100" u="none" dirty="0" smtClean="0"/>
                        <a:t>日</a:t>
                      </a:r>
                      <a:endParaRPr kumimoji="1" lang="ja-JP" altLang="en-US" sz="1100" b="0" i="0" u="none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aseline="0" dirty="0" smtClean="0"/>
                        <a:t>   7</a:t>
                      </a:r>
                      <a:r>
                        <a:rPr kumimoji="1" lang="en-US" altLang="ja-JP" sz="1100" dirty="0" smtClean="0"/>
                        <a:t> </a:t>
                      </a:r>
                      <a:r>
                        <a:rPr kumimoji="1" lang="ja-JP" altLang="en-US" sz="1100" dirty="0" smtClean="0"/>
                        <a:t>月  </a:t>
                      </a:r>
                      <a:r>
                        <a:rPr kumimoji="1" lang="en-US" altLang="ja-JP" sz="1100" dirty="0" smtClean="0"/>
                        <a:t>1 </a:t>
                      </a:r>
                      <a:r>
                        <a:rPr kumimoji="1" lang="ja-JP" altLang="en-US" sz="1100" dirty="0" smtClean="0"/>
                        <a:t>日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～   </a:t>
                      </a:r>
                      <a:r>
                        <a:rPr kumimoji="1" lang="en-US" altLang="ja-JP" sz="900" dirty="0" smtClean="0"/>
                        <a:t>60</a:t>
                      </a:r>
                      <a:r>
                        <a:rPr kumimoji="1" lang="ja-JP" altLang="en-US" sz="900" dirty="0" smtClean="0"/>
                        <a:t>歳に達した日等 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u="sng" dirty="0" smtClean="0"/>
                        <a:t>15 </a:t>
                      </a:r>
                      <a:r>
                        <a:rPr kumimoji="1" lang="ja-JP" altLang="en-US" sz="1100" u="sng" dirty="0" smtClean="0"/>
                        <a:t>日</a:t>
                      </a:r>
                      <a:endParaRPr kumimoji="1" lang="ja-JP" altLang="en-US" sz="1100" b="1" u="sng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未計算</a:t>
                      </a: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b="1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33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  5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23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6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22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 21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   6 </a:t>
                      </a:r>
                      <a:r>
                        <a:rPr kumimoji="1" lang="ja-JP" altLang="en-US" sz="1100" dirty="0" smtClean="0"/>
                        <a:t>月  </a:t>
                      </a:r>
                      <a:r>
                        <a:rPr kumimoji="1" lang="en-US" altLang="ja-JP" sz="1100" dirty="0" smtClean="0"/>
                        <a:t>1 </a:t>
                      </a:r>
                      <a:r>
                        <a:rPr kumimoji="1" lang="ja-JP" altLang="en-US" sz="1100" dirty="0" smtClean="0"/>
                        <a:t>日 ～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  </a:t>
                      </a:r>
                      <a:r>
                        <a:rPr kumimoji="1" lang="en-US" altLang="ja-JP" sz="1100" dirty="0" smtClean="0"/>
                        <a:t>6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30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210,000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742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  4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23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5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22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aseline="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   5 </a:t>
                      </a:r>
                      <a:r>
                        <a:rPr kumimoji="1" lang="ja-JP" altLang="en-US" sz="1100" dirty="0" smtClean="0"/>
                        <a:t>月  </a:t>
                      </a:r>
                      <a:r>
                        <a:rPr kumimoji="1" lang="en-US" altLang="ja-JP" sz="1100" dirty="0" smtClean="0"/>
                        <a:t>1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5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31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210,000</a:t>
                      </a: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53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  3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23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4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22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   4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月  </a:t>
                      </a:r>
                      <a:r>
                        <a:rPr kumimoji="1" lang="en-US" altLang="ja-JP" sz="1100" dirty="0" smtClean="0"/>
                        <a:t>1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4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30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210,000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836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  2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23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3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22 </a:t>
                      </a:r>
                      <a:r>
                        <a:rPr kumimoji="1" lang="ja-JP" altLang="en-US" sz="1100" dirty="0" smtClean="0"/>
                        <a:t>日</a:t>
                      </a:r>
                      <a:r>
                        <a:rPr kumimoji="1" lang="ja-JP" altLang="en-US" sz="1100" baseline="0" dirty="0" smtClean="0"/>
                        <a:t> 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   3 </a:t>
                      </a:r>
                      <a:r>
                        <a:rPr kumimoji="1" lang="ja-JP" altLang="en-US" sz="1100" dirty="0" smtClean="0"/>
                        <a:t>月  </a:t>
                      </a:r>
                      <a:r>
                        <a:rPr kumimoji="1" lang="en-US" altLang="ja-JP" sz="1100" dirty="0" smtClean="0"/>
                        <a:t>1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3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31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210,000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283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  1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23 </a:t>
                      </a:r>
                      <a:r>
                        <a:rPr kumimoji="1" lang="ja-JP" altLang="en-US" sz="1100" dirty="0" smtClean="0"/>
                        <a:t>日 ～ </a:t>
                      </a:r>
                      <a:r>
                        <a:rPr kumimoji="1" lang="en-US" altLang="ja-JP" sz="1100" baseline="0" dirty="0" smtClean="0"/>
                        <a:t>  2</a:t>
                      </a:r>
                      <a:r>
                        <a:rPr kumimoji="1" lang="en-US" altLang="ja-JP" sz="1100" dirty="0" smtClean="0"/>
                        <a:t>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22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   2 </a:t>
                      </a:r>
                      <a:r>
                        <a:rPr kumimoji="1" lang="ja-JP" altLang="en-US" sz="1100" dirty="0" smtClean="0"/>
                        <a:t>月  </a:t>
                      </a:r>
                      <a:r>
                        <a:rPr kumimoji="1" lang="en-US" altLang="ja-JP" sz="1100" dirty="0" smtClean="0"/>
                        <a:t>1 </a:t>
                      </a:r>
                      <a:r>
                        <a:rPr kumimoji="1" lang="ja-JP" altLang="en-US" sz="1100" dirty="0" smtClean="0"/>
                        <a:t>日 ～   </a:t>
                      </a:r>
                      <a:r>
                        <a:rPr kumimoji="1" lang="en-US" altLang="ja-JP" sz="1100" dirty="0" smtClean="0"/>
                        <a:t>2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28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210,000</a:t>
                      </a:r>
                      <a:endParaRPr kumimoji="1" lang="ja-JP" altLang="en-US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283">
                <a:tc gridSpan="2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74296" marR="74296" marT="37147" marB="3714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   1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月  </a:t>
                      </a:r>
                      <a:r>
                        <a:rPr kumimoji="1" lang="en-US" altLang="ja-JP" sz="1100" dirty="0" smtClean="0"/>
                        <a:t>1 </a:t>
                      </a:r>
                      <a:r>
                        <a:rPr kumimoji="1" lang="ja-JP" altLang="en-US" sz="1100" dirty="0" smtClean="0"/>
                        <a:t>日 ～</a:t>
                      </a:r>
                      <a:r>
                        <a:rPr kumimoji="1" lang="ja-JP" altLang="en-US" sz="1100" baseline="0" dirty="0" smtClean="0"/>
                        <a:t>   </a:t>
                      </a:r>
                      <a:r>
                        <a:rPr kumimoji="1" lang="en-US" altLang="ja-JP" sz="1100" dirty="0" smtClean="0"/>
                        <a:t>1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ja-JP" altLang="en-US" sz="1100" dirty="0" smtClean="0"/>
                        <a:t>月 </a:t>
                      </a:r>
                      <a:r>
                        <a:rPr kumimoji="1" lang="en-US" altLang="ja-JP" sz="1100" dirty="0" smtClean="0"/>
                        <a:t>31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 </a:t>
                      </a:r>
                      <a:r>
                        <a:rPr kumimoji="1" lang="ja-JP" altLang="en-US" sz="1100" dirty="0" smtClean="0"/>
                        <a:t>日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210,000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74296" marR="74296" marT="37147" marB="37147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12" name="左大かっこ 11"/>
          <p:cNvSpPr/>
          <p:nvPr/>
        </p:nvSpPr>
        <p:spPr>
          <a:xfrm>
            <a:off x="1120236" y="2477301"/>
            <a:ext cx="150587" cy="253587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7063" y="2696344"/>
            <a:ext cx="461665" cy="23198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６か月分まで記載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5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902"/>
    </mc:Choice>
    <mc:Fallback xmlns="">
      <p:transition spd="slow" advTm="849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2"/>
          <p:cNvSpPr>
            <a:spLocks noGrp="1"/>
          </p:cNvSpPr>
          <p:nvPr>
            <p:ph type="title"/>
          </p:nvPr>
        </p:nvSpPr>
        <p:spPr>
          <a:xfrm>
            <a:off x="632520" y="647769"/>
            <a:ext cx="5976664" cy="421783"/>
          </a:xfrm>
        </p:spPr>
        <p:txBody>
          <a:bodyPr>
            <a:normAutofit/>
          </a:bodyPr>
          <a:lstStyle/>
          <a:p>
            <a:r>
              <a:rPr kumimoji="1" lang="ja-JP" altLang="en-US" sz="1800" b="1" dirty="0" smtClean="0"/>
              <a:t>（２）高年齢雇用継続給付（支給申請時</a:t>
            </a:r>
            <a:r>
              <a:rPr kumimoji="1" lang="ja-JP" altLang="en-US" sz="1800" dirty="0" smtClean="0"/>
              <a:t>）</a:t>
            </a:r>
            <a:endParaRPr kumimoji="1" lang="ja-JP" altLang="en-US" sz="1800" dirty="0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80592" y="1069552"/>
            <a:ext cx="8424936" cy="240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 smtClean="0"/>
              <a:t>①　支給対象期間に支給された給与を基に計算します。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600" dirty="0" smtClean="0"/>
              <a:t>　　例１）賃金月末締、翌月１０日払いの場合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　　　　支給対象年月：５月、６月　･･･　５月支給（４月締）、６月支給（５月締）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ja-JP" altLang="en-US" sz="1600" dirty="0" smtClean="0"/>
              <a:t>例２）賃金２０日締、当月末日</a:t>
            </a:r>
            <a:r>
              <a:rPr lang="ja-JP" altLang="en-US" sz="1600" dirty="0"/>
              <a:t>払いの</a:t>
            </a:r>
            <a:r>
              <a:rPr lang="ja-JP" altLang="en-US" sz="1600" dirty="0" smtClean="0"/>
              <a:t>場合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　　　　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支給対象年月：５月、６月　･･･　５月支給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月締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）、６月支給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月締）</a:t>
            </a:r>
            <a:endParaRPr lang="en-US" altLang="zh-TW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/>
              <a:t>　　　　　　　　　</a:t>
            </a:r>
            <a:endParaRPr lang="ja-JP" altLang="en-US" sz="1600" dirty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1280592" y="3441704"/>
            <a:ext cx="8424936" cy="38416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ja-JP" altLang="en-US" sz="1800" b="1" dirty="0" smtClean="0"/>
              <a:t>②　みなし賃金（減額）にご注意ください。</a:t>
            </a:r>
            <a:endParaRPr lang="en-US" altLang="ja-JP" sz="1800" b="1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ja-JP" altLang="en-US" sz="1600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en-US" altLang="ja-JP" sz="1600" dirty="0" smtClean="0"/>
          </a:p>
          <a:p>
            <a:pPr marL="0" indent="0">
              <a:buFont typeface="Tw Cen MT" panose="020B0602020104020603" pitchFamily="34" charset="0"/>
              <a:buNone/>
            </a:pPr>
            <a:endParaRPr lang="en-US" altLang="ja-JP" sz="16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1545759" y="5004552"/>
            <a:ext cx="8050678" cy="1354217"/>
          </a:xfrm>
          <a:prstGeom prst="rect">
            <a:avLst/>
          </a:prstGeom>
          <a:noFill/>
          <a:ln w="1905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 smtClean="0">
                <a:ln w="50800"/>
                <a:latin typeface="+mn-ea"/>
              </a:rPr>
              <a:t>上記理由により、賃金の減額対象となった日がある場合は、支給対象月に支払われた賃金に</a:t>
            </a:r>
            <a:r>
              <a:rPr lang="ja-JP" altLang="en-US" sz="1600" cap="none" spc="0" dirty="0" smtClean="0">
                <a:ln w="50800"/>
                <a:effectLst/>
                <a:latin typeface="+mn-ea"/>
              </a:rPr>
              <a:t>減額部分の金額を加算した金額「みなし賃金額」へ記載</a:t>
            </a:r>
            <a:r>
              <a:rPr lang="ja-JP" altLang="en-US" sz="1600" dirty="0">
                <a:ln w="50800"/>
                <a:latin typeface="+mn-ea"/>
              </a:rPr>
              <a:t>します</a:t>
            </a:r>
            <a:r>
              <a:rPr lang="ja-JP" altLang="en-US" sz="1600" dirty="0" smtClean="0">
                <a:ln w="50800"/>
                <a:latin typeface="+mn-ea"/>
              </a:rPr>
              <a:t>。この場合、</a:t>
            </a:r>
            <a:r>
              <a:rPr lang="ja-JP" altLang="en-US" b="1" dirty="0" smtClean="0">
                <a:ln w="50800"/>
                <a:solidFill>
                  <a:srgbClr val="FF0000"/>
                </a:solidFill>
                <a:latin typeface="+mn-ea"/>
              </a:rPr>
              <a:t>「みなし賃金額」が支払われた</a:t>
            </a:r>
            <a:r>
              <a:rPr lang="ja-JP" altLang="en-US" b="1" dirty="0">
                <a:ln w="50800"/>
                <a:solidFill>
                  <a:srgbClr val="FF0000"/>
                </a:solidFill>
                <a:latin typeface="+mn-ea"/>
              </a:rPr>
              <a:t>ものとみなして賃金</a:t>
            </a:r>
            <a:r>
              <a:rPr lang="ja-JP" altLang="en-US" b="1" dirty="0" smtClean="0">
                <a:ln w="50800"/>
                <a:solidFill>
                  <a:srgbClr val="FF0000"/>
                </a:solidFill>
                <a:latin typeface="+mn-ea"/>
              </a:rPr>
              <a:t>低下の</a:t>
            </a:r>
            <a:r>
              <a:rPr lang="ja-JP" altLang="en-US" b="1" dirty="0">
                <a:ln w="50800"/>
                <a:solidFill>
                  <a:srgbClr val="FF0000"/>
                </a:solidFill>
                <a:latin typeface="+mn-ea"/>
              </a:rPr>
              <a:t>判断をします</a:t>
            </a:r>
            <a:r>
              <a:rPr lang="ja-JP" altLang="en-US" b="1" dirty="0" smtClean="0">
                <a:ln w="50800"/>
                <a:solidFill>
                  <a:srgbClr val="FF0000"/>
                </a:solidFill>
                <a:latin typeface="+mn-ea"/>
              </a:rPr>
              <a:t>。</a:t>
            </a:r>
            <a:endParaRPr lang="en-US" altLang="ja-JP" b="1" dirty="0" smtClean="0">
              <a:ln w="50800"/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dirty="0" smtClean="0">
                <a:ln w="50800"/>
                <a:latin typeface="+mn-ea"/>
              </a:rPr>
              <a:t>つきましては、支給</a:t>
            </a:r>
            <a:r>
              <a:rPr lang="ja-JP" altLang="en-US" sz="1600" dirty="0">
                <a:ln w="50800"/>
                <a:latin typeface="+mn-ea"/>
              </a:rPr>
              <a:t>申</a:t>
            </a:r>
            <a:r>
              <a:rPr lang="ja-JP" altLang="en-US" sz="1600" dirty="0" smtClean="0">
                <a:ln w="50800"/>
                <a:latin typeface="+mn-ea"/>
              </a:rPr>
              <a:t>請書の１９・２０・２１欄</a:t>
            </a:r>
            <a:r>
              <a:rPr lang="ja-JP" altLang="en-US" sz="1600" dirty="0">
                <a:ln w="50800"/>
                <a:latin typeface="+mn-ea"/>
              </a:rPr>
              <a:t>にみなし賃金の算出方法など</a:t>
            </a:r>
            <a:r>
              <a:rPr lang="ja-JP" altLang="en-US" sz="1600" dirty="0" smtClean="0">
                <a:ln w="50800"/>
                <a:latin typeface="+mn-ea"/>
              </a:rPr>
              <a:t>記載</a:t>
            </a:r>
            <a:endParaRPr lang="en-US" altLang="ja-JP" sz="1600" dirty="0" smtClean="0">
              <a:ln w="50800"/>
              <a:latin typeface="+mn-ea"/>
            </a:endParaRPr>
          </a:p>
          <a:p>
            <a:r>
              <a:rPr lang="ja-JP" altLang="en-US" sz="1600" dirty="0" smtClean="0">
                <a:ln w="50800"/>
                <a:latin typeface="+mn-ea"/>
              </a:rPr>
              <a:t>するよう</a:t>
            </a:r>
            <a:r>
              <a:rPr lang="ja-JP" altLang="en-US" sz="1600" dirty="0">
                <a:ln w="50800"/>
                <a:latin typeface="+mn-ea"/>
              </a:rPr>
              <a:t>お願いします</a:t>
            </a:r>
            <a:r>
              <a:rPr lang="ja-JP" altLang="en-US" sz="1600" dirty="0" smtClean="0">
                <a:ln w="50800"/>
                <a:latin typeface="+mn-ea"/>
              </a:rPr>
              <a:t>。</a:t>
            </a:r>
            <a:endParaRPr lang="ja-JP" altLang="en-US" sz="1600" dirty="0">
              <a:ln w="50800"/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58187" y="3825865"/>
            <a:ext cx="8135560" cy="101275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none" lIns="91440" tIns="108000" rIns="91440" bIns="7200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cap="none" spc="0" dirty="0" smtClean="0">
                <a:ln w="50800"/>
                <a:effectLst/>
              </a:rPr>
              <a:t>・　本人の責めに帰すべき理由</a:t>
            </a:r>
            <a:r>
              <a:rPr lang="ja-JP" altLang="en-US" sz="1600" cap="none" spc="0" dirty="0" smtClean="0">
                <a:ln w="50800"/>
                <a:effectLst/>
              </a:rPr>
              <a:t>（本人都合による欠勤・遅刻・早退・懲戒など）</a:t>
            </a:r>
            <a:endParaRPr lang="en-US" altLang="ja-JP" sz="1600" cap="none" spc="0" dirty="0" smtClean="0">
              <a:ln w="50800"/>
              <a:effectLst/>
            </a:endParaRPr>
          </a:p>
          <a:p>
            <a:r>
              <a:rPr lang="ja-JP" altLang="en-US" dirty="0" smtClean="0">
                <a:ln w="50800"/>
              </a:rPr>
              <a:t>・　疾病</a:t>
            </a:r>
            <a:r>
              <a:rPr lang="ja-JP" altLang="en-US" dirty="0">
                <a:ln w="50800"/>
              </a:rPr>
              <a:t>又は</a:t>
            </a:r>
            <a:r>
              <a:rPr lang="ja-JP" altLang="en-US" dirty="0" smtClean="0">
                <a:ln w="50800"/>
              </a:rPr>
              <a:t>負傷、妊娠、出産、育児、介護、他</a:t>
            </a:r>
            <a:r>
              <a:rPr lang="ja-JP" altLang="en-US" sz="1400" dirty="0" smtClean="0">
                <a:ln w="50800"/>
              </a:rPr>
              <a:t>（同盟罷業、怠業、争議行為等）</a:t>
            </a:r>
            <a:endParaRPr lang="en-US" altLang="ja-JP" sz="1400" dirty="0" smtClean="0">
              <a:ln w="50800"/>
            </a:endParaRPr>
          </a:p>
          <a:p>
            <a:r>
              <a:rPr lang="ja-JP" altLang="en-US" dirty="0">
                <a:ln w="50800"/>
              </a:rPr>
              <a:t>・　</a:t>
            </a:r>
            <a:r>
              <a:rPr lang="ja-JP" altLang="en-US" u="sng" dirty="0">
                <a:ln w="50800"/>
                <a:solidFill>
                  <a:srgbClr val="FF0000"/>
                </a:solidFill>
              </a:rPr>
              <a:t>事業所の</a:t>
            </a:r>
            <a:r>
              <a:rPr lang="ja-JP" altLang="en-US" u="sng" dirty="0" smtClean="0">
                <a:ln w="50800"/>
                <a:solidFill>
                  <a:srgbClr val="FF0000"/>
                </a:solidFill>
              </a:rPr>
              <a:t>休業</a:t>
            </a:r>
            <a:endParaRPr lang="ja-JP" altLang="en-US" dirty="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val="281569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784"/>
    </mc:Choice>
    <mc:Fallback xmlns="">
      <p:transition spd="slow" advTm="12878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76536" y="908720"/>
            <a:ext cx="1800200" cy="360040"/>
            <a:chOff x="992560" y="1015464"/>
            <a:chExt cx="2304256" cy="648072"/>
          </a:xfrm>
        </p:grpSpPr>
        <p:sp>
          <p:nvSpPr>
            <p:cNvPr id="7" name="角丸四角形 6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+mj-ea"/>
                </a:rPr>
                <a:t>ＳＴＵＤＹ</a:t>
              </a:r>
              <a:r>
                <a:rPr kumimoji="1" lang="ja-JP" altLang="en-US" dirty="0" smtClean="0">
                  <a:latin typeface="+mj-ea"/>
                  <a:ea typeface="+mj-ea"/>
                </a:rPr>
                <a:t>①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1898510" y="2438273"/>
            <a:ext cx="78814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>
                <a:ln w="50800"/>
              </a:rPr>
              <a:t>〇「支給対象年月に支払われた賃金額」：２４０，０００円</a:t>
            </a:r>
            <a:endParaRPr lang="en-US" altLang="ja-JP" sz="1600" dirty="0">
              <a:ln w="50800"/>
            </a:endParaRPr>
          </a:p>
          <a:p>
            <a:r>
              <a:rPr lang="ja-JP" altLang="en-US" sz="1600" dirty="0">
                <a:ln w="50800"/>
              </a:rPr>
              <a:t>〇「賃金の減額があった日数」　　　　：１日</a:t>
            </a:r>
          </a:p>
          <a:p>
            <a:r>
              <a:rPr lang="ja-JP" altLang="en-US" sz="1600" dirty="0">
                <a:ln w="50800"/>
              </a:rPr>
              <a:t>〇「みなし賃金額」　　　　　　　　　：</a:t>
            </a:r>
            <a:r>
              <a:rPr lang="ja-JP" altLang="en-US" sz="1600" b="1" dirty="0">
                <a:ln w="50800"/>
                <a:solidFill>
                  <a:srgbClr val="FF0000"/>
                </a:solidFill>
              </a:rPr>
              <a:t>２６０，０００</a:t>
            </a:r>
            <a:r>
              <a:rPr lang="ja-JP" altLang="en-US" sz="1600" dirty="0">
                <a:ln w="50800"/>
              </a:rPr>
              <a:t>円</a:t>
            </a:r>
            <a:endParaRPr lang="en-US" altLang="ja-JP" sz="1600" dirty="0">
              <a:ln w="5080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776536" y="3667466"/>
            <a:ext cx="1800200" cy="360040"/>
            <a:chOff x="992560" y="1015464"/>
            <a:chExt cx="2304256" cy="648072"/>
          </a:xfrm>
        </p:grpSpPr>
        <p:sp>
          <p:nvSpPr>
            <p:cNvPr id="24" name="角丸四角形 23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+mj-ea"/>
                </a:rPr>
                <a:t>ＳＴＵＤＹ</a:t>
              </a:r>
              <a:r>
                <a:rPr kumimoji="1" lang="ja-JP" altLang="en-US" dirty="0" smtClean="0">
                  <a:latin typeface="+mj-ea"/>
                  <a:ea typeface="+mj-ea"/>
                </a:rPr>
                <a:t>②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597407" y="4087397"/>
            <a:ext cx="8892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例）日給月給者（基礎</a:t>
            </a:r>
            <a:r>
              <a:rPr lang="ja-JP" altLang="en-US" sz="1600" b="1" dirty="0" smtClean="0"/>
              <a:t>日数２５日</a:t>
            </a:r>
            <a:r>
              <a:rPr lang="ja-JP" altLang="en-US" sz="1600" b="1" dirty="0"/>
              <a:t>）で、基</a:t>
            </a:r>
            <a:r>
              <a:rPr lang="ja-JP" altLang="en-US" sz="1600" b="1" dirty="0" smtClean="0"/>
              <a:t>本給２５万円</a:t>
            </a:r>
            <a:r>
              <a:rPr lang="ja-JP" altLang="en-US" sz="1600" b="1" dirty="0"/>
              <a:t>の者</a:t>
            </a:r>
            <a:r>
              <a:rPr lang="ja-JP" altLang="en-US" sz="1600" b="1" dirty="0" smtClean="0"/>
              <a:t>が１日</a:t>
            </a:r>
            <a:r>
              <a:rPr lang="ja-JP" altLang="en-US" sz="1600" b="1" dirty="0"/>
              <a:t>休業して、休業</a:t>
            </a:r>
            <a:r>
              <a:rPr lang="ja-JP" altLang="en-US" sz="1600" b="1" dirty="0" smtClean="0"/>
              <a:t>手当６千円</a:t>
            </a:r>
            <a:endParaRPr lang="en-US" altLang="ja-JP" sz="1600" b="1" dirty="0" smtClean="0"/>
          </a:p>
          <a:p>
            <a:r>
              <a:rPr lang="ja-JP" altLang="en-US" sz="1600" b="1" dirty="0" smtClean="0"/>
              <a:t>　　支給</a:t>
            </a:r>
            <a:r>
              <a:rPr lang="ja-JP" altLang="en-US" sz="1600" b="1" dirty="0"/>
              <a:t>された</a:t>
            </a:r>
            <a:r>
              <a:rPr lang="ja-JP" altLang="en-US" sz="1600" b="1" dirty="0" smtClean="0"/>
              <a:t>場合</a:t>
            </a:r>
            <a:endParaRPr lang="ja-JP" altLang="en-US" sz="1600" b="1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1828214" y="4641796"/>
            <a:ext cx="7377424" cy="551873"/>
            <a:chOff x="179512" y="1975492"/>
            <a:chExt cx="8496944" cy="877444"/>
          </a:xfrm>
        </p:grpSpPr>
        <p:sp>
          <p:nvSpPr>
            <p:cNvPr id="35" name="円柱 34"/>
            <p:cNvSpPr/>
            <p:nvPr/>
          </p:nvSpPr>
          <p:spPr>
            <a:xfrm rot="5400000">
              <a:off x="3995936" y="-1827586"/>
              <a:ext cx="864095" cy="8496944"/>
            </a:xfrm>
            <a:prstGeom prst="can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892803" y="2149655"/>
              <a:ext cx="131157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sz="2000" b="1" cap="none" spc="0" dirty="0">
                  <a:ln w="50800"/>
                  <a:solidFill>
                    <a:schemeClr val="bg1"/>
                  </a:solidFill>
                  <a:effectLst/>
                </a:rPr>
                <a:t>月額２５万</a:t>
              </a:r>
            </a:p>
          </p:txBody>
        </p:sp>
        <p:sp>
          <p:nvSpPr>
            <p:cNvPr id="37" name="円柱 36"/>
            <p:cNvSpPr/>
            <p:nvPr/>
          </p:nvSpPr>
          <p:spPr>
            <a:xfrm rot="5400000">
              <a:off x="7376320" y="1560784"/>
              <a:ext cx="864096" cy="1720208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6948264" y="2023790"/>
              <a:ext cx="15584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ja-JP" altLang="en-US" sz="1600" cap="none" spc="0" dirty="0">
                  <a:ln w="50800"/>
                  <a:effectLst/>
                </a:rPr>
                <a:t>欠勤　１日</a:t>
              </a:r>
              <a:endParaRPr lang="en-US" altLang="ja-JP" sz="1600" cap="none" spc="0" dirty="0">
                <a:ln w="50800"/>
                <a:effectLst/>
              </a:endParaRPr>
            </a:p>
            <a:p>
              <a:r>
                <a:rPr lang="ja-JP" altLang="en-US" sz="1600" cap="none" spc="0" dirty="0">
                  <a:ln w="50800"/>
                  <a:effectLst/>
                </a:rPr>
                <a:t>１万円減額</a:t>
              </a:r>
            </a:p>
          </p:txBody>
        </p:sp>
        <p:sp>
          <p:nvSpPr>
            <p:cNvPr id="39" name="右矢印 38"/>
            <p:cNvSpPr/>
            <p:nvPr/>
          </p:nvSpPr>
          <p:spPr>
            <a:xfrm>
              <a:off x="2866701" y="2267824"/>
              <a:ext cx="670859" cy="306670"/>
            </a:xfrm>
            <a:prstGeom prst="rightArrow">
              <a:avLst>
                <a:gd name="adj1" fmla="val 33125"/>
                <a:gd name="adj2" fmla="val 3734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3628627" y="1975492"/>
              <a:ext cx="3018618" cy="81801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b="1" cap="none" spc="0" dirty="0">
                  <a:ln w="50800"/>
                  <a:solidFill>
                    <a:schemeClr val="bg1"/>
                  </a:solidFill>
                  <a:effectLst/>
                </a:rPr>
                <a:t>支給額　２４万円</a:t>
              </a:r>
              <a:endParaRPr lang="en-US" altLang="ja-JP" b="1" cap="none" spc="0" dirty="0">
                <a:ln w="50800"/>
                <a:solidFill>
                  <a:schemeClr val="bg1"/>
                </a:solidFill>
                <a:effectLst/>
              </a:endParaRPr>
            </a:p>
            <a:p>
              <a:r>
                <a:rPr lang="ja-JP" altLang="en-US" b="1" cap="none" spc="0" dirty="0">
                  <a:ln w="50800"/>
                  <a:solidFill>
                    <a:schemeClr val="bg1"/>
                  </a:solidFill>
                  <a:effectLst/>
                </a:rPr>
                <a:t>２５万－１万＝２４万</a:t>
              </a: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7719006" y="5277027"/>
            <a:ext cx="1097423" cy="543478"/>
            <a:chOff x="7707909" y="5030809"/>
            <a:chExt cx="989505" cy="543478"/>
          </a:xfrm>
        </p:grpSpPr>
        <p:sp>
          <p:nvSpPr>
            <p:cNvPr id="41" name="円柱 40"/>
            <p:cNvSpPr/>
            <p:nvPr/>
          </p:nvSpPr>
          <p:spPr>
            <a:xfrm rot="5400000">
              <a:off x="7930923" y="4807795"/>
              <a:ext cx="543478" cy="989505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751256" y="5051067"/>
              <a:ext cx="9028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sz="1400" cap="none" spc="0" dirty="0">
                  <a:ln w="50800"/>
                  <a:effectLst/>
                </a:rPr>
                <a:t>休業手当</a:t>
              </a:r>
              <a:endParaRPr lang="en-US" altLang="ja-JP" sz="1400" cap="none" spc="0" dirty="0">
                <a:ln w="50800"/>
                <a:effectLst/>
              </a:endParaRPr>
            </a:p>
            <a:p>
              <a:r>
                <a:rPr lang="en-US" altLang="ja-JP" sz="1400" cap="none" spc="0" dirty="0">
                  <a:ln w="50800"/>
                  <a:effectLst/>
                </a:rPr>
                <a:t>6,000</a:t>
              </a:r>
              <a:r>
                <a:rPr lang="ja-JP" altLang="en-US" sz="1400" cap="none" spc="0" dirty="0">
                  <a:ln w="50800"/>
                  <a:effectLst/>
                </a:rPr>
                <a:t>円</a:t>
              </a:r>
            </a:p>
          </p:txBody>
        </p:sp>
      </p:grpSp>
      <p:sp>
        <p:nvSpPr>
          <p:cNvPr id="47" name="正方形/長方形 46"/>
          <p:cNvSpPr/>
          <p:nvPr/>
        </p:nvSpPr>
        <p:spPr>
          <a:xfrm>
            <a:off x="1898510" y="5637593"/>
            <a:ext cx="78814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>
                <a:ln w="50800"/>
              </a:rPr>
              <a:t>〇「支給対象年月に支払われた賃金額」：２４６，０００円</a:t>
            </a:r>
            <a:endParaRPr lang="en-US" altLang="ja-JP" sz="1600" dirty="0">
              <a:ln w="50800"/>
            </a:endParaRPr>
          </a:p>
          <a:p>
            <a:r>
              <a:rPr lang="ja-JP" altLang="en-US" sz="1600" dirty="0">
                <a:ln w="50800"/>
              </a:rPr>
              <a:t>〇「賃金の減額があった日数」　　　　：１日</a:t>
            </a:r>
          </a:p>
          <a:p>
            <a:r>
              <a:rPr lang="ja-JP" altLang="en-US" sz="1600" dirty="0">
                <a:ln w="50800"/>
              </a:rPr>
              <a:t>〇「みなし賃金額」　　　　　　　　　：</a:t>
            </a:r>
            <a:r>
              <a:rPr lang="ja-JP" altLang="en-US" sz="1600" b="1" dirty="0">
                <a:ln w="50800"/>
                <a:solidFill>
                  <a:srgbClr val="FF0000"/>
                </a:solidFill>
              </a:rPr>
              <a:t>２５０，０００</a:t>
            </a:r>
            <a:r>
              <a:rPr lang="ja-JP" altLang="en-US" sz="1600" dirty="0">
                <a:ln w="50800"/>
              </a:rPr>
              <a:t>円</a:t>
            </a:r>
            <a:endParaRPr lang="en-US" altLang="ja-JP" sz="1600" dirty="0">
              <a:ln w="50800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1898510" y="1697071"/>
            <a:ext cx="7635468" cy="636503"/>
            <a:chOff x="179512" y="1844824"/>
            <a:chExt cx="8496944" cy="886042"/>
          </a:xfrm>
        </p:grpSpPr>
        <p:sp>
          <p:nvSpPr>
            <p:cNvPr id="49" name="円柱 48"/>
            <p:cNvSpPr/>
            <p:nvPr/>
          </p:nvSpPr>
          <p:spPr>
            <a:xfrm rot="5400000">
              <a:off x="3995936" y="-1971600"/>
              <a:ext cx="864096" cy="8496944"/>
            </a:xfrm>
            <a:prstGeom prst="can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23528" y="2060848"/>
              <a:ext cx="1338828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b="1" cap="none" spc="0" dirty="0">
                  <a:ln w="50800"/>
                  <a:solidFill>
                    <a:schemeClr val="bg1"/>
                  </a:solidFill>
                  <a:effectLst/>
                </a:rPr>
                <a:t>月額２５万</a:t>
              </a:r>
            </a:p>
          </p:txBody>
        </p:sp>
        <p:sp>
          <p:nvSpPr>
            <p:cNvPr id="51" name="円柱 50"/>
            <p:cNvSpPr/>
            <p:nvPr/>
          </p:nvSpPr>
          <p:spPr>
            <a:xfrm rot="5400000">
              <a:off x="5864152" y="1416768"/>
              <a:ext cx="864096" cy="1720208"/>
            </a:xfrm>
            <a:prstGeom prst="can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5491938" y="1916832"/>
              <a:ext cx="1425663" cy="8140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ja-JP" altLang="en-US" sz="1600" cap="none" spc="0" dirty="0">
                  <a:ln w="50800"/>
                  <a:effectLst/>
                </a:rPr>
                <a:t>欠勤　１日</a:t>
              </a:r>
              <a:endParaRPr lang="en-US" altLang="ja-JP" sz="1600" cap="none" spc="0" dirty="0">
                <a:ln w="50800"/>
                <a:effectLst/>
              </a:endParaRPr>
            </a:p>
            <a:p>
              <a:r>
                <a:rPr lang="ja-JP" altLang="en-US" sz="1600" cap="none" spc="0" dirty="0">
                  <a:ln w="50800"/>
                  <a:effectLst/>
                </a:rPr>
                <a:t>１万円減額</a:t>
              </a:r>
            </a:p>
          </p:txBody>
        </p:sp>
        <p:sp>
          <p:nvSpPr>
            <p:cNvPr id="53" name="右矢印 52"/>
            <p:cNvSpPr/>
            <p:nvPr/>
          </p:nvSpPr>
          <p:spPr>
            <a:xfrm>
              <a:off x="1908551" y="2132856"/>
              <a:ext cx="287185" cy="318558"/>
            </a:xfrm>
            <a:prstGeom prst="rightArrow">
              <a:avLst>
                <a:gd name="adj1" fmla="val 33125"/>
                <a:gd name="adj2" fmla="val 3734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312010" y="1916832"/>
              <a:ext cx="3268100" cy="8140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b="1" cap="none" spc="0" dirty="0">
                  <a:ln w="50800"/>
                  <a:solidFill>
                    <a:schemeClr val="bg1"/>
                  </a:solidFill>
                  <a:effectLst/>
                </a:rPr>
                <a:t>　支給額　２４万円</a:t>
              </a:r>
              <a:endParaRPr lang="en-US" altLang="ja-JP" b="1" cap="none" spc="0" dirty="0">
                <a:ln w="50800"/>
                <a:solidFill>
                  <a:schemeClr val="bg1"/>
                </a:solidFill>
                <a:effectLst/>
              </a:endParaRPr>
            </a:p>
            <a:p>
              <a:r>
                <a:rPr lang="ja-JP" altLang="en-US" sz="1400" b="1" cap="none" spc="0" dirty="0">
                  <a:ln w="50800"/>
                  <a:solidFill>
                    <a:schemeClr val="bg1"/>
                  </a:solidFill>
                  <a:effectLst/>
                </a:rPr>
                <a:t>（２６万－１万－１万＝２４万）</a:t>
              </a:r>
            </a:p>
          </p:txBody>
        </p:sp>
        <p:sp>
          <p:nvSpPr>
            <p:cNvPr id="55" name="円柱 54"/>
            <p:cNvSpPr/>
            <p:nvPr/>
          </p:nvSpPr>
          <p:spPr>
            <a:xfrm rot="5400000">
              <a:off x="7376320" y="1416768"/>
              <a:ext cx="864096" cy="1720208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7092280" y="1916832"/>
              <a:ext cx="1217000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sz="2000" b="1" dirty="0">
                  <a:ln w="50800"/>
                  <a:solidFill>
                    <a:schemeClr val="bg1"/>
                  </a:solidFill>
                </a:rPr>
                <a:t>皆勤手当</a:t>
              </a:r>
              <a:endParaRPr lang="en-US" altLang="ja-JP" sz="2000" b="1" dirty="0">
                <a:ln w="50800"/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cap="none" spc="0" dirty="0">
                  <a:ln w="50800"/>
                  <a:solidFill>
                    <a:schemeClr val="bg1"/>
                  </a:solidFill>
                  <a:effectLst/>
                </a:rPr>
                <a:t>１万</a:t>
              </a:r>
            </a:p>
          </p:txBody>
        </p:sp>
        <p:sp>
          <p:nvSpPr>
            <p:cNvPr id="57" name="円柱 56"/>
            <p:cNvSpPr/>
            <p:nvPr/>
          </p:nvSpPr>
          <p:spPr>
            <a:xfrm rot="5400000">
              <a:off x="7376320" y="1416768"/>
              <a:ext cx="864096" cy="1720208"/>
            </a:xfrm>
            <a:prstGeom prst="can">
              <a:avLst/>
            </a:prstGeom>
            <a:solidFill>
              <a:schemeClr val="bg2">
                <a:lumMod val="9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7164289" y="1916832"/>
              <a:ext cx="1191049" cy="81403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sz="1600" dirty="0">
                  <a:ln w="50800"/>
                </a:rPr>
                <a:t>皆勤手当</a:t>
              </a:r>
              <a:endParaRPr lang="en-US" altLang="ja-JP" sz="1600" dirty="0">
                <a:ln w="50800"/>
              </a:endParaRPr>
            </a:p>
            <a:p>
              <a:pPr algn="ctr"/>
              <a:r>
                <a:rPr lang="ja-JP" altLang="en-US" sz="1600" cap="none" spc="0" dirty="0">
                  <a:ln w="50800"/>
                  <a:effectLst/>
                </a:rPr>
                <a:t>１万減額</a:t>
              </a: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632520" y="1297470"/>
            <a:ext cx="9177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n w="50800"/>
                <a:latin typeface="+mn-ea"/>
              </a:rPr>
              <a:t>例）日給月給者（基礎</a:t>
            </a:r>
            <a:r>
              <a:rPr lang="ja-JP" altLang="en-US" sz="1600" b="1" dirty="0" smtClean="0">
                <a:ln w="50800"/>
                <a:latin typeface="+mn-ea"/>
              </a:rPr>
              <a:t>日数２５日</a:t>
            </a:r>
            <a:r>
              <a:rPr lang="ja-JP" altLang="en-US" sz="1600" b="1" dirty="0">
                <a:ln w="50800"/>
                <a:latin typeface="+mn-ea"/>
              </a:rPr>
              <a:t>）で、基</a:t>
            </a:r>
            <a:r>
              <a:rPr lang="ja-JP" altLang="en-US" sz="1600" b="1" dirty="0" smtClean="0">
                <a:ln w="50800"/>
                <a:latin typeface="+mn-ea"/>
              </a:rPr>
              <a:t>本給２５万円</a:t>
            </a:r>
            <a:r>
              <a:rPr lang="ja-JP" altLang="en-US" sz="1600" b="1" dirty="0">
                <a:ln w="50800"/>
                <a:latin typeface="+mn-ea"/>
              </a:rPr>
              <a:t>・</a:t>
            </a:r>
            <a:r>
              <a:rPr lang="ja-JP" altLang="en-US" sz="1600" b="1" dirty="0" smtClean="0">
                <a:ln w="50800"/>
                <a:latin typeface="+mn-ea"/>
              </a:rPr>
              <a:t>皆勤手当１万円</a:t>
            </a:r>
            <a:r>
              <a:rPr lang="ja-JP" altLang="en-US" sz="1600" b="1" dirty="0">
                <a:ln w="50800"/>
                <a:latin typeface="+mn-ea"/>
              </a:rPr>
              <a:t>の者が</a:t>
            </a:r>
            <a:r>
              <a:rPr lang="ja-JP" altLang="en-US" sz="1600" b="1" dirty="0" smtClean="0">
                <a:ln w="50800"/>
                <a:latin typeface="+mn-ea"/>
              </a:rPr>
              <a:t>、１日</a:t>
            </a:r>
            <a:r>
              <a:rPr lang="ja-JP" altLang="en-US" sz="1600" b="1" dirty="0">
                <a:ln w="50800"/>
                <a:latin typeface="+mn-ea"/>
              </a:rPr>
              <a:t>欠勤を</a:t>
            </a:r>
            <a:r>
              <a:rPr lang="ja-JP" altLang="en-US" sz="1600" b="1" dirty="0" smtClean="0">
                <a:ln w="50800"/>
                <a:latin typeface="+mn-ea"/>
              </a:rPr>
              <a:t>した</a:t>
            </a:r>
            <a:endParaRPr lang="en-US" altLang="ja-JP" sz="1600" b="1" dirty="0" smtClean="0">
              <a:ln w="50800"/>
              <a:latin typeface="+mn-ea"/>
            </a:endParaRPr>
          </a:p>
          <a:p>
            <a:r>
              <a:rPr lang="ja-JP" altLang="en-US" sz="1600" b="1" dirty="0" smtClean="0">
                <a:ln w="50800"/>
                <a:latin typeface="+mn-ea"/>
              </a:rPr>
              <a:t>　　場合</a:t>
            </a:r>
            <a:endParaRPr lang="ja-JP" altLang="en-US" sz="1600" b="1" dirty="0">
              <a:ln w="50800"/>
              <a:latin typeface="+mn-ea"/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8026093" y="2658117"/>
            <a:ext cx="1507885" cy="753618"/>
          </a:xfrm>
          <a:prstGeom prst="wedgeRoundRectCallout">
            <a:avLst>
              <a:gd name="adj1" fmla="val -77003"/>
              <a:gd name="adj2" fmla="val -211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みなし賃金額は基本給以外の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給与も含みます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247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10"/>
    </mc:Choice>
    <mc:Fallback xmlns="">
      <p:transition spd="slow" advTm="11621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76536" y="908720"/>
            <a:ext cx="1800200" cy="360040"/>
            <a:chOff x="992560" y="1015464"/>
            <a:chExt cx="2304256" cy="648072"/>
          </a:xfrm>
        </p:grpSpPr>
        <p:sp>
          <p:nvSpPr>
            <p:cNvPr id="7" name="角丸四角形 6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+mj-ea"/>
                </a:rPr>
                <a:t>ＳＴＵＤＹ</a:t>
              </a:r>
              <a:r>
                <a:rPr kumimoji="1" lang="ja-JP" altLang="en-US" dirty="0" smtClean="0">
                  <a:latin typeface="+mj-ea"/>
                  <a:ea typeface="+mj-ea"/>
                </a:rPr>
                <a:t>③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1089521" y="1399271"/>
            <a:ext cx="8816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n w="50800"/>
              </a:rPr>
              <a:t>例）日額１万円</a:t>
            </a:r>
            <a:r>
              <a:rPr lang="ja-JP" altLang="en-US" sz="1600" b="1" dirty="0">
                <a:ln w="50800"/>
              </a:rPr>
              <a:t>の日給制で所定労働日２０日の者が</a:t>
            </a:r>
            <a:r>
              <a:rPr lang="ja-JP" altLang="en-US" sz="1600" b="1" dirty="0" smtClean="0">
                <a:ln w="50800"/>
              </a:rPr>
              <a:t>、２日</a:t>
            </a:r>
            <a:r>
              <a:rPr lang="ja-JP" altLang="en-US" sz="1600" b="1" dirty="0">
                <a:ln w="50800"/>
              </a:rPr>
              <a:t>欠勤、休日出勤を２日した</a:t>
            </a:r>
            <a:r>
              <a:rPr lang="ja-JP" altLang="en-US" sz="1600" b="1" dirty="0" smtClean="0">
                <a:ln w="50800"/>
              </a:rPr>
              <a:t>場合</a:t>
            </a:r>
            <a:endParaRPr lang="ja-JP" altLang="en-US" sz="1600" b="1" dirty="0">
              <a:ln w="5080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592251" y="1923306"/>
            <a:ext cx="7377424" cy="674017"/>
            <a:chOff x="1578770" y="2125790"/>
            <a:chExt cx="7377424" cy="871162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578770" y="2125790"/>
              <a:ext cx="7377424" cy="871162"/>
              <a:chOff x="179512" y="1988839"/>
              <a:chExt cx="8496944" cy="864097"/>
            </a:xfrm>
          </p:grpSpPr>
          <p:sp>
            <p:nvSpPr>
              <p:cNvPr id="13" name="円柱 12"/>
              <p:cNvSpPr/>
              <p:nvPr/>
            </p:nvSpPr>
            <p:spPr>
              <a:xfrm rot="5400000">
                <a:off x="3995936" y="-1827585"/>
                <a:ext cx="864096" cy="8496944"/>
              </a:xfrm>
              <a:prstGeom prst="can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353925" y="2053487"/>
                <a:ext cx="4003056" cy="3968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r>
                  <a:rPr lang="ja-JP" altLang="en-US" sz="2000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１日１０，０００円</a:t>
                </a:r>
                <a:r>
                  <a:rPr lang="en-US" altLang="ja-JP" sz="2000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×</a:t>
                </a:r>
                <a:r>
                  <a:rPr lang="ja-JP" altLang="en-US" sz="2000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１８日</a:t>
                </a:r>
                <a:endParaRPr lang="ja-JP" altLang="en-US" sz="2000" b="1" cap="none" spc="0" dirty="0">
                  <a:ln w="50800"/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5" name="円柱 14"/>
              <p:cNvSpPr/>
              <p:nvPr/>
            </p:nvSpPr>
            <p:spPr>
              <a:xfrm rot="5400000">
                <a:off x="7220069" y="1404535"/>
                <a:ext cx="864096" cy="2032705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6635764" y="2086337"/>
                <a:ext cx="1866936" cy="5800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ja-JP" altLang="en-US" sz="1600" cap="none" spc="0" dirty="0" smtClean="0">
                    <a:ln w="50800"/>
                    <a:effectLst/>
                  </a:rPr>
                  <a:t>欠勤２日</a:t>
                </a:r>
                <a:endParaRPr lang="en-US" altLang="ja-JP" sz="1600" cap="none" spc="0" dirty="0" smtClean="0">
                  <a:ln w="50800"/>
                  <a:effectLst/>
                </a:endParaRPr>
              </a:p>
              <a:p>
                <a:pPr algn="ctr"/>
                <a:r>
                  <a:rPr lang="ja-JP" altLang="en-US" sz="1600" cap="none" spc="0" dirty="0" smtClean="0">
                    <a:ln w="50800"/>
                    <a:effectLst/>
                  </a:rPr>
                  <a:t>２０，０００円</a:t>
                </a:r>
                <a:endParaRPr lang="en-US" altLang="ja-JP" sz="1600" cap="none" spc="0" dirty="0" smtClean="0">
                  <a:ln w="50800"/>
                  <a:effectLst/>
                </a:endParaRPr>
              </a:p>
            </p:txBody>
          </p:sp>
          <p:sp>
            <p:nvSpPr>
              <p:cNvPr id="17" name="右矢印 16"/>
              <p:cNvSpPr/>
              <p:nvPr/>
            </p:nvSpPr>
            <p:spPr>
              <a:xfrm>
                <a:off x="652686" y="2476566"/>
                <a:ext cx="469102" cy="228759"/>
              </a:xfrm>
              <a:prstGeom prst="rightArrow">
                <a:avLst>
                  <a:gd name="adj1" fmla="val 33125"/>
                  <a:gd name="adj2" fmla="val 3734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2" name="正方形/長方形 11"/>
            <p:cNvSpPr/>
            <p:nvPr/>
          </p:nvSpPr>
          <p:spPr>
            <a:xfrm>
              <a:off x="2427891" y="2556522"/>
              <a:ext cx="300595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sz="2000" b="1" cap="none" spc="0" dirty="0" smtClean="0">
                  <a:ln w="50800"/>
                  <a:solidFill>
                    <a:schemeClr val="bg1"/>
                  </a:solidFill>
                  <a:effectLst/>
                </a:rPr>
                <a:t>支給額１８０，０００円</a:t>
              </a:r>
              <a:endParaRPr lang="ja-JP" altLang="en-US" sz="2000" b="1" cap="none" spc="0" dirty="0">
                <a:ln w="50800"/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585398" y="2771805"/>
            <a:ext cx="3789305" cy="756576"/>
            <a:chOff x="7707909" y="5030809"/>
            <a:chExt cx="989505" cy="543478"/>
          </a:xfrm>
        </p:grpSpPr>
        <p:sp>
          <p:nvSpPr>
            <p:cNvPr id="19" name="円柱 18"/>
            <p:cNvSpPr/>
            <p:nvPr/>
          </p:nvSpPr>
          <p:spPr>
            <a:xfrm rot="5400000">
              <a:off x="7930923" y="4807795"/>
              <a:ext cx="543478" cy="989505"/>
            </a:xfrm>
            <a:prstGeom prst="can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7726037" y="5103601"/>
              <a:ext cx="879901" cy="4200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b="1" cap="none" spc="0" dirty="0" smtClean="0">
                  <a:ln w="50800"/>
                  <a:solidFill>
                    <a:schemeClr val="bg1"/>
                  </a:solidFill>
                  <a:effectLst/>
                  <a:latin typeface="+mn-ea"/>
                </a:rPr>
                <a:t>休日出勤</a:t>
              </a:r>
              <a:endParaRPr lang="en-US" altLang="ja-JP" b="1" dirty="0">
                <a:ln w="50800"/>
                <a:solidFill>
                  <a:schemeClr val="bg1"/>
                </a:solidFill>
                <a:latin typeface="+mn-ea"/>
              </a:endParaRPr>
            </a:p>
            <a:p>
              <a:r>
                <a:rPr lang="ja-JP" altLang="en-US" sz="1400" b="1" cap="none" spc="0" dirty="0" smtClean="0">
                  <a:ln w="50800"/>
                  <a:solidFill>
                    <a:schemeClr val="bg1"/>
                  </a:solidFill>
                  <a:effectLst/>
                  <a:latin typeface="+mn-ea"/>
                </a:rPr>
                <a:t>１２，５００円</a:t>
              </a:r>
              <a:r>
                <a:rPr lang="en-US" altLang="ja-JP" sz="1400" b="1" cap="none" spc="0" dirty="0" smtClean="0">
                  <a:ln w="50800"/>
                  <a:solidFill>
                    <a:schemeClr val="bg1"/>
                  </a:solidFill>
                  <a:effectLst/>
                  <a:latin typeface="+mn-ea"/>
                </a:rPr>
                <a:t>×</a:t>
              </a:r>
              <a:r>
                <a:rPr lang="ja-JP" altLang="en-US" sz="1400" b="1" cap="none" spc="0" dirty="0" smtClean="0">
                  <a:ln w="50800"/>
                  <a:solidFill>
                    <a:schemeClr val="bg1"/>
                  </a:solidFill>
                  <a:effectLst/>
                  <a:latin typeface="+mn-ea"/>
                </a:rPr>
                <a:t>２日＝２５，０００円</a:t>
              </a:r>
              <a:endParaRPr lang="ja-JP" altLang="en-US" sz="1400" b="1" cap="none" spc="0" dirty="0">
                <a:ln w="50800"/>
                <a:solidFill>
                  <a:schemeClr val="bg1"/>
                </a:solidFill>
                <a:effectLst/>
                <a:latin typeface="+mn-ea"/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1592251" y="3566564"/>
            <a:ext cx="8506916" cy="1246495"/>
          </a:xfrm>
          <a:prstGeom prst="rect">
            <a:avLst/>
          </a:prstGeom>
          <a:noFill/>
        </p:spPr>
        <p:txBody>
          <a:bodyPr wrap="square" lIns="91440" tIns="45720" rIns="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n w="50800"/>
              </a:rPr>
              <a:t>〇「支給対象年月に支払われた賃金額」：２０５，０００円</a:t>
            </a:r>
            <a:r>
              <a:rPr lang="ja-JP" altLang="en-US" sz="1400" dirty="0" smtClean="0">
                <a:ln w="50800"/>
                <a:latin typeface="+mn-ea"/>
              </a:rPr>
              <a:t>（</a:t>
            </a:r>
            <a:r>
              <a:rPr lang="en-US" altLang="ja-JP" sz="1400" dirty="0" smtClean="0">
                <a:ln w="50800"/>
                <a:latin typeface="+mn-ea"/>
              </a:rPr>
              <a:t>180,000+25,000</a:t>
            </a:r>
            <a:r>
              <a:rPr lang="ja-JP" altLang="en-US" sz="1400" dirty="0" smtClean="0">
                <a:ln w="50800"/>
                <a:latin typeface="+mn-ea"/>
              </a:rPr>
              <a:t>）</a:t>
            </a:r>
            <a:endParaRPr lang="en-US" altLang="ja-JP" sz="1400" dirty="0" smtClean="0">
              <a:ln w="50800"/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n w="50800"/>
              </a:rPr>
              <a:t>〇「</a:t>
            </a:r>
            <a:r>
              <a:rPr lang="ja-JP" altLang="en-US" sz="1600" dirty="0">
                <a:ln w="50800"/>
              </a:rPr>
              <a:t>賃金の減額があった日数</a:t>
            </a:r>
            <a:r>
              <a:rPr lang="ja-JP" altLang="en-US" sz="1600" dirty="0" smtClean="0">
                <a:ln w="50800"/>
              </a:rPr>
              <a:t>」　　　　：２日</a:t>
            </a:r>
            <a:endParaRPr lang="ja-JP" altLang="en-US" sz="1600" dirty="0">
              <a:ln w="50800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n w="50800"/>
              </a:rPr>
              <a:t>〇「</a:t>
            </a:r>
            <a:r>
              <a:rPr lang="ja-JP" altLang="en-US" sz="1600" dirty="0">
                <a:ln w="50800"/>
              </a:rPr>
              <a:t>みなし賃金額</a:t>
            </a:r>
            <a:r>
              <a:rPr lang="ja-JP" altLang="en-US" sz="1600" dirty="0" smtClean="0">
                <a:ln w="50800"/>
              </a:rPr>
              <a:t>」　　　　　　　　　：</a:t>
            </a:r>
            <a:r>
              <a:rPr lang="ja-JP" altLang="en-US" sz="1600" b="1" dirty="0" smtClean="0">
                <a:ln w="50800"/>
                <a:solidFill>
                  <a:srgbClr val="FF0000"/>
                </a:solidFill>
              </a:rPr>
              <a:t>２２５，０００</a:t>
            </a:r>
            <a:r>
              <a:rPr lang="ja-JP" altLang="en-US" sz="1600" dirty="0" smtClean="0">
                <a:ln w="50800"/>
              </a:rPr>
              <a:t>円</a:t>
            </a:r>
            <a:r>
              <a:rPr lang="ja-JP" altLang="en-US" sz="1400" dirty="0" smtClean="0">
                <a:ln w="50800"/>
                <a:latin typeface="+mn-ea"/>
              </a:rPr>
              <a:t>（</a:t>
            </a:r>
            <a:r>
              <a:rPr lang="en-US" altLang="ja-JP" sz="1400" dirty="0" smtClean="0">
                <a:ln w="50800"/>
                <a:latin typeface="+mn-ea"/>
              </a:rPr>
              <a:t>205,000+20,000</a:t>
            </a:r>
            <a:r>
              <a:rPr lang="ja-JP" altLang="en-US" sz="1400" dirty="0" smtClean="0">
                <a:ln w="50800"/>
                <a:latin typeface="+mn-ea"/>
              </a:rPr>
              <a:t>）</a:t>
            </a:r>
            <a:endParaRPr lang="en-US" altLang="ja-JP" sz="1400" dirty="0" smtClean="0">
              <a:ln w="50800"/>
              <a:latin typeface="+mn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0592" y="4899479"/>
            <a:ext cx="7870488" cy="1121809"/>
          </a:xfrm>
          <a:prstGeom prst="rect">
            <a:avLst/>
          </a:prstGeom>
          <a:noFill/>
          <a:ln w="34925">
            <a:solidFill>
              <a:schemeClr val="accent2"/>
            </a:solidFill>
            <a:prstDash val="dash"/>
          </a:ln>
        </p:spPr>
        <p:txBody>
          <a:bodyPr wrap="square" lIns="144000" tIns="144000" rIns="144000" bIns="14400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altLang="ja-JP" dirty="0" smtClean="0">
                <a:ln w="50800"/>
              </a:rPr>
              <a:t>※</a:t>
            </a:r>
            <a:r>
              <a:rPr lang="ja-JP" altLang="en-US" dirty="0" smtClean="0">
                <a:ln w="50800"/>
              </a:rPr>
              <a:t>この場合、休日出勤ではなく、休日を変更する「振替休日」により欠勤していなければ「みなし賃金額」がなくなります。</a:t>
            </a:r>
            <a:endParaRPr lang="en-US" altLang="ja-JP" dirty="0" smtClean="0">
              <a:ln w="50800"/>
            </a:endParaRPr>
          </a:p>
          <a:p>
            <a:r>
              <a:rPr lang="ja-JP" altLang="en-US" cap="none" spc="0" dirty="0" smtClean="0">
                <a:ln w="50800"/>
                <a:effectLst/>
              </a:rPr>
              <a:t>→ポイントは休日出勤し、出勤日を休日とする合意があったか否か。</a:t>
            </a:r>
            <a:endParaRPr lang="ja-JP" altLang="en-US" cap="none" spc="0" dirty="0">
              <a:ln w="50800"/>
              <a:effectLst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8700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63"/>
    </mc:Choice>
    <mc:Fallback xmlns="">
      <p:transition spd="slow" advTm="6096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76536" y="908720"/>
            <a:ext cx="1800200" cy="360040"/>
            <a:chOff x="992560" y="1015464"/>
            <a:chExt cx="2304256" cy="648072"/>
          </a:xfrm>
        </p:grpSpPr>
        <p:sp>
          <p:nvSpPr>
            <p:cNvPr id="10" name="角丸四角形 9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ＳＴＵＤＹ④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064567" y="1359743"/>
            <a:ext cx="8841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n w="50800"/>
              </a:rPr>
              <a:t>例）時間給１，２５０円</a:t>
            </a:r>
            <a:r>
              <a:rPr lang="ja-JP" altLang="en-US" sz="1600" b="1" dirty="0">
                <a:ln w="50800"/>
              </a:rPr>
              <a:t>・</a:t>
            </a:r>
            <a:r>
              <a:rPr lang="ja-JP" altLang="en-US" sz="1600" b="1" dirty="0" smtClean="0">
                <a:ln w="50800"/>
              </a:rPr>
              <a:t>１日８時間勤務、通勤手当１日２００円、所定</a:t>
            </a:r>
            <a:r>
              <a:rPr lang="ja-JP" altLang="en-US" sz="1600" b="1" dirty="0">
                <a:ln w="50800"/>
              </a:rPr>
              <a:t>労働</a:t>
            </a:r>
            <a:r>
              <a:rPr lang="ja-JP" altLang="en-US" sz="1600" b="1" dirty="0" smtClean="0">
                <a:ln w="50800"/>
              </a:rPr>
              <a:t>日２０日の者　</a:t>
            </a:r>
            <a:endParaRPr lang="en-US" altLang="ja-JP" sz="1600" b="1" dirty="0" smtClean="0">
              <a:ln w="50800"/>
            </a:endParaRPr>
          </a:p>
          <a:p>
            <a:r>
              <a:rPr lang="ja-JP" altLang="en-US" sz="1600" b="1" dirty="0" smtClean="0">
                <a:ln w="50800"/>
              </a:rPr>
              <a:t>　　が２日欠勤し、２時間遅刻した日が１日ある場合</a:t>
            </a:r>
            <a:endParaRPr lang="ja-JP" altLang="en-US" sz="1600" b="1" dirty="0">
              <a:ln w="50800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1576156" y="2058006"/>
            <a:ext cx="7377424" cy="757679"/>
            <a:chOff x="1578770" y="2125790"/>
            <a:chExt cx="7377424" cy="871162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1578770" y="2125790"/>
              <a:ext cx="7377424" cy="871162"/>
              <a:chOff x="179512" y="1988839"/>
              <a:chExt cx="8496944" cy="864097"/>
            </a:xfrm>
          </p:grpSpPr>
          <p:sp>
            <p:nvSpPr>
              <p:cNvPr id="36" name="円柱 35"/>
              <p:cNvSpPr/>
              <p:nvPr/>
            </p:nvSpPr>
            <p:spPr>
              <a:xfrm rot="5400000">
                <a:off x="3995936" y="-1827585"/>
                <a:ext cx="864096" cy="8496944"/>
              </a:xfrm>
              <a:prstGeom prst="can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353924" y="2053487"/>
                <a:ext cx="8151789" cy="38610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r>
                  <a:rPr lang="ja-JP" altLang="en-US" sz="1600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時給１，２５０円</a:t>
                </a:r>
                <a:r>
                  <a:rPr lang="en-US" altLang="ja-JP" sz="1600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×</a:t>
                </a:r>
                <a:r>
                  <a:rPr lang="ja-JP" altLang="en-US" sz="1600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１４２ｈ</a:t>
                </a:r>
                <a:endParaRPr lang="en-US" altLang="ja-JP" sz="1600" b="1" cap="none" spc="0" dirty="0" smtClean="0">
                  <a:ln w="50800"/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8" name="円柱 37"/>
              <p:cNvSpPr/>
              <p:nvPr/>
            </p:nvSpPr>
            <p:spPr>
              <a:xfrm rot="5400000">
                <a:off x="7220069" y="1404535"/>
                <a:ext cx="864096" cy="2032705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739155" y="2086337"/>
                <a:ext cx="1660156" cy="596708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ja-JP" altLang="en-US" sz="1400" cap="none" spc="0" dirty="0" smtClean="0">
                    <a:ln w="50800"/>
                    <a:effectLst/>
                  </a:rPr>
                  <a:t>欠勤２日</a:t>
                </a:r>
                <a:r>
                  <a:rPr lang="en-US" altLang="ja-JP" sz="1400" cap="none" spc="0" dirty="0" smtClean="0">
                    <a:ln w="50800"/>
                    <a:effectLst/>
                  </a:rPr>
                  <a:t>+</a:t>
                </a:r>
                <a:r>
                  <a:rPr lang="ja-JP" altLang="en-US" sz="1400" cap="none" spc="0" dirty="0" smtClean="0">
                    <a:ln w="50800"/>
                    <a:effectLst/>
                  </a:rPr>
                  <a:t>２ｈ</a:t>
                </a:r>
                <a:endParaRPr lang="en-US" altLang="ja-JP" sz="1400" cap="none" spc="0" dirty="0" smtClean="0">
                  <a:ln w="50800"/>
                  <a:effectLst/>
                </a:endParaRPr>
              </a:p>
              <a:p>
                <a:pPr algn="ctr"/>
                <a:r>
                  <a:rPr lang="ja-JP" altLang="en-US" sz="1400" cap="none" spc="0" dirty="0" smtClean="0">
                    <a:ln w="50800"/>
                    <a:effectLst/>
                  </a:rPr>
                  <a:t>２２，５００円</a:t>
                </a:r>
                <a:endParaRPr lang="en-US" altLang="ja-JP" sz="1400" cap="none" spc="0" dirty="0" smtClean="0">
                  <a:ln w="50800"/>
                  <a:effectLst/>
                </a:endParaRPr>
              </a:p>
            </p:txBody>
          </p:sp>
          <p:sp>
            <p:nvSpPr>
              <p:cNvPr id="40" name="右矢印 39"/>
              <p:cNvSpPr/>
              <p:nvPr/>
            </p:nvSpPr>
            <p:spPr>
              <a:xfrm>
                <a:off x="652686" y="2476566"/>
                <a:ext cx="469102" cy="228759"/>
              </a:xfrm>
              <a:prstGeom prst="rightArrow">
                <a:avLst>
                  <a:gd name="adj1" fmla="val 33125"/>
                  <a:gd name="adj2" fmla="val 3734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</p:grpSp>
        <p:sp>
          <p:nvSpPr>
            <p:cNvPr id="42" name="正方形/長方形 41"/>
            <p:cNvSpPr/>
            <p:nvPr/>
          </p:nvSpPr>
          <p:spPr>
            <a:xfrm>
              <a:off x="2427891" y="2556522"/>
              <a:ext cx="2723823" cy="4246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b="1" cap="none" spc="0" dirty="0" smtClean="0">
                  <a:ln w="50800"/>
                  <a:solidFill>
                    <a:schemeClr val="bg1"/>
                  </a:solidFill>
                  <a:effectLst/>
                </a:rPr>
                <a:t>支給額１７７，５００円</a:t>
              </a:r>
              <a:endParaRPr lang="ja-JP" altLang="en-US" b="1" cap="none" spc="0" dirty="0">
                <a:ln w="50800"/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4026488" y="3074279"/>
            <a:ext cx="4944925" cy="699017"/>
            <a:chOff x="1578770" y="2125790"/>
            <a:chExt cx="7377424" cy="871162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1578770" y="2125790"/>
              <a:ext cx="7377424" cy="871162"/>
              <a:chOff x="179512" y="1988839"/>
              <a:chExt cx="8496944" cy="864097"/>
            </a:xfrm>
          </p:grpSpPr>
          <p:sp>
            <p:nvSpPr>
              <p:cNvPr id="47" name="円柱 46"/>
              <p:cNvSpPr/>
              <p:nvPr/>
            </p:nvSpPr>
            <p:spPr>
              <a:xfrm rot="5400000">
                <a:off x="3995936" y="-1827585"/>
                <a:ext cx="864096" cy="8496944"/>
              </a:xfrm>
              <a:prstGeom prst="can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353925" y="2053487"/>
                <a:ext cx="5010924" cy="36633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r>
                  <a:rPr lang="ja-JP" altLang="en-US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通勤手当２００円</a:t>
                </a:r>
                <a:r>
                  <a:rPr lang="en-US" altLang="ja-JP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×</a:t>
                </a:r>
                <a:r>
                  <a:rPr lang="ja-JP" altLang="en-US" b="1" cap="none" spc="0" dirty="0" smtClean="0">
                    <a:ln w="50800"/>
                    <a:solidFill>
                      <a:schemeClr val="bg1"/>
                    </a:solidFill>
                    <a:effectLst/>
                  </a:rPr>
                  <a:t>１８日</a:t>
                </a:r>
                <a:endParaRPr lang="ja-JP" altLang="en-US" b="1" cap="none" spc="0" dirty="0">
                  <a:ln w="50800"/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49" name="円柱 48"/>
              <p:cNvSpPr/>
              <p:nvPr/>
            </p:nvSpPr>
            <p:spPr>
              <a:xfrm rot="5400000">
                <a:off x="7220069" y="1404535"/>
                <a:ext cx="864096" cy="2032705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6700310" y="2160336"/>
                <a:ext cx="1551316" cy="51897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ja-JP" altLang="en-US" sz="1400" cap="none" spc="0" dirty="0" smtClean="0">
                    <a:ln w="50800"/>
                    <a:effectLst/>
                  </a:rPr>
                  <a:t>欠勤２日</a:t>
                </a:r>
                <a:endParaRPr lang="en-US" altLang="ja-JP" sz="1400" dirty="0">
                  <a:ln w="50800"/>
                </a:endParaRPr>
              </a:p>
              <a:p>
                <a:pPr algn="ctr"/>
                <a:r>
                  <a:rPr lang="ja-JP" altLang="en-US" sz="1400" cap="none" spc="0" dirty="0" smtClean="0">
                    <a:ln w="50800"/>
                    <a:effectLst/>
                  </a:rPr>
                  <a:t>４００円</a:t>
                </a:r>
                <a:endParaRPr lang="en-US" altLang="ja-JP" sz="1400" cap="none" spc="0" dirty="0" smtClean="0">
                  <a:ln w="50800"/>
                  <a:effectLst/>
                </a:endParaRPr>
              </a:p>
            </p:txBody>
          </p:sp>
          <p:sp>
            <p:nvSpPr>
              <p:cNvPr id="51" name="右矢印 50"/>
              <p:cNvSpPr/>
              <p:nvPr/>
            </p:nvSpPr>
            <p:spPr>
              <a:xfrm>
                <a:off x="652686" y="2476566"/>
                <a:ext cx="469102" cy="228759"/>
              </a:xfrm>
              <a:prstGeom prst="rightArrow">
                <a:avLst>
                  <a:gd name="adj1" fmla="val 33125"/>
                  <a:gd name="adj2" fmla="val 3734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/>
              </a:p>
            </p:txBody>
          </p:sp>
        </p:grpSp>
        <p:sp>
          <p:nvSpPr>
            <p:cNvPr id="46" name="正方形/長方形 45"/>
            <p:cNvSpPr/>
            <p:nvPr/>
          </p:nvSpPr>
          <p:spPr>
            <a:xfrm>
              <a:off x="2427891" y="2556522"/>
              <a:ext cx="3374955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ja-JP" altLang="en-US" b="1" cap="none" spc="0" dirty="0" smtClean="0">
                  <a:ln w="50800"/>
                  <a:solidFill>
                    <a:schemeClr val="bg1"/>
                  </a:solidFill>
                  <a:effectLst/>
                </a:rPr>
                <a:t>支給額３，６００円</a:t>
              </a:r>
              <a:endParaRPr lang="ja-JP" altLang="en-US" b="1" cap="none" spc="0" dirty="0">
                <a:ln w="50800"/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1424608" y="4068511"/>
            <a:ext cx="9016951" cy="1246495"/>
          </a:xfrm>
          <a:prstGeom prst="rect">
            <a:avLst/>
          </a:prstGeom>
          <a:noFill/>
        </p:spPr>
        <p:txBody>
          <a:bodyPr wrap="square" lIns="91440" tIns="45720" rIns="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n w="50800"/>
              </a:rPr>
              <a:t>〇「支給対象年月に支払われた賃金額」：１８１，１００円</a:t>
            </a:r>
            <a:r>
              <a:rPr lang="ja-JP" altLang="en-US" sz="1400" dirty="0" smtClean="0">
                <a:ln w="50800"/>
                <a:latin typeface="+mn-ea"/>
              </a:rPr>
              <a:t>（</a:t>
            </a:r>
            <a:r>
              <a:rPr lang="en-US" altLang="ja-JP" sz="1400" dirty="0" smtClean="0">
                <a:ln w="50800"/>
                <a:latin typeface="+mn-ea"/>
              </a:rPr>
              <a:t>177,500+3,600</a:t>
            </a:r>
            <a:r>
              <a:rPr lang="ja-JP" altLang="en-US" sz="1400" dirty="0" smtClean="0">
                <a:ln w="50800"/>
                <a:latin typeface="+mn-ea"/>
              </a:rPr>
              <a:t>）</a:t>
            </a:r>
            <a:endParaRPr lang="en-US" altLang="ja-JP" sz="1400" dirty="0" smtClean="0">
              <a:ln w="50800"/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n w="50800"/>
              </a:rPr>
              <a:t>〇「</a:t>
            </a:r>
            <a:r>
              <a:rPr lang="ja-JP" altLang="en-US" sz="1600" dirty="0">
                <a:ln w="50800"/>
              </a:rPr>
              <a:t>賃金の減額があった日数</a:t>
            </a:r>
            <a:r>
              <a:rPr lang="ja-JP" altLang="en-US" sz="1600" dirty="0" smtClean="0">
                <a:ln w="50800"/>
              </a:rPr>
              <a:t>」　　　　：３日</a:t>
            </a:r>
            <a:endParaRPr lang="ja-JP" altLang="en-US" sz="1600" dirty="0">
              <a:ln w="50800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n w="50800"/>
              </a:rPr>
              <a:t>〇「</a:t>
            </a:r>
            <a:r>
              <a:rPr lang="ja-JP" altLang="en-US" sz="1600" dirty="0">
                <a:ln w="50800"/>
              </a:rPr>
              <a:t>みなし賃金額</a:t>
            </a:r>
            <a:r>
              <a:rPr lang="ja-JP" altLang="en-US" sz="1600" dirty="0" smtClean="0">
                <a:ln w="50800"/>
              </a:rPr>
              <a:t>」　　　　　　　　　：</a:t>
            </a:r>
            <a:r>
              <a:rPr lang="ja-JP" altLang="en-US" sz="1600" b="1" dirty="0" smtClean="0">
                <a:ln w="50800"/>
                <a:solidFill>
                  <a:srgbClr val="FF0000"/>
                </a:solidFill>
              </a:rPr>
              <a:t>２００，４００</a:t>
            </a:r>
            <a:r>
              <a:rPr lang="ja-JP" altLang="en-US" sz="1600" dirty="0" smtClean="0">
                <a:ln w="50800"/>
              </a:rPr>
              <a:t>円</a:t>
            </a:r>
            <a:r>
              <a:rPr lang="ja-JP" altLang="en-US" sz="1400" dirty="0" smtClean="0">
                <a:ln w="50800"/>
                <a:latin typeface="+mn-ea"/>
              </a:rPr>
              <a:t>（</a:t>
            </a:r>
            <a:r>
              <a:rPr lang="en-US" altLang="ja-JP" sz="1400" dirty="0" smtClean="0">
                <a:ln w="50800"/>
                <a:latin typeface="+mn-ea"/>
              </a:rPr>
              <a:t>177,500+22,500+400</a:t>
            </a:r>
            <a:r>
              <a:rPr lang="ja-JP" altLang="en-US" sz="1400" dirty="0" smtClean="0">
                <a:ln w="50800"/>
                <a:latin typeface="+mn-ea"/>
              </a:rPr>
              <a:t>）</a:t>
            </a:r>
            <a:endParaRPr lang="en-US" altLang="ja-JP" sz="1400" dirty="0" smtClean="0">
              <a:ln w="50800"/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272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61"/>
    </mc:Choice>
    <mc:Fallback xmlns="">
      <p:transition spd="slow" advTm="6866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776536" y="908720"/>
            <a:ext cx="1800200" cy="360040"/>
            <a:chOff x="992560" y="1015464"/>
            <a:chExt cx="2304256" cy="648072"/>
          </a:xfrm>
        </p:grpSpPr>
        <p:sp>
          <p:nvSpPr>
            <p:cNvPr id="6" name="角丸四角形 5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ＳＴＵＤＹ⑤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8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87832" y="5397439"/>
            <a:ext cx="46038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cap="none" spc="0" dirty="0" smtClean="0">
                <a:ln w="50800"/>
                <a:effectLst/>
                <a:latin typeface="+mn-ea"/>
              </a:rPr>
              <a:t>　 </a:t>
            </a:r>
            <a:endParaRPr lang="ja-JP" altLang="en-US" sz="1600" cap="none" spc="0" dirty="0">
              <a:ln w="50800"/>
              <a:solidFill>
                <a:srgbClr val="FFFF00"/>
              </a:solidFill>
              <a:effectLst/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80119" y="4295852"/>
            <a:ext cx="91294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例）前職でも支給を受けていた者が、月末締め翌月１０日支払いの会社に４月１日より入社</a:t>
            </a:r>
            <a:endParaRPr lang="ja-JP" altLang="en-US" sz="16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1424608" y="4720336"/>
            <a:ext cx="42484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 smtClean="0">
                <a:ln w="50800"/>
              </a:rPr>
              <a:t>〇初日から末日まで継続で被保険者で</a:t>
            </a:r>
            <a:endParaRPr lang="en-US" altLang="ja-JP" sz="1600" dirty="0" smtClean="0">
              <a:ln w="50800"/>
            </a:endParaRPr>
          </a:p>
          <a:p>
            <a:r>
              <a:rPr lang="ja-JP" altLang="en-US" sz="1600" dirty="0" smtClean="0">
                <a:ln w="50800"/>
              </a:rPr>
              <a:t>　あった月が</a:t>
            </a:r>
            <a:r>
              <a:rPr lang="ja-JP" altLang="en-US" sz="1600" dirty="0" smtClean="0">
                <a:ln w="50800"/>
                <a:solidFill>
                  <a:srgbClr val="FF0000"/>
                </a:solidFill>
              </a:rPr>
              <a:t>「支給対象月」</a:t>
            </a:r>
            <a:r>
              <a:rPr lang="ja-JP" altLang="en-US" sz="1600" dirty="0" smtClean="0">
                <a:ln w="50800"/>
              </a:rPr>
              <a:t>となります。</a:t>
            </a:r>
            <a:endParaRPr lang="en-US" altLang="ja-JP" sz="1600" dirty="0">
              <a:ln w="50800"/>
            </a:endParaRPr>
          </a:p>
          <a:p>
            <a:r>
              <a:rPr lang="ja-JP" altLang="en-US" sz="1600" cap="none" spc="0" dirty="0" smtClean="0">
                <a:ln w="50800"/>
                <a:effectLst/>
              </a:rPr>
              <a:t>　⇒しかし、支給対象月の４月に</a:t>
            </a:r>
            <a:r>
              <a:rPr lang="ja-JP" altLang="en-US" sz="1600" dirty="0">
                <a:ln w="50800"/>
              </a:rPr>
              <a:t>被</a:t>
            </a:r>
            <a:r>
              <a:rPr lang="ja-JP" altLang="en-US" sz="1600" dirty="0" smtClean="0">
                <a:ln w="50800"/>
              </a:rPr>
              <a:t>保険者</a:t>
            </a:r>
            <a:endParaRPr lang="en-US" altLang="ja-JP" sz="1600" dirty="0" smtClean="0">
              <a:ln w="50800"/>
            </a:endParaRPr>
          </a:p>
          <a:p>
            <a:r>
              <a:rPr lang="ja-JP" altLang="en-US" sz="1600" dirty="0">
                <a:ln w="50800"/>
              </a:rPr>
              <a:t>　</a:t>
            </a:r>
            <a:r>
              <a:rPr lang="ja-JP" altLang="en-US" sz="1600" dirty="0" smtClean="0">
                <a:ln w="50800"/>
              </a:rPr>
              <a:t>　であった会社からの賃金</a:t>
            </a:r>
            <a:r>
              <a:rPr lang="ja-JP" altLang="en-US" sz="1600" cap="none" spc="0" dirty="0" smtClean="0">
                <a:ln w="50800"/>
                <a:effectLst/>
              </a:rPr>
              <a:t>支払いがない</a:t>
            </a:r>
            <a:endParaRPr lang="en-US" altLang="ja-JP" sz="1600" cap="none" spc="0" dirty="0" smtClean="0">
              <a:ln w="50800"/>
              <a:effectLst/>
            </a:endParaRPr>
          </a:p>
          <a:p>
            <a:r>
              <a:rPr lang="ja-JP" altLang="en-US" sz="1600" dirty="0">
                <a:ln w="50800"/>
              </a:rPr>
              <a:t>　</a:t>
            </a:r>
            <a:r>
              <a:rPr lang="ja-JP" altLang="en-US" sz="1600" dirty="0" smtClean="0">
                <a:ln w="50800"/>
              </a:rPr>
              <a:t>　</a:t>
            </a:r>
            <a:r>
              <a:rPr lang="ja-JP" altLang="en-US" sz="1600" cap="none" spc="0" dirty="0" smtClean="0">
                <a:ln w="50800"/>
                <a:effectLst/>
              </a:rPr>
              <a:t>ため、支給対象外となります。</a:t>
            </a:r>
            <a:endParaRPr lang="en-US" altLang="ja-JP" sz="1600" dirty="0">
              <a:ln w="50800"/>
            </a:endParaRPr>
          </a:p>
          <a:p>
            <a:endParaRPr lang="en-US" altLang="ja-JP" sz="1600" cap="none" spc="0" dirty="0" smtClean="0">
              <a:ln w="50800"/>
              <a:effectLst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673080" y="4779220"/>
            <a:ext cx="3546495" cy="956773"/>
          </a:xfrm>
          <a:prstGeom prst="rect">
            <a:avLst/>
          </a:prstGeom>
          <a:ln w="22225">
            <a:solidFill>
              <a:schemeClr val="accent2"/>
            </a:solidFill>
            <a:prstDash val="dash"/>
          </a:ln>
        </p:spPr>
        <p:txBody>
          <a:bodyPr wrap="square" lIns="108000" tIns="108000" rIns="108000" bIns="108000">
            <a:spAutoFit/>
          </a:bodyPr>
          <a:lstStyle/>
          <a:p>
            <a:r>
              <a:rPr lang="en-US" altLang="ja-JP" sz="1600" dirty="0">
                <a:ln w="50800"/>
              </a:rPr>
              <a:t>※</a:t>
            </a:r>
            <a:r>
              <a:rPr lang="ja-JP" altLang="en-US" sz="1600" dirty="0">
                <a:ln w="50800"/>
              </a:rPr>
              <a:t>１日の空白も</a:t>
            </a:r>
            <a:r>
              <a:rPr lang="ja-JP" altLang="en-US" sz="1600" dirty="0" smtClean="0">
                <a:ln w="50800"/>
              </a:rPr>
              <a:t>なく</a:t>
            </a:r>
            <a:r>
              <a:rPr lang="ja-JP" altLang="en-US" sz="1600" dirty="0">
                <a:ln w="50800"/>
              </a:rPr>
              <a:t>転籍</a:t>
            </a:r>
            <a:r>
              <a:rPr lang="ja-JP" altLang="en-US" sz="1600" dirty="0" smtClean="0">
                <a:ln w="50800"/>
              </a:rPr>
              <a:t>する</a:t>
            </a:r>
            <a:r>
              <a:rPr lang="ja-JP" altLang="en-US" sz="1600" dirty="0">
                <a:ln w="50800"/>
              </a:rPr>
              <a:t>場合（この場合３月３１日離職）に限り前職の分と</a:t>
            </a:r>
            <a:r>
              <a:rPr lang="ja-JP" altLang="en-US" sz="1600" dirty="0" smtClean="0">
                <a:ln w="50800"/>
              </a:rPr>
              <a:t>併せて支給</a:t>
            </a:r>
            <a:r>
              <a:rPr lang="ja-JP" altLang="en-US" sz="1600" dirty="0">
                <a:ln w="50800"/>
              </a:rPr>
              <a:t>申請可能です。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064568" y="1354685"/>
            <a:ext cx="871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例）４月と１０月に通勤</a:t>
            </a:r>
            <a:r>
              <a:rPr lang="ja-JP" altLang="en-US" sz="1600" b="1" dirty="0"/>
              <a:t>手当</a:t>
            </a:r>
            <a:r>
              <a:rPr lang="en-US" altLang="ja-JP" sz="1600" b="1" dirty="0" smtClean="0"/>
              <a:t>(</a:t>
            </a:r>
            <a:r>
              <a:rPr lang="ja-JP" altLang="en-US" sz="1600" b="1" dirty="0" smtClean="0"/>
              <a:t>４０，０００円６か月分）がまとめて支給される場合</a:t>
            </a:r>
            <a:endParaRPr lang="ja-JP" altLang="en-US" sz="1600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1412805" y="1891249"/>
            <a:ext cx="90075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 smtClean="0">
                <a:ln w="50800"/>
              </a:rPr>
              <a:t>〇それぞれの月に割り振ります。</a:t>
            </a:r>
            <a:endParaRPr lang="en-US" altLang="ja-JP" sz="1600" dirty="0" smtClean="0">
              <a:ln w="50800"/>
            </a:endParaRPr>
          </a:p>
          <a:p>
            <a:r>
              <a:rPr lang="ja-JP" altLang="en-US" sz="1600" dirty="0" smtClean="0">
                <a:ln w="50800"/>
              </a:rPr>
              <a:t>　４０，０００円　</a:t>
            </a:r>
            <a:r>
              <a:rPr lang="en-US" altLang="ja-JP" sz="1600" dirty="0" smtClean="0">
                <a:ln w="50800"/>
              </a:rPr>
              <a:t>÷</a:t>
            </a:r>
            <a:r>
              <a:rPr lang="ja-JP" altLang="en-US" sz="1600" dirty="0" smtClean="0">
                <a:ln w="50800"/>
              </a:rPr>
              <a:t>　６　＝６，６６６．６６６･･･</a:t>
            </a:r>
            <a:endParaRPr lang="en-US" altLang="ja-JP" sz="1600" dirty="0" smtClean="0">
              <a:ln w="50800"/>
            </a:endParaRPr>
          </a:p>
          <a:p>
            <a:endParaRPr lang="en-US" altLang="ja-JP" sz="1600" dirty="0">
              <a:ln w="50800"/>
            </a:endParaRPr>
          </a:p>
          <a:p>
            <a:r>
              <a:rPr lang="ja-JP" altLang="en-US" sz="1600" dirty="0" smtClean="0">
                <a:ln w="50800"/>
              </a:rPr>
              <a:t>〇各月に割り振りし、端数は最終月に割り振る。</a:t>
            </a:r>
            <a:endParaRPr lang="en-US" altLang="ja-JP" sz="1600" dirty="0" smtClean="0">
              <a:ln w="50800"/>
            </a:endParaRPr>
          </a:p>
          <a:p>
            <a:r>
              <a:rPr lang="ja-JP" altLang="en-US" sz="1600" dirty="0">
                <a:ln w="50800"/>
              </a:rPr>
              <a:t>　</a:t>
            </a:r>
            <a:r>
              <a:rPr lang="ja-JP" altLang="en-US" sz="1600" dirty="0" smtClean="0">
                <a:ln w="50800"/>
              </a:rPr>
              <a:t>４月</a:t>
            </a:r>
            <a:r>
              <a:rPr lang="ja-JP" altLang="en-US" sz="1600" dirty="0">
                <a:ln w="50800"/>
              </a:rPr>
              <a:t>　６，６６６円　　</a:t>
            </a:r>
            <a:r>
              <a:rPr lang="ja-JP" altLang="en-US" sz="1600" dirty="0" smtClean="0">
                <a:ln w="50800"/>
              </a:rPr>
              <a:t>５月</a:t>
            </a:r>
            <a:r>
              <a:rPr lang="ja-JP" altLang="en-US" sz="1600" dirty="0">
                <a:ln w="50800"/>
              </a:rPr>
              <a:t>　６，６６６円　　</a:t>
            </a:r>
            <a:r>
              <a:rPr lang="ja-JP" altLang="en-US" sz="1600" dirty="0" smtClean="0">
                <a:ln w="50800"/>
              </a:rPr>
              <a:t>６月</a:t>
            </a:r>
            <a:r>
              <a:rPr lang="ja-JP" altLang="en-US" sz="1600" dirty="0">
                <a:ln w="50800"/>
              </a:rPr>
              <a:t>　６，６６６円</a:t>
            </a:r>
          </a:p>
          <a:p>
            <a:r>
              <a:rPr lang="ja-JP" altLang="en-US" sz="1600" dirty="0" smtClean="0">
                <a:ln w="50800"/>
              </a:rPr>
              <a:t>　７月</a:t>
            </a:r>
            <a:r>
              <a:rPr lang="ja-JP" altLang="en-US" sz="1600" dirty="0">
                <a:ln w="50800"/>
              </a:rPr>
              <a:t>　６，６６６円　　</a:t>
            </a:r>
            <a:r>
              <a:rPr lang="ja-JP" altLang="en-US" sz="1600" dirty="0" smtClean="0">
                <a:ln w="50800"/>
              </a:rPr>
              <a:t>８月</a:t>
            </a:r>
            <a:r>
              <a:rPr lang="ja-JP" altLang="en-US" sz="1600" dirty="0">
                <a:ln w="50800"/>
              </a:rPr>
              <a:t>　６，６６６円　</a:t>
            </a:r>
            <a:r>
              <a:rPr lang="ja-JP" altLang="en-US" sz="1600" dirty="0" smtClean="0">
                <a:ln w="50800"/>
              </a:rPr>
              <a:t>　</a:t>
            </a:r>
            <a:r>
              <a:rPr lang="ja-JP" altLang="en-US" sz="1600" b="1" dirty="0" smtClean="0">
                <a:ln w="50800"/>
              </a:rPr>
              <a:t>９月　６，６７０円（端数の４円含む）</a:t>
            </a:r>
            <a:r>
              <a:rPr lang="ja-JP" altLang="en-US" sz="1600" dirty="0" smtClean="0">
                <a:ln w="50800"/>
              </a:rPr>
              <a:t>　　</a:t>
            </a:r>
            <a:endParaRPr lang="ja-JP" altLang="en-US" sz="1600" cap="none" spc="0" dirty="0">
              <a:ln w="50800"/>
              <a:effectLst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776537" y="3821057"/>
            <a:ext cx="1800200" cy="360040"/>
            <a:chOff x="992560" y="1015464"/>
            <a:chExt cx="2304256" cy="648072"/>
          </a:xfrm>
        </p:grpSpPr>
        <p:sp>
          <p:nvSpPr>
            <p:cNvPr id="37" name="角丸四角形 36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ＳＴＵＤＹ⑥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5140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995"/>
    </mc:Choice>
    <mc:Fallback xmlns="">
      <p:transition spd="slow" advTm="1389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776536" y="908720"/>
            <a:ext cx="1800200" cy="360040"/>
            <a:chOff x="992560" y="1015464"/>
            <a:chExt cx="2304256" cy="648072"/>
          </a:xfrm>
        </p:grpSpPr>
        <p:sp>
          <p:nvSpPr>
            <p:cNvPr id="6" name="角丸四角形 5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ＳＴＵＤＹ⑦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8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064567" y="1353265"/>
            <a:ext cx="8841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例）月末締め当月末日支払　⇒　４月から月末締め翌月１０日支払に変更となった場合</a:t>
            </a:r>
            <a:endParaRPr lang="ja-JP" altLang="en-US" sz="16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1454535" y="2361099"/>
            <a:ext cx="817182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 smtClean="0">
                <a:ln w="50800"/>
              </a:rPr>
              <a:t>〇変更後の支払われた賃金（５月分支払額）を、支払のない月に支払われた賃金とする。</a:t>
            </a:r>
            <a:endParaRPr lang="ja-JP" altLang="en-US" sz="1600" cap="none" spc="0" dirty="0">
              <a:ln w="50800"/>
              <a:effectLst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454536" y="1691819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 smtClean="0">
                <a:ln w="50800"/>
                <a:latin typeface="+mn-ea"/>
              </a:rPr>
              <a:t>３月１日～３月３１日締め分　３月３１日支払</a:t>
            </a:r>
            <a:endParaRPr lang="en-US" altLang="ja-JP" sz="1600" dirty="0" smtClean="0">
              <a:ln w="50800"/>
              <a:latin typeface="+mn-ea"/>
            </a:endParaRPr>
          </a:p>
          <a:p>
            <a:r>
              <a:rPr lang="ja-JP" altLang="en-US" sz="1600" dirty="0" smtClean="0">
                <a:ln w="50800"/>
                <a:latin typeface="+mn-ea"/>
              </a:rPr>
              <a:t>４月１日～４月３０日締め分　５月１０日支払</a:t>
            </a:r>
            <a:endParaRPr lang="ja-JP" altLang="en-US" sz="1600" cap="none" spc="0" dirty="0">
              <a:ln w="50800"/>
              <a:effectLst/>
              <a:latin typeface="+mn-ea"/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5919031" y="1787864"/>
            <a:ext cx="522216" cy="362440"/>
          </a:xfrm>
          <a:prstGeom prst="rightArrow">
            <a:avLst>
              <a:gd name="adj1" fmla="val 53147"/>
              <a:gd name="adj2" fmla="val 4401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441247" y="1850214"/>
            <a:ext cx="295232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cap="none" spc="0" dirty="0" smtClean="0">
                <a:ln w="50800"/>
                <a:effectLst/>
                <a:latin typeface="+mn-ea"/>
              </a:rPr>
              <a:t>４月に支払われる賃金額なし</a:t>
            </a:r>
            <a:endParaRPr lang="ja-JP" altLang="en-US" sz="1600" cap="none" spc="0" dirty="0">
              <a:ln w="50800"/>
              <a:effectLst/>
              <a:latin typeface="+mn-ea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60171"/>
              </p:ext>
            </p:extLst>
          </p:nvPr>
        </p:nvGraphicFramePr>
        <p:xfrm>
          <a:off x="1778683" y="2699653"/>
          <a:ext cx="6390635" cy="14038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8127">
                  <a:extLst>
                    <a:ext uri="{9D8B030D-6E8A-4147-A177-3AD203B41FA5}">
                      <a16:colId xmlns:a16="http://schemas.microsoft.com/office/drawing/2014/main" val="3126033008"/>
                    </a:ext>
                  </a:extLst>
                </a:gridCol>
                <a:gridCol w="1278127">
                  <a:extLst>
                    <a:ext uri="{9D8B030D-6E8A-4147-A177-3AD203B41FA5}">
                      <a16:colId xmlns:a16="http://schemas.microsoft.com/office/drawing/2014/main" val="1319137083"/>
                    </a:ext>
                  </a:extLst>
                </a:gridCol>
                <a:gridCol w="1278127">
                  <a:extLst>
                    <a:ext uri="{9D8B030D-6E8A-4147-A177-3AD203B41FA5}">
                      <a16:colId xmlns:a16="http://schemas.microsoft.com/office/drawing/2014/main" val="1663459081"/>
                    </a:ext>
                  </a:extLst>
                </a:gridCol>
                <a:gridCol w="1278127">
                  <a:extLst>
                    <a:ext uri="{9D8B030D-6E8A-4147-A177-3AD203B41FA5}">
                      <a16:colId xmlns:a16="http://schemas.microsoft.com/office/drawing/2014/main" val="2652298635"/>
                    </a:ext>
                  </a:extLst>
                </a:gridCol>
                <a:gridCol w="1278127">
                  <a:extLst>
                    <a:ext uri="{9D8B030D-6E8A-4147-A177-3AD203B41FA5}">
                      <a16:colId xmlns:a16="http://schemas.microsoft.com/office/drawing/2014/main" val="3006223282"/>
                    </a:ext>
                  </a:extLst>
                </a:gridCol>
              </a:tblGrid>
              <a:tr h="4276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３月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４月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５月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91932699"/>
                  </a:ext>
                </a:extLst>
              </a:tr>
              <a:tr h="4781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支給額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300,000</a:t>
                      </a:r>
                    </a:p>
                    <a:p>
                      <a:pPr algn="r"/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月締分）</a:t>
                      </a:r>
                      <a:endParaRPr kumimoji="1" lang="ja-JP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０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250,000</a:t>
                      </a: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月締分）</a:t>
                      </a:r>
                      <a:endParaRPr kumimoji="1" lang="ja-JP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260,000</a:t>
                      </a:r>
                      <a:r>
                        <a:rPr kumimoji="1" lang="ja-JP" altLang="en-US" sz="1200" dirty="0" smtClean="0"/>
                        <a:t>（５月締分）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32216075"/>
                  </a:ext>
                </a:extLst>
              </a:tr>
              <a:tr h="42761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申請書記入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300,000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250,000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250,000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260,000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04639115"/>
                  </a:ext>
                </a:extLst>
              </a:tr>
            </a:tbl>
          </a:graphicData>
        </a:graphic>
      </p:graphicFrame>
      <p:cxnSp>
        <p:nvCxnSpPr>
          <p:cNvPr id="39" name="直線矢印コネクタ 38"/>
          <p:cNvCxnSpPr/>
          <p:nvPr/>
        </p:nvCxnSpPr>
        <p:spPr>
          <a:xfrm flipH="1">
            <a:off x="5384110" y="3426594"/>
            <a:ext cx="288970" cy="29549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5817096" y="3426594"/>
            <a:ext cx="0" cy="323167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832793" y="4403365"/>
            <a:ext cx="1800200" cy="360040"/>
            <a:chOff x="992560" y="1015464"/>
            <a:chExt cx="2304256" cy="648072"/>
          </a:xfrm>
        </p:grpSpPr>
        <p:sp>
          <p:nvSpPr>
            <p:cNvPr id="42" name="角丸四角形 41"/>
            <p:cNvSpPr/>
            <p:nvPr/>
          </p:nvSpPr>
          <p:spPr>
            <a:xfrm>
              <a:off x="992560" y="1015464"/>
              <a:ext cx="2088232" cy="648072"/>
            </a:xfrm>
            <a:prstGeom prst="roundRect">
              <a:avLst>
                <a:gd name="adj" fmla="val 46150"/>
              </a:avLst>
            </a:prstGeom>
            <a:pattFill prst="dkVert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1136576" y="1015464"/>
              <a:ext cx="2160240" cy="648072"/>
            </a:xfrm>
            <a:prstGeom prst="roundRect">
              <a:avLst>
                <a:gd name="adj" fmla="val 461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ＳＴＵＤＹ⑧</a:t>
              </a:r>
              <a:endParaRPr kumimoji="1" lang="ja-JP" altLang="en-US" dirty="0">
                <a:latin typeface="+mj-ea"/>
                <a:ea typeface="+mj-ea"/>
              </a:endParaRPr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1136576" y="4861850"/>
            <a:ext cx="8841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例）月末締め翌月１０日支払　⇒　４月から月末締め当月末日支払に変更となった場合</a:t>
            </a:r>
            <a:endParaRPr lang="ja-JP" altLang="en-US" sz="1600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1496616" y="5200295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 smtClean="0">
                <a:ln w="50800"/>
                <a:latin typeface="+mn-ea"/>
              </a:rPr>
              <a:t>３月１日～３月３１日締め分　４月１０日支払</a:t>
            </a:r>
            <a:endParaRPr lang="en-US" altLang="ja-JP" sz="1600" dirty="0" smtClean="0">
              <a:ln w="50800"/>
              <a:latin typeface="+mn-ea"/>
            </a:endParaRPr>
          </a:p>
          <a:p>
            <a:r>
              <a:rPr lang="ja-JP" altLang="en-US" sz="1600" dirty="0" smtClean="0">
                <a:ln w="50800"/>
                <a:latin typeface="+mn-ea"/>
              </a:rPr>
              <a:t>４月１日～４月３０日締め分　４月３０日支払</a:t>
            </a:r>
            <a:endParaRPr lang="ja-JP" altLang="en-US" sz="1600" cap="none" spc="0" dirty="0">
              <a:ln w="50800"/>
              <a:effectLst/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6033120" y="5311462"/>
            <a:ext cx="522216" cy="362440"/>
          </a:xfrm>
          <a:prstGeom prst="rightArrow">
            <a:avLst>
              <a:gd name="adj1" fmla="val 53147"/>
              <a:gd name="adj2" fmla="val 4401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6622258" y="5335348"/>
            <a:ext cx="295232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cap="none" spc="0" dirty="0" smtClean="0">
                <a:ln w="50800"/>
                <a:effectLst/>
                <a:latin typeface="+mn-ea"/>
              </a:rPr>
              <a:t>４月に２か月分の賃金額あり</a:t>
            </a:r>
            <a:endParaRPr lang="ja-JP" altLang="en-US" sz="1600" cap="none" spc="0" dirty="0">
              <a:ln w="50800"/>
              <a:effectLst/>
              <a:latin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496616" y="5844917"/>
            <a:ext cx="817182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ja-JP" altLang="en-US" sz="1600" dirty="0" smtClean="0">
                <a:ln w="50800"/>
              </a:rPr>
              <a:t>〇そのまま２か月分（４月１０日支払、４月３０日支払）を記載する。</a:t>
            </a:r>
            <a:endParaRPr lang="ja-JP" altLang="en-US" sz="1600" cap="none" spc="0" dirty="0">
              <a:ln w="50800"/>
              <a:effectLst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0125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08"/>
    </mc:Choice>
    <mc:Fallback xmlns="">
      <p:transition spd="slow" advTm="7240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95300" y="111"/>
            <a:ext cx="87781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雇用継続給付関係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（介護）</a:t>
            </a:r>
            <a:endParaRPr lang="ja-JP" altLang="en-US" sz="7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2"/>
          <p:cNvSpPr>
            <a:spLocks noGrp="1"/>
          </p:cNvSpPr>
          <p:nvPr>
            <p:ph type="title"/>
          </p:nvPr>
        </p:nvSpPr>
        <p:spPr>
          <a:xfrm>
            <a:off x="632520" y="736612"/>
            <a:ext cx="5976664" cy="421783"/>
          </a:xfrm>
        </p:spPr>
        <p:txBody>
          <a:bodyPr>
            <a:normAutofit/>
          </a:bodyPr>
          <a:lstStyle/>
          <a:p>
            <a:r>
              <a:rPr kumimoji="1" lang="ja-JP" altLang="en-US" sz="1800" b="1" dirty="0" smtClean="0"/>
              <a:t>（３）介護休業給付</a:t>
            </a:r>
            <a:endParaRPr kumimoji="1" lang="ja-JP" altLang="en-US" sz="18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14453-11F9-4D6F-8D9C-CC09BD18A695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992560" y="1036576"/>
            <a:ext cx="88414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+mn-ea"/>
              </a:rPr>
              <a:t>①　受給</a:t>
            </a:r>
            <a:r>
              <a:rPr lang="ja-JP" altLang="en-US" b="1" dirty="0" smtClean="0">
                <a:latin typeface="+mn-ea"/>
              </a:rPr>
              <a:t>資格</a:t>
            </a:r>
            <a:endParaRPr lang="en-US" altLang="ja-JP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・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家族介護のため、「介護休業」を取得した被保険者であること。</a:t>
            </a:r>
            <a:endParaRPr lang="en-US" altLang="ja-JP" sz="16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+mn-ea"/>
              </a:rPr>
              <a:t>　・　介護休業開始日の前２年間に、「みなし被保険者期間」が１２か月以上あること。</a:t>
            </a:r>
            <a:endParaRPr lang="en-US" altLang="ja-JP" sz="1600" dirty="0" smtClean="0">
              <a:latin typeface="+mn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689169" y="2356176"/>
            <a:ext cx="6390441" cy="925200"/>
            <a:chOff x="832479" y="4328548"/>
            <a:chExt cx="7205428" cy="92520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832479" y="4328548"/>
              <a:ext cx="1041969" cy="925200"/>
            </a:xfrm>
            <a:prstGeom prst="rect">
              <a:avLst/>
            </a:prstGeom>
            <a:solidFill>
              <a:schemeClr val="accent2"/>
            </a:solidFill>
            <a:ln w="22225">
              <a:solidFill>
                <a:schemeClr val="accent2"/>
              </a:solidFill>
              <a:prstDash val="solid"/>
            </a:ln>
          </p:spPr>
          <p:txBody>
            <a:bodyPr wrap="square" lIns="36000" rIns="36000" rtlCol="0" anchor="ctr" anchorCtr="1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</a:rPr>
                <a:t>期間雇用者のみ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874450" y="4328548"/>
              <a:ext cx="6163457" cy="92333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200" strike="sngStrike" dirty="0" smtClean="0">
                  <a:solidFill>
                    <a:srgbClr val="FF0000"/>
                  </a:solidFill>
                  <a:latin typeface="+mn-ea"/>
                </a:rPr>
                <a:t>・　同一</a:t>
              </a:r>
              <a:r>
                <a:rPr kumimoji="1" lang="ja-JP" altLang="en-US" sz="1200" strike="sngStrike" dirty="0">
                  <a:solidFill>
                    <a:srgbClr val="FF0000"/>
                  </a:solidFill>
                  <a:latin typeface="+mn-ea"/>
                </a:rPr>
                <a:t>事業主のもとで１年以上雇用が継続していること</a:t>
              </a:r>
            </a:p>
            <a:p>
              <a:pPr>
                <a:lnSpc>
                  <a:spcPct val="150000"/>
                </a:lnSpc>
              </a:pPr>
              <a:r>
                <a:rPr kumimoji="1" lang="ja-JP" altLang="en-US" sz="1200" dirty="0" smtClean="0">
                  <a:latin typeface="+mn-ea"/>
                </a:rPr>
                <a:t>・</a:t>
              </a:r>
              <a:r>
                <a:rPr kumimoji="1" lang="ja-JP" altLang="en-US" sz="1200" dirty="0">
                  <a:latin typeface="+mn-ea"/>
                </a:rPr>
                <a:t>　</a:t>
              </a:r>
              <a:r>
                <a:rPr kumimoji="1" lang="ja-JP" altLang="en-US" sz="1200" dirty="0" smtClean="0">
                  <a:latin typeface="+mn-ea"/>
                </a:rPr>
                <a:t>介護休業開始予定日から起算して</a:t>
              </a:r>
              <a:r>
                <a:rPr kumimoji="1" lang="en-US" altLang="ja-JP" sz="1200" dirty="0" smtClean="0">
                  <a:latin typeface="+mn-ea"/>
                </a:rPr>
                <a:t>93</a:t>
              </a:r>
              <a:r>
                <a:rPr kumimoji="1" lang="ja-JP" altLang="en-US" sz="1200" dirty="0" smtClean="0">
                  <a:latin typeface="+mn-ea"/>
                </a:rPr>
                <a:t>日経過日から６か月経過日までに</a:t>
              </a:r>
              <a:endParaRPr kumimoji="1" lang="en-US" altLang="ja-JP" sz="1200" dirty="0" smtClean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200" dirty="0" smtClean="0">
                  <a:latin typeface="+mn-ea"/>
                </a:rPr>
                <a:t>　　労働</a:t>
              </a:r>
              <a:r>
                <a:rPr kumimoji="1" lang="ja-JP" altLang="en-US" sz="1200" dirty="0">
                  <a:latin typeface="+mn-ea"/>
                </a:rPr>
                <a:t>契約が満了することが明らかでないこと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992560" y="3594312"/>
            <a:ext cx="89134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latin typeface="+mn-ea"/>
              </a:rPr>
              <a:t>②</a:t>
            </a:r>
            <a:r>
              <a:rPr lang="ja-JP" altLang="en-US" b="1" dirty="0">
                <a:latin typeface="+mn-ea"/>
              </a:rPr>
              <a:t>　</a:t>
            </a:r>
            <a:r>
              <a:rPr lang="ja-JP" altLang="en-US" b="1" dirty="0" smtClean="0">
                <a:latin typeface="+mn-ea"/>
              </a:rPr>
              <a:t>提出書類</a:t>
            </a:r>
            <a:endParaRPr lang="en-US" altLang="ja-JP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・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介護休業給付金支給申請書</a:t>
            </a:r>
            <a:r>
              <a:rPr lang="ja-JP" altLang="en-US" sz="1400" dirty="0" smtClean="0">
                <a:latin typeface="+mn-ea"/>
              </a:rPr>
              <a:t>（「</a:t>
            </a:r>
            <a:r>
              <a:rPr lang="ja-JP" altLang="en-US" sz="1400" dirty="0">
                <a:latin typeface="+mn-ea"/>
              </a:rPr>
              <a:t>申請者氏名」欄に本人署名または</a:t>
            </a:r>
            <a:r>
              <a:rPr lang="ja-JP" altLang="en-US" sz="1400" dirty="0" smtClean="0">
                <a:latin typeface="+mn-ea"/>
              </a:rPr>
              <a:t>記名）</a:t>
            </a:r>
            <a:endParaRPr lang="en-US" altLang="ja-JP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 smtClean="0">
                <a:solidFill>
                  <a:srgbClr val="FF0000"/>
                </a:solidFill>
                <a:latin typeface="+mn-ea"/>
              </a:rPr>
              <a:t>　　　　　　</a:t>
            </a:r>
            <a:r>
              <a:rPr lang="en-US" altLang="ja-JP" sz="100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</a:rPr>
              <a:t>介護対象者の方のマイナンバーの記載も必要となります。</a:t>
            </a:r>
            <a:endParaRPr lang="ja-JP" altLang="en-US" sz="10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+mn-ea"/>
              </a:rPr>
              <a:t>　・　雇用保険被保険者休業</a:t>
            </a:r>
            <a:r>
              <a:rPr lang="ja-JP" altLang="en-US" sz="1600" dirty="0">
                <a:latin typeface="+mn-ea"/>
              </a:rPr>
              <a:t>開始時賃金月額</a:t>
            </a:r>
            <a:r>
              <a:rPr lang="ja-JP" altLang="en-US" sz="1600" dirty="0" smtClean="0">
                <a:latin typeface="+mn-ea"/>
              </a:rPr>
              <a:t>証明書</a:t>
            </a:r>
            <a:endParaRPr lang="ja-JP" altLang="en-US" sz="16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+mn-ea"/>
              </a:rPr>
              <a:t>　・</a:t>
            </a:r>
            <a:r>
              <a:rPr lang="ja-JP" altLang="en-US" sz="1600" dirty="0">
                <a:latin typeface="+mn-ea"/>
              </a:rPr>
              <a:t>　振込先口座確認資料</a:t>
            </a:r>
            <a:r>
              <a:rPr lang="ja-JP" altLang="en-US" sz="1400" dirty="0" smtClean="0">
                <a:latin typeface="+mn-ea"/>
              </a:rPr>
              <a:t>（本人名義の「普通預（貯）金口座 通帳」の写し等）</a:t>
            </a:r>
            <a:endParaRPr lang="en-US" altLang="ja-JP" sz="1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+mn-ea"/>
              </a:rPr>
              <a:t>　・　介護休業申出書</a:t>
            </a:r>
            <a:endParaRPr lang="en-US" altLang="ja-JP" sz="16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+mn-ea"/>
              </a:rPr>
              <a:t>　・　介護対象者の氏名・性別・生年月日と介護対象者との続柄確認書類</a:t>
            </a:r>
            <a:r>
              <a:rPr lang="ja-JP" altLang="en-US" sz="1400" dirty="0" smtClean="0">
                <a:latin typeface="+mn-ea"/>
              </a:rPr>
              <a:t>（住民票、戸籍謄本等）</a:t>
            </a:r>
            <a:endParaRPr lang="en-US" altLang="ja-JP" sz="1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+mn-ea"/>
              </a:rPr>
              <a:t>　・　賃金台帳・出勤簿等</a:t>
            </a:r>
            <a:r>
              <a:rPr lang="ja-JP" altLang="en-US" sz="1400" dirty="0" smtClean="0">
                <a:latin typeface="+mn-ea"/>
              </a:rPr>
              <a:t>（必要に応じて）</a:t>
            </a:r>
            <a:endParaRPr lang="en-US" altLang="ja-JP" sz="1600" dirty="0" smtClean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45760" y="5574609"/>
            <a:ext cx="2160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FF0000"/>
                </a:solidFill>
              </a:rPr>
              <a:t> ↓同居の場合   ↓同居していない場合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 rot="18968245">
            <a:off x="815586" y="2753403"/>
            <a:ext cx="833017" cy="818471"/>
            <a:chOff x="519920" y="4221087"/>
            <a:chExt cx="799534" cy="665008"/>
          </a:xfrm>
        </p:grpSpPr>
        <p:sp>
          <p:nvSpPr>
            <p:cNvPr id="13" name="円形吹き出し 12"/>
            <p:cNvSpPr/>
            <p:nvPr/>
          </p:nvSpPr>
          <p:spPr>
            <a:xfrm>
              <a:off x="519920" y="4221087"/>
              <a:ext cx="792425" cy="665008"/>
            </a:xfrm>
            <a:prstGeom prst="wedgeEllipseCallout">
              <a:avLst>
                <a:gd name="adj1" fmla="val 63904"/>
                <a:gd name="adj2" fmla="val 2092"/>
              </a:avLst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14" name="正方形/長方形 13"/>
            <p:cNvSpPr/>
            <p:nvPr/>
          </p:nvSpPr>
          <p:spPr>
            <a:xfrm rot="2631755">
              <a:off x="521604" y="4371277"/>
              <a:ext cx="797850" cy="3500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kumimoji="1" lang="ja-JP" altLang="en-US" sz="1400" dirty="0" smtClean="0">
                  <a:solidFill>
                    <a:srgbClr val="FF0000"/>
                  </a:solidFill>
                </a:rPr>
                <a:t>令和</a:t>
              </a:r>
              <a:r>
                <a:rPr kumimoji="1" lang="en-US" altLang="ja-JP" sz="1400" dirty="0" smtClean="0">
                  <a:solidFill>
                    <a:srgbClr val="FF0000"/>
                  </a:solidFill>
                </a:rPr>
                <a:t>4</a:t>
              </a:r>
              <a:r>
                <a:rPr kumimoji="1" lang="ja-JP" altLang="en-US" sz="1400" dirty="0" smtClean="0">
                  <a:solidFill>
                    <a:srgbClr val="FF0000"/>
                  </a:solidFill>
                </a:rPr>
                <a:t>年</a:t>
              </a:r>
              <a:endParaRPr kumimoji="1" lang="en-US" altLang="ja-JP" sz="1400" dirty="0" smtClean="0">
                <a:solidFill>
                  <a:srgbClr val="FF0000"/>
                </a:solidFill>
              </a:endParaRPr>
            </a:p>
            <a:p>
              <a:pPr algn="ctr"/>
              <a:r>
                <a:rPr kumimoji="1" lang="en-US" altLang="ja-JP" sz="1400" dirty="0" smtClean="0">
                  <a:solidFill>
                    <a:srgbClr val="FF0000"/>
                  </a:solidFill>
                </a:rPr>
                <a:t>4</a:t>
              </a:r>
              <a:r>
                <a:rPr kumimoji="1" lang="ja-JP" altLang="en-US" sz="1400" dirty="0" smtClean="0">
                  <a:solidFill>
                    <a:srgbClr val="FF0000"/>
                  </a:solidFill>
                </a:rPr>
                <a:t>月改正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82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95"/>
    </mc:Choice>
    <mc:Fallback xmlns="">
      <p:transition spd="slow" advTm="121095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11422</TotalTime>
  <Words>1935</Words>
  <Application>Microsoft Office PowerPoint</Application>
  <PresentationFormat>A4 210 x 297 mm</PresentationFormat>
  <Paragraphs>219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HG丸ｺﾞｼｯｸM-PRO</vt:lpstr>
      <vt:lpstr>ＭＳ Ｐゴシック</vt:lpstr>
      <vt:lpstr>ＭＳ Ｐ明朝</vt:lpstr>
      <vt:lpstr>Tw Cen MT</vt:lpstr>
      <vt:lpstr>Tw Cen MT Condensed</vt:lpstr>
      <vt:lpstr>メイリオ</vt:lpstr>
      <vt:lpstr>Times New Roman</vt:lpstr>
      <vt:lpstr>Wingdings 3</vt:lpstr>
      <vt:lpstr>インテグラル</vt:lpstr>
      <vt:lpstr>（１）高年齢雇用継続給付（受給資格確認）</vt:lpstr>
      <vt:lpstr>PowerPoint プレゼンテーション</vt:lpstr>
      <vt:lpstr>（２）高年齢雇用継続給付（支給申請時）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（３）介護休業給付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1210</cp:revision>
  <cp:lastPrinted>2022-11-02T01:45:21Z</cp:lastPrinted>
  <dcterms:created xsi:type="dcterms:W3CDTF">1601-01-01T00:00:00Z</dcterms:created>
  <dcterms:modified xsi:type="dcterms:W3CDTF">2024-02-27T03:03:56Z</dcterms:modified>
</cp:coreProperties>
</file>