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7" r:id="rId1"/>
  </p:sldMasterIdLst>
  <p:notesMasterIdLst>
    <p:notesMasterId r:id="rId14"/>
  </p:notesMasterIdLst>
  <p:handoutMasterIdLst>
    <p:handoutMasterId r:id="rId15"/>
  </p:handoutMasterIdLst>
  <p:sldIdLst>
    <p:sldId id="306" r:id="rId2"/>
    <p:sldId id="307" r:id="rId3"/>
    <p:sldId id="310" r:id="rId4"/>
    <p:sldId id="311" r:id="rId5"/>
    <p:sldId id="365" r:id="rId6"/>
    <p:sldId id="366" r:id="rId7"/>
    <p:sldId id="367" r:id="rId8"/>
    <p:sldId id="368" r:id="rId9"/>
    <p:sldId id="369" r:id="rId10"/>
    <p:sldId id="370" r:id="rId11"/>
    <p:sldId id="371" r:id="rId12"/>
    <p:sldId id="372" r:id="rId13"/>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CCE"/>
    <a:srgbClr val="F8674A"/>
    <a:srgbClr val="FFFFCC"/>
    <a:srgbClr val="CCE3F5"/>
    <a:srgbClr val="E7F1FA"/>
    <a:srgbClr val="FFFFFF"/>
    <a:srgbClr val="CCECFF"/>
    <a:srgbClr val="66FF33"/>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6015" autoAdjust="0"/>
  </p:normalViewPr>
  <p:slideViewPr>
    <p:cSldViewPr>
      <p:cViewPr varScale="1">
        <p:scale>
          <a:sx n="99" d="100"/>
          <a:sy n="99" d="100"/>
        </p:scale>
        <p:origin x="96" y="174"/>
      </p:cViewPr>
      <p:guideLst>
        <p:guide orient="horz" pos="2160"/>
        <p:guide pos="3120"/>
      </p:guideLst>
    </p:cSldViewPr>
  </p:slideViewPr>
  <p:outlineViewPr>
    <p:cViewPr>
      <p:scale>
        <a:sx n="33" d="100"/>
        <a:sy n="33" d="100"/>
      </p:scale>
      <p:origin x="0" y="0"/>
    </p:cViewPr>
  </p:outlineViewPr>
  <p:notesTextViewPr>
    <p:cViewPr>
      <p:scale>
        <a:sx n="120" d="100"/>
        <a:sy n="120" d="100"/>
      </p:scale>
      <p:origin x="0" y="0"/>
    </p:cViewPr>
  </p:notesTextViewPr>
  <p:sorterViewPr>
    <p:cViewPr varScale="1">
      <p:scale>
        <a:sx n="1" d="1"/>
        <a:sy n="1" d="1"/>
      </p:scale>
      <p:origin x="0" y="0"/>
    </p:cViewPr>
  </p:sorterViewPr>
  <p:notesViewPr>
    <p:cSldViewPr>
      <p:cViewPr varScale="1">
        <p:scale>
          <a:sx n="75" d="100"/>
          <a:sy n="75" d="100"/>
        </p:scale>
        <p:origin x="2184" y="78"/>
      </p:cViewPr>
      <p:guideLst>
        <p:guide orient="horz" pos="3131"/>
        <p:guide pos="2145"/>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762846" cy="496888"/>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a:defRPr sz="1200">
                <a:latin typeface="Times New Roman" pitchFamily="18" charset="0"/>
              </a:defRPr>
            </a:lvl1pPr>
          </a:lstStyle>
          <a:p>
            <a:pPr>
              <a:defRPr/>
            </a:pPr>
            <a:endParaRPr lang="en-US" altLang="ja-JP" dirty="0"/>
          </a:p>
        </p:txBody>
      </p:sp>
      <p:sp>
        <p:nvSpPr>
          <p:cNvPr id="23555" name="Rectangle 3"/>
          <p:cNvSpPr>
            <a:spLocks noGrp="1" noChangeArrowheads="1"/>
          </p:cNvSpPr>
          <p:nvPr>
            <p:ph type="dt" sz="quarter" idx="1"/>
          </p:nvPr>
        </p:nvSpPr>
        <p:spPr bwMode="auto">
          <a:xfrm>
            <a:off x="3856048" y="0"/>
            <a:ext cx="2949575" cy="496888"/>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algn="r">
              <a:defRPr sz="1200">
                <a:latin typeface="Times New Roman" pitchFamily="18" charset="0"/>
              </a:defRPr>
            </a:lvl1pPr>
          </a:lstStyle>
          <a:p>
            <a:pPr>
              <a:defRPr/>
            </a:pPr>
            <a:endParaRPr lang="en-US" altLang="ja-JP" dirty="0"/>
          </a:p>
        </p:txBody>
      </p:sp>
      <p:sp>
        <p:nvSpPr>
          <p:cNvPr id="23556" name="Rectangle 4"/>
          <p:cNvSpPr>
            <a:spLocks noGrp="1" noChangeArrowheads="1"/>
          </p:cNvSpPr>
          <p:nvPr>
            <p:ph type="ftr" sz="quarter" idx="2"/>
          </p:nvPr>
        </p:nvSpPr>
        <p:spPr bwMode="auto">
          <a:xfrm>
            <a:off x="8" y="9442453"/>
            <a:ext cx="3402805" cy="49688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a:defRPr sz="1200">
                <a:latin typeface="Times New Roman" pitchFamily="18" charset="0"/>
              </a:defRPr>
            </a:lvl1pPr>
          </a:lstStyle>
          <a:p>
            <a:pPr>
              <a:defRPr/>
            </a:pPr>
            <a:endParaRPr lang="ja-JP" altLang="ja-JP" dirty="0"/>
          </a:p>
        </p:txBody>
      </p:sp>
      <p:sp>
        <p:nvSpPr>
          <p:cNvPr id="23557" name="Rectangle 5"/>
          <p:cNvSpPr>
            <a:spLocks noGrp="1" noChangeArrowheads="1"/>
          </p:cNvSpPr>
          <p:nvPr>
            <p:ph type="sldNum" sz="quarter" idx="3"/>
          </p:nvPr>
        </p:nvSpPr>
        <p:spPr bwMode="auto">
          <a:xfrm>
            <a:off x="3856048" y="9442453"/>
            <a:ext cx="2949575" cy="49688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algn="r">
              <a:defRPr sz="1200">
                <a:latin typeface="Times New Roman" pitchFamily="18" charset="0"/>
              </a:defRPr>
            </a:lvl1pPr>
          </a:lstStyle>
          <a:p>
            <a:pPr>
              <a:defRPr/>
            </a:pPr>
            <a:fld id="{B40D29B4-9FDF-4BA1-969E-B0F37DDF33EB}" type="slidenum">
              <a:rPr lang="en-US" altLang="ja-JP"/>
              <a:pPr>
                <a:defRPr/>
              </a:pPr>
              <a:t>‹#›</a:t>
            </a:fld>
            <a:endParaRPr lang="en-US" altLang="ja-JP" dirty="0"/>
          </a:p>
        </p:txBody>
      </p:sp>
    </p:spTree>
    <p:extLst>
      <p:ext uri="{BB962C8B-B14F-4D97-AF65-F5344CB8AC3E}">
        <p14:creationId xmlns:p14="http://schemas.microsoft.com/office/powerpoint/2010/main" val="41674547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0" y="0"/>
            <a:ext cx="2949575" cy="496888"/>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a:defRPr sz="1200">
                <a:latin typeface="Times New Roman" pitchFamily="18" charset="0"/>
              </a:defRPr>
            </a:lvl1pPr>
          </a:lstStyle>
          <a:p>
            <a:pPr>
              <a:defRPr/>
            </a:pPr>
            <a:endParaRPr lang="en-US" altLang="ja-JP" dirty="0"/>
          </a:p>
        </p:txBody>
      </p:sp>
      <p:sp>
        <p:nvSpPr>
          <p:cNvPr id="1027" name="Rectangle 3"/>
          <p:cNvSpPr>
            <a:spLocks noGrp="1" noChangeArrowheads="1"/>
          </p:cNvSpPr>
          <p:nvPr>
            <p:ph type="dt" idx="1"/>
          </p:nvPr>
        </p:nvSpPr>
        <p:spPr bwMode="auto">
          <a:xfrm>
            <a:off x="3856048" y="0"/>
            <a:ext cx="2949575" cy="496888"/>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algn="r">
              <a:defRPr sz="1200">
                <a:latin typeface="Times New Roman" pitchFamily="18" charset="0"/>
              </a:defRPr>
            </a:lvl1pPr>
          </a:lstStyle>
          <a:p>
            <a:pPr>
              <a:defRPr/>
            </a:pPr>
            <a:endParaRPr lang="en-US" altLang="ja-JP" dirty="0"/>
          </a:p>
        </p:txBody>
      </p:sp>
      <p:sp>
        <p:nvSpPr>
          <p:cNvPr id="20484" name="Rectangle 4"/>
          <p:cNvSpPr>
            <a:spLocks noGrp="1" noRot="1" noChangeAspect="1" noChangeArrowheads="1" noTextEdit="1"/>
          </p:cNvSpPr>
          <p:nvPr>
            <p:ph type="sldImg" idx="2"/>
          </p:nvPr>
        </p:nvSpPr>
        <p:spPr bwMode="auto">
          <a:xfrm>
            <a:off x="1817688" y="768350"/>
            <a:ext cx="3214687" cy="2225675"/>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769939" y="3455988"/>
            <a:ext cx="5389562" cy="5738812"/>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p>
            <a:pPr lvl="0"/>
            <a:endParaRPr lang="en-US" altLang="ja-JP" noProof="0" smtClean="0"/>
          </a:p>
          <a:p>
            <a:pPr lvl="0"/>
            <a:endParaRPr lang="en-US" altLang="ja-JP" noProof="0" smtClean="0"/>
          </a:p>
          <a:p>
            <a:pPr lvl="0"/>
            <a:endParaRPr lang="en-US" altLang="ja-JP" noProof="0" smtClean="0"/>
          </a:p>
          <a:p>
            <a:pPr lvl="0"/>
            <a:endParaRPr lang="en-US" altLang="ja-JP" noProof="0" smtClean="0"/>
          </a:p>
          <a:p>
            <a:pPr lvl="0"/>
            <a:endParaRPr lang="en-US" altLang="ja-JP" noProof="0" smtClean="0"/>
          </a:p>
        </p:txBody>
      </p:sp>
      <p:sp>
        <p:nvSpPr>
          <p:cNvPr id="1030" name="Rectangle 6"/>
          <p:cNvSpPr>
            <a:spLocks noGrp="1" noChangeArrowheads="1"/>
          </p:cNvSpPr>
          <p:nvPr>
            <p:ph type="ftr" sz="quarter" idx="4"/>
          </p:nvPr>
        </p:nvSpPr>
        <p:spPr bwMode="auto">
          <a:xfrm>
            <a:off x="10" y="9442453"/>
            <a:ext cx="2949575" cy="49688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a:defRPr sz="1200">
                <a:latin typeface="Times New Roman" pitchFamily="18" charset="0"/>
              </a:defRPr>
            </a:lvl1pPr>
          </a:lstStyle>
          <a:p>
            <a:pPr>
              <a:defRPr/>
            </a:pPr>
            <a:endParaRPr lang="en-US" altLang="ja-JP" dirty="0"/>
          </a:p>
        </p:txBody>
      </p:sp>
      <p:sp>
        <p:nvSpPr>
          <p:cNvPr id="1031" name="Rectangle 7"/>
          <p:cNvSpPr>
            <a:spLocks noGrp="1" noChangeArrowheads="1"/>
          </p:cNvSpPr>
          <p:nvPr>
            <p:ph type="sldNum" sz="quarter" idx="5"/>
          </p:nvPr>
        </p:nvSpPr>
        <p:spPr bwMode="auto">
          <a:xfrm>
            <a:off x="3856048" y="9442453"/>
            <a:ext cx="2949575" cy="49688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algn="r">
              <a:defRPr sz="1200">
                <a:latin typeface="Times New Roman" pitchFamily="18" charset="0"/>
              </a:defRPr>
            </a:lvl1pPr>
          </a:lstStyle>
          <a:p>
            <a:pPr>
              <a:defRPr/>
            </a:pPr>
            <a:fld id="{147CE6C2-CE61-455F-83EE-D5D685ADCB2C}" type="slidenum">
              <a:rPr lang="en-US" altLang="ja-JP"/>
              <a:pPr>
                <a:defRPr/>
              </a:pPr>
              <a:t>‹#›</a:t>
            </a:fld>
            <a:endParaRPr lang="en-US" altLang="ja-JP" dirty="0"/>
          </a:p>
        </p:txBody>
      </p:sp>
    </p:spTree>
    <p:extLst>
      <p:ext uri="{BB962C8B-B14F-4D97-AF65-F5344CB8AC3E}">
        <p14:creationId xmlns:p14="http://schemas.microsoft.com/office/powerpoint/2010/main" val="210622448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90713" y="793750"/>
            <a:ext cx="3292475" cy="2281238"/>
          </a:xfrm>
        </p:spPr>
      </p:sp>
      <p:graphicFrame>
        <p:nvGraphicFramePr>
          <p:cNvPr id="4" name="表 3"/>
          <p:cNvGraphicFramePr>
            <a:graphicFrameLocks noGrp="1"/>
          </p:cNvGraphicFramePr>
          <p:nvPr>
            <p:extLst>
              <p:ext uri="{D42A27DB-BD31-4B8C-83A1-F6EECF244321}">
                <p14:modId xmlns:p14="http://schemas.microsoft.com/office/powerpoint/2010/main" val="2042285923"/>
              </p:ext>
            </p:extLst>
          </p:nvPr>
        </p:nvGraphicFramePr>
        <p:xfrm>
          <a:off x="148671" y="3196117"/>
          <a:ext cx="6552727" cy="6238048"/>
        </p:xfrm>
        <a:graphic>
          <a:graphicData uri="http://schemas.openxmlformats.org/drawingml/2006/table">
            <a:tbl>
              <a:tblPr>
                <a:tableStyleId>{5C22544A-7EE6-4342-B048-85BDC9FD1C3A}</a:tableStyleId>
              </a:tblPr>
              <a:tblGrid>
                <a:gridCol w="6552727">
                  <a:extLst>
                    <a:ext uri="{9D8B030D-6E8A-4147-A177-3AD203B41FA5}">
                      <a16:colId xmlns:a16="http://schemas.microsoft.com/office/drawing/2014/main" val="12069587"/>
                    </a:ext>
                  </a:extLst>
                </a:gridCol>
              </a:tblGrid>
              <a:tr h="6238048">
                <a:tc>
                  <a:txBody>
                    <a:bodyPr/>
                    <a:lstStyle/>
                    <a:p>
                      <a:pPr marL="71755" algn="l">
                        <a:spcAft>
                          <a:spcPts val="0"/>
                        </a:spcAft>
                      </a:pPr>
                      <a:r>
                        <a:rPr lang="ja-JP" alt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つづいて得喪関係についてです。</a:t>
                      </a:r>
                      <a:endPar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被保険者の範囲については①のとおり週</a:t>
                      </a:r>
                      <a:r>
                        <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時間以上かつ</a:t>
                      </a:r>
                      <a:r>
                        <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31</a:t>
                      </a:r>
                      <a:r>
                        <a:rPr lang="ja-JP" alt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日以上の見込みの有無によって判断しますが、基本的には在籍の初日＝取得日です。試用期間は対象外としたり、次の締切日の初日から加入とする扱いは正しい取り扱いではないためご注意ください。</a:t>
                      </a:r>
                      <a:endPar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endPar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他、対象者の範囲については「雇用保険のしおり」をご確認いただきたいのですが、そのうち、兼務役員についてご説明します。</a:t>
                      </a:r>
                      <a:endPar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endPar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endParaRPr lang="en-US" altLang="ja-JP" sz="18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49" marR="90149" marT="36000" marB="36000">
                    <a:noFill/>
                  </a:tcPr>
                </a:tc>
                <a:extLst>
                  <a:ext uri="{0D108BD9-81ED-4DB2-BD59-A6C34878D82A}">
                    <a16:rowId xmlns:a16="http://schemas.microsoft.com/office/drawing/2014/main" val="1882563909"/>
                  </a:ext>
                </a:extLst>
              </a:tr>
            </a:tbl>
          </a:graphicData>
        </a:graphic>
      </p:graphicFrame>
    </p:spTree>
    <p:extLst>
      <p:ext uri="{BB962C8B-B14F-4D97-AF65-F5344CB8AC3E}">
        <p14:creationId xmlns:p14="http://schemas.microsoft.com/office/powerpoint/2010/main" val="394693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4884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27091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7257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3239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400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2339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7213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3733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1784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5517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62509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1475" y="4960137"/>
            <a:ext cx="6315075" cy="1463040"/>
          </a:xfrm>
        </p:spPr>
        <p:txBody>
          <a:bodyPr anchor="ctr">
            <a:normAutofit/>
          </a:bodyPr>
          <a:lstStyle>
            <a:lvl1pPr algn="r">
              <a:defRPr sz="4400" spc="200"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996113" y="4960137"/>
            <a:ext cx="2600325"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pPr>
              <a:defRPr/>
            </a:pPr>
            <a:fld id="{96905B57-2759-427D-8D65-8EEC5FD51D5F}"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24F48BEE-A584-40CA-B433-51F501A36029}" type="slidenum">
              <a:rPr lang="en-US" altLang="ja-JP" smtClean="0"/>
              <a:pPr>
                <a:defRPr/>
              </a:pPr>
              <a:t>‹#›</a:t>
            </a:fld>
            <a:endParaRPr lang="en-US" altLang="ja-JP" dirty="0"/>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906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276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E2D9EC2F-E6DF-4B27-83C5-2B954D9264D7}"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spTree>
    <p:extLst>
      <p:ext uri="{BB962C8B-B14F-4D97-AF65-F5344CB8AC3E}">
        <p14:creationId xmlns:p14="http://schemas.microsoft.com/office/powerpoint/2010/main" val="10705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762000"/>
            <a:ext cx="2135981" cy="5410200"/>
          </a:xfrm>
        </p:spPr>
        <p:txBody>
          <a:bodyPr vert="eaVert" lIns="45720" tIns="91440" rIns="45720" bIns="9144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04864" y="762000"/>
            <a:ext cx="6160294"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AB49B097-D1AD-4797-9BA4-D31883921FEF}"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cxnSp>
        <p:nvCxnSpPr>
          <p:cNvPr id="7" name="Straight Connector 6"/>
          <p:cNvCxnSpPr/>
          <p:nvPr/>
        </p:nvCxnSpPr>
        <p:spPr>
          <a:xfrm rot="5400000" flipV="1">
            <a:off x="8172450" y="144988"/>
            <a:ext cx="0" cy="7429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87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443EB518-FC02-4E98-83BD-95B9CEB27E4A}"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A4B14453-11F9-4D6F-8D9C-CC09BD18A695}" type="slidenum">
              <a:rPr lang="en-US" altLang="ja-JP" smtClean="0"/>
              <a:pPr>
                <a:defRPr/>
              </a:pPr>
              <a:t>‹#›</a:t>
            </a:fld>
            <a:endParaRPr lang="en-US" altLang="ja-JP" dirty="0"/>
          </a:p>
        </p:txBody>
      </p:sp>
    </p:spTree>
    <p:extLst>
      <p:ext uri="{BB962C8B-B14F-4D97-AF65-F5344CB8AC3E}">
        <p14:creationId xmlns:p14="http://schemas.microsoft.com/office/powerpoint/2010/main" val="50407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71475" y="4960137"/>
            <a:ext cx="6315075" cy="1463040"/>
          </a:xfrm>
        </p:spPr>
        <p:txBody>
          <a:bodyPr anchor="ctr">
            <a:normAutofit/>
          </a:bodyPr>
          <a:lstStyle>
            <a:lvl1pPr algn="r">
              <a:defRPr sz="4400" b="0" spc="200"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96113" y="4960137"/>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79786883-8628-45BA-A6D6-EAB4893406DA}"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99420DEE-E37F-42CF-94B2-D1088EC6F338}" type="slidenum">
              <a:rPr lang="en-US" altLang="ja-JP" smtClean="0"/>
              <a:pPr>
                <a:defRPr/>
              </a:pPr>
              <a:t>‹#›</a:t>
            </a:fld>
            <a:endParaRPr lang="en-US" altLang="ja-JP" dirty="0"/>
          </a:p>
        </p:txBody>
      </p:sp>
      <p:sp>
        <p:nvSpPr>
          <p:cNvPr id="10" name="Rectangle 9"/>
          <p:cNvSpPr/>
          <p:nvPr/>
        </p:nvSpPr>
        <p:spPr>
          <a:xfrm>
            <a:off x="0" y="-1"/>
            <a:ext cx="9906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814310"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01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2104" y="585216"/>
            <a:ext cx="7897559" cy="1499616"/>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2104" y="2286000"/>
            <a:ext cx="386334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866323" y="2286000"/>
            <a:ext cx="386334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fld id="{50CE164F-18B9-45C6-9EDB-A3E6C920E558}" type="datetime1">
              <a:rPr lang="ja-JP" altLang="en-US" smtClean="0"/>
              <a:t>2024/2/27</a:t>
            </a:fld>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spTree>
    <p:extLst>
      <p:ext uri="{BB962C8B-B14F-4D97-AF65-F5344CB8AC3E}">
        <p14:creationId xmlns:p14="http://schemas.microsoft.com/office/powerpoint/2010/main" val="207266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32104" y="585216"/>
            <a:ext cx="7897559" cy="149961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2104" y="2179636"/>
            <a:ext cx="386334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2104" y="2967788"/>
            <a:ext cx="3863340" cy="33415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66323" y="2179636"/>
            <a:ext cx="386334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smtClean="0"/>
              <a:t>マスター テキストの書式設定</a:t>
            </a:r>
          </a:p>
        </p:txBody>
      </p:sp>
      <p:sp>
        <p:nvSpPr>
          <p:cNvPr id="6" name="Content Placeholder 5"/>
          <p:cNvSpPr>
            <a:spLocks noGrp="1"/>
          </p:cNvSpPr>
          <p:nvPr>
            <p:ph sz="quarter" idx="4"/>
          </p:nvPr>
        </p:nvSpPr>
        <p:spPr>
          <a:xfrm>
            <a:off x="4866323" y="2967788"/>
            <a:ext cx="3863340" cy="33415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fld id="{10F9806C-9265-4826-BBBA-049C19CD3773}" type="datetime1">
              <a:rPr lang="ja-JP" altLang="en-US" smtClean="0"/>
              <a:t>2024/2/27</a:t>
            </a:fld>
            <a:endParaRPr lang="en-US" altLang="ja-JP" dirty="0"/>
          </a:p>
        </p:txBody>
      </p:sp>
      <p:sp>
        <p:nvSpPr>
          <p:cNvPr id="8" name="Footer Placeholder 7"/>
          <p:cNvSpPr>
            <a:spLocks noGrp="1"/>
          </p:cNvSpPr>
          <p:nvPr>
            <p:ph type="ftr" sz="quarter" idx="11"/>
          </p:nvPr>
        </p:nvSpPr>
        <p:spPr/>
        <p:txBody>
          <a:bodyPr/>
          <a:lstStyle/>
          <a:p>
            <a:pPr>
              <a:defRPr/>
            </a:pPr>
            <a:endParaRPr lang="en-US" altLang="ja-JP" dirty="0"/>
          </a:p>
        </p:txBody>
      </p:sp>
      <p:sp>
        <p:nvSpPr>
          <p:cNvPr id="9" name="Slide Number Placeholder 8"/>
          <p:cNvSpPr>
            <a:spLocks noGrp="1"/>
          </p:cNvSpPr>
          <p:nvPr>
            <p:ph type="sldNum" sz="quarter" idx="12"/>
          </p:nvPr>
        </p:nvSpPr>
        <p:spPr/>
        <p:txBody>
          <a:bodyPr/>
          <a:lstStyle/>
          <a:p>
            <a:pPr>
              <a:defRPr/>
            </a:pPr>
            <a:fld id="{6C8FD819-65B1-4583-825A-4091E455A52C}" type="slidenum">
              <a:rPr lang="en-US" altLang="ja-JP" smtClean="0"/>
              <a:pPr>
                <a:defRPr/>
              </a:pPr>
              <a:t>‹#›</a:t>
            </a:fld>
            <a:endParaRPr lang="en-US" altLang="ja-JP" dirty="0"/>
          </a:p>
        </p:txBody>
      </p:sp>
    </p:spTree>
    <p:extLst>
      <p:ext uri="{BB962C8B-B14F-4D97-AF65-F5344CB8AC3E}">
        <p14:creationId xmlns:p14="http://schemas.microsoft.com/office/powerpoint/2010/main" val="149047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fld id="{8EF0B089-4829-4264-A365-ACE2896A9603}" type="datetime1">
              <a:rPr lang="ja-JP" altLang="en-US" smtClean="0"/>
              <a:t>2024/2/27</a:t>
            </a:fld>
            <a:endParaRPr lang="en-US" altLang="ja-JP" dirty="0"/>
          </a:p>
        </p:txBody>
      </p:sp>
      <p:sp>
        <p:nvSpPr>
          <p:cNvPr id="4" name="Footer Placeholder 3"/>
          <p:cNvSpPr>
            <a:spLocks noGrp="1"/>
          </p:cNvSpPr>
          <p:nvPr>
            <p:ph type="ftr" sz="quarter" idx="11"/>
          </p:nvPr>
        </p:nvSpPr>
        <p:spPr/>
        <p:txBody>
          <a:body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CC31B8BE-35C6-4848-ABA4-744CC7621397}" type="slidenum">
              <a:rPr lang="en-US" altLang="ja-JP" smtClean="0"/>
              <a:pPr>
                <a:defRPr/>
              </a:pPr>
              <a:t>‹#›</a:t>
            </a:fld>
            <a:endParaRPr lang="en-US" altLang="ja-JP" dirty="0"/>
          </a:p>
        </p:txBody>
      </p:sp>
    </p:spTree>
    <p:extLst>
      <p:ext uri="{BB962C8B-B14F-4D97-AF65-F5344CB8AC3E}">
        <p14:creationId xmlns:p14="http://schemas.microsoft.com/office/powerpoint/2010/main" val="95612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2A01A5-6E79-4197-9805-FE73318DEAA4}" type="datetime1">
              <a:rPr lang="ja-JP" altLang="en-US" smtClean="0"/>
              <a:t>2024/2/27</a:t>
            </a:fld>
            <a:endParaRPr lang="en-US" altLang="ja-JP" dirty="0"/>
          </a:p>
        </p:txBody>
      </p:sp>
      <p:sp>
        <p:nvSpPr>
          <p:cNvPr id="3" name="Footer Placeholder 2"/>
          <p:cNvSpPr>
            <a:spLocks noGrp="1"/>
          </p:cNvSpPr>
          <p:nvPr>
            <p:ph type="ftr" sz="quarter" idx="11"/>
          </p:nvPr>
        </p:nvSpPr>
        <p:spPr/>
        <p:txBody>
          <a:bodyPr/>
          <a:lstStyle/>
          <a:p>
            <a:pPr>
              <a:defRPr/>
            </a:pPr>
            <a:endParaRPr lang="en-US" altLang="ja-JP" dirty="0"/>
          </a:p>
        </p:txBody>
      </p:sp>
      <p:sp>
        <p:nvSpPr>
          <p:cNvPr id="4" name="Slide Number Placeholder 3"/>
          <p:cNvSpPr>
            <a:spLocks noGrp="1"/>
          </p:cNvSpPr>
          <p:nvPr>
            <p:ph type="sldNum" sz="quarter" idx="12"/>
          </p:nvPr>
        </p:nvSpPr>
        <p:spPr/>
        <p:txBody>
          <a:bodyPr/>
          <a:lstStyle/>
          <a:p>
            <a:pPr>
              <a:defRPr/>
            </a:pPr>
            <a:fld id="{B710CD4E-028E-4051-BAF7-A26AC019BADE}" type="slidenum">
              <a:rPr lang="en-US" altLang="ja-JP" smtClean="0"/>
              <a:pPr>
                <a:defRPr/>
              </a:pPr>
              <a:t>‹#›</a:t>
            </a:fld>
            <a:endParaRPr lang="en-US" altLang="ja-JP" dirty="0"/>
          </a:p>
        </p:txBody>
      </p:sp>
    </p:spTree>
    <p:extLst>
      <p:ext uri="{BB962C8B-B14F-4D97-AF65-F5344CB8AC3E}">
        <p14:creationId xmlns:p14="http://schemas.microsoft.com/office/powerpoint/2010/main" val="188625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32104" y="471509"/>
            <a:ext cx="3566160" cy="1737360"/>
          </a:xfrm>
        </p:spPr>
        <p:txBody>
          <a:bodyPr>
            <a:noAutofit/>
          </a:bodyPr>
          <a:lstStyle>
            <a:lvl1pPr>
              <a:lnSpc>
                <a:spcPct val="80000"/>
              </a:lnSpc>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43437" y="822960"/>
            <a:ext cx="4613720"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2104" y="2257506"/>
            <a:ext cx="356616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780EF8F1-68B5-4811-ADCA-4E02955B0F55}" type="datetime1">
              <a:rPr lang="ja-JP" altLang="en-US" smtClean="0"/>
              <a:t>2024/2/27</a:t>
            </a:fld>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spTree>
    <p:extLst>
      <p:ext uri="{BB962C8B-B14F-4D97-AF65-F5344CB8AC3E}">
        <p14:creationId xmlns:p14="http://schemas.microsoft.com/office/powerpoint/2010/main" val="204541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71475" y="4960138"/>
            <a:ext cx="6315075" cy="1463040"/>
          </a:xfrm>
        </p:spPr>
        <p:txBody>
          <a:bodyPr anchor="ctr">
            <a:normAutofit/>
          </a:bodyPr>
          <a:lstStyle>
            <a:lvl1pPr algn="r">
              <a:defRPr sz="4400" spc="200" baseline="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1"/>
            <a:ext cx="990352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996113" y="4960138"/>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7513D447-1854-44DF-AB64-57B73F23449A}" type="datetime1">
              <a:rPr lang="ja-JP" altLang="en-US" smtClean="0"/>
              <a:t>2024/2/27</a:t>
            </a:fld>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cxnSp>
        <p:nvCxnSpPr>
          <p:cNvPr id="8" name="Straight Connector 7"/>
          <p:cNvCxnSpPr/>
          <p:nvPr/>
        </p:nvCxnSpPr>
        <p:spPr>
          <a:xfrm flipV="1">
            <a:off x="6814310"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73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2104" y="585216"/>
            <a:ext cx="7897559" cy="149961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2104" y="2286000"/>
            <a:ext cx="7897560" cy="4023360"/>
          </a:xfrm>
          <a:prstGeom prst="rect">
            <a:avLst/>
          </a:prstGeom>
        </p:spPr>
        <p:txBody>
          <a:bodyPr vert="horz" lIns="45720" tIns="45720" rIns="4572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2106" y="6470704"/>
            <a:ext cx="1750241"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7C6EDD2D-3854-4C7E-A266-6E8E9DB9905D}" type="datetime1">
              <a:rPr lang="ja-JP" altLang="en-US" smtClean="0"/>
              <a:t>2024/2/27</a:t>
            </a:fld>
            <a:endParaRPr lang="en-US" altLang="ja-JP" dirty="0"/>
          </a:p>
        </p:txBody>
      </p:sp>
      <p:sp>
        <p:nvSpPr>
          <p:cNvPr id="5" name="Footer Placeholder 4"/>
          <p:cNvSpPr>
            <a:spLocks noGrp="1"/>
          </p:cNvSpPr>
          <p:nvPr>
            <p:ph type="ftr" sz="quarter" idx="3"/>
          </p:nvPr>
        </p:nvSpPr>
        <p:spPr>
          <a:xfrm>
            <a:off x="3934883" y="6470704"/>
            <a:ext cx="4794935"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ja-JP" dirty="0"/>
          </a:p>
        </p:txBody>
      </p:sp>
      <p:sp>
        <p:nvSpPr>
          <p:cNvPr id="6" name="Slide Number Placeholder 5"/>
          <p:cNvSpPr>
            <a:spLocks noGrp="1"/>
          </p:cNvSpPr>
          <p:nvPr>
            <p:ph type="sldNum" sz="quarter" idx="4"/>
          </p:nvPr>
        </p:nvSpPr>
        <p:spPr>
          <a:xfrm>
            <a:off x="8805333" y="6470704"/>
            <a:ext cx="791104"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415D26E0-451B-4A16-815F-77AC0A01BD93}" type="slidenum">
              <a:rPr lang="en-US" altLang="ja-JP" smtClean="0"/>
              <a:pPr>
                <a:defRPr/>
              </a:pPr>
              <a:t>‹#›</a:t>
            </a:fld>
            <a:endParaRPr lang="en-US" altLang="ja-JP" dirty="0"/>
          </a:p>
        </p:txBody>
      </p:sp>
      <p:cxnSp>
        <p:nvCxnSpPr>
          <p:cNvPr id="7" name="Straight Connector 6"/>
          <p:cNvCxnSpPr/>
          <p:nvPr/>
        </p:nvCxnSpPr>
        <p:spPr>
          <a:xfrm flipV="1">
            <a:off x="619125"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797288"/>
      </p:ext>
    </p:extLst>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hf hdr="0" ftr="0" dt="0"/>
  <p:txStyles>
    <p:title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495300" y="111"/>
            <a:ext cx="8089900"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３</a:t>
            </a:r>
            <a:r>
              <a:rPr lang="ja-JP" altLang="en-US" sz="36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　得喪関係</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grpSp>
        <p:nvGrpSpPr>
          <p:cNvPr id="28" name="グループ化 27"/>
          <p:cNvGrpSpPr/>
          <p:nvPr/>
        </p:nvGrpSpPr>
        <p:grpSpPr>
          <a:xfrm>
            <a:off x="703940" y="764941"/>
            <a:ext cx="8496945" cy="1991858"/>
            <a:chOff x="704527" y="778209"/>
            <a:chExt cx="8496945" cy="1991858"/>
          </a:xfrm>
        </p:grpSpPr>
        <p:sp>
          <p:nvSpPr>
            <p:cNvPr id="3" name="正方形/長方形 2"/>
            <p:cNvSpPr/>
            <p:nvPr/>
          </p:nvSpPr>
          <p:spPr>
            <a:xfrm>
              <a:off x="704527" y="778209"/>
              <a:ext cx="5940441" cy="369332"/>
            </a:xfrm>
            <a:prstGeom prst="rect">
              <a:avLst/>
            </a:prstGeom>
          </p:spPr>
          <p:txBody>
            <a:bodyPr wrap="square">
              <a:spAutoFit/>
            </a:bodyPr>
            <a:lstStyle/>
            <a:p>
              <a:r>
                <a:rPr lang="ja-JP" altLang="en-US" kern="100" dirty="0" smtClean="0">
                  <a:latin typeface="+mj-ea"/>
                  <a:ea typeface="+mj-ea"/>
                  <a:cs typeface="Times New Roman" panose="02020603050405020304" pitchFamily="18" charset="0"/>
                </a:rPr>
                <a:t>（１）</a:t>
              </a:r>
              <a:r>
                <a:rPr lang="ja-JP" altLang="ja-JP" kern="100" dirty="0" smtClean="0">
                  <a:latin typeface="+mj-ea"/>
                  <a:ea typeface="+mj-ea"/>
                  <a:cs typeface="Times New Roman" panose="02020603050405020304" pitchFamily="18" charset="0"/>
                </a:rPr>
                <a:t>資格取得届</a:t>
              </a:r>
              <a:r>
                <a:rPr lang="ja-JP" altLang="en-US" sz="1400" kern="100" dirty="0" smtClean="0">
                  <a:latin typeface="+mj-ea"/>
                  <a:ea typeface="+mj-ea"/>
                  <a:cs typeface="Times New Roman" panose="02020603050405020304" pitchFamily="18" charset="0"/>
                </a:rPr>
                <a:t>（取得日の翌月</a:t>
              </a:r>
              <a:r>
                <a:rPr lang="en-US" altLang="ja-JP" sz="1400" kern="100" dirty="0" smtClean="0">
                  <a:latin typeface="+mj-ea"/>
                  <a:ea typeface="+mj-ea"/>
                  <a:cs typeface="Times New Roman" panose="02020603050405020304" pitchFamily="18" charset="0"/>
                </a:rPr>
                <a:t>10</a:t>
              </a:r>
              <a:r>
                <a:rPr lang="ja-JP" altLang="en-US" sz="1400" kern="100" dirty="0" smtClean="0">
                  <a:latin typeface="+mj-ea"/>
                  <a:ea typeface="+mj-ea"/>
                  <a:cs typeface="Times New Roman" panose="02020603050405020304" pitchFamily="18" charset="0"/>
                </a:rPr>
                <a:t>日まで）</a:t>
              </a:r>
              <a:endParaRPr lang="ja-JP" altLang="en-US" sz="1400" dirty="0">
                <a:latin typeface="+mj-ea"/>
                <a:ea typeface="+mj-ea"/>
              </a:endParaRPr>
            </a:p>
          </p:txBody>
        </p:sp>
        <p:sp>
          <p:nvSpPr>
            <p:cNvPr id="21" name="Rectangle 8"/>
            <p:cNvSpPr>
              <a:spLocks noChangeArrowheads="1"/>
            </p:cNvSpPr>
            <p:nvPr/>
          </p:nvSpPr>
          <p:spPr bwMode="auto">
            <a:xfrm>
              <a:off x="1208584" y="1085986"/>
              <a:ext cx="799288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①　被保険者の範囲</a:t>
              </a:r>
              <a:endParaRPr kumimoji="0" lang="ja-JP" altLang="en-US" sz="105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　　適用事業主との間に雇用関係が存在し、以下の条件を満たす労働者は、本人の</a:t>
              </a:r>
              <a:endParaRPr kumimoji="0" lang="en-US" altLang="ja-JP" sz="1600"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600" dirty="0">
                  <a:latin typeface="+mn-ea"/>
                  <a:cs typeface="Times New Roman" panose="02020603050405020304" pitchFamily="18" charset="0"/>
                </a:rPr>
                <a:t>　</a:t>
              </a:r>
              <a:r>
                <a:rPr lang="ja-JP" altLang="en-US" sz="1600" dirty="0" smtClean="0">
                  <a:latin typeface="+mn-ea"/>
                  <a:cs typeface="Times New Roman" panose="02020603050405020304" pitchFamily="18" charset="0"/>
                </a:rPr>
                <a:t>　</a:t>
              </a: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希望の有無にかかわらず、原則として被保険者になります。</a:t>
              </a:r>
              <a:endParaRPr lang="en-US" altLang="ja-JP" sz="1600" dirty="0">
                <a:latin typeface="+mn-ea"/>
              </a:endParaRPr>
            </a:p>
            <a:p>
              <a:pPr lvl="0" defTabSz="914400"/>
              <a:r>
                <a:rPr lang="ja-JP" altLang="en-US" sz="1600" dirty="0" smtClean="0">
                  <a:latin typeface="+mn-ea"/>
                </a:rPr>
                <a:t>　</a:t>
              </a:r>
              <a:endParaRPr lang="ja-JP" altLang="en-US" sz="1600" dirty="0">
                <a:latin typeface="+mn-ea"/>
              </a:endParaRPr>
            </a:p>
          </p:txBody>
        </p:sp>
        <p:sp>
          <p:nvSpPr>
            <p:cNvPr id="24" name="角丸四角形 23"/>
            <p:cNvSpPr/>
            <p:nvPr/>
          </p:nvSpPr>
          <p:spPr>
            <a:xfrm>
              <a:off x="6644970" y="1891847"/>
              <a:ext cx="2485082" cy="8782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t>これらを満たす場合</a:t>
              </a:r>
              <a:endParaRPr kumimoji="1" lang="en-US" altLang="ja-JP" sz="1400" dirty="0" smtClean="0"/>
            </a:p>
            <a:p>
              <a:r>
                <a:rPr kumimoji="1" lang="ja-JP" altLang="en-US" sz="1400" dirty="0" smtClean="0"/>
                <a:t>在籍の初日＝取得日です。</a:t>
              </a:r>
              <a:endParaRPr kumimoji="1" lang="en-US" altLang="ja-JP" sz="1400" dirty="0" smtClean="0"/>
            </a:p>
            <a:p>
              <a:r>
                <a:rPr kumimoji="1" lang="ja-JP" altLang="en-US" sz="1400" dirty="0" smtClean="0"/>
                <a:t>試用期間も対象に含めます。</a:t>
              </a:r>
              <a:endParaRPr kumimoji="1" lang="en-US" altLang="ja-JP" sz="1400" dirty="0" smtClean="0"/>
            </a:p>
          </p:txBody>
        </p:sp>
        <p:sp>
          <p:nvSpPr>
            <p:cNvPr id="26" name="大かっこ 25"/>
            <p:cNvSpPr/>
            <p:nvPr/>
          </p:nvSpPr>
          <p:spPr>
            <a:xfrm>
              <a:off x="1424608" y="2065606"/>
              <a:ext cx="4921692" cy="51280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rtlCol="0" anchor="ctr"/>
            <a:lstStyle/>
            <a:p>
              <a:r>
                <a:rPr kumimoji="1" lang="ja-JP" altLang="en-US" sz="1600" dirty="0"/>
                <a:t>　・</a:t>
              </a:r>
              <a:r>
                <a:rPr kumimoji="1" lang="en-US" altLang="ja-JP" sz="1600" dirty="0"/>
                <a:t>1</a:t>
              </a:r>
              <a:r>
                <a:rPr kumimoji="1" lang="ja-JP" altLang="en-US" sz="1600" dirty="0"/>
                <a:t>週間の所定労働時間が</a:t>
              </a:r>
              <a:r>
                <a:rPr kumimoji="1" lang="en-US" altLang="ja-JP" sz="1600" dirty="0"/>
                <a:t>20</a:t>
              </a:r>
              <a:r>
                <a:rPr kumimoji="1" lang="ja-JP" altLang="en-US" sz="1600" dirty="0"/>
                <a:t>時間以上である者</a:t>
              </a:r>
            </a:p>
            <a:p>
              <a:r>
                <a:rPr kumimoji="1" lang="ja-JP" altLang="en-US" sz="1600" dirty="0"/>
                <a:t>　・</a:t>
              </a:r>
              <a:r>
                <a:rPr kumimoji="1" lang="en-US" altLang="ja-JP" sz="1600" dirty="0"/>
                <a:t>31</a:t>
              </a:r>
              <a:r>
                <a:rPr kumimoji="1" lang="ja-JP" altLang="en-US" sz="1600" dirty="0"/>
                <a:t>日以上引続き雇用されることが見込まれる者</a:t>
              </a:r>
            </a:p>
          </p:txBody>
        </p:sp>
        <p:sp>
          <p:nvSpPr>
            <p:cNvPr id="27" name="右矢印 26"/>
            <p:cNvSpPr/>
            <p:nvPr/>
          </p:nvSpPr>
          <p:spPr>
            <a:xfrm>
              <a:off x="6263435" y="2161366"/>
              <a:ext cx="396141" cy="3077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正方形/長方形 28"/>
          <p:cNvSpPr/>
          <p:nvPr/>
        </p:nvSpPr>
        <p:spPr>
          <a:xfrm>
            <a:off x="1207996" y="2981804"/>
            <a:ext cx="8569539" cy="2062103"/>
          </a:xfrm>
          <a:prstGeom prst="rect">
            <a:avLst/>
          </a:prstGeom>
        </p:spPr>
        <p:txBody>
          <a:bodyPr wrap="square">
            <a:spAutoFit/>
          </a:bodyPr>
          <a:lstStyle/>
          <a:p>
            <a:pPr lvl="0" defTabSz="914400"/>
            <a:r>
              <a:rPr lang="ja-JP" altLang="en-US" sz="1600" dirty="0" smtClean="0"/>
              <a:t>②　取締役</a:t>
            </a:r>
            <a:r>
              <a:rPr lang="ja-JP" altLang="en-US" sz="1600" dirty="0"/>
              <a:t>・理事等の役員を兼務する労働者（兼務役員</a:t>
            </a:r>
            <a:r>
              <a:rPr lang="ja-JP" altLang="en-US" sz="1600" dirty="0" smtClean="0"/>
              <a:t>）</a:t>
            </a:r>
            <a:endParaRPr lang="en-US" altLang="ja-JP" sz="1600" dirty="0" smtClean="0"/>
          </a:p>
          <a:p>
            <a:pPr lvl="0" defTabSz="914400"/>
            <a:r>
              <a:rPr lang="ja-JP" altLang="en-US" sz="1600" dirty="0"/>
              <a:t>　</a:t>
            </a:r>
            <a:r>
              <a:rPr lang="ja-JP" altLang="en-US" sz="1600" dirty="0" smtClean="0"/>
              <a:t>　・　原則法人</a:t>
            </a:r>
            <a:r>
              <a:rPr lang="ja-JP" altLang="en-US" sz="1600" dirty="0"/>
              <a:t>の役員は被保険者になりませんが</a:t>
            </a:r>
            <a:r>
              <a:rPr lang="ja-JP" altLang="en-US" sz="1600" dirty="0" smtClean="0"/>
              <a:t>、従業員身分</a:t>
            </a:r>
            <a:r>
              <a:rPr lang="ja-JP" altLang="en-US" sz="1600" dirty="0"/>
              <a:t>が</a:t>
            </a:r>
            <a:r>
              <a:rPr lang="ja-JP" altLang="en-US" sz="1600" dirty="0" smtClean="0"/>
              <a:t>あり給与支払等の面から</a:t>
            </a:r>
            <a:endParaRPr lang="en-US" altLang="ja-JP" sz="1600" dirty="0" smtClean="0"/>
          </a:p>
          <a:p>
            <a:pPr lvl="0" defTabSz="914400"/>
            <a:r>
              <a:rPr lang="ja-JP" altLang="en-US" sz="1600" dirty="0" smtClean="0"/>
              <a:t>　　　　みて</a:t>
            </a:r>
            <a:r>
              <a:rPr lang="ja-JP" altLang="en-US" sz="1600" dirty="0"/>
              <a:t>労働者的性格が</a:t>
            </a:r>
            <a:r>
              <a:rPr lang="ja-JP" altLang="en-US" sz="1600" dirty="0" smtClean="0"/>
              <a:t>強く雇用関係が</a:t>
            </a:r>
            <a:r>
              <a:rPr lang="ja-JP" altLang="en-US" sz="1600" dirty="0"/>
              <a:t>明確に存在している</a:t>
            </a:r>
            <a:r>
              <a:rPr lang="ja-JP" altLang="en-US" sz="1600" dirty="0" smtClean="0"/>
              <a:t>場合被</a:t>
            </a:r>
            <a:r>
              <a:rPr lang="ja-JP" altLang="en-US" sz="1600" dirty="0"/>
              <a:t>保険者となります</a:t>
            </a:r>
            <a:r>
              <a:rPr lang="ja-JP" altLang="en-US" sz="1600" dirty="0" smtClean="0"/>
              <a:t>。</a:t>
            </a:r>
            <a:endParaRPr lang="en-US" altLang="ja-JP" sz="1600" dirty="0" smtClean="0"/>
          </a:p>
          <a:p>
            <a:pPr lvl="0" defTabSz="914400"/>
            <a:endParaRPr lang="en-US" altLang="ja-JP" sz="1600" dirty="0" smtClean="0"/>
          </a:p>
          <a:p>
            <a:pPr lvl="0" defTabSz="914400"/>
            <a:r>
              <a:rPr lang="ja-JP" altLang="en-US" sz="1600" dirty="0"/>
              <a:t>　</a:t>
            </a:r>
            <a:r>
              <a:rPr lang="ja-JP" altLang="en-US" sz="1600" dirty="0" smtClean="0"/>
              <a:t>　・</a:t>
            </a:r>
            <a:r>
              <a:rPr lang="ja-JP" altLang="en-US" sz="1600" dirty="0"/>
              <a:t>　対象者のある場合は、「兼務役員雇用実態証明書」に</a:t>
            </a:r>
            <a:r>
              <a:rPr lang="ja-JP" altLang="en-US" sz="1600" dirty="0" smtClean="0"/>
              <a:t>、確認資料</a:t>
            </a:r>
            <a:r>
              <a:rPr lang="ja-JP" altLang="en-US" sz="1600" dirty="0"/>
              <a:t>と</a:t>
            </a:r>
            <a:r>
              <a:rPr lang="ja-JP" altLang="en-US" sz="1600" dirty="0" smtClean="0"/>
              <a:t>して</a:t>
            </a:r>
            <a:endParaRPr lang="en-US" altLang="ja-JP" sz="1600" dirty="0" smtClean="0"/>
          </a:p>
          <a:p>
            <a:pPr lvl="0" defTabSz="914400"/>
            <a:r>
              <a:rPr lang="ja-JP" altLang="en-US" sz="1600" dirty="0"/>
              <a:t>　</a:t>
            </a:r>
            <a:r>
              <a:rPr lang="ja-JP" altLang="en-US" sz="1600" dirty="0" smtClean="0"/>
              <a:t>　　　「雇用契約書・労働者名簿・賃金台帳・出勤簿・登記事項証明書・定款・議事録・</a:t>
            </a:r>
            <a:endParaRPr lang="en-US" altLang="ja-JP" sz="1600" dirty="0" smtClean="0"/>
          </a:p>
          <a:p>
            <a:pPr lvl="0" defTabSz="914400"/>
            <a:r>
              <a:rPr lang="ja-JP" altLang="en-US" sz="1600" dirty="0" smtClean="0"/>
              <a:t>　　　　　就業規則等」を添付し、加入の可否について確認を受けてください。</a:t>
            </a:r>
          </a:p>
          <a:p>
            <a:pPr lvl="0" defTabSz="914400"/>
            <a:endParaRPr lang="ja-JP" altLang="en-US" sz="1600" dirty="0"/>
          </a:p>
        </p:txBody>
      </p:sp>
      <p:sp>
        <p:nvSpPr>
          <p:cNvPr id="14" name="正方形/長方形 13"/>
          <p:cNvSpPr/>
          <p:nvPr/>
        </p:nvSpPr>
        <p:spPr>
          <a:xfrm>
            <a:off x="1209753" y="5225434"/>
            <a:ext cx="8567782" cy="1077218"/>
          </a:xfrm>
          <a:prstGeom prst="rect">
            <a:avLst/>
          </a:prstGeom>
        </p:spPr>
        <p:txBody>
          <a:bodyPr wrap="square">
            <a:spAutoFit/>
          </a:bodyPr>
          <a:lstStyle/>
          <a:p>
            <a:pPr lvl="0" defTabSz="914400"/>
            <a:r>
              <a:rPr lang="ja-JP" altLang="en-US" sz="1600" dirty="0"/>
              <a:t>③</a:t>
            </a:r>
            <a:r>
              <a:rPr lang="ja-JP" altLang="en-US" sz="1600" dirty="0" smtClean="0"/>
              <a:t>　高年齢雇用継続給付の再開処理</a:t>
            </a:r>
            <a:endParaRPr lang="en-US" altLang="ja-JP" sz="1600" dirty="0" smtClean="0"/>
          </a:p>
          <a:p>
            <a:pPr lvl="0" defTabSz="914400"/>
            <a:r>
              <a:rPr lang="ja-JP" altLang="en-US" sz="1600" dirty="0" smtClean="0"/>
              <a:t>　　過去に高年齢雇用継続給付の受給資格確認がされている者の資格取得をした場合</a:t>
            </a:r>
            <a:endParaRPr lang="en-US" altLang="ja-JP" sz="1600" dirty="0" smtClean="0"/>
          </a:p>
          <a:p>
            <a:pPr lvl="0" defTabSz="914400"/>
            <a:r>
              <a:rPr lang="ja-JP" altLang="en-US" sz="1600" dirty="0" smtClean="0"/>
              <a:t>　　資格取得確認通知書（事業主通知用）に「高年齢雇用継続給付受給可」と印字されます。</a:t>
            </a:r>
            <a:endParaRPr lang="en-US" altLang="ja-JP" sz="1600" dirty="0"/>
          </a:p>
          <a:p>
            <a:pPr lvl="0" defTabSz="914400"/>
            <a:r>
              <a:rPr lang="ja-JP" altLang="en-US" sz="1600" dirty="0"/>
              <a:t>　</a:t>
            </a:r>
            <a:r>
              <a:rPr lang="ja-JP" altLang="en-US" sz="1600" dirty="0" smtClean="0"/>
              <a:t>　本人の同意を確認のうえ再開処理をしますので、御協力お願いします。</a:t>
            </a:r>
            <a:endParaRPr lang="ja-JP" altLang="en-US" sz="1600" dirty="0"/>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1</a:t>
            </a:fld>
            <a:endParaRPr lang="en-US" altLang="ja-JP" dirty="0"/>
          </a:p>
        </p:txBody>
      </p:sp>
    </p:spTree>
    <p:extLst>
      <p:ext uri="{BB962C8B-B14F-4D97-AF65-F5344CB8AC3E}">
        <p14:creationId xmlns:p14="http://schemas.microsoft.com/office/powerpoint/2010/main" val="938485847"/>
      </p:ext>
    </p:extLst>
  </p:cSld>
  <p:clrMapOvr>
    <a:masterClrMapping/>
  </p:clrMapOvr>
  <mc:AlternateContent xmlns:mc="http://schemas.openxmlformats.org/markup-compatibility/2006" xmlns:p14="http://schemas.microsoft.com/office/powerpoint/2010/main">
    <mc:Choice Requires="p14">
      <p:transition p14:dur="10" advTm="145395"/>
    </mc:Choice>
    <mc:Fallback xmlns="">
      <p:transition advTm="14539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95300" y="111"/>
            <a:ext cx="8634164"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４　</a:t>
            </a:r>
            <a:r>
              <a:rPr lang="ja-JP" altLang="en-US" sz="3600" spc="-150" dirty="0">
                <a:solidFill>
                  <a:schemeClr val="accent1">
                    <a:lumMod val="75000"/>
                  </a:schemeClr>
                </a:solidFill>
                <a:latin typeface="HG丸ｺﾞｼｯｸM-PRO" panose="020F0600000000000000" pitchFamily="50" charset="-128"/>
                <a:ea typeface="HG丸ｺﾞｼｯｸM-PRO" panose="020F0600000000000000" pitchFamily="50" charset="-128"/>
              </a:rPr>
              <a:t>離職証明書（離職票）</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632520" y="684358"/>
            <a:ext cx="8064896" cy="369332"/>
          </a:xfrm>
          <a:prstGeom prst="rect">
            <a:avLst/>
          </a:prstGeom>
        </p:spPr>
        <p:txBody>
          <a:bodyPr wrap="square">
            <a:spAutoFit/>
          </a:bodyPr>
          <a:lstStyle/>
          <a:p>
            <a:r>
              <a:rPr lang="ja-JP" altLang="en-US" kern="100" dirty="0">
                <a:latin typeface="+mj-ea"/>
                <a:ea typeface="+mj-ea"/>
                <a:cs typeface="Times New Roman" panose="02020603050405020304" pitchFamily="18" charset="0"/>
              </a:rPr>
              <a:t>（５）休業手当の支払いがある場合</a:t>
            </a:r>
            <a:endParaRPr lang="ja-JP" altLang="en-US" sz="1200" dirty="0">
              <a:latin typeface="+mj-ea"/>
              <a:ea typeface="+mj-ea"/>
            </a:endParaRPr>
          </a:p>
        </p:txBody>
      </p:sp>
      <p:sp>
        <p:nvSpPr>
          <p:cNvPr id="18" name="正方形/長方形 17"/>
          <p:cNvSpPr/>
          <p:nvPr/>
        </p:nvSpPr>
        <p:spPr>
          <a:xfrm>
            <a:off x="1040470" y="1034152"/>
            <a:ext cx="8813214" cy="738664"/>
          </a:xfrm>
          <a:prstGeom prst="rect">
            <a:avLst/>
          </a:prstGeom>
        </p:spPr>
        <p:txBody>
          <a:bodyPr wrap="square">
            <a:spAutoFit/>
          </a:bodyPr>
          <a:lstStyle/>
          <a:p>
            <a:r>
              <a:rPr lang="ja-JP" altLang="en-US" sz="1400" dirty="0">
                <a:latin typeface="+mj-ea"/>
                <a:ea typeface="+mj-ea"/>
              </a:rPr>
              <a:t>①　休業手当の支給がある場合→備考欄に「休業日数」と「休業手当支給額」を記入してください。</a:t>
            </a:r>
            <a:endParaRPr lang="en-US" altLang="ja-JP" sz="1400" dirty="0">
              <a:latin typeface="+mj-ea"/>
              <a:ea typeface="+mj-ea"/>
            </a:endParaRPr>
          </a:p>
          <a:p>
            <a:r>
              <a:rPr lang="ja-JP" altLang="en-US" sz="1400" dirty="0">
                <a:latin typeface="+mj-ea"/>
                <a:ea typeface="+mj-ea"/>
              </a:rPr>
              <a:t>　</a:t>
            </a:r>
            <a:endParaRPr lang="en-US" altLang="ja-JP" sz="1400" dirty="0">
              <a:latin typeface="+mj-ea"/>
              <a:ea typeface="+mj-ea"/>
            </a:endParaRPr>
          </a:p>
          <a:p>
            <a:endParaRPr lang="en-US" altLang="ja-JP" sz="1400" dirty="0">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10</a:t>
            </a:fld>
            <a:endParaRPr lang="en-US" altLang="ja-JP" dirty="0"/>
          </a:p>
        </p:txBody>
      </p:sp>
      <p:sp>
        <p:nvSpPr>
          <p:cNvPr id="43" name="正方形/長方形 42"/>
          <p:cNvSpPr/>
          <p:nvPr/>
        </p:nvSpPr>
        <p:spPr>
          <a:xfrm>
            <a:off x="1040469" y="2420900"/>
            <a:ext cx="8555967" cy="307777"/>
          </a:xfrm>
          <a:prstGeom prst="rect">
            <a:avLst/>
          </a:prstGeom>
        </p:spPr>
        <p:txBody>
          <a:bodyPr wrap="square">
            <a:spAutoFit/>
          </a:bodyPr>
          <a:lstStyle/>
          <a:p>
            <a:r>
              <a:rPr lang="ja-JP" altLang="en-US" sz="1400" dirty="0">
                <a:latin typeface="+mj-ea"/>
              </a:rPr>
              <a:t>②　Ａ欄で休業と休業の間に所定</a:t>
            </a:r>
            <a:r>
              <a:rPr lang="ja-JP" altLang="en-US" sz="1400" dirty="0" smtClean="0">
                <a:latin typeface="+mj-ea"/>
              </a:rPr>
              <a:t>休日のみが</a:t>
            </a:r>
            <a:r>
              <a:rPr lang="ja-JP" altLang="en-US" sz="1400" dirty="0">
                <a:latin typeface="+mj-ea"/>
              </a:rPr>
              <a:t>ある場合、①と併せて「所定休日○日」と記入してください。　</a:t>
            </a:r>
          </a:p>
        </p:txBody>
      </p:sp>
      <p:sp>
        <p:nvSpPr>
          <p:cNvPr id="45" name="正方形/長方形 44"/>
          <p:cNvSpPr/>
          <p:nvPr/>
        </p:nvSpPr>
        <p:spPr>
          <a:xfrm>
            <a:off x="1040470" y="3988514"/>
            <a:ext cx="8865530" cy="307777"/>
          </a:xfrm>
          <a:prstGeom prst="rect">
            <a:avLst/>
          </a:prstGeom>
        </p:spPr>
        <p:txBody>
          <a:bodyPr wrap="square">
            <a:spAutoFit/>
          </a:bodyPr>
          <a:lstStyle/>
          <a:p>
            <a:r>
              <a:rPr lang="ja-JP" altLang="en-US" sz="1400" dirty="0">
                <a:latin typeface="+mj-ea"/>
              </a:rPr>
              <a:t>③　時間休業がある場合、休業手当を除いた賃金額が平均賃金の</a:t>
            </a:r>
            <a:r>
              <a:rPr lang="en-US" altLang="ja-JP" sz="1400" dirty="0">
                <a:latin typeface="+mj-ea"/>
              </a:rPr>
              <a:t>60</a:t>
            </a:r>
            <a:r>
              <a:rPr lang="ja-JP" altLang="en-US" sz="1400" dirty="0">
                <a:latin typeface="+mj-ea"/>
              </a:rPr>
              <a:t>％以上か否かがポイントとなります。</a:t>
            </a:r>
          </a:p>
        </p:txBody>
      </p:sp>
      <p:sp>
        <p:nvSpPr>
          <p:cNvPr id="51" name="正方形/長方形 50"/>
          <p:cNvSpPr/>
          <p:nvPr/>
        </p:nvSpPr>
        <p:spPr>
          <a:xfrm>
            <a:off x="1364633" y="4268835"/>
            <a:ext cx="8489051" cy="307777"/>
          </a:xfrm>
          <a:prstGeom prst="rect">
            <a:avLst/>
          </a:prstGeom>
        </p:spPr>
        <p:txBody>
          <a:bodyPr wrap="square">
            <a:spAutoFit/>
          </a:bodyPr>
          <a:lstStyle/>
          <a:p>
            <a:r>
              <a:rPr lang="ja-JP" altLang="en-US" sz="1400" dirty="0">
                <a:latin typeface="+mj-ea"/>
              </a:rPr>
              <a:t> 例）時給制　１日８</a:t>
            </a:r>
            <a:r>
              <a:rPr lang="en-US" altLang="ja-JP" sz="1400" dirty="0">
                <a:latin typeface="+mj-ea"/>
              </a:rPr>
              <a:t>H</a:t>
            </a:r>
            <a:r>
              <a:rPr lang="ja-JP" altLang="en-US" sz="1400" dirty="0">
                <a:latin typeface="+mj-ea"/>
              </a:rPr>
              <a:t>勤務（時給</a:t>
            </a:r>
            <a:r>
              <a:rPr lang="en-US" altLang="ja-JP" sz="1400" dirty="0">
                <a:latin typeface="+mj-ea"/>
              </a:rPr>
              <a:t>1,250</a:t>
            </a:r>
            <a:r>
              <a:rPr lang="ja-JP" altLang="en-US" sz="1400" dirty="0">
                <a:latin typeface="+mj-ea"/>
              </a:rPr>
              <a:t>円）１日</a:t>
            </a:r>
            <a:r>
              <a:rPr lang="ja-JP" altLang="en-US" sz="1400" dirty="0" smtClean="0">
                <a:latin typeface="+mj-ea"/>
              </a:rPr>
              <a:t>あたり１万円</a:t>
            </a:r>
            <a:r>
              <a:rPr lang="ja-JP" altLang="en-US" sz="1400" dirty="0">
                <a:latin typeface="+mj-ea"/>
              </a:rPr>
              <a:t>　休業手当６割支給の場合</a:t>
            </a:r>
            <a:endParaRPr lang="ja-JP" altLang="en-US" sz="1400" dirty="0"/>
          </a:p>
        </p:txBody>
      </p:sp>
      <p:grpSp>
        <p:nvGrpSpPr>
          <p:cNvPr id="53" name="グループ化 52"/>
          <p:cNvGrpSpPr/>
          <p:nvPr/>
        </p:nvGrpSpPr>
        <p:grpSpPr>
          <a:xfrm>
            <a:off x="1807151" y="4599474"/>
            <a:ext cx="7286760" cy="922028"/>
            <a:chOff x="1321816" y="4567521"/>
            <a:chExt cx="7286760" cy="922028"/>
          </a:xfrm>
        </p:grpSpPr>
        <p:grpSp>
          <p:nvGrpSpPr>
            <p:cNvPr id="46" name="グループ化 45"/>
            <p:cNvGrpSpPr/>
            <p:nvPr/>
          </p:nvGrpSpPr>
          <p:grpSpPr>
            <a:xfrm>
              <a:off x="1321816" y="4567521"/>
              <a:ext cx="7286760" cy="922028"/>
              <a:chOff x="1403759" y="3236789"/>
              <a:chExt cx="6969341" cy="922028"/>
            </a:xfrm>
          </p:grpSpPr>
          <p:sp>
            <p:nvSpPr>
              <p:cNvPr id="47" name="正方形/長方形 46"/>
              <p:cNvSpPr/>
              <p:nvPr/>
            </p:nvSpPr>
            <p:spPr>
              <a:xfrm>
                <a:off x="1403759" y="3248757"/>
                <a:ext cx="3473007" cy="864000"/>
              </a:xfrm>
              <a:prstGeom prst="rect">
                <a:avLst/>
              </a:prstGeom>
              <a:ln>
                <a:solidFill>
                  <a:schemeClr val="tx1"/>
                </a:solidFill>
              </a:ln>
            </p:spPr>
            <p:txBody>
              <a:bodyPr wrap="square">
                <a:spAutoFit/>
              </a:bodyPr>
              <a:lstStyle/>
              <a:p>
                <a:pPr defTabSz="914121">
                  <a:lnSpc>
                    <a:spcPts val="2193"/>
                  </a:lnSpc>
                </a:pPr>
                <a:r>
                  <a:rPr kumimoji="1" lang="ja-JP" altLang="en-US" sz="1200" dirty="0">
                    <a:solidFill>
                      <a:prstClr val="black"/>
                    </a:solidFill>
                    <a:latin typeface="+mn-ea"/>
                  </a:rPr>
                  <a:t>〇４時間だけ休業する場合</a:t>
                </a:r>
                <a:endParaRPr kumimoji="1" lang="en-US" altLang="ja-JP" sz="1200" dirty="0">
                  <a:solidFill>
                    <a:prstClr val="black"/>
                  </a:solidFill>
                  <a:latin typeface="+mn-ea"/>
                </a:endParaRPr>
              </a:p>
              <a:p>
                <a:pPr defTabSz="914121">
                  <a:lnSpc>
                    <a:spcPct val="150000"/>
                  </a:lnSpc>
                </a:pPr>
                <a:r>
                  <a:rPr kumimoji="1" lang="ja-JP" altLang="en-US" sz="1200" dirty="0">
                    <a:solidFill>
                      <a:prstClr val="black"/>
                    </a:solidFill>
                    <a:latin typeface="+mn-ea"/>
                  </a:rPr>
                  <a:t> 　実働分の給与　　＜　１日分の平均賃金の６割</a:t>
                </a:r>
                <a:endParaRPr kumimoji="1" lang="en-US" altLang="ja-JP" sz="500" dirty="0">
                  <a:solidFill>
                    <a:prstClr val="black"/>
                  </a:solidFill>
                  <a:latin typeface="+mn-ea"/>
                </a:endParaRPr>
              </a:p>
              <a:p>
                <a:pPr defTabSz="914121">
                  <a:lnSpc>
                    <a:spcPct val="150000"/>
                  </a:lnSpc>
                </a:pPr>
                <a:endParaRPr kumimoji="1" lang="en-US" altLang="ja-JP" sz="500" dirty="0">
                  <a:solidFill>
                    <a:prstClr val="black"/>
                  </a:solidFill>
                  <a:latin typeface="+mn-ea"/>
                </a:endParaRPr>
              </a:p>
            </p:txBody>
          </p:sp>
          <p:sp>
            <p:nvSpPr>
              <p:cNvPr id="48" name="テキスト ボックス 47"/>
              <p:cNvSpPr txBox="1">
                <a:spLocks/>
              </p:cNvSpPr>
              <p:nvPr/>
            </p:nvSpPr>
            <p:spPr>
              <a:xfrm>
                <a:off x="5169005" y="3236789"/>
                <a:ext cx="3204095" cy="800219"/>
              </a:xfrm>
              <a:prstGeom prst="rect">
                <a:avLst/>
              </a:prstGeom>
              <a:noFill/>
              <a:ln w="12700">
                <a:solidFill>
                  <a:schemeClr val="tx1"/>
                </a:solidFill>
              </a:ln>
            </p:spPr>
            <p:txBody>
              <a:bodyPr wrap="square" lIns="72000" rIns="72000" rtlCol="0">
                <a:spAutoFit/>
              </a:bodyPr>
              <a:lstStyle/>
              <a:p>
                <a:r>
                  <a:rPr kumimoji="1" lang="ja-JP" altLang="en-US" sz="1200" dirty="0"/>
                  <a:t>  </a:t>
                </a:r>
                <a:r>
                  <a:rPr kumimoji="1" lang="ja-JP" altLang="en-US" sz="1400" u="sng" dirty="0"/>
                  <a:t>実働分含め</a:t>
                </a:r>
                <a:r>
                  <a:rPr kumimoji="1" lang="ja-JP" altLang="en-US" sz="1400" dirty="0"/>
                  <a:t>休業扱いします。 備考欄に</a:t>
                </a:r>
                <a:endParaRPr kumimoji="1" lang="en-US" altLang="ja-JP" sz="1400" dirty="0"/>
              </a:p>
              <a:p>
                <a:r>
                  <a:rPr kumimoji="1" lang="ja-JP" altLang="en-US" sz="1100" dirty="0"/>
                  <a:t>  </a:t>
                </a:r>
                <a:r>
                  <a:rPr kumimoji="1" lang="ja-JP" altLang="en-US" sz="1400" dirty="0">
                    <a:solidFill>
                      <a:srgbClr val="FF0000"/>
                    </a:solidFill>
                  </a:rPr>
                  <a:t>実働分＋時間休業分の手当合計を記載</a:t>
                </a:r>
                <a:endParaRPr kumimoji="1" lang="en-US" altLang="ja-JP" sz="1400" dirty="0">
                  <a:solidFill>
                    <a:srgbClr val="FF0000"/>
                  </a:solidFill>
                </a:endParaRPr>
              </a:p>
              <a:p>
                <a:r>
                  <a:rPr kumimoji="1" lang="ja-JP" altLang="en-US" sz="1200" dirty="0"/>
                  <a:t>（</a:t>
                </a:r>
                <a:r>
                  <a:rPr kumimoji="1" lang="en-US" altLang="ja-JP" sz="1200" dirty="0"/>
                  <a:t>5,000</a:t>
                </a:r>
                <a:r>
                  <a:rPr kumimoji="1" lang="ja-JP" altLang="en-US" sz="1200" dirty="0"/>
                  <a:t>円　</a:t>
                </a:r>
                <a:r>
                  <a:rPr kumimoji="1" lang="en-US" altLang="ja-JP" sz="1200" dirty="0"/>
                  <a:t>+</a:t>
                </a:r>
                <a:r>
                  <a:rPr kumimoji="1" lang="ja-JP" altLang="en-US" sz="1200" dirty="0"/>
                  <a:t>　</a:t>
                </a:r>
                <a:r>
                  <a:rPr kumimoji="1" lang="en-US" altLang="ja-JP" sz="1200" dirty="0"/>
                  <a:t>3,000</a:t>
                </a:r>
                <a:r>
                  <a:rPr kumimoji="1" lang="ja-JP" altLang="en-US" sz="1200" dirty="0"/>
                  <a:t>円　＝　</a:t>
                </a:r>
                <a:r>
                  <a:rPr kumimoji="1" lang="en-US" altLang="ja-JP" sz="1200" dirty="0">
                    <a:solidFill>
                      <a:srgbClr val="FF0000"/>
                    </a:solidFill>
                  </a:rPr>
                  <a:t>8,000</a:t>
                </a:r>
                <a:r>
                  <a:rPr kumimoji="1" lang="ja-JP" altLang="en-US" sz="1200" dirty="0">
                    <a:solidFill>
                      <a:srgbClr val="FF0000"/>
                    </a:solidFill>
                  </a:rPr>
                  <a:t>円</a:t>
                </a:r>
                <a:r>
                  <a:rPr kumimoji="1" lang="ja-JP" altLang="en-US" sz="1200" dirty="0"/>
                  <a:t>）</a:t>
                </a:r>
                <a:endParaRPr kumimoji="1" lang="en-US" altLang="ja-JP" sz="1200" dirty="0"/>
              </a:p>
              <a:p>
                <a:endParaRPr kumimoji="1" lang="ja-JP" altLang="en-US" sz="600" dirty="0"/>
              </a:p>
            </p:txBody>
          </p:sp>
          <p:sp>
            <p:nvSpPr>
              <p:cNvPr id="49" name="右矢印 48"/>
              <p:cNvSpPr/>
              <p:nvPr/>
            </p:nvSpPr>
            <p:spPr>
              <a:xfrm>
                <a:off x="4810136" y="3416907"/>
                <a:ext cx="389351" cy="4320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0" name="正方形/長方形 49"/>
              <p:cNvSpPr/>
              <p:nvPr/>
            </p:nvSpPr>
            <p:spPr>
              <a:xfrm>
                <a:off x="5927739" y="3861300"/>
                <a:ext cx="1377425" cy="297517"/>
              </a:xfrm>
              <a:prstGeom prst="rect">
                <a:avLst/>
              </a:prstGeom>
            </p:spPr>
            <p:txBody>
              <a:bodyPr wrap="square">
                <a:spAutoFit/>
              </a:bodyPr>
              <a:lstStyle/>
              <a:p>
                <a:pPr algn="ctr" defTabSz="914121">
                  <a:lnSpc>
                    <a:spcPts val="800"/>
                  </a:lnSpc>
                </a:pPr>
                <a:r>
                  <a:rPr kumimoji="1" lang="ja-JP" altLang="en-US" sz="700" dirty="0">
                    <a:solidFill>
                      <a:prstClr val="black"/>
                    </a:solidFill>
                    <a:latin typeface="+mn-ea"/>
                  </a:rPr>
                  <a:t>（ </a:t>
                </a:r>
                <a:r>
                  <a:rPr kumimoji="1" lang="en-US" altLang="ja-JP" sz="700" dirty="0">
                    <a:solidFill>
                      <a:prstClr val="black"/>
                    </a:solidFill>
                    <a:latin typeface="+mn-ea"/>
                  </a:rPr>
                  <a:t>※</a:t>
                </a:r>
                <a:r>
                  <a:rPr kumimoji="1" lang="ja-JP" altLang="en-US" sz="700" dirty="0">
                    <a:solidFill>
                      <a:prstClr val="black"/>
                    </a:solidFill>
                    <a:latin typeface="+mn-ea"/>
                  </a:rPr>
                  <a:t>時給の</a:t>
                </a:r>
                <a:r>
                  <a:rPr kumimoji="1" lang="en-US" altLang="ja-JP" sz="700" dirty="0">
                    <a:solidFill>
                      <a:prstClr val="black"/>
                    </a:solidFill>
                    <a:latin typeface="+mn-ea"/>
                  </a:rPr>
                  <a:t>60</a:t>
                </a:r>
                <a:r>
                  <a:rPr kumimoji="1" lang="ja-JP" altLang="en-US" sz="700" dirty="0">
                    <a:solidFill>
                      <a:prstClr val="black"/>
                    </a:solidFill>
                    <a:latin typeface="+mn-ea"/>
                  </a:rPr>
                  <a:t>％相当分を</a:t>
                </a:r>
                <a:endParaRPr kumimoji="1" lang="en-US" altLang="ja-JP" sz="700" dirty="0">
                  <a:solidFill>
                    <a:prstClr val="black"/>
                  </a:solidFill>
                  <a:latin typeface="+mn-ea"/>
                </a:endParaRPr>
              </a:p>
              <a:p>
                <a:pPr algn="ctr" defTabSz="914121">
                  <a:lnSpc>
                    <a:spcPts val="800"/>
                  </a:lnSpc>
                </a:pPr>
                <a:r>
                  <a:rPr kumimoji="1" lang="ja-JP" altLang="en-US" sz="700" dirty="0">
                    <a:solidFill>
                      <a:prstClr val="black"/>
                    </a:solidFill>
                    <a:latin typeface="+mn-ea"/>
                  </a:rPr>
                  <a:t>　　時間休業分として支給 ）</a:t>
                </a:r>
                <a:endParaRPr kumimoji="1" lang="en-US" altLang="ja-JP" sz="700" dirty="0">
                  <a:solidFill>
                    <a:prstClr val="black"/>
                  </a:solidFill>
                  <a:latin typeface="+mn-ea"/>
                </a:endParaRPr>
              </a:p>
            </p:txBody>
          </p:sp>
        </p:grpSp>
        <p:sp>
          <p:nvSpPr>
            <p:cNvPr id="52" name="正方形/長方形 51"/>
            <p:cNvSpPr/>
            <p:nvPr/>
          </p:nvSpPr>
          <p:spPr>
            <a:xfrm>
              <a:off x="1330181" y="5004802"/>
              <a:ext cx="3622820" cy="374461"/>
            </a:xfrm>
            <a:prstGeom prst="rect">
              <a:avLst/>
            </a:prstGeom>
          </p:spPr>
          <p:txBody>
            <a:bodyPr wrap="square">
              <a:spAutoFit/>
            </a:bodyPr>
            <a:lstStyle/>
            <a:p>
              <a:pPr defTabSz="914121">
                <a:lnSpc>
                  <a:spcPts val="2193"/>
                </a:lnSpc>
              </a:pPr>
              <a:r>
                <a:rPr kumimoji="1" lang="ja-JP" altLang="en-US" sz="800" dirty="0">
                  <a:solidFill>
                    <a:prstClr val="black"/>
                  </a:solidFill>
                  <a:latin typeface="+mn-ea"/>
                </a:rPr>
                <a:t>（４ｈ</a:t>
              </a:r>
              <a:r>
                <a:rPr kumimoji="1" lang="en-US" altLang="ja-JP" sz="800" dirty="0">
                  <a:solidFill>
                    <a:prstClr val="black"/>
                  </a:solidFill>
                  <a:latin typeface="+mn-ea"/>
                </a:rPr>
                <a:t>×1,250</a:t>
              </a:r>
              <a:r>
                <a:rPr kumimoji="1" lang="ja-JP" altLang="en-US" sz="800" dirty="0">
                  <a:solidFill>
                    <a:prstClr val="black"/>
                  </a:solidFill>
                  <a:latin typeface="+mn-ea"/>
                </a:rPr>
                <a:t>円＝</a:t>
              </a:r>
              <a:r>
                <a:rPr kumimoji="1" lang="en-US" altLang="ja-JP" sz="800" dirty="0">
                  <a:solidFill>
                    <a:prstClr val="black"/>
                  </a:solidFill>
                  <a:latin typeface="+mn-ea"/>
                </a:rPr>
                <a:t>5,000</a:t>
              </a:r>
              <a:r>
                <a:rPr kumimoji="1" lang="ja-JP" altLang="en-US" sz="800" dirty="0">
                  <a:solidFill>
                    <a:prstClr val="black"/>
                  </a:solidFill>
                  <a:latin typeface="+mn-ea"/>
                </a:rPr>
                <a:t>円）　　　（</a:t>
              </a:r>
              <a:r>
                <a:rPr kumimoji="1" lang="en-US" altLang="ja-JP" sz="800" dirty="0">
                  <a:solidFill>
                    <a:prstClr val="black"/>
                  </a:solidFill>
                  <a:latin typeface="+mn-ea"/>
                </a:rPr>
                <a:t>10,000</a:t>
              </a:r>
              <a:r>
                <a:rPr kumimoji="1" lang="ja-JP" altLang="en-US" sz="800" dirty="0">
                  <a:solidFill>
                    <a:prstClr val="black"/>
                  </a:solidFill>
                  <a:latin typeface="+mn-ea"/>
                </a:rPr>
                <a:t>円</a:t>
              </a:r>
              <a:r>
                <a:rPr kumimoji="1" lang="en-US" altLang="ja-JP" sz="800" dirty="0">
                  <a:solidFill>
                    <a:prstClr val="black"/>
                  </a:solidFill>
                  <a:latin typeface="+mn-ea"/>
                </a:rPr>
                <a:t>×60</a:t>
              </a:r>
              <a:r>
                <a:rPr kumimoji="1" lang="ja-JP" altLang="en-US" sz="800" dirty="0">
                  <a:solidFill>
                    <a:prstClr val="black"/>
                  </a:solidFill>
                  <a:latin typeface="+mn-ea"/>
                </a:rPr>
                <a:t>％＝</a:t>
              </a:r>
              <a:r>
                <a:rPr kumimoji="1" lang="en-US" altLang="ja-JP" sz="800" dirty="0">
                  <a:solidFill>
                    <a:prstClr val="black"/>
                  </a:solidFill>
                  <a:latin typeface="+mn-ea"/>
                </a:rPr>
                <a:t>6,000</a:t>
              </a:r>
              <a:r>
                <a:rPr kumimoji="1" lang="ja-JP" altLang="en-US" sz="800" dirty="0">
                  <a:solidFill>
                    <a:prstClr val="black"/>
                  </a:solidFill>
                  <a:latin typeface="+mn-ea"/>
                </a:rPr>
                <a:t>円）</a:t>
              </a:r>
              <a:endParaRPr kumimoji="1" lang="en-US" altLang="ja-JP" sz="800" dirty="0">
                <a:solidFill>
                  <a:prstClr val="black"/>
                </a:solidFill>
                <a:latin typeface="+mn-ea"/>
              </a:endParaRPr>
            </a:p>
          </p:txBody>
        </p:sp>
      </p:grpSp>
      <p:grpSp>
        <p:nvGrpSpPr>
          <p:cNvPr id="3" name="グループ化 2"/>
          <p:cNvGrpSpPr/>
          <p:nvPr/>
        </p:nvGrpSpPr>
        <p:grpSpPr>
          <a:xfrm>
            <a:off x="1820293" y="5579544"/>
            <a:ext cx="7273618" cy="812335"/>
            <a:chOff x="1818267" y="5462223"/>
            <a:chExt cx="7273618" cy="812335"/>
          </a:xfrm>
        </p:grpSpPr>
        <p:grpSp>
          <p:nvGrpSpPr>
            <p:cNvPr id="54" name="グループ化 53"/>
            <p:cNvGrpSpPr/>
            <p:nvPr/>
          </p:nvGrpSpPr>
          <p:grpSpPr>
            <a:xfrm>
              <a:off x="1818267" y="5462223"/>
              <a:ext cx="7273618" cy="812335"/>
              <a:chOff x="1321816" y="4566928"/>
              <a:chExt cx="7273618" cy="812335"/>
            </a:xfrm>
          </p:grpSpPr>
          <p:grpSp>
            <p:nvGrpSpPr>
              <p:cNvPr id="55" name="グループ化 54"/>
              <p:cNvGrpSpPr/>
              <p:nvPr/>
            </p:nvGrpSpPr>
            <p:grpSpPr>
              <a:xfrm>
                <a:off x="1321816" y="4566928"/>
                <a:ext cx="7273618" cy="792000"/>
                <a:chOff x="1403759" y="3236196"/>
                <a:chExt cx="6956775" cy="792000"/>
              </a:xfrm>
            </p:grpSpPr>
            <p:sp>
              <p:nvSpPr>
                <p:cNvPr id="57" name="正方形/長方形 56"/>
                <p:cNvSpPr/>
                <p:nvPr/>
              </p:nvSpPr>
              <p:spPr>
                <a:xfrm>
                  <a:off x="1403759" y="3248758"/>
                  <a:ext cx="3473010" cy="766877"/>
                </a:xfrm>
                <a:prstGeom prst="rect">
                  <a:avLst/>
                </a:prstGeom>
                <a:ln>
                  <a:solidFill>
                    <a:schemeClr val="tx1"/>
                  </a:solidFill>
                </a:ln>
              </p:spPr>
              <p:txBody>
                <a:bodyPr wrap="square">
                  <a:spAutoFit/>
                </a:bodyPr>
                <a:lstStyle/>
                <a:p>
                  <a:pPr defTabSz="914121">
                    <a:lnSpc>
                      <a:spcPts val="2193"/>
                    </a:lnSpc>
                  </a:pPr>
                  <a:r>
                    <a:rPr kumimoji="1" lang="ja-JP" altLang="en-US" sz="1200" dirty="0">
                      <a:solidFill>
                        <a:prstClr val="black"/>
                      </a:solidFill>
                      <a:latin typeface="+mn-ea"/>
                    </a:rPr>
                    <a:t>〇２時間だけ休業する場合</a:t>
                  </a:r>
                  <a:endParaRPr kumimoji="1" lang="en-US" altLang="ja-JP" sz="1200" dirty="0">
                    <a:solidFill>
                      <a:prstClr val="black"/>
                    </a:solidFill>
                    <a:latin typeface="+mn-ea"/>
                  </a:endParaRPr>
                </a:p>
                <a:p>
                  <a:pPr defTabSz="914121">
                    <a:lnSpc>
                      <a:spcPct val="150000"/>
                    </a:lnSpc>
                  </a:pPr>
                  <a:r>
                    <a:rPr kumimoji="1" lang="ja-JP" altLang="en-US" sz="1200" dirty="0">
                      <a:solidFill>
                        <a:prstClr val="black"/>
                      </a:solidFill>
                      <a:latin typeface="+mn-ea"/>
                    </a:rPr>
                    <a:t> 　実働分の給与　　＞　１日分の平均賃金の６割</a:t>
                  </a:r>
                  <a:endParaRPr kumimoji="1" lang="en-US" altLang="ja-JP" sz="500" dirty="0">
                    <a:solidFill>
                      <a:prstClr val="black"/>
                    </a:solidFill>
                    <a:latin typeface="+mn-ea"/>
                  </a:endParaRPr>
                </a:p>
                <a:p>
                  <a:pPr defTabSz="914121">
                    <a:lnSpc>
                      <a:spcPct val="150000"/>
                    </a:lnSpc>
                  </a:pPr>
                  <a:endParaRPr kumimoji="1" lang="en-US" altLang="ja-JP" sz="500" dirty="0">
                    <a:solidFill>
                      <a:prstClr val="black"/>
                    </a:solidFill>
                    <a:latin typeface="+mn-ea"/>
                  </a:endParaRPr>
                </a:p>
              </p:txBody>
            </p:sp>
            <p:sp>
              <p:nvSpPr>
                <p:cNvPr id="58" name="テキスト ボックス 57"/>
                <p:cNvSpPr txBox="1">
                  <a:spLocks/>
                </p:cNvSpPr>
                <p:nvPr/>
              </p:nvSpPr>
              <p:spPr>
                <a:xfrm>
                  <a:off x="5158375" y="3236196"/>
                  <a:ext cx="3202159" cy="792000"/>
                </a:xfrm>
                <a:prstGeom prst="rect">
                  <a:avLst/>
                </a:prstGeom>
                <a:noFill/>
                <a:ln w="12700">
                  <a:solidFill>
                    <a:schemeClr val="tx1"/>
                  </a:solidFill>
                </a:ln>
              </p:spPr>
              <p:txBody>
                <a:bodyPr wrap="square" lIns="72000" rIns="72000" rtlCol="0" anchor="ctr" anchorCtr="0">
                  <a:spAutoFit/>
                </a:bodyPr>
                <a:lstStyle/>
                <a:p>
                  <a:r>
                    <a:rPr kumimoji="1" lang="ja-JP" altLang="en-US" sz="1400" dirty="0"/>
                    <a:t>その日は休業扱いしません。 備考欄も</a:t>
                  </a:r>
                  <a:endParaRPr kumimoji="1" lang="en-US" altLang="ja-JP" sz="600" dirty="0"/>
                </a:p>
                <a:p>
                  <a:r>
                    <a:rPr kumimoji="1" lang="ja-JP" altLang="en-US" sz="1400" u="sng" dirty="0"/>
                    <a:t>その日の休業分</a:t>
                  </a:r>
                  <a:r>
                    <a:rPr kumimoji="1" lang="ja-JP" altLang="en-US" sz="1400" dirty="0"/>
                    <a:t>は除外してください。</a:t>
                  </a:r>
                  <a:endParaRPr kumimoji="1" lang="en-US" altLang="ja-JP" sz="1400" dirty="0"/>
                </a:p>
              </p:txBody>
            </p:sp>
            <p:sp>
              <p:nvSpPr>
                <p:cNvPr id="59" name="右矢印 58"/>
                <p:cNvSpPr/>
                <p:nvPr/>
              </p:nvSpPr>
              <p:spPr>
                <a:xfrm>
                  <a:off x="4802137" y="3445902"/>
                  <a:ext cx="389351" cy="4320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56" name="正方形/長方形 55"/>
              <p:cNvSpPr/>
              <p:nvPr/>
            </p:nvSpPr>
            <p:spPr>
              <a:xfrm>
                <a:off x="1330181" y="5004802"/>
                <a:ext cx="3622820" cy="374461"/>
              </a:xfrm>
              <a:prstGeom prst="rect">
                <a:avLst/>
              </a:prstGeom>
            </p:spPr>
            <p:txBody>
              <a:bodyPr wrap="square">
                <a:spAutoFit/>
              </a:bodyPr>
              <a:lstStyle/>
              <a:p>
                <a:pPr defTabSz="914121">
                  <a:lnSpc>
                    <a:spcPts val="2193"/>
                  </a:lnSpc>
                </a:pPr>
                <a:r>
                  <a:rPr kumimoji="1" lang="ja-JP" altLang="en-US" sz="800" dirty="0">
                    <a:solidFill>
                      <a:prstClr val="black"/>
                    </a:solidFill>
                    <a:latin typeface="+mn-ea"/>
                  </a:rPr>
                  <a:t>（６ｈ</a:t>
                </a:r>
                <a:r>
                  <a:rPr kumimoji="1" lang="en-US" altLang="ja-JP" sz="800" dirty="0">
                    <a:solidFill>
                      <a:prstClr val="black"/>
                    </a:solidFill>
                    <a:latin typeface="+mn-ea"/>
                  </a:rPr>
                  <a:t>×1,250</a:t>
                </a:r>
                <a:r>
                  <a:rPr kumimoji="1" lang="ja-JP" altLang="en-US" sz="800" dirty="0">
                    <a:solidFill>
                      <a:prstClr val="black"/>
                    </a:solidFill>
                    <a:latin typeface="+mn-ea"/>
                  </a:rPr>
                  <a:t>円＝</a:t>
                </a:r>
                <a:r>
                  <a:rPr kumimoji="1" lang="en-US" altLang="ja-JP" sz="800" dirty="0">
                    <a:solidFill>
                      <a:prstClr val="black"/>
                    </a:solidFill>
                    <a:latin typeface="+mn-ea"/>
                  </a:rPr>
                  <a:t>7,500</a:t>
                </a:r>
                <a:r>
                  <a:rPr kumimoji="1" lang="ja-JP" altLang="en-US" sz="800" dirty="0">
                    <a:solidFill>
                      <a:prstClr val="black"/>
                    </a:solidFill>
                    <a:latin typeface="+mn-ea"/>
                  </a:rPr>
                  <a:t>円）　　　（</a:t>
                </a:r>
                <a:r>
                  <a:rPr kumimoji="1" lang="en-US" altLang="ja-JP" sz="800" dirty="0">
                    <a:solidFill>
                      <a:prstClr val="black"/>
                    </a:solidFill>
                    <a:latin typeface="+mn-ea"/>
                  </a:rPr>
                  <a:t>10,000×60</a:t>
                </a:r>
                <a:r>
                  <a:rPr kumimoji="1" lang="ja-JP" altLang="en-US" sz="800" dirty="0">
                    <a:solidFill>
                      <a:prstClr val="black"/>
                    </a:solidFill>
                    <a:latin typeface="+mn-ea"/>
                  </a:rPr>
                  <a:t>％＝</a:t>
                </a:r>
                <a:r>
                  <a:rPr kumimoji="1" lang="en-US" altLang="ja-JP" sz="800" dirty="0">
                    <a:solidFill>
                      <a:prstClr val="black"/>
                    </a:solidFill>
                    <a:latin typeface="+mn-ea"/>
                  </a:rPr>
                  <a:t>6,000</a:t>
                </a:r>
                <a:r>
                  <a:rPr kumimoji="1" lang="ja-JP" altLang="en-US" sz="800" dirty="0">
                    <a:solidFill>
                      <a:prstClr val="black"/>
                    </a:solidFill>
                    <a:latin typeface="+mn-ea"/>
                  </a:rPr>
                  <a:t>円）</a:t>
                </a:r>
                <a:endParaRPr kumimoji="1" lang="en-US" altLang="ja-JP" sz="800" dirty="0">
                  <a:solidFill>
                    <a:prstClr val="black"/>
                  </a:solidFill>
                  <a:latin typeface="+mn-ea"/>
                </a:endParaRPr>
              </a:p>
            </p:txBody>
          </p:sp>
        </p:grpSp>
        <p:sp>
          <p:nvSpPr>
            <p:cNvPr id="61" name="正方形/長方形 60"/>
            <p:cNvSpPr/>
            <p:nvPr/>
          </p:nvSpPr>
          <p:spPr>
            <a:xfrm>
              <a:off x="5628321" y="5932573"/>
              <a:ext cx="184731" cy="334707"/>
            </a:xfrm>
            <a:prstGeom prst="rect">
              <a:avLst/>
            </a:prstGeom>
          </p:spPr>
          <p:txBody>
            <a:bodyPr wrap="none">
              <a:spAutoFit/>
            </a:bodyPr>
            <a:lstStyle/>
            <a:p>
              <a:pPr defTabSz="914121">
                <a:lnSpc>
                  <a:spcPts val="2193"/>
                </a:lnSpc>
              </a:pPr>
              <a:endParaRPr kumimoji="1" lang="en-US" altLang="ja-JP" sz="800" dirty="0">
                <a:solidFill>
                  <a:prstClr val="black"/>
                </a:solidFill>
                <a:latin typeface="+mn-ea"/>
              </a:endParaRPr>
            </a:p>
          </p:txBody>
        </p:sp>
      </p:grpSp>
      <p:graphicFrame>
        <p:nvGraphicFramePr>
          <p:cNvPr id="28" name="表 27"/>
          <p:cNvGraphicFramePr>
            <a:graphicFrameLocks noGrp="1"/>
          </p:cNvGraphicFramePr>
          <p:nvPr>
            <p:extLst>
              <p:ext uri="{D42A27DB-BD31-4B8C-83A1-F6EECF244321}">
                <p14:modId xmlns:p14="http://schemas.microsoft.com/office/powerpoint/2010/main" val="3742432493"/>
              </p:ext>
            </p:extLst>
          </p:nvPr>
        </p:nvGraphicFramePr>
        <p:xfrm>
          <a:off x="1807151" y="1380047"/>
          <a:ext cx="7106291" cy="753737"/>
        </p:xfrm>
        <a:graphic>
          <a:graphicData uri="http://schemas.openxmlformats.org/drawingml/2006/table">
            <a:tbl>
              <a:tblPr firstRow="1" bandRow="1">
                <a:tableStyleId>{21E4AEA4-8DFA-4A89-87EB-49C32662AFE0}</a:tableStyleId>
              </a:tblPr>
              <a:tblGrid>
                <a:gridCol w="1561673">
                  <a:extLst>
                    <a:ext uri="{9D8B030D-6E8A-4147-A177-3AD203B41FA5}">
                      <a16:colId xmlns:a16="http://schemas.microsoft.com/office/drawing/2014/main" val="3579582475"/>
                    </a:ext>
                  </a:extLst>
                </a:gridCol>
                <a:gridCol w="504056">
                  <a:extLst>
                    <a:ext uri="{9D8B030D-6E8A-4147-A177-3AD203B41FA5}">
                      <a16:colId xmlns:a16="http://schemas.microsoft.com/office/drawing/2014/main" val="2725409971"/>
                    </a:ext>
                  </a:extLst>
                </a:gridCol>
                <a:gridCol w="1656184">
                  <a:extLst>
                    <a:ext uri="{9D8B030D-6E8A-4147-A177-3AD203B41FA5}">
                      <a16:colId xmlns:a16="http://schemas.microsoft.com/office/drawing/2014/main" val="1895747675"/>
                    </a:ext>
                  </a:extLst>
                </a:gridCol>
                <a:gridCol w="432048">
                  <a:extLst>
                    <a:ext uri="{9D8B030D-6E8A-4147-A177-3AD203B41FA5}">
                      <a16:colId xmlns:a16="http://schemas.microsoft.com/office/drawing/2014/main" val="2836337804"/>
                    </a:ext>
                  </a:extLst>
                </a:gridCol>
                <a:gridCol w="216024">
                  <a:extLst>
                    <a:ext uri="{9D8B030D-6E8A-4147-A177-3AD203B41FA5}">
                      <a16:colId xmlns:a16="http://schemas.microsoft.com/office/drawing/2014/main" val="1495525718"/>
                    </a:ext>
                  </a:extLst>
                </a:gridCol>
                <a:gridCol w="936104">
                  <a:extLst>
                    <a:ext uri="{9D8B030D-6E8A-4147-A177-3AD203B41FA5}">
                      <a16:colId xmlns:a16="http://schemas.microsoft.com/office/drawing/2014/main" val="4179217567"/>
                    </a:ext>
                  </a:extLst>
                </a:gridCol>
                <a:gridCol w="216024">
                  <a:extLst>
                    <a:ext uri="{9D8B030D-6E8A-4147-A177-3AD203B41FA5}">
                      <a16:colId xmlns:a16="http://schemas.microsoft.com/office/drawing/2014/main" val="750769838"/>
                    </a:ext>
                  </a:extLst>
                </a:gridCol>
                <a:gridCol w="1584178">
                  <a:extLst>
                    <a:ext uri="{9D8B030D-6E8A-4147-A177-3AD203B41FA5}">
                      <a16:colId xmlns:a16="http://schemas.microsoft.com/office/drawing/2014/main" val="4227563778"/>
                    </a:ext>
                  </a:extLst>
                </a:gridCol>
              </a:tblGrid>
              <a:tr h="197167">
                <a:tc rowSpan="2">
                  <a:txBody>
                    <a:bodyPr/>
                    <a:lstStyle/>
                    <a:p>
                      <a:pPr algn="ctr"/>
                      <a:r>
                        <a:rPr lang="ja-JP" altLang="en-US" sz="1050" dirty="0"/>
                        <a:t>⑧ 被保険者期間算定対象期間</a:t>
                      </a:r>
                      <a:endParaRPr lang="ja-JP" altLang="en-US" sz="600" b="0" dirty="0">
                        <a:latin typeface="Meiryo UI" panose="020B0604030504040204" pitchFamily="50" charset="-128"/>
                        <a:ea typeface="Meiryo UI" panose="020B0604030504040204" pitchFamily="50" charset="-128"/>
                      </a:endParaRPr>
                    </a:p>
                  </a:txBody>
                  <a:tcPr marL="36000" marR="36000" marT="37147" marB="37147" anchor="ctr" anchorCtr="1"/>
                </a:tc>
                <a:tc rowSpan="2">
                  <a:txBody>
                    <a:bodyPr/>
                    <a:lstStyle/>
                    <a:p>
                      <a:pPr algn="ctr"/>
                      <a:r>
                        <a:rPr kumimoji="1" lang="ja-JP" altLang="en-US" sz="1050" dirty="0"/>
                        <a:t>⑨</a:t>
                      </a: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rowSpan="2">
                  <a:txBody>
                    <a:bodyPr/>
                    <a:lstStyle/>
                    <a:p>
                      <a:pPr algn="ctr"/>
                      <a:r>
                        <a:rPr kumimoji="1" lang="ja-JP" altLang="en-US" sz="1050" dirty="0"/>
                        <a:t>⑩　賃金支払対象期間</a:t>
                      </a: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rowSpan="2">
                  <a:txBody>
                    <a:bodyPr/>
                    <a:lstStyle/>
                    <a:p>
                      <a:pPr algn="ctr"/>
                      <a:r>
                        <a:rPr kumimoji="1" lang="ja-JP" altLang="en-US" sz="1050" dirty="0"/>
                        <a:t>⑪</a:t>
                      </a: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lnR w="12700" cap="flat" cmpd="sng" algn="ctr">
                      <a:solidFill>
                        <a:schemeClr val="bg1"/>
                      </a:solidFill>
                      <a:prstDash val="solid"/>
                      <a:round/>
                      <a:headEnd type="none" w="med" len="med"/>
                      <a:tailEnd type="none" w="med" len="med"/>
                    </a:lnR>
                  </a:tcPr>
                </a:tc>
                <a:tc gridSpan="3">
                  <a:txBody>
                    <a:bodyPr/>
                    <a:lstStyle/>
                    <a:p>
                      <a:pPr algn="ctr"/>
                      <a:r>
                        <a:rPr kumimoji="1" lang="ja-JP" altLang="en-US" sz="1050" dirty="0" smtClean="0"/>
                        <a:t>⑫</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74296" marR="74296" marT="0" marB="0" anchor="ctr" anchorCtr="1">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hMerge="1">
                  <a:txBody>
                    <a:bodyPr/>
                    <a:lstStyle/>
                    <a:p>
                      <a:pPr algn="ct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rowSpan="2">
                  <a:txBody>
                    <a:bodyPr/>
                    <a:lstStyle/>
                    <a:p>
                      <a:pPr algn="ctr"/>
                      <a:r>
                        <a:rPr kumimoji="1" lang="ja-JP" altLang="en-US" sz="1050" dirty="0"/>
                        <a:t>⑬ </a:t>
                      </a:r>
                      <a:r>
                        <a:rPr kumimoji="1" lang="ja-JP" altLang="en-US" sz="1000" dirty="0"/>
                        <a:t>備考欄</a:t>
                      </a:r>
                      <a:endParaRPr kumimoji="1" lang="en-US" altLang="ja-JP" sz="1000" b="0"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extLst>
                  <a:ext uri="{0D108BD9-81ED-4DB2-BD59-A6C34878D82A}">
                    <a16:rowId xmlns:a16="http://schemas.microsoft.com/office/drawing/2014/main" val="3873323786"/>
                  </a:ext>
                </a:extLst>
              </a:tr>
              <a:tr h="1971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50" dirty="0" smtClean="0">
                          <a:solidFill>
                            <a:schemeClr val="bg1"/>
                          </a:solidFill>
                        </a:rPr>
                        <a:t>Ａ</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74296" marR="74296" marT="0" marB="0"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Ｂ</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74296" marR="74296" marT="0" marB="0"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計</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74296" marR="74296" marT="0" marB="0" anchor="ctr" anchorCtr="1">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vMerge="1">
                  <a:txBody>
                    <a:bodyPr/>
                    <a:lstStyle/>
                    <a:p>
                      <a:endParaRPr kumimoji="1" lang="ja-JP" altLang="en-US"/>
                    </a:p>
                  </a:txBody>
                  <a:tcPr/>
                </a:tc>
                <a:extLst>
                  <a:ext uri="{0D108BD9-81ED-4DB2-BD59-A6C34878D82A}">
                    <a16:rowId xmlns:a16="http://schemas.microsoft.com/office/drawing/2014/main" val="3550592559"/>
                  </a:ext>
                </a:extLst>
              </a:tr>
              <a:tr h="35940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a:t>  </a:t>
                      </a:r>
                      <a:r>
                        <a:rPr kumimoji="1" lang="ja-JP" altLang="en-US" sz="800" dirty="0"/>
                        <a:t>６</a:t>
                      </a:r>
                      <a:r>
                        <a:rPr kumimoji="1" lang="en-US" altLang="ja-JP" sz="800" dirty="0"/>
                        <a:t> </a:t>
                      </a:r>
                      <a:r>
                        <a:rPr kumimoji="1" lang="ja-JP" altLang="en-US" sz="800" dirty="0"/>
                        <a:t>月 １</a:t>
                      </a:r>
                      <a:r>
                        <a:rPr kumimoji="1" lang="en-US" altLang="ja-JP" sz="800" dirty="0"/>
                        <a:t> </a:t>
                      </a:r>
                      <a:r>
                        <a:rPr kumimoji="1" lang="ja-JP" altLang="en-US" sz="800" dirty="0"/>
                        <a:t>日 ～   </a:t>
                      </a:r>
                      <a:r>
                        <a:rPr kumimoji="1" lang="en-US" altLang="ja-JP" sz="800" dirty="0"/>
                        <a:t>6 </a:t>
                      </a:r>
                      <a:r>
                        <a:rPr kumimoji="1" lang="ja-JP" altLang="en-US" sz="800" dirty="0"/>
                        <a:t>月 </a:t>
                      </a:r>
                      <a:r>
                        <a:rPr kumimoji="1" lang="en-US" altLang="ja-JP" sz="800" dirty="0"/>
                        <a:t>30 </a:t>
                      </a:r>
                      <a:r>
                        <a:rPr kumimoji="1" lang="ja-JP" altLang="en-US" sz="800" dirty="0"/>
                        <a:t>日</a:t>
                      </a:r>
                      <a:endParaRPr kumimoji="1" lang="ja-JP" altLang="en-US" sz="800" b="0"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a:txBody>
                    <a:bodyPr/>
                    <a:lstStyle/>
                    <a:p>
                      <a:pPr algn="ctr"/>
                      <a:r>
                        <a:rPr kumimoji="1" lang="en-US" altLang="ja-JP" sz="800" u="none" dirty="0"/>
                        <a:t> 20</a:t>
                      </a:r>
                      <a:r>
                        <a:rPr kumimoji="1" lang="en-US" altLang="ja-JP" sz="800" u="none" baseline="0" dirty="0"/>
                        <a:t> </a:t>
                      </a:r>
                      <a:r>
                        <a:rPr kumimoji="1" lang="ja-JP" altLang="en-US" sz="800" u="none" dirty="0"/>
                        <a:t>日</a:t>
                      </a:r>
                      <a:endParaRPr kumimoji="1" lang="ja-JP" altLang="en-US" sz="800" b="0" u="none" dirty="0">
                        <a:solidFill>
                          <a:schemeClr val="tx1"/>
                        </a:solidFill>
                        <a:latin typeface="Meiryo UI" panose="020B0604030504040204" pitchFamily="50" charset="-128"/>
                        <a:ea typeface="Meiryo UI" panose="020B0604030504040204" pitchFamily="50" charset="-128"/>
                      </a:endParaRPr>
                    </a:p>
                  </a:txBody>
                  <a:tcPr marL="74296" marR="74296" marT="37147" marB="37147" anchor="ctr" anchorCtr="1"/>
                </a:tc>
                <a:tc>
                  <a:txBody>
                    <a:bodyPr/>
                    <a:lstStyle/>
                    <a:p>
                      <a:pPr algn="r"/>
                      <a:r>
                        <a:rPr kumimoji="1" lang="en-US" altLang="ja-JP" sz="800" u="none" dirty="0"/>
                        <a:t>   6 </a:t>
                      </a:r>
                      <a:r>
                        <a:rPr kumimoji="1" lang="ja-JP" altLang="en-US" sz="800" u="none" dirty="0"/>
                        <a:t>月  </a:t>
                      </a:r>
                      <a:r>
                        <a:rPr kumimoji="1" lang="en-US" altLang="ja-JP" sz="800" u="none" dirty="0"/>
                        <a:t>1 </a:t>
                      </a:r>
                      <a:r>
                        <a:rPr kumimoji="1" lang="ja-JP" altLang="en-US" sz="800" u="none" dirty="0"/>
                        <a:t>日 ～</a:t>
                      </a:r>
                      <a:r>
                        <a:rPr kumimoji="1" lang="en-US" altLang="ja-JP" sz="800" u="none" baseline="0" dirty="0"/>
                        <a:t> </a:t>
                      </a:r>
                      <a:r>
                        <a:rPr kumimoji="1" lang="ja-JP" altLang="en-US" sz="800" u="none" dirty="0"/>
                        <a:t>  </a:t>
                      </a:r>
                      <a:r>
                        <a:rPr kumimoji="1" lang="en-US" altLang="ja-JP" sz="800" u="none" dirty="0"/>
                        <a:t>6 </a:t>
                      </a:r>
                      <a:r>
                        <a:rPr kumimoji="1" lang="ja-JP" altLang="en-US" sz="800" u="none" dirty="0"/>
                        <a:t>月 </a:t>
                      </a:r>
                      <a:r>
                        <a:rPr kumimoji="1" lang="en-US" altLang="ja-JP" sz="800" u="none" dirty="0"/>
                        <a:t>30 </a:t>
                      </a:r>
                      <a:r>
                        <a:rPr kumimoji="1" lang="ja-JP" altLang="en-US" sz="800" u="none" dirty="0"/>
                        <a:t>日</a:t>
                      </a:r>
                      <a:endParaRPr kumimoji="1" lang="ja-JP" altLang="en-US" sz="800" b="0" u="none" dirty="0">
                        <a:solidFill>
                          <a:schemeClr val="tx1"/>
                        </a:solidFill>
                        <a:latin typeface="Meiryo UI" panose="020B0604030504040204" pitchFamily="50" charset="-128"/>
                        <a:ea typeface="Meiryo UI" panose="020B0604030504040204" pitchFamily="50" charset="-128"/>
                      </a:endParaRPr>
                    </a:p>
                  </a:txBody>
                  <a:tcPr marL="74296" marR="74296" marT="37147" marB="37147" anchor="ctr" anchorCtr="1"/>
                </a:tc>
                <a:tc>
                  <a:txBody>
                    <a:bodyPr/>
                    <a:lstStyle/>
                    <a:p>
                      <a:pPr algn="ctr"/>
                      <a:r>
                        <a:rPr kumimoji="1" lang="en-US" altLang="ja-JP" sz="800" u="none" dirty="0"/>
                        <a:t>20 </a:t>
                      </a:r>
                      <a:r>
                        <a:rPr kumimoji="1" lang="ja-JP" altLang="en-US" sz="800" u="none" dirty="0"/>
                        <a:t>日</a:t>
                      </a:r>
                      <a:endParaRPr kumimoji="1" lang="ja-JP" altLang="en-US" sz="800" b="0" u="none" dirty="0">
                        <a:solidFill>
                          <a:schemeClr val="tx1"/>
                        </a:solidFill>
                        <a:latin typeface="Meiryo UI" panose="020B0604030504040204" pitchFamily="50" charset="-128"/>
                        <a:ea typeface="Meiryo UI" panose="020B0604030504040204" pitchFamily="50" charset="-128"/>
                      </a:endParaRPr>
                    </a:p>
                  </a:txBody>
                  <a:tcPr marL="74296" marR="74296" marT="37147" marB="37147" anchor="ctr" anchorCtr="1"/>
                </a:tc>
                <a:tc>
                  <a:txBody>
                    <a:bodyPr/>
                    <a:lstStyle/>
                    <a:p>
                      <a:endParaRPr lang="ja-JP" altLang="en-US" sz="800" dirty="0">
                        <a:latin typeface="Meiryo UI" panose="020B0604030504040204" pitchFamily="50" charset="-128"/>
                        <a:ea typeface="Meiryo UI" panose="020B0604030504040204" pitchFamily="50" charset="-128"/>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t>188,000</a:t>
                      </a:r>
                      <a:endParaRPr kumimoji="1" lang="ja-JP" altLang="en-US" sz="1000" b="0"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endParaRPr kumimoji="1" lang="ja-JP" altLang="en-US" sz="800" b="0"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r>
                        <a:rPr kumimoji="1" lang="ja-JP" altLang="en-US" sz="1100" dirty="0">
                          <a:solidFill>
                            <a:srgbClr val="FF0000"/>
                          </a:solidFill>
                        </a:rPr>
                        <a:t>休業　３日　</a:t>
                      </a:r>
                      <a:r>
                        <a:rPr kumimoji="1" lang="en-US" altLang="ja-JP" sz="1100" dirty="0">
                          <a:solidFill>
                            <a:srgbClr val="FF0000"/>
                          </a:solidFill>
                        </a:rPr>
                        <a:t>18,000</a:t>
                      </a:r>
                      <a:r>
                        <a:rPr kumimoji="1" lang="ja-JP" altLang="en-US" sz="1100" dirty="0">
                          <a:solidFill>
                            <a:srgbClr val="FF0000"/>
                          </a:solidFill>
                        </a:rPr>
                        <a:t>円</a:t>
                      </a:r>
                      <a:endParaRPr kumimoji="1" lang="en-US" altLang="ja-JP" sz="1100" b="0" dirty="0">
                        <a:solidFill>
                          <a:srgbClr val="FF0000"/>
                        </a:solidFill>
                        <a:latin typeface="Meiryo UI" panose="020B0604030504040204" pitchFamily="50" charset="-128"/>
                        <a:ea typeface="Meiryo UI" panose="020B0604030504040204" pitchFamily="50" charset="-128"/>
                      </a:endParaRPr>
                    </a:p>
                  </a:txBody>
                  <a:tcPr marL="36000" marR="36000" marT="37147" marB="37147" anchor="ctr" anchorCtr="1"/>
                </a:tc>
                <a:extLst>
                  <a:ext uri="{0D108BD9-81ED-4DB2-BD59-A6C34878D82A}">
                    <a16:rowId xmlns:a16="http://schemas.microsoft.com/office/drawing/2014/main" val="665709268"/>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2225162172"/>
              </p:ext>
            </p:extLst>
          </p:nvPr>
        </p:nvGraphicFramePr>
        <p:xfrm>
          <a:off x="1807151" y="2754954"/>
          <a:ext cx="7106289" cy="921286"/>
        </p:xfrm>
        <a:graphic>
          <a:graphicData uri="http://schemas.openxmlformats.org/drawingml/2006/table">
            <a:tbl>
              <a:tblPr firstRow="1" bandRow="1">
                <a:tableStyleId>{21E4AEA4-8DFA-4A89-87EB-49C32662AFE0}</a:tableStyleId>
              </a:tblPr>
              <a:tblGrid>
                <a:gridCol w="1561673">
                  <a:extLst>
                    <a:ext uri="{9D8B030D-6E8A-4147-A177-3AD203B41FA5}">
                      <a16:colId xmlns:a16="http://schemas.microsoft.com/office/drawing/2014/main" val="1289023568"/>
                    </a:ext>
                  </a:extLst>
                </a:gridCol>
                <a:gridCol w="504056">
                  <a:extLst>
                    <a:ext uri="{9D8B030D-6E8A-4147-A177-3AD203B41FA5}">
                      <a16:colId xmlns:a16="http://schemas.microsoft.com/office/drawing/2014/main" val="2312270987"/>
                    </a:ext>
                  </a:extLst>
                </a:gridCol>
                <a:gridCol w="1656184">
                  <a:extLst>
                    <a:ext uri="{9D8B030D-6E8A-4147-A177-3AD203B41FA5}">
                      <a16:colId xmlns:a16="http://schemas.microsoft.com/office/drawing/2014/main" val="4024877394"/>
                    </a:ext>
                  </a:extLst>
                </a:gridCol>
                <a:gridCol w="432048">
                  <a:extLst>
                    <a:ext uri="{9D8B030D-6E8A-4147-A177-3AD203B41FA5}">
                      <a16:colId xmlns:a16="http://schemas.microsoft.com/office/drawing/2014/main" val="3749242446"/>
                    </a:ext>
                  </a:extLst>
                </a:gridCol>
                <a:gridCol w="792088">
                  <a:extLst>
                    <a:ext uri="{9D8B030D-6E8A-4147-A177-3AD203B41FA5}">
                      <a16:colId xmlns:a16="http://schemas.microsoft.com/office/drawing/2014/main" val="2226161154"/>
                    </a:ext>
                  </a:extLst>
                </a:gridCol>
                <a:gridCol w="288032">
                  <a:extLst>
                    <a:ext uri="{9D8B030D-6E8A-4147-A177-3AD203B41FA5}">
                      <a16:colId xmlns:a16="http://schemas.microsoft.com/office/drawing/2014/main" val="3185554715"/>
                    </a:ext>
                  </a:extLst>
                </a:gridCol>
                <a:gridCol w="288032">
                  <a:extLst>
                    <a:ext uri="{9D8B030D-6E8A-4147-A177-3AD203B41FA5}">
                      <a16:colId xmlns:a16="http://schemas.microsoft.com/office/drawing/2014/main" val="2176733700"/>
                    </a:ext>
                  </a:extLst>
                </a:gridCol>
                <a:gridCol w="1584176">
                  <a:extLst>
                    <a:ext uri="{9D8B030D-6E8A-4147-A177-3AD203B41FA5}">
                      <a16:colId xmlns:a16="http://schemas.microsoft.com/office/drawing/2014/main" val="1222609054"/>
                    </a:ext>
                  </a:extLst>
                </a:gridCol>
              </a:tblGrid>
              <a:tr h="197167">
                <a:tc rowSpan="2">
                  <a:txBody>
                    <a:bodyPr/>
                    <a:lstStyle/>
                    <a:p>
                      <a:pPr algn="ctr"/>
                      <a:r>
                        <a:rPr lang="ja-JP" altLang="en-US" sz="1050" dirty="0"/>
                        <a:t>⑧被保険者期間算定対象期間</a:t>
                      </a:r>
                      <a:endParaRPr lang="ja-JP" altLang="en-US" sz="600" b="0" dirty="0">
                        <a:latin typeface="Meiryo UI" panose="020B0604030504040204" pitchFamily="50" charset="-128"/>
                        <a:ea typeface="Meiryo UI" panose="020B0604030504040204" pitchFamily="50" charset="-128"/>
                      </a:endParaRPr>
                    </a:p>
                  </a:txBody>
                  <a:tcPr marL="36000" marR="36000" marT="37147" marB="37147" anchor="ctr" anchorCtr="1"/>
                </a:tc>
                <a:tc rowSpan="2">
                  <a:txBody>
                    <a:bodyPr/>
                    <a:lstStyle/>
                    <a:p>
                      <a:pPr algn="ctr"/>
                      <a:r>
                        <a:rPr kumimoji="1" lang="ja-JP" altLang="en-US" sz="1050" dirty="0"/>
                        <a:t>⑨</a:t>
                      </a: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rowSpan="2">
                  <a:txBody>
                    <a:bodyPr/>
                    <a:lstStyle/>
                    <a:p>
                      <a:pPr algn="ctr"/>
                      <a:r>
                        <a:rPr kumimoji="1" lang="ja-JP" altLang="en-US" sz="1050" dirty="0"/>
                        <a:t>⑩　賃金支払対象期間</a:t>
                      </a: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rowSpan="2">
                  <a:txBody>
                    <a:bodyPr/>
                    <a:lstStyle/>
                    <a:p>
                      <a:pPr algn="ctr"/>
                      <a:r>
                        <a:rPr kumimoji="1" lang="ja-JP" altLang="en-US" sz="1050" dirty="0"/>
                        <a:t>⑪</a:t>
                      </a: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lnR w="12700" cap="flat" cmpd="sng" algn="ctr">
                      <a:solidFill>
                        <a:schemeClr val="bg1"/>
                      </a:solidFill>
                      <a:prstDash val="solid"/>
                      <a:round/>
                      <a:headEnd type="none" w="med" len="med"/>
                      <a:tailEnd type="none" w="med" len="med"/>
                    </a:lnR>
                  </a:tcPr>
                </a:tc>
                <a:tc gridSpan="3">
                  <a:txBody>
                    <a:bodyPr/>
                    <a:lstStyle/>
                    <a:p>
                      <a:pPr algn="ctr"/>
                      <a:r>
                        <a:rPr kumimoji="1" lang="ja-JP" altLang="en-US" sz="1050" dirty="0" smtClean="0"/>
                        <a:t>⑫</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74296" marR="74296"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hMerge="1">
                  <a:txBody>
                    <a:bodyPr/>
                    <a:lstStyle/>
                    <a:p>
                      <a:pPr algn="ctr"/>
                      <a:endParaRPr kumimoji="1" lang="ja-JP" altLang="en-US" sz="1050" b="1"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rowSpan="2">
                  <a:txBody>
                    <a:bodyPr/>
                    <a:lstStyle/>
                    <a:p>
                      <a:pPr algn="ctr"/>
                      <a:r>
                        <a:rPr kumimoji="1" lang="ja-JP" altLang="en-US" sz="1050" dirty="0"/>
                        <a:t>⑬ </a:t>
                      </a:r>
                      <a:r>
                        <a:rPr kumimoji="1" lang="ja-JP" altLang="en-US" sz="1000" dirty="0"/>
                        <a:t>備考欄</a:t>
                      </a:r>
                      <a:endParaRPr kumimoji="1" lang="en-US" altLang="ja-JP" sz="1000" b="0"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34338009"/>
                  </a:ext>
                </a:extLst>
              </a:tr>
              <a:tr h="1971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50" dirty="0" smtClean="0">
                          <a:solidFill>
                            <a:schemeClr val="bg1"/>
                          </a:solidFill>
                        </a:rPr>
                        <a:t>Ａ</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74296" marR="74296" marT="0" marB="0"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Ｂ</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74296" marR="74296" marT="0" marB="0"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計</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74296" marR="74296" marT="0" marB="0" anchor="ctr" anchorCtr="1">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vMerge="1">
                  <a:txBody>
                    <a:bodyPr/>
                    <a:lstStyle/>
                    <a:p>
                      <a:endParaRPr kumimoji="1" lang="ja-JP" altLang="en-US"/>
                    </a:p>
                  </a:txBody>
                  <a:tcPr/>
                </a:tc>
                <a:extLst>
                  <a:ext uri="{0D108BD9-81ED-4DB2-BD59-A6C34878D82A}">
                    <a16:rowId xmlns:a16="http://schemas.microsoft.com/office/drawing/2014/main" val="4204103942"/>
                  </a:ext>
                </a:extLst>
              </a:tr>
              <a:tr h="5269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t>  </a:t>
                      </a:r>
                      <a:r>
                        <a:rPr kumimoji="1" lang="ja-JP" altLang="en-US" sz="800" dirty="0"/>
                        <a:t>６</a:t>
                      </a:r>
                      <a:r>
                        <a:rPr kumimoji="1" lang="en-US" altLang="ja-JP" sz="800" dirty="0"/>
                        <a:t> </a:t>
                      </a:r>
                      <a:r>
                        <a:rPr kumimoji="1" lang="ja-JP" altLang="en-US" sz="800" dirty="0"/>
                        <a:t>月 １</a:t>
                      </a:r>
                      <a:r>
                        <a:rPr kumimoji="1" lang="en-US" altLang="ja-JP" sz="800" dirty="0"/>
                        <a:t> </a:t>
                      </a:r>
                      <a:r>
                        <a:rPr kumimoji="1" lang="ja-JP" altLang="en-US" sz="800" dirty="0"/>
                        <a:t>日 ～   </a:t>
                      </a:r>
                      <a:r>
                        <a:rPr kumimoji="1" lang="en-US" altLang="ja-JP" sz="800" dirty="0"/>
                        <a:t>6 </a:t>
                      </a:r>
                      <a:r>
                        <a:rPr kumimoji="1" lang="ja-JP" altLang="en-US" sz="800" dirty="0"/>
                        <a:t>月 </a:t>
                      </a:r>
                      <a:r>
                        <a:rPr kumimoji="1" lang="en-US" altLang="ja-JP" sz="800" dirty="0"/>
                        <a:t>30 </a:t>
                      </a:r>
                      <a:r>
                        <a:rPr kumimoji="1" lang="ja-JP" altLang="en-US" sz="800" dirty="0"/>
                        <a:t>日</a:t>
                      </a:r>
                      <a:endParaRPr kumimoji="1" lang="ja-JP" altLang="en-US" sz="800" b="0"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tc>
                <a:tc>
                  <a:txBody>
                    <a:bodyPr/>
                    <a:lstStyle/>
                    <a:p>
                      <a:pPr algn="ctr"/>
                      <a:r>
                        <a:rPr kumimoji="1" lang="en-US" altLang="ja-JP" sz="900" u="none" dirty="0"/>
                        <a:t> </a:t>
                      </a:r>
                      <a:r>
                        <a:rPr kumimoji="1" lang="en-US" altLang="ja-JP" sz="800" u="none" dirty="0"/>
                        <a:t>22</a:t>
                      </a:r>
                      <a:r>
                        <a:rPr kumimoji="1" lang="en-US" altLang="ja-JP" sz="800" u="none" baseline="0" dirty="0"/>
                        <a:t> </a:t>
                      </a:r>
                      <a:r>
                        <a:rPr kumimoji="1" lang="ja-JP" altLang="en-US" sz="800" u="none" dirty="0"/>
                        <a:t>日</a:t>
                      </a:r>
                      <a:endParaRPr kumimoji="1" lang="ja-JP" altLang="en-US" sz="800" b="0" u="none" dirty="0">
                        <a:solidFill>
                          <a:schemeClr val="tx1"/>
                        </a:solidFill>
                        <a:latin typeface="Meiryo UI" panose="020B0604030504040204" pitchFamily="50" charset="-128"/>
                        <a:ea typeface="Meiryo UI" panose="020B0604030504040204" pitchFamily="50" charset="-128"/>
                      </a:endParaRPr>
                    </a:p>
                  </a:txBody>
                  <a:tcPr marL="74296" marR="74296" marT="37147" marB="37147" anchor="ctr" anchorCtr="1"/>
                </a:tc>
                <a:tc>
                  <a:txBody>
                    <a:bodyPr/>
                    <a:lstStyle/>
                    <a:p>
                      <a:pPr algn="r"/>
                      <a:r>
                        <a:rPr kumimoji="1" lang="en-US" altLang="ja-JP" sz="800" u="none" dirty="0"/>
                        <a:t>   6 </a:t>
                      </a:r>
                      <a:r>
                        <a:rPr kumimoji="1" lang="ja-JP" altLang="en-US" sz="800" u="none" dirty="0"/>
                        <a:t>月  </a:t>
                      </a:r>
                      <a:r>
                        <a:rPr kumimoji="1" lang="en-US" altLang="ja-JP" sz="800" u="none" dirty="0"/>
                        <a:t>1 </a:t>
                      </a:r>
                      <a:r>
                        <a:rPr kumimoji="1" lang="ja-JP" altLang="en-US" sz="800" u="none" dirty="0"/>
                        <a:t>日 ～</a:t>
                      </a:r>
                      <a:r>
                        <a:rPr kumimoji="1" lang="en-US" altLang="ja-JP" sz="800" u="none" baseline="0" dirty="0"/>
                        <a:t> </a:t>
                      </a:r>
                      <a:r>
                        <a:rPr kumimoji="1" lang="ja-JP" altLang="en-US" sz="800" u="none" dirty="0"/>
                        <a:t>  </a:t>
                      </a:r>
                      <a:r>
                        <a:rPr kumimoji="1" lang="en-US" altLang="ja-JP" sz="800" u="none" dirty="0"/>
                        <a:t>6 </a:t>
                      </a:r>
                      <a:r>
                        <a:rPr kumimoji="1" lang="ja-JP" altLang="en-US" sz="800" u="none" dirty="0"/>
                        <a:t>月 </a:t>
                      </a:r>
                      <a:r>
                        <a:rPr kumimoji="1" lang="en-US" altLang="ja-JP" sz="800" u="none" dirty="0"/>
                        <a:t>30 </a:t>
                      </a:r>
                      <a:r>
                        <a:rPr kumimoji="1" lang="ja-JP" altLang="en-US" sz="800" u="none" dirty="0"/>
                        <a:t>日</a:t>
                      </a:r>
                      <a:endParaRPr kumimoji="1" lang="ja-JP" altLang="en-US" sz="800" b="0" u="none" dirty="0">
                        <a:solidFill>
                          <a:schemeClr val="tx1"/>
                        </a:solidFill>
                        <a:latin typeface="Meiryo UI" panose="020B0604030504040204" pitchFamily="50" charset="-128"/>
                        <a:ea typeface="Meiryo UI" panose="020B0604030504040204" pitchFamily="50" charset="-128"/>
                      </a:endParaRPr>
                    </a:p>
                  </a:txBody>
                  <a:tcPr marL="74296" marR="74296" marT="37147" marB="37147" anchor="ctr" anchorCtr="1"/>
                </a:tc>
                <a:tc>
                  <a:txBody>
                    <a:bodyPr/>
                    <a:lstStyle/>
                    <a:p>
                      <a:pPr algn="ctr"/>
                      <a:r>
                        <a:rPr kumimoji="1" lang="en-US" altLang="ja-JP" sz="800" u="none" dirty="0"/>
                        <a:t>22 </a:t>
                      </a:r>
                      <a:r>
                        <a:rPr kumimoji="1" lang="ja-JP" altLang="en-US" sz="800" u="none" dirty="0"/>
                        <a:t>日</a:t>
                      </a:r>
                      <a:endParaRPr kumimoji="1" lang="ja-JP" altLang="en-US" sz="800" b="0" u="none" dirty="0">
                        <a:solidFill>
                          <a:schemeClr val="tx1"/>
                        </a:solidFill>
                        <a:latin typeface="Meiryo UI" panose="020B0604030504040204" pitchFamily="50" charset="-128"/>
                        <a:ea typeface="Meiryo UI" panose="020B0604030504040204" pitchFamily="50" charset="-128"/>
                      </a:endParaRPr>
                    </a:p>
                  </a:txBody>
                  <a:tcPr marL="74296" marR="74296" marT="37147" marB="37147" anchor="ctr" anchorCtr="1"/>
                </a:tc>
                <a:tc>
                  <a:txBody>
                    <a:bodyPr/>
                    <a:lstStyle/>
                    <a:p>
                      <a:r>
                        <a:rPr lang="en-US" altLang="ja-JP" sz="900" dirty="0"/>
                        <a:t>204,000</a:t>
                      </a:r>
                      <a:endParaRPr lang="ja-JP" altLang="en-US" sz="900" dirty="0">
                        <a:latin typeface="Meiryo UI" panose="020B0604030504040204" pitchFamily="50" charset="-128"/>
                        <a:ea typeface="Meiryo UI" panose="020B0604030504040204" pitchFamily="50" charset="-128"/>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endParaRPr lang="ja-JP" altLang="en-US" sz="1200" dirty="0">
                        <a:latin typeface="Meiryo UI" panose="020B0604030504040204" pitchFamily="50" charset="-128"/>
                        <a:ea typeface="Meiryo UI" panose="020B0604030504040204" pitchFamily="50" charset="-128"/>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endParaRPr kumimoji="1" lang="ja-JP" altLang="en-US" sz="900" b="0" dirty="0">
                        <a:solidFill>
                          <a:sysClr val="windowText" lastClr="000000"/>
                        </a:solidFill>
                        <a:latin typeface="Meiryo UI" panose="020B0604030504040204" pitchFamily="50" charset="-128"/>
                        <a:ea typeface="Meiryo UI" panose="020B0604030504040204" pitchFamily="50" charset="-128"/>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r>
                        <a:rPr lang="ja-JP" altLang="en-US" sz="1050" dirty="0"/>
                        <a:t>休業　４日　</a:t>
                      </a:r>
                      <a:r>
                        <a:rPr lang="en-US" altLang="ja-JP" sz="1050" dirty="0"/>
                        <a:t>24,000</a:t>
                      </a:r>
                      <a:r>
                        <a:rPr lang="ja-JP" altLang="en-US" sz="1050" dirty="0"/>
                        <a:t>円</a:t>
                      </a:r>
                      <a:endParaRPr lang="en-US" altLang="ja-JP" sz="1050" dirty="0"/>
                    </a:p>
                    <a:p>
                      <a:pPr algn="ctr"/>
                      <a:r>
                        <a:rPr lang="ja-JP" altLang="en-US" sz="900" dirty="0">
                          <a:solidFill>
                            <a:srgbClr val="FF0000"/>
                          </a:solidFill>
                        </a:rPr>
                        <a:t>休業期間中の所定休日２日</a:t>
                      </a:r>
                      <a:endParaRPr lang="ja-JP" altLang="en-US" sz="900" dirty="0">
                        <a:solidFill>
                          <a:srgbClr val="FF0000"/>
                        </a:solidFill>
                        <a:latin typeface="Meiryo UI" panose="020B0604030504040204" pitchFamily="50" charset="-128"/>
                        <a:ea typeface="Meiryo UI" panose="020B0604030504040204" pitchFamily="50" charset="-128"/>
                      </a:endParaRPr>
                    </a:p>
                  </a:txBody>
                  <a:tcPr marL="36000" marR="36000" marT="37147" marB="37147" anchor="ctr" anchorCtr="1"/>
                </a:tc>
                <a:extLst>
                  <a:ext uri="{0D108BD9-81ED-4DB2-BD59-A6C34878D82A}">
                    <a16:rowId xmlns:a16="http://schemas.microsoft.com/office/drawing/2014/main" val="2747835134"/>
                  </a:ext>
                </a:extLst>
              </a:tr>
            </a:tbl>
          </a:graphicData>
        </a:graphic>
      </p:graphicFrame>
    </p:spTree>
    <p:extLst>
      <p:ext uri="{BB962C8B-B14F-4D97-AF65-F5344CB8AC3E}">
        <p14:creationId xmlns:p14="http://schemas.microsoft.com/office/powerpoint/2010/main" val="2762273750"/>
      </p:ext>
    </p:extLst>
  </p:cSld>
  <p:clrMapOvr>
    <a:masterClrMapping/>
  </p:clrMapOvr>
  <mc:AlternateContent xmlns:mc="http://schemas.openxmlformats.org/markup-compatibility/2006" xmlns:p14="http://schemas.microsoft.com/office/powerpoint/2010/main">
    <mc:Choice Requires="p14">
      <p:transition spd="slow" p14:dur="2000" advTm="200725"/>
    </mc:Choice>
    <mc:Fallback xmlns="">
      <p:transition spd="slow" advTm="20072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6536" y="908720"/>
            <a:ext cx="1584176" cy="360040"/>
            <a:chOff x="992560" y="1015464"/>
            <a:chExt cx="2304256" cy="648072"/>
          </a:xfrm>
        </p:grpSpPr>
        <p:sp>
          <p:nvSpPr>
            <p:cNvPr id="6" name="角丸四角形 5"/>
            <p:cNvSpPr/>
            <p:nvPr/>
          </p:nvSpPr>
          <p:spPr>
            <a:xfrm>
              <a:off x="992560" y="1015464"/>
              <a:ext cx="2088232" cy="648072"/>
            </a:xfrm>
            <a:prstGeom prst="roundRect">
              <a:avLst>
                <a:gd name="adj" fmla="val 46150"/>
              </a:avLst>
            </a:prstGeom>
            <a:pattFill prst="dkVert">
              <a:fgClr>
                <a:schemeClr val="accent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7" name="角丸四角形 6"/>
            <p:cNvSpPr/>
            <p:nvPr/>
          </p:nvSpPr>
          <p:spPr>
            <a:xfrm>
              <a:off x="1136576" y="1015464"/>
              <a:ext cx="2160240" cy="648072"/>
            </a:xfrm>
            <a:prstGeom prst="roundRect">
              <a:avLst>
                <a:gd name="adj" fmla="val 461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j-ea"/>
                  <a:ea typeface="+mj-ea"/>
                </a:rPr>
                <a:t>ＳＴＵＤＹ</a:t>
              </a:r>
            </a:p>
          </p:txBody>
        </p:sp>
      </p:grpSp>
      <p:sp>
        <p:nvSpPr>
          <p:cNvPr id="8" name="タイトル 1"/>
          <p:cNvSpPr txBox="1">
            <a:spLocks/>
          </p:cNvSpPr>
          <p:nvPr/>
        </p:nvSpPr>
        <p:spPr>
          <a:xfrm>
            <a:off x="495300" y="111"/>
            <a:ext cx="8634164"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４　</a:t>
            </a:r>
            <a:r>
              <a:rPr lang="ja-JP" altLang="en-US" sz="3600" spc="-150" dirty="0">
                <a:solidFill>
                  <a:schemeClr val="accent1">
                    <a:lumMod val="75000"/>
                  </a:schemeClr>
                </a:solidFill>
                <a:latin typeface="HG丸ｺﾞｼｯｸM-PRO" panose="020F0600000000000000" pitchFamily="50" charset="-128"/>
                <a:ea typeface="HG丸ｺﾞｼｯｸM-PRO" panose="020F0600000000000000" pitchFamily="50" charset="-128"/>
              </a:rPr>
              <a:t>離職証明書（離職票）</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2452046" y="945594"/>
            <a:ext cx="6029346" cy="369332"/>
          </a:xfrm>
          <a:prstGeom prst="rect">
            <a:avLst/>
          </a:prstGeom>
        </p:spPr>
        <p:txBody>
          <a:bodyPr wrap="square">
            <a:spAutoFit/>
          </a:bodyPr>
          <a:lstStyle/>
          <a:p>
            <a:r>
              <a:rPr lang="ja-JP" altLang="en-US" dirty="0"/>
              <a:t>賃金額は「その期間の実労働分」の賃金を記載します！</a:t>
            </a:r>
          </a:p>
        </p:txBody>
      </p:sp>
      <p:sp>
        <p:nvSpPr>
          <p:cNvPr id="10" name="正方形/長方形 9"/>
          <p:cNvSpPr/>
          <p:nvPr/>
        </p:nvSpPr>
        <p:spPr>
          <a:xfrm>
            <a:off x="1632589" y="1664514"/>
            <a:ext cx="7884206" cy="2031299"/>
          </a:xfrm>
          <a:prstGeom prst="rect">
            <a:avLst/>
          </a:prstGeom>
        </p:spPr>
        <p:txBody>
          <a:bodyPr wrap="square" lIns="91416" tIns="45707" rIns="91416" bIns="45707">
            <a:spAutoFit/>
          </a:bodyPr>
          <a:lstStyle/>
          <a:p>
            <a:pPr>
              <a:lnSpc>
                <a:spcPct val="150000"/>
              </a:lnSpc>
            </a:pPr>
            <a:r>
              <a:rPr lang="ja-JP" altLang="en-US" sz="1400" dirty="0">
                <a:latin typeface="+mn-ea"/>
              </a:rPr>
              <a:t>通勤手当を定期券等により数ヶ月分まとめて支給した場合は、</a:t>
            </a:r>
            <a:r>
              <a:rPr lang="en-US" altLang="ja-JP" sz="1400" dirty="0">
                <a:latin typeface="+mn-ea"/>
              </a:rPr>
              <a:t>1</a:t>
            </a:r>
            <a:r>
              <a:rPr lang="ja-JP" altLang="en-US" sz="1400" dirty="0">
                <a:latin typeface="+mn-ea"/>
              </a:rPr>
              <a:t>ヶ月相当額を使用した</a:t>
            </a:r>
            <a:endParaRPr lang="en-US" altLang="ja-JP" sz="1400" dirty="0">
              <a:latin typeface="+mn-ea"/>
            </a:endParaRPr>
          </a:p>
          <a:p>
            <a:pPr>
              <a:lnSpc>
                <a:spcPct val="150000"/>
              </a:lnSpc>
            </a:pPr>
            <a:r>
              <a:rPr lang="ja-JP" altLang="en-US" sz="1400" dirty="0">
                <a:latin typeface="+mn-ea"/>
              </a:rPr>
              <a:t>各月に割り振って計上して下さい。その際、</a:t>
            </a:r>
            <a:r>
              <a:rPr lang="ja-JP" altLang="en-US" sz="1400" b="1" u="sng" dirty="0">
                <a:solidFill>
                  <a:srgbClr val="FF0000"/>
                </a:solidFill>
                <a:latin typeface="+mn-ea"/>
              </a:rPr>
              <a:t>端数は最終月</a:t>
            </a:r>
            <a:r>
              <a:rPr lang="ja-JP" altLang="en-US" sz="1400" dirty="0">
                <a:latin typeface="+mn-ea"/>
              </a:rPr>
              <a:t>に計上します。</a:t>
            </a:r>
            <a:endParaRPr lang="en-US" altLang="ja-JP" sz="1400" dirty="0">
              <a:latin typeface="+mn-ea"/>
            </a:endParaRPr>
          </a:p>
          <a:p>
            <a:pPr>
              <a:lnSpc>
                <a:spcPct val="150000"/>
              </a:lnSpc>
            </a:pPr>
            <a:endParaRPr lang="en-US" altLang="ja-JP" sz="1200" dirty="0">
              <a:latin typeface="+mn-ea"/>
            </a:endParaRPr>
          </a:p>
          <a:p>
            <a:pPr>
              <a:lnSpc>
                <a:spcPct val="150000"/>
              </a:lnSpc>
            </a:pPr>
            <a:r>
              <a:rPr lang="ja-JP" altLang="en-US" sz="1400" dirty="0">
                <a:latin typeface="+mn-ea"/>
              </a:rPr>
              <a:t>例）</a:t>
            </a:r>
            <a:r>
              <a:rPr lang="en-US" altLang="ja-JP" sz="1400" dirty="0">
                <a:latin typeface="+mn-ea"/>
              </a:rPr>
              <a:t>4</a:t>
            </a:r>
            <a:r>
              <a:rPr lang="ja-JP" altLang="en-US" sz="1400" dirty="0">
                <a:latin typeface="+mn-ea"/>
              </a:rPr>
              <a:t>月～９月分の６ヶ月定期代　</a:t>
            </a:r>
            <a:r>
              <a:rPr lang="en-US" altLang="ja-JP" sz="1400" dirty="0">
                <a:latin typeface="+mn-ea"/>
              </a:rPr>
              <a:t>16,000</a:t>
            </a:r>
            <a:r>
              <a:rPr lang="ja-JP" altLang="en-US" sz="1400" dirty="0">
                <a:latin typeface="+mn-ea"/>
              </a:rPr>
              <a:t>円を４月に支給した場合</a:t>
            </a:r>
            <a:endParaRPr lang="en-US" altLang="ja-JP" sz="1400" dirty="0">
              <a:latin typeface="+mn-ea"/>
            </a:endParaRPr>
          </a:p>
          <a:p>
            <a:pPr>
              <a:lnSpc>
                <a:spcPct val="150000"/>
              </a:lnSpc>
            </a:pPr>
            <a:r>
              <a:rPr lang="ja-JP" altLang="en-US" sz="1400" dirty="0">
                <a:latin typeface="+mn-ea"/>
              </a:rPr>
              <a:t>→</a:t>
            </a:r>
            <a:r>
              <a:rPr lang="en-US" altLang="ja-JP" sz="1400" dirty="0">
                <a:latin typeface="+mn-ea"/>
              </a:rPr>
              <a:t>16,000</a:t>
            </a:r>
            <a:r>
              <a:rPr lang="ja-JP" altLang="en-US" sz="1400" dirty="0">
                <a:latin typeface="+mn-ea"/>
              </a:rPr>
              <a:t>円</a:t>
            </a:r>
            <a:r>
              <a:rPr lang="en-US" altLang="ja-JP" sz="1400" dirty="0">
                <a:latin typeface="+mn-ea"/>
              </a:rPr>
              <a:t>÷6</a:t>
            </a:r>
            <a:r>
              <a:rPr lang="ja-JP" altLang="en-US" sz="1400" dirty="0">
                <a:latin typeface="+mn-ea"/>
              </a:rPr>
              <a:t>ヶ月＝</a:t>
            </a:r>
            <a:r>
              <a:rPr lang="en-US" altLang="ja-JP" sz="1400" dirty="0">
                <a:latin typeface="+mn-ea"/>
              </a:rPr>
              <a:t>2666.66·····</a:t>
            </a:r>
            <a:r>
              <a:rPr lang="ja-JP" altLang="en-US" sz="1400" dirty="0">
                <a:latin typeface="+mn-ea"/>
              </a:rPr>
              <a:t>円となるため４月～８月は</a:t>
            </a:r>
            <a:r>
              <a:rPr lang="en-US" altLang="ja-JP" sz="1400" dirty="0">
                <a:latin typeface="+mn-ea"/>
              </a:rPr>
              <a:t>2,666</a:t>
            </a:r>
            <a:r>
              <a:rPr lang="ja-JP" altLang="en-US" sz="1400" dirty="0">
                <a:latin typeface="+mn-ea"/>
              </a:rPr>
              <a:t>円を計上し、</a:t>
            </a:r>
            <a:endParaRPr lang="en-US" altLang="ja-JP" sz="1400" dirty="0">
              <a:latin typeface="+mn-ea"/>
            </a:endParaRPr>
          </a:p>
          <a:p>
            <a:pPr>
              <a:lnSpc>
                <a:spcPct val="150000"/>
              </a:lnSpc>
            </a:pPr>
            <a:r>
              <a:rPr lang="ja-JP" altLang="en-US" sz="1400" dirty="0">
                <a:latin typeface="+mn-ea"/>
              </a:rPr>
              <a:t>　９月は最終月となるため端数を加え、</a:t>
            </a:r>
            <a:r>
              <a:rPr lang="en-US" altLang="ja-JP" sz="1400" dirty="0">
                <a:latin typeface="+mn-ea"/>
              </a:rPr>
              <a:t>2,670</a:t>
            </a:r>
            <a:r>
              <a:rPr lang="ja-JP" altLang="en-US" sz="1400" dirty="0">
                <a:latin typeface="+mn-ea"/>
              </a:rPr>
              <a:t>円を計上して下さい。</a:t>
            </a:r>
            <a:endParaRPr lang="en-US" altLang="ja-JP" sz="1400" dirty="0">
              <a:latin typeface="+mn-ea"/>
            </a:endParaRPr>
          </a:p>
        </p:txBody>
      </p:sp>
      <p:sp>
        <p:nvSpPr>
          <p:cNvPr id="11" name="正方形/長方形 10"/>
          <p:cNvSpPr/>
          <p:nvPr/>
        </p:nvSpPr>
        <p:spPr>
          <a:xfrm>
            <a:off x="1245258" y="1325960"/>
            <a:ext cx="5597297" cy="338554"/>
          </a:xfrm>
          <a:prstGeom prst="rect">
            <a:avLst/>
          </a:prstGeom>
        </p:spPr>
        <p:txBody>
          <a:bodyPr wrap="square">
            <a:spAutoFit/>
          </a:bodyPr>
          <a:lstStyle/>
          <a:p>
            <a:r>
              <a:rPr lang="ja-JP" altLang="en-US" sz="1600" dirty="0"/>
              <a:t>①　通勤手当を定期券代等でまとめて支給した場合</a:t>
            </a:r>
          </a:p>
        </p:txBody>
      </p:sp>
      <p:sp>
        <p:nvSpPr>
          <p:cNvPr id="12" name="正方形/長方形 11"/>
          <p:cNvSpPr/>
          <p:nvPr/>
        </p:nvSpPr>
        <p:spPr>
          <a:xfrm>
            <a:off x="1240231" y="3855531"/>
            <a:ext cx="5867982" cy="338554"/>
          </a:xfrm>
          <a:prstGeom prst="rect">
            <a:avLst/>
          </a:prstGeom>
        </p:spPr>
        <p:txBody>
          <a:bodyPr wrap="square">
            <a:spAutoFit/>
          </a:bodyPr>
          <a:lstStyle/>
          <a:p>
            <a:r>
              <a:rPr lang="ja-JP" altLang="en-US" sz="1600" dirty="0"/>
              <a:t>②　固定給は当月払い、残業代等の変動給は翌月払いの場合</a:t>
            </a:r>
          </a:p>
        </p:txBody>
      </p:sp>
      <p:sp>
        <p:nvSpPr>
          <p:cNvPr id="13" name="正方形/長方形 12"/>
          <p:cNvSpPr/>
          <p:nvPr/>
        </p:nvSpPr>
        <p:spPr>
          <a:xfrm>
            <a:off x="1681147" y="4078713"/>
            <a:ext cx="6925115" cy="415472"/>
          </a:xfrm>
          <a:prstGeom prst="rect">
            <a:avLst/>
          </a:prstGeom>
        </p:spPr>
        <p:txBody>
          <a:bodyPr wrap="square" lIns="91416" tIns="45707" rIns="91416" bIns="45707">
            <a:spAutoFit/>
          </a:bodyPr>
          <a:lstStyle/>
          <a:p>
            <a:pPr>
              <a:lnSpc>
                <a:spcPct val="150000"/>
              </a:lnSpc>
            </a:pPr>
            <a:r>
              <a:rPr lang="ja-JP" altLang="en-US" sz="1400" dirty="0">
                <a:latin typeface="+mn-ea"/>
              </a:rPr>
              <a:t>あくまで「その期間の実労働分」の賃金となるため、変動給部分は割り戻しします。</a:t>
            </a:r>
            <a:endParaRPr lang="en-US" altLang="ja-JP" sz="1400" dirty="0">
              <a:latin typeface="+mn-ea"/>
            </a:endParaRPr>
          </a:p>
        </p:txBody>
      </p:sp>
      <p:graphicFrame>
        <p:nvGraphicFramePr>
          <p:cNvPr id="14" name="表 13"/>
          <p:cNvGraphicFramePr>
            <a:graphicFrameLocks noGrp="1"/>
          </p:cNvGraphicFramePr>
          <p:nvPr>
            <p:extLst/>
          </p:nvPr>
        </p:nvGraphicFramePr>
        <p:xfrm>
          <a:off x="1681147" y="4499811"/>
          <a:ext cx="6604000" cy="1854200"/>
        </p:xfrm>
        <a:graphic>
          <a:graphicData uri="http://schemas.openxmlformats.org/drawingml/2006/table">
            <a:tbl>
              <a:tblPr firstRow="1" bandRow="1">
                <a:tableStyleId>{72833802-FEF1-4C79-8D5D-14CF1EAF98D9}</a:tableStyleId>
              </a:tblPr>
              <a:tblGrid>
                <a:gridCol w="1320800">
                  <a:extLst>
                    <a:ext uri="{9D8B030D-6E8A-4147-A177-3AD203B41FA5}">
                      <a16:colId xmlns:a16="http://schemas.microsoft.com/office/drawing/2014/main" val="2449313095"/>
                    </a:ext>
                  </a:extLst>
                </a:gridCol>
                <a:gridCol w="1320800">
                  <a:extLst>
                    <a:ext uri="{9D8B030D-6E8A-4147-A177-3AD203B41FA5}">
                      <a16:colId xmlns:a16="http://schemas.microsoft.com/office/drawing/2014/main" val="2869616871"/>
                    </a:ext>
                  </a:extLst>
                </a:gridCol>
                <a:gridCol w="1320800">
                  <a:extLst>
                    <a:ext uri="{9D8B030D-6E8A-4147-A177-3AD203B41FA5}">
                      <a16:colId xmlns:a16="http://schemas.microsoft.com/office/drawing/2014/main" val="2376657026"/>
                    </a:ext>
                  </a:extLst>
                </a:gridCol>
                <a:gridCol w="1320800">
                  <a:extLst>
                    <a:ext uri="{9D8B030D-6E8A-4147-A177-3AD203B41FA5}">
                      <a16:colId xmlns:a16="http://schemas.microsoft.com/office/drawing/2014/main" val="2141636673"/>
                    </a:ext>
                  </a:extLst>
                </a:gridCol>
                <a:gridCol w="1320800">
                  <a:extLst>
                    <a:ext uri="{9D8B030D-6E8A-4147-A177-3AD203B41FA5}">
                      <a16:colId xmlns:a16="http://schemas.microsoft.com/office/drawing/2014/main" val="1548138935"/>
                    </a:ext>
                  </a:extLst>
                </a:gridCol>
              </a:tblGrid>
              <a:tr h="370840">
                <a:tc>
                  <a:txBody>
                    <a:bodyPr/>
                    <a:lstStyle/>
                    <a:p>
                      <a:endParaRPr kumimoji="1" lang="ja-JP" altLang="en-US" sz="1400" dirty="0"/>
                    </a:p>
                  </a:txBody>
                  <a:tcPr anchor="ctr" anchorCtr="1"/>
                </a:tc>
                <a:tc>
                  <a:txBody>
                    <a:bodyPr/>
                    <a:lstStyle/>
                    <a:p>
                      <a:r>
                        <a:rPr kumimoji="1" lang="ja-JP" altLang="en-US" sz="1400" dirty="0"/>
                        <a:t>２月分給与</a:t>
                      </a:r>
                    </a:p>
                  </a:txBody>
                  <a:tcPr anchor="ctr" anchorCtr="1"/>
                </a:tc>
                <a:tc>
                  <a:txBody>
                    <a:bodyPr/>
                    <a:lstStyle/>
                    <a:p>
                      <a:r>
                        <a:rPr kumimoji="1" lang="ja-JP" altLang="en-US" sz="1400" dirty="0"/>
                        <a:t>３月分給与</a:t>
                      </a:r>
                    </a:p>
                  </a:txBody>
                  <a:tcPr anchor="ctr" anchorCtr="1"/>
                </a:tc>
                <a:tc>
                  <a:txBody>
                    <a:bodyPr/>
                    <a:lstStyle/>
                    <a:p>
                      <a:r>
                        <a:rPr kumimoji="1" lang="ja-JP" altLang="en-US" sz="1400" dirty="0"/>
                        <a:t>４月分給与</a:t>
                      </a:r>
                    </a:p>
                  </a:txBody>
                  <a:tcPr anchor="ctr" anchorCtr="1"/>
                </a:tc>
                <a:tc>
                  <a:txBody>
                    <a:bodyPr/>
                    <a:lstStyle/>
                    <a:p>
                      <a:r>
                        <a:rPr kumimoji="1" lang="ja-JP" altLang="en-US" sz="1400" dirty="0"/>
                        <a:t>５月分給与</a:t>
                      </a:r>
                    </a:p>
                  </a:txBody>
                  <a:tcPr anchor="ctr" anchorCtr="1"/>
                </a:tc>
                <a:extLst>
                  <a:ext uri="{0D108BD9-81ED-4DB2-BD59-A6C34878D82A}">
                    <a16:rowId xmlns:a16="http://schemas.microsoft.com/office/drawing/2014/main" val="507628130"/>
                  </a:ext>
                </a:extLst>
              </a:tr>
              <a:tr h="370840">
                <a:tc>
                  <a:txBody>
                    <a:bodyPr/>
                    <a:lstStyle/>
                    <a:p>
                      <a:r>
                        <a:rPr kumimoji="1" lang="ja-JP" altLang="en-US" sz="1400" dirty="0"/>
                        <a:t>基本給</a:t>
                      </a:r>
                    </a:p>
                  </a:txBody>
                  <a:tcPr anchorCtr="1"/>
                </a:tc>
                <a:tc>
                  <a:txBody>
                    <a:bodyPr/>
                    <a:lstStyle/>
                    <a:p>
                      <a:pPr algn="r"/>
                      <a:r>
                        <a:rPr kumimoji="1" lang="en-US" altLang="ja-JP" sz="1400" b="1" dirty="0">
                          <a:solidFill>
                            <a:srgbClr val="FF0000"/>
                          </a:solidFill>
                        </a:rPr>
                        <a:t>250,000</a:t>
                      </a:r>
                      <a:endParaRPr kumimoji="1" lang="ja-JP" altLang="en-US" sz="1400" b="1" dirty="0">
                        <a:solidFill>
                          <a:srgbClr val="FF0000"/>
                        </a:solidFill>
                      </a:endParaRPr>
                    </a:p>
                  </a:txBody>
                  <a:tcPr anchor="ctr"/>
                </a:tc>
                <a:tc>
                  <a:txBody>
                    <a:bodyPr/>
                    <a:lstStyle/>
                    <a:p>
                      <a:pPr algn="r"/>
                      <a:r>
                        <a:rPr kumimoji="1" lang="en-US" altLang="ja-JP" sz="1400" b="1" dirty="0">
                          <a:solidFill>
                            <a:srgbClr val="0070C0"/>
                          </a:solidFill>
                        </a:rPr>
                        <a:t>250,000</a:t>
                      </a:r>
                      <a:endParaRPr kumimoji="1" lang="ja-JP" altLang="en-US" sz="1400" b="1" dirty="0">
                        <a:solidFill>
                          <a:srgbClr val="0070C0"/>
                        </a:solidFill>
                      </a:endParaRPr>
                    </a:p>
                  </a:txBody>
                  <a:tcPr anchor="ctr"/>
                </a:tc>
                <a:tc>
                  <a:txBody>
                    <a:bodyPr/>
                    <a:lstStyle/>
                    <a:p>
                      <a:pPr algn="r"/>
                      <a:r>
                        <a:rPr kumimoji="1" lang="en-US" altLang="ja-JP" sz="1400" b="1" dirty="0">
                          <a:solidFill>
                            <a:srgbClr val="00B050"/>
                          </a:solidFill>
                        </a:rPr>
                        <a:t>260,000</a:t>
                      </a:r>
                      <a:endParaRPr kumimoji="1" lang="ja-JP" altLang="en-US" sz="1400" b="1" dirty="0">
                        <a:solidFill>
                          <a:srgbClr val="00B050"/>
                        </a:solidFill>
                      </a:endParaRPr>
                    </a:p>
                  </a:txBody>
                  <a:tcPr anchor="ctr"/>
                </a:tc>
                <a:tc>
                  <a:txBody>
                    <a:bodyPr/>
                    <a:lstStyle/>
                    <a:p>
                      <a:pPr algn="r"/>
                      <a:r>
                        <a:rPr kumimoji="1" lang="en-US" altLang="ja-JP" sz="1400" b="1" dirty="0"/>
                        <a:t>260,000</a:t>
                      </a:r>
                      <a:endParaRPr kumimoji="1" lang="ja-JP" altLang="en-US" sz="1400" b="1" dirty="0"/>
                    </a:p>
                  </a:txBody>
                  <a:tcPr anchor="ctr"/>
                </a:tc>
                <a:extLst>
                  <a:ext uri="{0D108BD9-81ED-4DB2-BD59-A6C34878D82A}">
                    <a16:rowId xmlns:a16="http://schemas.microsoft.com/office/drawing/2014/main" val="3225339651"/>
                  </a:ext>
                </a:extLst>
              </a:tr>
              <a:tr h="370840">
                <a:tc>
                  <a:txBody>
                    <a:bodyPr/>
                    <a:lstStyle/>
                    <a:p>
                      <a:r>
                        <a:rPr kumimoji="1" lang="ja-JP" altLang="en-US" sz="1400" dirty="0"/>
                        <a:t>時間外労働</a:t>
                      </a:r>
                    </a:p>
                  </a:txBody>
                  <a:tcPr anchorCtr="1"/>
                </a:tc>
                <a:tc>
                  <a:txBody>
                    <a:bodyPr/>
                    <a:lstStyle/>
                    <a:p>
                      <a:pPr algn="r"/>
                      <a:r>
                        <a:rPr kumimoji="1" lang="en-US" altLang="ja-JP" sz="1400" b="1" dirty="0"/>
                        <a:t>15,000</a:t>
                      </a:r>
                      <a:endParaRPr kumimoji="1" lang="ja-JP" altLang="en-US" sz="1400" b="1" dirty="0"/>
                    </a:p>
                  </a:txBody>
                  <a:tcPr anchor="ctr"/>
                </a:tc>
                <a:tc>
                  <a:txBody>
                    <a:bodyPr/>
                    <a:lstStyle/>
                    <a:p>
                      <a:pPr algn="r"/>
                      <a:r>
                        <a:rPr kumimoji="1" lang="en-US" altLang="ja-JP" sz="1400" b="1" dirty="0">
                          <a:solidFill>
                            <a:srgbClr val="FF0000"/>
                          </a:solidFill>
                        </a:rPr>
                        <a:t>18,000</a:t>
                      </a:r>
                      <a:endParaRPr kumimoji="1" lang="ja-JP" altLang="en-US" sz="1400" b="1" dirty="0">
                        <a:solidFill>
                          <a:srgbClr val="FF0000"/>
                        </a:solidFill>
                      </a:endParaRPr>
                    </a:p>
                  </a:txBody>
                  <a:tcPr anchor="ctr"/>
                </a:tc>
                <a:tc>
                  <a:txBody>
                    <a:bodyPr/>
                    <a:lstStyle/>
                    <a:p>
                      <a:pPr algn="r"/>
                      <a:r>
                        <a:rPr kumimoji="1" lang="en-US" altLang="ja-JP" sz="1400" b="1" dirty="0">
                          <a:solidFill>
                            <a:srgbClr val="0070C0"/>
                          </a:solidFill>
                        </a:rPr>
                        <a:t>20,000</a:t>
                      </a:r>
                      <a:endParaRPr kumimoji="1" lang="ja-JP" altLang="en-US" sz="1400" b="1" dirty="0">
                        <a:solidFill>
                          <a:srgbClr val="0070C0"/>
                        </a:solidFill>
                      </a:endParaRPr>
                    </a:p>
                  </a:txBody>
                  <a:tcPr anchor="ctr"/>
                </a:tc>
                <a:tc>
                  <a:txBody>
                    <a:bodyPr/>
                    <a:lstStyle/>
                    <a:p>
                      <a:pPr algn="r"/>
                      <a:r>
                        <a:rPr kumimoji="1" lang="en-US" altLang="ja-JP" sz="1400" b="1" dirty="0">
                          <a:solidFill>
                            <a:srgbClr val="00B050"/>
                          </a:solidFill>
                        </a:rPr>
                        <a:t>22,000</a:t>
                      </a:r>
                      <a:endParaRPr kumimoji="1" lang="ja-JP" altLang="en-US" sz="1400" b="1" dirty="0">
                        <a:solidFill>
                          <a:srgbClr val="00B050"/>
                        </a:solidFill>
                      </a:endParaRPr>
                    </a:p>
                  </a:txBody>
                  <a:tcPr anchor="ctr"/>
                </a:tc>
                <a:extLst>
                  <a:ext uri="{0D108BD9-81ED-4DB2-BD59-A6C34878D82A}">
                    <a16:rowId xmlns:a16="http://schemas.microsoft.com/office/drawing/2014/main" val="199818771"/>
                  </a:ext>
                </a:extLst>
              </a:tr>
              <a:tr h="370840">
                <a:tc>
                  <a:txBody>
                    <a:bodyPr/>
                    <a:lstStyle/>
                    <a:p>
                      <a:r>
                        <a:rPr kumimoji="1" lang="ja-JP" altLang="en-US" sz="1400" dirty="0"/>
                        <a:t>総支給</a:t>
                      </a:r>
                    </a:p>
                  </a:txBody>
                  <a:tcPr anchorCtr="1"/>
                </a:tc>
                <a:tc>
                  <a:txBody>
                    <a:bodyPr/>
                    <a:lstStyle/>
                    <a:p>
                      <a:pPr algn="r"/>
                      <a:r>
                        <a:rPr kumimoji="1" lang="en-US" altLang="ja-JP" sz="1400" b="1" dirty="0"/>
                        <a:t>265,000</a:t>
                      </a:r>
                      <a:endParaRPr kumimoji="1" lang="ja-JP" altLang="en-US" sz="1400" b="1" dirty="0"/>
                    </a:p>
                  </a:txBody>
                  <a:tcPr anchor="ctr"/>
                </a:tc>
                <a:tc>
                  <a:txBody>
                    <a:bodyPr/>
                    <a:lstStyle/>
                    <a:p>
                      <a:pPr algn="r"/>
                      <a:r>
                        <a:rPr kumimoji="1" lang="en-US" altLang="ja-JP" sz="1400" b="1" dirty="0"/>
                        <a:t>268,000</a:t>
                      </a:r>
                      <a:endParaRPr kumimoji="1" lang="ja-JP" altLang="en-US" sz="1400" b="1" dirty="0"/>
                    </a:p>
                  </a:txBody>
                  <a:tcPr anchor="ctr"/>
                </a:tc>
                <a:tc>
                  <a:txBody>
                    <a:bodyPr/>
                    <a:lstStyle/>
                    <a:p>
                      <a:pPr algn="r"/>
                      <a:r>
                        <a:rPr kumimoji="1" lang="en-US" altLang="ja-JP" sz="1400" b="1" dirty="0"/>
                        <a:t>280,000</a:t>
                      </a:r>
                      <a:endParaRPr kumimoji="1" lang="ja-JP" altLang="en-US" sz="1400" b="1" dirty="0"/>
                    </a:p>
                  </a:txBody>
                  <a:tcPr anchor="ctr"/>
                </a:tc>
                <a:tc>
                  <a:txBody>
                    <a:bodyPr/>
                    <a:lstStyle/>
                    <a:p>
                      <a:pPr algn="r"/>
                      <a:r>
                        <a:rPr kumimoji="1" lang="en-US" altLang="ja-JP" sz="1400" b="1" dirty="0"/>
                        <a:t>282,000</a:t>
                      </a:r>
                      <a:endParaRPr kumimoji="1" lang="ja-JP" altLang="en-US" sz="1400" b="1" dirty="0"/>
                    </a:p>
                  </a:txBody>
                  <a:tcPr anchor="ctr"/>
                </a:tc>
                <a:extLst>
                  <a:ext uri="{0D108BD9-81ED-4DB2-BD59-A6C34878D82A}">
                    <a16:rowId xmlns:a16="http://schemas.microsoft.com/office/drawing/2014/main" val="3668409345"/>
                  </a:ext>
                </a:extLst>
              </a:tr>
              <a:tr h="370840">
                <a:tc>
                  <a:txBody>
                    <a:bodyPr/>
                    <a:lstStyle/>
                    <a:p>
                      <a:r>
                        <a:rPr kumimoji="1" lang="ja-JP" altLang="en-US" sz="1400" dirty="0"/>
                        <a:t>離職票記載</a:t>
                      </a:r>
                    </a:p>
                  </a:txBody>
                  <a:tcPr anchorCtr="1"/>
                </a:tc>
                <a:tc>
                  <a:txBody>
                    <a:bodyPr/>
                    <a:lstStyle/>
                    <a:p>
                      <a:pPr algn="r"/>
                      <a:r>
                        <a:rPr kumimoji="1" lang="en-US" altLang="ja-JP" sz="1400" b="1" dirty="0">
                          <a:solidFill>
                            <a:srgbClr val="FF0000"/>
                          </a:solidFill>
                        </a:rPr>
                        <a:t>268,000</a:t>
                      </a:r>
                      <a:endParaRPr kumimoji="1" lang="ja-JP" altLang="en-US" sz="1400" b="1" dirty="0">
                        <a:solidFill>
                          <a:srgbClr val="FF0000"/>
                        </a:solidFill>
                      </a:endParaRPr>
                    </a:p>
                  </a:txBody>
                  <a:tcPr anchor="ctr"/>
                </a:tc>
                <a:tc>
                  <a:txBody>
                    <a:bodyPr/>
                    <a:lstStyle/>
                    <a:p>
                      <a:pPr algn="r"/>
                      <a:r>
                        <a:rPr kumimoji="1" lang="en-US" altLang="ja-JP" sz="1400" b="1" dirty="0">
                          <a:solidFill>
                            <a:srgbClr val="0070C0"/>
                          </a:solidFill>
                        </a:rPr>
                        <a:t>270,000</a:t>
                      </a:r>
                      <a:endParaRPr kumimoji="1" lang="ja-JP" altLang="en-US" sz="1400" b="1" dirty="0">
                        <a:solidFill>
                          <a:srgbClr val="0070C0"/>
                        </a:solidFill>
                      </a:endParaRPr>
                    </a:p>
                  </a:txBody>
                  <a:tcPr anchor="ctr"/>
                </a:tc>
                <a:tc>
                  <a:txBody>
                    <a:bodyPr/>
                    <a:lstStyle/>
                    <a:p>
                      <a:pPr algn="r"/>
                      <a:r>
                        <a:rPr kumimoji="1" lang="en-US" altLang="ja-JP" sz="1400" b="1" dirty="0">
                          <a:solidFill>
                            <a:srgbClr val="00B050"/>
                          </a:solidFill>
                        </a:rPr>
                        <a:t>282,000</a:t>
                      </a:r>
                      <a:endParaRPr kumimoji="1" lang="ja-JP" altLang="en-US" sz="1400" b="1" dirty="0">
                        <a:solidFill>
                          <a:srgbClr val="00B050"/>
                        </a:solidFill>
                      </a:endParaRPr>
                    </a:p>
                  </a:txBody>
                  <a:tcPr anchor="ctr"/>
                </a:tc>
                <a:tc>
                  <a:txBody>
                    <a:bodyPr/>
                    <a:lstStyle/>
                    <a:p>
                      <a:pPr algn="r"/>
                      <a:endParaRPr kumimoji="1" lang="ja-JP" altLang="en-US" sz="1400" b="1" dirty="0"/>
                    </a:p>
                  </a:txBody>
                  <a:tcPr anchor="ctr"/>
                </a:tc>
                <a:extLst>
                  <a:ext uri="{0D108BD9-81ED-4DB2-BD59-A6C34878D82A}">
                    <a16:rowId xmlns:a16="http://schemas.microsoft.com/office/drawing/2014/main" val="1489681451"/>
                  </a:ext>
                </a:extLst>
              </a:tr>
            </a:tbl>
          </a:graphicData>
        </a:graphic>
      </p:graphicFrame>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11</a:t>
            </a:fld>
            <a:endParaRPr lang="en-US" altLang="ja-JP"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321345408"/>
      </p:ext>
    </p:extLst>
  </p:cSld>
  <p:clrMapOvr>
    <a:masterClrMapping/>
  </p:clrMapOvr>
  <mc:AlternateContent xmlns:mc="http://schemas.openxmlformats.org/markup-compatibility/2006" xmlns:p14="http://schemas.microsoft.com/office/powerpoint/2010/main">
    <mc:Choice Requires="p14">
      <p:transition spd="slow" p14:dur="2000" advTm="84350"/>
    </mc:Choice>
    <mc:Fallback xmlns="">
      <p:transition spd="slow" advTm="84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95300" y="111"/>
            <a:ext cx="8634164"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４　</a:t>
            </a:r>
            <a:r>
              <a:rPr lang="ja-JP" altLang="en-US" sz="3600" spc="-150" dirty="0">
                <a:solidFill>
                  <a:schemeClr val="accent1">
                    <a:lumMod val="75000"/>
                  </a:schemeClr>
                </a:solidFill>
                <a:latin typeface="HG丸ｺﾞｼｯｸM-PRO" panose="020F0600000000000000" pitchFamily="50" charset="-128"/>
                <a:ea typeface="HG丸ｺﾞｼｯｸM-PRO" panose="020F0600000000000000" pitchFamily="50" charset="-128"/>
              </a:rPr>
              <a:t>離職証明書（離職票）</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625330" y="778209"/>
            <a:ext cx="9073008" cy="369332"/>
          </a:xfrm>
          <a:prstGeom prst="rect">
            <a:avLst/>
          </a:prstGeom>
        </p:spPr>
        <p:txBody>
          <a:bodyPr wrap="square">
            <a:spAutoFit/>
          </a:bodyPr>
          <a:lstStyle/>
          <a:p>
            <a:r>
              <a:rPr lang="ja-JP" altLang="en-US" kern="100" dirty="0">
                <a:latin typeface="+mj-ea"/>
                <a:ea typeface="+mj-ea"/>
                <a:cs typeface="Times New Roman" panose="02020603050405020304" pitchFamily="18" charset="0"/>
              </a:rPr>
              <a:t>（６）離職理由欄に係る確認資料</a:t>
            </a:r>
            <a:endParaRPr lang="ja-JP" altLang="en-US" sz="1500" dirty="0">
              <a:latin typeface="+mj-ea"/>
              <a:ea typeface="+mj-ea"/>
            </a:endParaRPr>
          </a:p>
        </p:txBody>
      </p:sp>
      <p:sp>
        <p:nvSpPr>
          <p:cNvPr id="7" name="コンテンツ プレースホルダー 1"/>
          <p:cNvSpPr>
            <a:spLocks noGrp="1"/>
          </p:cNvSpPr>
          <p:nvPr>
            <p:ph idx="1"/>
          </p:nvPr>
        </p:nvSpPr>
        <p:spPr>
          <a:xfrm>
            <a:off x="693225" y="1178868"/>
            <a:ext cx="9005113" cy="5286747"/>
          </a:xfrm>
        </p:spPr>
        <p:txBody>
          <a:bodyPr rtlCol="0">
            <a:noAutofit/>
          </a:bodyPr>
          <a:lstStyle/>
          <a:p>
            <a:pPr marL="0" indent="0">
              <a:lnSpc>
                <a:spcPct val="100000"/>
              </a:lnSpc>
              <a:spcBef>
                <a:spcPts val="600"/>
              </a:spcBef>
              <a:buNone/>
            </a:pPr>
            <a:r>
              <a:rPr lang="ja-JP" altLang="en-US" sz="1600" dirty="0">
                <a:latin typeface="+mn-ea"/>
                <a:ea typeface="+mn-ea"/>
              </a:rPr>
              <a:t>＊定年　→　就業規則</a:t>
            </a:r>
            <a:endParaRPr lang="en-US" altLang="ja-JP" sz="1600" dirty="0">
              <a:latin typeface="+mn-ea"/>
              <a:ea typeface="+mn-ea"/>
            </a:endParaRPr>
          </a:p>
          <a:p>
            <a:pPr marL="0" indent="0">
              <a:lnSpc>
                <a:spcPct val="100000"/>
              </a:lnSpc>
              <a:spcBef>
                <a:spcPts val="600"/>
              </a:spcBef>
              <a:buNone/>
            </a:pPr>
            <a:r>
              <a:rPr lang="ja-JP" altLang="en-US" sz="1600" dirty="0">
                <a:latin typeface="+mn-ea"/>
                <a:ea typeface="+mn-ea"/>
              </a:rPr>
              <a:t>＊雇用期限到来による離職　→　就業規則・雇用契約書・雇入通知書など</a:t>
            </a:r>
            <a:endParaRPr lang="en-US" altLang="ja-JP" sz="1600" dirty="0">
              <a:latin typeface="+mn-ea"/>
              <a:ea typeface="+mn-ea"/>
            </a:endParaRPr>
          </a:p>
          <a:p>
            <a:pPr marL="0" indent="0">
              <a:lnSpc>
                <a:spcPct val="100000"/>
              </a:lnSpc>
              <a:spcBef>
                <a:spcPts val="600"/>
              </a:spcBef>
              <a:buNone/>
            </a:pPr>
            <a:r>
              <a:rPr lang="ja-JP" altLang="en-US" sz="1600" dirty="0">
                <a:latin typeface="+mn-ea"/>
                <a:ea typeface="+mn-ea"/>
              </a:rPr>
              <a:t>＊契約期間満了　→　雇用契約書・雇入通知書</a:t>
            </a:r>
            <a:r>
              <a:rPr lang="ja-JP" altLang="en-US" sz="1600" dirty="0" smtClean="0">
                <a:latin typeface="+mn-ea"/>
                <a:ea typeface="+mn-ea"/>
              </a:rPr>
              <a:t>など</a:t>
            </a:r>
            <a:r>
              <a:rPr lang="ja-JP" altLang="en-US" sz="1600" dirty="0">
                <a:latin typeface="+mn-ea"/>
                <a:ea typeface="+mn-ea"/>
              </a:rPr>
              <a:t>　　　　　　　　　　</a:t>
            </a:r>
            <a:endParaRPr lang="en-US" altLang="ja-JP" sz="1600" dirty="0" smtClean="0">
              <a:latin typeface="+mn-ea"/>
              <a:ea typeface="+mn-ea"/>
            </a:endParaRPr>
          </a:p>
          <a:p>
            <a:pPr marL="0" indent="0">
              <a:lnSpc>
                <a:spcPct val="100000"/>
              </a:lnSpc>
              <a:spcBef>
                <a:spcPts val="600"/>
              </a:spcBef>
              <a:buNone/>
            </a:pPr>
            <a:r>
              <a:rPr lang="ja-JP" altLang="en-US" sz="1600" dirty="0" smtClean="0">
                <a:latin typeface="+mn-ea"/>
                <a:ea typeface="+mn-ea"/>
              </a:rPr>
              <a:t>＊休職期間満了　→　就業規則（休職規定部分）、休職に関する通知書（あれば）</a:t>
            </a:r>
            <a:endParaRPr lang="en-US" altLang="ja-JP" sz="1600" dirty="0" smtClean="0">
              <a:latin typeface="+mn-ea"/>
              <a:ea typeface="+mn-ea"/>
            </a:endParaRPr>
          </a:p>
          <a:p>
            <a:pPr marL="0" indent="0">
              <a:lnSpc>
                <a:spcPct val="100000"/>
              </a:lnSpc>
              <a:spcBef>
                <a:spcPts val="600"/>
              </a:spcBef>
              <a:buNone/>
            </a:pPr>
            <a:r>
              <a:rPr lang="ja-JP" altLang="en-US" sz="1600" dirty="0" smtClean="0">
                <a:latin typeface="+mn-ea"/>
                <a:ea typeface="+mn-ea"/>
              </a:rPr>
              <a:t>＊</a:t>
            </a:r>
            <a:r>
              <a:rPr lang="ja-JP" altLang="en-US" sz="1600" dirty="0">
                <a:latin typeface="+mn-ea"/>
                <a:ea typeface="+mn-ea"/>
              </a:rPr>
              <a:t>早期退職優遇制度・選択定年制度　→　制度内容が分かるもの</a:t>
            </a:r>
            <a:endParaRPr lang="en-US" altLang="ja-JP" sz="1600" dirty="0">
              <a:latin typeface="+mn-ea"/>
              <a:ea typeface="+mn-ea"/>
            </a:endParaRPr>
          </a:p>
          <a:p>
            <a:pPr marL="0" indent="0">
              <a:lnSpc>
                <a:spcPct val="100000"/>
              </a:lnSpc>
              <a:spcBef>
                <a:spcPts val="600"/>
              </a:spcBef>
              <a:buNone/>
            </a:pPr>
            <a:r>
              <a:rPr lang="ja-JP" altLang="en-US" sz="1600" dirty="0">
                <a:latin typeface="+mn-ea"/>
                <a:ea typeface="+mn-ea"/>
              </a:rPr>
              <a:t>＊重責解雇　→　労働基準監督署の解雇予告除外認定書</a:t>
            </a:r>
            <a:r>
              <a:rPr lang="en-US" altLang="ja-JP" sz="1600" dirty="0">
                <a:latin typeface="+mn-ea"/>
                <a:ea typeface="+mn-ea"/>
              </a:rPr>
              <a:t>(</a:t>
            </a:r>
            <a:r>
              <a:rPr lang="ja-JP" altLang="en-US" sz="1600" dirty="0">
                <a:latin typeface="+mn-ea"/>
                <a:ea typeface="+mn-ea"/>
              </a:rPr>
              <a:t>控</a:t>
            </a:r>
            <a:r>
              <a:rPr lang="en-US" altLang="ja-JP" sz="1600" dirty="0">
                <a:latin typeface="+mn-ea"/>
                <a:ea typeface="+mn-ea"/>
              </a:rPr>
              <a:t>)</a:t>
            </a:r>
            <a:r>
              <a:rPr lang="ja-JP" altLang="en-US" sz="1600" dirty="0">
                <a:latin typeface="+mn-ea"/>
                <a:ea typeface="+mn-ea"/>
              </a:rPr>
              <a:t>・就業規則・　　　　　　　　　　　　　　　　　　　　　　　　　　　　</a:t>
            </a:r>
            <a:endParaRPr lang="en-US" altLang="ja-JP" sz="1600" dirty="0">
              <a:latin typeface="+mn-ea"/>
              <a:ea typeface="+mn-ea"/>
            </a:endParaRPr>
          </a:p>
          <a:p>
            <a:pPr marL="0" indent="0">
              <a:lnSpc>
                <a:spcPct val="100000"/>
              </a:lnSpc>
              <a:spcBef>
                <a:spcPts val="600"/>
              </a:spcBef>
              <a:buNone/>
            </a:pPr>
            <a:r>
              <a:rPr lang="ja-JP" altLang="en-US" sz="1600" dirty="0">
                <a:latin typeface="+mn-ea"/>
                <a:ea typeface="+mn-ea"/>
              </a:rPr>
              <a:t>　　　　　　　　懲罰委員会が開催されている場合は委員会の決定通知書</a:t>
            </a:r>
            <a:r>
              <a:rPr lang="ja-JP" altLang="en-US" sz="1600" dirty="0" smtClean="0">
                <a:latin typeface="+mn-ea"/>
                <a:ea typeface="+mn-ea"/>
              </a:rPr>
              <a:t>など</a:t>
            </a:r>
            <a:endParaRPr lang="en-US" altLang="ja-JP" sz="1600" dirty="0" smtClean="0">
              <a:latin typeface="+mn-ea"/>
              <a:ea typeface="+mn-ea"/>
            </a:endParaRPr>
          </a:p>
          <a:p>
            <a:pPr marL="0" indent="0">
              <a:lnSpc>
                <a:spcPct val="100000"/>
              </a:lnSpc>
              <a:spcBef>
                <a:spcPts val="600"/>
              </a:spcBef>
              <a:buNone/>
            </a:pPr>
            <a:r>
              <a:rPr lang="ja-JP" altLang="en-US" sz="1600" dirty="0" smtClean="0">
                <a:latin typeface="+mn-ea"/>
              </a:rPr>
              <a:t>＊嫌がらせやハラスメント等　→　経緯が記載された資料</a:t>
            </a:r>
            <a:endParaRPr lang="en-US" altLang="ja-JP" sz="1600" dirty="0">
              <a:latin typeface="+mn-ea"/>
              <a:ea typeface="+mn-ea"/>
            </a:endParaRPr>
          </a:p>
          <a:p>
            <a:pPr marL="0" indent="0">
              <a:lnSpc>
                <a:spcPct val="100000"/>
              </a:lnSpc>
              <a:spcBef>
                <a:spcPts val="600"/>
              </a:spcBef>
              <a:buNone/>
            </a:pPr>
            <a:r>
              <a:rPr lang="ja-JP" altLang="en-US" sz="1600" dirty="0">
                <a:latin typeface="+mn-ea"/>
                <a:ea typeface="+mn-ea"/>
              </a:rPr>
              <a:t>＊週</a:t>
            </a:r>
            <a:r>
              <a:rPr lang="en-US" altLang="ja-JP" sz="1600" dirty="0">
                <a:latin typeface="+mn-ea"/>
                <a:ea typeface="+mn-ea"/>
              </a:rPr>
              <a:t>20</a:t>
            </a:r>
            <a:r>
              <a:rPr lang="ja-JP" altLang="en-US" sz="1600" dirty="0">
                <a:latin typeface="+mn-ea"/>
                <a:ea typeface="+mn-ea"/>
              </a:rPr>
              <a:t>時間未満に</a:t>
            </a:r>
            <a:r>
              <a:rPr lang="ja-JP" altLang="en-US" sz="1600" dirty="0">
                <a:latin typeface="+mn-ea"/>
              </a:rPr>
              <a:t>変更　→　雇用契約書・雇入通知書など（</a:t>
            </a:r>
            <a:r>
              <a:rPr lang="en-US" altLang="ja-JP" sz="1600" dirty="0">
                <a:latin typeface="+mn-ea"/>
              </a:rPr>
              <a:t>20</a:t>
            </a:r>
            <a:r>
              <a:rPr lang="ja-JP" altLang="en-US" sz="1600" dirty="0">
                <a:latin typeface="+mn-ea"/>
              </a:rPr>
              <a:t>時間未満のもの）</a:t>
            </a:r>
            <a:endParaRPr lang="en-US" altLang="ja-JP" sz="1600" dirty="0">
              <a:latin typeface="+mn-ea"/>
            </a:endParaRPr>
          </a:p>
          <a:p>
            <a:pPr marL="0" indent="0">
              <a:lnSpc>
                <a:spcPct val="100000"/>
              </a:lnSpc>
              <a:spcBef>
                <a:spcPts val="600"/>
              </a:spcBef>
              <a:buNone/>
            </a:pPr>
            <a:r>
              <a:rPr lang="ja-JP" altLang="en-US" sz="1600" dirty="0">
                <a:latin typeface="+mn-ea"/>
                <a:ea typeface="+mn-ea"/>
              </a:rPr>
              <a:t>　　　　　　（</a:t>
            </a:r>
            <a:r>
              <a:rPr lang="en-US" altLang="ja-JP" sz="1600" dirty="0">
                <a:latin typeface="+mn-ea"/>
                <a:ea typeface="+mn-ea"/>
              </a:rPr>
              <a:t>※20</a:t>
            </a:r>
            <a:r>
              <a:rPr lang="ja-JP" altLang="en-US" sz="1600" dirty="0">
                <a:latin typeface="+mn-ea"/>
                <a:ea typeface="+mn-ea"/>
              </a:rPr>
              <a:t>時間</a:t>
            </a:r>
            <a:r>
              <a:rPr lang="ja-JP" altLang="en-US" sz="1600" dirty="0" smtClean="0">
                <a:latin typeface="+mn-ea"/>
                <a:ea typeface="+mn-ea"/>
              </a:rPr>
              <a:t>未満への変更</a:t>
            </a:r>
            <a:r>
              <a:rPr lang="ja-JP" altLang="en-US" sz="1600" dirty="0">
                <a:latin typeface="+mn-ea"/>
                <a:ea typeface="+mn-ea"/>
              </a:rPr>
              <a:t>が</a:t>
            </a:r>
            <a:r>
              <a:rPr lang="ja-JP" altLang="en-US" sz="1800" b="1" u="sng" dirty="0">
                <a:latin typeface="+mn-ea"/>
                <a:ea typeface="+mn-ea"/>
              </a:rPr>
              <a:t>「本人申出」</a:t>
            </a:r>
            <a:r>
              <a:rPr lang="ja-JP" altLang="en-US" sz="1600" dirty="0">
                <a:latin typeface="+mn-ea"/>
                <a:ea typeface="+mn-ea"/>
              </a:rPr>
              <a:t>か</a:t>
            </a:r>
            <a:r>
              <a:rPr lang="ja-JP" altLang="en-US" sz="1800" b="1" u="sng" dirty="0">
                <a:latin typeface="+mn-ea"/>
                <a:ea typeface="+mn-ea"/>
              </a:rPr>
              <a:t>「事業主申出</a:t>
            </a:r>
            <a:r>
              <a:rPr lang="ja-JP" altLang="en-US" sz="1800" b="1" u="sng" dirty="0" smtClean="0">
                <a:latin typeface="+mn-ea"/>
                <a:ea typeface="+mn-ea"/>
              </a:rPr>
              <a:t>」</a:t>
            </a:r>
            <a:r>
              <a:rPr lang="ja-JP" altLang="en-US" sz="1600" dirty="0" smtClean="0">
                <a:latin typeface="+mn-ea"/>
                <a:ea typeface="+mn-ea"/>
              </a:rPr>
              <a:t>のいずれか要記載）</a:t>
            </a:r>
            <a:endParaRPr lang="en-US" altLang="ja-JP" sz="1600" dirty="0">
              <a:latin typeface="+mn-ea"/>
              <a:ea typeface="+mn-ea"/>
            </a:endParaRPr>
          </a:p>
          <a:p>
            <a:pPr marL="0" indent="0">
              <a:lnSpc>
                <a:spcPct val="100000"/>
              </a:lnSpc>
              <a:buNone/>
            </a:pPr>
            <a:r>
              <a:rPr lang="en-US" altLang="ja-JP" sz="1600" dirty="0" smtClean="0">
                <a:latin typeface="+mn-ea"/>
                <a:ea typeface="+mn-ea"/>
              </a:rPr>
              <a:t>※</a:t>
            </a:r>
            <a:r>
              <a:rPr lang="ja-JP" altLang="en-US" sz="1600" dirty="0">
                <a:latin typeface="+mn-ea"/>
                <a:ea typeface="+mn-ea"/>
              </a:rPr>
              <a:t>自己都合・解雇・退職勧奨などの場合は、退職願・解雇通知書・退職勧奨通知書などがあれば添付して下さい。</a:t>
            </a:r>
            <a:r>
              <a:rPr lang="en-US" altLang="ja-JP" sz="1600" dirty="0">
                <a:latin typeface="+mn-ea"/>
                <a:ea typeface="+mn-ea"/>
              </a:rPr>
              <a:t>(</a:t>
            </a:r>
            <a:r>
              <a:rPr lang="ja-JP" altLang="en-US" sz="1600" dirty="0">
                <a:latin typeface="+mn-ea"/>
                <a:ea typeface="+mn-ea"/>
              </a:rPr>
              <a:t>無くても受理可能です。</a:t>
            </a:r>
            <a:r>
              <a:rPr lang="en-US" altLang="ja-JP" sz="1600" dirty="0">
                <a:latin typeface="+mn-ea"/>
                <a:ea typeface="+mn-ea"/>
              </a:rPr>
              <a:t>)</a:t>
            </a:r>
          </a:p>
          <a:p>
            <a:pPr marL="0" indent="0">
              <a:lnSpc>
                <a:spcPct val="100000"/>
              </a:lnSpc>
              <a:buNone/>
            </a:pPr>
            <a:r>
              <a:rPr lang="en-US" altLang="ja-JP" sz="1600" dirty="0">
                <a:latin typeface="+mn-ea"/>
                <a:ea typeface="+mn-ea"/>
              </a:rPr>
              <a:t>※</a:t>
            </a:r>
            <a:r>
              <a:rPr lang="ja-JP" altLang="en-US" sz="1600" dirty="0">
                <a:latin typeface="+mn-ea"/>
                <a:ea typeface="+mn-ea"/>
              </a:rPr>
              <a:t>離職理由が</a:t>
            </a:r>
            <a:r>
              <a:rPr lang="en-US" altLang="ja-JP" sz="1600" dirty="0">
                <a:latin typeface="+mn-ea"/>
                <a:ea typeface="+mn-ea"/>
              </a:rPr>
              <a:t>『</a:t>
            </a:r>
            <a:r>
              <a:rPr lang="ja-JP" altLang="en-US" sz="1600" dirty="0">
                <a:latin typeface="+mn-ea"/>
                <a:ea typeface="+mn-ea"/>
              </a:rPr>
              <a:t>自己都合以外の「労働者の判断によるもの</a:t>
            </a:r>
            <a:r>
              <a:rPr lang="ja-JP" altLang="en-US" sz="1600" dirty="0" smtClean="0">
                <a:latin typeface="+mn-ea"/>
                <a:ea typeface="+mn-ea"/>
              </a:rPr>
              <a:t>」については、労働者の意思を</a:t>
            </a:r>
            <a:r>
              <a:rPr lang="ja-JP" altLang="en-US" sz="1600" smtClean="0">
                <a:latin typeface="+mn-ea"/>
                <a:ea typeface="+mn-ea"/>
              </a:rPr>
              <a:t>記載</a:t>
            </a:r>
            <a:r>
              <a:rPr lang="ja-JP" altLang="en-US" sz="1600" smtClean="0">
                <a:latin typeface="+mn-ea"/>
                <a:ea typeface="+mn-ea"/>
              </a:rPr>
              <a:t>するので</a:t>
            </a:r>
            <a:r>
              <a:rPr lang="ja-JP" altLang="en-US" sz="1600" dirty="0" smtClean="0">
                <a:latin typeface="+mn-ea"/>
                <a:ea typeface="+mn-ea"/>
              </a:rPr>
              <a:t>はなく、事業所として確認、把握している該当理由を記載してください。</a:t>
            </a:r>
            <a:endParaRPr lang="en-US" altLang="ja-JP" sz="1600" dirty="0">
              <a:latin typeface="+mn-ea"/>
              <a:ea typeface="+mn-ea"/>
            </a:endParaRPr>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12</a:t>
            </a:fld>
            <a:endParaRPr lang="en-US" altLang="ja-JP" dirty="0"/>
          </a:p>
        </p:txBody>
      </p:sp>
    </p:spTree>
    <p:extLst>
      <p:ext uri="{BB962C8B-B14F-4D97-AF65-F5344CB8AC3E}">
        <p14:creationId xmlns:p14="http://schemas.microsoft.com/office/powerpoint/2010/main" val="4264957018"/>
      </p:ext>
    </p:extLst>
  </p:cSld>
  <p:clrMapOvr>
    <a:masterClrMapping/>
  </p:clrMapOvr>
  <mc:AlternateContent xmlns:mc="http://schemas.openxmlformats.org/markup-compatibility/2006" xmlns:p14="http://schemas.microsoft.com/office/powerpoint/2010/main">
    <mc:Choice Requires="p14">
      <p:transition spd="slow" p14:dur="2000" advTm="64798"/>
    </mc:Choice>
    <mc:Fallback xmlns="">
      <p:transition spd="slow" advTm="6479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95300" y="111"/>
            <a:ext cx="8089900"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３</a:t>
            </a:r>
            <a:r>
              <a:rPr lang="ja-JP" altLang="en-US" sz="36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　得喪関係</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703940" y="764941"/>
            <a:ext cx="7489420" cy="369332"/>
          </a:xfrm>
          <a:prstGeom prst="rect">
            <a:avLst/>
          </a:prstGeom>
        </p:spPr>
        <p:txBody>
          <a:bodyPr wrap="square">
            <a:spAutoFit/>
          </a:bodyPr>
          <a:lstStyle/>
          <a:p>
            <a:r>
              <a:rPr lang="ja-JP" altLang="en-US" kern="100" dirty="0" smtClean="0">
                <a:latin typeface="+mj-ea"/>
                <a:ea typeface="+mj-ea"/>
                <a:cs typeface="Times New Roman" panose="02020603050405020304" pitchFamily="18" charset="0"/>
              </a:rPr>
              <a:t>（２）</a:t>
            </a:r>
            <a:r>
              <a:rPr lang="ja-JP" altLang="ja-JP" kern="100" dirty="0" smtClean="0">
                <a:latin typeface="+mj-ea"/>
                <a:ea typeface="+mj-ea"/>
                <a:cs typeface="Times New Roman" panose="02020603050405020304" pitchFamily="18" charset="0"/>
              </a:rPr>
              <a:t>資格</a:t>
            </a:r>
            <a:r>
              <a:rPr lang="ja-JP" altLang="en-US" kern="100" dirty="0" smtClean="0">
                <a:latin typeface="+mj-ea"/>
                <a:ea typeface="+mj-ea"/>
                <a:cs typeface="Times New Roman" panose="02020603050405020304" pitchFamily="18" charset="0"/>
              </a:rPr>
              <a:t>喪失</a:t>
            </a:r>
            <a:r>
              <a:rPr lang="ja-JP" altLang="ja-JP" kern="100" dirty="0" smtClean="0">
                <a:latin typeface="+mj-ea"/>
                <a:ea typeface="+mj-ea"/>
                <a:cs typeface="Times New Roman" panose="02020603050405020304" pitchFamily="18" charset="0"/>
              </a:rPr>
              <a:t>届</a:t>
            </a:r>
            <a:r>
              <a:rPr lang="ja-JP" altLang="en-US" sz="1400" kern="100" dirty="0" smtClean="0">
                <a:latin typeface="+mj-ea"/>
                <a:ea typeface="+mj-ea"/>
                <a:cs typeface="Times New Roman" panose="02020603050405020304" pitchFamily="18" charset="0"/>
              </a:rPr>
              <a:t>（被保険者でなくなった日（離職日の翌日）の翌日から</a:t>
            </a:r>
            <a:r>
              <a:rPr lang="en-US" altLang="ja-JP" sz="1400" kern="100" dirty="0" smtClean="0">
                <a:latin typeface="+mj-ea"/>
                <a:ea typeface="+mj-ea"/>
                <a:cs typeface="Times New Roman" panose="02020603050405020304" pitchFamily="18" charset="0"/>
              </a:rPr>
              <a:t>10</a:t>
            </a:r>
            <a:r>
              <a:rPr lang="ja-JP" altLang="en-US" sz="1400" kern="100" dirty="0" smtClean="0">
                <a:latin typeface="+mj-ea"/>
                <a:ea typeface="+mj-ea"/>
                <a:cs typeface="Times New Roman" panose="02020603050405020304" pitchFamily="18" charset="0"/>
              </a:rPr>
              <a:t>日以内）</a:t>
            </a:r>
            <a:endParaRPr lang="ja-JP" altLang="en-US" sz="1400" dirty="0">
              <a:latin typeface="+mj-ea"/>
              <a:ea typeface="+mj-ea"/>
            </a:endParaRPr>
          </a:p>
        </p:txBody>
      </p:sp>
      <p:sp>
        <p:nvSpPr>
          <p:cNvPr id="8" name="Rectangle 8"/>
          <p:cNvSpPr>
            <a:spLocks noChangeArrowheads="1"/>
          </p:cNvSpPr>
          <p:nvPr/>
        </p:nvSpPr>
        <p:spPr bwMode="auto">
          <a:xfrm>
            <a:off x="1207600" y="1080059"/>
            <a:ext cx="28809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600" dirty="0" smtClean="0">
                <a:latin typeface="+mn-ea"/>
                <a:cs typeface="Times New Roman" panose="02020603050405020304" pitchFamily="18" charset="0"/>
              </a:rPr>
              <a:t>〇</a:t>
            </a: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　喪失原因</a:t>
            </a:r>
            <a:endParaRPr kumimoji="0" lang="en-US" altLang="ja-JP" sz="1600" b="0" i="0" u="none" strike="noStrike" cap="none" normalizeH="0" baseline="0" dirty="0" smtClean="0">
              <a:ln>
                <a:noFill/>
              </a:ln>
              <a:solidFill>
                <a:schemeClr val="tx1"/>
              </a:solidFill>
              <a:effectLst/>
              <a:latin typeface="+mn-ea"/>
              <a:cs typeface="Times New Roman" panose="02020603050405020304" pitchFamily="18" charset="0"/>
            </a:endParaRPr>
          </a:p>
        </p:txBody>
      </p:sp>
      <p:graphicFrame>
        <p:nvGraphicFramePr>
          <p:cNvPr id="10" name="表 9"/>
          <p:cNvGraphicFramePr>
            <a:graphicFrameLocks noGrp="1"/>
          </p:cNvGraphicFramePr>
          <p:nvPr>
            <p:extLst>
              <p:ext uri="{D42A27DB-BD31-4B8C-83A1-F6EECF244321}">
                <p14:modId xmlns:p14="http://schemas.microsoft.com/office/powerpoint/2010/main" val="729642578"/>
              </p:ext>
            </p:extLst>
          </p:nvPr>
        </p:nvGraphicFramePr>
        <p:xfrm>
          <a:off x="1688955" y="1365696"/>
          <a:ext cx="7116378" cy="2865120"/>
        </p:xfrm>
        <a:graphic>
          <a:graphicData uri="http://schemas.openxmlformats.org/drawingml/2006/table">
            <a:tbl>
              <a:tblPr firstRow="1" bandRow="1">
                <a:tableStyleId>{21E4AEA4-8DFA-4A89-87EB-49C32662AFE0}</a:tableStyleId>
              </a:tblPr>
              <a:tblGrid>
                <a:gridCol w="527741">
                  <a:extLst>
                    <a:ext uri="{9D8B030D-6E8A-4147-A177-3AD203B41FA5}">
                      <a16:colId xmlns:a16="http://schemas.microsoft.com/office/drawing/2014/main" val="33698920"/>
                    </a:ext>
                  </a:extLst>
                </a:gridCol>
                <a:gridCol w="6588637">
                  <a:extLst>
                    <a:ext uri="{9D8B030D-6E8A-4147-A177-3AD203B41FA5}">
                      <a16:colId xmlns:a16="http://schemas.microsoft.com/office/drawing/2014/main" val="241585840"/>
                    </a:ext>
                  </a:extLst>
                </a:gridCol>
              </a:tblGrid>
              <a:tr h="335112">
                <a:tc>
                  <a:txBody>
                    <a:bodyPr/>
                    <a:lstStyle/>
                    <a:p>
                      <a:r>
                        <a:rPr kumimoji="1" lang="ja-JP" altLang="en-US" sz="1200" dirty="0" smtClean="0"/>
                        <a:t>喪失原因</a:t>
                      </a:r>
                      <a:endParaRPr kumimoji="1" lang="ja-JP" altLang="en-US" sz="1200" dirty="0"/>
                    </a:p>
                  </a:txBody>
                  <a:tcPr marL="36000" marR="36000" anchor="ctr" anchorCtr="1"/>
                </a:tc>
                <a:tc>
                  <a:txBody>
                    <a:bodyPr/>
                    <a:lstStyle/>
                    <a:p>
                      <a:r>
                        <a:rPr kumimoji="1" lang="ja-JP" altLang="en-US" sz="1600" dirty="0" smtClean="0"/>
                        <a:t>内容</a:t>
                      </a:r>
                      <a:endParaRPr kumimoji="1" lang="ja-JP" altLang="en-US" sz="1600" dirty="0"/>
                    </a:p>
                  </a:txBody>
                  <a:tcPr anchor="ctr" anchorCtr="1"/>
                </a:tc>
                <a:extLst>
                  <a:ext uri="{0D108BD9-81ED-4DB2-BD59-A6C34878D82A}">
                    <a16:rowId xmlns:a16="http://schemas.microsoft.com/office/drawing/2014/main" val="3598148140"/>
                  </a:ext>
                </a:extLst>
              </a:tr>
              <a:tr h="370840">
                <a:tc>
                  <a:txBody>
                    <a:bodyPr/>
                    <a:lstStyle/>
                    <a:p>
                      <a:r>
                        <a:rPr kumimoji="1" lang="ja-JP" altLang="en-US" sz="1400" dirty="0" smtClean="0"/>
                        <a:t>１</a:t>
                      </a:r>
                      <a:endParaRPr kumimoji="1" lang="ja-JP" altLang="en-US" sz="1400" dirty="0"/>
                    </a:p>
                  </a:txBody>
                  <a:tcPr anchor="ctr" anchorCtr="1"/>
                </a:tc>
                <a:tc>
                  <a:txBody>
                    <a:bodyPr/>
                    <a:lstStyle/>
                    <a:p>
                      <a:r>
                        <a:rPr kumimoji="1" lang="ja-JP" altLang="en-US" sz="1400" dirty="0" smtClean="0"/>
                        <a:t>・　死亡</a:t>
                      </a:r>
                      <a:endParaRPr kumimoji="1" lang="en-US" altLang="ja-JP" sz="1400" dirty="0" smtClean="0"/>
                    </a:p>
                    <a:p>
                      <a:r>
                        <a:rPr kumimoji="1" lang="ja-JP" altLang="en-US" sz="1400" dirty="0" smtClean="0"/>
                        <a:t>・　在籍出向</a:t>
                      </a:r>
                      <a:r>
                        <a:rPr kumimoji="1" lang="ja-JP" altLang="en-US" sz="1200" dirty="0" smtClean="0"/>
                        <a:t>（</a:t>
                      </a:r>
                      <a:r>
                        <a:rPr kumimoji="1" lang="ja-JP" altLang="en-US" sz="1200" dirty="0" smtClean="0">
                          <a:solidFill>
                            <a:srgbClr val="FF0000"/>
                          </a:solidFill>
                        </a:rPr>
                        <a:t>退職金精算せず出向、退職金対象外の場合は有給引継して出向</a:t>
                      </a:r>
                      <a:r>
                        <a:rPr kumimoji="1" lang="ja-JP" altLang="en-US" sz="1200" dirty="0" smtClean="0"/>
                        <a:t>）</a:t>
                      </a:r>
                      <a:endParaRPr kumimoji="1" lang="ja-JP" altLang="en-US" sz="1200" dirty="0"/>
                    </a:p>
                  </a:txBody>
                  <a:tcPr/>
                </a:tc>
                <a:extLst>
                  <a:ext uri="{0D108BD9-81ED-4DB2-BD59-A6C34878D82A}">
                    <a16:rowId xmlns:a16="http://schemas.microsoft.com/office/drawing/2014/main" val="3416485279"/>
                  </a:ext>
                </a:extLst>
              </a:tr>
              <a:tr h="370840">
                <a:tc>
                  <a:txBody>
                    <a:bodyPr/>
                    <a:lstStyle/>
                    <a:p>
                      <a:r>
                        <a:rPr kumimoji="1" lang="ja-JP" altLang="en-US" sz="1400" dirty="0" smtClean="0"/>
                        <a:t>２</a:t>
                      </a:r>
                      <a:endParaRPr kumimoji="1" lang="ja-JP" altLang="en-US" sz="1400" dirty="0"/>
                    </a:p>
                  </a:txBody>
                  <a:tcPr anchor="ctr" anchorCtr="1"/>
                </a:tc>
                <a:tc>
                  <a:txBody>
                    <a:bodyPr/>
                    <a:lstStyle/>
                    <a:p>
                      <a:r>
                        <a:rPr kumimoji="1" lang="ja-JP" altLang="en-US" sz="1400" dirty="0" smtClean="0"/>
                        <a:t>・　自己都合、定年、契約期間満了、重責解雇</a:t>
                      </a:r>
                      <a:endParaRPr kumimoji="1" lang="en-US" altLang="ja-JP" sz="1400" dirty="0" smtClean="0"/>
                    </a:p>
                    <a:p>
                      <a:r>
                        <a:rPr kumimoji="1" lang="ja-JP" altLang="en-US" sz="1400" dirty="0" smtClean="0"/>
                        <a:t>・　</a:t>
                      </a:r>
                      <a:r>
                        <a:rPr kumimoji="1" lang="ja-JP" altLang="en-US" sz="1400" dirty="0" smtClean="0">
                          <a:solidFill>
                            <a:srgbClr val="FF0000"/>
                          </a:solidFill>
                        </a:rPr>
                        <a:t>移籍出向</a:t>
                      </a:r>
                      <a:r>
                        <a:rPr kumimoji="1" lang="ja-JP" altLang="en-US" sz="1200" dirty="0" smtClean="0"/>
                        <a:t>（退職金精算して出向、退職金対象外の場合は有給引継せず出向）</a:t>
                      </a:r>
                      <a:endParaRPr kumimoji="1" lang="en-US" altLang="ja-JP" sz="1200" dirty="0" smtClean="0"/>
                    </a:p>
                    <a:p>
                      <a:r>
                        <a:rPr kumimoji="1" lang="ja-JP" altLang="en-US" sz="1400" dirty="0" smtClean="0"/>
                        <a:t>・　</a:t>
                      </a:r>
                      <a:r>
                        <a:rPr kumimoji="1" lang="ja-JP" altLang="en-US" sz="1400" dirty="0" smtClean="0">
                          <a:solidFill>
                            <a:srgbClr val="FF0000"/>
                          </a:solidFill>
                        </a:rPr>
                        <a:t>取締役就任</a:t>
                      </a:r>
                      <a:r>
                        <a:rPr kumimoji="1" lang="ja-JP" altLang="en-US" sz="1400" dirty="0" smtClean="0"/>
                        <a:t>（兼務役員除く）</a:t>
                      </a:r>
                      <a:endParaRPr kumimoji="1" lang="en-US" altLang="ja-JP" sz="1400" dirty="0" smtClean="0"/>
                    </a:p>
                    <a:p>
                      <a:r>
                        <a:rPr kumimoji="1" lang="ja-JP" altLang="en-US" sz="1400" dirty="0" smtClean="0"/>
                        <a:t>・　</a:t>
                      </a:r>
                      <a:r>
                        <a:rPr kumimoji="1" lang="ja-JP" altLang="en-US" sz="1400" dirty="0" smtClean="0">
                          <a:solidFill>
                            <a:srgbClr val="FF0000"/>
                          </a:solidFill>
                        </a:rPr>
                        <a:t>週所定労働時間２０時間未満に変更</a:t>
                      </a:r>
                      <a:endParaRPr kumimoji="1" lang="en-US" altLang="ja-JP" sz="1400" dirty="0" smtClean="0">
                        <a:solidFill>
                          <a:srgbClr val="FF0000"/>
                        </a:solidFill>
                      </a:endParaRPr>
                    </a:p>
                    <a:p>
                      <a:r>
                        <a:rPr kumimoji="1" lang="ja-JP" altLang="en-US" sz="1400" dirty="0" smtClean="0"/>
                        <a:t>　</a:t>
                      </a:r>
                      <a:r>
                        <a:rPr kumimoji="1" lang="ja-JP" altLang="en-US" sz="1050" dirty="0" smtClean="0"/>
                        <a:t>　</a:t>
                      </a:r>
                      <a:r>
                        <a:rPr kumimoji="1" lang="ja-JP" altLang="en-US" sz="1100" dirty="0" smtClean="0"/>
                        <a:t>（</a:t>
                      </a:r>
                      <a:r>
                        <a:rPr kumimoji="1" lang="en-US" altLang="ja-JP" sz="1100" dirty="0" smtClean="0"/>
                        <a:t>※</a:t>
                      </a:r>
                      <a:r>
                        <a:rPr kumimoji="1" lang="ja-JP" altLang="en-US" sz="1100" dirty="0" smtClean="0"/>
                        <a:t>この際、記載する所定労働時間は週</a:t>
                      </a:r>
                      <a:r>
                        <a:rPr kumimoji="1" lang="en-US" altLang="ja-JP" sz="1100" dirty="0" smtClean="0"/>
                        <a:t>20</a:t>
                      </a:r>
                      <a:r>
                        <a:rPr kumimoji="1" lang="ja-JP" altLang="en-US" sz="1100" dirty="0" smtClean="0"/>
                        <a:t>時間未満になる前の時間を記載してください）</a:t>
                      </a:r>
                      <a:endParaRPr kumimoji="1" lang="ja-JP" altLang="en-US" sz="1050" dirty="0"/>
                    </a:p>
                  </a:txBody>
                  <a:tcPr/>
                </a:tc>
                <a:extLst>
                  <a:ext uri="{0D108BD9-81ED-4DB2-BD59-A6C34878D82A}">
                    <a16:rowId xmlns:a16="http://schemas.microsoft.com/office/drawing/2014/main" val="3992776815"/>
                  </a:ext>
                </a:extLst>
              </a:tr>
              <a:tr h="370840">
                <a:tc>
                  <a:txBody>
                    <a:bodyPr/>
                    <a:lstStyle/>
                    <a:p>
                      <a:r>
                        <a:rPr kumimoji="1" lang="ja-JP" altLang="en-US" sz="1400" dirty="0" smtClean="0"/>
                        <a:t>３</a:t>
                      </a:r>
                      <a:endParaRPr kumimoji="1" lang="ja-JP" altLang="en-US" sz="1400" dirty="0"/>
                    </a:p>
                  </a:txBody>
                  <a:tcPr anchor="ctr" anchorCtr="1"/>
                </a:tc>
                <a:tc>
                  <a:txBody>
                    <a:bodyPr/>
                    <a:lstStyle/>
                    <a:p>
                      <a:r>
                        <a:rPr kumimoji="1" lang="ja-JP" altLang="en-US" sz="1400" dirty="0" smtClean="0"/>
                        <a:t>・　解雇</a:t>
                      </a:r>
                      <a:endParaRPr kumimoji="1" lang="en-US" altLang="ja-JP" sz="1400" dirty="0" smtClean="0"/>
                    </a:p>
                    <a:p>
                      <a:r>
                        <a:rPr kumimoji="1" lang="ja-JP" altLang="en-US" sz="1400" dirty="0" smtClean="0"/>
                        <a:t>・　退職勧奨</a:t>
                      </a:r>
                      <a:endParaRPr kumimoji="1" lang="en-US" altLang="ja-JP" sz="1400" dirty="0" smtClean="0"/>
                    </a:p>
                    <a:p>
                      <a:r>
                        <a:rPr kumimoji="1" lang="ja-JP" altLang="en-US" sz="1400" dirty="0" smtClean="0"/>
                        <a:t>・　</a:t>
                      </a:r>
                      <a:r>
                        <a:rPr kumimoji="1" lang="ja-JP" altLang="en-US" sz="1400" dirty="0" smtClean="0">
                          <a:solidFill>
                            <a:srgbClr val="FF0000"/>
                          </a:solidFill>
                        </a:rPr>
                        <a:t>通算３年以上の契約期間満了のうち一部</a:t>
                      </a:r>
                      <a:r>
                        <a:rPr kumimoji="1" lang="ja-JP" altLang="en-US" sz="1400" dirty="0" smtClean="0"/>
                        <a:t>、等</a:t>
                      </a:r>
                      <a:endParaRPr kumimoji="1" lang="en-US" altLang="ja-JP" sz="1400" dirty="0" smtClean="0"/>
                    </a:p>
                  </a:txBody>
                  <a:tcPr/>
                </a:tc>
                <a:extLst>
                  <a:ext uri="{0D108BD9-81ED-4DB2-BD59-A6C34878D82A}">
                    <a16:rowId xmlns:a16="http://schemas.microsoft.com/office/drawing/2014/main" val="3774570759"/>
                  </a:ext>
                </a:extLst>
              </a:tr>
            </a:tbl>
          </a:graphicData>
        </a:graphic>
      </p:graphicFrame>
      <p:sp>
        <p:nvSpPr>
          <p:cNvPr id="2" name="正方形/長方形 1"/>
          <p:cNvSpPr/>
          <p:nvPr/>
        </p:nvSpPr>
        <p:spPr>
          <a:xfrm>
            <a:off x="1207600" y="4405001"/>
            <a:ext cx="8388837" cy="2031325"/>
          </a:xfrm>
          <a:prstGeom prst="rect">
            <a:avLst/>
          </a:prstGeom>
        </p:spPr>
        <p:txBody>
          <a:bodyPr wrap="square">
            <a:spAutoFit/>
          </a:bodyPr>
          <a:lstStyle/>
          <a:p>
            <a:pPr lvl="0" defTabSz="914400" eaLnBrk="0" fontAlgn="base" hangingPunct="0">
              <a:spcBef>
                <a:spcPct val="0"/>
              </a:spcBef>
              <a:spcAft>
                <a:spcPct val="0"/>
              </a:spcAft>
            </a:pPr>
            <a:r>
              <a:rPr lang="ja-JP" altLang="en-US" sz="1400" dirty="0" smtClean="0">
                <a:latin typeface="+mn-ea"/>
                <a:cs typeface="Times New Roman" panose="02020603050405020304" pitchFamily="18" charset="0"/>
              </a:rPr>
              <a:t>〇　離職証明書（離職票）の交付</a:t>
            </a:r>
            <a:endParaRPr lang="en-US" altLang="ja-JP" sz="1400" dirty="0">
              <a:latin typeface="+mn-ea"/>
              <a:cs typeface="Times New Roman" panose="02020603050405020304" pitchFamily="18" charset="0"/>
            </a:endParaRPr>
          </a:p>
          <a:p>
            <a:pPr lvl="0" defTabSz="914400" eaLnBrk="0" fontAlgn="base" hangingPunct="0">
              <a:spcBef>
                <a:spcPct val="0"/>
              </a:spcBef>
              <a:spcAft>
                <a:spcPct val="0"/>
              </a:spcAft>
            </a:pPr>
            <a:r>
              <a:rPr lang="ja-JP" altLang="en-US" sz="1400" dirty="0">
                <a:latin typeface="+mn-ea"/>
                <a:cs typeface="Times New Roman" panose="02020603050405020304" pitchFamily="18" charset="0"/>
              </a:rPr>
              <a:t>　　・　被保険者期間が短くても、離職者本人が交付を希望しないことが明確な場合</a:t>
            </a:r>
            <a:r>
              <a:rPr lang="ja-JP" altLang="en-US" sz="1400" dirty="0" smtClean="0">
                <a:latin typeface="+mn-ea"/>
                <a:cs typeface="Times New Roman" panose="02020603050405020304" pitchFamily="18" charset="0"/>
              </a:rPr>
              <a:t>を除き</a:t>
            </a:r>
            <a:endParaRPr lang="en-US" altLang="ja-JP" sz="1400" dirty="0" smtClean="0">
              <a:latin typeface="+mn-ea"/>
              <a:cs typeface="Times New Roman" panose="02020603050405020304" pitchFamily="18" charset="0"/>
            </a:endParaRPr>
          </a:p>
          <a:p>
            <a:pPr lvl="0" defTabSz="914400" eaLnBrk="0" fontAlgn="base" hangingPunct="0">
              <a:spcBef>
                <a:spcPct val="0"/>
              </a:spcBef>
              <a:spcAft>
                <a:spcPct val="0"/>
              </a:spcAft>
            </a:pPr>
            <a:r>
              <a:rPr lang="ja-JP" altLang="en-US" sz="1400" dirty="0" smtClean="0">
                <a:latin typeface="+mn-ea"/>
                <a:cs typeface="Times New Roman" panose="02020603050405020304" pitchFamily="18" charset="0"/>
              </a:rPr>
              <a:t>　　　　資格</a:t>
            </a:r>
            <a:r>
              <a:rPr lang="ja-JP" altLang="en-US" sz="1400" dirty="0">
                <a:latin typeface="+mn-ea"/>
                <a:cs typeface="Times New Roman" panose="02020603050405020304" pitchFamily="18" charset="0"/>
              </a:rPr>
              <a:t>喪失届と同時に提出してください</a:t>
            </a:r>
            <a:r>
              <a:rPr lang="ja-JP" altLang="en-US" sz="1400" dirty="0" smtClean="0">
                <a:latin typeface="+mn-ea"/>
                <a:cs typeface="Times New Roman" panose="02020603050405020304" pitchFamily="18" charset="0"/>
              </a:rPr>
              <a:t>。被</a:t>
            </a:r>
            <a:r>
              <a:rPr lang="ja-JP" altLang="en-US" sz="1400" dirty="0">
                <a:latin typeface="+mn-ea"/>
                <a:cs typeface="Times New Roman" panose="02020603050405020304" pitchFamily="18" charset="0"/>
              </a:rPr>
              <a:t>保険者期間１５日以上の複数の離職票</a:t>
            </a:r>
            <a:r>
              <a:rPr lang="ja-JP" altLang="en-US" sz="1400" dirty="0" smtClean="0">
                <a:latin typeface="+mn-ea"/>
                <a:cs typeface="Times New Roman" panose="02020603050405020304" pitchFamily="18" charset="0"/>
              </a:rPr>
              <a:t>を</a:t>
            </a:r>
            <a:endParaRPr lang="en-US" altLang="ja-JP" sz="1400" dirty="0" smtClean="0">
              <a:latin typeface="+mn-ea"/>
              <a:cs typeface="Times New Roman" panose="02020603050405020304" pitchFamily="18" charset="0"/>
            </a:endParaRPr>
          </a:p>
          <a:p>
            <a:pPr lvl="0" defTabSz="914400" eaLnBrk="0" fontAlgn="base" hangingPunct="0">
              <a:spcBef>
                <a:spcPct val="0"/>
              </a:spcBef>
              <a:spcAft>
                <a:spcPct val="0"/>
              </a:spcAft>
            </a:pPr>
            <a:r>
              <a:rPr lang="ja-JP" altLang="en-US" sz="1400" dirty="0" smtClean="0">
                <a:latin typeface="+mn-ea"/>
                <a:cs typeface="Times New Roman" panose="02020603050405020304" pitchFamily="18" charset="0"/>
              </a:rPr>
              <a:t>　　　　組み合わせて</a:t>
            </a:r>
            <a:r>
              <a:rPr lang="ja-JP" altLang="en-US" sz="1400" dirty="0">
                <a:latin typeface="+mn-ea"/>
                <a:cs typeface="Times New Roman" panose="02020603050405020304" pitchFamily="18" charset="0"/>
              </a:rPr>
              <a:t>提出することで</a:t>
            </a:r>
            <a:r>
              <a:rPr lang="ja-JP" altLang="en-US" sz="1400" dirty="0" smtClean="0">
                <a:latin typeface="+mn-ea"/>
                <a:cs typeface="Times New Roman" panose="02020603050405020304" pitchFamily="18" charset="0"/>
              </a:rPr>
              <a:t>、失業</a:t>
            </a:r>
            <a:r>
              <a:rPr lang="ja-JP" altLang="en-US" sz="1400" dirty="0">
                <a:latin typeface="+mn-ea"/>
                <a:cs typeface="Times New Roman" panose="02020603050405020304" pitchFamily="18" charset="0"/>
              </a:rPr>
              <a:t>給付の受給資格を得る場合があります。</a:t>
            </a:r>
            <a:endParaRPr lang="en-US" altLang="ja-JP" sz="1400" dirty="0">
              <a:latin typeface="+mn-ea"/>
              <a:cs typeface="Times New Roman" panose="02020603050405020304" pitchFamily="18" charset="0"/>
            </a:endParaRPr>
          </a:p>
          <a:p>
            <a:pPr lvl="0" defTabSz="914400" eaLnBrk="0" fontAlgn="base" hangingPunct="0">
              <a:spcBef>
                <a:spcPct val="0"/>
              </a:spcBef>
              <a:spcAft>
                <a:spcPct val="0"/>
              </a:spcAft>
            </a:pPr>
            <a:endParaRPr lang="en-US" altLang="ja-JP" sz="1400" dirty="0">
              <a:latin typeface="+mn-ea"/>
              <a:cs typeface="Times New Roman" panose="02020603050405020304" pitchFamily="18" charset="0"/>
            </a:endParaRPr>
          </a:p>
          <a:p>
            <a:pPr lvl="0" defTabSz="914400" eaLnBrk="0" fontAlgn="base" hangingPunct="0">
              <a:spcBef>
                <a:spcPct val="0"/>
              </a:spcBef>
              <a:spcAft>
                <a:spcPct val="0"/>
              </a:spcAft>
            </a:pPr>
            <a:r>
              <a:rPr lang="ja-JP" altLang="en-US" sz="1400" dirty="0">
                <a:latin typeface="+mn-ea"/>
                <a:cs typeface="Times New Roman" panose="02020603050405020304" pitchFamily="18" charset="0"/>
              </a:rPr>
              <a:t>　　・　資格喪失届提出後に離職票の交付希望があった場合は、</a:t>
            </a:r>
            <a:endParaRPr lang="en-US" altLang="ja-JP" sz="1400" dirty="0">
              <a:latin typeface="+mn-ea"/>
              <a:cs typeface="Times New Roman" panose="02020603050405020304" pitchFamily="18" charset="0"/>
            </a:endParaRPr>
          </a:p>
          <a:p>
            <a:pPr lvl="0" defTabSz="914400" eaLnBrk="0" fontAlgn="base" hangingPunct="0">
              <a:spcBef>
                <a:spcPct val="0"/>
              </a:spcBef>
              <a:spcAft>
                <a:spcPct val="0"/>
              </a:spcAft>
            </a:pPr>
            <a:r>
              <a:rPr lang="ja-JP" altLang="en-US" sz="1400" dirty="0">
                <a:latin typeface="+mn-ea"/>
                <a:cs typeface="Times New Roman" panose="02020603050405020304" pitchFamily="18" charset="0"/>
              </a:rPr>
              <a:t>　　　「雇用保険被保険者資格喪失確認通知書（事業主通知用）」を添付してください</a:t>
            </a:r>
            <a:r>
              <a:rPr lang="ja-JP" altLang="en-US" sz="1400" dirty="0" smtClean="0">
                <a:latin typeface="+mn-ea"/>
                <a:cs typeface="Times New Roman" panose="02020603050405020304" pitchFamily="18" charset="0"/>
              </a:rPr>
              <a:t>。</a:t>
            </a:r>
            <a:endParaRPr lang="en-US" altLang="ja-JP" sz="1400" dirty="0" smtClean="0">
              <a:latin typeface="+mn-ea"/>
              <a:cs typeface="Times New Roman" panose="02020603050405020304" pitchFamily="18" charset="0"/>
            </a:endParaRPr>
          </a:p>
          <a:p>
            <a:pPr lvl="0" defTabSz="914400" eaLnBrk="0" fontAlgn="base" hangingPunct="0">
              <a:spcBef>
                <a:spcPct val="0"/>
              </a:spcBef>
              <a:spcAft>
                <a:spcPct val="0"/>
              </a:spcAft>
            </a:pPr>
            <a:endParaRPr lang="en-US" altLang="ja-JP" sz="1400" dirty="0">
              <a:latin typeface="+mn-ea"/>
              <a:cs typeface="Times New Roman" panose="02020603050405020304" pitchFamily="18" charset="0"/>
            </a:endParaRPr>
          </a:p>
          <a:p>
            <a:pPr lvl="0" defTabSz="914400" eaLnBrk="0" fontAlgn="base" hangingPunct="0">
              <a:spcBef>
                <a:spcPct val="0"/>
              </a:spcBef>
              <a:spcAft>
                <a:spcPct val="0"/>
              </a:spcAft>
            </a:pPr>
            <a:r>
              <a:rPr lang="ja-JP" altLang="en-US" sz="1400" dirty="0" smtClean="0">
                <a:latin typeface="+mn-ea"/>
                <a:cs typeface="Times New Roman" panose="02020603050405020304" pitchFamily="18" charset="0"/>
              </a:rPr>
              <a:t>　　・</a:t>
            </a:r>
            <a:r>
              <a:rPr lang="ja-JP" altLang="en-US" sz="1400" dirty="0">
                <a:latin typeface="+mn-ea"/>
                <a:cs typeface="Times New Roman" panose="02020603050405020304" pitchFamily="18" charset="0"/>
              </a:rPr>
              <a:t>　</a:t>
            </a:r>
            <a:r>
              <a:rPr lang="ja-JP" altLang="en-US" sz="1400" dirty="0" smtClean="0">
                <a:latin typeface="+mn-ea"/>
                <a:cs typeface="Times New Roman" panose="02020603050405020304" pitchFamily="18" charset="0"/>
              </a:rPr>
              <a:t>記載方法は</a:t>
            </a:r>
            <a:r>
              <a:rPr lang="ja-JP" altLang="en-US" sz="1400" dirty="0">
                <a:latin typeface="+mn-ea"/>
                <a:cs typeface="Times New Roman" panose="02020603050405020304" pitchFamily="18" charset="0"/>
              </a:rPr>
              <a:t>「４　離職証明書（離職票）」にて詳しく説明します</a:t>
            </a:r>
            <a:r>
              <a:rPr lang="ja-JP" altLang="en-US" sz="1400" dirty="0" smtClean="0">
                <a:latin typeface="+mn-ea"/>
                <a:cs typeface="Times New Roman" panose="02020603050405020304" pitchFamily="18" charset="0"/>
              </a:rPr>
              <a:t>。</a:t>
            </a:r>
            <a:endParaRPr lang="ja-JP" altLang="en-US" sz="14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pPr>
              <a:defRPr/>
            </a:pPr>
            <a:fld id="{A4B14453-11F9-4D6F-8D9C-CC09BD18A695}" type="slidenum">
              <a:rPr lang="en-US" altLang="ja-JP" smtClean="0"/>
              <a:pPr>
                <a:defRPr/>
              </a:pPr>
              <a:t>2</a:t>
            </a:fld>
            <a:endParaRPr lang="en-US" altLang="ja-JP" dirty="0"/>
          </a:p>
        </p:txBody>
      </p:sp>
    </p:spTree>
    <p:extLst>
      <p:ext uri="{BB962C8B-B14F-4D97-AF65-F5344CB8AC3E}">
        <p14:creationId xmlns:p14="http://schemas.microsoft.com/office/powerpoint/2010/main" val="781880774"/>
      </p:ext>
    </p:extLst>
  </p:cSld>
  <p:clrMapOvr>
    <a:masterClrMapping/>
  </p:clrMapOvr>
  <mc:AlternateContent xmlns:mc="http://schemas.openxmlformats.org/markup-compatibility/2006" xmlns:p14="http://schemas.microsoft.com/office/powerpoint/2010/main">
    <mc:Choice Requires="p14">
      <p:transition spd="slow" p14:dur="2000" advTm="169663"/>
    </mc:Choice>
    <mc:Fallback xmlns="">
      <p:transition spd="slow" advTm="16966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95300" y="111"/>
            <a:ext cx="8089900"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３</a:t>
            </a:r>
            <a:r>
              <a:rPr lang="ja-JP" altLang="en-US" sz="36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　得喪関係</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703940" y="764941"/>
            <a:ext cx="7489420" cy="369332"/>
          </a:xfrm>
          <a:prstGeom prst="rect">
            <a:avLst/>
          </a:prstGeom>
        </p:spPr>
        <p:txBody>
          <a:bodyPr wrap="square">
            <a:spAutoFit/>
          </a:bodyPr>
          <a:lstStyle/>
          <a:p>
            <a:r>
              <a:rPr lang="ja-JP" altLang="en-US" kern="100" dirty="0" smtClean="0">
                <a:latin typeface="+mj-ea"/>
                <a:ea typeface="+mj-ea"/>
                <a:cs typeface="Times New Roman" panose="02020603050405020304" pitchFamily="18" charset="0"/>
              </a:rPr>
              <a:t>（３）外国人労働者に係る取得・喪失時の注意点</a:t>
            </a:r>
            <a:endParaRPr lang="ja-JP" altLang="en-US" sz="1400" dirty="0">
              <a:latin typeface="+mj-ea"/>
              <a:ea typeface="+mj-ea"/>
            </a:endParaRPr>
          </a:p>
        </p:txBody>
      </p:sp>
      <p:sp>
        <p:nvSpPr>
          <p:cNvPr id="7" name="正方形/長方形 6"/>
          <p:cNvSpPr/>
          <p:nvPr/>
        </p:nvSpPr>
        <p:spPr>
          <a:xfrm>
            <a:off x="1208584" y="1104619"/>
            <a:ext cx="7920880" cy="1107996"/>
          </a:xfrm>
          <a:prstGeom prst="rect">
            <a:avLst/>
          </a:prstGeom>
        </p:spPr>
        <p:txBody>
          <a:bodyPr wrap="square">
            <a:spAutoFit/>
          </a:bodyPr>
          <a:lstStyle/>
          <a:p>
            <a:pPr lvl="0" algn="just">
              <a:spcAft>
                <a:spcPts val="0"/>
              </a:spcAft>
            </a:pPr>
            <a:r>
              <a:rPr lang="ja-JP" altLang="en-US" sz="1600" kern="100" dirty="0" smtClean="0">
                <a:latin typeface="+mn-ea"/>
                <a:cs typeface="Times New Roman" panose="02020603050405020304" pitchFamily="18" charset="0"/>
              </a:rPr>
              <a:t>「</a:t>
            </a:r>
            <a:r>
              <a:rPr lang="ja-JP" altLang="ja-JP" sz="1600" kern="100" dirty="0" smtClean="0">
                <a:latin typeface="+mn-ea"/>
                <a:cs typeface="Times New Roman" panose="02020603050405020304" pitchFamily="18" charset="0"/>
              </a:rPr>
              <a:t>特別永住者</a:t>
            </a:r>
            <a:r>
              <a:rPr lang="ja-JP" altLang="en-US" sz="1600" kern="100" dirty="0" smtClean="0">
                <a:latin typeface="+mn-ea"/>
                <a:cs typeface="Times New Roman" panose="02020603050405020304" pitchFamily="18" charset="0"/>
              </a:rPr>
              <a:t>」</a:t>
            </a:r>
            <a:r>
              <a:rPr lang="ja-JP" altLang="ja-JP" sz="1600" kern="100" dirty="0" smtClean="0">
                <a:latin typeface="+mn-ea"/>
                <a:cs typeface="Times New Roman" panose="02020603050405020304" pitchFamily="18" charset="0"/>
              </a:rPr>
              <a:t>を</a:t>
            </a:r>
            <a:r>
              <a:rPr lang="ja-JP" altLang="ja-JP" sz="1600" kern="100" dirty="0">
                <a:latin typeface="+mn-ea"/>
                <a:cs typeface="Times New Roman" panose="02020603050405020304" pitchFamily="18" charset="0"/>
              </a:rPr>
              <a:t>除く外国人を被保険者として雇用する場合は</a:t>
            </a:r>
            <a:r>
              <a:rPr lang="ja-JP" altLang="ja-JP" sz="1600" kern="100" dirty="0" smtClean="0">
                <a:latin typeface="+mn-ea"/>
                <a:cs typeface="Times New Roman" panose="02020603050405020304" pitchFamily="18" charset="0"/>
              </a:rPr>
              <a:t>、</a:t>
            </a:r>
            <a:endParaRPr lang="en-US" altLang="ja-JP" sz="1600" kern="100" dirty="0" smtClean="0">
              <a:latin typeface="+mn-ea"/>
              <a:cs typeface="Times New Roman" panose="02020603050405020304" pitchFamily="18" charset="0"/>
            </a:endParaRPr>
          </a:p>
          <a:p>
            <a:pPr lvl="0" algn="just">
              <a:spcAft>
                <a:spcPts val="0"/>
              </a:spcAft>
            </a:pPr>
            <a:r>
              <a:rPr lang="ja-JP" altLang="en-US" sz="1600" kern="100" dirty="0" smtClean="0">
                <a:latin typeface="+mn-ea"/>
                <a:cs typeface="Times New Roman" panose="02020603050405020304" pitchFamily="18" charset="0"/>
              </a:rPr>
              <a:t>取得</a:t>
            </a:r>
            <a:r>
              <a:rPr lang="ja-JP" altLang="ja-JP" sz="1600" kern="100" dirty="0" smtClean="0">
                <a:latin typeface="+mn-ea"/>
                <a:cs typeface="Times New Roman" panose="02020603050405020304" pitchFamily="18" charset="0"/>
              </a:rPr>
              <a:t>届</a:t>
            </a:r>
            <a:r>
              <a:rPr lang="ja-JP" altLang="en-US" sz="1600" kern="100" dirty="0" smtClean="0">
                <a:latin typeface="+mn-ea"/>
                <a:cs typeface="Times New Roman" panose="02020603050405020304" pitchFamily="18" charset="0"/>
              </a:rPr>
              <a:t>（⑰～㉓欄）と、喪失届（⑭～⑲欄）に、在留カードに記載された以下の内容について記載してください。</a:t>
            </a:r>
            <a:endParaRPr lang="en-US" altLang="ja-JP" sz="1600" kern="100" dirty="0" smtClean="0">
              <a:latin typeface="+mn-ea"/>
              <a:cs typeface="Times New Roman" panose="02020603050405020304" pitchFamily="18" charset="0"/>
            </a:endParaRPr>
          </a:p>
          <a:p>
            <a:pPr lvl="0" algn="just">
              <a:spcAft>
                <a:spcPts val="0"/>
              </a:spcAft>
            </a:pPr>
            <a:endParaRPr lang="en-US" altLang="ja-JP" kern="100" dirty="0" smtClean="0">
              <a:latin typeface="+mn-ea"/>
              <a:cs typeface="Times New Roman" panose="02020603050405020304" pitchFamily="18" charset="0"/>
            </a:endParaRPr>
          </a:p>
        </p:txBody>
      </p:sp>
      <p:sp>
        <p:nvSpPr>
          <p:cNvPr id="9" name="角丸四角形 8"/>
          <p:cNvSpPr/>
          <p:nvPr/>
        </p:nvSpPr>
        <p:spPr>
          <a:xfrm>
            <a:off x="1424608" y="2007153"/>
            <a:ext cx="4896544" cy="1800200"/>
          </a:xfrm>
          <a:prstGeom prst="roundRect">
            <a:avLst>
              <a:gd name="adj" fmla="val 128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「被保険者氏名（ローマ字）」</a:t>
            </a:r>
          </a:p>
          <a:p>
            <a:r>
              <a:rPr kumimoji="1" lang="ja-JP" altLang="en-US" sz="1600" dirty="0">
                <a:solidFill>
                  <a:schemeClr val="tx1"/>
                </a:solidFill>
              </a:rPr>
              <a:t>「在留カードの番号</a:t>
            </a:r>
            <a:r>
              <a:rPr kumimoji="1" lang="ja-JP" altLang="en-US" sz="1200" dirty="0">
                <a:solidFill>
                  <a:schemeClr val="tx1"/>
                </a:solidFill>
              </a:rPr>
              <a:t>（在留カード右上に記載）</a:t>
            </a:r>
            <a:r>
              <a:rPr kumimoji="1" lang="ja-JP" altLang="en-US" sz="1600" dirty="0">
                <a:solidFill>
                  <a:schemeClr val="tx1"/>
                </a:solidFill>
              </a:rPr>
              <a:t>」</a:t>
            </a:r>
          </a:p>
          <a:p>
            <a:r>
              <a:rPr kumimoji="1" lang="ja-JP" altLang="en-US" sz="1600" dirty="0">
                <a:solidFill>
                  <a:schemeClr val="tx1"/>
                </a:solidFill>
              </a:rPr>
              <a:t>「在留期間」</a:t>
            </a:r>
          </a:p>
          <a:p>
            <a:r>
              <a:rPr kumimoji="1" lang="ja-JP" altLang="en-US" sz="1600" dirty="0">
                <a:solidFill>
                  <a:schemeClr val="tx1"/>
                </a:solidFill>
              </a:rPr>
              <a:t>「資格外活動の許可の有無」</a:t>
            </a:r>
          </a:p>
          <a:p>
            <a:r>
              <a:rPr kumimoji="1" lang="ja-JP" altLang="en-US" sz="1600" dirty="0">
                <a:solidFill>
                  <a:schemeClr val="tx1"/>
                </a:solidFill>
              </a:rPr>
              <a:t>「派遣・請負就労区分」</a:t>
            </a:r>
          </a:p>
          <a:p>
            <a:r>
              <a:rPr kumimoji="1" lang="ja-JP" altLang="en-US" sz="1600" dirty="0">
                <a:solidFill>
                  <a:schemeClr val="tx1"/>
                </a:solidFill>
              </a:rPr>
              <a:t>「国籍・地域」「在留資格」</a:t>
            </a:r>
          </a:p>
        </p:txBody>
      </p:sp>
      <p:sp>
        <p:nvSpPr>
          <p:cNvPr id="12" name="正方形/長方形 11"/>
          <p:cNvSpPr/>
          <p:nvPr/>
        </p:nvSpPr>
        <p:spPr>
          <a:xfrm>
            <a:off x="704527" y="4344787"/>
            <a:ext cx="7489420" cy="369332"/>
          </a:xfrm>
          <a:prstGeom prst="rect">
            <a:avLst/>
          </a:prstGeom>
        </p:spPr>
        <p:txBody>
          <a:bodyPr wrap="square">
            <a:spAutoFit/>
          </a:bodyPr>
          <a:lstStyle/>
          <a:p>
            <a:r>
              <a:rPr lang="ja-JP" altLang="en-US" kern="100" dirty="0" smtClean="0">
                <a:latin typeface="+mj-ea"/>
                <a:ea typeface="+mj-ea"/>
                <a:cs typeface="Times New Roman" panose="02020603050405020304" pitchFamily="18" charset="0"/>
              </a:rPr>
              <a:t>（４）</a:t>
            </a:r>
            <a:r>
              <a:rPr lang="ja-JP" altLang="en-US" kern="100" dirty="0">
                <a:latin typeface="+mj-ea"/>
                <a:ea typeface="+mj-ea"/>
                <a:cs typeface="Times New Roman" panose="02020603050405020304" pitchFamily="18" charset="0"/>
              </a:rPr>
              <a:t>転勤</a:t>
            </a:r>
            <a:r>
              <a:rPr lang="ja-JP" altLang="ja-JP" kern="100" dirty="0" smtClean="0">
                <a:latin typeface="+mj-ea"/>
                <a:ea typeface="+mj-ea"/>
                <a:cs typeface="Times New Roman" panose="02020603050405020304" pitchFamily="18" charset="0"/>
              </a:rPr>
              <a:t>届</a:t>
            </a:r>
            <a:r>
              <a:rPr lang="ja-JP" altLang="en-US" sz="1400" kern="100" dirty="0" smtClean="0">
                <a:latin typeface="+mj-ea"/>
                <a:ea typeface="+mj-ea"/>
                <a:cs typeface="Times New Roman" panose="02020603050405020304" pitchFamily="18" charset="0"/>
              </a:rPr>
              <a:t>（転勤日の翌日から</a:t>
            </a:r>
            <a:r>
              <a:rPr lang="en-US" altLang="ja-JP" sz="1400" kern="100" dirty="0" smtClean="0">
                <a:latin typeface="+mj-ea"/>
                <a:ea typeface="+mj-ea"/>
                <a:cs typeface="Times New Roman" panose="02020603050405020304" pitchFamily="18" charset="0"/>
              </a:rPr>
              <a:t>10</a:t>
            </a:r>
            <a:r>
              <a:rPr lang="ja-JP" altLang="en-US" sz="1400" kern="100" dirty="0" smtClean="0">
                <a:latin typeface="+mj-ea"/>
                <a:ea typeface="+mj-ea"/>
                <a:cs typeface="Times New Roman" panose="02020603050405020304" pitchFamily="18" charset="0"/>
              </a:rPr>
              <a:t>日以内）</a:t>
            </a:r>
            <a:endParaRPr lang="ja-JP" altLang="en-US" sz="1400" dirty="0">
              <a:latin typeface="+mj-ea"/>
              <a:ea typeface="+mj-ea"/>
            </a:endParaRPr>
          </a:p>
        </p:txBody>
      </p:sp>
      <p:sp>
        <p:nvSpPr>
          <p:cNvPr id="13" name="Rectangle 8"/>
          <p:cNvSpPr>
            <a:spLocks noChangeArrowheads="1"/>
          </p:cNvSpPr>
          <p:nvPr/>
        </p:nvSpPr>
        <p:spPr bwMode="auto">
          <a:xfrm>
            <a:off x="1208584" y="4653136"/>
            <a:ext cx="74894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　被保険者が同一法人内で適用事業所間を異動した場合に提出します。</a:t>
            </a:r>
            <a:endParaRPr kumimoji="0" lang="en-US" altLang="ja-JP" sz="1600"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600" dirty="0" smtClean="0">
                <a:latin typeface="+mn-ea"/>
                <a:cs typeface="Times New Roman" panose="02020603050405020304" pitchFamily="18" charset="0"/>
              </a:rPr>
              <a:t> （</a:t>
            </a:r>
            <a:r>
              <a:rPr lang="en-US" altLang="ja-JP" sz="1600" dirty="0" smtClean="0">
                <a:latin typeface="+mn-ea"/>
                <a:cs typeface="Times New Roman" panose="02020603050405020304" pitchFamily="18" charset="0"/>
              </a:rPr>
              <a:t>※</a:t>
            </a:r>
            <a:r>
              <a:rPr lang="ja-JP" altLang="en-US" sz="1600" dirty="0" smtClean="0">
                <a:latin typeface="+mn-ea"/>
                <a:cs typeface="Times New Roman" panose="02020603050405020304" pitchFamily="18" charset="0"/>
              </a:rPr>
              <a:t>グループ内の関連会社に異動する場合は喪失→取得となります。）</a:t>
            </a:r>
            <a:endParaRPr kumimoji="0" lang="en-US" altLang="ja-JP" sz="1600"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3</a:t>
            </a:fld>
            <a:endParaRPr lang="en-US" altLang="ja-JP" dirty="0"/>
          </a:p>
        </p:txBody>
      </p:sp>
    </p:spTree>
    <p:extLst>
      <p:ext uri="{BB962C8B-B14F-4D97-AF65-F5344CB8AC3E}">
        <p14:creationId xmlns:p14="http://schemas.microsoft.com/office/powerpoint/2010/main" val="354811667"/>
      </p:ext>
    </p:extLst>
  </p:cSld>
  <p:clrMapOvr>
    <a:masterClrMapping/>
  </p:clrMapOvr>
  <mc:AlternateContent xmlns:mc="http://schemas.openxmlformats.org/markup-compatibility/2006" xmlns:p14="http://schemas.microsoft.com/office/powerpoint/2010/main">
    <mc:Choice Requires="p14">
      <p:transition spd="slow" p14:dur="2000" advTm="84150"/>
    </mc:Choice>
    <mc:Fallback xmlns="">
      <p:transition spd="slow" advTm="8415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95300" y="111"/>
            <a:ext cx="8089900"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３</a:t>
            </a:r>
            <a:r>
              <a:rPr lang="ja-JP" altLang="en-US" sz="36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　得喪関係</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703940" y="764941"/>
            <a:ext cx="3961028" cy="369332"/>
          </a:xfrm>
          <a:prstGeom prst="rect">
            <a:avLst/>
          </a:prstGeom>
        </p:spPr>
        <p:txBody>
          <a:bodyPr wrap="square">
            <a:spAutoFit/>
          </a:bodyPr>
          <a:lstStyle/>
          <a:p>
            <a:r>
              <a:rPr lang="ja-JP" altLang="en-US" kern="100" dirty="0" smtClean="0">
                <a:latin typeface="+mj-ea"/>
                <a:ea typeface="+mj-ea"/>
                <a:cs typeface="Times New Roman" panose="02020603050405020304" pitchFamily="18" charset="0"/>
              </a:rPr>
              <a:t>（５）その他提出書類</a:t>
            </a:r>
            <a:endParaRPr lang="ja-JP" altLang="en-US" sz="1400" dirty="0">
              <a:latin typeface="+mj-ea"/>
              <a:ea typeface="+mj-ea"/>
            </a:endParaRPr>
          </a:p>
        </p:txBody>
      </p:sp>
      <p:sp>
        <p:nvSpPr>
          <p:cNvPr id="7" name="正方形/長方形 6"/>
          <p:cNvSpPr/>
          <p:nvPr/>
        </p:nvSpPr>
        <p:spPr>
          <a:xfrm>
            <a:off x="1263786" y="1099159"/>
            <a:ext cx="8662491" cy="6001643"/>
          </a:xfrm>
          <a:prstGeom prst="rect">
            <a:avLst/>
          </a:prstGeom>
        </p:spPr>
        <p:txBody>
          <a:bodyPr wrap="square">
            <a:spAutoFit/>
          </a:bodyPr>
          <a:lstStyle/>
          <a:p>
            <a:pPr lvl="0" defTabSz="914400">
              <a:lnSpc>
                <a:spcPct val="200000"/>
              </a:lnSpc>
            </a:pPr>
            <a:r>
              <a:rPr lang="ja-JP" altLang="en-US" sz="1600" dirty="0" smtClean="0"/>
              <a:t>①　「雇用保険関係各種届出書等再作成・再交付申請書</a:t>
            </a:r>
            <a:r>
              <a:rPr lang="ja-JP" altLang="en-US" sz="1600" dirty="0" smtClean="0"/>
              <a:t>」</a:t>
            </a:r>
            <a:endParaRPr lang="en-US" altLang="ja-JP" sz="1600" dirty="0" smtClean="0"/>
          </a:p>
          <a:p>
            <a:pPr lvl="0" defTabSz="914400">
              <a:lnSpc>
                <a:spcPct val="200000"/>
              </a:lnSpc>
            </a:pPr>
            <a:r>
              <a:rPr lang="ja-JP" altLang="en-US" sz="1600" dirty="0" smtClean="0"/>
              <a:t>　　</a:t>
            </a:r>
            <a:r>
              <a:rPr lang="en-US" altLang="ja-JP" sz="1200" b="1" dirty="0" smtClean="0"/>
              <a:t>※</a:t>
            </a:r>
            <a:r>
              <a:rPr lang="ja-JP" altLang="en-US" sz="1200" b="1" dirty="0" smtClean="0"/>
              <a:t>令和５年１０月より様式が変更と</a:t>
            </a:r>
            <a:r>
              <a:rPr lang="ja-JP" altLang="en-US" sz="1200" b="1" dirty="0" smtClean="0"/>
              <a:t>なり</a:t>
            </a:r>
            <a:r>
              <a:rPr lang="ja-JP" altLang="en-US" sz="1200" b="1" dirty="0" smtClean="0"/>
              <a:t>、提出時に身分確認資料の提示が必要となりました。</a:t>
            </a:r>
            <a:endParaRPr lang="ja-JP" altLang="en-US" sz="1200" b="1" dirty="0" smtClean="0"/>
          </a:p>
          <a:p>
            <a:pPr lvl="0" defTabSz="914400">
              <a:lnSpc>
                <a:spcPct val="200000"/>
              </a:lnSpc>
            </a:pPr>
            <a:r>
              <a:rPr lang="ja-JP" altLang="en-US" sz="1600" dirty="0" smtClean="0"/>
              <a:t>②　「雇用保険被保険者資格取得届・喪失届等訂正・取消願」</a:t>
            </a:r>
            <a:endParaRPr lang="en-US" altLang="ja-JP" sz="1600" dirty="0" smtClean="0"/>
          </a:p>
          <a:p>
            <a:pPr lvl="0" defTabSz="914400">
              <a:lnSpc>
                <a:spcPct val="200000"/>
              </a:lnSpc>
            </a:pPr>
            <a:endParaRPr lang="en-US" altLang="ja-JP" sz="1600" dirty="0"/>
          </a:p>
          <a:p>
            <a:pPr lvl="0" defTabSz="914400">
              <a:lnSpc>
                <a:spcPct val="200000"/>
              </a:lnSpc>
            </a:pPr>
            <a:endParaRPr lang="en-US" altLang="ja-JP" sz="1600" dirty="0" smtClean="0"/>
          </a:p>
          <a:p>
            <a:pPr lvl="0" defTabSz="914400">
              <a:lnSpc>
                <a:spcPct val="200000"/>
              </a:lnSpc>
            </a:pPr>
            <a:endParaRPr lang="en-US" altLang="ja-JP" sz="1600" dirty="0"/>
          </a:p>
          <a:p>
            <a:pPr lvl="0" defTabSz="914400">
              <a:lnSpc>
                <a:spcPct val="200000"/>
              </a:lnSpc>
            </a:pPr>
            <a:endParaRPr lang="en-US" altLang="ja-JP" sz="1600" dirty="0"/>
          </a:p>
          <a:p>
            <a:pPr defTabSz="914400">
              <a:lnSpc>
                <a:spcPct val="200000"/>
              </a:lnSpc>
            </a:pPr>
            <a:endParaRPr lang="en-US" altLang="ja-JP" sz="800" dirty="0" smtClean="0"/>
          </a:p>
          <a:p>
            <a:pPr defTabSz="914400">
              <a:lnSpc>
                <a:spcPct val="200000"/>
              </a:lnSpc>
            </a:pPr>
            <a:r>
              <a:rPr lang="ja-JP" altLang="en-US" sz="1600" dirty="0" smtClean="0"/>
              <a:t>③</a:t>
            </a:r>
            <a:r>
              <a:rPr lang="ja-JP" altLang="en-US" sz="1600" dirty="0" smtClean="0"/>
              <a:t>　「雇用保険適用事業所情報提供</a:t>
            </a:r>
            <a:r>
              <a:rPr lang="ja-JP" altLang="en-US" sz="1600" dirty="0" smtClean="0"/>
              <a:t>請求書」</a:t>
            </a:r>
            <a:endParaRPr lang="en-US" altLang="ja-JP" sz="1600" dirty="0" smtClean="0"/>
          </a:p>
          <a:p>
            <a:pPr defTabSz="914400">
              <a:lnSpc>
                <a:spcPct val="200000"/>
              </a:lnSpc>
            </a:pPr>
            <a:r>
              <a:rPr lang="ja-JP" altLang="en-US" sz="1600" dirty="0"/>
              <a:t>　</a:t>
            </a:r>
            <a:r>
              <a:rPr lang="ja-JP" altLang="en-US" sz="1600" dirty="0" smtClean="0"/>
              <a:t>　</a:t>
            </a:r>
            <a:r>
              <a:rPr lang="en-US" altLang="ja-JP" sz="1200" b="1" dirty="0" smtClean="0"/>
              <a:t> </a:t>
            </a:r>
            <a:r>
              <a:rPr lang="en-US" altLang="ja-JP" sz="1200" b="1" dirty="0"/>
              <a:t>※</a:t>
            </a:r>
            <a:r>
              <a:rPr lang="ja-JP" altLang="en-US" sz="1200" b="1" dirty="0"/>
              <a:t>令和５年１０月より様式が変更となり、提出時に身分確認資料の提示が必要と</a:t>
            </a:r>
            <a:r>
              <a:rPr lang="ja-JP" altLang="en-US" sz="1200" b="1" dirty="0" smtClean="0"/>
              <a:t>なりました。</a:t>
            </a:r>
            <a:endParaRPr lang="ja-JP" altLang="en-US" sz="1200" b="1" dirty="0" smtClean="0"/>
          </a:p>
          <a:p>
            <a:pPr lvl="0" defTabSz="914400">
              <a:lnSpc>
                <a:spcPct val="200000"/>
              </a:lnSpc>
            </a:pPr>
            <a:r>
              <a:rPr lang="ja-JP" altLang="en-US" sz="1200" dirty="0" smtClean="0"/>
              <a:t>　　　・　取得中の被保険者のみ確認できます。</a:t>
            </a:r>
            <a:endParaRPr lang="en-US" altLang="ja-JP" sz="1200" dirty="0" smtClean="0"/>
          </a:p>
          <a:p>
            <a:pPr lvl="0" defTabSz="914400">
              <a:lnSpc>
                <a:spcPct val="150000"/>
              </a:lnSpc>
            </a:pPr>
            <a:r>
              <a:rPr lang="ja-JP" altLang="en-US" sz="1200" dirty="0" smtClean="0"/>
              <a:t>　　　・　電話での個人情報に関する問い合わせは対応できないため、この届出により確認願います</a:t>
            </a:r>
            <a:r>
              <a:rPr lang="ja-JP" altLang="en-US" sz="1200" dirty="0" smtClean="0"/>
              <a:t>。</a:t>
            </a:r>
            <a:endParaRPr lang="en-US" altLang="ja-JP" sz="1200" dirty="0" smtClean="0"/>
          </a:p>
          <a:p>
            <a:pPr lvl="0" defTabSz="914400">
              <a:lnSpc>
                <a:spcPct val="150000"/>
              </a:lnSpc>
            </a:pPr>
            <a:r>
              <a:rPr lang="ja-JP" altLang="en-US" dirty="0" smtClean="0"/>
              <a:t>　</a:t>
            </a:r>
            <a:r>
              <a:rPr lang="ja-JP" altLang="en-US" dirty="0"/>
              <a:t>　</a:t>
            </a:r>
          </a:p>
        </p:txBody>
      </p:sp>
      <p:graphicFrame>
        <p:nvGraphicFramePr>
          <p:cNvPr id="9" name="表 8"/>
          <p:cNvGraphicFramePr>
            <a:graphicFrameLocks noGrp="1"/>
          </p:cNvGraphicFramePr>
          <p:nvPr>
            <p:extLst>
              <p:ext uri="{D42A27DB-BD31-4B8C-83A1-F6EECF244321}">
                <p14:modId xmlns:p14="http://schemas.microsoft.com/office/powerpoint/2010/main" val="2219332497"/>
              </p:ext>
            </p:extLst>
          </p:nvPr>
        </p:nvGraphicFramePr>
        <p:xfrm>
          <a:off x="1784648" y="2630676"/>
          <a:ext cx="6604000" cy="2083745"/>
        </p:xfrm>
        <a:graphic>
          <a:graphicData uri="http://schemas.openxmlformats.org/drawingml/2006/table">
            <a:tbl>
              <a:tblPr firstRow="1" bandRow="1">
                <a:tableStyleId>{21E4AEA4-8DFA-4A89-87EB-49C32662AFE0}</a:tableStyleId>
              </a:tblPr>
              <a:tblGrid>
                <a:gridCol w="1357784">
                  <a:extLst>
                    <a:ext uri="{9D8B030D-6E8A-4147-A177-3AD203B41FA5}">
                      <a16:colId xmlns:a16="http://schemas.microsoft.com/office/drawing/2014/main" val="2352783037"/>
                    </a:ext>
                  </a:extLst>
                </a:gridCol>
                <a:gridCol w="5246216">
                  <a:extLst>
                    <a:ext uri="{9D8B030D-6E8A-4147-A177-3AD203B41FA5}">
                      <a16:colId xmlns:a16="http://schemas.microsoft.com/office/drawing/2014/main" val="2410954629"/>
                    </a:ext>
                  </a:extLst>
                </a:gridCol>
              </a:tblGrid>
              <a:tr h="305745">
                <a:tc gridSpan="2">
                  <a:txBody>
                    <a:bodyPr/>
                    <a:lstStyle/>
                    <a:p>
                      <a:pPr algn="ctr"/>
                      <a:r>
                        <a:rPr kumimoji="1" lang="ja-JP" altLang="en-US" sz="1400" dirty="0" smtClean="0"/>
                        <a:t>訂正・取消に係る添付書類例</a:t>
                      </a:r>
                      <a:endParaRPr kumimoji="1" lang="ja-JP" altLang="en-US" sz="1400" dirty="0"/>
                    </a:p>
                  </a:txBody>
                  <a:tcPr anchor="ctr"/>
                </a:tc>
                <a:tc hMerge="1">
                  <a:txBody>
                    <a:bodyPr/>
                    <a:lstStyle/>
                    <a:p>
                      <a:endParaRPr kumimoji="1" lang="ja-JP" altLang="en-US" sz="1400" dirty="0"/>
                    </a:p>
                  </a:txBody>
                  <a:tcPr anchor="ctr"/>
                </a:tc>
                <a:extLst>
                  <a:ext uri="{0D108BD9-81ED-4DB2-BD59-A6C34878D82A}">
                    <a16:rowId xmlns:a16="http://schemas.microsoft.com/office/drawing/2014/main" val="2314515855"/>
                  </a:ext>
                </a:extLst>
              </a:tr>
              <a:tr h="370840">
                <a:tc>
                  <a:txBody>
                    <a:bodyPr/>
                    <a:lstStyle/>
                    <a:p>
                      <a:r>
                        <a:rPr kumimoji="1" lang="ja-JP" altLang="en-US" sz="1400" dirty="0" smtClean="0"/>
                        <a:t>氏名訂正</a:t>
                      </a:r>
                      <a:endParaRPr kumimoji="1" lang="ja-JP" altLang="en-US" sz="1400" dirty="0"/>
                    </a:p>
                  </a:txBody>
                  <a:tcPr anchor="ctr"/>
                </a:tc>
                <a:tc>
                  <a:txBody>
                    <a:bodyPr/>
                    <a:lstStyle/>
                    <a:p>
                      <a:r>
                        <a:rPr kumimoji="1" lang="ja-JP" altLang="en-US" sz="1400" dirty="0" smtClean="0"/>
                        <a:t>労働者名簿、履歴書（写）</a:t>
                      </a:r>
                    </a:p>
                  </a:txBody>
                  <a:tcPr anchor="ctr"/>
                </a:tc>
                <a:extLst>
                  <a:ext uri="{0D108BD9-81ED-4DB2-BD59-A6C34878D82A}">
                    <a16:rowId xmlns:a16="http://schemas.microsoft.com/office/drawing/2014/main" val="1325446616"/>
                  </a:ext>
                </a:extLst>
              </a:tr>
              <a:tr h="370840">
                <a:tc>
                  <a:txBody>
                    <a:bodyPr/>
                    <a:lstStyle/>
                    <a:p>
                      <a:r>
                        <a:rPr kumimoji="1" lang="ja-JP" altLang="en-US" sz="1400" dirty="0" smtClean="0"/>
                        <a:t>生年月日・</a:t>
                      </a:r>
                      <a:endParaRPr kumimoji="1" lang="en-US" altLang="ja-JP" sz="1400" dirty="0" smtClean="0"/>
                    </a:p>
                    <a:p>
                      <a:r>
                        <a:rPr kumimoji="1" lang="ja-JP" altLang="en-US" sz="1400" dirty="0" smtClean="0"/>
                        <a:t>性別訂正</a:t>
                      </a:r>
                      <a:endParaRPr kumimoji="1" lang="ja-JP" altLang="en-US" sz="1400" dirty="0"/>
                    </a:p>
                  </a:txBody>
                  <a:tcPr anchor="ctr"/>
                </a:tc>
                <a:tc>
                  <a:txBody>
                    <a:bodyPr/>
                    <a:lstStyle/>
                    <a:p>
                      <a:r>
                        <a:rPr kumimoji="1" lang="ja-JP" altLang="en-US" sz="1400" dirty="0" smtClean="0"/>
                        <a:t>住民票・免許証（写）</a:t>
                      </a:r>
                    </a:p>
                  </a:txBody>
                  <a:tcPr anchor="ctr"/>
                </a:tc>
                <a:extLst>
                  <a:ext uri="{0D108BD9-81ED-4DB2-BD59-A6C34878D82A}">
                    <a16:rowId xmlns:a16="http://schemas.microsoft.com/office/drawing/2014/main" val="1129714259"/>
                  </a:ext>
                </a:extLst>
              </a:tr>
              <a:tr h="370840">
                <a:tc>
                  <a:txBody>
                    <a:bodyPr/>
                    <a:lstStyle/>
                    <a:p>
                      <a:r>
                        <a:rPr kumimoji="1" lang="ja-JP" altLang="en-US" sz="1400" dirty="0" smtClean="0"/>
                        <a:t>取得日・</a:t>
                      </a:r>
                      <a:endParaRPr kumimoji="1" lang="en-US" altLang="ja-JP" sz="1400" dirty="0" smtClean="0"/>
                    </a:p>
                    <a:p>
                      <a:r>
                        <a:rPr kumimoji="1" lang="ja-JP" altLang="en-US" sz="1400" dirty="0" smtClean="0"/>
                        <a:t>離職日訂正</a:t>
                      </a:r>
                      <a:endParaRPr kumimoji="1" lang="ja-JP" altLang="en-US" sz="1400" dirty="0"/>
                    </a:p>
                  </a:txBody>
                  <a:tcPr anchor="ctr"/>
                </a:tc>
                <a:tc>
                  <a:txBody>
                    <a:bodyPr/>
                    <a:lstStyle/>
                    <a:p>
                      <a:r>
                        <a:rPr kumimoji="1" lang="ja-JP" altLang="en-US" sz="1400" dirty="0" smtClean="0"/>
                        <a:t>出勤簿（タイムカード）賃金台帳・労働者名簿（写）</a:t>
                      </a:r>
                    </a:p>
                  </a:txBody>
                  <a:tcPr anchor="ctr"/>
                </a:tc>
                <a:extLst>
                  <a:ext uri="{0D108BD9-81ED-4DB2-BD59-A6C34878D82A}">
                    <a16:rowId xmlns:a16="http://schemas.microsoft.com/office/drawing/2014/main" val="3709616570"/>
                  </a:ext>
                </a:extLst>
              </a:tr>
              <a:tr h="370840">
                <a:tc>
                  <a:txBody>
                    <a:bodyPr/>
                    <a:lstStyle/>
                    <a:p>
                      <a:r>
                        <a:rPr kumimoji="1" lang="ja-JP" altLang="en-US" sz="1400" dirty="0" smtClean="0"/>
                        <a:t>取消</a:t>
                      </a:r>
                      <a:endParaRPr kumimoji="1" lang="ja-JP" altLang="en-US" sz="1400" dirty="0"/>
                    </a:p>
                  </a:txBody>
                  <a:tcPr anchor="ctr"/>
                </a:tc>
                <a:tc>
                  <a:txBody>
                    <a:bodyPr/>
                    <a:lstStyle/>
                    <a:p>
                      <a:r>
                        <a:rPr kumimoji="1" lang="ja-JP" altLang="en-US" sz="1400" dirty="0" smtClean="0"/>
                        <a:t>出勤簿（タイムカード）、賃金台帳・労働者名簿（写）</a:t>
                      </a:r>
                    </a:p>
                  </a:txBody>
                  <a:tcPr anchor="ctr"/>
                </a:tc>
                <a:extLst>
                  <a:ext uri="{0D108BD9-81ED-4DB2-BD59-A6C34878D82A}">
                    <a16:rowId xmlns:a16="http://schemas.microsoft.com/office/drawing/2014/main" val="315932010"/>
                  </a:ext>
                </a:extLst>
              </a:tr>
            </a:tbl>
          </a:graphicData>
        </a:graphic>
      </p:graphicFrame>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4</a:t>
            </a:fld>
            <a:endParaRPr lang="en-US" altLang="ja-JP" dirty="0"/>
          </a:p>
        </p:txBody>
      </p:sp>
    </p:spTree>
    <p:extLst>
      <p:ext uri="{BB962C8B-B14F-4D97-AF65-F5344CB8AC3E}">
        <p14:creationId xmlns:p14="http://schemas.microsoft.com/office/powerpoint/2010/main" val="592916209"/>
      </p:ext>
    </p:extLst>
  </p:cSld>
  <p:clrMapOvr>
    <a:masterClrMapping/>
  </p:clrMapOvr>
  <mc:AlternateContent xmlns:mc="http://schemas.openxmlformats.org/markup-compatibility/2006" xmlns:p14="http://schemas.microsoft.com/office/powerpoint/2010/main">
    <mc:Choice Requires="p14">
      <p:transition spd="slow" p14:dur="2000" advTm="70435"/>
    </mc:Choice>
    <mc:Fallback xmlns="">
      <p:transition spd="slow" advTm="7043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コンテンツ プレースホルダー 12"/>
          <p:cNvGraphicFramePr>
            <a:graphicFrameLocks noGrp="1"/>
          </p:cNvGraphicFramePr>
          <p:nvPr>
            <p:ph idx="1"/>
            <p:extLst>
              <p:ext uri="{D42A27DB-BD31-4B8C-83A1-F6EECF244321}">
                <p14:modId xmlns:p14="http://schemas.microsoft.com/office/powerpoint/2010/main" val="934832440"/>
              </p:ext>
            </p:extLst>
          </p:nvPr>
        </p:nvGraphicFramePr>
        <p:xfrm>
          <a:off x="1040470" y="1317675"/>
          <a:ext cx="8638966" cy="4240586"/>
        </p:xfrm>
        <a:graphic>
          <a:graphicData uri="http://schemas.openxmlformats.org/drawingml/2006/table">
            <a:tbl>
              <a:tblPr firstRow="1" bandRow="1">
                <a:tableStyleId>{21E4AEA4-8DFA-4A89-87EB-49C32662AFE0}</a:tableStyleId>
              </a:tblPr>
              <a:tblGrid>
                <a:gridCol w="2232193">
                  <a:extLst>
                    <a:ext uri="{9D8B030D-6E8A-4147-A177-3AD203B41FA5}">
                      <a16:colId xmlns:a16="http://schemas.microsoft.com/office/drawing/2014/main" val="20000"/>
                    </a:ext>
                  </a:extLst>
                </a:gridCol>
                <a:gridCol w="610662">
                  <a:extLst>
                    <a:ext uri="{9D8B030D-6E8A-4147-A177-3AD203B41FA5}">
                      <a16:colId xmlns:a16="http://schemas.microsoft.com/office/drawing/2014/main" val="20001"/>
                    </a:ext>
                  </a:extLst>
                </a:gridCol>
                <a:gridCol w="2225294">
                  <a:extLst>
                    <a:ext uri="{9D8B030D-6E8A-4147-A177-3AD203B41FA5}">
                      <a16:colId xmlns:a16="http://schemas.microsoft.com/office/drawing/2014/main" val="20002"/>
                    </a:ext>
                  </a:extLst>
                </a:gridCol>
                <a:gridCol w="652062">
                  <a:extLst>
                    <a:ext uri="{9D8B030D-6E8A-4147-A177-3AD203B41FA5}">
                      <a16:colId xmlns:a16="http://schemas.microsoft.com/office/drawing/2014/main" val="20003"/>
                    </a:ext>
                  </a:extLst>
                </a:gridCol>
                <a:gridCol w="846969">
                  <a:extLst>
                    <a:ext uri="{9D8B030D-6E8A-4147-A177-3AD203B41FA5}">
                      <a16:colId xmlns:a16="http://schemas.microsoft.com/office/drawing/2014/main" val="20004"/>
                    </a:ext>
                  </a:extLst>
                </a:gridCol>
                <a:gridCol w="814344">
                  <a:extLst>
                    <a:ext uri="{9D8B030D-6E8A-4147-A177-3AD203B41FA5}">
                      <a16:colId xmlns:a16="http://schemas.microsoft.com/office/drawing/2014/main" val="20005"/>
                    </a:ext>
                  </a:extLst>
                </a:gridCol>
                <a:gridCol w="395196">
                  <a:extLst>
                    <a:ext uri="{9D8B030D-6E8A-4147-A177-3AD203B41FA5}">
                      <a16:colId xmlns:a16="http://schemas.microsoft.com/office/drawing/2014/main" val="20006"/>
                    </a:ext>
                  </a:extLst>
                </a:gridCol>
                <a:gridCol w="862246">
                  <a:extLst>
                    <a:ext uri="{9D8B030D-6E8A-4147-A177-3AD203B41FA5}">
                      <a16:colId xmlns:a16="http://schemas.microsoft.com/office/drawing/2014/main" val="20007"/>
                    </a:ext>
                  </a:extLst>
                </a:gridCol>
              </a:tblGrid>
              <a:tr h="167109">
                <a:tc rowSpan="2">
                  <a:txBody>
                    <a:bodyPr/>
                    <a:lstStyle/>
                    <a:p>
                      <a:pPr algn="ctr"/>
                      <a:r>
                        <a:rPr lang="ja-JP" altLang="en-US" sz="1400" dirty="0"/>
                        <a:t>⑧ 離職日の翌日</a:t>
                      </a:r>
                      <a:r>
                        <a:rPr lang="ja-JP" altLang="en-US" sz="1000" dirty="0">
                          <a:solidFill>
                            <a:srgbClr val="FF0000"/>
                          </a:solidFill>
                        </a:rPr>
                        <a:t>（</a:t>
                      </a:r>
                      <a:r>
                        <a:rPr lang="en-US" altLang="ja-JP" sz="1000" dirty="0">
                          <a:solidFill>
                            <a:srgbClr val="FF0000"/>
                          </a:solidFill>
                        </a:rPr>
                        <a:t>7</a:t>
                      </a:r>
                      <a:r>
                        <a:rPr lang="ja-JP" altLang="en-US" sz="1000" dirty="0">
                          <a:solidFill>
                            <a:srgbClr val="FF0000"/>
                          </a:solidFill>
                        </a:rPr>
                        <a:t>月 </a:t>
                      </a:r>
                      <a:r>
                        <a:rPr lang="en-US" altLang="ja-JP" sz="1000" dirty="0">
                          <a:solidFill>
                            <a:srgbClr val="FF0000"/>
                          </a:solidFill>
                        </a:rPr>
                        <a:t>23 </a:t>
                      </a:r>
                      <a:r>
                        <a:rPr lang="ja-JP" altLang="en-US" sz="1000" dirty="0">
                          <a:solidFill>
                            <a:srgbClr val="FF0000"/>
                          </a:solidFill>
                        </a:rPr>
                        <a:t>日）</a:t>
                      </a:r>
                      <a:endParaRPr lang="ja-JP" altLang="en-US" sz="1000" b="0" dirty="0">
                        <a:solidFill>
                          <a:srgbClr val="FF0000"/>
                        </a:solidFill>
                        <a:latin typeface="+mj-ea"/>
                        <a:ea typeface="+mj-ea"/>
                      </a:endParaRPr>
                    </a:p>
                  </a:txBody>
                  <a:tcPr marL="36000" marR="36000" marT="37147" marB="37147" anchor="ctr" anchorCtr="1"/>
                </a:tc>
                <a:tc rowSpan="2">
                  <a:txBody>
                    <a:bodyPr/>
                    <a:lstStyle/>
                    <a:p>
                      <a:pPr algn="ctr"/>
                      <a:r>
                        <a:rPr kumimoji="1" lang="ja-JP" altLang="en-US" sz="1400" dirty="0"/>
                        <a:t>⑨</a:t>
                      </a: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a:t>⑩　賃金支払対象期間</a:t>
                      </a: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a:t>⑪</a:t>
                      </a:r>
                      <a:endParaRPr kumimoji="1" lang="ja-JP" altLang="en-US" sz="1400" b="1" dirty="0">
                        <a:solidFill>
                          <a:sysClr val="windowText" lastClr="000000"/>
                        </a:solidFill>
                        <a:latin typeface="+mj-ea"/>
                        <a:ea typeface="+mj-ea"/>
                      </a:endParaRPr>
                    </a:p>
                  </a:txBody>
                  <a:tcPr marL="74296" marR="74296" marT="37147" marB="37147" anchor="ctr" anchorCtr="1">
                    <a:lnR w="12700" cap="flat" cmpd="sng" algn="ctr">
                      <a:solidFill>
                        <a:schemeClr val="bg1"/>
                      </a:solidFill>
                      <a:prstDash val="solid"/>
                      <a:round/>
                      <a:headEnd type="none" w="med" len="med"/>
                      <a:tailEnd type="none" w="med" len="med"/>
                    </a:lnR>
                  </a:tcPr>
                </a:tc>
                <a:tc gridSpan="3">
                  <a:txBody>
                    <a:bodyPr/>
                    <a:lstStyle/>
                    <a:p>
                      <a:pPr algn="ctr"/>
                      <a:r>
                        <a:rPr kumimoji="1" lang="ja-JP" altLang="en-US" sz="1200" dirty="0" smtClean="0"/>
                        <a:t>⑫</a:t>
                      </a:r>
                      <a:endParaRPr kumimoji="1" lang="ja-JP" altLang="en-US" sz="1200" b="1" dirty="0">
                        <a:solidFill>
                          <a:schemeClr val="bg1"/>
                        </a:solidFill>
                        <a:latin typeface="+mj-ea"/>
                        <a:ea typeface="+mj-ea"/>
                      </a:endParaRPr>
                    </a:p>
                  </a:txBody>
                  <a:tcPr marL="74296" marR="74296"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b="1" dirty="0">
                        <a:solidFill>
                          <a:sysClr val="windowText" lastClr="000000"/>
                        </a:solidFill>
                        <a:latin typeface="+mj-ea"/>
                        <a:ea typeface="+mj-ea"/>
                      </a:endParaRPr>
                    </a:p>
                  </a:txBody>
                  <a:tcPr marL="74296" marR="74296" marT="37147" marB="37147" anchor="ctr" anchorCtr="1"/>
                </a:tc>
                <a:tc hMerge="1">
                  <a:txBody>
                    <a:bodyPr/>
                    <a:lstStyle/>
                    <a:p>
                      <a:pPr algn="ct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a:t>⑬ </a:t>
                      </a:r>
                      <a:r>
                        <a:rPr kumimoji="1" lang="ja-JP" altLang="en-US" sz="1200" dirty="0"/>
                        <a:t>備考欄</a:t>
                      </a:r>
                      <a:endParaRPr kumimoji="1" lang="en-US" altLang="ja-JP" sz="1200" b="0" dirty="0">
                        <a:solidFill>
                          <a:sysClr val="windowText" lastClr="000000"/>
                        </a:solidFill>
                        <a:latin typeface="+mj-ea"/>
                        <a:ea typeface="+mj-ea"/>
                      </a:endParaRPr>
                    </a:p>
                  </a:txBody>
                  <a:tcPr marL="74296" marR="74296" marT="37147" marB="37147" anchor="ctr" anchorCtr="1">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6748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50" dirty="0" smtClean="0">
                          <a:solidFill>
                            <a:schemeClr val="bg1"/>
                          </a:solidFill>
                        </a:rPr>
                        <a:t>Ａ</a:t>
                      </a:r>
                      <a:endParaRPr kumimoji="1" lang="ja-JP" altLang="en-US" sz="1050" b="1" dirty="0">
                        <a:solidFill>
                          <a:schemeClr val="bg1"/>
                        </a:solidFill>
                        <a:latin typeface="+mj-ea"/>
                        <a:ea typeface="+mj-ea"/>
                      </a:endParaRPr>
                    </a:p>
                  </a:txBody>
                  <a:tcPr marL="74296" marR="74296" marT="0" marB="0"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Ｂ</a:t>
                      </a:r>
                      <a:endParaRPr kumimoji="1" lang="ja-JP" altLang="en-US" sz="1050" b="1" dirty="0">
                        <a:solidFill>
                          <a:schemeClr val="bg1"/>
                        </a:solidFill>
                        <a:latin typeface="+mj-ea"/>
                        <a:ea typeface="+mj-ea"/>
                      </a:endParaRPr>
                    </a:p>
                  </a:txBody>
                  <a:tcPr marL="74296" marR="74296" marT="0" marB="0"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計</a:t>
                      </a:r>
                      <a:endParaRPr kumimoji="1" lang="ja-JP" altLang="en-US" sz="1050" b="1" dirty="0">
                        <a:solidFill>
                          <a:schemeClr val="bg1"/>
                        </a:solidFill>
                        <a:latin typeface="+mj-ea"/>
                        <a:ea typeface="+mj-ea"/>
                      </a:endParaRPr>
                    </a:p>
                  </a:txBody>
                  <a:tcPr marL="74296" marR="74296" marT="0" marB="0" anchor="ctr" anchorCtr="1">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vMerge="1">
                  <a:txBody>
                    <a:bodyPr/>
                    <a:lstStyle/>
                    <a:p>
                      <a:endParaRPr kumimoji="1" lang="ja-JP" altLang="en-US"/>
                    </a:p>
                  </a:txBody>
                  <a:tcPr/>
                </a:tc>
                <a:extLst>
                  <a:ext uri="{0D108BD9-81ED-4DB2-BD59-A6C34878D82A}">
                    <a16:rowId xmlns:a16="http://schemas.microsoft.com/office/drawing/2014/main" val="1418212659"/>
                  </a:ext>
                </a:extLst>
              </a:tr>
              <a:tr h="33380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FF0000"/>
                          </a:solidFill>
                        </a:rPr>
                        <a:t>  6 </a:t>
                      </a:r>
                      <a:r>
                        <a:rPr kumimoji="1" lang="ja-JP" altLang="en-US" sz="1100" dirty="0">
                          <a:solidFill>
                            <a:srgbClr val="FF0000"/>
                          </a:solidFill>
                        </a:rPr>
                        <a:t>月 </a:t>
                      </a:r>
                      <a:r>
                        <a:rPr kumimoji="1" lang="en-US" altLang="ja-JP" sz="1100" dirty="0">
                          <a:solidFill>
                            <a:srgbClr val="FF0000"/>
                          </a:solidFill>
                        </a:rPr>
                        <a:t>23 </a:t>
                      </a:r>
                      <a:r>
                        <a:rPr kumimoji="1" lang="ja-JP" altLang="en-US" sz="1100" dirty="0">
                          <a:solidFill>
                            <a:srgbClr val="FF0000"/>
                          </a:solidFill>
                        </a:rPr>
                        <a:t>日 </a:t>
                      </a:r>
                      <a:r>
                        <a:rPr kumimoji="1" lang="ja-JP" altLang="en-US" sz="1100" baseline="0" dirty="0">
                          <a:solidFill>
                            <a:srgbClr val="FF0000"/>
                          </a:solidFill>
                        </a:rPr>
                        <a:t> </a:t>
                      </a:r>
                      <a:r>
                        <a:rPr kumimoji="1" lang="ja-JP" altLang="en-US" sz="1100" dirty="0"/>
                        <a:t>～   離</a:t>
                      </a:r>
                      <a:r>
                        <a:rPr kumimoji="1" lang="ja-JP" altLang="en-US" sz="1100" baseline="0" dirty="0"/>
                        <a:t>  </a:t>
                      </a:r>
                      <a:r>
                        <a:rPr kumimoji="1" lang="ja-JP" altLang="en-US" sz="1100" dirty="0"/>
                        <a:t>職</a:t>
                      </a:r>
                      <a:r>
                        <a:rPr kumimoji="1" lang="ja-JP" altLang="en-US"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u="none" dirty="0"/>
                        <a:t> 21 </a:t>
                      </a:r>
                      <a:r>
                        <a:rPr kumimoji="1" lang="ja-JP" altLang="en-US" sz="1100" u="none" dirty="0"/>
                        <a:t>日</a:t>
                      </a:r>
                      <a:endParaRPr kumimoji="1" lang="ja-JP" altLang="en-US" sz="1100" b="1" i="0" u="none" dirty="0">
                        <a:solidFill>
                          <a:schemeClr val="tx1"/>
                        </a:solidFill>
                        <a:latin typeface="+mj-ea"/>
                        <a:ea typeface="+mj-ea"/>
                      </a:endParaRPr>
                    </a:p>
                  </a:txBody>
                  <a:tcPr marL="74296" marR="74296" marT="37147" marB="37147" anchor="ctr" anchorCtr="1"/>
                </a:tc>
                <a:tc>
                  <a:txBody>
                    <a:bodyPr/>
                    <a:lstStyle/>
                    <a:p>
                      <a:pPr algn="r"/>
                      <a:r>
                        <a:rPr kumimoji="1" lang="en-US" altLang="ja-JP" sz="1100" baseline="0" dirty="0"/>
                        <a:t>   7</a:t>
                      </a:r>
                      <a:r>
                        <a:rPr kumimoji="1" lang="en-US" altLang="ja-JP" sz="1100" dirty="0"/>
                        <a:t> </a:t>
                      </a:r>
                      <a:r>
                        <a:rPr kumimoji="1" lang="ja-JP" altLang="en-US" sz="1100" dirty="0"/>
                        <a:t>月  </a:t>
                      </a:r>
                      <a:r>
                        <a:rPr kumimoji="1" lang="en-US" altLang="ja-JP" sz="1100" dirty="0"/>
                        <a:t>1 </a:t>
                      </a:r>
                      <a:r>
                        <a:rPr kumimoji="1" lang="ja-JP" altLang="en-US" sz="1100" dirty="0"/>
                        <a:t>日</a:t>
                      </a:r>
                      <a:r>
                        <a:rPr kumimoji="1" lang="ja-JP" altLang="en-US" sz="1100" baseline="0" dirty="0"/>
                        <a:t> </a:t>
                      </a:r>
                      <a:r>
                        <a:rPr kumimoji="1" lang="ja-JP" altLang="en-US" sz="1100" dirty="0"/>
                        <a:t>～    離  職  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u="sng" dirty="0"/>
                        <a:t>15 </a:t>
                      </a:r>
                      <a:r>
                        <a:rPr kumimoji="1" lang="ja-JP" altLang="en-US" sz="1100" u="sng" dirty="0"/>
                        <a:t>日</a:t>
                      </a:r>
                      <a:endParaRPr kumimoji="1" lang="ja-JP" altLang="en-US" sz="1100" b="1" u="sng" dirty="0">
                        <a:solidFill>
                          <a:srgbClr val="FF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r>
                        <a:rPr kumimoji="1" lang="ja-JP" altLang="en-US" sz="1100" dirty="0"/>
                        <a:t>未計算</a:t>
                      </a:r>
                      <a:endParaRPr kumimoji="1" lang="en-US" altLang="ja-JP" sz="1100" b="1" dirty="0">
                        <a:solidFill>
                          <a:srgbClr val="FF0000"/>
                        </a:solidFill>
                        <a:latin typeface="+mj-ea"/>
                        <a:ea typeface="+mj-ea"/>
                      </a:endParaRPr>
                    </a:p>
                  </a:txBody>
                  <a:tcPr marL="74296" marR="74296" marT="37147" marB="37147" anchor="ctr" anchorCtr="1"/>
                </a:tc>
                <a:extLst>
                  <a:ext uri="{0D108BD9-81ED-4DB2-BD59-A6C34878D82A}">
                    <a16:rowId xmlns:a16="http://schemas.microsoft.com/office/drawing/2014/main" val="10001"/>
                  </a:ext>
                </a:extLst>
              </a:tr>
              <a:tr h="31683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FF0000"/>
                          </a:solidFill>
                        </a:rPr>
                        <a:t>  5 </a:t>
                      </a:r>
                      <a:r>
                        <a:rPr kumimoji="1" lang="ja-JP" altLang="en-US" sz="1100" dirty="0">
                          <a:solidFill>
                            <a:srgbClr val="FF0000"/>
                          </a:solidFill>
                        </a:rPr>
                        <a:t>月 </a:t>
                      </a:r>
                      <a:r>
                        <a:rPr kumimoji="1" lang="en-US" altLang="ja-JP" sz="1100" dirty="0">
                          <a:solidFill>
                            <a:srgbClr val="FF0000"/>
                          </a:solidFill>
                        </a:rPr>
                        <a:t>23 </a:t>
                      </a:r>
                      <a:r>
                        <a:rPr kumimoji="1" lang="ja-JP" altLang="en-US" sz="1100" dirty="0">
                          <a:solidFill>
                            <a:srgbClr val="FF0000"/>
                          </a:solidFill>
                        </a:rPr>
                        <a:t>日 </a:t>
                      </a:r>
                      <a:r>
                        <a:rPr kumimoji="1" lang="ja-JP" altLang="en-US" sz="1100" dirty="0"/>
                        <a:t>～   </a:t>
                      </a:r>
                      <a:r>
                        <a:rPr kumimoji="1" lang="en-US" altLang="ja-JP" sz="1100" dirty="0"/>
                        <a:t>6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 21</a:t>
                      </a:r>
                      <a:r>
                        <a:rPr kumimoji="1" lang="en-US" altLang="ja-JP"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6 </a:t>
                      </a:r>
                      <a:r>
                        <a:rPr kumimoji="1" lang="ja-JP" altLang="en-US" sz="1100" dirty="0"/>
                        <a:t>月  </a:t>
                      </a:r>
                      <a:r>
                        <a:rPr kumimoji="1" lang="en-US" altLang="ja-JP" sz="1100" dirty="0"/>
                        <a:t>1 </a:t>
                      </a:r>
                      <a:r>
                        <a:rPr kumimoji="1" lang="ja-JP" altLang="en-US" sz="1100" dirty="0"/>
                        <a:t>日 ～</a:t>
                      </a:r>
                      <a:r>
                        <a:rPr kumimoji="1" lang="en-US" altLang="ja-JP" sz="1100" baseline="0" dirty="0"/>
                        <a:t> </a:t>
                      </a:r>
                      <a:r>
                        <a:rPr kumimoji="1" lang="ja-JP" altLang="en-US" sz="1100" dirty="0"/>
                        <a:t>  </a:t>
                      </a:r>
                      <a:r>
                        <a:rPr kumimoji="1" lang="en-US" altLang="ja-JP" sz="1100" dirty="0"/>
                        <a:t>6 </a:t>
                      </a:r>
                      <a:r>
                        <a:rPr kumimoji="1" lang="ja-JP" altLang="en-US" sz="1100" dirty="0"/>
                        <a:t>月 </a:t>
                      </a: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2"/>
                  </a:ext>
                </a:extLst>
              </a:tr>
              <a:tr h="3227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4 </a:t>
                      </a:r>
                      <a:r>
                        <a:rPr kumimoji="1" lang="ja-JP" altLang="en-US" sz="1100" dirty="0"/>
                        <a:t>月 </a:t>
                      </a:r>
                      <a:r>
                        <a:rPr kumimoji="1" lang="en-US" altLang="ja-JP" sz="1100" dirty="0"/>
                        <a:t>23 </a:t>
                      </a:r>
                      <a:r>
                        <a:rPr kumimoji="1" lang="ja-JP" altLang="en-US" sz="1100" dirty="0"/>
                        <a:t>日 ～   </a:t>
                      </a:r>
                      <a:r>
                        <a:rPr kumimoji="1" lang="en-US" altLang="ja-JP" sz="1100" dirty="0"/>
                        <a:t>5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5 </a:t>
                      </a:r>
                      <a:r>
                        <a:rPr kumimoji="1" lang="ja-JP" altLang="en-US" sz="1100" dirty="0"/>
                        <a:t>月  </a:t>
                      </a:r>
                      <a:r>
                        <a:rPr kumimoji="1" lang="en-US" altLang="ja-JP" sz="1100" dirty="0"/>
                        <a:t>1 </a:t>
                      </a:r>
                      <a:r>
                        <a:rPr kumimoji="1" lang="ja-JP" altLang="en-US" sz="1100" dirty="0"/>
                        <a:t>日 ～   </a:t>
                      </a:r>
                      <a:r>
                        <a:rPr kumimoji="1" lang="en-US" altLang="ja-JP" sz="1100" dirty="0"/>
                        <a:t>5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210,000</a:t>
                      </a:r>
                      <a:endParaRPr kumimoji="1" lang="en-US" altLang="ja-JP"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3"/>
                  </a:ext>
                </a:extLst>
              </a:tr>
              <a:tr h="3286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3 </a:t>
                      </a:r>
                      <a:r>
                        <a:rPr kumimoji="1" lang="ja-JP" altLang="en-US" sz="1100" dirty="0"/>
                        <a:t>月 </a:t>
                      </a:r>
                      <a:r>
                        <a:rPr kumimoji="1" lang="en-US" altLang="ja-JP" sz="1100" dirty="0"/>
                        <a:t>23 </a:t>
                      </a:r>
                      <a:r>
                        <a:rPr kumimoji="1" lang="ja-JP" altLang="en-US" sz="1100" dirty="0"/>
                        <a:t>日 ～   </a:t>
                      </a:r>
                      <a:r>
                        <a:rPr kumimoji="1" lang="en-US" altLang="ja-JP" sz="1100" dirty="0"/>
                        <a:t>4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20 </a:t>
                      </a:r>
                      <a:r>
                        <a:rPr kumimoji="1" lang="ja-JP" altLang="en-US" sz="1100" dirty="0"/>
                        <a:t>日</a:t>
                      </a:r>
                      <a:endParaRPr kumimoji="1" lang="ja-JP" altLang="en-US" sz="1100" b="0" dirty="0">
                        <a:solidFill>
                          <a:srgbClr val="FF0000"/>
                        </a:solidFill>
                        <a:latin typeface="+mj-ea"/>
                        <a:ea typeface="+mj-ea"/>
                      </a:endParaRPr>
                    </a:p>
                  </a:txBody>
                  <a:tcPr marL="74296" marR="74296" marT="37147" marB="37147" anchor="ctr" anchorCtr="1"/>
                </a:tc>
                <a:tc>
                  <a:txBody>
                    <a:bodyPr/>
                    <a:lstStyle/>
                    <a:p>
                      <a:pPr algn="r"/>
                      <a:r>
                        <a:rPr kumimoji="1" lang="en-US" altLang="ja-JP" sz="1100" dirty="0"/>
                        <a:t>   4</a:t>
                      </a:r>
                      <a:r>
                        <a:rPr kumimoji="1" lang="en-US" altLang="ja-JP" sz="1100" baseline="0" dirty="0"/>
                        <a:t> </a:t>
                      </a:r>
                      <a:r>
                        <a:rPr kumimoji="1" lang="ja-JP" altLang="en-US" sz="1100" dirty="0"/>
                        <a:t>月  </a:t>
                      </a:r>
                      <a:r>
                        <a:rPr kumimoji="1" lang="en-US" altLang="ja-JP" sz="1100" dirty="0"/>
                        <a:t>1 </a:t>
                      </a:r>
                      <a:r>
                        <a:rPr kumimoji="1" lang="ja-JP" altLang="en-US" sz="1100" dirty="0"/>
                        <a:t>日 ～   </a:t>
                      </a:r>
                      <a:r>
                        <a:rPr kumimoji="1" lang="en-US" altLang="ja-JP" sz="1100" dirty="0"/>
                        <a:t>4 </a:t>
                      </a:r>
                      <a:r>
                        <a:rPr kumimoji="1" lang="ja-JP" altLang="en-US" sz="1100" dirty="0"/>
                        <a:t>月 </a:t>
                      </a: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4"/>
                  </a:ext>
                </a:extLst>
              </a:tr>
              <a:tr h="31283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2 </a:t>
                      </a:r>
                      <a:r>
                        <a:rPr kumimoji="1" lang="ja-JP" altLang="en-US" sz="1100" dirty="0"/>
                        <a:t>月 </a:t>
                      </a:r>
                      <a:r>
                        <a:rPr kumimoji="1" lang="en-US" altLang="ja-JP" sz="1100" dirty="0"/>
                        <a:t>23 </a:t>
                      </a:r>
                      <a:r>
                        <a:rPr kumimoji="1" lang="ja-JP" altLang="en-US" sz="1100" dirty="0"/>
                        <a:t>日 ～   </a:t>
                      </a:r>
                      <a:r>
                        <a:rPr kumimoji="1" lang="en-US" altLang="ja-JP" sz="1100" dirty="0"/>
                        <a:t>3 </a:t>
                      </a:r>
                      <a:r>
                        <a:rPr kumimoji="1" lang="ja-JP" altLang="en-US" sz="1100" dirty="0"/>
                        <a:t>月 </a:t>
                      </a:r>
                      <a:r>
                        <a:rPr kumimoji="1" lang="en-US" altLang="ja-JP" sz="1100" dirty="0"/>
                        <a:t>22 </a:t>
                      </a:r>
                      <a:r>
                        <a:rPr kumimoji="1" lang="ja-JP" altLang="en-US" sz="1100" dirty="0"/>
                        <a:t>日</a:t>
                      </a:r>
                      <a:r>
                        <a:rPr kumimoji="1" lang="ja-JP" altLang="en-US" sz="1100" baseline="0" dirty="0"/>
                        <a:t> </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20 </a:t>
                      </a:r>
                      <a:r>
                        <a:rPr kumimoji="1" lang="ja-JP" altLang="en-US" sz="1100" dirty="0"/>
                        <a:t>日</a:t>
                      </a:r>
                      <a:endParaRPr kumimoji="1" lang="ja-JP" altLang="en-US" sz="1100" b="0" dirty="0">
                        <a:solidFill>
                          <a:srgbClr val="FF0000"/>
                        </a:solidFill>
                        <a:latin typeface="+mj-ea"/>
                        <a:ea typeface="+mj-ea"/>
                      </a:endParaRPr>
                    </a:p>
                  </a:txBody>
                  <a:tcPr marL="74296" marR="74296" marT="37147" marB="37147" anchor="ctr" anchorCtr="1"/>
                </a:tc>
                <a:tc>
                  <a:txBody>
                    <a:bodyPr/>
                    <a:lstStyle/>
                    <a:p>
                      <a:pPr algn="r"/>
                      <a:r>
                        <a:rPr kumimoji="1" lang="en-US" altLang="ja-JP" sz="1100" dirty="0"/>
                        <a:t>   3 </a:t>
                      </a:r>
                      <a:r>
                        <a:rPr kumimoji="1" lang="ja-JP" altLang="en-US" sz="1100" dirty="0"/>
                        <a:t>月  </a:t>
                      </a:r>
                      <a:r>
                        <a:rPr kumimoji="1" lang="en-US" altLang="ja-JP" sz="1100" dirty="0"/>
                        <a:t>1 </a:t>
                      </a:r>
                      <a:r>
                        <a:rPr kumimoji="1" lang="ja-JP" altLang="en-US" sz="1100" dirty="0"/>
                        <a:t>日 ～   </a:t>
                      </a:r>
                      <a:r>
                        <a:rPr kumimoji="1" lang="en-US" altLang="ja-JP" sz="1100" dirty="0"/>
                        <a:t>3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19 </a:t>
                      </a:r>
                      <a:r>
                        <a:rPr kumimoji="1" lang="ja-JP" altLang="en-US" sz="1100" dirty="0"/>
                        <a:t>日</a:t>
                      </a:r>
                      <a:endParaRPr kumimoji="1" lang="ja-JP" altLang="en-US" sz="1100" b="0" dirty="0">
                        <a:solidFill>
                          <a:srgbClr val="FF0000"/>
                        </a:solidFill>
                        <a:latin typeface="+mj-ea"/>
                        <a:ea typeface="+mj-ea"/>
                      </a:endParaRPr>
                    </a:p>
                  </a:txBody>
                  <a:tcPr marL="74296" marR="74296" marT="37147" marB="37147" anchor="ctr" anchorCtr="1"/>
                </a:tc>
                <a:tc>
                  <a:txBody>
                    <a:bodyPr/>
                    <a:lstStyle/>
                    <a:p>
                      <a:pPr algn="ctr"/>
                      <a:r>
                        <a:rPr kumimoji="1" lang="en-US" altLang="ja-JP" sz="1100" dirty="0"/>
                        <a:t>190,000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ja-JP" altLang="en-US" sz="1100" dirty="0"/>
                        <a:t>欠勤 </a:t>
                      </a:r>
                      <a:r>
                        <a:rPr kumimoji="1" lang="en-US" altLang="ja-JP" sz="1100" dirty="0"/>
                        <a:t>2</a:t>
                      </a:r>
                      <a:r>
                        <a:rPr kumimoji="1" lang="ja-JP" altLang="en-US" sz="1100" dirty="0"/>
                        <a:t>日</a:t>
                      </a:r>
                      <a:endParaRPr kumimoji="1" lang="en-US" altLang="ja-JP" sz="1100" dirty="0"/>
                    </a:p>
                    <a:p>
                      <a:pPr algn="ctr"/>
                      <a:r>
                        <a:rPr kumimoji="1" lang="en-US" altLang="ja-JP" sz="900" dirty="0"/>
                        <a:t>(3/19,3/23)</a:t>
                      </a:r>
                      <a:endParaRPr kumimoji="1" lang="en-US" altLang="ja-JP" sz="9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5"/>
                  </a:ext>
                </a:extLst>
              </a:tr>
              <a:tr h="31528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1 </a:t>
                      </a:r>
                      <a:r>
                        <a:rPr kumimoji="1" lang="ja-JP" altLang="en-US" sz="1100" dirty="0"/>
                        <a:t>月 </a:t>
                      </a:r>
                      <a:r>
                        <a:rPr kumimoji="1" lang="en-US" altLang="ja-JP" sz="1100" dirty="0"/>
                        <a:t>23 </a:t>
                      </a:r>
                      <a:r>
                        <a:rPr kumimoji="1" lang="ja-JP" altLang="en-US" sz="1100" dirty="0"/>
                        <a:t>日 ～ </a:t>
                      </a:r>
                      <a:r>
                        <a:rPr kumimoji="1" lang="en-US" altLang="ja-JP" sz="1100" baseline="0" dirty="0"/>
                        <a:t>  2</a:t>
                      </a:r>
                      <a:r>
                        <a:rPr kumimoji="1" lang="en-US" altLang="ja-JP" sz="1100" dirty="0"/>
                        <a:t>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2 </a:t>
                      </a:r>
                      <a:r>
                        <a:rPr kumimoji="1" lang="ja-JP" altLang="en-US" sz="1100" dirty="0"/>
                        <a:t>月  </a:t>
                      </a:r>
                      <a:r>
                        <a:rPr kumimoji="1" lang="en-US" altLang="ja-JP" sz="1100" dirty="0"/>
                        <a:t>1 </a:t>
                      </a:r>
                      <a:r>
                        <a:rPr kumimoji="1" lang="ja-JP" altLang="en-US" sz="1100" dirty="0"/>
                        <a:t>日 ～   </a:t>
                      </a:r>
                      <a:r>
                        <a:rPr kumimoji="1" lang="en-US" altLang="ja-JP" sz="1100" dirty="0"/>
                        <a:t>2 </a:t>
                      </a:r>
                      <a:r>
                        <a:rPr kumimoji="1" lang="ja-JP" altLang="en-US" sz="1100" dirty="0"/>
                        <a:t>月 </a:t>
                      </a:r>
                      <a:r>
                        <a:rPr kumimoji="1" lang="en-US" altLang="ja-JP" sz="1100" dirty="0"/>
                        <a:t>28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a:t>
                      </a:r>
                      <a:r>
                        <a:rPr kumimoji="1" lang="en-US" altLang="ja-JP"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210,000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6"/>
                  </a:ext>
                </a:extLst>
              </a:tr>
              <a:tr h="31528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12 </a:t>
                      </a:r>
                      <a:r>
                        <a:rPr kumimoji="1" lang="ja-JP" altLang="en-US" sz="1100" dirty="0"/>
                        <a:t>月 </a:t>
                      </a:r>
                      <a:r>
                        <a:rPr kumimoji="1" lang="en-US" altLang="ja-JP" sz="1100" dirty="0"/>
                        <a:t>23 </a:t>
                      </a:r>
                      <a:r>
                        <a:rPr kumimoji="1" lang="ja-JP" altLang="en-US" sz="1100" dirty="0"/>
                        <a:t>日 ～   </a:t>
                      </a:r>
                      <a:r>
                        <a:rPr kumimoji="1" lang="en-US" altLang="ja-JP" sz="1100" dirty="0"/>
                        <a:t>1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1</a:t>
                      </a:r>
                      <a:r>
                        <a:rPr kumimoji="1" lang="en-US" altLang="ja-JP" sz="1100" baseline="0" dirty="0"/>
                        <a:t> </a:t>
                      </a:r>
                      <a:r>
                        <a:rPr kumimoji="1" lang="ja-JP" altLang="en-US" sz="1100" dirty="0"/>
                        <a:t>月  </a:t>
                      </a:r>
                      <a:r>
                        <a:rPr kumimoji="1" lang="en-US" altLang="ja-JP" sz="1100" dirty="0"/>
                        <a:t>1 </a:t>
                      </a:r>
                      <a:r>
                        <a:rPr kumimoji="1" lang="ja-JP" altLang="en-US" sz="1100" dirty="0"/>
                        <a:t>日 ～</a:t>
                      </a:r>
                      <a:r>
                        <a:rPr kumimoji="1" lang="ja-JP" altLang="en-US" sz="1100" baseline="0" dirty="0"/>
                        <a:t>   </a:t>
                      </a:r>
                      <a:r>
                        <a:rPr kumimoji="1" lang="en-US" altLang="ja-JP" sz="1100" dirty="0"/>
                        <a:t>1</a:t>
                      </a:r>
                      <a:r>
                        <a:rPr kumimoji="1" lang="en-US" altLang="ja-JP" sz="1100" baseline="0" dirty="0"/>
                        <a:t>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7"/>
                  </a:ext>
                </a:extLst>
              </a:tr>
              <a:tr h="31528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11 </a:t>
                      </a:r>
                      <a:r>
                        <a:rPr kumimoji="1" lang="ja-JP" altLang="en-US" sz="1100" dirty="0"/>
                        <a:t>月 </a:t>
                      </a:r>
                      <a:r>
                        <a:rPr kumimoji="1" lang="en-US" altLang="ja-JP" sz="1100" dirty="0"/>
                        <a:t>23 </a:t>
                      </a:r>
                      <a:r>
                        <a:rPr kumimoji="1" lang="ja-JP" altLang="en-US" sz="1100" dirty="0"/>
                        <a:t>日 ～ </a:t>
                      </a:r>
                      <a:r>
                        <a:rPr kumimoji="1" lang="en-US" altLang="ja-JP" sz="1100" dirty="0"/>
                        <a:t>12 </a:t>
                      </a:r>
                      <a:r>
                        <a:rPr kumimoji="1" lang="ja-JP" altLang="en-US" sz="1100" dirty="0"/>
                        <a:t>月 </a:t>
                      </a:r>
                      <a:r>
                        <a:rPr kumimoji="1" lang="en-US" altLang="ja-JP" sz="1100" dirty="0"/>
                        <a:t>22</a:t>
                      </a:r>
                      <a:r>
                        <a:rPr kumimoji="1" lang="en-US" altLang="ja-JP"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8"/>
                  </a:ext>
                </a:extLst>
              </a:tr>
              <a:tr h="3229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baseline="0" dirty="0"/>
                        <a:t>10 </a:t>
                      </a:r>
                      <a:r>
                        <a:rPr kumimoji="1" lang="ja-JP" altLang="en-US" sz="1100" dirty="0"/>
                        <a:t>月 </a:t>
                      </a:r>
                      <a:r>
                        <a:rPr kumimoji="1" lang="en-US" altLang="ja-JP" sz="1100" dirty="0"/>
                        <a:t>23 </a:t>
                      </a:r>
                      <a:r>
                        <a:rPr kumimoji="1" lang="ja-JP" altLang="en-US" sz="1100" dirty="0"/>
                        <a:t>日 ～ </a:t>
                      </a:r>
                      <a:r>
                        <a:rPr kumimoji="1" lang="en-US" altLang="ja-JP" sz="1100" dirty="0"/>
                        <a:t>11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9"/>
                  </a:ext>
                </a:extLst>
              </a:tr>
              <a:tr h="31528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9 </a:t>
                      </a:r>
                      <a:r>
                        <a:rPr kumimoji="1" lang="ja-JP" altLang="en-US" sz="1100" dirty="0"/>
                        <a:t>月 </a:t>
                      </a:r>
                      <a:r>
                        <a:rPr kumimoji="1" lang="en-US" altLang="ja-JP" sz="1100" dirty="0"/>
                        <a:t>23 </a:t>
                      </a:r>
                      <a:r>
                        <a:rPr kumimoji="1" lang="ja-JP" altLang="en-US" sz="1100" dirty="0"/>
                        <a:t>日 ～ </a:t>
                      </a:r>
                      <a:r>
                        <a:rPr kumimoji="1" lang="en-US" altLang="ja-JP" sz="1100" dirty="0"/>
                        <a:t>10</a:t>
                      </a:r>
                      <a:r>
                        <a:rPr kumimoji="1" lang="en-US" altLang="ja-JP" sz="1100" baseline="0" dirty="0"/>
                        <a:t>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a:t> </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10"/>
                  </a:ext>
                </a:extLst>
              </a:tr>
              <a:tr h="31528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8 </a:t>
                      </a:r>
                      <a:r>
                        <a:rPr kumimoji="1" lang="ja-JP" altLang="en-US" sz="1100" dirty="0"/>
                        <a:t>月 </a:t>
                      </a:r>
                      <a:r>
                        <a:rPr kumimoji="1" lang="en-US" altLang="ja-JP" sz="1100" dirty="0"/>
                        <a:t>23 </a:t>
                      </a:r>
                      <a:r>
                        <a:rPr kumimoji="1" lang="ja-JP" altLang="en-US" sz="1100" dirty="0"/>
                        <a:t>日 ～   </a:t>
                      </a:r>
                      <a:r>
                        <a:rPr kumimoji="1" lang="en-US" altLang="ja-JP" sz="1100" dirty="0"/>
                        <a:t>9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 </a:t>
                      </a: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11"/>
                  </a:ext>
                </a:extLst>
              </a:tr>
              <a:tr h="30975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dirty="0"/>
                        <a:t>  </a:t>
                      </a:r>
                      <a:r>
                        <a:rPr kumimoji="1" lang="en-US" altLang="ja-JP" sz="1100" dirty="0"/>
                        <a:t>7</a:t>
                      </a:r>
                      <a:r>
                        <a:rPr kumimoji="1" lang="ja-JP" altLang="en-US" sz="1100" dirty="0"/>
                        <a:t>月 </a:t>
                      </a:r>
                      <a:r>
                        <a:rPr kumimoji="1" lang="ja-JP" altLang="en-US" sz="1100" baseline="0" dirty="0"/>
                        <a:t> </a:t>
                      </a:r>
                      <a:r>
                        <a:rPr kumimoji="1" lang="ja-JP" altLang="en-US" sz="1100" dirty="0"/>
                        <a:t> </a:t>
                      </a:r>
                      <a:r>
                        <a:rPr kumimoji="1" lang="en-US" altLang="ja-JP" sz="1100" dirty="0"/>
                        <a:t>23</a:t>
                      </a:r>
                      <a:r>
                        <a:rPr kumimoji="1" lang="ja-JP" altLang="en-US" sz="1100" dirty="0"/>
                        <a:t> 日 ～   </a:t>
                      </a:r>
                      <a:r>
                        <a:rPr kumimoji="1" lang="en-US" altLang="ja-JP" sz="1100" dirty="0"/>
                        <a:t>8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 </a:t>
                      </a: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12"/>
                  </a:ext>
                </a:extLst>
              </a:tr>
            </a:tbl>
          </a:graphicData>
        </a:graphic>
      </p:graphicFrame>
      <p:sp>
        <p:nvSpPr>
          <p:cNvPr id="5" name="タイトル 1"/>
          <p:cNvSpPr txBox="1">
            <a:spLocks/>
          </p:cNvSpPr>
          <p:nvPr/>
        </p:nvSpPr>
        <p:spPr>
          <a:xfrm>
            <a:off x="495300" y="111"/>
            <a:ext cx="8634164"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４　</a:t>
            </a:r>
            <a:r>
              <a:rPr lang="ja-JP" altLang="en-US" sz="3600" spc="-150" dirty="0">
                <a:solidFill>
                  <a:schemeClr val="accent1">
                    <a:lumMod val="75000"/>
                  </a:schemeClr>
                </a:solidFill>
                <a:latin typeface="HG丸ｺﾞｼｯｸM-PRO" panose="020F0600000000000000" pitchFamily="50" charset="-128"/>
                <a:ea typeface="HG丸ｺﾞｼｯｸM-PRO" panose="020F0600000000000000" pitchFamily="50" charset="-128"/>
              </a:rPr>
              <a:t>離職証明書（離職票）</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626966" y="678610"/>
            <a:ext cx="7489420" cy="369332"/>
          </a:xfrm>
          <a:prstGeom prst="rect">
            <a:avLst/>
          </a:prstGeom>
        </p:spPr>
        <p:txBody>
          <a:bodyPr wrap="square">
            <a:spAutoFit/>
          </a:bodyPr>
          <a:lstStyle/>
          <a:p>
            <a:r>
              <a:rPr lang="ja-JP" altLang="en-US" kern="100" dirty="0">
                <a:latin typeface="+mj-ea"/>
                <a:ea typeface="+mj-ea"/>
                <a:cs typeface="Times New Roman" panose="02020603050405020304" pitchFamily="18" charset="0"/>
              </a:rPr>
              <a:t>（１）基本的な記載方法</a:t>
            </a:r>
            <a:endParaRPr lang="ja-JP" altLang="en-US" sz="1400" dirty="0">
              <a:latin typeface="+mj-ea"/>
              <a:ea typeface="+mj-ea"/>
            </a:endParaRPr>
          </a:p>
        </p:txBody>
      </p:sp>
      <p:sp>
        <p:nvSpPr>
          <p:cNvPr id="10" name="正方形/長方形 9"/>
          <p:cNvSpPr/>
          <p:nvPr/>
        </p:nvSpPr>
        <p:spPr>
          <a:xfrm>
            <a:off x="1040470" y="1034152"/>
            <a:ext cx="8377026" cy="307777"/>
          </a:xfrm>
          <a:prstGeom prst="rect">
            <a:avLst/>
          </a:prstGeom>
        </p:spPr>
        <p:txBody>
          <a:bodyPr wrap="square">
            <a:spAutoFit/>
          </a:bodyPr>
          <a:lstStyle/>
          <a:p>
            <a:r>
              <a:rPr lang="ja-JP" altLang="en-US" sz="1400" dirty="0">
                <a:latin typeface="+mj-ea"/>
                <a:ea typeface="+mj-ea"/>
              </a:rPr>
              <a:t>例）</a:t>
            </a:r>
            <a:r>
              <a:rPr lang="en-US" altLang="ja-JP" sz="1400" dirty="0" smtClean="0">
                <a:latin typeface="+mj-ea"/>
                <a:ea typeface="+mj-ea"/>
              </a:rPr>
              <a:t>R</a:t>
            </a:r>
            <a:r>
              <a:rPr lang="ja-JP" altLang="en-US" sz="1400" dirty="0" smtClean="0">
                <a:latin typeface="+mj-ea"/>
                <a:ea typeface="+mj-ea"/>
              </a:rPr>
              <a:t>４</a:t>
            </a:r>
            <a:r>
              <a:rPr lang="en-US" altLang="ja-JP" sz="1400" dirty="0" smtClean="0">
                <a:latin typeface="+mj-ea"/>
                <a:ea typeface="+mj-ea"/>
              </a:rPr>
              <a:t>.</a:t>
            </a:r>
            <a:r>
              <a:rPr lang="ja-JP" altLang="en-US" sz="1400" dirty="0">
                <a:latin typeface="+mj-ea"/>
                <a:ea typeface="+mj-ea"/>
              </a:rPr>
              <a:t>７</a:t>
            </a:r>
            <a:r>
              <a:rPr lang="en-US" altLang="ja-JP" sz="1400" dirty="0">
                <a:latin typeface="+mj-ea"/>
                <a:ea typeface="+mj-ea"/>
              </a:rPr>
              <a:t>.</a:t>
            </a:r>
            <a:r>
              <a:rPr lang="ja-JP" altLang="en-US" sz="1400" dirty="0">
                <a:latin typeface="+mj-ea"/>
                <a:ea typeface="+mj-ea"/>
              </a:rPr>
              <a:t>１入社　</a:t>
            </a:r>
            <a:r>
              <a:rPr lang="en-US" altLang="ja-JP" sz="1400" dirty="0" smtClean="0">
                <a:latin typeface="+mj-ea"/>
                <a:ea typeface="+mj-ea"/>
              </a:rPr>
              <a:t>R</a:t>
            </a:r>
            <a:r>
              <a:rPr lang="ja-JP" altLang="en-US" sz="1400" dirty="0" smtClean="0">
                <a:latin typeface="+mj-ea"/>
                <a:ea typeface="+mj-ea"/>
              </a:rPr>
              <a:t>５</a:t>
            </a:r>
            <a:r>
              <a:rPr lang="en-US" altLang="ja-JP" sz="1400" dirty="0" smtClean="0">
                <a:latin typeface="+mj-ea"/>
                <a:ea typeface="+mj-ea"/>
              </a:rPr>
              <a:t>.</a:t>
            </a:r>
            <a:r>
              <a:rPr lang="ja-JP" altLang="en-US" sz="1400" dirty="0">
                <a:latin typeface="+mj-ea"/>
                <a:ea typeface="+mj-ea"/>
              </a:rPr>
              <a:t>７</a:t>
            </a:r>
            <a:r>
              <a:rPr lang="en-US" altLang="ja-JP" sz="1400" dirty="0">
                <a:latin typeface="+mj-ea"/>
                <a:ea typeface="+mj-ea"/>
              </a:rPr>
              <a:t>.22</a:t>
            </a:r>
            <a:r>
              <a:rPr lang="ja-JP" altLang="en-US" sz="1400" dirty="0">
                <a:latin typeface="+mj-ea"/>
                <a:ea typeface="+mj-ea"/>
              </a:rPr>
              <a:t>退職　給与月末締　 日給月給制の場合　</a:t>
            </a:r>
          </a:p>
        </p:txBody>
      </p:sp>
      <p:sp>
        <p:nvSpPr>
          <p:cNvPr id="15" name="正方形/長方形 14"/>
          <p:cNvSpPr/>
          <p:nvPr/>
        </p:nvSpPr>
        <p:spPr>
          <a:xfrm>
            <a:off x="1040470" y="5703469"/>
            <a:ext cx="8638965" cy="656564"/>
          </a:xfrm>
          <a:prstGeom prst="rect">
            <a:avLst/>
          </a:prstGeom>
          <a:noFill/>
          <a:ln w="38100" cap="flat" cmpd="dbl">
            <a:solidFill>
              <a:srgbClr val="FF0000"/>
            </a:solidFill>
            <a:bevel/>
          </a:ln>
        </p:spPr>
        <p:txBody>
          <a:bodyPr wrap="square" lIns="91416" tIns="45707" rIns="91416" bIns="45707">
            <a:spAutoFit/>
          </a:bodyPr>
          <a:lstStyle/>
          <a:p>
            <a:pPr>
              <a:lnSpc>
                <a:spcPts val="2193"/>
              </a:lnSpc>
            </a:pPr>
            <a:r>
              <a:rPr kumimoji="1" lang="ja-JP" altLang="en-US" sz="1400" dirty="0">
                <a:solidFill>
                  <a:prstClr val="black"/>
                </a:solidFill>
                <a:latin typeface="+mn-ea"/>
              </a:rPr>
              <a:t>賃金締切日と離職日が一致しない場合は、⑧欄と⑩欄、⑨欄と⑪欄は別内容になります。</a:t>
            </a:r>
            <a:endParaRPr kumimoji="1" lang="en-US" altLang="ja-JP" sz="1400" dirty="0">
              <a:solidFill>
                <a:prstClr val="black"/>
              </a:solidFill>
              <a:latin typeface="+mn-ea"/>
            </a:endParaRPr>
          </a:p>
          <a:p>
            <a:pPr>
              <a:lnSpc>
                <a:spcPts val="2193"/>
              </a:lnSpc>
            </a:pPr>
            <a:r>
              <a:rPr kumimoji="1" lang="ja-JP" altLang="en-US" sz="1400" dirty="0">
                <a:solidFill>
                  <a:prstClr val="black"/>
                </a:solidFill>
                <a:latin typeface="+mn-ea"/>
              </a:rPr>
              <a:t>賃金が未確定の場合、最上段の賃金は未計算と記入して下さい（⑨欄と⑪欄の日数は記入必須）。</a:t>
            </a:r>
            <a:endParaRPr kumimoji="1" lang="en-US" altLang="ja-JP" sz="1400"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5</a:t>
            </a:fld>
            <a:endParaRPr lang="en-US" altLang="ja-JP" dirty="0"/>
          </a:p>
        </p:txBody>
      </p:sp>
    </p:spTree>
    <p:extLst>
      <p:ext uri="{BB962C8B-B14F-4D97-AF65-F5344CB8AC3E}">
        <p14:creationId xmlns:p14="http://schemas.microsoft.com/office/powerpoint/2010/main" val="1357953423"/>
      </p:ext>
    </p:extLst>
  </p:cSld>
  <p:clrMapOvr>
    <a:masterClrMapping/>
  </p:clrMapOvr>
  <mc:AlternateContent xmlns:mc="http://schemas.openxmlformats.org/markup-compatibility/2006" xmlns:p14="http://schemas.microsoft.com/office/powerpoint/2010/main">
    <mc:Choice Requires="p14">
      <p:transition spd="slow" p14:dur="2000" advTm="141883"/>
    </mc:Choice>
    <mc:Fallback xmlns="">
      <p:transition spd="slow" advTm="14188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95300" y="111"/>
            <a:ext cx="8634164"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４　</a:t>
            </a:r>
            <a:r>
              <a:rPr lang="ja-JP" altLang="en-US" sz="3600" spc="-150" dirty="0">
                <a:solidFill>
                  <a:schemeClr val="accent1">
                    <a:lumMod val="75000"/>
                  </a:schemeClr>
                </a:solidFill>
                <a:latin typeface="HG丸ｺﾞｼｯｸM-PRO" panose="020F0600000000000000" pitchFamily="50" charset="-128"/>
                <a:ea typeface="HG丸ｺﾞｼｯｸM-PRO" panose="020F0600000000000000" pitchFamily="50" charset="-128"/>
              </a:rPr>
              <a:t>離職証明書（離職票）</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776536" y="908720"/>
            <a:ext cx="1584176" cy="360040"/>
            <a:chOff x="992560" y="1015464"/>
            <a:chExt cx="2304256" cy="648072"/>
          </a:xfrm>
        </p:grpSpPr>
        <p:sp>
          <p:nvSpPr>
            <p:cNvPr id="8" name="角丸四角形 7"/>
            <p:cNvSpPr/>
            <p:nvPr/>
          </p:nvSpPr>
          <p:spPr>
            <a:xfrm>
              <a:off x="992560" y="1015464"/>
              <a:ext cx="2088232" cy="648072"/>
            </a:xfrm>
            <a:prstGeom prst="roundRect">
              <a:avLst>
                <a:gd name="adj" fmla="val 46150"/>
              </a:avLst>
            </a:prstGeom>
            <a:pattFill prst="dkVert">
              <a:fgClr>
                <a:schemeClr val="accent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9" name="角丸四角形 8"/>
            <p:cNvSpPr/>
            <p:nvPr/>
          </p:nvSpPr>
          <p:spPr>
            <a:xfrm>
              <a:off x="1136576" y="1015464"/>
              <a:ext cx="2160240" cy="648072"/>
            </a:xfrm>
            <a:prstGeom prst="roundRect">
              <a:avLst>
                <a:gd name="adj" fmla="val 461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j-ea"/>
                  <a:ea typeface="+mj-ea"/>
                </a:rPr>
                <a:t>ＳＴＵＤＹ</a:t>
              </a:r>
            </a:p>
          </p:txBody>
        </p:sp>
      </p:grpSp>
      <p:sp>
        <p:nvSpPr>
          <p:cNvPr id="10" name="正方形/長方形 9"/>
          <p:cNvSpPr/>
          <p:nvPr/>
        </p:nvSpPr>
        <p:spPr>
          <a:xfrm>
            <a:off x="2212196" y="913431"/>
            <a:ext cx="7594795" cy="369332"/>
          </a:xfrm>
          <a:prstGeom prst="rect">
            <a:avLst/>
          </a:prstGeom>
        </p:spPr>
        <p:txBody>
          <a:bodyPr wrap="square">
            <a:spAutoFit/>
          </a:bodyPr>
          <a:lstStyle/>
          <a:p>
            <a:r>
              <a:rPr kumimoji="1" lang="ja-JP" altLang="en-US" b="1" dirty="0">
                <a:latin typeface="+mn-ea"/>
                <a:cs typeface="Meiryo UI" panose="020B0604030504040204" pitchFamily="50" charset="-128"/>
              </a:rPr>
              <a:t>「賃金支払基礎日数」は「何日分の賃金を支給したか」がポイントです。</a:t>
            </a:r>
            <a:endParaRPr lang="ja-JP" altLang="en-US" b="1" dirty="0">
              <a:latin typeface="+mn-ea"/>
            </a:endParaRPr>
          </a:p>
        </p:txBody>
      </p:sp>
      <p:sp>
        <p:nvSpPr>
          <p:cNvPr id="18" name="テキスト ボックス 17"/>
          <p:cNvSpPr txBox="1"/>
          <p:nvPr/>
        </p:nvSpPr>
        <p:spPr>
          <a:xfrm>
            <a:off x="1609906" y="1433281"/>
            <a:ext cx="8296094" cy="800219"/>
          </a:xfrm>
          <a:prstGeom prst="rect">
            <a:avLst/>
          </a:prstGeom>
          <a:noFill/>
        </p:spPr>
        <p:txBody>
          <a:bodyPr wrap="square" rtlCol="0">
            <a:spAutoFit/>
          </a:bodyPr>
          <a:lstStyle/>
          <a:p>
            <a:r>
              <a:rPr lang="ja-JP" altLang="en-US" sz="1400" u="sng" dirty="0">
                <a:latin typeface="+mn-ea"/>
                <a:cs typeface="Meiryo UI" panose="020B0604030504040204" pitchFamily="50" charset="-128"/>
              </a:rPr>
              <a:t>①賃金を月単位で定め、欠勤しても</a:t>
            </a:r>
            <a:r>
              <a:rPr lang="ja-JP" altLang="en-US" sz="1600" b="1" u="sng" dirty="0">
                <a:latin typeface="+mn-ea"/>
                <a:cs typeface="Meiryo UI" panose="020B0604030504040204" pitchFamily="50" charset="-128"/>
              </a:rPr>
              <a:t>減額しない方</a:t>
            </a:r>
            <a:endParaRPr lang="en-US" altLang="ja-JP" sz="1600" b="1" u="sng" dirty="0">
              <a:latin typeface="+mn-ea"/>
              <a:cs typeface="Meiryo UI" panose="020B0604030504040204" pitchFamily="50" charset="-128"/>
            </a:endParaRPr>
          </a:p>
          <a:p>
            <a:r>
              <a:rPr lang="ja-JP" altLang="en-US" sz="1200" dirty="0">
                <a:latin typeface="+mn-ea"/>
                <a:cs typeface="Meiryo UI" panose="020B0604030504040204" pitchFamily="50" charset="-128"/>
              </a:rPr>
              <a:t>　　有給休暇を全て使い切り、欠勤や遅刻早退等をしても基本給等の減額をしない場合（いわゆる完全月給制）です。</a:t>
            </a:r>
            <a:endParaRPr lang="en-US" altLang="ja-JP" sz="1200" dirty="0">
              <a:latin typeface="+mn-ea"/>
              <a:cs typeface="Meiryo UI" panose="020B0604030504040204" pitchFamily="50" charset="-128"/>
            </a:endParaRPr>
          </a:p>
          <a:p>
            <a:r>
              <a:rPr lang="ja-JP" altLang="en-US" sz="1200" dirty="0">
                <a:latin typeface="+mn-ea"/>
                <a:cs typeface="Meiryo UI" panose="020B0604030504040204" pitchFamily="50" charset="-128"/>
              </a:rPr>
              <a:t>　　→　その期間中</a:t>
            </a:r>
            <a:r>
              <a:rPr lang="ja-JP" altLang="en-US" sz="1200" dirty="0" smtClean="0">
                <a:latin typeface="+mn-ea"/>
                <a:cs typeface="Meiryo UI" panose="020B0604030504040204" pitchFamily="50" charset="-128"/>
              </a:rPr>
              <a:t>の</a:t>
            </a:r>
            <a:r>
              <a:rPr lang="ja-JP" altLang="en-US" b="1" u="sng" dirty="0" smtClean="0">
                <a:latin typeface="+mn-ea"/>
                <a:cs typeface="Meiryo UI" panose="020B0604030504040204" pitchFamily="50" charset="-128"/>
              </a:rPr>
              <a:t>暦日数</a:t>
            </a:r>
            <a:r>
              <a:rPr lang="ja-JP" altLang="en-US" sz="1200" u="sng" dirty="0">
                <a:latin typeface="+mn-ea"/>
                <a:cs typeface="Meiryo UI" panose="020B0604030504040204" pitchFamily="50" charset="-128"/>
              </a:rPr>
              <a:t>を記載してください。</a:t>
            </a:r>
            <a:r>
              <a:rPr lang="ja-JP" altLang="en-US" sz="1200" dirty="0">
                <a:latin typeface="+mn-ea"/>
                <a:cs typeface="Meiryo UI" panose="020B0604030504040204" pitchFamily="50" charset="-128"/>
              </a:rPr>
              <a:t>（例　４月：</a:t>
            </a:r>
            <a:r>
              <a:rPr lang="en-US" altLang="ja-JP" sz="1200" dirty="0">
                <a:latin typeface="+mn-ea"/>
                <a:cs typeface="Meiryo UI" panose="020B0604030504040204" pitchFamily="50" charset="-128"/>
              </a:rPr>
              <a:t>30</a:t>
            </a:r>
            <a:r>
              <a:rPr lang="ja-JP" altLang="en-US" sz="1200" dirty="0">
                <a:latin typeface="+mn-ea"/>
                <a:cs typeface="Meiryo UI" panose="020B0604030504040204" pitchFamily="50" charset="-128"/>
              </a:rPr>
              <a:t>日　５月：</a:t>
            </a:r>
            <a:r>
              <a:rPr lang="en-US" altLang="ja-JP" sz="1200" dirty="0">
                <a:latin typeface="+mn-ea"/>
                <a:cs typeface="Meiryo UI" panose="020B0604030504040204" pitchFamily="50" charset="-128"/>
              </a:rPr>
              <a:t>31</a:t>
            </a:r>
            <a:r>
              <a:rPr lang="ja-JP" altLang="en-US" sz="1200" dirty="0">
                <a:latin typeface="+mn-ea"/>
                <a:cs typeface="Meiryo UI" panose="020B0604030504040204" pitchFamily="50" charset="-128"/>
              </a:rPr>
              <a:t>日）</a:t>
            </a:r>
            <a:endParaRPr kumimoji="1" lang="en-US" altLang="ja-JP" sz="1200" dirty="0">
              <a:latin typeface="+mn-ea"/>
              <a:cs typeface="Meiryo UI" panose="020B0604030504040204" pitchFamily="50" charset="-128"/>
            </a:endParaRPr>
          </a:p>
        </p:txBody>
      </p:sp>
      <p:sp>
        <p:nvSpPr>
          <p:cNvPr id="23" name="テキスト ボックス 22"/>
          <p:cNvSpPr txBox="1"/>
          <p:nvPr/>
        </p:nvSpPr>
        <p:spPr>
          <a:xfrm>
            <a:off x="1640045" y="2399891"/>
            <a:ext cx="8355153" cy="769441"/>
          </a:xfrm>
          <a:prstGeom prst="rect">
            <a:avLst/>
          </a:prstGeom>
          <a:noFill/>
        </p:spPr>
        <p:txBody>
          <a:bodyPr wrap="square" rtlCol="0">
            <a:spAutoFit/>
          </a:bodyPr>
          <a:lstStyle/>
          <a:p>
            <a:r>
              <a:rPr lang="ja-JP" altLang="en-US" sz="1400" u="sng" dirty="0">
                <a:latin typeface="+mn-ea"/>
                <a:cs typeface="Meiryo UI" panose="020B0604030504040204" pitchFamily="50" charset="-128"/>
              </a:rPr>
              <a:t>②賃金を月単位で定め、欠勤すると</a:t>
            </a:r>
            <a:r>
              <a:rPr lang="ja-JP" altLang="en-US" sz="1600" b="1" u="sng" dirty="0">
                <a:latin typeface="+mn-ea"/>
                <a:cs typeface="Meiryo UI" panose="020B0604030504040204" pitchFamily="50" charset="-128"/>
              </a:rPr>
              <a:t>減額される方</a:t>
            </a:r>
          </a:p>
          <a:p>
            <a:r>
              <a:rPr lang="ja-JP" altLang="en-US" sz="1200" dirty="0">
                <a:latin typeface="+mn-ea"/>
                <a:cs typeface="Meiryo UI" panose="020B0604030504040204" pitchFamily="50" charset="-128"/>
              </a:rPr>
              <a:t>　　①</a:t>
            </a:r>
            <a:r>
              <a:rPr kumimoji="1" lang="ja-JP" altLang="en-US" sz="1200" dirty="0">
                <a:latin typeface="+mn-ea"/>
                <a:cs typeface="Meiryo UI" panose="020B0604030504040204" pitchFamily="50" charset="-128"/>
              </a:rPr>
              <a:t>と異なり、欠勤や遅刻・早退等で基本給等の減額をする場合（いわゆる</a:t>
            </a:r>
            <a:r>
              <a:rPr kumimoji="1" lang="ja-JP" altLang="en-US" sz="1600" b="1" dirty="0">
                <a:latin typeface="+mn-ea"/>
                <a:cs typeface="Meiryo UI" panose="020B0604030504040204" pitchFamily="50" charset="-128"/>
              </a:rPr>
              <a:t>「日給月給制」</a:t>
            </a:r>
            <a:r>
              <a:rPr kumimoji="1" lang="ja-JP" altLang="en-US" sz="1200" dirty="0">
                <a:latin typeface="+mn-ea"/>
                <a:cs typeface="Meiryo UI" panose="020B0604030504040204" pitchFamily="50" charset="-128"/>
              </a:rPr>
              <a:t>）、</a:t>
            </a:r>
            <a:r>
              <a:rPr lang="ja-JP" altLang="en-US" sz="1200" dirty="0">
                <a:latin typeface="+mn-ea"/>
                <a:cs typeface="Meiryo UI" panose="020B0604030504040204" pitchFamily="50" charset="-128"/>
              </a:rPr>
              <a:t>以下のとおり</a:t>
            </a:r>
            <a:endParaRPr lang="en-US" altLang="ja-JP" sz="1200" dirty="0">
              <a:latin typeface="+mn-ea"/>
              <a:cs typeface="Meiryo UI" panose="020B0604030504040204" pitchFamily="50" charset="-128"/>
            </a:endParaRPr>
          </a:p>
          <a:p>
            <a:r>
              <a:rPr lang="ja-JP" altLang="en-US" sz="1200" dirty="0">
                <a:latin typeface="+mn-ea"/>
                <a:cs typeface="Meiryo UI" panose="020B0604030504040204" pitchFamily="50" charset="-128"/>
              </a:rPr>
              <a:t>　　１日あたりの賃金額の算出方法から一ヶ月で何日分になるか確認し、そこから</a:t>
            </a:r>
            <a:r>
              <a:rPr kumimoji="1" lang="ja-JP" altLang="en-US" sz="1200" dirty="0">
                <a:latin typeface="+mn-ea"/>
                <a:cs typeface="Meiryo UI" panose="020B0604030504040204" pitchFamily="50" charset="-128"/>
              </a:rPr>
              <a:t>欠勤控除日数を引きます。</a:t>
            </a:r>
            <a:endParaRPr lang="en-US" altLang="ja-JP" sz="1600" dirty="0">
              <a:latin typeface="+mn-ea"/>
              <a:cs typeface="Meiryo UI" panose="020B0604030504040204" pitchFamily="50" charset="-128"/>
            </a:endParaRPr>
          </a:p>
        </p:txBody>
      </p:sp>
      <p:sp>
        <p:nvSpPr>
          <p:cNvPr id="26" name="テキスト ボックス 25"/>
          <p:cNvSpPr txBox="1"/>
          <p:nvPr/>
        </p:nvSpPr>
        <p:spPr>
          <a:xfrm>
            <a:off x="5854246" y="3872830"/>
            <a:ext cx="580560" cy="542263"/>
          </a:xfrm>
          <a:prstGeom prst="rect">
            <a:avLst/>
          </a:prstGeom>
          <a:noFill/>
        </p:spPr>
        <p:txBody>
          <a:bodyPr wrap="square" rtlCol="0">
            <a:spAutoFit/>
          </a:bodyPr>
          <a:lstStyle/>
          <a:p>
            <a:r>
              <a:rPr kumimoji="1" lang="ja-JP" altLang="en-US" sz="2800" b="1" dirty="0">
                <a:latin typeface="+mn-ea"/>
              </a:rPr>
              <a:t>－</a:t>
            </a:r>
          </a:p>
        </p:txBody>
      </p:sp>
      <p:sp>
        <p:nvSpPr>
          <p:cNvPr id="27" name="テキスト ボックス 26"/>
          <p:cNvSpPr txBox="1"/>
          <p:nvPr/>
        </p:nvSpPr>
        <p:spPr>
          <a:xfrm>
            <a:off x="6417108" y="3669239"/>
            <a:ext cx="865949" cy="830997"/>
          </a:xfrm>
          <a:prstGeom prst="rect">
            <a:avLst/>
          </a:prstGeom>
          <a:noFill/>
          <a:ln w="12700">
            <a:solidFill>
              <a:schemeClr val="tx1"/>
            </a:solidFill>
          </a:ln>
        </p:spPr>
        <p:txBody>
          <a:bodyPr wrap="square" rtlCol="0" anchor="ctr" anchorCtr="0">
            <a:spAutoFit/>
          </a:bodyPr>
          <a:lstStyle/>
          <a:p>
            <a:pPr algn="ctr"/>
            <a:r>
              <a:rPr lang="ja-JP" altLang="en-US" sz="2400" dirty="0">
                <a:latin typeface="+mn-ea"/>
                <a:cs typeface="Meiryo UI" panose="020B0604030504040204" pitchFamily="50" charset="-128"/>
              </a:rPr>
              <a:t>欠勤日数</a:t>
            </a:r>
            <a:endParaRPr lang="en-US" altLang="ja-JP" sz="3200" b="1" dirty="0">
              <a:latin typeface="+mn-ea"/>
              <a:cs typeface="Meiryo UI" panose="020B0604030504040204" pitchFamily="50" charset="-128"/>
            </a:endParaRPr>
          </a:p>
        </p:txBody>
      </p:sp>
      <p:sp>
        <p:nvSpPr>
          <p:cNvPr id="28" name="テキスト ボックス 27"/>
          <p:cNvSpPr txBox="1"/>
          <p:nvPr/>
        </p:nvSpPr>
        <p:spPr>
          <a:xfrm>
            <a:off x="7283057" y="3854095"/>
            <a:ext cx="580560" cy="542263"/>
          </a:xfrm>
          <a:prstGeom prst="rect">
            <a:avLst/>
          </a:prstGeom>
          <a:noFill/>
        </p:spPr>
        <p:txBody>
          <a:bodyPr wrap="square" rtlCol="0">
            <a:spAutoFit/>
          </a:bodyPr>
          <a:lstStyle/>
          <a:p>
            <a:r>
              <a:rPr lang="ja-JP" altLang="en-US" sz="2800" b="1" dirty="0">
                <a:latin typeface="+mn-ea"/>
              </a:rPr>
              <a:t>＝</a:t>
            </a:r>
            <a:endParaRPr kumimoji="1" lang="ja-JP" altLang="en-US" sz="2800" b="1" dirty="0">
              <a:latin typeface="+mn-ea"/>
            </a:endParaRPr>
          </a:p>
        </p:txBody>
      </p:sp>
      <p:sp>
        <p:nvSpPr>
          <p:cNvPr id="29" name="テキスト ボックス 28"/>
          <p:cNvSpPr txBox="1"/>
          <p:nvPr/>
        </p:nvSpPr>
        <p:spPr>
          <a:xfrm>
            <a:off x="7817885" y="3647897"/>
            <a:ext cx="1751609" cy="830997"/>
          </a:xfrm>
          <a:prstGeom prst="rect">
            <a:avLst/>
          </a:prstGeom>
          <a:noFill/>
          <a:ln w="12700">
            <a:solidFill>
              <a:schemeClr val="tx1"/>
            </a:solidFill>
          </a:ln>
        </p:spPr>
        <p:txBody>
          <a:bodyPr wrap="square" rtlCol="0">
            <a:spAutoFit/>
          </a:bodyPr>
          <a:lstStyle/>
          <a:p>
            <a:pPr algn="ctr"/>
            <a:r>
              <a:rPr lang="ja-JP" altLang="en-US" sz="2400" b="1" dirty="0">
                <a:latin typeface="+mn-ea"/>
                <a:cs typeface="Meiryo UI" panose="020B0604030504040204" pitchFamily="50" charset="-128"/>
              </a:rPr>
              <a:t>記入する</a:t>
            </a:r>
            <a:endParaRPr lang="en-US" altLang="ja-JP" sz="2400" b="1" dirty="0">
              <a:latin typeface="+mn-ea"/>
              <a:cs typeface="Meiryo UI" panose="020B0604030504040204" pitchFamily="50" charset="-128"/>
            </a:endParaRPr>
          </a:p>
          <a:p>
            <a:pPr algn="ctr"/>
            <a:r>
              <a:rPr lang="ja-JP" altLang="en-US" sz="2400" b="1" dirty="0">
                <a:latin typeface="+mn-ea"/>
                <a:cs typeface="Meiryo UI" panose="020B0604030504040204" pitchFamily="50" charset="-128"/>
              </a:rPr>
              <a:t>基礎日数</a:t>
            </a:r>
            <a:endParaRPr lang="en-US" altLang="ja-JP" sz="2400" b="1" dirty="0">
              <a:latin typeface="+mn-ea"/>
              <a:cs typeface="Meiryo UI" panose="020B0604030504040204" pitchFamily="50" charset="-128"/>
            </a:endParaRPr>
          </a:p>
        </p:txBody>
      </p:sp>
      <p:sp>
        <p:nvSpPr>
          <p:cNvPr id="30" name="テキスト ボックス 29"/>
          <p:cNvSpPr txBox="1"/>
          <p:nvPr/>
        </p:nvSpPr>
        <p:spPr>
          <a:xfrm>
            <a:off x="6232896" y="4562030"/>
            <a:ext cx="1595326" cy="565146"/>
          </a:xfrm>
          <a:prstGeom prst="rect">
            <a:avLst/>
          </a:prstGeom>
          <a:noFill/>
        </p:spPr>
        <p:txBody>
          <a:bodyPr wrap="square" lIns="36000" tIns="36000" rIns="36000" bIns="36000" rtlCol="0">
            <a:spAutoFit/>
          </a:bodyPr>
          <a:lstStyle/>
          <a:p>
            <a:r>
              <a:rPr kumimoji="1" lang="en-US" altLang="ja-JP" sz="800" dirty="0">
                <a:latin typeface="+mn-ea"/>
                <a:cs typeface="Meiryo UI" panose="020B0604030504040204" pitchFamily="50" charset="-128"/>
              </a:rPr>
              <a:t>※</a:t>
            </a:r>
            <a:r>
              <a:rPr kumimoji="1" lang="ja-JP" altLang="en-US" sz="800" dirty="0">
                <a:latin typeface="+mn-ea"/>
                <a:cs typeface="Meiryo UI" panose="020B0604030504040204" pitchFamily="50" charset="-128"/>
              </a:rPr>
              <a:t>　遅刻・早退・半日欠勤等、１日のうち出勤している時間がある場合は、上記の欠勤日数に入れません。</a:t>
            </a:r>
            <a:endParaRPr kumimoji="1" lang="en-US" altLang="ja-JP" sz="800" dirty="0">
              <a:latin typeface="+mn-ea"/>
              <a:cs typeface="Meiryo UI" panose="020B0604030504040204" pitchFamily="50" charset="-128"/>
            </a:endParaRPr>
          </a:p>
        </p:txBody>
      </p:sp>
      <p:grpSp>
        <p:nvGrpSpPr>
          <p:cNvPr id="32" name="グループ化 31"/>
          <p:cNvGrpSpPr/>
          <p:nvPr/>
        </p:nvGrpSpPr>
        <p:grpSpPr>
          <a:xfrm>
            <a:off x="1885486" y="3217730"/>
            <a:ext cx="3816424" cy="1844554"/>
            <a:chOff x="1741107" y="4020860"/>
            <a:chExt cx="3816424" cy="1844554"/>
          </a:xfrm>
        </p:grpSpPr>
        <p:sp>
          <p:nvSpPr>
            <p:cNvPr id="25" name="テキスト ボックス 24"/>
            <p:cNvSpPr txBox="1"/>
            <p:nvPr/>
          </p:nvSpPr>
          <p:spPr>
            <a:xfrm>
              <a:off x="1741107" y="4272670"/>
              <a:ext cx="3816424" cy="1592744"/>
            </a:xfrm>
            <a:prstGeom prst="rect">
              <a:avLst/>
            </a:prstGeom>
            <a:noFill/>
            <a:ln w="12700">
              <a:solidFill>
                <a:schemeClr val="tx1"/>
              </a:solidFill>
            </a:ln>
          </p:spPr>
          <p:txBody>
            <a:bodyPr wrap="square" rtlCol="0">
              <a:spAutoFit/>
            </a:bodyPr>
            <a:lstStyle/>
            <a:p>
              <a:r>
                <a:rPr lang="ja-JP" altLang="en-US" sz="1050" dirty="0">
                  <a:latin typeface="+mn-ea"/>
                  <a:cs typeface="Meiryo UI" panose="020B0604030504040204" pitchFamily="50" charset="-128"/>
                </a:rPr>
                <a:t>（１）「年間の給与</a:t>
              </a:r>
              <a:r>
                <a:rPr lang="en-US" altLang="ja-JP" sz="1050" dirty="0">
                  <a:latin typeface="+mn-ea"/>
                  <a:cs typeface="Meiryo UI" panose="020B0604030504040204" pitchFamily="50" charset="-128"/>
                </a:rPr>
                <a:t>÷</a:t>
              </a:r>
              <a:r>
                <a:rPr lang="ja-JP" altLang="en-US" sz="1050" dirty="0">
                  <a:latin typeface="+mn-ea"/>
                  <a:cs typeface="Meiryo UI" panose="020B0604030504040204" pitchFamily="50" charset="-128"/>
                </a:rPr>
                <a:t>年間の出勤日数」で算出</a:t>
              </a:r>
              <a:endParaRPr lang="en-US" altLang="ja-JP" sz="1050" dirty="0">
                <a:latin typeface="+mn-ea"/>
                <a:cs typeface="Meiryo UI" panose="020B0604030504040204" pitchFamily="50" charset="-128"/>
              </a:endParaRPr>
            </a:p>
            <a:p>
              <a:endParaRPr lang="en-US" altLang="ja-JP" sz="500" dirty="0">
                <a:latin typeface="+mn-ea"/>
                <a:cs typeface="Meiryo UI" panose="020B0604030504040204" pitchFamily="50" charset="-128"/>
              </a:endParaRPr>
            </a:p>
            <a:p>
              <a:r>
                <a:rPr lang="ja-JP" altLang="en-US" sz="1200" b="1" dirty="0">
                  <a:latin typeface="+mn-ea"/>
                  <a:cs typeface="Meiryo UI" panose="020B0604030504040204" pitchFamily="50" charset="-128"/>
                </a:rPr>
                <a:t>　　　⇒（年間の出勤日数</a:t>
              </a:r>
              <a:r>
                <a:rPr lang="en-US" altLang="ja-JP" sz="1200" b="1" dirty="0">
                  <a:latin typeface="+mn-ea"/>
                  <a:cs typeface="Meiryo UI" panose="020B0604030504040204" pitchFamily="50" charset="-128"/>
                </a:rPr>
                <a:t>÷12</a:t>
              </a:r>
              <a:r>
                <a:rPr lang="ja-JP" altLang="en-US" sz="1200" b="1" dirty="0">
                  <a:latin typeface="+mn-ea"/>
                  <a:cs typeface="Meiryo UI" panose="020B0604030504040204" pitchFamily="50" charset="-128"/>
                </a:rPr>
                <a:t>）</a:t>
              </a:r>
              <a:endParaRPr lang="en-US" altLang="ja-JP" sz="1200" b="1" dirty="0">
                <a:latin typeface="+mn-ea"/>
                <a:cs typeface="Meiryo UI" panose="020B0604030504040204" pitchFamily="50" charset="-128"/>
              </a:endParaRPr>
            </a:p>
            <a:p>
              <a:endParaRPr lang="en-US" altLang="ja-JP" sz="700" dirty="0">
                <a:latin typeface="+mn-ea"/>
                <a:cs typeface="Meiryo UI" panose="020B0604030504040204" pitchFamily="50" charset="-128"/>
              </a:endParaRPr>
            </a:p>
            <a:p>
              <a:r>
                <a:rPr lang="ja-JP" altLang="en-US" sz="1050" dirty="0">
                  <a:latin typeface="+mn-ea"/>
                  <a:cs typeface="Meiryo UI" panose="020B0604030504040204" pitchFamily="50" charset="-128"/>
                </a:rPr>
                <a:t>（２）「月の給与</a:t>
              </a:r>
              <a:r>
                <a:rPr lang="en-US" altLang="ja-JP" sz="1050" dirty="0">
                  <a:latin typeface="+mn-ea"/>
                  <a:cs typeface="Meiryo UI" panose="020B0604030504040204" pitchFamily="50" charset="-128"/>
                </a:rPr>
                <a:t>÷</a:t>
              </a:r>
              <a:r>
                <a:rPr lang="ja-JP" altLang="en-US" sz="1050" dirty="0">
                  <a:latin typeface="+mn-ea"/>
                  <a:cs typeface="Meiryo UI" panose="020B0604030504040204" pitchFamily="50" charset="-128"/>
                </a:rPr>
                <a:t>該当月の歴日数」で算出</a:t>
              </a:r>
              <a:endParaRPr lang="en-US" altLang="ja-JP" sz="1050" dirty="0">
                <a:latin typeface="+mn-ea"/>
                <a:cs typeface="Meiryo UI" panose="020B0604030504040204" pitchFamily="50" charset="-128"/>
              </a:endParaRPr>
            </a:p>
            <a:p>
              <a:endParaRPr lang="en-US" altLang="ja-JP" sz="500" dirty="0">
                <a:latin typeface="+mn-ea"/>
                <a:cs typeface="Meiryo UI" panose="020B0604030504040204" pitchFamily="50" charset="-128"/>
              </a:endParaRPr>
            </a:p>
            <a:p>
              <a:r>
                <a:rPr lang="ja-JP" altLang="en-US" sz="1050" dirty="0">
                  <a:latin typeface="+mn-ea"/>
                  <a:cs typeface="Meiryo UI" panose="020B0604030504040204" pitchFamily="50" charset="-128"/>
                </a:rPr>
                <a:t>　　　　</a:t>
              </a:r>
              <a:r>
                <a:rPr lang="ja-JP" altLang="en-US" sz="1200" b="1" dirty="0">
                  <a:latin typeface="+mn-ea"/>
                  <a:cs typeface="Meiryo UI" panose="020B0604030504040204" pitchFamily="50" charset="-128"/>
                </a:rPr>
                <a:t>⇒（該当月</a:t>
              </a:r>
              <a:r>
                <a:rPr lang="ja-JP" altLang="en-US" sz="1200" b="1" dirty="0" smtClean="0">
                  <a:latin typeface="+mn-ea"/>
                  <a:cs typeface="Meiryo UI" panose="020B0604030504040204" pitchFamily="50" charset="-128"/>
                </a:rPr>
                <a:t>の暦日数</a:t>
              </a:r>
              <a:r>
                <a:rPr lang="ja-JP" altLang="en-US" sz="1200" b="1" dirty="0">
                  <a:latin typeface="+mn-ea"/>
                  <a:cs typeface="Meiryo UI" panose="020B0604030504040204" pitchFamily="50" charset="-128"/>
                </a:rPr>
                <a:t>）</a:t>
              </a:r>
              <a:endParaRPr lang="en-US" altLang="ja-JP" sz="1200" b="1" dirty="0">
                <a:latin typeface="+mn-ea"/>
                <a:cs typeface="Meiryo UI" panose="020B0604030504040204" pitchFamily="50" charset="-128"/>
              </a:endParaRPr>
            </a:p>
            <a:p>
              <a:endParaRPr lang="en-US" altLang="ja-JP" sz="700" dirty="0">
                <a:latin typeface="+mn-ea"/>
                <a:cs typeface="Meiryo UI" panose="020B0604030504040204" pitchFamily="50" charset="-128"/>
              </a:endParaRPr>
            </a:p>
            <a:p>
              <a:r>
                <a:rPr lang="ja-JP" altLang="en-US" sz="1050" dirty="0">
                  <a:latin typeface="+mn-ea"/>
                  <a:cs typeface="Meiryo UI" panose="020B0604030504040204" pitchFamily="50" charset="-128"/>
                </a:rPr>
                <a:t>（３）「月の給与</a:t>
              </a:r>
              <a:r>
                <a:rPr lang="en-US" altLang="ja-JP" sz="1050" dirty="0">
                  <a:latin typeface="+mn-ea"/>
                  <a:cs typeface="Meiryo UI" panose="020B0604030504040204" pitchFamily="50" charset="-128"/>
                </a:rPr>
                <a:t>÷</a:t>
              </a:r>
              <a:r>
                <a:rPr lang="ja-JP" altLang="en-US" sz="1050" dirty="0">
                  <a:latin typeface="+mn-ea"/>
                  <a:cs typeface="Meiryo UI" panose="020B0604030504040204" pitchFamily="50" charset="-128"/>
                </a:rPr>
                <a:t>該当月の</a:t>
              </a:r>
              <a:r>
                <a:rPr lang="ja-JP" altLang="en-US" sz="1050" b="1" dirty="0">
                  <a:latin typeface="+mn-ea"/>
                  <a:cs typeface="Meiryo UI" panose="020B0604030504040204" pitchFamily="50" charset="-128"/>
                </a:rPr>
                <a:t>所定の出勤日数</a:t>
              </a:r>
              <a:r>
                <a:rPr lang="ja-JP" altLang="en-US" sz="1050" dirty="0">
                  <a:latin typeface="+mn-ea"/>
                  <a:cs typeface="Meiryo UI" panose="020B0604030504040204" pitchFamily="50" charset="-128"/>
                </a:rPr>
                <a:t>」で算出</a:t>
              </a:r>
              <a:endParaRPr lang="en-US" altLang="ja-JP" sz="1050" dirty="0">
                <a:latin typeface="+mn-ea"/>
                <a:cs typeface="Meiryo UI" panose="020B0604030504040204" pitchFamily="50" charset="-128"/>
              </a:endParaRPr>
            </a:p>
            <a:p>
              <a:endParaRPr lang="en-US" altLang="ja-JP" sz="500" dirty="0">
                <a:latin typeface="+mn-ea"/>
                <a:cs typeface="Meiryo UI" panose="020B0604030504040204" pitchFamily="50" charset="-128"/>
              </a:endParaRPr>
            </a:p>
            <a:p>
              <a:r>
                <a:rPr lang="ja-JP" altLang="en-US" sz="1200" b="1" dirty="0">
                  <a:latin typeface="+mn-ea"/>
                  <a:cs typeface="Meiryo UI" panose="020B0604030504040204" pitchFamily="50" charset="-128"/>
                </a:rPr>
                <a:t>　　　⇒（所定の出勤日数）</a:t>
              </a:r>
              <a:endParaRPr lang="en-US" altLang="ja-JP" sz="1200" b="1" dirty="0">
                <a:latin typeface="+mn-ea"/>
                <a:cs typeface="Meiryo UI" panose="020B0604030504040204" pitchFamily="50" charset="-128"/>
              </a:endParaRPr>
            </a:p>
          </p:txBody>
        </p:sp>
        <p:sp>
          <p:nvSpPr>
            <p:cNvPr id="31" name="テキスト ボックス 30"/>
            <p:cNvSpPr txBox="1"/>
            <p:nvPr/>
          </p:nvSpPr>
          <p:spPr>
            <a:xfrm>
              <a:off x="1741107" y="4020860"/>
              <a:ext cx="3816424" cy="257369"/>
            </a:xfrm>
            <a:prstGeom prst="rect">
              <a:avLst/>
            </a:prstGeom>
            <a:solidFill>
              <a:schemeClr val="accent2"/>
            </a:solidFill>
            <a:ln>
              <a:solidFill>
                <a:schemeClr val="tx1"/>
              </a:solidFill>
            </a:ln>
          </p:spPr>
          <p:txBody>
            <a:bodyPr vert="horz" wrap="square" tIns="36000" bIns="36000" rtlCol="0" anchor="b" anchorCtr="0">
              <a:spAutoFit/>
            </a:bodyPr>
            <a:lstStyle/>
            <a:p>
              <a:pPr algn="ctr"/>
              <a:r>
                <a:rPr kumimoji="1" lang="ja-JP" altLang="en-US" sz="1200" b="1" spc="300" dirty="0">
                  <a:solidFill>
                    <a:schemeClr val="bg1"/>
                  </a:solidFill>
                </a:rPr>
                <a:t>一般的な１日あたりの賃金額の算出方法</a:t>
              </a:r>
              <a:endParaRPr kumimoji="1" lang="en-US" altLang="ja-JP" sz="1200" b="1" spc="300" dirty="0">
                <a:solidFill>
                  <a:schemeClr val="bg1"/>
                </a:solidFill>
              </a:endParaRPr>
            </a:p>
          </p:txBody>
        </p:sp>
      </p:gr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6</a:t>
            </a:fld>
            <a:endParaRPr lang="en-US" altLang="ja-JP" dirty="0"/>
          </a:p>
        </p:txBody>
      </p:sp>
      <p:sp>
        <p:nvSpPr>
          <p:cNvPr id="19" name="テキスト ボックス 18"/>
          <p:cNvSpPr txBox="1"/>
          <p:nvPr/>
        </p:nvSpPr>
        <p:spPr>
          <a:xfrm>
            <a:off x="1668337" y="5393628"/>
            <a:ext cx="8067146" cy="861774"/>
          </a:xfrm>
          <a:prstGeom prst="rect">
            <a:avLst/>
          </a:prstGeom>
          <a:noFill/>
        </p:spPr>
        <p:txBody>
          <a:bodyPr wrap="square" rtlCol="0">
            <a:spAutoFit/>
          </a:bodyPr>
          <a:lstStyle/>
          <a:p>
            <a:r>
              <a:rPr lang="ja-JP" altLang="en-US" sz="1400" u="sng" dirty="0">
                <a:latin typeface="+mn-ea"/>
                <a:cs typeface="Meiryo UI" panose="020B0604030504040204" pitchFamily="50" charset="-128"/>
              </a:rPr>
              <a:t>③「日給制」「</a:t>
            </a:r>
            <a:r>
              <a:rPr lang="ja-JP" altLang="en-US" sz="1400" u="sng" dirty="0" smtClean="0">
                <a:latin typeface="+mn-ea"/>
                <a:cs typeface="Meiryo UI" panose="020B0604030504040204" pitchFamily="50" charset="-128"/>
              </a:rPr>
              <a:t>時給制」の</a:t>
            </a:r>
            <a:r>
              <a:rPr lang="ja-JP" altLang="en-US" sz="1400" u="sng" dirty="0">
                <a:latin typeface="+mn-ea"/>
                <a:cs typeface="Meiryo UI" panose="020B0604030504040204" pitchFamily="50" charset="-128"/>
              </a:rPr>
              <a:t>方</a:t>
            </a:r>
          </a:p>
          <a:p>
            <a:r>
              <a:rPr lang="ja-JP" altLang="en-US" sz="1200" dirty="0">
                <a:latin typeface="+mn-ea"/>
                <a:cs typeface="Meiryo UI" panose="020B0604030504040204" pitchFamily="50" charset="-128"/>
              </a:rPr>
              <a:t>　出勤日数　</a:t>
            </a: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　有給休暇取得日数　</a:t>
            </a: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　事業所都合による休業日（休業手当が支払われた日）の合計を記入します。</a:t>
            </a:r>
          </a:p>
          <a:p>
            <a:r>
              <a:rPr lang="ja-JP" altLang="en-US" sz="1200" dirty="0">
                <a:latin typeface="+mn-ea"/>
                <a:cs typeface="Meiryo UI" panose="020B0604030504040204" pitchFamily="50" charset="-128"/>
              </a:rPr>
              <a:t>　</a:t>
            </a: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１時間でも出勤していれば１日と数えます。</a:t>
            </a:r>
          </a:p>
          <a:p>
            <a:endParaRPr kumimoji="1" lang="en-US" altLang="ja-JP" sz="1200" u="sng" dirty="0">
              <a:latin typeface="+mn-ea"/>
              <a:cs typeface="Meiryo UI" panose="020B0604030504040204" pitchFamily="50" charset="-128"/>
            </a:endParaRPr>
          </a:p>
        </p:txBody>
      </p:sp>
      <p:sp>
        <p:nvSpPr>
          <p:cNvPr id="3" name="左中かっこ 2"/>
          <p:cNvSpPr/>
          <p:nvPr/>
        </p:nvSpPr>
        <p:spPr>
          <a:xfrm>
            <a:off x="1368467" y="1453257"/>
            <a:ext cx="293279" cy="3657425"/>
          </a:xfrm>
          <a:prstGeom prst="leftBrace">
            <a:avLst>
              <a:gd name="adj1" fmla="val 1158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テキスト ボックス 3"/>
          <p:cNvSpPr txBox="1"/>
          <p:nvPr/>
        </p:nvSpPr>
        <p:spPr>
          <a:xfrm>
            <a:off x="769131" y="3088942"/>
            <a:ext cx="571190" cy="386054"/>
          </a:xfrm>
          <a:prstGeom prst="rect">
            <a:avLst/>
          </a:prstGeom>
          <a:noFill/>
          <a:ln>
            <a:solidFill>
              <a:schemeClr val="tx1"/>
            </a:solidFill>
          </a:ln>
        </p:spPr>
        <p:txBody>
          <a:bodyPr wrap="square" lIns="36000" tIns="72000" rIns="36000" bIns="36000" rtlCol="0" anchor="ctr" anchorCtr="0">
            <a:spAutoFit/>
          </a:bodyPr>
          <a:lstStyle/>
          <a:p>
            <a:pPr algn="ctr"/>
            <a:r>
              <a:rPr kumimoji="1" lang="ja-JP" altLang="en-US" dirty="0">
                <a:ln w="6350">
                  <a:noFill/>
                </a:ln>
              </a:rPr>
              <a:t>Ａ欄</a:t>
            </a:r>
          </a:p>
        </p:txBody>
      </p:sp>
      <p:sp>
        <p:nvSpPr>
          <p:cNvPr id="22" name="左中かっこ 21"/>
          <p:cNvSpPr/>
          <p:nvPr/>
        </p:nvSpPr>
        <p:spPr>
          <a:xfrm>
            <a:off x="1394286" y="5396245"/>
            <a:ext cx="275718" cy="573595"/>
          </a:xfrm>
          <a:prstGeom prst="leftBrace">
            <a:avLst>
              <a:gd name="adj1" fmla="val 1158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776573" y="5490015"/>
            <a:ext cx="571189" cy="386054"/>
          </a:xfrm>
          <a:prstGeom prst="rect">
            <a:avLst/>
          </a:prstGeom>
          <a:noFill/>
          <a:ln>
            <a:solidFill>
              <a:schemeClr val="tx1"/>
            </a:solidFill>
          </a:ln>
        </p:spPr>
        <p:txBody>
          <a:bodyPr wrap="square" lIns="36000" tIns="72000" rIns="36000" bIns="36000" rtlCol="0" anchor="ctr" anchorCtr="0">
            <a:spAutoFit/>
          </a:bodyPr>
          <a:lstStyle/>
          <a:p>
            <a:pPr algn="ctr"/>
            <a:r>
              <a:rPr kumimoji="1" lang="ja-JP" altLang="en-US" dirty="0">
                <a:ln w="6350">
                  <a:noFill/>
                </a:ln>
              </a:rPr>
              <a:t>Ｂ欄</a:t>
            </a:r>
          </a:p>
        </p:txBody>
      </p:sp>
    </p:spTree>
    <p:extLst>
      <p:ext uri="{BB962C8B-B14F-4D97-AF65-F5344CB8AC3E}">
        <p14:creationId xmlns:p14="http://schemas.microsoft.com/office/powerpoint/2010/main" val="1546277896"/>
      </p:ext>
    </p:extLst>
  </p:cSld>
  <p:clrMapOvr>
    <a:masterClrMapping/>
  </p:clrMapOvr>
  <mc:AlternateContent xmlns:mc="http://schemas.openxmlformats.org/markup-compatibility/2006" xmlns:p14="http://schemas.microsoft.com/office/powerpoint/2010/main">
    <mc:Choice Requires="p14">
      <p:transition spd="slow" p14:dur="2000" advTm="217705"/>
    </mc:Choice>
    <mc:Fallback xmlns="">
      <p:transition spd="slow" advTm="21770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コンテンツ プレースホルダー 12"/>
          <p:cNvGraphicFramePr>
            <a:graphicFrameLocks/>
          </p:cNvGraphicFramePr>
          <p:nvPr>
            <p:extLst>
              <p:ext uri="{D42A27DB-BD31-4B8C-83A1-F6EECF244321}">
                <p14:modId xmlns:p14="http://schemas.microsoft.com/office/powerpoint/2010/main" val="1744032594"/>
              </p:ext>
            </p:extLst>
          </p:nvPr>
        </p:nvGraphicFramePr>
        <p:xfrm>
          <a:off x="1040470" y="1329172"/>
          <a:ext cx="8573030" cy="2230433"/>
        </p:xfrm>
        <a:graphic>
          <a:graphicData uri="http://schemas.openxmlformats.org/drawingml/2006/table">
            <a:tbl>
              <a:tblPr firstRow="1" bandRow="1">
                <a:tableStyleId>{21E4AEA4-8DFA-4A89-87EB-49C32662AFE0}</a:tableStyleId>
              </a:tblPr>
              <a:tblGrid>
                <a:gridCol w="2215157">
                  <a:extLst>
                    <a:ext uri="{9D8B030D-6E8A-4147-A177-3AD203B41FA5}">
                      <a16:colId xmlns:a16="http://schemas.microsoft.com/office/drawing/2014/main" val="20000"/>
                    </a:ext>
                  </a:extLst>
                </a:gridCol>
                <a:gridCol w="606001">
                  <a:extLst>
                    <a:ext uri="{9D8B030D-6E8A-4147-A177-3AD203B41FA5}">
                      <a16:colId xmlns:a16="http://schemas.microsoft.com/office/drawing/2014/main" val="20001"/>
                    </a:ext>
                  </a:extLst>
                </a:gridCol>
                <a:gridCol w="2208308">
                  <a:extLst>
                    <a:ext uri="{9D8B030D-6E8A-4147-A177-3AD203B41FA5}">
                      <a16:colId xmlns:a16="http://schemas.microsoft.com/office/drawing/2014/main" val="20002"/>
                    </a:ext>
                  </a:extLst>
                </a:gridCol>
                <a:gridCol w="647085">
                  <a:extLst>
                    <a:ext uri="{9D8B030D-6E8A-4147-A177-3AD203B41FA5}">
                      <a16:colId xmlns:a16="http://schemas.microsoft.com/office/drawing/2014/main" val="20003"/>
                    </a:ext>
                  </a:extLst>
                </a:gridCol>
                <a:gridCol w="840505">
                  <a:extLst>
                    <a:ext uri="{9D8B030D-6E8A-4147-A177-3AD203B41FA5}">
                      <a16:colId xmlns:a16="http://schemas.microsoft.com/office/drawing/2014/main" val="20004"/>
                    </a:ext>
                  </a:extLst>
                </a:gridCol>
                <a:gridCol w="808129">
                  <a:extLst>
                    <a:ext uri="{9D8B030D-6E8A-4147-A177-3AD203B41FA5}">
                      <a16:colId xmlns:a16="http://schemas.microsoft.com/office/drawing/2014/main" val="20005"/>
                    </a:ext>
                  </a:extLst>
                </a:gridCol>
                <a:gridCol w="392180">
                  <a:extLst>
                    <a:ext uri="{9D8B030D-6E8A-4147-A177-3AD203B41FA5}">
                      <a16:colId xmlns:a16="http://schemas.microsoft.com/office/drawing/2014/main" val="20006"/>
                    </a:ext>
                  </a:extLst>
                </a:gridCol>
                <a:gridCol w="855665">
                  <a:extLst>
                    <a:ext uri="{9D8B030D-6E8A-4147-A177-3AD203B41FA5}">
                      <a16:colId xmlns:a16="http://schemas.microsoft.com/office/drawing/2014/main" val="20007"/>
                    </a:ext>
                  </a:extLst>
                </a:gridCol>
              </a:tblGrid>
              <a:tr h="182835">
                <a:tc rowSpan="2">
                  <a:txBody>
                    <a:bodyPr/>
                    <a:lstStyle/>
                    <a:p>
                      <a:pPr algn="ctr"/>
                      <a:r>
                        <a:rPr lang="ja-JP" altLang="en-US" sz="1400" dirty="0"/>
                        <a:t>⑧ 離職日の翌日</a:t>
                      </a:r>
                      <a:r>
                        <a:rPr lang="ja-JP" altLang="en-US" sz="1000" dirty="0" smtClean="0"/>
                        <a:t>（</a:t>
                      </a:r>
                      <a:r>
                        <a:rPr lang="en-US" altLang="ja-JP" sz="1000" dirty="0" smtClean="0"/>
                        <a:t>9</a:t>
                      </a:r>
                      <a:r>
                        <a:rPr lang="ja-JP" altLang="en-US" sz="1000" dirty="0" smtClean="0"/>
                        <a:t>月 </a:t>
                      </a:r>
                      <a:r>
                        <a:rPr lang="en-US" altLang="ja-JP" sz="1000" dirty="0"/>
                        <a:t>23 </a:t>
                      </a:r>
                      <a:r>
                        <a:rPr lang="ja-JP" altLang="en-US" sz="1000" dirty="0"/>
                        <a:t>日）</a:t>
                      </a:r>
                      <a:endParaRPr lang="ja-JP" altLang="en-US" sz="1000" b="0" dirty="0">
                        <a:latin typeface="+mj-ea"/>
                        <a:ea typeface="+mj-ea"/>
                      </a:endParaRPr>
                    </a:p>
                  </a:txBody>
                  <a:tcPr marL="36000" marR="36000" marT="37147" marB="37147" anchor="ctr" anchorCtr="1"/>
                </a:tc>
                <a:tc rowSpan="2">
                  <a:txBody>
                    <a:bodyPr/>
                    <a:lstStyle/>
                    <a:p>
                      <a:pPr algn="ctr"/>
                      <a:r>
                        <a:rPr kumimoji="1" lang="ja-JP" altLang="en-US" sz="1400" dirty="0"/>
                        <a:t>⑨</a:t>
                      </a: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a:t>⑩　賃金支払対象期間</a:t>
                      </a: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a:t>⑪</a:t>
                      </a:r>
                      <a:endParaRPr kumimoji="1" lang="ja-JP" altLang="en-US" sz="1400" b="1" dirty="0">
                        <a:solidFill>
                          <a:sysClr val="windowText" lastClr="000000"/>
                        </a:solidFill>
                        <a:latin typeface="+mj-ea"/>
                        <a:ea typeface="+mj-ea"/>
                      </a:endParaRPr>
                    </a:p>
                  </a:txBody>
                  <a:tcPr marL="74296" marR="74296" marT="37147" marB="37147" anchor="ctr" anchorCtr="1">
                    <a:lnR w="12700" cap="flat" cmpd="sng" algn="ctr">
                      <a:solidFill>
                        <a:schemeClr val="bg1"/>
                      </a:solidFill>
                      <a:prstDash val="solid"/>
                      <a:round/>
                      <a:headEnd type="none" w="med" len="med"/>
                      <a:tailEnd type="none" w="med" len="med"/>
                    </a:lnR>
                  </a:tcPr>
                </a:tc>
                <a:tc gridSpan="3">
                  <a:txBody>
                    <a:bodyPr/>
                    <a:lstStyle/>
                    <a:p>
                      <a:pPr algn="ctr"/>
                      <a:r>
                        <a:rPr kumimoji="1" lang="ja-JP" altLang="en-US" sz="1200" dirty="0" smtClean="0"/>
                        <a:t>⑫</a:t>
                      </a:r>
                      <a:endParaRPr kumimoji="1" lang="ja-JP" altLang="en-US" sz="1200" b="1" dirty="0">
                        <a:solidFill>
                          <a:schemeClr val="bg1"/>
                        </a:solidFill>
                        <a:latin typeface="+mj-ea"/>
                        <a:ea typeface="+mj-ea"/>
                      </a:endParaRPr>
                    </a:p>
                  </a:txBody>
                  <a:tcPr marL="74296" marR="74296" marT="0" marB="0" anchor="ctr" anchorCtr="1">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b="1" dirty="0">
                        <a:solidFill>
                          <a:sysClr val="windowText" lastClr="000000"/>
                        </a:solidFill>
                        <a:latin typeface="+mj-ea"/>
                        <a:ea typeface="+mj-ea"/>
                      </a:endParaRPr>
                    </a:p>
                  </a:txBody>
                  <a:tcPr marL="74296" marR="74296" marT="37147" marB="37147" anchor="ctr" anchorCtr="1">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b="1" dirty="0">
                        <a:solidFill>
                          <a:sysClr val="windowText" lastClr="000000"/>
                        </a:solidFill>
                        <a:latin typeface="+mj-ea"/>
                        <a:ea typeface="+mj-ea"/>
                      </a:endParaRPr>
                    </a:p>
                  </a:txBody>
                  <a:tcPr marL="74296" marR="74296" marT="37147" marB="37147" anchor="ctr" anchorCtr="1">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a:txBody>
                    <a:bodyPr/>
                    <a:lstStyle/>
                    <a:p>
                      <a:pPr algn="ctr"/>
                      <a:r>
                        <a:rPr kumimoji="1" lang="ja-JP" altLang="en-US" sz="1400" dirty="0"/>
                        <a:t>⑬ </a:t>
                      </a:r>
                      <a:r>
                        <a:rPr kumimoji="1" lang="ja-JP" altLang="en-US" sz="1200" dirty="0"/>
                        <a:t>備考欄</a:t>
                      </a:r>
                      <a:endParaRPr kumimoji="1" lang="en-US" altLang="ja-JP" sz="1200" b="0" dirty="0">
                        <a:solidFill>
                          <a:sysClr val="windowText" lastClr="000000"/>
                        </a:solidFill>
                        <a:latin typeface="+mj-ea"/>
                        <a:ea typeface="+mj-ea"/>
                      </a:endParaRPr>
                    </a:p>
                  </a:txBody>
                  <a:tcPr marL="74296" marR="74296" marT="37147" marB="37147" anchor="ctr" anchorCtr="1">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8283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50" dirty="0" smtClean="0">
                          <a:solidFill>
                            <a:schemeClr val="bg1"/>
                          </a:solidFill>
                        </a:rPr>
                        <a:t>Ａ</a:t>
                      </a:r>
                      <a:endParaRPr kumimoji="1" lang="ja-JP" altLang="en-US" sz="1050" b="1" dirty="0">
                        <a:solidFill>
                          <a:schemeClr val="bg1"/>
                        </a:solidFill>
                        <a:latin typeface="+mj-ea"/>
                        <a:ea typeface="+mj-ea"/>
                      </a:endParaRPr>
                    </a:p>
                  </a:txBody>
                  <a:tcPr marL="74296" marR="74296" marT="0" marB="0"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Ｂ</a:t>
                      </a:r>
                      <a:endParaRPr kumimoji="1" lang="ja-JP" altLang="en-US" sz="1050" b="1" dirty="0">
                        <a:solidFill>
                          <a:schemeClr val="bg1"/>
                        </a:solidFill>
                        <a:latin typeface="+mj-ea"/>
                        <a:ea typeface="+mj-ea"/>
                      </a:endParaRPr>
                    </a:p>
                  </a:txBody>
                  <a:tcPr marL="74296" marR="74296" marT="0" marB="0"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計</a:t>
                      </a:r>
                      <a:endParaRPr kumimoji="1" lang="ja-JP" altLang="en-US" sz="1050" b="1" dirty="0">
                        <a:solidFill>
                          <a:schemeClr val="bg1"/>
                        </a:solidFill>
                        <a:latin typeface="+mj-ea"/>
                        <a:ea typeface="+mj-ea"/>
                      </a:endParaRPr>
                    </a:p>
                  </a:txBody>
                  <a:tcPr marL="74296" marR="74296" marT="0" marB="0" anchor="ctr" anchorCtr="1">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vMerge="1">
                  <a:txBody>
                    <a:bodyPr/>
                    <a:lstStyle/>
                    <a:p>
                      <a:endParaRPr kumimoji="1" lang="ja-JP" altLang="en-US"/>
                    </a:p>
                  </a:txBody>
                  <a:tcPr/>
                </a:tc>
                <a:extLst>
                  <a:ext uri="{0D108BD9-81ED-4DB2-BD59-A6C34878D82A}">
                    <a16:rowId xmlns:a16="http://schemas.microsoft.com/office/drawing/2014/main" val="2143132919"/>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8 </a:t>
                      </a:r>
                      <a:r>
                        <a:rPr kumimoji="1" lang="ja-JP" altLang="en-US" sz="1100" dirty="0"/>
                        <a:t>月 </a:t>
                      </a:r>
                      <a:r>
                        <a:rPr kumimoji="1" lang="en-US" altLang="ja-JP" sz="1100" dirty="0"/>
                        <a:t>23 </a:t>
                      </a:r>
                      <a:r>
                        <a:rPr kumimoji="1" lang="ja-JP" altLang="en-US" sz="1100" dirty="0"/>
                        <a:t>日 </a:t>
                      </a:r>
                      <a:r>
                        <a:rPr kumimoji="1" lang="ja-JP" altLang="en-US" sz="1100" baseline="0" dirty="0"/>
                        <a:t> </a:t>
                      </a:r>
                      <a:r>
                        <a:rPr kumimoji="1" lang="ja-JP" altLang="en-US" sz="1100" dirty="0"/>
                        <a:t>～   離</a:t>
                      </a:r>
                      <a:r>
                        <a:rPr kumimoji="1" lang="ja-JP" altLang="en-US" sz="1100" baseline="0" dirty="0"/>
                        <a:t>  </a:t>
                      </a:r>
                      <a:r>
                        <a:rPr kumimoji="1" lang="ja-JP" altLang="en-US" sz="1100" dirty="0"/>
                        <a:t>職</a:t>
                      </a:r>
                      <a:r>
                        <a:rPr kumimoji="1" lang="ja-JP" altLang="en-US"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u="none" dirty="0"/>
                        <a:t>23 </a:t>
                      </a:r>
                      <a:r>
                        <a:rPr kumimoji="1" lang="ja-JP" altLang="en-US" sz="1100" u="none" dirty="0"/>
                        <a:t>日</a:t>
                      </a:r>
                      <a:endParaRPr kumimoji="1" lang="ja-JP" altLang="en-US" sz="1100" b="1" i="0" u="none" dirty="0">
                        <a:solidFill>
                          <a:schemeClr val="tx1"/>
                        </a:solidFill>
                        <a:latin typeface="+mj-ea"/>
                        <a:ea typeface="+mj-ea"/>
                      </a:endParaRPr>
                    </a:p>
                  </a:txBody>
                  <a:tcPr marL="74296" marR="74296" marT="37147" marB="37147" anchor="ctr" anchorCtr="1"/>
                </a:tc>
                <a:tc>
                  <a:txBody>
                    <a:bodyPr/>
                    <a:lstStyle/>
                    <a:p>
                      <a:pPr algn="r"/>
                      <a:r>
                        <a:rPr kumimoji="1" lang="en-US" altLang="ja-JP" sz="1100" baseline="0" dirty="0"/>
                        <a:t>   9</a:t>
                      </a:r>
                      <a:r>
                        <a:rPr kumimoji="1" lang="en-US" altLang="ja-JP" sz="1100" dirty="0"/>
                        <a:t> </a:t>
                      </a:r>
                      <a:r>
                        <a:rPr kumimoji="1" lang="ja-JP" altLang="en-US" sz="1100" dirty="0"/>
                        <a:t>月  </a:t>
                      </a:r>
                      <a:r>
                        <a:rPr kumimoji="1" lang="en-US" altLang="ja-JP" sz="1100" dirty="0"/>
                        <a:t>1 </a:t>
                      </a:r>
                      <a:r>
                        <a:rPr kumimoji="1" lang="ja-JP" altLang="en-US" sz="1100" dirty="0"/>
                        <a:t>日</a:t>
                      </a:r>
                      <a:r>
                        <a:rPr kumimoji="1" lang="ja-JP" altLang="en-US" sz="1100" baseline="0" dirty="0"/>
                        <a:t> </a:t>
                      </a:r>
                      <a:r>
                        <a:rPr kumimoji="1" lang="ja-JP" altLang="en-US" sz="1100" dirty="0"/>
                        <a:t>～    離  職  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u="none" dirty="0"/>
                        <a:t>15 </a:t>
                      </a:r>
                      <a:r>
                        <a:rPr kumimoji="1" lang="ja-JP" altLang="en-US" sz="1100" u="none" dirty="0"/>
                        <a:t>日</a:t>
                      </a:r>
                      <a:endParaRPr kumimoji="1" lang="ja-JP" altLang="en-US" sz="1100" b="0" u="none" dirty="0">
                        <a:solidFill>
                          <a:schemeClr val="tx1"/>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150,000</a:t>
                      </a:r>
                      <a:endParaRPr kumimoji="1" lang="en-US" altLang="ja-JP" sz="1100" b="0" dirty="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endParaRPr kumimoji="1" lang="en-US" altLang="ja-JP" sz="1100" b="1" dirty="0">
                        <a:solidFill>
                          <a:srgbClr val="FF0000"/>
                        </a:solidFill>
                        <a:latin typeface="+mj-ea"/>
                        <a:ea typeface="+mj-ea"/>
                      </a:endParaRPr>
                    </a:p>
                  </a:txBody>
                  <a:tcPr marL="74296" marR="74296" marT="37147" marB="37147" anchor="ctr" anchorCtr="1">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7 </a:t>
                      </a:r>
                      <a:r>
                        <a:rPr kumimoji="1" lang="ja-JP" altLang="en-US" sz="1100" dirty="0"/>
                        <a:t>月 </a:t>
                      </a:r>
                      <a:r>
                        <a:rPr kumimoji="1" lang="en-US" altLang="ja-JP" sz="1100" dirty="0"/>
                        <a:t>23 </a:t>
                      </a:r>
                      <a:r>
                        <a:rPr kumimoji="1" lang="ja-JP" altLang="en-US" sz="1100" dirty="0"/>
                        <a:t>日 ～   </a:t>
                      </a:r>
                      <a:r>
                        <a:rPr kumimoji="1" lang="en-US" altLang="ja-JP" sz="1100" dirty="0"/>
                        <a:t>8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19</a:t>
                      </a:r>
                      <a:r>
                        <a:rPr kumimoji="1" lang="en-US" altLang="ja-JP"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8 </a:t>
                      </a:r>
                      <a:r>
                        <a:rPr kumimoji="1" lang="ja-JP" altLang="en-US" sz="1100" dirty="0"/>
                        <a:t>月  </a:t>
                      </a:r>
                      <a:r>
                        <a:rPr kumimoji="1" lang="en-US" altLang="ja-JP" sz="1100" dirty="0"/>
                        <a:t>1 </a:t>
                      </a:r>
                      <a:r>
                        <a:rPr kumimoji="1" lang="ja-JP" altLang="en-US" sz="1100" dirty="0"/>
                        <a:t>日 ～</a:t>
                      </a:r>
                      <a:r>
                        <a:rPr kumimoji="1" lang="en-US" altLang="ja-JP" sz="1100" baseline="0" dirty="0"/>
                        <a:t> </a:t>
                      </a:r>
                      <a:r>
                        <a:rPr kumimoji="1" lang="ja-JP" altLang="en-US" sz="1100" dirty="0"/>
                        <a:t>  </a:t>
                      </a:r>
                      <a:r>
                        <a:rPr kumimoji="1" lang="en-US" altLang="ja-JP" sz="1100" dirty="0"/>
                        <a:t>8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220,000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2"/>
                  </a:ext>
                </a:extLst>
              </a:tr>
              <a:tr h="32697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6</a:t>
                      </a:r>
                      <a:r>
                        <a:rPr kumimoji="1" lang="en-US" altLang="ja-JP" sz="1100" baseline="0" dirty="0"/>
                        <a:t> </a:t>
                      </a:r>
                      <a:r>
                        <a:rPr kumimoji="1" lang="ja-JP" altLang="en-US" sz="1100" dirty="0"/>
                        <a:t>月 </a:t>
                      </a:r>
                      <a:r>
                        <a:rPr kumimoji="1" lang="en-US" altLang="ja-JP" sz="1100" dirty="0"/>
                        <a:t>23 </a:t>
                      </a:r>
                      <a:r>
                        <a:rPr kumimoji="1" lang="ja-JP" altLang="en-US" sz="1100" dirty="0"/>
                        <a:t>日 ～   </a:t>
                      </a:r>
                      <a:r>
                        <a:rPr kumimoji="1" lang="en-US" altLang="ja-JP" sz="1100" dirty="0"/>
                        <a:t>7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a:t>21 </a:t>
                      </a:r>
                      <a:r>
                        <a:rPr kumimoji="1" lang="ja-JP" altLang="en-US" sz="1100" dirty="0"/>
                        <a:t>日</a:t>
                      </a:r>
                      <a:endParaRPr kumimoji="1" lang="ja-JP" altLang="en-US" sz="1100" b="1" dirty="0">
                        <a:solidFill>
                          <a:schemeClr val="tx1"/>
                        </a:solidFill>
                        <a:latin typeface="+mj-ea"/>
                        <a:ea typeface="+mj-ea"/>
                      </a:endParaRPr>
                    </a:p>
                  </a:txBody>
                  <a:tcPr marL="74296" marR="74296" marT="37147" marB="37147" anchor="ctr" anchorCtr="1"/>
                </a:tc>
                <a:tc>
                  <a:txBody>
                    <a:bodyPr/>
                    <a:lstStyle/>
                    <a:p>
                      <a:pPr algn="r"/>
                      <a:r>
                        <a:rPr kumimoji="1" lang="en-US" altLang="ja-JP" sz="1100" dirty="0"/>
                        <a:t>   7 </a:t>
                      </a:r>
                      <a:r>
                        <a:rPr kumimoji="1" lang="ja-JP" altLang="en-US" sz="1100" dirty="0"/>
                        <a:t>月  </a:t>
                      </a:r>
                      <a:r>
                        <a:rPr kumimoji="1" lang="en-US" altLang="ja-JP" sz="1100" dirty="0"/>
                        <a:t>1 </a:t>
                      </a:r>
                      <a:r>
                        <a:rPr kumimoji="1" lang="ja-JP" altLang="en-US" sz="1100" dirty="0"/>
                        <a:t>日 ～   </a:t>
                      </a:r>
                      <a:r>
                        <a:rPr kumimoji="1" lang="en-US" altLang="ja-JP" sz="1100" dirty="0"/>
                        <a:t>7 </a:t>
                      </a:r>
                      <a:r>
                        <a:rPr kumimoji="1" lang="ja-JP" altLang="en-US" sz="1100" dirty="0"/>
                        <a:t>月 </a:t>
                      </a:r>
                      <a:r>
                        <a:rPr kumimoji="1" lang="en-US" altLang="ja-JP" sz="1100" dirty="0"/>
                        <a:t>31 </a:t>
                      </a:r>
                      <a:r>
                        <a:rPr kumimoji="1" lang="ja-JP" altLang="en-US" sz="1100" dirty="0"/>
                        <a:t>日</a:t>
                      </a:r>
                      <a:endParaRPr kumimoji="1" lang="ja-JP" altLang="en-US" sz="1100" b="0" dirty="0">
                        <a:solidFill>
                          <a:schemeClr val="tx1"/>
                        </a:solidFill>
                        <a:latin typeface="+mj-ea"/>
                        <a:ea typeface="+mj-ea"/>
                      </a:endParaRPr>
                    </a:p>
                  </a:txBody>
                  <a:tcPr marL="74296" marR="74296" marT="37147" marB="37147" anchor="ctr" anchorCtr="1"/>
                </a:tc>
                <a:tc>
                  <a:txBody>
                    <a:bodyPr/>
                    <a:lstStyle/>
                    <a:p>
                      <a:pPr algn="ctr"/>
                      <a:r>
                        <a:rPr kumimoji="1" lang="en-US" altLang="ja-JP" sz="1100" dirty="0"/>
                        <a:t>20 </a:t>
                      </a:r>
                      <a:r>
                        <a:rPr kumimoji="1" lang="ja-JP" altLang="en-US" sz="1100" dirty="0"/>
                        <a:t>日</a:t>
                      </a:r>
                      <a:endParaRPr kumimoji="1" lang="ja-JP" altLang="en-US" sz="1100" b="1" dirty="0">
                        <a:solidFill>
                          <a:schemeClr val="tx1"/>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200,000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200" b="1" dirty="0">
                        <a:solidFill>
                          <a:srgbClr val="FF0000"/>
                        </a:solidFill>
                      </a:endParaRPr>
                    </a:p>
                  </a:txBody>
                  <a:tcPr marL="74296" marR="74296" marT="37147" marB="37147" anchor="ctr" anchorCtr="1"/>
                </a:tc>
                <a:extLst>
                  <a:ext uri="{0D108BD9-81ED-4DB2-BD59-A6C34878D82A}">
                    <a16:rowId xmlns:a16="http://schemas.microsoft.com/office/drawing/2014/main" val="10003"/>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5 </a:t>
                      </a:r>
                      <a:r>
                        <a:rPr kumimoji="1" lang="ja-JP" altLang="en-US" sz="1100" dirty="0"/>
                        <a:t>月 </a:t>
                      </a:r>
                      <a:r>
                        <a:rPr kumimoji="1" lang="en-US" altLang="ja-JP" sz="1100" dirty="0"/>
                        <a:t>23 </a:t>
                      </a:r>
                      <a:r>
                        <a:rPr kumimoji="1" lang="ja-JP" altLang="en-US" sz="1100" dirty="0"/>
                        <a:t>日 ～   </a:t>
                      </a:r>
                      <a:r>
                        <a:rPr kumimoji="1" lang="en-US" altLang="ja-JP" sz="1100" dirty="0"/>
                        <a:t>6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6</a:t>
                      </a:r>
                      <a:r>
                        <a:rPr kumimoji="1" lang="en-US" altLang="ja-JP" sz="1100" baseline="0" dirty="0"/>
                        <a:t> </a:t>
                      </a:r>
                      <a:r>
                        <a:rPr kumimoji="1" lang="ja-JP" altLang="en-US" sz="1100" dirty="0"/>
                        <a:t>月  </a:t>
                      </a:r>
                      <a:r>
                        <a:rPr kumimoji="1" lang="en-US" altLang="ja-JP" sz="1100" dirty="0"/>
                        <a:t>1 </a:t>
                      </a:r>
                      <a:r>
                        <a:rPr kumimoji="1" lang="ja-JP" altLang="en-US" sz="1100" dirty="0"/>
                        <a:t>日 ～   </a:t>
                      </a:r>
                      <a:r>
                        <a:rPr kumimoji="1" lang="en-US" altLang="ja-JP" sz="1100" dirty="0"/>
                        <a:t>6 </a:t>
                      </a:r>
                      <a:r>
                        <a:rPr kumimoji="1" lang="ja-JP" altLang="en-US" sz="1100" dirty="0"/>
                        <a:t>月 </a:t>
                      </a: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a:t>22</a:t>
                      </a:r>
                      <a:r>
                        <a:rPr kumimoji="1" lang="ja-JP" altLang="en-US"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r>
                        <a:rPr kumimoji="1" lang="en-US" altLang="ja-JP" sz="1100" dirty="0"/>
                        <a:t>220,000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4"/>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4 </a:t>
                      </a:r>
                      <a:r>
                        <a:rPr kumimoji="1" lang="ja-JP" altLang="en-US" sz="1100" dirty="0"/>
                        <a:t>月 </a:t>
                      </a:r>
                      <a:r>
                        <a:rPr kumimoji="1" lang="en-US" altLang="ja-JP" sz="1100" dirty="0"/>
                        <a:t>23 </a:t>
                      </a:r>
                      <a:r>
                        <a:rPr kumimoji="1" lang="ja-JP" altLang="en-US" sz="1100" dirty="0"/>
                        <a:t>日 ～   </a:t>
                      </a:r>
                      <a:r>
                        <a:rPr kumimoji="1" lang="en-US" altLang="ja-JP" sz="1100" dirty="0"/>
                        <a:t>5 </a:t>
                      </a:r>
                      <a:r>
                        <a:rPr kumimoji="1" lang="ja-JP" altLang="en-US" sz="1100" dirty="0"/>
                        <a:t>月 </a:t>
                      </a:r>
                      <a:r>
                        <a:rPr kumimoji="1" lang="en-US" altLang="ja-JP" sz="1100" dirty="0"/>
                        <a:t>22 </a:t>
                      </a:r>
                      <a:r>
                        <a:rPr kumimoji="1" lang="ja-JP" altLang="en-US" sz="1100" dirty="0"/>
                        <a:t>日</a:t>
                      </a:r>
                      <a:r>
                        <a:rPr kumimoji="1" lang="ja-JP" altLang="en-US" sz="1100" baseline="0" dirty="0"/>
                        <a:t> </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18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5 </a:t>
                      </a:r>
                      <a:r>
                        <a:rPr kumimoji="1" lang="ja-JP" altLang="en-US" sz="1100" dirty="0"/>
                        <a:t>月  </a:t>
                      </a:r>
                      <a:r>
                        <a:rPr kumimoji="1" lang="en-US" altLang="ja-JP" sz="1100" dirty="0"/>
                        <a:t>1 </a:t>
                      </a:r>
                      <a:r>
                        <a:rPr kumimoji="1" lang="ja-JP" altLang="en-US" sz="1100" dirty="0"/>
                        <a:t>日 ～   </a:t>
                      </a:r>
                      <a:r>
                        <a:rPr kumimoji="1" lang="en-US" altLang="ja-JP" sz="1100" dirty="0"/>
                        <a:t>5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18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r>
                        <a:rPr kumimoji="1" lang="en-US" altLang="ja-JP" sz="1100" dirty="0"/>
                        <a:t>180,000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9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5"/>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4 </a:t>
                      </a:r>
                      <a:r>
                        <a:rPr kumimoji="1" lang="ja-JP" altLang="en-US" sz="1100" dirty="0"/>
                        <a:t>月 </a:t>
                      </a:r>
                      <a:r>
                        <a:rPr kumimoji="1" lang="en-US" altLang="ja-JP" sz="1100" dirty="0"/>
                        <a:t>5 </a:t>
                      </a:r>
                      <a:r>
                        <a:rPr kumimoji="1" lang="ja-JP" altLang="en-US" sz="1100" dirty="0"/>
                        <a:t>日 ～ </a:t>
                      </a:r>
                      <a:r>
                        <a:rPr kumimoji="1" lang="en-US" altLang="ja-JP" sz="1100" baseline="0" dirty="0"/>
                        <a:t>  4</a:t>
                      </a:r>
                      <a:r>
                        <a:rPr kumimoji="1" lang="en-US" altLang="ja-JP" sz="1100" dirty="0"/>
                        <a:t> </a:t>
                      </a:r>
                      <a:r>
                        <a:rPr kumimoji="1" lang="ja-JP" altLang="en-US" sz="1100" dirty="0"/>
                        <a:t>月 </a:t>
                      </a:r>
                      <a:r>
                        <a:rPr kumimoji="1" lang="en-US" altLang="ja-JP" sz="1100" dirty="0"/>
                        <a:t>22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13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4 </a:t>
                      </a:r>
                      <a:r>
                        <a:rPr kumimoji="1" lang="ja-JP" altLang="en-US" sz="1100" dirty="0"/>
                        <a:t>月  </a:t>
                      </a:r>
                      <a:r>
                        <a:rPr kumimoji="1" lang="en-US" altLang="ja-JP" sz="1100" dirty="0"/>
                        <a:t>5 </a:t>
                      </a:r>
                      <a:r>
                        <a:rPr kumimoji="1" lang="ja-JP" altLang="en-US" sz="1100" dirty="0"/>
                        <a:t>日 ～   </a:t>
                      </a:r>
                      <a:r>
                        <a:rPr kumimoji="1" lang="en-US" altLang="ja-JP" sz="1100" dirty="0"/>
                        <a:t>4 </a:t>
                      </a:r>
                      <a:r>
                        <a:rPr kumimoji="1" lang="ja-JP" altLang="en-US" sz="1100" dirty="0"/>
                        <a:t>月 </a:t>
                      </a: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a:t>19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r>
                        <a:rPr kumimoji="1" lang="en-US" altLang="ja-JP" sz="1100" dirty="0"/>
                        <a:t>190,000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6"/>
                  </a:ext>
                </a:extLst>
              </a:tr>
            </a:tbl>
          </a:graphicData>
        </a:graphic>
      </p:graphicFrame>
      <p:sp>
        <p:nvSpPr>
          <p:cNvPr id="6" name="正方形/長方形 5"/>
          <p:cNvSpPr/>
          <p:nvPr/>
        </p:nvSpPr>
        <p:spPr>
          <a:xfrm>
            <a:off x="632520" y="684358"/>
            <a:ext cx="7200800" cy="369332"/>
          </a:xfrm>
          <a:prstGeom prst="rect">
            <a:avLst/>
          </a:prstGeom>
        </p:spPr>
        <p:txBody>
          <a:bodyPr wrap="square">
            <a:spAutoFit/>
          </a:bodyPr>
          <a:lstStyle/>
          <a:p>
            <a:r>
              <a:rPr lang="ja-JP" altLang="en-US" kern="100" dirty="0">
                <a:latin typeface="+mj-ea"/>
                <a:ea typeface="+mj-ea"/>
                <a:cs typeface="Times New Roman" panose="02020603050405020304" pitchFamily="18" charset="0"/>
              </a:rPr>
              <a:t>（２）賃金支払い日数</a:t>
            </a:r>
            <a:r>
              <a:rPr lang="en-US" altLang="ja-JP" kern="100" dirty="0">
                <a:latin typeface="+mj-ea"/>
                <a:ea typeface="+mj-ea"/>
                <a:cs typeface="Times New Roman" panose="02020603050405020304" pitchFamily="18" charset="0"/>
              </a:rPr>
              <a:t>11</a:t>
            </a:r>
            <a:r>
              <a:rPr lang="ja-JP" altLang="en-US" kern="100" dirty="0">
                <a:latin typeface="+mj-ea"/>
                <a:ea typeface="+mj-ea"/>
                <a:cs typeface="Times New Roman" panose="02020603050405020304" pitchFamily="18" charset="0"/>
              </a:rPr>
              <a:t>日以上の月が</a:t>
            </a:r>
            <a:r>
              <a:rPr lang="en-US" altLang="ja-JP" kern="100" dirty="0">
                <a:latin typeface="+mj-ea"/>
                <a:ea typeface="+mj-ea"/>
                <a:cs typeface="Times New Roman" panose="02020603050405020304" pitchFamily="18" charset="0"/>
              </a:rPr>
              <a:t>12</a:t>
            </a:r>
            <a:r>
              <a:rPr lang="ja-JP" altLang="en-US" kern="100" dirty="0">
                <a:latin typeface="+mj-ea"/>
                <a:ea typeface="+mj-ea"/>
                <a:cs typeface="Times New Roman" panose="02020603050405020304" pitchFamily="18" charset="0"/>
              </a:rPr>
              <a:t>ヶ月未満の場合（その①）</a:t>
            </a:r>
            <a:endParaRPr lang="ja-JP" altLang="en-US" sz="1400" dirty="0">
              <a:latin typeface="+mj-ea"/>
              <a:ea typeface="+mj-ea"/>
            </a:endParaRPr>
          </a:p>
        </p:txBody>
      </p:sp>
      <p:sp>
        <p:nvSpPr>
          <p:cNvPr id="8" name="タイトル 1"/>
          <p:cNvSpPr txBox="1">
            <a:spLocks/>
          </p:cNvSpPr>
          <p:nvPr/>
        </p:nvSpPr>
        <p:spPr>
          <a:xfrm>
            <a:off x="495300" y="111"/>
            <a:ext cx="8634164"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４　</a:t>
            </a:r>
            <a:r>
              <a:rPr lang="ja-JP" altLang="en-US" sz="3600" spc="-150" dirty="0">
                <a:solidFill>
                  <a:schemeClr val="accent1">
                    <a:lumMod val="75000"/>
                  </a:schemeClr>
                </a:solidFill>
                <a:latin typeface="HG丸ｺﾞｼｯｸM-PRO" panose="020F0600000000000000" pitchFamily="50" charset="-128"/>
                <a:ea typeface="HG丸ｺﾞｼｯｸM-PRO" panose="020F0600000000000000" pitchFamily="50" charset="-128"/>
              </a:rPr>
              <a:t>離職証明書（離職票）</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040470" y="1034152"/>
            <a:ext cx="8377026" cy="307777"/>
          </a:xfrm>
          <a:prstGeom prst="rect">
            <a:avLst/>
          </a:prstGeom>
        </p:spPr>
        <p:txBody>
          <a:bodyPr wrap="square">
            <a:spAutoFit/>
          </a:bodyPr>
          <a:lstStyle/>
          <a:p>
            <a:r>
              <a:rPr lang="ja-JP" altLang="en-US" sz="1400" dirty="0">
                <a:latin typeface="+mj-ea"/>
                <a:ea typeface="+mj-ea"/>
              </a:rPr>
              <a:t>例）</a:t>
            </a:r>
            <a:r>
              <a:rPr lang="ja-JP" altLang="en-US" sz="1400" dirty="0" smtClean="0">
                <a:latin typeface="+mj-ea"/>
                <a:ea typeface="+mj-ea"/>
              </a:rPr>
              <a:t>Ｒ５</a:t>
            </a:r>
            <a:r>
              <a:rPr lang="en-US" altLang="ja-JP" sz="1400" dirty="0" smtClean="0">
                <a:latin typeface="+mj-ea"/>
                <a:ea typeface="+mj-ea"/>
              </a:rPr>
              <a:t>.4.5</a:t>
            </a:r>
            <a:r>
              <a:rPr lang="ja-JP" altLang="en-US" sz="1400" dirty="0">
                <a:latin typeface="+mj-ea"/>
                <a:ea typeface="+mj-ea"/>
              </a:rPr>
              <a:t>入社　</a:t>
            </a:r>
            <a:r>
              <a:rPr lang="en-US" altLang="ja-JP" sz="1400" dirty="0" smtClean="0">
                <a:latin typeface="+mj-ea"/>
                <a:ea typeface="+mj-ea"/>
              </a:rPr>
              <a:t>R</a:t>
            </a:r>
            <a:r>
              <a:rPr lang="ja-JP" altLang="en-US" sz="1400" dirty="0">
                <a:latin typeface="+mj-ea"/>
                <a:ea typeface="+mj-ea"/>
              </a:rPr>
              <a:t>５</a:t>
            </a:r>
            <a:r>
              <a:rPr lang="en-US" altLang="ja-JP" sz="1400" dirty="0" smtClean="0">
                <a:latin typeface="+mj-ea"/>
                <a:ea typeface="+mj-ea"/>
              </a:rPr>
              <a:t>.9.22</a:t>
            </a:r>
            <a:r>
              <a:rPr lang="ja-JP" altLang="en-US" sz="1400" dirty="0">
                <a:latin typeface="+mj-ea"/>
                <a:ea typeface="+mj-ea"/>
              </a:rPr>
              <a:t>退職　給与月末締　 日給制の場合　</a:t>
            </a:r>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7</a:t>
            </a:fld>
            <a:endParaRPr lang="en-US" altLang="ja-JP" dirty="0"/>
          </a:p>
        </p:txBody>
      </p:sp>
      <p:grpSp>
        <p:nvGrpSpPr>
          <p:cNvPr id="18" name="グループ化 17"/>
          <p:cNvGrpSpPr/>
          <p:nvPr/>
        </p:nvGrpSpPr>
        <p:grpSpPr>
          <a:xfrm>
            <a:off x="1661108" y="3559563"/>
            <a:ext cx="2975799" cy="1224063"/>
            <a:chOff x="1712640" y="3518461"/>
            <a:chExt cx="2808312" cy="461665"/>
          </a:xfrm>
        </p:grpSpPr>
        <p:sp>
          <p:nvSpPr>
            <p:cNvPr id="16" name="右大かっこ 15"/>
            <p:cNvSpPr/>
            <p:nvPr/>
          </p:nvSpPr>
          <p:spPr>
            <a:xfrm rot="5400000">
              <a:off x="3017510" y="2213591"/>
              <a:ext cx="198571" cy="2808312"/>
            </a:xfrm>
            <a:prstGeom prst="rightBracket">
              <a:avLst>
                <a:gd name="adj" fmla="val 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線吹き出し 1 (枠付き) 16"/>
            <p:cNvSpPr/>
            <p:nvPr/>
          </p:nvSpPr>
          <p:spPr>
            <a:xfrm>
              <a:off x="1959284" y="3777496"/>
              <a:ext cx="1157510" cy="202630"/>
            </a:xfrm>
            <a:prstGeom prst="borderCallout1">
              <a:avLst>
                <a:gd name="adj1" fmla="val 111"/>
                <a:gd name="adj2" fmla="val 27387"/>
                <a:gd name="adj3" fmla="val -29540"/>
                <a:gd name="adj4" fmla="val 27259"/>
              </a:avLst>
            </a:prstGeom>
            <a:ln w="9525"/>
          </p:spPr>
          <p:style>
            <a:lnRef idx="2">
              <a:schemeClr val="dk1"/>
            </a:lnRef>
            <a:fillRef idx="1">
              <a:schemeClr val="lt1"/>
            </a:fillRef>
            <a:effectRef idx="0">
              <a:schemeClr val="dk1"/>
            </a:effectRef>
            <a:fontRef idx="minor">
              <a:schemeClr val="dk1"/>
            </a:fontRef>
          </p:style>
          <p:txBody>
            <a:bodyPr wrap="square" lIns="36000" tIns="36000" rIns="36000" bIns="36000" rtlCol="0" anchor="ctr">
              <a:spAutoFit/>
            </a:bodyPr>
            <a:lstStyle/>
            <a:p>
              <a:pPr algn="ctr">
                <a:lnSpc>
                  <a:spcPct val="150000"/>
                </a:lnSpc>
              </a:pPr>
              <a:r>
                <a:rPr kumimoji="1" lang="ja-JP" altLang="en-US" sz="1050" dirty="0">
                  <a:latin typeface="+mn-ea"/>
                </a:rPr>
                <a:t>遡及可能なのは</a:t>
              </a:r>
              <a:endParaRPr kumimoji="1" lang="en-US" altLang="ja-JP" sz="1050" dirty="0">
                <a:latin typeface="+mn-ea"/>
              </a:endParaRPr>
            </a:p>
            <a:p>
              <a:pPr algn="ctr">
                <a:lnSpc>
                  <a:spcPct val="150000"/>
                </a:lnSpc>
              </a:pPr>
              <a:r>
                <a:rPr kumimoji="1" lang="ja-JP" altLang="en-US" sz="1050" dirty="0">
                  <a:latin typeface="+mn-ea"/>
                </a:rPr>
                <a:t>取得日までです</a:t>
              </a:r>
            </a:p>
          </p:txBody>
        </p:sp>
      </p:grpSp>
      <p:sp>
        <p:nvSpPr>
          <p:cNvPr id="19" name="正方形/長方形 18"/>
          <p:cNvSpPr/>
          <p:nvPr/>
        </p:nvSpPr>
        <p:spPr>
          <a:xfrm>
            <a:off x="3224808" y="1590142"/>
            <a:ext cx="648072" cy="2016224"/>
          </a:xfrm>
          <a:prstGeom prst="rect">
            <a:avLst/>
          </a:prstGeom>
          <a:noFill/>
          <a:ln w="28575">
            <a:solidFill>
              <a:srgbClr val="FF0000"/>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150000"/>
              </a:lnSpc>
            </a:pPr>
            <a:endParaRPr kumimoji="1" lang="ja-JP" altLang="en-US" sz="1050" dirty="0">
              <a:latin typeface="+mn-ea"/>
            </a:endParaRPr>
          </a:p>
        </p:txBody>
      </p:sp>
      <p:sp>
        <p:nvSpPr>
          <p:cNvPr id="20" name="正方形/長方形 19"/>
          <p:cNvSpPr/>
          <p:nvPr/>
        </p:nvSpPr>
        <p:spPr>
          <a:xfrm>
            <a:off x="6057802" y="1610966"/>
            <a:ext cx="648072" cy="2016224"/>
          </a:xfrm>
          <a:prstGeom prst="rect">
            <a:avLst/>
          </a:prstGeom>
          <a:noFill/>
          <a:ln w="28575">
            <a:solidFill>
              <a:srgbClr val="FF0000"/>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150000"/>
              </a:lnSpc>
            </a:pPr>
            <a:endParaRPr kumimoji="1" lang="ja-JP" altLang="en-US" sz="1050" dirty="0">
              <a:latin typeface="+mn-ea"/>
            </a:endParaRPr>
          </a:p>
        </p:txBody>
      </p:sp>
      <p:grpSp>
        <p:nvGrpSpPr>
          <p:cNvPr id="21" name="グループ化 20"/>
          <p:cNvGrpSpPr/>
          <p:nvPr/>
        </p:nvGrpSpPr>
        <p:grpSpPr>
          <a:xfrm>
            <a:off x="3481493" y="3682484"/>
            <a:ext cx="6086925" cy="2216043"/>
            <a:chOff x="1746888" y="3349287"/>
            <a:chExt cx="5790000" cy="2111762"/>
          </a:xfrm>
        </p:grpSpPr>
        <p:sp>
          <p:nvSpPr>
            <p:cNvPr id="22" name="右大かっこ 21"/>
            <p:cNvSpPr/>
            <p:nvPr/>
          </p:nvSpPr>
          <p:spPr>
            <a:xfrm rot="5400000">
              <a:off x="2806306" y="2289869"/>
              <a:ext cx="655227" cy="2774064"/>
            </a:xfrm>
            <a:prstGeom prst="rightBracket">
              <a:avLst>
                <a:gd name="adj" fmla="val 0"/>
              </a:avLst>
            </a:prstGeom>
            <a:noFill/>
            <a:ln w="25400">
              <a:solidFill>
                <a:srgbClr val="FF000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txBody>
            <a:bodyPr lIns="72000" tIns="72000" rIns="72000" bIns="72000" rtlCol="0" anchor="ctr"/>
            <a:lstStyle/>
            <a:p>
              <a:pPr algn="ctr"/>
              <a:endParaRPr kumimoji="1" lang="ja-JP" altLang="en-US"/>
            </a:p>
          </p:txBody>
        </p:sp>
        <p:sp>
          <p:nvSpPr>
            <p:cNvPr id="23" name="線吹き出し 1 (枠付き) 22"/>
            <p:cNvSpPr/>
            <p:nvPr/>
          </p:nvSpPr>
          <p:spPr>
            <a:xfrm>
              <a:off x="3907592" y="4398612"/>
              <a:ext cx="3629296" cy="1062437"/>
            </a:xfrm>
            <a:prstGeom prst="borderCallout1">
              <a:avLst>
                <a:gd name="adj1" fmla="val 41593"/>
                <a:gd name="adj2" fmla="val 278"/>
                <a:gd name="adj3" fmla="val -35517"/>
                <a:gd name="adj4" fmla="val -17589"/>
              </a:avLst>
            </a:prstGeom>
            <a:ln w="25400">
              <a:solidFill>
                <a:srgbClr val="FF0000"/>
              </a:solidFill>
              <a:prstDash val="dash"/>
            </a:ln>
          </p:spPr>
          <p:style>
            <a:lnRef idx="2">
              <a:schemeClr val="dk1"/>
            </a:lnRef>
            <a:fillRef idx="1">
              <a:schemeClr val="lt1"/>
            </a:fillRef>
            <a:effectRef idx="0">
              <a:schemeClr val="dk1"/>
            </a:effectRef>
            <a:fontRef idx="minor">
              <a:schemeClr val="dk1"/>
            </a:fontRef>
          </p:style>
          <p:txBody>
            <a:bodyPr wrap="square" lIns="108000" tIns="72000" rIns="108000" bIns="72000" rtlCol="0" anchor="ctr">
              <a:spAutoFit/>
            </a:bodyPr>
            <a:lstStyle/>
            <a:p>
              <a:pPr>
                <a:lnSpc>
                  <a:spcPct val="150000"/>
                </a:lnSpc>
              </a:pPr>
              <a:r>
                <a:rPr kumimoji="1" lang="ja-JP" altLang="en-US" sz="1400" dirty="0">
                  <a:latin typeface="+mn-ea"/>
                </a:rPr>
                <a:t>この場合、⑧と⑩は対象期間（</a:t>
              </a:r>
              <a:r>
                <a:rPr kumimoji="1" lang="en-US" altLang="ja-JP" sz="1400" dirty="0">
                  <a:latin typeface="+mn-ea"/>
                </a:rPr>
                <a:t>4/5</a:t>
              </a:r>
              <a:r>
                <a:rPr kumimoji="1" lang="ja-JP" altLang="en-US" sz="1400" dirty="0">
                  <a:latin typeface="+mn-ea"/>
                </a:rPr>
                <a:t>～</a:t>
              </a:r>
              <a:r>
                <a:rPr kumimoji="1" lang="en-US" altLang="ja-JP" sz="1400" dirty="0">
                  <a:latin typeface="+mn-ea"/>
                </a:rPr>
                <a:t>9/22</a:t>
              </a:r>
              <a:r>
                <a:rPr kumimoji="1" lang="ja-JP" altLang="en-US" sz="1400" dirty="0">
                  <a:latin typeface="+mn-ea"/>
                </a:rPr>
                <a:t>）に対する区切りが違うだけです。そのため、⑨と⑪の合計は同じ日数となります。</a:t>
              </a:r>
            </a:p>
          </p:txBody>
        </p:sp>
      </p:grpSp>
      <p:sp>
        <p:nvSpPr>
          <p:cNvPr id="27" name="楕円 26"/>
          <p:cNvSpPr/>
          <p:nvPr/>
        </p:nvSpPr>
        <p:spPr>
          <a:xfrm>
            <a:off x="3709241" y="3484660"/>
            <a:ext cx="784275" cy="324594"/>
          </a:xfrm>
          <a:prstGeom prst="ellipse">
            <a:avLst/>
          </a:prstGeom>
          <a:ln w="1905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50000"/>
              </a:lnSpc>
            </a:pPr>
            <a:r>
              <a:rPr kumimoji="1" lang="ja-JP" altLang="en-US" sz="1000" dirty="0">
                <a:latin typeface="+mn-ea"/>
              </a:rPr>
              <a:t>計</a:t>
            </a:r>
            <a:r>
              <a:rPr kumimoji="1" lang="en-US" altLang="ja-JP" sz="1000" dirty="0">
                <a:latin typeface="+mn-ea"/>
              </a:rPr>
              <a:t>116</a:t>
            </a:r>
            <a:r>
              <a:rPr kumimoji="1" lang="ja-JP" altLang="en-US" sz="1000" dirty="0">
                <a:latin typeface="+mn-ea"/>
              </a:rPr>
              <a:t>日</a:t>
            </a:r>
          </a:p>
        </p:txBody>
      </p:sp>
      <p:sp>
        <p:nvSpPr>
          <p:cNvPr id="24" name="楕円 23"/>
          <p:cNvSpPr/>
          <p:nvPr/>
        </p:nvSpPr>
        <p:spPr>
          <a:xfrm>
            <a:off x="6554404" y="3482129"/>
            <a:ext cx="784275" cy="324594"/>
          </a:xfrm>
          <a:prstGeom prst="ellipse">
            <a:avLst/>
          </a:prstGeom>
          <a:ln w="1905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50000"/>
              </a:lnSpc>
            </a:pPr>
            <a:r>
              <a:rPr kumimoji="1" lang="ja-JP" altLang="en-US" sz="1000" dirty="0">
                <a:latin typeface="+mn-ea"/>
              </a:rPr>
              <a:t>計</a:t>
            </a:r>
            <a:r>
              <a:rPr kumimoji="1" lang="en-US" altLang="ja-JP" sz="1000" dirty="0">
                <a:latin typeface="+mn-ea"/>
              </a:rPr>
              <a:t>116</a:t>
            </a:r>
            <a:r>
              <a:rPr kumimoji="1" lang="ja-JP" altLang="en-US" sz="1000" dirty="0">
                <a:latin typeface="+mn-ea"/>
              </a:rPr>
              <a:t>日</a:t>
            </a:r>
          </a:p>
        </p:txBody>
      </p:sp>
    </p:spTree>
    <p:extLst>
      <p:ext uri="{BB962C8B-B14F-4D97-AF65-F5344CB8AC3E}">
        <p14:creationId xmlns:p14="http://schemas.microsoft.com/office/powerpoint/2010/main" val="3003604083"/>
      </p:ext>
    </p:extLst>
  </p:cSld>
  <p:clrMapOvr>
    <a:masterClrMapping/>
  </p:clrMapOvr>
  <mc:AlternateContent xmlns:mc="http://schemas.openxmlformats.org/markup-compatibility/2006" xmlns:p14="http://schemas.microsoft.com/office/powerpoint/2010/main">
    <mc:Choice Requires="p14">
      <p:transition spd="slow" p14:dur="2000" advTm="46095"/>
    </mc:Choice>
    <mc:Fallback xmlns="">
      <p:transition spd="slow" advTm="4609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コンテンツ プレースホルダー 12"/>
          <p:cNvGraphicFramePr>
            <a:graphicFrameLocks noGrp="1"/>
          </p:cNvGraphicFramePr>
          <p:nvPr>
            <p:ph idx="1"/>
            <p:extLst>
              <p:ext uri="{D42A27DB-BD31-4B8C-83A1-F6EECF244321}">
                <p14:modId xmlns:p14="http://schemas.microsoft.com/office/powerpoint/2010/main" val="3288372889"/>
              </p:ext>
            </p:extLst>
          </p:nvPr>
        </p:nvGraphicFramePr>
        <p:xfrm>
          <a:off x="1040470" y="1329172"/>
          <a:ext cx="8573030" cy="4681157"/>
        </p:xfrm>
        <a:graphic>
          <a:graphicData uri="http://schemas.openxmlformats.org/drawingml/2006/table">
            <a:tbl>
              <a:tblPr firstRow="1" bandRow="1">
                <a:tableStyleId>{21E4AEA4-8DFA-4A89-87EB-49C32662AFE0}</a:tableStyleId>
              </a:tblPr>
              <a:tblGrid>
                <a:gridCol w="2215157">
                  <a:extLst>
                    <a:ext uri="{9D8B030D-6E8A-4147-A177-3AD203B41FA5}">
                      <a16:colId xmlns:a16="http://schemas.microsoft.com/office/drawing/2014/main" val="20000"/>
                    </a:ext>
                  </a:extLst>
                </a:gridCol>
                <a:gridCol w="606001">
                  <a:extLst>
                    <a:ext uri="{9D8B030D-6E8A-4147-A177-3AD203B41FA5}">
                      <a16:colId xmlns:a16="http://schemas.microsoft.com/office/drawing/2014/main" val="20001"/>
                    </a:ext>
                  </a:extLst>
                </a:gridCol>
                <a:gridCol w="2208308">
                  <a:extLst>
                    <a:ext uri="{9D8B030D-6E8A-4147-A177-3AD203B41FA5}">
                      <a16:colId xmlns:a16="http://schemas.microsoft.com/office/drawing/2014/main" val="20002"/>
                    </a:ext>
                  </a:extLst>
                </a:gridCol>
                <a:gridCol w="647085">
                  <a:extLst>
                    <a:ext uri="{9D8B030D-6E8A-4147-A177-3AD203B41FA5}">
                      <a16:colId xmlns:a16="http://schemas.microsoft.com/office/drawing/2014/main" val="20003"/>
                    </a:ext>
                  </a:extLst>
                </a:gridCol>
                <a:gridCol w="840505">
                  <a:extLst>
                    <a:ext uri="{9D8B030D-6E8A-4147-A177-3AD203B41FA5}">
                      <a16:colId xmlns:a16="http://schemas.microsoft.com/office/drawing/2014/main" val="20004"/>
                    </a:ext>
                  </a:extLst>
                </a:gridCol>
                <a:gridCol w="808129">
                  <a:extLst>
                    <a:ext uri="{9D8B030D-6E8A-4147-A177-3AD203B41FA5}">
                      <a16:colId xmlns:a16="http://schemas.microsoft.com/office/drawing/2014/main" val="20005"/>
                    </a:ext>
                  </a:extLst>
                </a:gridCol>
                <a:gridCol w="392180">
                  <a:extLst>
                    <a:ext uri="{9D8B030D-6E8A-4147-A177-3AD203B41FA5}">
                      <a16:colId xmlns:a16="http://schemas.microsoft.com/office/drawing/2014/main" val="20006"/>
                    </a:ext>
                  </a:extLst>
                </a:gridCol>
                <a:gridCol w="855665">
                  <a:extLst>
                    <a:ext uri="{9D8B030D-6E8A-4147-A177-3AD203B41FA5}">
                      <a16:colId xmlns:a16="http://schemas.microsoft.com/office/drawing/2014/main" val="20007"/>
                    </a:ext>
                  </a:extLst>
                </a:gridCol>
              </a:tblGrid>
              <a:tr h="182835">
                <a:tc rowSpan="2">
                  <a:txBody>
                    <a:bodyPr/>
                    <a:lstStyle/>
                    <a:p>
                      <a:pPr algn="ctr"/>
                      <a:r>
                        <a:rPr lang="ja-JP" altLang="en-US" sz="1400" dirty="0" smtClean="0"/>
                        <a:t>⑧ 離職日の翌日</a:t>
                      </a:r>
                      <a:r>
                        <a:rPr lang="ja-JP" altLang="en-US" sz="1000" dirty="0" smtClean="0"/>
                        <a:t>（</a:t>
                      </a:r>
                      <a:r>
                        <a:rPr lang="en-US" altLang="ja-JP" sz="1000" dirty="0" smtClean="0"/>
                        <a:t>7</a:t>
                      </a:r>
                      <a:r>
                        <a:rPr lang="ja-JP" altLang="en-US" sz="1000" dirty="0" smtClean="0"/>
                        <a:t>月 </a:t>
                      </a:r>
                      <a:r>
                        <a:rPr lang="en-US" altLang="ja-JP" sz="1000" dirty="0" smtClean="0"/>
                        <a:t>23 </a:t>
                      </a:r>
                      <a:r>
                        <a:rPr lang="ja-JP" altLang="en-US" sz="1000" dirty="0" smtClean="0"/>
                        <a:t>日）</a:t>
                      </a:r>
                      <a:endParaRPr lang="ja-JP" altLang="en-US" sz="1000" b="0" dirty="0">
                        <a:latin typeface="+mj-ea"/>
                        <a:ea typeface="+mj-ea"/>
                      </a:endParaRPr>
                    </a:p>
                  </a:txBody>
                  <a:tcPr marL="36000" marR="36000" marT="37147" marB="37147" anchor="ctr" anchorCtr="1"/>
                </a:tc>
                <a:tc rowSpan="2">
                  <a:txBody>
                    <a:bodyPr/>
                    <a:lstStyle/>
                    <a:p>
                      <a:pPr algn="ctr"/>
                      <a:r>
                        <a:rPr kumimoji="1" lang="ja-JP" altLang="en-US" sz="1400" dirty="0" smtClean="0"/>
                        <a:t>⑨</a:t>
                      </a: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smtClean="0"/>
                        <a:t>⑩　賃金支払対象期間</a:t>
                      </a: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smtClean="0"/>
                        <a:t>⑪</a:t>
                      </a:r>
                      <a:endParaRPr kumimoji="1" lang="ja-JP" altLang="en-US" sz="1400" b="1" dirty="0">
                        <a:solidFill>
                          <a:sysClr val="windowText" lastClr="000000"/>
                        </a:solidFill>
                        <a:latin typeface="+mj-ea"/>
                        <a:ea typeface="+mj-ea"/>
                      </a:endParaRPr>
                    </a:p>
                  </a:txBody>
                  <a:tcPr marL="74296" marR="74296" marT="37147" marB="37147" anchor="ctr" anchorCtr="1"/>
                </a:tc>
                <a:tc gridSpan="3">
                  <a:txBody>
                    <a:bodyPr/>
                    <a:lstStyle/>
                    <a:p>
                      <a:pPr algn="ctr"/>
                      <a:r>
                        <a:rPr kumimoji="1" lang="ja-JP" altLang="en-US" sz="1400" dirty="0" smtClean="0"/>
                        <a:t>⑫</a:t>
                      </a:r>
                      <a:endParaRPr kumimoji="1" lang="ja-JP" altLang="en-US" sz="1400" b="1" dirty="0">
                        <a:solidFill>
                          <a:schemeClr val="bg1"/>
                        </a:solidFill>
                        <a:latin typeface="+mj-ea"/>
                        <a:ea typeface="+mj-ea"/>
                      </a:endParaRPr>
                    </a:p>
                  </a:txBody>
                  <a:tcPr marL="74296" marR="74296" marT="0" marB="0" anchor="ctr" anchorCtr="1">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b="1" dirty="0">
                        <a:solidFill>
                          <a:sysClr val="windowText" lastClr="000000"/>
                        </a:solidFill>
                        <a:latin typeface="+mj-ea"/>
                        <a:ea typeface="+mj-ea"/>
                      </a:endParaRPr>
                    </a:p>
                  </a:txBody>
                  <a:tcPr marL="74296" marR="74296" marT="37147" marB="37147" anchor="ctr" anchorCtr="1"/>
                </a:tc>
                <a:tc hMerge="1">
                  <a:txBody>
                    <a:bodyPr/>
                    <a:lstStyle/>
                    <a:p>
                      <a:pPr algn="ct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smtClean="0"/>
                        <a:t>⑬ </a:t>
                      </a:r>
                      <a:r>
                        <a:rPr kumimoji="1" lang="ja-JP" altLang="en-US" sz="1200" dirty="0" smtClean="0"/>
                        <a:t>備考欄</a:t>
                      </a:r>
                      <a:endParaRPr kumimoji="1" lang="en-US" altLang="ja-JP" sz="1200" b="0" dirty="0" smtClean="0">
                        <a:solidFill>
                          <a:sysClr val="windowText" lastClr="000000"/>
                        </a:solidFill>
                        <a:latin typeface="+mj-ea"/>
                        <a:ea typeface="+mj-ea"/>
                      </a:endParaRPr>
                    </a:p>
                  </a:txBody>
                  <a:tcPr marL="74296" marR="74296" marT="37147" marB="37147" anchor="ctr" anchorCtr="1">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862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solidFill>
                            <a:schemeClr val="bg1"/>
                          </a:solidFill>
                        </a:rPr>
                        <a:t>Ａ</a:t>
                      </a:r>
                      <a:endParaRPr kumimoji="1" lang="ja-JP" altLang="en-US" sz="1400" b="1" dirty="0">
                        <a:solidFill>
                          <a:schemeClr val="bg1"/>
                        </a:solidFill>
                        <a:latin typeface="+mj-ea"/>
                        <a:ea typeface="+mj-ea"/>
                      </a:endParaRPr>
                    </a:p>
                  </a:txBody>
                  <a:tcPr marL="74296" marR="74296" marT="0" marB="0"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400" dirty="0" smtClean="0">
                          <a:solidFill>
                            <a:schemeClr val="bg1"/>
                          </a:solidFill>
                        </a:rPr>
                        <a:t>Ｂ</a:t>
                      </a:r>
                      <a:endParaRPr kumimoji="1" lang="ja-JP" altLang="en-US" sz="1400" b="1" dirty="0">
                        <a:solidFill>
                          <a:schemeClr val="bg1"/>
                        </a:solidFill>
                        <a:latin typeface="+mj-ea"/>
                        <a:ea typeface="+mj-ea"/>
                      </a:endParaRPr>
                    </a:p>
                  </a:txBody>
                  <a:tcPr marL="74296" marR="74296" marT="0" marB="0"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400" dirty="0" smtClean="0">
                          <a:solidFill>
                            <a:schemeClr val="bg1"/>
                          </a:solidFill>
                        </a:rPr>
                        <a:t>計</a:t>
                      </a:r>
                      <a:endParaRPr kumimoji="1" lang="ja-JP" altLang="en-US" sz="1400" b="1" dirty="0">
                        <a:solidFill>
                          <a:schemeClr val="bg1"/>
                        </a:solidFill>
                        <a:latin typeface="+mj-ea"/>
                        <a:ea typeface="+mj-ea"/>
                      </a:endParaRPr>
                    </a:p>
                  </a:txBody>
                  <a:tcPr marL="74296" marR="74296" marT="0" marB="0" anchor="ctr" anchorCtr="1">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vMerge="1">
                  <a:txBody>
                    <a:bodyPr/>
                    <a:lstStyle/>
                    <a:p>
                      <a:endParaRPr kumimoji="1" lang="ja-JP" altLang="en-US"/>
                    </a:p>
                  </a:txBody>
                  <a:tcPr/>
                </a:tc>
                <a:extLst>
                  <a:ext uri="{0D108BD9-81ED-4DB2-BD59-A6C34878D82A}">
                    <a16:rowId xmlns:a16="http://schemas.microsoft.com/office/drawing/2014/main" val="2772549740"/>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6 </a:t>
                      </a:r>
                      <a:r>
                        <a:rPr kumimoji="1" lang="ja-JP" altLang="en-US" sz="1100" dirty="0" smtClean="0"/>
                        <a:t>月 </a:t>
                      </a:r>
                      <a:r>
                        <a:rPr kumimoji="1" lang="en-US" altLang="ja-JP" sz="1100" dirty="0" smtClean="0"/>
                        <a:t>23 </a:t>
                      </a:r>
                      <a:r>
                        <a:rPr kumimoji="1" lang="ja-JP" altLang="en-US" sz="1100" dirty="0" smtClean="0"/>
                        <a:t>日 </a:t>
                      </a:r>
                      <a:r>
                        <a:rPr kumimoji="1" lang="ja-JP" altLang="en-US" sz="1100" baseline="0" dirty="0" smtClean="0"/>
                        <a:t> </a:t>
                      </a:r>
                      <a:r>
                        <a:rPr kumimoji="1" lang="ja-JP" altLang="en-US" sz="1100" dirty="0" smtClean="0"/>
                        <a:t>～   離</a:t>
                      </a:r>
                      <a:r>
                        <a:rPr kumimoji="1" lang="ja-JP" altLang="en-US" sz="1100" baseline="0" dirty="0" smtClean="0"/>
                        <a:t>  </a:t>
                      </a:r>
                      <a:r>
                        <a:rPr kumimoji="1" lang="ja-JP" altLang="en-US" sz="1100" dirty="0" smtClean="0"/>
                        <a:t>職</a:t>
                      </a:r>
                      <a:r>
                        <a:rPr kumimoji="1" lang="ja-JP" altLang="en-US" sz="1100" baseline="0" dirty="0" smtClean="0"/>
                        <a:t>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u="none" dirty="0" smtClean="0"/>
                        <a:t> 20 </a:t>
                      </a:r>
                      <a:r>
                        <a:rPr kumimoji="1" lang="ja-JP" altLang="en-US" sz="1100" u="none" dirty="0" smtClean="0"/>
                        <a:t>日</a:t>
                      </a:r>
                      <a:endParaRPr kumimoji="1" lang="ja-JP" altLang="en-US" sz="1100" b="1" i="0" u="none" dirty="0">
                        <a:solidFill>
                          <a:schemeClr val="tx1"/>
                        </a:solidFill>
                        <a:latin typeface="+mj-ea"/>
                        <a:ea typeface="+mj-ea"/>
                      </a:endParaRPr>
                    </a:p>
                  </a:txBody>
                  <a:tcPr marL="74296" marR="74296" marT="37147" marB="37147" anchor="ctr" anchorCtr="1"/>
                </a:tc>
                <a:tc>
                  <a:txBody>
                    <a:bodyPr/>
                    <a:lstStyle/>
                    <a:p>
                      <a:pPr algn="r"/>
                      <a:r>
                        <a:rPr kumimoji="1" lang="en-US" altLang="ja-JP" sz="1100" baseline="0" dirty="0" smtClean="0"/>
                        <a:t>   7</a:t>
                      </a:r>
                      <a:r>
                        <a:rPr kumimoji="1" lang="en-US" altLang="ja-JP" sz="1100" dirty="0" smtClean="0"/>
                        <a:t> </a:t>
                      </a:r>
                      <a:r>
                        <a:rPr kumimoji="1" lang="ja-JP" altLang="en-US" sz="1100" dirty="0" smtClean="0"/>
                        <a:t>月  </a:t>
                      </a:r>
                      <a:r>
                        <a:rPr kumimoji="1" lang="en-US" altLang="ja-JP" sz="1100" dirty="0" smtClean="0"/>
                        <a:t>1 </a:t>
                      </a:r>
                      <a:r>
                        <a:rPr kumimoji="1" lang="ja-JP" altLang="en-US" sz="1100" dirty="0" smtClean="0"/>
                        <a:t>日</a:t>
                      </a:r>
                      <a:r>
                        <a:rPr kumimoji="1" lang="ja-JP" altLang="en-US" sz="1100" baseline="0" dirty="0" smtClean="0"/>
                        <a:t> </a:t>
                      </a:r>
                      <a:r>
                        <a:rPr kumimoji="1" lang="ja-JP" altLang="en-US" sz="1100" dirty="0" smtClean="0"/>
                        <a:t>～    離  職  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u="none" dirty="0" smtClean="0"/>
                        <a:t>15 </a:t>
                      </a:r>
                      <a:r>
                        <a:rPr kumimoji="1" lang="ja-JP" altLang="en-US" sz="1100" u="none" dirty="0" smtClean="0"/>
                        <a:t>日</a:t>
                      </a:r>
                      <a:endParaRPr kumimoji="1" lang="ja-JP" altLang="en-US" sz="1100" b="0" u="none" dirty="0" smtClean="0">
                        <a:solidFill>
                          <a:schemeClr val="tx1"/>
                        </a:solidFill>
                        <a:latin typeface="+mj-ea"/>
                        <a:ea typeface="+mj-ea"/>
                      </a:endParaRPr>
                    </a:p>
                  </a:txBody>
                  <a:tcPr marL="74296" marR="74296" marT="37147" marB="37147" anchor="ctr" anchorCtr="1"/>
                </a:tc>
                <a:tc>
                  <a:txBody>
                    <a:bodyPr/>
                    <a:lstStyle/>
                    <a:p>
                      <a:pPr algn="ctr"/>
                      <a:endParaRPr kumimoji="1" lang="en-US" altLang="ja-JP" sz="1100" b="0" dirty="0" smtClean="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135,000</a:t>
                      </a:r>
                      <a:endParaRPr kumimoji="1" lang="en-US" altLang="ja-JP" sz="1100" b="0" dirty="0" smtClean="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endParaRPr kumimoji="1" lang="en-US" altLang="ja-JP" sz="1100" b="1" dirty="0" smtClean="0">
                        <a:solidFill>
                          <a:srgbClr val="FF0000"/>
                        </a:solidFill>
                        <a:latin typeface="+mj-ea"/>
                        <a:ea typeface="+mj-ea"/>
                      </a:endParaRPr>
                    </a:p>
                  </a:txBody>
                  <a:tcPr marL="74296" marR="74296" marT="37147" marB="37147" anchor="ctr" anchorCtr="1"/>
                </a:tc>
                <a:extLst>
                  <a:ext uri="{0D108BD9-81ED-4DB2-BD59-A6C34878D82A}">
                    <a16:rowId xmlns:a16="http://schemas.microsoft.com/office/drawing/2014/main" val="10001"/>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5 </a:t>
                      </a:r>
                      <a:r>
                        <a:rPr kumimoji="1" lang="ja-JP" altLang="en-US" sz="1100" dirty="0" smtClean="0"/>
                        <a:t>月 </a:t>
                      </a:r>
                      <a:r>
                        <a:rPr kumimoji="1" lang="en-US" altLang="ja-JP" sz="1100" dirty="0" smtClean="0"/>
                        <a:t>23 </a:t>
                      </a:r>
                      <a:r>
                        <a:rPr kumimoji="1" lang="ja-JP" altLang="en-US" sz="1100" dirty="0" smtClean="0"/>
                        <a:t>日 ～   </a:t>
                      </a:r>
                      <a:r>
                        <a:rPr kumimoji="1" lang="en-US" altLang="ja-JP" sz="1100" dirty="0" smtClean="0"/>
                        <a:t>6 </a:t>
                      </a:r>
                      <a:r>
                        <a:rPr kumimoji="1" lang="ja-JP" altLang="en-US" sz="1100" dirty="0" smtClean="0"/>
                        <a:t>月 </a:t>
                      </a:r>
                      <a:r>
                        <a:rPr kumimoji="1" lang="en-US" altLang="ja-JP" sz="1100" dirty="0" smtClean="0"/>
                        <a:t>22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 20</a:t>
                      </a:r>
                      <a:r>
                        <a:rPr kumimoji="1" lang="en-US" altLang="ja-JP" sz="1100" baseline="0" dirty="0" smtClean="0"/>
                        <a:t>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smtClean="0"/>
                        <a:t>   6 </a:t>
                      </a:r>
                      <a:r>
                        <a:rPr kumimoji="1" lang="ja-JP" altLang="en-US" sz="1100" dirty="0" smtClean="0"/>
                        <a:t>月  </a:t>
                      </a:r>
                      <a:r>
                        <a:rPr kumimoji="1" lang="en-US" altLang="ja-JP" sz="1100" dirty="0" smtClean="0"/>
                        <a:t>1 </a:t>
                      </a:r>
                      <a:r>
                        <a:rPr kumimoji="1" lang="ja-JP" altLang="en-US" sz="1100" dirty="0" smtClean="0"/>
                        <a:t>日 ～</a:t>
                      </a:r>
                      <a:r>
                        <a:rPr kumimoji="1" lang="en-US" altLang="ja-JP" sz="1100" baseline="0" dirty="0" smtClean="0"/>
                        <a:t> </a:t>
                      </a:r>
                      <a:r>
                        <a:rPr kumimoji="1" lang="ja-JP" altLang="en-US" sz="1100" dirty="0" smtClean="0"/>
                        <a:t>  </a:t>
                      </a:r>
                      <a:r>
                        <a:rPr kumimoji="1" lang="en-US" altLang="ja-JP" sz="1100" dirty="0" smtClean="0"/>
                        <a:t>6 </a:t>
                      </a:r>
                      <a:r>
                        <a:rPr kumimoji="1" lang="ja-JP" altLang="en-US" sz="1100" dirty="0" smtClean="0"/>
                        <a:t>月 </a:t>
                      </a:r>
                      <a:r>
                        <a:rPr kumimoji="1" lang="en-US" altLang="ja-JP" sz="1100" dirty="0" smtClean="0"/>
                        <a:t>30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22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198,000</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2"/>
                  </a:ext>
                </a:extLst>
              </a:tr>
              <a:tr h="55940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4 </a:t>
                      </a:r>
                      <a:r>
                        <a:rPr kumimoji="1" lang="ja-JP" altLang="en-US" sz="1100" dirty="0" smtClean="0"/>
                        <a:t>月 </a:t>
                      </a:r>
                      <a:r>
                        <a:rPr kumimoji="1" lang="en-US" altLang="ja-JP" sz="1100" dirty="0" smtClean="0"/>
                        <a:t>23 </a:t>
                      </a:r>
                      <a:r>
                        <a:rPr kumimoji="1" lang="ja-JP" altLang="en-US" sz="1100" dirty="0" smtClean="0"/>
                        <a:t>日 ～   </a:t>
                      </a:r>
                      <a:r>
                        <a:rPr kumimoji="1" lang="en-US" altLang="ja-JP" sz="1100" dirty="0" smtClean="0"/>
                        <a:t>5 </a:t>
                      </a:r>
                      <a:r>
                        <a:rPr kumimoji="1" lang="ja-JP" altLang="en-US" sz="1100" dirty="0" smtClean="0"/>
                        <a:t>月 </a:t>
                      </a:r>
                      <a:r>
                        <a:rPr kumimoji="1" lang="en-US" altLang="ja-JP" sz="1100" dirty="0" smtClean="0"/>
                        <a:t>22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smtClean="0">
                          <a:solidFill>
                            <a:srgbClr val="FF0000"/>
                          </a:solidFill>
                        </a:rPr>
                        <a:t>10 </a:t>
                      </a:r>
                      <a:r>
                        <a:rPr kumimoji="1" lang="ja-JP" altLang="en-US" sz="1100" dirty="0" smtClean="0">
                          <a:solidFill>
                            <a:srgbClr val="FF0000"/>
                          </a:solidFill>
                        </a:rPr>
                        <a:t>日</a:t>
                      </a:r>
                      <a:endParaRPr kumimoji="1" lang="ja-JP" altLang="en-US" sz="1100" b="1" dirty="0">
                        <a:solidFill>
                          <a:srgbClr val="FF0000"/>
                        </a:solidFill>
                        <a:latin typeface="+mj-ea"/>
                        <a:ea typeface="+mj-ea"/>
                      </a:endParaRPr>
                    </a:p>
                  </a:txBody>
                  <a:tcPr marL="74296" marR="74296" marT="37147" marB="37147" anchor="ctr" anchorCtr="1"/>
                </a:tc>
                <a:tc>
                  <a:txBody>
                    <a:bodyPr/>
                    <a:lstStyle/>
                    <a:p>
                      <a:pPr algn="r"/>
                      <a:r>
                        <a:rPr kumimoji="1" lang="en-US" altLang="ja-JP" sz="1100" dirty="0" smtClean="0"/>
                        <a:t>   5 </a:t>
                      </a:r>
                      <a:r>
                        <a:rPr kumimoji="1" lang="ja-JP" altLang="en-US" sz="1100" dirty="0" smtClean="0"/>
                        <a:t>月  </a:t>
                      </a:r>
                      <a:r>
                        <a:rPr kumimoji="1" lang="en-US" altLang="ja-JP" sz="1100" dirty="0" smtClean="0"/>
                        <a:t>1 </a:t>
                      </a:r>
                      <a:r>
                        <a:rPr kumimoji="1" lang="ja-JP" altLang="en-US" sz="1100" dirty="0" smtClean="0"/>
                        <a:t>日 ～   </a:t>
                      </a:r>
                      <a:r>
                        <a:rPr kumimoji="1" lang="en-US" altLang="ja-JP" sz="1100" dirty="0" smtClean="0"/>
                        <a:t>5 </a:t>
                      </a:r>
                      <a:r>
                        <a:rPr kumimoji="1" lang="ja-JP" altLang="en-US" sz="1100" dirty="0" smtClean="0"/>
                        <a:t>月 </a:t>
                      </a:r>
                      <a:r>
                        <a:rPr kumimoji="1" lang="en-US" altLang="ja-JP" sz="1100" dirty="0" smtClean="0"/>
                        <a:t>31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10 </a:t>
                      </a:r>
                      <a:r>
                        <a:rPr kumimoji="1" lang="ja-JP" altLang="en-US" sz="1100" dirty="0" smtClean="0"/>
                        <a:t>日</a:t>
                      </a:r>
                      <a:endParaRPr kumimoji="1" lang="ja-JP" altLang="en-US" sz="1100" b="1" dirty="0">
                        <a:solidFill>
                          <a:srgbClr val="FF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90,000</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ja-JP" altLang="en-US" sz="1200" dirty="0" smtClean="0">
                          <a:solidFill>
                            <a:srgbClr val="FF0000"/>
                          </a:solidFill>
                        </a:rPr>
                        <a:t>⑨欄</a:t>
                      </a:r>
                      <a:r>
                        <a:rPr kumimoji="1" lang="ja-JP" altLang="en-US" sz="1200" baseline="0" dirty="0" smtClean="0">
                          <a:solidFill>
                            <a:srgbClr val="FF0000"/>
                          </a:solidFill>
                        </a:rPr>
                        <a:t> </a:t>
                      </a:r>
                      <a:r>
                        <a:rPr kumimoji="1" lang="en-US" altLang="ja-JP" sz="1200" dirty="0" smtClean="0">
                          <a:solidFill>
                            <a:srgbClr val="FF0000"/>
                          </a:solidFill>
                        </a:rPr>
                        <a:t>80H</a:t>
                      </a:r>
                    </a:p>
                    <a:p>
                      <a:pPr algn="ctr"/>
                      <a:r>
                        <a:rPr kumimoji="1" lang="ja-JP" altLang="en-US" sz="1200" dirty="0" smtClean="0">
                          <a:solidFill>
                            <a:srgbClr val="FF0000"/>
                          </a:solidFill>
                        </a:rPr>
                        <a:t>⑪欄 </a:t>
                      </a:r>
                      <a:r>
                        <a:rPr kumimoji="1" lang="en-US" altLang="ja-JP" sz="1200" dirty="0" smtClean="0">
                          <a:solidFill>
                            <a:srgbClr val="FF0000"/>
                          </a:solidFill>
                        </a:rPr>
                        <a:t>72H</a:t>
                      </a:r>
                      <a:endParaRPr kumimoji="1" lang="en-US" altLang="ja-JP" sz="1200" b="1" dirty="0" smtClean="0">
                        <a:solidFill>
                          <a:srgbClr val="FF0000"/>
                        </a:solidFill>
                      </a:endParaRPr>
                    </a:p>
                  </a:txBody>
                  <a:tcPr marL="74296" marR="74296" marT="37147" marB="37147" anchor="ctr" anchorCtr="1"/>
                </a:tc>
                <a:extLst>
                  <a:ext uri="{0D108BD9-81ED-4DB2-BD59-A6C34878D82A}">
                    <a16:rowId xmlns:a16="http://schemas.microsoft.com/office/drawing/2014/main" val="10003"/>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3 </a:t>
                      </a:r>
                      <a:r>
                        <a:rPr kumimoji="1" lang="ja-JP" altLang="en-US" sz="1100" dirty="0" smtClean="0"/>
                        <a:t>月 </a:t>
                      </a:r>
                      <a:r>
                        <a:rPr kumimoji="1" lang="en-US" altLang="ja-JP" sz="1100" dirty="0" smtClean="0"/>
                        <a:t>23 </a:t>
                      </a:r>
                      <a:r>
                        <a:rPr kumimoji="1" lang="ja-JP" altLang="en-US" sz="1100" dirty="0" smtClean="0"/>
                        <a:t>日 ～   </a:t>
                      </a:r>
                      <a:r>
                        <a:rPr kumimoji="1" lang="en-US" altLang="ja-JP" sz="1100" dirty="0" smtClean="0"/>
                        <a:t>4 </a:t>
                      </a:r>
                      <a:r>
                        <a:rPr kumimoji="1" lang="ja-JP" altLang="en-US" sz="1100" dirty="0" smtClean="0"/>
                        <a:t>月 </a:t>
                      </a:r>
                      <a:r>
                        <a:rPr kumimoji="1" lang="en-US" altLang="ja-JP" sz="1100" dirty="0" smtClean="0"/>
                        <a:t>22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15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smtClean="0"/>
                        <a:t>   4</a:t>
                      </a:r>
                      <a:r>
                        <a:rPr kumimoji="1" lang="en-US" altLang="ja-JP" sz="1100" baseline="0" dirty="0" smtClean="0"/>
                        <a:t> </a:t>
                      </a:r>
                      <a:r>
                        <a:rPr kumimoji="1" lang="ja-JP" altLang="en-US" sz="1100" dirty="0" smtClean="0"/>
                        <a:t>月  </a:t>
                      </a:r>
                      <a:r>
                        <a:rPr kumimoji="1" lang="en-US" altLang="ja-JP" sz="1100" dirty="0" smtClean="0"/>
                        <a:t>1 </a:t>
                      </a:r>
                      <a:r>
                        <a:rPr kumimoji="1" lang="ja-JP" altLang="en-US" sz="1100" dirty="0" smtClean="0"/>
                        <a:t>日 ～   </a:t>
                      </a:r>
                      <a:r>
                        <a:rPr kumimoji="1" lang="en-US" altLang="ja-JP" sz="1100" dirty="0" smtClean="0"/>
                        <a:t>4 </a:t>
                      </a:r>
                      <a:r>
                        <a:rPr kumimoji="1" lang="ja-JP" altLang="en-US" sz="1100" dirty="0" smtClean="0"/>
                        <a:t>月 </a:t>
                      </a:r>
                      <a:r>
                        <a:rPr kumimoji="1" lang="en-US" altLang="ja-JP" sz="1100" dirty="0" smtClean="0"/>
                        <a:t>30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12</a:t>
                      </a:r>
                      <a:r>
                        <a:rPr kumimoji="1" lang="ja-JP" altLang="en-US" sz="1100" baseline="0" dirty="0" smtClean="0"/>
                        <a:t>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r>
                        <a:rPr kumimoji="1" lang="en-US" altLang="ja-JP" sz="1100" dirty="0" smtClean="0"/>
                        <a:t>108,000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4"/>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2 </a:t>
                      </a:r>
                      <a:r>
                        <a:rPr kumimoji="1" lang="ja-JP" altLang="en-US" sz="1100" dirty="0" smtClean="0"/>
                        <a:t>月 </a:t>
                      </a:r>
                      <a:r>
                        <a:rPr kumimoji="1" lang="en-US" altLang="ja-JP" sz="1100" dirty="0" smtClean="0"/>
                        <a:t>23 </a:t>
                      </a:r>
                      <a:r>
                        <a:rPr kumimoji="1" lang="ja-JP" altLang="en-US" sz="1100" dirty="0" smtClean="0"/>
                        <a:t>日 ～   </a:t>
                      </a:r>
                      <a:r>
                        <a:rPr kumimoji="1" lang="en-US" altLang="ja-JP" sz="1100" dirty="0" smtClean="0"/>
                        <a:t>3 </a:t>
                      </a:r>
                      <a:r>
                        <a:rPr kumimoji="1" lang="ja-JP" altLang="en-US" sz="1100" dirty="0" smtClean="0"/>
                        <a:t>月 </a:t>
                      </a:r>
                      <a:r>
                        <a:rPr kumimoji="1" lang="en-US" altLang="ja-JP" sz="1100" dirty="0" smtClean="0"/>
                        <a:t>22 </a:t>
                      </a:r>
                      <a:r>
                        <a:rPr kumimoji="1" lang="ja-JP" altLang="en-US" sz="1100" dirty="0" smtClean="0"/>
                        <a:t>日</a:t>
                      </a:r>
                      <a:r>
                        <a:rPr kumimoji="1" lang="ja-JP" altLang="en-US" sz="1100" baseline="0" dirty="0" smtClean="0"/>
                        <a:t> </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20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smtClean="0"/>
                        <a:t>   3 </a:t>
                      </a:r>
                      <a:r>
                        <a:rPr kumimoji="1" lang="ja-JP" altLang="en-US" sz="1100" dirty="0" smtClean="0"/>
                        <a:t>月  </a:t>
                      </a:r>
                      <a:r>
                        <a:rPr kumimoji="1" lang="en-US" altLang="ja-JP" sz="1100" dirty="0" smtClean="0"/>
                        <a:t>1 </a:t>
                      </a:r>
                      <a:r>
                        <a:rPr kumimoji="1" lang="ja-JP" altLang="en-US" sz="1100" dirty="0" smtClean="0"/>
                        <a:t>日 ～   </a:t>
                      </a:r>
                      <a:r>
                        <a:rPr kumimoji="1" lang="en-US" altLang="ja-JP" sz="1100" dirty="0" smtClean="0"/>
                        <a:t>3 </a:t>
                      </a:r>
                      <a:r>
                        <a:rPr kumimoji="1" lang="ja-JP" altLang="en-US" sz="1100" dirty="0" smtClean="0"/>
                        <a:t>月 </a:t>
                      </a:r>
                      <a:r>
                        <a:rPr kumimoji="1" lang="en-US" altLang="ja-JP" sz="1100" dirty="0" smtClean="0"/>
                        <a:t>31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22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r>
                        <a:rPr kumimoji="1" lang="en-US" altLang="ja-JP" sz="1100" dirty="0" smtClean="0"/>
                        <a:t>198,000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9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5"/>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1 </a:t>
                      </a:r>
                      <a:r>
                        <a:rPr kumimoji="1" lang="ja-JP" altLang="en-US" sz="1100" dirty="0" smtClean="0"/>
                        <a:t>月 </a:t>
                      </a:r>
                      <a:r>
                        <a:rPr kumimoji="1" lang="en-US" altLang="ja-JP" sz="1100" dirty="0" smtClean="0"/>
                        <a:t>23 </a:t>
                      </a:r>
                      <a:r>
                        <a:rPr kumimoji="1" lang="ja-JP" altLang="en-US" sz="1100" dirty="0" smtClean="0"/>
                        <a:t>日 ～ </a:t>
                      </a:r>
                      <a:r>
                        <a:rPr kumimoji="1" lang="en-US" altLang="ja-JP" sz="1100" baseline="0" dirty="0" smtClean="0"/>
                        <a:t>  2</a:t>
                      </a:r>
                      <a:r>
                        <a:rPr kumimoji="1" lang="en-US" altLang="ja-JP" sz="1100" dirty="0" smtClean="0"/>
                        <a:t> </a:t>
                      </a:r>
                      <a:r>
                        <a:rPr kumimoji="1" lang="ja-JP" altLang="en-US" sz="1100" dirty="0" smtClean="0"/>
                        <a:t>月 </a:t>
                      </a:r>
                      <a:r>
                        <a:rPr kumimoji="1" lang="en-US" altLang="ja-JP" sz="1100" dirty="0" smtClean="0"/>
                        <a:t>22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21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smtClean="0"/>
                        <a:t>   2 </a:t>
                      </a:r>
                      <a:r>
                        <a:rPr kumimoji="1" lang="ja-JP" altLang="en-US" sz="1100" dirty="0" smtClean="0"/>
                        <a:t>月  </a:t>
                      </a:r>
                      <a:r>
                        <a:rPr kumimoji="1" lang="en-US" altLang="ja-JP" sz="1100" dirty="0" smtClean="0"/>
                        <a:t>1 </a:t>
                      </a:r>
                      <a:r>
                        <a:rPr kumimoji="1" lang="ja-JP" altLang="en-US" sz="1100" dirty="0" smtClean="0"/>
                        <a:t>日 ～   </a:t>
                      </a:r>
                      <a:r>
                        <a:rPr kumimoji="1" lang="en-US" altLang="ja-JP" sz="1100" dirty="0" smtClean="0"/>
                        <a:t>2 </a:t>
                      </a:r>
                      <a:r>
                        <a:rPr kumimoji="1" lang="ja-JP" altLang="en-US" sz="1100" dirty="0" smtClean="0"/>
                        <a:t>月 </a:t>
                      </a:r>
                      <a:r>
                        <a:rPr kumimoji="1" lang="en-US" altLang="ja-JP" sz="1100" dirty="0" smtClean="0"/>
                        <a:t>28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21</a:t>
                      </a:r>
                      <a:r>
                        <a:rPr kumimoji="1" lang="en-US" altLang="ja-JP" sz="1100" baseline="0" dirty="0" smtClean="0"/>
                        <a:t>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r>
                        <a:rPr kumimoji="1" lang="en-US" altLang="ja-JP" sz="1100" dirty="0" smtClean="0"/>
                        <a:t>189,000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6"/>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12 </a:t>
                      </a:r>
                      <a:r>
                        <a:rPr kumimoji="1" lang="ja-JP" altLang="en-US" sz="1100" dirty="0" smtClean="0"/>
                        <a:t>月 </a:t>
                      </a:r>
                      <a:r>
                        <a:rPr kumimoji="1" lang="en-US" altLang="ja-JP" sz="1100" dirty="0" smtClean="0"/>
                        <a:t>23 </a:t>
                      </a:r>
                      <a:r>
                        <a:rPr kumimoji="1" lang="ja-JP" altLang="en-US" sz="1100" dirty="0" smtClean="0"/>
                        <a:t>日 ～   </a:t>
                      </a:r>
                      <a:r>
                        <a:rPr kumimoji="1" lang="en-US" altLang="ja-JP" sz="1100" dirty="0" smtClean="0"/>
                        <a:t>1 </a:t>
                      </a:r>
                      <a:r>
                        <a:rPr kumimoji="1" lang="ja-JP" altLang="en-US" sz="1100" dirty="0" smtClean="0"/>
                        <a:t>月 </a:t>
                      </a:r>
                      <a:r>
                        <a:rPr kumimoji="1" lang="en-US" altLang="ja-JP" sz="1100" dirty="0" smtClean="0"/>
                        <a:t>22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17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smtClean="0"/>
                        <a:t>   1</a:t>
                      </a:r>
                      <a:r>
                        <a:rPr kumimoji="1" lang="en-US" altLang="ja-JP" sz="1100" baseline="0" dirty="0" smtClean="0"/>
                        <a:t> </a:t>
                      </a:r>
                      <a:r>
                        <a:rPr kumimoji="1" lang="ja-JP" altLang="en-US" sz="1100" dirty="0" smtClean="0"/>
                        <a:t>月  </a:t>
                      </a:r>
                      <a:r>
                        <a:rPr kumimoji="1" lang="en-US" altLang="ja-JP" sz="1100" dirty="0" smtClean="0"/>
                        <a:t>1 </a:t>
                      </a:r>
                      <a:r>
                        <a:rPr kumimoji="1" lang="ja-JP" altLang="en-US" sz="1100" dirty="0" smtClean="0"/>
                        <a:t>日 ～</a:t>
                      </a:r>
                      <a:r>
                        <a:rPr kumimoji="1" lang="ja-JP" altLang="en-US" sz="1100" baseline="0" dirty="0" smtClean="0"/>
                        <a:t>   </a:t>
                      </a:r>
                      <a:r>
                        <a:rPr kumimoji="1" lang="en-US" altLang="ja-JP" sz="1100" dirty="0" smtClean="0"/>
                        <a:t>1</a:t>
                      </a:r>
                      <a:r>
                        <a:rPr kumimoji="1" lang="en-US" altLang="ja-JP" sz="1100" baseline="0" dirty="0" smtClean="0"/>
                        <a:t> </a:t>
                      </a:r>
                      <a:r>
                        <a:rPr kumimoji="1" lang="ja-JP" altLang="en-US" sz="1100" dirty="0" smtClean="0"/>
                        <a:t>月 </a:t>
                      </a:r>
                      <a:r>
                        <a:rPr kumimoji="1" lang="en-US" altLang="ja-JP" sz="1100" dirty="0" smtClean="0"/>
                        <a:t>31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18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r>
                        <a:rPr kumimoji="1" lang="en-US" altLang="ja-JP" sz="1100" dirty="0" smtClean="0"/>
                        <a:t>162,000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7"/>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11 </a:t>
                      </a:r>
                      <a:r>
                        <a:rPr kumimoji="1" lang="ja-JP" altLang="en-US" sz="1100" dirty="0" smtClean="0"/>
                        <a:t>月 </a:t>
                      </a:r>
                      <a:r>
                        <a:rPr kumimoji="1" lang="en-US" altLang="ja-JP" sz="1100" dirty="0" smtClean="0"/>
                        <a:t>23 </a:t>
                      </a:r>
                      <a:r>
                        <a:rPr kumimoji="1" lang="ja-JP" altLang="en-US" sz="1100" dirty="0" smtClean="0"/>
                        <a:t>日 ～ </a:t>
                      </a:r>
                      <a:r>
                        <a:rPr kumimoji="1" lang="en-US" altLang="ja-JP" sz="1100" dirty="0" smtClean="0"/>
                        <a:t>12 </a:t>
                      </a:r>
                      <a:r>
                        <a:rPr kumimoji="1" lang="ja-JP" altLang="en-US" sz="1100" dirty="0" smtClean="0"/>
                        <a:t>月 </a:t>
                      </a:r>
                      <a:r>
                        <a:rPr kumimoji="1" lang="en-US" altLang="ja-JP" sz="1100" dirty="0" smtClean="0"/>
                        <a:t>22</a:t>
                      </a:r>
                      <a:r>
                        <a:rPr kumimoji="1" lang="en-US" altLang="ja-JP" sz="1100" baseline="0" dirty="0" smtClean="0"/>
                        <a:t>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22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smtClean="0"/>
                        <a:t>  12 </a:t>
                      </a:r>
                      <a:r>
                        <a:rPr kumimoji="1" lang="ja-JP" altLang="en-US" sz="1100" dirty="0" smtClean="0"/>
                        <a:t>月  </a:t>
                      </a:r>
                      <a:r>
                        <a:rPr kumimoji="1" lang="en-US" altLang="ja-JP" sz="1100" dirty="0" smtClean="0"/>
                        <a:t>1</a:t>
                      </a:r>
                      <a:r>
                        <a:rPr kumimoji="1" lang="ja-JP" altLang="en-US" sz="1100" dirty="0" smtClean="0"/>
                        <a:t>日 ～  </a:t>
                      </a:r>
                      <a:r>
                        <a:rPr kumimoji="1" lang="en-US" altLang="ja-JP" sz="1100" dirty="0" smtClean="0"/>
                        <a:t>12 </a:t>
                      </a:r>
                      <a:r>
                        <a:rPr kumimoji="1" lang="ja-JP" altLang="en-US" sz="1100" dirty="0" smtClean="0"/>
                        <a:t>月 </a:t>
                      </a:r>
                      <a:r>
                        <a:rPr kumimoji="1" lang="en-US" altLang="ja-JP" sz="1100" dirty="0" smtClean="0"/>
                        <a:t>31 </a:t>
                      </a:r>
                      <a:r>
                        <a:rPr kumimoji="1" lang="ja-JP" altLang="en-US" sz="1100" dirty="0" smtClean="0"/>
                        <a:t>日</a:t>
                      </a:r>
                      <a:endParaRPr kumimoji="1" lang="en-US" altLang="ja-JP"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20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180,000</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8"/>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baseline="0" dirty="0" smtClean="0"/>
                        <a:t>10 </a:t>
                      </a:r>
                      <a:r>
                        <a:rPr kumimoji="1" lang="ja-JP" altLang="en-US" sz="1100" dirty="0" smtClean="0"/>
                        <a:t>月 </a:t>
                      </a:r>
                      <a:r>
                        <a:rPr kumimoji="1" lang="en-US" altLang="ja-JP" sz="1100" dirty="0" smtClean="0"/>
                        <a:t>23 </a:t>
                      </a:r>
                      <a:r>
                        <a:rPr kumimoji="1" lang="ja-JP" altLang="en-US" sz="1100" dirty="0" smtClean="0"/>
                        <a:t>日 ～ </a:t>
                      </a:r>
                      <a:r>
                        <a:rPr kumimoji="1" lang="en-US" altLang="ja-JP" sz="1100" dirty="0" smtClean="0"/>
                        <a:t>11 </a:t>
                      </a:r>
                      <a:r>
                        <a:rPr kumimoji="1" lang="ja-JP" altLang="en-US" sz="1100" dirty="0" smtClean="0"/>
                        <a:t>月 </a:t>
                      </a:r>
                      <a:r>
                        <a:rPr kumimoji="1" lang="en-US" altLang="ja-JP" sz="1100" dirty="0" smtClean="0"/>
                        <a:t>22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21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9"/>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9 </a:t>
                      </a:r>
                      <a:r>
                        <a:rPr kumimoji="1" lang="ja-JP" altLang="en-US" sz="1100" dirty="0" smtClean="0"/>
                        <a:t>月 </a:t>
                      </a:r>
                      <a:r>
                        <a:rPr kumimoji="1" lang="en-US" altLang="ja-JP" sz="1100" dirty="0" smtClean="0"/>
                        <a:t>23 </a:t>
                      </a:r>
                      <a:r>
                        <a:rPr kumimoji="1" lang="ja-JP" altLang="en-US" sz="1100" dirty="0" smtClean="0"/>
                        <a:t>日 ～ </a:t>
                      </a:r>
                      <a:r>
                        <a:rPr kumimoji="1" lang="en-US" altLang="ja-JP" sz="1100" dirty="0" smtClean="0"/>
                        <a:t>10</a:t>
                      </a:r>
                      <a:r>
                        <a:rPr kumimoji="1" lang="en-US" altLang="ja-JP" sz="1100" baseline="0" dirty="0" smtClean="0"/>
                        <a:t> </a:t>
                      </a:r>
                      <a:r>
                        <a:rPr kumimoji="1" lang="ja-JP" altLang="en-US" sz="1100" dirty="0" smtClean="0"/>
                        <a:t>月 </a:t>
                      </a:r>
                      <a:r>
                        <a:rPr kumimoji="1" lang="en-US" altLang="ja-JP" sz="1100" dirty="0" smtClean="0"/>
                        <a:t>22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20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smtClean="0"/>
                        <a:t> </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10"/>
                  </a:ext>
                </a:extLst>
              </a:tr>
              <a:tr h="31199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8 </a:t>
                      </a:r>
                      <a:r>
                        <a:rPr kumimoji="1" lang="ja-JP" altLang="en-US" sz="1100" dirty="0" smtClean="0"/>
                        <a:t>月 </a:t>
                      </a:r>
                      <a:r>
                        <a:rPr kumimoji="1" lang="en-US" altLang="ja-JP" sz="1100" dirty="0" smtClean="0"/>
                        <a:t>23 </a:t>
                      </a:r>
                      <a:r>
                        <a:rPr kumimoji="1" lang="ja-JP" altLang="en-US" sz="1100" dirty="0" smtClean="0"/>
                        <a:t>日 ～   </a:t>
                      </a:r>
                      <a:r>
                        <a:rPr kumimoji="1" lang="en-US" altLang="ja-JP" sz="1100" dirty="0" smtClean="0"/>
                        <a:t>9 </a:t>
                      </a:r>
                      <a:r>
                        <a:rPr kumimoji="1" lang="ja-JP" altLang="en-US" sz="1100" dirty="0" smtClean="0"/>
                        <a:t>月 </a:t>
                      </a:r>
                      <a:r>
                        <a:rPr kumimoji="1" lang="en-US" altLang="ja-JP" sz="1100" dirty="0" smtClean="0"/>
                        <a:t>22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21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 </a:t>
                      </a: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11"/>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a:t>
                      </a:r>
                      <a:r>
                        <a:rPr kumimoji="1" lang="en-US" altLang="ja-JP" sz="1100" dirty="0" smtClean="0"/>
                        <a:t>7</a:t>
                      </a:r>
                      <a:r>
                        <a:rPr kumimoji="1" lang="ja-JP" altLang="en-US" sz="1100" baseline="0" dirty="0" smtClean="0"/>
                        <a:t> </a:t>
                      </a:r>
                      <a:r>
                        <a:rPr kumimoji="1" lang="ja-JP" altLang="en-US" sz="1100" dirty="0" smtClean="0"/>
                        <a:t>月 </a:t>
                      </a:r>
                      <a:r>
                        <a:rPr kumimoji="1" lang="ja-JP" altLang="en-US" sz="1100" baseline="0" dirty="0" smtClean="0"/>
                        <a:t> </a:t>
                      </a:r>
                      <a:r>
                        <a:rPr kumimoji="1" lang="en-US" altLang="ja-JP" sz="1100" dirty="0" smtClean="0"/>
                        <a:t>23</a:t>
                      </a:r>
                      <a:r>
                        <a:rPr kumimoji="1" lang="ja-JP" altLang="en-US" sz="1100" dirty="0" smtClean="0"/>
                        <a:t>日 ～   </a:t>
                      </a:r>
                      <a:r>
                        <a:rPr kumimoji="1" lang="en-US" altLang="ja-JP" sz="1100" dirty="0" smtClean="0"/>
                        <a:t>8 </a:t>
                      </a:r>
                      <a:r>
                        <a:rPr kumimoji="1" lang="ja-JP" altLang="en-US" sz="1100" dirty="0" smtClean="0"/>
                        <a:t>月 </a:t>
                      </a:r>
                      <a:r>
                        <a:rPr kumimoji="1" lang="en-US" altLang="ja-JP" sz="1100" dirty="0" smtClean="0"/>
                        <a:t>22 </a:t>
                      </a:r>
                      <a:r>
                        <a:rPr kumimoji="1" lang="ja-JP" altLang="en-US" sz="1100" dirty="0" smtClean="0"/>
                        <a:t>日</a:t>
                      </a:r>
                      <a:endParaRPr kumimoji="1" lang="ja-JP" altLang="en-US" sz="1100" b="0" dirty="0" smtClean="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18 </a:t>
                      </a:r>
                      <a:r>
                        <a:rPr kumimoji="1" lang="ja-JP" altLang="en-US" sz="1100" dirty="0" smtClean="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smtClean="0"/>
                        <a:t> </a:t>
                      </a: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12"/>
                  </a:ext>
                </a:extLst>
              </a:tr>
              <a:tr h="3075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rgbClr val="FF0000"/>
                          </a:solidFill>
                        </a:rPr>
                        <a:t> </a:t>
                      </a:r>
                      <a:r>
                        <a:rPr kumimoji="1" lang="ja-JP" altLang="en-US" sz="1100" baseline="0" dirty="0" smtClean="0">
                          <a:solidFill>
                            <a:srgbClr val="FF0000"/>
                          </a:solidFill>
                        </a:rPr>
                        <a:t> </a:t>
                      </a:r>
                      <a:r>
                        <a:rPr kumimoji="1" lang="en-US" altLang="ja-JP" sz="1100" dirty="0" smtClean="0">
                          <a:solidFill>
                            <a:srgbClr val="FF0000"/>
                          </a:solidFill>
                        </a:rPr>
                        <a:t>7</a:t>
                      </a:r>
                      <a:r>
                        <a:rPr kumimoji="1" lang="ja-JP" altLang="en-US" sz="1100" dirty="0" smtClean="0">
                          <a:solidFill>
                            <a:srgbClr val="FF0000"/>
                          </a:solidFill>
                        </a:rPr>
                        <a:t>月   １</a:t>
                      </a:r>
                      <a:r>
                        <a:rPr kumimoji="1" lang="en-US" altLang="ja-JP" sz="1100" dirty="0" smtClean="0">
                          <a:solidFill>
                            <a:srgbClr val="FF0000"/>
                          </a:solidFill>
                        </a:rPr>
                        <a:t> </a:t>
                      </a:r>
                      <a:r>
                        <a:rPr kumimoji="1" lang="ja-JP" altLang="en-US" sz="1100" dirty="0" smtClean="0">
                          <a:solidFill>
                            <a:srgbClr val="FF0000"/>
                          </a:solidFill>
                        </a:rPr>
                        <a:t>日 ～   ７月 </a:t>
                      </a:r>
                      <a:r>
                        <a:rPr kumimoji="1" lang="en-US" altLang="ja-JP" sz="1100" dirty="0" smtClean="0">
                          <a:solidFill>
                            <a:srgbClr val="FF0000"/>
                          </a:solidFill>
                        </a:rPr>
                        <a:t>22 </a:t>
                      </a:r>
                      <a:r>
                        <a:rPr kumimoji="1" lang="ja-JP" altLang="en-US" sz="1100" dirty="0" smtClean="0">
                          <a:solidFill>
                            <a:srgbClr val="FF0000"/>
                          </a:solidFill>
                        </a:rPr>
                        <a:t>日</a:t>
                      </a:r>
                      <a:endParaRPr kumimoji="1" lang="ja-JP" altLang="en-US" sz="1100" b="0" dirty="0" smtClean="0">
                        <a:solidFill>
                          <a:srgbClr val="FF0000"/>
                        </a:solidFill>
                        <a:latin typeface="+mj-ea"/>
                        <a:ea typeface="+mj-ea"/>
                      </a:endParaRPr>
                    </a:p>
                  </a:txBody>
                  <a:tcPr marL="74296" marR="74296" marT="37147" marB="37147" anchor="ctr" anchorCtr="1"/>
                </a:tc>
                <a:tc>
                  <a:txBody>
                    <a:bodyPr/>
                    <a:lstStyle/>
                    <a:p>
                      <a:pPr algn="ctr"/>
                      <a:r>
                        <a:rPr kumimoji="1" lang="en-US" altLang="ja-JP" sz="1100" dirty="0" smtClean="0"/>
                        <a:t>15</a:t>
                      </a:r>
                      <a:r>
                        <a:rPr kumimoji="1" lang="ja-JP" altLang="en-US" sz="1100" baseline="0" dirty="0" smtClean="0"/>
                        <a:t> 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smtClean="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2335027785"/>
                  </a:ext>
                </a:extLst>
              </a:tr>
            </a:tbl>
          </a:graphicData>
        </a:graphic>
      </p:graphicFrame>
      <p:sp>
        <p:nvSpPr>
          <p:cNvPr id="6" name="正方形/長方形 5"/>
          <p:cNvSpPr/>
          <p:nvPr/>
        </p:nvSpPr>
        <p:spPr>
          <a:xfrm>
            <a:off x="632520" y="684358"/>
            <a:ext cx="7200800" cy="369332"/>
          </a:xfrm>
          <a:prstGeom prst="rect">
            <a:avLst/>
          </a:prstGeom>
        </p:spPr>
        <p:txBody>
          <a:bodyPr wrap="square">
            <a:spAutoFit/>
          </a:bodyPr>
          <a:lstStyle/>
          <a:p>
            <a:r>
              <a:rPr lang="ja-JP" altLang="en-US" kern="100" dirty="0">
                <a:latin typeface="+mj-ea"/>
                <a:ea typeface="+mj-ea"/>
                <a:cs typeface="Times New Roman" panose="02020603050405020304" pitchFamily="18" charset="0"/>
              </a:rPr>
              <a:t>（３）賃金支払い日数</a:t>
            </a:r>
            <a:r>
              <a:rPr lang="en-US" altLang="ja-JP" kern="100" dirty="0">
                <a:latin typeface="+mj-ea"/>
                <a:ea typeface="+mj-ea"/>
                <a:cs typeface="Times New Roman" panose="02020603050405020304" pitchFamily="18" charset="0"/>
              </a:rPr>
              <a:t>11</a:t>
            </a:r>
            <a:r>
              <a:rPr lang="ja-JP" altLang="en-US" kern="100" dirty="0">
                <a:latin typeface="+mj-ea"/>
                <a:ea typeface="+mj-ea"/>
                <a:cs typeface="Times New Roman" panose="02020603050405020304" pitchFamily="18" charset="0"/>
              </a:rPr>
              <a:t>日以上の月が</a:t>
            </a:r>
            <a:r>
              <a:rPr lang="en-US" altLang="ja-JP" kern="100" dirty="0">
                <a:latin typeface="+mj-ea"/>
                <a:ea typeface="+mj-ea"/>
                <a:cs typeface="Times New Roman" panose="02020603050405020304" pitchFamily="18" charset="0"/>
              </a:rPr>
              <a:t>12</a:t>
            </a:r>
            <a:r>
              <a:rPr lang="ja-JP" altLang="en-US" kern="100" dirty="0">
                <a:latin typeface="+mj-ea"/>
                <a:ea typeface="+mj-ea"/>
                <a:cs typeface="Times New Roman" panose="02020603050405020304" pitchFamily="18" charset="0"/>
              </a:rPr>
              <a:t>ヶ月未満の場合（その②）</a:t>
            </a:r>
            <a:endParaRPr lang="ja-JP" altLang="en-US" sz="1400" dirty="0">
              <a:latin typeface="+mj-ea"/>
              <a:ea typeface="+mj-ea"/>
            </a:endParaRPr>
          </a:p>
        </p:txBody>
      </p:sp>
      <p:sp>
        <p:nvSpPr>
          <p:cNvPr id="8" name="タイトル 1"/>
          <p:cNvSpPr txBox="1">
            <a:spLocks/>
          </p:cNvSpPr>
          <p:nvPr/>
        </p:nvSpPr>
        <p:spPr>
          <a:xfrm>
            <a:off x="495300" y="111"/>
            <a:ext cx="8634164"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４　</a:t>
            </a:r>
            <a:r>
              <a:rPr lang="ja-JP" altLang="en-US" sz="3600" spc="-150" dirty="0">
                <a:solidFill>
                  <a:schemeClr val="accent1">
                    <a:lumMod val="75000"/>
                  </a:schemeClr>
                </a:solidFill>
                <a:latin typeface="HG丸ｺﾞｼｯｸM-PRO" panose="020F0600000000000000" pitchFamily="50" charset="-128"/>
                <a:ea typeface="HG丸ｺﾞｼｯｸM-PRO" panose="020F0600000000000000" pitchFamily="50" charset="-128"/>
              </a:rPr>
              <a:t>離職証明書（離職票）</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4046551" y="4677365"/>
            <a:ext cx="5580896" cy="1502949"/>
          </a:xfrm>
          <a:prstGeom prst="rect">
            <a:avLst/>
          </a:prstGeom>
          <a:solidFill>
            <a:schemeClr val="bg1"/>
          </a:solidFill>
          <a:ln w="38100" cap="flat" cmpd="dbl">
            <a:solidFill>
              <a:srgbClr val="FF0000"/>
            </a:solidFill>
            <a:bevel/>
          </a:ln>
        </p:spPr>
        <p:txBody>
          <a:bodyPr wrap="square" lIns="91416" tIns="45707" rIns="91416" bIns="45707">
            <a:spAutoFit/>
          </a:bodyPr>
          <a:lstStyle/>
          <a:p>
            <a:pPr defTabSz="914121">
              <a:lnSpc>
                <a:spcPts val="2193"/>
              </a:lnSpc>
            </a:pPr>
            <a:r>
              <a:rPr kumimoji="1" lang="ja-JP" altLang="en-US" sz="1200" b="1" u="sng" dirty="0">
                <a:solidFill>
                  <a:prstClr val="black"/>
                </a:solidFill>
                <a:latin typeface="+mn-ea"/>
              </a:rPr>
              <a:t>離職日以前の２年間</a:t>
            </a:r>
            <a:r>
              <a:rPr kumimoji="1" lang="ja-JP" altLang="en-US" sz="1200" b="1" dirty="0">
                <a:solidFill>
                  <a:prstClr val="black"/>
                </a:solidFill>
                <a:latin typeface="+mn-ea"/>
              </a:rPr>
              <a:t>に賃金支払の基礎となった日が</a:t>
            </a:r>
            <a:r>
              <a:rPr kumimoji="1" lang="en-US" altLang="ja-JP" sz="1200" b="1" dirty="0">
                <a:solidFill>
                  <a:prstClr val="black"/>
                </a:solidFill>
                <a:latin typeface="+mn-ea"/>
              </a:rPr>
              <a:t>11</a:t>
            </a:r>
            <a:r>
              <a:rPr kumimoji="1" lang="ja-JP" altLang="en-US" sz="1200" b="1" dirty="0">
                <a:solidFill>
                  <a:prstClr val="black"/>
                </a:solidFill>
                <a:latin typeface="+mn-ea"/>
              </a:rPr>
              <a:t>日以上</a:t>
            </a:r>
            <a:r>
              <a:rPr kumimoji="1" lang="ja-JP" altLang="en-US" sz="1200" b="1" dirty="0" smtClean="0">
                <a:solidFill>
                  <a:prstClr val="black"/>
                </a:solidFill>
                <a:latin typeface="+mn-ea"/>
              </a:rPr>
              <a:t>の完全月</a:t>
            </a:r>
            <a:r>
              <a:rPr kumimoji="1" lang="ja-JP" altLang="en-US" sz="1200" b="1" dirty="0">
                <a:solidFill>
                  <a:prstClr val="black"/>
                </a:solidFill>
                <a:latin typeface="+mn-ea"/>
              </a:rPr>
              <a:t>が</a:t>
            </a:r>
            <a:r>
              <a:rPr kumimoji="1" lang="en-US" altLang="ja-JP" sz="1200" b="1" dirty="0">
                <a:solidFill>
                  <a:prstClr val="black"/>
                </a:solidFill>
                <a:latin typeface="+mn-ea"/>
              </a:rPr>
              <a:t>12</a:t>
            </a:r>
            <a:r>
              <a:rPr kumimoji="1" lang="ja-JP" altLang="en-US" sz="1200" b="1" dirty="0">
                <a:solidFill>
                  <a:prstClr val="black"/>
                </a:solidFill>
                <a:latin typeface="+mn-ea"/>
              </a:rPr>
              <a:t>か</a:t>
            </a:r>
            <a:r>
              <a:rPr kumimoji="1" lang="ja-JP" altLang="en-US" sz="1200" b="1" dirty="0" smtClean="0">
                <a:solidFill>
                  <a:prstClr val="black"/>
                </a:solidFill>
                <a:latin typeface="+mn-ea"/>
              </a:rPr>
              <a:t>月（</a:t>
            </a:r>
            <a:r>
              <a:rPr kumimoji="1" lang="ja-JP" altLang="en-US" sz="1200" b="1" dirty="0">
                <a:solidFill>
                  <a:prstClr val="black"/>
                </a:solidFill>
                <a:latin typeface="+mn-ea"/>
              </a:rPr>
              <a:t>高年齢被保険者又は短期雇用特例被保険者の場合</a:t>
            </a:r>
            <a:r>
              <a:rPr kumimoji="1" lang="ja-JP" altLang="en-US" sz="1200" b="1" dirty="0" smtClean="0">
                <a:solidFill>
                  <a:prstClr val="black"/>
                </a:solidFill>
                <a:latin typeface="+mn-ea"/>
              </a:rPr>
              <a:t>は離職日以前の１年間に６か月</a:t>
            </a:r>
            <a:r>
              <a:rPr kumimoji="1" lang="ja-JP" altLang="en-US" sz="1200" b="1" dirty="0">
                <a:solidFill>
                  <a:prstClr val="black"/>
                </a:solidFill>
                <a:latin typeface="+mn-ea"/>
              </a:rPr>
              <a:t>）に</a:t>
            </a:r>
            <a:r>
              <a:rPr kumimoji="1" lang="ja-JP" altLang="en-US" sz="1200" b="1" u="sng" dirty="0">
                <a:solidFill>
                  <a:prstClr val="black"/>
                </a:solidFill>
                <a:latin typeface="+mn-ea"/>
              </a:rPr>
              <a:t>満たない場合</a:t>
            </a:r>
            <a:r>
              <a:rPr kumimoji="1" lang="ja-JP" altLang="en-US" sz="1200" dirty="0">
                <a:solidFill>
                  <a:prstClr val="black"/>
                </a:solidFill>
                <a:latin typeface="+mn-ea"/>
              </a:rPr>
              <a:t>は、完全</a:t>
            </a:r>
            <a:r>
              <a:rPr kumimoji="1" lang="ja-JP" altLang="en-US" sz="1200" dirty="0" smtClean="0">
                <a:solidFill>
                  <a:prstClr val="black"/>
                </a:solidFill>
                <a:latin typeface="+mn-ea"/>
              </a:rPr>
              <a:t>月で</a:t>
            </a:r>
            <a:r>
              <a:rPr kumimoji="1" lang="ja-JP" altLang="en-US" sz="1200" dirty="0">
                <a:solidFill>
                  <a:prstClr val="black"/>
                </a:solidFill>
                <a:latin typeface="+mn-ea"/>
              </a:rPr>
              <a:t>賃金の支払の基礎となった時間数が</a:t>
            </a:r>
            <a:r>
              <a:rPr kumimoji="1" lang="en-US" altLang="ja-JP" sz="1200" dirty="0">
                <a:solidFill>
                  <a:prstClr val="black"/>
                </a:solidFill>
                <a:latin typeface="+mn-ea"/>
              </a:rPr>
              <a:t>80</a:t>
            </a:r>
            <a:r>
              <a:rPr kumimoji="1" lang="ja-JP" altLang="en-US" sz="1200" dirty="0">
                <a:solidFill>
                  <a:prstClr val="black"/>
                </a:solidFill>
                <a:latin typeface="+mn-ea"/>
              </a:rPr>
              <a:t>時間以上の月を被保険者期間１か月として計上していきます。</a:t>
            </a:r>
            <a:endParaRPr kumimoji="1" lang="en-US" altLang="ja-JP" sz="1200" dirty="0">
              <a:solidFill>
                <a:prstClr val="black"/>
              </a:solidFill>
              <a:latin typeface="+mn-ea"/>
            </a:endParaRPr>
          </a:p>
          <a:p>
            <a:pPr defTabSz="914121">
              <a:lnSpc>
                <a:spcPts val="2193"/>
              </a:lnSpc>
            </a:pPr>
            <a:r>
              <a:rPr kumimoji="1" lang="ja-JP" altLang="en-US" sz="1200" dirty="0">
                <a:solidFill>
                  <a:prstClr val="black"/>
                </a:solidFill>
                <a:latin typeface="+mn-ea"/>
              </a:rPr>
              <a:t>そのため⑬欄備考に</a:t>
            </a:r>
            <a:r>
              <a:rPr kumimoji="1" lang="ja-JP" altLang="en-US" sz="1200" b="1" dirty="0">
                <a:solidFill>
                  <a:prstClr val="black"/>
                </a:solidFill>
                <a:latin typeface="+mn-ea"/>
              </a:rPr>
              <a:t>総勤務時間数</a:t>
            </a:r>
            <a:r>
              <a:rPr kumimoji="1" lang="ja-JP" altLang="en-US" sz="1200" dirty="0">
                <a:solidFill>
                  <a:prstClr val="black"/>
                </a:solidFill>
                <a:latin typeface="+mn-ea"/>
              </a:rPr>
              <a:t>の記載が必要となりました。</a:t>
            </a:r>
            <a:endParaRPr kumimoji="1" lang="en-US" altLang="ja-JP" sz="1200" dirty="0">
              <a:solidFill>
                <a:prstClr val="black"/>
              </a:solidFill>
              <a:latin typeface="+mn-ea"/>
            </a:endParaRPr>
          </a:p>
        </p:txBody>
      </p:sp>
      <p:sp>
        <p:nvSpPr>
          <p:cNvPr id="13" name="正方形/長方形 12"/>
          <p:cNvSpPr/>
          <p:nvPr/>
        </p:nvSpPr>
        <p:spPr>
          <a:xfrm>
            <a:off x="1040470" y="1034152"/>
            <a:ext cx="8377026" cy="307777"/>
          </a:xfrm>
          <a:prstGeom prst="rect">
            <a:avLst/>
          </a:prstGeom>
        </p:spPr>
        <p:txBody>
          <a:bodyPr wrap="square">
            <a:spAutoFit/>
          </a:bodyPr>
          <a:lstStyle/>
          <a:p>
            <a:r>
              <a:rPr lang="ja-JP" altLang="en-US" sz="1400" dirty="0">
                <a:latin typeface="+mj-ea"/>
                <a:ea typeface="+mj-ea"/>
              </a:rPr>
              <a:t>例）</a:t>
            </a:r>
            <a:r>
              <a:rPr lang="ja-JP" altLang="en-US" sz="1400" dirty="0" smtClean="0">
                <a:latin typeface="+mj-ea"/>
                <a:ea typeface="+mj-ea"/>
              </a:rPr>
              <a:t>Ｒ４</a:t>
            </a:r>
            <a:r>
              <a:rPr lang="en-US" altLang="ja-JP" sz="1400" dirty="0" smtClean="0">
                <a:latin typeface="+mj-ea"/>
                <a:ea typeface="+mj-ea"/>
              </a:rPr>
              <a:t>.</a:t>
            </a:r>
            <a:r>
              <a:rPr lang="ja-JP" altLang="en-US" sz="1400" dirty="0">
                <a:latin typeface="+mj-ea"/>
                <a:ea typeface="+mj-ea"/>
              </a:rPr>
              <a:t>７</a:t>
            </a:r>
            <a:r>
              <a:rPr lang="en-US" altLang="ja-JP" sz="1400" dirty="0">
                <a:latin typeface="+mj-ea"/>
                <a:ea typeface="+mj-ea"/>
              </a:rPr>
              <a:t>.</a:t>
            </a:r>
            <a:r>
              <a:rPr lang="ja-JP" altLang="en-US" sz="1400" dirty="0">
                <a:latin typeface="+mj-ea"/>
                <a:ea typeface="+mj-ea"/>
              </a:rPr>
              <a:t>１入社　</a:t>
            </a:r>
            <a:r>
              <a:rPr lang="en-US" altLang="ja-JP" sz="1400" dirty="0" smtClean="0">
                <a:latin typeface="+mj-ea"/>
                <a:ea typeface="+mj-ea"/>
              </a:rPr>
              <a:t>R</a:t>
            </a:r>
            <a:r>
              <a:rPr lang="ja-JP" altLang="en-US" sz="1400" smtClean="0">
                <a:latin typeface="+mj-ea"/>
                <a:ea typeface="+mj-ea"/>
              </a:rPr>
              <a:t>５</a:t>
            </a:r>
            <a:r>
              <a:rPr lang="en-US" altLang="ja-JP" sz="1400" smtClean="0">
                <a:latin typeface="+mj-ea"/>
                <a:ea typeface="+mj-ea"/>
              </a:rPr>
              <a:t>.</a:t>
            </a:r>
            <a:r>
              <a:rPr lang="ja-JP" altLang="en-US" sz="1400" dirty="0">
                <a:latin typeface="+mj-ea"/>
                <a:ea typeface="+mj-ea"/>
              </a:rPr>
              <a:t>７</a:t>
            </a:r>
            <a:r>
              <a:rPr lang="en-US" altLang="ja-JP" sz="1400" dirty="0">
                <a:latin typeface="+mj-ea"/>
                <a:ea typeface="+mj-ea"/>
              </a:rPr>
              <a:t>.22</a:t>
            </a:r>
            <a:r>
              <a:rPr lang="ja-JP" altLang="en-US" sz="1400" dirty="0">
                <a:latin typeface="+mj-ea"/>
                <a:ea typeface="+mj-ea"/>
              </a:rPr>
              <a:t>退職　給与月末締　 日給制の場合　</a:t>
            </a:r>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8</a:t>
            </a:fld>
            <a:endParaRPr lang="en-US" altLang="ja-JP" dirty="0"/>
          </a:p>
        </p:txBody>
      </p:sp>
      <p:grpSp>
        <p:nvGrpSpPr>
          <p:cNvPr id="7" name="グループ化 6"/>
          <p:cNvGrpSpPr/>
          <p:nvPr/>
        </p:nvGrpSpPr>
        <p:grpSpPr>
          <a:xfrm>
            <a:off x="8354137" y="436763"/>
            <a:ext cx="1416062" cy="664239"/>
            <a:chOff x="8169907" y="423735"/>
            <a:chExt cx="1416062" cy="664239"/>
          </a:xfrm>
        </p:grpSpPr>
        <p:sp>
          <p:nvSpPr>
            <p:cNvPr id="4" name="正方形/長方形 3"/>
            <p:cNvSpPr/>
            <p:nvPr/>
          </p:nvSpPr>
          <p:spPr>
            <a:xfrm>
              <a:off x="8225154" y="503199"/>
              <a:ext cx="1305568" cy="584775"/>
            </a:xfrm>
            <a:prstGeom prst="rect">
              <a:avLst/>
            </a:prstGeom>
          </p:spPr>
          <p:txBody>
            <a:bodyPr wrap="square">
              <a:spAutoFit/>
            </a:bodyPr>
            <a:lstStyle/>
            <a:p>
              <a:pPr algn="ctr"/>
              <a:r>
                <a:rPr kumimoji="1" lang="ja-JP" altLang="en-US" sz="1600" dirty="0">
                  <a:solidFill>
                    <a:srgbClr val="FF0000"/>
                  </a:solidFill>
                  <a:latin typeface="+mn-ea"/>
                </a:rPr>
                <a:t>令和</a:t>
              </a:r>
              <a:r>
                <a:rPr kumimoji="1" lang="en-US" altLang="ja-JP" sz="1600" dirty="0">
                  <a:solidFill>
                    <a:srgbClr val="FF0000"/>
                  </a:solidFill>
                  <a:latin typeface="+mn-ea"/>
                </a:rPr>
                <a:t>2</a:t>
              </a:r>
              <a:r>
                <a:rPr kumimoji="1" lang="ja-JP" altLang="en-US" sz="1600" dirty="0">
                  <a:solidFill>
                    <a:srgbClr val="FF0000"/>
                  </a:solidFill>
                  <a:latin typeface="+mn-ea"/>
                </a:rPr>
                <a:t>年</a:t>
              </a:r>
              <a:r>
                <a:rPr kumimoji="1" lang="en-US" altLang="ja-JP" sz="1600" dirty="0">
                  <a:solidFill>
                    <a:srgbClr val="FF0000"/>
                  </a:solidFill>
                  <a:latin typeface="+mn-ea"/>
                </a:rPr>
                <a:t>8</a:t>
              </a:r>
              <a:r>
                <a:rPr kumimoji="1" lang="ja-JP" altLang="en-US" sz="1600" dirty="0">
                  <a:solidFill>
                    <a:srgbClr val="FF0000"/>
                  </a:solidFill>
                  <a:latin typeface="+mn-ea"/>
                </a:rPr>
                <a:t>月</a:t>
              </a:r>
              <a:endParaRPr kumimoji="1" lang="en-US" altLang="ja-JP" sz="1600" dirty="0">
                <a:solidFill>
                  <a:srgbClr val="FF0000"/>
                </a:solidFill>
                <a:latin typeface="+mn-ea"/>
              </a:endParaRPr>
            </a:p>
            <a:p>
              <a:pPr algn="ctr"/>
              <a:r>
                <a:rPr kumimoji="1" lang="ja-JP" altLang="en-US" sz="1600" dirty="0">
                  <a:solidFill>
                    <a:srgbClr val="FF0000"/>
                  </a:solidFill>
                  <a:latin typeface="+mn-ea"/>
                </a:rPr>
                <a:t>改正あり</a:t>
              </a:r>
            </a:p>
          </p:txBody>
        </p:sp>
        <p:sp>
          <p:nvSpPr>
            <p:cNvPr id="5" name="楕円 4"/>
            <p:cNvSpPr/>
            <p:nvPr/>
          </p:nvSpPr>
          <p:spPr>
            <a:xfrm>
              <a:off x="8169907" y="423735"/>
              <a:ext cx="1416062" cy="664239"/>
            </a:xfrm>
            <a:prstGeom prst="ellipse">
              <a:avLst/>
            </a:prstGeom>
            <a:noFill/>
            <a:ln w="22225">
              <a:solidFill>
                <a:srgbClr val="FF000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ja-JP" altLang="en-US" sz="1200" dirty="0">
                <a:latin typeface="+mn-ea"/>
              </a:endParaRPr>
            </a:p>
          </p:txBody>
        </p:sp>
      </p:grpSp>
    </p:spTree>
    <p:extLst>
      <p:ext uri="{BB962C8B-B14F-4D97-AF65-F5344CB8AC3E}">
        <p14:creationId xmlns:p14="http://schemas.microsoft.com/office/powerpoint/2010/main" val="580540325"/>
      </p:ext>
    </p:extLst>
  </p:cSld>
  <p:clrMapOvr>
    <a:masterClrMapping/>
  </p:clrMapOvr>
  <mc:AlternateContent xmlns:mc="http://schemas.openxmlformats.org/markup-compatibility/2006" xmlns:p14="http://schemas.microsoft.com/office/powerpoint/2010/main">
    <mc:Choice Requires="p14">
      <p:transition spd="slow" p14:dur="2000" advTm="90774"/>
    </mc:Choice>
    <mc:Fallback xmlns="">
      <p:transition spd="slow" advTm="9077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コンテンツ プレースホルダー 12"/>
          <p:cNvGraphicFramePr>
            <a:graphicFrameLocks noGrp="1"/>
          </p:cNvGraphicFramePr>
          <p:nvPr>
            <p:ph idx="1"/>
            <p:extLst>
              <p:ext uri="{D42A27DB-BD31-4B8C-83A1-F6EECF244321}">
                <p14:modId xmlns:p14="http://schemas.microsoft.com/office/powerpoint/2010/main" val="3439960590"/>
              </p:ext>
            </p:extLst>
          </p:nvPr>
        </p:nvGraphicFramePr>
        <p:xfrm>
          <a:off x="1014652" y="1366114"/>
          <a:ext cx="8555966" cy="4230326"/>
        </p:xfrm>
        <a:graphic>
          <a:graphicData uri="http://schemas.openxmlformats.org/drawingml/2006/table">
            <a:tbl>
              <a:tblPr firstRow="1" bandRow="1">
                <a:tableStyleId>{21E4AEA4-8DFA-4A89-87EB-49C32662AFE0}</a:tableStyleId>
              </a:tblPr>
              <a:tblGrid>
                <a:gridCol w="2210747">
                  <a:extLst>
                    <a:ext uri="{9D8B030D-6E8A-4147-A177-3AD203B41FA5}">
                      <a16:colId xmlns:a16="http://schemas.microsoft.com/office/drawing/2014/main" val="20000"/>
                    </a:ext>
                  </a:extLst>
                </a:gridCol>
                <a:gridCol w="604795">
                  <a:extLst>
                    <a:ext uri="{9D8B030D-6E8A-4147-A177-3AD203B41FA5}">
                      <a16:colId xmlns:a16="http://schemas.microsoft.com/office/drawing/2014/main" val="20001"/>
                    </a:ext>
                  </a:extLst>
                </a:gridCol>
                <a:gridCol w="2203914">
                  <a:extLst>
                    <a:ext uri="{9D8B030D-6E8A-4147-A177-3AD203B41FA5}">
                      <a16:colId xmlns:a16="http://schemas.microsoft.com/office/drawing/2014/main" val="20002"/>
                    </a:ext>
                  </a:extLst>
                </a:gridCol>
                <a:gridCol w="645798">
                  <a:extLst>
                    <a:ext uri="{9D8B030D-6E8A-4147-A177-3AD203B41FA5}">
                      <a16:colId xmlns:a16="http://schemas.microsoft.com/office/drawing/2014/main" val="20003"/>
                    </a:ext>
                  </a:extLst>
                </a:gridCol>
                <a:gridCol w="838831">
                  <a:extLst>
                    <a:ext uri="{9D8B030D-6E8A-4147-A177-3AD203B41FA5}">
                      <a16:colId xmlns:a16="http://schemas.microsoft.com/office/drawing/2014/main" val="20004"/>
                    </a:ext>
                  </a:extLst>
                </a:gridCol>
                <a:gridCol w="806520">
                  <a:extLst>
                    <a:ext uri="{9D8B030D-6E8A-4147-A177-3AD203B41FA5}">
                      <a16:colId xmlns:a16="http://schemas.microsoft.com/office/drawing/2014/main" val="20005"/>
                    </a:ext>
                  </a:extLst>
                </a:gridCol>
                <a:gridCol w="391399">
                  <a:extLst>
                    <a:ext uri="{9D8B030D-6E8A-4147-A177-3AD203B41FA5}">
                      <a16:colId xmlns:a16="http://schemas.microsoft.com/office/drawing/2014/main" val="20006"/>
                    </a:ext>
                  </a:extLst>
                </a:gridCol>
                <a:gridCol w="853962">
                  <a:extLst>
                    <a:ext uri="{9D8B030D-6E8A-4147-A177-3AD203B41FA5}">
                      <a16:colId xmlns:a16="http://schemas.microsoft.com/office/drawing/2014/main" val="20007"/>
                    </a:ext>
                  </a:extLst>
                </a:gridCol>
              </a:tblGrid>
              <a:tr h="143827">
                <a:tc rowSpan="2">
                  <a:txBody>
                    <a:bodyPr/>
                    <a:lstStyle/>
                    <a:p>
                      <a:pPr algn="ctr"/>
                      <a:r>
                        <a:rPr lang="ja-JP" altLang="en-US" sz="1400" dirty="0"/>
                        <a:t>⑧ 離職日の翌日</a:t>
                      </a:r>
                      <a:r>
                        <a:rPr lang="ja-JP" altLang="en-US" sz="1000" dirty="0"/>
                        <a:t>（</a:t>
                      </a:r>
                      <a:r>
                        <a:rPr lang="en-US" altLang="ja-JP" sz="1000" dirty="0"/>
                        <a:t>8</a:t>
                      </a:r>
                      <a:r>
                        <a:rPr lang="ja-JP" altLang="en-US" sz="1000" dirty="0"/>
                        <a:t>月 </a:t>
                      </a:r>
                      <a:r>
                        <a:rPr lang="en-US" altLang="ja-JP" sz="1000" dirty="0"/>
                        <a:t>1 </a:t>
                      </a:r>
                      <a:r>
                        <a:rPr lang="ja-JP" altLang="en-US" sz="1000" dirty="0"/>
                        <a:t>日）</a:t>
                      </a:r>
                      <a:endParaRPr lang="ja-JP" altLang="en-US" sz="1000" b="0" dirty="0">
                        <a:latin typeface="+mj-ea"/>
                        <a:ea typeface="+mj-ea"/>
                      </a:endParaRPr>
                    </a:p>
                  </a:txBody>
                  <a:tcPr marL="36000" marR="36000" marT="37147" marB="37147" anchor="ctr" anchorCtr="1"/>
                </a:tc>
                <a:tc rowSpan="2">
                  <a:txBody>
                    <a:bodyPr/>
                    <a:lstStyle/>
                    <a:p>
                      <a:pPr algn="ctr"/>
                      <a:r>
                        <a:rPr kumimoji="1" lang="ja-JP" altLang="en-US" sz="1400" dirty="0"/>
                        <a:t>⑨</a:t>
                      </a: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a:t>⑩　賃金支払対象期間</a:t>
                      </a: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a:t>⑪</a:t>
                      </a:r>
                      <a:endParaRPr kumimoji="1" lang="ja-JP" altLang="en-US" sz="1400" b="1" dirty="0">
                        <a:solidFill>
                          <a:sysClr val="windowText" lastClr="000000"/>
                        </a:solidFill>
                        <a:latin typeface="+mj-ea"/>
                        <a:ea typeface="+mj-ea"/>
                      </a:endParaRPr>
                    </a:p>
                  </a:txBody>
                  <a:tcPr marL="74296" marR="74296" marT="37147" marB="37147" anchor="ctr" anchorCtr="1">
                    <a:lnR w="12700" cap="flat" cmpd="sng" algn="ctr">
                      <a:solidFill>
                        <a:schemeClr val="bg1"/>
                      </a:solidFill>
                      <a:prstDash val="solid"/>
                      <a:round/>
                      <a:headEnd type="none" w="med" len="med"/>
                      <a:tailEnd type="none" w="med" len="med"/>
                    </a:lnR>
                  </a:tcPr>
                </a:tc>
                <a:tc gridSpan="3">
                  <a:txBody>
                    <a:bodyPr/>
                    <a:lstStyle/>
                    <a:p>
                      <a:pPr algn="ctr"/>
                      <a:r>
                        <a:rPr kumimoji="1" lang="ja-JP" altLang="en-US" sz="1200" dirty="0" smtClean="0"/>
                        <a:t>⑫</a:t>
                      </a:r>
                      <a:endParaRPr kumimoji="1" lang="ja-JP" altLang="en-US" sz="1200" b="1" dirty="0">
                        <a:solidFill>
                          <a:schemeClr val="bg1"/>
                        </a:solidFill>
                        <a:latin typeface="+mj-ea"/>
                        <a:ea typeface="+mj-ea"/>
                      </a:endParaRPr>
                    </a:p>
                  </a:txBody>
                  <a:tcPr marL="74296" marR="74296"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b="1" dirty="0">
                        <a:solidFill>
                          <a:sysClr val="windowText" lastClr="000000"/>
                        </a:solidFill>
                        <a:latin typeface="+mj-ea"/>
                        <a:ea typeface="+mj-ea"/>
                      </a:endParaRPr>
                    </a:p>
                  </a:txBody>
                  <a:tcPr marL="74296" marR="74296" marT="37147" marB="37147" anchor="ctr" anchorCtr="1"/>
                </a:tc>
                <a:tc hMerge="1">
                  <a:txBody>
                    <a:bodyPr/>
                    <a:lstStyle/>
                    <a:p>
                      <a:pPr algn="ctr"/>
                      <a:endParaRPr kumimoji="1" lang="ja-JP" altLang="en-US" sz="1400" b="1" dirty="0">
                        <a:solidFill>
                          <a:sysClr val="windowText" lastClr="000000"/>
                        </a:solidFill>
                        <a:latin typeface="+mj-ea"/>
                        <a:ea typeface="+mj-ea"/>
                      </a:endParaRPr>
                    </a:p>
                  </a:txBody>
                  <a:tcPr marL="74296" marR="74296" marT="37147" marB="37147" anchor="ctr" anchorCtr="1"/>
                </a:tc>
                <a:tc rowSpan="2">
                  <a:txBody>
                    <a:bodyPr/>
                    <a:lstStyle/>
                    <a:p>
                      <a:pPr algn="ctr"/>
                      <a:r>
                        <a:rPr kumimoji="1" lang="ja-JP" altLang="en-US" sz="1400" dirty="0"/>
                        <a:t>⑬ </a:t>
                      </a:r>
                      <a:r>
                        <a:rPr kumimoji="1" lang="ja-JP" altLang="en-US" sz="1200" dirty="0"/>
                        <a:t>備考欄</a:t>
                      </a:r>
                      <a:endParaRPr kumimoji="1" lang="en-US" altLang="ja-JP" sz="1200" b="0" dirty="0">
                        <a:solidFill>
                          <a:sysClr val="windowText" lastClr="000000"/>
                        </a:solidFill>
                        <a:latin typeface="+mj-ea"/>
                        <a:ea typeface="+mj-ea"/>
                      </a:endParaRPr>
                    </a:p>
                  </a:txBody>
                  <a:tcPr marL="74296" marR="74296" marT="37147" marB="37147" anchor="ctr" anchorCtr="1">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438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50" dirty="0" smtClean="0">
                          <a:solidFill>
                            <a:schemeClr val="bg1"/>
                          </a:solidFill>
                        </a:rPr>
                        <a:t>Ａ</a:t>
                      </a:r>
                      <a:endParaRPr kumimoji="1" lang="ja-JP" altLang="en-US" sz="1050" b="1" dirty="0">
                        <a:solidFill>
                          <a:schemeClr val="bg1"/>
                        </a:solidFill>
                        <a:latin typeface="+mj-ea"/>
                        <a:ea typeface="+mj-ea"/>
                      </a:endParaRPr>
                    </a:p>
                  </a:txBody>
                  <a:tcPr marL="74296" marR="74296" marT="0" marB="0"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Ｂ</a:t>
                      </a:r>
                      <a:endParaRPr kumimoji="1" lang="ja-JP" altLang="en-US" sz="1050" b="1" dirty="0">
                        <a:solidFill>
                          <a:schemeClr val="bg1"/>
                        </a:solidFill>
                        <a:latin typeface="+mj-ea"/>
                        <a:ea typeface="+mj-ea"/>
                      </a:endParaRPr>
                    </a:p>
                  </a:txBody>
                  <a:tcPr marL="74296" marR="74296" marT="0" marB="0"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50" dirty="0" smtClean="0">
                          <a:solidFill>
                            <a:schemeClr val="bg1"/>
                          </a:solidFill>
                        </a:rPr>
                        <a:t>計</a:t>
                      </a:r>
                      <a:endParaRPr kumimoji="1" lang="ja-JP" altLang="en-US" sz="1050" b="1" dirty="0">
                        <a:solidFill>
                          <a:schemeClr val="bg1"/>
                        </a:solidFill>
                        <a:latin typeface="+mj-ea"/>
                        <a:ea typeface="+mj-ea"/>
                      </a:endParaRPr>
                    </a:p>
                  </a:txBody>
                  <a:tcPr marL="74296" marR="74296" marT="0" marB="0" anchor="ctr" anchorCtr="1">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vMerge="1">
                  <a:txBody>
                    <a:bodyPr/>
                    <a:lstStyle/>
                    <a:p>
                      <a:endParaRPr kumimoji="1" lang="ja-JP" altLang="en-US"/>
                    </a:p>
                  </a:txBody>
                  <a:tcPr/>
                </a:tc>
                <a:extLst>
                  <a:ext uri="{0D108BD9-81ED-4DB2-BD59-A6C34878D82A}">
                    <a16:rowId xmlns:a16="http://schemas.microsoft.com/office/drawing/2014/main" val="649807562"/>
                  </a:ext>
                </a:extLst>
              </a:tr>
              <a:tr h="3268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7 </a:t>
                      </a:r>
                      <a:r>
                        <a:rPr kumimoji="1" lang="ja-JP" altLang="en-US" sz="1100" dirty="0"/>
                        <a:t>月 </a:t>
                      </a:r>
                      <a:r>
                        <a:rPr kumimoji="1" lang="en-US" altLang="ja-JP" sz="1100" dirty="0"/>
                        <a:t>1 </a:t>
                      </a:r>
                      <a:r>
                        <a:rPr kumimoji="1" lang="ja-JP" altLang="en-US" sz="1100" dirty="0"/>
                        <a:t>日 </a:t>
                      </a:r>
                      <a:r>
                        <a:rPr kumimoji="1" lang="ja-JP" altLang="en-US" sz="1100" baseline="0" dirty="0"/>
                        <a:t> </a:t>
                      </a:r>
                      <a:r>
                        <a:rPr kumimoji="1" lang="ja-JP" altLang="en-US" sz="1100" dirty="0"/>
                        <a:t>～   離</a:t>
                      </a:r>
                      <a:r>
                        <a:rPr kumimoji="1" lang="ja-JP" altLang="en-US" sz="1100" baseline="0" dirty="0"/>
                        <a:t>  </a:t>
                      </a:r>
                      <a:r>
                        <a:rPr kumimoji="1" lang="ja-JP" altLang="en-US" sz="1100" dirty="0"/>
                        <a:t>職</a:t>
                      </a:r>
                      <a:r>
                        <a:rPr kumimoji="1" lang="ja-JP" altLang="en-US"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u="none" dirty="0"/>
                        <a:t> 0</a:t>
                      </a:r>
                      <a:r>
                        <a:rPr kumimoji="1" lang="ja-JP" altLang="en-US" sz="1100" u="none" baseline="0" dirty="0"/>
                        <a:t> </a:t>
                      </a:r>
                      <a:r>
                        <a:rPr kumimoji="1" lang="ja-JP" altLang="en-US" sz="1100" u="none" dirty="0"/>
                        <a:t>日</a:t>
                      </a:r>
                      <a:endParaRPr kumimoji="1" lang="ja-JP" altLang="en-US" sz="1100" b="1" i="0" u="none" dirty="0">
                        <a:solidFill>
                          <a:schemeClr val="tx1"/>
                        </a:solidFill>
                        <a:latin typeface="+mj-ea"/>
                        <a:ea typeface="+mj-ea"/>
                      </a:endParaRPr>
                    </a:p>
                  </a:txBody>
                  <a:tcPr marL="74296" marR="74296" marT="37147" marB="37147" anchor="ctr" anchorCtr="1"/>
                </a:tc>
                <a:tc>
                  <a:txBody>
                    <a:bodyPr/>
                    <a:lstStyle/>
                    <a:p>
                      <a:pPr algn="r"/>
                      <a:r>
                        <a:rPr kumimoji="1" lang="en-US" altLang="ja-JP" sz="1100" baseline="0" dirty="0"/>
                        <a:t>   7</a:t>
                      </a:r>
                      <a:r>
                        <a:rPr kumimoji="1" lang="en-US" altLang="ja-JP" sz="1100" dirty="0"/>
                        <a:t> </a:t>
                      </a:r>
                      <a:r>
                        <a:rPr kumimoji="1" lang="ja-JP" altLang="en-US" sz="1100" dirty="0"/>
                        <a:t>月  </a:t>
                      </a:r>
                      <a:r>
                        <a:rPr kumimoji="1" lang="en-US" altLang="ja-JP" sz="1100" dirty="0"/>
                        <a:t>1 </a:t>
                      </a:r>
                      <a:r>
                        <a:rPr kumimoji="1" lang="ja-JP" altLang="en-US" sz="1100" dirty="0"/>
                        <a:t>日</a:t>
                      </a:r>
                      <a:r>
                        <a:rPr kumimoji="1" lang="ja-JP" altLang="en-US" sz="1100" baseline="0" dirty="0"/>
                        <a:t> </a:t>
                      </a:r>
                      <a:r>
                        <a:rPr kumimoji="1" lang="ja-JP" altLang="en-US" sz="1100" dirty="0"/>
                        <a:t>～    離  職  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u="none" dirty="0"/>
                        <a:t>0 </a:t>
                      </a:r>
                      <a:r>
                        <a:rPr kumimoji="1" lang="ja-JP" altLang="en-US" sz="1100" u="none" dirty="0"/>
                        <a:t>日</a:t>
                      </a:r>
                      <a:endParaRPr kumimoji="1" lang="ja-JP" altLang="en-US" sz="1100" b="0" u="none" dirty="0">
                        <a:solidFill>
                          <a:schemeClr val="tx1"/>
                        </a:solidFill>
                        <a:latin typeface="+mj-ea"/>
                        <a:ea typeface="+mj-ea"/>
                      </a:endParaRPr>
                    </a:p>
                  </a:txBody>
                  <a:tcPr marL="74296" marR="74296" marT="37147" marB="37147" anchor="ctr" anchorCtr="1"/>
                </a:tc>
                <a:tc>
                  <a:txBody>
                    <a:bodyPr/>
                    <a:lstStyle/>
                    <a:p>
                      <a:pPr algn="r"/>
                      <a:r>
                        <a:rPr kumimoji="1" lang="ja-JP" altLang="en-US" sz="1100" dirty="0"/>
                        <a:t> 　　　</a:t>
                      </a:r>
                      <a:r>
                        <a:rPr kumimoji="1" lang="en-US" altLang="ja-JP" sz="1100" dirty="0"/>
                        <a:t>0</a:t>
                      </a:r>
                      <a:endParaRPr kumimoji="1" lang="en-US" altLang="ja-JP" sz="1100" b="0" dirty="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endParaRPr lang="ja-JP" altLang="en-US" sz="1100" dirty="0"/>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lnT w="38100" cap="flat" cmpd="sng" algn="ctr">
                      <a:solidFill>
                        <a:schemeClr val="bg1"/>
                      </a:solidFill>
                      <a:prstDash val="solid"/>
                      <a:round/>
                      <a:headEnd type="none" w="med" len="med"/>
                      <a:tailEnd type="none" w="med" len="med"/>
                    </a:lnT>
                  </a:tcPr>
                </a:tc>
                <a:tc>
                  <a:txBody>
                    <a:bodyPr/>
                    <a:lstStyle/>
                    <a:p>
                      <a:endParaRPr lang="ja-JP" altLang="en-US" sz="1100" dirty="0"/>
                    </a:p>
                  </a:txBody>
                  <a:tcPr marL="74296" marR="74296" marT="37147" marB="37147" anchor="ctr" anchorCtr="1"/>
                </a:tc>
                <a:extLst>
                  <a:ext uri="{0D108BD9-81ED-4DB2-BD59-A6C34878D82A}">
                    <a16:rowId xmlns:a16="http://schemas.microsoft.com/office/drawing/2014/main" val="10001"/>
                  </a:ext>
                </a:extLst>
              </a:tr>
              <a:tr h="32309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a:t>
                      </a:r>
                      <a:r>
                        <a:rPr kumimoji="1" lang="en-US" altLang="ja-JP" sz="1100" dirty="0">
                          <a:solidFill>
                            <a:srgbClr val="FF0000"/>
                          </a:solidFill>
                        </a:rPr>
                        <a:t>11 </a:t>
                      </a:r>
                      <a:r>
                        <a:rPr kumimoji="1" lang="ja-JP" altLang="en-US" sz="1100" dirty="0">
                          <a:solidFill>
                            <a:srgbClr val="FF0000"/>
                          </a:solidFill>
                        </a:rPr>
                        <a:t>月 </a:t>
                      </a:r>
                      <a:r>
                        <a:rPr kumimoji="1" lang="en-US" altLang="ja-JP" sz="1100" dirty="0">
                          <a:solidFill>
                            <a:srgbClr val="FF0000"/>
                          </a:solidFill>
                        </a:rPr>
                        <a:t>1 </a:t>
                      </a:r>
                      <a:r>
                        <a:rPr kumimoji="1" lang="ja-JP" altLang="en-US" sz="1100" dirty="0">
                          <a:solidFill>
                            <a:srgbClr val="FF0000"/>
                          </a:solidFill>
                        </a:rPr>
                        <a:t>日 ～   </a:t>
                      </a:r>
                      <a:r>
                        <a:rPr kumimoji="1" lang="en-US" altLang="ja-JP" sz="1100" dirty="0">
                          <a:solidFill>
                            <a:srgbClr val="FF0000"/>
                          </a:solidFill>
                        </a:rPr>
                        <a:t>11 </a:t>
                      </a:r>
                      <a:r>
                        <a:rPr kumimoji="1" lang="ja-JP" altLang="en-US" sz="1100" dirty="0">
                          <a:solidFill>
                            <a:srgbClr val="FF0000"/>
                          </a:solidFill>
                        </a:rPr>
                        <a:t>月 </a:t>
                      </a:r>
                      <a:r>
                        <a:rPr kumimoji="1" lang="en-US" altLang="ja-JP" sz="1100" dirty="0">
                          <a:solidFill>
                            <a:srgbClr val="FF0000"/>
                          </a:solidFill>
                        </a:rPr>
                        <a:t>30 </a:t>
                      </a:r>
                      <a:r>
                        <a:rPr kumimoji="1" lang="ja-JP" altLang="en-US" sz="1100" dirty="0">
                          <a:solidFill>
                            <a:srgbClr val="FF0000"/>
                          </a:solidFill>
                        </a:rPr>
                        <a:t>日</a:t>
                      </a:r>
                      <a:endParaRPr kumimoji="1" lang="ja-JP" altLang="en-US" sz="1100" b="0" dirty="0">
                        <a:solidFill>
                          <a:srgbClr val="FF0000"/>
                        </a:solidFill>
                        <a:latin typeface="+mj-ea"/>
                        <a:ea typeface="+mj-ea"/>
                      </a:endParaRPr>
                    </a:p>
                  </a:txBody>
                  <a:tcPr marL="74296" marR="74296" marT="37147" marB="37147" anchor="ctr" anchorCtr="1"/>
                </a:tc>
                <a:tc>
                  <a:txBody>
                    <a:bodyPr/>
                    <a:lstStyle/>
                    <a:p>
                      <a:pPr algn="ctr"/>
                      <a:r>
                        <a:rPr kumimoji="1" lang="en-US" altLang="ja-JP" sz="1100" dirty="0">
                          <a:solidFill>
                            <a:srgbClr val="FF0000"/>
                          </a:solidFill>
                        </a:rPr>
                        <a:t> 20</a:t>
                      </a:r>
                      <a:r>
                        <a:rPr kumimoji="1" lang="en-US" altLang="ja-JP" sz="1100" baseline="0" dirty="0">
                          <a:solidFill>
                            <a:srgbClr val="FF0000"/>
                          </a:solidFill>
                        </a:rPr>
                        <a:t> </a:t>
                      </a:r>
                      <a:r>
                        <a:rPr kumimoji="1" lang="ja-JP" altLang="en-US" sz="1100" dirty="0">
                          <a:solidFill>
                            <a:srgbClr val="FF0000"/>
                          </a:solidFill>
                        </a:rPr>
                        <a:t>日</a:t>
                      </a:r>
                      <a:endParaRPr kumimoji="1" lang="ja-JP" altLang="en-US" sz="1100" b="0" dirty="0">
                        <a:solidFill>
                          <a:srgbClr val="FF0000"/>
                        </a:solidFill>
                        <a:latin typeface="+mj-ea"/>
                        <a:ea typeface="+mj-ea"/>
                      </a:endParaRPr>
                    </a:p>
                  </a:txBody>
                  <a:tcPr marL="74296" marR="74296" marT="37147" marB="37147" anchor="ctr" anchorCtr="1"/>
                </a:tc>
                <a:tc>
                  <a:txBody>
                    <a:bodyPr/>
                    <a:lstStyle/>
                    <a:p>
                      <a:pPr algn="r"/>
                      <a:r>
                        <a:rPr kumimoji="1" lang="en-US" altLang="ja-JP" sz="1100" dirty="0">
                          <a:solidFill>
                            <a:srgbClr val="FF0000"/>
                          </a:solidFill>
                        </a:rPr>
                        <a:t>   11 </a:t>
                      </a:r>
                      <a:r>
                        <a:rPr kumimoji="1" lang="ja-JP" altLang="en-US" sz="1100" dirty="0">
                          <a:solidFill>
                            <a:srgbClr val="FF0000"/>
                          </a:solidFill>
                        </a:rPr>
                        <a:t>月  </a:t>
                      </a:r>
                      <a:r>
                        <a:rPr kumimoji="1" lang="en-US" altLang="ja-JP" sz="1100" dirty="0">
                          <a:solidFill>
                            <a:srgbClr val="FF0000"/>
                          </a:solidFill>
                        </a:rPr>
                        <a:t>1 </a:t>
                      </a:r>
                      <a:r>
                        <a:rPr kumimoji="1" lang="ja-JP" altLang="en-US" sz="1100" dirty="0">
                          <a:solidFill>
                            <a:srgbClr val="FF0000"/>
                          </a:solidFill>
                        </a:rPr>
                        <a:t>日 ～</a:t>
                      </a:r>
                      <a:r>
                        <a:rPr kumimoji="1" lang="en-US" altLang="ja-JP" sz="1100" baseline="0" dirty="0">
                          <a:solidFill>
                            <a:srgbClr val="FF0000"/>
                          </a:solidFill>
                        </a:rPr>
                        <a:t> </a:t>
                      </a:r>
                      <a:r>
                        <a:rPr kumimoji="1" lang="ja-JP" altLang="en-US" sz="1100" dirty="0">
                          <a:solidFill>
                            <a:srgbClr val="FF0000"/>
                          </a:solidFill>
                        </a:rPr>
                        <a:t>  </a:t>
                      </a:r>
                      <a:r>
                        <a:rPr kumimoji="1" lang="en-US" altLang="ja-JP" sz="1100" dirty="0">
                          <a:solidFill>
                            <a:srgbClr val="FF0000"/>
                          </a:solidFill>
                        </a:rPr>
                        <a:t>11 </a:t>
                      </a:r>
                      <a:r>
                        <a:rPr kumimoji="1" lang="ja-JP" altLang="en-US" sz="1100" dirty="0">
                          <a:solidFill>
                            <a:srgbClr val="FF0000"/>
                          </a:solidFill>
                        </a:rPr>
                        <a:t>月 </a:t>
                      </a:r>
                      <a:r>
                        <a:rPr kumimoji="1" lang="en-US" altLang="ja-JP" sz="1100" dirty="0">
                          <a:solidFill>
                            <a:srgbClr val="FF0000"/>
                          </a:solidFill>
                        </a:rPr>
                        <a:t>30 </a:t>
                      </a:r>
                      <a:r>
                        <a:rPr kumimoji="1" lang="ja-JP" altLang="en-US" sz="1100" dirty="0">
                          <a:solidFill>
                            <a:srgbClr val="FF0000"/>
                          </a:solidFill>
                        </a:rPr>
                        <a:t>日</a:t>
                      </a:r>
                      <a:endParaRPr kumimoji="1" lang="ja-JP" altLang="en-US" sz="1100" b="0" dirty="0">
                        <a:solidFill>
                          <a:srgbClr val="FF0000"/>
                        </a:solidFill>
                        <a:latin typeface="+mj-ea"/>
                        <a:ea typeface="+mj-ea"/>
                      </a:endParaRPr>
                    </a:p>
                  </a:txBody>
                  <a:tcPr marL="74296" marR="74296" marT="37147" marB="37147" anchor="ctr" anchorCtr="1"/>
                </a:tc>
                <a:tc>
                  <a:txBody>
                    <a:bodyPr/>
                    <a:lstStyle/>
                    <a:p>
                      <a:pPr algn="ctr"/>
                      <a:r>
                        <a:rPr kumimoji="1" lang="en-US" altLang="ja-JP" sz="1100" dirty="0">
                          <a:solidFill>
                            <a:srgbClr val="FF0000"/>
                          </a:solidFill>
                        </a:rPr>
                        <a:t>20 </a:t>
                      </a:r>
                      <a:r>
                        <a:rPr kumimoji="1" lang="ja-JP" altLang="en-US" sz="1100" dirty="0">
                          <a:solidFill>
                            <a:srgbClr val="FF0000"/>
                          </a:solidFill>
                        </a:rPr>
                        <a:t>日</a:t>
                      </a:r>
                      <a:endParaRPr kumimoji="1" lang="ja-JP" altLang="en-US" sz="1100" b="0" dirty="0">
                        <a:solidFill>
                          <a:srgbClr val="FF0000"/>
                        </a:solidFill>
                        <a:latin typeface="+mj-ea"/>
                        <a:ea typeface="+mj-ea"/>
                      </a:endParaRPr>
                    </a:p>
                  </a:txBody>
                  <a:tcPr marL="74296" marR="74296" marT="37147" marB="37147" anchor="ctr" anchorCtr="1"/>
                </a:tc>
                <a:tc>
                  <a:txBody>
                    <a:bodyPr/>
                    <a:lstStyle/>
                    <a:p>
                      <a:r>
                        <a:rPr lang="en-US" altLang="ja-JP" sz="1100" dirty="0"/>
                        <a:t>300,000</a:t>
                      </a:r>
                      <a:endParaRPr lang="ja-JP" altLang="en-US" sz="1100" dirty="0"/>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extLst>
                  <a:ext uri="{0D108BD9-81ED-4DB2-BD59-A6C34878D82A}">
                    <a16:rowId xmlns:a16="http://schemas.microsoft.com/office/drawing/2014/main" val="10002"/>
                  </a:ext>
                </a:extLst>
              </a:tr>
              <a:tr h="3268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10 </a:t>
                      </a:r>
                      <a:r>
                        <a:rPr kumimoji="1" lang="ja-JP" altLang="en-US" sz="1100" dirty="0"/>
                        <a:t>月 </a:t>
                      </a:r>
                      <a:r>
                        <a:rPr kumimoji="1" lang="en-US" altLang="ja-JP" sz="1100" dirty="0"/>
                        <a:t>1 </a:t>
                      </a:r>
                      <a:r>
                        <a:rPr kumimoji="1" lang="ja-JP" altLang="en-US" sz="1100" dirty="0"/>
                        <a:t>日 ～   </a:t>
                      </a:r>
                      <a:r>
                        <a:rPr kumimoji="1" lang="en-US" altLang="ja-JP" sz="1100" dirty="0"/>
                        <a:t>10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a:t>31 </a:t>
                      </a:r>
                      <a:r>
                        <a:rPr kumimoji="1" lang="ja-JP" altLang="en-US" sz="1100" dirty="0"/>
                        <a:t>日</a:t>
                      </a:r>
                      <a:endParaRPr kumimoji="1" lang="ja-JP" altLang="en-US" sz="1100" b="0" dirty="0">
                        <a:solidFill>
                          <a:schemeClr val="tx1"/>
                        </a:solidFill>
                        <a:latin typeface="+mj-ea"/>
                        <a:ea typeface="+mj-ea"/>
                      </a:endParaRPr>
                    </a:p>
                  </a:txBody>
                  <a:tcPr marL="74296" marR="74296" marT="37147" marB="37147" anchor="ctr" anchorCtr="1"/>
                </a:tc>
                <a:tc>
                  <a:txBody>
                    <a:bodyPr/>
                    <a:lstStyle/>
                    <a:p>
                      <a:pPr algn="r"/>
                      <a:r>
                        <a:rPr kumimoji="1" lang="en-US" altLang="ja-JP" sz="1100" dirty="0"/>
                        <a:t>   10</a:t>
                      </a:r>
                      <a:r>
                        <a:rPr kumimoji="1" lang="en-US" altLang="ja-JP" sz="1100" baseline="0" dirty="0"/>
                        <a:t> </a:t>
                      </a:r>
                      <a:r>
                        <a:rPr kumimoji="1" lang="ja-JP" altLang="en-US" sz="1100" dirty="0"/>
                        <a:t>月  </a:t>
                      </a:r>
                      <a:r>
                        <a:rPr kumimoji="1" lang="en-US" altLang="ja-JP" sz="1100" dirty="0"/>
                        <a:t>1 </a:t>
                      </a:r>
                      <a:r>
                        <a:rPr kumimoji="1" lang="ja-JP" altLang="en-US" sz="1100" dirty="0"/>
                        <a:t>日 ～   </a:t>
                      </a:r>
                      <a:r>
                        <a:rPr kumimoji="1" lang="en-US" altLang="ja-JP" sz="1100" dirty="0"/>
                        <a:t>10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31 </a:t>
                      </a:r>
                      <a:r>
                        <a:rPr kumimoji="1" lang="ja-JP" altLang="en-US" sz="1100" dirty="0"/>
                        <a:t>日</a:t>
                      </a:r>
                      <a:endParaRPr kumimoji="1" lang="ja-JP" altLang="en-US" sz="1100" b="0" dirty="0">
                        <a:solidFill>
                          <a:schemeClr val="tx1"/>
                        </a:solidFill>
                        <a:latin typeface="+mj-ea"/>
                        <a:ea typeface="+mj-ea"/>
                      </a:endParaRPr>
                    </a:p>
                  </a:txBody>
                  <a:tcPr marL="74296" marR="74296" marT="37147" marB="37147" anchor="ctr" anchorCtr="1"/>
                </a:tc>
                <a:tc>
                  <a:txBody>
                    <a:bodyPr/>
                    <a:lstStyle/>
                    <a:p>
                      <a:r>
                        <a:rPr lang="en-US" altLang="ja-JP" sz="1100" dirty="0"/>
                        <a:t>300,000</a:t>
                      </a: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extLst>
                  <a:ext uri="{0D108BD9-81ED-4DB2-BD59-A6C34878D82A}">
                    <a16:rowId xmlns:a16="http://schemas.microsoft.com/office/drawing/2014/main" val="10003"/>
                  </a:ext>
                </a:extLst>
              </a:tr>
              <a:tr h="3268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9 </a:t>
                      </a:r>
                      <a:r>
                        <a:rPr kumimoji="1" lang="ja-JP" altLang="en-US" sz="1100" dirty="0"/>
                        <a:t>月 </a:t>
                      </a:r>
                      <a:r>
                        <a:rPr kumimoji="1" lang="en-US" altLang="ja-JP" sz="1100" dirty="0"/>
                        <a:t>1 </a:t>
                      </a:r>
                      <a:r>
                        <a:rPr kumimoji="1" lang="ja-JP" altLang="en-US" sz="1100" dirty="0"/>
                        <a:t>日 ～   </a:t>
                      </a:r>
                      <a:r>
                        <a:rPr kumimoji="1" lang="en-US" altLang="ja-JP" sz="1100" dirty="0"/>
                        <a:t>9 </a:t>
                      </a:r>
                      <a:r>
                        <a:rPr kumimoji="1" lang="ja-JP" altLang="en-US" sz="1100" dirty="0"/>
                        <a:t>月 </a:t>
                      </a: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9</a:t>
                      </a:r>
                      <a:r>
                        <a:rPr kumimoji="1" lang="en-US" altLang="ja-JP" sz="1100" baseline="0" dirty="0"/>
                        <a:t> </a:t>
                      </a:r>
                      <a:r>
                        <a:rPr kumimoji="1" lang="ja-JP" altLang="en-US" sz="1100" dirty="0"/>
                        <a:t>月  </a:t>
                      </a:r>
                      <a:r>
                        <a:rPr kumimoji="1" lang="en-US" altLang="ja-JP" sz="1100" dirty="0"/>
                        <a:t>1 </a:t>
                      </a:r>
                      <a:r>
                        <a:rPr kumimoji="1" lang="ja-JP" altLang="en-US" sz="1100" dirty="0"/>
                        <a:t>日 ～   </a:t>
                      </a:r>
                      <a:r>
                        <a:rPr kumimoji="1" lang="en-US" altLang="ja-JP" sz="1100" dirty="0"/>
                        <a:t>9 </a:t>
                      </a:r>
                      <a:r>
                        <a:rPr kumimoji="1" lang="ja-JP" altLang="en-US" sz="1100" dirty="0"/>
                        <a:t>月 </a:t>
                      </a: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a:t>30</a:t>
                      </a:r>
                      <a:r>
                        <a:rPr kumimoji="1" lang="ja-JP" altLang="en-US"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300,000</a:t>
                      </a:r>
                      <a:endParaRPr lang="ja-JP" altLang="en-US" sz="1100" dirty="0"/>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a:p>
                  </a:txBody>
                  <a:tcPr marL="74296" marR="74296" marT="37147" marB="37147" anchor="ctr" anchorCtr="1"/>
                </a:tc>
                <a:extLst>
                  <a:ext uri="{0D108BD9-81ED-4DB2-BD59-A6C34878D82A}">
                    <a16:rowId xmlns:a16="http://schemas.microsoft.com/office/drawing/2014/main" val="10004"/>
                  </a:ext>
                </a:extLst>
              </a:tr>
              <a:tr h="3268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8 </a:t>
                      </a:r>
                      <a:r>
                        <a:rPr kumimoji="1" lang="ja-JP" altLang="en-US" sz="1100" dirty="0"/>
                        <a:t>月 </a:t>
                      </a:r>
                      <a:r>
                        <a:rPr kumimoji="1" lang="en-US" altLang="ja-JP" sz="1100" dirty="0"/>
                        <a:t>1 </a:t>
                      </a:r>
                      <a:r>
                        <a:rPr kumimoji="1" lang="ja-JP" altLang="en-US" sz="1100" dirty="0"/>
                        <a:t>日 ～   </a:t>
                      </a:r>
                      <a:r>
                        <a:rPr kumimoji="1" lang="en-US" altLang="ja-JP" sz="1100" dirty="0"/>
                        <a:t>8 </a:t>
                      </a:r>
                      <a:r>
                        <a:rPr kumimoji="1" lang="ja-JP" altLang="en-US" sz="1100" dirty="0"/>
                        <a:t>月 </a:t>
                      </a:r>
                      <a:r>
                        <a:rPr kumimoji="1" lang="en-US" altLang="ja-JP" sz="1100" dirty="0"/>
                        <a:t>31 </a:t>
                      </a:r>
                      <a:r>
                        <a:rPr kumimoji="1" lang="ja-JP" altLang="en-US" sz="1100" dirty="0"/>
                        <a:t>日</a:t>
                      </a:r>
                      <a:r>
                        <a:rPr kumimoji="1" lang="ja-JP" altLang="en-US" sz="1100" baseline="0" dirty="0"/>
                        <a:t> </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8 </a:t>
                      </a:r>
                      <a:r>
                        <a:rPr kumimoji="1" lang="ja-JP" altLang="en-US" sz="1100" dirty="0"/>
                        <a:t>月  </a:t>
                      </a:r>
                      <a:r>
                        <a:rPr kumimoji="1" lang="en-US" altLang="ja-JP" sz="1100" dirty="0"/>
                        <a:t>1 </a:t>
                      </a:r>
                      <a:r>
                        <a:rPr kumimoji="1" lang="ja-JP" altLang="en-US" sz="1100" dirty="0"/>
                        <a:t>日 ～   </a:t>
                      </a:r>
                      <a:r>
                        <a:rPr kumimoji="1" lang="en-US" altLang="ja-JP" sz="1100" dirty="0"/>
                        <a:t>8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300,000</a:t>
                      </a:r>
                      <a:endParaRPr lang="ja-JP" altLang="en-US" sz="1100" dirty="0"/>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a:p>
                  </a:txBody>
                  <a:tcPr marL="74296" marR="74296" marT="37147" marB="37147" anchor="ctr" anchorCtr="1"/>
                </a:tc>
                <a:extLst>
                  <a:ext uri="{0D108BD9-81ED-4DB2-BD59-A6C34878D82A}">
                    <a16:rowId xmlns:a16="http://schemas.microsoft.com/office/drawing/2014/main" val="10005"/>
                  </a:ext>
                </a:extLst>
              </a:tr>
              <a:tr h="3268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7 </a:t>
                      </a:r>
                      <a:r>
                        <a:rPr kumimoji="1" lang="ja-JP" altLang="en-US" sz="1100" dirty="0"/>
                        <a:t>月  </a:t>
                      </a:r>
                      <a:r>
                        <a:rPr kumimoji="1" lang="en-US" altLang="ja-JP" sz="1100" dirty="0"/>
                        <a:t>1 </a:t>
                      </a:r>
                      <a:r>
                        <a:rPr kumimoji="1" lang="ja-JP" altLang="en-US" sz="1100" dirty="0"/>
                        <a:t>日 ～ </a:t>
                      </a:r>
                      <a:r>
                        <a:rPr kumimoji="1" lang="en-US" altLang="ja-JP" sz="1100" baseline="0" dirty="0"/>
                        <a:t>  7</a:t>
                      </a:r>
                      <a:r>
                        <a:rPr kumimoji="1" lang="en-US" altLang="ja-JP" sz="1100" dirty="0"/>
                        <a:t>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31</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7 </a:t>
                      </a:r>
                      <a:r>
                        <a:rPr kumimoji="1" lang="ja-JP" altLang="en-US" sz="1100" dirty="0"/>
                        <a:t>月  </a:t>
                      </a:r>
                      <a:r>
                        <a:rPr kumimoji="1" lang="en-US" altLang="ja-JP" sz="1100" dirty="0"/>
                        <a:t>1 </a:t>
                      </a:r>
                      <a:r>
                        <a:rPr kumimoji="1" lang="ja-JP" altLang="en-US" sz="1100" dirty="0"/>
                        <a:t>日 ～   </a:t>
                      </a:r>
                      <a:r>
                        <a:rPr kumimoji="1" lang="en-US" altLang="ja-JP" sz="1100" dirty="0"/>
                        <a:t>7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31</a:t>
                      </a:r>
                      <a:r>
                        <a:rPr kumimoji="1" lang="en-US" altLang="ja-JP"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300,000</a:t>
                      </a:r>
                      <a:endParaRPr lang="ja-JP" altLang="en-US" sz="1100" dirty="0"/>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extLst>
                  <a:ext uri="{0D108BD9-81ED-4DB2-BD59-A6C34878D82A}">
                    <a16:rowId xmlns:a16="http://schemas.microsoft.com/office/drawing/2014/main" val="10006"/>
                  </a:ext>
                </a:extLst>
              </a:tr>
              <a:tr h="3268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6 </a:t>
                      </a:r>
                      <a:r>
                        <a:rPr kumimoji="1" lang="ja-JP" altLang="en-US" sz="1100" dirty="0"/>
                        <a:t>月  </a:t>
                      </a:r>
                      <a:r>
                        <a:rPr kumimoji="1" lang="en-US" altLang="ja-JP" sz="1100" dirty="0"/>
                        <a:t>1 </a:t>
                      </a:r>
                      <a:r>
                        <a:rPr kumimoji="1" lang="ja-JP" altLang="en-US" sz="1100" dirty="0"/>
                        <a:t>日 ～   </a:t>
                      </a:r>
                      <a:r>
                        <a:rPr kumimoji="1" lang="en-US" altLang="ja-JP" sz="1100" dirty="0"/>
                        <a:t>6 </a:t>
                      </a:r>
                      <a:r>
                        <a:rPr kumimoji="1" lang="ja-JP" altLang="en-US" sz="1100" dirty="0"/>
                        <a:t>月 </a:t>
                      </a: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r"/>
                      <a:r>
                        <a:rPr kumimoji="1" lang="en-US" altLang="ja-JP" sz="1100" dirty="0"/>
                        <a:t>   6</a:t>
                      </a:r>
                      <a:r>
                        <a:rPr kumimoji="1" lang="en-US" altLang="ja-JP" sz="1100" baseline="0" dirty="0"/>
                        <a:t> </a:t>
                      </a:r>
                      <a:r>
                        <a:rPr kumimoji="1" lang="ja-JP" altLang="en-US" sz="1100" dirty="0"/>
                        <a:t>月  </a:t>
                      </a:r>
                      <a:r>
                        <a:rPr kumimoji="1" lang="en-US" altLang="ja-JP" sz="1100" dirty="0"/>
                        <a:t>1 </a:t>
                      </a:r>
                      <a:r>
                        <a:rPr kumimoji="1" lang="ja-JP" altLang="en-US" sz="1100" dirty="0"/>
                        <a:t>日 ～</a:t>
                      </a:r>
                      <a:r>
                        <a:rPr kumimoji="1" lang="ja-JP" altLang="en-US" sz="1100" baseline="0" dirty="0"/>
                        <a:t>   </a:t>
                      </a:r>
                      <a:r>
                        <a:rPr kumimoji="1" lang="en-US" altLang="ja-JP" sz="1100" baseline="0" dirty="0"/>
                        <a:t>6 </a:t>
                      </a:r>
                      <a:r>
                        <a:rPr kumimoji="1" lang="ja-JP" altLang="en-US" sz="1100" dirty="0"/>
                        <a:t>月 </a:t>
                      </a: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300,000</a:t>
                      </a:r>
                      <a:endParaRPr lang="ja-JP" altLang="en-US" sz="1100" dirty="0"/>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7"/>
                  </a:ext>
                </a:extLst>
              </a:tr>
              <a:tr h="3268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5 </a:t>
                      </a:r>
                      <a:r>
                        <a:rPr kumimoji="1" lang="ja-JP" altLang="en-US" sz="1100" dirty="0"/>
                        <a:t>月  </a:t>
                      </a:r>
                      <a:r>
                        <a:rPr kumimoji="1" lang="en-US" altLang="ja-JP" sz="1100" dirty="0"/>
                        <a:t>1 </a:t>
                      </a:r>
                      <a:r>
                        <a:rPr kumimoji="1" lang="ja-JP" altLang="en-US" sz="1100" dirty="0"/>
                        <a:t>日 ～  </a:t>
                      </a:r>
                      <a:r>
                        <a:rPr kumimoji="1" lang="en-US" altLang="ja-JP" sz="1100" dirty="0"/>
                        <a:t>5 </a:t>
                      </a:r>
                      <a:r>
                        <a:rPr kumimoji="1" lang="ja-JP" altLang="en-US" sz="1100" dirty="0"/>
                        <a:t>月 </a:t>
                      </a:r>
                      <a:r>
                        <a:rPr kumimoji="1" lang="en-US" altLang="ja-JP" sz="1100" dirty="0"/>
                        <a:t>31</a:t>
                      </a:r>
                      <a:r>
                        <a:rPr kumimoji="1" lang="en-US" altLang="ja-JP" sz="1100" baseline="0" dirty="0"/>
                        <a:t>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dirty="0"/>
                    </a:p>
                  </a:txBody>
                  <a:tcPr marL="74296" marR="74296" marT="37147" marB="37147" anchor="ctr" anchorCtr="1"/>
                </a:tc>
                <a:tc>
                  <a:txBody>
                    <a:bodyPr/>
                    <a:lstStyle/>
                    <a:p>
                      <a:endParaRPr lang="ja-JP" altLang="en-US" dirty="0"/>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endParaRPr lang="ja-JP" altLang="en-US" sz="1100" dirty="0"/>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8"/>
                  </a:ext>
                </a:extLst>
              </a:tr>
              <a:tr h="26446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baseline="0" dirty="0"/>
                        <a:t>4 </a:t>
                      </a:r>
                      <a:r>
                        <a:rPr kumimoji="1" lang="ja-JP" altLang="en-US" sz="1100" dirty="0"/>
                        <a:t>月  </a:t>
                      </a:r>
                      <a:r>
                        <a:rPr kumimoji="1" lang="en-US" altLang="ja-JP" sz="1100" dirty="0"/>
                        <a:t>1 </a:t>
                      </a:r>
                      <a:r>
                        <a:rPr kumimoji="1" lang="ja-JP" altLang="en-US" sz="1100" dirty="0"/>
                        <a:t>日 ～  </a:t>
                      </a:r>
                      <a:r>
                        <a:rPr kumimoji="1" lang="en-US" altLang="ja-JP" sz="1100" dirty="0"/>
                        <a:t>4 </a:t>
                      </a:r>
                      <a:r>
                        <a:rPr kumimoji="1" lang="ja-JP" altLang="en-US" sz="1100" dirty="0"/>
                        <a:t>月 </a:t>
                      </a: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30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09"/>
                  </a:ext>
                </a:extLst>
              </a:tr>
              <a:tr h="1269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3</a:t>
                      </a:r>
                      <a:r>
                        <a:rPr kumimoji="1" lang="en-US" altLang="ja-JP" sz="1100" baseline="0" dirty="0"/>
                        <a:t> </a:t>
                      </a:r>
                      <a:r>
                        <a:rPr kumimoji="1" lang="ja-JP" altLang="en-US" sz="1100" dirty="0"/>
                        <a:t>月  </a:t>
                      </a:r>
                      <a:r>
                        <a:rPr kumimoji="1" lang="en-US" altLang="ja-JP" sz="1100" dirty="0"/>
                        <a:t>1 </a:t>
                      </a:r>
                      <a:r>
                        <a:rPr kumimoji="1" lang="ja-JP" altLang="en-US" sz="1100" dirty="0"/>
                        <a:t>日  ～ </a:t>
                      </a:r>
                      <a:r>
                        <a:rPr kumimoji="1" lang="en-US" altLang="ja-JP" sz="1100" dirty="0"/>
                        <a:t>3</a:t>
                      </a:r>
                      <a:r>
                        <a:rPr kumimoji="1" lang="en-US" altLang="ja-JP" sz="1100" baseline="0" dirty="0"/>
                        <a:t>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baseline="0" dirty="0"/>
                        <a:t> </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10"/>
                  </a:ext>
                </a:extLst>
              </a:tr>
              <a:tr h="26446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t>  2 </a:t>
                      </a:r>
                      <a:r>
                        <a:rPr kumimoji="1" lang="ja-JP" altLang="en-US" sz="1100" dirty="0"/>
                        <a:t>月  </a:t>
                      </a:r>
                      <a:r>
                        <a:rPr kumimoji="1" lang="en-US" altLang="ja-JP" sz="1100" dirty="0"/>
                        <a:t>1 </a:t>
                      </a:r>
                      <a:r>
                        <a:rPr kumimoji="1" lang="ja-JP" altLang="en-US" sz="1100" dirty="0"/>
                        <a:t>日 ～   </a:t>
                      </a:r>
                      <a:r>
                        <a:rPr kumimoji="1" lang="en-US" altLang="ja-JP" sz="1100" dirty="0"/>
                        <a:t>2 </a:t>
                      </a:r>
                      <a:r>
                        <a:rPr kumimoji="1" lang="ja-JP" altLang="en-US" sz="1100" dirty="0"/>
                        <a:t>月 </a:t>
                      </a:r>
                      <a:r>
                        <a:rPr kumimoji="1" lang="en-US" altLang="ja-JP" sz="1100" dirty="0"/>
                        <a:t>28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28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 </a:t>
                      </a: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11"/>
                  </a:ext>
                </a:extLst>
              </a:tr>
              <a:tr h="17407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dirty="0"/>
                        <a:t>  </a:t>
                      </a:r>
                      <a:r>
                        <a:rPr kumimoji="1" lang="en-US" altLang="ja-JP" sz="1100" dirty="0"/>
                        <a:t>1 </a:t>
                      </a:r>
                      <a:r>
                        <a:rPr kumimoji="1" lang="ja-JP" altLang="en-US" sz="1100" dirty="0"/>
                        <a:t>月 </a:t>
                      </a:r>
                      <a:r>
                        <a:rPr kumimoji="1" lang="ja-JP" altLang="en-US" sz="1100" baseline="0" dirty="0"/>
                        <a:t> </a:t>
                      </a:r>
                      <a:r>
                        <a:rPr kumimoji="1" lang="en-US" altLang="ja-JP" sz="1100" dirty="0"/>
                        <a:t>1</a:t>
                      </a:r>
                      <a:r>
                        <a:rPr kumimoji="1" lang="ja-JP" altLang="en-US" sz="1100" dirty="0"/>
                        <a:t> 日 ～   </a:t>
                      </a:r>
                      <a:r>
                        <a:rPr kumimoji="1" lang="en-US" altLang="ja-JP" sz="1100" dirty="0"/>
                        <a:t>1 </a:t>
                      </a:r>
                      <a:r>
                        <a:rPr kumimoji="1" lang="ja-JP" altLang="en-US" sz="1100" dirty="0"/>
                        <a:t>月 </a:t>
                      </a: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31 </a:t>
                      </a:r>
                      <a:r>
                        <a:rPr kumimoji="1" lang="ja-JP" altLang="en-US" sz="1100" dirty="0"/>
                        <a:t>日</a:t>
                      </a:r>
                      <a:r>
                        <a:rPr kumimoji="1" lang="en-US" altLang="ja-JP" sz="1100" dirty="0"/>
                        <a:t> </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 </a:t>
                      </a: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10012"/>
                  </a:ext>
                </a:extLst>
              </a:tr>
              <a:tr h="2414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a:t>12</a:t>
                      </a:r>
                      <a:r>
                        <a:rPr kumimoji="1" lang="ja-JP" altLang="en-US" sz="1100"/>
                        <a:t>月  </a:t>
                      </a:r>
                      <a:r>
                        <a:rPr kumimoji="1" lang="en-US" altLang="ja-JP" sz="1100"/>
                        <a:t>1 </a:t>
                      </a:r>
                      <a:r>
                        <a:rPr kumimoji="1" lang="ja-JP" altLang="en-US" sz="1100"/>
                        <a:t>日 ～   </a:t>
                      </a:r>
                      <a:r>
                        <a:rPr kumimoji="1" lang="en-US" altLang="ja-JP" sz="1100"/>
                        <a:t>12 </a:t>
                      </a:r>
                      <a:r>
                        <a:rPr kumimoji="1" lang="ja-JP" altLang="en-US" sz="1100"/>
                        <a:t>月 </a:t>
                      </a:r>
                      <a:r>
                        <a:rPr kumimoji="1" lang="en-US" altLang="ja-JP" sz="1100"/>
                        <a:t>31 </a:t>
                      </a:r>
                      <a:r>
                        <a:rPr kumimoji="1" lang="ja-JP" altLang="en-US" sz="1100"/>
                        <a:t>日</a:t>
                      </a:r>
                      <a:endParaRPr kumimoji="1" lang="ja-JP" altLang="en-US" sz="1100" b="0">
                        <a:solidFill>
                          <a:sysClr val="windowText" lastClr="000000"/>
                        </a:solidFill>
                        <a:latin typeface="+mj-ea"/>
                        <a:ea typeface="+mj-ea"/>
                      </a:endParaRPr>
                    </a:p>
                  </a:txBody>
                  <a:tcPr marL="74296" marR="74296" marT="37147" marB="37147" anchor="ctr" anchorCtr="1"/>
                </a:tc>
                <a:tc>
                  <a:txBody>
                    <a:bodyPr/>
                    <a:lstStyle/>
                    <a:p>
                      <a:pPr algn="ctr"/>
                      <a:r>
                        <a:rPr kumimoji="1" lang="en-US" altLang="ja-JP" sz="1100" dirty="0"/>
                        <a:t>31 </a:t>
                      </a:r>
                      <a:r>
                        <a:rPr kumimoji="1" lang="ja-JP" altLang="en-US" sz="1100" dirty="0"/>
                        <a:t>日</a:t>
                      </a: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ja-JP" altLang="en-US" sz="1100" b="0" dirty="0">
                        <a:solidFill>
                          <a:sysClr val="windowText" lastClr="000000"/>
                        </a:solidFill>
                        <a:latin typeface="+mj-ea"/>
                        <a:ea typeface="+mj-ea"/>
                      </a:endParaRPr>
                    </a:p>
                  </a:txBody>
                  <a:tcPr marL="74296" marR="74296" marT="37147" marB="37147" anchor="ctr" anchorCtr="1"/>
                </a:tc>
                <a:tc>
                  <a:txBody>
                    <a:bodyPr/>
                    <a:lstStyle/>
                    <a:p>
                      <a:pPr algn="ctr"/>
                      <a:endParaRPr kumimoji="1" lang="en-US" altLang="ja-JP" sz="1100" b="0" dirty="0">
                        <a:solidFill>
                          <a:sysClr val="windowText" lastClr="000000"/>
                        </a:solidFill>
                        <a:latin typeface="+mj-ea"/>
                        <a:ea typeface="+mj-ea"/>
                      </a:endParaRPr>
                    </a:p>
                  </a:txBody>
                  <a:tcPr marL="74296" marR="74296" marT="37147" marB="37147" anchor="ctr" anchorCtr="1"/>
                </a:tc>
                <a:extLst>
                  <a:ext uri="{0D108BD9-81ED-4DB2-BD59-A6C34878D82A}">
                    <a16:rowId xmlns:a16="http://schemas.microsoft.com/office/drawing/2014/main" val="296795409"/>
                  </a:ext>
                </a:extLst>
              </a:tr>
            </a:tbl>
          </a:graphicData>
        </a:graphic>
      </p:graphicFrame>
      <p:sp>
        <p:nvSpPr>
          <p:cNvPr id="5" name="タイトル 1"/>
          <p:cNvSpPr txBox="1">
            <a:spLocks/>
          </p:cNvSpPr>
          <p:nvPr/>
        </p:nvSpPr>
        <p:spPr>
          <a:xfrm>
            <a:off x="495300" y="111"/>
            <a:ext cx="8634164"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４　</a:t>
            </a:r>
            <a:r>
              <a:rPr lang="ja-JP" altLang="en-US" sz="3600" spc="-150" dirty="0">
                <a:solidFill>
                  <a:schemeClr val="accent1">
                    <a:lumMod val="75000"/>
                  </a:schemeClr>
                </a:solidFill>
                <a:latin typeface="HG丸ｺﾞｼｯｸM-PRO" panose="020F0600000000000000" pitchFamily="50" charset="-128"/>
                <a:ea typeface="HG丸ｺﾞｼｯｸM-PRO" panose="020F0600000000000000" pitchFamily="50" charset="-128"/>
              </a:rPr>
              <a:t>離職証明書（離職票）</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632519" y="684358"/>
            <a:ext cx="8963917" cy="369332"/>
          </a:xfrm>
          <a:prstGeom prst="rect">
            <a:avLst/>
          </a:prstGeom>
        </p:spPr>
        <p:txBody>
          <a:bodyPr wrap="square">
            <a:spAutoFit/>
          </a:bodyPr>
          <a:lstStyle/>
          <a:p>
            <a:r>
              <a:rPr lang="ja-JP" altLang="en-US" kern="100" dirty="0">
                <a:latin typeface="+mj-ea"/>
                <a:ea typeface="+mj-ea"/>
                <a:cs typeface="Times New Roman" panose="02020603050405020304" pitchFamily="18" charset="0"/>
              </a:rPr>
              <a:t>（４）病気やけが等で就労できず、賃金の支払いがない場合（受給要件の緩和）</a:t>
            </a:r>
            <a:endParaRPr lang="ja-JP" altLang="en-US" sz="1400" dirty="0">
              <a:latin typeface="+mj-ea"/>
              <a:ea typeface="+mj-ea"/>
            </a:endParaRPr>
          </a:p>
        </p:txBody>
      </p:sp>
      <p:sp>
        <p:nvSpPr>
          <p:cNvPr id="9" name="正方形/長方形 8"/>
          <p:cNvSpPr/>
          <p:nvPr/>
        </p:nvSpPr>
        <p:spPr>
          <a:xfrm>
            <a:off x="828527" y="1034152"/>
            <a:ext cx="8996919" cy="307777"/>
          </a:xfrm>
          <a:prstGeom prst="rect">
            <a:avLst/>
          </a:prstGeom>
        </p:spPr>
        <p:txBody>
          <a:bodyPr wrap="square">
            <a:spAutoFit/>
          </a:bodyPr>
          <a:lstStyle/>
          <a:p>
            <a:r>
              <a:rPr lang="ja-JP" altLang="en-US" sz="1400" dirty="0">
                <a:latin typeface="+mj-ea"/>
                <a:ea typeface="+mj-ea"/>
              </a:rPr>
              <a:t>例）</a:t>
            </a:r>
            <a:r>
              <a:rPr lang="en-US" altLang="ja-JP" sz="1400" dirty="0" smtClean="0">
                <a:latin typeface="+mj-ea"/>
                <a:ea typeface="+mj-ea"/>
              </a:rPr>
              <a:t>H31.4.</a:t>
            </a:r>
            <a:r>
              <a:rPr lang="ja-JP" altLang="en-US" sz="1400" dirty="0">
                <a:latin typeface="+mj-ea"/>
                <a:ea typeface="+mj-ea"/>
              </a:rPr>
              <a:t>１日入社　</a:t>
            </a:r>
            <a:r>
              <a:rPr lang="en-US" altLang="ja-JP" sz="1400" dirty="0" smtClean="0">
                <a:latin typeface="+mj-ea"/>
                <a:ea typeface="+mj-ea"/>
              </a:rPr>
              <a:t>R</a:t>
            </a:r>
            <a:r>
              <a:rPr lang="ja-JP" altLang="en-US" sz="1400" dirty="0" smtClean="0">
                <a:latin typeface="+mj-ea"/>
                <a:ea typeface="+mj-ea"/>
              </a:rPr>
              <a:t>５</a:t>
            </a:r>
            <a:r>
              <a:rPr lang="en-US" altLang="ja-JP" sz="1400" dirty="0" smtClean="0">
                <a:latin typeface="+mj-ea"/>
                <a:ea typeface="+mj-ea"/>
              </a:rPr>
              <a:t>.</a:t>
            </a:r>
            <a:r>
              <a:rPr lang="ja-JP" altLang="en-US" sz="1400" dirty="0">
                <a:latin typeface="+mj-ea"/>
                <a:ea typeface="+mj-ea"/>
              </a:rPr>
              <a:t>７</a:t>
            </a:r>
            <a:r>
              <a:rPr lang="en-US" altLang="ja-JP" sz="1400" dirty="0">
                <a:latin typeface="+mj-ea"/>
                <a:ea typeface="+mj-ea"/>
              </a:rPr>
              <a:t>.31</a:t>
            </a:r>
            <a:r>
              <a:rPr lang="ja-JP" altLang="en-US" sz="1400" dirty="0">
                <a:latin typeface="+mj-ea"/>
                <a:ea typeface="+mj-ea"/>
              </a:rPr>
              <a:t>退職　給与月末締　 完全月給制　</a:t>
            </a:r>
            <a:r>
              <a:rPr lang="ja-JP" altLang="en-US" sz="1400" dirty="0" smtClean="0">
                <a:latin typeface="+mj-ea"/>
                <a:ea typeface="+mj-ea"/>
              </a:rPr>
              <a:t>Ｒ４</a:t>
            </a:r>
            <a:r>
              <a:rPr lang="en-US" altLang="ja-JP" sz="1400" dirty="0" smtClean="0">
                <a:latin typeface="+mj-ea"/>
                <a:ea typeface="+mj-ea"/>
              </a:rPr>
              <a:t>.11.21</a:t>
            </a:r>
            <a:r>
              <a:rPr lang="ja-JP" altLang="en-US" sz="1400" dirty="0">
                <a:latin typeface="+mj-ea"/>
                <a:ea typeface="+mj-ea"/>
              </a:rPr>
              <a:t>～離職日まで傷病欠勤の場合　</a:t>
            </a:r>
          </a:p>
        </p:txBody>
      </p:sp>
      <p:sp>
        <p:nvSpPr>
          <p:cNvPr id="10" name="正方形/長方形 9"/>
          <p:cNvSpPr/>
          <p:nvPr/>
        </p:nvSpPr>
        <p:spPr>
          <a:xfrm>
            <a:off x="4990681" y="4105631"/>
            <a:ext cx="4720260" cy="1220821"/>
          </a:xfrm>
          <a:prstGeom prst="rect">
            <a:avLst/>
          </a:prstGeom>
          <a:solidFill>
            <a:schemeClr val="bg1"/>
          </a:solidFill>
          <a:ln w="38100" cap="flat" cmpd="dbl">
            <a:solidFill>
              <a:srgbClr val="FF0000"/>
            </a:solidFill>
            <a:bevel/>
          </a:ln>
        </p:spPr>
        <p:txBody>
          <a:bodyPr wrap="square" lIns="91416" tIns="45707" rIns="91416" bIns="45707">
            <a:spAutoFit/>
          </a:bodyPr>
          <a:lstStyle/>
          <a:p>
            <a:pPr defTabSz="914121">
              <a:lnSpc>
                <a:spcPts val="2193"/>
              </a:lnSpc>
            </a:pPr>
            <a:r>
              <a:rPr kumimoji="1" lang="ja-JP" altLang="en-US" sz="1400" dirty="0">
                <a:solidFill>
                  <a:prstClr val="black"/>
                </a:solidFill>
                <a:latin typeface="+mn-ea"/>
              </a:rPr>
              <a:t>省略できるのは、日数が</a:t>
            </a:r>
            <a:r>
              <a:rPr kumimoji="1" lang="en-US" altLang="ja-JP" sz="1400" dirty="0">
                <a:solidFill>
                  <a:prstClr val="black"/>
                </a:solidFill>
                <a:latin typeface="+mn-ea"/>
              </a:rPr>
              <a:t>0</a:t>
            </a:r>
            <a:r>
              <a:rPr kumimoji="1" lang="ja-JP" altLang="en-US" sz="1400" dirty="0">
                <a:solidFill>
                  <a:prstClr val="black"/>
                </a:solidFill>
                <a:latin typeface="+mn-ea"/>
              </a:rPr>
              <a:t>日の月で賃金の支払いがなく、かつ就労不可の期間と理由を確認するための証明書（例：傷病手当金支給申請書</a:t>
            </a:r>
            <a:r>
              <a:rPr kumimoji="1" lang="en-US" altLang="ja-JP" sz="1400" dirty="0">
                <a:solidFill>
                  <a:prstClr val="black"/>
                </a:solidFill>
                <a:latin typeface="+mn-ea"/>
              </a:rPr>
              <a:t>(</a:t>
            </a:r>
            <a:r>
              <a:rPr kumimoji="1" lang="ja-JP" altLang="en-US" sz="1400" dirty="0">
                <a:solidFill>
                  <a:prstClr val="black"/>
                </a:solidFill>
                <a:latin typeface="+mn-ea"/>
              </a:rPr>
              <a:t>写</a:t>
            </a:r>
            <a:r>
              <a:rPr kumimoji="1" lang="en-US" altLang="ja-JP" sz="1400" dirty="0">
                <a:solidFill>
                  <a:prstClr val="black"/>
                </a:solidFill>
                <a:latin typeface="+mn-ea"/>
              </a:rPr>
              <a:t>)</a:t>
            </a:r>
            <a:r>
              <a:rPr kumimoji="1" lang="ja-JP" altLang="en-US" sz="1400" dirty="0">
                <a:solidFill>
                  <a:prstClr val="black"/>
                </a:solidFill>
                <a:latin typeface="+mn-ea"/>
              </a:rPr>
              <a:t>や傷病手当金支給決定通知書</a:t>
            </a:r>
            <a:r>
              <a:rPr kumimoji="1" lang="en-US" altLang="ja-JP" sz="1400" dirty="0">
                <a:solidFill>
                  <a:prstClr val="black"/>
                </a:solidFill>
                <a:latin typeface="+mn-ea"/>
              </a:rPr>
              <a:t>(</a:t>
            </a:r>
            <a:r>
              <a:rPr kumimoji="1" lang="ja-JP" altLang="en-US" sz="1400" dirty="0">
                <a:solidFill>
                  <a:prstClr val="black"/>
                </a:solidFill>
                <a:latin typeface="+mn-ea"/>
              </a:rPr>
              <a:t>写</a:t>
            </a:r>
            <a:r>
              <a:rPr kumimoji="1" lang="en-US" altLang="ja-JP" sz="1400" dirty="0">
                <a:solidFill>
                  <a:prstClr val="black"/>
                </a:solidFill>
                <a:latin typeface="+mn-ea"/>
              </a:rPr>
              <a:t>)</a:t>
            </a:r>
            <a:r>
              <a:rPr kumimoji="1" lang="ja-JP" altLang="en-US" sz="1400" dirty="0" err="1">
                <a:solidFill>
                  <a:prstClr val="black"/>
                </a:solidFill>
                <a:latin typeface="+mn-ea"/>
              </a:rPr>
              <a:t>、</a:t>
            </a:r>
            <a:r>
              <a:rPr kumimoji="1" lang="ja-JP" altLang="en-US" sz="1400" dirty="0">
                <a:solidFill>
                  <a:prstClr val="black"/>
                </a:solidFill>
                <a:latin typeface="+mn-ea"/>
              </a:rPr>
              <a:t>診断書等）を添付</a:t>
            </a:r>
            <a:r>
              <a:rPr kumimoji="1" lang="ja-JP" altLang="en-US" sz="1400" dirty="0" smtClean="0">
                <a:solidFill>
                  <a:prstClr val="black"/>
                </a:solidFill>
                <a:latin typeface="+mn-ea"/>
              </a:rPr>
              <a:t>した</a:t>
            </a:r>
            <a:r>
              <a:rPr kumimoji="1" lang="ja-JP" altLang="en-US" sz="1400" dirty="0">
                <a:solidFill>
                  <a:prstClr val="black"/>
                </a:solidFill>
                <a:latin typeface="+mn-ea"/>
              </a:rPr>
              <a:t>期間です</a:t>
            </a:r>
            <a:endParaRPr kumimoji="1" lang="en-US" altLang="ja-JP" sz="1400" dirty="0">
              <a:solidFill>
                <a:prstClr val="black"/>
              </a:solidFill>
              <a:latin typeface="+mn-ea"/>
            </a:endParaRPr>
          </a:p>
        </p:txBody>
      </p:sp>
      <p:sp>
        <p:nvSpPr>
          <p:cNvPr id="12" name="正方形/長方形 11"/>
          <p:cNvSpPr/>
          <p:nvPr/>
        </p:nvSpPr>
        <p:spPr>
          <a:xfrm>
            <a:off x="917175" y="1719345"/>
            <a:ext cx="8772925" cy="303332"/>
          </a:xfrm>
          <a:prstGeom prst="rect">
            <a:avLst/>
          </a:prstGeom>
          <a:noFill/>
          <a:ln w="38100" cap="flat" cmpd="sng">
            <a:solidFill>
              <a:srgbClr val="FF0000"/>
            </a:solidFill>
            <a:bevel/>
          </a:ln>
        </p:spPr>
        <p:txBody>
          <a:bodyPr wrap="square" lIns="91416" tIns="45707" rIns="91416" bIns="45707">
            <a:spAutoFit/>
          </a:bodyPr>
          <a:lstStyle/>
          <a:p>
            <a:pPr defTabSz="914121">
              <a:lnSpc>
                <a:spcPts val="2193"/>
              </a:lnSpc>
            </a:pPr>
            <a:endParaRPr kumimoji="1" lang="en-US" altLang="ja-JP" sz="1200" dirty="0">
              <a:solidFill>
                <a:prstClr val="black"/>
              </a:solidFill>
              <a:latin typeface="+mn-ea"/>
            </a:endParaRPr>
          </a:p>
        </p:txBody>
      </p:sp>
      <p:sp>
        <p:nvSpPr>
          <p:cNvPr id="11" name="円形吹き出し 10"/>
          <p:cNvSpPr/>
          <p:nvPr/>
        </p:nvSpPr>
        <p:spPr>
          <a:xfrm>
            <a:off x="232605" y="1737937"/>
            <a:ext cx="595922" cy="1187007"/>
          </a:xfrm>
          <a:prstGeom prst="wedgeEllipseCallout">
            <a:avLst>
              <a:gd name="adj1" fmla="val 80684"/>
              <a:gd name="adj2" fmla="val -35051"/>
            </a:avLst>
          </a:prstGeom>
          <a:solidFill>
            <a:schemeClr val="bg1"/>
          </a:solidFill>
          <a:ln>
            <a:solidFill>
              <a:schemeClr val="tx1"/>
            </a:solidFill>
          </a:ln>
        </p:spPr>
        <p:style>
          <a:lnRef idx="1">
            <a:schemeClr val="accent3"/>
          </a:lnRef>
          <a:fillRef idx="2">
            <a:schemeClr val="accent3"/>
          </a:fillRef>
          <a:effectRef idx="1">
            <a:schemeClr val="accent3"/>
          </a:effectRef>
          <a:fontRef idx="minor">
            <a:schemeClr val="dk1"/>
          </a:fontRef>
        </p:style>
        <p:txBody>
          <a:bodyPr vert="eaVert" lIns="91416" tIns="45707" rIns="91416" bIns="45707" rtlCol="0" anchor="ctr"/>
          <a:lstStyle/>
          <a:p>
            <a:pPr lvl="0" algn="ctr"/>
            <a:r>
              <a:rPr kumimoji="1" lang="ja-JP" altLang="en-US" sz="1200" dirty="0">
                <a:solidFill>
                  <a:prstClr val="black"/>
                </a:solidFill>
                <a:latin typeface="HGPｺﾞｼｯｸE" panose="020B0900000000000000" pitchFamily="50" charset="-128"/>
                <a:ea typeface="HGPｺﾞｼｯｸE" panose="020B0900000000000000" pitchFamily="50" charset="-128"/>
              </a:rPr>
              <a:t>最上段は省略不可</a:t>
            </a:r>
            <a:endParaRPr kumimoji="1" lang="en-US" altLang="ja-JP" sz="1200" dirty="0">
              <a:solidFill>
                <a:prstClr val="black"/>
              </a:solidFill>
              <a:latin typeface="HGPｺﾞｼｯｸE" panose="020B0900000000000000" pitchFamily="50" charset="-128"/>
              <a:ea typeface="HGPｺﾞｼｯｸE" panose="020B0900000000000000" pitchFamily="50" charset="-128"/>
            </a:endParaRPr>
          </a:p>
        </p:txBody>
      </p:sp>
      <p:sp>
        <p:nvSpPr>
          <p:cNvPr id="13" name="四角形吹き出し 12"/>
          <p:cNvSpPr/>
          <p:nvPr/>
        </p:nvSpPr>
        <p:spPr>
          <a:xfrm>
            <a:off x="7650118" y="2235641"/>
            <a:ext cx="2060823" cy="1564850"/>
          </a:xfrm>
          <a:prstGeom prst="wedgeRectCallout">
            <a:avLst>
              <a:gd name="adj1" fmla="val 24645"/>
              <a:gd name="adj2" fmla="val -690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ctr"/>
          <a:lstStyle/>
          <a:p>
            <a:r>
              <a:rPr kumimoji="1" lang="ja-JP" altLang="en-US" sz="1200" dirty="0">
                <a:solidFill>
                  <a:schemeClr val="tx1"/>
                </a:solidFill>
              </a:rPr>
              <a:t>この場合備考欄に</a:t>
            </a:r>
            <a:endParaRPr kumimoji="1" lang="en-US" altLang="ja-JP" sz="1200" dirty="0">
              <a:solidFill>
                <a:schemeClr val="tx1"/>
              </a:solidFill>
            </a:endParaRPr>
          </a:p>
          <a:p>
            <a:endParaRPr kumimoji="1" lang="en-US" altLang="ja-JP" sz="1200" dirty="0">
              <a:solidFill>
                <a:schemeClr val="tx1"/>
              </a:solidFill>
            </a:endParaRPr>
          </a:p>
          <a:p>
            <a:r>
              <a:rPr kumimoji="1" lang="ja-JP" altLang="en-US" sz="1200" dirty="0">
                <a:solidFill>
                  <a:schemeClr val="tx1"/>
                </a:solidFill>
              </a:rPr>
              <a:t> </a:t>
            </a:r>
            <a:r>
              <a:rPr kumimoji="1" lang="ja-JP" altLang="en-US" sz="1200" dirty="0">
                <a:solidFill>
                  <a:srgbClr val="FF0000"/>
                </a:solidFill>
              </a:rPr>
              <a:t>自　</a:t>
            </a:r>
            <a:r>
              <a:rPr kumimoji="1" lang="ja-JP" altLang="en-US" sz="1200" dirty="0" smtClean="0">
                <a:solidFill>
                  <a:srgbClr val="FF0000"/>
                </a:solidFill>
              </a:rPr>
              <a:t>令和４年</a:t>
            </a:r>
            <a:r>
              <a:rPr kumimoji="1" lang="en-US" altLang="ja-JP" sz="1200" dirty="0">
                <a:solidFill>
                  <a:srgbClr val="FF0000"/>
                </a:solidFill>
              </a:rPr>
              <a:t>11</a:t>
            </a:r>
            <a:r>
              <a:rPr kumimoji="1" lang="ja-JP" altLang="en-US" sz="1200" dirty="0">
                <a:solidFill>
                  <a:srgbClr val="FF0000"/>
                </a:solidFill>
              </a:rPr>
              <a:t>月</a:t>
            </a:r>
            <a:r>
              <a:rPr kumimoji="1" lang="en-US" altLang="ja-JP" sz="1200" dirty="0">
                <a:solidFill>
                  <a:srgbClr val="FF0000"/>
                </a:solidFill>
              </a:rPr>
              <a:t>21</a:t>
            </a:r>
            <a:r>
              <a:rPr kumimoji="1" lang="ja-JP" altLang="en-US" sz="1200" dirty="0">
                <a:solidFill>
                  <a:srgbClr val="FF0000"/>
                </a:solidFill>
              </a:rPr>
              <a:t>日</a:t>
            </a:r>
            <a:endParaRPr kumimoji="1" lang="en-US" altLang="ja-JP" sz="1200" dirty="0">
              <a:solidFill>
                <a:srgbClr val="FF0000"/>
              </a:solidFill>
            </a:endParaRPr>
          </a:p>
          <a:p>
            <a:r>
              <a:rPr kumimoji="1" lang="en-US" altLang="ja-JP" sz="1200" dirty="0">
                <a:solidFill>
                  <a:srgbClr val="FF0000"/>
                </a:solidFill>
              </a:rPr>
              <a:t> </a:t>
            </a:r>
            <a:r>
              <a:rPr kumimoji="1" lang="ja-JP" altLang="en-US" sz="1200" dirty="0">
                <a:solidFill>
                  <a:srgbClr val="FF0000"/>
                </a:solidFill>
              </a:rPr>
              <a:t>至　</a:t>
            </a:r>
            <a:r>
              <a:rPr kumimoji="1" lang="ja-JP" altLang="en-US" sz="1200" dirty="0" smtClean="0">
                <a:solidFill>
                  <a:srgbClr val="FF0000"/>
                </a:solidFill>
              </a:rPr>
              <a:t>令和５年  </a:t>
            </a:r>
            <a:r>
              <a:rPr kumimoji="1" lang="en-US" altLang="ja-JP" sz="1200" dirty="0">
                <a:solidFill>
                  <a:srgbClr val="FF0000"/>
                </a:solidFill>
              </a:rPr>
              <a:t>7</a:t>
            </a:r>
            <a:r>
              <a:rPr kumimoji="1" lang="ja-JP" altLang="en-US" sz="1200" dirty="0">
                <a:solidFill>
                  <a:srgbClr val="FF0000"/>
                </a:solidFill>
              </a:rPr>
              <a:t>月</a:t>
            </a:r>
            <a:r>
              <a:rPr kumimoji="1" lang="en-US" altLang="ja-JP" sz="1200" dirty="0">
                <a:solidFill>
                  <a:srgbClr val="FF0000"/>
                </a:solidFill>
              </a:rPr>
              <a:t>31</a:t>
            </a:r>
            <a:r>
              <a:rPr kumimoji="1" lang="ja-JP" altLang="en-US" sz="1200" dirty="0">
                <a:solidFill>
                  <a:srgbClr val="FF0000"/>
                </a:solidFill>
              </a:rPr>
              <a:t>日　</a:t>
            </a:r>
            <a:endParaRPr kumimoji="1" lang="en-US" altLang="ja-JP" sz="1200" dirty="0">
              <a:solidFill>
                <a:srgbClr val="FF0000"/>
              </a:solidFill>
            </a:endParaRPr>
          </a:p>
          <a:p>
            <a:r>
              <a:rPr kumimoji="1" lang="en-US" altLang="ja-JP" sz="1200" dirty="0">
                <a:solidFill>
                  <a:srgbClr val="FF0000"/>
                </a:solidFill>
              </a:rPr>
              <a:t> 253</a:t>
            </a:r>
            <a:r>
              <a:rPr kumimoji="1" lang="ja-JP" altLang="en-US" sz="1200" dirty="0">
                <a:solidFill>
                  <a:srgbClr val="FF0000"/>
                </a:solidFill>
              </a:rPr>
              <a:t>日間　傷病欠勤　</a:t>
            </a:r>
            <a:endParaRPr kumimoji="1" lang="en-US" altLang="ja-JP" sz="1200" dirty="0">
              <a:solidFill>
                <a:srgbClr val="FF0000"/>
              </a:solidFill>
            </a:endParaRPr>
          </a:p>
          <a:p>
            <a:r>
              <a:rPr kumimoji="1" lang="ja-JP" altLang="en-US" sz="1200" dirty="0">
                <a:solidFill>
                  <a:srgbClr val="FF0000"/>
                </a:solidFill>
              </a:rPr>
              <a:t>賃金支払なし</a:t>
            </a:r>
            <a:endParaRPr kumimoji="1" lang="en-US" altLang="ja-JP" sz="1200" dirty="0">
              <a:solidFill>
                <a:srgbClr val="FF0000"/>
              </a:solidFill>
            </a:endParaRPr>
          </a:p>
          <a:p>
            <a:endParaRPr kumimoji="1" lang="en-US" altLang="ja-JP" sz="1200" dirty="0">
              <a:solidFill>
                <a:schemeClr val="tx1"/>
              </a:solidFill>
            </a:endParaRPr>
          </a:p>
          <a:p>
            <a:r>
              <a:rPr kumimoji="1" lang="ja-JP" altLang="en-US" sz="1200" dirty="0">
                <a:solidFill>
                  <a:schemeClr val="tx1"/>
                </a:solidFill>
              </a:rPr>
              <a:t>と記入して下さい</a:t>
            </a:r>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9</a:t>
            </a:fld>
            <a:endParaRPr lang="en-US" altLang="ja-JP" dirty="0"/>
          </a:p>
        </p:txBody>
      </p:sp>
      <p:sp>
        <p:nvSpPr>
          <p:cNvPr id="3" name="正方形/長方形 2"/>
          <p:cNvSpPr/>
          <p:nvPr/>
        </p:nvSpPr>
        <p:spPr>
          <a:xfrm>
            <a:off x="925966" y="5726595"/>
            <a:ext cx="8784975" cy="677108"/>
          </a:xfrm>
          <a:prstGeom prst="rect">
            <a:avLst/>
          </a:prstGeom>
        </p:spPr>
        <p:txBody>
          <a:bodyPr wrap="square">
            <a:spAutoFit/>
          </a:bodyPr>
          <a:lstStyle/>
          <a:p>
            <a:r>
              <a:rPr lang="ja-JP" altLang="ja-JP" sz="1400" u="sng" dirty="0">
                <a:ea typeface="Meiryo UI" panose="020B0604030504040204" pitchFamily="50" charset="-128"/>
                <a:cs typeface="Times New Roman" panose="02020603050405020304" pitchFamily="18" charset="0"/>
              </a:rPr>
              <a:t>受給要件の緩和</a:t>
            </a:r>
            <a:endParaRPr lang="en-US" altLang="ja-JP" sz="1400" u="sng" dirty="0">
              <a:ea typeface="Meiryo UI" panose="020B0604030504040204" pitchFamily="50" charset="-128"/>
              <a:cs typeface="Times New Roman" panose="02020603050405020304" pitchFamily="18" charset="0"/>
            </a:endParaRPr>
          </a:p>
          <a:p>
            <a:r>
              <a:rPr lang="ja-JP" altLang="en-US" sz="1200" dirty="0"/>
              <a:t>算定対象期間に病気・けが、育児休業等により引続き</a:t>
            </a:r>
            <a:r>
              <a:rPr lang="en-US" altLang="ja-JP" sz="1200" dirty="0"/>
              <a:t>30</a:t>
            </a:r>
            <a:r>
              <a:rPr lang="ja-JP" altLang="en-US" sz="1200" dirty="0"/>
              <a:t>日以上賃金支払いを受けることができなかった場合、その日数を算定対象期間に加えて、被保険者期間を計算することができるようになります（最長４年間）。</a:t>
            </a:r>
          </a:p>
        </p:txBody>
      </p:sp>
    </p:spTree>
    <p:extLst>
      <p:ext uri="{BB962C8B-B14F-4D97-AF65-F5344CB8AC3E}">
        <p14:creationId xmlns:p14="http://schemas.microsoft.com/office/powerpoint/2010/main" val="2957485129"/>
      </p:ext>
    </p:extLst>
  </p:cSld>
  <p:clrMapOvr>
    <a:masterClrMapping/>
  </p:clrMapOvr>
  <mc:AlternateContent xmlns:mc="http://schemas.openxmlformats.org/markup-compatibility/2006" xmlns:p14="http://schemas.microsoft.com/office/powerpoint/2010/main">
    <mc:Choice Requires="p14">
      <p:transition spd="slow" p14:dur="2000" advTm="190453"/>
    </mc:Choice>
    <mc:Fallback xmlns="">
      <p:transition spd="slow" advTm="190453"/>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11673</TotalTime>
  <Words>3948</Words>
  <Application>Microsoft Office PowerPoint</Application>
  <PresentationFormat>A4 210 x 297 mm</PresentationFormat>
  <Paragraphs>492</Paragraphs>
  <Slides>12</Slides>
  <Notes>12</Notes>
  <HiddenSlides>0</HiddenSlides>
  <MMClips>1</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HGPｺﾞｼｯｸE</vt:lpstr>
      <vt:lpstr>HG丸ｺﾞｼｯｸM-PRO</vt:lpstr>
      <vt:lpstr>Meiryo UI</vt:lpstr>
      <vt:lpstr>ＭＳ Ｐゴシック</vt:lpstr>
      <vt:lpstr>ＭＳ Ｐ明朝</vt:lpstr>
      <vt:lpstr>Tw Cen MT</vt:lpstr>
      <vt:lpstr>Tw Cen MT Condensed</vt:lpstr>
      <vt:lpstr>メイリオ</vt:lpstr>
      <vt:lpstr>Times New Roman</vt:lpstr>
      <vt:lpstr>Wingdings 3</vt:lpstr>
      <vt:lpstr>インテグラル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1223</cp:revision>
  <cp:lastPrinted>2022-02-04T10:32:22Z</cp:lastPrinted>
  <dcterms:created xsi:type="dcterms:W3CDTF">1601-01-01T00:00:00Z</dcterms:created>
  <dcterms:modified xsi:type="dcterms:W3CDTF">2024-02-27T01:26:04Z</dcterms:modified>
</cp:coreProperties>
</file>