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07" r:id="rId1"/>
  </p:sldMasterIdLst>
  <p:notesMasterIdLst>
    <p:notesMasterId r:id="rId10"/>
  </p:notesMasterIdLst>
  <p:handoutMasterIdLst>
    <p:handoutMasterId r:id="rId11"/>
  </p:handoutMasterIdLst>
  <p:sldIdLst>
    <p:sldId id="256" r:id="rId2"/>
    <p:sldId id="297" r:id="rId3"/>
    <p:sldId id="298" r:id="rId4"/>
    <p:sldId id="301" r:id="rId5"/>
    <p:sldId id="305" r:id="rId6"/>
    <p:sldId id="342" r:id="rId7"/>
    <p:sldId id="366" r:id="rId8"/>
    <p:sldId id="365" r:id="rId9"/>
  </p:sldIdLst>
  <p:sldSz cx="9906000" cy="6858000" type="A4"/>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guide id="3"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CCE"/>
    <a:srgbClr val="F8674A"/>
    <a:srgbClr val="FFFFCC"/>
    <a:srgbClr val="CCE3F5"/>
    <a:srgbClr val="E7F1FA"/>
    <a:srgbClr val="FFFFFF"/>
    <a:srgbClr val="CCECFF"/>
    <a:srgbClr val="66FF33"/>
    <a:srgbClr val="00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6015" autoAdjust="0"/>
  </p:normalViewPr>
  <p:slideViewPr>
    <p:cSldViewPr>
      <p:cViewPr varScale="1">
        <p:scale>
          <a:sx n="76" d="100"/>
          <a:sy n="76" d="100"/>
        </p:scale>
        <p:origin x="120" y="696"/>
      </p:cViewPr>
      <p:guideLst>
        <p:guide orient="horz" pos="2160"/>
        <p:guide pos="3120"/>
      </p:guideLst>
    </p:cSldViewPr>
  </p:slideViewPr>
  <p:outlineViewPr>
    <p:cViewPr>
      <p:scale>
        <a:sx n="33" d="100"/>
        <a:sy n="33" d="100"/>
      </p:scale>
      <p:origin x="0" y="0"/>
    </p:cViewPr>
  </p:outlineViewPr>
  <p:notesTextViewPr>
    <p:cViewPr>
      <p:scale>
        <a:sx n="120" d="100"/>
        <a:sy n="120" d="100"/>
      </p:scale>
      <p:origin x="0" y="0"/>
    </p:cViewPr>
  </p:notesTextViewPr>
  <p:sorterViewPr>
    <p:cViewPr>
      <p:scale>
        <a:sx n="66" d="100"/>
        <a:sy n="66" d="100"/>
      </p:scale>
      <p:origin x="0" y="0"/>
    </p:cViewPr>
  </p:sorterViewPr>
  <p:notesViewPr>
    <p:cSldViewPr>
      <p:cViewPr varScale="1">
        <p:scale>
          <a:sx n="50" d="100"/>
          <a:sy n="50" d="100"/>
        </p:scale>
        <p:origin x="1752" y="54"/>
      </p:cViewPr>
      <p:guideLst>
        <p:guide orient="horz" pos="3131"/>
        <p:guide pos="2145"/>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_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dirty="0" smtClean="0"/>
              <a:t>ハローワーク</a:t>
            </a:r>
            <a:r>
              <a:rPr lang="ja-JP" altLang="en-US" dirty="0" smtClean="0"/>
              <a:t>名古屋東</a:t>
            </a:r>
            <a:r>
              <a:rPr lang="ja-JP" dirty="0"/>
              <a:t>　雇用保険</a:t>
            </a:r>
            <a:r>
              <a:rPr lang="ja-JP" dirty="0" smtClean="0"/>
              <a:t>電子</a:t>
            </a:r>
            <a:r>
              <a:rPr lang="ja-JP" altLang="en-US" dirty="0" smtClean="0"/>
              <a:t>申請利用率</a:t>
            </a:r>
            <a:endParaRPr lang="ja-JP"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3402461554130085"/>
          <c:y val="0.14555298769471997"/>
          <c:w val="0.84287826777907582"/>
          <c:h val="0.74337147511733448"/>
        </c:manualLayout>
      </c:layout>
      <c:lineChart>
        <c:grouping val="standard"/>
        <c:varyColors val="0"/>
        <c:ser>
          <c:idx val="0"/>
          <c:order val="0"/>
          <c:tx>
            <c:strRef>
              <c:f>名中所グラフ!$B$1</c:f>
              <c:strCache>
                <c:ptCount val="1"/>
                <c:pt idx="0">
                  <c:v>名東所</c:v>
                </c:pt>
              </c:strCache>
            </c:strRef>
          </c:tx>
          <c:spPr>
            <a:ln w="28575" cap="rnd">
              <a:solidFill>
                <a:schemeClr val="accent1"/>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2B03-488E-B9EE-B21FDEF156B2}"/>
                </c:ext>
              </c:extLst>
            </c:dLbl>
            <c:dLbl>
              <c:idx val="1"/>
              <c:delete val="1"/>
              <c:extLst>
                <c:ext xmlns:c15="http://schemas.microsoft.com/office/drawing/2012/chart" uri="{CE6537A1-D6FC-4f65-9D91-7224C49458BB}"/>
                <c:ext xmlns:c16="http://schemas.microsoft.com/office/drawing/2014/chart" uri="{C3380CC4-5D6E-409C-BE32-E72D297353CC}">
                  <c16:uniqueId val="{00000001-2B03-488E-B9EE-B21FDEF156B2}"/>
                </c:ext>
              </c:extLst>
            </c:dLbl>
            <c:dLbl>
              <c:idx val="2"/>
              <c:delete val="1"/>
              <c:extLst>
                <c:ext xmlns:c15="http://schemas.microsoft.com/office/drawing/2012/chart" uri="{CE6537A1-D6FC-4f65-9D91-7224C49458BB}"/>
                <c:ext xmlns:c16="http://schemas.microsoft.com/office/drawing/2014/chart" uri="{C3380CC4-5D6E-409C-BE32-E72D297353CC}">
                  <c16:uniqueId val="{00000002-2B03-488E-B9EE-B21FDEF156B2}"/>
                </c:ext>
              </c:extLst>
            </c:dLbl>
            <c:dLbl>
              <c:idx val="3"/>
              <c:delete val="1"/>
              <c:extLst>
                <c:ext xmlns:c15="http://schemas.microsoft.com/office/drawing/2012/chart" uri="{CE6537A1-D6FC-4f65-9D91-7224C49458BB}"/>
                <c:ext xmlns:c16="http://schemas.microsoft.com/office/drawing/2014/chart" uri="{C3380CC4-5D6E-409C-BE32-E72D297353CC}">
                  <c16:uniqueId val="{00000003-2B03-488E-B9EE-B21FDEF156B2}"/>
                </c:ext>
              </c:extLst>
            </c:dLbl>
            <c:dLbl>
              <c:idx val="4"/>
              <c:delete val="1"/>
              <c:extLst>
                <c:ext xmlns:c15="http://schemas.microsoft.com/office/drawing/2012/chart" uri="{CE6537A1-D6FC-4f65-9D91-7224C49458BB}"/>
                <c:ext xmlns:c16="http://schemas.microsoft.com/office/drawing/2014/chart" uri="{C3380CC4-5D6E-409C-BE32-E72D297353CC}">
                  <c16:uniqueId val="{00000004-2B03-488E-B9EE-B21FDEF156B2}"/>
                </c:ext>
              </c:extLst>
            </c:dLbl>
            <c:dLbl>
              <c:idx val="5"/>
              <c:delete val="1"/>
              <c:extLst>
                <c:ext xmlns:c15="http://schemas.microsoft.com/office/drawing/2012/chart" uri="{CE6537A1-D6FC-4f65-9D91-7224C49458BB}"/>
                <c:ext xmlns:c16="http://schemas.microsoft.com/office/drawing/2014/chart" uri="{C3380CC4-5D6E-409C-BE32-E72D297353CC}">
                  <c16:uniqueId val="{00000005-2B03-488E-B9EE-B21FDEF156B2}"/>
                </c:ext>
              </c:extLst>
            </c:dLbl>
            <c:dLbl>
              <c:idx val="6"/>
              <c:delete val="1"/>
              <c:extLst>
                <c:ext xmlns:c15="http://schemas.microsoft.com/office/drawing/2012/chart" uri="{CE6537A1-D6FC-4f65-9D91-7224C49458BB}"/>
                <c:ext xmlns:c16="http://schemas.microsoft.com/office/drawing/2014/chart" uri="{C3380CC4-5D6E-409C-BE32-E72D297353CC}">
                  <c16:uniqueId val="{00000006-2B03-488E-B9EE-B21FDEF156B2}"/>
                </c:ext>
              </c:extLst>
            </c:dLbl>
            <c:dLbl>
              <c:idx val="7"/>
              <c:delete val="1"/>
              <c:extLst>
                <c:ext xmlns:c15="http://schemas.microsoft.com/office/drawing/2012/chart" uri="{CE6537A1-D6FC-4f65-9D91-7224C49458BB}"/>
                <c:ext xmlns:c16="http://schemas.microsoft.com/office/drawing/2014/chart" uri="{C3380CC4-5D6E-409C-BE32-E72D297353CC}">
                  <c16:uniqueId val="{00000007-2B03-488E-B9EE-B21FDEF156B2}"/>
                </c:ext>
              </c:extLst>
            </c:dLbl>
            <c:dLbl>
              <c:idx val="8"/>
              <c:delete val="1"/>
              <c:extLst>
                <c:ext xmlns:c15="http://schemas.microsoft.com/office/drawing/2012/chart" uri="{CE6537A1-D6FC-4f65-9D91-7224C49458BB}"/>
                <c:ext xmlns:c16="http://schemas.microsoft.com/office/drawing/2014/chart" uri="{C3380CC4-5D6E-409C-BE32-E72D297353CC}">
                  <c16:uniqueId val="{00000008-2B03-488E-B9EE-B21FDEF156B2}"/>
                </c:ext>
              </c:extLst>
            </c:dLbl>
            <c:dLbl>
              <c:idx val="9"/>
              <c:delete val="1"/>
              <c:extLst>
                <c:ext xmlns:c15="http://schemas.microsoft.com/office/drawing/2012/chart" uri="{CE6537A1-D6FC-4f65-9D91-7224C49458BB}"/>
                <c:ext xmlns:c16="http://schemas.microsoft.com/office/drawing/2014/chart" uri="{C3380CC4-5D6E-409C-BE32-E72D297353CC}">
                  <c16:uniqueId val="{00000009-2B03-488E-B9EE-B21FDEF156B2}"/>
                </c:ext>
              </c:extLst>
            </c:dLbl>
            <c:dLbl>
              <c:idx val="10"/>
              <c:delete val="1"/>
              <c:extLst>
                <c:ext xmlns:c15="http://schemas.microsoft.com/office/drawing/2012/chart" uri="{CE6537A1-D6FC-4f65-9D91-7224C49458BB}"/>
                <c:ext xmlns:c16="http://schemas.microsoft.com/office/drawing/2014/chart" uri="{C3380CC4-5D6E-409C-BE32-E72D297353CC}">
                  <c16:uniqueId val="{0000000A-2B03-488E-B9EE-B21FDEF156B2}"/>
                </c:ext>
              </c:extLst>
            </c:dLbl>
            <c:dLbl>
              <c:idx val="11"/>
              <c:delete val="1"/>
              <c:extLst>
                <c:ext xmlns:c15="http://schemas.microsoft.com/office/drawing/2012/chart" uri="{CE6537A1-D6FC-4f65-9D91-7224C49458BB}"/>
                <c:ext xmlns:c16="http://schemas.microsoft.com/office/drawing/2014/chart" uri="{C3380CC4-5D6E-409C-BE32-E72D297353CC}">
                  <c16:uniqueId val="{0000000B-2B03-488E-B9EE-B21FDEF156B2}"/>
                </c:ext>
              </c:extLst>
            </c:dLbl>
            <c:dLbl>
              <c:idx val="12"/>
              <c:delete val="1"/>
              <c:extLst>
                <c:ext xmlns:c15="http://schemas.microsoft.com/office/drawing/2012/chart" uri="{CE6537A1-D6FC-4f65-9D91-7224C49458BB}"/>
                <c:ext xmlns:c16="http://schemas.microsoft.com/office/drawing/2014/chart" uri="{C3380CC4-5D6E-409C-BE32-E72D297353CC}">
                  <c16:uniqueId val="{0000000C-2B03-488E-B9EE-B21FDEF156B2}"/>
                </c:ext>
              </c:extLst>
            </c:dLbl>
            <c:dLbl>
              <c:idx val="13"/>
              <c:delete val="1"/>
              <c:extLst>
                <c:ext xmlns:c15="http://schemas.microsoft.com/office/drawing/2012/chart" uri="{CE6537A1-D6FC-4f65-9D91-7224C49458BB}"/>
                <c:ext xmlns:c16="http://schemas.microsoft.com/office/drawing/2014/chart" uri="{C3380CC4-5D6E-409C-BE32-E72D297353CC}">
                  <c16:uniqueId val="{0000000D-2B03-488E-B9EE-B21FDEF156B2}"/>
                </c:ext>
              </c:extLst>
            </c:dLbl>
            <c:dLbl>
              <c:idx val="14"/>
              <c:delete val="1"/>
              <c:extLst>
                <c:ext xmlns:c15="http://schemas.microsoft.com/office/drawing/2012/chart" uri="{CE6537A1-D6FC-4f65-9D91-7224C49458BB}"/>
                <c:ext xmlns:c16="http://schemas.microsoft.com/office/drawing/2014/chart" uri="{C3380CC4-5D6E-409C-BE32-E72D297353CC}">
                  <c16:uniqueId val="{0000000E-2B03-488E-B9EE-B21FDEF156B2}"/>
                </c:ext>
              </c:extLst>
            </c:dLbl>
            <c:dLbl>
              <c:idx val="15"/>
              <c:delete val="1"/>
              <c:extLst>
                <c:ext xmlns:c15="http://schemas.microsoft.com/office/drawing/2012/chart" uri="{CE6537A1-D6FC-4f65-9D91-7224C49458BB}"/>
                <c:ext xmlns:c16="http://schemas.microsoft.com/office/drawing/2014/chart" uri="{C3380CC4-5D6E-409C-BE32-E72D297353CC}">
                  <c16:uniqueId val="{0000000F-2B03-488E-B9EE-B21FDEF156B2}"/>
                </c:ext>
              </c:extLst>
            </c:dLbl>
            <c:dLbl>
              <c:idx val="16"/>
              <c:delete val="1"/>
              <c:extLst>
                <c:ext xmlns:c15="http://schemas.microsoft.com/office/drawing/2012/chart" uri="{CE6537A1-D6FC-4f65-9D91-7224C49458BB}"/>
                <c:ext xmlns:c16="http://schemas.microsoft.com/office/drawing/2014/chart" uri="{C3380CC4-5D6E-409C-BE32-E72D297353CC}">
                  <c16:uniqueId val="{00000010-2B03-488E-B9EE-B21FDEF156B2}"/>
                </c:ext>
              </c:extLst>
            </c:dLbl>
            <c:dLbl>
              <c:idx val="17"/>
              <c:delete val="1"/>
              <c:extLst>
                <c:ext xmlns:c15="http://schemas.microsoft.com/office/drawing/2012/chart" uri="{CE6537A1-D6FC-4f65-9D91-7224C49458BB}"/>
                <c:ext xmlns:c16="http://schemas.microsoft.com/office/drawing/2014/chart" uri="{C3380CC4-5D6E-409C-BE32-E72D297353CC}">
                  <c16:uniqueId val="{00000011-2B03-488E-B9EE-B21FDEF156B2}"/>
                </c:ext>
              </c:extLst>
            </c:dLbl>
            <c:dLbl>
              <c:idx val="18"/>
              <c:delete val="1"/>
              <c:extLst>
                <c:ext xmlns:c15="http://schemas.microsoft.com/office/drawing/2012/chart" uri="{CE6537A1-D6FC-4f65-9D91-7224C49458BB}"/>
                <c:ext xmlns:c16="http://schemas.microsoft.com/office/drawing/2014/chart" uri="{C3380CC4-5D6E-409C-BE32-E72D297353CC}">
                  <c16:uniqueId val="{00000012-2B03-488E-B9EE-B21FDEF156B2}"/>
                </c:ext>
              </c:extLst>
            </c:dLbl>
            <c:dLbl>
              <c:idx val="19"/>
              <c:delete val="1"/>
              <c:extLst>
                <c:ext xmlns:c15="http://schemas.microsoft.com/office/drawing/2012/chart" uri="{CE6537A1-D6FC-4f65-9D91-7224C49458BB}"/>
                <c:ext xmlns:c16="http://schemas.microsoft.com/office/drawing/2014/chart" uri="{C3380CC4-5D6E-409C-BE32-E72D297353CC}">
                  <c16:uniqueId val="{00000013-2B03-488E-B9EE-B21FDEF156B2}"/>
                </c:ext>
              </c:extLst>
            </c:dLbl>
            <c:dLbl>
              <c:idx val="20"/>
              <c:delete val="1"/>
              <c:extLst>
                <c:ext xmlns:c15="http://schemas.microsoft.com/office/drawing/2012/chart" uri="{CE6537A1-D6FC-4f65-9D91-7224C49458BB}"/>
                <c:ext xmlns:c16="http://schemas.microsoft.com/office/drawing/2014/chart" uri="{C3380CC4-5D6E-409C-BE32-E72D297353CC}">
                  <c16:uniqueId val="{00000014-2B03-488E-B9EE-B21FDEF156B2}"/>
                </c:ext>
              </c:extLst>
            </c:dLbl>
            <c:dLbl>
              <c:idx val="21"/>
              <c:delete val="1"/>
              <c:extLst>
                <c:ext xmlns:c15="http://schemas.microsoft.com/office/drawing/2012/chart" uri="{CE6537A1-D6FC-4f65-9D91-7224C49458BB}"/>
                <c:ext xmlns:c16="http://schemas.microsoft.com/office/drawing/2014/chart" uri="{C3380CC4-5D6E-409C-BE32-E72D297353CC}">
                  <c16:uniqueId val="{00000015-2B03-488E-B9EE-B21FDEF156B2}"/>
                </c:ext>
              </c:extLst>
            </c:dLbl>
            <c:dLbl>
              <c:idx val="22"/>
              <c:delete val="1"/>
              <c:extLst>
                <c:ext xmlns:c15="http://schemas.microsoft.com/office/drawing/2012/chart" uri="{CE6537A1-D6FC-4f65-9D91-7224C49458BB}"/>
                <c:ext xmlns:c16="http://schemas.microsoft.com/office/drawing/2014/chart" uri="{C3380CC4-5D6E-409C-BE32-E72D297353CC}">
                  <c16:uniqueId val="{00000016-2B03-488E-B9EE-B21FDEF156B2}"/>
                </c:ext>
              </c:extLst>
            </c:dLbl>
            <c:dLbl>
              <c:idx val="23"/>
              <c:delete val="1"/>
              <c:extLst>
                <c:ext xmlns:c15="http://schemas.microsoft.com/office/drawing/2012/chart" uri="{CE6537A1-D6FC-4f65-9D91-7224C49458BB}"/>
                <c:ext xmlns:c16="http://schemas.microsoft.com/office/drawing/2014/chart" uri="{C3380CC4-5D6E-409C-BE32-E72D297353CC}">
                  <c16:uniqueId val="{00000017-2B03-488E-B9EE-B21FDEF156B2}"/>
                </c:ext>
              </c:extLst>
            </c:dLbl>
            <c:dLbl>
              <c:idx val="24"/>
              <c:delete val="1"/>
              <c:extLst>
                <c:ext xmlns:c15="http://schemas.microsoft.com/office/drawing/2012/chart" uri="{CE6537A1-D6FC-4f65-9D91-7224C49458BB}"/>
                <c:ext xmlns:c16="http://schemas.microsoft.com/office/drawing/2014/chart" uri="{C3380CC4-5D6E-409C-BE32-E72D297353CC}">
                  <c16:uniqueId val="{00000018-2B03-488E-B9EE-B21FDEF156B2}"/>
                </c:ext>
              </c:extLst>
            </c:dLbl>
            <c:dLbl>
              <c:idx val="25"/>
              <c:delete val="1"/>
              <c:extLst>
                <c:ext xmlns:c15="http://schemas.microsoft.com/office/drawing/2012/chart" uri="{CE6537A1-D6FC-4f65-9D91-7224C49458BB}"/>
                <c:ext xmlns:c16="http://schemas.microsoft.com/office/drawing/2014/chart" uri="{C3380CC4-5D6E-409C-BE32-E72D297353CC}">
                  <c16:uniqueId val="{00000019-2B03-488E-B9EE-B21FDEF156B2}"/>
                </c:ext>
              </c:extLst>
            </c:dLbl>
            <c:dLbl>
              <c:idx val="26"/>
              <c:layout>
                <c:manualLayout>
                  <c:x val="-8.1838689208041701E-2"/>
                  <c:y val="-0.21382309029553123"/>
                </c:manualLayout>
              </c:layout>
              <c:spPr>
                <a:noFill/>
                <a:ln>
                  <a:solidFill>
                    <a:sysClr val="windowText" lastClr="000000"/>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FF0000"/>
                      </a:solidFill>
                      <a:latin typeface="+mn-lt"/>
                      <a:ea typeface="+mn-ea"/>
                      <a:cs typeface="+mn-cs"/>
                    </a:defRPr>
                  </a:pPr>
                  <a:endParaRPr lang="ja-JP"/>
                </a:p>
              </c:txPr>
              <c:dLblPos val="r"/>
              <c:showLegendKey val="0"/>
              <c:showVal val="1"/>
              <c:showCatName val="0"/>
              <c:showSerName val="1"/>
              <c:showPercent val="0"/>
              <c:showBubbleSize val="0"/>
              <c:extLst>
                <c:ext xmlns:c15="http://schemas.microsoft.com/office/drawing/2012/chart" uri="{CE6537A1-D6FC-4f65-9D91-7224C49458BB}">
                  <c15:layout/>
                </c:ext>
                <c:ext xmlns:c16="http://schemas.microsoft.com/office/drawing/2014/chart" uri="{C3380CC4-5D6E-409C-BE32-E72D297353CC}">
                  <c16:uniqueId val="{0000001A-2B03-488E-B9EE-B21FDEF156B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名中所グラフ!$A$2:$A$29</c:f>
              <c:strCache>
                <c:ptCount val="27"/>
                <c:pt idx="0">
                  <c:v>R3.10</c:v>
                </c:pt>
                <c:pt idx="1">
                  <c:v>R3.11</c:v>
                </c:pt>
                <c:pt idx="2">
                  <c:v>R3.12</c:v>
                </c:pt>
                <c:pt idx="3">
                  <c:v>R4.1</c:v>
                </c:pt>
                <c:pt idx="4">
                  <c:v>R4.2</c:v>
                </c:pt>
                <c:pt idx="5">
                  <c:v>R4.3</c:v>
                </c:pt>
                <c:pt idx="6">
                  <c:v>R4.4</c:v>
                </c:pt>
                <c:pt idx="7">
                  <c:v>R4.5</c:v>
                </c:pt>
                <c:pt idx="8">
                  <c:v>R4.6</c:v>
                </c:pt>
                <c:pt idx="9">
                  <c:v>R4.7</c:v>
                </c:pt>
                <c:pt idx="10">
                  <c:v>R4.8</c:v>
                </c:pt>
                <c:pt idx="11">
                  <c:v>R4.9</c:v>
                </c:pt>
                <c:pt idx="12">
                  <c:v>R4.10</c:v>
                </c:pt>
                <c:pt idx="13">
                  <c:v>R4.11</c:v>
                </c:pt>
                <c:pt idx="14">
                  <c:v>R4.12</c:v>
                </c:pt>
                <c:pt idx="15">
                  <c:v>R5.1</c:v>
                </c:pt>
                <c:pt idx="16">
                  <c:v>R5.2</c:v>
                </c:pt>
                <c:pt idx="17">
                  <c:v>R5.3</c:v>
                </c:pt>
                <c:pt idx="18">
                  <c:v>R5.4</c:v>
                </c:pt>
                <c:pt idx="19">
                  <c:v>R5.5</c:v>
                </c:pt>
                <c:pt idx="20">
                  <c:v>R5.6</c:v>
                </c:pt>
                <c:pt idx="21">
                  <c:v>R5.7</c:v>
                </c:pt>
                <c:pt idx="22">
                  <c:v>R5.8</c:v>
                </c:pt>
                <c:pt idx="23">
                  <c:v>R5.9</c:v>
                </c:pt>
                <c:pt idx="24">
                  <c:v>R5.10</c:v>
                </c:pt>
                <c:pt idx="25">
                  <c:v>R5.11</c:v>
                </c:pt>
                <c:pt idx="26">
                  <c:v>R5.12</c:v>
                </c:pt>
              </c:strCache>
            </c:strRef>
          </c:cat>
          <c:val>
            <c:numRef>
              <c:f>名中所グラフ!$B$2:$B$29</c:f>
              <c:numCache>
                <c:formatCode>0.0%</c:formatCode>
                <c:ptCount val="27"/>
                <c:pt idx="0">
                  <c:v>0.59899999999999998</c:v>
                </c:pt>
                <c:pt idx="1">
                  <c:v>0.65</c:v>
                </c:pt>
                <c:pt idx="2">
                  <c:v>0.623</c:v>
                </c:pt>
                <c:pt idx="3">
                  <c:v>0.66299999999999992</c:v>
                </c:pt>
                <c:pt idx="4">
                  <c:v>0.65700000000000003</c:v>
                </c:pt>
                <c:pt idx="5">
                  <c:v>0.66400000000000003</c:v>
                </c:pt>
                <c:pt idx="6">
                  <c:v>0.64599999999999991</c:v>
                </c:pt>
                <c:pt idx="7">
                  <c:v>0.61599999999999999</c:v>
                </c:pt>
                <c:pt idx="8">
                  <c:v>0.66400000000000003</c:v>
                </c:pt>
                <c:pt idx="9">
                  <c:v>0.66200000000000003</c:v>
                </c:pt>
                <c:pt idx="10">
                  <c:v>0.64800000000000002</c:v>
                </c:pt>
                <c:pt idx="11">
                  <c:v>0.73299999999999998</c:v>
                </c:pt>
                <c:pt idx="12">
                  <c:v>0.65099999999999991</c:v>
                </c:pt>
                <c:pt idx="13">
                  <c:v>0.71900000000000008</c:v>
                </c:pt>
                <c:pt idx="14">
                  <c:v>0.69900000000000007</c:v>
                </c:pt>
                <c:pt idx="15">
                  <c:v>0.745</c:v>
                </c:pt>
                <c:pt idx="16">
                  <c:v>0.67299999999999993</c:v>
                </c:pt>
                <c:pt idx="17">
                  <c:v>0.71799999999999997</c:v>
                </c:pt>
                <c:pt idx="18">
                  <c:v>0.7609999999999999</c:v>
                </c:pt>
                <c:pt idx="19">
                  <c:v>0.64900000000000002</c:v>
                </c:pt>
                <c:pt idx="20">
                  <c:v>0.753</c:v>
                </c:pt>
                <c:pt idx="21">
                  <c:v>0.81400000000000006</c:v>
                </c:pt>
                <c:pt idx="22">
                  <c:v>0.7340000000000001</c:v>
                </c:pt>
                <c:pt idx="23">
                  <c:v>0.74900000000000011</c:v>
                </c:pt>
                <c:pt idx="24">
                  <c:v>0.77099999999999991</c:v>
                </c:pt>
                <c:pt idx="25">
                  <c:v>0.77099999999999991</c:v>
                </c:pt>
                <c:pt idx="26">
                  <c:v>0.78400000000000003</c:v>
                </c:pt>
              </c:numCache>
            </c:numRef>
          </c:val>
          <c:smooth val="0"/>
          <c:extLst>
            <c:ext xmlns:c16="http://schemas.microsoft.com/office/drawing/2014/chart" uri="{C3380CC4-5D6E-409C-BE32-E72D297353CC}">
              <c16:uniqueId val="{0000001B-2B03-488E-B9EE-B21FDEF156B2}"/>
            </c:ext>
          </c:extLst>
        </c:ser>
        <c:ser>
          <c:idx val="1"/>
          <c:order val="1"/>
          <c:tx>
            <c:strRef>
              <c:f>名中所グラフ!$C$1</c:f>
              <c:strCache>
                <c:ptCount val="1"/>
                <c:pt idx="0">
                  <c:v>愛知局</c:v>
                </c:pt>
              </c:strCache>
            </c:strRef>
          </c:tx>
          <c:spPr>
            <a:ln w="285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C-2B03-488E-B9EE-B21FDEF156B2}"/>
                </c:ext>
              </c:extLst>
            </c:dLbl>
            <c:dLbl>
              <c:idx val="1"/>
              <c:delete val="1"/>
              <c:extLst>
                <c:ext xmlns:c15="http://schemas.microsoft.com/office/drawing/2012/chart" uri="{CE6537A1-D6FC-4f65-9D91-7224C49458BB}"/>
                <c:ext xmlns:c16="http://schemas.microsoft.com/office/drawing/2014/chart" uri="{C3380CC4-5D6E-409C-BE32-E72D297353CC}">
                  <c16:uniqueId val="{0000001D-2B03-488E-B9EE-B21FDEF156B2}"/>
                </c:ext>
              </c:extLst>
            </c:dLbl>
            <c:dLbl>
              <c:idx val="2"/>
              <c:delete val="1"/>
              <c:extLst>
                <c:ext xmlns:c15="http://schemas.microsoft.com/office/drawing/2012/chart" uri="{CE6537A1-D6FC-4f65-9D91-7224C49458BB}"/>
                <c:ext xmlns:c16="http://schemas.microsoft.com/office/drawing/2014/chart" uri="{C3380CC4-5D6E-409C-BE32-E72D297353CC}">
                  <c16:uniqueId val="{0000001E-2B03-488E-B9EE-B21FDEF156B2}"/>
                </c:ext>
              </c:extLst>
            </c:dLbl>
            <c:dLbl>
              <c:idx val="3"/>
              <c:delete val="1"/>
              <c:extLst>
                <c:ext xmlns:c15="http://schemas.microsoft.com/office/drawing/2012/chart" uri="{CE6537A1-D6FC-4f65-9D91-7224C49458BB}"/>
                <c:ext xmlns:c16="http://schemas.microsoft.com/office/drawing/2014/chart" uri="{C3380CC4-5D6E-409C-BE32-E72D297353CC}">
                  <c16:uniqueId val="{0000001F-2B03-488E-B9EE-B21FDEF156B2}"/>
                </c:ext>
              </c:extLst>
            </c:dLbl>
            <c:dLbl>
              <c:idx val="4"/>
              <c:delete val="1"/>
              <c:extLst>
                <c:ext xmlns:c15="http://schemas.microsoft.com/office/drawing/2012/chart" uri="{CE6537A1-D6FC-4f65-9D91-7224C49458BB}"/>
                <c:ext xmlns:c16="http://schemas.microsoft.com/office/drawing/2014/chart" uri="{C3380CC4-5D6E-409C-BE32-E72D297353CC}">
                  <c16:uniqueId val="{00000020-2B03-488E-B9EE-B21FDEF156B2}"/>
                </c:ext>
              </c:extLst>
            </c:dLbl>
            <c:dLbl>
              <c:idx val="5"/>
              <c:delete val="1"/>
              <c:extLst>
                <c:ext xmlns:c15="http://schemas.microsoft.com/office/drawing/2012/chart" uri="{CE6537A1-D6FC-4f65-9D91-7224C49458BB}"/>
                <c:ext xmlns:c16="http://schemas.microsoft.com/office/drawing/2014/chart" uri="{C3380CC4-5D6E-409C-BE32-E72D297353CC}">
                  <c16:uniqueId val="{00000021-2B03-488E-B9EE-B21FDEF156B2}"/>
                </c:ext>
              </c:extLst>
            </c:dLbl>
            <c:dLbl>
              <c:idx val="6"/>
              <c:delete val="1"/>
              <c:extLst>
                <c:ext xmlns:c15="http://schemas.microsoft.com/office/drawing/2012/chart" uri="{CE6537A1-D6FC-4f65-9D91-7224C49458BB}"/>
                <c:ext xmlns:c16="http://schemas.microsoft.com/office/drawing/2014/chart" uri="{C3380CC4-5D6E-409C-BE32-E72D297353CC}">
                  <c16:uniqueId val="{00000022-2B03-488E-B9EE-B21FDEF156B2}"/>
                </c:ext>
              </c:extLst>
            </c:dLbl>
            <c:dLbl>
              <c:idx val="7"/>
              <c:delete val="1"/>
              <c:extLst>
                <c:ext xmlns:c15="http://schemas.microsoft.com/office/drawing/2012/chart" uri="{CE6537A1-D6FC-4f65-9D91-7224C49458BB}"/>
                <c:ext xmlns:c16="http://schemas.microsoft.com/office/drawing/2014/chart" uri="{C3380CC4-5D6E-409C-BE32-E72D297353CC}">
                  <c16:uniqueId val="{00000023-2B03-488E-B9EE-B21FDEF156B2}"/>
                </c:ext>
              </c:extLst>
            </c:dLbl>
            <c:dLbl>
              <c:idx val="8"/>
              <c:delete val="1"/>
              <c:extLst>
                <c:ext xmlns:c15="http://schemas.microsoft.com/office/drawing/2012/chart" uri="{CE6537A1-D6FC-4f65-9D91-7224C49458BB}"/>
                <c:ext xmlns:c16="http://schemas.microsoft.com/office/drawing/2014/chart" uri="{C3380CC4-5D6E-409C-BE32-E72D297353CC}">
                  <c16:uniqueId val="{00000024-2B03-488E-B9EE-B21FDEF156B2}"/>
                </c:ext>
              </c:extLst>
            </c:dLbl>
            <c:dLbl>
              <c:idx val="9"/>
              <c:delete val="1"/>
              <c:extLst>
                <c:ext xmlns:c15="http://schemas.microsoft.com/office/drawing/2012/chart" uri="{CE6537A1-D6FC-4f65-9D91-7224C49458BB}"/>
                <c:ext xmlns:c16="http://schemas.microsoft.com/office/drawing/2014/chart" uri="{C3380CC4-5D6E-409C-BE32-E72D297353CC}">
                  <c16:uniqueId val="{00000025-2B03-488E-B9EE-B21FDEF156B2}"/>
                </c:ext>
              </c:extLst>
            </c:dLbl>
            <c:dLbl>
              <c:idx val="10"/>
              <c:delete val="1"/>
              <c:extLst>
                <c:ext xmlns:c15="http://schemas.microsoft.com/office/drawing/2012/chart" uri="{CE6537A1-D6FC-4f65-9D91-7224C49458BB}"/>
                <c:ext xmlns:c16="http://schemas.microsoft.com/office/drawing/2014/chart" uri="{C3380CC4-5D6E-409C-BE32-E72D297353CC}">
                  <c16:uniqueId val="{00000026-2B03-488E-B9EE-B21FDEF156B2}"/>
                </c:ext>
              </c:extLst>
            </c:dLbl>
            <c:dLbl>
              <c:idx val="11"/>
              <c:delete val="1"/>
              <c:extLst>
                <c:ext xmlns:c15="http://schemas.microsoft.com/office/drawing/2012/chart" uri="{CE6537A1-D6FC-4f65-9D91-7224C49458BB}"/>
                <c:ext xmlns:c16="http://schemas.microsoft.com/office/drawing/2014/chart" uri="{C3380CC4-5D6E-409C-BE32-E72D297353CC}">
                  <c16:uniqueId val="{00000027-2B03-488E-B9EE-B21FDEF156B2}"/>
                </c:ext>
              </c:extLst>
            </c:dLbl>
            <c:dLbl>
              <c:idx val="12"/>
              <c:delete val="1"/>
              <c:extLst>
                <c:ext xmlns:c15="http://schemas.microsoft.com/office/drawing/2012/chart" uri="{CE6537A1-D6FC-4f65-9D91-7224C49458BB}"/>
                <c:ext xmlns:c16="http://schemas.microsoft.com/office/drawing/2014/chart" uri="{C3380CC4-5D6E-409C-BE32-E72D297353CC}">
                  <c16:uniqueId val="{00000028-2B03-488E-B9EE-B21FDEF156B2}"/>
                </c:ext>
              </c:extLst>
            </c:dLbl>
            <c:dLbl>
              <c:idx val="13"/>
              <c:delete val="1"/>
              <c:extLst>
                <c:ext xmlns:c15="http://schemas.microsoft.com/office/drawing/2012/chart" uri="{CE6537A1-D6FC-4f65-9D91-7224C49458BB}"/>
                <c:ext xmlns:c16="http://schemas.microsoft.com/office/drawing/2014/chart" uri="{C3380CC4-5D6E-409C-BE32-E72D297353CC}">
                  <c16:uniqueId val="{00000029-2B03-488E-B9EE-B21FDEF156B2}"/>
                </c:ext>
              </c:extLst>
            </c:dLbl>
            <c:dLbl>
              <c:idx val="14"/>
              <c:delete val="1"/>
              <c:extLst>
                <c:ext xmlns:c15="http://schemas.microsoft.com/office/drawing/2012/chart" uri="{CE6537A1-D6FC-4f65-9D91-7224C49458BB}"/>
                <c:ext xmlns:c16="http://schemas.microsoft.com/office/drawing/2014/chart" uri="{C3380CC4-5D6E-409C-BE32-E72D297353CC}">
                  <c16:uniqueId val="{0000002A-2B03-488E-B9EE-B21FDEF156B2}"/>
                </c:ext>
              </c:extLst>
            </c:dLbl>
            <c:dLbl>
              <c:idx val="15"/>
              <c:delete val="1"/>
              <c:extLst>
                <c:ext xmlns:c15="http://schemas.microsoft.com/office/drawing/2012/chart" uri="{CE6537A1-D6FC-4f65-9D91-7224C49458BB}"/>
                <c:ext xmlns:c16="http://schemas.microsoft.com/office/drawing/2014/chart" uri="{C3380CC4-5D6E-409C-BE32-E72D297353CC}">
                  <c16:uniqueId val="{0000002B-2B03-488E-B9EE-B21FDEF156B2}"/>
                </c:ext>
              </c:extLst>
            </c:dLbl>
            <c:dLbl>
              <c:idx val="16"/>
              <c:delete val="1"/>
              <c:extLst>
                <c:ext xmlns:c15="http://schemas.microsoft.com/office/drawing/2012/chart" uri="{CE6537A1-D6FC-4f65-9D91-7224C49458BB}"/>
                <c:ext xmlns:c16="http://schemas.microsoft.com/office/drawing/2014/chart" uri="{C3380CC4-5D6E-409C-BE32-E72D297353CC}">
                  <c16:uniqueId val="{0000002C-2B03-488E-B9EE-B21FDEF156B2}"/>
                </c:ext>
              </c:extLst>
            </c:dLbl>
            <c:dLbl>
              <c:idx val="17"/>
              <c:delete val="1"/>
              <c:extLst>
                <c:ext xmlns:c15="http://schemas.microsoft.com/office/drawing/2012/chart" uri="{CE6537A1-D6FC-4f65-9D91-7224C49458BB}"/>
                <c:ext xmlns:c16="http://schemas.microsoft.com/office/drawing/2014/chart" uri="{C3380CC4-5D6E-409C-BE32-E72D297353CC}">
                  <c16:uniqueId val="{0000002D-2B03-488E-B9EE-B21FDEF156B2}"/>
                </c:ext>
              </c:extLst>
            </c:dLbl>
            <c:dLbl>
              <c:idx val="18"/>
              <c:delete val="1"/>
              <c:extLst>
                <c:ext xmlns:c15="http://schemas.microsoft.com/office/drawing/2012/chart" uri="{CE6537A1-D6FC-4f65-9D91-7224C49458BB}"/>
                <c:ext xmlns:c16="http://schemas.microsoft.com/office/drawing/2014/chart" uri="{C3380CC4-5D6E-409C-BE32-E72D297353CC}">
                  <c16:uniqueId val="{0000002E-2B03-488E-B9EE-B21FDEF156B2}"/>
                </c:ext>
              </c:extLst>
            </c:dLbl>
            <c:dLbl>
              <c:idx val="19"/>
              <c:delete val="1"/>
              <c:extLst>
                <c:ext xmlns:c15="http://schemas.microsoft.com/office/drawing/2012/chart" uri="{CE6537A1-D6FC-4f65-9D91-7224C49458BB}"/>
                <c:ext xmlns:c16="http://schemas.microsoft.com/office/drawing/2014/chart" uri="{C3380CC4-5D6E-409C-BE32-E72D297353CC}">
                  <c16:uniqueId val="{0000002F-2B03-488E-B9EE-B21FDEF156B2}"/>
                </c:ext>
              </c:extLst>
            </c:dLbl>
            <c:dLbl>
              <c:idx val="20"/>
              <c:delete val="1"/>
              <c:extLst>
                <c:ext xmlns:c15="http://schemas.microsoft.com/office/drawing/2012/chart" uri="{CE6537A1-D6FC-4f65-9D91-7224C49458BB}"/>
                <c:ext xmlns:c16="http://schemas.microsoft.com/office/drawing/2014/chart" uri="{C3380CC4-5D6E-409C-BE32-E72D297353CC}">
                  <c16:uniqueId val="{00000030-2B03-488E-B9EE-B21FDEF156B2}"/>
                </c:ext>
              </c:extLst>
            </c:dLbl>
            <c:dLbl>
              <c:idx val="21"/>
              <c:delete val="1"/>
              <c:extLst>
                <c:ext xmlns:c15="http://schemas.microsoft.com/office/drawing/2012/chart" uri="{CE6537A1-D6FC-4f65-9D91-7224C49458BB}"/>
                <c:ext xmlns:c16="http://schemas.microsoft.com/office/drawing/2014/chart" uri="{C3380CC4-5D6E-409C-BE32-E72D297353CC}">
                  <c16:uniqueId val="{00000031-2B03-488E-B9EE-B21FDEF156B2}"/>
                </c:ext>
              </c:extLst>
            </c:dLbl>
            <c:dLbl>
              <c:idx val="22"/>
              <c:delete val="1"/>
              <c:extLst>
                <c:ext xmlns:c15="http://schemas.microsoft.com/office/drawing/2012/chart" uri="{CE6537A1-D6FC-4f65-9D91-7224C49458BB}"/>
                <c:ext xmlns:c16="http://schemas.microsoft.com/office/drawing/2014/chart" uri="{C3380CC4-5D6E-409C-BE32-E72D297353CC}">
                  <c16:uniqueId val="{00000032-2B03-488E-B9EE-B21FDEF156B2}"/>
                </c:ext>
              </c:extLst>
            </c:dLbl>
            <c:dLbl>
              <c:idx val="23"/>
              <c:delete val="1"/>
              <c:extLst>
                <c:ext xmlns:c15="http://schemas.microsoft.com/office/drawing/2012/chart" uri="{CE6537A1-D6FC-4f65-9D91-7224C49458BB}"/>
                <c:ext xmlns:c16="http://schemas.microsoft.com/office/drawing/2014/chart" uri="{C3380CC4-5D6E-409C-BE32-E72D297353CC}">
                  <c16:uniqueId val="{00000033-2B03-488E-B9EE-B21FDEF156B2}"/>
                </c:ext>
              </c:extLst>
            </c:dLbl>
            <c:dLbl>
              <c:idx val="24"/>
              <c:delete val="1"/>
              <c:extLst>
                <c:ext xmlns:c15="http://schemas.microsoft.com/office/drawing/2012/chart" uri="{CE6537A1-D6FC-4f65-9D91-7224C49458BB}"/>
                <c:ext xmlns:c16="http://schemas.microsoft.com/office/drawing/2014/chart" uri="{C3380CC4-5D6E-409C-BE32-E72D297353CC}">
                  <c16:uniqueId val="{00000034-2B03-488E-B9EE-B21FDEF156B2}"/>
                </c:ext>
              </c:extLst>
            </c:dLbl>
            <c:dLbl>
              <c:idx val="25"/>
              <c:delete val="1"/>
              <c:extLst>
                <c:ext xmlns:c15="http://schemas.microsoft.com/office/drawing/2012/chart" uri="{CE6537A1-D6FC-4f65-9D91-7224C49458BB}"/>
                <c:ext xmlns:c16="http://schemas.microsoft.com/office/drawing/2014/chart" uri="{C3380CC4-5D6E-409C-BE32-E72D297353CC}">
                  <c16:uniqueId val="{00000035-2B03-488E-B9EE-B21FDEF156B2}"/>
                </c:ext>
              </c:extLst>
            </c:dLbl>
            <c:dLbl>
              <c:idx val="26"/>
              <c:layout>
                <c:manualLayout>
                  <c:x val="-1.8846552809069016E-2"/>
                  <c:y val="0.28374380475167876"/>
                </c:manualLayout>
              </c:layout>
              <c:dLblPos val="r"/>
              <c:showLegendKey val="0"/>
              <c:showVal val="1"/>
              <c:showCatName val="0"/>
              <c:showSerName val="1"/>
              <c:showPercent val="0"/>
              <c:showBubbleSize val="0"/>
              <c:extLst>
                <c:ext xmlns:c15="http://schemas.microsoft.com/office/drawing/2012/chart" uri="{CE6537A1-D6FC-4f65-9D91-7224C49458BB}">
                  <c15:layout/>
                </c:ext>
                <c:ext xmlns:c16="http://schemas.microsoft.com/office/drawing/2014/chart" uri="{C3380CC4-5D6E-409C-BE32-E72D297353CC}">
                  <c16:uniqueId val="{00000036-2B03-488E-B9EE-B21FDEF156B2}"/>
                </c:ext>
              </c:extLst>
            </c:dLbl>
            <c:numFmt formatCode="0.0%" sourceLinked="0"/>
            <c:spPr>
              <a:noFill/>
              <a:ln>
                <a:solidFill>
                  <a:sysClr val="windowText" lastClr="000000"/>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FF0000"/>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名中所グラフ!$A$2:$A$29</c:f>
              <c:strCache>
                <c:ptCount val="27"/>
                <c:pt idx="0">
                  <c:v>R3.10</c:v>
                </c:pt>
                <c:pt idx="1">
                  <c:v>R3.11</c:v>
                </c:pt>
                <c:pt idx="2">
                  <c:v>R3.12</c:v>
                </c:pt>
                <c:pt idx="3">
                  <c:v>R4.1</c:v>
                </c:pt>
                <c:pt idx="4">
                  <c:v>R4.2</c:v>
                </c:pt>
                <c:pt idx="5">
                  <c:v>R4.3</c:v>
                </c:pt>
                <c:pt idx="6">
                  <c:v>R4.4</c:v>
                </c:pt>
                <c:pt idx="7">
                  <c:v>R4.5</c:v>
                </c:pt>
                <c:pt idx="8">
                  <c:v>R4.6</c:v>
                </c:pt>
                <c:pt idx="9">
                  <c:v>R4.7</c:v>
                </c:pt>
                <c:pt idx="10">
                  <c:v>R4.8</c:v>
                </c:pt>
                <c:pt idx="11">
                  <c:v>R4.9</c:v>
                </c:pt>
                <c:pt idx="12">
                  <c:v>R4.10</c:v>
                </c:pt>
                <c:pt idx="13">
                  <c:v>R4.11</c:v>
                </c:pt>
                <c:pt idx="14">
                  <c:v>R4.12</c:v>
                </c:pt>
                <c:pt idx="15">
                  <c:v>R5.1</c:v>
                </c:pt>
                <c:pt idx="16">
                  <c:v>R5.2</c:v>
                </c:pt>
                <c:pt idx="17">
                  <c:v>R5.3</c:v>
                </c:pt>
                <c:pt idx="18">
                  <c:v>R5.4</c:v>
                </c:pt>
                <c:pt idx="19">
                  <c:v>R5.5</c:v>
                </c:pt>
                <c:pt idx="20">
                  <c:v>R5.6</c:v>
                </c:pt>
                <c:pt idx="21">
                  <c:v>R5.7</c:v>
                </c:pt>
                <c:pt idx="22">
                  <c:v>R5.8</c:v>
                </c:pt>
                <c:pt idx="23">
                  <c:v>R5.9</c:v>
                </c:pt>
                <c:pt idx="24">
                  <c:v>R5.10</c:v>
                </c:pt>
                <c:pt idx="25">
                  <c:v>R5.11</c:v>
                </c:pt>
                <c:pt idx="26">
                  <c:v>R5.12</c:v>
                </c:pt>
              </c:strCache>
            </c:strRef>
          </c:cat>
          <c:val>
            <c:numRef>
              <c:f>名中所グラフ!$C$2:$C$29</c:f>
              <c:numCache>
                <c:formatCode>0.0%</c:formatCode>
                <c:ptCount val="27"/>
                <c:pt idx="0">
                  <c:v>0.66099999999999992</c:v>
                </c:pt>
                <c:pt idx="1">
                  <c:v>0.68900000000000006</c:v>
                </c:pt>
                <c:pt idx="2">
                  <c:v>0.74</c:v>
                </c:pt>
                <c:pt idx="3">
                  <c:v>0.67700000000000005</c:v>
                </c:pt>
                <c:pt idx="4">
                  <c:v>0.746</c:v>
                </c:pt>
                <c:pt idx="5">
                  <c:v>0.69400000000000006</c:v>
                </c:pt>
                <c:pt idx="6">
                  <c:v>0.70900000000000007</c:v>
                </c:pt>
                <c:pt idx="7">
                  <c:v>0.60599999999999998</c:v>
                </c:pt>
                <c:pt idx="8">
                  <c:v>0.72599999999999998</c:v>
                </c:pt>
                <c:pt idx="9">
                  <c:v>0.71900000000000008</c:v>
                </c:pt>
                <c:pt idx="10">
                  <c:v>0.73799999999999999</c:v>
                </c:pt>
                <c:pt idx="11">
                  <c:v>0.72799999999999998</c:v>
                </c:pt>
                <c:pt idx="12">
                  <c:v>0.7340000000000001</c:v>
                </c:pt>
                <c:pt idx="13">
                  <c:v>0.72699999999999998</c:v>
                </c:pt>
                <c:pt idx="14">
                  <c:v>0.78099999999999992</c:v>
                </c:pt>
                <c:pt idx="15">
                  <c:v>0.73299999999999998</c:v>
                </c:pt>
                <c:pt idx="16">
                  <c:v>0.78299999999999992</c:v>
                </c:pt>
                <c:pt idx="17">
                  <c:v>0.73599999999999999</c:v>
                </c:pt>
                <c:pt idx="18">
                  <c:v>0.78599999999999992</c:v>
                </c:pt>
                <c:pt idx="19">
                  <c:v>0.67900000000000005</c:v>
                </c:pt>
                <c:pt idx="20">
                  <c:v>0.77</c:v>
                </c:pt>
                <c:pt idx="21">
                  <c:v>0.77900000000000003</c:v>
                </c:pt>
                <c:pt idx="22">
                  <c:v>0.82299999999999995</c:v>
                </c:pt>
                <c:pt idx="23">
                  <c:v>0.77900000000000003</c:v>
                </c:pt>
                <c:pt idx="24">
                  <c:v>0.82200000000000006</c:v>
                </c:pt>
                <c:pt idx="25">
                  <c:v>0.78599999999999992</c:v>
                </c:pt>
                <c:pt idx="26">
                  <c:v>0.86</c:v>
                </c:pt>
              </c:numCache>
            </c:numRef>
          </c:val>
          <c:smooth val="0"/>
          <c:extLst>
            <c:ext xmlns:c16="http://schemas.microsoft.com/office/drawing/2014/chart" uri="{C3380CC4-5D6E-409C-BE32-E72D297353CC}">
              <c16:uniqueId val="{00000037-2B03-488E-B9EE-B21FDEF156B2}"/>
            </c:ext>
          </c:extLst>
        </c:ser>
        <c:dLbls>
          <c:dLblPos val="ctr"/>
          <c:showLegendKey val="0"/>
          <c:showVal val="1"/>
          <c:showCatName val="0"/>
          <c:showSerName val="0"/>
          <c:showPercent val="0"/>
          <c:showBubbleSize val="0"/>
        </c:dLbls>
        <c:smooth val="0"/>
        <c:axId val="521722271"/>
        <c:axId val="521723935"/>
      </c:lineChart>
      <c:catAx>
        <c:axId val="521722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21723935"/>
        <c:crosses val="autoZero"/>
        <c:auto val="1"/>
        <c:lblAlgn val="ctr"/>
        <c:lblOffset val="100"/>
        <c:noMultiLvlLbl val="0"/>
      </c:catAx>
      <c:valAx>
        <c:axId val="521723935"/>
        <c:scaling>
          <c:orientation val="minMax"/>
          <c:max val="0.9"/>
          <c:min val="0.4"/>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wordArtVertRtl"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dirty="0" smtClean="0"/>
                  <a:t>電子</a:t>
                </a:r>
                <a:r>
                  <a:rPr lang="ja-JP" altLang="en-US" dirty="0" smtClean="0"/>
                  <a:t>申請利用</a:t>
                </a:r>
                <a:r>
                  <a:rPr lang="ja-JP" dirty="0" smtClean="0"/>
                  <a:t>率</a:t>
                </a:r>
                <a:endParaRPr lang="ja-JP" dirty="0"/>
              </a:p>
            </c:rich>
          </c:tx>
          <c:layout/>
          <c:overlay val="0"/>
          <c:spPr>
            <a:noFill/>
            <a:ln>
              <a:noFill/>
            </a:ln>
            <a:effectLst/>
          </c:spPr>
          <c:txPr>
            <a:bodyPr rot="0" spcFirstLastPara="1" vertOverflow="ellipsis" vert="wordArtVertRtl"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21722271"/>
        <c:crosses val="autoZero"/>
        <c:crossBetween val="between"/>
      </c:valAx>
      <c:spPr>
        <a:noFill/>
        <a:ln w="25400">
          <a:noFill/>
        </a:ln>
        <a:effectLst/>
      </c:spPr>
    </c:plotArea>
    <c:plotVisOnly val="1"/>
    <c:dispBlanksAs val="gap"/>
    <c:showDLblsOverMax val="0"/>
  </c:chart>
  <c:spPr>
    <a:noFill/>
    <a:ln>
      <a:solidFill>
        <a:sysClr val="windowText" lastClr="000000"/>
      </a:solid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1" y="0"/>
            <a:ext cx="3762846" cy="496888"/>
          </a:xfrm>
          <a:prstGeom prst="rect">
            <a:avLst/>
          </a:prstGeom>
          <a:noFill/>
          <a:ln w="9525">
            <a:noFill/>
            <a:miter lim="800000"/>
            <a:headEnd/>
            <a:tailEnd/>
          </a:ln>
          <a:effectLst/>
        </p:spPr>
        <p:txBody>
          <a:bodyPr vert="horz" wrap="square" lIns="92191" tIns="46096" rIns="92191" bIns="46096" numCol="1" anchor="t" anchorCtr="0" compatLnSpc="1">
            <a:prstTxWarp prst="textNoShape">
              <a:avLst/>
            </a:prstTxWarp>
          </a:bodyPr>
          <a:lstStyle>
            <a:lvl1pPr>
              <a:defRPr sz="1200">
                <a:latin typeface="Times New Roman" pitchFamily="18" charset="0"/>
              </a:defRPr>
            </a:lvl1pPr>
          </a:lstStyle>
          <a:p>
            <a:pPr>
              <a:defRPr/>
            </a:pPr>
            <a:endParaRPr lang="en-US" altLang="ja-JP" dirty="0"/>
          </a:p>
        </p:txBody>
      </p:sp>
      <p:sp>
        <p:nvSpPr>
          <p:cNvPr id="23555" name="Rectangle 3"/>
          <p:cNvSpPr>
            <a:spLocks noGrp="1" noChangeArrowheads="1"/>
          </p:cNvSpPr>
          <p:nvPr>
            <p:ph type="dt" sz="quarter" idx="1"/>
          </p:nvPr>
        </p:nvSpPr>
        <p:spPr bwMode="auto">
          <a:xfrm>
            <a:off x="3856048" y="0"/>
            <a:ext cx="2949575" cy="496888"/>
          </a:xfrm>
          <a:prstGeom prst="rect">
            <a:avLst/>
          </a:prstGeom>
          <a:noFill/>
          <a:ln w="9525">
            <a:noFill/>
            <a:miter lim="800000"/>
            <a:headEnd/>
            <a:tailEnd/>
          </a:ln>
          <a:effectLst/>
        </p:spPr>
        <p:txBody>
          <a:bodyPr vert="horz" wrap="square" lIns="92191" tIns="46096" rIns="92191" bIns="46096" numCol="1" anchor="t" anchorCtr="0" compatLnSpc="1">
            <a:prstTxWarp prst="textNoShape">
              <a:avLst/>
            </a:prstTxWarp>
          </a:bodyPr>
          <a:lstStyle>
            <a:lvl1pPr algn="r">
              <a:defRPr sz="1200">
                <a:latin typeface="Times New Roman" pitchFamily="18" charset="0"/>
              </a:defRPr>
            </a:lvl1pPr>
          </a:lstStyle>
          <a:p>
            <a:pPr>
              <a:defRPr/>
            </a:pPr>
            <a:endParaRPr lang="en-US" altLang="ja-JP" dirty="0"/>
          </a:p>
        </p:txBody>
      </p:sp>
      <p:sp>
        <p:nvSpPr>
          <p:cNvPr id="23556" name="Rectangle 4"/>
          <p:cNvSpPr>
            <a:spLocks noGrp="1" noChangeArrowheads="1"/>
          </p:cNvSpPr>
          <p:nvPr>
            <p:ph type="ftr" sz="quarter" idx="2"/>
          </p:nvPr>
        </p:nvSpPr>
        <p:spPr bwMode="auto">
          <a:xfrm>
            <a:off x="8" y="9442453"/>
            <a:ext cx="3402805" cy="496888"/>
          </a:xfrm>
          <a:prstGeom prst="rect">
            <a:avLst/>
          </a:prstGeom>
          <a:noFill/>
          <a:ln w="9525">
            <a:noFill/>
            <a:miter lim="800000"/>
            <a:headEnd/>
            <a:tailEnd/>
          </a:ln>
          <a:effectLst/>
        </p:spPr>
        <p:txBody>
          <a:bodyPr vert="horz" wrap="square" lIns="92191" tIns="46096" rIns="92191" bIns="46096" numCol="1" anchor="b" anchorCtr="0" compatLnSpc="1">
            <a:prstTxWarp prst="textNoShape">
              <a:avLst/>
            </a:prstTxWarp>
          </a:bodyPr>
          <a:lstStyle>
            <a:lvl1pPr>
              <a:defRPr sz="1200">
                <a:latin typeface="Times New Roman" pitchFamily="18" charset="0"/>
              </a:defRPr>
            </a:lvl1pPr>
          </a:lstStyle>
          <a:p>
            <a:pPr>
              <a:defRPr/>
            </a:pPr>
            <a:endParaRPr lang="ja-JP" altLang="ja-JP" dirty="0"/>
          </a:p>
        </p:txBody>
      </p:sp>
      <p:sp>
        <p:nvSpPr>
          <p:cNvPr id="23557" name="Rectangle 5"/>
          <p:cNvSpPr>
            <a:spLocks noGrp="1" noChangeArrowheads="1"/>
          </p:cNvSpPr>
          <p:nvPr>
            <p:ph type="sldNum" sz="quarter" idx="3"/>
          </p:nvPr>
        </p:nvSpPr>
        <p:spPr bwMode="auto">
          <a:xfrm>
            <a:off x="3856048" y="9442453"/>
            <a:ext cx="2949575" cy="496888"/>
          </a:xfrm>
          <a:prstGeom prst="rect">
            <a:avLst/>
          </a:prstGeom>
          <a:noFill/>
          <a:ln w="9525">
            <a:noFill/>
            <a:miter lim="800000"/>
            <a:headEnd/>
            <a:tailEnd/>
          </a:ln>
          <a:effectLst/>
        </p:spPr>
        <p:txBody>
          <a:bodyPr vert="horz" wrap="square" lIns="92191" tIns="46096" rIns="92191" bIns="46096" numCol="1" anchor="b" anchorCtr="0" compatLnSpc="1">
            <a:prstTxWarp prst="textNoShape">
              <a:avLst/>
            </a:prstTxWarp>
          </a:bodyPr>
          <a:lstStyle>
            <a:lvl1pPr algn="r">
              <a:defRPr sz="1200">
                <a:latin typeface="Times New Roman" pitchFamily="18" charset="0"/>
              </a:defRPr>
            </a:lvl1pPr>
          </a:lstStyle>
          <a:p>
            <a:pPr>
              <a:defRPr/>
            </a:pPr>
            <a:fld id="{B40D29B4-9FDF-4BA1-969E-B0F37DDF33EB}" type="slidenum">
              <a:rPr lang="en-US" altLang="ja-JP"/>
              <a:pPr>
                <a:defRPr/>
              </a:pPr>
              <a:t>‹#›</a:t>
            </a:fld>
            <a:endParaRPr lang="en-US" altLang="ja-JP" dirty="0"/>
          </a:p>
        </p:txBody>
      </p:sp>
    </p:spTree>
    <p:extLst>
      <p:ext uri="{BB962C8B-B14F-4D97-AF65-F5344CB8AC3E}">
        <p14:creationId xmlns:p14="http://schemas.microsoft.com/office/powerpoint/2010/main" val="416745472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10" y="0"/>
            <a:ext cx="2949575" cy="496888"/>
          </a:xfrm>
          <a:prstGeom prst="rect">
            <a:avLst/>
          </a:prstGeom>
          <a:noFill/>
          <a:ln w="9525">
            <a:noFill/>
            <a:miter lim="800000"/>
            <a:headEnd/>
            <a:tailEnd/>
          </a:ln>
          <a:effectLst/>
        </p:spPr>
        <p:txBody>
          <a:bodyPr vert="horz" wrap="square" lIns="92191" tIns="46096" rIns="92191" bIns="46096" numCol="1" anchor="t" anchorCtr="0" compatLnSpc="1">
            <a:prstTxWarp prst="textNoShape">
              <a:avLst/>
            </a:prstTxWarp>
          </a:bodyPr>
          <a:lstStyle>
            <a:lvl1pPr>
              <a:defRPr sz="1200">
                <a:latin typeface="Times New Roman" pitchFamily="18" charset="0"/>
              </a:defRPr>
            </a:lvl1pPr>
          </a:lstStyle>
          <a:p>
            <a:pPr>
              <a:defRPr/>
            </a:pPr>
            <a:endParaRPr lang="en-US" altLang="ja-JP" dirty="0"/>
          </a:p>
        </p:txBody>
      </p:sp>
      <p:sp>
        <p:nvSpPr>
          <p:cNvPr id="1027" name="Rectangle 3"/>
          <p:cNvSpPr>
            <a:spLocks noGrp="1" noChangeArrowheads="1"/>
          </p:cNvSpPr>
          <p:nvPr>
            <p:ph type="dt" idx="1"/>
          </p:nvPr>
        </p:nvSpPr>
        <p:spPr bwMode="auto">
          <a:xfrm>
            <a:off x="3856048" y="0"/>
            <a:ext cx="2949575" cy="496888"/>
          </a:xfrm>
          <a:prstGeom prst="rect">
            <a:avLst/>
          </a:prstGeom>
          <a:noFill/>
          <a:ln w="9525">
            <a:noFill/>
            <a:miter lim="800000"/>
            <a:headEnd/>
            <a:tailEnd/>
          </a:ln>
          <a:effectLst/>
        </p:spPr>
        <p:txBody>
          <a:bodyPr vert="horz" wrap="square" lIns="92191" tIns="46096" rIns="92191" bIns="46096" numCol="1" anchor="t" anchorCtr="0" compatLnSpc="1">
            <a:prstTxWarp prst="textNoShape">
              <a:avLst/>
            </a:prstTxWarp>
          </a:bodyPr>
          <a:lstStyle>
            <a:lvl1pPr algn="r">
              <a:defRPr sz="1200">
                <a:latin typeface="Times New Roman" pitchFamily="18" charset="0"/>
              </a:defRPr>
            </a:lvl1pPr>
          </a:lstStyle>
          <a:p>
            <a:pPr>
              <a:defRPr/>
            </a:pPr>
            <a:endParaRPr lang="en-US" altLang="ja-JP" dirty="0"/>
          </a:p>
        </p:txBody>
      </p:sp>
      <p:sp>
        <p:nvSpPr>
          <p:cNvPr id="20484" name="Rectangle 4"/>
          <p:cNvSpPr>
            <a:spLocks noGrp="1" noRot="1" noChangeAspect="1" noChangeArrowheads="1" noTextEdit="1"/>
          </p:cNvSpPr>
          <p:nvPr>
            <p:ph type="sldImg" idx="2"/>
          </p:nvPr>
        </p:nvSpPr>
        <p:spPr bwMode="auto">
          <a:xfrm>
            <a:off x="1817688" y="768350"/>
            <a:ext cx="3214687" cy="2225675"/>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769939" y="3455988"/>
            <a:ext cx="5389562" cy="5738812"/>
          </a:xfrm>
          <a:prstGeom prst="rect">
            <a:avLst/>
          </a:prstGeom>
          <a:noFill/>
          <a:ln w="9525">
            <a:noFill/>
            <a:miter lim="800000"/>
            <a:headEnd/>
            <a:tailEnd/>
          </a:ln>
          <a:effectLst/>
        </p:spPr>
        <p:txBody>
          <a:bodyPr vert="horz" wrap="square" lIns="92191" tIns="46096" rIns="92191" bIns="46096" numCol="1" anchor="t" anchorCtr="0" compatLnSpc="1">
            <a:prstTxWarp prst="textNoShape">
              <a:avLst/>
            </a:prstTxWarp>
          </a:bodyPr>
          <a:lstStyle/>
          <a:p>
            <a:pPr lvl="0"/>
            <a:endParaRPr lang="en-US" altLang="ja-JP" noProof="0"/>
          </a:p>
          <a:p>
            <a:pPr lvl="0"/>
            <a:endParaRPr lang="en-US" altLang="ja-JP" noProof="0"/>
          </a:p>
          <a:p>
            <a:pPr lvl="0"/>
            <a:endParaRPr lang="en-US" altLang="ja-JP" noProof="0"/>
          </a:p>
          <a:p>
            <a:pPr lvl="0"/>
            <a:endParaRPr lang="en-US" altLang="ja-JP" noProof="0"/>
          </a:p>
          <a:p>
            <a:pPr lvl="0"/>
            <a:endParaRPr lang="en-US" altLang="ja-JP" noProof="0"/>
          </a:p>
        </p:txBody>
      </p:sp>
      <p:sp>
        <p:nvSpPr>
          <p:cNvPr id="1030" name="Rectangle 6"/>
          <p:cNvSpPr>
            <a:spLocks noGrp="1" noChangeArrowheads="1"/>
          </p:cNvSpPr>
          <p:nvPr>
            <p:ph type="ftr" sz="quarter" idx="4"/>
          </p:nvPr>
        </p:nvSpPr>
        <p:spPr bwMode="auto">
          <a:xfrm>
            <a:off x="10" y="9442453"/>
            <a:ext cx="2949575" cy="496888"/>
          </a:xfrm>
          <a:prstGeom prst="rect">
            <a:avLst/>
          </a:prstGeom>
          <a:noFill/>
          <a:ln w="9525">
            <a:noFill/>
            <a:miter lim="800000"/>
            <a:headEnd/>
            <a:tailEnd/>
          </a:ln>
          <a:effectLst/>
        </p:spPr>
        <p:txBody>
          <a:bodyPr vert="horz" wrap="square" lIns="92191" tIns="46096" rIns="92191" bIns="46096" numCol="1" anchor="b" anchorCtr="0" compatLnSpc="1">
            <a:prstTxWarp prst="textNoShape">
              <a:avLst/>
            </a:prstTxWarp>
          </a:bodyPr>
          <a:lstStyle>
            <a:lvl1pPr>
              <a:defRPr sz="1200">
                <a:latin typeface="Times New Roman" pitchFamily="18" charset="0"/>
              </a:defRPr>
            </a:lvl1pPr>
          </a:lstStyle>
          <a:p>
            <a:pPr>
              <a:defRPr/>
            </a:pPr>
            <a:endParaRPr lang="en-US" altLang="ja-JP" dirty="0"/>
          </a:p>
        </p:txBody>
      </p:sp>
      <p:sp>
        <p:nvSpPr>
          <p:cNvPr id="1031" name="Rectangle 7"/>
          <p:cNvSpPr>
            <a:spLocks noGrp="1" noChangeArrowheads="1"/>
          </p:cNvSpPr>
          <p:nvPr>
            <p:ph type="sldNum" sz="quarter" idx="5"/>
          </p:nvPr>
        </p:nvSpPr>
        <p:spPr bwMode="auto">
          <a:xfrm>
            <a:off x="3856048" y="9442453"/>
            <a:ext cx="2949575" cy="496888"/>
          </a:xfrm>
          <a:prstGeom prst="rect">
            <a:avLst/>
          </a:prstGeom>
          <a:noFill/>
          <a:ln w="9525">
            <a:noFill/>
            <a:miter lim="800000"/>
            <a:headEnd/>
            <a:tailEnd/>
          </a:ln>
          <a:effectLst/>
        </p:spPr>
        <p:txBody>
          <a:bodyPr vert="horz" wrap="square" lIns="92191" tIns="46096" rIns="92191" bIns="46096" numCol="1" anchor="b" anchorCtr="0" compatLnSpc="1">
            <a:prstTxWarp prst="textNoShape">
              <a:avLst/>
            </a:prstTxWarp>
          </a:bodyPr>
          <a:lstStyle>
            <a:lvl1pPr algn="r">
              <a:defRPr sz="1200">
                <a:latin typeface="Times New Roman" pitchFamily="18" charset="0"/>
              </a:defRPr>
            </a:lvl1pPr>
          </a:lstStyle>
          <a:p>
            <a:pPr>
              <a:defRPr/>
            </a:pPr>
            <a:fld id="{147CE6C2-CE61-455F-83EE-D5D685ADCB2C}" type="slidenum">
              <a:rPr lang="en-US" altLang="ja-JP"/>
              <a:pPr>
                <a:defRPr/>
              </a:pPr>
              <a:t>‹#›</a:t>
            </a:fld>
            <a:endParaRPr lang="en-US" altLang="ja-JP" dirty="0"/>
          </a:p>
        </p:txBody>
      </p:sp>
    </p:spTree>
    <p:extLst>
      <p:ext uri="{BB962C8B-B14F-4D97-AF65-F5344CB8AC3E}">
        <p14:creationId xmlns:p14="http://schemas.microsoft.com/office/powerpoint/2010/main" val="210622448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742950" indent="-28575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1143000" indent="-228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600200" indent="-228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2057400" indent="-228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819275" y="768350"/>
            <a:ext cx="3213100" cy="2225675"/>
          </a:xfrm>
          <a:ln/>
        </p:spPr>
      </p:sp>
      <p:sp>
        <p:nvSpPr>
          <p:cNvPr id="4" name="ノート プレースホルダ 3"/>
          <p:cNvSpPr>
            <a:spLocks noGrp="1"/>
          </p:cNvSpPr>
          <p:nvPr>
            <p:ph type="body" sz="quarter" idx="10"/>
          </p:nvPr>
        </p:nvSpPr>
        <p:spPr/>
        <p:txBody>
          <a:bodyPr>
            <a:normAutofit/>
          </a:bodyPr>
          <a:lstStyle/>
          <a:p>
            <a:endParaRPr lang="en-US" altLang="ja-JP" sz="1400" dirty="0">
              <a:latin typeface="HG丸ｺﾞｼｯｸM-PRO" pitchFamily="50" charset="-128"/>
              <a:ea typeface="HG丸ｺﾞｼｯｸM-PRO" pitchFamily="50" charset="-128"/>
            </a:endParaRPr>
          </a:p>
          <a:p>
            <a:endParaRPr kumimoji="1"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4232959216"/>
              </p:ext>
            </p:extLst>
          </p:nvPr>
        </p:nvGraphicFramePr>
        <p:xfrm>
          <a:off x="90437" y="3241477"/>
          <a:ext cx="6624737" cy="3096344"/>
        </p:xfrm>
        <a:graphic>
          <a:graphicData uri="http://schemas.openxmlformats.org/drawingml/2006/table">
            <a:tbl>
              <a:tblPr>
                <a:tableStyleId>{5C22544A-7EE6-4342-B048-85BDC9FD1C3A}</a:tableStyleId>
              </a:tblPr>
              <a:tblGrid>
                <a:gridCol w="6624737">
                  <a:extLst>
                    <a:ext uri="{9D8B030D-6E8A-4147-A177-3AD203B41FA5}">
                      <a16:colId xmlns:a16="http://schemas.microsoft.com/office/drawing/2014/main" val="12069587"/>
                    </a:ext>
                  </a:extLst>
                </a:gridCol>
              </a:tblGrid>
              <a:tr h="3096344">
                <a:tc>
                  <a:txBody>
                    <a:bodyPr/>
                    <a:lstStyle/>
                    <a:p>
                      <a:pPr marL="71755" algn="l">
                        <a:spcAft>
                          <a:spcPts val="0"/>
                        </a:spcAft>
                      </a:pP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資料</a:t>
                      </a:r>
                      <a:r>
                        <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No.1</a:t>
                      </a: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についてですが、基本的には画面表示と同内容になります。後ろの方で見づらい方は、お手元の資料を御確認ください。</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90149" marR="90149" marT="36000" marB="36000">
                    <a:noFill/>
                  </a:tcPr>
                </a:tc>
                <a:extLst>
                  <a:ext uri="{0D108BD9-81ED-4DB2-BD59-A6C34878D82A}">
                    <a16:rowId xmlns:a16="http://schemas.microsoft.com/office/drawing/2014/main" val="1882563909"/>
                  </a:ext>
                </a:extLst>
              </a:tr>
            </a:tbl>
          </a:graphicData>
        </a:graphic>
      </p:graphicFrame>
    </p:spTree>
    <p:extLst>
      <p:ext uri="{BB962C8B-B14F-4D97-AF65-F5344CB8AC3E}">
        <p14:creationId xmlns:p14="http://schemas.microsoft.com/office/powerpoint/2010/main" val="2290087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graphicFrame>
        <p:nvGraphicFramePr>
          <p:cNvPr id="4" name="表 3"/>
          <p:cNvGraphicFramePr>
            <a:graphicFrameLocks noGrp="1"/>
          </p:cNvGraphicFramePr>
          <p:nvPr>
            <p:extLst>
              <p:ext uri="{D42A27DB-BD31-4B8C-83A1-F6EECF244321}">
                <p14:modId xmlns:p14="http://schemas.microsoft.com/office/powerpoint/2010/main" val="3892180755"/>
              </p:ext>
            </p:extLst>
          </p:nvPr>
        </p:nvGraphicFramePr>
        <p:xfrm>
          <a:off x="148671" y="3241477"/>
          <a:ext cx="6552727" cy="1900800"/>
        </p:xfrm>
        <a:graphic>
          <a:graphicData uri="http://schemas.openxmlformats.org/drawingml/2006/table">
            <a:tbl>
              <a:tblPr>
                <a:tableStyleId>{5C22544A-7EE6-4342-B048-85BDC9FD1C3A}</a:tableStyleId>
              </a:tblPr>
              <a:tblGrid>
                <a:gridCol w="6552727">
                  <a:extLst>
                    <a:ext uri="{9D8B030D-6E8A-4147-A177-3AD203B41FA5}">
                      <a16:colId xmlns:a16="http://schemas.microsoft.com/office/drawing/2014/main" val="12069587"/>
                    </a:ext>
                  </a:extLst>
                </a:gridCol>
              </a:tblGrid>
              <a:tr h="1580302">
                <a:tc>
                  <a:txBody>
                    <a:bodyPr/>
                    <a:lstStyle/>
                    <a:p>
                      <a:pPr marL="71755" algn="l">
                        <a:spcAft>
                          <a:spcPts val="0"/>
                        </a:spcAft>
                      </a:pP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当研修会については基本的に照合省略の認可を受けた事業所様に向けた内容のため、まず、照合省略についての要件を説明させていただきますが、</a:t>
                      </a:r>
                      <a:endPar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71755" algn="l">
                        <a:spcAft>
                          <a:spcPts val="0"/>
                        </a:spcAft>
                      </a:pP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①と②のとおり、手続実績に係る信頼性と、事務処理の体制整備について事務処理水準の低下が懸念されないことが要件となっております。</a:t>
                      </a:r>
                      <a:endPar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90149" marR="90149" marT="36000" marB="36000">
                    <a:noFill/>
                  </a:tcPr>
                </a:tc>
                <a:extLst>
                  <a:ext uri="{0D108BD9-81ED-4DB2-BD59-A6C34878D82A}">
                    <a16:rowId xmlns:a16="http://schemas.microsoft.com/office/drawing/2014/main" val="1882563909"/>
                  </a:ext>
                </a:extLst>
              </a:tr>
            </a:tbl>
          </a:graphicData>
        </a:graphic>
      </p:graphicFrame>
    </p:spTree>
    <p:extLst>
      <p:ext uri="{BB962C8B-B14F-4D97-AF65-F5344CB8AC3E}">
        <p14:creationId xmlns:p14="http://schemas.microsoft.com/office/powerpoint/2010/main" val="3642903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graphicFrame>
        <p:nvGraphicFramePr>
          <p:cNvPr id="4" name="表 3"/>
          <p:cNvGraphicFramePr>
            <a:graphicFrameLocks noGrp="1"/>
          </p:cNvGraphicFramePr>
          <p:nvPr>
            <p:extLst>
              <p:ext uri="{D42A27DB-BD31-4B8C-83A1-F6EECF244321}">
                <p14:modId xmlns:p14="http://schemas.microsoft.com/office/powerpoint/2010/main" val="710687921"/>
              </p:ext>
            </p:extLst>
          </p:nvPr>
        </p:nvGraphicFramePr>
        <p:xfrm>
          <a:off x="148671" y="3196117"/>
          <a:ext cx="6552727" cy="4644000"/>
        </p:xfrm>
        <a:graphic>
          <a:graphicData uri="http://schemas.openxmlformats.org/drawingml/2006/table">
            <a:tbl>
              <a:tblPr>
                <a:tableStyleId>{5C22544A-7EE6-4342-B048-85BDC9FD1C3A}</a:tableStyleId>
              </a:tblPr>
              <a:tblGrid>
                <a:gridCol w="6552727">
                  <a:extLst>
                    <a:ext uri="{9D8B030D-6E8A-4147-A177-3AD203B41FA5}">
                      <a16:colId xmlns:a16="http://schemas.microsoft.com/office/drawing/2014/main" val="12069587"/>
                    </a:ext>
                  </a:extLst>
                </a:gridCol>
              </a:tblGrid>
              <a:tr h="2160240">
                <a:tc>
                  <a:txBody>
                    <a:bodyPr/>
                    <a:lstStyle/>
                    <a:p>
                      <a:pPr marL="71755" algn="l">
                        <a:spcAft>
                          <a:spcPts val="0"/>
                        </a:spcAft>
                      </a:pP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省略資料についてはご覧のとおりです。</a:t>
                      </a:r>
                      <a:endPar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71755" algn="l">
                        <a:spcAft>
                          <a:spcPts val="0"/>
                        </a:spcAft>
                      </a:pP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取得、喪失、離職票、高齢、育児、介護等多くの手続において賃金台帳、出勤簿、労働者名簿からなる法定３帳簿の省略が可能となりますが、省略できない場合としては、</a:t>
                      </a:r>
                      <a:endPar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71755" algn="l">
                        <a:spcAft>
                          <a:spcPts val="0"/>
                        </a:spcAft>
                      </a:pP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提出期限を大きく過ぎている場合</a:t>
                      </a:r>
                      <a:endPar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71755" algn="l">
                        <a:spcAft>
                          <a:spcPts val="0"/>
                        </a:spcAft>
                      </a:pP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兼務役員等の例外的に取得する者の手続</a:t>
                      </a:r>
                      <a:endPar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71755" algn="l">
                        <a:spcAft>
                          <a:spcPts val="0"/>
                        </a:spcAft>
                      </a:pP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離職票交付時の離職理由に係る確認書類</a:t>
                      </a:r>
                      <a:endPar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71755" algn="l">
                        <a:spcAft>
                          <a:spcPts val="0"/>
                        </a:spcAft>
                      </a:pP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受給要件緩和時の確認書類（診断書等）</a:t>
                      </a:r>
                      <a:endPar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71755" algn="l">
                        <a:spcAft>
                          <a:spcPts val="0"/>
                        </a:spcAft>
                      </a:pP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高齢継続の年齢確認書類</a:t>
                      </a:r>
                      <a:endPar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71755" algn="l">
                        <a:spcAft>
                          <a:spcPts val="0"/>
                        </a:spcAft>
                      </a:pP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育児休業の母子手帳</a:t>
                      </a:r>
                      <a:endPar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71755" algn="l">
                        <a:spcAft>
                          <a:spcPts val="0"/>
                        </a:spcAft>
                      </a:pP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介護休業の対象家族確認と介護休業日確認書類</a:t>
                      </a:r>
                      <a:endPar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71755" algn="l">
                        <a:spcAft>
                          <a:spcPts val="0"/>
                        </a:spcAft>
                      </a:pP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提出済の書類に関する訂正</a:t>
                      </a:r>
                      <a:endPar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71755" algn="l">
                        <a:spcAft>
                          <a:spcPts val="0"/>
                        </a:spcAft>
                      </a:pP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　事業所に関する手続（設置、廃止、各種変更等）</a:t>
                      </a:r>
                      <a:endPar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71755" algn="l">
                        <a:spcAft>
                          <a:spcPts val="0"/>
                        </a:spcAft>
                      </a:pP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などなどです。</a:t>
                      </a:r>
                      <a:endPar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90149" marR="90149" marT="36000" marB="36000">
                    <a:noFill/>
                  </a:tcPr>
                </a:tc>
                <a:extLst>
                  <a:ext uri="{0D108BD9-81ED-4DB2-BD59-A6C34878D82A}">
                    <a16:rowId xmlns:a16="http://schemas.microsoft.com/office/drawing/2014/main" val="1882563909"/>
                  </a:ext>
                </a:extLst>
              </a:tr>
            </a:tbl>
          </a:graphicData>
        </a:graphic>
      </p:graphicFrame>
    </p:spTree>
    <p:extLst>
      <p:ext uri="{BB962C8B-B14F-4D97-AF65-F5344CB8AC3E}">
        <p14:creationId xmlns:p14="http://schemas.microsoft.com/office/powerpoint/2010/main" val="1080056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graphicFrame>
        <p:nvGraphicFramePr>
          <p:cNvPr id="4" name="表 3"/>
          <p:cNvGraphicFramePr>
            <a:graphicFrameLocks noGrp="1"/>
          </p:cNvGraphicFramePr>
          <p:nvPr>
            <p:extLst>
              <p:ext uri="{D42A27DB-BD31-4B8C-83A1-F6EECF244321}">
                <p14:modId xmlns:p14="http://schemas.microsoft.com/office/powerpoint/2010/main" val="2139899015"/>
              </p:ext>
            </p:extLst>
          </p:nvPr>
        </p:nvGraphicFramePr>
        <p:xfrm>
          <a:off x="148671" y="3196117"/>
          <a:ext cx="6552727" cy="4034400"/>
        </p:xfrm>
        <a:graphic>
          <a:graphicData uri="http://schemas.openxmlformats.org/drawingml/2006/table">
            <a:tbl>
              <a:tblPr>
                <a:tableStyleId>{5C22544A-7EE6-4342-B048-85BDC9FD1C3A}</a:tableStyleId>
              </a:tblPr>
              <a:tblGrid>
                <a:gridCol w="6552727">
                  <a:extLst>
                    <a:ext uri="{9D8B030D-6E8A-4147-A177-3AD203B41FA5}">
                      <a16:colId xmlns:a16="http://schemas.microsoft.com/office/drawing/2014/main" val="12069587"/>
                    </a:ext>
                  </a:extLst>
                </a:gridCol>
              </a:tblGrid>
              <a:tr h="2160240">
                <a:tc>
                  <a:txBody>
                    <a:bodyPr/>
                    <a:lstStyle/>
                    <a:p>
                      <a:pPr marL="71755" algn="l">
                        <a:spcAft>
                          <a:spcPts val="0"/>
                        </a:spcAft>
                      </a:pP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また、照合省略についてですが（３）～（５）に該当する場合は撤回される場合があります。</a:t>
                      </a:r>
                      <a:endPar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71755" algn="l">
                        <a:spcAft>
                          <a:spcPts val="0"/>
                        </a:spcAft>
                      </a:pP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特にサンプリングについてはその手続が適正な内容か否か一定数確認をさせていただきます。恐れ入りますがその際は御協力お願いいたします。</a:t>
                      </a:r>
                      <a:endPar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71755" algn="l">
                        <a:spcAft>
                          <a:spcPts val="0"/>
                        </a:spcAft>
                      </a:pP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また、当研修会についても基本的は毎年出席いただくようお願いいたします。</a:t>
                      </a:r>
                      <a:endPar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71755" algn="l">
                        <a:spcAft>
                          <a:spcPts val="0"/>
                        </a:spcAft>
                      </a:pP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とは言うものの、このコロナ禍のご時世で感染防止の観点からご欠席されることも想定されますし、そもそも中止ないしは開催できない場合もございます。</a:t>
                      </a:r>
                      <a:endPar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71755" algn="l">
                        <a:spcAft>
                          <a:spcPts val="0"/>
                        </a:spcAft>
                      </a:pPr>
                      <a:r>
                        <a:rPr lang="ja-JP" alt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そのため、この（５）に記載した要件はコロナ禍が収束してからの取り扱いだと認識していただけると幸いです。</a:t>
                      </a:r>
                      <a:endPar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90149" marR="90149" marT="36000" marB="36000">
                    <a:noFill/>
                  </a:tcPr>
                </a:tc>
                <a:extLst>
                  <a:ext uri="{0D108BD9-81ED-4DB2-BD59-A6C34878D82A}">
                    <a16:rowId xmlns:a16="http://schemas.microsoft.com/office/drawing/2014/main" val="1882563909"/>
                  </a:ext>
                </a:extLst>
              </a:tr>
            </a:tbl>
          </a:graphicData>
        </a:graphic>
      </p:graphicFrame>
    </p:spTree>
    <p:extLst>
      <p:ext uri="{BB962C8B-B14F-4D97-AF65-F5344CB8AC3E}">
        <p14:creationId xmlns:p14="http://schemas.microsoft.com/office/powerpoint/2010/main" val="4097001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graphicFrame>
        <p:nvGraphicFramePr>
          <p:cNvPr id="4" name="表 3"/>
          <p:cNvGraphicFramePr>
            <a:graphicFrameLocks noGrp="1"/>
          </p:cNvGraphicFramePr>
          <p:nvPr>
            <p:extLst>
              <p:ext uri="{D42A27DB-BD31-4B8C-83A1-F6EECF244321}">
                <p14:modId xmlns:p14="http://schemas.microsoft.com/office/powerpoint/2010/main" val="216011293"/>
              </p:ext>
            </p:extLst>
          </p:nvPr>
        </p:nvGraphicFramePr>
        <p:xfrm>
          <a:off x="148671" y="3196117"/>
          <a:ext cx="6552727" cy="6381360"/>
        </p:xfrm>
        <a:graphic>
          <a:graphicData uri="http://schemas.openxmlformats.org/drawingml/2006/table">
            <a:tbl>
              <a:tblPr>
                <a:tableStyleId>{5C22544A-7EE6-4342-B048-85BDC9FD1C3A}</a:tableStyleId>
              </a:tblPr>
              <a:tblGrid>
                <a:gridCol w="6552727">
                  <a:extLst>
                    <a:ext uri="{9D8B030D-6E8A-4147-A177-3AD203B41FA5}">
                      <a16:colId xmlns:a16="http://schemas.microsoft.com/office/drawing/2014/main" val="12069587"/>
                    </a:ext>
                  </a:extLst>
                </a:gridCol>
              </a:tblGrid>
              <a:tr h="6238048">
                <a:tc>
                  <a:txBody>
                    <a:bodyPr/>
                    <a:lstStyle/>
                    <a:p>
                      <a:pPr marL="71755" algn="l">
                        <a:spcAft>
                          <a:spcPts val="0"/>
                        </a:spcAft>
                      </a:pPr>
                      <a:r>
                        <a:rPr lang="ja-JP" altLang="en-US" sz="1800" kern="100" dirty="0">
                          <a:effectLst/>
                          <a:latin typeface="メイリオ" panose="020B0604030504040204" pitchFamily="50" charset="-128"/>
                          <a:ea typeface="メイリオ" panose="020B0604030504040204" pitchFamily="50" charset="-128"/>
                          <a:cs typeface="Times New Roman" panose="02020603050405020304" pitchFamily="18" charset="0"/>
                        </a:rPr>
                        <a:t>続いて２　最近の改正事項についてです。</a:t>
                      </a:r>
                      <a:endParaRPr lang="en-US"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71755" algn="l">
                        <a:spcAft>
                          <a:spcPts val="0"/>
                        </a:spcAft>
                      </a:pPr>
                      <a:r>
                        <a:rPr lang="ja-JP" altLang="en-US" sz="1800" kern="100" dirty="0">
                          <a:effectLst/>
                          <a:latin typeface="メイリオ" panose="020B0604030504040204" pitchFamily="50" charset="-128"/>
                          <a:ea typeface="メイリオ" panose="020B0604030504040204" pitchFamily="50" charset="-128"/>
                          <a:cs typeface="Times New Roman" panose="02020603050405020304" pitchFamily="18" charset="0"/>
                        </a:rPr>
                        <a:t>令和２年１月から今後の予定について確定している内容を記載しました。</a:t>
                      </a:r>
                      <a:endParaRPr lang="en-US"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71755" algn="l">
                        <a:spcAft>
                          <a:spcPts val="0"/>
                        </a:spcAft>
                      </a:pPr>
                      <a:endParaRPr lang="en-US"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71755" algn="l">
                        <a:spcAft>
                          <a:spcPts val="0"/>
                        </a:spcAft>
                      </a:pPr>
                      <a:r>
                        <a:rPr lang="ja-JP" altLang="en-US" sz="1800" kern="100" dirty="0">
                          <a:effectLst/>
                          <a:latin typeface="メイリオ" panose="020B0604030504040204" pitchFamily="50" charset="-128"/>
                          <a:ea typeface="メイリオ" panose="020B0604030504040204" pitchFamily="50" charset="-128"/>
                          <a:cs typeface="Times New Roman" panose="02020603050405020304" pitchFamily="18" charset="0"/>
                        </a:rPr>
                        <a:t>最近、特に問合せが多いのは５の押印欄廃止です。</a:t>
                      </a:r>
                      <a:endParaRPr lang="en-US"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71755" algn="l">
                        <a:spcAft>
                          <a:spcPts val="0"/>
                        </a:spcAft>
                      </a:pPr>
                      <a:r>
                        <a:rPr lang="ja-JP" altLang="en-US" sz="1800" kern="100" dirty="0">
                          <a:effectLst/>
                          <a:latin typeface="メイリオ" panose="020B0604030504040204" pitchFamily="50" charset="-128"/>
                          <a:ea typeface="メイリオ" panose="020B0604030504040204" pitchFamily="50" charset="-128"/>
                          <a:cs typeface="Times New Roman" panose="02020603050405020304" pitchFamily="18" charset="0"/>
                        </a:rPr>
                        <a:t>ここに記載したように事業所設置、事業所別被保険者台帳が欲しい時に提出いただく「雇用保険適用事業所情報提供依頼書」、再交付全般、書類そのものの訂正印（捨印）については押印が必要ですが、適用係で受ける他の手続については省略可能です。</a:t>
                      </a:r>
                      <a:endParaRPr lang="en-US"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71755" algn="l">
                        <a:spcAft>
                          <a:spcPts val="0"/>
                        </a:spcAft>
                      </a:pPr>
                      <a:r>
                        <a:rPr lang="ja-JP" altLang="en-US" sz="1800" kern="100" dirty="0">
                          <a:effectLst/>
                          <a:latin typeface="メイリオ" panose="020B0604030504040204" pitchFamily="50" charset="-128"/>
                          <a:ea typeface="メイリオ" panose="020B0604030504040204" pitchFamily="50" charset="-128"/>
                          <a:cs typeface="Times New Roman" panose="02020603050405020304" pitchFamily="18" charset="0"/>
                        </a:rPr>
                        <a:t>ただし、「採用証明書」「再就職手当支給申請書」等については提出は原則本人が給付係が提出する書類で、こちらは押印省略ができませんのでご注意ください。</a:t>
                      </a:r>
                      <a:endParaRPr lang="en-US"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71755" algn="l">
                        <a:spcAft>
                          <a:spcPts val="0"/>
                        </a:spcAft>
                      </a:pPr>
                      <a:endParaRPr lang="en-US"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71755" algn="l">
                        <a:spcAft>
                          <a:spcPts val="0"/>
                        </a:spcAft>
                      </a:pPr>
                      <a:r>
                        <a:rPr lang="ja-JP" altLang="en-US" sz="1800" kern="100" dirty="0">
                          <a:effectLst/>
                          <a:latin typeface="メイリオ" panose="020B0604030504040204" pitchFamily="50" charset="-128"/>
                          <a:ea typeface="メイリオ" panose="020B0604030504040204" pitchFamily="50" charset="-128"/>
                          <a:cs typeface="Times New Roman" panose="02020603050405020304" pitchFamily="18" charset="0"/>
                        </a:rPr>
                        <a:t>他にも、</a:t>
                      </a:r>
                      <a:r>
                        <a:rPr lang="en-US"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rPr>
                        <a:t>R3</a:t>
                      </a:r>
                      <a:r>
                        <a:rPr lang="ja-JP" altLang="en-US" sz="1800" kern="100" dirty="0">
                          <a:effectLst/>
                          <a:latin typeface="メイリオ" panose="020B0604030504040204" pitchFamily="50" charset="-128"/>
                          <a:ea typeface="メイリオ" panose="020B0604030504040204" pitchFamily="50" charset="-128"/>
                          <a:cs typeface="Times New Roman" panose="02020603050405020304" pitchFamily="18" charset="0"/>
                        </a:rPr>
                        <a:t>年改正の育児・介護休業法において、男性の育児休業の分割取得や、有期雇用労働者の取得要件の緩和について改正される予定で、育児休業給付についても改正が見込まれています。</a:t>
                      </a:r>
                      <a:endParaRPr lang="en-US"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71755" algn="l">
                        <a:spcAft>
                          <a:spcPts val="0"/>
                        </a:spcAft>
                      </a:pPr>
                      <a:endParaRPr lang="en-US"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71755" algn="l">
                        <a:spcAft>
                          <a:spcPts val="0"/>
                        </a:spcAft>
                      </a:pPr>
                      <a:r>
                        <a:rPr lang="ja-JP" altLang="en-US" sz="1800" kern="100" dirty="0">
                          <a:effectLst/>
                          <a:latin typeface="メイリオ" panose="020B0604030504040204" pitchFamily="50" charset="-128"/>
                          <a:ea typeface="メイリオ" panose="020B0604030504040204" pitchFamily="50" charset="-128"/>
                          <a:cs typeface="Times New Roman" panose="02020603050405020304" pitchFamily="18" charset="0"/>
                        </a:rPr>
                        <a:t>なお、１月改正予定である８の高齢被保険者の特例については、今後詳細のわかるパンフレットが公表されるかと思われますので、公表後適宜お問い合わせください。</a:t>
                      </a:r>
                    </a:p>
                    <a:p>
                      <a:pPr marL="71755" algn="l">
                        <a:spcAft>
                          <a:spcPts val="0"/>
                        </a:spcAft>
                      </a:pPr>
                      <a:endParaRPr lang="en-US" altLang="ja-JP" sz="1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90149" marR="90149" marT="36000" marB="36000">
                    <a:noFill/>
                  </a:tcPr>
                </a:tc>
                <a:extLst>
                  <a:ext uri="{0D108BD9-81ED-4DB2-BD59-A6C34878D82A}">
                    <a16:rowId xmlns:a16="http://schemas.microsoft.com/office/drawing/2014/main" val="1882563909"/>
                  </a:ext>
                </a:extLst>
              </a:tr>
            </a:tbl>
          </a:graphicData>
        </a:graphic>
      </p:graphicFrame>
    </p:spTree>
    <p:extLst>
      <p:ext uri="{BB962C8B-B14F-4D97-AF65-F5344CB8AC3E}">
        <p14:creationId xmlns:p14="http://schemas.microsoft.com/office/powerpoint/2010/main" val="3258058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02933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71475" y="4960137"/>
            <a:ext cx="6315075" cy="1463040"/>
          </a:xfrm>
        </p:spPr>
        <p:txBody>
          <a:bodyPr anchor="ctr">
            <a:normAutofit/>
          </a:bodyPr>
          <a:lstStyle>
            <a:lvl1pPr algn="r">
              <a:defRPr sz="4400" spc="200"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6996113" y="4960137"/>
            <a:ext cx="2600325"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lgn="l">
              <a:defRPr/>
            </a:lvl1pPr>
          </a:lstStyle>
          <a:p>
            <a:pPr>
              <a:defRPr/>
            </a:pPr>
            <a:fld id="{96905B57-2759-427D-8D65-8EEC5FD51D5F}" type="datetime1">
              <a:rPr lang="ja-JP" altLang="en-US" smtClean="0"/>
              <a:t>2024/2/27</a:t>
            </a:fld>
            <a:endParaRPr lang="en-US" altLang="ja-JP" dirty="0"/>
          </a:p>
        </p:txBody>
      </p:sp>
      <p:sp>
        <p:nvSpPr>
          <p:cNvPr id="5" name="Footer Placeholder 4"/>
          <p:cNvSpPr>
            <a:spLocks noGrp="1"/>
          </p:cNvSpPr>
          <p:nvPr>
            <p:ph type="ftr" sz="quarter" idx="11"/>
          </p:nvPr>
        </p:nvSpPr>
        <p:spPr/>
        <p:txBody>
          <a:bodyPr/>
          <a:lstStyle/>
          <a:p>
            <a:pPr>
              <a:defRPr/>
            </a:pPr>
            <a:endParaRPr lang="en-US" altLang="ja-JP" dirty="0"/>
          </a:p>
        </p:txBody>
      </p:sp>
      <p:sp>
        <p:nvSpPr>
          <p:cNvPr id="6" name="Slide Number Placeholder 5"/>
          <p:cNvSpPr>
            <a:spLocks noGrp="1"/>
          </p:cNvSpPr>
          <p:nvPr>
            <p:ph type="sldNum" sz="quarter" idx="12"/>
          </p:nvPr>
        </p:nvSpPr>
        <p:spPr/>
        <p:txBody>
          <a:bodyPr/>
          <a:lstStyle/>
          <a:p>
            <a:pPr>
              <a:defRPr/>
            </a:pPr>
            <a:fld id="{24F48BEE-A584-40CA-B433-51F501A36029}" type="slidenum">
              <a:rPr lang="en-US" altLang="ja-JP" smtClean="0"/>
              <a:pPr>
                <a:defRPr/>
              </a:pPr>
              <a:t>‹#›</a:t>
            </a:fld>
            <a:endParaRPr lang="en-US" altLang="ja-JP" dirty="0"/>
          </a:p>
        </p:txBody>
      </p:sp>
      <p:cxnSp>
        <p:nvCxnSpPr>
          <p:cNvPr id="8" name="Straight Connector 7"/>
          <p:cNvCxnSpPr/>
          <p:nvPr/>
        </p:nvCxnSpPr>
        <p:spPr>
          <a:xfrm flipV="1">
            <a:off x="6814310"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
            <a:ext cx="9906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2760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E2D9EC2F-E6DF-4B27-83C5-2B954D9264D7}" type="datetime1">
              <a:rPr lang="ja-JP" altLang="en-US" smtClean="0"/>
              <a:t>2024/2/27</a:t>
            </a:fld>
            <a:endParaRPr lang="en-US" altLang="ja-JP" dirty="0"/>
          </a:p>
        </p:txBody>
      </p:sp>
      <p:sp>
        <p:nvSpPr>
          <p:cNvPr id="5" name="Footer Placeholder 4"/>
          <p:cNvSpPr>
            <a:spLocks noGrp="1"/>
          </p:cNvSpPr>
          <p:nvPr>
            <p:ph type="ftr" sz="quarter" idx="11"/>
          </p:nvPr>
        </p:nvSpPr>
        <p:spPr/>
        <p:txBody>
          <a:bodyPr/>
          <a:lstStyle/>
          <a:p>
            <a:pPr>
              <a:defRPr/>
            </a:pPr>
            <a:endParaRPr lang="en-US" altLang="ja-JP" dirty="0"/>
          </a:p>
        </p:txBody>
      </p:sp>
      <p:sp>
        <p:nvSpPr>
          <p:cNvPr id="6" name="Slide Number Placeholder 5"/>
          <p:cNvSpPr>
            <a:spLocks noGrp="1"/>
          </p:cNvSpPr>
          <p:nvPr>
            <p:ph type="sldNum" sz="quarter" idx="12"/>
          </p:nvPr>
        </p:nvSpPr>
        <p:spPr/>
        <p:txBody>
          <a:bodyPr/>
          <a:lstStyle/>
          <a:p>
            <a:pPr>
              <a:defRPr/>
            </a:pPr>
            <a:fld id="{415D26E0-451B-4A16-815F-77AC0A01BD93}" type="slidenum">
              <a:rPr lang="en-US" altLang="ja-JP" smtClean="0"/>
              <a:pPr>
                <a:defRPr/>
              </a:pPr>
              <a:t>‹#›</a:t>
            </a:fld>
            <a:endParaRPr lang="en-US" altLang="ja-JP" dirty="0"/>
          </a:p>
        </p:txBody>
      </p:sp>
    </p:spTree>
    <p:extLst>
      <p:ext uri="{BB962C8B-B14F-4D97-AF65-F5344CB8AC3E}">
        <p14:creationId xmlns:p14="http://schemas.microsoft.com/office/powerpoint/2010/main" val="10705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762000"/>
            <a:ext cx="2135981" cy="5410200"/>
          </a:xfrm>
        </p:spPr>
        <p:txBody>
          <a:bodyPr vert="eaVert" lIns="45720" tIns="91440" rIns="45720" bIns="9144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04864" y="762000"/>
            <a:ext cx="6160294"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AB49B097-D1AD-4797-9BA4-D31883921FEF}" type="datetime1">
              <a:rPr lang="ja-JP" altLang="en-US" smtClean="0"/>
              <a:t>2024/2/27</a:t>
            </a:fld>
            <a:endParaRPr lang="en-US" altLang="ja-JP" dirty="0"/>
          </a:p>
        </p:txBody>
      </p:sp>
      <p:sp>
        <p:nvSpPr>
          <p:cNvPr id="5" name="Footer Placeholder 4"/>
          <p:cNvSpPr>
            <a:spLocks noGrp="1"/>
          </p:cNvSpPr>
          <p:nvPr>
            <p:ph type="ftr" sz="quarter" idx="11"/>
          </p:nvPr>
        </p:nvSpPr>
        <p:spPr/>
        <p:txBody>
          <a:bodyPr/>
          <a:lstStyle/>
          <a:p>
            <a:pPr>
              <a:defRPr/>
            </a:pPr>
            <a:endParaRPr lang="en-US" altLang="ja-JP" dirty="0"/>
          </a:p>
        </p:txBody>
      </p:sp>
      <p:sp>
        <p:nvSpPr>
          <p:cNvPr id="6" name="Slide Number Placeholder 5"/>
          <p:cNvSpPr>
            <a:spLocks noGrp="1"/>
          </p:cNvSpPr>
          <p:nvPr>
            <p:ph type="sldNum" sz="quarter" idx="12"/>
          </p:nvPr>
        </p:nvSpPr>
        <p:spPr/>
        <p:txBody>
          <a:bodyPr/>
          <a:lstStyle/>
          <a:p>
            <a:pPr>
              <a:defRPr/>
            </a:pPr>
            <a:fld id="{415D26E0-451B-4A16-815F-77AC0A01BD93}" type="slidenum">
              <a:rPr lang="en-US" altLang="ja-JP" smtClean="0"/>
              <a:pPr>
                <a:defRPr/>
              </a:pPr>
              <a:t>‹#›</a:t>
            </a:fld>
            <a:endParaRPr lang="en-US" altLang="ja-JP" dirty="0"/>
          </a:p>
        </p:txBody>
      </p:sp>
      <p:cxnSp>
        <p:nvCxnSpPr>
          <p:cNvPr id="7" name="Straight Connector 6"/>
          <p:cNvCxnSpPr/>
          <p:nvPr/>
        </p:nvCxnSpPr>
        <p:spPr>
          <a:xfrm rot="5400000" flipV="1">
            <a:off x="8172450" y="144988"/>
            <a:ext cx="0" cy="7429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987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443EB518-FC02-4E98-83BD-95B9CEB27E4A}" type="datetime1">
              <a:rPr lang="ja-JP" altLang="en-US" smtClean="0"/>
              <a:t>2024/2/27</a:t>
            </a:fld>
            <a:endParaRPr lang="en-US" altLang="ja-JP" dirty="0"/>
          </a:p>
        </p:txBody>
      </p:sp>
      <p:sp>
        <p:nvSpPr>
          <p:cNvPr id="5" name="Footer Placeholder 4"/>
          <p:cNvSpPr>
            <a:spLocks noGrp="1"/>
          </p:cNvSpPr>
          <p:nvPr>
            <p:ph type="ftr" sz="quarter" idx="11"/>
          </p:nvPr>
        </p:nvSpPr>
        <p:spPr/>
        <p:txBody>
          <a:bodyPr/>
          <a:lstStyle/>
          <a:p>
            <a:pPr>
              <a:defRPr/>
            </a:pPr>
            <a:endParaRPr lang="en-US" altLang="ja-JP" dirty="0"/>
          </a:p>
        </p:txBody>
      </p:sp>
      <p:sp>
        <p:nvSpPr>
          <p:cNvPr id="6" name="Slide Number Placeholder 5"/>
          <p:cNvSpPr>
            <a:spLocks noGrp="1"/>
          </p:cNvSpPr>
          <p:nvPr>
            <p:ph type="sldNum" sz="quarter" idx="12"/>
          </p:nvPr>
        </p:nvSpPr>
        <p:spPr/>
        <p:txBody>
          <a:bodyPr/>
          <a:lstStyle/>
          <a:p>
            <a:pPr>
              <a:defRPr/>
            </a:pPr>
            <a:fld id="{A4B14453-11F9-4D6F-8D9C-CC09BD18A695}" type="slidenum">
              <a:rPr lang="en-US" altLang="ja-JP" smtClean="0"/>
              <a:pPr>
                <a:defRPr/>
              </a:pPr>
              <a:t>‹#›</a:t>
            </a:fld>
            <a:endParaRPr lang="en-US" altLang="ja-JP" dirty="0"/>
          </a:p>
        </p:txBody>
      </p:sp>
    </p:spTree>
    <p:extLst>
      <p:ext uri="{BB962C8B-B14F-4D97-AF65-F5344CB8AC3E}">
        <p14:creationId xmlns:p14="http://schemas.microsoft.com/office/powerpoint/2010/main" val="504070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371475" y="4960137"/>
            <a:ext cx="6315075" cy="1463040"/>
          </a:xfrm>
        </p:spPr>
        <p:txBody>
          <a:bodyPr anchor="ctr">
            <a:normAutofit/>
          </a:bodyPr>
          <a:lstStyle>
            <a:lvl1pPr algn="r">
              <a:defRPr sz="4400" b="0" spc="200"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996113" y="4960137"/>
            <a:ext cx="2600325"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79786883-8628-45BA-A6D6-EAB4893406DA}" type="datetime1">
              <a:rPr lang="ja-JP" altLang="en-US" smtClean="0"/>
              <a:t>2024/2/27</a:t>
            </a:fld>
            <a:endParaRPr lang="en-US" altLang="ja-JP" dirty="0"/>
          </a:p>
        </p:txBody>
      </p:sp>
      <p:sp>
        <p:nvSpPr>
          <p:cNvPr id="5" name="Footer Placeholder 4"/>
          <p:cNvSpPr>
            <a:spLocks noGrp="1"/>
          </p:cNvSpPr>
          <p:nvPr>
            <p:ph type="ftr" sz="quarter" idx="11"/>
          </p:nvPr>
        </p:nvSpPr>
        <p:spPr/>
        <p:txBody>
          <a:bodyPr/>
          <a:lstStyle/>
          <a:p>
            <a:pPr>
              <a:defRPr/>
            </a:pPr>
            <a:endParaRPr lang="en-US" altLang="ja-JP" dirty="0"/>
          </a:p>
        </p:txBody>
      </p:sp>
      <p:sp>
        <p:nvSpPr>
          <p:cNvPr id="6" name="Slide Number Placeholder 5"/>
          <p:cNvSpPr>
            <a:spLocks noGrp="1"/>
          </p:cNvSpPr>
          <p:nvPr>
            <p:ph type="sldNum" sz="quarter" idx="12"/>
          </p:nvPr>
        </p:nvSpPr>
        <p:spPr/>
        <p:txBody>
          <a:bodyPr/>
          <a:lstStyle/>
          <a:p>
            <a:pPr>
              <a:defRPr/>
            </a:pPr>
            <a:fld id="{99420DEE-E37F-42CF-94B2-D1088EC6F338}" type="slidenum">
              <a:rPr lang="en-US" altLang="ja-JP" smtClean="0"/>
              <a:pPr>
                <a:defRPr/>
              </a:pPr>
              <a:t>‹#›</a:t>
            </a:fld>
            <a:endParaRPr lang="en-US" altLang="ja-JP" dirty="0"/>
          </a:p>
        </p:txBody>
      </p:sp>
      <p:sp>
        <p:nvSpPr>
          <p:cNvPr id="10" name="Rectangle 9"/>
          <p:cNvSpPr/>
          <p:nvPr/>
        </p:nvSpPr>
        <p:spPr>
          <a:xfrm>
            <a:off x="0" y="-1"/>
            <a:ext cx="9906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814310"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017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2104" y="585216"/>
            <a:ext cx="7897559" cy="1499616"/>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2104" y="2286000"/>
            <a:ext cx="386334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866323" y="2286000"/>
            <a:ext cx="386334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fld id="{50CE164F-18B9-45C6-9EDB-A3E6C920E558}" type="datetime1">
              <a:rPr lang="ja-JP" altLang="en-US" smtClean="0"/>
              <a:t>2024/2/27</a:t>
            </a:fld>
            <a:endParaRPr lang="en-US" altLang="ja-JP" dirty="0"/>
          </a:p>
        </p:txBody>
      </p:sp>
      <p:sp>
        <p:nvSpPr>
          <p:cNvPr id="6" name="Footer Placeholder 5"/>
          <p:cNvSpPr>
            <a:spLocks noGrp="1"/>
          </p:cNvSpPr>
          <p:nvPr>
            <p:ph type="ftr" sz="quarter" idx="11"/>
          </p:nvPr>
        </p:nvSpPr>
        <p:spPr/>
        <p:txBody>
          <a:bodyPr/>
          <a:lstStyle/>
          <a:p>
            <a:pPr>
              <a:defRPr/>
            </a:pPr>
            <a:endParaRPr lang="en-US" altLang="ja-JP" dirty="0"/>
          </a:p>
        </p:txBody>
      </p:sp>
      <p:sp>
        <p:nvSpPr>
          <p:cNvPr id="7" name="Slide Number Placeholder 6"/>
          <p:cNvSpPr>
            <a:spLocks noGrp="1"/>
          </p:cNvSpPr>
          <p:nvPr>
            <p:ph type="sldNum" sz="quarter" idx="12"/>
          </p:nvPr>
        </p:nvSpPr>
        <p:spPr/>
        <p:txBody>
          <a:bodyPr/>
          <a:lstStyle/>
          <a:p>
            <a:pPr>
              <a:defRPr/>
            </a:pPr>
            <a:fld id="{415D26E0-451B-4A16-815F-77AC0A01BD93}" type="slidenum">
              <a:rPr lang="en-US" altLang="ja-JP" smtClean="0"/>
              <a:pPr>
                <a:defRPr/>
              </a:pPr>
              <a:t>‹#›</a:t>
            </a:fld>
            <a:endParaRPr lang="en-US" altLang="ja-JP" dirty="0"/>
          </a:p>
        </p:txBody>
      </p:sp>
    </p:spTree>
    <p:extLst>
      <p:ext uri="{BB962C8B-B14F-4D97-AF65-F5344CB8AC3E}">
        <p14:creationId xmlns:p14="http://schemas.microsoft.com/office/powerpoint/2010/main" val="2072661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32104" y="585216"/>
            <a:ext cx="7897559" cy="149961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2104" y="2179636"/>
            <a:ext cx="386334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2104" y="2967788"/>
            <a:ext cx="3863340" cy="3341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866323" y="2179636"/>
            <a:ext cx="386334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ja-JP" altLang="en-US"/>
              <a:t>マスター テキストの書式設定</a:t>
            </a:r>
          </a:p>
        </p:txBody>
      </p:sp>
      <p:sp>
        <p:nvSpPr>
          <p:cNvPr id="6" name="Content Placeholder 5"/>
          <p:cNvSpPr>
            <a:spLocks noGrp="1"/>
          </p:cNvSpPr>
          <p:nvPr>
            <p:ph sz="quarter" idx="4"/>
          </p:nvPr>
        </p:nvSpPr>
        <p:spPr>
          <a:xfrm>
            <a:off x="4866323" y="2967788"/>
            <a:ext cx="3863340" cy="3341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fld id="{10F9806C-9265-4826-BBBA-049C19CD3773}" type="datetime1">
              <a:rPr lang="ja-JP" altLang="en-US" smtClean="0"/>
              <a:t>2024/2/27</a:t>
            </a:fld>
            <a:endParaRPr lang="en-US" altLang="ja-JP" dirty="0"/>
          </a:p>
        </p:txBody>
      </p:sp>
      <p:sp>
        <p:nvSpPr>
          <p:cNvPr id="8" name="Footer Placeholder 7"/>
          <p:cNvSpPr>
            <a:spLocks noGrp="1"/>
          </p:cNvSpPr>
          <p:nvPr>
            <p:ph type="ftr" sz="quarter" idx="11"/>
          </p:nvPr>
        </p:nvSpPr>
        <p:spPr/>
        <p:txBody>
          <a:bodyPr/>
          <a:lstStyle/>
          <a:p>
            <a:pPr>
              <a:defRPr/>
            </a:pPr>
            <a:endParaRPr lang="en-US" altLang="ja-JP" dirty="0"/>
          </a:p>
        </p:txBody>
      </p:sp>
      <p:sp>
        <p:nvSpPr>
          <p:cNvPr id="9" name="Slide Number Placeholder 8"/>
          <p:cNvSpPr>
            <a:spLocks noGrp="1"/>
          </p:cNvSpPr>
          <p:nvPr>
            <p:ph type="sldNum" sz="quarter" idx="12"/>
          </p:nvPr>
        </p:nvSpPr>
        <p:spPr/>
        <p:txBody>
          <a:bodyPr/>
          <a:lstStyle/>
          <a:p>
            <a:pPr>
              <a:defRPr/>
            </a:pPr>
            <a:fld id="{6C8FD819-65B1-4583-825A-4091E455A52C}" type="slidenum">
              <a:rPr lang="en-US" altLang="ja-JP" smtClean="0"/>
              <a:pPr>
                <a:defRPr/>
              </a:pPr>
              <a:t>‹#›</a:t>
            </a:fld>
            <a:endParaRPr lang="en-US" altLang="ja-JP" dirty="0"/>
          </a:p>
        </p:txBody>
      </p:sp>
    </p:spTree>
    <p:extLst>
      <p:ext uri="{BB962C8B-B14F-4D97-AF65-F5344CB8AC3E}">
        <p14:creationId xmlns:p14="http://schemas.microsoft.com/office/powerpoint/2010/main" val="1490471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fld id="{8EF0B089-4829-4264-A365-ACE2896A9603}" type="datetime1">
              <a:rPr lang="ja-JP" altLang="en-US" smtClean="0"/>
              <a:t>2024/2/27</a:t>
            </a:fld>
            <a:endParaRPr lang="en-US" altLang="ja-JP" dirty="0"/>
          </a:p>
        </p:txBody>
      </p:sp>
      <p:sp>
        <p:nvSpPr>
          <p:cNvPr id="4" name="Footer Placeholder 3"/>
          <p:cNvSpPr>
            <a:spLocks noGrp="1"/>
          </p:cNvSpPr>
          <p:nvPr>
            <p:ph type="ftr" sz="quarter" idx="11"/>
          </p:nvPr>
        </p:nvSpPr>
        <p:spPr/>
        <p:txBody>
          <a:bodyPr/>
          <a:lstStyle/>
          <a:p>
            <a:pPr>
              <a:defRPr/>
            </a:pPr>
            <a:endParaRPr lang="en-US" altLang="ja-JP" dirty="0"/>
          </a:p>
        </p:txBody>
      </p:sp>
      <p:sp>
        <p:nvSpPr>
          <p:cNvPr id="5" name="Slide Number Placeholder 4"/>
          <p:cNvSpPr>
            <a:spLocks noGrp="1"/>
          </p:cNvSpPr>
          <p:nvPr>
            <p:ph type="sldNum" sz="quarter" idx="12"/>
          </p:nvPr>
        </p:nvSpPr>
        <p:spPr/>
        <p:txBody>
          <a:bodyPr/>
          <a:lstStyle/>
          <a:p>
            <a:pPr>
              <a:defRPr/>
            </a:pPr>
            <a:fld id="{CC31B8BE-35C6-4848-ABA4-744CC7621397}" type="slidenum">
              <a:rPr lang="en-US" altLang="ja-JP" smtClean="0"/>
              <a:pPr>
                <a:defRPr/>
              </a:pPr>
              <a:t>‹#›</a:t>
            </a:fld>
            <a:endParaRPr lang="en-US" altLang="ja-JP" dirty="0"/>
          </a:p>
        </p:txBody>
      </p:sp>
    </p:spTree>
    <p:extLst>
      <p:ext uri="{BB962C8B-B14F-4D97-AF65-F5344CB8AC3E}">
        <p14:creationId xmlns:p14="http://schemas.microsoft.com/office/powerpoint/2010/main" val="956126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E2A01A5-6E79-4197-9805-FE73318DEAA4}" type="datetime1">
              <a:rPr lang="ja-JP" altLang="en-US" smtClean="0"/>
              <a:t>2024/2/27</a:t>
            </a:fld>
            <a:endParaRPr lang="en-US" altLang="ja-JP" dirty="0"/>
          </a:p>
        </p:txBody>
      </p:sp>
      <p:sp>
        <p:nvSpPr>
          <p:cNvPr id="3" name="Footer Placeholder 2"/>
          <p:cNvSpPr>
            <a:spLocks noGrp="1"/>
          </p:cNvSpPr>
          <p:nvPr>
            <p:ph type="ftr" sz="quarter" idx="11"/>
          </p:nvPr>
        </p:nvSpPr>
        <p:spPr/>
        <p:txBody>
          <a:bodyPr/>
          <a:lstStyle/>
          <a:p>
            <a:pPr>
              <a:defRPr/>
            </a:pPr>
            <a:endParaRPr lang="en-US" altLang="ja-JP" dirty="0"/>
          </a:p>
        </p:txBody>
      </p:sp>
      <p:sp>
        <p:nvSpPr>
          <p:cNvPr id="4" name="Slide Number Placeholder 3"/>
          <p:cNvSpPr>
            <a:spLocks noGrp="1"/>
          </p:cNvSpPr>
          <p:nvPr>
            <p:ph type="sldNum" sz="quarter" idx="12"/>
          </p:nvPr>
        </p:nvSpPr>
        <p:spPr/>
        <p:txBody>
          <a:bodyPr/>
          <a:lstStyle/>
          <a:p>
            <a:pPr>
              <a:defRPr/>
            </a:pPr>
            <a:fld id="{B710CD4E-028E-4051-BAF7-A26AC019BADE}" type="slidenum">
              <a:rPr lang="en-US" altLang="ja-JP" smtClean="0"/>
              <a:pPr>
                <a:defRPr/>
              </a:pPr>
              <a:t>‹#›</a:t>
            </a:fld>
            <a:endParaRPr lang="en-US" altLang="ja-JP" dirty="0"/>
          </a:p>
        </p:txBody>
      </p:sp>
    </p:spTree>
    <p:extLst>
      <p:ext uri="{BB962C8B-B14F-4D97-AF65-F5344CB8AC3E}">
        <p14:creationId xmlns:p14="http://schemas.microsoft.com/office/powerpoint/2010/main" val="1886256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32104" y="471509"/>
            <a:ext cx="3566160" cy="1737360"/>
          </a:xfrm>
        </p:spPr>
        <p:txBody>
          <a:bodyPr>
            <a:noAutofit/>
          </a:bodyPr>
          <a:lstStyle>
            <a:lvl1pPr>
              <a:lnSpc>
                <a:spcPct val="80000"/>
              </a:lnSpc>
              <a:defRPr sz="3600"/>
            </a:lvl1pPr>
          </a:lstStyle>
          <a:p>
            <a:r>
              <a:rPr lang="ja-JP" altLang="en-US"/>
              <a:t>マスター タイトルの書式設定</a:t>
            </a:r>
            <a:endParaRPr lang="en-US" dirty="0"/>
          </a:p>
        </p:txBody>
      </p:sp>
      <p:sp>
        <p:nvSpPr>
          <p:cNvPr id="3" name="Content Placeholder 2"/>
          <p:cNvSpPr>
            <a:spLocks noGrp="1"/>
          </p:cNvSpPr>
          <p:nvPr>
            <p:ph idx="1"/>
          </p:nvPr>
        </p:nvSpPr>
        <p:spPr>
          <a:xfrm>
            <a:off x="4643437" y="822960"/>
            <a:ext cx="4613720"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2104" y="2257506"/>
            <a:ext cx="356616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780EF8F1-68B5-4811-ADCA-4E02955B0F55}" type="datetime1">
              <a:rPr lang="ja-JP" altLang="en-US" smtClean="0"/>
              <a:t>2024/2/27</a:t>
            </a:fld>
            <a:endParaRPr lang="en-US" altLang="ja-JP" dirty="0"/>
          </a:p>
        </p:txBody>
      </p:sp>
      <p:sp>
        <p:nvSpPr>
          <p:cNvPr id="6" name="Footer Placeholder 5"/>
          <p:cNvSpPr>
            <a:spLocks noGrp="1"/>
          </p:cNvSpPr>
          <p:nvPr>
            <p:ph type="ftr" sz="quarter" idx="11"/>
          </p:nvPr>
        </p:nvSpPr>
        <p:spPr/>
        <p:txBody>
          <a:bodyPr/>
          <a:lstStyle/>
          <a:p>
            <a:pPr>
              <a:defRPr/>
            </a:pPr>
            <a:endParaRPr lang="en-US" altLang="ja-JP" dirty="0"/>
          </a:p>
        </p:txBody>
      </p:sp>
      <p:sp>
        <p:nvSpPr>
          <p:cNvPr id="7" name="Slide Number Placeholder 6"/>
          <p:cNvSpPr>
            <a:spLocks noGrp="1"/>
          </p:cNvSpPr>
          <p:nvPr>
            <p:ph type="sldNum" sz="quarter" idx="12"/>
          </p:nvPr>
        </p:nvSpPr>
        <p:spPr/>
        <p:txBody>
          <a:bodyPr/>
          <a:lstStyle/>
          <a:p>
            <a:pPr>
              <a:defRPr/>
            </a:pPr>
            <a:fld id="{415D26E0-451B-4A16-815F-77AC0A01BD93}" type="slidenum">
              <a:rPr lang="en-US" altLang="ja-JP" smtClean="0"/>
              <a:pPr>
                <a:defRPr/>
              </a:pPr>
              <a:t>‹#›</a:t>
            </a:fld>
            <a:endParaRPr lang="en-US" altLang="ja-JP" dirty="0"/>
          </a:p>
        </p:txBody>
      </p:sp>
    </p:spTree>
    <p:extLst>
      <p:ext uri="{BB962C8B-B14F-4D97-AF65-F5344CB8AC3E}">
        <p14:creationId xmlns:p14="http://schemas.microsoft.com/office/powerpoint/2010/main" val="2045415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371475" y="4960138"/>
            <a:ext cx="6315075" cy="1463040"/>
          </a:xfrm>
        </p:spPr>
        <p:txBody>
          <a:bodyPr anchor="ctr">
            <a:normAutofit/>
          </a:bodyPr>
          <a:lstStyle>
            <a:lvl1pPr algn="r">
              <a:defRPr sz="4400" spc="200" baseline="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0" y="-1"/>
            <a:ext cx="990352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6996113" y="4960138"/>
            <a:ext cx="2600325"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7513D447-1854-44DF-AB64-57B73F23449A}" type="datetime1">
              <a:rPr lang="ja-JP" altLang="en-US" smtClean="0"/>
              <a:t>2024/2/27</a:t>
            </a:fld>
            <a:endParaRPr lang="en-US" altLang="ja-JP" dirty="0"/>
          </a:p>
        </p:txBody>
      </p:sp>
      <p:sp>
        <p:nvSpPr>
          <p:cNvPr id="6" name="Footer Placeholder 5"/>
          <p:cNvSpPr>
            <a:spLocks noGrp="1"/>
          </p:cNvSpPr>
          <p:nvPr>
            <p:ph type="ftr" sz="quarter" idx="11"/>
          </p:nvPr>
        </p:nvSpPr>
        <p:spPr/>
        <p:txBody>
          <a:bodyPr/>
          <a:lstStyle/>
          <a:p>
            <a:pPr>
              <a:defRPr/>
            </a:pPr>
            <a:endParaRPr lang="en-US" altLang="ja-JP" dirty="0"/>
          </a:p>
        </p:txBody>
      </p:sp>
      <p:sp>
        <p:nvSpPr>
          <p:cNvPr id="7" name="Slide Number Placeholder 6"/>
          <p:cNvSpPr>
            <a:spLocks noGrp="1"/>
          </p:cNvSpPr>
          <p:nvPr>
            <p:ph type="sldNum" sz="quarter" idx="12"/>
          </p:nvPr>
        </p:nvSpPr>
        <p:spPr/>
        <p:txBody>
          <a:bodyPr/>
          <a:lstStyle/>
          <a:p>
            <a:pPr>
              <a:defRPr/>
            </a:pPr>
            <a:fld id="{415D26E0-451B-4A16-815F-77AC0A01BD93}" type="slidenum">
              <a:rPr lang="en-US" altLang="ja-JP" smtClean="0"/>
              <a:pPr>
                <a:defRPr/>
              </a:pPr>
              <a:t>‹#›</a:t>
            </a:fld>
            <a:endParaRPr lang="en-US" altLang="ja-JP" dirty="0"/>
          </a:p>
        </p:txBody>
      </p:sp>
      <p:cxnSp>
        <p:nvCxnSpPr>
          <p:cNvPr id="8" name="Straight Connector 7"/>
          <p:cNvCxnSpPr/>
          <p:nvPr/>
        </p:nvCxnSpPr>
        <p:spPr>
          <a:xfrm flipV="1">
            <a:off x="6814310"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730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2104" y="585216"/>
            <a:ext cx="7897559" cy="149961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2104" y="2286000"/>
            <a:ext cx="7897560" cy="4023360"/>
          </a:xfrm>
          <a:prstGeom prst="rect">
            <a:avLst/>
          </a:prstGeom>
        </p:spPr>
        <p:txBody>
          <a:bodyPr vert="horz" lIns="45720" tIns="45720" rIns="4572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2106" y="6470704"/>
            <a:ext cx="1750241"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fld id="{7C6EDD2D-3854-4C7E-A266-6E8E9DB9905D}" type="datetime1">
              <a:rPr lang="ja-JP" altLang="en-US" smtClean="0"/>
              <a:t>2024/2/27</a:t>
            </a:fld>
            <a:endParaRPr lang="en-US" altLang="ja-JP" dirty="0"/>
          </a:p>
        </p:txBody>
      </p:sp>
      <p:sp>
        <p:nvSpPr>
          <p:cNvPr id="5" name="Footer Placeholder 4"/>
          <p:cNvSpPr>
            <a:spLocks noGrp="1"/>
          </p:cNvSpPr>
          <p:nvPr>
            <p:ph type="ftr" sz="quarter" idx="3"/>
          </p:nvPr>
        </p:nvSpPr>
        <p:spPr>
          <a:xfrm>
            <a:off x="3934883" y="6470704"/>
            <a:ext cx="4794935"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endParaRPr lang="en-US" altLang="ja-JP" dirty="0"/>
          </a:p>
        </p:txBody>
      </p:sp>
      <p:sp>
        <p:nvSpPr>
          <p:cNvPr id="6" name="Slide Number Placeholder 5"/>
          <p:cNvSpPr>
            <a:spLocks noGrp="1"/>
          </p:cNvSpPr>
          <p:nvPr>
            <p:ph type="sldNum" sz="quarter" idx="4"/>
          </p:nvPr>
        </p:nvSpPr>
        <p:spPr>
          <a:xfrm>
            <a:off x="8805333" y="6470704"/>
            <a:ext cx="791104"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fld id="{415D26E0-451B-4A16-815F-77AC0A01BD93}" type="slidenum">
              <a:rPr lang="en-US" altLang="ja-JP" smtClean="0"/>
              <a:pPr>
                <a:defRPr/>
              </a:pPr>
              <a:t>‹#›</a:t>
            </a:fld>
            <a:endParaRPr lang="en-US" altLang="ja-JP" dirty="0"/>
          </a:p>
        </p:txBody>
      </p:sp>
      <p:cxnSp>
        <p:nvCxnSpPr>
          <p:cNvPr id="7" name="Straight Connector 6"/>
          <p:cNvCxnSpPr/>
          <p:nvPr/>
        </p:nvCxnSpPr>
        <p:spPr>
          <a:xfrm flipV="1">
            <a:off x="619125"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3797288"/>
      </p:ext>
    </p:extLst>
  </p:cSld>
  <p:clrMap bg1="lt1" tx1="dk1" bg2="lt2" tx2="dk2" accent1="accent1" accent2="accent2" accent3="accent3" accent4="accent4" accent5="accent5" accent6="accent6" hlink="hlink" folHlink="folHlink"/>
  <p:sldLayoutIdLst>
    <p:sldLayoutId id="2147485008" r:id="rId1"/>
    <p:sldLayoutId id="2147485009" r:id="rId2"/>
    <p:sldLayoutId id="2147485010" r:id="rId3"/>
    <p:sldLayoutId id="2147485011" r:id="rId4"/>
    <p:sldLayoutId id="2147485012" r:id="rId5"/>
    <p:sldLayoutId id="2147485013" r:id="rId6"/>
    <p:sldLayoutId id="2147485014" r:id="rId7"/>
    <p:sldLayoutId id="2147485015" r:id="rId8"/>
    <p:sldLayoutId id="2147485016" r:id="rId9"/>
    <p:sldLayoutId id="2147485017" r:id="rId10"/>
    <p:sldLayoutId id="2147485018" r:id="rId11"/>
  </p:sldLayoutIdLst>
  <p:hf hdr="0" ftr="0" dt="0"/>
  <p:txStyles>
    <p:title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kumimoji="1"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jsite.mhlw.go.jp/aichi-roudoukyoku/html"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6.xm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4914420" y="5551919"/>
            <a:ext cx="4824536" cy="671979"/>
          </a:xfrm>
        </p:spPr>
        <p:txBody>
          <a:bodyPr wrap="square">
            <a:spAutoFit/>
          </a:bodyPr>
          <a:lstStyle/>
          <a:p>
            <a:pPr algn="r" eaLnBrk="1" hangingPunct="1">
              <a:lnSpc>
                <a:spcPct val="90000"/>
              </a:lnSpc>
            </a:pPr>
            <a:r>
              <a:rPr lang="ja-JP" altLang="en-US" sz="2000" dirty="0" smtClean="0">
                <a:solidFill>
                  <a:schemeClr val="tx1">
                    <a:lumMod val="65000"/>
                    <a:lumOff val="35000"/>
                  </a:schemeClr>
                </a:solidFill>
                <a:latin typeface="メイリオ" panose="020B0604030504040204" pitchFamily="50" charset="-128"/>
                <a:ea typeface="メイリオ" panose="020B0604030504040204" pitchFamily="50" charset="-128"/>
              </a:rPr>
              <a:t>名古屋東公共</a:t>
            </a:r>
            <a:r>
              <a:rPr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職業安定所</a:t>
            </a:r>
            <a:endPar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a:p>
            <a:pPr algn="r" eaLnBrk="1" hangingPunct="1">
              <a:lnSpc>
                <a:spcPct val="90000"/>
              </a:lnSpc>
            </a:pPr>
            <a:r>
              <a:rPr lang="ja-JP" altLang="en-US" sz="2000" dirty="0" smtClean="0">
                <a:solidFill>
                  <a:schemeClr val="tx1">
                    <a:lumMod val="65000"/>
                    <a:lumOff val="35000"/>
                  </a:schemeClr>
                </a:solidFill>
                <a:latin typeface="メイリオ" panose="020B0604030504040204" pitchFamily="50" charset="-128"/>
                <a:ea typeface="メイリオ" panose="020B0604030504040204" pitchFamily="50" charset="-128"/>
              </a:rPr>
              <a:t>雇用保険適用課</a:t>
            </a:r>
            <a:endParaRPr lang="ja-JP"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6" name="スライド番号プレースホルダー 5"/>
          <p:cNvSpPr>
            <a:spLocks noGrp="1"/>
          </p:cNvSpPr>
          <p:nvPr>
            <p:ph type="sldNum" sz="quarter" idx="12"/>
          </p:nvPr>
        </p:nvSpPr>
        <p:spPr>
          <a:xfrm>
            <a:off x="8837603" y="6430159"/>
            <a:ext cx="791104" cy="274320"/>
          </a:xfrm>
        </p:spPr>
        <p:txBody>
          <a:bodyPr/>
          <a:lstStyle/>
          <a:p>
            <a:pPr>
              <a:defRPr/>
            </a:pPr>
            <a:fld id="{24F48BEE-A584-40CA-B433-51F501A36029}" type="slidenum">
              <a:rPr lang="en-US" altLang="ja-JP" smtClean="0"/>
              <a:pPr>
                <a:defRPr/>
              </a:pPr>
              <a:t>1</a:t>
            </a:fld>
            <a:endParaRPr lang="en-US" altLang="ja-JP" dirty="0"/>
          </a:p>
        </p:txBody>
      </p:sp>
      <p:sp>
        <p:nvSpPr>
          <p:cNvPr id="3" name="角丸四角形 2"/>
          <p:cNvSpPr/>
          <p:nvPr/>
        </p:nvSpPr>
        <p:spPr>
          <a:xfrm>
            <a:off x="992560" y="908720"/>
            <a:ext cx="8136904" cy="2592288"/>
          </a:xfrm>
          <a:prstGeom prst="roundRect">
            <a:avLst>
              <a:gd name="adj" fmla="val 1125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TW" altLang="en-US" sz="3200" dirty="0" smtClean="0">
                <a:solidFill>
                  <a:schemeClr val="accent2">
                    <a:lumMod val="75000"/>
                  </a:schemeClr>
                </a:solidFill>
                <a:latin typeface="メイリオ" panose="020B0604030504040204" pitchFamily="50" charset="-128"/>
                <a:ea typeface="メイリオ" panose="020B0604030504040204" pitchFamily="50" charset="-128"/>
              </a:rPr>
              <a:t>令和</a:t>
            </a:r>
            <a:r>
              <a:rPr kumimoji="1" lang="ja-JP" altLang="en-US" sz="3200" dirty="0">
                <a:solidFill>
                  <a:schemeClr val="accent2">
                    <a:lumMod val="75000"/>
                  </a:schemeClr>
                </a:solidFill>
                <a:latin typeface="メイリオ" panose="020B0604030504040204" pitchFamily="50" charset="-128"/>
                <a:ea typeface="メイリオ" panose="020B0604030504040204" pitchFamily="50" charset="-128"/>
              </a:rPr>
              <a:t>５</a:t>
            </a:r>
            <a:r>
              <a:rPr kumimoji="1" lang="zh-TW" altLang="en-US" sz="3200" dirty="0" smtClean="0">
                <a:solidFill>
                  <a:schemeClr val="accent2">
                    <a:lumMod val="75000"/>
                  </a:schemeClr>
                </a:solidFill>
                <a:latin typeface="メイリオ" panose="020B0604030504040204" pitchFamily="50" charset="-128"/>
                <a:ea typeface="メイリオ" panose="020B0604030504040204" pitchFamily="50" charset="-128"/>
              </a:rPr>
              <a:t>年度</a:t>
            </a:r>
            <a:endParaRPr kumimoji="1" lang="en-US" altLang="zh-TW" sz="3200" dirty="0">
              <a:solidFill>
                <a:schemeClr val="accent2">
                  <a:lumMod val="75000"/>
                </a:schemeClr>
              </a:solidFill>
              <a:latin typeface="メイリオ" panose="020B0604030504040204" pitchFamily="50" charset="-128"/>
              <a:ea typeface="メイリオ" panose="020B0604030504040204" pitchFamily="50" charset="-128"/>
            </a:endParaRPr>
          </a:p>
          <a:p>
            <a:endParaRPr kumimoji="1" lang="en-US" altLang="zh-TW" sz="3200" dirty="0">
              <a:solidFill>
                <a:schemeClr val="accent2">
                  <a:lumMod val="75000"/>
                </a:schemeClr>
              </a:solidFill>
              <a:latin typeface="メイリオ" panose="020B0604030504040204" pitchFamily="50" charset="-128"/>
              <a:ea typeface="メイリオ" panose="020B0604030504040204" pitchFamily="50" charset="-128"/>
            </a:endParaRPr>
          </a:p>
          <a:p>
            <a:endParaRPr kumimoji="1" lang="en-US" altLang="zh-TW" sz="3200" dirty="0">
              <a:solidFill>
                <a:schemeClr val="accent2">
                  <a:lumMod val="75000"/>
                </a:schemeClr>
              </a:solidFill>
              <a:latin typeface="メイリオ" panose="020B0604030504040204" pitchFamily="50" charset="-128"/>
              <a:ea typeface="メイリオ" panose="020B0604030504040204" pitchFamily="50" charset="-128"/>
            </a:endParaRPr>
          </a:p>
          <a:p>
            <a:endParaRPr kumimoji="1" lang="en-US" altLang="zh-TW" sz="3200" dirty="0">
              <a:solidFill>
                <a:schemeClr val="accent2">
                  <a:lumMod val="75000"/>
                </a:schemeClr>
              </a:solidFill>
              <a:latin typeface="メイリオ" panose="020B0604030504040204" pitchFamily="50" charset="-128"/>
              <a:ea typeface="メイリオ" panose="020B0604030504040204" pitchFamily="50" charset="-128"/>
            </a:endParaRPr>
          </a:p>
          <a:p>
            <a:endParaRPr kumimoji="1" lang="en-US" altLang="zh-TW" sz="3200" dirty="0">
              <a:solidFill>
                <a:schemeClr val="accent2">
                  <a:lumMod val="75000"/>
                </a:schemeClr>
              </a:solidFill>
              <a:latin typeface="メイリオ" panose="020B0604030504040204" pitchFamily="50" charset="-128"/>
              <a:ea typeface="メイリオ" panose="020B0604030504040204" pitchFamily="50" charset="-128"/>
            </a:endParaRPr>
          </a:p>
        </p:txBody>
      </p:sp>
      <p:sp>
        <p:nvSpPr>
          <p:cNvPr id="4" name="正方形/長方形 3"/>
          <p:cNvSpPr/>
          <p:nvPr/>
        </p:nvSpPr>
        <p:spPr>
          <a:xfrm>
            <a:off x="1496616" y="1850921"/>
            <a:ext cx="7128791" cy="769441"/>
          </a:xfrm>
          <a:prstGeom prst="rect">
            <a:avLst/>
          </a:prstGeom>
        </p:spPr>
        <p:txBody>
          <a:bodyPr wrap="square">
            <a:spAutoFit/>
          </a:bodyPr>
          <a:lstStyle/>
          <a:p>
            <a:pPr algn="ctr"/>
            <a:r>
              <a:rPr kumimoji="1" lang="zh-TW" altLang="en-US" sz="4400" dirty="0">
                <a:solidFill>
                  <a:schemeClr val="accent2">
                    <a:lumMod val="75000"/>
                  </a:schemeClr>
                </a:solidFill>
                <a:latin typeface="メイリオ" panose="020B0604030504040204" pitchFamily="50" charset="-128"/>
                <a:ea typeface="メイリオ" panose="020B0604030504040204" pitchFamily="50" charset="-128"/>
              </a:rPr>
              <a:t>雇用保険事務担当者研修会</a:t>
            </a:r>
            <a:endParaRPr kumimoji="1" lang="en-US" altLang="zh-TW" sz="4400" dirty="0">
              <a:solidFill>
                <a:schemeClr val="accent2">
                  <a:lumMod val="75000"/>
                </a:schemeClr>
              </a:solidFill>
              <a:latin typeface="メイリオ" panose="020B0604030504040204" pitchFamily="50" charset="-128"/>
              <a:ea typeface="メイリオ"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454313944"/>
              </p:ext>
            </p:extLst>
          </p:nvPr>
        </p:nvGraphicFramePr>
        <p:xfrm>
          <a:off x="2216696" y="4641271"/>
          <a:ext cx="4464497" cy="2184706"/>
        </p:xfrm>
        <a:graphic>
          <a:graphicData uri="http://schemas.openxmlformats.org/drawingml/2006/table">
            <a:tbl>
              <a:tblPr firstRow="1" bandRow="1">
                <a:tableStyleId>{2D5ABB26-0587-4C30-8999-92F81FD0307C}</a:tableStyleId>
              </a:tblPr>
              <a:tblGrid>
                <a:gridCol w="792088">
                  <a:extLst>
                    <a:ext uri="{9D8B030D-6E8A-4147-A177-3AD203B41FA5}">
                      <a16:colId xmlns:a16="http://schemas.microsoft.com/office/drawing/2014/main" val="3324758371"/>
                    </a:ext>
                  </a:extLst>
                </a:gridCol>
                <a:gridCol w="3672409">
                  <a:extLst>
                    <a:ext uri="{9D8B030D-6E8A-4147-A177-3AD203B41FA5}">
                      <a16:colId xmlns:a16="http://schemas.microsoft.com/office/drawing/2014/main" val="2235314203"/>
                    </a:ext>
                  </a:extLst>
                </a:gridCol>
              </a:tblGrid>
              <a:tr h="296060">
                <a:tc>
                  <a:txBody>
                    <a:bodyPr/>
                    <a:lstStyle/>
                    <a:p>
                      <a:pPr algn="ctr"/>
                      <a:r>
                        <a:rPr kumimoji="1" lang="ja-JP" altLang="en-US" sz="1400" dirty="0"/>
                        <a:t>１</a:t>
                      </a:r>
                    </a:p>
                  </a:txBody>
                  <a:tcPr/>
                </a:tc>
                <a:tc>
                  <a:txBody>
                    <a:bodyPr/>
                    <a:lstStyle/>
                    <a:p>
                      <a:r>
                        <a:rPr kumimoji="1" lang="ja-JP" altLang="en-US" sz="1400" dirty="0"/>
                        <a:t>添付書類の照合省略</a:t>
                      </a:r>
                    </a:p>
                  </a:txBody>
                  <a:tcPr/>
                </a:tc>
                <a:extLst>
                  <a:ext uri="{0D108BD9-81ED-4DB2-BD59-A6C34878D82A}">
                    <a16:rowId xmlns:a16="http://schemas.microsoft.com/office/drawing/2014/main" val="2315142022"/>
                  </a:ext>
                </a:extLst>
              </a:tr>
              <a:tr h="296060">
                <a:tc>
                  <a:txBody>
                    <a:bodyPr/>
                    <a:lstStyle/>
                    <a:p>
                      <a:pPr algn="ctr"/>
                      <a:r>
                        <a:rPr kumimoji="1" lang="ja-JP" altLang="en-US" sz="1400" dirty="0"/>
                        <a:t>２</a:t>
                      </a:r>
                    </a:p>
                  </a:txBody>
                  <a:tcPr/>
                </a:tc>
                <a:tc>
                  <a:txBody>
                    <a:bodyPr/>
                    <a:lstStyle/>
                    <a:p>
                      <a:r>
                        <a:rPr kumimoji="1" lang="ja-JP" altLang="en-US" sz="1400" dirty="0"/>
                        <a:t>最近の雇用保険の改正事項等</a:t>
                      </a:r>
                    </a:p>
                  </a:txBody>
                  <a:tcPr/>
                </a:tc>
                <a:extLst>
                  <a:ext uri="{0D108BD9-81ED-4DB2-BD59-A6C34878D82A}">
                    <a16:rowId xmlns:a16="http://schemas.microsoft.com/office/drawing/2014/main" val="2352583961"/>
                  </a:ext>
                </a:extLst>
              </a:tr>
              <a:tr h="300311">
                <a:tc>
                  <a:txBody>
                    <a:bodyPr/>
                    <a:lstStyle/>
                    <a:p>
                      <a:pPr algn="ctr"/>
                      <a:r>
                        <a:rPr kumimoji="1" lang="ja-JP" altLang="en-US" sz="1400" dirty="0"/>
                        <a:t>３</a:t>
                      </a:r>
                    </a:p>
                  </a:txBody>
                  <a:tcPr/>
                </a:tc>
                <a:tc>
                  <a:txBody>
                    <a:bodyPr/>
                    <a:lstStyle/>
                    <a:p>
                      <a:r>
                        <a:rPr kumimoji="1" lang="ja-JP" altLang="en-US" sz="1400" dirty="0"/>
                        <a:t>得喪関係</a:t>
                      </a:r>
                    </a:p>
                  </a:txBody>
                  <a:tcPr/>
                </a:tc>
                <a:extLst>
                  <a:ext uri="{0D108BD9-81ED-4DB2-BD59-A6C34878D82A}">
                    <a16:rowId xmlns:a16="http://schemas.microsoft.com/office/drawing/2014/main" val="2856972740"/>
                  </a:ext>
                </a:extLst>
              </a:tr>
              <a:tr h="300311">
                <a:tc>
                  <a:txBody>
                    <a:bodyPr/>
                    <a:lstStyle/>
                    <a:p>
                      <a:pPr algn="ctr"/>
                      <a:r>
                        <a:rPr kumimoji="1" lang="ja-JP" altLang="en-US" sz="1400" dirty="0"/>
                        <a:t>４</a:t>
                      </a:r>
                    </a:p>
                  </a:txBody>
                  <a:tcPr/>
                </a:tc>
                <a:tc>
                  <a:txBody>
                    <a:bodyPr/>
                    <a:lstStyle/>
                    <a:p>
                      <a:r>
                        <a:rPr kumimoji="1" lang="ja-JP" altLang="en-US" sz="1400" dirty="0"/>
                        <a:t>離職証明書（離職票）</a:t>
                      </a:r>
                    </a:p>
                  </a:txBody>
                  <a:tcPr/>
                </a:tc>
                <a:extLst>
                  <a:ext uri="{0D108BD9-81ED-4DB2-BD59-A6C34878D82A}">
                    <a16:rowId xmlns:a16="http://schemas.microsoft.com/office/drawing/2014/main" val="1059723702"/>
                  </a:ext>
                </a:extLst>
              </a:tr>
              <a:tr h="300311">
                <a:tc>
                  <a:txBody>
                    <a:bodyPr/>
                    <a:lstStyle/>
                    <a:p>
                      <a:pPr algn="ctr"/>
                      <a:r>
                        <a:rPr kumimoji="1" lang="ja-JP" altLang="en-US" sz="1400" dirty="0"/>
                        <a:t>５</a:t>
                      </a:r>
                    </a:p>
                  </a:txBody>
                  <a:tcPr/>
                </a:tc>
                <a:tc>
                  <a:txBody>
                    <a:bodyPr/>
                    <a:lstStyle/>
                    <a:p>
                      <a:r>
                        <a:rPr kumimoji="1" lang="ja-JP" altLang="en-US" sz="1400" dirty="0"/>
                        <a:t>雇用継続給付</a:t>
                      </a:r>
                      <a:r>
                        <a:rPr kumimoji="1" lang="ja-JP" altLang="en-US" sz="1100" dirty="0"/>
                        <a:t>（高齢・介護）</a:t>
                      </a:r>
                    </a:p>
                  </a:txBody>
                  <a:tcPr/>
                </a:tc>
                <a:extLst>
                  <a:ext uri="{0D108BD9-81ED-4DB2-BD59-A6C34878D82A}">
                    <a16:rowId xmlns:a16="http://schemas.microsoft.com/office/drawing/2014/main" val="117941218"/>
                  </a:ext>
                </a:extLst>
              </a:tr>
              <a:tr h="296060">
                <a:tc>
                  <a:txBody>
                    <a:bodyPr/>
                    <a:lstStyle/>
                    <a:p>
                      <a:pPr algn="ctr"/>
                      <a:r>
                        <a:rPr kumimoji="1" lang="ja-JP" altLang="en-US" sz="1400" dirty="0"/>
                        <a:t>６</a:t>
                      </a:r>
                    </a:p>
                  </a:txBody>
                  <a:tcPr/>
                </a:tc>
                <a:tc>
                  <a:txBody>
                    <a:bodyPr/>
                    <a:lstStyle/>
                    <a:p>
                      <a:r>
                        <a:rPr kumimoji="1" lang="ja-JP" altLang="en-US" sz="1400" dirty="0"/>
                        <a:t>育児休業給付</a:t>
                      </a:r>
                      <a:endParaRPr kumimoji="1" lang="en-US" altLang="ja-JP" sz="1400" dirty="0"/>
                    </a:p>
                  </a:txBody>
                  <a:tcPr/>
                </a:tc>
                <a:extLst>
                  <a:ext uri="{0D108BD9-81ED-4DB2-BD59-A6C34878D82A}">
                    <a16:rowId xmlns:a16="http://schemas.microsoft.com/office/drawing/2014/main" val="2311668775"/>
                  </a:ext>
                </a:extLst>
              </a:tr>
              <a:tr h="355906">
                <a:tc>
                  <a:txBody>
                    <a:bodyPr/>
                    <a:lstStyle/>
                    <a:p>
                      <a:pPr algn="ctr"/>
                      <a:endParaRPr kumimoji="1" lang="ja-JP" altLang="en-US" sz="1400" dirty="0"/>
                    </a:p>
                  </a:txBody>
                  <a:tcPr/>
                </a:tc>
                <a:tc>
                  <a:txBody>
                    <a:bodyPr/>
                    <a:lstStyle/>
                    <a:p>
                      <a:endParaRPr kumimoji="1" lang="ja-JP" altLang="en-US" sz="1400" dirty="0"/>
                    </a:p>
                  </a:txBody>
                  <a:tcPr/>
                </a:tc>
                <a:extLst>
                  <a:ext uri="{0D108BD9-81ED-4DB2-BD59-A6C34878D82A}">
                    <a16:rowId xmlns:a16="http://schemas.microsoft.com/office/drawing/2014/main" val="1445910760"/>
                  </a:ext>
                </a:extLst>
              </a:tr>
            </a:tbl>
          </a:graphicData>
        </a:graphic>
      </p:graphicFrame>
    </p:spTree>
  </p:cSld>
  <p:clrMapOvr>
    <a:masterClrMapping/>
  </p:clrMapOvr>
  <p:transition spd="med" advTm="16353">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111"/>
            <a:ext cx="8089900" cy="778098"/>
          </a:xfrm>
        </p:spPr>
        <p:txBody>
          <a:bodyPr>
            <a:normAutofit/>
          </a:bodyPr>
          <a:lstStyle/>
          <a:p>
            <a:r>
              <a:rPr kumimoji="1" lang="ja-JP" altLang="en-US" sz="3600" dirty="0">
                <a:solidFill>
                  <a:schemeClr val="accent1">
                    <a:lumMod val="75000"/>
                  </a:schemeClr>
                </a:solidFill>
                <a:latin typeface="HG丸ｺﾞｼｯｸM-PRO" panose="020F0600000000000000" pitchFamily="50" charset="-128"/>
                <a:ea typeface="HG丸ｺﾞｼｯｸM-PRO" panose="020F0600000000000000" pitchFamily="50" charset="-128"/>
              </a:rPr>
              <a:t>１　添付書類の照合省略</a:t>
            </a:r>
            <a:endParaRPr kumimoji="1" lang="ja-JP" altLang="en-US" sz="1100" dirty="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495300" y="1268760"/>
            <a:ext cx="8089900" cy="5205192"/>
          </a:xfrm>
        </p:spPr>
        <p:txBody>
          <a:bodyPr/>
          <a:lstStyle/>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p:txBody>
      </p:sp>
      <p:sp>
        <p:nvSpPr>
          <p:cNvPr id="4" name="スライド番号プレースホルダー 3"/>
          <p:cNvSpPr>
            <a:spLocks noGrp="1"/>
          </p:cNvSpPr>
          <p:nvPr>
            <p:ph type="sldNum" sz="quarter" idx="12"/>
          </p:nvPr>
        </p:nvSpPr>
        <p:spPr/>
        <p:txBody>
          <a:bodyPr/>
          <a:lstStyle/>
          <a:p>
            <a:pPr>
              <a:defRPr/>
            </a:pPr>
            <a:fld id="{A4B14453-11F9-4D6F-8D9C-CC09BD18A695}" type="slidenum">
              <a:rPr lang="en-US" altLang="ja-JP" smtClean="0"/>
              <a:pPr>
                <a:defRPr/>
              </a:pPr>
              <a:t>2</a:t>
            </a:fld>
            <a:endParaRPr lang="en-US" altLang="ja-JP" dirty="0"/>
          </a:p>
        </p:txBody>
      </p:sp>
      <p:graphicFrame>
        <p:nvGraphicFramePr>
          <p:cNvPr id="6" name="表 5"/>
          <p:cNvGraphicFramePr>
            <a:graphicFrameLocks noGrp="1"/>
          </p:cNvGraphicFramePr>
          <p:nvPr>
            <p:extLst>
              <p:ext uri="{D42A27DB-BD31-4B8C-83A1-F6EECF244321}">
                <p14:modId xmlns:p14="http://schemas.microsoft.com/office/powerpoint/2010/main" val="626275469"/>
              </p:ext>
            </p:extLst>
          </p:nvPr>
        </p:nvGraphicFramePr>
        <p:xfrm>
          <a:off x="704960" y="800050"/>
          <a:ext cx="8568520" cy="5270286"/>
        </p:xfrm>
        <a:graphic>
          <a:graphicData uri="http://schemas.openxmlformats.org/drawingml/2006/table">
            <a:tbl>
              <a:tblPr/>
              <a:tblGrid>
                <a:gridCol w="8568520">
                  <a:extLst>
                    <a:ext uri="{9D8B030D-6E8A-4147-A177-3AD203B41FA5}">
                      <a16:colId xmlns:a16="http://schemas.microsoft.com/office/drawing/2014/main" val="20000"/>
                    </a:ext>
                  </a:extLst>
                </a:gridCol>
              </a:tblGrid>
              <a:tr h="355515">
                <a:tc>
                  <a:txBody>
                    <a:bodyPr/>
                    <a:lstStyle/>
                    <a:p>
                      <a:pPr algn="l"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（１）対象事業主　　</a:t>
                      </a:r>
                    </a:p>
                  </a:txBody>
                  <a:tcPr marL="7491" marR="7491" marT="7491" marB="0" anchor="ctr">
                    <a:lnL>
                      <a:noFill/>
                    </a:lnL>
                    <a:lnR>
                      <a:noFill/>
                    </a:lnR>
                    <a:lnT>
                      <a:noFill/>
                    </a:lnT>
                    <a:lnB>
                      <a:noFill/>
                    </a:lnB>
                  </a:tcPr>
                </a:tc>
                <a:extLst>
                  <a:ext uri="{0D108BD9-81ED-4DB2-BD59-A6C34878D82A}">
                    <a16:rowId xmlns:a16="http://schemas.microsoft.com/office/drawing/2014/main" val="10000"/>
                  </a:ext>
                </a:extLst>
              </a:tr>
              <a:tr h="4736746">
                <a:tc>
                  <a:txBody>
                    <a:bodyPr/>
                    <a:lstStyle/>
                    <a:p>
                      <a:pPr algn="l"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　　　①　過去の取扱実績からみて、被保険者に関する適正な事務処理が行われており、提出された</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1400" b="1" i="0" u="none" strike="noStrike" dirty="0">
                          <a:solidFill>
                            <a:srgbClr val="FF0000"/>
                          </a:solidFill>
                          <a:effectLst/>
                          <a:latin typeface="メイリオ" panose="020B0604030504040204" pitchFamily="50" charset="-128"/>
                          <a:ea typeface="メイリオ" panose="020B0604030504040204" pitchFamily="50" charset="-128"/>
                        </a:rPr>
                        <a:t>　　　　　</a:t>
                      </a:r>
                      <a:r>
                        <a:rPr lang="ja-JP" altLang="en-US" sz="1400" b="1" i="0" u="sng" strike="noStrike" dirty="0">
                          <a:solidFill>
                            <a:srgbClr val="FF0000"/>
                          </a:solidFill>
                          <a:effectLst/>
                          <a:latin typeface="メイリオ" panose="020B0604030504040204" pitchFamily="50" charset="-128"/>
                          <a:ea typeface="メイリオ" panose="020B0604030504040204" pitchFamily="50" charset="-128"/>
                        </a:rPr>
                        <a:t>届出の記載内容に信頼性が高いと認められる</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こと。</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　　　　　なお、この判断に当たっては、過去</a:t>
                      </a:r>
                      <a:r>
                        <a:rPr lang="en-US" altLang="ja-JP" sz="1400" b="0" i="0" u="none" strike="noStrike" dirty="0">
                          <a:solidFill>
                            <a:srgbClr val="000000"/>
                          </a:solidFill>
                          <a:effectLst/>
                          <a:latin typeface="メイリオ" panose="020B0604030504040204" pitchFamily="50" charset="-128"/>
                          <a:ea typeface="メイリオ" panose="020B0604030504040204" pitchFamily="50" charset="-128"/>
                        </a:rPr>
                        <a:t>1</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年間を目安として、次の点を考慮します。</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　　　　　　イ　過去に照合省略に係る手続を行った実績のある事業所であること。</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　　　　　　ロ　これまでに事務手続の処理に起因する</a:t>
                      </a:r>
                      <a:r>
                        <a:rPr lang="ja-JP" altLang="en-US" sz="1400" b="1" i="0" u="sng" strike="noStrike" dirty="0">
                          <a:solidFill>
                            <a:srgbClr val="FF0000"/>
                          </a:solidFill>
                          <a:effectLst/>
                          <a:latin typeface="メイリオ" panose="020B0604030504040204" pitchFamily="50" charset="-128"/>
                          <a:ea typeface="メイリオ" panose="020B0604030504040204" pitchFamily="50" charset="-128"/>
                        </a:rPr>
                        <a:t>不正受給等がない</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こと。</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　　　　　　ハ　故意又は重大な過失により、雇用保険法その他</a:t>
                      </a:r>
                      <a:r>
                        <a:rPr lang="ja-JP" altLang="en-US" sz="1400" b="1" i="0" u="sng" strike="noStrike" dirty="0">
                          <a:solidFill>
                            <a:srgbClr val="FF0000"/>
                          </a:solidFill>
                          <a:effectLst/>
                          <a:latin typeface="メイリオ" panose="020B0604030504040204" pitchFamily="50" charset="-128"/>
                          <a:ea typeface="メイリオ" panose="020B0604030504040204" pitchFamily="50" charset="-128"/>
                        </a:rPr>
                        <a:t>労働関係法令に係る著しい違反を犯した</a:t>
                      </a:r>
                      <a:endParaRPr lang="en-US" altLang="ja-JP" sz="1400" b="1" i="0" u="sng" strike="noStrike" dirty="0">
                        <a:solidFill>
                          <a:srgbClr val="FF0000"/>
                        </a:solidFill>
                        <a:effectLst/>
                        <a:latin typeface="メイリオ" panose="020B0604030504040204" pitchFamily="50" charset="-128"/>
                        <a:ea typeface="メイリオ" panose="020B0604030504040204" pitchFamily="50" charset="-128"/>
                      </a:endParaRPr>
                    </a:p>
                    <a:p>
                      <a:pPr algn="l" fontAlgn="ctr"/>
                      <a:r>
                        <a:rPr lang="ja-JP" altLang="en-US" sz="1400" b="1" i="0" u="none" strike="noStrike" dirty="0">
                          <a:solidFill>
                            <a:srgbClr val="FF0000"/>
                          </a:solidFill>
                          <a:effectLst/>
                          <a:latin typeface="メイリオ" panose="020B0604030504040204" pitchFamily="50" charset="-128"/>
                          <a:ea typeface="メイリオ" panose="020B0604030504040204" pitchFamily="50" charset="-128"/>
                        </a:rPr>
                        <a:t>　　　　　　　　</a:t>
                      </a:r>
                      <a:r>
                        <a:rPr lang="ja-JP" altLang="en-US" sz="1400" b="1" i="0" u="sng" strike="noStrike" dirty="0">
                          <a:solidFill>
                            <a:srgbClr val="FF0000"/>
                          </a:solidFill>
                          <a:effectLst/>
                          <a:latin typeface="メイリオ" panose="020B0604030504040204" pitchFamily="50" charset="-128"/>
                          <a:ea typeface="メイリオ" panose="020B0604030504040204" pitchFamily="50" charset="-128"/>
                        </a:rPr>
                        <a:t>事例がない</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こと。</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　　　　　　ニ　労働基準法に定める</a:t>
                      </a:r>
                      <a:r>
                        <a:rPr lang="ja-JP" altLang="en-US" sz="1400" b="1" i="0" u="sng" strike="noStrike" dirty="0">
                          <a:solidFill>
                            <a:srgbClr val="FF0000"/>
                          </a:solidFill>
                          <a:effectLst/>
                          <a:latin typeface="メイリオ" panose="020B0604030504040204" pitchFamily="50" charset="-128"/>
                          <a:ea typeface="メイリオ" panose="020B0604030504040204" pitchFamily="50" charset="-128"/>
                        </a:rPr>
                        <a:t>労働者名簿、出勤簿、賃金台帳等を完備している</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こと。</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　　　　　　ホ　当該事業主に係る事業所において成立する保険関係に基づく前々年度より前の年度に係る　　　　</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1400" b="1" i="0" u="none" strike="noStrike" dirty="0">
                          <a:solidFill>
                            <a:srgbClr val="FF0000"/>
                          </a:solidFill>
                          <a:effectLst/>
                          <a:latin typeface="メイリオ" panose="020B0604030504040204" pitchFamily="50" charset="-128"/>
                          <a:ea typeface="メイリオ" panose="020B0604030504040204" pitchFamily="50" charset="-128"/>
                        </a:rPr>
                        <a:t>　　　　　　　　</a:t>
                      </a:r>
                      <a:r>
                        <a:rPr lang="ja-JP" altLang="en-US" sz="1400" b="1" i="0" u="sng" strike="noStrike" dirty="0">
                          <a:solidFill>
                            <a:srgbClr val="FF0000"/>
                          </a:solidFill>
                          <a:effectLst/>
                          <a:latin typeface="メイリオ" panose="020B0604030504040204" pitchFamily="50" charset="-128"/>
                          <a:ea typeface="メイリオ" panose="020B0604030504040204" pitchFamily="50" charset="-128"/>
                        </a:rPr>
                        <a:t>労働保険料を滞納していない</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こと。</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1400" b="0" i="0" u="none" strike="noStrike" dirty="0" err="1">
                          <a:solidFill>
                            <a:srgbClr val="000000"/>
                          </a:solidFill>
                          <a:effectLst/>
                          <a:latin typeface="メイリオ" panose="020B0604030504040204" pitchFamily="50" charset="-128"/>
                          <a:ea typeface="メイリオ" panose="020B0604030504040204" pitchFamily="50" charset="-128"/>
                        </a:rPr>
                        <a:t>ヘ</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　その他、公共職業安定所の助言・指導等に適切に対応できる事業主であること。</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　　　②　</a:t>
                      </a:r>
                      <a:r>
                        <a:rPr lang="ja-JP" altLang="en-US" sz="1400" b="0" i="0" u="none" strike="noStrike" dirty="0">
                          <a:solidFill>
                            <a:schemeClr val="tx1"/>
                          </a:solidFill>
                          <a:effectLst/>
                          <a:latin typeface="メイリオ" panose="020B0604030504040204" pitchFamily="50" charset="-128"/>
                          <a:ea typeface="メイリオ" panose="020B0604030504040204" pitchFamily="50" charset="-128"/>
                        </a:rPr>
                        <a:t>雇用保険の事務処理遂行に係る組織・体制が構築されており、</a:t>
                      </a:r>
                      <a:r>
                        <a:rPr lang="ja-JP" altLang="en-US" sz="1400" b="1" i="0" u="sng" strike="noStrike" dirty="0">
                          <a:solidFill>
                            <a:srgbClr val="FF0000"/>
                          </a:solidFill>
                          <a:effectLst/>
                          <a:latin typeface="メイリオ" panose="020B0604030504040204" pitchFamily="50" charset="-128"/>
                          <a:ea typeface="メイリオ" panose="020B0604030504040204" pitchFamily="50" charset="-128"/>
                        </a:rPr>
                        <a:t>事務処理担当者の交代等に</a:t>
                      </a:r>
                      <a:endParaRPr lang="en-US" altLang="ja-JP" sz="1400" b="1" i="0" u="sng" strike="noStrike" dirty="0">
                        <a:solidFill>
                          <a:srgbClr val="FF0000"/>
                        </a:solidFill>
                        <a:effectLst/>
                        <a:latin typeface="メイリオ" panose="020B0604030504040204" pitchFamily="50" charset="-128"/>
                        <a:ea typeface="メイリオ" panose="020B0604030504040204" pitchFamily="50" charset="-128"/>
                      </a:endParaRPr>
                    </a:p>
                    <a:p>
                      <a:pPr algn="l" fontAlgn="ctr"/>
                      <a:r>
                        <a:rPr lang="ja-JP" altLang="en-US" sz="1400" b="1" i="0" u="none" strike="noStrike" dirty="0">
                          <a:solidFill>
                            <a:srgbClr val="FF0000"/>
                          </a:solidFill>
                          <a:effectLst/>
                          <a:latin typeface="メイリオ" panose="020B0604030504040204" pitchFamily="50" charset="-128"/>
                          <a:ea typeface="メイリオ" panose="020B0604030504040204" pitchFamily="50" charset="-128"/>
                        </a:rPr>
                        <a:t>　　　　　</a:t>
                      </a:r>
                      <a:r>
                        <a:rPr lang="ja-JP" altLang="en-US" sz="1400" b="1" i="0" u="sng" strike="noStrike" dirty="0">
                          <a:solidFill>
                            <a:srgbClr val="FF0000"/>
                          </a:solidFill>
                          <a:effectLst/>
                          <a:latin typeface="メイリオ" panose="020B0604030504040204" pitchFamily="50" charset="-128"/>
                          <a:ea typeface="メイリオ" panose="020B0604030504040204" pitchFamily="50" charset="-128"/>
                        </a:rPr>
                        <a:t>よる事務処理水準の低下が懸念されない</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こと。以下のいずれかに該当するか判断します。</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1400" b="0" i="0" u="none" strike="noStrike" baseline="0" dirty="0">
                          <a:solidFill>
                            <a:srgbClr val="000000"/>
                          </a:solidFill>
                          <a:effectLst/>
                          <a:latin typeface="メイリオ" panose="020B0604030504040204" pitchFamily="50" charset="-128"/>
                          <a:ea typeface="メイリオ" panose="020B0604030504040204" pitchFamily="50" charset="-128"/>
                        </a:rPr>
                        <a:t>   　　　</a:t>
                      </a: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イ　雇用保険事務手続を担当する者及びこれを統括する者を配置した総務・人事・労務等の</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　　　　　　　　独立した部門を具備していること。</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　　　　　　ロ　雇用保険業務に係る知識を得る機会が社内の体制に組み込まれていること。</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　　　　　　ハ　雇用保険業務手続に関するシステムを導入・構築していること。</a:t>
                      </a:r>
                    </a:p>
                    <a:p>
                      <a:pPr algn="l" fontAlgn="ct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491" marR="7491" marT="7491" marB="0" anchor="ctr">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5" name="角丸四角形 4"/>
          <p:cNvSpPr/>
          <p:nvPr/>
        </p:nvSpPr>
        <p:spPr>
          <a:xfrm>
            <a:off x="1424608" y="1916832"/>
            <a:ext cx="7992888" cy="2016224"/>
          </a:xfrm>
          <a:prstGeom prst="roundRect">
            <a:avLst>
              <a:gd name="adj" fmla="val 11019"/>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角丸四角形 6"/>
          <p:cNvSpPr/>
          <p:nvPr/>
        </p:nvSpPr>
        <p:spPr>
          <a:xfrm>
            <a:off x="1424608" y="4869160"/>
            <a:ext cx="7989137" cy="1152128"/>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105958738"/>
      </p:ext>
    </p:extLst>
  </p:cSld>
  <p:clrMapOvr>
    <a:masterClrMapping/>
  </p:clrMapOvr>
  <mc:AlternateContent xmlns:mc="http://schemas.openxmlformats.org/markup-compatibility/2006" xmlns:p14="http://schemas.microsoft.com/office/powerpoint/2010/main">
    <mc:Choice Requires="p14">
      <p:transition spd="slow" p14:dur="2000" advTm="52055"/>
    </mc:Choice>
    <mc:Fallback xmlns="">
      <p:transition spd="slow" advTm="52055"/>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1229134688"/>
              </p:ext>
            </p:extLst>
          </p:nvPr>
        </p:nvGraphicFramePr>
        <p:xfrm>
          <a:off x="1040603" y="1008221"/>
          <a:ext cx="8448901" cy="4595008"/>
        </p:xfrm>
        <a:graphic>
          <a:graphicData uri="http://schemas.openxmlformats.org/drawingml/2006/table">
            <a:tbl>
              <a:tblPr firstRow="1" bandRow="1">
                <a:tableStyleId>{21E4AEA4-8DFA-4A89-87EB-49C32662AFE0}</a:tableStyleId>
              </a:tblPr>
              <a:tblGrid>
                <a:gridCol w="1104085">
                  <a:extLst>
                    <a:ext uri="{9D8B030D-6E8A-4147-A177-3AD203B41FA5}">
                      <a16:colId xmlns:a16="http://schemas.microsoft.com/office/drawing/2014/main" val="2168290638"/>
                    </a:ext>
                  </a:extLst>
                </a:gridCol>
                <a:gridCol w="3024336">
                  <a:extLst>
                    <a:ext uri="{9D8B030D-6E8A-4147-A177-3AD203B41FA5}">
                      <a16:colId xmlns:a16="http://schemas.microsoft.com/office/drawing/2014/main" val="1787711975"/>
                    </a:ext>
                  </a:extLst>
                </a:gridCol>
                <a:gridCol w="4320480">
                  <a:extLst>
                    <a:ext uri="{9D8B030D-6E8A-4147-A177-3AD203B41FA5}">
                      <a16:colId xmlns:a16="http://schemas.microsoft.com/office/drawing/2014/main" val="3739917825"/>
                    </a:ext>
                  </a:extLst>
                </a:gridCol>
              </a:tblGrid>
              <a:tr h="384579">
                <a:tc>
                  <a:txBody>
                    <a:bodyPr/>
                    <a:lstStyle/>
                    <a:p>
                      <a:pPr algn="ctr"/>
                      <a:endParaRPr kumimoji="1" lang="ja-JP" altLang="en-US" sz="1600" dirty="0"/>
                    </a:p>
                  </a:txBody>
                  <a:tcPr anchor="ctr"/>
                </a:tc>
                <a:tc>
                  <a:txBody>
                    <a:bodyPr/>
                    <a:lstStyle/>
                    <a:p>
                      <a:pPr algn="ctr"/>
                      <a:r>
                        <a:rPr kumimoji="1" lang="ja-JP" altLang="en-US" sz="1600" dirty="0"/>
                        <a:t>省略可能</a:t>
                      </a:r>
                    </a:p>
                  </a:txBody>
                  <a:tcPr anchor="ctr"/>
                </a:tc>
                <a:tc>
                  <a:txBody>
                    <a:bodyPr/>
                    <a:lstStyle/>
                    <a:p>
                      <a:pPr algn="ctr"/>
                      <a:r>
                        <a:rPr kumimoji="1" lang="ja-JP" altLang="en-US" sz="1600" dirty="0"/>
                        <a:t>省略不可</a:t>
                      </a:r>
                    </a:p>
                  </a:txBody>
                  <a:tcPr anchor="ctr"/>
                </a:tc>
                <a:extLst>
                  <a:ext uri="{0D108BD9-81ED-4DB2-BD59-A6C34878D82A}">
                    <a16:rowId xmlns:a16="http://schemas.microsoft.com/office/drawing/2014/main" val="1745836070"/>
                  </a:ext>
                </a:extLst>
              </a:tr>
              <a:tr h="866362">
                <a:tc>
                  <a:txBody>
                    <a:bodyPr/>
                    <a:lstStyle/>
                    <a:p>
                      <a:r>
                        <a:rPr kumimoji="1" lang="ja-JP" altLang="en-US" sz="1200" dirty="0"/>
                        <a:t>資格取得届</a:t>
                      </a:r>
                    </a:p>
                  </a:txBody>
                  <a:tcPr anchor="ctr"/>
                </a:tc>
                <a:tc>
                  <a:txBody>
                    <a:bodyPr/>
                    <a:lstStyle/>
                    <a:p>
                      <a:r>
                        <a:rPr kumimoji="1" lang="ja-JP" altLang="en-US" sz="1200" dirty="0"/>
                        <a:t>① 雇用関係確認書類（契約書等）</a:t>
                      </a:r>
                      <a:endParaRPr kumimoji="1" lang="en-US" altLang="ja-JP" sz="1200" dirty="0"/>
                    </a:p>
                    <a:p>
                      <a:r>
                        <a:rPr kumimoji="1" lang="ja-JP" altLang="en-US" sz="1200" dirty="0"/>
                        <a:t>② 取得年月日確認書類</a:t>
                      </a:r>
                      <a:endParaRPr kumimoji="1" lang="en-US" altLang="ja-JP" sz="1200" dirty="0"/>
                    </a:p>
                    <a:p>
                      <a:r>
                        <a:rPr kumimoji="1" lang="ja-JP" altLang="en-US" sz="1200" dirty="0"/>
                        <a:t>（賃金台帳、労働者名簿、出勤簿等）</a:t>
                      </a:r>
                      <a:endParaRPr kumimoji="1" lang="en-US" altLang="ja-JP" sz="1200" dirty="0"/>
                    </a:p>
                    <a:p>
                      <a:r>
                        <a:rPr kumimoji="1" lang="ja-JP" altLang="en-US" sz="1200" dirty="0"/>
                        <a:t>　</a:t>
                      </a:r>
                      <a:r>
                        <a:rPr kumimoji="1" lang="en-US" altLang="ja-JP" sz="1200" dirty="0"/>
                        <a:t>※</a:t>
                      </a:r>
                      <a:r>
                        <a:rPr kumimoji="1" lang="ja-JP" altLang="en-US" sz="1200" dirty="0"/>
                        <a:t>半年以上遡及時は省略不可</a:t>
                      </a:r>
                    </a:p>
                  </a:txBody>
                  <a:tcPr anchor="ctr"/>
                </a:tc>
                <a:tc>
                  <a:txBody>
                    <a:bodyPr/>
                    <a:lstStyle/>
                    <a:p>
                      <a:r>
                        <a:rPr kumimoji="1" lang="ja-JP" altLang="en-US" sz="1200" baseline="0" dirty="0" smtClean="0"/>
                        <a:t> ①</a:t>
                      </a:r>
                      <a:r>
                        <a:rPr kumimoji="1" lang="ja-JP" altLang="en-US" sz="1100" dirty="0"/>
                        <a:t>　半年以上遡及：</a:t>
                      </a:r>
                      <a:r>
                        <a:rPr kumimoji="1" lang="ja-JP" altLang="en-US" sz="1100" dirty="0">
                          <a:solidFill>
                            <a:srgbClr val="FF0000"/>
                          </a:solidFill>
                        </a:rPr>
                        <a:t>賃金台帳、出勤簿</a:t>
                      </a:r>
                      <a:r>
                        <a:rPr kumimoji="1" lang="ja-JP" altLang="en-US" sz="1100" dirty="0" smtClean="0">
                          <a:solidFill>
                            <a:srgbClr val="FF0000"/>
                          </a:solidFill>
                        </a:rPr>
                        <a:t>各全期間分、遅延理由書</a:t>
                      </a:r>
                      <a:endParaRPr kumimoji="1" lang="en-US" altLang="ja-JP" sz="1100" dirty="0">
                        <a:solidFill>
                          <a:srgbClr val="FF0000"/>
                        </a:solidFill>
                      </a:endParaRPr>
                    </a:p>
                    <a:p>
                      <a:r>
                        <a:rPr kumimoji="1" lang="ja-JP" altLang="en-US" sz="1100" dirty="0"/>
                        <a:t> </a:t>
                      </a:r>
                      <a:r>
                        <a:rPr kumimoji="1" lang="ja-JP" altLang="en-US" sz="1100" dirty="0" smtClean="0"/>
                        <a:t>②</a:t>
                      </a:r>
                      <a:r>
                        <a:rPr kumimoji="1" lang="ja-JP" altLang="en-US" sz="1100" dirty="0"/>
                        <a:t>　２年以上遡及：</a:t>
                      </a:r>
                      <a:r>
                        <a:rPr kumimoji="1" lang="ja-JP" altLang="en-US" sz="1100" dirty="0" smtClean="0">
                          <a:solidFill>
                            <a:srgbClr val="FF0000"/>
                          </a:solidFill>
                        </a:rPr>
                        <a:t>上記①</a:t>
                      </a:r>
                      <a:r>
                        <a:rPr kumimoji="1" lang="en-US" altLang="ja-JP" sz="1100" dirty="0" smtClean="0">
                          <a:solidFill>
                            <a:srgbClr val="FF0000"/>
                          </a:solidFill>
                        </a:rPr>
                        <a:t>+</a:t>
                      </a:r>
                      <a:r>
                        <a:rPr kumimoji="1" lang="ja-JP" altLang="en-US" sz="1100" dirty="0">
                          <a:solidFill>
                            <a:srgbClr val="FF0000"/>
                          </a:solidFill>
                        </a:rPr>
                        <a:t>疎明書</a:t>
                      </a:r>
                      <a:endParaRPr kumimoji="1" lang="en-US" altLang="ja-JP" sz="1100" dirty="0">
                        <a:solidFill>
                          <a:srgbClr val="FF0000"/>
                        </a:solidFill>
                      </a:endParaRPr>
                    </a:p>
                    <a:p>
                      <a:r>
                        <a:rPr kumimoji="1" lang="ja-JP" altLang="en-US" sz="1100" dirty="0"/>
                        <a:t> </a:t>
                      </a:r>
                      <a:r>
                        <a:rPr kumimoji="1" lang="ja-JP" altLang="en-US" sz="1100" dirty="0" smtClean="0"/>
                        <a:t>③</a:t>
                      </a:r>
                      <a:r>
                        <a:rPr kumimoji="1" lang="ja-JP" altLang="en-US" sz="1100" dirty="0"/>
                        <a:t>　兼務役員、同居親族、在宅勤務者等：証明書</a:t>
                      </a:r>
                      <a:r>
                        <a:rPr kumimoji="1" lang="en-US" altLang="ja-JP" sz="1100" dirty="0"/>
                        <a:t>+</a:t>
                      </a:r>
                      <a:r>
                        <a:rPr kumimoji="1" lang="ja-JP" altLang="en-US" sz="1100" dirty="0"/>
                        <a:t>添付書類</a:t>
                      </a:r>
                      <a:endParaRPr kumimoji="1" lang="en-US" altLang="ja-JP" sz="1100" dirty="0"/>
                    </a:p>
                  </a:txBody>
                  <a:tcPr anchor="ctr"/>
                </a:tc>
                <a:extLst>
                  <a:ext uri="{0D108BD9-81ED-4DB2-BD59-A6C34878D82A}">
                    <a16:rowId xmlns:a16="http://schemas.microsoft.com/office/drawing/2014/main" val="1873081322"/>
                  </a:ext>
                </a:extLst>
              </a:tr>
              <a:tr h="507094">
                <a:tc>
                  <a:txBody>
                    <a:bodyPr/>
                    <a:lstStyle/>
                    <a:p>
                      <a:r>
                        <a:rPr kumimoji="1" lang="ja-JP" altLang="en-US" sz="1200" dirty="0"/>
                        <a:t>資格喪失届</a:t>
                      </a:r>
                    </a:p>
                  </a:txBody>
                  <a:tcPr anchor="ctr"/>
                </a:tc>
                <a:tc>
                  <a:txBody>
                    <a:bodyPr/>
                    <a:lstStyle/>
                    <a:p>
                      <a:r>
                        <a:rPr kumimoji="1" lang="ja-JP" altLang="en-US" sz="1200" dirty="0"/>
                        <a:t>離職年月日確認書類</a:t>
                      </a:r>
                      <a:endParaRPr kumimoji="1" lang="en-US" altLang="ja-JP" sz="1200" dirty="0"/>
                    </a:p>
                    <a:p>
                      <a:r>
                        <a:rPr kumimoji="1" lang="ja-JP" altLang="en-US" sz="1200" dirty="0"/>
                        <a:t>（退職願、出勤簿等）</a:t>
                      </a:r>
                    </a:p>
                  </a:txBody>
                  <a:tcPr anchor="ctr"/>
                </a:tc>
                <a:tc>
                  <a:txBody>
                    <a:bodyPr/>
                    <a:lstStyle/>
                    <a:p>
                      <a:r>
                        <a:rPr kumimoji="1" lang="ja-JP" altLang="en-US" sz="1200" dirty="0"/>
                        <a:t>　</a:t>
                      </a:r>
                      <a:r>
                        <a:rPr kumimoji="1" lang="ja-JP" altLang="en-US" sz="1200" dirty="0" smtClean="0"/>
                        <a:t> </a:t>
                      </a:r>
                      <a:r>
                        <a:rPr kumimoji="1" lang="en-US" altLang="ja-JP" sz="1200" dirty="0" smtClean="0"/>
                        <a:t>※</a:t>
                      </a:r>
                      <a:r>
                        <a:rPr kumimoji="1" lang="ja-JP" altLang="en-US" sz="1200" dirty="0" smtClean="0"/>
                        <a:t>半年以上</a:t>
                      </a:r>
                      <a:r>
                        <a:rPr kumimoji="1" lang="ja-JP" altLang="en-US" sz="1200" dirty="0"/>
                        <a:t>遡及する場合</a:t>
                      </a:r>
                      <a:endParaRPr kumimoji="1" lang="en-US" altLang="ja-JP" sz="1200" dirty="0"/>
                    </a:p>
                    <a:p>
                      <a:r>
                        <a:rPr kumimoji="1" lang="ja-JP" altLang="en-US" sz="1200" dirty="0"/>
                        <a:t>　 離職年月日確認書類が必要</a:t>
                      </a:r>
                    </a:p>
                  </a:txBody>
                  <a:tcPr anchor="ctr"/>
                </a:tc>
                <a:extLst>
                  <a:ext uri="{0D108BD9-81ED-4DB2-BD59-A6C34878D82A}">
                    <a16:rowId xmlns:a16="http://schemas.microsoft.com/office/drawing/2014/main" val="3478104792"/>
                  </a:ext>
                </a:extLst>
              </a:tr>
              <a:tr h="681892">
                <a:tc>
                  <a:txBody>
                    <a:bodyPr/>
                    <a:lstStyle/>
                    <a:p>
                      <a:r>
                        <a:rPr kumimoji="1" lang="ja-JP" altLang="en-US" sz="1200" dirty="0"/>
                        <a:t>離職票</a:t>
                      </a:r>
                    </a:p>
                  </a:txBody>
                  <a:tcPr anchor="ctr"/>
                </a:tc>
                <a:tc>
                  <a:txBody>
                    <a:bodyPr/>
                    <a:lstStyle/>
                    <a:p>
                      <a:r>
                        <a:rPr kumimoji="1" lang="ja-JP" altLang="en-US" sz="1200" dirty="0"/>
                        <a:t>⑧～⑫欄確認書類</a:t>
                      </a:r>
                      <a:endParaRPr kumimoji="1" lang="en-US" altLang="ja-JP" sz="1200" dirty="0"/>
                    </a:p>
                    <a:p>
                      <a:r>
                        <a:rPr kumimoji="1" lang="ja-JP" altLang="en-US" sz="1200" dirty="0"/>
                        <a:t>（賃金台帳、出勤簿等）</a:t>
                      </a:r>
                    </a:p>
                  </a:txBody>
                  <a:tcPr anchor="ctr"/>
                </a:tc>
                <a:tc>
                  <a:txBody>
                    <a:bodyPr/>
                    <a:lstStyle/>
                    <a:p>
                      <a:r>
                        <a:rPr kumimoji="1" lang="ja-JP" altLang="en-US" sz="1200" dirty="0"/>
                        <a:t> ①　離職理由確認書類（内容により異なります）</a:t>
                      </a:r>
                      <a:endParaRPr kumimoji="1" lang="en-US" altLang="ja-JP" sz="1200" dirty="0"/>
                    </a:p>
                    <a:p>
                      <a:r>
                        <a:rPr kumimoji="1" lang="ja-JP" altLang="en-US" sz="1200" dirty="0"/>
                        <a:t> 　　例）定年：</a:t>
                      </a:r>
                      <a:r>
                        <a:rPr kumimoji="1" lang="ja-JP" altLang="en-US" sz="1200" dirty="0">
                          <a:solidFill>
                            <a:srgbClr val="FF0000"/>
                          </a:solidFill>
                        </a:rPr>
                        <a:t>就業規則</a:t>
                      </a:r>
                      <a:r>
                        <a:rPr kumimoji="1" lang="ja-JP" altLang="en-US" sz="1200" baseline="0" dirty="0">
                          <a:solidFill>
                            <a:srgbClr val="FF0000"/>
                          </a:solidFill>
                        </a:rPr>
                        <a:t> </a:t>
                      </a:r>
                      <a:r>
                        <a:rPr kumimoji="1" lang="en-US" altLang="ja-JP" sz="1200" baseline="0" dirty="0"/>
                        <a:t>/ </a:t>
                      </a:r>
                      <a:r>
                        <a:rPr kumimoji="1" lang="ja-JP" altLang="en-US" sz="1200" dirty="0"/>
                        <a:t>契約満了：</a:t>
                      </a:r>
                      <a:r>
                        <a:rPr kumimoji="1" lang="ja-JP" altLang="en-US" sz="1200" dirty="0">
                          <a:solidFill>
                            <a:srgbClr val="FF0000"/>
                          </a:solidFill>
                        </a:rPr>
                        <a:t>契約書</a:t>
                      </a:r>
                      <a:endParaRPr kumimoji="1" lang="en-US" altLang="ja-JP" sz="1200" dirty="0">
                        <a:solidFill>
                          <a:srgbClr val="FF0000"/>
                        </a:solidFill>
                      </a:endParaRPr>
                    </a:p>
                    <a:p>
                      <a:r>
                        <a:rPr kumimoji="1" lang="ja-JP" altLang="en-US" sz="1200" dirty="0"/>
                        <a:t> ②　受給要件緩和確認書類（</a:t>
                      </a:r>
                      <a:r>
                        <a:rPr kumimoji="1" lang="ja-JP" altLang="en-US" sz="1200" dirty="0">
                          <a:solidFill>
                            <a:srgbClr val="FF0000"/>
                          </a:solidFill>
                        </a:rPr>
                        <a:t>診断書等</a:t>
                      </a:r>
                      <a:r>
                        <a:rPr kumimoji="1" lang="ja-JP" altLang="en-US" sz="1200" dirty="0"/>
                        <a:t>）</a:t>
                      </a:r>
                      <a:endParaRPr kumimoji="1" lang="en-US" altLang="ja-JP" sz="1200" dirty="0"/>
                    </a:p>
                  </a:txBody>
                  <a:tcPr anchor="ctr"/>
                </a:tc>
                <a:extLst>
                  <a:ext uri="{0D108BD9-81ED-4DB2-BD59-A6C34878D82A}">
                    <a16:rowId xmlns:a16="http://schemas.microsoft.com/office/drawing/2014/main" val="2180568097"/>
                  </a:ext>
                </a:extLst>
              </a:tr>
              <a:tr h="484894">
                <a:tc>
                  <a:txBody>
                    <a:bodyPr/>
                    <a:lstStyle/>
                    <a:p>
                      <a:r>
                        <a:rPr kumimoji="1" lang="ja-JP" altLang="en-US" sz="1200" dirty="0"/>
                        <a:t>転勤届</a:t>
                      </a:r>
                    </a:p>
                  </a:txBody>
                  <a:tcPr anchor="ctr"/>
                </a:tc>
                <a:tc gridSpan="2">
                  <a:txBody>
                    <a:bodyPr/>
                    <a:lstStyle/>
                    <a:p>
                      <a:r>
                        <a:rPr kumimoji="1" lang="ja-JP" altLang="en-US" sz="1200" dirty="0"/>
                        <a:t>届出内容を精査する必要がある場合を除いて添付書類省略可</a:t>
                      </a:r>
                    </a:p>
                  </a:txBody>
                  <a:tcPr anchor="ctr"/>
                </a:tc>
                <a:tc hMerge="1">
                  <a:txBody>
                    <a:bodyPr/>
                    <a:lstStyle/>
                    <a:p>
                      <a:endParaRPr kumimoji="1" lang="ja-JP" altLang="en-US"/>
                    </a:p>
                  </a:txBody>
                  <a:tcPr/>
                </a:tc>
                <a:extLst>
                  <a:ext uri="{0D108BD9-81ED-4DB2-BD59-A6C34878D82A}">
                    <a16:rowId xmlns:a16="http://schemas.microsoft.com/office/drawing/2014/main" val="3943922161"/>
                  </a:ext>
                </a:extLst>
              </a:tr>
              <a:tr h="620923">
                <a:tc>
                  <a:txBody>
                    <a:bodyPr/>
                    <a:lstStyle/>
                    <a:p>
                      <a:r>
                        <a:rPr kumimoji="1" lang="ja-JP" altLang="en-US" sz="1200" dirty="0"/>
                        <a:t>高年齢雇用継続給付</a:t>
                      </a:r>
                    </a:p>
                  </a:txBody>
                  <a:tcPr anchor="ctr"/>
                </a:tc>
                <a:tc rowSpan="3">
                  <a:txBody>
                    <a:bodyPr/>
                    <a:lstStyle/>
                    <a:p>
                      <a:r>
                        <a:rPr kumimoji="1" lang="ja-JP" altLang="en-US" sz="1200" dirty="0"/>
                        <a:t>出勤・休業の状態が確認できる書類、賃金の支払状況を確認できる書類</a:t>
                      </a:r>
                      <a:endParaRPr kumimoji="1" lang="en-US" altLang="ja-JP" sz="1200" dirty="0"/>
                    </a:p>
                    <a:p>
                      <a:r>
                        <a:rPr kumimoji="1" lang="ja-JP" altLang="en-US" sz="1200" dirty="0"/>
                        <a:t>①賃金台帳</a:t>
                      </a:r>
                      <a:endParaRPr kumimoji="1" lang="en-US" altLang="ja-JP" sz="1200" dirty="0"/>
                    </a:p>
                    <a:p>
                      <a:r>
                        <a:rPr kumimoji="1" lang="ja-JP" altLang="en-US" sz="1200" dirty="0"/>
                        <a:t>②出勤簿</a:t>
                      </a:r>
                      <a:endParaRPr kumimoji="1" lang="en-US" altLang="ja-JP" sz="1200" dirty="0"/>
                    </a:p>
                    <a:p>
                      <a:r>
                        <a:rPr kumimoji="1" lang="ja-JP" altLang="en-US" sz="1200" dirty="0"/>
                        <a:t>③労働者名簿</a:t>
                      </a:r>
                      <a:endParaRPr kumimoji="1" lang="en-US" altLang="ja-JP" sz="1200" dirty="0"/>
                    </a:p>
                  </a:txBody>
                  <a:tcPr anchor="ctr"/>
                </a:tc>
                <a:tc>
                  <a:txBody>
                    <a:bodyPr/>
                    <a:lstStyle/>
                    <a:p>
                      <a:r>
                        <a:rPr kumimoji="1" lang="ja-JP" altLang="en-US" sz="1100" dirty="0"/>
                        <a:t> </a:t>
                      </a:r>
                      <a:r>
                        <a:rPr kumimoji="1" lang="ja-JP" altLang="en-US" sz="1100" dirty="0" smtClean="0"/>
                        <a:t>①　年齢</a:t>
                      </a:r>
                      <a:r>
                        <a:rPr kumimoji="1" lang="ja-JP" altLang="en-US" sz="1100" dirty="0"/>
                        <a:t>確認</a:t>
                      </a:r>
                      <a:r>
                        <a:rPr kumimoji="1" lang="ja-JP" altLang="en-US" sz="1100" dirty="0" smtClean="0"/>
                        <a:t>書類（</a:t>
                      </a:r>
                      <a:r>
                        <a:rPr kumimoji="1" lang="en-US" altLang="ja-JP" sz="1100" dirty="0" smtClean="0"/>
                        <a:t>※</a:t>
                      </a:r>
                      <a:r>
                        <a:rPr kumimoji="1" lang="ja-JP" altLang="en-US" sz="1100" dirty="0"/>
                        <a:t>マイナンバーの届出がある場合省略可</a:t>
                      </a:r>
                      <a:r>
                        <a:rPr kumimoji="1" lang="ja-JP" altLang="en-US" sz="1100" dirty="0" smtClean="0"/>
                        <a:t>）</a:t>
                      </a:r>
                      <a:endParaRPr kumimoji="1" lang="en-US" altLang="ja-JP" sz="1100" dirty="0" smtClean="0"/>
                    </a:p>
                    <a:p>
                      <a:r>
                        <a:rPr kumimoji="1" lang="ja-JP" altLang="en-US" sz="1100" dirty="0" smtClean="0"/>
                        <a:t> ②　振込先口座確認資料（本人名義の通帳、キャッシュカード）</a:t>
                      </a:r>
                      <a:endParaRPr kumimoji="1" lang="ja-JP" altLang="en-US" sz="1100" dirty="0"/>
                    </a:p>
                  </a:txBody>
                  <a:tcPr anchor="ctr"/>
                </a:tc>
                <a:extLst>
                  <a:ext uri="{0D108BD9-81ED-4DB2-BD59-A6C34878D82A}">
                    <a16:rowId xmlns:a16="http://schemas.microsoft.com/office/drawing/2014/main" val="1300356474"/>
                  </a:ext>
                </a:extLst>
              </a:tr>
              <a:tr h="436088">
                <a:tc>
                  <a:txBody>
                    <a:bodyPr/>
                    <a:lstStyle/>
                    <a:p>
                      <a:r>
                        <a:rPr kumimoji="1" lang="ja-JP" altLang="en-US" sz="1200" dirty="0"/>
                        <a:t>育児休業給付</a:t>
                      </a:r>
                    </a:p>
                  </a:txBody>
                  <a:tcPr anchor="ctr"/>
                </a:tc>
                <a:tc vMerge="1">
                  <a:txBody>
                    <a:bodyPr/>
                    <a:lstStyle/>
                    <a:p>
                      <a:endParaRPr kumimoji="1" lang="ja-JP" altLang="en-US"/>
                    </a:p>
                  </a:txBody>
                  <a:tcPr/>
                </a:tc>
                <a:tc>
                  <a:txBody>
                    <a:bodyPr/>
                    <a:lstStyle/>
                    <a:p>
                      <a:r>
                        <a:rPr kumimoji="1" lang="ja-JP" altLang="en-US" sz="1100" dirty="0"/>
                        <a:t> </a:t>
                      </a:r>
                      <a:r>
                        <a:rPr kumimoji="1" lang="ja-JP" altLang="en-US" sz="1100" dirty="0" smtClean="0"/>
                        <a:t>①　母子</a:t>
                      </a:r>
                      <a:r>
                        <a:rPr kumimoji="1" lang="ja-JP" altLang="en-US" sz="1100" dirty="0"/>
                        <a:t>健康手帳等、育児の事実確認</a:t>
                      </a:r>
                      <a:r>
                        <a:rPr kumimoji="1" lang="ja-JP" altLang="en-US" sz="1100" dirty="0" smtClean="0"/>
                        <a:t>書類</a:t>
                      </a:r>
                      <a:endParaRPr kumimoji="1" lang="en-US" altLang="ja-JP"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 </a:t>
                      </a:r>
                      <a:r>
                        <a:rPr kumimoji="1" lang="ja-JP" altLang="en-US" sz="1100" dirty="0" smtClean="0"/>
                        <a:t>②　振込先口座確認資料（本人名義の通帳、キャッシュカード）</a:t>
                      </a:r>
                      <a:endParaRPr kumimoji="1" lang="ja-JP" altLang="en-US" sz="1100" dirty="0"/>
                    </a:p>
                  </a:txBody>
                  <a:tcPr anchor="ctr"/>
                </a:tc>
                <a:extLst>
                  <a:ext uri="{0D108BD9-81ED-4DB2-BD59-A6C34878D82A}">
                    <a16:rowId xmlns:a16="http://schemas.microsoft.com/office/drawing/2014/main" val="1409458616"/>
                  </a:ext>
                </a:extLst>
              </a:tr>
              <a:tr h="613176">
                <a:tc>
                  <a:txBody>
                    <a:bodyPr/>
                    <a:lstStyle/>
                    <a:p>
                      <a:r>
                        <a:rPr kumimoji="1" lang="ja-JP" altLang="en-US" sz="1200" dirty="0"/>
                        <a:t>介護休業給付</a:t>
                      </a:r>
                    </a:p>
                  </a:txBody>
                  <a:tcPr anchor="ctr"/>
                </a:tc>
                <a:tc vMerge="1">
                  <a:txBody>
                    <a:bodyPr/>
                    <a:lstStyle/>
                    <a:p>
                      <a:endParaRPr kumimoji="1" lang="ja-JP" altLang="en-US"/>
                    </a:p>
                  </a:txBody>
                  <a:tcPr/>
                </a:tc>
                <a:tc>
                  <a:txBody>
                    <a:bodyPr/>
                    <a:lstStyle/>
                    <a:p>
                      <a:r>
                        <a:rPr kumimoji="1" lang="ja-JP" altLang="en-US" sz="1100" dirty="0"/>
                        <a:t> ①　介護対象家族の確認書類（住民票、戸籍謄本等）</a:t>
                      </a:r>
                    </a:p>
                    <a:p>
                      <a:r>
                        <a:rPr kumimoji="1" lang="ja-JP" altLang="en-US" sz="1100" dirty="0"/>
                        <a:t> ②　介護休業</a:t>
                      </a:r>
                      <a:r>
                        <a:rPr kumimoji="1" lang="ja-JP" altLang="en-US" sz="1100" dirty="0" smtClean="0"/>
                        <a:t>申出書</a:t>
                      </a:r>
                      <a:endParaRPr kumimoji="1" lang="en-US" altLang="ja-JP"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smtClean="0"/>
                        <a:t> </a:t>
                      </a:r>
                      <a:r>
                        <a:rPr kumimoji="1" lang="ja-JP" altLang="en-US" sz="1100" dirty="0" smtClean="0"/>
                        <a:t>③　振込先口座確認資料（本人名義の通帳、キャッシュカード）</a:t>
                      </a:r>
                      <a:endParaRPr kumimoji="1" lang="ja-JP" altLang="en-US" sz="1100" dirty="0"/>
                    </a:p>
                  </a:txBody>
                  <a:tcPr anchor="ctr"/>
                </a:tc>
                <a:extLst>
                  <a:ext uri="{0D108BD9-81ED-4DB2-BD59-A6C34878D82A}">
                    <a16:rowId xmlns:a16="http://schemas.microsoft.com/office/drawing/2014/main" val="3654070884"/>
                  </a:ext>
                </a:extLst>
              </a:tr>
            </a:tbl>
          </a:graphicData>
        </a:graphic>
      </p:graphicFrame>
      <p:grpSp>
        <p:nvGrpSpPr>
          <p:cNvPr id="31" name="グループ化 30"/>
          <p:cNvGrpSpPr/>
          <p:nvPr/>
        </p:nvGrpSpPr>
        <p:grpSpPr>
          <a:xfrm>
            <a:off x="4664967" y="1625421"/>
            <a:ext cx="600084" cy="599218"/>
            <a:chOff x="5075052" y="1500518"/>
            <a:chExt cx="645417" cy="711098"/>
          </a:xfrm>
        </p:grpSpPr>
        <p:sp>
          <p:nvSpPr>
            <p:cNvPr id="13" name="右大かっこ 12"/>
            <p:cNvSpPr/>
            <p:nvPr/>
          </p:nvSpPr>
          <p:spPr>
            <a:xfrm>
              <a:off x="5075052" y="1563544"/>
              <a:ext cx="144016" cy="648072"/>
            </a:xfrm>
            <a:prstGeom prst="rightBracket">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15" name="カギ線コネクタ 14"/>
            <p:cNvCxnSpPr/>
            <p:nvPr/>
          </p:nvCxnSpPr>
          <p:spPr>
            <a:xfrm flipV="1">
              <a:off x="5219355" y="1500518"/>
              <a:ext cx="501114" cy="387065"/>
            </a:xfrm>
            <a:prstGeom prst="bentConnector3">
              <a:avLst>
                <a:gd name="adj1" fmla="val 50000"/>
              </a:avLst>
            </a:prstGeom>
            <a:ln>
              <a:tailEnd type="triangle" w="lg" len="med"/>
            </a:ln>
          </p:spPr>
          <p:style>
            <a:lnRef idx="1">
              <a:schemeClr val="dk1"/>
            </a:lnRef>
            <a:fillRef idx="0">
              <a:schemeClr val="dk1"/>
            </a:fillRef>
            <a:effectRef idx="0">
              <a:schemeClr val="dk1"/>
            </a:effectRef>
            <a:fontRef idx="minor">
              <a:schemeClr val="tx1"/>
            </a:fontRef>
          </p:style>
        </p:cxnSp>
      </p:grpSp>
      <p:cxnSp>
        <p:nvCxnSpPr>
          <p:cNvPr id="21" name="直線矢印コネクタ 20"/>
          <p:cNvCxnSpPr/>
          <p:nvPr/>
        </p:nvCxnSpPr>
        <p:spPr>
          <a:xfrm>
            <a:off x="4032817" y="2492896"/>
            <a:ext cx="1264299" cy="0"/>
          </a:xfrm>
          <a:prstGeom prst="straightConnector1">
            <a:avLst/>
          </a:prstGeom>
          <a:ln w="127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35" name="タイトル 1"/>
          <p:cNvSpPr txBox="1">
            <a:spLocks/>
          </p:cNvSpPr>
          <p:nvPr/>
        </p:nvSpPr>
        <p:spPr>
          <a:xfrm>
            <a:off x="495300" y="111"/>
            <a:ext cx="8089900" cy="778098"/>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ja-JP" altLang="en-US" sz="3600" dirty="0">
                <a:solidFill>
                  <a:schemeClr val="accent1">
                    <a:lumMod val="75000"/>
                  </a:schemeClr>
                </a:solidFill>
                <a:latin typeface="HG丸ｺﾞｼｯｸM-PRO" panose="020F0600000000000000" pitchFamily="50" charset="-128"/>
                <a:ea typeface="HG丸ｺﾞｼｯｸM-PRO" panose="020F0600000000000000" pitchFamily="50" charset="-128"/>
              </a:rPr>
              <a:t>１　添付書類の照合省略</a:t>
            </a:r>
            <a:endParaRPr lang="ja-JP" altLang="en-US" sz="1100" dirty="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1040603" y="5733245"/>
            <a:ext cx="8448901" cy="738664"/>
          </a:xfrm>
          <a:prstGeom prst="rect">
            <a:avLst/>
          </a:prstGeom>
          <a:noFill/>
          <a:ln w="19050">
            <a:solidFill>
              <a:schemeClr val="accent2">
                <a:lumMod val="60000"/>
                <a:lumOff val="40000"/>
              </a:schemeClr>
            </a:solidFill>
            <a:prstDash val="dash"/>
          </a:ln>
        </p:spPr>
        <p:txBody>
          <a:bodyPr wrap="square" rtlCol="0">
            <a:spAutoFit/>
          </a:bodyPr>
          <a:lstStyle/>
          <a:p>
            <a:r>
              <a:rPr kumimoji="1" lang="en-US" altLang="ja-JP" sz="1400" dirty="0"/>
              <a:t>※</a:t>
            </a:r>
            <a:r>
              <a:rPr kumimoji="1" lang="ja-JP" altLang="en-US" sz="1400" dirty="0"/>
              <a:t>上記の他、以下の書類も省略できません。</a:t>
            </a:r>
            <a:endParaRPr kumimoji="1" lang="en-US" altLang="ja-JP" sz="1400" dirty="0"/>
          </a:p>
          <a:p>
            <a:r>
              <a:rPr kumimoji="1" lang="ja-JP" altLang="en-US" sz="1400" dirty="0"/>
              <a:t>　「</a:t>
            </a:r>
            <a:r>
              <a:rPr kumimoji="1" lang="ja-JP" altLang="en-US" sz="1400" dirty="0">
                <a:solidFill>
                  <a:srgbClr val="FF0000"/>
                </a:solidFill>
              </a:rPr>
              <a:t>提出済の書類に係る訂正</a:t>
            </a:r>
            <a:r>
              <a:rPr kumimoji="1" lang="ja-JP" altLang="en-US" sz="1400" dirty="0"/>
              <a:t>」「短期雇用特例被保険者に係る添付書類（出稼手帳）」</a:t>
            </a:r>
            <a:endParaRPr kumimoji="1" lang="en-US" altLang="ja-JP" sz="1400" dirty="0"/>
          </a:p>
          <a:p>
            <a:r>
              <a:rPr kumimoji="1" lang="ja-JP" altLang="en-US" sz="1400" dirty="0"/>
              <a:t>　「事業所に関する手続（設置、廃止、各種変更等）」「その他安定所が特に必要と判断した場合」</a:t>
            </a:r>
          </a:p>
        </p:txBody>
      </p:sp>
      <p:sp>
        <p:nvSpPr>
          <p:cNvPr id="5" name="テキスト ボックス 4"/>
          <p:cNvSpPr txBox="1"/>
          <p:nvPr/>
        </p:nvSpPr>
        <p:spPr>
          <a:xfrm>
            <a:off x="632520" y="700444"/>
            <a:ext cx="2723186" cy="307777"/>
          </a:xfrm>
          <a:prstGeom prst="rect">
            <a:avLst/>
          </a:prstGeom>
          <a:noFill/>
        </p:spPr>
        <p:txBody>
          <a:bodyPr wrap="square" rtlCol="0">
            <a:spAutoFit/>
          </a:bodyPr>
          <a:lstStyle/>
          <a:p>
            <a:r>
              <a:rPr kumimoji="1" lang="ja-JP" altLang="en-US" sz="1400" dirty="0"/>
              <a:t>（２）省略可能な資料一覧</a:t>
            </a:r>
          </a:p>
        </p:txBody>
      </p:sp>
      <p:sp>
        <p:nvSpPr>
          <p:cNvPr id="2" name="スライド番号プレースホルダー 1"/>
          <p:cNvSpPr>
            <a:spLocks noGrp="1"/>
          </p:cNvSpPr>
          <p:nvPr>
            <p:ph type="sldNum" sz="quarter" idx="12"/>
          </p:nvPr>
        </p:nvSpPr>
        <p:spPr/>
        <p:txBody>
          <a:bodyPr/>
          <a:lstStyle/>
          <a:p>
            <a:pPr>
              <a:defRPr/>
            </a:pPr>
            <a:fld id="{A4B14453-11F9-4D6F-8D9C-CC09BD18A695}" type="slidenum">
              <a:rPr lang="en-US" altLang="ja-JP" smtClean="0"/>
              <a:pPr>
                <a:defRPr/>
              </a:pPr>
              <a:t>3</a:t>
            </a:fld>
            <a:endParaRPr lang="en-US" altLang="ja-JP" dirty="0"/>
          </a:p>
        </p:txBody>
      </p:sp>
    </p:spTree>
    <p:extLst>
      <p:ext uri="{BB962C8B-B14F-4D97-AF65-F5344CB8AC3E}">
        <p14:creationId xmlns:p14="http://schemas.microsoft.com/office/powerpoint/2010/main" val="1383152017"/>
      </p:ext>
    </p:extLst>
  </p:cSld>
  <p:clrMapOvr>
    <a:masterClrMapping/>
  </p:clrMapOvr>
  <mc:AlternateContent xmlns:mc="http://schemas.openxmlformats.org/markup-compatibility/2006" xmlns:p14="http://schemas.microsoft.com/office/powerpoint/2010/main">
    <mc:Choice Requires="p14">
      <p:transition spd="slow" p14:dur="2000" advTm="105399"/>
    </mc:Choice>
    <mc:Fallback xmlns="">
      <p:transition spd="slow" advTm="105399"/>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16619" y="1162015"/>
            <a:ext cx="8424936" cy="2532792"/>
          </a:xfrm>
        </p:spPr>
        <p:txBody>
          <a:bodyPr>
            <a:noAutofit/>
          </a:bodyPr>
          <a:lstStyle/>
          <a:p>
            <a:pPr marL="0" indent="0" fontAlgn="ctr">
              <a:buNone/>
            </a:pPr>
            <a:r>
              <a:rPr lang="ja-JP" altLang="en-US" sz="1400" dirty="0">
                <a:latin typeface="+mn-ea"/>
              </a:rPr>
              <a:t>照合省略が認められた事業主でも次のいずれかに該当したときは、照合省略の対象ではなくなります。</a:t>
            </a:r>
            <a:endParaRPr lang="en-US" altLang="ja-JP" sz="1400" dirty="0">
              <a:latin typeface="+mn-ea"/>
            </a:endParaRPr>
          </a:p>
          <a:p>
            <a:pPr marL="0" indent="0" fontAlgn="ctr">
              <a:buNone/>
            </a:pPr>
            <a:r>
              <a:rPr lang="ja-JP" altLang="en-US" sz="1400" dirty="0">
                <a:latin typeface="+mn-ea"/>
              </a:rPr>
              <a:t>　イ　労働関係法令の規定に違反したとき</a:t>
            </a:r>
            <a:endParaRPr lang="en-US" altLang="ja-JP" sz="1400" dirty="0">
              <a:latin typeface="+mn-ea"/>
            </a:endParaRPr>
          </a:p>
          <a:p>
            <a:pPr marL="0" indent="0" fontAlgn="ctr">
              <a:buNone/>
            </a:pPr>
            <a:r>
              <a:rPr lang="ja-JP" altLang="en-US" sz="1400" dirty="0">
                <a:latin typeface="+mn-ea"/>
              </a:rPr>
              <a:t>　ロ　労働保険関係の事務処理を怠ったとき　</a:t>
            </a:r>
            <a:endParaRPr lang="en-US" altLang="ja-JP" sz="1400" dirty="0">
              <a:latin typeface="+mn-ea"/>
            </a:endParaRPr>
          </a:p>
          <a:p>
            <a:pPr marL="0" indent="0" fontAlgn="ctr">
              <a:buNone/>
            </a:pPr>
            <a:r>
              <a:rPr lang="ja-JP" altLang="en-US" sz="1400" dirty="0">
                <a:latin typeface="+mn-ea"/>
              </a:rPr>
              <a:t>　ハ　</a:t>
            </a:r>
            <a:r>
              <a:rPr lang="ja-JP" altLang="en-US" sz="1400" b="1" u="sng" dirty="0">
                <a:solidFill>
                  <a:srgbClr val="FF0000"/>
                </a:solidFill>
                <a:latin typeface="+mn-ea"/>
              </a:rPr>
              <a:t>届出内容について確認不十分等により、著しく不適正であると認められるとき</a:t>
            </a:r>
            <a:endParaRPr lang="en-US" altLang="ja-JP" sz="1400" b="1" u="sng" dirty="0">
              <a:solidFill>
                <a:srgbClr val="FF0000"/>
              </a:solidFill>
              <a:latin typeface="+mn-ea"/>
            </a:endParaRPr>
          </a:p>
          <a:p>
            <a:pPr marL="0" indent="0" fontAlgn="ctr">
              <a:buNone/>
            </a:pPr>
            <a:r>
              <a:rPr lang="ja-JP" altLang="en-US" sz="1400" dirty="0">
                <a:latin typeface="+mn-ea"/>
              </a:rPr>
              <a:t>　　（事務処理担当者の交替等により著しく事務処理水準が低下した場合を含む）</a:t>
            </a:r>
            <a:endParaRPr lang="en-US" altLang="ja-JP" sz="1400" dirty="0">
              <a:latin typeface="+mn-ea"/>
            </a:endParaRPr>
          </a:p>
          <a:p>
            <a:pPr marL="0" indent="0" fontAlgn="ctr">
              <a:buNone/>
            </a:pPr>
            <a:r>
              <a:rPr lang="ja-JP" altLang="en-US" sz="1400" dirty="0">
                <a:latin typeface="+mn-ea"/>
              </a:rPr>
              <a:t>　ニ　</a:t>
            </a:r>
            <a:r>
              <a:rPr lang="ja-JP" altLang="en-US" sz="1400" b="1" u="sng" dirty="0">
                <a:solidFill>
                  <a:srgbClr val="FF0000"/>
                </a:solidFill>
                <a:latin typeface="+mn-ea"/>
              </a:rPr>
              <a:t>サンプリングによる事後調査に協力しないとき</a:t>
            </a:r>
            <a:endParaRPr lang="en-US" altLang="ja-JP" sz="1400" b="1" u="sng" dirty="0">
              <a:solidFill>
                <a:srgbClr val="FF0000"/>
              </a:solidFill>
              <a:latin typeface="+mn-ea"/>
            </a:endParaRPr>
          </a:p>
          <a:p>
            <a:pPr marL="0" indent="0" fontAlgn="ctr">
              <a:buNone/>
            </a:pPr>
            <a:r>
              <a:rPr lang="ja-JP" altLang="en-US" sz="1400" dirty="0">
                <a:latin typeface="+mn-ea"/>
              </a:rPr>
              <a:t>　ホ　その他、照合省略の対象事業主と認めるに適当でない行為があったとき</a:t>
            </a:r>
            <a:endParaRPr lang="en-US" altLang="ja-JP" sz="1400" dirty="0">
              <a:latin typeface="+mn-ea"/>
            </a:endParaRPr>
          </a:p>
          <a:p>
            <a:pPr marL="0" indent="0" fontAlgn="ctr">
              <a:buNone/>
            </a:pPr>
            <a:endParaRPr lang="en-US" altLang="ja-JP" sz="1400" dirty="0">
              <a:latin typeface="+mn-ea"/>
            </a:endParaRPr>
          </a:p>
          <a:p>
            <a:pPr marL="0" indent="0" fontAlgn="ctr">
              <a:buNone/>
            </a:pPr>
            <a:endParaRPr lang="en-US" altLang="ja-JP" sz="1400" dirty="0">
              <a:latin typeface="+mn-ea"/>
            </a:endParaRPr>
          </a:p>
        </p:txBody>
      </p:sp>
      <p:sp>
        <p:nvSpPr>
          <p:cNvPr id="2" name="スライド番号プレースホルダー 1"/>
          <p:cNvSpPr>
            <a:spLocks noGrp="1"/>
          </p:cNvSpPr>
          <p:nvPr>
            <p:ph type="sldNum" sz="quarter" idx="12"/>
          </p:nvPr>
        </p:nvSpPr>
        <p:spPr/>
        <p:txBody>
          <a:bodyPr/>
          <a:lstStyle/>
          <a:p>
            <a:pPr>
              <a:defRPr/>
            </a:pPr>
            <a:fld id="{A4B14453-11F9-4D6F-8D9C-CC09BD18A695}" type="slidenum">
              <a:rPr lang="en-US" altLang="ja-JP" smtClean="0"/>
              <a:pPr>
                <a:defRPr/>
              </a:pPr>
              <a:t>4</a:t>
            </a:fld>
            <a:endParaRPr lang="en-US" altLang="ja-JP" dirty="0"/>
          </a:p>
        </p:txBody>
      </p:sp>
      <p:sp>
        <p:nvSpPr>
          <p:cNvPr id="6" name="角丸四角形 5"/>
          <p:cNvSpPr/>
          <p:nvPr/>
        </p:nvSpPr>
        <p:spPr>
          <a:xfrm>
            <a:off x="1216619" y="1475392"/>
            <a:ext cx="7416824" cy="2264079"/>
          </a:xfrm>
          <a:prstGeom prst="roundRect">
            <a:avLst>
              <a:gd name="adj" fmla="val 11019"/>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 name="正方形/長方形 3"/>
          <p:cNvSpPr/>
          <p:nvPr/>
        </p:nvSpPr>
        <p:spPr>
          <a:xfrm>
            <a:off x="632520" y="810026"/>
            <a:ext cx="2339102" cy="307777"/>
          </a:xfrm>
          <a:prstGeom prst="rect">
            <a:avLst/>
          </a:prstGeom>
        </p:spPr>
        <p:txBody>
          <a:bodyPr wrap="none">
            <a:spAutoFit/>
          </a:bodyPr>
          <a:lstStyle/>
          <a:p>
            <a:pPr fontAlgn="ctr"/>
            <a:r>
              <a:rPr lang="ja-JP" altLang="en-US" sz="1400" dirty="0">
                <a:latin typeface="+mn-ea"/>
              </a:rPr>
              <a:t>（３）照合省略の指定撤回</a:t>
            </a:r>
            <a:endParaRPr lang="en-US" altLang="ja-JP" sz="1400" dirty="0">
              <a:latin typeface="+mn-ea"/>
            </a:endParaRPr>
          </a:p>
        </p:txBody>
      </p:sp>
      <p:sp>
        <p:nvSpPr>
          <p:cNvPr id="8" name="タイトル 1"/>
          <p:cNvSpPr txBox="1">
            <a:spLocks/>
          </p:cNvSpPr>
          <p:nvPr/>
        </p:nvSpPr>
        <p:spPr>
          <a:xfrm>
            <a:off x="495300" y="111"/>
            <a:ext cx="8089900" cy="778098"/>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ja-JP" altLang="en-US" sz="3600" dirty="0">
                <a:solidFill>
                  <a:schemeClr val="accent1">
                    <a:lumMod val="75000"/>
                  </a:schemeClr>
                </a:solidFill>
                <a:latin typeface="HG丸ｺﾞｼｯｸM-PRO" panose="020F0600000000000000" pitchFamily="50" charset="-128"/>
                <a:ea typeface="HG丸ｺﾞｼｯｸM-PRO" panose="020F0600000000000000" pitchFamily="50" charset="-128"/>
              </a:rPr>
              <a:t>１　添付書類の照合省略</a:t>
            </a:r>
            <a:endParaRPr lang="ja-JP" altLang="en-US" sz="1100" dirty="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1136576" y="4314170"/>
            <a:ext cx="8208912" cy="523220"/>
          </a:xfrm>
          <a:prstGeom prst="rect">
            <a:avLst/>
          </a:prstGeom>
        </p:spPr>
        <p:txBody>
          <a:bodyPr wrap="square">
            <a:spAutoFit/>
          </a:bodyPr>
          <a:lstStyle/>
          <a:p>
            <a:pPr fontAlgn="ctr"/>
            <a:r>
              <a:rPr lang="ja-JP" altLang="en-US" sz="1400" dirty="0">
                <a:latin typeface="+mn-ea"/>
              </a:rPr>
              <a:t>関係書類との照合の省略が認められた事業主等からの申請・届出については、当該申請・届出件数の一定数をサンプリングし、又は問題がある可能性がある場合など必要に応じて事後調査を行います。</a:t>
            </a:r>
            <a:endParaRPr lang="en-US" altLang="ja-JP" sz="1400" dirty="0">
              <a:latin typeface="+mn-ea"/>
            </a:endParaRPr>
          </a:p>
        </p:txBody>
      </p:sp>
      <p:sp>
        <p:nvSpPr>
          <p:cNvPr id="10" name="正方形/長方形 9"/>
          <p:cNvSpPr/>
          <p:nvPr/>
        </p:nvSpPr>
        <p:spPr>
          <a:xfrm>
            <a:off x="632520" y="4033573"/>
            <a:ext cx="3057247" cy="307777"/>
          </a:xfrm>
          <a:prstGeom prst="rect">
            <a:avLst/>
          </a:prstGeom>
        </p:spPr>
        <p:txBody>
          <a:bodyPr wrap="none">
            <a:spAutoFit/>
          </a:bodyPr>
          <a:lstStyle/>
          <a:p>
            <a:pPr fontAlgn="ctr"/>
            <a:r>
              <a:rPr lang="ja-JP" altLang="en-US" sz="1400" dirty="0">
                <a:latin typeface="+mn-ea"/>
              </a:rPr>
              <a:t>（４）サンプリングによる事後調査</a:t>
            </a:r>
            <a:endParaRPr lang="en-US" altLang="ja-JP" sz="1400" dirty="0">
              <a:latin typeface="+mn-ea"/>
            </a:endParaRPr>
          </a:p>
        </p:txBody>
      </p:sp>
    </p:spTree>
    <p:extLst>
      <p:ext uri="{BB962C8B-B14F-4D97-AF65-F5344CB8AC3E}">
        <p14:creationId xmlns:p14="http://schemas.microsoft.com/office/powerpoint/2010/main" val="164445073"/>
      </p:ext>
    </p:extLst>
  </p:cSld>
  <p:clrMapOvr>
    <a:masterClrMapping/>
  </p:clrMapOvr>
  <mc:AlternateContent xmlns:mc="http://schemas.openxmlformats.org/markup-compatibility/2006" xmlns:p14="http://schemas.microsoft.com/office/powerpoint/2010/main">
    <mc:Choice Requires="p14">
      <p:transition spd="slow" p14:dur="2000" advTm="33785"/>
    </mc:Choice>
    <mc:Fallback xmlns="">
      <p:transition spd="slow" advTm="33785"/>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495300" y="111"/>
            <a:ext cx="6761956" cy="778098"/>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ja-JP" altLang="en-US" sz="3600" dirty="0">
                <a:solidFill>
                  <a:schemeClr val="accent1">
                    <a:lumMod val="75000"/>
                  </a:schemeClr>
                </a:solidFill>
                <a:latin typeface="HG丸ｺﾞｼｯｸM-PRO" panose="020F0600000000000000" pitchFamily="50" charset="-128"/>
                <a:ea typeface="HG丸ｺﾞｼｯｸM-PRO" panose="020F0600000000000000" pitchFamily="50" charset="-128"/>
              </a:rPr>
              <a:t>２　雇用保険の最近の改正事項</a:t>
            </a:r>
            <a:endParaRPr lang="ja-JP" altLang="en-US" sz="1100" dirty="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332199999"/>
              </p:ext>
            </p:extLst>
          </p:nvPr>
        </p:nvGraphicFramePr>
        <p:xfrm>
          <a:off x="776537" y="738089"/>
          <a:ext cx="8913563" cy="5656490"/>
        </p:xfrm>
        <a:graphic>
          <a:graphicData uri="http://schemas.openxmlformats.org/drawingml/2006/table">
            <a:tbl>
              <a:tblPr firstRow="1" bandRow="1">
                <a:tableStyleId>{21E4AEA4-8DFA-4A89-87EB-49C32662AFE0}</a:tableStyleId>
              </a:tblPr>
              <a:tblGrid>
                <a:gridCol w="292247">
                  <a:extLst>
                    <a:ext uri="{9D8B030D-6E8A-4147-A177-3AD203B41FA5}">
                      <a16:colId xmlns:a16="http://schemas.microsoft.com/office/drawing/2014/main" val="2955302063"/>
                    </a:ext>
                  </a:extLst>
                </a:gridCol>
                <a:gridCol w="1549398">
                  <a:extLst>
                    <a:ext uri="{9D8B030D-6E8A-4147-A177-3AD203B41FA5}">
                      <a16:colId xmlns:a16="http://schemas.microsoft.com/office/drawing/2014/main" val="3745664199"/>
                    </a:ext>
                  </a:extLst>
                </a:gridCol>
                <a:gridCol w="5935218">
                  <a:extLst>
                    <a:ext uri="{9D8B030D-6E8A-4147-A177-3AD203B41FA5}">
                      <a16:colId xmlns:a16="http://schemas.microsoft.com/office/drawing/2014/main" val="3692917509"/>
                    </a:ext>
                  </a:extLst>
                </a:gridCol>
                <a:gridCol w="1136700">
                  <a:extLst>
                    <a:ext uri="{9D8B030D-6E8A-4147-A177-3AD203B41FA5}">
                      <a16:colId xmlns:a16="http://schemas.microsoft.com/office/drawing/2014/main" val="576114429"/>
                    </a:ext>
                  </a:extLst>
                </a:gridCol>
              </a:tblGrid>
              <a:tr h="265391">
                <a:tc gridSpan="2">
                  <a:txBody>
                    <a:bodyPr/>
                    <a:lstStyle/>
                    <a:p>
                      <a:pPr algn="ctr"/>
                      <a:r>
                        <a:rPr kumimoji="1" lang="ja-JP" altLang="en-US" sz="1100" dirty="0"/>
                        <a:t>改正内容</a:t>
                      </a:r>
                      <a:endParaRPr kumimoji="1" lang="ja-JP" altLang="en-US" sz="1100" dirty="0">
                        <a:latin typeface="+mn-ea"/>
                        <a:ea typeface="+mn-ea"/>
                      </a:endParaRPr>
                    </a:p>
                  </a:txBody>
                  <a:tcPr anchor="ctr"/>
                </a:tc>
                <a:tc hMerge="1">
                  <a:txBody>
                    <a:bodyPr/>
                    <a:lstStyle/>
                    <a:p>
                      <a:pPr algn="ctr"/>
                      <a:endParaRPr kumimoji="1" lang="ja-JP" altLang="en-US" sz="1400" dirty="0">
                        <a:latin typeface="+mn-ea"/>
                        <a:ea typeface="+mn-ea"/>
                      </a:endParaRPr>
                    </a:p>
                  </a:txBody>
                  <a:tcPr anchor="ctr"/>
                </a:tc>
                <a:tc>
                  <a:txBody>
                    <a:bodyPr/>
                    <a:lstStyle/>
                    <a:p>
                      <a:pPr algn="ctr"/>
                      <a:r>
                        <a:rPr kumimoji="1" lang="ja-JP" altLang="en-US" sz="1100" dirty="0"/>
                        <a:t>概要</a:t>
                      </a:r>
                      <a:endParaRPr kumimoji="1" lang="ja-JP" altLang="en-US" sz="1100" dirty="0">
                        <a:latin typeface="+mn-ea"/>
                        <a:ea typeface="+mn-ea"/>
                      </a:endParaRPr>
                    </a:p>
                  </a:txBody>
                  <a:tcPr anchor="ctr"/>
                </a:tc>
                <a:tc>
                  <a:txBody>
                    <a:bodyPr/>
                    <a:lstStyle/>
                    <a:p>
                      <a:pPr algn="ctr"/>
                      <a:r>
                        <a:rPr kumimoji="1" lang="ja-JP" altLang="en-US" sz="1100" dirty="0"/>
                        <a:t>改正時期</a:t>
                      </a:r>
                      <a:endParaRPr kumimoji="1" lang="ja-JP" altLang="en-US" sz="1100" dirty="0">
                        <a:latin typeface="+mn-ea"/>
                        <a:ea typeface="+mn-ea"/>
                      </a:endParaRPr>
                    </a:p>
                  </a:txBody>
                  <a:tcPr anchor="ctr"/>
                </a:tc>
                <a:extLst>
                  <a:ext uri="{0D108BD9-81ED-4DB2-BD59-A6C34878D82A}">
                    <a16:rowId xmlns:a16="http://schemas.microsoft.com/office/drawing/2014/main" val="1642449640"/>
                  </a:ext>
                </a:extLst>
              </a:tr>
              <a:tr h="437115">
                <a:tc>
                  <a:txBody>
                    <a:bodyPr/>
                    <a:lstStyle/>
                    <a:p>
                      <a:r>
                        <a:rPr kumimoji="1" lang="en-US" altLang="ja-JP" sz="1100" dirty="0"/>
                        <a:t>1</a:t>
                      </a:r>
                      <a:endParaRPr kumimoji="1" lang="ja-JP" altLang="en-US" sz="1100" dirty="0">
                        <a:latin typeface="+mn-ea"/>
                        <a:ea typeface="+mn-ea"/>
                      </a:endParaRPr>
                    </a:p>
                  </a:txBody>
                  <a:tcPr marL="72000" marR="36000" anchor="ctr"/>
                </a:tc>
                <a:tc>
                  <a:txBody>
                    <a:bodyPr/>
                    <a:lstStyle/>
                    <a:p>
                      <a:pPr algn="l"/>
                      <a:r>
                        <a:rPr kumimoji="1" lang="ja-JP" altLang="en-US" sz="1100" dirty="0"/>
                        <a:t>氏名変更届の廃止</a:t>
                      </a:r>
                      <a:endParaRPr kumimoji="1" lang="ja-JP" altLang="en-US" sz="1100" dirty="0">
                        <a:latin typeface="+mn-ea"/>
                        <a:ea typeface="+mn-ea"/>
                      </a:endParaRPr>
                    </a:p>
                  </a:txBody>
                  <a:tcPr anchor="ctr"/>
                </a:tc>
                <a:tc>
                  <a:txBody>
                    <a:bodyPr/>
                    <a:lstStyle/>
                    <a:p>
                      <a:pPr algn="l"/>
                      <a:r>
                        <a:rPr kumimoji="1" lang="ja-JP" altLang="en-US" sz="1100" dirty="0"/>
                        <a:t>氏名変更届の提出の廃止。氏名変更があった場合、その被保険者に係る各種手続き（資格喪失、育児・介護休業、高年齢雇用継続給付等）の際、申請書の新氏名欄に記載する。</a:t>
                      </a:r>
                      <a:endParaRPr kumimoji="1" lang="en-US" altLang="ja-JP" sz="1100" dirty="0">
                        <a:latin typeface="+mn-ea"/>
                        <a:ea typeface="+mn-ea"/>
                      </a:endParaRPr>
                    </a:p>
                  </a:txBody>
                  <a:tcPr anchor="ctr"/>
                </a:tc>
                <a:tc>
                  <a:txBody>
                    <a:bodyPr/>
                    <a:lstStyle/>
                    <a:p>
                      <a:r>
                        <a:rPr kumimoji="1" lang="ja-JP" altLang="en-US" sz="1100" dirty="0"/>
                        <a:t>令和２年</a:t>
                      </a:r>
                      <a:r>
                        <a:rPr kumimoji="1" lang="en-US" altLang="ja-JP" sz="1100" dirty="0"/>
                        <a:t>1</a:t>
                      </a:r>
                      <a:r>
                        <a:rPr kumimoji="1" lang="ja-JP" altLang="en-US" sz="1100" dirty="0"/>
                        <a:t>月</a:t>
                      </a:r>
                      <a:endParaRPr kumimoji="1" lang="ja-JP" altLang="en-US" sz="1100" dirty="0">
                        <a:latin typeface="+mn-ea"/>
                        <a:ea typeface="+mn-ea"/>
                      </a:endParaRPr>
                    </a:p>
                  </a:txBody>
                  <a:tcPr marL="36000" marR="36000" anchor="ctr"/>
                </a:tc>
                <a:extLst>
                  <a:ext uri="{0D108BD9-81ED-4DB2-BD59-A6C34878D82A}">
                    <a16:rowId xmlns:a16="http://schemas.microsoft.com/office/drawing/2014/main" val="465933322"/>
                  </a:ext>
                </a:extLst>
              </a:tr>
              <a:tr h="437115">
                <a:tc>
                  <a:txBody>
                    <a:bodyPr/>
                    <a:lstStyle/>
                    <a:p>
                      <a:r>
                        <a:rPr kumimoji="1" lang="en-US" altLang="ja-JP" sz="1100" dirty="0"/>
                        <a:t>2</a:t>
                      </a:r>
                      <a:endParaRPr kumimoji="1" lang="ja-JP" altLang="en-US" sz="1100" dirty="0">
                        <a:latin typeface="+mn-ea"/>
                        <a:ea typeface="+mn-ea"/>
                      </a:endParaRPr>
                    </a:p>
                  </a:txBody>
                  <a:tcPr marL="72000" marR="36000" anchor="ctr"/>
                </a:tc>
                <a:tc>
                  <a:txBody>
                    <a:bodyPr/>
                    <a:lstStyle/>
                    <a:p>
                      <a:pPr algn="l"/>
                      <a:r>
                        <a:rPr kumimoji="1" lang="ja-JP" altLang="en-US" sz="1100" dirty="0"/>
                        <a:t>特定法人に係る電子申請の義務化</a:t>
                      </a:r>
                      <a:endParaRPr kumimoji="1" lang="ja-JP" altLang="en-US" sz="1100" dirty="0">
                        <a:latin typeface="+mn-ea"/>
                        <a:ea typeface="+mn-ea"/>
                      </a:endParaRPr>
                    </a:p>
                  </a:txBody>
                  <a:tcPr anchor="ctr"/>
                </a:tc>
                <a:tc>
                  <a:txBody>
                    <a:bodyPr/>
                    <a:lstStyle/>
                    <a:p>
                      <a:pPr algn="l"/>
                      <a:r>
                        <a:rPr kumimoji="1" lang="ja-JP" altLang="en-US" sz="1100" dirty="0"/>
                        <a:t>大企業（資本金１億円以上の法人）の電子申請の義務化。</a:t>
                      </a:r>
                      <a:endParaRPr kumimoji="1" lang="ja-JP" altLang="en-US" sz="1100" dirty="0">
                        <a:latin typeface="+mn-ea"/>
                        <a:ea typeface="+mn-ea"/>
                      </a:endParaRPr>
                    </a:p>
                  </a:txBody>
                  <a:tcPr anchor="ctr"/>
                </a:tc>
                <a:tc>
                  <a:txBody>
                    <a:bodyPr/>
                    <a:lstStyle/>
                    <a:p>
                      <a:r>
                        <a:rPr kumimoji="1" lang="ja-JP" altLang="en-US" sz="1100" dirty="0"/>
                        <a:t>令和２年４月</a:t>
                      </a:r>
                      <a:endParaRPr kumimoji="1" lang="ja-JP" altLang="en-US" sz="1100" dirty="0">
                        <a:latin typeface="+mn-ea"/>
                        <a:ea typeface="+mn-ea"/>
                      </a:endParaRPr>
                    </a:p>
                  </a:txBody>
                  <a:tcPr marL="36000" marR="36000" anchor="ctr"/>
                </a:tc>
                <a:extLst>
                  <a:ext uri="{0D108BD9-81ED-4DB2-BD59-A6C34878D82A}">
                    <a16:rowId xmlns:a16="http://schemas.microsoft.com/office/drawing/2014/main" val="1881914298"/>
                  </a:ext>
                </a:extLst>
              </a:tr>
              <a:tr h="780563">
                <a:tc>
                  <a:txBody>
                    <a:bodyPr/>
                    <a:lstStyle/>
                    <a:p>
                      <a:r>
                        <a:rPr kumimoji="1" lang="en-US" altLang="ja-JP" sz="1100" dirty="0"/>
                        <a:t>3</a:t>
                      </a:r>
                      <a:endParaRPr kumimoji="1" lang="ja-JP" altLang="en-US" sz="1100" dirty="0">
                        <a:latin typeface="+mn-ea"/>
                        <a:ea typeface="+mn-ea"/>
                      </a:endParaRPr>
                    </a:p>
                  </a:txBody>
                  <a:tcPr marL="72000" marR="36000" anchor="ctr"/>
                </a:tc>
                <a:tc>
                  <a:txBody>
                    <a:bodyPr/>
                    <a:lstStyle/>
                    <a:p>
                      <a:pPr algn="l"/>
                      <a:r>
                        <a:rPr kumimoji="1" lang="ja-JP" altLang="en-US" sz="1100" dirty="0"/>
                        <a:t>「被保険者期間」の</a:t>
                      </a:r>
                      <a:endParaRPr kumimoji="1" lang="en-US" altLang="ja-JP" sz="1100" dirty="0"/>
                    </a:p>
                    <a:p>
                      <a:pPr algn="l"/>
                      <a:r>
                        <a:rPr kumimoji="1" lang="ja-JP" altLang="en-US" sz="1100" dirty="0"/>
                        <a:t>算定方法の変更</a:t>
                      </a:r>
                      <a:endParaRPr kumimoji="1" lang="ja-JP" altLang="en-US" sz="1100" dirty="0">
                        <a:latin typeface="+mn-ea"/>
                        <a:ea typeface="+mn-ea"/>
                      </a:endParaRPr>
                    </a:p>
                  </a:txBody>
                  <a:tcPr anchor="ctr"/>
                </a:tc>
                <a:tc>
                  <a:txBody>
                    <a:bodyPr/>
                    <a:lstStyle/>
                    <a:p>
                      <a:pPr algn="l"/>
                      <a:r>
                        <a:rPr kumimoji="1" lang="ja-JP" altLang="en-US" sz="1100" dirty="0"/>
                        <a:t>離職日から</a:t>
                      </a:r>
                      <a:r>
                        <a:rPr kumimoji="1" lang="en-US" altLang="ja-JP" sz="1100" dirty="0"/>
                        <a:t>1</a:t>
                      </a:r>
                      <a:r>
                        <a:rPr kumimoji="1" lang="ja-JP" altLang="en-US" sz="1100" dirty="0"/>
                        <a:t>か月ごとに区切っていた期間に、賃金支払の基礎となる日数が</a:t>
                      </a:r>
                      <a:r>
                        <a:rPr kumimoji="1" lang="en-US" altLang="ja-JP" sz="1100" dirty="0"/>
                        <a:t>11</a:t>
                      </a:r>
                      <a:r>
                        <a:rPr kumimoji="1" lang="ja-JP" altLang="en-US" sz="1100" dirty="0"/>
                        <a:t>日以上ある月が</a:t>
                      </a:r>
                      <a:r>
                        <a:rPr kumimoji="1" lang="en-US" altLang="ja-JP" sz="1100" dirty="0"/>
                        <a:t>12</a:t>
                      </a:r>
                      <a:r>
                        <a:rPr kumimoji="1" lang="ja-JP" altLang="en-US" sz="1100" dirty="0"/>
                        <a:t>か月以上（特定受給資格者、特定理由離職者及び高年齢被保険者は、  離職の日以前の１年間に、被保険者期間が通算して６か月以上）ない場合、賃金支払の基礎となった時間数が</a:t>
                      </a:r>
                      <a:r>
                        <a:rPr kumimoji="1" lang="en-US" altLang="ja-JP" sz="1100" dirty="0"/>
                        <a:t>80</a:t>
                      </a:r>
                      <a:r>
                        <a:rPr kumimoji="1" lang="ja-JP" altLang="en-US" sz="1100" dirty="0"/>
                        <a:t>時間以上ある月を</a:t>
                      </a:r>
                      <a:r>
                        <a:rPr kumimoji="1" lang="en-US" altLang="ja-JP" sz="1100" dirty="0"/>
                        <a:t>1</a:t>
                      </a:r>
                      <a:r>
                        <a:rPr kumimoji="1" lang="ja-JP" altLang="en-US" sz="1100" dirty="0"/>
                        <a:t>か月として計算。</a:t>
                      </a:r>
                      <a:endParaRPr kumimoji="1" lang="ja-JP" altLang="en-US" sz="1100" dirty="0">
                        <a:latin typeface="+mn-ea"/>
                        <a:ea typeface="+mn-ea"/>
                      </a:endParaRPr>
                    </a:p>
                  </a:txBody>
                  <a:tcPr anchor="ctr"/>
                </a:tc>
                <a:tc>
                  <a:txBody>
                    <a:bodyPr/>
                    <a:lstStyle/>
                    <a:p>
                      <a:r>
                        <a:rPr kumimoji="1" lang="ja-JP" altLang="en-US" sz="1100" dirty="0"/>
                        <a:t>令和２年８月</a:t>
                      </a:r>
                      <a:endParaRPr kumimoji="1" lang="ja-JP" altLang="en-US" sz="1100" dirty="0">
                        <a:latin typeface="+mn-ea"/>
                        <a:ea typeface="+mn-ea"/>
                      </a:endParaRPr>
                    </a:p>
                  </a:txBody>
                  <a:tcPr marL="36000" marR="36000" anchor="ctr"/>
                </a:tc>
                <a:extLst>
                  <a:ext uri="{0D108BD9-81ED-4DB2-BD59-A6C34878D82A}">
                    <a16:rowId xmlns:a16="http://schemas.microsoft.com/office/drawing/2014/main" val="2547986689"/>
                  </a:ext>
                </a:extLst>
              </a:tr>
              <a:tr h="608839">
                <a:tc>
                  <a:txBody>
                    <a:bodyPr/>
                    <a:lstStyle/>
                    <a:p>
                      <a:r>
                        <a:rPr kumimoji="1" lang="en-US" altLang="ja-JP" sz="1100" dirty="0"/>
                        <a:t>4</a:t>
                      </a:r>
                      <a:endParaRPr kumimoji="1" lang="ja-JP" altLang="en-US" sz="1100" dirty="0">
                        <a:latin typeface="+mn-ea"/>
                        <a:ea typeface="+mn-ea"/>
                      </a:endParaRPr>
                    </a:p>
                  </a:txBody>
                  <a:tcPr marL="72000" marR="36000" anchor="ctr"/>
                </a:tc>
                <a:tc>
                  <a:txBody>
                    <a:bodyPr/>
                    <a:lstStyle/>
                    <a:p>
                      <a:pPr algn="l"/>
                      <a:r>
                        <a:rPr kumimoji="1" lang="ja-JP" altLang="en-US" sz="1100" dirty="0"/>
                        <a:t>外国人労働者の在留カード番号の記載義務</a:t>
                      </a:r>
                      <a:endParaRPr kumimoji="1" lang="ja-JP" altLang="en-US" sz="1100" dirty="0">
                        <a:latin typeface="+mn-ea"/>
                        <a:ea typeface="+mn-ea"/>
                      </a:endParaRPr>
                    </a:p>
                  </a:txBody>
                  <a:tcPr anchor="ctr"/>
                </a:tc>
                <a:tc>
                  <a:txBody>
                    <a:bodyPr/>
                    <a:lstStyle/>
                    <a:p>
                      <a:pPr algn="l"/>
                      <a:r>
                        <a:rPr kumimoji="1" lang="ja-JP" altLang="en-US" sz="1100" dirty="0"/>
                        <a:t>外国人労働者に係る雇用保険資格取得・資格喪失時について、在留カードに記載された在留カード番号の記入の義務付。</a:t>
                      </a:r>
                      <a:endParaRPr kumimoji="1" lang="ja-JP" altLang="en-US" sz="1100" dirty="0">
                        <a:latin typeface="+mn-ea"/>
                        <a:ea typeface="+mn-ea"/>
                      </a:endParaRPr>
                    </a:p>
                  </a:txBody>
                  <a:tcPr anchor="ctr"/>
                </a:tc>
                <a:tc>
                  <a:txBody>
                    <a:bodyPr/>
                    <a:lstStyle/>
                    <a:p>
                      <a:r>
                        <a:rPr kumimoji="1" lang="ja-JP" altLang="en-US" sz="1100" dirty="0"/>
                        <a:t>令和２年</a:t>
                      </a:r>
                      <a:r>
                        <a:rPr kumimoji="1" lang="en-US" altLang="ja-JP" sz="1100" dirty="0"/>
                        <a:t>10</a:t>
                      </a:r>
                      <a:r>
                        <a:rPr kumimoji="1" lang="ja-JP" altLang="en-US" sz="1100" dirty="0"/>
                        <a:t>月</a:t>
                      </a:r>
                      <a:endParaRPr kumimoji="1" lang="ja-JP" altLang="en-US" sz="1100" dirty="0">
                        <a:latin typeface="+mn-ea"/>
                        <a:ea typeface="+mn-ea"/>
                      </a:endParaRPr>
                    </a:p>
                  </a:txBody>
                  <a:tcPr marL="36000" marR="36000" anchor="ctr"/>
                </a:tc>
                <a:extLst>
                  <a:ext uri="{0D108BD9-81ED-4DB2-BD59-A6C34878D82A}">
                    <a16:rowId xmlns:a16="http://schemas.microsoft.com/office/drawing/2014/main" val="2049161280"/>
                  </a:ext>
                </a:extLst>
              </a:tr>
              <a:tr h="608839">
                <a:tc>
                  <a:txBody>
                    <a:bodyPr/>
                    <a:lstStyle/>
                    <a:p>
                      <a:r>
                        <a:rPr kumimoji="1" lang="en-US" altLang="ja-JP" sz="1100" dirty="0"/>
                        <a:t>5</a:t>
                      </a:r>
                      <a:endParaRPr kumimoji="1" lang="ja-JP" altLang="en-US" sz="1100" dirty="0">
                        <a:latin typeface="+mn-ea"/>
                        <a:ea typeface="+mn-ea"/>
                      </a:endParaRPr>
                    </a:p>
                  </a:txBody>
                  <a:tcPr marL="72000" marR="36000" anchor="ctr"/>
                </a:tc>
                <a:tc>
                  <a:txBody>
                    <a:bodyPr/>
                    <a:lstStyle/>
                    <a:p>
                      <a:pPr algn="l"/>
                      <a:r>
                        <a:rPr kumimoji="1" lang="ja-JP" altLang="en-US" sz="1100" dirty="0"/>
                        <a:t>押印欄の一部廃止</a:t>
                      </a:r>
                      <a:endParaRPr kumimoji="1" lang="ja-JP" altLang="en-US" sz="1100" dirty="0">
                        <a:latin typeface="+mn-ea"/>
                        <a:ea typeface="+mn-ea"/>
                      </a:endParaRPr>
                    </a:p>
                  </a:txBody>
                  <a:tcPr anchor="ctr"/>
                </a:tc>
                <a:tc>
                  <a:txBody>
                    <a:bodyPr/>
                    <a:lstStyle/>
                    <a:p>
                      <a:pPr algn="l"/>
                      <a:r>
                        <a:rPr kumimoji="1" lang="ja-JP" altLang="en-US" sz="1100" dirty="0"/>
                        <a:t>雇用保険各種手続における押印の一部廃止。</a:t>
                      </a:r>
                      <a:endParaRPr kumimoji="1" lang="en-US" altLang="ja-JP" sz="1100" dirty="0"/>
                    </a:p>
                    <a:p>
                      <a:pPr algn="l"/>
                      <a:r>
                        <a:rPr kumimoji="1" lang="en-US" altLang="ja-JP" sz="1100" dirty="0"/>
                        <a:t>※</a:t>
                      </a:r>
                      <a:r>
                        <a:rPr kumimoji="1" lang="ja-JP" altLang="en-US" sz="1100" dirty="0"/>
                        <a:t>設置時の事業所の印影欄、雇用保険適用事業所情報提供請求書</a:t>
                      </a:r>
                      <a:r>
                        <a:rPr kumimoji="1" lang="ja-JP" altLang="en-US" sz="1100" dirty="0" smtClean="0"/>
                        <a:t>、再交付</a:t>
                      </a:r>
                      <a:r>
                        <a:rPr kumimoji="1" lang="ja-JP" altLang="en-US" sz="1100" dirty="0"/>
                        <a:t>全般及び届出に係る訂正印（捨印）についての押印は従来通り必要。</a:t>
                      </a:r>
                      <a:endParaRPr kumimoji="1" lang="ja-JP" altLang="en-US" sz="1100" dirty="0">
                        <a:latin typeface="+mn-ea"/>
                        <a:ea typeface="+mn-ea"/>
                      </a:endParaRPr>
                    </a:p>
                  </a:txBody>
                  <a:tcPr anchor="ctr"/>
                </a:tc>
                <a:tc>
                  <a:txBody>
                    <a:bodyPr/>
                    <a:lstStyle/>
                    <a:p>
                      <a:r>
                        <a:rPr kumimoji="1" lang="ja-JP" altLang="en-US" sz="1100" dirty="0"/>
                        <a:t>令和２年</a:t>
                      </a:r>
                      <a:r>
                        <a:rPr kumimoji="1" lang="en-US" altLang="ja-JP" sz="1100" dirty="0"/>
                        <a:t>12</a:t>
                      </a:r>
                      <a:r>
                        <a:rPr kumimoji="1" lang="ja-JP" altLang="en-US" sz="1100" dirty="0"/>
                        <a:t>月</a:t>
                      </a:r>
                      <a:endParaRPr kumimoji="1" lang="ja-JP" altLang="en-US" sz="1100" dirty="0">
                        <a:latin typeface="+mn-ea"/>
                        <a:ea typeface="+mn-ea"/>
                      </a:endParaRPr>
                    </a:p>
                  </a:txBody>
                  <a:tcPr marL="36000" marR="36000" anchor="ctr"/>
                </a:tc>
                <a:extLst>
                  <a:ext uri="{0D108BD9-81ED-4DB2-BD59-A6C34878D82A}">
                    <a16:rowId xmlns:a16="http://schemas.microsoft.com/office/drawing/2014/main" val="1082597541"/>
                  </a:ext>
                </a:extLst>
              </a:tr>
              <a:tr h="608839">
                <a:tc>
                  <a:txBody>
                    <a:bodyPr/>
                    <a:lstStyle/>
                    <a:p>
                      <a:r>
                        <a:rPr kumimoji="1" lang="en-US" altLang="ja-JP" sz="1100" dirty="0"/>
                        <a:t>6</a:t>
                      </a:r>
                      <a:endParaRPr kumimoji="1" lang="ja-JP" altLang="en-US" sz="1100" dirty="0">
                        <a:latin typeface="+mn-ea"/>
                        <a:ea typeface="+mn-ea"/>
                      </a:endParaRPr>
                    </a:p>
                  </a:txBody>
                  <a:tcPr marL="72000" marR="36000" anchor="ctr"/>
                </a:tc>
                <a:tc>
                  <a:txBody>
                    <a:bodyPr/>
                    <a:lstStyle/>
                    <a:p>
                      <a:pPr algn="l"/>
                      <a:r>
                        <a:rPr kumimoji="1" lang="ja-JP" altLang="en-US" sz="1100" dirty="0"/>
                        <a:t>雇用継続給付の添付書類省略</a:t>
                      </a:r>
                      <a:endParaRPr kumimoji="1" lang="ja-JP" altLang="en-US" sz="1100" dirty="0">
                        <a:latin typeface="+mn-ea"/>
                        <a:ea typeface="+mn-ea"/>
                      </a:endParaRPr>
                    </a:p>
                  </a:txBody>
                  <a:tcPr anchor="ctr"/>
                </a:tc>
                <a:tc>
                  <a:txBody>
                    <a:bodyPr/>
                    <a:lstStyle/>
                    <a:p>
                      <a:pPr algn="l"/>
                      <a:r>
                        <a:rPr kumimoji="1" lang="ja-JP" altLang="en-US" sz="1100" dirty="0"/>
                        <a:t>①　マイナンバーの届出がある場合、高年齢雇用継続給付の年齢確認書類の添付省略可</a:t>
                      </a:r>
                      <a:endParaRPr kumimoji="1" lang="en-US" altLang="ja-JP" sz="1100" dirty="0"/>
                    </a:p>
                    <a:p>
                      <a:pPr algn="l"/>
                      <a:r>
                        <a:rPr kumimoji="1" lang="ja-JP" altLang="en-US" sz="1100" dirty="0"/>
                        <a:t>②　高年齢雇用継続給付、育児休業給付、介護休業給付の「払渡希望金融機関指定届」</a:t>
                      </a:r>
                      <a:endParaRPr kumimoji="1" lang="en-US" altLang="ja-JP" sz="1100" dirty="0"/>
                    </a:p>
                    <a:p>
                      <a:pPr algn="l"/>
                      <a:r>
                        <a:rPr kumimoji="1" lang="ja-JP" altLang="en-US" sz="1100" baseline="0" dirty="0"/>
                        <a:t>　　</a:t>
                      </a:r>
                      <a:r>
                        <a:rPr kumimoji="1" lang="ja-JP" altLang="en-US" sz="1100" dirty="0"/>
                        <a:t>がパソコン入力等により記載されている場合、口座確認書類（通帳等）の添付省略可</a:t>
                      </a:r>
                      <a:endParaRPr kumimoji="1" lang="en-US" altLang="ja-JP" sz="1100" dirty="0">
                        <a:latin typeface="+mn-ea"/>
                        <a:ea typeface="+mn-ea"/>
                      </a:endParaRPr>
                    </a:p>
                  </a:txBody>
                  <a:tcPr anchor="ctr"/>
                </a:tc>
                <a:tc>
                  <a:txBody>
                    <a:bodyPr/>
                    <a:lstStyle/>
                    <a:p>
                      <a:r>
                        <a:rPr kumimoji="1" lang="ja-JP" altLang="en-US" sz="1100" dirty="0"/>
                        <a:t>令和３年８月</a:t>
                      </a:r>
                      <a:endParaRPr kumimoji="1" lang="ja-JP" altLang="en-US" sz="1100" dirty="0">
                        <a:latin typeface="+mn-ea"/>
                        <a:ea typeface="+mn-ea"/>
                      </a:endParaRPr>
                    </a:p>
                  </a:txBody>
                  <a:tcPr marL="36000" marR="36000" anchor="ctr"/>
                </a:tc>
                <a:extLst>
                  <a:ext uri="{0D108BD9-81ED-4DB2-BD59-A6C34878D82A}">
                    <a16:rowId xmlns:a16="http://schemas.microsoft.com/office/drawing/2014/main" val="2588733565"/>
                  </a:ext>
                </a:extLst>
              </a:tr>
              <a:tr h="608839">
                <a:tc>
                  <a:txBody>
                    <a:bodyPr/>
                    <a:lstStyle/>
                    <a:p>
                      <a:r>
                        <a:rPr kumimoji="1" lang="en-US" altLang="ja-JP" sz="1100" dirty="0"/>
                        <a:t>7</a:t>
                      </a:r>
                      <a:endParaRPr kumimoji="1" lang="ja-JP" altLang="en-US" sz="1100" dirty="0">
                        <a:latin typeface="+mn-ea"/>
                        <a:ea typeface="+mn-ea"/>
                      </a:endParaRPr>
                    </a:p>
                  </a:txBody>
                  <a:tcPr marL="72000" marR="36000" anchor="ctr"/>
                </a:tc>
                <a:tc>
                  <a:txBody>
                    <a:bodyPr/>
                    <a:lstStyle/>
                    <a:p>
                      <a:pPr algn="l"/>
                      <a:r>
                        <a:rPr kumimoji="1" lang="ja-JP" altLang="en-US" sz="1100" dirty="0"/>
                        <a:t>育児休業給付の資格者要件の一部変更</a:t>
                      </a:r>
                      <a:endParaRPr kumimoji="1" lang="ja-JP" altLang="en-US" sz="1100" dirty="0">
                        <a:latin typeface="+mn-ea"/>
                        <a:ea typeface="+mn-ea"/>
                      </a:endParaRPr>
                    </a:p>
                  </a:txBody>
                  <a:tcPr anchor="ctr"/>
                </a:tc>
                <a:tc>
                  <a:txBody>
                    <a:bodyPr/>
                    <a:lstStyle/>
                    <a:p>
                      <a:pPr algn="l"/>
                      <a:r>
                        <a:rPr kumimoji="1" lang="ja-JP" altLang="en-US" sz="1100" dirty="0"/>
                        <a:t>育児休業開始日前２年間に賃金支払基礎日数（就労日数）が</a:t>
                      </a:r>
                      <a:r>
                        <a:rPr kumimoji="1" lang="en-US" altLang="ja-JP" sz="1100" dirty="0"/>
                        <a:t>11</a:t>
                      </a:r>
                      <a:r>
                        <a:rPr kumimoji="1" lang="ja-JP" altLang="en-US" sz="1100" dirty="0"/>
                        <a:t>日以上ある完全月が</a:t>
                      </a:r>
                      <a:r>
                        <a:rPr kumimoji="1" lang="en-US" altLang="ja-JP" sz="1100" dirty="0"/>
                        <a:t>12</a:t>
                      </a:r>
                      <a:r>
                        <a:rPr kumimoji="1" lang="ja-JP" altLang="en-US" sz="1100" dirty="0"/>
                        <a:t>か月以上ない場合、産前休業開始日等を起算点として、その日前</a:t>
                      </a:r>
                      <a:r>
                        <a:rPr kumimoji="1" lang="en-US" altLang="ja-JP" sz="1100" dirty="0"/>
                        <a:t>2</a:t>
                      </a:r>
                      <a:r>
                        <a:rPr kumimoji="1" lang="ja-JP" altLang="en-US" sz="1100" dirty="0"/>
                        <a:t>年間にある場合には、育児休業給付の支給に係る被保険者期間要件を満たすものとする。</a:t>
                      </a:r>
                      <a:endParaRPr kumimoji="1" lang="en-US" altLang="ja-JP" sz="1100" dirty="0">
                        <a:latin typeface="+mn-ea"/>
                        <a:ea typeface="+mn-ea"/>
                      </a:endParaRPr>
                    </a:p>
                  </a:txBody>
                  <a:tcPr anchor="ctr"/>
                </a:tc>
                <a:tc>
                  <a:txBody>
                    <a:bodyPr/>
                    <a:lstStyle/>
                    <a:p>
                      <a:r>
                        <a:rPr kumimoji="1" lang="ja-JP" altLang="en-US" sz="1100" dirty="0"/>
                        <a:t>令和３年９月</a:t>
                      </a:r>
                      <a:endParaRPr kumimoji="1" lang="ja-JP" altLang="en-US" sz="1100" dirty="0">
                        <a:latin typeface="+mn-ea"/>
                        <a:ea typeface="+mn-ea"/>
                      </a:endParaRPr>
                    </a:p>
                  </a:txBody>
                  <a:tcPr marL="36000" marR="36000" anchor="ctr"/>
                </a:tc>
                <a:extLst>
                  <a:ext uri="{0D108BD9-81ED-4DB2-BD59-A6C34878D82A}">
                    <a16:rowId xmlns:a16="http://schemas.microsoft.com/office/drawing/2014/main" val="2713550572"/>
                  </a:ext>
                </a:extLst>
              </a:tr>
              <a:tr h="437115">
                <a:tc>
                  <a:txBody>
                    <a:bodyPr/>
                    <a:lstStyle/>
                    <a:p>
                      <a:r>
                        <a:rPr kumimoji="1" lang="en-US" altLang="ja-JP" sz="1100" dirty="0"/>
                        <a:t>8</a:t>
                      </a:r>
                      <a:endParaRPr kumimoji="1" lang="ja-JP" altLang="en-US" sz="1100" dirty="0">
                        <a:latin typeface="+mn-ea"/>
                        <a:ea typeface="+mn-ea"/>
                      </a:endParaRPr>
                    </a:p>
                  </a:txBody>
                  <a:tcPr marL="72000" marR="36000" anchor="ctr"/>
                </a:tc>
                <a:tc>
                  <a:txBody>
                    <a:bodyPr/>
                    <a:lstStyle/>
                    <a:p>
                      <a:pPr algn="l"/>
                      <a:r>
                        <a:rPr kumimoji="1" lang="ja-JP" altLang="en-US" sz="1100" dirty="0"/>
                        <a:t>高年齢被保険者の特例</a:t>
                      </a:r>
                      <a:endParaRPr kumimoji="1" lang="ja-JP" altLang="en-US" sz="1100" dirty="0">
                        <a:latin typeface="+mn-ea"/>
                        <a:ea typeface="+mn-ea"/>
                      </a:endParaRPr>
                    </a:p>
                  </a:txBody>
                  <a:tcPr anchor="ctr"/>
                </a:tc>
                <a:tc>
                  <a:txBody>
                    <a:bodyPr/>
                    <a:lstStyle/>
                    <a:p>
                      <a:pPr algn="l"/>
                      <a:r>
                        <a:rPr kumimoji="1" lang="en-US" altLang="ja-JP" sz="1100" dirty="0"/>
                        <a:t>65</a:t>
                      </a:r>
                      <a:r>
                        <a:rPr kumimoji="1" lang="ja-JP" altLang="en-US" sz="1100" dirty="0"/>
                        <a:t>歳以上の者が２社以上で働き、うち２社合計の労働時間が週</a:t>
                      </a:r>
                      <a:r>
                        <a:rPr kumimoji="1" lang="en-US" altLang="ja-JP" sz="1100" dirty="0"/>
                        <a:t>20</a:t>
                      </a:r>
                      <a:r>
                        <a:rPr kumimoji="1" lang="ja-JP" altLang="en-US" sz="1100" dirty="0"/>
                        <a:t>時間以上となる場合、希望者のみ雇用保険加入が可能とする（雇用保険マルチジョブホルダー制度）。</a:t>
                      </a:r>
                      <a:endParaRPr kumimoji="1" lang="en-US" altLang="ja-JP" sz="1100" dirty="0">
                        <a:latin typeface="+mn-ea"/>
                        <a:ea typeface="+mn-ea"/>
                      </a:endParaRPr>
                    </a:p>
                  </a:txBody>
                  <a:tcPr anchor="ctr"/>
                </a:tc>
                <a:tc>
                  <a:txBody>
                    <a:bodyPr/>
                    <a:lstStyle/>
                    <a:p>
                      <a:r>
                        <a:rPr kumimoji="1" lang="ja-JP" altLang="en-US" sz="1100" dirty="0"/>
                        <a:t>令和４年１月</a:t>
                      </a:r>
                      <a:endParaRPr kumimoji="1" lang="ja-JP" altLang="en-US" sz="1100" dirty="0">
                        <a:latin typeface="+mn-ea"/>
                        <a:ea typeface="+mn-ea"/>
                      </a:endParaRPr>
                    </a:p>
                  </a:txBody>
                  <a:tcPr marL="36000" marR="36000" anchor="ctr"/>
                </a:tc>
                <a:extLst>
                  <a:ext uri="{0D108BD9-81ED-4DB2-BD59-A6C34878D82A}">
                    <a16:rowId xmlns:a16="http://schemas.microsoft.com/office/drawing/2014/main" val="3603654594"/>
                  </a:ext>
                </a:extLst>
              </a:tr>
              <a:tr h="437115">
                <a:tc>
                  <a:txBody>
                    <a:bodyPr/>
                    <a:lstStyle/>
                    <a:p>
                      <a:r>
                        <a:rPr kumimoji="1" lang="en-US" altLang="ja-JP" sz="1100" dirty="0"/>
                        <a:t>9</a:t>
                      </a:r>
                      <a:endParaRPr kumimoji="1" lang="ja-JP" altLang="en-US" sz="1100" dirty="0">
                        <a:latin typeface="+mn-ea"/>
                        <a:ea typeface="+mn-ea"/>
                      </a:endParaRPr>
                    </a:p>
                  </a:txBody>
                  <a:tcPr marL="72000" marR="36000" anchor="ctr"/>
                </a:tc>
                <a:tc>
                  <a:txBody>
                    <a:bodyPr/>
                    <a:lstStyle/>
                    <a:p>
                      <a:pPr algn="l"/>
                      <a:r>
                        <a:rPr kumimoji="1" lang="ja-JP" altLang="en-US" sz="1100" dirty="0"/>
                        <a:t>育児休業給付の改正</a:t>
                      </a:r>
                      <a:endParaRPr kumimoji="1" lang="ja-JP" altLang="en-US" sz="1100" dirty="0">
                        <a:latin typeface="+mn-ea"/>
                        <a:ea typeface="+mn-ea"/>
                      </a:endParaRPr>
                    </a:p>
                  </a:txBody>
                  <a:tcPr anchor="ctr"/>
                </a:tc>
                <a:tc>
                  <a:txBody>
                    <a:bodyPr/>
                    <a:lstStyle/>
                    <a:p>
                      <a:pPr algn="l"/>
                      <a:r>
                        <a:rPr kumimoji="1" lang="ja-JP" altLang="en-US" sz="1100" dirty="0"/>
                        <a:t>有期雇用労働者の取得要件緩和（</a:t>
                      </a:r>
                      <a:r>
                        <a:rPr kumimoji="1" lang="en-US" altLang="ja-JP" sz="1100" dirty="0"/>
                        <a:t>1</a:t>
                      </a:r>
                      <a:r>
                        <a:rPr kumimoji="1" lang="ja-JP" altLang="en-US" sz="1100" dirty="0"/>
                        <a:t>年以上雇用の撤廃）</a:t>
                      </a:r>
                      <a:endParaRPr kumimoji="1" lang="en-US" altLang="ja-JP" sz="1100" dirty="0"/>
                    </a:p>
                    <a:p>
                      <a:pPr algn="l"/>
                      <a:r>
                        <a:rPr kumimoji="1" lang="ja-JP" altLang="en-US" sz="1100" dirty="0"/>
                        <a:t>１歳未満の子に関する育児休業の分割取得、産後パパ育休（出生時育児休業）の創設等。</a:t>
                      </a:r>
                      <a:endParaRPr kumimoji="1" lang="en-US" altLang="ja-JP" sz="1100" dirty="0">
                        <a:latin typeface="+mn-ea"/>
                        <a:ea typeface="+mn-ea"/>
                      </a:endParaRPr>
                    </a:p>
                  </a:txBody>
                  <a:tcPr anchor="ctr"/>
                </a:tc>
                <a:tc>
                  <a:txBody>
                    <a:bodyPr/>
                    <a:lstStyle/>
                    <a:p>
                      <a:r>
                        <a:rPr kumimoji="1" lang="ja-JP" altLang="en-US" sz="1100" dirty="0"/>
                        <a:t>令和４年４月</a:t>
                      </a:r>
                      <a:endParaRPr kumimoji="1" lang="en-US" altLang="ja-JP" sz="1100" dirty="0"/>
                    </a:p>
                    <a:p>
                      <a:r>
                        <a:rPr kumimoji="1" lang="ja-JP" altLang="en-US" sz="1100" dirty="0"/>
                        <a:t>令和</a:t>
                      </a:r>
                      <a:r>
                        <a:rPr kumimoji="1" lang="ja-JP" altLang="en-US" sz="1100" dirty="0" smtClean="0"/>
                        <a:t>４年１０月</a:t>
                      </a:r>
                      <a:endParaRPr kumimoji="1" lang="ja-JP" altLang="en-US" sz="1100" dirty="0">
                        <a:latin typeface="+mn-ea"/>
                        <a:ea typeface="+mn-ea"/>
                      </a:endParaRPr>
                    </a:p>
                  </a:txBody>
                  <a:tcPr marL="36000" marR="36000" anchor="ctr"/>
                </a:tc>
                <a:extLst>
                  <a:ext uri="{0D108BD9-81ED-4DB2-BD59-A6C34878D82A}">
                    <a16:rowId xmlns:a16="http://schemas.microsoft.com/office/drawing/2014/main" val="3380203556"/>
                  </a:ext>
                </a:extLst>
              </a:tr>
              <a:tr h="399920">
                <a:tc>
                  <a:txBody>
                    <a:bodyPr/>
                    <a:lstStyle/>
                    <a:p>
                      <a:r>
                        <a:rPr kumimoji="1" lang="en-US" altLang="ja-JP" sz="1100" dirty="0" smtClean="0">
                          <a:latin typeface="+mn-ea"/>
                          <a:ea typeface="+mn-ea"/>
                        </a:rPr>
                        <a:t>10</a:t>
                      </a:r>
                      <a:endParaRPr kumimoji="1" lang="ja-JP" altLang="en-US" sz="1100" dirty="0">
                        <a:latin typeface="+mn-ea"/>
                        <a:ea typeface="+mn-ea"/>
                      </a:endParaRPr>
                    </a:p>
                  </a:txBody>
                  <a:tcPr marL="72000" marR="36000" anchor="ctr"/>
                </a:tc>
                <a:tc>
                  <a:txBody>
                    <a:bodyPr/>
                    <a:lstStyle/>
                    <a:p>
                      <a:pPr algn="l"/>
                      <a:r>
                        <a:rPr kumimoji="1" lang="ja-JP" altLang="en-US" sz="1100" dirty="0" smtClean="0">
                          <a:latin typeface="+mn-ea"/>
                          <a:ea typeface="+mn-ea"/>
                        </a:rPr>
                        <a:t>提出時の確認資料の提示</a:t>
                      </a:r>
                      <a:endParaRPr kumimoji="1" lang="ja-JP" altLang="en-US" sz="1100" dirty="0">
                        <a:latin typeface="+mn-ea"/>
                        <a:ea typeface="+mn-ea"/>
                      </a:endParaRPr>
                    </a:p>
                  </a:txBody>
                  <a:tcPr anchor="ctr"/>
                </a:tc>
                <a:tc>
                  <a:txBody>
                    <a:bodyPr/>
                    <a:lstStyle/>
                    <a:p>
                      <a:pPr algn="l"/>
                      <a:r>
                        <a:rPr kumimoji="1" lang="ja-JP" altLang="en-US" sz="1100" dirty="0" smtClean="0">
                          <a:latin typeface="+mn-ea"/>
                          <a:ea typeface="+mn-ea"/>
                        </a:rPr>
                        <a:t>各種届出等再作成・再交付申請書および事業所情報提供請求書の提出の際には、身分確認資料の提出が必要。</a:t>
                      </a:r>
                      <a:endParaRPr kumimoji="1" lang="en-US" altLang="ja-JP" sz="1100" dirty="0">
                        <a:latin typeface="+mn-ea"/>
                        <a:ea typeface="+mn-ea"/>
                      </a:endParaRPr>
                    </a:p>
                  </a:txBody>
                  <a:tcPr anchor="ctr"/>
                </a:tc>
                <a:tc>
                  <a:txBody>
                    <a:bodyPr/>
                    <a:lstStyle/>
                    <a:p>
                      <a:r>
                        <a:rPr kumimoji="1" lang="ja-JP" altLang="en-US" sz="1100" dirty="0" smtClean="0">
                          <a:latin typeface="+mn-ea"/>
                          <a:ea typeface="+mn-ea"/>
                        </a:rPr>
                        <a:t>令和５年１０月</a:t>
                      </a:r>
                      <a:endParaRPr kumimoji="1" lang="ja-JP" altLang="en-US" sz="1100" dirty="0">
                        <a:latin typeface="+mn-ea"/>
                        <a:ea typeface="+mn-ea"/>
                      </a:endParaRPr>
                    </a:p>
                  </a:txBody>
                  <a:tcPr marL="36000" marR="36000" anchor="ctr"/>
                </a:tc>
                <a:extLst>
                  <a:ext uri="{0D108BD9-81ED-4DB2-BD59-A6C34878D82A}">
                    <a16:rowId xmlns:a16="http://schemas.microsoft.com/office/drawing/2014/main" val="3138632423"/>
                  </a:ext>
                </a:extLst>
              </a:tr>
            </a:tbl>
          </a:graphicData>
        </a:graphic>
      </p:graphicFrame>
      <p:sp>
        <p:nvSpPr>
          <p:cNvPr id="2" name="スライド番号プレースホルダー 1"/>
          <p:cNvSpPr>
            <a:spLocks noGrp="1"/>
          </p:cNvSpPr>
          <p:nvPr>
            <p:ph type="sldNum" sz="quarter" idx="12"/>
          </p:nvPr>
        </p:nvSpPr>
        <p:spPr/>
        <p:txBody>
          <a:bodyPr/>
          <a:lstStyle/>
          <a:p>
            <a:pPr>
              <a:defRPr/>
            </a:pPr>
            <a:fld id="{A4B14453-11F9-4D6F-8D9C-CC09BD18A695}" type="slidenum">
              <a:rPr lang="en-US" altLang="ja-JP" smtClean="0"/>
              <a:pPr>
                <a:defRPr/>
              </a:pPr>
              <a:t>5</a:t>
            </a:fld>
            <a:endParaRPr lang="en-US" altLang="ja-JP" dirty="0"/>
          </a:p>
        </p:txBody>
      </p:sp>
      <p:sp>
        <p:nvSpPr>
          <p:cNvPr id="4" name="テキスト ボックス 3"/>
          <p:cNvSpPr txBox="1"/>
          <p:nvPr/>
        </p:nvSpPr>
        <p:spPr>
          <a:xfrm>
            <a:off x="7775036" y="516599"/>
            <a:ext cx="1835124" cy="261610"/>
          </a:xfrm>
          <a:prstGeom prst="rect">
            <a:avLst/>
          </a:prstGeom>
          <a:noFill/>
        </p:spPr>
        <p:txBody>
          <a:bodyPr wrap="square" rtlCol="0">
            <a:spAutoFit/>
          </a:bodyPr>
          <a:lstStyle/>
          <a:p>
            <a:pPr algn="r"/>
            <a:r>
              <a:rPr kumimoji="1" lang="ja-JP" altLang="en-US" sz="1050" dirty="0" smtClean="0"/>
              <a:t>令和５年</a:t>
            </a:r>
            <a:r>
              <a:rPr kumimoji="1" lang="en-US" altLang="ja-JP" sz="1050" dirty="0"/>
              <a:t>10</a:t>
            </a:r>
            <a:r>
              <a:rPr kumimoji="1" lang="ja-JP" altLang="en-US" sz="1050" dirty="0"/>
              <a:t>月１日時点</a:t>
            </a:r>
          </a:p>
        </p:txBody>
      </p:sp>
      <p:sp>
        <p:nvSpPr>
          <p:cNvPr id="6" name="テキスト ボックス 5"/>
          <p:cNvSpPr txBox="1"/>
          <p:nvPr/>
        </p:nvSpPr>
        <p:spPr>
          <a:xfrm>
            <a:off x="900589" y="6394579"/>
            <a:ext cx="7764125" cy="200055"/>
          </a:xfrm>
          <a:prstGeom prst="rect">
            <a:avLst/>
          </a:prstGeom>
          <a:noFill/>
        </p:spPr>
        <p:txBody>
          <a:bodyPr wrap="square" rtlCol="0">
            <a:spAutoFit/>
          </a:bodyPr>
          <a:lstStyle/>
          <a:p>
            <a:r>
              <a:rPr kumimoji="1" lang="en-US" altLang="ja-JP" sz="700" dirty="0"/>
              <a:t>※</a:t>
            </a:r>
            <a:r>
              <a:rPr kumimoji="1" lang="ja-JP" altLang="en-US" sz="700" dirty="0"/>
              <a:t>ここに記載しているのは事業主が行う手続きにおける改正事項についてです。そのため求職者給付や就業促進給付、教育訓練給付に関する改正については省略しております。</a:t>
            </a:r>
          </a:p>
        </p:txBody>
      </p:sp>
    </p:spTree>
    <p:extLst>
      <p:ext uri="{BB962C8B-B14F-4D97-AF65-F5344CB8AC3E}">
        <p14:creationId xmlns:p14="http://schemas.microsoft.com/office/powerpoint/2010/main" val="435727837"/>
      </p:ext>
    </p:extLst>
  </p:cSld>
  <p:clrMapOvr>
    <a:masterClrMapping/>
  </p:clrMapOvr>
  <mc:AlternateContent xmlns:mc="http://schemas.openxmlformats.org/markup-compatibility/2006" xmlns:p14="http://schemas.microsoft.com/office/powerpoint/2010/main">
    <mc:Choice Requires="p14">
      <p:transition spd="slow" p14:dur="2000" advTm="48739"/>
    </mc:Choice>
    <mc:Fallback xmlns="">
      <p:transition spd="slow" advTm="48739"/>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A4B14453-11F9-4D6F-8D9C-CC09BD18A695}" type="slidenum">
              <a:rPr lang="en-US" altLang="ja-JP" smtClean="0"/>
              <a:pPr>
                <a:defRPr/>
              </a:pPr>
              <a:t>6</a:t>
            </a:fld>
            <a:endParaRPr lang="en-US" altLang="ja-JP" dirty="0"/>
          </a:p>
        </p:txBody>
      </p:sp>
      <p:sp>
        <p:nvSpPr>
          <p:cNvPr id="6" name="正方形/長方形 5"/>
          <p:cNvSpPr/>
          <p:nvPr/>
        </p:nvSpPr>
        <p:spPr>
          <a:xfrm>
            <a:off x="1070385" y="1245239"/>
            <a:ext cx="8773655" cy="1631216"/>
          </a:xfrm>
          <a:prstGeom prst="rect">
            <a:avLst/>
          </a:prstGeom>
        </p:spPr>
        <p:txBody>
          <a:bodyPr wrap="square">
            <a:spAutoFit/>
          </a:bodyPr>
          <a:lstStyle/>
          <a:p>
            <a:pPr>
              <a:spcAft>
                <a:spcPts val="0"/>
              </a:spcAft>
            </a:pPr>
            <a:r>
              <a:rPr lang="ja-JP" altLang="ja-JP" sz="1400" b="1"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愛知労働局ホームページ</a:t>
            </a:r>
            <a:r>
              <a:rPr lang="en-US" altLang="ja-JP" sz="1600" b="1" u="sng" dirty="0">
                <a:solidFill>
                  <a:schemeClr val="accent2">
                    <a:lumMod val="40000"/>
                    <a:lumOff val="60000"/>
                  </a:schemeClr>
                </a:solidFill>
                <a:latin typeface="Meiryo UI" panose="020B0604030504040204" pitchFamily="50" charset="-128"/>
                <a:ea typeface="Meiryo UI" panose="020B0604030504040204" pitchFamily="50" charset="-128"/>
                <a:cs typeface="Times New Roman" panose="02020603050405020304" pitchFamily="18" charset="0"/>
                <a:hlinkClick r:id="rId2"/>
              </a:rPr>
              <a:t>https://</a:t>
            </a:r>
            <a:r>
              <a:rPr lang="en-US" altLang="ja-JP" sz="1600" b="1" u="sng" dirty="0" smtClean="0">
                <a:solidFill>
                  <a:schemeClr val="accent2">
                    <a:lumMod val="40000"/>
                    <a:lumOff val="60000"/>
                  </a:schemeClr>
                </a:solidFill>
                <a:latin typeface="Meiryo UI" panose="020B0604030504040204" pitchFamily="50" charset="-128"/>
                <a:ea typeface="Meiryo UI" panose="020B0604030504040204" pitchFamily="50" charset="-128"/>
                <a:cs typeface="Times New Roman" panose="02020603050405020304" pitchFamily="18" charset="0"/>
                <a:hlinkClick r:id="rId2"/>
              </a:rPr>
              <a:t>jsite.mhlw.go.jp/aichi-roudoukyoku/home.html</a:t>
            </a:r>
            <a:endParaRPr lang="en-US" altLang="ja-JP" sz="1600" b="1" u="sng" dirty="0">
              <a:solidFill>
                <a:schemeClr val="accent2">
                  <a:lumMod val="40000"/>
                  <a:lumOff val="60000"/>
                </a:schemeClr>
              </a:solidFill>
              <a:latin typeface="Meiryo UI" panose="020B0604030504040204" pitchFamily="50" charset="-128"/>
              <a:ea typeface="Meiryo UI" panose="020B0604030504040204" pitchFamily="50" charset="-128"/>
              <a:cs typeface="Times New Roman" panose="02020603050405020304" pitchFamily="18" charset="0"/>
            </a:endParaRPr>
          </a:p>
          <a:p>
            <a:pPr>
              <a:spcAft>
                <a:spcPts val="0"/>
              </a:spcAft>
            </a:pPr>
            <a:r>
              <a:rPr lang="ja-JP" altLang="en-US" sz="1400" b="1"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400" b="1"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a:spcAft>
                <a:spcPts val="0"/>
              </a:spcAft>
            </a:pPr>
            <a:r>
              <a:rPr lang="ja-JP" altLang="ja-JP" sz="1400" b="1"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ホームページトップ画面から</a:t>
            </a:r>
            <a:endParaRPr lang="ja-JP"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a:p>
            <a:pPr>
              <a:spcAft>
                <a:spcPts val="0"/>
              </a:spcAft>
            </a:pPr>
            <a:r>
              <a:rPr lang="ja-JP" altLang="ja-JP" sz="1400" b="1"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a:p>
            <a:pPr>
              <a:spcAft>
                <a:spcPts val="0"/>
              </a:spcAft>
            </a:pPr>
            <a:r>
              <a:rPr lang="ja-JP" altLang="ja-JP" sz="1400" b="1"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パンフレット・様式</a:t>
            </a:r>
            <a:endParaRPr lang="ja-JP"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a:p>
            <a:pPr>
              <a:spcAft>
                <a:spcPts val="0"/>
              </a:spcAft>
            </a:pPr>
            <a:r>
              <a:rPr lang="ja-JP" altLang="ja-JP" sz="1400" b="1"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endParaRPr lang="ja-JP"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a:p>
            <a:pPr>
              <a:spcAft>
                <a:spcPts val="0"/>
              </a:spcAft>
            </a:pPr>
            <a:r>
              <a:rPr lang="ja-JP" altLang="ja-JP" sz="1400" b="1"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雇用保険関係</a:t>
            </a:r>
            <a:endParaRPr lang="en-US" altLang="ja-JP" sz="1400" b="1"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正方形/長方形 6"/>
          <p:cNvSpPr/>
          <p:nvPr/>
        </p:nvSpPr>
        <p:spPr>
          <a:xfrm>
            <a:off x="818790" y="463290"/>
            <a:ext cx="4494249" cy="369332"/>
          </a:xfrm>
          <a:prstGeom prst="rect">
            <a:avLst/>
          </a:prstGeom>
          <a:ln w="15875">
            <a:solidFill>
              <a:schemeClr val="tx1"/>
            </a:solidFill>
          </a:ln>
        </p:spPr>
        <p:txBody>
          <a:bodyPr wrap="square">
            <a:spAutoFit/>
          </a:bodyPr>
          <a:lstStyle/>
          <a:p>
            <a:pPr>
              <a:spcAft>
                <a:spcPts val="0"/>
              </a:spcAft>
            </a:pP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パンフレット、リーフレット、届出様式について</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5" name="正方形/長方形 24"/>
          <p:cNvSpPr/>
          <p:nvPr/>
        </p:nvSpPr>
        <p:spPr>
          <a:xfrm>
            <a:off x="1070385" y="892046"/>
            <a:ext cx="7734948" cy="307777"/>
          </a:xfrm>
          <a:prstGeom prst="rect">
            <a:avLst/>
          </a:prstGeom>
        </p:spPr>
        <p:txBody>
          <a:bodyPr wrap="square">
            <a:spAutoFit/>
          </a:bodyPr>
          <a:lstStyle/>
          <a:p>
            <a:r>
              <a:rPr lang="ja-JP" altLang="ja-JP" sz="1400" kern="100" dirty="0">
                <a:latin typeface="Meiryo UI" panose="020B0604030504040204" pitchFamily="50" charset="-128"/>
                <a:ea typeface="Meiryo UI" panose="020B0604030504040204" pitchFamily="50" charset="-128"/>
                <a:cs typeface="Times New Roman" panose="02020603050405020304" pitchFamily="18" charset="0"/>
              </a:rPr>
              <a:t>下記からダウンロードできます</a:t>
            </a:r>
            <a:r>
              <a:rPr lang="ja-JP" altLang="ja-JP" sz="1400"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ja-JP" altLang="en-US" sz="1400" dirty="0"/>
          </a:p>
        </p:txBody>
      </p:sp>
      <p:grpSp>
        <p:nvGrpSpPr>
          <p:cNvPr id="34" name="グループ化 33"/>
          <p:cNvGrpSpPr/>
          <p:nvPr/>
        </p:nvGrpSpPr>
        <p:grpSpPr>
          <a:xfrm>
            <a:off x="5551849" y="1727941"/>
            <a:ext cx="4248426" cy="1336937"/>
            <a:chOff x="3602275" y="1720926"/>
            <a:chExt cx="4319233" cy="1380067"/>
          </a:xfrm>
        </p:grpSpPr>
        <p:pic>
          <p:nvPicPr>
            <p:cNvPr id="28" name="図 27"/>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l="4111" t="14894" r="9131" b="41472"/>
            <a:stretch/>
          </p:blipFill>
          <p:spPr>
            <a:xfrm>
              <a:off x="3602275" y="1720926"/>
              <a:ext cx="4319233" cy="1380067"/>
            </a:xfrm>
            <a:prstGeom prst="rect">
              <a:avLst/>
            </a:prstGeom>
            <a:ln w="0">
              <a:solidFill>
                <a:schemeClr val="tx1"/>
              </a:solidFill>
            </a:ln>
          </p:spPr>
        </p:pic>
        <p:sp>
          <p:nvSpPr>
            <p:cNvPr id="29" name="正方形/長方形 28"/>
            <p:cNvSpPr/>
            <p:nvPr/>
          </p:nvSpPr>
          <p:spPr>
            <a:xfrm>
              <a:off x="6293443" y="2081347"/>
              <a:ext cx="860599" cy="329613"/>
            </a:xfrm>
            <a:prstGeom prst="rect">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吹き出し 29"/>
            <p:cNvSpPr/>
            <p:nvPr/>
          </p:nvSpPr>
          <p:spPr>
            <a:xfrm>
              <a:off x="5660043" y="2529321"/>
              <a:ext cx="1042214" cy="360040"/>
            </a:xfrm>
            <a:prstGeom prst="wedgeRectCallout">
              <a:avLst>
                <a:gd name="adj1" fmla="val 42619"/>
                <a:gd name="adj2" fmla="val -85883"/>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t>クリック</a:t>
              </a:r>
            </a:p>
          </p:txBody>
        </p:sp>
      </p:grpSp>
      <p:sp>
        <p:nvSpPr>
          <p:cNvPr id="19" name="正方形/長方形 18"/>
          <p:cNvSpPr/>
          <p:nvPr/>
        </p:nvSpPr>
        <p:spPr>
          <a:xfrm>
            <a:off x="818790" y="4340875"/>
            <a:ext cx="7734948" cy="523220"/>
          </a:xfrm>
          <a:prstGeom prst="rect">
            <a:avLst/>
          </a:prstGeom>
        </p:spPr>
        <p:txBody>
          <a:bodyPr wrap="square">
            <a:spAutoFit/>
          </a:bodyPr>
          <a:lstStyle/>
          <a:p>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ハローワーク名古屋東ホームページ　</a:t>
            </a:r>
            <a:r>
              <a:rPr lang="en-US" altLang="ja-JP" sz="1400" dirty="0" smtClean="0">
                <a:latin typeface="Meiryo UI" panose="020B0604030504040204" pitchFamily="50" charset="-128"/>
                <a:ea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https://jsite.mhlw.go.jp/aichi-hellowork/list/higashi.html</a:t>
            </a:r>
            <a:r>
              <a:rPr lang="ja-JP" altLang="en-US" sz="1400" dirty="0" smtClean="0"/>
              <a:t>　　</a:t>
            </a:r>
            <a:endParaRPr lang="ja-JP" altLang="en-US" sz="1400" dirty="0"/>
          </a:p>
        </p:txBody>
      </p:sp>
      <p:grpSp>
        <p:nvGrpSpPr>
          <p:cNvPr id="11" name="グループ化 10"/>
          <p:cNvGrpSpPr/>
          <p:nvPr/>
        </p:nvGrpSpPr>
        <p:grpSpPr>
          <a:xfrm>
            <a:off x="818790" y="5287967"/>
            <a:ext cx="2838065" cy="504057"/>
            <a:chOff x="6330416" y="5788197"/>
            <a:chExt cx="2655508" cy="600518"/>
          </a:xfrm>
        </p:grpSpPr>
        <p:sp>
          <p:nvSpPr>
            <p:cNvPr id="12" name="正方形/長方形 11"/>
            <p:cNvSpPr/>
            <p:nvPr/>
          </p:nvSpPr>
          <p:spPr>
            <a:xfrm>
              <a:off x="6330416" y="5788197"/>
              <a:ext cx="2655508" cy="60051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正方形/長方形 13"/>
            <p:cNvSpPr/>
            <p:nvPr/>
          </p:nvSpPr>
          <p:spPr>
            <a:xfrm>
              <a:off x="6489351" y="5956866"/>
              <a:ext cx="1905448" cy="210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5" name="角丸四角形 14"/>
            <p:cNvSpPr/>
            <p:nvPr/>
          </p:nvSpPr>
          <p:spPr>
            <a:xfrm>
              <a:off x="7889679" y="5974284"/>
              <a:ext cx="456352" cy="1816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検索</a:t>
              </a:r>
            </a:p>
          </p:txBody>
        </p:sp>
        <p:sp>
          <p:nvSpPr>
            <p:cNvPr id="17" name="テキスト ボックス 16"/>
            <p:cNvSpPr txBox="1"/>
            <p:nvPr/>
          </p:nvSpPr>
          <p:spPr>
            <a:xfrm>
              <a:off x="6489351" y="5949642"/>
              <a:ext cx="1348191" cy="2134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ハローワーク名古屋東</a:t>
              </a:r>
              <a:endPar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grpSp>
        <p:nvGrpSpPr>
          <p:cNvPr id="16" name="グループ化 15"/>
          <p:cNvGrpSpPr/>
          <p:nvPr/>
        </p:nvGrpSpPr>
        <p:grpSpPr>
          <a:xfrm>
            <a:off x="818792" y="3356992"/>
            <a:ext cx="2838064" cy="504056"/>
            <a:chOff x="6330415" y="5884859"/>
            <a:chExt cx="2799049" cy="504056"/>
          </a:xfrm>
        </p:grpSpPr>
        <p:sp>
          <p:nvSpPr>
            <p:cNvPr id="18" name="正方形/長方形 17"/>
            <p:cNvSpPr/>
            <p:nvPr/>
          </p:nvSpPr>
          <p:spPr>
            <a:xfrm>
              <a:off x="6330415" y="5884859"/>
              <a:ext cx="2799049" cy="50405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正方形/長方形 19"/>
            <p:cNvSpPr/>
            <p:nvPr/>
          </p:nvSpPr>
          <p:spPr>
            <a:xfrm>
              <a:off x="6489351" y="5956866"/>
              <a:ext cx="1905448" cy="210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 name="角丸四角形 20"/>
            <p:cNvSpPr/>
            <p:nvPr/>
          </p:nvSpPr>
          <p:spPr>
            <a:xfrm>
              <a:off x="7889679" y="5974284"/>
              <a:ext cx="456352" cy="1816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検索</a:t>
              </a:r>
            </a:p>
          </p:txBody>
        </p:sp>
        <p:sp>
          <p:nvSpPr>
            <p:cNvPr id="22" name="テキスト ボックス 21"/>
            <p:cNvSpPr txBox="1"/>
            <p:nvPr/>
          </p:nvSpPr>
          <p:spPr>
            <a:xfrm>
              <a:off x="6489351" y="5974285"/>
              <a:ext cx="2640112" cy="2185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愛知労働局　雇用保険様式</a:t>
              </a:r>
              <a:endPar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spTree>
    <p:extLst>
      <p:ext uri="{BB962C8B-B14F-4D97-AF65-F5344CB8AC3E}">
        <p14:creationId xmlns:p14="http://schemas.microsoft.com/office/powerpoint/2010/main" val="3844746389"/>
      </p:ext>
    </p:extLst>
  </p:cSld>
  <p:clrMapOvr>
    <a:masterClrMapping/>
  </p:clrMapOvr>
  <mc:AlternateContent xmlns:mc="http://schemas.openxmlformats.org/markup-compatibility/2006" xmlns:p14="http://schemas.microsoft.com/office/powerpoint/2010/main">
    <mc:Choice Requires="p14">
      <p:transition spd="slow" p14:dur="2000" advTm="29536"/>
    </mc:Choice>
    <mc:Fallback xmlns="">
      <p:transition spd="slow" advTm="29536"/>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B710CD4E-028E-4051-BAF7-A26AC019BADE}" type="slidenum">
              <a:rPr lang="en-US" altLang="ja-JP" smtClean="0"/>
              <a:pPr>
                <a:defRPr/>
              </a:pPr>
              <a:t>7</a:t>
            </a:fld>
            <a:endParaRPr lang="en-US" altLang="ja-JP" dirty="0"/>
          </a:p>
        </p:txBody>
      </p:sp>
      <p:sp>
        <p:nvSpPr>
          <p:cNvPr id="3" name="正方形/長方形 2"/>
          <p:cNvSpPr/>
          <p:nvPr/>
        </p:nvSpPr>
        <p:spPr>
          <a:xfrm>
            <a:off x="488504" y="692696"/>
            <a:ext cx="8959149" cy="523220"/>
          </a:xfrm>
          <a:prstGeom prst="rect">
            <a:avLst/>
          </a:prstGeom>
        </p:spPr>
        <p:txBody>
          <a:bodyPr wrap="square">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全国統一様式についてはハローワークインターネットサービスから、以下の手順でダウンロードできます。　</a:t>
            </a:r>
            <a:r>
              <a:rPr lang="en-US" altLang="ja-JP" sz="1400" dirty="0">
                <a:latin typeface="Meiryo UI" panose="020B0604030504040204" pitchFamily="50" charset="-128"/>
                <a:ea typeface="Meiryo UI" panose="020B0604030504040204" pitchFamily="50" charset="-128"/>
              </a:rPr>
              <a:t>https://www.hellowork.mhlw.go.jp/index.html</a:t>
            </a:r>
            <a:endParaRPr lang="ja-JP" altLang="en-US" sz="14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5"/>
          <a:srcRect l="-1169" t="5937" r="1169" b="-1353"/>
          <a:stretch/>
        </p:blipFill>
        <p:spPr>
          <a:xfrm>
            <a:off x="505196" y="1484784"/>
            <a:ext cx="2889350" cy="2160000"/>
          </a:xfrm>
          <a:prstGeom prst="rect">
            <a:avLst/>
          </a:prstGeom>
          <a:ln w="0">
            <a:solidFill>
              <a:schemeClr val="tx1"/>
            </a:solidFill>
          </a:ln>
        </p:spPr>
      </p:pic>
      <p:sp>
        <p:nvSpPr>
          <p:cNvPr id="5" name="正方形/長方形 4"/>
          <p:cNvSpPr/>
          <p:nvPr/>
        </p:nvSpPr>
        <p:spPr>
          <a:xfrm>
            <a:off x="1633272" y="2443124"/>
            <a:ext cx="871264" cy="204207"/>
          </a:xfrm>
          <a:prstGeom prst="rect">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吹き出し 5"/>
          <p:cNvSpPr/>
          <p:nvPr/>
        </p:nvSpPr>
        <p:spPr>
          <a:xfrm>
            <a:off x="1073482" y="2892790"/>
            <a:ext cx="2173665" cy="666098"/>
          </a:xfrm>
          <a:prstGeom prst="wedgeRectCallout">
            <a:avLst>
              <a:gd name="adj1" fmla="val 9899"/>
              <a:gd name="adj2" fmla="val -80224"/>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lIns="72000" rIns="72000" rtlCol="0" anchor="ctr"/>
          <a:lstStyle/>
          <a:p>
            <a:pPr algn="ctr"/>
            <a:r>
              <a:rPr kumimoji="1" lang="ja-JP" altLang="en-US" sz="1200" dirty="0"/>
              <a:t>「事業</a:t>
            </a:r>
            <a:r>
              <a:rPr kumimoji="1" lang="ja-JP" altLang="en-US" sz="1200" dirty="0" smtClean="0"/>
              <a:t>主の方への</a:t>
            </a:r>
            <a:r>
              <a:rPr kumimoji="1" lang="ja-JP" altLang="en-US" sz="1200" dirty="0"/>
              <a:t>サービスのご案内」をクリック</a:t>
            </a:r>
          </a:p>
        </p:txBody>
      </p:sp>
      <p:pic>
        <p:nvPicPr>
          <p:cNvPr id="7" name="図 6"/>
          <p:cNvPicPr>
            <a:picLocks noChangeAspect="1"/>
          </p:cNvPicPr>
          <p:nvPr/>
        </p:nvPicPr>
        <p:blipFill rotWithShape="1">
          <a:blip r:embed="rId6"/>
          <a:srcRect l="-1" t="7238" r="6484" b="1620"/>
          <a:stretch/>
        </p:blipFill>
        <p:spPr>
          <a:xfrm>
            <a:off x="3558006" y="1484784"/>
            <a:ext cx="2859718" cy="2160000"/>
          </a:xfrm>
          <a:prstGeom prst="rect">
            <a:avLst/>
          </a:prstGeom>
          <a:ln w="0">
            <a:solidFill>
              <a:schemeClr val="tx1"/>
            </a:solidFill>
          </a:ln>
        </p:spPr>
      </p:pic>
      <p:sp>
        <p:nvSpPr>
          <p:cNvPr id="8" name="正方形/長方形 7"/>
          <p:cNvSpPr/>
          <p:nvPr/>
        </p:nvSpPr>
        <p:spPr>
          <a:xfrm>
            <a:off x="3488635" y="3455488"/>
            <a:ext cx="1008112" cy="257305"/>
          </a:xfrm>
          <a:prstGeom prst="rect">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吹き出し 8"/>
          <p:cNvSpPr/>
          <p:nvPr/>
        </p:nvSpPr>
        <p:spPr>
          <a:xfrm>
            <a:off x="4255510" y="2639276"/>
            <a:ext cx="1979642" cy="580428"/>
          </a:xfrm>
          <a:prstGeom prst="wedgeRectCallout">
            <a:avLst>
              <a:gd name="adj1" fmla="val -43654"/>
              <a:gd name="adj2" fmla="val 79101"/>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lIns="72000" rIns="72000" rtlCol="0" anchor="ctr"/>
          <a:lstStyle/>
          <a:p>
            <a:pPr algn="ctr"/>
            <a:r>
              <a:rPr kumimoji="1" lang="ja-JP" altLang="en-US" sz="1400" dirty="0"/>
              <a:t>「雇用保険・助成金のご案内」をクリック</a:t>
            </a:r>
          </a:p>
        </p:txBody>
      </p:sp>
      <p:pic>
        <p:nvPicPr>
          <p:cNvPr id="10" name="図 9"/>
          <p:cNvPicPr>
            <a:picLocks noChangeAspect="1"/>
          </p:cNvPicPr>
          <p:nvPr/>
        </p:nvPicPr>
        <p:blipFill rotWithShape="1">
          <a:blip r:embed="rId7"/>
          <a:srcRect l="3" t="7998" r="22324" b="17813"/>
          <a:stretch/>
        </p:blipFill>
        <p:spPr>
          <a:xfrm>
            <a:off x="6581184" y="1484784"/>
            <a:ext cx="2917895" cy="2160000"/>
          </a:xfrm>
          <a:prstGeom prst="rect">
            <a:avLst/>
          </a:prstGeom>
          <a:ln w="0">
            <a:solidFill>
              <a:schemeClr val="tx1"/>
            </a:solidFill>
          </a:ln>
        </p:spPr>
      </p:pic>
      <p:sp>
        <p:nvSpPr>
          <p:cNvPr id="11" name="正方形/長方形 10"/>
          <p:cNvSpPr/>
          <p:nvPr/>
        </p:nvSpPr>
        <p:spPr>
          <a:xfrm>
            <a:off x="6678751" y="2497057"/>
            <a:ext cx="1008112" cy="257305"/>
          </a:xfrm>
          <a:prstGeom prst="rect">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吹き出し 11"/>
          <p:cNvSpPr/>
          <p:nvPr/>
        </p:nvSpPr>
        <p:spPr>
          <a:xfrm>
            <a:off x="7308264" y="2942785"/>
            <a:ext cx="1949328" cy="616102"/>
          </a:xfrm>
          <a:prstGeom prst="wedgeRectCallout">
            <a:avLst>
              <a:gd name="adj1" fmla="val -43400"/>
              <a:gd name="adj2" fmla="val -89415"/>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lIns="72000" rIns="72000" rtlCol="0" anchor="ctr"/>
          <a:lstStyle/>
          <a:p>
            <a:pPr algn="ctr"/>
            <a:r>
              <a:rPr kumimoji="1" lang="ja-JP" altLang="en-US" sz="1400" dirty="0"/>
              <a:t>「申請等をご利用の方へ」をクリック</a:t>
            </a:r>
          </a:p>
        </p:txBody>
      </p:sp>
      <p:sp>
        <p:nvSpPr>
          <p:cNvPr id="13" name="ストライプ矢印 12"/>
          <p:cNvSpPr/>
          <p:nvPr/>
        </p:nvSpPr>
        <p:spPr>
          <a:xfrm>
            <a:off x="3301242" y="2362164"/>
            <a:ext cx="367932" cy="417525"/>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4" name="ストライプ矢印 13"/>
          <p:cNvSpPr/>
          <p:nvPr/>
        </p:nvSpPr>
        <p:spPr>
          <a:xfrm>
            <a:off x="6301728" y="2362164"/>
            <a:ext cx="367932" cy="417525"/>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rotWithShape="1">
          <a:blip r:embed="rId8" cstate="print">
            <a:extLst>
              <a:ext uri="{28A0092B-C50C-407E-A947-70E740481C1C}">
                <a14:useLocalDpi xmlns:a14="http://schemas.microsoft.com/office/drawing/2010/main" val="0"/>
              </a:ext>
            </a:extLst>
          </a:blip>
          <a:srcRect r="27128" b="-1143"/>
          <a:stretch/>
        </p:blipFill>
        <p:spPr>
          <a:xfrm>
            <a:off x="6593070" y="3913652"/>
            <a:ext cx="2904744" cy="2232000"/>
          </a:xfrm>
          <a:prstGeom prst="rect">
            <a:avLst/>
          </a:prstGeom>
          <a:ln>
            <a:solidFill>
              <a:schemeClr val="tx1"/>
            </a:solidFill>
          </a:ln>
        </p:spPr>
      </p:pic>
      <p:sp>
        <p:nvSpPr>
          <p:cNvPr id="16" name="ストライプ矢印 15"/>
          <p:cNvSpPr/>
          <p:nvPr/>
        </p:nvSpPr>
        <p:spPr>
          <a:xfrm rot="5400000">
            <a:off x="7849589" y="3563478"/>
            <a:ext cx="367932" cy="417525"/>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7" name="正方形/長方形 16"/>
          <p:cNvSpPr/>
          <p:nvPr/>
        </p:nvSpPr>
        <p:spPr>
          <a:xfrm>
            <a:off x="6678751" y="5229200"/>
            <a:ext cx="1008112" cy="257305"/>
          </a:xfrm>
          <a:prstGeom prst="rect">
            <a:avLst/>
          </a:prstGeom>
          <a:noFill/>
          <a:ln w="444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吹き出し 17"/>
          <p:cNvSpPr/>
          <p:nvPr/>
        </p:nvSpPr>
        <p:spPr>
          <a:xfrm>
            <a:off x="7182807" y="5692076"/>
            <a:ext cx="1949328" cy="616102"/>
          </a:xfrm>
          <a:prstGeom prst="wedgeRectCallout">
            <a:avLst>
              <a:gd name="adj1" fmla="val -43400"/>
              <a:gd name="adj2" fmla="val -89415"/>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lIns="72000" rIns="72000" rtlCol="0" anchor="ctr"/>
          <a:lstStyle/>
          <a:p>
            <a:pPr algn="ctr"/>
            <a:r>
              <a:rPr kumimoji="1" lang="ja-JP" altLang="en-US" sz="1400" dirty="0" smtClean="0"/>
              <a:t>「雇用保険手続支援」</a:t>
            </a:r>
            <a:r>
              <a:rPr kumimoji="1" lang="ja-JP" altLang="en-US" sz="1400" dirty="0"/>
              <a:t>をクリック</a:t>
            </a:r>
          </a:p>
        </p:txBody>
      </p:sp>
      <p:grpSp>
        <p:nvGrpSpPr>
          <p:cNvPr id="19" name="グループ化 18"/>
          <p:cNvGrpSpPr/>
          <p:nvPr/>
        </p:nvGrpSpPr>
        <p:grpSpPr>
          <a:xfrm>
            <a:off x="480312" y="4353721"/>
            <a:ext cx="5095876" cy="498805"/>
            <a:chOff x="6330415" y="5884859"/>
            <a:chExt cx="2799049" cy="504056"/>
          </a:xfrm>
        </p:grpSpPr>
        <p:sp>
          <p:nvSpPr>
            <p:cNvPr id="20" name="正方形/長方形 19"/>
            <p:cNvSpPr/>
            <p:nvPr/>
          </p:nvSpPr>
          <p:spPr>
            <a:xfrm>
              <a:off x="6330415" y="5884859"/>
              <a:ext cx="2799049" cy="50405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 name="正方形/長方形 21"/>
            <p:cNvSpPr/>
            <p:nvPr/>
          </p:nvSpPr>
          <p:spPr>
            <a:xfrm>
              <a:off x="6489351" y="5956866"/>
              <a:ext cx="1905448" cy="210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3" name="角丸四角形 22"/>
            <p:cNvSpPr/>
            <p:nvPr/>
          </p:nvSpPr>
          <p:spPr>
            <a:xfrm>
              <a:off x="7889679" y="5974284"/>
              <a:ext cx="456352" cy="1816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検索</a:t>
              </a:r>
            </a:p>
          </p:txBody>
        </p:sp>
        <p:sp>
          <p:nvSpPr>
            <p:cNvPr id="25" name="テキスト ボックス 24"/>
            <p:cNvSpPr txBox="1"/>
            <p:nvPr/>
          </p:nvSpPr>
          <p:spPr>
            <a:xfrm>
              <a:off x="6489351" y="5974285"/>
              <a:ext cx="2640113" cy="2185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ハローワークインターネットサービス　帳票一覧</a:t>
              </a:r>
              <a:endPar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pic>
        <p:nvPicPr>
          <p:cNvPr id="26" name="オーディオ 2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080500" y="6032500"/>
            <a:ext cx="609600" cy="609600"/>
          </a:xfrm>
          <a:prstGeom prst="rect">
            <a:avLst/>
          </a:prstGeom>
        </p:spPr>
      </p:pic>
    </p:spTree>
    <p:extLst>
      <p:ext uri="{BB962C8B-B14F-4D97-AF65-F5344CB8AC3E}">
        <p14:creationId xmlns:p14="http://schemas.microsoft.com/office/powerpoint/2010/main" val="3425335106"/>
      </p:ext>
    </p:extLst>
  </p:cSld>
  <p:clrMapOvr>
    <a:masterClrMapping/>
  </p:clrMapOvr>
  <mc:AlternateContent xmlns:mc="http://schemas.openxmlformats.org/markup-compatibility/2006" xmlns:p14="http://schemas.microsoft.com/office/powerpoint/2010/main">
    <mc:Choice Requires="p14">
      <p:transition spd="slow" p14:dur="2000" advTm="26195"/>
    </mc:Choice>
    <mc:Fallback xmlns="">
      <p:transition spd="slow" advTm="261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A4B14453-11F9-4D6F-8D9C-CC09BD18A695}" type="slidenum">
              <a:rPr lang="en-US" altLang="ja-JP" smtClean="0"/>
              <a:pPr>
                <a:defRPr/>
              </a:pPr>
              <a:t>8</a:t>
            </a:fld>
            <a:endParaRPr lang="en-US" altLang="ja-JP" dirty="0"/>
          </a:p>
        </p:txBody>
      </p:sp>
      <p:sp>
        <p:nvSpPr>
          <p:cNvPr id="7" name="正方形/長方形 6"/>
          <p:cNvSpPr/>
          <p:nvPr/>
        </p:nvSpPr>
        <p:spPr>
          <a:xfrm>
            <a:off x="818791" y="463290"/>
            <a:ext cx="2045977" cy="369332"/>
          </a:xfrm>
          <a:prstGeom prst="rect">
            <a:avLst/>
          </a:prstGeom>
          <a:ln w="15875">
            <a:solidFill>
              <a:schemeClr val="tx1"/>
            </a:solidFill>
          </a:ln>
        </p:spPr>
        <p:txBody>
          <a:bodyPr wrap="square">
            <a:spAutoFit/>
          </a:bodyPr>
          <a:lstStyle/>
          <a:p>
            <a:pPr>
              <a:spcAft>
                <a:spcPts val="0"/>
              </a:spcAft>
            </a:pPr>
            <a:r>
              <a:rPr lang="ja-JP" altLang="en-US" kern="100" dirty="0">
                <a:effectLst/>
                <a:latin typeface="Meiryo UI" panose="020B0604030504040204" pitchFamily="50" charset="-128"/>
                <a:ea typeface="Meiryo UI" panose="020B0604030504040204" pitchFamily="50" charset="-128"/>
                <a:cs typeface="Times New Roman" panose="02020603050405020304" pitchFamily="18" charset="0"/>
              </a:rPr>
              <a:t>電子申請について</a:t>
            </a:r>
            <a:endParaRPr lang="ja-JP" altLang="ja-JP"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2" name="グループ化 1"/>
          <p:cNvGrpSpPr/>
          <p:nvPr/>
        </p:nvGrpSpPr>
        <p:grpSpPr>
          <a:xfrm>
            <a:off x="915553" y="1209927"/>
            <a:ext cx="1512168" cy="1085911"/>
            <a:chOff x="849392" y="4687415"/>
            <a:chExt cx="1512168" cy="1085904"/>
          </a:xfrm>
        </p:grpSpPr>
        <p:pic>
          <p:nvPicPr>
            <p:cNvPr id="8" name="図 7"/>
            <p:cNvPicPr>
              <a:picLocks noChangeAspect="1"/>
            </p:cNvPicPr>
            <p:nvPr/>
          </p:nvPicPr>
          <p:blipFill>
            <a:blip r:embed="rId2" cstate="screen">
              <a:duotone>
                <a:srgbClr val="C0504D">
                  <a:shade val="45000"/>
                  <a:satMod val="135000"/>
                </a:srgbClr>
                <a:prstClr val="white"/>
              </a:duotone>
              <a:extLst>
                <a:ext uri="{28A0092B-C50C-407E-A947-70E740481C1C}">
                  <a14:useLocalDpi xmlns:a14="http://schemas.microsoft.com/office/drawing/2010/main"/>
                </a:ext>
              </a:extLst>
            </a:blip>
            <a:stretch>
              <a:fillRect/>
            </a:stretch>
          </p:blipFill>
          <p:spPr>
            <a:xfrm>
              <a:off x="1335476" y="4687415"/>
              <a:ext cx="540000" cy="540000"/>
            </a:xfrm>
            <a:prstGeom prst="rect">
              <a:avLst/>
            </a:prstGeom>
          </p:spPr>
        </p:pic>
        <p:sp>
          <p:nvSpPr>
            <p:cNvPr id="12" name="テキスト ボックス 11"/>
            <p:cNvSpPr txBox="1"/>
            <p:nvPr/>
          </p:nvSpPr>
          <p:spPr>
            <a:xfrm>
              <a:off x="849392" y="5373209"/>
              <a:ext cx="1512168" cy="400110"/>
            </a:xfrm>
            <a:prstGeom prst="rect">
              <a:avLst/>
            </a:prstGeom>
            <a:noFill/>
          </p:spPr>
          <p:txBody>
            <a:bodyPr wrap="square" rtlCol="0">
              <a:spAutoFit/>
            </a:bodyPr>
            <a:lstStyle/>
            <a:p>
              <a:pPr defTabSz="914400">
                <a:defRPr/>
              </a:pPr>
              <a:r>
                <a:rPr kumimoji="1" lang="ja-JP" altLang="en-US" sz="1000" b="1" dirty="0">
                  <a:solidFill>
                    <a:prstClr val="black"/>
                  </a:solidFill>
                  <a:latin typeface="メイリオ" panose="020B0604030504040204" pitchFamily="50" charset="-128"/>
                </a:rPr>
                <a:t>役所の窓口がしまっていても大丈夫</a:t>
              </a:r>
            </a:p>
          </p:txBody>
        </p:sp>
      </p:grpSp>
      <p:grpSp>
        <p:nvGrpSpPr>
          <p:cNvPr id="22" name="グループ化 21"/>
          <p:cNvGrpSpPr/>
          <p:nvPr/>
        </p:nvGrpSpPr>
        <p:grpSpPr>
          <a:xfrm>
            <a:off x="3777145" y="1204599"/>
            <a:ext cx="1512168" cy="1106892"/>
            <a:chOff x="4503828" y="4666434"/>
            <a:chExt cx="1512168" cy="1106892"/>
          </a:xfrm>
        </p:grpSpPr>
        <p:pic>
          <p:nvPicPr>
            <p:cNvPr id="11" name="図 10"/>
            <p:cNvPicPr>
              <a:picLocks noChangeAspect="1"/>
            </p:cNvPicPr>
            <p:nvPr/>
          </p:nvPicPr>
          <p:blipFill>
            <a:blip r:embed="rId3" cstate="screen">
              <a:duotone>
                <a:srgbClr val="8064A2">
                  <a:shade val="45000"/>
                  <a:satMod val="135000"/>
                </a:srgbClr>
                <a:prstClr val="white"/>
              </a:duotone>
              <a:extLst>
                <a:ext uri="{28A0092B-C50C-407E-A947-70E740481C1C}">
                  <a14:useLocalDpi xmlns:a14="http://schemas.microsoft.com/office/drawing/2010/main"/>
                </a:ext>
              </a:extLst>
            </a:blip>
            <a:stretch>
              <a:fillRect/>
            </a:stretch>
          </p:blipFill>
          <p:spPr>
            <a:xfrm>
              <a:off x="5003020" y="4666434"/>
              <a:ext cx="540000" cy="540000"/>
            </a:xfrm>
            <a:prstGeom prst="rect">
              <a:avLst/>
            </a:prstGeom>
          </p:spPr>
        </p:pic>
        <p:sp>
          <p:nvSpPr>
            <p:cNvPr id="14" name="テキスト ボックス 13"/>
            <p:cNvSpPr txBox="1"/>
            <p:nvPr/>
          </p:nvSpPr>
          <p:spPr>
            <a:xfrm>
              <a:off x="4503828" y="5373216"/>
              <a:ext cx="1512168" cy="400110"/>
            </a:xfrm>
            <a:prstGeom prst="rect">
              <a:avLst/>
            </a:prstGeom>
            <a:noFill/>
          </p:spPr>
          <p:txBody>
            <a:bodyPr wrap="square" rtlCol="0">
              <a:spAutoFit/>
            </a:bodyPr>
            <a:lstStyle/>
            <a:p>
              <a:pPr defTabSz="914400">
                <a:defRPr/>
              </a:pPr>
              <a:r>
                <a:rPr kumimoji="1" lang="ja-JP" altLang="en-US" sz="1000" b="1" dirty="0">
                  <a:solidFill>
                    <a:prstClr val="black"/>
                  </a:solidFill>
                  <a:latin typeface="メイリオ" panose="020B0604030504040204" pitchFamily="50" charset="-128"/>
                </a:rPr>
                <a:t>マイページで状況をすぐに確認</a:t>
              </a:r>
            </a:p>
          </p:txBody>
        </p:sp>
      </p:grpSp>
      <p:grpSp>
        <p:nvGrpSpPr>
          <p:cNvPr id="23" name="グループ化 22"/>
          <p:cNvGrpSpPr/>
          <p:nvPr/>
        </p:nvGrpSpPr>
        <p:grpSpPr>
          <a:xfrm>
            <a:off x="5228555" y="1234030"/>
            <a:ext cx="1512168" cy="1085911"/>
            <a:chOff x="6142678" y="4687415"/>
            <a:chExt cx="1512168" cy="1085911"/>
          </a:xfrm>
        </p:grpSpPr>
        <p:pic>
          <p:nvPicPr>
            <p:cNvPr id="9" name="図 8"/>
            <p:cNvPicPr>
              <a:picLocks noChangeAspect="1"/>
            </p:cNvPicPr>
            <p:nvPr/>
          </p:nvPicPr>
          <p:blipFill>
            <a:blip r:embed="rId4" cstate="screen">
              <a:duotone>
                <a:srgbClr val="9BBB59">
                  <a:shade val="45000"/>
                  <a:satMod val="135000"/>
                </a:srgbClr>
                <a:prstClr val="white"/>
              </a:duotone>
              <a:extLst>
                <a:ext uri="{28A0092B-C50C-407E-A947-70E740481C1C}">
                  <a14:useLocalDpi xmlns:a14="http://schemas.microsoft.com/office/drawing/2010/main"/>
                </a:ext>
              </a:extLst>
            </a:blip>
            <a:stretch>
              <a:fillRect/>
            </a:stretch>
          </p:blipFill>
          <p:spPr>
            <a:xfrm>
              <a:off x="6571513" y="4687415"/>
              <a:ext cx="540000" cy="540000"/>
            </a:xfrm>
            <a:prstGeom prst="rect">
              <a:avLst/>
            </a:prstGeom>
          </p:spPr>
        </p:pic>
        <p:sp>
          <p:nvSpPr>
            <p:cNvPr id="15" name="テキスト ボックス 14"/>
            <p:cNvSpPr txBox="1"/>
            <p:nvPr/>
          </p:nvSpPr>
          <p:spPr>
            <a:xfrm>
              <a:off x="6142678" y="5373216"/>
              <a:ext cx="1512168" cy="400110"/>
            </a:xfrm>
            <a:prstGeom prst="rect">
              <a:avLst/>
            </a:prstGeom>
            <a:noFill/>
          </p:spPr>
          <p:txBody>
            <a:bodyPr wrap="square" rtlCol="0">
              <a:spAutoFit/>
            </a:bodyPr>
            <a:lstStyle/>
            <a:p>
              <a:pPr defTabSz="914400">
                <a:defRPr/>
              </a:pPr>
              <a:r>
                <a:rPr kumimoji="1" lang="ja-JP" altLang="en-US" sz="1000" b="1" dirty="0">
                  <a:solidFill>
                    <a:prstClr val="black"/>
                  </a:solidFill>
                  <a:latin typeface="メイリオ" panose="020B0604030504040204" pitchFamily="50" charset="-128"/>
                </a:rPr>
                <a:t>パソコン上だけで手続が完了</a:t>
              </a:r>
            </a:p>
          </p:txBody>
        </p:sp>
      </p:grpSp>
      <p:grpSp>
        <p:nvGrpSpPr>
          <p:cNvPr id="26" name="グループ化 25"/>
          <p:cNvGrpSpPr/>
          <p:nvPr/>
        </p:nvGrpSpPr>
        <p:grpSpPr>
          <a:xfrm>
            <a:off x="7084540" y="1655832"/>
            <a:ext cx="2595818" cy="496878"/>
            <a:chOff x="6330415" y="5884859"/>
            <a:chExt cx="2799049" cy="504056"/>
          </a:xfrm>
        </p:grpSpPr>
        <p:sp>
          <p:nvSpPr>
            <p:cNvPr id="16" name="正方形/長方形 15"/>
            <p:cNvSpPr/>
            <p:nvPr/>
          </p:nvSpPr>
          <p:spPr>
            <a:xfrm>
              <a:off x="6330415" y="5884859"/>
              <a:ext cx="2799049" cy="50405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17" name="図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97063" y="5897945"/>
              <a:ext cx="468000" cy="468000"/>
            </a:xfrm>
            <a:prstGeom prst="rect">
              <a:avLst/>
            </a:prstGeom>
          </p:spPr>
        </p:pic>
        <p:sp>
          <p:nvSpPr>
            <p:cNvPr id="18" name="正方形/長方形 17"/>
            <p:cNvSpPr/>
            <p:nvPr/>
          </p:nvSpPr>
          <p:spPr>
            <a:xfrm>
              <a:off x="6489351" y="5956866"/>
              <a:ext cx="1905448" cy="210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9" name="角丸四角形 18"/>
            <p:cNvSpPr/>
            <p:nvPr/>
          </p:nvSpPr>
          <p:spPr>
            <a:xfrm>
              <a:off x="7889679" y="5974284"/>
              <a:ext cx="456352" cy="1816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検索</a:t>
              </a:r>
            </a:p>
          </p:txBody>
        </p:sp>
        <p:sp>
          <p:nvSpPr>
            <p:cNvPr id="20" name="正方形/長方形 19"/>
            <p:cNvSpPr/>
            <p:nvPr/>
          </p:nvSpPr>
          <p:spPr>
            <a:xfrm>
              <a:off x="6451695" y="6182240"/>
              <a:ext cx="1401346" cy="20647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https://shinsei.e-gov.go.jp/</a:t>
              </a:r>
              <a:endPar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 name="テキスト ボックス 20"/>
            <p:cNvSpPr txBox="1"/>
            <p:nvPr/>
          </p:nvSpPr>
          <p:spPr>
            <a:xfrm>
              <a:off x="6489351" y="5974284"/>
              <a:ext cx="128240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イーガブ</a:t>
              </a:r>
            </a:p>
          </p:txBody>
        </p:sp>
      </p:grpSp>
      <p:grpSp>
        <p:nvGrpSpPr>
          <p:cNvPr id="3" name="グループ化 2"/>
          <p:cNvGrpSpPr/>
          <p:nvPr/>
        </p:nvGrpSpPr>
        <p:grpSpPr>
          <a:xfrm>
            <a:off x="2366963" y="1222303"/>
            <a:ext cx="1512168" cy="928189"/>
            <a:chOff x="2662480" y="4687415"/>
            <a:chExt cx="1512168" cy="928189"/>
          </a:xfrm>
        </p:grpSpPr>
        <p:pic>
          <p:nvPicPr>
            <p:cNvPr id="10" name="図 9"/>
            <p:cNvPicPr>
              <a:picLocks noChangeAspect="1"/>
            </p:cNvPicPr>
            <p:nvPr/>
          </p:nvPicPr>
          <p:blipFill>
            <a:blip r:embed="rId6" cstate="screen">
              <a:duotone>
                <a:srgbClr val="F79646">
                  <a:shade val="45000"/>
                  <a:satMod val="135000"/>
                </a:srgbClr>
                <a:prstClr val="white"/>
              </a:duotone>
              <a:extLst>
                <a:ext uri="{28A0092B-C50C-407E-A947-70E740481C1C}">
                  <a14:useLocalDpi xmlns:a14="http://schemas.microsoft.com/office/drawing/2010/main"/>
                </a:ext>
              </a:extLst>
            </a:blip>
            <a:stretch>
              <a:fillRect/>
            </a:stretch>
          </p:blipFill>
          <p:spPr>
            <a:xfrm>
              <a:off x="3192287" y="4687415"/>
              <a:ext cx="540000" cy="540000"/>
            </a:xfrm>
            <a:prstGeom prst="rect">
              <a:avLst/>
            </a:prstGeom>
          </p:spPr>
        </p:pic>
        <p:sp>
          <p:nvSpPr>
            <p:cNvPr id="13" name="テキスト ボックス 12"/>
            <p:cNvSpPr txBox="1"/>
            <p:nvPr/>
          </p:nvSpPr>
          <p:spPr>
            <a:xfrm>
              <a:off x="2662480" y="5369383"/>
              <a:ext cx="1512168" cy="246221"/>
            </a:xfrm>
            <a:prstGeom prst="rect">
              <a:avLst/>
            </a:prstGeom>
            <a:noFill/>
          </p:spPr>
          <p:txBody>
            <a:bodyPr wrap="square" rtlCol="0">
              <a:spAutoFit/>
            </a:bodyPr>
            <a:lstStyle/>
            <a:p>
              <a:pPr defTabSz="914400">
                <a:defRPr/>
              </a:pPr>
              <a:r>
                <a:rPr kumimoji="1" lang="ja-JP" altLang="en-US" sz="1000" b="1" dirty="0">
                  <a:solidFill>
                    <a:prstClr val="black"/>
                  </a:solidFill>
                  <a:latin typeface="メイリオ" panose="020B0604030504040204" pitchFamily="50" charset="-128"/>
                </a:rPr>
                <a:t>どこからでも申請可能</a:t>
              </a:r>
            </a:p>
          </p:txBody>
        </p:sp>
      </p:grpSp>
      <p:sp>
        <p:nvSpPr>
          <p:cNvPr id="24" name="テキスト ボックス 23"/>
          <p:cNvSpPr txBox="1"/>
          <p:nvPr/>
        </p:nvSpPr>
        <p:spPr>
          <a:xfrm>
            <a:off x="2924299" y="544317"/>
            <a:ext cx="4608512" cy="307777"/>
          </a:xfrm>
          <a:prstGeom prst="rect">
            <a:avLst/>
          </a:prstGeom>
          <a:noFill/>
        </p:spPr>
        <p:txBody>
          <a:bodyPr wrap="square" rtlCol="0">
            <a:spAutoFit/>
          </a:bodyPr>
          <a:lstStyle/>
          <a:p>
            <a:r>
              <a:rPr kumimoji="1" lang="ja-JP" altLang="en-US" sz="1400" dirty="0"/>
              <a:t>電子申請のご利用について、是非ご検討ください。</a:t>
            </a:r>
          </a:p>
        </p:txBody>
      </p:sp>
      <p:graphicFrame>
        <p:nvGraphicFramePr>
          <p:cNvPr id="31" name="グラフ 30"/>
          <p:cNvGraphicFramePr>
            <a:graphicFrameLocks/>
          </p:cNvGraphicFramePr>
          <p:nvPr>
            <p:extLst>
              <p:ext uri="{D42A27DB-BD31-4B8C-83A1-F6EECF244321}">
                <p14:modId xmlns:p14="http://schemas.microsoft.com/office/powerpoint/2010/main" val="546754204"/>
              </p:ext>
            </p:extLst>
          </p:nvPr>
        </p:nvGraphicFramePr>
        <p:xfrm>
          <a:off x="1018538" y="2636912"/>
          <a:ext cx="6048374" cy="3667125"/>
        </p:xfrm>
        <a:graphic>
          <a:graphicData uri="http://schemas.openxmlformats.org/drawingml/2006/chart">
            <c:chart xmlns:c="http://schemas.openxmlformats.org/drawingml/2006/chart" xmlns:r="http://schemas.openxmlformats.org/officeDocument/2006/relationships" r:id="rId7"/>
          </a:graphicData>
        </a:graphic>
      </p:graphicFrame>
      <p:sp>
        <p:nvSpPr>
          <p:cNvPr id="5" name="四角形吹き出し 4"/>
          <p:cNvSpPr/>
          <p:nvPr/>
        </p:nvSpPr>
        <p:spPr>
          <a:xfrm>
            <a:off x="7245767" y="3068960"/>
            <a:ext cx="2016224" cy="1728192"/>
          </a:xfrm>
          <a:prstGeom prst="wedgeRectCallout">
            <a:avLst>
              <a:gd name="adj1" fmla="val -64862"/>
              <a:gd name="adj2" fmla="val -2773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t>雇用保険手続は、今は</a:t>
            </a:r>
            <a:endParaRPr kumimoji="1" lang="en-US" altLang="ja-JP" sz="1400" dirty="0"/>
          </a:p>
          <a:p>
            <a:pPr algn="ctr"/>
            <a:r>
              <a:rPr kumimoji="1" lang="ja-JP" altLang="en-US" sz="2000" b="1" dirty="0">
                <a:solidFill>
                  <a:srgbClr val="FF0000"/>
                </a:solidFill>
              </a:rPr>
              <a:t>電子申請が主流</a:t>
            </a:r>
            <a:endParaRPr kumimoji="1" lang="en-US" altLang="ja-JP" sz="2000" b="1" dirty="0">
              <a:solidFill>
                <a:srgbClr val="FF0000"/>
              </a:solidFill>
            </a:endParaRPr>
          </a:p>
          <a:p>
            <a:pPr algn="ctr"/>
            <a:r>
              <a:rPr kumimoji="1" lang="ja-JP" altLang="en-US" sz="1400" dirty="0"/>
              <a:t>となりつつあります。</a:t>
            </a:r>
            <a:endParaRPr kumimoji="1" lang="en-US" altLang="ja-JP" sz="1400" dirty="0"/>
          </a:p>
          <a:p>
            <a:pPr algn="ctr"/>
            <a:r>
              <a:rPr kumimoji="1" lang="ja-JP" altLang="en-US" sz="1400" dirty="0"/>
              <a:t>これを機に、電子申請のご利用について、</a:t>
            </a:r>
            <a:endParaRPr kumimoji="1" lang="en-US" altLang="ja-JP" sz="1400" dirty="0"/>
          </a:p>
          <a:p>
            <a:pPr algn="ctr"/>
            <a:r>
              <a:rPr kumimoji="1" lang="ja-JP" altLang="en-US" sz="1400" dirty="0"/>
              <a:t>是非ご検討ください。</a:t>
            </a:r>
            <a:endParaRPr kumimoji="1" lang="en-US" altLang="ja-JP" sz="1400" dirty="0"/>
          </a:p>
        </p:txBody>
      </p:sp>
    </p:spTree>
    <p:extLst>
      <p:ext uri="{BB962C8B-B14F-4D97-AF65-F5344CB8AC3E}">
        <p14:creationId xmlns:p14="http://schemas.microsoft.com/office/powerpoint/2010/main" val="4170087740"/>
      </p:ext>
    </p:extLst>
  </p:cSld>
  <p:clrMapOvr>
    <a:masterClrMapping/>
  </p:clrMapOvr>
  <mc:AlternateContent xmlns:mc="http://schemas.openxmlformats.org/markup-compatibility/2006" xmlns:p14="http://schemas.microsoft.com/office/powerpoint/2010/main">
    <mc:Choice Requires="p14">
      <p:transition spd="slow" p14:dur="2000" advTm="44673"/>
    </mc:Choice>
    <mc:Fallback xmlns="">
      <p:transition spd="slow" advTm="44673"/>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ンテグラル">
  <a:themeElements>
    <a:clrScheme name="インテグラル">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インテグラル">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インテグラル">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Integral</Template>
  <TotalTime>11939</TotalTime>
  <Words>2552</Words>
  <Application>Microsoft Office PowerPoint</Application>
  <PresentationFormat>A4 210 x 297 mm</PresentationFormat>
  <Paragraphs>256</Paragraphs>
  <Slides>8</Slides>
  <Notes>6</Notes>
  <HiddenSlides>0</HiddenSlides>
  <MMClips>1</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8</vt:i4>
      </vt:variant>
    </vt:vector>
  </HeadingPairs>
  <TitlesOfParts>
    <vt:vector size="19" baseType="lpstr">
      <vt:lpstr>HG丸ｺﾞｼｯｸM-PRO</vt:lpstr>
      <vt:lpstr>Meiryo UI</vt:lpstr>
      <vt:lpstr>ＭＳ Ｐゴシック</vt:lpstr>
      <vt:lpstr>ＭＳ Ｐ明朝</vt:lpstr>
      <vt:lpstr>Tw Cen MT</vt:lpstr>
      <vt:lpstr>Tw Cen MT Condensed</vt:lpstr>
      <vt:lpstr>メイリオ</vt:lpstr>
      <vt:lpstr>Calibri</vt:lpstr>
      <vt:lpstr>Times New Roman</vt:lpstr>
      <vt:lpstr>Wingdings 3</vt:lpstr>
      <vt:lpstr>インテグラル</vt:lpstr>
      <vt:lpstr>PowerPoint プレゼンテーション</vt:lpstr>
      <vt:lpstr>１　添付書類の照合省略</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1246</cp:revision>
  <cp:lastPrinted>2022-02-04T10:32:22Z</cp:lastPrinted>
  <dcterms:created xsi:type="dcterms:W3CDTF">1601-01-01T00:00:00Z</dcterms:created>
  <dcterms:modified xsi:type="dcterms:W3CDTF">2024-02-27T02:48:48Z</dcterms:modified>
</cp:coreProperties>
</file>