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200900" cy="10333038"/>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4">
          <p15:clr>
            <a:srgbClr val="A4A3A4"/>
          </p15:clr>
        </p15:guide>
        <p15:guide id="2" pos="42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沼 瑞穂(oonuma-mizuho01)" initials="大沼" lastIdx="1" clrIdx="0">
    <p:extLst>
      <p:ext uri="{19B8F6BF-5375-455C-9EA6-DF929625EA0E}">
        <p15:presenceInfo xmlns:p15="http://schemas.microsoft.com/office/powerpoint/2012/main" userId="S-1-5-21-4175116151-3849908774-3845857867-376450" providerId="AD"/>
      </p:ext>
    </p:extLst>
  </p:cmAuthor>
  <p:cmAuthor id="2" name="高橋優奈" initials="高橋優奈" lastIdx="1" clrIdx="1">
    <p:extLst>
      <p:ext uri="{19B8F6BF-5375-455C-9EA6-DF929625EA0E}">
        <p15:presenceInfo xmlns:p15="http://schemas.microsoft.com/office/powerpoint/2012/main" userId="高橋優奈"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CCFF99"/>
    <a:srgbClr val="E3E30D"/>
    <a:srgbClr val="0000FF"/>
    <a:srgbClr val="9900FF"/>
    <a:srgbClr val="008000"/>
    <a:srgbClr val="00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6391" autoAdjust="0"/>
  </p:normalViewPr>
  <p:slideViewPr>
    <p:cSldViewPr>
      <p:cViewPr>
        <p:scale>
          <a:sx n="60" d="100"/>
          <a:sy n="60" d="100"/>
        </p:scale>
        <p:origin x="2244" y="300"/>
      </p:cViewPr>
      <p:guideLst>
        <p:guide orient="horz" pos="3254"/>
        <p:guide pos="4286"/>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mja7000000cb016.mja.esb.mhlw.go.jp\vol8\TYVYRS\Desktop\&#38651;&#23376;&#30003;&#35531;&#21033;&#29992;&#29575;&#12288;&#12464;&#12521;&#125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b="1" dirty="0">
                <a:solidFill>
                  <a:schemeClr val="tx1"/>
                </a:solidFill>
              </a:rPr>
              <a:t>電子</a:t>
            </a:r>
            <a:r>
              <a:rPr lang="ja-JP" altLang="en-US" b="1" dirty="0" smtClean="0">
                <a:solidFill>
                  <a:schemeClr val="tx1"/>
                </a:solidFill>
              </a:rPr>
              <a:t>申請利用率の推移</a:t>
            </a:r>
            <a:endParaRPr lang="ja-JP" altLang="en-US" b="1" dirty="0">
              <a:solidFill>
                <a:schemeClr val="tx1"/>
              </a:solidFill>
            </a:endParaRPr>
          </a:p>
        </c:rich>
      </c:tx>
      <c:layout/>
      <c:overlay val="0"/>
      <c:spPr>
        <a:solidFill>
          <a:schemeClr val="accent1">
            <a:lumMod val="20000"/>
            <a:lumOff val="80000"/>
          </a:schemeClr>
        </a:solidFill>
        <a:ln cmpd="thickThin">
          <a:solidFill>
            <a:schemeClr val="accent1">
              <a:shade val="50000"/>
            </a:schemeClr>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Sheet1!$A$2</c:f>
              <c:strCache>
                <c:ptCount val="1"/>
                <c:pt idx="0">
                  <c:v>電子申請率</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平成30年</c:v>
                </c:pt>
                <c:pt idx="1">
                  <c:v>令和1年</c:v>
                </c:pt>
                <c:pt idx="2">
                  <c:v>令和2年</c:v>
                </c:pt>
                <c:pt idx="3">
                  <c:v>令和3年</c:v>
                </c:pt>
                <c:pt idx="4">
                  <c:v>令和4年</c:v>
                </c:pt>
              </c:strCache>
            </c:strRef>
          </c:cat>
          <c:val>
            <c:numRef>
              <c:f>Sheet1!$B$2:$F$2</c:f>
              <c:numCache>
                <c:formatCode>0.00%</c:formatCode>
                <c:ptCount val="5"/>
                <c:pt idx="0">
                  <c:v>0.29799999999999999</c:v>
                </c:pt>
                <c:pt idx="1">
                  <c:v>0.35199999999999998</c:v>
                </c:pt>
                <c:pt idx="2">
                  <c:v>0.51900000000000002</c:v>
                </c:pt>
                <c:pt idx="3">
                  <c:v>0.628</c:v>
                </c:pt>
                <c:pt idx="4">
                  <c:v>0.66500000000000004</c:v>
                </c:pt>
              </c:numCache>
            </c:numRef>
          </c:val>
          <c:extLst>
            <c:ext xmlns:c16="http://schemas.microsoft.com/office/drawing/2014/chart" uri="{C3380CC4-5D6E-409C-BE32-E72D297353CC}">
              <c16:uniqueId val="{00000000-6BC4-4D4D-98FE-82A8C5CD1B8B}"/>
            </c:ext>
          </c:extLst>
        </c:ser>
        <c:dLbls>
          <c:dLblPos val="outEnd"/>
          <c:showLegendKey val="0"/>
          <c:showVal val="1"/>
          <c:showCatName val="0"/>
          <c:showSerName val="0"/>
          <c:showPercent val="0"/>
          <c:showBubbleSize val="0"/>
        </c:dLbls>
        <c:gapWidth val="219"/>
        <c:overlap val="-27"/>
        <c:axId val="1768575648"/>
        <c:axId val="1768576064"/>
      </c:barChart>
      <c:catAx>
        <c:axId val="176857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68576064"/>
        <c:crosses val="autoZero"/>
        <c:auto val="1"/>
        <c:lblAlgn val="ctr"/>
        <c:lblOffset val="100"/>
        <c:noMultiLvlLbl val="0"/>
      </c:catAx>
      <c:valAx>
        <c:axId val="1768576064"/>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6857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0"/>
            <a:ext cx="2948887" cy="496888"/>
          </a:xfrm>
          <a:prstGeom prst="rect">
            <a:avLst/>
          </a:prstGeom>
        </p:spPr>
        <p:txBody>
          <a:bodyPr vert="horz" lIns="91440" tIns="45720" rIns="91440" bIns="45720" rtlCol="0"/>
          <a:lstStyle>
            <a:lvl1pPr algn="r">
              <a:defRPr sz="1200"/>
            </a:lvl1pPr>
          </a:lstStyle>
          <a:p>
            <a:fld id="{216A7290-273C-4D98-A606-1CACB393D60B}" type="datetimeFigureOut">
              <a:rPr kumimoji="1" lang="ja-JP" altLang="en-US" smtClean="0"/>
              <a:t>2023/2/17</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556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21225"/>
            <a:ext cx="5443856"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6887"/>
          </a:xfrm>
          <a:prstGeom prst="rect">
            <a:avLst/>
          </a:prstGeom>
        </p:spPr>
        <p:txBody>
          <a:bodyPr vert="horz" lIns="91440" tIns="45720" rIns="91440" bIns="45720" rtlCol="0" anchor="b"/>
          <a:lstStyle>
            <a:lvl1pPr algn="r">
              <a:defRPr sz="1200"/>
            </a:lvl1pPr>
          </a:lstStyle>
          <a:p>
            <a:fld id="{B5FB8DFE-E13A-44FA-BA75-85A6FE19D0A0}" type="slidenum">
              <a:rPr kumimoji="1" lang="ja-JP" altLang="en-US" smtClean="0"/>
              <a:t>‹#›</a:t>
            </a:fld>
            <a:endParaRPr kumimoji="1" lang="ja-JP" altLang="en-US"/>
          </a:p>
        </p:txBody>
      </p:sp>
    </p:spTree>
    <p:extLst>
      <p:ext uri="{BB962C8B-B14F-4D97-AF65-F5344CB8AC3E}">
        <p14:creationId xmlns:p14="http://schemas.microsoft.com/office/powerpoint/2010/main" val="33069933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FB8DFE-E13A-44FA-BA75-85A6FE19D0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4362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0"/>
            <a:ext cx="6120765"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77705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51077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624289"/>
            <a:ext cx="1275159" cy="1328225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624289"/>
            <a:ext cx="3707963" cy="1328225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68781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48345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639935"/>
            <a:ext cx="6120765" cy="20522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379583"/>
            <a:ext cx="6120765" cy="22603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300754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6" y="3633307"/>
            <a:ext cx="2491561"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633307"/>
            <a:ext cx="2491562"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53532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12975"/>
            <a:ext cx="318164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76913"/>
            <a:ext cx="318164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3"/>
            <a:ext cx="318289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34309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28369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5233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6" cy="175087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11409"/>
            <a:ext cx="4025503" cy="8818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5"/>
            <a:ext cx="2369046" cy="70680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409311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6"/>
            <a:ext cx="4320540" cy="85391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2023/2/17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80765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3"/>
            <a:ext cx="6480810" cy="68193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6"/>
            <a:ext cx="1680210" cy="550139"/>
          </a:xfrm>
          <a:prstGeom prst="rect">
            <a:avLst/>
          </a:prstGeom>
        </p:spPr>
        <p:txBody>
          <a:bodyPr vert="horz" lIns="91440" tIns="45720" rIns="91440" bIns="45720" rtlCol="0" anchor="ctr"/>
          <a:lstStyle>
            <a:lvl1pPr algn="l">
              <a:defRPr sz="1200">
                <a:solidFill>
                  <a:schemeClr val="tx1">
                    <a:tint val="75000"/>
                  </a:schemeClr>
                </a:solidFill>
              </a:defRPr>
            </a:lvl1pPr>
          </a:lstStyle>
          <a:p>
            <a:fld id="{1C213FC8-B9D2-4C27-B3F6-185D33A7C005}" type="datetimeFigureOut">
              <a:rPr kumimoji="1" lang="ja-JP" altLang="en-US" smtClean="0"/>
              <a:t>2023/2/17</a:t>
            </a:fld>
            <a:endParaRPr kumimoji="1" lang="ja-JP" altLang="en-US"/>
          </a:p>
        </p:txBody>
      </p:sp>
      <p:sp>
        <p:nvSpPr>
          <p:cNvPr id="5" name="フッター プレースホルダー 4"/>
          <p:cNvSpPr>
            <a:spLocks noGrp="1"/>
          </p:cNvSpPr>
          <p:nvPr>
            <p:ph type="ftr" sz="quarter" idx="3"/>
          </p:nvPr>
        </p:nvSpPr>
        <p:spPr>
          <a:xfrm>
            <a:off x="2460308" y="9577196"/>
            <a:ext cx="2280285" cy="5501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6"/>
            <a:ext cx="1680210" cy="550139"/>
          </a:xfrm>
          <a:prstGeom prst="rect">
            <a:avLst/>
          </a:prstGeom>
        </p:spPr>
        <p:txBody>
          <a:bodyPr vert="horz" lIns="91440" tIns="45720" rIns="91440" bIns="45720" rtlCol="0" anchor="ctr"/>
          <a:lstStyle>
            <a:lvl1pPr algn="r">
              <a:defRPr sz="1200">
                <a:solidFill>
                  <a:schemeClr val="tx1">
                    <a:tint val="75000"/>
                  </a:schemeClr>
                </a:solidFill>
              </a:defRPr>
            </a:lvl1p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31588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shinsei.e-gov.go.jp/" TargetMode="External"/><Relationship Id="rId7"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gbiz-id.go.jp/top/" TargetMode="External"/><Relationship Id="rId4" Type="http://schemas.openxmlformats.org/officeDocument/2006/relationships/hyperlink" Target="https://www.nenkin.go.jp/denshibenri/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271285" y="5608092"/>
            <a:ext cx="6679140" cy="746358"/>
          </a:xfrm>
          <a:prstGeom prst="rect">
            <a:avLst/>
          </a:prstGeom>
          <a:noFill/>
          <a:ln>
            <a:noFill/>
          </a:ln>
        </p:spPr>
        <p:txBody>
          <a:bodyPr wrap="square">
            <a:spAutoFit/>
          </a:bodyPr>
          <a:lstStyle/>
          <a:p>
            <a:pPr lvl="0" indent="139700">
              <a:lnSpc>
                <a:spcPts val="1680"/>
              </a:lnSpc>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グラフのデータは雇用保険被保険者資格取得届・喪失届・離職証明書、高年齢継続給付支給申請、育児休業給付支給申請　　　　　　の総合計の利用率を表しています。</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indent="139700">
              <a:lnSpc>
                <a:spcPts val="1680"/>
              </a:lnSpc>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年度については</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月までの総合計のデータとなっています。</a:t>
            </a: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18404" y="3910679"/>
            <a:ext cx="2926843" cy="1618392"/>
          </a:xfrm>
          <a:prstGeom prst="rect">
            <a:avLst/>
          </a:prstGeom>
          <a:noFill/>
          <a:ln>
            <a:noFill/>
          </a:ln>
        </p:spPr>
        <p:txBody>
          <a:bodyPr wrap="square">
            <a:spAutoFit/>
          </a:bodyPr>
          <a:lstStyle/>
          <a:p>
            <a:pPr lvl="0" indent="139700">
              <a:lnSpc>
                <a:spcPts val="1680"/>
              </a:lnSpc>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雇用保険適用関係や雇用継続給付の届出・申請にかかる電子申請利用率は年々増加しています。名古屋東所において、令和</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年度は利用率が</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65</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％を超えました。愛知局内においては電子申請の利用率が</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％を超えるハローワークもあり、電子申請を始める会社が増えています。</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72007" y="607211"/>
            <a:ext cx="7077697" cy="10649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86737" y="1877975"/>
            <a:ext cx="6916454" cy="9915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295475" y="2519936"/>
            <a:ext cx="6679140" cy="1182375"/>
          </a:xfrm>
          <a:prstGeom prst="rect">
            <a:avLst/>
          </a:prstGeom>
          <a:solidFill>
            <a:schemeClr val="accent1">
              <a:lumMod val="20000"/>
              <a:lumOff val="80000"/>
            </a:schemeClr>
          </a:solidFill>
        </p:spPr>
        <p:txBody>
          <a:bodyPr wrap="square">
            <a:spAutoFit/>
          </a:bodyPr>
          <a:lstStyle/>
          <a:p>
            <a:pPr lvl="0" indent="139700">
              <a:lnSpc>
                <a:spcPts val="1680"/>
              </a:lnSpc>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現在、政府全体で行政コスト</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行政手続きに要する事業者の作業時間</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を削減するため電子申請の利用促進を進めています。雇用保険適用関係や雇用継続給付の届出・申請について、既に多くの方に電子申請をご利用いただいております。</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indent="139700">
              <a:lnSpc>
                <a:spcPts val="1680"/>
              </a:lnSpc>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来所による届出・申請をされている事業主の皆様は、是非、電子申請の利用をご検討下さい。</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AutoShape 12"/>
          <p:cNvSpPr>
            <a:spLocks noChangeArrowheads="1"/>
          </p:cNvSpPr>
          <p:nvPr/>
        </p:nvSpPr>
        <p:spPr bwMode="auto">
          <a:xfrm>
            <a:off x="-252466" y="-258275"/>
            <a:ext cx="647843"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3" name="図 12"/>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85480" y="-303584"/>
            <a:ext cx="522600" cy="531812"/>
          </a:xfrm>
          <a:prstGeom prst="rect">
            <a:avLst/>
          </a:prstGeom>
          <a:noFill/>
          <a:ln w="9525">
            <a:noFill/>
            <a:miter lim="800000"/>
            <a:headEnd/>
            <a:tailEnd/>
          </a:ln>
        </p:spPr>
      </p:pic>
      <p:sp>
        <p:nvSpPr>
          <p:cNvPr id="14" name="AutoShape 14"/>
          <p:cNvSpPr>
            <a:spLocks noChangeArrowheads="1"/>
          </p:cNvSpPr>
          <p:nvPr/>
        </p:nvSpPr>
        <p:spPr bwMode="auto">
          <a:xfrm>
            <a:off x="900314" y="-258275"/>
            <a:ext cx="6913500"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295475" y="282499"/>
            <a:ext cx="427708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雇用保険関係の届出・申請を行う事業主の皆さまへ</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正方形/長方形 1"/>
          <p:cNvSpPr/>
          <p:nvPr/>
        </p:nvSpPr>
        <p:spPr>
          <a:xfrm>
            <a:off x="72007" y="619709"/>
            <a:ext cx="7145915" cy="1209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lang="ja-JP" altLang="en-US"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ハローワークでは各種手続のオンライン化・業務効率化を図るため</a:t>
            </a:r>
            <a:endParaRPr lang="en-US" altLang="ja-JP"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spcBef>
                <a:spcPts val="0"/>
              </a:spcBef>
              <a:spcAft>
                <a:spcPts val="0"/>
              </a:spcAft>
              <a:buClrTx/>
              <a:buSzTx/>
              <a:buFontTx/>
              <a:buNone/>
              <a:tabLst/>
              <a:defRPr/>
            </a:pPr>
            <a:r>
              <a:rPr lang="ja-JP" altLang="en-US" sz="3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電子申請のご利用</a:t>
            </a:r>
            <a:r>
              <a:rPr lang="ja-JP" altLang="en-US" sz="22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をお勧めしています！！</a:t>
            </a:r>
            <a:endParaRPr kumimoji="1" lang="en-US" altLang="ja-JP"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a:spLocks noChangeAspect="1"/>
          </p:cNvSpPr>
          <p:nvPr/>
        </p:nvSpPr>
        <p:spPr>
          <a:xfrm>
            <a:off x="197204" y="2132891"/>
            <a:ext cx="415498" cy="369332"/>
          </a:xfrm>
          <a:prstGeom prst="rect">
            <a:avLst/>
          </a:prstGeom>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233479" y="6926089"/>
            <a:ext cx="6787351" cy="2554545"/>
          </a:xfrm>
          <a:prstGeom prst="rect">
            <a:avLst/>
          </a:prstGeom>
          <a:solidFill>
            <a:schemeClr val="accent2">
              <a:lumMod val="20000"/>
              <a:lumOff val="80000"/>
            </a:schemeClr>
          </a:solidFill>
          <a:ln w="19050">
            <a:solidFill>
              <a:schemeClr val="accent2"/>
            </a:solidFill>
          </a:ln>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電子申請なら、</a:t>
            </a:r>
            <a:r>
              <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a:t>
            </a:r>
            <a:r>
              <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365</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日いつでも申請可能です！</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ハローワークの窓口に出向く必要はありませんので、窓口での提出のような待ち時間がなく、自宅やオフィスのパソコンなど、どこからでも申請できます。</a:t>
            </a:r>
            <a:endParaRPr lang="en-US" altLang="ja-JP"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lang="ja-JP" altLang="en-US"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（ただし、返戻にはお時間をいただくことがあります。また、繁忙期には「資格喪失届（離職票あり）」を優先して処理を行うため、その他届出等の返戻には時間がかかることがあります。</a:t>
            </a:r>
            <a:endParaRPr lang="en-US" altLang="ja-JP" sz="10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時間やコストを削減できます！</a:t>
            </a:r>
            <a:endParaRPr kumimoji="1" lang="en-US" altLang="ja-JP"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申請・届出用紙の入手は不要です。書類申請のための移動費・人件費などのコストを削減できます。</a:t>
            </a:r>
            <a:endParaRPr kumimoji="1" lang="en-US" altLang="ja-JP" sz="10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簡単・スピーディーに申請できます！</a:t>
            </a:r>
            <a:endParaRPr kumimoji="1" lang="en-US" altLang="ja-JP"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0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大量の申請書への記入も、電子申請ならデータでスピーディーに処理できます。また、入力時のチェック機能により、記入漏れなどを防ぐことができます。</a:t>
            </a:r>
            <a:endParaRPr kumimoji="1" lang="en-US" altLang="ja-JP" sz="105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●マイナンバー等の個人情報の持ち運びが不要となります！</a:t>
            </a:r>
            <a:endParaRPr kumimoji="1" lang="en-US" altLang="ja-JP"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35737" y="6562553"/>
            <a:ext cx="4681237" cy="361439"/>
          </a:xfrm>
          <a:prstGeom prst="rect">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電子申請のメリット</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23" name="グラフ 22"/>
          <p:cNvGraphicFramePr>
            <a:graphicFrameLocks/>
          </p:cNvGraphicFramePr>
          <p:nvPr>
            <p:extLst>
              <p:ext uri="{D42A27DB-BD31-4B8C-83A1-F6EECF244321}">
                <p14:modId xmlns:p14="http://schemas.microsoft.com/office/powerpoint/2010/main" val="2431519099"/>
              </p:ext>
            </p:extLst>
          </p:nvPr>
        </p:nvGraphicFramePr>
        <p:xfrm>
          <a:off x="3492438" y="3760952"/>
          <a:ext cx="3410796" cy="1886866"/>
        </p:xfrm>
        <a:graphic>
          <a:graphicData uri="http://schemas.openxmlformats.org/drawingml/2006/chart">
            <c:chart xmlns:c="http://schemas.openxmlformats.org/drawingml/2006/chart" xmlns:r="http://schemas.openxmlformats.org/officeDocument/2006/relationships" r:id="rId4"/>
          </a:graphicData>
        </a:graphic>
      </p:graphicFrame>
      <p:sp>
        <p:nvSpPr>
          <p:cNvPr id="28" name="正方形/長方形 27"/>
          <p:cNvSpPr/>
          <p:nvPr/>
        </p:nvSpPr>
        <p:spPr>
          <a:xfrm>
            <a:off x="382449" y="2188205"/>
            <a:ext cx="4680520" cy="310341"/>
          </a:xfrm>
          <a:prstGeom prst="rect">
            <a:avLst/>
          </a:prstGeom>
          <a:noFill/>
        </p:spPr>
        <p:txBody>
          <a:bodyPr wrap="square">
            <a:spAutoFit/>
          </a:bodyPr>
          <a:lstStyle/>
          <a:p>
            <a:pPr lvl="0" indent="139700">
              <a:lnSpc>
                <a:spcPts val="1680"/>
              </a:lnSpc>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電子申請のご利用が増えています！</a:t>
            </a:r>
            <a:endParaRPr kumimoji="1" lang="en-US" altLang="ja-JP"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4" name="グループ化 23"/>
          <p:cNvGrpSpPr/>
          <p:nvPr/>
        </p:nvGrpSpPr>
        <p:grpSpPr>
          <a:xfrm>
            <a:off x="-549056" y="9703023"/>
            <a:ext cx="8037938" cy="883046"/>
            <a:chOff x="-620101" y="9747797"/>
            <a:chExt cx="8037938" cy="883046"/>
          </a:xfrm>
        </p:grpSpPr>
        <p:sp>
          <p:nvSpPr>
            <p:cNvPr id="27" name="AutoShape 7"/>
            <p:cNvSpPr>
              <a:spLocks noChangeArrowheads="1"/>
            </p:cNvSpPr>
            <p:nvPr/>
          </p:nvSpPr>
          <p:spPr bwMode="auto">
            <a:xfrm>
              <a:off x="-620101" y="10119636"/>
              <a:ext cx="6913499"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9" name="グループ化 28"/>
            <p:cNvGrpSpPr/>
            <p:nvPr/>
          </p:nvGrpSpPr>
          <p:grpSpPr>
            <a:xfrm>
              <a:off x="2235739" y="9747797"/>
              <a:ext cx="5182098" cy="883046"/>
              <a:chOff x="2235739" y="9747797"/>
              <a:chExt cx="5182098" cy="883046"/>
            </a:xfrm>
          </p:grpSpPr>
          <p:sp>
            <p:nvSpPr>
              <p:cNvPr id="30" name="Rectangle 10"/>
              <p:cNvSpPr>
                <a:spLocks noChangeArrowheads="1"/>
              </p:cNvSpPr>
              <p:nvPr/>
            </p:nvSpPr>
            <p:spPr bwMode="auto">
              <a:xfrm>
                <a:off x="2235739" y="9747797"/>
                <a:ext cx="2571043" cy="338966"/>
              </a:xfrm>
              <a:prstGeom prst="rect">
                <a:avLst/>
              </a:prstGeom>
              <a:noFill/>
              <a:ln w="9525">
                <a:noFill/>
                <a:miter lim="800000"/>
                <a:headEnd/>
                <a:tailEnd/>
              </a:ln>
            </p:spPr>
            <p:txBody>
              <a:bodyPr wrap="square" lIns="91848" tIns="45924" rIns="91848" bIns="45924">
                <a:spAutoFit/>
              </a:body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ハローワーク名古屋東</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 name="図 1"/>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10800000">
                <a:off x="6236743" y="10072871"/>
                <a:ext cx="533251" cy="557972"/>
              </a:xfrm>
              <a:prstGeom prst="rect">
                <a:avLst/>
              </a:prstGeom>
              <a:noFill/>
              <a:ln w="9525">
                <a:noFill/>
                <a:miter lim="800000"/>
                <a:headEnd/>
                <a:tailEnd/>
              </a:ln>
            </p:spPr>
          </p:pic>
          <p:sp>
            <p:nvSpPr>
              <p:cNvPr id="32" name="AutoShape 9"/>
              <p:cNvSpPr>
                <a:spLocks noChangeArrowheads="1"/>
              </p:cNvSpPr>
              <p:nvPr/>
            </p:nvSpPr>
            <p:spPr bwMode="auto">
              <a:xfrm>
                <a:off x="6769994" y="10072871"/>
                <a:ext cx="647843"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grpSp>
    </p:spTree>
    <p:extLst>
      <p:ext uri="{BB962C8B-B14F-4D97-AF65-F5344CB8AC3E}">
        <p14:creationId xmlns:p14="http://schemas.microsoft.com/office/powerpoint/2010/main" val="3756917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2499" y="4013388"/>
            <a:ext cx="1799346" cy="379212"/>
          </a:xfrm>
          <a:solidFill>
            <a:schemeClr val="accent1">
              <a:lumMod val="20000"/>
              <a:lumOff val="80000"/>
            </a:schemeClr>
          </a:solidFill>
          <a:ln w="28575">
            <a:solidFill>
              <a:schemeClr val="tx2"/>
            </a:solidFill>
          </a:ln>
        </p:spPr>
        <p:txBody>
          <a:bodyPr>
            <a:normAutofit/>
          </a:bodyPr>
          <a:lstStyle/>
          <a:p>
            <a:pPr marL="0" indent="0">
              <a:buNone/>
            </a:pPr>
            <a:r>
              <a:rPr kumimoji="1" lang="ja-JP" altLang="en-US" sz="1800" b="1" dirty="0" smtClean="0">
                <a:latin typeface="メイリオ" panose="020B0604030504040204" pitchFamily="50" charset="-128"/>
                <a:ea typeface="メイリオ" panose="020B0604030504040204" pitchFamily="50" charset="-128"/>
              </a:rPr>
              <a:t>電子申請の流れ</a:t>
            </a:r>
            <a:endParaRPr kumimoji="1" lang="ja-JP" altLang="en-US" sz="18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253362" y="-306089"/>
            <a:ext cx="8066280" cy="546328"/>
            <a:chOff x="-396646" y="-171378"/>
            <a:chExt cx="8066280" cy="546328"/>
          </a:xfrm>
        </p:grpSpPr>
        <p:sp>
          <p:nvSpPr>
            <p:cNvPr id="4" name="AutoShape 12"/>
            <p:cNvSpPr>
              <a:spLocks noChangeArrowheads="1"/>
            </p:cNvSpPr>
            <p:nvPr/>
          </p:nvSpPr>
          <p:spPr bwMode="auto">
            <a:xfrm>
              <a:off x="-396646" y="-126069"/>
              <a:ext cx="647843"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5" name="図 4"/>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a:off x="241300" y="-171378"/>
              <a:ext cx="522600" cy="531812"/>
            </a:xfrm>
            <a:prstGeom prst="rect">
              <a:avLst/>
            </a:prstGeom>
            <a:noFill/>
            <a:ln w="9525">
              <a:noFill/>
              <a:miter lim="800000"/>
              <a:headEnd/>
              <a:tailEnd/>
            </a:ln>
          </p:spPr>
        </p:pic>
        <p:sp>
          <p:nvSpPr>
            <p:cNvPr id="6" name="AutoShape 14"/>
            <p:cNvSpPr>
              <a:spLocks noChangeArrowheads="1"/>
            </p:cNvSpPr>
            <p:nvPr/>
          </p:nvSpPr>
          <p:spPr bwMode="auto">
            <a:xfrm>
              <a:off x="756134" y="-126069"/>
              <a:ext cx="6913500"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grpSp>
        <p:nvGrpSpPr>
          <p:cNvPr id="11" name="グループ化 10"/>
          <p:cNvGrpSpPr/>
          <p:nvPr/>
        </p:nvGrpSpPr>
        <p:grpSpPr>
          <a:xfrm>
            <a:off x="-585060" y="9747797"/>
            <a:ext cx="8037938" cy="883046"/>
            <a:chOff x="-620101" y="9747797"/>
            <a:chExt cx="8037938" cy="883046"/>
          </a:xfrm>
        </p:grpSpPr>
        <p:sp>
          <p:nvSpPr>
            <p:cNvPr id="14" name="AutoShape 7"/>
            <p:cNvSpPr>
              <a:spLocks noChangeArrowheads="1"/>
            </p:cNvSpPr>
            <p:nvPr/>
          </p:nvSpPr>
          <p:spPr bwMode="auto">
            <a:xfrm>
              <a:off x="-620101" y="10119636"/>
              <a:ext cx="6913499"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15" name="グループ化 14"/>
            <p:cNvGrpSpPr/>
            <p:nvPr/>
          </p:nvGrpSpPr>
          <p:grpSpPr>
            <a:xfrm>
              <a:off x="2235739" y="9747797"/>
              <a:ext cx="5182098" cy="883046"/>
              <a:chOff x="2235739" y="9747797"/>
              <a:chExt cx="5182098" cy="883046"/>
            </a:xfrm>
          </p:grpSpPr>
          <p:sp>
            <p:nvSpPr>
              <p:cNvPr id="16" name="Rectangle 10"/>
              <p:cNvSpPr>
                <a:spLocks noChangeArrowheads="1"/>
              </p:cNvSpPr>
              <p:nvPr/>
            </p:nvSpPr>
            <p:spPr bwMode="auto">
              <a:xfrm>
                <a:off x="2235739" y="9747797"/>
                <a:ext cx="2571043" cy="338966"/>
              </a:xfrm>
              <a:prstGeom prst="rect">
                <a:avLst/>
              </a:prstGeom>
              <a:noFill/>
              <a:ln w="9525">
                <a:noFill/>
                <a:miter lim="800000"/>
                <a:headEnd/>
                <a:tailEnd/>
              </a:ln>
            </p:spPr>
            <p:txBody>
              <a:bodyPr wrap="square" lIns="91848" tIns="45924" rIns="91848" bIns="45924">
                <a:spAutoFit/>
              </a:body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ハローワーク名古屋東</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rot="10800000">
                <a:off x="6236741" y="10072871"/>
                <a:ext cx="533252" cy="557972"/>
              </a:xfrm>
              <a:prstGeom prst="rect">
                <a:avLst/>
              </a:prstGeom>
              <a:noFill/>
              <a:ln w="9525">
                <a:noFill/>
                <a:miter lim="800000"/>
                <a:headEnd/>
                <a:tailEnd/>
              </a:ln>
            </p:spPr>
          </p:pic>
          <p:sp>
            <p:nvSpPr>
              <p:cNvPr id="18" name="AutoShape 9"/>
              <p:cNvSpPr>
                <a:spLocks noChangeArrowheads="1"/>
              </p:cNvSpPr>
              <p:nvPr/>
            </p:nvSpPr>
            <p:spPr bwMode="auto">
              <a:xfrm>
                <a:off x="6769994" y="10072871"/>
                <a:ext cx="647843"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grpSp>
      <p:sp>
        <p:nvSpPr>
          <p:cNvPr id="21" name="正方形/長方形 20"/>
          <p:cNvSpPr/>
          <p:nvPr/>
        </p:nvSpPr>
        <p:spPr>
          <a:xfrm>
            <a:off x="180068" y="6475720"/>
            <a:ext cx="6838435" cy="161633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dirty="0" smtClean="0">
                <a:latin typeface="メイリオ" panose="020B0604030504040204" pitchFamily="50" charset="-128"/>
                <a:ea typeface="メイリオ" panose="020B0604030504040204" pitchFamily="50" charset="-128"/>
              </a:rPr>
              <a:t>●電子申請の手順</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e-</a:t>
            </a:r>
            <a:r>
              <a:rPr kumimoji="1" lang="en-US" altLang="ja-JP" sz="1050" dirty="0" err="1" smtClean="0">
                <a:latin typeface="メイリオ" panose="020B0604030504040204" pitchFamily="50" charset="-128"/>
                <a:ea typeface="メイリオ" panose="020B0604030504040204" pitchFamily="50" charset="-128"/>
              </a:rPr>
              <a:t>Gov</a:t>
            </a:r>
            <a:r>
              <a:rPr kumimoji="1" lang="ja-JP" altLang="en-US" sz="1050" dirty="0" smtClean="0">
                <a:latin typeface="メイリオ" panose="020B0604030504040204" pitchFamily="50" charset="-128"/>
                <a:ea typeface="メイリオ" panose="020B0604030504040204" pitchFamily="50" charset="-128"/>
              </a:rPr>
              <a:t>電子申請」から、パソコンでいつでもご利用いただけます。「</a:t>
            </a:r>
            <a:r>
              <a:rPr kumimoji="1" lang="en-US" altLang="ja-JP" sz="1050" dirty="0" smtClean="0">
                <a:latin typeface="メイリオ" panose="020B0604030504040204" pitchFamily="50" charset="-128"/>
                <a:ea typeface="メイリオ" panose="020B0604030504040204" pitchFamily="50" charset="-128"/>
              </a:rPr>
              <a:t>e-</a:t>
            </a:r>
            <a:r>
              <a:rPr kumimoji="1" lang="en-US" altLang="ja-JP" sz="1050" dirty="0" err="1" smtClean="0">
                <a:latin typeface="メイリオ" panose="020B0604030504040204" pitchFamily="50" charset="-128"/>
                <a:ea typeface="メイリオ" panose="020B0604030504040204" pitchFamily="50" charset="-128"/>
              </a:rPr>
              <a:t>Gov</a:t>
            </a:r>
            <a:r>
              <a:rPr kumimoji="1" lang="ja-JP" altLang="en-US" sz="1050" dirty="0" smtClean="0">
                <a:latin typeface="メイリオ" panose="020B0604030504040204" pitchFamily="50" charset="-128"/>
                <a:ea typeface="メイリオ" panose="020B0604030504040204" pitchFamily="50" charset="-128"/>
              </a:rPr>
              <a:t>電子申請」の場合、「</a:t>
            </a:r>
            <a:r>
              <a:rPr kumimoji="1" lang="en-US" altLang="ja-JP" sz="1050" dirty="0" smtClean="0">
                <a:latin typeface="メイリオ" panose="020B0604030504040204" pitchFamily="50" charset="-128"/>
                <a:ea typeface="メイリオ" panose="020B0604030504040204" pitchFamily="50" charset="-128"/>
              </a:rPr>
              <a:t>e-</a:t>
            </a:r>
            <a:r>
              <a:rPr kumimoji="1" lang="en-US" altLang="ja-JP" sz="1050" dirty="0" err="1" smtClean="0">
                <a:latin typeface="メイリオ" panose="020B0604030504040204" pitchFamily="50" charset="-128"/>
                <a:ea typeface="メイリオ" panose="020B0604030504040204" pitchFamily="50" charset="-128"/>
              </a:rPr>
              <a:t>Gov</a:t>
            </a:r>
            <a:r>
              <a:rPr kumimoji="1" lang="ja-JP" altLang="en-US" sz="1050" dirty="0" smtClean="0">
                <a:latin typeface="メイリオ" panose="020B0604030504040204" pitchFamily="50" charset="-128"/>
                <a:ea typeface="メイリオ" panose="020B0604030504040204" pitchFamily="50" charset="-128"/>
              </a:rPr>
              <a:t>電子申請用アプリケーション」のインストールが必要です。詳しくはホームページ（</a:t>
            </a:r>
            <a:r>
              <a:rPr kumimoji="1" lang="en-US" altLang="ja-JP" sz="1050" dirty="0" smtClean="0">
                <a:latin typeface="メイリオ" panose="020B0604030504040204" pitchFamily="50" charset="-128"/>
                <a:ea typeface="メイリオ" panose="020B0604030504040204" pitchFamily="50" charset="-128"/>
                <a:hlinkClick r:id="rId3"/>
              </a:rPr>
              <a:t>https://shinsei.e-gov.go.jp/</a:t>
            </a:r>
            <a:r>
              <a:rPr kumimoji="1" lang="ja-JP" altLang="en-US" sz="1050" dirty="0" smtClean="0">
                <a:latin typeface="メイリオ" panose="020B0604030504040204" pitchFamily="50" charset="-128"/>
                <a:ea typeface="メイリオ" panose="020B0604030504040204" pitchFamily="50" charset="-128"/>
              </a:rPr>
              <a:t>）をご参照ください。</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また、一部の手続きについて「届書作成プログラム（</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）」からマイナポータルを通じて電子申請を行うことができます。</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）「届書作成プログラム」とは、届書を簡易に作成・申請できるプログラムで、日本年金機構のホームページから無料でダウンロードすることができます。</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　ホームページ（</a:t>
            </a:r>
            <a:r>
              <a:rPr kumimoji="1" lang="en-US" altLang="ja-JP" sz="1000" dirty="0" smtClean="0">
                <a:latin typeface="メイリオ" panose="020B0604030504040204" pitchFamily="50" charset="-128"/>
                <a:ea typeface="メイリオ" panose="020B0604030504040204" pitchFamily="50" charset="-128"/>
                <a:hlinkClick r:id="rId4"/>
              </a:rPr>
              <a:t>https://www.nenkin.go.jp/denshibenri/index.html</a:t>
            </a:r>
            <a:r>
              <a:rPr kumimoji="1" lang="ja-JP" altLang="en-US" sz="1000" dirty="0" smtClean="0">
                <a:latin typeface="メイリオ" panose="020B0604030504040204" pitchFamily="50" charset="-128"/>
                <a:ea typeface="メイリオ" panose="020B0604030504040204" pitchFamily="50" charset="-128"/>
              </a:rPr>
              <a:t>）</a:t>
            </a:r>
            <a:endParaRPr kumimoji="1" lang="en-US" altLang="ja-JP" sz="100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180068" y="394604"/>
            <a:ext cx="6838435" cy="3364521"/>
            <a:chOff x="360090" y="2929447"/>
            <a:chExt cx="6552728" cy="3060795"/>
          </a:xfrm>
        </p:grpSpPr>
        <p:sp>
          <p:nvSpPr>
            <p:cNvPr id="2" name="正方形/長方形 1"/>
            <p:cNvSpPr/>
            <p:nvPr/>
          </p:nvSpPr>
          <p:spPr>
            <a:xfrm>
              <a:off x="360090" y="2929447"/>
              <a:ext cx="3758173" cy="290237"/>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電子申請の準備をしましょう！</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360090" y="3222303"/>
              <a:ext cx="6552728" cy="2767939"/>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smtClean="0">
                  <a:solidFill>
                    <a:schemeClr val="tx1"/>
                  </a:solidFill>
                  <a:latin typeface="メイリオ" panose="020B0604030504040204" pitchFamily="50" charset="-128"/>
                  <a:ea typeface="メイリオ" panose="020B0604030504040204" pitchFamily="50" charset="-128"/>
                </a:rPr>
                <a:t>　電子申請を始めるには事前準備が必要です。事前準備のチェックは、</a:t>
              </a:r>
              <a:r>
                <a:rPr kumimoji="1" lang="en-US" altLang="ja-JP" sz="1050" dirty="0" smtClean="0">
                  <a:solidFill>
                    <a:schemeClr val="tx1"/>
                  </a:solidFill>
                  <a:latin typeface="メイリオ" panose="020B0604030504040204" pitchFamily="50" charset="-128"/>
                  <a:ea typeface="メイリオ" panose="020B0604030504040204" pitchFamily="50" charset="-128"/>
                </a:rPr>
                <a:t>e-</a:t>
              </a:r>
              <a:r>
                <a:rPr kumimoji="1" lang="en-US" altLang="ja-JP" sz="1050" dirty="0" err="1" smtClean="0">
                  <a:solidFill>
                    <a:schemeClr val="tx1"/>
                  </a:solidFill>
                  <a:latin typeface="メイリオ" panose="020B0604030504040204" pitchFamily="50" charset="-128"/>
                  <a:ea typeface="メイリオ" panose="020B0604030504040204" pitchFamily="50" charset="-128"/>
                </a:rPr>
                <a:t>Gov</a:t>
              </a:r>
              <a:r>
                <a:rPr kumimoji="1" lang="ja-JP" altLang="en-US" sz="1050" dirty="0" smtClean="0">
                  <a:solidFill>
                    <a:schemeClr val="tx1"/>
                  </a:solidFill>
                  <a:latin typeface="メイリオ" panose="020B0604030504040204" pitchFamily="50" charset="-128"/>
                  <a:ea typeface="メイリオ" panose="020B0604030504040204" pitchFamily="50" charset="-128"/>
                </a:rPr>
                <a:t>ウェブサイトの「</a:t>
              </a:r>
              <a:r>
                <a:rPr kumimoji="1" lang="en-US" altLang="ja-JP" sz="1050" dirty="0" smtClean="0">
                  <a:solidFill>
                    <a:schemeClr val="tx1"/>
                  </a:solidFill>
                  <a:latin typeface="メイリオ" panose="020B0604030504040204" pitchFamily="50" charset="-128"/>
                  <a:ea typeface="メイリオ" panose="020B0604030504040204" pitchFamily="50" charset="-128"/>
                </a:rPr>
                <a:t>e-</a:t>
              </a:r>
              <a:r>
                <a:rPr kumimoji="1" lang="en-US" altLang="ja-JP" sz="1050" dirty="0" err="1" smtClean="0">
                  <a:solidFill>
                    <a:schemeClr val="tx1"/>
                  </a:solidFill>
                  <a:latin typeface="メイリオ" panose="020B0604030504040204" pitchFamily="50" charset="-128"/>
                  <a:ea typeface="メイリオ" panose="020B0604030504040204" pitchFamily="50" charset="-128"/>
                </a:rPr>
                <a:t>Gov</a:t>
              </a:r>
              <a:r>
                <a:rPr kumimoji="1" lang="ja-JP" altLang="en-US" sz="1050" dirty="0" smtClean="0">
                  <a:solidFill>
                    <a:schemeClr val="tx1"/>
                  </a:solidFill>
                  <a:latin typeface="メイリオ" panose="020B0604030504040204" pitchFamily="50" charset="-128"/>
                  <a:ea typeface="メイリオ" panose="020B0604030504040204" pitchFamily="50" charset="-128"/>
                </a:rPr>
                <a:t>電子申請システムの利用準備をする」ページにしたがって進めることができます。</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Step</a:t>
              </a:r>
              <a:r>
                <a:rPr kumimoji="1" lang="ja-JP" altLang="en-US" sz="1400" dirty="0" smtClean="0">
                  <a:solidFill>
                    <a:schemeClr val="tx1"/>
                  </a:solidFill>
                  <a:latin typeface="メイリオ" panose="020B0604030504040204" pitchFamily="50" charset="-128"/>
                  <a:ea typeface="メイリオ" panose="020B0604030504040204" pitchFamily="50" charset="-128"/>
                </a:rPr>
                <a:t>１　パソコンの環境を整えましょう！</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　パソコンとブラウザソフトが電子申請に必要な動作環境を満たしている必要があります。また、専用の電子申請用プログラム</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無料</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をインストールします。</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Ste</a:t>
              </a:r>
              <a:r>
                <a:rPr lang="en-US" altLang="ja-JP" sz="1400" dirty="0" smtClean="0">
                  <a:solidFill>
                    <a:schemeClr val="tx1"/>
                  </a:solidFill>
                  <a:latin typeface="メイリオ" panose="020B0604030504040204" pitchFamily="50" charset="-128"/>
                  <a:ea typeface="メイリオ" panose="020B0604030504040204" pitchFamily="50" charset="-128"/>
                </a:rPr>
                <a:t>p</a:t>
              </a:r>
              <a:r>
                <a:rPr lang="ja-JP" altLang="en-US" sz="1400" dirty="0" smtClean="0">
                  <a:solidFill>
                    <a:schemeClr val="tx1"/>
                  </a:solidFill>
                  <a:latin typeface="メイリオ" panose="020B0604030504040204" pitchFamily="50" charset="-128"/>
                  <a:ea typeface="メイリオ" panose="020B0604030504040204" pitchFamily="50" charset="-128"/>
                </a:rPr>
                <a:t>２　電子証明書を準備しましょう！</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　電子申請には「電子証明書」又は無料で取得可能な「</a:t>
              </a:r>
              <a:r>
                <a:rPr kumimoji="1" lang="en-US" altLang="ja-JP" sz="1050" dirty="0" smtClean="0">
                  <a:solidFill>
                    <a:schemeClr val="tx1"/>
                  </a:solidFill>
                  <a:latin typeface="メイリオ" panose="020B0604030504040204" pitchFamily="50" charset="-128"/>
                  <a:ea typeface="メイリオ" panose="020B0604030504040204" pitchFamily="50" charset="-128"/>
                </a:rPr>
                <a:t>G</a:t>
              </a:r>
              <a:r>
                <a:rPr kumimoji="1" lang="ja-JP" altLang="en-US" sz="1050" dirty="0" smtClean="0">
                  <a:solidFill>
                    <a:schemeClr val="tx1"/>
                  </a:solidFill>
                  <a:latin typeface="メイリオ" panose="020B0604030504040204" pitchFamily="50" charset="-128"/>
                  <a:ea typeface="メイリオ" panose="020B0604030504040204" pitchFamily="50" charset="-128"/>
                </a:rPr>
                <a:t>ビズ</a:t>
              </a:r>
              <a:r>
                <a:rPr kumimoji="1" lang="en-US" altLang="ja-JP" sz="1050" dirty="0" smtClean="0">
                  <a:solidFill>
                    <a:schemeClr val="tx1"/>
                  </a:solidFill>
                  <a:latin typeface="メイリオ" panose="020B0604030504040204" pitchFamily="50" charset="-128"/>
                  <a:ea typeface="メイリオ" panose="020B0604030504040204" pitchFamily="50" charset="-128"/>
                </a:rPr>
                <a:t>ID</a:t>
              </a:r>
              <a:r>
                <a:rPr kumimoji="1" lang="ja-JP" altLang="en-US" sz="1050" dirty="0" smtClean="0">
                  <a:solidFill>
                    <a:schemeClr val="tx1"/>
                  </a:solidFill>
                  <a:latin typeface="メイリオ" panose="020B0604030504040204" pitchFamily="50" charset="-128"/>
                  <a:ea typeface="メイリオ" panose="020B0604030504040204" pitchFamily="50" charset="-128"/>
                </a:rPr>
                <a:t>プライム</a:t>
              </a:r>
              <a:r>
                <a:rPr lang="ja-JP" altLang="en-US" sz="1050" dirty="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が必要です。</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●電子証明書</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rPr>
                <a:t>IC</a:t>
              </a:r>
              <a:r>
                <a:rPr kumimoji="1" lang="ja-JP" altLang="en-US" sz="1050" dirty="0" smtClean="0">
                  <a:solidFill>
                    <a:schemeClr val="tx1"/>
                  </a:solidFill>
                  <a:latin typeface="メイリオ" panose="020B0604030504040204" pitchFamily="50" charset="-128"/>
                  <a:ea typeface="メイリオ" panose="020B0604030504040204" pitchFamily="50" charset="-128"/>
                </a:rPr>
                <a:t>カード形式」と「ファイル形式」の２種類あります。電子証明書は「認証局」と呼ばれる発行機関から取得できます。官公庁のほか、民間の認証局もあります。詳しくは</a:t>
              </a:r>
              <a:r>
                <a:rPr kumimoji="1" lang="en-US" altLang="ja-JP" sz="1050" dirty="0" smtClean="0">
                  <a:solidFill>
                    <a:schemeClr val="tx1"/>
                  </a:solidFill>
                  <a:latin typeface="メイリオ" panose="020B0604030504040204" pitchFamily="50" charset="-128"/>
                  <a:ea typeface="メイリオ" panose="020B0604030504040204" pitchFamily="50" charset="-128"/>
                </a:rPr>
                <a:t>e-</a:t>
              </a:r>
              <a:r>
                <a:rPr kumimoji="1" lang="en-US" altLang="ja-JP" sz="1050" dirty="0" err="1" smtClean="0">
                  <a:solidFill>
                    <a:schemeClr val="tx1"/>
                  </a:solidFill>
                  <a:latin typeface="メイリオ" panose="020B0604030504040204" pitchFamily="50" charset="-128"/>
                  <a:ea typeface="メイリオ" panose="020B0604030504040204" pitchFamily="50" charset="-128"/>
                </a:rPr>
                <a:t>Gov</a:t>
              </a:r>
              <a:r>
                <a:rPr kumimoji="1" lang="ja-JP" altLang="en-US" sz="1050" dirty="0" smtClean="0">
                  <a:solidFill>
                    <a:schemeClr val="tx1"/>
                  </a:solidFill>
                  <a:latin typeface="メイリオ" panose="020B0604030504040204" pitchFamily="50" charset="-128"/>
                  <a:ea typeface="メイリオ" panose="020B0604030504040204" pitchFamily="50" charset="-128"/>
                </a:rPr>
                <a:t>ウェブサイトの「認証局ご案内」を参照してください。</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en-US" altLang="ja-JP" sz="1050" dirty="0" smtClean="0">
                  <a:solidFill>
                    <a:schemeClr val="tx1"/>
                  </a:solidFill>
                  <a:latin typeface="メイリオ" panose="020B0604030504040204" pitchFamily="50" charset="-128"/>
                  <a:ea typeface="メイリオ" panose="020B0604030504040204" pitchFamily="50" charset="-128"/>
                </a:rPr>
                <a:t>G</a:t>
              </a:r>
              <a:r>
                <a:rPr kumimoji="1" lang="ja-JP" altLang="en-US" sz="1050" dirty="0" smtClean="0">
                  <a:solidFill>
                    <a:schemeClr val="tx1"/>
                  </a:solidFill>
                  <a:latin typeface="メイリオ" panose="020B0604030504040204" pitchFamily="50" charset="-128"/>
                  <a:ea typeface="メイリオ" panose="020B0604030504040204" pitchFamily="50" charset="-128"/>
                </a:rPr>
                <a:t>ビズ</a:t>
              </a:r>
              <a:r>
                <a:rPr kumimoji="1" lang="en-US" altLang="ja-JP" sz="1050" dirty="0" smtClean="0">
                  <a:solidFill>
                    <a:schemeClr val="tx1"/>
                  </a:solidFill>
                  <a:latin typeface="メイリオ" panose="020B0604030504040204" pitchFamily="50" charset="-128"/>
                  <a:ea typeface="メイリオ" panose="020B0604030504040204" pitchFamily="50" charset="-128"/>
                </a:rPr>
                <a:t>ID</a:t>
              </a:r>
              <a:r>
                <a:rPr kumimoji="1" lang="ja-JP" altLang="en-US" sz="1050" dirty="0" smtClean="0">
                  <a:solidFill>
                    <a:schemeClr val="tx1"/>
                  </a:solidFill>
                  <a:latin typeface="メイリオ" panose="020B0604030504040204" pitchFamily="50" charset="-128"/>
                  <a:ea typeface="メイリオ" panose="020B0604030504040204" pitchFamily="50" charset="-128"/>
                </a:rPr>
                <a:t>プライム</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lang="ja-JP" altLang="en-US" sz="1050" dirty="0" smtClean="0">
                  <a:solidFill>
                    <a:schemeClr val="tx1"/>
                  </a:solidFill>
                  <a:latin typeface="メイリオ" panose="020B0604030504040204" pitchFamily="50" charset="-128"/>
                  <a:ea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rPr>
                <a:t>G</a:t>
              </a:r>
              <a:r>
                <a:rPr lang="ja-JP" altLang="en-US" sz="1050" dirty="0" smtClean="0">
                  <a:solidFill>
                    <a:schemeClr val="tx1"/>
                  </a:solidFill>
                  <a:latin typeface="メイリオ" panose="020B0604030504040204" pitchFamily="50" charset="-128"/>
                  <a:ea typeface="メイリオ" panose="020B0604030504040204" pitchFamily="50" charset="-128"/>
                </a:rPr>
                <a:t>ビズ</a:t>
              </a:r>
              <a:r>
                <a:rPr lang="en-US" altLang="ja-JP" sz="1050" dirty="0" smtClean="0">
                  <a:solidFill>
                    <a:schemeClr val="tx1"/>
                  </a:solidFill>
                  <a:latin typeface="メイリオ" panose="020B0604030504040204" pitchFamily="50" charset="-128"/>
                  <a:ea typeface="メイリオ" panose="020B0604030504040204" pitchFamily="50" charset="-128"/>
                </a:rPr>
                <a:t>ID</a:t>
              </a:r>
              <a:r>
                <a:rPr lang="ja-JP" altLang="en-US" sz="1050" dirty="0" smtClean="0">
                  <a:solidFill>
                    <a:schemeClr val="tx1"/>
                  </a:solidFill>
                  <a:latin typeface="メイリオ" panose="020B0604030504040204" pitchFamily="50" charset="-128"/>
                  <a:ea typeface="メイリオ" panose="020B0604030504040204" pitchFamily="50" charset="-128"/>
                </a:rPr>
                <a:t>プライムとは、</a:t>
              </a:r>
              <a:r>
                <a:rPr lang="en-US" altLang="ja-JP" sz="1050" dirty="0" smtClean="0">
                  <a:solidFill>
                    <a:schemeClr val="tx1"/>
                  </a:solidFill>
                  <a:latin typeface="メイリオ" panose="020B0604030504040204" pitchFamily="50" charset="-128"/>
                  <a:ea typeface="メイリオ" panose="020B0604030504040204" pitchFamily="50" charset="-128"/>
                </a:rPr>
                <a:t>1</a:t>
              </a:r>
              <a:r>
                <a:rPr lang="ja-JP" altLang="en-US" sz="1050" dirty="0" err="1" smtClean="0">
                  <a:solidFill>
                    <a:schemeClr val="tx1"/>
                  </a:solidFill>
                  <a:latin typeface="メイリオ" panose="020B0604030504040204" pitchFamily="50" charset="-128"/>
                  <a:ea typeface="メイリオ" panose="020B0604030504040204" pitchFamily="50" charset="-128"/>
                </a:rPr>
                <a:t>つの</a:t>
              </a:r>
              <a:r>
                <a:rPr lang="ja-JP" altLang="en-US" sz="1050" dirty="0" smtClean="0">
                  <a:solidFill>
                    <a:schemeClr val="tx1"/>
                  </a:solidFill>
                  <a:latin typeface="メイリオ" panose="020B0604030504040204" pitchFamily="50" charset="-128"/>
                  <a:ea typeface="メイリオ" panose="020B0604030504040204" pitchFamily="50" charset="-128"/>
                </a:rPr>
                <a:t>アカウントで複数の行政サービスにアクセスできる認証システムです。</a:t>
              </a:r>
              <a:r>
                <a:rPr lang="en-US" altLang="ja-JP" sz="1050" dirty="0" smtClean="0">
                  <a:solidFill>
                    <a:schemeClr val="tx1"/>
                  </a:solidFill>
                  <a:latin typeface="メイリオ" panose="020B0604030504040204" pitchFamily="50" charset="-128"/>
                  <a:ea typeface="メイリオ" panose="020B0604030504040204" pitchFamily="50" charset="-128"/>
                </a:rPr>
                <a:t>G</a:t>
              </a:r>
              <a:r>
                <a:rPr lang="ja-JP" altLang="en-US" sz="1050" dirty="0" smtClean="0">
                  <a:solidFill>
                    <a:schemeClr val="tx1"/>
                  </a:solidFill>
                  <a:latin typeface="メイリオ" panose="020B0604030504040204" pitchFamily="50" charset="-128"/>
                  <a:ea typeface="メイリオ" panose="020B0604030504040204" pitchFamily="50" charset="-128"/>
                </a:rPr>
                <a:t>ビズ</a:t>
              </a:r>
              <a:r>
                <a:rPr lang="en-US" altLang="ja-JP" sz="1050" dirty="0" smtClean="0">
                  <a:solidFill>
                    <a:schemeClr val="tx1"/>
                  </a:solidFill>
                  <a:latin typeface="メイリオ" panose="020B0604030504040204" pitchFamily="50" charset="-128"/>
                  <a:ea typeface="メイリオ" panose="020B0604030504040204" pitchFamily="50" charset="-128"/>
                </a:rPr>
                <a:t>ID</a:t>
              </a:r>
              <a:r>
                <a:rPr lang="ja-JP" altLang="en-US" sz="1050" dirty="0" smtClean="0">
                  <a:solidFill>
                    <a:schemeClr val="tx1"/>
                  </a:solidFill>
                  <a:latin typeface="メイリオ" panose="020B0604030504040204" pitchFamily="50" charset="-128"/>
                  <a:ea typeface="メイリオ" panose="020B0604030504040204" pitchFamily="50" charset="-128"/>
                </a:rPr>
                <a:t>プライムの発行については、（</a:t>
              </a:r>
              <a:r>
                <a:rPr lang="en-US" altLang="ja-JP" sz="1050" dirty="0" smtClean="0">
                  <a:solidFill>
                    <a:schemeClr val="tx1"/>
                  </a:solidFill>
                  <a:latin typeface="メイリオ" panose="020B0604030504040204" pitchFamily="50" charset="-128"/>
                  <a:ea typeface="メイリオ" panose="020B0604030504040204" pitchFamily="50" charset="-128"/>
                  <a:hlinkClick r:id="rId5"/>
                </a:rPr>
                <a:t>https://gbiz-id.go.jp/top/</a:t>
              </a:r>
              <a:r>
                <a:rPr lang="ja-JP" altLang="en-US" sz="1050" dirty="0" smtClean="0">
                  <a:solidFill>
                    <a:schemeClr val="tx1"/>
                  </a:solidFill>
                  <a:latin typeface="メイリオ" panose="020B0604030504040204" pitchFamily="50" charset="-128"/>
                  <a:ea typeface="メイリオ" panose="020B0604030504040204" pitchFamily="50" charset="-128"/>
                </a:rPr>
                <a:t>）こちらをご確認ください。</a:t>
              </a:r>
              <a:endParaRPr lang="en-US" altLang="ja-JP" sz="105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8" name="角丸四角形吹き出し 7"/>
            <p:cNvSpPr/>
            <p:nvPr/>
          </p:nvSpPr>
          <p:spPr>
            <a:xfrm>
              <a:off x="3889534" y="4160167"/>
              <a:ext cx="1974811" cy="216024"/>
            </a:xfrm>
            <a:prstGeom prst="wedgeRoundRectCallout">
              <a:avLst>
                <a:gd name="adj1" fmla="val -62347"/>
                <a:gd name="adj2" fmla="val 4300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マイナンバーカードが使えます</a:t>
              </a:r>
              <a:endParaRPr kumimoji="1" lang="ja-JP" altLang="en-US" sz="1050" dirty="0">
                <a:solidFill>
                  <a:schemeClr val="tx1"/>
                </a:solidFill>
              </a:endParaRPr>
            </a:p>
          </p:txBody>
        </p:sp>
      </p:grpSp>
      <p:sp>
        <p:nvSpPr>
          <p:cNvPr id="9" name="正方形/長方形 8"/>
          <p:cNvSpPr/>
          <p:nvPr/>
        </p:nvSpPr>
        <p:spPr>
          <a:xfrm>
            <a:off x="180069" y="8407650"/>
            <a:ext cx="6838435" cy="11958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あいち雇用保険電子申請事務センターについて</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　愛知県内の雇用保険電子申請事務手続きを申請受付から審査・決定までの事務処理を迅速に行うため、</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「あいち雇用保険電子申請事務センター」で集中して行っています。</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460-0003</a:t>
            </a:r>
            <a:r>
              <a:rPr kumimoji="1" lang="ja-JP" altLang="en-US" sz="1100" dirty="0" smtClean="0">
                <a:solidFill>
                  <a:schemeClr val="tx1"/>
                </a:solidFill>
                <a:latin typeface="メイリオ" panose="020B0604030504040204" pitchFamily="50" charset="-128"/>
                <a:ea typeface="メイリオ" panose="020B0604030504040204" pitchFamily="50" charset="-128"/>
              </a:rPr>
              <a:t>　名古屋市中区錦</a:t>
            </a:r>
            <a:r>
              <a:rPr kumimoji="1" lang="en-US" altLang="ja-JP" sz="1100" dirty="0" smtClean="0">
                <a:solidFill>
                  <a:schemeClr val="tx1"/>
                </a:solidFill>
                <a:latin typeface="メイリオ" panose="020B0604030504040204" pitchFamily="50" charset="-128"/>
                <a:ea typeface="メイリオ" panose="020B0604030504040204" pitchFamily="50" charset="-128"/>
              </a:rPr>
              <a:t>2-14-25</a:t>
            </a:r>
            <a:r>
              <a:rPr kumimoji="1" lang="ja-JP" altLang="en-US" sz="1100" dirty="0" smtClean="0">
                <a:solidFill>
                  <a:schemeClr val="tx1"/>
                </a:solidFill>
                <a:latin typeface="メイリオ" panose="020B0604030504040204" pitchFamily="50" charset="-128"/>
                <a:ea typeface="メイリオ" panose="020B0604030504040204" pitchFamily="50" charset="-128"/>
              </a:rPr>
              <a:t>　愛知労働局伏見庁舎</a:t>
            </a:r>
            <a:r>
              <a:rPr kumimoji="1" lang="en-US" altLang="ja-JP" sz="1100" dirty="0" smtClean="0">
                <a:solidFill>
                  <a:schemeClr val="tx1"/>
                </a:solidFill>
                <a:latin typeface="メイリオ" panose="020B0604030504040204" pitchFamily="50" charset="-128"/>
                <a:ea typeface="メイリオ" panose="020B0604030504040204" pitchFamily="50" charset="-128"/>
              </a:rPr>
              <a:t>12</a:t>
            </a:r>
            <a:r>
              <a:rPr kumimoji="1" lang="ja-JP" altLang="en-US" sz="1100" dirty="0" smtClean="0">
                <a:solidFill>
                  <a:schemeClr val="tx1"/>
                </a:solidFill>
                <a:latin typeface="メイリオ" panose="020B0604030504040204" pitchFamily="50" charset="-128"/>
                <a:ea typeface="メイリオ" panose="020B0604030504040204" pitchFamily="50" charset="-128"/>
              </a:rPr>
              <a:t>階</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rPr>
              <a:t>電話　</a:t>
            </a:r>
            <a:r>
              <a:rPr kumimoji="1" lang="en-US" altLang="ja-JP" sz="1100" dirty="0" smtClean="0">
                <a:solidFill>
                  <a:schemeClr val="tx1"/>
                </a:solidFill>
                <a:latin typeface="メイリオ" panose="020B0604030504040204" pitchFamily="50" charset="-128"/>
                <a:ea typeface="メイリオ" panose="020B0604030504040204" pitchFamily="50" charset="-128"/>
              </a:rPr>
              <a:t>052-688-5559</a:t>
            </a:r>
            <a:r>
              <a:rPr kumimoji="1" lang="ja-JP" altLang="en-US" sz="1100" dirty="0" smtClean="0">
                <a:solidFill>
                  <a:schemeClr val="tx1"/>
                </a:solidFill>
                <a:latin typeface="メイリオ" panose="020B0604030504040204" pitchFamily="50" charset="-128"/>
                <a:ea typeface="メイリオ" panose="020B0604030504040204" pitchFamily="50" charset="-128"/>
              </a:rPr>
              <a:t>　業務時間　午前</a:t>
            </a:r>
            <a:r>
              <a:rPr kumimoji="1" lang="en-US" altLang="ja-JP" sz="1100" dirty="0" smtClean="0">
                <a:solidFill>
                  <a:schemeClr val="tx1"/>
                </a:solidFill>
                <a:latin typeface="メイリオ" panose="020B0604030504040204" pitchFamily="50" charset="-128"/>
                <a:ea typeface="メイリオ" panose="020B0604030504040204" pitchFamily="50" charset="-128"/>
              </a:rPr>
              <a:t>8</a:t>
            </a:r>
            <a:r>
              <a:rPr kumimoji="1" lang="ja-JP" altLang="en-US" sz="1100" dirty="0" smtClean="0">
                <a:solidFill>
                  <a:schemeClr val="tx1"/>
                </a:solidFill>
                <a:latin typeface="メイリオ" panose="020B0604030504040204" pitchFamily="50" charset="-128"/>
                <a:ea typeface="メイリオ" panose="020B0604030504040204" pitchFamily="50" charset="-128"/>
              </a:rPr>
              <a:t>時</a:t>
            </a:r>
            <a:r>
              <a:rPr kumimoji="1" lang="en-US" altLang="ja-JP" sz="1100" dirty="0" smtClean="0">
                <a:solidFill>
                  <a:schemeClr val="tx1"/>
                </a:solidFill>
                <a:latin typeface="メイリオ" panose="020B0604030504040204" pitchFamily="50" charset="-128"/>
                <a:ea typeface="メイリオ" panose="020B0604030504040204" pitchFamily="50" charset="-128"/>
              </a:rPr>
              <a:t>30</a:t>
            </a:r>
            <a:r>
              <a:rPr kumimoji="1" lang="ja-JP" altLang="en-US" sz="1100" dirty="0" smtClean="0">
                <a:solidFill>
                  <a:schemeClr val="tx1"/>
                </a:solidFill>
                <a:latin typeface="メイリオ" panose="020B0604030504040204" pitchFamily="50" charset="-128"/>
                <a:ea typeface="メイリオ" panose="020B0604030504040204" pitchFamily="50" charset="-128"/>
              </a:rPr>
              <a:t>分～午後</a:t>
            </a:r>
            <a:r>
              <a:rPr kumimoji="1" lang="en-US" altLang="ja-JP" sz="1100" dirty="0" smtClean="0">
                <a:solidFill>
                  <a:schemeClr val="tx1"/>
                </a:solidFill>
                <a:latin typeface="メイリオ" panose="020B0604030504040204" pitchFamily="50" charset="-128"/>
                <a:ea typeface="メイリオ" panose="020B0604030504040204" pitchFamily="50" charset="-128"/>
              </a:rPr>
              <a:t>5</a:t>
            </a:r>
            <a:r>
              <a:rPr kumimoji="1" lang="ja-JP" altLang="en-US" sz="1100" dirty="0" smtClean="0">
                <a:solidFill>
                  <a:schemeClr val="tx1"/>
                </a:solidFill>
                <a:latin typeface="メイリオ" panose="020B0604030504040204" pitchFamily="50" charset="-128"/>
                <a:ea typeface="メイリオ" panose="020B0604030504040204" pitchFamily="50" charset="-128"/>
              </a:rPr>
              <a:t>時</a:t>
            </a:r>
            <a:r>
              <a:rPr kumimoji="1" lang="en-US" altLang="ja-JP" sz="1100" dirty="0" smtClean="0">
                <a:solidFill>
                  <a:schemeClr val="tx1"/>
                </a:solidFill>
                <a:latin typeface="メイリオ" panose="020B0604030504040204" pitchFamily="50" charset="-128"/>
                <a:ea typeface="メイリオ" panose="020B0604030504040204" pitchFamily="50" charset="-128"/>
              </a:rPr>
              <a:t>15</a:t>
            </a:r>
            <a:r>
              <a:rPr kumimoji="1" lang="ja-JP" altLang="en-US" sz="1100" dirty="0" smtClean="0">
                <a:solidFill>
                  <a:schemeClr val="tx1"/>
                </a:solidFill>
                <a:latin typeface="メイリオ" panose="020B0604030504040204" pitchFamily="50" charset="-128"/>
                <a:ea typeface="メイリオ" panose="020B0604030504040204" pitchFamily="50" charset="-128"/>
              </a:rPr>
              <a:t>分</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rPr>
              <a:t>土日祝、年末年始を除く平日</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p>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https://jsite.mhlw.go.jp/aichi-roudoukyoku/hourei</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seido</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tetsuzuki/koyou</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hoken/tetsuzuki/aichi</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center.html</a:t>
            </a:r>
            <a:r>
              <a:rPr kumimoji="1" lang="ja-JP" altLang="en-US" sz="900" dirty="0" smtClean="0">
                <a:solidFill>
                  <a:schemeClr val="tx1"/>
                </a:solidFill>
                <a:latin typeface="メイリオ" panose="020B0604030504040204" pitchFamily="50" charset="-128"/>
                <a:ea typeface="メイリオ" panose="020B0604030504040204" pitchFamily="50" charset="-128"/>
              </a:rPr>
              <a:t>）</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100" dirty="0">
              <a:solidFill>
                <a:schemeClr val="tx1"/>
              </a:solidFill>
            </a:endParaRPr>
          </a:p>
        </p:txBody>
      </p:sp>
      <p:grpSp>
        <p:nvGrpSpPr>
          <p:cNvPr id="19" name="グループ化 18"/>
          <p:cNvGrpSpPr/>
          <p:nvPr/>
        </p:nvGrpSpPr>
        <p:grpSpPr>
          <a:xfrm>
            <a:off x="687131" y="4202994"/>
            <a:ext cx="5738340" cy="2145533"/>
            <a:chOff x="540543" y="4123397"/>
            <a:chExt cx="5738340" cy="2145533"/>
          </a:xfrm>
        </p:grpSpPr>
        <p:sp>
          <p:nvSpPr>
            <p:cNvPr id="13" name="正方形/長方形 12"/>
            <p:cNvSpPr/>
            <p:nvPr/>
          </p:nvSpPr>
          <p:spPr>
            <a:xfrm>
              <a:off x="540543" y="5235457"/>
              <a:ext cx="863990" cy="458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入力・</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データ管理</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645884" y="4123397"/>
              <a:ext cx="5632999" cy="2145533"/>
              <a:chOff x="907184" y="4369529"/>
              <a:chExt cx="5632999" cy="2145533"/>
            </a:xfrm>
          </p:grpSpPr>
          <p:grpSp>
            <p:nvGrpSpPr>
              <p:cNvPr id="38" name="グループ化 37"/>
              <p:cNvGrpSpPr/>
              <p:nvPr/>
            </p:nvGrpSpPr>
            <p:grpSpPr>
              <a:xfrm>
                <a:off x="907184" y="4369529"/>
                <a:ext cx="5632999" cy="2145533"/>
                <a:chOff x="607050" y="551381"/>
                <a:chExt cx="5632999" cy="2089051"/>
              </a:xfrm>
            </p:grpSpPr>
            <p:pic>
              <p:nvPicPr>
                <p:cNvPr id="40" name="Picture 3" descr="C:\Users\YYGLH\AppData\Local\Microsoft\Windows\Temporary Internet Files\Content.IE5\ETLKBSWA\lgi01a2014061910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7050" y="1040707"/>
                  <a:ext cx="555997" cy="561007"/>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p:cNvSpPr/>
                <p:nvPr/>
              </p:nvSpPr>
              <p:spPr>
                <a:xfrm>
                  <a:off x="1377649" y="1062020"/>
                  <a:ext cx="362971" cy="1110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申請者</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3557293" y="939910"/>
                  <a:ext cx="353221" cy="1387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e-</a:t>
                  </a:r>
                  <a:r>
                    <a:rPr lang="en-US" altLang="ja-JP" b="1" dirty="0" err="1" smtClean="0">
                      <a:latin typeface="メイリオ" panose="020B0604030504040204" pitchFamily="50" charset="-128"/>
                      <a:ea typeface="メイリオ" panose="020B0604030504040204" pitchFamily="50" charset="-128"/>
                      <a:cs typeface="メイリオ" panose="020B0604030504040204" pitchFamily="50" charset="-128"/>
                    </a:rPr>
                    <a:t>Gov</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810793" y="944338"/>
                  <a:ext cx="361229" cy="1383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ハローワーク</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右矢印 43"/>
                <p:cNvSpPr/>
                <p:nvPr/>
              </p:nvSpPr>
              <p:spPr>
                <a:xfrm>
                  <a:off x="1887802" y="1267977"/>
                  <a:ext cx="1597690" cy="294283"/>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右矢印 44"/>
                <p:cNvSpPr/>
                <p:nvPr/>
              </p:nvSpPr>
              <p:spPr>
                <a:xfrm>
                  <a:off x="4426375" y="1303562"/>
                  <a:ext cx="1275832" cy="29815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rot="10800000">
                  <a:off x="1860003" y="1540494"/>
                  <a:ext cx="1597690" cy="28109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rot="10800000">
                  <a:off x="4411850" y="1586122"/>
                  <a:ext cx="1255673" cy="276157"/>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Picture 6" descr="C:\Users\YYGLH\AppData\Local\Microsoft\Windows\Temporary Internet Files\Content.IE5\Z30OC1R2\gi01a201502142000-thum[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5705" y="954050"/>
                  <a:ext cx="265853" cy="313927"/>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 descr="C:\Users\YYGLH\AppData\Local\Microsoft\Windows\Temporary Internet Files\Content.IE5\Z30OC1R2\gi01a201502142000-thum[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07031" y="939910"/>
                  <a:ext cx="255376" cy="301556"/>
                </a:xfrm>
                <a:prstGeom prst="rect">
                  <a:avLst/>
                </a:prstGeom>
                <a:noFill/>
                <a:extLst>
                  <a:ext uri="{909E8E84-426E-40DD-AFC4-6F175D3DCCD1}">
                    <a14:hiddenFill xmlns:a14="http://schemas.microsoft.com/office/drawing/2010/main">
                      <a:solidFill>
                        <a:srgbClr val="FFFFFF"/>
                      </a:solidFill>
                    </a14:hiddenFill>
                  </a:ext>
                </a:extLst>
              </p:spPr>
            </p:pic>
            <p:sp>
              <p:nvSpPr>
                <p:cNvPr id="50" name="Document"/>
                <p:cNvSpPr>
                  <a:spLocks noEditPoints="1" noChangeArrowheads="1"/>
                </p:cNvSpPr>
                <p:nvPr/>
              </p:nvSpPr>
              <p:spPr bwMode="auto">
                <a:xfrm>
                  <a:off x="4970820" y="1889745"/>
                  <a:ext cx="191587" cy="27770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51" name="角丸四角形吹き出し 50"/>
                <p:cNvSpPr/>
                <p:nvPr/>
              </p:nvSpPr>
              <p:spPr>
                <a:xfrm>
                  <a:off x="2325663" y="551381"/>
                  <a:ext cx="1132030" cy="253898"/>
                </a:xfrm>
                <a:prstGeom prst="wedgeRoundRectCallout">
                  <a:avLst>
                    <a:gd name="adj1" fmla="val 308"/>
                    <a:gd name="adj2" fmla="val 8237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申請・状況照会</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吹き出し 51"/>
                <p:cNvSpPr/>
                <p:nvPr/>
              </p:nvSpPr>
              <p:spPr>
                <a:xfrm>
                  <a:off x="5753508" y="555917"/>
                  <a:ext cx="486541" cy="253898"/>
                </a:xfrm>
                <a:prstGeom prst="wedgeRoundRectCallout">
                  <a:avLst>
                    <a:gd name="adj1" fmla="val 2237"/>
                    <a:gd name="adj2" fmla="val 8201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審査</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吹き出し 52"/>
                <p:cNvSpPr/>
                <p:nvPr/>
              </p:nvSpPr>
              <p:spPr>
                <a:xfrm>
                  <a:off x="4708436" y="2324174"/>
                  <a:ext cx="907941" cy="316258"/>
                </a:xfrm>
                <a:prstGeom prst="wedgeRoundRectCallout">
                  <a:avLst>
                    <a:gd name="adj1" fmla="val -8058"/>
                    <a:gd name="adj2" fmla="val -82555"/>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公文書返戻</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角丸四角形吹き出し 71"/>
                <p:cNvSpPr/>
                <p:nvPr/>
              </p:nvSpPr>
              <p:spPr>
                <a:xfrm>
                  <a:off x="1923239" y="1956568"/>
                  <a:ext cx="1389514" cy="310739"/>
                </a:xfrm>
                <a:prstGeom prst="wedgeRoundRectCallout">
                  <a:avLst>
                    <a:gd name="adj1" fmla="val -19037"/>
                    <a:gd name="adj2" fmla="val -84536"/>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公文書ダウンロード</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9" name="正方形/長方形 38"/>
              <p:cNvSpPr/>
              <p:nvPr/>
            </p:nvSpPr>
            <p:spPr>
              <a:xfrm>
                <a:off x="4253340" y="4768563"/>
                <a:ext cx="377688" cy="1428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マイナポータル</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4" name="角丸四角形吹き出し 53"/>
            <p:cNvSpPr/>
            <p:nvPr/>
          </p:nvSpPr>
          <p:spPr>
            <a:xfrm>
              <a:off x="4830282" y="4128767"/>
              <a:ext cx="486541" cy="260763"/>
            </a:xfrm>
            <a:prstGeom prst="wedgeRoundRectCallout">
              <a:avLst>
                <a:gd name="adj1" fmla="val 2237"/>
                <a:gd name="adj2" fmla="val 8201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申請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038798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4156</TotalTime>
  <Words>945</Words>
  <Application>Microsoft Office PowerPoint</Application>
  <PresentationFormat>ユーザー設定</PresentationFormat>
  <Paragraphs>60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高橋優奈</cp:lastModifiedBy>
  <cp:revision>600</cp:revision>
  <cp:lastPrinted>2023-02-15T23:55:10Z</cp:lastPrinted>
  <dcterms:created xsi:type="dcterms:W3CDTF">2016-02-10T01:30:58Z</dcterms:created>
  <dcterms:modified xsi:type="dcterms:W3CDTF">2023-02-17T01:44:54Z</dcterms:modified>
</cp:coreProperties>
</file>