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
  </p:notesMasterIdLst>
  <p:handoutMasterIdLst>
    <p:handoutMasterId r:id="rId5"/>
  </p:handoutMasterIdLst>
  <p:sldIdLst>
    <p:sldId id="292" r:id="rId2"/>
    <p:sldId id="293" r:id="rId3"/>
  </p:sldIdLst>
  <p:sldSz cx="7561263" cy="106934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5C5C"/>
    <a:srgbClr val="ABE9FF"/>
    <a:srgbClr val="FF2525"/>
    <a:srgbClr val="DE0000"/>
    <a:srgbClr val="CCCCFF"/>
    <a:srgbClr val="99FF99"/>
    <a:srgbClr val="00FFFF"/>
    <a:srgbClr val="B2DE82"/>
    <a:srgbClr val="FBB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99631" autoAdjust="0"/>
  </p:normalViewPr>
  <p:slideViewPr>
    <p:cSldViewPr>
      <p:cViewPr varScale="1">
        <p:scale>
          <a:sx n="70" d="100"/>
          <a:sy n="70" d="100"/>
        </p:scale>
        <p:origin x="1362" y="60"/>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8992" cy="496967"/>
          </a:xfrm>
          <a:prstGeom prst="rect">
            <a:avLst/>
          </a:prstGeom>
        </p:spPr>
        <p:txBody>
          <a:bodyPr vert="horz" lIns="91742" tIns="45871" rIns="91742" bIns="45871"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029" y="3"/>
            <a:ext cx="2948992" cy="496967"/>
          </a:xfrm>
          <a:prstGeom prst="rect">
            <a:avLst/>
          </a:prstGeom>
        </p:spPr>
        <p:txBody>
          <a:bodyPr vert="horz" lIns="91742" tIns="45871" rIns="91742" bIns="45871" rtlCol="0"/>
          <a:lstStyle>
            <a:lvl1pPr algn="r">
              <a:defRPr sz="1200"/>
            </a:lvl1pPr>
          </a:lstStyle>
          <a:p>
            <a:fld id="{19F47819-4E3E-45FC-A93A-2768C0FB2C9D}" type="datetimeFigureOut">
              <a:rPr kumimoji="1" lang="ja-JP" altLang="en-US" smtClean="0"/>
              <a:t>2024/3/25</a:t>
            </a:fld>
            <a:endParaRPr kumimoji="1" lang="ja-JP" altLang="en-US" dirty="0"/>
          </a:p>
        </p:txBody>
      </p:sp>
      <p:sp>
        <p:nvSpPr>
          <p:cNvPr id="4" name="フッター プレースホルダー 3"/>
          <p:cNvSpPr>
            <a:spLocks noGrp="1"/>
          </p:cNvSpPr>
          <p:nvPr>
            <p:ph type="ftr" sz="quarter" idx="2"/>
          </p:nvPr>
        </p:nvSpPr>
        <p:spPr>
          <a:xfrm>
            <a:off x="0" y="9440782"/>
            <a:ext cx="2948992" cy="496967"/>
          </a:xfrm>
          <a:prstGeom prst="rect">
            <a:avLst/>
          </a:prstGeom>
        </p:spPr>
        <p:txBody>
          <a:bodyPr vert="horz" lIns="91742" tIns="45871" rIns="91742" bIns="45871"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029" y="9440782"/>
            <a:ext cx="2948992" cy="496967"/>
          </a:xfrm>
          <a:prstGeom prst="rect">
            <a:avLst/>
          </a:prstGeom>
        </p:spPr>
        <p:txBody>
          <a:bodyPr vert="horz" lIns="91742" tIns="45871" rIns="91742" bIns="45871" rtlCol="0" anchor="b"/>
          <a:lstStyle>
            <a:lvl1pPr algn="r">
              <a:defRPr sz="1200"/>
            </a:lvl1pPr>
          </a:lstStyle>
          <a:p>
            <a:fld id="{539E39B3-86D5-45B8-860F-F561FA26E3F8}" type="slidenum">
              <a:rPr kumimoji="1" lang="ja-JP" altLang="en-US" smtClean="0"/>
              <a:t>‹#›</a:t>
            </a:fld>
            <a:endParaRPr kumimoji="1" lang="ja-JP" altLang="en-US" dirty="0"/>
          </a:p>
        </p:txBody>
      </p:sp>
    </p:spTree>
    <p:extLst>
      <p:ext uri="{BB962C8B-B14F-4D97-AF65-F5344CB8AC3E}">
        <p14:creationId xmlns:p14="http://schemas.microsoft.com/office/powerpoint/2010/main" val="3676904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8887"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141" y="0"/>
            <a:ext cx="2948887" cy="496888"/>
          </a:xfrm>
          <a:prstGeom prst="rect">
            <a:avLst/>
          </a:prstGeom>
        </p:spPr>
        <p:txBody>
          <a:bodyPr vert="horz" lIns="91440" tIns="45720" rIns="91440" bIns="45720" rtlCol="0"/>
          <a:lstStyle>
            <a:lvl1pPr algn="r">
              <a:defRPr sz="1200"/>
            </a:lvl1pPr>
          </a:lstStyle>
          <a:p>
            <a:fld id="{30256A01-6B21-4B6B-BA41-CA34DE40E120}" type="datetimeFigureOut">
              <a:rPr kumimoji="1" lang="ja-JP" altLang="en-US" smtClean="0"/>
              <a:t>2024/3/25</a:t>
            </a:fld>
            <a:endParaRPr kumimoji="1" lang="ja-JP" altLang="en-US" dirty="0"/>
          </a:p>
        </p:txBody>
      </p:sp>
      <p:sp>
        <p:nvSpPr>
          <p:cNvPr id="4" name="スライド イメージ プレースホルダー 3"/>
          <p:cNvSpPr>
            <a:spLocks noGrp="1" noRot="1" noChangeAspect="1"/>
          </p:cNvSpPr>
          <p:nvPr>
            <p:ph type="sldImg" idx="2"/>
          </p:nvPr>
        </p:nvSpPr>
        <p:spPr>
          <a:xfrm>
            <a:off x="2085975" y="746125"/>
            <a:ext cx="2633663"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879" y="4721225"/>
            <a:ext cx="5443856"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6"/>
            <a:ext cx="2948887"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141" y="9440866"/>
            <a:ext cx="2948887" cy="496887"/>
          </a:xfrm>
          <a:prstGeom prst="rect">
            <a:avLst/>
          </a:prstGeom>
        </p:spPr>
        <p:txBody>
          <a:bodyPr vert="horz" lIns="91440" tIns="45720" rIns="91440" bIns="45720" rtlCol="0" anchor="b"/>
          <a:lstStyle>
            <a:lvl1pPr algn="r">
              <a:defRPr sz="1200"/>
            </a:lvl1pPr>
          </a:lstStyle>
          <a:p>
            <a:fld id="{DE138D44-7C23-4087-82C6-02AB3643C335}" type="slidenum">
              <a:rPr kumimoji="1" lang="ja-JP" altLang="en-US" smtClean="0"/>
              <a:t>‹#›</a:t>
            </a:fld>
            <a:endParaRPr kumimoji="1" lang="ja-JP" altLang="en-US" dirty="0"/>
          </a:p>
        </p:txBody>
      </p:sp>
    </p:spTree>
    <p:extLst>
      <p:ext uri="{BB962C8B-B14F-4D97-AF65-F5344CB8AC3E}">
        <p14:creationId xmlns:p14="http://schemas.microsoft.com/office/powerpoint/2010/main" val="522975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127718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94939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4"/>
            <a:ext cx="1701284" cy="912404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8064" y="428234"/>
            <a:ext cx="4977831" cy="912404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292484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195901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7" y="6871500"/>
            <a:ext cx="6427074" cy="2123828"/>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7"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27294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8063" y="2495127"/>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843642" y="2495127"/>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4111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393639"/>
            <a:ext cx="3340871"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3"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8" y="2393639"/>
            <a:ext cx="3342183"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8"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172595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114118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314247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5" y="425756"/>
            <a:ext cx="2487603" cy="181193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4" y="425758"/>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5" y="2237696"/>
            <a:ext cx="2487603"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289993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D061EBA-96DC-449B-B65E-B13D124FA840}" type="datetimeFigureOut">
              <a:rPr kumimoji="1" lang="ja-JP" altLang="en-US" smtClean="0"/>
              <a:t>2024/3/25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170893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4" y="9911200"/>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61EBA-96DC-449B-B65E-B13D124FA840}" type="datetimeFigureOut">
              <a:rPr kumimoji="1" lang="ja-JP" altLang="en-US" smtClean="0"/>
              <a:t>2024/3/25</a:t>
            </a:fld>
            <a:endParaRPr kumimoji="1" lang="ja-JP" altLang="en-US" dirty="0"/>
          </a:p>
        </p:txBody>
      </p:sp>
      <p:sp>
        <p:nvSpPr>
          <p:cNvPr id="5" name="フッター プレースホルダー 4"/>
          <p:cNvSpPr>
            <a:spLocks noGrp="1"/>
          </p:cNvSpPr>
          <p:nvPr>
            <p:ph type="ftr" sz="quarter" idx="3"/>
          </p:nvPr>
        </p:nvSpPr>
        <p:spPr>
          <a:xfrm>
            <a:off x="2583432" y="9911200"/>
            <a:ext cx="2394400" cy="569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5418906" y="9911200"/>
            <a:ext cx="1764295" cy="5693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F439F-B93A-4121-A875-95CF9218B7FD}" type="slidenum">
              <a:rPr kumimoji="1" lang="ja-JP" altLang="en-US" smtClean="0"/>
              <a:t>‹#›</a:t>
            </a:fld>
            <a:endParaRPr kumimoji="1" lang="ja-JP" altLang="en-US" dirty="0"/>
          </a:p>
        </p:txBody>
      </p:sp>
    </p:spTree>
    <p:extLst>
      <p:ext uri="{BB962C8B-B14F-4D97-AF65-F5344CB8AC3E}">
        <p14:creationId xmlns:p14="http://schemas.microsoft.com/office/powerpoint/2010/main" val="2953797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3903" y="88448"/>
            <a:ext cx="7344816" cy="105131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カード 6"/>
          <p:cNvSpPr/>
          <p:nvPr/>
        </p:nvSpPr>
        <p:spPr>
          <a:xfrm rot="10800000">
            <a:off x="252239" y="195485"/>
            <a:ext cx="7056784" cy="1471269"/>
          </a:xfrm>
          <a:prstGeom prst="flowChartPunchedCar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96255" y="281738"/>
            <a:ext cx="6768752" cy="523220"/>
          </a:xfrm>
          <a:prstGeom prst="rect">
            <a:avLst/>
          </a:prstGeom>
          <a:noFill/>
        </p:spPr>
        <p:txBody>
          <a:bodyPr wrap="square" rtlCol="0">
            <a:spAutoFit/>
          </a:bodyPr>
          <a:lstStyle/>
          <a:p>
            <a:r>
              <a:rPr kumimoji="1" lang="ja-JP" altLang="en-US" sz="2800" b="1" dirty="0" smtClean="0">
                <a:solidFill>
                  <a:schemeClr val="bg1"/>
                </a:solidFill>
                <a:latin typeface="メイリオ" panose="020B0604030504040204" pitchFamily="50" charset="-128"/>
                <a:ea typeface="メイリオ" panose="020B0604030504040204" pitchFamily="50" charset="-128"/>
              </a:rPr>
              <a:t>名古屋駅からいちばん近いハローワーク</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96255" y="758294"/>
            <a:ext cx="4176464" cy="954107"/>
          </a:xfrm>
          <a:prstGeom prst="rect">
            <a:avLst/>
          </a:prstGeom>
          <a:noFill/>
        </p:spPr>
        <p:txBody>
          <a:bodyPr wrap="square" rtlCol="0">
            <a:spAutoFit/>
          </a:bodyPr>
          <a:lstStyle/>
          <a:p>
            <a:r>
              <a:rPr kumimoji="1" lang="ja-JP" altLang="en-US" sz="2800" b="1" dirty="0" smtClean="0">
                <a:solidFill>
                  <a:schemeClr val="bg1"/>
                </a:solidFill>
                <a:latin typeface="メイリオ" panose="020B0604030504040204" pitchFamily="50" charset="-128"/>
                <a:ea typeface="メイリオ" panose="020B0604030504040204" pitchFamily="50" charset="-128"/>
              </a:rPr>
              <a:t>平日は</a:t>
            </a:r>
            <a:r>
              <a:rPr kumimoji="1" lang="en-US" altLang="ja-JP" sz="2800" b="1" dirty="0" smtClean="0">
                <a:solidFill>
                  <a:schemeClr val="bg1"/>
                </a:solidFill>
                <a:latin typeface="メイリオ" panose="020B0604030504040204" pitchFamily="50" charset="-128"/>
                <a:ea typeface="メイリオ" panose="020B0604030504040204" pitchFamily="50" charset="-128"/>
              </a:rPr>
              <a:t>18</a:t>
            </a:r>
            <a:r>
              <a:rPr kumimoji="1" lang="ja-JP" altLang="en-US" sz="2800" b="1" dirty="0" smtClean="0">
                <a:solidFill>
                  <a:schemeClr val="bg1"/>
                </a:solidFill>
                <a:latin typeface="メイリオ" panose="020B0604030504040204" pitchFamily="50" charset="-128"/>
                <a:ea typeface="メイリオ" panose="020B0604030504040204" pitchFamily="50" charset="-128"/>
              </a:rPr>
              <a:t>時まで！</a:t>
            </a:r>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a:p>
            <a:r>
              <a:rPr kumimoji="1" lang="ja-JP" altLang="en-US" sz="2800" b="1" dirty="0" smtClean="0">
                <a:solidFill>
                  <a:schemeClr val="bg1"/>
                </a:solidFill>
                <a:latin typeface="メイリオ" panose="020B0604030504040204" pitchFamily="50" charset="-128"/>
                <a:ea typeface="メイリオ" panose="020B0604030504040204" pitchFamily="50" charset="-128"/>
              </a:rPr>
              <a:t>毎週土曜日も開庁！</a:t>
            </a:r>
            <a:endParaRPr kumimoji="1" lang="en-US" altLang="ja-JP" sz="2800" b="1" dirty="0" smtClean="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04479" y="2366002"/>
            <a:ext cx="6768752" cy="892552"/>
          </a:xfrm>
          <a:prstGeom prst="rect">
            <a:avLst/>
          </a:prstGeom>
          <a:noFill/>
        </p:spPr>
        <p:txBody>
          <a:bodyPr wrap="square" rtlCol="0">
            <a:spAutoFit/>
          </a:bodyPr>
          <a:lstStyle/>
          <a:p>
            <a:r>
              <a:rPr kumimoji="1"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求人検索</a:t>
            </a:r>
            <a:r>
              <a:rPr kumimoji="1"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と</a:t>
            </a:r>
            <a:r>
              <a:rPr kumimoji="1"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職業相談</a:t>
            </a:r>
            <a:r>
              <a:rPr kumimoji="1"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職業紹介</a:t>
            </a:r>
            <a:r>
              <a:rPr kumimoji="1"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のみ</a:t>
            </a:r>
            <a:endParaRPr kumimoji="1"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rPr>
              <a:t>ご利用いただける</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角丸四角形 12"/>
          <p:cNvSpPr/>
          <p:nvPr/>
        </p:nvSpPr>
        <p:spPr>
          <a:xfrm>
            <a:off x="396255" y="1773596"/>
            <a:ext cx="2736304" cy="559343"/>
          </a:xfrm>
          <a:prstGeom prst="roundRect">
            <a:avLst/>
          </a:prstGeom>
          <a:solidFill>
            <a:srgbClr val="FF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01822" y="1833897"/>
            <a:ext cx="3577265" cy="523220"/>
          </a:xfrm>
          <a:prstGeom prst="rect">
            <a:avLst/>
          </a:prstGeom>
          <a:noFill/>
        </p:spPr>
        <p:txBody>
          <a:bodyPr wrap="square" rtlCol="0">
            <a:spAutoFit/>
          </a:bodyPr>
          <a:lstStyle/>
          <a:p>
            <a:r>
              <a:rPr kumimoji="1" lang="ja-JP" altLang="en-US" sz="2800" b="1" dirty="0" smtClean="0">
                <a:solidFill>
                  <a:schemeClr val="bg1"/>
                </a:solidFill>
                <a:latin typeface="メイリオ" panose="020B0604030504040204" pitchFamily="50" charset="-128"/>
                <a:ea typeface="メイリオ" panose="020B0604030504040204" pitchFamily="50" charset="-128"/>
              </a:rPr>
              <a:t>ウインクあいち  </a:t>
            </a:r>
            <a:r>
              <a:rPr kumimoji="1" lang="ja-JP" altLang="en-US" sz="2400" b="1" dirty="0" smtClean="0">
                <a:latin typeface="メイリオ" panose="020B0604030504040204" pitchFamily="50" charset="-128"/>
                <a:ea typeface="メイリオ" panose="020B0604030504040204" pitchFamily="50" charset="-128"/>
              </a:rPr>
              <a:t>に</a:t>
            </a:r>
            <a:endParaRPr kumimoji="1" lang="ja-JP" altLang="en-US" sz="24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43391" y="3143314"/>
            <a:ext cx="6661576" cy="1400383"/>
          </a:xfrm>
          <a:prstGeom prst="rect">
            <a:avLst/>
          </a:prstGeom>
          <a:noFill/>
        </p:spPr>
        <p:txBody>
          <a:bodyPr wrap="square" rtlCol="0">
            <a:spAutoFit/>
          </a:bodyPr>
          <a:lstStyle/>
          <a:p>
            <a:r>
              <a:rPr kumimoji="1" lang="ja-JP" altLang="en-US" sz="8500" b="1" dirty="0" smtClean="0">
                <a:solidFill>
                  <a:srgbClr val="00B050"/>
                </a:solidFill>
                <a:latin typeface="メイリオ" panose="020B0604030504040204" pitchFamily="50" charset="-128"/>
                <a:ea typeface="メイリオ" panose="020B0604030504040204" pitchFamily="50" charset="-128"/>
              </a:rPr>
              <a:t>ハローワーク</a:t>
            </a:r>
            <a:endParaRPr kumimoji="1" lang="ja-JP" altLang="en-US" sz="85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6" name="図 15" descr="E:\USR\HCVPZA\デスクトップ\110_PANA\P110024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735" y="4830156"/>
            <a:ext cx="2505620" cy="1935272"/>
          </a:xfrm>
          <a:prstGeom prst="rect">
            <a:avLst/>
          </a:prstGeom>
          <a:noFill/>
          <a:ln>
            <a:solidFill>
              <a:schemeClr val="tx2">
                <a:lumMod val="60000"/>
                <a:lumOff val="40000"/>
              </a:schemeClr>
            </a:solidFill>
          </a:ln>
        </p:spPr>
      </p:pic>
      <p:pic>
        <p:nvPicPr>
          <p:cNvPr id="17" name="図 16" descr="E:\USR\HCVPZA\デスクトップ\110_PANA\P110023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702" y="7142468"/>
            <a:ext cx="2497653" cy="1944216"/>
          </a:xfrm>
          <a:prstGeom prst="rect">
            <a:avLst/>
          </a:prstGeom>
          <a:noFill/>
          <a:ln>
            <a:solidFill>
              <a:schemeClr val="tx2">
                <a:lumMod val="60000"/>
                <a:lumOff val="40000"/>
              </a:schemeClr>
            </a:solidFill>
          </a:ln>
        </p:spPr>
      </p:pic>
      <p:sp>
        <p:nvSpPr>
          <p:cNvPr id="18" name="テキスト ボックス 17"/>
          <p:cNvSpPr txBox="1"/>
          <p:nvPr/>
        </p:nvSpPr>
        <p:spPr>
          <a:xfrm>
            <a:off x="1548383" y="4174148"/>
            <a:ext cx="5900336" cy="523220"/>
          </a:xfrm>
          <a:prstGeom prst="rect">
            <a:avLst/>
          </a:prstGeom>
          <a:noFill/>
        </p:spPr>
        <p:txBody>
          <a:bodyPr wrap="square" rtlCol="0">
            <a:spAutoFit/>
          </a:bodyPr>
          <a:lstStyle/>
          <a:p>
            <a:r>
              <a:rPr kumimoji="1" lang="en-US" altLang="ja-JP" sz="1400" b="1" dirty="0" smtClean="0">
                <a:solidFill>
                  <a:srgbClr val="FF5C5C"/>
                </a:solidFill>
                <a:latin typeface="メイリオ" panose="020B0604030504040204" pitchFamily="50" charset="-128"/>
                <a:ea typeface="メイリオ" panose="020B0604030504040204" pitchFamily="50" charset="-128"/>
              </a:rPr>
              <a:t>※</a:t>
            </a:r>
            <a:r>
              <a:rPr kumimoji="1" lang="ja-JP" altLang="en-US" sz="1400" b="1" dirty="0" smtClean="0">
                <a:solidFill>
                  <a:srgbClr val="FF5C5C"/>
                </a:solidFill>
                <a:latin typeface="メイリオ" panose="020B0604030504040204" pitchFamily="50" charset="-128"/>
                <a:ea typeface="メイリオ" panose="020B0604030504040204" pitchFamily="50" charset="-128"/>
              </a:rPr>
              <a:t>　雇用保険</a:t>
            </a:r>
            <a:r>
              <a:rPr kumimoji="1" lang="en-US" altLang="ja-JP" sz="1400" b="1" dirty="0" smtClean="0">
                <a:solidFill>
                  <a:srgbClr val="FF5C5C"/>
                </a:solidFill>
                <a:latin typeface="メイリオ" panose="020B0604030504040204" pitchFamily="50" charset="-128"/>
                <a:ea typeface="メイリオ" panose="020B0604030504040204" pitchFamily="50" charset="-128"/>
              </a:rPr>
              <a:t>(</a:t>
            </a:r>
            <a:r>
              <a:rPr kumimoji="1" lang="ja-JP" altLang="en-US" sz="1400" b="1" dirty="0" smtClean="0">
                <a:solidFill>
                  <a:srgbClr val="FF5C5C"/>
                </a:solidFill>
                <a:latin typeface="メイリオ" panose="020B0604030504040204" pitchFamily="50" charset="-128"/>
                <a:ea typeface="メイリオ" panose="020B0604030504040204" pitchFamily="50" charset="-128"/>
              </a:rPr>
              <a:t>失業給付</a:t>
            </a:r>
            <a:r>
              <a:rPr kumimoji="1" lang="en-US" altLang="ja-JP" sz="1400" b="1" dirty="0" smtClean="0">
                <a:solidFill>
                  <a:srgbClr val="FF5C5C"/>
                </a:solidFill>
                <a:latin typeface="メイリオ" panose="020B0604030504040204" pitchFamily="50" charset="-128"/>
                <a:ea typeface="メイリオ" panose="020B0604030504040204" pitchFamily="50" charset="-128"/>
              </a:rPr>
              <a:t>)</a:t>
            </a:r>
            <a:r>
              <a:rPr kumimoji="1" lang="ja-JP" altLang="en-US" sz="1400" b="1" dirty="0" smtClean="0">
                <a:solidFill>
                  <a:srgbClr val="FF5C5C"/>
                </a:solidFill>
                <a:latin typeface="メイリオ" panose="020B0604030504040204" pitchFamily="50" charset="-128"/>
                <a:ea typeface="メイリオ" panose="020B0604030504040204" pitchFamily="50" charset="-128"/>
              </a:rPr>
              <a:t>の取り扱いはしておりません。</a:t>
            </a:r>
            <a:endParaRPr kumimoji="1" lang="en-US" altLang="ja-JP" sz="1400" b="1" dirty="0" smtClean="0">
              <a:solidFill>
                <a:srgbClr val="FF5C5C"/>
              </a:solidFill>
              <a:latin typeface="メイリオ" panose="020B0604030504040204" pitchFamily="50" charset="-128"/>
              <a:ea typeface="メイリオ" panose="020B0604030504040204" pitchFamily="50" charset="-128"/>
            </a:endParaRPr>
          </a:p>
          <a:p>
            <a:r>
              <a:rPr kumimoji="1" lang="en-US" altLang="ja-JP" sz="1400" b="1" dirty="0" smtClean="0">
                <a:solidFill>
                  <a:srgbClr val="FF5C5C"/>
                </a:solidFill>
                <a:latin typeface="メイリオ" panose="020B0604030504040204" pitchFamily="50" charset="-128"/>
                <a:ea typeface="メイリオ" panose="020B0604030504040204" pitchFamily="50" charset="-128"/>
              </a:rPr>
              <a:t>※</a:t>
            </a:r>
            <a:r>
              <a:rPr kumimoji="1" lang="ja-JP" altLang="en-US" sz="1400" b="1" dirty="0" smtClean="0">
                <a:solidFill>
                  <a:srgbClr val="FF5C5C"/>
                </a:solidFill>
                <a:latin typeface="メイリオ" panose="020B0604030504040204" pitchFamily="50" charset="-128"/>
                <a:ea typeface="メイリオ" panose="020B0604030504040204" pitchFamily="50" charset="-128"/>
              </a:rPr>
              <a:t>　事業主の方の求人申込みは受付しておりません。</a:t>
            </a:r>
            <a:endParaRPr kumimoji="1" lang="ja-JP" altLang="en-US" sz="1400" b="1" dirty="0">
              <a:solidFill>
                <a:srgbClr val="FF5C5C"/>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rot="20712621">
            <a:off x="4023972" y="4915160"/>
            <a:ext cx="2308584" cy="369332"/>
          </a:xfrm>
          <a:prstGeom prst="rect">
            <a:avLst/>
          </a:prstGeom>
          <a:solidFill>
            <a:schemeClr val="bg1"/>
          </a:solidFill>
        </p:spPr>
        <p:txBody>
          <a:bodyPr wrap="square" rtlCol="0">
            <a:spAutoFit/>
          </a:bodyPr>
          <a:lstStyle/>
          <a:p>
            <a:r>
              <a:rPr kumimoji="1" lang="ja-JP" altLang="en-US" b="1" dirty="0" smtClean="0">
                <a:solidFill>
                  <a:srgbClr val="00B050"/>
                </a:solidFill>
                <a:latin typeface="メイリオ" panose="020B0604030504040204" pitchFamily="50" charset="-128"/>
                <a:ea typeface="メイリオ" panose="020B0604030504040204" pitchFamily="50" charset="-128"/>
              </a:rPr>
              <a:t>求人検索もできます</a:t>
            </a:r>
            <a:endParaRPr kumimoji="1" lang="ja-JP" altLang="en-US" b="1" dirty="0">
              <a:solidFill>
                <a:srgbClr val="00B050"/>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rot="1220888">
            <a:off x="2461345" y="7679137"/>
            <a:ext cx="1872208" cy="307777"/>
          </a:xfrm>
          <a:prstGeom prst="rect">
            <a:avLst/>
          </a:prstGeom>
          <a:noFill/>
        </p:spPr>
        <p:txBody>
          <a:bodyPr wrap="square" rtlCol="0">
            <a:spAutoFit/>
          </a:bodyPr>
          <a:lstStyle/>
          <a:p>
            <a:endParaRPr kumimoji="1" lang="ja-JP" altLang="en-US" sz="1400" b="1" dirty="0">
              <a:solidFill>
                <a:srgbClr val="00B050"/>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rot="735556">
            <a:off x="5121933" y="6888838"/>
            <a:ext cx="2308584" cy="646331"/>
          </a:xfrm>
          <a:prstGeom prst="rect">
            <a:avLst/>
          </a:prstGeom>
          <a:solidFill>
            <a:schemeClr val="bg1"/>
          </a:solidFill>
        </p:spPr>
        <p:txBody>
          <a:bodyPr wrap="square" rtlCol="0">
            <a:spAutoFit/>
          </a:bodyPr>
          <a:lstStyle/>
          <a:p>
            <a:r>
              <a:rPr kumimoji="1" lang="ja-JP" altLang="en-US" b="1" dirty="0" smtClean="0">
                <a:solidFill>
                  <a:srgbClr val="00B050"/>
                </a:solidFill>
                <a:latin typeface="メイリオ" panose="020B0604030504040204" pitchFamily="50" charset="-128"/>
                <a:ea typeface="メイリオ" panose="020B0604030504040204" pitchFamily="50" charset="-128"/>
              </a:rPr>
              <a:t>気になる求人があったら、相談を！</a:t>
            </a:r>
            <a:endParaRPr kumimoji="1" lang="ja-JP" altLang="en-US" b="1" dirty="0">
              <a:solidFill>
                <a:srgbClr val="00B050"/>
              </a:solidFill>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4"/>
          <a:stretch>
            <a:fillRect/>
          </a:stretch>
        </p:blipFill>
        <p:spPr>
          <a:xfrm>
            <a:off x="265487" y="4719812"/>
            <a:ext cx="3606336" cy="3036069"/>
          </a:xfrm>
          <a:prstGeom prst="rect">
            <a:avLst/>
          </a:prstGeom>
          <a:ln w="3175">
            <a:solidFill>
              <a:schemeClr val="tx1">
                <a:lumMod val="50000"/>
                <a:lumOff val="50000"/>
              </a:schemeClr>
            </a:solidFill>
          </a:ln>
        </p:spPr>
      </p:pic>
      <p:sp>
        <p:nvSpPr>
          <p:cNvPr id="23" name="四角形吹き出し 22"/>
          <p:cNvSpPr/>
          <p:nvPr/>
        </p:nvSpPr>
        <p:spPr>
          <a:xfrm>
            <a:off x="1934549" y="6210796"/>
            <a:ext cx="1462900" cy="437945"/>
          </a:xfrm>
          <a:prstGeom prst="wedgeRectCallout">
            <a:avLst>
              <a:gd name="adj1" fmla="val -40578"/>
              <a:gd name="adj2" fmla="val -133822"/>
            </a:avLst>
          </a:prstGeom>
          <a:solidFill>
            <a:srgbClr val="FF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947054" y="6289528"/>
            <a:ext cx="1685794" cy="307777"/>
          </a:xfrm>
          <a:prstGeom prst="rect">
            <a:avLst/>
          </a:prstGeom>
          <a:noFill/>
        </p:spPr>
        <p:txBody>
          <a:bodyPr wrap="square" rtlCol="0">
            <a:spAutoFit/>
          </a:bodyPr>
          <a:lstStyle/>
          <a:p>
            <a:r>
              <a:rPr kumimoji="1" lang="ja-JP" altLang="en-US" sz="1400" b="1" dirty="0" smtClean="0">
                <a:solidFill>
                  <a:schemeClr val="bg1"/>
                </a:solidFill>
                <a:latin typeface="メイリオ" panose="020B0604030504040204" pitchFamily="50" charset="-128"/>
                <a:ea typeface="メイリオ" panose="020B0604030504040204" pitchFamily="50" charset="-128"/>
              </a:rPr>
              <a:t>ウインクあいち </a:t>
            </a:r>
            <a:endParaRPr kumimoji="1" lang="ja-JP" altLang="en-US" sz="1200" b="1"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276703" y="7782225"/>
            <a:ext cx="4176464" cy="1692771"/>
          </a:xfrm>
          <a:prstGeom prst="rect">
            <a:avLst/>
          </a:prstGeom>
          <a:noFill/>
        </p:spPr>
        <p:txBody>
          <a:bodyPr wrap="square" rtlCol="0">
            <a:spAutoFit/>
          </a:bodyPr>
          <a:lstStyle/>
          <a:p>
            <a:r>
              <a:rPr kumimoji="1"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ウインクあいち　</a:t>
            </a:r>
            <a:r>
              <a:rPr kumimoji="1"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17F</a:t>
            </a:r>
          </a:p>
          <a:p>
            <a:r>
              <a:rPr kumimoji="1"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rPr>
              <a:t>（愛知県産業労働センター）</a:t>
            </a:r>
            <a:endParaRPr kumimoji="1"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rPr>
              <a:t>　　　　名古屋市中村区名駅</a:t>
            </a:r>
            <a:r>
              <a:rPr kumimoji="1"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rPr>
              <a:t>4</a:t>
            </a:r>
            <a:r>
              <a:rPr kumimoji="1"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rPr>
              <a:t>丁目</a:t>
            </a:r>
            <a:r>
              <a:rPr kumimoji="1"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rPr>
              <a:t>4-38</a:t>
            </a:r>
          </a:p>
          <a:p>
            <a:r>
              <a:rPr kumimoji="1"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あいち労働総合支援フロア内</a:t>
            </a:r>
            <a:endParaRPr kumimoji="1"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　　　　☎ </a:t>
            </a:r>
            <a:r>
              <a:rPr kumimoji="1"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rPr>
              <a:t>052-533-0890</a:t>
            </a:r>
          </a:p>
        </p:txBody>
      </p:sp>
      <p:sp>
        <p:nvSpPr>
          <p:cNvPr id="26" name="テキスト ボックス 25"/>
          <p:cNvSpPr txBox="1"/>
          <p:nvPr/>
        </p:nvSpPr>
        <p:spPr>
          <a:xfrm>
            <a:off x="298581" y="9379148"/>
            <a:ext cx="1835992" cy="369332"/>
          </a:xfrm>
          <a:prstGeom prst="rect">
            <a:avLst/>
          </a:prstGeom>
          <a:noFill/>
        </p:spPr>
        <p:txBody>
          <a:bodyPr wrap="square" rtlCol="0">
            <a:spAutoFit/>
          </a:bodyPr>
          <a:lstStyle/>
          <a:p>
            <a:r>
              <a:rPr kumimoji="1" lang="ja-JP" altLang="en-US" b="1" dirty="0" smtClean="0">
                <a:solidFill>
                  <a:srgbClr val="FF5C5C"/>
                </a:solidFill>
                <a:latin typeface="メイリオ" panose="020B0604030504040204" pitchFamily="50" charset="-128"/>
                <a:ea typeface="メイリオ" panose="020B0604030504040204" pitchFamily="50" charset="-128"/>
              </a:rPr>
              <a:t>ご利用時間</a:t>
            </a:r>
            <a:endParaRPr kumimoji="1" lang="ja-JP" altLang="en-US" b="1" dirty="0">
              <a:solidFill>
                <a:srgbClr val="FF5C5C"/>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630257" y="9651337"/>
            <a:ext cx="6390734" cy="923330"/>
          </a:xfrm>
          <a:prstGeom prst="rect">
            <a:avLst/>
          </a:prstGeom>
          <a:noFill/>
        </p:spPr>
        <p:txBody>
          <a:bodyPr wrap="square" rtlCol="0">
            <a:spAutoFit/>
          </a:bodyPr>
          <a:lstStyle/>
          <a:p>
            <a:r>
              <a:rPr kumimoji="1"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月曜日～金曜日　</a:t>
            </a:r>
            <a:r>
              <a:rPr kumimoji="1"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rPr>
              <a:t>9:30</a:t>
            </a:r>
            <a:r>
              <a:rPr kumimoji="1"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rPr>
              <a:t>18:00</a:t>
            </a:r>
          </a:p>
          <a:p>
            <a:r>
              <a:rPr kumimoji="1"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土曜日　　　　　</a:t>
            </a:r>
            <a:r>
              <a:rPr kumimoji="1"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rPr>
              <a:t>10:00</a:t>
            </a:r>
            <a:r>
              <a:rPr kumimoji="1"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rPr>
              <a:t>17:00</a:t>
            </a:r>
          </a:p>
          <a:p>
            <a:r>
              <a:rPr kumimoji="1"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　☆休日</a:t>
            </a:r>
            <a:r>
              <a:rPr kumimoji="1" lang="en-US" altLang="ja-JP"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日曜・祝日・年末年始</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6228903" y="3969256"/>
            <a:ext cx="1512168" cy="369332"/>
          </a:xfrm>
          <a:prstGeom prst="rect">
            <a:avLst/>
          </a:prstGeom>
          <a:noFill/>
        </p:spPr>
        <p:txBody>
          <a:bodyPr wrap="square" rtlCol="0">
            <a:spAutoFit/>
          </a:bodyPr>
          <a:lstStyle/>
          <a:p>
            <a:r>
              <a:rPr kumimoji="1" lang="ja-JP" altLang="en-US" b="1" dirty="0" smtClean="0">
                <a:solidFill>
                  <a:schemeClr val="tx1">
                    <a:lumMod val="75000"/>
                    <a:lumOff val="25000"/>
                  </a:schemeClr>
                </a:solidFill>
                <a:latin typeface="メイリオ" panose="020B0604030504040204" pitchFamily="50" charset="-128"/>
                <a:ea typeface="メイリオ" panose="020B0604030504040204" pitchFamily="50" charset="-128"/>
              </a:rPr>
              <a:t>あります！</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4310105" y="9586369"/>
            <a:ext cx="1767126" cy="288303"/>
          </a:xfrm>
          <a:prstGeom prst="rect">
            <a:avLst/>
          </a:prstGeom>
          <a:solidFill>
            <a:srgbClr val="FF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145547" y="9593986"/>
            <a:ext cx="2400963" cy="338554"/>
          </a:xfrm>
          <a:prstGeom prst="rect">
            <a:avLst/>
          </a:prstGeom>
          <a:noFill/>
        </p:spPr>
        <p:txBody>
          <a:bodyPr wrap="square" rtlCol="0">
            <a:spAutoFit/>
          </a:bodyPr>
          <a:lstStyle/>
          <a:p>
            <a:r>
              <a:rPr kumimoji="1" lang="ja-JP" altLang="en-US" sz="1600" b="1" dirty="0" smtClean="0">
                <a:solidFill>
                  <a:schemeClr val="bg1"/>
                </a:solidFill>
                <a:latin typeface="メイリオ" panose="020B0604030504040204" pitchFamily="50" charset="-128"/>
                <a:ea typeface="メイリオ" panose="020B0604030504040204" pitchFamily="50" charset="-128"/>
              </a:rPr>
              <a:t>（受付 </a:t>
            </a:r>
            <a:r>
              <a:rPr kumimoji="1" lang="en-US" altLang="ja-JP" sz="1600" b="1" dirty="0" smtClean="0">
                <a:solidFill>
                  <a:schemeClr val="bg1"/>
                </a:solidFill>
                <a:latin typeface="メイリオ" panose="020B0604030504040204" pitchFamily="50" charset="-128"/>
                <a:ea typeface="メイリオ" panose="020B0604030504040204" pitchFamily="50" charset="-128"/>
              </a:rPr>
              <a:t>17:30</a:t>
            </a:r>
            <a:r>
              <a:rPr kumimoji="1" lang="ja-JP" altLang="en-US" sz="1600" b="1" dirty="0" smtClean="0">
                <a:solidFill>
                  <a:schemeClr val="bg1"/>
                </a:solidFill>
                <a:latin typeface="メイリオ" panose="020B0604030504040204" pitchFamily="50" charset="-128"/>
                <a:ea typeface="メイリオ" panose="020B0604030504040204" pitchFamily="50" charset="-128"/>
              </a:rPr>
              <a:t>まで）</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4307757" y="9935298"/>
            <a:ext cx="1767126" cy="288303"/>
          </a:xfrm>
          <a:prstGeom prst="rect">
            <a:avLst/>
          </a:prstGeom>
          <a:solidFill>
            <a:srgbClr val="FF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143199" y="9943338"/>
            <a:ext cx="2400963" cy="338554"/>
          </a:xfrm>
          <a:prstGeom prst="rect">
            <a:avLst/>
          </a:prstGeom>
          <a:noFill/>
        </p:spPr>
        <p:txBody>
          <a:bodyPr wrap="square" rtlCol="0">
            <a:spAutoFit/>
          </a:bodyPr>
          <a:lstStyle/>
          <a:p>
            <a:r>
              <a:rPr kumimoji="1" lang="ja-JP" altLang="en-US" sz="1600" b="1" dirty="0" smtClean="0">
                <a:solidFill>
                  <a:schemeClr val="bg1"/>
                </a:solidFill>
                <a:latin typeface="メイリオ" panose="020B0604030504040204" pitchFamily="50" charset="-128"/>
                <a:ea typeface="メイリオ" panose="020B0604030504040204" pitchFamily="50" charset="-128"/>
              </a:rPr>
              <a:t>（受付 </a:t>
            </a:r>
            <a:r>
              <a:rPr kumimoji="1" lang="en-US" altLang="ja-JP" sz="1600" b="1" dirty="0" smtClean="0">
                <a:solidFill>
                  <a:schemeClr val="bg1"/>
                </a:solidFill>
                <a:latin typeface="メイリオ" panose="020B0604030504040204" pitchFamily="50" charset="-128"/>
                <a:ea typeface="メイリオ" panose="020B0604030504040204" pitchFamily="50" charset="-128"/>
              </a:rPr>
              <a:t>16:30</a:t>
            </a:r>
            <a:r>
              <a:rPr kumimoji="1" lang="ja-JP" altLang="en-US" sz="1600" b="1" dirty="0" smtClean="0">
                <a:solidFill>
                  <a:schemeClr val="bg1"/>
                </a:solidFill>
                <a:latin typeface="メイリオ" panose="020B0604030504040204" pitchFamily="50" charset="-128"/>
                <a:ea typeface="メイリオ" panose="020B0604030504040204" pitchFamily="50" charset="-128"/>
              </a:rPr>
              <a:t>まで）</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4" name="星 7 3"/>
          <p:cNvSpPr/>
          <p:nvPr/>
        </p:nvSpPr>
        <p:spPr>
          <a:xfrm rot="1058305">
            <a:off x="3735753" y="737323"/>
            <a:ext cx="1459630" cy="1356102"/>
          </a:xfrm>
          <a:prstGeom prst="star7">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3" name="テキスト ボックス 32"/>
          <p:cNvSpPr txBox="1"/>
          <p:nvPr/>
        </p:nvSpPr>
        <p:spPr>
          <a:xfrm rot="1476251">
            <a:off x="3776416" y="1061570"/>
            <a:ext cx="1240436" cy="923330"/>
          </a:xfrm>
          <a:prstGeom prst="rect">
            <a:avLst/>
          </a:prstGeom>
          <a:noFill/>
        </p:spPr>
        <p:txBody>
          <a:bodyPr wrap="square" rtlCol="0">
            <a:spAutoFit/>
          </a:bodyPr>
          <a:lstStyle/>
          <a:p>
            <a:pPr algn="ctr"/>
            <a:r>
              <a:rPr kumimoji="1" lang="ja-JP" altLang="en-US" b="1" dirty="0" smtClean="0">
                <a:solidFill>
                  <a:schemeClr val="tx1">
                    <a:lumMod val="50000"/>
                    <a:lumOff val="50000"/>
                  </a:schemeClr>
                </a:solidFill>
                <a:latin typeface="メイリオ" panose="020B0604030504040204" pitchFamily="50" charset="-128"/>
                <a:ea typeface="メイリオ" panose="020B0604030504040204" pitchFamily="50" charset="-128"/>
              </a:rPr>
              <a:t>名古屋駅</a:t>
            </a:r>
            <a:endParaRPr kumimoji="1"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pPr algn="ctr"/>
            <a:r>
              <a:rPr kumimoji="1" lang="ja-JP" altLang="en-US" b="1" dirty="0" smtClean="0">
                <a:solidFill>
                  <a:schemeClr val="tx1">
                    <a:lumMod val="50000"/>
                    <a:lumOff val="50000"/>
                  </a:schemeClr>
                </a:solidFill>
                <a:latin typeface="メイリオ" panose="020B0604030504040204" pitchFamily="50" charset="-128"/>
                <a:ea typeface="メイリオ" panose="020B0604030504040204" pitchFamily="50" charset="-128"/>
              </a:rPr>
              <a:t>から</a:t>
            </a:r>
            <a:endParaRPr kumimoji="1"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pPr algn="ctr"/>
            <a:r>
              <a:rPr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rPr>
              <a:t>5</a:t>
            </a:r>
            <a:r>
              <a:rPr lang="ja-JP" altLang="en-US" b="1" dirty="0" smtClean="0">
                <a:solidFill>
                  <a:schemeClr val="tx1">
                    <a:lumMod val="50000"/>
                    <a:lumOff val="50000"/>
                  </a:schemeClr>
                </a:solidFill>
                <a:latin typeface="メイリオ" panose="020B0604030504040204" pitchFamily="50" charset="-128"/>
                <a:ea typeface="メイリオ" panose="020B0604030504040204" pitchFamily="50" charset="-128"/>
              </a:rPr>
              <a:t>分</a:t>
            </a:r>
            <a:endParaRPr kumimoji="1"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4" name="星 7 33"/>
          <p:cNvSpPr/>
          <p:nvPr/>
        </p:nvSpPr>
        <p:spPr>
          <a:xfrm rot="20855081">
            <a:off x="4901609" y="629712"/>
            <a:ext cx="1459630" cy="1356102"/>
          </a:xfrm>
          <a:prstGeom prst="star7">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5" name="テキスト ボックス 34"/>
          <p:cNvSpPr txBox="1"/>
          <p:nvPr/>
        </p:nvSpPr>
        <p:spPr>
          <a:xfrm rot="20840240">
            <a:off x="5047885" y="945328"/>
            <a:ext cx="1240436" cy="923330"/>
          </a:xfrm>
          <a:prstGeom prst="rect">
            <a:avLst/>
          </a:prstGeom>
          <a:noFill/>
        </p:spPr>
        <p:txBody>
          <a:bodyPr wrap="square" rtlCol="0">
            <a:spAutoFit/>
          </a:bodyPr>
          <a:lstStyle/>
          <a:p>
            <a:pPr algn="ctr"/>
            <a:r>
              <a:rPr kumimoji="1" lang="ja-JP" altLang="en-US" b="1" dirty="0" smtClean="0">
                <a:solidFill>
                  <a:schemeClr val="tx1">
                    <a:lumMod val="50000"/>
                    <a:lumOff val="50000"/>
                  </a:schemeClr>
                </a:solidFill>
                <a:latin typeface="メイリオ" panose="020B0604030504040204" pitchFamily="50" charset="-128"/>
                <a:ea typeface="メイリオ" panose="020B0604030504040204" pitchFamily="50" charset="-128"/>
              </a:rPr>
              <a:t>地下街</a:t>
            </a:r>
            <a:endParaRPr kumimoji="1"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pPr algn="ctr"/>
            <a:r>
              <a:rPr kumimoji="1" lang="ja-JP" altLang="en-US" b="1" dirty="0" smtClean="0">
                <a:solidFill>
                  <a:schemeClr val="tx1">
                    <a:lumMod val="50000"/>
                    <a:lumOff val="50000"/>
                  </a:schemeClr>
                </a:solidFill>
                <a:latin typeface="メイリオ" panose="020B0604030504040204" pitchFamily="50" charset="-128"/>
                <a:ea typeface="メイリオ" panose="020B0604030504040204" pitchFamily="50" charset="-128"/>
              </a:rPr>
              <a:t>からも</a:t>
            </a:r>
            <a:endParaRPr kumimoji="1"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endParaRPr>
          </a:p>
          <a:p>
            <a:pPr algn="ctr"/>
            <a:r>
              <a:rPr kumimoji="1" lang="ja-JP" altLang="en-US" b="1" dirty="0" smtClean="0">
                <a:solidFill>
                  <a:schemeClr val="tx1">
                    <a:lumMod val="50000"/>
                    <a:lumOff val="50000"/>
                  </a:schemeClr>
                </a:solidFill>
                <a:latin typeface="メイリオ" panose="020B0604030504040204" pitchFamily="50" charset="-128"/>
                <a:ea typeface="メイリオ" panose="020B0604030504040204" pitchFamily="50" charset="-128"/>
              </a:rPr>
              <a:t>行ける</a:t>
            </a:r>
            <a:endParaRPr kumimoji="1" lang="en-US" altLang="ja-JP"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6041243" y="10315252"/>
            <a:ext cx="1771836" cy="261610"/>
          </a:xfrm>
          <a:prstGeom prst="rect">
            <a:avLst/>
          </a:prstGeom>
          <a:noFill/>
        </p:spPr>
        <p:txBody>
          <a:bodyPr wrap="square" rtlCol="0">
            <a:spAutoFit/>
          </a:bodyPr>
          <a:lstStyle/>
          <a:p>
            <a:r>
              <a:rPr kumimoji="1" lang="en-US" altLang="ja-JP" sz="1100" dirty="0" smtClean="0">
                <a:latin typeface="メイリオ" panose="020B0604030504040204" pitchFamily="50" charset="-128"/>
                <a:ea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rPr>
              <a:t>名古屋中</a:t>
            </a:r>
            <a:r>
              <a:rPr lang="en-US" altLang="ja-JP" sz="1100" dirty="0" smtClean="0">
                <a:latin typeface="メイリオ" panose="020B0604030504040204" pitchFamily="50" charset="-128"/>
                <a:ea typeface="メイリオ" panose="020B0604030504040204" pitchFamily="50" charset="-128"/>
              </a:rPr>
              <a:t>06030</a:t>
            </a:r>
            <a:r>
              <a:rPr lang="en-US" altLang="ja-JP" sz="1100" dirty="0">
                <a:latin typeface="メイリオ" panose="020B0604030504040204" pitchFamily="50" charset="-128"/>
                <a:ea typeface="メイリオ" panose="020B0604030504040204" pitchFamily="50" charset="-128"/>
              </a:rPr>
              <a:t>1</a:t>
            </a:r>
            <a:r>
              <a:rPr kumimoji="1" lang="en-US" altLang="ja-JP" sz="1100" dirty="0" smtClean="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6353864" y="4581908"/>
            <a:ext cx="919367" cy="276999"/>
          </a:xfrm>
          <a:prstGeom prst="rect">
            <a:avLst/>
          </a:prstGeom>
          <a:noFill/>
        </p:spPr>
        <p:txBody>
          <a:bodyPr wrap="square" rtlCol="0">
            <a:spAutoFit/>
          </a:bodyPr>
          <a:lstStyle/>
          <a:p>
            <a:r>
              <a:rPr kumimoji="1" lang="en-US" altLang="ja-JP" sz="1200" b="1" dirty="0" smtClean="0">
                <a:solidFill>
                  <a:srgbClr val="00B050"/>
                </a:solidFill>
                <a:latin typeface="メイリオ" panose="020B0604030504040204" pitchFamily="50" charset="-128"/>
                <a:ea typeface="メイリオ" panose="020B0604030504040204" pitchFamily="50" charset="-128"/>
              </a:rPr>
              <a:t>※5</a:t>
            </a:r>
            <a:r>
              <a:rPr kumimoji="1" lang="ja-JP" altLang="en-US" sz="1200" b="1" dirty="0" smtClean="0">
                <a:solidFill>
                  <a:srgbClr val="00B050"/>
                </a:solidFill>
                <a:latin typeface="メイリオ" panose="020B0604030504040204" pitchFamily="50" charset="-128"/>
                <a:ea typeface="メイリオ" panose="020B0604030504040204" pitchFamily="50" charset="-128"/>
              </a:rPr>
              <a:t>台設置</a:t>
            </a:r>
            <a:endParaRPr kumimoji="1" lang="en-US" altLang="ja-JP" sz="1200" b="1" dirty="0" smtClean="0">
              <a:solidFill>
                <a:srgbClr val="00B05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2501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0"/>
          <p:cNvSpPr txBox="1"/>
          <p:nvPr/>
        </p:nvSpPr>
        <p:spPr>
          <a:xfrm>
            <a:off x="324247" y="144708"/>
            <a:ext cx="7010400" cy="588010"/>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algn="ctr">
              <a:spcAft>
                <a:spcPts val="0"/>
              </a:spcAft>
            </a:pPr>
            <a:r>
              <a:rPr lang="ja-JP" sz="2400" b="1" kern="100" dirty="0">
                <a:ln w="12700" cap="flat" cmpd="sng" algn="ctr">
                  <a:noFill/>
                  <a:prstDash val="solid"/>
                  <a:round/>
                </a:ln>
                <a:solidFill>
                  <a:srgbClr val="FF5C5C"/>
                </a:solidFill>
                <a:effectLst/>
                <a:latin typeface="Century" panose="02040604050505020304" pitchFamily="18" charset="0"/>
                <a:ea typeface="メイリオ" panose="020B0604030504040204" pitchFamily="50" charset="-128"/>
                <a:cs typeface="メイリオ" panose="020B0604030504040204" pitchFamily="50" charset="-128"/>
              </a:rPr>
              <a:t>あいち労働総合支援フロア　支援メニュー</a:t>
            </a:r>
            <a:endParaRPr lang="ja-JP" sz="1050" kern="100" dirty="0">
              <a:ln w="12700" cap="flat" cmpd="sng" algn="ctr">
                <a:noFill/>
                <a:prstDash val="solid"/>
                <a:round/>
              </a:ln>
              <a:solidFill>
                <a:srgbClr val="FF5C5C"/>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2800" kern="100" dirty="0">
                <a:solidFill>
                  <a:srgbClr val="FF5C5C"/>
                </a:solidFill>
                <a:effectLst/>
                <a:latin typeface="HG創英角ﾎﾟｯﾌﾟ体" panose="040B0A09000000000000" pitchFamily="49" charset="-128"/>
                <a:ea typeface="ＭＳ 明朝" panose="02020609040205080304" pitchFamily="17" charset="-128"/>
                <a:cs typeface="Times New Roman" panose="02020603050405020304" pitchFamily="18" charset="0"/>
              </a:rPr>
              <a:t> </a:t>
            </a:r>
            <a:endParaRPr lang="ja-JP" sz="1050" kern="100" dirty="0">
              <a:solidFill>
                <a:srgbClr val="FF5C5C"/>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角丸四角形 2"/>
          <p:cNvSpPr/>
          <p:nvPr/>
        </p:nvSpPr>
        <p:spPr>
          <a:xfrm>
            <a:off x="158769" y="533700"/>
            <a:ext cx="7136638" cy="5877360"/>
          </a:xfrm>
          <a:prstGeom prst="roundRect">
            <a:avLst>
              <a:gd name="adj" fmla="val 467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a:t> </a:t>
            </a:r>
            <a:endParaRPr lang="ja-JP" altLang="ja-JP"/>
          </a:p>
        </p:txBody>
      </p:sp>
      <p:sp>
        <p:nvSpPr>
          <p:cNvPr id="4" name="角丸四角形吹き出し 3"/>
          <p:cNvSpPr/>
          <p:nvPr/>
        </p:nvSpPr>
        <p:spPr>
          <a:xfrm>
            <a:off x="207857" y="644769"/>
            <a:ext cx="3037205" cy="1757087"/>
          </a:xfrm>
          <a:prstGeom prst="wedgeRoundRectCallout">
            <a:avLst>
              <a:gd name="adj1" fmla="val -12471"/>
              <a:gd name="adj2" fmla="val 473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nSpc>
                <a:spcPts val="1500"/>
              </a:lnSpc>
              <a:spcAft>
                <a:spcPts val="0"/>
              </a:spcAft>
            </a:pPr>
            <a:endParaRPr lang="en-US" altLang="ja-JP"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職業適性検査の活用により、個人の方には、どんな仕事が向いているのか等の相談にお応えする他、各種セミナー等の開催を通してキャリア形成の支援を行います。</a:t>
            </a:r>
            <a:endParaRPr lang="en-US" altLang="ja-JP"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また、企業における採用・配慮・職種転換等の雇用管理</a:t>
            </a:r>
            <a:endParaRPr lang="en-US" altLang="ja-JP"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相談、学生などの進路相談や職業選択支援を行います。</a:t>
            </a:r>
            <a:endParaRPr lang="en-US" altLang="ja-JP"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pPr>
            <a:r>
              <a:rPr lang="ja-JP" altLang="en-US" sz="900" b="1" dirty="0" smtClean="0">
                <a:solidFill>
                  <a:srgbClr val="FF6699"/>
                </a:solidFill>
                <a:latin typeface="ＭＳ Ｐゴシック" panose="020B0600070205080204" pitchFamily="50" charset="-128"/>
                <a:ea typeface="ＭＳ Ｐゴシック" panose="020B0600070205080204" pitchFamily="50" charset="-128"/>
                <a:cs typeface="Times New Roman" panose="02020603050405020304" pitchFamily="18" charset="0"/>
              </a:rPr>
              <a:t>キャリアサポートセンターあいち</a:t>
            </a:r>
            <a:r>
              <a:rPr lang="ja-JP" altLang="en-US" sz="8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8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r>
            <a:br>
              <a:rPr lang="en-US" altLang="ja-JP" sz="8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8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900" b="1" kern="1200" dirty="0" smtClean="0">
                <a:solidFill>
                  <a:srgbClr val="FF66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sz="900" b="1" kern="1200" dirty="0" smtClean="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職業</a:t>
            </a:r>
            <a:r>
              <a:rPr lang="ja-JP" sz="900" b="1" kern="1200" dirty="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適性</a:t>
            </a:r>
            <a:r>
              <a:rPr lang="ja-JP" sz="900" b="1" kern="1200" dirty="0" smtClean="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相談</a:t>
            </a:r>
            <a:r>
              <a:rPr lang="ja-JP" altLang="en-US" sz="900" b="1" dirty="0" smtClean="0">
                <a:solidFill>
                  <a:srgbClr val="FF3399"/>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b="1" kern="1200" dirty="0" smtClean="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950" dirty="0" smtClean="0">
                <a:solidFill>
                  <a:schemeClr val="tx1"/>
                </a:solidFill>
                <a:latin typeface="ＭＳ Ｐゴシック" panose="020B0600070205080204" pitchFamily="50" charset="-128"/>
                <a:cs typeface="Times New Roman" panose="02020603050405020304" pitchFamily="18" charset="0"/>
              </a:rPr>
              <a:t>☎</a:t>
            </a:r>
            <a:r>
              <a:rPr lang="en-US" altLang="ja-JP" sz="950" dirty="0" smtClean="0">
                <a:solidFill>
                  <a:schemeClr val="tx1"/>
                </a:solidFill>
                <a:latin typeface="ＭＳ Ｐゴシック" panose="020B0600070205080204" pitchFamily="50" charset="-128"/>
                <a:cs typeface="Times New Roman" panose="02020603050405020304" pitchFamily="18" charset="0"/>
              </a:rPr>
              <a:t>052-485-7155</a:t>
            </a:r>
            <a:r>
              <a:rPr lang="ja-JP" altLang="en-US" sz="800" dirty="0" smtClean="0">
                <a:solidFill>
                  <a:schemeClr val="tx1"/>
                </a:solidFill>
                <a:latin typeface="ＭＳ Ｐゴシック" panose="020B0600070205080204" pitchFamily="50" charset="-128"/>
                <a:cs typeface="Times New Roman" panose="02020603050405020304" pitchFamily="18" charset="0"/>
              </a:rPr>
              <a:t>（個人）</a:t>
            </a:r>
            <a:endParaRPr lang="en-US" altLang="ja-JP" sz="800" dirty="0" smtClean="0">
              <a:solidFill>
                <a:schemeClr val="tx1"/>
              </a:solidFill>
              <a:latin typeface="ＭＳ Ｐゴシック" panose="020B0600070205080204" pitchFamily="50" charset="-128"/>
              <a:cs typeface="Times New Roman" panose="02020603050405020304" pitchFamily="18" charset="0"/>
            </a:endParaRPr>
          </a:p>
          <a:p>
            <a:pPr>
              <a:lnSpc>
                <a:spcPts val="1500"/>
              </a:lnSpc>
            </a:pPr>
            <a:r>
              <a:rPr lang="ja-JP" altLang="en-US" sz="950" dirty="0">
                <a:solidFill>
                  <a:schemeClr val="tx1"/>
                </a:solidFill>
                <a:latin typeface="ＭＳ Ｐゴシック" panose="020B0600070205080204" pitchFamily="50" charset="-128"/>
                <a:cs typeface="Times New Roman" panose="02020603050405020304" pitchFamily="18" charset="0"/>
              </a:rPr>
              <a:t>　</a:t>
            </a:r>
            <a:r>
              <a:rPr lang="ja-JP" altLang="en-US" sz="950" dirty="0" smtClean="0">
                <a:solidFill>
                  <a:schemeClr val="tx1"/>
                </a:solidFill>
                <a:latin typeface="ＭＳ Ｐゴシック" panose="020B0600070205080204" pitchFamily="50" charset="-128"/>
                <a:cs typeface="Times New Roman" panose="02020603050405020304" pitchFamily="18" charset="0"/>
              </a:rPr>
              <a:t>　　　　　　　　　　　　　 ☎</a:t>
            </a:r>
            <a:r>
              <a:rPr lang="en-US" altLang="ja-JP" sz="950" dirty="0" smtClean="0">
                <a:solidFill>
                  <a:schemeClr val="tx1"/>
                </a:solidFill>
                <a:latin typeface="ＭＳ Ｐゴシック" panose="020B0600070205080204" pitchFamily="50" charset="-128"/>
                <a:cs typeface="Times New Roman" panose="02020603050405020304" pitchFamily="18" charset="0"/>
              </a:rPr>
              <a:t>052-485-7157</a:t>
            </a:r>
            <a:r>
              <a:rPr lang="ja-JP" altLang="en-US" sz="800" dirty="0" smtClean="0">
                <a:solidFill>
                  <a:schemeClr val="tx1"/>
                </a:solidFill>
                <a:latin typeface="ＭＳ Ｐゴシック" panose="020B0600070205080204" pitchFamily="50" charset="-128"/>
                <a:cs typeface="Times New Roman" panose="02020603050405020304" pitchFamily="18" charset="0"/>
              </a:rPr>
              <a:t>（企業・学校）</a:t>
            </a:r>
            <a:endParaRPr lang="ja-JP" altLang="ja-JP" sz="800" dirty="0">
              <a:solidFill>
                <a:schemeClr val="tx1"/>
              </a:solidFill>
              <a:latin typeface="ＭＳ Ｐゴシック" panose="020B0600070205080204" pitchFamily="50" charset="-128"/>
              <a:cs typeface="ＭＳ Ｐゴシック" panose="020B0600070205080204" pitchFamily="50" charset="-128"/>
            </a:endParaRPr>
          </a:p>
          <a:p>
            <a:pPr>
              <a:lnSpc>
                <a:spcPts val="1500"/>
              </a:lnSpc>
              <a:spcAft>
                <a:spcPts val="0"/>
              </a:spcAft>
            </a:pPr>
            <a:r>
              <a:rPr lang="ja-JP" sz="900" b="1" kern="1200" dirty="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9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 name="角丸四角形吹き出し 4"/>
          <p:cNvSpPr/>
          <p:nvPr/>
        </p:nvSpPr>
        <p:spPr>
          <a:xfrm>
            <a:off x="3567915" y="682227"/>
            <a:ext cx="1963420" cy="1234440"/>
          </a:xfrm>
          <a:prstGeom prst="wedgeRoundRectCallout">
            <a:avLst>
              <a:gd name="adj1" fmla="val -12471"/>
              <a:gd name="adj2" fmla="val 473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ts val="1500"/>
              </a:lnSpc>
              <a:spcAft>
                <a:spcPts val="0"/>
              </a:spcAft>
            </a:pP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子育て等により離職された</a:t>
            </a:r>
            <a:r>
              <a:rPr lang="ja-JP"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方への</a:t>
            </a: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再就職に関する</a:t>
            </a:r>
            <a:r>
              <a:rPr lang="ja-JP"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相談</a:t>
            </a: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を多様なメニューによりサポートします。</a:t>
            </a:r>
            <a:endParaRPr lang="ja-JP" sz="9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508000">
              <a:lnSpc>
                <a:spcPts val="1500"/>
              </a:lnSpc>
              <a:spcAft>
                <a:spcPts val="0"/>
              </a:spcAft>
            </a:pPr>
            <a:r>
              <a:rPr lang="ja-JP" altLang="en-US" sz="95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95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95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052-485-6996</a:t>
            </a:r>
            <a:endParaRPr lang="ja-JP" sz="9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382270">
              <a:lnSpc>
                <a:spcPts val="1500"/>
              </a:lnSpc>
              <a:spcAft>
                <a:spcPts val="0"/>
              </a:spcAft>
            </a:pPr>
            <a:r>
              <a:rPr lang="ja-JP" altLang="en-US" sz="950" b="1" kern="1200" dirty="0" smtClean="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950" b="1" kern="1200" dirty="0" smtClean="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ママ</a:t>
            </a:r>
            <a:r>
              <a:rPr lang="ja-JP" sz="950" b="1" kern="1200" dirty="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・ジョブ・あいち</a:t>
            </a:r>
            <a:endParaRPr lang="ja-JP" sz="9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 name="角丸四角形吹き出し 5"/>
          <p:cNvSpPr/>
          <p:nvPr/>
        </p:nvSpPr>
        <p:spPr>
          <a:xfrm>
            <a:off x="5873430" y="689799"/>
            <a:ext cx="1367155" cy="1174115"/>
          </a:xfrm>
          <a:prstGeom prst="wedgeRoundRectCallout">
            <a:avLst>
              <a:gd name="adj1" fmla="val -12471"/>
              <a:gd name="adj2" fmla="val 473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1500"/>
              </a:lnSpc>
              <a:spcAft>
                <a:spcPts val="0"/>
              </a:spcAft>
            </a:pP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労働問題に</a:t>
            </a:r>
            <a:r>
              <a:rPr lang="ja-JP"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関する</a:t>
            </a: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幅広い相談をしています。</a:t>
            </a:r>
            <a:endParaRPr lang="ja-JP" sz="9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500"/>
              </a:lnSpc>
              <a:spcAft>
                <a:spcPts val="0"/>
              </a:spcAft>
            </a:pP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（秘密厳守）</a:t>
            </a:r>
            <a:endParaRPr lang="ja-JP" sz="9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27000">
              <a:lnSpc>
                <a:spcPts val="1500"/>
              </a:lnSpc>
              <a:spcAft>
                <a:spcPts val="0"/>
              </a:spcAft>
            </a:pPr>
            <a:r>
              <a:rPr lang="ja-JP" sz="95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95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052-589-1405</a:t>
            </a:r>
            <a:endParaRPr lang="ja-JP" sz="9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500"/>
              </a:lnSpc>
              <a:spcAft>
                <a:spcPts val="0"/>
              </a:spcAft>
            </a:pPr>
            <a:r>
              <a:rPr lang="ja-JP" altLang="en-US" sz="950" b="1" kern="1200" dirty="0" smtClean="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950" b="1" kern="1200" dirty="0" smtClean="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労働</a:t>
            </a:r>
            <a:r>
              <a:rPr lang="ja-JP" sz="950" b="1" kern="1200" dirty="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相談コーナー</a:t>
            </a:r>
            <a:endParaRPr lang="ja-JP" sz="9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7" name="角丸四角形吹き出し 6"/>
          <p:cNvSpPr/>
          <p:nvPr/>
        </p:nvSpPr>
        <p:spPr>
          <a:xfrm>
            <a:off x="220328" y="2495547"/>
            <a:ext cx="3060783" cy="2255937"/>
          </a:xfrm>
          <a:prstGeom prst="wedgeRoundRectCallout">
            <a:avLst>
              <a:gd name="adj1" fmla="val -17848"/>
              <a:gd name="adj2" fmla="val 49815"/>
              <a:gd name="adj3" fmla="val 16667"/>
            </a:avLst>
          </a:prstGeom>
          <a:ln w="19050"/>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nSpc>
                <a:spcPts val="1500"/>
              </a:lnSpc>
              <a:spcAft>
                <a:spcPts val="0"/>
              </a:spcAft>
            </a:pPr>
            <a:r>
              <a:rPr lang="ja-JP" sz="1000" b="1" kern="1200" dirty="0">
                <a:solidFill>
                  <a:srgbClr val="215868"/>
                </a:solidFill>
                <a:effectLst/>
                <a:latin typeface="ＭＳ Ｐゴシック" panose="020B0600070205080204" pitchFamily="50" charset="-128"/>
                <a:ea typeface="メイリオ" panose="020B0604030504040204" pitchFamily="50" charset="-128"/>
                <a:cs typeface="メイリオ" panose="020B0604030504040204" pitchFamily="50" charset="-128"/>
              </a:rPr>
              <a:t>＊全国の求人の中から求人検索機を使って</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500"/>
              </a:lnSpc>
              <a:spcAft>
                <a:spcPts val="0"/>
              </a:spcAft>
            </a:pPr>
            <a:r>
              <a:rPr lang="ja-JP" sz="1000" b="1" kern="1200" dirty="0">
                <a:solidFill>
                  <a:srgbClr val="215868"/>
                </a:solidFill>
                <a:effectLst/>
                <a:latin typeface="ＭＳ Ｐゴシック" panose="020B0600070205080204" pitchFamily="50" charset="-128"/>
                <a:ea typeface="メイリオ" panose="020B0604030504040204" pitchFamily="50" charset="-128"/>
                <a:cs typeface="メイリオ" panose="020B0604030504040204" pitchFamily="50" charset="-128"/>
              </a:rPr>
              <a:t>　お仕事探しができます。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500"/>
              </a:lnSpc>
              <a:spcAft>
                <a:spcPts val="0"/>
              </a:spcAft>
            </a:pPr>
            <a:r>
              <a:rPr lang="ja-JP" sz="1000" b="1" kern="1200" dirty="0">
                <a:solidFill>
                  <a:srgbClr val="215868"/>
                </a:solidFill>
                <a:effectLst/>
                <a:latin typeface="ＭＳ Ｐゴシック" panose="020B0600070205080204" pitchFamily="50" charset="-128"/>
                <a:ea typeface="メイリオ" panose="020B0604030504040204" pitchFamily="50" charset="-128"/>
                <a:cs typeface="メイリオ" panose="020B0604030504040204" pitchFamily="50" charset="-128"/>
              </a:rPr>
              <a:t>＊ご希望の求人（会社）のご紹介をさせて</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500"/>
              </a:lnSpc>
              <a:spcAft>
                <a:spcPts val="0"/>
              </a:spcAft>
            </a:pPr>
            <a:r>
              <a:rPr lang="ja-JP" sz="1000" b="1" kern="1200" dirty="0">
                <a:solidFill>
                  <a:srgbClr val="215868"/>
                </a:solidFill>
                <a:effectLst/>
                <a:latin typeface="ＭＳ Ｐゴシック" panose="020B0600070205080204" pitchFamily="50" charset="-128"/>
                <a:ea typeface="メイリオ" panose="020B0604030504040204" pitchFamily="50" charset="-128"/>
                <a:cs typeface="メイリオ" panose="020B0604030504040204" pitchFamily="50" charset="-128"/>
              </a:rPr>
              <a:t>　いただきます。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500"/>
              </a:lnSpc>
              <a:spcAft>
                <a:spcPts val="0"/>
              </a:spcAft>
            </a:pPr>
            <a:r>
              <a:rPr lang="ja-JP" sz="1000" b="1" kern="1200" dirty="0">
                <a:solidFill>
                  <a:srgbClr val="215868"/>
                </a:solidFill>
                <a:effectLst/>
                <a:latin typeface="ＭＳ Ｐゴシック" panose="020B0600070205080204" pitchFamily="50" charset="-128"/>
                <a:ea typeface="メイリオ" panose="020B0604030504040204" pitchFamily="50" charset="-128"/>
                <a:cs typeface="メイリオ" panose="020B0604030504040204" pitchFamily="50" charset="-128"/>
              </a:rPr>
              <a:t>＊お仕事探しについてのご相談は何でも</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500"/>
              </a:lnSpc>
              <a:spcAft>
                <a:spcPts val="0"/>
              </a:spcAft>
            </a:pPr>
            <a:r>
              <a:rPr lang="ja-JP" sz="1000" b="1" kern="1200" dirty="0">
                <a:solidFill>
                  <a:srgbClr val="215868"/>
                </a:solidFill>
                <a:effectLst/>
                <a:latin typeface="ＭＳ Ｐゴシック" panose="020B0600070205080204" pitchFamily="50" charset="-128"/>
                <a:ea typeface="メイリオ" panose="020B0604030504040204" pitchFamily="50" charset="-128"/>
                <a:cs typeface="メイリオ" panose="020B0604030504040204" pitchFamily="50" charset="-128"/>
              </a:rPr>
              <a:t>　承ります。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127000" indent="-127000">
              <a:lnSpc>
                <a:spcPts val="1500"/>
              </a:lnSpc>
              <a:spcAft>
                <a:spcPts val="0"/>
              </a:spcAft>
            </a:pPr>
            <a:r>
              <a:rPr lang="ja-JP" sz="1000" b="1" kern="1200" dirty="0">
                <a:solidFill>
                  <a:srgbClr val="215868"/>
                </a:solidFill>
                <a:effectLst/>
                <a:latin typeface="ＭＳ Ｐゴシック" panose="020B0600070205080204" pitchFamily="50" charset="-128"/>
                <a:ea typeface="メイリオ" panose="020B0604030504040204" pitchFamily="50" charset="-128"/>
                <a:cs typeface="メイリオ" panose="020B0604030504040204" pitchFamily="50" charset="-128"/>
              </a:rPr>
              <a:t>＊雇用保険受給者の方は職業相談窓口を利用された場合は求職活動実績になります。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838200">
              <a:lnSpc>
                <a:spcPts val="1500"/>
              </a:lnSpc>
              <a:spcAft>
                <a:spcPts val="0"/>
              </a:spcAft>
            </a:pPr>
            <a:r>
              <a:rPr lang="ja-JP" sz="1100" b="1" kern="1200" dirty="0">
                <a:solidFill>
                  <a:srgbClr val="215868"/>
                </a:solidFill>
                <a:effectLst/>
                <a:latin typeface="ＭＳ Ｐゴシック" panose="020B0600070205080204" pitchFamily="50" charset="-128"/>
                <a:ea typeface="メイリオ" panose="020B0604030504040204" pitchFamily="50" charset="-128"/>
                <a:cs typeface="メイリオ" panose="020B0604030504040204" pitchFamily="50" charset="-128"/>
              </a:rPr>
              <a:t>☎０５２－５３３－０８９０</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400"/>
              </a:lnSpc>
              <a:spcBef>
                <a:spcPts val="900"/>
              </a:spcBef>
              <a:spcAft>
                <a:spcPts val="0"/>
              </a:spcAft>
            </a:pPr>
            <a:r>
              <a:rPr lang="ja-JP" sz="1100" b="1" kern="1200" dirty="0" smtClean="0">
                <a:solidFill>
                  <a:srgbClr val="00B050"/>
                </a:solidFill>
                <a:effectLst/>
                <a:latin typeface="ＭＳ Ｐゴシック" panose="020B0600070205080204" pitchFamily="50" charset="-128"/>
                <a:ea typeface="メイリオ" panose="020B0604030504040204" pitchFamily="50" charset="-128"/>
                <a:cs typeface="メイリオ" panose="020B0604030504040204" pitchFamily="50" charset="-128"/>
              </a:rPr>
              <a:t>ハローワーク名古屋中</a:t>
            </a:r>
            <a:r>
              <a:rPr lang="ja-JP" sz="900" b="1" kern="1200" dirty="0" smtClean="0">
                <a:solidFill>
                  <a:srgbClr val="00B050"/>
                </a:solidFill>
                <a:effectLst/>
                <a:latin typeface="ＭＳ Ｐゴシック" panose="020B0600070205080204" pitchFamily="50" charset="-128"/>
                <a:ea typeface="メイリオ" panose="020B0604030504040204" pitchFamily="50" charset="-128"/>
                <a:cs typeface="メイリオ" panose="020B0604030504040204" pitchFamily="50" charset="-128"/>
              </a:rPr>
              <a:t>（</a:t>
            </a:r>
            <a:r>
              <a:rPr lang="ja-JP" sz="900" b="1" kern="1200" dirty="0">
                <a:solidFill>
                  <a:srgbClr val="00B050"/>
                </a:solidFill>
                <a:effectLst/>
                <a:latin typeface="ＭＳ Ｐゴシック" panose="020B0600070205080204" pitchFamily="50" charset="-128"/>
                <a:ea typeface="メイリオ" panose="020B0604030504040204" pitchFamily="50" charset="-128"/>
                <a:cs typeface="メイリオ" panose="020B0604030504040204" pitchFamily="50" charset="-128"/>
              </a:rPr>
              <a:t>就労支援コーナー</a:t>
            </a:r>
            <a:r>
              <a:rPr lang="ja-JP" sz="900" b="1" kern="1200" dirty="0" smtClean="0">
                <a:solidFill>
                  <a:srgbClr val="00B050"/>
                </a:solidFill>
                <a:effectLst/>
                <a:latin typeface="ＭＳ Ｐゴシック" panose="020B0600070205080204" pitchFamily="50" charset="-128"/>
                <a:ea typeface="メイリオ" panose="020B0604030504040204" pitchFamily="50" charset="-128"/>
                <a:cs typeface="メイリオ" panose="020B0604030504040204" pitchFamily="50" charset="-128"/>
              </a:rPr>
              <a:t>）</a:t>
            </a:r>
            <a:endParaRPr lang="ja-JP" sz="900" b="1" dirty="0">
              <a:solidFill>
                <a:srgbClr val="00B05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角丸四角形吹き出し 8"/>
          <p:cNvSpPr/>
          <p:nvPr/>
        </p:nvSpPr>
        <p:spPr>
          <a:xfrm>
            <a:off x="5544143" y="2313907"/>
            <a:ext cx="1696442" cy="2386655"/>
          </a:xfrm>
          <a:prstGeom prst="wedgeRoundRectCallout">
            <a:avLst>
              <a:gd name="adj1" fmla="val -23799"/>
              <a:gd name="adj2" fmla="val 5038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1500"/>
              </a:lnSpc>
              <a:spcAft>
                <a:spcPts val="0"/>
              </a:spcAft>
            </a:pPr>
            <a:r>
              <a:rPr lang="ja-JP" altLang="en-US"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内職希望の方、</a:t>
            </a:r>
            <a:r>
              <a:rPr lang="ja-JP"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再就職</a:t>
            </a:r>
            <a:r>
              <a:rPr lang="ja-JP" altLang="en-US"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に向けた</a:t>
            </a:r>
            <a:r>
              <a:rPr lang="ja-JP" altLang="en-US" sz="9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セミナ</a:t>
            </a: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ー</a:t>
            </a:r>
            <a:r>
              <a:rPr lang="ja-JP" altLang="en-US"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を受講したい方、</a:t>
            </a: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また求職者や企業の方などに労働情報を提供しています。</a:t>
            </a:r>
            <a:endParaRPr lang="en-US" altLang="ja-JP"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b="1" dirty="0" smtClean="0">
                <a:solidFill>
                  <a:srgbClr val="FF66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ｷｬﾘｱｻﾎﾟｰﾄｾﾝﾀｰあいち</a:t>
            </a:r>
            <a:endParaRPr lang="en-US" altLang="ja-JP" sz="900" b="1" dirty="0" smtClean="0">
              <a:solidFill>
                <a:srgbClr val="FF6699"/>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b="1" dirty="0" smtClean="0">
                <a:solidFill>
                  <a:srgbClr val="FF6699"/>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900" b="1" dirty="0">
                <a:solidFill>
                  <a:srgbClr val="FF6699"/>
                </a:solidFill>
                <a:latin typeface="ＭＳ Ｐゴシック" panose="020B0600070205080204" pitchFamily="50" charset="-128"/>
                <a:ea typeface="ＭＳ Ｐゴシック" panose="020B0600070205080204" pitchFamily="50" charset="-128"/>
                <a:cs typeface="Times New Roman" panose="02020603050405020304" pitchFamily="18" charset="0"/>
              </a:rPr>
              <a:t>内職</a:t>
            </a:r>
            <a:r>
              <a:rPr lang="ja-JP" altLang="en-US" sz="900" b="1" dirty="0" smtClean="0">
                <a:solidFill>
                  <a:srgbClr val="FF6699"/>
                </a:solidFill>
                <a:latin typeface="ＭＳ Ｐゴシック" panose="020B0600070205080204" pitchFamily="50" charset="-128"/>
                <a:ea typeface="ＭＳ Ｐゴシック" panose="020B0600070205080204" pitchFamily="50" charset="-128"/>
                <a:cs typeface="Times New Roman" panose="02020603050405020304" pitchFamily="18" charset="0"/>
              </a:rPr>
              <a:t>相談・あっせん＞</a:t>
            </a:r>
            <a:endParaRPr lang="en-US" altLang="ja-JP" sz="900" b="1" dirty="0" smtClean="0">
              <a:solidFill>
                <a:srgbClr val="FF6699"/>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b="1" dirty="0">
                <a:solidFill>
                  <a:srgbClr val="FF6699"/>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900" b="1" dirty="0" smtClean="0">
                <a:solidFill>
                  <a:srgbClr val="FF6699"/>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95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95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052-562-5016</a:t>
            </a:r>
          </a:p>
          <a:p>
            <a:pPr>
              <a:lnSpc>
                <a:spcPts val="1500"/>
              </a:lnSpc>
              <a:spcAft>
                <a:spcPts val="0"/>
              </a:spcAft>
            </a:pPr>
            <a:r>
              <a:rPr lang="ja-JP" altLang="en-US" sz="900" b="1" dirty="0" smtClean="0">
                <a:solidFill>
                  <a:srgbClr val="FF66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＜就労支援セミナー＞</a:t>
            </a:r>
            <a:endParaRPr lang="en-US" altLang="ja-JP" sz="900" b="1" dirty="0" smtClean="0">
              <a:solidFill>
                <a:srgbClr val="FF66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95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95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052-485-7156</a:t>
            </a:r>
            <a:endParaRPr lang="en-US" altLang="ja-JP" sz="95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b="1" dirty="0" smtClean="0">
                <a:solidFill>
                  <a:srgbClr val="FF6699"/>
                </a:solidFill>
                <a:latin typeface="ＭＳ Ｐゴシック" panose="020B0600070205080204" pitchFamily="50" charset="-128"/>
                <a:ea typeface="ＭＳ Ｐゴシック" panose="020B0600070205080204" pitchFamily="50" charset="-128"/>
                <a:cs typeface="Times New Roman" panose="02020603050405020304" pitchFamily="18" charset="0"/>
              </a:rPr>
              <a:t>＜情報発信＞</a:t>
            </a:r>
            <a:endParaRPr lang="en-US" altLang="ja-JP" sz="900" b="1" dirty="0" smtClean="0">
              <a:solidFill>
                <a:srgbClr val="FF6699"/>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9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95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95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052-485-7153</a:t>
            </a:r>
            <a:endParaRPr lang="ja-JP" sz="9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0" name="角丸四角形吹き出し 9"/>
          <p:cNvSpPr/>
          <p:nvPr/>
        </p:nvSpPr>
        <p:spPr>
          <a:xfrm>
            <a:off x="205855" y="5157729"/>
            <a:ext cx="2679960" cy="952375"/>
          </a:xfrm>
          <a:prstGeom prst="wedgeRoundRectCallout">
            <a:avLst>
              <a:gd name="adj1" fmla="val -12471"/>
              <a:gd name="adj2" fmla="val 473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nSpc>
                <a:spcPts val="1500"/>
              </a:lnSpc>
              <a:spcAft>
                <a:spcPts val="0"/>
              </a:spcAft>
            </a:pP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障害者雇用に取り組む企業を総合的にサポート</a:t>
            </a:r>
            <a:endParaRPr lang="en-US" altLang="ja-JP"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する相談窓口です。雇用から</a:t>
            </a: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定着までの一連の支援を実施しています。　　</a:t>
            </a:r>
            <a:r>
              <a:rPr lang="ja-JP" altLang="en-US" sz="95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95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052-583-1010</a:t>
            </a:r>
            <a:endParaRPr lang="en-US" altLang="ja-JP" sz="95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1000" b="1" dirty="0" smtClean="0">
                <a:solidFill>
                  <a:srgbClr val="FF3399"/>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950" b="1" dirty="0" smtClean="0">
                <a:solidFill>
                  <a:srgbClr val="FF3399"/>
                </a:solidFill>
                <a:latin typeface="ＭＳ Ｐゴシック" panose="020B0600070205080204" pitchFamily="50" charset="-128"/>
                <a:ea typeface="ＭＳ Ｐゴシック" panose="020B0600070205080204" pitchFamily="50" charset="-128"/>
                <a:cs typeface="Times New Roman" panose="02020603050405020304" pitchFamily="18" charset="0"/>
              </a:rPr>
              <a:t>あいち障害者雇用総合サポートデスク</a:t>
            </a:r>
            <a:endParaRPr lang="ja-JP" sz="9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1" name="角丸四角形吹き出し 10"/>
          <p:cNvSpPr/>
          <p:nvPr/>
        </p:nvSpPr>
        <p:spPr>
          <a:xfrm>
            <a:off x="3089689" y="5153393"/>
            <a:ext cx="2011680" cy="956712"/>
          </a:xfrm>
          <a:prstGeom prst="wedgeRoundRectCallout">
            <a:avLst>
              <a:gd name="adj1" fmla="val -12471"/>
              <a:gd name="adj2" fmla="val 473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spcAft>
                <a:spcPts val="0"/>
              </a:spcAft>
            </a:pPr>
            <a:endParaRPr lang="en-US" alt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看護</a:t>
            </a: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職の方の就職活動支援、進路相談等をしています</a:t>
            </a:r>
            <a:r>
              <a:rPr lang="ja-JP" sz="9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9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1200" dirty="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12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95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950" kern="12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052-433-1173</a:t>
            </a:r>
            <a:endParaRPr lang="ja-JP" sz="9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300"/>
              </a:lnSpc>
              <a:spcAft>
                <a:spcPts val="0"/>
              </a:spcAft>
            </a:pPr>
            <a:r>
              <a:rPr lang="ja-JP" sz="950" b="1" kern="1200" dirty="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愛知県</a:t>
            </a:r>
            <a:r>
              <a:rPr lang="ja-JP" sz="950" b="1" kern="1200" dirty="0" smtClean="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ナースセンター</a:t>
            </a:r>
            <a:r>
              <a:rPr lang="en-US" altLang="ja-JP" sz="950" b="1" kern="1200" dirty="0" smtClean="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950" b="1" kern="1200" dirty="0" smtClean="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名駅</a:t>
            </a:r>
            <a:r>
              <a:rPr lang="ja-JP" sz="950" b="1" kern="1200" dirty="0">
                <a:solidFill>
                  <a:srgbClr val="FF3399"/>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支所</a:t>
            </a:r>
            <a:endParaRPr lang="ja-JP" sz="9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300"/>
              </a:lnSpc>
              <a:spcAft>
                <a:spcPts val="0"/>
              </a:spcAft>
            </a:pPr>
            <a:r>
              <a:rPr lang="en-US"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角丸四角形吹き出し 11"/>
          <p:cNvSpPr/>
          <p:nvPr/>
        </p:nvSpPr>
        <p:spPr>
          <a:xfrm>
            <a:off x="5409678" y="5153393"/>
            <a:ext cx="1830908" cy="987347"/>
          </a:xfrm>
          <a:prstGeom prst="wedgeRoundRectCallout">
            <a:avLst>
              <a:gd name="adj1" fmla="val -50486"/>
              <a:gd name="adj2" fmla="val 281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nSpc>
                <a:spcPts val="1500"/>
              </a:lnSpc>
              <a:spcAft>
                <a:spcPts val="0"/>
              </a:spcAft>
            </a:pP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テレワークに関する相談対応、</a:t>
            </a:r>
            <a:endParaRPr lang="en-US" altLang="ja-JP"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テレワーク体験、情報発信等</a:t>
            </a:r>
            <a:endParaRPr lang="en-US" altLang="ja-JP" sz="9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nSpc>
                <a:spcPts val="1500"/>
              </a:lnSpc>
              <a:spcAft>
                <a:spcPts val="0"/>
              </a:spcAft>
            </a:pPr>
            <a:r>
              <a:rPr lang="ja-JP" altLang="en-US" sz="900" dirty="0" smtClean="0">
                <a:solidFill>
                  <a:srgbClr val="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をワンストップで支援します。</a:t>
            </a:r>
            <a:r>
              <a:rPr lang="ja-JP" altLang="en-US" sz="9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コメ</a:t>
            </a:r>
            <a:r>
              <a:rPr lang="ja-JP" sz="95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95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052-5</a:t>
            </a:r>
            <a:r>
              <a:rPr lang="en-US" altLang="ja-JP" sz="95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81-0510 ※R6.4</a:t>
            </a:r>
            <a:r>
              <a:rPr lang="ja-JP" altLang="en-US" sz="800" kern="1200" dirty="0" smtClean="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月以降</a:t>
            </a:r>
            <a:endParaRPr lang="ja-JP" sz="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lnSpc>
                <a:spcPts val="1500"/>
              </a:lnSpc>
              <a:spcAft>
                <a:spcPts val="0"/>
              </a:spcAft>
            </a:pPr>
            <a:r>
              <a:rPr lang="ja-JP" altLang="en-US" sz="950" b="1" dirty="0" smtClean="0">
                <a:solidFill>
                  <a:srgbClr val="FF3399"/>
                </a:solidFill>
                <a:latin typeface="ＭＳ Ｐゴシック" panose="020B0600070205080204" pitchFamily="50" charset="-128"/>
                <a:ea typeface="ＭＳ Ｐゴシック" panose="020B0600070205080204" pitchFamily="50" charset="-128"/>
                <a:cs typeface="Times New Roman" panose="02020603050405020304" pitchFamily="18" charset="0"/>
              </a:rPr>
              <a:t>あいちﾃﾚﾜｰｸｻﾎﾟｰﾄｾﾝﾀｰ</a:t>
            </a:r>
            <a:endParaRPr lang="ja-JP" sz="9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nvGrpSpPr>
          <p:cNvPr id="14" name="グループ化 13"/>
          <p:cNvGrpSpPr/>
          <p:nvPr/>
        </p:nvGrpSpPr>
        <p:grpSpPr>
          <a:xfrm>
            <a:off x="3898386" y="2189905"/>
            <a:ext cx="1591310" cy="2240280"/>
            <a:chOff x="3281631" y="1325870"/>
            <a:chExt cx="1850393" cy="2479040"/>
          </a:xfrm>
        </p:grpSpPr>
        <p:grpSp>
          <p:nvGrpSpPr>
            <p:cNvPr id="15" name="グループ化 14"/>
            <p:cNvGrpSpPr/>
            <p:nvPr/>
          </p:nvGrpSpPr>
          <p:grpSpPr>
            <a:xfrm>
              <a:off x="4205559" y="2316470"/>
              <a:ext cx="926465" cy="1485266"/>
              <a:chOff x="4205559" y="2316470"/>
              <a:chExt cx="926465" cy="1485266"/>
            </a:xfrm>
          </p:grpSpPr>
          <p:grpSp>
            <p:nvGrpSpPr>
              <p:cNvPr id="72" name="グループ化 71"/>
              <p:cNvGrpSpPr/>
              <p:nvPr/>
            </p:nvGrpSpPr>
            <p:grpSpPr>
              <a:xfrm>
                <a:off x="4205559" y="2316470"/>
                <a:ext cx="926465" cy="1485266"/>
                <a:chOff x="4205556" y="2316470"/>
                <a:chExt cx="1350643" cy="2215364"/>
              </a:xfrm>
            </p:grpSpPr>
            <p:grpSp>
              <p:nvGrpSpPr>
                <p:cNvPr id="81" name="グループ化 80"/>
                <p:cNvGrpSpPr/>
                <p:nvPr/>
              </p:nvGrpSpPr>
              <p:grpSpPr>
                <a:xfrm>
                  <a:off x="4415106" y="3707120"/>
                  <a:ext cx="921385" cy="824714"/>
                  <a:chOff x="4415106" y="3707120"/>
                  <a:chExt cx="921385" cy="824714"/>
                </a:xfrm>
              </p:grpSpPr>
              <p:sp>
                <p:nvSpPr>
                  <p:cNvPr id="102" name="片側の 2 つの角を切り取った四角形 101"/>
                  <p:cNvSpPr/>
                  <p:nvPr/>
                </p:nvSpPr>
                <p:spPr>
                  <a:xfrm>
                    <a:off x="4443681" y="3726170"/>
                    <a:ext cx="856735" cy="805664"/>
                  </a:xfrm>
                  <a:prstGeom prst="snip2SameRect">
                    <a:avLst/>
                  </a:prstGeom>
                  <a:solidFill>
                    <a:srgbClr val="6600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3" name="二等辺三角形 102"/>
                  <p:cNvSpPr/>
                  <p:nvPr/>
                </p:nvSpPr>
                <p:spPr>
                  <a:xfrm flipV="1">
                    <a:off x="4634181" y="3707120"/>
                    <a:ext cx="533263" cy="517525"/>
                  </a:xfrm>
                  <a:prstGeom prst="triangl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4" name="台形 163"/>
                  <p:cNvSpPr/>
                  <p:nvPr/>
                </p:nvSpPr>
                <p:spPr>
                  <a:xfrm rot="20933524" flipH="1">
                    <a:off x="4910406" y="3716645"/>
                    <a:ext cx="302215" cy="154940"/>
                  </a:xfrm>
                  <a:custGeom>
                    <a:avLst/>
                    <a:gdLst>
                      <a:gd name="connsiteX0" fmla="*/ 0 w 360045"/>
                      <a:gd name="connsiteY0" fmla="*/ 266065 h 266065"/>
                      <a:gd name="connsiteX1" fmla="*/ 66516 w 360045"/>
                      <a:gd name="connsiteY1" fmla="*/ 0 h 266065"/>
                      <a:gd name="connsiteX2" fmla="*/ 293529 w 360045"/>
                      <a:gd name="connsiteY2" fmla="*/ 0 h 266065"/>
                      <a:gd name="connsiteX3" fmla="*/ 360045 w 360045"/>
                      <a:gd name="connsiteY3" fmla="*/ 266065 h 266065"/>
                      <a:gd name="connsiteX4" fmla="*/ 0 w 360045"/>
                      <a:gd name="connsiteY4" fmla="*/ 266065 h 266065"/>
                      <a:gd name="connsiteX0" fmla="*/ 0 w 344851"/>
                      <a:gd name="connsiteY0" fmla="*/ 266065 h 336996"/>
                      <a:gd name="connsiteX1" fmla="*/ 66516 w 344851"/>
                      <a:gd name="connsiteY1" fmla="*/ 0 h 336996"/>
                      <a:gd name="connsiteX2" fmla="*/ 293529 w 344851"/>
                      <a:gd name="connsiteY2" fmla="*/ 0 h 336996"/>
                      <a:gd name="connsiteX3" fmla="*/ 344851 w 344851"/>
                      <a:gd name="connsiteY3" fmla="*/ 336996 h 336996"/>
                      <a:gd name="connsiteX4" fmla="*/ 0 w 344851"/>
                      <a:gd name="connsiteY4" fmla="*/ 266065 h 336996"/>
                      <a:gd name="connsiteX0" fmla="*/ 0 w 372980"/>
                      <a:gd name="connsiteY0" fmla="*/ 193824 h 336996"/>
                      <a:gd name="connsiteX1" fmla="*/ 94645 w 372980"/>
                      <a:gd name="connsiteY1" fmla="*/ 0 h 336996"/>
                      <a:gd name="connsiteX2" fmla="*/ 321658 w 372980"/>
                      <a:gd name="connsiteY2" fmla="*/ 0 h 336996"/>
                      <a:gd name="connsiteX3" fmla="*/ 372980 w 372980"/>
                      <a:gd name="connsiteY3" fmla="*/ 336996 h 336996"/>
                      <a:gd name="connsiteX4" fmla="*/ 0 w 372980"/>
                      <a:gd name="connsiteY4" fmla="*/ 193824 h 336996"/>
                      <a:gd name="connsiteX0" fmla="*/ 0 w 372980"/>
                      <a:gd name="connsiteY0" fmla="*/ 203532 h 346704"/>
                      <a:gd name="connsiteX1" fmla="*/ 94645 w 372980"/>
                      <a:gd name="connsiteY1" fmla="*/ 9708 h 346704"/>
                      <a:gd name="connsiteX2" fmla="*/ 371076 w 372980"/>
                      <a:gd name="connsiteY2" fmla="*/ 0 h 346704"/>
                      <a:gd name="connsiteX3" fmla="*/ 372980 w 372980"/>
                      <a:gd name="connsiteY3" fmla="*/ 346704 h 346704"/>
                      <a:gd name="connsiteX4" fmla="*/ 0 w 372980"/>
                      <a:gd name="connsiteY4" fmla="*/ 203532 h 346704"/>
                      <a:gd name="connsiteX0" fmla="*/ 0 w 407400"/>
                      <a:gd name="connsiteY0" fmla="*/ 171529 h 346704"/>
                      <a:gd name="connsiteX1" fmla="*/ 129065 w 407400"/>
                      <a:gd name="connsiteY1" fmla="*/ 9708 h 346704"/>
                      <a:gd name="connsiteX2" fmla="*/ 405496 w 407400"/>
                      <a:gd name="connsiteY2" fmla="*/ 0 h 346704"/>
                      <a:gd name="connsiteX3" fmla="*/ 407400 w 407400"/>
                      <a:gd name="connsiteY3" fmla="*/ 346704 h 346704"/>
                      <a:gd name="connsiteX4" fmla="*/ 0 w 407400"/>
                      <a:gd name="connsiteY4" fmla="*/ 171529 h 346704"/>
                      <a:gd name="connsiteX0" fmla="*/ 0 w 405500"/>
                      <a:gd name="connsiteY0" fmla="*/ 171529 h 359526"/>
                      <a:gd name="connsiteX1" fmla="*/ 129065 w 405500"/>
                      <a:gd name="connsiteY1" fmla="*/ 9708 h 359526"/>
                      <a:gd name="connsiteX2" fmla="*/ 405496 w 405500"/>
                      <a:gd name="connsiteY2" fmla="*/ 0 h 359526"/>
                      <a:gd name="connsiteX3" fmla="*/ 342017 w 405500"/>
                      <a:gd name="connsiteY3" fmla="*/ 359526 h 359526"/>
                      <a:gd name="connsiteX4" fmla="*/ 0 w 405500"/>
                      <a:gd name="connsiteY4" fmla="*/ 171529 h 359526"/>
                      <a:gd name="connsiteX0" fmla="*/ 0 w 358945"/>
                      <a:gd name="connsiteY0" fmla="*/ 176186 h 359526"/>
                      <a:gd name="connsiteX1" fmla="*/ 82510 w 358945"/>
                      <a:gd name="connsiteY1" fmla="*/ 9708 h 359526"/>
                      <a:gd name="connsiteX2" fmla="*/ 358941 w 358945"/>
                      <a:gd name="connsiteY2" fmla="*/ 0 h 359526"/>
                      <a:gd name="connsiteX3" fmla="*/ 295462 w 358945"/>
                      <a:gd name="connsiteY3" fmla="*/ 359526 h 359526"/>
                      <a:gd name="connsiteX4" fmla="*/ 0 w 358945"/>
                      <a:gd name="connsiteY4" fmla="*/ 176186 h 35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45" h="359526">
                        <a:moveTo>
                          <a:pt x="0" y="176186"/>
                        </a:moveTo>
                        <a:lnTo>
                          <a:pt x="82510" y="9708"/>
                        </a:lnTo>
                        <a:lnTo>
                          <a:pt x="358941" y="0"/>
                        </a:lnTo>
                        <a:cubicBezTo>
                          <a:pt x="359576" y="115568"/>
                          <a:pt x="294827" y="243958"/>
                          <a:pt x="295462" y="359526"/>
                        </a:cubicBezTo>
                        <a:lnTo>
                          <a:pt x="0" y="176186"/>
                        </a:lnTo>
                        <a:close/>
                      </a:path>
                    </a:pathLst>
                  </a:cu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5" name="台形 163"/>
                  <p:cNvSpPr/>
                  <p:nvPr/>
                </p:nvSpPr>
                <p:spPr>
                  <a:xfrm rot="666476">
                    <a:off x="4577031" y="3716645"/>
                    <a:ext cx="302215" cy="154940"/>
                  </a:xfrm>
                  <a:custGeom>
                    <a:avLst/>
                    <a:gdLst>
                      <a:gd name="connsiteX0" fmla="*/ 0 w 360045"/>
                      <a:gd name="connsiteY0" fmla="*/ 266065 h 266065"/>
                      <a:gd name="connsiteX1" fmla="*/ 66516 w 360045"/>
                      <a:gd name="connsiteY1" fmla="*/ 0 h 266065"/>
                      <a:gd name="connsiteX2" fmla="*/ 293529 w 360045"/>
                      <a:gd name="connsiteY2" fmla="*/ 0 h 266065"/>
                      <a:gd name="connsiteX3" fmla="*/ 360045 w 360045"/>
                      <a:gd name="connsiteY3" fmla="*/ 266065 h 266065"/>
                      <a:gd name="connsiteX4" fmla="*/ 0 w 360045"/>
                      <a:gd name="connsiteY4" fmla="*/ 266065 h 266065"/>
                      <a:gd name="connsiteX0" fmla="*/ 0 w 344851"/>
                      <a:gd name="connsiteY0" fmla="*/ 266065 h 336996"/>
                      <a:gd name="connsiteX1" fmla="*/ 66516 w 344851"/>
                      <a:gd name="connsiteY1" fmla="*/ 0 h 336996"/>
                      <a:gd name="connsiteX2" fmla="*/ 293529 w 344851"/>
                      <a:gd name="connsiteY2" fmla="*/ 0 h 336996"/>
                      <a:gd name="connsiteX3" fmla="*/ 344851 w 344851"/>
                      <a:gd name="connsiteY3" fmla="*/ 336996 h 336996"/>
                      <a:gd name="connsiteX4" fmla="*/ 0 w 344851"/>
                      <a:gd name="connsiteY4" fmla="*/ 266065 h 336996"/>
                      <a:gd name="connsiteX0" fmla="*/ 0 w 372980"/>
                      <a:gd name="connsiteY0" fmla="*/ 193824 h 336996"/>
                      <a:gd name="connsiteX1" fmla="*/ 94645 w 372980"/>
                      <a:gd name="connsiteY1" fmla="*/ 0 h 336996"/>
                      <a:gd name="connsiteX2" fmla="*/ 321658 w 372980"/>
                      <a:gd name="connsiteY2" fmla="*/ 0 h 336996"/>
                      <a:gd name="connsiteX3" fmla="*/ 372980 w 372980"/>
                      <a:gd name="connsiteY3" fmla="*/ 336996 h 336996"/>
                      <a:gd name="connsiteX4" fmla="*/ 0 w 372980"/>
                      <a:gd name="connsiteY4" fmla="*/ 193824 h 336996"/>
                      <a:gd name="connsiteX0" fmla="*/ 0 w 372980"/>
                      <a:gd name="connsiteY0" fmla="*/ 203532 h 346704"/>
                      <a:gd name="connsiteX1" fmla="*/ 94645 w 372980"/>
                      <a:gd name="connsiteY1" fmla="*/ 9708 h 346704"/>
                      <a:gd name="connsiteX2" fmla="*/ 371076 w 372980"/>
                      <a:gd name="connsiteY2" fmla="*/ 0 h 346704"/>
                      <a:gd name="connsiteX3" fmla="*/ 372980 w 372980"/>
                      <a:gd name="connsiteY3" fmla="*/ 346704 h 346704"/>
                      <a:gd name="connsiteX4" fmla="*/ 0 w 372980"/>
                      <a:gd name="connsiteY4" fmla="*/ 203532 h 346704"/>
                      <a:gd name="connsiteX0" fmla="*/ 0 w 407400"/>
                      <a:gd name="connsiteY0" fmla="*/ 171529 h 346704"/>
                      <a:gd name="connsiteX1" fmla="*/ 129065 w 407400"/>
                      <a:gd name="connsiteY1" fmla="*/ 9708 h 346704"/>
                      <a:gd name="connsiteX2" fmla="*/ 405496 w 407400"/>
                      <a:gd name="connsiteY2" fmla="*/ 0 h 346704"/>
                      <a:gd name="connsiteX3" fmla="*/ 407400 w 407400"/>
                      <a:gd name="connsiteY3" fmla="*/ 346704 h 346704"/>
                      <a:gd name="connsiteX4" fmla="*/ 0 w 407400"/>
                      <a:gd name="connsiteY4" fmla="*/ 171529 h 346704"/>
                      <a:gd name="connsiteX0" fmla="*/ 0 w 405500"/>
                      <a:gd name="connsiteY0" fmla="*/ 171529 h 359526"/>
                      <a:gd name="connsiteX1" fmla="*/ 129065 w 405500"/>
                      <a:gd name="connsiteY1" fmla="*/ 9708 h 359526"/>
                      <a:gd name="connsiteX2" fmla="*/ 405496 w 405500"/>
                      <a:gd name="connsiteY2" fmla="*/ 0 h 359526"/>
                      <a:gd name="connsiteX3" fmla="*/ 342017 w 405500"/>
                      <a:gd name="connsiteY3" fmla="*/ 359526 h 359526"/>
                      <a:gd name="connsiteX4" fmla="*/ 0 w 405500"/>
                      <a:gd name="connsiteY4" fmla="*/ 171529 h 359526"/>
                      <a:gd name="connsiteX0" fmla="*/ 0 w 358945"/>
                      <a:gd name="connsiteY0" fmla="*/ 176186 h 359526"/>
                      <a:gd name="connsiteX1" fmla="*/ 82510 w 358945"/>
                      <a:gd name="connsiteY1" fmla="*/ 9708 h 359526"/>
                      <a:gd name="connsiteX2" fmla="*/ 358941 w 358945"/>
                      <a:gd name="connsiteY2" fmla="*/ 0 h 359526"/>
                      <a:gd name="connsiteX3" fmla="*/ 295462 w 358945"/>
                      <a:gd name="connsiteY3" fmla="*/ 359526 h 359526"/>
                      <a:gd name="connsiteX4" fmla="*/ 0 w 358945"/>
                      <a:gd name="connsiteY4" fmla="*/ 176186 h 35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45" h="359526">
                        <a:moveTo>
                          <a:pt x="0" y="176186"/>
                        </a:moveTo>
                        <a:lnTo>
                          <a:pt x="82510" y="9708"/>
                        </a:lnTo>
                        <a:lnTo>
                          <a:pt x="358941" y="0"/>
                        </a:lnTo>
                        <a:cubicBezTo>
                          <a:pt x="359576" y="115568"/>
                          <a:pt x="294827" y="243958"/>
                          <a:pt x="295462" y="359526"/>
                        </a:cubicBezTo>
                        <a:lnTo>
                          <a:pt x="0" y="176186"/>
                        </a:lnTo>
                        <a:close/>
                      </a:path>
                    </a:pathLst>
                  </a:cu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6" name="弦 105"/>
                  <p:cNvSpPr/>
                  <p:nvPr/>
                </p:nvSpPr>
                <p:spPr>
                  <a:xfrm rot="20767013">
                    <a:off x="4415106" y="3802370"/>
                    <a:ext cx="375920" cy="585470"/>
                  </a:xfrm>
                  <a:prstGeom prst="chord">
                    <a:avLst>
                      <a:gd name="adj1" fmla="val 4015106"/>
                      <a:gd name="adj2" fmla="val 15605555"/>
                    </a:avLst>
                  </a:prstGeom>
                  <a:solidFill>
                    <a:srgbClr val="6600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7" name="月 106"/>
                  <p:cNvSpPr/>
                  <p:nvPr/>
                </p:nvSpPr>
                <p:spPr>
                  <a:xfrm rot="2279781" flipH="1">
                    <a:off x="5005656" y="3821420"/>
                    <a:ext cx="330835" cy="680720"/>
                  </a:xfrm>
                  <a:prstGeom prst="moon">
                    <a:avLst>
                      <a:gd name="adj" fmla="val 67184"/>
                    </a:avLst>
                  </a:prstGeom>
                  <a:solidFill>
                    <a:srgbClr val="6600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8" name="円/楕円 1145"/>
                  <p:cNvSpPr/>
                  <p:nvPr/>
                </p:nvSpPr>
                <p:spPr>
                  <a:xfrm>
                    <a:off x="4624656" y="4202420"/>
                    <a:ext cx="290195" cy="198120"/>
                  </a:xfrm>
                  <a:prstGeom prst="ellipse">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9" name="円/楕円 188"/>
                  <p:cNvSpPr/>
                  <p:nvPr/>
                </p:nvSpPr>
                <p:spPr>
                  <a:xfrm>
                    <a:off x="4719906" y="4240520"/>
                    <a:ext cx="346710" cy="285750"/>
                  </a:xfrm>
                  <a:custGeom>
                    <a:avLst/>
                    <a:gdLst>
                      <a:gd name="connsiteX0" fmla="*/ 0 w 466090"/>
                      <a:gd name="connsiteY0" fmla="*/ 144145 h 288290"/>
                      <a:gd name="connsiteX1" fmla="*/ 233045 w 466090"/>
                      <a:gd name="connsiteY1" fmla="*/ 0 h 288290"/>
                      <a:gd name="connsiteX2" fmla="*/ 466090 w 466090"/>
                      <a:gd name="connsiteY2" fmla="*/ 144145 h 288290"/>
                      <a:gd name="connsiteX3" fmla="*/ 233045 w 466090"/>
                      <a:gd name="connsiteY3" fmla="*/ 288290 h 288290"/>
                      <a:gd name="connsiteX4" fmla="*/ 0 w 466090"/>
                      <a:gd name="connsiteY4" fmla="*/ 144145 h 288290"/>
                      <a:gd name="connsiteX0" fmla="*/ 946 w 467036"/>
                      <a:gd name="connsiteY0" fmla="*/ 144145 h 288290"/>
                      <a:gd name="connsiteX1" fmla="*/ 310191 w 467036"/>
                      <a:gd name="connsiteY1" fmla="*/ 0 h 288290"/>
                      <a:gd name="connsiteX2" fmla="*/ 467036 w 467036"/>
                      <a:gd name="connsiteY2" fmla="*/ 144145 h 288290"/>
                      <a:gd name="connsiteX3" fmla="*/ 233991 w 467036"/>
                      <a:gd name="connsiteY3" fmla="*/ 288290 h 288290"/>
                      <a:gd name="connsiteX4" fmla="*/ 946 w 467036"/>
                      <a:gd name="connsiteY4" fmla="*/ 144145 h 288290"/>
                      <a:gd name="connsiteX0" fmla="*/ 1415 w 467505"/>
                      <a:gd name="connsiteY0" fmla="*/ 202565 h 346710"/>
                      <a:gd name="connsiteX1" fmla="*/ 329722 w 467505"/>
                      <a:gd name="connsiteY1" fmla="*/ 0 h 346710"/>
                      <a:gd name="connsiteX2" fmla="*/ 467505 w 467505"/>
                      <a:gd name="connsiteY2" fmla="*/ 202565 h 346710"/>
                      <a:gd name="connsiteX3" fmla="*/ 234460 w 467505"/>
                      <a:gd name="connsiteY3" fmla="*/ 346710 h 346710"/>
                      <a:gd name="connsiteX4" fmla="*/ 1415 w 467505"/>
                      <a:gd name="connsiteY4" fmla="*/ 202565 h 346710"/>
                      <a:gd name="connsiteX0" fmla="*/ 160 w 466250"/>
                      <a:gd name="connsiteY0" fmla="*/ 204096 h 348241"/>
                      <a:gd name="connsiteX1" fmla="*/ 198832 w 466250"/>
                      <a:gd name="connsiteY1" fmla="*/ 115831 h 348241"/>
                      <a:gd name="connsiteX2" fmla="*/ 328467 w 466250"/>
                      <a:gd name="connsiteY2" fmla="*/ 1531 h 348241"/>
                      <a:gd name="connsiteX3" fmla="*/ 466250 w 466250"/>
                      <a:gd name="connsiteY3" fmla="*/ 204096 h 348241"/>
                      <a:gd name="connsiteX4" fmla="*/ 233205 w 466250"/>
                      <a:gd name="connsiteY4" fmla="*/ 348241 h 348241"/>
                      <a:gd name="connsiteX5" fmla="*/ 160 w 466250"/>
                      <a:gd name="connsiteY5" fmla="*/ 204096 h 34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250" h="348241">
                        <a:moveTo>
                          <a:pt x="160" y="204096"/>
                        </a:moveTo>
                        <a:cubicBezTo>
                          <a:pt x="-5569" y="165361"/>
                          <a:pt x="144114" y="149592"/>
                          <a:pt x="198832" y="115831"/>
                        </a:cubicBezTo>
                        <a:cubicBezTo>
                          <a:pt x="253550" y="82070"/>
                          <a:pt x="283897" y="-13180"/>
                          <a:pt x="328467" y="1531"/>
                        </a:cubicBezTo>
                        <a:cubicBezTo>
                          <a:pt x="373037" y="16242"/>
                          <a:pt x="466250" y="124487"/>
                          <a:pt x="466250" y="204096"/>
                        </a:cubicBezTo>
                        <a:cubicBezTo>
                          <a:pt x="466250" y="283705"/>
                          <a:pt x="361912" y="348241"/>
                          <a:pt x="233205" y="348241"/>
                        </a:cubicBezTo>
                        <a:cubicBezTo>
                          <a:pt x="104498" y="348241"/>
                          <a:pt x="5889" y="242831"/>
                          <a:pt x="160" y="204096"/>
                        </a:cubicBezTo>
                        <a:close/>
                      </a:path>
                    </a:pathLst>
                  </a:cu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2" name="グループ化 81"/>
                <p:cNvGrpSpPr/>
                <p:nvPr/>
              </p:nvGrpSpPr>
              <p:grpSpPr>
                <a:xfrm>
                  <a:off x="4205556" y="2316470"/>
                  <a:ext cx="1350643" cy="1473200"/>
                  <a:chOff x="4205556" y="2316470"/>
                  <a:chExt cx="1351075" cy="1473200"/>
                </a:xfrm>
              </p:grpSpPr>
              <p:grpSp>
                <p:nvGrpSpPr>
                  <p:cNvPr id="83" name="グループ化 82"/>
                  <p:cNvGrpSpPr/>
                  <p:nvPr/>
                </p:nvGrpSpPr>
                <p:grpSpPr>
                  <a:xfrm>
                    <a:off x="4234131" y="2316470"/>
                    <a:ext cx="1285683" cy="1473200"/>
                    <a:chOff x="4234131" y="2316470"/>
                    <a:chExt cx="1285875" cy="1473200"/>
                  </a:xfrm>
                </p:grpSpPr>
                <p:sp>
                  <p:nvSpPr>
                    <p:cNvPr id="97" name="大波 1149"/>
                    <p:cNvSpPr/>
                    <p:nvPr/>
                  </p:nvSpPr>
                  <p:spPr>
                    <a:xfrm rot="7339310" flipH="1">
                      <a:off x="4072206" y="3355648"/>
                      <a:ext cx="600075" cy="267970"/>
                    </a:xfrm>
                    <a:prstGeom prst="wave">
                      <a:avLst>
                        <a:gd name="adj1" fmla="val 20000"/>
                        <a:gd name="adj2" fmla="val -10000"/>
                      </a:avLst>
                    </a:prstGeom>
                    <a:solidFill>
                      <a:srgbClr val="800000"/>
                    </a:solidFill>
                    <a:ln w="25400" cap="flat" cmpd="sng" algn="ctr">
                      <a:solidFill>
                        <a:srgbClr val="8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8" name="角丸四角形 97"/>
                    <p:cNvSpPr/>
                    <p:nvPr/>
                  </p:nvSpPr>
                  <p:spPr>
                    <a:xfrm>
                      <a:off x="4253181" y="2450773"/>
                      <a:ext cx="1266825" cy="962025"/>
                    </a:xfrm>
                    <a:prstGeom prst="roundRect">
                      <a:avLst>
                        <a:gd name="adj" fmla="val 50000"/>
                      </a:avLst>
                    </a:prstGeom>
                    <a:solidFill>
                      <a:srgbClr val="800000"/>
                    </a:solidFill>
                    <a:ln w="25400" cap="flat" cmpd="sng" algn="ctr">
                      <a:solidFill>
                        <a:srgbClr val="8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9" name="角丸四角形 98"/>
                    <p:cNvSpPr/>
                    <p:nvPr/>
                  </p:nvSpPr>
                  <p:spPr>
                    <a:xfrm rot="5400000">
                      <a:off x="4384183" y="2747946"/>
                      <a:ext cx="981074" cy="1019175"/>
                    </a:xfrm>
                    <a:prstGeom prst="roundRect">
                      <a:avLst>
                        <a:gd name="adj" fmla="val 44523"/>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0" name="弦 99"/>
                    <p:cNvSpPr/>
                    <p:nvPr/>
                  </p:nvSpPr>
                  <p:spPr>
                    <a:xfrm rot="14385301">
                      <a:off x="4348431" y="2565073"/>
                      <a:ext cx="342900" cy="571500"/>
                    </a:xfrm>
                    <a:prstGeom prst="chord">
                      <a:avLst/>
                    </a:prstGeom>
                    <a:solidFill>
                      <a:srgbClr val="800000"/>
                    </a:solidFill>
                    <a:ln w="25400" cap="flat" cmpd="sng" algn="ctr">
                      <a:solidFill>
                        <a:srgbClr val="8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1" name="稲妻 100"/>
                    <p:cNvSpPr/>
                    <p:nvPr/>
                  </p:nvSpPr>
                  <p:spPr>
                    <a:xfrm rot="3265984" flipH="1">
                      <a:off x="4605606" y="2498398"/>
                      <a:ext cx="941705" cy="577850"/>
                    </a:xfrm>
                    <a:prstGeom prst="lightningBolt">
                      <a:avLst/>
                    </a:prstGeom>
                    <a:solidFill>
                      <a:srgbClr val="800000"/>
                    </a:solidFill>
                    <a:ln w="25400" cap="flat" cmpd="sng" algn="ctr">
                      <a:solidFill>
                        <a:srgbClr val="8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4" name="グループ化 83"/>
                  <p:cNvGrpSpPr/>
                  <p:nvPr/>
                </p:nvGrpSpPr>
                <p:grpSpPr>
                  <a:xfrm>
                    <a:off x="4205556" y="3057453"/>
                    <a:ext cx="1351075" cy="600790"/>
                    <a:chOff x="4205556" y="3057453"/>
                    <a:chExt cx="1351075" cy="600790"/>
                  </a:xfrm>
                </p:grpSpPr>
                <p:grpSp>
                  <p:nvGrpSpPr>
                    <p:cNvPr id="85" name="グループ化 84"/>
                    <p:cNvGrpSpPr/>
                    <p:nvPr/>
                  </p:nvGrpSpPr>
                  <p:grpSpPr>
                    <a:xfrm>
                      <a:off x="4205556" y="3057453"/>
                      <a:ext cx="1351075" cy="579182"/>
                      <a:chOff x="4205556" y="3057453"/>
                      <a:chExt cx="1351280" cy="579182"/>
                    </a:xfrm>
                  </p:grpSpPr>
                  <p:sp>
                    <p:nvSpPr>
                      <p:cNvPr id="87" name="弦 86"/>
                      <p:cNvSpPr/>
                      <p:nvPr/>
                    </p:nvSpPr>
                    <p:spPr>
                      <a:xfrm rot="12205022">
                        <a:off x="5319981" y="3116570"/>
                        <a:ext cx="236855" cy="262890"/>
                      </a:xfrm>
                      <a:prstGeom prst="chord">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8" name="弦 87"/>
                      <p:cNvSpPr/>
                      <p:nvPr/>
                    </p:nvSpPr>
                    <p:spPr>
                      <a:xfrm rot="9394978" flipH="1">
                        <a:off x="4205556" y="3107045"/>
                        <a:ext cx="236855" cy="262890"/>
                      </a:xfrm>
                      <a:prstGeom prst="chord">
                        <a:avLst/>
                      </a:prstGeom>
                      <a:solidFill>
                        <a:srgbClr val="FFFFCC"/>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89" name="グループ化 88"/>
                      <p:cNvGrpSpPr/>
                      <p:nvPr/>
                    </p:nvGrpSpPr>
                    <p:grpSpPr>
                      <a:xfrm>
                        <a:off x="4443681" y="3057453"/>
                        <a:ext cx="857250" cy="579182"/>
                        <a:chOff x="4443681" y="3057453"/>
                        <a:chExt cx="857250" cy="579182"/>
                      </a:xfrm>
                    </p:grpSpPr>
                    <p:sp>
                      <p:nvSpPr>
                        <p:cNvPr id="90" name="円弧 89"/>
                        <p:cNvSpPr/>
                        <p:nvPr/>
                      </p:nvSpPr>
                      <p:spPr>
                        <a:xfrm rot="19801846">
                          <a:off x="4506733" y="3057453"/>
                          <a:ext cx="247650" cy="161926"/>
                        </a:xfrm>
                        <a:prstGeom prst="arc">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1" name="円弧 90"/>
                        <p:cNvSpPr/>
                        <p:nvPr/>
                      </p:nvSpPr>
                      <p:spPr>
                        <a:xfrm rot="19801846">
                          <a:off x="4933719" y="3067129"/>
                          <a:ext cx="247650" cy="161926"/>
                        </a:xfrm>
                        <a:prstGeom prst="arc">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2" name="円弧 91"/>
                        <p:cNvSpPr/>
                        <p:nvPr/>
                      </p:nvSpPr>
                      <p:spPr>
                        <a:xfrm rot="1798154" flipV="1">
                          <a:off x="4700856" y="3430895"/>
                          <a:ext cx="247650" cy="161925"/>
                        </a:xfrm>
                        <a:prstGeom prst="arc">
                          <a:avLst/>
                        </a:prstGeom>
                        <a:noFill/>
                        <a:ln w="25400" cap="flat" cmpd="sng" algn="ctr">
                          <a:solidFill>
                            <a:srgbClr val="FF7C8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3" name="円/楕円 1162"/>
                        <p:cNvSpPr/>
                        <p:nvPr/>
                      </p:nvSpPr>
                      <p:spPr>
                        <a:xfrm>
                          <a:off x="4938981" y="3249920"/>
                          <a:ext cx="361950" cy="386715"/>
                        </a:xfrm>
                        <a:prstGeom prst="ellipse">
                          <a:avLst/>
                        </a:prstGeom>
                        <a:gradFill flip="none" rotWithShape="1">
                          <a:gsLst>
                            <a:gs pos="90000">
                              <a:srgbClr val="D2DDF1">
                                <a:alpha val="71000"/>
                              </a:srgbClr>
                            </a:gs>
                            <a:gs pos="0">
                              <a:srgbClr val="FF7C80"/>
                            </a:gs>
                            <a:gs pos="65000">
                              <a:srgbClr val="FFFFCC">
                                <a:alpha val="52000"/>
                              </a:srgbClr>
                            </a:gs>
                            <a:gs pos="100000">
                              <a:srgbClr val="4F81BD">
                                <a:tint val="23500"/>
                                <a:satMod val="160000"/>
                              </a:srgbClr>
                            </a:gs>
                          </a:gsLst>
                          <a:path path="circle">
                            <a:fillToRect l="50000" t="50000" r="50000" b="50000"/>
                          </a:path>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4" name="円/楕円 1163"/>
                        <p:cNvSpPr/>
                        <p:nvPr/>
                      </p:nvSpPr>
                      <p:spPr>
                        <a:xfrm>
                          <a:off x="4443681" y="3230870"/>
                          <a:ext cx="361950" cy="386715"/>
                        </a:xfrm>
                        <a:prstGeom prst="ellipse">
                          <a:avLst/>
                        </a:prstGeom>
                        <a:gradFill flip="none" rotWithShape="1">
                          <a:gsLst>
                            <a:gs pos="90000">
                              <a:srgbClr val="D2DDF1"/>
                            </a:gs>
                            <a:gs pos="2000">
                              <a:srgbClr val="FF7C80"/>
                            </a:gs>
                            <a:gs pos="67000">
                              <a:srgbClr val="FFFFCC"/>
                            </a:gs>
                            <a:gs pos="100000">
                              <a:srgbClr val="4F81BD">
                                <a:tint val="23500"/>
                                <a:satMod val="160000"/>
                              </a:srgbClr>
                            </a:gs>
                          </a:gsLst>
                          <a:path path="circle">
                            <a:fillToRect l="50000" t="50000" r="50000" b="50000"/>
                          </a:path>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5" name="円弧 94"/>
                        <p:cNvSpPr/>
                        <p:nvPr/>
                      </p:nvSpPr>
                      <p:spPr>
                        <a:xfrm rot="20199865" flipV="1">
                          <a:off x="5147715" y="3123056"/>
                          <a:ext cx="123825" cy="62865"/>
                        </a:xfrm>
                        <a:prstGeom prst="arc">
                          <a:avLst/>
                        </a:pr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6" name="円弧 95"/>
                        <p:cNvSpPr/>
                        <p:nvPr/>
                      </p:nvSpPr>
                      <p:spPr>
                        <a:xfrm rot="998262" flipH="1" flipV="1">
                          <a:off x="4512797" y="3140238"/>
                          <a:ext cx="123825" cy="68193"/>
                        </a:xfrm>
                        <a:prstGeom prst="arc">
                          <a:avLst/>
                        </a:pr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sp>
                  <p:nvSpPr>
                    <p:cNvPr id="86" name="弦 85"/>
                    <p:cNvSpPr/>
                    <p:nvPr/>
                  </p:nvSpPr>
                  <p:spPr>
                    <a:xfrm rot="17448713">
                      <a:off x="4743121" y="3372812"/>
                      <a:ext cx="289559" cy="281304"/>
                    </a:xfrm>
                    <a:prstGeom prst="chord">
                      <a:avLst/>
                    </a:prstGeom>
                    <a:solidFill>
                      <a:srgbClr val="C00000"/>
                    </a:solidFill>
                    <a:ln w="25400" cap="flat" cmpd="sng" algn="ctr">
                      <a:solidFill>
                        <a:srgbClr val="C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grpSp>
          <p:grpSp>
            <p:nvGrpSpPr>
              <p:cNvPr id="73" name="グループ化 72"/>
              <p:cNvGrpSpPr/>
              <p:nvPr/>
            </p:nvGrpSpPr>
            <p:grpSpPr>
              <a:xfrm>
                <a:off x="4462731" y="2849870"/>
                <a:ext cx="435611" cy="170180"/>
                <a:chOff x="4462731" y="2849870"/>
                <a:chExt cx="436106" cy="170376"/>
              </a:xfrm>
            </p:grpSpPr>
            <p:sp>
              <p:nvSpPr>
                <p:cNvPr id="74" name="円/楕円 1168"/>
                <p:cNvSpPr/>
                <p:nvPr/>
              </p:nvSpPr>
              <p:spPr>
                <a:xfrm rot="215277">
                  <a:off x="4766757" y="2849870"/>
                  <a:ext cx="132080" cy="16573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75" name="グループ化 74"/>
                <p:cNvGrpSpPr/>
                <p:nvPr/>
              </p:nvGrpSpPr>
              <p:grpSpPr>
                <a:xfrm>
                  <a:off x="4462731" y="2854511"/>
                  <a:ext cx="369583" cy="165735"/>
                  <a:chOff x="4462731" y="2854511"/>
                  <a:chExt cx="369583" cy="165735"/>
                </a:xfrm>
              </p:grpSpPr>
              <p:sp>
                <p:nvSpPr>
                  <p:cNvPr id="76" name="円/楕円 1170"/>
                  <p:cNvSpPr/>
                  <p:nvPr/>
                </p:nvSpPr>
                <p:spPr>
                  <a:xfrm rot="21363229">
                    <a:off x="4785324" y="2887003"/>
                    <a:ext cx="46990" cy="88900"/>
                  </a:xfrm>
                  <a:prstGeom prst="ellipse">
                    <a:avLst/>
                  </a:prstGeom>
                  <a:solidFill>
                    <a:sysClr val="windowText" lastClr="000000"/>
                  </a:solidFill>
                  <a:ln w="476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7" name="円/楕円 1171"/>
                  <p:cNvSpPr/>
                  <p:nvPr/>
                </p:nvSpPr>
                <p:spPr>
                  <a:xfrm rot="21384723" flipH="1">
                    <a:off x="4462731" y="2854511"/>
                    <a:ext cx="132080" cy="16573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8" name="円/楕円 1172"/>
                  <p:cNvSpPr/>
                  <p:nvPr/>
                </p:nvSpPr>
                <p:spPr>
                  <a:xfrm rot="236771" flipH="1">
                    <a:off x="4530034" y="2887003"/>
                    <a:ext cx="54610" cy="88900"/>
                  </a:xfrm>
                  <a:prstGeom prst="ellipse">
                    <a:avLst/>
                  </a:prstGeom>
                  <a:solidFill>
                    <a:sysClr val="windowText" lastClr="000000"/>
                  </a:solidFill>
                  <a:ln w="476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9" name="円/楕円 1173"/>
                  <p:cNvSpPr/>
                  <p:nvPr/>
                </p:nvSpPr>
                <p:spPr>
                  <a:xfrm rot="963366" flipH="1" flipV="1">
                    <a:off x="4534676" y="2891644"/>
                    <a:ext cx="26035" cy="22225"/>
                  </a:xfrm>
                  <a:prstGeom prst="ellipse">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0" name="円/楕円 1174"/>
                  <p:cNvSpPr/>
                  <p:nvPr/>
                </p:nvSpPr>
                <p:spPr>
                  <a:xfrm rot="963366" flipH="1" flipV="1">
                    <a:off x="4789965" y="2891644"/>
                    <a:ext cx="26035" cy="22225"/>
                  </a:xfrm>
                  <a:prstGeom prst="ellipse">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grpSp>
        <p:grpSp>
          <p:nvGrpSpPr>
            <p:cNvPr id="16" name="グループ化 15"/>
            <p:cNvGrpSpPr/>
            <p:nvPr/>
          </p:nvGrpSpPr>
          <p:grpSpPr>
            <a:xfrm>
              <a:off x="3281631" y="1325870"/>
              <a:ext cx="1514536" cy="772795"/>
              <a:chOff x="3281631" y="1325870"/>
              <a:chExt cx="1514536" cy="772795"/>
            </a:xfrm>
          </p:grpSpPr>
          <p:sp>
            <p:nvSpPr>
              <p:cNvPr id="62" name="円形吹き出し 61"/>
              <p:cNvSpPr/>
              <p:nvPr/>
            </p:nvSpPr>
            <p:spPr>
              <a:xfrm>
                <a:off x="3281631" y="1325870"/>
                <a:ext cx="1514536" cy="772795"/>
              </a:xfrm>
              <a:prstGeom prst="wedgeEllipseCallout">
                <a:avLst>
                  <a:gd name="adj1" fmla="val 1800"/>
                  <a:gd name="adj2" fmla="val 84867"/>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a:solidFill>
                      <a:srgbClr val="FFFFFF"/>
                    </a:solidFill>
                    <a:effectLst/>
                    <a:ea typeface="ＭＳ 明朝" panose="02020609040205080304" pitchFamily="17" charset="-128"/>
                    <a:cs typeface="Times New Roman" panose="02020603050405020304" pitchFamily="18" charset="0"/>
                  </a:rPr>
                  <a:t> </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nvGrpSpPr>
              <p:cNvPr id="63" name="グループ化 62"/>
              <p:cNvGrpSpPr/>
              <p:nvPr/>
            </p:nvGrpSpPr>
            <p:grpSpPr>
              <a:xfrm>
                <a:off x="3938856" y="1621145"/>
                <a:ext cx="357505" cy="405765"/>
                <a:chOff x="3938856" y="1621145"/>
                <a:chExt cx="357981" cy="405888"/>
              </a:xfrm>
            </p:grpSpPr>
            <p:sp>
              <p:nvSpPr>
                <p:cNvPr id="69" name="円/楕円 1178"/>
                <p:cNvSpPr/>
                <p:nvPr/>
              </p:nvSpPr>
              <p:spPr>
                <a:xfrm>
                  <a:off x="3938856" y="1621145"/>
                  <a:ext cx="302062" cy="29066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70" name="円/楕円 1179"/>
                <p:cNvSpPr/>
                <p:nvPr/>
              </p:nvSpPr>
              <p:spPr>
                <a:xfrm>
                  <a:off x="4138881" y="1878320"/>
                  <a:ext cx="144240" cy="1487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71" name="台形 70"/>
                <p:cNvSpPr/>
                <p:nvPr/>
              </p:nvSpPr>
              <p:spPr>
                <a:xfrm rot="8927542">
                  <a:off x="4062681" y="1821170"/>
                  <a:ext cx="234156" cy="164725"/>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grpSp>
          <p:grpSp>
            <p:nvGrpSpPr>
              <p:cNvPr id="64" name="グループ化 63"/>
              <p:cNvGrpSpPr/>
              <p:nvPr/>
            </p:nvGrpSpPr>
            <p:grpSpPr>
              <a:xfrm>
                <a:off x="3681681" y="1383020"/>
                <a:ext cx="523240" cy="342265"/>
                <a:chOff x="3681681" y="1383020"/>
                <a:chExt cx="523240" cy="342265"/>
              </a:xfrm>
            </p:grpSpPr>
            <p:cxnSp>
              <p:nvCxnSpPr>
                <p:cNvPr id="65" name="直線コネクタ 64"/>
                <p:cNvCxnSpPr/>
                <p:nvPr/>
              </p:nvCxnSpPr>
              <p:spPr>
                <a:xfrm>
                  <a:off x="3805506" y="1506845"/>
                  <a:ext cx="129540" cy="11684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986481" y="1383020"/>
                  <a:ext cx="23495" cy="186690"/>
                </a:xfrm>
                <a:prstGeom prst="line">
                  <a:avLst/>
                </a:prstGeom>
                <a:noFill/>
                <a:ln w="57150" cap="flat" cmpd="sng" algn="ctr">
                  <a:solidFill>
                    <a:srgbClr val="FFFF00"/>
                  </a:solidFill>
                  <a:prstDash val="solid"/>
                </a:ln>
                <a:effectLst/>
              </p:spPr>
            </p:cxnSp>
            <p:cxnSp>
              <p:nvCxnSpPr>
                <p:cNvPr id="67" name="直線コネクタ 66"/>
                <p:cNvCxnSpPr/>
                <p:nvPr/>
              </p:nvCxnSpPr>
              <p:spPr>
                <a:xfrm>
                  <a:off x="3681681" y="1668770"/>
                  <a:ext cx="189865" cy="56515"/>
                </a:xfrm>
                <a:prstGeom prst="line">
                  <a:avLst/>
                </a:prstGeom>
                <a:noFill/>
                <a:ln w="57150" cap="flat" cmpd="sng" algn="ctr">
                  <a:solidFill>
                    <a:srgbClr val="FFFF00"/>
                  </a:solidFill>
                  <a:prstDash val="solid"/>
                </a:ln>
                <a:effectLst/>
              </p:spPr>
            </p:cxnSp>
            <p:cxnSp>
              <p:nvCxnSpPr>
                <p:cNvPr id="68" name="直線コネクタ 67"/>
                <p:cNvCxnSpPr/>
                <p:nvPr/>
              </p:nvCxnSpPr>
              <p:spPr>
                <a:xfrm flipH="1">
                  <a:off x="4157931" y="1383020"/>
                  <a:ext cx="46990" cy="186690"/>
                </a:xfrm>
                <a:prstGeom prst="line">
                  <a:avLst/>
                </a:prstGeom>
                <a:noFill/>
                <a:ln w="57150" cap="flat" cmpd="sng" algn="ctr">
                  <a:solidFill>
                    <a:srgbClr val="FFFF00"/>
                  </a:solidFill>
                  <a:prstDash val="solid"/>
                </a:ln>
                <a:effectLst/>
              </p:spPr>
            </p:cxnSp>
          </p:grpSp>
        </p:grpSp>
        <p:grpSp>
          <p:nvGrpSpPr>
            <p:cNvPr id="17" name="グループ化 16"/>
            <p:cNvGrpSpPr/>
            <p:nvPr/>
          </p:nvGrpSpPr>
          <p:grpSpPr>
            <a:xfrm>
              <a:off x="3300681" y="2278374"/>
              <a:ext cx="897254" cy="1526536"/>
              <a:chOff x="3300681" y="2278372"/>
              <a:chExt cx="897254" cy="1526662"/>
            </a:xfrm>
          </p:grpSpPr>
          <p:grpSp>
            <p:nvGrpSpPr>
              <p:cNvPr id="18" name="グループ化 17"/>
              <p:cNvGrpSpPr/>
              <p:nvPr/>
            </p:nvGrpSpPr>
            <p:grpSpPr>
              <a:xfrm>
                <a:off x="3319731" y="3211820"/>
                <a:ext cx="781778" cy="593214"/>
                <a:chOff x="3319731" y="3211818"/>
                <a:chExt cx="1577388" cy="1196318"/>
              </a:xfrm>
            </p:grpSpPr>
            <p:grpSp>
              <p:nvGrpSpPr>
                <p:cNvPr id="52" name="グループ化 51"/>
                <p:cNvGrpSpPr/>
                <p:nvPr/>
              </p:nvGrpSpPr>
              <p:grpSpPr>
                <a:xfrm>
                  <a:off x="3319731" y="3211818"/>
                  <a:ext cx="1577388" cy="1196318"/>
                  <a:chOff x="3319731" y="3211820"/>
                  <a:chExt cx="1577388" cy="1196330"/>
                </a:xfrm>
              </p:grpSpPr>
              <p:grpSp>
                <p:nvGrpSpPr>
                  <p:cNvPr id="54" name="グループ化 53"/>
                  <p:cNvGrpSpPr/>
                  <p:nvPr/>
                </p:nvGrpSpPr>
                <p:grpSpPr>
                  <a:xfrm>
                    <a:off x="3348255" y="3371801"/>
                    <a:ext cx="1548864" cy="1036349"/>
                    <a:chOff x="3348255" y="3371801"/>
                    <a:chExt cx="1548864" cy="1036349"/>
                  </a:xfrm>
                </p:grpSpPr>
                <p:grpSp>
                  <p:nvGrpSpPr>
                    <p:cNvPr id="56" name="グループ化 55"/>
                    <p:cNvGrpSpPr/>
                    <p:nvPr/>
                  </p:nvGrpSpPr>
                  <p:grpSpPr>
                    <a:xfrm>
                      <a:off x="3470246" y="3371801"/>
                      <a:ext cx="1410924" cy="946744"/>
                      <a:chOff x="3470246" y="3371801"/>
                      <a:chExt cx="1239520" cy="946785"/>
                    </a:xfrm>
                  </p:grpSpPr>
                  <p:sp>
                    <p:nvSpPr>
                      <p:cNvPr id="60" name="片側の 2 つの角を丸めた四角形 59"/>
                      <p:cNvSpPr/>
                      <p:nvPr/>
                    </p:nvSpPr>
                    <p:spPr>
                      <a:xfrm>
                        <a:off x="3470246" y="3571826"/>
                        <a:ext cx="1239520" cy="746760"/>
                      </a:xfrm>
                      <a:prstGeom prst="round2SameRect">
                        <a:avLst>
                          <a:gd name="adj1" fmla="val 43453"/>
                          <a:gd name="adj2" fmla="val 0"/>
                        </a:avLst>
                      </a:prstGeom>
                      <a:solidFill>
                        <a:srgbClr val="4F81BD"/>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1" name="円/楕円 1192"/>
                      <p:cNvSpPr/>
                      <p:nvPr/>
                    </p:nvSpPr>
                    <p:spPr>
                      <a:xfrm>
                        <a:off x="3841721" y="3371801"/>
                        <a:ext cx="474345" cy="364490"/>
                      </a:xfrm>
                      <a:prstGeom prst="ellipse">
                        <a:avLst/>
                      </a:prstGeom>
                      <a:solidFill>
                        <a:srgbClr val="FFCC99"/>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57" name="角丸四角形 37"/>
                    <p:cNvSpPr/>
                    <p:nvPr/>
                  </p:nvSpPr>
                  <p:spPr>
                    <a:xfrm rot="197544">
                      <a:off x="3348255" y="3752802"/>
                      <a:ext cx="415275" cy="638783"/>
                    </a:xfrm>
                    <a:custGeom>
                      <a:avLst/>
                      <a:gdLst>
                        <a:gd name="connsiteX0" fmla="*/ 0 w 267970"/>
                        <a:gd name="connsiteY0" fmla="*/ 44663 h 542925"/>
                        <a:gd name="connsiteX1" fmla="*/ 44663 w 267970"/>
                        <a:gd name="connsiteY1" fmla="*/ 0 h 542925"/>
                        <a:gd name="connsiteX2" fmla="*/ 223307 w 267970"/>
                        <a:gd name="connsiteY2" fmla="*/ 0 h 542925"/>
                        <a:gd name="connsiteX3" fmla="*/ 267970 w 267970"/>
                        <a:gd name="connsiteY3" fmla="*/ 44663 h 542925"/>
                        <a:gd name="connsiteX4" fmla="*/ 267970 w 267970"/>
                        <a:gd name="connsiteY4" fmla="*/ 498262 h 542925"/>
                        <a:gd name="connsiteX5" fmla="*/ 223307 w 267970"/>
                        <a:gd name="connsiteY5" fmla="*/ 542925 h 542925"/>
                        <a:gd name="connsiteX6" fmla="*/ 44663 w 267970"/>
                        <a:gd name="connsiteY6" fmla="*/ 542925 h 542925"/>
                        <a:gd name="connsiteX7" fmla="*/ 0 w 267970"/>
                        <a:gd name="connsiteY7" fmla="*/ 498262 h 542925"/>
                        <a:gd name="connsiteX8" fmla="*/ 0 w 267970"/>
                        <a:gd name="connsiteY8" fmla="*/ 44663 h 542925"/>
                        <a:gd name="connsiteX0" fmla="*/ 0 w 267970"/>
                        <a:gd name="connsiteY0" fmla="*/ 44663 h 542925"/>
                        <a:gd name="connsiteX1" fmla="*/ 44663 w 267970"/>
                        <a:gd name="connsiteY1" fmla="*/ 0 h 542925"/>
                        <a:gd name="connsiteX2" fmla="*/ 223307 w 267970"/>
                        <a:gd name="connsiteY2" fmla="*/ 0 h 542925"/>
                        <a:gd name="connsiteX3" fmla="*/ 224646 w 267970"/>
                        <a:gd name="connsiteY3" fmla="*/ 85543 h 542925"/>
                        <a:gd name="connsiteX4" fmla="*/ 267970 w 267970"/>
                        <a:gd name="connsiteY4" fmla="*/ 498262 h 542925"/>
                        <a:gd name="connsiteX5" fmla="*/ 223307 w 267970"/>
                        <a:gd name="connsiteY5" fmla="*/ 542925 h 542925"/>
                        <a:gd name="connsiteX6" fmla="*/ 44663 w 267970"/>
                        <a:gd name="connsiteY6" fmla="*/ 542925 h 542925"/>
                        <a:gd name="connsiteX7" fmla="*/ 0 w 267970"/>
                        <a:gd name="connsiteY7" fmla="*/ 498262 h 542925"/>
                        <a:gd name="connsiteX8" fmla="*/ 0 w 267970"/>
                        <a:gd name="connsiteY8" fmla="*/ 44663 h 542925"/>
                        <a:gd name="connsiteX0" fmla="*/ 0 w 268827"/>
                        <a:gd name="connsiteY0" fmla="*/ 44663 h 542925"/>
                        <a:gd name="connsiteX1" fmla="*/ 44663 w 268827"/>
                        <a:gd name="connsiteY1" fmla="*/ 0 h 542925"/>
                        <a:gd name="connsiteX2" fmla="*/ 223307 w 268827"/>
                        <a:gd name="connsiteY2" fmla="*/ 0 h 542925"/>
                        <a:gd name="connsiteX3" fmla="*/ 224646 w 268827"/>
                        <a:gd name="connsiteY3" fmla="*/ 85543 h 542925"/>
                        <a:gd name="connsiteX4" fmla="*/ 267970 w 268827"/>
                        <a:gd name="connsiteY4" fmla="*/ 498262 h 542925"/>
                        <a:gd name="connsiteX5" fmla="*/ 223307 w 268827"/>
                        <a:gd name="connsiteY5" fmla="*/ 542925 h 542925"/>
                        <a:gd name="connsiteX6" fmla="*/ 44663 w 268827"/>
                        <a:gd name="connsiteY6" fmla="*/ 542925 h 542925"/>
                        <a:gd name="connsiteX7" fmla="*/ 0 w 268827"/>
                        <a:gd name="connsiteY7" fmla="*/ 498262 h 542925"/>
                        <a:gd name="connsiteX8" fmla="*/ 0 w 268827"/>
                        <a:gd name="connsiteY8" fmla="*/ 44663 h 542925"/>
                        <a:gd name="connsiteX0" fmla="*/ 23830 w 292657"/>
                        <a:gd name="connsiteY0" fmla="*/ 44663 h 542925"/>
                        <a:gd name="connsiteX1" fmla="*/ 68493 w 292657"/>
                        <a:gd name="connsiteY1" fmla="*/ 0 h 542925"/>
                        <a:gd name="connsiteX2" fmla="*/ 247137 w 292657"/>
                        <a:gd name="connsiteY2" fmla="*/ 0 h 542925"/>
                        <a:gd name="connsiteX3" fmla="*/ 248476 w 292657"/>
                        <a:gd name="connsiteY3" fmla="*/ 85543 h 542925"/>
                        <a:gd name="connsiteX4" fmla="*/ 291800 w 292657"/>
                        <a:gd name="connsiteY4" fmla="*/ 498262 h 542925"/>
                        <a:gd name="connsiteX5" fmla="*/ 247137 w 292657"/>
                        <a:gd name="connsiteY5" fmla="*/ 542925 h 542925"/>
                        <a:gd name="connsiteX6" fmla="*/ 68493 w 292657"/>
                        <a:gd name="connsiteY6" fmla="*/ 542925 h 542925"/>
                        <a:gd name="connsiteX7" fmla="*/ 23830 w 292657"/>
                        <a:gd name="connsiteY7" fmla="*/ 498262 h 542925"/>
                        <a:gd name="connsiteX8" fmla="*/ 0 w 292657"/>
                        <a:gd name="connsiteY8" fmla="*/ 216326 h 542925"/>
                        <a:gd name="connsiteX9" fmla="*/ 23830 w 292657"/>
                        <a:gd name="connsiteY9" fmla="*/ 44663 h 542925"/>
                        <a:gd name="connsiteX0" fmla="*/ 49154 w 317981"/>
                        <a:gd name="connsiteY0" fmla="*/ 44663 h 542925"/>
                        <a:gd name="connsiteX1" fmla="*/ 93817 w 317981"/>
                        <a:gd name="connsiteY1" fmla="*/ 0 h 542925"/>
                        <a:gd name="connsiteX2" fmla="*/ 272461 w 317981"/>
                        <a:gd name="connsiteY2" fmla="*/ 0 h 542925"/>
                        <a:gd name="connsiteX3" fmla="*/ 273800 w 317981"/>
                        <a:gd name="connsiteY3" fmla="*/ 85543 h 542925"/>
                        <a:gd name="connsiteX4" fmla="*/ 317124 w 317981"/>
                        <a:gd name="connsiteY4" fmla="*/ 498262 h 542925"/>
                        <a:gd name="connsiteX5" fmla="*/ 272461 w 317981"/>
                        <a:gd name="connsiteY5" fmla="*/ 542925 h 542925"/>
                        <a:gd name="connsiteX6" fmla="*/ 93817 w 317981"/>
                        <a:gd name="connsiteY6" fmla="*/ 542925 h 542925"/>
                        <a:gd name="connsiteX7" fmla="*/ 356 w 317981"/>
                        <a:gd name="connsiteY7" fmla="*/ 463649 h 542925"/>
                        <a:gd name="connsiteX8" fmla="*/ 25324 w 317981"/>
                        <a:gd name="connsiteY8" fmla="*/ 216326 h 542925"/>
                        <a:gd name="connsiteX9" fmla="*/ 49154 w 317981"/>
                        <a:gd name="connsiteY9" fmla="*/ 44663 h 542925"/>
                        <a:gd name="connsiteX0" fmla="*/ 49154 w 323718"/>
                        <a:gd name="connsiteY0" fmla="*/ 44663 h 542925"/>
                        <a:gd name="connsiteX1" fmla="*/ 93817 w 323718"/>
                        <a:gd name="connsiteY1" fmla="*/ 0 h 542925"/>
                        <a:gd name="connsiteX2" fmla="*/ 272461 w 323718"/>
                        <a:gd name="connsiteY2" fmla="*/ 0 h 542925"/>
                        <a:gd name="connsiteX3" fmla="*/ 273800 w 323718"/>
                        <a:gd name="connsiteY3" fmla="*/ 85543 h 542925"/>
                        <a:gd name="connsiteX4" fmla="*/ 323645 w 323718"/>
                        <a:gd name="connsiteY4" fmla="*/ 466263 h 542925"/>
                        <a:gd name="connsiteX5" fmla="*/ 272461 w 323718"/>
                        <a:gd name="connsiteY5" fmla="*/ 542925 h 542925"/>
                        <a:gd name="connsiteX6" fmla="*/ 93817 w 323718"/>
                        <a:gd name="connsiteY6" fmla="*/ 542925 h 542925"/>
                        <a:gd name="connsiteX7" fmla="*/ 356 w 323718"/>
                        <a:gd name="connsiteY7" fmla="*/ 463649 h 542925"/>
                        <a:gd name="connsiteX8" fmla="*/ 25324 w 323718"/>
                        <a:gd name="connsiteY8" fmla="*/ 216326 h 542925"/>
                        <a:gd name="connsiteX9" fmla="*/ 49154 w 323718"/>
                        <a:gd name="connsiteY9" fmla="*/ 44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18" h="542925">
                          <a:moveTo>
                            <a:pt x="49154" y="44663"/>
                          </a:moveTo>
                          <a:cubicBezTo>
                            <a:pt x="49154" y="19996"/>
                            <a:pt x="69150" y="0"/>
                            <a:pt x="93817" y="0"/>
                          </a:cubicBezTo>
                          <a:lnTo>
                            <a:pt x="272461" y="0"/>
                          </a:lnTo>
                          <a:cubicBezTo>
                            <a:pt x="297128" y="0"/>
                            <a:pt x="273800" y="60876"/>
                            <a:pt x="273800" y="85543"/>
                          </a:cubicBezTo>
                          <a:cubicBezTo>
                            <a:pt x="327802" y="249722"/>
                            <a:pt x="323645" y="315063"/>
                            <a:pt x="323645" y="466263"/>
                          </a:cubicBezTo>
                          <a:cubicBezTo>
                            <a:pt x="323645" y="490930"/>
                            <a:pt x="297128" y="542925"/>
                            <a:pt x="272461" y="542925"/>
                          </a:cubicBezTo>
                          <a:lnTo>
                            <a:pt x="93817" y="542925"/>
                          </a:lnTo>
                          <a:cubicBezTo>
                            <a:pt x="69150" y="542925"/>
                            <a:pt x="356" y="488316"/>
                            <a:pt x="356" y="463649"/>
                          </a:cubicBezTo>
                          <a:cubicBezTo>
                            <a:pt x="-3776" y="381786"/>
                            <a:pt x="29456" y="298189"/>
                            <a:pt x="25324" y="216326"/>
                          </a:cubicBezTo>
                          <a:lnTo>
                            <a:pt x="49154" y="44663"/>
                          </a:lnTo>
                          <a:close/>
                        </a:path>
                      </a:pathLst>
                    </a:custGeom>
                    <a:solidFill>
                      <a:srgbClr val="4F81BD"/>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8" name="角丸四角形 37"/>
                    <p:cNvSpPr/>
                    <p:nvPr/>
                  </p:nvSpPr>
                  <p:spPr>
                    <a:xfrm rot="16002308">
                      <a:off x="4356071" y="3867101"/>
                      <a:ext cx="387954" cy="694143"/>
                    </a:xfrm>
                    <a:custGeom>
                      <a:avLst/>
                      <a:gdLst>
                        <a:gd name="connsiteX0" fmla="*/ 0 w 267970"/>
                        <a:gd name="connsiteY0" fmla="*/ 44663 h 542925"/>
                        <a:gd name="connsiteX1" fmla="*/ 44663 w 267970"/>
                        <a:gd name="connsiteY1" fmla="*/ 0 h 542925"/>
                        <a:gd name="connsiteX2" fmla="*/ 223307 w 267970"/>
                        <a:gd name="connsiteY2" fmla="*/ 0 h 542925"/>
                        <a:gd name="connsiteX3" fmla="*/ 267970 w 267970"/>
                        <a:gd name="connsiteY3" fmla="*/ 44663 h 542925"/>
                        <a:gd name="connsiteX4" fmla="*/ 267970 w 267970"/>
                        <a:gd name="connsiteY4" fmla="*/ 498262 h 542925"/>
                        <a:gd name="connsiteX5" fmla="*/ 223307 w 267970"/>
                        <a:gd name="connsiteY5" fmla="*/ 542925 h 542925"/>
                        <a:gd name="connsiteX6" fmla="*/ 44663 w 267970"/>
                        <a:gd name="connsiteY6" fmla="*/ 542925 h 542925"/>
                        <a:gd name="connsiteX7" fmla="*/ 0 w 267970"/>
                        <a:gd name="connsiteY7" fmla="*/ 498262 h 542925"/>
                        <a:gd name="connsiteX8" fmla="*/ 0 w 267970"/>
                        <a:gd name="connsiteY8" fmla="*/ 44663 h 542925"/>
                        <a:gd name="connsiteX0" fmla="*/ 0 w 267970"/>
                        <a:gd name="connsiteY0" fmla="*/ 44663 h 542925"/>
                        <a:gd name="connsiteX1" fmla="*/ 44663 w 267970"/>
                        <a:gd name="connsiteY1" fmla="*/ 0 h 542925"/>
                        <a:gd name="connsiteX2" fmla="*/ 223307 w 267970"/>
                        <a:gd name="connsiteY2" fmla="*/ 0 h 542925"/>
                        <a:gd name="connsiteX3" fmla="*/ 224646 w 267970"/>
                        <a:gd name="connsiteY3" fmla="*/ 85543 h 542925"/>
                        <a:gd name="connsiteX4" fmla="*/ 267970 w 267970"/>
                        <a:gd name="connsiteY4" fmla="*/ 498262 h 542925"/>
                        <a:gd name="connsiteX5" fmla="*/ 223307 w 267970"/>
                        <a:gd name="connsiteY5" fmla="*/ 542925 h 542925"/>
                        <a:gd name="connsiteX6" fmla="*/ 44663 w 267970"/>
                        <a:gd name="connsiteY6" fmla="*/ 542925 h 542925"/>
                        <a:gd name="connsiteX7" fmla="*/ 0 w 267970"/>
                        <a:gd name="connsiteY7" fmla="*/ 498262 h 542925"/>
                        <a:gd name="connsiteX8" fmla="*/ 0 w 267970"/>
                        <a:gd name="connsiteY8" fmla="*/ 44663 h 542925"/>
                        <a:gd name="connsiteX0" fmla="*/ 0 w 268827"/>
                        <a:gd name="connsiteY0" fmla="*/ 44663 h 542925"/>
                        <a:gd name="connsiteX1" fmla="*/ 44663 w 268827"/>
                        <a:gd name="connsiteY1" fmla="*/ 0 h 542925"/>
                        <a:gd name="connsiteX2" fmla="*/ 223307 w 268827"/>
                        <a:gd name="connsiteY2" fmla="*/ 0 h 542925"/>
                        <a:gd name="connsiteX3" fmla="*/ 224646 w 268827"/>
                        <a:gd name="connsiteY3" fmla="*/ 85543 h 542925"/>
                        <a:gd name="connsiteX4" fmla="*/ 267970 w 268827"/>
                        <a:gd name="connsiteY4" fmla="*/ 498262 h 542925"/>
                        <a:gd name="connsiteX5" fmla="*/ 223307 w 268827"/>
                        <a:gd name="connsiteY5" fmla="*/ 542925 h 542925"/>
                        <a:gd name="connsiteX6" fmla="*/ 44663 w 268827"/>
                        <a:gd name="connsiteY6" fmla="*/ 542925 h 542925"/>
                        <a:gd name="connsiteX7" fmla="*/ 0 w 268827"/>
                        <a:gd name="connsiteY7" fmla="*/ 498262 h 542925"/>
                        <a:gd name="connsiteX8" fmla="*/ 0 w 268827"/>
                        <a:gd name="connsiteY8" fmla="*/ 44663 h 542925"/>
                        <a:gd name="connsiteX0" fmla="*/ 23830 w 292657"/>
                        <a:gd name="connsiteY0" fmla="*/ 44663 h 542925"/>
                        <a:gd name="connsiteX1" fmla="*/ 68493 w 292657"/>
                        <a:gd name="connsiteY1" fmla="*/ 0 h 542925"/>
                        <a:gd name="connsiteX2" fmla="*/ 247137 w 292657"/>
                        <a:gd name="connsiteY2" fmla="*/ 0 h 542925"/>
                        <a:gd name="connsiteX3" fmla="*/ 248476 w 292657"/>
                        <a:gd name="connsiteY3" fmla="*/ 85543 h 542925"/>
                        <a:gd name="connsiteX4" fmla="*/ 291800 w 292657"/>
                        <a:gd name="connsiteY4" fmla="*/ 498262 h 542925"/>
                        <a:gd name="connsiteX5" fmla="*/ 247137 w 292657"/>
                        <a:gd name="connsiteY5" fmla="*/ 542925 h 542925"/>
                        <a:gd name="connsiteX6" fmla="*/ 68493 w 292657"/>
                        <a:gd name="connsiteY6" fmla="*/ 542925 h 542925"/>
                        <a:gd name="connsiteX7" fmla="*/ 23830 w 292657"/>
                        <a:gd name="connsiteY7" fmla="*/ 498262 h 542925"/>
                        <a:gd name="connsiteX8" fmla="*/ 0 w 292657"/>
                        <a:gd name="connsiteY8" fmla="*/ 216326 h 542925"/>
                        <a:gd name="connsiteX9" fmla="*/ 23830 w 292657"/>
                        <a:gd name="connsiteY9" fmla="*/ 44663 h 542925"/>
                        <a:gd name="connsiteX0" fmla="*/ 49154 w 317981"/>
                        <a:gd name="connsiteY0" fmla="*/ 44663 h 542925"/>
                        <a:gd name="connsiteX1" fmla="*/ 93817 w 317981"/>
                        <a:gd name="connsiteY1" fmla="*/ 0 h 542925"/>
                        <a:gd name="connsiteX2" fmla="*/ 272461 w 317981"/>
                        <a:gd name="connsiteY2" fmla="*/ 0 h 542925"/>
                        <a:gd name="connsiteX3" fmla="*/ 273800 w 317981"/>
                        <a:gd name="connsiteY3" fmla="*/ 85543 h 542925"/>
                        <a:gd name="connsiteX4" fmla="*/ 317124 w 317981"/>
                        <a:gd name="connsiteY4" fmla="*/ 498262 h 542925"/>
                        <a:gd name="connsiteX5" fmla="*/ 272461 w 317981"/>
                        <a:gd name="connsiteY5" fmla="*/ 542925 h 542925"/>
                        <a:gd name="connsiteX6" fmla="*/ 93817 w 317981"/>
                        <a:gd name="connsiteY6" fmla="*/ 542925 h 542925"/>
                        <a:gd name="connsiteX7" fmla="*/ 356 w 317981"/>
                        <a:gd name="connsiteY7" fmla="*/ 463649 h 542925"/>
                        <a:gd name="connsiteX8" fmla="*/ 25324 w 317981"/>
                        <a:gd name="connsiteY8" fmla="*/ 216326 h 542925"/>
                        <a:gd name="connsiteX9" fmla="*/ 49154 w 317981"/>
                        <a:gd name="connsiteY9" fmla="*/ 44663 h 542925"/>
                        <a:gd name="connsiteX0" fmla="*/ 49154 w 323718"/>
                        <a:gd name="connsiteY0" fmla="*/ 44663 h 542925"/>
                        <a:gd name="connsiteX1" fmla="*/ 93817 w 323718"/>
                        <a:gd name="connsiteY1" fmla="*/ 0 h 542925"/>
                        <a:gd name="connsiteX2" fmla="*/ 272461 w 323718"/>
                        <a:gd name="connsiteY2" fmla="*/ 0 h 542925"/>
                        <a:gd name="connsiteX3" fmla="*/ 273800 w 323718"/>
                        <a:gd name="connsiteY3" fmla="*/ 85543 h 542925"/>
                        <a:gd name="connsiteX4" fmla="*/ 323645 w 323718"/>
                        <a:gd name="connsiteY4" fmla="*/ 466263 h 542925"/>
                        <a:gd name="connsiteX5" fmla="*/ 272461 w 323718"/>
                        <a:gd name="connsiteY5" fmla="*/ 542925 h 542925"/>
                        <a:gd name="connsiteX6" fmla="*/ 93817 w 323718"/>
                        <a:gd name="connsiteY6" fmla="*/ 542925 h 542925"/>
                        <a:gd name="connsiteX7" fmla="*/ 356 w 323718"/>
                        <a:gd name="connsiteY7" fmla="*/ 463649 h 542925"/>
                        <a:gd name="connsiteX8" fmla="*/ 25324 w 323718"/>
                        <a:gd name="connsiteY8" fmla="*/ 216326 h 542925"/>
                        <a:gd name="connsiteX9" fmla="*/ 49154 w 323718"/>
                        <a:gd name="connsiteY9" fmla="*/ 4466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18" h="542925">
                          <a:moveTo>
                            <a:pt x="49154" y="44663"/>
                          </a:moveTo>
                          <a:cubicBezTo>
                            <a:pt x="49154" y="19996"/>
                            <a:pt x="69150" y="0"/>
                            <a:pt x="93817" y="0"/>
                          </a:cubicBezTo>
                          <a:lnTo>
                            <a:pt x="272461" y="0"/>
                          </a:lnTo>
                          <a:cubicBezTo>
                            <a:pt x="297128" y="0"/>
                            <a:pt x="273800" y="60876"/>
                            <a:pt x="273800" y="85543"/>
                          </a:cubicBezTo>
                          <a:cubicBezTo>
                            <a:pt x="327802" y="249722"/>
                            <a:pt x="323645" y="315063"/>
                            <a:pt x="323645" y="466263"/>
                          </a:cubicBezTo>
                          <a:cubicBezTo>
                            <a:pt x="323645" y="490930"/>
                            <a:pt x="297128" y="542925"/>
                            <a:pt x="272461" y="542925"/>
                          </a:cubicBezTo>
                          <a:lnTo>
                            <a:pt x="93817" y="542925"/>
                          </a:lnTo>
                          <a:cubicBezTo>
                            <a:pt x="69150" y="542925"/>
                            <a:pt x="356" y="488316"/>
                            <a:pt x="356" y="463649"/>
                          </a:cubicBezTo>
                          <a:cubicBezTo>
                            <a:pt x="-3776" y="381786"/>
                            <a:pt x="29456" y="298189"/>
                            <a:pt x="25324" y="216326"/>
                          </a:cubicBezTo>
                          <a:lnTo>
                            <a:pt x="49154" y="44663"/>
                          </a:lnTo>
                          <a:close/>
                        </a:path>
                      </a:pathLst>
                    </a:custGeom>
                    <a:solidFill>
                      <a:srgbClr val="4F81BD"/>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9" name="円/楕円 34"/>
                    <p:cNvSpPr/>
                    <p:nvPr/>
                  </p:nvSpPr>
                  <p:spPr>
                    <a:xfrm rot="19657997">
                      <a:off x="3860771" y="4019501"/>
                      <a:ext cx="431151" cy="383524"/>
                    </a:xfrm>
                    <a:custGeom>
                      <a:avLst/>
                      <a:gdLst>
                        <a:gd name="connsiteX0" fmla="*/ 0 w 304800"/>
                        <a:gd name="connsiteY0" fmla="*/ 114300 h 228600"/>
                        <a:gd name="connsiteX1" fmla="*/ 152400 w 304800"/>
                        <a:gd name="connsiteY1" fmla="*/ 0 h 228600"/>
                        <a:gd name="connsiteX2" fmla="*/ 304800 w 304800"/>
                        <a:gd name="connsiteY2" fmla="*/ 114300 h 228600"/>
                        <a:gd name="connsiteX3" fmla="*/ 152400 w 304800"/>
                        <a:gd name="connsiteY3" fmla="*/ 228600 h 228600"/>
                        <a:gd name="connsiteX4" fmla="*/ 0 w 304800"/>
                        <a:gd name="connsiteY4" fmla="*/ 114300 h 228600"/>
                        <a:gd name="connsiteX0" fmla="*/ 0 w 247650"/>
                        <a:gd name="connsiteY0" fmla="*/ 114538 h 229255"/>
                        <a:gd name="connsiteX1" fmla="*/ 152400 w 247650"/>
                        <a:gd name="connsiteY1" fmla="*/ 238 h 229255"/>
                        <a:gd name="connsiteX2" fmla="*/ 247650 w 247650"/>
                        <a:gd name="connsiteY2" fmla="*/ 140573 h 229255"/>
                        <a:gd name="connsiteX3" fmla="*/ 152400 w 247650"/>
                        <a:gd name="connsiteY3" fmla="*/ 228838 h 229255"/>
                        <a:gd name="connsiteX4" fmla="*/ 0 w 247650"/>
                        <a:gd name="connsiteY4" fmla="*/ 114538 h 22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229255">
                          <a:moveTo>
                            <a:pt x="0" y="114538"/>
                          </a:moveTo>
                          <a:cubicBezTo>
                            <a:pt x="0" y="51412"/>
                            <a:pt x="111125" y="-4101"/>
                            <a:pt x="152400" y="238"/>
                          </a:cubicBezTo>
                          <a:cubicBezTo>
                            <a:pt x="193675" y="4577"/>
                            <a:pt x="247650" y="77447"/>
                            <a:pt x="247650" y="140573"/>
                          </a:cubicBezTo>
                          <a:cubicBezTo>
                            <a:pt x="247650" y="203699"/>
                            <a:pt x="193675" y="233177"/>
                            <a:pt x="152400" y="228838"/>
                          </a:cubicBezTo>
                          <a:cubicBezTo>
                            <a:pt x="111125" y="224499"/>
                            <a:pt x="0" y="177664"/>
                            <a:pt x="0" y="114538"/>
                          </a:cubicBezTo>
                          <a:close/>
                        </a:path>
                      </a:pathLst>
                    </a:custGeom>
                    <a:solidFill>
                      <a:srgbClr val="FFCC99"/>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55" name="円/楕円 34"/>
                  <p:cNvSpPr/>
                  <p:nvPr/>
                </p:nvSpPr>
                <p:spPr>
                  <a:xfrm rot="20457655">
                    <a:off x="3319731" y="3211820"/>
                    <a:ext cx="408591" cy="602242"/>
                  </a:xfrm>
                  <a:custGeom>
                    <a:avLst/>
                    <a:gdLst>
                      <a:gd name="connsiteX0" fmla="*/ 0 w 304800"/>
                      <a:gd name="connsiteY0" fmla="*/ 114300 h 228600"/>
                      <a:gd name="connsiteX1" fmla="*/ 152400 w 304800"/>
                      <a:gd name="connsiteY1" fmla="*/ 0 h 228600"/>
                      <a:gd name="connsiteX2" fmla="*/ 304800 w 304800"/>
                      <a:gd name="connsiteY2" fmla="*/ 114300 h 228600"/>
                      <a:gd name="connsiteX3" fmla="*/ 152400 w 304800"/>
                      <a:gd name="connsiteY3" fmla="*/ 228600 h 228600"/>
                      <a:gd name="connsiteX4" fmla="*/ 0 w 304800"/>
                      <a:gd name="connsiteY4" fmla="*/ 114300 h 228600"/>
                      <a:gd name="connsiteX0" fmla="*/ 0 w 247650"/>
                      <a:gd name="connsiteY0" fmla="*/ 114538 h 229255"/>
                      <a:gd name="connsiteX1" fmla="*/ 152400 w 247650"/>
                      <a:gd name="connsiteY1" fmla="*/ 238 h 229255"/>
                      <a:gd name="connsiteX2" fmla="*/ 247650 w 247650"/>
                      <a:gd name="connsiteY2" fmla="*/ 140573 h 229255"/>
                      <a:gd name="connsiteX3" fmla="*/ 152400 w 247650"/>
                      <a:gd name="connsiteY3" fmla="*/ 228838 h 229255"/>
                      <a:gd name="connsiteX4" fmla="*/ 0 w 247650"/>
                      <a:gd name="connsiteY4" fmla="*/ 114538 h 229255"/>
                      <a:gd name="connsiteX0" fmla="*/ 0 w 247650"/>
                      <a:gd name="connsiteY0" fmla="*/ 118237 h 232954"/>
                      <a:gd name="connsiteX1" fmla="*/ 152400 w 247650"/>
                      <a:gd name="connsiteY1" fmla="*/ 3937 h 232954"/>
                      <a:gd name="connsiteX2" fmla="*/ 247650 w 247650"/>
                      <a:gd name="connsiteY2" fmla="*/ 144272 h 232954"/>
                      <a:gd name="connsiteX3" fmla="*/ 152400 w 247650"/>
                      <a:gd name="connsiteY3" fmla="*/ 232537 h 232954"/>
                      <a:gd name="connsiteX4" fmla="*/ 0 w 247650"/>
                      <a:gd name="connsiteY4" fmla="*/ 118237 h 232954"/>
                      <a:gd name="connsiteX0" fmla="*/ 169 w 247819"/>
                      <a:gd name="connsiteY0" fmla="*/ 274273 h 388990"/>
                      <a:gd name="connsiteX1" fmla="*/ 130123 w 247819"/>
                      <a:gd name="connsiteY1" fmla="*/ 1723 h 388990"/>
                      <a:gd name="connsiteX2" fmla="*/ 247819 w 247819"/>
                      <a:gd name="connsiteY2" fmla="*/ 300308 h 388990"/>
                      <a:gd name="connsiteX3" fmla="*/ 152569 w 247819"/>
                      <a:gd name="connsiteY3" fmla="*/ 388573 h 388990"/>
                      <a:gd name="connsiteX4" fmla="*/ 169 w 247819"/>
                      <a:gd name="connsiteY4" fmla="*/ 274273 h 388990"/>
                      <a:gd name="connsiteX0" fmla="*/ 93 w 248476"/>
                      <a:gd name="connsiteY0" fmla="*/ 273805 h 388362"/>
                      <a:gd name="connsiteX1" fmla="*/ 130047 w 248476"/>
                      <a:gd name="connsiteY1" fmla="*/ 1255 h 388362"/>
                      <a:gd name="connsiteX2" fmla="*/ 140305 w 248476"/>
                      <a:gd name="connsiteY2" fmla="*/ 177469 h 388362"/>
                      <a:gd name="connsiteX3" fmla="*/ 247743 w 248476"/>
                      <a:gd name="connsiteY3" fmla="*/ 299840 h 388362"/>
                      <a:gd name="connsiteX4" fmla="*/ 152493 w 248476"/>
                      <a:gd name="connsiteY4" fmla="*/ 388105 h 388362"/>
                      <a:gd name="connsiteX5" fmla="*/ 93 w 248476"/>
                      <a:gd name="connsiteY5" fmla="*/ 273805 h 388362"/>
                      <a:gd name="connsiteX0" fmla="*/ 93 w 191884"/>
                      <a:gd name="connsiteY0" fmla="*/ 273805 h 389305"/>
                      <a:gd name="connsiteX1" fmla="*/ 130047 w 191884"/>
                      <a:gd name="connsiteY1" fmla="*/ 1255 h 389305"/>
                      <a:gd name="connsiteX2" fmla="*/ 140305 w 191884"/>
                      <a:gd name="connsiteY2" fmla="*/ 177469 h 389305"/>
                      <a:gd name="connsiteX3" fmla="*/ 190282 w 191884"/>
                      <a:gd name="connsiteY3" fmla="*/ 321783 h 389305"/>
                      <a:gd name="connsiteX4" fmla="*/ 152493 w 191884"/>
                      <a:gd name="connsiteY4" fmla="*/ 388105 h 389305"/>
                      <a:gd name="connsiteX5" fmla="*/ 93 w 191884"/>
                      <a:gd name="connsiteY5" fmla="*/ 273805 h 389305"/>
                      <a:gd name="connsiteX0" fmla="*/ 15 w 191806"/>
                      <a:gd name="connsiteY0" fmla="*/ 273805 h 383450"/>
                      <a:gd name="connsiteX1" fmla="*/ 129969 w 191806"/>
                      <a:gd name="connsiteY1" fmla="*/ 1255 h 383450"/>
                      <a:gd name="connsiteX2" fmla="*/ 140227 w 191806"/>
                      <a:gd name="connsiteY2" fmla="*/ 177469 h 383450"/>
                      <a:gd name="connsiteX3" fmla="*/ 190204 w 191806"/>
                      <a:gd name="connsiteY3" fmla="*/ 321783 h 383450"/>
                      <a:gd name="connsiteX4" fmla="*/ 138735 w 191806"/>
                      <a:gd name="connsiteY4" fmla="*/ 382047 h 383450"/>
                      <a:gd name="connsiteX5" fmla="*/ 15 w 191806"/>
                      <a:gd name="connsiteY5" fmla="*/ 273805 h 38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06" h="383450">
                        <a:moveTo>
                          <a:pt x="15" y="273805"/>
                        </a:moveTo>
                        <a:cubicBezTo>
                          <a:pt x="-1446" y="210340"/>
                          <a:pt x="106600" y="17311"/>
                          <a:pt x="129969" y="1255"/>
                        </a:cubicBezTo>
                        <a:cubicBezTo>
                          <a:pt x="153338" y="-14801"/>
                          <a:pt x="120611" y="127705"/>
                          <a:pt x="140227" y="177469"/>
                        </a:cubicBezTo>
                        <a:cubicBezTo>
                          <a:pt x="159843" y="227233"/>
                          <a:pt x="200339" y="280499"/>
                          <a:pt x="190204" y="321783"/>
                        </a:cubicBezTo>
                        <a:cubicBezTo>
                          <a:pt x="180069" y="363067"/>
                          <a:pt x="170433" y="390043"/>
                          <a:pt x="138735" y="382047"/>
                        </a:cubicBezTo>
                        <a:cubicBezTo>
                          <a:pt x="107037" y="374051"/>
                          <a:pt x="1476" y="337270"/>
                          <a:pt x="15" y="273805"/>
                        </a:cubicBezTo>
                        <a:close/>
                      </a:path>
                    </a:pathLst>
                  </a:custGeom>
                  <a:solidFill>
                    <a:srgbClr val="FFCC99"/>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cxnSp>
              <p:nvCxnSpPr>
                <p:cNvPr id="53" name="直線コネクタ 52"/>
                <p:cNvCxnSpPr/>
                <p:nvPr/>
              </p:nvCxnSpPr>
              <p:spPr>
                <a:xfrm>
                  <a:off x="4546571" y="3876626"/>
                  <a:ext cx="0" cy="132080"/>
                </a:xfrm>
                <a:prstGeom prst="line">
                  <a:avLst/>
                </a:prstGeom>
                <a:noFill/>
                <a:ln w="25400" cap="flat" cmpd="sng" algn="ctr">
                  <a:solidFill>
                    <a:sysClr val="windowText" lastClr="000000"/>
                  </a:solidFill>
                  <a:prstDash val="solid"/>
                </a:ln>
                <a:effectLst/>
              </p:spPr>
            </p:cxnSp>
          </p:grpSp>
          <p:grpSp>
            <p:nvGrpSpPr>
              <p:cNvPr id="19" name="グループ化 18"/>
              <p:cNvGrpSpPr/>
              <p:nvPr/>
            </p:nvGrpSpPr>
            <p:grpSpPr>
              <a:xfrm>
                <a:off x="3300681" y="2278372"/>
                <a:ext cx="897254" cy="1109927"/>
                <a:chOff x="3300681" y="2278370"/>
                <a:chExt cx="1810384" cy="2238375"/>
              </a:xfrm>
            </p:grpSpPr>
            <p:grpSp>
              <p:nvGrpSpPr>
                <p:cNvPr id="21" name="グループ化 20"/>
                <p:cNvGrpSpPr/>
                <p:nvPr/>
              </p:nvGrpSpPr>
              <p:grpSpPr>
                <a:xfrm>
                  <a:off x="3300681" y="2546463"/>
                  <a:ext cx="1790065" cy="1970282"/>
                  <a:chOff x="3300681" y="2546463"/>
                  <a:chExt cx="1790065" cy="1970282"/>
                </a:xfrm>
              </p:grpSpPr>
              <p:sp>
                <p:nvSpPr>
                  <p:cNvPr id="29" name="角丸四角形 28"/>
                  <p:cNvSpPr/>
                  <p:nvPr/>
                </p:nvSpPr>
                <p:spPr>
                  <a:xfrm>
                    <a:off x="3330938" y="2546463"/>
                    <a:ext cx="1745616" cy="1338579"/>
                  </a:xfrm>
                  <a:prstGeom prst="roundRect">
                    <a:avLst>
                      <a:gd name="adj" fmla="val 43327"/>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30" name="グループ化 29"/>
                  <p:cNvGrpSpPr/>
                  <p:nvPr/>
                </p:nvGrpSpPr>
                <p:grpSpPr>
                  <a:xfrm>
                    <a:off x="3300681" y="3021320"/>
                    <a:ext cx="1790065" cy="1495425"/>
                    <a:chOff x="3300681" y="3021320"/>
                    <a:chExt cx="1790065" cy="1495425"/>
                  </a:xfrm>
                </p:grpSpPr>
                <p:grpSp>
                  <p:nvGrpSpPr>
                    <p:cNvPr id="31" name="グループ化 30"/>
                    <p:cNvGrpSpPr/>
                    <p:nvPr/>
                  </p:nvGrpSpPr>
                  <p:grpSpPr>
                    <a:xfrm>
                      <a:off x="3300681" y="3021320"/>
                      <a:ext cx="1790065" cy="1495425"/>
                      <a:chOff x="3300681" y="3021320"/>
                      <a:chExt cx="1790065" cy="1495425"/>
                    </a:xfrm>
                  </p:grpSpPr>
                  <p:grpSp>
                    <p:nvGrpSpPr>
                      <p:cNvPr id="34" name="グループ化 33"/>
                      <p:cNvGrpSpPr/>
                      <p:nvPr/>
                    </p:nvGrpSpPr>
                    <p:grpSpPr>
                      <a:xfrm flipH="1">
                        <a:off x="4805631" y="3649970"/>
                        <a:ext cx="285115" cy="355600"/>
                        <a:chOff x="4805631" y="3649970"/>
                        <a:chExt cx="285115" cy="355600"/>
                      </a:xfrm>
                    </p:grpSpPr>
                    <p:sp>
                      <p:nvSpPr>
                        <p:cNvPr id="50" name="弦 49"/>
                        <p:cNvSpPr/>
                        <p:nvPr/>
                      </p:nvSpPr>
                      <p:spPr>
                        <a:xfrm rot="9088025" flipH="1">
                          <a:off x="4805631" y="3649970"/>
                          <a:ext cx="285115" cy="355600"/>
                        </a:xfrm>
                        <a:prstGeom prst="chord">
                          <a:avLst/>
                        </a:prstGeom>
                        <a:solidFill>
                          <a:srgbClr val="FFCC99"/>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51" name="円弧 50"/>
                        <p:cNvSpPr/>
                        <p:nvPr/>
                      </p:nvSpPr>
                      <p:spPr>
                        <a:xfrm rot="20913321">
                          <a:off x="4815156" y="3745220"/>
                          <a:ext cx="204285" cy="237490"/>
                        </a:xfrm>
                        <a:prstGeom prst="arc">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35" name="角丸四角形 34"/>
                      <p:cNvSpPr/>
                      <p:nvPr/>
                    </p:nvSpPr>
                    <p:spPr>
                      <a:xfrm>
                        <a:off x="3510231" y="3021320"/>
                        <a:ext cx="1345174" cy="1495425"/>
                      </a:xfrm>
                      <a:prstGeom prst="roundRect">
                        <a:avLst>
                          <a:gd name="adj" fmla="val 42670"/>
                        </a:avLst>
                      </a:prstGeom>
                      <a:solidFill>
                        <a:srgbClr val="FFCC99"/>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6" name="円弧 35"/>
                      <p:cNvSpPr/>
                      <p:nvPr/>
                    </p:nvSpPr>
                    <p:spPr>
                      <a:xfrm rot="19057157">
                        <a:off x="3615006" y="3421370"/>
                        <a:ext cx="427990" cy="313055"/>
                      </a:xfrm>
                      <a:prstGeom prst="arc">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37" name="グループ化 36"/>
                      <p:cNvGrpSpPr/>
                      <p:nvPr/>
                    </p:nvGrpSpPr>
                    <p:grpSpPr>
                      <a:xfrm>
                        <a:off x="4357956" y="3526145"/>
                        <a:ext cx="266700" cy="334758"/>
                        <a:chOff x="4357956" y="3526145"/>
                        <a:chExt cx="266700" cy="334758"/>
                      </a:xfrm>
                    </p:grpSpPr>
                    <p:sp>
                      <p:nvSpPr>
                        <p:cNvPr id="48" name="円/楕円 1209"/>
                        <p:cNvSpPr/>
                        <p:nvPr/>
                      </p:nvSpPr>
                      <p:spPr>
                        <a:xfrm rot="215277">
                          <a:off x="4357956" y="3526145"/>
                          <a:ext cx="266700" cy="334758"/>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9" name="円/楕円 1210"/>
                        <p:cNvSpPr/>
                        <p:nvPr/>
                      </p:nvSpPr>
                      <p:spPr>
                        <a:xfrm rot="21363229">
                          <a:off x="4398945" y="3596634"/>
                          <a:ext cx="95897" cy="179731"/>
                        </a:xfrm>
                        <a:prstGeom prst="ellipse">
                          <a:avLst/>
                        </a:prstGeom>
                        <a:solidFill>
                          <a:sysClr val="windowText" lastClr="000000"/>
                        </a:solidFill>
                        <a:ln w="476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cxnSp>
                    <p:nvCxnSpPr>
                      <p:cNvPr id="38" name="直線コネクタ 37"/>
                      <p:cNvCxnSpPr/>
                      <p:nvPr/>
                    </p:nvCxnSpPr>
                    <p:spPr>
                      <a:xfrm flipV="1">
                        <a:off x="4167456" y="3859520"/>
                        <a:ext cx="0" cy="58363"/>
                      </a:xfrm>
                      <a:prstGeom prst="line">
                        <a:avLst/>
                      </a:prstGeom>
                      <a:noFill/>
                      <a:ln w="25400" cap="flat" cmpd="sng" algn="ctr">
                        <a:solidFill>
                          <a:sysClr val="windowText" lastClr="000000"/>
                        </a:solidFill>
                        <a:prstDash val="solid"/>
                      </a:ln>
                      <a:effectLst/>
                    </p:spPr>
                  </p:cxnSp>
                  <p:grpSp>
                    <p:nvGrpSpPr>
                      <p:cNvPr id="39" name="グループ化 38"/>
                      <p:cNvGrpSpPr/>
                      <p:nvPr/>
                    </p:nvGrpSpPr>
                    <p:grpSpPr>
                      <a:xfrm>
                        <a:off x="3300681" y="3649970"/>
                        <a:ext cx="285115" cy="355600"/>
                        <a:chOff x="3300681" y="3649970"/>
                        <a:chExt cx="285115" cy="355600"/>
                      </a:xfrm>
                    </p:grpSpPr>
                    <p:sp>
                      <p:nvSpPr>
                        <p:cNvPr id="46" name="弦 45"/>
                        <p:cNvSpPr/>
                        <p:nvPr/>
                      </p:nvSpPr>
                      <p:spPr>
                        <a:xfrm rot="9088025" flipH="1">
                          <a:off x="3300681" y="3649970"/>
                          <a:ext cx="285115" cy="355600"/>
                        </a:xfrm>
                        <a:prstGeom prst="chord">
                          <a:avLst/>
                        </a:prstGeom>
                        <a:solidFill>
                          <a:srgbClr val="FFCC99"/>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7" name="円弧 46"/>
                        <p:cNvSpPr/>
                        <p:nvPr/>
                      </p:nvSpPr>
                      <p:spPr>
                        <a:xfrm rot="20913321">
                          <a:off x="3310206" y="3745220"/>
                          <a:ext cx="204285" cy="237490"/>
                        </a:xfrm>
                        <a:prstGeom prst="arc">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40" name="円弧 39"/>
                      <p:cNvSpPr/>
                      <p:nvPr/>
                    </p:nvSpPr>
                    <p:spPr>
                      <a:xfrm rot="2542843" flipH="1">
                        <a:off x="4291281" y="3402320"/>
                        <a:ext cx="427990" cy="312420"/>
                      </a:xfrm>
                      <a:prstGeom prst="arc">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41" name="グループ化 40"/>
                      <p:cNvGrpSpPr/>
                      <p:nvPr/>
                    </p:nvGrpSpPr>
                    <p:grpSpPr>
                      <a:xfrm flipH="1">
                        <a:off x="3776931" y="3526145"/>
                        <a:ext cx="266700" cy="334645"/>
                        <a:chOff x="3776931" y="3526145"/>
                        <a:chExt cx="266700" cy="334758"/>
                      </a:xfrm>
                    </p:grpSpPr>
                    <p:sp>
                      <p:nvSpPr>
                        <p:cNvPr id="43" name="円/楕円 1217"/>
                        <p:cNvSpPr/>
                        <p:nvPr/>
                      </p:nvSpPr>
                      <p:spPr>
                        <a:xfrm rot="215277">
                          <a:off x="3776931" y="3526145"/>
                          <a:ext cx="266700" cy="334758"/>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4" name="円/楕円 1218"/>
                        <p:cNvSpPr/>
                        <p:nvPr/>
                      </p:nvSpPr>
                      <p:spPr>
                        <a:xfrm rot="21363229">
                          <a:off x="3805560" y="3603882"/>
                          <a:ext cx="110537" cy="179731"/>
                        </a:xfrm>
                        <a:prstGeom prst="ellipse">
                          <a:avLst/>
                        </a:prstGeom>
                        <a:solidFill>
                          <a:sysClr val="windowText" lastClr="000000"/>
                        </a:solidFill>
                        <a:ln w="476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5" name="円/楕円 1219"/>
                        <p:cNvSpPr/>
                        <p:nvPr/>
                      </p:nvSpPr>
                      <p:spPr>
                        <a:xfrm rot="20636634" flipV="1">
                          <a:off x="3834625" y="3660169"/>
                          <a:ext cx="53340" cy="45084"/>
                        </a:xfrm>
                        <a:prstGeom prst="ellipse">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42" name="弦 41"/>
                      <p:cNvSpPr/>
                      <p:nvPr/>
                    </p:nvSpPr>
                    <p:spPr>
                      <a:xfrm rot="16600987">
                        <a:off x="3853131" y="3830945"/>
                        <a:ext cx="657225" cy="533400"/>
                      </a:xfrm>
                      <a:prstGeom prst="chord">
                        <a:avLst>
                          <a:gd name="adj1" fmla="val 4433165"/>
                          <a:gd name="adj2" fmla="val 16200000"/>
                        </a:avLst>
                      </a:prstGeom>
                      <a:solidFill>
                        <a:srgbClr val="C00000"/>
                      </a:solidFill>
                      <a:ln w="25400" cap="flat" cmpd="sng" algn="ctr">
                        <a:solidFill>
                          <a:srgbClr val="C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32" name="円/楕円 1221"/>
                    <p:cNvSpPr/>
                    <p:nvPr/>
                  </p:nvSpPr>
                  <p:spPr>
                    <a:xfrm>
                      <a:off x="3557856" y="3821420"/>
                      <a:ext cx="273685" cy="144780"/>
                    </a:xfrm>
                    <a:prstGeom prst="ellipse">
                      <a:avLst/>
                    </a:prstGeom>
                    <a:solidFill>
                      <a:srgbClr val="FFCCC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3" name="円/楕円 1222"/>
                    <p:cNvSpPr/>
                    <p:nvPr/>
                  </p:nvSpPr>
                  <p:spPr>
                    <a:xfrm rot="21392962">
                      <a:off x="4577053" y="3803072"/>
                      <a:ext cx="250353" cy="144780"/>
                    </a:xfrm>
                    <a:prstGeom prst="ellipse">
                      <a:avLst/>
                    </a:prstGeom>
                    <a:solidFill>
                      <a:srgbClr val="FFCCCC"/>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grpSp>
              <p:nvGrpSpPr>
                <p:cNvPr id="22" name="グループ化 21"/>
                <p:cNvGrpSpPr/>
                <p:nvPr/>
              </p:nvGrpSpPr>
              <p:grpSpPr>
                <a:xfrm>
                  <a:off x="3386406" y="2278370"/>
                  <a:ext cx="1724659" cy="1105535"/>
                  <a:chOff x="3386406" y="2278370"/>
                  <a:chExt cx="1724763" cy="1105535"/>
                </a:xfrm>
              </p:grpSpPr>
              <p:sp>
                <p:nvSpPr>
                  <p:cNvPr id="23" name="弦 57"/>
                  <p:cNvSpPr/>
                  <p:nvPr/>
                </p:nvSpPr>
                <p:spPr>
                  <a:xfrm rot="8363469">
                    <a:off x="3968804" y="2278370"/>
                    <a:ext cx="479645" cy="687912"/>
                  </a:xfrm>
                  <a:custGeom>
                    <a:avLst/>
                    <a:gdLst>
                      <a:gd name="connsiteX0" fmla="*/ 345677 w 633095"/>
                      <a:gd name="connsiteY0" fmla="*/ 667870 h 669290"/>
                      <a:gd name="connsiteX1" fmla="*/ 47763 w 633095"/>
                      <a:gd name="connsiteY1" fmla="*/ 511409 h 669290"/>
                      <a:gd name="connsiteX2" fmla="*/ 34563 w 633095"/>
                      <a:gd name="connsiteY2" fmla="*/ 182592 h 669290"/>
                      <a:gd name="connsiteX3" fmla="*/ 316548 w 633095"/>
                      <a:gd name="connsiteY3" fmla="*/ 0 h 669290"/>
                      <a:gd name="connsiteX4" fmla="*/ 345677 w 633095"/>
                      <a:gd name="connsiteY4" fmla="*/ 667870 h 669290"/>
                      <a:gd name="connsiteX0" fmla="*/ 335624 w 335624"/>
                      <a:gd name="connsiteY0" fmla="*/ 667870 h 668636"/>
                      <a:gd name="connsiteX1" fmla="*/ 66646 w 335624"/>
                      <a:gd name="connsiteY1" fmla="*/ 448391 h 668636"/>
                      <a:gd name="connsiteX2" fmla="*/ 24510 w 335624"/>
                      <a:gd name="connsiteY2" fmla="*/ 182592 h 668636"/>
                      <a:gd name="connsiteX3" fmla="*/ 306495 w 335624"/>
                      <a:gd name="connsiteY3" fmla="*/ 0 h 668636"/>
                      <a:gd name="connsiteX4" fmla="*/ 335624 w 335624"/>
                      <a:gd name="connsiteY4" fmla="*/ 667870 h 668636"/>
                      <a:gd name="connsiteX0" fmla="*/ 343935 w 343935"/>
                      <a:gd name="connsiteY0" fmla="*/ 667870 h 668844"/>
                      <a:gd name="connsiteX1" fmla="*/ 50133 w 343935"/>
                      <a:gd name="connsiteY1" fmla="*/ 477343 h 668844"/>
                      <a:gd name="connsiteX2" fmla="*/ 32821 w 343935"/>
                      <a:gd name="connsiteY2" fmla="*/ 182592 h 668844"/>
                      <a:gd name="connsiteX3" fmla="*/ 314806 w 343935"/>
                      <a:gd name="connsiteY3" fmla="*/ 0 h 668844"/>
                      <a:gd name="connsiteX4" fmla="*/ 343935 w 343935"/>
                      <a:gd name="connsiteY4" fmla="*/ 667870 h 668844"/>
                      <a:gd name="connsiteX0" fmla="*/ 341104 w 341104"/>
                      <a:gd name="connsiteY0" fmla="*/ 667886 h 668747"/>
                      <a:gd name="connsiteX1" fmla="*/ 47302 w 341104"/>
                      <a:gd name="connsiteY1" fmla="*/ 477359 h 668747"/>
                      <a:gd name="connsiteX2" fmla="*/ 31035 w 341104"/>
                      <a:gd name="connsiteY2" fmla="*/ 108130 h 668747"/>
                      <a:gd name="connsiteX3" fmla="*/ 311975 w 341104"/>
                      <a:gd name="connsiteY3" fmla="*/ 16 h 668747"/>
                      <a:gd name="connsiteX4" fmla="*/ 341104 w 341104"/>
                      <a:gd name="connsiteY4" fmla="*/ 667886 h 668747"/>
                      <a:gd name="connsiteX0" fmla="*/ 480138 w 480138"/>
                      <a:gd name="connsiteY0" fmla="*/ 687604 h 688546"/>
                      <a:gd name="connsiteX1" fmla="*/ 186336 w 480138"/>
                      <a:gd name="connsiteY1" fmla="*/ 497077 h 688546"/>
                      <a:gd name="connsiteX2" fmla="*/ 10230 w 480138"/>
                      <a:gd name="connsiteY2" fmla="*/ 65028 h 688546"/>
                      <a:gd name="connsiteX3" fmla="*/ 451009 w 480138"/>
                      <a:gd name="connsiteY3" fmla="*/ 19734 h 688546"/>
                      <a:gd name="connsiteX4" fmla="*/ 480138 w 480138"/>
                      <a:gd name="connsiteY4" fmla="*/ 687604 h 6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138" h="688546">
                        <a:moveTo>
                          <a:pt x="480138" y="687604"/>
                        </a:moveTo>
                        <a:cubicBezTo>
                          <a:pt x="360826" y="699261"/>
                          <a:pt x="264654" y="600840"/>
                          <a:pt x="186336" y="497077"/>
                        </a:cubicBezTo>
                        <a:cubicBezTo>
                          <a:pt x="108018" y="393314"/>
                          <a:pt x="-40179" y="169506"/>
                          <a:pt x="10230" y="65028"/>
                        </a:cubicBezTo>
                        <a:cubicBezTo>
                          <a:pt x="64294" y="-47025"/>
                          <a:pt x="332023" y="19734"/>
                          <a:pt x="451009" y="19734"/>
                        </a:cubicBezTo>
                        <a:lnTo>
                          <a:pt x="480138" y="687604"/>
                        </a:lnTo>
                        <a:close/>
                      </a:path>
                    </a:pathLst>
                  </a:cu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弦 57"/>
                  <p:cNvSpPr/>
                  <p:nvPr/>
                </p:nvSpPr>
                <p:spPr>
                  <a:xfrm rot="7801160">
                    <a:off x="3492554" y="2430770"/>
                    <a:ext cx="455291" cy="667588"/>
                  </a:xfrm>
                  <a:custGeom>
                    <a:avLst/>
                    <a:gdLst>
                      <a:gd name="connsiteX0" fmla="*/ 345677 w 633095"/>
                      <a:gd name="connsiteY0" fmla="*/ 667870 h 669290"/>
                      <a:gd name="connsiteX1" fmla="*/ 47763 w 633095"/>
                      <a:gd name="connsiteY1" fmla="*/ 511409 h 669290"/>
                      <a:gd name="connsiteX2" fmla="*/ 34563 w 633095"/>
                      <a:gd name="connsiteY2" fmla="*/ 182592 h 669290"/>
                      <a:gd name="connsiteX3" fmla="*/ 316548 w 633095"/>
                      <a:gd name="connsiteY3" fmla="*/ 0 h 669290"/>
                      <a:gd name="connsiteX4" fmla="*/ 345677 w 633095"/>
                      <a:gd name="connsiteY4" fmla="*/ 667870 h 669290"/>
                      <a:gd name="connsiteX0" fmla="*/ 335624 w 335624"/>
                      <a:gd name="connsiteY0" fmla="*/ 667870 h 668636"/>
                      <a:gd name="connsiteX1" fmla="*/ 66646 w 335624"/>
                      <a:gd name="connsiteY1" fmla="*/ 448391 h 668636"/>
                      <a:gd name="connsiteX2" fmla="*/ 24510 w 335624"/>
                      <a:gd name="connsiteY2" fmla="*/ 182592 h 668636"/>
                      <a:gd name="connsiteX3" fmla="*/ 306495 w 335624"/>
                      <a:gd name="connsiteY3" fmla="*/ 0 h 668636"/>
                      <a:gd name="connsiteX4" fmla="*/ 335624 w 335624"/>
                      <a:gd name="connsiteY4" fmla="*/ 667870 h 668636"/>
                      <a:gd name="connsiteX0" fmla="*/ 343935 w 343935"/>
                      <a:gd name="connsiteY0" fmla="*/ 667870 h 668844"/>
                      <a:gd name="connsiteX1" fmla="*/ 50133 w 343935"/>
                      <a:gd name="connsiteY1" fmla="*/ 477343 h 668844"/>
                      <a:gd name="connsiteX2" fmla="*/ 32821 w 343935"/>
                      <a:gd name="connsiteY2" fmla="*/ 182592 h 668844"/>
                      <a:gd name="connsiteX3" fmla="*/ 314806 w 343935"/>
                      <a:gd name="connsiteY3" fmla="*/ 0 h 668844"/>
                      <a:gd name="connsiteX4" fmla="*/ 343935 w 343935"/>
                      <a:gd name="connsiteY4" fmla="*/ 667870 h 668844"/>
                      <a:gd name="connsiteX0" fmla="*/ 341104 w 341104"/>
                      <a:gd name="connsiteY0" fmla="*/ 667886 h 668747"/>
                      <a:gd name="connsiteX1" fmla="*/ 47302 w 341104"/>
                      <a:gd name="connsiteY1" fmla="*/ 477359 h 668747"/>
                      <a:gd name="connsiteX2" fmla="*/ 31035 w 341104"/>
                      <a:gd name="connsiteY2" fmla="*/ 108130 h 668747"/>
                      <a:gd name="connsiteX3" fmla="*/ 311975 w 341104"/>
                      <a:gd name="connsiteY3" fmla="*/ 16 h 668747"/>
                      <a:gd name="connsiteX4" fmla="*/ 341104 w 341104"/>
                      <a:gd name="connsiteY4" fmla="*/ 667886 h 668747"/>
                      <a:gd name="connsiteX0" fmla="*/ 455759 w 455759"/>
                      <a:gd name="connsiteY0" fmla="*/ 667886 h 668203"/>
                      <a:gd name="connsiteX1" fmla="*/ 11560 w 455759"/>
                      <a:gd name="connsiteY1" fmla="*/ 273818 h 668203"/>
                      <a:gd name="connsiteX2" fmla="*/ 145690 w 455759"/>
                      <a:gd name="connsiteY2" fmla="*/ 108130 h 668203"/>
                      <a:gd name="connsiteX3" fmla="*/ 426630 w 455759"/>
                      <a:gd name="connsiteY3" fmla="*/ 16 h 668203"/>
                      <a:gd name="connsiteX4" fmla="*/ 455759 w 455759"/>
                      <a:gd name="connsiteY4" fmla="*/ 667886 h 66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759" h="668203">
                        <a:moveTo>
                          <a:pt x="455759" y="667886"/>
                        </a:moveTo>
                        <a:cubicBezTo>
                          <a:pt x="336447" y="679543"/>
                          <a:pt x="63238" y="367111"/>
                          <a:pt x="11560" y="273818"/>
                        </a:cubicBezTo>
                        <a:cubicBezTo>
                          <a:pt x="-40118" y="180525"/>
                          <a:pt x="95281" y="212608"/>
                          <a:pt x="145690" y="108130"/>
                        </a:cubicBezTo>
                        <a:cubicBezTo>
                          <a:pt x="199754" y="-3923"/>
                          <a:pt x="307644" y="16"/>
                          <a:pt x="426630" y="16"/>
                        </a:cubicBezTo>
                        <a:lnTo>
                          <a:pt x="455759" y="667886"/>
                        </a:lnTo>
                        <a:close/>
                      </a:path>
                    </a:pathLst>
                  </a:cu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弦 57"/>
                  <p:cNvSpPr/>
                  <p:nvPr/>
                </p:nvSpPr>
                <p:spPr>
                  <a:xfrm rot="16556188" flipH="1">
                    <a:off x="4606979" y="2478395"/>
                    <a:ext cx="340360" cy="668020"/>
                  </a:xfrm>
                  <a:custGeom>
                    <a:avLst/>
                    <a:gdLst>
                      <a:gd name="connsiteX0" fmla="*/ 345677 w 633095"/>
                      <a:gd name="connsiteY0" fmla="*/ 667870 h 669290"/>
                      <a:gd name="connsiteX1" fmla="*/ 47763 w 633095"/>
                      <a:gd name="connsiteY1" fmla="*/ 511409 h 669290"/>
                      <a:gd name="connsiteX2" fmla="*/ 34563 w 633095"/>
                      <a:gd name="connsiteY2" fmla="*/ 182592 h 669290"/>
                      <a:gd name="connsiteX3" fmla="*/ 316548 w 633095"/>
                      <a:gd name="connsiteY3" fmla="*/ 0 h 669290"/>
                      <a:gd name="connsiteX4" fmla="*/ 345677 w 633095"/>
                      <a:gd name="connsiteY4" fmla="*/ 667870 h 669290"/>
                      <a:gd name="connsiteX0" fmla="*/ 335624 w 335624"/>
                      <a:gd name="connsiteY0" fmla="*/ 667870 h 668636"/>
                      <a:gd name="connsiteX1" fmla="*/ 66646 w 335624"/>
                      <a:gd name="connsiteY1" fmla="*/ 448391 h 668636"/>
                      <a:gd name="connsiteX2" fmla="*/ 24510 w 335624"/>
                      <a:gd name="connsiteY2" fmla="*/ 182592 h 668636"/>
                      <a:gd name="connsiteX3" fmla="*/ 306495 w 335624"/>
                      <a:gd name="connsiteY3" fmla="*/ 0 h 668636"/>
                      <a:gd name="connsiteX4" fmla="*/ 335624 w 335624"/>
                      <a:gd name="connsiteY4" fmla="*/ 667870 h 668636"/>
                      <a:gd name="connsiteX0" fmla="*/ 343935 w 343935"/>
                      <a:gd name="connsiteY0" fmla="*/ 667870 h 668844"/>
                      <a:gd name="connsiteX1" fmla="*/ 50133 w 343935"/>
                      <a:gd name="connsiteY1" fmla="*/ 477343 h 668844"/>
                      <a:gd name="connsiteX2" fmla="*/ 32821 w 343935"/>
                      <a:gd name="connsiteY2" fmla="*/ 182592 h 668844"/>
                      <a:gd name="connsiteX3" fmla="*/ 314806 w 343935"/>
                      <a:gd name="connsiteY3" fmla="*/ 0 h 668844"/>
                      <a:gd name="connsiteX4" fmla="*/ 343935 w 343935"/>
                      <a:gd name="connsiteY4" fmla="*/ 667870 h 668844"/>
                      <a:gd name="connsiteX0" fmla="*/ 341104 w 341104"/>
                      <a:gd name="connsiteY0" fmla="*/ 667886 h 668747"/>
                      <a:gd name="connsiteX1" fmla="*/ 47302 w 341104"/>
                      <a:gd name="connsiteY1" fmla="*/ 477359 h 668747"/>
                      <a:gd name="connsiteX2" fmla="*/ 31035 w 341104"/>
                      <a:gd name="connsiteY2" fmla="*/ 108130 h 668747"/>
                      <a:gd name="connsiteX3" fmla="*/ 311975 w 341104"/>
                      <a:gd name="connsiteY3" fmla="*/ 16 h 668747"/>
                      <a:gd name="connsiteX4" fmla="*/ 341104 w 341104"/>
                      <a:gd name="connsiteY4" fmla="*/ 667886 h 668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04" h="668747">
                        <a:moveTo>
                          <a:pt x="341104" y="667886"/>
                        </a:moveTo>
                        <a:cubicBezTo>
                          <a:pt x="221792" y="679543"/>
                          <a:pt x="98980" y="570652"/>
                          <a:pt x="47302" y="477359"/>
                        </a:cubicBezTo>
                        <a:cubicBezTo>
                          <a:pt x="-4376" y="384066"/>
                          <a:pt x="-19374" y="212608"/>
                          <a:pt x="31035" y="108130"/>
                        </a:cubicBezTo>
                        <a:cubicBezTo>
                          <a:pt x="85099" y="-3923"/>
                          <a:pt x="192989" y="16"/>
                          <a:pt x="311975" y="16"/>
                        </a:cubicBezTo>
                        <a:lnTo>
                          <a:pt x="341104" y="667886"/>
                        </a:lnTo>
                        <a:close/>
                      </a:path>
                    </a:pathLst>
                  </a:cu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弦 57"/>
                  <p:cNvSpPr/>
                  <p:nvPr/>
                </p:nvSpPr>
                <p:spPr>
                  <a:xfrm rot="12375159" flipV="1">
                    <a:off x="3825929" y="2716520"/>
                    <a:ext cx="342265" cy="667385"/>
                  </a:xfrm>
                  <a:custGeom>
                    <a:avLst/>
                    <a:gdLst>
                      <a:gd name="connsiteX0" fmla="*/ 345677 w 633095"/>
                      <a:gd name="connsiteY0" fmla="*/ 667870 h 669290"/>
                      <a:gd name="connsiteX1" fmla="*/ 47763 w 633095"/>
                      <a:gd name="connsiteY1" fmla="*/ 511409 h 669290"/>
                      <a:gd name="connsiteX2" fmla="*/ 34563 w 633095"/>
                      <a:gd name="connsiteY2" fmla="*/ 182592 h 669290"/>
                      <a:gd name="connsiteX3" fmla="*/ 316548 w 633095"/>
                      <a:gd name="connsiteY3" fmla="*/ 0 h 669290"/>
                      <a:gd name="connsiteX4" fmla="*/ 345677 w 633095"/>
                      <a:gd name="connsiteY4" fmla="*/ 667870 h 669290"/>
                      <a:gd name="connsiteX0" fmla="*/ 335624 w 335624"/>
                      <a:gd name="connsiteY0" fmla="*/ 667870 h 668636"/>
                      <a:gd name="connsiteX1" fmla="*/ 66646 w 335624"/>
                      <a:gd name="connsiteY1" fmla="*/ 448391 h 668636"/>
                      <a:gd name="connsiteX2" fmla="*/ 24510 w 335624"/>
                      <a:gd name="connsiteY2" fmla="*/ 182592 h 668636"/>
                      <a:gd name="connsiteX3" fmla="*/ 306495 w 335624"/>
                      <a:gd name="connsiteY3" fmla="*/ 0 h 668636"/>
                      <a:gd name="connsiteX4" fmla="*/ 335624 w 335624"/>
                      <a:gd name="connsiteY4" fmla="*/ 667870 h 668636"/>
                      <a:gd name="connsiteX0" fmla="*/ 343935 w 343935"/>
                      <a:gd name="connsiteY0" fmla="*/ 667870 h 668844"/>
                      <a:gd name="connsiteX1" fmla="*/ 50133 w 343935"/>
                      <a:gd name="connsiteY1" fmla="*/ 477343 h 668844"/>
                      <a:gd name="connsiteX2" fmla="*/ 32821 w 343935"/>
                      <a:gd name="connsiteY2" fmla="*/ 182592 h 668844"/>
                      <a:gd name="connsiteX3" fmla="*/ 314806 w 343935"/>
                      <a:gd name="connsiteY3" fmla="*/ 0 h 668844"/>
                      <a:gd name="connsiteX4" fmla="*/ 343935 w 343935"/>
                      <a:gd name="connsiteY4" fmla="*/ 667870 h 668844"/>
                      <a:gd name="connsiteX0" fmla="*/ 341104 w 341104"/>
                      <a:gd name="connsiteY0" fmla="*/ 667886 h 668747"/>
                      <a:gd name="connsiteX1" fmla="*/ 47302 w 341104"/>
                      <a:gd name="connsiteY1" fmla="*/ 477359 h 668747"/>
                      <a:gd name="connsiteX2" fmla="*/ 31035 w 341104"/>
                      <a:gd name="connsiteY2" fmla="*/ 108130 h 668747"/>
                      <a:gd name="connsiteX3" fmla="*/ 311975 w 341104"/>
                      <a:gd name="connsiteY3" fmla="*/ 16 h 668747"/>
                      <a:gd name="connsiteX4" fmla="*/ 341104 w 341104"/>
                      <a:gd name="connsiteY4" fmla="*/ 667886 h 668747"/>
                      <a:gd name="connsiteX0" fmla="*/ 455759 w 455759"/>
                      <a:gd name="connsiteY0" fmla="*/ 667886 h 668203"/>
                      <a:gd name="connsiteX1" fmla="*/ 11560 w 455759"/>
                      <a:gd name="connsiteY1" fmla="*/ 273818 h 668203"/>
                      <a:gd name="connsiteX2" fmla="*/ 145690 w 455759"/>
                      <a:gd name="connsiteY2" fmla="*/ 108130 h 668203"/>
                      <a:gd name="connsiteX3" fmla="*/ 426630 w 455759"/>
                      <a:gd name="connsiteY3" fmla="*/ 16 h 668203"/>
                      <a:gd name="connsiteX4" fmla="*/ 455759 w 455759"/>
                      <a:gd name="connsiteY4" fmla="*/ 667886 h 66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759" h="668203">
                        <a:moveTo>
                          <a:pt x="455759" y="667886"/>
                        </a:moveTo>
                        <a:cubicBezTo>
                          <a:pt x="336447" y="679543"/>
                          <a:pt x="63238" y="367111"/>
                          <a:pt x="11560" y="273818"/>
                        </a:cubicBezTo>
                        <a:cubicBezTo>
                          <a:pt x="-40118" y="180525"/>
                          <a:pt x="95281" y="212608"/>
                          <a:pt x="145690" y="108130"/>
                        </a:cubicBezTo>
                        <a:cubicBezTo>
                          <a:pt x="199754" y="-3923"/>
                          <a:pt x="307644" y="16"/>
                          <a:pt x="426630" y="16"/>
                        </a:cubicBezTo>
                        <a:lnTo>
                          <a:pt x="455759" y="667886"/>
                        </a:lnTo>
                        <a:close/>
                      </a:path>
                    </a:pathLst>
                  </a:cu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弦 57"/>
                  <p:cNvSpPr/>
                  <p:nvPr/>
                </p:nvSpPr>
                <p:spPr>
                  <a:xfrm rot="12375159" flipV="1">
                    <a:off x="4121204" y="2706995"/>
                    <a:ext cx="342265" cy="667385"/>
                  </a:xfrm>
                  <a:custGeom>
                    <a:avLst/>
                    <a:gdLst>
                      <a:gd name="connsiteX0" fmla="*/ 345677 w 633095"/>
                      <a:gd name="connsiteY0" fmla="*/ 667870 h 669290"/>
                      <a:gd name="connsiteX1" fmla="*/ 47763 w 633095"/>
                      <a:gd name="connsiteY1" fmla="*/ 511409 h 669290"/>
                      <a:gd name="connsiteX2" fmla="*/ 34563 w 633095"/>
                      <a:gd name="connsiteY2" fmla="*/ 182592 h 669290"/>
                      <a:gd name="connsiteX3" fmla="*/ 316548 w 633095"/>
                      <a:gd name="connsiteY3" fmla="*/ 0 h 669290"/>
                      <a:gd name="connsiteX4" fmla="*/ 345677 w 633095"/>
                      <a:gd name="connsiteY4" fmla="*/ 667870 h 669290"/>
                      <a:gd name="connsiteX0" fmla="*/ 335624 w 335624"/>
                      <a:gd name="connsiteY0" fmla="*/ 667870 h 668636"/>
                      <a:gd name="connsiteX1" fmla="*/ 66646 w 335624"/>
                      <a:gd name="connsiteY1" fmla="*/ 448391 h 668636"/>
                      <a:gd name="connsiteX2" fmla="*/ 24510 w 335624"/>
                      <a:gd name="connsiteY2" fmla="*/ 182592 h 668636"/>
                      <a:gd name="connsiteX3" fmla="*/ 306495 w 335624"/>
                      <a:gd name="connsiteY3" fmla="*/ 0 h 668636"/>
                      <a:gd name="connsiteX4" fmla="*/ 335624 w 335624"/>
                      <a:gd name="connsiteY4" fmla="*/ 667870 h 668636"/>
                      <a:gd name="connsiteX0" fmla="*/ 343935 w 343935"/>
                      <a:gd name="connsiteY0" fmla="*/ 667870 h 668844"/>
                      <a:gd name="connsiteX1" fmla="*/ 50133 w 343935"/>
                      <a:gd name="connsiteY1" fmla="*/ 477343 h 668844"/>
                      <a:gd name="connsiteX2" fmla="*/ 32821 w 343935"/>
                      <a:gd name="connsiteY2" fmla="*/ 182592 h 668844"/>
                      <a:gd name="connsiteX3" fmla="*/ 314806 w 343935"/>
                      <a:gd name="connsiteY3" fmla="*/ 0 h 668844"/>
                      <a:gd name="connsiteX4" fmla="*/ 343935 w 343935"/>
                      <a:gd name="connsiteY4" fmla="*/ 667870 h 668844"/>
                      <a:gd name="connsiteX0" fmla="*/ 341104 w 341104"/>
                      <a:gd name="connsiteY0" fmla="*/ 667886 h 668747"/>
                      <a:gd name="connsiteX1" fmla="*/ 47302 w 341104"/>
                      <a:gd name="connsiteY1" fmla="*/ 477359 h 668747"/>
                      <a:gd name="connsiteX2" fmla="*/ 31035 w 341104"/>
                      <a:gd name="connsiteY2" fmla="*/ 108130 h 668747"/>
                      <a:gd name="connsiteX3" fmla="*/ 311975 w 341104"/>
                      <a:gd name="connsiteY3" fmla="*/ 16 h 668747"/>
                      <a:gd name="connsiteX4" fmla="*/ 341104 w 341104"/>
                      <a:gd name="connsiteY4" fmla="*/ 667886 h 668747"/>
                      <a:gd name="connsiteX0" fmla="*/ 455759 w 455759"/>
                      <a:gd name="connsiteY0" fmla="*/ 667886 h 668203"/>
                      <a:gd name="connsiteX1" fmla="*/ 11560 w 455759"/>
                      <a:gd name="connsiteY1" fmla="*/ 273818 h 668203"/>
                      <a:gd name="connsiteX2" fmla="*/ 145690 w 455759"/>
                      <a:gd name="connsiteY2" fmla="*/ 108130 h 668203"/>
                      <a:gd name="connsiteX3" fmla="*/ 426630 w 455759"/>
                      <a:gd name="connsiteY3" fmla="*/ 16 h 668203"/>
                      <a:gd name="connsiteX4" fmla="*/ 455759 w 455759"/>
                      <a:gd name="connsiteY4" fmla="*/ 667886 h 66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759" h="668203">
                        <a:moveTo>
                          <a:pt x="455759" y="667886"/>
                        </a:moveTo>
                        <a:cubicBezTo>
                          <a:pt x="336447" y="679543"/>
                          <a:pt x="63238" y="367111"/>
                          <a:pt x="11560" y="273818"/>
                        </a:cubicBezTo>
                        <a:cubicBezTo>
                          <a:pt x="-40118" y="180525"/>
                          <a:pt x="95281" y="212608"/>
                          <a:pt x="145690" y="108130"/>
                        </a:cubicBezTo>
                        <a:cubicBezTo>
                          <a:pt x="199754" y="-3923"/>
                          <a:pt x="307644" y="16"/>
                          <a:pt x="426630" y="16"/>
                        </a:cubicBezTo>
                        <a:lnTo>
                          <a:pt x="455759" y="667886"/>
                        </a:lnTo>
                        <a:close/>
                      </a:path>
                    </a:pathLst>
                  </a:cu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弦 57"/>
                  <p:cNvSpPr/>
                  <p:nvPr/>
                </p:nvSpPr>
                <p:spPr>
                  <a:xfrm>
                    <a:off x="4340279" y="2783195"/>
                    <a:ext cx="342265" cy="499110"/>
                  </a:xfrm>
                  <a:custGeom>
                    <a:avLst/>
                    <a:gdLst>
                      <a:gd name="connsiteX0" fmla="*/ 345677 w 633095"/>
                      <a:gd name="connsiteY0" fmla="*/ 667870 h 669290"/>
                      <a:gd name="connsiteX1" fmla="*/ 47763 w 633095"/>
                      <a:gd name="connsiteY1" fmla="*/ 511409 h 669290"/>
                      <a:gd name="connsiteX2" fmla="*/ 34563 w 633095"/>
                      <a:gd name="connsiteY2" fmla="*/ 182592 h 669290"/>
                      <a:gd name="connsiteX3" fmla="*/ 316548 w 633095"/>
                      <a:gd name="connsiteY3" fmla="*/ 0 h 669290"/>
                      <a:gd name="connsiteX4" fmla="*/ 345677 w 633095"/>
                      <a:gd name="connsiteY4" fmla="*/ 667870 h 669290"/>
                      <a:gd name="connsiteX0" fmla="*/ 335624 w 335624"/>
                      <a:gd name="connsiteY0" fmla="*/ 667870 h 668636"/>
                      <a:gd name="connsiteX1" fmla="*/ 66646 w 335624"/>
                      <a:gd name="connsiteY1" fmla="*/ 448391 h 668636"/>
                      <a:gd name="connsiteX2" fmla="*/ 24510 w 335624"/>
                      <a:gd name="connsiteY2" fmla="*/ 182592 h 668636"/>
                      <a:gd name="connsiteX3" fmla="*/ 306495 w 335624"/>
                      <a:gd name="connsiteY3" fmla="*/ 0 h 668636"/>
                      <a:gd name="connsiteX4" fmla="*/ 335624 w 335624"/>
                      <a:gd name="connsiteY4" fmla="*/ 667870 h 668636"/>
                      <a:gd name="connsiteX0" fmla="*/ 343935 w 343935"/>
                      <a:gd name="connsiteY0" fmla="*/ 667870 h 668844"/>
                      <a:gd name="connsiteX1" fmla="*/ 50133 w 343935"/>
                      <a:gd name="connsiteY1" fmla="*/ 477343 h 668844"/>
                      <a:gd name="connsiteX2" fmla="*/ 32821 w 343935"/>
                      <a:gd name="connsiteY2" fmla="*/ 182592 h 668844"/>
                      <a:gd name="connsiteX3" fmla="*/ 314806 w 343935"/>
                      <a:gd name="connsiteY3" fmla="*/ 0 h 668844"/>
                      <a:gd name="connsiteX4" fmla="*/ 343935 w 343935"/>
                      <a:gd name="connsiteY4" fmla="*/ 667870 h 668844"/>
                      <a:gd name="connsiteX0" fmla="*/ 341104 w 341104"/>
                      <a:gd name="connsiteY0" fmla="*/ 667886 h 668747"/>
                      <a:gd name="connsiteX1" fmla="*/ 47302 w 341104"/>
                      <a:gd name="connsiteY1" fmla="*/ 477359 h 668747"/>
                      <a:gd name="connsiteX2" fmla="*/ 31035 w 341104"/>
                      <a:gd name="connsiteY2" fmla="*/ 108130 h 668747"/>
                      <a:gd name="connsiteX3" fmla="*/ 311975 w 341104"/>
                      <a:gd name="connsiteY3" fmla="*/ 16 h 668747"/>
                      <a:gd name="connsiteX4" fmla="*/ 341104 w 341104"/>
                      <a:gd name="connsiteY4" fmla="*/ 667886 h 668747"/>
                      <a:gd name="connsiteX0" fmla="*/ 455759 w 455759"/>
                      <a:gd name="connsiteY0" fmla="*/ 667886 h 668203"/>
                      <a:gd name="connsiteX1" fmla="*/ 11560 w 455759"/>
                      <a:gd name="connsiteY1" fmla="*/ 273818 h 668203"/>
                      <a:gd name="connsiteX2" fmla="*/ 145690 w 455759"/>
                      <a:gd name="connsiteY2" fmla="*/ 108130 h 668203"/>
                      <a:gd name="connsiteX3" fmla="*/ 426630 w 455759"/>
                      <a:gd name="connsiteY3" fmla="*/ 16 h 668203"/>
                      <a:gd name="connsiteX4" fmla="*/ 455759 w 455759"/>
                      <a:gd name="connsiteY4" fmla="*/ 667886 h 66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759" h="668203">
                        <a:moveTo>
                          <a:pt x="455759" y="667886"/>
                        </a:moveTo>
                        <a:cubicBezTo>
                          <a:pt x="336447" y="679543"/>
                          <a:pt x="63238" y="367111"/>
                          <a:pt x="11560" y="273818"/>
                        </a:cubicBezTo>
                        <a:cubicBezTo>
                          <a:pt x="-40118" y="180525"/>
                          <a:pt x="95281" y="212608"/>
                          <a:pt x="145690" y="108130"/>
                        </a:cubicBezTo>
                        <a:cubicBezTo>
                          <a:pt x="199754" y="-3923"/>
                          <a:pt x="307644" y="16"/>
                          <a:pt x="426630" y="16"/>
                        </a:cubicBezTo>
                        <a:lnTo>
                          <a:pt x="455759" y="667886"/>
                        </a:lnTo>
                        <a:close/>
                      </a:path>
                    </a:pathLst>
                  </a:cu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sp>
            <p:nvSpPr>
              <p:cNvPr id="20" name="円/楕円 1230"/>
              <p:cNvSpPr/>
              <p:nvPr/>
            </p:nvSpPr>
            <p:spPr>
              <a:xfrm rot="963366" flipH="1" flipV="1">
                <a:off x="3843606" y="2964170"/>
                <a:ext cx="26035" cy="22225"/>
              </a:xfrm>
              <a:prstGeom prst="ellipse">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sp>
        <p:nvSpPr>
          <p:cNvPr id="110" name="上下矢印 109"/>
          <p:cNvSpPr/>
          <p:nvPr/>
        </p:nvSpPr>
        <p:spPr>
          <a:xfrm rot="19161733">
            <a:off x="3466433" y="1996917"/>
            <a:ext cx="256699" cy="10712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上下矢印 110"/>
          <p:cNvSpPr/>
          <p:nvPr/>
        </p:nvSpPr>
        <p:spPr>
          <a:xfrm>
            <a:off x="4327854" y="4498914"/>
            <a:ext cx="214894" cy="6406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上下矢印 111"/>
          <p:cNvSpPr/>
          <p:nvPr/>
        </p:nvSpPr>
        <p:spPr>
          <a:xfrm>
            <a:off x="4458588" y="1906859"/>
            <a:ext cx="206291" cy="42274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上下矢印 112"/>
          <p:cNvSpPr/>
          <p:nvPr/>
        </p:nvSpPr>
        <p:spPr>
          <a:xfrm rot="2565045">
            <a:off x="5518953" y="1664951"/>
            <a:ext cx="220730" cy="9861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上下矢印 113"/>
          <p:cNvSpPr/>
          <p:nvPr/>
        </p:nvSpPr>
        <p:spPr>
          <a:xfrm rot="16200000">
            <a:off x="3163054" y="3084540"/>
            <a:ext cx="376422" cy="995640"/>
          </a:xfrm>
          <a:prstGeom prst="upDownArrow">
            <a:avLst/>
          </a:prstGeom>
          <a:solidFill>
            <a:srgbClr val="FF5C5C"/>
          </a:solidFill>
          <a:ln>
            <a:solidFill>
              <a:srgbClr val="FF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5C5C"/>
              </a:solidFill>
            </a:endParaRPr>
          </a:p>
        </p:txBody>
      </p:sp>
      <p:sp>
        <p:nvSpPr>
          <p:cNvPr id="115" name="上下矢印 114"/>
          <p:cNvSpPr/>
          <p:nvPr/>
        </p:nvSpPr>
        <p:spPr>
          <a:xfrm rot="16200000">
            <a:off x="5089713" y="2644491"/>
            <a:ext cx="234439" cy="67442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上下矢印 115"/>
          <p:cNvSpPr/>
          <p:nvPr/>
        </p:nvSpPr>
        <p:spPr>
          <a:xfrm rot="19102238">
            <a:off x="5303983" y="4425495"/>
            <a:ext cx="255943" cy="78749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上下矢印 116"/>
          <p:cNvSpPr/>
          <p:nvPr/>
        </p:nvSpPr>
        <p:spPr>
          <a:xfrm rot="4317549">
            <a:off x="3028652" y="4017721"/>
            <a:ext cx="255945" cy="156362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a:stretch>
            <a:fillRect/>
          </a:stretch>
        </p:blipFill>
        <p:spPr>
          <a:xfrm>
            <a:off x="1313466" y="6880254"/>
            <a:ext cx="5243542" cy="3276365"/>
          </a:xfrm>
          <a:prstGeom prst="rect">
            <a:avLst/>
          </a:prstGeom>
          <a:ln>
            <a:solidFill>
              <a:schemeClr val="tx1">
                <a:lumMod val="50000"/>
                <a:lumOff val="50000"/>
              </a:schemeClr>
            </a:solidFill>
          </a:ln>
        </p:spPr>
      </p:pic>
      <p:sp>
        <p:nvSpPr>
          <p:cNvPr id="119" name="四角形吹き出し 118"/>
          <p:cNvSpPr/>
          <p:nvPr/>
        </p:nvSpPr>
        <p:spPr>
          <a:xfrm>
            <a:off x="4377243" y="7332598"/>
            <a:ext cx="1851659" cy="437945"/>
          </a:xfrm>
          <a:prstGeom prst="wedgeRectCallout">
            <a:avLst>
              <a:gd name="adj1" fmla="val -36156"/>
              <a:gd name="adj2" fmla="val 124832"/>
            </a:avLst>
          </a:prstGeom>
          <a:solidFill>
            <a:srgbClr val="FF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4442863" y="7397540"/>
            <a:ext cx="1685794" cy="338554"/>
          </a:xfrm>
          <a:prstGeom prst="rect">
            <a:avLst/>
          </a:prstGeom>
          <a:noFill/>
        </p:spPr>
        <p:txBody>
          <a:bodyPr wrap="square" rtlCol="0">
            <a:spAutoFit/>
          </a:bodyPr>
          <a:lstStyle/>
          <a:p>
            <a:r>
              <a:rPr kumimoji="1" lang="ja-JP" altLang="en-US" sz="1600" b="1" dirty="0" smtClean="0">
                <a:solidFill>
                  <a:schemeClr val="bg1"/>
                </a:solidFill>
                <a:latin typeface="メイリオ" panose="020B0604030504040204" pitchFamily="50" charset="-128"/>
                <a:ea typeface="メイリオ" panose="020B0604030504040204" pitchFamily="50" charset="-128"/>
              </a:rPr>
              <a:t>ウインクあいち </a:t>
            </a:r>
            <a:endParaRPr kumimoji="1" lang="ja-JP" altLang="en-US" sz="1400" b="1" dirty="0">
              <a:latin typeface="メイリオ" panose="020B0604030504040204" pitchFamily="50" charset="-128"/>
              <a:ea typeface="メイリオ" panose="020B0604030504040204" pitchFamily="50" charset="-128"/>
            </a:endParaRPr>
          </a:p>
        </p:txBody>
      </p:sp>
      <p:pic>
        <p:nvPicPr>
          <p:cNvPr id="121" name="図 120"/>
          <p:cNvPicPr>
            <a:picLocks noChangeAspect="1"/>
          </p:cNvPicPr>
          <p:nvPr/>
        </p:nvPicPr>
        <p:blipFill>
          <a:blip r:embed="rId3"/>
          <a:stretch>
            <a:fillRect/>
          </a:stretch>
        </p:blipFill>
        <p:spPr>
          <a:xfrm>
            <a:off x="90529" y="6467319"/>
            <a:ext cx="2424300" cy="848959"/>
          </a:xfrm>
          <a:prstGeom prst="rect">
            <a:avLst/>
          </a:prstGeom>
        </p:spPr>
      </p:pic>
      <p:pic>
        <p:nvPicPr>
          <p:cNvPr id="122" name="図 121"/>
          <p:cNvPicPr>
            <a:picLocks noChangeAspect="1"/>
          </p:cNvPicPr>
          <p:nvPr/>
        </p:nvPicPr>
        <p:blipFill>
          <a:blip r:embed="rId4"/>
          <a:stretch>
            <a:fillRect/>
          </a:stretch>
        </p:blipFill>
        <p:spPr>
          <a:xfrm>
            <a:off x="5416841" y="8690132"/>
            <a:ext cx="2086514" cy="1539440"/>
          </a:xfrm>
          <a:prstGeom prst="rect">
            <a:avLst/>
          </a:prstGeom>
        </p:spPr>
      </p:pic>
      <p:pic>
        <p:nvPicPr>
          <p:cNvPr id="123" name="図 122"/>
          <p:cNvPicPr>
            <a:picLocks noChangeAspect="1"/>
          </p:cNvPicPr>
          <p:nvPr/>
        </p:nvPicPr>
        <p:blipFill>
          <a:blip r:embed="rId5"/>
          <a:stretch>
            <a:fillRect/>
          </a:stretch>
        </p:blipFill>
        <p:spPr>
          <a:xfrm>
            <a:off x="158769" y="9966902"/>
            <a:ext cx="2846375" cy="642548"/>
          </a:xfrm>
          <a:prstGeom prst="rect">
            <a:avLst/>
          </a:prstGeom>
        </p:spPr>
      </p:pic>
      <p:pic>
        <p:nvPicPr>
          <p:cNvPr id="124" name="図 123"/>
          <p:cNvPicPr>
            <a:picLocks noChangeAspect="1"/>
          </p:cNvPicPr>
          <p:nvPr/>
        </p:nvPicPr>
        <p:blipFill>
          <a:blip r:embed="rId6"/>
          <a:stretch>
            <a:fillRect/>
          </a:stretch>
        </p:blipFill>
        <p:spPr>
          <a:xfrm>
            <a:off x="3897155" y="9532877"/>
            <a:ext cx="1396148" cy="1043171"/>
          </a:xfrm>
          <a:prstGeom prst="rect">
            <a:avLst/>
          </a:prstGeom>
        </p:spPr>
      </p:pic>
      <p:cxnSp>
        <p:nvCxnSpPr>
          <p:cNvPr id="126" name="直線矢印コネクタ 125"/>
          <p:cNvCxnSpPr/>
          <p:nvPr/>
        </p:nvCxnSpPr>
        <p:spPr>
          <a:xfrm>
            <a:off x="1374898" y="6891058"/>
            <a:ext cx="1453081" cy="2056042"/>
          </a:xfrm>
          <a:prstGeom prst="straightConnector1">
            <a:avLst/>
          </a:prstGeom>
          <a:ln w="31750">
            <a:solidFill>
              <a:srgbClr val="FF5C5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V="1">
            <a:off x="1738105" y="9089450"/>
            <a:ext cx="1280687" cy="951364"/>
          </a:xfrm>
          <a:prstGeom prst="straightConnector1">
            <a:avLst/>
          </a:prstGeom>
          <a:ln w="31750">
            <a:solidFill>
              <a:srgbClr val="FF5C5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H="1" flipV="1">
            <a:off x="3604440" y="8651612"/>
            <a:ext cx="591032" cy="1087576"/>
          </a:xfrm>
          <a:prstGeom prst="straightConnector1">
            <a:avLst/>
          </a:prstGeom>
          <a:ln w="31750">
            <a:solidFill>
              <a:srgbClr val="FF5C5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flipH="1" flipV="1">
            <a:off x="4752454" y="8230198"/>
            <a:ext cx="1707644" cy="654405"/>
          </a:xfrm>
          <a:prstGeom prst="straightConnector1">
            <a:avLst/>
          </a:prstGeom>
          <a:ln w="31750">
            <a:solidFill>
              <a:srgbClr val="FF5C5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4495373" y="6429393"/>
            <a:ext cx="3103653" cy="461665"/>
          </a:xfrm>
          <a:prstGeom prst="rect">
            <a:avLst/>
          </a:prstGeom>
          <a:noFill/>
        </p:spPr>
        <p:txBody>
          <a:bodyPr wrap="square" rtlCol="0">
            <a:spAutoFit/>
          </a:bodyPr>
          <a:lstStyle/>
          <a:p>
            <a:r>
              <a:rPr kumimoji="1"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地下街からの行き方</a:t>
            </a:r>
            <a:endParaRPr kumimoji="1"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9" name="テキスト ボックス 138"/>
          <p:cNvSpPr txBox="1"/>
          <p:nvPr/>
        </p:nvSpPr>
        <p:spPr>
          <a:xfrm>
            <a:off x="104455" y="7361907"/>
            <a:ext cx="1325035" cy="577081"/>
          </a:xfrm>
          <a:prstGeom prst="rect">
            <a:avLst/>
          </a:prstGeom>
          <a:noFill/>
        </p:spPr>
        <p:txBody>
          <a:bodyPr wrap="square" rtlCol="0">
            <a:spAutoFit/>
          </a:bodyPr>
          <a:lstStyle/>
          <a:p>
            <a:r>
              <a:rPr kumimoji="1" lang="ja-JP" altLang="en-US" sz="1050" b="1" dirty="0" smtClean="0">
                <a:solidFill>
                  <a:schemeClr val="tx1">
                    <a:lumMod val="75000"/>
                    <a:lumOff val="25000"/>
                  </a:schemeClr>
                </a:solidFill>
                <a:latin typeface="メイリオ" panose="020B0604030504040204" pitchFamily="50" charset="-128"/>
                <a:ea typeface="メイリオ" panose="020B0604030504040204" pitchFamily="50" charset="-128"/>
              </a:rPr>
              <a:t>ミッドランドスクエアに向かって進みます</a:t>
            </a:r>
            <a:endParaRPr kumimoji="1"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0" name="テキスト ボックス 139"/>
          <p:cNvSpPr txBox="1"/>
          <p:nvPr/>
        </p:nvSpPr>
        <p:spPr>
          <a:xfrm>
            <a:off x="5436815" y="10202276"/>
            <a:ext cx="2133971" cy="430887"/>
          </a:xfrm>
          <a:prstGeom prst="rect">
            <a:avLst/>
          </a:prstGeom>
          <a:noFill/>
        </p:spPr>
        <p:txBody>
          <a:bodyPr wrap="square" rtlCol="0">
            <a:spAutoFit/>
          </a:bodyPr>
          <a:lstStyle/>
          <a:p>
            <a:r>
              <a:rPr kumimoji="1" lang="ja-JP" altLang="en-US" sz="1050" b="1" dirty="0" smtClean="0">
                <a:solidFill>
                  <a:schemeClr val="tx1">
                    <a:lumMod val="75000"/>
                    <a:lumOff val="25000"/>
                  </a:schemeClr>
                </a:solidFill>
                <a:latin typeface="メイリオ" panose="020B0604030504040204" pitchFamily="50" charset="-128"/>
                <a:ea typeface="メイリオ" panose="020B0604030504040204" pitchFamily="50" charset="-128"/>
              </a:rPr>
              <a:t>自動ドアを入って左手に進み、エレベーターで</a:t>
            </a:r>
            <a:r>
              <a:rPr kumimoji="1"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17F</a:t>
            </a:r>
            <a:r>
              <a:rPr kumimoji="1" lang="ja-JP" altLang="en-US" sz="1050" b="1" dirty="0" smtClean="0">
                <a:solidFill>
                  <a:schemeClr val="tx1">
                    <a:lumMod val="75000"/>
                    <a:lumOff val="25000"/>
                  </a:schemeClr>
                </a:solidFill>
                <a:latin typeface="メイリオ" panose="020B0604030504040204" pitchFamily="50" charset="-128"/>
                <a:ea typeface="メイリオ" panose="020B0604030504040204" pitchFamily="50" charset="-128"/>
              </a:rPr>
              <a:t>へ</a:t>
            </a:r>
            <a:endParaRPr kumimoji="1"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2" name="テキスト ボックス 131"/>
          <p:cNvSpPr txBox="1"/>
          <p:nvPr/>
        </p:nvSpPr>
        <p:spPr>
          <a:xfrm>
            <a:off x="80927" y="9408798"/>
            <a:ext cx="1293971" cy="577081"/>
          </a:xfrm>
          <a:prstGeom prst="rect">
            <a:avLst/>
          </a:prstGeom>
          <a:noFill/>
        </p:spPr>
        <p:txBody>
          <a:bodyPr wrap="square" rtlCol="0">
            <a:spAutoFit/>
          </a:bodyPr>
          <a:lstStyle/>
          <a:p>
            <a:r>
              <a:rPr kumimoji="1" lang="ja-JP" altLang="en-US" sz="1050" b="1" dirty="0" smtClean="0">
                <a:solidFill>
                  <a:schemeClr val="tx1">
                    <a:lumMod val="75000"/>
                    <a:lumOff val="25000"/>
                  </a:schemeClr>
                </a:solidFill>
                <a:latin typeface="メイリオ" panose="020B0604030504040204" pitchFamily="50" charset="-128"/>
                <a:ea typeface="メイリオ" panose="020B0604030504040204" pitchFamily="50" charset="-128"/>
              </a:rPr>
              <a:t>ミッドランドスクエア（地下</a:t>
            </a:r>
            <a:r>
              <a:rPr kumimoji="1"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rPr>
              <a:t>1F</a:t>
            </a:r>
            <a:r>
              <a:rPr kumimoji="1" lang="ja-JP" altLang="en-US" sz="1050" b="1" dirty="0" smtClean="0">
                <a:solidFill>
                  <a:schemeClr val="tx1">
                    <a:lumMod val="75000"/>
                    <a:lumOff val="25000"/>
                  </a:schemeClr>
                </a:solidFill>
                <a:latin typeface="メイリオ" panose="020B0604030504040204" pitchFamily="50" charset="-128"/>
                <a:ea typeface="メイリオ" panose="020B0604030504040204" pitchFamily="50" charset="-128"/>
              </a:rPr>
              <a:t>）に入り、左手へ</a:t>
            </a:r>
            <a:endParaRPr kumimoji="1" lang="en-US" altLang="ja-JP" sz="105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5" name="楕円 124"/>
          <p:cNvSpPr/>
          <p:nvPr/>
        </p:nvSpPr>
        <p:spPr>
          <a:xfrm>
            <a:off x="1133014" y="6565402"/>
            <a:ext cx="487378" cy="313758"/>
          </a:xfrm>
          <a:prstGeom prst="ellipse">
            <a:avLst/>
          </a:prstGeom>
          <a:noFill/>
          <a:ln>
            <a:solidFill>
              <a:srgbClr val="FF5C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楕円 133"/>
          <p:cNvSpPr/>
          <p:nvPr/>
        </p:nvSpPr>
        <p:spPr>
          <a:xfrm>
            <a:off x="1120863" y="10004212"/>
            <a:ext cx="487378" cy="183184"/>
          </a:xfrm>
          <a:prstGeom prst="ellipse">
            <a:avLst/>
          </a:prstGeom>
          <a:noFill/>
          <a:ln>
            <a:solidFill>
              <a:srgbClr val="FF5C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5658170" y="3290075"/>
            <a:ext cx="1272467" cy="207674"/>
          </a:xfrm>
          <a:prstGeom prst="rect">
            <a:avLst/>
          </a:prstGeom>
          <a:noFill/>
          <a:ln w="63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324247" y="1725939"/>
            <a:ext cx="1640350" cy="190728"/>
          </a:xfrm>
          <a:prstGeom prst="rect">
            <a:avLst/>
          </a:prstGeom>
          <a:noFill/>
          <a:ln w="63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113854" y="1586671"/>
            <a:ext cx="1116235" cy="204781"/>
          </a:xfrm>
          <a:prstGeom prst="rect">
            <a:avLst/>
          </a:prstGeom>
          <a:noFill/>
          <a:ln w="63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6001921" y="1568535"/>
            <a:ext cx="1110172" cy="222917"/>
          </a:xfrm>
          <a:prstGeom prst="rect">
            <a:avLst/>
          </a:prstGeom>
          <a:noFill/>
          <a:ln w="63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396255" y="5797744"/>
            <a:ext cx="2118574" cy="207877"/>
          </a:xfrm>
          <a:prstGeom prst="rect">
            <a:avLst/>
          </a:prstGeom>
          <a:noFill/>
          <a:ln w="63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3194124" y="5819624"/>
            <a:ext cx="1715420" cy="185996"/>
          </a:xfrm>
          <a:prstGeom prst="rect">
            <a:avLst/>
          </a:prstGeom>
          <a:noFill/>
          <a:ln w="63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5580831" y="5936972"/>
            <a:ext cx="1440160" cy="173131"/>
          </a:xfrm>
          <a:prstGeom prst="rect">
            <a:avLst/>
          </a:prstGeom>
          <a:noFill/>
          <a:ln w="63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6005322"/>
      </p:ext>
    </p:extLst>
  </p:cSld>
  <p:clrMapOvr>
    <a:masterClrMapping/>
  </p:clrMapOvr>
</p:sld>
</file>

<file path=ppt/theme/theme1.xml><?xml version="1.0" encoding="utf-8"?>
<a:theme xmlns:a="http://schemas.openxmlformats.org/drawingml/2006/main" name="Office ​​テーマ">
  <a:themeElements>
    <a:clrScheme name="コンポジッ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660</Words>
  <Application>Microsoft Office PowerPoint</Application>
  <PresentationFormat>ユーザー設定</PresentationFormat>
  <Paragraphs>145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HG創英角ﾎﾟｯﾌﾟ体</vt:lpstr>
      <vt:lpstr>ＭＳ Ｐゴシック</vt:lpstr>
      <vt:lpstr>ＭＳ 明朝</vt:lpstr>
      <vt:lpstr>メイリオ</vt:lpstr>
      <vt:lpstr>Arial</vt:lpstr>
      <vt:lpstr>Calibri</vt:lpstr>
      <vt:lpstr>Century</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2024-03-25T06:26:40Z</dcterms:created>
  <dcterms:modified xsi:type="dcterms:W3CDTF">2024-03-25T06:27:38Z</dcterms:modified>
</cp:coreProperties>
</file>