
<file path=[Content_Types].xml><?xml version="1.0" encoding="utf-8"?>
<Types xmlns="http://schemas.openxmlformats.org/package/2006/content-types">
  <Default ContentType="image/gif" Extension="gi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CC"/>
    <a:srgbClr val="FFCCFF"/>
    <a:srgbClr val="FF3399"/>
    <a:srgbClr val="33CC33"/>
    <a:srgbClr val="6699FF"/>
    <a:srgbClr val="3366FF"/>
    <a:srgbClr val="FFFFCC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5" autoAdjust="0"/>
    <p:restoredTop sz="94660"/>
  </p:normalViewPr>
  <p:slideViewPr>
    <p:cSldViewPr>
      <p:cViewPr>
        <p:scale>
          <a:sx n="125" d="100"/>
          <a:sy n="125" d="100"/>
        </p:scale>
        <p:origin x="852" y="-348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B299-398B-4979-9E73-E20F41E712D2}" type="datetimeFigureOut">
              <a:rPr kumimoji="1" lang="ja-JP" altLang="en-US" smtClean="0"/>
              <a:pPr/>
              <a:t>2025/3/17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gif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角丸四角形 34"/>
          <p:cNvSpPr/>
          <p:nvPr/>
        </p:nvSpPr>
        <p:spPr>
          <a:xfrm>
            <a:off x="351740" y="6673020"/>
            <a:ext cx="6277925" cy="2391845"/>
          </a:xfrm>
          <a:prstGeom prst="roundRect">
            <a:avLst>
              <a:gd name="adj" fmla="val 9874"/>
            </a:avLst>
          </a:prstGeom>
          <a:solidFill>
            <a:srgbClr val="FFFFCC"/>
          </a:solidFill>
          <a:ln w="19050" cmpd="sng">
            <a:solidFill>
              <a:srgbClr val="6699FF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　</a:t>
            </a:r>
            <a:endParaRPr lang="ja-JP" altLang="en-US" dirty="0"/>
          </a:p>
        </p:txBody>
      </p:sp>
      <p:sp>
        <p:nvSpPr>
          <p:cNvPr id="32" name="角丸四角形 31"/>
          <p:cNvSpPr/>
          <p:nvPr/>
        </p:nvSpPr>
        <p:spPr>
          <a:xfrm>
            <a:off x="325326" y="3744546"/>
            <a:ext cx="6257274" cy="2772308"/>
          </a:xfrm>
          <a:prstGeom prst="roundRect">
            <a:avLst>
              <a:gd name="adj" fmla="val 9874"/>
            </a:avLst>
          </a:prstGeom>
          <a:solidFill>
            <a:srgbClr val="CCFFFF"/>
          </a:solidFill>
          <a:ln w="19050" cmpd="sng">
            <a:solidFill>
              <a:srgbClr val="6699FF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295490" y="1507709"/>
            <a:ext cx="6280460" cy="1841501"/>
          </a:xfrm>
          <a:prstGeom prst="roundRect">
            <a:avLst/>
          </a:prstGeom>
          <a:noFill/>
          <a:ln w="19050" cmpd="sng">
            <a:solidFill>
              <a:srgbClr val="6699FF"/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4950" y="344488"/>
            <a:ext cx="6597590" cy="1188132"/>
          </a:xfrm>
        </p:spPr>
        <p:txBody>
          <a:bodyPr>
            <a:normAutofit fontScale="90000"/>
          </a:bodyPr>
          <a:lstStyle/>
          <a:p>
            <a:pPr indent="87313"/>
            <a:r>
              <a:rPr lang="ja-JP" altLang="en-US" sz="2700" b="1" dirty="0" smtClean="0">
                <a:solidFill>
                  <a:srgbClr val="3366FF"/>
                </a:solidFill>
                <a:latin typeface="HG丸ｺﾞｼｯｸM-PRO" pitchFamily="50" charset="-128"/>
                <a:ea typeface="HG丸ｺﾞｼｯｸM-PRO" pitchFamily="50" charset="-128"/>
              </a:rPr>
              <a:t>長期にわたる治療が必要な求職者の皆様へ</a:t>
            </a:r>
            <a:r>
              <a:rPr kumimoji="1" lang="en-US" altLang="ja-JP" sz="2600" b="1" dirty="0" smtClean="0">
                <a:solidFill>
                  <a:srgbClr val="3366FF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kumimoji="1" lang="en-US" altLang="ja-JP" sz="2600" b="1" dirty="0" smtClean="0">
                <a:solidFill>
                  <a:srgbClr val="3366FF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2200" b="1" dirty="0" smtClean="0">
                <a:latin typeface="HG丸ｺﾞｼｯｸM-PRO" pitchFamily="50" charset="-128"/>
                <a:ea typeface="HG丸ｺﾞｼｯｸM-PRO" pitchFamily="50" charset="-128"/>
              </a:rPr>
              <a:t>～長期療養者職業相談窓口のご案内～</a:t>
            </a:r>
            <a:r>
              <a:rPr lang="en-US" altLang="ja-JP" sz="1300" b="1" dirty="0" smtClean="0"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300" b="1" dirty="0" smtClean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300" b="1" dirty="0" smtClean="0">
                <a:latin typeface="HG丸ｺﾞｼｯｸM-PRO" pitchFamily="50" charset="-128"/>
                <a:ea typeface="HG丸ｺﾞｼｯｸM-PRO" pitchFamily="50" charset="-128"/>
              </a:rPr>
              <a:t>（がん患者等就職支援対策事業）</a:t>
            </a:r>
            <a:endParaRPr kumimoji="1" lang="ja-JP" altLang="en-US" sz="13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919050" y="7418112"/>
            <a:ext cx="2592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>
                    <a:lumMod val="75000"/>
                  </a:schemeClr>
                </a:solidFill>
              </a:rPr>
              <a:t>（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0" y="-214409"/>
            <a:ext cx="6858000" cy="546895"/>
            <a:chOff x="-397" y="-397"/>
            <a:chExt cx="12700" cy="794"/>
          </a:xfrm>
        </p:grpSpPr>
        <p:sp>
          <p:nvSpPr>
            <p:cNvPr id="20" name="AutoShape 3"/>
            <p:cNvSpPr>
              <a:spLocks noChangeArrowheads="1"/>
            </p:cNvSpPr>
            <p:nvPr/>
          </p:nvSpPr>
          <p:spPr bwMode="auto">
            <a:xfrm>
              <a:off x="-397" y="-397"/>
              <a:ext cx="1020" cy="794"/>
            </a:xfrm>
            <a:prstGeom prst="roundRect">
              <a:avLst>
                <a:gd name="adj" fmla="val 50000"/>
              </a:avLst>
            </a:prstGeom>
            <a:solidFill>
              <a:srgbClr val="0099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Oval 4"/>
            <p:cNvSpPr>
              <a:spLocks noChangeArrowheads="1"/>
            </p:cNvSpPr>
            <p:nvPr/>
          </p:nvSpPr>
          <p:spPr bwMode="auto">
            <a:xfrm>
              <a:off x="624" y="-397"/>
              <a:ext cx="794" cy="794"/>
            </a:xfrm>
            <a:prstGeom prst="ellipse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AutoShape 5"/>
            <p:cNvSpPr>
              <a:spLocks noChangeArrowheads="1"/>
            </p:cNvSpPr>
            <p:nvPr/>
          </p:nvSpPr>
          <p:spPr bwMode="auto">
            <a:xfrm>
              <a:off x="1418" y="-397"/>
              <a:ext cx="10885" cy="794"/>
            </a:xfrm>
            <a:prstGeom prst="roundRect">
              <a:avLst>
                <a:gd name="adj" fmla="val 50000"/>
              </a:avLst>
            </a:prstGeom>
            <a:solidFill>
              <a:srgbClr val="0099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b" anchorCtr="0" compatLnSpc="1">
              <a:prstTxWarp prst="textNoShape">
                <a:avLst/>
              </a:prstTxWarp>
            </a:bodyPr>
            <a:lstStyle/>
            <a:p>
              <a:r>
                <a:rPr lang="ja-JP" altLang="en-US" sz="1200" dirty="0" smtClean="0"/>
                <a:t>　　　　　　　　　　　　　　　　　　　　　　　　　　　　　　　　　　　　　　　　　　　　</a:t>
              </a:r>
              <a:endParaRPr lang="ja-JP" altLang="en-US" sz="1200" dirty="0"/>
            </a:p>
          </p:txBody>
        </p:sp>
      </p:grp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23668" y="436241"/>
            <a:ext cx="1080135" cy="156166"/>
          </a:xfrm>
          <a:prstGeom prst="rect">
            <a:avLst/>
          </a:prstGeom>
          <a:noFill/>
          <a:ln w="6350" cap="rnd">
            <a:noFill/>
            <a:prstDash val="sysDot"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（求職者の方へ）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24" name="Group 6"/>
          <p:cNvGrpSpPr>
            <a:grpSpLocks/>
          </p:cNvGrpSpPr>
          <p:nvPr/>
        </p:nvGrpSpPr>
        <p:grpSpPr bwMode="auto">
          <a:xfrm>
            <a:off x="0" y="9556397"/>
            <a:ext cx="6858000" cy="545175"/>
            <a:chOff x="-397" y="16443"/>
            <a:chExt cx="12700" cy="794"/>
          </a:xfrm>
        </p:grpSpPr>
        <p:sp>
          <p:nvSpPr>
            <p:cNvPr id="25" name="AutoShape 7"/>
            <p:cNvSpPr>
              <a:spLocks noChangeArrowheads="1"/>
            </p:cNvSpPr>
            <p:nvPr/>
          </p:nvSpPr>
          <p:spPr bwMode="auto">
            <a:xfrm>
              <a:off x="-397" y="16443"/>
              <a:ext cx="10885" cy="794"/>
            </a:xfrm>
            <a:prstGeom prst="roundRect">
              <a:avLst>
                <a:gd name="adj" fmla="val 50000"/>
              </a:avLst>
            </a:prstGeom>
            <a:solidFill>
              <a:srgbClr val="0099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10490" y="16443"/>
              <a:ext cx="794" cy="794"/>
            </a:xfrm>
            <a:prstGeom prst="ellipse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AutoShape 9"/>
            <p:cNvSpPr>
              <a:spLocks noChangeArrowheads="1"/>
            </p:cNvSpPr>
            <p:nvPr/>
          </p:nvSpPr>
          <p:spPr bwMode="auto">
            <a:xfrm>
              <a:off x="11283" y="16443"/>
              <a:ext cx="1020" cy="794"/>
            </a:xfrm>
            <a:prstGeom prst="roundRect">
              <a:avLst>
                <a:gd name="adj" fmla="val 50000"/>
              </a:avLst>
            </a:prstGeom>
            <a:solidFill>
              <a:srgbClr val="0099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89233" y="8945222"/>
            <a:ext cx="6623050" cy="858095"/>
          </a:xfrm>
          <a:prstGeom prst="rect">
            <a:avLst/>
          </a:prstGeom>
          <a:noFill/>
          <a:ln w="6350" cap="rnd">
            <a:noFill/>
            <a:prstDash val="sysDot"/>
            <a:miter lim="800000"/>
            <a:headEnd/>
            <a:tailEnd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9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愛知労働局　ハローワーク名古屋中</a:t>
            </a:r>
            <a:endParaRPr kumimoji="1" lang="en-US" altLang="ja-JP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302949" y="6444694"/>
            <a:ext cx="564867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相談をご希望の方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、まずはこちらへご連絡ください。</a:t>
            </a:r>
            <a:endParaRPr lang="en-US" altLang="ja-JP" sz="1600" b="1" dirty="0" smtClean="0">
              <a:solidFill>
                <a:srgbClr val="00B05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endParaRPr lang="en-US" altLang="ja-JP" sz="1600" b="1" dirty="0">
              <a:solidFill>
                <a:srgbClr val="00B05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endParaRPr lang="en-US" altLang="ja-JP" sz="1100" b="1" dirty="0" smtClean="0">
              <a:solidFill>
                <a:srgbClr val="00B05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ハローワーク名古屋中</a:t>
            </a:r>
            <a:r>
              <a:rPr lang="ja-JP" altLang="en-US" sz="1600" b="1" dirty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専門援助第二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部門</a:t>
            </a:r>
            <a:endParaRPr lang="en-US" altLang="ja-JP" sz="1600" b="1" dirty="0" smtClean="0">
              <a:solidFill>
                <a:srgbClr val="00B05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長期療養者職業相談窓口</a:t>
            </a:r>
            <a:endParaRPr lang="en-US" altLang="ja-JP" sz="1600" b="1" dirty="0" smtClean="0">
              <a:solidFill>
                <a:srgbClr val="00B05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☎ 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052-855-3740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（代）部門コード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44#</a:t>
            </a:r>
            <a:endParaRPr lang="en-US" altLang="ja-JP" sz="16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endParaRPr lang="en-US" altLang="ja-JP" sz="7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相談は予約制となっております。直接お越しいただいても予約状況等により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対応できかねる場合がございますので、まずはご連絡をお願いします。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                     </a:t>
            </a:r>
          </a:p>
          <a:p>
            <a:pPr>
              <a:lnSpc>
                <a:spcPts val="1500"/>
              </a:lnSpc>
            </a:pP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Zoom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及び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Zoon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ロゴは、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Zoom Video </a:t>
            </a:r>
            <a:r>
              <a:rPr lang="en-US" altLang="ja-JP" sz="800" dirty="0" err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Communications,Inc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の商標または登録商標です。</a:t>
            </a:r>
            <a:endParaRPr lang="en-US" altLang="ja-JP" sz="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63735" y="1570910"/>
            <a:ext cx="3805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7313"/>
            <a:r>
              <a:rPr lang="ja-JP" altLang="en-US" sz="1600" dirty="0" smtClean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がん、肝炎、糖尿病等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の疾病により、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87313"/>
            <a:endParaRPr lang="en-US" altLang="ja-JP" sz="16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フローチャート : 組合せ 3"/>
          <p:cNvSpPr/>
          <p:nvPr/>
        </p:nvSpPr>
        <p:spPr>
          <a:xfrm>
            <a:off x="3170301" y="3413161"/>
            <a:ext cx="491775" cy="252028"/>
          </a:xfrm>
          <a:prstGeom prst="flowChartMerge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680" y="9120354"/>
            <a:ext cx="422160" cy="422160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1740" y="3224808"/>
            <a:ext cx="6239244" cy="2628292"/>
          </a:xfrm>
          <a:noFill/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87313" algn="l">
              <a:lnSpc>
                <a:spcPts val="1900"/>
              </a:lnSpc>
              <a:spcBef>
                <a:spcPts val="0"/>
              </a:spcBef>
            </a:pPr>
            <a:endParaRPr lang="en-US" altLang="ja-JP" sz="1600" b="1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 algn="l">
              <a:lnSpc>
                <a:spcPts val="1900"/>
              </a:lnSpc>
              <a:spcBef>
                <a:spcPts val="0"/>
              </a:spcBef>
            </a:pPr>
            <a:endParaRPr lang="en-US" altLang="ja-JP" sz="1600" b="1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 algn="l">
              <a:lnSpc>
                <a:spcPts val="1900"/>
              </a:lnSpc>
              <a:spcBef>
                <a:spcPts val="0"/>
              </a:spcBef>
            </a:pPr>
            <a:endParaRPr lang="en-US" altLang="ja-JP" sz="16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>
              <a:lnSpc>
                <a:spcPts val="1900"/>
              </a:lnSpc>
              <a:spcBef>
                <a:spcPts val="0"/>
              </a:spcBef>
            </a:pPr>
            <a:r>
              <a:rPr lang="ja-JP" altLang="en-US" sz="2000" b="1" dirty="0" smtClean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こんな悩み</a:t>
            </a:r>
            <a:r>
              <a:rPr lang="ja-JP" altLang="en-US" sz="2000" b="1" dirty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や</a:t>
            </a:r>
            <a:r>
              <a:rPr lang="ja-JP" altLang="en-US" sz="2000" b="1" dirty="0" smtClean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不安に対し、</a:t>
            </a:r>
            <a:endParaRPr lang="en-US" altLang="ja-JP" sz="2000" b="1" dirty="0" smtClean="0">
              <a:solidFill>
                <a:srgbClr val="3366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>
              <a:lnSpc>
                <a:spcPts val="1900"/>
              </a:lnSpc>
              <a:spcBef>
                <a:spcPts val="0"/>
              </a:spcBef>
            </a:pPr>
            <a:r>
              <a:rPr lang="ja-JP" altLang="en-US" sz="2000" b="1" dirty="0" smtClean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就職支援ナビゲーターがアドバイスします！</a:t>
            </a:r>
            <a:endParaRPr lang="en-US" altLang="ja-JP" sz="800" b="1" dirty="0" smtClean="0">
              <a:solidFill>
                <a:srgbClr val="3366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>
              <a:lnSpc>
                <a:spcPts val="1900"/>
              </a:lnSpc>
              <a:spcBef>
                <a:spcPts val="0"/>
              </a:spcBef>
            </a:pPr>
            <a:endParaRPr lang="en-US" altLang="ja-JP" sz="12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>
              <a:lnSpc>
                <a:spcPts val="19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ハローワーク名古屋中では、専門知識を持つ “就職支援ナビゲーター” が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>
              <a:lnSpc>
                <a:spcPts val="19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あなたの能力</a:t>
            </a:r>
            <a:r>
              <a:rPr lang="ja-JP" altLang="en-US" sz="14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や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適性、病状・治療状況などに合った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>
              <a:lnSpc>
                <a:spcPts val="19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お仕事探しを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マンツーマンでサポート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します！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 algn="l">
              <a:lnSpc>
                <a:spcPts val="1900"/>
              </a:lnSpc>
              <a:spcBef>
                <a:spcPts val="0"/>
              </a:spcBef>
            </a:pPr>
            <a:endParaRPr lang="en-US" altLang="ja-JP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 algn="l">
              <a:lnSpc>
                <a:spcPts val="19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○ 仕事復帰の不安解消のための相談に応じます。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 algn="l">
              <a:lnSpc>
                <a:spcPts val="19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○ 応募</a:t>
            </a:r>
            <a:r>
              <a:rPr lang="ja-JP" altLang="en-US" sz="14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書類の作成や面接の受け方についてアドバイスします。</a:t>
            </a:r>
            <a:endParaRPr lang="en-US" altLang="ja-JP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 algn="l">
              <a:lnSpc>
                <a:spcPts val="19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○ 職業</a:t>
            </a:r>
            <a:r>
              <a:rPr lang="ja-JP" altLang="en-US" sz="14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訓練や就職支援セミナーなどをご紹介します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3" name="フローチャート : 組合せ 32"/>
          <p:cNvSpPr/>
          <p:nvPr/>
        </p:nvSpPr>
        <p:spPr>
          <a:xfrm>
            <a:off x="3173926" y="7047913"/>
            <a:ext cx="457629" cy="220542"/>
          </a:xfrm>
          <a:prstGeom prst="flowChartMerge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Picture 2" descr="E:\USR\ISVGES\デスクトップ\counsel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66" y="7696802"/>
            <a:ext cx="1688759" cy="1750416"/>
          </a:xfrm>
          <a:prstGeom prst="rect">
            <a:avLst/>
          </a:prstGeom>
          <a:noFill/>
        </p:spPr>
      </p:pic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915393" y="9447218"/>
            <a:ext cx="1150693" cy="180403"/>
          </a:xfrm>
          <a:prstGeom prst="rect">
            <a:avLst/>
          </a:prstGeom>
          <a:noFill/>
          <a:ln w="6350" cap="rnd">
            <a:noFill/>
            <a:prstDash val="sysDot"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7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R070317</a:t>
            </a: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名</a:t>
            </a: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中</a:t>
            </a:r>
            <a:endParaRPr kumimoji="1" 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直方体 11"/>
          <p:cNvSpPr/>
          <p:nvPr/>
        </p:nvSpPr>
        <p:spPr>
          <a:xfrm>
            <a:off x="1952089" y="8686105"/>
            <a:ext cx="4750408" cy="434249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pc="-150" dirty="0" smtClean="0">
                <a:ln w="0"/>
                <a:solidFill>
                  <a:srgbClr val="33CC3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♥</a:t>
            </a:r>
            <a:r>
              <a:rPr lang="ja-JP" altLang="en-US" spc="-15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ja-JP" altLang="en-US" spc="-150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オンライン</a:t>
            </a:r>
            <a:r>
              <a:rPr lang="ja-JP" altLang="en-US" spc="-150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ja-JP" spc="-150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Z00M)</a:t>
            </a:r>
            <a:r>
              <a:rPr lang="ja-JP" altLang="en-US" spc="-150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による職業</a:t>
            </a:r>
            <a:r>
              <a:rPr lang="ja-JP" altLang="en-US" spc="-150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相談を始めました </a:t>
            </a:r>
            <a:r>
              <a:rPr lang="ja-JP" altLang="en-US" spc="-150" dirty="0" smtClean="0">
                <a:ln w="0"/>
                <a:solidFill>
                  <a:srgbClr val="33CC3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♥</a:t>
            </a:r>
            <a:endParaRPr lang="ja-JP" altLang="en-US" spc="-150" dirty="0">
              <a:ln w="0"/>
              <a:solidFill>
                <a:srgbClr val="33CC3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楕円 5"/>
          <p:cNvSpPr/>
          <p:nvPr/>
        </p:nvSpPr>
        <p:spPr>
          <a:xfrm rot="20511856">
            <a:off x="28818" y="1338274"/>
            <a:ext cx="1046126" cy="743784"/>
          </a:xfrm>
          <a:prstGeom prst="ellipse">
            <a:avLst/>
          </a:prstGeom>
          <a:solidFill>
            <a:srgbClr val="FFCCCC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 rot="20511856">
            <a:off x="18200" y="142630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どんな人が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対象なの？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楕円 33"/>
          <p:cNvSpPr/>
          <p:nvPr/>
        </p:nvSpPr>
        <p:spPr>
          <a:xfrm rot="20511856">
            <a:off x="56596" y="3436236"/>
            <a:ext cx="1604307" cy="743784"/>
          </a:xfrm>
          <a:prstGeom prst="ellipse">
            <a:avLst/>
          </a:prstGeom>
          <a:solidFill>
            <a:srgbClr val="FFCCCC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 rot="20511856">
            <a:off x="81089" y="3586568"/>
            <a:ext cx="1608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どんなサポートが受けられるの？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楕円 36"/>
          <p:cNvSpPr/>
          <p:nvPr/>
        </p:nvSpPr>
        <p:spPr>
          <a:xfrm rot="20511856">
            <a:off x="42706" y="6609991"/>
            <a:ext cx="1604307" cy="888676"/>
          </a:xfrm>
          <a:prstGeom prst="ellipse">
            <a:avLst/>
          </a:prstGeom>
          <a:solidFill>
            <a:srgbClr val="FFCCCC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 rot="20203209">
            <a:off x="63203" y="6754397"/>
            <a:ext cx="16085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相談をするには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どうすれば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いいの？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22122" y="1882926"/>
            <a:ext cx="581886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7313"/>
            <a:r>
              <a:rPr lang="ja-JP" altLang="en-US" sz="1500" dirty="0" smtClean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</a:t>
            </a:r>
            <a:r>
              <a:rPr lang="ja-JP" altLang="en-US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通院</a:t>
            </a:r>
            <a:r>
              <a:rPr lang="ja-JP" altLang="en-US" sz="1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lang="ja-JP" altLang="en-US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必要はあるが、</a:t>
            </a:r>
            <a:r>
              <a:rPr lang="ja-JP" altLang="en-US" sz="150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働きたい</a:t>
            </a:r>
            <a:r>
              <a:rPr lang="ja-JP" altLang="en-US" sz="1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　</a:t>
            </a:r>
            <a:endParaRPr lang="en-US" altLang="ja-JP" sz="15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87313"/>
            <a:r>
              <a:rPr lang="ja-JP" altLang="en-US" sz="1500" dirty="0" smtClean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</a:t>
            </a:r>
            <a:r>
              <a:rPr lang="ja-JP" altLang="en-US" sz="1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自分</a:t>
            </a:r>
            <a:r>
              <a:rPr lang="ja-JP" altLang="en-US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lang="ja-JP" altLang="en-US" sz="15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病状、体力</a:t>
            </a:r>
            <a:r>
              <a:rPr lang="ja-JP" altLang="en-US" sz="150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</a:t>
            </a:r>
            <a:r>
              <a:rPr lang="ja-JP" altLang="en-US" sz="15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あった仕事</a:t>
            </a:r>
            <a:r>
              <a:rPr lang="ja-JP" altLang="en-US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を見つけたい。</a:t>
            </a:r>
            <a:endParaRPr lang="en-US" altLang="ja-JP" sz="15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87313"/>
            <a:r>
              <a:rPr lang="ja-JP" altLang="en-US" sz="1500" dirty="0" smtClean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</a:t>
            </a:r>
            <a:r>
              <a:rPr lang="ja-JP" altLang="en-US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治療と仕事の</a:t>
            </a:r>
            <a:r>
              <a:rPr lang="ja-JP" altLang="en-US" sz="15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両立の仕方</a:t>
            </a:r>
            <a:r>
              <a:rPr lang="ja-JP" altLang="en-US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について教えてほしい。</a:t>
            </a:r>
            <a:endParaRPr lang="en-US" altLang="ja-JP" sz="1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87313"/>
            <a:r>
              <a:rPr lang="ja-JP" altLang="en-US" sz="1500" dirty="0" smtClean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</a:t>
            </a:r>
            <a:r>
              <a:rPr lang="ja-JP" altLang="en-US" sz="1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しばらくぶりに仕事に戻ることへの</a:t>
            </a:r>
            <a:r>
              <a:rPr lang="ja-JP" altLang="en-US" sz="150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不安を解消</a:t>
            </a:r>
            <a:r>
              <a:rPr lang="ja-JP" altLang="en-US" sz="1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したい</a:t>
            </a:r>
            <a:r>
              <a:rPr lang="ja-JP" altLang="en-US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87313"/>
            <a:r>
              <a:rPr lang="ja-JP" altLang="en-US" sz="1500" dirty="0" smtClean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</a:t>
            </a:r>
            <a:r>
              <a:rPr lang="ja-JP" altLang="en-US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就職活動で、企業に病気のことを伝えるべきか</a:t>
            </a:r>
            <a:r>
              <a:rPr lang="ja-JP" altLang="en-US" sz="15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迷っている</a:t>
            </a:r>
            <a:r>
              <a:rPr lang="ja-JP" altLang="en-US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87313"/>
            <a:r>
              <a:rPr lang="ja-JP" altLang="en-US" sz="1500" dirty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</a:t>
            </a:r>
            <a:r>
              <a:rPr lang="ja-JP" altLang="en-US" sz="1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仕事復帰に際して、</a:t>
            </a:r>
            <a:r>
              <a:rPr lang="ja-JP" altLang="en-US" sz="150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どんなスキルが必要か</a:t>
            </a:r>
            <a:r>
              <a:rPr lang="ja-JP" altLang="en-US" sz="1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知りたい。</a:t>
            </a:r>
            <a:endParaRPr lang="en-US" altLang="ja-JP" sz="15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87313"/>
            <a:endParaRPr lang="en-US" altLang="ja-JP" sz="16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4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C6EE85CFF4561049945C5AD9E67B5154" ma:contentTypeVersion="2" ma:contentTypeDescription="" ma:contentTypeScope="" ma:versionID="74af4844f41604c643bd92f042021f30">
  <xsd:schema xmlns:xsd="http://www.w3.org/2001/XMLSchema" xmlns:p="http://schemas.microsoft.com/office/2006/metadata/properties" xmlns:ns2="8B97BE19-CDDD-400E-817A-CFDD13F7EC12" targetNamespace="http://schemas.microsoft.com/office/2006/metadata/properties" ma:root="true" ma:fieldsID="6dfb103be64c84caafc238fb89ca001b" ns2:_="">
    <xsd:import namespace="8B97BE19-CDDD-400E-817A-CFDD13F7EC1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02A8BB-0868-41B5-84E7-1C2FBCBE42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FE84D70-7E4C-45B1-84C2-C349BA309ECA}">
  <ds:schemaRefs>
    <ds:schemaRef ds:uri="http://www.w3.org/XML/1998/namespace"/>
    <ds:schemaRef ds:uri="http://purl.org/dc/dcmitype/"/>
    <ds:schemaRef ds:uri="http://schemas.microsoft.com/office/2006/documentManagement/types"/>
    <ds:schemaRef ds:uri="8B97BE19-CDDD-400E-817A-CFDD13F7EC12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F67508F-6375-4A0C-85AE-04389F0CA3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493</Words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Ｐゴシック</vt:lpstr>
      <vt:lpstr>ＭＳ 明朝</vt:lpstr>
      <vt:lpstr>メイリオ</vt:lpstr>
      <vt:lpstr>Arial</vt:lpstr>
      <vt:lpstr>Calibri</vt:lpstr>
      <vt:lpstr>Century</vt:lpstr>
      <vt:lpstr>blank</vt:lpstr>
      <vt:lpstr>長期にわたる治療が必要な求職者の皆様へ ～長期療養者職業相談窓口のご案内～ （がん患者等就職支援対策事業）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