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notesMaster+xml" PartName="/ppt/notesMasters/notesMaster1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9" r:id="rId2"/>
    <p:sldId id="261" r:id="rId3"/>
  </p:sldIdLst>
  <p:sldSz cx="7200900" cy="10333038"/>
  <p:notesSz cx="6805613" cy="9939338"/>
  <p:defaultTextStyle>
    <a:defPPr>
      <a:defRPr lang="ja-JP"/>
    </a:defPPr>
    <a:lvl1pPr marL="0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500954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1001908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502862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2003816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504770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3005724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506678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4007632" algn="l" defTabSz="1001908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05">
          <p15:clr>
            <a:srgbClr val="A4A3A4"/>
          </p15:clr>
        </p15:guide>
        <p15:guide id="2" pos="449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CCFF"/>
    <a:srgbClr val="CCFF99"/>
    <a:srgbClr val="E7E7FF"/>
    <a:srgbClr val="FF6600"/>
    <a:srgbClr val="9E5E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01" autoAdjust="0"/>
    <p:restoredTop sz="99450" autoAdjust="0"/>
  </p:normalViewPr>
  <p:slideViewPr>
    <p:cSldViewPr>
      <p:cViewPr>
        <p:scale>
          <a:sx n="80" d="100"/>
          <a:sy n="80" d="100"/>
        </p:scale>
        <p:origin x="1740" y="-318"/>
      </p:cViewPr>
      <p:guideLst>
        <p:guide orient="horz" pos="805"/>
        <p:guide pos="4491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slides/slide2.xml" Type="http://schemas.openxmlformats.org/officeDocument/2006/relationships/slide"/><Relationship Id="rId4" Target="notesMasters/notesMaster1.xml" Type="http://schemas.openxmlformats.org/officeDocument/2006/relationships/notesMaster"/><Relationship Id="rId5" Target="presProps.xml" Type="http://schemas.openxmlformats.org/officeDocument/2006/relationships/presProps"/><Relationship Id="rId6" Target="viewProps.xml" Type="http://schemas.openxmlformats.org/officeDocument/2006/relationships/viewProps"/><Relationship Id="rId7" Target="theme/theme1.xml" Type="http://schemas.openxmlformats.org/officeDocument/2006/relationships/theme"/><Relationship Id="rId8" Target="tableStyles.xml" Type="http://schemas.openxmlformats.org/officeDocument/2006/relationships/tableStyles"/></Relationships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4940" y="1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D954E-B759-4ECF-B2A4-50B6B7110F1E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05025" y="746125"/>
            <a:ext cx="2595563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562" y="4721186"/>
            <a:ext cx="544449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4940" y="9440647"/>
            <a:ext cx="2949099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A61AE2-0159-4C9A-8B4C-BF895D5F4EE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463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500954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1001908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502862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2003816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504770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3005724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506678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4007632" algn="l" defTabSz="1001908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1.xml" Type="http://schemas.openxmlformats.org/officeDocument/2006/relationships/slide"/></Relationships>
</file>

<file path=ppt/notesSlides/_rels/notesSlide2.xml.rels><?xml version="1.0" encoding="UTF-8" standalone="yes"?><Relationships xmlns="http://schemas.openxmlformats.org/package/2006/relationships"><Relationship Id="rId1" Target="../notesMasters/notesMaster1.xml" Type="http://schemas.openxmlformats.org/officeDocument/2006/relationships/notesMaster"/><Relationship Id="rId2" Target="../slides/slide2.xml" Type="http://schemas.openxmlformats.org/officeDocument/2006/relationships/slide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05025" y="746125"/>
            <a:ext cx="2595563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22B3-982A-4B4A-8A38-75E48602F9F8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32982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2105025" y="746125"/>
            <a:ext cx="2595563" cy="3725863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4722B3-982A-4B4A-8A38-75E48602F9F8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523831"/>
      </p:ext>
    </p:extLst>
  </p:cSld>
  <p:clrMapOvr>
    <a:masterClrMapping/>
  </p:clrMapOvr>
</p:note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8" y="3209941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35" y="5855388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09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1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028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03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047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05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0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076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9C3-1E52-4199-B5C4-CCBB806DD73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57A5-FB30-4999-9394-8B75253B49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8259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9C3-1E52-4199-B5C4-CCBB806DD73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57A5-FB30-4999-9394-8B75253B49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56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915489" y="552531"/>
            <a:ext cx="1215152" cy="11753831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70034" y="552531"/>
            <a:ext cx="3525441" cy="11753831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9C3-1E52-4199-B5C4-CCBB806DD73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57A5-FB30-4999-9394-8B75253B49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8239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9C3-1E52-4199-B5C4-CCBB806DD73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57A5-FB30-4999-9394-8B75253B49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31771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2" y="6639934"/>
            <a:ext cx="6120765" cy="2052256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68822" y="4379584"/>
            <a:ext cx="6120765" cy="226035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09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1908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0286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038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047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05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066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0763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9C3-1E52-4199-B5C4-CCBB806DD73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57A5-FB30-4999-9394-8B75253B49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14132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70034" y="3214724"/>
            <a:ext cx="2370296" cy="909163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760346" y="3214724"/>
            <a:ext cx="2370296" cy="9091639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9C3-1E52-4199-B5C4-CCBB806DD73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57A5-FB30-4999-9394-8B75253B49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40730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6" y="2312974"/>
            <a:ext cx="318164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54" indent="0">
              <a:buNone/>
              <a:defRPr sz="2200" b="1"/>
            </a:lvl2pPr>
            <a:lvl3pPr marL="1001908" indent="0">
              <a:buNone/>
              <a:defRPr sz="2000" b="1"/>
            </a:lvl3pPr>
            <a:lvl4pPr marL="1502862" indent="0">
              <a:buNone/>
              <a:defRPr sz="1800" b="1"/>
            </a:lvl4pPr>
            <a:lvl5pPr marL="2003816" indent="0">
              <a:buNone/>
              <a:defRPr sz="1800" b="1"/>
            </a:lvl5pPr>
            <a:lvl6pPr marL="2504770" indent="0">
              <a:buNone/>
              <a:defRPr sz="1800" b="1"/>
            </a:lvl6pPr>
            <a:lvl7pPr marL="3005724" indent="0">
              <a:buNone/>
              <a:defRPr sz="1800" b="1"/>
            </a:lvl7pPr>
            <a:lvl8pPr marL="3506678" indent="0">
              <a:buNone/>
              <a:defRPr sz="1800" b="1"/>
            </a:lvl8pPr>
            <a:lvl9pPr marL="4007632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60046" y="3276912"/>
            <a:ext cx="318164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657958" y="2312974"/>
            <a:ext cx="3182898" cy="963938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0954" indent="0">
              <a:buNone/>
              <a:defRPr sz="2200" b="1"/>
            </a:lvl2pPr>
            <a:lvl3pPr marL="1001908" indent="0">
              <a:buNone/>
              <a:defRPr sz="2000" b="1"/>
            </a:lvl3pPr>
            <a:lvl4pPr marL="1502862" indent="0">
              <a:buNone/>
              <a:defRPr sz="1800" b="1"/>
            </a:lvl4pPr>
            <a:lvl5pPr marL="2003816" indent="0">
              <a:buNone/>
              <a:defRPr sz="1800" b="1"/>
            </a:lvl5pPr>
            <a:lvl6pPr marL="2504770" indent="0">
              <a:buNone/>
              <a:defRPr sz="1800" b="1"/>
            </a:lvl6pPr>
            <a:lvl7pPr marL="3005724" indent="0">
              <a:buNone/>
              <a:defRPr sz="1800" b="1"/>
            </a:lvl7pPr>
            <a:lvl8pPr marL="3506678" indent="0">
              <a:buNone/>
              <a:defRPr sz="1800" b="1"/>
            </a:lvl8pPr>
            <a:lvl9pPr marL="4007632" indent="0">
              <a:buNone/>
              <a:defRPr sz="18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657958" y="3276912"/>
            <a:ext cx="3182898" cy="5953457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9C3-1E52-4199-B5C4-CCBB806DD73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57A5-FB30-4999-9394-8B75253B49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23642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9C3-1E52-4199-B5C4-CCBB806DD73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57A5-FB30-4999-9394-8B75253B49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007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9C3-1E52-4199-B5C4-CCBB806DD73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57A5-FB30-4999-9394-8B75253B49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0012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45" y="411408"/>
            <a:ext cx="2369047" cy="1750876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815352" y="411409"/>
            <a:ext cx="4025504" cy="8818962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60045" y="2162285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500954" indent="0">
              <a:buNone/>
              <a:defRPr sz="1300"/>
            </a:lvl2pPr>
            <a:lvl3pPr marL="1001908" indent="0">
              <a:buNone/>
              <a:defRPr sz="1100"/>
            </a:lvl3pPr>
            <a:lvl4pPr marL="1502862" indent="0">
              <a:buNone/>
              <a:defRPr sz="1000"/>
            </a:lvl4pPr>
            <a:lvl5pPr marL="2003816" indent="0">
              <a:buNone/>
              <a:defRPr sz="1000"/>
            </a:lvl5pPr>
            <a:lvl6pPr marL="2504770" indent="0">
              <a:buNone/>
              <a:defRPr sz="1000"/>
            </a:lvl6pPr>
            <a:lvl7pPr marL="3005724" indent="0">
              <a:buNone/>
              <a:defRPr sz="1000"/>
            </a:lvl7pPr>
            <a:lvl8pPr marL="3506678" indent="0">
              <a:buNone/>
              <a:defRPr sz="1000"/>
            </a:lvl8pPr>
            <a:lvl9pPr marL="400763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9C3-1E52-4199-B5C4-CCBB806DD73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57A5-FB30-4999-9394-8B75253B49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77126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27" y="7233127"/>
            <a:ext cx="4320540" cy="85391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11427" y="923276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500954" indent="0">
              <a:buNone/>
              <a:defRPr sz="3100"/>
            </a:lvl2pPr>
            <a:lvl3pPr marL="1001908" indent="0">
              <a:buNone/>
              <a:defRPr sz="2600"/>
            </a:lvl3pPr>
            <a:lvl4pPr marL="1502862" indent="0">
              <a:buNone/>
              <a:defRPr sz="2200"/>
            </a:lvl4pPr>
            <a:lvl5pPr marL="2003816" indent="0">
              <a:buNone/>
              <a:defRPr sz="2200"/>
            </a:lvl5pPr>
            <a:lvl6pPr marL="2504770" indent="0">
              <a:buNone/>
              <a:defRPr sz="2200"/>
            </a:lvl6pPr>
            <a:lvl7pPr marL="3005724" indent="0">
              <a:buNone/>
              <a:defRPr sz="2200"/>
            </a:lvl7pPr>
            <a:lvl8pPr marL="3506678" indent="0">
              <a:buNone/>
              <a:defRPr sz="2200"/>
            </a:lvl8pPr>
            <a:lvl9pPr marL="4007632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11427" y="8087039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500954" indent="0">
              <a:buNone/>
              <a:defRPr sz="1300"/>
            </a:lvl2pPr>
            <a:lvl3pPr marL="1001908" indent="0">
              <a:buNone/>
              <a:defRPr sz="1100"/>
            </a:lvl3pPr>
            <a:lvl4pPr marL="1502862" indent="0">
              <a:buNone/>
              <a:defRPr sz="1000"/>
            </a:lvl4pPr>
            <a:lvl5pPr marL="2003816" indent="0">
              <a:buNone/>
              <a:defRPr sz="1000"/>
            </a:lvl5pPr>
            <a:lvl6pPr marL="2504770" indent="0">
              <a:buNone/>
              <a:defRPr sz="1000"/>
            </a:lvl6pPr>
            <a:lvl7pPr marL="3005724" indent="0">
              <a:buNone/>
              <a:defRPr sz="1000"/>
            </a:lvl7pPr>
            <a:lvl8pPr marL="3506678" indent="0">
              <a:buNone/>
              <a:defRPr sz="1000"/>
            </a:lvl8pPr>
            <a:lvl9pPr marL="4007632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439C3-1E52-4199-B5C4-CCBB806DD73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2657A5-FB30-4999-9394-8B75253B49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03420362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60045" y="413801"/>
            <a:ext cx="6480810" cy="1722173"/>
          </a:xfrm>
          <a:prstGeom prst="rect">
            <a:avLst/>
          </a:prstGeom>
        </p:spPr>
        <p:txBody>
          <a:bodyPr vert="horz" lIns="100191" tIns="50095" rIns="100191" bIns="5009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60045" y="2411044"/>
            <a:ext cx="6480810" cy="6819327"/>
          </a:xfrm>
          <a:prstGeom prst="rect">
            <a:avLst/>
          </a:prstGeom>
        </p:spPr>
        <p:txBody>
          <a:bodyPr vert="horz" lIns="100191" tIns="50095" rIns="100191" bIns="5009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60045" y="9577197"/>
            <a:ext cx="1680210" cy="550138"/>
          </a:xfrm>
          <a:prstGeom prst="rect">
            <a:avLst/>
          </a:prstGeom>
        </p:spPr>
        <p:txBody>
          <a:bodyPr vert="horz" lIns="100191" tIns="50095" rIns="100191" bIns="5009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E439C3-1E52-4199-B5C4-CCBB806DD738}" type="datetimeFigureOut">
              <a:rPr kumimoji="1" lang="ja-JP" altLang="en-US" smtClean="0"/>
              <a:t>2025/3/19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460308" y="9577197"/>
            <a:ext cx="2280285" cy="550138"/>
          </a:xfrm>
          <a:prstGeom prst="rect">
            <a:avLst/>
          </a:prstGeom>
        </p:spPr>
        <p:txBody>
          <a:bodyPr vert="horz" lIns="100191" tIns="50095" rIns="100191" bIns="5009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160645" y="9577197"/>
            <a:ext cx="1680210" cy="550138"/>
          </a:xfrm>
          <a:prstGeom prst="rect">
            <a:avLst/>
          </a:prstGeom>
        </p:spPr>
        <p:txBody>
          <a:bodyPr vert="horz" lIns="100191" tIns="50095" rIns="100191" bIns="5009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657A5-FB30-4999-9394-8B75253B49C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416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1908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5716" indent="-375716" algn="l" defTabSz="10019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4050" indent="-313096" algn="l" defTabSz="10019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2385" indent="-250477" algn="l" defTabSz="10019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53339" indent="-250477" algn="l" defTabSz="1001908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54293" indent="-250477" algn="l" defTabSz="1001908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55247" indent="-250477" algn="l" defTabSz="10019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56201" indent="-250477" algn="l" defTabSz="10019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57155" indent="-250477" algn="l" defTabSz="10019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58109" indent="-250477" algn="l" defTabSz="1001908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0954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1908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02862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03816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04770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05724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06678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07632" algn="l" defTabSz="1001908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.xml" Type="http://schemas.openxmlformats.org/officeDocument/2006/relationships/notesSlide"/><Relationship Id="rId3" Target="../media/image1.jpeg" Type="http://schemas.openxmlformats.org/officeDocument/2006/relationships/image"/><Relationship Id="rId4" Target="../media/image2.png" Type="http://schemas.openxmlformats.org/officeDocument/2006/relationships/image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2.xml" Type="http://schemas.openxmlformats.org/officeDocument/2006/relationships/notesSlide"/><Relationship Id="rId3" Target="../media/image1.jpeg" Type="http://schemas.openxmlformats.org/officeDocument/2006/relationships/image"/><Relationship Id="rId4" Target="../media/image2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50" y="702023"/>
            <a:ext cx="7200850" cy="9000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54000" rIns="0" bIns="0" rtlCol="0" anchor="ctr"/>
          <a:lstStyle/>
          <a:p>
            <a:pPr indent="87302"/>
            <a:endParaRPr lang="ja-JP" altLang="en-US" sz="1400" b="1">
              <a:solidFill>
                <a:srgbClr val="7030A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サブタイトル 3"/>
          <p:cNvSpPr txBox="1">
            <a:spLocks/>
          </p:cNvSpPr>
          <p:nvPr/>
        </p:nvSpPr>
        <p:spPr>
          <a:xfrm>
            <a:off x="216024" y="450000"/>
            <a:ext cx="1728242" cy="271794"/>
          </a:xfrm>
          <a:prstGeom prst="roundRect">
            <a:avLst>
              <a:gd name="adj" fmla="val 2392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54000" rIns="0" bIns="0" rtlCol="0" anchor="ctr"/>
          <a:lstStyle>
            <a:defPPr>
              <a:defRPr lang="ja-JP"/>
            </a:defPPr>
            <a:lvl1pPr indent="87302">
              <a:lnSpc>
                <a:spcPts val="3000"/>
              </a:lnSpc>
              <a:defRPr sz="2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200" b="0" dirty="0" smtClean="0"/>
              <a:t>求職者</a:t>
            </a:r>
            <a:r>
              <a:rPr lang="ja-JP" altLang="en-US" sz="1200" b="0" dirty="0"/>
              <a:t>の皆</a:t>
            </a:r>
            <a:r>
              <a:rPr lang="ja-JP" altLang="en-US" sz="1200" b="0" dirty="0" smtClean="0"/>
              <a:t>さま</a:t>
            </a:r>
            <a:r>
              <a:rPr lang="ja-JP" altLang="en-US" sz="1200" b="0" dirty="0"/>
              <a:t>へ</a:t>
            </a:r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342000" y="4427426"/>
            <a:ext cx="6519176" cy="7832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noFill/>
          </a:ln>
        </p:spPr>
        <p:txBody>
          <a:bodyPr wrap="square" lIns="180000" tIns="180000" rIns="72000" bIns="108000">
            <a:spAutoFit/>
          </a:bodyPr>
          <a:lstStyle>
            <a:defPPr>
              <a:defRPr lang="ja-JP"/>
            </a:defPPr>
            <a:lvl1pPr indent="85725">
              <a:defRPr sz="160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indent="0"/>
            <a:r>
              <a:rPr lang="ja-JP" altLang="en-US" b="1" dirty="0" smtClean="0"/>
              <a:t>早期就職</a:t>
            </a:r>
            <a:r>
              <a:rPr lang="ja-JP" altLang="en-US" b="1" smtClean="0"/>
              <a:t>のために、</a:t>
            </a:r>
            <a:r>
              <a:rPr lang="ja-JP" altLang="en-US" b="1" dirty="0" smtClean="0"/>
              <a:t>アドバイザーがきめ細やかな就職支援を実施します。</a:t>
            </a:r>
            <a:endParaRPr lang="en-US" altLang="ja-JP" b="1" dirty="0" smtClean="0"/>
          </a:p>
        </p:txBody>
      </p:sp>
      <p:sp>
        <p:nvSpPr>
          <p:cNvPr id="57" name="円形吹き出し 56"/>
          <p:cNvSpPr/>
          <p:nvPr/>
        </p:nvSpPr>
        <p:spPr>
          <a:xfrm>
            <a:off x="324000" y="3599043"/>
            <a:ext cx="939966" cy="939966"/>
          </a:xfrm>
          <a:prstGeom prst="wedgeEllipseCallout">
            <a:avLst>
              <a:gd name="adj1" fmla="val 88116"/>
              <a:gd name="adj2" fmla="val -24154"/>
            </a:avLst>
          </a:prstGeom>
          <a:solidFill>
            <a:srgbClr val="FF660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/>
          <a:lstStyle/>
          <a:p>
            <a:pPr algn="ctr">
              <a:lnSpc>
                <a:spcPts val="2600"/>
              </a:lnSpc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特長</a:t>
            </a:r>
            <a:endParaRPr lang="en-US" altLang="ja-JP" sz="1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2600"/>
              </a:lnSpc>
            </a:pP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</a:t>
            </a:r>
            <a:endParaRPr lang="ja-JP" altLang="en-US" sz="2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342000" y="6057256"/>
            <a:ext cx="6519176" cy="7832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noFill/>
          </a:ln>
        </p:spPr>
        <p:txBody>
          <a:bodyPr wrap="square" lIns="180000" tIns="180000" rIns="72000" bIns="108000">
            <a:spAutoFit/>
          </a:bodyPr>
          <a:lstStyle>
            <a:defPPr>
              <a:defRPr lang="ja-JP"/>
            </a:defPPr>
            <a:lvl1pPr marL="265113" indent="-6350">
              <a:defRPr sz="16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indent="0"/>
            <a:r>
              <a:rPr lang="ja-JP" altLang="en-US" dirty="0"/>
              <a:t>ご本人の就業</a:t>
            </a:r>
            <a:r>
              <a:rPr lang="ja-JP" altLang="en-US" dirty="0" smtClean="0"/>
              <a:t>ニーズなどに</a:t>
            </a:r>
            <a:r>
              <a:rPr lang="ja-JP" altLang="en-US" dirty="0"/>
              <a:t>応じて、シルバー人材センターを</a:t>
            </a:r>
            <a:r>
              <a:rPr lang="ja-JP" altLang="en-US" dirty="0" smtClean="0"/>
              <a:t>はじめ</a:t>
            </a:r>
            <a:r>
              <a:rPr lang="ja-JP" altLang="en-US" dirty="0"/>
              <a:t>とする</a:t>
            </a:r>
            <a:r>
              <a:rPr lang="ja-JP" altLang="en-US" dirty="0" smtClean="0"/>
              <a:t>関係</a:t>
            </a:r>
            <a:r>
              <a:rPr lang="ja-JP" altLang="en-US" dirty="0"/>
              <a:t>機関の相談窓口</a:t>
            </a:r>
            <a:r>
              <a:rPr lang="ja-JP" altLang="en-US" dirty="0" smtClean="0"/>
              <a:t>について情報を</a:t>
            </a:r>
            <a:r>
              <a:rPr lang="ja-JP" altLang="en-US" dirty="0"/>
              <a:t>提供します</a:t>
            </a:r>
            <a:r>
              <a:rPr lang="ja-JP" altLang="en-US" dirty="0" smtClean="0"/>
              <a:t>。</a:t>
            </a:r>
            <a:endParaRPr lang="en-US" altLang="ja-JP" dirty="0"/>
          </a:p>
        </p:txBody>
      </p:sp>
      <p:sp>
        <p:nvSpPr>
          <p:cNvPr id="56" name="円形吹き出し 55"/>
          <p:cNvSpPr/>
          <p:nvPr/>
        </p:nvSpPr>
        <p:spPr>
          <a:xfrm>
            <a:off x="324000" y="5210681"/>
            <a:ext cx="939966" cy="939966"/>
          </a:xfrm>
          <a:prstGeom prst="wedgeEllipseCallout">
            <a:avLst>
              <a:gd name="adj1" fmla="val 88116"/>
              <a:gd name="adj2" fmla="val -24154"/>
            </a:avLst>
          </a:prstGeom>
          <a:solidFill>
            <a:srgbClr val="FF660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/>
          <a:lstStyle/>
          <a:p>
            <a:pPr algn="ctr">
              <a:lnSpc>
                <a:spcPts val="2600"/>
              </a:lnSpc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特長</a:t>
            </a:r>
            <a:endParaRPr lang="en-US" altLang="ja-JP" sz="1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2600"/>
              </a:lnSpc>
            </a:pPr>
            <a:r>
              <a:rPr lang="ja-JP" altLang="en-US" sz="26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</a:t>
            </a:r>
          </a:p>
        </p:txBody>
      </p:sp>
      <p:sp>
        <p:nvSpPr>
          <p:cNvPr id="15" name="正方形/長方形 14"/>
          <p:cNvSpPr/>
          <p:nvPr/>
        </p:nvSpPr>
        <p:spPr>
          <a:xfrm>
            <a:off x="230691" y="3311250"/>
            <a:ext cx="6754225" cy="5639860"/>
          </a:xfrm>
          <a:prstGeom prst="rect">
            <a:avLst/>
          </a:prstGeom>
          <a:noFill/>
          <a:ln w="38100" cap="rnd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B050"/>
              </a:solidFill>
            </a:endParaRP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1846032" y="9661001"/>
            <a:ext cx="4236016" cy="34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7646" tIns="47813" rIns="37646" bIns="47813">
            <a:spAutoFit/>
          </a:bodyPr>
          <a:lstStyle/>
          <a:p>
            <a:pPr>
              <a:defRPr/>
            </a:pPr>
            <a:r>
              <a:rPr lang="ja-JP" altLang="en-US" sz="1600" spc="-23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ハローワーク名古屋中　</a:t>
            </a:r>
            <a:r>
              <a:rPr lang="ja-JP" altLang="en-US" sz="1600" spc="-23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職業相談部門</a:t>
            </a:r>
            <a:endParaRPr lang="ja-JP" altLang="en-US" sz="1600" spc="-23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1" name="図 30" descr="マーク最小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094" y="9552309"/>
            <a:ext cx="490118" cy="490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" name="グループ化 25"/>
          <p:cNvGrpSpPr/>
          <p:nvPr/>
        </p:nvGrpSpPr>
        <p:grpSpPr>
          <a:xfrm>
            <a:off x="-554369" y="-399217"/>
            <a:ext cx="8769743" cy="798434"/>
            <a:chOff x="-395833" y="-433136"/>
            <a:chExt cx="8352136" cy="765437"/>
          </a:xfrm>
        </p:grpSpPr>
        <p:sp>
          <p:nvSpPr>
            <p:cNvPr id="27" name="AutoShape 12"/>
            <p:cNvSpPr>
              <a:spLocks noChangeArrowheads="1"/>
            </p:cNvSpPr>
            <p:nvPr/>
          </p:nvSpPr>
          <p:spPr bwMode="auto">
            <a:xfrm>
              <a:off x="-395833" y="-433136"/>
              <a:ext cx="935732" cy="765437"/>
            </a:xfrm>
            <a:prstGeom prst="roundRect">
              <a:avLst>
                <a:gd name="adj" fmla="val 50000"/>
              </a:avLst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AutoShape 14"/>
            <p:cNvSpPr>
              <a:spLocks noChangeArrowheads="1"/>
            </p:cNvSpPr>
            <p:nvPr/>
          </p:nvSpPr>
          <p:spPr bwMode="auto">
            <a:xfrm>
              <a:off x="1260351" y="-432987"/>
              <a:ext cx="6695952" cy="765285"/>
            </a:xfrm>
            <a:prstGeom prst="roundRect">
              <a:avLst>
                <a:gd name="adj" fmla="val 50000"/>
              </a:avLst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29" y="-322651"/>
            <a:ext cx="779258" cy="72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2" name="テキスト ボックス 41"/>
          <p:cNvSpPr txBox="1"/>
          <p:nvPr/>
        </p:nvSpPr>
        <p:spPr>
          <a:xfrm>
            <a:off x="342000" y="7695632"/>
            <a:ext cx="6519176" cy="78325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noFill/>
          </a:ln>
        </p:spPr>
        <p:txBody>
          <a:bodyPr wrap="square" lIns="180000" tIns="180000" rIns="72000" bIns="108000">
            <a:spAutoFit/>
          </a:bodyPr>
          <a:lstStyle>
            <a:defPPr>
              <a:defRPr lang="ja-JP"/>
            </a:defPPr>
            <a:lvl1pPr marL="265113" indent="-6350">
              <a:defRPr sz="16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marL="0" indent="0"/>
            <a:r>
              <a:rPr lang="ja-JP" altLang="en-US" dirty="0"/>
              <a:t>履歴書、職務経歴書の書き方や面接の受け方、求職活動の</a:t>
            </a:r>
            <a:r>
              <a:rPr lang="ja-JP" altLang="en-US" dirty="0" smtClean="0"/>
              <a:t>方法など</a:t>
            </a:r>
            <a:endParaRPr lang="en-US" altLang="ja-JP" dirty="0" smtClean="0"/>
          </a:p>
          <a:p>
            <a:pPr marL="0" indent="0"/>
            <a:r>
              <a:rPr lang="ja-JP" altLang="en-US" dirty="0" smtClean="0"/>
              <a:t>に関して、アドバイスをさせていただきます。</a:t>
            </a:r>
            <a:endParaRPr lang="en-US" altLang="ja-JP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44737" y="2310751"/>
            <a:ext cx="5990405" cy="348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1400" b="1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 algn="l">
              <a:lnSpc>
                <a:spcPts val="2000"/>
              </a:lnSpc>
            </a:pPr>
            <a:r>
              <a:rPr lang="ja-JP" altLang="en-US" sz="1800" b="0" dirty="0" smtClean="0"/>
              <a:t>ご興味のある方は、２階総合受付までお申し出ください。</a:t>
            </a:r>
            <a:endParaRPr lang="en-US" altLang="ja-JP" sz="1800" b="0" dirty="0" smtClean="0"/>
          </a:p>
        </p:txBody>
      </p:sp>
      <p:sp>
        <p:nvSpPr>
          <p:cNvPr id="9" name="角丸四角形 8"/>
          <p:cNvSpPr/>
          <p:nvPr/>
        </p:nvSpPr>
        <p:spPr>
          <a:xfrm>
            <a:off x="50" y="846039"/>
            <a:ext cx="7200800" cy="781922"/>
          </a:xfrm>
          <a:prstGeom prst="roundRect">
            <a:avLst>
              <a:gd name="adj" fmla="val 4998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1991" bIns="0" rtlCol="0" anchor="ctr"/>
          <a:lstStyle/>
          <a:p>
            <a:pPr indent="87302" algn="ctr">
              <a:lnSpc>
                <a:spcPts val="4400"/>
              </a:lnSpc>
            </a:pPr>
            <a:r>
              <a:rPr lang="en-US" altLang="ja-JP" sz="4000" b="1" dirty="0" smtClean="0">
                <a:solidFill>
                  <a:srgbClr val="7030A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｢</a:t>
            </a:r>
            <a:r>
              <a:rPr lang="ja-JP" altLang="en-US" sz="4000" b="1" dirty="0" smtClean="0">
                <a:solidFill>
                  <a:srgbClr val="7030A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生涯現役支援窓口</a:t>
            </a:r>
            <a:r>
              <a:rPr lang="en-US" altLang="ja-JP" sz="4000" b="1" spc="600" dirty="0" smtClean="0">
                <a:solidFill>
                  <a:srgbClr val="7030A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｣</a:t>
            </a:r>
            <a:r>
              <a:rPr lang="ja-JP" altLang="en-US" sz="4000" b="1" dirty="0" smtClean="0">
                <a:solidFill>
                  <a:srgbClr val="7030A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のご</a:t>
            </a:r>
            <a:r>
              <a:rPr lang="ja-JP" altLang="en-US" sz="4000" b="1" spc="300" dirty="0" smtClean="0">
                <a:solidFill>
                  <a:srgbClr val="7030A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案</a:t>
            </a:r>
            <a:r>
              <a:rPr lang="ja-JP" altLang="en-US" sz="4000" b="1" spc="600" dirty="0" smtClean="0">
                <a:solidFill>
                  <a:srgbClr val="7030A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内</a:t>
            </a:r>
            <a:endParaRPr lang="en-US" altLang="ja-JP" sz="4000" b="1" dirty="0">
              <a:solidFill>
                <a:srgbClr val="7030A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  <a:cs typeface="メイリオ" panose="020B0604030504040204" pitchFamily="50" charset="-128"/>
            </a:endParaRPr>
          </a:p>
        </p:txBody>
      </p:sp>
      <p:sp>
        <p:nvSpPr>
          <p:cNvPr id="55" name="円形吹き出し 54"/>
          <p:cNvSpPr/>
          <p:nvPr/>
        </p:nvSpPr>
        <p:spPr>
          <a:xfrm>
            <a:off x="324000" y="6866865"/>
            <a:ext cx="939966" cy="939966"/>
          </a:xfrm>
          <a:prstGeom prst="wedgeEllipseCallout">
            <a:avLst>
              <a:gd name="adj1" fmla="val 88116"/>
              <a:gd name="adj2" fmla="val -24154"/>
            </a:avLst>
          </a:prstGeom>
          <a:solidFill>
            <a:srgbClr val="FF6600"/>
          </a:solidFill>
          <a:ln w="508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72000" rIns="0" bIns="0" rtlCol="0" anchor="ctr"/>
          <a:lstStyle/>
          <a:p>
            <a:pPr algn="ctr">
              <a:lnSpc>
                <a:spcPts val="2600"/>
              </a:lnSpc>
            </a:pP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特長</a:t>
            </a:r>
            <a:endParaRPr lang="en-US" altLang="ja-JP" sz="18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>
              <a:lnSpc>
                <a:spcPts val="2600"/>
              </a:lnSpc>
            </a:pPr>
            <a:r>
              <a:rPr lang="ja-JP" altLang="en-US" sz="2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</a:t>
            </a:r>
            <a:endParaRPr lang="ja-JP" altLang="en-US" sz="2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1" name="直線コネクタ 60"/>
          <p:cNvCxnSpPr/>
          <p:nvPr/>
        </p:nvCxnSpPr>
        <p:spPr>
          <a:xfrm>
            <a:off x="194567" y="9500701"/>
            <a:ext cx="6804000" cy="0"/>
          </a:xfrm>
          <a:prstGeom prst="line">
            <a:avLst/>
          </a:prstGeom>
          <a:ln w="12700" cap="rnd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6"/>
          <p:cNvGrpSpPr>
            <a:grpSpLocks/>
          </p:cNvGrpSpPr>
          <p:nvPr/>
        </p:nvGrpSpPr>
        <p:grpSpPr bwMode="auto">
          <a:xfrm>
            <a:off x="-457200" y="10063063"/>
            <a:ext cx="8064500" cy="503238"/>
            <a:chOff x="-397" y="16443"/>
            <a:chExt cx="12700" cy="794"/>
          </a:xfrm>
        </p:grpSpPr>
        <p:sp>
          <p:nvSpPr>
            <p:cNvPr id="38" name="AutoShape 7"/>
            <p:cNvSpPr>
              <a:spLocks noChangeArrowheads="1"/>
            </p:cNvSpPr>
            <p:nvPr/>
          </p:nvSpPr>
          <p:spPr bwMode="auto">
            <a:xfrm>
              <a:off x="-397" y="16443"/>
              <a:ext cx="10885" cy="794"/>
            </a:xfrm>
            <a:prstGeom prst="roundRect">
              <a:avLst>
                <a:gd name="adj" fmla="val 50000"/>
              </a:avLst>
            </a:prstGeom>
            <a:solidFill>
              <a:srgbClr val="0099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Oval 8"/>
            <p:cNvSpPr>
              <a:spLocks noChangeArrowheads="1"/>
            </p:cNvSpPr>
            <p:nvPr/>
          </p:nvSpPr>
          <p:spPr bwMode="auto">
            <a:xfrm>
              <a:off x="10490" y="16443"/>
              <a:ext cx="794" cy="794"/>
            </a:xfrm>
            <a:prstGeom prst="ellipse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AutoShape 9"/>
            <p:cNvSpPr>
              <a:spLocks noChangeArrowheads="1"/>
            </p:cNvSpPr>
            <p:nvPr/>
          </p:nvSpPr>
          <p:spPr bwMode="auto">
            <a:xfrm>
              <a:off x="11283" y="16443"/>
              <a:ext cx="1020" cy="794"/>
            </a:xfrm>
            <a:prstGeom prst="roundRect">
              <a:avLst>
                <a:gd name="adj" fmla="val 50000"/>
              </a:avLst>
            </a:prstGeom>
            <a:solidFill>
              <a:srgbClr val="0099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31" name="テキスト ボックス 30"/>
          <p:cNvSpPr txBox="1"/>
          <p:nvPr/>
        </p:nvSpPr>
        <p:spPr>
          <a:xfrm>
            <a:off x="671119" y="1782143"/>
            <a:ext cx="5737643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ja-JP" altLang="en-US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概ね</a:t>
            </a:r>
            <a:r>
              <a:rPr lang="en-US" altLang="ja-JP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60</a:t>
            </a:r>
            <a:r>
              <a:rPr kumimoji="1" lang="ja-JP" altLang="en-US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歳以上の方を、</a:t>
            </a:r>
            <a:r>
              <a:rPr lang="ja-JP" altLang="en-US" b="1" u="sng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重点</a:t>
            </a:r>
            <a:r>
              <a:rPr kumimoji="1" lang="ja-JP" altLang="en-US" b="1" u="sng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的に支援します！</a:t>
            </a:r>
            <a:endParaRPr kumimoji="1" lang="ja-JP" altLang="en-US" b="1" u="sng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1607117" y="558007"/>
            <a:ext cx="4153573" cy="342492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シニア世代のための就職相談窓口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94567" y="2796080"/>
            <a:ext cx="5182731" cy="415498"/>
          </a:xfrm>
          <a:prstGeom prst="rect">
            <a:avLst/>
          </a:prstGeom>
          <a:solidFill>
            <a:schemeClr val="bg1"/>
          </a:solidFill>
        </p:spPr>
        <p:txBody>
          <a:bodyPr wrap="square" lIns="36000" rIns="36000" bIns="0" rtlCol="0">
            <a:spAutoFit/>
          </a:bodyPr>
          <a:lstStyle/>
          <a:p>
            <a:r>
              <a:rPr lang="ja-JP" altLang="en-US" sz="2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「生涯現役支援窓口」の主な特長</a:t>
            </a:r>
            <a:endParaRPr kumimoji="1" lang="ja-JP" altLang="en-US" sz="24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95510" y="3668437"/>
            <a:ext cx="548940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シニア世代の方の採用に意欲的な企業</a:t>
            </a:r>
            <a:endParaRPr lang="en-US" altLang="ja-JP" sz="2400" b="1" dirty="0" smtClean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の求人情報を提供します。</a:t>
            </a:r>
            <a:endParaRPr lang="ja-JP" altLang="en-US" sz="24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1495510" y="5310353"/>
            <a:ext cx="5293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多様な就業ニーズなどに応じた情報を提供します。</a:t>
            </a:r>
            <a:endParaRPr lang="ja-JP" altLang="en-US" sz="24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1495510" y="6948729"/>
            <a:ext cx="52937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solidFill>
                  <a:srgbClr val="FF66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採用に向けた実践的なご支援を提供いたします。</a:t>
            </a:r>
            <a:endParaRPr lang="ja-JP" altLang="en-US" sz="2400" b="1" dirty="0">
              <a:solidFill>
                <a:srgbClr val="FF66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858148" y="9832391"/>
            <a:ext cx="1341437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637" tIns="47819" rIns="95637" bIns="47819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800" dirty="0" smtClean="0">
                <a:solidFill>
                  <a:schemeClr val="tx1"/>
                </a:solidFill>
              </a:rPr>
              <a:t>070401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7067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正方形/長方形 21"/>
          <p:cNvSpPr/>
          <p:nvPr/>
        </p:nvSpPr>
        <p:spPr>
          <a:xfrm>
            <a:off x="50" y="702023"/>
            <a:ext cx="7200850" cy="900000"/>
          </a:xfrm>
          <a:prstGeom prst="rect">
            <a:avLst/>
          </a:prstGeom>
          <a:solidFill>
            <a:srgbClr val="CCCCFF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54000" rIns="0" bIns="0" rtlCol="0" anchor="ctr"/>
          <a:lstStyle/>
          <a:p>
            <a:pPr indent="87302"/>
            <a:endParaRPr lang="ja-JP" altLang="en-US" sz="1400" b="1">
              <a:solidFill>
                <a:srgbClr val="7030A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58" name="サブタイトル 3"/>
          <p:cNvSpPr txBox="1">
            <a:spLocks/>
          </p:cNvSpPr>
          <p:nvPr/>
        </p:nvSpPr>
        <p:spPr>
          <a:xfrm>
            <a:off x="216024" y="450000"/>
            <a:ext cx="1728242" cy="271794"/>
          </a:xfrm>
          <a:prstGeom prst="roundRect">
            <a:avLst>
              <a:gd name="adj" fmla="val 2392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54000" rIns="0" bIns="0" rtlCol="0" anchor="ctr"/>
          <a:lstStyle>
            <a:defPPr>
              <a:defRPr lang="ja-JP"/>
            </a:defPPr>
            <a:lvl1pPr indent="87302">
              <a:lnSpc>
                <a:spcPts val="3000"/>
              </a:lnSpc>
              <a:defRPr sz="2600" b="1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</a:lstStyle>
          <a:p>
            <a:pPr>
              <a:lnSpc>
                <a:spcPct val="100000"/>
              </a:lnSpc>
            </a:pPr>
            <a:r>
              <a:rPr lang="ja-JP" altLang="en-US" sz="1200" b="0" dirty="0" smtClean="0"/>
              <a:t>求職者</a:t>
            </a:r>
            <a:r>
              <a:rPr lang="ja-JP" altLang="en-US" sz="1200" b="0" dirty="0"/>
              <a:t>の皆</a:t>
            </a:r>
            <a:r>
              <a:rPr lang="ja-JP" altLang="en-US" sz="1200" b="0" dirty="0" smtClean="0"/>
              <a:t>さま</a:t>
            </a:r>
            <a:r>
              <a:rPr lang="ja-JP" altLang="en-US" sz="1200" b="0" dirty="0"/>
              <a:t>へ</a:t>
            </a:r>
          </a:p>
        </p:txBody>
      </p:sp>
      <p:sp>
        <p:nvSpPr>
          <p:cNvPr id="20" name="Text Box 42"/>
          <p:cNvSpPr txBox="1">
            <a:spLocks noChangeArrowheads="1"/>
          </p:cNvSpPr>
          <p:nvPr/>
        </p:nvSpPr>
        <p:spPr bwMode="auto">
          <a:xfrm>
            <a:off x="1846032" y="9661001"/>
            <a:ext cx="4236016" cy="3427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37646" tIns="47813" rIns="37646" bIns="47813">
            <a:spAutoFit/>
          </a:bodyPr>
          <a:lstStyle/>
          <a:p>
            <a:pPr>
              <a:defRPr/>
            </a:pPr>
            <a:r>
              <a:rPr lang="ja-JP" altLang="en-US" sz="1600" spc="-23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ハローワーク名古屋中　</a:t>
            </a:r>
            <a:r>
              <a:rPr lang="ja-JP" altLang="en-US" sz="1600" spc="-23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職業相談部門</a:t>
            </a:r>
            <a:endParaRPr lang="ja-JP" altLang="en-US" sz="1600" spc="-23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21" name="図 30" descr="マーク最小.jpg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3094" y="9552309"/>
            <a:ext cx="490118" cy="4901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26" name="グループ化 25"/>
          <p:cNvGrpSpPr/>
          <p:nvPr/>
        </p:nvGrpSpPr>
        <p:grpSpPr>
          <a:xfrm>
            <a:off x="-554369" y="-399217"/>
            <a:ext cx="8769743" cy="798434"/>
            <a:chOff x="-395833" y="-433136"/>
            <a:chExt cx="8352136" cy="765437"/>
          </a:xfrm>
        </p:grpSpPr>
        <p:sp>
          <p:nvSpPr>
            <p:cNvPr id="27" name="AutoShape 12"/>
            <p:cNvSpPr>
              <a:spLocks noChangeArrowheads="1"/>
            </p:cNvSpPr>
            <p:nvPr/>
          </p:nvSpPr>
          <p:spPr bwMode="auto">
            <a:xfrm>
              <a:off x="-395833" y="-433136"/>
              <a:ext cx="935732" cy="765437"/>
            </a:xfrm>
            <a:prstGeom prst="roundRect">
              <a:avLst>
                <a:gd name="adj" fmla="val 50000"/>
              </a:avLst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28" name="AutoShape 14"/>
            <p:cNvSpPr>
              <a:spLocks noChangeArrowheads="1"/>
            </p:cNvSpPr>
            <p:nvPr/>
          </p:nvSpPr>
          <p:spPr bwMode="auto">
            <a:xfrm>
              <a:off x="1260351" y="-432987"/>
              <a:ext cx="6695952" cy="765285"/>
            </a:xfrm>
            <a:prstGeom prst="roundRect">
              <a:avLst>
                <a:gd name="adj" fmla="val 50000"/>
              </a:avLst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029" y="-322651"/>
            <a:ext cx="779258" cy="7288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角丸四角形 8"/>
          <p:cNvSpPr/>
          <p:nvPr/>
        </p:nvSpPr>
        <p:spPr>
          <a:xfrm>
            <a:off x="50" y="846039"/>
            <a:ext cx="7200800" cy="781922"/>
          </a:xfrm>
          <a:prstGeom prst="roundRect">
            <a:avLst>
              <a:gd name="adj" fmla="val 4998"/>
            </a:avLst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72000" tIns="72000" rIns="71991" bIns="0" rtlCol="0" anchor="ctr"/>
          <a:lstStyle/>
          <a:p>
            <a:pPr indent="87302" algn="ctr">
              <a:lnSpc>
                <a:spcPts val="4400"/>
              </a:lnSpc>
            </a:pPr>
            <a:r>
              <a:rPr lang="en-US" altLang="ja-JP" sz="4000" b="1" dirty="0" smtClean="0">
                <a:solidFill>
                  <a:srgbClr val="7030A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｢</a:t>
            </a:r>
            <a:r>
              <a:rPr lang="ja-JP" altLang="en-US" sz="4000" b="1" dirty="0" smtClean="0">
                <a:solidFill>
                  <a:srgbClr val="7030A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生涯現役支援窓口</a:t>
            </a:r>
            <a:r>
              <a:rPr lang="en-US" altLang="ja-JP" sz="4000" b="1" spc="600" dirty="0" smtClean="0">
                <a:solidFill>
                  <a:srgbClr val="7030A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｣</a:t>
            </a:r>
            <a:r>
              <a:rPr lang="ja-JP" altLang="en-US" sz="4000" b="1" dirty="0" smtClean="0">
                <a:solidFill>
                  <a:srgbClr val="7030A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のご</a:t>
            </a:r>
            <a:r>
              <a:rPr lang="ja-JP" altLang="en-US" sz="4000" b="1" spc="300" dirty="0" smtClean="0">
                <a:solidFill>
                  <a:srgbClr val="7030A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案</a:t>
            </a:r>
            <a:r>
              <a:rPr lang="ja-JP" altLang="en-US" sz="4000" b="1" spc="600" dirty="0" smtClean="0">
                <a:solidFill>
                  <a:srgbClr val="7030A0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内</a:t>
            </a:r>
            <a:endParaRPr lang="en-US" altLang="ja-JP" sz="4000" b="1" dirty="0">
              <a:solidFill>
                <a:srgbClr val="7030A0"/>
              </a:solidFill>
              <a:latin typeface="ＤＨＰ特太ゴシック体" panose="020B0500000000000000" pitchFamily="50" charset="-128"/>
              <a:ea typeface="ＤＨＰ特太ゴシック体" panose="020B0500000000000000" pitchFamily="50" charset="-128"/>
              <a:cs typeface="メイリオ" panose="020B0604030504040204" pitchFamily="50" charset="-128"/>
            </a:endParaRPr>
          </a:p>
        </p:txBody>
      </p:sp>
      <p:cxnSp>
        <p:nvCxnSpPr>
          <p:cNvPr id="61" name="直線コネクタ 60"/>
          <p:cNvCxnSpPr/>
          <p:nvPr/>
        </p:nvCxnSpPr>
        <p:spPr>
          <a:xfrm>
            <a:off x="194567" y="9500701"/>
            <a:ext cx="6804000" cy="0"/>
          </a:xfrm>
          <a:prstGeom prst="line">
            <a:avLst/>
          </a:prstGeom>
          <a:ln w="12700" cap="rnd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Group 6"/>
          <p:cNvGrpSpPr>
            <a:grpSpLocks/>
          </p:cNvGrpSpPr>
          <p:nvPr/>
        </p:nvGrpSpPr>
        <p:grpSpPr bwMode="auto">
          <a:xfrm>
            <a:off x="-457200" y="10063063"/>
            <a:ext cx="8064500" cy="503238"/>
            <a:chOff x="-397" y="16443"/>
            <a:chExt cx="12700" cy="794"/>
          </a:xfrm>
        </p:grpSpPr>
        <p:sp>
          <p:nvSpPr>
            <p:cNvPr id="38" name="AutoShape 7"/>
            <p:cNvSpPr>
              <a:spLocks noChangeArrowheads="1"/>
            </p:cNvSpPr>
            <p:nvPr/>
          </p:nvSpPr>
          <p:spPr bwMode="auto">
            <a:xfrm>
              <a:off x="-397" y="16443"/>
              <a:ext cx="10885" cy="794"/>
            </a:xfrm>
            <a:prstGeom prst="roundRect">
              <a:avLst>
                <a:gd name="adj" fmla="val 50000"/>
              </a:avLst>
            </a:prstGeom>
            <a:solidFill>
              <a:srgbClr val="0099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39" name="Oval 8"/>
            <p:cNvSpPr>
              <a:spLocks noChangeArrowheads="1"/>
            </p:cNvSpPr>
            <p:nvPr/>
          </p:nvSpPr>
          <p:spPr bwMode="auto">
            <a:xfrm>
              <a:off x="10490" y="16443"/>
              <a:ext cx="794" cy="794"/>
            </a:xfrm>
            <a:prstGeom prst="ellipse">
              <a:avLst/>
            </a:prstGeom>
            <a:solidFill>
              <a:srgbClr val="FFC000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sp>
          <p:nvSpPr>
            <p:cNvPr id="45" name="AutoShape 9"/>
            <p:cNvSpPr>
              <a:spLocks noChangeArrowheads="1"/>
            </p:cNvSpPr>
            <p:nvPr/>
          </p:nvSpPr>
          <p:spPr bwMode="auto">
            <a:xfrm>
              <a:off x="11283" y="16443"/>
              <a:ext cx="1020" cy="794"/>
            </a:xfrm>
            <a:prstGeom prst="roundRect">
              <a:avLst>
                <a:gd name="adj" fmla="val 50000"/>
              </a:avLst>
            </a:prstGeom>
            <a:solidFill>
              <a:srgbClr val="009944"/>
            </a:solidFill>
            <a:ln w="9525">
              <a:noFill/>
              <a:round/>
              <a:headEnd/>
              <a:tailEnd/>
            </a:ln>
          </p:spPr>
          <p:txBody>
            <a:bodyPr vert="horz" wrap="square" lIns="74295" tIns="8890" rIns="74295" bIns="889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</p:grpSp>
      <p:sp>
        <p:nvSpPr>
          <p:cNvPr id="6" name="角丸四角形 5"/>
          <p:cNvSpPr/>
          <p:nvPr/>
        </p:nvSpPr>
        <p:spPr>
          <a:xfrm>
            <a:off x="1607117" y="558007"/>
            <a:ext cx="4153573" cy="342492"/>
          </a:xfrm>
          <a:prstGeom prst="roundRect">
            <a:avLst>
              <a:gd name="adj" fmla="val 50000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>
                <a:solidFill>
                  <a:schemeClr val="bg1"/>
                </a:solidFill>
                <a:latin typeface="ＤＨＰ特太ゴシック体" panose="020B0500000000000000" pitchFamily="50" charset="-128"/>
                <a:ea typeface="ＤＨＰ特太ゴシック体" panose="020B0500000000000000" pitchFamily="50" charset="-128"/>
                <a:cs typeface="メイリオ" panose="020B0604030504040204" pitchFamily="50" charset="-128"/>
              </a:rPr>
              <a:t>シニア世代のための就職相談窓口</a:t>
            </a:r>
            <a:endParaRPr kumimoji="1" lang="ja-JP" altLang="en-US" dirty="0">
              <a:solidFill>
                <a:schemeClr val="bg1"/>
              </a:solidFill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0" y="1627961"/>
            <a:ext cx="7200900" cy="7872740"/>
          </a:xfrm>
          <a:prstGeom prst="rect">
            <a:avLst/>
          </a:prstGeom>
          <a:solidFill>
            <a:srgbClr val="FFFF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663082" y="2078915"/>
            <a:ext cx="576458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人生１００年時代！</a:t>
            </a:r>
            <a:endParaRPr lang="ja-JP" altLang="en-US" sz="480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2" name="正方形/長方形 31"/>
          <p:cNvSpPr/>
          <p:nvPr/>
        </p:nvSpPr>
        <p:spPr>
          <a:xfrm>
            <a:off x="5858148" y="9832391"/>
            <a:ext cx="1341437" cy="247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637" tIns="47819" rIns="95637" bIns="47819"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ja-JP" sz="800" dirty="0" smtClean="0">
                <a:solidFill>
                  <a:schemeClr val="tx1"/>
                </a:solidFill>
              </a:rPr>
              <a:t>070401</a:t>
            </a:r>
            <a:endParaRPr lang="en-US" altLang="ja-JP" sz="800" dirty="0">
              <a:solidFill>
                <a:schemeClr val="tx1"/>
              </a:solidFill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1363094" y="3335927"/>
            <a:ext cx="418157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44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どうする仕事？</a:t>
            </a:r>
            <a:endParaRPr lang="ja-JP" altLang="en-US" sz="44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13029" y="4553073"/>
            <a:ext cx="62646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600" b="1" dirty="0" smtClean="0">
                <a:solidFill>
                  <a:srgbClr val="0070C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シルバー歓迎求人あります！</a:t>
            </a:r>
            <a:endParaRPr lang="ja-JP" altLang="en-US" sz="3600" b="1" dirty="0">
              <a:solidFill>
                <a:srgbClr val="0070C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339721" y="5865128"/>
            <a:ext cx="62646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２階総合受付にお越しください。</a:t>
            </a:r>
            <a:endParaRPr lang="ja-JP" altLang="en-US" sz="3200" b="1" dirty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72108" y="7071723"/>
            <a:ext cx="7128792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お電話での相談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 ☎ ０５２ｰ８５５ｰ３７４０</a:t>
            </a:r>
            <a:r>
              <a:rPr lang="en-US" altLang="ja-JP" sz="2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(</a:t>
            </a:r>
            <a:r>
              <a:rPr lang="ja-JP" altLang="en-US" sz="18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部門コード</a:t>
            </a:r>
            <a:r>
              <a:rPr lang="ja-JP" altLang="en-US" sz="2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４２＃</a:t>
            </a:r>
            <a:r>
              <a:rPr lang="en-US" altLang="ja-JP" sz="2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)</a:t>
            </a:r>
          </a:p>
          <a:p>
            <a:endParaRPr lang="en-US" altLang="ja-JP" b="1" dirty="0" smtClean="0">
              <a:solidFill>
                <a:srgbClr val="0000CC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2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2400" b="1" dirty="0" smtClean="0">
                <a:solidFill>
                  <a:srgbClr val="0000CC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お手元に求職番号と求人番号をご準備ください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。</a:t>
            </a:r>
            <a:endParaRPr lang="en-US" altLang="ja-JP" sz="2400" b="1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24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ご利用時間</a:t>
            </a:r>
            <a:endParaRPr lang="en-US" altLang="ja-JP" sz="24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月曜日～金曜日　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8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30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～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17</a:t>
            </a:r>
            <a:r>
              <a:rPr lang="ja-JP" altLang="en-US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24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15</a:t>
            </a:r>
            <a:r>
              <a:rPr lang="en-US" altLang="ja-JP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/>
            </a:r>
            <a:br>
              <a:rPr lang="en-US" altLang="ja-JP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</a:br>
            <a:r>
              <a:rPr lang="ja-JP" altLang="en-US" sz="18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</a:t>
            </a:r>
            <a:endParaRPr lang="ja-JP" altLang="en-US" sz="18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522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Words>274</Words>
  <PresentationFormat>ユーザー設定</PresentationFormat>
  <Paragraphs>39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ＤＨＰ特太ゴシック体</vt:lpstr>
      <vt:lpstr>ＭＳ Ｐゴシック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