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6858000" cy="9906000" type="A4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F8"/>
    <a:srgbClr val="FFE1FF"/>
    <a:srgbClr val="FFD9F3"/>
    <a:srgbClr val="DB5793"/>
    <a:srgbClr val="B7375F"/>
    <a:srgbClr val="FFFF66"/>
    <a:srgbClr val="D34DA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5993" autoAdjust="0"/>
  </p:normalViewPr>
  <p:slideViewPr>
    <p:cSldViewPr>
      <p:cViewPr varScale="1">
        <p:scale>
          <a:sx n="72" d="100"/>
          <a:sy n="72" d="100"/>
        </p:scale>
        <p:origin x="1626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4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4" y="0"/>
            <a:ext cx="2949574" cy="496888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96185E0-E877-4C2C-BBE3-5650D02EEE71}" type="datetimeFigureOut">
              <a:rPr lang="ja-JP" altLang="en-US"/>
              <a:pPr>
                <a:defRPr/>
              </a:pPr>
              <a:t>2022/9/1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3537" cy="4471988"/>
          </a:xfrm>
          <a:prstGeom prst="rect">
            <a:avLst/>
          </a:prstGeom>
        </p:spPr>
        <p:txBody>
          <a:bodyPr vert="horz" lIns="91438" tIns="45718" rIns="91438" bIns="45718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868"/>
            <a:ext cx="2949574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4" y="9440868"/>
            <a:ext cx="2949574" cy="49688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11D33F8-E9B0-4AC3-8BA7-A5EE6015BE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3419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72E62-973A-4AB8-B663-45063C9C2921}" type="datetimeFigureOut">
              <a:rPr lang="ja-JP" altLang="en-US"/>
              <a:pPr>
                <a:defRPr/>
              </a:pPr>
              <a:t>2022/9/1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A374B-61C9-465E-A8C3-940097735E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3D62-7B99-4FAA-ACDF-0F7AED9AB356}" type="datetimeFigureOut">
              <a:rPr lang="ja-JP" altLang="en-US"/>
              <a:pPr>
                <a:defRPr/>
              </a:pPr>
              <a:t>2022/9/1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EDFCC-5D8E-479A-A0BD-C0E591C177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A9517-28B4-4F54-B621-BA1C49852B80}" type="datetimeFigureOut">
              <a:rPr lang="ja-JP" altLang="en-US"/>
              <a:pPr>
                <a:defRPr/>
              </a:pPr>
              <a:t>2022/9/1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FC18C-9B54-4A1E-A8F6-57F98A2445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C334D-C9CB-451A-A2C6-F11C20AC98BE}" type="datetimeFigureOut">
              <a:rPr lang="ja-JP" altLang="en-US"/>
              <a:pPr>
                <a:defRPr/>
              </a:pPr>
              <a:t>2022/9/1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1CFA6-8A59-48D0-B35C-989DDD2978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FA16-E16F-402D-B837-332DE45B8E3C}" type="datetimeFigureOut">
              <a:rPr lang="ja-JP" altLang="en-US"/>
              <a:pPr>
                <a:defRPr/>
              </a:pPr>
              <a:t>2022/9/1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F379-0C42-4CD7-AA73-5A57350A18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E5A8D-8D24-43E2-9A88-FA50F8D9C592}" type="datetimeFigureOut">
              <a:rPr lang="ja-JP" altLang="en-US"/>
              <a:pPr>
                <a:defRPr/>
              </a:pPr>
              <a:t>2022/9/1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2DD67-B3FB-449B-AA12-1A3685F174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BB616-9EBC-4F1E-891A-418B759E7344}" type="datetimeFigureOut">
              <a:rPr lang="ja-JP" altLang="en-US"/>
              <a:pPr>
                <a:defRPr/>
              </a:pPr>
              <a:t>2022/9/1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BF053-EFB6-4784-8E5A-5351B90D3C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BBCE1-25CC-4CE2-B848-C49EED4801C5}" type="datetimeFigureOut">
              <a:rPr lang="ja-JP" altLang="en-US"/>
              <a:pPr>
                <a:defRPr/>
              </a:pPr>
              <a:t>2022/9/1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4382A-DB07-4221-8612-F62FBA0E89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96FAB-D9B7-455D-BA30-C00487B3BB5F}" type="datetimeFigureOut">
              <a:rPr lang="ja-JP" altLang="en-US"/>
              <a:pPr>
                <a:defRPr/>
              </a:pPr>
              <a:t>2022/9/1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778D5-20D2-4B08-8185-5E658573D9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EE6E7-ECB7-4009-8E26-1A0FF70027DA}" type="datetimeFigureOut">
              <a:rPr lang="ja-JP" altLang="en-US"/>
              <a:pPr>
                <a:defRPr/>
              </a:pPr>
              <a:t>2022/9/1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C9141-1E48-49A7-9727-1F3215ACD3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96E13-E48B-46CB-98BF-13632160CEBB}" type="datetimeFigureOut">
              <a:rPr lang="ja-JP" altLang="en-US"/>
              <a:pPr>
                <a:defRPr/>
              </a:pPr>
              <a:t>2022/9/1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0D607-D6F2-4FE5-9EE6-C3372DC40B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DEECA9-CB6A-4634-8A19-161DD6D4FBD1}" type="datetimeFigureOut">
              <a:rPr lang="ja-JP" altLang="en-US"/>
              <a:pPr>
                <a:defRPr/>
              </a:pPr>
              <a:t>2022/9/1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4E44BDF-662E-428A-A169-BD9B82A4CF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/>
          <p:cNvSpPr/>
          <p:nvPr/>
        </p:nvSpPr>
        <p:spPr>
          <a:xfrm>
            <a:off x="194427" y="272480"/>
            <a:ext cx="6374568" cy="72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学校及び関係機関と連携して、障害のある学生の方等の</a:t>
            </a:r>
            <a:endParaRPr lang="en-US" altLang="ja-JP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就職活動をサポートしています。</a:t>
            </a:r>
            <a:endParaRPr lang="en-US" altLang="ja-JP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96252" y="1811616"/>
            <a:ext cx="5970918" cy="2781344"/>
          </a:xfrm>
          <a:prstGeom prst="roundRect">
            <a:avLst>
              <a:gd name="adj" fmla="val 9131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anchor="ctr"/>
          <a:lstStyle/>
          <a:p>
            <a:pPr>
              <a:lnSpc>
                <a:spcPct val="1100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  </a:t>
            </a:r>
            <a:endParaRPr lang="en-US" altLang="ja-JP" sz="10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★　対象者</a:t>
            </a:r>
            <a:endParaRPr lang="en-US" altLang="ja-JP" sz="12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障害者手帳を持っている大学、大学院、短大、高専、</a:t>
            </a:r>
            <a:r>
              <a:rPr lang="ja-JP" altLang="en-US" sz="12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専修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学校卒業予定者</a:t>
            </a:r>
            <a:endParaRPr lang="en-US" altLang="ja-JP" sz="12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既卒３年以内の</a:t>
            </a:r>
            <a:r>
              <a:rPr lang="ja-JP" altLang="en-US" sz="12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方</a:t>
            </a:r>
            <a:endParaRPr lang="en-US" altLang="ja-JP" sz="12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発達障害、難治性疾患等（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手帳の有無は問いません）</a:t>
            </a:r>
            <a:endParaRPr lang="en-US" altLang="ja-JP" sz="12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10000"/>
              </a:lnSpc>
              <a:defRPr/>
            </a:pPr>
            <a:endParaRPr lang="en-US" altLang="ja-JP" sz="12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★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相談体制</a:t>
            </a:r>
            <a:endParaRPr lang="en-US" altLang="ja-JP" sz="12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担当者制によるきめ細かな相談、個々の事情に配慮してじっくり相談できます。</a:t>
            </a:r>
            <a:endParaRPr lang="en-US" altLang="ja-JP" sz="12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予約相談で、お待たせしません。</a:t>
            </a:r>
            <a:endParaRPr lang="en-US" altLang="ja-JP" sz="12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10000"/>
              </a:lnSpc>
              <a:defRPr/>
            </a:pPr>
            <a:endParaRPr lang="en-US" altLang="ja-JP" sz="12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★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相談時間</a:t>
            </a:r>
            <a:endParaRPr lang="en-US" altLang="ja-JP" sz="12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月曜～金曜日　午前１１時～午後６時まで</a:t>
            </a:r>
            <a:endParaRPr lang="en-US" altLang="ja-JP" sz="12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088" name="正方形/長方形 38"/>
          <p:cNvSpPr>
            <a:spLocks noChangeArrowheads="1"/>
          </p:cNvSpPr>
          <p:nvPr/>
        </p:nvSpPr>
        <p:spPr bwMode="auto">
          <a:xfrm>
            <a:off x="551383" y="6326612"/>
            <a:ext cx="5815786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Ins="36000">
            <a:spAutoFit/>
          </a:bodyPr>
          <a:lstStyle/>
          <a:p>
            <a:pPr>
              <a:defRPr/>
            </a:pPr>
            <a:r>
              <a:rPr lang="ja-JP" altLang="en-US" sz="900" dirty="0" smtClean="0">
                <a:solidFill>
                  <a:schemeClr val="bg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bg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＜仕事をしたいけど、不安なことがある＞</a:t>
            </a:r>
            <a:endParaRPr lang="en-US" altLang="ja-JP" sz="1200" dirty="0" smtClean="0">
              <a:solidFill>
                <a:schemeClr val="bg2">
                  <a:lumMod val="7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defRPr/>
            </a:pPr>
            <a:r>
              <a:rPr lang="ja-JP" altLang="en-US" sz="1200" i="1" dirty="0" smtClean="0">
                <a:latin typeface="HG丸ｺﾞｼｯｸM-PRO" pitchFamily="50" charset="-128"/>
                <a:ea typeface="HG丸ｺﾞｼｯｸM-PRO" pitchFamily="50" charset="-128"/>
              </a:rPr>
              <a:t>仕事の探し方や履歴書の書き方など、仕事に関するさまざまな相談に応じます。</a:t>
            </a:r>
            <a:endParaRPr lang="en-US" altLang="ja-JP" sz="1200" i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200" i="1" dirty="0" smtClean="0">
                <a:latin typeface="HG丸ｺﾞｼｯｸM-PRO" pitchFamily="50" charset="-128"/>
                <a:ea typeface="HG丸ｺﾞｼｯｸM-PRO" pitchFamily="50" charset="-128"/>
              </a:rPr>
              <a:t>障害学生を対象とした求人情報を提供します。</a:t>
            </a:r>
            <a:endParaRPr lang="en-US" altLang="ja-JP" sz="1200" i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2" name="正方形/長方形 38"/>
          <p:cNvSpPr>
            <a:spLocks noChangeArrowheads="1"/>
          </p:cNvSpPr>
          <p:nvPr/>
        </p:nvSpPr>
        <p:spPr bwMode="auto">
          <a:xfrm>
            <a:off x="518988" y="5298203"/>
            <a:ext cx="584818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Ins="36000">
            <a:spAutoFit/>
          </a:bodyPr>
          <a:lstStyle/>
          <a:p>
            <a:pPr>
              <a:defRPr/>
            </a:pPr>
            <a:r>
              <a:rPr lang="ja-JP" altLang="en-US" sz="900" i="1" dirty="0" smtClean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200" i="1" dirty="0" smtClean="0">
                <a:solidFill>
                  <a:schemeClr val="bg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ja-JP" altLang="en-US" sz="1200" dirty="0" smtClean="0">
                <a:solidFill>
                  <a:schemeClr val="bg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どんな仕事が向いているかわからない＞</a:t>
            </a:r>
            <a:endParaRPr lang="en-US" altLang="ja-JP" sz="1200" dirty="0" smtClean="0">
              <a:solidFill>
                <a:schemeClr val="bg2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defRPr/>
            </a:pPr>
            <a:r>
              <a:rPr lang="ja-JP" altLang="en-US" sz="1200" i="1" dirty="0" smtClean="0">
                <a:latin typeface="HG丸ｺﾞｼｯｸM-PRO" pitchFamily="50" charset="-128"/>
                <a:ea typeface="HG丸ｺﾞｼｯｸM-PRO" pitchFamily="50" charset="-128"/>
              </a:rPr>
              <a:t>障害の状況をお聞きしながら、アドバイスします。</a:t>
            </a:r>
            <a:endParaRPr lang="en-US" altLang="ja-JP" sz="1200" i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200" i="1" dirty="0" smtClean="0">
                <a:latin typeface="HG丸ｺﾞｼｯｸM-PRO" pitchFamily="50" charset="-128"/>
                <a:ea typeface="HG丸ｺﾞｼｯｸM-PRO" pitchFamily="50" charset="-128"/>
              </a:rPr>
              <a:t>職業能力や仕事の適性などを把握するため、必要に応じて専門機関（地域障害者職業センター）による職業評価をご案内します。</a:t>
            </a:r>
            <a:endParaRPr lang="en-US" altLang="ja-JP" sz="1200" i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717084" y="4755061"/>
            <a:ext cx="5376212" cy="470655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ja-JP" altLang="en-US" sz="1200" dirty="0" smtClean="0">
                <a:solidFill>
                  <a:schemeClr val="bg1"/>
                </a:solidFill>
                <a:ea typeface="ＤＨＰ特太ゴシック体" pitchFamily="2" charset="-128"/>
              </a:rPr>
              <a:t>学生の方からのさまざまな</a:t>
            </a:r>
            <a:r>
              <a:rPr lang="ja-JP" altLang="en-US" sz="1200" dirty="0" smtClean="0">
                <a:solidFill>
                  <a:schemeClr val="bg1"/>
                </a:solidFill>
                <a:ea typeface="ＤＨＰ特太ゴシック体" pitchFamily="2" charset="-128"/>
              </a:rPr>
              <a:t>相談</a:t>
            </a:r>
            <a:r>
              <a:rPr lang="ja-JP" altLang="en-US" sz="1200" dirty="0" smtClean="0">
                <a:solidFill>
                  <a:schemeClr val="bg1"/>
                </a:solidFill>
                <a:ea typeface="ＤＨＰ特太ゴシック体" pitchFamily="2" charset="-128"/>
              </a:rPr>
              <a:t>に応じています</a:t>
            </a:r>
            <a:endParaRPr lang="ja-JP" altLang="en-US" sz="1200" dirty="0">
              <a:solidFill>
                <a:schemeClr val="bg1"/>
              </a:solidFill>
              <a:ea typeface="ＤＨＰ特太ゴシック体" pitchFamily="2" charset="-128"/>
            </a:endParaRPr>
          </a:p>
        </p:txBody>
      </p:sp>
      <p:sp>
        <p:nvSpPr>
          <p:cNvPr id="28" name="正方形/長方形 38"/>
          <p:cNvSpPr>
            <a:spLocks noChangeArrowheads="1"/>
          </p:cNvSpPr>
          <p:nvPr/>
        </p:nvSpPr>
        <p:spPr bwMode="auto">
          <a:xfrm>
            <a:off x="3645023" y="7323273"/>
            <a:ext cx="2820941" cy="2128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Ins="36000">
            <a:spAutoFit/>
          </a:bodyPr>
          <a:lstStyle/>
          <a:p>
            <a:pPr>
              <a:defRPr/>
            </a:pPr>
            <a:endParaRPr lang="en-US" altLang="ja-JP" sz="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〒１６３－０７２１</a:t>
            </a:r>
            <a:endParaRPr lang="en-US" altLang="ja-JP" sz="11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東京新卒応援ハローワーク</a:t>
            </a:r>
            <a:endParaRPr lang="en-US" altLang="ja-JP" sz="11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東京都新宿区西新宿２－７－１</a:t>
            </a:r>
            <a:endParaRPr lang="en-US" altLang="ja-JP" sz="11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　　　　　　小田急第一生命ビル２１階</a:t>
            </a:r>
            <a:endParaRPr lang="en-US" altLang="ja-JP" sz="11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　電話０３－５３３９－８６０９</a:t>
            </a:r>
            <a:endParaRPr lang="en-US" altLang="ja-JP" sz="11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endParaRPr lang="en-US" altLang="ja-JP" sz="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600"/>
              </a:lnSpc>
              <a:defRPr/>
            </a:pPr>
            <a:r>
              <a:rPr lang="en-US" altLang="ja-JP" sz="900" dirty="0" smtClean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交通機関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】</a:t>
            </a:r>
          </a:p>
          <a:p>
            <a:pPr>
              <a:defRPr/>
            </a:pP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　ＪＲ各線新宿駅西口から徒歩１０分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　東京メトロ丸の内線西新宿駅から徒歩５分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　都営大江戸線都庁前駅から徒歩２分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endParaRPr lang="en-US" altLang="ja-JP" sz="9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endParaRPr lang="en-US" altLang="ja-JP" sz="9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E:\USR\SYKGEA\デスクトップ\新卒地図カラ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11" y="7285830"/>
            <a:ext cx="2951195" cy="220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円/楕円 31"/>
          <p:cNvSpPr/>
          <p:nvPr/>
        </p:nvSpPr>
        <p:spPr>
          <a:xfrm>
            <a:off x="1750890" y="1874659"/>
            <a:ext cx="3384376" cy="36195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ja-JP" altLang="en-US" sz="1200" dirty="0" smtClean="0">
                <a:solidFill>
                  <a:schemeClr val="bg1"/>
                </a:solidFill>
                <a:ea typeface="ＤＨＰ特太ゴシック体" pitchFamily="2" charset="-128"/>
              </a:rPr>
              <a:t>専門支援コーナー</a:t>
            </a:r>
            <a:endParaRPr lang="ja-JP" altLang="en-US" sz="1200" dirty="0">
              <a:solidFill>
                <a:schemeClr val="bg1"/>
              </a:solidFill>
              <a:ea typeface="ＤＨＰ特太ゴシック体" pitchFamily="2" charset="-128"/>
            </a:endParaRPr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548680" y="9491395"/>
            <a:ext cx="56886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spc="-20" dirty="0" smtClean="0">
                <a:solidFill>
                  <a:schemeClr val="accent3"/>
                </a:solidFill>
                <a:latin typeface="HG丸ｺﾞｼｯｸM-PRO" pitchFamily="50" charset="-128"/>
                <a:ea typeface="HG丸ｺﾞｼｯｸM-PRO" pitchFamily="50" charset="-128"/>
              </a:rPr>
              <a:t>東京労働局　東京新卒応援ハローワーク　専門支援コーナー</a:t>
            </a:r>
            <a:endParaRPr lang="en-US" altLang="ja-JP" sz="1400" b="1" spc="-20" dirty="0" smtClean="0">
              <a:solidFill>
                <a:schemeClr val="accent3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" name="Text Box 42"/>
          <p:cNvSpPr txBox="1">
            <a:spLocks noChangeArrowheads="1"/>
          </p:cNvSpPr>
          <p:nvPr/>
        </p:nvSpPr>
        <p:spPr bwMode="auto">
          <a:xfrm>
            <a:off x="717084" y="1072952"/>
            <a:ext cx="568863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spc="-20" dirty="0" smtClean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400" b="1" spc="-2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ご利用前にお電話で「専門支援」とお伝えください。</a:t>
            </a:r>
            <a:r>
              <a:rPr lang="en-US" altLang="ja-JP" sz="1400" b="1" spc="-2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400" b="1" spc="-2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400" b="1" spc="-2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400" b="1" spc="-20" dirty="0" smtClean="0">
                <a:latin typeface="HG丸ｺﾞｼｯｸM-PRO" pitchFamily="50" charset="-128"/>
                <a:ea typeface="HG丸ｺﾞｼｯｸM-PRO" pitchFamily="50" charset="-128"/>
              </a:rPr>
              <a:t>お待たせしないでご案内しますので、ご協力をお願いします。</a:t>
            </a:r>
            <a:endParaRPr lang="en-US" altLang="ja-JP" sz="1400" b="1" spc="-2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spc="-20" dirty="0" smtClean="0">
                <a:latin typeface="HG丸ｺﾞｼｯｸM-PRO" pitchFamily="50" charset="-128"/>
                <a:ea typeface="HG丸ｺﾞｼｯｸM-PRO" pitchFamily="50" charset="-128"/>
              </a:rPr>
              <a:t>電話０３（５３３９）８６０９</a:t>
            </a:r>
            <a:endParaRPr lang="en-US" altLang="ja-JP" sz="1400" b="1" spc="-2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安定局バージョン">
      <a:dk1>
        <a:sysClr val="windowText" lastClr="000000"/>
      </a:dk1>
      <a:lt1>
        <a:sysClr val="window" lastClr="FFFFFF"/>
      </a:lt1>
      <a:dk2>
        <a:srgbClr val="003399"/>
      </a:dk2>
      <a:lt2>
        <a:srgbClr val="FF9933"/>
      </a:lt2>
      <a:accent1>
        <a:srgbClr val="4F81BD"/>
      </a:accent1>
      <a:accent2>
        <a:srgbClr val="C0504D"/>
      </a:accent2>
      <a:accent3>
        <a:srgbClr val="009944"/>
      </a:accent3>
      <a:accent4>
        <a:srgbClr val="8064A2"/>
      </a:accent4>
      <a:accent5>
        <a:srgbClr val="4BACC6"/>
      </a:accent5>
      <a:accent6>
        <a:srgbClr val="FAB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rgbClr val="FF0000"/>
          </a:solidFill>
        </a:ln>
      </a:spPr>
      <a:bodyPr wrap="square" rtlCol="0">
        <a:spAutoFit/>
      </a:bodyPr>
      <a:lstStyle>
        <a:defPPr fontAlgn="base">
          <a:spcBef>
            <a:spcPct val="0"/>
          </a:spcBef>
          <a:spcAft>
            <a:spcPct val="0"/>
          </a:spcAft>
          <a:defRPr kumimoji="1" sz="1050" b="1" dirty="0" smtClean="0">
            <a:latin typeface="HG丸ｺﾞｼｯｸM-PRO" pitchFamily="50" charset="-128"/>
            <a:ea typeface="HG丸ｺﾞｼｯｸM-PRO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2E6060AAD1FB574BB3FF0E3F6A2A62DB" ma:contentTypeVersion="11" ma:contentTypeDescription="" ma:contentTypeScope="" ma:versionID="11e04dbb6fdfe7d9b07e31bc3ee6c3f0">
  <xsd:schema xmlns:xsd="http://www.w3.org/2001/XMLSchema" xmlns:p="http://schemas.microsoft.com/office/2006/metadata/properties" xmlns:ns2="8B97BE19-CDDD-400E-817A-CFDD13F7EC12" xmlns:ns3="75f01009-dcc4-4ee6-9deb-343c0d47766a" targetNamespace="http://schemas.microsoft.com/office/2006/metadata/properties" ma:root="true" ma:fieldsID="b848c53f670473e37d7d54cd1051c5a1" ns2:_="" ns3:_="">
    <xsd:import namespace="8B97BE19-CDDD-400E-817A-CFDD13F7EC12"/>
    <xsd:import namespace="75f01009-dcc4-4ee6-9deb-343c0d47766a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75f01009-dcc4-4ee6-9deb-343c0d47766a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3EDEC6A-42EF-43BC-AA65-012B65DE10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75f01009-dcc4-4ee6-9deb-343c0d47766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E5F9572-37D3-4295-87B1-D923C148FE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DBC3FD-29AB-49B0-98FC-A6322035F9D3}">
  <ds:schemaRefs>
    <ds:schemaRef ds:uri="75f01009-dcc4-4ee6-9deb-343c0d47766a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8B97BE19-CDDD-400E-817A-CFDD13F7EC12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6372</TotalTime>
  <Words>321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ＤＨＰ特太ゴシック体</vt:lpstr>
      <vt:lpstr>HGP創英角ﾎﾟｯﾌﾟ体</vt:lpstr>
      <vt:lpstr>HGS創英角ﾎﾟｯﾌﾟ体</vt:lpstr>
      <vt:lpstr>HG丸ｺﾞｼｯｸM-PRO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岩上利広</cp:lastModifiedBy>
  <cp:revision>734</cp:revision>
  <cp:lastPrinted>2022-09-01T04:29:44Z</cp:lastPrinted>
  <dcterms:created xsi:type="dcterms:W3CDTF">2011-01-06T09:01:45Z</dcterms:created>
  <dcterms:modified xsi:type="dcterms:W3CDTF">2022-09-01T04:31:35Z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0x010100D4C8E2992DE79040B96B48C7F0A03F07</vt:lpwstr>
  </property>
</Properties>
</file>