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263" r:id="rId2"/>
    <p:sldId id="264" r:id="rId3"/>
  </p:sldIdLst>
  <p:sldSz cx="7775575" cy="10907713"/>
  <p:notesSz cx="6735763" cy="98663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a:srgbClr val="FDE533"/>
    <a:srgbClr val="7EBE33"/>
    <a:srgbClr val="32DCFE"/>
    <a:srgbClr val="A2FE32"/>
    <a:srgbClr val="FD33E0"/>
    <a:srgbClr val="76B54B"/>
    <a:srgbClr val="70AD47"/>
    <a:srgbClr val="EC6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972" y="-1062"/>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5029"/>
          </a:xfrm>
          <a:prstGeom prst="rect">
            <a:avLst/>
          </a:prstGeom>
        </p:spPr>
        <p:txBody>
          <a:bodyPr vert="horz" lIns="90782" tIns="45391" rIns="90782" bIns="45391"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6" y="0"/>
            <a:ext cx="2918830" cy="495029"/>
          </a:xfrm>
          <a:prstGeom prst="rect">
            <a:avLst/>
          </a:prstGeom>
        </p:spPr>
        <p:txBody>
          <a:bodyPr vert="horz" lIns="90782" tIns="45391" rIns="90782" bIns="45391" rtlCol="0"/>
          <a:lstStyle>
            <a:lvl1pPr algn="r">
              <a:defRPr sz="1100"/>
            </a:lvl1pPr>
          </a:lstStyle>
          <a:p>
            <a:fld id="{70F99883-74AE-4A2C-81B7-5B86A08198C0}" type="datetimeFigureOut">
              <a:rPr kumimoji="1" lang="ja-JP" altLang="en-US" smtClean="0"/>
              <a:t>2020/12/9</a:t>
            </a:fld>
            <a:endParaRPr kumimoji="1" lang="ja-JP" altLang="en-US"/>
          </a:p>
        </p:txBody>
      </p:sp>
      <p:sp>
        <p:nvSpPr>
          <p:cNvPr id="4" name="スライド イメージ プレースホルダー 3"/>
          <p:cNvSpPr>
            <a:spLocks noGrp="1" noRot="1" noChangeAspect="1"/>
          </p:cNvSpPr>
          <p:nvPr>
            <p:ph type="sldImg" idx="2"/>
          </p:nvPr>
        </p:nvSpPr>
        <p:spPr>
          <a:xfrm>
            <a:off x="2181225" y="1231900"/>
            <a:ext cx="2373313" cy="3332163"/>
          </a:xfrm>
          <a:prstGeom prst="rect">
            <a:avLst/>
          </a:prstGeom>
          <a:noFill/>
          <a:ln w="12700">
            <a:solidFill>
              <a:prstClr val="black"/>
            </a:solidFill>
          </a:ln>
        </p:spPr>
        <p:txBody>
          <a:bodyPr vert="horz" lIns="90782" tIns="45391" rIns="90782" bIns="45391"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782" tIns="45391" rIns="90782" bIns="4539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1288"/>
            <a:ext cx="2918830" cy="495028"/>
          </a:xfrm>
          <a:prstGeom prst="rect">
            <a:avLst/>
          </a:prstGeom>
        </p:spPr>
        <p:txBody>
          <a:bodyPr vert="horz" lIns="90782" tIns="45391" rIns="90782" bIns="45391"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6" y="9371288"/>
            <a:ext cx="2918830" cy="495028"/>
          </a:xfrm>
          <a:prstGeom prst="rect">
            <a:avLst/>
          </a:prstGeom>
        </p:spPr>
        <p:txBody>
          <a:bodyPr vert="horz" lIns="90782" tIns="45391" rIns="90782" bIns="45391"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12/9/2020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12/9/2020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12/9/2020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12/9/2020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12/9/2020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12/9/2020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12/9/2020</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12/9/2020</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12/9/2020</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12/9/2020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12/9/2020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角丸四角形 19"/>
          <p:cNvSpPr/>
          <p:nvPr/>
        </p:nvSpPr>
        <p:spPr>
          <a:xfrm>
            <a:off x="398385" y="7259512"/>
            <a:ext cx="6992735" cy="2325754"/>
          </a:xfrm>
          <a:prstGeom prst="roundRect">
            <a:avLst>
              <a:gd name="adj" fmla="val 9696"/>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0" y="6342"/>
            <a:ext cx="7775575" cy="2363879"/>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AutoShape 3"/>
          <p:cNvSpPr>
            <a:spLocks noChangeArrowheads="1"/>
          </p:cNvSpPr>
          <p:nvPr/>
        </p:nvSpPr>
        <p:spPr bwMode="auto">
          <a:xfrm>
            <a:off x="602291" y="7305124"/>
            <a:ext cx="6609239" cy="2324987"/>
          </a:xfrm>
          <a:prstGeom prst="roundRect">
            <a:avLst>
              <a:gd name="adj" fmla="val 0"/>
            </a:avLst>
          </a:prstGeom>
          <a:noFill/>
          <a:ln w="12700">
            <a:noFill/>
            <a:round/>
            <a:headEnd/>
            <a:tailEnd/>
          </a:ln>
          <a:extLst/>
        </p:spPr>
        <p:txBody>
          <a:bodyPr vert="horz" wrap="square" lIns="74295" tIns="8890" rIns="74295" bIns="8890" numCol="1" anchor="ctr" anchorCtr="0" compatLnSpc="1">
            <a:prstTxWarp prst="textNoShape">
              <a:avLst/>
            </a:prstTxWarp>
          </a:bodyPr>
          <a:lstStyle/>
          <a:p>
            <a:pPr marL="0" marR="0" lvl="0" indent="0" algn="just" defTabSz="914400" rtl="0" eaLnBrk="1" fontAlgn="base" latinLnBrk="0" hangingPunct="1">
              <a:lnSpc>
                <a:spcPts val="1700"/>
              </a:lnSpc>
              <a:spcBef>
                <a:spcPct val="0"/>
              </a:spcBef>
              <a:spcAft>
                <a:spcPct val="0"/>
              </a:spcAft>
              <a:buClrTx/>
              <a:buSzTx/>
              <a:buFontTx/>
              <a:buNone/>
              <a:tabLst/>
            </a:pPr>
            <a:r>
              <a:rPr lang="ja-JP" altLang="en-US" sz="1300" dirty="0" smtClean="0">
                <a:solidFill>
                  <a:schemeClr val="bg1"/>
                </a:solidFill>
                <a:latin typeface="ＭＳ ゴシック" panose="020B0609070205080204" pitchFamily="49" charset="-128"/>
                <a:ea typeface="ＭＳ ゴシック" panose="020B0609070205080204" pitchFamily="49" charset="-128"/>
                <a:cs typeface="ＭＳ Ｐゴシック" pitchFamily="50" charset="-128"/>
              </a:rPr>
              <a:t>　</a:t>
            </a:r>
            <a:r>
              <a:rPr lang="ja-JP" altLang="en-US" sz="1300" dirty="0" smtClean="0">
                <a:latin typeface="HG丸ｺﾞｼｯｸM-PRO" panose="020F0600000000000000" pitchFamily="50" charset="-128"/>
                <a:ea typeface="HG丸ｺﾞｼｯｸM-PRO" panose="020F0600000000000000" pitchFamily="50" charset="-128"/>
                <a:cs typeface="ＭＳ Ｐゴシック" pitchFamily="50" charset="-128"/>
              </a:rPr>
              <a:t>働き方改革関連法のうち、</a:t>
            </a:r>
            <a:r>
              <a:rPr lang="ja-JP" altLang="en-US" sz="1300" dirty="0" smtClean="0">
                <a:solidFill>
                  <a:srgbClr val="FF0000"/>
                </a:solidFill>
                <a:latin typeface="HG丸ｺﾞｼｯｸM-PRO" panose="020F0600000000000000" pitchFamily="50" charset="-128"/>
                <a:ea typeface="HG丸ｺﾞｼｯｸM-PRO" panose="020F0600000000000000" pitchFamily="50" charset="-128"/>
                <a:cs typeface="ＭＳ Ｐゴシック" pitchFamily="50" charset="-128"/>
              </a:rPr>
              <a:t>同一労働同一賃金</a:t>
            </a:r>
            <a:r>
              <a:rPr lang="ja-JP" altLang="en-US" sz="1300" dirty="0" smtClean="0">
                <a:latin typeface="HG丸ｺﾞｼｯｸM-PRO" panose="020F0600000000000000" pitchFamily="50" charset="-128"/>
                <a:ea typeface="HG丸ｺﾞｼｯｸM-PRO" panose="020F0600000000000000" pitchFamily="50" charset="-128"/>
                <a:cs typeface="ＭＳ Ｐゴシック" pitchFamily="50" charset="-128"/>
              </a:rPr>
              <a:t>を定めた「パート有期労働法」が令和</a:t>
            </a:r>
            <a:r>
              <a:rPr lang="en-US" altLang="ja-JP" sz="1300" dirty="0" smtClean="0">
                <a:latin typeface="HG丸ｺﾞｼｯｸM-PRO" panose="020F0600000000000000" pitchFamily="50" charset="-128"/>
                <a:ea typeface="HG丸ｺﾞｼｯｸM-PRO" panose="020F0600000000000000" pitchFamily="50" charset="-128"/>
                <a:cs typeface="ＭＳ Ｐゴシック" pitchFamily="50" charset="-128"/>
              </a:rPr>
              <a:t>2</a:t>
            </a:r>
            <a:r>
              <a:rPr lang="ja-JP" altLang="en-US" sz="1300" dirty="0" smtClean="0">
                <a:latin typeface="HG丸ｺﾞｼｯｸM-PRO" panose="020F0600000000000000" pitchFamily="50" charset="-128"/>
                <a:ea typeface="HG丸ｺﾞｼｯｸM-PRO" panose="020F0600000000000000" pitchFamily="50" charset="-128"/>
                <a:cs typeface="ＭＳ Ｐゴシック" pitchFamily="50" charset="-128"/>
              </a:rPr>
              <a:t>年４月から大企業に適用されましたが</a:t>
            </a:r>
            <a:r>
              <a:rPr lang="ja-JP" altLang="en-US" sz="1300" dirty="0" smtClean="0">
                <a:solidFill>
                  <a:srgbClr val="FF0000"/>
                </a:solidFill>
                <a:latin typeface="HG丸ｺﾞｼｯｸM-PRO" panose="020F0600000000000000" pitchFamily="50" charset="-128"/>
                <a:ea typeface="HG丸ｺﾞｼｯｸM-PRO" panose="020F0600000000000000" pitchFamily="50" charset="-128"/>
                <a:cs typeface="ＭＳ Ｐゴシック" pitchFamily="50" charset="-128"/>
              </a:rPr>
              <a:t>、令和３年４月より中小企業にも適用</a:t>
            </a:r>
            <a:r>
              <a:rPr lang="ja-JP" altLang="en-US" sz="1300" dirty="0" smtClean="0">
                <a:latin typeface="HG丸ｺﾞｼｯｸM-PRO" panose="020F0600000000000000" pitchFamily="50" charset="-128"/>
                <a:ea typeface="HG丸ｺﾞｼｯｸM-PRO" panose="020F0600000000000000" pitchFamily="50" charset="-128"/>
                <a:cs typeface="ＭＳ Ｐゴシック" pitchFamily="50" charset="-128"/>
              </a:rPr>
              <a:t>となります。</a:t>
            </a:r>
            <a:endParaRPr lang="en-US" altLang="ja-JP" sz="13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marL="0" marR="0" lvl="0" indent="0" algn="just" defTabSz="914400" rtl="0" eaLnBrk="1" fontAlgn="base" latinLnBrk="0" hangingPunct="1">
              <a:lnSpc>
                <a:spcPts val="1700"/>
              </a:lnSpc>
              <a:spcBef>
                <a:spcPct val="0"/>
              </a:spcBef>
              <a:spcAft>
                <a:spcPct val="0"/>
              </a:spcAft>
              <a:buClrTx/>
              <a:buSzTx/>
              <a:buFontTx/>
              <a:buNone/>
              <a:tabLst/>
            </a:pPr>
            <a:r>
              <a:rPr lang="ja-JP" altLang="en-US" sz="1300" dirty="0" smtClean="0">
                <a:latin typeface="HG丸ｺﾞｼｯｸM-PRO" panose="020F0600000000000000" pitchFamily="50" charset="-128"/>
                <a:ea typeface="HG丸ｺﾞｼｯｸM-PRO" panose="020F0600000000000000" pitchFamily="50" charset="-128"/>
                <a:cs typeface="ＭＳ Ｐゴシック" pitchFamily="50" charset="-128"/>
              </a:rPr>
              <a:t>　また、令和２年６月１日より</a:t>
            </a:r>
            <a:r>
              <a:rPr lang="ja-JP" altLang="en-US" sz="1300" dirty="0" smtClean="0">
                <a:solidFill>
                  <a:srgbClr val="FF0000"/>
                </a:solidFill>
                <a:latin typeface="HG丸ｺﾞｼｯｸM-PRO" panose="020F0600000000000000" pitchFamily="50" charset="-128"/>
                <a:ea typeface="HG丸ｺﾞｼｯｸM-PRO" panose="020F0600000000000000" pitchFamily="50" charset="-128"/>
                <a:cs typeface="ＭＳ Ｐゴシック" pitchFamily="50" charset="-128"/>
              </a:rPr>
              <a:t>パワーハラスメントの防止措置を定めた改正「労働施策総合推進法」</a:t>
            </a:r>
            <a:r>
              <a:rPr lang="ja-JP" altLang="en-US" sz="1300" dirty="0" smtClean="0">
                <a:latin typeface="HG丸ｺﾞｼｯｸM-PRO" panose="020F0600000000000000" pitchFamily="50" charset="-128"/>
                <a:ea typeface="HG丸ｺﾞｼｯｸM-PRO" panose="020F0600000000000000" pitchFamily="50" charset="-128"/>
                <a:cs typeface="ＭＳ Ｐゴシック" pitchFamily="50" charset="-128"/>
              </a:rPr>
              <a:t>が施行され、大企業でパワーハラスメント防止のために雇用管理上必要な措置を講じることが事業主の義務となりましたが、</a:t>
            </a:r>
            <a:r>
              <a:rPr lang="ja-JP" altLang="en-US" sz="1300" dirty="0" smtClean="0">
                <a:solidFill>
                  <a:srgbClr val="FF0000"/>
                </a:solidFill>
                <a:latin typeface="HG丸ｺﾞｼｯｸM-PRO" panose="020F0600000000000000" pitchFamily="50" charset="-128"/>
                <a:ea typeface="HG丸ｺﾞｼｯｸM-PRO" panose="020F0600000000000000" pitchFamily="50" charset="-128"/>
                <a:cs typeface="ＭＳ Ｐゴシック" pitchFamily="50" charset="-128"/>
              </a:rPr>
              <a:t>令和４年４月には中小企業の事業主も義務</a:t>
            </a:r>
            <a:r>
              <a:rPr lang="ja-JP" altLang="en-US" sz="1300" dirty="0" smtClean="0">
                <a:latin typeface="HG丸ｺﾞｼｯｸM-PRO" panose="020F0600000000000000" pitchFamily="50" charset="-128"/>
                <a:ea typeface="HG丸ｺﾞｼｯｸM-PRO" panose="020F0600000000000000" pitchFamily="50" charset="-128"/>
                <a:cs typeface="ＭＳ Ｐゴシック" pitchFamily="50" charset="-128"/>
              </a:rPr>
              <a:t>となります。また、</a:t>
            </a:r>
            <a:r>
              <a:rPr lang="ja-JP" altLang="en-US" sz="1300" dirty="0" smtClean="0">
                <a:solidFill>
                  <a:srgbClr val="0070C0"/>
                </a:solidFill>
                <a:latin typeface="HG丸ｺﾞｼｯｸM-PRO" panose="020F0600000000000000" pitchFamily="50" charset="-128"/>
                <a:ea typeface="HG丸ｺﾞｼｯｸM-PRO" panose="020F0600000000000000" pitchFamily="50" charset="-128"/>
                <a:cs typeface="ＭＳ Ｐゴシック" pitchFamily="50" charset="-128"/>
              </a:rPr>
              <a:t>セクシュアルハラスメント等の防止対策は令和２年６月１日より強化</a:t>
            </a:r>
            <a:r>
              <a:rPr lang="ja-JP" altLang="en-US" sz="1300" dirty="0" smtClean="0">
                <a:latin typeface="HG丸ｺﾞｼｯｸM-PRO" panose="020F0600000000000000" pitchFamily="50" charset="-128"/>
                <a:ea typeface="HG丸ｺﾞｼｯｸM-PRO" panose="020F0600000000000000" pitchFamily="50" charset="-128"/>
                <a:cs typeface="ＭＳ Ｐゴシック" pitchFamily="50" charset="-128"/>
              </a:rPr>
              <a:t>されました。</a:t>
            </a:r>
            <a:endParaRPr lang="en-US" altLang="ja-JP" sz="13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marL="0" marR="0" lvl="0" indent="0" algn="just" defTabSz="914400" rtl="0" eaLnBrk="1" fontAlgn="base" latinLnBrk="0" hangingPunct="1">
              <a:lnSpc>
                <a:spcPts val="1700"/>
              </a:lnSpc>
              <a:spcBef>
                <a:spcPct val="0"/>
              </a:spcBef>
              <a:spcAft>
                <a:spcPct val="0"/>
              </a:spcAft>
              <a:buClrTx/>
              <a:buSzTx/>
              <a:buFontTx/>
              <a:buNone/>
              <a:tabLst/>
            </a:pPr>
            <a:r>
              <a:rPr lang="ja-JP" altLang="en-US" sz="1300" dirty="0">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300" dirty="0" smtClean="0">
                <a:latin typeface="HG丸ｺﾞｼｯｸM-PRO" panose="020F0600000000000000" pitchFamily="50" charset="-128"/>
                <a:ea typeface="HG丸ｺﾞｼｯｸM-PRO" panose="020F0600000000000000" pitchFamily="50" charset="-128"/>
                <a:cs typeface="ＭＳ Ｐゴシック" pitchFamily="50" charset="-128"/>
              </a:rPr>
              <a:t>徳島労働局では</a:t>
            </a:r>
            <a:r>
              <a:rPr lang="ja-JP" altLang="en-US" sz="1300" dirty="0">
                <a:latin typeface="HG丸ｺﾞｼｯｸM-PRO" panose="020F0600000000000000" pitchFamily="50" charset="-128"/>
                <a:ea typeface="HG丸ｺﾞｼｯｸM-PRO" panose="020F0600000000000000" pitchFamily="50" charset="-128"/>
                <a:cs typeface="ＭＳ Ｐゴシック" pitchFamily="50" charset="-128"/>
              </a:rPr>
              <a:t>、</a:t>
            </a:r>
            <a:r>
              <a:rPr lang="ja-JP" altLang="en-US" sz="1300" dirty="0" smtClean="0">
                <a:latin typeface="HG丸ｺﾞｼｯｸM-PRO" panose="020F0600000000000000" pitchFamily="50" charset="-128"/>
                <a:ea typeface="HG丸ｺﾞｼｯｸM-PRO" panose="020F0600000000000000" pitchFamily="50" charset="-128"/>
                <a:cs typeface="ＭＳ Ｐゴシック" pitchFamily="50" charset="-128"/>
              </a:rPr>
              <a:t>各事業場において、改正法及び指針に沿った適切な措置を講じていただくため、上記のとおりセミナーを開催します。</a:t>
            </a:r>
            <a:endParaRPr lang="en-US" altLang="ja-JP" sz="1300" dirty="0" smtClean="0">
              <a:latin typeface="HG丸ｺﾞｼｯｸM-PRO" panose="020F0600000000000000" pitchFamily="50" charset="-128"/>
              <a:ea typeface="HG丸ｺﾞｼｯｸM-PRO" panose="020F0600000000000000" pitchFamily="50" charset="-128"/>
              <a:cs typeface="ＭＳ Ｐゴシック" pitchFamily="50" charset="-128"/>
            </a:endParaRPr>
          </a:p>
          <a:p>
            <a:pPr marL="0" marR="0" lvl="0" indent="0" algn="just" defTabSz="914400" rtl="0" eaLnBrk="1" fontAlgn="base" latinLnBrk="0" hangingPunct="1">
              <a:lnSpc>
                <a:spcPts val="1700"/>
              </a:lnSpc>
              <a:spcBef>
                <a:spcPct val="0"/>
              </a:spcBef>
              <a:spcAft>
                <a:spcPct val="0"/>
              </a:spcAft>
              <a:buClrTx/>
              <a:buSzTx/>
              <a:buFontTx/>
              <a:buNone/>
              <a:tabLst/>
            </a:pPr>
            <a:r>
              <a:rPr lang="ja-JP" altLang="en-US" sz="1300" dirty="0">
                <a:latin typeface="HG丸ｺﾞｼｯｸM-PRO" panose="020F0600000000000000" pitchFamily="50" charset="-128"/>
                <a:ea typeface="HG丸ｺﾞｼｯｸM-PRO" panose="020F0600000000000000" pitchFamily="50" charset="-128"/>
                <a:cs typeface="ＭＳ Ｐゴシック" pitchFamily="50" charset="-128"/>
              </a:rPr>
              <a:t>　多数</a:t>
            </a:r>
            <a:r>
              <a:rPr lang="ja-JP" altLang="en-US" sz="1300" dirty="0" smtClean="0">
                <a:latin typeface="HG丸ｺﾞｼｯｸM-PRO" panose="020F0600000000000000" pitchFamily="50" charset="-128"/>
                <a:ea typeface="HG丸ｺﾞｼｯｸM-PRO" panose="020F0600000000000000" pitchFamily="50" charset="-128"/>
                <a:cs typeface="ＭＳ Ｐゴシック" pitchFamily="50" charset="-128"/>
              </a:rPr>
              <a:t>の</a:t>
            </a:r>
            <a:r>
              <a:rPr lang="ja-JP" altLang="en-US" sz="1300" dirty="0">
                <a:latin typeface="HG丸ｺﾞｼｯｸM-PRO" panose="020F0600000000000000" pitchFamily="50" charset="-128"/>
                <a:ea typeface="HG丸ｺﾞｼｯｸM-PRO" panose="020F0600000000000000" pitchFamily="50" charset="-128"/>
                <a:cs typeface="ＭＳ Ｐゴシック" pitchFamily="50" charset="-128"/>
              </a:rPr>
              <a:t>皆</a:t>
            </a:r>
            <a:r>
              <a:rPr lang="ja-JP" altLang="en-US" sz="1300" dirty="0" smtClean="0">
                <a:latin typeface="HG丸ｺﾞｼｯｸM-PRO" panose="020F0600000000000000" pitchFamily="50" charset="-128"/>
                <a:ea typeface="HG丸ｺﾞｼｯｸM-PRO" panose="020F0600000000000000" pitchFamily="50" charset="-128"/>
                <a:cs typeface="ＭＳ Ｐゴシック" pitchFamily="50" charset="-128"/>
              </a:rPr>
              <a:t>さまのご参加をお待ちしております。</a:t>
            </a:r>
            <a:endParaRPr kumimoji="1" lang="ja-JP" altLang="ja-JP" sz="1300" b="0" i="0" u="none" strike="noStrike" cap="none" normalizeH="0" baseline="0" dirty="0" smtClean="0">
              <a:ln>
                <a:noFill/>
              </a:ln>
              <a:solidFill>
                <a:schemeClr val="bg1"/>
              </a:solidFill>
              <a:effectLst/>
              <a:latin typeface="HG丸ｺﾞｼｯｸM-PRO" panose="020F0600000000000000" pitchFamily="50" charset="-128"/>
              <a:ea typeface="HG丸ｺﾞｼｯｸM-PRO" panose="020F0600000000000000" pitchFamily="50" charset="-128"/>
              <a:cs typeface="ＭＳ Ｐゴシック" pitchFamily="50" charset="-128"/>
            </a:endParaRPr>
          </a:p>
        </p:txBody>
      </p:sp>
      <p:sp>
        <p:nvSpPr>
          <p:cNvPr id="7" name="テキスト ボックス 6"/>
          <p:cNvSpPr txBox="1"/>
          <p:nvPr/>
        </p:nvSpPr>
        <p:spPr>
          <a:xfrm>
            <a:off x="2319439" y="6736922"/>
            <a:ext cx="4892091" cy="401007"/>
          </a:xfrm>
          <a:prstGeom prst="rect">
            <a:avLst/>
          </a:prstGeom>
          <a:solidFill>
            <a:schemeClr val="bg1"/>
          </a:solidFill>
          <a:ln w="9525" cmpd="thinThick">
            <a:solidFill>
              <a:schemeClr val="tx1"/>
            </a:solidFill>
          </a:ln>
        </p:spPr>
        <p:txBody>
          <a:bodyPr wrap="square" rtlCol="0">
            <a:spAutoFit/>
          </a:bodyPr>
          <a:lstStyle/>
          <a:p>
            <a:r>
              <a:rPr kumimoji="1" lang="ja-JP" altLang="en-US" dirty="0" smtClean="0">
                <a:solidFill>
                  <a:srgbClr val="FF0000"/>
                </a:solidFill>
                <a:latin typeface="HGP創英角ﾎﾟｯﾌﾟ体" panose="040B0A00000000000000" pitchFamily="50" charset="-128"/>
                <a:ea typeface="HGP創英角ﾎﾟｯﾌﾟ体" panose="040B0A00000000000000" pitchFamily="50" charset="-128"/>
              </a:rPr>
              <a:t>講演終了後に個別相談ブースを設けます！</a:t>
            </a:r>
            <a:endParaRPr kumimoji="1" lang="en-US" altLang="ja-JP" dirty="0" smtClean="0">
              <a:solidFill>
                <a:srgbClr val="FF0000"/>
              </a:solidFill>
              <a:latin typeface="HGP創英角ﾎﾟｯﾌﾟ体" panose="040B0A00000000000000" pitchFamily="50" charset="-128"/>
              <a:ea typeface="HGP創英角ﾎﾟｯﾌﾟ体" panose="040B0A00000000000000" pitchFamily="50" charset="-128"/>
            </a:endParaRPr>
          </a:p>
        </p:txBody>
      </p:sp>
      <p:grpSp>
        <p:nvGrpSpPr>
          <p:cNvPr id="10" name="グループ化 9"/>
          <p:cNvGrpSpPr/>
          <p:nvPr/>
        </p:nvGrpSpPr>
        <p:grpSpPr>
          <a:xfrm>
            <a:off x="582518" y="9674956"/>
            <a:ext cx="6795617" cy="861774"/>
            <a:chOff x="1324068" y="9192776"/>
            <a:chExt cx="5881049" cy="727278"/>
          </a:xfrm>
        </p:grpSpPr>
        <p:sp>
          <p:nvSpPr>
            <p:cNvPr id="11" name="円/楕円 2"/>
            <p:cNvSpPr/>
            <p:nvPr/>
          </p:nvSpPr>
          <p:spPr>
            <a:xfrm>
              <a:off x="1324068" y="9257538"/>
              <a:ext cx="1318496" cy="597755"/>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問合せ</a:t>
              </a:r>
              <a:endParaRPr kumimoji="1"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申込先</a:t>
              </a:r>
              <a:endParaRPr kumimoji="1"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2681410" y="9192776"/>
              <a:ext cx="4523707" cy="727278"/>
            </a:xfrm>
            <a:prstGeom prst="rect">
              <a:avLst/>
            </a:prstGeom>
            <a:noFill/>
          </p:spPr>
          <p:txBody>
            <a:bodyPr wrap="square" rtlCol="0">
              <a:spAutoFit/>
            </a:bodyPr>
            <a:lstStyle/>
            <a:p>
              <a:r>
                <a:rPr kumimoji="1" lang="ja-JP" altLang="en-US" sz="1800" dirty="0" smtClean="0">
                  <a:latin typeface="Meiryo UI" panose="020B0604030504040204" pitchFamily="50" charset="-128"/>
                  <a:ea typeface="Meiryo UI" panose="020B0604030504040204" pitchFamily="50" charset="-128"/>
                  <a:cs typeface="Meiryo UI" panose="020B0604030504040204" pitchFamily="50" charset="-128"/>
                </a:rPr>
                <a:t>徳島労働局雇用環境・均等室</a:t>
              </a:r>
              <a:endParaRPr kumimoji="1"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徳島市徳島町城内６番地６　徳島地方合同庁舎４階</a:t>
              </a:r>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u="sng" dirty="0" smtClean="0">
                  <a:latin typeface="Meiryo UI" panose="020B0604030504040204" pitchFamily="50" charset="-128"/>
                  <a:ea typeface="Meiryo UI" panose="020B0604030504040204" pitchFamily="50" charset="-128"/>
                  <a:cs typeface="Meiryo UI" panose="020B0604030504040204" pitchFamily="50" charset="-128"/>
                </a:rPr>
                <a:t>FAX</a:t>
              </a:r>
              <a:r>
                <a:rPr lang="ja-JP" altLang="en-US" sz="1600"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u="sng" dirty="0" smtClean="0">
                  <a:latin typeface="Meiryo UI" panose="020B0604030504040204" pitchFamily="50" charset="-128"/>
                  <a:ea typeface="Meiryo UI" panose="020B0604030504040204" pitchFamily="50" charset="-128"/>
                  <a:cs typeface="Meiryo UI" panose="020B0604030504040204" pitchFamily="50" charset="-128"/>
                </a:rPr>
                <a:t>088(652)2751</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TEL</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088(652)2718</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1" name="テキスト ボックス 20"/>
          <p:cNvSpPr txBox="1"/>
          <p:nvPr/>
        </p:nvSpPr>
        <p:spPr>
          <a:xfrm>
            <a:off x="1586208" y="5952032"/>
            <a:ext cx="5791927" cy="709681"/>
          </a:xfrm>
          <a:prstGeom prst="rect">
            <a:avLst/>
          </a:prstGeom>
          <a:noFill/>
        </p:spPr>
        <p:txBody>
          <a:bodyPr wrap="square" rtlCol="0">
            <a:spAutoFit/>
          </a:bodyPr>
          <a:lstStyle/>
          <a:p>
            <a:r>
              <a:rPr lang="ja-JP" altLang="en-US" dirty="0" smtClean="0">
                <a:latin typeface="+mn-ea"/>
              </a:rPr>
              <a:t>内容</a:t>
            </a:r>
            <a:r>
              <a:rPr lang="ja-JP" altLang="en-US" b="1" dirty="0" smtClean="0">
                <a:latin typeface="+mn-ea"/>
              </a:rPr>
              <a:t>　</a:t>
            </a:r>
            <a:r>
              <a:rPr lang="ja-JP" altLang="en-US" b="1" dirty="0" smtClean="0">
                <a:latin typeface="HG丸ｺﾞｼｯｸM-PRO" panose="020F0600000000000000" pitchFamily="50" charset="-128"/>
                <a:ea typeface="HG丸ｺﾞｼｯｸM-PRO" panose="020F0600000000000000" pitchFamily="50" charset="-128"/>
              </a:rPr>
              <a:t>同一</a:t>
            </a:r>
            <a:r>
              <a:rPr lang="ja-JP" altLang="en-US" b="1" dirty="0">
                <a:latin typeface="HG丸ｺﾞｼｯｸM-PRO" panose="020F0600000000000000" pitchFamily="50" charset="-128"/>
                <a:ea typeface="HG丸ｺﾞｼｯｸM-PRO" panose="020F0600000000000000" pitchFamily="50" charset="-128"/>
              </a:rPr>
              <a:t>労働同一賃金に</a:t>
            </a:r>
            <a:r>
              <a:rPr lang="ja-JP" altLang="en-US" b="1" dirty="0" smtClean="0">
                <a:latin typeface="HG丸ｺﾞｼｯｸM-PRO" panose="020F0600000000000000" pitchFamily="50" charset="-128"/>
                <a:ea typeface="HG丸ｺﾞｼｯｸM-PRO" panose="020F0600000000000000" pitchFamily="50" charset="-128"/>
              </a:rPr>
              <a:t>ついて</a:t>
            </a:r>
            <a:r>
              <a:rPr lang="ja-JP" altLang="en-US" sz="1600" b="1" dirty="0" smtClean="0">
                <a:latin typeface="HG丸ｺﾞｼｯｸM-PRO" panose="020F0600000000000000" pitchFamily="50" charset="-128"/>
                <a:ea typeface="HG丸ｺﾞｼｯｸM-PRO" panose="020F0600000000000000" pitchFamily="50" charset="-128"/>
              </a:rPr>
              <a:t>（判例情報を提供）</a:t>
            </a:r>
            <a:endParaRPr lang="en-US" altLang="ja-JP" sz="1600" b="1" dirty="0">
              <a:latin typeface="HG丸ｺﾞｼｯｸM-PRO" panose="020F0600000000000000" pitchFamily="50" charset="-128"/>
              <a:ea typeface="HG丸ｺﾞｼｯｸM-PRO" panose="020F0600000000000000" pitchFamily="50" charset="-128"/>
            </a:endParaRPr>
          </a:p>
          <a:p>
            <a:r>
              <a:rPr lang="ja-JP" altLang="en-US" b="1" dirty="0">
                <a:latin typeface="HG丸ｺﾞｼｯｸM-PRO" panose="020F0600000000000000" pitchFamily="50" charset="-128"/>
                <a:ea typeface="HG丸ｺﾞｼｯｸM-PRO" panose="020F0600000000000000" pitchFamily="50" charset="-128"/>
              </a:rPr>
              <a:t>　　</a:t>
            </a:r>
            <a:r>
              <a:rPr lang="ja-JP" altLang="en-US" b="1" dirty="0" smtClean="0">
                <a:latin typeface="HG丸ｺﾞｼｯｸM-PRO" panose="020F0600000000000000" pitchFamily="50" charset="-128"/>
                <a:ea typeface="HG丸ｺﾞｼｯｸM-PRO" panose="020F0600000000000000" pitchFamily="50" charset="-128"/>
              </a:rPr>
              <a:t>  職場のハラスメント</a:t>
            </a:r>
            <a:r>
              <a:rPr lang="ja-JP" altLang="en-US" b="1" dirty="0">
                <a:latin typeface="HG丸ｺﾞｼｯｸM-PRO" panose="020F0600000000000000" pitchFamily="50" charset="-128"/>
                <a:ea typeface="HG丸ｺﾞｼｯｸM-PRO" panose="020F0600000000000000" pitchFamily="50" charset="-128"/>
              </a:rPr>
              <a:t>防止対策に</a:t>
            </a:r>
            <a:r>
              <a:rPr lang="ja-JP" altLang="en-US" b="1" dirty="0" smtClean="0">
                <a:latin typeface="HG丸ｺﾞｼｯｸM-PRO" panose="020F0600000000000000" pitchFamily="50" charset="-128"/>
                <a:ea typeface="HG丸ｺﾞｼｯｸM-PRO" panose="020F0600000000000000" pitchFamily="50" charset="-128"/>
              </a:rPr>
              <a:t>ついて 等</a:t>
            </a:r>
            <a:endParaRPr lang="en-US" altLang="ja-JP" b="1" dirty="0">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194105" y="271320"/>
            <a:ext cx="7387363" cy="2123658"/>
          </a:xfrm>
          <a:prstGeom prst="rect">
            <a:avLst/>
          </a:prstGeom>
          <a:noFill/>
        </p:spPr>
        <p:txBody>
          <a:bodyPr wrap="square" rtlCol="0">
            <a:spAutoFit/>
          </a:bodyPr>
          <a:lstStyle/>
          <a:p>
            <a:pPr algn="ctr"/>
            <a:r>
              <a:rPr lang="ja-JP" altLang="en-US" sz="4400" dirty="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同一労働同一</a:t>
            </a:r>
            <a:r>
              <a:rPr lang="ja-JP" altLang="en-US" sz="4400" dirty="0" smtClean="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賃金・</a:t>
            </a:r>
            <a:endParaRPr lang="en-US" altLang="ja-JP" sz="4400" dirty="0" smtClean="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algn="ctr"/>
            <a:r>
              <a:rPr lang="ja-JP" altLang="en-US" sz="4400" dirty="0" smtClean="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ハラスメント防止対策等</a:t>
            </a:r>
            <a:endParaRPr lang="en-US" altLang="ja-JP" sz="4400" dirty="0" smtClean="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algn="ctr"/>
            <a:r>
              <a:rPr lang="ja-JP" altLang="en-US" sz="4400" dirty="0" smtClean="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セミナー</a:t>
            </a:r>
            <a:endParaRPr kumimoji="1" lang="ja-JP" altLang="en-US" sz="4400" dirty="0">
              <a:solidFill>
                <a:schemeClr val="bg1"/>
              </a:solidFill>
            </a:endParaRPr>
          </a:p>
        </p:txBody>
      </p:sp>
      <p:graphicFrame>
        <p:nvGraphicFramePr>
          <p:cNvPr id="9" name="表 8"/>
          <p:cNvGraphicFramePr>
            <a:graphicFrameLocks noGrp="1"/>
          </p:cNvGraphicFramePr>
          <p:nvPr>
            <p:extLst>
              <p:ext uri="{D42A27DB-BD31-4B8C-83A1-F6EECF244321}">
                <p14:modId xmlns:p14="http://schemas.microsoft.com/office/powerpoint/2010/main" val="2940865193"/>
              </p:ext>
            </p:extLst>
          </p:nvPr>
        </p:nvGraphicFramePr>
        <p:xfrm>
          <a:off x="417035" y="2551913"/>
          <a:ext cx="6979749" cy="3101220"/>
        </p:xfrm>
        <a:graphic>
          <a:graphicData uri="http://schemas.openxmlformats.org/drawingml/2006/table">
            <a:tbl>
              <a:tblPr firstRow="1" bandRow="1">
                <a:tableStyleId>{5C22544A-7EE6-4342-B048-85BDC9FD1C3A}</a:tableStyleId>
              </a:tblPr>
              <a:tblGrid>
                <a:gridCol w="299446">
                  <a:extLst>
                    <a:ext uri="{9D8B030D-6E8A-4147-A177-3AD203B41FA5}">
                      <a16:colId xmlns:a16="http://schemas.microsoft.com/office/drawing/2014/main" val="384607862"/>
                    </a:ext>
                  </a:extLst>
                </a:gridCol>
                <a:gridCol w="2093494">
                  <a:extLst>
                    <a:ext uri="{9D8B030D-6E8A-4147-A177-3AD203B41FA5}">
                      <a16:colId xmlns:a16="http://schemas.microsoft.com/office/drawing/2014/main" val="2712098765"/>
                    </a:ext>
                  </a:extLst>
                </a:gridCol>
                <a:gridCol w="1034716">
                  <a:extLst>
                    <a:ext uri="{9D8B030D-6E8A-4147-A177-3AD203B41FA5}">
                      <a16:colId xmlns:a16="http://schemas.microsoft.com/office/drawing/2014/main" val="2092144945"/>
                    </a:ext>
                  </a:extLst>
                </a:gridCol>
                <a:gridCol w="2779295">
                  <a:extLst>
                    <a:ext uri="{9D8B030D-6E8A-4147-A177-3AD203B41FA5}">
                      <a16:colId xmlns:a16="http://schemas.microsoft.com/office/drawing/2014/main" val="395885548"/>
                    </a:ext>
                  </a:extLst>
                </a:gridCol>
                <a:gridCol w="772798">
                  <a:extLst>
                    <a:ext uri="{9D8B030D-6E8A-4147-A177-3AD203B41FA5}">
                      <a16:colId xmlns:a16="http://schemas.microsoft.com/office/drawing/2014/main" val="2172115863"/>
                    </a:ext>
                  </a:extLst>
                </a:gridCol>
              </a:tblGrid>
              <a:tr h="61119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開催日</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講演時間</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会場</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solidFill>
                            <a:srgbClr val="FF0000"/>
                          </a:solidFill>
                        </a:rPr>
                        <a:t>定員</a:t>
                      </a:r>
                      <a:endParaRPr kumimoji="1" lang="ja-JP" altLang="en-US" dirty="0" smtClean="0">
                        <a:solidFill>
                          <a:srgbClr val="FF0000"/>
                        </a:solidFill>
                      </a:endParaRPr>
                    </a:p>
                    <a:p>
                      <a:pPr algn="ctr"/>
                      <a:r>
                        <a:rPr kumimoji="1" lang="en-US" altLang="ja-JP" sz="1600" dirty="0" smtClean="0">
                          <a:solidFill>
                            <a:srgbClr val="FF0000"/>
                          </a:solidFill>
                        </a:rPr>
                        <a:t>(</a:t>
                      </a:r>
                      <a:r>
                        <a:rPr kumimoji="1" lang="ja-JP" altLang="en-US" sz="1600" dirty="0" smtClean="0">
                          <a:solidFill>
                            <a:srgbClr val="FF0000"/>
                          </a:solidFill>
                        </a:rPr>
                        <a:t>先着</a:t>
                      </a:r>
                      <a:r>
                        <a:rPr kumimoji="1" lang="en-US" altLang="ja-JP" sz="1600" dirty="0" smtClean="0">
                          <a:solidFill>
                            <a:srgbClr val="FF0000"/>
                          </a:solidFill>
                        </a:rPr>
                        <a:t>)</a:t>
                      </a:r>
                      <a:endParaRPr kumimoji="1" lang="ja-JP" altLang="en-US" sz="16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1522028"/>
                  </a:ext>
                </a:extLst>
              </a:tr>
              <a:tr h="565849">
                <a:tc>
                  <a:txBody>
                    <a:bodyPr/>
                    <a:lstStyle/>
                    <a:p>
                      <a:pPr algn="ctr"/>
                      <a:r>
                        <a:rPr kumimoji="1" lang="ja-JP" altLang="en-US" dirty="0" smtClean="0"/>
                        <a:t>①</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b="1" dirty="0" smtClean="0">
                          <a:solidFill>
                            <a:srgbClr val="FF0000"/>
                          </a:solidFill>
                        </a:rPr>
                        <a:t>令和３年１月１９日（火）</a:t>
                      </a:r>
                      <a:endParaRPr kumimoji="1" lang="ja-JP" altLang="en-US"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1" dirty="0" smtClean="0">
                          <a:solidFill>
                            <a:srgbClr val="FF0000"/>
                          </a:solidFill>
                        </a:rPr>
                        <a:t>１３：３０～</a:t>
                      </a:r>
                    </a:p>
                    <a:p>
                      <a:r>
                        <a:rPr kumimoji="1" lang="ja-JP" altLang="en-US" b="1" dirty="0" smtClean="0">
                          <a:solidFill>
                            <a:srgbClr val="FF0000"/>
                          </a:solidFill>
                        </a:rPr>
                        <a:t>１５：３０</a:t>
                      </a:r>
                      <a:endParaRPr kumimoji="1" lang="ja-JP" altLang="en-US"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dirty="0" err="1" smtClean="0"/>
                        <a:t>あわぎん</a:t>
                      </a:r>
                      <a:r>
                        <a:rPr kumimoji="1" lang="ja-JP" altLang="en-US" dirty="0" smtClean="0"/>
                        <a:t>ホール　４階大会議室</a:t>
                      </a:r>
                    </a:p>
                    <a:p>
                      <a:r>
                        <a:rPr kumimoji="1" lang="zh-TW" altLang="en-US" dirty="0" smtClean="0"/>
                        <a:t>　</a:t>
                      </a:r>
                      <a:r>
                        <a:rPr kumimoji="1" lang="zh-TW" altLang="en-US" sz="1400" dirty="0" smtClean="0"/>
                        <a:t>（徳島市藍場町</a:t>
                      </a:r>
                      <a:r>
                        <a:rPr kumimoji="1" lang="ja-JP" altLang="en-US" sz="1400" dirty="0" smtClean="0"/>
                        <a:t>２</a:t>
                      </a:r>
                      <a:r>
                        <a:rPr kumimoji="1" lang="zh-TW" altLang="en-US" sz="1400" dirty="0" smtClean="0"/>
                        <a:t>丁目</a:t>
                      </a:r>
                      <a:r>
                        <a:rPr kumimoji="1" lang="en-US" altLang="ja-JP" sz="1400" dirty="0" smtClean="0"/>
                        <a:t>14</a:t>
                      </a:r>
                      <a:r>
                        <a:rPr kumimoji="1" lang="zh-TW" altLang="en-US" sz="1400" dirty="0" smtClean="0"/>
                        <a:t>番地）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dirty="0" smtClean="0">
                          <a:solidFill>
                            <a:srgbClr val="FF0000"/>
                          </a:solidFill>
                        </a:rPr>
                        <a:t>70</a:t>
                      </a:r>
                      <a:r>
                        <a:rPr kumimoji="1" lang="ja-JP" altLang="en-US" sz="2000" dirty="0" smtClean="0">
                          <a:solidFill>
                            <a:srgbClr val="FF0000"/>
                          </a:solidFill>
                        </a:rPr>
                        <a:t>名</a:t>
                      </a:r>
                      <a:endParaRPr kumimoji="1" lang="ja-JP" altLang="en-US" sz="20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4219413"/>
                  </a:ext>
                </a:extLst>
              </a:tr>
              <a:tr h="565849">
                <a:tc>
                  <a:txBody>
                    <a:bodyPr/>
                    <a:lstStyle/>
                    <a:p>
                      <a:pPr algn="ctr"/>
                      <a:r>
                        <a:rPr kumimoji="1" lang="ja-JP" altLang="en-US" dirty="0" smtClean="0"/>
                        <a:t>②</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b="1" dirty="0" smtClean="0">
                          <a:solidFill>
                            <a:srgbClr val="FF0000"/>
                          </a:solidFill>
                        </a:rPr>
                        <a:t>令和３年１月２２日（金）</a:t>
                      </a:r>
                      <a:endParaRPr kumimoji="1" lang="ja-JP" altLang="en-US"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1" dirty="0" smtClean="0">
                          <a:solidFill>
                            <a:srgbClr val="FF0000"/>
                          </a:solidFill>
                        </a:rPr>
                        <a:t>１３：３０～</a:t>
                      </a:r>
                    </a:p>
                    <a:p>
                      <a:r>
                        <a:rPr kumimoji="1" lang="ja-JP" altLang="en-US" b="1" dirty="0" smtClean="0">
                          <a:solidFill>
                            <a:srgbClr val="FF0000"/>
                          </a:solidFill>
                        </a:rPr>
                        <a:t>１５：３０</a:t>
                      </a:r>
                      <a:endParaRPr kumimoji="1" lang="ja-JP" altLang="en-US"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tc>
                <a:tc>
                  <a:txBody>
                    <a:bodyPr/>
                    <a:lstStyle/>
                    <a:p>
                      <a:pPr algn="ctr"/>
                      <a:r>
                        <a:rPr kumimoji="1" lang="en-US" altLang="ja-JP" sz="2000" dirty="0" smtClean="0">
                          <a:solidFill>
                            <a:srgbClr val="FF0000"/>
                          </a:solidFill>
                        </a:rPr>
                        <a:t>70</a:t>
                      </a:r>
                      <a:r>
                        <a:rPr kumimoji="1" lang="ja-JP" altLang="en-US" sz="2000" dirty="0" smtClean="0">
                          <a:solidFill>
                            <a:srgbClr val="FF0000"/>
                          </a:solidFill>
                        </a:rPr>
                        <a:t>名</a:t>
                      </a:r>
                      <a:endParaRPr kumimoji="1" lang="ja-JP" altLang="en-US" sz="20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4044890"/>
                  </a:ext>
                </a:extLst>
              </a:tr>
              <a:tr h="565849">
                <a:tc>
                  <a:txBody>
                    <a:bodyPr/>
                    <a:lstStyle/>
                    <a:p>
                      <a:pPr algn="ctr"/>
                      <a:r>
                        <a:rPr kumimoji="1" lang="ja-JP" altLang="en-US" dirty="0" smtClean="0"/>
                        <a:t>③</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b="1" dirty="0" smtClean="0">
                          <a:solidFill>
                            <a:srgbClr val="FF0000"/>
                          </a:solidFill>
                        </a:rPr>
                        <a:t>令和３年２月３日（水）</a:t>
                      </a:r>
                      <a:endParaRPr kumimoji="1" lang="ja-JP" altLang="en-US"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1" dirty="0" smtClean="0">
                          <a:solidFill>
                            <a:srgbClr val="FF0000"/>
                          </a:solidFill>
                        </a:rPr>
                        <a:t>１３：３０～</a:t>
                      </a:r>
                    </a:p>
                    <a:p>
                      <a:r>
                        <a:rPr kumimoji="1" lang="ja-JP" altLang="en-US" b="1" dirty="0" smtClean="0">
                          <a:solidFill>
                            <a:srgbClr val="FF0000"/>
                          </a:solidFill>
                        </a:rPr>
                        <a:t>１５：３０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dirty="0" smtClean="0"/>
                        <a:t>板野町町民ふれあいプラザ</a:t>
                      </a:r>
                    </a:p>
                    <a:p>
                      <a:r>
                        <a:rPr kumimoji="1" lang="ja-JP" altLang="en-US" sz="1600" dirty="0" smtClean="0"/>
                        <a:t>大会議室</a:t>
                      </a:r>
                    </a:p>
                    <a:p>
                      <a:r>
                        <a:rPr kumimoji="1" lang="ja-JP" altLang="en-US" sz="1400" dirty="0" smtClean="0"/>
                        <a:t>（板野郡板野町那東字大道下</a:t>
                      </a:r>
                      <a:r>
                        <a:rPr kumimoji="1" lang="en-US" altLang="ja-JP" sz="1400" dirty="0" smtClean="0"/>
                        <a:t>10</a:t>
                      </a:r>
                      <a:r>
                        <a:rPr kumimoji="1" lang="ja-JP" altLang="en-US" sz="1400" dirty="0" smtClean="0"/>
                        <a:t>）</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dirty="0" smtClean="0">
                          <a:solidFill>
                            <a:srgbClr val="FF0000"/>
                          </a:solidFill>
                        </a:rPr>
                        <a:t>40</a:t>
                      </a:r>
                      <a:r>
                        <a:rPr kumimoji="1" lang="ja-JP" altLang="en-US" sz="2000" dirty="0" smtClean="0">
                          <a:solidFill>
                            <a:srgbClr val="FF0000"/>
                          </a:solidFill>
                        </a:rPr>
                        <a:t>名</a:t>
                      </a:r>
                      <a:endParaRPr kumimoji="1" lang="ja-JP" altLang="en-US" sz="20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5802495"/>
                  </a:ext>
                </a:extLst>
              </a:tr>
              <a:tr h="565849">
                <a:tc>
                  <a:txBody>
                    <a:bodyPr/>
                    <a:lstStyle/>
                    <a:p>
                      <a:pPr algn="ctr"/>
                      <a:r>
                        <a:rPr kumimoji="1" lang="ja-JP" altLang="en-US" dirty="0" smtClean="0"/>
                        <a:t>④</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a:r>
                        <a:rPr kumimoji="1" lang="ja-JP" altLang="en-US" b="1" dirty="0" smtClean="0">
                          <a:solidFill>
                            <a:srgbClr val="FF0000"/>
                          </a:solidFill>
                        </a:rPr>
                        <a:t>令和３年２月１９日（金）</a:t>
                      </a:r>
                      <a:endParaRPr kumimoji="1" lang="ja-JP" alt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b="1" dirty="0" smtClean="0">
                          <a:solidFill>
                            <a:srgbClr val="FF0000"/>
                          </a:solidFill>
                        </a:rPr>
                        <a:t>１３：３０～</a:t>
                      </a:r>
                    </a:p>
                    <a:p>
                      <a:r>
                        <a:rPr kumimoji="1" lang="ja-JP" altLang="en-US" b="1" dirty="0" smtClean="0">
                          <a:solidFill>
                            <a:srgbClr val="FF0000"/>
                          </a:solidFill>
                        </a:rPr>
                        <a:t>１５：３０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dirty="0" smtClean="0"/>
                        <a:t>阿南労働総合庁舎　２階会議室</a:t>
                      </a:r>
                    </a:p>
                    <a:p>
                      <a:r>
                        <a:rPr kumimoji="1" lang="ja-JP" altLang="en-US" sz="1400" dirty="0" smtClean="0"/>
                        <a:t>（阿南市領家町本荘ヶ内</a:t>
                      </a:r>
                      <a:r>
                        <a:rPr kumimoji="1" lang="en-US" altLang="ja-JP" sz="1400" dirty="0" smtClean="0"/>
                        <a:t>120</a:t>
                      </a:r>
                      <a:r>
                        <a:rPr kumimoji="1" lang="ja-JP" altLang="en-US" sz="1400" dirty="0" smtClean="0"/>
                        <a:t>の</a:t>
                      </a:r>
                      <a:r>
                        <a:rPr kumimoji="1" lang="en-US" altLang="ja-JP" sz="1400" dirty="0" smtClean="0"/>
                        <a:t>6</a:t>
                      </a:r>
                      <a:r>
                        <a:rPr kumimoji="1" lang="ja-JP" altLang="en-US" sz="1400" dirty="0" smtClean="0"/>
                        <a:t>）</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dirty="0" smtClean="0">
                          <a:solidFill>
                            <a:srgbClr val="FF0000"/>
                          </a:solidFill>
                        </a:rPr>
                        <a:t>20</a:t>
                      </a:r>
                      <a:r>
                        <a:rPr kumimoji="1" lang="ja-JP" altLang="en-US" sz="2000" dirty="0" smtClean="0">
                          <a:solidFill>
                            <a:srgbClr val="FF0000"/>
                          </a:solidFill>
                        </a:rPr>
                        <a:t>名</a:t>
                      </a:r>
                      <a:endParaRPr kumimoji="1" lang="ja-JP" altLang="en-US" sz="20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6926602"/>
                  </a:ext>
                </a:extLst>
              </a:tr>
            </a:tbl>
          </a:graphicData>
        </a:graphic>
      </p:graphicFrame>
      <p:sp>
        <p:nvSpPr>
          <p:cNvPr id="8" name="星 12 7"/>
          <p:cNvSpPr/>
          <p:nvPr/>
        </p:nvSpPr>
        <p:spPr>
          <a:xfrm>
            <a:off x="271583" y="5443969"/>
            <a:ext cx="1695451" cy="619947"/>
          </a:xfrm>
          <a:prstGeom prst="star12">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flipH="1">
            <a:off x="559453" y="5573117"/>
            <a:ext cx="1245284" cy="338554"/>
          </a:xfrm>
          <a:prstGeom prst="rect">
            <a:avLst/>
          </a:prstGeom>
          <a:noFill/>
        </p:spPr>
        <p:txBody>
          <a:bodyPr wrap="square" rtlCol="0">
            <a:spAutoFit/>
          </a:bodyPr>
          <a:lstStyle/>
          <a:p>
            <a:r>
              <a:rPr kumimoji="1" lang="ja-JP" altLang="en-US" sz="1600" b="1" dirty="0" smtClean="0">
                <a:latin typeface="HG丸ｺﾞｼｯｸM-PRO" panose="020F0600000000000000" pitchFamily="50" charset="-128"/>
                <a:ea typeface="HG丸ｺﾞｼｯｸM-PRO" panose="020F0600000000000000" pitchFamily="50" charset="-128"/>
              </a:rPr>
              <a:t>参加費無料</a:t>
            </a:r>
            <a:endParaRPr kumimoji="1" lang="ja-JP" altLang="en-US" sz="16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290750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428097677"/>
              </p:ext>
            </p:extLst>
          </p:nvPr>
        </p:nvGraphicFramePr>
        <p:xfrm>
          <a:off x="629918" y="2496892"/>
          <a:ext cx="6565901" cy="5243922"/>
        </p:xfrm>
        <a:graphic>
          <a:graphicData uri="http://schemas.openxmlformats.org/drawingml/2006/table">
            <a:tbl>
              <a:tblPr/>
              <a:tblGrid>
                <a:gridCol w="1085017">
                  <a:extLst>
                    <a:ext uri="{9D8B030D-6E8A-4147-A177-3AD203B41FA5}">
                      <a16:colId xmlns:a16="http://schemas.microsoft.com/office/drawing/2014/main" val="20000"/>
                    </a:ext>
                  </a:extLst>
                </a:gridCol>
                <a:gridCol w="2678441">
                  <a:extLst>
                    <a:ext uri="{9D8B030D-6E8A-4147-A177-3AD203B41FA5}">
                      <a16:colId xmlns:a16="http://schemas.microsoft.com/office/drawing/2014/main" val="20001"/>
                    </a:ext>
                  </a:extLst>
                </a:gridCol>
                <a:gridCol w="2802443">
                  <a:extLst>
                    <a:ext uri="{9D8B030D-6E8A-4147-A177-3AD203B41FA5}">
                      <a16:colId xmlns:a16="http://schemas.microsoft.com/office/drawing/2014/main" val="20002"/>
                    </a:ext>
                  </a:extLst>
                </a:gridCol>
              </a:tblGrid>
              <a:tr h="1798078">
                <a:tc>
                  <a:txBody>
                    <a:bodyPr/>
                    <a:lstStyle/>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申込日時</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4416" marR="54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spcAft>
                          <a:spcPts val="0"/>
                        </a:spcAft>
                      </a:pPr>
                      <a:r>
                        <a:rPr lang="ja-JP" altLang="en-US" sz="900" kern="100" dirty="0" smtClean="0">
                          <a:effectLst/>
                          <a:latin typeface="HGPｺﾞｼｯｸE" panose="020B0900000000000000" pitchFamily="50" charset="-128"/>
                          <a:ea typeface="HGPｺﾞｼｯｸE" panose="020B0900000000000000" pitchFamily="50" charset="-128"/>
                          <a:cs typeface="Times New Roman"/>
                        </a:rPr>
                        <a:t>　</a:t>
                      </a:r>
                      <a:endParaRPr lang="en-US" altLang="ja-JP" sz="900" kern="100" dirty="0" smtClean="0">
                        <a:effectLst/>
                        <a:latin typeface="HGPｺﾞｼｯｸE" panose="020B0900000000000000" pitchFamily="50" charset="-128"/>
                        <a:ea typeface="HGPｺﾞｼｯｸE" panose="020B0900000000000000" pitchFamily="50" charset="-128"/>
                        <a:cs typeface="Times New Roman"/>
                      </a:endParaRPr>
                    </a:p>
                    <a:p>
                      <a:pPr algn="just">
                        <a:lnSpc>
                          <a:spcPts val="2500"/>
                        </a:lnSpc>
                        <a:spcAft>
                          <a:spcPts val="0"/>
                        </a:spcAft>
                      </a:pPr>
                      <a:r>
                        <a:rPr lang="ja-JP" altLang="en-US" sz="1600" kern="100" dirty="0" smtClean="0">
                          <a:effectLst/>
                          <a:latin typeface="HGPｺﾞｼｯｸE" panose="020B0900000000000000" pitchFamily="50" charset="-128"/>
                          <a:ea typeface="HGPｺﾞｼｯｸE" panose="020B0900000000000000" pitchFamily="50" charset="-128"/>
                          <a:cs typeface="Times New Roman"/>
                        </a:rPr>
                        <a:t>　　① １／１９（火）　１３：３０～１５：３０　（　　　　　　　）</a:t>
                      </a:r>
                      <a:endParaRPr lang="en-US" altLang="ja-JP" sz="1600" kern="100" dirty="0" smtClean="0">
                        <a:effectLst/>
                        <a:latin typeface="HGPｺﾞｼｯｸE" panose="020B0900000000000000" pitchFamily="50" charset="-128"/>
                        <a:ea typeface="HGPｺﾞｼｯｸE" panose="020B0900000000000000" pitchFamily="50" charset="-128"/>
                        <a:cs typeface="Times New Roman"/>
                      </a:endParaRPr>
                    </a:p>
                    <a:p>
                      <a:pPr algn="just">
                        <a:lnSpc>
                          <a:spcPts val="2500"/>
                        </a:lnSpc>
                        <a:spcAft>
                          <a:spcPts val="0"/>
                        </a:spcAft>
                      </a:pPr>
                      <a:r>
                        <a:rPr lang="ja-JP" altLang="en-US" sz="1600" kern="100" dirty="0" smtClean="0">
                          <a:effectLst/>
                          <a:latin typeface="HGPｺﾞｼｯｸE" panose="020B0900000000000000" pitchFamily="50" charset="-128"/>
                          <a:ea typeface="HGPｺﾞｼｯｸE" panose="020B0900000000000000" pitchFamily="50" charset="-128"/>
                          <a:cs typeface="Times New Roman"/>
                        </a:rPr>
                        <a:t>　　② １／２２（金）　１３：３０～１５：３０　（　　　　　　　）</a:t>
                      </a:r>
                    </a:p>
                    <a:p>
                      <a:pPr algn="just">
                        <a:lnSpc>
                          <a:spcPts val="2500"/>
                        </a:lnSpc>
                        <a:spcAft>
                          <a:spcPts val="0"/>
                        </a:spcAft>
                      </a:pPr>
                      <a:r>
                        <a:rPr lang="ja-JP" altLang="en-US" sz="1600" kern="100" dirty="0" smtClean="0">
                          <a:effectLst/>
                          <a:latin typeface="HGPｺﾞｼｯｸE" panose="020B0900000000000000" pitchFamily="50" charset="-128"/>
                          <a:ea typeface="HGPｺﾞｼｯｸE" panose="020B0900000000000000" pitchFamily="50" charset="-128"/>
                          <a:cs typeface="Times New Roman"/>
                        </a:rPr>
                        <a:t>　　③ ２／ ３ （水）　１３：３０～１５：３０　（　　　　　　　）</a:t>
                      </a:r>
                    </a:p>
                    <a:p>
                      <a:pPr algn="just">
                        <a:lnSpc>
                          <a:spcPts val="2500"/>
                        </a:lnSpc>
                        <a:spcAft>
                          <a:spcPts val="0"/>
                        </a:spcAft>
                      </a:pPr>
                      <a:r>
                        <a:rPr lang="ja-JP" altLang="en-US" sz="1600" kern="100" dirty="0" smtClean="0">
                          <a:effectLst/>
                          <a:latin typeface="HGPｺﾞｼｯｸE" panose="020B0900000000000000" pitchFamily="50" charset="-128"/>
                          <a:ea typeface="HGPｺﾞｼｯｸE" panose="020B0900000000000000" pitchFamily="50" charset="-128"/>
                          <a:cs typeface="Times New Roman"/>
                        </a:rPr>
                        <a:t>　　</a:t>
                      </a:r>
                      <a:r>
                        <a:rPr lang="ja-JP" altLang="en-US" sz="1600" kern="100" dirty="0" smtClean="0">
                          <a:effectLst/>
                          <a:latin typeface="HGPｺﾞｼｯｸE" panose="020B0900000000000000" pitchFamily="50" charset="-128"/>
                          <a:ea typeface="HGPｺﾞｼｯｸE" panose="020B0900000000000000" pitchFamily="50" charset="-128"/>
                          <a:cs typeface="Times New Roman"/>
                        </a:rPr>
                        <a:t>④ </a:t>
                      </a:r>
                      <a:r>
                        <a:rPr lang="ja-JP" altLang="en-US" sz="1600" kern="100" dirty="0" smtClean="0">
                          <a:effectLst/>
                          <a:latin typeface="HGPｺﾞｼｯｸE" panose="020B0900000000000000" pitchFamily="50" charset="-128"/>
                          <a:ea typeface="HGPｺﾞｼｯｸE" panose="020B0900000000000000" pitchFamily="50" charset="-128"/>
                          <a:cs typeface="Times New Roman"/>
                        </a:rPr>
                        <a:t>２／１９（金）　１３：３０～１５：３０　（　　　　　　　）</a:t>
                      </a:r>
                    </a:p>
                    <a:p>
                      <a:pPr algn="just">
                        <a:lnSpc>
                          <a:spcPts val="2500"/>
                        </a:lnSpc>
                        <a:spcAft>
                          <a:spcPts val="0"/>
                        </a:spcAft>
                      </a:pPr>
                      <a:r>
                        <a:rPr lang="ja-JP" altLang="en-US" sz="1600" kern="100" dirty="0" smtClean="0">
                          <a:effectLst/>
                          <a:latin typeface="HGPｺﾞｼｯｸE" panose="020B0900000000000000" pitchFamily="50" charset="-128"/>
                          <a:ea typeface="HGPｺﾞｼｯｸE" panose="020B0900000000000000" pitchFamily="50" charset="-128"/>
                          <a:cs typeface="Times New Roman"/>
                        </a:rPr>
                        <a:t>　①～④のうち参加希望日時のカッコ内に○をご記入ください。</a:t>
                      </a:r>
                      <a:endParaRPr lang="ja-JP" sz="1600" kern="100" dirty="0">
                        <a:effectLst/>
                        <a:latin typeface="HGPｺﾞｼｯｸE" panose="020B0900000000000000" pitchFamily="50" charset="-128"/>
                        <a:ea typeface="HGPｺﾞｼｯｸE" panose="020B0900000000000000" pitchFamily="50" charset="-128"/>
                        <a:cs typeface="Times New Roman"/>
                      </a:endParaRPr>
                    </a:p>
                  </a:txBody>
                  <a:tcPr marL="54416" marR="544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717917826"/>
                  </a:ext>
                </a:extLst>
              </a:tr>
              <a:tr h="740777">
                <a:tc>
                  <a:txBody>
                    <a:bodyPr/>
                    <a:lstStyle/>
                    <a:p>
                      <a:pPr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会社名等</a:t>
                      </a:r>
                    </a:p>
                  </a:txBody>
                  <a:tcPr marL="54416" marR="54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spcAft>
                          <a:spcPts val="0"/>
                        </a:spcAft>
                      </a:pPr>
                      <a:r>
                        <a:rPr lang="en-US" sz="900" kern="100" dirty="0">
                          <a:effectLst/>
                          <a:latin typeface="HGPｺﾞｼｯｸE" panose="020B0900000000000000" pitchFamily="50" charset="-128"/>
                          <a:ea typeface="HGPｺﾞｼｯｸE" panose="020B0900000000000000" pitchFamily="50" charset="-128"/>
                          <a:cs typeface="Times New Roman"/>
                        </a:rPr>
                        <a:t> </a:t>
                      </a:r>
                      <a:endParaRPr lang="en-US" sz="900" kern="100" dirty="0" smtClean="0">
                        <a:effectLst/>
                        <a:latin typeface="HGPｺﾞｼｯｸE" panose="020B0900000000000000" pitchFamily="50" charset="-128"/>
                        <a:ea typeface="HGPｺﾞｼｯｸE" panose="020B0900000000000000" pitchFamily="50" charset="-128"/>
                        <a:cs typeface="Times New Roman"/>
                      </a:endParaRPr>
                    </a:p>
                    <a:p>
                      <a:pPr algn="just">
                        <a:spcAft>
                          <a:spcPts val="0"/>
                        </a:spcAft>
                      </a:pPr>
                      <a:endParaRPr lang="en-US" altLang="ja-JP" sz="900" kern="100" dirty="0" smtClean="0">
                        <a:effectLst/>
                        <a:latin typeface="HGPｺﾞｼｯｸE" panose="020B0900000000000000" pitchFamily="50" charset="-128"/>
                        <a:ea typeface="HGPｺﾞｼｯｸE" panose="020B0900000000000000" pitchFamily="50" charset="-128"/>
                        <a:cs typeface="Times New Roman"/>
                      </a:endParaRPr>
                    </a:p>
                    <a:p>
                      <a:pPr algn="just">
                        <a:spcAft>
                          <a:spcPts val="0"/>
                        </a:spcAft>
                      </a:pPr>
                      <a:endParaRPr lang="en-US" altLang="ja-JP" sz="900" kern="100" dirty="0" smtClean="0">
                        <a:effectLst/>
                        <a:latin typeface="HGPｺﾞｼｯｸE" panose="020B0900000000000000" pitchFamily="50" charset="-128"/>
                        <a:ea typeface="HGPｺﾞｼｯｸE" panose="020B0900000000000000" pitchFamily="50" charset="-128"/>
                        <a:cs typeface="Times New Roman"/>
                      </a:endParaRPr>
                    </a:p>
                    <a:p>
                      <a:pPr algn="just">
                        <a:spcAft>
                          <a:spcPts val="0"/>
                        </a:spcAft>
                      </a:pPr>
                      <a:endParaRPr lang="ja-JP" sz="900" kern="100" dirty="0">
                        <a:effectLst/>
                        <a:latin typeface="HGPｺﾞｼｯｸE" panose="020B0900000000000000" pitchFamily="50" charset="-128"/>
                        <a:ea typeface="HGPｺﾞｼｯｸE" panose="020B0900000000000000" pitchFamily="50" charset="-128"/>
                        <a:cs typeface="Times New Roman"/>
                      </a:endParaRPr>
                    </a:p>
                  </a:txBody>
                  <a:tcPr marL="54416" marR="544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3"/>
                  </a:ext>
                </a:extLst>
              </a:tr>
              <a:tr h="462381">
                <a:tc rowSpan="2">
                  <a:txBody>
                    <a:bodyPr/>
                    <a:lstStyle/>
                    <a:p>
                      <a:pPr algn="ctr">
                        <a:spcAft>
                          <a:spcPts val="0"/>
                        </a:spcAft>
                      </a:pP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参加者</a:t>
                      </a: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4416" marR="54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氏　　名</a:t>
                      </a:r>
                    </a:p>
                  </a:txBody>
                  <a:tcPr marL="54416" marR="54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所属・役職名</a:t>
                      </a:r>
                    </a:p>
                  </a:txBody>
                  <a:tcPr marL="54416" marR="54416" marT="0" marB="0" anchor="ct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550786442"/>
                  </a:ext>
                </a:extLst>
              </a:tr>
              <a:tr h="747562">
                <a:tc vMerge="1">
                  <a:txBody>
                    <a:bodyPr/>
                    <a:lstStyle/>
                    <a:p>
                      <a:pPr algn="ctr">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4416" marR="54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4416" marR="54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4416" marR="54416" marT="0" marB="0" anchor="ct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246072013"/>
                  </a:ext>
                </a:extLst>
              </a:tr>
              <a:tr h="747562">
                <a:tc>
                  <a:txBody>
                    <a:bodyPr/>
                    <a:lstStyle/>
                    <a:p>
                      <a:pPr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所在地</a:t>
                      </a:r>
                    </a:p>
                  </a:txBody>
                  <a:tcPr marL="54416" marR="54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spcAft>
                          <a:spcPts val="0"/>
                        </a:spcAft>
                      </a:pPr>
                      <a:r>
                        <a:rPr lang="en-US" sz="900" kern="100" dirty="0">
                          <a:effectLst/>
                          <a:latin typeface="HGPｺﾞｼｯｸE" panose="020B0900000000000000" pitchFamily="50" charset="-128"/>
                          <a:ea typeface="HGPｺﾞｼｯｸE" panose="020B0900000000000000" pitchFamily="50" charset="-128"/>
                          <a:cs typeface="Times New Roman"/>
                        </a:rPr>
                        <a:t> </a:t>
                      </a:r>
                      <a:endParaRPr lang="en-US" sz="900" kern="100" dirty="0" smtClean="0">
                        <a:effectLst/>
                        <a:latin typeface="HGPｺﾞｼｯｸE" panose="020B0900000000000000" pitchFamily="50" charset="-128"/>
                        <a:ea typeface="HGPｺﾞｼｯｸE" panose="020B0900000000000000" pitchFamily="50" charset="-128"/>
                        <a:cs typeface="Times New Roman"/>
                      </a:endParaRPr>
                    </a:p>
                    <a:p>
                      <a:pPr algn="just">
                        <a:spcAft>
                          <a:spcPts val="0"/>
                        </a:spcAft>
                      </a:pPr>
                      <a:endParaRPr lang="en-US" altLang="ja-JP" sz="900" kern="100" dirty="0" smtClean="0">
                        <a:effectLst/>
                        <a:latin typeface="HGPｺﾞｼｯｸE" panose="020B0900000000000000" pitchFamily="50" charset="-128"/>
                        <a:ea typeface="HGPｺﾞｼｯｸE" panose="020B0900000000000000" pitchFamily="50" charset="-128"/>
                        <a:cs typeface="Times New Roman"/>
                      </a:endParaRPr>
                    </a:p>
                    <a:p>
                      <a:pPr algn="just">
                        <a:spcAft>
                          <a:spcPts val="0"/>
                        </a:spcAft>
                      </a:pPr>
                      <a:endParaRPr lang="en-US" altLang="ja-JP" sz="900" kern="100" dirty="0" smtClean="0">
                        <a:effectLst/>
                        <a:latin typeface="HGPｺﾞｼｯｸE" panose="020B0900000000000000" pitchFamily="50" charset="-128"/>
                        <a:ea typeface="HGPｺﾞｼｯｸE" panose="020B0900000000000000" pitchFamily="50" charset="-128"/>
                        <a:cs typeface="Times New Roman"/>
                      </a:endParaRPr>
                    </a:p>
                    <a:p>
                      <a:pPr algn="just">
                        <a:spcAft>
                          <a:spcPts val="0"/>
                        </a:spcAft>
                      </a:pPr>
                      <a:endParaRPr lang="ja-JP" sz="900" kern="100" dirty="0">
                        <a:effectLst/>
                        <a:latin typeface="HGPｺﾞｼｯｸE" panose="020B0900000000000000" pitchFamily="50" charset="-128"/>
                        <a:ea typeface="HGPｺﾞｼｯｸE" panose="020B0900000000000000" pitchFamily="50" charset="-128"/>
                        <a:cs typeface="Times New Roman"/>
                      </a:endParaRPr>
                    </a:p>
                  </a:txBody>
                  <a:tcPr marL="54416" marR="544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4"/>
                  </a:ext>
                </a:extLst>
              </a:tr>
              <a:tr h="747562">
                <a:tc>
                  <a:txBody>
                    <a:bodyPr/>
                    <a:lstStyle/>
                    <a:p>
                      <a:pPr algn="ctr">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連絡先</a:t>
                      </a:r>
                    </a:p>
                  </a:txBody>
                  <a:tcPr marL="54416" marR="544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just">
                        <a:spcAft>
                          <a:spcPts val="0"/>
                        </a:spcAft>
                      </a:pPr>
                      <a:r>
                        <a:rPr lang="en-US" sz="900" kern="100" dirty="0">
                          <a:effectLst/>
                          <a:latin typeface="HGPｺﾞｼｯｸE" panose="020B0900000000000000" pitchFamily="50" charset="-128"/>
                          <a:ea typeface="HGPｺﾞｼｯｸE" panose="020B0900000000000000" pitchFamily="50" charset="-128"/>
                          <a:cs typeface="Times New Roman"/>
                        </a:rPr>
                        <a:t> </a:t>
                      </a:r>
                      <a:endParaRPr lang="en-US" sz="900" kern="100" dirty="0" smtClean="0">
                        <a:effectLst/>
                        <a:latin typeface="HGPｺﾞｼｯｸE" panose="020B0900000000000000" pitchFamily="50" charset="-128"/>
                        <a:ea typeface="HGPｺﾞｼｯｸE" panose="020B0900000000000000" pitchFamily="50" charset="-128"/>
                        <a:cs typeface="Times New Roman"/>
                      </a:endParaRPr>
                    </a:p>
                    <a:p>
                      <a:pPr algn="just">
                        <a:spcAft>
                          <a:spcPts val="0"/>
                        </a:spcAft>
                      </a:pPr>
                      <a:endParaRPr lang="en-US" altLang="ja-JP" sz="900" kern="100" dirty="0" smtClean="0">
                        <a:effectLst/>
                        <a:latin typeface="HGPｺﾞｼｯｸE" panose="020B0900000000000000" pitchFamily="50" charset="-128"/>
                        <a:ea typeface="HGPｺﾞｼｯｸE" panose="020B0900000000000000" pitchFamily="50" charset="-128"/>
                        <a:cs typeface="Times New Roman"/>
                      </a:endParaRPr>
                    </a:p>
                    <a:p>
                      <a:pPr algn="just">
                        <a:spcAft>
                          <a:spcPts val="0"/>
                        </a:spcAft>
                      </a:pPr>
                      <a:endParaRPr lang="en-US" altLang="ja-JP" sz="900" kern="100" dirty="0" smtClean="0">
                        <a:effectLst/>
                        <a:latin typeface="HGPｺﾞｼｯｸE" panose="020B0900000000000000" pitchFamily="50" charset="-128"/>
                        <a:ea typeface="HGPｺﾞｼｯｸE" panose="020B0900000000000000" pitchFamily="50" charset="-128"/>
                        <a:cs typeface="Times New Roman"/>
                      </a:endParaRPr>
                    </a:p>
                    <a:p>
                      <a:pPr algn="just">
                        <a:spcAft>
                          <a:spcPts val="0"/>
                        </a:spcAft>
                      </a:pPr>
                      <a:endParaRPr lang="ja-JP" sz="900" kern="100" dirty="0">
                        <a:effectLst/>
                        <a:latin typeface="HGPｺﾞｼｯｸE" panose="020B0900000000000000" pitchFamily="50" charset="-128"/>
                        <a:ea typeface="HGPｺﾞｼｯｸE" panose="020B0900000000000000" pitchFamily="50" charset="-128"/>
                        <a:cs typeface="Times New Roman"/>
                      </a:endParaRPr>
                    </a:p>
                  </a:txBody>
                  <a:tcPr marL="54416" marR="544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5"/>
                  </a:ext>
                </a:extLst>
              </a:tr>
            </a:tbl>
          </a:graphicData>
        </a:graphic>
      </p:graphicFrame>
      <p:sp>
        <p:nvSpPr>
          <p:cNvPr id="3" name="Text Box 1"/>
          <p:cNvSpPr txBox="1">
            <a:spLocks noChangeArrowheads="1"/>
          </p:cNvSpPr>
          <p:nvPr/>
        </p:nvSpPr>
        <p:spPr bwMode="auto">
          <a:xfrm>
            <a:off x="770965" y="399325"/>
            <a:ext cx="6224921" cy="499112"/>
          </a:xfrm>
          <a:prstGeom prst="rect">
            <a:avLst/>
          </a:prstGeom>
          <a:noFill/>
          <a:ln w="9525">
            <a:no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ts val="3000"/>
              </a:lnSpc>
              <a:spcBef>
                <a:spcPct val="0"/>
              </a:spcBef>
              <a:spcAft>
                <a:spcPct val="0"/>
              </a:spcAft>
              <a:buClrTx/>
              <a:buSzTx/>
              <a:buFontTx/>
              <a:buNone/>
              <a:tabLst/>
            </a:pPr>
            <a:r>
              <a:rPr kumimoji="1" lang="en-US" altLang="ja-JP" sz="1400" b="1" i="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400" b="1" i="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送信先：徳島労働局雇用環境・均等室あて</a:t>
            </a:r>
            <a:r>
              <a:rPr kumimoji="1" lang="ja-JP" altLang="en-US" sz="1600" b="1" i="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i="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FAX 088-652-2751</a:t>
            </a:r>
            <a:r>
              <a:rPr kumimoji="1" lang="ja-JP" altLang="en-US" sz="1600" b="1" i="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400" b="0" i="0" u="none" strike="noStrike" cap="none" normalizeH="0" baseline="0" dirty="0" smtClean="0">
              <a:ln>
                <a:noFill/>
              </a:ln>
              <a:solidFill>
                <a:schemeClr val="bg1"/>
              </a:solidFill>
              <a:effectLst/>
              <a:latin typeface="Arial" pitchFamily="34" charset="0"/>
              <a:ea typeface="ＭＳ Ｐゴシック" pitchFamily="50" charset="-128"/>
              <a:cs typeface="ＭＳ Ｐゴシック"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478524912"/>
              </p:ext>
            </p:extLst>
          </p:nvPr>
        </p:nvGraphicFramePr>
        <p:xfrm>
          <a:off x="629918" y="7956714"/>
          <a:ext cx="6565901" cy="1247443"/>
        </p:xfrm>
        <a:graphic>
          <a:graphicData uri="http://schemas.openxmlformats.org/drawingml/2006/table">
            <a:tbl>
              <a:tblPr/>
              <a:tblGrid>
                <a:gridCol w="1246027">
                  <a:extLst>
                    <a:ext uri="{9D8B030D-6E8A-4147-A177-3AD203B41FA5}">
                      <a16:colId xmlns:a16="http://schemas.microsoft.com/office/drawing/2014/main" val="20000"/>
                    </a:ext>
                  </a:extLst>
                </a:gridCol>
                <a:gridCol w="5319874">
                  <a:extLst>
                    <a:ext uri="{9D8B030D-6E8A-4147-A177-3AD203B41FA5}">
                      <a16:colId xmlns:a16="http://schemas.microsoft.com/office/drawing/2014/main" val="20001"/>
                    </a:ext>
                  </a:extLst>
                </a:gridCol>
              </a:tblGrid>
              <a:tr h="1247443">
                <a:tc>
                  <a:txBody>
                    <a:bodyPr/>
                    <a:lstStyle>
                      <a:lvl1pPr marL="0" algn="l" defTabSz="777514" rtl="0" eaLnBrk="1" latinLnBrk="0" hangingPunct="1">
                        <a:defRPr kumimoji="1" sz="1531" kern="1200">
                          <a:solidFill>
                            <a:schemeClr val="tx1"/>
                          </a:solidFill>
                          <a:latin typeface="Century Gothic" panose="020B0502020202020204"/>
                        </a:defRPr>
                      </a:lvl1pPr>
                      <a:lvl2pPr marL="388757" algn="l" defTabSz="777514" rtl="0" eaLnBrk="1" latinLnBrk="0" hangingPunct="1">
                        <a:defRPr kumimoji="1" sz="1531" kern="1200">
                          <a:solidFill>
                            <a:schemeClr val="tx1"/>
                          </a:solidFill>
                          <a:latin typeface="Century Gothic" panose="020B0502020202020204"/>
                        </a:defRPr>
                      </a:lvl2pPr>
                      <a:lvl3pPr marL="777514" algn="l" defTabSz="777514" rtl="0" eaLnBrk="1" latinLnBrk="0" hangingPunct="1">
                        <a:defRPr kumimoji="1" sz="1531" kern="1200">
                          <a:solidFill>
                            <a:schemeClr val="tx1"/>
                          </a:solidFill>
                          <a:latin typeface="Century Gothic" panose="020B0502020202020204"/>
                        </a:defRPr>
                      </a:lvl3pPr>
                      <a:lvl4pPr marL="1166271" algn="l" defTabSz="777514" rtl="0" eaLnBrk="1" latinLnBrk="0" hangingPunct="1">
                        <a:defRPr kumimoji="1" sz="1531" kern="1200">
                          <a:solidFill>
                            <a:schemeClr val="tx1"/>
                          </a:solidFill>
                          <a:latin typeface="Century Gothic" panose="020B0502020202020204"/>
                        </a:defRPr>
                      </a:lvl4pPr>
                      <a:lvl5pPr marL="1555029" algn="l" defTabSz="777514" rtl="0" eaLnBrk="1" latinLnBrk="0" hangingPunct="1">
                        <a:defRPr kumimoji="1" sz="1531" kern="1200">
                          <a:solidFill>
                            <a:schemeClr val="tx1"/>
                          </a:solidFill>
                          <a:latin typeface="Century Gothic" panose="020B0502020202020204"/>
                        </a:defRPr>
                      </a:lvl5pPr>
                      <a:lvl6pPr marL="1943786" algn="l" defTabSz="777514" rtl="0" eaLnBrk="1" latinLnBrk="0" hangingPunct="1">
                        <a:defRPr kumimoji="1" sz="1531" kern="1200">
                          <a:solidFill>
                            <a:schemeClr val="tx1"/>
                          </a:solidFill>
                          <a:latin typeface="Century Gothic" panose="020B0502020202020204"/>
                        </a:defRPr>
                      </a:lvl6pPr>
                      <a:lvl7pPr marL="2332543" algn="l" defTabSz="777514" rtl="0" eaLnBrk="1" latinLnBrk="0" hangingPunct="1">
                        <a:defRPr kumimoji="1" sz="1531" kern="1200">
                          <a:solidFill>
                            <a:schemeClr val="tx1"/>
                          </a:solidFill>
                          <a:latin typeface="Century Gothic" panose="020B0502020202020204"/>
                        </a:defRPr>
                      </a:lvl7pPr>
                      <a:lvl8pPr marL="2721300" algn="l" defTabSz="777514" rtl="0" eaLnBrk="1" latinLnBrk="0" hangingPunct="1">
                        <a:defRPr kumimoji="1" sz="1531" kern="1200">
                          <a:solidFill>
                            <a:schemeClr val="tx1"/>
                          </a:solidFill>
                          <a:latin typeface="Century Gothic" panose="020B0502020202020204"/>
                        </a:defRPr>
                      </a:lvl8pPr>
                      <a:lvl9pPr marL="3110057" algn="l" defTabSz="777514" rtl="0" eaLnBrk="1" latinLnBrk="0" hangingPunct="1">
                        <a:defRPr kumimoji="1" sz="1531" kern="1200">
                          <a:solidFill>
                            <a:schemeClr val="tx1"/>
                          </a:solidFill>
                          <a:latin typeface="Century Gothic" panose="020B0502020202020204"/>
                        </a:defRPr>
                      </a:lvl9pPr>
                    </a:lstStyle>
                    <a:p>
                      <a:pPr algn="ctr">
                        <a:spcAft>
                          <a:spcPts val="0"/>
                        </a:spcAft>
                      </a:pPr>
                      <a:r>
                        <a:rPr lang="ja-JP" altLang="en-US" sz="1100" kern="100" dirty="0" smtClean="0">
                          <a:effectLst/>
                          <a:latin typeface="HGSｺﾞｼｯｸM" panose="020B0600000000000000" pitchFamily="50" charset="-128"/>
                          <a:ea typeface="HGSｺﾞｼｯｸM" panose="020B0600000000000000" pitchFamily="50" charset="-128"/>
                          <a:cs typeface="Meiryo UI" panose="020B0604030504040204" pitchFamily="50" charset="-128"/>
                        </a:rPr>
                        <a:t>相談内容</a:t>
                      </a:r>
                      <a:endParaRPr lang="en-US" altLang="ja-JP" sz="1100" kern="100" dirty="0" smtClean="0">
                        <a:effectLst/>
                        <a:latin typeface="HGSｺﾞｼｯｸM" panose="020B0600000000000000" pitchFamily="50" charset="-128"/>
                        <a:ea typeface="HGSｺﾞｼｯｸM" panose="020B0600000000000000" pitchFamily="50" charset="-128"/>
                        <a:cs typeface="Meiryo UI" panose="020B0604030504040204" pitchFamily="50" charset="-128"/>
                      </a:endParaRPr>
                    </a:p>
                    <a:p>
                      <a:pPr algn="ctr">
                        <a:spcAft>
                          <a:spcPts val="0"/>
                        </a:spcAft>
                      </a:pPr>
                      <a:r>
                        <a:rPr lang="ja-JP" altLang="en-US" sz="1100" kern="100" dirty="0" smtClean="0">
                          <a:effectLst/>
                          <a:latin typeface="HGSｺﾞｼｯｸM" panose="020B0600000000000000" pitchFamily="50" charset="-128"/>
                          <a:ea typeface="HGSｺﾞｼｯｸM" panose="020B0600000000000000" pitchFamily="50" charset="-128"/>
                          <a:cs typeface="Meiryo UI" panose="020B0604030504040204" pitchFamily="50" charset="-128"/>
                        </a:rPr>
                        <a:t>（個別相談を希望</a:t>
                      </a:r>
                      <a:endParaRPr lang="en-US" altLang="ja-JP" sz="1100" kern="100" dirty="0" smtClean="0">
                        <a:effectLst/>
                        <a:latin typeface="HGSｺﾞｼｯｸM" panose="020B0600000000000000" pitchFamily="50" charset="-128"/>
                        <a:ea typeface="HGSｺﾞｼｯｸM" panose="020B0600000000000000" pitchFamily="50" charset="-128"/>
                        <a:cs typeface="Meiryo UI" panose="020B0604030504040204" pitchFamily="50" charset="-128"/>
                      </a:endParaRPr>
                    </a:p>
                    <a:p>
                      <a:pPr algn="ctr">
                        <a:spcAft>
                          <a:spcPts val="0"/>
                        </a:spcAft>
                      </a:pPr>
                      <a:r>
                        <a:rPr lang="ja-JP" altLang="en-US" sz="1100" kern="100" dirty="0" smtClean="0">
                          <a:effectLst/>
                          <a:latin typeface="HGSｺﾞｼｯｸM" panose="020B0600000000000000" pitchFamily="50" charset="-128"/>
                          <a:ea typeface="HGSｺﾞｼｯｸM" panose="020B0600000000000000" pitchFamily="50" charset="-128"/>
                          <a:cs typeface="Meiryo UI" panose="020B0604030504040204" pitchFamily="50" charset="-128"/>
                        </a:rPr>
                        <a:t>　される方はご記入ください）</a:t>
                      </a:r>
                      <a:endParaRPr lang="ja-JP" sz="1100" kern="100" dirty="0">
                        <a:effectLst/>
                        <a:latin typeface="HGSｺﾞｼｯｸM" panose="020B0600000000000000" pitchFamily="50" charset="-128"/>
                        <a:ea typeface="HGSｺﾞｼｯｸM" panose="020B0600000000000000" pitchFamily="50" charset="-128"/>
                        <a:cs typeface="Meiryo UI" panose="020B0604030504040204" pitchFamily="50" charset="-128"/>
                      </a:endParaRPr>
                    </a:p>
                  </a:txBody>
                  <a:tcPr marL="54416" marR="544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777514" rtl="0" eaLnBrk="1" latinLnBrk="0" hangingPunct="1">
                        <a:defRPr kumimoji="1" sz="1531" kern="1200">
                          <a:solidFill>
                            <a:schemeClr val="tx1"/>
                          </a:solidFill>
                          <a:latin typeface="Century Gothic" panose="020B0502020202020204"/>
                        </a:defRPr>
                      </a:lvl1pPr>
                      <a:lvl2pPr marL="388757" algn="l" defTabSz="777514" rtl="0" eaLnBrk="1" latinLnBrk="0" hangingPunct="1">
                        <a:defRPr kumimoji="1" sz="1531" kern="1200">
                          <a:solidFill>
                            <a:schemeClr val="tx1"/>
                          </a:solidFill>
                          <a:latin typeface="Century Gothic" panose="020B0502020202020204"/>
                        </a:defRPr>
                      </a:lvl2pPr>
                      <a:lvl3pPr marL="777514" algn="l" defTabSz="777514" rtl="0" eaLnBrk="1" latinLnBrk="0" hangingPunct="1">
                        <a:defRPr kumimoji="1" sz="1531" kern="1200">
                          <a:solidFill>
                            <a:schemeClr val="tx1"/>
                          </a:solidFill>
                          <a:latin typeface="Century Gothic" panose="020B0502020202020204"/>
                        </a:defRPr>
                      </a:lvl3pPr>
                      <a:lvl4pPr marL="1166271" algn="l" defTabSz="777514" rtl="0" eaLnBrk="1" latinLnBrk="0" hangingPunct="1">
                        <a:defRPr kumimoji="1" sz="1531" kern="1200">
                          <a:solidFill>
                            <a:schemeClr val="tx1"/>
                          </a:solidFill>
                          <a:latin typeface="Century Gothic" panose="020B0502020202020204"/>
                        </a:defRPr>
                      </a:lvl4pPr>
                      <a:lvl5pPr marL="1555029" algn="l" defTabSz="777514" rtl="0" eaLnBrk="1" latinLnBrk="0" hangingPunct="1">
                        <a:defRPr kumimoji="1" sz="1531" kern="1200">
                          <a:solidFill>
                            <a:schemeClr val="tx1"/>
                          </a:solidFill>
                          <a:latin typeface="Century Gothic" panose="020B0502020202020204"/>
                        </a:defRPr>
                      </a:lvl5pPr>
                      <a:lvl6pPr marL="1943786" algn="l" defTabSz="777514" rtl="0" eaLnBrk="1" latinLnBrk="0" hangingPunct="1">
                        <a:defRPr kumimoji="1" sz="1531" kern="1200">
                          <a:solidFill>
                            <a:schemeClr val="tx1"/>
                          </a:solidFill>
                          <a:latin typeface="Century Gothic" panose="020B0502020202020204"/>
                        </a:defRPr>
                      </a:lvl6pPr>
                      <a:lvl7pPr marL="2332543" algn="l" defTabSz="777514" rtl="0" eaLnBrk="1" latinLnBrk="0" hangingPunct="1">
                        <a:defRPr kumimoji="1" sz="1531" kern="1200">
                          <a:solidFill>
                            <a:schemeClr val="tx1"/>
                          </a:solidFill>
                          <a:latin typeface="Century Gothic" panose="020B0502020202020204"/>
                        </a:defRPr>
                      </a:lvl7pPr>
                      <a:lvl8pPr marL="2721300" algn="l" defTabSz="777514" rtl="0" eaLnBrk="1" latinLnBrk="0" hangingPunct="1">
                        <a:defRPr kumimoji="1" sz="1531" kern="1200">
                          <a:solidFill>
                            <a:schemeClr val="tx1"/>
                          </a:solidFill>
                          <a:latin typeface="Century Gothic" panose="020B0502020202020204"/>
                        </a:defRPr>
                      </a:lvl8pPr>
                      <a:lvl9pPr marL="3110057" algn="l" defTabSz="777514" rtl="0" eaLnBrk="1" latinLnBrk="0" hangingPunct="1">
                        <a:defRPr kumimoji="1" sz="1531" kern="1200">
                          <a:solidFill>
                            <a:schemeClr val="tx1"/>
                          </a:solidFill>
                          <a:latin typeface="Century Gothic" panose="020B0502020202020204"/>
                        </a:defRPr>
                      </a:lvl9pPr>
                    </a:lstStyle>
                    <a:p>
                      <a:pPr lvl="0" algn="l">
                        <a:lnSpc>
                          <a:spcPts val="1800"/>
                        </a:lnSpc>
                        <a:spcAft>
                          <a:spcPts val="0"/>
                        </a:spcAft>
                      </a:pPr>
                      <a:r>
                        <a:rPr lang="ja-JP" altLang="en-US" sz="1200" kern="100" dirty="0" smtClean="0">
                          <a:effectLst/>
                          <a:latin typeface="ＭＳ ゴシック" panose="020B0609070205080204" pitchFamily="49" charset="-128"/>
                          <a:ea typeface="ＭＳ ゴシック" panose="020B0609070205080204" pitchFamily="49" charset="-128"/>
                          <a:cs typeface="Meiryo UI" panose="020B0604030504040204" pitchFamily="50" charset="-128"/>
                        </a:rPr>
                        <a:t>　□　ハラスメント対策</a:t>
                      </a:r>
                      <a:endParaRPr lang="en-US" altLang="ja-JP" sz="1200" kern="100" dirty="0" smtClean="0">
                        <a:effectLst/>
                        <a:latin typeface="ＭＳ ゴシック" panose="020B0609070205080204" pitchFamily="49" charset="-128"/>
                        <a:ea typeface="ＭＳ ゴシック" panose="020B0609070205080204" pitchFamily="49" charset="-128"/>
                        <a:cs typeface="Meiryo UI" panose="020B0604030504040204" pitchFamily="50" charset="-128"/>
                      </a:endParaRPr>
                    </a:p>
                    <a:p>
                      <a:pPr lvl="0" algn="l">
                        <a:lnSpc>
                          <a:spcPts val="1800"/>
                        </a:lnSpc>
                        <a:spcAft>
                          <a:spcPts val="0"/>
                        </a:spcAft>
                      </a:pPr>
                      <a:r>
                        <a:rPr lang="ja-JP" altLang="en-US" sz="1200" kern="100" dirty="0" smtClean="0">
                          <a:effectLst/>
                          <a:latin typeface="ＭＳ ゴシック" panose="020B0609070205080204" pitchFamily="49" charset="-128"/>
                          <a:ea typeface="ＭＳ ゴシック" panose="020B0609070205080204" pitchFamily="49" charset="-128"/>
                          <a:cs typeface="Meiryo UI" panose="020B0604030504040204" pitchFamily="50" charset="-128"/>
                        </a:rPr>
                        <a:t>　□　同一労働同一賃金</a:t>
                      </a:r>
                      <a:endParaRPr lang="en-US" altLang="ja-JP" sz="1200" kern="100" dirty="0" smtClean="0">
                        <a:effectLst/>
                        <a:latin typeface="ＭＳ ゴシック" panose="020B0609070205080204" pitchFamily="49" charset="-128"/>
                        <a:ea typeface="ＭＳ ゴシック" panose="020B0609070205080204" pitchFamily="49" charset="-128"/>
                        <a:cs typeface="Meiryo UI" panose="020B0604030504040204" pitchFamily="50" charset="-128"/>
                      </a:endParaRPr>
                    </a:p>
                    <a:p>
                      <a:pPr lvl="0" algn="l">
                        <a:lnSpc>
                          <a:spcPts val="1800"/>
                        </a:lnSpc>
                        <a:spcAft>
                          <a:spcPts val="0"/>
                        </a:spcAft>
                      </a:pPr>
                      <a:r>
                        <a:rPr lang="ja-JP" altLang="en-US" sz="1200" kern="100" dirty="0" smtClean="0">
                          <a:effectLst/>
                          <a:latin typeface="ＭＳ ゴシック" panose="020B0609070205080204" pitchFamily="49" charset="-128"/>
                          <a:ea typeface="ＭＳ ゴシック" panose="020B0609070205080204" pitchFamily="49" charset="-128"/>
                          <a:cs typeface="Meiryo UI" panose="020B0604030504040204" pitchFamily="50" charset="-128"/>
                        </a:rPr>
                        <a:t>　□　労働基準法の改正（時間外労働の上限規制、年次有給休暇等）</a:t>
                      </a:r>
                      <a:endParaRPr lang="en-US" altLang="ja-JP" sz="1200" kern="100" dirty="0" smtClean="0">
                        <a:effectLst/>
                        <a:latin typeface="ＭＳ ゴシック" panose="020B0609070205080204" pitchFamily="49" charset="-128"/>
                        <a:ea typeface="ＭＳ ゴシック" panose="020B0609070205080204" pitchFamily="49" charset="-128"/>
                        <a:cs typeface="Meiryo UI" panose="020B0604030504040204" pitchFamily="50" charset="-128"/>
                      </a:endParaRPr>
                    </a:p>
                    <a:p>
                      <a:pPr lvl="0" algn="l">
                        <a:lnSpc>
                          <a:spcPts val="1800"/>
                        </a:lnSpc>
                        <a:spcAft>
                          <a:spcPts val="0"/>
                        </a:spcAft>
                      </a:pPr>
                      <a:r>
                        <a:rPr lang="ja-JP" altLang="en-US" sz="1200" kern="100" dirty="0" smtClean="0">
                          <a:effectLst/>
                          <a:latin typeface="ＭＳ ゴシック" panose="020B0609070205080204" pitchFamily="49" charset="-128"/>
                          <a:ea typeface="ＭＳ ゴシック" panose="020B0609070205080204" pitchFamily="49" charset="-128"/>
                          <a:cs typeface="Meiryo UI" panose="020B0604030504040204" pitchFamily="50" charset="-128"/>
                        </a:rPr>
                        <a:t>　□　その他</a:t>
                      </a:r>
                    </a:p>
                    <a:p>
                      <a:pPr lvl="0" algn="l">
                        <a:lnSpc>
                          <a:spcPts val="1800"/>
                        </a:lnSpc>
                        <a:spcAft>
                          <a:spcPts val="0"/>
                        </a:spcAft>
                      </a:pPr>
                      <a:r>
                        <a:rPr lang="ja-JP" altLang="en-US" sz="1200" kern="100" dirty="0" smtClean="0">
                          <a:effectLst/>
                          <a:latin typeface="ＭＳ ゴシック" panose="020B0609070205080204" pitchFamily="49" charset="-128"/>
                          <a:ea typeface="ＭＳ ゴシック" panose="020B0609070205080204" pitchFamily="49" charset="-128"/>
                          <a:cs typeface="Meiryo UI" panose="020B0604030504040204" pitchFamily="50" charset="-128"/>
                        </a:rPr>
                        <a:t>　　（　　　　　　　　　　　　　　　　　　　　　　　　　　　）</a:t>
                      </a:r>
                      <a:endParaRPr lang="ja-JP" sz="1200" kern="100" dirty="0">
                        <a:effectLst/>
                        <a:latin typeface="ＭＳ ゴシック" panose="020B0609070205080204" pitchFamily="49" charset="-128"/>
                        <a:ea typeface="ＭＳ ゴシック" panose="020B0609070205080204" pitchFamily="49" charset="-128"/>
                        <a:cs typeface="Meiryo UI" panose="020B0604030504040204" pitchFamily="50" charset="-128"/>
                      </a:endParaRPr>
                    </a:p>
                  </a:txBody>
                  <a:tcPr marL="54416" marR="544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4296468"/>
                  </a:ext>
                </a:extLst>
              </a:tr>
            </a:tbl>
          </a:graphicData>
        </a:graphic>
      </p:graphicFrame>
      <p:sp>
        <p:nvSpPr>
          <p:cNvPr id="5" name="テキスト ボックス 4"/>
          <p:cNvSpPr txBox="1"/>
          <p:nvPr/>
        </p:nvSpPr>
        <p:spPr>
          <a:xfrm>
            <a:off x="1022684" y="9420057"/>
            <a:ext cx="5823284" cy="899285"/>
          </a:xfrm>
          <a:prstGeom prst="rect">
            <a:avLst/>
          </a:prstGeom>
          <a:noFill/>
          <a:ln w="19050">
            <a:solidFill>
              <a:schemeClr val="tx1"/>
            </a:solidFill>
            <a:prstDash val="dash"/>
          </a:ln>
        </p:spPr>
        <p:txBody>
          <a:bodyPr wrap="square" rtlCol="0">
            <a:spAutoFit/>
          </a:bodyPr>
          <a:lstStyle/>
          <a:p>
            <a:pPr>
              <a:lnSpc>
                <a:spcPts val="2800"/>
              </a:lnSpc>
            </a:pP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セミナ</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ー</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に御参加いただける場合は、</a:t>
            </a:r>
            <a:r>
              <a:rPr kumimoji="1"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１月１３日（水）まで</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に、</a:t>
            </a:r>
          </a:p>
          <a:p>
            <a:pPr>
              <a:lnSpc>
                <a:spcPts val="28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の申込書を</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FAX</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でお送りください（お電話</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の申込でも結構です）</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500"/>
              </a:lnSpc>
            </a:pP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360045" y="898437"/>
            <a:ext cx="7029450" cy="1118255"/>
          </a:xfrm>
          <a:prstGeom prst="rect">
            <a:avLst/>
          </a:prstGeom>
          <a:noFill/>
        </p:spPr>
        <p:txBody>
          <a:bodyPr wrap="square" rtlCol="0">
            <a:spAutoFit/>
          </a:bodyPr>
          <a:lstStyle/>
          <a:p>
            <a:pPr>
              <a:lnSpc>
                <a:spcPts val="4000"/>
              </a:lnSpc>
            </a:pPr>
            <a:r>
              <a:rPr lang="ja-JP" altLang="en-US" sz="28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　同一労働同一賃金・ハラスメント防止</a:t>
            </a:r>
            <a:endParaRPr lang="ja-JP" altLang="en-US" sz="28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a:p>
            <a:pPr>
              <a:lnSpc>
                <a:spcPts val="4000"/>
              </a:lnSpc>
            </a:pPr>
            <a:r>
              <a:rPr lang="ja-JP" altLang="en-US" sz="2800" dirty="0" smtClean="0">
                <a:latin typeface="HGS創英角ｺﾞｼｯｸUB" panose="020B0900000000000000" pitchFamily="50" charset="-128"/>
                <a:ea typeface="HGS創英角ｺﾞｼｯｸUB" panose="020B0900000000000000" pitchFamily="50" charset="-128"/>
                <a:cs typeface="Meiryo UI" panose="020B0604030504040204" pitchFamily="50" charset="-128"/>
              </a:rPr>
              <a:t>　対策等セミナー　　参加</a:t>
            </a:r>
            <a:r>
              <a:rPr lang="ja-JP" altLang="en-US" sz="2800" dirty="0">
                <a:latin typeface="HGS創英角ｺﾞｼｯｸUB" panose="020B0900000000000000" pitchFamily="50" charset="-128"/>
                <a:ea typeface="HGS創英角ｺﾞｼｯｸUB" panose="020B0900000000000000" pitchFamily="50" charset="-128"/>
                <a:cs typeface="Meiryo UI" panose="020B0604030504040204" pitchFamily="50" charset="-128"/>
              </a:rPr>
              <a:t>申込書</a:t>
            </a:r>
            <a:endParaRPr kumimoji="1" lang="ja-JP" altLang="en-US" sz="2800" dirty="0">
              <a:latin typeface="HGS創英角ｺﾞｼｯｸUB" panose="020B0900000000000000" pitchFamily="50" charset="-128"/>
              <a:ea typeface="HGS創英角ｺﾞｼｯｸUB" panose="020B0900000000000000" pitchFamily="50" charset="-128"/>
              <a:cs typeface="Meiryo UI" panose="020B0604030504040204" pitchFamily="50" charset="-128"/>
            </a:endParaRPr>
          </a:p>
        </p:txBody>
      </p:sp>
    </p:spTree>
    <p:extLst>
      <p:ext uri="{BB962C8B-B14F-4D97-AF65-F5344CB8AC3E}">
        <p14:creationId xmlns:p14="http://schemas.microsoft.com/office/powerpoint/2010/main" val="3364742465"/>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3082</TotalTime>
  <Words>614</Words>
  <Application>Microsoft Office PowerPoint</Application>
  <PresentationFormat>ユーザー設定</PresentationFormat>
  <Paragraphs>80</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HGPｺﾞｼｯｸE</vt:lpstr>
      <vt:lpstr>HGP創英角ﾎﾟｯﾌﾟ体</vt:lpstr>
      <vt:lpstr>HGSｺﾞｼｯｸM</vt:lpstr>
      <vt:lpstr>HGS創英角ｺﾞｼｯｸUB</vt:lpstr>
      <vt:lpstr>HG丸ｺﾞｼｯｸM-PRO</vt:lpstr>
      <vt:lpstr>Meiryo UI</vt:lpstr>
      <vt:lpstr>ＭＳ Ｐゴシック</vt:lpstr>
      <vt:lpstr>ＭＳ ゴシック</vt:lpstr>
      <vt:lpstr>Arial</vt:lpstr>
      <vt:lpstr>Calibri</vt:lpstr>
      <vt:lpstr>Calibri Light</vt:lpstr>
      <vt:lpstr>Times New Roman</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森恵子</dc:creator>
  <cp:lastModifiedBy>大黒 公重(ooguro-kimishige.pi6)</cp:lastModifiedBy>
  <cp:revision>161</cp:revision>
  <cp:lastPrinted>2020-12-09T05:33:17Z</cp:lastPrinted>
  <dcterms:created xsi:type="dcterms:W3CDTF">2013-08-07T01:16:52Z</dcterms:created>
  <dcterms:modified xsi:type="dcterms:W3CDTF">2020-12-09T05:50:05Z</dcterms:modified>
</cp:coreProperties>
</file>