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3" r:id="rId1"/>
    <p:sldMasterId id="2147483985" r:id="rId2"/>
    <p:sldMasterId id="2147483998" r:id="rId3"/>
    <p:sldMasterId id="2147484010" r:id="rId4"/>
  </p:sldMasterIdLst>
  <p:notesMasterIdLst>
    <p:notesMasterId r:id="rId53"/>
  </p:notesMasterIdLst>
  <p:handoutMasterIdLst>
    <p:handoutMasterId r:id="rId54"/>
  </p:handoutMasterIdLst>
  <p:sldIdLst>
    <p:sldId id="308" r:id="rId5"/>
    <p:sldId id="460" r:id="rId6"/>
    <p:sldId id="486" r:id="rId7"/>
    <p:sldId id="387" r:id="rId8"/>
    <p:sldId id="282" r:id="rId9"/>
    <p:sldId id="480" r:id="rId10"/>
    <p:sldId id="481" r:id="rId11"/>
    <p:sldId id="390" r:id="rId12"/>
    <p:sldId id="291" r:id="rId13"/>
    <p:sldId id="463" r:id="rId14"/>
    <p:sldId id="438" r:id="rId15"/>
    <p:sldId id="439" r:id="rId16"/>
    <p:sldId id="440" r:id="rId17"/>
    <p:sldId id="441" r:id="rId18"/>
    <p:sldId id="442" r:id="rId19"/>
    <p:sldId id="443" r:id="rId20"/>
    <p:sldId id="455" r:id="rId21"/>
    <p:sldId id="444" r:id="rId22"/>
    <p:sldId id="445" r:id="rId23"/>
    <p:sldId id="446" r:id="rId24"/>
    <p:sldId id="447" r:id="rId25"/>
    <p:sldId id="448" r:id="rId26"/>
    <p:sldId id="449" r:id="rId27"/>
    <p:sldId id="450" r:id="rId28"/>
    <p:sldId id="451" r:id="rId29"/>
    <p:sldId id="467" r:id="rId30"/>
    <p:sldId id="452" r:id="rId31"/>
    <p:sldId id="401" r:id="rId32"/>
    <p:sldId id="453" r:id="rId33"/>
    <p:sldId id="456" r:id="rId34"/>
    <p:sldId id="454" r:id="rId35"/>
    <p:sldId id="376" r:id="rId36"/>
    <p:sldId id="411" r:id="rId37"/>
    <p:sldId id="348" r:id="rId38"/>
    <p:sldId id="415" r:id="rId39"/>
    <p:sldId id="457" r:id="rId40"/>
    <p:sldId id="478" r:id="rId41"/>
    <p:sldId id="477" r:id="rId42"/>
    <p:sldId id="418" r:id="rId43"/>
    <p:sldId id="476" r:id="rId44"/>
    <p:sldId id="479" r:id="rId45"/>
    <p:sldId id="264" r:id="rId46"/>
    <p:sldId id="272" r:id="rId47"/>
    <p:sldId id="474" r:id="rId48"/>
    <p:sldId id="475" r:id="rId49"/>
    <p:sldId id="433" r:id="rId50"/>
    <p:sldId id="434" r:id="rId51"/>
    <p:sldId id="437" r:id="rId52"/>
  </p:sldIdLst>
  <p:sldSz cx="9906000" cy="6858000" type="A4"/>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4660"/>
  </p:normalViewPr>
  <p:slideViewPr>
    <p:cSldViewPr>
      <p:cViewPr varScale="1">
        <p:scale>
          <a:sx n="99" d="100"/>
          <a:sy n="99" d="100"/>
        </p:scale>
        <p:origin x="-102" y="-120"/>
      </p:cViewPr>
      <p:guideLst>
        <p:guide orient="horz" pos="2160"/>
        <p:guide pos="3120"/>
      </p:guideLst>
    </p:cSldViewPr>
  </p:slideViewPr>
  <p:notesTextViewPr>
    <p:cViewPr>
      <p:scale>
        <a:sx n="1" d="1"/>
        <a:sy n="1" d="1"/>
      </p:scale>
      <p:origin x="0" y="0"/>
    </p:cViewPr>
  </p:notesTextViewPr>
  <p:sorterViewPr>
    <p:cViewPr>
      <p:scale>
        <a:sx n="90" d="100"/>
        <a:sy n="90" d="100"/>
      </p:scale>
      <p:origin x="0" y="10998"/>
    </p:cViewPr>
  </p:sorterViewPr>
  <p:notesViewPr>
    <p:cSldViewPr>
      <p:cViewPr varScale="1">
        <p:scale>
          <a:sx n="107" d="100"/>
          <a:sy n="107" d="100"/>
        </p:scale>
        <p:origin x="-114" y="-90"/>
      </p:cViewPr>
      <p:guideLst>
        <p:guide orient="horz" pos="2144"/>
        <p:guide pos="3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78511003750625E-2"/>
          <c:y val="3.5848435834088123E-2"/>
          <c:w val="0.89615297027960572"/>
          <c:h val="0.77235319125326574"/>
        </c:manualLayout>
      </c:layout>
      <c:barChart>
        <c:barDir val="col"/>
        <c:grouping val="stacked"/>
        <c:varyColors val="0"/>
        <c:ser>
          <c:idx val="0"/>
          <c:order val="0"/>
          <c:tx>
            <c:strRef>
              <c:f>Sheet1!$B$1</c:f>
              <c:strCache>
                <c:ptCount val="1"/>
                <c:pt idx="0">
                  <c:v>爆発性の物等</c:v>
                </c:pt>
              </c:strCache>
            </c:strRef>
          </c:tx>
          <c:invertIfNegative val="0"/>
          <c:cat>
            <c:strRef>
              <c:f>Sheet1!$A$2:$A$13</c:f>
              <c:strCache>
                <c:ptCount val="12"/>
                <c:pt idx="0">
                  <c:v>平成15年</c:v>
                </c:pt>
                <c:pt idx="1">
                  <c:v>平成16年</c:v>
                </c:pt>
                <c:pt idx="2">
                  <c:v>平成17年</c:v>
                </c:pt>
                <c:pt idx="3">
                  <c:v>平成18年</c:v>
                </c:pt>
                <c:pt idx="4">
                  <c:v>平成19年</c:v>
                </c:pt>
                <c:pt idx="5">
                  <c:v>平成20年</c:v>
                </c:pt>
                <c:pt idx="6">
                  <c:v>平成21年</c:v>
                </c:pt>
                <c:pt idx="7">
                  <c:v>平成22年</c:v>
                </c:pt>
                <c:pt idx="8">
                  <c:v>平成23年</c:v>
                </c:pt>
                <c:pt idx="9">
                  <c:v>平成24年</c:v>
                </c:pt>
                <c:pt idx="10">
                  <c:v>平成25年</c:v>
                </c:pt>
                <c:pt idx="11">
                  <c:v>平成26年</c:v>
                </c:pt>
              </c:strCache>
            </c:strRef>
          </c:cat>
          <c:val>
            <c:numRef>
              <c:f>Sheet1!$B$2:$B$13</c:f>
              <c:numCache>
                <c:formatCode>General</c:formatCode>
                <c:ptCount val="12"/>
                <c:pt idx="0">
                  <c:v>48</c:v>
                </c:pt>
                <c:pt idx="1">
                  <c:v>31</c:v>
                </c:pt>
                <c:pt idx="2">
                  <c:v>44</c:v>
                </c:pt>
                <c:pt idx="3">
                  <c:v>29</c:v>
                </c:pt>
                <c:pt idx="4">
                  <c:v>27</c:v>
                </c:pt>
                <c:pt idx="5">
                  <c:v>22</c:v>
                </c:pt>
                <c:pt idx="6">
                  <c:v>19</c:v>
                </c:pt>
                <c:pt idx="7">
                  <c:v>21</c:v>
                </c:pt>
                <c:pt idx="8">
                  <c:v>15</c:v>
                </c:pt>
                <c:pt idx="9">
                  <c:v>17</c:v>
                </c:pt>
                <c:pt idx="10">
                  <c:v>31</c:v>
                </c:pt>
                <c:pt idx="11">
                  <c:v>18</c:v>
                </c:pt>
              </c:numCache>
            </c:numRef>
          </c:val>
        </c:ser>
        <c:ser>
          <c:idx val="1"/>
          <c:order val="1"/>
          <c:tx>
            <c:strRef>
              <c:f>Sheet1!$C$1</c:f>
              <c:strCache>
                <c:ptCount val="1"/>
                <c:pt idx="0">
                  <c:v>引火性の物</c:v>
                </c:pt>
              </c:strCache>
            </c:strRef>
          </c:tx>
          <c:invertIfNegative val="0"/>
          <c:cat>
            <c:strRef>
              <c:f>Sheet1!$A$2:$A$13</c:f>
              <c:strCache>
                <c:ptCount val="12"/>
                <c:pt idx="0">
                  <c:v>平成15年</c:v>
                </c:pt>
                <c:pt idx="1">
                  <c:v>平成16年</c:v>
                </c:pt>
                <c:pt idx="2">
                  <c:v>平成17年</c:v>
                </c:pt>
                <c:pt idx="3">
                  <c:v>平成18年</c:v>
                </c:pt>
                <c:pt idx="4">
                  <c:v>平成19年</c:v>
                </c:pt>
                <c:pt idx="5">
                  <c:v>平成20年</c:v>
                </c:pt>
                <c:pt idx="6">
                  <c:v>平成21年</c:v>
                </c:pt>
                <c:pt idx="7">
                  <c:v>平成22年</c:v>
                </c:pt>
                <c:pt idx="8">
                  <c:v>平成23年</c:v>
                </c:pt>
                <c:pt idx="9">
                  <c:v>平成24年</c:v>
                </c:pt>
                <c:pt idx="10">
                  <c:v>平成25年</c:v>
                </c:pt>
                <c:pt idx="11">
                  <c:v>平成26年</c:v>
                </c:pt>
              </c:strCache>
            </c:strRef>
          </c:cat>
          <c:val>
            <c:numRef>
              <c:f>Sheet1!$C$2:$C$13</c:f>
              <c:numCache>
                <c:formatCode>General</c:formatCode>
                <c:ptCount val="12"/>
                <c:pt idx="0">
                  <c:v>190</c:v>
                </c:pt>
                <c:pt idx="1">
                  <c:v>189</c:v>
                </c:pt>
                <c:pt idx="2">
                  <c:v>166</c:v>
                </c:pt>
                <c:pt idx="3">
                  <c:v>197</c:v>
                </c:pt>
                <c:pt idx="4">
                  <c:v>199</c:v>
                </c:pt>
                <c:pt idx="5">
                  <c:v>163</c:v>
                </c:pt>
                <c:pt idx="6">
                  <c:v>127</c:v>
                </c:pt>
                <c:pt idx="7">
                  <c:v>152</c:v>
                </c:pt>
                <c:pt idx="8">
                  <c:v>111</c:v>
                </c:pt>
                <c:pt idx="9">
                  <c:v>139</c:v>
                </c:pt>
                <c:pt idx="10">
                  <c:v>124</c:v>
                </c:pt>
                <c:pt idx="11">
                  <c:v>153</c:v>
                </c:pt>
              </c:numCache>
            </c:numRef>
          </c:val>
        </c:ser>
        <c:ser>
          <c:idx val="2"/>
          <c:order val="2"/>
          <c:tx>
            <c:strRef>
              <c:f>Sheet1!$D$1</c:f>
              <c:strCache>
                <c:ptCount val="1"/>
                <c:pt idx="0">
                  <c:v>可燃性のガス</c:v>
                </c:pt>
              </c:strCache>
            </c:strRef>
          </c:tx>
          <c:invertIfNegative val="0"/>
          <c:cat>
            <c:strRef>
              <c:f>Sheet1!$A$2:$A$13</c:f>
              <c:strCache>
                <c:ptCount val="12"/>
                <c:pt idx="0">
                  <c:v>平成15年</c:v>
                </c:pt>
                <c:pt idx="1">
                  <c:v>平成16年</c:v>
                </c:pt>
                <c:pt idx="2">
                  <c:v>平成17年</c:v>
                </c:pt>
                <c:pt idx="3">
                  <c:v>平成18年</c:v>
                </c:pt>
                <c:pt idx="4">
                  <c:v>平成19年</c:v>
                </c:pt>
                <c:pt idx="5">
                  <c:v>平成20年</c:v>
                </c:pt>
                <c:pt idx="6">
                  <c:v>平成21年</c:v>
                </c:pt>
                <c:pt idx="7">
                  <c:v>平成22年</c:v>
                </c:pt>
                <c:pt idx="8">
                  <c:v>平成23年</c:v>
                </c:pt>
                <c:pt idx="9">
                  <c:v>平成24年</c:v>
                </c:pt>
                <c:pt idx="10">
                  <c:v>平成25年</c:v>
                </c:pt>
                <c:pt idx="11">
                  <c:v>平成26年</c:v>
                </c:pt>
              </c:strCache>
            </c:strRef>
          </c:cat>
          <c:val>
            <c:numRef>
              <c:f>Sheet1!$D$2:$D$13</c:f>
              <c:numCache>
                <c:formatCode>General</c:formatCode>
                <c:ptCount val="12"/>
                <c:pt idx="0">
                  <c:v>108</c:v>
                </c:pt>
                <c:pt idx="1">
                  <c:v>133</c:v>
                </c:pt>
                <c:pt idx="2">
                  <c:v>88</c:v>
                </c:pt>
                <c:pt idx="3">
                  <c:v>93</c:v>
                </c:pt>
                <c:pt idx="4">
                  <c:v>94</c:v>
                </c:pt>
                <c:pt idx="5">
                  <c:v>106</c:v>
                </c:pt>
                <c:pt idx="6">
                  <c:v>59</c:v>
                </c:pt>
                <c:pt idx="7">
                  <c:v>63</c:v>
                </c:pt>
                <c:pt idx="8">
                  <c:v>95</c:v>
                </c:pt>
                <c:pt idx="9">
                  <c:v>85</c:v>
                </c:pt>
                <c:pt idx="10">
                  <c:v>61</c:v>
                </c:pt>
                <c:pt idx="11">
                  <c:v>79</c:v>
                </c:pt>
              </c:numCache>
            </c:numRef>
          </c:val>
        </c:ser>
        <c:ser>
          <c:idx val="3"/>
          <c:order val="3"/>
          <c:tx>
            <c:strRef>
              <c:f>Sheet1!$E$1</c:f>
              <c:strCache>
                <c:ptCount val="1"/>
                <c:pt idx="0">
                  <c:v>有害物</c:v>
                </c:pt>
              </c:strCache>
            </c:strRef>
          </c:tx>
          <c:invertIfNegative val="0"/>
          <c:dLbls>
            <c:dLbl>
              <c:idx val="0"/>
              <c:layout>
                <c:manualLayout>
                  <c:x val="-1.2523870144014676E-17"/>
                  <c:y val="-0.16552666152274101"/>
                </c:manualLayout>
              </c:layout>
              <c:tx>
                <c:rich>
                  <a:bodyPr/>
                  <a:lstStyle/>
                  <a:p>
                    <a:r>
                      <a:rPr lang="en-US" altLang="ja-JP" dirty="0" smtClean="0">
                        <a:latin typeface="+mn-lt"/>
                      </a:rPr>
                      <a:t>653</a:t>
                    </a:r>
                    <a:endParaRPr lang="en-US" altLang="en-US" dirty="0"/>
                  </a:p>
                </c:rich>
              </c:tx>
              <c:showLegendKey val="0"/>
              <c:showVal val="1"/>
              <c:showCatName val="0"/>
              <c:showSerName val="0"/>
              <c:showPercent val="0"/>
              <c:showBubbleSize val="0"/>
            </c:dLbl>
            <c:dLbl>
              <c:idx val="1"/>
              <c:layout>
                <c:manualLayout>
                  <c:x val="1.3662561622725035E-3"/>
                  <c:y val="-0.16316199492955899"/>
                </c:manualLayout>
              </c:layout>
              <c:tx>
                <c:rich>
                  <a:bodyPr/>
                  <a:lstStyle/>
                  <a:p>
                    <a:r>
                      <a:rPr lang="en-US" altLang="ja-JP" dirty="0" smtClean="0">
                        <a:latin typeface="+mn-lt"/>
                      </a:rPr>
                      <a:t>653</a:t>
                    </a:r>
                    <a:endParaRPr lang="en-US" altLang="en-US" dirty="0"/>
                  </a:p>
                </c:rich>
              </c:tx>
              <c:showLegendKey val="0"/>
              <c:showVal val="1"/>
              <c:showCatName val="0"/>
              <c:showSerName val="0"/>
              <c:showPercent val="0"/>
              <c:showBubbleSize val="0"/>
            </c:dLbl>
            <c:dLbl>
              <c:idx val="2"/>
              <c:layout>
                <c:manualLayout>
                  <c:x val="-1.3662561622725035E-3"/>
                  <c:y val="-0.18207932767501511"/>
                </c:manualLayout>
              </c:layout>
              <c:tx>
                <c:rich>
                  <a:bodyPr/>
                  <a:lstStyle/>
                  <a:p>
                    <a:r>
                      <a:rPr lang="en-US" altLang="ja-JP" dirty="0" smtClean="0">
                        <a:latin typeface="+mn-lt"/>
                      </a:rPr>
                      <a:t>639</a:t>
                    </a:r>
                    <a:endParaRPr lang="en-US" altLang="en-US" dirty="0"/>
                  </a:p>
                </c:rich>
              </c:tx>
              <c:showLegendKey val="0"/>
              <c:showVal val="1"/>
              <c:showCatName val="0"/>
              <c:showSerName val="0"/>
              <c:showPercent val="0"/>
              <c:showBubbleSize val="0"/>
            </c:dLbl>
            <c:dLbl>
              <c:idx val="3"/>
              <c:layout>
                <c:manualLayout>
                  <c:x val="0"/>
                  <c:y val="-0.21045532679319928"/>
                </c:manualLayout>
              </c:layout>
              <c:tx>
                <c:rich>
                  <a:bodyPr/>
                  <a:lstStyle/>
                  <a:p>
                    <a:r>
                      <a:rPr lang="en-US" altLang="ja-JP" dirty="0" smtClean="0">
                        <a:latin typeface="+mn-lt"/>
                      </a:rPr>
                      <a:t>699</a:t>
                    </a:r>
                    <a:endParaRPr lang="en-US" altLang="en-US" dirty="0"/>
                  </a:p>
                </c:rich>
              </c:tx>
              <c:showLegendKey val="0"/>
              <c:showVal val="1"/>
              <c:showCatName val="0"/>
              <c:showSerName val="0"/>
              <c:showPercent val="0"/>
              <c:showBubbleSize val="0"/>
            </c:dLbl>
            <c:dLbl>
              <c:idx val="4"/>
              <c:layout>
                <c:manualLayout>
                  <c:x val="2.7325123245450071E-3"/>
                  <c:y val="-0.17262066130228707"/>
                </c:manualLayout>
              </c:layout>
              <c:tx>
                <c:rich>
                  <a:bodyPr/>
                  <a:lstStyle/>
                  <a:p>
                    <a:r>
                      <a:rPr lang="en-US" altLang="ja-JP" dirty="0" smtClean="0">
                        <a:latin typeface="+mn-lt"/>
                      </a:rPr>
                      <a:t>640</a:t>
                    </a:r>
                    <a:endParaRPr lang="en-US" altLang="en-US" dirty="0"/>
                  </a:p>
                </c:rich>
              </c:tx>
              <c:showLegendKey val="0"/>
              <c:showVal val="1"/>
              <c:showCatName val="0"/>
              <c:showSerName val="0"/>
              <c:showPercent val="0"/>
              <c:showBubbleSize val="0"/>
            </c:dLbl>
            <c:dLbl>
              <c:idx val="5"/>
              <c:layout>
                <c:manualLayout>
                  <c:x val="-2.7325123245450071E-3"/>
                  <c:y val="-0.15370332855683094"/>
                </c:manualLayout>
              </c:layout>
              <c:tx>
                <c:rich>
                  <a:bodyPr/>
                  <a:lstStyle/>
                  <a:p>
                    <a:r>
                      <a:rPr lang="en-US" altLang="ja-JP" dirty="0" smtClean="0">
                        <a:latin typeface="+mn-lt"/>
                      </a:rPr>
                      <a:t>563</a:t>
                    </a:r>
                    <a:endParaRPr lang="en-US" altLang="en-US" dirty="0"/>
                  </a:p>
                </c:rich>
              </c:tx>
              <c:showLegendKey val="0"/>
              <c:showVal val="1"/>
              <c:showCatName val="0"/>
              <c:showSerName val="0"/>
              <c:showPercent val="0"/>
              <c:showBubbleSize val="0"/>
            </c:dLbl>
            <c:dLbl>
              <c:idx val="6"/>
              <c:layout>
                <c:manualLayout>
                  <c:x val="0"/>
                  <c:y val="-0.12059799625228274"/>
                </c:manualLayout>
              </c:layout>
              <c:tx>
                <c:rich>
                  <a:bodyPr/>
                  <a:lstStyle/>
                  <a:p>
                    <a:r>
                      <a:rPr lang="en-US" altLang="ja-JP" dirty="0" smtClean="0">
                        <a:latin typeface="+mn-lt"/>
                      </a:rPr>
                      <a:t>419</a:t>
                    </a:r>
                    <a:endParaRPr lang="en-US" altLang="en-US" dirty="0"/>
                  </a:p>
                </c:rich>
              </c:tx>
              <c:showLegendKey val="0"/>
              <c:showVal val="1"/>
              <c:showCatName val="0"/>
              <c:showSerName val="0"/>
              <c:showPercent val="0"/>
              <c:showBubbleSize val="0"/>
            </c:dLbl>
            <c:dLbl>
              <c:idx val="7"/>
              <c:layout>
                <c:manualLayout>
                  <c:x val="-2.7325123245450071E-3"/>
                  <c:y val="-0.15606799515001296"/>
                </c:manualLayout>
              </c:layout>
              <c:tx>
                <c:rich>
                  <a:bodyPr/>
                  <a:lstStyle/>
                  <a:p>
                    <a:r>
                      <a:rPr lang="en-US" altLang="ja-JP" dirty="0" smtClean="0">
                        <a:latin typeface="+mn-lt"/>
                      </a:rPr>
                      <a:t>500</a:t>
                    </a:r>
                    <a:endParaRPr lang="en-US" altLang="en-US" dirty="0"/>
                  </a:p>
                </c:rich>
              </c:tx>
              <c:showLegendKey val="0"/>
              <c:showVal val="1"/>
              <c:showCatName val="0"/>
              <c:showSerName val="0"/>
              <c:showPercent val="0"/>
              <c:showBubbleSize val="0"/>
            </c:dLbl>
            <c:dLbl>
              <c:idx val="8"/>
              <c:layout>
                <c:manualLayout>
                  <c:x val="0"/>
                  <c:y val="-0.17262066130228707"/>
                </c:manualLayout>
              </c:layout>
              <c:tx>
                <c:rich>
                  <a:bodyPr/>
                  <a:lstStyle/>
                  <a:p>
                    <a:r>
                      <a:rPr lang="en-US" altLang="ja-JP" dirty="0" smtClean="0">
                        <a:latin typeface="+mn-lt"/>
                      </a:rPr>
                      <a:t>515</a:t>
                    </a:r>
                    <a:endParaRPr lang="en-US" altLang="en-US" dirty="0"/>
                  </a:p>
                </c:rich>
              </c:tx>
              <c:showLegendKey val="0"/>
              <c:showVal val="1"/>
              <c:showCatName val="0"/>
              <c:showSerName val="0"/>
              <c:showPercent val="0"/>
              <c:showBubbleSize val="0"/>
            </c:dLbl>
            <c:dLbl>
              <c:idx val="9"/>
              <c:layout>
                <c:manualLayout>
                  <c:x val="8.1974293944097453E-3"/>
                  <c:y val="-0.13715066240455684"/>
                </c:manualLayout>
              </c:layout>
              <c:tx>
                <c:rich>
                  <a:bodyPr/>
                  <a:lstStyle/>
                  <a:p>
                    <a:r>
                      <a:rPr lang="en-US" altLang="ja-JP" dirty="0" smtClean="0">
                        <a:latin typeface="+mn-lt"/>
                      </a:rPr>
                      <a:t>483</a:t>
                    </a:r>
                    <a:endParaRPr lang="en-US" altLang="en-US" dirty="0"/>
                  </a:p>
                </c:rich>
              </c:tx>
              <c:showLegendKey val="0"/>
              <c:showVal val="1"/>
              <c:showCatName val="0"/>
              <c:showSerName val="0"/>
              <c:showPercent val="0"/>
              <c:showBubbleSize val="0"/>
            </c:dLbl>
            <c:dLbl>
              <c:idx val="10"/>
              <c:layout>
                <c:manualLayout>
                  <c:x val="1.3662561622724034E-3"/>
                  <c:y val="-0.15133866196364892"/>
                </c:manualLayout>
              </c:layout>
              <c:tx>
                <c:rich>
                  <a:bodyPr/>
                  <a:lstStyle/>
                  <a:p>
                    <a:r>
                      <a:rPr lang="en-US" altLang="ja-JP" dirty="0" smtClean="0">
                        <a:latin typeface="+mn-lt"/>
                      </a:rPr>
                      <a:t>474</a:t>
                    </a:r>
                    <a:endParaRPr lang="en-US" altLang="en-US" dirty="0"/>
                  </a:p>
                </c:rich>
              </c:tx>
              <c:showLegendKey val="0"/>
              <c:showVal val="1"/>
              <c:showCatName val="0"/>
              <c:showSerName val="0"/>
              <c:showPercent val="0"/>
              <c:showBubbleSize val="0"/>
            </c:dLbl>
            <c:dLbl>
              <c:idx val="11"/>
              <c:layout>
                <c:manualLayout>
                  <c:x val="-2.7325123245450071E-3"/>
                  <c:y val="-0.13242132921819286"/>
                </c:manualLayout>
              </c:layout>
              <c:tx>
                <c:rich>
                  <a:bodyPr/>
                  <a:lstStyle/>
                  <a:p>
                    <a:r>
                      <a:rPr lang="en-US" altLang="ja-JP" dirty="0" smtClean="0">
                        <a:latin typeface="+mn-lt"/>
                      </a:rPr>
                      <a:t>480</a:t>
                    </a:r>
                    <a:endParaRPr lang="en-US" altLang="en-US" dirty="0"/>
                  </a:p>
                </c:rich>
              </c:tx>
              <c:showLegendKey val="0"/>
              <c:showVal val="1"/>
              <c:showCatName val="0"/>
              <c:showSerName val="0"/>
              <c:showPercent val="0"/>
              <c:showBubbleSize val="0"/>
            </c:dLbl>
            <c:txPr>
              <a:bodyPr/>
              <a:lstStyle/>
              <a:p>
                <a:pPr>
                  <a:defRPr>
                    <a:latin typeface="+mn-lt"/>
                  </a:defRPr>
                </a:pPr>
                <a:endParaRPr lang="ja-JP"/>
              </a:p>
            </c:txPr>
            <c:showLegendKey val="0"/>
            <c:showVal val="1"/>
            <c:showCatName val="0"/>
            <c:showSerName val="0"/>
            <c:showPercent val="0"/>
            <c:showBubbleSize val="0"/>
            <c:showLeaderLines val="0"/>
          </c:dLbls>
          <c:cat>
            <c:strRef>
              <c:f>Sheet1!$A$2:$A$13</c:f>
              <c:strCache>
                <c:ptCount val="12"/>
                <c:pt idx="0">
                  <c:v>平成15年</c:v>
                </c:pt>
                <c:pt idx="1">
                  <c:v>平成16年</c:v>
                </c:pt>
                <c:pt idx="2">
                  <c:v>平成17年</c:v>
                </c:pt>
                <c:pt idx="3">
                  <c:v>平成18年</c:v>
                </c:pt>
                <c:pt idx="4">
                  <c:v>平成19年</c:v>
                </c:pt>
                <c:pt idx="5">
                  <c:v>平成20年</c:v>
                </c:pt>
                <c:pt idx="6">
                  <c:v>平成21年</c:v>
                </c:pt>
                <c:pt idx="7">
                  <c:v>平成22年</c:v>
                </c:pt>
                <c:pt idx="8">
                  <c:v>平成23年</c:v>
                </c:pt>
                <c:pt idx="9">
                  <c:v>平成24年</c:v>
                </c:pt>
                <c:pt idx="10">
                  <c:v>平成25年</c:v>
                </c:pt>
                <c:pt idx="11">
                  <c:v>平成26年</c:v>
                </c:pt>
              </c:strCache>
            </c:strRef>
          </c:cat>
          <c:val>
            <c:numRef>
              <c:f>Sheet1!$E$2:$E$13</c:f>
              <c:numCache>
                <c:formatCode>General</c:formatCode>
                <c:ptCount val="12"/>
                <c:pt idx="0">
                  <c:v>307</c:v>
                </c:pt>
                <c:pt idx="1">
                  <c:v>300</c:v>
                </c:pt>
                <c:pt idx="2">
                  <c:v>341</c:v>
                </c:pt>
                <c:pt idx="3">
                  <c:v>380</c:v>
                </c:pt>
                <c:pt idx="4">
                  <c:v>320</c:v>
                </c:pt>
                <c:pt idx="5">
                  <c:v>272</c:v>
                </c:pt>
                <c:pt idx="6">
                  <c:v>214</c:v>
                </c:pt>
                <c:pt idx="7">
                  <c:v>264</c:v>
                </c:pt>
                <c:pt idx="8">
                  <c:v>294</c:v>
                </c:pt>
                <c:pt idx="9">
                  <c:v>242</c:v>
                </c:pt>
                <c:pt idx="10">
                  <c:v>258</c:v>
                </c:pt>
                <c:pt idx="11">
                  <c:v>230</c:v>
                </c:pt>
              </c:numCache>
            </c:numRef>
          </c:val>
        </c:ser>
        <c:dLbls>
          <c:showLegendKey val="0"/>
          <c:showVal val="0"/>
          <c:showCatName val="0"/>
          <c:showSerName val="0"/>
          <c:showPercent val="0"/>
          <c:showBubbleSize val="0"/>
        </c:dLbls>
        <c:gapWidth val="150"/>
        <c:overlap val="100"/>
        <c:axId val="41556608"/>
        <c:axId val="41582976"/>
      </c:barChart>
      <c:catAx>
        <c:axId val="41556608"/>
        <c:scaling>
          <c:orientation val="minMax"/>
        </c:scaling>
        <c:delete val="0"/>
        <c:axPos val="b"/>
        <c:numFmt formatCode="General" sourceLinked="1"/>
        <c:majorTickMark val="out"/>
        <c:minorTickMark val="none"/>
        <c:tickLblPos val="nextTo"/>
        <c:crossAx val="41582976"/>
        <c:crosses val="autoZero"/>
        <c:auto val="1"/>
        <c:lblAlgn val="ctr"/>
        <c:lblOffset val="100"/>
        <c:noMultiLvlLbl val="0"/>
      </c:catAx>
      <c:valAx>
        <c:axId val="41582976"/>
        <c:scaling>
          <c:orientation val="minMax"/>
        </c:scaling>
        <c:delete val="0"/>
        <c:axPos val="l"/>
        <c:majorGridlines/>
        <c:numFmt formatCode="General" sourceLinked="1"/>
        <c:majorTickMark val="out"/>
        <c:minorTickMark val="none"/>
        <c:tickLblPos val="nextTo"/>
        <c:crossAx val="41556608"/>
        <c:crosses val="autoZero"/>
        <c:crossBetween val="between"/>
      </c:valAx>
    </c:plotArea>
    <c:legend>
      <c:legendPos val="t"/>
      <c:layout/>
      <c:overlay val="0"/>
      <c:spPr>
        <a:solidFill>
          <a:schemeClr val="bg1"/>
        </a:solidFill>
      </c:spPr>
    </c:legend>
    <c:plotVisOnly val="1"/>
    <c:dispBlanksAs val="gap"/>
    <c:showDLblsOverMax val="0"/>
  </c:chart>
  <c:txPr>
    <a:bodyPr/>
    <a:lstStyle/>
    <a:p>
      <a:pPr>
        <a:defRPr sz="1600">
          <a:latin typeface="+mj-ea"/>
          <a:ea typeface="+mj-ea"/>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030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4" y="0"/>
            <a:ext cx="4306737" cy="340306"/>
          </a:xfrm>
          <a:prstGeom prst="rect">
            <a:avLst/>
          </a:prstGeom>
        </p:spPr>
        <p:txBody>
          <a:bodyPr vert="horz" lIns="91440" tIns="45720" rIns="91440" bIns="45720" rtlCol="0"/>
          <a:lstStyle>
            <a:lvl1pPr algn="r">
              <a:defRPr sz="1200"/>
            </a:lvl1pPr>
          </a:lstStyle>
          <a:p>
            <a:fld id="{56DD927E-7B98-45CF-B118-93C472C13CCF}" type="datetimeFigureOut">
              <a:rPr kumimoji="1" lang="ja-JP" altLang="en-US" smtClean="0"/>
              <a:t>2016/3/8</a:t>
            </a:fld>
            <a:endParaRPr kumimoji="1" lang="ja-JP" altLang="en-US"/>
          </a:p>
        </p:txBody>
      </p:sp>
      <p:sp>
        <p:nvSpPr>
          <p:cNvPr id="4" name="フッター プレースホルダー 3"/>
          <p:cNvSpPr>
            <a:spLocks noGrp="1"/>
          </p:cNvSpPr>
          <p:nvPr>
            <p:ph type="ftr" sz="quarter" idx="2"/>
          </p:nvPr>
        </p:nvSpPr>
        <p:spPr>
          <a:xfrm>
            <a:off x="1" y="6465808"/>
            <a:ext cx="4306737" cy="34030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4" y="6465808"/>
            <a:ext cx="4306737" cy="340305"/>
          </a:xfrm>
          <a:prstGeom prst="rect">
            <a:avLst/>
          </a:prstGeom>
        </p:spPr>
        <p:txBody>
          <a:bodyPr vert="horz" lIns="91440" tIns="45720" rIns="91440" bIns="45720" rtlCol="0" anchor="b"/>
          <a:lstStyle>
            <a:lvl1pPr algn="r">
              <a:defRPr sz="1200"/>
            </a:lvl1pPr>
          </a:lstStyle>
          <a:p>
            <a:fld id="{B0B68C80-9D43-48B9-B1B7-C0D62174156C}" type="slidenum">
              <a:rPr kumimoji="1" lang="ja-JP" altLang="en-US" smtClean="0"/>
              <a:t>‹#›</a:t>
            </a:fld>
            <a:endParaRPr kumimoji="1" lang="ja-JP" altLang="en-US"/>
          </a:p>
        </p:txBody>
      </p:sp>
    </p:spTree>
    <p:extLst>
      <p:ext uri="{BB962C8B-B14F-4D97-AF65-F5344CB8AC3E}">
        <p14:creationId xmlns:p14="http://schemas.microsoft.com/office/powerpoint/2010/main" val="718039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7047" cy="34036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0"/>
            <a:ext cx="4307047" cy="340360"/>
          </a:xfrm>
          <a:prstGeom prst="rect">
            <a:avLst/>
          </a:prstGeom>
        </p:spPr>
        <p:txBody>
          <a:bodyPr vert="horz" lIns="91440" tIns="45720" rIns="91440" bIns="45720" rtlCol="0"/>
          <a:lstStyle>
            <a:lvl1pPr algn="r">
              <a:defRPr sz="1200"/>
            </a:lvl1pPr>
          </a:lstStyle>
          <a:p>
            <a:fld id="{DDBF8BF5-B17B-4D66-A3BF-7856A17D4D31}" type="datetimeFigureOut">
              <a:rPr kumimoji="1" lang="ja-JP" altLang="en-US" smtClean="0"/>
              <a:t>2016/3/8</a:t>
            </a:fld>
            <a:endParaRPr kumimoji="1" lang="ja-JP" altLang="en-US"/>
          </a:p>
        </p:txBody>
      </p:sp>
      <p:sp>
        <p:nvSpPr>
          <p:cNvPr id="4" name="スライド イメージ プレースホルダー 3"/>
          <p:cNvSpPr>
            <a:spLocks noGrp="1" noRot="1" noChangeAspect="1"/>
          </p:cNvSpPr>
          <p:nvPr>
            <p:ph type="sldImg" idx="2"/>
          </p:nvPr>
        </p:nvSpPr>
        <p:spPr>
          <a:xfrm>
            <a:off x="3127375" y="511175"/>
            <a:ext cx="3684588"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33420"/>
            <a:ext cx="7951470" cy="306324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65659"/>
            <a:ext cx="4307047" cy="34036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59"/>
            <a:ext cx="4307047" cy="340360"/>
          </a:xfrm>
          <a:prstGeom prst="rect">
            <a:avLst/>
          </a:prstGeom>
        </p:spPr>
        <p:txBody>
          <a:bodyPr vert="horz" lIns="91440" tIns="45720" rIns="91440" bIns="45720" rtlCol="0" anchor="b"/>
          <a:lstStyle>
            <a:lvl1pPr algn="r">
              <a:defRPr sz="1200"/>
            </a:lvl1pPr>
          </a:lstStyle>
          <a:p>
            <a:fld id="{DEF4A2D8-7C8E-4221-9225-38CD5A1FA1FA}" type="slidenum">
              <a:rPr kumimoji="1" lang="ja-JP" altLang="en-US" smtClean="0"/>
              <a:t>‹#›</a:t>
            </a:fld>
            <a:endParaRPr kumimoji="1" lang="ja-JP" altLang="en-US"/>
          </a:p>
        </p:txBody>
      </p:sp>
    </p:spTree>
    <p:extLst>
      <p:ext uri="{BB962C8B-B14F-4D97-AF65-F5344CB8AC3E}">
        <p14:creationId xmlns:p14="http://schemas.microsoft.com/office/powerpoint/2010/main" val="32709124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30550" y="512763"/>
            <a:ext cx="3679825" cy="2547937"/>
          </a:xfrm>
        </p:spPr>
      </p:sp>
      <p:sp>
        <p:nvSpPr>
          <p:cNvPr id="3" name="ノート プレースホルダ 2"/>
          <p:cNvSpPr>
            <a:spLocks noGrp="1"/>
          </p:cNvSpPr>
          <p:nvPr>
            <p:ph type="body" idx="1"/>
          </p:nvPr>
        </p:nvSpPr>
        <p:spPr/>
        <p:txBody>
          <a:bodyPr>
            <a:normAutofit/>
          </a:bodyPr>
          <a:lstStyle/>
          <a:p>
            <a:pPr defTabSz="914409" eaLnBrk="0" fontAlgn="base" hangingPunct="0">
              <a:spcBef>
                <a:spcPct val="30000"/>
              </a:spcBef>
              <a:spcAft>
                <a:spcPct val="0"/>
              </a:spcAft>
              <a:defRPr/>
            </a:pPr>
            <a:endParaRPr kumimoji="1" lang="ja-JP"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10D6FC-3537-44E4-A59F-1E44AB85692B}" type="slidenum">
              <a:rPr lang="ja-JP" altLang="en-US" smtClean="0"/>
              <a:pPr>
                <a:defRPr/>
              </a:pPr>
              <a:t>10</a:t>
            </a:fld>
            <a:endParaRPr lang="ja-JP" altLang="en-US"/>
          </a:p>
        </p:txBody>
      </p:sp>
    </p:spTree>
    <p:extLst>
      <p:ext uri="{BB962C8B-B14F-4D97-AF65-F5344CB8AC3E}">
        <p14:creationId xmlns:p14="http://schemas.microsoft.com/office/powerpoint/2010/main" val="343050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75" y="511175"/>
            <a:ext cx="3684588" cy="2551113"/>
          </a:xfrm>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25249C35-1C76-4B6E-AFC5-67C05FDD0B93}" type="slidenum">
              <a:rPr kumimoji="1" lang="ja-JP" altLang="en-US" smtClean="0"/>
              <a:t>11</a:t>
            </a:fld>
            <a:endParaRPr kumimoji="1" lang="ja-JP" altLang="en-US"/>
          </a:p>
        </p:txBody>
      </p:sp>
    </p:spTree>
    <p:extLst>
      <p:ext uri="{BB962C8B-B14F-4D97-AF65-F5344CB8AC3E}">
        <p14:creationId xmlns:p14="http://schemas.microsoft.com/office/powerpoint/2010/main" val="3676934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7375" y="511175"/>
            <a:ext cx="3684588" cy="2551113"/>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75" y="511175"/>
            <a:ext cx="3684588" cy="2551113"/>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25249C35-1C76-4B6E-AFC5-67C05FDD0B93}" type="slidenum">
              <a:rPr kumimoji="1" lang="ja-JP" altLang="en-US" smtClean="0"/>
              <a:t>13</a:t>
            </a:fld>
            <a:endParaRPr kumimoji="1" lang="ja-JP" altLang="en-US"/>
          </a:p>
        </p:txBody>
      </p:sp>
    </p:spTree>
    <p:extLst>
      <p:ext uri="{BB962C8B-B14F-4D97-AF65-F5344CB8AC3E}">
        <p14:creationId xmlns:p14="http://schemas.microsoft.com/office/powerpoint/2010/main" val="3789769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p:cNvSpPr>
            <a:spLocks noGrp="1" noRot="1" noChangeAspect="1" noTextEdit="1"/>
          </p:cNvSpPr>
          <p:nvPr>
            <p:ph type="sldImg"/>
          </p:nvPr>
        </p:nvSpPr>
        <p:spPr bwMode="auto">
          <a:xfrm>
            <a:off x="3127375" y="511175"/>
            <a:ext cx="3684588" cy="2551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187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AF45EDCF-9F40-4B20-AB38-726AC585B544}" type="slidenum">
              <a:rPr lang="en-US" altLang="ja-JP" smtClean="0"/>
              <a:pPr eaLnBrk="1" fontAlgn="base" hangingPunct="1">
                <a:spcBef>
                  <a:spcPct val="0"/>
                </a:spcBef>
                <a:spcAft>
                  <a:spcPct val="0"/>
                </a:spcAft>
              </a:pPr>
              <a:t>14</a:t>
            </a:fld>
            <a:endParaRPr lang="en-US"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15</a:t>
            </a:fld>
            <a:endParaRPr kumimoji="1" lang="ja-JP" altLang="en-US"/>
          </a:p>
        </p:txBody>
      </p:sp>
    </p:spTree>
    <p:extLst>
      <p:ext uri="{BB962C8B-B14F-4D97-AF65-F5344CB8AC3E}">
        <p14:creationId xmlns:p14="http://schemas.microsoft.com/office/powerpoint/2010/main" val="1374357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16</a:t>
            </a:fld>
            <a:endParaRPr kumimoji="1" lang="ja-JP" altLang="en-US"/>
          </a:p>
        </p:txBody>
      </p:sp>
    </p:spTree>
    <p:extLst>
      <p:ext uri="{BB962C8B-B14F-4D97-AF65-F5344CB8AC3E}">
        <p14:creationId xmlns:p14="http://schemas.microsoft.com/office/powerpoint/2010/main" val="4290829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17</a:t>
            </a:fld>
            <a:endParaRPr kumimoji="1" lang="ja-JP" altLang="en-US"/>
          </a:p>
        </p:txBody>
      </p:sp>
    </p:spTree>
    <p:extLst>
      <p:ext uri="{BB962C8B-B14F-4D97-AF65-F5344CB8AC3E}">
        <p14:creationId xmlns:p14="http://schemas.microsoft.com/office/powerpoint/2010/main" val="363546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18</a:t>
            </a:fld>
            <a:endParaRPr kumimoji="1" lang="ja-JP" altLang="en-US"/>
          </a:p>
        </p:txBody>
      </p:sp>
    </p:spTree>
    <p:extLst>
      <p:ext uri="{BB962C8B-B14F-4D97-AF65-F5344CB8AC3E}">
        <p14:creationId xmlns:p14="http://schemas.microsoft.com/office/powerpoint/2010/main" val="2775152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19</a:t>
            </a:fld>
            <a:endParaRPr kumimoji="1" lang="ja-JP" altLang="en-US"/>
          </a:p>
        </p:txBody>
      </p:sp>
    </p:spTree>
    <p:extLst>
      <p:ext uri="{BB962C8B-B14F-4D97-AF65-F5344CB8AC3E}">
        <p14:creationId xmlns:p14="http://schemas.microsoft.com/office/powerpoint/2010/main" val="189236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2</a:t>
            </a:fld>
            <a:endParaRPr kumimoji="1" lang="ja-JP" altLang="en-US"/>
          </a:p>
        </p:txBody>
      </p:sp>
    </p:spTree>
    <p:extLst>
      <p:ext uri="{BB962C8B-B14F-4D97-AF65-F5344CB8AC3E}">
        <p14:creationId xmlns:p14="http://schemas.microsoft.com/office/powerpoint/2010/main" val="1205606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20</a:t>
            </a:fld>
            <a:endParaRPr kumimoji="1" lang="ja-JP" altLang="en-US"/>
          </a:p>
        </p:txBody>
      </p:sp>
    </p:spTree>
    <p:extLst>
      <p:ext uri="{BB962C8B-B14F-4D97-AF65-F5344CB8AC3E}">
        <p14:creationId xmlns:p14="http://schemas.microsoft.com/office/powerpoint/2010/main" val="1587546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21</a:t>
            </a:fld>
            <a:endParaRPr kumimoji="1" lang="ja-JP" altLang="en-US"/>
          </a:p>
        </p:txBody>
      </p:sp>
    </p:spTree>
    <p:extLst>
      <p:ext uri="{BB962C8B-B14F-4D97-AF65-F5344CB8AC3E}">
        <p14:creationId xmlns:p14="http://schemas.microsoft.com/office/powerpoint/2010/main" val="2984367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22</a:t>
            </a:fld>
            <a:endParaRPr kumimoji="1" lang="ja-JP" altLang="en-US"/>
          </a:p>
        </p:txBody>
      </p:sp>
    </p:spTree>
    <p:extLst>
      <p:ext uri="{BB962C8B-B14F-4D97-AF65-F5344CB8AC3E}">
        <p14:creationId xmlns:p14="http://schemas.microsoft.com/office/powerpoint/2010/main" val="62579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23</a:t>
            </a:fld>
            <a:endParaRPr kumimoji="1" lang="ja-JP" altLang="en-US"/>
          </a:p>
        </p:txBody>
      </p:sp>
    </p:spTree>
    <p:extLst>
      <p:ext uri="{BB962C8B-B14F-4D97-AF65-F5344CB8AC3E}">
        <p14:creationId xmlns:p14="http://schemas.microsoft.com/office/powerpoint/2010/main" val="3347165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24</a:t>
            </a:fld>
            <a:endParaRPr kumimoji="1" lang="ja-JP" altLang="en-US"/>
          </a:p>
        </p:txBody>
      </p:sp>
    </p:spTree>
    <p:extLst>
      <p:ext uri="{BB962C8B-B14F-4D97-AF65-F5344CB8AC3E}">
        <p14:creationId xmlns:p14="http://schemas.microsoft.com/office/powerpoint/2010/main" val="2089122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25</a:t>
            </a:fld>
            <a:endParaRPr kumimoji="1" lang="ja-JP" altLang="en-US"/>
          </a:p>
        </p:txBody>
      </p:sp>
    </p:spTree>
    <p:extLst>
      <p:ext uri="{BB962C8B-B14F-4D97-AF65-F5344CB8AC3E}">
        <p14:creationId xmlns:p14="http://schemas.microsoft.com/office/powerpoint/2010/main" val="2914996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a:bodyPr>
          <a:lstStyle/>
          <a:p>
            <a:pPr eaLnBrk="1" hangingPunct="1">
              <a:defRPr/>
            </a:pPr>
            <a:endParaRPr lang="en-US" altLang="ja-JP" dirty="0" smtClean="0"/>
          </a:p>
        </p:txBody>
      </p:sp>
      <p:sp>
        <p:nvSpPr>
          <p:cNvPr id="4" name="日付プレースホルダ 3"/>
          <p:cNvSpPr>
            <a:spLocks noGrp="1"/>
          </p:cNvSpPr>
          <p:nvPr>
            <p:ph type="dt" sz="quarter" idx="1"/>
          </p:nvPr>
        </p:nvSpPr>
        <p:spPr/>
        <p:txBody>
          <a:bodyPr/>
          <a:lstStyle/>
          <a:p>
            <a:pPr>
              <a:defRPr/>
            </a:pPr>
            <a:endParaRPr lang="ja-JP" altLang="en-US">
              <a:solidFill>
                <a:prstClr val="black"/>
              </a:solidFill>
            </a:endParaRPr>
          </a:p>
        </p:txBody>
      </p:sp>
      <p:sp>
        <p:nvSpPr>
          <p:cNvPr id="5" name="スライド番号プレースホルダ 4"/>
          <p:cNvSpPr>
            <a:spLocks noGrp="1"/>
          </p:cNvSpPr>
          <p:nvPr>
            <p:ph type="sldNum" sz="quarter" idx="5"/>
          </p:nvPr>
        </p:nvSpPr>
        <p:spPr/>
        <p:txBody>
          <a:bodyPr/>
          <a:lstStyle/>
          <a:p>
            <a:pPr>
              <a:defRPr/>
            </a:pPr>
            <a:fld id="{3108FA45-D1B0-4A92-84EB-C52DDE862E68}" type="slidenum">
              <a:rPr lang="ja-JP" altLang="en-US" smtClean="0">
                <a:solidFill>
                  <a:prstClr val="black"/>
                </a:solidFill>
              </a:rPr>
              <a:pPr>
                <a:defRPr/>
              </a:pPr>
              <a:t>26</a:t>
            </a:fld>
            <a:endParaRPr lang="ja-JP"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27</a:t>
            </a:fld>
            <a:endParaRPr kumimoji="1" lang="ja-JP" altLang="en-US"/>
          </a:p>
        </p:txBody>
      </p:sp>
    </p:spTree>
    <p:extLst>
      <p:ext uri="{BB962C8B-B14F-4D97-AF65-F5344CB8AC3E}">
        <p14:creationId xmlns:p14="http://schemas.microsoft.com/office/powerpoint/2010/main" val="3004840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28</a:t>
            </a:fld>
            <a:endParaRPr kumimoji="1" lang="ja-JP" altLang="en-US"/>
          </a:p>
        </p:txBody>
      </p:sp>
    </p:spTree>
    <p:extLst>
      <p:ext uri="{BB962C8B-B14F-4D97-AF65-F5344CB8AC3E}">
        <p14:creationId xmlns:p14="http://schemas.microsoft.com/office/powerpoint/2010/main" val="3579804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29</a:t>
            </a:fld>
            <a:endParaRPr kumimoji="1" lang="ja-JP" altLang="en-US"/>
          </a:p>
        </p:txBody>
      </p:sp>
    </p:spTree>
    <p:extLst>
      <p:ext uri="{BB962C8B-B14F-4D97-AF65-F5344CB8AC3E}">
        <p14:creationId xmlns:p14="http://schemas.microsoft.com/office/powerpoint/2010/main" val="393195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3</a:t>
            </a:fld>
            <a:endParaRPr kumimoji="1" lang="ja-JP" altLang="en-US"/>
          </a:p>
        </p:txBody>
      </p:sp>
    </p:spTree>
    <p:extLst>
      <p:ext uri="{BB962C8B-B14F-4D97-AF65-F5344CB8AC3E}">
        <p14:creationId xmlns:p14="http://schemas.microsoft.com/office/powerpoint/2010/main" val="3033898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30</a:t>
            </a:fld>
            <a:endParaRPr kumimoji="1" lang="ja-JP" altLang="en-US"/>
          </a:p>
        </p:txBody>
      </p:sp>
    </p:spTree>
    <p:extLst>
      <p:ext uri="{BB962C8B-B14F-4D97-AF65-F5344CB8AC3E}">
        <p14:creationId xmlns:p14="http://schemas.microsoft.com/office/powerpoint/2010/main" val="443991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31</a:t>
            </a:fld>
            <a:endParaRPr kumimoji="1" lang="ja-JP" altLang="en-US"/>
          </a:p>
        </p:txBody>
      </p:sp>
    </p:spTree>
    <p:extLst>
      <p:ext uri="{BB962C8B-B14F-4D97-AF65-F5344CB8AC3E}">
        <p14:creationId xmlns:p14="http://schemas.microsoft.com/office/powerpoint/2010/main" val="3337965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0"/>
              </a:spcBef>
            </a:pPr>
            <a:endParaRPr kumimoji="1" lang="en-US" altLang="ja-JP"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25249C35-1C76-4B6E-AFC5-67C05FDD0B93}" type="slidenum">
              <a:rPr kumimoji="1" lang="ja-JP" altLang="en-US" smtClean="0"/>
              <a:t>32</a:t>
            </a:fld>
            <a:endParaRPr kumimoji="1" lang="ja-JP" altLang="en-US"/>
          </a:p>
        </p:txBody>
      </p:sp>
    </p:spTree>
    <p:extLst>
      <p:ext uri="{BB962C8B-B14F-4D97-AF65-F5344CB8AC3E}">
        <p14:creationId xmlns:p14="http://schemas.microsoft.com/office/powerpoint/2010/main" val="2043451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33</a:t>
            </a:fld>
            <a:endParaRPr kumimoji="1" lang="ja-JP" altLang="en-US"/>
          </a:p>
        </p:txBody>
      </p:sp>
    </p:spTree>
    <p:extLst>
      <p:ext uri="{BB962C8B-B14F-4D97-AF65-F5344CB8AC3E}">
        <p14:creationId xmlns:p14="http://schemas.microsoft.com/office/powerpoint/2010/main" val="1102086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6175" cy="2551113"/>
          </a:xfrm>
        </p:spPr>
      </p:sp>
      <p:sp>
        <p:nvSpPr>
          <p:cNvPr id="3" name="ノート プレースホルダ 2"/>
          <p:cNvSpPr>
            <a:spLocks noGrp="1"/>
          </p:cNvSpPr>
          <p:nvPr>
            <p:ph type="body" idx="1"/>
          </p:nvPr>
        </p:nvSpPr>
        <p:spPr/>
        <p:txBody>
          <a:bodyPr>
            <a:normAutofit/>
          </a:bodyPr>
          <a:lstStyle/>
          <a:p>
            <a:pPr defTabSz="914409" eaLnBrk="0" fontAlgn="base" hangingPunct="0">
              <a:spcBef>
                <a:spcPct val="30000"/>
              </a:spcBef>
              <a:spcAft>
                <a:spcPct val="0"/>
              </a:spcAft>
              <a:defRPr/>
            </a:pPr>
            <a:endParaRPr kumimoji="1" lang="ja-JP" alt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75" y="511175"/>
            <a:ext cx="3684588"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249C35-1C76-4B6E-AFC5-67C05FDD0B93}" type="slidenum">
              <a:rPr kumimoji="1" lang="ja-JP" altLang="en-US" smtClean="0"/>
              <a:t>35</a:t>
            </a:fld>
            <a:endParaRPr kumimoji="1" lang="ja-JP" altLang="en-US"/>
          </a:p>
        </p:txBody>
      </p:sp>
    </p:spTree>
    <p:extLst>
      <p:ext uri="{BB962C8B-B14F-4D97-AF65-F5344CB8AC3E}">
        <p14:creationId xmlns:p14="http://schemas.microsoft.com/office/powerpoint/2010/main" val="3431479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75" y="511175"/>
            <a:ext cx="3684588"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249C35-1C76-4B6E-AFC5-67C05FDD0B93}" type="slidenum">
              <a:rPr kumimoji="1" lang="ja-JP" altLang="en-US" smtClean="0"/>
              <a:t>36</a:t>
            </a:fld>
            <a:endParaRPr kumimoji="1" lang="ja-JP" altLang="en-US"/>
          </a:p>
        </p:txBody>
      </p:sp>
    </p:spTree>
    <p:extLst>
      <p:ext uri="{BB962C8B-B14F-4D97-AF65-F5344CB8AC3E}">
        <p14:creationId xmlns:p14="http://schemas.microsoft.com/office/powerpoint/2010/main" val="3431479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37</a:t>
            </a:fld>
            <a:endParaRPr kumimoji="1" lang="ja-JP" altLang="en-US"/>
          </a:p>
        </p:txBody>
      </p:sp>
    </p:spTree>
    <p:extLst>
      <p:ext uri="{BB962C8B-B14F-4D97-AF65-F5344CB8AC3E}">
        <p14:creationId xmlns:p14="http://schemas.microsoft.com/office/powerpoint/2010/main" val="471077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75" y="511175"/>
            <a:ext cx="3684588"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249C35-1C76-4B6E-AFC5-67C05FDD0B93}" type="slidenum">
              <a:rPr kumimoji="1" lang="ja-JP" altLang="en-US" smtClean="0"/>
              <a:t>38</a:t>
            </a:fld>
            <a:endParaRPr kumimoji="1" lang="ja-JP" altLang="en-US"/>
          </a:p>
        </p:txBody>
      </p:sp>
    </p:spTree>
    <p:extLst>
      <p:ext uri="{BB962C8B-B14F-4D97-AF65-F5344CB8AC3E}">
        <p14:creationId xmlns:p14="http://schemas.microsoft.com/office/powerpoint/2010/main" val="3431479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39</a:t>
            </a:fld>
            <a:endParaRPr kumimoji="1" lang="ja-JP" altLang="en-US"/>
          </a:p>
        </p:txBody>
      </p:sp>
    </p:spTree>
    <p:extLst>
      <p:ext uri="{BB962C8B-B14F-4D97-AF65-F5344CB8AC3E}">
        <p14:creationId xmlns:p14="http://schemas.microsoft.com/office/powerpoint/2010/main" val="323385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4</a:t>
            </a:fld>
            <a:endParaRPr kumimoji="1" lang="ja-JP" altLang="en-US"/>
          </a:p>
        </p:txBody>
      </p:sp>
    </p:spTree>
    <p:extLst>
      <p:ext uri="{BB962C8B-B14F-4D97-AF65-F5344CB8AC3E}">
        <p14:creationId xmlns:p14="http://schemas.microsoft.com/office/powerpoint/2010/main" val="4244722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40</a:t>
            </a:fld>
            <a:endParaRPr kumimoji="1" lang="ja-JP" altLang="en-US"/>
          </a:p>
        </p:txBody>
      </p:sp>
    </p:spTree>
    <p:extLst>
      <p:ext uri="{BB962C8B-B14F-4D97-AF65-F5344CB8AC3E}">
        <p14:creationId xmlns:p14="http://schemas.microsoft.com/office/powerpoint/2010/main" val="41720463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41</a:t>
            </a:fld>
            <a:endParaRPr kumimoji="1" lang="ja-JP" altLang="en-US"/>
          </a:p>
        </p:txBody>
      </p:sp>
    </p:spTree>
    <p:extLst>
      <p:ext uri="{BB962C8B-B14F-4D97-AF65-F5344CB8AC3E}">
        <p14:creationId xmlns:p14="http://schemas.microsoft.com/office/powerpoint/2010/main" val="3862795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42</a:t>
            </a:fld>
            <a:endParaRPr kumimoji="1" lang="ja-JP" altLang="en-US"/>
          </a:p>
        </p:txBody>
      </p:sp>
    </p:spTree>
    <p:extLst>
      <p:ext uri="{BB962C8B-B14F-4D97-AF65-F5344CB8AC3E}">
        <p14:creationId xmlns:p14="http://schemas.microsoft.com/office/powerpoint/2010/main" val="456824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43</a:t>
            </a:fld>
            <a:endParaRPr kumimoji="1" lang="ja-JP" altLang="en-US"/>
          </a:p>
        </p:txBody>
      </p:sp>
    </p:spTree>
    <p:extLst>
      <p:ext uri="{BB962C8B-B14F-4D97-AF65-F5344CB8AC3E}">
        <p14:creationId xmlns:p14="http://schemas.microsoft.com/office/powerpoint/2010/main" val="2323154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44</a:t>
            </a:fld>
            <a:endParaRPr kumimoji="1" lang="ja-JP" altLang="en-US"/>
          </a:p>
        </p:txBody>
      </p:sp>
    </p:spTree>
    <p:extLst>
      <p:ext uri="{BB962C8B-B14F-4D97-AF65-F5344CB8AC3E}">
        <p14:creationId xmlns:p14="http://schemas.microsoft.com/office/powerpoint/2010/main" val="11849836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45</a:t>
            </a:fld>
            <a:endParaRPr kumimoji="1" lang="ja-JP" altLang="en-US"/>
          </a:p>
        </p:txBody>
      </p:sp>
    </p:spTree>
    <p:extLst>
      <p:ext uri="{BB962C8B-B14F-4D97-AF65-F5344CB8AC3E}">
        <p14:creationId xmlns:p14="http://schemas.microsoft.com/office/powerpoint/2010/main" val="40238744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46</a:t>
            </a:fld>
            <a:endParaRPr kumimoji="1" lang="ja-JP" altLang="en-US"/>
          </a:p>
        </p:txBody>
      </p:sp>
    </p:spTree>
    <p:extLst>
      <p:ext uri="{BB962C8B-B14F-4D97-AF65-F5344CB8AC3E}">
        <p14:creationId xmlns:p14="http://schemas.microsoft.com/office/powerpoint/2010/main" val="2560430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47</a:t>
            </a:fld>
            <a:endParaRPr kumimoji="1" lang="ja-JP" altLang="en-US"/>
          </a:p>
        </p:txBody>
      </p:sp>
    </p:spTree>
    <p:extLst>
      <p:ext uri="{BB962C8B-B14F-4D97-AF65-F5344CB8AC3E}">
        <p14:creationId xmlns:p14="http://schemas.microsoft.com/office/powerpoint/2010/main" val="38990897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48</a:t>
            </a:fld>
            <a:endParaRPr kumimoji="1" lang="ja-JP" altLang="en-US"/>
          </a:p>
        </p:txBody>
      </p:sp>
    </p:spTree>
    <p:extLst>
      <p:ext uri="{BB962C8B-B14F-4D97-AF65-F5344CB8AC3E}">
        <p14:creationId xmlns:p14="http://schemas.microsoft.com/office/powerpoint/2010/main" val="3754912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5</a:t>
            </a:fld>
            <a:endParaRPr kumimoji="1" lang="ja-JP" altLang="en-US"/>
          </a:p>
        </p:txBody>
      </p:sp>
    </p:spTree>
    <p:extLst>
      <p:ext uri="{BB962C8B-B14F-4D97-AF65-F5344CB8AC3E}">
        <p14:creationId xmlns:p14="http://schemas.microsoft.com/office/powerpoint/2010/main" val="198894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30550" y="512763"/>
            <a:ext cx="3679825" cy="2547937"/>
          </a:xfrm>
        </p:spPr>
      </p:sp>
      <p:sp>
        <p:nvSpPr>
          <p:cNvPr id="3" name="ノート プレースホルダ 2"/>
          <p:cNvSpPr>
            <a:spLocks noGrp="1"/>
          </p:cNvSpPr>
          <p:nvPr>
            <p:ph type="body" idx="1"/>
          </p:nvPr>
        </p:nvSpPr>
        <p:spPr/>
        <p:txBody>
          <a:bodyPr>
            <a:normAutofit/>
          </a:bodyPr>
          <a:lstStyle/>
          <a:p>
            <a:pPr defTabSz="914409" eaLnBrk="0" fontAlgn="base" hangingPunct="0">
              <a:spcBef>
                <a:spcPct val="30000"/>
              </a:spcBef>
              <a:spcAft>
                <a:spcPct val="0"/>
              </a:spcAft>
              <a:defRPr/>
            </a:pPr>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5249C35-1C76-4B6E-AFC5-67C05FDD0B93}" type="slidenum">
              <a:rPr kumimoji="1" lang="ja-JP" altLang="en-US" smtClean="0"/>
              <a:pPr/>
              <a:t>7</a:t>
            </a:fld>
            <a:endParaRPr kumimoji="1" lang="ja-JP" altLang="en-US"/>
          </a:p>
        </p:txBody>
      </p:sp>
    </p:spTree>
    <p:extLst>
      <p:ext uri="{BB962C8B-B14F-4D97-AF65-F5344CB8AC3E}">
        <p14:creationId xmlns:p14="http://schemas.microsoft.com/office/powerpoint/2010/main" val="4017417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A2D8-7C8E-4221-9225-38CD5A1FA1FA}" type="slidenum">
              <a:rPr kumimoji="1" lang="ja-JP" altLang="en-US" smtClean="0"/>
              <a:t>8</a:t>
            </a:fld>
            <a:endParaRPr kumimoji="1" lang="ja-JP" altLang="en-US"/>
          </a:p>
        </p:txBody>
      </p:sp>
    </p:spTree>
    <p:extLst>
      <p:ext uri="{BB962C8B-B14F-4D97-AF65-F5344CB8AC3E}">
        <p14:creationId xmlns:p14="http://schemas.microsoft.com/office/powerpoint/2010/main" val="4243553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6175" cy="2551113"/>
          </a:xfrm>
        </p:spPr>
      </p:sp>
      <p:sp>
        <p:nvSpPr>
          <p:cNvPr id="3" name="ノート プレースホルダ 2"/>
          <p:cNvSpPr>
            <a:spLocks noGrp="1"/>
          </p:cNvSpPr>
          <p:nvPr>
            <p:ph type="body" idx="1"/>
          </p:nvPr>
        </p:nvSpPr>
        <p:spPr/>
        <p:txBody>
          <a:bodyPr>
            <a:normAutofit/>
          </a:bodyPr>
          <a:lstStyle/>
          <a:p>
            <a:pPr defTabSz="914409" eaLnBrk="0" fontAlgn="base" hangingPunct="0">
              <a:spcBef>
                <a:spcPct val="30000"/>
              </a:spcBef>
              <a:spcAft>
                <a:spcPct val="0"/>
              </a:spcAft>
              <a:defRPr/>
            </a:pPr>
            <a:endParaRPr kumimoji="1" lang="ja-JP"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645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0778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63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産業衛生学会</a:t>
            </a:r>
            <a:endParaRPr kumimoji="1" lang="ja-JP" altLang="en-US"/>
          </a:p>
        </p:txBody>
      </p:sp>
      <p:sp>
        <p:nvSpPr>
          <p:cNvPr id="6" name="スライド番号プレースホルダー 5"/>
          <p:cNvSpPr>
            <a:spLocks noGrp="1"/>
          </p:cNvSpPr>
          <p:nvPr>
            <p:ph type="sldNum" sz="quarter" idx="12"/>
          </p:nvPr>
        </p:nvSpPr>
        <p:spPr/>
        <p:txBody>
          <a:bodyPr/>
          <a:lstStyle/>
          <a:p>
            <a:fld id="{887BD1DF-11E3-42F2-B651-B731352B067F}" type="slidenum">
              <a:rPr lang="ja-JP" altLang="en-US" smtClean="0"/>
              <a:pPr/>
              <a:t>‹#›</a:t>
            </a:fld>
            <a:endParaRPr lang="ja-JP" altLang="en-US"/>
          </a:p>
        </p:txBody>
      </p:sp>
    </p:spTree>
    <p:extLst>
      <p:ext uri="{BB962C8B-B14F-4D97-AF65-F5344CB8AC3E}">
        <p14:creationId xmlns:p14="http://schemas.microsoft.com/office/powerpoint/2010/main" val="1204706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産業衛生学会</a:t>
            </a:r>
            <a:endParaRPr kumimoji="1" lang="ja-JP" altLang="en-US"/>
          </a:p>
        </p:txBody>
      </p:sp>
      <p:sp>
        <p:nvSpPr>
          <p:cNvPr id="6" name="スライド番号プレースホルダー 5"/>
          <p:cNvSpPr>
            <a:spLocks noGrp="1"/>
          </p:cNvSpPr>
          <p:nvPr>
            <p:ph type="sldNum" sz="quarter" idx="12"/>
          </p:nvPr>
        </p:nvSpPr>
        <p:spPr/>
        <p:txBody>
          <a:bodyPr/>
          <a:lstStyle/>
          <a:p>
            <a:fld id="{887BD1DF-11E3-42F2-B651-B731352B067F}" type="slidenum">
              <a:rPr lang="ja-JP" altLang="en-US" smtClean="0"/>
              <a:pPr/>
              <a:t>‹#›</a:t>
            </a:fld>
            <a:endParaRPr lang="ja-JP" altLang="en-US"/>
          </a:p>
        </p:txBody>
      </p:sp>
    </p:spTree>
    <p:extLst>
      <p:ext uri="{BB962C8B-B14F-4D97-AF65-F5344CB8AC3E}">
        <p14:creationId xmlns:p14="http://schemas.microsoft.com/office/powerpoint/2010/main" val="1306139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産業衛生学会</a:t>
            </a:r>
            <a:endParaRPr kumimoji="1" lang="ja-JP" altLang="en-US"/>
          </a:p>
        </p:txBody>
      </p:sp>
      <p:sp>
        <p:nvSpPr>
          <p:cNvPr id="6" name="スライド番号プレースホルダー 5"/>
          <p:cNvSpPr>
            <a:spLocks noGrp="1"/>
          </p:cNvSpPr>
          <p:nvPr>
            <p:ph type="sldNum" sz="quarter" idx="12"/>
          </p:nvPr>
        </p:nvSpPr>
        <p:spPr/>
        <p:txBody>
          <a:bodyPr/>
          <a:lstStyle/>
          <a:p>
            <a:fld id="{887BD1DF-11E3-42F2-B651-B731352B067F}" type="slidenum">
              <a:rPr lang="ja-JP" altLang="en-US" smtClean="0"/>
              <a:pPr/>
              <a:t>‹#›</a:t>
            </a:fld>
            <a:endParaRPr lang="ja-JP" altLang="en-US"/>
          </a:p>
        </p:txBody>
      </p:sp>
    </p:spTree>
    <p:extLst>
      <p:ext uri="{BB962C8B-B14F-4D97-AF65-F5344CB8AC3E}">
        <p14:creationId xmlns:p14="http://schemas.microsoft.com/office/powerpoint/2010/main" val="1768326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産業衛生学会</a:t>
            </a:r>
            <a:endParaRPr kumimoji="1" lang="ja-JP" altLang="en-US"/>
          </a:p>
        </p:txBody>
      </p:sp>
      <p:sp>
        <p:nvSpPr>
          <p:cNvPr id="7" name="スライド番号プレースホルダー 6"/>
          <p:cNvSpPr>
            <a:spLocks noGrp="1"/>
          </p:cNvSpPr>
          <p:nvPr>
            <p:ph type="sldNum" sz="quarter" idx="12"/>
          </p:nvPr>
        </p:nvSpPr>
        <p:spPr/>
        <p:txBody>
          <a:bodyPr/>
          <a:lstStyle/>
          <a:p>
            <a:fld id="{887BD1DF-11E3-42F2-B651-B731352B067F}" type="slidenum">
              <a:rPr lang="ja-JP" altLang="en-US" smtClean="0"/>
              <a:pPr/>
              <a:t>‹#›</a:t>
            </a:fld>
            <a:endParaRPr lang="ja-JP" altLang="en-US"/>
          </a:p>
        </p:txBody>
      </p:sp>
    </p:spTree>
    <p:extLst>
      <p:ext uri="{BB962C8B-B14F-4D97-AF65-F5344CB8AC3E}">
        <p14:creationId xmlns:p14="http://schemas.microsoft.com/office/powerpoint/2010/main" val="1415401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産業衛生学会</a:t>
            </a:r>
            <a:endParaRPr kumimoji="1" lang="ja-JP" altLang="en-US"/>
          </a:p>
        </p:txBody>
      </p:sp>
      <p:sp>
        <p:nvSpPr>
          <p:cNvPr id="9" name="スライド番号プレースホルダー 8"/>
          <p:cNvSpPr>
            <a:spLocks noGrp="1"/>
          </p:cNvSpPr>
          <p:nvPr>
            <p:ph type="sldNum" sz="quarter" idx="12"/>
          </p:nvPr>
        </p:nvSpPr>
        <p:spPr/>
        <p:txBody>
          <a:bodyPr/>
          <a:lstStyle/>
          <a:p>
            <a:fld id="{887BD1DF-11E3-42F2-B651-B731352B067F}" type="slidenum">
              <a:rPr lang="ja-JP" altLang="en-US" smtClean="0"/>
              <a:pPr/>
              <a:t>‹#›</a:t>
            </a:fld>
            <a:endParaRPr lang="ja-JP" altLang="en-US"/>
          </a:p>
        </p:txBody>
      </p:sp>
    </p:spTree>
    <p:extLst>
      <p:ext uri="{BB962C8B-B14F-4D97-AF65-F5344CB8AC3E}">
        <p14:creationId xmlns:p14="http://schemas.microsoft.com/office/powerpoint/2010/main" val="3502944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産業衛生学会</a:t>
            </a:r>
            <a:endParaRPr kumimoji="1" lang="ja-JP" altLang="en-US"/>
          </a:p>
        </p:txBody>
      </p:sp>
      <p:sp>
        <p:nvSpPr>
          <p:cNvPr id="5" name="スライド番号プレースホルダー 4"/>
          <p:cNvSpPr>
            <a:spLocks noGrp="1"/>
          </p:cNvSpPr>
          <p:nvPr>
            <p:ph type="sldNum" sz="quarter" idx="12"/>
          </p:nvPr>
        </p:nvSpPr>
        <p:spPr/>
        <p:txBody>
          <a:bodyPr/>
          <a:lstStyle/>
          <a:p>
            <a:fld id="{887BD1DF-11E3-42F2-B651-B731352B067F}" type="slidenum">
              <a:rPr lang="ja-JP" altLang="en-US" smtClean="0"/>
              <a:pPr/>
              <a:t>‹#›</a:t>
            </a:fld>
            <a:endParaRPr lang="ja-JP" altLang="en-US"/>
          </a:p>
        </p:txBody>
      </p:sp>
    </p:spTree>
    <p:extLst>
      <p:ext uri="{BB962C8B-B14F-4D97-AF65-F5344CB8AC3E}">
        <p14:creationId xmlns:p14="http://schemas.microsoft.com/office/powerpoint/2010/main" val="3827940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産業衛生学会</a:t>
            </a:r>
            <a:endParaRPr kumimoji="1" lang="ja-JP" altLang="en-US"/>
          </a:p>
        </p:txBody>
      </p:sp>
      <p:sp>
        <p:nvSpPr>
          <p:cNvPr id="4" name="スライド番号プレースホルダー 3"/>
          <p:cNvSpPr>
            <a:spLocks noGrp="1"/>
          </p:cNvSpPr>
          <p:nvPr>
            <p:ph type="sldNum" sz="quarter" idx="12"/>
          </p:nvPr>
        </p:nvSpPr>
        <p:spPr/>
        <p:txBody>
          <a:bodyPr/>
          <a:lstStyle/>
          <a:p>
            <a:fld id="{887BD1DF-11E3-42F2-B651-B731352B067F}" type="slidenum">
              <a:rPr lang="ja-JP" altLang="en-US" smtClean="0"/>
              <a:pPr/>
              <a:t>‹#›</a:t>
            </a:fld>
            <a:endParaRPr lang="ja-JP" altLang="en-US"/>
          </a:p>
        </p:txBody>
      </p:sp>
    </p:spTree>
    <p:extLst>
      <p:ext uri="{BB962C8B-B14F-4D97-AF65-F5344CB8AC3E}">
        <p14:creationId xmlns:p14="http://schemas.microsoft.com/office/powerpoint/2010/main" val="1170085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産業衛生学会</a:t>
            </a:r>
            <a:endParaRPr kumimoji="1" lang="ja-JP" altLang="en-US"/>
          </a:p>
        </p:txBody>
      </p:sp>
      <p:sp>
        <p:nvSpPr>
          <p:cNvPr id="7" name="スライド番号プレースホルダー 6"/>
          <p:cNvSpPr>
            <a:spLocks noGrp="1"/>
          </p:cNvSpPr>
          <p:nvPr>
            <p:ph type="sldNum" sz="quarter" idx="12"/>
          </p:nvPr>
        </p:nvSpPr>
        <p:spPr/>
        <p:txBody>
          <a:bodyPr/>
          <a:lstStyle/>
          <a:p>
            <a:fld id="{887BD1DF-11E3-42F2-B651-B731352B067F}" type="slidenum">
              <a:rPr lang="ja-JP" altLang="en-US" smtClean="0"/>
              <a:pPr/>
              <a:t>‹#›</a:t>
            </a:fld>
            <a:endParaRPr lang="ja-JP" altLang="en-US"/>
          </a:p>
        </p:txBody>
      </p:sp>
    </p:spTree>
    <p:extLst>
      <p:ext uri="{BB962C8B-B14F-4D97-AF65-F5344CB8AC3E}">
        <p14:creationId xmlns:p14="http://schemas.microsoft.com/office/powerpoint/2010/main" val="361596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667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産業衛生学会</a:t>
            </a:r>
            <a:endParaRPr kumimoji="1" lang="ja-JP" altLang="en-US"/>
          </a:p>
        </p:txBody>
      </p:sp>
      <p:sp>
        <p:nvSpPr>
          <p:cNvPr id="7" name="スライド番号プレースホルダー 6"/>
          <p:cNvSpPr>
            <a:spLocks noGrp="1"/>
          </p:cNvSpPr>
          <p:nvPr>
            <p:ph type="sldNum" sz="quarter" idx="12"/>
          </p:nvPr>
        </p:nvSpPr>
        <p:spPr/>
        <p:txBody>
          <a:bodyPr/>
          <a:lstStyle/>
          <a:p>
            <a:fld id="{887BD1DF-11E3-42F2-B651-B731352B067F}" type="slidenum">
              <a:rPr lang="ja-JP" altLang="en-US" smtClean="0"/>
              <a:pPr/>
              <a:t>‹#›</a:t>
            </a:fld>
            <a:endParaRPr lang="ja-JP" altLang="en-US"/>
          </a:p>
        </p:txBody>
      </p:sp>
    </p:spTree>
    <p:extLst>
      <p:ext uri="{BB962C8B-B14F-4D97-AF65-F5344CB8AC3E}">
        <p14:creationId xmlns:p14="http://schemas.microsoft.com/office/powerpoint/2010/main" val="142547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産業衛生学会</a:t>
            </a:r>
            <a:endParaRPr kumimoji="1" lang="ja-JP" altLang="en-US"/>
          </a:p>
        </p:txBody>
      </p:sp>
      <p:sp>
        <p:nvSpPr>
          <p:cNvPr id="6" name="スライド番号プレースホルダー 5"/>
          <p:cNvSpPr>
            <a:spLocks noGrp="1"/>
          </p:cNvSpPr>
          <p:nvPr>
            <p:ph type="sldNum" sz="quarter" idx="12"/>
          </p:nvPr>
        </p:nvSpPr>
        <p:spPr/>
        <p:txBody>
          <a:bodyPr/>
          <a:lstStyle/>
          <a:p>
            <a:fld id="{887BD1DF-11E3-42F2-B651-B731352B067F}" type="slidenum">
              <a:rPr lang="ja-JP" altLang="en-US" smtClean="0"/>
              <a:pPr/>
              <a:t>‹#›</a:t>
            </a:fld>
            <a:endParaRPr lang="ja-JP" altLang="en-US"/>
          </a:p>
        </p:txBody>
      </p:sp>
    </p:spTree>
    <p:extLst>
      <p:ext uri="{BB962C8B-B14F-4D97-AF65-F5344CB8AC3E}">
        <p14:creationId xmlns:p14="http://schemas.microsoft.com/office/powerpoint/2010/main" val="714978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6"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産業衛生学会</a:t>
            </a:r>
            <a:endParaRPr kumimoji="1" lang="ja-JP" altLang="en-US"/>
          </a:p>
        </p:txBody>
      </p:sp>
      <p:sp>
        <p:nvSpPr>
          <p:cNvPr id="6" name="スライド番号プレースホルダー 5"/>
          <p:cNvSpPr>
            <a:spLocks noGrp="1"/>
          </p:cNvSpPr>
          <p:nvPr>
            <p:ph type="sldNum" sz="quarter" idx="12"/>
          </p:nvPr>
        </p:nvSpPr>
        <p:spPr/>
        <p:txBody>
          <a:bodyPr/>
          <a:lstStyle/>
          <a:p>
            <a:fld id="{887BD1DF-11E3-42F2-B651-B731352B067F}" type="slidenum">
              <a:rPr kumimoji="1" lang="ja-JP" altLang="en-US" smtClean="0"/>
              <a:t>‹#›</a:t>
            </a:fld>
            <a:endParaRPr kumimoji="1" lang="ja-JP" altLang="en-US"/>
          </a:p>
        </p:txBody>
      </p:sp>
    </p:spTree>
    <p:extLst>
      <p:ext uri="{BB962C8B-B14F-4D97-AF65-F5344CB8AC3E}">
        <p14:creationId xmlns:p14="http://schemas.microsoft.com/office/powerpoint/2010/main" val="4217003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609601"/>
            <a:ext cx="84201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485900" y="4953000"/>
            <a:ext cx="69342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ja-JP"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82506" y="1371601"/>
            <a:ext cx="84201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82506" y="4068763"/>
            <a:ext cx="84201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Oval 6"/>
          <p:cNvSpPr/>
          <p:nvPr/>
        </p:nvSpPr>
        <p:spPr>
          <a:xfrm>
            <a:off x="4870450" y="3924300"/>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87144" y="3924300"/>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54789" y="3924300"/>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5035550" y="1600201"/>
            <a:ext cx="437515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Content Placeholder 8"/>
          <p:cNvSpPr>
            <a:spLocks noGrp="1"/>
          </p:cNvSpPr>
          <p:nvPr>
            <p:ph sz="quarter" idx="13"/>
          </p:nvPr>
        </p:nvSpPr>
        <p:spPr>
          <a:xfrm>
            <a:off x="396240" y="1600200"/>
            <a:ext cx="4378452"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95300" y="1600200"/>
            <a:ext cx="4376870"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5035550" y="1600200"/>
            <a:ext cx="4378590"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1" name="Content Placeholder 10"/>
          <p:cNvSpPr>
            <a:spLocks noGrp="1"/>
          </p:cNvSpPr>
          <p:nvPr>
            <p:ph sz="quarter" idx="13"/>
          </p:nvPr>
        </p:nvSpPr>
        <p:spPr>
          <a:xfrm>
            <a:off x="495300" y="2212848"/>
            <a:ext cx="4378452"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5061966" y="2212849"/>
            <a:ext cx="4378452"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2315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99345" y="266700"/>
            <a:ext cx="3259006"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79066" y="273051"/>
            <a:ext cx="541218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99345" y="2438401"/>
            <a:ext cx="3259006"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819541" y="228600"/>
            <a:ext cx="6187809"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33803" y="1143000"/>
            <a:ext cx="655928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819541" y="5810250"/>
            <a:ext cx="6187809"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産業衛生学会</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87BD1DF-11E3-42F2-B651-B731352B067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5155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産業衛生学会</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87BD1DF-11E3-42F2-B651-B731352B067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9785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産業衛生学会</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87BD1DF-11E3-42F2-B651-B731352B067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0406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産業衛生学会</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87BD1DF-11E3-42F2-B651-B731352B067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8194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ja-JP" altLang="en-US" smtClean="0">
                <a:solidFill>
                  <a:prstClr val="black">
                    <a:tint val="75000"/>
                  </a:prstClr>
                </a:solidFill>
              </a:rPr>
              <a:t>産業衛生学会</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87BD1DF-11E3-42F2-B651-B731352B067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8023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ja-JP" altLang="en-US" smtClean="0">
                <a:solidFill>
                  <a:prstClr val="black">
                    <a:tint val="75000"/>
                  </a:prstClr>
                </a:solidFill>
              </a:rPr>
              <a:t>産業衛生学会</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87BD1DF-11E3-42F2-B651-B731352B067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925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93427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ja-JP" altLang="en-US" smtClean="0">
                <a:solidFill>
                  <a:prstClr val="black">
                    <a:tint val="75000"/>
                  </a:prstClr>
                </a:solidFill>
              </a:rPr>
              <a:t>産業衛生学会</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87BD1DF-11E3-42F2-B651-B731352B067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29809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産業衛生学会</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87BD1DF-11E3-42F2-B651-B731352B067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9994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ja-JP" altLang="en-US" smtClean="0">
                <a:solidFill>
                  <a:prstClr val="black">
                    <a:tint val="75000"/>
                  </a:prstClr>
                </a:solidFill>
              </a:rPr>
              <a:t>産業衛生学会</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87BD1DF-11E3-42F2-B651-B731352B067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00517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産業衛生学会</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87BD1DF-11E3-42F2-B651-B731352B067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5063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6"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ja-JP" altLang="en-US" smtClean="0">
                <a:solidFill>
                  <a:prstClr val="black">
                    <a:tint val="75000"/>
                  </a:prstClr>
                </a:solidFill>
              </a:rPr>
              <a:t>産業衛生学会</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87BD1DF-11E3-42F2-B651-B731352B067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4602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3"/>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ja-JP" altLang="en-US" smtClean="0">
                <a:solidFill>
                  <a:prstClr val="black">
                    <a:tint val="75000"/>
                  </a:prstClr>
                </a:solidFill>
              </a:rPr>
              <a:t>産業衛生学会</a:t>
            </a:r>
            <a:endParaRPr lang="en-US" altLang="ja-JP">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lgn="r">
              <a:defRPr/>
            </a:lvl1pPr>
          </a:lstStyle>
          <a:p>
            <a:pPr>
              <a:defRPr/>
            </a:pPr>
            <a:fld id="{B3D21765-03E2-4F59-B77B-F4C42AC45296}"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473908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956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046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15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2"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2214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101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289452"/>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smtClean="0"/>
              <a:t>産業衛生学会</a:t>
            </a:r>
            <a:endParaRPr kumimoji="1" lang="ja-JP" altLang="en-US"/>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BD1DF-11E3-42F2-B651-B731352B067F}" type="slidenum">
              <a:rPr lang="ja-JP" altLang="en-US" smtClean="0"/>
              <a:pPr/>
              <a:t>‹#›</a:t>
            </a:fld>
            <a:endParaRPr lang="ja-JP" altLang="en-US"/>
          </a:p>
        </p:txBody>
      </p:sp>
    </p:spTree>
    <p:extLst>
      <p:ext uri="{BB962C8B-B14F-4D97-AF65-F5344CB8AC3E}">
        <p14:creationId xmlns:p14="http://schemas.microsoft.com/office/powerpoint/2010/main" val="4002465488"/>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0"/>
            <a:ext cx="89154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893627" y="6356351"/>
            <a:ext cx="2259806"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036E5FB-ACAC-4FAF-8B95-1AFE3D84434F}" type="datetimeFigureOut">
              <a:rPr lang="ja-JP" altLang="en-US" smtClean="0">
                <a:solidFill>
                  <a:prstClr val="black">
                    <a:tint val="75000"/>
                  </a:prstClr>
                </a:solidFill>
              </a:rPr>
              <a:pPr/>
              <a:t>2016/3/8</a:t>
            </a:fld>
            <a:endParaRPr lang="ja-JP" altLang="en-US">
              <a:solidFill>
                <a:prstClr val="black">
                  <a:tint val="75000"/>
                </a:prstClr>
              </a:solidFill>
            </a:endParaRPr>
          </a:p>
        </p:txBody>
      </p:sp>
      <p:sp>
        <p:nvSpPr>
          <p:cNvPr id="5" name="Footer Placeholder 4"/>
          <p:cNvSpPr>
            <a:spLocks noGrp="1"/>
          </p:cNvSpPr>
          <p:nvPr>
            <p:ph type="ftr" sz="quarter" idx="3"/>
          </p:nvPr>
        </p:nvSpPr>
        <p:spPr>
          <a:xfrm>
            <a:off x="714096" y="6356351"/>
            <a:ext cx="3085306"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9255219" y="6356351"/>
            <a:ext cx="608806"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47A3DCF-5B77-4E6F-82BD-97545B890A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Oval 6"/>
          <p:cNvSpPr/>
          <p:nvPr/>
        </p:nvSpPr>
        <p:spPr>
          <a:xfrm>
            <a:off x="9162574" y="6499384"/>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616546" y="6499384"/>
            <a:ext cx="91836"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smtClean="0">
                <a:solidFill>
                  <a:prstClr val="black">
                    <a:tint val="75000"/>
                  </a:prstClr>
                </a:solidFill>
              </a:rPr>
              <a:t>産業衛生学会</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BD1DF-11E3-42F2-B651-B731352B067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5094164"/>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hlw.go.jp/"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wmf"/><Relationship Id="rId7"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29.wmf"/><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bwMode="auto">
          <a:xfrm>
            <a:off x="598215" y="1340768"/>
            <a:ext cx="8709570" cy="3024336"/>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化学物質リスクアセスメント</a:t>
            </a:r>
            <a:endParaRPr lang="en-US" altLang="ja-JP"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ラベル表示</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厚生労働省">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98" y="260648"/>
            <a:ext cx="2228850" cy="62865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496616" y="4869160"/>
            <a:ext cx="6912767" cy="1169551"/>
          </a:xfrm>
          <a:prstGeom prst="rect">
            <a:avLst/>
          </a:prstGeom>
          <a:noFill/>
        </p:spPr>
        <p:txBody>
          <a:bodyPr wrap="square" rtlCol="0">
            <a:spAutoFit/>
          </a:bodyP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滋賀労働局　労働基準部　健康安全課</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600"/>
              </a:spcBef>
            </a:pP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地方労働衛生専門官　　　　　</a:t>
            </a: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2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600"/>
              </a:spcBef>
            </a:pP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８年３月４日</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5817097" y="0"/>
            <a:ext cx="3888432" cy="1384995"/>
          </a:xfrm>
          <a:prstGeom prst="rect">
            <a:avLst/>
          </a:prstGeom>
          <a:noFill/>
        </p:spPr>
        <p:txBody>
          <a:bodyPr wrap="square" rtlCol="0">
            <a:spAutoFit/>
          </a:bodyPr>
          <a:lstStyle/>
          <a:p>
            <a:r>
              <a:rPr lang="en-US" altLang="ja-JP" sz="1400" dirty="0" smtClean="0"/>
              <a:t>【</a:t>
            </a:r>
            <a:r>
              <a:rPr lang="ja-JP" altLang="en-US" sz="1400" dirty="0" smtClean="0"/>
              <a:t>ご注意</a:t>
            </a:r>
            <a:r>
              <a:rPr lang="en-US" altLang="ja-JP" sz="1400" dirty="0" smtClean="0"/>
              <a:t>】</a:t>
            </a:r>
            <a:r>
              <a:rPr lang="ja-JP" altLang="en-US" sz="1400" dirty="0" smtClean="0"/>
              <a:t>本資料</a:t>
            </a:r>
            <a:r>
              <a:rPr lang="ja-JP" altLang="en-US" sz="1400" dirty="0"/>
              <a:t>は、講演を行う際の説明資料であって</a:t>
            </a:r>
            <a:r>
              <a:rPr lang="ja-JP" altLang="en-US" sz="1400" dirty="0" smtClean="0"/>
              <a:t>、補足</a:t>
            </a:r>
            <a:r>
              <a:rPr lang="ja-JP" altLang="en-US" sz="1400" dirty="0"/>
              <a:t>説明することを前提として作成した資料です</a:t>
            </a:r>
            <a:r>
              <a:rPr lang="ja-JP" altLang="en-US" sz="1400" dirty="0" smtClean="0"/>
              <a:t>。正確性</a:t>
            </a:r>
            <a:r>
              <a:rPr lang="ja-JP" altLang="en-US" sz="1400" dirty="0"/>
              <a:t>よりも、わかりやすさを重視するなど</a:t>
            </a:r>
            <a:r>
              <a:rPr lang="ja-JP" altLang="en-US" sz="1400" dirty="0" smtClean="0"/>
              <a:t>、一部</a:t>
            </a:r>
            <a:r>
              <a:rPr lang="ja-JP" altLang="en-US" sz="1400" dirty="0"/>
              <a:t>正確ではない箇所もありえますので</a:t>
            </a:r>
            <a:r>
              <a:rPr lang="ja-JP" altLang="en-US" sz="1400" dirty="0" smtClean="0"/>
              <a:t>、詳細</a:t>
            </a:r>
            <a:r>
              <a:rPr lang="ja-JP" altLang="en-US" sz="1400" dirty="0"/>
              <a:t>な内容は、法令等を直接ご確認いただく</a:t>
            </a:r>
            <a:r>
              <a:rPr lang="ja-JP" altLang="en-US" sz="1400" dirty="0" smtClean="0"/>
              <a:t>等の</a:t>
            </a:r>
            <a:r>
              <a:rPr lang="ja-JP" altLang="en-US" sz="1400" dirty="0"/>
              <a:t>対応をお願いいたします。</a:t>
            </a:r>
            <a:endParaRPr kumimoji="1" lang="ja-JP" altLang="en-US" sz="1400" dirty="0"/>
          </a:p>
        </p:txBody>
      </p:sp>
    </p:spTree>
    <p:extLst>
      <p:ext uri="{BB962C8B-B14F-4D97-AF65-F5344CB8AC3E}">
        <p14:creationId xmlns:p14="http://schemas.microsoft.com/office/powerpoint/2010/main" val="546963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6636" y="69335"/>
            <a:ext cx="9666888" cy="623361"/>
          </a:xfrm>
          <a:prstGeom prst="roundRect">
            <a:avLst/>
          </a:prstGeom>
          <a:ln/>
        </p:spPr>
        <p:style>
          <a:lnRef idx="1">
            <a:schemeClr val="accent3"/>
          </a:lnRef>
          <a:fillRef idx="3">
            <a:schemeClr val="accent3"/>
          </a:fillRef>
          <a:effectRef idx="2">
            <a:schemeClr val="accent3"/>
          </a:effectRef>
          <a:fontRef idx="minor">
            <a:schemeClr val="lt1"/>
          </a:fontRef>
        </p:style>
        <p:txBody>
          <a:bodyPr lIns="0" tIns="72000" rIns="0" bIns="0" rtlCol="0" anchor="ctr" anchorCtr="0">
            <a:noAutofit/>
          </a:bodyPr>
          <a:lstStyle/>
          <a:p>
            <a:pPr>
              <a:spcBef>
                <a:spcPts val="0"/>
              </a:spcBef>
            </a:pPr>
            <a:r>
              <a:rPr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改正法の概要</a:t>
            </a:r>
          </a:p>
        </p:txBody>
      </p:sp>
      <p:sp>
        <p:nvSpPr>
          <p:cNvPr id="3" name="テキスト ボックス 2"/>
          <p:cNvSpPr txBox="1"/>
          <p:nvPr/>
        </p:nvSpPr>
        <p:spPr>
          <a:xfrm>
            <a:off x="136635" y="836712"/>
            <a:ext cx="9666889" cy="5253710"/>
          </a:xfrm>
          <a:prstGeom prst="rect">
            <a:avLst/>
          </a:prstGeom>
          <a:solidFill>
            <a:schemeClr val="accent6">
              <a:lumMod val="20000"/>
              <a:lumOff val="80000"/>
            </a:schemeClr>
          </a:solidFill>
          <a:scene3d>
            <a:camera prst="orthographicFront"/>
            <a:lightRig rig="threePt" dir="t"/>
          </a:scene3d>
          <a:sp3d>
            <a:bevelT w="127000" prst="relaxedInset"/>
          </a:sp3d>
        </p:spPr>
        <p:txBody>
          <a:bodyPr wrap="square" lIns="144000" tIns="144000" rIns="144000" bIns="144000" rtlCol="0">
            <a:spAutoFit/>
          </a:bodyPr>
          <a:lstStyle/>
          <a:p>
            <a:pPr marL="457200" indent="-457200">
              <a:lnSpc>
                <a:spcPts val="3300"/>
              </a:lnSpc>
              <a:spcBef>
                <a:spcPts val="600"/>
              </a:spcBef>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一定</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の危険性・有害性が確認されている</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化学物質</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aseline="300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よる</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危険性又</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aseline="300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有害性等</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の調査</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の実施</a:t>
            </a:r>
            <a:r>
              <a:rPr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事業者の</a:t>
            </a:r>
            <a:r>
              <a:rPr lang="ja-JP" altLang="en-US"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義務</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なる。（罰則なし）</a:t>
            </a:r>
          </a:p>
          <a:p>
            <a:pPr marL="457200" indent="-457200">
              <a:lnSpc>
                <a:spcPts val="3300"/>
              </a:lnSpc>
              <a:spcBef>
                <a:spcPts val="600"/>
              </a:spcBef>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事</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業者には、</a:t>
            </a:r>
            <a:r>
              <a:rPr lang="ja-JP" altLang="en-US"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リスクアセスメントの結果に基づき、</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労働安全衛生</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法令の</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措置を講じる</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義務が</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あるほか、</a:t>
            </a:r>
            <a:r>
              <a:rPr lang="ja-JP" altLang="en-US" sz="2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労働者の危険又は健康障害を</a:t>
            </a:r>
            <a:r>
              <a:rPr lang="ja-JP" altLang="en-US" sz="2400" b="1" dirty="0" smtClean="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防止する</a:t>
            </a:r>
            <a:r>
              <a:rPr lang="ja-JP" altLang="en-US" sz="2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ために</a:t>
            </a:r>
            <a:r>
              <a:rPr lang="ja-JP" altLang="en-US"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必要な措置を講じる</a:t>
            </a:r>
            <a:r>
              <a:rPr lang="ja-JP" altLang="en-US" sz="2400" b="1"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ことが</a:t>
            </a:r>
            <a:r>
              <a:rPr lang="ja-JP" altLang="en-US"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努力</a:t>
            </a:r>
            <a:r>
              <a:rPr lang="ja-JP" altLang="en-US" sz="2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義務</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となる。</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lnSpc>
                <a:spcPts val="3300"/>
              </a:lnSpc>
              <a:spcBef>
                <a:spcPts val="600"/>
              </a:spcBef>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上記</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の化学物質を製造し、又は取り扱う</a:t>
            </a:r>
            <a:r>
              <a:rPr lang="ja-JP" altLang="en-US" sz="2400" b="1"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全ての事業者が</a:t>
            </a:r>
            <a:r>
              <a:rPr lang="ja-JP" altLang="en-US" sz="240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対象</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である。</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（規模・業種の限定なし</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lnSpc>
                <a:spcPts val="3300"/>
              </a:lnSpc>
              <a:spcBef>
                <a:spcPts val="600"/>
              </a:spcBef>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リスクアセスメント等の適切・有効な実施を図るため国が指針を示す。</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lnSpc>
                <a:spcPts val="3300"/>
              </a:lnSpc>
              <a:spcBef>
                <a:spcPts val="600"/>
              </a:spcBef>
              <a:buFont typeface="Wingdings" panose="05000000000000000000" pitchFamily="2" charset="2"/>
              <a:buChar char="l"/>
            </a:pPr>
            <a:r>
              <a:rPr lang="ja-JP" altLang="en-US" sz="24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施行</a:t>
            </a:r>
            <a:r>
              <a:rPr lang="ja-JP" altLang="en-US" sz="24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時期：</a:t>
            </a:r>
            <a:r>
              <a:rPr lang="ja-JP" altLang="en-US" sz="24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平</a:t>
            </a:r>
            <a:r>
              <a:rPr lang="ja-JP" altLang="ja-JP" sz="24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成</a:t>
            </a:r>
            <a:r>
              <a:rPr lang="en-US" altLang="ja-JP" sz="24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ja-JP" sz="2400"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年６月</a:t>
            </a:r>
            <a:r>
              <a:rPr lang="ja-JP" altLang="ja-JP" sz="24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１日</a:t>
            </a:r>
            <a:r>
              <a:rPr lang="ja-JP" altLang="en-US" sz="24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（経過措置はない）</a:t>
            </a:r>
            <a:endParaRPr lang="en-US" altLang="ja-JP" sz="2400"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72480" y="6165304"/>
            <a:ext cx="9633520" cy="646331"/>
          </a:xfrm>
          <a:prstGeom prst="rect">
            <a:avLst/>
          </a:prstGeom>
          <a:noFill/>
        </p:spPr>
        <p:txBody>
          <a:bodyPr wrap="square" rtlCol="0">
            <a:spAutoFit/>
          </a:bodyPr>
          <a:lstStyle/>
          <a:p>
            <a:r>
              <a:rPr kumimoji="1" lang="en-US" altLang="ja-JP"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一般消費者の生活の用に供される製品」に係るものを除く。</a:t>
            </a:r>
            <a:r>
              <a:rPr lang="en-US" altLang="ja-JP" sz="1400"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安衛則第</a:t>
            </a:r>
            <a:r>
              <a:rPr lang="en-US" altLang="ja-JP" sz="1400"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34</a:t>
            </a:r>
            <a:r>
              <a:rPr lang="ja-JP" altLang="en-US" sz="1400"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1400"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400"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7)</a:t>
            </a:r>
            <a:endParaRPr lang="ja-JP" altLang="en-US" sz="1400"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　「又は」とあるのは危険性又は有害性の一方のみを行えばよいという趣旨ではない。</a:t>
            </a:r>
            <a:endParaRPr kumimoji="1" lang="en-US" altLang="ja-JP"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03322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74158" y="1308830"/>
            <a:ext cx="9331111" cy="1616114"/>
          </a:xfrm>
          <a:prstGeom prst="rect">
            <a:avLst/>
          </a:prstGeom>
          <a:ln/>
        </p:spPr>
        <p:style>
          <a:lnRef idx="1">
            <a:schemeClr val="accent3"/>
          </a:lnRef>
          <a:fillRef idx="2">
            <a:schemeClr val="accent3"/>
          </a:fillRef>
          <a:effectRef idx="1">
            <a:schemeClr val="accent3"/>
          </a:effectRef>
          <a:fontRef idx="minor">
            <a:schemeClr val="dk1"/>
          </a:fontRef>
        </p:style>
        <p:txBody>
          <a:bodyPr lIns="72000" tIns="90000" rIns="72000" bIns="36000" rtlCol="0" anchor="t" anchorCtr="0"/>
          <a:lstStyle/>
          <a:p>
            <a:pPr marL="180975" indent="-180975">
              <a:spcBef>
                <a:spcPts val="600"/>
              </a:spcBef>
            </a:pPr>
            <a:r>
              <a:rPr lang="ja-JP" altLang="en-US" sz="2200" u="sng" dirty="0" smtClean="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2200" u="sng" dirty="0" smtClean="0">
                <a:latin typeface="メイリオ" panose="020B0604030504040204" pitchFamily="50" charset="-128"/>
                <a:ea typeface="メイリオ" panose="020B0604030504040204" pitchFamily="50" charset="-128"/>
                <a:cs typeface="メイリオ" panose="020B0604030504040204" pitchFamily="50" charset="-128"/>
              </a:rPr>
              <a:t>57</a:t>
            </a:r>
            <a:r>
              <a:rPr lang="ja-JP" altLang="en-US" sz="2200" u="sng" dirty="0">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2200" u="sng" dirty="0">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2200"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1200"/>
              </a:spcBef>
            </a:pPr>
            <a:r>
              <a:rPr lang="ja-JP" altLang="en-US" sz="2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a:t>
            </a:r>
            <a:r>
              <a:rPr lang="ja-JP" altLang="en-US" sz="2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業者は、厚生労働省令で定めるところにより、</a:t>
            </a:r>
            <a:r>
              <a:rPr lang="ja-JP" altLang="en-US" sz="22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22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57</a:t>
            </a:r>
            <a:r>
              <a:rPr lang="ja-JP" altLang="en-US" sz="22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条第１項</a:t>
            </a:r>
            <a:r>
              <a:rPr lang="ja-JP" altLang="en-US" sz="2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の政令で定める物及び通知</a:t>
            </a:r>
            <a:r>
              <a:rPr lang="ja-JP" altLang="en-US" sz="22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対象物に</a:t>
            </a:r>
            <a:r>
              <a:rPr lang="ja-JP" altLang="en-US" sz="2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よる危険性又は有害性等を調査しなければならない</a:t>
            </a:r>
            <a:r>
              <a:rPr lang="ja-JP" altLang="en-US" sz="22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2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33012" y="44624"/>
            <a:ext cx="9813404" cy="720080"/>
          </a:xfrm>
          <a:prstGeom prst="roundRect">
            <a:avLst/>
          </a:prstGeom>
          <a:ln/>
        </p:spPr>
        <p:style>
          <a:lnRef idx="1">
            <a:schemeClr val="accent3"/>
          </a:lnRef>
          <a:fillRef idx="3">
            <a:schemeClr val="accent3"/>
          </a:fillRef>
          <a:effectRef idx="2">
            <a:schemeClr val="accent3"/>
          </a:effectRef>
          <a:fontRef idx="minor">
            <a:schemeClr val="lt1"/>
          </a:fontRef>
        </p:style>
        <p:txBody>
          <a:bodyPr lIns="0" tIns="72000" rIns="0" bIns="0" rtlCol="0" anchor="ctr" anchorCtr="0">
            <a:noAutofit/>
          </a:bodyPr>
          <a:lstStyle/>
          <a:p>
            <a:pPr algn="ctr" fontAlgn="auto">
              <a:spcBef>
                <a:spcPts val="0"/>
              </a:spcBef>
              <a:spcAft>
                <a:spcPts val="0"/>
              </a:spcAft>
              <a:defRPr/>
            </a:pP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化学物質のリスクアセスメントに係る法改正（その１）</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2576735" y="2996952"/>
            <a:ext cx="7028533" cy="1382430"/>
          </a:xfrm>
          <a:prstGeom prst="rect">
            <a:avLst/>
          </a:prstGeom>
          <a:noFill/>
          <a:ln>
            <a:noFill/>
          </a:ln>
        </p:spPr>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対象の化学物質を製造し、又は取り扱う全ての事業者（業種、規模を問わない）が行わなければならない。</a:t>
            </a:r>
            <a:endParaRPr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dirty="0" smtClean="0">
                <a:latin typeface="HG丸ｺﾞｼｯｸM-PRO" panose="020F0600000000000000" pitchFamily="50" charset="-128"/>
                <a:ea typeface="HG丸ｺﾞｼｯｸM-PRO" panose="020F0600000000000000" pitchFamily="50" charset="-128"/>
              </a:rPr>
              <a:t>安全データシート</a:t>
            </a:r>
            <a:r>
              <a:rPr lang="en-US" altLang="ja-JP" dirty="0" smtClean="0">
                <a:latin typeface="HG丸ｺﾞｼｯｸM-PRO" panose="020F0600000000000000" pitchFamily="50" charset="-128"/>
                <a:ea typeface="HG丸ｺﾞｼｯｸM-PRO" panose="020F0600000000000000" pitchFamily="50" charset="-128"/>
              </a:rPr>
              <a:t>(SDS)</a:t>
            </a:r>
            <a:r>
              <a:rPr lang="ja-JP" altLang="en-US" dirty="0" smtClean="0">
                <a:latin typeface="HG丸ｺﾞｼｯｸM-PRO" panose="020F0600000000000000" pitchFamily="50" charset="-128"/>
                <a:ea typeface="HG丸ｺﾞｼｯｸM-PRO" panose="020F0600000000000000" pitchFamily="50" charset="-128"/>
              </a:rPr>
              <a:t>の交付義務の対象である</a:t>
            </a:r>
            <a:r>
              <a:rPr lang="en-US" altLang="ja-JP" dirty="0" smtClean="0">
                <a:latin typeface="HG丸ｺﾞｼｯｸM-PRO" panose="020F0600000000000000" pitchFamily="50" charset="-128"/>
                <a:ea typeface="HG丸ｺﾞｼｯｸM-PRO" panose="020F0600000000000000" pitchFamily="50" charset="-128"/>
              </a:rPr>
              <a:t>640</a:t>
            </a:r>
            <a:r>
              <a:rPr lang="ja-JP" altLang="en-US" dirty="0" smtClean="0">
                <a:latin typeface="HG丸ｺﾞｼｯｸM-PRO" panose="020F0600000000000000" pitchFamily="50" charset="-128"/>
                <a:ea typeface="HG丸ｺﾞｼｯｸM-PRO" panose="020F0600000000000000" pitchFamily="50" charset="-128"/>
              </a:rPr>
              <a:t>物質。</a:t>
            </a:r>
          </a:p>
          <a:p>
            <a:pPr>
              <a:lnSpc>
                <a:spcPts val="2300"/>
              </a:lnSpc>
            </a:pPr>
            <a:r>
              <a:rPr lang="ja-JP" altLang="en-US" dirty="0">
                <a:latin typeface="HG丸ｺﾞｼｯｸM-PRO" panose="020F0600000000000000" pitchFamily="50" charset="-128"/>
                <a:ea typeface="HG丸ｺﾞｼｯｸM-PRO" panose="020F0600000000000000" pitchFamily="50" charset="-128"/>
              </a:rPr>
              <a:t>「一般消費者の生活の用に供される製品」に係るものを除く。</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310475" y="3068960"/>
            <a:ext cx="2304000"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ja-JP" altLang="en-US" sz="2000" b="1" dirty="0" smtClean="0">
                <a:latin typeface="+mn-ea"/>
              </a:rPr>
              <a:t>実施すべき事業者</a:t>
            </a:r>
            <a:endParaRPr kumimoji="1" lang="ja-JP" altLang="en-US" sz="2000" b="1" dirty="0">
              <a:latin typeface="+mn-ea"/>
            </a:endParaRPr>
          </a:p>
        </p:txBody>
      </p:sp>
      <p:sp>
        <p:nvSpPr>
          <p:cNvPr id="16" name="角丸四角形 15"/>
          <p:cNvSpPr/>
          <p:nvPr/>
        </p:nvSpPr>
        <p:spPr>
          <a:xfrm>
            <a:off x="310475" y="3768987"/>
            <a:ext cx="2304000"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ja-JP" altLang="en-US" sz="2000" b="1" dirty="0">
                <a:latin typeface="+mn-ea"/>
              </a:rPr>
              <a:t>対象物質</a:t>
            </a:r>
            <a:endParaRPr kumimoji="1" lang="ja-JP" altLang="en-US" sz="2000" b="1" dirty="0">
              <a:latin typeface="+mn-ea"/>
            </a:endParaRPr>
          </a:p>
        </p:txBody>
      </p:sp>
      <p:sp>
        <p:nvSpPr>
          <p:cNvPr id="3" name="スライド番号プレースホルダー 2"/>
          <p:cNvSpPr>
            <a:spLocks noGrp="1"/>
          </p:cNvSpPr>
          <p:nvPr>
            <p:ph type="sldNum" sz="quarter" idx="12"/>
          </p:nvPr>
        </p:nvSpPr>
        <p:spPr>
          <a:xfrm>
            <a:off x="7610152" y="6453336"/>
            <a:ext cx="2311400" cy="365125"/>
          </a:xfrm>
        </p:spPr>
        <p:txBody>
          <a:bodyPr/>
          <a:lstStyle/>
          <a:p>
            <a:fld id="{887BD1DF-11E3-42F2-B651-B731352B067F}" type="slidenum">
              <a:rPr lang="ja-JP" altLang="en-US" smtClean="0"/>
              <a:pPr/>
              <a:t>11</a:t>
            </a:fld>
            <a:endParaRPr lang="ja-JP" altLang="en-US"/>
          </a:p>
        </p:txBody>
      </p:sp>
      <p:sp>
        <p:nvSpPr>
          <p:cNvPr id="6" name="テキスト ボックス 5"/>
          <p:cNvSpPr txBox="1"/>
          <p:nvPr/>
        </p:nvSpPr>
        <p:spPr>
          <a:xfrm>
            <a:off x="3584848" y="908720"/>
            <a:ext cx="6020421" cy="400110"/>
          </a:xfrm>
          <a:prstGeom prst="rect">
            <a:avLst/>
          </a:prstGeom>
          <a:noFill/>
        </p:spPr>
        <p:txBody>
          <a:bodyPr wrap="square" rtlCol="0">
            <a:spAutoFit/>
          </a:bodyPr>
          <a:lstStyle/>
          <a:p>
            <a:pPr algn="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月公布、平成</a:t>
            </a: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日施行</a:t>
            </a:r>
            <a:r>
              <a:rPr lang="ja-JP" altLang="en-US" sz="2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310475" y="4293096"/>
            <a:ext cx="9331111" cy="2520280"/>
          </a:xfrm>
          <a:prstGeom prst="rect">
            <a:avLst/>
          </a:prstGeom>
          <a:ln/>
        </p:spPr>
        <p:style>
          <a:lnRef idx="2">
            <a:schemeClr val="accent6"/>
          </a:lnRef>
          <a:fillRef idx="1">
            <a:schemeClr val="lt1"/>
          </a:fillRef>
          <a:effectRef idx="0">
            <a:schemeClr val="accent6"/>
          </a:effectRef>
          <a:fontRef idx="minor">
            <a:schemeClr val="dk1"/>
          </a:fontRef>
        </p:style>
        <p:txBody>
          <a:bodyPr lIns="72000" tIns="90000" rIns="72000" bIns="36000" rtlCol="0" anchor="t" anchorCtr="0"/>
          <a:lstStyle/>
          <a:p>
            <a:pPr marL="180975" indent="-180975">
              <a:spcBef>
                <a:spcPts val="600"/>
              </a:spcBef>
            </a:pPr>
            <a:r>
              <a:rPr lang="ja-JP" altLang="en-US" u="sng" dirty="0" smtClean="0">
                <a:latin typeface="メイリオ" panose="020B0604030504040204" pitchFamily="50" charset="-128"/>
                <a:ea typeface="メイリオ" panose="020B0604030504040204" pitchFamily="50" charset="-128"/>
                <a:cs typeface="メイリオ" panose="020B0604030504040204" pitchFamily="50" charset="-128"/>
              </a:rPr>
              <a:t>これまで、法第</a:t>
            </a:r>
            <a:r>
              <a:rPr lang="en-US" altLang="ja-JP" u="sng" dirty="0" smtClean="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u="sng" dirty="0" smtClean="0">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u="sng"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u="sng" dirty="0" smtClean="0">
                <a:latin typeface="メイリオ" panose="020B0604030504040204" pitchFamily="50" charset="-128"/>
                <a:ea typeface="メイリオ" panose="020B0604030504040204" pitchFamily="50" charset="-128"/>
                <a:cs typeface="メイリオ" panose="020B0604030504040204" pitchFamily="50" charset="-128"/>
              </a:rPr>
              <a:t>に努力義務で規定されていたものの一部が、義務化</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1200"/>
              </a:spcBef>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条の２</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業者は、厚生労働省令で定めるところにより、</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建設物、設備、原材料、ガス、蒸気、粉</a:t>
            </a:r>
            <a:r>
              <a:rPr lang="ja-JP" altLang="en-US" b="1" dirty="0" err="1">
                <a:latin typeface="メイリオ" panose="020B0604030504040204" pitchFamily="50" charset="-128"/>
                <a:ea typeface="メイリオ" panose="020B0604030504040204" pitchFamily="50" charset="-128"/>
                <a:cs typeface="メイリオ" panose="020B0604030504040204" pitchFamily="50" charset="-128"/>
              </a:rPr>
              <a:t>じん</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等による、又は作業行動その他業務に起因する危険性又は有害性等を調査し</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、その結果に基づいて、この法律又はこれに基づく命令の規定による措置を講ずるほか、労働者の危険又は健康障害を防止するため</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必要な措置を講ずるように努めなければならない</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ただし、当該調査のうち、化学物質、化学物質を含有する製剤その他の物で労働者の危険又は健康障害を生ずるおそれのあるものに係るもの以外のものについては、製造業その他厚生労働省令で定める業種に属する事業者に限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69919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538144" y="6232227"/>
            <a:ext cx="2311400" cy="365125"/>
          </a:xfrm>
        </p:spPr>
        <p:txBody>
          <a:bodyPr/>
          <a:lstStyle/>
          <a:p>
            <a:fld id="{887BD1DF-11E3-42F2-B651-B731352B067F}" type="slidenum">
              <a:rPr lang="ja-JP" altLang="en-US" smtClean="0"/>
              <a:pPr/>
              <a:t>12</a:t>
            </a:fld>
            <a:endParaRPr lang="ja-JP" altLang="en-US"/>
          </a:p>
        </p:txBody>
      </p:sp>
      <p:sp>
        <p:nvSpPr>
          <p:cNvPr id="15" name="テキスト ボックス 14"/>
          <p:cNvSpPr txBox="1"/>
          <p:nvPr/>
        </p:nvSpPr>
        <p:spPr>
          <a:xfrm>
            <a:off x="177397" y="3864767"/>
            <a:ext cx="9673075" cy="237254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180000" tIns="108000" rIns="180000" bIns="108000" rtlCol="0">
            <a:spAutoFit/>
          </a:bodyPr>
          <a:lstStyle/>
          <a:p>
            <a:pPr marL="88900"/>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調査は、調査対象物を製造し、又は取り扱う業務ごとに、</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以下の</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いずれかの方法又はこれらの方法の併用により行う。</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mj-lt"/>
              <a:buAutoNum type="arabicPeriod"/>
            </a:pP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調査</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対象物</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労働</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者</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危険を及ぼし、又は健康障害を生ずるおそれの程度</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（発生可能性）</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及び当該</a:t>
            </a:r>
            <a:r>
              <a:rPr lang="ja-JP"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危険又は健康障害の程度</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（重篤度）</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を考慮する方法</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mj-lt"/>
              <a:buAutoNum type="arabicPeriod"/>
            </a:pPr>
            <a:r>
              <a:rPr lang="ja-JP" altLang="ja-JP" sz="2000" dirty="0" smtClean="0">
                <a:latin typeface="メイリオ" panose="020B0604030504040204" pitchFamily="50" charset="-128"/>
                <a:ea typeface="メイリオ" panose="020B0604030504040204" pitchFamily="50" charset="-128"/>
                <a:cs typeface="メイリオ" panose="020B0604030504040204" pitchFamily="50" charset="-128"/>
              </a:rPr>
              <a:t>労働者</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が調査対象物に</a:t>
            </a:r>
            <a:r>
              <a:rPr lang="ja-JP"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さらされる程度</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（ばく露濃度等）</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及び当該調査対象物の</a:t>
            </a:r>
            <a:r>
              <a:rPr lang="ja-JP" altLang="ja-JP"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有害性の程度</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（許容濃度等）</a:t>
            </a:r>
            <a:r>
              <a:rPr lang="ja-JP" altLang="ja-JP" sz="2000" dirty="0">
                <a:latin typeface="メイリオ" panose="020B0604030504040204" pitchFamily="50" charset="-128"/>
                <a:ea typeface="メイリオ" panose="020B0604030504040204" pitchFamily="50" charset="-128"/>
                <a:cs typeface="メイリオ" panose="020B0604030504040204" pitchFamily="50" charset="-128"/>
              </a:rPr>
              <a:t>を考慮する方法</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mj-lt"/>
              <a:buAutoNum type="arabicPeriod"/>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その他</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、イ又はロに準じる方法</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2720752" y="3495435"/>
            <a:ext cx="5688632" cy="369332"/>
          </a:xfrm>
          <a:prstGeom prst="rect">
            <a:avLst/>
          </a:prstGeom>
          <a:noFill/>
        </p:spPr>
        <p:txBody>
          <a:bodyPr wrap="square" rtlCol="0">
            <a:spAutoFit/>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安衛則第</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34</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項</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p>
        </p:txBody>
      </p:sp>
      <p:sp>
        <p:nvSpPr>
          <p:cNvPr id="12" name="角丸四角形 11"/>
          <p:cNvSpPr/>
          <p:nvPr/>
        </p:nvSpPr>
        <p:spPr>
          <a:xfrm>
            <a:off x="33012" y="44624"/>
            <a:ext cx="9813404" cy="648072"/>
          </a:xfrm>
          <a:prstGeom prst="roundRect">
            <a:avLst/>
          </a:prstGeom>
          <a:ln/>
        </p:spPr>
        <p:style>
          <a:lnRef idx="1">
            <a:schemeClr val="accent3"/>
          </a:lnRef>
          <a:fillRef idx="3">
            <a:schemeClr val="accent3"/>
          </a:fillRef>
          <a:effectRef idx="2">
            <a:schemeClr val="accent3"/>
          </a:effectRef>
          <a:fontRef idx="minor">
            <a:schemeClr val="lt1"/>
          </a:fontRef>
        </p:style>
        <p:txBody>
          <a:bodyPr lIns="0" tIns="72000" rIns="0" bIns="0" rtlCol="0" anchor="ctr" anchorCtr="0">
            <a:noAutofit/>
          </a:bodyPr>
          <a:lstStyle/>
          <a:p>
            <a:pPr algn="ctr" fontAlgn="auto">
              <a:spcBef>
                <a:spcPts val="0"/>
              </a:spcBef>
              <a:spcAft>
                <a:spcPts val="0"/>
              </a:spcAft>
              <a:defRPr/>
            </a:pP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化学物質のリスクアセスメントに係る法改正（関係省令） 　</a:t>
            </a:r>
            <a:endPar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200472" y="1527992"/>
            <a:ext cx="9633520" cy="175699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180000" tIns="108000" rIns="180000" bIns="108000" rtlCol="0">
            <a:spAutoFit/>
          </a:bodyPr>
          <a:lstStyle/>
          <a:p>
            <a:pPr marL="514350" indent="-514350">
              <a:buFont typeface="+mj-lt"/>
              <a:buAutoNum type="arabicPeriod"/>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調査対象物を</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原材料等として</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新規に採用し、又は変更</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するとき。</a:t>
            </a:r>
          </a:p>
          <a:p>
            <a:pPr marL="514350" indent="-514350">
              <a:buFont typeface="+mj-lt"/>
              <a:buAutoNum type="arabicPeriod"/>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調査</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対象物を製造し、又は取り扱う業務に係る作業の</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方法又</a:t>
            </a:r>
            <a:r>
              <a:rPr lang="ja-JP" altLang="en-US"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は手順</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を新規に採用し、又は変更</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するとき。</a:t>
            </a:r>
          </a:p>
          <a:p>
            <a:pPr marL="514350" indent="-514350">
              <a:buFont typeface="+mj-lt"/>
              <a:buAutoNum type="arabicPeriod"/>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前</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二号に掲げるもののほか、調査対象物による</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危険性又は</a:t>
            </a:r>
            <a:r>
              <a:rPr lang="ja-JP" altLang="en-US"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有害性</a:t>
            </a:r>
            <a:r>
              <a:rPr lang="ja-JP" altLang="en-US" sz="20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等について変化が生じ、又は生ずるおそれがあるとき</a:t>
            </a:r>
            <a:r>
              <a:rPr lang="ja-JP" altLang="en-US"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238466" y="1095944"/>
            <a:ext cx="2304000"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ja-JP" altLang="en-US" sz="2000" b="1" dirty="0" smtClean="0">
                <a:latin typeface="+mn-ea"/>
              </a:rPr>
              <a:t>実施</a:t>
            </a:r>
            <a:r>
              <a:rPr lang="ja-JP" altLang="en-US" sz="2000" b="1" dirty="0">
                <a:latin typeface="+mn-ea"/>
              </a:rPr>
              <a:t>時期</a:t>
            </a:r>
            <a:endParaRPr kumimoji="1" lang="ja-JP" altLang="en-US" sz="2000" b="1" dirty="0">
              <a:latin typeface="+mn-ea"/>
            </a:endParaRPr>
          </a:p>
        </p:txBody>
      </p:sp>
      <p:sp>
        <p:nvSpPr>
          <p:cNvPr id="11" name="テキスト ボックス 10"/>
          <p:cNvSpPr txBox="1"/>
          <p:nvPr/>
        </p:nvSpPr>
        <p:spPr>
          <a:xfrm>
            <a:off x="2542467" y="1158660"/>
            <a:ext cx="3476526" cy="369332"/>
          </a:xfrm>
          <a:prstGeom prst="rect">
            <a:avLst/>
          </a:prstGeom>
          <a:noFill/>
        </p:spPr>
        <p:txBody>
          <a:bodyPr wrap="square" rtlCol="0">
            <a:spAutoFit/>
          </a:bodyPr>
          <a:lstStyle/>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安衛則第</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34</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項</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p>
        </p:txBody>
      </p:sp>
      <p:sp>
        <p:nvSpPr>
          <p:cNvPr id="8" name="角丸四角形 7"/>
          <p:cNvSpPr/>
          <p:nvPr/>
        </p:nvSpPr>
        <p:spPr>
          <a:xfrm>
            <a:off x="238467" y="3432719"/>
            <a:ext cx="2304000" cy="43204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ja-JP" altLang="en-US" sz="2000" b="1" dirty="0" smtClean="0">
                <a:latin typeface="+mn-ea"/>
              </a:rPr>
              <a:t>実施</a:t>
            </a:r>
            <a:r>
              <a:rPr lang="ja-JP" altLang="en-US" sz="2000" b="1" dirty="0">
                <a:latin typeface="+mn-ea"/>
              </a:rPr>
              <a:t>方法</a:t>
            </a:r>
            <a:endParaRPr kumimoji="1" lang="ja-JP" altLang="en-US" sz="2000" b="1" dirty="0">
              <a:latin typeface="+mn-ea"/>
            </a:endParaRPr>
          </a:p>
        </p:txBody>
      </p:sp>
    </p:spTree>
    <p:extLst>
      <p:ext uri="{BB962C8B-B14F-4D97-AF65-F5344CB8AC3E}">
        <p14:creationId xmlns:p14="http://schemas.microsoft.com/office/powerpoint/2010/main" val="977587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74158" y="919452"/>
            <a:ext cx="9331111" cy="1573444"/>
          </a:xfrm>
          <a:prstGeom prst="rect">
            <a:avLst/>
          </a:prstGeom>
          <a:ln/>
        </p:spPr>
        <p:style>
          <a:lnRef idx="1">
            <a:schemeClr val="accent3"/>
          </a:lnRef>
          <a:fillRef idx="2">
            <a:schemeClr val="accent3"/>
          </a:fillRef>
          <a:effectRef idx="1">
            <a:schemeClr val="accent3"/>
          </a:effectRef>
          <a:fontRef idx="minor">
            <a:schemeClr val="dk1"/>
          </a:fontRef>
        </p:style>
        <p:txBody>
          <a:bodyPr lIns="72000" tIns="90000" rIns="72000" bIns="36000" rtlCol="0" anchor="t" anchorCtr="0"/>
          <a:lstStyle/>
          <a:p>
            <a:pPr marL="180975" indent="-180975">
              <a:spcBef>
                <a:spcPts val="600"/>
              </a:spcBef>
            </a:pP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rPr>
              <a:t>57</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rPr>
              <a:t>3</a:t>
            </a:r>
          </a:p>
          <a:p>
            <a:pPr marL="180975" indent="-180975">
              <a:spcBef>
                <a:spcPts val="600"/>
              </a:spcBef>
            </a:pP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２　事業者は、</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前項の調査の結果に基づいて</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、この法律又はこれ</a:t>
            </a:r>
            <a:r>
              <a:rPr lang="ja-JP" altLang="en-US" sz="2000" u="sng" dirty="0" smtClean="0">
                <a:latin typeface="メイリオ" panose="020B0604030504040204" pitchFamily="50" charset="-128"/>
                <a:ea typeface="メイリオ" panose="020B0604030504040204" pitchFamily="50" charset="-128"/>
                <a:cs typeface="メイリオ" panose="020B0604030504040204" pitchFamily="50" charset="-128"/>
              </a:rPr>
              <a:t>に基づく</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命令の規定による措置を講ずるほか、</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労働者の危険又は</a:t>
            </a:r>
            <a:r>
              <a:rPr lang="ja-JP" altLang="en-US" sz="2000" b="1" u="sng" dirty="0" smtClean="0">
                <a:latin typeface="メイリオ" panose="020B0604030504040204" pitchFamily="50" charset="-128"/>
                <a:ea typeface="メイリオ" panose="020B0604030504040204" pitchFamily="50" charset="-128"/>
                <a:cs typeface="メイリオ" panose="020B0604030504040204" pitchFamily="50" charset="-128"/>
              </a:rPr>
              <a:t>健康</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障害を防止するため必要な措置を講ずるように努めなければ</a:t>
            </a:r>
            <a:r>
              <a:rPr lang="ja-JP" altLang="en-US" sz="2000" b="1" u="sng" dirty="0" smtClean="0">
                <a:latin typeface="メイリオ" panose="020B0604030504040204" pitchFamily="50" charset="-128"/>
                <a:ea typeface="メイリオ" panose="020B0604030504040204" pitchFamily="50" charset="-128"/>
                <a:cs typeface="メイリオ" panose="020B0604030504040204" pitchFamily="50" charset="-128"/>
              </a:rPr>
              <a:t>ならない</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a:t>
            </a:r>
          </a:p>
          <a:p>
            <a:pPr marL="180975" indent="-180975">
              <a:spcBef>
                <a:spcPts val="600"/>
              </a:spcBef>
            </a:pP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335280" y="2492896"/>
            <a:ext cx="9269989" cy="1477328"/>
          </a:xfrm>
          <a:prstGeom prst="rect">
            <a:avLst/>
          </a:prstGeom>
          <a:noFill/>
          <a:ln>
            <a:noFill/>
          </a:ln>
        </p:spPr>
        <p:txBody>
          <a:bodyPr wrap="square" rtlCol="0">
            <a:spAutoFit/>
          </a:bodyPr>
          <a:lstStyle/>
          <a:p>
            <a:pPr marL="342900" indent="-342900">
              <a:spcBef>
                <a:spcPts val="1200"/>
              </a:spcBef>
              <a:buFont typeface="Wingdings" panose="05000000000000000000" pitchFamily="2" charset="2"/>
              <a:buChar char="Ø"/>
            </a:pPr>
            <a:r>
              <a:rPr lang="ja-JP" altLang="en-US" sz="2000" dirty="0" smtClean="0">
                <a:latin typeface="HG丸ｺﾞｼｯｸM-PRO" panose="020F0600000000000000" pitchFamily="50" charset="-128"/>
                <a:ea typeface="HG丸ｺﾞｼｯｸM-PRO" panose="020F0600000000000000" pitchFamily="50" charset="-128"/>
              </a:rPr>
              <a:t>労働</a:t>
            </a:r>
            <a:r>
              <a:rPr lang="ja-JP" altLang="en-US" sz="2000" dirty="0">
                <a:latin typeface="HG丸ｺﾞｼｯｸM-PRO" panose="020F0600000000000000" pitchFamily="50" charset="-128"/>
                <a:ea typeface="HG丸ｺﾞｼｯｸM-PRO" panose="020F0600000000000000" pitchFamily="50" charset="-128"/>
              </a:rPr>
              <a:t>安全衛生法に基づく労働安全衛生規則や特定</a:t>
            </a:r>
            <a:r>
              <a:rPr lang="ja-JP" altLang="en-US" sz="2000" dirty="0" smtClean="0">
                <a:latin typeface="HG丸ｺﾞｼｯｸM-PRO" panose="020F0600000000000000" pitchFamily="50" charset="-128"/>
                <a:ea typeface="HG丸ｺﾞｼｯｸM-PRO" panose="020F0600000000000000" pitchFamily="50" charset="-128"/>
              </a:rPr>
              <a:t>化学物質</a:t>
            </a:r>
            <a:r>
              <a:rPr lang="ja-JP" altLang="en-US" sz="2000" dirty="0">
                <a:latin typeface="HG丸ｺﾞｼｯｸM-PRO" panose="020F0600000000000000" pitchFamily="50" charset="-128"/>
                <a:ea typeface="HG丸ｺﾞｼｯｸM-PRO" panose="020F0600000000000000" pitchFamily="50" charset="-128"/>
              </a:rPr>
              <a:t>障害予防規則等の特別規則に規定がある場合は、当該規定に基づく措置を講じることが必要</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a:p>
            <a:pPr marL="342900" indent="-342900">
              <a:spcBef>
                <a:spcPts val="1200"/>
              </a:spcBef>
              <a:buFont typeface="Wingdings" panose="05000000000000000000" pitchFamily="2" charset="2"/>
              <a:buChar char="Ø"/>
            </a:pPr>
            <a:r>
              <a:rPr lang="ja-JP" altLang="en-US" sz="2000" dirty="0" smtClean="0">
                <a:latin typeface="HG丸ｺﾞｼｯｸM-PRO" panose="020F0600000000000000" pitchFamily="50" charset="-128"/>
                <a:ea typeface="HG丸ｺﾞｼｯｸM-PRO" panose="020F0600000000000000" pitchFamily="50" charset="-128"/>
              </a:rPr>
              <a:t>法令</a:t>
            </a:r>
            <a:r>
              <a:rPr lang="ja-JP" altLang="en-US" sz="2000" dirty="0">
                <a:latin typeface="HG丸ｺﾞｼｯｸM-PRO" panose="020F0600000000000000" pitchFamily="50" charset="-128"/>
                <a:ea typeface="HG丸ｺﾞｼｯｸM-PRO" panose="020F0600000000000000" pitchFamily="50" charset="-128"/>
              </a:rPr>
              <a:t>に規定がない場合は、結果を踏まえた事業者の判断により、必要な措置を講じることが努力義務</a:t>
            </a:r>
            <a:r>
              <a:rPr lang="ja-JP" altLang="en-US" sz="2000" dirty="0" smtClean="0">
                <a:latin typeface="HG丸ｺﾞｼｯｸM-PRO" panose="020F0600000000000000" pitchFamily="50" charset="-128"/>
                <a:ea typeface="HG丸ｺﾞｼｯｸM-PRO" panose="020F0600000000000000" pitchFamily="50" charset="-128"/>
              </a:rPr>
              <a:t>。</a:t>
            </a:r>
            <a:endParaRPr lang="en-US" altLang="ja-JP" sz="2000" dirty="0" smtClean="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13</a:t>
            </a:fld>
            <a:endParaRPr lang="ja-JP" altLang="en-US"/>
          </a:p>
        </p:txBody>
      </p:sp>
      <p:sp>
        <p:nvSpPr>
          <p:cNvPr id="7" name="正方形/長方形 6"/>
          <p:cNvSpPr/>
          <p:nvPr/>
        </p:nvSpPr>
        <p:spPr>
          <a:xfrm>
            <a:off x="325003" y="4221088"/>
            <a:ext cx="9331111" cy="2135479"/>
          </a:xfrm>
          <a:prstGeom prst="rect">
            <a:avLst/>
          </a:prstGeom>
          <a:ln/>
        </p:spPr>
        <p:style>
          <a:lnRef idx="1">
            <a:schemeClr val="accent3"/>
          </a:lnRef>
          <a:fillRef idx="2">
            <a:schemeClr val="accent3"/>
          </a:fillRef>
          <a:effectRef idx="1">
            <a:schemeClr val="accent3"/>
          </a:effectRef>
          <a:fontRef idx="minor">
            <a:schemeClr val="dk1"/>
          </a:fontRef>
        </p:style>
        <p:txBody>
          <a:bodyPr lIns="72000" tIns="90000" rIns="72000" bIns="36000" rtlCol="0" anchor="t" anchorCtr="0"/>
          <a:lstStyle/>
          <a:p>
            <a:pPr marL="180975" indent="-180975">
              <a:spcBef>
                <a:spcPts val="600"/>
              </a:spcBef>
            </a:pP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rPr>
              <a:t>57</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rPr>
              <a:t>3</a:t>
            </a:r>
          </a:p>
          <a:p>
            <a:pPr marL="180975" indent="-180975">
              <a:spcBef>
                <a:spcPts val="600"/>
              </a:spcBef>
            </a:pP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３　厚生労働大臣は、第</a:t>
            </a:r>
            <a:r>
              <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条第１項及び第３項に定めるもののほか、前２項の措置に関して、その適切かつ有効な実施を図るため</a:t>
            </a:r>
            <a:r>
              <a:rPr lang="ja-JP" altLang="en-US" sz="2000" b="1" u="sng" dirty="0">
                <a:latin typeface="メイリオ" panose="020B0604030504040204" pitchFamily="50" charset="-128"/>
                <a:ea typeface="メイリオ" panose="020B0604030504040204" pitchFamily="50" charset="-128"/>
                <a:cs typeface="メイリオ" panose="020B0604030504040204" pitchFamily="50" charset="-128"/>
              </a:rPr>
              <a:t>必要な指針を公表</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するものとする。</a:t>
            </a: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４　厚生労働大臣は、前項の指針に従い、事業者又はその団体に</a:t>
            </a:r>
            <a:r>
              <a:rPr lang="ja-JP" altLang="en-US" sz="2000" u="sng" dirty="0" smtClean="0">
                <a:latin typeface="メイリオ" panose="020B0604030504040204" pitchFamily="50" charset="-128"/>
                <a:ea typeface="メイリオ" panose="020B0604030504040204" pitchFamily="50" charset="-128"/>
                <a:cs typeface="メイリオ" panose="020B0604030504040204" pitchFamily="50" charset="-128"/>
              </a:rPr>
              <a:t>対し</a:t>
            </a:r>
            <a:r>
              <a:rPr lang="ja-JP" altLang="en-US" sz="2000" u="sng" dirty="0">
                <a:latin typeface="メイリオ" panose="020B0604030504040204" pitchFamily="50" charset="-128"/>
                <a:ea typeface="メイリオ" panose="020B0604030504040204" pitchFamily="50" charset="-128"/>
                <a:cs typeface="メイリオ" panose="020B0604030504040204" pitchFamily="50" charset="-128"/>
              </a:rPr>
              <a:t>、必要な指導、援助等を行うことができる</a:t>
            </a:r>
            <a:r>
              <a:rPr lang="ja-JP" altLang="en-US" sz="2000"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33012" y="44624"/>
            <a:ext cx="9813404" cy="720080"/>
          </a:xfrm>
          <a:prstGeom prst="roundRect">
            <a:avLst/>
          </a:prstGeom>
          <a:ln/>
        </p:spPr>
        <p:style>
          <a:lnRef idx="1">
            <a:schemeClr val="accent3"/>
          </a:lnRef>
          <a:fillRef idx="3">
            <a:schemeClr val="accent3"/>
          </a:fillRef>
          <a:effectRef idx="2">
            <a:schemeClr val="accent3"/>
          </a:effectRef>
          <a:fontRef idx="minor">
            <a:schemeClr val="lt1"/>
          </a:fontRef>
        </p:style>
        <p:txBody>
          <a:bodyPr lIns="0" tIns="72000" rIns="0" bIns="0" rtlCol="0" anchor="ctr" anchorCtr="0">
            <a:noAutofit/>
          </a:bodyPr>
          <a:lstStyle/>
          <a:p>
            <a:pPr algn="ctr" fontAlgn="auto">
              <a:spcBef>
                <a:spcPts val="0"/>
              </a:spcBef>
              <a:spcAft>
                <a:spcPts val="0"/>
              </a:spcAft>
              <a:defRPr/>
            </a:pP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化学物質のリスクアセスメントに係る法改正（その２）</a:t>
            </a:r>
            <a:endParaRPr lang="en-US" altLang="ja-JP"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44299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idx="1"/>
          </p:nvPr>
        </p:nvSpPr>
        <p:spPr>
          <a:xfrm>
            <a:off x="428497" y="1196752"/>
            <a:ext cx="8915400" cy="5256584"/>
          </a:xfrm>
        </p:spPr>
        <p:style>
          <a:lnRef idx="1">
            <a:schemeClr val="accent3"/>
          </a:lnRef>
          <a:fillRef idx="2">
            <a:schemeClr val="accent3"/>
          </a:fillRef>
          <a:effectRef idx="1">
            <a:schemeClr val="accent3"/>
          </a:effectRef>
          <a:fontRef idx="minor">
            <a:schemeClr val="dk1"/>
          </a:fontRef>
        </p:style>
        <p:txBody>
          <a:bodyPr lIns="108000" tIns="108000" rIns="108000" bIns="108000" rtlCol="0">
            <a:noAutofit/>
          </a:bodyPr>
          <a:lstStyle/>
          <a:p>
            <a:pPr marL="0" indent="0" eaLnBrk="1" fontAlgn="auto" hangingPunct="1">
              <a:lnSpc>
                <a:spcPct val="110000"/>
              </a:lnSpc>
              <a:spcAft>
                <a:spcPts val="0"/>
              </a:spcAft>
              <a:buNone/>
              <a:defRPr/>
            </a:pPr>
            <a:r>
              <a:rPr lang="ja-JP" altLang="en-US" sz="2000" b="1" dirty="0" smtClean="0">
                <a:solidFill>
                  <a:schemeClr val="tx1"/>
                </a:solidFill>
                <a:latin typeface="+mj-ea"/>
                <a:ea typeface="+mj-ea"/>
              </a:rPr>
              <a:t>１　危険性又は有害性等の調査に関する指針</a:t>
            </a:r>
          </a:p>
          <a:p>
            <a:pPr eaLnBrk="1" fontAlgn="auto" hangingPunct="1">
              <a:lnSpc>
                <a:spcPct val="110000"/>
              </a:lnSpc>
              <a:spcAft>
                <a:spcPts val="0"/>
              </a:spcAft>
              <a:buFont typeface="Wingdings" pitchFamily="2" charset="2"/>
              <a:buNone/>
              <a:defRPr/>
            </a:pPr>
            <a:r>
              <a:rPr lang="ja-JP" altLang="en-US" sz="2000" b="1" dirty="0" smtClean="0">
                <a:solidFill>
                  <a:schemeClr val="tx1"/>
                </a:solidFill>
                <a:latin typeface="+mj-ea"/>
                <a:ea typeface="+mj-ea"/>
              </a:rPr>
              <a:t>　　　　（危険性又は有害性等の調査等に関する指針公示）</a:t>
            </a:r>
          </a:p>
          <a:p>
            <a:pPr algn="r" eaLnBrk="1" fontAlgn="auto" hangingPunct="1">
              <a:lnSpc>
                <a:spcPct val="110000"/>
              </a:lnSpc>
              <a:spcAft>
                <a:spcPts val="0"/>
              </a:spcAft>
              <a:buFont typeface="Wingdings" pitchFamily="2" charset="2"/>
              <a:buNone/>
              <a:defRPr/>
            </a:pPr>
            <a:r>
              <a:rPr lang="ja-JP" altLang="en-US" sz="1600" b="1" dirty="0" smtClean="0">
                <a:solidFill>
                  <a:schemeClr val="tx1"/>
                </a:solidFill>
                <a:latin typeface="+mj-ea"/>
                <a:ea typeface="+mj-ea"/>
              </a:rPr>
              <a:t>平成１８年３月１０日付け</a:t>
            </a:r>
            <a:r>
              <a:rPr lang="ja-JP" altLang="en-US" sz="1600" b="1" dirty="0">
                <a:solidFill>
                  <a:schemeClr val="tx1"/>
                </a:solidFill>
                <a:latin typeface="+mj-ea"/>
                <a:ea typeface="+mj-ea"/>
              </a:rPr>
              <a:t>公示</a:t>
            </a:r>
            <a:r>
              <a:rPr lang="ja-JP" altLang="en-US" sz="1600" b="1" dirty="0" smtClean="0">
                <a:solidFill>
                  <a:schemeClr val="tx1"/>
                </a:solidFill>
                <a:latin typeface="+mj-ea"/>
                <a:ea typeface="+mj-ea"/>
              </a:rPr>
              <a:t>第１号</a:t>
            </a:r>
          </a:p>
          <a:p>
            <a:pPr eaLnBrk="1" fontAlgn="auto" hangingPunct="1">
              <a:lnSpc>
                <a:spcPct val="110000"/>
              </a:lnSpc>
              <a:spcAft>
                <a:spcPts val="0"/>
              </a:spcAft>
              <a:buFont typeface="Arial" pitchFamily="34" charset="0"/>
              <a:buChar char="•"/>
              <a:defRPr/>
            </a:pPr>
            <a:endParaRPr lang="ja-JP" altLang="en-US" sz="800" b="1" dirty="0" smtClean="0">
              <a:solidFill>
                <a:schemeClr val="tx1"/>
              </a:solidFill>
              <a:latin typeface="+mj-ea"/>
              <a:ea typeface="+mj-ea"/>
            </a:endParaRPr>
          </a:p>
          <a:p>
            <a:pPr marL="0" indent="0" eaLnBrk="1" fontAlgn="auto" hangingPunct="1">
              <a:lnSpc>
                <a:spcPct val="110000"/>
              </a:lnSpc>
              <a:spcAft>
                <a:spcPts val="0"/>
              </a:spcAft>
              <a:buNone/>
              <a:defRPr/>
            </a:pPr>
            <a:r>
              <a:rPr lang="ja-JP" altLang="en-US" sz="2000" b="1" dirty="0" smtClean="0">
                <a:solidFill>
                  <a:schemeClr val="tx1"/>
                </a:solidFill>
                <a:latin typeface="+mj-ea"/>
                <a:ea typeface="+mj-ea"/>
              </a:rPr>
              <a:t>２　</a:t>
            </a:r>
            <a:r>
              <a:rPr lang="ja-JP" altLang="en-US" sz="2000" b="1" u="sng" dirty="0" smtClean="0">
                <a:solidFill>
                  <a:schemeClr val="tx1"/>
                </a:solidFill>
                <a:latin typeface="+mj-ea"/>
                <a:ea typeface="+mj-ea"/>
              </a:rPr>
              <a:t>化学物質等による危険性又は有害性等の調査等に関する指針</a:t>
            </a:r>
            <a:endParaRPr lang="en-US" altLang="ja-JP" sz="2000" b="1" u="sng" dirty="0" smtClean="0">
              <a:solidFill>
                <a:schemeClr val="tx1"/>
              </a:solidFill>
              <a:latin typeface="+mj-ea"/>
              <a:ea typeface="+mj-ea"/>
            </a:endParaRPr>
          </a:p>
          <a:p>
            <a:pPr eaLnBrk="1" fontAlgn="auto" hangingPunct="1">
              <a:lnSpc>
                <a:spcPct val="110000"/>
              </a:lnSpc>
              <a:spcAft>
                <a:spcPts val="0"/>
              </a:spcAft>
              <a:buFont typeface="Wingdings" pitchFamily="2" charset="2"/>
              <a:buNone/>
              <a:defRPr/>
            </a:pPr>
            <a:r>
              <a:rPr lang="ja-JP" altLang="en-US" sz="2000" b="1" dirty="0" smtClean="0">
                <a:solidFill>
                  <a:schemeClr val="tx1"/>
                </a:solidFill>
                <a:latin typeface="+mj-ea"/>
                <a:ea typeface="+mj-ea"/>
              </a:rPr>
              <a:t>　　　　（危険性又は有害性等の調査等に関する指針公示）</a:t>
            </a:r>
          </a:p>
          <a:p>
            <a:pPr algn="r" eaLnBrk="1" fontAlgn="auto" hangingPunct="1">
              <a:lnSpc>
                <a:spcPct val="110000"/>
              </a:lnSpc>
              <a:spcAft>
                <a:spcPts val="0"/>
              </a:spcAft>
              <a:buFont typeface="Wingdings" pitchFamily="2" charset="2"/>
              <a:buNone/>
              <a:defRPr/>
            </a:pPr>
            <a:r>
              <a:rPr lang="ja-JP" altLang="en-US" sz="1600" b="1" dirty="0" smtClean="0">
                <a:solidFill>
                  <a:schemeClr val="tx1"/>
                </a:solidFill>
                <a:latin typeface="+mj-ea"/>
                <a:ea typeface="+mj-ea"/>
              </a:rPr>
              <a:t>平成２７年９月１８日付け</a:t>
            </a:r>
            <a:r>
              <a:rPr lang="ja-JP" altLang="en-US" sz="1600" b="1" dirty="0">
                <a:solidFill>
                  <a:schemeClr val="tx1"/>
                </a:solidFill>
                <a:latin typeface="+mj-ea"/>
                <a:ea typeface="+mj-ea"/>
              </a:rPr>
              <a:t>公示</a:t>
            </a:r>
            <a:r>
              <a:rPr lang="ja-JP" altLang="en-US" sz="1600" b="1" dirty="0" smtClean="0">
                <a:solidFill>
                  <a:schemeClr val="tx1"/>
                </a:solidFill>
                <a:latin typeface="+mj-ea"/>
                <a:ea typeface="+mj-ea"/>
              </a:rPr>
              <a:t>第３号</a:t>
            </a:r>
          </a:p>
          <a:p>
            <a:pPr marL="0" indent="0" algn="r" eaLnBrk="1" fontAlgn="auto" hangingPunct="1">
              <a:spcBef>
                <a:spcPts val="0"/>
              </a:spcBef>
              <a:spcAft>
                <a:spcPts val="0"/>
              </a:spcAft>
              <a:buNone/>
              <a:defRPr/>
            </a:pPr>
            <a:r>
              <a:rPr lang="ja-JP" altLang="en-US" sz="2000" b="1" dirty="0" smtClean="0">
                <a:solidFill>
                  <a:schemeClr val="tx1"/>
                </a:solidFill>
                <a:latin typeface="+mj-ea"/>
                <a:ea typeface="+mj-ea"/>
              </a:rPr>
              <a:t>　</a:t>
            </a:r>
            <a:r>
              <a:rPr lang="ja-JP" altLang="en-US" sz="1100" dirty="0" smtClean="0">
                <a:solidFill>
                  <a:schemeClr val="tx1"/>
                </a:solidFill>
                <a:latin typeface="+mj-ea"/>
                <a:ea typeface="+mj-ea"/>
              </a:rPr>
              <a:t>　（</a:t>
            </a:r>
            <a:r>
              <a:rPr lang="en-US" altLang="ja-JP" sz="1100" dirty="0" smtClean="0">
                <a:solidFill>
                  <a:schemeClr val="tx1"/>
                </a:solidFill>
                <a:latin typeface="+mj-ea"/>
                <a:ea typeface="+mj-ea"/>
              </a:rPr>
              <a:t>※</a:t>
            </a:r>
            <a:r>
              <a:rPr lang="ja-JP" altLang="en-US" sz="1100" dirty="0" smtClean="0">
                <a:solidFill>
                  <a:schemeClr val="tx1"/>
                </a:solidFill>
                <a:latin typeface="+mj-ea"/>
                <a:ea typeface="+mj-ea"/>
              </a:rPr>
              <a:t>　旧指針を廃止し新たに策定）</a:t>
            </a:r>
            <a:endParaRPr lang="ja-JP" altLang="en-US" sz="1100" dirty="0">
              <a:solidFill>
                <a:schemeClr val="tx1"/>
              </a:solidFill>
              <a:latin typeface="+mj-ea"/>
              <a:ea typeface="+mj-ea"/>
            </a:endParaRPr>
          </a:p>
          <a:p>
            <a:pPr eaLnBrk="1" fontAlgn="auto" hangingPunct="1">
              <a:lnSpc>
                <a:spcPct val="110000"/>
              </a:lnSpc>
              <a:spcAft>
                <a:spcPts val="0"/>
              </a:spcAft>
              <a:buFont typeface="Arial" pitchFamily="34" charset="0"/>
              <a:buChar char="•"/>
              <a:defRPr/>
            </a:pPr>
            <a:endParaRPr lang="ja-JP" altLang="en-US" sz="800" b="1" dirty="0" smtClean="0">
              <a:solidFill>
                <a:schemeClr val="tx1"/>
              </a:solidFill>
              <a:latin typeface="+mj-ea"/>
              <a:ea typeface="+mj-ea"/>
            </a:endParaRPr>
          </a:p>
          <a:p>
            <a:pPr marL="0" indent="0" eaLnBrk="1" fontAlgn="auto" hangingPunct="1">
              <a:lnSpc>
                <a:spcPct val="110000"/>
              </a:lnSpc>
              <a:spcAft>
                <a:spcPts val="0"/>
              </a:spcAft>
              <a:buNone/>
              <a:defRPr/>
            </a:pPr>
            <a:r>
              <a:rPr lang="ja-JP" altLang="en-US" sz="2000" b="1" dirty="0" smtClean="0">
                <a:solidFill>
                  <a:schemeClr val="tx1"/>
                </a:solidFill>
                <a:latin typeface="+mj-ea"/>
                <a:ea typeface="+mj-ea"/>
              </a:rPr>
              <a:t>３　労働安全衛生マネジメントシステムに関する指針</a:t>
            </a:r>
          </a:p>
          <a:p>
            <a:pPr algn="r" eaLnBrk="1" fontAlgn="auto" hangingPunct="1">
              <a:lnSpc>
                <a:spcPct val="110000"/>
              </a:lnSpc>
              <a:spcAft>
                <a:spcPts val="0"/>
              </a:spcAft>
              <a:buFont typeface="Wingdings" pitchFamily="2" charset="2"/>
              <a:buNone/>
              <a:defRPr/>
            </a:pPr>
            <a:r>
              <a:rPr lang="ja-JP" altLang="en-US" sz="1600" b="1" dirty="0" smtClean="0">
                <a:solidFill>
                  <a:schemeClr val="tx1"/>
                </a:solidFill>
                <a:latin typeface="+mj-ea"/>
                <a:ea typeface="+mj-ea"/>
              </a:rPr>
              <a:t>（平成１１年４月３０日付け　労働省告示第</a:t>
            </a:r>
            <a:r>
              <a:rPr lang="en-US" altLang="ja-JP" sz="1600" b="1" dirty="0" smtClean="0">
                <a:solidFill>
                  <a:schemeClr val="tx1"/>
                </a:solidFill>
                <a:latin typeface="+mj-ea"/>
                <a:ea typeface="+mj-ea"/>
              </a:rPr>
              <a:t>53</a:t>
            </a:r>
            <a:r>
              <a:rPr lang="ja-JP" altLang="en-US" sz="1600" b="1" dirty="0" smtClean="0">
                <a:solidFill>
                  <a:schemeClr val="tx1"/>
                </a:solidFill>
                <a:latin typeface="+mj-ea"/>
                <a:ea typeface="+mj-ea"/>
              </a:rPr>
              <a:t>号、平成１８年３月１０日改正）</a:t>
            </a:r>
          </a:p>
          <a:p>
            <a:pPr eaLnBrk="1" fontAlgn="auto" hangingPunct="1">
              <a:lnSpc>
                <a:spcPct val="110000"/>
              </a:lnSpc>
              <a:spcAft>
                <a:spcPts val="0"/>
              </a:spcAft>
              <a:buFont typeface="Wingdings" pitchFamily="2" charset="2"/>
              <a:buNone/>
              <a:defRPr/>
            </a:pPr>
            <a:r>
              <a:rPr lang="ja-JP" altLang="en-US" sz="2000" b="1" dirty="0" smtClean="0">
                <a:solidFill>
                  <a:schemeClr val="tx1"/>
                </a:solidFill>
                <a:latin typeface="+mj-ea"/>
                <a:ea typeface="+mj-ea"/>
              </a:rPr>
              <a:t>　　　 第１０条（危険性又は有害性等の調査及び実施事項の決定）第１項</a:t>
            </a:r>
          </a:p>
          <a:p>
            <a:pPr marL="898525" indent="1588" eaLnBrk="1" fontAlgn="auto" hangingPunct="1">
              <a:lnSpc>
                <a:spcPct val="110000"/>
              </a:lnSpc>
              <a:spcAft>
                <a:spcPts val="0"/>
              </a:spcAft>
              <a:buFont typeface="Wingdings" pitchFamily="2" charset="2"/>
              <a:buNone/>
              <a:defRPr/>
            </a:pPr>
            <a:r>
              <a:rPr lang="ja-JP" altLang="en-US" sz="2000" b="1" dirty="0" smtClean="0">
                <a:solidFill>
                  <a:schemeClr val="tx1"/>
                </a:solidFill>
                <a:latin typeface="+mj-ea"/>
                <a:ea typeface="+mj-ea"/>
              </a:rPr>
              <a:t>事業者は、</a:t>
            </a:r>
            <a:r>
              <a:rPr lang="ja-JP" altLang="en-US" sz="2000" b="1" u="sng" dirty="0" smtClean="0">
                <a:solidFill>
                  <a:schemeClr val="tx1"/>
                </a:solidFill>
                <a:latin typeface="+mj-ea"/>
                <a:ea typeface="+mj-ea"/>
              </a:rPr>
              <a:t>法第２８条の２第２項に基づく指針</a:t>
            </a:r>
            <a:r>
              <a:rPr lang="ja-JP" altLang="en-US" sz="2000" b="1" dirty="0" smtClean="0">
                <a:solidFill>
                  <a:schemeClr val="tx1"/>
                </a:solidFill>
                <a:latin typeface="+mj-ea"/>
                <a:ea typeface="+mj-ea"/>
              </a:rPr>
              <a:t>に従って危険性又は有害 性等を調査する手順を定めるとともに、この手順に基づき、危険性又は有害性等を調査するものとする。</a:t>
            </a:r>
            <a:endParaRPr lang="en-US" altLang="ja-JP" sz="2000" b="1" dirty="0" smtClean="0">
              <a:solidFill>
                <a:schemeClr val="tx1"/>
              </a:solidFill>
              <a:latin typeface="+mj-ea"/>
              <a:ea typeface="+mj-ea"/>
            </a:endParaRPr>
          </a:p>
        </p:txBody>
      </p:sp>
      <p:sp>
        <p:nvSpPr>
          <p:cNvPr id="2" name="スライド番号プレースホルダー 1"/>
          <p:cNvSpPr>
            <a:spLocks noGrp="1"/>
          </p:cNvSpPr>
          <p:nvPr>
            <p:ph type="sldNum" sz="quarter" idx="12"/>
          </p:nvPr>
        </p:nvSpPr>
        <p:spPr/>
        <p:txBody>
          <a:bodyPr/>
          <a:lstStyle/>
          <a:p>
            <a:fld id="{887BD1DF-11E3-42F2-B651-B731352B067F}" type="slidenum">
              <a:rPr kumimoji="1" lang="ja-JP" altLang="en-US" smtClean="0"/>
              <a:t>14</a:t>
            </a:fld>
            <a:endParaRPr kumimoji="1" lang="ja-JP" altLang="en-US"/>
          </a:p>
        </p:txBody>
      </p:sp>
      <p:sp>
        <p:nvSpPr>
          <p:cNvPr id="74755" name="タイトル 1"/>
          <p:cNvSpPr txBox="1">
            <a:spLocks/>
          </p:cNvSpPr>
          <p:nvPr/>
        </p:nvSpPr>
        <p:spPr bwMode="auto">
          <a:xfrm>
            <a:off x="1105329" y="152400"/>
            <a:ext cx="7561736" cy="571500"/>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defRPr/>
            </a:pPr>
            <a:r>
              <a:rPr lang="ja-JP"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rPr>
              <a:t>化学物質に係るリスクアセスメント関連指針</a:t>
            </a:r>
          </a:p>
        </p:txBody>
      </p:sp>
    </p:spTree>
    <p:extLst>
      <p:ext uri="{BB962C8B-B14F-4D97-AF65-F5344CB8AC3E}">
        <p14:creationId xmlns:p14="http://schemas.microsoft.com/office/powerpoint/2010/main" val="13458906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87BD1DF-11E3-42F2-B651-B731352B067F}" type="slidenum">
              <a:rPr lang="ja-JP" altLang="en-US" smtClean="0"/>
              <a:pPr/>
              <a:t>15</a:t>
            </a:fld>
            <a:endParaRPr lang="ja-JP" altLang="en-US"/>
          </a:p>
        </p:txBody>
      </p:sp>
      <p:sp>
        <p:nvSpPr>
          <p:cNvPr id="5" name="テキスト ボックス 4"/>
          <p:cNvSpPr txBox="1"/>
          <p:nvPr/>
        </p:nvSpPr>
        <p:spPr>
          <a:xfrm>
            <a:off x="260909" y="1536215"/>
            <a:ext cx="9410745" cy="2120750"/>
          </a:xfrm>
          <a:prstGeom prst="rect">
            <a:avLst/>
          </a:prstGeom>
          <a:noFill/>
          <a:ln w="3175">
            <a:solidFill>
              <a:schemeClr val="tx1"/>
            </a:solidFill>
          </a:ln>
        </p:spPr>
        <p:style>
          <a:lnRef idx="2">
            <a:schemeClr val="accent1"/>
          </a:lnRef>
          <a:fillRef idx="1">
            <a:schemeClr val="lt1"/>
          </a:fillRef>
          <a:effectRef idx="0">
            <a:schemeClr val="accent1"/>
          </a:effectRef>
          <a:fontRef idx="minor">
            <a:schemeClr val="dk1"/>
          </a:fontRef>
        </p:style>
        <p:txBody>
          <a:bodyPr wrap="square" lIns="72000" tIns="108000" rIns="72000" bIns="72000" rtlCol="0">
            <a:spAutoFit/>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＜法律上の実施義務＞</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87313"/>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対象物</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原材料などと</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新規に採用</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したり</a:t>
            </a:r>
            <a:r>
              <a:rPr lang="ja-JP" altLang="en-US" b="1" dirty="0" smtClean="0">
                <a:solidFill>
                  <a:srgbClr val="66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変更したりする</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とき</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87313"/>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対象物</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を製造</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または</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取り扱う</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作業</a:t>
            </a:r>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方法や作業手順</a:t>
            </a:r>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を新規に</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採用したり</a:t>
            </a:r>
            <a:endParaRPr lang="en-US" altLang="ja-JP"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pPr indent="87313"/>
            <a:r>
              <a:rPr lang="ja-JP" altLang="en-US"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変更</a:t>
            </a:r>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したり</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とき</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indent="87313"/>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前の２つに</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掲げるもののほか</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、対象物</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による</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危険性</a:t>
            </a:r>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は有害性</a:t>
            </a:r>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について変化</a:t>
            </a:r>
            <a:endParaRPr lang="en-US" altLang="ja-JP"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pPr indent="87313"/>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が生じ</a:t>
            </a:r>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たり</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、生じるおそれ</a:t>
            </a:r>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あったりする</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とき</a:t>
            </a:r>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indent="87313"/>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新たな危険有害性の情報が</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SDS</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などにより提供された場合など</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0" y="305978"/>
            <a:ext cx="9906000" cy="678055"/>
          </a:xfrm>
          <a:prstGeom prst="rect">
            <a:avLst/>
          </a:prstGeom>
          <a:solidFill>
            <a:srgbClr val="6600CC"/>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108000" rIns="72000" bIns="72000" rtlCol="0" anchor="ctr"/>
          <a:lstStyle/>
          <a:p>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１．リスクアセスメント</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の実施時期 　</a:t>
            </a:r>
          </a:p>
        </p:txBody>
      </p:sp>
      <p:sp>
        <p:nvSpPr>
          <p:cNvPr id="9" name="テキスト ボックス 8"/>
          <p:cNvSpPr txBox="1"/>
          <p:nvPr/>
        </p:nvSpPr>
        <p:spPr>
          <a:xfrm>
            <a:off x="260909" y="3948495"/>
            <a:ext cx="9410745" cy="2397749"/>
          </a:xfrm>
          <a:prstGeom prst="rect">
            <a:avLst/>
          </a:prstGeom>
          <a:noFill/>
          <a:ln w="3175">
            <a:solidFill>
              <a:schemeClr val="tx1"/>
            </a:solidFill>
          </a:ln>
        </p:spPr>
        <p:style>
          <a:lnRef idx="2">
            <a:schemeClr val="accent1"/>
          </a:lnRef>
          <a:fillRef idx="1">
            <a:schemeClr val="lt1"/>
          </a:fillRef>
          <a:effectRef idx="0">
            <a:schemeClr val="accent1"/>
          </a:effectRef>
          <a:fontRef idx="minor">
            <a:schemeClr val="dk1"/>
          </a:fontRef>
        </p:style>
        <p:txBody>
          <a:bodyPr wrap="square" lIns="108000" tIns="108000" rIns="108000" bIns="72000" rtlCol="0">
            <a:spAutoFit/>
          </a:bodyPr>
          <a:lstStyle/>
          <a:p>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＜指針による努力義務</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労働</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災害発生時</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過去</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に問題が</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あるとき</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過去</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RA</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実施以降</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、機械設備などの経年劣化</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、労働者の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知識経験などリスク</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の状況</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変化があったとき</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3</a:t>
            </a:r>
            <a:r>
              <a:rPr lang="en-US" altLang="ja-JP"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過去に</a:t>
            </a:r>
            <a:r>
              <a:rPr lang="en-US" altLang="ja-JP"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RA</a:t>
            </a:r>
            <a:r>
              <a:rPr lang="ja-JP" altLang="en-US"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を実施したことがないとき</a:t>
            </a:r>
            <a:endParaRPr lang="en-US" altLang="ja-JP"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pPr marL="189282"/>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施行</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日前から取り扱っている物質</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を、施行</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日前と同様の作業方法で取り扱う場合</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9282"/>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過去に</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RA</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を実施したことが</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ない、また</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は実施結果が確認できない場合</a:t>
            </a:r>
          </a:p>
        </p:txBody>
      </p:sp>
      <p:sp>
        <p:nvSpPr>
          <p:cNvPr id="10" name="正方形/長方形 9"/>
          <p:cNvSpPr/>
          <p:nvPr/>
        </p:nvSpPr>
        <p:spPr>
          <a:xfrm>
            <a:off x="260909" y="1162644"/>
            <a:ext cx="8105672" cy="373571"/>
          </a:xfrm>
          <a:prstGeom prst="rect">
            <a:avLst/>
          </a:prstGeom>
        </p:spPr>
        <p:txBody>
          <a:bodyPr wrap="square" lIns="95637" tIns="47819" rIns="95637" bIns="47819">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施行日</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以降、該当する場合に実施</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します。</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20532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16</a:t>
            </a:fld>
            <a:endParaRPr lang="ja-JP" altLang="en-US"/>
          </a:p>
        </p:txBody>
      </p:sp>
      <p:sp>
        <p:nvSpPr>
          <p:cNvPr id="3" name="角丸四角形 2"/>
          <p:cNvSpPr/>
          <p:nvPr/>
        </p:nvSpPr>
        <p:spPr>
          <a:xfrm>
            <a:off x="416496" y="1052736"/>
            <a:ext cx="9073008" cy="656862"/>
          </a:xfrm>
          <a:prstGeom prst="roundRect">
            <a:avLst>
              <a:gd name="adj" fmla="val 2231"/>
            </a:avLst>
          </a:prstGeom>
        </p:spPr>
        <p:txBody>
          <a:bodyPr wrap="square" lIns="95637" tIns="47819" rIns="95637" bIns="47819">
            <a:spAutoFit/>
          </a:bodyPr>
          <a:lstStyle/>
          <a:p>
            <a:r>
              <a:rPr lang="ja-JP" altLang="ja-JP" dirty="0">
                <a:latin typeface="メイリオ" panose="020B0604030504040204" pitchFamily="50" charset="-128"/>
                <a:ea typeface="メイリオ" panose="020B0604030504040204" pitchFamily="50" charset="-128"/>
                <a:cs typeface="メイリオ" panose="020B0604030504040204" pitchFamily="50" charset="-128"/>
              </a:rPr>
              <a:t>リスクアセスメント</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リスク低減</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措置</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を実施</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するための体制を整えます</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安全衛生委員会などの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活用などを</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通じ、労働者</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を参画させます。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0" y="332656"/>
            <a:ext cx="9906000" cy="648072"/>
          </a:xfrm>
          <a:prstGeom prst="rect">
            <a:avLst/>
          </a:prstGeom>
          <a:solidFill>
            <a:srgbClr val="6600CC"/>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108000" rIns="72000" bIns="72000" rtlCol="0" anchor="ctr"/>
          <a:lstStyle/>
          <a:p>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２．リスクアセスメント</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の実施体制</a:t>
            </a:r>
          </a:p>
        </p:txBody>
      </p:sp>
      <p:graphicFrame>
        <p:nvGraphicFramePr>
          <p:cNvPr id="5" name="表 4"/>
          <p:cNvGraphicFramePr>
            <a:graphicFrameLocks noGrp="1"/>
          </p:cNvGraphicFramePr>
          <p:nvPr>
            <p:extLst>
              <p:ext uri="{D42A27DB-BD31-4B8C-83A1-F6EECF244321}">
                <p14:modId xmlns:p14="http://schemas.microsoft.com/office/powerpoint/2010/main" val="925323137"/>
              </p:ext>
            </p:extLst>
          </p:nvPr>
        </p:nvGraphicFramePr>
        <p:xfrm>
          <a:off x="416496" y="1772816"/>
          <a:ext cx="9073008" cy="4333440"/>
        </p:xfrm>
        <a:graphic>
          <a:graphicData uri="http://schemas.openxmlformats.org/drawingml/2006/table">
            <a:tbl>
              <a:tblPr>
                <a:tableStyleId>{EB9631B5-78F2-41C9-869B-9F39066F8104}</a:tableStyleId>
              </a:tblPr>
              <a:tblGrid>
                <a:gridCol w="2736304"/>
                <a:gridCol w="2880320"/>
                <a:gridCol w="3456384"/>
              </a:tblGrid>
              <a:tr h="177636">
                <a:tc>
                  <a:txBody>
                    <a:bodyPr/>
                    <a:lstStyle/>
                    <a:p>
                      <a:pPr algn="ctr">
                        <a:lnSpc>
                          <a:spcPct val="100000"/>
                        </a:lnSpc>
                      </a:pP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a:txBody>
                    <a:bodyPr/>
                    <a:lstStyle/>
                    <a:p>
                      <a:pPr marL="0" marR="0" indent="0" algn="ctr" defTabSz="956371" rtl="0" eaLnBrk="1" fontAlgn="auto" latinLnBrk="0" hangingPunct="1">
                        <a:lnSpc>
                          <a:spcPct val="100000"/>
                        </a:lnSpc>
                        <a:spcBef>
                          <a:spcPts val="0"/>
                        </a:spcBef>
                        <a:spcAft>
                          <a:spcPts val="0"/>
                        </a:spcAft>
                        <a:buClrTx/>
                        <a:buSzTx/>
                        <a:buFontTx/>
                        <a:buNone/>
                        <a:tabLst/>
                        <a:defRPr/>
                      </a:pP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説明</a:t>
                      </a:r>
                      <a:endParaRPr kumimoji="1"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a:txBody>
                    <a:bodyPr/>
                    <a:lstStyle/>
                    <a:p>
                      <a:pPr algn="ctr">
                        <a:lnSpc>
                          <a:spcPct val="100000"/>
                        </a:lnSpc>
                      </a:pPr>
                      <a:r>
                        <a:rPr kumimoji="1" lang="ja-JP" altLang="en-US" sz="1600" b="0" dirty="0" smtClean="0">
                          <a:solidFill>
                            <a:schemeClr val="tx1"/>
                          </a:solidFill>
                        </a:rPr>
                        <a:t>実施内容</a:t>
                      </a:r>
                      <a:endParaRPr kumimoji="1" lang="ja-JP" altLang="en-US" sz="1600" b="0" dirty="0">
                        <a:solidFill>
                          <a:schemeClr val="tx1"/>
                        </a:solidFill>
                      </a:endParaRPr>
                    </a:p>
                  </a:txBody>
                  <a:tcPr marL="36000" marR="36000" marT="36000" marB="3600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r>
              <a:tr h="491262">
                <a:tc>
                  <a:txBody>
                    <a:bodyPr/>
                    <a:lstStyle/>
                    <a:p>
                      <a:pPr algn="ctr">
                        <a:lnSpc>
                          <a:spcPct val="100000"/>
                        </a:lnSpc>
                      </a:pP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総括安全衛生管理者</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事業の実施を統括管理する人</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56371"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（事業場のトップ）</a:t>
                      </a:r>
                      <a:endParaRPr kumimoji="1" lang="ja-JP" altLang="en-US" sz="1600" dirty="0" smtClean="0">
                        <a:solidFill>
                          <a:schemeClr val="tx1"/>
                        </a:solidFill>
                      </a:endParaRPr>
                    </a:p>
                  </a:txBody>
                  <a:tcPr marL="36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0000"/>
                        </a:lnSpc>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リスクアセスメントなどの実施を</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統括管理</a:t>
                      </a:r>
                      <a:endParaRPr kumimoji="1" lang="ja-JP" altLang="en-US" sz="1600" dirty="0">
                        <a:solidFill>
                          <a:schemeClr val="tx1"/>
                        </a:solidFill>
                      </a:endParaRPr>
                    </a:p>
                  </a:txBody>
                  <a:tcPr marL="36000" marR="36000" marT="36000" marB="3600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accent1"/>
                      </a:solidFill>
                      <a:prstDash val="solid"/>
                      <a:round/>
                      <a:headEnd type="none" w="med" len="med"/>
                      <a:tailEnd type="none" w="med" len="med"/>
                    </a:lnB>
                  </a:tcPr>
                </a:tc>
              </a:tr>
              <a:tr h="5400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安全管理者</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は衛生管理者</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作業主任者、</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職長</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、班長など</a:t>
                      </a:r>
                      <a:endParaRPr kumimoji="1" lang="ja-JP" altLang="en-US" sz="1600" dirty="0">
                        <a:solidFill>
                          <a:schemeClr val="tx1"/>
                        </a:solidFill>
                      </a:endParaRPr>
                    </a:p>
                  </a:txBody>
                  <a:tcPr marL="36000" marR="36000" marT="36000" marB="3600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労働者を</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指導監督する地位にある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0000"/>
                        </a:lnSpc>
                      </a:pP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管理</a:t>
                      </a:r>
                      <a:endParaRPr kumimoji="1" lang="ja-JP" altLang="en-US" sz="1600" dirty="0">
                        <a:solidFill>
                          <a:schemeClr val="tx1"/>
                        </a:solidFill>
                      </a:endParaRPr>
                    </a:p>
                  </a:txBody>
                  <a:tcPr marL="36000" marR="36000" marT="36000" marB="3600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680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化学物質管理者</a:t>
                      </a:r>
                      <a:endParaRPr kumimoji="1" lang="ja-JP" altLang="en-US" sz="1600" dirty="0">
                        <a:solidFill>
                          <a:schemeClr val="tx1"/>
                        </a:solidFill>
                      </a:endParaRPr>
                    </a:p>
                  </a:txBody>
                  <a:tcPr marL="36000" marR="36000" marT="36000" marB="3600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化学物質</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の適切な管理について必要な能力</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がある人</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から指名</a:t>
                      </a:r>
                      <a:endParaRPr kumimoji="1" lang="ja-JP" altLang="en-US" sz="1600" dirty="0">
                        <a:solidFill>
                          <a:schemeClr val="tx1"/>
                        </a:solidFill>
                      </a:endParaRPr>
                    </a:p>
                  </a:txBody>
                  <a:tcPr marL="36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0000"/>
                        </a:lnSpc>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リスクアセスメントなどの</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技術的</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業務を</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a:t>
                      </a:r>
                      <a:endParaRPr kumimoji="1" lang="ja-JP" altLang="en-US" sz="1600" dirty="0">
                        <a:solidFill>
                          <a:schemeClr val="tx1"/>
                        </a:solidFill>
                      </a:endParaRPr>
                    </a:p>
                  </a:txBody>
                  <a:tcPr marL="36000" marR="36000" marT="36000" marB="3600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400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専門的知識</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のある</a:t>
                      </a: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必要に応じ、化学物質</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危険性</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有害</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性</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や、化学物質</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のための</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機械設備</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についての</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専門的知識</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のある</a:t>
                      </a:r>
                      <a:r>
                        <a:rPr kumimoji="1" lang="ja-JP" altLang="en-US" sz="1600" b="0" dirty="0" smtClean="0">
                          <a:solidFill>
                            <a:schemeClr val="tx1"/>
                          </a:solidFill>
                          <a:latin typeface="+mn-lt"/>
                          <a:ea typeface="+mn-ea"/>
                          <a:cs typeface="+mn-cs"/>
                        </a:rPr>
                        <a:t>人</a:t>
                      </a:r>
                      <a:endPar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nSpc>
                          <a:spcPct val="100000"/>
                        </a:lnSpc>
                      </a:pP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対象となる化学物質、機械設備の</a:t>
                      </a:r>
                      <a:endPar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リスクアセスメントなどへの</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参画</a:t>
                      </a:r>
                      <a:endParaRPr kumimoji="1" lang="ja-JP" altLang="en-US" sz="1600" b="0" dirty="0">
                        <a:solidFill>
                          <a:schemeClr val="tx1"/>
                        </a:solidFill>
                      </a:endParaRPr>
                    </a:p>
                  </a:txBody>
                  <a:tcPr marL="36000" marR="36000" marT="36000" marB="3600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57512">
                <a:tc>
                  <a:txBody>
                    <a:bodyPr/>
                    <a:lstStyle/>
                    <a:p>
                      <a:pPr marL="0" indent="0" algn="ctr">
                        <a:lnSpc>
                          <a:spcPct val="100000"/>
                        </a:lnSpc>
                      </a:pP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外部の専門家</a:t>
                      </a:r>
                      <a:endParaRPr kumimoji="1" lang="ja-JP" altLang="en-US" sz="1600" dirty="0">
                        <a:solidFill>
                          <a:schemeClr val="tx1"/>
                        </a:solidFill>
                      </a:endParaRPr>
                    </a:p>
                  </a:txBody>
                  <a:tcPr marL="36000" marR="36000" marT="36000" marB="36000" anchor="ctr">
                    <a:lnL w="6350"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marL="0" indent="0">
                        <a:lnSpc>
                          <a:spcPct val="100000"/>
                        </a:lnSpc>
                      </a:pP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労働衛生コンサルタント、労働安全コンサルタント、作業環境測定士、インダストリアル・ハイジニストなど</a:t>
                      </a:r>
                      <a:endParaRPr kumimoji="1" lang="ja-JP" altLang="en-US" sz="1600" dirty="0">
                        <a:solidFill>
                          <a:schemeClr val="tx1"/>
                        </a:solidFill>
                      </a:endParaRPr>
                    </a:p>
                  </a:txBody>
                  <a:tcPr marL="54000" marR="54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00000"/>
                        </a:lnSpc>
                      </a:pP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より詳細なリスクアセスメント手法</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の導入</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技術的な助言を得る</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00000"/>
                        </a:lnSpc>
                      </a:pP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ため</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活用が望ましい</a:t>
                      </a:r>
                      <a:endParaRPr kumimoji="1" lang="ja-JP" altLang="en-US" sz="1600" dirty="0">
                        <a:solidFill>
                          <a:schemeClr val="tx1"/>
                        </a:solidFill>
                      </a:endParaRPr>
                    </a:p>
                  </a:txBody>
                  <a:tcPr marL="36000" marR="36000" marT="36000" marB="36000" anchor="ctr">
                    <a:lnL w="3175" cap="flat" cmpd="sng" algn="ctr">
                      <a:solidFill>
                        <a:schemeClr val="tx1"/>
                      </a:solidFill>
                      <a:prstDash val="sysDot"/>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
        <p:nvSpPr>
          <p:cNvPr id="6" name="正方形/長方形 5"/>
          <p:cNvSpPr/>
          <p:nvPr/>
        </p:nvSpPr>
        <p:spPr>
          <a:xfrm>
            <a:off x="416496" y="6211401"/>
            <a:ext cx="9073008" cy="650570"/>
          </a:xfrm>
          <a:prstGeom prst="rect">
            <a:avLst/>
          </a:prstGeom>
        </p:spPr>
        <p:txBody>
          <a:bodyPr wrap="square" lIns="95637" tIns="47819" rIns="95637" bIns="47819">
            <a:spAutoFit/>
          </a:bodyPr>
          <a:lstStyle/>
          <a:p>
            <a:pPr marL="179388" indent="-179388"/>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事</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業者は、上記のリスクアセスメントの実施</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携わる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人</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外部の専門家</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を除く）</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に対し</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、必要</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な</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教育を実施する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ようにします</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50964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17</a:t>
            </a:fld>
            <a:endParaRPr lang="ja-JP" altLang="en-US"/>
          </a:p>
        </p:txBody>
      </p:sp>
      <p:sp>
        <p:nvSpPr>
          <p:cNvPr id="3" name="角丸四角形 2"/>
          <p:cNvSpPr/>
          <p:nvPr/>
        </p:nvSpPr>
        <p:spPr>
          <a:xfrm>
            <a:off x="1352464" y="2945158"/>
            <a:ext cx="4500000" cy="504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72000" rIns="95637" bIns="0" rtlCol="0" anchor="ctr"/>
          <a:lstStyle/>
          <a:p>
            <a:pPr algn="ctr"/>
            <a:r>
              <a:rPr lang="ja-JP" altLang="en-US" sz="16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特定された危険性または有害性による</a:t>
            </a:r>
            <a:endParaRPr lang="en-US" altLang="ja-JP" sz="16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の見積り</a:t>
            </a:r>
          </a:p>
        </p:txBody>
      </p:sp>
      <p:sp>
        <p:nvSpPr>
          <p:cNvPr id="4" name="角丸四角形 3"/>
          <p:cNvSpPr/>
          <p:nvPr/>
        </p:nvSpPr>
        <p:spPr>
          <a:xfrm>
            <a:off x="1352464" y="4005120"/>
            <a:ext cx="4500000" cy="504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72000" rIns="95637" bIns="36000" rtlCol="0" anchor="ctr"/>
          <a:lstStyle/>
          <a:p>
            <a:pPr algn="ctr"/>
            <a:r>
              <a:rPr lang="ja-JP" altLang="en-US" sz="1600"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リスク</a:t>
            </a:r>
            <a:r>
              <a:rPr lang="ja-JP" altLang="en-US" sz="16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の見積りに基づく</a:t>
            </a:r>
            <a:endParaRPr lang="en-US" altLang="ja-JP" sz="16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リスク低減措置の内容の検討</a:t>
            </a:r>
          </a:p>
        </p:txBody>
      </p:sp>
      <p:sp>
        <p:nvSpPr>
          <p:cNvPr id="5" name="正方形/長方形 4"/>
          <p:cNvSpPr/>
          <p:nvPr/>
        </p:nvSpPr>
        <p:spPr>
          <a:xfrm>
            <a:off x="0" y="306014"/>
            <a:ext cx="9906000" cy="674714"/>
          </a:xfrm>
          <a:prstGeom prst="rect">
            <a:avLst/>
          </a:prstGeom>
          <a:solidFill>
            <a:srgbClr val="6600CC"/>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108000" rIns="72000" bIns="72000" rtlCol="0" anchor="ctr"/>
          <a:lstStyle/>
          <a:p>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2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の流れ</a:t>
            </a:r>
          </a:p>
        </p:txBody>
      </p:sp>
      <p:sp>
        <p:nvSpPr>
          <p:cNvPr id="6" name="下矢印 5"/>
          <p:cNvSpPr/>
          <p:nvPr/>
        </p:nvSpPr>
        <p:spPr>
          <a:xfrm>
            <a:off x="3007370" y="2460777"/>
            <a:ext cx="505470" cy="432000"/>
          </a:xfrm>
          <a:prstGeom prst="downArrow">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ctr"/>
          <a:lstStyle/>
          <a:p>
            <a:pPr algn="ctr"/>
            <a:endParaRPr lang="ja-JP" altLang="en-US" sz="16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1352464" y="5961478"/>
            <a:ext cx="4500000" cy="43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b"/>
          <a:lstStyle/>
          <a:p>
            <a:r>
              <a:rPr lang="ja-JP" altLang="en-US" sz="16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結果の労働者への周知</a:t>
            </a:r>
          </a:p>
        </p:txBody>
      </p:sp>
      <p:sp>
        <p:nvSpPr>
          <p:cNvPr id="8" name="テキスト ボックス 7"/>
          <p:cNvSpPr txBox="1"/>
          <p:nvPr/>
        </p:nvSpPr>
        <p:spPr>
          <a:xfrm>
            <a:off x="4012005" y="1610629"/>
            <a:ext cx="2093123" cy="342793"/>
          </a:xfrm>
          <a:prstGeom prst="rect">
            <a:avLst/>
          </a:prstGeom>
          <a:noFill/>
          <a:ln>
            <a:noFill/>
          </a:ln>
        </p:spPr>
        <p:txBody>
          <a:bodyPr vert="horz" wrap="square" lIns="95637" tIns="47819" rIns="95637" bIns="47819" rtlCol="0">
            <a:spAutoFit/>
          </a:bodyPr>
          <a:lstStyle/>
          <a:p>
            <a:pPr algn="ctr"/>
            <a:r>
              <a:rPr kumimoji="1" lang="ja-JP" altLang="en-US" sz="1600" b="1" dirty="0" smtClean="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a:t>
            </a:r>
            <a:endParaRPr kumimoji="1" lang="ja-JP" altLang="en-US" sz="1600" b="1" dirty="0">
              <a:solidFill>
                <a:schemeClr val="bg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194472" y="1141991"/>
            <a:ext cx="5674230" cy="342793"/>
          </a:xfrm>
          <a:prstGeom prst="rect">
            <a:avLst/>
          </a:prstGeom>
          <a:noFill/>
        </p:spPr>
        <p:txBody>
          <a:bodyPr wrap="square" lIns="95637" tIns="47819" rIns="95637" bIns="47819"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リスクアセスメントは以下のような手順で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進めます。</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1352464" y="5045295"/>
            <a:ext cx="4500000" cy="43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b"/>
          <a:lstStyle/>
          <a:p>
            <a:pPr algn="ct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リスク低減措置の実施</a:t>
            </a:r>
          </a:p>
        </p:txBody>
      </p:sp>
      <p:sp>
        <p:nvSpPr>
          <p:cNvPr id="12" name="角丸四角形 11"/>
          <p:cNvSpPr/>
          <p:nvPr/>
        </p:nvSpPr>
        <p:spPr>
          <a:xfrm>
            <a:off x="200472" y="2945158"/>
            <a:ext cx="1224000" cy="504000"/>
          </a:xfrm>
          <a:prstGeom prst="roundRect">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5305" tIns="37652" rIns="75305" bIns="0"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ステップ２</a:t>
            </a:r>
          </a:p>
        </p:txBody>
      </p:sp>
      <p:sp>
        <p:nvSpPr>
          <p:cNvPr id="13" name="角丸四角形 12"/>
          <p:cNvSpPr/>
          <p:nvPr/>
        </p:nvSpPr>
        <p:spPr>
          <a:xfrm>
            <a:off x="200472" y="4005120"/>
            <a:ext cx="1224000" cy="504000"/>
          </a:xfrm>
          <a:prstGeom prst="roundRect">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5305" tIns="37652" rIns="75305" bIns="0"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ステップ３</a:t>
            </a:r>
          </a:p>
        </p:txBody>
      </p:sp>
      <p:sp>
        <p:nvSpPr>
          <p:cNvPr id="14" name="角丸四角形 13"/>
          <p:cNvSpPr/>
          <p:nvPr/>
        </p:nvSpPr>
        <p:spPr>
          <a:xfrm>
            <a:off x="200472" y="5045295"/>
            <a:ext cx="1224000" cy="432000"/>
          </a:xfrm>
          <a:prstGeom prst="roundRect">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5305" tIns="37652" rIns="75305" bIns="0"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ステップ４</a:t>
            </a:r>
          </a:p>
        </p:txBody>
      </p:sp>
      <p:sp>
        <p:nvSpPr>
          <p:cNvPr id="15" name="角丸四角形 14"/>
          <p:cNvSpPr/>
          <p:nvPr/>
        </p:nvSpPr>
        <p:spPr>
          <a:xfrm>
            <a:off x="200472" y="5961478"/>
            <a:ext cx="1224000" cy="432000"/>
          </a:xfrm>
          <a:prstGeom prst="roundRect">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5305" tIns="37652" rIns="75305" bIns="0"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ステップ５</a:t>
            </a:r>
          </a:p>
        </p:txBody>
      </p:sp>
      <p:sp>
        <p:nvSpPr>
          <p:cNvPr id="17" name="角丸四角形 16"/>
          <p:cNvSpPr/>
          <p:nvPr/>
        </p:nvSpPr>
        <p:spPr>
          <a:xfrm>
            <a:off x="1352464" y="1988840"/>
            <a:ext cx="4500000" cy="432000"/>
          </a:xfrm>
          <a:prstGeom prst="round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lvl="0" algn="ct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化学物質などに</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よる</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危険性または</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有害性の特定</a:t>
            </a:r>
          </a:p>
        </p:txBody>
      </p:sp>
      <p:sp>
        <p:nvSpPr>
          <p:cNvPr id="18" name="角丸四角形 17"/>
          <p:cNvSpPr/>
          <p:nvPr/>
        </p:nvSpPr>
        <p:spPr>
          <a:xfrm>
            <a:off x="200472" y="1988840"/>
            <a:ext cx="1224000" cy="432000"/>
          </a:xfrm>
          <a:prstGeom prst="roundRect">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5305" tIns="37652" rIns="75305" bIns="0"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ステップ１</a:t>
            </a:r>
          </a:p>
        </p:txBody>
      </p:sp>
      <p:sp>
        <p:nvSpPr>
          <p:cNvPr id="22" name="下矢印 21"/>
          <p:cNvSpPr/>
          <p:nvPr/>
        </p:nvSpPr>
        <p:spPr>
          <a:xfrm>
            <a:off x="2999691" y="3501056"/>
            <a:ext cx="505470" cy="432000"/>
          </a:xfrm>
          <a:prstGeom prst="downArrow">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ctr"/>
          <a:lstStyle/>
          <a:p>
            <a:pPr algn="ctr"/>
            <a:endParaRPr lang="ja-JP" altLang="en-US" sz="16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下矢印 22"/>
          <p:cNvSpPr/>
          <p:nvPr/>
        </p:nvSpPr>
        <p:spPr>
          <a:xfrm>
            <a:off x="2999691" y="5524844"/>
            <a:ext cx="505470" cy="432000"/>
          </a:xfrm>
          <a:prstGeom prst="downArrow">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ctr"/>
          <a:lstStyle/>
          <a:p>
            <a:pPr algn="ctr"/>
            <a:endParaRPr lang="ja-JP" altLang="en-US" sz="16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下矢印 23"/>
          <p:cNvSpPr/>
          <p:nvPr/>
        </p:nvSpPr>
        <p:spPr>
          <a:xfrm>
            <a:off x="2999691" y="4581128"/>
            <a:ext cx="505470" cy="432000"/>
          </a:xfrm>
          <a:prstGeom prst="downArrow">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ctr"/>
          <a:lstStyle/>
          <a:p>
            <a:pPr algn="ctr"/>
            <a:endParaRPr lang="ja-JP" altLang="en-US" sz="16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6192739" y="1198437"/>
            <a:ext cx="3584798" cy="112431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7"/>
          <p:cNvSpPr txBox="1"/>
          <p:nvPr/>
        </p:nvSpPr>
        <p:spPr>
          <a:xfrm>
            <a:off x="6256775" y="1368647"/>
            <a:ext cx="3506868" cy="954107"/>
          </a:xfrm>
          <a:prstGeom prst="rect">
            <a:avLst/>
          </a:prstGeom>
          <a:noFill/>
        </p:spPr>
        <p:txBody>
          <a:bodyPr wrap="square" rtlCol="0">
            <a:spAutoFit/>
          </a:bodyPr>
          <a:lstStyle/>
          <a:p>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特定された危険性又は有害性によって生ずるおそれのある労働者の危険又は健康障害の発生する発生可能性とその重篤度を組み合わせたもの</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横巻き 28"/>
          <p:cNvSpPr/>
          <p:nvPr/>
        </p:nvSpPr>
        <p:spPr>
          <a:xfrm>
            <a:off x="6120730" y="1052736"/>
            <a:ext cx="2603134" cy="291402"/>
          </a:xfrm>
          <a:prstGeom prst="horizontalScroll">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6033120" y="1073738"/>
            <a:ext cx="2664296"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リスクとは・・・</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四角形吹き出し 31"/>
          <p:cNvSpPr/>
          <p:nvPr/>
        </p:nvSpPr>
        <p:spPr>
          <a:xfrm>
            <a:off x="6179664" y="2420841"/>
            <a:ext cx="3587376" cy="1584223"/>
          </a:xfrm>
          <a:prstGeom prst="wedgeRectCallout">
            <a:avLst>
              <a:gd name="adj1" fmla="val -66080"/>
              <a:gd name="adj2" fmla="val -1171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以下の情報を入手し、危険性又は有害性を特定する。</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5738" lvl="0" indent="-185738"/>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安全データシート（</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ＳＤＳ）</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、仕様書、機械・</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設備</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の情報</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作業標準書、作業手順書</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作業環境測定結果</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5738" lvl="0" indent="-185738"/>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災害事例、災害統計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四角形吹き出し 32"/>
          <p:cNvSpPr/>
          <p:nvPr/>
        </p:nvSpPr>
        <p:spPr>
          <a:xfrm>
            <a:off x="6190895" y="4095038"/>
            <a:ext cx="3587376" cy="918114"/>
          </a:xfrm>
          <a:prstGeom prst="wedgeRectCallout">
            <a:avLst>
              <a:gd name="adj1" fmla="val -65210"/>
              <a:gd name="adj2" fmla="val -48456"/>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lvl="0" indent="-185738"/>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・発生するおそれの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ある危険又は健康障害の発生可能性と重篤度から</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見積る。</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5738" lvl="0" indent="-185738"/>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・化学物質等による疾病では、</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有害性</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の程度</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とばく露の程度を</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用いる</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4" name="グループ化 33"/>
          <p:cNvGrpSpPr/>
          <p:nvPr/>
        </p:nvGrpSpPr>
        <p:grpSpPr>
          <a:xfrm>
            <a:off x="6177136" y="5169518"/>
            <a:ext cx="3587376" cy="1517265"/>
            <a:chOff x="4788023" y="1641126"/>
            <a:chExt cx="4174197" cy="1517265"/>
          </a:xfrm>
        </p:grpSpPr>
        <p:sp>
          <p:nvSpPr>
            <p:cNvPr id="35" name="四角形吹き出し 34"/>
            <p:cNvSpPr/>
            <p:nvPr/>
          </p:nvSpPr>
          <p:spPr>
            <a:xfrm>
              <a:off x="4788023" y="1772816"/>
              <a:ext cx="4174197" cy="1368152"/>
            </a:xfrm>
            <a:prstGeom prst="wedgeRectCallout">
              <a:avLst>
                <a:gd name="adj1" fmla="val -65879"/>
                <a:gd name="adj2" fmla="val -63656"/>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対角する 2 つの角を丸めた四角形 35"/>
            <p:cNvSpPr/>
            <p:nvPr/>
          </p:nvSpPr>
          <p:spPr>
            <a:xfrm>
              <a:off x="4880689" y="1655864"/>
              <a:ext cx="3028111" cy="288032"/>
            </a:xfrm>
            <a:prstGeom prst="round2DiagRect">
              <a:avLst/>
            </a:prstGeom>
            <a:solidFill>
              <a:schemeClr val="accent6">
                <a:lumMod val="20000"/>
                <a:lumOff val="8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5004049" y="1641126"/>
              <a:ext cx="2884095" cy="307777"/>
            </a:xfrm>
            <a:prstGeom prst="rect">
              <a:avLst/>
            </a:prstGeom>
            <a:noFill/>
          </p:spPr>
          <p:txBody>
            <a:bodyPr wrap="square" rtlCol="0">
              <a:spAutoFit/>
            </a:bodyPr>
            <a:lstStyle/>
            <a:p>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リスク低減措置の優先順位</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4806178" y="1988840"/>
              <a:ext cx="4155031" cy="1169551"/>
            </a:xfrm>
            <a:prstGeom prst="rect">
              <a:avLst/>
            </a:prstGeom>
            <a:noFill/>
          </p:spPr>
          <p:txBody>
            <a:bodyPr wrap="square" rtlCol="0">
              <a:spAutoFit/>
            </a:bodyPr>
            <a:lstStyle/>
            <a:p>
              <a:pPr marL="179388" indent="-179388"/>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①危険有害性の高い化学物質等の代替や</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化学反応プロセス等の運転条件の変更等</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②</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工学的対策（局所排気装置の設置等）</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③</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管理対策（作業手順の改善等）</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④有効な</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保護具の使用</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39" name="正方形/長方形 38"/>
          <p:cNvSpPr/>
          <p:nvPr/>
        </p:nvSpPr>
        <p:spPr>
          <a:xfrm>
            <a:off x="91624" y="1854419"/>
            <a:ext cx="5898359" cy="2852491"/>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80684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18</a:t>
            </a:fld>
            <a:endParaRPr lang="ja-JP" altLang="en-US"/>
          </a:p>
        </p:txBody>
      </p:sp>
      <p:sp>
        <p:nvSpPr>
          <p:cNvPr id="3" name="AutoShape 19"/>
          <p:cNvSpPr>
            <a:spLocks noChangeArrowheads="1"/>
          </p:cNvSpPr>
          <p:nvPr/>
        </p:nvSpPr>
        <p:spPr bwMode="auto">
          <a:xfrm>
            <a:off x="848544" y="1296369"/>
            <a:ext cx="7776864" cy="1500962"/>
          </a:xfrm>
          <a:prstGeom prst="roundRect">
            <a:avLst>
              <a:gd name="adj" fmla="val 37"/>
            </a:avLst>
          </a:prstGeom>
          <a:solidFill>
            <a:schemeClr val="bg2"/>
          </a:solidFill>
          <a:ln w="12700">
            <a:solidFill>
              <a:schemeClr val="tx1"/>
            </a:solidFill>
            <a:round/>
            <a:headEnd/>
            <a:tailEnd/>
          </a:ln>
          <a:extLst/>
        </p:spPr>
        <p:txBody>
          <a:bodyPr wrap="none" lIns="95630" tIns="47815" rIns="95630" bIns="47815" anchor="ct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l" eaLnBrk="1">
              <a:lnSpc>
                <a:spcPct val="93000"/>
              </a:lnSpc>
              <a:spcBef>
                <a:spcPct val="0"/>
              </a:spcBef>
              <a:buClr>
                <a:srgbClr val="000000"/>
              </a:buClr>
              <a:buSzPct val="100000"/>
              <a:buFont typeface="Times New Roman" pitchFamily="18" charset="0"/>
              <a:buNone/>
            </a:pPr>
            <a:endParaRPr kumimoji="0" lang="ja-JP" altLang="en-US" sz="19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Group 77"/>
          <p:cNvGrpSpPr>
            <a:grpSpLocks/>
          </p:cNvGrpSpPr>
          <p:nvPr/>
        </p:nvGrpSpPr>
        <p:grpSpPr bwMode="auto">
          <a:xfrm>
            <a:off x="1640632" y="1692389"/>
            <a:ext cx="654387" cy="1021242"/>
            <a:chOff x="1537" y="2940"/>
            <a:chExt cx="466" cy="808"/>
          </a:xfrm>
        </p:grpSpPr>
        <p:grpSp>
          <p:nvGrpSpPr>
            <p:cNvPr id="5" name="Group 70"/>
            <p:cNvGrpSpPr>
              <a:grpSpLocks/>
            </p:cNvGrpSpPr>
            <p:nvPr/>
          </p:nvGrpSpPr>
          <p:grpSpPr bwMode="auto">
            <a:xfrm>
              <a:off x="1543" y="2940"/>
              <a:ext cx="460" cy="808"/>
              <a:chOff x="1543" y="2940"/>
              <a:chExt cx="460" cy="808"/>
            </a:xfrm>
          </p:grpSpPr>
          <p:sp>
            <p:nvSpPr>
              <p:cNvPr id="11" name="Freeform 52"/>
              <p:cNvSpPr>
                <a:spLocks/>
              </p:cNvSpPr>
              <p:nvPr/>
            </p:nvSpPr>
            <p:spPr bwMode="auto">
              <a:xfrm>
                <a:off x="1543" y="3089"/>
                <a:ext cx="460" cy="659"/>
              </a:xfrm>
              <a:custGeom>
                <a:avLst/>
                <a:gdLst>
                  <a:gd name="T0" fmla="*/ 148 w 198"/>
                  <a:gd name="T1" fmla="*/ 0 h 288"/>
                  <a:gd name="T2" fmla="*/ 50 w 198"/>
                  <a:gd name="T3" fmla="*/ 0 h 288"/>
                  <a:gd name="T4" fmla="*/ 50 w 198"/>
                  <a:gd name="T5" fmla="*/ 0 h 288"/>
                  <a:gd name="T6" fmla="*/ 42 w 198"/>
                  <a:gd name="T7" fmla="*/ 6 h 288"/>
                  <a:gd name="T8" fmla="*/ 34 w 198"/>
                  <a:gd name="T9" fmla="*/ 14 h 288"/>
                  <a:gd name="T10" fmla="*/ 26 w 198"/>
                  <a:gd name="T11" fmla="*/ 22 h 288"/>
                  <a:gd name="T12" fmla="*/ 16 w 198"/>
                  <a:gd name="T13" fmla="*/ 34 h 288"/>
                  <a:gd name="T14" fmla="*/ 8 w 198"/>
                  <a:gd name="T15" fmla="*/ 48 h 288"/>
                  <a:gd name="T16" fmla="*/ 2 w 198"/>
                  <a:gd name="T17" fmla="*/ 64 h 288"/>
                  <a:gd name="T18" fmla="*/ 0 w 198"/>
                  <a:gd name="T19" fmla="*/ 82 h 288"/>
                  <a:gd name="T20" fmla="*/ 0 w 198"/>
                  <a:gd name="T21" fmla="*/ 258 h 288"/>
                  <a:gd name="T22" fmla="*/ 0 w 198"/>
                  <a:gd name="T23" fmla="*/ 258 h 288"/>
                  <a:gd name="T24" fmla="*/ 2 w 198"/>
                  <a:gd name="T25" fmla="*/ 264 h 288"/>
                  <a:gd name="T26" fmla="*/ 6 w 198"/>
                  <a:gd name="T27" fmla="*/ 268 h 288"/>
                  <a:gd name="T28" fmla="*/ 12 w 198"/>
                  <a:gd name="T29" fmla="*/ 274 h 288"/>
                  <a:gd name="T30" fmla="*/ 22 w 198"/>
                  <a:gd name="T31" fmla="*/ 278 h 288"/>
                  <a:gd name="T32" fmla="*/ 36 w 198"/>
                  <a:gd name="T33" fmla="*/ 284 h 288"/>
                  <a:gd name="T34" fmla="*/ 54 w 198"/>
                  <a:gd name="T35" fmla="*/ 286 h 288"/>
                  <a:gd name="T36" fmla="*/ 80 w 198"/>
                  <a:gd name="T37" fmla="*/ 288 h 288"/>
                  <a:gd name="T38" fmla="*/ 118 w 198"/>
                  <a:gd name="T39" fmla="*/ 288 h 288"/>
                  <a:gd name="T40" fmla="*/ 118 w 198"/>
                  <a:gd name="T41" fmla="*/ 288 h 288"/>
                  <a:gd name="T42" fmla="*/ 142 w 198"/>
                  <a:gd name="T43" fmla="*/ 286 h 288"/>
                  <a:gd name="T44" fmla="*/ 162 w 198"/>
                  <a:gd name="T45" fmla="*/ 284 h 288"/>
                  <a:gd name="T46" fmla="*/ 176 w 198"/>
                  <a:gd name="T47" fmla="*/ 278 h 288"/>
                  <a:gd name="T48" fmla="*/ 186 w 198"/>
                  <a:gd name="T49" fmla="*/ 274 h 288"/>
                  <a:gd name="T50" fmla="*/ 192 w 198"/>
                  <a:gd name="T51" fmla="*/ 268 h 288"/>
                  <a:gd name="T52" fmla="*/ 196 w 198"/>
                  <a:gd name="T53" fmla="*/ 264 h 288"/>
                  <a:gd name="T54" fmla="*/ 198 w 198"/>
                  <a:gd name="T55" fmla="*/ 258 h 288"/>
                  <a:gd name="T56" fmla="*/ 198 w 198"/>
                  <a:gd name="T57" fmla="*/ 82 h 288"/>
                  <a:gd name="T58" fmla="*/ 198 w 198"/>
                  <a:gd name="T59" fmla="*/ 82 h 288"/>
                  <a:gd name="T60" fmla="*/ 196 w 198"/>
                  <a:gd name="T61" fmla="*/ 64 h 288"/>
                  <a:gd name="T62" fmla="*/ 190 w 198"/>
                  <a:gd name="T63" fmla="*/ 48 h 288"/>
                  <a:gd name="T64" fmla="*/ 182 w 198"/>
                  <a:gd name="T65" fmla="*/ 34 h 288"/>
                  <a:gd name="T66" fmla="*/ 172 w 198"/>
                  <a:gd name="T67" fmla="*/ 22 h 288"/>
                  <a:gd name="T68" fmla="*/ 164 w 198"/>
                  <a:gd name="T69" fmla="*/ 14 h 288"/>
                  <a:gd name="T70" fmla="*/ 156 w 198"/>
                  <a:gd name="T71" fmla="*/ 6 h 288"/>
                  <a:gd name="T72" fmla="*/ 148 w 198"/>
                  <a:gd name="T73" fmla="*/ 0 h 288"/>
                  <a:gd name="T74" fmla="*/ 148 w 198"/>
                  <a:gd name="T75" fmla="*/ 0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288"/>
                  <a:gd name="T116" fmla="*/ 198 w 198"/>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288">
                    <a:moveTo>
                      <a:pt x="148" y="0"/>
                    </a:moveTo>
                    <a:lnTo>
                      <a:pt x="50" y="0"/>
                    </a:lnTo>
                    <a:lnTo>
                      <a:pt x="42" y="6"/>
                    </a:lnTo>
                    <a:lnTo>
                      <a:pt x="34" y="14"/>
                    </a:lnTo>
                    <a:lnTo>
                      <a:pt x="26" y="22"/>
                    </a:lnTo>
                    <a:lnTo>
                      <a:pt x="16" y="34"/>
                    </a:lnTo>
                    <a:lnTo>
                      <a:pt x="8" y="48"/>
                    </a:lnTo>
                    <a:lnTo>
                      <a:pt x="2" y="64"/>
                    </a:lnTo>
                    <a:lnTo>
                      <a:pt x="0" y="82"/>
                    </a:lnTo>
                    <a:lnTo>
                      <a:pt x="0" y="258"/>
                    </a:lnTo>
                    <a:lnTo>
                      <a:pt x="2" y="264"/>
                    </a:lnTo>
                    <a:lnTo>
                      <a:pt x="6" y="268"/>
                    </a:lnTo>
                    <a:lnTo>
                      <a:pt x="12" y="274"/>
                    </a:lnTo>
                    <a:lnTo>
                      <a:pt x="22" y="278"/>
                    </a:lnTo>
                    <a:lnTo>
                      <a:pt x="36" y="284"/>
                    </a:lnTo>
                    <a:lnTo>
                      <a:pt x="54" y="286"/>
                    </a:lnTo>
                    <a:lnTo>
                      <a:pt x="80" y="288"/>
                    </a:lnTo>
                    <a:lnTo>
                      <a:pt x="118" y="288"/>
                    </a:lnTo>
                    <a:lnTo>
                      <a:pt x="142" y="286"/>
                    </a:lnTo>
                    <a:lnTo>
                      <a:pt x="162" y="284"/>
                    </a:lnTo>
                    <a:lnTo>
                      <a:pt x="176" y="278"/>
                    </a:lnTo>
                    <a:lnTo>
                      <a:pt x="186" y="274"/>
                    </a:lnTo>
                    <a:lnTo>
                      <a:pt x="192" y="268"/>
                    </a:lnTo>
                    <a:lnTo>
                      <a:pt x="196" y="264"/>
                    </a:lnTo>
                    <a:lnTo>
                      <a:pt x="198" y="258"/>
                    </a:lnTo>
                    <a:lnTo>
                      <a:pt x="198" y="82"/>
                    </a:lnTo>
                    <a:lnTo>
                      <a:pt x="196" y="64"/>
                    </a:lnTo>
                    <a:lnTo>
                      <a:pt x="190" y="48"/>
                    </a:lnTo>
                    <a:lnTo>
                      <a:pt x="182" y="34"/>
                    </a:lnTo>
                    <a:lnTo>
                      <a:pt x="172" y="22"/>
                    </a:lnTo>
                    <a:lnTo>
                      <a:pt x="164" y="14"/>
                    </a:lnTo>
                    <a:lnTo>
                      <a:pt x="156" y="6"/>
                    </a:lnTo>
                    <a:lnTo>
                      <a:pt x="148" y="0"/>
                    </a:lnTo>
                    <a:close/>
                  </a:path>
                </a:pathLst>
              </a:custGeom>
              <a:solidFill>
                <a:srgbClr val="C19A69"/>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eaLnBrk="1" hangingPunct="1">
                  <a:lnSpc>
                    <a:spcPct val="100000"/>
                  </a:lnSpc>
                </a:pPr>
                <a:endParaRPr kumimoji="0"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 y="2940"/>
                <a:ext cx="28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54"/>
              <p:cNvSpPr>
                <a:spLocks/>
              </p:cNvSpPr>
              <p:nvPr/>
            </p:nvSpPr>
            <p:spPr bwMode="auto">
              <a:xfrm>
                <a:off x="1641" y="2953"/>
                <a:ext cx="232" cy="69"/>
              </a:xfrm>
              <a:custGeom>
                <a:avLst/>
                <a:gdLst>
                  <a:gd name="T0" fmla="*/ 0 w 100"/>
                  <a:gd name="T1" fmla="*/ 14 h 30"/>
                  <a:gd name="T2" fmla="*/ 0 w 100"/>
                  <a:gd name="T3" fmla="*/ 14 h 30"/>
                  <a:gd name="T4" fmla="*/ 0 w 100"/>
                  <a:gd name="T5" fmla="*/ 18 h 30"/>
                  <a:gd name="T6" fmla="*/ 4 w 100"/>
                  <a:gd name="T7" fmla="*/ 20 h 30"/>
                  <a:gd name="T8" fmla="*/ 14 w 100"/>
                  <a:gd name="T9" fmla="*/ 26 h 30"/>
                  <a:gd name="T10" fmla="*/ 30 w 100"/>
                  <a:gd name="T11" fmla="*/ 30 h 30"/>
                  <a:gd name="T12" fmla="*/ 50 w 100"/>
                  <a:gd name="T13" fmla="*/ 30 h 30"/>
                  <a:gd name="T14" fmla="*/ 50 w 100"/>
                  <a:gd name="T15" fmla="*/ 30 h 30"/>
                  <a:gd name="T16" fmla="*/ 68 w 100"/>
                  <a:gd name="T17" fmla="*/ 30 h 30"/>
                  <a:gd name="T18" fmla="*/ 84 w 100"/>
                  <a:gd name="T19" fmla="*/ 26 h 30"/>
                  <a:gd name="T20" fmla="*/ 96 w 100"/>
                  <a:gd name="T21" fmla="*/ 20 h 30"/>
                  <a:gd name="T22" fmla="*/ 98 w 100"/>
                  <a:gd name="T23" fmla="*/ 18 h 30"/>
                  <a:gd name="T24" fmla="*/ 100 w 100"/>
                  <a:gd name="T25" fmla="*/ 14 h 30"/>
                  <a:gd name="T26" fmla="*/ 100 w 100"/>
                  <a:gd name="T27" fmla="*/ 14 h 30"/>
                  <a:gd name="T28" fmla="*/ 98 w 100"/>
                  <a:gd name="T29" fmla="*/ 12 h 30"/>
                  <a:gd name="T30" fmla="*/ 96 w 100"/>
                  <a:gd name="T31" fmla="*/ 8 h 30"/>
                  <a:gd name="T32" fmla="*/ 84 w 100"/>
                  <a:gd name="T33" fmla="*/ 4 h 30"/>
                  <a:gd name="T34" fmla="*/ 68 w 100"/>
                  <a:gd name="T35" fmla="*/ 0 h 30"/>
                  <a:gd name="T36" fmla="*/ 50 w 100"/>
                  <a:gd name="T37" fmla="*/ 0 h 30"/>
                  <a:gd name="T38" fmla="*/ 50 w 100"/>
                  <a:gd name="T39" fmla="*/ 0 h 30"/>
                  <a:gd name="T40" fmla="*/ 30 w 100"/>
                  <a:gd name="T41" fmla="*/ 0 h 30"/>
                  <a:gd name="T42" fmla="*/ 14 w 100"/>
                  <a:gd name="T43" fmla="*/ 4 h 30"/>
                  <a:gd name="T44" fmla="*/ 4 w 100"/>
                  <a:gd name="T45" fmla="*/ 8 h 30"/>
                  <a:gd name="T46" fmla="*/ 0 w 100"/>
                  <a:gd name="T47" fmla="*/ 12 h 30"/>
                  <a:gd name="T48" fmla="*/ 0 w 100"/>
                  <a:gd name="T49" fmla="*/ 14 h 30"/>
                  <a:gd name="T50" fmla="*/ 0 w 100"/>
                  <a:gd name="T51" fmla="*/ 14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
                  <a:gd name="T79" fmla="*/ 0 h 30"/>
                  <a:gd name="T80" fmla="*/ 100 w 100"/>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30">
                    <a:moveTo>
                      <a:pt x="0" y="14"/>
                    </a:moveTo>
                    <a:lnTo>
                      <a:pt x="0" y="14"/>
                    </a:lnTo>
                    <a:lnTo>
                      <a:pt x="0" y="18"/>
                    </a:lnTo>
                    <a:lnTo>
                      <a:pt x="4" y="20"/>
                    </a:lnTo>
                    <a:lnTo>
                      <a:pt x="14" y="26"/>
                    </a:lnTo>
                    <a:lnTo>
                      <a:pt x="30" y="30"/>
                    </a:lnTo>
                    <a:lnTo>
                      <a:pt x="50" y="30"/>
                    </a:lnTo>
                    <a:lnTo>
                      <a:pt x="68" y="30"/>
                    </a:lnTo>
                    <a:lnTo>
                      <a:pt x="84" y="26"/>
                    </a:lnTo>
                    <a:lnTo>
                      <a:pt x="96" y="20"/>
                    </a:lnTo>
                    <a:lnTo>
                      <a:pt x="98" y="18"/>
                    </a:lnTo>
                    <a:lnTo>
                      <a:pt x="100" y="14"/>
                    </a:lnTo>
                    <a:lnTo>
                      <a:pt x="98" y="12"/>
                    </a:lnTo>
                    <a:lnTo>
                      <a:pt x="96" y="8"/>
                    </a:lnTo>
                    <a:lnTo>
                      <a:pt x="84" y="4"/>
                    </a:lnTo>
                    <a:lnTo>
                      <a:pt x="68" y="0"/>
                    </a:lnTo>
                    <a:lnTo>
                      <a:pt x="50" y="0"/>
                    </a:lnTo>
                    <a:lnTo>
                      <a:pt x="30" y="0"/>
                    </a:lnTo>
                    <a:lnTo>
                      <a:pt x="14" y="4"/>
                    </a:lnTo>
                    <a:lnTo>
                      <a:pt x="4" y="8"/>
                    </a:lnTo>
                    <a:lnTo>
                      <a:pt x="0" y="12"/>
                    </a:lnTo>
                    <a:lnTo>
                      <a:pt x="0" y="14"/>
                    </a:lnTo>
                    <a:close/>
                  </a:path>
                </a:pathLst>
              </a:custGeom>
              <a:solidFill>
                <a:srgbClr val="C8C9C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eaLnBrk="1" hangingPunct="1">
                  <a:lnSpc>
                    <a:spcPct val="100000"/>
                  </a:lnSpc>
                </a:pPr>
                <a:endParaRPr kumimoji="0"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Freeform 55"/>
              <p:cNvSpPr>
                <a:spLocks/>
              </p:cNvSpPr>
              <p:nvPr/>
            </p:nvSpPr>
            <p:spPr bwMode="auto">
              <a:xfrm>
                <a:off x="1580" y="3116"/>
                <a:ext cx="148" cy="576"/>
              </a:xfrm>
              <a:custGeom>
                <a:avLst/>
                <a:gdLst>
                  <a:gd name="T0" fmla="*/ 40 w 64"/>
                  <a:gd name="T1" fmla="*/ 0 h 252"/>
                  <a:gd name="T2" fmla="*/ 40 w 64"/>
                  <a:gd name="T3" fmla="*/ 0 h 252"/>
                  <a:gd name="T4" fmla="*/ 34 w 64"/>
                  <a:gd name="T5" fmla="*/ 6 h 252"/>
                  <a:gd name="T6" fmla="*/ 20 w 64"/>
                  <a:gd name="T7" fmla="*/ 20 h 252"/>
                  <a:gd name="T8" fmla="*/ 14 w 64"/>
                  <a:gd name="T9" fmla="*/ 32 h 252"/>
                  <a:gd name="T10" fmla="*/ 6 w 64"/>
                  <a:gd name="T11" fmla="*/ 44 h 252"/>
                  <a:gd name="T12" fmla="*/ 2 w 64"/>
                  <a:gd name="T13" fmla="*/ 58 h 252"/>
                  <a:gd name="T14" fmla="*/ 0 w 64"/>
                  <a:gd name="T15" fmla="*/ 74 h 252"/>
                  <a:gd name="T16" fmla="*/ 0 w 64"/>
                  <a:gd name="T17" fmla="*/ 242 h 252"/>
                  <a:gd name="T18" fmla="*/ 0 w 64"/>
                  <a:gd name="T19" fmla="*/ 242 h 252"/>
                  <a:gd name="T20" fmla="*/ 14 w 64"/>
                  <a:gd name="T21" fmla="*/ 248 h 252"/>
                  <a:gd name="T22" fmla="*/ 28 w 64"/>
                  <a:gd name="T23" fmla="*/ 250 h 252"/>
                  <a:gd name="T24" fmla="*/ 42 w 64"/>
                  <a:gd name="T25" fmla="*/ 252 h 252"/>
                  <a:gd name="T26" fmla="*/ 42 w 64"/>
                  <a:gd name="T27" fmla="*/ 82 h 252"/>
                  <a:gd name="T28" fmla="*/ 42 w 64"/>
                  <a:gd name="T29" fmla="*/ 82 h 252"/>
                  <a:gd name="T30" fmla="*/ 44 w 64"/>
                  <a:gd name="T31" fmla="*/ 74 h 252"/>
                  <a:gd name="T32" fmla="*/ 46 w 64"/>
                  <a:gd name="T33" fmla="*/ 58 h 252"/>
                  <a:gd name="T34" fmla="*/ 52 w 64"/>
                  <a:gd name="T35" fmla="*/ 36 h 252"/>
                  <a:gd name="T36" fmla="*/ 56 w 64"/>
                  <a:gd name="T37" fmla="*/ 24 h 252"/>
                  <a:gd name="T38" fmla="*/ 64 w 64"/>
                  <a:gd name="T39" fmla="*/ 10 h 252"/>
                  <a:gd name="T40" fmla="*/ 40 w 64"/>
                  <a:gd name="T41" fmla="*/ 0 h 2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252"/>
                  <a:gd name="T65" fmla="*/ 64 w 64"/>
                  <a:gd name="T66" fmla="*/ 252 h 2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252">
                    <a:moveTo>
                      <a:pt x="40" y="0"/>
                    </a:moveTo>
                    <a:lnTo>
                      <a:pt x="40" y="0"/>
                    </a:lnTo>
                    <a:lnTo>
                      <a:pt x="34" y="6"/>
                    </a:lnTo>
                    <a:lnTo>
                      <a:pt x="20" y="20"/>
                    </a:lnTo>
                    <a:lnTo>
                      <a:pt x="14" y="32"/>
                    </a:lnTo>
                    <a:lnTo>
                      <a:pt x="6" y="44"/>
                    </a:lnTo>
                    <a:lnTo>
                      <a:pt x="2" y="58"/>
                    </a:lnTo>
                    <a:lnTo>
                      <a:pt x="0" y="74"/>
                    </a:lnTo>
                    <a:lnTo>
                      <a:pt x="0" y="242"/>
                    </a:lnTo>
                    <a:lnTo>
                      <a:pt x="14" y="248"/>
                    </a:lnTo>
                    <a:lnTo>
                      <a:pt x="28" y="250"/>
                    </a:lnTo>
                    <a:lnTo>
                      <a:pt x="42" y="252"/>
                    </a:lnTo>
                    <a:lnTo>
                      <a:pt x="42" y="82"/>
                    </a:lnTo>
                    <a:lnTo>
                      <a:pt x="44" y="74"/>
                    </a:lnTo>
                    <a:lnTo>
                      <a:pt x="46" y="58"/>
                    </a:lnTo>
                    <a:lnTo>
                      <a:pt x="52" y="36"/>
                    </a:lnTo>
                    <a:lnTo>
                      <a:pt x="56" y="24"/>
                    </a:lnTo>
                    <a:lnTo>
                      <a:pt x="64" y="10"/>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eaLnBrk="1" hangingPunct="1">
                  <a:lnSpc>
                    <a:spcPct val="100000"/>
                  </a:lnSpc>
                </a:pPr>
                <a:endParaRPr kumimoji="0"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Freeform 56"/>
              <p:cNvSpPr>
                <a:spLocks/>
              </p:cNvSpPr>
              <p:nvPr/>
            </p:nvSpPr>
            <p:spPr bwMode="auto">
              <a:xfrm>
                <a:off x="1564" y="3253"/>
                <a:ext cx="408" cy="439"/>
              </a:xfrm>
              <a:custGeom>
                <a:avLst/>
                <a:gdLst>
                  <a:gd name="T0" fmla="*/ 166 w 166"/>
                  <a:gd name="T1" fmla="*/ 162 h 174"/>
                  <a:gd name="T2" fmla="*/ 166 w 166"/>
                  <a:gd name="T3" fmla="*/ 162 h 174"/>
                  <a:gd name="T4" fmla="*/ 164 w 166"/>
                  <a:gd name="T5" fmla="*/ 166 h 174"/>
                  <a:gd name="T6" fmla="*/ 162 w 166"/>
                  <a:gd name="T7" fmla="*/ 170 h 174"/>
                  <a:gd name="T8" fmla="*/ 158 w 166"/>
                  <a:gd name="T9" fmla="*/ 174 h 174"/>
                  <a:gd name="T10" fmla="*/ 152 w 166"/>
                  <a:gd name="T11" fmla="*/ 174 h 174"/>
                  <a:gd name="T12" fmla="*/ 14 w 166"/>
                  <a:gd name="T13" fmla="*/ 174 h 174"/>
                  <a:gd name="T14" fmla="*/ 14 w 166"/>
                  <a:gd name="T15" fmla="*/ 174 h 174"/>
                  <a:gd name="T16" fmla="*/ 8 w 166"/>
                  <a:gd name="T17" fmla="*/ 174 h 174"/>
                  <a:gd name="T18" fmla="*/ 4 w 166"/>
                  <a:gd name="T19" fmla="*/ 170 h 174"/>
                  <a:gd name="T20" fmla="*/ 2 w 166"/>
                  <a:gd name="T21" fmla="*/ 166 h 174"/>
                  <a:gd name="T22" fmla="*/ 0 w 166"/>
                  <a:gd name="T23" fmla="*/ 162 h 174"/>
                  <a:gd name="T24" fmla="*/ 0 w 166"/>
                  <a:gd name="T25" fmla="*/ 14 h 174"/>
                  <a:gd name="T26" fmla="*/ 0 w 166"/>
                  <a:gd name="T27" fmla="*/ 14 h 174"/>
                  <a:gd name="T28" fmla="*/ 2 w 166"/>
                  <a:gd name="T29" fmla="*/ 8 h 174"/>
                  <a:gd name="T30" fmla="*/ 4 w 166"/>
                  <a:gd name="T31" fmla="*/ 4 h 174"/>
                  <a:gd name="T32" fmla="*/ 8 w 166"/>
                  <a:gd name="T33" fmla="*/ 2 h 174"/>
                  <a:gd name="T34" fmla="*/ 14 w 166"/>
                  <a:gd name="T35" fmla="*/ 0 h 174"/>
                  <a:gd name="T36" fmla="*/ 152 w 166"/>
                  <a:gd name="T37" fmla="*/ 0 h 174"/>
                  <a:gd name="T38" fmla="*/ 152 w 166"/>
                  <a:gd name="T39" fmla="*/ 0 h 174"/>
                  <a:gd name="T40" fmla="*/ 158 w 166"/>
                  <a:gd name="T41" fmla="*/ 2 h 174"/>
                  <a:gd name="T42" fmla="*/ 162 w 166"/>
                  <a:gd name="T43" fmla="*/ 4 h 174"/>
                  <a:gd name="T44" fmla="*/ 164 w 166"/>
                  <a:gd name="T45" fmla="*/ 8 h 174"/>
                  <a:gd name="T46" fmla="*/ 166 w 166"/>
                  <a:gd name="T47" fmla="*/ 14 h 174"/>
                  <a:gd name="T48" fmla="*/ 166 w 166"/>
                  <a:gd name="T49" fmla="*/ 162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174"/>
                  <a:gd name="T77" fmla="*/ 166 w 16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174">
                    <a:moveTo>
                      <a:pt x="166" y="162"/>
                    </a:moveTo>
                    <a:lnTo>
                      <a:pt x="166" y="162"/>
                    </a:lnTo>
                    <a:lnTo>
                      <a:pt x="164" y="166"/>
                    </a:lnTo>
                    <a:lnTo>
                      <a:pt x="162" y="170"/>
                    </a:lnTo>
                    <a:lnTo>
                      <a:pt x="158" y="174"/>
                    </a:lnTo>
                    <a:lnTo>
                      <a:pt x="152" y="174"/>
                    </a:lnTo>
                    <a:lnTo>
                      <a:pt x="14" y="174"/>
                    </a:lnTo>
                    <a:lnTo>
                      <a:pt x="8" y="174"/>
                    </a:lnTo>
                    <a:lnTo>
                      <a:pt x="4" y="170"/>
                    </a:lnTo>
                    <a:lnTo>
                      <a:pt x="2" y="166"/>
                    </a:lnTo>
                    <a:lnTo>
                      <a:pt x="0" y="162"/>
                    </a:lnTo>
                    <a:lnTo>
                      <a:pt x="0" y="14"/>
                    </a:lnTo>
                    <a:lnTo>
                      <a:pt x="2" y="8"/>
                    </a:lnTo>
                    <a:lnTo>
                      <a:pt x="4" y="4"/>
                    </a:lnTo>
                    <a:lnTo>
                      <a:pt x="8" y="2"/>
                    </a:lnTo>
                    <a:lnTo>
                      <a:pt x="14" y="0"/>
                    </a:lnTo>
                    <a:lnTo>
                      <a:pt x="152" y="0"/>
                    </a:lnTo>
                    <a:lnTo>
                      <a:pt x="158" y="2"/>
                    </a:lnTo>
                    <a:lnTo>
                      <a:pt x="162" y="4"/>
                    </a:lnTo>
                    <a:lnTo>
                      <a:pt x="164" y="8"/>
                    </a:lnTo>
                    <a:lnTo>
                      <a:pt x="166" y="14"/>
                    </a:lnTo>
                    <a:lnTo>
                      <a:pt x="166" y="162"/>
                    </a:lnTo>
                    <a:close/>
                  </a:path>
                </a:pathLst>
              </a:custGeom>
              <a:solidFill>
                <a:srgbClr val="FFFFFF"/>
              </a:solidFill>
              <a:ln w="9525">
                <a:solidFill>
                  <a:srgbClr val="910782"/>
                </a:solidFill>
                <a:round/>
                <a:headEnd/>
                <a:tailEnd/>
              </a:ln>
            </p:spPr>
            <p:txBody>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eaLnBrk="1" hangingPunct="1">
                  <a:lnSpc>
                    <a:spcPct val="100000"/>
                  </a:lnSpc>
                </a:pPr>
                <a:endParaRPr kumimoji="0"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6" name="Picture 26" descr="D:\Documents and Settings\TTAE1884\デスクトップ\ラベル\flamm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0" y="3354"/>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D:\Documents and Settings\TTAE1884\デスクトップ\ラベル\exclam.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1" y="3354"/>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7"/>
            <p:cNvSpPr txBox="1">
              <a:spLocks noChangeArrowheads="1"/>
            </p:cNvSpPr>
            <p:nvPr/>
          </p:nvSpPr>
          <p:spPr bwMode="auto">
            <a:xfrm>
              <a:off x="1537" y="3249"/>
              <a:ext cx="370" cy="14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base">
                <a:defRPr/>
              </a:pPr>
              <a:r>
                <a:rPr kumimoji="0"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9" name="Text Box 48"/>
            <p:cNvSpPr txBox="1">
              <a:spLocks noChangeArrowheads="1"/>
            </p:cNvSpPr>
            <p:nvPr/>
          </p:nvSpPr>
          <p:spPr bwMode="auto">
            <a:xfrm>
              <a:off x="1701" y="3472"/>
              <a:ext cx="138" cy="57"/>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9pPr>
            </a:lstStyle>
            <a:p>
              <a:pPr eaLnBrk="1">
                <a:lnSpc>
                  <a:spcPct val="83000"/>
                </a:lnSpc>
                <a:spcBef>
                  <a:spcPct val="0"/>
                </a:spcBef>
                <a:buSzPct val="100000"/>
                <a:buFont typeface="Times New Roman" pitchFamily="18" charset="0"/>
                <a:buNone/>
              </a:pPr>
              <a:r>
                <a:rPr kumimoji="0" lang="ja-JP" altLang="en-US" sz="500">
                  <a:latin typeface="メイリオ" panose="020B0604030504040204" pitchFamily="50" charset="-128"/>
                  <a:ea typeface="メイリオ" panose="020B0604030504040204" pitchFamily="50" charset="-128"/>
                  <a:cs typeface="メイリオ" panose="020B0604030504040204" pitchFamily="50" charset="-128"/>
                </a:rPr>
                <a:t>危険</a:t>
              </a:r>
            </a:p>
          </p:txBody>
        </p:sp>
        <p:sp>
          <p:nvSpPr>
            <p:cNvPr id="10" name="Text Box 76"/>
            <p:cNvSpPr txBox="1">
              <a:spLocks noChangeArrowheads="1"/>
            </p:cNvSpPr>
            <p:nvPr/>
          </p:nvSpPr>
          <p:spPr bwMode="auto">
            <a:xfrm>
              <a:off x="1558" y="3529"/>
              <a:ext cx="427" cy="14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eaLnBrk="1" hangingPunct="1">
                <a:spcBef>
                  <a:spcPct val="0"/>
                </a:spcBef>
              </a:pPr>
              <a:r>
                <a:rPr kumimoji="0" lang="ja-JP" altLang="en-US" sz="400" dirty="0">
                  <a:latin typeface="メイリオ" panose="020B0604030504040204" pitchFamily="50" charset="-128"/>
                  <a:ea typeface="メイリオ" panose="020B0604030504040204" pitchFamily="50" charset="-128"/>
                  <a:cs typeface="メイリオ" panose="020B0604030504040204" pitchFamily="50" charset="-128"/>
                </a:rPr>
                <a:t>○○○○○・・・△△△△・・・・</a:t>
              </a:r>
            </a:p>
          </p:txBody>
        </p:sp>
      </p:grpSp>
      <p:sp>
        <p:nvSpPr>
          <p:cNvPr id="16" name="Text Box 12"/>
          <p:cNvSpPr txBox="1">
            <a:spLocks noChangeArrowheads="1"/>
          </p:cNvSpPr>
          <p:nvPr/>
        </p:nvSpPr>
        <p:spPr bwMode="auto">
          <a:xfrm>
            <a:off x="1609616" y="1340768"/>
            <a:ext cx="2691529" cy="288008"/>
          </a:xfrm>
          <a:prstGeom prst="rect">
            <a:avLst/>
          </a:prstGeom>
          <a:solidFill>
            <a:srgbClr val="6600CC"/>
          </a:solidFill>
          <a:ln>
            <a:noFill/>
          </a:ln>
          <a:extLst/>
        </p:spPr>
        <p:txBody>
          <a:bodyPr wrap="none" lIns="94122" tIns="47062" rIns="94122" bIns="47062"/>
          <a:lstStyle>
            <a:lvl1pPr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kumimoji="0" lang="ja-JP" altLang="en-US" sz="16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ラベル</a:t>
            </a:r>
          </a:p>
        </p:txBody>
      </p:sp>
      <p:sp>
        <p:nvSpPr>
          <p:cNvPr id="17" name="Text Box 12"/>
          <p:cNvSpPr txBox="1">
            <a:spLocks noChangeArrowheads="1"/>
          </p:cNvSpPr>
          <p:nvPr/>
        </p:nvSpPr>
        <p:spPr bwMode="auto">
          <a:xfrm>
            <a:off x="5069783" y="1340768"/>
            <a:ext cx="2691529" cy="288008"/>
          </a:xfrm>
          <a:prstGeom prst="rect">
            <a:avLst/>
          </a:prstGeom>
          <a:solidFill>
            <a:srgbClr val="6600CC"/>
          </a:solidFill>
          <a:ln>
            <a:noFill/>
          </a:ln>
          <a:extLst/>
        </p:spPr>
        <p:txBody>
          <a:bodyPr wrap="none" lIns="94122" tIns="47062" rIns="94122" bIns="47062"/>
          <a:lstStyle>
            <a:lvl1pPr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kumimoji="0" lang="en-US" altLang="ja-JP" sz="16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SDS</a:t>
            </a:r>
            <a:r>
              <a:rPr kumimoji="0" lang="ja-JP" altLang="en-US" sz="16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（安全データシート）</a:t>
            </a:r>
          </a:p>
        </p:txBody>
      </p:sp>
      <p:grpSp>
        <p:nvGrpSpPr>
          <p:cNvPr id="18" name="グループ化 17"/>
          <p:cNvGrpSpPr/>
          <p:nvPr/>
        </p:nvGrpSpPr>
        <p:grpSpPr>
          <a:xfrm>
            <a:off x="5291599" y="1687678"/>
            <a:ext cx="741521" cy="1021242"/>
            <a:chOff x="3861504" y="1742382"/>
            <a:chExt cx="801048" cy="1021242"/>
          </a:xfrm>
        </p:grpSpPr>
        <p:sp>
          <p:nvSpPr>
            <p:cNvPr id="19" name="AutoShape 57"/>
            <p:cNvSpPr>
              <a:spLocks noChangeArrowheads="1"/>
            </p:cNvSpPr>
            <p:nvPr/>
          </p:nvSpPr>
          <p:spPr bwMode="auto">
            <a:xfrm>
              <a:off x="3921031" y="1795344"/>
              <a:ext cx="711054" cy="968280"/>
            </a:xfrm>
            <a:prstGeom prst="roundRect">
              <a:avLst>
                <a:gd name="adj" fmla="val 241"/>
              </a:avLst>
            </a:prstGeom>
            <a:solidFill>
              <a:schemeClr val="bg1"/>
            </a:solidFill>
            <a:ln w="9398">
              <a:solidFill>
                <a:srgbClr val="808080"/>
              </a:solidFill>
              <a:round/>
              <a:headEnd/>
              <a:tailEnd/>
            </a:ln>
            <a:effectLst>
              <a:outerShdw blurRad="50800" dist="38100" dir="18900000" algn="bl" rotWithShape="0">
                <a:prstClr val="black">
                  <a:alpha val="40000"/>
                </a:prstClr>
              </a:outerShdw>
            </a:effectLst>
          </p:spPr>
          <p:txBody>
            <a:bodyPr wrap="none" lIns="91433" tIns="45717" rIns="91433" bIns="45717" anchor="ct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l" eaLnBrk="1">
                <a:lnSpc>
                  <a:spcPct val="93000"/>
                </a:lnSpc>
                <a:spcBef>
                  <a:spcPct val="0"/>
                </a:spcBef>
                <a:buClr>
                  <a:srgbClr val="000000"/>
                </a:buClr>
                <a:buSzPct val="100000"/>
                <a:buFont typeface="Times New Roman" pitchFamily="18" charset="0"/>
                <a:buNone/>
              </a:pPr>
              <a:endParaRPr kumimoji="0" lang="ja-JP" altLang="en-US" sz="19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AutoShape 57"/>
            <p:cNvSpPr>
              <a:spLocks noChangeArrowheads="1"/>
            </p:cNvSpPr>
            <p:nvPr/>
          </p:nvSpPr>
          <p:spPr bwMode="auto">
            <a:xfrm>
              <a:off x="3891960" y="1771465"/>
              <a:ext cx="711054" cy="968280"/>
            </a:xfrm>
            <a:prstGeom prst="roundRect">
              <a:avLst>
                <a:gd name="adj" fmla="val 241"/>
              </a:avLst>
            </a:prstGeom>
            <a:solidFill>
              <a:schemeClr val="bg1"/>
            </a:solidFill>
            <a:ln w="9398">
              <a:solidFill>
                <a:srgbClr val="808080"/>
              </a:solidFill>
              <a:round/>
              <a:headEnd/>
              <a:tailEnd/>
            </a:ln>
          </p:spPr>
          <p:txBody>
            <a:bodyPr wrap="none" lIns="91433" tIns="45717" rIns="91433" bIns="45717" anchor="ct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l" eaLnBrk="1">
                <a:lnSpc>
                  <a:spcPct val="93000"/>
                </a:lnSpc>
                <a:spcBef>
                  <a:spcPct val="0"/>
                </a:spcBef>
                <a:buClr>
                  <a:srgbClr val="000000"/>
                </a:buClr>
                <a:buSzPct val="100000"/>
                <a:buFont typeface="Times New Roman" pitchFamily="18" charset="0"/>
                <a:buNone/>
              </a:pPr>
              <a:endParaRPr kumimoji="0" lang="ja-JP" altLang="en-US" sz="19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AutoShape 57"/>
            <p:cNvSpPr>
              <a:spLocks noChangeArrowheads="1"/>
            </p:cNvSpPr>
            <p:nvPr/>
          </p:nvSpPr>
          <p:spPr bwMode="auto">
            <a:xfrm>
              <a:off x="3947334" y="1823109"/>
              <a:ext cx="559278" cy="852673"/>
            </a:xfrm>
            <a:prstGeom prst="roundRect">
              <a:avLst>
                <a:gd name="adj" fmla="val 241"/>
              </a:avLst>
            </a:prstGeom>
            <a:solidFill>
              <a:schemeClr val="bg1"/>
            </a:solidFill>
            <a:ln w="9398">
              <a:solidFill>
                <a:srgbClr val="808080"/>
              </a:solidFill>
              <a:round/>
              <a:headEnd/>
              <a:tailEnd/>
            </a:ln>
          </p:spPr>
          <p:txBody>
            <a:bodyPr wrap="none" lIns="91433" tIns="45717" rIns="91433" bIns="45717" anchor="ct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l" eaLnBrk="1">
                <a:lnSpc>
                  <a:spcPct val="93000"/>
                </a:lnSpc>
                <a:spcBef>
                  <a:spcPct val="0"/>
                </a:spcBef>
                <a:buClr>
                  <a:srgbClr val="000000"/>
                </a:buClr>
                <a:buSzPct val="100000"/>
                <a:buFont typeface="Times New Roman" pitchFamily="18" charset="0"/>
                <a:buNone/>
              </a:pPr>
              <a:endParaRPr kumimoji="0" lang="ja-JP" altLang="en-US" sz="19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AutoShape 57"/>
            <p:cNvSpPr>
              <a:spLocks noChangeArrowheads="1"/>
            </p:cNvSpPr>
            <p:nvPr/>
          </p:nvSpPr>
          <p:spPr bwMode="auto">
            <a:xfrm>
              <a:off x="3921031" y="1786109"/>
              <a:ext cx="560663" cy="852673"/>
            </a:xfrm>
            <a:prstGeom prst="roundRect">
              <a:avLst>
                <a:gd name="adj" fmla="val 241"/>
              </a:avLst>
            </a:prstGeom>
            <a:solidFill>
              <a:schemeClr val="bg1"/>
            </a:solidFill>
            <a:ln w="9398">
              <a:solidFill>
                <a:srgbClr val="808080"/>
              </a:solidFill>
              <a:round/>
              <a:headEnd/>
              <a:tailEnd/>
            </a:ln>
          </p:spPr>
          <p:txBody>
            <a:bodyPr wrap="none" lIns="91433" tIns="45717" rIns="91433" bIns="45717" anchor="ct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l" eaLnBrk="1">
                <a:lnSpc>
                  <a:spcPct val="93000"/>
                </a:lnSpc>
                <a:spcBef>
                  <a:spcPct val="0"/>
                </a:spcBef>
                <a:buClr>
                  <a:srgbClr val="000000"/>
                </a:buClr>
                <a:buSzPct val="100000"/>
                <a:buFont typeface="Times New Roman" pitchFamily="18" charset="0"/>
                <a:buNone/>
              </a:pPr>
              <a:endParaRPr kumimoji="0" lang="ja-JP" altLang="en-US" sz="19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AutoShape 57"/>
            <p:cNvSpPr>
              <a:spLocks noChangeArrowheads="1"/>
            </p:cNvSpPr>
            <p:nvPr/>
          </p:nvSpPr>
          <p:spPr bwMode="auto">
            <a:xfrm>
              <a:off x="3861504" y="1742382"/>
              <a:ext cx="711054" cy="968280"/>
            </a:xfrm>
            <a:prstGeom prst="roundRect">
              <a:avLst>
                <a:gd name="adj" fmla="val 241"/>
              </a:avLst>
            </a:prstGeom>
            <a:solidFill>
              <a:schemeClr val="bg1"/>
            </a:solidFill>
            <a:ln w="9398">
              <a:solidFill>
                <a:srgbClr val="808080"/>
              </a:solidFill>
              <a:round/>
              <a:headEnd/>
              <a:tailEnd/>
            </a:ln>
          </p:spPr>
          <p:txBody>
            <a:bodyPr wrap="none" lIns="91433" tIns="45717" rIns="91433" bIns="45717" anchor="ct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l" eaLnBrk="1">
                <a:lnSpc>
                  <a:spcPct val="93000"/>
                </a:lnSpc>
                <a:spcBef>
                  <a:spcPct val="0"/>
                </a:spcBef>
                <a:buClr>
                  <a:srgbClr val="000000"/>
                </a:buClr>
                <a:buSzPct val="100000"/>
                <a:buFont typeface="Times New Roman" pitchFamily="18" charset="0"/>
                <a:buNone/>
              </a:pPr>
              <a:endParaRPr kumimoji="0" lang="ja-JP" altLang="en-US" sz="19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Text Box 92"/>
            <p:cNvSpPr txBox="1">
              <a:spLocks noChangeArrowheads="1"/>
            </p:cNvSpPr>
            <p:nvPr/>
          </p:nvSpPr>
          <p:spPr bwMode="auto">
            <a:xfrm rot="10800000" flipV="1">
              <a:off x="3891960" y="1752161"/>
              <a:ext cx="770592" cy="41614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36000" rIns="36000">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eaLnBrk="1" hangingPunct="1">
                <a:lnSpc>
                  <a:spcPts val="500"/>
                </a:lnSpc>
                <a:spcBef>
                  <a:spcPct val="0"/>
                </a:spcBef>
              </a:pPr>
              <a:r>
                <a:rPr kumimoji="0" lang="ja-JP" altLang="en-US" sz="550" b="1" dirty="0">
                  <a:latin typeface="メイリオ" panose="020B0604030504040204" pitchFamily="50" charset="-128"/>
                  <a:ea typeface="メイリオ" panose="020B0604030504040204" pitchFamily="50" charset="-128"/>
                  <a:cs typeface="メイリオ" panose="020B0604030504040204" pitchFamily="50" charset="-128"/>
                </a:rPr>
                <a:t>安全データシート（</a:t>
              </a:r>
              <a:r>
                <a:rPr kumimoji="0" lang="en-US" altLang="ja-JP" sz="550" b="1" dirty="0">
                  <a:latin typeface="メイリオ" panose="020B0604030504040204" pitchFamily="50" charset="-128"/>
                  <a:ea typeface="メイリオ" panose="020B0604030504040204" pitchFamily="50" charset="-128"/>
                  <a:cs typeface="メイリオ" panose="020B0604030504040204" pitchFamily="50" charset="-128"/>
                </a:rPr>
                <a:t>SDS</a:t>
              </a:r>
              <a:r>
                <a:rPr kumimoji="0" lang="ja-JP" altLang="en-US" sz="55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550"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0" lang="en-US" altLang="ja-JP" sz="550"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500"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5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5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0" lang="en-US" altLang="ja-JP" sz="500" dirty="0" smtClean="0">
                  <a:latin typeface="メイリオ" panose="020B0604030504040204" pitchFamily="50" charset="-128"/>
                  <a:ea typeface="メイリオ" panose="020B0604030504040204" pitchFamily="50" charset="-128"/>
                  <a:cs typeface="メイリオ" panose="020B0604030504040204" pitchFamily="50" charset="-128"/>
                </a:rPr>
              </a:br>
              <a:r>
                <a:rPr kumimoji="0" lang="en-US" altLang="ja-JP" sz="500" dirty="0">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lnSpc>
                  <a:spcPts val="500"/>
                </a:lnSpc>
                <a:spcBef>
                  <a:spcPct val="0"/>
                </a:spcBef>
              </a:pPr>
              <a:r>
                <a:rPr kumimoji="0" lang="en-US" altLang="ja-JP" sz="5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Picture 26" descr="D:\Documents and Settings\TTAE1884\デスクトップ\ラベル\flamm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2413" y="2257014"/>
              <a:ext cx="170745" cy="1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descr="D:\Documents and Settings\TTAE1884\デスクトップ\ラベル\exclam.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8537" y="2264681"/>
              <a:ext cx="144000" cy="13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97"/>
            <p:cNvSpPr txBox="1">
              <a:spLocks noChangeArrowheads="1"/>
            </p:cNvSpPr>
            <p:nvPr/>
          </p:nvSpPr>
          <p:spPr bwMode="auto">
            <a:xfrm>
              <a:off x="3891960" y="2420148"/>
              <a:ext cx="541282" cy="29751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eaLnBrk="1" hangingPunct="1">
                <a:lnSpc>
                  <a:spcPts val="400"/>
                </a:lnSpc>
                <a:spcBef>
                  <a:spcPct val="0"/>
                </a:spcBef>
              </a:pPr>
              <a:r>
                <a:rPr kumimoji="0" lang="en-US" altLang="ja-JP" sz="500" dirty="0">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lnSpc>
                  <a:spcPts val="400"/>
                </a:lnSpc>
                <a:spcBef>
                  <a:spcPct val="0"/>
                </a:spcBef>
              </a:pPr>
              <a:r>
                <a:rPr kumimoji="0" lang="en-US" altLang="ja-JP" sz="500" dirty="0">
                  <a:latin typeface="メイリオ" panose="020B0604030504040204" pitchFamily="50" charset="-128"/>
                  <a:ea typeface="メイリオ" panose="020B0604030504040204" pitchFamily="50" charset="-128"/>
                  <a:cs typeface="メイリオ" panose="020B0604030504040204" pitchFamily="50" charset="-128"/>
                </a:rPr>
                <a:t>---------------------</a:t>
              </a:r>
            </a:p>
          </p:txBody>
        </p:sp>
      </p:grpSp>
      <p:sp>
        <p:nvSpPr>
          <p:cNvPr id="28" name="テキスト ボックス 7"/>
          <p:cNvSpPr txBox="1">
            <a:spLocks noChangeArrowheads="1"/>
          </p:cNvSpPr>
          <p:nvPr/>
        </p:nvSpPr>
        <p:spPr bwMode="auto">
          <a:xfrm>
            <a:off x="6033120" y="1755607"/>
            <a:ext cx="1800200" cy="71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37" tIns="47819" rIns="95637" bIns="47819">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just" eaLnBrk="1">
              <a:lnSpc>
                <a:spcPts val="1200"/>
              </a:lnSpc>
              <a:spcBef>
                <a:spcPct val="0"/>
              </a:spcBef>
              <a:buClr>
                <a:srgbClr val="000000"/>
              </a:buClr>
              <a:buSzPct val="100000"/>
              <a:buFont typeface="Times New Roman" pitchFamily="18" charset="0"/>
              <a:buNone/>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事業者間の取引時に</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SDS</a:t>
            </a:r>
          </a:p>
          <a:p>
            <a:pPr algn="just" eaLnBrk="1">
              <a:lnSpc>
                <a:spcPts val="1200"/>
              </a:lnSpc>
              <a:spcBef>
                <a:spcPct val="0"/>
              </a:spcBef>
              <a:buClr>
                <a:srgbClr val="000000"/>
              </a:buClr>
              <a:buSzPct val="100000"/>
              <a:buFont typeface="Times New Roman" pitchFamily="18" charset="0"/>
              <a:buNone/>
            </a:pPr>
            <a:r>
              <a:rPr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50" dirty="0" err="1">
                <a:latin typeface="メイリオ" panose="020B0604030504040204" pitchFamily="50" charset="-128"/>
                <a:ea typeface="メイリオ" panose="020B0604030504040204" pitchFamily="50" charset="-128"/>
                <a:cs typeface="メイリオ" panose="020B0604030504040204" pitchFamily="50" charset="-128"/>
              </a:rPr>
              <a:t>提</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供し、</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化学物質の危険</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eaLnBrk="1">
              <a:lnSpc>
                <a:spcPts val="1200"/>
              </a:lnSpc>
              <a:spcBef>
                <a:spcPct val="0"/>
              </a:spcBef>
              <a:buClr>
                <a:srgbClr val="000000"/>
              </a:buClr>
              <a:buSzPct val="100000"/>
              <a:buFont typeface="Times New Roman" pitchFamily="18" charset="0"/>
              <a:buNone/>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有害性</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や適切な</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取扱い</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eaLnBrk="1">
              <a:lnSpc>
                <a:spcPts val="1200"/>
              </a:lnSpc>
              <a:spcBef>
                <a:spcPct val="0"/>
              </a:spcBef>
              <a:buClr>
                <a:srgbClr val="000000"/>
              </a:buClr>
              <a:buSzPct val="100000"/>
              <a:buFont typeface="Times New Roman" pitchFamily="18" charset="0"/>
              <a:buNone/>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方法などを</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伝達</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7"/>
          <p:cNvSpPr txBox="1">
            <a:spLocks noChangeArrowheads="1"/>
          </p:cNvSpPr>
          <p:nvPr/>
        </p:nvSpPr>
        <p:spPr bwMode="auto">
          <a:xfrm>
            <a:off x="2275961" y="1783192"/>
            <a:ext cx="1963274" cy="917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37" tIns="47819" rIns="95637" bIns="47819">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just" eaLnBrk="1">
              <a:lnSpc>
                <a:spcPts val="1200"/>
              </a:lnSpc>
              <a:spcBef>
                <a:spcPct val="0"/>
              </a:spcBef>
              <a:buClr>
                <a:srgbClr val="000000"/>
              </a:buClr>
              <a:buSzPct val="100000"/>
              <a:buFont typeface="Times New Roman" pitchFamily="18" charset="0"/>
              <a:buNone/>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ラベル</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よって</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、化学物質</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eaLnBrk="1">
              <a:lnSpc>
                <a:spcPts val="1200"/>
              </a:lnSpc>
              <a:spcBef>
                <a:spcPct val="0"/>
              </a:spcBef>
              <a:buClr>
                <a:srgbClr val="000000"/>
              </a:buClr>
              <a:buSzPct val="100000"/>
              <a:buFont typeface="Times New Roman" pitchFamily="18" charset="0"/>
              <a:buNone/>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危険有害性情報や適切</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な</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eaLnBrk="1">
              <a:lnSpc>
                <a:spcPts val="1200"/>
              </a:lnSpc>
              <a:spcBef>
                <a:spcPct val="0"/>
              </a:spcBef>
              <a:buClr>
                <a:srgbClr val="000000"/>
              </a:buClr>
              <a:buSzPct val="100000"/>
              <a:buFont typeface="Times New Roman" pitchFamily="18" charset="0"/>
              <a:buNone/>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取扱い</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方法を</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伝達</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eaLnBrk="1">
              <a:lnSpc>
                <a:spcPts val="400"/>
              </a:lnSpc>
              <a:spcBef>
                <a:spcPct val="0"/>
              </a:spcBef>
              <a:buClr>
                <a:srgbClr val="000000"/>
              </a:buClr>
              <a:buSzPct val="100000"/>
              <a:buFont typeface="Times New Roman" pitchFamily="18" charset="0"/>
              <a:buNone/>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eaLnBrk="1">
              <a:lnSpc>
                <a:spcPts val="1200"/>
              </a:lnSpc>
              <a:spcBef>
                <a:spcPct val="0"/>
              </a:spcBef>
              <a:buClr>
                <a:srgbClr val="000000"/>
              </a:buClr>
              <a:buSzPct val="100000"/>
              <a:buFont typeface="Times New Roman" pitchFamily="18" charset="0"/>
              <a:buNone/>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容器</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や包装にラベルの</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eaLnBrk="1">
              <a:lnSpc>
                <a:spcPts val="1200"/>
              </a:lnSpc>
              <a:spcBef>
                <a:spcPct val="0"/>
              </a:spcBef>
              <a:buClr>
                <a:srgbClr val="000000"/>
              </a:buClr>
              <a:buSzPct val="100000"/>
              <a:buFont typeface="Times New Roman" pitchFamily="18" charset="0"/>
              <a:buNone/>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貼付</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や印刷）</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234335" y="670356"/>
            <a:ext cx="9528209" cy="589014"/>
          </a:xfrm>
          <a:prstGeom prst="rect">
            <a:avLst/>
          </a:prstGeom>
          <a:noFill/>
        </p:spPr>
        <p:txBody>
          <a:bodyPr wrap="square" lIns="95637" tIns="47819" rIns="95637" bIns="47819" rtlCol="0">
            <a:spAutoFit/>
          </a:bodyPr>
          <a:lstStyle/>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化学物質などに</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ついて、</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リスクアセスメントなどの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対象となる業務を洗い出した上で、</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SDS</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に記載</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されている</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GHS</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分類</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などに即して</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危険性または</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有害性を特定します。</a:t>
            </a:r>
            <a:endParaRPr lang="ja-JP" altLang="en-US" sz="1600" dirty="0"/>
          </a:p>
        </p:txBody>
      </p:sp>
      <p:sp>
        <p:nvSpPr>
          <p:cNvPr id="31" name="角丸四角形 30"/>
          <p:cNvSpPr/>
          <p:nvPr/>
        </p:nvSpPr>
        <p:spPr>
          <a:xfrm>
            <a:off x="1609616" y="198015"/>
            <a:ext cx="8095911" cy="432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lvl="0"/>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化学物質などに</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よる</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危険性または</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有害性の特定</a:t>
            </a:r>
          </a:p>
        </p:txBody>
      </p:sp>
      <p:sp>
        <p:nvSpPr>
          <p:cNvPr id="32" name="角丸四角形 31"/>
          <p:cNvSpPr/>
          <p:nvPr/>
        </p:nvSpPr>
        <p:spPr>
          <a:xfrm>
            <a:off x="230142" y="198015"/>
            <a:ext cx="1554505" cy="432000"/>
          </a:xfrm>
          <a:prstGeom prst="roundRect">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5305" tIns="37652" rIns="75305" bIns="0"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ステップ１</a:t>
            </a:r>
          </a:p>
        </p:txBody>
      </p:sp>
      <p:sp>
        <p:nvSpPr>
          <p:cNvPr id="53" name="テキスト ボックス 52"/>
          <p:cNvSpPr txBox="1"/>
          <p:nvPr/>
        </p:nvSpPr>
        <p:spPr>
          <a:xfrm>
            <a:off x="591650" y="2996952"/>
            <a:ext cx="6828333" cy="360281"/>
          </a:xfrm>
          <a:prstGeom prst="rect">
            <a:avLst/>
          </a:prstGeom>
          <a:noFill/>
        </p:spPr>
        <p:txBody>
          <a:bodyPr wrap="square" lIns="95637" tIns="75305" rIns="95637" bIns="37652" rtlCol="0">
            <a:spAutoFit/>
          </a:bodyPr>
          <a:lstStyle/>
          <a:p>
            <a:pPr>
              <a:buClr>
                <a:schemeClr val="hlink"/>
              </a:buClr>
              <a:buSzPct val="90000"/>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＜ＧＨＳ</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国連勧告に基づくＳＤＳの記載項目＞</a:t>
            </a:r>
          </a:p>
        </p:txBody>
      </p:sp>
      <p:graphicFrame>
        <p:nvGraphicFramePr>
          <p:cNvPr id="54" name="表 53"/>
          <p:cNvGraphicFramePr>
            <a:graphicFrameLocks noGrp="1"/>
          </p:cNvGraphicFramePr>
          <p:nvPr>
            <p:extLst>
              <p:ext uri="{D42A27DB-BD31-4B8C-83A1-F6EECF244321}">
                <p14:modId xmlns:p14="http://schemas.microsoft.com/office/powerpoint/2010/main" val="2514543276"/>
              </p:ext>
            </p:extLst>
          </p:nvPr>
        </p:nvGraphicFramePr>
        <p:xfrm>
          <a:off x="416495" y="3295677"/>
          <a:ext cx="9145017" cy="3402240"/>
        </p:xfrm>
        <a:graphic>
          <a:graphicData uri="http://schemas.openxmlformats.org/drawingml/2006/table">
            <a:tbl>
              <a:tblPr firstRow="1" bandRow="1">
                <a:tableStyleId>{5C22544A-7EE6-4342-B048-85BDC9FD1C3A}</a:tableStyleId>
              </a:tblPr>
              <a:tblGrid>
                <a:gridCol w="419937"/>
                <a:gridCol w="4199367"/>
                <a:gridCol w="472430"/>
                <a:gridCol w="4053283"/>
              </a:tblGrid>
              <a:tr h="437192">
                <a:tc>
                  <a:txBody>
                    <a:bodyP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r>
                        <a:rPr kumimoji="0"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化学品および</a:t>
                      </a:r>
                      <a:r>
                        <a:rPr kumimoji="0"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会社情報</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pPr algn="ctr"/>
                      <a:r>
                        <a:rPr kumimoji="1" lang="ja-JP" altLang="en-US"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９</a:t>
                      </a:r>
                      <a:endParaRPr kumimoji="1" lang="ja-JP" altLang="en-US"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物理的および化学的性質</a:t>
                      </a:r>
                      <a:endParaRPr kumimoji="0" lang="en-US" altLang="ja-JP"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（引火点、蒸気圧など）</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r>
              <a:tr h="282889">
                <a:tc>
                  <a:txBody>
                    <a:bodyPr/>
                    <a:lstStyle/>
                    <a:p>
                      <a:pPr algn="ctr"/>
                      <a:r>
                        <a:rPr kumimoji="1" lang="ja-JP" altLang="en-US"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危険有害性の要約（</a:t>
                      </a:r>
                      <a:r>
                        <a:rPr kumimoji="0" lang="en-US" altLang="ja-JP"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GHS</a:t>
                      </a:r>
                      <a:r>
                        <a:rPr kumimoji="0" lang="ja-JP" altLang="en-US"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分類）</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pPr algn="ctr"/>
                      <a:r>
                        <a:rPr kumimoji="1" lang="en-US" altLang="ja-JP"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安定性および反応性</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r>
              <a:tr h="418461">
                <a:tc>
                  <a:txBody>
                    <a:bodyP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組成および成分情報</a:t>
                      </a:r>
                      <a:endParaRPr kumimoji="0"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CAS</a:t>
                      </a:r>
                      <a:r>
                        <a:rPr kumimoji="0"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番号、化学名、</a:t>
                      </a:r>
                      <a:r>
                        <a:rPr kumimoji="0"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含有量など）</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pPr algn="ctr"/>
                      <a:r>
                        <a:rPr kumimoji="1" lang="en-US" altLang="ja-JP"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en-US" altLang="ja-JP" sz="1600" b="1" dirty="0" err="1"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有害性情報</a:t>
                      </a:r>
                      <a:r>
                        <a:rPr kumimoji="0" lang="ja-JP" altLang="en-US"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LD</a:t>
                      </a:r>
                      <a:r>
                        <a:rPr kumimoji="0" lang="en-US" altLang="ja-JP" sz="1600" b="1" baseline="-25000"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50</a:t>
                      </a:r>
                      <a:r>
                        <a:rPr kumimoji="0" lang="ja-JP" altLang="en-US"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値、</a:t>
                      </a:r>
                      <a:r>
                        <a:rPr kumimoji="0" lang="en-US" altLang="ja-JP"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IARC</a:t>
                      </a:r>
                      <a:r>
                        <a:rPr kumimoji="0" lang="ja-JP" altLang="en-US"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区分など）</a:t>
                      </a:r>
                      <a:endParaRPr kumimoji="0" lang="en-US" altLang="ja-JP"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r>
              <a:tr h="284161">
                <a:tc>
                  <a:txBody>
                    <a:bodyP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en-US" altLang="ja-JP" sz="1600" dirty="0" err="1" smtClean="0">
                          <a:latin typeface="メイリオ" panose="020B0604030504040204" pitchFamily="50" charset="-128"/>
                          <a:ea typeface="メイリオ" panose="020B0604030504040204" pitchFamily="50" charset="-128"/>
                          <a:cs typeface="メイリオ" panose="020B0604030504040204" pitchFamily="50" charset="-128"/>
                        </a:rPr>
                        <a:t>応急措置</a:t>
                      </a:r>
                      <a:endParaRPr kumimoji="0"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pPr algn="ct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r>
                        <a:rPr kumimoji="0" lang="zh-TW"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環境影響情報</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r>
              <a:tr h="284161">
                <a:tc>
                  <a:txBody>
                    <a:bodyP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火災時の措置</a:t>
                      </a:r>
                      <a:endParaRPr kumimoji="0"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pPr algn="ct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廃棄上の注意</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r>
              <a:tr h="284161">
                <a:tc>
                  <a:txBody>
                    <a:bodyP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漏出時の措置</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pPr algn="ct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輸送上の注意</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r>
              <a:tr h="284161">
                <a:tc>
                  <a:txBody>
                    <a:bodyP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取扱いおよび保管上の注意</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pPr algn="ct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en-US" altLang="ja-JP" sz="1600" dirty="0" err="1"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適用法令</a:t>
                      </a:r>
                      <a:r>
                        <a:rPr kumimoji="0"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安衛法、化管法、消防法</a:t>
                      </a:r>
                      <a:r>
                        <a:rPr kumimoji="0"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kumimoji="0"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r>
              <a:tr h="437192">
                <a:tc>
                  <a:txBody>
                    <a:bodyPr/>
                    <a:lstStyle/>
                    <a:p>
                      <a:pPr algn="ctr"/>
                      <a:r>
                        <a:rPr kumimoji="1" lang="ja-JP" altLang="en-US"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８</a:t>
                      </a:r>
                      <a:endParaRPr kumimoji="1" lang="ja-JP" altLang="en-US" sz="16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ばく露防止および保護措置</a:t>
                      </a:r>
                      <a:endParaRPr kumimoji="0"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6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ばく露限界値</a:t>
                      </a:r>
                      <a:r>
                        <a:rPr kumimoji="0"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、保護具</a:t>
                      </a:r>
                      <a:r>
                        <a:rPr kumimoji="0"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など）</a:t>
                      </a:r>
                      <a:endParaRPr kumimoji="0"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a:t>
                      </a:r>
                      <a:endParaRPr kumimoji="1"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その他の情報</a:t>
                      </a:r>
                      <a:endParaRPr kumimoji="0" lang="en-US" altLang="ja-JP" sz="16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76918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19</a:t>
            </a:fld>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35164065"/>
              </p:ext>
            </p:extLst>
          </p:nvPr>
        </p:nvGraphicFramePr>
        <p:xfrm>
          <a:off x="128464" y="1170101"/>
          <a:ext cx="9649071" cy="4919484"/>
        </p:xfrm>
        <a:graphic>
          <a:graphicData uri="http://schemas.openxmlformats.org/drawingml/2006/table">
            <a:tbl>
              <a:tblPr firstRow="1" bandRow="1">
                <a:tableStyleId>{5940675A-B579-460E-94D1-54222C63F5DA}</a:tableStyleId>
              </a:tblPr>
              <a:tblGrid>
                <a:gridCol w="1230732"/>
                <a:gridCol w="2024580"/>
                <a:gridCol w="1225403"/>
                <a:gridCol w="1918237"/>
                <a:gridCol w="1225539"/>
                <a:gridCol w="2024580"/>
              </a:tblGrid>
              <a:tr h="901346">
                <a:tc>
                  <a:txBody>
                    <a:bodyPr/>
                    <a:lstStyle/>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6012" marR="96012" marT="47691" marB="47691">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可燃性／引火性ガス</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引火性液体</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可燃性固体</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自己反応性</a:t>
                      </a: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化学品</a:t>
                      </a:r>
                      <a:endParaRPr kumimoji="1"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6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47691" marB="47691">
                    <a:lnL w="12700" cap="flat" cmpd="sng" algn="ctr">
                      <a:solidFill>
                        <a:schemeClr val="tx1">
                          <a:lumMod val="50000"/>
                          <a:lumOff val="50000"/>
                        </a:schemeClr>
                      </a:solidFill>
                      <a:prstDash val="dot"/>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6012" marR="96012" marT="47691" marB="47691">
                    <a:lnL w="3175"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支燃性／酸化性ガス</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酸化性液体・固体</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47691" marB="47691">
                    <a:lnL w="12700" cap="flat" cmpd="sng" algn="ctr">
                      <a:solidFill>
                        <a:schemeClr val="tx1">
                          <a:lumMod val="50000"/>
                          <a:lumOff val="50000"/>
                        </a:schemeClr>
                      </a:solidFill>
                      <a:prstDash val="dot"/>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6012" marR="96012" marT="47691" marB="47691">
                    <a:lnL w="3175"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爆発物</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自己反応性化学品</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有機過酸化物</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47691" marB="47691">
                    <a:lnL w="12700" cap="flat" cmpd="sng" algn="ctr">
                      <a:solidFill>
                        <a:schemeClr val="tx1">
                          <a:lumMod val="50000"/>
                          <a:lumOff val="50000"/>
                        </a:schemeClr>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558800">
                <a:tc>
                  <a:txBody>
                    <a:bodyPr/>
                    <a:lstStyle/>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6012" marR="96012" marT="47691" marB="47691">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金属腐食性物質</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皮膚腐食性</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眼に対する重大な</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損傷性</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47691" marB="47691">
                    <a:lnL w="12700" cap="flat" cmpd="sng" algn="ctr">
                      <a:solidFill>
                        <a:schemeClr val="tx1">
                          <a:lumMod val="50000"/>
                          <a:lumOff val="50000"/>
                        </a:schemeClr>
                      </a:solidFill>
                      <a:prstDash val="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6012" marR="96012" marT="47691" marB="47691">
                    <a:lnL w="3175"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高圧ガス</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47691" marB="47691">
                    <a:lnL w="12700" cap="flat" cmpd="sng" algn="ctr">
                      <a:solidFill>
                        <a:schemeClr val="tx1">
                          <a:lumMod val="50000"/>
                          <a:lumOff val="50000"/>
                        </a:schemeClr>
                      </a:solidFill>
                      <a:prstDash val="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6012" marR="96012" marT="47691" marB="47691">
                    <a:lnL w="3175"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急性毒性</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（区分１～３）</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47691" marB="47691">
                    <a:lnL w="12700" cap="flat" cmpd="sng" algn="ctr">
                      <a:solidFill>
                        <a:schemeClr val="tx1">
                          <a:lumMod val="50000"/>
                          <a:lumOff val="50000"/>
                        </a:schemeClr>
                      </a:solidFill>
                      <a:prstDash val="dot"/>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49201">
                <a:tc>
                  <a:txBody>
                    <a:bodyPr/>
                    <a:lstStyle/>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6012" marR="96012" marT="47691" marB="47691">
                    <a:lnL w="12700"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急性毒性   </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区分４</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皮膚刺激性</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区分２</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眼刺激性</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区分２Ａ</a:t>
                      </a:r>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皮膚感作性</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特定標的臓器毒性 </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（区分３）</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など　</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47691" marB="47691">
                    <a:lnL w="12700" cap="flat" cmpd="sng" algn="ctr">
                      <a:solidFill>
                        <a:schemeClr val="tx1">
                          <a:lumMod val="50000"/>
                          <a:lumOff val="50000"/>
                        </a:schemeClr>
                      </a:solidFill>
                      <a:prstDash val="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6012" marR="96012" marT="47691" marB="47691">
                    <a:lnL w="3175"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水生環境有害性</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47691" marB="47691">
                    <a:lnL w="12700" cap="flat" cmpd="sng" algn="ctr">
                      <a:solidFill>
                        <a:schemeClr val="tx1">
                          <a:lumMod val="50000"/>
                          <a:lumOff val="50000"/>
                        </a:schemeClr>
                      </a:solidFill>
                      <a:prstDash val="dot"/>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96012" marR="96012" marT="47691" marB="47691">
                    <a:lnL w="3175" cap="flat" cmpd="sng" algn="ctr">
                      <a:solidFill>
                        <a:schemeClr val="tx1"/>
                      </a:solid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呼吸器感作性</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生殖細胞変異原性</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発がん性</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生殖毒性</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特定標的臓器毒性（区分１，２）</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吸引性呼吸器有害性</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47691" marB="47691">
                    <a:lnL w="12700" cap="flat" cmpd="sng" algn="ctr">
                      <a:solidFill>
                        <a:schemeClr val="tx1">
                          <a:lumMod val="50000"/>
                          <a:lumOff val="50000"/>
                        </a:schemeClr>
                      </a:solidFill>
                      <a:prstDash val="dot"/>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テキスト ボックス 44"/>
          <p:cNvSpPr txBox="1">
            <a:spLocks noChangeArrowheads="1"/>
          </p:cNvSpPr>
          <p:nvPr/>
        </p:nvSpPr>
        <p:spPr bwMode="auto">
          <a:xfrm>
            <a:off x="6526336" y="2788735"/>
            <a:ext cx="1219050" cy="3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30" tIns="47815" rIns="95630" bIns="47815">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どく</a:t>
            </a:r>
            <a:r>
              <a:rPr lang="ja-JP" altLang="en-US" sz="1600" b="1" dirty="0" err="1">
                <a:latin typeface="メイリオ" panose="020B0604030504040204" pitchFamily="50" charset="-128"/>
                <a:ea typeface="メイリオ" panose="020B0604030504040204" pitchFamily="50" charset="-128"/>
                <a:cs typeface="メイリオ" panose="020B0604030504040204" pitchFamily="50" charset="-128"/>
              </a:rPr>
              <a:t>ろ</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5" name="テキスト ボックス 45"/>
          <p:cNvSpPr txBox="1">
            <a:spLocks noChangeArrowheads="1"/>
          </p:cNvSpPr>
          <p:nvPr/>
        </p:nvSpPr>
        <p:spPr bwMode="auto">
          <a:xfrm>
            <a:off x="3307806" y="1211272"/>
            <a:ext cx="1424234" cy="32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30" tIns="47815" rIns="95630" bIns="47815">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円上の炎</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 name="テキスト ボックス 46"/>
          <p:cNvSpPr txBox="1">
            <a:spLocks noChangeArrowheads="1"/>
          </p:cNvSpPr>
          <p:nvPr/>
        </p:nvSpPr>
        <p:spPr bwMode="auto">
          <a:xfrm>
            <a:off x="6321152" y="1202182"/>
            <a:ext cx="1629418" cy="32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30" tIns="47815" rIns="95630" bIns="47815">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爆弾の爆発</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7" name="テキスト ボックス 47"/>
          <p:cNvSpPr txBox="1">
            <a:spLocks noChangeArrowheads="1"/>
          </p:cNvSpPr>
          <p:nvPr/>
        </p:nvSpPr>
        <p:spPr bwMode="auto">
          <a:xfrm>
            <a:off x="3179566" y="2782807"/>
            <a:ext cx="1629418" cy="32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30" tIns="47815" rIns="95630" bIns="47815">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ガスボンベ</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 name="テキスト ボックス 48"/>
          <p:cNvSpPr txBox="1">
            <a:spLocks noChangeArrowheads="1"/>
          </p:cNvSpPr>
          <p:nvPr/>
        </p:nvSpPr>
        <p:spPr bwMode="auto">
          <a:xfrm>
            <a:off x="128464" y="2798657"/>
            <a:ext cx="1219050" cy="32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30" tIns="47815" rIns="95630" bIns="47815">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腐食性</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9" name="テキスト ボックス 49"/>
          <p:cNvSpPr txBox="1">
            <a:spLocks noChangeArrowheads="1"/>
          </p:cNvSpPr>
          <p:nvPr/>
        </p:nvSpPr>
        <p:spPr bwMode="auto">
          <a:xfrm>
            <a:off x="3424434" y="4327599"/>
            <a:ext cx="1013865" cy="3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30" tIns="47815" rIns="95630" bIns="47815">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環境</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0" name="テキスト ボックス 50"/>
          <p:cNvSpPr txBox="1">
            <a:spLocks noChangeArrowheads="1"/>
          </p:cNvSpPr>
          <p:nvPr/>
        </p:nvSpPr>
        <p:spPr bwMode="auto">
          <a:xfrm>
            <a:off x="6310016" y="4327598"/>
            <a:ext cx="1629419" cy="3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30" tIns="47815" rIns="95630" bIns="47815">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健康有害性</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1" name="テキスト ボックス 51"/>
          <p:cNvSpPr txBox="1">
            <a:spLocks noChangeArrowheads="1"/>
          </p:cNvSpPr>
          <p:nvPr/>
        </p:nvSpPr>
        <p:spPr bwMode="auto">
          <a:xfrm>
            <a:off x="315030" y="1231486"/>
            <a:ext cx="808681" cy="32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630" tIns="47815" rIns="95630" bIns="47815">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炎</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2" name="テキスト ボックス 52"/>
          <p:cNvSpPr txBox="1">
            <a:spLocks noChangeArrowheads="1"/>
          </p:cNvSpPr>
          <p:nvPr/>
        </p:nvSpPr>
        <p:spPr bwMode="auto">
          <a:xfrm>
            <a:off x="161517" y="4306917"/>
            <a:ext cx="1443910" cy="3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30" tIns="47815" rIns="95630" bIns="47815">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l" eaLnBrk="1">
              <a:lnSpc>
                <a:spcPct val="93000"/>
              </a:lnSpc>
              <a:spcBef>
                <a:spcPct val="0"/>
              </a:spcBef>
              <a:buClr>
                <a:srgbClr val="000000"/>
              </a:buClr>
              <a:buSzPct val="100000"/>
              <a:buFont typeface="Times New Roman" pitchFamily="18" charset="0"/>
              <a:buNone/>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感嘆符</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13" name="Picture 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906" y="1541913"/>
            <a:ext cx="1004226" cy="100422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7274" y="1568515"/>
            <a:ext cx="977624" cy="97762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8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9215" y="1568515"/>
            <a:ext cx="977624" cy="97762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8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947" y="3052828"/>
            <a:ext cx="990925" cy="102417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8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7810" y="3112640"/>
            <a:ext cx="1004226" cy="97762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8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262" y="3065400"/>
            <a:ext cx="990925" cy="9909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8551" y="4725144"/>
            <a:ext cx="990925" cy="9909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8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98812" y="4725144"/>
            <a:ext cx="990925" cy="102417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 name="Picture 9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29262" y="4665290"/>
            <a:ext cx="1050779" cy="105077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テキスト ボックス 21"/>
          <p:cNvSpPr txBox="1"/>
          <p:nvPr/>
        </p:nvSpPr>
        <p:spPr>
          <a:xfrm>
            <a:off x="273947" y="404664"/>
            <a:ext cx="9287565" cy="421837"/>
          </a:xfrm>
          <a:prstGeom prst="rect">
            <a:avLst/>
          </a:prstGeom>
          <a:noFill/>
        </p:spPr>
        <p:txBody>
          <a:bodyPr wrap="square" lIns="95637" tIns="75305" rIns="95637" bIns="37652" rtlCol="0">
            <a:spAutoFit/>
          </a:body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＜危険</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有害性クラスと区分（強さ）に応じた絵表示と注意書き＞</a:t>
            </a:r>
            <a:endParaRPr lang="ja-JP" altLang="en-US" sz="2000" b="1" dirty="0">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70429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法令改正の全体像</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00800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87BD1DF-11E3-42F2-B651-B731352B067F}" type="slidenum">
              <a:rPr lang="ja-JP" altLang="en-US" smtClean="0"/>
              <a:pPr/>
              <a:t>20</a:t>
            </a:fld>
            <a:endParaRPr lang="ja-JP" altLang="en-US"/>
          </a:p>
        </p:txBody>
      </p:sp>
      <p:sp>
        <p:nvSpPr>
          <p:cNvPr id="5" name="テキスト ボックス 4"/>
          <p:cNvSpPr txBox="1"/>
          <p:nvPr/>
        </p:nvSpPr>
        <p:spPr>
          <a:xfrm>
            <a:off x="245142" y="908720"/>
            <a:ext cx="9453450" cy="650570"/>
          </a:xfrm>
          <a:prstGeom prst="rect">
            <a:avLst/>
          </a:prstGeom>
          <a:noFill/>
        </p:spPr>
        <p:txBody>
          <a:bodyPr wrap="square" lIns="95637" tIns="47819" rIns="95637" bIns="47819"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リスクアセスメントは、</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対象物を製造し</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取り扱う業務ごとに、</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次のア～ウ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いずれかの方法</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これらの方法の併用</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よって</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行</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う</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危険性についてはアとウに限る）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324086" y="1729934"/>
            <a:ext cx="9165418" cy="589389"/>
          </a:xfrm>
          <a:prstGeom prst="rect">
            <a:avLst/>
          </a:prstGeom>
          <a:solidFill>
            <a:srgbClr val="E1E1FF"/>
          </a:solidFill>
          <a:ln w="3175">
            <a:solidFill>
              <a:schemeClr val="tx1"/>
            </a:solidFill>
            <a:prstDash val="sysDash"/>
          </a:ln>
          <a:effectLst/>
        </p:spPr>
        <p:style>
          <a:lnRef idx="1">
            <a:schemeClr val="accent4"/>
          </a:lnRef>
          <a:fillRef idx="2">
            <a:schemeClr val="accent4"/>
          </a:fillRef>
          <a:effectRef idx="1">
            <a:schemeClr val="accent4"/>
          </a:effectRef>
          <a:fontRef idx="minor">
            <a:schemeClr val="dk1"/>
          </a:fontRef>
        </p:style>
        <p:txBody>
          <a:bodyPr lIns="72000" tIns="47819" rIns="72000" bIns="47819"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ア</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対象物</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危険を及ぼし</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健康障害を生ずるおそれの程度</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（発生</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可能性）</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b="1" i="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a:t>
            </a:r>
            <a:r>
              <a:rPr lang="ja-JP" altLang="en-US" sz="1600" b="1" i="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または</a:t>
            </a:r>
            <a:r>
              <a:rPr lang="ja-JP" altLang="ja-JP" sz="1600" b="1" i="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健康</a:t>
            </a:r>
            <a:r>
              <a:rPr lang="ja-JP" altLang="ja-JP" sz="16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障害の程度</a:t>
            </a:r>
            <a:r>
              <a:rPr lang="ja-JP" altLang="en-US" sz="1600" b="1" i="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（重篤度）</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を考慮する方法</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629864873"/>
              </p:ext>
            </p:extLst>
          </p:nvPr>
        </p:nvGraphicFramePr>
        <p:xfrm>
          <a:off x="324086" y="2806743"/>
          <a:ext cx="9165418" cy="3442474"/>
        </p:xfrm>
        <a:graphic>
          <a:graphicData uri="http://schemas.openxmlformats.org/drawingml/2006/table">
            <a:tbl>
              <a:tblPr firstRow="1" bandRow="1">
                <a:tableStyleId>{5C22544A-7EE6-4342-B048-85BDC9FD1C3A}</a:tableStyleId>
              </a:tblPr>
              <a:tblGrid>
                <a:gridCol w="1842566"/>
                <a:gridCol w="7322852"/>
              </a:tblGrid>
              <a:tr h="483209">
                <a:tc>
                  <a:txBody>
                    <a:bodyPr/>
                    <a:lstStyle/>
                    <a:p>
                      <a:pPr marL="0" marR="0" indent="0" algn="ctr" defTabSz="956371"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マトリクス法</a:t>
                      </a:r>
                    </a:p>
                  </a:txBody>
                  <a:tcPr marL="54000" marR="0" marT="36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2"/>
                    </a:solidFill>
                  </a:tcPr>
                </a:tc>
                <a:tc>
                  <a:txBody>
                    <a:bodyPr/>
                    <a:lstStyle/>
                    <a:p>
                      <a:pPr marL="0" indent="0">
                        <a:lnSpc>
                          <a:spcPct val="100000"/>
                        </a:lnSpc>
                        <a:tabLst>
                          <a:tab pos="5439360" algn="l"/>
                        </a:tabLst>
                      </a:pP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発生</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可能性</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重篤度を相対的に尺度化し、それらを縦軸と横軸とし、あらかじめ</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発生</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可能性</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重篤度に応じてリスクが割り付けられた表を使用してリスクを見積もる方法</a:t>
                      </a:r>
                    </a:p>
                  </a:txBody>
                  <a:tcPr marL="72000" marR="72000" marT="36000" marB="36000">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r>
              <a:tr h="370840">
                <a:tc>
                  <a:txBody>
                    <a:bodyPr/>
                    <a:lstStyle/>
                    <a:p>
                      <a:pPr marL="0" marR="0" indent="0" algn="ctr" defTabSz="956371"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数値化法</a:t>
                      </a:r>
                    </a:p>
                  </a:txBody>
                  <a:tcPr marL="54000" marR="0" marT="36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2"/>
                    </a:solidFill>
                  </a:tcPr>
                </a:tc>
                <a:tc>
                  <a:txBody>
                    <a:bodyPr/>
                    <a:lstStyle/>
                    <a:p>
                      <a:pPr marL="0" indent="0">
                        <a:lnSpc>
                          <a:spcPct val="100000"/>
                        </a:lnSpc>
                        <a:tabLst>
                          <a:tab pos="5439360" algn="l"/>
                        </a:tabLst>
                      </a:pP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発生</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可能性</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重篤度を一定の尺度によりそれぞれ数値化し、それらを加算</a:t>
                      </a:r>
                      <a:r>
                        <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は乗算</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してリスクを見積もる方法</a:t>
                      </a:r>
                    </a:p>
                  </a:txBody>
                  <a:tcPr marL="54000" marR="0" marT="36000" marB="36000">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r>
              <a:tr h="252475">
                <a:tc>
                  <a:txBody>
                    <a:bodyPr/>
                    <a:lstStyle/>
                    <a:p>
                      <a:pPr algn="ctr">
                        <a:lnSpc>
                          <a:spcPct val="100000"/>
                        </a:lnSpc>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枝分かれ図を</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用いた方法</a:t>
                      </a:r>
                    </a:p>
                  </a:txBody>
                  <a:tcPr marL="54000" marR="0" marT="36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2"/>
                    </a:solidFill>
                  </a:tcPr>
                </a:tc>
                <a:tc>
                  <a:txBody>
                    <a:bodyPr/>
                    <a:lstStyle/>
                    <a:p>
                      <a:pPr marL="0" indent="0">
                        <a:lnSpc>
                          <a:spcPct val="100000"/>
                        </a:lnSpc>
                        <a:tabLst>
                          <a:tab pos="5439360" algn="l"/>
                        </a:tabLst>
                      </a:pP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発生</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可能性</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重篤度を段階的に分岐していくことによりリスクを見積もる方法</a:t>
                      </a:r>
                      <a:endPar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4000" marR="0" marT="36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r>
              <a:tr h="787609">
                <a:tc>
                  <a:txBody>
                    <a:bodyPr/>
                    <a:lstStyle/>
                    <a:p>
                      <a:pPr algn="ctr">
                        <a:lnSpc>
                          <a:spcPct val="100000"/>
                        </a:lnSpc>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コントロール・</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バンディング</a:t>
                      </a:r>
                    </a:p>
                  </a:txBody>
                  <a:tcPr marL="54000" marR="0" marT="36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2"/>
                    </a:solidFill>
                  </a:tcPr>
                </a:tc>
                <a:tc>
                  <a:txBody>
                    <a:bodyPr/>
                    <a:lstStyle/>
                    <a:p>
                      <a:pPr marL="0" indent="0">
                        <a:lnSpc>
                          <a:spcPct val="100000"/>
                        </a:lnSpc>
                        <a:tabLst>
                          <a:tab pos="5439360" algn="l"/>
                        </a:tabLst>
                      </a:pP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化学物質リスク簡易評価法</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コントロール・バンディング</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を用いてリスクを見積もる方法</a:t>
                      </a:r>
                    </a:p>
                  </a:txBody>
                  <a:tcPr marL="54000" marR="0" marT="36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r>
              <a:tr h="731985">
                <a:tc>
                  <a:txBody>
                    <a:bodyPr/>
                    <a:lstStyle/>
                    <a:p>
                      <a:pPr marL="0" marR="0" indent="0" algn="ctr" defTabSz="956371"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災害のシナリオから見積もる方法</a:t>
                      </a:r>
                    </a:p>
                  </a:txBody>
                  <a:tcPr marL="54000" marR="0" marT="36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marL="282262" indent="-282262">
                        <a:lnSpc>
                          <a:spcPct val="100000"/>
                        </a:lnSpc>
                        <a:tabLst>
                          <a:tab pos="5439360" algn="l"/>
                        </a:tabLst>
                      </a:pP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化学プラント</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の化学反応のプロセス</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による災害のシナリオを仮定して、</a:t>
                      </a:r>
                      <a:endPar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2262" indent="-282262">
                        <a:lnSpc>
                          <a:spcPct val="100000"/>
                        </a:lnSpc>
                        <a:tabLst>
                          <a:tab pos="5439360" algn="l"/>
                        </a:tabLst>
                      </a:pP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その事象の</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発生</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可能性と重篤度を考慮する方法</a:t>
                      </a:r>
                      <a:endPar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4000" marR="0" marT="36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
        <p:nvSpPr>
          <p:cNvPr id="8" name="正方形/長方形 7"/>
          <p:cNvSpPr/>
          <p:nvPr/>
        </p:nvSpPr>
        <p:spPr>
          <a:xfrm>
            <a:off x="344438" y="2483411"/>
            <a:ext cx="5112618" cy="297517"/>
          </a:xfrm>
          <a:prstGeom prst="rect">
            <a:avLst/>
          </a:prstGeom>
        </p:spPr>
        <p:txBody>
          <a:bodyPr wrap="square">
            <a:spAutoFit/>
          </a:bodyPr>
          <a:lstStyle/>
          <a:p>
            <a:pPr marL="567845" indent="-380224">
              <a:lnSpc>
                <a:spcPts val="1600"/>
              </a:lnSpc>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具体的には以下のような方法</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あります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1928664" y="269999"/>
            <a:ext cx="7769928" cy="432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72000" rIns="95637" bIns="0" rtlCol="0" anchor="ctr"/>
          <a:lstStyle/>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リスク</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の見積り</a:t>
            </a:r>
          </a:p>
        </p:txBody>
      </p:sp>
      <p:sp>
        <p:nvSpPr>
          <p:cNvPr id="10" name="角丸四角形 9"/>
          <p:cNvSpPr/>
          <p:nvPr/>
        </p:nvSpPr>
        <p:spPr>
          <a:xfrm>
            <a:off x="245142" y="269999"/>
            <a:ext cx="1683522" cy="432000"/>
          </a:xfrm>
          <a:prstGeom prst="roundRect">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5305" tIns="37652" rIns="75305" bIns="0"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ステップ２</a:t>
            </a:r>
          </a:p>
        </p:txBody>
      </p:sp>
    </p:spTree>
    <p:extLst>
      <p:ext uri="{BB962C8B-B14F-4D97-AF65-F5344CB8AC3E}">
        <p14:creationId xmlns:p14="http://schemas.microsoft.com/office/powerpoint/2010/main" val="2361454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21</a:t>
            </a:fld>
            <a:endParaRPr lang="ja-JP" altLang="en-US"/>
          </a:p>
        </p:txBody>
      </p:sp>
      <p:sp>
        <p:nvSpPr>
          <p:cNvPr id="3" name="正方形/長方形 2"/>
          <p:cNvSpPr/>
          <p:nvPr/>
        </p:nvSpPr>
        <p:spPr>
          <a:xfrm>
            <a:off x="324086" y="332656"/>
            <a:ext cx="9165418" cy="589389"/>
          </a:xfrm>
          <a:prstGeom prst="rect">
            <a:avLst/>
          </a:prstGeom>
          <a:solidFill>
            <a:srgbClr val="E1E1FF"/>
          </a:solidFill>
          <a:ln w="3175">
            <a:solidFill>
              <a:schemeClr val="tx1"/>
            </a:solidFill>
            <a:prstDash val="sysDash"/>
          </a:ln>
          <a:effectLst/>
        </p:spPr>
        <p:style>
          <a:lnRef idx="1">
            <a:schemeClr val="accent4"/>
          </a:lnRef>
          <a:fillRef idx="2">
            <a:schemeClr val="accent4"/>
          </a:fillRef>
          <a:effectRef idx="1">
            <a:schemeClr val="accent4"/>
          </a:effectRef>
          <a:fontRef idx="minor">
            <a:schemeClr val="dk1"/>
          </a:fontRef>
        </p:style>
        <p:txBody>
          <a:bodyPr lIns="72000" tIns="47819" rIns="72000" bIns="47819"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イ．</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が対象物</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さらされる程度</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（ばく露</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濃度など）</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とこの</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対象物</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有害性</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の程度</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考慮</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する方法</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378920" y="5577996"/>
            <a:ext cx="9110584" cy="1174985"/>
          </a:xfrm>
          <a:prstGeom prst="rect">
            <a:avLst/>
          </a:prstGeom>
          <a:ln w="9525">
            <a:solidFill>
              <a:schemeClr val="tx1"/>
            </a:solidFill>
          </a:ln>
        </p:spPr>
        <p:style>
          <a:lnRef idx="2">
            <a:schemeClr val="accent4"/>
          </a:lnRef>
          <a:fillRef idx="1">
            <a:schemeClr val="lt1"/>
          </a:fillRef>
          <a:effectRef idx="0">
            <a:schemeClr val="accent4"/>
          </a:effectRef>
          <a:fontRef idx="minor">
            <a:schemeClr val="dk1"/>
          </a:fontRef>
        </p:style>
        <p:txBody>
          <a:bodyPr wrap="square" lIns="72000" tIns="112957" rIns="72000" bIns="75305" rtlCol="0" anchor="t">
            <a:spAutoFit/>
          </a:bodyPr>
          <a:lstStyle/>
          <a:p>
            <a:pPr marL="188913" indent="-101600"/>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①特別則（</a:t>
            </a:r>
            <a:r>
              <a:rPr lang="zh-TW"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労働安全衛生法</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に基づく化学物質等に関する個別の規則）の対象</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物質（特定化学物質、有機</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溶剤など）</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については、特別則に定める具体的な措置</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の状況を確認</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方法</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01600"/>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安衛令別表１に定める危険物および同等の</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GHS</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分類による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危険性のある</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物質</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につ</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いて、</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安衛則</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01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第四章などの</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規定を</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確認する方法</a:t>
            </a:r>
          </a:p>
        </p:txBody>
      </p:sp>
      <p:sp>
        <p:nvSpPr>
          <p:cNvPr id="5" name="正方形/長方形 4"/>
          <p:cNvSpPr/>
          <p:nvPr/>
        </p:nvSpPr>
        <p:spPr>
          <a:xfrm>
            <a:off x="378920" y="4493600"/>
            <a:ext cx="9128386" cy="375560"/>
          </a:xfrm>
          <a:prstGeom prst="rect">
            <a:avLst/>
          </a:prstGeom>
          <a:solidFill>
            <a:srgbClr val="E1E1FF"/>
          </a:solidFill>
          <a:ln w="3175">
            <a:solidFill>
              <a:schemeClr val="tx1"/>
            </a:solidFill>
            <a:prstDash val="sysDash"/>
          </a:ln>
          <a:effectLst/>
        </p:spPr>
        <p:style>
          <a:lnRef idx="1">
            <a:schemeClr val="accent4"/>
          </a:lnRef>
          <a:fillRef idx="2">
            <a:schemeClr val="accent4"/>
          </a:fillRef>
          <a:effectRef idx="1">
            <a:schemeClr val="accent4"/>
          </a:effectRef>
          <a:fontRef idx="minor">
            <a:schemeClr val="dk1"/>
          </a:fontRef>
        </p:style>
        <p:txBody>
          <a:bodyPr lIns="72000" tIns="47819" rIns="72000" bIns="47819" rtlCol="0" anchor="ct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ウ．その他、</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ア</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または</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イに</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準じる</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方法</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279740260"/>
              </p:ext>
            </p:extLst>
          </p:nvPr>
        </p:nvGraphicFramePr>
        <p:xfrm>
          <a:off x="378920" y="1412776"/>
          <a:ext cx="9110584" cy="2847560"/>
        </p:xfrm>
        <a:graphic>
          <a:graphicData uri="http://schemas.openxmlformats.org/drawingml/2006/table">
            <a:tbl>
              <a:tblPr firstRow="1" bandRow="1">
                <a:tableStyleId>{5C22544A-7EE6-4342-B048-85BDC9FD1C3A}</a:tableStyleId>
              </a:tblPr>
              <a:tblGrid>
                <a:gridCol w="2019738"/>
                <a:gridCol w="7090846"/>
              </a:tblGrid>
              <a:tr h="360040">
                <a:tc>
                  <a:txBody>
                    <a:bodyPr/>
                    <a:lstStyle/>
                    <a:p>
                      <a:pPr algn="ctr">
                        <a:lnSpc>
                          <a:spcPct val="100000"/>
                        </a:lnSpc>
                      </a:pP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実測値による方法</a:t>
                      </a:r>
                    </a:p>
                  </a:txBody>
                  <a:tcPr marL="54000" marR="54000" marT="36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0" indent="0">
                        <a:lnSpc>
                          <a:spcPct val="100000"/>
                        </a:lnSpc>
                      </a:pP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対象の業務について</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作業環境測定</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よって</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測定した</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作業場所に</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おける</a:t>
                      </a:r>
                      <a:endPar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pP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化学物質などの</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気中濃度</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化学物質</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ばく露限界</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（日本産業衛生学会の許容濃度、</a:t>
                      </a:r>
                      <a:r>
                        <a:rPr lang="zh-TW"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米国産業衛生専門家会議</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ACGIH</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TLV-TWA</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と比較する方法</a:t>
                      </a:r>
                    </a:p>
                  </a:txBody>
                  <a:tcPr marL="72000" marR="72000" marT="36000" marB="36000">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752840">
                <a:tc>
                  <a:txBody>
                    <a:bodyPr/>
                    <a:lstStyle/>
                    <a:p>
                      <a:pPr algn="ctr">
                        <a:lnSpc>
                          <a:spcPct val="100000"/>
                        </a:lnSpc>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使用量などから</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推定する方法</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54000" marR="54000" marT="36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0" indent="0">
                        <a:lnSpc>
                          <a:spcPct val="100000"/>
                        </a:lnSpc>
                      </a:pP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数理モデルを用いて</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対象の業務</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作業を行う労働者の周辺の化学物質</a:t>
                      </a:r>
                      <a:endPar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pP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気中濃度を推定</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化学物質の</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ばく露限界と比較する方法</a:t>
                      </a:r>
                    </a:p>
                  </a:txBody>
                  <a:tcPr marL="72000" marR="72000" marT="36000" marB="36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370840">
                <a:tc>
                  <a:txBody>
                    <a:bodyPr/>
                    <a:lstStyle/>
                    <a:p>
                      <a:pPr algn="ctr">
                        <a:lnSpc>
                          <a:spcPct val="100000"/>
                        </a:lnSpc>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あらかじめ</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尺度化した表を</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使用する方法</a:t>
                      </a:r>
                    </a:p>
                  </a:txBody>
                  <a:tcPr marL="54000" marR="54000" marT="36000" marB="36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a:txBody>
                    <a:bodyPr/>
                    <a:lstStyle/>
                    <a:p>
                      <a:pPr marL="0" indent="0">
                        <a:lnSpc>
                          <a:spcPct val="100000"/>
                        </a:lnSpc>
                      </a:pP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対象の化学物質</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などへの</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労働者のばく露の程度</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とこの</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化学物質</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による</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有害性</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相対的に尺度化</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これら</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を縦軸と横軸とし、あらかじめ</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ばく露</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pP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程度</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と有害性</a:t>
                      </a:r>
                      <a:r>
                        <a:rPr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の程度に応じて</a:t>
                      </a: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リスクが割り付けられた表を使用してリスクを</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00000"/>
                        </a:lnSpc>
                      </a:pPr>
                      <a:r>
                        <a:rPr lang="ja-JP"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見積もる方法</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36000" marB="36000">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
        <p:nvSpPr>
          <p:cNvPr id="7" name="正方形/長方形 6"/>
          <p:cNvSpPr/>
          <p:nvPr/>
        </p:nvSpPr>
        <p:spPr>
          <a:xfrm>
            <a:off x="565561" y="1052736"/>
            <a:ext cx="8441910" cy="338554"/>
          </a:xfrm>
          <a:prstGeom prst="rect">
            <a:avLst/>
          </a:prstGeom>
        </p:spPr>
        <p:txBody>
          <a:bodyPr wrap="square">
            <a:spAutoFit/>
          </a:bodyPr>
          <a:lstStyle/>
          <a:p>
            <a:pPr marL="278942" indent="-278942"/>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具体的には以下のような方法が</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ある。</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この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うち実測値による方法</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望ましい。</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487840" y="4932457"/>
            <a:ext cx="8714730" cy="584775"/>
          </a:xfrm>
          <a:prstGeom prst="rect">
            <a:avLst/>
          </a:prstGeom>
        </p:spPr>
        <p:txBody>
          <a:bodyPr wrap="square">
            <a:spAutoFit/>
          </a:bodyPr>
          <a:lstStyle/>
          <a:p>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危険</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は健康障害を防止するための具体的な措置が労働安全衛生法関係法令の各条項に規定されている場合に、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これらの</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規定</a:t>
            </a: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を確認する方法</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ある</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14993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22</a:t>
            </a:fld>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1628937834"/>
              </p:ext>
            </p:extLst>
          </p:nvPr>
        </p:nvGraphicFramePr>
        <p:xfrm>
          <a:off x="717054" y="1301940"/>
          <a:ext cx="8196387" cy="2509920"/>
        </p:xfrm>
        <a:graphic>
          <a:graphicData uri="http://schemas.openxmlformats.org/drawingml/2006/table">
            <a:tbl>
              <a:tblPr>
                <a:tableStyleId>{BC89EF96-8CEA-46FF-86C4-4CE0E7609802}</a:tableStyleId>
              </a:tblPr>
              <a:tblGrid>
                <a:gridCol w="2213667"/>
                <a:gridCol w="1816136"/>
                <a:gridCol w="1050584"/>
                <a:gridCol w="1246400"/>
                <a:gridCol w="997120"/>
                <a:gridCol w="872480"/>
              </a:tblGrid>
              <a:tr h="216024">
                <a:tc rowSpan="2" gridSpan="2">
                  <a:txBody>
                    <a:bodyPr/>
                    <a:lstStyle/>
                    <a:p>
                      <a:pPr algn="just">
                        <a:lnSpc>
                          <a:spcPct val="100000"/>
                        </a:lnSpc>
                        <a:spcBef>
                          <a:spcPts val="600"/>
                        </a:spcBef>
                        <a:spcAft>
                          <a:spcPts val="0"/>
                        </a:spcAft>
                      </a:pPr>
                      <a:r>
                        <a:rPr lang="en-US"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9" marR="72009" marT="72000" marB="72000">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rowSpan="2" hMerge="1">
                  <a:txBody>
                    <a:bodyPr/>
                    <a:lstStyle/>
                    <a:p>
                      <a:endParaRPr kumimoji="1" lang="ja-JP" altLang="en-US"/>
                    </a:p>
                  </a:txBody>
                  <a:tcPr/>
                </a:tc>
                <a:tc gridSpan="4">
                  <a:txBody>
                    <a:bodyPr/>
                    <a:lstStyle/>
                    <a:p>
                      <a:pPr algn="ctr">
                        <a:lnSpc>
                          <a:spcPct val="100000"/>
                        </a:lnSpc>
                        <a:spcBef>
                          <a:spcPts val="600"/>
                        </a:spcBef>
                        <a:spcAft>
                          <a:spcPts val="0"/>
                        </a:spcAft>
                      </a:pPr>
                      <a:r>
                        <a:rPr lang="ja-JP" sz="1800" u="none"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危険</a:t>
                      </a:r>
                      <a:r>
                        <a:rPr lang="ja-JP" altLang="en-US" sz="1800" u="none"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または健康障害</a:t>
                      </a:r>
                      <a:r>
                        <a:rPr lang="ja-JP" sz="1800" u="none"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の程度（</a:t>
                      </a: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重篤度）</a:t>
                      </a:r>
                    </a:p>
                  </a:txBody>
                  <a:tcPr marL="72009" marR="72009" marT="72000" marB="72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7640">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ct val="100000"/>
                        </a:lnSpc>
                        <a:spcBef>
                          <a:spcPts val="600"/>
                        </a:spcBef>
                        <a:spcAft>
                          <a:spcPts val="0"/>
                        </a:spcAft>
                      </a:pPr>
                      <a:r>
                        <a:rPr lang="ja-JP" sz="1800" u="none" kern="100" dirty="0" smtClean="0">
                          <a:effectLst/>
                          <a:latin typeface="メイリオ" panose="020B0604030504040204" pitchFamily="50" charset="-128"/>
                          <a:ea typeface="メイリオ" panose="020B0604030504040204" pitchFamily="50" charset="-128"/>
                          <a:cs typeface="メイリオ" panose="020B0604030504040204" pitchFamily="50" charset="-128"/>
                        </a:rPr>
                        <a:t>死亡</a:t>
                      </a:r>
                      <a:endPar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600"/>
                        </a:spcBef>
                        <a:spcAft>
                          <a:spcPts val="0"/>
                        </a:spcAft>
                      </a:pPr>
                      <a:r>
                        <a:rPr lang="ja-JP" sz="1800" u="none" kern="100" dirty="0" smtClean="0">
                          <a:effectLst/>
                          <a:latin typeface="メイリオ" panose="020B0604030504040204" pitchFamily="50" charset="-128"/>
                          <a:ea typeface="メイリオ" panose="020B0604030504040204" pitchFamily="50" charset="-128"/>
                          <a:cs typeface="メイリオ" panose="020B0604030504040204" pitchFamily="50" charset="-128"/>
                        </a:rPr>
                        <a:t>後遺</a:t>
                      </a: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障害</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600"/>
                        </a:spcBef>
                        <a:spcAft>
                          <a:spcPts val="0"/>
                        </a:spcAft>
                      </a:pPr>
                      <a:r>
                        <a:rPr lang="ja-JP" sz="1800" u="none" kern="100" dirty="0" smtClean="0">
                          <a:effectLst/>
                          <a:latin typeface="メイリオ" panose="020B0604030504040204" pitchFamily="50" charset="-128"/>
                          <a:ea typeface="メイリオ" panose="020B0604030504040204" pitchFamily="50" charset="-128"/>
                          <a:cs typeface="メイリオ" panose="020B0604030504040204" pitchFamily="50" charset="-128"/>
                        </a:rPr>
                        <a:t>休業</a:t>
                      </a:r>
                      <a:endPar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lnSpc>
                          <a:spcPct val="100000"/>
                        </a:lnSpc>
                        <a:spcBef>
                          <a:spcPts val="600"/>
                        </a:spcBef>
                        <a:spcAft>
                          <a:spcPts val="0"/>
                        </a:spcAft>
                      </a:pPr>
                      <a:r>
                        <a:rPr lang="ja-JP" sz="1800" u="none" kern="100" dirty="0" smtClean="0">
                          <a:effectLst/>
                          <a:latin typeface="メイリオ" panose="020B0604030504040204" pitchFamily="50" charset="-128"/>
                          <a:ea typeface="メイリオ" panose="020B0604030504040204" pitchFamily="50" charset="-128"/>
                          <a:cs typeface="メイリオ" panose="020B0604030504040204" pitchFamily="50" charset="-128"/>
                        </a:rPr>
                        <a:t>軽傷</a:t>
                      </a:r>
                      <a:endPar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9" marR="72009" marT="72000" marB="72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r>
              <a:tr h="225312">
                <a:tc rowSpan="4">
                  <a:txBody>
                    <a:bodyPr/>
                    <a:lstStyle/>
                    <a:p>
                      <a:pPr marL="179388" indent="-179388" algn="ctr">
                        <a:lnSpc>
                          <a:spcPct val="100000"/>
                        </a:lnSpc>
                        <a:spcBef>
                          <a:spcPts val="600"/>
                        </a:spcBef>
                        <a:spcAft>
                          <a:spcPts val="0"/>
                        </a:spcAft>
                      </a:pPr>
                      <a:r>
                        <a:rPr lang="ja-JP" sz="18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危険</a:t>
                      </a:r>
                      <a:r>
                        <a:rPr lang="ja-JP" altLang="en-US" sz="18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または健康障害</a:t>
                      </a:r>
                      <a:r>
                        <a:rPr lang="ja-JP" sz="18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を生</a:t>
                      </a:r>
                      <a:r>
                        <a:rPr lang="ja-JP" altLang="en-US" sz="18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じ</a:t>
                      </a:r>
                      <a:r>
                        <a:rPr lang="ja-JP" sz="1800" u="none"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る</a:t>
                      </a:r>
                      <a:r>
                        <a:rPr lang="ja-JP" sz="1800" u="none"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おそれ</a:t>
                      </a: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の</a:t>
                      </a:r>
                      <a:r>
                        <a:rPr lang="ja-JP" sz="1800" u="none" kern="100" dirty="0" smtClean="0">
                          <a:effectLst/>
                          <a:latin typeface="メイリオ" panose="020B0604030504040204" pitchFamily="50" charset="-128"/>
                          <a:ea typeface="メイリオ" panose="020B0604030504040204" pitchFamily="50" charset="-128"/>
                          <a:cs typeface="メイリオ" panose="020B0604030504040204" pitchFamily="50" charset="-128"/>
                        </a:rPr>
                        <a:t>程度</a:t>
                      </a:r>
                      <a:endParaRPr lang="en-US" altLang="ja-JP" sz="1800" u="none"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spcBef>
                          <a:spcPts val="600"/>
                        </a:spcBef>
                        <a:spcAft>
                          <a:spcPts val="0"/>
                        </a:spcAft>
                      </a:pPr>
                      <a:r>
                        <a:rPr lang="ja-JP" sz="1800" u="none" kern="100" dirty="0" smtClean="0">
                          <a:effectLst/>
                          <a:latin typeface="メイリオ" panose="020B0604030504040204" pitchFamily="50" charset="-128"/>
                          <a:ea typeface="メイリオ" panose="020B0604030504040204" pitchFamily="50" charset="-128"/>
                          <a:cs typeface="メイリオ" panose="020B0604030504040204" pitchFamily="50" charset="-128"/>
                        </a:rPr>
                        <a:t>（発生</a:t>
                      </a: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可能性</a:t>
                      </a:r>
                      <a:r>
                        <a:rPr lang="ja-JP" sz="1800" u="none"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9" marR="72009" marT="72000" marB="72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E1E1FF"/>
                    </a:solidFill>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極めて高い</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rgbClr val="E5F5FF"/>
                    </a:solidFill>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５</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５</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４</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３</a:t>
                      </a:r>
                    </a:p>
                  </a:txBody>
                  <a:tcPr marL="72009" marR="72009" marT="72000" marB="72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r>
              <a:tr h="225312">
                <a:tc vMerge="1">
                  <a:txBody>
                    <a:bodyPr/>
                    <a:lstStyle/>
                    <a:p>
                      <a:endParaRPr kumimoji="1" lang="ja-JP" altLang="en-US"/>
                    </a:p>
                  </a:txBody>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比較的高い</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E5F5FF"/>
                    </a:solidFill>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５</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４</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３</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２</a:t>
                      </a:r>
                    </a:p>
                  </a:txBody>
                  <a:tcPr marL="72009" marR="72009" marT="72000" marB="72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r>
              <a:tr h="225312">
                <a:tc vMerge="1">
                  <a:txBody>
                    <a:bodyPr/>
                    <a:lstStyle/>
                    <a:p>
                      <a:endParaRPr kumimoji="1" lang="ja-JP" altLang="en-US"/>
                    </a:p>
                  </a:txBody>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可能性あり</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E5F5FF"/>
                    </a:solidFill>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４</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３</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２</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１</a:t>
                      </a:r>
                    </a:p>
                  </a:txBody>
                  <a:tcPr marL="72009" marR="72009" marT="72000" marB="72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r>
              <a:tr h="225312">
                <a:tc vMerge="1">
                  <a:txBody>
                    <a:bodyPr/>
                    <a:lstStyle/>
                    <a:p>
                      <a:endParaRPr kumimoji="1" lang="ja-JP" altLang="en-US"/>
                    </a:p>
                  </a:txBody>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ほとんどない</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rgbClr val="E5F5FF"/>
                    </a:solidFill>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４</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３</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１</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0"/>
                        </a:spcAft>
                      </a:pPr>
                      <a:r>
                        <a:rPr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１</a:t>
                      </a:r>
                    </a:p>
                  </a:txBody>
                  <a:tcPr marL="72009" marR="72009" marT="72000" marB="72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54713488"/>
              </p:ext>
            </p:extLst>
          </p:nvPr>
        </p:nvGraphicFramePr>
        <p:xfrm>
          <a:off x="704528" y="4124133"/>
          <a:ext cx="8208912" cy="2221920"/>
        </p:xfrm>
        <a:graphic>
          <a:graphicData uri="http://schemas.openxmlformats.org/drawingml/2006/table">
            <a:tbl>
              <a:tblPr>
                <a:tableStyleId>{BC89EF96-8CEA-46FF-86C4-4CE0E7609802}</a:tableStyleId>
              </a:tblPr>
              <a:tblGrid>
                <a:gridCol w="1480104"/>
                <a:gridCol w="1172702"/>
                <a:gridCol w="5556106"/>
              </a:tblGrid>
              <a:tr h="215411">
                <a:tc>
                  <a:txBody>
                    <a:bodyPr/>
                    <a:lstStyle/>
                    <a:p>
                      <a:pPr marL="0" algn="ctr" defTabSz="914400" rtl="0" eaLnBrk="1" latinLnBrk="0" hangingPunct="1">
                        <a:spcBef>
                          <a:spcPts val="600"/>
                        </a:spcBef>
                        <a:spcAft>
                          <a:spcPts val="0"/>
                        </a:spcAft>
                      </a:pPr>
                      <a:r>
                        <a:rPr kumimoji="1" lang="ja-JP" sz="1800" u="none" kern="100" dirty="0">
                          <a:effectLst/>
                          <a:latin typeface="メイリオ" panose="020B0604030504040204" pitchFamily="50" charset="-128"/>
                          <a:ea typeface="メイリオ" panose="020B0604030504040204" pitchFamily="50" charset="-128"/>
                          <a:cs typeface="メイリオ" panose="020B0604030504040204" pitchFamily="50" charset="-128"/>
                        </a:rPr>
                        <a:t>リスク</a:t>
                      </a:r>
                      <a:endParaRPr kumimoji="1" lang="ja-JP" sz="1800" u="none"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9" marR="72009" marT="72000" marB="72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優先度</a:t>
                      </a:r>
                    </a:p>
                  </a:txBody>
                  <a:tcPr marL="72009" marR="72009" marT="72000" marB="72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r>
              <a:tr h="381528">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４～５</a:t>
                      </a:r>
                    </a:p>
                  </a:txBody>
                  <a:tcPr marL="72009" marR="72009" marT="72000" marB="72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rgbClr val="E1E1FF"/>
                    </a:solidFill>
                  </a:tcPr>
                </a:tc>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高</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solidFill>
                      <a:srgbClr val="E5F5FF"/>
                    </a:solidFill>
                  </a:tcPr>
                </a:tc>
                <a:tc>
                  <a:txBody>
                    <a:bodyPr/>
                    <a:lstStyle/>
                    <a:p>
                      <a:pPr algn="just">
                        <a:spcAft>
                          <a:spcPts val="0"/>
                        </a:spcAft>
                      </a:pP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直ちにリスク低減措置</a:t>
                      </a:r>
                      <a:r>
                        <a:rPr lang="ja-JP" sz="1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講じる</a:t>
                      </a:r>
                      <a:r>
                        <a:rPr lang="ja-JP" sz="1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必要</a:t>
                      </a: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がある。</a:t>
                      </a:r>
                    </a:p>
                    <a:p>
                      <a:pPr algn="just">
                        <a:spcAft>
                          <a:spcPts val="0"/>
                        </a:spcAft>
                      </a:pP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措置</a:t>
                      </a:r>
                      <a:r>
                        <a:rPr lang="ja-JP" sz="1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講じる</a:t>
                      </a:r>
                      <a:r>
                        <a:rPr lang="ja-JP" sz="1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まで</a:t>
                      </a: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作業停止する必要がある</a:t>
                      </a:r>
                      <a:r>
                        <a:rPr lang="ja-JP" sz="1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9" marR="72009" marT="72000" marB="72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ysDot"/>
                      <a:round/>
                      <a:headEnd type="none" w="med" len="med"/>
                      <a:tailEnd type="none" w="med" len="med"/>
                    </a:lnB>
                  </a:tcPr>
                </a:tc>
              </a:tr>
              <a:tr h="381528">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２～３</a:t>
                      </a:r>
                    </a:p>
                  </a:txBody>
                  <a:tcPr marL="72009" marR="72009" marT="72000" marB="72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E1E1FF"/>
                    </a:solidFill>
                  </a:tcPr>
                </a:tc>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中</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rgbClr val="E5F5FF"/>
                    </a:solidFill>
                  </a:tcPr>
                </a:tc>
                <a:tc>
                  <a:txBody>
                    <a:bodyPr/>
                    <a:lstStyle/>
                    <a:p>
                      <a:pPr algn="just">
                        <a:spcAft>
                          <a:spcPts val="0"/>
                        </a:spcAft>
                      </a:pP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速やかにリスク低減措置</a:t>
                      </a:r>
                      <a:r>
                        <a:rPr lang="ja-JP" sz="1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講じる</a:t>
                      </a:r>
                      <a:r>
                        <a:rPr lang="ja-JP" sz="1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必要</a:t>
                      </a: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がある。</a:t>
                      </a:r>
                    </a:p>
                    <a:p>
                      <a:pPr algn="just">
                        <a:spcAft>
                          <a:spcPts val="0"/>
                        </a:spcAft>
                      </a:pP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措置</a:t>
                      </a:r>
                      <a:r>
                        <a:rPr lang="ja-JP" sz="1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8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講じる</a:t>
                      </a:r>
                      <a:r>
                        <a:rPr lang="ja-JP" sz="1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まで</a:t>
                      </a: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使用しないことが望ましい</a:t>
                      </a:r>
                      <a:r>
                        <a:rPr lang="ja-JP" sz="18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009" marR="72009" marT="72000" marB="72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r>
              <a:tr h="270616">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１</a:t>
                      </a:r>
                    </a:p>
                  </a:txBody>
                  <a:tcPr marL="72009" marR="72009" marT="72000" marB="72000" anchor="ctr">
                    <a:lnL w="9525" cap="flat" cmpd="sng" algn="ctr">
                      <a:solidFill>
                        <a:schemeClr val="tx1"/>
                      </a:solidFill>
                      <a:prstDash val="solid"/>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rgbClr val="E1E1FF"/>
                    </a:solidFill>
                  </a:tcPr>
                </a:tc>
                <a:tc>
                  <a:txBody>
                    <a:bodyPr/>
                    <a:lstStyle/>
                    <a:p>
                      <a:pPr algn="ctr">
                        <a:spcAft>
                          <a:spcPts val="0"/>
                        </a:spcAft>
                      </a:pP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低</a:t>
                      </a:r>
                    </a:p>
                  </a:txBody>
                  <a:tcPr marL="72009" marR="72009" marT="72000" marB="72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rgbClr val="E5F5FF"/>
                    </a:solidFill>
                  </a:tcPr>
                </a:tc>
                <a:tc>
                  <a:txBody>
                    <a:bodyPr/>
                    <a:lstStyle/>
                    <a:p>
                      <a:pPr algn="just">
                        <a:spcAft>
                          <a:spcPts val="0"/>
                        </a:spcAft>
                      </a:pPr>
                      <a:r>
                        <a:rPr lang="ja-JP" sz="1800" kern="100" dirty="0">
                          <a:effectLst/>
                          <a:latin typeface="メイリオ" panose="020B0604030504040204" pitchFamily="50" charset="-128"/>
                          <a:ea typeface="メイリオ" panose="020B0604030504040204" pitchFamily="50" charset="-128"/>
                          <a:cs typeface="メイリオ" panose="020B0604030504040204" pitchFamily="50" charset="-128"/>
                        </a:rPr>
                        <a:t>必要に応じてリスク低減措置を実施する。</a:t>
                      </a:r>
                    </a:p>
                  </a:txBody>
                  <a:tcPr marL="72009" marR="72009" marT="72000" marB="72000" anchor="ctr">
                    <a:lnL w="3175" cap="flat" cmpd="sng" algn="ctr">
                      <a:solidFill>
                        <a:schemeClr val="tx1"/>
                      </a:solidFill>
                      <a:prstDash val="sysDot"/>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99343" y="751173"/>
            <a:ext cx="7810612" cy="37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637" tIns="47819" rIns="95637" bIns="47819" numCol="1" anchor="ctr" anchorCtr="0" compatLnSpc="1">
            <a:prstTxWarp prst="textNoShape">
              <a:avLst/>
            </a:prstTxWarp>
            <a:spAutoFit/>
          </a:bodyPr>
          <a:lstStyle/>
          <a:p>
            <a:pPr eaLnBrk="0" fontAlgn="base" hangingPunct="0">
              <a:spcBef>
                <a:spcPct val="0"/>
              </a:spcBef>
              <a:spcAft>
                <a:spcPct val="0"/>
              </a:spcAft>
            </a:pP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発生</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可能性「</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②比較的</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高い</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重篤度</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「②後遺障害</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場合の</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見積り</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例</a:t>
            </a:r>
          </a:p>
        </p:txBody>
      </p:sp>
      <p:sp>
        <p:nvSpPr>
          <p:cNvPr id="6" name="円/楕円 5"/>
          <p:cNvSpPr/>
          <p:nvPr/>
        </p:nvSpPr>
        <p:spPr>
          <a:xfrm>
            <a:off x="5817096" y="1736832"/>
            <a:ext cx="1224136" cy="3240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ctr"/>
          <a:lstStyle/>
          <a:p>
            <a:pPr algn="ctr"/>
            <a:endParaRPr kumimoji="1" lang="ja-JP" altLang="en-US" dirty="0"/>
          </a:p>
        </p:txBody>
      </p:sp>
      <p:sp>
        <p:nvSpPr>
          <p:cNvPr id="7" name="円/楕円 6"/>
          <p:cNvSpPr/>
          <p:nvPr/>
        </p:nvSpPr>
        <p:spPr>
          <a:xfrm>
            <a:off x="2916588" y="2576254"/>
            <a:ext cx="1658584" cy="3240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ctr"/>
          <a:lstStyle/>
          <a:p>
            <a:pPr algn="ctr"/>
            <a:endParaRPr kumimoji="1" lang="ja-JP" altLang="en-US" dirty="0"/>
          </a:p>
        </p:txBody>
      </p:sp>
      <p:sp>
        <p:nvSpPr>
          <p:cNvPr id="8" name="円/楕円 7"/>
          <p:cNvSpPr/>
          <p:nvPr/>
        </p:nvSpPr>
        <p:spPr>
          <a:xfrm>
            <a:off x="5859664" y="2613617"/>
            <a:ext cx="1181567" cy="28663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ctr"/>
          <a:lstStyle/>
          <a:p>
            <a:pPr algn="ctr"/>
            <a:endParaRPr kumimoji="1" lang="ja-JP" altLang="en-US" dirty="0"/>
          </a:p>
        </p:txBody>
      </p:sp>
      <p:cxnSp>
        <p:nvCxnSpPr>
          <p:cNvPr id="9" name="直線矢印コネクタ 8"/>
          <p:cNvCxnSpPr/>
          <p:nvPr/>
        </p:nvCxnSpPr>
        <p:spPr>
          <a:xfrm>
            <a:off x="4575172" y="2924944"/>
            <a:ext cx="138594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6753200" y="2060848"/>
            <a:ext cx="0" cy="50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937681" y="4725143"/>
            <a:ext cx="1044000" cy="2880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ctr"/>
          <a:lstStyle/>
          <a:p>
            <a:pPr algn="ctr"/>
            <a:endParaRPr kumimoji="1" lang="ja-JP" altLang="en-US" dirty="0"/>
          </a:p>
        </p:txBody>
      </p:sp>
      <p:sp>
        <p:nvSpPr>
          <p:cNvPr id="12" name="角丸四角形 11"/>
          <p:cNvSpPr/>
          <p:nvPr/>
        </p:nvSpPr>
        <p:spPr>
          <a:xfrm>
            <a:off x="2100660" y="53999"/>
            <a:ext cx="5639842" cy="431999"/>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例１：マトリクスを用いた方法</a:t>
            </a:r>
          </a:p>
        </p:txBody>
      </p:sp>
      <p:sp>
        <p:nvSpPr>
          <p:cNvPr id="13" name="下矢印 12"/>
          <p:cNvSpPr/>
          <p:nvPr/>
        </p:nvSpPr>
        <p:spPr>
          <a:xfrm>
            <a:off x="4575172" y="3856360"/>
            <a:ext cx="505470" cy="295644"/>
          </a:xfrm>
          <a:prstGeom prst="downArrow">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ctr"/>
          <a:lstStyle/>
          <a:p>
            <a:pPr algn="ctr"/>
            <a:endParaRPr lang="ja-JP" altLang="en-US"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39110" y="53999"/>
            <a:ext cx="2061550" cy="432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72000" rIns="95637" bIns="0" rtlCol="0" anchor="ctr"/>
          <a:lstStyle/>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の見積り</a:t>
            </a:r>
          </a:p>
        </p:txBody>
      </p:sp>
    </p:spTree>
    <p:extLst>
      <p:ext uri="{BB962C8B-B14F-4D97-AF65-F5344CB8AC3E}">
        <p14:creationId xmlns:p14="http://schemas.microsoft.com/office/powerpoint/2010/main" val="2280526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408740" y="6442881"/>
            <a:ext cx="425252" cy="324933"/>
          </a:xfrm>
        </p:spPr>
        <p:txBody>
          <a:bodyPr/>
          <a:lstStyle/>
          <a:p>
            <a:fld id="{887BD1DF-11E3-42F2-B651-B731352B067F}" type="slidenum">
              <a:rPr lang="ja-JP" altLang="en-US" smtClean="0"/>
              <a:pPr/>
              <a:t>23</a:t>
            </a:fld>
            <a:endParaRPr lang="ja-JP" altLang="en-US" dirty="0"/>
          </a:p>
        </p:txBody>
      </p:sp>
      <p:sp>
        <p:nvSpPr>
          <p:cNvPr id="3" name="テキスト ボックス 2"/>
          <p:cNvSpPr txBox="1"/>
          <p:nvPr/>
        </p:nvSpPr>
        <p:spPr>
          <a:xfrm>
            <a:off x="6105128" y="1556792"/>
            <a:ext cx="3215419" cy="972000"/>
          </a:xfrm>
          <a:prstGeom prst="rect">
            <a:avLst/>
          </a:prstGeom>
          <a:solidFill>
            <a:schemeClr val="bg2"/>
          </a:solidFill>
          <a:ln w="6350">
            <a:solidFill>
              <a:schemeClr val="tx1"/>
            </a:solidFill>
          </a:ln>
        </p:spPr>
        <p:txBody>
          <a:bodyPr wrap="square" rtlCol="0">
            <a:spAutoFit/>
          </a:bodyPr>
          <a:lstStyle/>
          <a:p>
            <a:endParaRPr kumimoji="1" lang="en-US" altLang="ja-JP" dirty="0" smtClean="0"/>
          </a:p>
          <a:p>
            <a:endParaRPr lang="en-US" altLang="ja-JP" dirty="0"/>
          </a:p>
          <a:p>
            <a:endParaRPr kumimoji="1" lang="en-US" altLang="ja-JP" dirty="0" smtClean="0"/>
          </a:p>
          <a:p>
            <a:endParaRPr lang="en-US" altLang="ja-JP" dirty="0"/>
          </a:p>
        </p:txBody>
      </p:sp>
      <p:sp>
        <p:nvSpPr>
          <p:cNvPr id="4" name="テキスト ボックス 3"/>
          <p:cNvSpPr txBox="1"/>
          <p:nvPr/>
        </p:nvSpPr>
        <p:spPr>
          <a:xfrm>
            <a:off x="134634" y="509939"/>
            <a:ext cx="4458326" cy="527459"/>
          </a:xfrm>
          <a:prstGeom prst="rect">
            <a:avLst/>
          </a:prstGeom>
          <a:noFill/>
        </p:spPr>
        <p:txBody>
          <a:bodyPr wrap="square" lIns="95637" tIns="47819" rIns="95637" bIns="47819" rtlCol="0">
            <a:spAutoFit/>
          </a:bodyPr>
          <a:lstStyle>
            <a:defPPr>
              <a:defRPr lang="ja-JP"/>
            </a:defPPr>
            <a:lvl1pPr>
              <a:defRPr sz="14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89660" indent="-89660"/>
            <a:r>
              <a:rPr lang="ja-JP" altLang="en-US" b="0" dirty="0"/>
              <a:t>①</a:t>
            </a:r>
            <a:r>
              <a:rPr lang="en-US" altLang="ja-JP" b="0" dirty="0"/>
              <a:t>SDS</a:t>
            </a:r>
            <a:r>
              <a:rPr lang="ja-JP" altLang="en-US" b="0" dirty="0"/>
              <a:t>を用い、</a:t>
            </a:r>
            <a:r>
              <a:rPr lang="en-US" altLang="ja-JP" b="0" dirty="0"/>
              <a:t>GHS</a:t>
            </a:r>
            <a:r>
              <a:rPr lang="ja-JP" altLang="en-US" b="0" dirty="0" smtClean="0"/>
              <a:t>分類などを</a:t>
            </a:r>
            <a:r>
              <a:rPr lang="ja-JP" altLang="en-US" b="0" dirty="0"/>
              <a:t>参照して</a:t>
            </a:r>
            <a:r>
              <a:rPr lang="ja-JP" altLang="en-US" b="0" dirty="0" smtClean="0"/>
              <a:t>有害性</a:t>
            </a:r>
            <a:endParaRPr lang="en-US" altLang="ja-JP" b="0" dirty="0" smtClean="0"/>
          </a:p>
          <a:p>
            <a:pPr marL="89660" indent="-89660"/>
            <a:r>
              <a:rPr lang="ja-JP" altLang="en-US" b="0" dirty="0"/>
              <a:t>　</a:t>
            </a:r>
            <a:r>
              <a:rPr lang="ja-JP" altLang="en-US" b="0" dirty="0" smtClean="0"/>
              <a:t>の</a:t>
            </a:r>
            <a:r>
              <a:rPr lang="ja-JP" altLang="en-US" b="0" dirty="0"/>
              <a:t>レベル</a:t>
            </a:r>
            <a:r>
              <a:rPr lang="ja-JP" altLang="en-US" b="0" dirty="0" smtClean="0"/>
              <a:t>を</a:t>
            </a:r>
            <a:r>
              <a:rPr lang="ja-JP" altLang="en-US" b="0" dirty="0"/>
              <a:t>区分する。</a:t>
            </a:r>
          </a:p>
        </p:txBody>
      </p:sp>
      <p:graphicFrame>
        <p:nvGraphicFramePr>
          <p:cNvPr id="5" name="表 4"/>
          <p:cNvGraphicFramePr>
            <a:graphicFrameLocks noGrp="1"/>
          </p:cNvGraphicFramePr>
          <p:nvPr>
            <p:extLst>
              <p:ext uri="{D42A27DB-BD31-4B8C-83A1-F6EECF244321}">
                <p14:modId xmlns:p14="http://schemas.microsoft.com/office/powerpoint/2010/main" val="3274371440"/>
              </p:ext>
            </p:extLst>
          </p:nvPr>
        </p:nvGraphicFramePr>
        <p:xfrm>
          <a:off x="157156" y="1046984"/>
          <a:ext cx="4536504" cy="5278800"/>
        </p:xfrm>
        <a:graphic>
          <a:graphicData uri="http://schemas.openxmlformats.org/drawingml/2006/table">
            <a:tbl>
              <a:tblPr/>
              <a:tblGrid>
                <a:gridCol w="793280"/>
                <a:gridCol w="2663104"/>
                <a:gridCol w="1080120"/>
              </a:tblGrid>
              <a:tr h="296277">
                <a:tc>
                  <a:txBody>
                    <a:bodyPr/>
                    <a:lstStyle/>
                    <a:p>
                      <a:pPr algn="ctr">
                        <a:lnSpc>
                          <a:spcPct val="100000"/>
                        </a:lnSpc>
                      </a:pP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有害性の</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レベル</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12700" cmpd="sng">
                      <a:solidFill>
                        <a:schemeClr val="tx1"/>
                      </a:solidFill>
                      <a:prstDash val="solid"/>
                    </a:lnL>
                    <a:lnR w="9525"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ＧＨＳ分類における健康有害性クラスと区分</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9525"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r>
              <a:tr h="584704">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A</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・皮膚刺激性</a:t>
                      </a:r>
                      <a:endParaRPr kumimoji="1" lang="en-US" altLang="ja-JP"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・眼刺激性</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・吸引性呼吸器有害性</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・その他のグループに分類</a:t>
                      </a:r>
                      <a:endParaRPr kumimoji="1" lang="en-US" altLang="ja-JP"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されない粉体、蒸気</a:t>
                      </a:r>
                      <a:endPar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区分２</a:t>
                      </a:r>
                      <a:endParaRPr kumimoji="1" lang="en-US" altLang="ja-JP"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区分２</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区分１</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600">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B</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・急性毒性</a:t>
                      </a:r>
                      <a:endParaRPr kumimoji="1" lang="en-US" altLang="ja-JP"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・特定標的臓器（単回ばく露）</a:t>
                      </a:r>
                      <a:endPar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区分４</a:t>
                      </a:r>
                      <a:endParaRPr kumimoji="1" lang="en-US" altLang="ja-JP"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区分２</a:t>
                      </a:r>
                      <a:endPar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8736">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Ｃ</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・急性毒性</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・皮膚腐食性</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・眼刺激性</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・皮膚感作性</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・特定標的臓器（単回ばく露）</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・特定標的臓器（反復ばく露）</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区分３</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区分１</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区分１</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区分１</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区分１</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区分２</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3212">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D</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kumimoji="1" lang="ja-JP" altLang="en-US" sz="1400" b="0" i="0" dirty="0" smtClean="0">
                          <a:latin typeface="メイリオ" panose="020B0604030504040204" pitchFamily="50" charset="-128"/>
                          <a:ea typeface="メイリオ" panose="020B0604030504040204" pitchFamily="50" charset="-128"/>
                          <a:cs typeface="メイリオ" panose="020B0604030504040204" pitchFamily="50" charset="-128"/>
                        </a:rPr>
                        <a:t>・急性毒性</a:t>
                      </a:r>
                      <a:endParaRPr kumimoji="1" lang="en-US" altLang="ja-JP" sz="1400" b="0" i="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i="0" dirty="0" smtClean="0">
                          <a:latin typeface="メイリオ" panose="020B0604030504040204" pitchFamily="50" charset="-128"/>
                          <a:ea typeface="メイリオ" panose="020B0604030504040204" pitchFamily="50" charset="-128"/>
                          <a:cs typeface="メイリオ" panose="020B0604030504040204" pitchFamily="50" charset="-128"/>
                        </a:rPr>
                        <a:t>・発がん性</a:t>
                      </a:r>
                      <a:endParaRPr kumimoji="1" lang="en-US" altLang="ja-JP" sz="1400" b="0" i="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i="0" dirty="0" smtClean="0">
                          <a:latin typeface="メイリオ" panose="020B0604030504040204" pitchFamily="50" charset="-128"/>
                          <a:ea typeface="メイリオ" panose="020B0604030504040204" pitchFamily="50" charset="-128"/>
                          <a:cs typeface="メイリオ" panose="020B0604030504040204" pitchFamily="50" charset="-128"/>
                        </a:rPr>
                        <a:t>・特定標的臓器（反復ばく露）</a:t>
                      </a:r>
                      <a:endParaRPr kumimoji="1" lang="en-US" altLang="ja-JP" sz="1400" b="0" i="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i="0" dirty="0" smtClean="0">
                          <a:latin typeface="メイリオ" panose="020B0604030504040204" pitchFamily="50" charset="-128"/>
                          <a:ea typeface="メイリオ" panose="020B0604030504040204" pitchFamily="50" charset="-128"/>
                          <a:cs typeface="メイリオ" panose="020B0604030504040204" pitchFamily="50" charset="-128"/>
                        </a:rPr>
                        <a:t>・生殖毒性</a:t>
                      </a:r>
                      <a:endParaRPr kumimoji="1" lang="ja-JP" altLang="en-US" sz="1400" b="0" i="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r>
                        <a:rPr kumimoji="1" lang="ja-JP" altLang="en-US" sz="1400" b="0" i="0" dirty="0" smtClean="0">
                          <a:latin typeface="メイリオ" panose="020B0604030504040204" pitchFamily="50" charset="-128"/>
                          <a:ea typeface="メイリオ" panose="020B0604030504040204" pitchFamily="50" charset="-128"/>
                          <a:cs typeface="メイリオ" panose="020B0604030504040204" pitchFamily="50" charset="-128"/>
                        </a:rPr>
                        <a:t>区分１，２</a:t>
                      </a:r>
                      <a:endParaRPr kumimoji="1" lang="en-US" altLang="ja-JP" sz="1400" b="0" i="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i="0" dirty="0" smtClean="0">
                          <a:latin typeface="メイリオ" panose="020B0604030504040204" pitchFamily="50" charset="-128"/>
                          <a:ea typeface="メイリオ" panose="020B0604030504040204" pitchFamily="50" charset="-128"/>
                          <a:cs typeface="メイリオ" panose="020B0604030504040204" pitchFamily="50" charset="-128"/>
                        </a:rPr>
                        <a:t>区分２</a:t>
                      </a:r>
                      <a:endParaRPr kumimoji="1" lang="en-US" altLang="ja-JP" sz="1400" b="0" i="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i="0" dirty="0" smtClean="0">
                          <a:latin typeface="メイリオ" panose="020B0604030504040204" pitchFamily="50" charset="-128"/>
                          <a:ea typeface="メイリオ" panose="020B0604030504040204" pitchFamily="50" charset="-128"/>
                          <a:cs typeface="メイリオ" panose="020B0604030504040204" pitchFamily="50" charset="-128"/>
                        </a:rPr>
                        <a:t>区分１</a:t>
                      </a:r>
                      <a:endParaRPr kumimoji="1" lang="en-US" altLang="ja-JP" sz="1400" b="0" i="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i="0" dirty="0" smtClean="0">
                          <a:latin typeface="メイリオ" panose="020B0604030504040204" pitchFamily="50" charset="-128"/>
                          <a:ea typeface="メイリオ" panose="020B0604030504040204" pitchFamily="50" charset="-128"/>
                          <a:cs typeface="メイリオ" panose="020B0604030504040204" pitchFamily="50" charset="-128"/>
                        </a:rPr>
                        <a:t>区分１，２</a:t>
                      </a:r>
                      <a:endParaRPr kumimoji="1" lang="ja-JP" altLang="en-US" sz="1400" b="0" i="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1600">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Ｅ</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accent5">
                        <a:lumMod val="20000"/>
                        <a:lumOff val="80000"/>
                      </a:schemeClr>
                    </a:solidFill>
                  </a:tcPr>
                </a:tc>
                <a:tc>
                  <a:txBody>
                    <a:bodyPr/>
                    <a:lstStyle/>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・生殖細胞変異原性</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・発がん性</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・呼吸器感作性</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9525" cap="flat" cmpd="sng" algn="ctr">
                      <a:solidFill>
                        <a:schemeClr val="tx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区分１，２</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区分１</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区分１</a:t>
                      </a:r>
                      <a:endPar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L w="952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テキスト ボックス 5"/>
          <p:cNvSpPr txBox="1"/>
          <p:nvPr/>
        </p:nvSpPr>
        <p:spPr>
          <a:xfrm>
            <a:off x="4880992" y="509939"/>
            <a:ext cx="4953000" cy="1037070"/>
          </a:xfrm>
          <a:prstGeom prst="rect">
            <a:avLst/>
          </a:prstGeom>
          <a:noFill/>
        </p:spPr>
        <p:txBody>
          <a:bodyPr wrap="square" lIns="72000" tIns="36000" rIns="72000" bIns="36000" rtlCol="0">
            <a:spAutoFit/>
          </a:bodyPr>
          <a:lstStyle>
            <a:defPPr>
              <a:defRPr lang="ja-JP"/>
            </a:defPPr>
            <a:lvl1pPr marL="85725" indent="-85725">
              <a:defRPr sz="1400" b="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②作業環境レベルと作業</a:t>
            </a:r>
            <a:r>
              <a:rPr lang="ja-JP" altLang="en-US" dirty="0" smtClean="0"/>
              <a:t>時間などから</a:t>
            </a:r>
            <a:r>
              <a:rPr lang="ja-JP" altLang="en-US" dirty="0"/>
              <a:t>、ばく</a:t>
            </a:r>
            <a:r>
              <a:rPr lang="ja-JP" altLang="en-US" dirty="0" smtClean="0"/>
              <a:t>露</a:t>
            </a:r>
            <a:endParaRPr lang="en-US" altLang="ja-JP" dirty="0" smtClean="0"/>
          </a:p>
          <a:p>
            <a:r>
              <a:rPr lang="ja-JP" altLang="en-US" dirty="0"/>
              <a:t>　</a:t>
            </a:r>
            <a:r>
              <a:rPr lang="en-US" altLang="ja-JP" dirty="0" smtClean="0"/>
              <a:t> </a:t>
            </a:r>
            <a:r>
              <a:rPr lang="ja-JP" altLang="en-US" dirty="0" smtClean="0"/>
              <a:t>レベルを推定</a:t>
            </a:r>
            <a:r>
              <a:rPr lang="ja-JP" altLang="en-US" dirty="0"/>
              <a:t>する</a:t>
            </a:r>
            <a:r>
              <a:rPr lang="ja-JP" altLang="en-US" dirty="0" smtClean="0"/>
              <a:t>。</a:t>
            </a:r>
            <a:endParaRPr lang="en-US" altLang="ja-JP" dirty="0" smtClean="0"/>
          </a:p>
          <a:p>
            <a:r>
              <a:rPr lang="ja-JP" altLang="en-US" dirty="0" smtClean="0"/>
              <a:t>  （</a:t>
            </a:r>
            <a:r>
              <a:rPr lang="ja-JP" altLang="en-US" dirty="0"/>
              <a:t>作業レベルは以下のような式で算出）</a:t>
            </a:r>
            <a:endParaRPr lang="en-US" altLang="ja-JP" dirty="0"/>
          </a:p>
          <a:p>
            <a:pPr>
              <a:lnSpc>
                <a:spcPts val="400"/>
              </a:lnSpc>
            </a:pPr>
            <a:endParaRPr lang="en-US" altLang="ja-JP" dirty="0" smtClean="0"/>
          </a:p>
          <a:p>
            <a:pPr>
              <a:lnSpc>
                <a:spcPts val="400"/>
              </a:lnSpc>
            </a:pPr>
            <a:endParaRPr lang="en-US" altLang="ja-JP" dirty="0" smtClean="0"/>
          </a:p>
          <a:p>
            <a:pPr indent="0"/>
            <a:r>
              <a:rPr lang="ja-JP" altLang="en-US" b="1" dirty="0" smtClean="0"/>
              <a:t> 作業</a:t>
            </a:r>
            <a:r>
              <a:rPr lang="ja-JP" altLang="en-US" b="1" dirty="0"/>
              <a:t>環境</a:t>
            </a:r>
            <a:r>
              <a:rPr lang="ja-JP" altLang="en-US" b="1" dirty="0" smtClean="0"/>
              <a:t>レベル ＝</a:t>
            </a:r>
            <a:r>
              <a:rPr lang="en-US" altLang="ja-JP" b="1" dirty="0"/>
              <a:t>(</a:t>
            </a:r>
            <a:r>
              <a:rPr lang="ja-JP" altLang="en-US" b="1" dirty="0"/>
              <a:t>取扱量</a:t>
            </a:r>
            <a:r>
              <a:rPr lang="en-US" altLang="ja-JP" b="1" dirty="0"/>
              <a:t>)</a:t>
            </a:r>
            <a:r>
              <a:rPr lang="ja-JP" altLang="en-US" b="1" dirty="0"/>
              <a:t>＋</a:t>
            </a:r>
            <a:r>
              <a:rPr lang="en-US" altLang="ja-JP" b="1" dirty="0"/>
              <a:t>(</a:t>
            </a:r>
            <a:r>
              <a:rPr lang="ja-JP" altLang="en-US" b="1" dirty="0"/>
              <a:t>揮発性・飛散性</a:t>
            </a:r>
            <a:r>
              <a:rPr lang="en-US" altLang="ja-JP" b="1" dirty="0"/>
              <a:t>)</a:t>
            </a:r>
            <a:r>
              <a:rPr lang="ja-JP" altLang="en-US" b="1" dirty="0"/>
              <a:t>－</a:t>
            </a:r>
            <a:r>
              <a:rPr lang="en-US" altLang="ja-JP" b="1" dirty="0"/>
              <a:t>(</a:t>
            </a:r>
            <a:r>
              <a:rPr lang="ja-JP" altLang="en-US" b="1" dirty="0"/>
              <a:t>換気</a:t>
            </a:r>
            <a:r>
              <a:rPr lang="en-US" altLang="ja-JP" b="1" dirty="0"/>
              <a:t>)</a:t>
            </a:r>
          </a:p>
        </p:txBody>
      </p:sp>
      <p:sp>
        <p:nvSpPr>
          <p:cNvPr id="7" name="テキスト ボックス 6"/>
          <p:cNvSpPr txBox="1"/>
          <p:nvPr/>
        </p:nvSpPr>
        <p:spPr>
          <a:xfrm>
            <a:off x="39110" y="6477188"/>
            <a:ext cx="5705978" cy="408196"/>
          </a:xfrm>
          <a:prstGeom prst="rect">
            <a:avLst/>
          </a:prstGeom>
          <a:noFill/>
        </p:spPr>
        <p:txBody>
          <a:bodyPr wrap="square" lIns="95637" tIns="47819" rIns="95637" bIns="47819" rtlCol="0">
            <a:spAutoFit/>
          </a:bodyPr>
          <a:lstStyle/>
          <a:p>
            <a:pPr>
              <a:lnSpc>
                <a:spcPts val="1200"/>
              </a:lnSpc>
            </a:pP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これら</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の表はリスクの見積り方を例示</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するもの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であり</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有害性のレベル分け、ばく</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露レベル</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の推定</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は仮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のものです。</a:t>
            </a:r>
          </a:p>
        </p:txBody>
      </p:sp>
      <p:graphicFrame>
        <p:nvGraphicFramePr>
          <p:cNvPr id="8" name="表 7"/>
          <p:cNvGraphicFramePr>
            <a:graphicFrameLocks noGrp="1"/>
          </p:cNvGraphicFramePr>
          <p:nvPr>
            <p:extLst>
              <p:ext uri="{D42A27DB-BD31-4B8C-83A1-F6EECF244321}">
                <p14:modId xmlns:p14="http://schemas.microsoft.com/office/powerpoint/2010/main" val="1156163000"/>
              </p:ext>
            </p:extLst>
          </p:nvPr>
        </p:nvGraphicFramePr>
        <p:xfrm>
          <a:off x="6105128" y="2604018"/>
          <a:ext cx="3204356" cy="1617070"/>
        </p:xfrm>
        <a:graphic>
          <a:graphicData uri="http://schemas.openxmlformats.org/drawingml/2006/table">
            <a:tbl>
              <a:tblPr/>
              <a:tblGrid>
                <a:gridCol w="216024"/>
                <a:gridCol w="900100"/>
                <a:gridCol w="432048"/>
                <a:gridCol w="360040"/>
                <a:gridCol w="468052"/>
                <a:gridCol w="360040"/>
                <a:gridCol w="468052"/>
              </a:tblGrid>
              <a:tr h="234074">
                <a:tc rowSpan="2" gridSpan="2">
                  <a:txBody>
                    <a:bodyPr/>
                    <a:lstStyle/>
                    <a:p>
                      <a:pPr algn="ctr"/>
                      <a:r>
                        <a:rPr kumimoji="1" lang="ja-JP" altLang="en-US" sz="850" b="0" dirty="0" smtClean="0">
                          <a:latin typeface="メイリオ" panose="020B0604030504040204" pitchFamily="50" charset="-128"/>
                          <a:ea typeface="メイリオ" panose="020B0604030504040204" pitchFamily="50" charset="-128"/>
                          <a:cs typeface="メイリオ" panose="020B0604030504040204" pitchFamily="50" charset="-128"/>
                        </a:rPr>
                        <a:t>ばく露レベル</a:t>
                      </a:r>
                      <a:endParaRPr kumimoji="1" lang="ja-JP" altLang="en-US" sz="8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hMerge="1">
                  <a:txBody>
                    <a:bodyPr/>
                    <a:lstStyle/>
                    <a:p>
                      <a:endParaRPr kumimoji="1" lang="ja-JP" altLang="en-US"/>
                    </a:p>
                  </a:txBody>
                  <a:tcPr/>
                </a:tc>
                <a:tc gridSpan="5">
                  <a:txBody>
                    <a:bodyPr/>
                    <a:lstStyle/>
                    <a:p>
                      <a:pPr algn="ctr"/>
                      <a:r>
                        <a:rPr kumimoji="1" lang="ja-JP" altLang="en-US" sz="850" b="0" dirty="0" smtClean="0">
                          <a:latin typeface="メイリオ" panose="020B0604030504040204" pitchFamily="50" charset="-128"/>
                          <a:ea typeface="メイリオ" panose="020B0604030504040204" pitchFamily="50" charset="-128"/>
                          <a:cs typeface="メイリオ" panose="020B0604030504040204" pitchFamily="50" charset="-128"/>
                        </a:rPr>
                        <a:t>作業環境レベル</a:t>
                      </a:r>
                      <a:endParaRPr kumimoji="1" lang="ja-JP" altLang="en-US" sz="8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0">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34074">
                <a:tc gridSpan="2"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850" b="0" dirty="0" smtClean="0">
                          <a:latin typeface="メイリオ" panose="020B0604030504040204" pitchFamily="50" charset="-128"/>
                          <a:ea typeface="メイリオ" panose="020B0604030504040204" pitchFamily="50" charset="-128"/>
                          <a:cs typeface="メイリオ" panose="020B0604030504040204" pitchFamily="50" charset="-128"/>
                        </a:rPr>
                        <a:t>５以上</a:t>
                      </a:r>
                      <a:endParaRPr kumimoji="1" lang="ja-JP" altLang="en-US" sz="8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850" b="0"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ja-JP" altLang="en-US" sz="8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850" b="0" dirty="0" smtClean="0">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sz="8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850" b="0"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8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ja-JP" altLang="en-US" sz="850" b="0" dirty="0" smtClean="0">
                          <a:latin typeface="メイリオ" panose="020B0604030504040204" pitchFamily="50" charset="-128"/>
                          <a:ea typeface="メイリオ" panose="020B0604030504040204" pitchFamily="50" charset="-128"/>
                          <a:cs typeface="メイリオ" panose="020B0604030504040204" pitchFamily="50" charset="-128"/>
                        </a:rPr>
                        <a:t>１以下</a:t>
                      </a:r>
                      <a:endParaRPr kumimoji="1" lang="ja-JP" altLang="en-US" sz="85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76452">
                <a:tc rowSpan="5">
                  <a:txBody>
                    <a:bodyPr/>
                    <a:lstStyle/>
                    <a:p>
                      <a:pPr algn="ctr"/>
                      <a:r>
                        <a:rPr kumimoji="1"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年間作業時</a:t>
                      </a:r>
                      <a:r>
                        <a:rPr kumimoji="1" lang="ja-JP" altLang="en-US" sz="1000" b="0" dirty="0" smtClean="0">
                          <a:latin typeface="メイリオ" panose="020B0604030504040204" pitchFamily="50" charset="-128"/>
                          <a:ea typeface="メイリオ" panose="020B0604030504040204" pitchFamily="50" charset="-128"/>
                          <a:cs typeface="メイリオ" panose="020B0604030504040204" pitchFamily="50" charset="-128"/>
                        </a:rPr>
                        <a:t>間</a:t>
                      </a:r>
                      <a:endParaRPr kumimoji="1" lang="ja-JP" altLang="en-US" sz="10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nchor="ctr">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1E1FF"/>
                    </a:solidFill>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400</a:t>
                      </a:r>
                      <a:r>
                        <a:rPr kumimoji="1"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時間超過</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5FF"/>
                    </a:solidFill>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Ⅴ</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Ⅴ</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Ⅳ</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Ⅳ</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Ⅲ</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074">
                <a:tc vMerge="1">
                  <a:txBody>
                    <a:bodyPr/>
                    <a:lstStyle/>
                    <a:p>
                      <a:pPr algn="ctr"/>
                      <a:endParaRPr kumimoji="1" lang="ja-JP" altLang="en-US" sz="1000" b="1"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400</a:t>
                      </a:r>
                      <a:r>
                        <a:rPr kumimoji="1"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5FF"/>
                    </a:solidFill>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Ⅴ</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Ⅳ</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Ⅳ</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Ⅲ</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Ⅱ</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162">
                <a:tc vMerge="1">
                  <a:txBody>
                    <a:bodyPr/>
                    <a:lstStyle/>
                    <a:p>
                      <a:pPr algn="ctr"/>
                      <a:endParaRPr kumimoji="1" lang="ja-JP" altLang="en-US" sz="1000" b="1"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5FF"/>
                    </a:solidFill>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Ⅳ</a:t>
                      </a: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Ⅳ</a:t>
                      </a: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Ⅲ</a:t>
                      </a: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Ⅲ</a:t>
                      </a: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Ⅱ</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496">
                <a:tc vMerge="1">
                  <a:txBody>
                    <a:bodyPr/>
                    <a:lstStyle/>
                    <a:p>
                      <a:pPr algn="ctr"/>
                      <a:endParaRPr kumimoji="1" lang="ja-JP" altLang="en-US" sz="1000" b="1"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25</a:t>
                      </a:r>
                      <a:r>
                        <a:rPr kumimoji="1"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5FF"/>
                    </a:solidFill>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Ⅳ</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Ⅲ</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Ⅲ</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Ⅱ</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Ⅱ</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678">
                <a:tc vMerge="1">
                  <a:txBody>
                    <a:bodyPr/>
                    <a:lstStyle/>
                    <a:p>
                      <a:pPr algn="ctr"/>
                      <a:endParaRPr kumimoji="1" lang="ja-JP" altLang="en-US" sz="1000" b="1"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900" b="0" dirty="0" smtClean="0">
                          <a:latin typeface="メイリオ" panose="020B0604030504040204" pitchFamily="50" charset="-128"/>
                          <a:ea typeface="メイリオ" panose="020B0604030504040204" pitchFamily="50" charset="-128"/>
                          <a:cs typeface="メイリオ" panose="020B0604030504040204" pitchFamily="50" charset="-128"/>
                        </a:rPr>
                        <a:t>時間未満</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F5FF"/>
                    </a:solidFill>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Ⅲ</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Ⅱ</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Ⅱ</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Ⅱ</a:t>
                      </a: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900" b="0" dirty="0" smtClean="0">
                          <a:latin typeface="メイリオ" panose="020B0604030504040204" pitchFamily="50" charset="-128"/>
                          <a:ea typeface="メイリオ" panose="020B0604030504040204" pitchFamily="50" charset="-128"/>
                          <a:cs typeface="メイリオ" panose="020B0604030504040204" pitchFamily="50" charset="-128"/>
                        </a:rPr>
                        <a:t>Ⅰ</a:t>
                      </a:r>
                    </a:p>
                  </a:txBody>
                  <a:tcPr marL="37800" marR="37800" marT="54000" marB="37552" anchor="ctr">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556010058"/>
              </p:ext>
            </p:extLst>
          </p:nvPr>
        </p:nvGraphicFramePr>
        <p:xfrm>
          <a:off x="6112455" y="4581128"/>
          <a:ext cx="3233033" cy="2178448"/>
        </p:xfrm>
        <a:graphic>
          <a:graphicData uri="http://schemas.openxmlformats.org/drawingml/2006/table">
            <a:tbl>
              <a:tblPr/>
              <a:tblGrid>
                <a:gridCol w="265773"/>
                <a:gridCol w="353370"/>
                <a:gridCol w="504056"/>
                <a:gridCol w="540060"/>
                <a:gridCol w="576064"/>
                <a:gridCol w="540060"/>
                <a:gridCol w="453650"/>
              </a:tblGrid>
              <a:tr h="234074">
                <a:tc rowSpan="2" gridSpan="2">
                  <a:txBody>
                    <a:bodyPr/>
                    <a:lstStyle/>
                    <a:p>
                      <a:pPr algn="ct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hMerge="1">
                  <a:txBody>
                    <a:bodyPr/>
                    <a:lstStyle/>
                    <a:p>
                      <a:endParaRPr kumimoji="1" lang="ja-JP" altLang="en-US"/>
                    </a:p>
                  </a:txBody>
                  <a:tcPr/>
                </a:tc>
                <a:tc gridSpan="5">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ばく露レベル</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7168">
                <a:tc gridSpan="2"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Ⅴ</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Ⅳ</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Ⅲ</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Ⅱ</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Ⅰ</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155688">
                <a:tc rowSpan="5">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有害性のレベル</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1E1FF"/>
                    </a:solidFill>
                  </a:tcP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E</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5FF"/>
                    </a:solidFill>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５</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５</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448">
                <a:tc vMerge="1">
                  <a:txBody>
                    <a:bodyPr/>
                    <a:lstStyle/>
                    <a:p>
                      <a:pPr algn="ctr"/>
                      <a:endParaRPr kumimoji="1" lang="ja-JP" altLang="en-US" sz="1000" b="1"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D</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5FF"/>
                    </a:solidFill>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５</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3208">
                <a:tc vMerge="1">
                  <a:txBody>
                    <a:bodyPr/>
                    <a:lstStyle/>
                    <a:p>
                      <a:pPr algn="ctr"/>
                      <a:endParaRPr kumimoji="1" lang="ja-JP" altLang="en-US" sz="1000" b="1"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Ｃ</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5FF"/>
                    </a:solidFill>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３</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３</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964">
                <a:tc vMerge="1">
                  <a:txBody>
                    <a:bodyPr/>
                    <a:lstStyle/>
                    <a:p>
                      <a:pPr algn="ctr"/>
                      <a:endParaRPr kumimoji="1" lang="ja-JP" altLang="en-US" sz="1000" b="1"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B</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F5FF"/>
                    </a:solidFill>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724">
                <a:tc vMerge="1">
                  <a:txBody>
                    <a:bodyPr/>
                    <a:lstStyle/>
                    <a:p>
                      <a:pPr algn="ctr"/>
                      <a:endParaRPr kumimoji="1" lang="ja-JP" altLang="en-US" sz="1000" b="1" dirty="0"/>
                    </a:p>
                  </a:txBody>
                  <a:tcP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pPr algn="ctr"/>
                      <a:r>
                        <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rPr>
                        <a:t>A</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F5FF"/>
                    </a:solidFill>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14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400" b="0" dirty="0" smtClean="0">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sz="1400" b="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54000" marB="37552">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530905339"/>
              </p:ext>
            </p:extLst>
          </p:nvPr>
        </p:nvGraphicFramePr>
        <p:xfrm>
          <a:off x="6296211" y="1623439"/>
          <a:ext cx="716984" cy="821883"/>
        </p:xfrm>
        <a:graphic>
          <a:graphicData uri="http://schemas.openxmlformats.org/drawingml/2006/table">
            <a:tbl>
              <a:tblPr>
                <a:tableStyleId>{616DA210-FB5B-4158-B5E0-FEB733F419BA}</a:tableStyleId>
              </a:tblPr>
              <a:tblGrid>
                <a:gridCol w="716984"/>
              </a:tblGrid>
              <a:tr h="821883">
                <a:tc>
                  <a:txBody>
                    <a:bodyPr/>
                    <a:lstStyle/>
                    <a:p>
                      <a:pPr algn="ctr"/>
                      <a:r>
                        <a:rPr kumimoji="1" lang="ja-JP" altLang="en-US" sz="857" b="1" dirty="0" smtClean="0">
                          <a:latin typeface="メイリオ" panose="020B0604030504040204" pitchFamily="50" charset="-128"/>
                          <a:ea typeface="メイリオ" panose="020B0604030504040204" pitchFamily="50" charset="-128"/>
                          <a:cs typeface="メイリオ" panose="020B0604030504040204" pitchFamily="50" charset="-128"/>
                        </a:rPr>
                        <a:t>取扱量</a:t>
                      </a:r>
                      <a:endParaRPr kumimoji="1" lang="ja-JP" altLang="en-US" sz="857"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800"/>
                        </a:lnSpc>
                      </a:pP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多量：</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中量：２</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少量：１</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108000" marB="3755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274103587"/>
              </p:ext>
            </p:extLst>
          </p:nvPr>
        </p:nvGraphicFramePr>
        <p:xfrm>
          <a:off x="7088299" y="1623440"/>
          <a:ext cx="604867" cy="825832"/>
        </p:xfrm>
        <a:graphic>
          <a:graphicData uri="http://schemas.openxmlformats.org/drawingml/2006/table">
            <a:tbl>
              <a:tblPr>
                <a:tableStyleId>{616DA210-FB5B-4158-B5E0-FEB733F419BA}</a:tableStyleId>
              </a:tblPr>
              <a:tblGrid>
                <a:gridCol w="604867"/>
              </a:tblGrid>
              <a:tr h="785880">
                <a:tc>
                  <a:txBody>
                    <a:bodyPr/>
                    <a:lstStyle/>
                    <a:p>
                      <a:pPr algn="ctr">
                        <a:lnSpc>
                          <a:spcPts val="900"/>
                        </a:lnSpc>
                      </a:pPr>
                      <a:r>
                        <a:rPr kumimoji="1" lang="ja-JP" altLang="en-US" sz="850" b="1" dirty="0" smtClean="0">
                          <a:latin typeface="メイリオ" panose="020B0604030504040204" pitchFamily="50" charset="-128"/>
                          <a:ea typeface="メイリオ" panose="020B0604030504040204" pitchFamily="50" charset="-128"/>
                          <a:cs typeface="メイリオ" panose="020B0604030504040204" pitchFamily="50" charset="-128"/>
                        </a:rPr>
                        <a:t>揮発性･</a:t>
                      </a:r>
                      <a:endParaRPr kumimoji="1" lang="en-US" altLang="ja-JP" sz="85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ts val="900"/>
                        </a:lnSpc>
                      </a:pPr>
                      <a:r>
                        <a:rPr kumimoji="1" lang="en-US" altLang="ja-JP" sz="850" b="1"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50" b="1" dirty="0" smtClean="0">
                          <a:latin typeface="メイリオ" panose="020B0604030504040204" pitchFamily="50" charset="-128"/>
                          <a:ea typeface="メイリオ" panose="020B0604030504040204" pitchFamily="50" charset="-128"/>
                          <a:cs typeface="メイリオ" panose="020B0604030504040204" pitchFamily="50" charset="-128"/>
                        </a:rPr>
                        <a:t>飛散性</a:t>
                      </a:r>
                      <a:endParaRPr kumimoji="1" lang="ja-JP" altLang="en-US" sz="85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600"/>
                        </a:lnSpc>
                      </a:pP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高：３</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中：２</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低：１</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72000" marB="3755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168657295"/>
              </p:ext>
            </p:extLst>
          </p:nvPr>
        </p:nvGraphicFramePr>
        <p:xfrm>
          <a:off x="7772375" y="1623440"/>
          <a:ext cx="1404156" cy="833892"/>
        </p:xfrm>
        <a:graphic>
          <a:graphicData uri="http://schemas.openxmlformats.org/drawingml/2006/table">
            <a:tbl>
              <a:tblPr>
                <a:tableStyleId>{616DA210-FB5B-4158-B5E0-FEB733F419BA}</a:tableStyleId>
              </a:tblPr>
              <a:tblGrid>
                <a:gridCol w="1404156"/>
              </a:tblGrid>
              <a:tr h="821884">
                <a:tc>
                  <a:txBody>
                    <a:bodyPr/>
                    <a:lstStyle/>
                    <a:p>
                      <a:pPr algn="ctr"/>
                      <a:r>
                        <a:rPr kumimoji="1" lang="ja-JP" altLang="en-US" sz="8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換   気</a:t>
                      </a:r>
                      <a:endParaRPr kumimoji="1" lang="ja-JP" altLang="en-US" sz="8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遠隔操作・完全密閉：４</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局所排気：３</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全体換気・屋外作業：２</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換気なし：１</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marL="72000" marR="0" marT="108000" marB="3755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3" name="テキスト ボックス 12"/>
          <p:cNvSpPr txBox="1"/>
          <p:nvPr/>
        </p:nvSpPr>
        <p:spPr>
          <a:xfrm>
            <a:off x="4880993" y="4365104"/>
            <a:ext cx="4824536" cy="250460"/>
          </a:xfrm>
          <a:prstGeom prst="rect">
            <a:avLst/>
          </a:prstGeom>
          <a:noFill/>
        </p:spPr>
        <p:txBody>
          <a:bodyPr wrap="square" lIns="95637" tIns="47819" rIns="95637" bIns="47819" rtlCol="0">
            <a:spAutoFit/>
          </a:bodyPr>
          <a:lstStyle>
            <a:defPPr>
              <a:defRPr lang="ja-JP"/>
            </a:defPPr>
            <a:lvl1pPr marL="85725" indent="-85725">
              <a:defRPr sz="1200" b="0">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ts val="1200"/>
              </a:lnSpc>
            </a:pPr>
            <a:r>
              <a:rPr lang="ja-JP" altLang="en-US" sz="1400" dirty="0" smtClean="0"/>
              <a:t>③有害性</a:t>
            </a:r>
            <a:r>
              <a:rPr lang="ja-JP" altLang="en-US" sz="1400" dirty="0"/>
              <a:t>のレベルとばく露レベルから</a:t>
            </a:r>
            <a:r>
              <a:rPr lang="ja-JP" altLang="en-US" sz="1400" dirty="0" smtClean="0"/>
              <a:t>リスク</a:t>
            </a:r>
            <a:r>
              <a:rPr lang="en-US" altLang="ja-JP" sz="1400" dirty="0" smtClean="0"/>
              <a:t> </a:t>
            </a:r>
            <a:r>
              <a:rPr lang="ja-JP" altLang="en-US" sz="1400" dirty="0" smtClean="0"/>
              <a:t>を見積る</a:t>
            </a:r>
            <a:r>
              <a:rPr lang="ja-JP" altLang="en-US" sz="1400" dirty="0"/>
              <a:t>。</a:t>
            </a:r>
          </a:p>
        </p:txBody>
      </p:sp>
      <p:sp>
        <p:nvSpPr>
          <p:cNvPr id="14" name="角丸四角形 13"/>
          <p:cNvSpPr/>
          <p:nvPr/>
        </p:nvSpPr>
        <p:spPr>
          <a:xfrm>
            <a:off x="2100660" y="102561"/>
            <a:ext cx="7604868" cy="383437"/>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例２：</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化学物質などの</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有害性とばく露の量を相対的に尺度化し</a:t>
            </a: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、リスクを見積もる方法の例</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39110" y="53999"/>
            <a:ext cx="2061550" cy="432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72000" rIns="95637" bIns="0" rtlCol="0" anchor="ctr"/>
          <a:lstStyle/>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の見積り</a:t>
            </a:r>
          </a:p>
        </p:txBody>
      </p:sp>
    </p:spTree>
    <p:extLst>
      <p:ext uri="{BB962C8B-B14F-4D97-AF65-F5344CB8AC3E}">
        <p14:creationId xmlns:p14="http://schemas.microsoft.com/office/powerpoint/2010/main" val="2582057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24</a:t>
            </a:fld>
            <a:endParaRPr lang="ja-JP" altLang="en-US"/>
          </a:p>
        </p:txBody>
      </p:sp>
      <p:sp>
        <p:nvSpPr>
          <p:cNvPr id="3" name="テキスト ボックス 2"/>
          <p:cNvSpPr txBox="1"/>
          <p:nvPr/>
        </p:nvSpPr>
        <p:spPr>
          <a:xfrm>
            <a:off x="388946" y="3563459"/>
            <a:ext cx="8427474" cy="3028792"/>
          </a:xfrm>
          <a:prstGeom prst="rect">
            <a:avLst/>
          </a:prstGeom>
          <a:noFill/>
          <a:ln w="3175" cmpd="sng">
            <a:solidFill>
              <a:schemeClr val="tx1"/>
            </a:solidFill>
          </a:ln>
        </p:spPr>
        <p:txBody>
          <a:bodyPr wrap="square" lIns="72000" tIns="144000" rIns="72000" bIns="252000" rtlCol="0">
            <a:spAutoFit/>
          </a:bodyPr>
          <a:lstStyle/>
          <a:p>
            <a:pPr indent="85725"/>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気中濃度の測定</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方法</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400"/>
              </a:lnSpc>
            </a:pP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85725">
              <a:lnSpc>
                <a:spcPts val="900"/>
              </a:lnSpc>
            </a:pP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85725"/>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◆作業</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環境測定</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indent="85725"/>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◆個人</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ばく露測定</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indent="85725"/>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◆簡易</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な測定（検知管、パッシブサンプラーなど）</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indent="85725"/>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85725"/>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indent="85725"/>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85725"/>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indent="85725"/>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85725"/>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Picture 3" descr="C:\Users\TTFJU\Pictures\手書き測定r粉じん計的.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3667" y="4970199"/>
            <a:ext cx="1008470" cy="1499505"/>
          </a:xfrm>
          <a:prstGeom prst="rect">
            <a:avLst/>
          </a:prstGeom>
          <a:noFill/>
          <a:extLst>
            <a:ext uri="{909E8E84-426E-40DD-AFC4-6F175D3DCCD1}">
              <a14:hiddenFill xmlns:a14="http://schemas.microsoft.com/office/drawing/2010/main">
                <a:solidFill>
                  <a:srgbClr val="FFFFFF"/>
                </a:solidFill>
              </a14:hiddenFill>
            </a:ext>
          </a:extLst>
        </p:spPr>
      </p:pic>
      <p:sp>
        <p:nvSpPr>
          <p:cNvPr id="5" name="右矢印 4"/>
          <p:cNvSpPr/>
          <p:nvPr/>
        </p:nvSpPr>
        <p:spPr>
          <a:xfrm>
            <a:off x="4688498" y="1848136"/>
            <a:ext cx="4008918" cy="356728"/>
          </a:xfrm>
          <a:prstGeom prst="rightArrow">
            <a:avLst>
              <a:gd name="adj1" fmla="val 72282"/>
              <a:gd name="adj2" fmla="val 50000"/>
            </a:avLst>
          </a:prstGeom>
          <a:gradFill flip="none" rotWithShape="1">
            <a:gsLst>
              <a:gs pos="35000">
                <a:srgbClr val="AFFFE4"/>
              </a:gs>
              <a:gs pos="0">
                <a:schemeClr val="bg1"/>
              </a:gs>
              <a:gs pos="10000">
                <a:schemeClr val="bg1">
                  <a:lumMod val="95000"/>
                </a:schemeClr>
              </a:gs>
              <a:gs pos="100000">
                <a:srgbClr val="53FFC6"/>
              </a:gs>
              <a:gs pos="56000">
                <a:srgbClr val="53FFC6"/>
              </a:gs>
            </a:gsLst>
            <a:lin ang="0" scaled="1"/>
            <a:tileRect/>
          </a:gradFill>
          <a:ln w="9525"/>
        </p:spPr>
        <p:style>
          <a:lnRef idx="2">
            <a:schemeClr val="dk1"/>
          </a:lnRef>
          <a:fillRef idx="1">
            <a:schemeClr val="lt1"/>
          </a:fillRef>
          <a:effectRef idx="0">
            <a:schemeClr val="dk1"/>
          </a:effectRef>
          <a:fontRef idx="minor">
            <a:schemeClr val="dk1"/>
          </a:fontRef>
        </p:style>
        <p:txBody>
          <a:bodyPr rot="0" spcFirstLastPara="0" vert="horz" wrap="square" lIns="72000" tIns="47819" rIns="72000" bIns="47819" numCol="1" spcCol="0" rtlCol="0" fromWordArt="0" anchor="ctr" anchorCtr="0" forceAA="0" compatLnSpc="1">
            <a:prstTxWarp prst="textNoShape">
              <a:avLst/>
            </a:prstTxWarp>
            <a:noAutofit/>
          </a:bodyPr>
          <a:lstStyle/>
          <a:p>
            <a:pPr algn="ctr" fontAlgn="base">
              <a:spcBef>
                <a:spcPct val="0"/>
              </a:spcBef>
              <a:spcAft>
                <a:spcPct val="0"/>
              </a:spcAft>
            </a:pP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リスクは許容範囲を超えて</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いる</a:t>
            </a:r>
            <a:endParaRPr lang="ja-JP"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 name="直線コネクタ 5"/>
          <p:cNvCxnSpPr/>
          <p:nvPr/>
        </p:nvCxnSpPr>
        <p:spPr>
          <a:xfrm>
            <a:off x="1231532" y="2276872"/>
            <a:ext cx="7105844" cy="0"/>
          </a:xfrm>
          <a:prstGeom prst="line">
            <a:avLst/>
          </a:prstGeom>
          <a:ln w="53975">
            <a:solidFill>
              <a:schemeClr val="bg1">
                <a:lumMod val="75000"/>
              </a:schemeClr>
            </a:solidFill>
            <a:headEnd type="none" w="med" len="med"/>
            <a:tailEnd type="triangle" w="sm" len="lg"/>
          </a:ln>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a:xfrm flipV="1">
            <a:off x="4520952" y="1448888"/>
            <a:ext cx="1" cy="1207043"/>
          </a:xfrm>
          <a:prstGeom prst="line">
            <a:avLst/>
          </a:prstGeom>
          <a:ln w="53975">
            <a:solidFill>
              <a:schemeClr val="bg1">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テキスト ボックス 10"/>
          <p:cNvSpPr txBox="1">
            <a:spLocks noChangeArrowheads="1"/>
          </p:cNvSpPr>
          <p:nvPr/>
        </p:nvSpPr>
        <p:spPr bwMode="auto">
          <a:xfrm>
            <a:off x="3542828" y="1514418"/>
            <a:ext cx="1986236" cy="226593"/>
          </a:xfrm>
          <a:prstGeom prst="rect">
            <a:avLst/>
          </a:prstGeom>
          <a:solidFill>
            <a:schemeClr val="bg2"/>
          </a:solidFill>
          <a:ln w="6350">
            <a:solidFill>
              <a:srgbClr val="000000"/>
            </a:solidFill>
            <a:miter lim="800000"/>
            <a:headEnd/>
            <a:tailEnd/>
          </a:ln>
        </p:spPr>
        <p:txBody>
          <a:bodyPr vert="horz" wrap="square" lIns="95637" tIns="47819" rIns="95637" bIns="47819" numCol="1" anchor="t" anchorCtr="0" compatLnSpc="1">
            <a:prstTxWarp prst="textNoShape">
              <a:avLst/>
            </a:prstTxWarp>
          </a:bodyPr>
          <a:lstStyle/>
          <a:p>
            <a:pPr algn="ctr" fontAlgn="base">
              <a:spcBef>
                <a:spcPct val="0"/>
              </a:spcBef>
              <a:spcAft>
                <a:spcPct val="0"/>
              </a:spcAft>
            </a:pP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ばく露</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限界</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値*</a:t>
            </a:r>
            <a:endParaRPr lang="ja-JP"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左矢印 8"/>
          <p:cNvSpPr/>
          <p:nvPr/>
        </p:nvSpPr>
        <p:spPr>
          <a:xfrm>
            <a:off x="413958" y="1870127"/>
            <a:ext cx="3925344" cy="334737"/>
          </a:xfrm>
          <a:prstGeom prst="leftArrow">
            <a:avLst>
              <a:gd name="adj1" fmla="val 75415"/>
              <a:gd name="adj2" fmla="val 50000"/>
            </a:avLst>
          </a:prstGeom>
          <a:solidFill>
            <a:schemeClr val="accent1">
              <a:lumMod val="20000"/>
              <a:lumOff val="80000"/>
            </a:schemeClr>
          </a:solidFill>
          <a:ln w="9525">
            <a:prstDash val="dash"/>
          </a:ln>
        </p:spPr>
        <p:style>
          <a:lnRef idx="2">
            <a:schemeClr val="dk1"/>
          </a:lnRef>
          <a:fillRef idx="1">
            <a:schemeClr val="lt1"/>
          </a:fillRef>
          <a:effectRef idx="0">
            <a:schemeClr val="dk1"/>
          </a:effectRef>
          <a:fontRef idx="minor">
            <a:schemeClr val="dk1"/>
          </a:fontRef>
        </p:style>
        <p:txBody>
          <a:bodyPr rot="0" spcFirstLastPara="0" vert="horz" wrap="square" lIns="72000" tIns="47819" rIns="72000" bIns="47819" numCol="1" spcCol="0" rtlCol="0" fromWordArt="0" anchor="ctr" anchorCtr="0" forceAA="0" compatLnSpc="1">
            <a:prstTxWarp prst="textNoShape">
              <a:avLst/>
            </a:prstTxWarp>
            <a:noAutofit/>
          </a:bodyPr>
          <a:lstStyle/>
          <a:p>
            <a:pPr algn="ctr" fontAlgn="base">
              <a:spcBef>
                <a:spcPct val="0"/>
              </a:spcBef>
              <a:spcAft>
                <a:spcPct val="0"/>
              </a:spcAft>
            </a:pP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リスクは許容範囲内であるとみなす</a:t>
            </a:r>
          </a:p>
        </p:txBody>
      </p:sp>
      <p:sp>
        <p:nvSpPr>
          <p:cNvPr id="10" name="テキスト ボックス 9"/>
          <p:cNvSpPr txBox="1"/>
          <p:nvPr/>
        </p:nvSpPr>
        <p:spPr>
          <a:xfrm>
            <a:off x="4982933" y="2270644"/>
            <a:ext cx="1412390" cy="589014"/>
          </a:xfrm>
          <a:prstGeom prst="rect">
            <a:avLst/>
          </a:prstGeom>
          <a:noFill/>
        </p:spPr>
        <p:txBody>
          <a:bodyPr wrap="square" lIns="95637" tIns="47819" rIns="95637" bIns="47819" rtlCol="0">
            <a:spAutoFit/>
          </a:bodyPr>
          <a:lstStyle/>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*許容</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濃度、</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TLV-TWA</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254721" y="874497"/>
            <a:ext cx="9090767" cy="589014"/>
          </a:xfrm>
          <a:prstGeom prst="rect">
            <a:avLst/>
          </a:prstGeom>
          <a:noFill/>
        </p:spPr>
        <p:txBody>
          <a:bodyPr wrap="square" lIns="95637" tIns="47819" rIns="95637" bIns="47819"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実際に、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化学物質などの気中</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濃度を測定し、ばく露限界値と比較する方法は、最も基本的な方法と</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して推奨</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されます。</a:t>
            </a:r>
          </a:p>
        </p:txBody>
      </p:sp>
      <p:sp>
        <p:nvSpPr>
          <p:cNvPr id="12" name="テキスト ボックス 11"/>
          <p:cNvSpPr txBox="1"/>
          <p:nvPr/>
        </p:nvSpPr>
        <p:spPr>
          <a:xfrm>
            <a:off x="7569296" y="4889923"/>
            <a:ext cx="1128120" cy="664507"/>
          </a:xfrm>
          <a:prstGeom prst="rect">
            <a:avLst/>
          </a:prstGeom>
          <a:noFill/>
          <a:ln w="3175">
            <a:solidFill>
              <a:schemeClr val="dk1">
                <a:shade val="95000"/>
                <a:satMod val="105000"/>
              </a:schemeClr>
            </a:solidFill>
            <a:prstDash val="sysDot"/>
          </a:ln>
        </p:spPr>
        <p:txBody>
          <a:bodyPr vert="horz" wrap="square" lIns="36000" tIns="18000" rIns="0" bIns="0" rtlCol="0">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バッジ型</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パッシブ</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サンプラー</a:t>
            </a:r>
          </a:p>
        </p:txBody>
      </p:sp>
      <p:pic>
        <p:nvPicPr>
          <p:cNvPr id="13" name="Picture 3" descr="C:\Users\TTFJU\Pictures\手書き検知管.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00635">
            <a:off x="4956983" y="5070622"/>
            <a:ext cx="509265" cy="130906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991015" y="6038813"/>
            <a:ext cx="989752" cy="282573"/>
          </a:xfrm>
          <a:prstGeom prst="rect">
            <a:avLst/>
          </a:prstGeom>
          <a:noFill/>
          <a:ln w="3175">
            <a:solidFill>
              <a:schemeClr val="dk1">
                <a:shade val="95000"/>
                <a:satMod val="105000"/>
              </a:schemeClr>
            </a:solidFill>
            <a:prstDash val="sysDot"/>
          </a:ln>
        </p:spPr>
        <p:txBody>
          <a:bodyPr vert="horz" wrap="square" lIns="0" tIns="36000" rIns="0" bIns="0" rtlCol="0">
            <a:spAutoFit/>
          </a:bodyPr>
          <a:lstStyle>
            <a:defPPr>
              <a:defRPr lang="ja-JP"/>
            </a:defPPr>
            <a:lvl1pPr algn="ctr">
              <a:defRPr sz="70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600" dirty="0"/>
              <a:t>検知管</a:t>
            </a:r>
          </a:p>
        </p:txBody>
      </p:sp>
      <p:sp>
        <p:nvSpPr>
          <p:cNvPr id="15" name="角丸四角形 14"/>
          <p:cNvSpPr/>
          <p:nvPr/>
        </p:nvSpPr>
        <p:spPr>
          <a:xfrm>
            <a:off x="2100660" y="102561"/>
            <a:ext cx="3709446" cy="383437"/>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実測値を用いる</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方法</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9"/>
          <p:cNvSpPr txBox="1">
            <a:spLocks noChangeArrowheads="1"/>
          </p:cNvSpPr>
          <p:nvPr/>
        </p:nvSpPr>
        <p:spPr bwMode="auto">
          <a:xfrm>
            <a:off x="2216696" y="2655931"/>
            <a:ext cx="1173456" cy="616570"/>
          </a:xfrm>
          <a:prstGeom prst="wedgeRectCallout">
            <a:avLst>
              <a:gd name="adj1" fmla="val 75631"/>
              <a:gd name="adj2" fmla="val -101049"/>
            </a:avLst>
          </a:prstGeom>
          <a:solidFill>
            <a:schemeClr val="bg1"/>
          </a:solidFill>
          <a:ln w="2540">
            <a:solidFill>
              <a:srgbClr val="000000"/>
            </a:solidFill>
            <a:prstDash val="sysDot"/>
            <a:miter lim="800000"/>
            <a:headEnd/>
            <a:tailEnd/>
          </a:ln>
        </p:spPr>
        <p:txBody>
          <a:bodyPr vert="horz" wrap="square" lIns="95637" tIns="47819" rIns="95637" bIns="47819" numCol="1" anchor="t" anchorCtr="0" compatLnSpc="1">
            <a:prstTxWarp prst="textNoShape">
              <a:avLst/>
            </a:prstTxWarp>
          </a:bodyPr>
          <a:lstStyle/>
          <a:p>
            <a:pPr fontAlgn="base">
              <a:spcBef>
                <a:spcPct val="0"/>
              </a:spcBef>
              <a:spcAft>
                <a:spcPct val="0"/>
              </a:spcAft>
            </a:pPr>
            <a:r>
              <a:rPr lang="ja-JP" altLang="ja-JP" sz="1600" dirty="0">
                <a:latin typeface="メイリオ" panose="020B0604030504040204" pitchFamily="50" charset="-128"/>
                <a:ea typeface="メイリオ" panose="020B0604030504040204" pitchFamily="50" charset="-128"/>
                <a:cs typeface="メイリオ" panose="020B0604030504040204" pitchFamily="50" charset="-128"/>
              </a:rPr>
              <a:t>ばく</a:t>
            </a:r>
            <a:r>
              <a:rPr lang="ja-JP" altLang="ja-JP" sz="1600" dirty="0" smtClean="0">
                <a:latin typeface="メイリオ" panose="020B0604030504040204" pitchFamily="50" charset="-128"/>
                <a:ea typeface="メイリオ" panose="020B0604030504040204" pitchFamily="50" charset="-128"/>
                <a:cs typeface="メイリオ" panose="020B0604030504040204" pitchFamily="50" charset="-128"/>
              </a:rPr>
              <a:t>露量</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実測値</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1069885" y="5719952"/>
            <a:ext cx="947404" cy="583321"/>
          </a:xfrm>
          <a:prstGeom prst="rect">
            <a:avLst/>
          </a:prstGeom>
          <a:solidFill>
            <a:schemeClr val="bg1"/>
          </a:solidFill>
          <a:ln w="3175">
            <a:solidFill>
              <a:schemeClr val="dk1">
                <a:shade val="95000"/>
                <a:satMod val="105000"/>
              </a:schemeClr>
            </a:solidFill>
            <a:prstDash val="sysDot"/>
          </a:ln>
        </p:spPr>
        <p:txBody>
          <a:bodyPr vert="horz" wrap="square" lIns="36000" tIns="54000" rIns="36000" bIns="36000" rtlCol="0" anchor="ctr">
            <a:spAutoFit/>
          </a:bodyPr>
          <a:lstStyle>
            <a:defPPr>
              <a:defRPr lang="ja-JP"/>
            </a:defPPr>
            <a:lvl1pPr algn="ctr">
              <a:defRPr sz="80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600" dirty="0"/>
              <a:t>作業環境測定</a:t>
            </a:r>
          </a:p>
        </p:txBody>
      </p:sp>
      <p:sp>
        <p:nvSpPr>
          <p:cNvPr id="18" name="角丸四角形 17"/>
          <p:cNvSpPr/>
          <p:nvPr/>
        </p:nvSpPr>
        <p:spPr>
          <a:xfrm>
            <a:off x="39110" y="53999"/>
            <a:ext cx="2061550" cy="432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72000" rIns="95637" bIns="0" rtlCol="0" anchor="ctr"/>
          <a:lstStyle/>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の見積り</a:t>
            </a:r>
          </a:p>
        </p:txBody>
      </p:sp>
      <p:pic>
        <p:nvPicPr>
          <p:cNvPr id="21" name="Picture 2" descr="C:\Users\TTFJU\Pictures\パッシブ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7176" y="5108945"/>
            <a:ext cx="972653" cy="1410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680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25</a:t>
            </a:fld>
            <a:endParaRPr lang="ja-JP" altLang="en-US"/>
          </a:p>
        </p:txBody>
      </p:sp>
      <p:sp>
        <p:nvSpPr>
          <p:cNvPr id="3" name="テキスト ボックス 2"/>
          <p:cNvSpPr txBox="1"/>
          <p:nvPr/>
        </p:nvSpPr>
        <p:spPr>
          <a:xfrm>
            <a:off x="224340" y="548680"/>
            <a:ext cx="9337172" cy="2558784"/>
          </a:xfrm>
          <a:prstGeom prst="rect">
            <a:avLst/>
          </a:prstGeom>
          <a:noFill/>
        </p:spPr>
        <p:txBody>
          <a:bodyPr wrap="square" lIns="95637" tIns="47819" rIns="95637" bIns="47819" rtlCol="0">
            <a:spAutoFit/>
          </a:bodyPr>
          <a:lstStyle/>
          <a:p>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コントロール・バンディング</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は簡易なリスクアセスメント</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手法の一つで、</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ILO</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（国際労働機関）が</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、開発途上国の中小企業を対象に、有害性のある化学物質から労働者の健康</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を守るため</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に、簡単で実用的なリスクアセスメント手法を取り入れて開発した化学物質の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管理手法です。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厚生労働省のホームページ</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「職場のあんぜんサイト」で、支援システムを提供しており</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サイト</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上</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で必要な情報を入力すると、リスクレベルと、それに応じた実施すべき</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対策と参考</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となる対策シートが</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得られます。</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なお</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、対策シートはリスク低減措置の検討の参考としていただく材料です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換気</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設備、保護</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具などの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必要性について検討いただくとともに、より詳細なリスクアセスメントに向けたスクリーニングとしても使用することが可能です。</a:t>
            </a:r>
          </a:p>
        </p:txBody>
      </p:sp>
      <p:sp>
        <p:nvSpPr>
          <p:cNvPr id="4" name="角丸四角形 3"/>
          <p:cNvSpPr/>
          <p:nvPr/>
        </p:nvSpPr>
        <p:spPr>
          <a:xfrm>
            <a:off x="2100660" y="102562"/>
            <a:ext cx="5804668" cy="334874"/>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：コントロール</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・バンディングを用いた</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方法</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p:nvPr/>
        </p:nvGrpSpPr>
        <p:grpSpPr>
          <a:xfrm>
            <a:off x="344488" y="3148586"/>
            <a:ext cx="2983203" cy="538925"/>
            <a:chOff x="3816474" y="7695372"/>
            <a:chExt cx="2983203" cy="538925"/>
          </a:xfrm>
        </p:grpSpPr>
        <p:sp>
          <p:nvSpPr>
            <p:cNvPr id="6" name="正方形/長方形 5"/>
            <p:cNvSpPr/>
            <p:nvPr/>
          </p:nvSpPr>
          <p:spPr>
            <a:xfrm>
              <a:off x="3816474" y="7695372"/>
              <a:ext cx="2305800" cy="306000"/>
            </a:xfrm>
            <a:prstGeom prst="rect">
              <a:avLst/>
            </a:prstGeom>
            <a:ln w="12700">
              <a:solidFill>
                <a:schemeClr val="bg1">
                  <a:lumMod val="50000"/>
                </a:schemeClr>
              </a:solidFill>
            </a:ln>
            <a:effectLst>
              <a:outerShdw blurRad="38100" dist="25400" dir="2700000" algn="tl" rotWithShape="0">
                <a:prstClr val="black">
                  <a:alpha val="40000"/>
                </a:prstClr>
              </a:outerShdw>
            </a:effectLst>
            <a:scene3d>
              <a:camera prst="orthographicFront"/>
              <a:lightRig rig="threePt" dir="t"/>
            </a:scene3d>
            <a:sp3d>
              <a:bevelB w="152400" h="50800" prst="softRound"/>
            </a:sp3d>
          </p:spPr>
          <p:style>
            <a:lnRef idx="2">
              <a:schemeClr val="accent6"/>
            </a:lnRef>
            <a:fillRef idx="1">
              <a:schemeClr val="lt1"/>
            </a:fillRef>
            <a:effectRef idx="0">
              <a:schemeClr val="accent6"/>
            </a:effectRef>
            <a:fontRef idx="minor">
              <a:schemeClr val="dk1"/>
            </a:fontRef>
          </p:style>
          <p:txBody>
            <a:bodyPr lIns="37652" tIns="94131" rIns="37652" bIns="52041" rtlCol="0" anchor="ct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コントロール・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バンディング</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6134758" y="7695372"/>
              <a:ext cx="664919" cy="306444"/>
            </a:xfrm>
            <a:prstGeom prst="roundRect">
              <a:avLst>
                <a:gd name="adj" fmla="val 3872"/>
              </a:avLst>
            </a:prstGeom>
            <a:solidFill>
              <a:schemeClr val="tx1">
                <a:lumMod val="65000"/>
                <a:lumOff val="35000"/>
              </a:schemeClr>
            </a:solidFill>
            <a:ln w="12700">
              <a:solidFill>
                <a:schemeClr val="tx1">
                  <a:lumMod val="65000"/>
                  <a:lumOff val="35000"/>
                </a:schemeClr>
              </a:solidFill>
            </a:ln>
            <a:effectLst>
              <a:outerShdw blurRad="38100" dist="25400" dir="2700000" algn="tl" rotWithShape="0">
                <a:prstClr val="black">
                  <a:alpha val="40000"/>
                </a:prstClr>
              </a:outerShdw>
            </a:effectLst>
            <a:scene3d>
              <a:camera prst="orthographicFront"/>
              <a:lightRig rig="threePt" dir="t"/>
            </a:scene3d>
            <a:sp3d>
              <a:bevelT w="38100" h="38100"/>
            </a:sp3d>
          </p:spPr>
          <p:style>
            <a:lnRef idx="2">
              <a:schemeClr val="accent1">
                <a:shade val="50000"/>
              </a:schemeClr>
            </a:lnRef>
            <a:fillRef idx="1">
              <a:schemeClr val="accent1"/>
            </a:fillRef>
            <a:effectRef idx="0">
              <a:schemeClr val="accent1"/>
            </a:effectRef>
            <a:fontRef idx="minor">
              <a:schemeClr val="lt1"/>
            </a:fontRef>
          </p:style>
          <p:txBody>
            <a:bodyPr lIns="81955" tIns="81955" rIns="81955" bIns="52041" rtlCol="0" anchor="ctr"/>
            <a:lstStyle/>
            <a:p>
              <a:pPr algn="ct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検 索</a:t>
              </a:r>
            </a:p>
          </p:txBody>
        </p:sp>
        <p:sp>
          <p:nvSpPr>
            <p:cNvPr id="8" name="右矢印 7"/>
            <p:cNvSpPr/>
            <p:nvPr/>
          </p:nvSpPr>
          <p:spPr>
            <a:xfrm rot="13862174" flipV="1">
              <a:off x="6561217" y="8018297"/>
              <a:ext cx="252000" cy="180000"/>
            </a:xfrm>
            <a:prstGeom prst="rightArrow">
              <a:avLst>
                <a:gd name="adj1" fmla="val 26549"/>
                <a:gd name="adj2" fmla="val 97290"/>
              </a:avLst>
            </a:prstGeom>
            <a:solidFill>
              <a:schemeClr val="bg1"/>
            </a:solidFill>
            <a:ln w="6350">
              <a:solidFill>
                <a:schemeClr val="tx1"/>
              </a:solidFill>
            </a:ln>
            <a:effectLst>
              <a:outerShdw blurRad="63500" dist="508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042" tIns="52020" rIns="104042" bIns="52020" anchor="ctr"/>
            <a:lstStyle/>
            <a:p>
              <a:pPr algn="ctr">
                <a:defRPr/>
              </a:pPr>
              <a:endParaRPr lang="ja-JP" altLang="en-US" sz="100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9" name="角丸四角形 8"/>
          <p:cNvSpPr/>
          <p:nvPr/>
        </p:nvSpPr>
        <p:spPr>
          <a:xfrm>
            <a:off x="39110" y="53999"/>
            <a:ext cx="2061550" cy="432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72000" rIns="95637" bIns="0" rtlCol="0" anchor="ctr"/>
          <a:lstStyle/>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の見積り</a:t>
            </a:r>
          </a:p>
        </p:txBody>
      </p:sp>
      <p:pic>
        <p:nvPicPr>
          <p:cNvPr id="10" name="図 9" descr="C:\Users\TTFJU\Pictures\無題.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8309" y="2924944"/>
            <a:ext cx="3192145" cy="2476500"/>
          </a:xfrm>
          <a:prstGeom prst="rect">
            <a:avLst/>
          </a:prstGeom>
          <a:noFill/>
          <a:ln>
            <a:noFill/>
          </a:ln>
        </p:spPr>
      </p:pic>
      <p:sp>
        <p:nvSpPr>
          <p:cNvPr id="11" name="四角形吹き出し 13"/>
          <p:cNvSpPr/>
          <p:nvPr/>
        </p:nvSpPr>
        <p:spPr>
          <a:xfrm>
            <a:off x="3728864" y="3083793"/>
            <a:ext cx="5065582" cy="3714750"/>
          </a:xfrm>
          <a:custGeom>
            <a:avLst/>
            <a:gdLst>
              <a:gd name="connsiteX0" fmla="*/ 0 w 4229100"/>
              <a:gd name="connsiteY0" fmla="*/ 0 h 4876800"/>
              <a:gd name="connsiteX1" fmla="*/ 2466975 w 4229100"/>
              <a:gd name="connsiteY1" fmla="*/ 0 h 4876800"/>
              <a:gd name="connsiteX2" fmla="*/ 2466975 w 4229100"/>
              <a:gd name="connsiteY2" fmla="*/ 0 h 4876800"/>
              <a:gd name="connsiteX3" fmla="*/ 3524250 w 4229100"/>
              <a:gd name="connsiteY3" fmla="*/ 0 h 4876800"/>
              <a:gd name="connsiteX4" fmla="*/ 4229100 w 4229100"/>
              <a:gd name="connsiteY4" fmla="*/ 0 h 4876800"/>
              <a:gd name="connsiteX5" fmla="*/ 4229100 w 4229100"/>
              <a:gd name="connsiteY5" fmla="*/ 2844800 h 4876800"/>
              <a:gd name="connsiteX6" fmla="*/ 5798434 w 4229100"/>
              <a:gd name="connsiteY6" fmla="*/ 2723108 h 4876800"/>
              <a:gd name="connsiteX7" fmla="*/ 4229100 w 4229100"/>
              <a:gd name="connsiteY7" fmla="*/ 4064000 h 4876800"/>
              <a:gd name="connsiteX8" fmla="*/ 4229100 w 4229100"/>
              <a:gd name="connsiteY8" fmla="*/ 4876800 h 4876800"/>
              <a:gd name="connsiteX9" fmla="*/ 3524250 w 4229100"/>
              <a:gd name="connsiteY9" fmla="*/ 4876800 h 4876800"/>
              <a:gd name="connsiteX10" fmla="*/ 2466975 w 4229100"/>
              <a:gd name="connsiteY10" fmla="*/ 4876800 h 4876800"/>
              <a:gd name="connsiteX11" fmla="*/ 2466975 w 4229100"/>
              <a:gd name="connsiteY11" fmla="*/ 4876800 h 4876800"/>
              <a:gd name="connsiteX12" fmla="*/ 0 w 4229100"/>
              <a:gd name="connsiteY12" fmla="*/ 4876800 h 4876800"/>
              <a:gd name="connsiteX13" fmla="*/ 0 w 4229100"/>
              <a:gd name="connsiteY13" fmla="*/ 4064000 h 4876800"/>
              <a:gd name="connsiteX14" fmla="*/ 0 w 4229100"/>
              <a:gd name="connsiteY14" fmla="*/ 2844800 h 4876800"/>
              <a:gd name="connsiteX15" fmla="*/ 0 w 4229100"/>
              <a:gd name="connsiteY15" fmla="*/ 2844800 h 4876800"/>
              <a:gd name="connsiteX16" fmla="*/ 0 w 4229100"/>
              <a:gd name="connsiteY16" fmla="*/ 0 h 4876800"/>
              <a:gd name="connsiteX0" fmla="*/ 0 w 5874634"/>
              <a:gd name="connsiteY0" fmla="*/ 0 h 4876800"/>
              <a:gd name="connsiteX1" fmla="*/ 2466975 w 5874634"/>
              <a:gd name="connsiteY1" fmla="*/ 0 h 4876800"/>
              <a:gd name="connsiteX2" fmla="*/ 2466975 w 5874634"/>
              <a:gd name="connsiteY2" fmla="*/ 0 h 4876800"/>
              <a:gd name="connsiteX3" fmla="*/ 3524250 w 5874634"/>
              <a:gd name="connsiteY3" fmla="*/ 0 h 4876800"/>
              <a:gd name="connsiteX4" fmla="*/ 4229100 w 5874634"/>
              <a:gd name="connsiteY4" fmla="*/ 0 h 4876800"/>
              <a:gd name="connsiteX5" fmla="*/ 4229100 w 5874634"/>
              <a:gd name="connsiteY5" fmla="*/ 2844800 h 4876800"/>
              <a:gd name="connsiteX6" fmla="*/ 5874634 w 5874634"/>
              <a:gd name="connsiteY6" fmla="*/ 1207135 h 4876800"/>
              <a:gd name="connsiteX7" fmla="*/ 4229100 w 5874634"/>
              <a:gd name="connsiteY7" fmla="*/ 4064000 h 4876800"/>
              <a:gd name="connsiteX8" fmla="*/ 4229100 w 5874634"/>
              <a:gd name="connsiteY8" fmla="*/ 4876800 h 4876800"/>
              <a:gd name="connsiteX9" fmla="*/ 3524250 w 5874634"/>
              <a:gd name="connsiteY9" fmla="*/ 4876800 h 4876800"/>
              <a:gd name="connsiteX10" fmla="*/ 2466975 w 5874634"/>
              <a:gd name="connsiteY10" fmla="*/ 4876800 h 4876800"/>
              <a:gd name="connsiteX11" fmla="*/ 2466975 w 5874634"/>
              <a:gd name="connsiteY11" fmla="*/ 4876800 h 4876800"/>
              <a:gd name="connsiteX12" fmla="*/ 0 w 5874634"/>
              <a:gd name="connsiteY12" fmla="*/ 4876800 h 4876800"/>
              <a:gd name="connsiteX13" fmla="*/ 0 w 5874634"/>
              <a:gd name="connsiteY13" fmla="*/ 4064000 h 4876800"/>
              <a:gd name="connsiteX14" fmla="*/ 0 w 5874634"/>
              <a:gd name="connsiteY14" fmla="*/ 2844800 h 4876800"/>
              <a:gd name="connsiteX15" fmla="*/ 0 w 5874634"/>
              <a:gd name="connsiteY15" fmla="*/ 2844800 h 4876800"/>
              <a:gd name="connsiteX16" fmla="*/ 0 w 5874634"/>
              <a:gd name="connsiteY16" fmla="*/ 0 h 4876800"/>
              <a:gd name="connsiteX0" fmla="*/ 0 w 5874634"/>
              <a:gd name="connsiteY0" fmla="*/ 0 h 4876800"/>
              <a:gd name="connsiteX1" fmla="*/ 2466975 w 5874634"/>
              <a:gd name="connsiteY1" fmla="*/ 0 h 4876800"/>
              <a:gd name="connsiteX2" fmla="*/ 2466975 w 5874634"/>
              <a:gd name="connsiteY2" fmla="*/ 0 h 4876800"/>
              <a:gd name="connsiteX3" fmla="*/ 3524250 w 5874634"/>
              <a:gd name="connsiteY3" fmla="*/ 0 h 4876800"/>
              <a:gd name="connsiteX4" fmla="*/ 4229100 w 5874634"/>
              <a:gd name="connsiteY4" fmla="*/ 0 h 4876800"/>
              <a:gd name="connsiteX5" fmla="*/ 4229100 w 5874634"/>
              <a:gd name="connsiteY5" fmla="*/ 2844800 h 4876800"/>
              <a:gd name="connsiteX6" fmla="*/ 5874634 w 5874634"/>
              <a:gd name="connsiteY6" fmla="*/ 1207135 h 4876800"/>
              <a:gd name="connsiteX7" fmla="*/ 4229279 w 5874634"/>
              <a:gd name="connsiteY7" fmla="*/ 3540125 h 4876800"/>
              <a:gd name="connsiteX8" fmla="*/ 4229100 w 5874634"/>
              <a:gd name="connsiteY8" fmla="*/ 4876800 h 4876800"/>
              <a:gd name="connsiteX9" fmla="*/ 3524250 w 5874634"/>
              <a:gd name="connsiteY9" fmla="*/ 4876800 h 4876800"/>
              <a:gd name="connsiteX10" fmla="*/ 2466975 w 5874634"/>
              <a:gd name="connsiteY10" fmla="*/ 4876800 h 4876800"/>
              <a:gd name="connsiteX11" fmla="*/ 2466975 w 5874634"/>
              <a:gd name="connsiteY11" fmla="*/ 4876800 h 4876800"/>
              <a:gd name="connsiteX12" fmla="*/ 0 w 5874634"/>
              <a:gd name="connsiteY12" fmla="*/ 4876800 h 4876800"/>
              <a:gd name="connsiteX13" fmla="*/ 0 w 5874634"/>
              <a:gd name="connsiteY13" fmla="*/ 4064000 h 4876800"/>
              <a:gd name="connsiteX14" fmla="*/ 0 w 5874634"/>
              <a:gd name="connsiteY14" fmla="*/ 2844800 h 4876800"/>
              <a:gd name="connsiteX15" fmla="*/ 0 w 5874634"/>
              <a:gd name="connsiteY15" fmla="*/ 2844800 h 4876800"/>
              <a:gd name="connsiteX16" fmla="*/ 0 w 5874634"/>
              <a:gd name="connsiteY16" fmla="*/ 0 h 4876800"/>
              <a:gd name="connsiteX0" fmla="*/ 0 w 5874634"/>
              <a:gd name="connsiteY0" fmla="*/ 0 h 4876800"/>
              <a:gd name="connsiteX1" fmla="*/ 2466975 w 5874634"/>
              <a:gd name="connsiteY1" fmla="*/ 0 h 4876800"/>
              <a:gd name="connsiteX2" fmla="*/ 2466975 w 5874634"/>
              <a:gd name="connsiteY2" fmla="*/ 0 h 4876800"/>
              <a:gd name="connsiteX3" fmla="*/ 3524250 w 5874634"/>
              <a:gd name="connsiteY3" fmla="*/ 0 h 4876800"/>
              <a:gd name="connsiteX4" fmla="*/ 4229100 w 5874634"/>
              <a:gd name="connsiteY4" fmla="*/ 0 h 4876800"/>
              <a:gd name="connsiteX5" fmla="*/ 4229100 w 5874634"/>
              <a:gd name="connsiteY5" fmla="*/ 2844800 h 4876800"/>
              <a:gd name="connsiteX6" fmla="*/ 5874634 w 5874634"/>
              <a:gd name="connsiteY6" fmla="*/ 1464310 h 4876800"/>
              <a:gd name="connsiteX7" fmla="*/ 4229279 w 5874634"/>
              <a:gd name="connsiteY7" fmla="*/ 3540125 h 4876800"/>
              <a:gd name="connsiteX8" fmla="*/ 4229100 w 5874634"/>
              <a:gd name="connsiteY8" fmla="*/ 4876800 h 4876800"/>
              <a:gd name="connsiteX9" fmla="*/ 3524250 w 5874634"/>
              <a:gd name="connsiteY9" fmla="*/ 4876800 h 4876800"/>
              <a:gd name="connsiteX10" fmla="*/ 2466975 w 5874634"/>
              <a:gd name="connsiteY10" fmla="*/ 4876800 h 4876800"/>
              <a:gd name="connsiteX11" fmla="*/ 2466975 w 5874634"/>
              <a:gd name="connsiteY11" fmla="*/ 4876800 h 4876800"/>
              <a:gd name="connsiteX12" fmla="*/ 0 w 5874634"/>
              <a:gd name="connsiteY12" fmla="*/ 4876800 h 4876800"/>
              <a:gd name="connsiteX13" fmla="*/ 0 w 5874634"/>
              <a:gd name="connsiteY13" fmla="*/ 4064000 h 4876800"/>
              <a:gd name="connsiteX14" fmla="*/ 0 w 5874634"/>
              <a:gd name="connsiteY14" fmla="*/ 2844800 h 4876800"/>
              <a:gd name="connsiteX15" fmla="*/ 0 w 5874634"/>
              <a:gd name="connsiteY15" fmla="*/ 2844800 h 4876800"/>
              <a:gd name="connsiteX16" fmla="*/ 0 w 5874634"/>
              <a:gd name="connsiteY16" fmla="*/ 0 h 4876800"/>
              <a:gd name="connsiteX0" fmla="*/ 0 w 6777106"/>
              <a:gd name="connsiteY0" fmla="*/ 0 h 4876800"/>
              <a:gd name="connsiteX1" fmla="*/ 2466975 w 6777106"/>
              <a:gd name="connsiteY1" fmla="*/ 0 h 4876800"/>
              <a:gd name="connsiteX2" fmla="*/ 2466975 w 6777106"/>
              <a:gd name="connsiteY2" fmla="*/ 0 h 4876800"/>
              <a:gd name="connsiteX3" fmla="*/ 3524250 w 6777106"/>
              <a:gd name="connsiteY3" fmla="*/ 0 h 4876800"/>
              <a:gd name="connsiteX4" fmla="*/ 4229100 w 6777106"/>
              <a:gd name="connsiteY4" fmla="*/ 0 h 4876800"/>
              <a:gd name="connsiteX5" fmla="*/ 4229100 w 6777106"/>
              <a:gd name="connsiteY5" fmla="*/ 2844800 h 4876800"/>
              <a:gd name="connsiteX6" fmla="*/ 6777106 w 6777106"/>
              <a:gd name="connsiteY6" fmla="*/ 2664753 h 4876800"/>
              <a:gd name="connsiteX7" fmla="*/ 4229279 w 6777106"/>
              <a:gd name="connsiteY7" fmla="*/ 3540125 h 4876800"/>
              <a:gd name="connsiteX8" fmla="*/ 4229100 w 6777106"/>
              <a:gd name="connsiteY8" fmla="*/ 4876800 h 4876800"/>
              <a:gd name="connsiteX9" fmla="*/ 3524250 w 6777106"/>
              <a:gd name="connsiteY9" fmla="*/ 4876800 h 4876800"/>
              <a:gd name="connsiteX10" fmla="*/ 2466975 w 6777106"/>
              <a:gd name="connsiteY10" fmla="*/ 4876800 h 4876800"/>
              <a:gd name="connsiteX11" fmla="*/ 2466975 w 6777106"/>
              <a:gd name="connsiteY11" fmla="*/ 4876800 h 4876800"/>
              <a:gd name="connsiteX12" fmla="*/ 0 w 6777106"/>
              <a:gd name="connsiteY12" fmla="*/ 4876800 h 4876800"/>
              <a:gd name="connsiteX13" fmla="*/ 0 w 6777106"/>
              <a:gd name="connsiteY13" fmla="*/ 4064000 h 4876800"/>
              <a:gd name="connsiteX14" fmla="*/ 0 w 6777106"/>
              <a:gd name="connsiteY14" fmla="*/ 2844800 h 4876800"/>
              <a:gd name="connsiteX15" fmla="*/ 0 w 6777106"/>
              <a:gd name="connsiteY15" fmla="*/ 2844800 h 4876800"/>
              <a:gd name="connsiteX16" fmla="*/ 0 w 6777106"/>
              <a:gd name="connsiteY16" fmla="*/ 0 h 4876800"/>
              <a:gd name="connsiteX0" fmla="*/ 0 w 6777106"/>
              <a:gd name="connsiteY0" fmla="*/ 0 h 4876800"/>
              <a:gd name="connsiteX1" fmla="*/ 2466975 w 6777106"/>
              <a:gd name="connsiteY1" fmla="*/ 0 h 4876800"/>
              <a:gd name="connsiteX2" fmla="*/ 2466975 w 6777106"/>
              <a:gd name="connsiteY2" fmla="*/ 0 h 4876800"/>
              <a:gd name="connsiteX3" fmla="*/ 3524250 w 6777106"/>
              <a:gd name="connsiteY3" fmla="*/ 0 h 4876800"/>
              <a:gd name="connsiteX4" fmla="*/ 4229100 w 6777106"/>
              <a:gd name="connsiteY4" fmla="*/ 0 h 4876800"/>
              <a:gd name="connsiteX5" fmla="*/ 4229100 w 6777106"/>
              <a:gd name="connsiteY5" fmla="*/ 2844800 h 4876800"/>
              <a:gd name="connsiteX6" fmla="*/ 6777106 w 6777106"/>
              <a:gd name="connsiteY6" fmla="*/ 2664753 h 4876800"/>
              <a:gd name="connsiteX7" fmla="*/ 4229279 w 6777106"/>
              <a:gd name="connsiteY7" fmla="*/ 3540125 h 4876800"/>
              <a:gd name="connsiteX8" fmla="*/ 4229100 w 6777106"/>
              <a:gd name="connsiteY8" fmla="*/ 4876800 h 4876800"/>
              <a:gd name="connsiteX9" fmla="*/ 3524250 w 6777106"/>
              <a:gd name="connsiteY9" fmla="*/ 4876800 h 4876800"/>
              <a:gd name="connsiteX10" fmla="*/ 2466975 w 6777106"/>
              <a:gd name="connsiteY10" fmla="*/ 4876800 h 4876800"/>
              <a:gd name="connsiteX11" fmla="*/ 2466975 w 6777106"/>
              <a:gd name="connsiteY11" fmla="*/ 4876800 h 4876800"/>
              <a:gd name="connsiteX12" fmla="*/ 0 w 6777106"/>
              <a:gd name="connsiteY12" fmla="*/ 4876800 h 4876800"/>
              <a:gd name="connsiteX13" fmla="*/ 0 w 6777106"/>
              <a:gd name="connsiteY13" fmla="*/ 4064000 h 4876800"/>
              <a:gd name="connsiteX14" fmla="*/ 0 w 6777106"/>
              <a:gd name="connsiteY14" fmla="*/ 2844800 h 4876800"/>
              <a:gd name="connsiteX15" fmla="*/ 0 w 6777106"/>
              <a:gd name="connsiteY15" fmla="*/ 2844800 h 4876800"/>
              <a:gd name="connsiteX16" fmla="*/ 0 w 6777106"/>
              <a:gd name="connsiteY16" fmla="*/ 0 h 4876800"/>
              <a:gd name="connsiteX0" fmla="*/ 0 w 6777106"/>
              <a:gd name="connsiteY0" fmla="*/ 0 h 4876800"/>
              <a:gd name="connsiteX1" fmla="*/ 2466975 w 6777106"/>
              <a:gd name="connsiteY1" fmla="*/ 0 h 4876800"/>
              <a:gd name="connsiteX2" fmla="*/ 2466975 w 6777106"/>
              <a:gd name="connsiteY2" fmla="*/ 0 h 4876800"/>
              <a:gd name="connsiteX3" fmla="*/ 3524250 w 6777106"/>
              <a:gd name="connsiteY3" fmla="*/ 0 h 4876800"/>
              <a:gd name="connsiteX4" fmla="*/ 4229100 w 6777106"/>
              <a:gd name="connsiteY4" fmla="*/ 0 h 4876800"/>
              <a:gd name="connsiteX5" fmla="*/ 4229100 w 6777106"/>
              <a:gd name="connsiteY5" fmla="*/ 2844800 h 4876800"/>
              <a:gd name="connsiteX6" fmla="*/ 6777106 w 6777106"/>
              <a:gd name="connsiteY6" fmla="*/ 2664753 h 4876800"/>
              <a:gd name="connsiteX7" fmla="*/ 4229279 w 6777106"/>
              <a:gd name="connsiteY7" fmla="*/ 3540125 h 4876800"/>
              <a:gd name="connsiteX8" fmla="*/ 4229100 w 6777106"/>
              <a:gd name="connsiteY8" fmla="*/ 4876800 h 4876800"/>
              <a:gd name="connsiteX9" fmla="*/ 3524250 w 6777106"/>
              <a:gd name="connsiteY9" fmla="*/ 4876800 h 4876800"/>
              <a:gd name="connsiteX10" fmla="*/ 2466975 w 6777106"/>
              <a:gd name="connsiteY10" fmla="*/ 4876800 h 4876800"/>
              <a:gd name="connsiteX11" fmla="*/ 2466975 w 6777106"/>
              <a:gd name="connsiteY11" fmla="*/ 4876800 h 4876800"/>
              <a:gd name="connsiteX12" fmla="*/ 0 w 6777106"/>
              <a:gd name="connsiteY12" fmla="*/ 4876800 h 4876800"/>
              <a:gd name="connsiteX13" fmla="*/ 0 w 6777106"/>
              <a:gd name="connsiteY13" fmla="*/ 4064000 h 4876800"/>
              <a:gd name="connsiteX14" fmla="*/ 0 w 6777106"/>
              <a:gd name="connsiteY14" fmla="*/ 2844800 h 4876800"/>
              <a:gd name="connsiteX15" fmla="*/ 0 w 6777106"/>
              <a:gd name="connsiteY15" fmla="*/ 2844800 h 4876800"/>
              <a:gd name="connsiteX16" fmla="*/ 0 w 6777106"/>
              <a:gd name="connsiteY16" fmla="*/ 0 h 4876800"/>
              <a:gd name="connsiteX0" fmla="*/ 0 w 6777106"/>
              <a:gd name="connsiteY0" fmla="*/ 0 h 4876800"/>
              <a:gd name="connsiteX1" fmla="*/ 2466975 w 6777106"/>
              <a:gd name="connsiteY1" fmla="*/ 0 h 4876800"/>
              <a:gd name="connsiteX2" fmla="*/ 2466975 w 6777106"/>
              <a:gd name="connsiteY2" fmla="*/ 0 h 4876800"/>
              <a:gd name="connsiteX3" fmla="*/ 3524250 w 6777106"/>
              <a:gd name="connsiteY3" fmla="*/ 0 h 4876800"/>
              <a:gd name="connsiteX4" fmla="*/ 4229100 w 6777106"/>
              <a:gd name="connsiteY4" fmla="*/ 0 h 4876800"/>
              <a:gd name="connsiteX5" fmla="*/ 4229100 w 6777106"/>
              <a:gd name="connsiteY5" fmla="*/ 2844800 h 4876800"/>
              <a:gd name="connsiteX6" fmla="*/ 6777106 w 6777106"/>
              <a:gd name="connsiteY6" fmla="*/ 2664753 h 4876800"/>
              <a:gd name="connsiteX7" fmla="*/ 4249334 w 6777106"/>
              <a:gd name="connsiteY7" fmla="*/ 3303973 h 4876800"/>
              <a:gd name="connsiteX8" fmla="*/ 4229100 w 6777106"/>
              <a:gd name="connsiteY8" fmla="*/ 4876800 h 4876800"/>
              <a:gd name="connsiteX9" fmla="*/ 3524250 w 6777106"/>
              <a:gd name="connsiteY9" fmla="*/ 4876800 h 4876800"/>
              <a:gd name="connsiteX10" fmla="*/ 2466975 w 6777106"/>
              <a:gd name="connsiteY10" fmla="*/ 4876800 h 4876800"/>
              <a:gd name="connsiteX11" fmla="*/ 2466975 w 6777106"/>
              <a:gd name="connsiteY11" fmla="*/ 4876800 h 4876800"/>
              <a:gd name="connsiteX12" fmla="*/ 0 w 6777106"/>
              <a:gd name="connsiteY12" fmla="*/ 4876800 h 4876800"/>
              <a:gd name="connsiteX13" fmla="*/ 0 w 6777106"/>
              <a:gd name="connsiteY13" fmla="*/ 4064000 h 4876800"/>
              <a:gd name="connsiteX14" fmla="*/ 0 w 6777106"/>
              <a:gd name="connsiteY14" fmla="*/ 2844800 h 4876800"/>
              <a:gd name="connsiteX15" fmla="*/ 0 w 6777106"/>
              <a:gd name="connsiteY15" fmla="*/ 2844800 h 4876800"/>
              <a:gd name="connsiteX16" fmla="*/ 0 w 6777106"/>
              <a:gd name="connsiteY16" fmla="*/ 0 h 4876800"/>
              <a:gd name="connsiteX0" fmla="*/ 0 w 6777106"/>
              <a:gd name="connsiteY0" fmla="*/ 0 h 4876800"/>
              <a:gd name="connsiteX1" fmla="*/ 2466975 w 6777106"/>
              <a:gd name="connsiteY1" fmla="*/ 0 h 4876800"/>
              <a:gd name="connsiteX2" fmla="*/ 2466975 w 6777106"/>
              <a:gd name="connsiteY2" fmla="*/ 0 h 4876800"/>
              <a:gd name="connsiteX3" fmla="*/ 3524250 w 6777106"/>
              <a:gd name="connsiteY3" fmla="*/ 0 h 4876800"/>
              <a:gd name="connsiteX4" fmla="*/ 4229100 w 6777106"/>
              <a:gd name="connsiteY4" fmla="*/ 0 h 4876800"/>
              <a:gd name="connsiteX5" fmla="*/ 4229100 w 6777106"/>
              <a:gd name="connsiteY5" fmla="*/ 2844800 h 4876800"/>
              <a:gd name="connsiteX6" fmla="*/ 6777106 w 6777106"/>
              <a:gd name="connsiteY6" fmla="*/ 2664753 h 4876800"/>
              <a:gd name="connsiteX7" fmla="*/ 4249334 w 6777106"/>
              <a:gd name="connsiteY7" fmla="*/ 3303973 h 4876800"/>
              <a:gd name="connsiteX8" fmla="*/ 4229100 w 6777106"/>
              <a:gd name="connsiteY8" fmla="*/ 4876800 h 4876800"/>
              <a:gd name="connsiteX9" fmla="*/ 3524250 w 6777106"/>
              <a:gd name="connsiteY9" fmla="*/ 4876800 h 4876800"/>
              <a:gd name="connsiteX10" fmla="*/ 2466975 w 6777106"/>
              <a:gd name="connsiteY10" fmla="*/ 4876800 h 4876800"/>
              <a:gd name="connsiteX11" fmla="*/ 2466975 w 6777106"/>
              <a:gd name="connsiteY11" fmla="*/ 4876800 h 4876800"/>
              <a:gd name="connsiteX12" fmla="*/ 0 w 6777106"/>
              <a:gd name="connsiteY12" fmla="*/ 4876800 h 4876800"/>
              <a:gd name="connsiteX13" fmla="*/ 0 w 6777106"/>
              <a:gd name="connsiteY13" fmla="*/ 4064000 h 4876800"/>
              <a:gd name="connsiteX14" fmla="*/ 0 w 6777106"/>
              <a:gd name="connsiteY14" fmla="*/ 2844800 h 4876800"/>
              <a:gd name="connsiteX15" fmla="*/ 0 w 6777106"/>
              <a:gd name="connsiteY15" fmla="*/ 2844800 h 4876800"/>
              <a:gd name="connsiteX16" fmla="*/ 0 w 6777106"/>
              <a:gd name="connsiteY16" fmla="*/ 0 h 4876800"/>
              <a:gd name="connsiteX0" fmla="*/ 0 w 6777106"/>
              <a:gd name="connsiteY0" fmla="*/ 0 h 4876800"/>
              <a:gd name="connsiteX1" fmla="*/ 2466975 w 6777106"/>
              <a:gd name="connsiteY1" fmla="*/ 0 h 4876800"/>
              <a:gd name="connsiteX2" fmla="*/ 2466975 w 6777106"/>
              <a:gd name="connsiteY2" fmla="*/ 0 h 4876800"/>
              <a:gd name="connsiteX3" fmla="*/ 3524250 w 6777106"/>
              <a:gd name="connsiteY3" fmla="*/ 0 h 4876800"/>
              <a:gd name="connsiteX4" fmla="*/ 4229100 w 6777106"/>
              <a:gd name="connsiteY4" fmla="*/ 0 h 4876800"/>
              <a:gd name="connsiteX5" fmla="*/ 4229100 w 6777106"/>
              <a:gd name="connsiteY5" fmla="*/ 2844800 h 4876800"/>
              <a:gd name="connsiteX6" fmla="*/ 6777106 w 6777106"/>
              <a:gd name="connsiteY6" fmla="*/ 2664753 h 4876800"/>
              <a:gd name="connsiteX7" fmla="*/ 4249334 w 6777106"/>
              <a:gd name="connsiteY7" fmla="*/ 3303973 h 4876800"/>
              <a:gd name="connsiteX8" fmla="*/ 4229100 w 6777106"/>
              <a:gd name="connsiteY8" fmla="*/ 4876800 h 4876800"/>
              <a:gd name="connsiteX9" fmla="*/ 3524250 w 6777106"/>
              <a:gd name="connsiteY9" fmla="*/ 4876800 h 4876800"/>
              <a:gd name="connsiteX10" fmla="*/ 2466975 w 6777106"/>
              <a:gd name="connsiteY10" fmla="*/ 4876800 h 4876800"/>
              <a:gd name="connsiteX11" fmla="*/ 2466975 w 6777106"/>
              <a:gd name="connsiteY11" fmla="*/ 4876800 h 4876800"/>
              <a:gd name="connsiteX12" fmla="*/ 0 w 6777106"/>
              <a:gd name="connsiteY12" fmla="*/ 4876800 h 4876800"/>
              <a:gd name="connsiteX13" fmla="*/ 0 w 6777106"/>
              <a:gd name="connsiteY13" fmla="*/ 4064000 h 4876800"/>
              <a:gd name="connsiteX14" fmla="*/ 0 w 6777106"/>
              <a:gd name="connsiteY14" fmla="*/ 2844800 h 4876800"/>
              <a:gd name="connsiteX15" fmla="*/ 0 w 6777106"/>
              <a:gd name="connsiteY15" fmla="*/ 2844800 h 4876800"/>
              <a:gd name="connsiteX16" fmla="*/ 0 w 6777106"/>
              <a:gd name="connsiteY16" fmla="*/ 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77106" h="4876800">
                <a:moveTo>
                  <a:pt x="0" y="0"/>
                </a:moveTo>
                <a:lnTo>
                  <a:pt x="2466975" y="0"/>
                </a:lnTo>
                <a:lnTo>
                  <a:pt x="2466975" y="0"/>
                </a:lnTo>
                <a:lnTo>
                  <a:pt x="3524250" y="0"/>
                </a:lnTo>
                <a:lnTo>
                  <a:pt x="4229100" y="0"/>
                </a:lnTo>
                <a:lnTo>
                  <a:pt x="4229100" y="2844800"/>
                </a:lnTo>
                <a:lnTo>
                  <a:pt x="6777106" y="2664753"/>
                </a:lnTo>
                <a:cubicBezTo>
                  <a:pt x="5286073" y="3041821"/>
                  <a:pt x="5078557" y="3064661"/>
                  <a:pt x="4249334" y="3303973"/>
                </a:cubicBezTo>
                <a:cubicBezTo>
                  <a:pt x="4249274" y="3749531"/>
                  <a:pt x="4229160" y="4431242"/>
                  <a:pt x="4229100" y="4876800"/>
                </a:cubicBezTo>
                <a:lnTo>
                  <a:pt x="3524250" y="4876800"/>
                </a:lnTo>
                <a:lnTo>
                  <a:pt x="2466975" y="4876800"/>
                </a:lnTo>
                <a:lnTo>
                  <a:pt x="2466975" y="4876800"/>
                </a:lnTo>
                <a:lnTo>
                  <a:pt x="0" y="4876800"/>
                </a:lnTo>
                <a:lnTo>
                  <a:pt x="0" y="4064000"/>
                </a:lnTo>
                <a:lnTo>
                  <a:pt x="0" y="2844800"/>
                </a:lnTo>
                <a:lnTo>
                  <a:pt x="0" y="2844800"/>
                </a:lnTo>
                <a:lnTo>
                  <a:pt x="0" y="0"/>
                </a:lnTo>
                <a:close/>
              </a:path>
            </a:pathLst>
          </a:custGeom>
          <a:solidFill>
            <a:sysClr val="window" lastClr="FFFFFF"/>
          </a:solidFill>
          <a:ln w="25400" cap="flat" cmpd="sng" algn="ctr">
            <a:solidFill>
              <a:srgbClr val="4F81BD">
                <a:shade val="50000"/>
              </a:srgbClr>
            </a:solidFill>
            <a:prstDash val="solid"/>
          </a:ln>
          <a:effectLst/>
        </p:spPr>
        <p:txBody>
          <a:bodyPr wrap="square" rtlCol="0" anchor="ctr">
            <a:noAutofit/>
          </a:bodyPr>
          <a:lstStyle/>
          <a:p>
            <a:endParaRPr lang="ja-JP" altLang="en-US"/>
          </a:p>
        </p:txBody>
      </p:sp>
      <p:pic>
        <p:nvPicPr>
          <p:cNvPr id="12" name="Picture 4"/>
          <p:cNvPicPr/>
          <p:nvPr/>
        </p:nvPicPr>
        <p:blipFill>
          <a:blip r:embed="rId4" cstate="print"/>
          <a:srcRect/>
          <a:stretch>
            <a:fillRect/>
          </a:stretch>
        </p:blipFill>
        <p:spPr bwMode="auto">
          <a:xfrm>
            <a:off x="3765826" y="3148586"/>
            <a:ext cx="3057525" cy="3597275"/>
          </a:xfrm>
          <a:prstGeom prst="rect">
            <a:avLst/>
          </a:prstGeom>
          <a:noFill/>
          <a:ln w="9525">
            <a:solidFill>
              <a:sysClr val="windowText" lastClr="000000"/>
            </a:solidFill>
            <a:miter lim="800000"/>
            <a:headEnd/>
            <a:tailEnd/>
          </a:ln>
          <a:effectLst/>
        </p:spPr>
      </p:pic>
      <p:sp>
        <p:nvSpPr>
          <p:cNvPr id="13" name="円/楕円 12"/>
          <p:cNvSpPr/>
          <p:nvPr/>
        </p:nvSpPr>
        <p:spPr>
          <a:xfrm>
            <a:off x="9020427" y="4941168"/>
            <a:ext cx="857250" cy="197485"/>
          </a:xfrm>
          <a:prstGeom prst="ellipse">
            <a:avLst/>
          </a:prstGeom>
          <a:noFill/>
          <a:ln w="25400" cap="flat" cmpd="sng" algn="ctr">
            <a:solidFill>
              <a:srgbClr val="FF0000"/>
            </a:solidFill>
            <a:prstDash val="solid"/>
          </a:ln>
          <a:effectLst/>
        </p:spPr>
        <p:txBody>
          <a:bodyPr rtlCol="0" anchor="ctr"/>
          <a:lstStyle/>
          <a:p>
            <a:endParaRPr lang="ja-JP" altLang="en-US"/>
          </a:p>
        </p:txBody>
      </p:sp>
      <p:sp>
        <p:nvSpPr>
          <p:cNvPr id="14" name="円/楕円 13"/>
          <p:cNvSpPr/>
          <p:nvPr/>
        </p:nvSpPr>
        <p:spPr>
          <a:xfrm>
            <a:off x="4865963" y="6021288"/>
            <a:ext cx="857250" cy="197485"/>
          </a:xfrm>
          <a:prstGeom prst="ellipse">
            <a:avLst/>
          </a:prstGeom>
          <a:noFill/>
          <a:ln w="25400" cap="flat" cmpd="sng" algn="ctr">
            <a:solidFill>
              <a:srgbClr val="FF0000"/>
            </a:solidFill>
            <a:prstDash val="solid"/>
          </a:ln>
          <a:effectLst/>
        </p:spPr>
        <p:txBody>
          <a:bodyPr rtlCol="0" anchor="ctr"/>
          <a:lstStyle/>
          <a:p>
            <a:endParaRPr lang="ja-JP" altLang="en-US"/>
          </a:p>
        </p:txBody>
      </p:sp>
      <p:sp>
        <p:nvSpPr>
          <p:cNvPr id="15" name="四角形吹き出し 392192"/>
          <p:cNvSpPr/>
          <p:nvPr/>
        </p:nvSpPr>
        <p:spPr>
          <a:xfrm>
            <a:off x="224340" y="4212218"/>
            <a:ext cx="4930118" cy="2505075"/>
          </a:xfrm>
          <a:custGeom>
            <a:avLst/>
            <a:gdLst>
              <a:gd name="connsiteX0" fmla="*/ 0 w 2819400"/>
              <a:gd name="connsiteY0" fmla="*/ 0 h 2505075"/>
              <a:gd name="connsiteX1" fmla="*/ 1644650 w 2819400"/>
              <a:gd name="connsiteY1" fmla="*/ 0 h 2505075"/>
              <a:gd name="connsiteX2" fmla="*/ 1644650 w 2819400"/>
              <a:gd name="connsiteY2" fmla="*/ 0 h 2505075"/>
              <a:gd name="connsiteX3" fmla="*/ 2349500 w 2819400"/>
              <a:gd name="connsiteY3" fmla="*/ 0 h 2505075"/>
              <a:gd name="connsiteX4" fmla="*/ 2819400 w 2819400"/>
              <a:gd name="connsiteY4" fmla="*/ 0 h 2505075"/>
              <a:gd name="connsiteX5" fmla="*/ 2819400 w 2819400"/>
              <a:gd name="connsiteY5" fmla="*/ 417513 h 2505075"/>
              <a:gd name="connsiteX6" fmla="*/ 3251219 w 2819400"/>
              <a:gd name="connsiteY6" fmla="*/ 589369 h 2505075"/>
              <a:gd name="connsiteX7" fmla="*/ 2819400 w 2819400"/>
              <a:gd name="connsiteY7" fmla="*/ 1043781 h 2505075"/>
              <a:gd name="connsiteX8" fmla="*/ 2819400 w 2819400"/>
              <a:gd name="connsiteY8" fmla="*/ 2505075 h 2505075"/>
              <a:gd name="connsiteX9" fmla="*/ 2349500 w 2819400"/>
              <a:gd name="connsiteY9" fmla="*/ 2505075 h 2505075"/>
              <a:gd name="connsiteX10" fmla="*/ 1644650 w 2819400"/>
              <a:gd name="connsiteY10" fmla="*/ 2505075 h 2505075"/>
              <a:gd name="connsiteX11" fmla="*/ 1644650 w 2819400"/>
              <a:gd name="connsiteY11" fmla="*/ 2505075 h 2505075"/>
              <a:gd name="connsiteX12" fmla="*/ 0 w 2819400"/>
              <a:gd name="connsiteY12" fmla="*/ 2505075 h 2505075"/>
              <a:gd name="connsiteX13" fmla="*/ 0 w 2819400"/>
              <a:gd name="connsiteY13" fmla="*/ 1043781 h 2505075"/>
              <a:gd name="connsiteX14" fmla="*/ 0 w 2819400"/>
              <a:gd name="connsiteY14" fmla="*/ 417513 h 2505075"/>
              <a:gd name="connsiteX15" fmla="*/ 0 w 2819400"/>
              <a:gd name="connsiteY15" fmla="*/ 417513 h 2505075"/>
              <a:gd name="connsiteX16" fmla="*/ 0 w 2819400"/>
              <a:gd name="connsiteY16" fmla="*/ 0 h 2505075"/>
              <a:gd name="connsiteX0" fmla="*/ 0 w 3251219"/>
              <a:gd name="connsiteY0" fmla="*/ 0 h 2505075"/>
              <a:gd name="connsiteX1" fmla="*/ 1644650 w 3251219"/>
              <a:gd name="connsiteY1" fmla="*/ 0 h 2505075"/>
              <a:gd name="connsiteX2" fmla="*/ 1644650 w 3251219"/>
              <a:gd name="connsiteY2" fmla="*/ 0 h 2505075"/>
              <a:gd name="connsiteX3" fmla="*/ 2349500 w 3251219"/>
              <a:gd name="connsiteY3" fmla="*/ 0 h 2505075"/>
              <a:gd name="connsiteX4" fmla="*/ 2819400 w 3251219"/>
              <a:gd name="connsiteY4" fmla="*/ 0 h 2505075"/>
              <a:gd name="connsiteX5" fmla="*/ 2819400 w 3251219"/>
              <a:gd name="connsiteY5" fmla="*/ 781050 h 2505075"/>
              <a:gd name="connsiteX6" fmla="*/ 3251219 w 3251219"/>
              <a:gd name="connsiteY6" fmla="*/ 589369 h 2505075"/>
              <a:gd name="connsiteX7" fmla="*/ 2819400 w 3251219"/>
              <a:gd name="connsiteY7" fmla="*/ 1043781 h 2505075"/>
              <a:gd name="connsiteX8" fmla="*/ 2819400 w 3251219"/>
              <a:gd name="connsiteY8" fmla="*/ 2505075 h 2505075"/>
              <a:gd name="connsiteX9" fmla="*/ 2349500 w 3251219"/>
              <a:gd name="connsiteY9" fmla="*/ 2505075 h 2505075"/>
              <a:gd name="connsiteX10" fmla="*/ 1644650 w 3251219"/>
              <a:gd name="connsiteY10" fmla="*/ 2505075 h 2505075"/>
              <a:gd name="connsiteX11" fmla="*/ 1644650 w 3251219"/>
              <a:gd name="connsiteY11" fmla="*/ 2505075 h 2505075"/>
              <a:gd name="connsiteX12" fmla="*/ 0 w 3251219"/>
              <a:gd name="connsiteY12" fmla="*/ 2505075 h 2505075"/>
              <a:gd name="connsiteX13" fmla="*/ 0 w 3251219"/>
              <a:gd name="connsiteY13" fmla="*/ 1043781 h 2505075"/>
              <a:gd name="connsiteX14" fmla="*/ 0 w 3251219"/>
              <a:gd name="connsiteY14" fmla="*/ 417513 h 2505075"/>
              <a:gd name="connsiteX15" fmla="*/ 0 w 3251219"/>
              <a:gd name="connsiteY15" fmla="*/ 417513 h 2505075"/>
              <a:gd name="connsiteX16" fmla="*/ 0 w 3251219"/>
              <a:gd name="connsiteY16" fmla="*/ 0 h 2505075"/>
              <a:gd name="connsiteX0" fmla="*/ 0 w 4930147"/>
              <a:gd name="connsiteY0" fmla="*/ 0 h 2505075"/>
              <a:gd name="connsiteX1" fmla="*/ 1644650 w 4930147"/>
              <a:gd name="connsiteY1" fmla="*/ 0 h 2505075"/>
              <a:gd name="connsiteX2" fmla="*/ 1644650 w 4930147"/>
              <a:gd name="connsiteY2" fmla="*/ 0 h 2505075"/>
              <a:gd name="connsiteX3" fmla="*/ 2349500 w 4930147"/>
              <a:gd name="connsiteY3" fmla="*/ 0 h 2505075"/>
              <a:gd name="connsiteX4" fmla="*/ 2819400 w 4930147"/>
              <a:gd name="connsiteY4" fmla="*/ 0 h 2505075"/>
              <a:gd name="connsiteX5" fmla="*/ 2819400 w 4930147"/>
              <a:gd name="connsiteY5" fmla="*/ 781050 h 2505075"/>
              <a:gd name="connsiteX6" fmla="*/ 4930147 w 4930147"/>
              <a:gd name="connsiteY6" fmla="*/ 1863533 h 2505075"/>
              <a:gd name="connsiteX7" fmla="*/ 2819400 w 4930147"/>
              <a:gd name="connsiteY7" fmla="*/ 1043781 h 2505075"/>
              <a:gd name="connsiteX8" fmla="*/ 2819400 w 4930147"/>
              <a:gd name="connsiteY8" fmla="*/ 2505075 h 2505075"/>
              <a:gd name="connsiteX9" fmla="*/ 2349500 w 4930147"/>
              <a:gd name="connsiteY9" fmla="*/ 2505075 h 2505075"/>
              <a:gd name="connsiteX10" fmla="*/ 1644650 w 4930147"/>
              <a:gd name="connsiteY10" fmla="*/ 2505075 h 2505075"/>
              <a:gd name="connsiteX11" fmla="*/ 1644650 w 4930147"/>
              <a:gd name="connsiteY11" fmla="*/ 2505075 h 2505075"/>
              <a:gd name="connsiteX12" fmla="*/ 0 w 4930147"/>
              <a:gd name="connsiteY12" fmla="*/ 2505075 h 2505075"/>
              <a:gd name="connsiteX13" fmla="*/ 0 w 4930147"/>
              <a:gd name="connsiteY13" fmla="*/ 1043781 h 2505075"/>
              <a:gd name="connsiteX14" fmla="*/ 0 w 4930147"/>
              <a:gd name="connsiteY14" fmla="*/ 417513 h 2505075"/>
              <a:gd name="connsiteX15" fmla="*/ 0 w 4930147"/>
              <a:gd name="connsiteY15" fmla="*/ 417513 h 2505075"/>
              <a:gd name="connsiteX16" fmla="*/ 0 w 4930147"/>
              <a:gd name="connsiteY16" fmla="*/ 0 h 2505075"/>
              <a:gd name="connsiteX0" fmla="*/ 0 w 4930147"/>
              <a:gd name="connsiteY0" fmla="*/ 0 h 2505075"/>
              <a:gd name="connsiteX1" fmla="*/ 1644650 w 4930147"/>
              <a:gd name="connsiteY1" fmla="*/ 0 h 2505075"/>
              <a:gd name="connsiteX2" fmla="*/ 1644650 w 4930147"/>
              <a:gd name="connsiteY2" fmla="*/ 0 h 2505075"/>
              <a:gd name="connsiteX3" fmla="*/ 2349500 w 4930147"/>
              <a:gd name="connsiteY3" fmla="*/ 0 h 2505075"/>
              <a:gd name="connsiteX4" fmla="*/ 2819400 w 4930147"/>
              <a:gd name="connsiteY4" fmla="*/ 0 h 2505075"/>
              <a:gd name="connsiteX5" fmla="*/ 2819400 w 4930147"/>
              <a:gd name="connsiteY5" fmla="*/ 781050 h 2505075"/>
              <a:gd name="connsiteX6" fmla="*/ 4930147 w 4930147"/>
              <a:gd name="connsiteY6" fmla="*/ 1863533 h 2505075"/>
              <a:gd name="connsiteX7" fmla="*/ 2834407 w 4930147"/>
              <a:gd name="connsiteY7" fmla="*/ 2153054 h 2505075"/>
              <a:gd name="connsiteX8" fmla="*/ 2819400 w 4930147"/>
              <a:gd name="connsiteY8" fmla="*/ 2505075 h 2505075"/>
              <a:gd name="connsiteX9" fmla="*/ 2349500 w 4930147"/>
              <a:gd name="connsiteY9" fmla="*/ 2505075 h 2505075"/>
              <a:gd name="connsiteX10" fmla="*/ 1644650 w 4930147"/>
              <a:gd name="connsiteY10" fmla="*/ 2505075 h 2505075"/>
              <a:gd name="connsiteX11" fmla="*/ 1644650 w 4930147"/>
              <a:gd name="connsiteY11" fmla="*/ 2505075 h 2505075"/>
              <a:gd name="connsiteX12" fmla="*/ 0 w 4930147"/>
              <a:gd name="connsiteY12" fmla="*/ 2505075 h 2505075"/>
              <a:gd name="connsiteX13" fmla="*/ 0 w 4930147"/>
              <a:gd name="connsiteY13" fmla="*/ 1043781 h 2505075"/>
              <a:gd name="connsiteX14" fmla="*/ 0 w 4930147"/>
              <a:gd name="connsiteY14" fmla="*/ 417513 h 2505075"/>
              <a:gd name="connsiteX15" fmla="*/ 0 w 4930147"/>
              <a:gd name="connsiteY15" fmla="*/ 417513 h 2505075"/>
              <a:gd name="connsiteX16" fmla="*/ 0 w 4930147"/>
              <a:gd name="connsiteY16" fmla="*/ 0 h 2505075"/>
              <a:gd name="connsiteX0" fmla="*/ 0 w 4930147"/>
              <a:gd name="connsiteY0" fmla="*/ 0 h 2505075"/>
              <a:gd name="connsiteX1" fmla="*/ 1644650 w 4930147"/>
              <a:gd name="connsiteY1" fmla="*/ 0 h 2505075"/>
              <a:gd name="connsiteX2" fmla="*/ 1644650 w 4930147"/>
              <a:gd name="connsiteY2" fmla="*/ 0 h 2505075"/>
              <a:gd name="connsiteX3" fmla="*/ 2349500 w 4930147"/>
              <a:gd name="connsiteY3" fmla="*/ 0 h 2505075"/>
              <a:gd name="connsiteX4" fmla="*/ 2819400 w 4930147"/>
              <a:gd name="connsiteY4" fmla="*/ 0 h 2505075"/>
              <a:gd name="connsiteX5" fmla="*/ 2849397 w 4930147"/>
              <a:gd name="connsiteY5" fmla="*/ 1935293 h 2505075"/>
              <a:gd name="connsiteX6" fmla="*/ 4930147 w 4930147"/>
              <a:gd name="connsiteY6" fmla="*/ 1863533 h 2505075"/>
              <a:gd name="connsiteX7" fmla="*/ 2834407 w 4930147"/>
              <a:gd name="connsiteY7" fmla="*/ 2153054 h 2505075"/>
              <a:gd name="connsiteX8" fmla="*/ 2819400 w 4930147"/>
              <a:gd name="connsiteY8" fmla="*/ 2505075 h 2505075"/>
              <a:gd name="connsiteX9" fmla="*/ 2349500 w 4930147"/>
              <a:gd name="connsiteY9" fmla="*/ 2505075 h 2505075"/>
              <a:gd name="connsiteX10" fmla="*/ 1644650 w 4930147"/>
              <a:gd name="connsiteY10" fmla="*/ 2505075 h 2505075"/>
              <a:gd name="connsiteX11" fmla="*/ 1644650 w 4930147"/>
              <a:gd name="connsiteY11" fmla="*/ 2505075 h 2505075"/>
              <a:gd name="connsiteX12" fmla="*/ 0 w 4930147"/>
              <a:gd name="connsiteY12" fmla="*/ 2505075 h 2505075"/>
              <a:gd name="connsiteX13" fmla="*/ 0 w 4930147"/>
              <a:gd name="connsiteY13" fmla="*/ 1043781 h 2505075"/>
              <a:gd name="connsiteX14" fmla="*/ 0 w 4930147"/>
              <a:gd name="connsiteY14" fmla="*/ 417513 h 2505075"/>
              <a:gd name="connsiteX15" fmla="*/ 0 w 4930147"/>
              <a:gd name="connsiteY15" fmla="*/ 417513 h 2505075"/>
              <a:gd name="connsiteX16" fmla="*/ 0 w 4930147"/>
              <a:gd name="connsiteY16" fmla="*/ 0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30147" h="2505075">
                <a:moveTo>
                  <a:pt x="0" y="0"/>
                </a:moveTo>
                <a:lnTo>
                  <a:pt x="1644650" y="0"/>
                </a:lnTo>
                <a:lnTo>
                  <a:pt x="1644650" y="0"/>
                </a:lnTo>
                <a:lnTo>
                  <a:pt x="2349500" y="0"/>
                </a:lnTo>
                <a:lnTo>
                  <a:pt x="2819400" y="0"/>
                </a:lnTo>
                <a:lnTo>
                  <a:pt x="2849397" y="1935293"/>
                </a:lnTo>
                <a:lnTo>
                  <a:pt x="4930147" y="1863533"/>
                </a:lnTo>
                <a:lnTo>
                  <a:pt x="2834407" y="2153054"/>
                </a:lnTo>
                <a:lnTo>
                  <a:pt x="2819400" y="2505075"/>
                </a:lnTo>
                <a:lnTo>
                  <a:pt x="2349500" y="2505075"/>
                </a:lnTo>
                <a:lnTo>
                  <a:pt x="1644650" y="2505075"/>
                </a:lnTo>
                <a:lnTo>
                  <a:pt x="1644650" y="2505075"/>
                </a:lnTo>
                <a:lnTo>
                  <a:pt x="0" y="2505075"/>
                </a:lnTo>
                <a:lnTo>
                  <a:pt x="0" y="1043781"/>
                </a:lnTo>
                <a:lnTo>
                  <a:pt x="0" y="417513"/>
                </a:lnTo>
                <a:lnTo>
                  <a:pt x="0" y="417513"/>
                </a:lnTo>
                <a:lnTo>
                  <a:pt x="0" y="0"/>
                </a:lnTo>
                <a:close/>
              </a:path>
            </a:pathLst>
          </a:custGeom>
          <a:no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kern="100">
                <a:effectLst/>
                <a:latin typeface="Century"/>
                <a:ea typeface="ＭＳ 明朝"/>
                <a:cs typeface="Times New Roman"/>
              </a:rPr>
              <a:t> </a:t>
            </a:r>
            <a:endParaRPr lang="ja-JP" sz="1200" kern="100">
              <a:effectLst/>
              <a:latin typeface="Century"/>
              <a:ea typeface="ＭＳ 明朝"/>
              <a:cs typeface="Times New Roman"/>
            </a:endParaRPr>
          </a:p>
        </p:txBody>
      </p:sp>
      <p:pic>
        <p:nvPicPr>
          <p:cNvPr id="2050" name="図 20"/>
          <p:cNvPicPr>
            <a:picLocks noChangeAspect="1" noChangeArrowheads="1"/>
          </p:cNvPicPr>
          <p:nvPr/>
        </p:nvPicPr>
        <p:blipFill>
          <a:blip r:embed="rId5">
            <a:extLst>
              <a:ext uri="{28A0092B-C50C-407E-A947-70E740481C1C}">
                <a14:useLocalDpi xmlns:a14="http://schemas.microsoft.com/office/drawing/2010/main" val="0"/>
              </a:ext>
            </a:extLst>
          </a:blip>
          <a:srcRect l="15894" t="16728" r="40492" b="27757"/>
          <a:stretch>
            <a:fillRect/>
          </a:stretch>
        </p:blipFill>
        <p:spPr bwMode="auto">
          <a:xfrm>
            <a:off x="248977" y="4243173"/>
            <a:ext cx="2774950" cy="2443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6"/>
          <p:cNvSpPr>
            <a:spLocks noChangeArrowheads="1"/>
          </p:cNvSpPr>
          <p:nvPr/>
        </p:nvSpPr>
        <p:spPr bwMode="auto">
          <a:xfrm>
            <a:off x="0" y="457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238669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テキスト ボックス 13"/>
          <p:cNvSpPr txBox="1">
            <a:spLocks noChangeArrowheads="1"/>
          </p:cNvSpPr>
          <p:nvPr/>
        </p:nvSpPr>
        <p:spPr bwMode="auto">
          <a:xfrm>
            <a:off x="194337" y="1788780"/>
            <a:ext cx="4524771" cy="4016484"/>
          </a:xfrm>
          <a:prstGeom prst="rect">
            <a:avLst/>
          </a:prstGeom>
          <a:solidFill>
            <a:schemeClr val="accent2">
              <a:lumMod val="20000"/>
              <a:lumOff val="80000"/>
            </a:schemeClr>
          </a:solidFill>
          <a:ln w="9525">
            <a:solidFill>
              <a:schemeClr val="tx1"/>
            </a:solidFill>
            <a:miter lim="800000"/>
            <a:headEnd/>
            <a:tailEnd/>
          </a:ln>
          <a:scene3d>
            <a:camera prst="orthographicFront"/>
            <a:lightRig rig="threePt" dir="t"/>
          </a:scene3d>
          <a:sp3d>
            <a:bevelT w="165100" prst="coolSlant"/>
          </a:sp3d>
        </p:spPr>
        <p:txBody>
          <a:bodyPr>
            <a:spAutoFit/>
          </a:bodyPr>
          <a:lstStyle/>
          <a:p>
            <a:pPr algn="ctr" fontAlgn="auto">
              <a:spcBef>
                <a:spcPts val="0"/>
              </a:spcBef>
              <a:spcAft>
                <a:spcPts val="0"/>
              </a:spcAft>
              <a:defRPr/>
            </a:pPr>
            <a:r>
              <a:rPr kumimoji="0"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WEB</a:t>
            </a:r>
            <a:r>
              <a:rPr kumimoji="0"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サイト上で</a:t>
            </a:r>
            <a:endParaRPr kumimoji="0"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kumimoji="0"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ブラウザから入力</a:t>
            </a:r>
            <a:endParaRPr kumimoji="0"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endParaRPr kumimoji="0"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fontAlgn="auto">
              <a:spcBef>
                <a:spcPts val="0"/>
              </a:spcBef>
              <a:spcAft>
                <a:spcPts val="0"/>
              </a:spcAft>
              <a:buFont typeface="Wingdings" pitchFamily="2" charset="2"/>
              <a:buChar char="l"/>
              <a:defRPr/>
            </a:pPr>
            <a:r>
              <a:rPr kumimoji="0"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化学物質の名称</a:t>
            </a:r>
            <a:endParaRPr kumimoji="0"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fontAlgn="auto">
              <a:spcBef>
                <a:spcPts val="0"/>
              </a:spcBef>
              <a:spcAft>
                <a:spcPts val="0"/>
              </a:spcAft>
              <a:buFont typeface="Wingdings" pitchFamily="2" charset="2"/>
              <a:buChar char="l"/>
              <a:defRPr/>
            </a:pPr>
            <a:r>
              <a:rPr kumimoji="0"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作業内容</a:t>
            </a:r>
            <a:r>
              <a:rPr kumimoji="0" lang="ja-JP" altLang="en-US" sz="2400"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（選択式）</a:t>
            </a:r>
            <a:endParaRPr kumimoji="0" lang="en-US" altLang="ja-JP" sz="2400"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fontAlgn="auto">
              <a:spcBef>
                <a:spcPts val="0"/>
              </a:spcBef>
              <a:spcAft>
                <a:spcPts val="0"/>
              </a:spcAft>
              <a:buFont typeface="Wingdings" pitchFamily="2" charset="2"/>
              <a:buChar char="l"/>
              <a:defRPr/>
            </a:pPr>
            <a:r>
              <a:rPr kumimoji="0"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作業者数</a:t>
            </a:r>
            <a:r>
              <a:rPr kumimoji="0" lang="ja-JP" altLang="en-US" sz="2400"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（選択式</a:t>
            </a:r>
            <a:r>
              <a:rPr kumimoji="0" lang="ja-JP" altLang="en-US" sz="2400" b="1" dirty="0" smtClean="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fontAlgn="auto">
              <a:spcBef>
                <a:spcPts val="0"/>
              </a:spcBef>
              <a:spcAft>
                <a:spcPts val="0"/>
              </a:spcAft>
              <a:buFont typeface="Wingdings" pitchFamily="2" charset="2"/>
              <a:buChar char="l"/>
              <a:defRPr/>
            </a:pPr>
            <a:r>
              <a:rPr kumimoji="0"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GHS</a:t>
            </a:r>
            <a:r>
              <a:rPr kumimoji="0"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区分</a:t>
            </a:r>
            <a:r>
              <a:rPr kumimoji="0" lang="ja-JP" altLang="en-US" sz="2400"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（選択式）</a:t>
            </a:r>
            <a:endParaRPr kumimoji="0" lang="en-US" altLang="ja-JP" sz="2400"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fontAlgn="auto">
              <a:spcBef>
                <a:spcPts val="0"/>
              </a:spcBef>
              <a:spcAft>
                <a:spcPts val="0"/>
              </a:spcAft>
              <a:buFont typeface="Wingdings" pitchFamily="2" charset="2"/>
              <a:buChar char="l"/>
              <a:defRPr/>
            </a:pPr>
            <a:r>
              <a:rPr kumimoji="0"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液体、固体の別</a:t>
            </a:r>
            <a:r>
              <a:rPr kumimoji="0" lang="ja-JP" altLang="en-US" sz="2400"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（選択式）</a:t>
            </a:r>
            <a:endParaRPr kumimoji="0" lang="en-US" altLang="ja-JP" sz="2400"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fontAlgn="auto">
              <a:spcBef>
                <a:spcPts val="0"/>
              </a:spcBef>
              <a:spcAft>
                <a:spcPts val="0"/>
              </a:spcAft>
              <a:buFont typeface="Wingdings" pitchFamily="2" charset="2"/>
              <a:buChar char="l"/>
              <a:defRPr/>
            </a:pPr>
            <a:r>
              <a:rPr kumimoji="0"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取扱温度</a:t>
            </a:r>
            <a:endParaRPr kumimoji="0"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fontAlgn="auto">
              <a:spcBef>
                <a:spcPts val="0"/>
              </a:spcBef>
              <a:spcAft>
                <a:spcPts val="0"/>
              </a:spcAft>
              <a:buFont typeface="Wingdings" pitchFamily="2" charset="2"/>
              <a:buChar char="l"/>
              <a:defRPr/>
            </a:pPr>
            <a:r>
              <a:rPr kumimoji="0"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沸点</a:t>
            </a:r>
            <a:endParaRPr kumimoji="0" lang="en-US" altLang="ja-JP"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indent="-261938" fontAlgn="auto">
              <a:spcBef>
                <a:spcPts val="0"/>
              </a:spcBef>
              <a:spcAft>
                <a:spcPts val="0"/>
              </a:spcAft>
              <a:buFont typeface="Wingdings" pitchFamily="2" charset="2"/>
              <a:buChar char="l"/>
              <a:defRPr/>
            </a:pPr>
            <a:r>
              <a:rPr kumimoji="0"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取扱量</a:t>
            </a:r>
            <a:r>
              <a:rPr kumimoji="0" lang="ja-JP" altLang="en-US" sz="2400"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2400" b="1" dirty="0" smtClean="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ml, L, </a:t>
            </a:r>
            <a:r>
              <a:rPr kumimoji="0" lang="en-US" altLang="ja-JP" sz="2400" b="1" dirty="0" err="1" smtClean="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kL</a:t>
            </a:r>
            <a:r>
              <a:rPr kumimoji="0" lang="ja-JP" altLang="en-US" sz="2400"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rPr>
              <a:t>の別）</a:t>
            </a:r>
            <a:endParaRPr kumimoji="0" lang="en-US" altLang="ja-JP" sz="2400" b="1" dirty="0">
              <a:solidFill>
                <a:schemeClr val="accent4"/>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560" name="テキスト ボックス 20"/>
          <p:cNvSpPr txBox="1">
            <a:spLocks noChangeArrowheads="1"/>
          </p:cNvSpPr>
          <p:nvPr/>
        </p:nvSpPr>
        <p:spPr bwMode="auto">
          <a:xfrm>
            <a:off x="5711429" y="6443489"/>
            <a:ext cx="228388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kumimoji="0" lang="ja-JP" altLang="en-US" sz="1800" b="1">
                <a:solidFill>
                  <a:srgbClr val="000000"/>
                </a:solidFill>
              </a:rPr>
              <a:t>対策管理シート</a:t>
            </a:r>
          </a:p>
        </p:txBody>
      </p:sp>
      <p:sp>
        <p:nvSpPr>
          <p:cNvPr id="10" name="タイトル 1"/>
          <p:cNvSpPr txBox="1">
            <a:spLocks/>
          </p:cNvSpPr>
          <p:nvPr/>
        </p:nvSpPr>
        <p:spPr>
          <a:xfrm>
            <a:off x="194337" y="115889"/>
            <a:ext cx="9517192" cy="720725"/>
          </a:xfrm>
          <a:prstGeom prst="rect">
            <a:avLst/>
          </a:prstGeom>
          <a:solidFill>
            <a:srgbClr val="CCECFF"/>
          </a:solidFill>
          <a:ln>
            <a:solidFill>
              <a:schemeClr val="accent5">
                <a:lumMod val="50000"/>
              </a:schemeClr>
            </a:solidFill>
          </a:ln>
          <a:scene3d>
            <a:camera prst="orthographicFront"/>
            <a:lightRig rig="threePt" dir="t"/>
          </a:scene3d>
          <a:sp3d prstMaterial="plastic">
            <a:bevelT/>
          </a:sp3d>
        </p:spPr>
        <p:txBody>
          <a:bodyPr anchor="ctr" anchorCtr="0"/>
          <a:lstStyle/>
          <a:p>
            <a:pPr marL="54864" algn="ctr" fontAlgn="auto">
              <a:spcAft>
                <a:spcPts val="0"/>
              </a:spcAft>
              <a:defRPr/>
            </a:pPr>
            <a:r>
              <a:rPr lang="ja-JP" altLang="en-US" sz="3200" dirty="0" smtClean="0">
                <a:solidFill>
                  <a:schemeClr val="tx2"/>
                </a:solidFill>
                <a:latin typeface="+mj-lt"/>
                <a:ea typeface="+mj-ea"/>
                <a:cs typeface="+mj-cs"/>
              </a:rPr>
              <a:t>コントロール・バンディング</a:t>
            </a:r>
            <a:r>
              <a:rPr lang="ja-JP" altLang="en-US" sz="2400" dirty="0" smtClean="0">
                <a:solidFill>
                  <a:schemeClr val="tx2"/>
                </a:solidFill>
                <a:latin typeface="+mj-lt"/>
                <a:ea typeface="+mj-ea"/>
                <a:cs typeface="+mj-cs"/>
              </a:rPr>
              <a:t>（厚労省方式）</a:t>
            </a:r>
            <a:endParaRPr lang="ja-JP" altLang="en-US" sz="3200" dirty="0">
              <a:solidFill>
                <a:schemeClr val="tx2"/>
              </a:solidFill>
              <a:latin typeface="+mj-lt"/>
              <a:ea typeface="+mj-ea"/>
              <a:cs typeface="+mj-cs"/>
            </a:endParaRPr>
          </a:p>
        </p:txBody>
      </p:sp>
      <p:pic>
        <p:nvPicPr>
          <p:cNvPr id="107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1429" y="1280938"/>
            <a:ext cx="3699271" cy="48307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635" y="1382538"/>
            <a:ext cx="3680354" cy="48307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046" y="1477788"/>
            <a:ext cx="3680354" cy="48307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183" y="1569863"/>
            <a:ext cx="3680354" cy="48307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75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9754" y="1658763"/>
            <a:ext cx="3680354" cy="48307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右矢印 15"/>
          <p:cNvSpPr/>
          <p:nvPr/>
        </p:nvSpPr>
        <p:spPr>
          <a:xfrm>
            <a:off x="4615921" y="3081511"/>
            <a:ext cx="619125" cy="1571625"/>
          </a:xfrm>
          <a:prstGeom prst="rightArrow">
            <a:avLst/>
          </a:prstGeom>
          <a:gradFill>
            <a:gsLst>
              <a:gs pos="0">
                <a:srgbClr val="8488C4"/>
              </a:gs>
              <a:gs pos="53000">
                <a:srgbClr val="D4DEFF"/>
              </a:gs>
              <a:gs pos="83000">
                <a:srgbClr val="D4DEFF"/>
              </a:gs>
              <a:gs pos="100000">
                <a:srgbClr val="96AB94"/>
              </a:gs>
            </a:gsLst>
            <a:lin ang="10800000" scaled="0"/>
          </a:gra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a:solidFill>
                <a:prstClr val="white"/>
              </a:solidFill>
            </a:endParaRPr>
          </a:p>
        </p:txBody>
      </p:sp>
    </p:spTree>
    <p:extLst>
      <p:ext uri="{BB962C8B-B14F-4D97-AF65-F5344CB8AC3E}">
        <p14:creationId xmlns:p14="http://schemas.microsoft.com/office/powerpoint/2010/main" val="881269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additive="base">
                                        <p:cTn id="7" dur="500" fill="hold"/>
                                        <p:tgtEl>
                                          <p:spTgt spid="107522"/>
                                        </p:tgtEl>
                                        <p:attrNameLst>
                                          <p:attrName>ppt_x</p:attrName>
                                        </p:attrNameLst>
                                      </p:cBhvr>
                                      <p:tavLst>
                                        <p:tav tm="0">
                                          <p:val>
                                            <p:strVal val="1+#ppt_w/2"/>
                                          </p:val>
                                        </p:tav>
                                        <p:tav tm="100000">
                                          <p:val>
                                            <p:strVal val="#ppt_x"/>
                                          </p:val>
                                        </p:tav>
                                      </p:tavLst>
                                    </p:anim>
                                    <p:anim calcmode="lin" valueType="num">
                                      <p:cBhvr additive="base">
                                        <p:cTn id="8" dur="500" fill="hold"/>
                                        <p:tgtEl>
                                          <p:spTgt spid="1075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07523"/>
                                        </p:tgtEl>
                                        <p:attrNameLst>
                                          <p:attrName>style.visibility</p:attrName>
                                        </p:attrNameLst>
                                      </p:cBhvr>
                                      <p:to>
                                        <p:strVal val="visible"/>
                                      </p:to>
                                    </p:set>
                                    <p:anim calcmode="lin" valueType="num">
                                      <p:cBhvr additive="base">
                                        <p:cTn id="13" dur="500" fill="hold"/>
                                        <p:tgtEl>
                                          <p:spTgt spid="107523"/>
                                        </p:tgtEl>
                                        <p:attrNameLst>
                                          <p:attrName>ppt_x</p:attrName>
                                        </p:attrNameLst>
                                      </p:cBhvr>
                                      <p:tavLst>
                                        <p:tav tm="0">
                                          <p:val>
                                            <p:strVal val="1+#ppt_w/2"/>
                                          </p:val>
                                        </p:tav>
                                        <p:tav tm="100000">
                                          <p:val>
                                            <p:strVal val="#ppt_x"/>
                                          </p:val>
                                        </p:tav>
                                      </p:tavLst>
                                    </p:anim>
                                    <p:anim calcmode="lin" valueType="num">
                                      <p:cBhvr additive="base">
                                        <p:cTn id="14" dur="500" fill="hold"/>
                                        <p:tgtEl>
                                          <p:spTgt spid="107523"/>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3560"/>
                                        </p:tgtEl>
                                        <p:attrNameLst>
                                          <p:attrName>style.visibility</p:attrName>
                                        </p:attrNameLst>
                                      </p:cBhvr>
                                      <p:to>
                                        <p:strVal val="visible"/>
                                      </p:to>
                                    </p:set>
                                    <p:anim calcmode="lin" valueType="num">
                                      <p:cBhvr additive="base">
                                        <p:cTn id="17" dur="500" fill="hold"/>
                                        <p:tgtEl>
                                          <p:spTgt spid="23560"/>
                                        </p:tgtEl>
                                        <p:attrNameLst>
                                          <p:attrName>ppt_x</p:attrName>
                                        </p:attrNameLst>
                                      </p:cBhvr>
                                      <p:tavLst>
                                        <p:tav tm="0">
                                          <p:val>
                                            <p:strVal val="1+#ppt_w/2"/>
                                          </p:val>
                                        </p:tav>
                                        <p:tav tm="100000">
                                          <p:val>
                                            <p:strVal val="#ppt_x"/>
                                          </p:val>
                                        </p:tav>
                                      </p:tavLst>
                                    </p:anim>
                                    <p:anim calcmode="lin" valueType="num">
                                      <p:cBhvr additive="base">
                                        <p:cTn id="18" dur="500" fill="hold"/>
                                        <p:tgtEl>
                                          <p:spTgt spid="2356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27</a:t>
            </a:fld>
            <a:endParaRPr lang="ja-JP" altLang="en-US"/>
          </a:p>
        </p:txBody>
      </p:sp>
      <p:sp>
        <p:nvSpPr>
          <p:cNvPr id="3" name="テキスト ボックス 2"/>
          <p:cNvSpPr txBox="1"/>
          <p:nvPr/>
        </p:nvSpPr>
        <p:spPr>
          <a:xfrm>
            <a:off x="188851" y="836712"/>
            <a:ext cx="9292830" cy="1573899"/>
          </a:xfrm>
          <a:prstGeom prst="rect">
            <a:avLst/>
          </a:prstGeom>
          <a:noFill/>
        </p:spPr>
        <p:txBody>
          <a:bodyPr wrap="square" lIns="95637" tIns="47819" rIns="95637" bIns="47819" rtlCol="0">
            <a:spAutoFit/>
          </a:bodyPr>
          <a:lstStyle>
            <a:defPPr>
              <a:defRPr lang="ja-JP"/>
            </a:defPPr>
            <a:lvl1pPr>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ja-JP" sz="1600" dirty="0"/>
              <a:t>欧州化学物質生態毒性・毒性センター（</a:t>
            </a:r>
            <a:r>
              <a:rPr lang="en-US" altLang="ja-JP" sz="1600" dirty="0" smtClean="0"/>
              <a:t>ECETOC</a:t>
            </a:r>
            <a:r>
              <a:rPr lang="ja-JP" altLang="en-US" sz="1600" dirty="0" smtClean="0"/>
              <a:t>）</a:t>
            </a:r>
            <a:r>
              <a:rPr lang="ja-JP" altLang="ja-JP" sz="1600" dirty="0" smtClean="0"/>
              <a:t>が提供</a:t>
            </a:r>
            <a:r>
              <a:rPr lang="ja-JP" altLang="en-US" sz="1600" dirty="0"/>
              <a:t>する</a:t>
            </a:r>
            <a:r>
              <a:rPr lang="ja-JP" altLang="ja-JP" sz="1600" dirty="0"/>
              <a:t>リスクアセスメントツール（</a:t>
            </a:r>
            <a:r>
              <a:rPr lang="en-US" altLang="ja-JP" sz="1600" dirty="0" smtClean="0"/>
              <a:t>ECETOC</a:t>
            </a:r>
            <a:r>
              <a:rPr lang="en-US" altLang="ja-JP" sz="1600" dirty="0"/>
              <a:t>-</a:t>
            </a:r>
            <a:r>
              <a:rPr lang="en-US" altLang="ja-JP" sz="1600" dirty="0" smtClean="0"/>
              <a:t> </a:t>
            </a:r>
            <a:r>
              <a:rPr lang="en-US" altLang="ja-JP" sz="1600" dirty="0"/>
              <a:t>TRA</a:t>
            </a:r>
            <a:r>
              <a:rPr lang="ja-JP" altLang="en-US" sz="1600" dirty="0"/>
              <a:t>）は定量的評価が可能なツールとして普及しています</a:t>
            </a:r>
            <a:r>
              <a:rPr lang="ja-JP" altLang="en-US" sz="1600" dirty="0" smtClean="0"/>
              <a:t>。</a:t>
            </a:r>
            <a:endParaRPr lang="en-US" altLang="ja-JP" sz="1600" dirty="0"/>
          </a:p>
          <a:p>
            <a:pPr algn="r"/>
            <a:r>
              <a:rPr lang="en-US" altLang="ja-JP" sz="1600" dirty="0">
                <a:solidFill>
                  <a:srgbClr val="0000FF"/>
                </a:solidFill>
              </a:rPr>
              <a:t>http://www.ecetoc.org/tra </a:t>
            </a:r>
            <a:r>
              <a:rPr lang="ja-JP" altLang="en-US" sz="1600" dirty="0"/>
              <a:t>　</a:t>
            </a:r>
            <a:r>
              <a:rPr lang="en-US" altLang="ja-JP" sz="1600" dirty="0"/>
              <a:t>(</a:t>
            </a:r>
            <a:r>
              <a:rPr lang="ja-JP" altLang="en-US" sz="1600" dirty="0"/>
              <a:t>英語</a:t>
            </a:r>
            <a:r>
              <a:rPr lang="en-US" altLang="ja-JP" sz="1600" dirty="0" smtClean="0"/>
              <a:t>)</a:t>
            </a:r>
          </a:p>
          <a:p>
            <a:pPr algn="r"/>
            <a:endParaRPr lang="en-US" altLang="ja-JP" sz="1600" dirty="0"/>
          </a:p>
          <a:p>
            <a:r>
              <a:rPr lang="ja-JP" altLang="en-US" sz="1600" dirty="0"/>
              <a:t>化学物質の物理化学的性状、</a:t>
            </a:r>
            <a:r>
              <a:rPr lang="ja-JP" altLang="en-US" sz="1600" dirty="0" smtClean="0"/>
              <a:t>作業工程（</a:t>
            </a:r>
            <a:r>
              <a:rPr lang="ja-JP" altLang="en-US" sz="1600" dirty="0"/>
              <a:t>プロセスカテゴリー）</a:t>
            </a:r>
            <a:r>
              <a:rPr lang="ja-JP" altLang="en-US" sz="1600" dirty="0" smtClean="0"/>
              <a:t>、作業時間、</a:t>
            </a:r>
            <a:r>
              <a:rPr lang="ja-JP" altLang="en-US" sz="1600" dirty="0"/>
              <a:t>換気条件などを入力することによって、推定ばく露濃度が算出されます。</a:t>
            </a:r>
            <a:endParaRPr lang="en-US" altLang="ja-JP" sz="1600" dirty="0"/>
          </a:p>
        </p:txBody>
      </p:sp>
      <p:sp>
        <p:nvSpPr>
          <p:cNvPr id="4" name="テキスト ボックス 3"/>
          <p:cNvSpPr txBox="1"/>
          <p:nvPr/>
        </p:nvSpPr>
        <p:spPr>
          <a:xfrm>
            <a:off x="188851" y="5894519"/>
            <a:ext cx="7920880" cy="342793"/>
          </a:xfrm>
          <a:prstGeom prst="rect">
            <a:avLst/>
          </a:prstGeom>
          <a:noFill/>
        </p:spPr>
        <p:txBody>
          <a:bodyPr wrap="square" lIns="95637" tIns="47819" rIns="95637" bIns="47819" rtlCol="0">
            <a:spAutoFit/>
          </a:bodyPr>
          <a:lstStyle>
            <a:defPPr>
              <a:defRPr lang="ja-JP"/>
            </a:defPPr>
            <a:lvl1pPr>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sz="1600" dirty="0"/>
              <a:t>危険物については、化学プラントのセーフティ・</a:t>
            </a:r>
            <a:r>
              <a:rPr lang="ja-JP" altLang="en-US" sz="1600" dirty="0" smtClean="0"/>
              <a:t>アセスメントなどの</a:t>
            </a:r>
            <a:r>
              <a:rPr lang="ja-JP" altLang="en-US" sz="1600" dirty="0"/>
              <a:t>方法があります。</a:t>
            </a:r>
          </a:p>
        </p:txBody>
      </p:sp>
      <p:sp>
        <p:nvSpPr>
          <p:cNvPr id="5" name="角丸四角形 4"/>
          <p:cNvSpPr/>
          <p:nvPr/>
        </p:nvSpPr>
        <p:spPr>
          <a:xfrm>
            <a:off x="2100660" y="102562"/>
            <a:ext cx="3003185" cy="334874"/>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a:t>
            </a:r>
            <a:r>
              <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solidFill>
                  <a:schemeClr val="tx1"/>
                </a:solidFill>
              </a:rPr>
              <a:t> </a:t>
            </a:r>
            <a:r>
              <a:rPr lang="en-US" altLang="ja-JP" sz="2000" dirty="0" smtClean="0">
                <a:solidFill>
                  <a:schemeClr val="tx1"/>
                </a:solidFill>
              </a:rPr>
              <a:t>ECETOC-TRA</a:t>
            </a:r>
            <a:endPar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156120" y="5390463"/>
            <a:ext cx="2996679" cy="330406"/>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39110" y="53999"/>
            <a:ext cx="2061550" cy="432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72000" rIns="95637" bIns="0" rtlCol="0" anchor="ctr"/>
          <a:lstStyle/>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の見積り</a:t>
            </a:r>
          </a:p>
        </p:txBody>
      </p:sp>
      <p:pic>
        <p:nvPicPr>
          <p:cNvPr id="8" name="図 7" descr="C:\Users\TTFJU\Pictures\無題ec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9968" y="2437665"/>
            <a:ext cx="4597671" cy="2553732"/>
          </a:xfrm>
          <a:prstGeom prst="rect">
            <a:avLst/>
          </a:prstGeom>
          <a:noFill/>
          <a:ln>
            <a:noFill/>
          </a:ln>
        </p:spPr>
      </p:pic>
    </p:spTree>
    <p:extLst>
      <p:ext uri="{BB962C8B-B14F-4D97-AF65-F5344CB8AC3E}">
        <p14:creationId xmlns:p14="http://schemas.microsoft.com/office/powerpoint/2010/main" val="2739274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7BD1DF-11E3-42F2-B651-B731352B067F}" type="slidenum">
              <a:rPr kumimoji="1" lang="ja-JP" altLang="en-US" smtClean="0"/>
              <a:t>28</a:t>
            </a:fld>
            <a:endParaRPr kumimoji="1" lang="ja-JP" altLang="en-US"/>
          </a:p>
        </p:txBody>
      </p:sp>
      <p:sp>
        <p:nvSpPr>
          <p:cNvPr id="5" name="コンテンツ プレースホルダー 1"/>
          <p:cNvSpPr txBox="1">
            <a:spLocks/>
          </p:cNvSpPr>
          <p:nvPr/>
        </p:nvSpPr>
        <p:spPr bwMode="auto">
          <a:xfrm>
            <a:off x="350489" y="742119"/>
            <a:ext cx="9331938" cy="5711217"/>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en-US" altLang="ja-JP" sz="2400" b="1"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どのような</a:t>
            </a:r>
            <a:r>
              <a:rPr lang="ja-JP" altLang="en-US" sz="2400" b="1" kern="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a:t>
            </a:r>
            <a:r>
              <a:rPr lang="ja-JP" altLang="en-US" sz="2400" b="1"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を選ぶのか</a:t>
            </a:r>
            <a:r>
              <a:rPr lang="en-US" altLang="ja-JP" sz="2400" b="1" kern="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p>
          <a:p>
            <a:pPr>
              <a:lnSpc>
                <a:spcPts val="2800"/>
              </a:lnSpc>
              <a:buBlip>
                <a:blip r:embed="rId3"/>
              </a:buBlip>
            </a:pP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有害性（慢性毒性）に着目したＲＡは、「許容されるばく露量（気中濃度）」と「実際のばく露量（気中濃度）」を比較して、リスクを判定することが</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一般的。</a:t>
            </a:r>
            <a:endPar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800"/>
              </a:lnSpc>
              <a:buBlip>
                <a:blip r:embed="rId3"/>
              </a:buBlip>
            </a:pP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「許容</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されるばく</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露量（気中濃度）」には</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、許容</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濃度等のばく露限界値を</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調べる</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方法がある。</a:t>
            </a:r>
            <a:endParaRPr lang="en-US" altLang="ja-JP" sz="2400" kern="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800"/>
              </a:lnSpc>
              <a:buBlip>
                <a:blip r:embed="rId3"/>
              </a:buBlip>
            </a:pP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「実際</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のばく</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露量」の</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推定の方法には</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、実際に測定する方法として、作業</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環境測定や個人ばく露量の</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測定があり、検知管など簡易な方法もある。</a:t>
            </a:r>
            <a:endPar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800"/>
              </a:lnSpc>
              <a:buBlip>
                <a:blip r:embed="rId3"/>
              </a:buBlip>
            </a:pP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コントロール・バンディングでは、使用量、使用温度など</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から推定</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し一定</a:t>
            </a:r>
            <a:r>
              <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rPr>
              <a:t>の尺度に変換</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している。</a:t>
            </a:r>
            <a:endPar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2800"/>
              </a:lnSpc>
              <a:buBlip>
                <a:blip r:embed="rId3"/>
              </a:buBlip>
            </a:pP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事業場では、各事業場の実情に応じ、それぞれのリスクアセスメント手法の特徴を総合的に判断して選択することができる。</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90530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29</a:t>
            </a:fld>
            <a:endParaRPr lang="ja-JP" altLang="en-US"/>
          </a:p>
        </p:txBody>
      </p:sp>
      <p:sp>
        <p:nvSpPr>
          <p:cNvPr id="3" name="角丸四角形 2"/>
          <p:cNvSpPr/>
          <p:nvPr/>
        </p:nvSpPr>
        <p:spPr>
          <a:xfrm>
            <a:off x="470370" y="1710135"/>
            <a:ext cx="8659093" cy="691358"/>
          </a:xfrm>
          <a:prstGeom prst="roundRect">
            <a:avLst>
              <a:gd name="adj" fmla="val 2453"/>
            </a:avLst>
          </a:prstGeom>
          <a:noFill/>
          <a:ln>
            <a:noFill/>
          </a:ln>
          <a:effectLst/>
        </p:spPr>
        <p:style>
          <a:lnRef idx="2">
            <a:schemeClr val="accent2"/>
          </a:lnRef>
          <a:fillRef idx="1">
            <a:schemeClr val="lt1"/>
          </a:fillRef>
          <a:effectRef idx="0">
            <a:schemeClr val="accent2"/>
          </a:effectRef>
          <a:fontRef idx="minor">
            <a:schemeClr val="dk1"/>
          </a:fontRef>
        </p:style>
        <p:txBody>
          <a:bodyPr lIns="95637" tIns="47819" rIns="95637" bIns="47819" rtlCol="0" anchor="t"/>
          <a:lstStyle/>
          <a:p>
            <a:pPr marL="189282" indent="-189282"/>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労働</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安全衛生法に基づく労働安全衛生規則や特定化学物質障害予防</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規則</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の特別則に規定がある場合は、その措置をとる必要があります。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9282" indent="-189282"/>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9282" indent="-189282"/>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次</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に掲げる優先順位でリスク低減措置</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内容を検討</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します</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308529" y="980728"/>
            <a:ext cx="9180975" cy="650570"/>
          </a:xfrm>
          <a:prstGeom prst="rect">
            <a:avLst/>
          </a:prstGeom>
        </p:spPr>
        <p:txBody>
          <a:bodyPr wrap="square" lIns="95637" tIns="47819" rIns="95637" bIns="47819">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リスクアセスメントの結果に基づき、労働者の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危険または</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健康障害を防止するため</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の措置の内容</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を検討してください。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7296" y="5157192"/>
            <a:ext cx="2092115" cy="1573357"/>
          </a:xfrm>
          <a:prstGeom prst="rect">
            <a:avLst/>
          </a:prstGeom>
          <a:noFill/>
          <a:ln w="2540">
            <a:solidFill>
              <a:schemeClr val="tx1"/>
            </a:solidFill>
            <a:prstDash val="sysDot"/>
            <a:miter lim="800000"/>
            <a:headEnd/>
            <a:tailEnd/>
          </a:ln>
          <a:extLst>
            <a:ext uri="{909E8E84-426E-40DD-AFC4-6F175D3DCCD1}">
              <a14:hiddenFill xmlns:a14="http://schemas.microsoft.com/office/drawing/2010/main">
                <a:solidFill>
                  <a:schemeClr val="accent1"/>
                </a:solidFill>
              </a14:hiddenFill>
            </a:ext>
          </a:extLst>
        </p:spPr>
      </p:pic>
      <p:sp>
        <p:nvSpPr>
          <p:cNvPr id="6" name="角丸四角形 5"/>
          <p:cNvSpPr/>
          <p:nvPr/>
        </p:nvSpPr>
        <p:spPr>
          <a:xfrm>
            <a:off x="652597" y="2887012"/>
            <a:ext cx="8891801" cy="3206284"/>
          </a:xfrm>
          <a:prstGeom prst="roundRect">
            <a:avLst>
              <a:gd name="adj" fmla="val 2453"/>
            </a:avLst>
          </a:prstGeom>
          <a:noFill/>
          <a:ln>
            <a:noFill/>
          </a:ln>
          <a:effectLst/>
        </p:spPr>
        <p:style>
          <a:lnRef idx="2">
            <a:schemeClr val="accent2"/>
          </a:lnRef>
          <a:fillRef idx="1">
            <a:schemeClr val="lt1"/>
          </a:fillRef>
          <a:effectRef idx="0">
            <a:schemeClr val="accent2"/>
          </a:effectRef>
          <a:fontRef idx="minor">
            <a:schemeClr val="dk1"/>
          </a:fontRef>
        </p:style>
        <p:txBody>
          <a:bodyPr lIns="95637" tIns="47819" rIns="95637" bIns="47819" rtlCol="0" anchor="t"/>
          <a:lstStyle/>
          <a:p>
            <a:pPr marL="280988" indent="-280988"/>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ア</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危険性</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は有害性のより低い物質への代替、化学反応のプロセス</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の運転条件の変更</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取り扱う化学物質</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の形状の変更</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など、また</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はこれらの併用によるリスクの低減</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2262" indent="-282262"/>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危険有害性の不明な物質に代替することは避けるようにしてください。</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2262" indent="-282262"/>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82262" indent="-282262"/>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化学物質</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のための</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機械設備</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の防爆構造化、安全装置の二重化</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の工学的対策</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は化学物質</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のための</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機械設備</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の密閉化、局所排気装置の設置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の衛生工学的対策</a:t>
            </a:r>
          </a:p>
          <a:p>
            <a:pPr marL="282262" indent="-282262">
              <a:spcBef>
                <a:spcPts val="628"/>
              </a:spcBef>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ウ．</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作業手順の改善、立入禁止</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の管理的対策</a:t>
            </a:r>
          </a:p>
          <a:p>
            <a:pPr marL="282262" indent="-282262">
              <a:spcBef>
                <a:spcPts val="628"/>
              </a:spcBef>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エ</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化学物質</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の有害性</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に応じた有効な保護具の使用</a:t>
            </a: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5292638" y="2920204"/>
            <a:ext cx="1008112" cy="216529"/>
          </a:xfrm>
          <a:prstGeom prst="rect">
            <a:avLst/>
          </a:prstGeom>
          <a:ln w="3175">
            <a:noFill/>
            <a:prstDash val="sysDot"/>
          </a:ln>
        </p:spPr>
        <p:txBody>
          <a:bodyPr wrap="square" lIns="36000" tIns="36000" rIns="36000" bIns="0">
            <a:spAutoFit/>
          </a:bodyPr>
          <a:lstStyle/>
          <a:p>
            <a:pPr algn="ctr">
              <a:lnSpc>
                <a:spcPts val="700"/>
              </a:lnSpc>
            </a:pPr>
            <a:r>
              <a:rPr lang="ja-JP" altLang="en-US" sz="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リスクアセスメント結果</a:t>
            </a:r>
            <a:endParaRPr lang="en-US" altLang="ja-JP" sz="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pPr>
            <a:r>
              <a:rPr lang="ja-JP" altLang="en-US" sz="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低減措置</a:t>
            </a:r>
            <a:endParaRPr lang="ja-JP" altLang="en-US" sz="600" dirty="0">
              <a:solidFill>
                <a:schemeClr val="bg1"/>
              </a:solidFill>
            </a:endParaRPr>
          </a:p>
        </p:txBody>
      </p:sp>
      <p:sp>
        <p:nvSpPr>
          <p:cNvPr id="8" name="角丸四角形 7"/>
          <p:cNvSpPr/>
          <p:nvPr/>
        </p:nvSpPr>
        <p:spPr>
          <a:xfrm>
            <a:off x="1928664" y="260648"/>
            <a:ext cx="7560840" cy="432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72000" rIns="95637" bIns="36000" rtlCol="0" anchor="ctr"/>
          <a:lstStyle/>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リスク</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低減措置の内容の検討</a:t>
            </a:r>
          </a:p>
        </p:txBody>
      </p:sp>
      <p:sp>
        <p:nvSpPr>
          <p:cNvPr id="9" name="角丸四角形 8"/>
          <p:cNvSpPr/>
          <p:nvPr/>
        </p:nvSpPr>
        <p:spPr>
          <a:xfrm>
            <a:off x="252056" y="260648"/>
            <a:ext cx="1676608" cy="432000"/>
          </a:xfrm>
          <a:prstGeom prst="roundRect">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5305" tIns="37652" rIns="75305" bIns="0"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ステップ３</a:t>
            </a:r>
          </a:p>
        </p:txBody>
      </p:sp>
    </p:spTree>
    <p:extLst>
      <p:ext uri="{BB962C8B-B14F-4D97-AF65-F5344CB8AC3E}">
        <p14:creationId xmlns:p14="http://schemas.microsoft.com/office/powerpoint/2010/main" val="2533939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0770" y="115889"/>
            <a:ext cx="9392749" cy="936847"/>
          </a:xfrm>
          <a:ln/>
        </p:spPr>
        <p:style>
          <a:lnRef idx="1">
            <a:schemeClr val="accent1"/>
          </a:lnRef>
          <a:fillRef idx="3">
            <a:schemeClr val="accent1"/>
          </a:fillRef>
          <a:effectRef idx="2">
            <a:schemeClr val="accent1"/>
          </a:effectRef>
          <a:fontRef idx="minor">
            <a:schemeClr val="lt1"/>
          </a:fontRef>
        </p:style>
        <p:txBody>
          <a:bodyPr anchor="ctr"/>
          <a:lstStyle/>
          <a:p>
            <a:pPr>
              <a:lnSpc>
                <a:spcPts val="3000"/>
              </a:lnSpc>
              <a:spcBef>
                <a:spcPts val="0"/>
              </a:spcBef>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化学物質（危険物、有害物等）に起因する</a:t>
            </a:r>
            <a:r>
              <a:rPr lang="en-US" altLang="ja-JP"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労働災害（</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休業</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以上）</a:t>
            </a:r>
          </a:p>
        </p:txBody>
      </p:sp>
      <p:graphicFrame>
        <p:nvGraphicFramePr>
          <p:cNvPr id="3" name="コンテンツ プレースホルダー 3"/>
          <p:cNvGraphicFramePr>
            <a:graphicFrameLocks noGrp="1"/>
          </p:cNvGraphicFramePr>
          <p:nvPr>
            <p:ph idx="1"/>
            <p:extLst>
              <p:ext uri="{D42A27DB-BD31-4B8C-83A1-F6EECF244321}">
                <p14:modId xmlns:p14="http://schemas.microsoft.com/office/powerpoint/2010/main" val="438291418"/>
              </p:ext>
            </p:extLst>
          </p:nvPr>
        </p:nvGraphicFramePr>
        <p:xfrm>
          <a:off x="447146" y="1196752"/>
          <a:ext cx="9295475" cy="5370736"/>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887BD1DF-11E3-42F2-B651-B731352B067F}" type="slidenum">
              <a:rPr lang="ja-JP" altLang="en-US" smtClean="0">
                <a:solidFill>
                  <a:prstClr val="black">
                    <a:tint val="75000"/>
                  </a:prstClr>
                </a:solidFill>
              </a:rPr>
              <a:pPr/>
              <a:t>3</a:t>
            </a:fld>
            <a:endParaRPr lang="ja-JP" altLang="en-US">
              <a:solidFill>
                <a:prstClr val="black">
                  <a:tint val="75000"/>
                </a:prstClr>
              </a:solidFill>
            </a:endParaRPr>
          </a:p>
        </p:txBody>
      </p:sp>
      <p:sp>
        <p:nvSpPr>
          <p:cNvPr id="54276" name="正方形/長方形 19"/>
          <p:cNvSpPr>
            <a:spLocks noChangeArrowheads="1"/>
          </p:cNvSpPr>
          <p:nvPr/>
        </p:nvSpPr>
        <p:spPr bwMode="auto">
          <a:xfrm>
            <a:off x="7622117" y="6567488"/>
            <a:ext cx="21082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200" dirty="0">
                <a:solidFill>
                  <a:srgbClr val="000000"/>
                </a:solidFill>
                <a:latin typeface="Arial" charset="0"/>
              </a:rPr>
              <a:t>資料出所：労働者死傷病報告</a:t>
            </a:r>
          </a:p>
        </p:txBody>
      </p:sp>
      <p:sp>
        <p:nvSpPr>
          <p:cNvPr id="54277" name="テキスト ボックス 6"/>
          <p:cNvSpPr txBox="1">
            <a:spLocks noChangeArrowheads="1"/>
          </p:cNvSpPr>
          <p:nvPr/>
        </p:nvSpPr>
        <p:spPr bwMode="auto">
          <a:xfrm>
            <a:off x="237250" y="1500188"/>
            <a:ext cx="350865" cy="286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eaVert" wrap="square" lIns="36576" tIns="36576" rIns="36576" bIns="36576"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ja-JP" sz="1800" dirty="0">
                <a:solidFill>
                  <a:prstClr val="black"/>
                </a:solidFill>
                <a:latin typeface="ＭＳ Ｐゴシック"/>
                <a:ea typeface="ＭＳ Ｐゴシック"/>
              </a:rPr>
              <a:t>労働災害発生</a:t>
            </a:r>
            <a:r>
              <a:rPr lang="ja-JP" altLang="ja-JP" sz="1800" dirty="0" smtClean="0">
                <a:solidFill>
                  <a:prstClr val="black"/>
                </a:solidFill>
                <a:latin typeface="ＭＳ Ｐゴシック"/>
                <a:ea typeface="ＭＳ Ｐゴシック"/>
              </a:rPr>
              <a:t>件数</a:t>
            </a:r>
            <a:r>
              <a:rPr lang="en-US" altLang="ja-JP" sz="1800" dirty="0" smtClean="0">
                <a:solidFill>
                  <a:prstClr val="black"/>
                </a:solidFill>
                <a:latin typeface="ＭＳ Ｐゴシック"/>
                <a:ea typeface="ＭＳ Ｐゴシック"/>
              </a:rPr>
              <a:t>〔</a:t>
            </a:r>
            <a:r>
              <a:rPr lang="ja-JP" altLang="en-US" sz="1800" dirty="0" smtClean="0">
                <a:solidFill>
                  <a:prstClr val="black"/>
                </a:solidFill>
                <a:latin typeface="ＭＳ Ｐゴシック"/>
                <a:ea typeface="ＭＳ Ｐゴシック"/>
              </a:rPr>
              <a:t>件</a:t>
            </a:r>
            <a:r>
              <a:rPr lang="en-US" altLang="ja-JP" sz="1800" dirty="0" smtClean="0">
                <a:solidFill>
                  <a:prstClr val="black"/>
                </a:solidFill>
                <a:latin typeface="ＭＳ Ｐゴシック"/>
                <a:ea typeface="ＭＳ Ｐゴシック"/>
              </a:rPr>
              <a:t>〕</a:t>
            </a:r>
            <a:endParaRPr lang="ja-JP" altLang="ja-JP" sz="1800" dirty="0">
              <a:solidFill>
                <a:prstClr val="black"/>
              </a:solidFill>
              <a:latin typeface="ＭＳ Ｐゴシック"/>
              <a:ea typeface="ＭＳ Ｐゴシック"/>
            </a:endParaRPr>
          </a:p>
        </p:txBody>
      </p:sp>
      <p:sp>
        <p:nvSpPr>
          <p:cNvPr id="6" name="テキスト ボックス 5"/>
          <p:cNvSpPr txBox="1"/>
          <p:nvPr/>
        </p:nvSpPr>
        <p:spPr>
          <a:xfrm>
            <a:off x="9129464" y="6069459"/>
            <a:ext cx="792088" cy="369332"/>
          </a:xfrm>
          <a:prstGeom prst="rect">
            <a:avLst/>
          </a:prstGeom>
          <a:noFill/>
        </p:spPr>
        <p:txBody>
          <a:bodyPr wrap="square" rtlCol="0">
            <a:spAutoFit/>
          </a:bodyPr>
          <a:lstStyle/>
          <a:p>
            <a:r>
              <a:rPr lang="en-US" altLang="ja-JP" dirty="0" smtClean="0">
                <a:solidFill>
                  <a:prstClr val="black"/>
                </a:solidFill>
                <a:latin typeface="ＭＳ Ｐゴシック"/>
              </a:rPr>
              <a:t>〔</a:t>
            </a:r>
            <a:r>
              <a:rPr lang="ja-JP" altLang="en-US" dirty="0" smtClean="0">
                <a:solidFill>
                  <a:prstClr val="black"/>
                </a:solidFill>
                <a:latin typeface="ＭＳ Ｐゴシック"/>
              </a:rPr>
              <a:t>年</a:t>
            </a:r>
            <a:r>
              <a:rPr lang="en-US" altLang="ja-JP" dirty="0" smtClean="0">
                <a:solidFill>
                  <a:prstClr val="black"/>
                </a:solidFill>
                <a:latin typeface="ＭＳ Ｐゴシック"/>
              </a:rPr>
              <a:t>〕</a:t>
            </a:r>
            <a:endParaRPr lang="ja-JP" altLang="en-US" dirty="0">
              <a:solidFill>
                <a:prstClr val="black"/>
              </a:solidFill>
              <a:latin typeface="ＭＳ Ｐゴシック"/>
            </a:endParaRPr>
          </a:p>
        </p:txBody>
      </p:sp>
      <p:sp>
        <p:nvSpPr>
          <p:cNvPr id="8" name="四角形吹き出し 7"/>
          <p:cNvSpPr/>
          <p:nvPr/>
        </p:nvSpPr>
        <p:spPr>
          <a:xfrm>
            <a:off x="6969224" y="1644204"/>
            <a:ext cx="2761162" cy="920700"/>
          </a:xfrm>
          <a:prstGeom prst="wedgeRectCallout">
            <a:avLst>
              <a:gd name="adj1" fmla="val 18038"/>
              <a:gd name="adj2" fmla="val 81079"/>
            </a:avLst>
          </a:prstGeom>
          <a:solidFill>
            <a:schemeClr val="accent6">
              <a:lumMod val="40000"/>
              <a:lumOff val="60000"/>
            </a:schemeClr>
          </a:solidFill>
          <a:scene3d>
            <a:camera prst="orthographicFront"/>
            <a:lightRig rig="threePt" dir="t"/>
          </a:scene3d>
          <a:sp3d>
            <a:bevelT w="165100" prst="coolSlant"/>
          </a:sp3d>
        </p:spPr>
        <p:style>
          <a:lnRef idx="2">
            <a:schemeClr val="accent6"/>
          </a:lnRef>
          <a:fillRef idx="1">
            <a:schemeClr val="lt1"/>
          </a:fillRef>
          <a:effectRef idx="0">
            <a:schemeClr val="accent6"/>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900"/>
              </a:lnSpc>
              <a:defRPr/>
            </a:pPr>
            <a:r>
              <a:rPr lang="ja-JP" altLang="en-US" sz="1600" dirty="0">
                <a:solidFill>
                  <a:prstClr val="black"/>
                </a:solidFill>
              </a:rPr>
              <a:t>化学物質（危険物、有害物）</a:t>
            </a:r>
            <a:r>
              <a:rPr lang="ja-JP" altLang="en-US" sz="1600" dirty="0" smtClean="0">
                <a:solidFill>
                  <a:prstClr val="black"/>
                </a:solidFill>
              </a:rPr>
              <a:t>に</a:t>
            </a:r>
            <a:endParaRPr lang="en-US" altLang="ja-JP" sz="1600" dirty="0" smtClean="0">
              <a:solidFill>
                <a:prstClr val="black"/>
              </a:solidFill>
            </a:endParaRPr>
          </a:p>
          <a:p>
            <a:pPr>
              <a:lnSpc>
                <a:spcPts val="1900"/>
              </a:lnSpc>
              <a:defRPr/>
            </a:pPr>
            <a:r>
              <a:rPr lang="ja-JP" altLang="en-US" sz="1600" dirty="0" smtClean="0">
                <a:solidFill>
                  <a:prstClr val="black"/>
                </a:solidFill>
              </a:rPr>
              <a:t>起因</a:t>
            </a:r>
            <a:r>
              <a:rPr lang="ja-JP" altLang="en-US" sz="1600" dirty="0">
                <a:solidFill>
                  <a:prstClr val="black"/>
                </a:solidFill>
              </a:rPr>
              <a:t>する労働災害が、</a:t>
            </a:r>
            <a:r>
              <a:rPr lang="ja-JP" altLang="en-US" sz="1600" dirty="0" smtClean="0">
                <a:solidFill>
                  <a:prstClr val="black"/>
                </a:solidFill>
              </a:rPr>
              <a:t>年間</a:t>
            </a:r>
            <a:endParaRPr lang="en-US" altLang="ja-JP" sz="1600" dirty="0" smtClean="0">
              <a:solidFill>
                <a:prstClr val="black"/>
              </a:solidFill>
            </a:endParaRPr>
          </a:p>
          <a:p>
            <a:pPr>
              <a:lnSpc>
                <a:spcPts val="1900"/>
              </a:lnSpc>
              <a:defRPr/>
            </a:pPr>
            <a:r>
              <a:rPr lang="ja-JP" altLang="en-US" sz="1600" dirty="0" smtClean="0">
                <a:solidFill>
                  <a:prstClr val="black"/>
                </a:solidFill>
              </a:rPr>
              <a:t>５００</a:t>
            </a:r>
            <a:r>
              <a:rPr lang="ja-JP" altLang="en-US" sz="1600" dirty="0">
                <a:solidFill>
                  <a:prstClr val="black"/>
                </a:solidFill>
              </a:rPr>
              <a:t>程度発生している。</a:t>
            </a:r>
          </a:p>
        </p:txBody>
      </p:sp>
    </p:spTree>
    <p:extLst>
      <p:ext uri="{BB962C8B-B14F-4D97-AF65-F5344CB8AC3E}">
        <p14:creationId xmlns:p14="http://schemas.microsoft.com/office/powerpoint/2010/main" val="140767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30</a:t>
            </a:fld>
            <a:endParaRPr lang="ja-JP" altLang="en-US"/>
          </a:p>
        </p:txBody>
      </p:sp>
      <p:sp>
        <p:nvSpPr>
          <p:cNvPr id="3" name="正方形/長方形 2"/>
          <p:cNvSpPr/>
          <p:nvPr/>
        </p:nvSpPr>
        <p:spPr>
          <a:xfrm>
            <a:off x="236463" y="764704"/>
            <a:ext cx="9325048" cy="1758565"/>
          </a:xfrm>
          <a:prstGeom prst="rect">
            <a:avLst/>
          </a:prstGeom>
        </p:spPr>
        <p:txBody>
          <a:bodyPr wrap="square" lIns="95637" tIns="47819" rIns="95637" bIns="47819">
            <a:spAutoFit/>
          </a:bodyPr>
          <a:lstStyle/>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検討したリスク低減措置の内容を速やかに実施するよう努めます</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死亡</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、後遺</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障害</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重篤な疾病</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おそれの</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ある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リスクに対しては</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暫定的措置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直ち</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に実施してください。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リスク低減措置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の実施後に、改めて</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リスクを見積もる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とよいでしょう</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Arial" panose="020B0604020202020204" pitchFamily="34" charset="0"/>
              <a:buChar cha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リスク</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低減措置の実施に</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例えば</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次のようなものがあります。</a:t>
            </a:r>
          </a:p>
        </p:txBody>
      </p:sp>
      <p:sp>
        <p:nvSpPr>
          <p:cNvPr id="4" name="テキスト ボックス 3"/>
          <p:cNvSpPr txBox="1"/>
          <p:nvPr/>
        </p:nvSpPr>
        <p:spPr>
          <a:xfrm>
            <a:off x="288081" y="2540915"/>
            <a:ext cx="9273430" cy="4128445"/>
          </a:xfrm>
          <a:prstGeom prst="rect">
            <a:avLst/>
          </a:prstGeom>
          <a:noFill/>
        </p:spPr>
        <p:txBody>
          <a:bodyPr wrap="square" lIns="95637" tIns="47819" rIns="95637" bIns="47819"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◆危険</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有害性の高い物質から低い物質に</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変更</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する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357188" indent="-176213"/>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物質</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を代替する場合には、その代替物の危険有害性が低いことを、</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GHS</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区分やばく露</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限界値などをもと</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に、しっかり確認します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57188" indent="-176213"/>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確認</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できない場合には、代替すべきではありません。危険有害性が明らかな物質でも</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、適切に管理して</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使用することが大切です。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温度や圧力などの運転条件を変えて発散量を</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減らす。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◆化学物質などの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形状を</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、粉</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から粒に変更して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取り扱う。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5738" indent="-185738"/>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衛生工学的対策として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、蓋</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のない容器に蓋をつける、容器を密閉する、局所</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排気装置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のフード形状を囲い込み型に改良する、作業場所に拡散防止のための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パーテーション（間仕切り</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ビニールカーテンなど）</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付け</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5738" indent="-185738"/>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全体換気により作業場全体の気中濃度を</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下げ</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5738" indent="-185738"/>
            <a:r>
              <a:rPr lang="ja-JP" altLang="en-US" dirty="0">
                <a:latin typeface="メイリオ" panose="020B0604030504040204" pitchFamily="50" charset="-128"/>
                <a:ea typeface="メイリオ" panose="020B0604030504040204" pitchFamily="50" charset="-128"/>
                <a:cs typeface="メイリオ" panose="020B0604030504040204" pitchFamily="50" charset="-128"/>
              </a:rPr>
              <a:t>◆発散の少ない作業手順に見直す、作業手順書、立入禁止場所などを守るための教育を</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実施する。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防毒マスクや防</a:t>
            </a:r>
            <a:r>
              <a:rPr lang="ja-JP" altLang="en-US" dirty="0" err="1">
                <a:latin typeface="メイリオ" panose="020B0604030504040204" pitchFamily="50" charset="-128"/>
                <a:ea typeface="メイリオ" panose="020B0604030504040204" pitchFamily="50" charset="-128"/>
                <a:cs typeface="メイリオ" panose="020B0604030504040204" pitchFamily="50" charset="-128"/>
              </a:rPr>
              <a:t>じん</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マスクを使用する。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69357"/>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使用</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期限（破過など）、保管方法に注意が必要です</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1944056" y="260648"/>
            <a:ext cx="7617455" cy="4320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b"/>
          <a:lstStyle/>
          <a:p>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リスク</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低減措置の実施</a:t>
            </a:r>
          </a:p>
        </p:txBody>
      </p:sp>
      <p:sp>
        <p:nvSpPr>
          <p:cNvPr id="6" name="角丸四角形 5"/>
          <p:cNvSpPr/>
          <p:nvPr/>
        </p:nvSpPr>
        <p:spPr>
          <a:xfrm>
            <a:off x="252056" y="260648"/>
            <a:ext cx="1692000" cy="432000"/>
          </a:xfrm>
          <a:prstGeom prst="roundRect">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5305" tIns="37652" rIns="75305" bIns="0"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ステップ４</a:t>
            </a:r>
          </a:p>
        </p:txBody>
      </p:sp>
    </p:spTree>
    <p:extLst>
      <p:ext uri="{BB962C8B-B14F-4D97-AF65-F5344CB8AC3E}">
        <p14:creationId xmlns:p14="http://schemas.microsoft.com/office/powerpoint/2010/main" val="1989833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31</a:t>
            </a:fld>
            <a:endParaRPr lang="ja-JP" altLang="en-US"/>
          </a:p>
        </p:txBody>
      </p:sp>
      <p:sp>
        <p:nvSpPr>
          <p:cNvPr id="3" name="テキスト ボックス 2"/>
          <p:cNvSpPr txBox="1"/>
          <p:nvPr/>
        </p:nvSpPr>
        <p:spPr>
          <a:xfrm>
            <a:off x="198072" y="1196752"/>
            <a:ext cx="9579464" cy="4795309"/>
          </a:xfrm>
          <a:prstGeom prst="roundRect">
            <a:avLst>
              <a:gd name="adj" fmla="val 6103"/>
            </a:avLst>
          </a:prstGeom>
          <a:noFill/>
          <a:ln>
            <a:noFill/>
          </a:ln>
          <a:effectLst/>
        </p:spPr>
        <p:style>
          <a:lnRef idx="2">
            <a:schemeClr val="accent1"/>
          </a:lnRef>
          <a:fillRef idx="1">
            <a:schemeClr val="lt1"/>
          </a:fillRef>
          <a:effectRef idx="0">
            <a:schemeClr val="accent1"/>
          </a:effectRef>
          <a:fontRef idx="minor">
            <a:schemeClr val="dk1"/>
          </a:fontRef>
        </p:style>
        <p:txBody>
          <a:bodyPr wrap="square" lIns="180000" tIns="112957" rIns="180000" bIns="112957" rtlCol="0">
            <a:spAutoFit/>
          </a:bodyPr>
          <a:lstStyle/>
          <a:p>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周知</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事項</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39767" indent="-939767"/>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対象物</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の名称</a:t>
            </a:r>
          </a:p>
          <a:p>
            <a:pPr marL="939767" indent="-939767"/>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 対象</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業務の内容</a:t>
            </a:r>
          </a:p>
          <a:p>
            <a:pPr marL="715963" indent="-715963"/>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 リスクアセスメント</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結果（特定した危険性または有害性、見積もったリスク）</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39767" indent="-939767"/>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④ 実施</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するリスク低減措置の内容　　　</a:t>
            </a:r>
          </a:p>
          <a:p>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周知</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の方法は</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以下のいずれかによります。</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※SDS</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を労働者に周知する方法と同様です。</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①作業場</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に常時掲示</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、または</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備え付け</a:t>
            </a:r>
          </a:p>
          <a:p>
            <a:pPr marL="939767" indent="-939767"/>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②書面</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を労働者に交付</a:t>
            </a:r>
          </a:p>
          <a:p>
            <a:pPr marL="747165" indent="-747165"/>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③電子</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媒体で記録し、作業場に常時確認可能な機器</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パソコン</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端末など）</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 </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59</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条第１項に基づく雇入れ</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同条</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項に基づく作業変更</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において</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上記の周知事項</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を含めるものとします。</a:t>
            </a:r>
            <a:endPar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5738" indent="-185738"/>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 </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の対象の業務が継続し</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、上記</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の労働者への</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周知</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行っている間は</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それらの周知</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事項</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を記録し、保存してお</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きましょう。</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255676" y="836712"/>
            <a:ext cx="9233828" cy="373571"/>
          </a:xfrm>
          <a:prstGeom prst="rect">
            <a:avLst/>
          </a:prstGeom>
        </p:spPr>
        <p:txBody>
          <a:bodyPr wrap="square" lIns="95637" tIns="47819" rIns="95637" bIns="47819">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リスクアセスメントを実施したら、以下の事項を労働者に周知します。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2000673" y="294251"/>
            <a:ext cx="7456226" cy="432000"/>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5637" tIns="47819" rIns="95637" bIns="47819" rtlCol="0" anchor="b"/>
          <a:lstStyle/>
          <a:p>
            <a:r>
              <a:rPr lang="ja-JP" altLang="en-US" sz="2000" b="1" dirty="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rgbClr val="00B0F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結果の労働者への周知</a:t>
            </a:r>
          </a:p>
        </p:txBody>
      </p:sp>
      <p:sp>
        <p:nvSpPr>
          <p:cNvPr id="6" name="角丸四角形 5"/>
          <p:cNvSpPr/>
          <p:nvPr/>
        </p:nvSpPr>
        <p:spPr>
          <a:xfrm>
            <a:off x="255677" y="294251"/>
            <a:ext cx="1744996" cy="432000"/>
          </a:xfrm>
          <a:prstGeom prst="roundRect">
            <a:avLst/>
          </a:prstGeom>
          <a:solidFill>
            <a:srgbClr val="00B0F0"/>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5305" tIns="37652" rIns="75305" bIns="0" rtlCol="0" anchor="ct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ステップ５</a:t>
            </a:r>
          </a:p>
        </p:txBody>
      </p:sp>
    </p:spTree>
    <p:extLst>
      <p:ext uri="{BB962C8B-B14F-4D97-AF65-F5344CB8AC3E}">
        <p14:creationId xmlns:p14="http://schemas.microsoft.com/office/powerpoint/2010/main" val="2464427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下矢印 36"/>
          <p:cNvSpPr/>
          <p:nvPr/>
        </p:nvSpPr>
        <p:spPr>
          <a:xfrm rot="16200000">
            <a:off x="4487003" y="-168531"/>
            <a:ext cx="600075" cy="3420665"/>
          </a:xfrm>
          <a:prstGeom prst="downArrow">
            <a:avLst/>
          </a:prstGeom>
          <a:gradFill flip="none" rotWithShape="1">
            <a:gsLst>
              <a:gs pos="0">
                <a:schemeClr val="accent5">
                  <a:lumMod val="20000"/>
                  <a:lumOff val="80000"/>
                </a:schemeClr>
              </a:gs>
              <a:gs pos="50000">
                <a:srgbClr val="9CB86E"/>
              </a:gs>
              <a:gs pos="100000">
                <a:srgbClr val="156B13"/>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itchFamily="50" charset="-128"/>
              <a:ea typeface="メイリオ" pitchFamily="50" charset="-128"/>
              <a:cs typeface="メイリオ" pitchFamily="50" charset="-128"/>
            </a:endParaRPr>
          </a:p>
        </p:txBody>
      </p:sp>
      <p:grpSp>
        <p:nvGrpSpPr>
          <p:cNvPr id="2052" name="グループ化 5"/>
          <p:cNvGrpSpPr>
            <a:grpSpLocks/>
          </p:cNvGrpSpPr>
          <p:nvPr/>
        </p:nvGrpSpPr>
        <p:grpSpPr bwMode="auto">
          <a:xfrm>
            <a:off x="2062360" y="682964"/>
            <a:ext cx="1595309" cy="1317625"/>
            <a:chOff x="537252" y="611982"/>
            <a:chExt cx="1472593" cy="1317625"/>
          </a:xfrm>
        </p:grpSpPr>
        <p:pic>
          <p:nvPicPr>
            <p:cNvPr id="41" name="Picture 56" descr="MCj01961900000[1]"/>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863637" y="1016755"/>
              <a:ext cx="819745" cy="823831"/>
            </a:xfrm>
            <a:prstGeom prst="rect">
              <a:avLst/>
            </a:prstGeom>
            <a:noFill/>
            <a:ln w="9525" algn="in">
              <a:noFill/>
              <a:miter lim="800000"/>
              <a:headEnd/>
              <a:tailEnd/>
            </a:ln>
          </p:spPr>
        </p:pic>
        <p:sp>
          <p:nvSpPr>
            <p:cNvPr id="46" name="フレーム 45"/>
            <p:cNvSpPr/>
            <p:nvPr/>
          </p:nvSpPr>
          <p:spPr>
            <a:xfrm>
              <a:off x="789360" y="1016794"/>
              <a:ext cx="914400" cy="912813"/>
            </a:xfrm>
            <a:prstGeom prst="frame">
              <a:avLst>
                <a:gd name="adj1" fmla="val 5930"/>
              </a:avLst>
            </a:prstGeom>
            <a:solidFill>
              <a:schemeClr val="accent1">
                <a:alpha val="40000"/>
              </a:schemeClr>
            </a:solidFill>
            <a:ln w="22225"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latin typeface="メイリオ" pitchFamily="50" charset="-128"/>
                <a:ea typeface="メイリオ" pitchFamily="50" charset="-128"/>
                <a:cs typeface="メイリオ" pitchFamily="50" charset="-128"/>
              </a:endParaRPr>
            </a:p>
          </p:txBody>
        </p:sp>
        <p:sp>
          <p:nvSpPr>
            <p:cNvPr id="2090" name="テキスト ボックス 40"/>
            <p:cNvSpPr txBox="1">
              <a:spLocks noChangeArrowheads="1"/>
            </p:cNvSpPr>
            <p:nvPr/>
          </p:nvSpPr>
          <p:spPr bwMode="auto">
            <a:xfrm>
              <a:off x="537252" y="611982"/>
              <a:ext cx="14725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00">
                  <a:latin typeface="メイリオ" pitchFamily="50" charset="-128"/>
                  <a:ea typeface="メイリオ" pitchFamily="50" charset="-128"/>
                  <a:cs typeface="メイリオ" pitchFamily="50" charset="-128"/>
                </a:rPr>
                <a:t>譲渡提供者</a:t>
              </a:r>
              <a:endParaRPr lang="en-US" altLang="ja-JP" sz="1100">
                <a:latin typeface="メイリオ" pitchFamily="50" charset="-128"/>
                <a:ea typeface="メイリオ" pitchFamily="50" charset="-128"/>
                <a:cs typeface="メイリオ" pitchFamily="50" charset="-128"/>
              </a:endParaRPr>
            </a:p>
            <a:p>
              <a:pPr algn="ctr" eaLnBrk="1" hangingPunct="1"/>
              <a:r>
                <a:rPr lang="ja-JP" altLang="en-US" sz="1100">
                  <a:latin typeface="メイリオ" pitchFamily="50" charset="-128"/>
                  <a:ea typeface="メイリオ" pitchFamily="50" charset="-128"/>
                  <a:cs typeface="メイリオ" pitchFamily="50" charset="-128"/>
                </a:rPr>
                <a:t>（製造者・輸入者等）</a:t>
              </a:r>
            </a:p>
          </p:txBody>
        </p:sp>
      </p:grpSp>
      <p:grpSp>
        <p:nvGrpSpPr>
          <p:cNvPr id="2053" name="グループ化 24"/>
          <p:cNvGrpSpPr>
            <a:grpSpLocks/>
          </p:cNvGrpSpPr>
          <p:nvPr/>
        </p:nvGrpSpPr>
        <p:grpSpPr bwMode="auto">
          <a:xfrm>
            <a:off x="3922846" y="1583075"/>
            <a:ext cx="512498" cy="560388"/>
            <a:chOff x="3059832" y="3297931"/>
            <a:chExt cx="1008111" cy="1183531"/>
          </a:xfrm>
        </p:grpSpPr>
        <p:pic>
          <p:nvPicPr>
            <p:cNvPr id="2086"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297931"/>
              <a:ext cx="1008111" cy="118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4" name="正方形/長方形 23"/>
            <p:cNvSpPr/>
            <p:nvPr/>
          </p:nvSpPr>
          <p:spPr>
            <a:xfrm>
              <a:off x="3239126" y="3502451"/>
              <a:ext cx="757775" cy="358746"/>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sz="1050" dirty="0">
                  <a:solidFill>
                    <a:schemeClr val="tx1"/>
                  </a:solidFill>
                  <a:latin typeface="メイリオ" pitchFamily="50" charset="-128"/>
                  <a:ea typeface="メイリオ" pitchFamily="50" charset="-128"/>
                  <a:cs typeface="メイリオ" pitchFamily="50" charset="-128"/>
                </a:rPr>
                <a:t>SDS</a:t>
              </a:r>
              <a:endParaRPr lang="ja-JP" altLang="en-US" sz="1050" dirty="0">
                <a:solidFill>
                  <a:schemeClr val="tx1"/>
                </a:solidFill>
                <a:latin typeface="メイリオ" pitchFamily="50" charset="-128"/>
                <a:ea typeface="メイリオ" pitchFamily="50" charset="-128"/>
                <a:cs typeface="メイリオ" pitchFamily="50" charset="-128"/>
              </a:endParaRPr>
            </a:p>
          </p:txBody>
        </p:sp>
      </p:grpSp>
      <p:pic>
        <p:nvPicPr>
          <p:cNvPr id="20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2846" y="857588"/>
            <a:ext cx="1747308"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55" name="グループ化 1"/>
          <p:cNvGrpSpPr>
            <a:grpSpLocks/>
          </p:cNvGrpSpPr>
          <p:nvPr/>
        </p:nvGrpSpPr>
        <p:grpSpPr bwMode="auto">
          <a:xfrm>
            <a:off x="6539917" y="682964"/>
            <a:ext cx="1031051" cy="1317625"/>
            <a:chOff x="7575509" y="611982"/>
            <a:chExt cx="951740" cy="1317625"/>
          </a:xfrm>
        </p:grpSpPr>
        <p:pic>
          <p:nvPicPr>
            <p:cNvPr id="42" name="Picture 56" descr="MCj01961900000[1]"/>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7654682" y="1071893"/>
              <a:ext cx="793681" cy="797637"/>
            </a:xfrm>
            <a:prstGeom prst="rect">
              <a:avLst/>
            </a:prstGeom>
            <a:noFill/>
            <a:ln w="9525" algn="in">
              <a:noFill/>
              <a:miter lim="800000"/>
              <a:headEnd/>
              <a:tailEnd/>
            </a:ln>
          </p:spPr>
        </p:pic>
        <p:sp>
          <p:nvSpPr>
            <p:cNvPr id="93" name="フレーム 92"/>
            <p:cNvSpPr/>
            <p:nvPr/>
          </p:nvSpPr>
          <p:spPr>
            <a:xfrm>
              <a:off x="7598148" y="1016794"/>
              <a:ext cx="912812" cy="912813"/>
            </a:xfrm>
            <a:prstGeom prst="frame">
              <a:avLst>
                <a:gd name="adj1" fmla="val 5930"/>
              </a:avLst>
            </a:prstGeom>
            <a:solidFill>
              <a:schemeClr val="accent3">
                <a:alpha val="40000"/>
              </a:schemeClr>
            </a:solidFill>
            <a:ln w="22225" cmpd="dbl">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latin typeface="メイリオ" pitchFamily="50" charset="-128"/>
                <a:ea typeface="メイリオ" pitchFamily="50" charset="-128"/>
                <a:cs typeface="メイリオ" pitchFamily="50" charset="-128"/>
              </a:endParaRPr>
            </a:p>
          </p:txBody>
        </p:sp>
        <p:sp>
          <p:nvSpPr>
            <p:cNvPr id="2085" name="テキスト ボックス 40"/>
            <p:cNvSpPr txBox="1">
              <a:spLocks noChangeArrowheads="1"/>
            </p:cNvSpPr>
            <p:nvPr/>
          </p:nvSpPr>
          <p:spPr bwMode="auto">
            <a:xfrm>
              <a:off x="7575509" y="611982"/>
              <a:ext cx="9517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00">
                  <a:latin typeface="メイリオ" pitchFamily="50" charset="-128"/>
                  <a:ea typeface="メイリオ" pitchFamily="50" charset="-128"/>
                  <a:cs typeface="メイリオ" pitchFamily="50" charset="-128"/>
                </a:rPr>
                <a:t>譲渡提供先</a:t>
              </a:r>
              <a:endParaRPr lang="en-US" altLang="ja-JP" sz="1100">
                <a:latin typeface="メイリオ" pitchFamily="50" charset="-128"/>
                <a:ea typeface="メイリオ" pitchFamily="50" charset="-128"/>
                <a:cs typeface="メイリオ" pitchFamily="50" charset="-128"/>
              </a:endParaRPr>
            </a:p>
            <a:p>
              <a:pPr algn="ctr" eaLnBrk="1" hangingPunct="1"/>
              <a:r>
                <a:rPr lang="ja-JP" altLang="en-US" sz="1100">
                  <a:latin typeface="メイリオ" pitchFamily="50" charset="-128"/>
                  <a:ea typeface="メイリオ" pitchFamily="50" charset="-128"/>
                  <a:cs typeface="メイリオ" pitchFamily="50" charset="-128"/>
                </a:rPr>
                <a:t>（使用者等）</a:t>
              </a:r>
            </a:p>
          </p:txBody>
        </p:sp>
      </p:grpSp>
      <p:sp>
        <p:nvSpPr>
          <p:cNvPr id="7184" name="正方形/長方形 43"/>
          <p:cNvSpPr>
            <a:spLocks noChangeArrowheads="1"/>
          </p:cNvSpPr>
          <p:nvPr/>
        </p:nvSpPr>
        <p:spPr bwMode="auto">
          <a:xfrm>
            <a:off x="125545" y="2275573"/>
            <a:ext cx="978045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Calibri" pitchFamily="34" charset="0"/>
              <a:buAutoNum type="arabicPeriod"/>
              <a:defRPr/>
            </a:pPr>
            <a:r>
              <a:rPr lang="ja-JP" altLang="en-US" dirty="0">
                <a:latin typeface="メイリオ" pitchFamily="50" charset="-128"/>
                <a:ea typeface="メイリオ" pitchFamily="50" charset="-128"/>
                <a:cs typeface="メイリオ" pitchFamily="50" charset="-128"/>
              </a:rPr>
              <a:t>相談窓口（コールセンター）を設置し、電話やメール等で相談を受付</a:t>
            </a:r>
            <a:endParaRPr lang="en-US" altLang="ja-JP" dirty="0">
              <a:latin typeface="メイリオ" pitchFamily="50" charset="-128"/>
              <a:ea typeface="メイリオ" pitchFamily="50" charset="-128"/>
              <a:cs typeface="メイリオ" pitchFamily="50" charset="-128"/>
            </a:endParaRPr>
          </a:p>
          <a:p>
            <a:pPr>
              <a:defRPr/>
            </a:pPr>
            <a:r>
              <a:rPr lang="ja-JP" altLang="en-US" sz="1600" dirty="0">
                <a:latin typeface="メイリオ" pitchFamily="50" charset="-128"/>
                <a:ea typeface="メイリオ" pitchFamily="50" charset="-128"/>
                <a:cs typeface="メイリオ" pitchFamily="50" charset="-128"/>
              </a:rPr>
              <a:t>　　</a:t>
            </a:r>
            <a:r>
              <a:rPr lang="en-US" altLang="ja-JP" sz="1500" dirty="0">
                <a:latin typeface="メイリオ" pitchFamily="50" charset="-128"/>
                <a:ea typeface="メイリオ" pitchFamily="50" charset="-128"/>
                <a:cs typeface="メイリオ" pitchFamily="50" charset="-128"/>
              </a:rPr>
              <a:t>SDS</a:t>
            </a:r>
            <a:r>
              <a:rPr lang="ja-JP" altLang="en-US" sz="1500" dirty="0">
                <a:latin typeface="メイリオ" pitchFamily="50" charset="-128"/>
                <a:ea typeface="メイリオ" pitchFamily="50" charset="-128"/>
                <a:cs typeface="メイリオ" pitchFamily="50" charset="-128"/>
              </a:rPr>
              <a:t>やラベルの作成、リスクアセスメント（「化学物質リスク簡易評価法」の使い方等）について</a:t>
            </a:r>
          </a:p>
        </p:txBody>
      </p:sp>
      <p:sp>
        <p:nvSpPr>
          <p:cNvPr id="7186" name="正方形/長方形 46"/>
          <p:cNvSpPr>
            <a:spLocks noChangeArrowheads="1"/>
          </p:cNvSpPr>
          <p:nvPr/>
        </p:nvSpPr>
        <p:spPr bwMode="auto">
          <a:xfrm>
            <a:off x="171979" y="5191150"/>
            <a:ext cx="9543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Calibri" pitchFamily="34" charset="0"/>
              <a:buAutoNum type="arabicPeriod" startAt="2"/>
              <a:defRPr/>
            </a:pPr>
            <a:r>
              <a:rPr lang="ja-JP" altLang="en-US" dirty="0">
                <a:latin typeface="メイリオ" pitchFamily="50" charset="-128"/>
                <a:ea typeface="メイリオ" pitchFamily="50" charset="-128"/>
                <a:cs typeface="メイリオ" pitchFamily="50" charset="-128"/>
              </a:rPr>
              <a:t>専門家によるリスクアセスメントの訪問支援</a:t>
            </a:r>
            <a:endParaRPr lang="en-US" altLang="ja-JP" dirty="0">
              <a:latin typeface="メイリオ" pitchFamily="50" charset="-128"/>
              <a:ea typeface="メイリオ" pitchFamily="50" charset="-128"/>
              <a:cs typeface="メイリオ" pitchFamily="50" charset="-128"/>
            </a:endParaRPr>
          </a:p>
          <a:p>
            <a:pPr>
              <a:defRPr/>
            </a:pPr>
            <a:r>
              <a:rPr lang="ja-JP" altLang="en-US" sz="1500" dirty="0">
                <a:latin typeface="メイリオ" pitchFamily="50" charset="-128"/>
                <a:ea typeface="メイリオ" pitchFamily="50" charset="-128"/>
                <a:cs typeface="メイリオ" pitchFamily="50" charset="-128"/>
              </a:rPr>
              <a:t>　　相談窓口における相談の結果、事業場の要望に応じて専門家を派遣、</a:t>
            </a:r>
            <a:endParaRPr lang="en-US" altLang="ja-JP" sz="1500" dirty="0">
              <a:latin typeface="メイリオ" pitchFamily="50" charset="-128"/>
              <a:ea typeface="メイリオ" pitchFamily="50" charset="-128"/>
              <a:cs typeface="メイリオ" pitchFamily="50" charset="-128"/>
            </a:endParaRPr>
          </a:p>
          <a:p>
            <a:pPr>
              <a:defRPr/>
            </a:pPr>
            <a:r>
              <a:rPr lang="ja-JP" altLang="en-US" sz="1500" dirty="0">
                <a:latin typeface="メイリオ" pitchFamily="50" charset="-128"/>
                <a:ea typeface="メイリオ" pitchFamily="50" charset="-128"/>
                <a:cs typeface="メイリオ" pitchFamily="50" charset="-128"/>
              </a:rPr>
              <a:t>　　リスクアセスメントの実施を支援</a:t>
            </a:r>
          </a:p>
        </p:txBody>
      </p:sp>
      <p:grpSp>
        <p:nvGrpSpPr>
          <p:cNvPr id="2060" name="グループ化 7"/>
          <p:cNvGrpSpPr>
            <a:grpSpLocks/>
          </p:cNvGrpSpPr>
          <p:nvPr/>
        </p:nvGrpSpPr>
        <p:grpSpPr bwMode="auto">
          <a:xfrm>
            <a:off x="7813014" y="1159214"/>
            <a:ext cx="1891771" cy="781298"/>
            <a:chOff x="6907504" y="1085055"/>
            <a:chExt cx="1746745" cy="587158"/>
          </a:xfrm>
        </p:grpSpPr>
        <p:sp>
          <p:nvSpPr>
            <p:cNvPr id="4" name="角丸四角形吹き出し 3"/>
            <p:cNvSpPr/>
            <p:nvPr/>
          </p:nvSpPr>
          <p:spPr>
            <a:xfrm>
              <a:off x="6907504" y="1085055"/>
              <a:ext cx="1746745" cy="522094"/>
            </a:xfrm>
            <a:prstGeom prst="wedgeRoundRectCallout">
              <a:avLst>
                <a:gd name="adj1" fmla="val -58383"/>
                <a:gd name="adj2" fmla="val -1306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82" name="テキスト ボックス 4"/>
            <p:cNvSpPr txBox="1">
              <a:spLocks noChangeArrowheads="1"/>
            </p:cNvSpPr>
            <p:nvPr/>
          </p:nvSpPr>
          <p:spPr bwMode="auto">
            <a:xfrm>
              <a:off x="6934888" y="1087438"/>
              <a:ext cx="17193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600" b="1" dirty="0"/>
                <a:t>リスクアセスメント</a:t>
              </a:r>
              <a:endParaRPr lang="en-US" altLang="ja-JP" sz="1600" b="1" dirty="0"/>
            </a:p>
            <a:p>
              <a:pPr algn="ctr" eaLnBrk="1" hangingPunct="1"/>
              <a:r>
                <a:rPr lang="ja-JP" altLang="en-US" sz="1600" b="1" dirty="0"/>
                <a:t>を実施</a:t>
              </a:r>
            </a:p>
          </p:txBody>
        </p:sp>
      </p:grpSp>
      <p:grpSp>
        <p:nvGrpSpPr>
          <p:cNvPr id="2061" name="グループ化 31"/>
          <p:cNvGrpSpPr>
            <a:grpSpLocks/>
          </p:cNvGrpSpPr>
          <p:nvPr/>
        </p:nvGrpSpPr>
        <p:grpSpPr bwMode="auto">
          <a:xfrm>
            <a:off x="161660" y="1238587"/>
            <a:ext cx="1907250" cy="762001"/>
            <a:chOff x="6907504" y="1085055"/>
            <a:chExt cx="1759370" cy="595536"/>
          </a:xfrm>
        </p:grpSpPr>
        <p:sp>
          <p:nvSpPr>
            <p:cNvPr id="33" name="角丸四角形吹き出し 32"/>
            <p:cNvSpPr/>
            <p:nvPr/>
          </p:nvSpPr>
          <p:spPr>
            <a:xfrm>
              <a:off x="6907504" y="1085055"/>
              <a:ext cx="1746678" cy="522484"/>
            </a:xfrm>
            <a:prstGeom prst="wedgeRoundRectCallout">
              <a:avLst>
                <a:gd name="adj1" fmla="val 60856"/>
                <a:gd name="adj2" fmla="val -1062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80" name="テキスト ボックス 33"/>
            <p:cNvSpPr txBox="1">
              <a:spLocks noChangeArrowheads="1"/>
            </p:cNvSpPr>
            <p:nvPr/>
          </p:nvSpPr>
          <p:spPr bwMode="auto">
            <a:xfrm>
              <a:off x="6947513" y="1095816"/>
              <a:ext cx="17193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600" b="1"/>
                <a:t>SDS</a:t>
              </a:r>
              <a:r>
                <a:rPr lang="ja-JP" altLang="en-US" sz="1600" b="1"/>
                <a:t>・ラベル</a:t>
              </a:r>
              <a:endParaRPr lang="en-US" altLang="ja-JP" sz="1600" b="1"/>
            </a:p>
            <a:p>
              <a:pPr algn="ctr" eaLnBrk="1" hangingPunct="1"/>
              <a:r>
                <a:rPr lang="ja-JP" altLang="en-US" sz="1600" b="1"/>
                <a:t>を作成</a:t>
              </a:r>
            </a:p>
          </p:txBody>
        </p:sp>
      </p:grpSp>
      <p:grpSp>
        <p:nvGrpSpPr>
          <p:cNvPr id="2062" name="グループ化 12"/>
          <p:cNvGrpSpPr>
            <a:grpSpLocks/>
          </p:cNvGrpSpPr>
          <p:nvPr/>
        </p:nvGrpSpPr>
        <p:grpSpPr bwMode="auto">
          <a:xfrm>
            <a:off x="524538" y="3004864"/>
            <a:ext cx="9082219" cy="1792288"/>
            <a:chOff x="484576" y="2980530"/>
            <a:chExt cx="8382958" cy="1791088"/>
          </a:xfrm>
        </p:grpSpPr>
        <p:pic>
          <p:nvPicPr>
            <p:cNvPr id="2066" name="Picture 6" descr="C:\Users\AYYBU\AppData\Local\Microsoft\Windows\Temporary Internet Files\Content.IE5\XKGTVJGM\MC90007876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9323" y="3601861"/>
              <a:ext cx="792404" cy="91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5615" y="3275951"/>
              <a:ext cx="1566515" cy="148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8" name="正方形/長方形 43"/>
            <p:cNvSpPr>
              <a:spLocks noChangeArrowheads="1"/>
            </p:cNvSpPr>
            <p:nvPr/>
          </p:nvSpPr>
          <p:spPr bwMode="auto">
            <a:xfrm>
              <a:off x="484576" y="2980530"/>
              <a:ext cx="81918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a:latin typeface="メイリオ" pitchFamily="50" charset="-128"/>
                  <a:ea typeface="メイリオ" pitchFamily="50" charset="-128"/>
                  <a:cs typeface="メイリオ" pitchFamily="50" charset="-128"/>
                </a:rPr>
                <a:t>※</a:t>
              </a:r>
              <a:r>
                <a:rPr lang="ja-JP" altLang="en-US" sz="1600">
                  <a:latin typeface="メイリオ" pitchFamily="50" charset="-128"/>
                  <a:ea typeface="メイリオ" pitchFamily="50" charset="-128"/>
                  <a:cs typeface="メイリオ" pitchFamily="50" charset="-128"/>
                </a:rPr>
                <a:t>「化学物質リスク簡易評価法」の支援サービス</a:t>
              </a:r>
              <a:endParaRPr lang="en-US" altLang="ja-JP" sz="1600">
                <a:latin typeface="メイリオ" pitchFamily="50" charset="-128"/>
                <a:ea typeface="メイリオ" pitchFamily="50" charset="-128"/>
                <a:cs typeface="メイリオ" pitchFamily="50" charset="-128"/>
              </a:endParaRPr>
            </a:p>
            <a:p>
              <a:r>
                <a:rPr lang="ja-JP" altLang="en-US" sz="1400">
                  <a:latin typeface="メイリオ" pitchFamily="50" charset="-128"/>
                  <a:ea typeface="メイリオ" pitchFamily="50" charset="-128"/>
                  <a:cs typeface="メイリオ" pitchFamily="50" charset="-128"/>
                </a:rPr>
                <a:t>　センターが入力を支援し、評価結果をメール等で通知</a:t>
              </a:r>
            </a:p>
          </p:txBody>
        </p:sp>
        <p:sp>
          <p:nvSpPr>
            <p:cNvPr id="2069" name="正方形/長方形 43"/>
            <p:cNvSpPr>
              <a:spLocks noChangeArrowheads="1"/>
            </p:cNvSpPr>
            <p:nvPr/>
          </p:nvSpPr>
          <p:spPr bwMode="auto">
            <a:xfrm>
              <a:off x="1942874" y="4494619"/>
              <a:ext cx="7253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200" b="1">
                  <a:latin typeface="メイリオ" pitchFamily="50" charset="-128"/>
                  <a:ea typeface="メイリオ" pitchFamily="50" charset="-128"/>
                  <a:cs typeface="メイリオ" pitchFamily="50" charset="-128"/>
                </a:rPr>
                <a:t>事業者</a:t>
              </a:r>
            </a:p>
          </p:txBody>
        </p:sp>
        <p:sp>
          <p:nvSpPr>
            <p:cNvPr id="2070" name="正方形/長方形 43"/>
            <p:cNvSpPr>
              <a:spLocks noChangeArrowheads="1"/>
            </p:cNvSpPr>
            <p:nvPr/>
          </p:nvSpPr>
          <p:spPr bwMode="auto">
            <a:xfrm>
              <a:off x="5021766" y="4414730"/>
              <a:ext cx="1497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200" b="1">
                  <a:latin typeface="メイリオ" pitchFamily="50" charset="-128"/>
                  <a:ea typeface="メイリオ" pitchFamily="50" charset="-128"/>
                  <a:cs typeface="メイリオ" pitchFamily="50" charset="-128"/>
                </a:rPr>
                <a:t>コールセンター</a:t>
              </a:r>
            </a:p>
          </p:txBody>
        </p:sp>
        <p:sp>
          <p:nvSpPr>
            <p:cNvPr id="9" name="右矢印 8"/>
            <p:cNvSpPr/>
            <p:nvPr/>
          </p:nvSpPr>
          <p:spPr>
            <a:xfrm>
              <a:off x="2908506" y="3762644"/>
              <a:ext cx="1947717" cy="196718"/>
            </a:xfrm>
            <a:prstGeom prst="rightArrow">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72" name="正方形/長方形 43"/>
            <p:cNvSpPr>
              <a:spLocks noChangeArrowheads="1"/>
            </p:cNvSpPr>
            <p:nvPr/>
          </p:nvSpPr>
          <p:spPr bwMode="auto">
            <a:xfrm>
              <a:off x="2899823" y="3591809"/>
              <a:ext cx="18753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200" b="1">
                  <a:latin typeface="メイリオ" pitchFamily="50" charset="-128"/>
                  <a:ea typeface="メイリオ" pitchFamily="50" charset="-128"/>
                  <a:cs typeface="メイリオ" pitchFamily="50" charset="-128"/>
                </a:rPr>
                <a:t>使用物質、作業内容等</a:t>
              </a:r>
            </a:p>
          </p:txBody>
        </p:sp>
        <p:sp>
          <p:nvSpPr>
            <p:cNvPr id="44" name="右矢印 43"/>
            <p:cNvSpPr/>
            <p:nvPr/>
          </p:nvSpPr>
          <p:spPr>
            <a:xfrm rot="10800000">
              <a:off x="2908506" y="4092623"/>
              <a:ext cx="1947717" cy="196718"/>
            </a:xfrm>
            <a:prstGeom prst="rightArrow">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74" name="正方形/長方形 43"/>
            <p:cNvSpPr>
              <a:spLocks noChangeArrowheads="1"/>
            </p:cNvSpPr>
            <p:nvPr/>
          </p:nvSpPr>
          <p:spPr bwMode="auto">
            <a:xfrm>
              <a:off x="3112380" y="4230063"/>
              <a:ext cx="15402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1200" b="1">
                  <a:latin typeface="メイリオ" pitchFamily="50" charset="-128"/>
                  <a:ea typeface="メイリオ" pitchFamily="50" charset="-128"/>
                  <a:cs typeface="メイリオ" pitchFamily="50" charset="-128"/>
                </a:rPr>
                <a:t>評価結果を通知</a:t>
              </a:r>
              <a:endParaRPr lang="en-US" altLang="ja-JP" sz="1200" b="1">
                <a:latin typeface="メイリオ" pitchFamily="50" charset="-128"/>
                <a:ea typeface="メイリオ" pitchFamily="50" charset="-128"/>
                <a:cs typeface="メイリオ" pitchFamily="50" charset="-128"/>
              </a:endParaRPr>
            </a:p>
            <a:p>
              <a:pPr algn="ctr"/>
              <a:r>
                <a:rPr lang="ja-JP" altLang="en-US" sz="1200" b="1">
                  <a:latin typeface="メイリオ" pitchFamily="50" charset="-128"/>
                  <a:ea typeface="メイリオ" pitchFamily="50" charset="-128"/>
                  <a:cs typeface="メイリオ" pitchFamily="50" charset="-128"/>
                </a:rPr>
                <a:t>（メール、</a:t>
              </a:r>
              <a:r>
                <a:rPr lang="en-US" altLang="ja-JP" sz="1200" b="1">
                  <a:latin typeface="メイリオ" pitchFamily="50" charset="-128"/>
                  <a:ea typeface="メイリオ" pitchFamily="50" charset="-128"/>
                  <a:cs typeface="メイリオ" pitchFamily="50" charset="-128"/>
                </a:rPr>
                <a:t>FAX</a:t>
              </a:r>
              <a:r>
                <a:rPr lang="ja-JP" altLang="en-US" sz="1200" b="1">
                  <a:latin typeface="メイリオ" pitchFamily="50" charset="-128"/>
                  <a:ea typeface="メイリオ" pitchFamily="50" charset="-128"/>
                  <a:cs typeface="メイリオ" pitchFamily="50" charset="-128"/>
                </a:rPr>
                <a:t>）</a:t>
              </a:r>
            </a:p>
          </p:txBody>
        </p:sp>
        <p:grpSp>
          <p:nvGrpSpPr>
            <p:cNvPr id="2075" name="グループ化 46"/>
            <p:cNvGrpSpPr>
              <a:grpSpLocks/>
            </p:cNvGrpSpPr>
            <p:nvPr/>
          </p:nvGrpSpPr>
          <p:grpSpPr bwMode="auto">
            <a:xfrm>
              <a:off x="6517880" y="3014836"/>
              <a:ext cx="2158576" cy="1614700"/>
              <a:chOff x="6907504" y="808112"/>
              <a:chExt cx="1746745" cy="799232"/>
            </a:xfrm>
          </p:grpSpPr>
          <p:sp>
            <p:nvSpPr>
              <p:cNvPr id="48" name="角丸四角形吹き出し 47"/>
              <p:cNvSpPr/>
              <p:nvPr/>
            </p:nvSpPr>
            <p:spPr>
              <a:xfrm>
                <a:off x="6907771" y="808407"/>
                <a:ext cx="1746957" cy="798592"/>
              </a:xfrm>
              <a:prstGeom prst="wedgeRoundRectCallout">
                <a:avLst>
                  <a:gd name="adj1" fmla="val -58383"/>
                  <a:gd name="adj2" fmla="val -1306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78" name="テキスト ボックス 48"/>
              <p:cNvSpPr txBox="1">
                <a:spLocks noChangeArrowheads="1"/>
              </p:cNvSpPr>
              <p:nvPr/>
            </p:nvSpPr>
            <p:spPr bwMode="auto">
              <a:xfrm>
                <a:off x="7022697" y="837210"/>
                <a:ext cx="1515013" cy="137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a:t>入力を支援</a:t>
                </a:r>
              </a:p>
            </p:txBody>
          </p:sp>
        </p:grpSp>
        <p:sp>
          <p:nvSpPr>
            <p:cNvPr id="12" name="正方形/長方形 11"/>
            <p:cNvSpPr/>
            <p:nvPr/>
          </p:nvSpPr>
          <p:spPr>
            <a:xfrm>
              <a:off x="484576" y="2980530"/>
              <a:ext cx="8382958" cy="17117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pic>
        <p:nvPicPr>
          <p:cNvPr id="206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6824" y="3312442"/>
            <a:ext cx="1668198"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4615" y="5038750"/>
            <a:ext cx="1298443" cy="119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30" descr="工場 イラスト 画像 フリー"/>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5542" y="5095900"/>
            <a:ext cx="110582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角丸四角形 42"/>
          <p:cNvSpPr/>
          <p:nvPr/>
        </p:nvSpPr>
        <p:spPr>
          <a:xfrm>
            <a:off x="50982" y="0"/>
            <a:ext cx="9813404" cy="432048"/>
          </a:xfrm>
          <a:prstGeom prst="roundRect">
            <a:avLst/>
          </a:prstGeom>
          <a:ln/>
        </p:spPr>
        <p:style>
          <a:lnRef idx="1">
            <a:schemeClr val="accent4"/>
          </a:lnRef>
          <a:fillRef idx="3">
            <a:schemeClr val="accent4"/>
          </a:fillRef>
          <a:effectRef idx="2">
            <a:schemeClr val="accent4"/>
          </a:effectRef>
          <a:fontRef idx="minor">
            <a:schemeClr val="lt1"/>
          </a:fontRef>
        </p:style>
        <p:txBody>
          <a:bodyPr lIns="0" tIns="72000" rIns="0" bIns="0" rtlCol="0" anchor="ctr" anchorCtr="0">
            <a:noAutofit/>
          </a:bodyPr>
          <a:lstStyle/>
          <a:p>
            <a:pPr algn="ctr">
              <a:defRPr/>
            </a:pP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リスクアセスメント実施に対する相談窓口、専門家による</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87BD1DF-11E3-42F2-B651-B731352B067F}" type="slidenum">
              <a:rPr kumimoji="1" lang="ja-JP" altLang="en-US" smtClean="0"/>
              <a:t>32</a:t>
            </a:fld>
            <a:endParaRPr kumimoji="1" lang="ja-JP" altLang="en-US"/>
          </a:p>
        </p:txBody>
      </p:sp>
    </p:spTree>
    <p:extLst>
      <p:ext uri="{BB962C8B-B14F-4D97-AF65-F5344CB8AC3E}">
        <p14:creationId xmlns:p14="http://schemas.microsoft.com/office/powerpoint/2010/main" val="4597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容器</a:t>
            </a:r>
            <a:r>
              <a:rPr lang="ja-JP" altLang="en-US" dirty="0" smtClean="0"/>
              <a:t>包装</a:t>
            </a:r>
            <a:r>
              <a:rPr lang="ja-JP" altLang="en-US" dirty="0"/>
              <a:t>へ</a:t>
            </a:r>
            <a:r>
              <a:rPr lang="ja-JP" altLang="en-US" dirty="0" smtClean="0"/>
              <a:t>の表示（ラベル）</a:t>
            </a:r>
            <a:endParaRPr kumimoji="1" lang="ja-JP" altLang="en-US" dirty="0"/>
          </a:p>
        </p:txBody>
      </p:sp>
      <p:sp>
        <p:nvSpPr>
          <p:cNvPr id="5" name="テキスト プレースホルダー 4"/>
          <p:cNvSpPr>
            <a:spLocks noGrp="1"/>
          </p:cNvSpPr>
          <p:nvPr>
            <p:ph type="body" idx="1"/>
          </p:nvPr>
        </p:nvSpPr>
        <p:spPr/>
        <p:txBody>
          <a:bodyPr/>
          <a:lstStyle/>
          <a:p>
            <a:endParaRPr kumimoji="1" lang="ja-JP" altLang="en-US"/>
          </a:p>
        </p:txBody>
      </p:sp>
      <p:sp>
        <p:nvSpPr>
          <p:cNvPr id="2" name="スライド番号プレースホルダー 1"/>
          <p:cNvSpPr>
            <a:spLocks noGrp="1"/>
          </p:cNvSpPr>
          <p:nvPr>
            <p:ph type="sldNum" sz="quarter" idx="12"/>
          </p:nvPr>
        </p:nvSpPr>
        <p:spPr/>
        <p:txBody>
          <a:bodyPr/>
          <a:lstStyle/>
          <a:p>
            <a:fld id="{887BD1DF-11E3-42F2-B651-B731352B067F}" type="slidenum">
              <a:rPr kumimoji="1" lang="ja-JP" altLang="en-US" smtClean="0"/>
              <a:t>33</a:t>
            </a:fld>
            <a:endParaRPr kumimoji="1" lang="ja-JP" altLang="en-US"/>
          </a:p>
        </p:txBody>
      </p:sp>
    </p:spTree>
    <p:extLst>
      <p:ext uri="{BB962C8B-B14F-4D97-AF65-F5344CB8AC3E}">
        <p14:creationId xmlns:p14="http://schemas.microsoft.com/office/powerpoint/2010/main" val="976018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正方形/長方形 97"/>
          <p:cNvSpPr/>
          <p:nvPr/>
        </p:nvSpPr>
        <p:spPr>
          <a:xfrm>
            <a:off x="529042" y="3861672"/>
            <a:ext cx="8421456" cy="11520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p:cNvCxnSpPr/>
          <p:nvPr/>
        </p:nvCxnSpPr>
        <p:spPr>
          <a:xfrm flipV="1">
            <a:off x="1677694" y="4999516"/>
            <a:ext cx="6122420" cy="9396"/>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1895457" y="6737233"/>
            <a:ext cx="5635674"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1677694" y="3064825"/>
            <a:ext cx="612242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1677694" y="3860337"/>
            <a:ext cx="612242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677694" y="2772972"/>
            <a:ext cx="612242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200481" y="897504"/>
            <a:ext cx="9655069" cy="1523384"/>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lIns="72000" tIns="0" rIns="72000" bIns="46800" rtlCol="0" anchor="t" anchorCtr="0"/>
          <a:lstStyle/>
          <a:p>
            <a:pPr marL="177800" indent="-177800"/>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○ラベル表示義務の</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対象を</a:t>
            </a:r>
            <a:r>
              <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640</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物質まで拡大</a:t>
            </a:r>
            <a:endPar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政令改正事項</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日付け公布）</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○ラベル表示義務の対象拡大に併せて、</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ラベルの表示事項から「成分」を削除</a:t>
            </a:r>
            <a:endParaRPr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2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法改正事項</a:t>
            </a:r>
            <a:endParaRPr lang="en-US" altLang="ja-JP"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914779" y="2438239"/>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現行</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8051377" y="2422479"/>
            <a:ext cx="800219" cy="338554"/>
          </a:xfrm>
          <a:prstGeom prst="rect">
            <a:avLst/>
          </a:prstGeom>
          <a:noFill/>
        </p:spPr>
        <p:txBody>
          <a:bodyPr wrap="none" rtlCol="0">
            <a:spAutoFit/>
          </a:bodyPr>
          <a:lstStyle/>
          <a:p>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施行</a:t>
            </a:r>
            <a:r>
              <a:rPr kumimoji="1"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後</a:t>
            </a:r>
            <a:endParaRPr kumimoji="1"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二等辺三角形 2"/>
          <p:cNvSpPr/>
          <p:nvPr/>
        </p:nvSpPr>
        <p:spPr>
          <a:xfrm>
            <a:off x="2695584" y="2776793"/>
            <a:ext cx="4106196" cy="3960440"/>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88504" y="2786507"/>
            <a:ext cx="1620000" cy="264217"/>
          </a:xfrm>
          <a:prstGeom prst="rect">
            <a:avLst/>
          </a:prstGeom>
          <a:solidFill>
            <a:srgbClr val="0000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製造禁止</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1498356" y="3107859"/>
            <a:ext cx="502316" cy="1872208"/>
          </a:xfrm>
          <a:prstGeom prst="rect">
            <a:avLst/>
          </a:prstGeom>
          <a:solidFill>
            <a:srgbClr val="0000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36000" rIns="72000" rtlCol="0" anchor="ctr"/>
          <a:lstStyle/>
          <a:p>
            <a:pPr algn="ct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安全データシート</a:t>
            </a:r>
            <a:endParaRPr kumimoji="1"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ＳＤＳ</a:t>
            </a: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）交付義務</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1498356" y="5031117"/>
            <a:ext cx="502316" cy="16920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lIns="36000" tIns="0" rIns="72000" bIns="0"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（ＳＤＳ交付努力義務）</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7617496" y="2786492"/>
            <a:ext cx="1620000" cy="264216"/>
          </a:xfrm>
          <a:prstGeom prst="rect">
            <a:avLst/>
          </a:prstGeom>
          <a:solidFill>
            <a:srgbClr val="0000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製造</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禁止</a:t>
            </a:r>
            <a:endParaRPr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正方形/長方形 58"/>
          <p:cNvSpPr/>
          <p:nvPr/>
        </p:nvSpPr>
        <p:spPr>
          <a:xfrm>
            <a:off x="8630831" y="3096142"/>
            <a:ext cx="502316" cy="1872208"/>
          </a:xfrm>
          <a:prstGeom prst="rect">
            <a:avLst/>
          </a:prstGeom>
          <a:solidFill>
            <a:srgbClr val="0000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36000" rIns="72000" rtlCol="0" anchor="ctr"/>
          <a:lstStyle/>
          <a:p>
            <a:pPr algn="ct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安全データシート</a:t>
            </a:r>
            <a:endParaRPr kumimoji="1"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ＳＤＳ</a:t>
            </a: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）交付義務</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6801869" y="4040719"/>
            <a:ext cx="400110" cy="810478"/>
          </a:xfrm>
          <a:prstGeom prst="rect">
            <a:avLst/>
          </a:prstGeom>
          <a:noFill/>
        </p:spPr>
        <p:txBody>
          <a:bodyPr vert="eaVert" wrap="non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強化部分</a:t>
            </a:r>
            <a:endParaRPr kumimoji="1"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正方形/長方形 60"/>
          <p:cNvSpPr/>
          <p:nvPr/>
        </p:nvSpPr>
        <p:spPr>
          <a:xfrm>
            <a:off x="8630831" y="5013299"/>
            <a:ext cx="502316" cy="16920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lIns="36000" tIns="0" rIns="72000" bIns="0"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（ＳＤＳ交付努力義務）</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3946955" y="2776793"/>
            <a:ext cx="684803" cy="292388"/>
          </a:xfrm>
          <a:prstGeom prst="rect">
            <a:avLst/>
          </a:prstGeom>
          <a:noFill/>
        </p:spPr>
        <p:txBody>
          <a:bodyPr wrap="none" rtlCol="0">
            <a:spAutoFit/>
          </a:bodyPr>
          <a:lstStyle/>
          <a:p>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石綿等</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9" name="直線コネクタ 68"/>
          <p:cNvCxnSpPr/>
          <p:nvPr/>
        </p:nvCxnSpPr>
        <p:spPr>
          <a:xfrm>
            <a:off x="4559759" y="2891434"/>
            <a:ext cx="192865" cy="62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4847791" y="2763463"/>
            <a:ext cx="1665841" cy="374461"/>
          </a:xfrm>
          <a:prstGeom prst="rect">
            <a:avLst/>
          </a:prstGeom>
          <a:noFill/>
        </p:spPr>
        <p:txBody>
          <a:bodyPr wrap="none" rtlCol="0">
            <a:spAutoFit/>
          </a:bodyPr>
          <a:lstStyle/>
          <a:p>
            <a:pPr>
              <a:lnSpc>
                <a:spcPts val="1100"/>
              </a:lnSpc>
            </a:pPr>
            <a:r>
              <a:rPr kumimoji="1" lang="ja-JP" altLang="en-US" sz="1050" b="1" u="sng" dirty="0" smtClean="0">
                <a:latin typeface="メイリオ" panose="020B0604030504040204" pitchFamily="50" charset="-128"/>
                <a:ea typeface="メイリオ" panose="020B0604030504040204" pitchFamily="50" charset="-128"/>
                <a:cs typeface="メイリオ" panose="020B0604030504040204" pitchFamily="50" charset="-128"/>
              </a:rPr>
              <a:t>重度の健康障害あり</a:t>
            </a:r>
            <a:endParaRPr kumimoji="1" lang="en-US" altLang="ja-JP" sz="105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100"/>
              </a:lnSpc>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（十分な防止対策なし）</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テキスト ボックス 73"/>
          <p:cNvSpPr txBox="1"/>
          <p:nvPr/>
        </p:nvSpPr>
        <p:spPr>
          <a:xfrm>
            <a:off x="5063815" y="3280849"/>
            <a:ext cx="2069797" cy="415498"/>
          </a:xfrm>
          <a:prstGeom prst="rect">
            <a:avLst/>
          </a:prstGeom>
          <a:noFill/>
        </p:spPr>
        <p:txBody>
          <a:bodyPr wrap="none" rtlCol="0">
            <a:spAutoFit/>
          </a:bodyPr>
          <a:lstStyle/>
          <a:p>
            <a:r>
              <a:rPr kumimoji="1" lang="ja-JP" altLang="en-US" sz="1050" b="1" u="sng" dirty="0" smtClean="0">
                <a:latin typeface="メイリオ" panose="020B0604030504040204" pitchFamily="50" charset="-128"/>
                <a:ea typeface="メイリオ" panose="020B0604030504040204" pitchFamily="50" charset="-128"/>
                <a:cs typeface="メイリオ" panose="020B0604030504040204" pitchFamily="50" charset="-128"/>
              </a:rPr>
              <a:t>健康障害多発</a:t>
            </a:r>
            <a:endParaRPr kumimoji="1" lang="en-US" altLang="ja-JP" sz="105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（特にリスクの高い業務あり）</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二等辺三角形 74"/>
          <p:cNvSpPr/>
          <p:nvPr/>
        </p:nvSpPr>
        <p:spPr>
          <a:xfrm>
            <a:off x="3591619" y="2776793"/>
            <a:ext cx="2322000" cy="2232248"/>
          </a:xfrm>
          <a:prstGeom prst="triangle">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二等辺三角形 71"/>
          <p:cNvSpPr/>
          <p:nvPr/>
        </p:nvSpPr>
        <p:spPr>
          <a:xfrm>
            <a:off x="4190596" y="2776793"/>
            <a:ext cx="1116000" cy="1089644"/>
          </a:xfrm>
          <a:prstGeom prst="triangle">
            <a:avLst/>
          </a:prstGeom>
          <a:solidFill>
            <a:srgbClr val="FF99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二等辺三角形 62"/>
          <p:cNvSpPr/>
          <p:nvPr/>
        </p:nvSpPr>
        <p:spPr>
          <a:xfrm>
            <a:off x="4595377" y="2776793"/>
            <a:ext cx="306001" cy="305804"/>
          </a:xfrm>
          <a:prstGeom prst="triangl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72"/>
          <p:cNvSpPr txBox="1"/>
          <p:nvPr/>
        </p:nvSpPr>
        <p:spPr>
          <a:xfrm>
            <a:off x="4372868" y="3559516"/>
            <a:ext cx="753422" cy="215888"/>
          </a:xfrm>
          <a:prstGeom prst="rect">
            <a:avLst/>
          </a:prstGeom>
          <a:noFill/>
        </p:spPr>
        <p:txBody>
          <a:bodyPr wrap="square" lIns="36000" tIns="36000" rIns="36000" bIns="0" rtlCol="0">
            <a:spAutoFit/>
          </a:bodyPr>
          <a:lstStyle/>
          <a:p>
            <a:pPr>
              <a:lnSpc>
                <a:spcPts val="1400"/>
              </a:lnSpc>
            </a:pP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ＰＣＢ等</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テキスト ボックス 75"/>
          <p:cNvSpPr txBox="1"/>
          <p:nvPr/>
        </p:nvSpPr>
        <p:spPr>
          <a:xfrm>
            <a:off x="3805343" y="4663711"/>
            <a:ext cx="1906538" cy="246221"/>
          </a:xfrm>
          <a:prstGeom prst="rect">
            <a:avLst/>
          </a:prstGeom>
          <a:noFill/>
        </p:spPr>
        <p:txBody>
          <a:bodyPr wrap="none" lIns="36000" rIns="36000" bIns="0" rtlCol="0">
            <a:spAutoFit/>
          </a:bodyPr>
          <a:lstStyle/>
          <a:p>
            <a:r>
              <a:rPr lang="ja-JP" altLang="en-US" sz="13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一定</a:t>
            </a:r>
            <a:r>
              <a:rPr lang="ja-JP" altLang="en-US" sz="13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の危険・有害な物質</a:t>
            </a:r>
            <a:endParaRPr kumimoji="1" lang="ja-JP" altLang="en-US" sz="13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p:cNvSpPr txBox="1"/>
          <p:nvPr/>
        </p:nvSpPr>
        <p:spPr>
          <a:xfrm>
            <a:off x="5539896" y="3963380"/>
            <a:ext cx="1261884" cy="738664"/>
          </a:xfrm>
          <a:prstGeom prst="rect">
            <a:avLst/>
          </a:prstGeom>
          <a:noFill/>
        </p:spPr>
        <p:txBody>
          <a:bodyPr wrap="none" rtlCol="0">
            <a:spAutoFit/>
          </a:bodyPr>
          <a:lstStyle/>
          <a:p>
            <a:r>
              <a:rPr kumimoji="1" lang="ja-JP" altLang="en-US" sz="105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健康障害発生</a:t>
            </a:r>
            <a:endParaRPr kumimoji="1" lang="en-US" altLang="ja-JP" sz="105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（使用量</a:t>
            </a:r>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や使用法</a:t>
            </a:r>
            <a:endParaRPr lang="en-US" altLang="ja-JP"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によってリスク</a:t>
            </a:r>
            <a:endParaRPr lang="en-US" altLang="ja-JP"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あり）</a:t>
            </a:r>
            <a:endParaRPr kumimoji="1"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5" name="直線矢印コネクタ 84"/>
          <p:cNvCxnSpPr/>
          <p:nvPr/>
        </p:nvCxnSpPr>
        <p:spPr>
          <a:xfrm>
            <a:off x="2759550" y="2781572"/>
            <a:ext cx="0" cy="29973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2936985" y="3084824"/>
            <a:ext cx="0" cy="75664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2720961" y="3078007"/>
            <a:ext cx="0" cy="1911586"/>
          </a:xfrm>
          <a:prstGeom prst="straightConnector1">
            <a:avLst/>
          </a:prstGeom>
          <a:ln w="158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2504938" y="2776207"/>
            <a:ext cx="0" cy="394691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2936985" y="2786492"/>
            <a:ext cx="622286" cy="292388"/>
          </a:xfrm>
          <a:prstGeom prst="rect">
            <a:avLst/>
          </a:prstGeom>
          <a:noFill/>
        </p:spPr>
        <p:txBody>
          <a:bodyPr wrap="none" rtlCol="0">
            <a:spAutoFit/>
          </a:bodyPr>
          <a:lstStyle/>
          <a:p>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物質</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テキスト ボックス 94"/>
          <p:cNvSpPr txBox="1"/>
          <p:nvPr/>
        </p:nvSpPr>
        <p:spPr>
          <a:xfrm>
            <a:off x="2936993" y="3334385"/>
            <a:ext cx="830677" cy="292388"/>
          </a:xfrm>
          <a:prstGeom prst="rect">
            <a:avLst/>
          </a:prstGeom>
          <a:noFill/>
        </p:spPr>
        <p:txBody>
          <a:bodyPr wrap="none" rtlCol="0">
            <a:spAutoFit/>
          </a:bodyPr>
          <a:lstStyle/>
          <a:p>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117</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物質</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テキスト ボックス 95"/>
          <p:cNvSpPr txBox="1"/>
          <p:nvPr/>
        </p:nvSpPr>
        <p:spPr>
          <a:xfrm>
            <a:off x="2682380" y="4126473"/>
            <a:ext cx="854721" cy="292388"/>
          </a:xfrm>
          <a:prstGeom prst="rect">
            <a:avLst/>
          </a:prstGeom>
          <a:noFill/>
        </p:spPr>
        <p:txBody>
          <a:bodyPr wrap="none" rtlCol="0">
            <a:spAutoFit/>
          </a:bodyPr>
          <a:lstStyle/>
          <a:p>
            <a:r>
              <a:rPr lang="en-US" altLang="ja-JP" sz="13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640</a:t>
            </a:r>
            <a:r>
              <a:rPr kumimoji="1" lang="ja-JP" altLang="en-US" sz="13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物質</a:t>
            </a:r>
            <a:endParaRPr kumimoji="1" lang="ja-JP" altLang="en-US" sz="13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テキスト ボックス 96"/>
          <p:cNvSpPr txBox="1"/>
          <p:nvPr/>
        </p:nvSpPr>
        <p:spPr>
          <a:xfrm>
            <a:off x="2466348" y="5354965"/>
            <a:ext cx="955711" cy="292388"/>
          </a:xfrm>
          <a:prstGeom prst="rect">
            <a:avLst/>
          </a:prstGeom>
          <a:noFill/>
        </p:spPr>
        <p:txBody>
          <a:bodyPr wrap="none" rtlCol="0">
            <a:spAutoFit/>
          </a:bodyPr>
          <a:lstStyle/>
          <a:p>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万</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物質</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星 24 98"/>
          <p:cNvSpPr/>
          <p:nvPr/>
        </p:nvSpPr>
        <p:spPr>
          <a:xfrm>
            <a:off x="4199709" y="4072937"/>
            <a:ext cx="1134491" cy="504056"/>
          </a:xfrm>
          <a:prstGeom prst="star24">
            <a:avLst>
              <a:gd name="adj" fmla="val 36940"/>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a:r>
              <a:rPr kumimoji="1"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胆管がん</a:t>
            </a:r>
            <a:endParaRPr kumimoji="1" lang="en-US" altLang="ja-JP"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発生</a:t>
            </a:r>
            <a:endParaRPr kumimoji="1"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角丸四角形 56"/>
          <p:cNvSpPr/>
          <p:nvPr/>
        </p:nvSpPr>
        <p:spPr>
          <a:xfrm>
            <a:off x="33012" y="0"/>
            <a:ext cx="9813404" cy="679828"/>
          </a:xfrm>
          <a:prstGeom prst="roundRect">
            <a:avLst/>
          </a:prstGeom>
          <a:ln/>
        </p:spPr>
        <p:style>
          <a:lnRef idx="1">
            <a:schemeClr val="accent3"/>
          </a:lnRef>
          <a:fillRef idx="3">
            <a:schemeClr val="accent3"/>
          </a:fillRef>
          <a:effectRef idx="2">
            <a:schemeClr val="accent3"/>
          </a:effectRef>
          <a:fontRef idx="minor">
            <a:schemeClr val="lt1"/>
          </a:fontRef>
        </p:style>
        <p:txBody>
          <a:bodyPr lIns="0" tIns="72000" rIns="0" bIns="0" rtlCol="0" anchor="ctr" anchorCtr="0">
            <a:noAutofit/>
          </a:bodyPr>
          <a:lstStyle/>
          <a:p>
            <a:pPr algn="ctr" fontAlgn="auto">
              <a:spcBef>
                <a:spcPts val="0"/>
              </a:spcBef>
              <a:spcAft>
                <a:spcPts val="0"/>
              </a:spcAft>
              <a:defRPr/>
            </a:pP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ラベル表示義務対象の拡大</a:t>
            </a:r>
            <a:endPar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左中かっこ 49"/>
          <p:cNvSpPr/>
          <p:nvPr/>
        </p:nvSpPr>
        <p:spPr>
          <a:xfrm>
            <a:off x="7163713" y="3879125"/>
            <a:ext cx="117828" cy="1094463"/>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p>
        </p:txBody>
      </p:sp>
      <p:sp>
        <p:nvSpPr>
          <p:cNvPr id="56" name="正方形/長方形 55"/>
          <p:cNvSpPr/>
          <p:nvPr/>
        </p:nvSpPr>
        <p:spPr>
          <a:xfrm>
            <a:off x="560512" y="3877784"/>
            <a:ext cx="502316" cy="2845335"/>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lIns="36000" tIns="0" rIns="72000" bIns="0"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（ラベル表示努力義務）</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正方形/長方形 61"/>
          <p:cNvSpPr/>
          <p:nvPr/>
        </p:nvSpPr>
        <p:spPr>
          <a:xfrm>
            <a:off x="579328" y="3112941"/>
            <a:ext cx="502316" cy="727500"/>
          </a:xfrm>
          <a:prstGeom prst="rect">
            <a:avLst/>
          </a:prstGeom>
          <a:solidFill>
            <a:srgbClr val="0000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36000" rIns="72000" rtlCol="0" anchor="ctr"/>
          <a:lstStyle/>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ラベル</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表示義務</a:t>
            </a:r>
            <a:endPar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正方形/長方形 64"/>
          <p:cNvSpPr/>
          <p:nvPr/>
        </p:nvSpPr>
        <p:spPr>
          <a:xfrm>
            <a:off x="7743865" y="5018062"/>
            <a:ext cx="502316" cy="1687253"/>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lIns="36000" tIns="0" rIns="72000" bIns="0"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（ラベル表示努力義務）</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a:xfrm>
            <a:off x="7763052" y="3109164"/>
            <a:ext cx="502316" cy="1884566"/>
          </a:xfrm>
          <a:prstGeom prst="rect">
            <a:avLst/>
          </a:prstGeom>
          <a:solidFill>
            <a:srgbClr val="0000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36000" rIns="72000" rtlCol="0" anchor="ctr"/>
          <a:lstStyle/>
          <a:p>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ラベル</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表示義務</a:t>
            </a:r>
            <a:endPar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下矢印 1"/>
          <p:cNvSpPr/>
          <p:nvPr/>
        </p:nvSpPr>
        <p:spPr>
          <a:xfrm>
            <a:off x="7845495" y="3864715"/>
            <a:ext cx="359171" cy="1020895"/>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793772" y="4059869"/>
            <a:ext cx="430887" cy="603607"/>
          </a:xfrm>
          <a:prstGeom prst="rect">
            <a:avLst/>
          </a:prstGeom>
          <a:noFill/>
        </p:spPr>
        <p:txBody>
          <a:bodyPr vert="eaVert" wrap="square" rtlCol="0">
            <a:spAutoFit/>
          </a:bodyPr>
          <a:lstStyle/>
          <a:p>
            <a:r>
              <a:rPr kumimoji="1" lang="ja-JP" altLang="en-US" sz="1600" b="1" dirty="0" smtClean="0">
                <a:solidFill>
                  <a:srgbClr val="FF0000"/>
                </a:solidFill>
              </a:rPr>
              <a:t>拡大</a:t>
            </a:r>
            <a:endParaRPr kumimoji="1" lang="ja-JP" altLang="en-US" sz="1600" b="1" dirty="0">
              <a:solidFill>
                <a:srgbClr val="FF0000"/>
              </a:solidFill>
            </a:endParaRPr>
          </a:p>
        </p:txBody>
      </p:sp>
      <p:sp>
        <p:nvSpPr>
          <p:cNvPr id="5" name="スライド番号プレースホルダー 4"/>
          <p:cNvSpPr>
            <a:spLocks noGrp="1"/>
          </p:cNvSpPr>
          <p:nvPr>
            <p:ph type="sldNum" sz="quarter" idx="12"/>
          </p:nvPr>
        </p:nvSpPr>
        <p:spPr/>
        <p:txBody>
          <a:bodyPr/>
          <a:lstStyle/>
          <a:p>
            <a:fld id="{887BD1DF-11E3-42F2-B651-B731352B067F}" type="slidenum">
              <a:rPr kumimoji="1" lang="ja-JP" altLang="en-US" smtClean="0"/>
              <a:t>34</a:t>
            </a:fld>
            <a:endParaRPr kumimoji="1" lang="ja-JP" altLang="en-US"/>
          </a:p>
        </p:txBody>
      </p:sp>
    </p:spTree>
    <p:extLst>
      <p:ext uri="{BB962C8B-B14F-4D97-AF65-F5344CB8AC3E}">
        <p14:creationId xmlns:p14="http://schemas.microsoft.com/office/powerpoint/2010/main" val="1829434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33012" y="44624"/>
            <a:ext cx="9813404" cy="648072"/>
          </a:xfrm>
          <a:prstGeom prst="roundRect">
            <a:avLst/>
          </a:prstGeom>
          <a:ln/>
        </p:spPr>
        <p:style>
          <a:lnRef idx="1">
            <a:schemeClr val="accent3"/>
          </a:lnRef>
          <a:fillRef idx="3">
            <a:schemeClr val="accent3"/>
          </a:fillRef>
          <a:effectRef idx="2">
            <a:schemeClr val="accent3"/>
          </a:effectRef>
          <a:fontRef idx="minor">
            <a:schemeClr val="lt1"/>
          </a:fontRef>
        </p:style>
        <p:txBody>
          <a:bodyPr lIns="0" tIns="72000" rIns="0" bIns="0" rtlCol="0" anchor="ctr" anchorCtr="0">
            <a:noAutofit/>
          </a:bodyPr>
          <a:lstStyle/>
          <a:p>
            <a:pPr algn="ctr" fontAlgn="auto">
              <a:spcBef>
                <a:spcPts val="0"/>
              </a:spcBef>
              <a:spcAft>
                <a:spcPts val="0"/>
              </a:spcAft>
              <a:defRPr/>
            </a:pP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化学物質の表示（ラベル）の改正条文　</a:t>
            </a:r>
            <a:endPar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254629" y="980728"/>
            <a:ext cx="9331111" cy="5256584"/>
          </a:xfrm>
          <a:prstGeom prst="rect">
            <a:avLst/>
          </a:prstGeom>
          <a:ln/>
        </p:spPr>
        <p:style>
          <a:lnRef idx="1">
            <a:schemeClr val="accent3"/>
          </a:lnRef>
          <a:fillRef idx="2">
            <a:schemeClr val="accent3"/>
          </a:fillRef>
          <a:effectRef idx="1">
            <a:schemeClr val="accent3"/>
          </a:effectRef>
          <a:fontRef idx="minor">
            <a:schemeClr val="dk1"/>
          </a:fontRef>
        </p:style>
        <p:txBody>
          <a:bodyPr lIns="72000" tIns="90000" rIns="72000" bIns="36000" rtlCol="0" anchor="t" anchorCtr="0"/>
          <a:lstStyle/>
          <a:p>
            <a:pPr marL="180975" indent="-180975">
              <a:spcBef>
                <a:spcPts val="600"/>
              </a:spcBef>
            </a:pPr>
            <a:r>
              <a:rPr lang="ja-JP" altLang="en-US" sz="2000" u="sng" dirty="0" smtClean="0">
                <a:latin typeface="メイリオ" panose="020B0604030504040204" pitchFamily="50" charset="-128"/>
                <a:ea typeface="メイリオ" panose="020B0604030504040204" pitchFamily="50" charset="-128"/>
                <a:cs typeface="メイリオ" panose="020B0604030504040204" pitchFamily="50" charset="-128"/>
              </a:rPr>
              <a:t>法第</a:t>
            </a:r>
            <a:r>
              <a:rPr lang="en-US" altLang="ja-JP" sz="2000" u="sng" dirty="0" smtClean="0">
                <a:latin typeface="メイリオ" panose="020B0604030504040204" pitchFamily="50" charset="-128"/>
                <a:ea typeface="メイリオ" panose="020B0604030504040204" pitchFamily="50" charset="-128"/>
                <a:cs typeface="メイリオ" panose="020B0604030504040204" pitchFamily="50" charset="-128"/>
              </a:rPr>
              <a:t>57</a:t>
            </a:r>
            <a:r>
              <a:rPr lang="ja-JP" altLang="en-US" sz="2000" u="sng" dirty="0" smtClean="0">
                <a:latin typeface="メイリオ" panose="020B0604030504040204" pitchFamily="50" charset="-128"/>
                <a:ea typeface="メイリオ" panose="020B0604030504040204" pitchFamily="50" charset="-128"/>
                <a:cs typeface="メイリオ" panose="020B0604030504040204" pitchFamily="50" charset="-128"/>
              </a:rPr>
              <a:t>条</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爆発性</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の物、発火性の物、引火性の物その他の労働者に危険を生ずるおそれのある物若しくはベンゼン、ベンゼンを含有する製剤その他の</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労働者に健康障害を生ずるおそれのある物</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政令で定めるもの</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又は</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前条第一項の物</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を容器に入れ、又は包装して、譲渡し、又は提供する者は、厚生労働省令で定めるところにより、その容器又は包装（容器に入れ、かつ、包装して、譲渡し、又は提供するときに</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あっては</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、その容器）に次に掲げるものを表示しなければならない。ただし、その容器又は包装のうち、主として一般消費者の生活の用に供するためのものについては、この限りでない</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一 　次に掲げる事項</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イ　名称</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ロ　</a:t>
            </a:r>
            <a:r>
              <a:rPr lang="ja-JP" altLang="en-US" sz="2000" strike="dblStrik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成分</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　</a:t>
            </a:r>
            <a:r>
              <a:rPr lang="ja-JP" altLang="en-US"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法改正により削除</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ハ　人体に及ぼす作用</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ニ　貯蔵又は取扱い上の注意</a:t>
            </a:r>
            <a:b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ホ　イからニまでに掲げるもののほか、厚生労働省令で定める事項 </a:t>
            </a:r>
          </a:p>
          <a:p>
            <a:pPr marL="180975" indent="-180975">
              <a:spcBef>
                <a:spcPts val="600"/>
              </a:spcBef>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二 　当該物を取り扱う労働者に注意を喚起するための標章で厚生労働大臣が定めるもの </a:t>
            </a:r>
          </a:p>
          <a:p>
            <a:pPr marL="180975" indent="-180975">
              <a:spcBef>
                <a:spcPts val="1200"/>
              </a:spcBef>
            </a:pPr>
            <a:endParaRPr lang="en-US" altLang="ja-JP" sz="2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1200"/>
              </a:spcBef>
            </a:pPr>
            <a:endParaRPr lang="en-US" altLang="ja-JP" sz="2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1200"/>
              </a:spcBef>
            </a:pPr>
            <a:endParaRPr lang="en-US" altLang="ja-JP" sz="2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spcBef>
                <a:spcPts val="600"/>
              </a:spcBef>
            </a:pPr>
            <a:endParaRPr lang="en-US" altLang="ja-JP" sz="20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87BD1DF-11E3-42F2-B651-B731352B067F}" type="slidenum">
              <a:rPr kumimoji="1" lang="ja-JP" altLang="en-US" smtClean="0"/>
              <a:t>35</a:t>
            </a:fld>
            <a:endParaRPr kumimoji="1" lang="ja-JP" altLang="en-US"/>
          </a:p>
        </p:txBody>
      </p:sp>
      <p:sp>
        <p:nvSpPr>
          <p:cNvPr id="5" name="テキスト ボックス 4"/>
          <p:cNvSpPr txBox="1"/>
          <p:nvPr/>
        </p:nvSpPr>
        <p:spPr>
          <a:xfrm>
            <a:off x="4448944" y="4105932"/>
            <a:ext cx="5064788" cy="835236"/>
          </a:xfrm>
          <a:prstGeom prst="rect">
            <a:avLst/>
          </a:prstGeom>
        </p:spPr>
        <p:style>
          <a:lnRef idx="2">
            <a:schemeClr val="accent3"/>
          </a:lnRef>
          <a:fillRef idx="1">
            <a:schemeClr val="lt1"/>
          </a:fillRef>
          <a:effectRef idx="0">
            <a:schemeClr val="accent3"/>
          </a:effectRef>
          <a:fontRef idx="minor">
            <a:schemeClr val="dk1"/>
          </a:fontRef>
        </p:style>
        <p:txBody>
          <a:bodyPr wrap="square" lIns="95637" tIns="47819" rIns="95637" bIns="47819" rtlCol="0">
            <a:spAutoFit/>
          </a:bodyPr>
          <a:lstStyle/>
          <a:p>
            <a:pPr marL="357188" indent="-357188"/>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注）</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「成分」の表示</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については、平成</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日以降、記載義務がなくなりますが、適切と</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考えられる成分の表示を行う</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ことが望まれます。</a:t>
            </a:r>
            <a:endParaRPr lang="ja-JP" altLang="en-US" sz="1600" dirty="0"/>
          </a:p>
        </p:txBody>
      </p:sp>
    </p:spTree>
    <p:extLst>
      <p:ext uri="{BB962C8B-B14F-4D97-AF65-F5344CB8AC3E}">
        <p14:creationId xmlns:p14="http://schemas.microsoft.com/office/powerpoint/2010/main" val="1439692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33012" y="1772816"/>
            <a:ext cx="9813404" cy="504056"/>
          </a:xfrm>
          <a:prstGeom prst="roundRect">
            <a:avLst/>
          </a:prstGeom>
          <a:ln/>
        </p:spPr>
        <p:style>
          <a:lnRef idx="1">
            <a:schemeClr val="accent3"/>
          </a:lnRef>
          <a:fillRef idx="3">
            <a:schemeClr val="accent3"/>
          </a:fillRef>
          <a:effectRef idx="2">
            <a:schemeClr val="accent3"/>
          </a:effectRef>
          <a:fontRef idx="minor">
            <a:schemeClr val="lt1"/>
          </a:fontRef>
        </p:style>
        <p:txBody>
          <a:bodyPr lIns="0" tIns="72000" rIns="0" bIns="0" rtlCol="0" anchor="ctr" anchorCtr="0">
            <a:noAutofit/>
          </a:bodyPr>
          <a:lstStyle/>
          <a:p>
            <a:pPr algn="ctr" fontAlgn="auto">
              <a:spcBef>
                <a:spcPts val="0"/>
              </a:spcBef>
              <a:spcAft>
                <a:spcPts val="0"/>
              </a:spcAft>
              <a:defRPr/>
            </a:pPr>
            <a:r>
              <a:rPr lang="ja-JP" altLang="en-US" sz="2000" dirty="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ラベル（表示）に関する固形物の適用除外</a:t>
            </a:r>
            <a:r>
              <a:rPr lang="ja-JP" altLang="ja-JP" sz="2000" dirty="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（令第</a:t>
            </a:r>
            <a:r>
              <a:rPr lang="en-US" altLang="ja-JP" sz="2000" dirty="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ja-JP" sz="2000" dirty="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条</a:t>
            </a:r>
            <a:r>
              <a:rPr lang="ja-JP" altLang="en-US" sz="2000" dirty="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および</a:t>
            </a:r>
            <a:r>
              <a:rPr lang="ja-JP" altLang="ja-JP" sz="2000" dirty="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安衛則第</a:t>
            </a:r>
            <a:r>
              <a:rPr lang="en-US" altLang="ja-JP" sz="2000" dirty="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ja-JP" sz="2000" dirty="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条関係） </a:t>
            </a:r>
            <a:r>
              <a:rPr lang="ja-JP" altLang="en-US" sz="2000" dirty="0" smtClean="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スライド番号プレースホルダー 11"/>
          <p:cNvSpPr>
            <a:spLocks noGrp="1"/>
          </p:cNvSpPr>
          <p:nvPr>
            <p:ph type="sldNum" sz="quarter" idx="12"/>
          </p:nvPr>
        </p:nvSpPr>
        <p:spPr/>
        <p:txBody>
          <a:bodyPr/>
          <a:lstStyle/>
          <a:p>
            <a:fld id="{887BD1DF-11E3-42F2-B651-B731352B067F}" type="slidenum">
              <a:rPr kumimoji="1" lang="ja-JP" altLang="en-US" smtClean="0"/>
              <a:t>36</a:t>
            </a:fld>
            <a:endParaRPr kumimoji="1" lang="ja-JP" altLang="en-US"/>
          </a:p>
        </p:txBody>
      </p:sp>
      <p:sp>
        <p:nvSpPr>
          <p:cNvPr id="14" name="正方形/長方形 13"/>
          <p:cNvSpPr/>
          <p:nvPr/>
        </p:nvSpPr>
        <p:spPr>
          <a:xfrm>
            <a:off x="272480" y="5301208"/>
            <a:ext cx="9573936" cy="1140791"/>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lIns="72000" tIns="36000" rIns="72000" bIns="36000" rtlCol="0" anchor="t"/>
          <a:lstStyle/>
          <a:p>
            <a:pPr marL="188913" indent="-188913">
              <a:lnSpc>
                <a:spcPts val="600"/>
              </a:lnSpc>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＜適用</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除外とならない</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危険物または</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皮膚腐食性の</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あるもの＞</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以下</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のものは適用除外と</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なりません。</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4288">
              <a:lnSpc>
                <a:spcPts val="400"/>
              </a:lnSpc>
            </a:pP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4288" indent="-14288"/>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 危険物</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（安衛令別表第一に掲げるもの）</a:t>
            </a:r>
          </a:p>
          <a:p>
            <a:pPr marL="14288" indent="-14288"/>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 可燃性</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の物等</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爆発</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火災の原因となるおそれのある物</a:t>
            </a:r>
          </a:p>
          <a:p>
            <a:pPr marL="14288" indent="-14288"/>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 皮膚</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に対して腐食の危険を生ずるもの（例えば酸化カルシウム、水酸化</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ナトリウムなどを</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含む製剤）</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01600">
              <a:lnSpc>
                <a:spcPts val="400"/>
              </a:lnSpc>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01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具体的には、</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GHS</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分類の危険有害性クラスで物理化学的</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危険性または</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皮膚腐食性を有する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もの</a:t>
            </a: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72480" y="5226880"/>
            <a:ext cx="9433048" cy="10950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5305" tIns="94131" rIns="75305" bIns="37652" rtlCol="0" anchor="t" anchorCtr="0"/>
          <a:lstStyle/>
          <a:p>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25418923"/>
              </p:ext>
            </p:extLst>
          </p:nvPr>
        </p:nvGraphicFramePr>
        <p:xfrm>
          <a:off x="272480" y="2420888"/>
          <a:ext cx="9433047" cy="2685760"/>
        </p:xfrm>
        <a:graphic>
          <a:graphicData uri="http://schemas.openxmlformats.org/drawingml/2006/table">
            <a:tbl>
              <a:tblPr firstRow="1" bandRow="1">
                <a:tableStyleId>{5C22544A-7EE6-4342-B048-85BDC9FD1C3A}</a:tableStyleId>
              </a:tblPr>
              <a:tblGrid>
                <a:gridCol w="1307902"/>
                <a:gridCol w="8125145"/>
              </a:tblGrid>
              <a:tr h="740337">
                <a:tc>
                  <a:txBody>
                    <a:bodyPr/>
                    <a:lstStyle/>
                    <a:p>
                      <a:pPr marL="0" marR="0" indent="0" algn="ctr" defTabSz="956371"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純物質</a:t>
                      </a:r>
                    </a:p>
                  </a:txBody>
                  <a:tcPr marL="72000" marR="72000" marT="72000" marB="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lvl="2">
                        <a:lnSpc>
                          <a:spcPct val="100000"/>
                        </a:lnSpc>
                      </a:pP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金属*については、粉状以外（塊、板、棒、線など）の場合は適用除外</a:t>
                      </a:r>
                      <a:endPar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lvl="2">
                        <a:lnSpc>
                          <a:spcPts val="800"/>
                        </a:lnSpc>
                      </a:pPr>
                      <a:endPar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7313" lvl="2" indent="-87313">
                        <a:lnSpc>
                          <a:spcPct val="100000"/>
                        </a:lnSpc>
                      </a:pP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*イットリウム、インジウム、カドミウム、銀、クロム、コバルト、すず、タリウ　ム、タングステン、タンタル、銅、鉛、ニッケル、白金、ハフニウム、フェロバナジウム、マンガン、モリブデン、ロジウム</a:t>
                      </a:r>
                      <a:endPar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72000" marB="72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123980">
                <a:tc>
                  <a:txBody>
                    <a:bodyPr/>
                    <a:lstStyle/>
                    <a:p>
                      <a:pPr marL="0" marR="0" indent="0" algn="ctr" defTabSz="956371"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混合物</a:t>
                      </a:r>
                    </a:p>
                  </a:txBody>
                  <a:tcPr marL="72000" marR="72000" marT="72000" marB="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lvl="2">
                        <a:lnSpc>
                          <a:spcPct val="100000"/>
                        </a:lnSpc>
                        <a:spcBef>
                          <a:spcPts val="0"/>
                        </a:spcBef>
                      </a:pP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640</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物質に掲げる物を含有する製剤のうち、</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運搬中や貯蔵中で固体以外の状態</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lvl="2">
                        <a:lnSpc>
                          <a:spcPct val="100000"/>
                        </a:lnSpc>
                      </a:pP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にならず、かつ、粉状</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にならない物</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は適用除外</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lvl="2" indent="-87313">
                        <a:lnSpc>
                          <a:spcPts val="800"/>
                        </a:lnSpc>
                        <a:spcBef>
                          <a:spcPts val="0"/>
                        </a:spcBef>
                      </a:pP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lvl="2" indent="-87313">
                        <a:lnSpc>
                          <a:spcPct val="100000"/>
                        </a:lnSpc>
                        <a:spcBef>
                          <a:spcPts val="0"/>
                        </a:spcBef>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*粉状とは、</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流体力学的粒子径が</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0.1mm</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以下の</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インハラブル（吸入性）</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粒子</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8900" lvl="2" indent="-87313">
                        <a:lnSpc>
                          <a:spcPct val="100000"/>
                        </a:lnSpc>
                        <a:spcBef>
                          <a:spcPts val="0"/>
                        </a:spcBef>
                        <a:tabLst/>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を含むもの</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をいいます。</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lvl="2" indent="-87313">
                        <a:lnSpc>
                          <a:spcPct val="100000"/>
                        </a:lnSpc>
                        <a:spcBef>
                          <a:spcPts val="0"/>
                        </a:spcBef>
                      </a:pP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具体的には、鋼材、ワイヤ、プラスチックのペレットなどは原則適用除外</a:t>
                      </a:r>
                      <a:r>
                        <a:rPr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となります。</a:t>
                      </a:r>
                      <a:endParaRPr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72000" marB="7200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18" name="角丸四角形 17"/>
          <p:cNvSpPr/>
          <p:nvPr/>
        </p:nvSpPr>
        <p:spPr>
          <a:xfrm>
            <a:off x="33012" y="44624"/>
            <a:ext cx="9813404" cy="648072"/>
          </a:xfrm>
          <a:prstGeom prst="roundRect">
            <a:avLst/>
          </a:prstGeom>
          <a:ln/>
        </p:spPr>
        <p:style>
          <a:lnRef idx="1">
            <a:schemeClr val="accent3"/>
          </a:lnRef>
          <a:fillRef idx="3">
            <a:schemeClr val="accent3"/>
          </a:fillRef>
          <a:effectRef idx="2">
            <a:schemeClr val="accent3"/>
          </a:effectRef>
          <a:fontRef idx="minor">
            <a:schemeClr val="lt1"/>
          </a:fontRef>
        </p:style>
        <p:txBody>
          <a:bodyPr lIns="0" tIns="72000" rIns="0" bIns="0" rtlCol="0" anchor="ctr" anchorCtr="0">
            <a:noAutofit/>
          </a:bodyPr>
          <a:lstStyle/>
          <a:p>
            <a:pPr algn="ctr" fontAlgn="auto">
              <a:spcBef>
                <a:spcPts val="0"/>
              </a:spcBef>
              <a:spcAft>
                <a:spcPts val="0"/>
              </a:spcAft>
              <a:defRPr/>
            </a:pP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ラベル（表示）の対象物質の拡大</a:t>
            </a:r>
            <a:endPar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272480" y="764704"/>
            <a:ext cx="9573936" cy="824405"/>
          </a:xfrm>
          <a:prstGeom prst="round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defRP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ラベル（表示）の対象物質は</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、安衛令別表第９に掲げる</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640</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化学物質（</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SDS</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交付対象物質）まで拡大されます。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日施行。施行日において現に存するものは１年間猶予）</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41965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1221" y="1736811"/>
            <a:ext cx="9433048" cy="3816425"/>
          </a:xfrm>
          <a:prstGeom prst="roundRect">
            <a:avLst>
              <a:gd name="adj" fmla="val 3541"/>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250950" y="747094"/>
            <a:ext cx="0" cy="11521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9684269" y="728700"/>
            <a:ext cx="0" cy="115212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 name="左右矢印 102"/>
          <p:cNvSpPr/>
          <p:nvPr/>
        </p:nvSpPr>
        <p:spPr>
          <a:xfrm>
            <a:off x="274315" y="728700"/>
            <a:ext cx="9397639" cy="459051"/>
          </a:xfrm>
          <a:prstGeom prst="leftRightArrow">
            <a:avLst>
              <a:gd name="adj1" fmla="val 62449"/>
              <a:gd name="adj2"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a:t>
            </a:r>
            <a:r>
              <a:rPr lang="ja-JP" altLang="en-US" dirty="0" smtClean="0">
                <a:solidFill>
                  <a:schemeClr val="tx1"/>
                </a:solidFill>
              </a:rPr>
              <a:t>ＳＤＳ（安全データシート）交付</a:t>
            </a:r>
            <a:r>
              <a:rPr lang="en-US" altLang="ja-JP" dirty="0" smtClean="0">
                <a:solidFill>
                  <a:schemeClr val="tx1"/>
                </a:solidFill>
              </a:rPr>
              <a:t>】</a:t>
            </a:r>
            <a:r>
              <a:rPr lang="ja-JP" altLang="en-US" dirty="0">
                <a:solidFill>
                  <a:schemeClr val="tx1"/>
                </a:solidFill>
              </a:rPr>
              <a:t>　</a:t>
            </a:r>
            <a:r>
              <a:rPr lang="en-US" altLang="ja-JP" dirty="0">
                <a:solidFill>
                  <a:schemeClr val="tx1"/>
                </a:solidFill>
              </a:rPr>
              <a:t>640</a:t>
            </a:r>
            <a:r>
              <a:rPr lang="ja-JP" altLang="en-US" dirty="0">
                <a:solidFill>
                  <a:schemeClr val="tx1"/>
                </a:solidFill>
              </a:rPr>
              <a:t>物質</a:t>
            </a:r>
            <a:endParaRPr kumimoji="1" lang="ja-JP" altLang="en-US" dirty="0">
              <a:solidFill>
                <a:schemeClr val="tx1"/>
              </a:solidFill>
            </a:endParaRPr>
          </a:p>
        </p:txBody>
      </p:sp>
      <p:sp>
        <p:nvSpPr>
          <p:cNvPr id="13" name="テキスト ボックス 12"/>
          <p:cNvSpPr txBox="1"/>
          <p:nvPr/>
        </p:nvSpPr>
        <p:spPr>
          <a:xfrm>
            <a:off x="358955" y="5696090"/>
            <a:ext cx="9454585" cy="523220"/>
          </a:xfrm>
          <a:prstGeom prst="rect">
            <a:avLst/>
          </a:prstGeom>
          <a:noFill/>
        </p:spPr>
        <p:txBody>
          <a:bodyPr wrap="square" rtlCol="0">
            <a:spAutoFit/>
          </a:bodyPr>
          <a:lstStyle/>
          <a:p>
            <a:r>
              <a:rPr kumimoji="1" lang="ja-JP" altLang="en-US" sz="1400" dirty="0" smtClean="0"/>
              <a:t>注</a:t>
            </a:r>
            <a:r>
              <a:rPr kumimoji="1" lang="en-US" altLang="ja-JP" sz="1400" dirty="0" smtClean="0"/>
              <a:t>1</a:t>
            </a:r>
            <a:r>
              <a:rPr lang="ja-JP" altLang="en-US" sz="1400" dirty="0" smtClean="0"/>
              <a:t>）　一般消費者向け製品は対象外</a:t>
            </a:r>
            <a:endParaRPr lang="en-US" altLang="ja-JP" sz="1400" dirty="0" smtClean="0"/>
          </a:p>
          <a:p>
            <a:r>
              <a:rPr kumimoji="1" lang="ja-JP" altLang="en-US" sz="1400" dirty="0" smtClean="0"/>
              <a:t>注</a:t>
            </a:r>
            <a:r>
              <a:rPr kumimoji="1" lang="en-US" altLang="ja-JP" sz="1400" dirty="0" smtClean="0"/>
              <a:t>2</a:t>
            </a:r>
            <a:r>
              <a:rPr kumimoji="1" lang="ja-JP" altLang="en-US" sz="1400" dirty="0" smtClean="0"/>
              <a:t>）　裾切り値は、ＳＤＳとラベル表示に相違あり</a:t>
            </a:r>
            <a:endParaRPr kumimoji="1" lang="ja-JP" altLang="en-US" sz="1400" dirty="0"/>
          </a:p>
        </p:txBody>
      </p:sp>
      <p:sp>
        <p:nvSpPr>
          <p:cNvPr id="14" name="円/楕円 13"/>
          <p:cNvSpPr/>
          <p:nvPr/>
        </p:nvSpPr>
        <p:spPr>
          <a:xfrm>
            <a:off x="1207327" y="2841904"/>
            <a:ext cx="5320848" cy="23422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1969051" y="4037582"/>
            <a:ext cx="3797401" cy="1103640"/>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p:cNvCxnSpPr/>
          <p:nvPr/>
        </p:nvCxnSpPr>
        <p:spPr>
          <a:xfrm>
            <a:off x="3838711" y="1187751"/>
            <a:ext cx="0" cy="436548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6892337" y="5141221"/>
            <a:ext cx="689544" cy="2611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テキスト ボックス 143"/>
          <p:cNvSpPr txBox="1"/>
          <p:nvPr/>
        </p:nvSpPr>
        <p:spPr>
          <a:xfrm>
            <a:off x="7581882" y="5141222"/>
            <a:ext cx="2141648" cy="276999"/>
          </a:xfrm>
          <a:prstGeom prst="rect">
            <a:avLst/>
          </a:prstGeom>
          <a:noFill/>
        </p:spPr>
        <p:txBody>
          <a:bodyPr wrap="square" rtlCol="0">
            <a:spAutoFit/>
          </a:bodyPr>
          <a:lstStyle/>
          <a:p>
            <a:r>
              <a:rPr kumimoji="1" lang="ja-JP" altLang="en-US" sz="1200" dirty="0" smtClean="0"/>
              <a:t>は新たに適用除外される範囲</a:t>
            </a:r>
            <a:endParaRPr kumimoji="1" lang="ja-JP" altLang="en-US" sz="1200" dirty="0"/>
          </a:p>
        </p:txBody>
      </p:sp>
      <p:sp>
        <p:nvSpPr>
          <p:cNvPr id="23" name="左右矢印 22"/>
          <p:cNvSpPr/>
          <p:nvPr/>
        </p:nvSpPr>
        <p:spPr>
          <a:xfrm>
            <a:off x="276602" y="1232757"/>
            <a:ext cx="3558196" cy="459051"/>
          </a:xfrm>
          <a:prstGeom prst="leftRightArrow">
            <a:avLst>
              <a:gd name="adj1" fmla="val 62449"/>
              <a:gd name="adj2" fmla="val 5000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a:t>
            </a:r>
            <a:r>
              <a:rPr lang="ja-JP" altLang="en-US" dirty="0" smtClean="0">
                <a:solidFill>
                  <a:schemeClr val="tx1"/>
                </a:solidFill>
              </a:rPr>
              <a:t>ラベル表示</a:t>
            </a:r>
            <a:r>
              <a:rPr lang="en-US" altLang="ja-JP" dirty="0" smtClean="0">
                <a:solidFill>
                  <a:schemeClr val="tx1"/>
                </a:solidFill>
              </a:rPr>
              <a:t>】</a:t>
            </a:r>
            <a:r>
              <a:rPr lang="ja-JP" altLang="en-US" dirty="0">
                <a:solidFill>
                  <a:schemeClr val="tx1"/>
                </a:solidFill>
              </a:rPr>
              <a:t>　</a:t>
            </a:r>
            <a:r>
              <a:rPr lang="en-US" altLang="ja-JP" dirty="0" smtClean="0">
                <a:solidFill>
                  <a:schemeClr val="tx1"/>
                </a:solidFill>
              </a:rPr>
              <a:t>104</a:t>
            </a:r>
            <a:r>
              <a:rPr lang="ja-JP" altLang="en-US" dirty="0" smtClean="0">
                <a:solidFill>
                  <a:schemeClr val="tx1"/>
                </a:solidFill>
              </a:rPr>
              <a:t>物質</a:t>
            </a:r>
            <a:endParaRPr kumimoji="1" lang="ja-JP" altLang="en-US" dirty="0">
              <a:solidFill>
                <a:schemeClr val="tx1"/>
              </a:solidFill>
            </a:endParaRPr>
          </a:p>
        </p:txBody>
      </p:sp>
      <p:sp>
        <p:nvSpPr>
          <p:cNvPr id="24" name="山形 23"/>
          <p:cNvSpPr/>
          <p:nvPr/>
        </p:nvSpPr>
        <p:spPr>
          <a:xfrm>
            <a:off x="3877002" y="1277970"/>
            <a:ext cx="5794952" cy="368624"/>
          </a:xfrm>
          <a:prstGeom prst="chevron">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対象物質の拡大</a:t>
            </a:r>
            <a:endParaRPr kumimoji="1" lang="ja-JP" altLang="en-US" dirty="0">
              <a:solidFill>
                <a:schemeClr val="tx1"/>
              </a:solidFill>
            </a:endParaRPr>
          </a:p>
        </p:txBody>
      </p:sp>
      <p:sp>
        <p:nvSpPr>
          <p:cNvPr id="3" name="テキスト ボックス 2"/>
          <p:cNvSpPr txBox="1"/>
          <p:nvPr/>
        </p:nvSpPr>
        <p:spPr>
          <a:xfrm>
            <a:off x="1847655" y="3158970"/>
            <a:ext cx="4321958" cy="923330"/>
          </a:xfrm>
          <a:prstGeom prst="rect">
            <a:avLst/>
          </a:prstGeom>
          <a:noFill/>
        </p:spPr>
        <p:txBody>
          <a:bodyPr wrap="square" rtlCol="0">
            <a:spAutoFit/>
          </a:bodyPr>
          <a:lstStyle/>
          <a:p>
            <a:r>
              <a:rPr lang="en-US" altLang="ja-JP" sz="1400" b="1" dirty="0"/>
              <a:t>【</a:t>
            </a:r>
            <a:r>
              <a:rPr lang="ja-JP" altLang="en-US" sz="1400" b="1" dirty="0"/>
              <a:t>固形物</a:t>
            </a:r>
            <a:r>
              <a:rPr lang="en-US" altLang="ja-JP" sz="1400" b="1" dirty="0"/>
              <a:t>】</a:t>
            </a:r>
          </a:p>
          <a:p>
            <a:pPr algn="ctr"/>
            <a:r>
              <a:rPr lang="ja-JP" altLang="en-US" sz="1400" b="1" dirty="0"/>
              <a:t>譲渡・提供時の形状が固体であって、粉状にならない物</a:t>
            </a:r>
            <a:endParaRPr lang="en-US" altLang="ja-JP" sz="1400" b="1" dirty="0"/>
          </a:p>
          <a:p>
            <a:r>
              <a:rPr lang="ja-JP" altLang="en-US" sz="1400" b="1" dirty="0"/>
              <a:t>　・金属、</a:t>
            </a:r>
            <a:r>
              <a:rPr lang="ja-JP" altLang="en-US" sz="1400" b="1" dirty="0" smtClean="0"/>
              <a:t>合金等</a:t>
            </a:r>
            <a:endParaRPr lang="en-US" altLang="ja-JP" sz="1400" b="1" dirty="0"/>
          </a:p>
          <a:p>
            <a:r>
              <a:rPr lang="ja-JP" altLang="en-US" sz="1200" b="1" dirty="0"/>
              <a:t>（例）鋼材（マンガンやニッケル含有</a:t>
            </a:r>
            <a:r>
              <a:rPr lang="ja-JP" altLang="en-US" sz="1200" b="1" dirty="0" smtClean="0"/>
              <a:t>）</a:t>
            </a:r>
            <a:endParaRPr kumimoji="1" lang="ja-JP" altLang="en-US" sz="1400" b="1" dirty="0"/>
          </a:p>
        </p:txBody>
      </p:sp>
      <p:sp>
        <p:nvSpPr>
          <p:cNvPr id="5" name="テキスト ボックス 4"/>
          <p:cNvSpPr txBox="1"/>
          <p:nvPr/>
        </p:nvSpPr>
        <p:spPr>
          <a:xfrm>
            <a:off x="2297705" y="4229507"/>
            <a:ext cx="3330370" cy="738664"/>
          </a:xfrm>
          <a:prstGeom prst="rect">
            <a:avLst/>
          </a:prstGeom>
          <a:noFill/>
        </p:spPr>
        <p:txBody>
          <a:bodyPr wrap="square" rtlCol="0">
            <a:spAutoFit/>
          </a:bodyPr>
          <a:lstStyle/>
          <a:p>
            <a:r>
              <a:rPr lang="en-US" altLang="ja-JP" sz="1400" b="1" dirty="0"/>
              <a:t>【</a:t>
            </a:r>
            <a:r>
              <a:rPr lang="ja-JP" altLang="en-US" sz="1400" b="1" dirty="0"/>
              <a:t>固形物でも危険等のおそれのある物</a:t>
            </a:r>
            <a:r>
              <a:rPr lang="en-US" altLang="ja-JP" sz="1400" b="1" dirty="0"/>
              <a:t>】</a:t>
            </a:r>
          </a:p>
          <a:p>
            <a:r>
              <a:rPr lang="ja-JP" altLang="en-US" sz="1400" b="1" dirty="0"/>
              <a:t>・令別表第１の「危険物」</a:t>
            </a:r>
            <a:endParaRPr lang="en-US" altLang="ja-JP" sz="1400" b="1" dirty="0"/>
          </a:p>
          <a:p>
            <a:r>
              <a:rPr lang="ja-JP" altLang="en-US" sz="1400" b="1" dirty="0"/>
              <a:t>・</a:t>
            </a:r>
            <a:r>
              <a:rPr lang="en-US" altLang="ja-JP" sz="1400" b="1" dirty="0"/>
              <a:t>GHS</a:t>
            </a:r>
            <a:r>
              <a:rPr lang="ja-JP" altLang="en-US" sz="1400" b="1" dirty="0"/>
              <a:t>分類で危険性又は皮膚腐食性あり</a:t>
            </a:r>
            <a:endParaRPr kumimoji="1" lang="ja-JP" altLang="en-US" sz="1400" b="1" dirty="0"/>
          </a:p>
        </p:txBody>
      </p:sp>
      <p:sp>
        <p:nvSpPr>
          <p:cNvPr id="7" name="テキスト ボックス 6"/>
          <p:cNvSpPr txBox="1"/>
          <p:nvPr/>
        </p:nvSpPr>
        <p:spPr>
          <a:xfrm>
            <a:off x="358955" y="1952836"/>
            <a:ext cx="1696745" cy="307777"/>
          </a:xfrm>
          <a:prstGeom prst="rect">
            <a:avLst/>
          </a:prstGeom>
          <a:noFill/>
        </p:spPr>
        <p:txBody>
          <a:bodyPr wrap="square" rtlCol="0">
            <a:spAutoFit/>
          </a:bodyPr>
          <a:lstStyle/>
          <a:p>
            <a:r>
              <a:rPr lang="en-US" altLang="ja-JP" sz="1400" b="1" dirty="0"/>
              <a:t>【</a:t>
            </a:r>
            <a:r>
              <a:rPr lang="ja-JP" altLang="en-US" sz="1400" b="1" dirty="0"/>
              <a:t>固形物以外の物</a:t>
            </a:r>
            <a:r>
              <a:rPr lang="en-US" altLang="ja-JP" sz="1400" b="1" dirty="0" smtClean="0"/>
              <a:t>】</a:t>
            </a:r>
            <a:endParaRPr lang="en-US" altLang="ja-JP" sz="1400" b="1" dirty="0"/>
          </a:p>
        </p:txBody>
      </p:sp>
      <p:sp>
        <p:nvSpPr>
          <p:cNvPr id="28" name="タイトル 1"/>
          <p:cNvSpPr txBox="1">
            <a:spLocks/>
          </p:cNvSpPr>
          <p:nvPr/>
        </p:nvSpPr>
        <p:spPr>
          <a:xfrm>
            <a:off x="92459" y="-171400"/>
            <a:ext cx="9676075" cy="900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mn-ea"/>
                <a:ea typeface="+mn-ea"/>
                <a:cs typeface="Times New Roman" pitchFamily="18" charset="0"/>
              </a:rPr>
              <a:t>表示（ラベル）対象物質の拡大と適用除外（概念図）</a:t>
            </a:r>
            <a:endParaRPr lang="ja-JP" altLang="en-US" sz="2400" dirty="0">
              <a:latin typeface="+mn-ea"/>
              <a:ea typeface="+mn-ea"/>
            </a:endParaRPr>
          </a:p>
        </p:txBody>
      </p:sp>
      <p:sp>
        <p:nvSpPr>
          <p:cNvPr id="8" name="正方形/長方形 7"/>
          <p:cNvSpPr/>
          <p:nvPr/>
        </p:nvSpPr>
        <p:spPr>
          <a:xfrm>
            <a:off x="375926" y="6201980"/>
            <a:ext cx="8464626" cy="646331"/>
          </a:xfrm>
          <a:prstGeom prst="rect">
            <a:avLst/>
          </a:prstGeom>
        </p:spPr>
        <p:txBody>
          <a:bodyPr wrap="square">
            <a:spAutoFit/>
          </a:bodyPr>
          <a:lstStyle/>
          <a:p>
            <a:pPr marL="564525" indent="-564525"/>
            <a:r>
              <a:rPr lang="ja-JP" altLang="en-US" dirty="0">
                <a:latin typeface="メイリオ" panose="020B0604030504040204" pitchFamily="50" charset="-128"/>
                <a:ea typeface="メイリオ" panose="020B0604030504040204" pitchFamily="50" charset="-128"/>
                <a:cs typeface="メイリオ" panose="020B0604030504040204" pitchFamily="50" charset="-128"/>
              </a:rPr>
              <a:t>注）</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固形物の適用除外は、ラベル表示のみです。</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564525" indent="-564525"/>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固形物の場合も、ＳＤＳの交付はこれまでどおり必要です。</a:t>
            </a:r>
            <a:endParaRPr lang="ja-JP" altLang="en-US" dirty="0"/>
          </a:p>
        </p:txBody>
      </p:sp>
    </p:spTree>
    <p:extLst>
      <p:ext uri="{BB962C8B-B14F-4D97-AF65-F5344CB8AC3E}">
        <p14:creationId xmlns:p14="http://schemas.microsoft.com/office/powerpoint/2010/main" val="2660603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6617" y="908720"/>
            <a:ext cx="9813404" cy="504056"/>
          </a:xfrm>
          <a:prstGeom prst="roundRect">
            <a:avLst/>
          </a:prstGeom>
          <a:ln/>
        </p:spPr>
        <p:style>
          <a:lnRef idx="1">
            <a:schemeClr val="accent3"/>
          </a:lnRef>
          <a:fillRef idx="3">
            <a:schemeClr val="accent3"/>
          </a:fillRef>
          <a:effectRef idx="2">
            <a:schemeClr val="accent3"/>
          </a:effectRef>
          <a:fontRef idx="minor">
            <a:schemeClr val="lt1"/>
          </a:fontRef>
        </p:style>
        <p:txBody>
          <a:bodyPr lIns="0" tIns="72000" rIns="0" bIns="0" rtlCol="0" anchor="ctr" anchorCtr="0">
            <a:noAutofit/>
          </a:bodyPr>
          <a:lstStyle/>
          <a:p>
            <a:pPr algn="ctr" fontAlgn="auto">
              <a:spcBef>
                <a:spcPts val="0"/>
              </a:spcBef>
              <a:spcAft>
                <a:spcPts val="0"/>
              </a:spcAft>
              <a:defRPr/>
            </a:pPr>
            <a:r>
              <a:rPr lang="ja-JP" altLang="en-US" sz="2000" dirty="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ラベル（表示）に</a:t>
            </a:r>
            <a:r>
              <a:rPr lang="ja-JP" altLang="en-US" sz="2000" dirty="0" smtClean="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関する適用</a:t>
            </a:r>
            <a:r>
              <a:rPr lang="ja-JP" altLang="en-US" sz="2000" dirty="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除外</a:t>
            </a:r>
            <a:r>
              <a:rPr lang="ja-JP" altLang="ja-JP" sz="2000" dirty="0" smtClean="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一般消費者の生活の用</a:t>
            </a:r>
            <a:r>
              <a:rPr lang="ja-JP" altLang="ja-JP" sz="2000" dirty="0" smtClean="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ln w="18415" cmpd="sng">
                <a:solidFill>
                  <a:srgbClr val="FFFFFF"/>
                </a:solid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スライド番号プレースホルダー 11"/>
          <p:cNvSpPr>
            <a:spLocks noGrp="1"/>
          </p:cNvSpPr>
          <p:nvPr>
            <p:ph type="sldNum" sz="quarter" idx="12"/>
          </p:nvPr>
        </p:nvSpPr>
        <p:spPr/>
        <p:txBody>
          <a:bodyPr/>
          <a:lstStyle/>
          <a:p>
            <a:fld id="{887BD1DF-11E3-42F2-B651-B731352B067F}" type="slidenum">
              <a:rPr kumimoji="1" lang="ja-JP" altLang="en-US" smtClean="0"/>
              <a:t>38</a:t>
            </a:fld>
            <a:endParaRPr kumimoji="1" lang="ja-JP" altLang="en-US"/>
          </a:p>
        </p:txBody>
      </p:sp>
      <p:sp>
        <p:nvSpPr>
          <p:cNvPr id="15" name="正方形/長方形 14"/>
          <p:cNvSpPr/>
          <p:nvPr/>
        </p:nvSpPr>
        <p:spPr>
          <a:xfrm>
            <a:off x="272480" y="5226880"/>
            <a:ext cx="9433048" cy="10950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5305" tIns="94131" rIns="75305" bIns="37652" rtlCol="0" anchor="t" anchorCtr="0"/>
          <a:lstStyle/>
          <a:p>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33012" y="44624"/>
            <a:ext cx="9813404" cy="648072"/>
          </a:xfrm>
          <a:prstGeom prst="roundRect">
            <a:avLst/>
          </a:prstGeom>
          <a:ln/>
        </p:spPr>
        <p:style>
          <a:lnRef idx="1">
            <a:schemeClr val="accent3"/>
          </a:lnRef>
          <a:fillRef idx="3">
            <a:schemeClr val="accent3"/>
          </a:fillRef>
          <a:effectRef idx="2">
            <a:schemeClr val="accent3"/>
          </a:effectRef>
          <a:fontRef idx="minor">
            <a:schemeClr val="lt1"/>
          </a:fontRef>
        </p:style>
        <p:txBody>
          <a:bodyPr lIns="0" tIns="72000" rIns="0" bIns="0" rtlCol="0" anchor="ctr" anchorCtr="0">
            <a:noAutofit/>
          </a:bodyPr>
          <a:lstStyle/>
          <a:p>
            <a:pPr algn="ctr" fontAlgn="auto">
              <a:spcBef>
                <a:spcPts val="0"/>
              </a:spcBef>
              <a:spcAft>
                <a:spcPts val="0"/>
              </a:spcAft>
              <a:defRPr/>
            </a:pP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ラベル（表示）の対象物質の拡大</a:t>
            </a:r>
            <a:endPar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221609" y="1700808"/>
            <a:ext cx="9483919" cy="3974557"/>
          </a:xfrm>
          <a:prstGeom prst="rect">
            <a:avLst/>
          </a:prstGeom>
          <a:noFill/>
        </p:spPr>
        <p:txBody>
          <a:bodyPr wrap="square" lIns="95637" tIns="47819" rIns="95637" bIns="47819" rtlCol="0">
            <a:spAutoFit/>
          </a:bodyPr>
          <a:lstStyle/>
          <a:p>
            <a:r>
              <a:rPr lang="ja-JP" altLang="ja-JP" dirty="0">
                <a:latin typeface="メイリオ" panose="020B0604030504040204" pitchFamily="50" charset="-128"/>
                <a:ea typeface="メイリオ" panose="020B0604030504040204" pitchFamily="50" charset="-128"/>
                <a:cs typeface="メイリオ" panose="020B0604030504040204" pitchFamily="50" charset="-128"/>
              </a:rPr>
              <a:t>主として一般消費者の生活の用に供するための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製品は除きます</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これには以下のものが含まれます。</a:t>
            </a:r>
            <a:endParaRPr lang="ja-JP"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5738" indent="-185738"/>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医薬品</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、医療機器等の品質、有効性及び安全性の確保等に関する</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法律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35</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年法律第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145</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号）</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に定められて</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いる</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医薬品、</a:t>
            </a:r>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医薬部外品</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化粧品</a:t>
            </a:r>
            <a:endParaRPr lang="ja-JP"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185738" indent="-185738"/>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農薬取締法</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23</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年法律第</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125</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号）に定められている</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農薬</a:t>
            </a:r>
          </a:p>
          <a:p>
            <a:pPr marL="185738" indent="-185738"/>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労働者</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による取扱いの</a:t>
            </a:r>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過程</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固体</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以外の状態</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にならず、かつ、</a:t>
            </a:r>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粉状</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粒状にならない</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製品 </a:t>
            </a:r>
          </a:p>
          <a:p>
            <a:pPr marL="185738" indent="-185738"/>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表示</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対象物が</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密封された状態</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で取り扱われる製品</a:t>
            </a:r>
          </a:p>
          <a:p>
            <a:pPr marL="87313" indent="-87313"/>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一般</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消費者のもとに提供される段階の</a:t>
            </a:r>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食品</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87313" indent="-87313"/>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ただし</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、水酸化ナトリウム、硫酸、酸化</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チタン</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含まれた食品添加物、</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エタノール</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が含まれた酒類</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など、表示対象物が含まれているものであって、譲渡・提供先において、労働者がこれらの食品</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添加物</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を添加し</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また</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酒類を希釈するなど、</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労働者が表示対象物にばく</a:t>
            </a:r>
            <a:r>
              <a:rPr lang="ja-JP" altLang="ja-JP" b="1" dirty="0" err="1">
                <a:latin typeface="メイリオ" panose="020B0604030504040204" pitchFamily="50" charset="-128"/>
                <a:ea typeface="メイリオ" panose="020B0604030504040204" pitchFamily="50" charset="-128"/>
                <a:cs typeface="メイリオ" panose="020B0604030504040204" pitchFamily="50" charset="-128"/>
              </a:rPr>
              <a:t>露する</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おそれのある作業が予定</a:t>
            </a:r>
            <a:r>
              <a:rPr lang="ja-JP" altLang="ja-JP" b="1" dirty="0" smtClean="0">
                <a:latin typeface="メイリオ" panose="020B0604030504040204" pitchFamily="50" charset="-128"/>
                <a:ea typeface="メイリオ" panose="020B0604030504040204" pitchFamily="50" charset="-128"/>
                <a:cs typeface="メイリオ" panose="020B0604030504040204" pitchFamily="50" charset="-128"/>
              </a:rPr>
              <a:t>される</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ものについては</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、「主として一般消費者の生活の用に供するためのもの」には</a:t>
            </a:r>
            <a:r>
              <a:rPr lang="ja-JP" altLang="ja-JP" b="1" dirty="0">
                <a:latin typeface="メイリオ" panose="020B0604030504040204" pitchFamily="50" charset="-128"/>
                <a:ea typeface="メイリオ" panose="020B0604030504040204" pitchFamily="50" charset="-128"/>
                <a:cs typeface="メイリオ" panose="020B0604030504040204" pitchFamily="50" charset="-128"/>
              </a:rPr>
              <a:t>該当しない</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こと。</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221609" y="5892576"/>
            <a:ext cx="9624807" cy="373571"/>
          </a:xfrm>
          <a:prstGeom prst="rect">
            <a:avLst/>
          </a:prstGeom>
          <a:noFill/>
        </p:spPr>
        <p:txBody>
          <a:bodyPr wrap="square" lIns="95637" tIns="47819" rIns="95637" bIns="47819" rtlCol="0">
            <a:spAutoFit/>
          </a:bodyPr>
          <a:lstStyle/>
          <a:p>
            <a:pPr marL="564525" indent="-564525"/>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注）ラベル</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作成の詳細、裾切値については、関係法令、</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JISZ7253</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参照してください。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コネクタ 16"/>
          <p:cNvCxnSpPr/>
          <p:nvPr/>
        </p:nvCxnSpPr>
        <p:spPr>
          <a:xfrm>
            <a:off x="544781" y="5692783"/>
            <a:ext cx="8935839" cy="6785"/>
          </a:xfrm>
          <a:prstGeom prst="line">
            <a:avLst/>
          </a:prstGeom>
          <a:ln w="317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061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459" y="98630"/>
            <a:ext cx="9676075" cy="540060"/>
          </a:xfrm>
          <a:ln/>
        </p:spPr>
        <p:style>
          <a:lnRef idx="1">
            <a:schemeClr val="accent3"/>
          </a:lnRef>
          <a:fillRef idx="3">
            <a:schemeClr val="accent3"/>
          </a:fillRef>
          <a:effectRef idx="2">
            <a:schemeClr val="accent3"/>
          </a:effectRef>
          <a:fontRef idx="minor">
            <a:schemeClr val="lt1"/>
          </a:fontRef>
        </p:style>
        <p:txBody>
          <a:bodyPr lIns="0" tIns="72000" rIns="0" bIns="0" rtlCol="0" anchor="ctr" anchorCtr="0">
            <a:noAutofit/>
          </a:bodyPr>
          <a:lstStyle/>
          <a:p>
            <a:pPr>
              <a:lnSpc>
                <a:spcPct val="100000"/>
              </a:lnSpc>
              <a:spcBef>
                <a:spcPts val="0"/>
              </a:spcBef>
            </a:pP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表示（ラベル）対象物及び通知（</a:t>
            </a:r>
            <a:r>
              <a:rPr lang="ja-JP"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ＳＤＳ</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）対象物</a:t>
            </a:r>
            <a:r>
              <a:rPr lang="ja-JP"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の裾切</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り</a:t>
            </a:r>
            <a:r>
              <a:rPr lang="ja-JP"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値</a:t>
            </a:r>
            <a:r>
              <a:rPr lang="ja-JP"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設定及び見直し</a:t>
            </a:r>
          </a:p>
        </p:txBody>
      </p:sp>
      <p:sp>
        <p:nvSpPr>
          <p:cNvPr id="4" name="スライド番号プレースホルダー 3"/>
          <p:cNvSpPr>
            <a:spLocks noGrp="1"/>
          </p:cNvSpPr>
          <p:nvPr>
            <p:ph type="sldNum" sz="quarter" idx="12"/>
          </p:nvPr>
        </p:nvSpPr>
        <p:spPr/>
        <p:txBody>
          <a:bodyPr/>
          <a:lstStyle/>
          <a:p>
            <a:fld id="{65E2F273-D1C6-4F61-B788-41ACC0FC6ED5}" type="slidenum">
              <a:rPr kumimoji="1" lang="ja-JP" altLang="en-US" smtClean="0"/>
              <a:pPr/>
              <a:t>39</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411382462"/>
              </p:ext>
            </p:extLst>
          </p:nvPr>
        </p:nvGraphicFramePr>
        <p:xfrm>
          <a:off x="2648744" y="1699951"/>
          <a:ext cx="7128792" cy="4969409"/>
        </p:xfrm>
        <a:graphic>
          <a:graphicData uri="http://schemas.openxmlformats.org/drawingml/2006/table">
            <a:tbl>
              <a:tblPr firstRow="1" firstCol="1">
                <a:tableStyleId>{793D81CF-94F2-401A-BA57-92F5A7B2D0C5}</a:tableStyleId>
              </a:tblPr>
              <a:tblGrid>
                <a:gridCol w="3060000"/>
                <a:gridCol w="1260000"/>
                <a:gridCol w="1368632"/>
                <a:gridCol w="1440160"/>
              </a:tblGrid>
              <a:tr h="217409">
                <a:tc>
                  <a:txBody>
                    <a:bodyPr/>
                    <a:lstStyle/>
                    <a:p>
                      <a:pPr algn="just">
                        <a:spcAft>
                          <a:spcPts val="0"/>
                        </a:spcAft>
                      </a:pPr>
                      <a:r>
                        <a:rPr lang="en-US" sz="1400" kern="100" dirty="0">
                          <a:effectLst/>
                        </a:rPr>
                        <a:t> </a:t>
                      </a:r>
                      <a:r>
                        <a:rPr lang="ja-JP" altLang="en-US" sz="1400" kern="100" dirty="0" smtClean="0">
                          <a:effectLst/>
                        </a:rPr>
                        <a:t>ＧＨＳの有害性クラス</a:t>
                      </a:r>
                      <a:endParaRPr lang="ja-JP" sz="1400" kern="100" dirty="0">
                        <a:effectLst/>
                        <a:latin typeface="+mn-ea"/>
                        <a:ea typeface="+mn-ea"/>
                        <a:cs typeface="Times New Roman"/>
                      </a:endParaRPr>
                    </a:p>
                  </a:txBody>
                  <a:tcPr marL="56575" marR="5657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rPr>
                        <a:t>区分</a:t>
                      </a:r>
                      <a:endParaRPr 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rPr>
                        <a:t>表示（ラベル）</a:t>
                      </a:r>
                      <a:endParaRPr 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rPr>
                        <a:t>通知（ＳＤＳ）</a:t>
                      </a:r>
                      <a:endParaRPr 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tcPr>
                </a:tc>
              </a:tr>
              <a:tr h="360000">
                <a:tc>
                  <a:txBody>
                    <a:bodyPr/>
                    <a:lstStyle/>
                    <a:p>
                      <a:pPr algn="just">
                        <a:spcAft>
                          <a:spcPts val="0"/>
                        </a:spcAft>
                      </a:pPr>
                      <a:r>
                        <a:rPr lang="ja-JP" altLang="en-US" sz="1400" kern="100" dirty="0" smtClean="0">
                          <a:effectLst/>
                          <a:latin typeface="+mn-ea"/>
                          <a:ea typeface="+mn-ea"/>
                          <a:cs typeface="Times New Roman"/>
                        </a:rPr>
                        <a:t>急性毒性</a:t>
                      </a:r>
                      <a:endParaRPr lang="ja-JP" sz="1400" kern="100" dirty="0">
                        <a:effectLst/>
                        <a:latin typeface="+mn-ea"/>
                        <a:ea typeface="+mn-ea"/>
                        <a:cs typeface="Times New Roman"/>
                      </a:endParaRPr>
                    </a:p>
                  </a:txBody>
                  <a:tcPr marL="56575" marR="5657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altLang="en-US" sz="1400" kern="100" dirty="0" smtClean="0">
                          <a:effectLst/>
                          <a:latin typeface="+mn-ea"/>
                          <a:ea typeface="+mn-ea"/>
                          <a:cs typeface="Times New Roman"/>
                        </a:rPr>
                        <a:t>１～５</a:t>
                      </a:r>
                      <a:endParaRPr 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ctr">
                        <a:spcAft>
                          <a:spcPts val="0"/>
                        </a:spcAft>
                      </a:pPr>
                      <a:r>
                        <a:rPr lang="en-US" sz="1400" b="0" kern="100" dirty="0" smtClean="0">
                          <a:effectLst/>
                        </a:rPr>
                        <a:t>1.0</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ctr">
                        <a:spcAft>
                          <a:spcPts val="0"/>
                        </a:spcAft>
                      </a:pPr>
                      <a:r>
                        <a:rPr lang="en-US" sz="1400" b="0" kern="100" dirty="0" smtClean="0">
                          <a:effectLst/>
                        </a:rPr>
                        <a:t>1.0</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tcPr>
                </a:tc>
              </a:tr>
              <a:tr h="360000">
                <a:tc>
                  <a:txBody>
                    <a:bodyPr/>
                    <a:lstStyle/>
                    <a:p>
                      <a:pPr algn="just">
                        <a:spcAft>
                          <a:spcPts val="0"/>
                        </a:spcAft>
                      </a:pPr>
                      <a:r>
                        <a:rPr lang="ja-JP" sz="1400" kern="100" dirty="0">
                          <a:effectLst/>
                        </a:rPr>
                        <a:t>皮膚</a:t>
                      </a:r>
                      <a:r>
                        <a:rPr lang="ja-JP" sz="1400" kern="100" dirty="0" smtClean="0">
                          <a:effectLst/>
                        </a:rPr>
                        <a:t>腐食性</a:t>
                      </a:r>
                      <a:r>
                        <a:rPr lang="ja-JP" altLang="en-US" sz="1400" kern="100" dirty="0" smtClean="0">
                          <a:effectLst/>
                        </a:rPr>
                        <a:t>／刺激性</a:t>
                      </a:r>
                      <a:endParaRPr lang="ja-JP" sz="1400" kern="100" dirty="0">
                        <a:effectLst/>
                        <a:latin typeface="+mn-ea"/>
                        <a:ea typeface="+mn-ea"/>
                        <a:cs typeface="Times New Roman"/>
                      </a:endParaRPr>
                    </a:p>
                  </a:txBody>
                  <a:tcPr marL="56575" marR="5657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smtClean="0">
                          <a:effectLst/>
                        </a:rPr>
                        <a:t>１</a:t>
                      </a:r>
                      <a:r>
                        <a:rPr lang="ja-JP" altLang="en-US" sz="1400" kern="100" dirty="0" smtClean="0">
                          <a:effectLst/>
                          <a:latin typeface="+mn-ea"/>
                          <a:ea typeface="+mn-ea"/>
                          <a:cs typeface="Times New Roman"/>
                        </a:rPr>
                        <a:t>～</a:t>
                      </a:r>
                      <a:r>
                        <a:rPr lang="ja-JP" sz="1400" kern="100" dirty="0" smtClean="0">
                          <a:effectLst/>
                        </a:rPr>
                        <a:t>３</a:t>
                      </a:r>
                      <a:endParaRPr 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spcAft>
                          <a:spcPts val="0"/>
                        </a:spcAft>
                      </a:pPr>
                      <a:endParaRPr 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spcAft>
                          <a:spcPts val="0"/>
                        </a:spcAft>
                      </a:pPr>
                      <a:endParaRPr 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tcPr>
                </a:tc>
              </a:tr>
              <a:tr h="360000">
                <a:tc>
                  <a:txBody>
                    <a:bodyPr/>
                    <a:lstStyle/>
                    <a:p>
                      <a:pPr algn="just">
                        <a:spcAft>
                          <a:spcPts val="0"/>
                        </a:spcAft>
                      </a:pPr>
                      <a:r>
                        <a:rPr lang="ja-JP" sz="1400" kern="100" dirty="0" smtClean="0">
                          <a:effectLst/>
                        </a:rPr>
                        <a:t>眼</a:t>
                      </a:r>
                      <a:r>
                        <a:rPr lang="ja-JP" altLang="en-US" sz="1400" kern="100" dirty="0" smtClean="0">
                          <a:effectLst/>
                        </a:rPr>
                        <a:t>に対する重篤な損傷性／眼刺激性</a:t>
                      </a:r>
                      <a:endParaRPr lang="ja-JP" sz="1400" kern="100" dirty="0">
                        <a:effectLst/>
                        <a:latin typeface="+mn-ea"/>
                        <a:ea typeface="+mn-ea"/>
                        <a:cs typeface="Times New Roman"/>
                      </a:endParaRPr>
                    </a:p>
                  </a:txBody>
                  <a:tcPr marL="56575" marR="5657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smtClean="0">
                          <a:effectLst/>
                        </a:rPr>
                        <a:t>１</a:t>
                      </a:r>
                      <a:r>
                        <a:rPr lang="ja-JP" altLang="en-US" sz="1400" kern="100" dirty="0" smtClean="0">
                          <a:effectLst/>
                        </a:rPr>
                        <a:t>～</a:t>
                      </a:r>
                      <a:r>
                        <a:rPr lang="ja-JP" sz="1400" kern="100" dirty="0" smtClean="0">
                          <a:effectLst/>
                        </a:rPr>
                        <a:t>２</a:t>
                      </a:r>
                      <a:endParaRPr 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spcAft>
                          <a:spcPts val="0"/>
                        </a:spcAft>
                      </a:pPr>
                      <a:endParaRPr lang="ja-JP" sz="1100" kern="100" dirty="0">
                        <a:effectLst/>
                        <a:latin typeface="+mn-ea"/>
                        <a:ea typeface="+mn-ea"/>
                        <a:cs typeface="Times New Roman"/>
                      </a:endParaRPr>
                    </a:p>
                  </a:txBody>
                  <a:tcPr marL="56575" marR="56575" marT="0" marB="0"/>
                </a:tc>
                <a:tc vMerge="1">
                  <a:txBody>
                    <a:bodyPr/>
                    <a:lstStyle/>
                    <a:p>
                      <a:pPr algn="ctr">
                        <a:spcAft>
                          <a:spcPts val="0"/>
                        </a:spcAft>
                      </a:pPr>
                      <a:endParaRPr lang="ja-JP" sz="1100" kern="100" dirty="0">
                        <a:effectLst/>
                        <a:latin typeface="+mn-ea"/>
                        <a:ea typeface="+mn-ea"/>
                        <a:cs typeface="Times New Roman"/>
                      </a:endParaRPr>
                    </a:p>
                  </a:txBody>
                  <a:tcPr marL="56575" marR="56575" marT="0" marB="0"/>
                </a:tc>
              </a:tr>
              <a:tr h="360000">
                <a:tc>
                  <a:txBody>
                    <a:bodyPr/>
                    <a:lstStyle/>
                    <a:p>
                      <a:pPr algn="just">
                        <a:spcAft>
                          <a:spcPts val="0"/>
                        </a:spcAft>
                      </a:pPr>
                      <a:r>
                        <a:rPr lang="ja-JP" sz="1400" kern="100">
                          <a:effectLst/>
                        </a:rPr>
                        <a:t>呼吸器感作性（固体／液体）</a:t>
                      </a:r>
                      <a:endParaRPr lang="ja-JP" sz="1400" kern="100">
                        <a:effectLst/>
                        <a:latin typeface="+mn-ea"/>
                        <a:ea typeface="+mn-ea"/>
                        <a:cs typeface="Times New Roman"/>
                      </a:endParaRPr>
                    </a:p>
                  </a:txBody>
                  <a:tcPr marL="56575" marR="5657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rPr>
                        <a:t>１</a:t>
                      </a:r>
                      <a:endParaRPr 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en-US" sz="1400" b="0" kern="100" dirty="0">
                          <a:effectLst/>
                        </a:rPr>
                        <a:t>1.0</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ctr">
                        <a:spcAft>
                          <a:spcPts val="0"/>
                        </a:spcAft>
                      </a:pPr>
                      <a:r>
                        <a:rPr lang="en-US" sz="1400" b="0" kern="100" dirty="0" smtClean="0">
                          <a:effectLst/>
                        </a:rPr>
                        <a:t>0.1</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tcPr>
                </a:tc>
              </a:tr>
              <a:tr h="360000">
                <a:tc>
                  <a:txBody>
                    <a:bodyPr/>
                    <a:lstStyle/>
                    <a:p>
                      <a:pPr algn="just">
                        <a:spcAft>
                          <a:spcPts val="0"/>
                        </a:spcAft>
                      </a:pPr>
                      <a:r>
                        <a:rPr lang="ja-JP" sz="1400" kern="100">
                          <a:effectLst/>
                        </a:rPr>
                        <a:t>呼吸器感作性（気体）</a:t>
                      </a:r>
                      <a:endParaRPr lang="ja-JP" sz="1400" kern="100">
                        <a:effectLst/>
                        <a:latin typeface="+mn-ea"/>
                        <a:ea typeface="+mn-ea"/>
                        <a:cs typeface="Times New Roman"/>
                      </a:endParaRPr>
                    </a:p>
                  </a:txBody>
                  <a:tcPr marL="56575" marR="5657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rPr>
                        <a:t>１</a:t>
                      </a:r>
                      <a:endParaRPr 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en-US" sz="1400" b="0" kern="100" dirty="0">
                          <a:effectLst/>
                        </a:rPr>
                        <a:t>0.2</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spcAft>
                          <a:spcPts val="0"/>
                        </a:spcAft>
                      </a:pPr>
                      <a:endParaRPr lang="ja-JP" sz="1400" b="1"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tcPr>
                </a:tc>
              </a:tr>
              <a:tr h="360000">
                <a:tc>
                  <a:txBody>
                    <a:bodyPr/>
                    <a:lstStyle/>
                    <a:p>
                      <a:pPr algn="just">
                        <a:spcAft>
                          <a:spcPts val="0"/>
                        </a:spcAft>
                      </a:pPr>
                      <a:r>
                        <a:rPr lang="ja-JP" sz="1400" kern="100">
                          <a:effectLst/>
                        </a:rPr>
                        <a:t>皮膚感作性</a:t>
                      </a:r>
                      <a:endParaRPr lang="ja-JP" sz="1400" kern="100">
                        <a:effectLst/>
                        <a:latin typeface="+mn-ea"/>
                        <a:ea typeface="+mn-ea"/>
                        <a:cs typeface="Times New Roman"/>
                      </a:endParaRPr>
                    </a:p>
                  </a:txBody>
                  <a:tcPr marL="56575" marR="5657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rPr>
                        <a:t>１</a:t>
                      </a:r>
                      <a:endParaRPr 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en-US" sz="1400" b="0" kern="100" dirty="0">
                          <a:effectLst/>
                        </a:rPr>
                        <a:t>1.0</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en-US" sz="1400" b="0" kern="100" dirty="0">
                          <a:effectLst/>
                        </a:rPr>
                        <a:t>0.1</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tcPr>
                </a:tc>
              </a:tr>
              <a:tr h="252000">
                <a:tc rowSpan="2">
                  <a:txBody>
                    <a:bodyPr/>
                    <a:lstStyle/>
                    <a:p>
                      <a:pPr algn="just">
                        <a:spcAft>
                          <a:spcPts val="0"/>
                        </a:spcAft>
                      </a:pPr>
                      <a:r>
                        <a:rPr lang="ja-JP" altLang="en-US" sz="1400" kern="100" dirty="0" smtClean="0">
                          <a:effectLst/>
                        </a:rPr>
                        <a:t>生殖細胞</a:t>
                      </a:r>
                      <a:r>
                        <a:rPr lang="ja-JP" sz="1400" kern="100" dirty="0" smtClean="0">
                          <a:effectLst/>
                        </a:rPr>
                        <a:t>変異</a:t>
                      </a:r>
                      <a:r>
                        <a:rPr lang="ja-JP" sz="1400" kern="100" dirty="0">
                          <a:effectLst/>
                        </a:rPr>
                        <a:t>原性</a:t>
                      </a:r>
                      <a:endParaRPr lang="ja-JP" sz="1400" kern="100" dirty="0">
                        <a:effectLst/>
                        <a:latin typeface="+mn-ea"/>
                        <a:ea typeface="+mn-ea"/>
                        <a:cs typeface="Times New Roman"/>
                      </a:endParaRPr>
                    </a:p>
                  </a:txBody>
                  <a:tcPr marL="56575" marR="5657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altLang="en-US" sz="1400" kern="100" dirty="0" smtClean="0">
                          <a:effectLst/>
                          <a:latin typeface="+mn-ea"/>
                          <a:ea typeface="+mn-ea"/>
                          <a:cs typeface="Times New Roman"/>
                        </a:rPr>
                        <a:t>１</a:t>
                      </a:r>
                      <a:endParaRPr 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en-US" sz="1400" b="0" kern="100" dirty="0">
                          <a:effectLst/>
                        </a:rPr>
                        <a:t>0.1</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en-US" sz="1400" b="0" kern="100" dirty="0">
                          <a:effectLst/>
                        </a:rPr>
                        <a:t>0.1</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tcPr>
                </a:tc>
              </a:tr>
              <a:tr h="252000">
                <a:tc vMerge="1">
                  <a:txBody>
                    <a:bodyPr/>
                    <a:lstStyle/>
                    <a:p>
                      <a:endParaRPr kumimoji="1" lang="ja-JP" altLang="en-US"/>
                    </a:p>
                  </a:txBody>
                  <a:tcPr/>
                </a:tc>
                <a:tc>
                  <a:txBody>
                    <a:bodyPr/>
                    <a:lstStyle/>
                    <a:p>
                      <a:pPr algn="ctr">
                        <a:spcAft>
                          <a:spcPts val="0"/>
                        </a:spcAft>
                      </a:pPr>
                      <a:r>
                        <a:rPr lang="ja-JP" sz="1400" kern="100">
                          <a:effectLst/>
                        </a:rPr>
                        <a:t>２</a:t>
                      </a:r>
                      <a:endParaRPr lang="ja-JP" sz="1400" kern="10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en-US" sz="1400" b="0" kern="100" dirty="0">
                          <a:effectLst/>
                        </a:rPr>
                        <a:t>1.0</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en-US" sz="1400" b="0" kern="100" dirty="0">
                          <a:effectLst/>
                        </a:rPr>
                        <a:t>1.0</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tcPr>
                </a:tc>
              </a:tr>
              <a:tr h="252000">
                <a:tc rowSpan="2">
                  <a:txBody>
                    <a:bodyPr/>
                    <a:lstStyle/>
                    <a:p>
                      <a:pPr algn="just">
                        <a:spcAft>
                          <a:spcPts val="0"/>
                        </a:spcAft>
                      </a:pPr>
                      <a:r>
                        <a:rPr lang="ja-JP" sz="1400" kern="100">
                          <a:effectLst/>
                        </a:rPr>
                        <a:t>発がん性</a:t>
                      </a:r>
                      <a:endParaRPr lang="ja-JP" sz="1400" kern="100">
                        <a:effectLst/>
                        <a:latin typeface="+mn-ea"/>
                        <a:ea typeface="+mn-ea"/>
                        <a:cs typeface="Times New Roman"/>
                      </a:endParaRPr>
                    </a:p>
                  </a:txBody>
                  <a:tcPr marL="56575" marR="5657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a:effectLst/>
                        </a:rPr>
                        <a:t>１</a:t>
                      </a:r>
                      <a:endParaRPr lang="ja-JP" sz="1400" kern="10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en-US" sz="1400" b="0" kern="100" dirty="0">
                          <a:effectLst/>
                        </a:rPr>
                        <a:t>0.1</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ctr">
                        <a:spcAft>
                          <a:spcPts val="0"/>
                        </a:spcAft>
                      </a:pPr>
                      <a:r>
                        <a:rPr lang="en-US" sz="1400" b="0" kern="100" dirty="0" smtClean="0">
                          <a:effectLst/>
                        </a:rPr>
                        <a:t>0.1</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tcPr>
                </a:tc>
              </a:tr>
              <a:tr h="252000">
                <a:tc vMerge="1">
                  <a:txBody>
                    <a:bodyPr/>
                    <a:lstStyle/>
                    <a:p>
                      <a:endParaRPr kumimoji="1" lang="ja-JP" altLang="en-US"/>
                    </a:p>
                  </a:txBody>
                  <a:tcPr/>
                </a:tc>
                <a:tc>
                  <a:txBody>
                    <a:bodyPr/>
                    <a:lstStyle/>
                    <a:p>
                      <a:pPr algn="ctr">
                        <a:spcAft>
                          <a:spcPts val="0"/>
                        </a:spcAft>
                      </a:pPr>
                      <a:r>
                        <a:rPr lang="ja-JP" sz="1400" kern="100" dirty="0" smtClean="0">
                          <a:effectLst/>
                        </a:rPr>
                        <a:t>２</a:t>
                      </a:r>
                      <a:endParaRPr 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0" kern="100" dirty="0" smtClean="0">
                          <a:effectLst/>
                        </a:rPr>
                        <a:t>1.0</a:t>
                      </a:r>
                      <a:endParaRPr lang="ja-JP" altLang="ja-JP" sz="1400" b="0" kern="100" dirty="0" smtClean="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spcAft>
                          <a:spcPts val="0"/>
                        </a:spcAft>
                      </a:pPr>
                      <a:endParaRPr lang="ja-JP" sz="1400" b="1"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tcPr>
                </a:tc>
              </a:tr>
              <a:tr h="252000">
                <a:tc rowSpan="2">
                  <a:txBody>
                    <a:bodyPr/>
                    <a:lstStyle/>
                    <a:p>
                      <a:pPr algn="just">
                        <a:spcAft>
                          <a:spcPts val="0"/>
                        </a:spcAft>
                      </a:pPr>
                      <a:r>
                        <a:rPr lang="ja-JP" sz="1400" kern="100">
                          <a:effectLst/>
                        </a:rPr>
                        <a:t>生殖毒性</a:t>
                      </a:r>
                      <a:endParaRPr lang="ja-JP" sz="1400" kern="100">
                        <a:effectLst/>
                        <a:latin typeface="+mn-ea"/>
                        <a:ea typeface="+mn-ea"/>
                        <a:cs typeface="Times New Roman"/>
                      </a:endParaRPr>
                    </a:p>
                  </a:txBody>
                  <a:tcPr marL="56575" marR="5657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smtClean="0">
                          <a:effectLst/>
                        </a:rPr>
                        <a:t>１</a:t>
                      </a:r>
                      <a:endParaRPr 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en-US" sz="1400" b="0" kern="100" dirty="0">
                          <a:effectLst/>
                        </a:rPr>
                        <a:t>0.3</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2">
                  <a:txBody>
                    <a:bodyPr/>
                    <a:lstStyle/>
                    <a:p>
                      <a:pPr algn="ctr">
                        <a:spcAft>
                          <a:spcPts val="0"/>
                        </a:spcAft>
                      </a:pPr>
                      <a:r>
                        <a:rPr lang="en-US" sz="1400" b="0" kern="100" dirty="0" smtClean="0">
                          <a:effectLst/>
                        </a:rPr>
                        <a:t>0.1</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tcPr>
                </a:tc>
              </a:tr>
              <a:tr h="252000">
                <a:tc vMerge="1">
                  <a:txBody>
                    <a:bodyPr/>
                    <a:lstStyle/>
                    <a:p>
                      <a:endParaRPr kumimoji="1" lang="ja-JP" altLang="en-US"/>
                    </a:p>
                  </a:txBody>
                  <a:tcPr/>
                </a:tc>
                <a:tc>
                  <a:txBody>
                    <a:bodyPr/>
                    <a:lstStyle/>
                    <a:p>
                      <a:pPr algn="ctr">
                        <a:spcAft>
                          <a:spcPts val="0"/>
                        </a:spcAft>
                      </a:pPr>
                      <a:r>
                        <a:rPr lang="ja-JP" sz="1400" kern="100">
                          <a:effectLst/>
                        </a:rPr>
                        <a:t>２</a:t>
                      </a:r>
                      <a:endParaRPr lang="ja-JP" sz="1400" kern="10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spcAft>
                          <a:spcPts val="0"/>
                        </a:spcAft>
                      </a:pPr>
                      <a:r>
                        <a:rPr lang="en-US" sz="1400" b="0" kern="100">
                          <a:effectLst/>
                        </a:rPr>
                        <a:t>1.0</a:t>
                      </a:r>
                      <a:endParaRPr lang="ja-JP" sz="1400" b="0" kern="10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spcAft>
                          <a:spcPts val="0"/>
                        </a:spcAft>
                      </a:pPr>
                      <a:endParaRPr lang="ja-JP" sz="1400" b="1"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tcPr>
                </a:tc>
              </a:tr>
              <a:tr h="360000">
                <a:tc>
                  <a:txBody>
                    <a:bodyPr/>
                    <a:lstStyle/>
                    <a:p>
                      <a:pPr algn="just">
                        <a:spcAft>
                          <a:spcPts val="0"/>
                        </a:spcAft>
                      </a:pPr>
                      <a:r>
                        <a:rPr lang="ja-JP" sz="1400" kern="100" dirty="0">
                          <a:effectLst/>
                        </a:rPr>
                        <a:t>標的臓器毒性（単</a:t>
                      </a:r>
                      <a:r>
                        <a:rPr lang="ja-JP" sz="1400" kern="100" dirty="0" smtClean="0">
                          <a:effectLst/>
                        </a:rPr>
                        <a:t>回</a:t>
                      </a:r>
                      <a:r>
                        <a:rPr lang="ja-JP" altLang="en-US" sz="1400" kern="100" dirty="0" smtClean="0">
                          <a:effectLst/>
                        </a:rPr>
                        <a:t>ばく露</a:t>
                      </a:r>
                      <a:r>
                        <a:rPr lang="ja-JP" sz="1400" kern="100" dirty="0" smtClean="0">
                          <a:effectLst/>
                        </a:rPr>
                        <a:t>）</a:t>
                      </a:r>
                      <a:endParaRPr lang="ja-JP" sz="1400" kern="100" dirty="0">
                        <a:effectLst/>
                        <a:latin typeface="+mn-ea"/>
                        <a:ea typeface="+mn-ea"/>
                        <a:cs typeface="Times New Roman"/>
                      </a:endParaRPr>
                    </a:p>
                  </a:txBody>
                  <a:tcPr marL="56575" marR="5657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altLang="ja-JP" sz="1400" kern="100" smtClean="0">
                          <a:effectLst/>
                        </a:rPr>
                        <a:t>１</a:t>
                      </a:r>
                      <a:r>
                        <a:rPr lang="ja-JP" altLang="en-US" sz="1400" kern="100" smtClean="0">
                          <a:effectLst/>
                        </a:rPr>
                        <a:t>～</a:t>
                      </a:r>
                      <a:r>
                        <a:rPr lang="ja-JP" altLang="ja-JP" sz="1400" kern="100" smtClean="0">
                          <a:effectLst/>
                        </a:rPr>
                        <a:t>２</a:t>
                      </a:r>
                      <a:endParaRPr lang="ja-JP" alt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ctr">
                        <a:spcAft>
                          <a:spcPts val="0"/>
                        </a:spcAft>
                      </a:pPr>
                      <a:r>
                        <a:rPr lang="en-US" sz="1400" b="0" kern="100" dirty="0" smtClean="0">
                          <a:effectLst/>
                        </a:rPr>
                        <a:t>1.0</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ctr">
                        <a:spcAft>
                          <a:spcPts val="0"/>
                        </a:spcAft>
                      </a:pPr>
                      <a:r>
                        <a:rPr lang="en-US" sz="1400" b="0" kern="100" dirty="0">
                          <a:effectLst/>
                        </a:rPr>
                        <a:t>1.0</a:t>
                      </a:r>
                      <a:endParaRPr lang="ja-JP" sz="1400" b="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tcPr>
                </a:tc>
              </a:tr>
              <a:tr h="360000">
                <a:tc>
                  <a:txBody>
                    <a:bodyPr/>
                    <a:lstStyle/>
                    <a:p>
                      <a:pPr algn="just">
                        <a:spcAft>
                          <a:spcPts val="0"/>
                        </a:spcAft>
                      </a:pPr>
                      <a:r>
                        <a:rPr lang="ja-JP" sz="1400" kern="100" dirty="0">
                          <a:effectLst/>
                        </a:rPr>
                        <a:t>標的臓器毒性（</a:t>
                      </a:r>
                      <a:r>
                        <a:rPr lang="ja-JP" sz="1400" kern="100" dirty="0" smtClean="0">
                          <a:effectLst/>
                        </a:rPr>
                        <a:t>反復</a:t>
                      </a:r>
                      <a:r>
                        <a:rPr lang="ja-JP" altLang="en-US" sz="1400" kern="100" dirty="0" smtClean="0">
                          <a:effectLst/>
                        </a:rPr>
                        <a:t>ばく露</a:t>
                      </a:r>
                      <a:r>
                        <a:rPr lang="ja-JP" sz="1400" kern="100" dirty="0" smtClean="0">
                          <a:effectLst/>
                        </a:rPr>
                        <a:t>）</a:t>
                      </a:r>
                      <a:endParaRPr lang="ja-JP" sz="1400" kern="100" dirty="0">
                        <a:effectLst/>
                        <a:latin typeface="+mn-ea"/>
                        <a:ea typeface="+mn-ea"/>
                        <a:cs typeface="Times New Roman"/>
                      </a:endParaRPr>
                    </a:p>
                  </a:txBody>
                  <a:tcPr marL="56575" marR="5657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altLang="ja-JP" sz="1400" kern="100" dirty="0" smtClean="0">
                          <a:effectLst/>
                        </a:rPr>
                        <a:t>１</a:t>
                      </a:r>
                      <a:r>
                        <a:rPr lang="ja-JP" altLang="en-US" sz="1400" kern="100" dirty="0" smtClean="0">
                          <a:effectLst/>
                        </a:rPr>
                        <a:t>～</a:t>
                      </a:r>
                      <a:r>
                        <a:rPr lang="ja-JP" altLang="ja-JP" sz="1400" kern="100" dirty="0" smtClean="0">
                          <a:effectLst/>
                        </a:rPr>
                        <a:t>２</a:t>
                      </a:r>
                      <a:endParaRPr lang="ja-JP" alt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spcAft>
                          <a:spcPts val="0"/>
                        </a:spcAft>
                      </a:pPr>
                      <a:endParaRPr lang="ja-JP" sz="1100" kern="100" dirty="0">
                        <a:effectLst/>
                        <a:latin typeface="+mn-ea"/>
                        <a:ea typeface="+mn-ea"/>
                        <a:cs typeface="Times New Roman"/>
                      </a:endParaRPr>
                    </a:p>
                  </a:txBody>
                  <a:tcPr marL="56575" marR="56575" marT="0" marB="0" anchor="ctr"/>
                </a:tc>
                <a:tc vMerge="1">
                  <a:txBody>
                    <a:bodyPr/>
                    <a:lstStyle/>
                    <a:p>
                      <a:pPr algn="ctr">
                        <a:spcAft>
                          <a:spcPts val="0"/>
                        </a:spcAft>
                      </a:pPr>
                      <a:endParaRPr lang="ja-JP" sz="1100" kern="100" dirty="0">
                        <a:effectLst/>
                        <a:latin typeface="+mn-ea"/>
                        <a:ea typeface="+mn-ea"/>
                        <a:cs typeface="Times New Roman"/>
                      </a:endParaRPr>
                    </a:p>
                  </a:txBody>
                  <a:tcPr marL="56575" marR="56575" marT="0" marB="0" anchor="ctr"/>
                </a:tc>
              </a:tr>
              <a:tr h="360000">
                <a:tc>
                  <a:txBody>
                    <a:bodyPr/>
                    <a:lstStyle/>
                    <a:p>
                      <a:pPr algn="just">
                        <a:spcAft>
                          <a:spcPts val="0"/>
                        </a:spcAft>
                      </a:pPr>
                      <a:r>
                        <a:rPr lang="ja-JP" sz="1400" kern="100" dirty="0">
                          <a:effectLst/>
                        </a:rPr>
                        <a:t>吸引性呼吸器有害性</a:t>
                      </a:r>
                      <a:endParaRPr lang="ja-JP" sz="1400" kern="100" dirty="0">
                        <a:effectLst/>
                        <a:latin typeface="+mn-ea"/>
                        <a:ea typeface="+mn-ea"/>
                        <a:cs typeface="Times New Roman"/>
                      </a:endParaRPr>
                    </a:p>
                  </a:txBody>
                  <a:tcPr marL="56575" marR="56575"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altLang="ja-JP" sz="1400" kern="100" dirty="0" smtClean="0">
                          <a:effectLst/>
                        </a:rPr>
                        <a:t>１</a:t>
                      </a:r>
                      <a:r>
                        <a:rPr lang="ja-JP" altLang="en-US" sz="1400" kern="100" dirty="0" smtClean="0">
                          <a:effectLst/>
                        </a:rPr>
                        <a:t>～</a:t>
                      </a:r>
                      <a:r>
                        <a:rPr lang="ja-JP" altLang="ja-JP" sz="1400" kern="100" dirty="0" smtClean="0">
                          <a:effectLst/>
                        </a:rPr>
                        <a:t>２</a:t>
                      </a:r>
                      <a:endParaRPr lang="ja-JP" altLang="ja-JP" sz="1400" kern="100" dirty="0">
                        <a:effectLst/>
                        <a:latin typeface="+mn-ea"/>
                        <a:ea typeface="+mn-ea"/>
                        <a:cs typeface="Times New Roman"/>
                      </a:endParaRPr>
                    </a:p>
                  </a:txBody>
                  <a:tcPr marL="56575" marR="56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pPr algn="ctr">
                        <a:spcAft>
                          <a:spcPts val="0"/>
                        </a:spcAft>
                      </a:pPr>
                      <a:endParaRPr lang="ja-JP" sz="1100" kern="100" dirty="0">
                        <a:effectLst/>
                        <a:latin typeface="+mn-ea"/>
                        <a:ea typeface="+mn-ea"/>
                        <a:cs typeface="Times New Roman"/>
                      </a:endParaRPr>
                    </a:p>
                  </a:txBody>
                  <a:tcPr marL="56575" marR="56575" marT="0" marB="0" anchor="ctr"/>
                </a:tc>
                <a:tc vMerge="1">
                  <a:txBody>
                    <a:bodyPr/>
                    <a:lstStyle/>
                    <a:p>
                      <a:pPr algn="ctr">
                        <a:spcAft>
                          <a:spcPts val="0"/>
                        </a:spcAft>
                      </a:pPr>
                      <a:endParaRPr lang="ja-JP" sz="1100" kern="100" dirty="0">
                        <a:effectLst/>
                        <a:latin typeface="+mn-ea"/>
                        <a:ea typeface="+mn-ea"/>
                        <a:cs typeface="Times New Roman"/>
                      </a:endParaRPr>
                    </a:p>
                  </a:txBody>
                  <a:tcPr marL="56575" marR="56575" marT="0" marB="0" anchor="ctr"/>
                </a:tc>
              </a:tr>
            </a:tbl>
          </a:graphicData>
        </a:graphic>
      </p:graphicFrame>
      <p:sp>
        <p:nvSpPr>
          <p:cNvPr id="6" name="Rectangle 1"/>
          <p:cNvSpPr>
            <a:spLocks noChangeArrowheads="1"/>
          </p:cNvSpPr>
          <p:nvPr/>
        </p:nvSpPr>
        <p:spPr bwMode="auto">
          <a:xfrm>
            <a:off x="113859" y="1772816"/>
            <a:ext cx="2376264" cy="4784288"/>
          </a:xfrm>
          <a:prstGeom prst="foldedCorner">
            <a:avLst/>
          </a:prstGeom>
          <a:ln/>
          <a:extLst/>
        </p:spPr>
        <p:style>
          <a:lnRef idx="2">
            <a:schemeClr val="accent3"/>
          </a:lnRef>
          <a:fillRef idx="1">
            <a:schemeClr val="lt1"/>
          </a:fillRef>
          <a:effectRef idx="0">
            <a:schemeClr val="accent3"/>
          </a:effectRef>
          <a:fontRef idx="minor">
            <a:schemeClr val="dk1"/>
          </a:fontRef>
        </p:style>
        <p:txBody>
          <a:bodyPr vert="horz" wrap="square" lIns="72000" tIns="45720" rIns="7200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266700" marR="0" lvl="0" indent="-266700" algn="l" defTabSz="914400" rtl="0" eaLnBrk="0" fontAlgn="base" latinLnBrk="0" hangingPunct="0">
              <a:lnSpc>
                <a:spcPct val="100000"/>
              </a:lnSpc>
              <a:spcBef>
                <a:spcPct val="0"/>
              </a:spcBef>
              <a:spcAft>
                <a:spcPct val="0"/>
              </a:spcAft>
              <a:buClrTx/>
              <a:buSzTx/>
              <a:buFontTx/>
              <a:buNone/>
              <a:tabLst/>
            </a:pPr>
            <a:r>
              <a:rPr kumimoji="1" lang="ja-JP" altLang="en-US" sz="1400" b="1" i="0" u="sng"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考え方</a:t>
            </a:r>
            <a:r>
              <a:rPr kumimoji="1" lang="ja-JP"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92075" marR="0" lvl="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原則として、以下</a:t>
            </a:r>
            <a:r>
              <a:rPr kumimoji="1"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よる。</a:t>
            </a:r>
          </a:p>
          <a:p>
            <a:pPr marL="266700" marR="0" lvl="0" indent="-266700" algn="l" defTabSz="914400" rtl="0" eaLnBrk="0" fontAlgn="base" latinLnBrk="0" hangingPunct="0">
              <a:lnSpc>
                <a:spcPct val="100000"/>
              </a:lnSpc>
              <a:spcBef>
                <a:spcPct val="0"/>
              </a:spcBef>
              <a:spcAft>
                <a:spcPct val="0"/>
              </a:spcAft>
              <a:buClrTx/>
              <a:buSzTx/>
              <a:buFontTx/>
              <a:buNone/>
              <a:tabLst/>
            </a:pPr>
            <a:r>
              <a:rPr kumimoji="1" lang="ja-JP"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国連勧告のＧＨＳ（化学品の分類及び表示に関する世界調和システム）に基づき、濃度限界とされている値とする。ただし、それが１％を超える場合は１％とする。これにより、裾切り値は下表のとおりとなる。</a:t>
            </a:r>
            <a:endParaRPr kumimoji="1" lang="en-US"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266700" marR="0" lvl="0" indent="-26670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（２）複数の有害性区分を有する物質については、（１）により得られる数値のうち、最も低い数値を採用する。</a:t>
            </a:r>
          </a:p>
          <a:p>
            <a:pPr marL="266700" marR="0" lvl="0" indent="-26670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（３）リスク評価結果など特別な事情がある場合は、上記によらず、専門家の意見を聴いて定める。</a:t>
            </a:r>
            <a:endParaRPr kumimoji="1" lang="en-US"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128464" y="692696"/>
            <a:ext cx="9649072" cy="830997"/>
          </a:xfrm>
          <a:prstGeom prst="rect">
            <a:avLst/>
          </a:prstGeom>
        </p:spPr>
        <p:txBody>
          <a:bodyPr wrap="square">
            <a:spAutoFit/>
          </a:bodyPr>
          <a:lstStyle/>
          <a:p>
            <a:pPr marL="176213" indent="-176213"/>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○ＧＨＳに</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基づく分類を踏まえ、新たに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表示対象物となった物</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に係る</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裾切り値（当該</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物質の含有量がその値未満の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場合、表示の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対象と</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しない）を設定した。</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○併せて、既存</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表示対象物及び</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通知</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対象物に係る裾切り値</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についても</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見直しを行った。</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70092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906000" cy="620688"/>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lnSpc>
                <a:spcPts val="3000"/>
              </a:lnSpc>
            </a:pP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　労働安全衛生法</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改正の</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経緯</a:t>
            </a:r>
            <a:endParaRPr lang="en-US" altLang="ja-JP"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 27"/>
          <p:cNvSpPr>
            <a:spLocks noGrp="1"/>
          </p:cNvSpPr>
          <p:nvPr>
            <p:ph type="sldNum" sz="quarter" idx="12"/>
          </p:nvPr>
        </p:nvSpPr>
        <p:spPr>
          <a:xfrm>
            <a:off x="7610152" y="6448251"/>
            <a:ext cx="2311400" cy="365125"/>
          </a:xfrm>
        </p:spPr>
        <p:txBody>
          <a:bodyPr/>
          <a:lstStyle/>
          <a:p>
            <a:pPr>
              <a:defRPr/>
            </a:pPr>
            <a:fld id="{5E11D3FA-DABF-4E60-BE62-1E0D4415F60C}" type="slidenum">
              <a:rPr lang="en-US" altLang="ja-JP" smtClean="0"/>
              <a:pPr>
                <a:defRPr/>
              </a:pPr>
              <a:t>4</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1001108310"/>
              </p:ext>
            </p:extLst>
          </p:nvPr>
        </p:nvGraphicFramePr>
        <p:xfrm>
          <a:off x="200473" y="836713"/>
          <a:ext cx="9577062" cy="5904655"/>
        </p:xfrm>
        <a:graphic>
          <a:graphicData uri="http://schemas.openxmlformats.org/drawingml/2006/table">
            <a:tbl>
              <a:tblPr bandRow="1">
                <a:tableStyleId>{5C22544A-7EE6-4342-B048-85BDC9FD1C3A}</a:tableStyleId>
              </a:tblPr>
              <a:tblGrid>
                <a:gridCol w="1440159"/>
                <a:gridCol w="6624736"/>
                <a:gridCol w="1512167"/>
              </a:tblGrid>
              <a:tr h="648071">
                <a:tc>
                  <a:txBody>
                    <a:bodyPr/>
                    <a:lstStyle/>
                    <a:p>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H24.3</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頃</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20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印刷事業場において洗浄作業等に従事した労働者の胆管がん発症が相次いで明らかとなった</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緊急対応</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1041331">
                <a:tc>
                  <a:txBody>
                    <a:bodyPr/>
                    <a:lstStyle/>
                    <a:p>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H25.3</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次労働災害防止計画策定</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目標</a:t>
                      </a:r>
                      <a:r>
                        <a:rPr kumimoji="1" lang="ja-JP" altLang="en-US" sz="20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「危険有害性のラベルと</a:t>
                      </a:r>
                      <a:r>
                        <a:rPr kumimoji="1" lang="en-US" altLang="ja-JP" sz="20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SDS</a:t>
                      </a:r>
                      <a:r>
                        <a:rPr kumimoji="1" lang="ja-JP" altLang="en-US" sz="20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の交付を行っている化学物質製造者の割合を</a:t>
                      </a:r>
                      <a:r>
                        <a:rPr kumimoji="1" lang="en-US" altLang="ja-JP" sz="20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80%</a:t>
                      </a:r>
                      <a:r>
                        <a:rPr kumimoji="1" lang="ja-JP" altLang="en-US" sz="2000" kern="120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以上</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とする」</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大臣策定</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498154">
                <a:tc>
                  <a:txBody>
                    <a:bodyPr/>
                    <a:lstStyle/>
                    <a:p>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H25.6</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労働政策審議会安全衛生分科会において議論を開始</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725776">
                <a:tc>
                  <a:txBody>
                    <a:bodyPr/>
                    <a:lstStyle/>
                    <a:p>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H25.10</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2000" b="0" i="0" u="none" strike="noStrike" kern="1200" baseline="0" dirty="0" smtClean="0">
                          <a:solidFill>
                            <a:schemeClr val="dk1"/>
                          </a:solidFill>
                          <a:latin typeface="メイリオ" panose="020B0604030504040204" pitchFamily="50" charset="-128"/>
                          <a:ea typeface="メイリオ" panose="020B0604030504040204" pitchFamily="50" charset="-128"/>
                          <a:cs typeface="メイリオ" panose="020B0604030504040204" pitchFamily="50" charset="-128"/>
                        </a:rPr>
                        <a:t>胆管がん問題を踏まえた化学物質管理のあり方に関する専門家検討会報告書とりまとめ</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行政検討会</a:t>
                      </a:r>
                    </a:p>
                  </a:txBody>
                  <a:tcPr/>
                </a:tc>
              </a:tr>
              <a:tr h="725776">
                <a:tc>
                  <a:txBody>
                    <a:bodyPr/>
                    <a:lstStyle/>
                    <a:p>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H25.12</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労働政策審議会建議</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（化学物質管理のあり方の方向性を提言）</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労政審建議</a:t>
                      </a:r>
                    </a:p>
                  </a:txBody>
                  <a:tcPr/>
                </a:tc>
              </a:tr>
              <a:tr h="473332">
                <a:tc>
                  <a:txBody>
                    <a:bodyPr/>
                    <a:lstStyle/>
                    <a:p>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H26.2</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法改正案要綱について諮問答申</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521842">
                <a:tc>
                  <a:txBody>
                    <a:bodyPr/>
                    <a:lstStyle/>
                    <a:p>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H26.3</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労働安全衛生法改正案を国会に提出</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法案提出</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713348">
                <a:tc>
                  <a:txBody>
                    <a:bodyPr/>
                    <a:lstStyle/>
                    <a:p>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国会審議</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4/9</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参議院本会議可決、</a:t>
                      </a:r>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6/19</a:t>
                      </a: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衆議院本会議可決成立）</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2000" spc="-15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504056">
                <a:tc>
                  <a:txBody>
                    <a:bodyPr/>
                    <a:lstStyle/>
                    <a:p>
                      <a:r>
                        <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H26.6.25</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改正労働安全衛生法　公布</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2000" spc="-150" dirty="0" smtClean="0">
                          <a:latin typeface="メイリオ" panose="020B0604030504040204" pitchFamily="50" charset="-128"/>
                          <a:ea typeface="メイリオ" panose="020B0604030504040204" pitchFamily="50" charset="-128"/>
                          <a:cs typeface="メイリオ" panose="020B0604030504040204" pitchFamily="50" charset="-128"/>
                        </a:rPr>
                        <a:t>法改正</a:t>
                      </a:r>
                      <a:endParaRPr kumimoji="1" lang="ja-JP" altLang="en-US" sz="2000" spc="-15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Tree>
    <p:extLst>
      <p:ext uri="{BB962C8B-B14F-4D97-AF65-F5344CB8AC3E}">
        <p14:creationId xmlns:p14="http://schemas.microsoft.com/office/powerpoint/2010/main" val="1068802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40</a:t>
            </a:fld>
            <a:endParaRPr lang="ja-JP" altLang="en-US"/>
          </a:p>
        </p:txBody>
      </p:sp>
      <p:grpSp>
        <p:nvGrpSpPr>
          <p:cNvPr id="4" name="Group 77"/>
          <p:cNvGrpSpPr>
            <a:grpSpLocks/>
          </p:cNvGrpSpPr>
          <p:nvPr/>
        </p:nvGrpSpPr>
        <p:grpSpPr bwMode="auto">
          <a:xfrm>
            <a:off x="441500" y="1563688"/>
            <a:ext cx="654387" cy="1021242"/>
            <a:chOff x="1537" y="2940"/>
            <a:chExt cx="466" cy="808"/>
          </a:xfrm>
        </p:grpSpPr>
        <p:grpSp>
          <p:nvGrpSpPr>
            <p:cNvPr id="5" name="Group 70"/>
            <p:cNvGrpSpPr>
              <a:grpSpLocks/>
            </p:cNvGrpSpPr>
            <p:nvPr/>
          </p:nvGrpSpPr>
          <p:grpSpPr bwMode="auto">
            <a:xfrm>
              <a:off x="1543" y="2940"/>
              <a:ext cx="460" cy="808"/>
              <a:chOff x="1543" y="2940"/>
              <a:chExt cx="460" cy="808"/>
            </a:xfrm>
          </p:grpSpPr>
          <p:sp>
            <p:nvSpPr>
              <p:cNvPr id="11" name="Freeform 52"/>
              <p:cNvSpPr>
                <a:spLocks/>
              </p:cNvSpPr>
              <p:nvPr/>
            </p:nvSpPr>
            <p:spPr bwMode="auto">
              <a:xfrm>
                <a:off x="1543" y="3089"/>
                <a:ext cx="460" cy="659"/>
              </a:xfrm>
              <a:custGeom>
                <a:avLst/>
                <a:gdLst>
                  <a:gd name="T0" fmla="*/ 148 w 198"/>
                  <a:gd name="T1" fmla="*/ 0 h 288"/>
                  <a:gd name="T2" fmla="*/ 50 w 198"/>
                  <a:gd name="T3" fmla="*/ 0 h 288"/>
                  <a:gd name="T4" fmla="*/ 50 w 198"/>
                  <a:gd name="T5" fmla="*/ 0 h 288"/>
                  <a:gd name="T6" fmla="*/ 42 w 198"/>
                  <a:gd name="T7" fmla="*/ 6 h 288"/>
                  <a:gd name="T8" fmla="*/ 34 w 198"/>
                  <a:gd name="T9" fmla="*/ 14 h 288"/>
                  <a:gd name="T10" fmla="*/ 26 w 198"/>
                  <a:gd name="T11" fmla="*/ 22 h 288"/>
                  <a:gd name="T12" fmla="*/ 16 w 198"/>
                  <a:gd name="T13" fmla="*/ 34 h 288"/>
                  <a:gd name="T14" fmla="*/ 8 w 198"/>
                  <a:gd name="T15" fmla="*/ 48 h 288"/>
                  <a:gd name="T16" fmla="*/ 2 w 198"/>
                  <a:gd name="T17" fmla="*/ 64 h 288"/>
                  <a:gd name="T18" fmla="*/ 0 w 198"/>
                  <a:gd name="T19" fmla="*/ 82 h 288"/>
                  <a:gd name="T20" fmla="*/ 0 w 198"/>
                  <a:gd name="T21" fmla="*/ 258 h 288"/>
                  <a:gd name="T22" fmla="*/ 0 w 198"/>
                  <a:gd name="T23" fmla="*/ 258 h 288"/>
                  <a:gd name="T24" fmla="*/ 2 w 198"/>
                  <a:gd name="T25" fmla="*/ 264 h 288"/>
                  <a:gd name="T26" fmla="*/ 6 w 198"/>
                  <a:gd name="T27" fmla="*/ 268 h 288"/>
                  <a:gd name="T28" fmla="*/ 12 w 198"/>
                  <a:gd name="T29" fmla="*/ 274 h 288"/>
                  <a:gd name="T30" fmla="*/ 22 w 198"/>
                  <a:gd name="T31" fmla="*/ 278 h 288"/>
                  <a:gd name="T32" fmla="*/ 36 w 198"/>
                  <a:gd name="T33" fmla="*/ 284 h 288"/>
                  <a:gd name="T34" fmla="*/ 54 w 198"/>
                  <a:gd name="T35" fmla="*/ 286 h 288"/>
                  <a:gd name="T36" fmla="*/ 80 w 198"/>
                  <a:gd name="T37" fmla="*/ 288 h 288"/>
                  <a:gd name="T38" fmla="*/ 118 w 198"/>
                  <a:gd name="T39" fmla="*/ 288 h 288"/>
                  <a:gd name="T40" fmla="*/ 118 w 198"/>
                  <a:gd name="T41" fmla="*/ 288 h 288"/>
                  <a:gd name="T42" fmla="*/ 142 w 198"/>
                  <a:gd name="T43" fmla="*/ 286 h 288"/>
                  <a:gd name="T44" fmla="*/ 162 w 198"/>
                  <a:gd name="T45" fmla="*/ 284 h 288"/>
                  <a:gd name="T46" fmla="*/ 176 w 198"/>
                  <a:gd name="T47" fmla="*/ 278 h 288"/>
                  <a:gd name="T48" fmla="*/ 186 w 198"/>
                  <a:gd name="T49" fmla="*/ 274 h 288"/>
                  <a:gd name="T50" fmla="*/ 192 w 198"/>
                  <a:gd name="T51" fmla="*/ 268 h 288"/>
                  <a:gd name="T52" fmla="*/ 196 w 198"/>
                  <a:gd name="T53" fmla="*/ 264 h 288"/>
                  <a:gd name="T54" fmla="*/ 198 w 198"/>
                  <a:gd name="T55" fmla="*/ 258 h 288"/>
                  <a:gd name="T56" fmla="*/ 198 w 198"/>
                  <a:gd name="T57" fmla="*/ 82 h 288"/>
                  <a:gd name="T58" fmla="*/ 198 w 198"/>
                  <a:gd name="T59" fmla="*/ 82 h 288"/>
                  <a:gd name="T60" fmla="*/ 196 w 198"/>
                  <a:gd name="T61" fmla="*/ 64 h 288"/>
                  <a:gd name="T62" fmla="*/ 190 w 198"/>
                  <a:gd name="T63" fmla="*/ 48 h 288"/>
                  <a:gd name="T64" fmla="*/ 182 w 198"/>
                  <a:gd name="T65" fmla="*/ 34 h 288"/>
                  <a:gd name="T66" fmla="*/ 172 w 198"/>
                  <a:gd name="T67" fmla="*/ 22 h 288"/>
                  <a:gd name="T68" fmla="*/ 164 w 198"/>
                  <a:gd name="T69" fmla="*/ 14 h 288"/>
                  <a:gd name="T70" fmla="*/ 156 w 198"/>
                  <a:gd name="T71" fmla="*/ 6 h 288"/>
                  <a:gd name="T72" fmla="*/ 148 w 198"/>
                  <a:gd name="T73" fmla="*/ 0 h 288"/>
                  <a:gd name="T74" fmla="*/ 148 w 198"/>
                  <a:gd name="T75" fmla="*/ 0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288"/>
                  <a:gd name="T116" fmla="*/ 198 w 198"/>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288">
                    <a:moveTo>
                      <a:pt x="148" y="0"/>
                    </a:moveTo>
                    <a:lnTo>
                      <a:pt x="50" y="0"/>
                    </a:lnTo>
                    <a:lnTo>
                      <a:pt x="42" y="6"/>
                    </a:lnTo>
                    <a:lnTo>
                      <a:pt x="34" y="14"/>
                    </a:lnTo>
                    <a:lnTo>
                      <a:pt x="26" y="22"/>
                    </a:lnTo>
                    <a:lnTo>
                      <a:pt x="16" y="34"/>
                    </a:lnTo>
                    <a:lnTo>
                      <a:pt x="8" y="48"/>
                    </a:lnTo>
                    <a:lnTo>
                      <a:pt x="2" y="64"/>
                    </a:lnTo>
                    <a:lnTo>
                      <a:pt x="0" y="82"/>
                    </a:lnTo>
                    <a:lnTo>
                      <a:pt x="0" y="258"/>
                    </a:lnTo>
                    <a:lnTo>
                      <a:pt x="2" y="264"/>
                    </a:lnTo>
                    <a:lnTo>
                      <a:pt x="6" y="268"/>
                    </a:lnTo>
                    <a:lnTo>
                      <a:pt x="12" y="274"/>
                    </a:lnTo>
                    <a:lnTo>
                      <a:pt x="22" y="278"/>
                    </a:lnTo>
                    <a:lnTo>
                      <a:pt x="36" y="284"/>
                    </a:lnTo>
                    <a:lnTo>
                      <a:pt x="54" y="286"/>
                    </a:lnTo>
                    <a:lnTo>
                      <a:pt x="80" y="288"/>
                    </a:lnTo>
                    <a:lnTo>
                      <a:pt x="118" y="288"/>
                    </a:lnTo>
                    <a:lnTo>
                      <a:pt x="142" y="286"/>
                    </a:lnTo>
                    <a:lnTo>
                      <a:pt x="162" y="284"/>
                    </a:lnTo>
                    <a:lnTo>
                      <a:pt x="176" y="278"/>
                    </a:lnTo>
                    <a:lnTo>
                      <a:pt x="186" y="274"/>
                    </a:lnTo>
                    <a:lnTo>
                      <a:pt x="192" y="268"/>
                    </a:lnTo>
                    <a:lnTo>
                      <a:pt x="196" y="264"/>
                    </a:lnTo>
                    <a:lnTo>
                      <a:pt x="198" y="258"/>
                    </a:lnTo>
                    <a:lnTo>
                      <a:pt x="198" y="82"/>
                    </a:lnTo>
                    <a:lnTo>
                      <a:pt x="196" y="64"/>
                    </a:lnTo>
                    <a:lnTo>
                      <a:pt x="190" y="48"/>
                    </a:lnTo>
                    <a:lnTo>
                      <a:pt x="182" y="34"/>
                    </a:lnTo>
                    <a:lnTo>
                      <a:pt x="172" y="22"/>
                    </a:lnTo>
                    <a:lnTo>
                      <a:pt x="164" y="14"/>
                    </a:lnTo>
                    <a:lnTo>
                      <a:pt x="156" y="6"/>
                    </a:lnTo>
                    <a:lnTo>
                      <a:pt x="148" y="0"/>
                    </a:lnTo>
                    <a:close/>
                  </a:path>
                </a:pathLst>
              </a:custGeom>
              <a:solidFill>
                <a:srgbClr val="C19A69"/>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eaLnBrk="1" hangingPunct="1">
                  <a:lnSpc>
                    <a:spcPct val="100000"/>
                  </a:lnSpc>
                </a:pPr>
                <a:endParaRPr kumimoji="0"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 y="2940"/>
                <a:ext cx="284"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54"/>
              <p:cNvSpPr>
                <a:spLocks/>
              </p:cNvSpPr>
              <p:nvPr/>
            </p:nvSpPr>
            <p:spPr bwMode="auto">
              <a:xfrm>
                <a:off x="1641" y="2953"/>
                <a:ext cx="232" cy="69"/>
              </a:xfrm>
              <a:custGeom>
                <a:avLst/>
                <a:gdLst>
                  <a:gd name="T0" fmla="*/ 0 w 100"/>
                  <a:gd name="T1" fmla="*/ 14 h 30"/>
                  <a:gd name="T2" fmla="*/ 0 w 100"/>
                  <a:gd name="T3" fmla="*/ 14 h 30"/>
                  <a:gd name="T4" fmla="*/ 0 w 100"/>
                  <a:gd name="T5" fmla="*/ 18 h 30"/>
                  <a:gd name="T6" fmla="*/ 4 w 100"/>
                  <a:gd name="T7" fmla="*/ 20 h 30"/>
                  <a:gd name="T8" fmla="*/ 14 w 100"/>
                  <a:gd name="T9" fmla="*/ 26 h 30"/>
                  <a:gd name="T10" fmla="*/ 30 w 100"/>
                  <a:gd name="T11" fmla="*/ 30 h 30"/>
                  <a:gd name="T12" fmla="*/ 50 w 100"/>
                  <a:gd name="T13" fmla="*/ 30 h 30"/>
                  <a:gd name="T14" fmla="*/ 50 w 100"/>
                  <a:gd name="T15" fmla="*/ 30 h 30"/>
                  <a:gd name="T16" fmla="*/ 68 w 100"/>
                  <a:gd name="T17" fmla="*/ 30 h 30"/>
                  <a:gd name="T18" fmla="*/ 84 w 100"/>
                  <a:gd name="T19" fmla="*/ 26 h 30"/>
                  <a:gd name="T20" fmla="*/ 96 w 100"/>
                  <a:gd name="T21" fmla="*/ 20 h 30"/>
                  <a:gd name="T22" fmla="*/ 98 w 100"/>
                  <a:gd name="T23" fmla="*/ 18 h 30"/>
                  <a:gd name="T24" fmla="*/ 100 w 100"/>
                  <a:gd name="T25" fmla="*/ 14 h 30"/>
                  <a:gd name="T26" fmla="*/ 100 w 100"/>
                  <a:gd name="T27" fmla="*/ 14 h 30"/>
                  <a:gd name="T28" fmla="*/ 98 w 100"/>
                  <a:gd name="T29" fmla="*/ 12 h 30"/>
                  <a:gd name="T30" fmla="*/ 96 w 100"/>
                  <a:gd name="T31" fmla="*/ 8 h 30"/>
                  <a:gd name="T32" fmla="*/ 84 w 100"/>
                  <a:gd name="T33" fmla="*/ 4 h 30"/>
                  <a:gd name="T34" fmla="*/ 68 w 100"/>
                  <a:gd name="T35" fmla="*/ 0 h 30"/>
                  <a:gd name="T36" fmla="*/ 50 w 100"/>
                  <a:gd name="T37" fmla="*/ 0 h 30"/>
                  <a:gd name="T38" fmla="*/ 50 w 100"/>
                  <a:gd name="T39" fmla="*/ 0 h 30"/>
                  <a:gd name="T40" fmla="*/ 30 w 100"/>
                  <a:gd name="T41" fmla="*/ 0 h 30"/>
                  <a:gd name="T42" fmla="*/ 14 w 100"/>
                  <a:gd name="T43" fmla="*/ 4 h 30"/>
                  <a:gd name="T44" fmla="*/ 4 w 100"/>
                  <a:gd name="T45" fmla="*/ 8 h 30"/>
                  <a:gd name="T46" fmla="*/ 0 w 100"/>
                  <a:gd name="T47" fmla="*/ 12 h 30"/>
                  <a:gd name="T48" fmla="*/ 0 w 100"/>
                  <a:gd name="T49" fmla="*/ 14 h 30"/>
                  <a:gd name="T50" fmla="*/ 0 w 100"/>
                  <a:gd name="T51" fmla="*/ 14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
                  <a:gd name="T79" fmla="*/ 0 h 30"/>
                  <a:gd name="T80" fmla="*/ 100 w 100"/>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30">
                    <a:moveTo>
                      <a:pt x="0" y="14"/>
                    </a:moveTo>
                    <a:lnTo>
                      <a:pt x="0" y="14"/>
                    </a:lnTo>
                    <a:lnTo>
                      <a:pt x="0" y="18"/>
                    </a:lnTo>
                    <a:lnTo>
                      <a:pt x="4" y="20"/>
                    </a:lnTo>
                    <a:lnTo>
                      <a:pt x="14" y="26"/>
                    </a:lnTo>
                    <a:lnTo>
                      <a:pt x="30" y="30"/>
                    </a:lnTo>
                    <a:lnTo>
                      <a:pt x="50" y="30"/>
                    </a:lnTo>
                    <a:lnTo>
                      <a:pt x="68" y="30"/>
                    </a:lnTo>
                    <a:lnTo>
                      <a:pt x="84" y="26"/>
                    </a:lnTo>
                    <a:lnTo>
                      <a:pt x="96" y="20"/>
                    </a:lnTo>
                    <a:lnTo>
                      <a:pt x="98" y="18"/>
                    </a:lnTo>
                    <a:lnTo>
                      <a:pt x="100" y="14"/>
                    </a:lnTo>
                    <a:lnTo>
                      <a:pt x="98" y="12"/>
                    </a:lnTo>
                    <a:lnTo>
                      <a:pt x="96" y="8"/>
                    </a:lnTo>
                    <a:lnTo>
                      <a:pt x="84" y="4"/>
                    </a:lnTo>
                    <a:lnTo>
                      <a:pt x="68" y="0"/>
                    </a:lnTo>
                    <a:lnTo>
                      <a:pt x="50" y="0"/>
                    </a:lnTo>
                    <a:lnTo>
                      <a:pt x="30" y="0"/>
                    </a:lnTo>
                    <a:lnTo>
                      <a:pt x="14" y="4"/>
                    </a:lnTo>
                    <a:lnTo>
                      <a:pt x="4" y="8"/>
                    </a:lnTo>
                    <a:lnTo>
                      <a:pt x="0" y="12"/>
                    </a:lnTo>
                    <a:lnTo>
                      <a:pt x="0" y="14"/>
                    </a:lnTo>
                    <a:close/>
                  </a:path>
                </a:pathLst>
              </a:custGeom>
              <a:solidFill>
                <a:srgbClr val="C8C9C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eaLnBrk="1" hangingPunct="1">
                  <a:lnSpc>
                    <a:spcPct val="100000"/>
                  </a:lnSpc>
                </a:pPr>
                <a:endParaRPr kumimoji="0"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Freeform 55"/>
              <p:cNvSpPr>
                <a:spLocks/>
              </p:cNvSpPr>
              <p:nvPr/>
            </p:nvSpPr>
            <p:spPr bwMode="auto">
              <a:xfrm>
                <a:off x="1580" y="3116"/>
                <a:ext cx="148" cy="576"/>
              </a:xfrm>
              <a:custGeom>
                <a:avLst/>
                <a:gdLst>
                  <a:gd name="T0" fmla="*/ 40 w 64"/>
                  <a:gd name="T1" fmla="*/ 0 h 252"/>
                  <a:gd name="T2" fmla="*/ 40 w 64"/>
                  <a:gd name="T3" fmla="*/ 0 h 252"/>
                  <a:gd name="T4" fmla="*/ 34 w 64"/>
                  <a:gd name="T5" fmla="*/ 6 h 252"/>
                  <a:gd name="T6" fmla="*/ 20 w 64"/>
                  <a:gd name="T7" fmla="*/ 20 h 252"/>
                  <a:gd name="T8" fmla="*/ 14 w 64"/>
                  <a:gd name="T9" fmla="*/ 32 h 252"/>
                  <a:gd name="T10" fmla="*/ 6 w 64"/>
                  <a:gd name="T11" fmla="*/ 44 h 252"/>
                  <a:gd name="T12" fmla="*/ 2 w 64"/>
                  <a:gd name="T13" fmla="*/ 58 h 252"/>
                  <a:gd name="T14" fmla="*/ 0 w 64"/>
                  <a:gd name="T15" fmla="*/ 74 h 252"/>
                  <a:gd name="T16" fmla="*/ 0 w 64"/>
                  <a:gd name="T17" fmla="*/ 242 h 252"/>
                  <a:gd name="T18" fmla="*/ 0 w 64"/>
                  <a:gd name="T19" fmla="*/ 242 h 252"/>
                  <a:gd name="T20" fmla="*/ 14 w 64"/>
                  <a:gd name="T21" fmla="*/ 248 h 252"/>
                  <a:gd name="T22" fmla="*/ 28 w 64"/>
                  <a:gd name="T23" fmla="*/ 250 h 252"/>
                  <a:gd name="T24" fmla="*/ 42 w 64"/>
                  <a:gd name="T25" fmla="*/ 252 h 252"/>
                  <a:gd name="T26" fmla="*/ 42 w 64"/>
                  <a:gd name="T27" fmla="*/ 82 h 252"/>
                  <a:gd name="T28" fmla="*/ 42 w 64"/>
                  <a:gd name="T29" fmla="*/ 82 h 252"/>
                  <a:gd name="T30" fmla="*/ 44 w 64"/>
                  <a:gd name="T31" fmla="*/ 74 h 252"/>
                  <a:gd name="T32" fmla="*/ 46 w 64"/>
                  <a:gd name="T33" fmla="*/ 58 h 252"/>
                  <a:gd name="T34" fmla="*/ 52 w 64"/>
                  <a:gd name="T35" fmla="*/ 36 h 252"/>
                  <a:gd name="T36" fmla="*/ 56 w 64"/>
                  <a:gd name="T37" fmla="*/ 24 h 252"/>
                  <a:gd name="T38" fmla="*/ 64 w 64"/>
                  <a:gd name="T39" fmla="*/ 10 h 252"/>
                  <a:gd name="T40" fmla="*/ 40 w 64"/>
                  <a:gd name="T41" fmla="*/ 0 h 2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
                  <a:gd name="T64" fmla="*/ 0 h 252"/>
                  <a:gd name="T65" fmla="*/ 64 w 64"/>
                  <a:gd name="T66" fmla="*/ 252 h 2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 h="252">
                    <a:moveTo>
                      <a:pt x="40" y="0"/>
                    </a:moveTo>
                    <a:lnTo>
                      <a:pt x="40" y="0"/>
                    </a:lnTo>
                    <a:lnTo>
                      <a:pt x="34" y="6"/>
                    </a:lnTo>
                    <a:lnTo>
                      <a:pt x="20" y="20"/>
                    </a:lnTo>
                    <a:lnTo>
                      <a:pt x="14" y="32"/>
                    </a:lnTo>
                    <a:lnTo>
                      <a:pt x="6" y="44"/>
                    </a:lnTo>
                    <a:lnTo>
                      <a:pt x="2" y="58"/>
                    </a:lnTo>
                    <a:lnTo>
                      <a:pt x="0" y="74"/>
                    </a:lnTo>
                    <a:lnTo>
                      <a:pt x="0" y="242"/>
                    </a:lnTo>
                    <a:lnTo>
                      <a:pt x="14" y="248"/>
                    </a:lnTo>
                    <a:lnTo>
                      <a:pt x="28" y="250"/>
                    </a:lnTo>
                    <a:lnTo>
                      <a:pt x="42" y="252"/>
                    </a:lnTo>
                    <a:lnTo>
                      <a:pt x="42" y="82"/>
                    </a:lnTo>
                    <a:lnTo>
                      <a:pt x="44" y="74"/>
                    </a:lnTo>
                    <a:lnTo>
                      <a:pt x="46" y="58"/>
                    </a:lnTo>
                    <a:lnTo>
                      <a:pt x="52" y="36"/>
                    </a:lnTo>
                    <a:lnTo>
                      <a:pt x="56" y="24"/>
                    </a:lnTo>
                    <a:lnTo>
                      <a:pt x="64" y="10"/>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eaLnBrk="1" hangingPunct="1">
                  <a:lnSpc>
                    <a:spcPct val="100000"/>
                  </a:lnSpc>
                </a:pPr>
                <a:endParaRPr kumimoji="0"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Freeform 56"/>
              <p:cNvSpPr>
                <a:spLocks/>
              </p:cNvSpPr>
              <p:nvPr/>
            </p:nvSpPr>
            <p:spPr bwMode="auto">
              <a:xfrm>
                <a:off x="1564" y="3253"/>
                <a:ext cx="408" cy="439"/>
              </a:xfrm>
              <a:custGeom>
                <a:avLst/>
                <a:gdLst>
                  <a:gd name="T0" fmla="*/ 166 w 166"/>
                  <a:gd name="T1" fmla="*/ 162 h 174"/>
                  <a:gd name="T2" fmla="*/ 166 w 166"/>
                  <a:gd name="T3" fmla="*/ 162 h 174"/>
                  <a:gd name="T4" fmla="*/ 164 w 166"/>
                  <a:gd name="T5" fmla="*/ 166 h 174"/>
                  <a:gd name="T6" fmla="*/ 162 w 166"/>
                  <a:gd name="T7" fmla="*/ 170 h 174"/>
                  <a:gd name="T8" fmla="*/ 158 w 166"/>
                  <a:gd name="T9" fmla="*/ 174 h 174"/>
                  <a:gd name="T10" fmla="*/ 152 w 166"/>
                  <a:gd name="T11" fmla="*/ 174 h 174"/>
                  <a:gd name="T12" fmla="*/ 14 w 166"/>
                  <a:gd name="T13" fmla="*/ 174 h 174"/>
                  <a:gd name="T14" fmla="*/ 14 w 166"/>
                  <a:gd name="T15" fmla="*/ 174 h 174"/>
                  <a:gd name="T16" fmla="*/ 8 w 166"/>
                  <a:gd name="T17" fmla="*/ 174 h 174"/>
                  <a:gd name="T18" fmla="*/ 4 w 166"/>
                  <a:gd name="T19" fmla="*/ 170 h 174"/>
                  <a:gd name="T20" fmla="*/ 2 w 166"/>
                  <a:gd name="T21" fmla="*/ 166 h 174"/>
                  <a:gd name="T22" fmla="*/ 0 w 166"/>
                  <a:gd name="T23" fmla="*/ 162 h 174"/>
                  <a:gd name="T24" fmla="*/ 0 w 166"/>
                  <a:gd name="T25" fmla="*/ 14 h 174"/>
                  <a:gd name="T26" fmla="*/ 0 w 166"/>
                  <a:gd name="T27" fmla="*/ 14 h 174"/>
                  <a:gd name="T28" fmla="*/ 2 w 166"/>
                  <a:gd name="T29" fmla="*/ 8 h 174"/>
                  <a:gd name="T30" fmla="*/ 4 w 166"/>
                  <a:gd name="T31" fmla="*/ 4 h 174"/>
                  <a:gd name="T32" fmla="*/ 8 w 166"/>
                  <a:gd name="T33" fmla="*/ 2 h 174"/>
                  <a:gd name="T34" fmla="*/ 14 w 166"/>
                  <a:gd name="T35" fmla="*/ 0 h 174"/>
                  <a:gd name="T36" fmla="*/ 152 w 166"/>
                  <a:gd name="T37" fmla="*/ 0 h 174"/>
                  <a:gd name="T38" fmla="*/ 152 w 166"/>
                  <a:gd name="T39" fmla="*/ 0 h 174"/>
                  <a:gd name="T40" fmla="*/ 158 w 166"/>
                  <a:gd name="T41" fmla="*/ 2 h 174"/>
                  <a:gd name="T42" fmla="*/ 162 w 166"/>
                  <a:gd name="T43" fmla="*/ 4 h 174"/>
                  <a:gd name="T44" fmla="*/ 164 w 166"/>
                  <a:gd name="T45" fmla="*/ 8 h 174"/>
                  <a:gd name="T46" fmla="*/ 166 w 166"/>
                  <a:gd name="T47" fmla="*/ 14 h 174"/>
                  <a:gd name="T48" fmla="*/ 166 w 166"/>
                  <a:gd name="T49" fmla="*/ 162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174"/>
                  <a:gd name="T77" fmla="*/ 166 w 166"/>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174">
                    <a:moveTo>
                      <a:pt x="166" y="162"/>
                    </a:moveTo>
                    <a:lnTo>
                      <a:pt x="166" y="162"/>
                    </a:lnTo>
                    <a:lnTo>
                      <a:pt x="164" y="166"/>
                    </a:lnTo>
                    <a:lnTo>
                      <a:pt x="162" y="170"/>
                    </a:lnTo>
                    <a:lnTo>
                      <a:pt x="158" y="174"/>
                    </a:lnTo>
                    <a:lnTo>
                      <a:pt x="152" y="174"/>
                    </a:lnTo>
                    <a:lnTo>
                      <a:pt x="14" y="174"/>
                    </a:lnTo>
                    <a:lnTo>
                      <a:pt x="8" y="174"/>
                    </a:lnTo>
                    <a:lnTo>
                      <a:pt x="4" y="170"/>
                    </a:lnTo>
                    <a:lnTo>
                      <a:pt x="2" y="166"/>
                    </a:lnTo>
                    <a:lnTo>
                      <a:pt x="0" y="162"/>
                    </a:lnTo>
                    <a:lnTo>
                      <a:pt x="0" y="14"/>
                    </a:lnTo>
                    <a:lnTo>
                      <a:pt x="2" y="8"/>
                    </a:lnTo>
                    <a:lnTo>
                      <a:pt x="4" y="4"/>
                    </a:lnTo>
                    <a:lnTo>
                      <a:pt x="8" y="2"/>
                    </a:lnTo>
                    <a:lnTo>
                      <a:pt x="14" y="0"/>
                    </a:lnTo>
                    <a:lnTo>
                      <a:pt x="152" y="0"/>
                    </a:lnTo>
                    <a:lnTo>
                      <a:pt x="158" y="2"/>
                    </a:lnTo>
                    <a:lnTo>
                      <a:pt x="162" y="4"/>
                    </a:lnTo>
                    <a:lnTo>
                      <a:pt x="164" y="8"/>
                    </a:lnTo>
                    <a:lnTo>
                      <a:pt x="166" y="14"/>
                    </a:lnTo>
                    <a:lnTo>
                      <a:pt x="166" y="162"/>
                    </a:lnTo>
                    <a:close/>
                  </a:path>
                </a:pathLst>
              </a:custGeom>
              <a:solidFill>
                <a:srgbClr val="FFFFFF"/>
              </a:solidFill>
              <a:ln w="9525">
                <a:solidFill>
                  <a:srgbClr val="910782"/>
                </a:solidFill>
                <a:round/>
                <a:headEnd/>
                <a:tailEnd/>
              </a:ln>
            </p:spPr>
            <p:txBody>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eaLnBrk="1" hangingPunct="1">
                  <a:lnSpc>
                    <a:spcPct val="100000"/>
                  </a:lnSpc>
                </a:pPr>
                <a:endParaRPr kumimoji="0"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6" name="Picture 26" descr="D:\Documents and Settings\TTAE1884\デスクトップ\ラベル\flamm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0" y="3354"/>
              <a:ext cx="10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D:\Documents and Settings\TTAE1884\デスクトップ\ラベル\exclam.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1" y="3354"/>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7"/>
            <p:cNvSpPr txBox="1">
              <a:spLocks noChangeArrowheads="1"/>
            </p:cNvSpPr>
            <p:nvPr/>
          </p:nvSpPr>
          <p:spPr bwMode="auto">
            <a:xfrm>
              <a:off x="1537" y="3249"/>
              <a:ext cx="370" cy="14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base">
                <a:defRPr/>
              </a:pPr>
              <a:r>
                <a:rPr kumimoji="0" lang="ja-JP" altLang="en-US" sz="8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9" name="Text Box 48"/>
            <p:cNvSpPr txBox="1">
              <a:spLocks noChangeArrowheads="1"/>
            </p:cNvSpPr>
            <p:nvPr/>
          </p:nvSpPr>
          <p:spPr bwMode="auto">
            <a:xfrm>
              <a:off x="1701" y="3472"/>
              <a:ext cx="138" cy="57"/>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lvl1pPr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9pPr>
            </a:lstStyle>
            <a:p>
              <a:pPr eaLnBrk="1">
                <a:lnSpc>
                  <a:spcPct val="83000"/>
                </a:lnSpc>
                <a:spcBef>
                  <a:spcPct val="0"/>
                </a:spcBef>
                <a:buSzPct val="100000"/>
                <a:buFont typeface="Times New Roman" pitchFamily="18" charset="0"/>
                <a:buNone/>
              </a:pPr>
              <a:r>
                <a:rPr kumimoji="0" lang="ja-JP" altLang="en-US" sz="500">
                  <a:latin typeface="メイリオ" panose="020B0604030504040204" pitchFamily="50" charset="-128"/>
                  <a:ea typeface="メイリオ" panose="020B0604030504040204" pitchFamily="50" charset="-128"/>
                  <a:cs typeface="メイリオ" panose="020B0604030504040204" pitchFamily="50" charset="-128"/>
                </a:rPr>
                <a:t>危険</a:t>
              </a:r>
            </a:p>
          </p:txBody>
        </p:sp>
        <p:sp>
          <p:nvSpPr>
            <p:cNvPr id="10" name="Text Box 76"/>
            <p:cNvSpPr txBox="1">
              <a:spLocks noChangeArrowheads="1"/>
            </p:cNvSpPr>
            <p:nvPr/>
          </p:nvSpPr>
          <p:spPr bwMode="auto">
            <a:xfrm>
              <a:off x="1558" y="3529"/>
              <a:ext cx="427" cy="14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eaLnBrk="1" hangingPunct="1">
                <a:spcBef>
                  <a:spcPct val="0"/>
                </a:spcBef>
              </a:pPr>
              <a:r>
                <a:rPr kumimoji="0" lang="ja-JP" altLang="en-US" sz="400" dirty="0">
                  <a:latin typeface="メイリオ" panose="020B0604030504040204" pitchFamily="50" charset="-128"/>
                  <a:ea typeface="メイリオ" panose="020B0604030504040204" pitchFamily="50" charset="-128"/>
                  <a:cs typeface="メイリオ" panose="020B0604030504040204" pitchFamily="50" charset="-128"/>
                </a:rPr>
                <a:t>○○○○○・・・△△△△・・・・</a:t>
              </a:r>
            </a:p>
          </p:txBody>
        </p:sp>
      </p:grpSp>
      <p:sp>
        <p:nvSpPr>
          <p:cNvPr id="16" name="Text Box 12"/>
          <p:cNvSpPr txBox="1">
            <a:spLocks noChangeArrowheads="1"/>
          </p:cNvSpPr>
          <p:nvPr/>
        </p:nvSpPr>
        <p:spPr bwMode="auto">
          <a:xfrm>
            <a:off x="263851" y="1106513"/>
            <a:ext cx="1808829" cy="288008"/>
          </a:xfrm>
          <a:prstGeom prst="rect">
            <a:avLst/>
          </a:prstGeom>
          <a:solidFill>
            <a:srgbClr val="6600CC"/>
          </a:solidFill>
          <a:ln>
            <a:noFill/>
          </a:ln>
          <a:extLst/>
        </p:spPr>
        <p:txBody>
          <a:bodyPr wrap="none" lIns="94122" tIns="47062" rIns="94122" bIns="47062"/>
          <a:lstStyle>
            <a:lvl1pPr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kumimoji="0" lang="ja-JP" altLang="en-US" sz="1600" b="1"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ラベルの表示例</a:t>
            </a:r>
            <a:endParaRPr kumimoji="0" lang="ja-JP" altLang="en-US" sz="16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Text Box 12"/>
          <p:cNvSpPr txBox="1">
            <a:spLocks noChangeArrowheads="1"/>
          </p:cNvSpPr>
          <p:nvPr/>
        </p:nvSpPr>
        <p:spPr bwMode="auto">
          <a:xfrm>
            <a:off x="263851" y="3356992"/>
            <a:ext cx="4185093" cy="288008"/>
          </a:xfrm>
          <a:prstGeom prst="rect">
            <a:avLst/>
          </a:prstGeom>
          <a:solidFill>
            <a:srgbClr val="6600CC"/>
          </a:solidFill>
          <a:ln>
            <a:noFill/>
          </a:ln>
          <a:extLst/>
        </p:spPr>
        <p:txBody>
          <a:bodyPr wrap="none" lIns="94122" tIns="47062" rIns="94122" bIns="47062"/>
          <a:lstStyle>
            <a:lvl1pPr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1000">
                <a:solidFill>
                  <a:schemeClr val="tx1"/>
                </a:solidFill>
                <a:latin typeface="Arial" pitchFamily="34" charset="0"/>
                <a:ea typeface="ＭＳ Ｐゴシック" pitchFamily="50" charset="-128"/>
              </a:defRPr>
            </a:lvl9pPr>
          </a:lstStyle>
          <a:p>
            <a:pPr algn="ctr" eaLnBrk="1">
              <a:lnSpc>
                <a:spcPct val="93000"/>
              </a:lnSpc>
              <a:spcBef>
                <a:spcPct val="0"/>
              </a:spcBef>
              <a:buClr>
                <a:srgbClr val="000000"/>
              </a:buClr>
              <a:buSzPct val="100000"/>
              <a:buFont typeface="Times New Roman" pitchFamily="18" charset="0"/>
              <a:buNone/>
            </a:pPr>
            <a:r>
              <a:rPr kumimoji="0" lang="en-US" altLang="ja-JP" sz="16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SDS</a:t>
            </a:r>
            <a:r>
              <a:rPr kumimoji="0" lang="ja-JP" altLang="en-US" sz="16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（安全データシート</a:t>
            </a:r>
            <a:r>
              <a:rPr kumimoji="0" lang="ja-JP" altLang="en-US" sz="1600" b="1"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）の記載項目</a:t>
            </a:r>
            <a:endParaRPr kumimoji="0" lang="ja-JP" altLang="en-US" sz="16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8" name="グループ化 17"/>
          <p:cNvGrpSpPr/>
          <p:nvPr/>
        </p:nvGrpSpPr>
        <p:grpSpPr>
          <a:xfrm>
            <a:off x="477783" y="4005064"/>
            <a:ext cx="741521" cy="1021242"/>
            <a:chOff x="3861504" y="1742382"/>
            <a:chExt cx="801048" cy="1021242"/>
          </a:xfrm>
        </p:grpSpPr>
        <p:sp>
          <p:nvSpPr>
            <p:cNvPr id="19" name="AutoShape 57"/>
            <p:cNvSpPr>
              <a:spLocks noChangeArrowheads="1"/>
            </p:cNvSpPr>
            <p:nvPr/>
          </p:nvSpPr>
          <p:spPr bwMode="auto">
            <a:xfrm>
              <a:off x="3921031" y="1795344"/>
              <a:ext cx="711054" cy="968280"/>
            </a:xfrm>
            <a:prstGeom prst="roundRect">
              <a:avLst>
                <a:gd name="adj" fmla="val 241"/>
              </a:avLst>
            </a:prstGeom>
            <a:solidFill>
              <a:schemeClr val="bg1"/>
            </a:solidFill>
            <a:ln w="9398">
              <a:solidFill>
                <a:srgbClr val="808080"/>
              </a:solidFill>
              <a:round/>
              <a:headEnd/>
              <a:tailEnd/>
            </a:ln>
            <a:effectLst>
              <a:outerShdw blurRad="50800" dist="38100" dir="18900000" algn="bl" rotWithShape="0">
                <a:prstClr val="black">
                  <a:alpha val="40000"/>
                </a:prstClr>
              </a:outerShdw>
            </a:effectLst>
          </p:spPr>
          <p:txBody>
            <a:bodyPr wrap="none" lIns="91433" tIns="45717" rIns="91433" bIns="45717" anchor="ct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l" eaLnBrk="1">
                <a:lnSpc>
                  <a:spcPct val="93000"/>
                </a:lnSpc>
                <a:spcBef>
                  <a:spcPct val="0"/>
                </a:spcBef>
                <a:buClr>
                  <a:srgbClr val="000000"/>
                </a:buClr>
                <a:buSzPct val="100000"/>
                <a:buFont typeface="Times New Roman" pitchFamily="18" charset="0"/>
                <a:buNone/>
              </a:pPr>
              <a:endParaRPr kumimoji="0" lang="ja-JP" altLang="en-US" sz="19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AutoShape 57"/>
            <p:cNvSpPr>
              <a:spLocks noChangeArrowheads="1"/>
            </p:cNvSpPr>
            <p:nvPr/>
          </p:nvSpPr>
          <p:spPr bwMode="auto">
            <a:xfrm>
              <a:off x="3891960" y="1771465"/>
              <a:ext cx="711054" cy="968280"/>
            </a:xfrm>
            <a:prstGeom prst="roundRect">
              <a:avLst>
                <a:gd name="adj" fmla="val 241"/>
              </a:avLst>
            </a:prstGeom>
            <a:solidFill>
              <a:schemeClr val="bg1"/>
            </a:solidFill>
            <a:ln w="9398">
              <a:solidFill>
                <a:srgbClr val="808080"/>
              </a:solidFill>
              <a:round/>
              <a:headEnd/>
              <a:tailEnd/>
            </a:ln>
          </p:spPr>
          <p:txBody>
            <a:bodyPr wrap="none" lIns="91433" tIns="45717" rIns="91433" bIns="45717" anchor="ct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l" eaLnBrk="1">
                <a:lnSpc>
                  <a:spcPct val="93000"/>
                </a:lnSpc>
                <a:spcBef>
                  <a:spcPct val="0"/>
                </a:spcBef>
                <a:buClr>
                  <a:srgbClr val="000000"/>
                </a:buClr>
                <a:buSzPct val="100000"/>
                <a:buFont typeface="Times New Roman" pitchFamily="18" charset="0"/>
                <a:buNone/>
              </a:pPr>
              <a:endParaRPr kumimoji="0" lang="ja-JP" altLang="en-US" sz="19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AutoShape 57"/>
            <p:cNvSpPr>
              <a:spLocks noChangeArrowheads="1"/>
            </p:cNvSpPr>
            <p:nvPr/>
          </p:nvSpPr>
          <p:spPr bwMode="auto">
            <a:xfrm>
              <a:off x="3947334" y="1823109"/>
              <a:ext cx="559278" cy="852673"/>
            </a:xfrm>
            <a:prstGeom prst="roundRect">
              <a:avLst>
                <a:gd name="adj" fmla="val 241"/>
              </a:avLst>
            </a:prstGeom>
            <a:solidFill>
              <a:schemeClr val="bg1"/>
            </a:solidFill>
            <a:ln w="9398">
              <a:solidFill>
                <a:srgbClr val="808080"/>
              </a:solidFill>
              <a:round/>
              <a:headEnd/>
              <a:tailEnd/>
            </a:ln>
          </p:spPr>
          <p:txBody>
            <a:bodyPr wrap="none" lIns="91433" tIns="45717" rIns="91433" bIns="45717" anchor="ct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l" eaLnBrk="1">
                <a:lnSpc>
                  <a:spcPct val="93000"/>
                </a:lnSpc>
                <a:spcBef>
                  <a:spcPct val="0"/>
                </a:spcBef>
                <a:buClr>
                  <a:srgbClr val="000000"/>
                </a:buClr>
                <a:buSzPct val="100000"/>
                <a:buFont typeface="Times New Roman" pitchFamily="18" charset="0"/>
                <a:buNone/>
              </a:pPr>
              <a:endParaRPr kumimoji="0" lang="ja-JP" altLang="en-US" sz="19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AutoShape 57"/>
            <p:cNvSpPr>
              <a:spLocks noChangeArrowheads="1"/>
            </p:cNvSpPr>
            <p:nvPr/>
          </p:nvSpPr>
          <p:spPr bwMode="auto">
            <a:xfrm>
              <a:off x="3921031" y="1786109"/>
              <a:ext cx="560663" cy="852673"/>
            </a:xfrm>
            <a:prstGeom prst="roundRect">
              <a:avLst>
                <a:gd name="adj" fmla="val 241"/>
              </a:avLst>
            </a:prstGeom>
            <a:solidFill>
              <a:schemeClr val="bg1"/>
            </a:solidFill>
            <a:ln w="9398">
              <a:solidFill>
                <a:srgbClr val="808080"/>
              </a:solidFill>
              <a:round/>
              <a:headEnd/>
              <a:tailEnd/>
            </a:ln>
          </p:spPr>
          <p:txBody>
            <a:bodyPr wrap="none" lIns="91433" tIns="45717" rIns="91433" bIns="45717" anchor="ct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l" eaLnBrk="1">
                <a:lnSpc>
                  <a:spcPct val="93000"/>
                </a:lnSpc>
                <a:spcBef>
                  <a:spcPct val="0"/>
                </a:spcBef>
                <a:buClr>
                  <a:srgbClr val="000000"/>
                </a:buClr>
                <a:buSzPct val="100000"/>
                <a:buFont typeface="Times New Roman" pitchFamily="18" charset="0"/>
                <a:buNone/>
              </a:pPr>
              <a:endParaRPr kumimoji="0" lang="ja-JP" altLang="en-US" sz="19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AutoShape 57"/>
            <p:cNvSpPr>
              <a:spLocks noChangeArrowheads="1"/>
            </p:cNvSpPr>
            <p:nvPr/>
          </p:nvSpPr>
          <p:spPr bwMode="auto">
            <a:xfrm>
              <a:off x="3861504" y="1742382"/>
              <a:ext cx="711054" cy="968280"/>
            </a:xfrm>
            <a:prstGeom prst="roundRect">
              <a:avLst>
                <a:gd name="adj" fmla="val 241"/>
              </a:avLst>
            </a:prstGeom>
            <a:solidFill>
              <a:schemeClr val="bg1"/>
            </a:solidFill>
            <a:ln w="9398">
              <a:solidFill>
                <a:srgbClr val="808080"/>
              </a:solidFill>
              <a:round/>
              <a:headEnd/>
              <a:tailEnd/>
            </a:ln>
          </p:spPr>
          <p:txBody>
            <a:bodyPr wrap="none" lIns="91433" tIns="45717" rIns="91433" bIns="45717" anchor="ct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l" eaLnBrk="1">
                <a:lnSpc>
                  <a:spcPct val="93000"/>
                </a:lnSpc>
                <a:spcBef>
                  <a:spcPct val="0"/>
                </a:spcBef>
                <a:buClr>
                  <a:srgbClr val="000000"/>
                </a:buClr>
                <a:buSzPct val="100000"/>
                <a:buFont typeface="Times New Roman" pitchFamily="18" charset="0"/>
                <a:buNone/>
              </a:pPr>
              <a:endParaRPr kumimoji="0" lang="ja-JP" altLang="en-US" sz="19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Text Box 92"/>
            <p:cNvSpPr txBox="1">
              <a:spLocks noChangeArrowheads="1"/>
            </p:cNvSpPr>
            <p:nvPr/>
          </p:nvSpPr>
          <p:spPr bwMode="auto">
            <a:xfrm rot="10800000" flipV="1">
              <a:off x="3891960" y="1752161"/>
              <a:ext cx="770592" cy="41614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36000" rIns="36000">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eaLnBrk="1" hangingPunct="1">
                <a:lnSpc>
                  <a:spcPts val="500"/>
                </a:lnSpc>
                <a:spcBef>
                  <a:spcPct val="0"/>
                </a:spcBef>
              </a:pPr>
              <a:r>
                <a:rPr kumimoji="0" lang="ja-JP" altLang="en-US" sz="550" b="1" dirty="0">
                  <a:latin typeface="メイリオ" panose="020B0604030504040204" pitchFamily="50" charset="-128"/>
                  <a:ea typeface="メイリオ" panose="020B0604030504040204" pitchFamily="50" charset="-128"/>
                  <a:cs typeface="メイリオ" panose="020B0604030504040204" pitchFamily="50" charset="-128"/>
                </a:rPr>
                <a:t>安全データシート（</a:t>
              </a:r>
              <a:r>
                <a:rPr kumimoji="0" lang="en-US" altLang="ja-JP" sz="550" b="1" dirty="0">
                  <a:latin typeface="メイリオ" panose="020B0604030504040204" pitchFamily="50" charset="-128"/>
                  <a:ea typeface="メイリオ" panose="020B0604030504040204" pitchFamily="50" charset="-128"/>
                  <a:cs typeface="メイリオ" panose="020B0604030504040204" pitchFamily="50" charset="-128"/>
                </a:rPr>
                <a:t>SDS</a:t>
              </a:r>
              <a:r>
                <a:rPr kumimoji="0" lang="ja-JP" altLang="en-US" sz="55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550"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0" lang="en-US" altLang="ja-JP" sz="550"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500" dirty="0">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5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5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0" lang="en-US" altLang="ja-JP" sz="500" dirty="0" smtClean="0">
                  <a:latin typeface="メイリオ" panose="020B0604030504040204" pitchFamily="50" charset="-128"/>
                  <a:ea typeface="メイリオ" panose="020B0604030504040204" pitchFamily="50" charset="-128"/>
                  <a:cs typeface="メイリオ" panose="020B0604030504040204" pitchFamily="50" charset="-128"/>
                </a:rPr>
              </a:br>
              <a:r>
                <a:rPr kumimoji="0" lang="en-US" altLang="ja-JP" sz="500" dirty="0">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lnSpc>
                  <a:spcPts val="500"/>
                </a:lnSpc>
                <a:spcBef>
                  <a:spcPct val="0"/>
                </a:spcBef>
              </a:pPr>
              <a:r>
                <a:rPr kumimoji="0" lang="en-US" altLang="ja-JP" sz="5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0" lang="en-US" altLang="ja-JP" sz="5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Picture 26" descr="D:\Documents and Settings\TTAE1884\デスクトップ\ラベル\flamm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2413" y="2257014"/>
              <a:ext cx="170745" cy="1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descr="D:\Documents and Settings\TTAE1884\デスクトップ\ラベル\exclam.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8537" y="2264681"/>
              <a:ext cx="144000" cy="137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97"/>
            <p:cNvSpPr txBox="1">
              <a:spLocks noChangeArrowheads="1"/>
            </p:cNvSpPr>
            <p:nvPr/>
          </p:nvSpPr>
          <p:spPr bwMode="auto">
            <a:xfrm>
              <a:off x="3891960" y="2420148"/>
              <a:ext cx="541282" cy="29751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eaLnBrk="1" hangingPunct="1">
                <a:lnSpc>
                  <a:spcPts val="400"/>
                </a:lnSpc>
                <a:spcBef>
                  <a:spcPct val="0"/>
                </a:spcBef>
              </a:pPr>
              <a:r>
                <a:rPr kumimoji="0" lang="en-US" altLang="ja-JP" sz="500" dirty="0">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lnSpc>
                  <a:spcPts val="400"/>
                </a:lnSpc>
                <a:spcBef>
                  <a:spcPct val="0"/>
                </a:spcBef>
              </a:pPr>
              <a:r>
                <a:rPr kumimoji="0" lang="en-US" altLang="ja-JP" sz="500" dirty="0">
                  <a:latin typeface="メイリオ" panose="020B0604030504040204" pitchFamily="50" charset="-128"/>
                  <a:ea typeface="メイリオ" panose="020B0604030504040204" pitchFamily="50" charset="-128"/>
                  <a:cs typeface="メイリオ" panose="020B0604030504040204" pitchFamily="50" charset="-128"/>
                </a:rPr>
                <a:t>---------------------</a:t>
              </a:r>
            </a:p>
          </p:txBody>
        </p:sp>
      </p:grpSp>
      <p:sp>
        <p:nvSpPr>
          <p:cNvPr id="28" name="テキスト ボックス 7"/>
          <p:cNvSpPr txBox="1">
            <a:spLocks noChangeArrowheads="1"/>
          </p:cNvSpPr>
          <p:nvPr/>
        </p:nvSpPr>
        <p:spPr bwMode="auto">
          <a:xfrm>
            <a:off x="319204" y="5229200"/>
            <a:ext cx="1467472" cy="8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637" tIns="47819" rIns="95637" bIns="47819">
            <a:spAutoFit/>
          </a:bodyPr>
          <a:lstStyle>
            <a:lvl1pPr eaLnBrk="0" fontAlgn="base" hangingPunct="0">
              <a:spcBef>
                <a:spcPct val="50000"/>
              </a:spcBef>
              <a:defRPr sz="1000">
                <a:solidFill>
                  <a:schemeClr val="tx1"/>
                </a:solidFill>
                <a:latin typeface="Arial" pitchFamily="34" charset="0"/>
                <a:ea typeface="ＭＳ Ｐゴシック" pitchFamily="50" charset="-128"/>
              </a:defRPr>
            </a:lvl1pPr>
            <a:lvl2pPr marL="742950" indent="-285750" eaLnBrk="0" fontAlgn="base" hangingPunct="0">
              <a:spcBef>
                <a:spcPct val="50000"/>
              </a:spcBef>
              <a:defRPr sz="1000">
                <a:solidFill>
                  <a:schemeClr val="tx1"/>
                </a:solidFill>
                <a:latin typeface="Arial" pitchFamily="34" charset="0"/>
                <a:ea typeface="ＭＳ Ｐゴシック" pitchFamily="50" charset="-128"/>
              </a:defRPr>
            </a:lvl2pPr>
            <a:lvl3pPr marL="1143000" indent="-228600" eaLnBrk="0" fontAlgn="base" hangingPunct="0">
              <a:spcBef>
                <a:spcPct val="50000"/>
              </a:spcBef>
              <a:defRPr sz="1000">
                <a:solidFill>
                  <a:schemeClr val="tx1"/>
                </a:solidFill>
                <a:latin typeface="Arial" pitchFamily="34" charset="0"/>
                <a:ea typeface="ＭＳ Ｐゴシック" pitchFamily="50" charset="-128"/>
              </a:defRPr>
            </a:lvl3pPr>
            <a:lvl4pPr marL="1600200" indent="-228600" eaLnBrk="0" fontAlgn="base" hangingPunct="0">
              <a:spcBef>
                <a:spcPct val="50000"/>
              </a:spcBef>
              <a:defRPr sz="1000">
                <a:solidFill>
                  <a:schemeClr val="tx1"/>
                </a:solidFill>
                <a:latin typeface="Arial" pitchFamily="34" charset="0"/>
                <a:ea typeface="ＭＳ Ｐゴシック" pitchFamily="50" charset="-128"/>
              </a:defRPr>
            </a:lvl4pPr>
            <a:lvl5pPr marL="2057400" indent="-228600" eaLnBrk="0" fontAlgn="base" hangingPunct="0">
              <a:spcBef>
                <a:spcPct val="50000"/>
              </a:spcBef>
              <a:defRPr sz="1000">
                <a:solidFill>
                  <a:schemeClr val="tx1"/>
                </a:solidFill>
                <a:latin typeface="Arial" pitchFamily="34" charset="0"/>
                <a:ea typeface="ＭＳ Ｐゴシック" pitchFamily="50" charset="-128"/>
              </a:defRPr>
            </a:lvl5pPr>
            <a:lvl6pPr marL="25146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6pPr>
            <a:lvl7pPr marL="29718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7pPr>
            <a:lvl8pPr marL="34290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8pPr>
            <a:lvl9pPr marL="3886200" indent="-228600" algn="ctr" defTabSz="447675" eaLnBrk="0" fontAlgn="base" hangingPunct="0">
              <a:spcBef>
                <a:spcPct val="50000"/>
              </a:spcBef>
              <a:spcAft>
                <a:spcPct val="0"/>
              </a:spcAft>
              <a:defRPr sz="1000">
                <a:solidFill>
                  <a:schemeClr val="tx1"/>
                </a:solidFill>
                <a:latin typeface="Arial" pitchFamily="34" charset="0"/>
                <a:ea typeface="ＭＳ Ｐゴシック" pitchFamily="50" charset="-128"/>
              </a:defRPr>
            </a:lvl9pPr>
          </a:lstStyle>
          <a:p>
            <a:pPr algn="just" eaLnBrk="1">
              <a:lnSpc>
                <a:spcPts val="1200"/>
              </a:lnSpc>
              <a:spcBef>
                <a:spcPct val="0"/>
              </a:spcBef>
              <a:buClr>
                <a:srgbClr val="000000"/>
              </a:buClr>
              <a:buSzPct val="100000"/>
              <a:buFont typeface="Times New Roman" pitchFamily="18" charset="0"/>
              <a:buNone/>
            </a:pP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事業者間の取引時に</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SDS</a:t>
            </a:r>
            <a:r>
              <a:rPr lang="ja-JP" altLang="en-US" sz="1050" dirty="0" err="1"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50" dirty="0" err="1">
                <a:latin typeface="メイリオ" panose="020B0604030504040204" pitchFamily="50" charset="-128"/>
                <a:ea typeface="メイリオ" panose="020B0604030504040204" pitchFamily="50" charset="-128"/>
                <a:cs typeface="メイリオ" panose="020B0604030504040204" pitchFamily="50" charset="-128"/>
              </a:rPr>
              <a:t>提</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供し</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eaLnBrk="1">
              <a:lnSpc>
                <a:spcPts val="1200"/>
              </a:lnSpc>
              <a:spcBef>
                <a:spcPct val="0"/>
              </a:spcBef>
              <a:buClr>
                <a:srgbClr val="000000"/>
              </a:buClr>
              <a:buSzPct val="100000"/>
              <a:buFont typeface="Times New Roman" pitchFamily="18" charset="0"/>
              <a:buNone/>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化学物質の危険有害性</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や適切な</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取扱い</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just" eaLnBrk="1">
              <a:lnSpc>
                <a:spcPts val="1200"/>
              </a:lnSpc>
              <a:spcBef>
                <a:spcPct val="0"/>
              </a:spcBef>
              <a:buClr>
                <a:srgbClr val="000000"/>
              </a:buClr>
              <a:buSzPct val="100000"/>
              <a:buFont typeface="Times New Roman" pitchFamily="18" charset="0"/>
              <a:buNone/>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方法などを</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伝達</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a:xfrm>
            <a:off x="234336" y="44624"/>
            <a:ext cx="9471192" cy="432000"/>
          </a:xfrm>
          <a:prstGeom prst="roundRect">
            <a:avLst/>
          </a:prstGeom>
          <a:ln/>
        </p:spPr>
        <p:style>
          <a:lnRef idx="1">
            <a:schemeClr val="accent3"/>
          </a:lnRef>
          <a:fillRef idx="3">
            <a:schemeClr val="accent3"/>
          </a:fillRef>
          <a:effectRef idx="2">
            <a:schemeClr val="accent3"/>
          </a:effectRef>
          <a:fontRef idx="minor">
            <a:schemeClr val="lt1"/>
          </a:fontRef>
        </p:style>
        <p:txBody>
          <a:bodyPr vert="horz" lIns="0" tIns="72000" rIns="0" bIns="0" rtlCol="0" anchor="ctr" anchorCtr="0">
            <a:no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GHS</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に基づくラベル・ＳＤＳ</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4" name="表 53"/>
          <p:cNvGraphicFramePr>
            <a:graphicFrameLocks noGrp="1"/>
          </p:cNvGraphicFramePr>
          <p:nvPr>
            <p:extLst>
              <p:ext uri="{D42A27DB-BD31-4B8C-83A1-F6EECF244321}">
                <p14:modId xmlns:p14="http://schemas.microsoft.com/office/powerpoint/2010/main" val="1617554136"/>
              </p:ext>
            </p:extLst>
          </p:nvPr>
        </p:nvGraphicFramePr>
        <p:xfrm>
          <a:off x="1965016" y="3717032"/>
          <a:ext cx="7763530" cy="2962048"/>
        </p:xfrm>
        <a:graphic>
          <a:graphicData uri="http://schemas.openxmlformats.org/drawingml/2006/table">
            <a:tbl>
              <a:tblPr firstRow="1" bandRow="1">
                <a:tableStyleId>{5C22544A-7EE6-4342-B048-85BDC9FD1C3A}</a:tableStyleId>
              </a:tblPr>
              <a:tblGrid>
                <a:gridCol w="356500"/>
                <a:gridCol w="3564991"/>
                <a:gridCol w="401063"/>
                <a:gridCol w="3440976"/>
              </a:tblGrid>
              <a:tr h="370256">
                <a:tc>
                  <a:txBody>
                    <a:bodyPr/>
                    <a:lstStyle/>
                    <a:p>
                      <a:pPr algn="ct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r>
                        <a:rPr kumimoji="0"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化学品および</a:t>
                      </a:r>
                      <a:r>
                        <a:rPr kumimoji="0"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会社情報</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pPr algn="ct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９</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物理的および化学的性質</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r>
              <a:tr h="370256">
                <a:tc>
                  <a:txBody>
                    <a:bodyPr/>
                    <a:lstStyle/>
                    <a:p>
                      <a:pPr algn="ct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危険有害性の要約（</a:t>
                      </a:r>
                      <a:r>
                        <a:rPr kumimoji="0"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GHS</a:t>
                      </a:r>
                      <a:r>
                        <a:rPr kumimoji="0"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分類）</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pPr algn="ctr"/>
                      <a:r>
                        <a:rPr kumimoji="1"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安定性および反応性</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r>
              <a:tr h="370256">
                <a:tc>
                  <a:txBody>
                    <a:bodyPr/>
                    <a:lstStyle/>
                    <a:p>
                      <a:pPr algn="ct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組成および成分情報</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pPr algn="ctr"/>
                      <a:r>
                        <a:rPr kumimoji="1"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en-US" altLang="ja-JP" sz="1600" b="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有害性情報</a:t>
                      </a:r>
                      <a:endParaRPr kumimoji="0"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r>
              <a:tr h="370256">
                <a:tc>
                  <a:txBody>
                    <a:bodyPr/>
                    <a:lstStyle/>
                    <a:p>
                      <a:pPr algn="ct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en-US" altLang="ja-JP" sz="1600" b="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応急措置</a:t>
                      </a:r>
                      <a:endParaRPr kumimoji="0"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pPr algn="ctr"/>
                      <a:r>
                        <a:rPr kumimoji="1"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r>
                        <a:rPr kumimoji="0" lang="zh-TW"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環境影響情報</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r>
              <a:tr h="370256">
                <a:tc>
                  <a:txBody>
                    <a:bodyPr/>
                    <a:lstStyle/>
                    <a:p>
                      <a:pPr algn="ct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火災時の措置</a:t>
                      </a:r>
                      <a:endParaRPr kumimoji="0"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pPr algn="ctr"/>
                      <a:r>
                        <a:rPr kumimoji="1"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廃棄上の注意</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r>
              <a:tr h="370256">
                <a:tc>
                  <a:txBody>
                    <a:bodyPr/>
                    <a:lstStyle/>
                    <a:p>
                      <a:pPr algn="ct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漏出時の措置</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pPr algn="ctr"/>
                      <a:r>
                        <a:rPr kumimoji="1"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輸送上の注意</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r>
              <a:tr h="370256">
                <a:tc>
                  <a:txBody>
                    <a:bodyPr/>
                    <a:lstStyle/>
                    <a:p>
                      <a:pPr algn="ct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取扱いおよび保管上の注意</a:t>
                      </a: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c>
                  <a:txBody>
                    <a:bodyPr/>
                    <a:lstStyle/>
                    <a:p>
                      <a:pPr algn="ctr"/>
                      <a:r>
                        <a:rPr kumimoji="1"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en-US" altLang="ja-JP" sz="1600" b="0" dirty="0" err="1"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適用法令</a:t>
                      </a:r>
                      <a:endParaRPr kumimoji="0"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6350" cap="flat" cmpd="sng" algn="ctr">
                      <a:solidFill>
                        <a:schemeClr val="tx1">
                          <a:lumMod val="50000"/>
                          <a:lumOff val="50000"/>
                        </a:schemeClr>
                      </a:solidFill>
                      <a:prstDash val="sysDot"/>
                      <a:round/>
                      <a:headEnd type="none" w="med" len="med"/>
                      <a:tailEnd type="none" w="med" len="med"/>
                    </a:lnB>
                    <a:noFill/>
                  </a:tcPr>
                </a:tc>
              </a:tr>
              <a:tr h="370256">
                <a:tc>
                  <a:txBody>
                    <a:bodyPr/>
                    <a:lstStyle/>
                    <a:p>
                      <a:pPr algn="ctr"/>
                      <a:r>
                        <a:rPr kumimoji="1"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0" marR="36000" marT="54000" marB="36000" anchor="ctr">
                    <a:lnL w="12700"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ばく露防止および保護措置</a:t>
                      </a:r>
                      <a:endParaRPr kumimoji="0"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16</a:t>
                      </a:r>
                      <a:endParaRPr kumimoji="1" lang="ja-JP" altLang="en-US" sz="16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54000" marB="36000" anchor="ctr">
                    <a:lnL w="9525" cap="flat" cmpd="sng" algn="ctr">
                      <a:solidFill>
                        <a:schemeClr val="tx1"/>
                      </a:solidFill>
                      <a:prstDash val="solid"/>
                      <a:round/>
                      <a:headEnd type="none" w="med" len="med"/>
                      <a:tailEnd type="none" w="med" len="med"/>
                    </a:lnL>
                    <a:lnR w="6350" cap="flat" cmpd="sng" algn="ctr">
                      <a:solidFill>
                        <a:schemeClr val="tx1">
                          <a:lumMod val="50000"/>
                          <a:lumOff val="50000"/>
                        </a:schemeClr>
                      </a:solidFill>
                      <a:prstDash val="sysDot"/>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56371" rtl="0" eaLnBrk="1" fontAlgn="auto" latinLnBrk="0" hangingPunct="1">
                        <a:lnSpc>
                          <a:spcPct val="100000"/>
                        </a:lnSpc>
                        <a:spcBef>
                          <a:spcPts val="0"/>
                        </a:spcBef>
                        <a:spcAft>
                          <a:spcPts val="0"/>
                        </a:spcAft>
                        <a:buClrTx/>
                        <a:buSzTx/>
                        <a:buFontTx/>
                        <a:buNone/>
                        <a:tabLst/>
                        <a:defRPr/>
                      </a:pPr>
                      <a:r>
                        <a:rPr kumimoji="0" lang="ja-JP" altLang="en-US"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その他の情報</a:t>
                      </a:r>
                      <a:endParaRPr kumimoji="0" lang="en-US" altLang="ja-JP" sz="16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2000" marR="72000" marT="54000" marB="36000" anchor="ctr">
                    <a:lnL w="6350" cap="flat" cmpd="sng" algn="ctr">
                      <a:solidFill>
                        <a:schemeClr val="tx1">
                          <a:lumMod val="50000"/>
                          <a:lumOff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lumMod val="50000"/>
                          <a:lumOff val="50000"/>
                        </a:schemeClr>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36" name="Group 13"/>
          <p:cNvGraphicFramePr>
            <a:graphicFrameLocks noGrp="1"/>
          </p:cNvGraphicFramePr>
          <p:nvPr>
            <p:extLst>
              <p:ext uri="{D42A27DB-BD31-4B8C-83A1-F6EECF244321}">
                <p14:modId xmlns:p14="http://schemas.microsoft.com/office/powerpoint/2010/main" val="3900278083"/>
              </p:ext>
            </p:extLst>
          </p:nvPr>
        </p:nvGraphicFramePr>
        <p:xfrm>
          <a:off x="2444824" y="1124744"/>
          <a:ext cx="6941079" cy="2160240"/>
        </p:xfrm>
        <a:graphic>
          <a:graphicData uri="http://schemas.openxmlformats.org/drawingml/2006/table">
            <a:tbl>
              <a:tblPr/>
              <a:tblGrid>
                <a:gridCol w="6941079"/>
              </a:tblGrid>
              <a:tr h="323096">
                <a:tc>
                  <a:txBody>
                    <a:bodyPr/>
                    <a:lstStyle/>
                    <a:p>
                      <a:pPr marL="1079500" marR="0" lvl="0" indent="-1079500" algn="l" defTabSz="266700" rtl="0" eaLnBrk="1" fontAlgn="base" latinLnBrk="0" hangingPunct="1">
                        <a:lnSpc>
                          <a:spcPct val="95000"/>
                        </a:lnSpc>
                        <a:spcBef>
                          <a:spcPct val="0"/>
                        </a:spcBef>
                        <a:spcAft>
                          <a:spcPct val="0"/>
                        </a:spcAft>
                        <a:buClr>
                          <a:schemeClr val="hlink"/>
                        </a:buClr>
                        <a:buSzPct val="90000"/>
                        <a:buFont typeface="Wingdings" pitchFamily="2" charset="2"/>
                        <a:buNone/>
                        <a:tabLst/>
                      </a:pPr>
                      <a:r>
                        <a:rPr kumimoji="1" lang="ja-JP" altLang="en-US" sz="1600" b="0" i="0" u="none" strike="noStrike" cap="none" normalizeH="0" baseline="0" dirty="0" smtClean="0">
                          <a:ln>
                            <a:noFill/>
                          </a:ln>
                          <a:solidFill>
                            <a:schemeClr val="tx1"/>
                          </a:solidFill>
                          <a:effectLst/>
                          <a:latin typeface="Arial" charset="0"/>
                          <a:ea typeface="ＭＳ Ｐゴシック" charset="-128"/>
                        </a:rPr>
                        <a:t>（製品の特定名）　△△△製品　 ○○○○</a:t>
                      </a:r>
                    </a:p>
                  </a:txBody>
                  <a:tcPr marL="99060" marR="99060" marT="45721" marB="45721"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703281">
                <a:tc>
                  <a:txBody>
                    <a:bodyPr/>
                    <a:lstStyle/>
                    <a:p>
                      <a:pPr marL="4660900" marR="0" lvl="0" indent="-4660900" algn="l" defTabSz="914400" rtl="0" eaLnBrk="1" fontAlgn="base" latinLnBrk="0" hangingPunct="1">
                        <a:lnSpc>
                          <a:spcPct val="85000"/>
                        </a:lnSpc>
                        <a:spcBef>
                          <a:spcPct val="0"/>
                        </a:spcBef>
                        <a:spcAft>
                          <a:spcPct val="0"/>
                        </a:spcAft>
                        <a:buClr>
                          <a:schemeClr val="hlink"/>
                        </a:buClr>
                        <a:buSzPct val="90000"/>
                        <a:buFont typeface="Wingdings" pitchFamily="2" charset="2"/>
                        <a:buNone/>
                        <a:tabLst/>
                      </a:pPr>
                      <a:r>
                        <a:rPr kumimoji="1" lang="ja-JP" altLang="en-US" sz="1600" b="0" i="0" u="none" strike="noStrike" cap="none" normalizeH="0" baseline="0" dirty="0" smtClean="0">
                          <a:ln>
                            <a:noFill/>
                          </a:ln>
                          <a:solidFill>
                            <a:schemeClr val="tx1"/>
                          </a:solidFill>
                          <a:effectLst/>
                          <a:latin typeface="Arial" charset="0"/>
                          <a:ea typeface="ＭＳ Ｐゴシック" charset="-128"/>
                        </a:rPr>
                        <a:t>（絵表示）　　　　　　　　　　　 　　（注意喚起語） </a:t>
                      </a:r>
                      <a:br>
                        <a:rPr kumimoji="1" lang="ja-JP" altLang="en-US" sz="1600" b="0" i="0" u="none" strike="noStrike" cap="none" normalizeH="0" baseline="0" dirty="0" smtClean="0">
                          <a:ln>
                            <a:noFill/>
                          </a:ln>
                          <a:solidFill>
                            <a:schemeClr val="tx1"/>
                          </a:solidFill>
                          <a:effectLst/>
                          <a:latin typeface="Arial" charset="0"/>
                          <a:ea typeface="ＭＳ Ｐゴシック" charset="-128"/>
                        </a:rPr>
                      </a:br>
                      <a:endParaRPr kumimoji="1" lang="ja-JP" altLang="en-US" sz="1600" b="0" i="0" u="none" strike="noStrike" cap="none" normalizeH="0" baseline="0" dirty="0" smtClean="0">
                        <a:ln>
                          <a:noFill/>
                        </a:ln>
                        <a:solidFill>
                          <a:schemeClr val="tx1"/>
                        </a:solidFill>
                        <a:effectLst/>
                        <a:latin typeface="Arial" charset="0"/>
                        <a:ea typeface="ＭＳ Ｐゴシック" charset="-128"/>
                      </a:endParaRPr>
                    </a:p>
                  </a:txBody>
                  <a:tcPr marL="99060" marR="99060" marT="45721" marB="45721"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554751">
                <a:tc>
                  <a:txBody>
                    <a:bodyPr/>
                    <a:lstStyle/>
                    <a:p>
                      <a:pPr marL="1079500" marR="0" lvl="0" indent="-1079500" algn="l" defTabSz="914400" rtl="0" eaLnBrk="1" fontAlgn="base" latinLnBrk="0" hangingPunct="1">
                        <a:lnSpc>
                          <a:spcPct val="95000"/>
                        </a:lnSpc>
                        <a:spcBef>
                          <a:spcPct val="0"/>
                        </a:spcBef>
                        <a:spcAft>
                          <a:spcPct val="0"/>
                        </a:spcAft>
                        <a:buClr>
                          <a:schemeClr val="hlink"/>
                        </a:buClr>
                        <a:buSzPct val="90000"/>
                        <a:buFont typeface="Wingdings" pitchFamily="2" charset="2"/>
                        <a:buNone/>
                        <a:tabLst/>
                      </a:pPr>
                      <a:r>
                        <a:rPr kumimoji="1" lang="ja-JP" altLang="en-US" sz="1600" b="0" i="0" u="none" strike="noStrike" cap="none" normalizeH="0" baseline="0" dirty="0" smtClean="0">
                          <a:ln>
                            <a:noFill/>
                          </a:ln>
                          <a:solidFill>
                            <a:schemeClr val="tx1"/>
                          </a:solidFill>
                          <a:effectLst/>
                          <a:latin typeface="Arial" charset="0"/>
                          <a:ea typeface="ＭＳ Ｐゴシック" charset="-128"/>
                        </a:rPr>
                        <a:t>（危険有害性情報）</a:t>
                      </a:r>
                      <a:br>
                        <a:rPr kumimoji="1" lang="ja-JP" altLang="en-US" sz="1600" b="0" i="0" u="none" strike="noStrike" cap="none" normalizeH="0" baseline="0" dirty="0" smtClean="0">
                          <a:ln>
                            <a:noFill/>
                          </a:ln>
                          <a:solidFill>
                            <a:schemeClr val="tx1"/>
                          </a:solidFill>
                          <a:effectLst/>
                          <a:latin typeface="Arial" charset="0"/>
                          <a:ea typeface="ＭＳ Ｐゴシック" charset="-128"/>
                        </a:rPr>
                      </a:br>
                      <a:r>
                        <a:rPr kumimoji="1" lang="ja-JP" altLang="en-US" sz="1600" b="0" i="0" u="none" strike="noStrike" cap="none" normalizeH="0" baseline="0" dirty="0" smtClean="0">
                          <a:ln>
                            <a:noFill/>
                          </a:ln>
                          <a:solidFill>
                            <a:schemeClr val="tx1"/>
                          </a:solidFill>
                          <a:effectLst/>
                          <a:latin typeface="Arial" charset="0"/>
                          <a:ea typeface="ＭＳ Ｐゴシック" charset="-128"/>
                        </a:rPr>
                        <a:t>・引火性液体及び蒸気　　　　　　・吸入すると有毒</a:t>
                      </a:r>
                    </a:p>
                  </a:txBody>
                  <a:tcPr marL="99060" marR="99060" marT="45721" marB="45721"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579112">
                <a:tc>
                  <a:txBody>
                    <a:bodyPr/>
                    <a:lstStyle/>
                    <a:p>
                      <a:pPr marL="1079500" marR="0" lvl="0" indent="-1079500" algn="l" defTabSz="914400" rtl="0" eaLnBrk="1" fontAlgn="base" latinLnBrk="0" hangingPunct="1">
                        <a:lnSpc>
                          <a:spcPct val="95000"/>
                        </a:lnSpc>
                        <a:spcBef>
                          <a:spcPct val="0"/>
                        </a:spcBef>
                        <a:spcAft>
                          <a:spcPct val="0"/>
                        </a:spcAft>
                        <a:buClr>
                          <a:schemeClr val="hlink"/>
                        </a:buClr>
                        <a:buSzPct val="90000"/>
                        <a:buFont typeface="Wingdings" pitchFamily="2" charset="2"/>
                        <a:buNone/>
                        <a:tabLst/>
                      </a:pPr>
                      <a:r>
                        <a:rPr kumimoji="1" lang="ja-JP" altLang="en-US" sz="1600" b="0" i="0" u="none" strike="noStrike" cap="none" normalizeH="0" baseline="0" dirty="0" smtClean="0">
                          <a:ln>
                            <a:noFill/>
                          </a:ln>
                          <a:solidFill>
                            <a:schemeClr val="tx1"/>
                          </a:solidFill>
                          <a:effectLst/>
                          <a:latin typeface="Arial" charset="0"/>
                          <a:ea typeface="ＭＳ Ｐゴシック" charset="-128"/>
                        </a:rPr>
                        <a:t>（注意書き）　　　　　　　　　　　　　　・火気厳禁</a:t>
                      </a:r>
                      <a:endParaRPr kumimoji="1" lang="en-US" altLang="ja-JP" sz="1600" b="0" i="0" u="none" strike="noStrike" cap="none" normalizeH="0" baseline="0" dirty="0" smtClean="0">
                        <a:ln>
                          <a:noFill/>
                        </a:ln>
                        <a:solidFill>
                          <a:schemeClr val="tx1"/>
                        </a:solidFill>
                        <a:effectLst/>
                        <a:latin typeface="Arial" charset="0"/>
                        <a:ea typeface="ＭＳ Ｐゴシック" charset="-128"/>
                      </a:endParaRPr>
                    </a:p>
                    <a:p>
                      <a:pPr marL="1079500" marR="0" lvl="0" indent="-1079500" algn="l" defTabSz="914400" rtl="0" eaLnBrk="1" fontAlgn="base" latinLnBrk="0" hangingPunct="1">
                        <a:lnSpc>
                          <a:spcPct val="95000"/>
                        </a:lnSpc>
                        <a:spcBef>
                          <a:spcPct val="0"/>
                        </a:spcBef>
                        <a:spcAft>
                          <a:spcPct val="0"/>
                        </a:spcAft>
                        <a:buClr>
                          <a:schemeClr val="hlink"/>
                        </a:buClr>
                        <a:buSzPct val="90000"/>
                        <a:buFont typeface="Wingdings" pitchFamily="2" charset="2"/>
                        <a:buNone/>
                        <a:tabLst/>
                      </a:pPr>
                      <a:r>
                        <a:rPr kumimoji="1" lang="ja-JP" altLang="en-US" sz="1600" b="0" i="0" u="none" strike="noStrike" cap="none" normalizeH="0" baseline="0" dirty="0" smtClean="0">
                          <a:ln>
                            <a:noFill/>
                          </a:ln>
                          <a:solidFill>
                            <a:schemeClr val="tx1"/>
                          </a:solidFill>
                          <a:effectLst/>
                          <a:latin typeface="Arial" charset="0"/>
                          <a:ea typeface="ＭＳ Ｐゴシック" charset="-128"/>
                        </a:rPr>
                        <a:t>　　　　　　　　　　　　　　　　　　　　　・防爆構造の器具を用いる　・・・・・・</a:t>
                      </a:r>
                    </a:p>
                  </a:txBody>
                  <a:tcPr marL="99060" marR="99060" marT="45721" marB="45721"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pSp>
        <p:nvGrpSpPr>
          <p:cNvPr id="37" name="Group 25"/>
          <p:cNvGrpSpPr>
            <a:grpSpLocks/>
          </p:cNvGrpSpPr>
          <p:nvPr/>
        </p:nvGrpSpPr>
        <p:grpSpPr bwMode="auto">
          <a:xfrm>
            <a:off x="3426827" y="1441551"/>
            <a:ext cx="4372105" cy="1786333"/>
            <a:chOff x="2034" y="2731"/>
            <a:chExt cx="2659" cy="1187"/>
          </a:xfrm>
        </p:grpSpPr>
        <p:sp>
          <p:nvSpPr>
            <p:cNvPr id="38" name="Picture 26" descr="引火性"/>
            <p:cNvSpPr>
              <a:spLocks noChangeAspect="1" noChangeArrowheads="1"/>
            </p:cNvSpPr>
            <p:nvPr/>
          </p:nvSpPr>
          <p:spPr bwMode="auto">
            <a:xfrm>
              <a:off x="2034" y="2734"/>
              <a:ext cx="498"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800">
                <a:latin typeface="Calibri" pitchFamily="34" charset="0"/>
              </a:endParaRPr>
            </a:p>
          </p:txBody>
        </p:sp>
        <p:pic>
          <p:nvPicPr>
            <p:cNvPr id="39" name="Picture 27" descr="急性毒性"/>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9" y="2738"/>
              <a:ext cx="49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28"/>
            <p:cNvSpPr txBox="1">
              <a:spLocks noChangeArrowheads="1"/>
            </p:cNvSpPr>
            <p:nvPr/>
          </p:nvSpPr>
          <p:spPr bwMode="auto">
            <a:xfrm>
              <a:off x="4019" y="2731"/>
              <a:ext cx="674"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3600">
                  <a:solidFill>
                    <a:srgbClr val="FF3300"/>
                  </a:solidFill>
                </a:rPr>
                <a:t>危険</a:t>
              </a:r>
            </a:p>
          </p:txBody>
        </p:sp>
        <p:sp>
          <p:nvSpPr>
            <p:cNvPr id="41" name="Text Box 29"/>
            <p:cNvSpPr txBox="1">
              <a:spLocks noChangeArrowheads="1"/>
            </p:cNvSpPr>
            <p:nvPr/>
          </p:nvSpPr>
          <p:spPr bwMode="auto">
            <a:xfrm>
              <a:off x="2137" y="3611"/>
              <a:ext cx="103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type="none" w="lg" len="lg"/>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dirty="0">
                  <a:solidFill>
                    <a:srgbClr val="FF3300"/>
                  </a:solidFill>
                </a:rPr>
                <a:t>取扱い注意</a:t>
              </a:r>
            </a:p>
          </p:txBody>
        </p:sp>
      </p:grpSp>
      <p:sp>
        <p:nvSpPr>
          <p:cNvPr id="51" name="Freeform 40"/>
          <p:cNvSpPr>
            <a:spLocks/>
          </p:cNvSpPr>
          <p:nvPr/>
        </p:nvSpPr>
        <p:spPr bwMode="auto">
          <a:xfrm>
            <a:off x="1856656" y="1694656"/>
            <a:ext cx="631164" cy="514350"/>
          </a:xfrm>
          <a:custGeom>
            <a:avLst/>
            <a:gdLst>
              <a:gd name="T0" fmla="*/ 2147483647 w 367"/>
              <a:gd name="T1" fmla="*/ 0 h 324"/>
              <a:gd name="T2" fmla="*/ 0 w 367"/>
              <a:gd name="T3" fmla="*/ 2147483647 h 324"/>
              <a:gd name="T4" fmla="*/ 2147483647 w 367"/>
              <a:gd name="T5" fmla="*/ 2147483647 h 324"/>
              <a:gd name="T6" fmla="*/ 0 60000 65536"/>
              <a:gd name="T7" fmla="*/ 0 60000 65536"/>
              <a:gd name="T8" fmla="*/ 0 60000 65536"/>
              <a:gd name="T9" fmla="*/ 0 w 367"/>
              <a:gd name="T10" fmla="*/ 0 h 324"/>
              <a:gd name="T11" fmla="*/ 367 w 367"/>
              <a:gd name="T12" fmla="*/ 324 h 324"/>
            </a:gdLst>
            <a:ahLst/>
            <a:cxnLst>
              <a:cxn ang="T6">
                <a:pos x="T0" y="T1"/>
              </a:cxn>
              <a:cxn ang="T7">
                <a:pos x="T2" y="T3"/>
              </a:cxn>
              <a:cxn ang="T8">
                <a:pos x="T4" y="T5"/>
              </a:cxn>
            </a:cxnLst>
            <a:rect l="T9" t="T10" r="T11" b="T12"/>
            <a:pathLst>
              <a:path w="367" h="324">
                <a:moveTo>
                  <a:pt x="355" y="0"/>
                </a:moveTo>
                <a:lnTo>
                  <a:pt x="0" y="324"/>
                </a:lnTo>
                <a:lnTo>
                  <a:pt x="367" y="276"/>
                </a:lnTo>
              </a:path>
            </a:pathLst>
          </a:custGeom>
          <a:solidFill>
            <a:srgbClr val="FFFFFF"/>
          </a:solidFill>
          <a:ln w="31750">
            <a:solidFill>
              <a:schemeClr val="tx1"/>
            </a:solidFill>
            <a:round/>
            <a:headEnd/>
            <a:tailEnd type="none" w="lg" len="lg"/>
          </a:ln>
        </p:spPr>
        <p:txBody>
          <a:bodyPr/>
          <a:lstStyle/>
          <a:p>
            <a:endParaRPr lang="ja-JP" altLang="en-US"/>
          </a:p>
        </p:txBody>
      </p:sp>
      <p:sp>
        <p:nvSpPr>
          <p:cNvPr id="55" name="タイトル 1"/>
          <p:cNvSpPr txBox="1">
            <a:spLocks/>
          </p:cNvSpPr>
          <p:nvPr/>
        </p:nvSpPr>
        <p:spPr bwMode="auto">
          <a:xfrm>
            <a:off x="221786" y="476671"/>
            <a:ext cx="9684214" cy="629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b="1" dirty="0">
                <a:latin typeface="メイリオ" panose="020B0604030504040204" pitchFamily="50" charset="-128"/>
                <a:ea typeface="メイリオ" panose="020B0604030504040204" pitchFamily="50" charset="-128"/>
                <a:cs typeface="メイリオ" panose="020B0604030504040204" pitchFamily="50" charset="-128"/>
              </a:rPr>
              <a:t>ＧＨＳ国連勧告に基づく表示・ＳＤＳとすることで法令の要件を満たすことができます</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pP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対応</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する</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JISZ7252,7253</a:t>
            </a:r>
            <a:r>
              <a:rPr lang="ja-JP" altLang="en-US" sz="1800" dirty="0" err="1"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事業者向け</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GHS</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分類ガイダンス等を参照してください</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582654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87BD1DF-11E3-42F2-B651-B731352B067F}" type="slidenum">
              <a:rPr lang="ja-JP" altLang="en-US" smtClean="0"/>
              <a:pPr/>
              <a:t>41</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1905262408"/>
              </p:ext>
            </p:extLst>
          </p:nvPr>
        </p:nvGraphicFramePr>
        <p:xfrm>
          <a:off x="128464" y="611444"/>
          <a:ext cx="9604466" cy="5908820"/>
        </p:xfrm>
        <a:graphic>
          <a:graphicData uri="http://schemas.openxmlformats.org/drawingml/2006/table">
            <a:tbl>
              <a:tblPr firstRow="1">
                <a:tableStyleId>{5940675A-B579-460E-94D1-54222C63F5DA}</a:tableStyleId>
              </a:tblPr>
              <a:tblGrid>
                <a:gridCol w="533551"/>
                <a:gridCol w="5515121"/>
                <a:gridCol w="3555794"/>
              </a:tblGrid>
              <a:tr h="0">
                <a:tc gridSpan="2">
                  <a:txBody>
                    <a:bodyPr/>
                    <a:lstStyle/>
                    <a:p>
                      <a:pPr marL="0" algn="l" defTabSz="914400" rtl="0" eaLnBrk="1" latinLnBrk="0" hangingPunct="1">
                        <a:lnSpc>
                          <a:spcPts val="1400"/>
                        </a:lnSpc>
                      </a:pPr>
                      <a:r>
                        <a:rPr kumimoji="1" lang="en-US" altLang="ja-JP" sz="12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事業場内で化学物質を取り扱っていますか。</a:t>
                      </a:r>
                      <a:endParaRPr kumimoji="1" lang="en-US" altLang="ja-JP" sz="12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rtl="0" eaLnBrk="1" latinLnBrk="0" hangingPunct="1">
                        <a:lnSpc>
                          <a:spcPts val="1400"/>
                        </a:lnSpc>
                      </a:pPr>
                      <a:r>
                        <a:rPr kumimoji="1" lang="ja-JP" altLang="en-US" sz="13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塗料、洗浄剤、加工材など、身近なものにも化学物質が使われています。</a:t>
                      </a:r>
                      <a:endParaRPr kumimoji="1" lang="ja-JP" altLang="en-US" sz="13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□はい　□いいえ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⇒いいえの場合、点検終了</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tcPr>
                </a:tc>
              </a:tr>
              <a:tr h="289376">
                <a:tc gridSpan="2">
                  <a:txBody>
                    <a:bodyPr/>
                    <a:lstStyle/>
                    <a:p>
                      <a:pPr marL="0" algn="l" defTabSz="914400" rtl="0" eaLnBrk="1" latinLnBrk="0" hangingPunct="1"/>
                      <a:r>
                        <a:rPr kumimoji="1" lang="en-US" altLang="ja-JP" sz="12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その製品に</a:t>
                      </a:r>
                      <a:r>
                        <a:rPr kumimoji="1" lang="en-US" altLang="ja-JP" sz="12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SDS</a:t>
                      </a:r>
                      <a:r>
                        <a:rPr kumimoji="1" lang="ja-JP" altLang="en-US" sz="1200" kern="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（安全データシート）は添付されていますか。</a:t>
                      </a:r>
                      <a:endParaRPr kumimoji="1" lang="ja-JP" altLang="en-US" sz="1200" kern="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no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□はい</a:t>
                      </a:r>
                      <a:r>
                        <a:rPr kumimoji="1" lang="ja-JP" altLang="en-US" sz="130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□いいえ　</a:t>
                      </a: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⇒いいえの場合、納入元から</a:t>
                      </a:r>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09738" indent="-277813"/>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入手してください</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431132">
                <a:tc gridSpan="2">
                  <a:txBody>
                    <a:bodyPr/>
                    <a:lstStyle/>
                    <a:p>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その化学物質は何ですか。法令上①～③のどれに当てはまりますか。</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①特定化学物質・有機溶剤　②①以外の</a:t>
                      </a: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SDS</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対象物　③その他</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rowSpan="2">
                  <a:txBody>
                    <a:bodyPr/>
                    <a:lstStyle/>
                    <a:p>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SDS</a:t>
                      </a: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適用法令」の</a:t>
                      </a:r>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欄を確認！または「職場の</a:t>
                      </a:r>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あんぜんサイト」などで検索！</a:t>
                      </a:r>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180975">
                        <a:spcBef>
                          <a:spcPts val="600"/>
                        </a:spcBef>
                      </a:pP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□②　□③</a:t>
                      </a:r>
                      <a:endPar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415760">
                <a:tc>
                  <a:txBody>
                    <a:bodyPr/>
                    <a:lstStyle/>
                    <a:p>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1270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400"/>
                        </a:lnSpc>
                      </a:pP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化学物質名　　　　　　　　　　　　　</a:t>
                      </a:r>
                      <a:r>
                        <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CAS</a:t>
                      </a: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番号</a:t>
                      </a:r>
                      <a:r>
                        <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(SDS</a:t>
                      </a: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に記載）</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　</a:t>
                      </a:r>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tr>
              <a:tr h="456631">
                <a:tc gridSpan="2">
                  <a:txBody>
                    <a:bodyPr/>
                    <a:lstStyle/>
                    <a:p>
                      <a:pPr marL="85725" indent="-85725"/>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その化学物質の取扱い業務について、リスクアセスメントを実施</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したことはありますか。</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□はい　□いいえ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r>
              <a:tr h="603465">
                <a:tc rowSpan="2">
                  <a:txBody>
                    <a:bodyPr/>
                    <a:lstStyle/>
                    <a:p>
                      <a:pPr marL="85725" indent="-85725"/>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1270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5725" indent="-85725"/>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はいの場合、その結果を確認することはできますか。</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⇒はいの場合、６</a:t>
                      </a: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⇒いいえの場合、　  </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リスクアセスメントを実施しましょう</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□はい　□いいえ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r>
              <a:tr h="288032">
                <a:tc vMerge="1">
                  <a:txBody>
                    <a:bodyPr/>
                    <a:lstStyle/>
                    <a:p>
                      <a:pPr marL="85725" indent="-85725"/>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marL="36000" marR="36000" marT="36000" marB="36000">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いいえの場合、　　　 </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リスクアセスメントを実施しましょう</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□はい　□いいえ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1296144">
                <a:tc gridSpan="2">
                  <a:txBody>
                    <a:bodyPr/>
                    <a:lstStyle/>
                    <a:p>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リスクアセスメントの方法を選択しましょう。</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（詳しくは</a:t>
                      </a: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ページ）</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SDS</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GHS</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分類による危険有害性情報を参照して確認します。</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90700" indent="-1790700">
                        <a:lnSpc>
                          <a:spcPts val="600"/>
                        </a:lnSpc>
                      </a:pP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90700" indent="-1790700"/>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危険性についての方法  →□災害シナリオを想定して見積もる方法</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90700" indent="-1790700"/>
                      <a:r>
                        <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（マトリクス法など）</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□法令規定を確認する方法　　 □その他</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有害性についての方法 </a:t>
                      </a:r>
                      <a:r>
                        <a:rPr kumimoji="1" lang="ja-JP" altLang="en-US" sz="1050"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→□ばく露濃度の測定（実測）　 □コントロール・バンディング</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ECETOC-TRA</a:t>
                      </a: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　　　　　□その他</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□危険性　□有害性</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235768">
                <a:tc gridSpan="2">
                  <a:txBody>
                    <a:bodyPr/>
                    <a:lstStyle/>
                    <a:p>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リスクアセスメントの結果を労働者に周知していますか。</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□はい　□いいえ　</a:t>
                      </a: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⇒いいえの場合、改善しましょう</a:t>
                      </a:r>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380527">
                <a:tc gridSpan="2">
                  <a:txBody>
                    <a:bodyPr/>
                    <a:lstStyle/>
                    <a:p>
                      <a:pPr>
                        <a:lnSpc>
                          <a:spcPts val="1400"/>
                        </a:lnSpc>
                      </a:pP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7.SDS</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の内容を労働者に周知していますか。</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400"/>
                        </a:lnSpc>
                      </a:pP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作業場に備付け、各労働者に配布、パソコンなどで閲覧などの方法があります。</a:t>
                      </a:r>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□はい　□いいえ　</a:t>
                      </a: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⇒いいえの場合、改善しましょう</a:t>
                      </a:r>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767755">
                <a:tc gridSpan="2">
                  <a:txBody>
                    <a:bodyPr/>
                    <a:lstStyle/>
                    <a:p>
                      <a:pPr marL="85725" indent="-85725"/>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8.SDS</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対象物</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の①または②）</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に当たる場合、納入された容器などに</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ラベル表示がされていますか。</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lnSpc>
                          <a:spcPts val="400"/>
                        </a:lnSpc>
                      </a:pPr>
                      <a:r>
                        <a:rPr kumimoji="1" lang="ja-JP" altLang="en-US"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3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5725" marR="0" indent="-85725" algn="l" defTabSz="956371"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⇒はいの場合、事業場内でもラベル表示したままにしましょう</a:t>
                      </a:r>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⇒いいえの場合、納入元にラベル表示について照会しましょう</a:t>
                      </a:r>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□はい　□いいえ</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7800" marR="37800" marT="37552" marB="37552">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タイトル 1"/>
          <p:cNvSpPr>
            <a:spLocks noGrp="1"/>
          </p:cNvSpPr>
          <p:nvPr>
            <p:ph type="title" idx="4294967295"/>
          </p:nvPr>
        </p:nvSpPr>
        <p:spPr>
          <a:xfrm>
            <a:off x="67418" y="117333"/>
            <a:ext cx="9710118" cy="359339"/>
          </a:xfrm>
          <a:solidFill>
            <a:schemeClr val="tx1">
              <a:lumMod val="50000"/>
              <a:lumOff val="50000"/>
            </a:schemeClr>
          </a:solidFill>
          <a:ln w="9525">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tIns="112957" rtlCol="0" anchor="ctr">
            <a:normAutofit fontScale="90000"/>
          </a:bodyPr>
          <a:lstStyle/>
          <a:p>
            <a:r>
              <a:rPr lang="ja-JP" altLang="en-US" sz="1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化学物質の</a:t>
            </a:r>
            <a:r>
              <a:rPr lang="en-US" altLang="ja-JP" sz="1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SDS</a:t>
            </a:r>
            <a:r>
              <a:rPr lang="ja-JP" altLang="en-US" sz="19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活用＆リスクアセスメント自主点検票</a:t>
            </a:r>
          </a:p>
        </p:txBody>
      </p:sp>
    </p:spTree>
    <p:extLst>
      <p:ext uri="{BB962C8B-B14F-4D97-AF65-F5344CB8AC3E}">
        <p14:creationId xmlns:p14="http://schemas.microsoft.com/office/powerpoint/2010/main" val="3035850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1371601"/>
            <a:ext cx="8420100" cy="1337319"/>
          </a:xfrm>
        </p:spPr>
        <p:txBody>
          <a:bodyPr/>
          <a:lstStyle/>
          <a:p>
            <a:r>
              <a:rPr lang="ja-JP" altLang="en-US" dirty="0" smtClean="0">
                <a:latin typeface="HG正楷書体-PRO" panose="03000600000000000000" pitchFamily="66" charset="-128"/>
                <a:ea typeface="HG正楷書体-PRO" panose="03000600000000000000" pitchFamily="66" charset="-128"/>
              </a:rPr>
              <a:t>行政の動き</a:t>
            </a:r>
            <a:endParaRPr kumimoji="1" lang="ja-JP" altLang="en-US" dirty="0">
              <a:latin typeface="HG正楷書体-PRO" panose="03000600000000000000" pitchFamily="66" charset="-128"/>
              <a:ea typeface="HG正楷書体-PRO" panose="03000600000000000000" pitchFamily="66" charset="-128"/>
            </a:endParaRPr>
          </a:p>
        </p:txBody>
      </p:sp>
      <p:sp>
        <p:nvSpPr>
          <p:cNvPr id="3" name="コンテンツ プレースホルダー 2"/>
          <p:cNvSpPr>
            <a:spLocks noGrp="1"/>
          </p:cNvSpPr>
          <p:nvPr>
            <p:ph type="body" idx="1"/>
          </p:nvPr>
        </p:nvSpPr>
        <p:spPr>
          <a:xfrm>
            <a:off x="848544" y="2996952"/>
            <a:ext cx="8420100" cy="1520477"/>
          </a:xfrm>
        </p:spPr>
        <p:txBody>
          <a:bodyPr>
            <a:noAutofit/>
          </a:bodyPr>
          <a:lstStyle/>
          <a:p>
            <a:pPr marL="742950" lvl="1" indent="-285750" algn="ctr">
              <a:buFont typeface="Wingdings" panose="05000000000000000000" pitchFamily="2" charset="2"/>
              <a:buChar char="p"/>
            </a:pPr>
            <a:r>
              <a:rPr lang="en-US" altLang="ja-JP" sz="2000" dirty="0" smtClean="0">
                <a:latin typeface="HG正楷書体-PRO" panose="03000600000000000000" pitchFamily="66" charset="-128"/>
                <a:ea typeface="HG正楷書体-PRO" panose="03000600000000000000" pitchFamily="66" charset="-128"/>
              </a:rPr>
              <a:t>SDS</a:t>
            </a:r>
            <a:r>
              <a:rPr lang="ja-JP" altLang="en-US" sz="2000" dirty="0" smtClean="0">
                <a:latin typeface="HG正楷書体-PRO" panose="03000600000000000000" pitchFamily="66" charset="-128"/>
                <a:ea typeface="HG正楷書体-PRO" panose="03000600000000000000" pitchFamily="66" charset="-128"/>
              </a:rPr>
              <a:t>交付義務</a:t>
            </a:r>
            <a:r>
              <a:rPr lang="ja-JP" altLang="en-US" sz="2000" dirty="0">
                <a:latin typeface="HG正楷書体-PRO" panose="03000600000000000000" pitchFamily="66" charset="-128"/>
                <a:ea typeface="HG正楷書体-PRO" panose="03000600000000000000" pitchFamily="66" charset="-128"/>
              </a:rPr>
              <a:t>対象物質の追加（検討中</a:t>
            </a:r>
            <a:r>
              <a:rPr lang="ja-JP" altLang="en-US" sz="2000" dirty="0" smtClean="0">
                <a:latin typeface="HG正楷書体-PRO" panose="03000600000000000000" pitchFamily="66" charset="-128"/>
                <a:ea typeface="HG正楷書体-PRO" panose="03000600000000000000" pitchFamily="66" charset="-128"/>
              </a:rPr>
              <a:t>）</a:t>
            </a:r>
            <a:endParaRPr lang="en-US" altLang="ja-JP" sz="2000" dirty="0" smtClean="0">
              <a:latin typeface="HG正楷書体-PRO" panose="03000600000000000000" pitchFamily="66" charset="-128"/>
              <a:ea typeface="HG正楷書体-PRO" panose="03000600000000000000" pitchFamily="66" charset="-128"/>
            </a:endParaRPr>
          </a:p>
          <a:p>
            <a:pPr marL="285750" indent="-285750">
              <a:buFont typeface="Wingdings" panose="05000000000000000000" pitchFamily="2" charset="2"/>
              <a:buChar char="p"/>
            </a:pPr>
            <a:r>
              <a:rPr kumimoji="1" lang="ja-JP" altLang="en-US" dirty="0" smtClean="0">
                <a:latin typeface="HG正楷書体-PRO" panose="03000600000000000000" pitchFamily="66" charset="-128"/>
                <a:ea typeface="HG正楷書体-PRO" panose="03000600000000000000" pitchFamily="66" charset="-128"/>
              </a:rPr>
              <a:t>国によるリスク評価</a:t>
            </a:r>
          </a:p>
          <a:p>
            <a:pPr marL="285750" indent="-285750">
              <a:buFont typeface="Wingdings" panose="05000000000000000000" pitchFamily="2" charset="2"/>
              <a:buChar char="p"/>
            </a:pPr>
            <a:r>
              <a:rPr lang="ja-JP" altLang="en-US" dirty="0">
                <a:latin typeface="HG正楷書体-PRO" panose="03000600000000000000" pitchFamily="66" charset="-128"/>
                <a:ea typeface="HG正楷書体-PRO" panose="03000600000000000000" pitchFamily="66" charset="-128"/>
              </a:rPr>
              <a:t>ナフタレン、</a:t>
            </a:r>
            <a:r>
              <a:rPr lang="ja-JP" altLang="en-US" dirty="0" smtClean="0">
                <a:latin typeface="HG正楷書体-PRO" panose="03000600000000000000" pitchFamily="66" charset="-128"/>
                <a:ea typeface="HG正楷書体-PRO" panose="03000600000000000000" pitchFamily="66" charset="-128"/>
              </a:rPr>
              <a:t>リフラクトリーセラミックファイバー特定</a:t>
            </a:r>
            <a:r>
              <a:rPr lang="ja-JP" altLang="en-US" dirty="0">
                <a:latin typeface="HG正楷書体-PRO" panose="03000600000000000000" pitchFamily="66" charset="-128"/>
                <a:ea typeface="HG正楷書体-PRO" panose="03000600000000000000" pitchFamily="66" charset="-128"/>
              </a:rPr>
              <a:t>化学物質としての規制強化</a:t>
            </a:r>
          </a:p>
          <a:p>
            <a:pPr marL="285750" indent="-285750">
              <a:buFont typeface="Wingdings" panose="05000000000000000000" pitchFamily="2" charset="2"/>
              <a:buChar char="p"/>
            </a:pPr>
            <a:endParaRPr kumimoji="1" lang="ja-JP" altLang="en-US" dirty="0">
              <a:latin typeface="HG正楷書体-PRO" panose="03000600000000000000" pitchFamily="66" charset="-128"/>
              <a:ea typeface="HG正楷書体-PRO" panose="03000600000000000000" pitchFamily="66" charset="-128"/>
            </a:endParaRPr>
          </a:p>
        </p:txBody>
      </p:sp>
      <p:sp>
        <p:nvSpPr>
          <p:cNvPr id="4" name="スライド番号プレースホルダー 3"/>
          <p:cNvSpPr>
            <a:spLocks noGrp="1"/>
          </p:cNvSpPr>
          <p:nvPr>
            <p:ph type="sldNum" sz="quarter" idx="12"/>
          </p:nvPr>
        </p:nvSpPr>
        <p:spPr/>
        <p:txBody>
          <a:bodyPr/>
          <a:lstStyle/>
          <a:p>
            <a:fld id="{053BD603-0465-4EF9-ACDB-C2455884D4A8}" type="slidenum">
              <a:rPr kumimoji="1" lang="ja-JP" altLang="en-US" smtClean="0"/>
              <a:t>42</a:t>
            </a:fld>
            <a:endParaRPr kumimoji="1" lang="ja-JP" altLang="en-US"/>
          </a:p>
        </p:txBody>
      </p:sp>
    </p:spTree>
    <p:extLst>
      <p:ext uri="{BB962C8B-B14F-4D97-AF65-F5344CB8AC3E}">
        <p14:creationId xmlns:p14="http://schemas.microsoft.com/office/powerpoint/2010/main" val="8406003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44016"/>
            <a:ext cx="8915400" cy="548680"/>
          </a:xfrm>
        </p:spPr>
        <p:style>
          <a:lnRef idx="1">
            <a:schemeClr val="accent2"/>
          </a:lnRef>
          <a:fillRef idx="3">
            <a:schemeClr val="accent2"/>
          </a:fillRef>
          <a:effectRef idx="2">
            <a:schemeClr val="accent2"/>
          </a:effectRef>
          <a:fontRef idx="minor">
            <a:schemeClr val="lt1"/>
          </a:fontRef>
        </p:style>
        <p:txBody>
          <a:bodyPr anchor="ctr">
            <a:normAutofit/>
          </a:bodyPr>
          <a:lstStyle/>
          <a:p>
            <a:pPr>
              <a:lnSpc>
                <a:spcPct val="100000"/>
              </a:lnSpc>
            </a:pP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SDS</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交付義務</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対象物質の</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追加検討</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ー 2"/>
          <p:cNvSpPr>
            <a:spLocks noGrp="1"/>
          </p:cNvSpPr>
          <p:nvPr>
            <p:ph sz="half" idx="1"/>
          </p:nvPr>
        </p:nvSpPr>
        <p:spPr>
          <a:xfrm>
            <a:off x="273520" y="836712"/>
            <a:ext cx="9360000" cy="1080120"/>
          </a:xfrm>
        </p:spPr>
        <p:txBody>
          <a:bodyPr>
            <a:normAutofit fontScale="92500"/>
          </a:bodyPr>
          <a:lstStyle/>
          <a:p>
            <a:pPr marL="0" indent="0">
              <a:buNone/>
            </a:pPr>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◆経緯</a:t>
            </a:r>
            <a:endParaRPr kumimoji="1"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SDS</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制度創設。令別表第</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700" dirty="0" smtClean="0">
                <a:latin typeface="メイリオ" panose="020B0604030504040204" pitchFamily="50" charset="-128"/>
                <a:ea typeface="メイリオ" panose="020B0604030504040204" pitchFamily="50" charset="-128"/>
                <a:cs typeface="メイリオ" panose="020B0604030504040204" pitchFamily="50" charset="-128"/>
              </a:rPr>
              <a:t>（名称等を通知すべき危険物及び有害物）</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が定められた。</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年、危険性の観点</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で</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物質追加され、現在の</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640</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物質となった。</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5"/>
          <p:cNvSpPr>
            <a:spLocks noGrp="1"/>
          </p:cNvSpPr>
          <p:nvPr>
            <p:ph type="sldNum" sz="quarter" idx="12"/>
          </p:nvPr>
        </p:nvSpPr>
        <p:spPr>
          <a:xfrm>
            <a:off x="7466136" y="6448251"/>
            <a:ext cx="2311400" cy="365125"/>
          </a:xfrm>
        </p:spPr>
        <p:txBody>
          <a:bodyPr/>
          <a:lstStyle/>
          <a:p>
            <a:fld id="{053BD603-0465-4EF9-ACDB-C2455884D4A8}" type="slidenum">
              <a:rPr kumimoji="1" lang="ja-JP" altLang="en-US" sz="1800" smtClean="0"/>
              <a:t>43</a:t>
            </a:fld>
            <a:endParaRPr kumimoji="1" lang="ja-JP" altLang="en-US" sz="1800" dirty="0"/>
          </a:p>
        </p:txBody>
      </p:sp>
      <p:sp>
        <p:nvSpPr>
          <p:cNvPr id="5" name="コンテンツ プレースホルダー 2"/>
          <p:cNvSpPr txBox="1">
            <a:spLocks/>
          </p:cNvSpPr>
          <p:nvPr/>
        </p:nvSpPr>
        <p:spPr>
          <a:xfrm>
            <a:off x="273520" y="1916832"/>
            <a:ext cx="9360000" cy="1080120"/>
          </a:xfrm>
          <a:prstGeom prst="rect">
            <a:avLst/>
          </a:prstGeom>
        </p:spPr>
        <p:txBody>
          <a:bodyPr vert="horz" lIns="91440" tIns="45720" rIns="91440" bIns="45720" rtlCol="0">
            <a:normAutofit/>
          </a:bodyPr>
          <a:lstStyle>
            <a:lvl1pPr indent="0">
              <a:spcBef>
                <a:spcPct val="20000"/>
              </a:spcBef>
              <a:buFont typeface="Arial" pitchFamily="34" charset="0"/>
              <a:buNone/>
              <a:defRPr sz="2400">
                <a:solidFill>
                  <a:schemeClr val="tx1">
                    <a:lumMod val="50000"/>
                    <a:lumOff val="50000"/>
                  </a:schemeClr>
                </a:solidFill>
                <a:latin typeface="+mj-lt"/>
              </a:defRPr>
            </a:lvl1pPr>
            <a:lvl2pPr marL="742950" indent="-285750">
              <a:spcBef>
                <a:spcPct val="20000"/>
              </a:spcBef>
              <a:buFont typeface="Courier New" pitchFamily="49" charset="0"/>
              <a:buChar char="o"/>
              <a:defRPr sz="1600">
                <a:solidFill>
                  <a:schemeClr val="tx1">
                    <a:lumMod val="50000"/>
                    <a:lumOff val="50000"/>
                  </a:schemeClr>
                </a:solidFill>
                <a:latin typeface="+mj-lt"/>
              </a:defRPr>
            </a:lvl2pPr>
            <a:lvl3pPr marL="1143000" indent="-228600">
              <a:spcBef>
                <a:spcPct val="20000"/>
              </a:spcBef>
              <a:buFont typeface="Arial" pitchFamily="34" charset="0"/>
              <a:buChar char="•"/>
              <a:defRPr sz="1600">
                <a:solidFill>
                  <a:schemeClr val="tx1">
                    <a:lumMod val="50000"/>
                    <a:lumOff val="50000"/>
                  </a:schemeClr>
                </a:solidFill>
                <a:latin typeface="+mj-lt"/>
              </a:defRPr>
            </a:lvl3pPr>
            <a:lvl4pPr marL="1600200" indent="-228600">
              <a:spcBef>
                <a:spcPct val="20000"/>
              </a:spcBef>
              <a:buFont typeface="Courier New" pitchFamily="49" charset="0"/>
              <a:buChar char="o"/>
              <a:defRPr sz="1600">
                <a:solidFill>
                  <a:schemeClr val="tx1">
                    <a:lumMod val="50000"/>
                    <a:lumOff val="50000"/>
                  </a:schemeClr>
                </a:solidFill>
                <a:latin typeface="+mj-lt"/>
              </a:defRPr>
            </a:lvl4pPr>
            <a:lvl5pPr marL="2057400" indent="-228600">
              <a:spcBef>
                <a:spcPct val="20000"/>
              </a:spcBef>
              <a:buFont typeface="Arial" pitchFamily="34" charset="0"/>
              <a:buChar char="•"/>
              <a:defRPr sz="1600">
                <a:solidFill>
                  <a:schemeClr val="tx1">
                    <a:lumMod val="50000"/>
                    <a:lumOff val="50000"/>
                  </a:schemeClr>
                </a:solidFill>
                <a:latin typeface="+mj-lt"/>
              </a:defRPr>
            </a:lvl5pPr>
            <a:lvl6pPr marL="2514600" indent="-228600">
              <a:spcBef>
                <a:spcPct val="20000"/>
              </a:spcBef>
              <a:buFont typeface="Courier New" pitchFamily="49" charset="0"/>
              <a:buChar char="o"/>
              <a:defRPr sz="1600">
                <a:solidFill>
                  <a:schemeClr val="tx1">
                    <a:lumMod val="50000"/>
                    <a:lumOff val="50000"/>
                  </a:schemeClr>
                </a:solidFill>
                <a:latin typeface="+mj-lt"/>
              </a:defRPr>
            </a:lvl6pPr>
            <a:lvl7pPr marL="2971800" indent="-228600">
              <a:spcBef>
                <a:spcPct val="20000"/>
              </a:spcBef>
              <a:buFont typeface="Arial" pitchFamily="34" charset="0"/>
              <a:buChar char="•"/>
              <a:defRPr sz="1600">
                <a:solidFill>
                  <a:schemeClr val="tx1">
                    <a:lumMod val="50000"/>
                    <a:lumOff val="50000"/>
                  </a:schemeClr>
                </a:solidFill>
                <a:latin typeface="+mj-lt"/>
              </a:defRPr>
            </a:lvl7pPr>
            <a:lvl8pPr marL="3429000" indent="-228600">
              <a:spcBef>
                <a:spcPct val="20000"/>
              </a:spcBef>
              <a:buFont typeface="Courier New" pitchFamily="49" charset="0"/>
              <a:buChar char="o"/>
              <a:defRPr sz="1600">
                <a:solidFill>
                  <a:schemeClr val="tx1">
                    <a:lumMod val="50000"/>
                    <a:lumOff val="50000"/>
                  </a:schemeClr>
                </a:solidFill>
                <a:latin typeface="+mj-lt"/>
              </a:defRPr>
            </a:lvl8pPr>
            <a:lvl9pPr marL="3886200" indent="-228600">
              <a:spcBef>
                <a:spcPct val="20000"/>
              </a:spcBef>
              <a:buFont typeface="Arial" pitchFamily="34" charset="0"/>
              <a:buChar char="•"/>
              <a:defRPr sz="1600">
                <a:solidFill>
                  <a:schemeClr val="tx1">
                    <a:lumMod val="50000"/>
                    <a:lumOff val="50000"/>
                  </a:schemeClr>
                </a:solidFill>
                <a:latin typeface="+mj-lt"/>
              </a:defRPr>
            </a:lvl9pPr>
          </a:lstStyle>
          <a:p>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◆有害性物質の選定</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基準</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marL="182563"/>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日本</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産業衛生学会又は米国労働衛生専門家会議（</a:t>
            </a:r>
            <a:r>
              <a:rPr lang="en-US" altLang="ja-JP" sz="1800" dirty="0">
                <a:latin typeface="メイリオ" panose="020B0604030504040204" pitchFamily="50" charset="-128"/>
                <a:ea typeface="メイリオ" panose="020B0604030504040204" pitchFamily="50" charset="-128"/>
                <a:cs typeface="メイリオ" panose="020B0604030504040204" pitchFamily="50" charset="-128"/>
              </a:rPr>
              <a:t>ACGIH</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）において許容濃度等が勧告された物質</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労働災害の原因となった物質から選定</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3"/>
          <p:cNvSpPr txBox="1">
            <a:spLocks/>
          </p:cNvSpPr>
          <p:nvPr/>
        </p:nvSpPr>
        <p:spPr>
          <a:xfrm>
            <a:off x="495820" y="2996952"/>
            <a:ext cx="8915400" cy="360040"/>
          </a:xfrm>
          <a:prstGeom prst="rect">
            <a:avLst/>
          </a:prstGeom>
          <a:solidFill>
            <a:srgbClr val="00B050"/>
          </a:solidFill>
          <a:ln>
            <a:solidFill>
              <a:schemeClr val="accent1">
                <a:lumMod val="75000"/>
              </a:schemeClr>
            </a:solidFill>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800" b="1" dirty="0" smtClean="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800" b="1" dirty="0" smtClean="0">
                <a:latin typeface="メイリオ" panose="020B0604030504040204" pitchFamily="50" charset="-128"/>
                <a:ea typeface="メイリオ" panose="020B0604030504040204" pitchFamily="50" charset="-128"/>
                <a:cs typeface="メイリオ" panose="020B0604030504040204" pitchFamily="50" charset="-128"/>
              </a:rPr>
              <a:t>年度化学物質のリスク評価に係る企画検討会</a:t>
            </a: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495821" y="5216426"/>
            <a:ext cx="9281715" cy="109289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buFont typeface="Arial" panose="020B0604020202020204" pitchFamily="34" charset="0"/>
              <a:buChar char="•"/>
            </a:pPr>
            <a:r>
              <a:rPr lang="ja-JP" altLang="ja-JP" sz="2000" spc="-150" dirty="0" smtClean="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プロペン</a:t>
            </a:r>
            <a:r>
              <a:rPr lang="ja-JP" altLang="ja-JP" sz="2000" spc="-15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やジクロロ酢酸など</a:t>
            </a:r>
            <a:r>
              <a:rPr lang="en-US" altLang="ja-JP" sz="2000" spc="-15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ja-JP" sz="2000" spc="-15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物質について施行令別表第９へ追加することが妥当</a:t>
            </a:r>
            <a:endParaRPr lang="en-US" altLang="ja-JP" sz="2000" spc="-15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a:buFont typeface="Arial" panose="020B0604020202020204" pitchFamily="34" charset="0"/>
              <a:buChar char="•"/>
            </a:pPr>
            <a:r>
              <a:rPr lang="en-US" altLang="ja-JP" sz="2000" spc="-150" dirty="0" smtClean="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ja-JP" sz="2000" spc="-15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物質については継続して検討を行い、２物質については追加を見送ることが妥当</a:t>
            </a:r>
          </a:p>
          <a:p>
            <a:pPr marL="342900" indent="-342900">
              <a:buFont typeface="Arial" panose="020B0604020202020204" pitchFamily="34" charset="0"/>
              <a:buChar char="•"/>
            </a:pPr>
            <a:r>
              <a:rPr lang="ja-JP" altLang="en-US" sz="20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今後、</a:t>
            </a:r>
            <a:r>
              <a:rPr lang="ja-JP" altLang="ja-JP" sz="20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法令改正の検討などの必要な準備を</a:t>
            </a:r>
            <a:r>
              <a:rPr lang="ja-JP" altLang="ja-JP" sz="2000" dirty="0" smtClean="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進め</a:t>
            </a:r>
            <a:r>
              <a:rPr lang="ja-JP" altLang="en-US" sz="2000" dirty="0" smtClean="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る</a:t>
            </a:r>
            <a:endParaRPr kumimoji="1" lang="ja-JP" altLang="en-US" sz="2000" dirty="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208584" y="3933056"/>
            <a:ext cx="8568952" cy="720080"/>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米国</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労働衛生専門家会議</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ACGIH</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が許容濃度を勧告するなど、国際的に一定の有害性が認められた物質を中心に、</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38</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の化学物質に</a:t>
            </a:r>
            <a:r>
              <a:rPr lang="ja-JP"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ついて追加</a:t>
            </a:r>
            <a:r>
              <a:rPr lang="ja-JP"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の必要性を検討</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コンテンツ プレースホルダー 4"/>
          <p:cNvSpPr>
            <a:spLocks noGrp="1"/>
          </p:cNvSpPr>
          <p:nvPr>
            <p:ph idx="1"/>
          </p:nvPr>
        </p:nvSpPr>
        <p:spPr>
          <a:xfrm>
            <a:off x="480148" y="3501008"/>
            <a:ext cx="6921124" cy="432048"/>
          </a:xfrm>
          <a:ln/>
        </p:spPr>
        <p:style>
          <a:lnRef idx="2">
            <a:schemeClr val="accent3">
              <a:shade val="50000"/>
            </a:schemeClr>
          </a:lnRef>
          <a:fillRef idx="1">
            <a:schemeClr val="accent3"/>
          </a:fillRef>
          <a:effectRef idx="0">
            <a:schemeClr val="accent3"/>
          </a:effectRef>
          <a:fontRef idx="minor">
            <a:schemeClr val="lt1"/>
          </a:fontRef>
        </p:style>
        <p:txBody>
          <a:bodyPr anchor="ctr" anchorCtr="0">
            <a:noAutofit/>
          </a:bodyPr>
          <a:lstStyle/>
          <a:p>
            <a:pPr marL="0" indent="0">
              <a:buNone/>
            </a:pP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労働</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安全衛生法施行令別表第９に新たに追加する</a:t>
            </a: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物質</a:t>
            </a: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の検討</a:t>
            </a:r>
            <a:endParaRPr lang="ja-JP"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495821" y="4797152"/>
            <a:ext cx="4745212" cy="36933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chorCtr="0">
            <a:noAutofit/>
          </a:bodyPr>
          <a:lstStyle>
            <a:lvl1pPr indent="0">
              <a:spcBef>
                <a:spcPct val="20000"/>
              </a:spcBef>
              <a:buFont typeface="Arial" panose="020B0604020202020204" pitchFamily="34" charset="0"/>
              <a:buNone/>
              <a:defRPr>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spcBef>
                <a:spcPct val="20000"/>
              </a:spcBef>
              <a:buFont typeface="Arial" panose="020B0604020202020204" pitchFamily="34" charset="0"/>
              <a:buChar char="–"/>
              <a:defRPr sz="2400"/>
            </a:lvl2pPr>
            <a:lvl3pPr marL="1143000" indent="-228600">
              <a:spcBef>
                <a:spcPct val="20000"/>
              </a:spcBef>
              <a:buFont typeface="Arial" panose="020B0604020202020204" pitchFamily="34" charset="0"/>
              <a:buChar char="•"/>
              <a:defRPr sz="2000"/>
            </a:lvl3pPr>
            <a:lvl4pPr marL="1600200" indent="-228600">
              <a:spcBef>
                <a:spcPct val="20000"/>
              </a:spcBef>
              <a:buFont typeface="Arial" panose="020B0604020202020204" pitchFamily="34" charset="0"/>
              <a:buChar char="–"/>
            </a:lvl4pPr>
            <a:lvl5pPr marL="2057400" indent="-228600">
              <a:spcBef>
                <a:spcPct val="20000"/>
              </a:spcBef>
              <a:buFont typeface="Arial" panose="020B0604020202020204" pitchFamily="34" charset="0"/>
              <a:buChar char="»"/>
            </a:lvl5pPr>
            <a:lvl6pPr marL="2514600" indent="-228600">
              <a:spcBef>
                <a:spcPct val="20000"/>
              </a:spcBef>
              <a:buFont typeface="Arial" panose="020B0604020202020204" pitchFamily="34" charset="0"/>
              <a:buChar char="•"/>
            </a:lvl6pPr>
            <a:lvl7pPr marL="2971800" indent="-228600">
              <a:spcBef>
                <a:spcPct val="20000"/>
              </a:spcBef>
              <a:buFont typeface="Arial" panose="020B0604020202020204" pitchFamily="34" charset="0"/>
              <a:buChar char="•"/>
            </a:lvl7pPr>
            <a:lvl8pPr marL="3429000" indent="-228600">
              <a:spcBef>
                <a:spcPct val="20000"/>
              </a:spcBef>
              <a:buFont typeface="Arial" panose="020B0604020202020204" pitchFamily="34" charset="0"/>
              <a:buChar char="•"/>
            </a:lvl8pPr>
            <a:lvl9pPr marL="3886200" indent="-228600">
              <a:spcBef>
                <a:spcPct val="20000"/>
              </a:spcBef>
              <a:buFont typeface="Arial" panose="020B0604020202020204" pitchFamily="34" charset="0"/>
              <a:buChar char="•"/>
            </a:lvl9pPr>
          </a:lstStyle>
          <a:p>
            <a:r>
              <a:rPr lang="ja-JP" altLang="en-US" dirty="0"/>
              <a:t>検討結果報告書</a:t>
            </a:r>
            <a:r>
              <a:rPr lang="en-US" altLang="ja-JP" dirty="0"/>
              <a:t>※</a:t>
            </a:r>
            <a:r>
              <a:rPr lang="ja-JP" altLang="en-US" dirty="0"/>
              <a:t>９月１日公表</a:t>
            </a:r>
          </a:p>
        </p:txBody>
      </p:sp>
      <p:sp>
        <p:nvSpPr>
          <p:cNvPr id="13" name="下矢印 12"/>
          <p:cNvSpPr/>
          <p:nvPr/>
        </p:nvSpPr>
        <p:spPr>
          <a:xfrm>
            <a:off x="632520" y="4005064"/>
            <a:ext cx="21602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10927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06506" y="116632"/>
            <a:ext cx="8915400" cy="936104"/>
          </a:xfrm>
          <a:noFill/>
          <a:ln>
            <a:noFill/>
          </a:ln>
          <a:scene3d>
            <a:camera prst="orthographicFront"/>
            <a:lightRig rig="threePt" dir="t"/>
          </a:scene3d>
          <a:sp3d>
            <a:bevelT/>
          </a:sp3d>
        </p:spPr>
        <p:txBody>
          <a:bodyPr>
            <a:noAutofit/>
          </a:bodyPr>
          <a:lstStyle/>
          <a:p>
            <a:r>
              <a:rPr lang="ja-JP" altLang="en-US" sz="2400" b="1"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400" b="1"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2400" b="1" dirty="0" smtClean="0">
                <a:effectLst/>
                <a:latin typeface="メイリオ" panose="020B0604030504040204" pitchFamily="50" charset="-128"/>
                <a:ea typeface="メイリオ" panose="020B0604030504040204" pitchFamily="50" charset="-128"/>
                <a:cs typeface="メイリオ" panose="020B0604030504040204" pitchFamily="50" charset="-128"/>
              </a:rPr>
              <a:t>年度化学物質のリスク評価に係る企画検討会報告書</a:t>
            </a:r>
            <a:r>
              <a:rPr lang="en-US" altLang="ja-JP" sz="2400" b="1" dirty="0" smtClean="0">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b="1" dirty="0" smtClean="0">
                <a:effectLst/>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200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200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dirty="0" smtClean="0">
                <a:effectLst/>
                <a:latin typeface="メイリオ" panose="020B0604030504040204" pitchFamily="50" charset="-128"/>
                <a:ea typeface="メイリオ" panose="020B0604030504040204" pitchFamily="50" charset="-128"/>
                <a:cs typeface="メイリオ" panose="020B0604030504040204" pitchFamily="50" charset="-128"/>
              </a:rPr>
              <a:t>日公表</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187574753"/>
              </p:ext>
            </p:extLst>
          </p:nvPr>
        </p:nvGraphicFramePr>
        <p:xfrm>
          <a:off x="255400" y="1700811"/>
          <a:ext cx="9283032" cy="4611048"/>
        </p:xfrm>
        <a:graphic>
          <a:graphicData uri="http://schemas.openxmlformats.org/drawingml/2006/table">
            <a:tbl>
              <a:tblPr firstCol="1">
                <a:tableStyleId>{69C7853C-536D-4A76-A0AE-DD22124D55A5}</a:tableStyleId>
              </a:tblPr>
              <a:tblGrid>
                <a:gridCol w="4290477"/>
                <a:gridCol w="4992555"/>
              </a:tblGrid>
              <a:tr h="311816">
                <a:tc>
                  <a:txBody>
                    <a:bodyPr/>
                    <a:lstStyle/>
                    <a:p>
                      <a:pPr algn="just">
                        <a:spcAft>
                          <a:spcPts val="0"/>
                        </a:spcAft>
                      </a:pPr>
                      <a:r>
                        <a:rPr 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ブロモプロパン</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c>
                  <a:txBody>
                    <a:bodyPr/>
                    <a:lstStyle/>
                    <a:p>
                      <a:pPr algn="just">
                        <a:spcAft>
                          <a:spcPts val="0"/>
                        </a:spcAft>
                      </a:pPr>
                      <a:r>
                        <a:rPr 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O-3-</a:t>
                      </a: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クロロ</a:t>
                      </a:r>
                      <a:r>
                        <a:rPr 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-4-</a:t>
                      </a: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メチルクマリン</a:t>
                      </a:r>
                      <a:r>
                        <a:rPr 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-7-</a:t>
                      </a: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イル</a:t>
                      </a:r>
                      <a:r>
                        <a:rPr 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O,O-</a:t>
                      </a: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ジエチルホスホロチオアート</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r>
              <a:tr h="321778">
                <a:tc>
                  <a:txBody>
                    <a:bodyPr/>
                    <a:lstStyle/>
                    <a:p>
                      <a:pPr algn="just">
                        <a:spcAft>
                          <a:spcPts val="0"/>
                        </a:spcAft>
                      </a:pPr>
                      <a:r>
                        <a:rPr 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3-</a:t>
                      </a: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ブロモ</a:t>
                      </a:r>
                      <a:r>
                        <a:rPr 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プロペン</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c>
                  <a:txBody>
                    <a:bodyPr/>
                    <a:lstStyle/>
                    <a:p>
                      <a:pPr algn="just">
                        <a:spcAft>
                          <a:spcPts val="0"/>
                        </a:spcAft>
                      </a:pPr>
                      <a:r>
                        <a:rPr lang="ja-JP" sz="1200" b="1" kern="100">
                          <a:effectLst/>
                          <a:latin typeface="メイリオ" panose="020B0604030504040204" pitchFamily="50" charset="-128"/>
                          <a:ea typeface="メイリオ" panose="020B0604030504040204" pitchFamily="50" charset="-128"/>
                          <a:cs typeface="メイリオ" panose="020B0604030504040204" pitchFamily="50" charset="-128"/>
                        </a:rPr>
                        <a:t>アルミニウム（金属）</a:t>
                      </a:r>
                      <a:endParaRPr lang="ja-JP" sz="1050" b="1" kern="1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r>
              <a:tr h="321778">
                <a:tc>
                  <a:txBody>
                    <a:bodyPr/>
                    <a:lstStyle/>
                    <a:p>
                      <a:pPr algn="just">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ブテン（全異性体）</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c>
                  <a:txBody>
                    <a:bodyPr/>
                    <a:lstStyle/>
                    <a:p>
                      <a:pPr algn="just">
                        <a:spcAft>
                          <a:spcPts val="0"/>
                        </a:spcAft>
                      </a:pPr>
                      <a:r>
                        <a:rPr lang="ja-JP" sz="1200" b="1" kern="100">
                          <a:effectLst/>
                          <a:latin typeface="メイリオ" panose="020B0604030504040204" pitchFamily="50" charset="-128"/>
                          <a:ea typeface="メイリオ" panose="020B0604030504040204" pitchFamily="50" charset="-128"/>
                          <a:cs typeface="メイリオ" panose="020B0604030504040204" pitchFamily="50" charset="-128"/>
                        </a:rPr>
                        <a:t>ヘキサフルオロアルミン酸三ナトリウム</a:t>
                      </a:r>
                      <a:endParaRPr lang="ja-JP" sz="1050" b="1" kern="1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r>
              <a:tr h="321778">
                <a:tc>
                  <a:txBody>
                    <a:bodyPr/>
                    <a:lstStyle/>
                    <a:p>
                      <a:pPr algn="just">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テトラヒドロメチル無水フタル酸</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c>
                  <a:txBody>
                    <a:bodyPr/>
                    <a:lstStyle/>
                    <a:p>
                      <a:pPr algn="just">
                        <a:spcAft>
                          <a:spcPts val="0"/>
                        </a:spcAft>
                      </a:pPr>
                      <a:r>
                        <a:rPr lang="ja-JP" sz="1200" b="1" kern="100">
                          <a:effectLst/>
                          <a:latin typeface="メイリオ" panose="020B0604030504040204" pitchFamily="50" charset="-128"/>
                          <a:ea typeface="メイリオ" panose="020B0604030504040204" pitchFamily="50" charset="-128"/>
                          <a:cs typeface="メイリオ" panose="020B0604030504040204" pitchFamily="50" charset="-128"/>
                        </a:rPr>
                        <a:t>三弗化アルミニウム</a:t>
                      </a:r>
                      <a:endParaRPr lang="ja-JP" sz="1050" b="1" kern="1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r>
              <a:tr h="339970">
                <a:tc>
                  <a:txBody>
                    <a:bodyPr/>
                    <a:lstStyle/>
                    <a:p>
                      <a:pPr algn="just">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エチレングリコールモノブチルエーテルアセタート</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c>
                  <a:txBody>
                    <a:bodyPr/>
                    <a:lstStyle/>
                    <a:p>
                      <a:pPr algn="just">
                        <a:spcAft>
                          <a:spcPts val="0"/>
                        </a:spcAft>
                      </a:pPr>
                      <a:r>
                        <a:rPr lang="ja-JP" sz="1200" b="1" kern="100">
                          <a:effectLst/>
                          <a:latin typeface="メイリオ" panose="020B0604030504040204" pitchFamily="50" charset="-128"/>
                          <a:ea typeface="メイリオ" panose="020B0604030504040204" pitchFamily="50" charset="-128"/>
                          <a:cs typeface="メイリオ" panose="020B0604030504040204" pitchFamily="50" charset="-128"/>
                        </a:rPr>
                        <a:t>水素化ビス（</a:t>
                      </a:r>
                      <a:r>
                        <a:rPr lang="en-US" sz="1200" b="1" kern="10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b="1" kern="100">
                          <a:effectLst/>
                          <a:latin typeface="メイリオ" panose="020B0604030504040204" pitchFamily="50" charset="-128"/>
                          <a:ea typeface="メイリオ" panose="020B0604030504040204" pitchFamily="50" charset="-128"/>
                          <a:cs typeface="メイリオ" panose="020B0604030504040204" pitchFamily="50" charset="-128"/>
                        </a:rPr>
                        <a:t>メトキシエトキシ）アルミニウムナトリウム</a:t>
                      </a:r>
                      <a:endParaRPr lang="ja-JP" sz="1050" b="1" kern="1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r>
              <a:tr h="321778">
                <a:tc>
                  <a:txBody>
                    <a:bodyPr/>
                    <a:lstStyle/>
                    <a:p>
                      <a:pPr algn="just">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ジエチレングリコールモノブチルエーテル</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c>
                  <a:txBody>
                    <a:bodyPr/>
                    <a:lstStyle/>
                    <a:p>
                      <a:pPr algn="just">
                        <a:spcAft>
                          <a:spcPts val="0"/>
                        </a:spcAft>
                      </a:pPr>
                      <a:r>
                        <a:rPr lang="ja-JP" sz="1200" b="1" kern="100">
                          <a:effectLst/>
                          <a:latin typeface="メイリオ" panose="020B0604030504040204" pitchFamily="50" charset="-128"/>
                          <a:ea typeface="メイリオ" panose="020B0604030504040204" pitchFamily="50" charset="-128"/>
                          <a:cs typeface="メイリオ" panose="020B0604030504040204" pitchFamily="50" charset="-128"/>
                        </a:rPr>
                        <a:t>エチレン</a:t>
                      </a:r>
                      <a:endParaRPr lang="ja-JP" sz="1050" b="1" kern="1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r>
              <a:tr h="321778">
                <a:tc>
                  <a:txBody>
                    <a:bodyPr/>
                    <a:lstStyle/>
                    <a:p>
                      <a:pPr algn="just">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プロペン</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c>
                  <a:txBody>
                    <a:bodyPr/>
                    <a:lstStyle/>
                    <a:p>
                      <a:pPr algn="just">
                        <a:spcAft>
                          <a:spcPts val="0"/>
                        </a:spcAft>
                      </a:pPr>
                      <a:r>
                        <a:rPr lang="ja-JP" sz="1200" b="1" kern="100">
                          <a:effectLst/>
                          <a:latin typeface="メイリオ" panose="020B0604030504040204" pitchFamily="50" charset="-128"/>
                          <a:ea typeface="メイリオ" panose="020B0604030504040204" pitchFamily="50" charset="-128"/>
                          <a:cs typeface="メイリオ" panose="020B0604030504040204" pitchFamily="50" charset="-128"/>
                        </a:rPr>
                        <a:t>よう化物</a:t>
                      </a:r>
                      <a:endParaRPr lang="ja-JP" sz="1050" b="1" kern="1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r>
              <a:tr h="321778">
                <a:tc>
                  <a:txBody>
                    <a:bodyPr/>
                    <a:lstStyle/>
                    <a:p>
                      <a:pPr algn="just">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ヘキサフルオロプロペン</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c>
                  <a:txBody>
                    <a:bodyPr/>
                    <a:lstStyle/>
                    <a:p>
                      <a:pPr algn="just">
                        <a:spcAft>
                          <a:spcPts val="0"/>
                        </a:spcAft>
                      </a:pPr>
                      <a:r>
                        <a:rPr lang="ja-JP" sz="1200" b="1" kern="100">
                          <a:effectLst/>
                          <a:latin typeface="メイリオ" panose="020B0604030504040204" pitchFamily="50" charset="-128"/>
                          <a:ea typeface="メイリオ" panose="020B0604030504040204" pitchFamily="50" charset="-128"/>
                          <a:cs typeface="メイリオ" panose="020B0604030504040204" pitchFamily="50" charset="-128"/>
                        </a:rPr>
                        <a:t>クロロ酢酸</a:t>
                      </a:r>
                      <a:endParaRPr lang="ja-JP" sz="1050" b="1" kern="1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r>
              <a:tr h="321778">
                <a:tc>
                  <a:txBody>
                    <a:bodyPr/>
                    <a:lstStyle/>
                    <a:p>
                      <a:pPr algn="just">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プロピオンアルデヒド</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c>
                  <a:txBody>
                    <a:bodyPr/>
                    <a:lstStyle/>
                    <a:p>
                      <a:pPr algn="just">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ジクロロ酢酸</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r>
              <a:tr h="321778">
                <a:tc>
                  <a:txBody>
                    <a:bodyPr/>
                    <a:lstStyle/>
                    <a:p>
                      <a:pPr algn="just">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アセチルアセトン</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c>
                  <a:txBody>
                    <a:bodyPr/>
                    <a:lstStyle/>
                    <a:p>
                      <a:pPr algn="just">
                        <a:spcAft>
                          <a:spcPts val="0"/>
                        </a:spcAft>
                      </a:pPr>
                      <a:r>
                        <a:rPr lang="en-US" sz="1200" b="1" kern="100">
                          <a:effectLst/>
                          <a:latin typeface="メイリオ" panose="020B0604030504040204" pitchFamily="50" charset="-128"/>
                          <a:ea typeface="メイリオ" panose="020B0604030504040204" pitchFamily="50" charset="-128"/>
                          <a:cs typeface="メイリオ" panose="020B0604030504040204" pitchFamily="50" charset="-128"/>
                        </a:rPr>
                        <a:t>N-</a:t>
                      </a:r>
                      <a:r>
                        <a:rPr lang="ja-JP" sz="1200" b="1" kern="100">
                          <a:effectLst/>
                          <a:latin typeface="メイリオ" panose="020B0604030504040204" pitchFamily="50" charset="-128"/>
                          <a:ea typeface="メイリオ" panose="020B0604030504040204" pitchFamily="50" charset="-128"/>
                          <a:cs typeface="メイリオ" panose="020B0604030504040204" pitchFamily="50" charset="-128"/>
                        </a:rPr>
                        <a:t>ビニル</a:t>
                      </a:r>
                      <a:r>
                        <a:rPr lang="en-US" sz="1200" b="1" kern="10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b="1" kern="100">
                          <a:effectLst/>
                          <a:latin typeface="メイリオ" panose="020B0604030504040204" pitchFamily="50" charset="-128"/>
                          <a:ea typeface="メイリオ" panose="020B0604030504040204" pitchFamily="50" charset="-128"/>
                          <a:cs typeface="メイリオ" panose="020B0604030504040204" pitchFamily="50" charset="-128"/>
                        </a:rPr>
                        <a:t>ピロリドン</a:t>
                      </a:r>
                      <a:endParaRPr lang="ja-JP" sz="1050" b="1" kern="1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r>
              <a:tr h="321778">
                <a:tc>
                  <a:txBody>
                    <a:bodyPr/>
                    <a:lstStyle/>
                    <a:p>
                      <a:pPr algn="just">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ペルフルオロオクタン酸</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c>
                  <a:txBody>
                    <a:bodyPr/>
                    <a:lstStyle/>
                    <a:p>
                      <a:pPr algn="just">
                        <a:spcAft>
                          <a:spcPts val="0"/>
                        </a:spcAft>
                      </a:pPr>
                      <a:r>
                        <a:rPr lang="en-US" sz="1200" b="1" kern="10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200" b="1" kern="100">
                          <a:effectLst/>
                          <a:latin typeface="メイリオ" panose="020B0604030504040204" pitchFamily="50" charset="-128"/>
                          <a:ea typeface="メイリオ" panose="020B0604030504040204" pitchFamily="50" charset="-128"/>
                          <a:cs typeface="メイリオ" panose="020B0604030504040204" pitchFamily="50" charset="-128"/>
                        </a:rPr>
                        <a:t>メチルナフタレン及び</a:t>
                      </a:r>
                      <a:r>
                        <a:rPr lang="en-US" sz="1200" b="1" kern="10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b="1" kern="100">
                          <a:effectLst/>
                          <a:latin typeface="メイリオ" panose="020B0604030504040204" pitchFamily="50" charset="-128"/>
                          <a:ea typeface="メイリオ" panose="020B0604030504040204" pitchFamily="50" charset="-128"/>
                          <a:cs typeface="メイリオ" panose="020B0604030504040204" pitchFamily="50" charset="-128"/>
                        </a:rPr>
                        <a:t>メチルナフタレン</a:t>
                      </a:r>
                      <a:endParaRPr lang="ja-JP" sz="1050" b="1" kern="1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r>
              <a:tr h="321778">
                <a:tc>
                  <a:txBody>
                    <a:bodyPr/>
                    <a:lstStyle/>
                    <a:p>
                      <a:pPr algn="just">
                        <a:spcAft>
                          <a:spcPts val="0"/>
                        </a:spcAft>
                      </a:pPr>
                      <a:r>
                        <a:rPr 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N,N-</a:t>
                      </a: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ジエチルヒドロキシルアミン</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c>
                  <a:txBody>
                    <a:bodyPr/>
                    <a:lstStyle/>
                    <a:p>
                      <a:pPr algn="just">
                        <a:spcAft>
                          <a:spcPts val="0"/>
                        </a:spcAft>
                      </a:pPr>
                      <a:r>
                        <a:rPr lang="en-US" sz="1200" b="1" kern="10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b="1" kern="100">
                          <a:effectLst/>
                          <a:latin typeface="メイリオ" panose="020B0604030504040204" pitchFamily="50" charset="-128"/>
                          <a:ea typeface="メイリオ" panose="020B0604030504040204" pitchFamily="50" charset="-128"/>
                          <a:cs typeface="メイリオ" panose="020B0604030504040204" pitchFamily="50" charset="-128"/>
                        </a:rPr>
                        <a:t>メチル</a:t>
                      </a:r>
                      <a:r>
                        <a:rPr lang="en-US" sz="1200" b="1" kern="100">
                          <a:effectLst/>
                          <a:latin typeface="メイリオ" panose="020B0604030504040204" pitchFamily="50" charset="-128"/>
                          <a:ea typeface="メイリオ" panose="020B0604030504040204" pitchFamily="50" charset="-128"/>
                          <a:cs typeface="メイリオ" panose="020B0604030504040204" pitchFamily="50" charset="-128"/>
                        </a:rPr>
                        <a:t>-5-</a:t>
                      </a:r>
                      <a:r>
                        <a:rPr lang="ja-JP" sz="1200" b="1" kern="100">
                          <a:effectLst/>
                          <a:latin typeface="メイリオ" panose="020B0604030504040204" pitchFamily="50" charset="-128"/>
                          <a:ea typeface="メイリオ" panose="020B0604030504040204" pitchFamily="50" charset="-128"/>
                          <a:cs typeface="メイリオ" panose="020B0604030504040204" pitchFamily="50" charset="-128"/>
                        </a:rPr>
                        <a:t>ニトロアニリン</a:t>
                      </a:r>
                      <a:endParaRPr lang="ja-JP" sz="1050" b="1" kern="1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r>
              <a:tr h="318323">
                <a:tc>
                  <a:txBody>
                    <a:bodyPr/>
                    <a:lstStyle/>
                    <a:p>
                      <a:pPr algn="just">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ジメチル</a:t>
                      </a:r>
                      <a:r>
                        <a:rPr 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=2,2,2-</a:t>
                      </a: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トリクロロ</a:t>
                      </a:r>
                      <a:r>
                        <a:rPr 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ヒドロキシエチルホスホナート</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c>
                  <a:txBody>
                    <a:bodyPr/>
                    <a:lstStyle/>
                    <a:p>
                      <a:pPr algn="just">
                        <a:spcAft>
                          <a:spcPts val="0"/>
                        </a:spcAft>
                      </a:pPr>
                      <a:r>
                        <a:rPr 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N-</a:t>
                      </a: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メチル</a:t>
                      </a:r>
                      <a:r>
                        <a:rPr 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ピロリドン</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r>
              <a:tr h="321778">
                <a:tc>
                  <a:txBody>
                    <a:bodyPr/>
                    <a:lstStyle/>
                    <a:p>
                      <a:pPr algn="just">
                        <a:spcAft>
                          <a:spcPts val="0"/>
                        </a:spcAft>
                      </a:pPr>
                      <a:r>
                        <a:rPr lang="ja-JP" sz="1200" b="1" kern="100" dirty="0">
                          <a:effectLst/>
                          <a:latin typeface="メイリオ" panose="020B0604030504040204" pitchFamily="50" charset="-128"/>
                          <a:ea typeface="メイリオ" panose="020B0604030504040204" pitchFamily="50" charset="-128"/>
                          <a:cs typeface="メイリオ" panose="020B0604030504040204" pitchFamily="50" charset="-128"/>
                        </a:rPr>
                        <a:t>亜硝酸イソブチル</a:t>
                      </a:r>
                      <a:endParaRPr lang="ja-JP" sz="1050" b="1" kern="1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c>
                  <a:txBody>
                    <a:bodyPr/>
                    <a:lstStyle/>
                    <a:p>
                      <a:pPr algn="just">
                        <a:spcAft>
                          <a:spcPts val="0"/>
                        </a:spcAft>
                      </a:pPr>
                      <a:r>
                        <a:rPr lang="en-US" sz="1200" b="1"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05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4295" marR="74295" marT="0" marB="0" anchor="ctr"/>
                </a:tc>
              </a:tr>
            </a:tbl>
          </a:graphicData>
        </a:graphic>
      </p:graphicFrame>
      <p:sp>
        <p:nvSpPr>
          <p:cNvPr id="9" name="テキスト ボックス 8"/>
          <p:cNvSpPr txBox="1"/>
          <p:nvPr/>
        </p:nvSpPr>
        <p:spPr>
          <a:xfrm>
            <a:off x="740532" y="6351711"/>
            <a:ext cx="8892988" cy="461665"/>
          </a:xfrm>
          <a:prstGeom prst="rect">
            <a:avLst/>
          </a:prstGeom>
          <a:noFill/>
        </p:spPr>
        <p:txBody>
          <a:bodyPr wrap="square" rtlCol="0">
            <a:spAutoFit/>
          </a:bodyPr>
          <a:lstStyle/>
          <a:p>
            <a:pPr marL="173038" indent="-173038"/>
            <a:r>
              <a:rPr kumimoji="1" lang="en-US" altLang="ja-JP" sz="1200" dirty="0" smtClean="0"/>
              <a:t>※</a:t>
            </a:r>
            <a:r>
              <a:rPr kumimoji="1" lang="ja-JP" altLang="en-US" sz="1200" dirty="0" smtClean="0"/>
              <a:t>　当初、「アルミニウム及びその不溶性化合物」を１物質として検討していたが、検討の過程で、不溶性化合物のうち３つの単物質のみを対象として、個別に記述したため、２７物質となっている。</a:t>
            </a:r>
            <a:endParaRPr kumimoji="1" lang="ja-JP" altLang="en-US" sz="1200" dirty="0"/>
          </a:p>
        </p:txBody>
      </p:sp>
      <p:sp>
        <p:nvSpPr>
          <p:cNvPr id="10" name="正方形/長方形 9"/>
          <p:cNvSpPr/>
          <p:nvPr/>
        </p:nvSpPr>
        <p:spPr>
          <a:xfrm>
            <a:off x="1754645" y="1196752"/>
            <a:ext cx="6318702"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安衛令別表第９への追加が妥当とされた物質</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62038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72480" y="3727428"/>
            <a:ext cx="9458982" cy="2941932"/>
          </a:xfrm>
          <a:prstGeom prst="rect">
            <a:avLst/>
          </a:prstGeom>
          <a:solidFill>
            <a:schemeClr val="accent6">
              <a:lumMod val="20000"/>
              <a:lumOff val="80000"/>
            </a:schemeClr>
          </a:solidFill>
          <a:scene3d>
            <a:camera prst="orthographicFront"/>
            <a:lightRig rig="threePt" dir="t"/>
          </a:scene3d>
          <a:sp3d>
            <a:bevelT w="127000" prst="relaxedInset"/>
          </a:sp3d>
        </p:spPr>
        <p:txBody>
          <a:bodyPr wrap="square" lIns="180000" tIns="108000" rIns="180000" bIns="108000" rtlCol="0">
            <a:spAutoFit/>
          </a:bodyPr>
          <a:lstStyle/>
          <a:p>
            <a:pPr marL="514350" indent="-514350">
              <a:spcBef>
                <a:spcPts val="600"/>
              </a:spcBef>
              <a:buBlip>
                <a:blip r:embed="rId3"/>
              </a:buBlip>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安衛令別表第９の該当物質は、</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SDS</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の交付、容器・包装への表示の他、リスクアセスメント義務の対象となる。</a:t>
            </a:r>
            <a:endPar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514350" indent="-514350">
              <a:spcBef>
                <a:spcPts val="600"/>
              </a:spcBef>
              <a:buBlip>
                <a:blip r:embed="rId3"/>
              </a:buBlip>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該当物質は、どのように使用すれば安全なのかが、（ある程度）明らかになっている物質である。</a:t>
            </a:r>
            <a:endParaRPr lang="ja-JP" altLang="en-US"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marL="514350" indent="-514350">
              <a:spcBef>
                <a:spcPts val="600"/>
              </a:spcBef>
              <a:buBlip>
                <a:blip r:embed="rId3"/>
              </a:buBlip>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非該当物質には、①危険性・有害性が明らかでない物質、②危険性・有害性はあるが、現時点では労働災害発生のリスクが高くないと考えられている物質も含まれている。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514350" indent="-514350">
              <a:spcBef>
                <a:spcPts val="600"/>
              </a:spcBef>
              <a:buBlip>
                <a:blip r:embed="rId3"/>
              </a:buBlip>
            </a:pP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該当物質から非該当物質へ安易</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代替して、ばく露防止対策をとらないことは、好ましくない結果をもたらすことがある。</a:t>
            </a:r>
            <a:endPar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272480" y="1412776"/>
            <a:ext cx="6264696" cy="1512000"/>
          </a:xfrm>
          <a:prstGeom prst="rect">
            <a:avLst/>
          </a:prstGeom>
        </p:spPr>
        <p:style>
          <a:lnRef idx="1">
            <a:schemeClr val="accent1"/>
          </a:lnRef>
          <a:fillRef idx="2">
            <a:schemeClr val="accent1"/>
          </a:fillRef>
          <a:effectRef idx="1">
            <a:schemeClr val="accent1"/>
          </a:effectRef>
          <a:fontRef idx="minor">
            <a:schemeClr val="dk1"/>
          </a:fontRef>
        </p:style>
        <p:txBody>
          <a:bodyPr numCol="2" spcCol="72000" rtlCol="0" anchor="ctr"/>
          <a:lstStyle/>
          <a:p>
            <a:pPr marL="92075" indent="-92075"/>
            <a:r>
              <a:rPr lang="ja-JP" altLang="ja-JP" sz="1400" dirty="0" smtClean="0"/>
              <a:t>・</a:t>
            </a:r>
            <a:r>
              <a:rPr lang="en-US" altLang="ja-JP" sz="1400" dirty="0" smtClean="0"/>
              <a:t>1-</a:t>
            </a:r>
            <a:r>
              <a:rPr lang="ja-JP" altLang="ja-JP" sz="1400" dirty="0"/>
              <a:t>クロロ</a:t>
            </a:r>
            <a:r>
              <a:rPr lang="en-US" altLang="ja-JP" sz="1400" dirty="0"/>
              <a:t>-2-</a:t>
            </a:r>
            <a:r>
              <a:rPr lang="ja-JP" altLang="ja-JP" sz="1400" dirty="0"/>
              <a:t>プロパノールおよび</a:t>
            </a:r>
            <a:r>
              <a:rPr lang="en-US" altLang="ja-JP" sz="1400" dirty="0"/>
              <a:t>2-</a:t>
            </a:r>
            <a:r>
              <a:rPr lang="ja-JP" altLang="ja-JP" sz="1400" dirty="0"/>
              <a:t>クロロ</a:t>
            </a:r>
            <a:r>
              <a:rPr lang="en-US" altLang="ja-JP" sz="1400" dirty="0"/>
              <a:t>-1-</a:t>
            </a:r>
            <a:r>
              <a:rPr lang="ja-JP" altLang="ja-JP" sz="1400" dirty="0"/>
              <a:t>プロパノール</a:t>
            </a:r>
          </a:p>
          <a:p>
            <a:r>
              <a:rPr lang="ja-JP" altLang="ja-JP" sz="1400" dirty="0" smtClean="0"/>
              <a:t>・テルブフォス</a:t>
            </a:r>
            <a:endParaRPr lang="ja-JP" altLang="ja-JP" sz="1400" dirty="0"/>
          </a:p>
          <a:p>
            <a:r>
              <a:rPr lang="ja-JP" altLang="ja-JP" sz="1400" dirty="0" smtClean="0"/>
              <a:t>・酸化</a:t>
            </a:r>
            <a:r>
              <a:rPr lang="ja-JP" altLang="ja-JP" sz="1400" dirty="0"/>
              <a:t>マグネシウム</a:t>
            </a:r>
          </a:p>
          <a:p>
            <a:r>
              <a:rPr lang="ja-JP" altLang="ja-JP" sz="1400" dirty="0" smtClean="0"/>
              <a:t>・ほう</a:t>
            </a:r>
            <a:r>
              <a:rPr lang="ja-JP" altLang="ja-JP" sz="1400" dirty="0"/>
              <a:t>酸塩（無機化合物</a:t>
            </a:r>
            <a:r>
              <a:rPr lang="ja-JP" altLang="ja-JP" sz="1400" dirty="0" smtClean="0"/>
              <a:t>）</a:t>
            </a:r>
            <a:endParaRPr lang="ja-JP" altLang="ja-JP" sz="1400" dirty="0"/>
          </a:p>
          <a:p>
            <a:r>
              <a:rPr lang="ja-JP" altLang="ja-JP" sz="1400" dirty="0" smtClean="0"/>
              <a:t>・滑石</a:t>
            </a:r>
            <a:endParaRPr lang="ja-JP" altLang="ja-JP" sz="1400" dirty="0"/>
          </a:p>
          <a:p>
            <a:r>
              <a:rPr lang="ja-JP" altLang="ja-JP" sz="1400" dirty="0" smtClean="0"/>
              <a:t>・ジアセチル</a:t>
            </a:r>
            <a:endParaRPr lang="ja-JP" altLang="ja-JP" sz="1400" dirty="0"/>
          </a:p>
          <a:p>
            <a:r>
              <a:rPr lang="ja-JP" altLang="ja-JP" sz="1400" dirty="0" smtClean="0"/>
              <a:t>・硫化</a:t>
            </a:r>
            <a:r>
              <a:rPr lang="ja-JP" altLang="ja-JP" sz="1400" dirty="0"/>
              <a:t>カルボニル</a:t>
            </a:r>
          </a:p>
          <a:p>
            <a:r>
              <a:rPr lang="ja-JP" altLang="ja-JP" sz="1400" dirty="0" smtClean="0"/>
              <a:t>・ポートランドセメント</a:t>
            </a:r>
            <a:endParaRPr lang="ja-JP" altLang="ja-JP" sz="1400" dirty="0"/>
          </a:p>
          <a:p>
            <a:r>
              <a:rPr lang="ja-JP" altLang="ja-JP" sz="1400" dirty="0" smtClean="0"/>
              <a:t>・アスファルト</a:t>
            </a:r>
            <a:endParaRPr lang="ja-JP" altLang="ja-JP" sz="1400" dirty="0"/>
          </a:p>
          <a:p>
            <a:r>
              <a:rPr lang="ja-JP" altLang="ja-JP" sz="1400" dirty="0" smtClean="0"/>
              <a:t>・ポリ</a:t>
            </a:r>
            <a:r>
              <a:rPr lang="ja-JP" altLang="ja-JP" sz="1400" dirty="0"/>
              <a:t>塩化ビニル</a:t>
            </a:r>
          </a:p>
          <a:p>
            <a:r>
              <a:rPr lang="ja-JP" altLang="ja-JP" sz="1400" dirty="0" smtClean="0"/>
              <a:t>・</a:t>
            </a:r>
            <a:r>
              <a:rPr lang="en-US" altLang="ja-JP" sz="1400" dirty="0" smtClean="0"/>
              <a:t>t </a:t>
            </a:r>
            <a:r>
              <a:rPr lang="en-US" altLang="ja-JP" sz="1400" dirty="0"/>
              <a:t>-</a:t>
            </a:r>
            <a:r>
              <a:rPr lang="ja-JP" altLang="ja-JP" sz="1400" dirty="0"/>
              <a:t>アミルメチルエーテル</a:t>
            </a:r>
          </a:p>
          <a:p>
            <a:r>
              <a:rPr lang="ja-JP" altLang="ja-JP" sz="1400" dirty="0" smtClean="0"/>
              <a:t>・綿</a:t>
            </a:r>
            <a:r>
              <a:rPr lang="ja-JP" altLang="ja-JP" sz="1400" dirty="0" err="1"/>
              <a:t>じん</a:t>
            </a:r>
            <a:r>
              <a:rPr lang="ja-JP" altLang="ja-JP" sz="1400" dirty="0"/>
              <a:t>（未処理原綿）</a:t>
            </a:r>
          </a:p>
          <a:p>
            <a:pPr algn="ctr"/>
            <a:endParaRPr kumimoji="1" lang="ja-JP" altLang="en-US" sz="1400" dirty="0"/>
          </a:p>
        </p:txBody>
      </p:sp>
      <p:sp>
        <p:nvSpPr>
          <p:cNvPr id="7" name="正方形/長方形 6"/>
          <p:cNvSpPr/>
          <p:nvPr/>
        </p:nvSpPr>
        <p:spPr>
          <a:xfrm>
            <a:off x="7031462" y="1412776"/>
            <a:ext cx="2700000" cy="742392"/>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2075" indent="-92075"/>
            <a:r>
              <a:rPr lang="ja-JP" altLang="en-US" sz="1400" dirty="0" smtClean="0"/>
              <a:t>・</a:t>
            </a:r>
            <a:r>
              <a:rPr lang="en-US" altLang="ja-JP" sz="1400" dirty="0" smtClean="0"/>
              <a:t>3,3,4,4,5,5,6,6,6-</a:t>
            </a:r>
            <a:r>
              <a:rPr lang="ja-JP" altLang="ja-JP" sz="1400" dirty="0" smtClean="0"/>
              <a:t>ノナフルオロ</a:t>
            </a:r>
            <a:r>
              <a:rPr lang="en-US" altLang="ja-JP" sz="1400" dirty="0"/>
              <a:t>-1-</a:t>
            </a:r>
            <a:r>
              <a:rPr lang="ja-JP" altLang="ja-JP" sz="1400" dirty="0"/>
              <a:t>ヘキセン</a:t>
            </a:r>
            <a:endParaRPr lang="en-US" altLang="ja-JP" sz="1400" dirty="0"/>
          </a:p>
          <a:p>
            <a:r>
              <a:rPr lang="ja-JP" altLang="en-US" sz="1400" dirty="0" smtClean="0"/>
              <a:t>・</a:t>
            </a:r>
            <a:r>
              <a:rPr lang="ja-JP" altLang="ja-JP" sz="1400" dirty="0" smtClean="0"/>
              <a:t>硫酸</a:t>
            </a:r>
            <a:r>
              <a:rPr lang="ja-JP" altLang="ja-JP" sz="1400" dirty="0"/>
              <a:t>カルシウム</a:t>
            </a:r>
            <a:endParaRPr lang="ja-JP" altLang="en-US" sz="1400" dirty="0"/>
          </a:p>
        </p:txBody>
      </p:sp>
      <p:sp>
        <p:nvSpPr>
          <p:cNvPr id="8" name="角丸四角形 7"/>
          <p:cNvSpPr/>
          <p:nvPr/>
        </p:nvSpPr>
        <p:spPr>
          <a:xfrm>
            <a:off x="272480" y="1052736"/>
            <a:ext cx="6264696" cy="36004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令別表第９</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への</a:t>
            </a:r>
            <a:r>
              <a:rPr lang="ja-JP"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追加を引き続き検討すべき化学物質</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7031462" y="1052736"/>
            <a:ext cx="2700000" cy="35165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追加を見送る化学物質</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タイトル 3"/>
          <p:cNvSpPr txBox="1">
            <a:spLocks/>
          </p:cNvSpPr>
          <p:nvPr/>
        </p:nvSpPr>
        <p:spPr>
          <a:xfrm>
            <a:off x="506506" y="116632"/>
            <a:ext cx="8915400" cy="936104"/>
          </a:xfrm>
          <a:prstGeom prst="rect">
            <a:avLst/>
          </a:prstGeom>
          <a:noFill/>
          <a:ln>
            <a:noFill/>
          </a:ln>
          <a:scene3d>
            <a:camera prst="orthographicFront"/>
            <a:lightRig rig="threePt" dir="t"/>
          </a:scene3d>
          <a:sp3d>
            <a:bevelT/>
          </a:sp3d>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400" b="1" smtClean="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2400" b="1" smtClean="0">
                <a:latin typeface="メイリオ" panose="020B0604030504040204" pitchFamily="50" charset="-128"/>
                <a:ea typeface="メイリオ" panose="020B0604030504040204" pitchFamily="50" charset="-128"/>
                <a:cs typeface="メイリオ" panose="020B0604030504040204" pitchFamily="50" charset="-128"/>
              </a:rPr>
              <a:t>年度化学物質のリスク評価に係る企画検討会報告書</a:t>
            </a:r>
            <a:r>
              <a:rPr lang="en-US" altLang="ja-JP" sz="2400" b="1"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2400" b="1"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200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smtClean="0">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200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200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smtClean="0">
                <a:latin typeface="メイリオ" panose="020B0604030504040204" pitchFamily="50" charset="-128"/>
                <a:ea typeface="メイリオ" panose="020B0604030504040204" pitchFamily="50" charset="-128"/>
                <a:cs typeface="メイリオ" panose="020B0604030504040204" pitchFamily="50" charset="-128"/>
              </a:rPr>
              <a:t>日公表</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290482" y="3356992"/>
            <a:ext cx="6318702" cy="3600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a:t>
            </a:r>
            <a:r>
              <a:rPr kumimoji="1"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安衛令別表第９に掲げる物質は・・・</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337080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94471" y="116632"/>
            <a:ext cx="9595066" cy="648072"/>
          </a:xfrm>
          <a:prstGeom prst="roundRect">
            <a:avLst/>
          </a:prstGeom>
          <a:solidFill>
            <a:srgbClr val="CFDDE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b="1" dirty="0" smtClean="0">
                <a:solidFill>
                  <a:prstClr val="black"/>
                </a:solidFill>
              </a:rPr>
              <a:t>労働安全衛生法施行令及び特定化学物質障害予防規則等</a:t>
            </a:r>
            <a:endParaRPr lang="en-US" altLang="ja-JP" sz="2000" b="1" dirty="0" smtClean="0">
              <a:solidFill>
                <a:prstClr val="black"/>
              </a:solidFill>
            </a:endParaRPr>
          </a:p>
          <a:p>
            <a:pPr algn="ctr"/>
            <a:r>
              <a:rPr lang="ja-JP" altLang="en-US" sz="2000" b="1" dirty="0" smtClean="0">
                <a:solidFill>
                  <a:prstClr val="black"/>
                </a:solidFill>
              </a:rPr>
              <a:t>の改正の概要　①</a:t>
            </a:r>
            <a:endParaRPr lang="ja-JP" altLang="en-US" sz="2000" b="1" dirty="0">
              <a:solidFill>
                <a:prstClr val="black"/>
              </a:solidFill>
            </a:endParaRPr>
          </a:p>
        </p:txBody>
      </p:sp>
      <p:sp>
        <p:nvSpPr>
          <p:cNvPr id="11" name="正方形/長方形 10"/>
          <p:cNvSpPr/>
          <p:nvPr/>
        </p:nvSpPr>
        <p:spPr>
          <a:xfrm>
            <a:off x="428497" y="1016732"/>
            <a:ext cx="9205023" cy="684076"/>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smtClean="0">
                <a:solidFill>
                  <a:prstClr val="black"/>
                </a:solidFill>
              </a:rPr>
              <a:t>ナフタレンについて、国が行う「化学物質による労働者の健康障害防止に係るリスク評価」を行ったところ、リスクが高く規制</a:t>
            </a:r>
            <a:r>
              <a:rPr lang="ja-JP" altLang="en-US" sz="1400" dirty="0">
                <a:solidFill>
                  <a:prstClr val="black"/>
                </a:solidFill>
              </a:rPr>
              <a:t>が</a:t>
            </a:r>
            <a:r>
              <a:rPr lang="ja-JP" altLang="en-US" sz="1400" dirty="0" smtClean="0">
                <a:solidFill>
                  <a:prstClr val="black"/>
                </a:solidFill>
              </a:rPr>
              <a:t>必要であるとの結論となったことから、必要な改正を行ったもの。</a:t>
            </a:r>
            <a:endParaRPr lang="ja-JP" altLang="en-US" sz="1400" dirty="0">
              <a:solidFill>
                <a:prstClr val="black"/>
              </a:solidFill>
            </a:endParaRPr>
          </a:p>
        </p:txBody>
      </p:sp>
      <p:sp>
        <p:nvSpPr>
          <p:cNvPr id="9" name="角丸四角形 8"/>
          <p:cNvSpPr/>
          <p:nvPr/>
        </p:nvSpPr>
        <p:spPr>
          <a:xfrm>
            <a:off x="272480" y="836712"/>
            <a:ext cx="2496277" cy="21602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prstClr val="black"/>
                </a:solidFill>
              </a:rPr>
              <a:t>改正の趣旨</a:t>
            </a:r>
            <a:endParaRPr lang="ja-JP" altLang="en-US" sz="1400" dirty="0">
              <a:solidFill>
                <a:prstClr val="black"/>
              </a:solidFill>
            </a:endParaRPr>
          </a:p>
        </p:txBody>
      </p:sp>
      <p:sp>
        <p:nvSpPr>
          <p:cNvPr id="12" name="正方形/長方形 11"/>
          <p:cNvSpPr/>
          <p:nvPr/>
        </p:nvSpPr>
        <p:spPr>
          <a:xfrm>
            <a:off x="428497" y="1988840"/>
            <a:ext cx="9205023" cy="4104456"/>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dirty="0" smtClean="0">
                <a:solidFill>
                  <a:prstClr val="black"/>
                </a:solidFill>
              </a:rPr>
              <a:t>次の物質を措置対象物質に追加。主要な措置は下記のとおり。</a:t>
            </a:r>
            <a:endParaRPr lang="ja-JP" altLang="en-US" sz="1400" dirty="0">
              <a:solidFill>
                <a:prstClr val="black"/>
              </a:solidFill>
            </a:endParaRPr>
          </a:p>
        </p:txBody>
      </p:sp>
      <p:sp>
        <p:nvSpPr>
          <p:cNvPr id="13" name="角丸四角形 12"/>
          <p:cNvSpPr/>
          <p:nvPr/>
        </p:nvSpPr>
        <p:spPr>
          <a:xfrm>
            <a:off x="272480" y="1761220"/>
            <a:ext cx="2496277" cy="21602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prstClr val="black"/>
                </a:solidFill>
              </a:rPr>
              <a:t>改正の内容</a:t>
            </a:r>
            <a:endParaRPr lang="ja-JP" altLang="en-US" sz="1400" dirty="0">
              <a:solidFill>
                <a:prstClr val="black"/>
              </a:solidFill>
            </a:endParaRPr>
          </a:p>
        </p:txBody>
      </p:sp>
      <p:sp>
        <p:nvSpPr>
          <p:cNvPr id="19" name="正方形/長方形 18"/>
          <p:cNvSpPr/>
          <p:nvPr/>
        </p:nvSpPr>
        <p:spPr>
          <a:xfrm>
            <a:off x="428497" y="6381328"/>
            <a:ext cx="9205023" cy="360040"/>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200" dirty="0" smtClean="0">
              <a:solidFill>
                <a:prstClr val="black"/>
              </a:solidFill>
            </a:endParaRPr>
          </a:p>
          <a:p>
            <a:r>
              <a:rPr lang="ja-JP" altLang="en-US" sz="1200" dirty="0" smtClean="0">
                <a:solidFill>
                  <a:prstClr val="black"/>
                </a:solidFill>
              </a:rPr>
              <a:t>　・　平成２７年１１月１日施行 　　　</a:t>
            </a:r>
            <a:r>
              <a:rPr lang="en-US" altLang="ja-JP" sz="1200" dirty="0" smtClean="0">
                <a:solidFill>
                  <a:prstClr val="black"/>
                </a:solidFill>
              </a:rPr>
              <a:t>※</a:t>
            </a:r>
            <a:r>
              <a:rPr lang="ja-JP" altLang="en-US" sz="1200" dirty="0" smtClean="0">
                <a:solidFill>
                  <a:prstClr val="black"/>
                </a:solidFill>
              </a:rPr>
              <a:t>　ただし、</a:t>
            </a:r>
            <a:r>
              <a:rPr lang="ja-JP" altLang="en-US" sz="1200" dirty="0">
                <a:solidFill>
                  <a:prstClr val="black"/>
                </a:solidFill>
              </a:rPr>
              <a:t>一部</a:t>
            </a:r>
            <a:r>
              <a:rPr lang="ja-JP" altLang="en-US" sz="1200" dirty="0" smtClean="0">
                <a:solidFill>
                  <a:prstClr val="black"/>
                </a:solidFill>
              </a:rPr>
              <a:t>の規定については必要な経過措置を設けている。</a:t>
            </a:r>
            <a:endParaRPr lang="en-US" altLang="ja-JP" sz="1200" dirty="0" smtClean="0">
              <a:solidFill>
                <a:prstClr val="black"/>
              </a:solidFill>
            </a:endParaRPr>
          </a:p>
          <a:p>
            <a:endParaRPr lang="ja-JP" altLang="en-US" sz="1200" dirty="0">
              <a:solidFill>
                <a:prstClr val="black"/>
              </a:solidFill>
            </a:endParaRPr>
          </a:p>
        </p:txBody>
      </p:sp>
      <p:sp>
        <p:nvSpPr>
          <p:cNvPr id="20" name="角丸四角形 19"/>
          <p:cNvSpPr/>
          <p:nvPr/>
        </p:nvSpPr>
        <p:spPr>
          <a:xfrm>
            <a:off x="272482" y="6189687"/>
            <a:ext cx="2392265" cy="21602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solidFill>
                  <a:prstClr val="black"/>
                </a:solidFill>
              </a:rPr>
              <a:t>施行</a:t>
            </a:r>
            <a:r>
              <a:rPr lang="ja-JP" altLang="en-US" sz="1400" dirty="0" smtClean="0">
                <a:solidFill>
                  <a:prstClr val="black"/>
                </a:solidFill>
              </a:rPr>
              <a:t>期日等</a:t>
            </a:r>
            <a:endParaRPr lang="ja-JP" altLang="en-US" sz="1400" dirty="0">
              <a:solidFill>
                <a:prstClr val="black"/>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981382284"/>
              </p:ext>
            </p:extLst>
          </p:nvPr>
        </p:nvGraphicFramePr>
        <p:xfrm>
          <a:off x="584515" y="2348881"/>
          <a:ext cx="8892988" cy="3770683"/>
        </p:xfrm>
        <a:graphic>
          <a:graphicData uri="http://schemas.openxmlformats.org/drawingml/2006/table">
            <a:tbl>
              <a:tblPr firstRow="1">
                <a:tableStyleId>{BC89EF96-8CEA-46FF-86C4-4CE0E7609802}</a:tableStyleId>
              </a:tblPr>
              <a:tblGrid>
                <a:gridCol w="881080"/>
                <a:gridCol w="8011908"/>
              </a:tblGrid>
              <a:tr h="319174">
                <a:tc>
                  <a:txBody>
                    <a:bodyPr/>
                    <a:lstStyle/>
                    <a:p>
                      <a:r>
                        <a:rPr kumimoji="1" lang="ja-JP" altLang="en-US" sz="1400" b="0" dirty="0" smtClean="0"/>
                        <a:t>物質名</a:t>
                      </a:r>
                      <a:endParaRPr kumimoji="1" lang="ja-JP" altLang="en-US" sz="1400" b="0" dirty="0"/>
                    </a:p>
                  </a:txBody>
                  <a:tcPr marL="39000" marR="39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F2F5"/>
                    </a:solidFill>
                  </a:tcPr>
                </a:tc>
                <a:tc>
                  <a:txBody>
                    <a:bodyPr/>
                    <a:lstStyle/>
                    <a:p>
                      <a:r>
                        <a:rPr lang="ja-JP" altLang="en-US" sz="1400" dirty="0" smtClean="0"/>
                        <a:t>ナフタレン</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3269">
                <a:tc>
                  <a:txBody>
                    <a:bodyPr/>
                    <a:lstStyle/>
                    <a:p>
                      <a:r>
                        <a:rPr kumimoji="1" lang="ja-JP" altLang="en-US" sz="1400" dirty="0" smtClean="0">
                          <a:solidFill>
                            <a:schemeClr val="tx1"/>
                          </a:solidFill>
                        </a:rPr>
                        <a:t>政令</a:t>
                      </a:r>
                      <a:endParaRPr kumimoji="1" lang="ja-JP" altLang="en-US" sz="1400" dirty="0">
                        <a:solidFill>
                          <a:schemeClr val="tx1"/>
                        </a:solidFill>
                      </a:endParaRPr>
                    </a:p>
                  </a:txBody>
                  <a:tcPr marL="39000" marR="39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F2F5"/>
                    </a:solidFill>
                  </a:tcPr>
                </a:tc>
                <a:tc>
                  <a:txBody>
                    <a:bodyPr/>
                    <a:lstStyle/>
                    <a:p>
                      <a:pPr>
                        <a:lnSpc>
                          <a:spcPts val="1300"/>
                        </a:lnSpc>
                        <a:spcAft>
                          <a:spcPts val="600"/>
                        </a:spcAft>
                        <a:buFont typeface="Wingdings" pitchFamily="2" charset="2"/>
                        <a:buChar char="u"/>
                      </a:pPr>
                      <a:r>
                        <a:rPr lang="ja-JP" altLang="en-US" sz="1200" dirty="0" smtClean="0">
                          <a:solidFill>
                            <a:schemeClr val="tx1"/>
                          </a:solidFill>
                        </a:rPr>
                        <a:t>　特定化学物質（第２類物質）に追加</a:t>
                      </a:r>
                      <a:endParaRPr lang="en-US" altLang="ja-JP" sz="1200" dirty="0" smtClean="0">
                        <a:solidFill>
                          <a:schemeClr val="tx1"/>
                        </a:solidFill>
                      </a:endParaRPr>
                    </a:p>
                    <a:p>
                      <a:pPr marL="180975" lvl="0" indent="0">
                        <a:lnSpc>
                          <a:spcPts val="1300"/>
                        </a:lnSpc>
                        <a:spcAft>
                          <a:spcPts val="600"/>
                        </a:spcAft>
                        <a:buFont typeface="Wingdings" pitchFamily="2" charset="2"/>
                        <a:buChar char="Ø"/>
                      </a:pPr>
                      <a:r>
                        <a:rPr lang="ja-JP" altLang="en-US" sz="1200" dirty="0" smtClean="0">
                          <a:solidFill>
                            <a:schemeClr val="tx1"/>
                          </a:solidFill>
                        </a:rPr>
                        <a:t>　①作業主任者の選任、②作業環境測定の実施及び③特殊健康診断の実施の義務付け</a:t>
                      </a:r>
                      <a:endParaRPr lang="en-US" altLang="ja-JP" sz="1200" dirty="0" smtClean="0">
                        <a:solidFill>
                          <a:schemeClr val="tx1"/>
                        </a:solidFill>
                      </a:endParaRPr>
                    </a:p>
                    <a:p>
                      <a:pPr>
                        <a:lnSpc>
                          <a:spcPts val="1300"/>
                        </a:lnSpc>
                        <a:spcAft>
                          <a:spcPts val="600"/>
                        </a:spcAft>
                        <a:buFont typeface="Wingdings" pitchFamily="2" charset="2"/>
                        <a:buChar char="u"/>
                      </a:pPr>
                      <a:r>
                        <a:rPr lang="ja-JP" altLang="en-US" sz="1200" dirty="0" smtClean="0">
                          <a:solidFill>
                            <a:schemeClr val="tx1"/>
                          </a:solidFill>
                        </a:rPr>
                        <a:t>　名称等を表示すべき有害物として追加</a:t>
                      </a:r>
                      <a:endParaRPr lang="en-US" altLang="ja-JP" sz="1200" dirty="0" smtClean="0">
                        <a:solidFill>
                          <a:schemeClr val="tx1"/>
                        </a:solidFill>
                      </a:endParaRPr>
                    </a:p>
                    <a:p>
                      <a:pPr>
                        <a:lnSpc>
                          <a:spcPts val="1300"/>
                        </a:lnSpc>
                        <a:buFont typeface="Wingdings" pitchFamily="2" charset="2"/>
                        <a:buChar char="u"/>
                      </a:pPr>
                      <a:r>
                        <a:rPr lang="ja-JP" altLang="en-US" sz="1200" dirty="0" smtClean="0">
                          <a:solidFill>
                            <a:schemeClr val="tx1"/>
                          </a:solidFill>
                        </a:rPr>
                        <a:t>　配置転換後の特殊健康診断を行うべき有害な業務に追加　　　　　　　　　　　　　　　　　　　　等</a:t>
                      </a:r>
                      <a:endParaRPr lang="en-US" altLang="ja-JP" sz="1200" dirty="0" smtClean="0">
                        <a:solidFill>
                          <a:schemeClr val="tx1"/>
                        </a:solidFill>
                      </a:endParaRPr>
                    </a:p>
                  </a:txBody>
                  <a:tcPr marL="78000" marR="39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9965">
                <a:tc>
                  <a:txBody>
                    <a:bodyPr/>
                    <a:lstStyle/>
                    <a:p>
                      <a:r>
                        <a:rPr kumimoji="1" lang="ja-JP" altLang="en-US" sz="1400" dirty="0" smtClean="0"/>
                        <a:t>特化則</a:t>
                      </a:r>
                      <a:endParaRPr kumimoji="1" lang="ja-JP" altLang="en-US" sz="1400" dirty="0"/>
                    </a:p>
                  </a:txBody>
                  <a:tcPr marL="39000" marR="39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F2F5"/>
                    </a:solidFill>
                  </a:tcPr>
                </a:tc>
                <a:tc>
                  <a:txBody>
                    <a:bodyPr/>
                    <a:lstStyle/>
                    <a:p>
                      <a:pPr marL="177800" indent="-177800">
                        <a:lnSpc>
                          <a:spcPts val="1600"/>
                        </a:lnSpc>
                        <a:spcBef>
                          <a:spcPts val="0"/>
                        </a:spcBef>
                        <a:spcAft>
                          <a:spcPts val="400"/>
                        </a:spcAft>
                        <a:buFont typeface="Wingdings" pitchFamily="2" charset="2"/>
                        <a:buChar char="u"/>
                      </a:pPr>
                      <a:r>
                        <a:rPr lang="ja-JP" altLang="en-US" sz="1200" dirty="0" smtClean="0">
                          <a:solidFill>
                            <a:schemeClr val="tx1"/>
                          </a:solidFill>
                        </a:rPr>
                        <a:t>　物質の類型として、「特定化学物質（第２類物質）」のうち、「特定第２類物質」に追加</a:t>
                      </a:r>
                      <a:endParaRPr lang="en-US" altLang="ja-JP" sz="1200" dirty="0" smtClean="0">
                        <a:solidFill>
                          <a:schemeClr val="tx1"/>
                        </a:solidFill>
                      </a:endParaRPr>
                    </a:p>
                    <a:p>
                      <a:pPr marL="0" indent="0">
                        <a:lnSpc>
                          <a:spcPts val="1600"/>
                        </a:lnSpc>
                        <a:spcBef>
                          <a:spcPts val="0"/>
                        </a:spcBef>
                        <a:spcAft>
                          <a:spcPts val="400"/>
                        </a:spcAft>
                        <a:buFont typeface="Wingdings" pitchFamily="2" charset="2"/>
                        <a:buNone/>
                      </a:pPr>
                      <a:r>
                        <a:rPr lang="ja-JP" altLang="en-US" sz="1200" baseline="0" dirty="0" smtClean="0">
                          <a:solidFill>
                            <a:schemeClr val="tx1"/>
                          </a:solidFill>
                        </a:rPr>
                        <a:t>　</a:t>
                      </a:r>
                      <a:r>
                        <a:rPr lang="ja-JP" altLang="en-US" sz="1200" dirty="0" smtClean="0">
                          <a:solidFill>
                            <a:schemeClr val="tx1"/>
                          </a:solidFill>
                        </a:rPr>
                        <a:t>特化則の適用となる業務から、「①液体状のナフタレン等を製造し、又は取り扱う設備（密閉式の構造のものに限る。②において同じ。）から試料を採取する業務」、「②液体状のナフタレン等を製造し、又は取り扱う設備から液体状のナフタレン等をタンク自動車等に注入する業務（直結できる構造のホースを用いて相互に接続する場合に限る。）」、「③</a:t>
                      </a:r>
                      <a:r>
                        <a:rPr lang="en-US" altLang="ja-JP" sz="1200" dirty="0" smtClean="0">
                          <a:solidFill>
                            <a:schemeClr val="tx1"/>
                          </a:solidFill>
                        </a:rPr>
                        <a:t>  </a:t>
                      </a:r>
                      <a:r>
                        <a:rPr lang="ja-JP" altLang="en-US" sz="1200" dirty="0" smtClean="0">
                          <a:solidFill>
                            <a:schemeClr val="tx1"/>
                          </a:solidFill>
                        </a:rPr>
                        <a:t>液体状のナフタレン等を常温を超えない温度で取り扱う業務（①及び②に掲げる業務を除く。）」を適用除外</a:t>
                      </a:r>
                      <a:endParaRPr lang="en-US" altLang="ja-JP" sz="1200" dirty="0" smtClean="0">
                        <a:solidFill>
                          <a:schemeClr val="tx1"/>
                        </a:solidFill>
                      </a:endParaRPr>
                    </a:p>
                    <a:p>
                      <a:pPr marL="355600" indent="-177800">
                        <a:lnSpc>
                          <a:spcPts val="1600"/>
                        </a:lnSpc>
                        <a:spcBef>
                          <a:spcPts val="0"/>
                        </a:spcBef>
                        <a:spcAft>
                          <a:spcPts val="400"/>
                        </a:spcAft>
                        <a:buFont typeface="Wingdings" pitchFamily="2" charset="2"/>
                        <a:buChar char="Ø"/>
                      </a:pPr>
                      <a:r>
                        <a:rPr lang="ja-JP" altLang="en-US" sz="1200" b="0" dirty="0" smtClean="0">
                          <a:solidFill>
                            <a:schemeClr val="tx1"/>
                          </a:solidFill>
                        </a:rPr>
                        <a:t>　</a:t>
                      </a:r>
                      <a:r>
                        <a:rPr lang="ja-JP" altLang="en-US" sz="1200" dirty="0" smtClean="0">
                          <a:solidFill>
                            <a:schemeClr val="tx1"/>
                          </a:solidFill>
                        </a:rPr>
                        <a:t>局所排気装置の設置、</a:t>
                      </a:r>
                      <a:r>
                        <a:rPr lang="ja-JP" altLang="en-US" sz="1200" b="0" dirty="0" smtClean="0">
                          <a:solidFill>
                            <a:schemeClr val="tx1"/>
                          </a:solidFill>
                        </a:rPr>
                        <a:t>容器の使用、作業・貯蔵場所への関係者以外の立ち入り禁止、漏洩の防止、</a:t>
                      </a:r>
                      <a:endParaRPr lang="en-US" altLang="ja-JP" sz="1200" b="0" dirty="0" smtClean="0">
                        <a:solidFill>
                          <a:schemeClr val="tx1"/>
                        </a:solidFill>
                      </a:endParaRPr>
                    </a:p>
                    <a:p>
                      <a:pPr marL="177800" indent="0">
                        <a:lnSpc>
                          <a:spcPts val="1600"/>
                        </a:lnSpc>
                        <a:spcBef>
                          <a:spcPts val="0"/>
                        </a:spcBef>
                        <a:spcAft>
                          <a:spcPts val="400"/>
                        </a:spcAft>
                        <a:buFont typeface="Wingdings" pitchFamily="2" charset="2"/>
                        <a:buNone/>
                      </a:pPr>
                      <a:r>
                        <a:rPr lang="ja-JP" altLang="en-US" sz="1200" b="0" dirty="0" smtClean="0">
                          <a:solidFill>
                            <a:schemeClr val="tx1"/>
                          </a:solidFill>
                        </a:rPr>
                        <a:t>　　洗浄設備の設置、緊急時の医師による診察・処置、保護具の備付け等の義務付け</a:t>
                      </a:r>
                      <a:endParaRPr lang="en-US" altLang="ja-JP" sz="1200" b="0" dirty="0" smtClean="0">
                        <a:solidFill>
                          <a:schemeClr val="tx1"/>
                        </a:solidFill>
                      </a:endParaRPr>
                    </a:p>
                    <a:p>
                      <a:pPr marL="0" marR="0" indent="0" algn="l" defTabSz="914400" rtl="0" eaLnBrk="1" fontAlgn="auto" latinLnBrk="0" hangingPunct="1">
                        <a:lnSpc>
                          <a:spcPts val="1600"/>
                        </a:lnSpc>
                        <a:spcBef>
                          <a:spcPts val="0"/>
                        </a:spcBef>
                        <a:spcAft>
                          <a:spcPts val="400"/>
                        </a:spcAft>
                        <a:buClrTx/>
                        <a:buSzTx/>
                        <a:buFont typeface="MS Mincho" pitchFamily="17" charset="-128"/>
                        <a:buNone/>
                        <a:tabLst/>
                        <a:defRPr/>
                      </a:pPr>
                      <a:r>
                        <a:rPr lang="ja-JP" altLang="en-US" sz="1200" b="0" dirty="0" smtClean="0">
                          <a:solidFill>
                            <a:schemeClr val="tx1"/>
                          </a:solidFill>
                        </a:rPr>
                        <a:t>◆　</a:t>
                      </a:r>
                      <a:r>
                        <a:rPr lang="ja-JP" altLang="en-US" sz="1200" dirty="0" smtClean="0">
                          <a:solidFill>
                            <a:schemeClr val="tx1"/>
                          </a:solidFill>
                        </a:rPr>
                        <a:t>作業主任者は、特定化学物質及び四アルキル鉛等作業主任者技能講習の修了者から選任</a:t>
                      </a:r>
                      <a:endParaRPr lang="en-US" altLang="ja-JP" sz="1200" dirty="0" smtClean="0">
                        <a:solidFill>
                          <a:schemeClr val="tx1"/>
                        </a:solidFill>
                      </a:endParaRPr>
                    </a:p>
                    <a:p>
                      <a:pPr marL="82550" indent="-82550">
                        <a:lnSpc>
                          <a:spcPts val="1600"/>
                        </a:lnSpc>
                        <a:spcBef>
                          <a:spcPts val="0"/>
                        </a:spcBef>
                        <a:spcAft>
                          <a:spcPts val="400"/>
                        </a:spcAft>
                        <a:buFont typeface="Wingdings" pitchFamily="2" charset="2"/>
                        <a:buNone/>
                      </a:pPr>
                      <a:r>
                        <a:rPr lang="ja-JP" altLang="en-US" sz="1200" b="0" dirty="0" smtClean="0">
                          <a:solidFill>
                            <a:schemeClr val="tx1"/>
                          </a:solidFill>
                        </a:rPr>
                        <a:t>◆　特殊健康診断（配置転換後のものを含む。）の項目を設定</a:t>
                      </a:r>
                      <a:endParaRPr lang="en-US" altLang="ja-JP" sz="1200" b="0" dirty="0" smtClean="0">
                        <a:solidFill>
                          <a:schemeClr val="tx1"/>
                        </a:solidFill>
                      </a:endParaRPr>
                    </a:p>
                    <a:p>
                      <a:pPr marL="82550" marR="0" indent="-82550" algn="l" defTabSz="914400" rtl="0" eaLnBrk="1" fontAlgn="auto" latinLnBrk="0" hangingPunct="1">
                        <a:lnSpc>
                          <a:spcPts val="1600"/>
                        </a:lnSpc>
                        <a:spcBef>
                          <a:spcPts val="0"/>
                        </a:spcBef>
                        <a:spcAft>
                          <a:spcPts val="400"/>
                        </a:spcAft>
                        <a:buClrTx/>
                        <a:buSzTx/>
                        <a:buFont typeface="Wingdings" pitchFamily="2" charset="2"/>
                        <a:buNone/>
                        <a:tabLst/>
                        <a:defRPr/>
                      </a:pPr>
                      <a:r>
                        <a:rPr lang="ja-JP" altLang="en-US" sz="1200" b="0" dirty="0" smtClean="0">
                          <a:solidFill>
                            <a:schemeClr val="tx1"/>
                          </a:solidFill>
                        </a:rPr>
                        <a:t>◆　作業環境測定結果、健康診断結果、</a:t>
                      </a:r>
                      <a:r>
                        <a:rPr lang="ja-JP" altLang="en-US" sz="1200" dirty="0" smtClean="0">
                          <a:solidFill>
                            <a:schemeClr val="tx1"/>
                          </a:solidFill>
                        </a:rPr>
                        <a:t>作業記録等の</a:t>
                      </a:r>
                      <a:r>
                        <a:rPr lang="en-US" altLang="ja-JP" sz="1200" dirty="0" smtClean="0">
                          <a:solidFill>
                            <a:schemeClr val="tx1"/>
                          </a:solidFill>
                        </a:rPr>
                        <a:t>30</a:t>
                      </a:r>
                      <a:r>
                        <a:rPr lang="ja-JP" altLang="en-US" sz="1200" dirty="0" smtClean="0">
                          <a:solidFill>
                            <a:schemeClr val="tx1"/>
                          </a:solidFill>
                        </a:rPr>
                        <a:t>年保存等の義務付け（＝</a:t>
                      </a:r>
                      <a:r>
                        <a:rPr lang="ja-JP" altLang="en-US" sz="1200" b="0" dirty="0" smtClean="0">
                          <a:solidFill>
                            <a:schemeClr val="tx1"/>
                          </a:solidFill>
                        </a:rPr>
                        <a:t>「</a:t>
                      </a:r>
                      <a:r>
                        <a:rPr lang="ja-JP" altLang="en-US" sz="1200" dirty="0" smtClean="0">
                          <a:solidFill>
                            <a:schemeClr val="tx1"/>
                          </a:solidFill>
                        </a:rPr>
                        <a:t>特別管理物質」に追加）　　等</a:t>
                      </a:r>
                      <a:endParaRPr kumimoji="1" lang="ja-JP" altLang="en-US" sz="1200" dirty="0">
                        <a:solidFill>
                          <a:schemeClr val="tx1"/>
                        </a:solidFill>
                      </a:endParaRPr>
                    </a:p>
                  </a:txBody>
                  <a:tcPr marL="78000" marR="39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7272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4471" y="116632"/>
            <a:ext cx="9595066" cy="648072"/>
          </a:xfrm>
          <a:prstGeom prst="roundRect">
            <a:avLst/>
          </a:prstGeom>
          <a:solidFill>
            <a:srgbClr val="CFDDED"/>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000" b="1" dirty="0" smtClean="0">
                <a:solidFill>
                  <a:prstClr val="black"/>
                </a:solidFill>
              </a:rPr>
              <a:t>労働安全衛生法施行令及び特定化学物質障害予防規則等</a:t>
            </a:r>
            <a:endParaRPr lang="en-US" altLang="ja-JP" sz="2000" b="1" dirty="0" smtClean="0">
              <a:solidFill>
                <a:prstClr val="black"/>
              </a:solidFill>
            </a:endParaRPr>
          </a:p>
          <a:p>
            <a:pPr algn="ctr"/>
            <a:r>
              <a:rPr lang="ja-JP" altLang="en-US" sz="2000" b="1" dirty="0" smtClean="0">
                <a:solidFill>
                  <a:prstClr val="black"/>
                </a:solidFill>
              </a:rPr>
              <a:t>の改正の概要　②</a:t>
            </a:r>
            <a:endParaRPr lang="ja-JP" altLang="en-US" sz="2000" b="1" dirty="0">
              <a:solidFill>
                <a:prstClr val="black"/>
              </a:solidFill>
            </a:endParaRPr>
          </a:p>
        </p:txBody>
      </p:sp>
      <p:sp>
        <p:nvSpPr>
          <p:cNvPr id="5" name="正方形/長方形 4"/>
          <p:cNvSpPr/>
          <p:nvPr/>
        </p:nvSpPr>
        <p:spPr>
          <a:xfrm>
            <a:off x="428497" y="1016732"/>
            <a:ext cx="9205023" cy="612068"/>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smtClean="0">
                <a:solidFill>
                  <a:prstClr val="black"/>
                </a:solidFill>
              </a:rPr>
              <a:t>リフラクトリーセラミックファイバー（ＲＣＦ）について、国が行う「化学物質による労働者の健康障害防止に係るリスク評価」を行ったところ、リスクが高く規制</a:t>
            </a:r>
            <a:r>
              <a:rPr lang="ja-JP" altLang="en-US" sz="1400" dirty="0">
                <a:solidFill>
                  <a:prstClr val="black"/>
                </a:solidFill>
              </a:rPr>
              <a:t>が</a:t>
            </a:r>
            <a:r>
              <a:rPr lang="ja-JP" altLang="en-US" sz="1400" dirty="0" smtClean="0">
                <a:solidFill>
                  <a:prstClr val="black"/>
                </a:solidFill>
              </a:rPr>
              <a:t>必要であるとの結論となったことから、必要な改正を行ったもの。</a:t>
            </a:r>
            <a:endParaRPr lang="ja-JP" altLang="en-US" sz="1400" dirty="0">
              <a:solidFill>
                <a:prstClr val="black"/>
              </a:solidFill>
            </a:endParaRPr>
          </a:p>
        </p:txBody>
      </p:sp>
      <p:sp>
        <p:nvSpPr>
          <p:cNvPr id="6" name="角丸四角形 5"/>
          <p:cNvSpPr/>
          <p:nvPr/>
        </p:nvSpPr>
        <p:spPr>
          <a:xfrm>
            <a:off x="272480" y="836712"/>
            <a:ext cx="2496277" cy="21602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prstClr val="black"/>
                </a:solidFill>
              </a:rPr>
              <a:t>改正の趣旨</a:t>
            </a:r>
            <a:endParaRPr lang="ja-JP" altLang="en-US" sz="1400" dirty="0">
              <a:solidFill>
                <a:prstClr val="black"/>
              </a:solidFill>
            </a:endParaRPr>
          </a:p>
        </p:txBody>
      </p:sp>
      <p:sp>
        <p:nvSpPr>
          <p:cNvPr id="7" name="正方形/長方形 6"/>
          <p:cNvSpPr/>
          <p:nvPr/>
        </p:nvSpPr>
        <p:spPr>
          <a:xfrm>
            <a:off x="428497" y="1893590"/>
            <a:ext cx="9205023" cy="4271714"/>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r>
              <a:rPr lang="ja-JP" altLang="en-US" sz="1400" dirty="0" smtClean="0">
                <a:solidFill>
                  <a:prstClr val="black"/>
                </a:solidFill>
              </a:rPr>
              <a:t>次の物質を措置対象物質に追加。主要な措置は下記のとおり。</a:t>
            </a:r>
            <a:endParaRPr lang="ja-JP" altLang="en-US" sz="1400" dirty="0">
              <a:solidFill>
                <a:prstClr val="black"/>
              </a:solidFill>
            </a:endParaRPr>
          </a:p>
        </p:txBody>
      </p:sp>
      <p:sp>
        <p:nvSpPr>
          <p:cNvPr id="8" name="角丸四角形 7"/>
          <p:cNvSpPr/>
          <p:nvPr/>
        </p:nvSpPr>
        <p:spPr>
          <a:xfrm>
            <a:off x="272480" y="1704070"/>
            <a:ext cx="2496277" cy="21602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solidFill>
                  <a:prstClr val="black"/>
                </a:solidFill>
              </a:rPr>
              <a:t>改正の内容</a:t>
            </a:r>
            <a:endParaRPr lang="ja-JP" altLang="en-US" sz="1400" dirty="0">
              <a:solidFill>
                <a:prstClr val="black"/>
              </a:solidFill>
            </a:endParaRPr>
          </a:p>
        </p:txBody>
      </p:sp>
      <p:sp>
        <p:nvSpPr>
          <p:cNvPr id="9" name="正方形/長方形 8"/>
          <p:cNvSpPr/>
          <p:nvPr/>
        </p:nvSpPr>
        <p:spPr>
          <a:xfrm>
            <a:off x="428497" y="6438481"/>
            <a:ext cx="9205023" cy="278507"/>
          </a:xfrm>
          <a:prstGeom prst="rec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200" dirty="0" smtClean="0">
              <a:solidFill>
                <a:prstClr val="black"/>
              </a:solidFill>
            </a:endParaRPr>
          </a:p>
          <a:p>
            <a:r>
              <a:rPr lang="ja-JP" altLang="en-US" sz="1200" dirty="0" smtClean="0">
                <a:solidFill>
                  <a:prstClr val="black"/>
                </a:solidFill>
              </a:rPr>
              <a:t>　・　平成２７年１１月１日施行 　　　</a:t>
            </a:r>
            <a:r>
              <a:rPr lang="en-US" altLang="ja-JP" sz="1200" dirty="0" smtClean="0">
                <a:solidFill>
                  <a:prstClr val="black"/>
                </a:solidFill>
              </a:rPr>
              <a:t>※</a:t>
            </a:r>
            <a:r>
              <a:rPr lang="ja-JP" altLang="en-US" sz="1200" dirty="0" smtClean="0">
                <a:solidFill>
                  <a:prstClr val="black"/>
                </a:solidFill>
              </a:rPr>
              <a:t>　ただし、</a:t>
            </a:r>
            <a:r>
              <a:rPr lang="ja-JP" altLang="en-US" sz="1200" dirty="0">
                <a:solidFill>
                  <a:prstClr val="black"/>
                </a:solidFill>
              </a:rPr>
              <a:t>一部</a:t>
            </a:r>
            <a:r>
              <a:rPr lang="ja-JP" altLang="en-US" sz="1200" dirty="0" smtClean="0">
                <a:solidFill>
                  <a:prstClr val="black"/>
                </a:solidFill>
              </a:rPr>
              <a:t>の規定については必要な経過措置を</a:t>
            </a:r>
            <a:r>
              <a:rPr lang="ja-JP" altLang="en-US" sz="1200" dirty="0">
                <a:solidFill>
                  <a:prstClr val="black"/>
                </a:solidFill>
              </a:rPr>
              <a:t>設けている</a:t>
            </a:r>
            <a:r>
              <a:rPr lang="ja-JP" altLang="en-US" sz="1200" dirty="0" smtClean="0">
                <a:solidFill>
                  <a:prstClr val="black"/>
                </a:solidFill>
              </a:rPr>
              <a:t>。</a:t>
            </a:r>
            <a:endParaRPr lang="en-US" altLang="ja-JP" sz="1200" dirty="0" smtClean="0">
              <a:solidFill>
                <a:prstClr val="black"/>
              </a:solidFill>
            </a:endParaRPr>
          </a:p>
          <a:p>
            <a:endParaRPr lang="ja-JP" altLang="en-US" sz="1200" dirty="0">
              <a:solidFill>
                <a:prstClr val="black"/>
              </a:solidFill>
            </a:endParaRPr>
          </a:p>
        </p:txBody>
      </p:sp>
      <p:sp>
        <p:nvSpPr>
          <p:cNvPr id="10" name="角丸四角形 9"/>
          <p:cNvSpPr/>
          <p:nvPr/>
        </p:nvSpPr>
        <p:spPr>
          <a:xfrm>
            <a:off x="272482" y="6237312"/>
            <a:ext cx="2392265" cy="21602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solidFill>
                  <a:prstClr val="black"/>
                </a:solidFill>
              </a:rPr>
              <a:t>施行</a:t>
            </a:r>
            <a:r>
              <a:rPr lang="ja-JP" altLang="en-US" sz="1400" dirty="0" smtClean="0">
                <a:solidFill>
                  <a:prstClr val="black"/>
                </a:solidFill>
              </a:rPr>
              <a:t>期日等</a:t>
            </a:r>
            <a:endParaRPr lang="ja-JP" altLang="en-US" sz="1400" dirty="0">
              <a:solidFill>
                <a:prstClr val="black"/>
              </a:solidFill>
            </a:endParaRPr>
          </a:p>
        </p:txBody>
      </p:sp>
      <p:graphicFrame>
        <p:nvGraphicFramePr>
          <p:cNvPr id="11" name="表 10"/>
          <p:cNvGraphicFramePr>
            <a:graphicFrameLocks noGrp="1"/>
          </p:cNvGraphicFramePr>
          <p:nvPr>
            <p:extLst>
              <p:ext uri="{D42A27DB-BD31-4B8C-83A1-F6EECF244321}">
                <p14:modId xmlns:p14="http://schemas.microsoft.com/office/powerpoint/2010/main" val="3733059984"/>
              </p:ext>
            </p:extLst>
          </p:nvPr>
        </p:nvGraphicFramePr>
        <p:xfrm>
          <a:off x="584514" y="2215530"/>
          <a:ext cx="8970996" cy="3877766"/>
        </p:xfrm>
        <a:graphic>
          <a:graphicData uri="http://schemas.openxmlformats.org/drawingml/2006/table">
            <a:tbl>
              <a:tblPr firstRow="1">
                <a:tableStyleId>{BC89EF96-8CEA-46FF-86C4-4CE0E7609802}</a:tableStyleId>
              </a:tblPr>
              <a:tblGrid>
                <a:gridCol w="881080"/>
                <a:gridCol w="8089916"/>
              </a:tblGrid>
              <a:tr h="349219">
                <a:tc>
                  <a:txBody>
                    <a:bodyPr/>
                    <a:lstStyle/>
                    <a:p>
                      <a:r>
                        <a:rPr kumimoji="1" lang="ja-JP" altLang="en-US" sz="1400" b="0" dirty="0" smtClean="0"/>
                        <a:t>物質名</a:t>
                      </a:r>
                      <a:endParaRPr kumimoji="1" lang="ja-JP" altLang="en-US" sz="1400" b="0" dirty="0"/>
                    </a:p>
                  </a:txBody>
                  <a:tcPr marL="39000" marR="39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F2F5"/>
                    </a:solidFill>
                  </a:tcPr>
                </a:tc>
                <a:tc>
                  <a:txBody>
                    <a:bodyPr/>
                    <a:lstStyle/>
                    <a:p>
                      <a:r>
                        <a:rPr lang="ja-JP" altLang="en-US" sz="1400" dirty="0" smtClean="0"/>
                        <a:t>リフラクトリーセラミックファイバー</a:t>
                      </a: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3043">
                <a:tc>
                  <a:txBody>
                    <a:bodyPr/>
                    <a:lstStyle/>
                    <a:p>
                      <a:r>
                        <a:rPr kumimoji="1" lang="ja-JP" altLang="en-US" sz="1400" dirty="0" smtClean="0">
                          <a:solidFill>
                            <a:schemeClr val="tx1"/>
                          </a:solidFill>
                        </a:rPr>
                        <a:t>政令</a:t>
                      </a:r>
                      <a:endParaRPr kumimoji="1" lang="ja-JP" altLang="en-US" sz="1400" dirty="0">
                        <a:solidFill>
                          <a:schemeClr val="tx1"/>
                        </a:solidFill>
                      </a:endParaRPr>
                    </a:p>
                  </a:txBody>
                  <a:tcPr marL="39000" marR="39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F2F5"/>
                    </a:solidFill>
                  </a:tcPr>
                </a:tc>
                <a:tc>
                  <a:txBody>
                    <a:bodyPr/>
                    <a:lstStyle/>
                    <a:p>
                      <a:pPr>
                        <a:lnSpc>
                          <a:spcPts val="1700"/>
                        </a:lnSpc>
                        <a:spcAft>
                          <a:spcPts val="0"/>
                        </a:spcAft>
                        <a:buFont typeface="Wingdings" pitchFamily="2" charset="2"/>
                        <a:buChar char="u"/>
                      </a:pPr>
                      <a:r>
                        <a:rPr lang="ja-JP" altLang="en-US" sz="1200" dirty="0" smtClean="0">
                          <a:solidFill>
                            <a:schemeClr val="tx1"/>
                          </a:solidFill>
                        </a:rPr>
                        <a:t>　特定化学物質（第２類物質）に追加</a:t>
                      </a:r>
                      <a:endParaRPr lang="en-US" altLang="ja-JP" sz="1200" dirty="0" smtClean="0">
                        <a:solidFill>
                          <a:schemeClr val="tx1"/>
                        </a:solidFill>
                      </a:endParaRPr>
                    </a:p>
                    <a:p>
                      <a:pPr marL="180975" lvl="0" indent="0">
                        <a:lnSpc>
                          <a:spcPts val="1700"/>
                        </a:lnSpc>
                        <a:spcAft>
                          <a:spcPts val="0"/>
                        </a:spcAft>
                        <a:buFont typeface="Wingdings" pitchFamily="2" charset="2"/>
                        <a:buChar char="Ø"/>
                      </a:pPr>
                      <a:r>
                        <a:rPr lang="ja-JP" altLang="en-US" sz="1200" dirty="0" smtClean="0">
                          <a:solidFill>
                            <a:schemeClr val="tx1"/>
                          </a:solidFill>
                        </a:rPr>
                        <a:t>　①作業主任者の選任、②作業環境測定の実施及び③特殊健康診断の実施の義務付け</a:t>
                      </a:r>
                      <a:endParaRPr lang="en-US" altLang="ja-JP" sz="1200" dirty="0" smtClean="0">
                        <a:solidFill>
                          <a:schemeClr val="tx1"/>
                        </a:solidFill>
                      </a:endParaRPr>
                    </a:p>
                    <a:p>
                      <a:pPr>
                        <a:lnSpc>
                          <a:spcPts val="1700"/>
                        </a:lnSpc>
                        <a:spcAft>
                          <a:spcPts val="0"/>
                        </a:spcAft>
                        <a:buFont typeface="Wingdings" pitchFamily="2" charset="2"/>
                        <a:buChar char="u"/>
                      </a:pPr>
                      <a:r>
                        <a:rPr lang="ja-JP" altLang="en-US" sz="1200" dirty="0" smtClean="0">
                          <a:solidFill>
                            <a:schemeClr val="tx1"/>
                          </a:solidFill>
                        </a:rPr>
                        <a:t>　名称等を表示すべき有害物として追加</a:t>
                      </a:r>
                      <a:endParaRPr lang="en-US" altLang="ja-JP" sz="1200" dirty="0" smtClean="0">
                        <a:solidFill>
                          <a:schemeClr val="tx1"/>
                        </a:solidFill>
                      </a:endParaRPr>
                    </a:p>
                    <a:p>
                      <a:pPr>
                        <a:lnSpc>
                          <a:spcPts val="1700"/>
                        </a:lnSpc>
                        <a:spcAft>
                          <a:spcPts val="0"/>
                        </a:spcAft>
                        <a:buFont typeface="Wingdings" pitchFamily="2" charset="2"/>
                        <a:buChar char="u"/>
                      </a:pPr>
                      <a:r>
                        <a:rPr lang="ja-JP" altLang="en-US" sz="1200" dirty="0" smtClean="0">
                          <a:solidFill>
                            <a:schemeClr val="tx1"/>
                          </a:solidFill>
                        </a:rPr>
                        <a:t>　配置転換後の特殊健康診断を行うべき有害な業務に追加　　　　　　　　　　　　　　　　　　　　等</a:t>
                      </a:r>
                      <a:endParaRPr lang="en-US" altLang="ja-JP" sz="1200" dirty="0" smtClean="0">
                        <a:solidFill>
                          <a:schemeClr val="tx1"/>
                        </a:solidFill>
                      </a:endParaRPr>
                    </a:p>
                  </a:txBody>
                  <a:tcPr marL="78000" marR="39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35504">
                <a:tc>
                  <a:txBody>
                    <a:bodyPr/>
                    <a:lstStyle/>
                    <a:p>
                      <a:r>
                        <a:rPr kumimoji="1" lang="ja-JP" altLang="en-US" sz="1400" dirty="0" smtClean="0"/>
                        <a:t>特化則</a:t>
                      </a:r>
                      <a:endParaRPr kumimoji="1" lang="ja-JP" altLang="en-US" sz="1400" dirty="0"/>
                    </a:p>
                  </a:txBody>
                  <a:tcPr marL="39000" marR="39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F2F5"/>
                    </a:solidFill>
                  </a:tcPr>
                </a:tc>
                <a:tc>
                  <a:txBody>
                    <a:bodyPr/>
                    <a:lstStyle/>
                    <a:p>
                      <a:pPr marL="177800" indent="-177800">
                        <a:lnSpc>
                          <a:spcPts val="1400"/>
                        </a:lnSpc>
                        <a:buFont typeface="Wingdings" pitchFamily="2" charset="2"/>
                        <a:buChar char="u"/>
                      </a:pPr>
                      <a:r>
                        <a:rPr lang="ja-JP" altLang="en-US" sz="1200" dirty="0" smtClean="0">
                          <a:solidFill>
                            <a:schemeClr val="tx1"/>
                          </a:solidFill>
                        </a:rPr>
                        <a:t>　物質の類型として、「特定化学物質（第２類物質）」のうち、「管理第２類物質」に追加</a:t>
                      </a:r>
                      <a:endParaRPr lang="en-US" altLang="ja-JP" sz="1200" dirty="0" smtClean="0">
                        <a:solidFill>
                          <a:schemeClr val="tx1"/>
                        </a:solidFill>
                      </a:endParaRPr>
                    </a:p>
                    <a:p>
                      <a:pPr marL="0" indent="0">
                        <a:lnSpc>
                          <a:spcPts val="1400"/>
                        </a:lnSpc>
                        <a:spcAft>
                          <a:spcPts val="600"/>
                        </a:spcAft>
                        <a:buFont typeface="Wingdings" pitchFamily="2" charset="2"/>
                        <a:buNone/>
                      </a:pPr>
                      <a:r>
                        <a:rPr lang="ja-JP" altLang="en-US" sz="1200" dirty="0" smtClean="0">
                          <a:solidFill>
                            <a:schemeClr val="tx1"/>
                          </a:solidFill>
                        </a:rPr>
                        <a:t>　特化則の適用となる業務から、「ＲＣＦ等の粉じんの発散を防止する処理が講じられた物を取り扱う業務（当該物の切断、穿孔、研磨等のＲＣＦ等の粉</a:t>
                      </a:r>
                      <a:r>
                        <a:rPr lang="ja-JP" altLang="en-US" sz="1200" dirty="0" err="1" smtClean="0">
                          <a:solidFill>
                            <a:schemeClr val="tx1"/>
                          </a:solidFill>
                        </a:rPr>
                        <a:t>じんが</a:t>
                      </a:r>
                      <a:r>
                        <a:rPr lang="ja-JP" altLang="en-US" sz="1200" dirty="0" smtClean="0">
                          <a:solidFill>
                            <a:schemeClr val="tx1"/>
                          </a:solidFill>
                        </a:rPr>
                        <a:t>発散するおそれのある業務を除く。）」を適用除外</a:t>
                      </a:r>
                      <a:endParaRPr lang="en-US" altLang="ja-JP" sz="1200" dirty="0" smtClean="0">
                        <a:solidFill>
                          <a:schemeClr val="tx1"/>
                        </a:solidFill>
                      </a:endParaRPr>
                    </a:p>
                    <a:p>
                      <a:pPr marL="355600" indent="-177800">
                        <a:lnSpc>
                          <a:spcPts val="1400"/>
                        </a:lnSpc>
                        <a:spcAft>
                          <a:spcPts val="600"/>
                        </a:spcAft>
                        <a:buFont typeface="Wingdings" pitchFamily="2" charset="2"/>
                        <a:buChar char="Ø"/>
                      </a:pPr>
                      <a:r>
                        <a:rPr lang="ja-JP" altLang="en-US" sz="1200" b="0" dirty="0" smtClean="0">
                          <a:solidFill>
                            <a:schemeClr val="tx1"/>
                          </a:solidFill>
                        </a:rPr>
                        <a:t>　</a:t>
                      </a:r>
                      <a:r>
                        <a:rPr lang="ja-JP" altLang="en-US" sz="1200" dirty="0" smtClean="0">
                          <a:solidFill>
                            <a:schemeClr val="tx1"/>
                          </a:solidFill>
                        </a:rPr>
                        <a:t>局所排気装置の設置、</a:t>
                      </a:r>
                      <a:r>
                        <a:rPr lang="ja-JP" altLang="en-US" sz="1200" b="0" dirty="0" smtClean="0">
                          <a:solidFill>
                            <a:schemeClr val="tx1"/>
                          </a:solidFill>
                        </a:rPr>
                        <a:t>容器の使用、作業・貯蔵場所への関係者以外の立ち入り禁止、洗浄設備の設置、緊急時の医師による診察・処置、保護具の備付け等の義務付け</a:t>
                      </a:r>
                      <a:endParaRPr lang="en-US" altLang="ja-JP" sz="1200" b="0" dirty="0" smtClean="0">
                        <a:solidFill>
                          <a:schemeClr val="tx1"/>
                        </a:solidFill>
                      </a:endParaRPr>
                    </a:p>
                    <a:p>
                      <a:pPr marL="0" marR="0" indent="0" algn="l" defTabSz="914400" rtl="0" eaLnBrk="1" fontAlgn="auto" latinLnBrk="0" hangingPunct="1">
                        <a:lnSpc>
                          <a:spcPts val="1400"/>
                        </a:lnSpc>
                        <a:spcBef>
                          <a:spcPts val="0"/>
                        </a:spcBef>
                        <a:spcAft>
                          <a:spcPts val="600"/>
                        </a:spcAft>
                        <a:buClrTx/>
                        <a:buSzTx/>
                        <a:buFont typeface="MS Mincho" pitchFamily="17" charset="-128"/>
                        <a:buNone/>
                        <a:tabLst/>
                        <a:defRPr/>
                      </a:pPr>
                      <a:r>
                        <a:rPr lang="ja-JP" altLang="en-US" sz="1200" b="0" dirty="0" smtClean="0">
                          <a:solidFill>
                            <a:schemeClr val="tx1"/>
                          </a:solidFill>
                        </a:rPr>
                        <a:t>◆　</a:t>
                      </a:r>
                      <a:r>
                        <a:rPr lang="ja-JP" altLang="en-US" sz="1200" dirty="0" smtClean="0">
                          <a:solidFill>
                            <a:schemeClr val="tx1"/>
                          </a:solidFill>
                        </a:rPr>
                        <a:t>作業主任者は、特定化学物質及び四アルキル鉛等作業主任者技能講習の修了者から選任</a:t>
                      </a:r>
                      <a:endParaRPr lang="en-US" altLang="ja-JP" sz="1200" dirty="0" smtClean="0">
                        <a:solidFill>
                          <a:schemeClr val="tx1"/>
                        </a:solidFill>
                      </a:endParaRPr>
                    </a:p>
                    <a:p>
                      <a:pPr marL="82550" indent="-82550">
                        <a:lnSpc>
                          <a:spcPts val="1400"/>
                        </a:lnSpc>
                        <a:spcAft>
                          <a:spcPts val="600"/>
                        </a:spcAft>
                        <a:buFont typeface="Wingdings" pitchFamily="2" charset="2"/>
                        <a:buNone/>
                      </a:pPr>
                      <a:r>
                        <a:rPr lang="ja-JP" altLang="en-US" sz="1200" b="0" dirty="0" smtClean="0">
                          <a:solidFill>
                            <a:schemeClr val="tx1"/>
                          </a:solidFill>
                        </a:rPr>
                        <a:t>◆　特殊健康診断（配置転換後のものを含む。）の項目を設定</a:t>
                      </a:r>
                      <a:endParaRPr lang="en-US" altLang="ja-JP" sz="1200" b="0" dirty="0" smtClean="0">
                        <a:solidFill>
                          <a:schemeClr val="tx1"/>
                        </a:solidFill>
                      </a:endParaRPr>
                    </a:p>
                    <a:p>
                      <a:pPr marL="82550" marR="0" indent="-82550" algn="l" defTabSz="914400" rtl="0" eaLnBrk="1" fontAlgn="auto" latinLnBrk="0" hangingPunct="1">
                        <a:lnSpc>
                          <a:spcPts val="1400"/>
                        </a:lnSpc>
                        <a:spcBef>
                          <a:spcPts val="0"/>
                        </a:spcBef>
                        <a:spcAft>
                          <a:spcPts val="600"/>
                        </a:spcAft>
                        <a:buClrTx/>
                        <a:buSzTx/>
                        <a:buFont typeface="Wingdings" pitchFamily="2" charset="2"/>
                        <a:buNone/>
                        <a:tabLst/>
                        <a:defRPr/>
                      </a:pPr>
                      <a:r>
                        <a:rPr lang="ja-JP" altLang="en-US" sz="1200" b="0" dirty="0" smtClean="0">
                          <a:solidFill>
                            <a:schemeClr val="tx1"/>
                          </a:solidFill>
                        </a:rPr>
                        <a:t>◆　作業環境測定結果、健康診断結果、</a:t>
                      </a:r>
                      <a:r>
                        <a:rPr lang="ja-JP" altLang="en-US" sz="1200" dirty="0" smtClean="0">
                          <a:solidFill>
                            <a:schemeClr val="tx1"/>
                          </a:solidFill>
                        </a:rPr>
                        <a:t>作業記録等の</a:t>
                      </a:r>
                      <a:r>
                        <a:rPr lang="en-US" altLang="ja-JP" sz="1200" dirty="0" smtClean="0">
                          <a:solidFill>
                            <a:schemeClr val="tx1"/>
                          </a:solidFill>
                        </a:rPr>
                        <a:t>30</a:t>
                      </a:r>
                      <a:r>
                        <a:rPr lang="ja-JP" altLang="en-US" sz="1200" dirty="0" smtClean="0">
                          <a:solidFill>
                            <a:schemeClr val="tx1"/>
                          </a:solidFill>
                        </a:rPr>
                        <a:t>年保存等の義務付け（＝</a:t>
                      </a:r>
                      <a:r>
                        <a:rPr lang="ja-JP" altLang="en-US" sz="1200" b="0" dirty="0" smtClean="0">
                          <a:solidFill>
                            <a:schemeClr val="tx1"/>
                          </a:solidFill>
                        </a:rPr>
                        <a:t>「</a:t>
                      </a:r>
                      <a:r>
                        <a:rPr lang="ja-JP" altLang="en-US" sz="1200" dirty="0" smtClean="0">
                          <a:solidFill>
                            <a:schemeClr val="tx1"/>
                          </a:solidFill>
                        </a:rPr>
                        <a:t>特別管理物質」に追加）</a:t>
                      </a:r>
                      <a:endParaRPr lang="en-US" altLang="ja-JP" sz="1200" dirty="0" smtClean="0">
                        <a:solidFill>
                          <a:schemeClr val="tx1"/>
                        </a:solidFill>
                      </a:endParaRPr>
                    </a:p>
                    <a:p>
                      <a:pPr marL="82550" marR="0" indent="-82550" algn="l" defTabSz="914400" rtl="0" eaLnBrk="1" fontAlgn="auto" latinLnBrk="0" hangingPunct="1">
                        <a:lnSpc>
                          <a:spcPts val="1400"/>
                        </a:lnSpc>
                        <a:spcBef>
                          <a:spcPts val="0"/>
                        </a:spcBef>
                        <a:spcAft>
                          <a:spcPts val="600"/>
                        </a:spcAft>
                        <a:buClrTx/>
                        <a:buSzTx/>
                        <a:buFont typeface="Wingdings" pitchFamily="2" charset="2"/>
                        <a:buNone/>
                        <a:tabLst/>
                        <a:defRPr/>
                      </a:pPr>
                      <a:r>
                        <a:rPr lang="ja-JP" altLang="en-US" sz="1200" dirty="0" smtClean="0">
                          <a:solidFill>
                            <a:schemeClr val="tx1"/>
                          </a:solidFill>
                        </a:rPr>
                        <a:t>◆　特にＲＣＦ等を窯、炉等に張り付けること等の断熱又は耐火の措置を講ずる作業又はＲＣＦ等を用いて断熱又は耐火の措置を講じた窯、炉等の補修、解体、破砕等の作業は発じんのおそれが高いため、有効な呼吸用保護具の使用</a:t>
                      </a:r>
                      <a:r>
                        <a:rPr lang="ja-JP" altLang="en-US" sz="1200" dirty="0" smtClean="0">
                          <a:solidFill>
                            <a:srgbClr val="000099"/>
                          </a:solidFill>
                        </a:rPr>
                        <a:t>、</a:t>
                      </a:r>
                      <a:r>
                        <a:rPr lang="ja-JP" altLang="en-US" sz="1200" dirty="0" smtClean="0">
                          <a:solidFill>
                            <a:schemeClr val="tx1"/>
                          </a:solidFill>
                        </a:rPr>
                        <a:t>作業場所からの飛散防止等を義務付け　　等</a:t>
                      </a:r>
                      <a:endParaRPr kumimoji="1" lang="ja-JP" altLang="en-US" sz="1200" dirty="0">
                        <a:solidFill>
                          <a:schemeClr val="tx1"/>
                        </a:solidFill>
                      </a:endParaRPr>
                    </a:p>
                  </a:txBody>
                  <a:tcPr marL="78000" marR="39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595656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コンテンツ プレースホルダ 2"/>
          <p:cNvSpPr>
            <a:spLocks noGrp="1"/>
          </p:cNvSpPr>
          <p:nvPr>
            <p:ph idx="1"/>
          </p:nvPr>
        </p:nvSpPr>
        <p:spPr>
          <a:xfrm>
            <a:off x="2399111" y="3247256"/>
            <a:ext cx="6063985" cy="685800"/>
          </a:xfrm>
        </p:spPr>
        <p:txBody>
          <a:bodyPr/>
          <a:lstStyle/>
          <a:p>
            <a:pPr eaLnBrk="1" hangingPunct="1">
              <a:buFont typeface="Arial" charset="0"/>
              <a:buNone/>
            </a:pPr>
            <a:r>
              <a:rPr lang="ja-JP" altLang="en-US" smtClean="0">
                <a:solidFill>
                  <a:srgbClr val="0066CC"/>
                </a:solidFill>
              </a:rPr>
              <a:t>ご清聴有り難うございました。</a:t>
            </a:r>
          </a:p>
        </p:txBody>
      </p:sp>
      <p:pic>
        <p:nvPicPr>
          <p:cNvPr id="37891" name="Picture 2" descr="厚生労働省"/>
          <p:cNvPicPr>
            <a:picLocks noChangeAspect="1" noChangeArrowheads="1"/>
          </p:cNvPicPr>
          <p:nvPr/>
        </p:nvPicPr>
        <p:blipFill>
          <a:blip r:embed="rId3" cstate="print"/>
          <a:srcRect/>
          <a:stretch>
            <a:fillRect/>
          </a:stretch>
        </p:blipFill>
        <p:spPr bwMode="auto">
          <a:xfrm>
            <a:off x="1102387" y="1438275"/>
            <a:ext cx="3076707" cy="1062038"/>
          </a:xfrm>
          <a:prstGeom prst="rect">
            <a:avLst/>
          </a:prstGeom>
          <a:noFill/>
          <a:ln w="9525">
            <a:noFill/>
            <a:miter lim="800000"/>
            <a:headEnd/>
            <a:tailEnd/>
          </a:ln>
        </p:spPr>
      </p:pic>
    </p:spTree>
    <p:extLst>
      <p:ext uri="{BB962C8B-B14F-4D97-AF65-F5344CB8AC3E}">
        <p14:creationId xmlns:p14="http://schemas.microsoft.com/office/powerpoint/2010/main" val="31333171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t>
            </a:r>
            <a:endParaRPr kumimoji="1" lang="ja-JP" altLang="en-US" dirty="0"/>
          </a:p>
        </p:txBody>
      </p:sp>
      <p:sp>
        <p:nvSpPr>
          <p:cNvPr id="3" name="コンテンツ プレースホルダー 2"/>
          <p:cNvSpPr>
            <a:spLocks noGrp="1"/>
          </p:cNvSpPr>
          <p:nvPr>
            <p:ph idx="1"/>
          </p:nvPr>
        </p:nvSpPr>
        <p:spPr>
          <a:xfrm>
            <a:off x="128464" y="980728"/>
            <a:ext cx="9649072" cy="5832648"/>
          </a:xfrm>
        </p:spPr>
        <p:txBody>
          <a:bodyPr>
            <a:normAutofit fontScale="92500" lnSpcReduction="10000"/>
          </a:bodyPr>
          <a:lstStyle/>
          <a:p>
            <a:pPr marL="185738" indent="-185738">
              <a:buNone/>
            </a:pPr>
            <a:r>
              <a:rPr kumimoji="1" lang="ja-JP" altLang="en-US" sz="1800" dirty="0" smtClean="0"/>
              <a:t>ア　日本産業衛生学会等が許容濃度等を勧告するなど人に対する</a:t>
            </a:r>
            <a:r>
              <a:rPr kumimoji="1" lang="ja-JP" altLang="en-US" sz="1800" u="sng" dirty="0" smtClean="0"/>
              <a:t>一定の危険性・有害性が明らかになっている化学物質</a:t>
            </a:r>
            <a:r>
              <a:rPr kumimoji="1" lang="ja-JP" altLang="en-US" sz="1800" dirty="0" smtClean="0"/>
              <a:t>（例えば、労働安全衛生法第</a:t>
            </a:r>
            <a:r>
              <a:rPr kumimoji="1" lang="en-US" altLang="ja-JP" sz="1800" dirty="0" smtClean="0"/>
              <a:t>57</a:t>
            </a:r>
            <a:r>
              <a:rPr kumimoji="1" lang="ja-JP" altLang="en-US" sz="1800" dirty="0" smtClean="0"/>
              <a:t>条の２に基づき安全データシート（</a:t>
            </a:r>
            <a:r>
              <a:rPr kumimoji="1" lang="en-US" altLang="ja-JP" sz="1800" dirty="0" smtClean="0"/>
              <a:t>SDS</a:t>
            </a:r>
            <a:r>
              <a:rPr kumimoji="1" lang="ja-JP" altLang="en-US" sz="1800" dirty="0" smtClean="0"/>
              <a:t>）の交付が譲渡者又は提供者に義務づけられている化学物質）を事業者が新規に採用する場合等において、事業者に</a:t>
            </a:r>
            <a:r>
              <a:rPr kumimoji="1" lang="ja-JP" altLang="en-US" sz="1800" u="sng" dirty="0" smtClean="0"/>
              <a:t>リスクアセスメントを実施させる</a:t>
            </a:r>
            <a:r>
              <a:rPr kumimoji="1" lang="ja-JP" altLang="en-US" sz="1800" dirty="0" smtClean="0"/>
              <a:t>ことが適当である。</a:t>
            </a:r>
            <a:endParaRPr kumimoji="1" lang="en-US" altLang="ja-JP" sz="1800" dirty="0" smtClean="0"/>
          </a:p>
          <a:p>
            <a:pPr marL="185738" indent="-185738">
              <a:buNone/>
            </a:pPr>
            <a:r>
              <a:rPr lang="ja-JP" altLang="en-US" sz="1800" dirty="0"/>
              <a:t>イ　リスクアセスメントに基づく措置が適切かつ</a:t>
            </a:r>
            <a:r>
              <a:rPr lang="ja-JP" altLang="en-US" sz="1800" dirty="0" smtClean="0"/>
              <a:t>着実に</a:t>
            </a:r>
            <a:r>
              <a:rPr lang="ja-JP" altLang="en-US" sz="1800" dirty="0"/>
              <a:t>実施されるようにするため、事業者が実施</a:t>
            </a:r>
            <a:r>
              <a:rPr lang="ja-JP" altLang="en-US" sz="1800" dirty="0" smtClean="0"/>
              <a:t>した</a:t>
            </a:r>
            <a:r>
              <a:rPr lang="ja-JP" altLang="en-US" sz="1800" u="sng" dirty="0" smtClean="0"/>
              <a:t>リスクアセスメント</a:t>
            </a:r>
            <a:r>
              <a:rPr lang="ja-JP" altLang="en-US" sz="1800" u="sng" dirty="0"/>
              <a:t>の結果について、</a:t>
            </a:r>
            <a:r>
              <a:rPr lang="ja-JP" altLang="en-US" sz="1800" dirty="0"/>
              <a:t>備え付ける</a:t>
            </a:r>
            <a:r>
              <a:rPr lang="ja-JP" altLang="en-US" sz="1800" dirty="0" smtClean="0"/>
              <a:t>等に</a:t>
            </a:r>
            <a:r>
              <a:rPr lang="ja-JP" altLang="en-US" sz="1800" dirty="0"/>
              <a:t>より</a:t>
            </a:r>
            <a:r>
              <a:rPr lang="ja-JP" altLang="en-US" sz="1800" u="sng" dirty="0"/>
              <a:t>労働者に周知されるようにする</a:t>
            </a:r>
            <a:r>
              <a:rPr lang="ja-JP" altLang="en-US" sz="1800" dirty="0"/>
              <a:t>べきである</a:t>
            </a:r>
            <a:r>
              <a:rPr lang="ja-JP" altLang="en-US" sz="1800" dirty="0" smtClean="0"/>
              <a:t>。</a:t>
            </a:r>
            <a:endParaRPr lang="en-US" altLang="ja-JP" sz="1800" dirty="0" smtClean="0"/>
          </a:p>
          <a:p>
            <a:pPr marL="185738" indent="-185738">
              <a:buNone/>
            </a:pPr>
            <a:r>
              <a:rPr lang="ja-JP" altLang="en-US" sz="1800" dirty="0"/>
              <a:t>ウ　国は、</a:t>
            </a:r>
            <a:r>
              <a:rPr lang="ja-JP" altLang="en-US" sz="1800" u="sng" dirty="0"/>
              <a:t>中小規模事業場において</a:t>
            </a:r>
            <a:r>
              <a:rPr lang="ja-JP" altLang="en-US" sz="1800" dirty="0" smtClean="0"/>
              <a:t>リスクアセスメント</a:t>
            </a:r>
            <a:r>
              <a:rPr lang="ja-JP" altLang="en-US" sz="1800" dirty="0"/>
              <a:t>が適切に実施されるよう、</a:t>
            </a:r>
            <a:r>
              <a:rPr lang="ja-JP" altLang="en-US" sz="1800" u="sng" dirty="0"/>
              <a:t>簡易なツールの</a:t>
            </a:r>
            <a:r>
              <a:rPr lang="ja-JP" altLang="en-US" sz="1800" u="sng" dirty="0" smtClean="0"/>
              <a:t>開発</a:t>
            </a:r>
            <a:r>
              <a:rPr lang="ja-JP" altLang="en-US" sz="1800" u="sng" dirty="0"/>
              <a:t>・改善や相談・指導体制の整備など、十分な</a:t>
            </a:r>
            <a:r>
              <a:rPr lang="ja-JP" altLang="en-US" sz="1800" u="sng" dirty="0" smtClean="0"/>
              <a:t>支援</a:t>
            </a:r>
            <a:r>
              <a:rPr lang="ja-JP" altLang="en-US" sz="1800" u="sng" dirty="0"/>
              <a:t>措置を講じる</a:t>
            </a:r>
            <a:r>
              <a:rPr lang="ja-JP" altLang="en-US" sz="1800" dirty="0"/>
              <a:t>べきである。</a:t>
            </a:r>
          </a:p>
          <a:p>
            <a:pPr marL="185738" indent="-185738">
              <a:buNone/>
            </a:pPr>
            <a:r>
              <a:rPr lang="ja-JP" altLang="en-US" sz="1800" dirty="0"/>
              <a:t>エ　労働者が化学物質を取り扱うときに必要と</a:t>
            </a:r>
            <a:r>
              <a:rPr lang="ja-JP" altLang="en-US" sz="1800" dirty="0" smtClean="0"/>
              <a:t>なる危険性</a:t>
            </a:r>
            <a:r>
              <a:rPr lang="ja-JP" altLang="en-US" sz="1800" dirty="0"/>
              <a:t>・有害性や取扱い上の注意事項が確実</a:t>
            </a:r>
            <a:r>
              <a:rPr lang="ja-JP" altLang="en-US" sz="1800" dirty="0" smtClean="0"/>
              <a:t>かつ</a:t>
            </a:r>
            <a:r>
              <a:rPr lang="ja-JP" altLang="en-US" sz="1800" dirty="0"/>
              <a:t>分かりやすい形で伝わるよう、</a:t>
            </a:r>
            <a:r>
              <a:rPr lang="ja-JP" altLang="en-US" sz="1800" u="sng" dirty="0"/>
              <a:t>譲渡者又は</a:t>
            </a:r>
            <a:r>
              <a:rPr lang="ja-JP" altLang="en-US" sz="1800" u="sng" dirty="0" smtClean="0"/>
              <a:t>提供者</a:t>
            </a:r>
            <a:r>
              <a:rPr lang="ja-JP" altLang="en-US" sz="1800" u="sng" dirty="0"/>
              <a:t>に対してラベルを表示することが</a:t>
            </a:r>
            <a:r>
              <a:rPr lang="ja-JP" altLang="en-US" sz="1800" u="sng" dirty="0" smtClean="0"/>
              <a:t>義務づけられて</a:t>
            </a:r>
            <a:r>
              <a:rPr lang="ja-JP" altLang="en-US" sz="1800" u="sng" dirty="0"/>
              <a:t>いる化学物質の範囲を</a:t>
            </a:r>
            <a:r>
              <a:rPr lang="ja-JP" altLang="en-US" sz="1800" dirty="0"/>
              <a:t>、日本産業衛生学会</a:t>
            </a:r>
            <a:r>
              <a:rPr lang="ja-JP" altLang="en-US" sz="1800" dirty="0" smtClean="0"/>
              <a:t>等が</a:t>
            </a:r>
            <a:r>
              <a:rPr lang="ja-JP" altLang="en-US" sz="1800" dirty="0"/>
              <a:t>許容濃度等を勧告するなど人に対する一定</a:t>
            </a:r>
            <a:r>
              <a:rPr lang="ja-JP" altLang="en-US" sz="1800" dirty="0" smtClean="0"/>
              <a:t>の危険性</a:t>
            </a:r>
            <a:r>
              <a:rPr lang="ja-JP" altLang="en-US" sz="1800" dirty="0"/>
              <a:t>・有害性が明らかになっている化学物質</a:t>
            </a:r>
            <a:r>
              <a:rPr lang="ja-JP" altLang="en-US" sz="1800" dirty="0" smtClean="0"/>
              <a:t>まで</a:t>
            </a:r>
            <a:r>
              <a:rPr lang="ja-JP" altLang="en-US" sz="1800" u="sng" dirty="0"/>
              <a:t>拡大する</a:t>
            </a:r>
            <a:r>
              <a:rPr lang="ja-JP" altLang="en-US" sz="1800" dirty="0"/>
              <a:t>ことが適当である。その際、国際的</a:t>
            </a:r>
            <a:r>
              <a:rPr lang="ja-JP" altLang="en-US" sz="1800" dirty="0" smtClean="0"/>
              <a:t>な取扱い</a:t>
            </a:r>
            <a:r>
              <a:rPr lang="ja-JP" altLang="en-US" sz="1800" dirty="0"/>
              <a:t>との整合に留意することが適当である</a:t>
            </a:r>
            <a:r>
              <a:rPr lang="ja-JP" altLang="en-US" sz="1800" dirty="0" smtClean="0"/>
              <a:t>。</a:t>
            </a:r>
            <a:endParaRPr lang="ja-JP" altLang="en-US" sz="1800" dirty="0"/>
          </a:p>
          <a:p>
            <a:pPr marL="185738" indent="-185738">
              <a:buNone/>
            </a:pPr>
            <a:r>
              <a:rPr lang="ja-JP" altLang="en-US" sz="1800" dirty="0"/>
              <a:t>オ　ラベルの表示を義務づける化学物質の範囲</a:t>
            </a:r>
            <a:r>
              <a:rPr lang="ja-JP" altLang="en-US" sz="1800" dirty="0" smtClean="0"/>
              <a:t>を拡大</a:t>
            </a:r>
            <a:r>
              <a:rPr lang="ja-JP" altLang="en-US" sz="1800" dirty="0"/>
              <a:t>した場合、多種類の化学物質を</a:t>
            </a:r>
            <a:r>
              <a:rPr lang="ja-JP" altLang="en-US" sz="1800" dirty="0" smtClean="0"/>
              <a:t>混ぜ合わせて</a:t>
            </a:r>
            <a:r>
              <a:rPr lang="ja-JP" altLang="en-US" sz="1800" dirty="0"/>
              <a:t>いる混合物については、ラベルに表示すべき</a:t>
            </a:r>
            <a:r>
              <a:rPr lang="ja-JP" altLang="en-US" sz="1800" dirty="0" smtClean="0"/>
              <a:t>成分</a:t>
            </a:r>
            <a:r>
              <a:rPr lang="ja-JP" altLang="en-US" sz="1800" dirty="0"/>
              <a:t>の種類が大幅に増加し、その結果、容器等</a:t>
            </a:r>
            <a:r>
              <a:rPr lang="ja-JP" altLang="en-US" sz="1800" dirty="0" smtClean="0"/>
              <a:t>に貼る</a:t>
            </a:r>
            <a:r>
              <a:rPr lang="ja-JP" altLang="en-US" sz="1800" dirty="0"/>
              <a:t>ラベルの絵表示を含む表示全般について</a:t>
            </a:r>
            <a:r>
              <a:rPr lang="ja-JP" altLang="en-US" sz="1800" dirty="0" smtClean="0"/>
              <a:t>縮尺</a:t>
            </a:r>
            <a:r>
              <a:rPr lang="ja-JP" altLang="en-US" sz="1800" dirty="0"/>
              <a:t>が小さくなってしまい、労働者に危険性・</a:t>
            </a:r>
            <a:r>
              <a:rPr lang="ja-JP" altLang="en-US" sz="1800" dirty="0" smtClean="0"/>
              <a:t>有害性等</a:t>
            </a:r>
            <a:r>
              <a:rPr lang="ja-JP" altLang="en-US" sz="1800" dirty="0"/>
              <a:t>の情報が伝わりにくくなることが懸念される。</a:t>
            </a:r>
            <a:r>
              <a:rPr lang="ja-JP" altLang="en-US" sz="1800" dirty="0" smtClean="0"/>
              <a:t>この</a:t>
            </a:r>
            <a:r>
              <a:rPr lang="ja-JP" altLang="en-US" sz="1800" dirty="0"/>
              <a:t>ため、</a:t>
            </a:r>
            <a:r>
              <a:rPr lang="ja-JP" altLang="en-US" sz="1800" u="sng" dirty="0"/>
              <a:t>ラベルへの成分の表示については</a:t>
            </a:r>
            <a:r>
              <a:rPr lang="ja-JP" altLang="en-US" sz="1800" dirty="0"/>
              <a:t>、</a:t>
            </a:r>
            <a:r>
              <a:rPr lang="ja-JP" altLang="en-US" sz="1800" dirty="0" smtClean="0"/>
              <a:t>安全データシート</a:t>
            </a:r>
            <a:r>
              <a:rPr lang="ja-JP" altLang="en-US" sz="1800" dirty="0"/>
              <a:t>（</a:t>
            </a:r>
            <a:r>
              <a:rPr lang="en-US" altLang="ja-JP" sz="1800" dirty="0" smtClean="0"/>
              <a:t>SDS</a:t>
            </a:r>
            <a:r>
              <a:rPr lang="ja-JP" altLang="en-US" sz="1800" dirty="0" smtClean="0"/>
              <a:t>）にも</a:t>
            </a:r>
            <a:r>
              <a:rPr lang="ja-JP" altLang="en-US" sz="1800" dirty="0"/>
              <a:t>全ての成分が記載されて</a:t>
            </a:r>
            <a:r>
              <a:rPr lang="ja-JP" altLang="en-US" sz="1800" dirty="0" smtClean="0"/>
              <a:t>いる</a:t>
            </a:r>
            <a:r>
              <a:rPr lang="ja-JP" altLang="en-US" sz="1800" dirty="0"/>
              <a:t>ことを踏まえて、労働者に情報が伝わりやすく</a:t>
            </a:r>
            <a:r>
              <a:rPr lang="ja-JP" altLang="en-US" sz="1800" dirty="0" smtClean="0"/>
              <a:t>なる</a:t>
            </a:r>
            <a:r>
              <a:rPr lang="ja-JP" altLang="en-US" sz="1800" dirty="0"/>
              <a:t>よう</a:t>
            </a:r>
            <a:r>
              <a:rPr lang="ja-JP" altLang="en-US" sz="1800" u="sng" dirty="0"/>
              <a:t>見直す</a:t>
            </a:r>
            <a:r>
              <a:rPr lang="ja-JP" altLang="en-US" sz="1800" dirty="0"/>
              <a:t>ことが適当である</a:t>
            </a:r>
            <a:r>
              <a:rPr lang="ja-JP" altLang="en-US" sz="1800" dirty="0" smtClean="0"/>
              <a:t>。</a:t>
            </a:r>
            <a:endParaRPr lang="en-US" altLang="ja-JP" sz="1800" dirty="0" smtClean="0"/>
          </a:p>
          <a:p>
            <a:pPr marL="185738" indent="-185738">
              <a:buNone/>
            </a:pPr>
            <a:r>
              <a:rPr lang="ja-JP" altLang="en-US" sz="1800" dirty="0"/>
              <a:t>カ　ラベルの表示を義務づける範囲を拡大するに</a:t>
            </a:r>
            <a:r>
              <a:rPr lang="ja-JP" altLang="en-US" sz="1800" dirty="0" smtClean="0"/>
              <a:t>際して</a:t>
            </a:r>
            <a:r>
              <a:rPr lang="ja-JP" altLang="en-US" sz="1800" dirty="0"/>
              <a:t>は、ラベルの意味や読み方が労働者に</a:t>
            </a:r>
            <a:r>
              <a:rPr lang="ja-JP" altLang="en-US" sz="1800" dirty="0" smtClean="0"/>
              <a:t>正確に</a:t>
            </a:r>
            <a:r>
              <a:rPr lang="ja-JP" altLang="en-US" sz="1800" dirty="0"/>
              <a:t>理解されるよう事業者において</a:t>
            </a:r>
            <a:r>
              <a:rPr lang="ja-JP" altLang="en-US" sz="1800" u="sng" dirty="0"/>
              <a:t>労働者に</a:t>
            </a:r>
            <a:r>
              <a:rPr lang="ja-JP" altLang="en-US" sz="1800" u="sng" dirty="0" smtClean="0"/>
              <a:t>対する周知</a:t>
            </a:r>
            <a:r>
              <a:rPr lang="ja-JP" altLang="en-US" sz="1800" u="sng" dirty="0"/>
              <a:t>・教育</a:t>
            </a:r>
            <a:r>
              <a:rPr lang="ja-JP" altLang="en-US" sz="1800" dirty="0"/>
              <a:t>を行うべきであるが、併せて</a:t>
            </a:r>
            <a:r>
              <a:rPr lang="ja-JP" altLang="en-US" sz="1800" u="sng" dirty="0"/>
              <a:t>国が周知</a:t>
            </a:r>
            <a:r>
              <a:rPr lang="ja-JP" altLang="en-US" sz="1800" u="sng" dirty="0" smtClean="0"/>
              <a:t>・広報</a:t>
            </a:r>
            <a:r>
              <a:rPr lang="ja-JP" altLang="en-US" sz="1800" u="sng" dirty="0"/>
              <a:t>を行う</a:t>
            </a:r>
            <a:r>
              <a:rPr lang="ja-JP" altLang="en-US" sz="1800" dirty="0"/>
              <a:t>べきである</a:t>
            </a:r>
            <a:r>
              <a:rPr lang="ja-JP" altLang="en-US" sz="1800" dirty="0" smtClean="0"/>
              <a:t>。</a:t>
            </a:r>
            <a:endParaRPr kumimoji="1" lang="ja-JP" altLang="en-US" sz="1800" dirty="0"/>
          </a:p>
        </p:txBody>
      </p:sp>
      <p:sp>
        <p:nvSpPr>
          <p:cNvPr id="5" name="スライド番号プレースホルダー 4"/>
          <p:cNvSpPr>
            <a:spLocks noGrp="1"/>
          </p:cNvSpPr>
          <p:nvPr>
            <p:ph type="sldNum" sz="quarter" idx="12"/>
          </p:nvPr>
        </p:nvSpPr>
        <p:spPr/>
        <p:txBody>
          <a:bodyPr/>
          <a:lstStyle/>
          <a:p>
            <a:fld id="{887BD1DF-11E3-42F2-B651-B731352B067F}" type="slidenum">
              <a:rPr kumimoji="1" lang="ja-JP" altLang="en-US" smtClean="0"/>
              <a:t>5</a:t>
            </a:fld>
            <a:endParaRPr kumimoji="1" lang="ja-JP" altLang="en-US"/>
          </a:p>
        </p:txBody>
      </p:sp>
      <p:sp>
        <p:nvSpPr>
          <p:cNvPr id="4" name="正方形/長方形 3"/>
          <p:cNvSpPr/>
          <p:nvPr/>
        </p:nvSpPr>
        <p:spPr>
          <a:xfrm>
            <a:off x="0" y="0"/>
            <a:ext cx="9906000" cy="836712"/>
          </a:xfrm>
          <a:prstGeom prst="rect">
            <a:avLst/>
          </a:prstGeom>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p>
            <a:pPr algn="ctr">
              <a:lnSpc>
                <a:spcPts val="3000"/>
              </a:lnSpc>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労働政策審議会建議（平成</a:t>
            </a:r>
            <a:r>
              <a:rPr lang="en-US" altLang="ja-JP"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3000"/>
              </a:lnSpc>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化学物質管理のあり方　対策の方向性</a:t>
            </a:r>
            <a:endParaRPr lang="en-US" altLang="ja-JP"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68059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57544" y="4706559"/>
            <a:ext cx="9713820" cy="453563"/>
          </a:xfrm>
          <a:prstGeom prst="rect">
            <a:avLst/>
          </a:prstGeom>
          <a:solidFill>
            <a:schemeClr val="accent1">
              <a:lumMod val="40000"/>
              <a:lumOff val="60000"/>
            </a:schemeClr>
          </a:solidFill>
          <a:ln>
            <a:solidFill>
              <a:srgbClr val="000099"/>
            </a:solidFill>
          </a:ln>
        </p:spPr>
        <p:style>
          <a:lnRef idx="2">
            <a:schemeClr val="accent1"/>
          </a:lnRef>
          <a:fillRef idx="1">
            <a:schemeClr val="lt1"/>
          </a:fillRef>
          <a:effectRef idx="0">
            <a:schemeClr val="accent1"/>
          </a:effectRef>
          <a:fontRef idx="minor">
            <a:schemeClr val="dk1"/>
          </a:fontRef>
        </p:style>
        <p:txBody>
          <a:bodyPr tIns="0" rIns="54000" bIns="46800" rtlCol="0" anchor="b"/>
          <a:lstStyle/>
          <a:p>
            <a:pPr marL="180975" indent="-180975"/>
            <a:endParaRPr lang="en-US" altLang="ja-JP" sz="1200" dirty="0"/>
          </a:p>
          <a:p>
            <a:pPr marL="180975" indent="-180975"/>
            <a:endParaRPr lang="en-US" altLang="ja-JP" sz="1200" dirty="0" smtClean="0"/>
          </a:p>
          <a:p>
            <a:pPr marL="180975" indent="-180975"/>
            <a:r>
              <a:rPr lang="ja-JP" altLang="en-US" sz="1200" dirty="0" smtClean="0"/>
              <a:t>　　　　　　</a:t>
            </a:r>
            <a:endParaRPr lang="en-US" altLang="ja-JP" sz="1200" dirty="0" smtClean="0"/>
          </a:p>
          <a:p>
            <a:pPr marL="180975" indent="-180975"/>
            <a:endParaRPr lang="en-US" altLang="ja-JP" sz="1200" dirty="0"/>
          </a:p>
          <a:p>
            <a:pPr marL="180975" indent="-180975"/>
            <a:r>
              <a:rPr lang="ja-JP" altLang="en-US" sz="1200" dirty="0" smtClean="0"/>
              <a:t>　</a:t>
            </a:r>
            <a:endParaRPr lang="en-US" altLang="ja-JP" sz="1200" dirty="0" smtClean="0"/>
          </a:p>
          <a:p>
            <a:pPr marL="180975" indent="-180975"/>
            <a:endParaRPr lang="en-US" altLang="ja-JP" sz="1200" dirty="0"/>
          </a:p>
          <a:p>
            <a:pPr marL="180975" indent="-180975"/>
            <a:endParaRPr lang="en-US" altLang="ja-JP" sz="1200" dirty="0" smtClean="0"/>
          </a:p>
          <a:p>
            <a:pPr marL="180975" indent="-180975"/>
            <a:endParaRPr lang="en-US" altLang="ja-JP" sz="1200" dirty="0"/>
          </a:p>
          <a:p>
            <a:pPr marL="180975" indent="-180975"/>
            <a:endParaRPr lang="en-US" altLang="ja-JP" sz="1200" dirty="0" smtClean="0"/>
          </a:p>
          <a:p>
            <a:pPr marL="180975" indent="-180975"/>
            <a:endParaRPr lang="en-US" altLang="ja-JP" sz="1200" dirty="0"/>
          </a:p>
          <a:p>
            <a:pPr marL="180975" indent="-180975"/>
            <a:endParaRPr lang="en-US" altLang="ja-JP" sz="1200" dirty="0" smtClean="0"/>
          </a:p>
          <a:p>
            <a:pPr marL="180975" indent="-180975"/>
            <a:endParaRPr lang="en-US" altLang="ja-JP" sz="1200" dirty="0"/>
          </a:p>
          <a:p>
            <a:pPr marL="180975" indent="-180975"/>
            <a:endParaRPr lang="en-US" altLang="ja-JP" sz="1200" dirty="0"/>
          </a:p>
          <a:p>
            <a:pPr marL="180975" indent="-180975"/>
            <a:endParaRPr lang="en-US" altLang="ja-JP" sz="1200" dirty="0" smtClean="0"/>
          </a:p>
          <a:p>
            <a:pPr marL="180975" indent="-180975"/>
            <a:r>
              <a:rPr lang="ja-JP" altLang="en-US" sz="1200" dirty="0" smtClean="0"/>
              <a:t>　○　規模</a:t>
            </a:r>
            <a:r>
              <a:rPr lang="ja-JP" altLang="en-US" sz="1200" dirty="0"/>
              <a:t>の大きい工場</a:t>
            </a:r>
            <a:r>
              <a:rPr lang="ja-JP" altLang="en-US" sz="1200" dirty="0" smtClean="0"/>
              <a:t>等で</a:t>
            </a:r>
            <a:r>
              <a:rPr lang="ja-JP" altLang="en-US" sz="1200" dirty="0"/>
              <a:t>建設物、機械等の設置、移転等を行う場合の事前</a:t>
            </a:r>
            <a:r>
              <a:rPr lang="ja-JP" altLang="en-US" sz="1200" dirty="0" smtClean="0"/>
              <a:t>届出（</a:t>
            </a:r>
            <a:r>
              <a:rPr lang="ja-JP" altLang="en-US" sz="1200" dirty="0"/>
              <a:t>法第</a:t>
            </a:r>
            <a:r>
              <a:rPr lang="en-US" altLang="ja-JP" sz="1200" dirty="0"/>
              <a:t>88</a:t>
            </a:r>
            <a:r>
              <a:rPr lang="ja-JP" altLang="en-US" sz="1200" dirty="0"/>
              <a:t>条第１項）を廃止</a:t>
            </a:r>
            <a:r>
              <a:rPr lang="ja-JP" altLang="en-US" sz="1200" dirty="0" smtClean="0"/>
              <a:t>。</a:t>
            </a:r>
            <a:endParaRPr lang="ja-JP" altLang="en-US" sz="1200" dirty="0"/>
          </a:p>
        </p:txBody>
      </p:sp>
      <p:sp>
        <p:nvSpPr>
          <p:cNvPr id="11" name="正方形/長方形 10"/>
          <p:cNvSpPr/>
          <p:nvPr/>
        </p:nvSpPr>
        <p:spPr>
          <a:xfrm>
            <a:off x="85848" y="2241930"/>
            <a:ext cx="9693400" cy="740379"/>
          </a:xfrm>
          <a:prstGeom prst="rect">
            <a:avLst/>
          </a:prstGeom>
          <a:solidFill>
            <a:schemeClr val="accent1">
              <a:lumMod val="40000"/>
              <a:lumOff val="60000"/>
            </a:schemeClr>
          </a:solidFill>
          <a:ln>
            <a:solidFill>
              <a:srgbClr val="000099"/>
            </a:solidFill>
          </a:ln>
        </p:spPr>
        <p:style>
          <a:lnRef idx="2">
            <a:schemeClr val="accent1"/>
          </a:lnRef>
          <a:fillRef idx="1">
            <a:schemeClr val="lt1"/>
          </a:fillRef>
          <a:effectRef idx="0">
            <a:schemeClr val="accent1"/>
          </a:effectRef>
          <a:fontRef idx="minor">
            <a:schemeClr val="dk1"/>
          </a:fontRef>
        </p:style>
        <p:txBody>
          <a:bodyPr rIns="54000" bIns="46800" rtlCol="0" anchor="b"/>
          <a:lstStyle/>
          <a:p>
            <a:pPr marL="180975" indent="-180975">
              <a:spcBef>
                <a:spcPts val="0"/>
              </a:spcBef>
            </a:pPr>
            <a:r>
              <a:rPr lang="ja-JP" altLang="en-US" sz="1200" dirty="0" smtClean="0">
                <a:solidFill>
                  <a:schemeClr val="tx1"/>
                </a:solidFill>
              </a:rPr>
              <a:t>　○　</a:t>
            </a:r>
            <a:r>
              <a:rPr lang="ja-JP" altLang="en-US" sz="1200" dirty="0">
                <a:solidFill>
                  <a:schemeClr val="tx1"/>
                </a:solidFill>
              </a:rPr>
              <a:t>常時使用する労働者に対して、医師、保健師等による心理的な負担の程度を把握するための検査（ストレスチェック</a:t>
            </a:r>
            <a:r>
              <a:rPr lang="ja-JP" altLang="en-US" sz="1200" dirty="0" smtClean="0">
                <a:solidFill>
                  <a:schemeClr val="tx1"/>
                </a:solidFill>
              </a:rPr>
              <a:t>）の実施を事業者に義務付け　　</a:t>
            </a:r>
            <a:endParaRPr lang="en-US" altLang="ja-JP" sz="1200" dirty="0" smtClean="0">
              <a:solidFill>
                <a:schemeClr val="tx1"/>
              </a:solidFill>
            </a:endParaRPr>
          </a:p>
          <a:p>
            <a:pPr marL="180975" indent="-180975">
              <a:spcBef>
                <a:spcPts val="0"/>
              </a:spcBef>
            </a:pPr>
            <a:r>
              <a:rPr lang="ja-JP" altLang="en-US" sz="1200" dirty="0">
                <a:solidFill>
                  <a:schemeClr val="tx1"/>
                </a:solidFill>
              </a:rPr>
              <a:t>　</a:t>
            </a:r>
            <a:r>
              <a:rPr lang="ja-JP" altLang="en-US" sz="1200" dirty="0" smtClean="0">
                <a:solidFill>
                  <a:schemeClr val="tx1"/>
                </a:solidFill>
              </a:rPr>
              <a:t>　　　（労働者</a:t>
            </a:r>
            <a:r>
              <a:rPr lang="en-US" altLang="ja-JP" sz="1200" dirty="0" smtClean="0">
                <a:solidFill>
                  <a:schemeClr val="tx1"/>
                </a:solidFill>
              </a:rPr>
              <a:t>50</a:t>
            </a:r>
            <a:r>
              <a:rPr lang="ja-JP" altLang="en-US" sz="1200" dirty="0" smtClean="0">
                <a:solidFill>
                  <a:schemeClr val="tx1"/>
                </a:solidFill>
              </a:rPr>
              <a:t>人未満の事業場については</a:t>
            </a:r>
            <a:r>
              <a:rPr lang="ja-JP" altLang="en-US" sz="1200" dirty="0">
                <a:solidFill>
                  <a:schemeClr val="tx1"/>
                </a:solidFill>
              </a:rPr>
              <a:t>当分</a:t>
            </a:r>
            <a:r>
              <a:rPr lang="ja-JP" altLang="en-US" sz="1200" dirty="0" smtClean="0">
                <a:solidFill>
                  <a:schemeClr val="tx1"/>
                </a:solidFill>
              </a:rPr>
              <a:t>の</a:t>
            </a:r>
            <a:r>
              <a:rPr lang="ja-JP" altLang="en-US" sz="1200" dirty="0">
                <a:solidFill>
                  <a:schemeClr val="tx1"/>
                </a:solidFill>
              </a:rPr>
              <a:t>間</a:t>
            </a:r>
            <a:r>
              <a:rPr lang="ja-JP" altLang="en-US" sz="1200" dirty="0" smtClean="0">
                <a:solidFill>
                  <a:schemeClr val="tx1"/>
                </a:solidFill>
              </a:rPr>
              <a:t>努力義務）</a:t>
            </a:r>
            <a:endParaRPr lang="en-US" altLang="ja-JP" sz="1200" dirty="0" smtClean="0">
              <a:solidFill>
                <a:schemeClr val="tx1"/>
              </a:solidFill>
            </a:endParaRPr>
          </a:p>
          <a:p>
            <a:pPr marL="180975" indent="-180975">
              <a:spcBef>
                <a:spcPts val="0"/>
              </a:spcBef>
            </a:pPr>
            <a:r>
              <a:rPr lang="ja-JP" altLang="en-US" sz="1200" dirty="0" smtClean="0">
                <a:solidFill>
                  <a:schemeClr val="tx1"/>
                </a:solidFill>
              </a:rPr>
              <a:t>　○　</a:t>
            </a:r>
            <a:r>
              <a:rPr lang="ja-JP" altLang="en-US" sz="1200" dirty="0">
                <a:solidFill>
                  <a:schemeClr val="tx1"/>
                </a:solidFill>
              </a:rPr>
              <a:t>検査の結果、一定の</a:t>
            </a:r>
            <a:r>
              <a:rPr lang="ja-JP" altLang="en-US" sz="1200" dirty="0" smtClean="0">
                <a:solidFill>
                  <a:schemeClr val="tx1"/>
                </a:solidFill>
              </a:rPr>
              <a:t>要件に</a:t>
            </a:r>
            <a:r>
              <a:rPr lang="ja-JP" altLang="en-US" sz="1200" dirty="0">
                <a:solidFill>
                  <a:schemeClr val="tx1"/>
                </a:solidFill>
              </a:rPr>
              <a:t>該当する労働者から申出があった場合</a:t>
            </a:r>
            <a:r>
              <a:rPr lang="ja-JP" altLang="en-US" sz="1200" dirty="0" smtClean="0">
                <a:solidFill>
                  <a:schemeClr val="tx1"/>
                </a:solidFill>
              </a:rPr>
              <a:t>、医師</a:t>
            </a:r>
            <a:r>
              <a:rPr lang="ja-JP" altLang="en-US" sz="1200" dirty="0">
                <a:solidFill>
                  <a:schemeClr val="tx1"/>
                </a:solidFill>
              </a:rPr>
              <a:t>による面接指導を実施する</a:t>
            </a:r>
            <a:r>
              <a:rPr lang="ja-JP" altLang="en-US" sz="1200" dirty="0" smtClean="0">
                <a:solidFill>
                  <a:schemeClr val="tx1"/>
                </a:solidFill>
              </a:rPr>
              <a:t>ことを事業者の義務とする。</a:t>
            </a:r>
            <a:endParaRPr lang="en-US" altLang="ja-JP" sz="1200" dirty="0" smtClean="0">
              <a:solidFill>
                <a:schemeClr val="tx1"/>
              </a:solidFill>
            </a:endParaRPr>
          </a:p>
        </p:txBody>
      </p:sp>
      <p:sp>
        <p:nvSpPr>
          <p:cNvPr id="14" name="角丸四角形 13"/>
          <p:cNvSpPr/>
          <p:nvPr/>
        </p:nvSpPr>
        <p:spPr>
          <a:xfrm>
            <a:off x="207724" y="2115930"/>
            <a:ext cx="4025196" cy="252000"/>
          </a:xfrm>
          <a:prstGeom prst="roundRect">
            <a:avLst/>
          </a:prstGeom>
          <a:solidFill>
            <a:srgbClr val="000099"/>
          </a:solidFill>
        </p:spPr>
        <p:style>
          <a:lnRef idx="0">
            <a:schemeClr val="accent1"/>
          </a:lnRef>
          <a:fillRef idx="3">
            <a:schemeClr val="accent1"/>
          </a:fillRef>
          <a:effectRef idx="3">
            <a:schemeClr val="accent1"/>
          </a:effectRef>
          <a:fontRef idx="minor">
            <a:schemeClr val="lt1"/>
          </a:fontRef>
        </p:style>
        <p:txBody>
          <a:bodyPr lIns="180000" tIns="0" rIns="360000" rtlCol="0" anchor="ctr"/>
          <a:lstStyle/>
          <a:p>
            <a:pPr algn="ctr"/>
            <a:endParaRPr lang="en-US" altLang="ja-JP" sz="1500" dirty="0" smtClean="0">
              <a:solidFill>
                <a:schemeClr val="bg1"/>
              </a:solidFill>
              <a:latin typeface="+mn-ea"/>
            </a:endParaRPr>
          </a:p>
          <a:p>
            <a:r>
              <a:rPr lang="ja-JP" altLang="en-US" sz="1400" b="1" dirty="0" smtClean="0">
                <a:solidFill>
                  <a:schemeClr val="bg1"/>
                </a:solidFill>
                <a:latin typeface="+mn-ea"/>
              </a:rPr>
              <a:t>２．ストレスチェック及び面接指導の実施</a:t>
            </a:r>
            <a:endParaRPr lang="en-US" altLang="ja-JP" sz="1100" dirty="0" smtClean="0">
              <a:solidFill>
                <a:schemeClr val="bg1"/>
              </a:solidFill>
              <a:latin typeface="+mn-ea"/>
            </a:endParaRPr>
          </a:p>
          <a:p>
            <a:pPr algn="ctr"/>
            <a:r>
              <a:rPr lang="ja-JP" altLang="en-US" sz="1500" dirty="0" smtClean="0">
                <a:solidFill>
                  <a:schemeClr val="bg1"/>
                </a:solidFill>
                <a:latin typeface="+mn-ea"/>
              </a:rPr>
              <a:t>　</a:t>
            </a:r>
            <a:endParaRPr lang="en-US" altLang="ja-JP" sz="1200" dirty="0" smtClean="0">
              <a:solidFill>
                <a:schemeClr val="bg1"/>
              </a:solidFill>
              <a:latin typeface="+mn-ea"/>
            </a:endParaRPr>
          </a:p>
        </p:txBody>
      </p:sp>
      <p:sp>
        <p:nvSpPr>
          <p:cNvPr id="15" name="正方形/長方形 14"/>
          <p:cNvSpPr/>
          <p:nvPr/>
        </p:nvSpPr>
        <p:spPr>
          <a:xfrm>
            <a:off x="87676" y="3194960"/>
            <a:ext cx="9707722" cy="396000"/>
          </a:xfrm>
          <a:prstGeom prst="rect">
            <a:avLst/>
          </a:prstGeom>
          <a:solidFill>
            <a:schemeClr val="accent1">
              <a:lumMod val="40000"/>
              <a:lumOff val="60000"/>
            </a:schemeClr>
          </a:solidFill>
          <a:ln>
            <a:solidFill>
              <a:srgbClr val="000099"/>
            </a:solidFill>
          </a:ln>
        </p:spPr>
        <p:style>
          <a:lnRef idx="2">
            <a:schemeClr val="accent1"/>
          </a:lnRef>
          <a:fillRef idx="1">
            <a:schemeClr val="lt1"/>
          </a:fillRef>
          <a:effectRef idx="0">
            <a:schemeClr val="accent1"/>
          </a:effectRef>
          <a:fontRef idx="minor">
            <a:schemeClr val="dk1"/>
          </a:fontRef>
        </p:style>
        <p:txBody>
          <a:bodyPr tIns="0" rIns="54000" bIns="46800" rtlCol="0" anchor="b"/>
          <a:lstStyle/>
          <a:p>
            <a:pPr marL="180975" indent="-180975"/>
            <a:r>
              <a:rPr lang="ja-JP" altLang="en-US" sz="1200" dirty="0" smtClean="0"/>
              <a:t>　○　受動喫煙防止のため、事業者及び事業場の実情に応じ適切な措置を講</a:t>
            </a:r>
            <a:r>
              <a:rPr lang="ja-JP" altLang="en-US" sz="1200" dirty="0"/>
              <a:t>じ</a:t>
            </a:r>
            <a:r>
              <a:rPr lang="ja-JP" altLang="en-US" sz="1200" dirty="0" smtClean="0"/>
              <a:t>ることを事業者の努力義務とする。</a:t>
            </a:r>
            <a:endParaRPr lang="en-US" altLang="ja-JP" sz="1200" dirty="0" smtClean="0"/>
          </a:p>
        </p:txBody>
      </p:sp>
      <p:sp>
        <p:nvSpPr>
          <p:cNvPr id="16" name="角丸四角形 15"/>
          <p:cNvSpPr/>
          <p:nvPr/>
        </p:nvSpPr>
        <p:spPr>
          <a:xfrm>
            <a:off x="214189" y="3068960"/>
            <a:ext cx="4018731" cy="252000"/>
          </a:xfrm>
          <a:prstGeom prst="roundRect">
            <a:avLst/>
          </a:prstGeom>
          <a:solidFill>
            <a:srgbClr val="000099"/>
          </a:solidFill>
        </p:spPr>
        <p:style>
          <a:lnRef idx="0">
            <a:schemeClr val="accent1"/>
          </a:lnRef>
          <a:fillRef idx="3">
            <a:schemeClr val="accent1"/>
          </a:fillRef>
          <a:effectRef idx="3">
            <a:schemeClr val="accent1"/>
          </a:effectRef>
          <a:fontRef idx="minor">
            <a:schemeClr val="lt1"/>
          </a:fontRef>
        </p:style>
        <p:txBody>
          <a:bodyPr lIns="180000" tIns="0" rIns="360000" rtlCol="0" anchor="ctr"/>
          <a:lstStyle/>
          <a:p>
            <a:pPr algn="ctr"/>
            <a:endParaRPr lang="en-US" altLang="ja-JP" sz="1500" dirty="0">
              <a:solidFill>
                <a:schemeClr val="bg1"/>
              </a:solidFill>
              <a:latin typeface="+mn-ea"/>
            </a:endParaRPr>
          </a:p>
          <a:p>
            <a:r>
              <a:rPr lang="ja-JP" altLang="en-US" sz="1400" b="1" dirty="0" smtClean="0">
                <a:solidFill>
                  <a:schemeClr val="bg1"/>
                </a:solidFill>
                <a:latin typeface="+mn-ea"/>
              </a:rPr>
              <a:t>３．受動喫煙防止措置の努力義務</a:t>
            </a:r>
            <a:endParaRPr lang="en-US" altLang="ja-JP" sz="1100" dirty="0">
              <a:solidFill>
                <a:schemeClr val="bg1"/>
              </a:solidFill>
              <a:latin typeface="+mn-ea"/>
            </a:endParaRPr>
          </a:p>
          <a:p>
            <a:pPr algn="ctr"/>
            <a:r>
              <a:rPr lang="ja-JP" altLang="en-US" sz="1500" dirty="0" smtClean="0">
                <a:solidFill>
                  <a:srgbClr val="FF0000"/>
                </a:solidFill>
                <a:latin typeface="+mn-ea"/>
              </a:rPr>
              <a:t>　</a:t>
            </a:r>
            <a:endParaRPr lang="en-US" altLang="ja-JP" sz="1200" dirty="0" smtClean="0">
              <a:latin typeface="+mn-ea"/>
            </a:endParaRPr>
          </a:p>
        </p:txBody>
      </p:sp>
      <p:sp>
        <p:nvSpPr>
          <p:cNvPr id="17" name="正方形/長方形 16"/>
          <p:cNvSpPr/>
          <p:nvPr/>
        </p:nvSpPr>
        <p:spPr>
          <a:xfrm>
            <a:off x="83574" y="6107116"/>
            <a:ext cx="9697947" cy="443107"/>
          </a:xfrm>
          <a:prstGeom prst="rect">
            <a:avLst/>
          </a:prstGeom>
          <a:solidFill>
            <a:schemeClr val="accent1">
              <a:lumMod val="40000"/>
              <a:lumOff val="60000"/>
            </a:schemeClr>
          </a:solidFill>
          <a:ln>
            <a:solidFill>
              <a:srgbClr val="000099"/>
            </a:solidFill>
          </a:ln>
        </p:spPr>
        <p:style>
          <a:lnRef idx="2">
            <a:schemeClr val="accent1"/>
          </a:lnRef>
          <a:fillRef idx="1">
            <a:schemeClr val="lt1"/>
          </a:fillRef>
          <a:effectRef idx="0">
            <a:schemeClr val="accent1"/>
          </a:effectRef>
          <a:fontRef idx="minor">
            <a:schemeClr val="dk1"/>
          </a:fontRef>
        </p:style>
        <p:txBody>
          <a:bodyPr rIns="54000" bIns="46800" rtlCol="0" anchor="b"/>
          <a:lstStyle/>
          <a:p>
            <a:pPr marL="185738" indent="-185738"/>
            <a:r>
              <a:rPr lang="ja-JP" altLang="en-US" sz="1200" dirty="0"/>
              <a:t>　</a:t>
            </a:r>
            <a:r>
              <a:rPr lang="ja-JP" altLang="en-US" sz="1200" dirty="0" smtClean="0"/>
              <a:t>○　国際的な動向を踏まえ</a:t>
            </a:r>
            <a:r>
              <a:rPr lang="ja-JP" altLang="en-US" sz="1200" dirty="0"/>
              <a:t>、ボイラーなど、特に危険な機械等の検査・検定を行う機関について、日本国内に事務所のない機関も登録</a:t>
            </a:r>
            <a:r>
              <a:rPr lang="ja-JP" altLang="en-US" sz="1200" dirty="0" smtClean="0"/>
              <a:t>できるとする。</a:t>
            </a:r>
            <a:endParaRPr lang="en-US" altLang="ja-JP" sz="1200" dirty="0" smtClean="0">
              <a:solidFill>
                <a:srgbClr val="FF0000"/>
              </a:solidFill>
            </a:endParaRPr>
          </a:p>
        </p:txBody>
      </p:sp>
      <p:sp>
        <p:nvSpPr>
          <p:cNvPr id="18" name="角丸四角形 17"/>
          <p:cNvSpPr/>
          <p:nvPr/>
        </p:nvSpPr>
        <p:spPr>
          <a:xfrm>
            <a:off x="174922" y="6021288"/>
            <a:ext cx="4039438" cy="252000"/>
          </a:xfrm>
          <a:prstGeom prst="roundRect">
            <a:avLst/>
          </a:prstGeom>
          <a:solidFill>
            <a:srgbClr val="000099"/>
          </a:solidFill>
          <a:ln/>
        </p:spPr>
        <p:style>
          <a:lnRef idx="0">
            <a:schemeClr val="accent1"/>
          </a:lnRef>
          <a:fillRef idx="3">
            <a:schemeClr val="accent1"/>
          </a:fillRef>
          <a:effectRef idx="3">
            <a:schemeClr val="accent1"/>
          </a:effectRef>
          <a:fontRef idx="minor">
            <a:schemeClr val="lt1"/>
          </a:fontRef>
        </p:style>
        <p:txBody>
          <a:bodyPr lIns="180000" tIns="0" rIns="360000" rtlCol="0" anchor="ctr"/>
          <a:lstStyle/>
          <a:p>
            <a:pPr algn="ctr"/>
            <a:endParaRPr lang="en-US" altLang="ja-JP" sz="1500" dirty="0">
              <a:latin typeface="+mn-ea"/>
            </a:endParaRPr>
          </a:p>
          <a:p>
            <a:r>
              <a:rPr lang="ja-JP" altLang="en-US" sz="1400" b="1" dirty="0">
                <a:latin typeface="+mn-ea"/>
              </a:rPr>
              <a:t>７</a:t>
            </a:r>
            <a:r>
              <a:rPr lang="ja-JP" altLang="en-US" sz="1400" b="1" dirty="0" smtClean="0">
                <a:latin typeface="+mn-ea"/>
              </a:rPr>
              <a:t>．外国</a:t>
            </a:r>
            <a:r>
              <a:rPr lang="ja-JP" altLang="en-US" sz="1400" b="1" dirty="0">
                <a:latin typeface="+mn-ea"/>
              </a:rPr>
              <a:t>に立地する</a:t>
            </a:r>
            <a:r>
              <a:rPr lang="ja-JP" altLang="en-US" sz="1400" b="1" dirty="0" smtClean="0">
                <a:latin typeface="+mn-ea"/>
              </a:rPr>
              <a:t>検査機関の登録</a:t>
            </a:r>
            <a:endParaRPr lang="en-US" altLang="ja-JP" sz="1400" b="1" dirty="0">
              <a:latin typeface="+mn-ea"/>
            </a:endParaRPr>
          </a:p>
          <a:p>
            <a:pPr algn="ctr"/>
            <a:endParaRPr lang="en-US" altLang="ja-JP" sz="1500" dirty="0" smtClean="0">
              <a:latin typeface="+mn-ea"/>
            </a:endParaRPr>
          </a:p>
        </p:txBody>
      </p:sp>
      <p:sp>
        <p:nvSpPr>
          <p:cNvPr id="21" name="角丸四角形 20"/>
          <p:cNvSpPr/>
          <p:nvPr/>
        </p:nvSpPr>
        <p:spPr>
          <a:xfrm>
            <a:off x="174922" y="692696"/>
            <a:ext cx="9566640" cy="576064"/>
          </a:xfrm>
          <a:prstGeom prst="roundRect">
            <a:avLst>
              <a:gd name="adj" fmla="val 7539"/>
            </a:avLst>
          </a:prstGeom>
          <a:noFill/>
          <a:ln>
            <a:noFill/>
          </a:ln>
          <a:effectLst/>
        </p:spPr>
        <p:style>
          <a:lnRef idx="1">
            <a:schemeClr val="accent1"/>
          </a:lnRef>
          <a:fillRef idx="2">
            <a:schemeClr val="accent1"/>
          </a:fillRef>
          <a:effectRef idx="1">
            <a:schemeClr val="accent1"/>
          </a:effectRef>
          <a:fontRef idx="minor">
            <a:schemeClr val="dk1"/>
          </a:fontRef>
        </p:style>
        <p:txBody>
          <a:bodyPr lIns="144000" tIns="108000" rIns="0" bIns="36000" rtlCol="0" anchor="b"/>
          <a:lstStyle/>
          <a:p>
            <a:pPr marL="177800" indent="-177800">
              <a:spcAft>
                <a:spcPts val="0"/>
              </a:spcAft>
            </a:pPr>
            <a:r>
              <a:rPr lang="ja-JP" altLang="en-US" sz="1400" dirty="0">
                <a:latin typeface="+mn-ea"/>
              </a:rPr>
              <a:t>　</a:t>
            </a:r>
            <a:r>
              <a:rPr lang="ja-JP" altLang="en-US" sz="1400" dirty="0" smtClean="0">
                <a:latin typeface="+mn-ea"/>
              </a:rPr>
              <a:t>　化学物質による健康被害が問題となった胆管がん事案の発生や、精神障害を原因とする労災認定件数の増加など、最近の社会情勢の変化や労働災害の動向に即応し、労働者の安全と健康の確保対策を一層充実するための改正</a:t>
            </a:r>
            <a:endParaRPr lang="en-US" altLang="ja-JP" sz="1400" dirty="0" smtClean="0">
              <a:latin typeface="+mn-ea"/>
            </a:endParaRPr>
          </a:p>
        </p:txBody>
      </p:sp>
      <p:sp>
        <p:nvSpPr>
          <p:cNvPr id="22" name="正方形/長方形 21"/>
          <p:cNvSpPr/>
          <p:nvPr/>
        </p:nvSpPr>
        <p:spPr bwMode="auto">
          <a:xfrm>
            <a:off x="57544" y="36000"/>
            <a:ext cx="9792000" cy="584688"/>
          </a:xfrm>
          <a:prstGeom prst="rect">
            <a:avLst/>
          </a:prstGeom>
          <a:solidFill>
            <a:srgbClr val="FF6600"/>
          </a:solidFill>
          <a:ln w="9525">
            <a:noFill/>
          </a:ln>
          <a:effectLst/>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労働安全衛生法の改正</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日公布）</a:t>
            </a:r>
            <a:endPar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8434" y="3843032"/>
            <a:ext cx="9705897" cy="576000"/>
          </a:xfrm>
          <a:prstGeom prst="rect">
            <a:avLst/>
          </a:prstGeom>
          <a:solidFill>
            <a:schemeClr val="accent1">
              <a:lumMod val="40000"/>
              <a:lumOff val="60000"/>
            </a:schemeClr>
          </a:solidFill>
          <a:ln>
            <a:solidFill>
              <a:srgbClr val="000099"/>
            </a:solidFill>
          </a:ln>
        </p:spPr>
        <p:style>
          <a:lnRef idx="2">
            <a:schemeClr val="accent1"/>
          </a:lnRef>
          <a:fillRef idx="1">
            <a:schemeClr val="lt1"/>
          </a:fillRef>
          <a:effectRef idx="0">
            <a:schemeClr val="accent1"/>
          </a:effectRef>
          <a:fontRef idx="minor">
            <a:schemeClr val="dk1"/>
          </a:fontRef>
        </p:style>
        <p:txBody>
          <a:bodyPr tIns="0" rIns="54000" bIns="46800" rtlCol="0" anchor="b"/>
          <a:lstStyle/>
          <a:p>
            <a:pPr marL="180975" indent="-180975"/>
            <a:r>
              <a:rPr lang="ja-JP" altLang="en-US" sz="1200" dirty="0" smtClean="0"/>
              <a:t>　○</a:t>
            </a:r>
            <a:r>
              <a:rPr lang="ja-JP" altLang="en-US" sz="1200" dirty="0"/>
              <a:t>　重大な労働</a:t>
            </a:r>
            <a:r>
              <a:rPr lang="ja-JP" altLang="en-US" sz="1200" dirty="0" smtClean="0"/>
              <a:t>災害を</a:t>
            </a:r>
            <a:r>
              <a:rPr lang="ja-JP" altLang="en-US" sz="1200" dirty="0"/>
              <a:t>繰り返す</a:t>
            </a:r>
            <a:r>
              <a:rPr lang="ja-JP" altLang="en-US" sz="1200" dirty="0" smtClean="0"/>
              <a:t>企業に</a:t>
            </a:r>
            <a:r>
              <a:rPr lang="ja-JP" altLang="en-US" sz="1200" dirty="0"/>
              <a:t>対して、厚生労働大臣が「</a:t>
            </a:r>
            <a:r>
              <a:rPr lang="ja-JP" altLang="en-US" sz="1200" dirty="0" smtClean="0"/>
              <a:t>特別</a:t>
            </a:r>
            <a:r>
              <a:rPr lang="ja-JP" altLang="en-US" sz="1200" dirty="0"/>
              <a:t>安全衛生改善計画」の作成を指示することが</a:t>
            </a:r>
            <a:r>
              <a:rPr lang="ja-JP" altLang="en-US" sz="1200" dirty="0" smtClean="0"/>
              <a:t>できるとする。</a:t>
            </a:r>
            <a:endParaRPr lang="en-US" altLang="ja-JP" sz="1200" dirty="0" smtClean="0"/>
          </a:p>
          <a:p>
            <a:pPr marL="180975" indent="-180975"/>
            <a:r>
              <a:rPr lang="ja-JP" altLang="en-US" sz="1200" dirty="0"/>
              <a:t>　　</a:t>
            </a:r>
            <a:r>
              <a:rPr lang="ja-JP" altLang="en-US" sz="1200" dirty="0" smtClean="0"/>
              <a:t>　（計画作成指示に従わない場合、計画を守っていない場合などに、大臣</a:t>
            </a:r>
            <a:r>
              <a:rPr lang="ja-JP" altLang="en-US" sz="1200" dirty="0"/>
              <a:t>が</a:t>
            </a:r>
            <a:r>
              <a:rPr lang="ja-JP" altLang="en-US" sz="1200" dirty="0" smtClean="0"/>
              <a:t>勧告し、勧告に従わない場合はその旨を公表することができる。）</a:t>
            </a:r>
            <a:endParaRPr lang="en-US" altLang="ja-JP" sz="1200" dirty="0" smtClean="0">
              <a:solidFill>
                <a:schemeClr val="tx1"/>
              </a:solidFill>
            </a:endParaRPr>
          </a:p>
        </p:txBody>
      </p:sp>
      <p:sp>
        <p:nvSpPr>
          <p:cNvPr id="24" name="角丸四角形 23"/>
          <p:cNvSpPr/>
          <p:nvPr/>
        </p:nvSpPr>
        <p:spPr>
          <a:xfrm>
            <a:off x="193482" y="3717032"/>
            <a:ext cx="4039438" cy="252000"/>
          </a:xfrm>
          <a:prstGeom prst="roundRect">
            <a:avLst/>
          </a:prstGeom>
          <a:solidFill>
            <a:srgbClr val="000099"/>
          </a:solidFill>
        </p:spPr>
        <p:style>
          <a:lnRef idx="0">
            <a:schemeClr val="accent1"/>
          </a:lnRef>
          <a:fillRef idx="3">
            <a:schemeClr val="accent1"/>
          </a:fillRef>
          <a:effectRef idx="3">
            <a:schemeClr val="accent1"/>
          </a:effectRef>
          <a:fontRef idx="minor">
            <a:schemeClr val="lt1"/>
          </a:fontRef>
        </p:style>
        <p:txBody>
          <a:bodyPr lIns="180000" tIns="0" rIns="360000" rtlCol="0" anchor="ctr"/>
          <a:lstStyle/>
          <a:p>
            <a:pPr algn="ctr"/>
            <a:r>
              <a:rPr lang="ja-JP" altLang="en-US" sz="1400" b="1" dirty="0" smtClean="0">
                <a:latin typeface="+mn-ea"/>
              </a:rPr>
              <a:t>４．重大な労働災害を繰り返す企業への対応</a:t>
            </a:r>
            <a:r>
              <a:rPr lang="ja-JP" altLang="en-US" sz="1400" b="1" dirty="0" smtClean="0">
                <a:solidFill>
                  <a:srgbClr val="FF0000"/>
                </a:solidFill>
                <a:latin typeface="+mn-ea"/>
              </a:rPr>
              <a:t>　</a:t>
            </a:r>
            <a:endParaRPr lang="en-US" altLang="ja-JP" sz="1100" b="1" dirty="0" smtClean="0">
              <a:latin typeface="+mn-ea"/>
            </a:endParaRPr>
          </a:p>
        </p:txBody>
      </p:sp>
      <p:sp>
        <p:nvSpPr>
          <p:cNvPr id="25" name="正方形/長方形 24"/>
          <p:cNvSpPr/>
          <p:nvPr/>
        </p:nvSpPr>
        <p:spPr>
          <a:xfrm>
            <a:off x="102949" y="1493275"/>
            <a:ext cx="9713706" cy="432048"/>
          </a:xfrm>
          <a:prstGeom prst="rect">
            <a:avLst/>
          </a:prstGeom>
          <a:solidFill>
            <a:schemeClr val="accent1">
              <a:lumMod val="40000"/>
              <a:lumOff val="60000"/>
            </a:schemeClr>
          </a:solidFill>
          <a:ln>
            <a:solidFill>
              <a:srgbClr val="000099"/>
            </a:solidFill>
          </a:ln>
        </p:spPr>
        <p:style>
          <a:lnRef idx="2">
            <a:schemeClr val="accent1"/>
          </a:lnRef>
          <a:fillRef idx="1">
            <a:schemeClr val="lt1"/>
          </a:fillRef>
          <a:effectRef idx="0">
            <a:schemeClr val="accent1"/>
          </a:effectRef>
          <a:fontRef idx="minor">
            <a:schemeClr val="dk1"/>
          </a:fontRef>
        </p:style>
        <p:txBody>
          <a:bodyPr tIns="0" rIns="54000" bIns="46800" rtlCol="0" anchor="b"/>
          <a:lstStyle/>
          <a:p>
            <a:pPr marL="180975" indent="-180975"/>
            <a:r>
              <a:rPr lang="ja-JP" altLang="en-US" sz="1200" dirty="0"/>
              <a:t>　</a:t>
            </a:r>
            <a:r>
              <a:rPr lang="ja-JP" altLang="en-US" sz="1200" dirty="0" smtClean="0"/>
              <a:t>○</a:t>
            </a:r>
            <a:r>
              <a:rPr lang="ja-JP" altLang="en-US" sz="1200" dirty="0"/>
              <a:t>　</a:t>
            </a:r>
            <a:r>
              <a:rPr lang="ja-JP" altLang="en-US" sz="1200" dirty="0" smtClean="0"/>
              <a:t>一定の危険性・有害性が確認されている化学物質による危険性又は有害性等の調査（リスクアセスメント）の実施を事業者の義務とする。</a:t>
            </a:r>
            <a:endParaRPr lang="ja-JP" altLang="en-US" sz="1200" dirty="0" smtClean="0">
              <a:solidFill>
                <a:srgbClr val="FF0000"/>
              </a:solidFill>
            </a:endParaRPr>
          </a:p>
        </p:txBody>
      </p:sp>
      <p:sp>
        <p:nvSpPr>
          <p:cNvPr id="26" name="角丸四角形 25"/>
          <p:cNvSpPr/>
          <p:nvPr/>
        </p:nvSpPr>
        <p:spPr>
          <a:xfrm>
            <a:off x="231875" y="1367275"/>
            <a:ext cx="4025196" cy="252000"/>
          </a:xfrm>
          <a:prstGeom prst="roundRect">
            <a:avLst/>
          </a:prstGeom>
          <a:solidFill>
            <a:srgbClr val="000099"/>
          </a:solidFill>
        </p:spPr>
        <p:style>
          <a:lnRef idx="0">
            <a:schemeClr val="accent1"/>
          </a:lnRef>
          <a:fillRef idx="3">
            <a:schemeClr val="accent1"/>
          </a:fillRef>
          <a:effectRef idx="3">
            <a:schemeClr val="accent1"/>
          </a:effectRef>
          <a:fontRef idx="minor">
            <a:schemeClr val="lt1"/>
          </a:fontRef>
        </p:style>
        <p:txBody>
          <a:bodyPr lIns="180000" tIns="0" rIns="360000" rtlCol="0" anchor="ctr"/>
          <a:lstStyle/>
          <a:p>
            <a:r>
              <a:rPr lang="ja-JP" altLang="en-US" sz="1400" b="1" dirty="0" smtClean="0">
                <a:latin typeface="+mn-ea"/>
              </a:rPr>
              <a:t>１．化学物質のリスクアセスメントの実施</a:t>
            </a:r>
            <a:r>
              <a:rPr lang="ja-JP" altLang="en-US" sz="1400" b="1" dirty="0" smtClean="0">
                <a:solidFill>
                  <a:srgbClr val="FF0000"/>
                </a:solidFill>
                <a:latin typeface="+mn-ea"/>
              </a:rPr>
              <a:t>　</a:t>
            </a:r>
            <a:endParaRPr lang="en-US" altLang="ja-JP" sz="1100" b="1" dirty="0" smtClean="0">
              <a:latin typeface="+mn-ea"/>
            </a:endParaRPr>
          </a:p>
        </p:txBody>
      </p:sp>
      <p:sp>
        <p:nvSpPr>
          <p:cNvPr id="9" name="テキスト ボックス 8"/>
          <p:cNvSpPr txBox="1"/>
          <p:nvPr/>
        </p:nvSpPr>
        <p:spPr>
          <a:xfrm>
            <a:off x="189164" y="6550223"/>
            <a:ext cx="9594998" cy="307777"/>
          </a:xfrm>
          <a:prstGeom prst="rect">
            <a:avLst/>
          </a:prstGeom>
          <a:noFill/>
        </p:spPr>
        <p:txBody>
          <a:bodyPr wrap="square" lIns="72000" rIns="72000" rtlCol="0">
            <a:spAutoFit/>
          </a:bodyPr>
          <a:lstStyle/>
          <a:p>
            <a:pPr marL="630238" indent="-544513"/>
            <a:r>
              <a:rPr lang="ja-JP" altLang="en-US" sz="1200" b="1" dirty="0" smtClean="0"/>
              <a:t>施行期日：平成２６年６月２５日（公布日）から、それぞれ５、６は６か月、３・４・７は</a:t>
            </a:r>
            <a:r>
              <a:rPr lang="ja-JP" altLang="en-US" sz="1200" b="1" dirty="0"/>
              <a:t>１年</a:t>
            </a:r>
            <a:r>
              <a:rPr lang="ja-JP" altLang="en-US" sz="1200" b="1" dirty="0" smtClean="0"/>
              <a:t>、２は１年６か月、１は２年以内で政令</a:t>
            </a:r>
            <a:r>
              <a:rPr lang="ja-JP" altLang="en-US" sz="1200" b="1" dirty="0"/>
              <a:t>で定める</a:t>
            </a:r>
            <a:r>
              <a:rPr lang="ja-JP" altLang="en-US" sz="1200" b="1" dirty="0" smtClean="0"/>
              <a:t>日</a:t>
            </a:r>
            <a:r>
              <a:rPr lang="ja-JP" altLang="en-US" sz="1200" b="1" dirty="0"/>
              <a:t>　</a:t>
            </a:r>
            <a:r>
              <a:rPr lang="ja-JP" altLang="en-US" sz="1200" b="1" dirty="0" smtClean="0"/>
              <a:t>　</a:t>
            </a:r>
            <a:r>
              <a:rPr lang="ja-JP" altLang="en-US" sz="1400" b="1" dirty="0" smtClean="0"/>
              <a:t>　　</a:t>
            </a:r>
            <a:endParaRPr lang="en-US" altLang="ja-JP" sz="1400" b="1" dirty="0" smtClean="0"/>
          </a:p>
        </p:txBody>
      </p:sp>
      <p:sp>
        <p:nvSpPr>
          <p:cNvPr id="32" name="角丸四角形 31"/>
          <p:cNvSpPr/>
          <p:nvPr/>
        </p:nvSpPr>
        <p:spPr>
          <a:xfrm>
            <a:off x="189164" y="4581128"/>
            <a:ext cx="4025196" cy="252000"/>
          </a:xfrm>
          <a:prstGeom prst="roundRect">
            <a:avLst/>
          </a:prstGeom>
          <a:solidFill>
            <a:srgbClr val="000099"/>
          </a:solidFill>
        </p:spPr>
        <p:style>
          <a:lnRef idx="0">
            <a:schemeClr val="accent1"/>
          </a:lnRef>
          <a:fillRef idx="3">
            <a:schemeClr val="accent1"/>
          </a:fillRef>
          <a:effectRef idx="3">
            <a:schemeClr val="accent1"/>
          </a:effectRef>
          <a:fontRef idx="minor">
            <a:schemeClr val="lt1"/>
          </a:fontRef>
        </p:style>
        <p:txBody>
          <a:bodyPr lIns="180000" tIns="0" rIns="360000" rtlCol="0" anchor="ctr"/>
          <a:lstStyle/>
          <a:p>
            <a:r>
              <a:rPr lang="ja-JP" altLang="en-US" sz="1400" b="1" dirty="0">
                <a:latin typeface="+mn-ea"/>
              </a:rPr>
              <a:t>５</a:t>
            </a:r>
            <a:r>
              <a:rPr lang="ja-JP" altLang="en-US" sz="1400" b="1" dirty="0" smtClean="0">
                <a:latin typeface="+mn-ea"/>
              </a:rPr>
              <a:t>．第</a:t>
            </a:r>
            <a:r>
              <a:rPr lang="en-US" altLang="ja-JP" sz="1400" b="1" dirty="0" smtClean="0">
                <a:latin typeface="+mn-ea"/>
              </a:rPr>
              <a:t>88</a:t>
            </a:r>
            <a:r>
              <a:rPr lang="ja-JP" altLang="en-US" sz="1400" b="1" dirty="0">
                <a:latin typeface="+mn-ea"/>
              </a:rPr>
              <a:t>条</a:t>
            </a:r>
            <a:r>
              <a:rPr lang="ja-JP" altLang="en-US" sz="1400" b="1" dirty="0" smtClean="0">
                <a:latin typeface="+mn-ea"/>
              </a:rPr>
              <a:t>第１項に基づく届出</a:t>
            </a:r>
            <a:r>
              <a:rPr lang="ja-JP" altLang="en-US" sz="1400" b="1" dirty="0">
                <a:latin typeface="+mn-ea"/>
              </a:rPr>
              <a:t>の</a:t>
            </a:r>
            <a:r>
              <a:rPr lang="ja-JP" altLang="en-US" sz="1400" b="1" dirty="0" smtClean="0">
                <a:latin typeface="+mn-ea"/>
              </a:rPr>
              <a:t>廃止</a:t>
            </a:r>
            <a:endParaRPr lang="en-US" altLang="ja-JP" sz="1100" b="1" dirty="0" smtClean="0">
              <a:latin typeface="+mn-ea"/>
            </a:endParaRPr>
          </a:p>
        </p:txBody>
      </p:sp>
      <p:sp>
        <p:nvSpPr>
          <p:cNvPr id="28" name="正方形/長方形 27"/>
          <p:cNvSpPr/>
          <p:nvPr/>
        </p:nvSpPr>
        <p:spPr>
          <a:xfrm>
            <a:off x="74472" y="5427208"/>
            <a:ext cx="9713820" cy="453563"/>
          </a:xfrm>
          <a:prstGeom prst="rect">
            <a:avLst/>
          </a:prstGeom>
          <a:solidFill>
            <a:schemeClr val="accent1">
              <a:lumMod val="40000"/>
              <a:lumOff val="60000"/>
            </a:schemeClr>
          </a:solidFill>
          <a:ln>
            <a:solidFill>
              <a:srgbClr val="000099"/>
            </a:solidFill>
          </a:ln>
        </p:spPr>
        <p:style>
          <a:lnRef idx="2">
            <a:schemeClr val="accent1"/>
          </a:lnRef>
          <a:fillRef idx="1">
            <a:schemeClr val="lt1"/>
          </a:fillRef>
          <a:effectRef idx="0">
            <a:schemeClr val="accent1"/>
          </a:effectRef>
          <a:fontRef idx="minor">
            <a:schemeClr val="dk1"/>
          </a:fontRef>
        </p:style>
        <p:txBody>
          <a:bodyPr tIns="0" rIns="54000" bIns="46800" rtlCol="0" anchor="b"/>
          <a:lstStyle/>
          <a:p>
            <a:pPr marL="180975" indent="-180975"/>
            <a:endParaRPr lang="en-US" altLang="ja-JP" sz="1200" dirty="0" smtClean="0"/>
          </a:p>
          <a:p>
            <a:pPr marL="180975" indent="-180975"/>
            <a:r>
              <a:rPr lang="ja-JP" altLang="en-US" sz="1200" dirty="0" smtClean="0"/>
              <a:t>　○　特に粉</a:t>
            </a:r>
            <a:r>
              <a:rPr lang="ja-JP" altLang="en-US" sz="1200" dirty="0" err="1" smtClean="0"/>
              <a:t>じん</a:t>
            </a:r>
            <a:r>
              <a:rPr lang="ja-JP" altLang="en-US" sz="1200" dirty="0" smtClean="0"/>
              <a:t>濃度が高くなる作業に従事する際に使用が義務付けられている電動ファン付き呼吸用保護具を型式検定・譲渡制限の対象に追加。　</a:t>
            </a:r>
            <a:endParaRPr lang="ja-JP" altLang="en-US" sz="1200" dirty="0"/>
          </a:p>
        </p:txBody>
      </p:sp>
      <p:sp>
        <p:nvSpPr>
          <p:cNvPr id="29" name="角丸四角形 28"/>
          <p:cNvSpPr/>
          <p:nvPr/>
        </p:nvSpPr>
        <p:spPr>
          <a:xfrm>
            <a:off x="193482" y="5301208"/>
            <a:ext cx="4039438" cy="252000"/>
          </a:xfrm>
          <a:prstGeom prst="roundRect">
            <a:avLst/>
          </a:prstGeom>
          <a:solidFill>
            <a:srgbClr val="000099"/>
          </a:solidFill>
        </p:spPr>
        <p:style>
          <a:lnRef idx="0">
            <a:schemeClr val="accent1"/>
          </a:lnRef>
          <a:fillRef idx="3">
            <a:schemeClr val="accent1"/>
          </a:fillRef>
          <a:effectRef idx="3">
            <a:schemeClr val="accent1"/>
          </a:effectRef>
          <a:fontRef idx="minor">
            <a:schemeClr val="lt1"/>
          </a:fontRef>
        </p:style>
        <p:txBody>
          <a:bodyPr lIns="180000" tIns="0" rIns="360000" rtlCol="0" anchor="ctr"/>
          <a:lstStyle/>
          <a:p>
            <a:r>
              <a:rPr lang="ja-JP" altLang="en-US" sz="1400" b="1" dirty="0">
                <a:latin typeface="+mn-ea"/>
              </a:rPr>
              <a:t>６</a:t>
            </a:r>
            <a:r>
              <a:rPr lang="ja-JP" altLang="en-US" sz="1400" b="1" dirty="0" smtClean="0">
                <a:latin typeface="+mn-ea"/>
              </a:rPr>
              <a:t>．電動ファン付呼吸用保護具の型式検定</a:t>
            </a:r>
            <a:endParaRPr lang="en-US" altLang="ja-JP" sz="1100" b="1" dirty="0" smtClean="0">
              <a:latin typeface="+mn-ea"/>
            </a:endParaRPr>
          </a:p>
        </p:txBody>
      </p:sp>
      <p:sp>
        <p:nvSpPr>
          <p:cNvPr id="27" name="スライド番号プレースホルダー 2"/>
          <p:cNvSpPr txBox="1">
            <a:spLocks/>
          </p:cNvSpPr>
          <p:nvPr/>
        </p:nvSpPr>
        <p:spPr>
          <a:xfrm>
            <a:off x="7600094" y="6492875"/>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2CE1AC7-F606-4853-8A75-B5DCB09A3AA2}" type="slidenum">
              <a:rPr lang="ja-JP" altLang="en-US" sz="2000" smtClean="0">
                <a:solidFill>
                  <a:schemeClr val="tx1"/>
                </a:solidFill>
              </a:rPr>
              <a:pPr/>
              <a:t>6</a:t>
            </a:fld>
            <a:endParaRPr lang="ja-JP" altLang="en-US" sz="2000" dirty="0">
              <a:solidFill>
                <a:schemeClr val="tx1"/>
              </a:solidFill>
            </a:endParaRPr>
          </a:p>
        </p:txBody>
      </p:sp>
    </p:spTree>
    <p:extLst>
      <p:ext uri="{BB962C8B-B14F-4D97-AF65-F5344CB8AC3E}">
        <p14:creationId xmlns:p14="http://schemas.microsoft.com/office/powerpoint/2010/main" val="4257518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909860" y="534627"/>
            <a:ext cx="4691212" cy="293017"/>
          </a:xfrm>
          <a:prstGeom prst="rect">
            <a:avLst/>
          </a:prstGeom>
          <a:solidFill>
            <a:schemeClr val="tx2">
              <a:lumMod val="40000"/>
              <a:lumOff val="60000"/>
            </a:schemeClr>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5676842" y="522125"/>
            <a:ext cx="3308606" cy="305519"/>
          </a:xfrm>
          <a:prstGeom prst="rect">
            <a:avLst/>
          </a:prstGeom>
          <a:solidFill>
            <a:schemeClr val="tx2">
              <a:lumMod val="40000"/>
              <a:lumOff val="60000"/>
            </a:schemeClr>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直線コネクタ 9"/>
          <p:cNvCxnSpPr/>
          <p:nvPr/>
        </p:nvCxnSpPr>
        <p:spPr>
          <a:xfrm>
            <a:off x="6537176" y="4221088"/>
            <a:ext cx="0" cy="26369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944888" y="2060848"/>
            <a:ext cx="0" cy="48485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1845314" y="1186782"/>
            <a:ext cx="0" cy="56623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8121352" y="1196752"/>
            <a:ext cx="2268" cy="30243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6456" y="1196752"/>
            <a:ext cx="975690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大かっこ 17"/>
          <p:cNvSpPr/>
          <p:nvPr/>
        </p:nvSpPr>
        <p:spPr>
          <a:xfrm>
            <a:off x="111633" y="1267347"/>
            <a:ext cx="1548048" cy="36145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smtClean="0">
                <a:solidFill>
                  <a:prstClr val="black"/>
                </a:solidFill>
              </a:rPr>
              <a:t>計画届（</a:t>
            </a:r>
            <a:r>
              <a:rPr lang="en-US" altLang="ja-JP" sz="1200" dirty="0" smtClean="0">
                <a:solidFill>
                  <a:prstClr val="black"/>
                </a:solidFill>
              </a:rPr>
              <a:t>88</a:t>
            </a:r>
            <a:r>
              <a:rPr lang="ja-JP" altLang="en-US" sz="1200" dirty="0" smtClean="0">
                <a:solidFill>
                  <a:prstClr val="black"/>
                </a:solidFill>
              </a:rPr>
              <a:t>条</a:t>
            </a:r>
            <a:r>
              <a:rPr lang="en-US" altLang="ja-JP" sz="1200" dirty="0" smtClean="0">
                <a:solidFill>
                  <a:prstClr val="black"/>
                </a:solidFill>
              </a:rPr>
              <a:t>1</a:t>
            </a:r>
            <a:r>
              <a:rPr lang="ja-JP" altLang="en-US" sz="1200" dirty="0" smtClean="0">
                <a:solidFill>
                  <a:prstClr val="black"/>
                </a:solidFill>
              </a:rPr>
              <a:t>項）の廃止</a:t>
            </a:r>
            <a:endParaRPr lang="ja-JP" altLang="en-US" sz="1200" dirty="0">
              <a:solidFill>
                <a:prstClr val="black"/>
              </a:solidFill>
            </a:endParaRPr>
          </a:p>
        </p:txBody>
      </p:sp>
      <p:sp>
        <p:nvSpPr>
          <p:cNvPr id="73" name="ホームベース 72"/>
          <p:cNvSpPr/>
          <p:nvPr/>
        </p:nvSpPr>
        <p:spPr>
          <a:xfrm>
            <a:off x="2687634" y="1297119"/>
            <a:ext cx="897214" cy="632462"/>
          </a:xfrm>
          <a:prstGeom prst="homePlate">
            <a:avLst/>
          </a:prstGeom>
          <a:gradFill flip="none" rotWithShape="1">
            <a:lin ang="0" scaled="1"/>
            <a:tileRect/>
          </a:gradFill>
          <a:effectLst>
            <a:glow rad="101600">
              <a:schemeClr val="accent1">
                <a:satMod val="175000"/>
                <a:alpha val="40000"/>
              </a:schemeClr>
            </a:glow>
            <a:outerShdw blurRad="40000" dist="20000" dir="5400000" rotWithShape="0">
              <a:srgbClr val="000000">
                <a:alpha val="38000"/>
              </a:srgbClr>
            </a:outerShd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000" u="sng" dirty="0" smtClean="0">
                <a:solidFill>
                  <a:prstClr val="black"/>
                </a:solidFill>
              </a:rPr>
              <a:t>政令・</a:t>
            </a:r>
            <a:endParaRPr lang="en-US" altLang="ja-JP" sz="1000" u="sng" dirty="0" smtClean="0">
              <a:solidFill>
                <a:prstClr val="black"/>
              </a:solidFill>
            </a:endParaRPr>
          </a:p>
          <a:p>
            <a:r>
              <a:rPr lang="ja-JP" altLang="en-US" sz="1000" u="sng" dirty="0" smtClean="0">
                <a:solidFill>
                  <a:prstClr val="black"/>
                </a:solidFill>
              </a:rPr>
              <a:t>省令</a:t>
            </a:r>
            <a:endParaRPr lang="en-US" altLang="ja-JP" sz="1000" u="sng" dirty="0" smtClean="0">
              <a:solidFill>
                <a:prstClr val="black"/>
              </a:solidFill>
            </a:endParaRPr>
          </a:p>
          <a:p>
            <a:r>
              <a:rPr lang="ja-JP" altLang="en-US" sz="1000" dirty="0">
                <a:solidFill>
                  <a:prstClr val="black"/>
                </a:solidFill>
              </a:rPr>
              <a:t>審議会</a:t>
            </a:r>
            <a:r>
              <a:rPr lang="ja-JP" altLang="en-US" sz="1000" dirty="0" smtClean="0">
                <a:solidFill>
                  <a:prstClr val="black"/>
                </a:solidFill>
              </a:rPr>
              <a:t>に諮問</a:t>
            </a:r>
            <a:endParaRPr lang="en-US" altLang="ja-JP" sz="1000" dirty="0" smtClean="0">
              <a:solidFill>
                <a:prstClr val="black"/>
              </a:solidFill>
            </a:endParaRPr>
          </a:p>
        </p:txBody>
      </p:sp>
      <p:sp>
        <p:nvSpPr>
          <p:cNvPr id="76" name="大かっこ 75"/>
          <p:cNvSpPr/>
          <p:nvPr/>
        </p:nvSpPr>
        <p:spPr>
          <a:xfrm>
            <a:off x="128464" y="1675640"/>
            <a:ext cx="1531217" cy="3132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smtClean="0">
                <a:solidFill>
                  <a:prstClr val="black"/>
                </a:solidFill>
              </a:rPr>
              <a:t>電動ファン付呼吸用</a:t>
            </a:r>
            <a:r>
              <a:rPr lang="ja-JP" altLang="en-US" sz="1200" dirty="0">
                <a:solidFill>
                  <a:prstClr val="black"/>
                </a:solidFill>
              </a:rPr>
              <a:t>保護具</a:t>
            </a:r>
          </a:p>
        </p:txBody>
      </p:sp>
      <p:sp>
        <p:nvSpPr>
          <p:cNvPr id="82" name="大かっこ 81"/>
          <p:cNvSpPr/>
          <p:nvPr/>
        </p:nvSpPr>
        <p:spPr>
          <a:xfrm>
            <a:off x="128463" y="2278580"/>
            <a:ext cx="1531217" cy="35833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smtClean="0">
                <a:solidFill>
                  <a:prstClr val="black"/>
                </a:solidFill>
              </a:rPr>
              <a:t>外国検査・検定機関の登録</a:t>
            </a:r>
            <a:endParaRPr lang="ja-JP" altLang="en-US" sz="1200" dirty="0">
              <a:solidFill>
                <a:prstClr val="black"/>
              </a:solidFill>
            </a:endParaRPr>
          </a:p>
        </p:txBody>
      </p:sp>
      <p:cxnSp>
        <p:nvCxnSpPr>
          <p:cNvPr id="120" name="直線コネクタ 119"/>
          <p:cNvCxnSpPr/>
          <p:nvPr/>
        </p:nvCxnSpPr>
        <p:spPr>
          <a:xfrm>
            <a:off x="-15552" y="2060848"/>
            <a:ext cx="98646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21604" y="2780928"/>
            <a:ext cx="9899948"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1564091" y="925172"/>
            <a:ext cx="720080" cy="261610"/>
          </a:xfrm>
          <a:prstGeom prst="rect">
            <a:avLst/>
          </a:prstGeom>
          <a:noFill/>
        </p:spPr>
        <p:txBody>
          <a:bodyPr wrap="square" rtlCol="0">
            <a:spAutoFit/>
          </a:bodyPr>
          <a:lstStyle/>
          <a:p>
            <a:r>
              <a:rPr lang="ja-JP" altLang="en-US" sz="1100" dirty="0" smtClean="0">
                <a:solidFill>
                  <a:prstClr val="black"/>
                </a:solidFill>
                <a:latin typeface="ＭＳ Ｐゴシック"/>
              </a:rPr>
              <a:t>６月</a:t>
            </a:r>
            <a:r>
              <a:rPr lang="en-US" altLang="ja-JP" sz="1100" dirty="0" smtClean="0">
                <a:solidFill>
                  <a:prstClr val="black"/>
                </a:solidFill>
                <a:latin typeface="ＭＳ Ｐゴシック"/>
              </a:rPr>
              <a:t>25</a:t>
            </a:r>
            <a:r>
              <a:rPr lang="ja-JP" altLang="en-US" sz="1100" dirty="0" smtClean="0">
                <a:solidFill>
                  <a:prstClr val="black"/>
                </a:solidFill>
                <a:latin typeface="ＭＳ Ｐゴシック"/>
              </a:rPr>
              <a:t>日</a:t>
            </a:r>
            <a:endParaRPr lang="ja-JP" altLang="en-US" sz="1100" dirty="0">
              <a:solidFill>
                <a:prstClr val="black"/>
              </a:solidFill>
              <a:latin typeface="ＭＳ Ｐゴシック"/>
            </a:endParaRPr>
          </a:p>
        </p:txBody>
      </p:sp>
      <p:sp>
        <p:nvSpPr>
          <p:cNvPr id="135" name="テキスト ボックス 134"/>
          <p:cNvSpPr txBox="1"/>
          <p:nvPr/>
        </p:nvSpPr>
        <p:spPr>
          <a:xfrm>
            <a:off x="2648744" y="921089"/>
            <a:ext cx="590627" cy="261610"/>
          </a:xfrm>
          <a:prstGeom prst="rect">
            <a:avLst/>
          </a:prstGeom>
          <a:noFill/>
        </p:spPr>
        <p:txBody>
          <a:bodyPr wrap="square" rtlCol="0">
            <a:spAutoFit/>
          </a:bodyPr>
          <a:lstStyle/>
          <a:p>
            <a:r>
              <a:rPr lang="ja-JP" altLang="en-US" sz="1100" dirty="0" smtClean="0">
                <a:solidFill>
                  <a:prstClr val="black"/>
                </a:solidFill>
              </a:rPr>
              <a:t>９月</a:t>
            </a:r>
            <a:endParaRPr lang="ja-JP" altLang="en-US" sz="1100" dirty="0">
              <a:solidFill>
                <a:prstClr val="black"/>
              </a:solidFill>
            </a:endParaRPr>
          </a:p>
        </p:txBody>
      </p:sp>
      <p:sp>
        <p:nvSpPr>
          <p:cNvPr id="138" name="テキスト ボックス 137"/>
          <p:cNvSpPr txBox="1"/>
          <p:nvPr/>
        </p:nvSpPr>
        <p:spPr>
          <a:xfrm>
            <a:off x="5453294" y="894667"/>
            <a:ext cx="432048" cy="261610"/>
          </a:xfrm>
          <a:prstGeom prst="rect">
            <a:avLst/>
          </a:prstGeom>
          <a:noFill/>
        </p:spPr>
        <p:txBody>
          <a:bodyPr wrap="square" rtlCol="0">
            <a:spAutoFit/>
          </a:bodyPr>
          <a:lstStyle/>
          <a:p>
            <a:r>
              <a:rPr lang="en-US" altLang="ja-JP" sz="1100" dirty="0">
                <a:solidFill>
                  <a:prstClr val="black"/>
                </a:solidFill>
              </a:rPr>
              <a:t>4</a:t>
            </a:r>
            <a:r>
              <a:rPr lang="ja-JP" altLang="en-US" sz="1100" dirty="0" smtClean="0">
                <a:solidFill>
                  <a:prstClr val="black"/>
                </a:solidFill>
              </a:rPr>
              <a:t>月</a:t>
            </a:r>
            <a:endParaRPr lang="ja-JP" altLang="en-US" sz="1100" dirty="0">
              <a:solidFill>
                <a:prstClr val="black"/>
              </a:solidFill>
            </a:endParaRPr>
          </a:p>
        </p:txBody>
      </p:sp>
      <p:sp>
        <p:nvSpPr>
          <p:cNvPr id="151" name="四角形吹き出し 150"/>
          <p:cNvSpPr/>
          <p:nvPr/>
        </p:nvSpPr>
        <p:spPr>
          <a:xfrm>
            <a:off x="632520" y="620688"/>
            <a:ext cx="931571" cy="423354"/>
          </a:xfrm>
          <a:prstGeom prst="wedgeRectCallout">
            <a:avLst>
              <a:gd name="adj1" fmla="val 75261"/>
              <a:gd name="adj2" fmla="val 126608"/>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b="1" u="sng" dirty="0">
                <a:solidFill>
                  <a:prstClr val="black"/>
                </a:solidFill>
              </a:rPr>
              <a:t>公布</a:t>
            </a:r>
            <a:endParaRPr lang="ja-JP" altLang="en-US" dirty="0">
              <a:solidFill>
                <a:prstClr val="black"/>
              </a:solidFill>
            </a:endParaRPr>
          </a:p>
        </p:txBody>
      </p:sp>
      <p:sp>
        <p:nvSpPr>
          <p:cNvPr id="152" name="テキスト ボックス 151"/>
          <p:cNvSpPr txBox="1"/>
          <p:nvPr/>
        </p:nvSpPr>
        <p:spPr>
          <a:xfrm>
            <a:off x="6393160" y="894667"/>
            <a:ext cx="432048" cy="261610"/>
          </a:xfrm>
          <a:prstGeom prst="rect">
            <a:avLst/>
          </a:prstGeom>
          <a:noFill/>
        </p:spPr>
        <p:txBody>
          <a:bodyPr wrap="square" rtlCol="0">
            <a:spAutoFit/>
          </a:bodyPr>
          <a:lstStyle/>
          <a:p>
            <a:r>
              <a:rPr lang="ja-JP" altLang="en-US" sz="1100" dirty="0">
                <a:solidFill>
                  <a:prstClr val="black"/>
                </a:solidFill>
              </a:rPr>
              <a:t>６</a:t>
            </a:r>
            <a:r>
              <a:rPr lang="ja-JP" altLang="en-US" sz="1100" dirty="0" smtClean="0">
                <a:solidFill>
                  <a:prstClr val="black"/>
                </a:solidFill>
              </a:rPr>
              <a:t>月</a:t>
            </a:r>
            <a:endParaRPr lang="ja-JP" altLang="en-US" sz="1100" dirty="0">
              <a:solidFill>
                <a:prstClr val="black"/>
              </a:solidFill>
            </a:endParaRPr>
          </a:p>
        </p:txBody>
      </p:sp>
      <p:sp>
        <p:nvSpPr>
          <p:cNvPr id="154" name="テキスト ボックス 153"/>
          <p:cNvSpPr txBox="1"/>
          <p:nvPr/>
        </p:nvSpPr>
        <p:spPr>
          <a:xfrm>
            <a:off x="7905328" y="894667"/>
            <a:ext cx="590627" cy="261610"/>
          </a:xfrm>
          <a:prstGeom prst="rect">
            <a:avLst/>
          </a:prstGeom>
          <a:noFill/>
        </p:spPr>
        <p:txBody>
          <a:bodyPr wrap="square" rtlCol="0">
            <a:spAutoFit/>
          </a:bodyPr>
          <a:lstStyle/>
          <a:p>
            <a:r>
              <a:rPr lang="en-US" altLang="ja-JP" sz="1100" dirty="0">
                <a:solidFill>
                  <a:prstClr val="black"/>
                </a:solidFill>
              </a:rPr>
              <a:t>12</a:t>
            </a:r>
            <a:r>
              <a:rPr lang="ja-JP" altLang="en-US" sz="1100" dirty="0" smtClean="0">
                <a:solidFill>
                  <a:prstClr val="black"/>
                </a:solidFill>
              </a:rPr>
              <a:t>月</a:t>
            </a:r>
            <a:endParaRPr lang="ja-JP" altLang="en-US" sz="1100" dirty="0">
              <a:solidFill>
                <a:prstClr val="black"/>
              </a:solidFill>
            </a:endParaRPr>
          </a:p>
        </p:txBody>
      </p:sp>
      <p:cxnSp>
        <p:nvCxnSpPr>
          <p:cNvPr id="173" name="直線コネクタ 172"/>
          <p:cNvCxnSpPr/>
          <p:nvPr/>
        </p:nvCxnSpPr>
        <p:spPr>
          <a:xfrm>
            <a:off x="3944888" y="1196752"/>
            <a:ext cx="0" cy="864096"/>
          </a:xfrm>
          <a:prstGeom prst="line">
            <a:avLst/>
          </a:prstGeom>
          <a:ln w="635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6537176" y="2060848"/>
            <a:ext cx="0" cy="2160240"/>
          </a:xfrm>
          <a:prstGeom prst="line">
            <a:avLst/>
          </a:prstGeom>
          <a:ln w="635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50404" y="3645024"/>
            <a:ext cx="9899948" cy="0"/>
          </a:xfrm>
          <a:prstGeom prst="line">
            <a:avLst/>
          </a:prstGeom>
        </p:spPr>
        <p:style>
          <a:lnRef idx="1">
            <a:schemeClr val="accent1"/>
          </a:lnRef>
          <a:fillRef idx="0">
            <a:schemeClr val="accent1"/>
          </a:fillRef>
          <a:effectRef idx="0">
            <a:schemeClr val="accent1"/>
          </a:effectRef>
          <a:fontRef idx="minor">
            <a:schemeClr val="tx1"/>
          </a:fontRef>
        </p:style>
      </p:cxnSp>
      <p:sp>
        <p:nvSpPr>
          <p:cNvPr id="87" name="大かっこ 86"/>
          <p:cNvSpPr/>
          <p:nvPr/>
        </p:nvSpPr>
        <p:spPr>
          <a:xfrm>
            <a:off x="128463" y="3731680"/>
            <a:ext cx="1531217" cy="3214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smtClean="0">
                <a:solidFill>
                  <a:prstClr val="black"/>
                </a:solidFill>
              </a:rPr>
              <a:t>受動喫煙防止の努力義務化</a:t>
            </a:r>
            <a:endParaRPr lang="en-US" altLang="ja-JP" sz="1200" dirty="0" smtClean="0">
              <a:solidFill>
                <a:prstClr val="black"/>
              </a:solidFill>
            </a:endParaRPr>
          </a:p>
        </p:txBody>
      </p:sp>
      <p:cxnSp>
        <p:nvCxnSpPr>
          <p:cNvPr id="92" name="直線コネクタ 91"/>
          <p:cNvCxnSpPr/>
          <p:nvPr/>
        </p:nvCxnSpPr>
        <p:spPr>
          <a:xfrm>
            <a:off x="9849051" y="1196752"/>
            <a:ext cx="1" cy="41044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flipV="1">
            <a:off x="5673080" y="1196752"/>
            <a:ext cx="3762" cy="5712655"/>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3728864" y="894667"/>
            <a:ext cx="590627" cy="261610"/>
          </a:xfrm>
          <a:prstGeom prst="rect">
            <a:avLst/>
          </a:prstGeom>
          <a:noFill/>
        </p:spPr>
        <p:txBody>
          <a:bodyPr wrap="square" rtlCol="0">
            <a:spAutoFit/>
          </a:bodyPr>
          <a:lstStyle/>
          <a:p>
            <a:r>
              <a:rPr lang="en-US" altLang="ja-JP" sz="1100" dirty="0">
                <a:solidFill>
                  <a:prstClr val="black"/>
                </a:solidFill>
              </a:rPr>
              <a:t>12</a:t>
            </a:r>
            <a:r>
              <a:rPr lang="ja-JP" altLang="en-US" sz="1100" dirty="0" smtClean="0">
                <a:solidFill>
                  <a:prstClr val="black"/>
                </a:solidFill>
              </a:rPr>
              <a:t>月</a:t>
            </a:r>
            <a:endParaRPr lang="ja-JP" altLang="en-US" sz="1100" dirty="0">
              <a:solidFill>
                <a:prstClr val="black"/>
              </a:solidFill>
            </a:endParaRPr>
          </a:p>
        </p:txBody>
      </p:sp>
      <p:sp>
        <p:nvSpPr>
          <p:cNvPr id="104" name="四角形吹き出し 103"/>
          <p:cNvSpPr/>
          <p:nvPr/>
        </p:nvSpPr>
        <p:spPr>
          <a:xfrm>
            <a:off x="6825208" y="2780928"/>
            <a:ext cx="1709020" cy="576064"/>
          </a:xfrm>
          <a:prstGeom prst="wedgeRectCallout">
            <a:avLst>
              <a:gd name="adj1" fmla="val -65101"/>
              <a:gd name="adj2" fmla="val 11568"/>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US" altLang="ja-JP" sz="2000" b="1" u="sng" dirty="0" smtClean="0">
                <a:solidFill>
                  <a:prstClr val="black"/>
                </a:solidFill>
              </a:rPr>
              <a:t>H27.6.1</a:t>
            </a:r>
            <a:r>
              <a:rPr lang="ja-JP" altLang="en-US" sz="2000" b="1" u="sng" dirty="0" smtClean="0">
                <a:solidFill>
                  <a:prstClr val="black"/>
                </a:solidFill>
              </a:rPr>
              <a:t>施行</a:t>
            </a:r>
            <a:endParaRPr lang="en-US" altLang="ja-JP" sz="2000" b="1" u="sng" dirty="0" smtClean="0">
              <a:solidFill>
                <a:prstClr val="black"/>
              </a:solidFill>
            </a:endParaRPr>
          </a:p>
        </p:txBody>
      </p:sp>
      <p:sp>
        <p:nvSpPr>
          <p:cNvPr id="90" name="大かっこ 89"/>
          <p:cNvSpPr/>
          <p:nvPr/>
        </p:nvSpPr>
        <p:spPr>
          <a:xfrm>
            <a:off x="128465" y="2899260"/>
            <a:ext cx="1531216" cy="44916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smtClean="0">
                <a:solidFill>
                  <a:prstClr val="black"/>
                </a:solidFill>
              </a:rPr>
              <a:t>特別安全衛生改善計画制度の創設</a:t>
            </a:r>
            <a:endParaRPr lang="ja-JP" altLang="en-US" sz="1200" dirty="0">
              <a:solidFill>
                <a:prstClr val="black"/>
              </a:solidFill>
            </a:endParaRPr>
          </a:p>
        </p:txBody>
      </p:sp>
      <p:sp>
        <p:nvSpPr>
          <p:cNvPr id="118" name="大かっこ 117"/>
          <p:cNvSpPr/>
          <p:nvPr/>
        </p:nvSpPr>
        <p:spPr>
          <a:xfrm>
            <a:off x="107259" y="5344303"/>
            <a:ext cx="1552422" cy="46096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solidFill>
                  <a:prstClr val="black"/>
                </a:solidFill>
              </a:rPr>
              <a:t>リスクアセスメント</a:t>
            </a:r>
            <a:r>
              <a:rPr lang="ja-JP" altLang="en-US" sz="1200" dirty="0" smtClean="0">
                <a:solidFill>
                  <a:prstClr val="black"/>
                </a:solidFill>
              </a:rPr>
              <a:t>の義務化</a:t>
            </a:r>
            <a:endParaRPr lang="ja-JP" altLang="en-US" sz="1200" dirty="0">
              <a:solidFill>
                <a:prstClr val="black"/>
              </a:solidFill>
            </a:endParaRPr>
          </a:p>
        </p:txBody>
      </p:sp>
      <p:sp>
        <p:nvSpPr>
          <p:cNvPr id="124" name="大かっこ 123"/>
          <p:cNvSpPr/>
          <p:nvPr/>
        </p:nvSpPr>
        <p:spPr>
          <a:xfrm>
            <a:off x="111633" y="4568946"/>
            <a:ext cx="1548048" cy="30021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smtClean="0">
                <a:solidFill>
                  <a:prstClr val="black"/>
                </a:solidFill>
              </a:rPr>
              <a:t>ストレスチェック制度の創設</a:t>
            </a:r>
            <a:endParaRPr lang="en-US" altLang="ja-JP" sz="1200" dirty="0" smtClean="0">
              <a:solidFill>
                <a:prstClr val="black"/>
              </a:solidFill>
            </a:endParaRPr>
          </a:p>
        </p:txBody>
      </p:sp>
      <p:cxnSp>
        <p:nvCxnSpPr>
          <p:cNvPr id="127" name="直線コネクタ 126"/>
          <p:cNvCxnSpPr/>
          <p:nvPr/>
        </p:nvCxnSpPr>
        <p:spPr>
          <a:xfrm>
            <a:off x="0" y="6237312"/>
            <a:ext cx="98490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21604" y="5301208"/>
            <a:ext cx="9827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51123" y="4221088"/>
            <a:ext cx="97979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a:off x="8123620" y="4221088"/>
            <a:ext cx="0" cy="1080120"/>
          </a:xfrm>
          <a:prstGeom prst="line">
            <a:avLst/>
          </a:prstGeom>
          <a:ln w="635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145" name="大かっこ 144"/>
          <p:cNvSpPr/>
          <p:nvPr/>
        </p:nvSpPr>
        <p:spPr>
          <a:xfrm>
            <a:off x="107259" y="6309320"/>
            <a:ext cx="1552421" cy="22683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solidFill>
                  <a:prstClr val="black"/>
                </a:solidFill>
              </a:rPr>
              <a:t>ラベル</a:t>
            </a:r>
            <a:r>
              <a:rPr lang="ja-JP" altLang="en-US" sz="1200" dirty="0" smtClean="0">
                <a:solidFill>
                  <a:prstClr val="black"/>
                </a:solidFill>
              </a:rPr>
              <a:t>対象物拡大</a:t>
            </a:r>
            <a:endParaRPr lang="en-US" altLang="ja-JP" sz="1200" dirty="0" smtClean="0">
              <a:solidFill>
                <a:prstClr val="black"/>
              </a:solidFill>
            </a:endParaRPr>
          </a:p>
        </p:txBody>
      </p:sp>
      <p:cxnSp>
        <p:nvCxnSpPr>
          <p:cNvPr id="159" name="直線コネクタ 158"/>
          <p:cNvCxnSpPr/>
          <p:nvPr/>
        </p:nvCxnSpPr>
        <p:spPr>
          <a:xfrm>
            <a:off x="9849051" y="5301208"/>
            <a:ext cx="0" cy="1584176"/>
          </a:xfrm>
          <a:prstGeom prst="line">
            <a:avLst/>
          </a:prstGeom>
          <a:ln w="635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182" name="テキスト ボックス 181"/>
          <p:cNvSpPr txBox="1"/>
          <p:nvPr/>
        </p:nvSpPr>
        <p:spPr>
          <a:xfrm>
            <a:off x="9561512" y="894667"/>
            <a:ext cx="432048" cy="261610"/>
          </a:xfrm>
          <a:prstGeom prst="rect">
            <a:avLst/>
          </a:prstGeom>
          <a:noFill/>
        </p:spPr>
        <p:txBody>
          <a:bodyPr wrap="square" rtlCol="0">
            <a:spAutoFit/>
          </a:bodyPr>
          <a:lstStyle/>
          <a:p>
            <a:r>
              <a:rPr lang="ja-JP" altLang="en-US" sz="1100" dirty="0">
                <a:solidFill>
                  <a:prstClr val="black"/>
                </a:solidFill>
              </a:rPr>
              <a:t>６</a:t>
            </a:r>
            <a:r>
              <a:rPr lang="ja-JP" altLang="en-US" sz="1100" dirty="0" smtClean="0">
                <a:solidFill>
                  <a:prstClr val="black"/>
                </a:solidFill>
              </a:rPr>
              <a:t>月</a:t>
            </a:r>
            <a:endParaRPr lang="ja-JP" altLang="en-US" sz="1100" dirty="0">
              <a:solidFill>
                <a:prstClr val="black"/>
              </a:solidFill>
            </a:endParaRPr>
          </a:p>
        </p:txBody>
      </p:sp>
      <p:sp>
        <p:nvSpPr>
          <p:cNvPr id="184" name="大かっこ 183"/>
          <p:cNvSpPr/>
          <p:nvPr/>
        </p:nvSpPr>
        <p:spPr>
          <a:xfrm>
            <a:off x="128463" y="5959028"/>
            <a:ext cx="1531217" cy="20627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a:solidFill>
                  <a:prstClr val="black"/>
                </a:solidFill>
              </a:rPr>
              <a:t>ラベル</a:t>
            </a:r>
            <a:r>
              <a:rPr lang="ja-JP" altLang="en-US" sz="1200" dirty="0" smtClean="0">
                <a:solidFill>
                  <a:prstClr val="black"/>
                </a:solidFill>
              </a:rPr>
              <a:t>成分削除</a:t>
            </a:r>
            <a:endParaRPr lang="ja-JP" altLang="en-US" sz="1200" dirty="0">
              <a:solidFill>
                <a:prstClr val="black"/>
              </a:solidFill>
            </a:endParaRPr>
          </a:p>
        </p:txBody>
      </p:sp>
      <p:sp>
        <p:nvSpPr>
          <p:cNvPr id="97" name="ホームベース 96"/>
          <p:cNvSpPr/>
          <p:nvPr/>
        </p:nvSpPr>
        <p:spPr>
          <a:xfrm>
            <a:off x="2687634" y="2145966"/>
            <a:ext cx="897214" cy="533963"/>
          </a:xfrm>
          <a:prstGeom prst="homePlate">
            <a:avLst/>
          </a:prstGeom>
          <a:gradFill flip="none" rotWithShape="1">
            <a:gsLst>
              <a:gs pos="0">
                <a:schemeClr val="accent2">
                  <a:tint val="50000"/>
                  <a:satMod val="300000"/>
                </a:schemeClr>
              </a:gs>
              <a:gs pos="30000">
                <a:schemeClr val="accent2">
                  <a:tint val="37000"/>
                  <a:satMod val="300000"/>
                </a:schemeClr>
              </a:gs>
              <a:gs pos="100000">
                <a:schemeClr val="accent2">
                  <a:tint val="15000"/>
                  <a:satMod val="350000"/>
                </a:schemeClr>
              </a:gs>
            </a:gsLst>
            <a:lin ang="0" scaled="1"/>
            <a:tileRect/>
          </a:gradFill>
          <a:effectLst>
            <a:glow rad="101600">
              <a:schemeClr val="accent1">
                <a:satMod val="175000"/>
                <a:alpha val="40000"/>
              </a:schemeClr>
            </a:glow>
            <a:outerShdw blurRad="40000" dist="20000" dir="5400000" rotWithShape="0">
              <a:srgbClr val="000000">
                <a:alpha val="38000"/>
              </a:srgbClr>
            </a:outerShd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000" u="sng" dirty="0" smtClean="0">
                <a:solidFill>
                  <a:prstClr val="black"/>
                </a:solidFill>
              </a:rPr>
              <a:t>政令</a:t>
            </a:r>
            <a:endParaRPr lang="en-US" altLang="ja-JP" sz="1000" u="sng" dirty="0" smtClean="0">
              <a:solidFill>
                <a:prstClr val="black"/>
              </a:solidFill>
            </a:endParaRPr>
          </a:p>
          <a:p>
            <a:r>
              <a:rPr lang="ja-JP" altLang="en-US" sz="1000" dirty="0" smtClean="0">
                <a:solidFill>
                  <a:prstClr val="black"/>
                </a:solidFill>
              </a:rPr>
              <a:t>審議会に諮問</a:t>
            </a:r>
            <a:endParaRPr lang="en-US" altLang="ja-JP" sz="1000" dirty="0" smtClean="0">
              <a:solidFill>
                <a:prstClr val="black"/>
              </a:solidFill>
            </a:endParaRPr>
          </a:p>
        </p:txBody>
      </p:sp>
      <p:sp>
        <p:nvSpPr>
          <p:cNvPr id="99" name="ホームベース 98"/>
          <p:cNvSpPr/>
          <p:nvPr/>
        </p:nvSpPr>
        <p:spPr>
          <a:xfrm>
            <a:off x="4157861" y="2899260"/>
            <a:ext cx="1296144" cy="591944"/>
          </a:xfrm>
          <a:prstGeom prst="homePlate">
            <a:avLst>
              <a:gd name="adj" fmla="val 35518"/>
            </a:avLst>
          </a:prstGeom>
          <a:gradFill flip="none" rotWithShape="1">
            <a:gsLst>
              <a:gs pos="0">
                <a:schemeClr val="accent2">
                  <a:tint val="50000"/>
                  <a:satMod val="300000"/>
                </a:schemeClr>
              </a:gs>
              <a:gs pos="30000">
                <a:schemeClr val="accent2">
                  <a:tint val="37000"/>
                  <a:satMod val="300000"/>
                </a:schemeClr>
              </a:gs>
              <a:gs pos="100000">
                <a:schemeClr val="accent2">
                  <a:tint val="15000"/>
                  <a:satMod val="350000"/>
                </a:schemeClr>
              </a:gs>
            </a:gsLst>
            <a:lin ang="0" scaled="1"/>
            <a:tileRect/>
          </a:gradFill>
          <a:effectLst>
            <a:glow rad="101600">
              <a:schemeClr val="accent1">
                <a:satMod val="175000"/>
                <a:alpha val="40000"/>
              </a:schemeClr>
            </a:glow>
            <a:outerShdw blurRad="40000" dist="20000" dir="5400000" rotWithShape="0">
              <a:srgbClr val="000000">
                <a:alpha val="38000"/>
              </a:srgbClr>
            </a:outerShd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000" u="sng" dirty="0">
                <a:solidFill>
                  <a:prstClr val="black"/>
                </a:solidFill>
              </a:rPr>
              <a:t>省令</a:t>
            </a:r>
            <a:endParaRPr lang="en-US" altLang="ja-JP" sz="1000" u="sng" dirty="0" smtClean="0">
              <a:solidFill>
                <a:prstClr val="black"/>
              </a:solidFill>
            </a:endParaRPr>
          </a:p>
          <a:p>
            <a:r>
              <a:rPr lang="ja-JP" altLang="en-US" sz="1000" dirty="0" smtClean="0">
                <a:solidFill>
                  <a:prstClr val="black"/>
                </a:solidFill>
              </a:rPr>
              <a:t>審議会に諮問</a:t>
            </a:r>
            <a:endParaRPr lang="en-US" altLang="ja-JP" sz="1000" dirty="0" smtClean="0">
              <a:solidFill>
                <a:prstClr val="black"/>
              </a:solidFill>
            </a:endParaRPr>
          </a:p>
        </p:txBody>
      </p:sp>
      <p:sp>
        <p:nvSpPr>
          <p:cNvPr id="100" name="正方形/長方形 99"/>
          <p:cNvSpPr/>
          <p:nvPr/>
        </p:nvSpPr>
        <p:spPr>
          <a:xfrm>
            <a:off x="9057456" y="534627"/>
            <a:ext cx="813731" cy="293017"/>
          </a:xfrm>
          <a:prstGeom prst="rect">
            <a:avLst/>
          </a:prstGeom>
          <a:solidFill>
            <a:schemeClr val="tx2">
              <a:lumMod val="40000"/>
              <a:lumOff val="60000"/>
            </a:schemeClr>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1" name="ホームベース 100"/>
          <p:cNvSpPr/>
          <p:nvPr/>
        </p:nvSpPr>
        <p:spPr>
          <a:xfrm>
            <a:off x="4160912" y="4314605"/>
            <a:ext cx="1296144" cy="838951"/>
          </a:xfrm>
          <a:prstGeom prst="homePlate">
            <a:avLst>
              <a:gd name="adj" fmla="val 34316"/>
            </a:avLst>
          </a:prstGeom>
          <a:gradFill flip="none"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0" scaled="1"/>
            <a:tileRect/>
          </a:gradFill>
          <a:effectLst>
            <a:glow rad="101600">
              <a:schemeClr val="accent1">
                <a:satMod val="175000"/>
                <a:alpha val="40000"/>
              </a:schemeClr>
            </a:glow>
            <a:outerShdw blurRad="40000" dist="20000" dir="5400000" rotWithShape="0">
              <a:srgbClr val="000000">
                <a:alpha val="38000"/>
              </a:srgbClr>
            </a:outerShd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000" u="sng" dirty="0">
                <a:solidFill>
                  <a:prstClr val="black"/>
                </a:solidFill>
              </a:rPr>
              <a:t>省令</a:t>
            </a:r>
            <a:endParaRPr lang="en-US" altLang="ja-JP" sz="1000" u="sng" dirty="0" smtClean="0">
              <a:solidFill>
                <a:prstClr val="black"/>
              </a:solidFill>
            </a:endParaRPr>
          </a:p>
          <a:p>
            <a:r>
              <a:rPr lang="ja-JP" altLang="en-US" sz="1000" dirty="0" smtClean="0">
                <a:solidFill>
                  <a:prstClr val="black"/>
                </a:solidFill>
              </a:rPr>
              <a:t>審議会に諮問</a:t>
            </a:r>
            <a:endParaRPr lang="en-US" altLang="ja-JP" sz="1000" dirty="0" smtClean="0">
              <a:solidFill>
                <a:prstClr val="black"/>
              </a:solidFill>
            </a:endParaRPr>
          </a:p>
        </p:txBody>
      </p:sp>
      <p:sp>
        <p:nvSpPr>
          <p:cNvPr id="105" name="ホームベース 104"/>
          <p:cNvSpPr/>
          <p:nvPr/>
        </p:nvSpPr>
        <p:spPr>
          <a:xfrm>
            <a:off x="5032532" y="5496812"/>
            <a:ext cx="1288620" cy="596484"/>
          </a:xfrm>
          <a:prstGeom prst="homePlate">
            <a:avLst/>
          </a:prstGeom>
          <a:gradFill flip="none" rotWithShape="1">
            <a:gsLst>
              <a:gs pos="0">
                <a:schemeClr val="accent2">
                  <a:tint val="50000"/>
                  <a:satMod val="300000"/>
                </a:schemeClr>
              </a:gs>
              <a:gs pos="30000">
                <a:schemeClr val="accent2">
                  <a:tint val="37000"/>
                  <a:satMod val="300000"/>
                </a:schemeClr>
              </a:gs>
              <a:gs pos="100000">
                <a:schemeClr val="accent2">
                  <a:tint val="15000"/>
                  <a:satMod val="350000"/>
                </a:schemeClr>
              </a:gs>
            </a:gsLst>
            <a:lin ang="0" scaled="1"/>
            <a:tileRect/>
          </a:gradFill>
          <a:effectLst>
            <a:glow rad="101600">
              <a:schemeClr val="accent1">
                <a:satMod val="175000"/>
                <a:alpha val="40000"/>
              </a:schemeClr>
            </a:glow>
            <a:outerShdw blurRad="40000" dist="20000" dir="5400000" rotWithShape="0">
              <a:srgbClr val="000000">
                <a:alpha val="38000"/>
              </a:srgbClr>
            </a:outerShd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000" u="sng" dirty="0">
                <a:solidFill>
                  <a:prstClr val="black"/>
                </a:solidFill>
              </a:rPr>
              <a:t>省令</a:t>
            </a:r>
            <a:endParaRPr lang="en-US" altLang="ja-JP" sz="1000" u="sng" dirty="0" smtClean="0">
              <a:solidFill>
                <a:prstClr val="black"/>
              </a:solidFill>
            </a:endParaRPr>
          </a:p>
          <a:p>
            <a:r>
              <a:rPr lang="ja-JP" altLang="en-US" sz="1000" dirty="0" smtClean="0">
                <a:solidFill>
                  <a:prstClr val="black"/>
                </a:solidFill>
              </a:rPr>
              <a:t>審議会に諮問</a:t>
            </a:r>
            <a:endParaRPr lang="en-US" altLang="ja-JP" sz="1000" dirty="0" smtClean="0">
              <a:solidFill>
                <a:prstClr val="black"/>
              </a:solidFill>
            </a:endParaRPr>
          </a:p>
        </p:txBody>
      </p:sp>
      <p:sp>
        <p:nvSpPr>
          <p:cNvPr id="106" name="ホームベース 105"/>
          <p:cNvSpPr/>
          <p:nvPr/>
        </p:nvSpPr>
        <p:spPr>
          <a:xfrm>
            <a:off x="5025008" y="6312190"/>
            <a:ext cx="1288620" cy="447928"/>
          </a:xfrm>
          <a:prstGeom prst="homePlate">
            <a:avLst/>
          </a:prstGeom>
          <a:gradFill flip="none" rotWithShape="1">
            <a:gsLst>
              <a:gs pos="0">
                <a:schemeClr val="accent2">
                  <a:tint val="50000"/>
                  <a:satMod val="300000"/>
                </a:schemeClr>
              </a:gs>
              <a:gs pos="30000">
                <a:schemeClr val="accent2">
                  <a:tint val="37000"/>
                  <a:satMod val="300000"/>
                </a:schemeClr>
              </a:gs>
              <a:gs pos="100000">
                <a:schemeClr val="accent2">
                  <a:tint val="15000"/>
                  <a:satMod val="350000"/>
                </a:schemeClr>
              </a:gs>
            </a:gsLst>
            <a:lin ang="0" scaled="1"/>
            <a:tileRect/>
          </a:gradFill>
          <a:effectLst>
            <a:glow rad="101600">
              <a:schemeClr val="accent1">
                <a:satMod val="175000"/>
                <a:alpha val="40000"/>
              </a:schemeClr>
            </a:glow>
            <a:outerShdw blurRad="40000" dist="20000" dir="5400000" rotWithShape="0">
              <a:srgbClr val="000000">
                <a:alpha val="38000"/>
              </a:srgbClr>
            </a:outerShd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000" u="sng" dirty="0" smtClean="0">
                <a:solidFill>
                  <a:prstClr val="black"/>
                </a:solidFill>
              </a:rPr>
              <a:t>政令・省令</a:t>
            </a:r>
            <a:endParaRPr lang="en-US" altLang="ja-JP" sz="1000" u="sng" dirty="0" smtClean="0">
              <a:solidFill>
                <a:prstClr val="black"/>
              </a:solidFill>
            </a:endParaRPr>
          </a:p>
          <a:p>
            <a:r>
              <a:rPr lang="ja-JP" altLang="en-US" sz="1000" dirty="0" smtClean="0">
                <a:solidFill>
                  <a:prstClr val="black"/>
                </a:solidFill>
              </a:rPr>
              <a:t>審議会に諮問</a:t>
            </a:r>
            <a:endParaRPr lang="en-US" altLang="ja-JP" sz="1000" dirty="0" smtClean="0">
              <a:solidFill>
                <a:prstClr val="black"/>
              </a:solidFill>
            </a:endParaRPr>
          </a:p>
        </p:txBody>
      </p:sp>
      <p:sp>
        <p:nvSpPr>
          <p:cNvPr id="2" name="テキスト ボックス 1"/>
          <p:cNvSpPr txBox="1"/>
          <p:nvPr/>
        </p:nvSpPr>
        <p:spPr>
          <a:xfrm>
            <a:off x="56456" y="6485274"/>
            <a:ext cx="1584176" cy="400110"/>
          </a:xfrm>
          <a:prstGeom prst="rect">
            <a:avLst/>
          </a:prstGeom>
          <a:noFill/>
        </p:spPr>
        <p:txBody>
          <a:bodyPr wrap="square" rtlCol="0">
            <a:spAutoFit/>
          </a:bodyPr>
          <a:lstStyle/>
          <a:p>
            <a:r>
              <a:rPr lang="en-US" altLang="ja-JP" sz="1000" i="1" dirty="0" smtClean="0">
                <a:solidFill>
                  <a:prstClr val="black"/>
                </a:solidFill>
              </a:rPr>
              <a:t>※</a:t>
            </a:r>
            <a:r>
              <a:rPr lang="ja-JP" altLang="en-US" sz="1000" i="1" dirty="0" smtClean="0">
                <a:solidFill>
                  <a:prstClr val="black"/>
                </a:solidFill>
              </a:rPr>
              <a:t>政令改正事項（</a:t>
            </a:r>
            <a:r>
              <a:rPr lang="en-US" altLang="ja-JP" sz="1000" i="1" dirty="0" smtClean="0">
                <a:solidFill>
                  <a:prstClr val="black"/>
                </a:solidFill>
              </a:rPr>
              <a:t>H25.12</a:t>
            </a:r>
          </a:p>
          <a:p>
            <a:r>
              <a:rPr lang="ja-JP" altLang="en-US" sz="1000" i="1" dirty="0">
                <a:solidFill>
                  <a:prstClr val="black"/>
                </a:solidFill>
              </a:rPr>
              <a:t>　</a:t>
            </a:r>
            <a:r>
              <a:rPr lang="ja-JP" altLang="en-US" sz="1000" i="1" dirty="0" smtClean="0">
                <a:solidFill>
                  <a:prstClr val="black"/>
                </a:solidFill>
              </a:rPr>
              <a:t>の審議会建議に記載）</a:t>
            </a:r>
            <a:endParaRPr lang="ja-JP" altLang="en-US" sz="1000" i="1" dirty="0">
              <a:solidFill>
                <a:prstClr val="black"/>
              </a:solidFill>
            </a:endParaRPr>
          </a:p>
        </p:txBody>
      </p:sp>
      <p:sp>
        <p:nvSpPr>
          <p:cNvPr id="109" name="ホームベース 108"/>
          <p:cNvSpPr/>
          <p:nvPr/>
        </p:nvSpPr>
        <p:spPr>
          <a:xfrm>
            <a:off x="4160912" y="2188984"/>
            <a:ext cx="1296144" cy="447928"/>
          </a:xfrm>
          <a:prstGeom prst="homePlate">
            <a:avLst/>
          </a:prstGeom>
          <a:gradFill flip="none" rotWithShape="1">
            <a:gsLst>
              <a:gs pos="0">
                <a:schemeClr val="accent2">
                  <a:tint val="50000"/>
                  <a:satMod val="300000"/>
                </a:schemeClr>
              </a:gs>
              <a:gs pos="30000">
                <a:schemeClr val="accent2">
                  <a:tint val="37000"/>
                  <a:satMod val="300000"/>
                </a:schemeClr>
              </a:gs>
              <a:gs pos="100000">
                <a:schemeClr val="accent2">
                  <a:tint val="15000"/>
                  <a:satMod val="350000"/>
                </a:schemeClr>
              </a:gs>
            </a:gsLst>
            <a:lin ang="0" scaled="1"/>
            <a:tileRect/>
          </a:gradFill>
          <a:effectLst>
            <a:glow rad="101600">
              <a:schemeClr val="accent1">
                <a:satMod val="175000"/>
                <a:alpha val="40000"/>
              </a:schemeClr>
            </a:glow>
            <a:outerShdw blurRad="40000" dist="20000" dir="5400000" rotWithShape="0">
              <a:srgbClr val="000000">
                <a:alpha val="38000"/>
              </a:srgbClr>
            </a:outerShdw>
            <a:softEdge rad="12700"/>
          </a:effectLst>
        </p:spPr>
        <p:style>
          <a:lnRef idx="1">
            <a:schemeClr val="accent2"/>
          </a:lnRef>
          <a:fillRef idx="2">
            <a:schemeClr val="accent2"/>
          </a:fillRef>
          <a:effectRef idx="1">
            <a:schemeClr val="accent2"/>
          </a:effectRef>
          <a:fontRef idx="minor">
            <a:schemeClr val="dk1"/>
          </a:fontRef>
        </p:style>
        <p:txBody>
          <a:bodyPr rtlCol="0" anchor="ctr"/>
          <a:lstStyle/>
          <a:p>
            <a:r>
              <a:rPr lang="ja-JP" altLang="en-US" sz="1000" u="sng" dirty="0">
                <a:solidFill>
                  <a:prstClr val="black"/>
                </a:solidFill>
              </a:rPr>
              <a:t>省令</a:t>
            </a:r>
            <a:endParaRPr lang="en-US" altLang="ja-JP" sz="1000" u="sng" dirty="0" smtClean="0">
              <a:solidFill>
                <a:prstClr val="black"/>
              </a:solidFill>
            </a:endParaRPr>
          </a:p>
          <a:p>
            <a:r>
              <a:rPr lang="ja-JP" altLang="en-US" sz="1000" dirty="0" smtClean="0">
                <a:solidFill>
                  <a:prstClr val="black"/>
                </a:solidFill>
              </a:rPr>
              <a:t>審議会に諮問</a:t>
            </a:r>
            <a:endParaRPr lang="en-US" altLang="ja-JP" sz="1000" dirty="0" smtClean="0">
              <a:solidFill>
                <a:prstClr val="black"/>
              </a:solidFill>
            </a:endParaRPr>
          </a:p>
        </p:txBody>
      </p:sp>
      <p:cxnSp>
        <p:nvCxnSpPr>
          <p:cNvPr id="111" name="直線コネクタ 110"/>
          <p:cNvCxnSpPr/>
          <p:nvPr/>
        </p:nvCxnSpPr>
        <p:spPr>
          <a:xfrm flipV="1">
            <a:off x="9057095" y="1196753"/>
            <a:ext cx="361" cy="5688631"/>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2" name="テキスト ボックス 111"/>
          <p:cNvSpPr txBox="1"/>
          <p:nvPr/>
        </p:nvSpPr>
        <p:spPr>
          <a:xfrm>
            <a:off x="8897191" y="894667"/>
            <a:ext cx="432048" cy="261610"/>
          </a:xfrm>
          <a:prstGeom prst="rect">
            <a:avLst/>
          </a:prstGeom>
          <a:noFill/>
        </p:spPr>
        <p:txBody>
          <a:bodyPr wrap="square" rtlCol="0">
            <a:spAutoFit/>
          </a:bodyPr>
          <a:lstStyle/>
          <a:p>
            <a:r>
              <a:rPr lang="en-US" altLang="ja-JP" sz="1100" dirty="0">
                <a:solidFill>
                  <a:prstClr val="black"/>
                </a:solidFill>
              </a:rPr>
              <a:t>4</a:t>
            </a:r>
            <a:r>
              <a:rPr lang="ja-JP" altLang="en-US" sz="1100" dirty="0" smtClean="0">
                <a:solidFill>
                  <a:prstClr val="black"/>
                </a:solidFill>
              </a:rPr>
              <a:t>月</a:t>
            </a:r>
            <a:endParaRPr lang="ja-JP" altLang="en-US" sz="1100" dirty="0">
              <a:solidFill>
                <a:prstClr val="black"/>
              </a:solidFill>
            </a:endParaRPr>
          </a:p>
        </p:txBody>
      </p:sp>
      <p:sp>
        <p:nvSpPr>
          <p:cNvPr id="122" name="四角形吹き出し 121"/>
          <p:cNvSpPr/>
          <p:nvPr/>
        </p:nvSpPr>
        <p:spPr>
          <a:xfrm>
            <a:off x="8265368" y="4365104"/>
            <a:ext cx="1512168" cy="720080"/>
          </a:xfrm>
          <a:prstGeom prst="wedgeRectCallout">
            <a:avLst>
              <a:gd name="adj1" fmla="val -61979"/>
              <a:gd name="adj2" fmla="val 918"/>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US" altLang="ja-JP" sz="2000" b="1" u="sng" dirty="0" smtClean="0">
                <a:solidFill>
                  <a:prstClr val="black"/>
                </a:solidFill>
              </a:rPr>
              <a:t>H27.12.1</a:t>
            </a:r>
          </a:p>
          <a:p>
            <a:r>
              <a:rPr lang="ja-JP" altLang="en-US" sz="2000" b="1" u="sng" dirty="0" smtClean="0">
                <a:solidFill>
                  <a:prstClr val="black"/>
                </a:solidFill>
              </a:rPr>
              <a:t>施行</a:t>
            </a:r>
            <a:endParaRPr lang="en-US" altLang="ja-JP" sz="2000" dirty="0" smtClean="0">
              <a:solidFill>
                <a:prstClr val="black"/>
              </a:solidFill>
            </a:endParaRPr>
          </a:p>
        </p:txBody>
      </p:sp>
      <p:cxnSp>
        <p:nvCxnSpPr>
          <p:cNvPr id="57" name="直線コネクタ 56"/>
          <p:cNvCxnSpPr/>
          <p:nvPr/>
        </p:nvCxnSpPr>
        <p:spPr>
          <a:xfrm>
            <a:off x="6532959" y="1196752"/>
            <a:ext cx="0" cy="8640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8125888" y="5301208"/>
            <a:ext cx="0" cy="15841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四角形吹き出し 130"/>
          <p:cNvSpPr/>
          <p:nvPr/>
        </p:nvSpPr>
        <p:spPr>
          <a:xfrm>
            <a:off x="7977336" y="5949280"/>
            <a:ext cx="1656184" cy="629518"/>
          </a:xfrm>
          <a:prstGeom prst="wedgeRectCallout">
            <a:avLst>
              <a:gd name="adj1" fmla="val 58565"/>
              <a:gd name="adj2" fmla="val -93399"/>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US" altLang="ja-JP" sz="2000" b="1" u="sng" dirty="0" smtClean="0">
                <a:solidFill>
                  <a:prstClr val="black"/>
                </a:solidFill>
              </a:rPr>
              <a:t>H28.6.1</a:t>
            </a:r>
            <a:r>
              <a:rPr lang="ja-JP" altLang="en-US" sz="2000" b="1" u="sng" dirty="0" smtClean="0">
                <a:solidFill>
                  <a:prstClr val="black"/>
                </a:solidFill>
              </a:rPr>
              <a:t>施行</a:t>
            </a:r>
          </a:p>
        </p:txBody>
      </p:sp>
      <p:sp>
        <p:nvSpPr>
          <p:cNvPr id="58" name="角丸四角形 57"/>
          <p:cNvSpPr/>
          <p:nvPr/>
        </p:nvSpPr>
        <p:spPr>
          <a:xfrm>
            <a:off x="-5788" y="3933"/>
            <a:ext cx="9897372" cy="472913"/>
          </a:xfrm>
          <a:prstGeom prst="roundRect">
            <a:avLst/>
          </a:prstGeom>
          <a:solidFill>
            <a:srgbClr val="FF6600"/>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nchorCtr="0">
            <a:noAutofit/>
          </a:bodyPr>
          <a:lstStyle/>
          <a:p>
            <a:pPr lvl="0" algn="ctr"/>
            <a:r>
              <a:rPr lang="ja-JP" altLang="en-US" sz="3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労働安全衛生法改正の施行スケジュール</a:t>
            </a:r>
            <a:r>
              <a:rPr lang="ja-JP" altLang="en-US" sz="3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（予定）</a:t>
            </a:r>
            <a:endParaRPr lang="ja-JP" altLang="en-US" sz="3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四角形吹き出し 87"/>
          <p:cNvSpPr/>
          <p:nvPr/>
        </p:nvSpPr>
        <p:spPr>
          <a:xfrm>
            <a:off x="4160912" y="1412775"/>
            <a:ext cx="2808312" cy="504057"/>
          </a:xfrm>
          <a:prstGeom prst="wedgeRectCallout">
            <a:avLst>
              <a:gd name="adj1" fmla="val -57745"/>
              <a:gd name="adj2" fmla="val 18590"/>
            </a:avLst>
          </a:prstGeom>
          <a:solidFill>
            <a:schemeClr val="bg1"/>
          </a:solidFill>
          <a:ln w="3810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r>
              <a:rPr lang="en-US" altLang="ja-JP" sz="2000" b="1" u="sng" dirty="0" smtClean="0">
                <a:solidFill>
                  <a:prstClr val="black"/>
                </a:solidFill>
              </a:rPr>
              <a:t>H26.12.1</a:t>
            </a:r>
            <a:r>
              <a:rPr lang="ja-JP" altLang="en-US" b="1" u="sng" dirty="0" smtClean="0">
                <a:solidFill>
                  <a:prstClr val="black"/>
                </a:solidFill>
              </a:rPr>
              <a:t>施行</a:t>
            </a:r>
            <a:endParaRPr lang="en-US" altLang="ja-JP" b="1" u="sng" dirty="0" smtClean="0">
              <a:solidFill>
                <a:prstClr val="black"/>
              </a:solidFill>
            </a:endParaRPr>
          </a:p>
        </p:txBody>
      </p:sp>
    </p:spTree>
    <p:extLst>
      <p:ext uri="{BB962C8B-B14F-4D97-AF65-F5344CB8AC3E}">
        <p14:creationId xmlns:p14="http://schemas.microsoft.com/office/powerpoint/2010/main" val="602174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リスクアセスメントの義務化</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3" name="スライド番号プレースホルダー 2"/>
          <p:cNvSpPr>
            <a:spLocks noGrp="1"/>
          </p:cNvSpPr>
          <p:nvPr>
            <p:ph type="sldNum" sz="quarter" idx="12"/>
          </p:nvPr>
        </p:nvSpPr>
        <p:spPr/>
        <p:txBody>
          <a:bodyPr/>
          <a:lstStyle/>
          <a:p>
            <a:fld id="{887BD1DF-11E3-42F2-B651-B731352B067F}" type="slidenum">
              <a:rPr kumimoji="1" lang="ja-JP" altLang="en-US" smtClean="0"/>
              <a:t>8</a:t>
            </a:fld>
            <a:endParaRPr kumimoji="1" lang="ja-JP" altLang="en-US"/>
          </a:p>
        </p:txBody>
      </p:sp>
    </p:spTree>
    <p:extLst>
      <p:ext uri="{BB962C8B-B14F-4D97-AF65-F5344CB8AC3E}">
        <p14:creationId xmlns:p14="http://schemas.microsoft.com/office/powerpoint/2010/main" val="867358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正方形/長方形 97"/>
          <p:cNvSpPr/>
          <p:nvPr/>
        </p:nvSpPr>
        <p:spPr>
          <a:xfrm>
            <a:off x="530473" y="3861672"/>
            <a:ext cx="8420025" cy="115200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p:cNvCxnSpPr/>
          <p:nvPr/>
        </p:nvCxnSpPr>
        <p:spPr>
          <a:xfrm flipV="1">
            <a:off x="1677694" y="4999516"/>
            <a:ext cx="6122420" cy="9396"/>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1895457" y="6737233"/>
            <a:ext cx="5635674"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1677694" y="3064825"/>
            <a:ext cx="612242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1677694" y="3860337"/>
            <a:ext cx="6122420"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677694" y="2772972"/>
            <a:ext cx="612242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200489" y="753488"/>
            <a:ext cx="9655069" cy="1523384"/>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lIns="72000" tIns="0" rIns="72000" bIns="46800" rtlCol="0" anchor="t" anchorCtr="0"/>
          <a:lstStyle/>
          <a:p>
            <a:pPr marL="177800" indent="-177800"/>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○特に危険・有害な物質とされている特別規則の物質以外でも、使用量や使用法によっては労働者の安全や健康に害を及ぼすおそれ</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あり、対策を強化する必要。</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胆管がん事案の原因物質は、発生時、</a:t>
            </a:r>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特別規則の物質以外であった。</a:t>
            </a:r>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○一定の危険有害性が確認された物質についてリスクアセスメントを義務化。</a:t>
            </a:r>
            <a:endParaRPr lang="en-US" altLang="ja-JP"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914788" y="2438239"/>
            <a:ext cx="595035" cy="338554"/>
          </a:xfrm>
          <a:prstGeom prst="rect">
            <a:avLst/>
          </a:prstGeom>
          <a:noFill/>
        </p:spPr>
        <p:txBody>
          <a:bodyPr wrap="none" rtlCol="0">
            <a:spAutoFit/>
          </a:bodyPr>
          <a:lstStyle/>
          <a:p>
            <a:r>
              <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現行</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8051379" y="2422479"/>
            <a:ext cx="800219" cy="338554"/>
          </a:xfrm>
          <a:prstGeom prst="rect">
            <a:avLst/>
          </a:prstGeom>
          <a:noFill/>
        </p:spPr>
        <p:txBody>
          <a:bodyPr wrap="none" rtlCol="0">
            <a:spAutoFit/>
          </a:bodyPr>
          <a:lstStyle/>
          <a:p>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施行</a:t>
            </a:r>
            <a:r>
              <a:rPr kumimoji="1"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後</a:t>
            </a:r>
            <a:endParaRPr kumimoji="1"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二等辺三角形 2"/>
          <p:cNvSpPr/>
          <p:nvPr/>
        </p:nvSpPr>
        <p:spPr>
          <a:xfrm>
            <a:off x="2695584" y="2776793"/>
            <a:ext cx="4106196" cy="3960440"/>
          </a:xfrm>
          <a:prstGeom prs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30473" y="2761033"/>
            <a:ext cx="1620000" cy="324000"/>
          </a:xfrm>
          <a:prstGeom prst="rect">
            <a:avLst/>
          </a:prstGeom>
          <a:solidFill>
            <a:srgbClr val="0000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製造禁止</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1644296" y="3121975"/>
            <a:ext cx="502316" cy="1872208"/>
          </a:xfrm>
          <a:prstGeom prst="rect">
            <a:avLst/>
          </a:prstGeom>
          <a:solidFill>
            <a:srgbClr val="0000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36000" rIns="72000" rtlCol="0" anchor="ctr"/>
          <a:lstStyle/>
          <a:p>
            <a:pPr algn="ct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安全データシート</a:t>
            </a:r>
            <a:endParaRPr kumimoji="1"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ＳＤＳ</a:t>
            </a: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）交付義務</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1644296" y="5045233"/>
            <a:ext cx="502316" cy="16920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lIns="36000" tIns="0" rIns="72000" bIns="0"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（ＳＤＳ交付努力義務）</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7725488" y="2761033"/>
            <a:ext cx="1620000" cy="324000"/>
          </a:xfrm>
          <a:prstGeom prst="rect">
            <a:avLst/>
          </a:prstGeom>
          <a:solidFill>
            <a:srgbClr val="0000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製造</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禁止</a:t>
            </a:r>
            <a:endParaRPr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a:xfrm>
            <a:off x="8195100" y="3147455"/>
            <a:ext cx="502316" cy="1865721"/>
          </a:xfrm>
          <a:prstGeom prst="rect">
            <a:avLst/>
          </a:prstGeom>
          <a:solidFill>
            <a:srgbClr val="0000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36000" rIns="72000" rtlCol="0" anchor="ctr"/>
          <a:lstStyle/>
          <a:p>
            <a:pPr algn="ctr"/>
            <a:r>
              <a:rPr kumimoji="1" lang="ja-JP" altLang="en-US" sz="12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リスクアセスメント義務</a:t>
            </a:r>
            <a:endParaRPr kumimoji="1" lang="ja-JP" altLang="en-US"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8195100" y="5049368"/>
            <a:ext cx="502316" cy="16920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努力義務）</a:t>
            </a:r>
            <a:endParaRPr kumimoji="1" lang="ja-JP" altLang="en-US" sz="1200" dirty="0"/>
          </a:p>
        </p:txBody>
      </p:sp>
      <p:sp>
        <p:nvSpPr>
          <p:cNvPr id="59" name="正方形/長方形 58"/>
          <p:cNvSpPr/>
          <p:nvPr/>
        </p:nvSpPr>
        <p:spPr>
          <a:xfrm>
            <a:off x="8841432" y="3140968"/>
            <a:ext cx="502316" cy="1872208"/>
          </a:xfrm>
          <a:prstGeom prst="rect">
            <a:avLst/>
          </a:prstGeom>
          <a:solidFill>
            <a:srgbClr val="000099"/>
          </a:solidFill>
          <a:ln w="190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36000" rIns="72000" rtlCol="0" anchor="ctr"/>
          <a:lstStyle/>
          <a:p>
            <a:pPr algn="ct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安全データシート</a:t>
            </a:r>
            <a:endParaRPr kumimoji="1"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ＳＤＳ</a:t>
            </a: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）交付義務</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テキスト ボックス 59"/>
          <p:cNvSpPr txBox="1"/>
          <p:nvPr/>
        </p:nvSpPr>
        <p:spPr>
          <a:xfrm>
            <a:off x="7071203" y="4054835"/>
            <a:ext cx="400110" cy="810478"/>
          </a:xfrm>
          <a:prstGeom prst="rect">
            <a:avLst/>
          </a:prstGeom>
          <a:noFill/>
        </p:spPr>
        <p:txBody>
          <a:bodyPr vert="eaVert" wrap="none" rtlCol="0">
            <a:spAutoFit/>
          </a:bodyP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強化部分</a:t>
            </a:r>
            <a:endParaRPr kumimoji="1"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正方形/長方形 60"/>
          <p:cNvSpPr/>
          <p:nvPr/>
        </p:nvSpPr>
        <p:spPr>
          <a:xfrm>
            <a:off x="8841432" y="5049368"/>
            <a:ext cx="502316" cy="16920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lIns="36000" tIns="0" rIns="72000" bIns="0"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（ＳＤＳ交付努力義務）</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3946955" y="2776793"/>
            <a:ext cx="684803" cy="292388"/>
          </a:xfrm>
          <a:prstGeom prst="rect">
            <a:avLst/>
          </a:prstGeom>
          <a:noFill/>
        </p:spPr>
        <p:txBody>
          <a:bodyPr wrap="none" rtlCol="0">
            <a:spAutoFit/>
          </a:bodyPr>
          <a:lstStyle/>
          <a:p>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石綿等</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9" name="直線コネクタ 68"/>
          <p:cNvCxnSpPr/>
          <p:nvPr/>
        </p:nvCxnSpPr>
        <p:spPr>
          <a:xfrm>
            <a:off x="4559767" y="2891434"/>
            <a:ext cx="192865" cy="627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4847800" y="2763477"/>
            <a:ext cx="1665841" cy="374461"/>
          </a:xfrm>
          <a:prstGeom prst="rect">
            <a:avLst/>
          </a:prstGeom>
          <a:noFill/>
        </p:spPr>
        <p:txBody>
          <a:bodyPr wrap="none" rtlCol="0">
            <a:spAutoFit/>
          </a:bodyPr>
          <a:lstStyle/>
          <a:p>
            <a:pPr>
              <a:lnSpc>
                <a:spcPts val="1100"/>
              </a:lnSpc>
            </a:pPr>
            <a:r>
              <a:rPr kumimoji="1" lang="ja-JP" altLang="en-US" sz="1050" b="1" u="sng" dirty="0" smtClean="0">
                <a:latin typeface="メイリオ" panose="020B0604030504040204" pitchFamily="50" charset="-128"/>
                <a:ea typeface="メイリオ" panose="020B0604030504040204" pitchFamily="50" charset="-128"/>
                <a:cs typeface="メイリオ" panose="020B0604030504040204" pitchFamily="50" charset="-128"/>
              </a:rPr>
              <a:t>重度の健康障害あり</a:t>
            </a:r>
            <a:endParaRPr kumimoji="1" lang="en-US" altLang="ja-JP" sz="105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100"/>
              </a:lnSpc>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（十分な防止対策なし）</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テキスト ボックス 73"/>
          <p:cNvSpPr txBox="1"/>
          <p:nvPr/>
        </p:nvSpPr>
        <p:spPr>
          <a:xfrm>
            <a:off x="5063822" y="3280849"/>
            <a:ext cx="2069797" cy="415498"/>
          </a:xfrm>
          <a:prstGeom prst="rect">
            <a:avLst/>
          </a:prstGeom>
          <a:noFill/>
        </p:spPr>
        <p:txBody>
          <a:bodyPr wrap="none" rtlCol="0">
            <a:spAutoFit/>
          </a:bodyPr>
          <a:lstStyle/>
          <a:p>
            <a:r>
              <a:rPr kumimoji="1" lang="ja-JP" altLang="en-US" sz="1050" b="1" u="sng" dirty="0" smtClean="0">
                <a:latin typeface="メイリオ" panose="020B0604030504040204" pitchFamily="50" charset="-128"/>
                <a:ea typeface="メイリオ" panose="020B0604030504040204" pitchFamily="50" charset="-128"/>
                <a:cs typeface="メイリオ" panose="020B0604030504040204" pitchFamily="50" charset="-128"/>
              </a:rPr>
              <a:t>健康障害多発</a:t>
            </a:r>
            <a:endParaRPr kumimoji="1" lang="en-US" altLang="ja-JP" sz="105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（特にリスクの高い業務あり）</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二等辺三角形 74"/>
          <p:cNvSpPr/>
          <p:nvPr/>
        </p:nvSpPr>
        <p:spPr>
          <a:xfrm>
            <a:off x="3591619" y="2776793"/>
            <a:ext cx="2322000" cy="2232248"/>
          </a:xfrm>
          <a:prstGeom prst="triangle">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二等辺三角形 71"/>
          <p:cNvSpPr/>
          <p:nvPr/>
        </p:nvSpPr>
        <p:spPr>
          <a:xfrm>
            <a:off x="4190596" y="2776793"/>
            <a:ext cx="1116000" cy="1089644"/>
          </a:xfrm>
          <a:prstGeom prst="triangle">
            <a:avLst/>
          </a:prstGeom>
          <a:solidFill>
            <a:srgbClr val="FF99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二等辺三角形 62"/>
          <p:cNvSpPr/>
          <p:nvPr/>
        </p:nvSpPr>
        <p:spPr>
          <a:xfrm>
            <a:off x="4595377" y="2776793"/>
            <a:ext cx="306001" cy="305804"/>
          </a:xfrm>
          <a:prstGeom prst="triangl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テキスト ボックス 72"/>
          <p:cNvSpPr txBox="1"/>
          <p:nvPr/>
        </p:nvSpPr>
        <p:spPr>
          <a:xfrm>
            <a:off x="4372868" y="3559516"/>
            <a:ext cx="753422" cy="215888"/>
          </a:xfrm>
          <a:prstGeom prst="rect">
            <a:avLst/>
          </a:prstGeom>
          <a:noFill/>
        </p:spPr>
        <p:txBody>
          <a:bodyPr wrap="square" lIns="36000" tIns="36000" rIns="36000" bIns="0" rtlCol="0">
            <a:spAutoFit/>
          </a:bodyPr>
          <a:lstStyle/>
          <a:p>
            <a:pPr>
              <a:lnSpc>
                <a:spcPts val="1400"/>
              </a:lnSpc>
            </a:pP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ＰＣＢ等</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テキスト ボックス 75"/>
          <p:cNvSpPr txBox="1"/>
          <p:nvPr/>
        </p:nvSpPr>
        <p:spPr>
          <a:xfrm>
            <a:off x="3805343" y="4663725"/>
            <a:ext cx="1906538" cy="246221"/>
          </a:xfrm>
          <a:prstGeom prst="rect">
            <a:avLst/>
          </a:prstGeom>
          <a:noFill/>
        </p:spPr>
        <p:txBody>
          <a:bodyPr wrap="none" lIns="36000" rIns="36000" bIns="0" rtlCol="0">
            <a:spAutoFit/>
          </a:bodyPr>
          <a:lstStyle/>
          <a:p>
            <a:r>
              <a:rPr lang="ja-JP" altLang="en-US" sz="13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一定</a:t>
            </a:r>
            <a:r>
              <a:rPr lang="ja-JP" altLang="en-US" sz="13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の危険・有害な物質</a:t>
            </a:r>
            <a:endParaRPr kumimoji="1" lang="ja-JP" altLang="en-US" sz="13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テキスト ボックス 77"/>
          <p:cNvSpPr txBox="1"/>
          <p:nvPr/>
        </p:nvSpPr>
        <p:spPr>
          <a:xfrm>
            <a:off x="5558223" y="4143936"/>
            <a:ext cx="1665841" cy="577081"/>
          </a:xfrm>
          <a:prstGeom prst="rect">
            <a:avLst/>
          </a:prstGeom>
          <a:noFill/>
        </p:spPr>
        <p:txBody>
          <a:bodyPr wrap="none" rtlCol="0">
            <a:spAutoFit/>
          </a:bodyPr>
          <a:lstStyle/>
          <a:p>
            <a:r>
              <a:rPr kumimoji="1" lang="ja-JP" altLang="en-US" sz="105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健康障害発生</a:t>
            </a:r>
            <a:endParaRPr kumimoji="1" lang="en-US" altLang="ja-JP" sz="1050" b="1"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（使用量</a:t>
            </a:r>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や使用法</a:t>
            </a:r>
            <a:endParaRPr lang="en-US" altLang="ja-JP"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によってリスクあり）</a:t>
            </a:r>
            <a:endParaRPr kumimoji="1"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5" name="直線矢印コネクタ 84"/>
          <p:cNvCxnSpPr/>
          <p:nvPr/>
        </p:nvCxnSpPr>
        <p:spPr>
          <a:xfrm>
            <a:off x="2759550" y="2781586"/>
            <a:ext cx="0" cy="29973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2759550" y="3098934"/>
            <a:ext cx="0" cy="75664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2543526" y="3092123"/>
            <a:ext cx="0" cy="1911586"/>
          </a:xfrm>
          <a:prstGeom prst="straightConnector1">
            <a:avLst/>
          </a:prstGeom>
          <a:ln w="158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2327502" y="2790323"/>
            <a:ext cx="0" cy="394691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2759550" y="2800608"/>
            <a:ext cx="622286" cy="292388"/>
          </a:xfrm>
          <a:prstGeom prst="rect">
            <a:avLst/>
          </a:prstGeom>
          <a:noFill/>
        </p:spPr>
        <p:txBody>
          <a:bodyPr wrap="none" rtlCol="0">
            <a:spAutoFit/>
          </a:bodyPr>
          <a:lstStyle/>
          <a:p>
            <a:r>
              <a:rPr kumimoji="1"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物質</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テキスト ボックス 94"/>
          <p:cNvSpPr txBox="1"/>
          <p:nvPr/>
        </p:nvSpPr>
        <p:spPr>
          <a:xfrm>
            <a:off x="2759566" y="3348501"/>
            <a:ext cx="830677" cy="292388"/>
          </a:xfrm>
          <a:prstGeom prst="rect">
            <a:avLst/>
          </a:prstGeom>
          <a:noFill/>
        </p:spPr>
        <p:txBody>
          <a:bodyPr wrap="none" rtlCol="0">
            <a:spAutoFit/>
          </a:bodyPr>
          <a:lstStyle/>
          <a:p>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117</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物質</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テキスト ボックス 95"/>
          <p:cNvSpPr txBox="1"/>
          <p:nvPr/>
        </p:nvSpPr>
        <p:spPr>
          <a:xfrm>
            <a:off x="2504953" y="4140589"/>
            <a:ext cx="854721" cy="292388"/>
          </a:xfrm>
          <a:prstGeom prst="rect">
            <a:avLst/>
          </a:prstGeom>
          <a:noFill/>
        </p:spPr>
        <p:txBody>
          <a:bodyPr wrap="none" rtlCol="0">
            <a:spAutoFit/>
          </a:bodyPr>
          <a:lstStyle/>
          <a:p>
            <a:r>
              <a:rPr lang="en-US" altLang="ja-JP" sz="13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640</a:t>
            </a:r>
            <a:r>
              <a:rPr kumimoji="1" lang="ja-JP" altLang="en-US" sz="13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物質</a:t>
            </a:r>
            <a:endParaRPr kumimoji="1" lang="ja-JP" altLang="en-US" sz="13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テキスト ボックス 96"/>
          <p:cNvSpPr txBox="1"/>
          <p:nvPr/>
        </p:nvSpPr>
        <p:spPr>
          <a:xfrm>
            <a:off x="2288922" y="5369081"/>
            <a:ext cx="955711" cy="292388"/>
          </a:xfrm>
          <a:prstGeom prst="rect">
            <a:avLst/>
          </a:prstGeom>
          <a:noFill/>
        </p:spPr>
        <p:txBody>
          <a:bodyPr wrap="none" rtlCol="0">
            <a:spAutoFit/>
          </a:bodyPr>
          <a:lstStyle/>
          <a:p>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300" dirty="0" smtClean="0">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万</a:t>
            </a:r>
            <a:r>
              <a:rPr kumimoji="1" lang="ja-JP" altLang="en-US" sz="1300" dirty="0" smtClean="0">
                <a:latin typeface="メイリオ" panose="020B0604030504040204" pitchFamily="50" charset="-128"/>
                <a:ea typeface="メイリオ" panose="020B0604030504040204" pitchFamily="50" charset="-128"/>
                <a:cs typeface="メイリオ" panose="020B0604030504040204" pitchFamily="50" charset="-128"/>
              </a:rPr>
              <a:t>物質</a:t>
            </a:r>
            <a:endPar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9" name="星 24 98"/>
          <p:cNvSpPr/>
          <p:nvPr/>
        </p:nvSpPr>
        <p:spPr>
          <a:xfrm>
            <a:off x="4199709" y="4072937"/>
            <a:ext cx="1134491" cy="504056"/>
          </a:xfrm>
          <a:prstGeom prst="star24">
            <a:avLst>
              <a:gd name="adj" fmla="val 36940"/>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lstStyle/>
          <a:p>
            <a:pPr algn="ctr"/>
            <a:r>
              <a:rPr kumimoji="1"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胆管がん</a:t>
            </a:r>
            <a:endParaRPr kumimoji="1" lang="en-US" altLang="ja-JP"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5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発生</a:t>
            </a:r>
            <a:endParaRPr kumimoji="1"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角丸四角形 56"/>
          <p:cNvSpPr/>
          <p:nvPr/>
        </p:nvSpPr>
        <p:spPr>
          <a:xfrm>
            <a:off x="33012" y="0"/>
            <a:ext cx="9813404" cy="576000"/>
          </a:xfrm>
          <a:prstGeom prst="roundRect">
            <a:avLst/>
          </a:prstGeom>
          <a:ln/>
        </p:spPr>
        <p:style>
          <a:lnRef idx="1">
            <a:schemeClr val="accent3"/>
          </a:lnRef>
          <a:fillRef idx="3">
            <a:schemeClr val="accent3"/>
          </a:fillRef>
          <a:effectRef idx="2">
            <a:schemeClr val="accent3"/>
          </a:effectRef>
          <a:fontRef idx="minor">
            <a:schemeClr val="lt1"/>
          </a:fontRef>
        </p:style>
        <p:txBody>
          <a:bodyPr lIns="0" tIns="72000" rIns="0" bIns="0" rtlCol="0" anchor="ctr" anchorCtr="0">
            <a:noAutofit/>
          </a:bodyPr>
          <a:lstStyle/>
          <a:p>
            <a:pPr algn="ctr" fontAlgn="auto">
              <a:spcBef>
                <a:spcPts val="0"/>
              </a:spcBef>
              <a:spcAft>
                <a:spcPts val="0"/>
              </a:spcAft>
              <a:defRPr/>
            </a:pPr>
            <a:r>
              <a:rPr lang="ja-JP" altLang="en-US" sz="2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リスクアセスメントの義務化</a:t>
            </a:r>
            <a:endParaRPr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左中かっこ 49"/>
          <p:cNvSpPr/>
          <p:nvPr/>
        </p:nvSpPr>
        <p:spPr>
          <a:xfrm>
            <a:off x="7433048" y="3893235"/>
            <a:ext cx="117828" cy="1094463"/>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p>
        </p:txBody>
      </p:sp>
      <p:sp>
        <p:nvSpPr>
          <p:cNvPr id="48" name="正方形/長方形 47"/>
          <p:cNvSpPr/>
          <p:nvPr/>
        </p:nvSpPr>
        <p:spPr>
          <a:xfrm>
            <a:off x="994300" y="3129207"/>
            <a:ext cx="502316" cy="3609157"/>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lIns="36000" rIns="72000"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（リスクアセスメント努力義務）</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p:cNvSpPr/>
          <p:nvPr/>
        </p:nvSpPr>
        <p:spPr>
          <a:xfrm>
            <a:off x="7763052" y="3109449"/>
            <a:ext cx="502316" cy="719312"/>
          </a:xfrm>
          <a:prstGeom prst="rect">
            <a:avLst/>
          </a:prstGeom>
          <a:solidFill>
            <a:srgbClr val="000099"/>
          </a:solidFill>
          <a:ln w="381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36000" tIns="36000" rIns="72000" bIns="0" rtlCol="0" anchor="ctr"/>
          <a:lstStyle/>
          <a:p>
            <a:pPr algn="ct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特別規則</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530473" y="3109449"/>
            <a:ext cx="502316" cy="719312"/>
          </a:xfrm>
          <a:prstGeom prst="rect">
            <a:avLst/>
          </a:prstGeom>
          <a:solidFill>
            <a:srgbClr val="000099"/>
          </a:solidFill>
          <a:ln w="381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36000" tIns="36000" rIns="72000" bIns="0" rtlCol="0" anchor="ctr"/>
          <a:lstStyle/>
          <a:p>
            <a:pPr algn="ctr"/>
            <a:r>
              <a:rPr kumimoji="1"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特別規則</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87BD1DF-11E3-42F2-B651-B731352B067F}" type="slidenum">
              <a:rPr lang="ja-JP" altLang="en-US" smtClean="0"/>
              <a:pPr/>
              <a:t>9</a:t>
            </a:fld>
            <a:endParaRPr lang="ja-JP" altLang="en-US"/>
          </a:p>
        </p:txBody>
      </p:sp>
    </p:spTree>
    <p:extLst>
      <p:ext uri="{BB962C8B-B14F-4D97-AF65-F5344CB8AC3E}">
        <p14:creationId xmlns:p14="http://schemas.microsoft.com/office/powerpoint/2010/main" val="3568231262"/>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1904</TotalTime>
  <Words>6348</Words>
  <Application>Microsoft Office PowerPoint</Application>
  <PresentationFormat>A4 210 x 297 mm</PresentationFormat>
  <Paragraphs>1255</Paragraphs>
  <Slides>48</Slides>
  <Notes>48</Notes>
  <HiddenSlides>0</HiddenSlides>
  <MMClips>0</MMClips>
  <ScaleCrop>false</ScaleCrop>
  <HeadingPairs>
    <vt:vector size="4" baseType="variant">
      <vt:variant>
        <vt:lpstr>テーマ</vt:lpstr>
      </vt:variant>
      <vt:variant>
        <vt:i4>4</vt:i4>
      </vt:variant>
      <vt:variant>
        <vt:lpstr>スライド タイトル</vt:lpstr>
      </vt:variant>
      <vt:variant>
        <vt:i4>48</vt:i4>
      </vt:variant>
    </vt:vector>
  </HeadingPairs>
  <TitlesOfParts>
    <vt:vector size="52" baseType="lpstr">
      <vt:lpstr>Office テーマ</vt:lpstr>
      <vt:lpstr>Office ​​テーマ</vt:lpstr>
      <vt:lpstr>エグゼクティブ</vt:lpstr>
      <vt:lpstr>1_Office ​​テーマ</vt:lpstr>
      <vt:lpstr>PowerPoint プレゼンテーション</vt:lpstr>
      <vt:lpstr>法令改正の全体像</vt:lpstr>
      <vt:lpstr>化学物質（危険物、有害物等）に起因する 労働災害（休業４日以上）</vt:lpstr>
      <vt:lpstr>PowerPoint プレゼンテーション</vt:lpstr>
      <vt:lpstr> </vt:lpstr>
      <vt:lpstr>PowerPoint プレゼンテーション</vt:lpstr>
      <vt:lpstr>PowerPoint プレゼンテーション</vt:lpstr>
      <vt:lpstr>リスクアセスメントの義務化</vt:lpstr>
      <vt:lpstr>PowerPoint プレゼンテーション</vt:lpstr>
      <vt:lpstr>改正法の概要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容器包装への表示（ラベル）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表示（ラベル）対象物及び通知（ＳＤＳ）対象物の裾切り値の設定及び見直し</vt:lpstr>
      <vt:lpstr>PowerPoint プレゼンテーション</vt:lpstr>
      <vt:lpstr>化学物質のSDS活用＆リスクアセスメント自主点検票</vt:lpstr>
      <vt:lpstr>行政の動き</vt:lpstr>
      <vt:lpstr>SDS交付義務対象物質の追加検討</vt:lpstr>
      <vt:lpstr>平成27年度化学物質のリスク評価に係る企画検討会報告書 ※平成27年9月1日公表</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寺島</dc:creator>
  <cp:lastModifiedBy>小林　弦太</cp:lastModifiedBy>
  <cp:revision>124</cp:revision>
  <cp:lastPrinted>2016-03-08T07:53:00Z</cp:lastPrinted>
  <dcterms:created xsi:type="dcterms:W3CDTF">2015-07-27T08:24:21Z</dcterms:created>
  <dcterms:modified xsi:type="dcterms:W3CDTF">2016-03-08T07:53:02Z</dcterms:modified>
</cp:coreProperties>
</file>