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8" r:id="rId3"/>
    <p:sldId id="257" r:id="rId4"/>
    <p:sldId id="259" r:id="rId5"/>
    <p:sldId id="260" r:id="rId6"/>
    <p:sldId id="261" r:id="rId7"/>
    <p:sldId id="262" r:id="rId8"/>
    <p:sldId id="264" r:id="rId9"/>
    <p:sldId id="263" r:id="rId10"/>
    <p:sldId id="265" r:id="rId11"/>
  </p:sldIdLst>
  <p:sldSz cx="6858000" cy="9906000" type="A4"/>
  <p:notesSz cx="6807200" cy="9939338"/>
  <p:defaultTextStyle>
    <a:defPPr>
      <a:defRPr lang="ja-JP"/>
    </a:defPPr>
    <a:lvl1pPr marL="0" algn="l" defTabSz="914239" rtl="0" eaLnBrk="1" latinLnBrk="0" hangingPunct="1">
      <a:defRPr kumimoji="1" sz="1800" kern="1200">
        <a:solidFill>
          <a:schemeClr val="tx1"/>
        </a:solidFill>
        <a:latin typeface="+mn-lt"/>
        <a:ea typeface="+mn-ea"/>
        <a:cs typeface="+mn-cs"/>
      </a:defRPr>
    </a:lvl1pPr>
    <a:lvl2pPr marL="457119" algn="l" defTabSz="914239" rtl="0" eaLnBrk="1" latinLnBrk="0" hangingPunct="1">
      <a:defRPr kumimoji="1" sz="1800" kern="1200">
        <a:solidFill>
          <a:schemeClr val="tx1"/>
        </a:solidFill>
        <a:latin typeface="+mn-lt"/>
        <a:ea typeface="+mn-ea"/>
        <a:cs typeface="+mn-cs"/>
      </a:defRPr>
    </a:lvl2pPr>
    <a:lvl3pPr marL="914239" algn="l" defTabSz="914239" rtl="0" eaLnBrk="1" latinLnBrk="0" hangingPunct="1">
      <a:defRPr kumimoji="1" sz="1800" kern="1200">
        <a:solidFill>
          <a:schemeClr val="tx1"/>
        </a:solidFill>
        <a:latin typeface="+mn-lt"/>
        <a:ea typeface="+mn-ea"/>
        <a:cs typeface="+mn-cs"/>
      </a:defRPr>
    </a:lvl3pPr>
    <a:lvl4pPr marL="1371358" algn="l" defTabSz="914239" rtl="0" eaLnBrk="1" latinLnBrk="0" hangingPunct="1">
      <a:defRPr kumimoji="1" sz="1800" kern="1200">
        <a:solidFill>
          <a:schemeClr val="tx1"/>
        </a:solidFill>
        <a:latin typeface="+mn-lt"/>
        <a:ea typeface="+mn-ea"/>
        <a:cs typeface="+mn-cs"/>
      </a:defRPr>
    </a:lvl4pPr>
    <a:lvl5pPr marL="1828477" algn="l" defTabSz="914239" rtl="0" eaLnBrk="1" latinLnBrk="0" hangingPunct="1">
      <a:defRPr kumimoji="1" sz="1800" kern="1200">
        <a:solidFill>
          <a:schemeClr val="tx1"/>
        </a:solidFill>
        <a:latin typeface="+mn-lt"/>
        <a:ea typeface="+mn-ea"/>
        <a:cs typeface="+mn-cs"/>
      </a:defRPr>
    </a:lvl5pPr>
    <a:lvl6pPr marL="2285596" algn="l" defTabSz="914239" rtl="0" eaLnBrk="1" latinLnBrk="0" hangingPunct="1">
      <a:defRPr kumimoji="1" sz="1800" kern="1200">
        <a:solidFill>
          <a:schemeClr val="tx1"/>
        </a:solidFill>
        <a:latin typeface="+mn-lt"/>
        <a:ea typeface="+mn-ea"/>
        <a:cs typeface="+mn-cs"/>
      </a:defRPr>
    </a:lvl6pPr>
    <a:lvl7pPr marL="2742716" algn="l" defTabSz="914239" rtl="0" eaLnBrk="1" latinLnBrk="0" hangingPunct="1">
      <a:defRPr kumimoji="1" sz="1800" kern="1200">
        <a:solidFill>
          <a:schemeClr val="tx1"/>
        </a:solidFill>
        <a:latin typeface="+mn-lt"/>
        <a:ea typeface="+mn-ea"/>
        <a:cs typeface="+mn-cs"/>
      </a:defRPr>
    </a:lvl7pPr>
    <a:lvl8pPr marL="3199835" algn="l" defTabSz="914239" rtl="0" eaLnBrk="1" latinLnBrk="0" hangingPunct="1">
      <a:defRPr kumimoji="1" sz="1800" kern="1200">
        <a:solidFill>
          <a:schemeClr val="tx1"/>
        </a:solidFill>
        <a:latin typeface="+mn-lt"/>
        <a:ea typeface="+mn-ea"/>
        <a:cs typeface="+mn-cs"/>
      </a:defRPr>
    </a:lvl8pPr>
    <a:lvl9pPr marL="3656954" algn="l" defTabSz="914239"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BF9F"/>
    <a:srgbClr val="EA5F00"/>
    <a:srgbClr val="FF0000"/>
    <a:srgbClr val="FFB793"/>
    <a:srgbClr val="FDF2ED"/>
    <a:srgbClr val="FDE6DB"/>
    <a:srgbClr val="FFA87D"/>
    <a:srgbClr val="FFCC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p:cViewPr>
        <p:scale>
          <a:sx n="100" d="100"/>
          <a:sy n="100" d="100"/>
        </p:scale>
        <p:origin x="-1068" y="64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33" cy="496427"/>
          </a:xfrm>
          <a:prstGeom prst="rect">
            <a:avLst/>
          </a:prstGeom>
        </p:spPr>
        <p:txBody>
          <a:bodyPr vert="horz" lIns="88313" tIns="44156" rIns="88313" bIns="441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146" y="1"/>
            <a:ext cx="2949532" cy="496427"/>
          </a:xfrm>
          <a:prstGeom prst="rect">
            <a:avLst/>
          </a:prstGeom>
        </p:spPr>
        <p:txBody>
          <a:bodyPr vert="horz" lIns="88313" tIns="44156" rIns="88313" bIns="44156" rtlCol="0"/>
          <a:lstStyle>
            <a:lvl1pPr algn="r">
              <a:defRPr sz="1200"/>
            </a:lvl1pPr>
          </a:lstStyle>
          <a:p>
            <a:fld id="{4F541EE3-2141-469D-82AE-5AA4CD46A63F}" type="datetimeFigureOut">
              <a:rPr kumimoji="1" lang="ja-JP" altLang="en-US" smtClean="0"/>
              <a:t>2015/1/30</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88313" tIns="44156" rIns="88313" bIns="44156" rtlCol="0" anchor="ctr"/>
          <a:lstStyle/>
          <a:p>
            <a:endParaRPr lang="ja-JP" altLang="en-US"/>
          </a:p>
        </p:txBody>
      </p:sp>
      <p:sp>
        <p:nvSpPr>
          <p:cNvPr id="5" name="ノート プレースホルダー 4"/>
          <p:cNvSpPr>
            <a:spLocks noGrp="1"/>
          </p:cNvSpPr>
          <p:nvPr>
            <p:ph type="body" sz="quarter" idx="3"/>
          </p:nvPr>
        </p:nvSpPr>
        <p:spPr>
          <a:xfrm>
            <a:off x="681480" y="4720684"/>
            <a:ext cx="5445760" cy="4472471"/>
          </a:xfrm>
          <a:prstGeom prst="rect">
            <a:avLst/>
          </a:prstGeom>
        </p:spPr>
        <p:txBody>
          <a:bodyPr vert="horz" lIns="88313" tIns="44156" rIns="88313" bIns="4415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1369"/>
            <a:ext cx="2949533" cy="496427"/>
          </a:xfrm>
          <a:prstGeom prst="rect">
            <a:avLst/>
          </a:prstGeom>
        </p:spPr>
        <p:txBody>
          <a:bodyPr vert="horz" lIns="88313" tIns="44156" rIns="88313" bIns="441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146" y="9441369"/>
            <a:ext cx="2949532" cy="496427"/>
          </a:xfrm>
          <a:prstGeom prst="rect">
            <a:avLst/>
          </a:prstGeom>
        </p:spPr>
        <p:txBody>
          <a:bodyPr vert="horz" lIns="88313" tIns="44156" rIns="88313" bIns="44156" rtlCol="0" anchor="b"/>
          <a:lstStyle>
            <a:lvl1pPr algn="r">
              <a:defRPr sz="1200"/>
            </a:lvl1pPr>
          </a:lstStyle>
          <a:p>
            <a:fld id="{F6466A9B-A29D-46DD-AD35-DAEBAC102AE2}" type="slidenum">
              <a:rPr kumimoji="1" lang="ja-JP" altLang="en-US" smtClean="0"/>
              <a:t>‹#›</a:t>
            </a:fld>
            <a:endParaRPr kumimoji="1" lang="ja-JP" altLang="en-US"/>
          </a:p>
        </p:txBody>
      </p:sp>
    </p:spTree>
    <p:extLst>
      <p:ext uri="{BB962C8B-B14F-4D97-AF65-F5344CB8AC3E}">
        <p14:creationId xmlns:p14="http://schemas.microsoft.com/office/powerpoint/2010/main" val="3686982246"/>
      </p:ext>
    </p:extLst>
  </p:cSld>
  <p:clrMap bg1="lt1" tx1="dk1" bg2="lt2" tx2="dk2" accent1="accent1" accent2="accent2" accent3="accent3" accent4="accent4" accent5="accent5" accent6="accent6" hlink="hlink" folHlink="folHlink"/>
  <p:notesStyle>
    <a:lvl1pPr marL="0" algn="l" defTabSz="801472" rtl="0" eaLnBrk="1" latinLnBrk="0" hangingPunct="1">
      <a:defRPr kumimoji="1" sz="1100" kern="1200">
        <a:solidFill>
          <a:schemeClr val="tx1"/>
        </a:solidFill>
        <a:latin typeface="+mn-lt"/>
        <a:ea typeface="+mn-ea"/>
        <a:cs typeface="+mn-cs"/>
      </a:defRPr>
    </a:lvl1pPr>
    <a:lvl2pPr marL="400736" algn="l" defTabSz="801472" rtl="0" eaLnBrk="1" latinLnBrk="0" hangingPunct="1">
      <a:defRPr kumimoji="1" sz="1100" kern="1200">
        <a:solidFill>
          <a:schemeClr val="tx1"/>
        </a:solidFill>
        <a:latin typeface="+mn-lt"/>
        <a:ea typeface="+mn-ea"/>
        <a:cs typeface="+mn-cs"/>
      </a:defRPr>
    </a:lvl2pPr>
    <a:lvl3pPr marL="801472" algn="l" defTabSz="801472" rtl="0" eaLnBrk="1" latinLnBrk="0" hangingPunct="1">
      <a:defRPr kumimoji="1" sz="1100" kern="1200">
        <a:solidFill>
          <a:schemeClr val="tx1"/>
        </a:solidFill>
        <a:latin typeface="+mn-lt"/>
        <a:ea typeface="+mn-ea"/>
        <a:cs typeface="+mn-cs"/>
      </a:defRPr>
    </a:lvl3pPr>
    <a:lvl4pPr marL="1202207" algn="l" defTabSz="801472" rtl="0" eaLnBrk="1" latinLnBrk="0" hangingPunct="1">
      <a:defRPr kumimoji="1" sz="1100" kern="1200">
        <a:solidFill>
          <a:schemeClr val="tx1"/>
        </a:solidFill>
        <a:latin typeface="+mn-lt"/>
        <a:ea typeface="+mn-ea"/>
        <a:cs typeface="+mn-cs"/>
      </a:defRPr>
    </a:lvl4pPr>
    <a:lvl5pPr marL="1602943" algn="l" defTabSz="801472" rtl="0" eaLnBrk="1" latinLnBrk="0" hangingPunct="1">
      <a:defRPr kumimoji="1" sz="1100" kern="1200">
        <a:solidFill>
          <a:schemeClr val="tx1"/>
        </a:solidFill>
        <a:latin typeface="+mn-lt"/>
        <a:ea typeface="+mn-ea"/>
        <a:cs typeface="+mn-cs"/>
      </a:defRPr>
    </a:lvl5pPr>
    <a:lvl6pPr marL="2003679" algn="l" defTabSz="801472" rtl="0" eaLnBrk="1" latinLnBrk="0" hangingPunct="1">
      <a:defRPr kumimoji="1" sz="1100" kern="1200">
        <a:solidFill>
          <a:schemeClr val="tx1"/>
        </a:solidFill>
        <a:latin typeface="+mn-lt"/>
        <a:ea typeface="+mn-ea"/>
        <a:cs typeface="+mn-cs"/>
      </a:defRPr>
    </a:lvl6pPr>
    <a:lvl7pPr marL="2404415" algn="l" defTabSz="801472" rtl="0" eaLnBrk="1" latinLnBrk="0" hangingPunct="1">
      <a:defRPr kumimoji="1" sz="1100" kern="1200">
        <a:solidFill>
          <a:schemeClr val="tx1"/>
        </a:solidFill>
        <a:latin typeface="+mn-lt"/>
        <a:ea typeface="+mn-ea"/>
        <a:cs typeface="+mn-cs"/>
      </a:defRPr>
    </a:lvl7pPr>
    <a:lvl8pPr marL="2805151" algn="l" defTabSz="801472" rtl="0" eaLnBrk="1" latinLnBrk="0" hangingPunct="1">
      <a:defRPr kumimoji="1" sz="1100" kern="1200">
        <a:solidFill>
          <a:schemeClr val="tx1"/>
        </a:solidFill>
        <a:latin typeface="+mn-lt"/>
        <a:ea typeface="+mn-ea"/>
        <a:cs typeface="+mn-cs"/>
      </a:defRPr>
    </a:lvl8pPr>
    <a:lvl9pPr marL="3205886" algn="l" defTabSz="801472" rtl="0" eaLnBrk="1" latinLnBrk="0" hangingPunct="1">
      <a:defRPr kumimoji="1"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0771CF3-ABBF-49F5-AA0D-B4E061EA24F5}" type="datetimeFigureOut">
              <a:rPr kumimoji="1" lang="ja-JP" altLang="en-US" smtClean="0"/>
              <a:t>2015/1/30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1390978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771CF3-ABBF-49F5-AA0D-B4E061EA24F5}" type="datetimeFigureOut">
              <a:rPr kumimoji="1" lang="ja-JP" altLang="en-US" smtClean="0"/>
              <a:t>2015/1/30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3985873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2"/>
            <a:ext cx="1543050" cy="845220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2"/>
            <a:ext cx="4514850" cy="845220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771CF3-ABBF-49F5-AA0D-B4E061EA24F5}" type="datetimeFigureOut">
              <a:rPr kumimoji="1" lang="ja-JP" altLang="en-US" smtClean="0"/>
              <a:t>2015/1/30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313353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771CF3-ABBF-49F5-AA0D-B4E061EA24F5}" type="datetimeFigureOut">
              <a:rPr kumimoji="1" lang="ja-JP" altLang="en-US" smtClean="0"/>
              <a:t>2015/1/30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55144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6"/>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0771CF3-ABBF-49F5-AA0D-B4E061EA24F5}" type="datetimeFigureOut">
              <a:rPr kumimoji="1" lang="ja-JP" altLang="en-US" smtClean="0"/>
              <a:t>2015/1/30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3930405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0771CF3-ABBF-49F5-AA0D-B4E061EA24F5}" type="datetimeFigureOut">
              <a:rPr kumimoji="1" lang="ja-JP" altLang="en-US" smtClean="0"/>
              <a:t>2015/1/30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1549578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217386"/>
            <a:ext cx="3030141" cy="924101"/>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1" y="2217386"/>
            <a:ext cx="3031331" cy="924101"/>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0771CF3-ABBF-49F5-AA0D-B4E061EA24F5}" type="datetimeFigureOut">
              <a:rPr kumimoji="1" lang="ja-JP" altLang="en-US" smtClean="0"/>
              <a:t>2015/1/30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1471628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0771CF3-ABBF-49F5-AA0D-B4E061EA24F5}" type="datetimeFigureOut">
              <a:rPr kumimoji="1" lang="ja-JP" altLang="en-US" smtClean="0"/>
              <a:t>2015/1/30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3095018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0771CF3-ABBF-49F5-AA0D-B4E061EA24F5}" type="datetimeFigureOut">
              <a:rPr kumimoji="1" lang="ja-JP" altLang="en-US" smtClean="0"/>
              <a:t>2015/1/30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3971537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9"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2" y="2072924"/>
            <a:ext cx="2256235" cy="6775980"/>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771CF3-ABBF-49F5-AA0D-B4E061EA24F5}" type="datetimeFigureOut">
              <a:rPr kumimoji="1" lang="ja-JP" altLang="en-US" smtClean="0"/>
              <a:t>2015/1/30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206817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771CF3-ABBF-49F5-AA0D-B4E061EA24F5}" type="datetimeFigureOut">
              <a:rPr kumimoji="1" lang="ja-JP" altLang="en-US" smtClean="0"/>
              <a:t>2015/1/30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3764110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24" tIns="45712" rIns="91424" bIns="4571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3"/>
            <a:ext cx="6172200" cy="6537502"/>
          </a:xfrm>
          <a:prstGeom prst="rect">
            <a:avLst/>
          </a:prstGeom>
        </p:spPr>
        <p:txBody>
          <a:bodyPr vert="horz" lIns="91424" tIns="45712" rIns="91424" bIns="4571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24" tIns="45712" rIns="91424" bIns="45712" rtlCol="0" anchor="ctr"/>
          <a:lstStyle>
            <a:lvl1pPr algn="l">
              <a:defRPr sz="1200">
                <a:solidFill>
                  <a:schemeClr val="tx1">
                    <a:tint val="75000"/>
                  </a:schemeClr>
                </a:solidFill>
              </a:defRPr>
            </a:lvl1pPr>
          </a:lstStyle>
          <a:p>
            <a:fld id="{C0771CF3-ABBF-49F5-AA0D-B4E061EA24F5}" type="datetimeFigureOut">
              <a:rPr kumimoji="1" lang="ja-JP" altLang="en-US" smtClean="0"/>
              <a:t>2015/1/30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24" tIns="45712" rIns="91424" bIns="457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24" tIns="45712" rIns="91424" bIns="45712" rtlCol="0" anchor="ctr"/>
          <a:lstStyle>
            <a:lvl1pPr algn="r">
              <a:defRPr sz="1200">
                <a:solidFill>
                  <a:schemeClr val="tx1">
                    <a:tint val="75000"/>
                  </a:schemeClr>
                </a:solidFill>
              </a:defRPr>
            </a:lvl1pPr>
          </a:lstStyle>
          <a:p>
            <a:fld id="{0E492754-4FA7-4DEA-8B9D-CE51844CBE8B}" type="slidenum">
              <a:rPr kumimoji="1" lang="ja-JP" altLang="en-US" smtClean="0"/>
              <a:t>‹#›</a:t>
            </a:fld>
            <a:endParaRPr kumimoji="1" lang="ja-JP" altLang="en-US"/>
          </a:p>
        </p:txBody>
      </p:sp>
    </p:spTree>
    <p:extLst>
      <p:ext uri="{BB962C8B-B14F-4D97-AF65-F5344CB8AC3E}">
        <p14:creationId xmlns:p14="http://schemas.microsoft.com/office/powerpoint/2010/main" val="34914703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239" rtl="0" eaLnBrk="1" latinLnBrk="0" hangingPunct="1">
        <a:spcBef>
          <a:spcPct val="0"/>
        </a:spcBef>
        <a:buNone/>
        <a:defRPr kumimoji="1" sz="4400" kern="1200">
          <a:solidFill>
            <a:schemeClr val="tx1"/>
          </a:solidFill>
          <a:latin typeface="+mj-lt"/>
          <a:ea typeface="+mj-ea"/>
          <a:cs typeface="+mj-cs"/>
        </a:defRPr>
      </a:lvl1pPr>
    </p:titleStyle>
    <p:bodyStyle>
      <a:lvl1pPr marL="342839" indent="-342839" algn="l" defTabSz="91423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19" indent="-285700" algn="l" defTabSz="914239"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98" indent="-228560" algn="l" defTabSz="914239"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918"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037"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156"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275"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395"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514" indent="-228560" algn="l" defTabSz="91423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39" rtl="0" eaLnBrk="1" latinLnBrk="0" hangingPunct="1">
        <a:defRPr kumimoji="1" sz="1800" kern="1200">
          <a:solidFill>
            <a:schemeClr val="tx1"/>
          </a:solidFill>
          <a:latin typeface="+mn-lt"/>
          <a:ea typeface="+mn-ea"/>
          <a:cs typeface="+mn-cs"/>
        </a:defRPr>
      </a:lvl1pPr>
      <a:lvl2pPr marL="457119" algn="l" defTabSz="914239" rtl="0" eaLnBrk="1" latinLnBrk="0" hangingPunct="1">
        <a:defRPr kumimoji="1" sz="1800" kern="1200">
          <a:solidFill>
            <a:schemeClr val="tx1"/>
          </a:solidFill>
          <a:latin typeface="+mn-lt"/>
          <a:ea typeface="+mn-ea"/>
          <a:cs typeface="+mn-cs"/>
        </a:defRPr>
      </a:lvl2pPr>
      <a:lvl3pPr marL="914239" algn="l" defTabSz="914239" rtl="0" eaLnBrk="1" latinLnBrk="0" hangingPunct="1">
        <a:defRPr kumimoji="1" sz="1800" kern="1200">
          <a:solidFill>
            <a:schemeClr val="tx1"/>
          </a:solidFill>
          <a:latin typeface="+mn-lt"/>
          <a:ea typeface="+mn-ea"/>
          <a:cs typeface="+mn-cs"/>
        </a:defRPr>
      </a:lvl3pPr>
      <a:lvl4pPr marL="1371358" algn="l" defTabSz="914239" rtl="0" eaLnBrk="1" latinLnBrk="0" hangingPunct="1">
        <a:defRPr kumimoji="1" sz="1800" kern="1200">
          <a:solidFill>
            <a:schemeClr val="tx1"/>
          </a:solidFill>
          <a:latin typeface="+mn-lt"/>
          <a:ea typeface="+mn-ea"/>
          <a:cs typeface="+mn-cs"/>
        </a:defRPr>
      </a:lvl4pPr>
      <a:lvl5pPr marL="1828477" algn="l" defTabSz="914239" rtl="0" eaLnBrk="1" latinLnBrk="0" hangingPunct="1">
        <a:defRPr kumimoji="1" sz="1800" kern="1200">
          <a:solidFill>
            <a:schemeClr val="tx1"/>
          </a:solidFill>
          <a:latin typeface="+mn-lt"/>
          <a:ea typeface="+mn-ea"/>
          <a:cs typeface="+mn-cs"/>
        </a:defRPr>
      </a:lvl5pPr>
      <a:lvl6pPr marL="2285596" algn="l" defTabSz="914239" rtl="0" eaLnBrk="1" latinLnBrk="0" hangingPunct="1">
        <a:defRPr kumimoji="1" sz="1800" kern="1200">
          <a:solidFill>
            <a:schemeClr val="tx1"/>
          </a:solidFill>
          <a:latin typeface="+mn-lt"/>
          <a:ea typeface="+mn-ea"/>
          <a:cs typeface="+mn-cs"/>
        </a:defRPr>
      </a:lvl6pPr>
      <a:lvl7pPr marL="2742716" algn="l" defTabSz="914239" rtl="0" eaLnBrk="1" latinLnBrk="0" hangingPunct="1">
        <a:defRPr kumimoji="1" sz="1800" kern="1200">
          <a:solidFill>
            <a:schemeClr val="tx1"/>
          </a:solidFill>
          <a:latin typeface="+mn-lt"/>
          <a:ea typeface="+mn-ea"/>
          <a:cs typeface="+mn-cs"/>
        </a:defRPr>
      </a:lvl7pPr>
      <a:lvl8pPr marL="3199835" algn="l" defTabSz="914239" rtl="0" eaLnBrk="1" latinLnBrk="0" hangingPunct="1">
        <a:defRPr kumimoji="1" sz="1800" kern="1200">
          <a:solidFill>
            <a:schemeClr val="tx1"/>
          </a:solidFill>
          <a:latin typeface="+mn-lt"/>
          <a:ea typeface="+mn-ea"/>
          <a:cs typeface="+mn-cs"/>
        </a:defRPr>
      </a:lvl8pPr>
      <a:lvl9pPr marL="3656954" algn="l" defTabSz="914239"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2"/>
          <p:cNvSpPr/>
          <p:nvPr/>
        </p:nvSpPr>
        <p:spPr>
          <a:xfrm rot="829616">
            <a:off x="4502311" y="7366997"/>
            <a:ext cx="1712924" cy="543180"/>
          </a:xfrm>
          <a:prstGeom prst="ellipse">
            <a:avLst/>
          </a:prstGeom>
          <a:solidFill>
            <a:srgbClr val="008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a:endParaRPr kumimoji="1" lang="ja-JP" altLang="en-US"/>
          </a:p>
        </p:txBody>
      </p:sp>
      <p:sp>
        <p:nvSpPr>
          <p:cNvPr id="2" name="タイトル 1"/>
          <p:cNvSpPr>
            <a:spLocks noGrp="1"/>
          </p:cNvSpPr>
          <p:nvPr>
            <p:ph type="ctrTitle"/>
          </p:nvPr>
        </p:nvSpPr>
        <p:spPr>
          <a:xfrm>
            <a:off x="116632" y="116464"/>
            <a:ext cx="6624736" cy="1664803"/>
          </a:xfrm>
        </p:spPr>
        <p:txBody>
          <a:bodyPr>
            <a:noAutofit/>
          </a:bodyPr>
          <a:lstStyle/>
          <a:p>
            <a:pPr>
              <a:lnSpc>
                <a:spcPts val="5599"/>
              </a:lnSpc>
            </a:pPr>
            <a:r>
              <a:rPr lang="ja-JP" altLang="en-US" sz="6000" dirty="0" smtClean="0">
                <a:ln w="31750" cap="flat">
                  <a:noFill/>
                </a:ln>
                <a:solidFill>
                  <a:srgbClr val="FF6600"/>
                </a:solidFill>
                <a:latin typeface="HGS創英角ｺﾞｼｯｸUB" panose="020B0900000000000000" pitchFamily="50" charset="-128"/>
                <a:ea typeface="HGS創英角ｺﾞｼｯｸUB" panose="020B0900000000000000" pitchFamily="50" charset="-128"/>
              </a:rPr>
              <a:t>クレーンの安全</a:t>
            </a:r>
            <a:r>
              <a:rPr lang="en-US" altLang="ja-JP" sz="6000" dirty="0">
                <a:ln w="31750" cap="flat">
                  <a:noFill/>
                </a:ln>
                <a:solidFill>
                  <a:srgbClr val="FF6600"/>
                </a:solidFill>
                <a:latin typeface="HGS創英角ｺﾞｼｯｸUB" panose="020B0900000000000000" pitchFamily="50" charset="-128"/>
                <a:ea typeface="HGS創英角ｺﾞｼｯｸUB" panose="020B0900000000000000" pitchFamily="50" charset="-128"/>
              </a:rPr>
              <a:t/>
            </a:r>
            <a:br>
              <a:rPr lang="en-US" altLang="ja-JP" sz="6000" dirty="0">
                <a:ln w="31750" cap="flat">
                  <a:noFill/>
                </a:ln>
                <a:solidFill>
                  <a:srgbClr val="FF6600"/>
                </a:solidFill>
                <a:latin typeface="HGS創英角ｺﾞｼｯｸUB" panose="020B0900000000000000" pitchFamily="50" charset="-128"/>
                <a:ea typeface="HGS創英角ｺﾞｼｯｸUB" panose="020B0900000000000000" pitchFamily="50" charset="-128"/>
              </a:rPr>
            </a:br>
            <a:r>
              <a:rPr lang="ja-JP" altLang="en-US" sz="6000" dirty="0">
                <a:ln w="31750" cap="flat">
                  <a:noFill/>
                </a:ln>
                <a:solidFill>
                  <a:srgbClr val="FF6600"/>
                </a:solidFill>
                <a:latin typeface="HGS創英角ｺﾞｼｯｸUB" panose="020B0900000000000000" pitchFamily="50" charset="-128"/>
                <a:ea typeface="HGS創英角ｺﾞｼｯｸUB" panose="020B0900000000000000" pitchFamily="50" charset="-128"/>
              </a:rPr>
              <a:t>管理を見直そう！</a:t>
            </a:r>
          </a:p>
        </p:txBody>
      </p:sp>
      <p:grpSp>
        <p:nvGrpSpPr>
          <p:cNvPr id="127" name="グループ化 126"/>
          <p:cNvGrpSpPr/>
          <p:nvPr/>
        </p:nvGrpSpPr>
        <p:grpSpPr>
          <a:xfrm>
            <a:off x="260650" y="896550"/>
            <a:ext cx="6283325" cy="8391209"/>
            <a:chOff x="82408" y="657224"/>
            <a:chExt cx="6283821" cy="7746076"/>
          </a:xfrm>
        </p:grpSpPr>
        <p:sp>
          <p:nvSpPr>
            <p:cNvPr id="128" name="円/楕円 127"/>
            <p:cNvSpPr/>
            <p:nvPr/>
          </p:nvSpPr>
          <p:spPr>
            <a:xfrm>
              <a:off x="380840" y="5864529"/>
              <a:ext cx="5674640" cy="2538771"/>
            </a:xfrm>
            <a:prstGeom prst="ellipse">
              <a:avLst/>
            </a:prstGeom>
            <a:gradFill>
              <a:gsLst>
                <a:gs pos="0">
                  <a:srgbClr val="00B050">
                    <a:lumMod val="100000"/>
                    <a:alpha val="10000"/>
                  </a:srgbClr>
                </a:gs>
                <a:gs pos="50000">
                  <a:srgbClr val="00B050">
                    <a:alpha val="35000"/>
                  </a:srgbClr>
                </a:gs>
                <a:gs pos="100000">
                  <a:srgbClr val="00B050">
                    <a:alpha val="60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9" name="平行四辺形 128"/>
            <p:cNvSpPr/>
            <p:nvPr/>
          </p:nvSpPr>
          <p:spPr>
            <a:xfrm rot="193248">
              <a:off x="2131312" y="6449734"/>
              <a:ext cx="2436753" cy="1745634"/>
            </a:xfrm>
            <a:prstGeom prst="parallelogram">
              <a:avLst>
                <a:gd name="adj" fmla="val 81464"/>
              </a:avLst>
            </a:prstGeom>
            <a:gradFill flip="none" rotWithShape="1">
              <a:gsLst>
                <a:gs pos="0">
                  <a:srgbClr val="008000">
                    <a:alpha val="30000"/>
                  </a:srgbClr>
                </a:gs>
                <a:gs pos="100000">
                  <a:srgbClr val="008000">
                    <a:alpha val="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0" name="正方形/長方形 129"/>
            <p:cNvSpPr/>
            <p:nvPr/>
          </p:nvSpPr>
          <p:spPr>
            <a:xfrm rot="1859785">
              <a:off x="2893701" y="6155898"/>
              <a:ext cx="45723" cy="1401963"/>
            </a:xfrm>
            <a:prstGeom prst="rect">
              <a:avLst/>
            </a:prstGeom>
            <a:pattFill prst="dkVert">
              <a:fgClr>
                <a:sysClr val="windowText" lastClr="000000">
                  <a:lumMod val="85000"/>
                  <a:lumOff val="15000"/>
                </a:sysClr>
              </a:fgClr>
              <a:bgClr>
                <a:sysClr val="windowText" lastClr="000000">
                  <a:lumMod val="65000"/>
                  <a:lumOff val="35000"/>
                </a:sysClr>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nvGrpSpPr>
            <p:cNvPr id="131" name="グループ化 130"/>
            <p:cNvGrpSpPr/>
            <p:nvPr/>
          </p:nvGrpSpPr>
          <p:grpSpPr>
            <a:xfrm>
              <a:off x="2219173" y="6026667"/>
              <a:ext cx="2161854" cy="2001315"/>
              <a:chOff x="2271679" y="6582333"/>
              <a:chExt cx="2161854" cy="2001315"/>
            </a:xfrm>
          </p:grpSpPr>
          <p:sp>
            <p:nvSpPr>
              <p:cNvPr id="182" name="直方体 181"/>
              <p:cNvSpPr/>
              <p:nvPr/>
            </p:nvSpPr>
            <p:spPr>
              <a:xfrm rot="152702">
                <a:off x="2271679" y="6855088"/>
                <a:ext cx="1713668" cy="1719035"/>
              </a:xfrm>
              <a:prstGeom prst="cube">
                <a:avLst>
                  <a:gd name="adj" fmla="val 89272"/>
                </a:avLst>
              </a:prstGeom>
              <a:solidFill>
                <a:srgbClr val="C00000"/>
              </a:solidFill>
              <a:ln w="190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3" name="直方体 182"/>
              <p:cNvSpPr/>
              <p:nvPr/>
            </p:nvSpPr>
            <p:spPr>
              <a:xfrm>
                <a:off x="2481243" y="6864703"/>
                <a:ext cx="1713230" cy="1718945"/>
              </a:xfrm>
              <a:prstGeom prst="cube">
                <a:avLst>
                  <a:gd name="adj" fmla="val 89272"/>
                </a:avLst>
              </a:prstGeom>
              <a:solidFill>
                <a:srgbClr val="C00000"/>
              </a:solidFill>
              <a:ln w="19050" cap="flat" cmpd="sng" algn="ctr">
                <a:solidFill>
                  <a:srgbClr val="80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84" name="直方体 183"/>
              <p:cNvSpPr/>
              <p:nvPr/>
            </p:nvSpPr>
            <p:spPr>
              <a:xfrm rot="21423786">
                <a:off x="2720303" y="6855178"/>
                <a:ext cx="1713230" cy="1718945"/>
              </a:xfrm>
              <a:prstGeom prst="cube">
                <a:avLst>
                  <a:gd name="adj" fmla="val 89272"/>
                </a:avLst>
              </a:prstGeom>
              <a:solidFill>
                <a:srgbClr val="C00000"/>
              </a:solidFill>
              <a:ln w="19050" cap="flat" cmpd="sng" algn="ctr">
                <a:solidFill>
                  <a:srgbClr val="80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85" name="直方体 184"/>
              <p:cNvSpPr/>
              <p:nvPr/>
            </p:nvSpPr>
            <p:spPr>
              <a:xfrm rot="21439945">
                <a:off x="2366895" y="6582333"/>
                <a:ext cx="1712595" cy="1718945"/>
              </a:xfrm>
              <a:prstGeom prst="cube">
                <a:avLst>
                  <a:gd name="adj" fmla="val 89272"/>
                </a:avLst>
              </a:prstGeom>
              <a:solidFill>
                <a:srgbClr val="C00000"/>
              </a:solidFill>
              <a:ln w="19050" cap="flat" cmpd="sng" algn="ctr">
                <a:solidFill>
                  <a:srgbClr val="80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86" name="直方体 185"/>
              <p:cNvSpPr/>
              <p:nvPr/>
            </p:nvSpPr>
            <p:spPr>
              <a:xfrm>
                <a:off x="2605984" y="6657000"/>
                <a:ext cx="1711960" cy="1718945"/>
              </a:xfrm>
              <a:prstGeom prst="cube">
                <a:avLst>
                  <a:gd name="adj" fmla="val 89272"/>
                </a:avLst>
              </a:prstGeom>
              <a:solidFill>
                <a:srgbClr val="C00000"/>
              </a:solidFill>
              <a:ln w="19050" cap="flat" cmpd="sng" algn="ctr">
                <a:solidFill>
                  <a:srgbClr val="80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grpSp>
          <p:nvGrpSpPr>
            <p:cNvPr id="132" name="グループ化 131"/>
            <p:cNvGrpSpPr/>
            <p:nvPr/>
          </p:nvGrpSpPr>
          <p:grpSpPr>
            <a:xfrm>
              <a:off x="1704969" y="3914775"/>
              <a:ext cx="1695308" cy="1114425"/>
              <a:chOff x="314660" y="4000501"/>
              <a:chExt cx="1662818" cy="997880"/>
            </a:xfrm>
          </p:grpSpPr>
          <p:sp>
            <p:nvSpPr>
              <p:cNvPr id="180" name="爆発 2 179"/>
              <p:cNvSpPr/>
              <p:nvPr/>
            </p:nvSpPr>
            <p:spPr>
              <a:xfrm>
                <a:off x="314660" y="4000501"/>
                <a:ext cx="1662818" cy="997880"/>
              </a:xfrm>
              <a:prstGeom prst="irregularSeal2">
                <a:avLst/>
              </a:prstGeom>
              <a:solidFill>
                <a:srgbClr val="FF6600"/>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81" name="爆発 2 180"/>
              <p:cNvSpPr/>
              <p:nvPr/>
            </p:nvSpPr>
            <p:spPr>
              <a:xfrm>
                <a:off x="527643" y="4144424"/>
                <a:ext cx="1216407" cy="722851"/>
              </a:xfrm>
              <a:prstGeom prst="irregularSeal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133" name="アーチ 132"/>
            <p:cNvSpPr/>
            <p:nvPr/>
          </p:nvSpPr>
          <p:spPr>
            <a:xfrm rot="16200000" flipV="1">
              <a:off x="601388" y="2066437"/>
              <a:ext cx="3723301" cy="904875"/>
            </a:xfrm>
            <a:prstGeom prst="blockArc">
              <a:avLst>
                <a:gd name="adj1" fmla="val 10800000"/>
                <a:gd name="adj2" fmla="val 16433097"/>
                <a:gd name="adj3" fmla="val 5994"/>
              </a:avLst>
            </a:prstGeom>
            <a:pattFill prst="wdUpDiag">
              <a:fgClr>
                <a:sysClr val="windowText" lastClr="000000">
                  <a:lumMod val="85000"/>
                  <a:lumOff val="15000"/>
                </a:sysClr>
              </a:fgClr>
              <a:bgClr>
                <a:sysClr val="windowText" lastClr="000000">
                  <a:lumMod val="65000"/>
                  <a:lumOff val="35000"/>
                </a:sysClr>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34" name="正方形/長方形 133"/>
            <p:cNvSpPr/>
            <p:nvPr/>
          </p:nvSpPr>
          <p:spPr>
            <a:xfrm>
              <a:off x="3466951" y="2514600"/>
              <a:ext cx="45719" cy="3352800"/>
            </a:xfrm>
            <a:prstGeom prst="rect">
              <a:avLst/>
            </a:prstGeom>
            <a:pattFill prst="wdDnDiag">
              <a:fgClr>
                <a:schemeClr val="tx1">
                  <a:lumMod val="85000"/>
                  <a:lumOff val="15000"/>
                </a:schemeClr>
              </a:fgClr>
              <a:bgClr>
                <a:schemeClr val="tx1">
                  <a:lumMod val="65000"/>
                  <a:lumOff val="3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5" name="アーチ 134"/>
            <p:cNvSpPr/>
            <p:nvPr/>
          </p:nvSpPr>
          <p:spPr>
            <a:xfrm rot="5400000">
              <a:off x="1373494" y="5351010"/>
              <a:ext cx="2695568" cy="985161"/>
            </a:xfrm>
            <a:prstGeom prst="blockArc">
              <a:avLst>
                <a:gd name="adj1" fmla="val 10822312"/>
                <a:gd name="adj2" fmla="val 16288690"/>
                <a:gd name="adj3" fmla="val 6229"/>
              </a:avLst>
            </a:prstGeom>
            <a:pattFill prst="wdUpDiag">
              <a:fgClr>
                <a:schemeClr val="tx1">
                  <a:lumMod val="85000"/>
                  <a:lumOff val="15000"/>
                </a:schemeClr>
              </a:fgClr>
              <a:bgClr>
                <a:schemeClr val="tx1">
                  <a:lumMod val="65000"/>
                  <a:lumOff val="3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36" name="グループ化 135"/>
            <p:cNvGrpSpPr/>
            <p:nvPr/>
          </p:nvGrpSpPr>
          <p:grpSpPr>
            <a:xfrm>
              <a:off x="3025275" y="5576335"/>
              <a:ext cx="527400" cy="840459"/>
              <a:chOff x="2377726" y="4804810"/>
              <a:chExt cx="527400" cy="840459"/>
            </a:xfrm>
          </p:grpSpPr>
          <p:grpSp>
            <p:nvGrpSpPr>
              <p:cNvPr id="173" name="グループ化 172"/>
              <p:cNvGrpSpPr/>
              <p:nvPr/>
            </p:nvGrpSpPr>
            <p:grpSpPr>
              <a:xfrm>
                <a:off x="2377726" y="5229229"/>
                <a:ext cx="489297" cy="416040"/>
                <a:chOff x="3107186" y="5338210"/>
                <a:chExt cx="1350514" cy="1148313"/>
              </a:xfrm>
            </p:grpSpPr>
            <p:sp>
              <p:nvSpPr>
                <p:cNvPr id="177" name="アーチ 176"/>
                <p:cNvSpPr/>
                <p:nvPr/>
              </p:nvSpPr>
              <p:spPr>
                <a:xfrm rot="8180266">
                  <a:off x="3107186" y="5387619"/>
                  <a:ext cx="896069" cy="664273"/>
                </a:xfrm>
                <a:prstGeom prst="blockArc">
                  <a:avLst>
                    <a:gd name="adj1" fmla="val 11953164"/>
                    <a:gd name="adj2" fmla="val 19029333"/>
                    <a:gd name="adj3" fmla="val 1170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8" name="アーチ 177"/>
                <p:cNvSpPr/>
                <p:nvPr/>
              </p:nvSpPr>
              <p:spPr>
                <a:xfrm rot="5400000">
                  <a:off x="3457576" y="5486399"/>
                  <a:ext cx="1000124" cy="1000124"/>
                </a:xfrm>
                <a:prstGeom prst="blockArc">
                  <a:avLst>
                    <a:gd name="adj1" fmla="val 10800000"/>
                    <a:gd name="adj2" fmla="val 5371356"/>
                    <a:gd name="adj3" fmla="val 21427"/>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9" name="正方形/長方形 178"/>
                <p:cNvSpPr/>
                <p:nvPr/>
              </p:nvSpPr>
              <p:spPr>
                <a:xfrm>
                  <a:off x="3857626" y="5338210"/>
                  <a:ext cx="180975" cy="386315"/>
                </a:xfrm>
                <a:prstGeom prst="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174" name="円/楕円 173"/>
              <p:cNvSpPr/>
              <p:nvPr/>
            </p:nvSpPr>
            <p:spPr>
              <a:xfrm>
                <a:off x="2448900" y="4804810"/>
                <a:ext cx="456226" cy="456226"/>
              </a:xfrm>
              <a:prstGeom prst="ellipse">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5" name="正方形/長方形 174"/>
              <p:cNvSpPr/>
              <p:nvPr/>
            </p:nvSpPr>
            <p:spPr>
              <a:xfrm>
                <a:off x="2609850" y="4966734"/>
                <a:ext cx="142876" cy="14287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6" name="正方形/長方形 175"/>
              <p:cNvSpPr/>
              <p:nvPr/>
            </p:nvSpPr>
            <p:spPr>
              <a:xfrm>
                <a:off x="2566310" y="5140842"/>
                <a:ext cx="243567" cy="502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137" name="正方形/長方形 136"/>
            <p:cNvSpPr/>
            <p:nvPr/>
          </p:nvSpPr>
          <p:spPr>
            <a:xfrm rot="17624026">
              <a:off x="3799357" y="5979196"/>
              <a:ext cx="45719" cy="952656"/>
            </a:xfrm>
            <a:prstGeom prst="rect">
              <a:avLst/>
            </a:prstGeom>
            <a:pattFill prst="wdUpDiag">
              <a:fgClr>
                <a:sysClr val="windowText" lastClr="000000">
                  <a:lumMod val="85000"/>
                  <a:lumOff val="15000"/>
                </a:sysClr>
              </a:fgClr>
              <a:bgClr>
                <a:sysClr val="windowText" lastClr="000000">
                  <a:lumMod val="65000"/>
                  <a:lumOff val="35000"/>
                </a:sysClr>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38" name="正方形/長方形 137"/>
            <p:cNvSpPr/>
            <p:nvPr/>
          </p:nvSpPr>
          <p:spPr>
            <a:xfrm rot="172873">
              <a:off x="3260779" y="6296369"/>
              <a:ext cx="48895" cy="1399741"/>
            </a:xfrm>
            <a:prstGeom prst="rect">
              <a:avLst/>
            </a:prstGeom>
            <a:pattFill prst="wdDnDiag">
              <a:fgClr>
                <a:sysClr val="windowText" lastClr="000000">
                  <a:lumMod val="85000"/>
                  <a:lumOff val="15000"/>
                </a:sysClr>
              </a:fgClr>
              <a:bgClr>
                <a:sysClr val="windowText" lastClr="000000">
                  <a:lumMod val="65000"/>
                  <a:lumOff val="35000"/>
                </a:sysClr>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nvGrpSpPr>
            <p:cNvPr id="139" name="グループ化 138"/>
            <p:cNvGrpSpPr/>
            <p:nvPr/>
          </p:nvGrpSpPr>
          <p:grpSpPr>
            <a:xfrm>
              <a:off x="1704968" y="5287411"/>
              <a:ext cx="1299377" cy="1774475"/>
              <a:chOff x="400036" y="4180204"/>
              <a:chExt cx="1677773" cy="1774475"/>
            </a:xfrm>
          </p:grpSpPr>
          <p:cxnSp>
            <p:nvCxnSpPr>
              <p:cNvPr id="167" name="直線コネクタ 166"/>
              <p:cNvCxnSpPr/>
              <p:nvPr/>
            </p:nvCxnSpPr>
            <p:spPr>
              <a:xfrm flipH="1" flipV="1">
                <a:off x="1876363" y="4815597"/>
                <a:ext cx="201446" cy="471494"/>
              </a:xfrm>
              <a:prstGeom prst="line">
                <a:avLst/>
              </a:prstGeom>
              <a:noFill/>
              <a:ln w="25400" cap="flat" cmpd="sng" algn="ctr">
                <a:solidFill>
                  <a:schemeClr val="accent1">
                    <a:lumMod val="75000"/>
                  </a:scheme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a:xfrm flipH="1" flipV="1">
                <a:off x="1515509" y="5083398"/>
                <a:ext cx="224963" cy="526879"/>
              </a:xfrm>
              <a:prstGeom prst="line">
                <a:avLst/>
              </a:prstGeom>
              <a:noFill/>
              <a:ln w="25400" cap="flat" cmpd="sng" algn="ctr">
                <a:solidFill>
                  <a:srgbClr val="4F81BD">
                    <a:lumMod val="7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69" name="直線コネクタ 168"/>
              <p:cNvCxnSpPr/>
              <p:nvPr/>
            </p:nvCxnSpPr>
            <p:spPr>
              <a:xfrm flipH="1" flipV="1">
                <a:off x="1532862" y="4615180"/>
                <a:ext cx="343535" cy="804545"/>
              </a:xfrm>
              <a:prstGeom prst="line">
                <a:avLst/>
              </a:prstGeom>
              <a:noFill/>
              <a:ln w="25400" cap="flat" cmpd="sng" algn="ctr">
                <a:solidFill>
                  <a:srgbClr val="4F81BD">
                    <a:lumMod val="7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flipH="1" flipV="1">
                <a:off x="847706" y="4581526"/>
                <a:ext cx="590569" cy="1373153"/>
              </a:xfrm>
              <a:prstGeom prst="line">
                <a:avLst/>
              </a:prstGeom>
              <a:noFill/>
              <a:ln w="25400" cap="flat" cmpd="sng" algn="ctr">
                <a:solidFill>
                  <a:srgbClr val="4F81BD">
                    <a:lumMod val="7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71" name="直線コネクタ 170"/>
              <p:cNvCxnSpPr/>
              <p:nvPr/>
            </p:nvCxnSpPr>
            <p:spPr>
              <a:xfrm flipH="1" flipV="1">
                <a:off x="1172103" y="4815596"/>
                <a:ext cx="343535" cy="804545"/>
              </a:xfrm>
              <a:prstGeom prst="line">
                <a:avLst/>
              </a:prstGeom>
              <a:noFill/>
              <a:ln w="25400" cap="flat" cmpd="sng" algn="ctr">
                <a:solidFill>
                  <a:srgbClr val="4F81BD">
                    <a:lumMod val="7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72" name="直線コネクタ 171"/>
              <p:cNvCxnSpPr/>
              <p:nvPr/>
            </p:nvCxnSpPr>
            <p:spPr>
              <a:xfrm flipH="1" flipV="1">
                <a:off x="400036" y="4180204"/>
                <a:ext cx="590550" cy="1372870"/>
              </a:xfrm>
              <a:prstGeom prst="line">
                <a:avLst/>
              </a:prstGeom>
              <a:noFill/>
              <a:ln w="25400" cap="flat" cmpd="sng" algn="ctr">
                <a:solidFill>
                  <a:srgbClr val="4F81BD">
                    <a:lumMod val="75000"/>
                  </a:srgbClr>
                </a:solidFill>
                <a:prstDash val="solid"/>
              </a:ln>
              <a:effectLst/>
            </p:spPr>
            <p:style>
              <a:lnRef idx="1">
                <a:schemeClr val="accent1"/>
              </a:lnRef>
              <a:fillRef idx="0">
                <a:schemeClr val="accent1"/>
              </a:fillRef>
              <a:effectRef idx="0">
                <a:schemeClr val="accent1"/>
              </a:effectRef>
              <a:fontRef idx="minor">
                <a:schemeClr val="tx1"/>
              </a:fontRef>
            </p:style>
          </p:cxnSp>
        </p:grpSp>
        <p:grpSp>
          <p:nvGrpSpPr>
            <p:cNvPr id="140" name="グループ化 139"/>
            <p:cNvGrpSpPr/>
            <p:nvPr/>
          </p:nvGrpSpPr>
          <p:grpSpPr>
            <a:xfrm>
              <a:off x="82408" y="2586224"/>
              <a:ext cx="6283821" cy="828488"/>
              <a:chOff x="101609" y="2138549"/>
              <a:chExt cx="6283821" cy="828488"/>
            </a:xfrm>
          </p:grpSpPr>
          <p:grpSp>
            <p:nvGrpSpPr>
              <p:cNvPr id="154" name="グループ化 153"/>
              <p:cNvGrpSpPr/>
              <p:nvPr/>
            </p:nvGrpSpPr>
            <p:grpSpPr>
              <a:xfrm>
                <a:off x="101609" y="2138549"/>
                <a:ext cx="6283821" cy="828488"/>
                <a:chOff x="101609" y="2138549"/>
                <a:chExt cx="6283821" cy="828488"/>
              </a:xfrm>
            </p:grpSpPr>
            <p:sp>
              <p:nvSpPr>
                <p:cNvPr id="158" name="1 つの角を切り取った四角形 157"/>
                <p:cNvSpPr/>
                <p:nvPr/>
              </p:nvSpPr>
              <p:spPr>
                <a:xfrm rot="5400000">
                  <a:off x="5750938" y="2328901"/>
                  <a:ext cx="766654" cy="502299"/>
                </a:xfrm>
                <a:prstGeom prst="snip1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9" name="正方形/長方形 158"/>
                <p:cNvSpPr/>
                <p:nvPr/>
              </p:nvSpPr>
              <p:spPr>
                <a:xfrm>
                  <a:off x="101609" y="2138549"/>
                  <a:ext cx="6283821" cy="60325"/>
                </a:xfrm>
                <a:prstGeom prst="rect">
                  <a:avLst/>
                </a:prstGeom>
                <a:solidFill>
                  <a:schemeClr val="tx1">
                    <a:lumMod val="75000"/>
                    <a:lumOff val="25000"/>
                  </a:scheme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60" name="正方形/長方形 159"/>
                <p:cNvSpPr/>
                <p:nvPr/>
              </p:nvSpPr>
              <p:spPr>
                <a:xfrm>
                  <a:off x="505109" y="2198874"/>
                  <a:ext cx="5466931" cy="766653"/>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61" name="グループ化 160"/>
                <p:cNvGrpSpPr/>
                <p:nvPr/>
              </p:nvGrpSpPr>
              <p:grpSpPr>
                <a:xfrm>
                  <a:off x="1901951" y="2390775"/>
                  <a:ext cx="3765643" cy="381000"/>
                  <a:chOff x="1901951" y="2390775"/>
                  <a:chExt cx="3765643" cy="381000"/>
                </a:xfrm>
              </p:grpSpPr>
              <p:sp>
                <p:nvSpPr>
                  <p:cNvPr id="163" name="テキスト ボックス 37"/>
                  <p:cNvSpPr txBox="1"/>
                  <p:nvPr/>
                </p:nvSpPr>
                <p:spPr>
                  <a:xfrm>
                    <a:off x="4134375" y="2390775"/>
                    <a:ext cx="381000" cy="381000"/>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altLang="en-US" sz="2000" b="1" kern="100" dirty="0">
                        <a:ea typeface="HGS創英角ｺﾞｼｯｸUB"/>
                        <a:cs typeface="メイリオ"/>
                      </a:rPr>
                      <a:t>第</a:t>
                    </a:r>
                    <a:endParaRPr lang="ja-JP" altLang="en-US" sz="1100" kern="100" dirty="0">
                      <a:ea typeface="ＭＳ 明朝"/>
                      <a:cs typeface="Times New Roman"/>
                    </a:endParaRPr>
                  </a:p>
                </p:txBody>
              </p:sp>
              <p:sp>
                <p:nvSpPr>
                  <p:cNvPr id="164" name="テキスト ボックス 39"/>
                  <p:cNvSpPr txBox="1"/>
                  <p:nvPr/>
                </p:nvSpPr>
                <p:spPr>
                  <a:xfrm>
                    <a:off x="1901951" y="2390775"/>
                    <a:ext cx="381000" cy="381000"/>
                  </a:xfrm>
                  <a:prstGeom prst="rect">
                    <a:avLst/>
                  </a:prstGeom>
                  <a:solidFill>
                    <a:sysClr val="window" lastClr="FFFFFF"/>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999"/>
                      </a:lnSpc>
                    </a:pPr>
                    <a:r>
                      <a:rPr lang="ja-JP" altLang="en-US" sz="2000" dirty="0">
                        <a:latin typeface="HGS創英角ｺﾞｼｯｸUB" panose="020B0900000000000000" pitchFamily="50" charset="-128"/>
                        <a:ea typeface="HGS創英角ｺﾞｼｯｸUB" panose="020B0900000000000000" pitchFamily="50" charset="-128"/>
                        <a:cs typeface="ＭＳ Ｐゴシック"/>
                      </a:rPr>
                      <a:t>全</a:t>
                    </a:r>
                  </a:p>
                </p:txBody>
              </p:sp>
              <p:sp>
                <p:nvSpPr>
                  <p:cNvPr id="165" name="テキスト ボックス 39"/>
                  <p:cNvSpPr txBox="1"/>
                  <p:nvPr/>
                </p:nvSpPr>
                <p:spPr>
                  <a:xfrm>
                    <a:off x="2982156" y="2390775"/>
                    <a:ext cx="381000" cy="381000"/>
                  </a:xfrm>
                  <a:prstGeom prst="rect">
                    <a:avLst/>
                  </a:prstGeom>
                  <a:solidFill>
                    <a:sysClr val="window" lastClr="FFFFFF"/>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ja-JP" altLang="ja-JP" sz="1100" kern="100" dirty="0">
                      <a:ea typeface="ＭＳ 明朝"/>
                      <a:cs typeface="Times New Roman"/>
                    </a:endParaRPr>
                  </a:p>
                </p:txBody>
              </p:sp>
              <p:sp>
                <p:nvSpPr>
                  <p:cNvPr id="166" name="テキスト ボックス 39"/>
                  <p:cNvSpPr txBox="1"/>
                  <p:nvPr/>
                </p:nvSpPr>
                <p:spPr>
                  <a:xfrm>
                    <a:off x="5286594" y="2390775"/>
                    <a:ext cx="381000" cy="381000"/>
                  </a:xfrm>
                  <a:prstGeom prst="rect">
                    <a:avLst/>
                  </a:prstGeom>
                  <a:solidFill>
                    <a:sysClr val="window" lastClr="FFFFFF"/>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2200"/>
                      </a:lnSpc>
                    </a:pPr>
                    <a:r>
                      <a:rPr lang="ja-JP" altLang="en-US" sz="2000" b="1" dirty="0">
                        <a:latin typeface="ＭＳ Ｐゴシック"/>
                        <a:ea typeface="HGS創英角ｺﾞｼｯｸUB"/>
                        <a:cs typeface="メイリオ"/>
                      </a:rPr>
                      <a:t>一</a:t>
                    </a:r>
                    <a:endParaRPr lang="ja-JP" altLang="en-US" sz="1400" dirty="0">
                      <a:latin typeface="ＭＳ Ｐゴシック"/>
                      <a:cs typeface="ＭＳ Ｐゴシック"/>
                    </a:endParaRPr>
                  </a:p>
                </p:txBody>
              </p:sp>
            </p:grpSp>
            <p:pic>
              <p:nvPicPr>
                <p:cNvPr id="162" name="図 161"/>
                <p:cNvPicPr>
                  <a:picLocks noChangeAspect="1"/>
                </p:cNvPicPr>
                <p:nvPr/>
              </p:nvPicPr>
              <p:blipFill>
                <a:blip r:embed="rId2"/>
                <a:stretch>
                  <a:fillRect/>
                </a:stretch>
              </p:blipFill>
              <p:spPr>
                <a:xfrm flipH="1">
                  <a:off x="101611" y="2198874"/>
                  <a:ext cx="499915" cy="768163"/>
                </a:xfrm>
                <a:prstGeom prst="rect">
                  <a:avLst/>
                </a:prstGeom>
              </p:spPr>
            </p:pic>
          </p:grpSp>
          <p:cxnSp>
            <p:nvCxnSpPr>
              <p:cNvPr id="155" name="直線コネクタ 154"/>
              <p:cNvCxnSpPr/>
              <p:nvPr/>
            </p:nvCxnSpPr>
            <p:spPr>
              <a:xfrm flipH="1">
                <a:off x="342885" y="2943225"/>
                <a:ext cx="5781690" cy="0"/>
              </a:xfrm>
              <a:prstGeom prst="line">
                <a:avLst/>
              </a:prstGeom>
              <a:ln w="38100">
                <a:solidFill>
                  <a:srgbClr val="A47900"/>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p:cNvCxnSpPr/>
              <p:nvPr/>
            </p:nvCxnSpPr>
            <p:spPr>
              <a:xfrm flipV="1">
                <a:off x="6115215" y="2695575"/>
                <a:ext cx="251012" cy="248753"/>
              </a:xfrm>
              <a:prstGeom prst="line">
                <a:avLst/>
              </a:prstGeom>
              <a:ln w="38100">
                <a:solidFill>
                  <a:srgbClr val="A47900"/>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flipH="1" flipV="1">
                <a:off x="111149" y="2704465"/>
                <a:ext cx="250825" cy="248285"/>
              </a:xfrm>
              <a:prstGeom prst="line">
                <a:avLst/>
              </a:prstGeom>
              <a:noFill/>
              <a:ln w="38100" cap="flat" cmpd="sng" algn="ctr">
                <a:solidFill>
                  <a:srgbClr val="A47900"/>
                </a:solidFill>
                <a:prstDash val="solid"/>
              </a:ln>
              <a:effectLst/>
            </p:spPr>
            <p:style>
              <a:lnRef idx="1">
                <a:schemeClr val="accent1"/>
              </a:lnRef>
              <a:fillRef idx="0">
                <a:schemeClr val="accent1"/>
              </a:fillRef>
              <a:effectRef idx="0">
                <a:schemeClr val="accent1"/>
              </a:effectRef>
              <a:fontRef idx="minor">
                <a:schemeClr val="tx1"/>
              </a:fontRef>
            </p:style>
          </p:cxnSp>
        </p:grpSp>
        <p:sp>
          <p:nvSpPr>
            <p:cNvPr id="141" name="フリーフォーム 140"/>
            <p:cNvSpPr/>
            <p:nvPr/>
          </p:nvSpPr>
          <p:spPr>
            <a:xfrm rot="18428279">
              <a:off x="1167352" y="7291949"/>
              <a:ext cx="1509524" cy="448317"/>
            </a:xfrm>
            <a:custGeom>
              <a:avLst/>
              <a:gdLst>
                <a:gd name="connsiteX0" fmla="*/ 400050 w 1400175"/>
                <a:gd name="connsiteY0" fmla="*/ 762000 h 771525"/>
                <a:gd name="connsiteX1" fmla="*/ 0 w 1400175"/>
                <a:gd name="connsiteY1" fmla="*/ 771525 h 771525"/>
                <a:gd name="connsiteX2" fmla="*/ 314325 w 1400175"/>
                <a:gd name="connsiteY2" fmla="*/ 666750 h 771525"/>
                <a:gd name="connsiteX3" fmla="*/ 0 w 1400175"/>
                <a:gd name="connsiteY3" fmla="*/ 476250 h 771525"/>
                <a:gd name="connsiteX4" fmla="*/ 352425 w 1400175"/>
                <a:gd name="connsiteY4" fmla="*/ 542925 h 771525"/>
                <a:gd name="connsiteX5" fmla="*/ 180975 w 1400175"/>
                <a:gd name="connsiteY5" fmla="*/ 276225 h 771525"/>
                <a:gd name="connsiteX6" fmla="*/ 447675 w 1400175"/>
                <a:gd name="connsiteY6" fmla="*/ 400050 h 771525"/>
                <a:gd name="connsiteX7" fmla="*/ 381000 w 1400175"/>
                <a:gd name="connsiteY7" fmla="*/ 85725 h 771525"/>
                <a:gd name="connsiteX8" fmla="*/ 600075 w 1400175"/>
                <a:gd name="connsiteY8" fmla="*/ 371475 h 771525"/>
                <a:gd name="connsiteX9" fmla="*/ 638175 w 1400175"/>
                <a:gd name="connsiteY9" fmla="*/ 0 h 771525"/>
                <a:gd name="connsiteX10" fmla="*/ 790575 w 1400175"/>
                <a:gd name="connsiteY10" fmla="*/ 323850 h 771525"/>
                <a:gd name="connsiteX11" fmla="*/ 838200 w 1400175"/>
                <a:gd name="connsiteY11" fmla="*/ 57150 h 771525"/>
                <a:gd name="connsiteX12" fmla="*/ 971550 w 1400175"/>
                <a:gd name="connsiteY12" fmla="*/ 361950 h 771525"/>
                <a:gd name="connsiteX13" fmla="*/ 1085850 w 1400175"/>
                <a:gd name="connsiteY13" fmla="*/ 133350 h 771525"/>
                <a:gd name="connsiteX14" fmla="*/ 1085850 w 1400175"/>
                <a:gd name="connsiteY14" fmla="*/ 438150 h 771525"/>
                <a:gd name="connsiteX15" fmla="*/ 1400175 w 1400175"/>
                <a:gd name="connsiteY15" fmla="*/ 238125 h 771525"/>
                <a:gd name="connsiteX16" fmla="*/ 1200150 w 1400175"/>
                <a:gd name="connsiteY16" fmla="*/ 590550 h 771525"/>
                <a:gd name="connsiteX17" fmla="*/ 1200150 w 1400175"/>
                <a:gd name="connsiteY17" fmla="*/ 485775 h 771525"/>
                <a:gd name="connsiteX18" fmla="*/ 1047750 w 1400175"/>
                <a:gd name="connsiteY18" fmla="*/ 552450 h 771525"/>
                <a:gd name="connsiteX19" fmla="*/ 1038225 w 1400175"/>
                <a:gd name="connsiteY19" fmla="*/ 400050 h 771525"/>
                <a:gd name="connsiteX20" fmla="*/ 962025 w 1400175"/>
                <a:gd name="connsiteY20" fmla="*/ 533400 h 771525"/>
                <a:gd name="connsiteX21" fmla="*/ 895350 w 1400175"/>
                <a:gd name="connsiteY21" fmla="*/ 342900 h 771525"/>
                <a:gd name="connsiteX22" fmla="*/ 828675 w 1400175"/>
                <a:gd name="connsiteY22" fmla="*/ 504825 h 771525"/>
                <a:gd name="connsiteX23" fmla="*/ 733425 w 1400175"/>
                <a:gd name="connsiteY23" fmla="*/ 342900 h 771525"/>
                <a:gd name="connsiteX24" fmla="*/ 685800 w 1400175"/>
                <a:gd name="connsiteY24" fmla="*/ 542925 h 771525"/>
                <a:gd name="connsiteX25" fmla="*/ 581025 w 1400175"/>
                <a:gd name="connsiteY25" fmla="*/ 419100 h 771525"/>
                <a:gd name="connsiteX26" fmla="*/ 638175 w 1400175"/>
                <a:gd name="connsiteY26" fmla="*/ 590550 h 771525"/>
                <a:gd name="connsiteX27" fmla="*/ 466725 w 1400175"/>
                <a:gd name="connsiteY27" fmla="*/ 514350 h 771525"/>
                <a:gd name="connsiteX28" fmla="*/ 533400 w 1400175"/>
                <a:gd name="connsiteY28" fmla="*/ 628650 h 771525"/>
                <a:gd name="connsiteX29" fmla="*/ 371475 w 1400175"/>
                <a:gd name="connsiteY29" fmla="*/ 590550 h 771525"/>
                <a:gd name="connsiteX30" fmla="*/ 561975 w 1400175"/>
                <a:gd name="connsiteY30" fmla="*/ 762000 h 771525"/>
                <a:gd name="connsiteX31" fmla="*/ 400050 w 1400175"/>
                <a:gd name="connsiteY31" fmla="*/ 762000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00175" h="771525">
                  <a:moveTo>
                    <a:pt x="400050" y="762000"/>
                  </a:moveTo>
                  <a:lnTo>
                    <a:pt x="0" y="771525"/>
                  </a:lnTo>
                  <a:lnTo>
                    <a:pt x="314325" y="666750"/>
                  </a:lnTo>
                  <a:lnTo>
                    <a:pt x="0" y="476250"/>
                  </a:lnTo>
                  <a:lnTo>
                    <a:pt x="352425" y="542925"/>
                  </a:lnTo>
                  <a:lnTo>
                    <a:pt x="180975" y="276225"/>
                  </a:lnTo>
                  <a:lnTo>
                    <a:pt x="447675" y="400050"/>
                  </a:lnTo>
                  <a:lnTo>
                    <a:pt x="381000" y="85725"/>
                  </a:lnTo>
                  <a:lnTo>
                    <a:pt x="600075" y="371475"/>
                  </a:lnTo>
                  <a:lnTo>
                    <a:pt x="638175" y="0"/>
                  </a:lnTo>
                  <a:lnTo>
                    <a:pt x="790575" y="323850"/>
                  </a:lnTo>
                  <a:lnTo>
                    <a:pt x="838200" y="57150"/>
                  </a:lnTo>
                  <a:lnTo>
                    <a:pt x="971550" y="361950"/>
                  </a:lnTo>
                  <a:lnTo>
                    <a:pt x="1085850" y="133350"/>
                  </a:lnTo>
                  <a:lnTo>
                    <a:pt x="1085850" y="438150"/>
                  </a:lnTo>
                  <a:lnTo>
                    <a:pt x="1400175" y="238125"/>
                  </a:lnTo>
                  <a:lnTo>
                    <a:pt x="1200150" y="590550"/>
                  </a:lnTo>
                  <a:lnTo>
                    <a:pt x="1200150" y="485775"/>
                  </a:lnTo>
                  <a:lnTo>
                    <a:pt x="1047750" y="552450"/>
                  </a:lnTo>
                  <a:lnTo>
                    <a:pt x="1038225" y="400050"/>
                  </a:lnTo>
                  <a:lnTo>
                    <a:pt x="962025" y="533400"/>
                  </a:lnTo>
                  <a:lnTo>
                    <a:pt x="895350" y="342900"/>
                  </a:lnTo>
                  <a:lnTo>
                    <a:pt x="828675" y="504825"/>
                  </a:lnTo>
                  <a:lnTo>
                    <a:pt x="733425" y="342900"/>
                  </a:lnTo>
                  <a:lnTo>
                    <a:pt x="685800" y="542925"/>
                  </a:lnTo>
                  <a:lnTo>
                    <a:pt x="581025" y="419100"/>
                  </a:lnTo>
                  <a:lnTo>
                    <a:pt x="638175" y="590550"/>
                  </a:lnTo>
                  <a:lnTo>
                    <a:pt x="466725" y="514350"/>
                  </a:lnTo>
                  <a:lnTo>
                    <a:pt x="533400" y="628650"/>
                  </a:lnTo>
                  <a:lnTo>
                    <a:pt x="371475" y="590550"/>
                  </a:lnTo>
                  <a:lnTo>
                    <a:pt x="561975" y="762000"/>
                  </a:lnTo>
                  <a:lnTo>
                    <a:pt x="400050" y="762000"/>
                  </a:lnTo>
                  <a:close/>
                </a:path>
              </a:pathLst>
            </a:custGeom>
            <a:solidFill>
              <a:srgbClr val="FFFF00"/>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2" name="フリーフォーム 141"/>
            <p:cNvSpPr/>
            <p:nvPr/>
          </p:nvSpPr>
          <p:spPr>
            <a:xfrm rot="14348707" flipV="1">
              <a:off x="3383582" y="6774393"/>
              <a:ext cx="640852" cy="2059212"/>
            </a:xfrm>
            <a:custGeom>
              <a:avLst/>
              <a:gdLst>
                <a:gd name="connsiteX0" fmla="*/ 638175 w 1304925"/>
                <a:gd name="connsiteY0" fmla="*/ 1619250 h 1714500"/>
                <a:gd name="connsiteX1" fmla="*/ 171450 w 1304925"/>
                <a:gd name="connsiteY1" fmla="*/ 1714500 h 1714500"/>
                <a:gd name="connsiteX2" fmla="*/ 495300 w 1304925"/>
                <a:gd name="connsiteY2" fmla="*/ 1524000 h 1714500"/>
                <a:gd name="connsiteX3" fmla="*/ 19050 w 1304925"/>
                <a:gd name="connsiteY3" fmla="*/ 1466850 h 1714500"/>
                <a:gd name="connsiteX4" fmla="*/ 428625 w 1304925"/>
                <a:gd name="connsiteY4" fmla="*/ 1371600 h 1714500"/>
                <a:gd name="connsiteX5" fmla="*/ 114300 w 1304925"/>
                <a:gd name="connsiteY5" fmla="*/ 1333500 h 1714500"/>
                <a:gd name="connsiteX6" fmla="*/ 342900 w 1304925"/>
                <a:gd name="connsiteY6" fmla="*/ 1247775 h 1714500"/>
                <a:gd name="connsiteX7" fmla="*/ 0 w 1304925"/>
                <a:gd name="connsiteY7" fmla="*/ 1152525 h 1714500"/>
                <a:gd name="connsiteX8" fmla="*/ 352425 w 1304925"/>
                <a:gd name="connsiteY8" fmla="*/ 1085850 h 1714500"/>
                <a:gd name="connsiteX9" fmla="*/ 47625 w 1304925"/>
                <a:gd name="connsiteY9" fmla="*/ 876300 h 1714500"/>
                <a:gd name="connsiteX10" fmla="*/ 333375 w 1304925"/>
                <a:gd name="connsiteY10" fmla="*/ 914400 h 1714500"/>
                <a:gd name="connsiteX11" fmla="*/ 200025 w 1304925"/>
                <a:gd name="connsiteY11" fmla="*/ 600075 h 1714500"/>
                <a:gd name="connsiteX12" fmla="*/ 619125 w 1304925"/>
                <a:gd name="connsiteY12" fmla="*/ 819150 h 1714500"/>
                <a:gd name="connsiteX13" fmla="*/ 352425 w 1304925"/>
                <a:gd name="connsiteY13" fmla="*/ 419100 h 1714500"/>
                <a:gd name="connsiteX14" fmla="*/ 742950 w 1304925"/>
                <a:gd name="connsiteY14" fmla="*/ 685800 h 1714500"/>
                <a:gd name="connsiteX15" fmla="*/ 647700 w 1304925"/>
                <a:gd name="connsiteY15" fmla="*/ 285750 h 1714500"/>
                <a:gd name="connsiteX16" fmla="*/ 857250 w 1304925"/>
                <a:gd name="connsiteY16" fmla="*/ 552450 h 1714500"/>
                <a:gd name="connsiteX17" fmla="*/ 828675 w 1304925"/>
                <a:gd name="connsiteY17" fmla="*/ 152400 h 1714500"/>
                <a:gd name="connsiteX18" fmla="*/ 952500 w 1304925"/>
                <a:gd name="connsiteY18" fmla="*/ 390525 h 1714500"/>
                <a:gd name="connsiteX19" fmla="*/ 1019175 w 1304925"/>
                <a:gd name="connsiteY19" fmla="*/ 0 h 1714500"/>
                <a:gd name="connsiteX20" fmla="*/ 1114425 w 1304925"/>
                <a:gd name="connsiteY20" fmla="*/ 323850 h 1714500"/>
                <a:gd name="connsiteX21" fmla="*/ 1247775 w 1304925"/>
                <a:gd name="connsiteY21" fmla="*/ 9525 h 1714500"/>
                <a:gd name="connsiteX22" fmla="*/ 1304925 w 1304925"/>
                <a:gd name="connsiteY22" fmla="*/ 609600 h 1714500"/>
                <a:gd name="connsiteX23" fmla="*/ 1219200 w 1304925"/>
                <a:gd name="connsiteY23" fmla="*/ 447675 h 1714500"/>
                <a:gd name="connsiteX24" fmla="*/ 1181100 w 1304925"/>
                <a:gd name="connsiteY24" fmla="*/ 581025 h 1714500"/>
                <a:gd name="connsiteX25" fmla="*/ 1095375 w 1304925"/>
                <a:gd name="connsiteY25" fmla="*/ 361950 h 1714500"/>
                <a:gd name="connsiteX26" fmla="*/ 1076325 w 1304925"/>
                <a:gd name="connsiteY26" fmla="*/ 590550 h 1714500"/>
                <a:gd name="connsiteX27" fmla="*/ 981075 w 1304925"/>
                <a:gd name="connsiteY27" fmla="*/ 457200 h 1714500"/>
                <a:gd name="connsiteX28" fmla="*/ 971550 w 1304925"/>
                <a:gd name="connsiteY28" fmla="*/ 714375 h 1714500"/>
                <a:gd name="connsiteX29" fmla="*/ 876300 w 1304925"/>
                <a:gd name="connsiteY29" fmla="*/ 638175 h 1714500"/>
                <a:gd name="connsiteX30" fmla="*/ 923925 w 1304925"/>
                <a:gd name="connsiteY30" fmla="*/ 885825 h 1714500"/>
                <a:gd name="connsiteX31" fmla="*/ 704850 w 1304925"/>
                <a:gd name="connsiteY31" fmla="*/ 762000 h 1714500"/>
                <a:gd name="connsiteX32" fmla="*/ 771525 w 1304925"/>
                <a:gd name="connsiteY32" fmla="*/ 981075 h 1714500"/>
                <a:gd name="connsiteX33" fmla="*/ 438150 w 1304925"/>
                <a:gd name="connsiteY33" fmla="*/ 838200 h 1714500"/>
                <a:gd name="connsiteX34" fmla="*/ 438150 w 1304925"/>
                <a:gd name="connsiteY34" fmla="*/ 990600 h 1714500"/>
                <a:gd name="connsiteX35" fmla="*/ 371475 w 1304925"/>
                <a:gd name="connsiteY35" fmla="*/ 971550 h 1714500"/>
                <a:gd name="connsiteX36" fmla="*/ 533400 w 1304925"/>
                <a:gd name="connsiteY36" fmla="*/ 1104900 h 1714500"/>
                <a:gd name="connsiteX37" fmla="*/ 323850 w 1304925"/>
                <a:gd name="connsiteY37" fmla="*/ 1162050 h 1714500"/>
                <a:gd name="connsiteX38" fmla="*/ 476250 w 1304925"/>
                <a:gd name="connsiteY38" fmla="*/ 1257300 h 1714500"/>
                <a:gd name="connsiteX39" fmla="*/ 381000 w 1304925"/>
                <a:gd name="connsiteY39" fmla="*/ 1285875 h 1714500"/>
                <a:gd name="connsiteX40" fmla="*/ 600075 w 1304925"/>
                <a:gd name="connsiteY40" fmla="*/ 1352550 h 1714500"/>
                <a:gd name="connsiteX41" fmla="*/ 476250 w 1304925"/>
                <a:gd name="connsiteY41" fmla="*/ 1438275 h 1714500"/>
                <a:gd name="connsiteX42" fmla="*/ 638175 w 1304925"/>
                <a:gd name="connsiteY42" fmla="*/ 1476375 h 1714500"/>
                <a:gd name="connsiteX43" fmla="*/ 581025 w 1304925"/>
                <a:gd name="connsiteY43" fmla="*/ 1552575 h 1714500"/>
                <a:gd name="connsiteX44" fmla="*/ 723900 w 1304925"/>
                <a:gd name="connsiteY44" fmla="*/ 1600200 h 1714500"/>
                <a:gd name="connsiteX45" fmla="*/ 638175 w 1304925"/>
                <a:gd name="connsiteY45" fmla="*/ 161925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304925" h="1714500">
                  <a:moveTo>
                    <a:pt x="638175" y="1619250"/>
                  </a:moveTo>
                  <a:lnTo>
                    <a:pt x="171450" y="1714500"/>
                  </a:lnTo>
                  <a:lnTo>
                    <a:pt x="495300" y="1524000"/>
                  </a:lnTo>
                  <a:lnTo>
                    <a:pt x="19050" y="1466850"/>
                  </a:lnTo>
                  <a:lnTo>
                    <a:pt x="428625" y="1371600"/>
                  </a:lnTo>
                  <a:lnTo>
                    <a:pt x="114300" y="1333500"/>
                  </a:lnTo>
                  <a:lnTo>
                    <a:pt x="342900" y="1247775"/>
                  </a:lnTo>
                  <a:lnTo>
                    <a:pt x="0" y="1152525"/>
                  </a:lnTo>
                  <a:lnTo>
                    <a:pt x="352425" y="1085850"/>
                  </a:lnTo>
                  <a:lnTo>
                    <a:pt x="47625" y="876300"/>
                  </a:lnTo>
                  <a:lnTo>
                    <a:pt x="333375" y="914400"/>
                  </a:lnTo>
                  <a:lnTo>
                    <a:pt x="200025" y="600075"/>
                  </a:lnTo>
                  <a:lnTo>
                    <a:pt x="619125" y="819150"/>
                  </a:lnTo>
                  <a:lnTo>
                    <a:pt x="352425" y="419100"/>
                  </a:lnTo>
                  <a:lnTo>
                    <a:pt x="742950" y="685800"/>
                  </a:lnTo>
                  <a:lnTo>
                    <a:pt x="647700" y="285750"/>
                  </a:lnTo>
                  <a:lnTo>
                    <a:pt x="857250" y="552450"/>
                  </a:lnTo>
                  <a:lnTo>
                    <a:pt x="828675" y="152400"/>
                  </a:lnTo>
                  <a:lnTo>
                    <a:pt x="952500" y="390525"/>
                  </a:lnTo>
                  <a:lnTo>
                    <a:pt x="1019175" y="0"/>
                  </a:lnTo>
                  <a:lnTo>
                    <a:pt x="1114425" y="323850"/>
                  </a:lnTo>
                  <a:lnTo>
                    <a:pt x="1247775" y="9525"/>
                  </a:lnTo>
                  <a:lnTo>
                    <a:pt x="1304925" y="609600"/>
                  </a:lnTo>
                  <a:lnTo>
                    <a:pt x="1219200" y="447675"/>
                  </a:lnTo>
                  <a:lnTo>
                    <a:pt x="1181100" y="581025"/>
                  </a:lnTo>
                  <a:lnTo>
                    <a:pt x="1095375" y="361950"/>
                  </a:lnTo>
                  <a:lnTo>
                    <a:pt x="1076325" y="590550"/>
                  </a:lnTo>
                  <a:lnTo>
                    <a:pt x="981075" y="457200"/>
                  </a:lnTo>
                  <a:lnTo>
                    <a:pt x="971550" y="714375"/>
                  </a:lnTo>
                  <a:lnTo>
                    <a:pt x="876300" y="638175"/>
                  </a:lnTo>
                  <a:lnTo>
                    <a:pt x="923925" y="885825"/>
                  </a:lnTo>
                  <a:lnTo>
                    <a:pt x="704850" y="762000"/>
                  </a:lnTo>
                  <a:lnTo>
                    <a:pt x="771525" y="981075"/>
                  </a:lnTo>
                  <a:lnTo>
                    <a:pt x="438150" y="838200"/>
                  </a:lnTo>
                  <a:lnTo>
                    <a:pt x="438150" y="990600"/>
                  </a:lnTo>
                  <a:lnTo>
                    <a:pt x="371475" y="971550"/>
                  </a:lnTo>
                  <a:lnTo>
                    <a:pt x="533400" y="1104900"/>
                  </a:lnTo>
                  <a:lnTo>
                    <a:pt x="323850" y="1162050"/>
                  </a:lnTo>
                  <a:lnTo>
                    <a:pt x="476250" y="1257300"/>
                  </a:lnTo>
                  <a:lnTo>
                    <a:pt x="381000" y="1285875"/>
                  </a:lnTo>
                  <a:lnTo>
                    <a:pt x="600075" y="1352550"/>
                  </a:lnTo>
                  <a:lnTo>
                    <a:pt x="476250" y="1438275"/>
                  </a:lnTo>
                  <a:lnTo>
                    <a:pt x="638175" y="1476375"/>
                  </a:lnTo>
                  <a:lnTo>
                    <a:pt x="581025" y="1552575"/>
                  </a:lnTo>
                  <a:lnTo>
                    <a:pt x="723900" y="1600200"/>
                  </a:lnTo>
                  <a:lnTo>
                    <a:pt x="638175" y="1619250"/>
                  </a:lnTo>
                  <a:close/>
                </a:path>
              </a:pathLst>
            </a:custGeom>
            <a:solidFill>
              <a:srgbClr val="FFFF00"/>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44" name="グループ化 143"/>
            <p:cNvGrpSpPr/>
            <p:nvPr/>
          </p:nvGrpSpPr>
          <p:grpSpPr>
            <a:xfrm>
              <a:off x="2285850" y="1545934"/>
              <a:ext cx="1819275" cy="1082966"/>
              <a:chOff x="2285850" y="1545934"/>
              <a:chExt cx="1819275" cy="1082966"/>
            </a:xfrm>
          </p:grpSpPr>
          <p:sp>
            <p:nvSpPr>
              <p:cNvPr id="145" name="角丸四角形 144"/>
              <p:cNvSpPr/>
              <p:nvPr/>
            </p:nvSpPr>
            <p:spPr>
              <a:xfrm>
                <a:off x="2735300" y="1545934"/>
                <a:ext cx="904981" cy="562061"/>
              </a:xfrm>
              <a:prstGeom prst="roundRect">
                <a:avLst>
                  <a:gd name="adj" fmla="val 42085"/>
                </a:avLst>
              </a:prstGeom>
              <a:solidFill>
                <a:schemeClr val="bg1">
                  <a:lumMod val="75000"/>
                </a:schemeClr>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6" name="正方形/長方形 145"/>
              <p:cNvSpPr/>
              <p:nvPr/>
            </p:nvSpPr>
            <p:spPr>
              <a:xfrm>
                <a:off x="3895574" y="1581151"/>
                <a:ext cx="170475" cy="466724"/>
              </a:xfrm>
              <a:prstGeom prst="rect">
                <a:avLst/>
              </a:prstGeom>
              <a:solidFill>
                <a:schemeClr val="bg1">
                  <a:lumMod val="75000"/>
                </a:schemeClr>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7" name="角丸四角形 146"/>
              <p:cNvSpPr/>
              <p:nvPr/>
            </p:nvSpPr>
            <p:spPr>
              <a:xfrm>
                <a:off x="2285850" y="1914525"/>
                <a:ext cx="1819275" cy="600075"/>
              </a:xfrm>
              <a:prstGeom prst="roundRect">
                <a:avLst>
                  <a:gd name="adj" fmla="val 16667"/>
                </a:avLst>
              </a:prstGeom>
              <a:solidFill>
                <a:schemeClr val="bg1">
                  <a:lumMod val="75000"/>
                </a:schemeClr>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8" name="円/楕円 147"/>
              <p:cNvSpPr/>
              <p:nvPr/>
            </p:nvSpPr>
            <p:spPr>
              <a:xfrm>
                <a:off x="2352525" y="2238375"/>
                <a:ext cx="390525" cy="390525"/>
              </a:xfrm>
              <a:prstGeom prst="ellipse">
                <a:avLst/>
              </a:prstGeom>
              <a:solidFill>
                <a:schemeClr val="bg1">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9" name="円/楕円 148"/>
              <p:cNvSpPr/>
              <p:nvPr/>
            </p:nvSpPr>
            <p:spPr>
              <a:xfrm>
                <a:off x="2504925" y="2400300"/>
                <a:ext cx="85725" cy="85725"/>
              </a:xfrm>
              <a:prstGeom prst="ellipse">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0" name="円/楕円 149"/>
              <p:cNvSpPr/>
              <p:nvPr/>
            </p:nvSpPr>
            <p:spPr>
              <a:xfrm>
                <a:off x="2895451" y="1619251"/>
                <a:ext cx="571500" cy="571500"/>
              </a:xfrm>
              <a:prstGeom prst="ellipse">
                <a:avLst/>
              </a:prstGeom>
              <a:solidFill>
                <a:schemeClr val="bg1">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1" name="円/楕円 150"/>
              <p:cNvSpPr/>
              <p:nvPr/>
            </p:nvSpPr>
            <p:spPr>
              <a:xfrm>
                <a:off x="3630801" y="2236989"/>
                <a:ext cx="380985" cy="380985"/>
              </a:xfrm>
              <a:prstGeom prst="ellipse">
                <a:avLst/>
              </a:prstGeom>
              <a:solidFill>
                <a:schemeClr val="bg1">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52" name="円/楕円 151"/>
              <p:cNvSpPr/>
              <p:nvPr/>
            </p:nvSpPr>
            <p:spPr>
              <a:xfrm>
                <a:off x="3780300" y="2390775"/>
                <a:ext cx="85725" cy="85725"/>
              </a:xfrm>
              <a:prstGeom prst="ellipse">
                <a:avLst/>
              </a:prstGeom>
              <a:solidFill>
                <a:sysClr val="windowText" lastClr="000000">
                  <a:lumMod val="75000"/>
                  <a:lumOff val="25000"/>
                </a:sys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53" name="円/楕円 152"/>
              <p:cNvSpPr/>
              <p:nvPr/>
            </p:nvSpPr>
            <p:spPr>
              <a:xfrm>
                <a:off x="2962726" y="1685925"/>
                <a:ext cx="447608" cy="447676"/>
              </a:xfrm>
              <a:prstGeom prst="ellipse">
                <a:avLst/>
              </a:prstGeom>
              <a:solidFill>
                <a:schemeClr val="tx1">
                  <a:lumMod val="65000"/>
                  <a:lumOff val="35000"/>
                </a:schemeClr>
              </a:solidFill>
              <a:ln w="317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sp>
        <p:nvSpPr>
          <p:cNvPr id="66" name="テキスト ボックス 65"/>
          <p:cNvSpPr txBox="1"/>
          <p:nvPr/>
        </p:nvSpPr>
        <p:spPr>
          <a:xfrm>
            <a:off x="0" y="9437106"/>
            <a:ext cx="6858000" cy="508450"/>
          </a:xfrm>
          <a:prstGeom prst="rect">
            <a:avLst/>
          </a:prstGeom>
          <a:noFill/>
          <a:ln>
            <a:noFill/>
          </a:ln>
        </p:spPr>
        <p:txBody>
          <a:bodyPr wrap="none" lIns="0" tIns="0" rIns="0" bIns="0" rtlCol="0" anchor="ctr" anchorCtr="0">
            <a:noAutofit/>
          </a:bodyPr>
          <a:lstStyle/>
          <a:p>
            <a:pPr algn="ctr">
              <a:lnSpc>
                <a:spcPts val="2200"/>
              </a:lnSpc>
            </a:pPr>
            <a:r>
              <a:rPr lang="ja-JP" altLang="en-US" sz="2000" dirty="0">
                <a:solidFill>
                  <a:schemeClr val="tx1">
                    <a:lumMod val="85000"/>
                    <a:lumOff val="15000"/>
                  </a:schemeClr>
                </a:solidFill>
                <a:latin typeface="HGS創英角ｺﾞｼｯｸUB" panose="020B0900000000000000" pitchFamily="50" charset="-128"/>
                <a:ea typeface="HGS創英角ｺﾞｼｯｸUB" panose="020B0900000000000000" pitchFamily="50" charset="-128"/>
              </a:rPr>
              <a:t>滋賀労働局　各</a:t>
            </a:r>
            <a:r>
              <a:rPr lang="ja-JP" altLang="en-US" sz="2000" dirty="0" smtClean="0">
                <a:solidFill>
                  <a:schemeClr val="tx1">
                    <a:lumMod val="85000"/>
                    <a:lumOff val="15000"/>
                  </a:schemeClr>
                </a:solidFill>
                <a:latin typeface="HGS創英角ｺﾞｼｯｸUB" panose="020B0900000000000000" pitchFamily="50" charset="-128"/>
                <a:ea typeface="HGS創英角ｺﾞｼｯｸUB" panose="020B0900000000000000" pitchFamily="50" charset="-128"/>
              </a:rPr>
              <a:t>労働</a:t>
            </a:r>
            <a:r>
              <a:rPr lang="ja-JP" altLang="en-US" sz="2000" dirty="0">
                <a:solidFill>
                  <a:schemeClr val="tx1">
                    <a:lumMod val="85000"/>
                    <a:lumOff val="15000"/>
                  </a:schemeClr>
                </a:solidFill>
                <a:latin typeface="HGS創英角ｺﾞｼｯｸUB" panose="020B0900000000000000" pitchFamily="50" charset="-128"/>
                <a:ea typeface="HGS創英角ｺﾞｼｯｸUB" panose="020B0900000000000000" pitchFamily="50" charset="-128"/>
              </a:rPr>
              <a:t>基準監督署</a:t>
            </a:r>
          </a:p>
        </p:txBody>
      </p:sp>
      <p:cxnSp>
        <p:nvCxnSpPr>
          <p:cNvPr id="64" name="直線コネクタ 63"/>
          <p:cNvCxnSpPr/>
          <p:nvPr/>
        </p:nvCxnSpPr>
        <p:spPr>
          <a:xfrm flipH="1" flipV="1">
            <a:off x="3807479" y="5717818"/>
            <a:ext cx="266035" cy="871551"/>
          </a:xfrm>
          <a:prstGeom prst="line">
            <a:avLst/>
          </a:prstGeom>
          <a:noFill/>
          <a:ln w="25400" cap="flat" cmpd="sng" algn="ctr">
            <a:solidFill>
              <a:srgbClr val="4F81BD">
                <a:lumMod val="75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flipH="1" flipV="1">
            <a:off x="4147720" y="6208812"/>
            <a:ext cx="156001" cy="510762"/>
          </a:xfrm>
          <a:prstGeom prst="line">
            <a:avLst/>
          </a:prstGeom>
          <a:noFill/>
          <a:ln w="25400" cap="flat" cmpd="sng" algn="ctr">
            <a:solidFill>
              <a:schemeClr val="accent1">
                <a:lumMod val="75000"/>
              </a:scheme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87" name="直線コネクタ 186"/>
          <p:cNvCxnSpPr/>
          <p:nvPr/>
        </p:nvCxnSpPr>
        <p:spPr>
          <a:xfrm flipH="1" flipV="1">
            <a:off x="4205048" y="5872805"/>
            <a:ext cx="156001" cy="510762"/>
          </a:xfrm>
          <a:prstGeom prst="line">
            <a:avLst/>
          </a:prstGeom>
          <a:noFill/>
          <a:ln w="25400" cap="flat" cmpd="sng" algn="ctr">
            <a:solidFill>
              <a:schemeClr val="accent1">
                <a:lumMod val="75000"/>
              </a:scheme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88" name="直線コネクタ 187"/>
          <p:cNvCxnSpPr/>
          <p:nvPr/>
        </p:nvCxnSpPr>
        <p:spPr>
          <a:xfrm flipH="1" flipV="1">
            <a:off x="2996953" y="6002413"/>
            <a:ext cx="156001" cy="510762"/>
          </a:xfrm>
          <a:prstGeom prst="line">
            <a:avLst/>
          </a:prstGeom>
          <a:noFill/>
          <a:ln w="25400" cap="flat" cmpd="sng" algn="ctr">
            <a:solidFill>
              <a:schemeClr val="accent1">
                <a:lumMod val="75000"/>
              </a:scheme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89" name="直線コネクタ 188"/>
          <p:cNvCxnSpPr/>
          <p:nvPr/>
        </p:nvCxnSpPr>
        <p:spPr>
          <a:xfrm flipH="1" flipV="1">
            <a:off x="1954770" y="6794074"/>
            <a:ext cx="234975" cy="769330"/>
          </a:xfrm>
          <a:prstGeom prst="line">
            <a:avLst/>
          </a:prstGeom>
          <a:noFill/>
          <a:ln w="25400" cap="flat" cmpd="sng" algn="ctr">
            <a:solidFill>
              <a:schemeClr val="accent1">
                <a:lumMod val="75000"/>
              </a:schemeClr>
            </a:solidFill>
            <a:prstDash val="solid"/>
          </a:ln>
          <a:effectLst/>
        </p:spPr>
        <p:style>
          <a:lnRef idx="1">
            <a:schemeClr val="accent1"/>
          </a:lnRef>
          <a:fillRef idx="0">
            <a:schemeClr val="accent1"/>
          </a:fillRef>
          <a:effectRef idx="0">
            <a:schemeClr val="accent1"/>
          </a:effectRef>
          <a:fontRef idx="minor">
            <a:schemeClr val="tx1"/>
          </a:fontRef>
        </p:style>
      </p:cxnSp>
      <p:grpSp>
        <p:nvGrpSpPr>
          <p:cNvPr id="190" name="グループ化 189"/>
          <p:cNvGrpSpPr/>
          <p:nvPr/>
        </p:nvGrpSpPr>
        <p:grpSpPr>
          <a:xfrm>
            <a:off x="483658" y="9066452"/>
            <a:ext cx="713094" cy="711263"/>
            <a:chOff x="0" y="0"/>
            <a:chExt cx="2162175" cy="1990725"/>
          </a:xfrm>
        </p:grpSpPr>
        <p:sp>
          <p:nvSpPr>
            <p:cNvPr id="191" name="十字形 190"/>
            <p:cNvSpPr/>
            <p:nvPr/>
          </p:nvSpPr>
          <p:spPr>
            <a:xfrm>
              <a:off x="0" y="0"/>
              <a:ext cx="2162175" cy="1990725"/>
            </a:xfrm>
            <a:prstGeom prst="plus">
              <a:avLst>
                <a:gd name="adj" fmla="val 33030"/>
              </a:avLst>
            </a:prstGeom>
            <a:solidFill>
              <a:srgbClr val="00863D">
                <a:alpha val="0"/>
              </a:srgbClr>
            </a:solidFill>
            <a:ln w="50800">
              <a:solidFill>
                <a:srgbClr val="007E3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192" name="図 19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42925"/>
              <a:ext cx="2114550" cy="857250"/>
            </a:xfrm>
            <a:prstGeom prst="rect">
              <a:avLst/>
            </a:prstGeom>
            <a:noFill/>
            <a:ln>
              <a:noFill/>
            </a:ln>
          </p:spPr>
        </p:pic>
      </p:grpSp>
      <p:sp>
        <p:nvSpPr>
          <p:cNvPr id="193" name="テキスト ボックス 39"/>
          <p:cNvSpPr txBox="1"/>
          <p:nvPr/>
        </p:nvSpPr>
        <p:spPr>
          <a:xfrm>
            <a:off x="980728" y="3260440"/>
            <a:ext cx="380970" cy="412732"/>
          </a:xfrm>
          <a:prstGeom prst="rect">
            <a:avLst/>
          </a:prstGeom>
          <a:solidFill>
            <a:sysClr val="window" lastClr="FFFFFF"/>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ts val="1999"/>
              </a:lnSpc>
            </a:pPr>
            <a:r>
              <a:rPr lang="ja-JP" altLang="en-US" sz="2000" b="1" dirty="0">
                <a:latin typeface="ＭＳ Ｐゴシック"/>
                <a:ea typeface="HGS創英角ｺﾞｼｯｸUB"/>
                <a:cs typeface="メイリオ"/>
              </a:rPr>
              <a:t>安</a:t>
            </a:r>
            <a:endParaRPr lang="ja-JP" altLang="en-US" sz="1400" dirty="0">
              <a:latin typeface="ＭＳ Ｐゴシック"/>
              <a:cs typeface="ＭＳ Ｐゴシック"/>
            </a:endParaRPr>
          </a:p>
        </p:txBody>
      </p:sp>
      <p:grpSp>
        <p:nvGrpSpPr>
          <p:cNvPr id="195" name="グループ化 194"/>
          <p:cNvGrpSpPr/>
          <p:nvPr/>
        </p:nvGrpSpPr>
        <p:grpSpPr>
          <a:xfrm>
            <a:off x="3161416" y="3282885"/>
            <a:ext cx="328960" cy="364085"/>
            <a:chOff x="29568" y="4978691"/>
            <a:chExt cx="866775" cy="866775"/>
          </a:xfrm>
        </p:grpSpPr>
        <p:sp>
          <p:nvSpPr>
            <p:cNvPr id="196" name="正方形/長方形 195"/>
            <p:cNvSpPr/>
            <p:nvPr/>
          </p:nvSpPr>
          <p:spPr>
            <a:xfrm>
              <a:off x="29568" y="5274969"/>
              <a:ext cx="866775" cy="282584"/>
            </a:xfrm>
            <a:prstGeom prst="rect">
              <a:avLst/>
            </a:prstGeom>
            <a:solidFill>
              <a:srgbClr val="00B050"/>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97" name="正方形/長方形 196"/>
            <p:cNvSpPr/>
            <p:nvPr/>
          </p:nvSpPr>
          <p:spPr>
            <a:xfrm rot="5400000">
              <a:off x="31305" y="5271109"/>
              <a:ext cx="866775" cy="281940"/>
            </a:xfrm>
            <a:prstGeom prst="rect">
              <a:avLst/>
            </a:prstGeom>
            <a:solidFill>
              <a:srgbClr val="00B050"/>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sp>
        <p:nvSpPr>
          <p:cNvPr id="6" name="フリーフォーム 5"/>
          <p:cNvSpPr/>
          <p:nvPr/>
        </p:nvSpPr>
        <p:spPr>
          <a:xfrm>
            <a:off x="5406219" y="5313040"/>
            <a:ext cx="111013" cy="212977"/>
          </a:xfrm>
          <a:custGeom>
            <a:avLst/>
            <a:gdLst>
              <a:gd name="connsiteX0" fmla="*/ 334973 w 341884"/>
              <a:gd name="connsiteY0" fmla="*/ 421730 h 425418"/>
              <a:gd name="connsiteX1" fmla="*/ 164852 w 341884"/>
              <a:gd name="connsiteY1" fmla="*/ 347302 h 425418"/>
              <a:gd name="connsiteX2" fmla="*/ 5364 w 341884"/>
              <a:gd name="connsiteY2" fmla="*/ 166548 h 425418"/>
              <a:gd name="connsiteX3" fmla="*/ 58526 w 341884"/>
              <a:gd name="connsiteY3" fmla="*/ 7060 h 425418"/>
              <a:gd name="connsiteX4" fmla="*/ 260545 w 341884"/>
              <a:gd name="connsiteY4" fmla="*/ 49590 h 425418"/>
              <a:gd name="connsiteX5" fmla="*/ 303075 w 341884"/>
              <a:gd name="connsiteY5" fmla="*/ 240976 h 425418"/>
              <a:gd name="connsiteX6" fmla="*/ 334973 w 341884"/>
              <a:gd name="connsiteY6" fmla="*/ 421730 h 425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884" h="425418">
                <a:moveTo>
                  <a:pt x="334973" y="421730"/>
                </a:moveTo>
                <a:cubicBezTo>
                  <a:pt x="311936" y="439451"/>
                  <a:pt x="219787" y="389832"/>
                  <a:pt x="164852" y="347302"/>
                </a:cubicBezTo>
                <a:cubicBezTo>
                  <a:pt x="109917" y="304772"/>
                  <a:pt x="23085" y="223255"/>
                  <a:pt x="5364" y="166548"/>
                </a:cubicBezTo>
                <a:cubicBezTo>
                  <a:pt x="-12357" y="109841"/>
                  <a:pt x="15996" y="26553"/>
                  <a:pt x="58526" y="7060"/>
                </a:cubicBezTo>
                <a:cubicBezTo>
                  <a:pt x="101056" y="-12433"/>
                  <a:pt x="219787" y="10604"/>
                  <a:pt x="260545" y="49590"/>
                </a:cubicBezTo>
                <a:cubicBezTo>
                  <a:pt x="301303" y="88576"/>
                  <a:pt x="288898" y="184269"/>
                  <a:pt x="303075" y="240976"/>
                </a:cubicBezTo>
                <a:cubicBezTo>
                  <a:pt x="317252" y="297683"/>
                  <a:pt x="358010" y="404009"/>
                  <a:pt x="334973" y="42173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a:endParaRPr kumimoji="1" lang="ja-JP" altLang="en-US"/>
          </a:p>
        </p:txBody>
      </p:sp>
      <p:sp>
        <p:nvSpPr>
          <p:cNvPr id="81" name="フリーフォーム 80"/>
          <p:cNvSpPr/>
          <p:nvPr/>
        </p:nvSpPr>
        <p:spPr>
          <a:xfrm rot="18987100">
            <a:off x="5280030" y="5456298"/>
            <a:ext cx="108446" cy="208052"/>
          </a:xfrm>
          <a:custGeom>
            <a:avLst/>
            <a:gdLst>
              <a:gd name="connsiteX0" fmla="*/ 334973 w 341884"/>
              <a:gd name="connsiteY0" fmla="*/ 421730 h 425418"/>
              <a:gd name="connsiteX1" fmla="*/ 164852 w 341884"/>
              <a:gd name="connsiteY1" fmla="*/ 347302 h 425418"/>
              <a:gd name="connsiteX2" fmla="*/ 5364 w 341884"/>
              <a:gd name="connsiteY2" fmla="*/ 166548 h 425418"/>
              <a:gd name="connsiteX3" fmla="*/ 58526 w 341884"/>
              <a:gd name="connsiteY3" fmla="*/ 7060 h 425418"/>
              <a:gd name="connsiteX4" fmla="*/ 260545 w 341884"/>
              <a:gd name="connsiteY4" fmla="*/ 49590 h 425418"/>
              <a:gd name="connsiteX5" fmla="*/ 303075 w 341884"/>
              <a:gd name="connsiteY5" fmla="*/ 240976 h 425418"/>
              <a:gd name="connsiteX6" fmla="*/ 334973 w 341884"/>
              <a:gd name="connsiteY6" fmla="*/ 421730 h 425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884" h="425418">
                <a:moveTo>
                  <a:pt x="334973" y="421730"/>
                </a:moveTo>
                <a:cubicBezTo>
                  <a:pt x="311936" y="439451"/>
                  <a:pt x="219787" y="389832"/>
                  <a:pt x="164852" y="347302"/>
                </a:cubicBezTo>
                <a:cubicBezTo>
                  <a:pt x="109917" y="304772"/>
                  <a:pt x="23085" y="223255"/>
                  <a:pt x="5364" y="166548"/>
                </a:cubicBezTo>
                <a:cubicBezTo>
                  <a:pt x="-12357" y="109841"/>
                  <a:pt x="15996" y="26553"/>
                  <a:pt x="58526" y="7060"/>
                </a:cubicBezTo>
                <a:cubicBezTo>
                  <a:pt x="101056" y="-12433"/>
                  <a:pt x="219787" y="10604"/>
                  <a:pt x="260545" y="49590"/>
                </a:cubicBezTo>
                <a:cubicBezTo>
                  <a:pt x="301303" y="88576"/>
                  <a:pt x="288898" y="184269"/>
                  <a:pt x="303075" y="240976"/>
                </a:cubicBezTo>
                <a:cubicBezTo>
                  <a:pt x="317252" y="297683"/>
                  <a:pt x="358010" y="404009"/>
                  <a:pt x="334973" y="42173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a:endParaRPr kumimoji="1" lang="ja-JP" altLang="en-US"/>
          </a:p>
        </p:txBody>
      </p:sp>
      <p:sp>
        <p:nvSpPr>
          <p:cNvPr id="82" name="フリーフォーム 81"/>
          <p:cNvSpPr/>
          <p:nvPr/>
        </p:nvSpPr>
        <p:spPr>
          <a:xfrm rot="16200000" flipH="1">
            <a:off x="5216998" y="5588870"/>
            <a:ext cx="118585" cy="193850"/>
          </a:xfrm>
          <a:custGeom>
            <a:avLst/>
            <a:gdLst>
              <a:gd name="connsiteX0" fmla="*/ 334973 w 341884"/>
              <a:gd name="connsiteY0" fmla="*/ 421730 h 425418"/>
              <a:gd name="connsiteX1" fmla="*/ 164852 w 341884"/>
              <a:gd name="connsiteY1" fmla="*/ 347302 h 425418"/>
              <a:gd name="connsiteX2" fmla="*/ 5364 w 341884"/>
              <a:gd name="connsiteY2" fmla="*/ 166548 h 425418"/>
              <a:gd name="connsiteX3" fmla="*/ 58526 w 341884"/>
              <a:gd name="connsiteY3" fmla="*/ 7060 h 425418"/>
              <a:gd name="connsiteX4" fmla="*/ 260545 w 341884"/>
              <a:gd name="connsiteY4" fmla="*/ 49590 h 425418"/>
              <a:gd name="connsiteX5" fmla="*/ 303075 w 341884"/>
              <a:gd name="connsiteY5" fmla="*/ 240976 h 425418"/>
              <a:gd name="connsiteX6" fmla="*/ 334973 w 341884"/>
              <a:gd name="connsiteY6" fmla="*/ 421730 h 425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884" h="425418">
                <a:moveTo>
                  <a:pt x="334973" y="421730"/>
                </a:moveTo>
                <a:cubicBezTo>
                  <a:pt x="311936" y="439451"/>
                  <a:pt x="219787" y="389832"/>
                  <a:pt x="164852" y="347302"/>
                </a:cubicBezTo>
                <a:cubicBezTo>
                  <a:pt x="109917" y="304772"/>
                  <a:pt x="23085" y="223255"/>
                  <a:pt x="5364" y="166548"/>
                </a:cubicBezTo>
                <a:cubicBezTo>
                  <a:pt x="-12357" y="109841"/>
                  <a:pt x="15996" y="26553"/>
                  <a:pt x="58526" y="7060"/>
                </a:cubicBezTo>
                <a:cubicBezTo>
                  <a:pt x="101056" y="-12433"/>
                  <a:pt x="219787" y="10604"/>
                  <a:pt x="260545" y="49590"/>
                </a:cubicBezTo>
                <a:cubicBezTo>
                  <a:pt x="301303" y="88576"/>
                  <a:pt x="288898" y="184269"/>
                  <a:pt x="303075" y="240976"/>
                </a:cubicBezTo>
                <a:cubicBezTo>
                  <a:pt x="317252" y="297683"/>
                  <a:pt x="358010" y="404009"/>
                  <a:pt x="334973" y="42173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a:endParaRPr kumimoji="1" lang="ja-JP" altLang="en-US"/>
          </a:p>
        </p:txBody>
      </p:sp>
      <p:grpSp>
        <p:nvGrpSpPr>
          <p:cNvPr id="80" name="グループ化 79"/>
          <p:cNvGrpSpPr/>
          <p:nvPr/>
        </p:nvGrpSpPr>
        <p:grpSpPr>
          <a:xfrm>
            <a:off x="4650256" y="5525830"/>
            <a:ext cx="1742512" cy="2307490"/>
            <a:chOff x="1300271" y="3869468"/>
            <a:chExt cx="1811884" cy="2399473"/>
          </a:xfrm>
        </p:grpSpPr>
        <p:grpSp>
          <p:nvGrpSpPr>
            <p:cNvPr id="83" name="グループ化 82"/>
            <p:cNvGrpSpPr/>
            <p:nvPr/>
          </p:nvGrpSpPr>
          <p:grpSpPr>
            <a:xfrm>
              <a:off x="1300271" y="4192064"/>
              <a:ext cx="1811884" cy="2076877"/>
              <a:chOff x="1300271" y="4192064"/>
              <a:chExt cx="1811884" cy="2076877"/>
            </a:xfrm>
          </p:grpSpPr>
          <p:grpSp>
            <p:nvGrpSpPr>
              <p:cNvPr id="98" name="グループ化 97"/>
              <p:cNvGrpSpPr/>
              <p:nvPr/>
            </p:nvGrpSpPr>
            <p:grpSpPr>
              <a:xfrm>
                <a:off x="1300271" y="4192064"/>
                <a:ext cx="457316" cy="711092"/>
                <a:chOff x="4095512" y="5002621"/>
                <a:chExt cx="816500" cy="1269601"/>
              </a:xfrm>
            </p:grpSpPr>
            <p:sp>
              <p:nvSpPr>
                <p:cNvPr id="221" name="直方体 220"/>
                <p:cNvSpPr/>
                <p:nvPr/>
              </p:nvSpPr>
              <p:spPr>
                <a:xfrm rot="21275566">
                  <a:off x="4419797" y="5623702"/>
                  <a:ext cx="296494" cy="648520"/>
                </a:xfrm>
                <a:prstGeom prst="cube">
                  <a:avLst>
                    <a:gd name="adj" fmla="val 20189"/>
                  </a:avLst>
                </a:prstGeom>
                <a:solidFill>
                  <a:schemeClr val="tx1">
                    <a:lumMod val="75000"/>
                    <a:lumOff val="25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2" name="正方形/長方形 221"/>
                <p:cNvSpPr/>
                <p:nvPr/>
              </p:nvSpPr>
              <p:spPr>
                <a:xfrm rot="21275566">
                  <a:off x="4492413" y="5399264"/>
                  <a:ext cx="45719" cy="239803"/>
                </a:xfrm>
                <a:prstGeom prst="rect">
                  <a:avLst/>
                </a:prstGeom>
                <a:solidFill>
                  <a:schemeClr val="tx1">
                    <a:lumMod val="75000"/>
                    <a:lumOff val="25000"/>
                  </a:schemeClr>
                </a:solidFill>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3" name="フリーフォーム 222"/>
                <p:cNvSpPr/>
                <p:nvPr/>
              </p:nvSpPr>
              <p:spPr>
                <a:xfrm>
                  <a:off x="4481215" y="5713712"/>
                  <a:ext cx="430797" cy="418241"/>
                </a:xfrm>
                <a:custGeom>
                  <a:avLst/>
                  <a:gdLst>
                    <a:gd name="connsiteX0" fmla="*/ 628650 w 697497"/>
                    <a:gd name="connsiteY0" fmla="*/ 301449 h 677168"/>
                    <a:gd name="connsiteX1" fmla="*/ 409575 w 697497"/>
                    <a:gd name="connsiteY1" fmla="*/ 244299 h 677168"/>
                    <a:gd name="connsiteX2" fmla="*/ 333375 w 697497"/>
                    <a:gd name="connsiteY2" fmla="*/ 72849 h 677168"/>
                    <a:gd name="connsiteX3" fmla="*/ 247650 w 697497"/>
                    <a:gd name="connsiteY3" fmla="*/ 6174 h 677168"/>
                    <a:gd name="connsiteX4" fmla="*/ 152400 w 697497"/>
                    <a:gd name="connsiteY4" fmla="*/ 6174 h 677168"/>
                    <a:gd name="connsiteX5" fmla="*/ 28575 w 697497"/>
                    <a:gd name="connsiteY5" fmla="*/ 34749 h 677168"/>
                    <a:gd name="connsiteX6" fmla="*/ 0 w 697497"/>
                    <a:gd name="connsiteY6" fmla="*/ 120474 h 677168"/>
                    <a:gd name="connsiteX7" fmla="*/ 66675 w 697497"/>
                    <a:gd name="connsiteY7" fmla="*/ 149049 h 677168"/>
                    <a:gd name="connsiteX8" fmla="*/ 228600 w 697497"/>
                    <a:gd name="connsiteY8" fmla="*/ 168099 h 677168"/>
                    <a:gd name="connsiteX9" fmla="*/ 257175 w 697497"/>
                    <a:gd name="connsiteY9" fmla="*/ 387174 h 677168"/>
                    <a:gd name="connsiteX10" fmla="*/ 381000 w 697497"/>
                    <a:gd name="connsiteY10" fmla="*/ 577674 h 677168"/>
                    <a:gd name="connsiteX11" fmla="*/ 447675 w 697497"/>
                    <a:gd name="connsiteY11" fmla="*/ 672924 h 677168"/>
                    <a:gd name="connsiteX12" fmla="*/ 590550 w 697497"/>
                    <a:gd name="connsiteY12" fmla="*/ 644349 h 677168"/>
                    <a:gd name="connsiteX13" fmla="*/ 676275 w 697497"/>
                    <a:gd name="connsiteY13" fmla="*/ 501474 h 677168"/>
                    <a:gd name="connsiteX14" fmla="*/ 695325 w 697497"/>
                    <a:gd name="connsiteY14" fmla="*/ 377649 h 677168"/>
                    <a:gd name="connsiteX15" fmla="*/ 628650 w 697497"/>
                    <a:gd name="connsiteY15" fmla="*/ 301449 h 67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7497" h="677168">
                      <a:moveTo>
                        <a:pt x="628650" y="301449"/>
                      </a:moveTo>
                      <a:cubicBezTo>
                        <a:pt x="581025" y="279224"/>
                        <a:pt x="458787" y="282399"/>
                        <a:pt x="409575" y="244299"/>
                      </a:cubicBezTo>
                      <a:cubicBezTo>
                        <a:pt x="360362" y="206199"/>
                        <a:pt x="360362" y="112536"/>
                        <a:pt x="333375" y="72849"/>
                      </a:cubicBezTo>
                      <a:cubicBezTo>
                        <a:pt x="306387" y="33161"/>
                        <a:pt x="277812" y="17286"/>
                        <a:pt x="247650" y="6174"/>
                      </a:cubicBezTo>
                      <a:cubicBezTo>
                        <a:pt x="217488" y="-4938"/>
                        <a:pt x="188912" y="1411"/>
                        <a:pt x="152400" y="6174"/>
                      </a:cubicBezTo>
                      <a:cubicBezTo>
                        <a:pt x="115887" y="10936"/>
                        <a:pt x="53975" y="15699"/>
                        <a:pt x="28575" y="34749"/>
                      </a:cubicBezTo>
                      <a:cubicBezTo>
                        <a:pt x="3175" y="53799"/>
                        <a:pt x="-6350" y="101424"/>
                        <a:pt x="0" y="120474"/>
                      </a:cubicBezTo>
                      <a:cubicBezTo>
                        <a:pt x="6350" y="139524"/>
                        <a:pt x="28575" y="141112"/>
                        <a:pt x="66675" y="149049"/>
                      </a:cubicBezTo>
                      <a:cubicBezTo>
                        <a:pt x="104775" y="156986"/>
                        <a:pt x="196850" y="128411"/>
                        <a:pt x="228600" y="168099"/>
                      </a:cubicBezTo>
                      <a:cubicBezTo>
                        <a:pt x="260350" y="207786"/>
                        <a:pt x="231775" y="318912"/>
                        <a:pt x="257175" y="387174"/>
                      </a:cubicBezTo>
                      <a:cubicBezTo>
                        <a:pt x="282575" y="455437"/>
                        <a:pt x="349250" y="530049"/>
                        <a:pt x="381000" y="577674"/>
                      </a:cubicBezTo>
                      <a:cubicBezTo>
                        <a:pt x="412750" y="625299"/>
                        <a:pt x="412750" y="661812"/>
                        <a:pt x="447675" y="672924"/>
                      </a:cubicBezTo>
                      <a:cubicBezTo>
                        <a:pt x="482600" y="684037"/>
                        <a:pt x="552450" y="672924"/>
                        <a:pt x="590550" y="644349"/>
                      </a:cubicBezTo>
                      <a:cubicBezTo>
                        <a:pt x="628650" y="615774"/>
                        <a:pt x="658813" y="545924"/>
                        <a:pt x="676275" y="501474"/>
                      </a:cubicBezTo>
                      <a:cubicBezTo>
                        <a:pt x="693737" y="457024"/>
                        <a:pt x="701675" y="410987"/>
                        <a:pt x="695325" y="377649"/>
                      </a:cubicBezTo>
                      <a:cubicBezTo>
                        <a:pt x="688975" y="344312"/>
                        <a:pt x="676275" y="323674"/>
                        <a:pt x="628650" y="301449"/>
                      </a:cubicBezTo>
                      <a:close/>
                    </a:path>
                  </a:pathLst>
                </a:custGeom>
                <a:solidFill>
                  <a:srgbClr val="FFCC99"/>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4" name="円/楕円 223"/>
                <p:cNvSpPr/>
                <p:nvPr/>
              </p:nvSpPr>
              <p:spPr>
                <a:xfrm rot="21272560">
                  <a:off x="4326836" y="5851035"/>
                  <a:ext cx="186182" cy="73010"/>
                </a:xfrm>
                <a:prstGeom prst="ellipse">
                  <a:avLst/>
                </a:prstGeom>
                <a:solidFill>
                  <a:srgbClr val="FFCC99"/>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5" name="円/楕円 224"/>
                <p:cNvSpPr/>
                <p:nvPr/>
              </p:nvSpPr>
              <p:spPr>
                <a:xfrm rot="21272560">
                  <a:off x="4360253" y="5941416"/>
                  <a:ext cx="186055" cy="72390"/>
                </a:xfrm>
                <a:prstGeom prst="ellipse">
                  <a:avLst/>
                </a:prstGeom>
                <a:solidFill>
                  <a:srgbClr val="FFCC99"/>
                </a:solidFill>
                <a:ln w="19050" cap="flat" cmpd="sng" algn="ctr">
                  <a:solidFill>
                    <a:sysClr val="windowText" lastClr="000000">
                      <a:lumMod val="85000"/>
                      <a:lumOff val="15000"/>
                    </a:sysClr>
                  </a:solidFill>
                  <a:prstDash val="solid"/>
                </a:ln>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sp>
              <p:nvSpPr>
                <p:cNvPr id="226" name="円/楕円 225"/>
                <p:cNvSpPr/>
                <p:nvPr/>
              </p:nvSpPr>
              <p:spPr>
                <a:xfrm rot="21272560">
                  <a:off x="4392921" y="6026926"/>
                  <a:ext cx="186055" cy="72390"/>
                </a:xfrm>
                <a:prstGeom prst="ellipse">
                  <a:avLst/>
                </a:prstGeom>
                <a:solidFill>
                  <a:srgbClr val="FFCC99"/>
                </a:solidFill>
                <a:ln w="19050" cap="flat" cmpd="sng" algn="ctr">
                  <a:solidFill>
                    <a:sysClr val="windowText" lastClr="000000">
                      <a:lumMod val="85000"/>
                      <a:lumOff val="15000"/>
                    </a:sysClr>
                  </a:solidFill>
                  <a:prstDash val="solid"/>
                </a:ln>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sp>
              <p:nvSpPr>
                <p:cNvPr id="227" name="稲妻 226"/>
                <p:cNvSpPr/>
                <p:nvPr/>
              </p:nvSpPr>
              <p:spPr>
                <a:xfrm>
                  <a:off x="4095512" y="5070362"/>
                  <a:ext cx="352425" cy="312322"/>
                </a:xfrm>
                <a:prstGeom prst="lightningBolt">
                  <a:avLst/>
                </a:prstGeom>
                <a:solidFill>
                  <a:srgbClr val="FF6600"/>
                </a:solidFill>
                <a:ln w="1270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8" name="稲妻 227"/>
                <p:cNvSpPr/>
                <p:nvPr/>
              </p:nvSpPr>
              <p:spPr>
                <a:xfrm rot="20283704" flipH="1">
                  <a:off x="4420667" y="5002621"/>
                  <a:ext cx="352425" cy="311785"/>
                </a:xfrm>
                <a:prstGeom prst="lightningBolt">
                  <a:avLst/>
                </a:prstGeom>
                <a:solidFill>
                  <a:srgbClr val="FF6600"/>
                </a:solidFill>
                <a:ln w="12700" cap="flat" cmpd="sng" algn="ctr">
                  <a:noFill/>
                  <a:prstDash val="solid"/>
                </a:ln>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grpSp>
          <p:grpSp>
            <p:nvGrpSpPr>
              <p:cNvPr id="99" name="グループ化 98"/>
              <p:cNvGrpSpPr/>
              <p:nvPr/>
            </p:nvGrpSpPr>
            <p:grpSpPr>
              <a:xfrm rot="603796">
                <a:off x="2762642" y="5095784"/>
                <a:ext cx="349513" cy="187326"/>
                <a:chOff x="3917363" y="5258490"/>
                <a:chExt cx="393707" cy="211011"/>
              </a:xfrm>
            </p:grpSpPr>
            <p:sp>
              <p:nvSpPr>
                <p:cNvPr id="217" name="フリーフォーム 216"/>
                <p:cNvSpPr/>
                <p:nvPr/>
              </p:nvSpPr>
              <p:spPr>
                <a:xfrm>
                  <a:off x="3917363" y="5271269"/>
                  <a:ext cx="273637" cy="193304"/>
                </a:xfrm>
                <a:custGeom>
                  <a:avLst/>
                  <a:gdLst>
                    <a:gd name="connsiteX0" fmla="*/ 673687 w 1506013"/>
                    <a:gd name="connsiteY0" fmla="*/ 15107 h 1063887"/>
                    <a:gd name="connsiteX1" fmla="*/ 159337 w 1506013"/>
                    <a:gd name="connsiteY1" fmla="*/ 119882 h 1063887"/>
                    <a:gd name="connsiteX2" fmla="*/ 6937 w 1506013"/>
                    <a:gd name="connsiteY2" fmla="*/ 405632 h 1063887"/>
                    <a:gd name="connsiteX3" fmla="*/ 35512 w 1506013"/>
                    <a:gd name="connsiteY3" fmla="*/ 596132 h 1063887"/>
                    <a:gd name="connsiteX4" fmla="*/ 121237 w 1506013"/>
                    <a:gd name="connsiteY4" fmla="*/ 662807 h 1063887"/>
                    <a:gd name="connsiteX5" fmla="*/ 311737 w 1506013"/>
                    <a:gd name="connsiteY5" fmla="*/ 577082 h 1063887"/>
                    <a:gd name="connsiteX6" fmla="*/ 359362 w 1506013"/>
                    <a:gd name="connsiteY6" fmla="*/ 739007 h 1063887"/>
                    <a:gd name="connsiteX7" fmla="*/ 692737 w 1506013"/>
                    <a:gd name="connsiteY7" fmla="*/ 1024757 h 1063887"/>
                    <a:gd name="connsiteX8" fmla="*/ 873712 w 1506013"/>
                    <a:gd name="connsiteY8" fmla="*/ 1053332 h 1063887"/>
                    <a:gd name="connsiteX9" fmla="*/ 1378537 w 1506013"/>
                    <a:gd name="connsiteY9" fmla="*/ 1043807 h 1063887"/>
                    <a:gd name="connsiteX10" fmla="*/ 1502362 w 1506013"/>
                    <a:gd name="connsiteY10" fmla="*/ 834257 h 1063887"/>
                    <a:gd name="connsiteX11" fmla="*/ 1283287 w 1506013"/>
                    <a:gd name="connsiteY11" fmla="*/ 662807 h 1063887"/>
                    <a:gd name="connsiteX12" fmla="*/ 1207087 w 1506013"/>
                    <a:gd name="connsiteY12" fmla="*/ 548507 h 1063887"/>
                    <a:gd name="connsiteX13" fmla="*/ 1254712 w 1506013"/>
                    <a:gd name="connsiteY13" fmla="*/ 510407 h 1063887"/>
                    <a:gd name="connsiteX14" fmla="*/ 1388062 w 1506013"/>
                    <a:gd name="connsiteY14" fmla="*/ 358007 h 1063887"/>
                    <a:gd name="connsiteX15" fmla="*/ 1435687 w 1506013"/>
                    <a:gd name="connsiteY15" fmla="*/ 157982 h 1063887"/>
                    <a:gd name="connsiteX16" fmla="*/ 1273762 w 1506013"/>
                    <a:gd name="connsiteY16" fmla="*/ 53207 h 1063887"/>
                    <a:gd name="connsiteX17" fmla="*/ 835612 w 1506013"/>
                    <a:gd name="connsiteY17" fmla="*/ 5582 h 1063887"/>
                    <a:gd name="connsiteX18" fmla="*/ 673687 w 1506013"/>
                    <a:gd name="connsiteY18" fmla="*/ 15107 h 106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06013" h="1063887">
                      <a:moveTo>
                        <a:pt x="673687" y="15107"/>
                      </a:moveTo>
                      <a:cubicBezTo>
                        <a:pt x="560975" y="34157"/>
                        <a:pt x="270462" y="54795"/>
                        <a:pt x="159337" y="119882"/>
                      </a:cubicBezTo>
                      <a:cubicBezTo>
                        <a:pt x="48212" y="184970"/>
                        <a:pt x="27574" y="326257"/>
                        <a:pt x="6937" y="405632"/>
                      </a:cubicBezTo>
                      <a:cubicBezTo>
                        <a:pt x="-13700" y="485007"/>
                        <a:pt x="16462" y="553270"/>
                        <a:pt x="35512" y="596132"/>
                      </a:cubicBezTo>
                      <a:cubicBezTo>
                        <a:pt x="54562" y="638995"/>
                        <a:pt x="75200" y="665982"/>
                        <a:pt x="121237" y="662807"/>
                      </a:cubicBezTo>
                      <a:cubicBezTo>
                        <a:pt x="167274" y="659632"/>
                        <a:pt x="272049" y="564382"/>
                        <a:pt x="311737" y="577082"/>
                      </a:cubicBezTo>
                      <a:cubicBezTo>
                        <a:pt x="351424" y="589782"/>
                        <a:pt x="295862" y="664395"/>
                        <a:pt x="359362" y="739007"/>
                      </a:cubicBezTo>
                      <a:cubicBezTo>
                        <a:pt x="422862" y="813619"/>
                        <a:pt x="607012" y="972370"/>
                        <a:pt x="692737" y="1024757"/>
                      </a:cubicBezTo>
                      <a:cubicBezTo>
                        <a:pt x="778462" y="1077145"/>
                        <a:pt x="873712" y="1053332"/>
                        <a:pt x="873712" y="1053332"/>
                      </a:cubicBezTo>
                      <a:cubicBezTo>
                        <a:pt x="988012" y="1056507"/>
                        <a:pt x="1273762" y="1080319"/>
                        <a:pt x="1378537" y="1043807"/>
                      </a:cubicBezTo>
                      <a:cubicBezTo>
                        <a:pt x="1483312" y="1007295"/>
                        <a:pt x="1518237" y="897757"/>
                        <a:pt x="1502362" y="834257"/>
                      </a:cubicBezTo>
                      <a:cubicBezTo>
                        <a:pt x="1486487" y="770757"/>
                        <a:pt x="1332500" y="710432"/>
                        <a:pt x="1283287" y="662807"/>
                      </a:cubicBezTo>
                      <a:cubicBezTo>
                        <a:pt x="1234075" y="615182"/>
                        <a:pt x="1211849" y="573907"/>
                        <a:pt x="1207087" y="548507"/>
                      </a:cubicBezTo>
                      <a:cubicBezTo>
                        <a:pt x="1202325" y="523107"/>
                        <a:pt x="1224550" y="542157"/>
                        <a:pt x="1254712" y="510407"/>
                      </a:cubicBezTo>
                      <a:cubicBezTo>
                        <a:pt x="1284874" y="478657"/>
                        <a:pt x="1357899" y="416745"/>
                        <a:pt x="1388062" y="358007"/>
                      </a:cubicBezTo>
                      <a:cubicBezTo>
                        <a:pt x="1418225" y="299269"/>
                        <a:pt x="1454737" y="208782"/>
                        <a:pt x="1435687" y="157982"/>
                      </a:cubicBezTo>
                      <a:cubicBezTo>
                        <a:pt x="1416637" y="107182"/>
                        <a:pt x="1373775" y="78607"/>
                        <a:pt x="1273762" y="53207"/>
                      </a:cubicBezTo>
                      <a:cubicBezTo>
                        <a:pt x="1173749" y="27807"/>
                        <a:pt x="935625" y="13519"/>
                        <a:pt x="835612" y="5582"/>
                      </a:cubicBezTo>
                      <a:cubicBezTo>
                        <a:pt x="735600" y="-2356"/>
                        <a:pt x="786399" y="-3943"/>
                        <a:pt x="673687" y="15107"/>
                      </a:cubicBezTo>
                      <a:close/>
                    </a:path>
                  </a:pathLst>
                </a:custGeom>
                <a:solidFill>
                  <a:srgbClr val="FFCC99"/>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8" name="円弧 217"/>
                <p:cNvSpPr/>
                <p:nvPr/>
              </p:nvSpPr>
              <p:spPr>
                <a:xfrm flipH="1" flipV="1">
                  <a:off x="4031714" y="5281796"/>
                  <a:ext cx="239935" cy="187705"/>
                </a:xfrm>
                <a:prstGeom prst="arc">
                  <a:avLst/>
                </a:prstGeom>
                <a:no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9" name="円弧 218"/>
                <p:cNvSpPr/>
                <p:nvPr/>
              </p:nvSpPr>
              <p:spPr>
                <a:xfrm flipH="1" flipV="1">
                  <a:off x="4071675" y="5258490"/>
                  <a:ext cx="239395" cy="187325"/>
                </a:xfrm>
                <a:prstGeom prst="arc">
                  <a:avLst/>
                </a:prstGeom>
                <a:noFill/>
                <a:ln w="19050" cap="flat" cmpd="sng" algn="ctr">
                  <a:solidFill>
                    <a:sysClr val="windowText" lastClr="000000">
                      <a:lumMod val="85000"/>
                      <a:lumOff val="15000"/>
                    </a:sysClr>
                  </a:solidFill>
                  <a:prstDash val="solid"/>
                </a:ln>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sp>
              <p:nvSpPr>
                <p:cNvPr id="220" name="円弧 219"/>
                <p:cNvSpPr/>
                <p:nvPr/>
              </p:nvSpPr>
              <p:spPr>
                <a:xfrm rot="2568816" flipH="1" flipV="1">
                  <a:off x="3970984" y="5327345"/>
                  <a:ext cx="90966" cy="77375"/>
                </a:xfrm>
                <a:prstGeom prst="arc">
                  <a:avLst/>
                </a:prstGeom>
                <a:noFill/>
                <a:ln w="19050" cap="flat" cmpd="sng" algn="ctr">
                  <a:solidFill>
                    <a:sysClr val="windowText" lastClr="000000">
                      <a:lumMod val="85000"/>
                      <a:lumOff val="15000"/>
                    </a:sysClr>
                  </a:solidFill>
                  <a:prstDash val="solid"/>
                </a:ln>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a:effectLst/>
                      <a:latin typeface="ＭＳ Ｐゴシック"/>
                      <a:ea typeface="ＭＳ 明朝"/>
                      <a:cs typeface="Times New Roman"/>
                    </a:rPr>
                    <a:t> </a:t>
                  </a:r>
                  <a:endParaRPr lang="ja-JP" sz="1200">
                    <a:effectLst/>
                    <a:latin typeface="ＭＳ Ｐゴシック"/>
                    <a:cs typeface="ＭＳ Ｐゴシック"/>
                  </a:endParaRPr>
                </a:p>
              </p:txBody>
            </p:sp>
          </p:grpSp>
          <p:grpSp>
            <p:nvGrpSpPr>
              <p:cNvPr id="100" name="グループ化 99"/>
              <p:cNvGrpSpPr/>
              <p:nvPr/>
            </p:nvGrpSpPr>
            <p:grpSpPr>
              <a:xfrm>
                <a:off x="1362952" y="4825783"/>
                <a:ext cx="1389021" cy="1443158"/>
                <a:chOff x="1232150" y="3864313"/>
                <a:chExt cx="1389021" cy="1443158"/>
              </a:xfrm>
            </p:grpSpPr>
            <p:sp>
              <p:nvSpPr>
                <p:cNvPr id="125" name="円/楕円 124"/>
                <p:cNvSpPr/>
                <p:nvPr/>
              </p:nvSpPr>
              <p:spPr>
                <a:xfrm>
                  <a:off x="2323649" y="5011794"/>
                  <a:ext cx="188691" cy="198381"/>
                </a:xfrm>
                <a:prstGeom prst="ellipse">
                  <a:avLst/>
                </a:prstGeom>
                <a:solidFill>
                  <a:srgbClr val="FFCC99"/>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43" name="グループ化 142"/>
                <p:cNvGrpSpPr/>
                <p:nvPr/>
              </p:nvGrpSpPr>
              <p:grpSpPr>
                <a:xfrm rot="2964532">
                  <a:off x="1096465" y="4524007"/>
                  <a:ext cx="477246" cy="205876"/>
                  <a:chOff x="1698978" y="4653903"/>
                  <a:chExt cx="2971438" cy="1018349"/>
                </a:xfrm>
              </p:grpSpPr>
              <p:sp>
                <p:nvSpPr>
                  <p:cNvPr id="215" name="フリーフォーム 214"/>
                  <p:cNvSpPr/>
                  <p:nvPr/>
                </p:nvSpPr>
                <p:spPr>
                  <a:xfrm>
                    <a:off x="1698978" y="4653903"/>
                    <a:ext cx="2971438" cy="1018349"/>
                  </a:xfrm>
                  <a:custGeom>
                    <a:avLst/>
                    <a:gdLst>
                      <a:gd name="connsiteX0" fmla="*/ 1529997 w 2971438"/>
                      <a:gd name="connsiteY0" fmla="*/ 127647 h 1018349"/>
                      <a:gd name="connsiteX1" fmla="*/ 1215672 w 2971438"/>
                      <a:gd name="connsiteY1" fmla="*/ 194322 h 1018349"/>
                      <a:gd name="connsiteX2" fmla="*/ 767997 w 2971438"/>
                      <a:gd name="connsiteY2" fmla="*/ 270522 h 1018349"/>
                      <a:gd name="connsiteX3" fmla="*/ 501297 w 2971438"/>
                      <a:gd name="connsiteY3" fmla="*/ 280047 h 1018349"/>
                      <a:gd name="connsiteX4" fmla="*/ 234597 w 2971438"/>
                      <a:gd name="connsiteY4" fmla="*/ 308622 h 1018349"/>
                      <a:gd name="connsiteX5" fmla="*/ 34572 w 2971438"/>
                      <a:gd name="connsiteY5" fmla="*/ 480072 h 1018349"/>
                      <a:gd name="connsiteX6" fmla="*/ 5997 w 2971438"/>
                      <a:gd name="connsiteY6" fmla="*/ 689622 h 1018349"/>
                      <a:gd name="connsiteX7" fmla="*/ 101247 w 2971438"/>
                      <a:gd name="connsiteY7" fmla="*/ 794397 h 1018349"/>
                      <a:gd name="connsiteX8" fmla="*/ 301272 w 2971438"/>
                      <a:gd name="connsiteY8" fmla="*/ 889647 h 1018349"/>
                      <a:gd name="connsiteX9" fmla="*/ 539397 w 2971438"/>
                      <a:gd name="connsiteY9" fmla="*/ 984897 h 1018349"/>
                      <a:gd name="connsiteX10" fmla="*/ 796572 w 2971438"/>
                      <a:gd name="connsiteY10" fmla="*/ 994422 h 1018349"/>
                      <a:gd name="connsiteX11" fmla="*/ 1444272 w 2971438"/>
                      <a:gd name="connsiteY11" fmla="*/ 1003947 h 1018349"/>
                      <a:gd name="connsiteX12" fmla="*/ 2168172 w 2971438"/>
                      <a:gd name="connsiteY12" fmla="*/ 994422 h 1018349"/>
                      <a:gd name="connsiteX13" fmla="*/ 2501547 w 2971438"/>
                      <a:gd name="connsiteY13" fmla="*/ 1013472 h 1018349"/>
                      <a:gd name="connsiteX14" fmla="*/ 2758722 w 2971438"/>
                      <a:gd name="connsiteY14" fmla="*/ 889647 h 1018349"/>
                      <a:gd name="connsiteX15" fmla="*/ 2939697 w 2971438"/>
                      <a:gd name="connsiteY15" fmla="*/ 737247 h 1018349"/>
                      <a:gd name="connsiteX16" fmla="*/ 2968272 w 2971438"/>
                      <a:gd name="connsiteY16" fmla="*/ 508647 h 1018349"/>
                      <a:gd name="connsiteX17" fmla="*/ 2949222 w 2971438"/>
                      <a:gd name="connsiteY17" fmla="*/ 222897 h 1018349"/>
                      <a:gd name="connsiteX18" fmla="*/ 2777772 w 2971438"/>
                      <a:gd name="connsiteY18" fmla="*/ 60972 h 1018349"/>
                      <a:gd name="connsiteX19" fmla="*/ 2606322 w 2971438"/>
                      <a:gd name="connsiteY19" fmla="*/ 22872 h 1018349"/>
                      <a:gd name="connsiteX20" fmla="*/ 2044347 w 2971438"/>
                      <a:gd name="connsiteY20" fmla="*/ 3822 h 1018349"/>
                      <a:gd name="connsiteX21" fmla="*/ 1529997 w 2971438"/>
                      <a:gd name="connsiteY21" fmla="*/ 127647 h 101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1438" h="1018349">
                        <a:moveTo>
                          <a:pt x="1529997" y="127647"/>
                        </a:moveTo>
                        <a:cubicBezTo>
                          <a:pt x="1391884" y="159397"/>
                          <a:pt x="1342672" y="170510"/>
                          <a:pt x="1215672" y="194322"/>
                        </a:cubicBezTo>
                        <a:cubicBezTo>
                          <a:pt x="1088672" y="218134"/>
                          <a:pt x="887059" y="256235"/>
                          <a:pt x="767997" y="270522"/>
                        </a:cubicBezTo>
                        <a:cubicBezTo>
                          <a:pt x="648935" y="284809"/>
                          <a:pt x="590197" y="273697"/>
                          <a:pt x="501297" y="280047"/>
                        </a:cubicBezTo>
                        <a:cubicBezTo>
                          <a:pt x="412397" y="286397"/>
                          <a:pt x="312384" y="275285"/>
                          <a:pt x="234597" y="308622"/>
                        </a:cubicBezTo>
                        <a:cubicBezTo>
                          <a:pt x="156810" y="341959"/>
                          <a:pt x="72672" y="416572"/>
                          <a:pt x="34572" y="480072"/>
                        </a:cubicBezTo>
                        <a:cubicBezTo>
                          <a:pt x="-3528" y="543572"/>
                          <a:pt x="-5115" y="637235"/>
                          <a:pt x="5997" y="689622"/>
                        </a:cubicBezTo>
                        <a:cubicBezTo>
                          <a:pt x="17109" y="742009"/>
                          <a:pt x="52034" y="761059"/>
                          <a:pt x="101247" y="794397"/>
                        </a:cubicBezTo>
                        <a:cubicBezTo>
                          <a:pt x="150460" y="827735"/>
                          <a:pt x="228247" y="857897"/>
                          <a:pt x="301272" y="889647"/>
                        </a:cubicBezTo>
                        <a:cubicBezTo>
                          <a:pt x="374297" y="921397"/>
                          <a:pt x="456847" y="967435"/>
                          <a:pt x="539397" y="984897"/>
                        </a:cubicBezTo>
                        <a:cubicBezTo>
                          <a:pt x="621947" y="1002359"/>
                          <a:pt x="796572" y="994422"/>
                          <a:pt x="796572" y="994422"/>
                        </a:cubicBezTo>
                        <a:lnTo>
                          <a:pt x="1444272" y="1003947"/>
                        </a:lnTo>
                        <a:cubicBezTo>
                          <a:pt x="1672872" y="1003947"/>
                          <a:pt x="1991960" y="992835"/>
                          <a:pt x="2168172" y="994422"/>
                        </a:cubicBezTo>
                        <a:cubicBezTo>
                          <a:pt x="2344384" y="996009"/>
                          <a:pt x="2403122" y="1030935"/>
                          <a:pt x="2501547" y="1013472"/>
                        </a:cubicBezTo>
                        <a:cubicBezTo>
                          <a:pt x="2599972" y="996010"/>
                          <a:pt x="2685697" y="935685"/>
                          <a:pt x="2758722" y="889647"/>
                        </a:cubicBezTo>
                        <a:cubicBezTo>
                          <a:pt x="2831747" y="843610"/>
                          <a:pt x="2904772" y="800747"/>
                          <a:pt x="2939697" y="737247"/>
                        </a:cubicBezTo>
                        <a:cubicBezTo>
                          <a:pt x="2974622" y="673747"/>
                          <a:pt x="2966685" y="594372"/>
                          <a:pt x="2968272" y="508647"/>
                        </a:cubicBezTo>
                        <a:cubicBezTo>
                          <a:pt x="2969860" y="422922"/>
                          <a:pt x="2980972" y="297510"/>
                          <a:pt x="2949222" y="222897"/>
                        </a:cubicBezTo>
                        <a:cubicBezTo>
                          <a:pt x="2917472" y="148285"/>
                          <a:pt x="2834922" y="94309"/>
                          <a:pt x="2777772" y="60972"/>
                        </a:cubicBezTo>
                        <a:cubicBezTo>
                          <a:pt x="2720622" y="27634"/>
                          <a:pt x="2728560" y="32397"/>
                          <a:pt x="2606322" y="22872"/>
                        </a:cubicBezTo>
                        <a:cubicBezTo>
                          <a:pt x="2484085" y="13347"/>
                          <a:pt x="2223734" y="-8878"/>
                          <a:pt x="2044347" y="3822"/>
                        </a:cubicBezTo>
                        <a:cubicBezTo>
                          <a:pt x="1864960" y="16522"/>
                          <a:pt x="1668110" y="95897"/>
                          <a:pt x="1529997" y="127647"/>
                        </a:cubicBezTo>
                        <a:close/>
                      </a:path>
                    </a:pathLst>
                  </a:custGeom>
                  <a:solidFill>
                    <a:srgbClr val="996633"/>
                  </a:solidFill>
                  <a:ln w="15875" cap="flat" cmpd="sng" algn="ctr">
                    <a:solidFill>
                      <a:schemeClr val="tx1">
                        <a:lumMod val="85000"/>
                        <a:lumOff val="1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6" name="フリーフォーム 215"/>
                  <p:cNvSpPr/>
                  <p:nvPr/>
                </p:nvSpPr>
                <p:spPr>
                  <a:xfrm>
                    <a:off x="1714500" y="5286375"/>
                    <a:ext cx="2924175" cy="235655"/>
                  </a:xfrm>
                  <a:custGeom>
                    <a:avLst/>
                    <a:gdLst>
                      <a:gd name="connsiteX0" fmla="*/ 0 w 2924175"/>
                      <a:gd name="connsiteY0" fmla="*/ 0 h 235655"/>
                      <a:gd name="connsiteX1" fmla="*/ 209550 w 2924175"/>
                      <a:gd name="connsiteY1" fmla="*/ 85725 h 235655"/>
                      <a:gd name="connsiteX2" fmla="*/ 381000 w 2924175"/>
                      <a:gd name="connsiteY2" fmla="*/ 133350 h 235655"/>
                      <a:gd name="connsiteX3" fmla="*/ 933450 w 2924175"/>
                      <a:gd name="connsiteY3" fmla="*/ 228600 h 235655"/>
                      <a:gd name="connsiteX4" fmla="*/ 1314450 w 2924175"/>
                      <a:gd name="connsiteY4" fmla="*/ 228600 h 235655"/>
                      <a:gd name="connsiteX5" fmla="*/ 2076450 w 2924175"/>
                      <a:gd name="connsiteY5" fmla="*/ 219075 h 235655"/>
                      <a:gd name="connsiteX6" fmla="*/ 2524125 w 2924175"/>
                      <a:gd name="connsiteY6" fmla="*/ 209550 h 235655"/>
                      <a:gd name="connsiteX7" fmla="*/ 2790825 w 2924175"/>
                      <a:gd name="connsiteY7" fmla="*/ 152400 h 235655"/>
                      <a:gd name="connsiteX8" fmla="*/ 2924175 w 2924175"/>
                      <a:gd name="connsiteY8" fmla="*/ 123825 h 23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24175" h="235655">
                        <a:moveTo>
                          <a:pt x="0" y="0"/>
                        </a:moveTo>
                        <a:cubicBezTo>
                          <a:pt x="73025" y="31750"/>
                          <a:pt x="146050" y="63500"/>
                          <a:pt x="209550" y="85725"/>
                        </a:cubicBezTo>
                        <a:cubicBezTo>
                          <a:pt x="273050" y="107950"/>
                          <a:pt x="260350" y="109538"/>
                          <a:pt x="381000" y="133350"/>
                        </a:cubicBezTo>
                        <a:cubicBezTo>
                          <a:pt x="501650" y="157162"/>
                          <a:pt x="777875" y="212725"/>
                          <a:pt x="933450" y="228600"/>
                        </a:cubicBezTo>
                        <a:cubicBezTo>
                          <a:pt x="1089025" y="244475"/>
                          <a:pt x="1314450" y="228600"/>
                          <a:pt x="1314450" y="228600"/>
                        </a:cubicBezTo>
                        <a:lnTo>
                          <a:pt x="2076450" y="219075"/>
                        </a:lnTo>
                        <a:cubicBezTo>
                          <a:pt x="2278062" y="215900"/>
                          <a:pt x="2405063" y="220662"/>
                          <a:pt x="2524125" y="209550"/>
                        </a:cubicBezTo>
                        <a:cubicBezTo>
                          <a:pt x="2643187" y="198438"/>
                          <a:pt x="2790825" y="152400"/>
                          <a:pt x="2790825" y="152400"/>
                        </a:cubicBezTo>
                        <a:lnTo>
                          <a:pt x="2924175" y="123825"/>
                        </a:lnTo>
                      </a:path>
                    </a:pathLst>
                  </a:custGeom>
                  <a:solidFill>
                    <a:srgbClr val="996633"/>
                  </a:solidFill>
                  <a:ln w="15875" cap="flat" cmpd="sng" algn="ctr">
                    <a:solidFill>
                      <a:schemeClr val="tx1">
                        <a:lumMod val="85000"/>
                        <a:lumOff val="1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194" name="円/楕円 193"/>
                <p:cNvSpPr/>
                <p:nvPr/>
              </p:nvSpPr>
              <p:spPr>
                <a:xfrm rot="3150806">
                  <a:off x="1486434" y="4421097"/>
                  <a:ext cx="193779" cy="323262"/>
                </a:xfrm>
                <a:prstGeom prst="ellipse">
                  <a:avLst/>
                </a:prstGeom>
                <a:solidFill>
                  <a:srgbClr val="FFCC99"/>
                </a:solidFill>
                <a:ln w="15875" cap="flat" cmpd="sng" algn="ctr">
                  <a:solidFill>
                    <a:schemeClr val="tx1">
                      <a:lumMod val="85000"/>
                      <a:lumOff val="1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8" name="角丸四角形 197"/>
                <p:cNvSpPr/>
                <p:nvPr/>
              </p:nvSpPr>
              <p:spPr>
                <a:xfrm rot="18883555">
                  <a:off x="1439681" y="4323262"/>
                  <a:ext cx="511867" cy="296853"/>
                </a:xfrm>
                <a:prstGeom prst="roundRect">
                  <a:avLst>
                    <a:gd name="adj" fmla="val 34785"/>
                  </a:avLst>
                </a:prstGeom>
                <a:solidFill>
                  <a:schemeClr val="tx2">
                    <a:lumMod val="60000"/>
                    <a:lumOff val="40000"/>
                  </a:schemeClr>
                </a:solidFill>
                <a:ln w="15875" cap="flat" cmpd="sng" algn="ctr">
                  <a:solidFill>
                    <a:schemeClr val="tx1">
                      <a:lumMod val="85000"/>
                      <a:lumOff val="1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9" name="角丸四角形 198"/>
                <p:cNvSpPr/>
                <p:nvPr/>
              </p:nvSpPr>
              <p:spPr>
                <a:xfrm rot="20601490">
                  <a:off x="1702090" y="4172416"/>
                  <a:ext cx="511810" cy="336615"/>
                </a:xfrm>
                <a:prstGeom prst="roundRect">
                  <a:avLst>
                    <a:gd name="adj" fmla="val 41667"/>
                  </a:avLst>
                </a:prstGeom>
                <a:solidFill>
                  <a:srgbClr val="1F497D">
                    <a:lumMod val="60000"/>
                    <a:lumOff val="40000"/>
                  </a:srgbClr>
                </a:solidFill>
                <a:ln w="15875" cap="flat" cmpd="sng" algn="ctr">
                  <a:solidFill>
                    <a:sysClr val="windowText" lastClr="000000">
                      <a:lumMod val="85000"/>
                      <a:lumOff val="1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sp>
              <p:nvSpPr>
                <p:cNvPr id="200" name="円/楕円 199"/>
                <p:cNvSpPr/>
                <p:nvPr/>
              </p:nvSpPr>
              <p:spPr>
                <a:xfrm>
                  <a:off x="1641525" y="4251420"/>
                  <a:ext cx="285750" cy="285750"/>
                </a:xfrm>
                <a:prstGeom prst="ellipse">
                  <a:avLst/>
                </a:prstGeom>
                <a:solidFill>
                  <a:schemeClr val="tx2">
                    <a:lumMod val="60000"/>
                    <a:lumOff val="40000"/>
                  </a:schemeClr>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1" name="円弧 200"/>
                <p:cNvSpPr/>
                <p:nvPr/>
              </p:nvSpPr>
              <p:spPr>
                <a:xfrm rot="1492304" flipH="1" flipV="1">
                  <a:off x="1743525" y="4427442"/>
                  <a:ext cx="259640" cy="127726"/>
                </a:xfrm>
                <a:prstGeom prst="arc">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2" name="角丸四角形 201"/>
                <p:cNvSpPr/>
                <p:nvPr/>
              </p:nvSpPr>
              <p:spPr>
                <a:xfrm rot="1216413">
                  <a:off x="2065633" y="3864313"/>
                  <a:ext cx="461931" cy="600880"/>
                </a:xfrm>
                <a:prstGeom prst="roundRect">
                  <a:avLst>
                    <a:gd name="adj" fmla="val 46536"/>
                  </a:avLst>
                </a:prstGeom>
                <a:solidFill>
                  <a:schemeClr val="tx2">
                    <a:lumMod val="60000"/>
                    <a:lumOff val="40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3" name="角丸四角形 202"/>
                <p:cNvSpPr/>
                <p:nvPr/>
              </p:nvSpPr>
              <p:spPr>
                <a:xfrm>
                  <a:off x="2162855" y="4236204"/>
                  <a:ext cx="283655" cy="526771"/>
                </a:xfrm>
                <a:prstGeom prst="roundRect">
                  <a:avLst>
                    <a:gd name="adj" fmla="val 50000"/>
                  </a:avLst>
                </a:prstGeom>
                <a:solidFill>
                  <a:schemeClr val="tx2">
                    <a:lumMod val="60000"/>
                    <a:lumOff val="40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4" name="角丸四角形 203"/>
                <p:cNvSpPr/>
                <p:nvPr/>
              </p:nvSpPr>
              <p:spPr>
                <a:xfrm rot="20811897">
                  <a:off x="2210050" y="4562465"/>
                  <a:ext cx="283210" cy="526415"/>
                </a:xfrm>
                <a:prstGeom prst="roundRect">
                  <a:avLst>
                    <a:gd name="adj" fmla="val 23204"/>
                  </a:avLst>
                </a:prstGeom>
                <a:solidFill>
                  <a:srgbClr val="1F497D">
                    <a:lumMod val="60000"/>
                    <a:lumOff val="40000"/>
                  </a:srgbClr>
                </a:solidFill>
                <a:ln w="19050" cap="flat" cmpd="sng" algn="ctr">
                  <a:solidFill>
                    <a:sysClr val="windowText" lastClr="000000">
                      <a:lumMod val="85000"/>
                      <a:lumOff val="15000"/>
                    </a:sysClr>
                  </a:solidFill>
                  <a:prstDash val="solid"/>
                </a:ln>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sp>
              <p:nvSpPr>
                <p:cNvPr id="205" name="円/楕円 204"/>
                <p:cNvSpPr/>
                <p:nvPr/>
              </p:nvSpPr>
              <p:spPr>
                <a:xfrm>
                  <a:off x="1966314" y="4147854"/>
                  <a:ext cx="296949" cy="296949"/>
                </a:xfrm>
                <a:prstGeom prst="ellipse">
                  <a:avLst/>
                </a:prstGeom>
                <a:solidFill>
                  <a:schemeClr val="tx2">
                    <a:lumMod val="60000"/>
                    <a:lumOff val="40000"/>
                  </a:schemeClr>
                </a:solidFill>
                <a:ln w="1270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6" name="円/楕円 205"/>
                <p:cNvSpPr/>
                <p:nvPr/>
              </p:nvSpPr>
              <p:spPr>
                <a:xfrm>
                  <a:off x="2194744" y="4137510"/>
                  <a:ext cx="279496" cy="279496"/>
                </a:xfrm>
                <a:prstGeom prst="ellipse">
                  <a:avLst/>
                </a:prstGeom>
                <a:solidFill>
                  <a:schemeClr val="tx2">
                    <a:lumMod val="60000"/>
                    <a:lumOff val="40000"/>
                  </a:schemeClr>
                </a:solidFill>
                <a:ln w="1270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7" name="円/楕円 206"/>
                <p:cNvSpPr/>
                <p:nvPr/>
              </p:nvSpPr>
              <p:spPr>
                <a:xfrm>
                  <a:off x="2175694" y="4463853"/>
                  <a:ext cx="264990" cy="288389"/>
                </a:xfrm>
                <a:prstGeom prst="ellipse">
                  <a:avLst/>
                </a:prstGeom>
                <a:solidFill>
                  <a:schemeClr val="tx2">
                    <a:lumMod val="60000"/>
                    <a:lumOff val="40000"/>
                  </a:schemeClr>
                </a:solidFill>
                <a:ln w="1270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8" name="円弧 207"/>
                <p:cNvSpPr/>
                <p:nvPr/>
              </p:nvSpPr>
              <p:spPr>
                <a:xfrm rot="16981024" flipH="1">
                  <a:off x="1949710" y="4103965"/>
                  <a:ext cx="556926" cy="129045"/>
                </a:xfrm>
                <a:prstGeom prst="arc">
                  <a:avLst/>
                </a:prstGeom>
                <a:noFill/>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9" name="円弧 208"/>
                <p:cNvSpPr/>
                <p:nvPr/>
              </p:nvSpPr>
              <p:spPr>
                <a:xfrm flipH="1" flipV="1">
                  <a:off x="2022935" y="4321614"/>
                  <a:ext cx="244082" cy="114300"/>
                </a:xfrm>
                <a:prstGeom prst="arc">
                  <a:avLst/>
                </a:prstGeom>
                <a:noFill/>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0" name="円弧 209"/>
                <p:cNvSpPr/>
                <p:nvPr/>
              </p:nvSpPr>
              <p:spPr>
                <a:xfrm rot="20971028" flipV="1">
                  <a:off x="2217826" y="4681534"/>
                  <a:ext cx="212354" cy="62645"/>
                </a:xfrm>
                <a:prstGeom prst="arc">
                  <a:avLst>
                    <a:gd name="adj1" fmla="val 11147678"/>
                    <a:gd name="adj2" fmla="val 0"/>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211" name="グループ化 210"/>
                <p:cNvGrpSpPr/>
                <p:nvPr/>
              </p:nvGrpSpPr>
              <p:grpSpPr>
                <a:xfrm rot="21340340">
                  <a:off x="2287734" y="5126496"/>
                  <a:ext cx="333437" cy="180975"/>
                  <a:chOff x="3562288" y="5210175"/>
                  <a:chExt cx="2343505" cy="1189615"/>
                </a:xfrm>
              </p:grpSpPr>
              <p:sp>
                <p:nvSpPr>
                  <p:cNvPr id="213" name="フリーフォーム 212"/>
                  <p:cNvSpPr/>
                  <p:nvPr/>
                </p:nvSpPr>
                <p:spPr>
                  <a:xfrm>
                    <a:off x="3562288" y="5210175"/>
                    <a:ext cx="2343505" cy="1189615"/>
                  </a:xfrm>
                  <a:custGeom>
                    <a:avLst/>
                    <a:gdLst>
                      <a:gd name="connsiteX0" fmla="*/ 752537 w 2343505"/>
                      <a:gd name="connsiteY0" fmla="*/ 0 h 1189615"/>
                      <a:gd name="connsiteX1" fmla="*/ 466787 w 2343505"/>
                      <a:gd name="connsiteY1" fmla="*/ 95250 h 1189615"/>
                      <a:gd name="connsiteX2" fmla="*/ 238187 w 2343505"/>
                      <a:gd name="connsiteY2" fmla="*/ 238125 h 1189615"/>
                      <a:gd name="connsiteX3" fmla="*/ 66737 w 2343505"/>
                      <a:gd name="connsiteY3" fmla="*/ 485775 h 1189615"/>
                      <a:gd name="connsiteX4" fmla="*/ 62 w 2343505"/>
                      <a:gd name="connsiteY4" fmla="*/ 704850 h 1189615"/>
                      <a:gd name="connsiteX5" fmla="*/ 76262 w 2343505"/>
                      <a:gd name="connsiteY5" fmla="*/ 962025 h 1189615"/>
                      <a:gd name="connsiteX6" fmla="*/ 304862 w 2343505"/>
                      <a:gd name="connsiteY6" fmla="*/ 1076325 h 1189615"/>
                      <a:gd name="connsiteX7" fmla="*/ 904937 w 2343505"/>
                      <a:gd name="connsiteY7" fmla="*/ 1162050 h 1189615"/>
                      <a:gd name="connsiteX8" fmla="*/ 1381187 w 2343505"/>
                      <a:gd name="connsiteY8" fmla="*/ 1181100 h 1189615"/>
                      <a:gd name="connsiteX9" fmla="*/ 1943162 w 2343505"/>
                      <a:gd name="connsiteY9" fmla="*/ 1181100 h 1189615"/>
                      <a:gd name="connsiteX10" fmla="*/ 2257487 w 2343505"/>
                      <a:gd name="connsiteY10" fmla="*/ 1076325 h 1189615"/>
                      <a:gd name="connsiteX11" fmla="*/ 2343212 w 2343505"/>
                      <a:gd name="connsiteY11" fmla="*/ 885825 h 1189615"/>
                      <a:gd name="connsiteX12" fmla="*/ 2238437 w 2343505"/>
                      <a:gd name="connsiteY12" fmla="*/ 609600 h 1189615"/>
                      <a:gd name="connsiteX13" fmla="*/ 2000312 w 2343505"/>
                      <a:gd name="connsiteY13" fmla="*/ 228600 h 1189615"/>
                      <a:gd name="connsiteX14" fmla="*/ 1809812 w 2343505"/>
                      <a:gd name="connsiteY14" fmla="*/ 104775 h 1189615"/>
                      <a:gd name="connsiteX15" fmla="*/ 1638362 w 2343505"/>
                      <a:gd name="connsiteY15" fmla="*/ 38100 h 1189615"/>
                      <a:gd name="connsiteX16" fmla="*/ 1228787 w 2343505"/>
                      <a:gd name="connsiteY16" fmla="*/ 9525 h 1189615"/>
                      <a:gd name="connsiteX17" fmla="*/ 981137 w 2343505"/>
                      <a:gd name="connsiteY17" fmla="*/ 9525 h 1189615"/>
                      <a:gd name="connsiteX18" fmla="*/ 752537 w 2343505"/>
                      <a:gd name="connsiteY18" fmla="*/ 0 h 1189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43505" h="1189615">
                        <a:moveTo>
                          <a:pt x="752537" y="0"/>
                        </a:moveTo>
                        <a:cubicBezTo>
                          <a:pt x="652524" y="27781"/>
                          <a:pt x="552512" y="55563"/>
                          <a:pt x="466787" y="95250"/>
                        </a:cubicBezTo>
                        <a:cubicBezTo>
                          <a:pt x="381062" y="134937"/>
                          <a:pt x="304862" y="173038"/>
                          <a:pt x="238187" y="238125"/>
                        </a:cubicBezTo>
                        <a:cubicBezTo>
                          <a:pt x="171512" y="303212"/>
                          <a:pt x="106424" y="407988"/>
                          <a:pt x="66737" y="485775"/>
                        </a:cubicBezTo>
                        <a:cubicBezTo>
                          <a:pt x="27049" y="563563"/>
                          <a:pt x="-1525" y="625475"/>
                          <a:pt x="62" y="704850"/>
                        </a:cubicBezTo>
                        <a:cubicBezTo>
                          <a:pt x="1649" y="784225"/>
                          <a:pt x="25462" y="900113"/>
                          <a:pt x="76262" y="962025"/>
                        </a:cubicBezTo>
                        <a:cubicBezTo>
                          <a:pt x="127062" y="1023938"/>
                          <a:pt x="166750" y="1042988"/>
                          <a:pt x="304862" y="1076325"/>
                        </a:cubicBezTo>
                        <a:cubicBezTo>
                          <a:pt x="442974" y="1109662"/>
                          <a:pt x="725550" y="1144588"/>
                          <a:pt x="904937" y="1162050"/>
                        </a:cubicBezTo>
                        <a:cubicBezTo>
                          <a:pt x="1084324" y="1179512"/>
                          <a:pt x="1208150" y="1177925"/>
                          <a:pt x="1381187" y="1181100"/>
                        </a:cubicBezTo>
                        <a:cubicBezTo>
                          <a:pt x="1554224" y="1184275"/>
                          <a:pt x="1797112" y="1198562"/>
                          <a:pt x="1943162" y="1181100"/>
                        </a:cubicBezTo>
                        <a:cubicBezTo>
                          <a:pt x="2089212" y="1163638"/>
                          <a:pt x="2190812" y="1125538"/>
                          <a:pt x="2257487" y="1076325"/>
                        </a:cubicBezTo>
                        <a:cubicBezTo>
                          <a:pt x="2324162" y="1027113"/>
                          <a:pt x="2346387" y="963612"/>
                          <a:pt x="2343212" y="885825"/>
                        </a:cubicBezTo>
                        <a:cubicBezTo>
                          <a:pt x="2340037" y="808038"/>
                          <a:pt x="2295587" y="719138"/>
                          <a:pt x="2238437" y="609600"/>
                        </a:cubicBezTo>
                        <a:cubicBezTo>
                          <a:pt x="2181287" y="500062"/>
                          <a:pt x="2071749" y="312737"/>
                          <a:pt x="2000312" y="228600"/>
                        </a:cubicBezTo>
                        <a:cubicBezTo>
                          <a:pt x="1928875" y="144463"/>
                          <a:pt x="1870137" y="136525"/>
                          <a:pt x="1809812" y="104775"/>
                        </a:cubicBezTo>
                        <a:cubicBezTo>
                          <a:pt x="1749487" y="73025"/>
                          <a:pt x="1735200" y="53975"/>
                          <a:pt x="1638362" y="38100"/>
                        </a:cubicBezTo>
                        <a:cubicBezTo>
                          <a:pt x="1541525" y="22225"/>
                          <a:pt x="1338324" y="14287"/>
                          <a:pt x="1228787" y="9525"/>
                        </a:cubicBezTo>
                        <a:cubicBezTo>
                          <a:pt x="1119250" y="4763"/>
                          <a:pt x="981137" y="9525"/>
                          <a:pt x="981137" y="9525"/>
                        </a:cubicBezTo>
                        <a:lnTo>
                          <a:pt x="752537" y="0"/>
                        </a:lnTo>
                        <a:close/>
                      </a:path>
                    </a:pathLst>
                  </a:custGeom>
                  <a:solidFill>
                    <a:srgbClr val="996633"/>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4" name="フリーフォーム 213"/>
                  <p:cNvSpPr/>
                  <p:nvPr/>
                </p:nvSpPr>
                <p:spPr>
                  <a:xfrm>
                    <a:off x="3600450" y="5867400"/>
                    <a:ext cx="2252486" cy="300062"/>
                  </a:xfrm>
                  <a:custGeom>
                    <a:avLst/>
                    <a:gdLst>
                      <a:gd name="connsiteX0" fmla="*/ 0 w 2252486"/>
                      <a:gd name="connsiteY0" fmla="*/ 0 h 300062"/>
                      <a:gd name="connsiteX1" fmla="*/ 314325 w 2252486"/>
                      <a:gd name="connsiteY1" fmla="*/ 152400 h 300062"/>
                      <a:gd name="connsiteX2" fmla="*/ 790575 w 2252486"/>
                      <a:gd name="connsiteY2" fmla="*/ 257175 h 300062"/>
                      <a:gd name="connsiteX3" fmla="*/ 1143000 w 2252486"/>
                      <a:gd name="connsiteY3" fmla="*/ 285750 h 300062"/>
                      <a:gd name="connsiteX4" fmla="*/ 1657350 w 2252486"/>
                      <a:gd name="connsiteY4" fmla="*/ 295275 h 300062"/>
                      <a:gd name="connsiteX5" fmla="*/ 2047875 w 2252486"/>
                      <a:gd name="connsiteY5" fmla="*/ 209550 h 300062"/>
                      <a:gd name="connsiteX6" fmla="*/ 2238375 w 2252486"/>
                      <a:gd name="connsiteY6" fmla="*/ 114300 h 300062"/>
                      <a:gd name="connsiteX7" fmla="*/ 2238375 w 2252486"/>
                      <a:gd name="connsiteY7" fmla="*/ 104775 h 300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52486" h="300062">
                        <a:moveTo>
                          <a:pt x="0" y="0"/>
                        </a:moveTo>
                        <a:cubicBezTo>
                          <a:pt x="91281" y="54769"/>
                          <a:pt x="182563" y="109538"/>
                          <a:pt x="314325" y="152400"/>
                        </a:cubicBezTo>
                        <a:cubicBezTo>
                          <a:pt x="446087" y="195262"/>
                          <a:pt x="652463" y="234950"/>
                          <a:pt x="790575" y="257175"/>
                        </a:cubicBezTo>
                        <a:cubicBezTo>
                          <a:pt x="928687" y="279400"/>
                          <a:pt x="998538" y="279400"/>
                          <a:pt x="1143000" y="285750"/>
                        </a:cubicBezTo>
                        <a:cubicBezTo>
                          <a:pt x="1287462" y="292100"/>
                          <a:pt x="1506538" y="307975"/>
                          <a:pt x="1657350" y="295275"/>
                        </a:cubicBezTo>
                        <a:cubicBezTo>
                          <a:pt x="1808162" y="282575"/>
                          <a:pt x="1951037" y="239713"/>
                          <a:pt x="2047875" y="209550"/>
                        </a:cubicBezTo>
                        <a:cubicBezTo>
                          <a:pt x="2144713" y="179387"/>
                          <a:pt x="2206625" y="131762"/>
                          <a:pt x="2238375" y="114300"/>
                        </a:cubicBezTo>
                        <a:cubicBezTo>
                          <a:pt x="2270125" y="96838"/>
                          <a:pt x="2238375" y="104775"/>
                          <a:pt x="2238375" y="104775"/>
                        </a:cubicBezTo>
                      </a:path>
                    </a:pathLst>
                  </a:custGeom>
                  <a:no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212" name="円弧 211"/>
                <p:cNvSpPr/>
                <p:nvPr/>
              </p:nvSpPr>
              <p:spPr>
                <a:xfrm>
                  <a:off x="2221206" y="4272388"/>
                  <a:ext cx="219075" cy="135093"/>
                </a:xfrm>
                <a:prstGeom prst="arc">
                  <a:avLst/>
                </a:prstGeom>
                <a:noFill/>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101" name="角丸四角形 100"/>
              <p:cNvSpPr/>
              <p:nvPr/>
            </p:nvSpPr>
            <p:spPr>
              <a:xfrm>
                <a:off x="2163261" y="4657724"/>
                <a:ext cx="546800" cy="489147"/>
              </a:xfrm>
              <a:prstGeom prst="roundRect">
                <a:avLst>
                  <a:gd name="adj" fmla="val 32683"/>
                </a:avLst>
              </a:prstGeom>
              <a:solidFill>
                <a:schemeClr val="tx2">
                  <a:lumMod val="60000"/>
                  <a:lumOff val="40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2" name="円/楕円 101"/>
              <p:cNvSpPr/>
              <p:nvPr/>
            </p:nvSpPr>
            <p:spPr>
              <a:xfrm rot="151449">
                <a:off x="2206799" y="4965240"/>
                <a:ext cx="464918" cy="257175"/>
              </a:xfrm>
              <a:prstGeom prst="ellipse">
                <a:avLst/>
              </a:prstGeom>
              <a:solidFill>
                <a:schemeClr val="tx2">
                  <a:lumMod val="60000"/>
                  <a:lumOff val="40000"/>
                </a:schemeClr>
              </a:solidFill>
              <a:ln w="1905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3" name="円弧 102"/>
              <p:cNvSpPr/>
              <p:nvPr/>
            </p:nvSpPr>
            <p:spPr>
              <a:xfrm rot="201345">
                <a:off x="2154392" y="5048969"/>
                <a:ext cx="510849" cy="228885"/>
              </a:xfrm>
              <a:prstGeom prst="arc">
                <a:avLst>
                  <a:gd name="adj1" fmla="val 11249751"/>
                  <a:gd name="adj2" fmla="val 0"/>
                </a:avLst>
              </a:prstGeom>
              <a:noFill/>
              <a:ln w="50800">
                <a:solidFill>
                  <a:srgbClr val="2A1F00"/>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4" name="正方形/長方形 103"/>
              <p:cNvSpPr/>
              <p:nvPr/>
            </p:nvSpPr>
            <p:spPr>
              <a:xfrm rot="444362">
                <a:off x="2300902" y="5003255"/>
                <a:ext cx="179511" cy="72603"/>
              </a:xfrm>
              <a:prstGeom prst="rect">
                <a:avLst/>
              </a:prstGeom>
              <a:solidFill>
                <a:schemeClr val="bg1">
                  <a:lumMod val="75000"/>
                  <a:alpha val="99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5" name="円/楕円 104"/>
              <p:cNvSpPr/>
              <p:nvPr/>
            </p:nvSpPr>
            <p:spPr>
              <a:xfrm rot="21165867">
                <a:off x="2095384" y="4501393"/>
                <a:ext cx="661943" cy="338792"/>
              </a:xfrm>
              <a:prstGeom prst="ellipse">
                <a:avLst/>
              </a:prstGeom>
              <a:solidFill>
                <a:schemeClr val="tx2">
                  <a:lumMod val="60000"/>
                  <a:lumOff val="40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6" name="円/楕円 105"/>
              <p:cNvSpPr/>
              <p:nvPr/>
            </p:nvSpPr>
            <p:spPr>
              <a:xfrm>
                <a:off x="2603176" y="4562185"/>
                <a:ext cx="268512" cy="257174"/>
              </a:xfrm>
              <a:prstGeom prst="ellipse">
                <a:avLst/>
              </a:prstGeom>
              <a:solidFill>
                <a:schemeClr val="tx2">
                  <a:lumMod val="60000"/>
                  <a:lumOff val="40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7" name="角丸四角形 106"/>
              <p:cNvSpPr/>
              <p:nvPr/>
            </p:nvSpPr>
            <p:spPr>
              <a:xfrm rot="1794088">
                <a:off x="2713793" y="4646932"/>
                <a:ext cx="341265" cy="248288"/>
              </a:xfrm>
              <a:prstGeom prst="roundRect">
                <a:avLst>
                  <a:gd name="adj" fmla="val 36442"/>
                </a:avLst>
              </a:prstGeom>
              <a:solidFill>
                <a:schemeClr val="tx2">
                  <a:lumMod val="60000"/>
                  <a:lumOff val="40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8" name="円/楕円 107"/>
              <p:cNvSpPr/>
              <p:nvPr/>
            </p:nvSpPr>
            <p:spPr>
              <a:xfrm>
                <a:off x="2172786" y="4676774"/>
                <a:ext cx="536537" cy="236918"/>
              </a:xfrm>
              <a:prstGeom prst="ellipse">
                <a:avLst/>
              </a:prstGeom>
              <a:solidFill>
                <a:schemeClr val="tx2">
                  <a:lumMod val="60000"/>
                  <a:lumOff val="40000"/>
                </a:schemeClr>
              </a:solidFill>
              <a:ln w="1270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9" name="円/楕円 108"/>
              <p:cNvSpPr/>
              <p:nvPr/>
            </p:nvSpPr>
            <p:spPr>
              <a:xfrm>
                <a:off x="2544554" y="4558258"/>
                <a:ext cx="299415" cy="244082"/>
              </a:xfrm>
              <a:prstGeom prst="ellipse">
                <a:avLst/>
              </a:prstGeom>
              <a:solidFill>
                <a:schemeClr val="tx2">
                  <a:lumMod val="60000"/>
                  <a:lumOff val="40000"/>
                </a:schemeClr>
              </a:solidFill>
              <a:ln w="1270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0" name="角丸四角形 109"/>
              <p:cNvSpPr/>
              <p:nvPr/>
            </p:nvSpPr>
            <p:spPr>
              <a:xfrm rot="552715">
                <a:off x="2847422" y="4735790"/>
                <a:ext cx="235430" cy="385107"/>
              </a:xfrm>
              <a:prstGeom prst="roundRect">
                <a:avLst>
                  <a:gd name="adj" fmla="val 44987"/>
                </a:avLst>
              </a:prstGeom>
              <a:solidFill>
                <a:schemeClr val="tx2">
                  <a:lumMod val="60000"/>
                  <a:lumOff val="40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1" name="円/楕円 110"/>
              <p:cNvSpPr/>
              <p:nvPr/>
            </p:nvSpPr>
            <p:spPr>
              <a:xfrm>
                <a:off x="2823066" y="4686299"/>
                <a:ext cx="238125" cy="238125"/>
              </a:xfrm>
              <a:prstGeom prst="ellipse">
                <a:avLst/>
              </a:prstGeom>
              <a:solidFill>
                <a:schemeClr val="tx2">
                  <a:lumMod val="60000"/>
                  <a:lumOff val="40000"/>
                </a:schemeClr>
              </a:solidFill>
              <a:ln w="1270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2" name="円弧 111"/>
              <p:cNvSpPr/>
              <p:nvPr/>
            </p:nvSpPr>
            <p:spPr>
              <a:xfrm rot="16200000">
                <a:off x="2778166" y="4868143"/>
                <a:ext cx="233584" cy="101978"/>
              </a:xfrm>
              <a:prstGeom prst="arc">
                <a:avLst/>
              </a:prstGeom>
              <a:noFill/>
              <a:ln w="158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3" name="角丸四角形 112"/>
              <p:cNvSpPr/>
              <p:nvPr/>
            </p:nvSpPr>
            <p:spPr>
              <a:xfrm rot="1146460">
                <a:off x="2840472" y="5081334"/>
                <a:ext cx="166873" cy="45719"/>
              </a:xfrm>
              <a:prstGeom prst="roundRect">
                <a:avLst/>
              </a:prstGeom>
              <a:solidFill>
                <a:schemeClr val="tx2">
                  <a:lumMod val="60000"/>
                  <a:lumOff val="40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4" name="円弧 113"/>
              <p:cNvSpPr/>
              <p:nvPr/>
            </p:nvSpPr>
            <p:spPr>
              <a:xfrm flipH="1">
                <a:off x="2690272" y="4555418"/>
                <a:ext cx="52175" cy="255552"/>
              </a:xfrm>
              <a:prstGeom prst="arc">
                <a:avLst>
                  <a:gd name="adj1" fmla="val 16200000"/>
                  <a:gd name="adj2" fmla="val 5472618"/>
                </a:avLst>
              </a:prstGeom>
              <a:noFill/>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5" name="角丸四角形 114"/>
              <p:cNvSpPr/>
              <p:nvPr/>
            </p:nvSpPr>
            <p:spPr>
              <a:xfrm rot="20583761">
                <a:off x="1896343" y="4588538"/>
                <a:ext cx="420144" cy="256255"/>
              </a:xfrm>
              <a:prstGeom prst="roundRect">
                <a:avLst>
                  <a:gd name="adj" fmla="val 50000"/>
                </a:avLst>
              </a:prstGeom>
              <a:solidFill>
                <a:schemeClr val="tx2">
                  <a:lumMod val="60000"/>
                  <a:lumOff val="40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6" name="角丸四角形 115"/>
              <p:cNvSpPr/>
              <p:nvPr/>
            </p:nvSpPr>
            <p:spPr>
              <a:xfrm rot="21358545">
                <a:off x="1741281" y="4645941"/>
                <a:ext cx="326902" cy="253739"/>
              </a:xfrm>
              <a:prstGeom prst="roundRect">
                <a:avLst>
                  <a:gd name="adj" fmla="val 35757"/>
                </a:avLst>
              </a:prstGeom>
              <a:solidFill>
                <a:srgbClr val="1F497D">
                  <a:lumMod val="60000"/>
                  <a:lumOff val="40000"/>
                </a:srgbClr>
              </a:solidFill>
              <a:ln w="19050" cap="flat" cmpd="sng" algn="ctr">
                <a:solidFill>
                  <a:sysClr val="windowText" lastClr="000000">
                    <a:lumMod val="85000"/>
                    <a:lumOff val="15000"/>
                  </a:sysClr>
                </a:solidFill>
                <a:prstDash val="solid"/>
              </a:ln>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sp>
            <p:nvSpPr>
              <p:cNvPr id="117" name="円/楕円 116"/>
              <p:cNvSpPr/>
              <p:nvPr/>
            </p:nvSpPr>
            <p:spPr>
              <a:xfrm>
                <a:off x="2134346" y="4558258"/>
                <a:ext cx="310095" cy="316328"/>
              </a:xfrm>
              <a:prstGeom prst="ellipse">
                <a:avLst/>
              </a:prstGeom>
              <a:solidFill>
                <a:schemeClr val="tx2">
                  <a:lumMod val="60000"/>
                  <a:lumOff val="40000"/>
                </a:schemeClr>
              </a:solidFill>
              <a:ln w="1270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8" name="円弧 117"/>
              <p:cNvSpPr/>
              <p:nvPr/>
            </p:nvSpPr>
            <p:spPr>
              <a:xfrm flipH="1">
                <a:off x="2166407" y="4634783"/>
                <a:ext cx="62066" cy="486949"/>
              </a:xfrm>
              <a:prstGeom prst="arc">
                <a:avLst/>
              </a:prstGeom>
              <a:no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9" name="円/楕円 118"/>
              <p:cNvSpPr/>
              <p:nvPr/>
            </p:nvSpPr>
            <p:spPr>
              <a:xfrm>
                <a:off x="1905045" y="4626818"/>
                <a:ext cx="239166" cy="226824"/>
              </a:xfrm>
              <a:prstGeom prst="ellipse">
                <a:avLst/>
              </a:prstGeom>
              <a:solidFill>
                <a:schemeClr val="tx2">
                  <a:lumMod val="60000"/>
                  <a:lumOff val="40000"/>
                </a:schemeClr>
              </a:solidFill>
              <a:ln w="1270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0" name="円弧 119"/>
              <p:cNvSpPr/>
              <p:nvPr/>
            </p:nvSpPr>
            <p:spPr>
              <a:xfrm flipH="1" flipV="1">
                <a:off x="1950193" y="4588113"/>
                <a:ext cx="126491" cy="286473"/>
              </a:xfrm>
              <a:prstGeom prst="arc">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1" name="角丸四角形 120"/>
              <p:cNvSpPr/>
              <p:nvPr/>
            </p:nvSpPr>
            <p:spPr>
              <a:xfrm>
                <a:off x="1711856" y="4675226"/>
                <a:ext cx="45719" cy="199377"/>
              </a:xfrm>
              <a:prstGeom prst="roundRect">
                <a:avLst>
                  <a:gd name="adj" fmla="val 50000"/>
                </a:avLst>
              </a:prstGeom>
              <a:solidFill>
                <a:schemeClr val="tx2">
                  <a:lumMod val="60000"/>
                  <a:lumOff val="40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2" name="フリーフォーム 121"/>
              <p:cNvSpPr/>
              <p:nvPr/>
            </p:nvSpPr>
            <p:spPr>
              <a:xfrm>
                <a:off x="2325546" y="4569062"/>
                <a:ext cx="81644" cy="432657"/>
              </a:xfrm>
              <a:custGeom>
                <a:avLst/>
                <a:gdLst>
                  <a:gd name="connsiteX0" fmla="*/ 127402 w 184552"/>
                  <a:gd name="connsiteY0" fmla="*/ 838200 h 838200"/>
                  <a:gd name="connsiteX1" fmla="*/ 3577 w 184552"/>
                  <a:gd name="connsiteY1" fmla="*/ 762000 h 838200"/>
                  <a:gd name="connsiteX2" fmla="*/ 41677 w 184552"/>
                  <a:gd name="connsiteY2" fmla="*/ 600075 h 838200"/>
                  <a:gd name="connsiteX3" fmla="*/ 127402 w 184552"/>
                  <a:gd name="connsiteY3" fmla="*/ 457200 h 838200"/>
                  <a:gd name="connsiteX4" fmla="*/ 127402 w 184552"/>
                  <a:gd name="connsiteY4" fmla="*/ 247650 h 838200"/>
                  <a:gd name="connsiteX5" fmla="*/ 184552 w 184552"/>
                  <a:gd name="connsiteY5" fmla="*/ 0 h 83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4552" h="838200">
                    <a:moveTo>
                      <a:pt x="127402" y="838200"/>
                    </a:moveTo>
                    <a:cubicBezTo>
                      <a:pt x="72633" y="819943"/>
                      <a:pt x="17864" y="801687"/>
                      <a:pt x="3577" y="762000"/>
                    </a:cubicBezTo>
                    <a:cubicBezTo>
                      <a:pt x="-10710" y="722313"/>
                      <a:pt x="21040" y="650875"/>
                      <a:pt x="41677" y="600075"/>
                    </a:cubicBezTo>
                    <a:cubicBezTo>
                      <a:pt x="62314" y="549275"/>
                      <a:pt x="113114" y="515937"/>
                      <a:pt x="127402" y="457200"/>
                    </a:cubicBezTo>
                    <a:cubicBezTo>
                      <a:pt x="141690" y="398462"/>
                      <a:pt x="117877" y="323850"/>
                      <a:pt x="127402" y="247650"/>
                    </a:cubicBezTo>
                    <a:cubicBezTo>
                      <a:pt x="136927" y="171450"/>
                      <a:pt x="160739" y="85725"/>
                      <a:pt x="184552" y="0"/>
                    </a:cubicBezTo>
                  </a:path>
                </a:pathLst>
              </a:custGeom>
              <a:noFill/>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3" name="フローチャート: 手作業 122"/>
              <p:cNvSpPr/>
              <p:nvPr/>
            </p:nvSpPr>
            <p:spPr>
              <a:xfrm rot="21426884">
                <a:off x="2191354" y="4692081"/>
                <a:ext cx="166563" cy="147937"/>
              </a:xfrm>
              <a:prstGeom prst="flowChartManualOperation">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4" name="台形 123"/>
              <p:cNvSpPr/>
              <p:nvPr/>
            </p:nvSpPr>
            <p:spPr>
              <a:xfrm rot="286660" flipV="1">
                <a:off x="2451269" y="4682276"/>
                <a:ext cx="176466" cy="171322"/>
              </a:xfrm>
              <a:prstGeom prst="trapezoid">
                <a:avLst>
                  <a:gd name="adj" fmla="val 6250"/>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84" name="円/楕円 83"/>
            <p:cNvSpPr/>
            <p:nvPr/>
          </p:nvSpPr>
          <p:spPr>
            <a:xfrm>
              <a:off x="2299371" y="4245818"/>
              <a:ext cx="256960" cy="381000"/>
            </a:xfrm>
            <a:prstGeom prst="ellipse">
              <a:avLst/>
            </a:prstGeom>
            <a:solidFill>
              <a:srgbClr val="FFCC99"/>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5" name="二等辺三角形 84"/>
            <p:cNvSpPr/>
            <p:nvPr/>
          </p:nvSpPr>
          <p:spPr>
            <a:xfrm rot="2634649" flipH="1">
              <a:off x="2465656" y="4487941"/>
              <a:ext cx="96196" cy="175932"/>
            </a:xfrm>
            <a:prstGeom prst="triangle">
              <a:avLst/>
            </a:prstGeom>
            <a:solidFill>
              <a:schemeClr val="tx2">
                <a:lumMod val="60000"/>
                <a:lumOff val="40000"/>
              </a:schemeClr>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6" name="二等辺三角形 85"/>
            <p:cNvSpPr/>
            <p:nvPr/>
          </p:nvSpPr>
          <p:spPr>
            <a:xfrm rot="18423715" flipH="1">
              <a:off x="2297146" y="4494630"/>
              <a:ext cx="78856" cy="164263"/>
            </a:xfrm>
            <a:prstGeom prst="triangle">
              <a:avLst/>
            </a:prstGeom>
            <a:solidFill>
              <a:srgbClr val="1F497D">
                <a:lumMod val="60000"/>
                <a:lumOff val="40000"/>
              </a:srgbClr>
            </a:solidFill>
            <a:ln w="19050" cap="flat" cmpd="sng" algn="ctr">
              <a:solidFill>
                <a:sysClr val="windowText" lastClr="000000">
                  <a:lumMod val="85000"/>
                  <a:lumOff val="15000"/>
                </a:sysClr>
              </a:solidFill>
              <a:prstDash val="solid"/>
            </a:ln>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grpSp>
          <p:nvGrpSpPr>
            <p:cNvPr id="87" name="グループ化 86"/>
            <p:cNvGrpSpPr/>
            <p:nvPr/>
          </p:nvGrpSpPr>
          <p:grpSpPr>
            <a:xfrm>
              <a:off x="2148131" y="3869468"/>
              <a:ext cx="636480" cy="705164"/>
              <a:chOff x="2127389" y="3430247"/>
              <a:chExt cx="636480" cy="705164"/>
            </a:xfrm>
          </p:grpSpPr>
          <p:sp>
            <p:nvSpPr>
              <p:cNvPr id="88" name="円/楕円 87"/>
              <p:cNvSpPr/>
              <p:nvPr/>
            </p:nvSpPr>
            <p:spPr>
              <a:xfrm>
                <a:off x="2315821" y="3563457"/>
                <a:ext cx="363343" cy="520146"/>
              </a:xfrm>
              <a:prstGeom prst="ellipse">
                <a:avLst/>
              </a:prstGeom>
              <a:solidFill>
                <a:schemeClr val="tx1">
                  <a:lumMod val="85000"/>
                  <a:lumOff val="15000"/>
                </a:schemeClr>
              </a:solidFill>
              <a:ln w="1270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9" name="円/楕円 88"/>
              <p:cNvSpPr/>
              <p:nvPr/>
            </p:nvSpPr>
            <p:spPr>
              <a:xfrm>
                <a:off x="2173721" y="3592032"/>
                <a:ext cx="450990" cy="520146"/>
              </a:xfrm>
              <a:prstGeom prst="ellipse">
                <a:avLst/>
              </a:prstGeom>
              <a:solidFill>
                <a:srgbClr val="FFCC99"/>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0" name="円/楕円 89"/>
              <p:cNvSpPr/>
              <p:nvPr/>
            </p:nvSpPr>
            <p:spPr>
              <a:xfrm>
                <a:off x="2165797" y="3828299"/>
                <a:ext cx="164973" cy="127096"/>
              </a:xfrm>
              <a:prstGeom prst="ellipse">
                <a:avLst/>
              </a:prstGeom>
              <a:solidFill>
                <a:srgbClr val="FFCC99"/>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1" name="円弧 90"/>
              <p:cNvSpPr/>
              <p:nvPr/>
            </p:nvSpPr>
            <p:spPr>
              <a:xfrm rot="169073">
                <a:off x="2252301" y="4014593"/>
                <a:ext cx="198703" cy="120818"/>
              </a:xfrm>
              <a:prstGeom prst="arc">
                <a:avLst>
                  <a:gd name="adj1" fmla="val 11466094"/>
                  <a:gd name="adj2" fmla="val 0"/>
                </a:avLst>
              </a:prstGeom>
              <a:no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2" name="円/楕円 91"/>
              <p:cNvSpPr/>
              <p:nvPr/>
            </p:nvSpPr>
            <p:spPr>
              <a:xfrm>
                <a:off x="2343184" y="3773516"/>
                <a:ext cx="45719" cy="66376"/>
              </a:xfrm>
              <a:prstGeom prst="ellipse">
                <a:avLst/>
              </a:prstGeom>
              <a:solidFill>
                <a:sysClr val="windowText" lastClr="000000">
                  <a:lumMod val="85000"/>
                  <a:lumOff val="15000"/>
                </a:sysClr>
              </a:solidFill>
              <a:ln w="12700" cap="flat" cmpd="sng" algn="ctr">
                <a:solidFill>
                  <a:sysClr val="windowText" lastClr="000000">
                    <a:lumMod val="85000"/>
                    <a:lumOff val="15000"/>
                  </a:sysClr>
                </a:solidFill>
                <a:prstDash val="solid"/>
              </a:ln>
              <a:effectLst/>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a:effectLst/>
                    <a:latin typeface="ＭＳ Ｐゴシック"/>
                    <a:ea typeface="ＭＳ 明朝"/>
                    <a:cs typeface="Times New Roman"/>
                  </a:rPr>
                  <a:t> </a:t>
                </a:r>
                <a:endParaRPr lang="ja-JP" sz="1200">
                  <a:effectLst/>
                  <a:latin typeface="ＭＳ Ｐゴシック"/>
                  <a:cs typeface="ＭＳ Ｐゴシック"/>
                </a:endParaRPr>
              </a:p>
            </p:txBody>
          </p:sp>
          <p:sp>
            <p:nvSpPr>
              <p:cNvPr id="93" name="月 92"/>
              <p:cNvSpPr/>
              <p:nvPr/>
            </p:nvSpPr>
            <p:spPr>
              <a:xfrm flipH="1">
                <a:off x="2484561" y="3512854"/>
                <a:ext cx="124852" cy="570749"/>
              </a:xfrm>
              <a:prstGeom prst="moon">
                <a:avLst/>
              </a:prstGeom>
              <a:solidFill>
                <a:srgbClr val="FFC000"/>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94" name="グループ化 93"/>
              <p:cNvGrpSpPr/>
              <p:nvPr/>
            </p:nvGrpSpPr>
            <p:grpSpPr>
              <a:xfrm rot="20632876">
                <a:off x="2127389" y="3430247"/>
                <a:ext cx="608024" cy="515906"/>
                <a:chOff x="2030527" y="2889148"/>
                <a:chExt cx="662160" cy="561840"/>
              </a:xfrm>
            </p:grpSpPr>
            <p:sp>
              <p:nvSpPr>
                <p:cNvPr id="96" name="弦 95"/>
                <p:cNvSpPr/>
                <p:nvPr/>
              </p:nvSpPr>
              <p:spPr>
                <a:xfrm rot="9098160">
                  <a:off x="2070397" y="2889148"/>
                  <a:ext cx="580739" cy="561840"/>
                </a:xfrm>
                <a:prstGeom prst="chord">
                  <a:avLst>
                    <a:gd name="adj1" fmla="val 2700000"/>
                    <a:gd name="adj2" fmla="val 13753794"/>
                  </a:avLst>
                </a:prstGeom>
                <a:solidFill>
                  <a:srgbClr val="FFC000"/>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7" name="角丸四角形 96"/>
                <p:cNvSpPr/>
                <p:nvPr/>
              </p:nvSpPr>
              <p:spPr>
                <a:xfrm rot="1173278">
                  <a:off x="2030527" y="3173388"/>
                  <a:ext cx="662160" cy="45719"/>
                </a:xfrm>
                <a:prstGeom prst="roundRect">
                  <a:avLst>
                    <a:gd name="adj" fmla="val 50000"/>
                  </a:avLst>
                </a:prstGeom>
                <a:solidFill>
                  <a:srgbClr val="FFC000"/>
                </a:solidFill>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95" name="円弧 94"/>
              <p:cNvSpPr/>
              <p:nvPr/>
            </p:nvSpPr>
            <p:spPr>
              <a:xfrm rot="16200000" flipH="1">
                <a:off x="2431803" y="3450224"/>
                <a:ext cx="260483" cy="403649"/>
              </a:xfrm>
              <a:prstGeom prst="arc">
                <a:avLst/>
              </a:prstGeom>
              <a:noFill/>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spTree>
    <p:extLst>
      <p:ext uri="{BB962C8B-B14F-4D97-AF65-F5344CB8AC3E}">
        <p14:creationId xmlns:p14="http://schemas.microsoft.com/office/powerpoint/2010/main" val="2904924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60648" y="8265368"/>
            <a:ext cx="6336704" cy="1524168"/>
          </a:xfrm>
          <a:prstGeom prst="rect">
            <a:avLst/>
          </a:prstGeom>
          <a:solidFill>
            <a:schemeClr val="bg1"/>
          </a:solidFill>
          <a:ln w="25400">
            <a:solidFill>
              <a:schemeClr val="tx1">
                <a:lumMod val="75000"/>
                <a:lumOff val="25000"/>
              </a:schemeClr>
            </a:solidFill>
          </a:ln>
        </p:spPr>
        <p:txBody>
          <a:bodyPr wrap="square" lIns="0" tIns="0" rIns="0" bIns="0" rtlCol="0" anchor="ctr" anchorCtr="1">
            <a:noAutofit/>
          </a:bodyPr>
          <a:lstStyle/>
          <a:p>
            <a:r>
              <a:rPr lang="ja-JP" altLang="en-US" sz="16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リーフレットの内容</a:t>
            </a:r>
            <a:r>
              <a:rPr lang="ja-JP" altLang="en-US"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についての</a:t>
            </a:r>
            <a:r>
              <a:rPr lang="ja-JP" altLang="en-US" sz="16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お問い合わせ先</a:t>
            </a:r>
            <a:endParaRPr lang="en-US" altLang="ja-JP" sz="16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endParaRPr lang="en-US" altLang="ja-JP" sz="105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滋賀労働局</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健康</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安全課</a:t>
            </a:r>
            <a:r>
              <a:rPr lang="ja-JP" altLang="en-US"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TEL</a:t>
            </a:r>
            <a:r>
              <a:rPr lang="en-US" altLang="ja-JP"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:077-522-6650</a:t>
            </a:r>
            <a:r>
              <a:rPr lang="ja-JP" altLang="en-US"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b="1"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大津労働基準監督署</a:t>
            </a:r>
            <a:r>
              <a:rPr lang="ja-JP" altLang="en-US"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TEL</a:t>
            </a:r>
            <a:r>
              <a:rPr lang="en-US" altLang="ja-JP"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:077-522-6641</a:t>
            </a:r>
            <a:r>
              <a:rPr lang="ja-JP" altLang="en-US"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b="1"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彦根</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労働</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基準</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監督</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署</a:t>
            </a:r>
            <a:r>
              <a:rPr lang="ja-JP" altLang="en-US"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TEL</a:t>
            </a:r>
            <a:r>
              <a:rPr lang="en-US" altLang="ja-JP"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:0749-22-0654</a:t>
            </a:r>
            <a:r>
              <a:rPr lang="ja-JP" altLang="en-US"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b="1"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東近江</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労働基準監督</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署</a:t>
            </a:r>
            <a:r>
              <a:rPr lang="ja-JP" altLang="en-US"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TEL</a:t>
            </a:r>
            <a:r>
              <a:rPr lang="en-US" altLang="ja-JP"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:0748-22-0394</a:t>
            </a:r>
            <a:r>
              <a:rPr lang="ja-JP" altLang="en-US"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b="1"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p:txBody>
      </p:sp>
      <p:sp>
        <p:nvSpPr>
          <p:cNvPr id="5" name="テキスト ボックス 4"/>
          <p:cNvSpPr txBox="1"/>
          <p:nvPr/>
        </p:nvSpPr>
        <p:spPr>
          <a:xfrm>
            <a:off x="260648" y="3512840"/>
            <a:ext cx="6336704" cy="2016224"/>
          </a:xfrm>
          <a:prstGeom prst="rect">
            <a:avLst/>
          </a:prstGeom>
          <a:solidFill>
            <a:schemeClr val="bg1"/>
          </a:solidFill>
          <a:ln w="25400">
            <a:solidFill>
              <a:schemeClr val="tx1">
                <a:lumMod val="75000"/>
                <a:lumOff val="25000"/>
              </a:schemeClr>
            </a:solidFill>
          </a:ln>
        </p:spPr>
        <p:txBody>
          <a:bodyPr wrap="square" lIns="0" tIns="0" rIns="0" bIns="0" rtlCol="0" anchor="ctr" anchorCtr="1">
            <a:noAutofit/>
          </a:bodyPr>
          <a:lstStyle/>
          <a:p>
            <a:pPr algn="ctr"/>
            <a:r>
              <a:rPr lang="ja-JP" altLang="en-US" sz="16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安全衛生に関する主な制度</a:t>
            </a:r>
            <a:endParaRPr lang="en-US" altLang="ja-JP" sz="16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ct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厚生労働省</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HP</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1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http://</a:t>
            </a:r>
            <a:r>
              <a:rPr lang="en-US" altLang="ja-JP" sz="11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www.mhlw.go.jp/stf/seisakunitsuite/bunya/koyou_roudou/roudoukijun/anzen/index.html</a:t>
            </a:r>
          </a:p>
          <a:p>
            <a:pPr algn="ctr"/>
            <a:endParaRPr lang="en-US" altLang="ja-JP" sz="105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ctr"/>
            <a:r>
              <a:rPr lang="ja-JP" altLang="en-US" sz="16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滋賀県内の安全衛生関係情報、災害統計等</a:t>
            </a:r>
            <a:endParaRPr lang="en-US" altLang="ja-JP" sz="16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ct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滋賀</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労働局</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HP</a:t>
            </a:r>
          </a:p>
          <a:p>
            <a:pPr algn="ct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http://shiga-roudoukyoku.jsite.mhlw.go.jp</a:t>
            </a:r>
            <a:r>
              <a:rPr lang="en-US" altLang="ja-JP" sz="12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p:txBody>
      </p:sp>
    </p:spTree>
    <p:extLst>
      <p:ext uri="{BB962C8B-B14F-4D97-AF65-F5344CB8AC3E}">
        <p14:creationId xmlns:p14="http://schemas.microsoft.com/office/powerpoint/2010/main" val="3778165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632" y="488504"/>
            <a:ext cx="6624736" cy="9371941"/>
          </a:xfrm>
        </p:spPr>
        <p:txBody>
          <a:bodyPr>
            <a:noAutofit/>
          </a:bodyPr>
          <a:lstStyle/>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クレーンは製造業を中心に産業界で広く使用されておりますが、適切に管理、使用しなければ非常に危険性が高い機械でもあります。平成</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25</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年</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には全国で「</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等</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天井</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ジブクレーン、トラッククレーン等）」</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に起因する休業災害が</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1828</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件、死亡災害が</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40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件発生しております。「一般動力</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機械</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木工機械、金属加工用機械等を除く各種産業用機械</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に起因する労働災害（休業災害</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6264</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件、死亡災害</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37</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件）と比較すると、休業災害の件数は少ないものの、死亡災害の件数は上回っています。</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また、</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滋賀県内では</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、近年、</a:t>
            </a:r>
            <a:r>
              <a:rPr lang="ja-JP" altLang="en-US" sz="1400" u="sng" dirty="0">
                <a:solidFill>
                  <a:srgbClr val="FF6600"/>
                </a:solidFill>
                <a:latin typeface="HGS創英角ｺﾞｼｯｸUB" panose="020B0900000000000000" pitchFamily="50" charset="-128"/>
                <a:ea typeface="HGS創英角ｺﾞｼｯｸUB" panose="020B0900000000000000" pitchFamily="50" charset="-128"/>
              </a:rPr>
              <a:t>クレーンの巻上用ワイヤーロープ、</a:t>
            </a:r>
            <a:r>
              <a:rPr lang="ja-JP" altLang="en-US" sz="1400" u="sng" dirty="0" smtClean="0">
                <a:solidFill>
                  <a:srgbClr val="FF6600"/>
                </a:solidFill>
                <a:latin typeface="HGS創英角ｺﾞｼｯｸUB" panose="020B0900000000000000" pitchFamily="50" charset="-128"/>
                <a:ea typeface="HGS創英角ｺﾞｼｯｸUB" panose="020B0900000000000000" pitchFamily="50" charset="-128"/>
              </a:rPr>
              <a:t>リンクチェーン（吊りチェーン）が</a:t>
            </a:r>
            <a:r>
              <a:rPr lang="ja-JP" altLang="en-US" sz="1400" u="sng" dirty="0">
                <a:solidFill>
                  <a:srgbClr val="FF6600"/>
                </a:solidFill>
                <a:latin typeface="HGS創英角ｺﾞｼｯｸUB" panose="020B0900000000000000" pitchFamily="50" charset="-128"/>
                <a:ea typeface="HGS創英角ｺﾞｼｯｸUB" panose="020B0900000000000000" pitchFamily="50" charset="-128"/>
              </a:rPr>
              <a:t>破断し</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、吊上げていた荷が落下するという事故が連続して発生するという憂慮すべき状況にあります。</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クレーンを安全に使用するためには、日頃から適切な管理を行い、クレーン各部や</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ワイヤーロープ等の</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性能を維持する必要がありますので、以下の事項を参考に、クレーン</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の安全管理</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の見直しを行っていただき、クレーンによる災害、事故の防止に努めていただきますようお願いいたします。</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１　ワイヤーロープ等の破断事故事例</a:t>
            </a:r>
            <a:endParaRPr lang="en-US" altLang="ja-JP" sz="1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事例１</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平成</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22</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年</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11</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月発生</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製品をトラックに積み込む作業中にクレーンの巻上用ワイヤーロープが破断したもの。</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で</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の作業を</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終えた運転者が、クレーンのフックを作業者の顔等に接触しない高さまで</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巻上げ、操作用ペンダントスイッチ</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上（巻上）」</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ボタンから指を</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離したがクレーン</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の巻上動作が停止せず、また、巻上げられたフック</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が巻過防止装置（過巻防止装置とも呼ばれる）に</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接触しても装置が作動しなかったため、過巻状態が発生し、過巻による過負荷にワイヤーロープが耐えられず破断したもの。</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事故発生原因は、事故発生前の月次自主検査において操作回路中の「電磁接触器」の交換が行われていたが、本来、</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200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Ｖ用電磁接触器を取り付けるべきところ、</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100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Ｖ用の物が取り付けられていたため、過電流により、接点に焼付きが生じ、接点導通を解除できない状態に陥った</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こと。</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また</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、巻過防止</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装置が操作回路にしか作用せず、動作回路に直接作用する構造になっていなかったことも事故</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原因であった。</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電磁接触器は作動により劣化するため、メーカーが設定する使用限界等を踏まえ、交換を適切に実施する必要がある。交換の際には、回路の電圧に合致した電磁接触器を正しく選択する必要がある。</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600"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事例２</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平成</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26</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年</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月発生</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材料を装置に投入する作業中にクレーンの巻上用リンクチェーンが破断したもの</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。粉末状の材料</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の入ったフレキシブルコンテナをクレーンで吊上げ、装置</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上方まで移動させ、コンテナ</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下部を開放する方法により投入作業が行われていたが、コンテナ内部に残留した材料を全て投入するために</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は、作業者がコンテナを手で掴んで揺する</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必要が</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あった。</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運転者</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はコンテナ</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を揺すり易い位置であるクレーンの巻上限界まで巻上げ</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フック上部の「クサリバネ」が巻過防止装置のレバーを押し上げた直後、リンクチェーンが破断し、</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フッ</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p:txBody>
      </p:sp>
      <p:sp>
        <p:nvSpPr>
          <p:cNvPr id="2" name="タイトル 1"/>
          <p:cNvSpPr>
            <a:spLocks noGrp="1"/>
          </p:cNvSpPr>
          <p:nvPr>
            <p:ph type="title"/>
          </p:nvPr>
        </p:nvSpPr>
        <p:spPr>
          <a:xfrm>
            <a:off x="116632" y="56456"/>
            <a:ext cx="6624736" cy="468052"/>
          </a:xfrm>
        </p:spPr>
        <p:txBody>
          <a:bodyPr>
            <a:noAutofit/>
          </a:bodyPr>
          <a:lstStyle/>
          <a:p>
            <a:r>
              <a:rPr lang="ja-JP" altLang="en-US" sz="2400" dirty="0">
                <a:solidFill>
                  <a:srgbClr val="FF6600"/>
                </a:solidFill>
                <a:latin typeface="HGS創英角ｺﾞｼｯｸUB" panose="020B0900000000000000" pitchFamily="50" charset="-128"/>
                <a:ea typeface="HGS創英角ｺﾞｼｯｸUB" panose="020B0900000000000000" pitchFamily="50" charset="-128"/>
              </a:rPr>
              <a:t>クレーン、</a:t>
            </a:r>
            <a:r>
              <a:rPr lang="ja-JP" altLang="en-US" sz="2400" dirty="0" smtClean="0">
                <a:solidFill>
                  <a:srgbClr val="FF6600"/>
                </a:solidFill>
                <a:latin typeface="HGS創英角ｺﾞｼｯｸUB" panose="020B0900000000000000" pitchFamily="50" charset="-128"/>
                <a:ea typeface="HGS創英角ｺﾞｼｯｸUB" panose="020B0900000000000000" pitchFamily="50" charset="-128"/>
              </a:rPr>
              <a:t>ワイヤーロープ等の</a:t>
            </a:r>
            <a:r>
              <a:rPr lang="ja-JP" altLang="en-US" sz="2400" dirty="0">
                <a:solidFill>
                  <a:srgbClr val="FF6600"/>
                </a:solidFill>
                <a:latin typeface="HGS創英角ｺﾞｼｯｸUB" panose="020B0900000000000000" pitchFamily="50" charset="-128"/>
                <a:ea typeface="HGS創英角ｺﾞｼｯｸUB" panose="020B0900000000000000" pitchFamily="50" charset="-128"/>
              </a:rPr>
              <a:t>管理を適切に！</a:t>
            </a:r>
          </a:p>
        </p:txBody>
      </p:sp>
      <p:cxnSp>
        <p:nvCxnSpPr>
          <p:cNvPr id="5" name="直線矢印コネクタ 4"/>
          <p:cNvCxnSpPr/>
          <p:nvPr/>
        </p:nvCxnSpPr>
        <p:spPr>
          <a:xfrm>
            <a:off x="188640" y="4088904"/>
            <a:ext cx="4032448" cy="0"/>
          </a:xfrm>
          <a:prstGeom prst="straightConnector1">
            <a:avLst/>
          </a:prstGeom>
          <a:ln w="19050">
            <a:solidFill>
              <a:srgbClr val="FF6600"/>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079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632" y="170469"/>
            <a:ext cx="6624736" cy="7878875"/>
          </a:xfrm>
        </p:spPr>
        <p:txBody>
          <a:bodyPr>
            <a:noAutofit/>
          </a:bodyPr>
          <a:lstStyle/>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及び吊上げていたコンテナが落下したもの。</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コンテナを揺らす作業の度に、クレーンが巻上限界まで巻上げられ、頻繁</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に巻過防止</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装置が作動していたため</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、巻過防止</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装置のレバーと接触するクサリバネが塑性変形し、長さが短くなっていた。これにより</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、巻過防止</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装置が作動する際の衝撃（ごく短時間発生する過巻状態）を</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バ</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ネが</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吸収できず</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、繰り返し想定を超えた負荷がリンクチ</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err="1"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ェ</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ーンにかかっていたことが事故</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発生</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原因であった。</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巻過防止</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装置は非常停止装置であり、日常的に作動</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さ</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err="1"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れる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こと</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を前提としていないため、作動させない方法</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で</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作業を</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行う</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こと。</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また、クサリバネに</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定められた交換基</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準</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に基づいた管理を行う必要がある。</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600"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事例３</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平成</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26</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年</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11</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月発生</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製造する製品の種類を変更するため、装置の内部に残留した材料を除去する作業において、クレーンの</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巻上用</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リンク</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チェーン</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が破断したもの。装置は粘性のある物質を材料として加工を行うものであるが、製造する製品の種類を変更する際には装置内部を完全に空にする必要が</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あった。</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作業者は、装置の蓋部分の固定を解除し、クレーンで吊上げ、装置上部を開放しようと地切りを行った直後</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、リンクチェーン</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が破断したもの。</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事故発生原因として、装置内部に粘性物質が存在し、装置本体と蓋の間に粘着力を発生させていたことで定格荷重を超える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負荷がリンクチェーン</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にかかったため</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、リンクチェーン</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の疲労、強度減少が想定より早く進行した</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こと。</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また、粘着力の強さ</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及びリンクチェーン</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への負荷がどの程度であるかが把握されていなかったことも事故発生</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原因で</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あった</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クレーンに定格</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荷重を超える負荷</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をかけることは禁止されており、吊荷の重量以外の力が生じている場合は、負荷の程度を把握する必要がある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。また、長期間、同一揚程で使用すると負荷が特定のリンクに集中するため、適切な頻度と方法で点検を行うこと。</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２　クレーンとは</a:t>
            </a:r>
            <a:endParaRPr lang="en-US" altLang="ja-JP" sz="1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「クレーン」は</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労働安全衛生法上「</a:t>
            </a:r>
            <a:r>
              <a:rPr lang="ja-JP" altLang="en-US" sz="1400" u="sng" dirty="0">
                <a:solidFill>
                  <a:srgbClr val="FF6600"/>
                </a:solidFill>
                <a:latin typeface="HGS創英角ｺﾞｼｯｸUB" panose="020B0900000000000000" pitchFamily="50" charset="-128"/>
                <a:ea typeface="HGS創英角ｺﾞｼｯｸUB" panose="020B0900000000000000" pitchFamily="50" charset="-128"/>
              </a:rPr>
              <a:t>荷を動力を用いて吊上げ、これを水平に運搬することを目的とする機械装置</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」と定義されており、以下の様な機械がクレーンに該当する。人力で巻上げを行うチェーンブロックはクレーンに該当しない</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また、トラッククレーン、クローラークレーン等は「移動式クレーン」に分類されるものであり、このリーフレットの安全対策等の対象としていない。</a:t>
            </a:r>
            <a:endPar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p:txBody>
      </p:sp>
      <p:grpSp>
        <p:nvGrpSpPr>
          <p:cNvPr id="44" name="グループ化 43"/>
          <p:cNvGrpSpPr/>
          <p:nvPr/>
        </p:nvGrpSpPr>
        <p:grpSpPr>
          <a:xfrm>
            <a:off x="5229200" y="1208584"/>
            <a:ext cx="1249680" cy="1752813"/>
            <a:chOff x="3865394" y="2458622"/>
            <a:chExt cx="1249680" cy="1618078"/>
          </a:xfrm>
        </p:grpSpPr>
        <p:sp>
          <p:nvSpPr>
            <p:cNvPr id="45" name="角丸四角形 44"/>
            <p:cNvSpPr/>
            <p:nvPr/>
          </p:nvSpPr>
          <p:spPr>
            <a:xfrm>
              <a:off x="3865394" y="2458622"/>
              <a:ext cx="1227720" cy="1599027"/>
            </a:xfrm>
            <a:prstGeom prst="roundRect">
              <a:avLst/>
            </a:prstGeom>
            <a:solidFill>
              <a:schemeClr val="bg1"/>
            </a:solidFill>
            <a:ln w="2540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46" name="グループ化 45"/>
            <p:cNvGrpSpPr/>
            <p:nvPr/>
          </p:nvGrpSpPr>
          <p:grpSpPr>
            <a:xfrm>
              <a:off x="4193685" y="2527430"/>
              <a:ext cx="471345" cy="1224013"/>
              <a:chOff x="4203210" y="2527430"/>
              <a:chExt cx="471345" cy="1224013"/>
            </a:xfrm>
          </p:grpSpPr>
          <p:grpSp>
            <p:nvGrpSpPr>
              <p:cNvPr id="49" name="グループ化 48"/>
              <p:cNvGrpSpPr/>
              <p:nvPr/>
            </p:nvGrpSpPr>
            <p:grpSpPr>
              <a:xfrm>
                <a:off x="4203210" y="2527430"/>
                <a:ext cx="471345" cy="1224013"/>
                <a:chOff x="4203210" y="2527430"/>
                <a:chExt cx="471345" cy="1224013"/>
              </a:xfrm>
            </p:grpSpPr>
            <p:grpSp>
              <p:nvGrpSpPr>
                <p:cNvPr id="59" name="グループ化 58"/>
                <p:cNvGrpSpPr/>
                <p:nvPr/>
              </p:nvGrpSpPr>
              <p:grpSpPr>
                <a:xfrm>
                  <a:off x="4435889" y="2527430"/>
                  <a:ext cx="96448" cy="639987"/>
                  <a:chOff x="2819400" y="3078950"/>
                  <a:chExt cx="114300" cy="944880"/>
                </a:xfrm>
              </p:grpSpPr>
              <p:sp>
                <p:nvSpPr>
                  <p:cNvPr id="65" name="円/楕円 64"/>
                  <p:cNvSpPr/>
                  <p:nvPr/>
                </p:nvSpPr>
                <p:spPr>
                  <a:xfrm>
                    <a:off x="2819400" y="3078950"/>
                    <a:ext cx="114300" cy="314960"/>
                  </a:xfrm>
                  <a:prstGeom prst="ellipse">
                    <a:avLst/>
                  </a:prstGeom>
                  <a:noFill/>
                  <a:ln w="3175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66" name="円/楕円 65"/>
                  <p:cNvSpPr/>
                  <p:nvPr/>
                </p:nvSpPr>
                <p:spPr>
                  <a:xfrm>
                    <a:off x="2819400" y="3708870"/>
                    <a:ext cx="114300" cy="314960"/>
                  </a:xfrm>
                  <a:prstGeom prst="ellipse">
                    <a:avLst/>
                  </a:prstGeom>
                  <a:noFill/>
                  <a:ln w="3175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67" name="円/楕円 66"/>
                  <p:cNvSpPr/>
                  <p:nvPr/>
                </p:nvSpPr>
                <p:spPr>
                  <a:xfrm>
                    <a:off x="2819400" y="3393910"/>
                    <a:ext cx="114300" cy="314960"/>
                  </a:xfrm>
                  <a:prstGeom prst="ellipse">
                    <a:avLst/>
                  </a:prstGeom>
                  <a:noFill/>
                  <a:ln w="3175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grpSp>
              <p:nvGrpSpPr>
                <p:cNvPr id="60" name="グループ化 59"/>
                <p:cNvGrpSpPr/>
                <p:nvPr/>
              </p:nvGrpSpPr>
              <p:grpSpPr>
                <a:xfrm>
                  <a:off x="4203210" y="3026910"/>
                  <a:ext cx="471345" cy="724533"/>
                  <a:chOff x="4203210" y="3026910"/>
                  <a:chExt cx="471345" cy="724533"/>
                </a:xfrm>
              </p:grpSpPr>
              <p:sp>
                <p:nvSpPr>
                  <p:cNvPr id="61" name="アーチ 60"/>
                  <p:cNvSpPr/>
                  <p:nvPr/>
                </p:nvSpPr>
                <p:spPr>
                  <a:xfrm rot="9272519">
                    <a:off x="4203210" y="3375460"/>
                    <a:ext cx="324439" cy="240570"/>
                  </a:xfrm>
                  <a:prstGeom prst="blockArc">
                    <a:avLst>
                      <a:gd name="adj1" fmla="val 11953164"/>
                      <a:gd name="adj2" fmla="val 17238262"/>
                      <a:gd name="adj3" fmla="val 14302"/>
                    </a:avLst>
                  </a:prstGeom>
                  <a:solidFill>
                    <a:srgbClr val="FFC000"/>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dirty="0">
                        <a:ea typeface="ＭＳ 明朝"/>
                        <a:cs typeface="Times New Roman"/>
                      </a:rPr>
                      <a:t> </a:t>
                    </a:r>
                    <a:endParaRPr lang="ja-JP" altLang="en-US" sz="1100" kern="100" dirty="0">
                      <a:ea typeface="ＭＳ 明朝"/>
                      <a:cs typeface="Times New Roman"/>
                    </a:endParaRPr>
                  </a:p>
                </p:txBody>
              </p:sp>
              <p:sp>
                <p:nvSpPr>
                  <p:cNvPr id="63" name="六角形 62"/>
                  <p:cNvSpPr/>
                  <p:nvPr/>
                </p:nvSpPr>
                <p:spPr>
                  <a:xfrm>
                    <a:off x="4389462" y="3026910"/>
                    <a:ext cx="200025" cy="351253"/>
                  </a:xfrm>
                  <a:prstGeom prst="hexagon">
                    <a:avLst/>
                  </a:prstGeom>
                  <a:solidFill>
                    <a:srgbClr val="FFC000"/>
                  </a:solid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2" name="アーチ 61"/>
                  <p:cNvSpPr/>
                  <p:nvPr/>
                </p:nvSpPr>
                <p:spPr>
                  <a:xfrm rot="5400000">
                    <a:off x="4312397" y="3389285"/>
                    <a:ext cx="362201" cy="362115"/>
                  </a:xfrm>
                  <a:prstGeom prst="blockArc">
                    <a:avLst>
                      <a:gd name="adj1" fmla="val 10800000"/>
                      <a:gd name="adj2" fmla="val 5371356"/>
                      <a:gd name="adj3" fmla="val 21427"/>
                    </a:avLst>
                  </a:prstGeom>
                  <a:solidFill>
                    <a:srgbClr val="FFC000"/>
                  </a:solid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dirty="0">
                        <a:ea typeface="ＭＳ 明朝"/>
                        <a:cs typeface="Times New Roman"/>
                      </a:rPr>
                      <a:t> </a:t>
                    </a:r>
                    <a:endParaRPr lang="ja-JP" altLang="en-US" sz="1100" kern="100" dirty="0">
                      <a:ea typeface="ＭＳ 明朝"/>
                      <a:cs typeface="Times New Roman"/>
                    </a:endParaRPr>
                  </a:p>
                </p:txBody>
              </p:sp>
              <p:sp>
                <p:nvSpPr>
                  <p:cNvPr id="64" name="正方形/長方形 63"/>
                  <p:cNvSpPr/>
                  <p:nvPr/>
                </p:nvSpPr>
                <p:spPr>
                  <a:xfrm>
                    <a:off x="4457286" y="3322769"/>
                    <a:ext cx="65526" cy="139906"/>
                  </a:xfrm>
                  <a:prstGeom prst="rect">
                    <a:avLst/>
                  </a:prstGeom>
                  <a:solidFill>
                    <a:srgbClr val="FFC000"/>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dirty="0">
                        <a:ea typeface="ＭＳ 明朝"/>
                        <a:cs typeface="Times New Roman"/>
                      </a:rPr>
                      <a:t> </a:t>
                    </a:r>
                    <a:endParaRPr lang="ja-JP" altLang="en-US" sz="1100" kern="100" dirty="0">
                      <a:ea typeface="ＭＳ 明朝"/>
                      <a:cs typeface="Times New Roman"/>
                    </a:endParaRPr>
                  </a:p>
                </p:txBody>
              </p:sp>
            </p:grpSp>
          </p:grpSp>
          <p:grpSp>
            <p:nvGrpSpPr>
              <p:cNvPr id="50" name="グループ化 49"/>
              <p:cNvGrpSpPr/>
              <p:nvPr/>
            </p:nvGrpSpPr>
            <p:grpSpPr>
              <a:xfrm>
                <a:off x="4378779" y="2669607"/>
                <a:ext cx="218670" cy="331941"/>
                <a:chOff x="4093770" y="4887419"/>
                <a:chExt cx="218670" cy="331941"/>
              </a:xfrm>
            </p:grpSpPr>
            <p:cxnSp>
              <p:nvCxnSpPr>
                <p:cNvPr id="51" name="直線コネクタ 50"/>
                <p:cNvCxnSpPr/>
                <p:nvPr/>
              </p:nvCxnSpPr>
              <p:spPr>
                <a:xfrm>
                  <a:off x="4095750" y="4887419"/>
                  <a:ext cx="216690" cy="0"/>
                </a:xfrm>
                <a:prstGeom prst="line">
                  <a:avLst/>
                </a:prstGeom>
                <a:ln w="254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4095905" y="4935043"/>
                  <a:ext cx="216535" cy="0"/>
                </a:xfrm>
                <a:prstGeom prst="line">
                  <a:avLst/>
                </a:prstGeom>
                <a:noFill/>
                <a:ln w="25400" cap="flat" cmpd="sng" algn="ctr">
                  <a:solidFill>
                    <a:srgbClr val="404040"/>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4095905" y="4981235"/>
                  <a:ext cx="216535" cy="0"/>
                </a:xfrm>
                <a:prstGeom prst="line">
                  <a:avLst/>
                </a:prstGeom>
                <a:noFill/>
                <a:ln w="25400" cap="flat" cmpd="sng" algn="ctr">
                  <a:solidFill>
                    <a:srgbClr val="404040"/>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4095905" y="5028860"/>
                  <a:ext cx="216535" cy="0"/>
                </a:xfrm>
                <a:prstGeom prst="line">
                  <a:avLst/>
                </a:prstGeom>
                <a:noFill/>
                <a:ln w="25400" cap="flat" cmpd="sng" algn="ctr">
                  <a:solidFill>
                    <a:srgbClr val="404040"/>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4095905" y="5076485"/>
                  <a:ext cx="216535" cy="0"/>
                </a:xfrm>
                <a:prstGeom prst="line">
                  <a:avLst/>
                </a:prstGeom>
                <a:noFill/>
                <a:ln w="25400" cap="flat" cmpd="sng" algn="ctr">
                  <a:solidFill>
                    <a:srgbClr val="404040"/>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4093770" y="5124110"/>
                  <a:ext cx="216535" cy="0"/>
                </a:xfrm>
                <a:prstGeom prst="line">
                  <a:avLst/>
                </a:prstGeom>
                <a:noFill/>
                <a:ln w="25400" cap="flat" cmpd="sng" algn="ctr">
                  <a:solidFill>
                    <a:srgbClr val="404040"/>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4095905" y="5171735"/>
                  <a:ext cx="216535" cy="0"/>
                </a:xfrm>
                <a:prstGeom prst="line">
                  <a:avLst/>
                </a:prstGeom>
                <a:noFill/>
                <a:ln w="25400" cap="flat" cmpd="sng" algn="ctr">
                  <a:solidFill>
                    <a:srgbClr val="404040"/>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4095905" y="5219360"/>
                  <a:ext cx="216535" cy="0"/>
                </a:xfrm>
                <a:prstGeom prst="line">
                  <a:avLst/>
                </a:prstGeom>
                <a:noFill/>
                <a:ln w="25400" cap="flat" cmpd="sng" algn="ctr">
                  <a:solidFill>
                    <a:srgbClr val="404040"/>
                  </a:solidFill>
                  <a:prstDash val="solid"/>
                </a:ln>
                <a:effectLst/>
              </p:spPr>
              <p:style>
                <a:lnRef idx="1">
                  <a:schemeClr val="accent1"/>
                </a:lnRef>
                <a:fillRef idx="0">
                  <a:schemeClr val="accent1"/>
                </a:fillRef>
                <a:effectRef idx="0">
                  <a:schemeClr val="accent1"/>
                </a:effectRef>
                <a:fontRef idx="minor">
                  <a:schemeClr val="tx1"/>
                </a:fontRef>
              </p:style>
            </p:cxnSp>
          </p:grpSp>
        </p:grpSp>
        <p:sp>
          <p:nvSpPr>
            <p:cNvPr id="47" name="右矢印 46"/>
            <p:cNvSpPr/>
            <p:nvPr/>
          </p:nvSpPr>
          <p:spPr>
            <a:xfrm rot="12883011">
              <a:off x="4648179" y="2862704"/>
              <a:ext cx="342900" cy="261580"/>
            </a:xfrm>
            <a:prstGeom prst="rightArrow">
              <a:avLst/>
            </a:prstGeom>
            <a:solidFill>
              <a:schemeClr val="tx2">
                <a:lumMod val="20000"/>
                <a:lumOff val="80000"/>
              </a:schemeClr>
            </a:solid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8" name="テキスト ボックス 58"/>
            <p:cNvSpPr txBox="1"/>
            <p:nvPr/>
          </p:nvSpPr>
          <p:spPr>
            <a:xfrm>
              <a:off x="3874919" y="3801555"/>
              <a:ext cx="1240155" cy="2751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pPr>
              <a:r>
                <a:rPr lang="ja-JP" altLang="en-US" sz="1400" dirty="0">
                  <a:solidFill>
                    <a:srgbClr val="404040"/>
                  </a:solidFill>
                  <a:latin typeface="ＭＳ Ｐゴシック"/>
                  <a:ea typeface="HGS創英角ｺﾞｼｯｸUB"/>
                  <a:cs typeface="Times New Roman"/>
                </a:rPr>
                <a:t>クサリバネ</a:t>
              </a:r>
              <a:endParaRPr lang="ja-JP" altLang="en-US" sz="1200" dirty="0">
                <a:latin typeface="ＭＳ Ｐゴシック"/>
                <a:cs typeface="ＭＳ Ｐゴシック"/>
              </a:endParaRPr>
            </a:p>
          </p:txBody>
        </p:sp>
      </p:grpSp>
      <p:cxnSp>
        <p:nvCxnSpPr>
          <p:cNvPr id="68" name="直線矢印コネクタ 67"/>
          <p:cNvCxnSpPr/>
          <p:nvPr/>
        </p:nvCxnSpPr>
        <p:spPr>
          <a:xfrm>
            <a:off x="201244" y="6753200"/>
            <a:ext cx="1944216" cy="0"/>
          </a:xfrm>
          <a:prstGeom prst="straightConnector1">
            <a:avLst/>
          </a:prstGeom>
          <a:ln w="19050">
            <a:solidFill>
              <a:srgbClr val="FF6600"/>
            </a:solidFill>
            <a:tailEnd type="oval"/>
          </a:ln>
        </p:spPr>
        <p:style>
          <a:lnRef idx="1">
            <a:schemeClr val="accent1"/>
          </a:lnRef>
          <a:fillRef idx="0">
            <a:schemeClr val="accent1"/>
          </a:fillRef>
          <a:effectRef idx="0">
            <a:schemeClr val="accent1"/>
          </a:effectRef>
          <a:fontRef idx="minor">
            <a:schemeClr val="tx1"/>
          </a:fontRef>
        </p:style>
      </p:cxnSp>
      <p:grpSp>
        <p:nvGrpSpPr>
          <p:cNvPr id="77" name="グループ化 76"/>
          <p:cNvGrpSpPr/>
          <p:nvPr/>
        </p:nvGrpSpPr>
        <p:grpSpPr>
          <a:xfrm>
            <a:off x="620688" y="8051496"/>
            <a:ext cx="1904095" cy="1798049"/>
            <a:chOff x="2673249" y="4950504"/>
            <a:chExt cx="1762640" cy="1660370"/>
          </a:xfrm>
        </p:grpSpPr>
        <p:sp>
          <p:nvSpPr>
            <p:cNvPr id="78" name="角丸四角形 77"/>
            <p:cNvSpPr/>
            <p:nvPr/>
          </p:nvSpPr>
          <p:spPr>
            <a:xfrm>
              <a:off x="2733488" y="4950504"/>
              <a:ext cx="1600751" cy="1600751"/>
            </a:xfrm>
            <a:prstGeom prst="roundRect">
              <a:avLst/>
            </a:prstGeom>
            <a:solidFill>
              <a:schemeClr val="bg1"/>
            </a:solidFill>
            <a:ln w="2540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79" name="グループ化 78"/>
            <p:cNvGrpSpPr/>
            <p:nvPr/>
          </p:nvGrpSpPr>
          <p:grpSpPr>
            <a:xfrm>
              <a:off x="2808267" y="5095528"/>
              <a:ext cx="1445743" cy="982044"/>
              <a:chOff x="2255475" y="4418625"/>
              <a:chExt cx="1985702" cy="1348821"/>
            </a:xfrm>
          </p:grpSpPr>
          <p:sp>
            <p:nvSpPr>
              <p:cNvPr id="81" name="正方形/長方形 80"/>
              <p:cNvSpPr/>
              <p:nvPr/>
            </p:nvSpPr>
            <p:spPr>
              <a:xfrm>
                <a:off x="2268557" y="5490377"/>
                <a:ext cx="1972620" cy="277069"/>
              </a:xfrm>
              <a:prstGeom prst="rect">
                <a:avLst/>
              </a:prstGeom>
              <a:solidFill>
                <a:srgbClr val="FFC000"/>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82" name="直線コネクタ 81"/>
              <p:cNvCxnSpPr/>
              <p:nvPr/>
            </p:nvCxnSpPr>
            <p:spPr>
              <a:xfrm>
                <a:off x="2255475" y="5478141"/>
                <a:ext cx="197262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83" name="グループ化 82"/>
              <p:cNvGrpSpPr/>
              <p:nvPr/>
            </p:nvGrpSpPr>
            <p:grpSpPr>
              <a:xfrm>
                <a:off x="2332650" y="4418625"/>
                <a:ext cx="1819275" cy="1082675"/>
                <a:chOff x="2275500" y="4418625"/>
                <a:chExt cx="1819275" cy="1082675"/>
              </a:xfrm>
            </p:grpSpPr>
            <p:sp>
              <p:nvSpPr>
                <p:cNvPr id="84" name="角丸四角形 83"/>
                <p:cNvSpPr/>
                <p:nvPr/>
              </p:nvSpPr>
              <p:spPr>
                <a:xfrm>
                  <a:off x="2724950" y="4418625"/>
                  <a:ext cx="904981" cy="561910"/>
                </a:xfrm>
                <a:prstGeom prst="roundRect">
                  <a:avLst>
                    <a:gd name="adj" fmla="val 42085"/>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85" name="正方形/長方形 84"/>
                <p:cNvSpPr/>
                <p:nvPr/>
              </p:nvSpPr>
              <p:spPr>
                <a:xfrm>
                  <a:off x="3885224" y="4453833"/>
                  <a:ext cx="170475" cy="466599"/>
                </a:xfrm>
                <a:prstGeom prst="rect">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86" name="角丸四角形 85"/>
                <p:cNvSpPr/>
                <p:nvPr/>
              </p:nvSpPr>
              <p:spPr>
                <a:xfrm>
                  <a:off x="2275500" y="4787117"/>
                  <a:ext cx="1819275" cy="599914"/>
                </a:xfrm>
                <a:prstGeom prst="roundRect">
                  <a:avLst>
                    <a:gd name="adj" fmla="val 16667"/>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87" name="円/楕円 86"/>
                <p:cNvSpPr/>
                <p:nvPr/>
              </p:nvSpPr>
              <p:spPr>
                <a:xfrm>
                  <a:off x="2342175" y="5110880"/>
                  <a:ext cx="390525" cy="390420"/>
                </a:xfrm>
                <a:prstGeom prst="ellipse">
                  <a:avLst/>
                </a:prstGeom>
                <a:solidFill>
                  <a:sysClr val="window" lastClr="FFFFFF">
                    <a:lumMod val="50000"/>
                  </a:sys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88" name="円/楕円 87"/>
                <p:cNvSpPr/>
                <p:nvPr/>
              </p:nvSpPr>
              <p:spPr>
                <a:xfrm>
                  <a:off x="2494575" y="5272761"/>
                  <a:ext cx="85725" cy="85702"/>
                </a:xfrm>
                <a:prstGeom prst="ellipse">
                  <a:avLst/>
                </a:prstGeom>
                <a:solidFill>
                  <a:sysClr val="windowText" lastClr="000000">
                    <a:lumMod val="75000"/>
                    <a:lumOff val="25000"/>
                  </a:sys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89" name="円/楕円 88"/>
                <p:cNvSpPr/>
                <p:nvPr/>
              </p:nvSpPr>
              <p:spPr>
                <a:xfrm>
                  <a:off x="2885101" y="4491922"/>
                  <a:ext cx="571500" cy="571346"/>
                </a:xfrm>
                <a:prstGeom prst="ellipse">
                  <a:avLst/>
                </a:prstGeom>
                <a:solidFill>
                  <a:sysClr val="window" lastClr="FFFFFF">
                    <a:lumMod val="50000"/>
                  </a:sys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90" name="円/楕円 89"/>
                <p:cNvSpPr/>
                <p:nvPr/>
              </p:nvSpPr>
              <p:spPr>
                <a:xfrm>
                  <a:off x="3620451" y="5109494"/>
                  <a:ext cx="380985" cy="380883"/>
                </a:xfrm>
                <a:prstGeom prst="ellipse">
                  <a:avLst/>
                </a:prstGeom>
                <a:solidFill>
                  <a:sysClr val="window" lastClr="FFFFFF">
                    <a:lumMod val="50000"/>
                  </a:sys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91" name="円/楕円 90"/>
                <p:cNvSpPr/>
                <p:nvPr/>
              </p:nvSpPr>
              <p:spPr>
                <a:xfrm>
                  <a:off x="3769950" y="5263239"/>
                  <a:ext cx="85725" cy="85702"/>
                </a:xfrm>
                <a:prstGeom prst="ellipse">
                  <a:avLst/>
                </a:prstGeom>
                <a:solidFill>
                  <a:sysClr val="windowText" lastClr="000000">
                    <a:lumMod val="75000"/>
                    <a:lumOff val="25000"/>
                  </a:sys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92" name="円/楕円 91"/>
                <p:cNvSpPr/>
                <p:nvPr/>
              </p:nvSpPr>
              <p:spPr>
                <a:xfrm>
                  <a:off x="2952376" y="4558578"/>
                  <a:ext cx="447608" cy="447556"/>
                </a:xfrm>
                <a:prstGeom prst="ellipse">
                  <a:avLst/>
                </a:prstGeom>
                <a:solidFill>
                  <a:sysClr val="windowText" lastClr="000000">
                    <a:lumMod val="65000"/>
                    <a:lumOff val="35000"/>
                  </a:sysClr>
                </a:solidFill>
                <a:ln w="317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grpSp>
        <p:sp>
          <p:nvSpPr>
            <p:cNvPr id="80" name="テキスト ボックス 58"/>
            <p:cNvSpPr txBox="1"/>
            <p:nvPr/>
          </p:nvSpPr>
          <p:spPr>
            <a:xfrm>
              <a:off x="2673249" y="6122530"/>
              <a:ext cx="1762640" cy="48834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pPr>
              <a:r>
                <a:rPr lang="ja-JP" altLang="en-US" sz="1400" dirty="0">
                  <a:solidFill>
                    <a:srgbClr val="404040"/>
                  </a:solidFill>
                  <a:latin typeface="ＭＳ Ｐゴシック"/>
                  <a:ea typeface="HGS創英角ｺﾞｼｯｸUB"/>
                  <a:cs typeface="Times New Roman"/>
                </a:rPr>
                <a:t>ホイスト</a:t>
              </a:r>
              <a:endParaRPr lang="ja-JP" altLang="en-US" sz="1200" dirty="0">
                <a:latin typeface="ＭＳ Ｐゴシック"/>
                <a:cs typeface="ＭＳ Ｐゴシック"/>
              </a:endParaRPr>
            </a:p>
            <a:p>
              <a:pPr algn="ctr">
                <a:lnSpc>
                  <a:spcPts val="1500"/>
                </a:lnSpc>
              </a:pPr>
              <a:r>
                <a:rPr lang="ja-JP" altLang="en-US" sz="1200" dirty="0">
                  <a:solidFill>
                    <a:srgbClr val="404040"/>
                  </a:solidFill>
                  <a:latin typeface="ＭＳ Ｐゴシック"/>
                  <a:ea typeface="HGS創英角ｺﾞｼｯｸUB"/>
                  <a:cs typeface="Times New Roman"/>
                </a:rPr>
                <a:t>（ダブルレール型）</a:t>
              </a:r>
              <a:endParaRPr lang="ja-JP" altLang="en-US" sz="1200" dirty="0">
                <a:latin typeface="ＭＳ Ｐゴシック"/>
                <a:cs typeface="ＭＳ Ｐゴシック"/>
              </a:endParaRPr>
            </a:p>
          </p:txBody>
        </p:sp>
      </p:grpSp>
      <p:grpSp>
        <p:nvGrpSpPr>
          <p:cNvPr id="117" name="グループ化 116"/>
          <p:cNvGrpSpPr/>
          <p:nvPr/>
        </p:nvGrpSpPr>
        <p:grpSpPr>
          <a:xfrm>
            <a:off x="2555495" y="8052478"/>
            <a:ext cx="1729125" cy="1771342"/>
            <a:chOff x="1997489" y="4574569"/>
            <a:chExt cx="1600201" cy="1635726"/>
          </a:xfrm>
        </p:grpSpPr>
        <p:sp>
          <p:nvSpPr>
            <p:cNvPr id="118" name="角丸四角形 117"/>
            <p:cNvSpPr/>
            <p:nvPr/>
          </p:nvSpPr>
          <p:spPr>
            <a:xfrm>
              <a:off x="1997489" y="4574569"/>
              <a:ext cx="1600200" cy="1600200"/>
            </a:xfrm>
            <a:prstGeom prst="roundRect">
              <a:avLst/>
            </a:prstGeom>
            <a:solidFill>
              <a:sysClr val="window" lastClr="FFFFFF"/>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nvGrpSpPr>
            <p:cNvPr id="119" name="グループ化 118"/>
            <p:cNvGrpSpPr/>
            <p:nvPr/>
          </p:nvGrpSpPr>
          <p:grpSpPr>
            <a:xfrm>
              <a:off x="2104728" y="4643574"/>
              <a:ext cx="1376296" cy="1080949"/>
              <a:chOff x="0" y="0"/>
              <a:chExt cx="2021747" cy="1588101"/>
            </a:xfrm>
          </p:grpSpPr>
          <p:sp>
            <p:nvSpPr>
              <p:cNvPr id="121" name="正方形/長方形 120"/>
              <p:cNvSpPr/>
              <p:nvPr/>
            </p:nvSpPr>
            <p:spPr>
              <a:xfrm rot="20400000" flipH="1">
                <a:off x="699604" y="1076258"/>
                <a:ext cx="45719" cy="511843"/>
              </a:xfrm>
              <a:prstGeom prst="rect">
                <a:avLst/>
              </a:prstGeom>
              <a:pattFill prst="wdUpDiag">
                <a:fgClr>
                  <a:sysClr val="windowText" lastClr="000000">
                    <a:lumMod val="95000"/>
                    <a:lumOff val="5000"/>
                  </a:sysClr>
                </a:fgClr>
                <a:bgClr>
                  <a:sysClr val="windowText" lastClr="000000">
                    <a:lumMod val="75000"/>
                    <a:lumOff val="25000"/>
                  </a:sysClr>
                </a:bgClr>
              </a:patt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22" name="正方形/長方形 121"/>
              <p:cNvSpPr/>
              <p:nvPr/>
            </p:nvSpPr>
            <p:spPr>
              <a:xfrm>
                <a:off x="1620325" y="824271"/>
                <a:ext cx="45719" cy="761876"/>
              </a:xfrm>
              <a:prstGeom prst="rect">
                <a:avLst/>
              </a:prstGeom>
              <a:pattFill prst="wdUpDiag">
                <a:fgClr>
                  <a:sysClr val="windowText" lastClr="000000">
                    <a:lumMod val="95000"/>
                    <a:lumOff val="5000"/>
                  </a:sysClr>
                </a:fgClr>
                <a:bgClr>
                  <a:sysClr val="windowText" lastClr="000000">
                    <a:lumMod val="75000"/>
                    <a:lumOff val="25000"/>
                  </a:sysClr>
                </a:bgClr>
              </a:patt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23" name="正方形/長方形 122"/>
              <p:cNvSpPr/>
              <p:nvPr/>
            </p:nvSpPr>
            <p:spPr>
              <a:xfrm>
                <a:off x="698036" y="782793"/>
                <a:ext cx="1025447" cy="501768"/>
              </a:xfrm>
              <a:prstGeom prst="rect">
                <a:avLst/>
              </a:prstGeom>
              <a:pattFill prst="dkVert">
                <a:fgClr>
                  <a:sysClr val="windowText" lastClr="000000">
                    <a:lumMod val="75000"/>
                    <a:lumOff val="25000"/>
                  </a:sysClr>
                </a:fgClr>
                <a:bgClr>
                  <a:sysClr val="windowText" lastClr="000000">
                    <a:lumMod val="50000"/>
                    <a:lumOff val="50000"/>
                  </a:sysClr>
                </a:bgClr>
              </a:patt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24" name="正方形/長方形 123"/>
              <p:cNvSpPr/>
              <p:nvPr/>
            </p:nvSpPr>
            <p:spPr>
              <a:xfrm>
                <a:off x="1761295" y="733887"/>
                <a:ext cx="260452" cy="504014"/>
              </a:xfrm>
              <a:prstGeom prst="rect">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25" name="片側の 2 つの角を丸めた四角形 124"/>
              <p:cNvSpPr/>
              <p:nvPr/>
            </p:nvSpPr>
            <p:spPr>
              <a:xfrm rot="16200000">
                <a:off x="129225" y="712342"/>
                <a:ext cx="314325" cy="572775"/>
              </a:xfrm>
              <a:prstGeom prst="round2SameRect">
                <a:avLst>
                  <a:gd name="adj1" fmla="val 25758"/>
                  <a:gd name="adj2" fmla="val 0"/>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26" name="片側の 2 つの角を切り取った四角形 125"/>
              <p:cNvSpPr/>
              <p:nvPr/>
            </p:nvSpPr>
            <p:spPr>
              <a:xfrm rot="16200000">
                <a:off x="383266" y="913871"/>
                <a:ext cx="484966" cy="163098"/>
              </a:xfrm>
              <a:prstGeom prst="snip2SameRect">
                <a:avLst>
                  <a:gd name="adj1" fmla="val 46424"/>
                  <a:gd name="adj2" fmla="val 0"/>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27" name="正方形/長方形 126"/>
              <p:cNvSpPr/>
              <p:nvPr/>
            </p:nvSpPr>
            <p:spPr>
              <a:xfrm>
                <a:off x="973996" y="503086"/>
                <a:ext cx="476515" cy="122907"/>
              </a:xfrm>
              <a:prstGeom prst="rect">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nvGrpSpPr>
              <p:cNvPr id="128" name="グループ化 127"/>
              <p:cNvGrpSpPr/>
              <p:nvPr/>
            </p:nvGrpSpPr>
            <p:grpSpPr>
              <a:xfrm>
                <a:off x="572775" y="0"/>
                <a:ext cx="1220368" cy="371465"/>
                <a:chOff x="572775" y="0"/>
                <a:chExt cx="639070" cy="371465"/>
              </a:xfrm>
            </p:grpSpPr>
            <p:sp>
              <p:nvSpPr>
                <p:cNvPr id="139" name="正方形/長方形 138"/>
                <p:cNvSpPr/>
                <p:nvPr/>
              </p:nvSpPr>
              <p:spPr>
                <a:xfrm>
                  <a:off x="572775" y="0"/>
                  <a:ext cx="639070" cy="371465"/>
                </a:xfrm>
                <a:prstGeom prst="rect">
                  <a:avLst/>
                </a:prstGeom>
                <a:solidFill>
                  <a:srgbClr val="FFC000"/>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cxnSp>
              <p:nvCxnSpPr>
                <p:cNvPr id="140" name="直線コネクタ 139"/>
                <p:cNvCxnSpPr/>
                <p:nvPr/>
              </p:nvCxnSpPr>
              <p:spPr>
                <a:xfrm>
                  <a:off x="572775" y="371465"/>
                  <a:ext cx="639070" cy="0"/>
                </a:xfrm>
                <a:prstGeom prst="line">
                  <a:avLst/>
                </a:prstGeom>
                <a:noFill/>
                <a:ln w="50800" cap="flat" cmpd="sng" algn="ctr">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grpSp>
          <p:grpSp>
            <p:nvGrpSpPr>
              <p:cNvPr id="129" name="グループ化 128"/>
              <p:cNvGrpSpPr/>
              <p:nvPr/>
            </p:nvGrpSpPr>
            <p:grpSpPr>
              <a:xfrm>
                <a:off x="839473" y="125871"/>
                <a:ext cx="734598" cy="394083"/>
                <a:chOff x="839473" y="125871"/>
                <a:chExt cx="734598" cy="394083"/>
              </a:xfrm>
            </p:grpSpPr>
            <p:sp>
              <p:nvSpPr>
                <p:cNvPr id="134" name="円/楕円 133"/>
                <p:cNvSpPr/>
                <p:nvPr/>
              </p:nvSpPr>
              <p:spPr>
                <a:xfrm>
                  <a:off x="839473" y="127044"/>
                  <a:ext cx="275052" cy="275052"/>
                </a:xfrm>
                <a:prstGeom prst="ellipse">
                  <a:avLst/>
                </a:prstGeom>
                <a:solidFill>
                  <a:sysClr val="window" lastClr="FFFFFF">
                    <a:lumMod val="50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35" name="円/楕円 134"/>
                <p:cNvSpPr/>
                <p:nvPr/>
              </p:nvSpPr>
              <p:spPr>
                <a:xfrm>
                  <a:off x="1299116" y="125871"/>
                  <a:ext cx="274955" cy="274955"/>
                </a:xfrm>
                <a:prstGeom prst="ellipse">
                  <a:avLst/>
                </a:prstGeom>
                <a:solidFill>
                  <a:sysClr val="window" lastClr="FFFFFF">
                    <a:lumMod val="50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36" name="角丸四角形 135"/>
                <p:cNvSpPr/>
                <p:nvPr/>
              </p:nvSpPr>
              <p:spPr>
                <a:xfrm>
                  <a:off x="839473" y="210599"/>
                  <a:ext cx="734598" cy="309355"/>
                </a:xfrm>
                <a:prstGeom prst="roundRect">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37" name="円/楕円 136"/>
                <p:cNvSpPr/>
                <p:nvPr/>
              </p:nvSpPr>
              <p:spPr>
                <a:xfrm>
                  <a:off x="1050195" y="207546"/>
                  <a:ext cx="305065" cy="305065"/>
                </a:xfrm>
                <a:prstGeom prst="ellipse">
                  <a:avLst/>
                </a:prstGeom>
                <a:solidFill>
                  <a:sysClr val="window" lastClr="FFFFFF">
                    <a:lumMod val="50000"/>
                  </a:sys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38" name="円/楕円 137"/>
                <p:cNvSpPr/>
                <p:nvPr/>
              </p:nvSpPr>
              <p:spPr>
                <a:xfrm>
                  <a:off x="1095474" y="249285"/>
                  <a:ext cx="233964" cy="233964"/>
                </a:xfrm>
                <a:prstGeom prst="ellipse">
                  <a:avLst/>
                </a:prstGeom>
                <a:solidFill>
                  <a:sysClr val="windowText" lastClr="000000">
                    <a:lumMod val="65000"/>
                    <a:lumOff val="3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sp>
            <p:nvSpPr>
              <p:cNvPr id="130" name="正方形/長方形 129"/>
              <p:cNvSpPr/>
              <p:nvPr/>
            </p:nvSpPr>
            <p:spPr>
              <a:xfrm>
                <a:off x="621570" y="791038"/>
                <a:ext cx="114301" cy="552450"/>
              </a:xfrm>
              <a:prstGeom prst="rect">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31" name="正方形/長方形 130"/>
              <p:cNvSpPr/>
              <p:nvPr/>
            </p:nvSpPr>
            <p:spPr>
              <a:xfrm>
                <a:off x="1666044" y="791038"/>
                <a:ext cx="114300" cy="552450"/>
              </a:xfrm>
              <a:prstGeom prst="rect">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32" name="片側の 2 つの角を丸めた四角形 131"/>
              <p:cNvSpPr/>
              <p:nvPr/>
            </p:nvSpPr>
            <p:spPr>
              <a:xfrm>
                <a:off x="621570" y="577878"/>
                <a:ext cx="1171575" cy="371476"/>
              </a:xfrm>
              <a:prstGeom prst="round2SameRect">
                <a:avLst>
                  <a:gd name="adj1" fmla="val 50000"/>
                  <a:gd name="adj2" fmla="val 0"/>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33" name="正方形/長方形 132"/>
              <p:cNvSpPr/>
              <p:nvPr/>
            </p:nvSpPr>
            <p:spPr>
              <a:xfrm>
                <a:off x="881999" y="791038"/>
                <a:ext cx="645721" cy="330073"/>
              </a:xfrm>
              <a:prstGeom prst="rect">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sp>
          <p:nvSpPr>
            <p:cNvPr id="120" name="テキスト ボックス 58"/>
            <p:cNvSpPr txBox="1"/>
            <p:nvPr/>
          </p:nvSpPr>
          <p:spPr>
            <a:xfrm>
              <a:off x="1997490" y="5751738"/>
              <a:ext cx="1600200" cy="45855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pPr>
              <a:r>
                <a:rPr lang="ja-JP" altLang="en-US" sz="1400" dirty="0">
                  <a:solidFill>
                    <a:srgbClr val="404040"/>
                  </a:solidFill>
                  <a:latin typeface="ＭＳ Ｐゴシック"/>
                  <a:ea typeface="HGS創英角ｺﾞｼｯｸUB"/>
                  <a:cs typeface="Times New Roman"/>
                </a:rPr>
                <a:t>ホイスト</a:t>
              </a:r>
              <a:endParaRPr lang="ja-JP" altLang="en-US" sz="1200" dirty="0">
                <a:latin typeface="ＭＳ Ｐゴシック"/>
                <a:cs typeface="ＭＳ Ｐゴシック"/>
              </a:endParaRPr>
            </a:p>
            <a:p>
              <a:pPr algn="ctr">
                <a:lnSpc>
                  <a:spcPts val="1500"/>
                </a:lnSpc>
              </a:pPr>
              <a:r>
                <a:rPr lang="ja-JP" altLang="en-US" sz="1200" dirty="0">
                  <a:solidFill>
                    <a:srgbClr val="404040"/>
                  </a:solidFill>
                  <a:latin typeface="ＭＳ Ｐゴシック"/>
                  <a:ea typeface="HGS創英角ｺﾞｼｯｸUB"/>
                  <a:cs typeface="Times New Roman"/>
                </a:rPr>
                <a:t>（懸垂型）</a:t>
              </a:r>
              <a:endParaRPr lang="ja-JP" altLang="en-US" sz="1200" dirty="0">
                <a:latin typeface="ＭＳ Ｐゴシック"/>
                <a:cs typeface="ＭＳ Ｐゴシック"/>
              </a:endParaRPr>
            </a:p>
          </p:txBody>
        </p:sp>
      </p:grpSp>
      <p:grpSp>
        <p:nvGrpSpPr>
          <p:cNvPr id="69" name="グループ化 68"/>
          <p:cNvGrpSpPr/>
          <p:nvPr/>
        </p:nvGrpSpPr>
        <p:grpSpPr>
          <a:xfrm>
            <a:off x="4379876" y="8049344"/>
            <a:ext cx="1857436" cy="1800201"/>
            <a:chOff x="3735772" y="4582178"/>
            <a:chExt cx="1719353" cy="1661730"/>
          </a:xfrm>
        </p:grpSpPr>
        <p:sp>
          <p:nvSpPr>
            <p:cNvPr id="70" name="角丸四角形 69"/>
            <p:cNvSpPr/>
            <p:nvPr/>
          </p:nvSpPr>
          <p:spPr>
            <a:xfrm>
              <a:off x="3783397" y="4582178"/>
              <a:ext cx="1600199" cy="1599572"/>
            </a:xfrm>
            <a:prstGeom prst="roundRect">
              <a:avLst/>
            </a:prstGeom>
            <a:solidFill>
              <a:sysClr val="window" lastClr="FFFFFF"/>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nvGrpSpPr>
            <p:cNvPr id="71" name="グループ化 70"/>
            <p:cNvGrpSpPr/>
            <p:nvPr/>
          </p:nvGrpSpPr>
          <p:grpSpPr>
            <a:xfrm>
              <a:off x="4021487" y="4645145"/>
              <a:ext cx="1054863" cy="1048485"/>
              <a:chOff x="3846427" y="2925347"/>
              <a:chExt cx="1300621" cy="1292756"/>
            </a:xfrm>
          </p:grpSpPr>
          <p:grpSp>
            <p:nvGrpSpPr>
              <p:cNvPr id="73" name="グループ化 72"/>
              <p:cNvGrpSpPr/>
              <p:nvPr/>
            </p:nvGrpSpPr>
            <p:grpSpPr>
              <a:xfrm>
                <a:off x="4086924" y="2925347"/>
                <a:ext cx="1014404" cy="259022"/>
                <a:chOff x="0" y="0"/>
                <a:chExt cx="639070" cy="371465"/>
              </a:xfrm>
            </p:grpSpPr>
            <p:sp>
              <p:nvSpPr>
                <p:cNvPr id="114" name="正方形/長方形 113"/>
                <p:cNvSpPr/>
                <p:nvPr/>
              </p:nvSpPr>
              <p:spPr>
                <a:xfrm>
                  <a:off x="0" y="0"/>
                  <a:ext cx="639070" cy="371465"/>
                </a:xfrm>
                <a:prstGeom prst="rect">
                  <a:avLst/>
                </a:prstGeom>
                <a:solidFill>
                  <a:srgbClr val="FFC000"/>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cxnSp>
              <p:nvCxnSpPr>
                <p:cNvPr id="115" name="直線コネクタ 114"/>
                <p:cNvCxnSpPr/>
                <p:nvPr/>
              </p:nvCxnSpPr>
              <p:spPr>
                <a:xfrm>
                  <a:off x="0" y="371465"/>
                  <a:ext cx="639070" cy="0"/>
                </a:xfrm>
                <a:prstGeom prst="line">
                  <a:avLst/>
                </a:prstGeom>
                <a:noFill/>
                <a:ln w="50800" cap="flat" cmpd="sng" algn="ctr">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grpSp>
          <p:grpSp>
            <p:nvGrpSpPr>
              <p:cNvPr id="74" name="グループ化 73"/>
              <p:cNvGrpSpPr/>
              <p:nvPr/>
            </p:nvGrpSpPr>
            <p:grpSpPr>
              <a:xfrm>
                <a:off x="4761568" y="3426483"/>
                <a:ext cx="94795" cy="714468"/>
                <a:chOff x="0" y="0"/>
                <a:chExt cx="144021" cy="1079408"/>
              </a:xfrm>
            </p:grpSpPr>
            <p:sp>
              <p:nvSpPr>
                <p:cNvPr id="109" name="円/楕円 108"/>
                <p:cNvSpPr/>
                <p:nvPr/>
              </p:nvSpPr>
              <p:spPr>
                <a:xfrm>
                  <a:off x="11619" y="0"/>
                  <a:ext cx="95885" cy="212725"/>
                </a:xfrm>
                <a:prstGeom prst="ellipse">
                  <a:avLst/>
                </a:prstGeom>
                <a:no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10" name="円/楕円 109"/>
                <p:cNvSpPr/>
                <p:nvPr/>
              </p:nvSpPr>
              <p:spPr>
                <a:xfrm>
                  <a:off x="0" y="220251"/>
                  <a:ext cx="95885" cy="212725"/>
                </a:xfrm>
                <a:prstGeom prst="ellipse">
                  <a:avLst/>
                </a:prstGeom>
                <a:no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11" name="円/楕円 110"/>
                <p:cNvSpPr/>
                <p:nvPr/>
              </p:nvSpPr>
              <p:spPr>
                <a:xfrm>
                  <a:off x="23653" y="427555"/>
                  <a:ext cx="95885" cy="212725"/>
                </a:xfrm>
                <a:prstGeom prst="ellipse">
                  <a:avLst/>
                </a:prstGeom>
                <a:no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12" name="円/楕円 111"/>
                <p:cNvSpPr/>
                <p:nvPr/>
              </p:nvSpPr>
              <p:spPr>
                <a:xfrm>
                  <a:off x="36102" y="646969"/>
                  <a:ext cx="95885" cy="212725"/>
                </a:xfrm>
                <a:prstGeom prst="ellipse">
                  <a:avLst/>
                </a:prstGeom>
                <a:no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13" name="円/楕円 112"/>
                <p:cNvSpPr/>
                <p:nvPr/>
              </p:nvSpPr>
              <p:spPr>
                <a:xfrm>
                  <a:off x="48137" y="866683"/>
                  <a:ext cx="95884" cy="212725"/>
                </a:xfrm>
                <a:prstGeom prst="ellipse">
                  <a:avLst/>
                </a:prstGeom>
                <a:no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grpSp>
            <p:nvGrpSpPr>
              <p:cNvPr id="75" name="グループ化 74"/>
              <p:cNvGrpSpPr/>
              <p:nvPr/>
            </p:nvGrpSpPr>
            <p:grpSpPr>
              <a:xfrm flipH="1">
                <a:off x="4556190" y="3426484"/>
                <a:ext cx="71203" cy="424071"/>
                <a:chOff x="2206622" y="628648"/>
                <a:chExt cx="107504" cy="640280"/>
              </a:xfrm>
            </p:grpSpPr>
            <p:sp>
              <p:nvSpPr>
                <p:cNvPr id="106" name="円/楕円 105"/>
                <p:cNvSpPr/>
                <p:nvPr/>
              </p:nvSpPr>
              <p:spPr>
                <a:xfrm>
                  <a:off x="2218241" y="628648"/>
                  <a:ext cx="95885" cy="212725"/>
                </a:xfrm>
                <a:prstGeom prst="ellipse">
                  <a:avLst/>
                </a:prstGeom>
                <a:no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07" name="円/楕円 106"/>
                <p:cNvSpPr/>
                <p:nvPr/>
              </p:nvSpPr>
              <p:spPr>
                <a:xfrm>
                  <a:off x="2206622" y="848899"/>
                  <a:ext cx="95885" cy="212725"/>
                </a:xfrm>
                <a:prstGeom prst="ellipse">
                  <a:avLst/>
                </a:prstGeom>
                <a:no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08" name="円/楕円 107"/>
                <p:cNvSpPr/>
                <p:nvPr/>
              </p:nvSpPr>
              <p:spPr>
                <a:xfrm>
                  <a:off x="2218241" y="1056203"/>
                  <a:ext cx="95885" cy="212725"/>
                </a:xfrm>
                <a:prstGeom prst="ellipse">
                  <a:avLst/>
                </a:prstGeom>
                <a:no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sp>
            <p:nvSpPr>
              <p:cNvPr id="76" name="片側の 2 つの角を丸めた四角形 75"/>
              <p:cNvSpPr/>
              <p:nvPr/>
            </p:nvSpPr>
            <p:spPr>
              <a:xfrm rot="5400000">
                <a:off x="4795303" y="3268499"/>
                <a:ext cx="312574" cy="390916"/>
              </a:xfrm>
              <a:prstGeom prst="round2SameRect">
                <a:avLst>
                  <a:gd name="adj1" fmla="val 12567"/>
                  <a:gd name="adj2" fmla="val 0"/>
                </a:avLst>
              </a:prstGeom>
              <a:solidFill>
                <a:schemeClr val="bg1">
                  <a:lumMod val="75000"/>
                </a:schemeClr>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3" name="片側の 2 つの角を切り取った四角形 92"/>
              <p:cNvSpPr/>
              <p:nvPr/>
            </p:nvSpPr>
            <p:spPr>
              <a:xfrm flipV="1">
                <a:off x="4281759" y="2963321"/>
                <a:ext cx="610439" cy="296820"/>
              </a:xfrm>
              <a:prstGeom prst="snip2SameRect">
                <a:avLst>
                  <a:gd name="adj1" fmla="val 35617"/>
                  <a:gd name="adj2" fmla="val 0"/>
                </a:avLst>
              </a:prstGeom>
              <a:solidFill>
                <a:schemeClr val="bg1">
                  <a:lumMod val="75000"/>
                </a:schemeClr>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4" name="角丸四角形 93"/>
              <p:cNvSpPr/>
              <p:nvPr/>
            </p:nvSpPr>
            <p:spPr>
              <a:xfrm>
                <a:off x="3846427" y="3347294"/>
                <a:ext cx="610439" cy="234439"/>
              </a:xfrm>
              <a:prstGeom prst="roundRect">
                <a:avLst/>
              </a:prstGeom>
              <a:solidFill>
                <a:sysClr val="window" lastClr="FFFFFF">
                  <a:lumMod val="7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95" name="円/楕円 94"/>
              <p:cNvSpPr/>
              <p:nvPr/>
            </p:nvSpPr>
            <p:spPr>
              <a:xfrm>
                <a:off x="4456866" y="2969987"/>
                <a:ext cx="253504" cy="253444"/>
              </a:xfrm>
              <a:prstGeom prst="ellipse">
                <a:avLst/>
              </a:prstGeom>
              <a:solidFill>
                <a:sysClr val="window" lastClr="FFFFFF">
                  <a:lumMod val="50000"/>
                </a:sys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96" name="円/楕円 95"/>
              <p:cNvSpPr/>
              <p:nvPr/>
            </p:nvSpPr>
            <p:spPr>
              <a:xfrm>
                <a:off x="4494491" y="3004661"/>
                <a:ext cx="194420" cy="194373"/>
              </a:xfrm>
              <a:prstGeom prst="ellipse">
                <a:avLst/>
              </a:prstGeom>
              <a:solidFill>
                <a:sysClr val="windowText" lastClr="000000">
                  <a:lumMod val="65000"/>
                  <a:lumOff val="3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97" name="正方形/長方形 96"/>
              <p:cNvSpPr/>
              <p:nvPr/>
            </p:nvSpPr>
            <p:spPr>
              <a:xfrm>
                <a:off x="4475070" y="3231568"/>
                <a:ext cx="227903" cy="47525"/>
              </a:xfrm>
              <a:prstGeom prst="rect">
                <a:avLst/>
              </a:prstGeom>
              <a:solidFill>
                <a:schemeClr val="bg1">
                  <a:lumMod val="75000"/>
                </a:schemeClr>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8" name="片側の 2 つの角を切り取った四角形 97"/>
              <p:cNvSpPr/>
              <p:nvPr/>
            </p:nvSpPr>
            <p:spPr>
              <a:xfrm rot="16200000">
                <a:off x="4268429" y="3406631"/>
                <a:ext cx="308914" cy="110992"/>
              </a:xfrm>
              <a:prstGeom prst="snip2SameRect">
                <a:avLst>
                  <a:gd name="adj1" fmla="val 27158"/>
                  <a:gd name="adj2" fmla="val 0"/>
                </a:avLst>
              </a:prstGeom>
              <a:solidFill>
                <a:schemeClr val="bg1">
                  <a:lumMod val="75000"/>
                </a:schemeClr>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9" name="正方形/長方形 98"/>
              <p:cNvSpPr/>
              <p:nvPr/>
            </p:nvSpPr>
            <p:spPr>
              <a:xfrm>
                <a:off x="4415312" y="3305578"/>
                <a:ext cx="339677" cy="311006"/>
              </a:xfrm>
              <a:prstGeom prst="rect">
                <a:avLst/>
              </a:prstGeom>
              <a:solidFill>
                <a:schemeClr val="bg1">
                  <a:lumMod val="75000"/>
                </a:schemeClr>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0" name="片側の 2 つの角を丸めた四角形 99"/>
              <p:cNvSpPr/>
              <p:nvPr/>
            </p:nvSpPr>
            <p:spPr>
              <a:xfrm flipV="1">
                <a:off x="4735477" y="3759672"/>
                <a:ext cx="273246" cy="458429"/>
              </a:xfrm>
              <a:prstGeom prst="round2SameRect">
                <a:avLst>
                  <a:gd name="adj1" fmla="val 30567"/>
                  <a:gd name="adj2" fmla="val 0"/>
                </a:avLst>
              </a:prstGeom>
              <a:solidFill>
                <a:srgbClr val="FF6600"/>
              </a:solidFill>
              <a:ln w="25400" cap="flat" cmpd="sng" algn="ctr">
                <a:solidFill>
                  <a:srgbClr val="FF9966"/>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01" name="グループ化 100"/>
              <p:cNvGrpSpPr/>
              <p:nvPr/>
            </p:nvGrpSpPr>
            <p:grpSpPr>
              <a:xfrm>
                <a:off x="4434820" y="3785789"/>
                <a:ext cx="258627" cy="432314"/>
                <a:chOff x="352135" y="568288"/>
                <a:chExt cx="447501" cy="748071"/>
              </a:xfrm>
            </p:grpSpPr>
            <p:sp>
              <p:nvSpPr>
                <p:cNvPr id="102" name="アーチ 101"/>
                <p:cNvSpPr/>
                <p:nvPr/>
              </p:nvSpPr>
              <p:spPr>
                <a:xfrm rot="9272519">
                  <a:off x="352135" y="920110"/>
                  <a:ext cx="324438" cy="240570"/>
                </a:xfrm>
                <a:prstGeom prst="blockArc">
                  <a:avLst>
                    <a:gd name="adj1" fmla="val 11953164"/>
                    <a:gd name="adj2" fmla="val 19029333"/>
                    <a:gd name="adj3" fmla="val 11704"/>
                  </a:avLst>
                </a:prstGeom>
                <a:solidFill>
                  <a:srgbClr val="FFC00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03" name="アーチ 102"/>
                <p:cNvSpPr/>
                <p:nvPr/>
              </p:nvSpPr>
              <p:spPr>
                <a:xfrm rot="5400000">
                  <a:off x="437478" y="954201"/>
                  <a:ext cx="362201" cy="362115"/>
                </a:xfrm>
                <a:prstGeom prst="blockArc">
                  <a:avLst>
                    <a:gd name="adj1" fmla="val 10800000"/>
                    <a:gd name="adj2" fmla="val 5371356"/>
                    <a:gd name="adj3" fmla="val 21427"/>
                  </a:avLst>
                </a:prstGeom>
                <a:solidFill>
                  <a:srgbClr val="FFC000"/>
                </a:solidFill>
                <a:ln w="1905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04" name="六角形 103"/>
                <p:cNvSpPr/>
                <p:nvPr/>
              </p:nvSpPr>
              <p:spPr>
                <a:xfrm>
                  <a:off x="514543" y="568288"/>
                  <a:ext cx="200025" cy="351253"/>
                </a:xfrm>
                <a:prstGeom prst="hexagon">
                  <a:avLst/>
                </a:prstGeom>
                <a:solidFill>
                  <a:srgbClr val="FFC000"/>
                </a:solidFill>
                <a:ln w="1905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05" name="正方形/長方形 104"/>
                <p:cNvSpPr/>
                <p:nvPr/>
              </p:nvSpPr>
              <p:spPr>
                <a:xfrm>
                  <a:off x="582367" y="900491"/>
                  <a:ext cx="65526" cy="139906"/>
                </a:xfrm>
                <a:prstGeom prst="rect">
                  <a:avLst/>
                </a:prstGeom>
                <a:solidFill>
                  <a:srgbClr val="FFC00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grpSp>
        <p:sp>
          <p:nvSpPr>
            <p:cNvPr id="72" name="テキスト ボックス 58"/>
            <p:cNvSpPr txBox="1"/>
            <p:nvPr/>
          </p:nvSpPr>
          <p:spPr>
            <a:xfrm>
              <a:off x="3735772" y="5755785"/>
              <a:ext cx="1719353" cy="48812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pPr>
              <a:r>
                <a:rPr lang="ja-JP" altLang="en-US" sz="1400" dirty="0">
                  <a:solidFill>
                    <a:srgbClr val="404040"/>
                  </a:solidFill>
                  <a:latin typeface="ＭＳ Ｐゴシック"/>
                  <a:ea typeface="HGS創英角ｺﾞｼｯｸUB"/>
                  <a:cs typeface="Times New Roman"/>
                </a:rPr>
                <a:t>チェーンブロック</a:t>
              </a:r>
              <a:endParaRPr lang="ja-JP" altLang="en-US" sz="1200" dirty="0">
                <a:latin typeface="ＭＳ Ｐゴシック"/>
                <a:cs typeface="ＭＳ Ｐゴシック"/>
              </a:endParaRPr>
            </a:p>
            <a:p>
              <a:pPr algn="ctr">
                <a:lnSpc>
                  <a:spcPts val="1500"/>
                </a:lnSpc>
              </a:pPr>
              <a:r>
                <a:rPr lang="ja-JP" altLang="en-US" sz="1200" dirty="0">
                  <a:solidFill>
                    <a:srgbClr val="404040"/>
                  </a:solidFill>
                  <a:latin typeface="ＭＳ Ｐゴシック"/>
                  <a:ea typeface="HGS創英角ｺﾞｼｯｸUB"/>
                  <a:cs typeface="Times New Roman"/>
                </a:rPr>
                <a:t>（電動式）</a:t>
              </a:r>
              <a:endParaRPr lang="ja-JP" altLang="en-US" sz="1200" dirty="0">
                <a:latin typeface="ＭＳ Ｐゴシック"/>
                <a:cs typeface="ＭＳ Ｐゴシック"/>
              </a:endParaRPr>
            </a:p>
          </p:txBody>
        </p:sp>
      </p:grpSp>
    </p:spTree>
    <p:extLst>
      <p:ext uri="{BB962C8B-B14F-4D97-AF65-F5344CB8AC3E}">
        <p14:creationId xmlns:p14="http://schemas.microsoft.com/office/powerpoint/2010/main" val="3002229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632" y="152467"/>
            <a:ext cx="6624736" cy="1632181"/>
          </a:xfrm>
        </p:spPr>
        <p:txBody>
          <a:bodyPr>
            <a:noAutofit/>
          </a:bodyPr>
          <a:lstStyle/>
          <a:p>
            <a:pPr marL="0" indent="0">
              <a:spcBef>
                <a:spcPts val="0"/>
              </a:spcBef>
              <a:buNone/>
            </a:pPr>
            <a:r>
              <a:rPr lang="ja-JP" altLang="en-US" sz="1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３　クレーンに関する労働安全衛生法上の規制</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クレーンの設置及びその後の使用にあたっては、労働安全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衛生法</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等安全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規則［以下「クレーン則」という。」］に</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よる以下の様な規制が存在するため、これらは確実に実施する必要が</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ある</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吊上</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荷重が</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0.5</a:t>
            </a:r>
            <a:r>
              <a:rPr lang="ja-JP" altLang="en-US" sz="1400" dirty="0" err="1">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ｔ</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未満のクレーンについては規制が適用されないが、事故防止のためには、定期自主検査等を実施することが</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望ましい</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p:txBody>
      </p:sp>
      <p:cxnSp>
        <p:nvCxnSpPr>
          <p:cNvPr id="5" name="直線矢印コネクタ 4"/>
          <p:cNvCxnSpPr/>
          <p:nvPr/>
        </p:nvCxnSpPr>
        <p:spPr>
          <a:xfrm>
            <a:off x="188640" y="488504"/>
            <a:ext cx="4968552" cy="0"/>
          </a:xfrm>
          <a:prstGeom prst="straightConnector1">
            <a:avLst/>
          </a:prstGeom>
          <a:ln w="19050">
            <a:solidFill>
              <a:srgbClr val="FF6600"/>
            </a:solidFill>
            <a:tailEnd type="oval"/>
          </a:ln>
        </p:spPr>
        <p:style>
          <a:lnRef idx="1">
            <a:schemeClr val="accent1"/>
          </a:lnRef>
          <a:fillRef idx="0">
            <a:schemeClr val="accent1"/>
          </a:fillRef>
          <a:effectRef idx="0">
            <a:schemeClr val="accent1"/>
          </a:effectRef>
          <a:fontRef idx="minor">
            <a:schemeClr val="tx1"/>
          </a:fontRef>
        </p:style>
      </p:cxnSp>
      <p:graphicFrame>
        <p:nvGraphicFramePr>
          <p:cNvPr id="8" name="表 7"/>
          <p:cNvGraphicFramePr>
            <a:graphicFrameLocks noGrp="1"/>
          </p:cNvGraphicFramePr>
          <p:nvPr>
            <p:extLst>
              <p:ext uri="{D42A27DB-BD31-4B8C-83A1-F6EECF244321}">
                <p14:modId xmlns:p14="http://schemas.microsoft.com/office/powerpoint/2010/main" val="3195175500"/>
              </p:ext>
            </p:extLst>
          </p:nvPr>
        </p:nvGraphicFramePr>
        <p:xfrm>
          <a:off x="116634" y="1784647"/>
          <a:ext cx="6624735" cy="8004889"/>
        </p:xfrm>
        <a:graphic>
          <a:graphicData uri="http://schemas.openxmlformats.org/drawingml/2006/table">
            <a:tbl>
              <a:tblPr firstRow="1" bandRow="1">
                <a:effectLst/>
                <a:tableStyleId>{93296810-A885-4BE3-A3E7-6D5BEEA58F35}</a:tableStyleId>
              </a:tblPr>
              <a:tblGrid>
                <a:gridCol w="1584176"/>
                <a:gridCol w="2520280"/>
                <a:gridCol w="2520279"/>
              </a:tblGrid>
              <a:tr h="636334">
                <a:tc>
                  <a:txBody>
                    <a:bodyPr/>
                    <a:lstStyle/>
                    <a:p>
                      <a:pPr algn="ctr"/>
                      <a:endParaRPr kumimoji="1" lang="ja-JP" altLang="en-US" sz="15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28575"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28575"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FBF9F"/>
                    </a:solidFill>
                  </a:tcPr>
                </a:tc>
                <a:tc>
                  <a:txBody>
                    <a:bodyPr/>
                    <a:lstStyle/>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吊上荷重</a:t>
                      </a:r>
                      <a:r>
                        <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a:t>
                      </a:r>
                      <a:r>
                        <a:rPr kumimoji="1" lang="ja-JP" altLang="en-US" sz="1400" b="0" dirty="0" err="1"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ｔ</a:t>
                      </a: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以上</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のクレーン</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28575"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FBF9F"/>
                    </a:solidFill>
                  </a:tcPr>
                </a:tc>
                <a:tc>
                  <a:txBody>
                    <a:bodyPr/>
                    <a:lstStyle/>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吊上荷重</a:t>
                      </a:r>
                      <a:r>
                        <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0.5</a:t>
                      </a:r>
                      <a:r>
                        <a:rPr kumimoji="1" lang="ja-JP" altLang="en-US" sz="1400" b="0" dirty="0" err="1"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ｔ</a:t>
                      </a: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以上</a:t>
                      </a:r>
                      <a:r>
                        <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a:t>
                      </a:r>
                      <a:r>
                        <a:rPr kumimoji="1" lang="ja-JP" altLang="en-US" sz="1400" b="0" dirty="0" err="1"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ｔ</a:t>
                      </a: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未満</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のクレーン</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28575"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FBF9F"/>
                    </a:solidFill>
                  </a:tcPr>
                </a:tc>
              </a:tr>
              <a:tr h="857667">
                <a:tc>
                  <a:txBody>
                    <a:bodyPr/>
                    <a:lstStyle/>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製造時の規制、</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構造要件</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28575"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E6DB"/>
                    </a:solidFill>
                  </a:tcPr>
                </a:tc>
                <a:tc>
                  <a:txBody>
                    <a:bodyPr/>
                    <a:lstStyle/>
                    <a:p>
                      <a:pPr algn="l"/>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・製造許可</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l"/>
                      <a:r>
                        <a:rPr kumimoji="1" lang="ja-JP" altLang="en-US"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クレーン則第</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algn="l"/>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・クレーン構造規格</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E6DB"/>
                    </a:solidFill>
                  </a:tcPr>
                </a:tc>
                <a:tc>
                  <a:txBody>
                    <a:bodyPr/>
                    <a:lstStyle/>
                    <a:p>
                      <a:pPr algn="l"/>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・クレーン構造規格</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E6DB"/>
                    </a:solidFill>
                  </a:tcPr>
                </a:tc>
              </a:tr>
              <a:tr h="1595445">
                <a:tc>
                  <a:txBody>
                    <a:bodyPr/>
                    <a:lstStyle/>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設置時の</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手続き、検査</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28575"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F2ED"/>
                    </a:solidFill>
                  </a:tcPr>
                </a:tc>
                <a:tc>
                  <a:txBody>
                    <a:bodyPr/>
                    <a:lstStyle/>
                    <a:p>
                      <a:pPr algn="l"/>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・設置届</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l"/>
                      <a:r>
                        <a:rPr kumimoji="1" lang="ja-JP" altLang="en-US"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クレーン則第</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5</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・落成検査</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クレーン則第</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6</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・検査証の交付</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クレーン則第</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9</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kumimoji="1" lang="ja-JP" altLang="en-US" sz="12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F2ED"/>
                    </a:solidFill>
                  </a:tcPr>
                </a:tc>
                <a:tc>
                  <a:txBody>
                    <a:bodyPr/>
                    <a:lstStyle/>
                    <a:p>
                      <a:pPr algn="l"/>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・設置報告</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l"/>
                      <a:r>
                        <a:rPr kumimoji="1" lang="ja-JP" altLang="en-US"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kumimoji="1" lang="en-US" altLang="ja-JP" sz="105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05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クレーン則第</a:t>
                      </a:r>
                      <a:r>
                        <a:rPr kumimoji="1" lang="en-US" altLang="ja-JP" sz="105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11</a:t>
                      </a:r>
                      <a:r>
                        <a:rPr kumimoji="1" lang="ja-JP" altLang="en-US" sz="105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kumimoji="1" lang="en-US" altLang="ja-JP" sz="105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algn="l"/>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・荷重試験</a:t>
                      </a:r>
                      <a:r>
                        <a:rPr kumimoji="1" lang="en-US" altLang="ja-JP"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自主検査</a:t>
                      </a:r>
                      <a:r>
                        <a:rPr kumimoji="1" lang="en-US" altLang="ja-JP"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l"/>
                      <a:r>
                        <a:rPr kumimoji="1" lang="ja-JP" altLang="en-US"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kumimoji="1" lang="en-US" altLang="ja-JP" sz="105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05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クレーン則第</a:t>
                      </a:r>
                      <a:r>
                        <a:rPr kumimoji="1" lang="en-US" altLang="ja-JP" sz="105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12</a:t>
                      </a:r>
                      <a:r>
                        <a:rPr kumimoji="1" lang="ja-JP" altLang="en-US" sz="105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kumimoji="1" lang="en-US" altLang="ja-JP" sz="105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kumimoji="1" lang="ja-JP" altLang="en-US" sz="105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F2ED"/>
                    </a:solidFill>
                  </a:tcPr>
                </a:tc>
              </a:tr>
              <a:tr h="1079000">
                <a:tc>
                  <a:txBody>
                    <a:bodyPr/>
                    <a:lstStyle/>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年次検査</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28575"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E6D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・年次自主検査</a:t>
                      </a:r>
                      <a:r>
                        <a:rPr kumimoji="1" lang="en-US" altLang="ja-JP"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毎年</a:t>
                      </a:r>
                      <a:r>
                        <a:rPr kumimoji="1" lang="en-US" altLang="ja-JP"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　</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クレーン則第</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34</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条</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・性能検査</a:t>
                      </a:r>
                      <a:r>
                        <a:rPr kumimoji="1" lang="en-US" altLang="ja-JP"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２年ごと</a:t>
                      </a:r>
                      <a:r>
                        <a:rPr kumimoji="1" lang="en-US" altLang="ja-JP"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　</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クレーン則第</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40</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条</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p>
                  </a:txBody>
                  <a:tcPr marT="49530" marB="4953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E6D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・年次自主検査</a:t>
                      </a:r>
                      <a:r>
                        <a:rPr kumimoji="1" lang="en-US" altLang="ja-JP"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毎年</a:t>
                      </a:r>
                      <a:r>
                        <a:rPr kumimoji="1" lang="en-US" altLang="ja-JP"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　</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クレーン則第</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34</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条</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ja-JP" altLang="en-US" sz="1200" b="0" i="0" u="none" strike="noStrike" kern="1200" cap="none" spc="0" normalizeH="0" baseline="0" noProof="0" dirty="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endParaRPr>
                    </a:p>
                  </a:txBody>
                  <a:tcPr marT="49530" marB="49530"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E6DB"/>
                    </a:solidFill>
                  </a:tcPr>
                </a:tc>
              </a:tr>
              <a:tr h="599444">
                <a:tc>
                  <a:txBody>
                    <a:bodyPr/>
                    <a:lstStyle/>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月次検査</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28575"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F2E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・月次自主検査</a:t>
                      </a:r>
                      <a:r>
                        <a:rPr kumimoji="1" lang="en-US" altLang="ja-JP"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毎月</a:t>
                      </a:r>
                      <a:r>
                        <a:rPr kumimoji="1" lang="en-US" altLang="ja-JP"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en-US" altLang="ja-JP" sz="14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　</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クレーン則第</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35</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条</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ja-JP" altLang="en-US" sz="1100" b="0" i="0" u="none" strike="noStrike" kern="1200" cap="none" spc="0" normalizeH="0" baseline="0" noProof="0" dirty="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endParaRPr>
                    </a:p>
                  </a:txBody>
                  <a:tcPr marT="49530" marB="4953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F2E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・月次自主検査</a:t>
                      </a:r>
                      <a:r>
                        <a:rPr kumimoji="1" lang="en-US" altLang="ja-JP"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毎月</a:t>
                      </a:r>
                      <a:r>
                        <a:rPr kumimoji="1" lang="en-US" altLang="ja-JP"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en-US" altLang="ja-JP" sz="14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　</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クレーン則第</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35</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条</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ja-JP" altLang="en-US" sz="1200" b="0" i="0" u="none" strike="noStrike" kern="1200" cap="none" spc="0" normalizeH="0" baseline="0" noProof="0" dirty="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endParaRPr>
                    </a:p>
                  </a:txBody>
                  <a:tcPr marT="49530" marB="49530"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F2ED"/>
                    </a:solidFill>
                  </a:tcPr>
                </a:tc>
              </a:tr>
              <a:tr h="599444">
                <a:tc>
                  <a:txBody>
                    <a:bodyPr/>
                    <a:lstStyle/>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使用前の点検</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28575"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E6D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・作業開始前点検</a:t>
                      </a:r>
                      <a:endParaRPr kumimoji="1" lang="en-US" altLang="ja-JP" sz="14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　</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クレーン則第</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36</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条</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ja-JP" altLang="en-US" sz="1200" b="0" i="0" u="none" strike="noStrike" kern="1200" cap="none" spc="0" normalizeH="0" baseline="0" noProof="0" dirty="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endParaRPr>
                    </a:p>
                  </a:txBody>
                  <a:tcPr marT="49530" marB="4953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E6D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・作業開始前点検</a:t>
                      </a:r>
                      <a:endParaRPr kumimoji="1" lang="en-US" altLang="ja-JP" sz="14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　</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クレーン則第</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36</a:t>
                      </a:r>
                      <a:r>
                        <a:rPr kumimoji="1" lang="ja-JP" altLang="en-US"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条</a:t>
                      </a:r>
                      <a:r>
                        <a:rPr kumimoji="1" lang="en-US" altLang="ja-JP" sz="1100" b="0" i="0" u="none" strike="noStrike" kern="1200" cap="none" spc="0" normalizeH="0" baseline="0" noProof="0" dirty="0" smtClean="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rPr>
                        <a:t>)</a:t>
                      </a:r>
                      <a:endParaRPr kumimoji="1" lang="ja-JP" altLang="en-US" sz="1100" b="0" i="0" u="none" strike="noStrike" kern="1200" cap="none" spc="0" normalizeH="0" baseline="0" noProof="0" dirty="0">
                        <a:ln>
                          <a:noFill/>
                        </a:ln>
                        <a:solidFill>
                          <a:prstClr val="black">
                            <a:lumMod val="75000"/>
                            <a:lumOff val="25000"/>
                          </a:prstClr>
                        </a:solidFill>
                        <a:effectLst/>
                        <a:uLnTx/>
                        <a:uFillTx/>
                        <a:latin typeface="HGS創英角ｺﾞｼｯｸUB" panose="020B0900000000000000" pitchFamily="50" charset="-128"/>
                        <a:ea typeface="HGS創英角ｺﾞｼｯｸUB" panose="020B0900000000000000" pitchFamily="50" charset="-128"/>
                        <a:cs typeface="+mn-cs"/>
                      </a:endParaRPr>
                    </a:p>
                  </a:txBody>
                  <a:tcPr marT="49530" marB="49530"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E6DB"/>
                    </a:solidFill>
                  </a:tcPr>
                </a:tc>
              </a:tr>
              <a:tr h="1079000">
                <a:tc>
                  <a:txBody>
                    <a:bodyPr/>
                    <a:lstStyle/>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改造、補修時の手続き、検査</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28575"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F2ED"/>
                    </a:solidFill>
                  </a:tcPr>
                </a:tc>
                <a:tc>
                  <a:txBody>
                    <a:bodyPr/>
                    <a:lstStyle/>
                    <a:p>
                      <a:pPr algn="l"/>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・変更届</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l"/>
                      <a:r>
                        <a:rPr kumimoji="1" lang="ja-JP" altLang="en-US"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クレーン則第</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44</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algn="l"/>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・変更検査</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l"/>
                      <a:r>
                        <a:rPr kumimoji="1" lang="ja-JP" altLang="en-US"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クレーン則第</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45</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kumimoji="1" lang="ja-JP" altLang="en-US" sz="11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F2ED"/>
                    </a:solidFill>
                  </a:tcPr>
                </a:tc>
                <a:tc>
                  <a:txBody>
                    <a:bodyPr/>
                    <a:lstStyle/>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手続きなし</a:t>
                      </a:r>
                    </a:p>
                  </a:txBody>
                  <a:tcPr marT="49530" marB="49530"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rgbClr val="FDF2ED"/>
                    </a:solidFill>
                  </a:tcPr>
                </a:tc>
              </a:tr>
              <a:tr h="1558555">
                <a:tc>
                  <a:txBody>
                    <a:bodyPr/>
                    <a:lstStyle/>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使用の休止、</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廃止の手続き</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28575"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28575" cap="flat" cmpd="sng" algn="ctr">
                      <a:solidFill>
                        <a:schemeClr val="tx1">
                          <a:lumMod val="75000"/>
                          <a:lumOff val="25000"/>
                        </a:schemeClr>
                      </a:solidFill>
                      <a:prstDash val="solid"/>
                      <a:round/>
                      <a:headEnd type="none" w="med" len="med"/>
                      <a:tailEnd type="none" w="med" len="med"/>
                    </a:lnB>
                    <a:solidFill>
                      <a:srgbClr val="FDE6DB"/>
                    </a:solidFill>
                  </a:tcPr>
                </a:tc>
                <a:tc>
                  <a:txBody>
                    <a:bodyPr/>
                    <a:lstStyle/>
                    <a:p>
                      <a:pPr algn="l"/>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・休止報告</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l"/>
                      <a:r>
                        <a:rPr kumimoji="1" lang="ja-JP" altLang="en-US"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クレーン則第</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48</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algn="l"/>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・使用再開検査</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l"/>
                      <a:r>
                        <a:rPr kumimoji="1" lang="ja-JP" altLang="en-US"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クレーン則第</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49</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algn="l"/>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・廃止報告</a:t>
                      </a:r>
                      <a:endParaRPr kumimoji="1" lang="en-US" altLang="ja-JP"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algn="l"/>
                      <a:r>
                        <a:rPr kumimoji="1" lang="ja-JP" altLang="en-US" sz="12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クレーン則第</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52</a:t>
                      </a:r>
                      <a:r>
                        <a:rPr kumimoji="1" lang="ja-JP" altLang="en-US"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kumimoji="1" lang="en-US" altLang="ja-JP" sz="11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kumimoji="1" lang="ja-JP" altLang="en-US" sz="11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28575" cap="flat" cmpd="sng" algn="ctr">
                      <a:solidFill>
                        <a:schemeClr val="tx1">
                          <a:lumMod val="75000"/>
                          <a:lumOff val="25000"/>
                        </a:schemeClr>
                      </a:solidFill>
                      <a:prstDash val="solid"/>
                      <a:round/>
                      <a:headEnd type="none" w="med" len="med"/>
                      <a:tailEnd type="none" w="med" len="med"/>
                    </a:lnB>
                    <a:solidFill>
                      <a:srgbClr val="FDE6DB"/>
                    </a:solidFill>
                  </a:tcPr>
                </a:tc>
                <a:tc>
                  <a:txBody>
                    <a:bodyPr/>
                    <a:lstStyle/>
                    <a:p>
                      <a:pPr algn="ctr"/>
                      <a:r>
                        <a:rPr kumimoji="1" lang="ja-JP" altLang="en-US" sz="1400" b="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手続きなし</a:t>
                      </a:r>
                      <a:endParaRPr kumimoji="1" lang="ja-JP" altLang="en-US" sz="1400" b="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txBody>
                  <a:tcPr marT="49530" marB="49530"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28575" cap="flat" cmpd="sng" algn="ctr">
                      <a:solidFill>
                        <a:schemeClr val="tx1">
                          <a:lumMod val="75000"/>
                          <a:lumOff val="25000"/>
                        </a:schemeClr>
                      </a:solidFill>
                      <a:prstDash val="solid"/>
                      <a:round/>
                      <a:headEnd type="none" w="med" len="med"/>
                      <a:tailEnd type="none" w="med" len="med"/>
                    </a:lnB>
                    <a:solidFill>
                      <a:srgbClr val="FDE6DB"/>
                    </a:solidFill>
                  </a:tcPr>
                </a:tc>
              </a:tr>
            </a:tbl>
          </a:graphicData>
        </a:graphic>
      </p:graphicFrame>
    </p:spTree>
    <p:extLst>
      <p:ext uri="{BB962C8B-B14F-4D97-AF65-F5344CB8AC3E}">
        <p14:creationId xmlns:p14="http://schemas.microsoft.com/office/powerpoint/2010/main" val="219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632" y="200472"/>
            <a:ext cx="6624736" cy="2664296"/>
          </a:xfrm>
        </p:spPr>
        <p:txBody>
          <a:bodyPr>
            <a:noAutofit/>
          </a:bodyPr>
          <a:lstStyle/>
          <a:p>
            <a:pPr marL="0" indent="0">
              <a:spcBef>
                <a:spcPts val="0"/>
              </a:spcBef>
              <a:buNone/>
            </a:pPr>
            <a:r>
              <a:rPr lang="ja-JP" altLang="en-US" sz="1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４　クレーンの安全装置</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クレーン構造規格では、クレーンに以下の安全装置を装備することが求められている。設置後は安全装置の性能が発揮されているか把握に努め、故障等が発生した際には直ちに補修を行う必要がある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巻過防止</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装置</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フック外れ止め装置</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警報装置</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ブザー</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過負荷防止装置</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ジブクレーン等の定格荷重が変化するクレーンに限る</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走行、横行レール端部ストッパー</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アンカー</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屋外に設置されたクレーンに限る</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p:txBody>
      </p:sp>
      <p:cxnSp>
        <p:nvCxnSpPr>
          <p:cNvPr id="5" name="直線矢印コネクタ 4"/>
          <p:cNvCxnSpPr/>
          <p:nvPr/>
        </p:nvCxnSpPr>
        <p:spPr>
          <a:xfrm>
            <a:off x="188640" y="560512"/>
            <a:ext cx="2664296" cy="0"/>
          </a:xfrm>
          <a:prstGeom prst="straightConnector1">
            <a:avLst/>
          </a:prstGeom>
          <a:ln w="19050">
            <a:solidFill>
              <a:srgbClr val="FF6600"/>
            </a:solidFill>
            <a:tailEnd type="oval"/>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692696" y="2961726"/>
            <a:ext cx="1858280" cy="1775250"/>
            <a:chOff x="3736160" y="2176200"/>
            <a:chExt cx="1718945" cy="1666913"/>
          </a:xfrm>
        </p:grpSpPr>
        <p:sp>
          <p:nvSpPr>
            <p:cNvPr id="6" name="角丸四角形 5"/>
            <p:cNvSpPr/>
            <p:nvPr/>
          </p:nvSpPr>
          <p:spPr>
            <a:xfrm>
              <a:off x="3783774" y="2176200"/>
              <a:ext cx="1599819" cy="1599565"/>
            </a:xfrm>
            <a:prstGeom prst="roundRect">
              <a:avLst/>
            </a:prstGeom>
            <a:solidFill>
              <a:sysClr val="window" lastClr="FFFFFF"/>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7" name="テキスト ボックス 58"/>
            <p:cNvSpPr txBox="1"/>
            <p:nvPr/>
          </p:nvSpPr>
          <p:spPr>
            <a:xfrm>
              <a:off x="3736160" y="3354992"/>
              <a:ext cx="1718945" cy="4881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pPr>
              <a:r>
                <a:rPr lang="ja-JP" altLang="en-US" sz="1400" dirty="0" smtClean="0">
                  <a:solidFill>
                    <a:srgbClr val="404040"/>
                  </a:solidFill>
                  <a:latin typeface="ＭＳ Ｐゴシック"/>
                  <a:ea typeface="HGS創英角ｺﾞｼｯｸUB"/>
                  <a:cs typeface="Times New Roman"/>
                </a:rPr>
                <a:t>巻過防止</a:t>
              </a:r>
              <a:r>
                <a:rPr lang="ja-JP" altLang="en-US" sz="1400" dirty="0">
                  <a:solidFill>
                    <a:srgbClr val="404040"/>
                  </a:solidFill>
                  <a:latin typeface="ＭＳ Ｐゴシック"/>
                  <a:ea typeface="HGS創英角ｺﾞｼｯｸUB"/>
                  <a:cs typeface="Times New Roman"/>
                </a:rPr>
                <a:t>装置</a:t>
              </a:r>
              <a:endParaRPr lang="ja-JP" altLang="en-US" sz="1200" dirty="0">
                <a:latin typeface="ＭＳ Ｐゴシック"/>
                <a:cs typeface="ＭＳ Ｐゴシック"/>
              </a:endParaRPr>
            </a:p>
            <a:p>
              <a:pPr algn="ctr">
                <a:lnSpc>
                  <a:spcPts val="1500"/>
                </a:lnSpc>
              </a:pPr>
              <a:r>
                <a:rPr lang="ja-JP" altLang="en-US" sz="1200" dirty="0">
                  <a:solidFill>
                    <a:srgbClr val="404040"/>
                  </a:solidFill>
                  <a:latin typeface="ＭＳ Ｐゴシック"/>
                  <a:ea typeface="HGS創英角ｺﾞｼｯｸUB"/>
                  <a:cs typeface="Times New Roman"/>
                </a:rPr>
                <a:t>（レバー式）</a:t>
              </a:r>
              <a:endParaRPr lang="ja-JP" altLang="en-US" sz="1200" dirty="0">
                <a:latin typeface="ＭＳ Ｐゴシック"/>
                <a:cs typeface="ＭＳ Ｐゴシック"/>
              </a:endParaRPr>
            </a:p>
          </p:txBody>
        </p:sp>
        <p:grpSp>
          <p:nvGrpSpPr>
            <p:cNvPr id="8" name="グループ化 7"/>
            <p:cNvGrpSpPr/>
            <p:nvPr/>
          </p:nvGrpSpPr>
          <p:grpSpPr>
            <a:xfrm>
              <a:off x="4105679" y="2249067"/>
              <a:ext cx="990730" cy="1052983"/>
              <a:chOff x="2322974" y="7986689"/>
              <a:chExt cx="1065994" cy="1132964"/>
            </a:xfrm>
          </p:grpSpPr>
          <p:grpSp>
            <p:nvGrpSpPr>
              <p:cNvPr id="9" name="グループ化 8"/>
              <p:cNvGrpSpPr/>
              <p:nvPr/>
            </p:nvGrpSpPr>
            <p:grpSpPr>
              <a:xfrm>
                <a:off x="2322974" y="7986689"/>
                <a:ext cx="983365" cy="1132964"/>
                <a:chOff x="2322974" y="7986689"/>
                <a:chExt cx="983365" cy="1132964"/>
              </a:xfrm>
            </p:grpSpPr>
            <p:sp>
              <p:nvSpPr>
                <p:cNvPr id="15" name="正方形/長方形 14"/>
                <p:cNvSpPr/>
                <p:nvPr/>
              </p:nvSpPr>
              <p:spPr>
                <a:xfrm>
                  <a:off x="3078302" y="7986689"/>
                  <a:ext cx="45719" cy="597528"/>
                </a:xfrm>
                <a:prstGeom prst="rect">
                  <a:avLst/>
                </a:prstGeom>
                <a:pattFill prst="wdDnDiag">
                  <a:fgClr>
                    <a:sysClr val="windowText" lastClr="000000">
                      <a:lumMod val="85000"/>
                      <a:lumOff val="15000"/>
                    </a:sysClr>
                  </a:fgClr>
                  <a:bgClr>
                    <a:sysClr val="windowText" lastClr="000000">
                      <a:lumMod val="65000"/>
                      <a:lumOff val="35000"/>
                    </a:sysClr>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6" name="正方形/長方形 15"/>
                <p:cNvSpPr/>
                <p:nvPr/>
              </p:nvSpPr>
              <p:spPr>
                <a:xfrm>
                  <a:off x="2669945" y="7986689"/>
                  <a:ext cx="45719" cy="597528"/>
                </a:xfrm>
                <a:prstGeom prst="rect">
                  <a:avLst/>
                </a:prstGeom>
                <a:pattFill prst="wdDnDiag">
                  <a:fgClr>
                    <a:sysClr val="windowText" lastClr="000000">
                      <a:lumMod val="85000"/>
                      <a:lumOff val="15000"/>
                    </a:sysClr>
                  </a:fgClr>
                  <a:bgClr>
                    <a:sysClr val="windowText" lastClr="000000">
                      <a:lumMod val="65000"/>
                      <a:lumOff val="35000"/>
                    </a:sysClr>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nvGrpSpPr>
                <p:cNvPr id="17" name="グループ化 16"/>
                <p:cNvGrpSpPr/>
                <p:nvPr/>
              </p:nvGrpSpPr>
              <p:grpSpPr>
                <a:xfrm>
                  <a:off x="2605589" y="8279543"/>
                  <a:ext cx="520352" cy="840110"/>
                  <a:chOff x="-64464" y="0"/>
                  <a:chExt cx="520690" cy="840457"/>
                </a:xfrm>
              </p:grpSpPr>
              <p:grpSp>
                <p:nvGrpSpPr>
                  <p:cNvPr id="23" name="グループ化 22"/>
                  <p:cNvGrpSpPr/>
                  <p:nvPr/>
                </p:nvGrpSpPr>
                <p:grpSpPr>
                  <a:xfrm>
                    <a:off x="-64464" y="424416"/>
                    <a:ext cx="482590" cy="416041"/>
                    <a:chOff x="-207647" y="424414"/>
                    <a:chExt cx="1332000" cy="1148312"/>
                  </a:xfrm>
                </p:grpSpPr>
                <p:sp>
                  <p:nvSpPr>
                    <p:cNvPr id="27" name="アーチ 26"/>
                    <p:cNvSpPr/>
                    <p:nvPr/>
                  </p:nvSpPr>
                  <p:spPr>
                    <a:xfrm rot="9272519">
                      <a:off x="-207647" y="544838"/>
                      <a:ext cx="896067" cy="664272"/>
                    </a:xfrm>
                    <a:prstGeom prst="blockArc">
                      <a:avLst>
                        <a:gd name="adj1" fmla="val 11953164"/>
                        <a:gd name="adj2" fmla="val 16431645"/>
                        <a:gd name="adj3" fmla="val 15792"/>
                      </a:avLst>
                    </a:prstGeom>
                    <a:solidFill>
                      <a:sysClr val="window" lastClr="FFFFFF">
                        <a:lumMod val="6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dirty="0">
                          <a:ea typeface="ＭＳ 明朝"/>
                          <a:cs typeface="Times New Roman"/>
                        </a:rPr>
                        <a:t> </a:t>
                      </a:r>
                      <a:endParaRPr lang="ja-JP" altLang="en-US" sz="1100" kern="100" dirty="0">
                        <a:ea typeface="ＭＳ 明朝"/>
                        <a:cs typeface="Times New Roman"/>
                      </a:endParaRPr>
                    </a:p>
                  </p:txBody>
                </p:sp>
                <p:sp>
                  <p:nvSpPr>
                    <p:cNvPr id="28" name="アーチ 27"/>
                    <p:cNvSpPr/>
                    <p:nvPr/>
                  </p:nvSpPr>
                  <p:spPr>
                    <a:xfrm rot="5400000">
                      <a:off x="124228" y="572602"/>
                      <a:ext cx="1000125" cy="1000124"/>
                    </a:xfrm>
                    <a:prstGeom prst="blockArc">
                      <a:avLst>
                        <a:gd name="adj1" fmla="val 10800000"/>
                        <a:gd name="adj2" fmla="val 5371356"/>
                        <a:gd name="adj3" fmla="val 21427"/>
                      </a:avLst>
                    </a:prstGeom>
                    <a:solidFill>
                      <a:sysClr val="window" lastClr="FFFFFF">
                        <a:lumMod val="6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29" name="正方形/長方形 28"/>
                    <p:cNvSpPr/>
                    <p:nvPr/>
                  </p:nvSpPr>
                  <p:spPr>
                    <a:xfrm>
                      <a:off x="524279" y="424414"/>
                      <a:ext cx="180976" cy="386314"/>
                    </a:xfrm>
                    <a:prstGeom prst="rect">
                      <a:avLst/>
                    </a:prstGeom>
                    <a:solidFill>
                      <a:sysClr val="window" lastClr="FFFFFF">
                        <a:lumMod val="6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sp>
                <p:nvSpPr>
                  <p:cNvPr id="24" name="円/楕円 23"/>
                  <p:cNvSpPr/>
                  <p:nvPr/>
                </p:nvSpPr>
                <p:spPr>
                  <a:xfrm>
                    <a:off x="0" y="0"/>
                    <a:ext cx="456226" cy="456226"/>
                  </a:xfrm>
                  <a:prstGeom prst="ellipse">
                    <a:avLst/>
                  </a:prstGeom>
                  <a:solidFill>
                    <a:sysClr val="window" lastClr="FFFFFF">
                      <a:lumMod val="65000"/>
                    </a:sysClr>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25" name="正方形/長方形 24"/>
                  <p:cNvSpPr/>
                  <p:nvPr/>
                </p:nvSpPr>
                <p:spPr>
                  <a:xfrm>
                    <a:off x="160950" y="161924"/>
                    <a:ext cx="142876" cy="142876"/>
                  </a:xfrm>
                  <a:prstGeom prst="rect">
                    <a:avLst/>
                  </a:prstGeom>
                  <a:solidFill>
                    <a:sysClr val="windowText" lastClr="000000">
                      <a:lumMod val="75000"/>
                      <a:lumOff val="25000"/>
                    </a:sys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26" name="正方形/長方形 25"/>
                  <p:cNvSpPr/>
                  <p:nvPr/>
                </p:nvSpPr>
                <p:spPr>
                  <a:xfrm>
                    <a:off x="117410" y="336032"/>
                    <a:ext cx="243567" cy="50283"/>
                  </a:xfrm>
                  <a:prstGeom prst="rect">
                    <a:avLst/>
                  </a:prstGeom>
                  <a:solidFill>
                    <a:sysClr val="window" lastClr="FFFFFF">
                      <a:lumMod val="85000"/>
                    </a:sys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grpSp>
              <p:nvGrpSpPr>
                <p:cNvPr id="18" name="グループ化 17"/>
                <p:cNvGrpSpPr/>
                <p:nvPr/>
              </p:nvGrpSpPr>
              <p:grpSpPr>
                <a:xfrm>
                  <a:off x="2322974" y="7986689"/>
                  <a:ext cx="983365" cy="292854"/>
                  <a:chOff x="2897752" y="6970683"/>
                  <a:chExt cx="1417000" cy="421990"/>
                </a:xfrm>
              </p:grpSpPr>
              <p:sp>
                <p:nvSpPr>
                  <p:cNvPr id="19" name="正方形/長方形 18"/>
                  <p:cNvSpPr/>
                  <p:nvPr/>
                </p:nvSpPr>
                <p:spPr>
                  <a:xfrm>
                    <a:off x="2897752" y="6970683"/>
                    <a:ext cx="407786" cy="406670"/>
                  </a:xfrm>
                  <a:prstGeom prst="rect">
                    <a:avLst/>
                  </a:prstGeom>
                  <a:solidFill>
                    <a:srgbClr val="FFC000"/>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円/楕円 19"/>
                  <p:cNvSpPr/>
                  <p:nvPr/>
                </p:nvSpPr>
                <p:spPr>
                  <a:xfrm>
                    <a:off x="2973640" y="7049288"/>
                    <a:ext cx="254769" cy="254769"/>
                  </a:xfrm>
                  <a:prstGeom prst="ellipse">
                    <a:avLst/>
                  </a:prstGeom>
                  <a:solidFill>
                    <a:schemeClr val="tx1">
                      <a:lumMod val="85000"/>
                      <a:lumOff val="15000"/>
                    </a:schemeClr>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正方形/長方形 20"/>
                  <p:cNvSpPr/>
                  <p:nvPr/>
                </p:nvSpPr>
                <p:spPr>
                  <a:xfrm rot="17100000">
                    <a:off x="3659372" y="6737293"/>
                    <a:ext cx="82080" cy="1228680"/>
                  </a:xfrm>
                  <a:prstGeom prst="rect">
                    <a:avLst/>
                  </a:prstGeom>
                  <a:solidFill>
                    <a:srgbClr val="FFC000"/>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 name="円/楕円 21"/>
                  <p:cNvSpPr/>
                  <p:nvPr/>
                </p:nvSpPr>
                <p:spPr>
                  <a:xfrm>
                    <a:off x="3023990" y="7109141"/>
                    <a:ext cx="152281" cy="152244"/>
                  </a:xfrm>
                  <a:prstGeom prst="ellipse">
                    <a:avLst/>
                  </a:prstGeom>
                  <a:solidFill>
                    <a:srgbClr val="FFC00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grpSp>
          <p:grpSp>
            <p:nvGrpSpPr>
              <p:cNvPr id="10" name="グループ化 9"/>
              <p:cNvGrpSpPr/>
              <p:nvPr/>
            </p:nvGrpSpPr>
            <p:grpSpPr>
              <a:xfrm rot="1178828">
                <a:off x="2869434" y="8179264"/>
                <a:ext cx="357522" cy="197422"/>
                <a:chOff x="5181536" y="8188432"/>
                <a:chExt cx="362014" cy="252968"/>
              </a:xfrm>
            </p:grpSpPr>
            <p:cxnSp>
              <p:nvCxnSpPr>
                <p:cNvPr id="12" name="直線コネクタ 11"/>
                <p:cNvCxnSpPr/>
                <p:nvPr/>
              </p:nvCxnSpPr>
              <p:spPr>
                <a:xfrm flipH="1">
                  <a:off x="5449427" y="8268911"/>
                  <a:ext cx="94123" cy="172489"/>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5181536" y="8221414"/>
                  <a:ext cx="84317" cy="219986"/>
                </a:xfrm>
                <a:prstGeom prst="line">
                  <a:avLst/>
                </a:prstGeom>
                <a:noFill/>
                <a:ln w="38100" cap="flat" cmpd="sng" algn="ctr">
                  <a:solidFill>
                    <a:srgbClr val="1F497D">
                      <a:lumMod val="60000"/>
                      <a:lumOff val="40000"/>
                    </a:srgbClr>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363134" y="8188432"/>
                  <a:ext cx="0" cy="226057"/>
                </a:xfrm>
                <a:prstGeom prst="line">
                  <a:avLst/>
                </a:prstGeom>
                <a:noFill/>
                <a:ln w="38100" cap="flat" cmpd="sng" algn="ctr">
                  <a:solidFill>
                    <a:srgbClr val="1F497D">
                      <a:lumMod val="60000"/>
                      <a:lumOff val="40000"/>
                    </a:srgbClr>
                  </a:solidFill>
                  <a:prstDash val="solid"/>
                </a:ln>
                <a:effectLst/>
              </p:spPr>
              <p:style>
                <a:lnRef idx="1">
                  <a:schemeClr val="accent1"/>
                </a:lnRef>
                <a:fillRef idx="0">
                  <a:schemeClr val="accent1"/>
                </a:fillRef>
                <a:effectRef idx="0">
                  <a:schemeClr val="accent1"/>
                </a:effectRef>
                <a:fontRef idx="minor">
                  <a:schemeClr val="tx1"/>
                </a:fontRef>
              </p:style>
            </p:cxnSp>
          </p:grpSp>
          <p:sp>
            <p:nvSpPr>
              <p:cNvPr id="11" name="円弧 10"/>
              <p:cNvSpPr/>
              <p:nvPr/>
            </p:nvSpPr>
            <p:spPr>
              <a:xfrm rot="1111245">
                <a:off x="2856664" y="8112461"/>
                <a:ext cx="532304" cy="514350"/>
              </a:xfrm>
              <a:prstGeom prst="arc">
                <a:avLst/>
              </a:prstGeom>
              <a:noFill/>
              <a:ln w="44450">
                <a:solidFill>
                  <a:srgbClr val="FF6600"/>
                </a:solidFill>
                <a:headEnd type="triangle"/>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grpSp>
        <p:nvGrpSpPr>
          <p:cNvPr id="30" name="グループ化 29"/>
          <p:cNvGrpSpPr/>
          <p:nvPr/>
        </p:nvGrpSpPr>
        <p:grpSpPr>
          <a:xfrm>
            <a:off x="2468268" y="2960839"/>
            <a:ext cx="1968843" cy="1723815"/>
            <a:chOff x="1655813" y="4380525"/>
            <a:chExt cx="1820811" cy="1618615"/>
          </a:xfrm>
        </p:grpSpPr>
        <p:sp>
          <p:nvSpPr>
            <p:cNvPr id="31" name="角丸四角形 30"/>
            <p:cNvSpPr/>
            <p:nvPr/>
          </p:nvSpPr>
          <p:spPr>
            <a:xfrm>
              <a:off x="1748709" y="4380525"/>
              <a:ext cx="1599228" cy="1599565"/>
            </a:xfrm>
            <a:prstGeom prst="roundRect">
              <a:avLst/>
            </a:prstGeom>
            <a:solidFill>
              <a:sysClr val="window" lastClr="FFFFFF"/>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32" name="テキスト ボックス 58"/>
            <p:cNvSpPr txBox="1"/>
            <p:nvPr/>
          </p:nvSpPr>
          <p:spPr>
            <a:xfrm>
              <a:off x="1655813" y="5511019"/>
              <a:ext cx="1820811" cy="4881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500"/>
                </a:lnSpc>
              </a:pPr>
              <a:r>
                <a:rPr lang="ja-JP" altLang="en-US" sz="1300">
                  <a:solidFill>
                    <a:srgbClr val="404040"/>
                  </a:solidFill>
                  <a:latin typeface="ＭＳ Ｐゴシック"/>
                  <a:ea typeface="HGS創英角ｺﾞｼｯｸUB"/>
                  <a:cs typeface="Times New Roman"/>
                </a:rPr>
                <a:t>フック外れ止め装置</a:t>
              </a:r>
              <a:endParaRPr lang="ja-JP" altLang="en-US" sz="1200">
                <a:latin typeface="ＭＳ Ｐゴシック"/>
                <a:cs typeface="ＭＳ Ｐゴシック"/>
              </a:endParaRPr>
            </a:p>
          </p:txBody>
        </p:sp>
        <p:grpSp>
          <p:nvGrpSpPr>
            <p:cNvPr id="33" name="グループ化 32"/>
            <p:cNvGrpSpPr/>
            <p:nvPr/>
          </p:nvGrpSpPr>
          <p:grpSpPr>
            <a:xfrm>
              <a:off x="2094879" y="4458163"/>
              <a:ext cx="806180" cy="1152444"/>
              <a:chOff x="4969007" y="4945732"/>
              <a:chExt cx="806180" cy="1152444"/>
            </a:xfrm>
          </p:grpSpPr>
          <p:grpSp>
            <p:nvGrpSpPr>
              <p:cNvPr id="34" name="グループ化 33"/>
              <p:cNvGrpSpPr/>
              <p:nvPr/>
            </p:nvGrpSpPr>
            <p:grpSpPr>
              <a:xfrm>
                <a:off x="5071844" y="4945732"/>
                <a:ext cx="703343" cy="1152444"/>
                <a:chOff x="4282034" y="4814188"/>
                <a:chExt cx="532925" cy="873172"/>
              </a:xfrm>
            </p:grpSpPr>
            <p:sp>
              <p:nvSpPr>
                <p:cNvPr id="36" name="正方形/長方形 35"/>
                <p:cNvSpPr/>
                <p:nvPr/>
              </p:nvSpPr>
              <p:spPr>
                <a:xfrm>
                  <a:off x="4381569" y="4814189"/>
                  <a:ext cx="44315" cy="337735"/>
                </a:xfrm>
                <a:prstGeom prst="rect">
                  <a:avLst/>
                </a:prstGeom>
                <a:pattFill prst="wdDnDiag">
                  <a:fgClr>
                    <a:sysClr val="windowText" lastClr="000000">
                      <a:lumMod val="85000"/>
                      <a:lumOff val="15000"/>
                    </a:sysClr>
                  </a:fgClr>
                  <a:bgClr>
                    <a:sysClr val="windowText" lastClr="000000">
                      <a:lumMod val="65000"/>
                      <a:lumOff val="35000"/>
                    </a:sysClr>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37" name="正方形/長方形 36"/>
                <p:cNvSpPr/>
                <p:nvPr/>
              </p:nvSpPr>
              <p:spPr>
                <a:xfrm>
                  <a:off x="4755671" y="4814188"/>
                  <a:ext cx="40248" cy="337736"/>
                </a:xfrm>
                <a:prstGeom prst="rect">
                  <a:avLst/>
                </a:prstGeom>
                <a:pattFill prst="wdDnDiag">
                  <a:fgClr>
                    <a:sysClr val="windowText" lastClr="000000">
                      <a:lumMod val="85000"/>
                      <a:lumOff val="15000"/>
                    </a:sysClr>
                  </a:fgClr>
                  <a:bgClr>
                    <a:sysClr val="windowText" lastClr="000000">
                      <a:lumMod val="65000"/>
                      <a:lumOff val="35000"/>
                    </a:sysClr>
                  </a:bgClr>
                </a:patt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nvGrpSpPr>
                <p:cNvPr id="38" name="グループ化 37"/>
                <p:cNvGrpSpPr/>
                <p:nvPr/>
              </p:nvGrpSpPr>
              <p:grpSpPr>
                <a:xfrm>
                  <a:off x="4282034" y="4847250"/>
                  <a:ext cx="532925" cy="840110"/>
                  <a:chOff x="-77045" y="0"/>
                  <a:chExt cx="533271" cy="840457"/>
                </a:xfrm>
              </p:grpSpPr>
              <p:grpSp>
                <p:nvGrpSpPr>
                  <p:cNvPr id="39" name="グループ化 38"/>
                  <p:cNvGrpSpPr/>
                  <p:nvPr/>
                </p:nvGrpSpPr>
                <p:grpSpPr>
                  <a:xfrm>
                    <a:off x="-77045" y="424416"/>
                    <a:ext cx="495171" cy="416041"/>
                    <a:chOff x="-242372" y="424414"/>
                    <a:chExt cx="1366725" cy="1148312"/>
                  </a:xfrm>
                </p:grpSpPr>
                <p:sp>
                  <p:nvSpPr>
                    <p:cNvPr id="43" name="アーチ 42"/>
                    <p:cNvSpPr/>
                    <p:nvPr/>
                  </p:nvSpPr>
                  <p:spPr>
                    <a:xfrm rot="9272519">
                      <a:off x="-242372" y="467649"/>
                      <a:ext cx="896067" cy="728985"/>
                    </a:xfrm>
                    <a:prstGeom prst="blockArc">
                      <a:avLst>
                        <a:gd name="adj1" fmla="val 11953164"/>
                        <a:gd name="adj2" fmla="val 16934575"/>
                        <a:gd name="adj3" fmla="val 13635"/>
                      </a:avLst>
                    </a:prstGeom>
                    <a:solidFill>
                      <a:srgbClr val="FFC000"/>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dirty="0">
                          <a:ea typeface="ＭＳ 明朝"/>
                          <a:cs typeface="Times New Roman"/>
                        </a:rPr>
                        <a:t> </a:t>
                      </a:r>
                      <a:endParaRPr lang="ja-JP" altLang="en-US" sz="1100" kern="100" dirty="0">
                        <a:ea typeface="ＭＳ 明朝"/>
                        <a:cs typeface="Times New Roman"/>
                      </a:endParaRPr>
                    </a:p>
                  </p:txBody>
                </p:sp>
                <p:sp>
                  <p:nvSpPr>
                    <p:cNvPr id="44" name="アーチ 43"/>
                    <p:cNvSpPr/>
                    <p:nvPr/>
                  </p:nvSpPr>
                  <p:spPr>
                    <a:xfrm rot="5400000">
                      <a:off x="124228" y="572602"/>
                      <a:ext cx="1000125" cy="1000124"/>
                    </a:xfrm>
                    <a:prstGeom prst="blockArc">
                      <a:avLst>
                        <a:gd name="adj1" fmla="val 10800000"/>
                        <a:gd name="adj2" fmla="val 5371356"/>
                        <a:gd name="adj3" fmla="val 21427"/>
                      </a:avLst>
                    </a:prstGeom>
                    <a:solidFill>
                      <a:sysClr val="window" lastClr="FFFFFF">
                        <a:lumMod val="65000"/>
                      </a:sys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45" name="正方形/長方形 44"/>
                    <p:cNvSpPr/>
                    <p:nvPr/>
                  </p:nvSpPr>
                  <p:spPr>
                    <a:xfrm>
                      <a:off x="524279" y="424414"/>
                      <a:ext cx="180976" cy="386314"/>
                    </a:xfrm>
                    <a:prstGeom prst="rect">
                      <a:avLst/>
                    </a:prstGeom>
                    <a:solidFill>
                      <a:sysClr val="window" lastClr="FFFFFF">
                        <a:lumMod val="65000"/>
                      </a:sys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sp>
                <p:nvSpPr>
                  <p:cNvPr id="40" name="円/楕円 39"/>
                  <p:cNvSpPr/>
                  <p:nvPr/>
                </p:nvSpPr>
                <p:spPr>
                  <a:xfrm>
                    <a:off x="0" y="0"/>
                    <a:ext cx="456226" cy="456226"/>
                  </a:xfrm>
                  <a:prstGeom prst="ellipse">
                    <a:avLst/>
                  </a:prstGeom>
                  <a:solidFill>
                    <a:sysClr val="window" lastClr="FFFFFF">
                      <a:lumMod val="65000"/>
                    </a:sys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41" name="正方形/長方形 40"/>
                  <p:cNvSpPr/>
                  <p:nvPr/>
                </p:nvSpPr>
                <p:spPr>
                  <a:xfrm>
                    <a:off x="160950" y="161924"/>
                    <a:ext cx="142876" cy="142876"/>
                  </a:xfrm>
                  <a:prstGeom prst="rect">
                    <a:avLst/>
                  </a:prstGeom>
                  <a:solidFill>
                    <a:sysClr val="windowText" lastClr="000000">
                      <a:lumMod val="75000"/>
                      <a:lumOff val="25000"/>
                    </a:sys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42" name="正方形/長方形 41"/>
                  <p:cNvSpPr/>
                  <p:nvPr/>
                </p:nvSpPr>
                <p:spPr>
                  <a:xfrm>
                    <a:off x="117410" y="336032"/>
                    <a:ext cx="243567" cy="50283"/>
                  </a:xfrm>
                  <a:prstGeom prst="rect">
                    <a:avLst/>
                  </a:prstGeom>
                  <a:solidFill>
                    <a:sysClr val="window" lastClr="FFFFFF">
                      <a:lumMod val="85000"/>
                    </a:sysClr>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grpSp>
          <p:sp>
            <p:nvSpPr>
              <p:cNvPr id="35" name="右矢印 34"/>
              <p:cNvSpPr/>
              <p:nvPr/>
            </p:nvSpPr>
            <p:spPr>
              <a:xfrm rot="1708261">
                <a:off x="4969007" y="5531669"/>
                <a:ext cx="342265" cy="260985"/>
              </a:xfrm>
              <a:prstGeom prst="rightArrow">
                <a:avLst/>
              </a:prstGeom>
              <a:solidFill>
                <a:srgbClr val="1F497D">
                  <a:lumMod val="20000"/>
                  <a:lumOff val="80000"/>
                </a:srgbClr>
              </a:solidFill>
              <a:ln w="25400" cap="flat" cmpd="sng" algn="ctr">
                <a:solidFill>
                  <a:srgbClr val="40404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grpSp>
      <p:grpSp>
        <p:nvGrpSpPr>
          <p:cNvPr id="47" name="グループ化 46"/>
          <p:cNvGrpSpPr/>
          <p:nvPr/>
        </p:nvGrpSpPr>
        <p:grpSpPr>
          <a:xfrm>
            <a:off x="4268469" y="2961015"/>
            <a:ext cx="1968843" cy="1733958"/>
            <a:chOff x="1028651" y="4831667"/>
            <a:chExt cx="1820811" cy="1628140"/>
          </a:xfrm>
        </p:grpSpPr>
        <p:sp>
          <p:nvSpPr>
            <p:cNvPr id="48" name="角丸四角形 47"/>
            <p:cNvSpPr/>
            <p:nvPr/>
          </p:nvSpPr>
          <p:spPr>
            <a:xfrm>
              <a:off x="1121547" y="4831667"/>
              <a:ext cx="1599228" cy="1599565"/>
            </a:xfrm>
            <a:prstGeom prst="roundRect">
              <a:avLst/>
            </a:prstGeom>
            <a:solidFill>
              <a:sysClr val="window" lastClr="FFFFFF"/>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49" name="テキスト ボックス 58"/>
            <p:cNvSpPr txBox="1"/>
            <p:nvPr/>
          </p:nvSpPr>
          <p:spPr>
            <a:xfrm>
              <a:off x="1028651" y="5971686"/>
              <a:ext cx="1820811" cy="4881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500"/>
                </a:lnSpc>
              </a:pPr>
              <a:r>
                <a:rPr lang="ja-JP" altLang="en-US" sz="1400" dirty="0">
                  <a:solidFill>
                    <a:srgbClr val="404040"/>
                  </a:solidFill>
                  <a:latin typeface="ＭＳ Ｐゴシック"/>
                  <a:ea typeface="HGS創英角ｺﾞｼｯｸUB"/>
                  <a:cs typeface="Times New Roman"/>
                </a:rPr>
                <a:t>レール端部</a:t>
              </a:r>
              <a:endParaRPr lang="ja-JP" altLang="en-US" sz="1200" dirty="0">
                <a:latin typeface="ＭＳ Ｐゴシック"/>
                <a:cs typeface="ＭＳ Ｐゴシック"/>
              </a:endParaRPr>
            </a:p>
            <a:p>
              <a:pPr algn="ctr">
                <a:lnSpc>
                  <a:spcPts val="1500"/>
                </a:lnSpc>
              </a:pPr>
              <a:r>
                <a:rPr lang="ja-JP" altLang="en-US" sz="1400" dirty="0">
                  <a:solidFill>
                    <a:srgbClr val="404040"/>
                  </a:solidFill>
                  <a:latin typeface="ＭＳ Ｐゴシック"/>
                  <a:ea typeface="HGS創英角ｺﾞｼｯｸUB"/>
                  <a:cs typeface="Times New Roman"/>
                </a:rPr>
                <a:t>ストッパー</a:t>
              </a:r>
              <a:endParaRPr lang="ja-JP" altLang="en-US" sz="1200" dirty="0">
                <a:latin typeface="ＭＳ Ｐゴシック"/>
                <a:cs typeface="ＭＳ Ｐゴシック"/>
              </a:endParaRPr>
            </a:p>
          </p:txBody>
        </p:sp>
        <p:grpSp>
          <p:nvGrpSpPr>
            <p:cNvPr id="50" name="グループ化 49"/>
            <p:cNvGrpSpPr/>
            <p:nvPr/>
          </p:nvGrpSpPr>
          <p:grpSpPr>
            <a:xfrm>
              <a:off x="1194221" y="4917263"/>
              <a:ext cx="1352235" cy="1063954"/>
              <a:chOff x="3613135" y="5297742"/>
              <a:chExt cx="1635110" cy="1286477"/>
            </a:xfrm>
          </p:grpSpPr>
          <p:grpSp>
            <p:nvGrpSpPr>
              <p:cNvPr id="51" name="グループ化 50"/>
              <p:cNvGrpSpPr/>
              <p:nvPr/>
            </p:nvGrpSpPr>
            <p:grpSpPr>
              <a:xfrm>
                <a:off x="3736112" y="6162675"/>
                <a:ext cx="1512133" cy="400050"/>
                <a:chOff x="2133300" y="4333875"/>
                <a:chExt cx="961878" cy="400050"/>
              </a:xfrm>
            </p:grpSpPr>
            <p:sp>
              <p:nvSpPr>
                <p:cNvPr id="63" name="正方形/長方形 62"/>
                <p:cNvSpPr/>
                <p:nvPr/>
              </p:nvSpPr>
              <p:spPr>
                <a:xfrm>
                  <a:off x="2133300" y="4333875"/>
                  <a:ext cx="958334" cy="400050"/>
                </a:xfrm>
                <a:prstGeom prst="rect">
                  <a:avLst/>
                </a:prstGeom>
                <a:solidFill>
                  <a:srgbClr val="FFC000"/>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64" name="直線コネクタ 63"/>
                <p:cNvCxnSpPr/>
                <p:nvPr/>
              </p:nvCxnSpPr>
              <p:spPr>
                <a:xfrm>
                  <a:off x="2133324" y="4333875"/>
                  <a:ext cx="961854" cy="0"/>
                </a:xfrm>
                <a:prstGeom prst="line">
                  <a:avLst/>
                </a:prstGeom>
                <a:ln w="1270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52" name="グループ化 51"/>
              <p:cNvGrpSpPr/>
              <p:nvPr/>
            </p:nvGrpSpPr>
            <p:grpSpPr>
              <a:xfrm>
                <a:off x="4644434" y="5476875"/>
                <a:ext cx="474284" cy="630871"/>
                <a:chOff x="3918270" y="3886200"/>
                <a:chExt cx="618934" cy="823267"/>
              </a:xfrm>
            </p:grpSpPr>
            <p:sp>
              <p:nvSpPr>
                <p:cNvPr id="60" name="正方形/長方形 59"/>
                <p:cNvSpPr/>
                <p:nvPr/>
              </p:nvSpPr>
              <p:spPr>
                <a:xfrm>
                  <a:off x="4180375" y="4214971"/>
                  <a:ext cx="356829" cy="494496"/>
                </a:xfrm>
                <a:prstGeom prst="rect">
                  <a:avLst/>
                </a:prstGeom>
                <a:solidFill>
                  <a:srgbClr val="FF6600"/>
                </a:solidFill>
                <a:ln w="2540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1" name="円/楕円 60"/>
                <p:cNvSpPr/>
                <p:nvPr/>
              </p:nvSpPr>
              <p:spPr>
                <a:xfrm>
                  <a:off x="3918270" y="3886200"/>
                  <a:ext cx="558537" cy="771526"/>
                </a:xfrm>
                <a:prstGeom prst="ellipse">
                  <a:avLst/>
                </a:prstGeom>
                <a:solidFill>
                  <a:schemeClr val="bg1"/>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2" name="円弧 61"/>
                <p:cNvSpPr/>
                <p:nvPr/>
              </p:nvSpPr>
              <p:spPr>
                <a:xfrm flipV="1">
                  <a:off x="3918272" y="3886200"/>
                  <a:ext cx="558536" cy="771526"/>
                </a:xfrm>
                <a:prstGeom prst="arc">
                  <a:avLst>
                    <a:gd name="adj1" fmla="val 16122339"/>
                    <a:gd name="adj2" fmla="val 833207"/>
                  </a:avLst>
                </a:prstGeom>
                <a:noFill/>
                <a:ln w="254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53" name="グループ化 52"/>
              <p:cNvGrpSpPr/>
              <p:nvPr/>
            </p:nvGrpSpPr>
            <p:grpSpPr>
              <a:xfrm>
                <a:off x="3613135" y="5297742"/>
                <a:ext cx="1128799" cy="1286477"/>
                <a:chOff x="3613135" y="5297742"/>
                <a:chExt cx="1128799" cy="1286477"/>
              </a:xfrm>
            </p:grpSpPr>
            <p:sp>
              <p:nvSpPr>
                <p:cNvPr id="55" name="角丸四角形 54"/>
                <p:cNvSpPr/>
                <p:nvPr/>
              </p:nvSpPr>
              <p:spPr>
                <a:xfrm>
                  <a:off x="3678647" y="5320776"/>
                  <a:ext cx="1039991" cy="712655"/>
                </a:xfrm>
                <a:prstGeom prst="roundRect">
                  <a:avLst/>
                </a:prstGeom>
                <a:solidFill>
                  <a:schemeClr val="bg1">
                    <a:lumMod val="75000"/>
                  </a:schemeClr>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6" name="円/楕円 55"/>
                <p:cNvSpPr/>
                <p:nvPr/>
              </p:nvSpPr>
              <p:spPr>
                <a:xfrm>
                  <a:off x="4037304" y="5648324"/>
                  <a:ext cx="572776" cy="572783"/>
                </a:xfrm>
                <a:prstGeom prst="ellipse">
                  <a:avLst/>
                </a:prstGeom>
                <a:solidFill>
                  <a:schemeClr val="bg1">
                    <a:lumMod val="50000"/>
                  </a:schemeClr>
                </a:solidFill>
                <a:ln w="2540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7" name="円/楕円 56"/>
                <p:cNvSpPr/>
                <p:nvPr/>
              </p:nvSpPr>
              <p:spPr>
                <a:xfrm>
                  <a:off x="4247247" y="5866297"/>
                  <a:ext cx="158614" cy="158614"/>
                </a:xfrm>
                <a:prstGeom prst="ellipse">
                  <a:avLst/>
                </a:prstGeom>
                <a:solidFill>
                  <a:schemeClr val="tx1">
                    <a:lumMod val="75000"/>
                    <a:lumOff val="25000"/>
                  </a:schemeClr>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8" name="正方形/長方形 57"/>
                <p:cNvSpPr/>
                <p:nvPr/>
              </p:nvSpPr>
              <p:spPr>
                <a:xfrm>
                  <a:off x="3613135" y="5380707"/>
                  <a:ext cx="122915" cy="1203512"/>
                </a:xfrm>
                <a:prstGeom prst="rect">
                  <a:avLst/>
                </a:prstGeom>
                <a:solidFill>
                  <a:schemeClr val="bg1"/>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9" name="正方形/長方形 58"/>
                <p:cNvSpPr/>
                <p:nvPr/>
              </p:nvSpPr>
              <p:spPr>
                <a:xfrm>
                  <a:off x="3678587" y="5297742"/>
                  <a:ext cx="1063347" cy="133064"/>
                </a:xfrm>
                <a:prstGeom prst="rect">
                  <a:avLst/>
                </a:prstGeom>
                <a:solidFill>
                  <a:schemeClr val="bg1"/>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pic>
            <p:nvPicPr>
              <p:cNvPr id="54" name="図 53"/>
              <p:cNvPicPr>
                <a:picLocks noChangeAspect="1"/>
              </p:cNvPicPr>
              <p:nvPr/>
            </p:nvPicPr>
            <p:blipFill>
              <a:blip r:embed="rId2"/>
              <a:stretch>
                <a:fillRect/>
              </a:stretch>
            </p:blipFill>
            <p:spPr>
              <a:xfrm rot="11133956">
                <a:off x="4659278" y="5526795"/>
                <a:ext cx="353599" cy="323116"/>
              </a:xfrm>
              <a:prstGeom prst="rect">
                <a:avLst/>
              </a:prstGeom>
            </p:spPr>
          </p:pic>
        </p:grpSp>
      </p:grpSp>
      <p:sp>
        <p:nvSpPr>
          <p:cNvPr id="66" name="コンテンツ プレースホルダー 2"/>
          <p:cNvSpPr txBox="1">
            <a:spLocks/>
          </p:cNvSpPr>
          <p:nvPr/>
        </p:nvSpPr>
        <p:spPr>
          <a:xfrm>
            <a:off x="116632" y="4874991"/>
            <a:ext cx="6624736" cy="2886321"/>
          </a:xfrm>
          <a:prstGeom prst="rect">
            <a:avLst/>
          </a:prstGeom>
        </p:spPr>
        <p:txBody>
          <a:bodyPr vert="horz" lIns="91424" tIns="45712" rIns="91424" bIns="45712"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spcBef>
                <a:spcPts val="0"/>
              </a:spcBef>
              <a:buNone/>
            </a:pPr>
            <a:r>
              <a:rPr lang="ja-JP" altLang="en-US" sz="1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５　クレーンの運転に必要な資格</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クレーン運転作業、玉掛作業を行うためには、以下の資格が必要であり、資格を持たない者による作業は禁止されている。</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600"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クレーン運転</a:t>
            </a:r>
            <a:r>
              <a:rPr lang="ja-JP" altLang="en-US" sz="16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作業</a:t>
            </a:r>
            <a:endParaRPr lang="en-US" altLang="ja-JP" sz="16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クレーン、デリック運転士免許</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全てのクレーンを運転可能</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クレーン運転技能講習</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吊上荷重</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5</a:t>
            </a:r>
            <a:r>
              <a:rPr lang="ja-JP" altLang="en-US" sz="1200" dirty="0" err="1">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ｔ</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以上のクレーンは床上操作式に限る</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クレーン運転特別教育</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吊上荷重</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5</a:t>
            </a:r>
            <a:r>
              <a:rPr lang="ja-JP" altLang="en-US" sz="1200" dirty="0" err="1">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ｔ</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未満のクレーンに限る</a:t>
            </a:r>
            <a:r>
              <a:rPr lang="en-US" altLang="ja-JP" sz="12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0" indent="0">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600"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玉掛</a:t>
            </a:r>
            <a:r>
              <a:rPr lang="ja-JP" altLang="en-US" sz="16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作業</a:t>
            </a:r>
            <a:endParaRPr lang="en-US" altLang="ja-JP" sz="16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玉掛技能講習</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クレーンの吊上荷重を問わず玉掛作業が可能</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玉掛特別教育</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吊上荷重</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a:t>
            </a:r>
            <a:r>
              <a:rPr lang="ja-JP" altLang="en-US" sz="1200" dirty="0" err="1">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ｔ</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未満のクレーンに限り玉掛作業が可能</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0" indent="0">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p:txBody>
      </p:sp>
      <p:cxnSp>
        <p:nvCxnSpPr>
          <p:cNvPr id="65" name="直線矢印コネクタ 64"/>
          <p:cNvCxnSpPr/>
          <p:nvPr/>
        </p:nvCxnSpPr>
        <p:spPr>
          <a:xfrm>
            <a:off x="178618" y="5241032"/>
            <a:ext cx="3585885" cy="0"/>
          </a:xfrm>
          <a:prstGeom prst="straightConnector1">
            <a:avLst/>
          </a:prstGeom>
          <a:ln w="19050">
            <a:solidFill>
              <a:srgbClr val="FF6600"/>
            </a:solidFill>
            <a:tailEnd type="oval"/>
          </a:ln>
        </p:spPr>
        <p:style>
          <a:lnRef idx="1">
            <a:schemeClr val="accent1"/>
          </a:lnRef>
          <a:fillRef idx="0">
            <a:schemeClr val="accent1"/>
          </a:fillRef>
          <a:effectRef idx="0">
            <a:schemeClr val="accent1"/>
          </a:effectRef>
          <a:fontRef idx="minor">
            <a:schemeClr val="tx1"/>
          </a:fontRef>
        </p:style>
      </p:cxnSp>
      <p:grpSp>
        <p:nvGrpSpPr>
          <p:cNvPr id="67" name="グループ化 66"/>
          <p:cNvGrpSpPr/>
          <p:nvPr/>
        </p:nvGrpSpPr>
        <p:grpSpPr>
          <a:xfrm>
            <a:off x="2132857" y="7743310"/>
            <a:ext cx="2687536" cy="2077092"/>
            <a:chOff x="2162175" y="5923575"/>
            <a:chExt cx="2296689" cy="1638104"/>
          </a:xfrm>
        </p:grpSpPr>
        <p:sp>
          <p:nvSpPr>
            <p:cNvPr id="68" name="角丸四角形 67"/>
            <p:cNvSpPr/>
            <p:nvPr/>
          </p:nvSpPr>
          <p:spPr>
            <a:xfrm>
              <a:off x="2219325" y="5923575"/>
              <a:ext cx="2149327" cy="1599565"/>
            </a:xfrm>
            <a:prstGeom prst="roundRect">
              <a:avLst/>
            </a:prstGeom>
            <a:solidFill>
              <a:sysClr val="window" lastClr="FFFFFF"/>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solidFill>
                    <a:srgbClr val="FFFFFF"/>
                  </a:solidFill>
                  <a:latin typeface="ＭＳ Ｐゴシック"/>
                  <a:ea typeface="ＭＳ 明朝"/>
                  <a:cs typeface="Times New Roman"/>
                </a:rPr>
                <a:t> </a:t>
              </a:r>
              <a:endParaRPr lang="ja-JP" altLang="en-US" sz="1200">
                <a:latin typeface="ＭＳ Ｐゴシック"/>
                <a:cs typeface="ＭＳ Ｐゴシック"/>
              </a:endParaRPr>
            </a:p>
          </p:txBody>
        </p:sp>
        <p:sp>
          <p:nvSpPr>
            <p:cNvPr id="69" name="テキスト ボックス 58"/>
            <p:cNvSpPr txBox="1"/>
            <p:nvPr/>
          </p:nvSpPr>
          <p:spPr>
            <a:xfrm>
              <a:off x="2162175" y="7073558"/>
              <a:ext cx="2296689" cy="4881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300"/>
                </a:lnSpc>
              </a:pPr>
              <a:r>
                <a:rPr lang="ja-JP" altLang="en-US" sz="1400" dirty="0">
                  <a:solidFill>
                    <a:srgbClr val="404040"/>
                  </a:solidFill>
                  <a:latin typeface="ＭＳ Ｐゴシック"/>
                  <a:ea typeface="HGS創英角ｺﾞｼｯｸUB"/>
                  <a:cs typeface="Times New Roman"/>
                </a:rPr>
                <a:t>技能講習修了証</a:t>
              </a:r>
              <a:endParaRPr lang="ja-JP" altLang="en-US" sz="1200" dirty="0">
                <a:latin typeface="ＭＳ Ｐゴシック"/>
                <a:cs typeface="ＭＳ Ｐゴシック"/>
              </a:endParaRPr>
            </a:p>
            <a:p>
              <a:pPr algn="ctr">
                <a:lnSpc>
                  <a:spcPts val="1300"/>
                </a:lnSpc>
              </a:pPr>
              <a:r>
                <a:rPr lang="en-US" sz="1200" dirty="0" smtClean="0">
                  <a:solidFill>
                    <a:srgbClr val="404040"/>
                  </a:solidFill>
                  <a:latin typeface="ＭＳ Ｐゴシック"/>
                  <a:ea typeface="HGS創英角ｺﾞｼｯｸUB"/>
                  <a:cs typeface="Times New Roman"/>
                </a:rPr>
                <a:t>(</a:t>
              </a:r>
              <a:r>
                <a:rPr lang="ja-JP" altLang="en-US" sz="1200" dirty="0" smtClean="0">
                  <a:solidFill>
                    <a:srgbClr val="404040"/>
                  </a:solidFill>
                  <a:latin typeface="ＭＳ Ｐゴシック"/>
                  <a:ea typeface="HGS創英角ｺﾞｼｯｸUB"/>
                  <a:cs typeface="Times New Roman"/>
                </a:rPr>
                <a:t>統合カード</a:t>
              </a:r>
              <a:r>
                <a:rPr lang="en-US" sz="1200" dirty="0" smtClean="0">
                  <a:solidFill>
                    <a:srgbClr val="404040"/>
                  </a:solidFill>
                  <a:latin typeface="ＭＳ Ｐゴシック"/>
                  <a:ea typeface="HGS創英角ｺﾞｼｯｸUB"/>
                  <a:cs typeface="Times New Roman"/>
                </a:rPr>
                <a:t>)</a:t>
              </a:r>
            </a:p>
            <a:p>
              <a:pPr algn="ctr">
                <a:lnSpc>
                  <a:spcPts val="1300"/>
                </a:lnSpc>
              </a:pPr>
              <a:r>
                <a:rPr lang="en-US" altLang="ja-JP" sz="1200" dirty="0" smtClean="0">
                  <a:solidFill>
                    <a:srgbClr val="404040"/>
                  </a:solidFill>
                  <a:latin typeface="ＭＳ Ｐゴシック"/>
                  <a:ea typeface="HGS創英角ｺﾞｼｯｸUB"/>
                  <a:cs typeface="Times New Roman"/>
                </a:rPr>
                <a:t>(</a:t>
              </a:r>
              <a:r>
                <a:rPr lang="ja-JP" altLang="en-US" sz="1200" dirty="0" smtClean="0">
                  <a:solidFill>
                    <a:srgbClr val="404040"/>
                  </a:solidFill>
                  <a:latin typeface="ＭＳ Ｐゴシック"/>
                  <a:ea typeface="HGS創英角ｺﾞｼｯｸUB"/>
                  <a:cs typeface="Times New Roman"/>
                </a:rPr>
                <a:t>旧まとまる君カード</a:t>
              </a:r>
              <a:r>
                <a:rPr lang="en-US" altLang="ja-JP" sz="1200" dirty="0" smtClean="0">
                  <a:solidFill>
                    <a:srgbClr val="404040"/>
                  </a:solidFill>
                  <a:latin typeface="ＭＳ Ｐゴシック"/>
                  <a:ea typeface="HGS創英角ｺﾞｼｯｸUB"/>
                  <a:cs typeface="Times New Roman"/>
                </a:rPr>
                <a:t>)</a:t>
              </a:r>
              <a:endParaRPr lang="ja-JP" altLang="en-US" sz="1200" dirty="0">
                <a:latin typeface="ＭＳ Ｐゴシック"/>
                <a:cs typeface="ＭＳ Ｐゴシック"/>
              </a:endParaRPr>
            </a:p>
          </p:txBody>
        </p:sp>
        <p:pic>
          <p:nvPicPr>
            <p:cNvPr id="70" name="図 69"/>
            <p:cNvPicPr>
              <a:picLocks noChangeAspect="1"/>
            </p:cNvPicPr>
            <p:nvPr/>
          </p:nvPicPr>
          <p:blipFill>
            <a:blip r:embed="rId3"/>
            <a:stretch>
              <a:fillRect/>
            </a:stretch>
          </p:blipFill>
          <p:spPr>
            <a:xfrm>
              <a:off x="2425719" y="5985022"/>
              <a:ext cx="1705605" cy="1088536"/>
            </a:xfrm>
            <a:prstGeom prst="rect">
              <a:avLst/>
            </a:prstGeom>
          </p:spPr>
        </p:pic>
      </p:grpSp>
    </p:spTree>
    <p:extLst>
      <p:ext uri="{BB962C8B-B14F-4D97-AF65-F5344CB8AC3E}">
        <p14:creationId xmlns:p14="http://schemas.microsoft.com/office/powerpoint/2010/main" val="421627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632" y="204023"/>
            <a:ext cx="6624736" cy="9573513"/>
          </a:xfrm>
        </p:spPr>
        <p:txBody>
          <a:bodyPr>
            <a:noAutofit/>
          </a:bodyPr>
          <a:lstStyle/>
          <a:p>
            <a:pPr marL="361886" indent="-361886">
              <a:spcBef>
                <a:spcPts val="0"/>
              </a:spcBef>
              <a:buNone/>
            </a:pPr>
            <a:r>
              <a:rPr lang="ja-JP" altLang="en-US" sz="1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６　ワイヤーロープ等が破断する原因</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クレーンの巻上用ワイヤーロープやリンクチェーンが破断する主な原因は、</a:t>
            </a:r>
            <a:r>
              <a:rPr lang="ja-JP" altLang="en-US" sz="1400" u="sng" dirty="0">
                <a:solidFill>
                  <a:srgbClr val="FF6600"/>
                </a:solidFill>
                <a:latin typeface="HGS創英角ｺﾞｼｯｸUB" panose="020B0900000000000000" pitchFamily="50" charset="-128"/>
                <a:ea typeface="HGS創英角ｺﾞｼｯｸUB" panose="020B0900000000000000" pitchFamily="50" charset="-128"/>
              </a:rPr>
              <a:t>経年使用による強度の低下</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である。ワイヤーロープ等</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は、吊</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荷の荷重を受けること、ドラム、シーブによる曲げを受けることや摩耗、腐食等により細部に損傷、疲労が生じるが、それらを繰り返し受けることで強度の低下が進行し、荷重による負荷に耐えられなくなった時点で破断が発生する。ワイヤーロープ等の強度の低下は急激に進むこともあるが、強度の低下を示す兆候が確認できる場合も多いため、「７　ワイヤーロープ等の破断事故防止対策」に沿った管理を実施し、交換時期を適切に見極めることが重要である。</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その他、事例１、２、３の様に、</a:t>
            </a:r>
            <a:r>
              <a:rPr lang="ja-JP" altLang="en-US" sz="1400" u="sng" dirty="0">
                <a:solidFill>
                  <a:srgbClr val="FF6600"/>
                </a:solidFill>
                <a:latin typeface="HGS創英角ｺﾞｼｯｸUB" panose="020B0900000000000000" pitchFamily="50" charset="-128"/>
                <a:ea typeface="HGS創英角ｺﾞｼｯｸUB" panose="020B0900000000000000" pitchFamily="50" charset="-128"/>
              </a:rPr>
              <a:t>電気回路や過巻防止装置の異常による事故</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u="sng" dirty="0">
                <a:solidFill>
                  <a:srgbClr val="FF6600"/>
                </a:solidFill>
                <a:latin typeface="HGS創英角ｺﾞｼｯｸUB" panose="020B0900000000000000" pitchFamily="50" charset="-128"/>
                <a:ea typeface="HGS創英角ｺﾞｼｯｸUB" panose="020B0900000000000000" pitchFamily="50" charset="-128"/>
              </a:rPr>
              <a:t>定格</a:t>
            </a:r>
            <a:r>
              <a:rPr lang="ja-JP" altLang="en-US" sz="1400" u="sng" dirty="0" smtClean="0">
                <a:solidFill>
                  <a:srgbClr val="FF6600"/>
                </a:solidFill>
                <a:latin typeface="HGS創英角ｺﾞｼｯｸUB" panose="020B0900000000000000" pitchFamily="50" charset="-128"/>
                <a:ea typeface="HGS創英角ｺﾞｼｯｸUB" panose="020B0900000000000000" pitchFamily="50" charset="-128"/>
              </a:rPr>
              <a:t>荷重を超える負荷</a:t>
            </a:r>
            <a:r>
              <a:rPr lang="ja-JP" altLang="en-US" sz="1400" u="sng" dirty="0">
                <a:solidFill>
                  <a:srgbClr val="FF6600"/>
                </a:solidFill>
                <a:latin typeface="HGS創英角ｺﾞｼｯｸUB" panose="020B0900000000000000" pitchFamily="50" charset="-128"/>
                <a:ea typeface="HGS創英角ｺﾞｼｯｸUB" panose="020B0900000000000000" pitchFamily="50" charset="-128"/>
              </a:rPr>
              <a:t>が生じたことによる事故</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等のワイヤーロープ等の強度低下に起因しない事故も発生しているため、電気系統や安全装置の管理や、吊上げ対象物の重量の把握も適切に実施する必要がある。</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７　ワイヤーロープ等の破断事故防止対策</a:t>
            </a:r>
            <a:endParaRPr lang="en-US" altLang="ja-JP" sz="1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600"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使用できないワイヤーロープ等</a:t>
            </a:r>
            <a:endParaRPr lang="en-US" altLang="ja-JP"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ワイヤーロープ等には</a:t>
            </a:r>
            <a:r>
              <a:rPr lang="ja-JP" altLang="en-US" sz="1400" u="sng" dirty="0">
                <a:solidFill>
                  <a:srgbClr val="FF6600"/>
                </a:solidFill>
                <a:latin typeface="HGS創英角ｺﾞｼｯｸUB" panose="020B0900000000000000" pitchFamily="50" charset="-128"/>
                <a:ea typeface="HGS創英角ｺﾞｼｯｸUB" panose="020B0900000000000000" pitchFamily="50" charset="-128"/>
              </a:rPr>
              <a:t>使用禁止基準</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が定められており、以下のいずれかに該当する物は使用することができない。</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クレーン構造規格第</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54</a:t>
            </a:r>
            <a:r>
              <a:rPr lang="ja-JP" altLang="en-US" sz="1200" dirty="0" err="1">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55</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lang="en-US" altLang="ja-JP" sz="12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361886" indent="-361886">
              <a:spcBef>
                <a:spcPts val="0"/>
              </a:spcBef>
              <a:buNone/>
            </a:pPr>
            <a:endParaRPr lang="en-US" altLang="ja-JP" sz="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ピッチの間に</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おいて</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10</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以上素線切れしたワイヤーロープ</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b="1"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直径</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が</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公称径</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から</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7</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％を超えて減少</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したワイヤーロープ</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著しい型崩れ、腐食やキンクしたワイヤーロープ</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製造時</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から</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5</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％を超えて長さ</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が伸びた</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リンクチェーン</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5</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リンク</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で</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比較</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製造時</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から</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10</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％を超えてリンク</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断面の</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直径が</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減少したリンクチェーン</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リンクに亀裂が生じたリンクチェーン</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11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600"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ワイヤーロープ等の交換時期</a:t>
            </a:r>
            <a:endParaRPr lang="en-US" altLang="ja-JP"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ワイヤーロープ等が上記</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の状態</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になると、強度が大幅に低下し</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、定格荷重以下の荷重にも耐えられず、破断</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する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危険性</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が高まるため、ワイヤーロープ等の状態を確実に把握し、使用不可能な状態になる前の段階で交換を行うことが重要である。</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また、ワイヤーロープ等は、メーカーが定める使用限界や余寿命推定式等により、おおよその交換時期が算出できるため、クレーンごとに</a:t>
            </a:r>
            <a:r>
              <a:rPr lang="ja-JP" altLang="en-US" sz="1400" u="sng" dirty="0">
                <a:solidFill>
                  <a:srgbClr val="FF6600"/>
                </a:solidFill>
                <a:latin typeface="HGS創英角ｺﾞｼｯｸUB" panose="020B0900000000000000" pitchFamily="50" charset="-128"/>
                <a:ea typeface="HGS創英角ｺﾞｼｯｸUB" panose="020B0900000000000000" pitchFamily="50" charset="-128"/>
              </a:rPr>
              <a:t>交換時期の</a:t>
            </a:r>
            <a:endParaRPr lang="en-US" altLang="ja-JP" sz="1400" u="sng" dirty="0">
              <a:solidFill>
                <a:srgbClr val="FF6600"/>
              </a:solidFill>
              <a:latin typeface="HGS創英角ｺﾞｼｯｸUB" panose="020B0900000000000000" pitchFamily="50" charset="-128"/>
              <a:ea typeface="HGS創英角ｺﾞｼｯｸUB" panose="020B0900000000000000" pitchFamily="50" charset="-128"/>
            </a:endParaRPr>
          </a:p>
        </p:txBody>
      </p:sp>
      <p:cxnSp>
        <p:nvCxnSpPr>
          <p:cNvPr id="116" name="直線矢印コネクタ 115"/>
          <p:cNvCxnSpPr/>
          <p:nvPr/>
        </p:nvCxnSpPr>
        <p:spPr>
          <a:xfrm>
            <a:off x="178619" y="560512"/>
            <a:ext cx="4042471" cy="0"/>
          </a:xfrm>
          <a:prstGeom prst="straightConnector1">
            <a:avLst/>
          </a:prstGeom>
          <a:ln w="19050">
            <a:solidFill>
              <a:srgbClr val="FF6600"/>
            </a:solidFill>
            <a:tailEnd type="oval"/>
          </a:ln>
        </p:spPr>
        <p:style>
          <a:lnRef idx="1">
            <a:schemeClr val="accent1"/>
          </a:lnRef>
          <a:fillRef idx="0">
            <a:schemeClr val="accent1"/>
          </a:fillRef>
          <a:effectRef idx="0">
            <a:schemeClr val="accent1"/>
          </a:effectRef>
          <a:fontRef idx="minor">
            <a:schemeClr val="tx1"/>
          </a:fontRef>
        </p:style>
      </p:cxnSp>
      <p:cxnSp>
        <p:nvCxnSpPr>
          <p:cNvPr id="4" name="直線矢印コネクタ 3"/>
          <p:cNvCxnSpPr/>
          <p:nvPr/>
        </p:nvCxnSpPr>
        <p:spPr>
          <a:xfrm>
            <a:off x="178619" y="3800872"/>
            <a:ext cx="4546527" cy="0"/>
          </a:xfrm>
          <a:prstGeom prst="straightConnector1">
            <a:avLst/>
          </a:prstGeom>
          <a:ln w="19050">
            <a:solidFill>
              <a:srgbClr val="FF6600"/>
            </a:solidFill>
            <a:tailEnd type="oval"/>
          </a:ln>
        </p:spPr>
        <p:style>
          <a:lnRef idx="1">
            <a:schemeClr val="accent1"/>
          </a:lnRef>
          <a:fillRef idx="0">
            <a:schemeClr val="accent1"/>
          </a:fillRef>
          <a:effectRef idx="0">
            <a:schemeClr val="accent1"/>
          </a:effectRef>
          <a:fontRef idx="minor">
            <a:schemeClr val="tx1"/>
          </a:fontRef>
        </p:style>
      </p:cxnSp>
      <p:grpSp>
        <p:nvGrpSpPr>
          <p:cNvPr id="6" name="グループ化 5"/>
          <p:cNvGrpSpPr/>
          <p:nvPr/>
        </p:nvGrpSpPr>
        <p:grpSpPr>
          <a:xfrm>
            <a:off x="620688" y="6393161"/>
            <a:ext cx="1872210" cy="1800200"/>
            <a:chOff x="3843167" y="5726870"/>
            <a:chExt cx="1718945" cy="1661723"/>
          </a:xfrm>
        </p:grpSpPr>
        <p:sp>
          <p:nvSpPr>
            <p:cNvPr id="7" name="角丸四角形 6"/>
            <p:cNvSpPr/>
            <p:nvPr/>
          </p:nvSpPr>
          <p:spPr>
            <a:xfrm>
              <a:off x="3890781" y="5726870"/>
              <a:ext cx="1599819" cy="1599565"/>
            </a:xfrm>
            <a:prstGeom prst="roundRect">
              <a:avLst/>
            </a:prstGeom>
            <a:solidFill>
              <a:sysClr val="window" lastClr="FFFFFF"/>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8" name="テキスト ボックス 58"/>
            <p:cNvSpPr txBox="1"/>
            <p:nvPr/>
          </p:nvSpPr>
          <p:spPr>
            <a:xfrm>
              <a:off x="3843167" y="6900472"/>
              <a:ext cx="1718945" cy="4881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pPr>
              <a:r>
                <a:rPr lang="ja-JP" altLang="en-US" sz="1400" dirty="0">
                  <a:solidFill>
                    <a:srgbClr val="404040"/>
                  </a:solidFill>
                  <a:latin typeface="ＭＳ Ｐゴシック"/>
                  <a:ea typeface="HGS創英角ｺﾞｼｯｸUB"/>
                  <a:cs typeface="Times New Roman"/>
                </a:rPr>
                <a:t>ピッチの数え方</a:t>
              </a:r>
              <a:endParaRPr lang="ja-JP" altLang="en-US" sz="1200" dirty="0">
                <a:latin typeface="ＭＳ Ｐゴシック"/>
                <a:cs typeface="ＭＳ Ｐゴシック"/>
              </a:endParaRPr>
            </a:p>
            <a:p>
              <a:pPr algn="ctr">
                <a:lnSpc>
                  <a:spcPts val="1500"/>
                </a:lnSpc>
              </a:pPr>
              <a:r>
                <a:rPr lang="ja-JP" altLang="en-US" sz="1200" dirty="0">
                  <a:solidFill>
                    <a:srgbClr val="404040"/>
                  </a:solidFill>
                  <a:latin typeface="ＭＳ Ｐゴシック"/>
                  <a:ea typeface="HGS創英角ｺﾞｼｯｸUB"/>
                  <a:cs typeface="Times New Roman"/>
                </a:rPr>
                <a:t>（６ストランド）</a:t>
              </a:r>
              <a:endParaRPr lang="ja-JP" altLang="en-US" sz="1200" dirty="0">
                <a:latin typeface="ＭＳ Ｐゴシック"/>
                <a:cs typeface="ＭＳ Ｐゴシック"/>
              </a:endParaRPr>
            </a:p>
          </p:txBody>
        </p:sp>
        <p:grpSp>
          <p:nvGrpSpPr>
            <p:cNvPr id="9" name="グループ化 8"/>
            <p:cNvGrpSpPr/>
            <p:nvPr/>
          </p:nvGrpSpPr>
          <p:grpSpPr>
            <a:xfrm>
              <a:off x="3994810" y="5726870"/>
              <a:ext cx="1474795" cy="1119627"/>
              <a:chOff x="2216289" y="4838110"/>
              <a:chExt cx="1474795" cy="1119627"/>
            </a:xfrm>
          </p:grpSpPr>
          <p:grpSp>
            <p:nvGrpSpPr>
              <p:cNvPr id="10" name="グループ化 9"/>
              <p:cNvGrpSpPr/>
              <p:nvPr/>
            </p:nvGrpSpPr>
            <p:grpSpPr>
              <a:xfrm>
                <a:off x="2216289" y="5382832"/>
                <a:ext cx="1474795" cy="574905"/>
                <a:chOff x="1559064" y="4982783"/>
                <a:chExt cx="2293731" cy="894142"/>
              </a:xfrm>
            </p:grpSpPr>
            <p:grpSp>
              <p:nvGrpSpPr>
                <p:cNvPr id="15" name="グループ化 14"/>
                <p:cNvGrpSpPr/>
                <p:nvPr/>
              </p:nvGrpSpPr>
              <p:grpSpPr>
                <a:xfrm>
                  <a:off x="1741423" y="4982783"/>
                  <a:ext cx="1904301" cy="894142"/>
                  <a:chOff x="1741423" y="4982783"/>
                  <a:chExt cx="1904301" cy="641686"/>
                </a:xfrm>
              </p:grpSpPr>
              <p:sp>
                <p:nvSpPr>
                  <p:cNvPr id="18" name="円/楕円 17"/>
                  <p:cNvSpPr/>
                  <p:nvPr/>
                </p:nvSpPr>
                <p:spPr>
                  <a:xfrm rot="20074899">
                    <a:off x="2234971" y="4989530"/>
                    <a:ext cx="130421" cy="634909"/>
                  </a:xfrm>
                  <a:prstGeom prst="ellipse">
                    <a:avLst/>
                  </a:prstGeom>
                  <a:solidFill>
                    <a:srgbClr val="FF0000"/>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円/楕円 18"/>
                  <p:cNvSpPr/>
                  <p:nvPr/>
                </p:nvSpPr>
                <p:spPr>
                  <a:xfrm rot="20074899">
                    <a:off x="2393907" y="4989379"/>
                    <a:ext cx="130175" cy="634365"/>
                  </a:xfrm>
                  <a:prstGeom prst="ellipse">
                    <a:avLst/>
                  </a:prstGeom>
                  <a:solidFill>
                    <a:srgbClr val="FF660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20" name="円/楕円 19"/>
                  <p:cNvSpPr/>
                  <p:nvPr/>
                </p:nvSpPr>
                <p:spPr>
                  <a:xfrm rot="20074899">
                    <a:off x="2555832" y="4990101"/>
                    <a:ext cx="130175" cy="634365"/>
                  </a:xfrm>
                  <a:prstGeom prst="ellipse">
                    <a:avLst/>
                  </a:prstGeom>
                  <a:solidFill>
                    <a:srgbClr val="FFFF0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1" name="円/楕円 20"/>
                  <p:cNvSpPr/>
                  <p:nvPr/>
                </p:nvSpPr>
                <p:spPr>
                  <a:xfrm rot="20074899">
                    <a:off x="2872438" y="4990103"/>
                    <a:ext cx="130175" cy="634365"/>
                  </a:xfrm>
                  <a:prstGeom prst="ellipse">
                    <a:avLst/>
                  </a:prstGeom>
                  <a:solidFill>
                    <a:srgbClr val="00B05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2" name="円/楕円 21"/>
                  <p:cNvSpPr/>
                  <p:nvPr/>
                </p:nvSpPr>
                <p:spPr>
                  <a:xfrm rot="20074899">
                    <a:off x="3033708" y="4989378"/>
                    <a:ext cx="130175" cy="634365"/>
                  </a:xfrm>
                  <a:prstGeom prst="ellipse">
                    <a:avLst/>
                  </a:prstGeom>
                  <a:solidFill>
                    <a:srgbClr val="0070C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3" name="円/楕円 22"/>
                  <p:cNvSpPr/>
                  <p:nvPr/>
                </p:nvSpPr>
                <p:spPr>
                  <a:xfrm rot="20074899">
                    <a:off x="2713780" y="4990102"/>
                    <a:ext cx="130175" cy="634365"/>
                  </a:xfrm>
                  <a:prstGeom prst="ellipse">
                    <a:avLst/>
                  </a:prstGeom>
                  <a:solidFill>
                    <a:srgbClr val="92D05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4" name="円/楕円 23"/>
                  <p:cNvSpPr/>
                  <p:nvPr/>
                </p:nvSpPr>
                <p:spPr>
                  <a:xfrm rot="20074899">
                    <a:off x="3199301" y="4989376"/>
                    <a:ext cx="130175" cy="634365"/>
                  </a:xfrm>
                  <a:prstGeom prst="ellipse">
                    <a:avLst/>
                  </a:prstGeom>
                  <a:solidFill>
                    <a:srgbClr val="FF000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5" name="円/楕円 24"/>
                  <p:cNvSpPr/>
                  <p:nvPr/>
                </p:nvSpPr>
                <p:spPr>
                  <a:xfrm rot="20074899">
                    <a:off x="2070237" y="4989376"/>
                    <a:ext cx="130175" cy="634365"/>
                  </a:xfrm>
                  <a:prstGeom prst="ellipse">
                    <a:avLst/>
                  </a:prstGeom>
                  <a:solidFill>
                    <a:srgbClr val="0070C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6" name="円/楕円 25"/>
                  <p:cNvSpPr/>
                  <p:nvPr/>
                </p:nvSpPr>
                <p:spPr>
                  <a:xfrm rot="20074899">
                    <a:off x="3354643" y="4990104"/>
                    <a:ext cx="130175" cy="634365"/>
                  </a:xfrm>
                  <a:prstGeom prst="ellipse">
                    <a:avLst/>
                  </a:prstGeom>
                  <a:solidFill>
                    <a:srgbClr val="FF660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7" name="円/楕円 26"/>
                  <p:cNvSpPr/>
                  <p:nvPr/>
                </p:nvSpPr>
                <p:spPr>
                  <a:xfrm rot="20074899">
                    <a:off x="1905720" y="4989504"/>
                    <a:ext cx="130175" cy="634365"/>
                  </a:xfrm>
                  <a:prstGeom prst="ellipse">
                    <a:avLst/>
                  </a:prstGeom>
                  <a:solidFill>
                    <a:srgbClr val="00B05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8" name="円/楕円 27"/>
                  <p:cNvSpPr/>
                  <p:nvPr/>
                </p:nvSpPr>
                <p:spPr>
                  <a:xfrm rot="20074899">
                    <a:off x="1741423" y="4990103"/>
                    <a:ext cx="130175" cy="634365"/>
                  </a:xfrm>
                  <a:prstGeom prst="ellipse">
                    <a:avLst/>
                  </a:prstGeom>
                  <a:solidFill>
                    <a:srgbClr val="92D05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9" name="円/楕円 28"/>
                  <p:cNvSpPr/>
                  <p:nvPr/>
                </p:nvSpPr>
                <p:spPr>
                  <a:xfrm rot="20074899">
                    <a:off x="3515549" y="4982783"/>
                    <a:ext cx="130175" cy="634365"/>
                  </a:xfrm>
                  <a:prstGeom prst="ellipse">
                    <a:avLst/>
                  </a:prstGeom>
                  <a:solidFill>
                    <a:srgbClr val="FFFF00"/>
                  </a:solidFill>
                  <a:ln w="1905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sp>
              <p:nvSpPr>
                <p:cNvPr id="16" name="正方形/長方形 15"/>
                <p:cNvSpPr/>
                <p:nvPr/>
              </p:nvSpPr>
              <p:spPr>
                <a:xfrm>
                  <a:off x="1559064" y="4997629"/>
                  <a:ext cx="333785" cy="854249"/>
                </a:xfrm>
                <a:prstGeom prst="rect">
                  <a:avLst/>
                </a:prstGeom>
                <a:solidFill>
                  <a:schemeClr val="bg1"/>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正方形/長方形 16"/>
                <p:cNvSpPr/>
                <p:nvPr/>
              </p:nvSpPr>
              <p:spPr>
                <a:xfrm>
                  <a:off x="3519420" y="4996855"/>
                  <a:ext cx="333375" cy="854075"/>
                </a:xfrm>
                <a:prstGeom prst="rect">
                  <a:avLst/>
                </a:prstGeom>
                <a:solidFill>
                  <a:sysClr val="window" lastClr="FFFFFF"/>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grpSp>
          <p:cxnSp>
            <p:nvCxnSpPr>
              <p:cNvPr id="11" name="直線コネクタ 10"/>
              <p:cNvCxnSpPr/>
              <p:nvPr/>
            </p:nvCxnSpPr>
            <p:spPr>
              <a:xfrm>
                <a:off x="3074506" y="5124450"/>
                <a:ext cx="0" cy="267431"/>
              </a:xfrm>
              <a:prstGeom prst="line">
                <a:avLst/>
              </a:prstGeom>
              <a:ln w="25400">
                <a:solidFill>
                  <a:schemeClr val="tx1">
                    <a:lumMod val="75000"/>
                    <a:lumOff val="2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568775" y="5124450"/>
                <a:ext cx="0" cy="267431"/>
              </a:xfrm>
              <a:prstGeom prst="line">
                <a:avLst/>
              </a:prstGeom>
              <a:noFill/>
              <a:ln w="25400" cap="flat" cmpd="sng" algn="ctr">
                <a:solidFill>
                  <a:sysClr val="windowText" lastClr="000000">
                    <a:lumMod val="75000"/>
                    <a:lumOff val="25000"/>
                  </a:sysClr>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2584355" y="5238750"/>
                <a:ext cx="480626" cy="0"/>
              </a:xfrm>
              <a:prstGeom prst="straightConnector1">
                <a:avLst/>
              </a:prstGeom>
              <a:ln w="25400">
                <a:solidFill>
                  <a:schemeClr val="tx1">
                    <a:lumMod val="75000"/>
                    <a:lumOff val="25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sp>
            <p:nvSpPr>
              <p:cNvPr id="14" name="テキスト ボックス 9"/>
              <p:cNvSpPr txBox="1"/>
              <p:nvPr/>
            </p:nvSpPr>
            <p:spPr>
              <a:xfrm>
                <a:off x="2429632" y="4838110"/>
                <a:ext cx="832088" cy="35851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100" kern="100">
                    <a:solidFill>
                      <a:srgbClr val="404040"/>
                    </a:solidFill>
                    <a:ea typeface="HGS創英角ｺﾞｼｯｸUB"/>
                    <a:cs typeface="Times New Roman"/>
                  </a:rPr>
                  <a:t>１ピッチ</a:t>
                </a:r>
                <a:endParaRPr lang="ja-JP" altLang="en-US" sz="1100" kern="100">
                  <a:ea typeface="ＭＳ 明朝"/>
                  <a:cs typeface="Times New Roman"/>
                </a:endParaRPr>
              </a:p>
            </p:txBody>
          </p:sp>
        </p:grpSp>
      </p:grpSp>
      <p:grpSp>
        <p:nvGrpSpPr>
          <p:cNvPr id="30" name="グループ化 29"/>
          <p:cNvGrpSpPr/>
          <p:nvPr/>
        </p:nvGrpSpPr>
        <p:grpSpPr>
          <a:xfrm>
            <a:off x="2492897" y="6393161"/>
            <a:ext cx="1872210" cy="1800200"/>
            <a:chOff x="756153" y="5032866"/>
            <a:chExt cx="1718945" cy="1661723"/>
          </a:xfrm>
        </p:grpSpPr>
        <p:sp>
          <p:nvSpPr>
            <p:cNvPr id="31" name="角丸四角形 30"/>
            <p:cNvSpPr/>
            <p:nvPr/>
          </p:nvSpPr>
          <p:spPr>
            <a:xfrm>
              <a:off x="803767" y="5032866"/>
              <a:ext cx="1599819" cy="1599565"/>
            </a:xfrm>
            <a:prstGeom prst="roundRect">
              <a:avLst/>
            </a:prstGeom>
            <a:solidFill>
              <a:sysClr val="window" lastClr="FFFFFF"/>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nvGrpSpPr>
            <p:cNvPr id="32" name="グループ化 31"/>
            <p:cNvGrpSpPr/>
            <p:nvPr/>
          </p:nvGrpSpPr>
          <p:grpSpPr>
            <a:xfrm>
              <a:off x="1167723" y="5173495"/>
              <a:ext cx="884069" cy="939905"/>
              <a:chOff x="3033522" y="4910874"/>
              <a:chExt cx="682849" cy="725976"/>
            </a:xfrm>
          </p:grpSpPr>
          <p:grpSp>
            <p:nvGrpSpPr>
              <p:cNvPr id="38" name="グループ化 37"/>
              <p:cNvGrpSpPr/>
              <p:nvPr/>
            </p:nvGrpSpPr>
            <p:grpSpPr>
              <a:xfrm>
                <a:off x="3062269" y="4933950"/>
                <a:ext cx="626284" cy="693375"/>
                <a:chOff x="3062269" y="4933950"/>
                <a:chExt cx="626284" cy="693375"/>
              </a:xfrm>
            </p:grpSpPr>
            <p:sp>
              <p:nvSpPr>
                <p:cNvPr id="45" name="円/楕円 44"/>
                <p:cNvSpPr/>
                <p:nvPr/>
              </p:nvSpPr>
              <p:spPr>
                <a:xfrm>
                  <a:off x="3183941" y="5091849"/>
                  <a:ext cx="370341" cy="370341"/>
                </a:xfrm>
                <a:prstGeom prst="ellipse">
                  <a:avLst/>
                </a:prstGeom>
                <a:solidFill>
                  <a:schemeClr val="tx1">
                    <a:lumMod val="50000"/>
                    <a:lumOff val="50000"/>
                  </a:scheme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46" name="円/楕円 45"/>
                <p:cNvSpPr/>
                <p:nvPr/>
              </p:nvSpPr>
              <p:spPr>
                <a:xfrm>
                  <a:off x="3257550" y="4933950"/>
                  <a:ext cx="228600" cy="228600"/>
                </a:xfrm>
                <a:prstGeom prst="ellipse">
                  <a:avLst/>
                </a:prstGeom>
                <a:solidFill>
                  <a:schemeClr val="tx1">
                    <a:lumMod val="65000"/>
                    <a:lumOff val="35000"/>
                  </a:schemeClr>
                </a:solidFill>
                <a:ln w="2540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7" name="円/楕円 46"/>
                <p:cNvSpPr/>
                <p:nvPr/>
              </p:nvSpPr>
              <p:spPr>
                <a:xfrm>
                  <a:off x="3459953" y="5282349"/>
                  <a:ext cx="228600" cy="228600"/>
                </a:xfrm>
                <a:prstGeom prst="ellipse">
                  <a:avLst/>
                </a:prstGeom>
                <a:solidFill>
                  <a:schemeClr val="tx1">
                    <a:lumMod val="65000"/>
                    <a:lumOff val="35000"/>
                  </a:scheme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48" name="円/楕円 47"/>
                <p:cNvSpPr/>
                <p:nvPr/>
              </p:nvSpPr>
              <p:spPr>
                <a:xfrm>
                  <a:off x="3459953" y="5044224"/>
                  <a:ext cx="228600" cy="228600"/>
                </a:xfrm>
                <a:prstGeom prst="ellipse">
                  <a:avLst/>
                </a:prstGeom>
                <a:solidFill>
                  <a:schemeClr val="tx1">
                    <a:lumMod val="65000"/>
                    <a:lumOff val="35000"/>
                  </a:scheme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49" name="円/楕円 48"/>
                <p:cNvSpPr/>
                <p:nvPr/>
              </p:nvSpPr>
              <p:spPr>
                <a:xfrm>
                  <a:off x="3261928" y="5398725"/>
                  <a:ext cx="228600" cy="228600"/>
                </a:xfrm>
                <a:prstGeom prst="ellipse">
                  <a:avLst/>
                </a:prstGeom>
                <a:solidFill>
                  <a:schemeClr val="tx1">
                    <a:lumMod val="65000"/>
                    <a:lumOff val="35000"/>
                  </a:scheme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50" name="円/楕円 49"/>
                <p:cNvSpPr/>
                <p:nvPr/>
              </p:nvSpPr>
              <p:spPr>
                <a:xfrm>
                  <a:off x="3062269" y="5282349"/>
                  <a:ext cx="228600" cy="228600"/>
                </a:xfrm>
                <a:prstGeom prst="ellipse">
                  <a:avLst/>
                </a:prstGeom>
                <a:solidFill>
                  <a:schemeClr val="tx1">
                    <a:lumMod val="65000"/>
                    <a:lumOff val="35000"/>
                  </a:scheme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51" name="円/楕円 50"/>
                <p:cNvSpPr/>
                <p:nvPr/>
              </p:nvSpPr>
              <p:spPr>
                <a:xfrm>
                  <a:off x="3062269" y="5044224"/>
                  <a:ext cx="228600" cy="228600"/>
                </a:xfrm>
                <a:prstGeom prst="ellipse">
                  <a:avLst/>
                </a:prstGeom>
                <a:solidFill>
                  <a:schemeClr val="tx1">
                    <a:lumMod val="65000"/>
                    <a:lumOff val="35000"/>
                  </a:schemeClr>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cxnSp>
            <p:nvCxnSpPr>
              <p:cNvPr id="39" name="直線コネクタ 38"/>
              <p:cNvCxnSpPr/>
              <p:nvPr/>
            </p:nvCxnSpPr>
            <p:spPr>
              <a:xfrm>
                <a:off x="3033522" y="5113791"/>
                <a:ext cx="0" cy="338874"/>
              </a:xfrm>
              <a:prstGeom prst="line">
                <a:avLst/>
              </a:prstGeom>
              <a:ln w="3175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3716371" y="5118179"/>
                <a:ext cx="0" cy="338455"/>
              </a:xfrm>
              <a:prstGeom prst="line">
                <a:avLst/>
              </a:prstGeom>
              <a:noFill/>
              <a:ln w="31750" cap="flat" cmpd="sng" algn="ctr">
                <a:solidFill>
                  <a:srgbClr val="FF6600"/>
                </a:solidFill>
                <a:prstDash val="solid"/>
              </a:ln>
              <a:effectLst/>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3033859" y="5282349"/>
                <a:ext cx="682512" cy="0"/>
              </a:xfrm>
              <a:prstGeom prst="straightConnector1">
                <a:avLst/>
              </a:prstGeom>
              <a:ln w="31750">
                <a:solidFill>
                  <a:srgbClr val="FF6600"/>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371439" y="4929924"/>
                <a:ext cx="0" cy="689826"/>
              </a:xfrm>
              <a:prstGeom prst="line">
                <a:avLst/>
              </a:prstGeom>
              <a:ln w="31750">
                <a:solidFill>
                  <a:srgbClr val="92D050"/>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3228975" y="4910874"/>
                <a:ext cx="296732" cy="0"/>
              </a:xfrm>
              <a:prstGeom prst="line">
                <a:avLst/>
              </a:prstGeom>
              <a:ln w="317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3236550" y="5636850"/>
                <a:ext cx="296545" cy="0"/>
              </a:xfrm>
              <a:prstGeom prst="line">
                <a:avLst/>
              </a:prstGeom>
              <a:noFill/>
              <a:ln w="31750" cap="flat" cmpd="sng" algn="ctr">
                <a:solidFill>
                  <a:srgbClr val="92D050"/>
                </a:solidFill>
                <a:prstDash val="solid"/>
              </a:ln>
              <a:effectLst/>
            </p:spPr>
            <p:style>
              <a:lnRef idx="1">
                <a:schemeClr val="accent1"/>
              </a:lnRef>
              <a:fillRef idx="0">
                <a:schemeClr val="accent1"/>
              </a:fillRef>
              <a:effectRef idx="0">
                <a:schemeClr val="accent1"/>
              </a:effectRef>
              <a:fontRef idx="minor">
                <a:schemeClr val="tx1"/>
              </a:fontRef>
            </p:style>
          </p:cxnSp>
        </p:grpSp>
        <p:sp>
          <p:nvSpPr>
            <p:cNvPr id="33" name="テキスト ボックス 58"/>
            <p:cNvSpPr txBox="1"/>
            <p:nvPr/>
          </p:nvSpPr>
          <p:spPr>
            <a:xfrm>
              <a:off x="756153" y="6206468"/>
              <a:ext cx="1718945" cy="4881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pPr>
              <a:r>
                <a:rPr lang="ja-JP" altLang="en-US" sz="1400" dirty="0">
                  <a:solidFill>
                    <a:srgbClr val="404040"/>
                  </a:solidFill>
                  <a:latin typeface="ＭＳ Ｐゴシック"/>
                  <a:ea typeface="HGS創英角ｺﾞｼｯｸUB"/>
                  <a:cs typeface="Times New Roman"/>
                </a:rPr>
                <a:t>ワイヤーロープ</a:t>
              </a:r>
              <a:r>
                <a:rPr lang="ja-JP" altLang="en-US" sz="1400" dirty="0" smtClean="0">
                  <a:solidFill>
                    <a:srgbClr val="404040"/>
                  </a:solidFill>
                  <a:latin typeface="ＭＳ Ｐゴシック"/>
                  <a:ea typeface="HGS創英角ｺﾞｼｯｸUB"/>
                  <a:cs typeface="Times New Roman"/>
                </a:rPr>
                <a:t>の</a:t>
              </a:r>
              <a:endParaRPr lang="en-US" altLang="ja-JP" sz="1400" dirty="0" smtClean="0">
                <a:solidFill>
                  <a:srgbClr val="404040"/>
                </a:solidFill>
                <a:latin typeface="ＭＳ Ｐゴシック"/>
                <a:ea typeface="HGS創英角ｺﾞｼｯｸUB"/>
                <a:cs typeface="Times New Roman"/>
              </a:endParaRPr>
            </a:p>
            <a:p>
              <a:pPr algn="ctr">
                <a:lnSpc>
                  <a:spcPts val="1500"/>
                </a:lnSpc>
              </a:pPr>
              <a:r>
                <a:rPr lang="ja-JP" altLang="en-US" sz="1400" dirty="0" smtClean="0">
                  <a:solidFill>
                    <a:srgbClr val="404040"/>
                  </a:solidFill>
                  <a:latin typeface="ＭＳ Ｐゴシック"/>
                  <a:ea typeface="HGS創英角ｺﾞｼｯｸUB"/>
                  <a:cs typeface="Times New Roman"/>
                </a:rPr>
                <a:t>直径の</a:t>
              </a:r>
              <a:r>
                <a:rPr lang="ja-JP" altLang="en-US" sz="1400" dirty="0">
                  <a:solidFill>
                    <a:srgbClr val="404040"/>
                  </a:solidFill>
                  <a:latin typeface="ＭＳ Ｐゴシック"/>
                  <a:ea typeface="HGS創英角ｺﾞｼｯｸUB"/>
                  <a:cs typeface="Times New Roman"/>
                </a:rPr>
                <a:t>計り方</a:t>
              </a:r>
              <a:endParaRPr lang="ja-JP" altLang="en-US" sz="1200" dirty="0">
                <a:latin typeface="ＭＳ Ｐゴシック"/>
                <a:cs typeface="ＭＳ Ｐゴシック"/>
              </a:endParaRPr>
            </a:p>
          </p:txBody>
        </p:sp>
        <p:sp>
          <p:nvSpPr>
            <p:cNvPr id="34" name="円/楕円 33"/>
            <p:cNvSpPr/>
            <p:nvPr/>
          </p:nvSpPr>
          <p:spPr>
            <a:xfrm>
              <a:off x="2025432" y="5145662"/>
              <a:ext cx="262138" cy="262138"/>
            </a:xfrm>
            <a:prstGeom prst="ellipse">
              <a:avLst/>
            </a:prstGeom>
            <a:noFill/>
            <a:ln w="50800" cap="flat" cmpd="sng" algn="ctr">
              <a:solidFill>
                <a:srgbClr val="92D05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5" name="グループ化 34"/>
            <p:cNvGrpSpPr/>
            <p:nvPr/>
          </p:nvGrpSpPr>
          <p:grpSpPr>
            <a:xfrm>
              <a:off x="887300" y="5895403"/>
              <a:ext cx="248907" cy="248907"/>
              <a:chOff x="3306296" y="4805863"/>
              <a:chExt cx="397560" cy="397560"/>
            </a:xfrm>
          </p:grpSpPr>
          <p:cxnSp>
            <p:nvCxnSpPr>
              <p:cNvPr id="36" name="直線コネクタ 35"/>
              <p:cNvCxnSpPr/>
              <p:nvPr/>
            </p:nvCxnSpPr>
            <p:spPr>
              <a:xfrm>
                <a:off x="3306296" y="4805863"/>
                <a:ext cx="397560" cy="39756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3306331" y="4805863"/>
                <a:ext cx="397510" cy="397510"/>
              </a:xfrm>
              <a:prstGeom prst="line">
                <a:avLst/>
              </a:prstGeom>
              <a:noFill/>
              <a:ln w="38100" cap="flat" cmpd="sng" algn="ctr">
                <a:solidFill>
                  <a:srgbClr val="FF6600"/>
                </a:solidFill>
                <a:prstDash val="solid"/>
              </a:ln>
              <a:effectLst/>
            </p:spPr>
            <p:style>
              <a:lnRef idx="1">
                <a:schemeClr val="accent1"/>
              </a:lnRef>
              <a:fillRef idx="0">
                <a:schemeClr val="accent1"/>
              </a:fillRef>
              <a:effectRef idx="0">
                <a:schemeClr val="accent1"/>
              </a:effectRef>
              <a:fontRef idx="minor">
                <a:schemeClr val="tx1"/>
              </a:fontRef>
            </p:style>
          </p:cxnSp>
        </p:grpSp>
      </p:grpSp>
      <p:grpSp>
        <p:nvGrpSpPr>
          <p:cNvPr id="60" name="グループ化 59"/>
          <p:cNvGrpSpPr/>
          <p:nvPr/>
        </p:nvGrpSpPr>
        <p:grpSpPr>
          <a:xfrm>
            <a:off x="4365102" y="6393160"/>
            <a:ext cx="1872210" cy="1732862"/>
            <a:chOff x="2276987" y="1586819"/>
            <a:chExt cx="1718945" cy="1599565"/>
          </a:xfrm>
        </p:grpSpPr>
        <p:sp>
          <p:nvSpPr>
            <p:cNvPr id="61" name="角丸四角形 60"/>
            <p:cNvSpPr/>
            <p:nvPr/>
          </p:nvSpPr>
          <p:spPr>
            <a:xfrm>
              <a:off x="2324601" y="1586819"/>
              <a:ext cx="1599819" cy="1599565"/>
            </a:xfrm>
            <a:prstGeom prst="roundRect">
              <a:avLst/>
            </a:prstGeom>
            <a:solidFill>
              <a:sysClr val="window" lastClr="FFFFFF"/>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62" name="正方形/長方形 61"/>
            <p:cNvSpPr/>
            <p:nvPr/>
          </p:nvSpPr>
          <p:spPr>
            <a:xfrm rot="20634558">
              <a:off x="2419305" y="2310720"/>
              <a:ext cx="839258" cy="295284"/>
            </a:xfrm>
            <a:prstGeom prst="rect">
              <a:avLst/>
            </a:prstGeom>
            <a:pattFill prst="wdDnDiag">
              <a:fgClr>
                <a:schemeClr val="bg1">
                  <a:lumMod val="50000"/>
                </a:schemeClr>
              </a:fgClr>
              <a:bgClr>
                <a:schemeClr val="tx1">
                  <a:lumMod val="65000"/>
                  <a:lumOff val="35000"/>
                </a:schemeClr>
              </a:bgClr>
            </a:patt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3" name="アーチ 62"/>
            <p:cNvSpPr/>
            <p:nvPr/>
          </p:nvSpPr>
          <p:spPr>
            <a:xfrm>
              <a:off x="2771620" y="1708281"/>
              <a:ext cx="749527" cy="799495"/>
            </a:xfrm>
            <a:prstGeom prst="blockArc">
              <a:avLst>
                <a:gd name="adj1" fmla="val 14342175"/>
                <a:gd name="adj2" fmla="val 4364553"/>
                <a:gd name="adj3" fmla="val 39804"/>
              </a:avLst>
            </a:prstGeom>
            <a:pattFill prst="wdDnDiag">
              <a:fgClr>
                <a:schemeClr val="tx1">
                  <a:lumMod val="50000"/>
                  <a:lumOff val="50000"/>
                </a:schemeClr>
              </a:fgClr>
              <a:bgClr>
                <a:schemeClr val="tx1">
                  <a:lumMod val="75000"/>
                  <a:lumOff val="25000"/>
                </a:schemeClr>
              </a:bgClr>
            </a:patt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4" name="アーチ 63"/>
            <p:cNvSpPr/>
            <p:nvPr/>
          </p:nvSpPr>
          <p:spPr>
            <a:xfrm flipH="1">
              <a:off x="2771620" y="1708281"/>
              <a:ext cx="749137" cy="799495"/>
            </a:xfrm>
            <a:prstGeom prst="blockArc">
              <a:avLst>
                <a:gd name="adj1" fmla="val 14342175"/>
                <a:gd name="adj2" fmla="val 4364553"/>
                <a:gd name="adj3" fmla="val 39804"/>
              </a:avLst>
            </a:prstGeom>
            <a:pattFill prst="wdDnDiag">
              <a:fgClr>
                <a:schemeClr val="tx1">
                  <a:lumMod val="65000"/>
                  <a:lumOff val="35000"/>
                </a:schemeClr>
              </a:fgClr>
              <a:bgClr>
                <a:schemeClr val="tx1">
                  <a:lumMod val="85000"/>
                  <a:lumOff val="15000"/>
                </a:schemeClr>
              </a:bgClr>
            </a:patt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65" name="テキスト ボックス 58"/>
            <p:cNvSpPr txBox="1"/>
            <p:nvPr/>
          </p:nvSpPr>
          <p:spPr>
            <a:xfrm>
              <a:off x="2276987" y="2698263"/>
              <a:ext cx="1718945" cy="4881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500"/>
                </a:lnSpc>
              </a:pPr>
              <a:r>
                <a:rPr lang="ja-JP" altLang="en-US" sz="1400" dirty="0">
                  <a:solidFill>
                    <a:srgbClr val="404040"/>
                  </a:solidFill>
                  <a:latin typeface="ＭＳ Ｐゴシック"/>
                  <a:ea typeface="HGS創英角ｺﾞｼｯｸUB"/>
                  <a:cs typeface="ＭＳ Ｐゴシック"/>
                </a:rPr>
                <a:t>キンク</a:t>
              </a:r>
              <a:endParaRPr lang="ja-JP" altLang="en-US" sz="1200" dirty="0">
                <a:latin typeface="ＭＳ Ｐゴシック"/>
                <a:cs typeface="ＭＳ Ｐゴシック"/>
              </a:endParaRPr>
            </a:p>
          </p:txBody>
        </p:sp>
        <p:sp>
          <p:nvSpPr>
            <p:cNvPr id="66" name="正方形/長方形 65"/>
            <p:cNvSpPr/>
            <p:nvPr/>
          </p:nvSpPr>
          <p:spPr>
            <a:xfrm rot="972273">
              <a:off x="3045921" y="2313430"/>
              <a:ext cx="792138" cy="298159"/>
            </a:xfrm>
            <a:prstGeom prst="rect">
              <a:avLst/>
            </a:prstGeom>
            <a:pattFill prst="wdDnDiag">
              <a:fgClr>
                <a:schemeClr val="tx1">
                  <a:lumMod val="65000"/>
                  <a:lumOff val="35000"/>
                </a:schemeClr>
              </a:fgClr>
              <a:bgClr>
                <a:schemeClr val="tx1">
                  <a:lumMod val="85000"/>
                  <a:lumOff val="15000"/>
                </a:schemeClr>
              </a:bgClr>
            </a:patt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Tree>
    <p:extLst>
      <p:ext uri="{BB962C8B-B14F-4D97-AF65-F5344CB8AC3E}">
        <p14:creationId xmlns:p14="http://schemas.microsoft.com/office/powerpoint/2010/main" val="1347406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632" y="176469"/>
            <a:ext cx="6624736" cy="9673075"/>
          </a:xfrm>
        </p:spPr>
        <p:txBody>
          <a:bodyPr>
            <a:noAutofit/>
          </a:bodyPr>
          <a:lstStyle/>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u="sng" dirty="0">
                <a:solidFill>
                  <a:srgbClr val="FF6600"/>
                </a:solidFill>
                <a:latin typeface="HGS創英角ｺﾞｼｯｸUB" panose="020B0900000000000000" pitchFamily="50" charset="-128"/>
                <a:ea typeface="HGS創英角ｺﾞｼｯｸUB" panose="020B0900000000000000" pitchFamily="50" charset="-128"/>
              </a:rPr>
              <a:t>目安</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を設定し、交換時期に差し掛かっているワイヤーロープ等については、特に念入りに点検を行い、破損等を見逃さないようにする。</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ワイヤーロープ等の使用限界を設定するための根拠としては、以下の様なものがある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リンクチェーンの限界使用回数</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吊上げる荷重に対する使用限界回数として、メーカーによりホイスト、リンクチェーン等の種類毎に設定されているもの（例：通常吊上げる荷重が定格荷重の</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100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％の場合</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5000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回、</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75</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％の場合</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10000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回、</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50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％の場合</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30000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回の使用が可能）。</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メーカー、ホイスト等の種類によっては設定されておらず、単純にリンクの径が○○</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mm</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以下の場合は交換が必要であることが記載されているものもある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ワイヤーロープの余寿命推定式</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ワイヤーロープは、荷重を受けた状態でドラム、シーブによる曲げを繰り返し受けることで損傷、疲労が進行すると考えられ、ワイヤーロープの余寿命は一般に以下の式により求めることができる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クレーン用ワイヤロープ破断事故防止対策</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研究会編集「現場安全担当者のためのやさしいワイヤーロープ管理」より）</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Ｎ</a:t>
            </a:r>
            <a:r>
              <a:rPr lang="en-US" altLang="ja-JP" sz="14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＝繰り返し曲げを受けることができる回数</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新品状態から</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％の素線が切れるまでの回数</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712662" indent="-712662">
              <a:spcBef>
                <a:spcPts val="0"/>
              </a:spcBef>
              <a:buNone/>
            </a:pPr>
            <a:endParaRPr lang="en-US" altLang="ja-JP" sz="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Ｎ</a:t>
            </a:r>
            <a:r>
              <a:rPr lang="en-US" altLang="ja-JP" sz="14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＝１日あたりのシーブ通過</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回数</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Ｗ </a:t>
            </a:r>
            <a:r>
              <a:rPr lang="ja-JP" altLang="en-US" sz="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＝ワイヤーロープ使用限界</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日数</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Ｃ</a:t>
            </a:r>
            <a:r>
              <a:rPr lang="en-US" altLang="ja-JP" sz="14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＝ロープの構造、構成による係数</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以下に一部を記載</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6×Fi(29)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1.4 × 10</a:t>
            </a:r>
            <a:r>
              <a:rPr lang="en-US" altLang="ja-JP" sz="1400" baseline="30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6×Fi(25)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0.9 × 10</a:t>
            </a:r>
            <a:r>
              <a:rPr lang="en-US" altLang="ja-JP" sz="1400" baseline="30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6×WS(31)     </a:t>
            </a:r>
            <a:r>
              <a:rPr lang="en-US" altLang="ja-JP" sz="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1.5 × 10</a:t>
            </a:r>
            <a:r>
              <a:rPr lang="en-US" altLang="ja-JP" sz="1400" baseline="30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IWRC6×Fi(29)</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1.22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10</a:t>
            </a:r>
            <a:r>
              <a:rPr lang="en-US" altLang="ja-JP" sz="1400" baseline="300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a:t>
            </a:r>
          </a:p>
          <a:p>
            <a:pPr marL="712662" indent="-712662">
              <a:spcBef>
                <a:spcPts val="0"/>
              </a:spcBef>
              <a:buNone/>
            </a:pPr>
            <a:endParaRPr lang="en-US" altLang="ja-JP" sz="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Ｃ</a:t>
            </a:r>
            <a:r>
              <a:rPr lang="en-US" altLang="ja-JP" sz="14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＝シーブ等の溝の形状による係数</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ｒ＜</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0.54</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ｄ：</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0.3</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0.54</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ｄ≦ｒ＜</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0.57</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ｄ：</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1.0</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0.57</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ｄ≦ｒ＜</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0.70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ｄ：</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0.7</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0.70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ｄ≦ｒ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0.5</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ｄ＝ワイヤーロープの直径</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ｒ＝シーブの溝の底部の半円形部分</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の半径</a:t>
            </a:r>
            <a:endParaRPr lang="en-US" altLang="ja-JP" sz="3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Ｃ</a:t>
            </a:r>
            <a:r>
              <a:rPr lang="en-US" altLang="ja-JP" sz="14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＝給油状態による係数</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屋内で給油が適切　　　</a:t>
            </a:r>
            <a:r>
              <a:rPr lang="ja-JP" altLang="en-US" sz="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1.0</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屋外で給油が適切　　　</a:t>
            </a:r>
            <a:r>
              <a:rPr lang="ja-JP" altLang="en-US" sz="8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0.8</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高温環境下で給油が適切：</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0.8</a:t>
            </a:r>
          </a:p>
        </p:txBody>
      </p:sp>
      <p:sp>
        <p:nvSpPr>
          <p:cNvPr id="2" name="角丸四角形 1"/>
          <p:cNvSpPr/>
          <p:nvPr/>
        </p:nvSpPr>
        <p:spPr>
          <a:xfrm>
            <a:off x="908721" y="4298927"/>
            <a:ext cx="5760640" cy="942105"/>
          </a:xfrm>
          <a:prstGeom prst="roundRect">
            <a:avLst>
              <a:gd name="adj" fmla="val 906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361886">
              <a:lnSpc>
                <a:spcPts val="2099"/>
              </a:lnSpc>
            </a:pP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Ｎ</a:t>
            </a:r>
            <a:r>
              <a:rPr lang="en-US" altLang="ja-JP" sz="15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 Ｃ</a:t>
            </a:r>
            <a:r>
              <a:rPr lang="en-US" altLang="ja-JP" sz="15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Ｃ</a:t>
            </a:r>
            <a:r>
              <a:rPr lang="en-US" altLang="ja-JP" sz="15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Ｃ</a:t>
            </a:r>
            <a:r>
              <a:rPr lang="en-US" altLang="ja-JP" sz="15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Ｃ</a:t>
            </a:r>
            <a:r>
              <a:rPr lang="en-US" altLang="ja-JP" sz="15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4</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Ｄ／</a:t>
            </a:r>
            <a:r>
              <a:rPr lang="ja-JP" altLang="en-US" sz="1500" dirty="0" err="1">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ｄ</a:t>
            </a:r>
            <a:r>
              <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500" baseline="30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 </a:t>
            </a:r>
            <a:r>
              <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(σ</a:t>
            </a:r>
            <a:r>
              <a:rPr lang="ja-JP" altLang="en-US" sz="16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ｂ</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／Ｆ</a:t>
            </a:r>
            <a:r>
              <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500" baseline="30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1.5</a:t>
            </a:r>
            <a:endPar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indent="-361886">
              <a:lnSpc>
                <a:spcPts val="2099"/>
              </a:lnSpc>
            </a:pP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Ｎ</a:t>
            </a:r>
            <a:r>
              <a:rPr lang="en-US" altLang="ja-JP" sz="15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a:t>
            </a:r>
            <a:r>
              <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ｎ </a:t>
            </a:r>
            <a:r>
              <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Ｃ</a:t>
            </a:r>
            <a:r>
              <a:rPr lang="ja-JP" altLang="en-US" sz="15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ｍ</a:t>
            </a:r>
            <a:endPar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indent="-361886">
              <a:lnSpc>
                <a:spcPts val="2099"/>
              </a:lnSpc>
            </a:pP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Ｗ</a:t>
            </a:r>
            <a:r>
              <a:rPr lang="en-US" altLang="ja-JP" sz="1500" baseline="-25000" dirty="0">
                <a:solidFill>
                  <a:schemeClr val="bg1"/>
                </a:solidFill>
                <a:latin typeface="HGS創英角ｺﾞｼｯｸUB" panose="020B0900000000000000" pitchFamily="50" charset="-128"/>
                <a:ea typeface="HGS創英角ｺﾞｼｯｸUB" panose="020B0900000000000000" pitchFamily="50" charset="-128"/>
              </a:rPr>
              <a:t>1</a:t>
            </a:r>
            <a:r>
              <a:rPr lang="en-US" altLang="ja-JP"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Ｎ</a:t>
            </a:r>
            <a:r>
              <a:rPr lang="en-US" altLang="ja-JP" sz="15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a:t>
            </a:r>
            <a:r>
              <a:rPr lang="ja-JP" altLang="en-US" sz="15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／Ｎ</a:t>
            </a:r>
            <a:r>
              <a:rPr lang="en-US" altLang="ja-JP" sz="15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a:t>
            </a:r>
          </a:p>
        </p:txBody>
      </p:sp>
      <p:grpSp>
        <p:nvGrpSpPr>
          <p:cNvPr id="4" name="グループ化 3"/>
          <p:cNvGrpSpPr/>
          <p:nvPr/>
        </p:nvGrpSpPr>
        <p:grpSpPr>
          <a:xfrm>
            <a:off x="4437112" y="6676522"/>
            <a:ext cx="1862963" cy="1732862"/>
            <a:chOff x="943869" y="3037500"/>
            <a:chExt cx="1718945" cy="1599565"/>
          </a:xfrm>
        </p:grpSpPr>
        <p:sp>
          <p:nvSpPr>
            <p:cNvPr id="5" name="角丸四角形 4"/>
            <p:cNvSpPr/>
            <p:nvPr/>
          </p:nvSpPr>
          <p:spPr>
            <a:xfrm>
              <a:off x="991483" y="3037500"/>
              <a:ext cx="1599819" cy="1599565"/>
            </a:xfrm>
            <a:prstGeom prst="roundRect">
              <a:avLst/>
            </a:prstGeom>
            <a:solidFill>
              <a:sysClr val="window" lastClr="FFFFFF"/>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nvGrpSpPr>
            <p:cNvPr id="6" name="グループ化 5"/>
            <p:cNvGrpSpPr/>
            <p:nvPr/>
          </p:nvGrpSpPr>
          <p:grpSpPr>
            <a:xfrm>
              <a:off x="1257299" y="3151519"/>
              <a:ext cx="1055314" cy="1191882"/>
              <a:chOff x="2246925" y="1428748"/>
              <a:chExt cx="936132" cy="1057277"/>
            </a:xfrm>
          </p:grpSpPr>
          <p:grpSp>
            <p:nvGrpSpPr>
              <p:cNvPr id="8" name="グループ化 7"/>
              <p:cNvGrpSpPr/>
              <p:nvPr/>
            </p:nvGrpSpPr>
            <p:grpSpPr>
              <a:xfrm>
                <a:off x="2295525" y="1428748"/>
                <a:ext cx="866776" cy="942978"/>
                <a:chOff x="2295525" y="1419686"/>
                <a:chExt cx="866776" cy="1587024"/>
              </a:xfrm>
            </p:grpSpPr>
            <p:sp>
              <p:nvSpPr>
                <p:cNvPr id="24" name="正方形/長方形 23"/>
                <p:cNvSpPr/>
                <p:nvPr/>
              </p:nvSpPr>
              <p:spPr>
                <a:xfrm>
                  <a:off x="2295525" y="2133599"/>
                  <a:ext cx="866776" cy="873111"/>
                </a:xfrm>
                <a:prstGeom prst="rect">
                  <a:avLst/>
                </a:prstGeom>
                <a:solidFill>
                  <a:schemeClr val="tx1">
                    <a:lumMod val="65000"/>
                    <a:lumOff val="35000"/>
                  </a:schemeClr>
                </a:solidFill>
                <a:ln w="2540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円弧 24"/>
                <p:cNvSpPr/>
                <p:nvPr/>
              </p:nvSpPr>
              <p:spPr>
                <a:xfrm flipH="1" flipV="1">
                  <a:off x="2456474" y="1419686"/>
                  <a:ext cx="561975" cy="1362076"/>
                </a:xfrm>
                <a:prstGeom prst="arc">
                  <a:avLst>
                    <a:gd name="adj1" fmla="val 10867608"/>
                    <a:gd name="adj2" fmla="val 21534343"/>
                  </a:avLst>
                </a:prstGeom>
                <a:solidFill>
                  <a:schemeClr val="bg1"/>
                </a:solidFill>
                <a:ln w="381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9" name="円弧 8"/>
              <p:cNvSpPr/>
              <p:nvPr/>
            </p:nvSpPr>
            <p:spPr>
              <a:xfrm flipV="1">
                <a:off x="2516335" y="1779452"/>
                <a:ext cx="454490" cy="454490"/>
              </a:xfrm>
              <a:prstGeom prst="arc">
                <a:avLst>
                  <a:gd name="adj1" fmla="val 11099181"/>
                  <a:gd name="adj2" fmla="val 0"/>
                </a:avLst>
              </a:prstGeom>
              <a:noFill/>
              <a:ln w="38100">
                <a:solidFill>
                  <a:srgbClr val="FF6600"/>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10" name="直線矢印コネクタ 9"/>
              <p:cNvCxnSpPr/>
              <p:nvPr/>
            </p:nvCxnSpPr>
            <p:spPr>
              <a:xfrm flipH="1">
                <a:off x="2662814" y="2009775"/>
                <a:ext cx="86971" cy="224167"/>
              </a:xfrm>
              <a:prstGeom prst="straightConnector1">
                <a:avLst/>
              </a:prstGeom>
              <a:ln w="19050">
                <a:solidFill>
                  <a:srgbClr val="FF6600"/>
                </a:solidFill>
                <a:headEnd type="oval" w="sm" len="sm"/>
                <a:tailEnd type="arrow" w="sm" len="sm"/>
              </a:ln>
            </p:spPr>
            <p:style>
              <a:lnRef idx="1">
                <a:schemeClr val="accent1"/>
              </a:lnRef>
              <a:fillRef idx="0">
                <a:schemeClr val="accent1"/>
              </a:fillRef>
              <a:effectRef idx="0">
                <a:schemeClr val="accent1"/>
              </a:effectRef>
              <a:fontRef idx="minor">
                <a:schemeClr val="tx1"/>
              </a:fontRef>
            </p:style>
          </p:cxnSp>
          <p:sp>
            <p:nvSpPr>
              <p:cNvPr id="11" name="テキスト ボックス 8"/>
              <p:cNvSpPr txBox="1"/>
              <p:nvPr/>
            </p:nvSpPr>
            <p:spPr>
              <a:xfrm>
                <a:off x="2707179" y="1840867"/>
                <a:ext cx="376410" cy="39465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400" kern="100" dirty="0">
                    <a:solidFill>
                      <a:srgbClr val="FF6600"/>
                    </a:solidFill>
                    <a:ea typeface="HGS創英角ｺﾞｼｯｸUB"/>
                    <a:cs typeface="Times New Roman"/>
                  </a:rPr>
                  <a:t>ｒ</a:t>
                </a:r>
                <a:endParaRPr lang="ja-JP" altLang="en-US" sz="1100" kern="100" dirty="0">
                  <a:ea typeface="ＭＳ 明朝"/>
                  <a:cs typeface="Times New Roman"/>
                </a:endParaRPr>
              </a:p>
            </p:txBody>
          </p:sp>
          <p:grpSp>
            <p:nvGrpSpPr>
              <p:cNvPr id="12" name="グループ化 11"/>
              <p:cNvGrpSpPr/>
              <p:nvPr/>
            </p:nvGrpSpPr>
            <p:grpSpPr>
              <a:xfrm>
                <a:off x="2516334" y="1438273"/>
                <a:ext cx="417444" cy="473909"/>
                <a:chOff x="2516334" y="1438273"/>
                <a:chExt cx="417444" cy="473909"/>
              </a:xfrm>
            </p:grpSpPr>
            <p:grpSp>
              <p:nvGrpSpPr>
                <p:cNvPr id="15" name="グループ化 14"/>
                <p:cNvGrpSpPr/>
                <p:nvPr/>
              </p:nvGrpSpPr>
              <p:grpSpPr>
                <a:xfrm>
                  <a:off x="2516334" y="1438273"/>
                  <a:ext cx="417444" cy="462163"/>
                  <a:chOff x="440318" y="163706"/>
                  <a:chExt cx="626284" cy="693375"/>
                </a:xfrm>
              </p:grpSpPr>
              <p:sp>
                <p:nvSpPr>
                  <p:cNvPr id="17" name="円/楕円 16"/>
                  <p:cNvSpPr/>
                  <p:nvPr/>
                </p:nvSpPr>
                <p:spPr>
                  <a:xfrm>
                    <a:off x="561990" y="321605"/>
                    <a:ext cx="370341" cy="370341"/>
                  </a:xfrm>
                  <a:prstGeom prst="ellipse">
                    <a:avLst/>
                  </a:prstGeom>
                  <a:solidFill>
                    <a:sysClr val="windowText" lastClr="000000">
                      <a:lumMod val="50000"/>
                      <a:lumOff val="50000"/>
                    </a:sysClr>
                  </a:solidFill>
                  <a:ln w="127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18" name="円/楕円 17"/>
                  <p:cNvSpPr/>
                  <p:nvPr/>
                </p:nvSpPr>
                <p:spPr>
                  <a:xfrm>
                    <a:off x="635599" y="163706"/>
                    <a:ext cx="228600" cy="228600"/>
                  </a:xfrm>
                  <a:prstGeom prst="ellipse">
                    <a:avLst/>
                  </a:prstGeom>
                  <a:solidFill>
                    <a:sysClr val="windowText" lastClr="000000">
                      <a:lumMod val="65000"/>
                      <a:lumOff val="35000"/>
                    </a:sysClr>
                  </a:solidFill>
                  <a:ln w="127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kern="100">
                        <a:ea typeface="ＭＳ 明朝"/>
                        <a:cs typeface="Times New Roman"/>
                      </a:rPr>
                      <a:t> </a:t>
                    </a:r>
                    <a:endParaRPr lang="ja-JP" altLang="en-US" sz="1100" kern="100">
                      <a:ea typeface="ＭＳ 明朝"/>
                      <a:cs typeface="Times New Roman"/>
                    </a:endParaRPr>
                  </a:p>
                </p:txBody>
              </p:sp>
              <p:sp>
                <p:nvSpPr>
                  <p:cNvPr id="19" name="円/楕円 18"/>
                  <p:cNvSpPr/>
                  <p:nvPr/>
                </p:nvSpPr>
                <p:spPr>
                  <a:xfrm>
                    <a:off x="838002" y="512105"/>
                    <a:ext cx="228600" cy="228600"/>
                  </a:xfrm>
                  <a:prstGeom prst="ellipse">
                    <a:avLst/>
                  </a:prstGeom>
                  <a:solidFill>
                    <a:sysClr val="windowText" lastClr="000000">
                      <a:lumMod val="65000"/>
                      <a:lumOff val="35000"/>
                    </a:sysClr>
                  </a:solidFill>
                  <a:ln w="127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0" name="円/楕円 19"/>
                  <p:cNvSpPr/>
                  <p:nvPr/>
                </p:nvSpPr>
                <p:spPr>
                  <a:xfrm>
                    <a:off x="838002" y="273980"/>
                    <a:ext cx="228600" cy="228600"/>
                  </a:xfrm>
                  <a:prstGeom prst="ellipse">
                    <a:avLst/>
                  </a:prstGeom>
                  <a:solidFill>
                    <a:sysClr val="windowText" lastClr="000000">
                      <a:lumMod val="65000"/>
                      <a:lumOff val="35000"/>
                    </a:sysClr>
                  </a:solidFill>
                  <a:ln w="127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1" name="円/楕円 20"/>
                  <p:cNvSpPr/>
                  <p:nvPr/>
                </p:nvSpPr>
                <p:spPr>
                  <a:xfrm>
                    <a:off x="639977" y="628481"/>
                    <a:ext cx="228600" cy="228600"/>
                  </a:xfrm>
                  <a:prstGeom prst="ellipse">
                    <a:avLst/>
                  </a:prstGeom>
                  <a:solidFill>
                    <a:sysClr val="windowText" lastClr="000000">
                      <a:lumMod val="65000"/>
                      <a:lumOff val="35000"/>
                    </a:sysClr>
                  </a:solidFill>
                  <a:ln w="127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2" name="円/楕円 21"/>
                  <p:cNvSpPr/>
                  <p:nvPr/>
                </p:nvSpPr>
                <p:spPr>
                  <a:xfrm>
                    <a:off x="440318" y="512105"/>
                    <a:ext cx="228600" cy="228600"/>
                  </a:xfrm>
                  <a:prstGeom prst="ellipse">
                    <a:avLst/>
                  </a:prstGeom>
                  <a:solidFill>
                    <a:sysClr val="windowText" lastClr="000000">
                      <a:lumMod val="65000"/>
                      <a:lumOff val="35000"/>
                    </a:sysClr>
                  </a:solidFill>
                  <a:ln w="127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sp>
                <p:nvSpPr>
                  <p:cNvPr id="23" name="円/楕円 22"/>
                  <p:cNvSpPr/>
                  <p:nvPr/>
                </p:nvSpPr>
                <p:spPr>
                  <a:xfrm>
                    <a:off x="440318" y="273980"/>
                    <a:ext cx="228600" cy="228600"/>
                  </a:xfrm>
                  <a:prstGeom prst="ellipse">
                    <a:avLst/>
                  </a:prstGeom>
                  <a:solidFill>
                    <a:sysClr val="windowText" lastClr="000000">
                      <a:lumMod val="65000"/>
                      <a:lumOff val="35000"/>
                    </a:sysClr>
                  </a:solidFill>
                  <a:ln w="127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100">
                        <a:latin typeface="ＭＳ Ｐゴシック"/>
                        <a:ea typeface="ＭＳ 明朝"/>
                        <a:cs typeface="Times New Roman"/>
                      </a:rPr>
                      <a:t> </a:t>
                    </a:r>
                    <a:endParaRPr lang="ja-JP" altLang="en-US" sz="1200">
                      <a:latin typeface="ＭＳ Ｐゴシック"/>
                      <a:cs typeface="ＭＳ Ｐゴシック"/>
                    </a:endParaRPr>
                  </a:p>
                </p:txBody>
              </p:sp>
            </p:grpSp>
            <p:cxnSp>
              <p:nvCxnSpPr>
                <p:cNvPr id="16" name="直線矢印コネクタ 15"/>
                <p:cNvCxnSpPr/>
                <p:nvPr/>
              </p:nvCxnSpPr>
              <p:spPr>
                <a:xfrm>
                  <a:off x="2721210" y="1441866"/>
                  <a:ext cx="0" cy="470316"/>
                </a:xfrm>
                <a:prstGeom prst="straightConnector1">
                  <a:avLst/>
                </a:prstGeom>
                <a:ln w="25400">
                  <a:solidFill>
                    <a:srgbClr val="92D050"/>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grpSp>
          <p:sp>
            <p:nvSpPr>
              <p:cNvPr id="13" name="テキスト ボックス 10"/>
              <p:cNvSpPr txBox="1"/>
              <p:nvPr/>
            </p:nvSpPr>
            <p:spPr>
              <a:xfrm>
                <a:off x="2668707" y="1522346"/>
                <a:ext cx="514350" cy="45766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400" kern="100" dirty="0">
                    <a:solidFill>
                      <a:srgbClr val="92D050"/>
                    </a:solidFill>
                    <a:ea typeface="HGS創英角ｺﾞｼｯｸUB"/>
                    <a:cs typeface="Times New Roman"/>
                  </a:rPr>
                  <a:t>ｄ</a:t>
                </a:r>
                <a:endParaRPr lang="ja-JP" altLang="en-US" sz="1100" kern="100" dirty="0">
                  <a:ea typeface="ＭＳ 明朝"/>
                  <a:cs typeface="Times New Roman"/>
                </a:endParaRPr>
              </a:p>
            </p:txBody>
          </p:sp>
          <p:sp>
            <p:nvSpPr>
              <p:cNvPr id="14" name="正方形/長方形 13"/>
              <p:cNvSpPr/>
              <p:nvPr/>
            </p:nvSpPr>
            <p:spPr>
              <a:xfrm>
                <a:off x="2246925" y="2343150"/>
                <a:ext cx="936132" cy="142875"/>
              </a:xfrm>
              <a:prstGeom prst="rect">
                <a:avLst/>
              </a:prstGeom>
              <a:solidFill>
                <a:schemeClr val="bg1"/>
              </a:solid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7" name="テキスト ボックス 58"/>
            <p:cNvSpPr txBox="1"/>
            <p:nvPr/>
          </p:nvSpPr>
          <p:spPr>
            <a:xfrm>
              <a:off x="943869" y="4248150"/>
              <a:ext cx="1718945" cy="38891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300"/>
                </a:lnSpc>
              </a:pPr>
              <a:r>
                <a:rPr lang="ja-JP" altLang="en-US" sz="1400">
                  <a:solidFill>
                    <a:srgbClr val="404040"/>
                  </a:solidFill>
                  <a:latin typeface="ＭＳ Ｐゴシック"/>
                  <a:ea typeface="HGS創英角ｺﾞｼｯｸUB"/>
                  <a:cs typeface="Times New Roman"/>
                </a:rPr>
                <a:t>係数Ｃ</a:t>
              </a:r>
              <a:r>
                <a:rPr lang="en-US" sz="1400" baseline="-25000">
                  <a:solidFill>
                    <a:srgbClr val="404040"/>
                  </a:solidFill>
                  <a:latin typeface="HGS創英角ｺﾞｼｯｸUB"/>
                  <a:cs typeface="Times New Roman"/>
                </a:rPr>
                <a:t>2</a:t>
              </a:r>
              <a:endParaRPr lang="ja-JP" altLang="en-US" sz="1200">
                <a:latin typeface="ＭＳ Ｐゴシック"/>
                <a:cs typeface="ＭＳ Ｐゴシック"/>
              </a:endParaRPr>
            </a:p>
          </p:txBody>
        </p:sp>
      </p:grpSp>
    </p:spTree>
    <p:extLst>
      <p:ext uri="{BB962C8B-B14F-4D97-AF65-F5344CB8AC3E}">
        <p14:creationId xmlns:p14="http://schemas.microsoft.com/office/powerpoint/2010/main" val="4160737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632" y="176469"/>
            <a:ext cx="6624736" cy="9673075"/>
          </a:xfrm>
        </p:spPr>
        <p:txBody>
          <a:bodyPr>
            <a:noAutofit/>
          </a:bodyPr>
          <a:lstStyle/>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Ｃ</a:t>
            </a:r>
            <a:r>
              <a:rPr lang="en-US" altLang="ja-JP" sz="14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4</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＝フリートアングルによる係数</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1.5°</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以下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1.0</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1.5°</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から</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2.5°</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0.9</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2.5°</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から</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3.5°</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0.7</a:t>
            </a: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3.5°</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から</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4.0°</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0.6</a:t>
            </a:r>
          </a:p>
          <a:p>
            <a:pPr marL="712662" indent="-712662">
              <a:spcBef>
                <a:spcPts val="0"/>
              </a:spcBef>
              <a:buNone/>
            </a:pPr>
            <a:endParaRPr lang="en-US" altLang="ja-JP" sz="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Ｄ </a:t>
            </a:r>
            <a:r>
              <a:rPr lang="ja-JP" altLang="en-US"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＝シーブ、ドラムの直径</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【mm</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712662" indent="-712662">
              <a:spcBef>
                <a:spcPts val="0"/>
              </a:spcBef>
              <a:buNone/>
            </a:pPr>
            <a:endParaRPr lang="en-US" altLang="ja-JP" sz="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ｄ </a:t>
            </a:r>
            <a:r>
              <a:rPr lang="ja-JP" altLang="en-US"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＝ワイヤーロープの直径</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【mm</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712662" indent="-712662">
              <a:spcBef>
                <a:spcPts val="0"/>
              </a:spcBef>
              <a:buNone/>
            </a:pPr>
            <a:endParaRPr lang="en-US" altLang="ja-JP" sz="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en-US" altLang="ja-JP" sz="1400" dirty="0" err="1">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σ</a:t>
            </a:r>
            <a:r>
              <a:rPr lang="en-US" altLang="ja-JP" sz="1400" baseline="-25000" dirty="0" err="1">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b</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＝ワイヤーロープの素線の引張強さ</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err="1">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kgf</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mm</a:t>
            </a:r>
            <a:r>
              <a:rPr lang="en-US" altLang="ja-JP" sz="1400" baseline="30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p>
          <a:p>
            <a:pPr marL="712662" indent="-712662">
              <a:spcBef>
                <a:spcPts val="0"/>
              </a:spcBef>
              <a:buNone/>
            </a:pPr>
            <a:endParaRPr lang="en-US" altLang="ja-JP" sz="1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Ｆ </a:t>
            </a:r>
            <a:r>
              <a:rPr lang="ja-JP" altLang="en-US"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＝クレーンの</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安全率</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ｎ </a:t>
            </a:r>
            <a:r>
              <a:rPr lang="ja-JP" altLang="en-US"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＝１作業においてワイヤーロープ上をシーブが通過する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回数</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2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Ｃ</a:t>
            </a:r>
            <a:r>
              <a:rPr lang="en-US" altLang="ja-JP" sz="1400" baseline="-250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m</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＝１日にクレーン作業を行う回数</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600"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定期自主検査等の際に注意すべき事項</a:t>
            </a:r>
            <a:endParaRPr lang="en-US" altLang="ja-JP"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クレーンの定期自主検査等の際には、ワイヤーロープ、リンクチェーンが使用禁止基準に該当しないかを確実に確認するとともに、損傷、疲労</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の兆候を</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見逃さないため、以下の事項に注意する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年次自主検査、月次自主検査を実施する際には、クレーンのメーカーが作成し、ユーザーに配布している検査表を入手し、その点検項目に沿って自主検査を行うこと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余寿命推定式が示すとおり、ワイヤーロープは頻繁にシーブ、ドラムが通過する箇所に損傷、劣化が集中する。特に、エコライザシーブの周辺箇所で損傷が進行しやすい傾向にあること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ワイヤーロープの特定の面だけが摩耗していく場合があるため（片減り摩耗）、ワイヤーロープの径を測定する際は２方向から測定する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シーブの溝内に傷等の凹凸が存在する場合、ワイヤーロープの素線を損傷させる可能性があること。また、シーブがスムーズに回転しない場合も、摩擦によりワイヤーロープを損傷させる可能性があること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ワイヤーロープ表面にグリスの目詰まりが発生している場合や、ワイヤーロープ表面が赤く変色している場合は、ワイヤーロープ内のグリスが減少し、補給が必要であることが考えられること。（グリスがなくなると素線切れを起こしやすくな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点検時には、軍手等を着用した上でワイヤーロープを触り、素線切れ等による引っ掛かりがないか確認すること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ドラムへの乱巻きが頻繁に発生する場合、ワイヤーロープの疲労が進行している可能性が考えられること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リンクチェーンは長期間の使用により、リンク長が延伸し、リンクの断面積が小さく、径が細くなるため、点検時にはリンクの寸法の計測を行い、疲労の進行状況を把握すること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。特に、長期間、同一揚程で繰り返し使用する場合は、特定のリンクに負荷が集中するため、念入りに点検を行うこと。</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もつれ、</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ねじれ</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や</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傷</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が発生</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している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リンクチェーン</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は交換すること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p:txBody>
      </p:sp>
      <p:grpSp>
        <p:nvGrpSpPr>
          <p:cNvPr id="4" name="グループ化 3"/>
          <p:cNvGrpSpPr/>
          <p:nvPr/>
        </p:nvGrpSpPr>
        <p:grpSpPr>
          <a:xfrm>
            <a:off x="4518367" y="185083"/>
            <a:ext cx="1718945" cy="1628440"/>
            <a:chOff x="2894625" y="4182336"/>
            <a:chExt cx="1718945" cy="1628440"/>
          </a:xfrm>
        </p:grpSpPr>
        <p:sp>
          <p:nvSpPr>
            <p:cNvPr id="5" name="角丸四角形 4"/>
            <p:cNvSpPr/>
            <p:nvPr/>
          </p:nvSpPr>
          <p:spPr>
            <a:xfrm>
              <a:off x="2942239" y="4182336"/>
              <a:ext cx="1599819" cy="1599565"/>
            </a:xfrm>
            <a:prstGeom prst="roundRect">
              <a:avLst/>
            </a:prstGeom>
            <a:solidFill>
              <a:sysClr val="window" lastClr="FFFFFF"/>
            </a:solidFill>
            <a:ln w="25400" cap="flat" cmpd="sng" algn="ctr">
              <a:solidFill>
                <a:sysClr val="windowText" lastClr="000000">
                  <a:lumMod val="75000"/>
                  <a:lumOff val="25000"/>
                </a:sys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a:effectLst/>
                  <a:latin typeface="ＭＳ Ｐゴシック"/>
                  <a:ea typeface="ＭＳ 明朝"/>
                  <a:cs typeface="Times New Roman"/>
                </a:rPr>
                <a:t> </a:t>
              </a:r>
              <a:endParaRPr lang="ja-JP" sz="1200">
                <a:effectLst/>
                <a:latin typeface="ＭＳ Ｐゴシック"/>
                <a:cs typeface="ＭＳ Ｐゴシック"/>
              </a:endParaRPr>
            </a:p>
          </p:txBody>
        </p:sp>
        <p:sp>
          <p:nvSpPr>
            <p:cNvPr id="6" name="テキスト ボックス 58"/>
            <p:cNvSpPr txBox="1"/>
            <p:nvPr/>
          </p:nvSpPr>
          <p:spPr>
            <a:xfrm>
              <a:off x="2894625" y="5421861"/>
              <a:ext cx="1718945" cy="38891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300"/>
                </a:lnSpc>
                <a:spcAft>
                  <a:spcPts val="0"/>
                </a:spcAft>
              </a:pPr>
              <a:r>
                <a:rPr lang="ja-JP" sz="1350" dirty="0">
                  <a:solidFill>
                    <a:srgbClr val="404040"/>
                  </a:solidFill>
                  <a:effectLst/>
                  <a:latin typeface="ＭＳ Ｐゴシック"/>
                  <a:ea typeface="HGS創英角ｺﾞｼｯｸUB"/>
                  <a:cs typeface="Times New Roman"/>
                </a:rPr>
                <a:t>フリートアングル</a:t>
              </a:r>
              <a:endParaRPr lang="ja-JP" sz="1200" dirty="0">
                <a:effectLst/>
                <a:latin typeface="ＭＳ Ｐゴシック"/>
                <a:cs typeface="ＭＳ Ｐゴシック"/>
              </a:endParaRPr>
            </a:p>
          </p:txBody>
        </p:sp>
        <p:grpSp>
          <p:nvGrpSpPr>
            <p:cNvPr id="7" name="グループ化 6"/>
            <p:cNvGrpSpPr/>
            <p:nvPr/>
          </p:nvGrpSpPr>
          <p:grpSpPr>
            <a:xfrm>
              <a:off x="3614663" y="4287922"/>
              <a:ext cx="763969" cy="1155294"/>
              <a:chOff x="1166738" y="5677342"/>
              <a:chExt cx="1110249" cy="1678946"/>
            </a:xfrm>
          </p:grpSpPr>
          <p:sp>
            <p:nvSpPr>
              <p:cNvPr id="11" name="正方形/長方形 10"/>
              <p:cNvSpPr/>
              <p:nvPr/>
            </p:nvSpPr>
            <p:spPr>
              <a:xfrm>
                <a:off x="1523062" y="6765038"/>
                <a:ext cx="192085" cy="591250"/>
              </a:xfrm>
              <a:prstGeom prst="rect">
                <a:avLst/>
              </a:prstGeom>
              <a:solidFill>
                <a:schemeClr val="bg1">
                  <a:lumMod val="75000"/>
                </a:schemeClr>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2" name="グループ化 11"/>
              <p:cNvGrpSpPr/>
              <p:nvPr/>
            </p:nvGrpSpPr>
            <p:grpSpPr>
              <a:xfrm>
                <a:off x="1166738" y="5677342"/>
                <a:ext cx="906623" cy="749467"/>
                <a:chOff x="1123949" y="5677352"/>
                <a:chExt cx="713737" cy="552224"/>
              </a:xfrm>
            </p:grpSpPr>
            <p:sp>
              <p:nvSpPr>
                <p:cNvPr id="17" name="正方形/長方形 16"/>
                <p:cNvSpPr/>
                <p:nvPr/>
              </p:nvSpPr>
              <p:spPr>
                <a:xfrm>
                  <a:off x="1123949" y="5781901"/>
                  <a:ext cx="668017" cy="342900"/>
                </a:xfrm>
                <a:prstGeom prst="rect">
                  <a:avLst/>
                </a:prstGeom>
                <a:pattFill prst="ltVert">
                  <a:fgClr>
                    <a:schemeClr val="bg1">
                      <a:lumMod val="75000"/>
                    </a:schemeClr>
                  </a:fgClr>
                  <a:bgClr>
                    <a:schemeClr val="tx1">
                      <a:lumMod val="75000"/>
                      <a:lumOff val="25000"/>
                    </a:schemeClr>
                  </a:bgClr>
                </a:patt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8" name="正方形/長方形 17"/>
                <p:cNvSpPr/>
                <p:nvPr/>
              </p:nvSpPr>
              <p:spPr>
                <a:xfrm>
                  <a:off x="1123949" y="5677352"/>
                  <a:ext cx="45719" cy="552224"/>
                </a:xfrm>
                <a:prstGeom prst="rect">
                  <a:avLst/>
                </a:prstGeom>
                <a:solidFill>
                  <a:schemeClr val="bg1">
                    <a:lumMod val="75000"/>
                  </a:schemeClr>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正方形/長方形 18"/>
                <p:cNvSpPr/>
                <p:nvPr/>
              </p:nvSpPr>
              <p:spPr>
                <a:xfrm>
                  <a:off x="1791967" y="5677352"/>
                  <a:ext cx="45719" cy="552224"/>
                </a:xfrm>
                <a:prstGeom prst="rect">
                  <a:avLst/>
                </a:prstGeom>
                <a:solidFill>
                  <a:schemeClr val="bg1">
                    <a:lumMod val="75000"/>
                  </a:schemeClr>
                </a:solidFill>
                <a:ln w="19050" cap="flat" cmpd="sng" algn="ctr">
                  <a:solidFill>
                    <a:schemeClr val="tx1">
                      <a:lumMod val="75000"/>
                      <a:lumOff val="2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13" name="正方形/長方形 12"/>
              <p:cNvSpPr/>
              <p:nvPr/>
            </p:nvSpPr>
            <p:spPr>
              <a:xfrm rot="20297829">
                <a:off x="1390785" y="5988350"/>
                <a:ext cx="52734" cy="1166381"/>
              </a:xfrm>
              <a:prstGeom prst="rect">
                <a:avLst/>
              </a:prstGeom>
              <a:pattFill prst="wdUpDiag">
                <a:fgClr>
                  <a:schemeClr val="tx1">
                    <a:lumMod val="65000"/>
                    <a:lumOff val="35000"/>
                  </a:schemeClr>
                </a:fgClr>
                <a:bgClr>
                  <a:schemeClr val="tx1">
                    <a:lumMod val="95000"/>
                    <a:lumOff val="5000"/>
                  </a:schemeClr>
                </a:bgClr>
              </a:patt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正方形/長方形 13"/>
              <p:cNvSpPr/>
              <p:nvPr/>
            </p:nvSpPr>
            <p:spPr>
              <a:xfrm rot="1302171" flipH="1">
                <a:off x="1797435" y="5998384"/>
                <a:ext cx="52705" cy="1165860"/>
              </a:xfrm>
              <a:prstGeom prst="rect">
                <a:avLst/>
              </a:prstGeom>
              <a:pattFill prst="wdDnDiag">
                <a:fgClr>
                  <a:sysClr val="windowText" lastClr="000000">
                    <a:lumMod val="65000"/>
                    <a:lumOff val="35000"/>
                  </a:sysClr>
                </a:fgClr>
                <a:bgClr>
                  <a:sysClr val="windowText" lastClr="000000">
                    <a:lumMod val="95000"/>
                    <a:lumOff val="5000"/>
                  </a:sysClr>
                </a:bgClr>
              </a:pattFill>
              <a:ln w="1905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cxnSp>
            <p:nvCxnSpPr>
              <p:cNvPr id="15" name="直線コネクタ 14"/>
              <p:cNvCxnSpPr/>
              <p:nvPr/>
            </p:nvCxnSpPr>
            <p:spPr>
              <a:xfrm>
                <a:off x="2063836" y="6065327"/>
                <a:ext cx="0" cy="1181640"/>
              </a:xfrm>
              <a:prstGeom prst="line">
                <a:avLst/>
              </a:prstGeom>
              <a:ln w="1270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6" name="円弧 15"/>
              <p:cNvSpPr/>
              <p:nvPr/>
            </p:nvSpPr>
            <p:spPr>
              <a:xfrm flipH="1" flipV="1">
                <a:off x="1838837" y="6326888"/>
                <a:ext cx="438150" cy="438150"/>
              </a:xfrm>
              <a:prstGeom prst="arc">
                <a:avLst/>
              </a:prstGeom>
              <a:noFill/>
              <a:ln w="38100">
                <a:solidFill>
                  <a:srgbClr val="FF6600"/>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8" name="テキスト ボックス 5"/>
            <p:cNvSpPr txBox="1"/>
            <p:nvPr/>
          </p:nvSpPr>
          <p:spPr>
            <a:xfrm>
              <a:off x="2981503" y="4375018"/>
              <a:ext cx="873434" cy="40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a:solidFill>
                    <a:srgbClr val="404040"/>
                  </a:solidFill>
                  <a:effectLst/>
                  <a:ea typeface="HGS創英角ｺﾞｼｯｸUB"/>
                  <a:cs typeface="Times New Roman"/>
                </a:rPr>
                <a:t>ドラム</a:t>
              </a:r>
              <a:endParaRPr lang="ja-JP" sz="1050" kern="100">
                <a:effectLst/>
                <a:ea typeface="ＭＳ 明朝"/>
                <a:cs typeface="Times New Roman"/>
              </a:endParaRPr>
            </a:p>
          </p:txBody>
        </p:sp>
        <p:sp>
          <p:nvSpPr>
            <p:cNvPr id="9" name="テキスト ボックス 105"/>
            <p:cNvSpPr txBox="1"/>
            <p:nvPr/>
          </p:nvSpPr>
          <p:spPr>
            <a:xfrm>
              <a:off x="3225894" y="5103048"/>
              <a:ext cx="873125" cy="40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a:solidFill>
                    <a:srgbClr val="404040"/>
                  </a:solidFill>
                  <a:effectLst/>
                  <a:latin typeface="ＭＳ Ｐゴシック"/>
                  <a:ea typeface="HGS創英角ｺﾞｼｯｸUB"/>
                  <a:cs typeface="Times New Roman"/>
                </a:rPr>
                <a:t>シーブ</a:t>
              </a:r>
              <a:endParaRPr lang="ja-JP" sz="1200">
                <a:effectLst/>
                <a:latin typeface="ＭＳ Ｐゴシック"/>
                <a:cs typeface="ＭＳ Ｐゴシック"/>
              </a:endParaRPr>
            </a:p>
          </p:txBody>
        </p:sp>
        <p:sp>
          <p:nvSpPr>
            <p:cNvPr id="10" name="テキスト ボックス 105"/>
            <p:cNvSpPr txBox="1"/>
            <p:nvPr/>
          </p:nvSpPr>
          <p:spPr>
            <a:xfrm rot="309201">
              <a:off x="3992028" y="4746493"/>
              <a:ext cx="486750" cy="4000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a:solidFill>
                    <a:srgbClr val="FF6600"/>
                  </a:solidFill>
                  <a:effectLst/>
                  <a:latin typeface="ＭＳ Ｐゴシック"/>
                  <a:ea typeface="HGS創英角ｺﾞｼｯｸUB"/>
                  <a:cs typeface="Times New Roman"/>
                </a:rPr>
                <a:t>θ</a:t>
              </a:r>
              <a:endParaRPr lang="ja-JP" sz="1200">
                <a:effectLst/>
                <a:latin typeface="ＭＳ Ｐゴシック"/>
                <a:cs typeface="ＭＳ Ｐゴシック"/>
              </a:endParaRPr>
            </a:p>
          </p:txBody>
        </p:sp>
      </p:grpSp>
    </p:spTree>
    <p:extLst>
      <p:ext uri="{BB962C8B-B14F-4D97-AF65-F5344CB8AC3E}">
        <p14:creationId xmlns:p14="http://schemas.microsoft.com/office/powerpoint/2010/main" val="3514213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632" y="200472"/>
            <a:ext cx="6624736" cy="9705528"/>
          </a:xfrm>
        </p:spPr>
        <p:txBody>
          <a:bodyPr>
            <a:noAutofit/>
          </a:bodyPr>
          <a:lstStyle/>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事故事例１の様に、電気系統に使用されている電磁接触器やリレーが</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劣化</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することで事故原因になることがある。これらにも使用限界回数が設定されているため、交換時期の目安を定めておくこと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　　　・</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事故事例２の様に、リンクチェーンを使用する電動ホイストの中には</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、巻過防止</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装置作動時の衝撃をクサリバネで吸収しているものがあるため、クサリバネの長さを管理し、塑性変形により短くなったものは交換すること。また</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、巻過防止</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装置等の安全装置は、あくまで非常用の装置であるため、頻繁な作動により故障する危険性が考えられること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損傷等によりワイヤーロープ等を交換する場合は、その損傷が何に起因するものかを検討する。クレーン本体に異常がある場合は、ワイヤーロープ等を交換しても直ぐに同様の損傷が発生する可能性があること。</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600"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クレーン使用にあたって注意すべき事項</a:t>
            </a:r>
            <a:endParaRPr lang="en-US" altLang="ja-JP" sz="16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クレーンの使用方法が不適切である場合、ワイヤーロープ等の寿命が短くなるが、ワイヤーロープ等を長く、安全に使用するためには、日常の使用等において以下の事項に注意する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361886" indent="-361886">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吊上げる荷の重量</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を</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正確</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に</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把握し、定格</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荷重を超えるの</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荷の吊上げを絶対に行わないこと。事故事例３の様に、荷以外の要素により結果的に定格</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荷重を超える負荷</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が生じることがあるため、機械設備の一部のみを吊上げる場合等、吊上げる部分と機械本体との縁が切れているか、結合力が存在しないかを確認すること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クレーンの巻上、巻下の動作を行う際、シーブ等から異音が発生していないか注意すること。ワイヤーロープの場合</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はその</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箇所に素線切れ等の損傷の発生が考えられ、リンクチェーンの場合</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はシーブ</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との噛み合わせが適切でなく、シーブがリンクを傷つけていることが考えられる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クレーンの巻上、巻下動作の終了時には衝撃荷重が発生するため、急激な逆転操作や、過度なインチングは行わないこと。また、吊上げている荷が崩れることでも衝撃荷重が発生するため、玉</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掛作業</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の際には荷の固定を確実に行うこと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斜め上方向に吊上げることで荷の重量以上の張力がワイヤーロープ等に生じることとなるため、荷は真上方向に吊上げること</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多量の粉</a:t>
            </a:r>
            <a:r>
              <a:rPr lang="ja-JP" altLang="en-US" sz="1400" dirty="0" err="1">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じんが</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存在する環境下でのクレーンの使用は、粉じんによる摩擦の影響のため、ワイヤーロープ等</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寿命が</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短くなる。</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ワイヤーロープに付着した粉じんを定期的に除去し、清潔な状態を維持する</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a:t>
            </a:r>
            <a:r>
              <a:rPr lang="ja-JP" altLang="en-US" sz="1400" b="1" dirty="0">
                <a:solidFill>
                  <a:srgbClr val="FF6600"/>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屋外を走行するクレーンは、ワイヤーロープ内部への雨水の侵入、</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グリス流出</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を防止するため、使用終了後は屋根</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の下に停車しておくこと。</a:t>
            </a:r>
            <a:endPar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r>
              <a:rPr lang="ja-JP" altLang="en-US" sz="18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８　ワイヤーロープ等が破断する事故が発生した場合</a:t>
            </a:r>
            <a:endParaRPr lang="en-US" altLang="ja-JP" sz="18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712662" indent="-712662">
              <a:spcBef>
                <a:spcPts val="0"/>
              </a:spcBef>
              <a:buNone/>
            </a:pP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a:p>
            <a:pPr marL="0" indent="0">
              <a:spcBef>
                <a:spcPts val="0"/>
              </a:spcBef>
              <a:buNone/>
            </a:pP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　クレーンのワイヤーロープやリンクチェーンが破断する事故が発生した場合は、事故報告書（様式第</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22</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号</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を所轄の労働基準監督署に提出しなければならない。</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労働安全衛生規則第</a:t>
            </a:r>
            <a:r>
              <a:rPr lang="en-US" altLang="ja-JP"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96</a:t>
            </a:r>
            <a:r>
              <a:rPr lang="ja-JP" altLang="en-US" sz="1400" dirty="0" smtClean="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条</a:t>
            </a:r>
            <a:r>
              <a:rPr lang="ja-JP" altLang="en-US"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rPr>
              <a:t>）</a:t>
            </a:r>
            <a:endParaRPr lang="en-US" altLang="ja-JP" sz="1400" dirty="0">
              <a:solidFill>
                <a:schemeClr val="tx1">
                  <a:lumMod val="75000"/>
                  <a:lumOff val="25000"/>
                </a:schemeClr>
              </a:solidFill>
              <a:latin typeface="HGS創英角ｺﾞｼｯｸUB" panose="020B0900000000000000" pitchFamily="50" charset="-128"/>
              <a:ea typeface="HGS創英角ｺﾞｼｯｸUB" panose="020B0900000000000000" pitchFamily="50" charset="-128"/>
            </a:endParaRPr>
          </a:p>
        </p:txBody>
      </p:sp>
      <p:cxnSp>
        <p:nvCxnSpPr>
          <p:cNvPr id="5" name="直線矢印コネクタ 4"/>
          <p:cNvCxnSpPr/>
          <p:nvPr/>
        </p:nvCxnSpPr>
        <p:spPr>
          <a:xfrm>
            <a:off x="178619" y="8985448"/>
            <a:ext cx="5626645" cy="0"/>
          </a:xfrm>
          <a:prstGeom prst="straightConnector1">
            <a:avLst/>
          </a:prstGeom>
          <a:ln w="19050">
            <a:solidFill>
              <a:srgbClr val="FF6600"/>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1957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4241</TotalTime>
  <Words>308</Words>
  <Application>Microsoft Office PowerPoint</Application>
  <PresentationFormat>A4 210 x 297 mm</PresentationFormat>
  <Paragraphs>420</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クレーンの安全 管理を見直そう！</vt:lpstr>
      <vt:lpstr>クレーン、ワイヤーロープ等の管理を適切に！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尾川　篤史</dc:creator>
  <cp:lastModifiedBy>木村　秀明</cp:lastModifiedBy>
  <cp:revision>230</cp:revision>
  <cp:lastPrinted>2015-01-30T01:37:03Z</cp:lastPrinted>
  <dcterms:created xsi:type="dcterms:W3CDTF">2015-01-07T00:28:36Z</dcterms:created>
  <dcterms:modified xsi:type="dcterms:W3CDTF">2015-01-30T01:41:43Z</dcterms:modified>
</cp:coreProperties>
</file>