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396" y="33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167402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419673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70864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322811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171364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57291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9694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351123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332892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122732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E99B0E-4D43-49F5-B0D7-F07B72F792BE}" type="datetimeFigureOut">
              <a:rPr kumimoji="1" lang="ja-JP" altLang="en-US" smtClean="0"/>
              <a:t>2016/7/7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277068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6E99B0E-4D43-49F5-B0D7-F07B72F792BE}" type="datetimeFigureOut">
              <a:rPr kumimoji="1" lang="ja-JP" altLang="en-US" smtClean="0"/>
              <a:t>2016/7/7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79C6F60-DD40-4E17-A0D8-F3FBF11F972D}" type="slidenum">
              <a:rPr kumimoji="1" lang="ja-JP" altLang="en-US" smtClean="0"/>
              <a:t>‹#›</a:t>
            </a:fld>
            <a:endParaRPr kumimoji="1" lang="ja-JP" altLang="en-US"/>
          </a:p>
        </p:txBody>
      </p:sp>
    </p:spTree>
    <p:extLst>
      <p:ext uri="{BB962C8B-B14F-4D97-AF65-F5344CB8AC3E}">
        <p14:creationId xmlns:p14="http://schemas.microsoft.com/office/powerpoint/2010/main" val="847243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iga-roudoukyoku.jsite.mhlw.go.jp/jirei_toukei/anzen_eisei.html"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hyperlink" Target="http://shiga-roudoukyoku.jsite.mhlw.go.jp/hourei_seido_tetsuzuki/anzen_eisei.html" TargetMode="External"/><Relationship Id="rId7" Type="http://schemas.openxmlformats.org/officeDocument/2006/relationships/image" Target="../media/image13.png"/><Relationship Id="rId2" Type="http://schemas.openxmlformats.org/officeDocument/2006/relationships/hyperlink" Target="http://www.mhlw.go.jp/stf/seisakunitsuite/bunya/0000053858.html"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hyperlink" Target="http://shiga-roudoukyoku.jsite.mhlw.go.jp/jirei_toukei/anzen_eise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2008" y="98846"/>
            <a:ext cx="6813376" cy="307777"/>
          </a:xfrm>
          <a:prstGeom prst="rect">
            <a:avLst/>
          </a:prstGeom>
        </p:spPr>
        <p:txBody>
          <a:bodyPr wrap="square">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飲食店などの事業主の皆様へ</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滋賀労働局では小売業・飲食店への安全衛生指導を強化しています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88640" y="418674"/>
            <a:ext cx="6408712" cy="430887"/>
          </a:xfrm>
          <a:prstGeom prst="rect">
            <a:avLst/>
          </a:prstGeom>
          <a:noFill/>
          <a:ln w="38100">
            <a:solidFill>
              <a:srgbClr val="FF3300"/>
            </a:solidFill>
          </a:ln>
        </p:spPr>
        <p:txBody>
          <a:bodyPr wrap="square">
            <a:spAutoFit/>
          </a:bodyPr>
          <a:lstStyle/>
          <a:p>
            <a:pPr algn="ctr"/>
            <a:r>
              <a:rPr lang="ja-JP" altLang="en-US" sz="2200" b="1" dirty="0" smtClean="0">
                <a:solidFill>
                  <a:srgbClr val="CC3300"/>
                </a:solidFill>
                <a:latin typeface="HG丸ｺﾞｼｯｸM-PRO" panose="020F0600000000000000" pitchFamily="50" charset="-128"/>
                <a:ea typeface="HG丸ｺﾞｼｯｸM-PRO" panose="020F0600000000000000" pitchFamily="50" charset="-128"/>
              </a:rPr>
              <a:t>販売店・飲食店で労働災害が多発しています！</a:t>
            </a:r>
            <a:endParaRPr lang="ja-JP" altLang="en-US" sz="2200" b="1" dirty="0">
              <a:solidFill>
                <a:srgbClr val="CC3300"/>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236874" y="908065"/>
            <a:ext cx="6333973" cy="1092607"/>
          </a:xfrm>
          <a:prstGeom prst="rect">
            <a:avLst/>
          </a:prstGeom>
        </p:spPr>
        <p:txBody>
          <a:bodyPr wrap="square">
            <a:spAutoFit/>
          </a:bodyPr>
          <a:lstStyle/>
          <a:p>
            <a:r>
              <a:rPr lang="ja-JP" altLang="en-US" sz="1300" dirty="0"/>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第三次</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産業では</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骨折・重度の火傷</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など重篤</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な労働災害に遭</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い</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、４日</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以上にわたり仕事を</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休んだ人</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毎年</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全国</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50,000</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以上にのぼっています。滋賀県では</a:t>
            </a:r>
            <a:r>
              <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人を超える人が被災</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しています</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。そのうち飲食店の災害は、毎年、全国で約</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4,500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人、滋賀県で</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人を占めています。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また、災害発生率は、機械設備を扱う製造業と比べても十分低いとは言えません。</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657" y="8858756"/>
            <a:ext cx="936104" cy="846772"/>
          </a:xfrm>
          <a:prstGeom prst="rect">
            <a:avLst/>
          </a:prstGeom>
          <a:noFill/>
          <a:ln>
            <a:noFill/>
          </a:ln>
        </p:spPr>
      </p:pic>
      <p:sp>
        <p:nvSpPr>
          <p:cNvPr id="8" name="テキスト ボックス 2"/>
          <p:cNvSpPr txBox="1">
            <a:spLocks noChangeArrowheads="1"/>
          </p:cNvSpPr>
          <p:nvPr/>
        </p:nvSpPr>
        <p:spPr bwMode="auto">
          <a:xfrm>
            <a:off x="1343421" y="8768794"/>
            <a:ext cx="4968552" cy="720710"/>
          </a:xfrm>
          <a:prstGeom prst="rect">
            <a:avLst/>
          </a:prstGeom>
          <a:noFill/>
          <a:ln w="9525">
            <a:noFill/>
            <a:miter lim="800000"/>
            <a:headEnd/>
            <a:tailEnd/>
          </a:ln>
        </p:spPr>
        <p:txBody>
          <a:bodyPr rot="0" vert="horz" wrap="square" lIns="91440" tIns="45720" rIns="91440" bIns="45720" anchor="t" anchorCtr="0">
            <a:spAutoFit/>
          </a:bodyPr>
          <a:lstStyle/>
          <a:p>
            <a:pPr algn="l">
              <a:lnSpc>
                <a:spcPts val="1200"/>
              </a:lnSpc>
              <a:spcAft>
                <a:spcPts val="0"/>
              </a:spcAft>
            </a:pPr>
            <a:r>
              <a:rPr lang="ja-JP" altLang="en-US"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厚生労働省</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l">
              <a:lnSpc>
                <a:spcPts val="2100"/>
              </a:lnSpc>
              <a:spcAft>
                <a:spcPts val="0"/>
              </a:spcAft>
            </a:pPr>
            <a:r>
              <a:rPr lang="ja-JP" sz="16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滋賀</a:t>
            </a:r>
            <a:r>
              <a:rPr lang="ja-JP" sz="16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労働局、大津・彦根・東近江 労働基準監督署</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nSpc>
                <a:spcPts val="1400"/>
              </a:lnSpc>
              <a:spcAft>
                <a:spcPts val="0"/>
              </a:spcAft>
            </a:pP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働きやすい滋賀をめざして（</a:t>
            </a:r>
            <a:r>
              <a:rPr 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労働</a:t>
            </a:r>
            <a:r>
              <a:rPr 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災害ゼロ 業務上疾病</a:t>
            </a:r>
            <a:r>
              <a:rPr 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ゼロ</a:t>
            </a: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へ） ～</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cxnSp>
        <p:nvCxnSpPr>
          <p:cNvPr id="11" name="直線コネクタ 10"/>
          <p:cNvCxnSpPr/>
          <p:nvPr/>
        </p:nvCxnSpPr>
        <p:spPr>
          <a:xfrm>
            <a:off x="216074" y="8739227"/>
            <a:ext cx="63812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42438" y="4293240"/>
            <a:ext cx="3268087" cy="340519"/>
          </a:xfrm>
          <a:prstGeom prst="roundRect">
            <a:avLst/>
          </a:prstGeom>
          <a:noFill/>
          <a:ln w="19050">
            <a:solidFill>
              <a:srgbClr val="FF0000"/>
            </a:solidFill>
          </a:ln>
        </p:spPr>
        <p:txBody>
          <a:bodyPr wrap="none" rtlCol="0">
            <a:spAutoFit/>
          </a:bodyPr>
          <a:lstStyle/>
          <a:p>
            <a:r>
              <a:rPr lang="ja-JP" altLang="en-US" sz="1400" dirty="0" smtClean="0">
                <a:latin typeface="ＤＦ特太ゴシック体" panose="020B0509000000000000" pitchFamily="49" charset="-128"/>
                <a:ea typeface="ＤＦ特太ゴシック体" panose="020B0509000000000000" pitchFamily="49" charset="-128"/>
              </a:rPr>
              <a:t>販売店・飲食店</a:t>
            </a:r>
            <a:r>
              <a:rPr kumimoji="1" lang="ja-JP" altLang="en-US" sz="1400" dirty="0" smtClean="0">
                <a:latin typeface="ＤＦ特太ゴシック体" panose="020B0509000000000000" pitchFamily="49" charset="-128"/>
                <a:ea typeface="ＤＦ特太ゴシック体" panose="020B0509000000000000" pitchFamily="49" charset="-128"/>
              </a:rPr>
              <a:t>でも重篤な労災が多発</a:t>
            </a:r>
            <a:endParaRPr kumimoji="1" lang="ja-JP" altLang="en-US" sz="1400" dirty="0">
              <a:latin typeface="ＤＦ特太ゴシック体" panose="020B0509000000000000" pitchFamily="49" charset="-128"/>
              <a:ea typeface="ＤＦ特太ゴシック体" panose="020B0509000000000000" pitchFamily="49" charset="-128"/>
            </a:endParaRPr>
          </a:p>
        </p:txBody>
      </p:sp>
      <p:sp>
        <p:nvSpPr>
          <p:cNvPr id="16" name="テキスト ボックス 15"/>
          <p:cNvSpPr txBox="1"/>
          <p:nvPr/>
        </p:nvSpPr>
        <p:spPr>
          <a:xfrm>
            <a:off x="445464" y="4653280"/>
            <a:ext cx="4673074"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被災した場合の</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重篤度は、製造業と大きく変わりません</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36874" y="6473225"/>
            <a:ext cx="6488943" cy="610424"/>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図　休業４日以上の労働災害における被災程度（休業見込み日数）</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2000" indent="-457200">
              <a:spcBef>
                <a:spcPts val="200"/>
              </a:spcBef>
            </a:pPr>
            <a:r>
              <a:rPr lang="ja-JP" altLang="en-US" sz="1000" dirty="0" smtClean="0">
                <a:latin typeface="ＭＳ Ｐ明朝" panose="02020600040205080304" pitchFamily="18" charset="-128"/>
                <a:ea typeface="ＭＳ Ｐ明朝" panose="02020600040205080304" pitchFamily="18" charset="-128"/>
              </a:rPr>
              <a:t>出典：滋賀労働局が県内の労働災害を労働者死傷病報告により集計。製造業は</a:t>
            </a:r>
            <a:r>
              <a:rPr lang="en-US" altLang="ja-JP" sz="1000" dirty="0" smtClean="0">
                <a:latin typeface="ＭＳ Ｐ明朝" panose="02020600040205080304" pitchFamily="18" charset="-128"/>
                <a:ea typeface="ＭＳ Ｐ明朝" panose="02020600040205080304" pitchFamily="18" charset="-128"/>
              </a:rPr>
              <a:t>H23</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H25</a:t>
            </a:r>
            <a:r>
              <a:rPr lang="ja-JP" altLang="en-US" sz="1000" dirty="0" smtClean="0">
                <a:latin typeface="ＭＳ Ｐ明朝" panose="02020600040205080304" pitchFamily="18" charset="-128"/>
                <a:ea typeface="ＭＳ Ｐ明朝" panose="02020600040205080304" pitchFamily="18" charset="-128"/>
              </a:rPr>
              <a:t>の</a:t>
            </a:r>
            <a:r>
              <a:rPr lang="en-US" altLang="ja-JP" sz="1000" dirty="0" smtClean="0">
                <a:latin typeface="ＭＳ Ｐ明朝" panose="02020600040205080304" pitchFamily="18" charset="-128"/>
                <a:ea typeface="ＭＳ Ｐ明朝" panose="02020600040205080304" pitchFamily="18" charset="-128"/>
              </a:rPr>
              <a:t>1,245</a:t>
            </a:r>
            <a:r>
              <a:rPr lang="ja-JP" altLang="en-US" sz="1000" dirty="0" smtClean="0">
                <a:latin typeface="ＭＳ Ｐ明朝" panose="02020600040205080304" pitchFamily="18" charset="-128"/>
                <a:ea typeface="ＭＳ Ｐ明朝" panose="02020600040205080304" pitchFamily="18" charset="-128"/>
              </a:rPr>
              <a:t>件、商業は</a:t>
            </a:r>
            <a:r>
              <a:rPr lang="en-US" altLang="ja-JP" sz="1000" dirty="0" smtClean="0">
                <a:latin typeface="ＭＳ Ｐ明朝" panose="02020600040205080304" pitchFamily="18" charset="-128"/>
                <a:ea typeface="ＭＳ Ｐ明朝" panose="02020600040205080304" pitchFamily="18" charset="-128"/>
              </a:rPr>
              <a:t>H21</a:t>
            </a:r>
            <a:r>
              <a:rPr lang="ja-JP" altLang="en-US" sz="1000" dirty="0" smtClean="0">
                <a:latin typeface="ＭＳ Ｐ明朝" panose="02020600040205080304" pitchFamily="18" charset="-128"/>
                <a:ea typeface="ＭＳ Ｐ明朝" panose="02020600040205080304" pitchFamily="18" charset="-128"/>
              </a:rPr>
              <a:t>以降の</a:t>
            </a:r>
            <a:r>
              <a:rPr lang="en-US" altLang="ja-JP" sz="1000" dirty="0" smtClean="0">
                <a:latin typeface="ＭＳ Ｐ明朝" panose="02020600040205080304" pitchFamily="18" charset="-128"/>
                <a:ea typeface="ＭＳ Ｐ明朝" panose="02020600040205080304" pitchFamily="18" charset="-128"/>
              </a:rPr>
              <a:t>959</a:t>
            </a:r>
            <a:r>
              <a:rPr lang="ja-JP" altLang="en-US" sz="1000" dirty="0" smtClean="0">
                <a:latin typeface="ＭＳ Ｐ明朝" panose="02020600040205080304" pitchFamily="18" charset="-128"/>
                <a:ea typeface="ＭＳ Ｐ明朝" panose="02020600040205080304" pitchFamily="18" charset="-128"/>
              </a:rPr>
              <a:t>件、飲食店は</a:t>
            </a:r>
            <a:r>
              <a:rPr lang="en-US" altLang="ja-JP" sz="1000" dirty="0" smtClean="0">
                <a:latin typeface="ＭＳ Ｐ明朝" panose="02020600040205080304" pitchFamily="18" charset="-128"/>
                <a:ea typeface="ＭＳ Ｐ明朝" panose="02020600040205080304" pitchFamily="18" charset="-128"/>
              </a:rPr>
              <a:t>H16</a:t>
            </a:r>
            <a:r>
              <a:rPr lang="ja-JP" altLang="en-US" sz="1000" dirty="0" smtClean="0">
                <a:latin typeface="ＭＳ Ｐ明朝" panose="02020600040205080304" pitchFamily="18" charset="-128"/>
                <a:ea typeface="ＭＳ Ｐ明朝" panose="02020600040205080304" pitchFamily="18" charset="-128"/>
              </a:rPr>
              <a:t>以降の</a:t>
            </a:r>
            <a:r>
              <a:rPr lang="en-US" altLang="ja-JP" sz="1000" dirty="0" smtClean="0">
                <a:latin typeface="ＭＳ Ｐ明朝" panose="02020600040205080304" pitchFamily="18" charset="-128"/>
                <a:ea typeface="ＭＳ Ｐ明朝" panose="02020600040205080304" pitchFamily="18" charset="-128"/>
              </a:rPr>
              <a:t>518</a:t>
            </a:r>
            <a:r>
              <a:rPr lang="ja-JP" altLang="en-US" sz="1000" dirty="0" smtClean="0">
                <a:latin typeface="ＭＳ Ｐ明朝" panose="02020600040205080304" pitchFamily="18" charset="-128"/>
                <a:ea typeface="ＭＳ Ｐ明朝" panose="02020600040205080304" pitchFamily="18" charset="-128"/>
              </a:rPr>
              <a:t>件が対象。</a:t>
            </a:r>
            <a:endParaRPr lang="en-US" altLang="ja-JP" sz="1000" dirty="0" smtClean="0">
              <a:latin typeface="ＭＳ Ｐ明朝" panose="02020600040205080304" pitchFamily="18" charset="-128"/>
              <a:ea typeface="ＭＳ Ｐ明朝" panose="02020600040205080304" pitchFamily="18" charset="-128"/>
            </a:endParaRPr>
          </a:p>
        </p:txBody>
      </p:sp>
      <p:sp>
        <p:nvSpPr>
          <p:cNvPr id="21" name="テキスト ボックス 20"/>
          <p:cNvSpPr txBox="1"/>
          <p:nvPr/>
        </p:nvSpPr>
        <p:spPr>
          <a:xfrm>
            <a:off x="242438" y="7121297"/>
            <a:ext cx="4285147" cy="340519"/>
          </a:xfrm>
          <a:prstGeom prst="roundRect">
            <a:avLst/>
          </a:prstGeom>
          <a:noFill/>
          <a:ln w="19050">
            <a:solidFill>
              <a:srgbClr val="FF0000"/>
            </a:solidFill>
          </a:ln>
        </p:spPr>
        <p:txBody>
          <a:bodyPr wrap="none" rtlCol="0">
            <a:spAutoFit/>
          </a:bodyPr>
          <a:lstStyle/>
          <a:p>
            <a:r>
              <a:rPr kumimoji="1" lang="ja-JP" altLang="en-US" sz="1400" dirty="0" smtClean="0">
                <a:latin typeface="ＤＨＰ特太ゴシック体" panose="020B0500000000000000" pitchFamily="50" charset="-128"/>
                <a:ea typeface="ＤＨＰ特太ゴシック体" panose="020B0500000000000000" pitchFamily="50" charset="-128"/>
              </a:rPr>
              <a:t>第三次産業で安全担当者の配置が求められています</a:t>
            </a:r>
            <a:endParaRPr kumimoji="1" lang="ja-JP" altLang="en-US" sz="1400" dirty="0">
              <a:latin typeface="ＤＨＰ特太ゴシック体" panose="020B0500000000000000" pitchFamily="50" charset="-128"/>
              <a:ea typeface="ＤＨＰ特太ゴシック体" panose="020B0500000000000000" pitchFamily="50" charset="-128"/>
            </a:endParaRPr>
          </a:p>
        </p:txBody>
      </p:sp>
      <p:sp>
        <p:nvSpPr>
          <p:cNvPr id="22" name="テキスト ボックス 21"/>
          <p:cNvSpPr txBox="1"/>
          <p:nvPr/>
        </p:nvSpPr>
        <p:spPr>
          <a:xfrm>
            <a:off x="332656" y="7533824"/>
            <a:ext cx="6412420" cy="738664"/>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年３月に厚生労働省がガイドラインを策定</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し、従業員</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人以上の事業場は、法令で選任義務のない第三次産業でも、事業者は、安全推進者を配置して、安全に関する職務を行わせることが求められるようになりました。</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908720" y="8273425"/>
            <a:ext cx="5662127" cy="307777"/>
          </a:xfrm>
          <a:prstGeom prst="rect">
            <a:avLst/>
          </a:prstGeom>
          <a:noFill/>
        </p:spPr>
        <p:txBody>
          <a:bodyPr wrap="none" rtlCol="0">
            <a:spAutoFit/>
          </a:bodyPr>
          <a:lstStyle/>
          <a:p>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ガイドラインは</a:t>
            </a:r>
            <a:r>
              <a:rPr lang="en-US" altLang="ja-JP" sz="1400" dirty="0" smtClean="0">
                <a:solidFill>
                  <a:schemeClr val="tx2"/>
                </a:solidFill>
                <a:latin typeface="HGS創英角ﾎﾟｯﾌﾟ体" panose="040B0A00000000000000" pitchFamily="50" charset="-128"/>
                <a:ea typeface="HGS創英角ﾎﾟｯﾌﾟ体" panose="040B0A00000000000000" pitchFamily="50" charset="-128"/>
              </a:rPr>
              <a:t>p.2</a:t>
            </a:r>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　安全対策の取り組み方は</a:t>
            </a:r>
            <a:r>
              <a:rPr lang="en-US" altLang="ja-JP" sz="1400" dirty="0" smtClean="0">
                <a:solidFill>
                  <a:schemeClr val="tx2"/>
                </a:solidFill>
                <a:latin typeface="HGS創英角ﾎﾟｯﾌﾟ体" panose="040B0A00000000000000" pitchFamily="50" charset="-128"/>
                <a:ea typeface="HGS創英角ﾎﾟｯﾌﾟ体" panose="040B0A00000000000000" pitchFamily="50" charset="-128"/>
              </a:rPr>
              <a:t>p.3</a:t>
            </a:r>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a:t>
            </a:r>
            <a:r>
              <a:rPr lang="en-US" altLang="ja-JP" sz="1400" dirty="0" smtClean="0">
                <a:solidFill>
                  <a:schemeClr val="tx2"/>
                </a:solidFill>
                <a:latin typeface="HGS創英角ﾎﾟｯﾌﾟ体" panose="040B0A00000000000000" pitchFamily="50" charset="-128"/>
                <a:ea typeface="HGS創英角ﾎﾟｯﾌﾟ体" panose="040B0A00000000000000" pitchFamily="50" charset="-128"/>
              </a:rPr>
              <a:t>4</a:t>
            </a:r>
            <a:r>
              <a:rPr lang="ja-JP" altLang="en-US" sz="1400" dirty="0" smtClean="0">
                <a:solidFill>
                  <a:schemeClr val="tx2"/>
                </a:solidFill>
                <a:latin typeface="HGS創英角ﾎﾟｯﾌﾟ体" panose="040B0A00000000000000" pitchFamily="50" charset="-128"/>
                <a:ea typeface="HGS創英角ﾎﾟｯﾌﾟ体" panose="040B0A00000000000000" pitchFamily="50" charset="-128"/>
              </a:rPr>
              <a:t>　をチェック！</a:t>
            </a:r>
            <a:endParaRPr kumimoji="1" lang="ja-JP" altLang="en-US" sz="1400" dirty="0">
              <a:solidFill>
                <a:schemeClr val="tx2"/>
              </a:solidFill>
              <a:latin typeface="HGS創英角ﾎﾟｯﾌﾟ体" panose="040B0A00000000000000" pitchFamily="50" charset="-128"/>
              <a:ea typeface="HGS創英角ﾎﾟｯﾌﾟ体" panose="040B0A00000000000000" pitchFamily="50" charset="-128"/>
            </a:endParaRPr>
          </a:p>
        </p:txBody>
      </p:sp>
      <p:sp>
        <p:nvSpPr>
          <p:cNvPr id="23" name="右矢印 22"/>
          <p:cNvSpPr/>
          <p:nvPr/>
        </p:nvSpPr>
        <p:spPr>
          <a:xfrm>
            <a:off x="260648" y="8264368"/>
            <a:ext cx="569823" cy="361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
          <p:cNvSpPr txBox="1">
            <a:spLocks noChangeArrowheads="1"/>
          </p:cNvSpPr>
          <p:nvPr/>
        </p:nvSpPr>
        <p:spPr bwMode="auto">
          <a:xfrm>
            <a:off x="1340768" y="9417496"/>
            <a:ext cx="5311478" cy="461665"/>
          </a:xfrm>
          <a:prstGeom prst="rect">
            <a:avLst/>
          </a:prstGeom>
          <a:noFill/>
          <a:ln w="9525">
            <a:noFill/>
            <a:miter lim="800000"/>
            <a:headEnd/>
            <a:tailEnd/>
          </a:ln>
        </p:spPr>
        <p:txBody>
          <a:bodyPr rot="0" vert="horz" wrap="square" lIns="91440" tIns="45720" rIns="91440" bIns="45720" anchor="t" anchorCtr="0">
            <a:spAutoFit/>
          </a:bodyPr>
          <a:lstStyle/>
          <a:p>
            <a:pPr marL="72000" indent="-457200" algn="just"/>
            <a:r>
              <a:rPr lang="en-US" altLang="ja-JP" sz="800" kern="100" dirty="0" smtClean="0">
                <a:latin typeface="+mn-ea"/>
                <a:cs typeface="Times New Roman"/>
              </a:rPr>
              <a:t>※</a:t>
            </a:r>
            <a:r>
              <a:rPr lang="ja-JP" altLang="en-US" sz="800" kern="100" dirty="0">
                <a:latin typeface="+mn-ea"/>
                <a:cs typeface="Times New Roman"/>
              </a:rPr>
              <a:t>このリーフレットや</a:t>
            </a:r>
            <a:r>
              <a:rPr lang="ja-JP" altLang="ja-JP" sz="800" kern="100" dirty="0">
                <a:latin typeface="+mn-ea"/>
                <a:cs typeface="Times New Roman"/>
              </a:rPr>
              <a:t>ゼロ災ロゴマークは </a:t>
            </a:r>
            <a:r>
              <a:rPr lang="ja-JP" altLang="ja-JP" sz="800" kern="100" dirty="0" smtClean="0">
                <a:latin typeface="+mn-ea"/>
                <a:cs typeface="Times New Roman"/>
              </a:rPr>
              <a:t>滋賀</a:t>
            </a:r>
            <a:r>
              <a:rPr lang="ja-JP" altLang="ja-JP" sz="800" kern="100" dirty="0">
                <a:latin typeface="+mn-ea"/>
                <a:cs typeface="Times New Roman"/>
              </a:rPr>
              <a:t>労働局ＨＰからダウンロード</a:t>
            </a:r>
            <a:r>
              <a:rPr lang="ja-JP" altLang="ja-JP" sz="800" kern="100" dirty="0" smtClean="0">
                <a:latin typeface="+mn-ea"/>
                <a:cs typeface="Times New Roman"/>
              </a:rPr>
              <a:t>し</a:t>
            </a:r>
            <a:r>
              <a:rPr lang="ja-JP" altLang="en-US" sz="800" kern="100" dirty="0" smtClean="0">
                <a:latin typeface="+mn-ea"/>
                <a:cs typeface="Times New Roman"/>
              </a:rPr>
              <a:t>、</a:t>
            </a:r>
            <a:r>
              <a:rPr lang="ja-JP" altLang="en-US" sz="800" kern="100" dirty="0">
                <a:latin typeface="+mn-ea"/>
                <a:cs typeface="Times New Roman"/>
              </a:rPr>
              <a:t>自由に利用</a:t>
            </a:r>
            <a:r>
              <a:rPr lang="ja-JP" altLang="en-US" sz="800" kern="100" dirty="0" smtClean="0">
                <a:latin typeface="+mn-ea"/>
                <a:cs typeface="Times New Roman"/>
              </a:rPr>
              <a:t>できます</a:t>
            </a:r>
            <a:r>
              <a:rPr lang="ja-JP" altLang="en-US" sz="800" kern="100" dirty="0">
                <a:latin typeface="+mn-ea"/>
                <a:cs typeface="Times New Roman"/>
              </a:rPr>
              <a:t>。なお、</a:t>
            </a:r>
            <a:r>
              <a:rPr lang="ja-JP" altLang="en-US" sz="800" kern="100" dirty="0" smtClean="0">
                <a:latin typeface="+mn-ea"/>
                <a:cs typeface="Times New Roman"/>
              </a:rPr>
              <a:t>各イラスト</a:t>
            </a:r>
            <a:r>
              <a:rPr lang="ja-JP" altLang="en-US" sz="800" kern="100" dirty="0">
                <a:latin typeface="+mn-ea"/>
                <a:cs typeface="Times New Roman"/>
              </a:rPr>
              <a:t>は、厚生労働省</a:t>
            </a:r>
            <a:r>
              <a:rPr lang="en-US" altLang="ja-JP" sz="800" kern="100" dirty="0">
                <a:latin typeface="+mn-ea"/>
                <a:cs typeface="Times New Roman"/>
              </a:rPr>
              <a:t>HP</a:t>
            </a:r>
            <a:r>
              <a:rPr lang="ja-JP" altLang="en-US" sz="800" kern="100" dirty="0">
                <a:latin typeface="+mn-ea"/>
                <a:cs typeface="Times New Roman"/>
              </a:rPr>
              <a:t>の</a:t>
            </a:r>
            <a:r>
              <a:rPr lang="ja-JP" altLang="en-US" sz="800" kern="100" dirty="0" smtClean="0">
                <a:latin typeface="+mn-ea"/>
                <a:cs typeface="Times New Roman"/>
              </a:rPr>
              <a:t>掲載物又はその加工物です。</a:t>
            </a:r>
            <a:endParaRPr lang="en-US" altLang="ja-JP" sz="800" kern="100" dirty="0" smtClean="0">
              <a:latin typeface="+mn-ea"/>
              <a:cs typeface="Times New Roman"/>
            </a:endParaRPr>
          </a:p>
          <a:p>
            <a:pPr marL="72000" indent="-457200" algn="just"/>
            <a:r>
              <a:rPr lang="ja-JP" altLang="en-US" sz="800" kern="100" dirty="0">
                <a:latin typeface="+mn-ea"/>
                <a:cs typeface="Times New Roman"/>
              </a:rPr>
              <a:t>　　</a:t>
            </a:r>
            <a:r>
              <a:rPr lang="en-US" altLang="ja-JP" sz="800" kern="100" dirty="0">
                <a:latin typeface="+mn-ea"/>
                <a:cs typeface="Times New Roman"/>
                <a:hlinkClick r:id="rId3"/>
              </a:rPr>
              <a:t>http://</a:t>
            </a:r>
            <a:r>
              <a:rPr lang="en-US" altLang="ja-JP" sz="800" kern="100" dirty="0" smtClean="0">
                <a:latin typeface="+mn-ea"/>
                <a:cs typeface="Times New Roman"/>
                <a:hlinkClick r:id="rId3"/>
              </a:rPr>
              <a:t>shiga-roudoukyoku.jsite.mhlw.go.jp/jirei_toukei/anzen_eisei.html</a:t>
            </a:r>
            <a:endParaRPr lang="en-US" altLang="ja-JP" sz="800" kern="100" dirty="0" smtClean="0">
              <a:latin typeface="+mn-ea"/>
              <a:cs typeface="Times New Roman"/>
            </a:endParaRPr>
          </a:p>
        </p:txBody>
      </p:sp>
      <p:pic>
        <p:nvPicPr>
          <p:cNvPr id="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9997" y="4465320"/>
            <a:ext cx="1105079"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8616" y="5520154"/>
            <a:ext cx="1099356" cy="1090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185" y="4970061"/>
            <a:ext cx="4373868" cy="142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313988" y="3955936"/>
            <a:ext cx="4245494"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図　休業４日以上の労働災害</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の年次推移（</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接客</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娯楽業 滋賀県）</a:t>
            </a:r>
            <a:endParaRPr kumimoji="1" lang="ja-JP" altLang="en-US" sz="1100" dirty="0"/>
          </a:p>
        </p:txBody>
      </p:sp>
      <p:sp>
        <p:nvSpPr>
          <p:cNvPr id="29" name="テキスト ボックス 28"/>
          <p:cNvSpPr txBox="1"/>
          <p:nvPr/>
        </p:nvSpPr>
        <p:spPr>
          <a:xfrm>
            <a:off x="5013176" y="2063810"/>
            <a:ext cx="1731900" cy="430887"/>
          </a:xfrm>
          <a:prstGeom prst="rect">
            <a:avLst/>
          </a:prstGeom>
          <a:noFill/>
        </p:spPr>
        <p:txBody>
          <a:bodyPr wrap="square" rtlCol="0">
            <a:spAutoFit/>
          </a:bodyPr>
          <a:lstStyle/>
          <a:p>
            <a:pPr marL="144000" indent="-4572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表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接客</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娯楽業等の災害発生率（滋賀県）</a:t>
            </a:r>
            <a:endParaRPr kumimoji="1" lang="ja-JP" altLang="en-US" sz="1100" dirty="0"/>
          </a:p>
        </p:txBody>
      </p:sp>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703" y="2083654"/>
            <a:ext cx="4633913"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表 12"/>
          <p:cNvGraphicFramePr>
            <a:graphicFrameLocks noGrp="1"/>
          </p:cNvGraphicFramePr>
          <p:nvPr>
            <p:extLst>
              <p:ext uri="{D42A27DB-BD31-4B8C-83A1-F6EECF244321}">
                <p14:modId xmlns:p14="http://schemas.microsoft.com/office/powerpoint/2010/main" val="3067840801"/>
              </p:ext>
            </p:extLst>
          </p:nvPr>
        </p:nvGraphicFramePr>
        <p:xfrm>
          <a:off x="5111830" y="2494697"/>
          <a:ext cx="1440263" cy="1150799"/>
        </p:xfrm>
        <a:graphic>
          <a:graphicData uri="http://schemas.openxmlformats.org/drawingml/2006/table">
            <a:tbl>
              <a:tblPr firstRow="1" bandRow="1">
                <a:tableStyleId>{5940675A-B579-460E-94D1-54222C63F5DA}</a:tableStyleId>
              </a:tblPr>
              <a:tblGrid>
                <a:gridCol w="516638"/>
                <a:gridCol w="461813"/>
                <a:gridCol w="461812"/>
              </a:tblGrid>
              <a:tr h="586095">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年千人率</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接客娯楽業</a:t>
                      </a:r>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製造業</a:t>
                      </a:r>
                    </a:p>
                    <a:p>
                      <a:endParaRPr kumimoji="1" lang="ja-JP" altLang="en-US" sz="1050" dirty="0"/>
                    </a:p>
                  </a:txBody>
                  <a:tcPr/>
                </a:tc>
              </a:tr>
              <a:tr h="282352">
                <a:tc>
                  <a:txBody>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H27</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100" dirty="0" smtClean="0"/>
                        <a:t>1.96</a:t>
                      </a:r>
                      <a:endParaRPr kumimoji="1" lang="ja-JP" altLang="en-US" sz="1100" dirty="0"/>
                    </a:p>
                  </a:txBody>
                  <a:tcPr/>
                </a:tc>
                <a:tc>
                  <a:txBody>
                    <a:bodyPr/>
                    <a:lstStyle/>
                    <a:p>
                      <a:r>
                        <a:rPr kumimoji="1" lang="en-US" altLang="ja-JP" sz="1100" dirty="0" smtClean="0"/>
                        <a:t>2.60</a:t>
                      </a:r>
                      <a:endParaRPr kumimoji="1" lang="ja-JP" altLang="en-US" sz="1100" dirty="0"/>
                    </a:p>
                  </a:txBody>
                  <a:tcPr/>
                </a:tc>
              </a:tr>
              <a:tr h="282352">
                <a:tc>
                  <a:txBody>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H26</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100" dirty="0" smtClean="0"/>
                        <a:t>2.80</a:t>
                      </a:r>
                      <a:endParaRPr kumimoji="1" lang="ja-JP" altLang="en-US" sz="1100" dirty="0"/>
                    </a:p>
                  </a:txBody>
                  <a:tcPr/>
                </a:tc>
                <a:tc>
                  <a:txBody>
                    <a:bodyPr/>
                    <a:lstStyle/>
                    <a:p>
                      <a:r>
                        <a:rPr kumimoji="1" lang="en-US" altLang="ja-JP" sz="1100" dirty="0" smtClean="0"/>
                        <a:t>2.79</a:t>
                      </a:r>
                      <a:endParaRPr kumimoji="1" lang="ja-JP" altLang="en-US" sz="1100" dirty="0"/>
                    </a:p>
                  </a:txBody>
                  <a:tcPr/>
                </a:tc>
              </a:tr>
            </a:tbl>
          </a:graphicData>
        </a:graphic>
      </p:graphicFrame>
      <p:sp>
        <p:nvSpPr>
          <p:cNvPr id="14" name="テキスト ボックス 13"/>
          <p:cNvSpPr txBox="1"/>
          <p:nvPr/>
        </p:nvSpPr>
        <p:spPr>
          <a:xfrm>
            <a:off x="5051228" y="3680490"/>
            <a:ext cx="1699343" cy="784830"/>
          </a:xfrm>
          <a:prstGeom prst="rect">
            <a:avLst/>
          </a:prstGeom>
          <a:noFill/>
        </p:spPr>
        <p:txBody>
          <a:bodyPr wrap="square" rtlCol="0">
            <a:spAutoFit/>
          </a:bodyPr>
          <a:lstStyle/>
          <a:p>
            <a:pPr marL="144000" indent="-457200"/>
            <a:r>
              <a:rPr lang="ja-JP" altLang="en-US" sz="900" dirty="0"/>
              <a:t>年</a:t>
            </a:r>
            <a:r>
              <a:rPr lang="ja-JP" altLang="en-US" sz="900" dirty="0" smtClean="0"/>
              <a:t>千人率：労働者千人当たりの休業４日以上の</a:t>
            </a:r>
            <a:r>
              <a:rPr lang="ja-JP" altLang="en-US" sz="900" dirty="0"/>
              <a:t>年間</a:t>
            </a:r>
            <a:r>
              <a:rPr lang="ja-JP" altLang="en-US" sz="900" dirty="0" smtClean="0"/>
              <a:t>労働災害件数</a:t>
            </a:r>
            <a:endParaRPr lang="en-US" altLang="ja-JP" sz="900" dirty="0" smtClean="0"/>
          </a:p>
          <a:p>
            <a:pPr marL="144000" indent="-457200"/>
            <a:r>
              <a:rPr kumimoji="1" lang="ja-JP" altLang="en-US" sz="900" dirty="0" smtClean="0"/>
              <a:t>出典：「滋賀県の労働災害の現状」</a:t>
            </a:r>
            <a:endParaRPr kumimoji="1" lang="ja-JP" altLang="en-US" sz="900" dirty="0"/>
          </a:p>
        </p:txBody>
      </p:sp>
    </p:spTree>
    <p:extLst>
      <p:ext uri="{BB962C8B-B14F-4D97-AF65-F5344CB8AC3E}">
        <p14:creationId xmlns:p14="http://schemas.microsoft.com/office/powerpoint/2010/main" val="214080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6584" y="128464"/>
            <a:ext cx="6675755"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900" b="1" kern="100" dirty="0" smtClean="0">
                <a:solidFill>
                  <a:srgbClr val="000000"/>
                </a:solidFill>
                <a:effectLst/>
                <a:ea typeface="HG丸ｺﾞｼｯｸM-PRO"/>
                <a:cs typeface="Times New Roman"/>
              </a:rPr>
              <a:t>安全推進者</a:t>
            </a:r>
            <a:r>
              <a:rPr lang="ja-JP" altLang="en-US" sz="1900" b="1" kern="100" dirty="0" smtClean="0">
                <a:solidFill>
                  <a:srgbClr val="000000"/>
                </a:solidFill>
                <a:effectLst/>
                <a:ea typeface="HG丸ｺﾞｼｯｸM-PRO"/>
                <a:cs typeface="Times New Roman"/>
              </a:rPr>
              <a:t>による職務推進</a:t>
            </a:r>
            <a:r>
              <a:rPr lang="ja-JP" sz="1900" b="1" kern="100" dirty="0" smtClean="0">
                <a:solidFill>
                  <a:srgbClr val="000000"/>
                </a:solidFill>
                <a:effectLst/>
                <a:ea typeface="HG丸ｺﾞｼｯｸM-PRO"/>
                <a:cs typeface="Times New Roman"/>
              </a:rPr>
              <a:t>ガイドライン</a:t>
            </a:r>
            <a:r>
              <a:rPr lang="ja-JP" altLang="en-US" sz="1400" b="1" kern="100" dirty="0" smtClean="0">
                <a:solidFill>
                  <a:srgbClr val="000000"/>
                </a:solidFill>
                <a:ea typeface="HG丸ｺﾞｼｯｸM-PRO"/>
                <a:cs typeface="Times New Roman"/>
              </a:rPr>
              <a:t>（平成２６年３月策定）</a:t>
            </a:r>
            <a:endParaRPr lang="en-US" altLang="ja-JP" sz="1400" b="1" kern="100" dirty="0" smtClean="0">
              <a:solidFill>
                <a:srgbClr val="000000"/>
              </a:solidFill>
              <a:ea typeface="HG丸ｺﾞｼｯｸM-PRO"/>
              <a:cs typeface="Times New Roman"/>
            </a:endParaRPr>
          </a:p>
          <a:p>
            <a:pPr algn="ctr">
              <a:spcAft>
                <a:spcPts val="0"/>
              </a:spcAft>
            </a:pPr>
            <a:endParaRPr lang="ja-JP" sz="900" kern="100" dirty="0">
              <a:effectLst/>
              <a:ea typeface="ＭＳ 明朝"/>
              <a:cs typeface="Times New Roman"/>
            </a:endParaRPr>
          </a:p>
        </p:txBody>
      </p:sp>
      <p:sp>
        <p:nvSpPr>
          <p:cNvPr id="6" name="角丸四角形 2"/>
          <p:cNvSpPr>
            <a:spLocks noChangeArrowheads="1"/>
          </p:cNvSpPr>
          <p:nvPr/>
        </p:nvSpPr>
        <p:spPr bwMode="auto">
          <a:xfrm>
            <a:off x="116632" y="3427809"/>
            <a:ext cx="2582515" cy="373063"/>
          </a:xfrm>
          <a:prstGeom prst="roundRect">
            <a:avLst>
              <a:gd name="adj" fmla="val 16667"/>
            </a:avLst>
          </a:prstGeom>
          <a:solidFill>
            <a:srgbClr val="C6D9F1"/>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smtClean="0">
                <a:ln>
                  <a:noFill/>
                </a:ln>
                <a:solidFill>
                  <a:srgbClr val="000000"/>
                </a:solidFill>
                <a:effectLst/>
                <a:latin typeface="HG丸ｺﾞｼｯｸM-PRO" pitchFamily="50" charset="-128"/>
                <a:ea typeface="HG丸ｺﾞｼｯｸM-PRO" pitchFamily="50" charset="-128"/>
                <a:cs typeface="Times New Roman" pitchFamily="18" charset="0"/>
              </a:rPr>
              <a:t>ガイドラインのポイント</a:t>
            </a:r>
            <a:endParaRPr kumimoji="1" lang="ja-JP" altLang="ja-JP" sz="24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192968" y="3813895"/>
            <a:ext cx="6462985" cy="59669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テキスト ボックス 10"/>
          <p:cNvSpPr txBox="1"/>
          <p:nvPr/>
        </p:nvSpPr>
        <p:spPr>
          <a:xfrm>
            <a:off x="171999" y="3885903"/>
            <a:ext cx="6569369" cy="5940088"/>
          </a:xfrm>
          <a:prstGeom prst="rect">
            <a:avLst/>
          </a:prstGeom>
          <a:noFill/>
        </p:spPr>
        <p:txBody>
          <a:bodyPr wrap="square" rtlCol="0">
            <a:spAutoFit/>
          </a:bodyPr>
          <a:lstStyle/>
          <a:p>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１　対象事業場</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労働安全衛生法施行令第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号に掲げる</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（小売業や飲食店などのサービス分野）</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事業場のうち、常時</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人以上の労働者を使用するもの。</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２　安全推進者の要件</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職場内の整理整頓（４Ｓ活動）、交通事故防止等、業種の別に関わりなく事業所内で一般的に取り組まれている安全活動に従事した経験を有する者のうちから配置すること。</a:t>
            </a: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なお、常時使用する労働者が</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人を超える事業場や労働災害を繰り返し発生させた事業場については、以下の者を配置することが望ましい。</a:t>
            </a:r>
          </a:p>
          <a:p>
            <a:pPr marL="324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ア</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安全衛生推進者の資格を有する者（安全衛生推進者養成講習修了者、大学を卒業後</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年以上安全衛生の実務を経験した者、</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年以上安全衛生の実務を経験した</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24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イ</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アと同等以上の能力を有すると認められる者（労働安全コンサルタント、安全</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管理士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安全管理者の資格を有する者）</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３　安全推進者の配置</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原則として、事業場ごとに</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名以上配置すること。</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４　安全推進者の氏名の周知</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安全推進者の氏名を作業場の見やすい箇所に掲示するなどにより関係労働者に周知すること。</a:t>
            </a:r>
          </a:p>
          <a:p>
            <a:pPr marL="144000" indent="-457200">
              <a:spcBef>
                <a:spcPts val="600"/>
              </a:spcBef>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５　安全推進者の職務</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安全推進者は、事業の実施を統括管理する者を補佐して、次の職務を行うこと。また、事業者は、安全推進者に対して必要な権限を付与するとともに、知識の付与や能力の向上に配意すること。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職場環境及び作業方法の改善に関すること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（例）職</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の整理整頓（４Ｓ活動）の推進、床の凸凹面の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解消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職</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場内の危険個所の改善、刃物や</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台車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道具の安全な使用に関するマニュアルの整備</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労働者の安全意識の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啓発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教育に関すること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（例）</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朝礼</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場を活用した労働災害防止</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関する意義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周知・啓発、荷物の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運搬</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作業などでの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な作業手順についての教育・研修の実施</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関係行政機関に対する安全</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各種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報告、届出等に関すること</a:t>
            </a:r>
          </a:p>
          <a:p>
            <a:pPr marL="468000" indent="-468000"/>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（例）労</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働</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災害を発生させた</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死傷病報告の</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作成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基準監督署長への提出</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116632" y="848544"/>
            <a:ext cx="4240609" cy="2585323"/>
          </a:xfrm>
          <a:prstGeom prst="rect">
            <a:avLst/>
          </a:prstGeom>
          <a:noFill/>
        </p:spPr>
        <p:txBody>
          <a:bodyPr wrap="square" rtlCol="0">
            <a:spAutoFit/>
          </a:bodyPr>
          <a:lstStyle/>
          <a:p>
            <a:pPr>
              <a:spcBef>
                <a:spcPts val="300"/>
              </a:spcBef>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厚生労働大臣の定めた「</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次労働災害防止</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では</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小売業や飲食店などのサービス分野</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最</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重点</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にしており、各労働基準監督署では、サービス分野での</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災害</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防止</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指導を強化</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しています</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こうした業種では、</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災害が多発していることから</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常時</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ja-JP" sz="1300" b="1" dirty="0">
                <a:latin typeface="メイリオ" panose="020B0604030504040204" pitchFamily="50" charset="-128"/>
                <a:ea typeface="メイリオ" panose="020B0604030504040204" pitchFamily="50" charset="-128"/>
                <a:cs typeface="メイリオ" panose="020B0604030504040204" pitchFamily="50" charset="-128"/>
              </a:rPr>
              <a:t>人以上の労働者を使用する</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事業場</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では</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安全の担当者（安全推進者）の</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配置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労働災害防止活動を行うことなど</a:t>
            </a:r>
            <a:r>
              <a:rPr lang="ja-JP"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求めるガイドラインが策定</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されました。</a:t>
            </a:r>
            <a:endParaRPr lang="ja-JP"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人以上の店舗</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は、安全推進者を配置し、職場環境の改善や安全意識の啓発などに関する事項を行わせるようにしましょう</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293096"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食品衛生責任者</a:t>
            </a:r>
            <a:r>
              <a:rPr lang="ja-JP" altLang="en-US" sz="800" dirty="0">
                <a:latin typeface="HG丸ｺﾞｼｯｸM-PRO" panose="020F0600000000000000" pitchFamily="50" charset="-128"/>
                <a:ea typeface="HG丸ｺﾞｼｯｸM-PRO" panose="020F0600000000000000" pitchFamily="50" charset="-128"/>
              </a:rPr>
              <a:t>　</a:t>
            </a:r>
            <a:r>
              <a:rPr lang="ja-JP" altLang="en-US" sz="800" dirty="0" smtClean="0">
                <a:latin typeface="HG丸ｺﾞｼｯｸM-PRO" panose="020F0600000000000000" pitchFamily="50" charset="-128"/>
                <a:ea typeface="HG丸ｺﾞｼｯｸM-PRO" panose="020F0600000000000000" pitchFamily="50" charset="-128"/>
              </a:rPr>
              <a:t>衛生　太郎</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4653136"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防火管理責任者　安全　花子</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99895" y="526604"/>
            <a:ext cx="6484720" cy="211203"/>
          </a:xfrm>
          <a:prstGeom prst="rect">
            <a:avLst/>
          </a:prstGeom>
          <a:noFill/>
        </p:spPr>
        <p:txBody>
          <a:bodyPr wrap="square" lIns="72000" tIns="72000" rIns="72000" bIns="0" rtlCol="0">
            <a:spAutoFit/>
          </a:bodyPr>
          <a:lstStyle/>
          <a:p>
            <a:pPr eaLnBrk="0" hangingPunct="0"/>
            <a:r>
              <a:rPr lang="ja-JP" altLang="en-US" sz="900" dirty="0">
                <a:latin typeface="ＭＳ Ｐ明朝" panose="02020600040205080304" pitchFamily="18" charset="-128"/>
                <a:ea typeface="ＭＳ Ｐ明朝" panose="02020600040205080304" pitchFamily="18" charset="-128"/>
                <a:cs typeface="メイリオ" panose="020B0604030504040204" pitchFamily="50" charset="-128"/>
              </a:rPr>
              <a:t>　</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正式名称：労働安全衛生法施行令第２条第３号に掲げる業種における安全推進者の配置等に係るガイドライン</a:t>
            </a:r>
            <a:endPar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868" y="2112442"/>
            <a:ext cx="133350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013176"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衛生推進者　　　衛生　太郎</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5484787" y="920552"/>
            <a:ext cx="307777" cy="1426031"/>
          </a:xfrm>
          <a:prstGeom prst="rect">
            <a:avLst/>
          </a:prstGeom>
          <a:noFill/>
          <a:ln>
            <a:solidFill>
              <a:schemeClr val="tx2"/>
            </a:solidFill>
          </a:ln>
        </p:spPr>
        <p:txBody>
          <a:bodyPr vert="eaVert" wrap="non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安全推進者　　　安全　花子</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5412799" y="848544"/>
            <a:ext cx="464473" cy="158417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398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88641" y="105319"/>
            <a:ext cx="6505979" cy="281649"/>
          </a:xfrm>
          <a:prstGeom prst="rect">
            <a:avLst/>
          </a:prstGeom>
          <a:solidFill>
            <a:srgbClr val="CDCDFF"/>
          </a:solidFill>
          <a:ln w="12700">
            <a:noFill/>
          </a:ln>
        </p:spPr>
        <p:txBody>
          <a:bodyPr wrap="square" lIns="53870" tIns="53870" rIns="53870" bIns="26935" rtlCol="0">
            <a:spAutoFit/>
          </a:bodyPr>
          <a:lstStyle/>
          <a:p>
            <a:pPr indent="64139"/>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主な安全活動の内容</a:t>
            </a:r>
          </a:p>
        </p:txBody>
      </p:sp>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8900" y="1736958"/>
            <a:ext cx="1393249" cy="121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7" name="グループ化 26"/>
          <p:cNvGrpSpPr/>
          <p:nvPr/>
        </p:nvGrpSpPr>
        <p:grpSpPr>
          <a:xfrm>
            <a:off x="4611987" y="1539405"/>
            <a:ext cx="1424517" cy="1469379"/>
            <a:chOff x="5046943" y="5732464"/>
            <a:chExt cx="1994324" cy="1898889"/>
          </a:xfrm>
        </p:grpSpPr>
        <p:sp>
          <p:nvSpPr>
            <p:cNvPr id="30" name="テキスト ボックス 29"/>
            <p:cNvSpPr txBox="1"/>
            <p:nvPr/>
          </p:nvSpPr>
          <p:spPr>
            <a:xfrm>
              <a:off x="5046943" y="5732464"/>
              <a:ext cx="830684" cy="232586"/>
            </a:xfrm>
            <a:prstGeom prst="rect">
              <a:avLst/>
            </a:prstGeom>
            <a:noFill/>
          </p:spPr>
          <p:txBody>
            <a:bodyPr wrap="none" lIns="71554" tIns="35778" rIns="71554" bIns="35778" rtlCol="0">
              <a:spAutoFit/>
            </a:bodyPr>
            <a:lstStyle/>
            <a:p>
              <a:r>
                <a:rPr lang="ja-JP" altLang="en-US"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かたづけ！</a:t>
              </a:r>
            </a:p>
          </p:txBody>
        </p:sp>
        <p:sp>
          <p:nvSpPr>
            <p:cNvPr id="32" name="テキスト ボックス 31"/>
            <p:cNvSpPr txBox="1"/>
            <p:nvPr/>
          </p:nvSpPr>
          <p:spPr>
            <a:xfrm>
              <a:off x="6461933" y="5742583"/>
              <a:ext cx="579334" cy="232586"/>
            </a:xfrm>
            <a:prstGeom prst="rect">
              <a:avLst/>
            </a:prstGeom>
            <a:noFill/>
          </p:spPr>
          <p:txBody>
            <a:bodyPr wrap="none" lIns="71554" tIns="35778" rIns="71554" bIns="35778" rtlCol="0">
              <a:spAutoFit/>
            </a:bodyPr>
            <a:lstStyle>
              <a:defPPr>
                <a:defRPr lang="ja-JP"/>
              </a:defPPr>
              <a:lvl1pPr>
                <a:defRPr sz="1100" b="1" i="1">
                  <a:solidFill>
                    <a:srgbClr val="00A497"/>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700" i="0" dirty="0">
                  <a:solidFill>
                    <a:schemeClr val="tx1">
                      <a:lumMod val="65000"/>
                      <a:lumOff val="35000"/>
                    </a:schemeClr>
                  </a:solidFill>
                  <a:latin typeface="HG丸ｺﾞｼｯｸM-PRO" panose="020F0600000000000000" pitchFamily="50" charset="-128"/>
                  <a:ea typeface="HG丸ｺﾞｼｯｸM-PRO" panose="020F0600000000000000" pitchFamily="50" charset="-128"/>
                </a:rPr>
                <a:t>分別！</a:t>
              </a:r>
            </a:p>
          </p:txBody>
        </p:sp>
        <p:sp>
          <p:nvSpPr>
            <p:cNvPr id="34" name="テキスト ボックス 33"/>
            <p:cNvSpPr txBox="1"/>
            <p:nvPr/>
          </p:nvSpPr>
          <p:spPr>
            <a:xfrm>
              <a:off x="5118951" y="7388648"/>
              <a:ext cx="705009" cy="232586"/>
            </a:xfrm>
            <a:prstGeom prst="rect">
              <a:avLst/>
            </a:prstGeom>
            <a:noFill/>
          </p:spPr>
          <p:txBody>
            <a:bodyPr wrap="none" lIns="71554" tIns="35778" rIns="71554" bIns="35778" rtlCol="0">
              <a:spAutoFit/>
            </a:bodyPr>
            <a:lstStyle>
              <a:defPPr>
                <a:defRPr lang="ja-JP"/>
              </a:defPPr>
              <a:lvl1pPr>
                <a:defRPr sz="1100" b="1" i="1">
                  <a:solidFill>
                    <a:srgbClr val="00A497"/>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700" i="0" dirty="0">
                  <a:solidFill>
                    <a:schemeClr val="tx1">
                      <a:lumMod val="65000"/>
                      <a:lumOff val="35000"/>
                    </a:schemeClr>
                  </a:solidFill>
                  <a:latin typeface="HG丸ｺﾞｼｯｸM-PRO" panose="020F0600000000000000" pitchFamily="50" charset="-128"/>
                  <a:ea typeface="HG丸ｺﾞｼｯｸM-PRO" panose="020F0600000000000000" pitchFamily="50" charset="-128"/>
                </a:rPr>
                <a:t>床ふき！</a:t>
              </a:r>
            </a:p>
          </p:txBody>
        </p:sp>
        <p:sp>
          <p:nvSpPr>
            <p:cNvPr id="36" name="テキスト ボックス 35"/>
            <p:cNvSpPr txBox="1"/>
            <p:nvPr/>
          </p:nvSpPr>
          <p:spPr>
            <a:xfrm>
              <a:off x="6333693" y="7398767"/>
              <a:ext cx="705009" cy="232586"/>
            </a:xfrm>
            <a:prstGeom prst="rect">
              <a:avLst/>
            </a:prstGeom>
            <a:noFill/>
          </p:spPr>
          <p:txBody>
            <a:bodyPr wrap="none" lIns="71554" tIns="35778" rIns="71554" bIns="35778" rtlCol="0">
              <a:spAutoFit/>
            </a:bodyPr>
            <a:lstStyle>
              <a:defPPr>
                <a:defRPr lang="ja-JP"/>
              </a:defPPr>
              <a:lvl1pPr>
                <a:defRPr sz="1100" b="1" i="1">
                  <a:solidFill>
                    <a:srgbClr val="00A497"/>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700" i="0" dirty="0">
                  <a:solidFill>
                    <a:schemeClr val="tx1">
                      <a:lumMod val="65000"/>
                      <a:lumOff val="35000"/>
                    </a:schemeClr>
                  </a:solidFill>
                  <a:latin typeface="HG丸ｺﾞｼｯｸM-PRO" panose="020F0600000000000000" pitchFamily="50" charset="-128"/>
                  <a:ea typeface="HG丸ｺﾞｼｯｸM-PRO" panose="020F0600000000000000" pitchFamily="50" charset="-128"/>
                </a:rPr>
                <a:t>お掃除！</a:t>
              </a:r>
            </a:p>
          </p:txBody>
        </p:sp>
      </p:grpSp>
      <p:sp>
        <p:nvSpPr>
          <p:cNvPr id="37" name="角丸四角形 36"/>
          <p:cNvSpPr/>
          <p:nvPr/>
        </p:nvSpPr>
        <p:spPr>
          <a:xfrm>
            <a:off x="188641" y="565372"/>
            <a:ext cx="2939464" cy="22487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４Ｓ活動　＝　災害の原因を取り除く　</a:t>
            </a:r>
          </a:p>
        </p:txBody>
      </p:sp>
      <p:sp>
        <p:nvSpPr>
          <p:cNvPr id="38" name="テキスト ボックス 37"/>
          <p:cNvSpPr txBox="1"/>
          <p:nvPr/>
        </p:nvSpPr>
        <p:spPr>
          <a:xfrm>
            <a:off x="188640" y="843975"/>
            <a:ext cx="3857572" cy="2060845"/>
          </a:xfrm>
          <a:prstGeom prst="rect">
            <a:avLst/>
          </a:prstGeom>
          <a:noFill/>
        </p:spPr>
        <p:txBody>
          <a:bodyPr wrap="square" lIns="74952" tIns="37477" rIns="74952" bIns="37477" rtlCol="0">
            <a:spAutoFit/>
          </a:bodyPr>
          <a:lstStyle/>
          <a:p>
            <a:pPr marL="13005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とは「整理」、「整頓」、「清掃」、「清潔」のことで、これらを日常的な活動として行うのが４Ｓ活動です。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活動は、労働災害の防止だけではなく、作業のしやすさ、作業の効率化も期待できます。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お客様の目に触れにくいバックヤードも整頓を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忘れない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ようにしましょう。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005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荷物やゴミなど、物が散らかっている職場や、水や油で床が滑りやすい職場は、災害の危険が高くなります。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68536" y="3692464"/>
            <a:ext cx="632717" cy="109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角丸四角形 39"/>
          <p:cNvSpPr/>
          <p:nvPr/>
        </p:nvSpPr>
        <p:spPr>
          <a:xfrm>
            <a:off x="188640" y="2724181"/>
            <a:ext cx="3456383" cy="298193"/>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ＫＹ活動　＝　潜んでいる危険を見つける</a:t>
            </a:r>
          </a:p>
        </p:txBody>
      </p:sp>
      <p:sp>
        <p:nvSpPr>
          <p:cNvPr id="41" name="角丸四角形 40"/>
          <p:cNvSpPr/>
          <p:nvPr/>
        </p:nvSpPr>
        <p:spPr>
          <a:xfrm>
            <a:off x="180931" y="3002783"/>
            <a:ext cx="2939464" cy="2173099"/>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4952" tIns="37477" rIns="74952" bIns="37477" rtlCol="0" anchor="t"/>
          <a:lstStyle/>
          <a:p>
            <a:pPr marL="144000" indent="-457200"/>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ＫＹとは「危険（</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K</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）・予知（Ｙ）」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のこと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0057" indent="-134676"/>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ＫＹ活動は、業務を開始する前に職場で「その作業では、どんな危険が潜んでいるか」を話し合い、「これは危ない」というポイントは対策を決め、作業のときは、一人ひとりが「指差し呼称」をして行動確認し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946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「うっかり」、「勘違い」、「思い込み」などは安全ではない行動を招き、災害の原因となります。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0057"/>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rot="20713297">
            <a:off x="5658404" y="3303170"/>
            <a:ext cx="942832" cy="259245"/>
          </a:xfrm>
          <a:prstGeom prst="rect">
            <a:avLst/>
          </a:prstGeom>
          <a:noFill/>
        </p:spPr>
        <p:txBody>
          <a:bodyPr wrap="square" lIns="53537" tIns="26769" rIns="53537" bIns="26769" rtlCol="0">
            <a:spAutoFit/>
          </a:bodyPr>
          <a:lstStyle/>
          <a:p>
            <a:pPr>
              <a:lnSpc>
                <a:spcPts val="823"/>
              </a:lnSpc>
            </a:pPr>
            <a:r>
              <a:rPr lang="ja-JP" altLang="en-US"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重いもの、</a:t>
            </a:r>
            <a:endParaRPr lang="en-US" altLang="ja-JP"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823"/>
              </a:lnSpc>
            </a:pPr>
            <a:r>
              <a:rPr lang="ja-JP" altLang="en-US" sz="700" b="1" dirty="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作業姿勢、ヨシ！</a:t>
            </a:r>
          </a:p>
        </p:txBody>
      </p:sp>
      <p:sp>
        <p:nvSpPr>
          <p:cNvPr id="43" name="角丸四角形 42"/>
          <p:cNvSpPr/>
          <p:nvPr/>
        </p:nvSpPr>
        <p:spPr>
          <a:xfrm>
            <a:off x="188640" y="5457056"/>
            <a:ext cx="3857571" cy="1219009"/>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53870" bIns="26935" rtlCol="0" anchor="t"/>
          <a:lstStyle/>
          <a:p>
            <a:pPr marL="12946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危険の「見える化」は、職場の危険を可視化</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9467" indent="-134676"/>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（＝見える化）し、従業員全員で共有することです。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4676"/>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KY</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活動で見つけた危険のポイントに、ステッカーなどを貼りつけることで、注意を喚起します。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9467" indent="-134676"/>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墜落や衝突などのおそれのある箇所が分かっていれば</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、慎重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に行動することができます。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9545" indent="-64139">
              <a:lnSpc>
                <a:spcPts val="1047"/>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7686" y="5522223"/>
            <a:ext cx="1894508" cy="1269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角丸四角形 44"/>
          <p:cNvSpPr/>
          <p:nvPr/>
        </p:nvSpPr>
        <p:spPr>
          <a:xfrm>
            <a:off x="188640" y="5169024"/>
            <a:ext cx="2902068" cy="26234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危険の「見える化」＝ 危険を周知する</a:t>
            </a:r>
          </a:p>
        </p:txBody>
      </p:sp>
      <p:sp>
        <p:nvSpPr>
          <p:cNvPr id="46" name="角丸四角形 45"/>
          <p:cNvSpPr/>
          <p:nvPr/>
        </p:nvSpPr>
        <p:spPr>
          <a:xfrm>
            <a:off x="188640" y="6825208"/>
            <a:ext cx="3173904" cy="285444"/>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安全教育・研修 ＝ 正しい作業方法を学ぶ</a:t>
            </a:r>
            <a:endParaRPr lang="en-US" altLang="ja-JP"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a:xfrm>
            <a:off x="185409" y="7113240"/>
            <a:ext cx="6483951" cy="1528892"/>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42155" tIns="21078" rIns="42155" bIns="21078" rtlCol="0" anchor="ctr"/>
          <a:lstStyle/>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「脚立の正しい使い方」、「腰痛を防ぐ方法」、「器具の正しい操作方法」などを知っていれば、労働災害を防ぐことができます。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教育・研修では、「どんな災害が起こっているか」、「どうしたら災害は防げるか」、「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正しい作業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手順（マニュアル）」はどのような内容かなどを従業員に伝え、教えます。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朝礼など皆が集まる機会を捉えて教育・研修を行う方法もあります。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特に、はじめて職場に就いた従業員には</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雇い入れ</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時などに</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安全教育</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を行う必要があります</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lgn="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59</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条に基づく義務（罰則あり）</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8" name="角丸四角形 47"/>
          <p:cNvSpPr/>
          <p:nvPr/>
        </p:nvSpPr>
        <p:spPr>
          <a:xfrm>
            <a:off x="137206" y="8623710"/>
            <a:ext cx="3140915" cy="285444"/>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53870" tIns="53870" rIns="74952" bIns="26935" rtlCol="0" anchor="ctr"/>
          <a:lstStyle/>
          <a:p>
            <a:r>
              <a:rPr lang="ja-JP" altLang="en-US"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安全意識の啓発 ＝ 全員参加</a:t>
            </a:r>
            <a:endParaRPr lang="en-US" altLang="ja-JP" sz="1200" b="1"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137206" y="8964875"/>
            <a:ext cx="6532154" cy="828966"/>
          </a:xfrm>
          <a:prstGeom prst="roundRect">
            <a:avLst>
              <a:gd name="adj" fmla="val 0"/>
            </a:avLst>
          </a:prstGeom>
          <a:solidFill>
            <a:srgbClr val="CCFFCC">
              <a:alpha val="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4952" tIns="37477" rIns="74952" bIns="37477" rtlCol="0" anchor="ctr"/>
          <a:lstStyle/>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安全活動は、経営者や責任者の責務であるとともに、正社員、パート、アルバイト、派遣にかかわらず、従業員も全員参加することが重要です。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5405" indent="-135405"/>
            <a:r>
              <a:rPr lang="ja-JP" altLang="en-US" sz="1200" dirty="0">
                <a:solidFill>
                  <a:srgbClr val="33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従業員一人ひとりの安全意識を高めるために、朝礼などの場を活用したトップの</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安全で安心な職場づくり</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の表明や、チラシ などによる周知などが効果的です。</a:t>
            </a:r>
          </a:p>
        </p:txBody>
      </p:sp>
      <p:pic>
        <p:nvPicPr>
          <p:cNvPr id="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26132" y="3615709"/>
            <a:ext cx="1020976" cy="111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下矢印 3"/>
          <p:cNvSpPr/>
          <p:nvPr/>
        </p:nvSpPr>
        <p:spPr>
          <a:xfrm rot="16200000">
            <a:off x="4591712" y="3972887"/>
            <a:ext cx="447471" cy="50978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solidFill>
                <a:schemeClr val="tx1"/>
              </a:solidFill>
            </a:endParaRPr>
          </a:p>
        </p:txBody>
      </p:sp>
      <p:sp>
        <p:nvSpPr>
          <p:cNvPr id="2" name="テキスト ボックス 1"/>
          <p:cNvSpPr txBox="1"/>
          <p:nvPr/>
        </p:nvSpPr>
        <p:spPr>
          <a:xfrm>
            <a:off x="4121894" y="565372"/>
            <a:ext cx="2414444" cy="738664"/>
          </a:xfrm>
          <a:prstGeom prst="rect">
            <a:avLst/>
          </a:prstGeom>
          <a:noFill/>
          <a:ln>
            <a:solidFill>
              <a:schemeClr val="accent1"/>
            </a:solidFill>
          </a:ln>
        </p:spPr>
        <p:txBody>
          <a:bodyPr wrap="none" rtlCol="0">
            <a:sp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食品加工用機械</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は</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H25.10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労働安全衛生規則の改正</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により安全基準が定められています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4875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11101" y="2607652"/>
            <a:ext cx="6384148" cy="4443524"/>
          </a:xfrm>
          <a:prstGeom prst="rect">
            <a:avLst/>
          </a:prstGeom>
        </p:spPr>
        <p:txBody>
          <a:bodyPr wrap="square">
            <a:spAutoFit/>
          </a:bodyPr>
          <a:lstStyle/>
          <a:p>
            <a:pPr>
              <a:lnSpc>
                <a:spcPct val="150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＜厚生労働省ホームページ＞</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●「第三次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産業の労働災害防止対策に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ついて｜厚生労働省」</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http</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www.mhlw.go.jp/stf/seisakunitsuite/bunya/0000053858.html</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・「小売業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・飲食店における危険の「見える化」</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ツール」</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・「飲食店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を経営する皆さまへ　労働災害防止のための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ポイント」</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・「安全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衛生   安全な店舗づくりの進め方～４</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S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活動で転倒・転落災害を防ぎましょう</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・「職場</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での腰痛を予防</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しましょう」（</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H25.6.18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改正「職場における腰痛予防対策指針」）</a:t>
            </a:r>
            <a:endParaRPr lang="en-US" altLang="ja-JP" sz="1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＜滋賀労働局ホームページ</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●トップ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→上部の「事例・統計情報」タブ→「安全衛生関係」</a:t>
            </a: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shiga-roudoukyoku.jsite.mhlw.go.jp/hourei_seido_tetsuzuki/anzen_eisei.html</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・各種ガイドラインなど（「法令・制度など」→「その他」→「主要ガイドライン・基本通達」）  </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トップ→上部の「各種法令・制度・手続き」タブ→「安全衛生関係</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shiga-roudoukyoku.jsite.mhlw.go.jp/jirei_toukei/anzen_eisei.html</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・「職場での安全の基本」（「リーフレットなど」に掲載）</a:t>
            </a:r>
          </a:p>
          <a:p>
            <a:pPr>
              <a:lnSpc>
                <a:spcPct val="15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・転倒災害防止の各種リーフレット（「リーフレットなど」に掲載）</a:t>
            </a: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・災害事例（「災害</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事例・災害分析」→「業種別」→「飲食店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7152" y="9043987"/>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362085" y="9046024"/>
            <a:ext cx="4003019" cy="738664"/>
          </a:xfrm>
          <a:prstGeom prst="rect">
            <a:avLst/>
          </a:prstGeom>
          <a:noFill/>
        </p:spPr>
        <p:txBody>
          <a:bodyPr wrap="none" rtlCol="0">
            <a:spAutoFit/>
          </a:bodyPr>
          <a:lstStyle/>
          <a:p>
            <a:r>
              <a:rPr lang="ja-JP" altLang="en-US" sz="1050" dirty="0" smtClean="0"/>
              <a:t>滋賀労働局労働基準部健康安全課</a:t>
            </a:r>
            <a:r>
              <a:rPr lang="en-US" altLang="ja-JP" sz="1050" dirty="0" smtClean="0"/>
              <a:t>	</a:t>
            </a:r>
            <a:r>
              <a:rPr lang="en-US" altLang="zh-TW" sz="1050" dirty="0" smtClean="0"/>
              <a:t>TEL </a:t>
            </a:r>
            <a:r>
              <a:rPr lang="en-US" altLang="zh-TW" sz="1050" dirty="0"/>
              <a:t>077 (522) </a:t>
            </a:r>
            <a:r>
              <a:rPr lang="en-US" altLang="zh-TW" sz="1050"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endParaRPr lang="en-US" altLang="zh-TW" sz="1050" dirty="0"/>
          </a:p>
        </p:txBody>
      </p:sp>
      <p:cxnSp>
        <p:nvCxnSpPr>
          <p:cNvPr id="6" name="直線コネクタ 5"/>
          <p:cNvCxnSpPr/>
          <p:nvPr/>
        </p:nvCxnSpPr>
        <p:spPr>
          <a:xfrm>
            <a:off x="260648" y="8899134"/>
            <a:ext cx="6337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142521" y="2648580"/>
            <a:ext cx="6552728" cy="4464660"/>
          </a:xfrm>
          <a:prstGeom prst="roundRect">
            <a:avLst>
              <a:gd name="adj" fmla="val 2231"/>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7828" tIns="43914" rIns="87828" bIns="43914" rtlCol="0" anchor="ctr"/>
          <a:lstStyle/>
          <a:p>
            <a:pPr algn="ctr"/>
            <a:endParaRPr kumimoji="1" lang="ja-JP" altLang="en-US" dirty="0"/>
          </a:p>
        </p:txBody>
      </p:sp>
      <p:sp>
        <p:nvSpPr>
          <p:cNvPr id="15" name="角丸四角形 14"/>
          <p:cNvSpPr/>
          <p:nvPr/>
        </p:nvSpPr>
        <p:spPr>
          <a:xfrm>
            <a:off x="5945278" y="4809676"/>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16" name="正方形/長方形 15"/>
          <p:cNvSpPr/>
          <p:nvPr/>
        </p:nvSpPr>
        <p:spPr>
          <a:xfrm>
            <a:off x="4289095" y="4809676"/>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右矢印 16"/>
          <p:cNvSpPr/>
          <p:nvPr/>
        </p:nvSpPr>
        <p:spPr>
          <a:xfrm rot="13862174" flipV="1">
            <a:off x="6171610" y="5021500"/>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15484" y="8081245"/>
            <a:ext cx="6539358" cy="461665"/>
          </a:xfrm>
          <a:prstGeom prst="rect">
            <a:avLst/>
          </a:prstGeom>
          <a:noFill/>
        </p:spPr>
        <p:txBody>
          <a:bodyPr wrap="squar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年度から、小売業や飲食店などのサービス分野も対象になりました。</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受付先着順です！（厚労省予算の範囲で実施）</a:t>
            </a:r>
            <a:endParaRPr kumimoji="1" lang="ja-JP" altLang="en-US" sz="1200" dirty="0">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31" name="テキスト ボックス 30"/>
          <p:cNvSpPr txBox="1"/>
          <p:nvPr/>
        </p:nvSpPr>
        <p:spPr>
          <a:xfrm>
            <a:off x="116632" y="2288704"/>
            <a:ext cx="6223178" cy="338554"/>
          </a:xfrm>
          <a:prstGeom prst="rect">
            <a:avLst/>
          </a:prstGeom>
          <a:noFill/>
        </p:spPr>
        <p:txBody>
          <a:bodyPr wrap="none" rtlCol="0">
            <a:spAutoFit/>
          </a:bodyPr>
          <a:lstStyle/>
          <a:p>
            <a:r>
              <a:rPr lang="ja-JP" altLang="en-US" sz="1600" i="1" dirty="0" smtClean="0">
                <a:solidFill>
                  <a:schemeClr val="tx2"/>
                </a:solidFill>
                <a:latin typeface="HGP創英角ﾎﾟｯﾌﾟ体" panose="040B0A00000000000000" pitchFamily="50" charset="-128"/>
                <a:ea typeface="HGP創英角ﾎﾟｯﾌﾟ体" panose="040B0A00000000000000" pitchFamily="50" charset="-128"/>
              </a:rPr>
              <a:t>より詳細な安全</a:t>
            </a:r>
            <a:r>
              <a:rPr lang="ja-JP" altLang="en-US" sz="1600" i="1" dirty="0">
                <a:solidFill>
                  <a:schemeClr val="tx2"/>
                </a:solidFill>
                <a:latin typeface="HGP創英角ﾎﾟｯﾌﾟ体" panose="040B0A00000000000000" pitchFamily="50" charset="-128"/>
                <a:ea typeface="HGP創英角ﾎﾟｯﾌﾟ体" panose="040B0A00000000000000" pitchFamily="50" charset="-128"/>
              </a:rPr>
              <a:t>のため</a:t>
            </a:r>
            <a:r>
              <a:rPr lang="ja-JP" altLang="en-US" sz="1600" i="1" dirty="0" smtClean="0">
                <a:solidFill>
                  <a:schemeClr val="tx2"/>
                </a:solidFill>
                <a:latin typeface="HGP創英角ﾎﾟｯﾌﾟ体" panose="040B0A00000000000000" pitchFamily="50" charset="-128"/>
                <a:ea typeface="HGP創英角ﾎﾟｯﾌﾟ体" panose="040B0A00000000000000" pitchFamily="50" charset="-128"/>
              </a:rPr>
              <a:t>のツール</a:t>
            </a:r>
            <a:r>
              <a:rPr kumimoji="1" lang="ja-JP" altLang="en-US" sz="1600" i="1" dirty="0" smtClean="0">
                <a:solidFill>
                  <a:schemeClr val="tx2"/>
                </a:solidFill>
                <a:latin typeface="HGP創英角ﾎﾟｯﾌﾟ体" panose="040B0A00000000000000" pitchFamily="50" charset="-128"/>
                <a:ea typeface="HGP創英角ﾎﾟｯﾌﾟ体" panose="040B0A00000000000000" pitchFamily="50" charset="-128"/>
              </a:rPr>
              <a:t>は、以下のホームページをご覧ください</a:t>
            </a:r>
            <a:endParaRPr kumimoji="1" lang="ja-JP" altLang="en-US" sz="1600" i="1" dirty="0">
              <a:solidFill>
                <a:schemeClr val="tx2"/>
              </a:solidFill>
              <a:latin typeface="HGP創英角ﾎﾟｯﾌﾟ体" panose="040B0A00000000000000" pitchFamily="50" charset="-128"/>
              <a:ea typeface="HGP創英角ﾎﾟｯﾌﾟ体" panose="040B0A00000000000000" pitchFamily="50" charset="-128"/>
            </a:endParaRPr>
          </a:p>
        </p:txBody>
      </p:sp>
      <p:sp>
        <p:nvSpPr>
          <p:cNvPr id="2049" name="テキスト ボックス 2048"/>
          <p:cNvSpPr txBox="1"/>
          <p:nvPr/>
        </p:nvSpPr>
        <p:spPr>
          <a:xfrm>
            <a:off x="179215" y="7649197"/>
            <a:ext cx="6516034" cy="461665"/>
          </a:xfrm>
          <a:prstGeom prst="rect">
            <a:avLst/>
          </a:prstGeom>
          <a:noFill/>
        </p:spPr>
        <p:txBody>
          <a:bodyPr wrap="square" rtlCol="0">
            <a:spAutoFit/>
          </a:bodyPr>
          <a:lstStyle/>
          <a:p>
            <a:r>
              <a:rPr lang="ja-JP" altLang="en-US" sz="1200" dirty="0" smtClean="0">
                <a:latin typeface="ＭＳ Ｐ明朝" panose="02020600040205080304" pitchFamily="18" charset="-128"/>
                <a:ea typeface="ＭＳ Ｐ明朝" panose="02020600040205080304" pitchFamily="18"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衛生の専門家が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、①研修会（企業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集団を対象）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や②個別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事業場への訪問支援を行います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規模事業場であって、製造業、第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次産業、鉱業などが対象です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5914058" y="2792760"/>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36" name="正方形/長方形 35"/>
          <p:cNvSpPr/>
          <p:nvPr/>
        </p:nvSpPr>
        <p:spPr>
          <a:xfrm>
            <a:off x="4257875" y="2792760"/>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第三次産業　労働災害</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2" name="角丸四角形 2051"/>
          <p:cNvSpPr/>
          <p:nvPr/>
        </p:nvSpPr>
        <p:spPr>
          <a:xfrm>
            <a:off x="142520" y="7236670"/>
            <a:ext cx="4062175" cy="340519"/>
          </a:xfrm>
          <a:prstGeom prst="roundRect">
            <a:avLst/>
          </a:prstGeom>
          <a:ln w="28575">
            <a:solidFill>
              <a:srgbClr val="FF0000"/>
            </a:solidFill>
          </a:ln>
        </p:spPr>
        <p:txBody>
          <a:bodyPr wrap="square">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中小規模事業場安全衛生サポート事業</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（無料）</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3" name="正方形/長方形 2052"/>
          <p:cNvSpPr/>
          <p:nvPr/>
        </p:nvSpPr>
        <p:spPr>
          <a:xfrm>
            <a:off x="4204696" y="7217149"/>
            <a:ext cx="2629665" cy="415498"/>
          </a:xfrm>
          <a:prstGeom prst="rect">
            <a:avLst/>
          </a:prstGeom>
        </p:spPr>
        <p:txBody>
          <a:bodyPr wrap="square">
            <a:spAutoFit/>
          </a:bodyPr>
          <a:lstStyle/>
          <a:p>
            <a:r>
              <a:rPr lang="en-US" altLang="ja-JP" sz="1050" dirty="0" smtClean="0">
                <a:latin typeface="+mn-ea"/>
                <a:cs typeface="メイリオ" panose="020B0604030504040204" pitchFamily="50" charset="-128"/>
              </a:rPr>
              <a:t>※</a:t>
            </a:r>
            <a:r>
              <a:rPr lang="ja-JP" altLang="en-US" sz="1050" dirty="0" smtClean="0">
                <a:latin typeface="+mn-ea"/>
                <a:cs typeface="メイリオ" panose="020B0604030504040204" pitchFamily="50" charset="-128"/>
              </a:rPr>
              <a:t>厚生労働省補助事業として</a:t>
            </a:r>
            <a:endParaRPr lang="en-US" altLang="ja-JP" sz="1050" dirty="0" smtClean="0">
              <a:latin typeface="+mn-ea"/>
              <a:cs typeface="メイリオ" panose="020B0604030504040204" pitchFamily="50" charset="-128"/>
            </a:endParaRPr>
          </a:p>
          <a:p>
            <a:r>
              <a:rPr lang="ja-JP" altLang="en-US" sz="1050" dirty="0">
                <a:latin typeface="+mn-ea"/>
                <a:cs typeface="メイリオ" panose="020B0604030504040204" pitchFamily="50" charset="-128"/>
              </a:rPr>
              <a:t>　</a:t>
            </a:r>
            <a:r>
              <a:rPr lang="ja-JP" altLang="en-US" sz="1050" dirty="0" smtClean="0">
                <a:latin typeface="+mn-ea"/>
                <a:cs typeface="メイリオ" panose="020B0604030504040204" pitchFamily="50" charset="-128"/>
              </a:rPr>
              <a:t>中央労働災害防止協会が実施しています　　　　　　　</a:t>
            </a:r>
            <a:endParaRPr lang="ja-JP" altLang="en-US" sz="1050" dirty="0">
              <a:latin typeface="+mn-ea"/>
              <a:cs typeface="メイリオ" panose="020B0604030504040204" pitchFamily="50" charset="-128"/>
            </a:endParaRPr>
          </a:p>
        </p:txBody>
      </p:sp>
      <p:sp>
        <p:nvSpPr>
          <p:cNvPr id="44" name="角丸四角形 43"/>
          <p:cNvSpPr/>
          <p:nvPr/>
        </p:nvSpPr>
        <p:spPr>
          <a:xfrm>
            <a:off x="5988711" y="8369277"/>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45" name="正方形/長方形 44"/>
          <p:cNvSpPr/>
          <p:nvPr/>
        </p:nvSpPr>
        <p:spPr>
          <a:xfrm>
            <a:off x="4332528" y="8369277"/>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安全衛生サポート事業</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右矢印 45"/>
          <p:cNvSpPr/>
          <p:nvPr/>
        </p:nvSpPr>
        <p:spPr>
          <a:xfrm rot="13862174" flipV="1">
            <a:off x="6191708" y="8621900"/>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右矢印 42"/>
          <p:cNvSpPr/>
          <p:nvPr/>
        </p:nvSpPr>
        <p:spPr>
          <a:xfrm rot="13862174" flipV="1">
            <a:off x="6133653" y="3072749"/>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5805843" y="9613066"/>
            <a:ext cx="998991"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2016.7</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更新</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2313" y="103384"/>
            <a:ext cx="1017047" cy="932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33256" y="1131949"/>
            <a:ext cx="958157" cy="962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 4"/>
          <p:cNvGraphicFramePr>
            <a:graphicFrameLocks noGrp="1"/>
          </p:cNvGraphicFramePr>
          <p:nvPr>
            <p:extLst>
              <p:ext uri="{D42A27DB-BD31-4B8C-83A1-F6EECF244321}">
                <p14:modId xmlns:p14="http://schemas.microsoft.com/office/powerpoint/2010/main" val="1721788139"/>
              </p:ext>
            </p:extLst>
          </p:nvPr>
        </p:nvGraphicFramePr>
        <p:xfrm>
          <a:off x="72008" y="488504"/>
          <a:ext cx="5517232" cy="1774938"/>
        </p:xfrm>
        <a:graphic>
          <a:graphicData uri="http://schemas.openxmlformats.org/drawingml/2006/table">
            <a:tbl>
              <a:tblPr>
                <a:tableStyleId>{5940675A-B579-460E-94D1-54222C63F5DA}</a:tableStyleId>
              </a:tblPr>
              <a:tblGrid>
                <a:gridCol w="1052736"/>
                <a:gridCol w="4464496"/>
              </a:tblGrid>
              <a:tr h="231672">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転倒</a:t>
                      </a:r>
                      <a:endParaRPr lang="ja-JP" altLang="en-US" sz="11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36000" indent="0" algn="l"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作業中に食洗機前の溝に足をとられ、その際に足を捻挫した。</a:t>
                      </a:r>
                      <a:endParaRPr lang="ja-JP" altLang="en-US" sz="11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r>
              <a:tr h="386121">
                <a:tc>
                  <a:txBody>
                    <a:bodyPr/>
                    <a:lstStyle/>
                    <a:p>
                      <a:pPr algn="ctr" fontAlgn="ctr"/>
                      <a:r>
                        <a:rPr lang="ja-JP" altLang="en-US"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切れ、こすれ</a:t>
                      </a:r>
                      <a:endParaRPr lang="ja-JP" altLang="en-US" sz="1100" b="0" i="0" u="none" strike="noStrike">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36000" indent="0" algn="l"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調理場で、包丁でキャベツを刻んでいたところ、誤って指先を切る。</a:t>
                      </a:r>
                      <a:endParaRPr lang="ja-JP" altLang="en-US" sz="11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r>
              <a:tr h="617794">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切れ、こすれ</a:t>
                      </a:r>
                      <a:endParaRPr lang="ja-JP" altLang="en-US" sz="11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36000" indent="0" algn="l"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ネギスライサーの使用時に挿入口に詰まりがあり、電源を</a:t>
                      </a: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off</a:t>
                      </a: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にしたが、惰性回転の停止確認を怠り、取り除くために指を入れた際に指先を負傷。</a:t>
                      </a:r>
                      <a:endParaRPr lang="ja-JP" altLang="en-US" sz="11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r>
              <a:tr h="539351">
                <a:tc>
                  <a:txBody>
                    <a:bodyPr/>
                    <a:lstStyle/>
                    <a:p>
                      <a:pPr algn="ctr" fontAlgn="ctr"/>
                      <a:r>
                        <a:rPr lang="ja-JP" altLang="en-US"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高温・低温の物との接触</a:t>
                      </a:r>
                      <a:endParaRPr lang="ja-JP" altLang="en-US" sz="1100" b="0" i="0" u="none" strike="noStrike">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36000" algn="l"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厨房でフライヤーの清掃時に、フライヤーの下の油入れ寸胴を出そうとしたときに台の滑車が動かずに油がこぼれ出て、両腕に油がかかり火傷。</a:t>
                      </a:r>
                      <a:endParaRPr lang="ja-JP" altLang="en-US" sz="11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r>
            </a:tbl>
          </a:graphicData>
        </a:graphic>
      </p:graphicFrame>
      <p:sp>
        <p:nvSpPr>
          <p:cNvPr id="25" name="テキスト ボックス 24"/>
          <p:cNvSpPr txBox="1"/>
          <p:nvPr/>
        </p:nvSpPr>
        <p:spPr>
          <a:xfrm>
            <a:off x="175942" y="119172"/>
            <a:ext cx="3881192" cy="307777"/>
          </a:xfrm>
          <a:prstGeom prst="rect">
            <a:avLst/>
          </a:prstGeom>
          <a:noFill/>
          <a:ln>
            <a:solidFill>
              <a:schemeClr val="accent1"/>
            </a:solidFill>
          </a:ln>
        </p:spPr>
        <p:txBody>
          <a:bodyPr wrap="non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滋賀県での労働災害事例</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（飲食店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655087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847</Words>
  <Application>Microsoft Office PowerPoint</Application>
  <PresentationFormat>A4 210 x 297 mm</PresentationFormat>
  <Paragraphs>136</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滋賀労働局</dc:creator>
  <cp:lastModifiedBy>小林　弦太</cp:lastModifiedBy>
  <cp:revision>70</cp:revision>
  <cp:lastPrinted>2014-11-19T01:12:21Z</cp:lastPrinted>
  <dcterms:created xsi:type="dcterms:W3CDTF">2014-09-22T01:13:08Z</dcterms:created>
  <dcterms:modified xsi:type="dcterms:W3CDTF">2016-07-06T23:31:34Z</dcterms:modified>
</cp:coreProperties>
</file>