
<file path=[Content_Types].xml><?xml version="1.0" encoding="utf-8"?>
<Types xmlns="http://schemas.openxmlformats.org/package/2006/content-types">
  <Default Extension="png" ContentType="image/png"/>
  <Default Extension="emf" ContentType="image/x-emf"/>
  <Default Extension="jpeg" ContentType="image/jpeg"/>
  <Default Extension="wmf" ContentType="image/x-w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57" r:id="rId5"/>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936" y="179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oleObject" Target="file:///\\SDL33000001\pref\&#20849;&#26377;&#12501;&#12457;&#12523;&#12480;&#65288;&#28363;&#36032;&#65289;\&#65313;&#12288;&#23616;&#32626;&#20849;&#36890;&#12501;&#12457;&#12523;&#12480;\06&#20581;&#24247;&#23433;&#20840;&#35506;&#12304;&#23616;&#32626;&#20849;&#26377;&#12305;\&#28797;&#23475;&#30330;&#29983;&#29366;&#27841;\&#30330;&#29983;&#21407;&#22240;&#12398;&#20998;&#26512;&#65286;&#28797;&#23475;&#20107;&#20363;\HP&#26410;&#25522;&#36617;&#12391;&#12377;&#12364;&#12289;&#32626;&#12391;&#23550;&#22806;&#30340;&#12395;&#27963;&#29992;&#12375;&#12390;&#12424;&#12356;&#12391;&#12377;&#65288;&#20170;&#24460;&#20316;&#26989;&#24460;&#12395;HP&#25522;&#36617;&#20104;&#23450;&#65289;\&#20171;&#35703;&#32207;&#21512;&#23550;&#31574;H26.11.26&#30330;&#34920;&#20104;&#23450;\&#20171;&#35703;&#32207;&#21512;&#23550;&#31574;&#12496;&#12483;&#12463;&#12487;&#12540;&#1247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377936038249996"/>
          <c:y val="0.3416848776422044"/>
          <c:w val="0.57940747482215038"/>
          <c:h val="0.48124234470691163"/>
        </c:manualLayout>
      </c:layout>
      <c:barChart>
        <c:barDir val="bar"/>
        <c:grouping val="percentStacked"/>
        <c:varyColors val="0"/>
        <c:ser>
          <c:idx val="0"/>
          <c:order val="0"/>
          <c:tx>
            <c:strRef>
              <c:f>'（２）休業日数'!$K$11</c:f>
              <c:strCache>
                <c:ptCount val="1"/>
                <c:pt idx="0">
                  <c:v>４日以上２週未満</c:v>
                </c:pt>
              </c:strCache>
            </c:strRef>
          </c:tx>
          <c:spPr>
            <a:ln>
              <a:solidFill>
                <a:schemeClr val="bg1"/>
              </a:solidFill>
            </a:ln>
            <a:effectLst>
              <a:outerShdw blurRad="50800" dist="38100" dir="2700000" algn="tl" rotWithShape="0">
                <a:prstClr val="black">
                  <a:alpha val="40000"/>
                </a:prstClr>
              </a:outerShdw>
            </a:effectLst>
          </c:spPr>
          <c:invertIfNegative val="0"/>
          <c:dLbls>
            <c:txPr>
              <a:bodyPr/>
              <a:lstStyle/>
              <a:p>
                <a:pPr>
                  <a:defRPr>
                    <a:solidFill>
                      <a:schemeClr val="bg1"/>
                    </a:solidFill>
                  </a:defRPr>
                </a:pPr>
                <a:endParaRPr lang="ja-JP"/>
              </a:p>
            </c:txPr>
            <c:showLegendKey val="0"/>
            <c:showVal val="1"/>
            <c:showCatName val="0"/>
            <c:showSerName val="0"/>
            <c:showPercent val="0"/>
            <c:showBubbleSize val="0"/>
            <c:showLeaderLines val="0"/>
          </c:dLbls>
          <c:cat>
            <c:strRef>
              <c:f>'（２）休業日数'!$J$12:$J$13</c:f>
              <c:strCache>
                <c:ptCount val="2"/>
                <c:pt idx="0">
                  <c:v>製造業</c:v>
                </c:pt>
                <c:pt idx="1">
                  <c:v>社会福祉施設</c:v>
                </c:pt>
              </c:strCache>
            </c:strRef>
          </c:cat>
          <c:val>
            <c:numRef>
              <c:f>'（２）休業日数'!$K$12:$K$13</c:f>
              <c:numCache>
                <c:formatCode>0.0%</c:formatCode>
                <c:ptCount val="2"/>
                <c:pt idx="0">
                  <c:v>0.22088353413654618</c:v>
                </c:pt>
                <c:pt idx="1">
                  <c:v>0.21111111111111111</c:v>
                </c:pt>
              </c:numCache>
            </c:numRef>
          </c:val>
        </c:ser>
        <c:ser>
          <c:idx val="1"/>
          <c:order val="1"/>
          <c:tx>
            <c:strRef>
              <c:f>'（２）休業日数'!$L$11</c:f>
              <c:strCache>
                <c:ptCount val="1"/>
                <c:pt idx="0">
                  <c:v>２週以上１月未満</c:v>
                </c:pt>
              </c:strCache>
            </c:strRef>
          </c:tx>
          <c:spPr>
            <a:ln>
              <a:solidFill>
                <a:schemeClr val="bg1"/>
              </a:solidFill>
            </a:ln>
            <a:effectLst>
              <a:outerShdw blurRad="50800" dist="38100" dir="2700000" algn="tl" rotWithShape="0">
                <a:prstClr val="black">
                  <a:alpha val="40000"/>
                </a:prstClr>
              </a:outerShdw>
            </a:effectLst>
          </c:spPr>
          <c:invertIfNegative val="0"/>
          <c:dLbls>
            <c:txPr>
              <a:bodyPr/>
              <a:lstStyle/>
              <a:p>
                <a:pPr>
                  <a:defRPr>
                    <a:solidFill>
                      <a:schemeClr val="bg1"/>
                    </a:solidFill>
                  </a:defRPr>
                </a:pPr>
                <a:endParaRPr lang="ja-JP"/>
              </a:p>
            </c:txPr>
            <c:showLegendKey val="0"/>
            <c:showVal val="1"/>
            <c:showCatName val="0"/>
            <c:showSerName val="0"/>
            <c:showPercent val="0"/>
            <c:showBubbleSize val="0"/>
            <c:showLeaderLines val="0"/>
          </c:dLbls>
          <c:cat>
            <c:strRef>
              <c:f>'（２）休業日数'!$J$12:$J$13</c:f>
              <c:strCache>
                <c:ptCount val="2"/>
                <c:pt idx="0">
                  <c:v>製造業</c:v>
                </c:pt>
                <c:pt idx="1">
                  <c:v>社会福祉施設</c:v>
                </c:pt>
              </c:strCache>
            </c:strRef>
          </c:cat>
          <c:val>
            <c:numRef>
              <c:f>'（２）休業日数'!$L$12:$L$13</c:f>
              <c:numCache>
                <c:formatCode>0.0%</c:formatCode>
                <c:ptCount val="2"/>
                <c:pt idx="0">
                  <c:v>0.25702811244979917</c:v>
                </c:pt>
                <c:pt idx="1">
                  <c:v>0.27037037037037037</c:v>
                </c:pt>
              </c:numCache>
            </c:numRef>
          </c:val>
        </c:ser>
        <c:ser>
          <c:idx val="2"/>
          <c:order val="2"/>
          <c:tx>
            <c:strRef>
              <c:f>'（２）休業日数'!$M$11</c:f>
              <c:strCache>
                <c:ptCount val="1"/>
                <c:pt idx="0">
                  <c:v>１月以上３月未満</c:v>
                </c:pt>
              </c:strCache>
            </c:strRef>
          </c:tx>
          <c:spPr>
            <a:ln>
              <a:solidFill>
                <a:schemeClr val="bg1"/>
              </a:solidFill>
            </a:ln>
            <a:effectLst>
              <a:outerShdw blurRad="50800" dist="38100" dir="2700000" algn="tl" rotWithShape="0">
                <a:prstClr val="black">
                  <a:alpha val="40000"/>
                </a:prstClr>
              </a:outerShdw>
            </a:effectLst>
          </c:spPr>
          <c:invertIfNegative val="0"/>
          <c:dLbls>
            <c:txPr>
              <a:bodyPr/>
              <a:lstStyle/>
              <a:p>
                <a:pPr>
                  <a:defRPr>
                    <a:solidFill>
                      <a:schemeClr val="bg1"/>
                    </a:solidFill>
                  </a:defRPr>
                </a:pPr>
                <a:endParaRPr lang="ja-JP"/>
              </a:p>
            </c:txPr>
            <c:showLegendKey val="0"/>
            <c:showVal val="1"/>
            <c:showCatName val="0"/>
            <c:showSerName val="0"/>
            <c:showPercent val="0"/>
            <c:showBubbleSize val="0"/>
            <c:showLeaderLines val="0"/>
          </c:dLbls>
          <c:cat>
            <c:strRef>
              <c:f>'（２）休業日数'!$J$12:$J$13</c:f>
              <c:strCache>
                <c:ptCount val="2"/>
                <c:pt idx="0">
                  <c:v>製造業</c:v>
                </c:pt>
                <c:pt idx="1">
                  <c:v>社会福祉施設</c:v>
                </c:pt>
              </c:strCache>
            </c:strRef>
          </c:cat>
          <c:val>
            <c:numRef>
              <c:f>'（２）休業日数'!$M$12:$M$13</c:f>
              <c:numCache>
                <c:formatCode>0.0%</c:formatCode>
                <c:ptCount val="2"/>
                <c:pt idx="0">
                  <c:v>0.39759036144578314</c:v>
                </c:pt>
                <c:pt idx="1">
                  <c:v>0.40370370370370373</c:v>
                </c:pt>
              </c:numCache>
            </c:numRef>
          </c:val>
        </c:ser>
        <c:ser>
          <c:idx val="3"/>
          <c:order val="3"/>
          <c:tx>
            <c:strRef>
              <c:f>'（２）休業日数'!$N$11</c:f>
              <c:strCache>
                <c:ptCount val="1"/>
                <c:pt idx="0">
                  <c:v>３月以上６月未満</c:v>
                </c:pt>
              </c:strCache>
            </c:strRef>
          </c:tx>
          <c:spPr>
            <a:ln>
              <a:solidFill>
                <a:schemeClr val="bg1"/>
              </a:solidFill>
            </a:ln>
            <a:effectLst>
              <a:outerShdw blurRad="50800" dist="38100" dir="2700000" algn="tl" rotWithShape="0">
                <a:prstClr val="black">
                  <a:alpha val="40000"/>
                </a:prstClr>
              </a:outerShdw>
            </a:effectLst>
          </c:spPr>
          <c:invertIfNegative val="0"/>
          <c:dLbls>
            <c:dLbl>
              <c:idx val="0"/>
              <c:layout>
                <c:manualLayout>
                  <c:x val="6.9991251093613298E-6"/>
                  <c:y val="0"/>
                </c:manualLayout>
              </c:layout>
              <c:spPr/>
              <c:txPr>
                <a:bodyPr/>
                <a:lstStyle/>
                <a:p>
                  <a:pPr>
                    <a:defRPr sz="900">
                      <a:solidFill>
                        <a:schemeClr val="bg1"/>
                      </a:solidFill>
                    </a:defRPr>
                  </a:pPr>
                  <a:endParaRPr lang="ja-JP"/>
                </a:p>
              </c:txPr>
              <c:showLegendKey val="0"/>
              <c:showVal val="1"/>
              <c:showCatName val="0"/>
              <c:showSerName val="0"/>
              <c:showPercent val="0"/>
              <c:showBubbleSize val="0"/>
            </c:dLbl>
            <c:dLbl>
              <c:idx val="1"/>
              <c:layout>
                <c:manualLayout>
                  <c:x val="0"/>
                  <c:y val="0"/>
                </c:manualLayout>
              </c:layout>
              <c:showLegendKey val="0"/>
              <c:showVal val="1"/>
              <c:showCatName val="0"/>
              <c:showSerName val="0"/>
              <c:showPercent val="0"/>
              <c:showBubbleSize val="0"/>
            </c:dLbl>
            <c:txPr>
              <a:bodyPr/>
              <a:lstStyle/>
              <a:p>
                <a:pPr>
                  <a:defRPr>
                    <a:solidFill>
                      <a:schemeClr val="bg1"/>
                    </a:solidFill>
                  </a:defRPr>
                </a:pPr>
                <a:endParaRPr lang="ja-JP"/>
              </a:p>
            </c:txPr>
            <c:showLegendKey val="0"/>
            <c:showVal val="1"/>
            <c:showCatName val="0"/>
            <c:showSerName val="0"/>
            <c:showPercent val="0"/>
            <c:showBubbleSize val="0"/>
            <c:showLeaderLines val="0"/>
          </c:dLbls>
          <c:cat>
            <c:strRef>
              <c:f>'（２）休業日数'!$J$12:$J$13</c:f>
              <c:strCache>
                <c:ptCount val="2"/>
                <c:pt idx="0">
                  <c:v>製造業</c:v>
                </c:pt>
                <c:pt idx="1">
                  <c:v>社会福祉施設</c:v>
                </c:pt>
              </c:strCache>
            </c:strRef>
          </c:cat>
          <c:val>
            <c:numRef>
              <c:f>'（２）休業日数'!$N$12:$N$13</c:f>
              <c:numCache>
                <c:formatCode>0.0%</c:formatCode>
                <c:ptCount val="2"/>
                <c:pt idx="0">
                  <c:v>9.558232931726908E-2</c:v>
                </c:pt>
                <c:pt idx="1">
                  <c:v>9.2592592592592587E-2</c:v>
                </c:pt>
              </c:numCache>
            </c:numRef>
          </c:val>
        </c:ser>
        <c:ser>
          <c:idx val="4"/>
          <c:order val="4"/>
          <c:tx>
            <c:strRef>
              <c:f>'（２）休業日数'!$O$11</c:f>
              <c:strCache>
                <c:ptCount val="1"/>
                <c:pt idx="0">
                  <c:v>６月以上</c:v>
                </c:pt>
              </c:strCache>
            </c:strRef>
          </c:tx>
          <c:spPr>
            <a:ln>
              <a:solidFill>
                <a:schemeClr val="bg1"/>
              </a:solidFill>
            </a:ln>
            <a:effectLst>
              <a:outerShdw blurRad="50800" dist="38100" dir="2700000" algn="tl" rotWithShape="0">
                <a:prstClr val="black">
                  <a:alpha val="40000"/>
                </a:prstClr>
              </a:outerShdw>
            </a:effectLst>
          </c:spPr>
          <c:invertIfNegative val="0"/>
          <c:dLbls>
            <c:dLbl>
              <c:idx val="0"/>
              <c:layout>
                <c:manualLayout>
                  <c:x val="-4.4707489210087478E-2"/>
                  <c:y val="-0.12923134056687441"/>
                </c:manualLayout>
              </c:layout>
              <c:showLegendKey val="0"/>
              <c:showVal val="1"/>
              <c:showCatName val="0"/>
              <c:showSerName val="0"/>
              <c:showPercent val="0"/>
              <c:showBubbleSize val="0"/>
            </c:dLbl>
            <c:dLbl>
              <c:idx val="1"/>
              <c:layout>
                <c:manualLayout>
                  <c:x val="-4.8937194865869962E-2"/>
                  <c:y val="-0.1444348480443296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'（２）休業日数'!$J$12:$J$13</c:f>
              <c:strCache>
                <c:ptCount val="2"/>
                <c:pt idx="0">
                  <c:v>製造業</c:v>
                </c:pt>
                <c:pt idx="1">
                  <c:v>社会福祉施設</c:v>
                </c:pt>
              </c:strCache>
            </c:strRef>
          </c:cat>
          <c:val>
            <c:numRef>
              <c:f>'（２）休業日数'!$O$12:$O$13</c:f>
              <c:numCache>
                <c:formatCode>0.0%</c:formatCode>
                <c:ptCount val="2"/>
                <c:pt idx="0">
                  <c:v>2.4096385542168676E-2</c:v>
                </c:pt>
                <c:pt idx="1">
                  <c:v>2.2222222222222223E-2</c:v>
                </c:pt>
              </c:numCache>
            </c:numRef>
          </c:val>
        </c:ser>
        <c:ser>
          <c:idx val="5"/>
          <c:order val="5"/>
          <c:tx>
            <c:strRef>
              <c:f>'（２）休業日数'!$P$11</c:f>
              <c:strCache>
                <c:ptCount val="1"/>
                <c:pt idx="0">
                  <c:v>死亡</c:v>
                </c:pt>
              </c:strCache>
            </c:strRef>
          </c:tx>
          <c:spPr>
            <a:ln>
              <a:solidFill>
                <a:schemeClr val="bg1"/>
              </a:solidFill>
            </a:ln>
            <a:effectLst>
              <a:outerShdw blurRad="50800" dist="38100" dir="2700000" algn="tl" rotWithShape="0">
                <a:prstClr val="black">
                  <a:alpha val="40000"/>
                </a:prstClr>
              </a:outerShdw>
            </a:effectLst>
          </c:spPr>
          <c:invertIfNegative val="0"/>
          <c:dLbls>
            <c:dLbl>
              <c:idx val="0"/>
              <c:layout>
                <c:manualLayout>
                  <c:x val="1.3924681854384568E-2"/>
                  <c:y val="-0.12923098287375234"/>
                </c:manualLayout>
              </c:layout>
              <c:showLegendKey val="0"/>
              <c:showVal val="1"/>
              <c:showCatName val="0"/>
              <c:showSerName val="0"/>
              <c:showPercent val="0"/>
              <c:showBubbleSize val="0"/>
            </c:dLbl>
            <c:dLbl>
              <c:idx val="1"/>
              <c:layout>
                <c:manualLayout>
                  <c:x val="1.9494861601832912E-2"/>
                  <c:y val="-0.1444346279177231"/>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'（２）休業日数'!$J$12:$J$13</c:f>
              <c:strCache>
                <c:ptCount val="2"/>
                <c:pt idx="0">
                  <c:v>製造業</c:v>
                </c:pt>
                <c:pt idx="1">
                  <c:v>社会福祉施設</c:v>
                </c:pt>
              </c:strCache>
            </c:strRef>
          </c:cat>
          <c:val>
            <c:numRef>
              <c:f>'（２）休業日数'!$P$12:$P$13</c:f>
              <c:numCache>
                <c:formatCode>0.0%</c:formatCode>
                <c:ptCount val="2"/>
                <c:pt idx="0">
                  <c:v>4.8192771084337354E-3</c:v>
                </c:pt>
                <c:pt idx="1">
                  <c:v>0</c:v>
                </c:pt>
              </c:numCache>
            </c:numRef>
          </c:val>
        </c:ser>
        <c:dLbls>
          <c:showLegendKey val="0"/>
          <c:showVal val="0"/>
          <c:showCatName val="0"/>
          <c:showSerName val="0"/>
          <c:showPercent val="0"/>
          <c:showBubbleSize val="0"/>
        </c:dLbls>
        <c:gapWidth val="150"/>
        <c:overlap val="100"/>
        <c:axId val="129305984"/>
        <c:axId val="129320064"/>
      </c:barChart>
      <c:catAx>
        <c:axId val="129305984"/>
        <c:scaling>
          <c:orientation val="minMax"/>
        </c:scaling>
        <c:delete val="0"/>
        <c:axPos val="l"/>
        <c:majorTickMark val="out"/>
        <c:minorTickMark val="none"/>
        <c:tickLblPos val="nextTo"/>
        <c:txPr>
          <a:bodyPr/>
          <a:lstStyle/>
          <a:p>
            <a:pPr>
              <a:defRPr sz="1000" baseline="0">
                <a:latin typeface="HG丸ｺﾞｼｯｸM-PRO" panose="020F0600000000000000" pitchFamily="50" charset="-128"/>
                <a:ea typeface="HG丸ｺﾞｼｯｸM-PRO" panose="020F0600000000000000" pitchFamily="50" charset="-128"/>
              </a:defRPr>
            </a:pPr>
            <a:endParaRPr lang="ja-JP"/>
          </a:p>
        </c:txPr>
        <c:crossAx val="129320064"/>
        <c:crosses val="autoZero"/>
        <c:auto val="1"/>
        <c:lblAlgn val="ctr"/>
        <c:lblOffset val="100"/>
        <c:noMultiLvlLbl val="0"/>
      </c:catAx>
      <c:valAx>
        <c:axId val="129320064"/>
        <c:scaling>
          <c:orientation val="minMax"/>
        </c:scaling>
        <c:delete val="0"/>
        <c:axPos val="b"/>
        <c:majorGridlines/>
        <c:numFmt formatCode="0%" sourceLinked="1"/>
        <c:majorTickMark val="out"/>
        <c:minorTickMark val="none"/>
        <c:tickLblPos val="nextTo"/>
        <c:crossAx val="129305984"/>
        <c:crosses val="autoZero"/>
        <c:crossBetween val="between"/>
      </c:valAx>
      <c:spPr>
        <a:ln>
          <a:solidFill>
            <a:schemeClr val="bg1"/>
          </a:solidFill>
        </a:ln>
      </c:spPr>
    </c:plotArea>
    <c:legend>
      <c:legendPos val="r"/>
      <c:layout>
        <c:manualLayout>
          <c:xMode val="edge"/>
          <c:yMode val="edge"/>
          <c:x val="2.1231195846105185E-3"/>
          <c:y val="5.4599525320980238E-2"/>
          <c:w val="0.99613660975543605"/>
          <c:h val="0.25927542061422726"/>
        </c:manualLayout>
      </c:layout>
      <c:overlay val="0"/>
      <c:txPr>
        <a:bodyPr/>
        <a:lstStyle/>
        <a:p>
          <a:pPr>
            <a:defRPr sz="950" baseline="0">
              <a:latin typeface="HG丸ｺﾞｼｯｸM-PRO" panose="020F0600000000000000" pitchFamily="50" charset="-128"/>
              <a:ea typeface="HG丸ｺﾞｼｯｸM-PRO" panose="020F0600000000000000" pitchFamily="50" charset="-128"/>
            </a:defRPr>
          </a:pPr>
          <a:endParaRPr lang="ja-JP"/>
        </a:p>
      </c:txPr>
    </c:legend>
    <c:plotVisOnly val="1"/>
    <c:dispBlanksAs val="gap"/>
    <c:showDLblsOverMax val="0"/>
  </c:chart>
  <c:spPr>
    <a:noFill/>
    <a:ln>
      <a:noFill/>
    </a:ln>
  </c:sp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3801195536974207"/>
          <c:y val="0.21232325936400959"/>
          <c:w val="0.70043678334792758"/>
          <c:h val="0.78767674063599036"/>
        </c:manualLayout>
      </c:layout>
      <c:barChart>
        <c:barDir val="bar"/>
        <c:grouping val="clustered"/>
        <c:varyColors val="0"/>
        <c:ser>
          <c:idx val="0"/>
          <c:order val="0"/>
          <c:tx>
            <c:strRef>
              <c:f>'（３）事故の型別'!$B$1</c:f>
              <c:strCache>
                <c:ptCount val="1"/>
                <c:pt idx="0">
                  <c:v>社会福祉施設</c:v>
                </c:pt>
              </c:strCache>
            </c:strRef>
          </c:tx>
          <c:spPr>
            <a:solidFill>
              <a:schemeClr val="bg1">
                <a:lumMod val="65000"/>
              </a:schemeClr>
            </a:solidFill>
            <a:ln>
              <a:solidFill>
                <a:schemeClr val="bg1"/>
              </a:solidFill>
            </a:ln>
            <a:effectLst>
              <a:outerShdw blurRad="50800" dist="38100" dir="2700000" algn="tl" rotWithShape="0">
                <a:prstClr val="black">
                  <a:alpha val="40000"/>
                </a:prstClr>
              </a:outerShdw>
            </a:effectLst>
          </c:spPr>
          <c:invertIfNegative val="0"/>
          <c:dLbls>
            <c:showLegendKey val="0"/>
            <c:showVal val="1"/>
            <c:showCatName val="0"/>
            <c:showSerName val="0"/>
            <c:showPercent val="0"/>
            <c:showBubbleSize val="0"/>
            <c:showLeaderLines val="0"/>
          </c:dLbls>
          <c:cat>
            <c:strRef>
              <c:f>'（３）事故の型別'!$A$2:$A$5</c:f>
              <c:strCache>
                <c:ptCount val="4"/>
                <c:pt idx="0">
                  <c:v>動作の反動、無理な動作</c:v>
                </c:pt>
                <c:pt idx="1">
                  <c:v>転倒</c:v>
                </c:pt>
                <c:pt idx="2">
                  <c:v>交通事故（道路）</c:v>
                </c:pt>
                <c:pt idx="3">
                  <c:v>墜落、転落</c:v>
                </c:pt>
              </c:strCache>
            </c:strRef>
          </c:cat>
          <c:val>
            <c:numRef>
              <c:f>'（３）事故の型別'!$B$2:$B$5</c:f>
              <c:numCache>
                <c:formatCode>0.0%</c:formatCode>
                <c:ptCount val="4"/>
                <c:pt idx="0">
                  <c:v>0.42222222222222222</c:v>
                </c:pt>
                <c:pt idx="1">
                  <c:v>0.24814814814814815</c:v>
                </c:pt>
                <c:pt idx="2">
                  <c:v>6.6666666666666666E-2</c:v>
                </c:pt>
                <c:pt idx="3">
                  <c:v>4.8148148148148148E-2</c:v>
                </c:pt>
              </c:numCache>
            </c:numRef>
          </c:val>
        </c:ser>
        <c:ser>
          <c:idx val="1"/>
          <c:order val="1"/>
          <c:tx>
            <c:strRef>
              <c:f>'（３）事故の型別'!$C$1</c:f>
              <c:strCache>
                <c:ptCount val="1"/>
                <c:pt idx="0">
                  <c:v>全産業計</c:v>
                </c:pt>
              </c:strCache>
            </c:strRef>
          </c:tx>
          <c:spPr>
            <a:solidFill>
              <a:schemeClr val="accent5">
                <a:lumMod val="75000"/>
              </a:schemeClr>
            </a:solidFill>
            <a:ln>
              <a:solidFill>
                <a:schemeClr val="bg1"/>
              </a:solidFill>
            </a:ln>
            <a:effectLst>
              <a:outerShdw blurRad="50800" dist="38100" dir="2700000" algn="tl" rotWithShape="0">
                <a:prstClr val="black">
                  <a:alpha val="40000"/>
                </a:prstClr>
              </a:outerShdw>
            </a:effectLst>
          </c:spPr>
          <c:invertIfNegative val="0"/>
          <c:dLbls>
            <c:showLegendKey val="0"/>
            <c:showVal val="1"/>
            <c:showCatName val="0"/>
            <c:showSerName val="0"/>
            <c:showPercent val="0"/>
            <c:showBubbleSize val="0"/>
            <c:showLeaderLines val="0"/>
          </c:dLbls>
          <c:cat>
            <c:strRef>
              <c:f>'（３）事故の型別'!$A$2:$A$5</c:f>
              <c:strCache>
                <c:ptCount val="4"/>
                <c:pt idx="0">
                  <c:v>動作の反動、無理な動作</c:v>
                </c:pt>
                <c:pt idx="1">
                  <c:v>転倒</c:v>
                </c:pt>
                <c:pt idx="2">
                  <c:v>交通事故（道路）</c:v>
                </c:pt>
                <c:pt idx="3">
                  <c:v>墜落、転落</c:v>
                </c:pt>
              </c:strCache>
            </c:strRef>
          </c:cat>
          <c:val>
            <c:numRef>
              <c:f>'（３）事故の型別'!$C$2:$C$5</c:f>
              <c:numCache>
                <c:formatCode>0.0%</c:formatCode>
                <c:ptCount val="4"/>
                <c:pt idx="0">
                  <c:v>0.13255869101256817</c:v>
                </c:pt>
                <c:pt idx="1">
                  <c:v>0.20298790609437989</c:v>
                </c:pt>
                <c:pt idx="2">
                  <c:v>5.7149632440123312E-2</c:v>
                </c:pt>
                <c:pt idx="3">
                  <c:v>0.16433483519089401</c:v>
                </c:pt>
              </c:numCache>
            </c:numRef>
          </c:val>
        </c:ser>
        <c:dLbls>
          <c:showLegendKey val="0"/>
          <c:showVal val="0"/>
          <c:showCatName val="0"/>
          <c:showSerName val="0"/>
          <c:showPercent val="0"/>
          <c:showBubbleSize val="0"/>
        </c:dLbls>
        <c:gapWidth val="150"/>
        <c:axId val="137472640"/>
        <c:axId val="137482624"/>
      </c:barChart>
      <c:catAx>
        <c:axId val="137472640"/>
        <c:scaling>
          <c:orientation val="maxMin"/>
        </c:scaling>
        <c:delete val="0"/>
        <c:axPos val="l"/>
        <c:majorTickMark val="out"/>
        <c:minorTickMark val="none"/>
        <c:tickLblPos val="nextTo"/>
        <c:crossAx val="137482624"/>
        <c:crosses val="autoZero"/>
        <c:auto val="1"/>
        <c:lblAlgn val="ctr"/>
        <c:lblOffset val="100"/>
        <c:noMultiLvlLbl val="0"/>
      </c:catAx>
      <c:valAx>
        <c:axId val="137482624"/>
        <c:scaling>
          <c:orientation val="minMax"/>
        </c:scaling>
        <c:delete val="0"/>
        <c:axPos val="t"/>
        <c:numFmt formatCode="0%" sourceLinked="0"/>
        <c:majorTickMark val="out"/>
        <c:minorTickMark val="none"/>
        <c:tickLblPos val="nextTo"/>
        <c:crossAx val="137472640"/>
        <c:crosses val="autoZero"/>
        <c:crossBetween val="between"/>
        <c:majorUnit val="0.1"/>
      </c:valAx>
      <c:spPr>
        <a:noFill/>
      </c:spPr>
    </c:plotArea>
    <c:legend>
      <c:legendPos val="r"/>
      <c:layout>
        <c:manualLayout>
          <c:xMode val="edge"/>
          <c:yMode val="edge"/>
          <c:x val="0.5740075932326113"/>
          <c:y val="0.73792370240340699"/>
          <c:w val="0.15470380728113597"/>
          <c:h val="0.234652506299211"/>
        </c:manualLayout>
      </c:layout>
      <c:overlay val="0"/>
    </c:legend>
    <c:plotVisOnly val="1"/>
    <c:dispBlanksAs val="gap"/>
    <c:showDLblsOverMax val="0"/>
  </c:chart>
  <c:spPr>
    <a:noFill/>
    <a:ln>
      <a:noFill/>
    </a:ln>
  </c:sp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0.74329</cdr:x>
      <cdr:y>0.61755</cdr:y>
    </cdr:from>
    <cdr:to>
      <cdr:x>0.76546</cdr:x>
      <cdr:y>0.70005</cdr:y>
    </cdr:to>
    <cdr:cxnSp macro="">
      <cdr:nvCxnSpPr>
        <cdr:cNvPr id="2" name="直線コネクタ 1"/>
        <cdr:cNvCxnSpPr/>
      </cdr:nvCxnSpPr>
      <cdr:spPr bwMode="auto">
        <a:xfrm xmlns:a="http://schemas.openxmlformats.org/drawingml/2006/main" flipH="1">
          <a:off x="4455989" y="971841"/>
          <a:ext cx="132908" cy="129830"/>
        </a:xfrm>
        <a:prstGeom xmlns:a="http://schemas.openxmlformats.org/drawingml/2006/main" prst="line">
          <a:avLst/>
        </a:prstGeom>
        <a:solidFill xmlns:a="http://schemas.openxmlformats.org/drawingml/2006/main">
          <a:srgbClr val="FFFFFF"/>
        </a:solidFill>
        <a:ln xmlns:a="http://schemas.openxmlformats.org/drawingml/2006/main" w="9525" cap="flat" cmpd="sng" algn="ctr">
          <a:solidFill>
            <a:srgbClr val="000000"/>
          </a:solidFill>
          <a:prstDash val="solid"/>
          <a:round/>
          <a:headEnd type="none" w="med" len="med"/>
          <a:tailEnd type="none" w="med" len="med"/>
        </a:ln>
        <a:effectLst xmlns:a="http://schemas.openxmlformats.org/drawingml/2006/main"/>
      </cdr:spPr>
    </cdr:cxnSp>
  </cdr:relSizeAnchor>
  <cdr:relSizeAnchor xmlns:cdr="http://schemas.openxmlformats.org/drawingml/2006/chartDrawing">
    <cdr:from>
      <cdr:x>0.71042</cdr:x>
      <cdr:y>0.56371</cdr:y>
    </cdr:from>
    <cdr:to>
      <cdr:x>0.73203</cdr:x>
      <cdr:y>0.64628</cdr:y>
    </cdr:to>
    <cdr:cxnSp macro="">
      <cdr:nvCxnSpPr>
        <cdr:cNvPr id="3" name="直線コネクタ 2"/>
        <cdr:cNvCxnSpPr/>
      </cdr:nvCxnSpPr>
      <cdr:spPr bwMode="auto">
        <a:xfrm xmlns:a="http://schemas.openxmlformats.org/drawingml/2006/main">
          <a:off x="4258936" y="887104"/>
          <a:ext cx="129550" cy="129940"/>
        </a:xfrm>
        <a:prstGeom xmlns:a="http://schemas.openxmlformats.org/drawingml/2006/main" prst="line">
          <a:avLst/>
        </a:prstGeom>
        <a:solidFill xmlns:a="http://schemas.openxmlformats.org/drawingml/2006/main">
          <a:srgbClr val="FFFFFF"/>
        </a:solidFill>
        <a:ln xmlns:a="http://schemas.openxmlformats.org/drawingml/2006/main" w="9525" cap="flat" cmpd="sng" algn="ctr">
          <a:solidFill>
            <a:srgbClr val="000000"/>
          </a:solidFill>
          <a:prstDash val="solid"/>
          <a:round/>
          <a:headEnd type="none" w="med" len="med"/>
          <a:tailEnd type="none" w="med" len="med"/>
        </a:ln>
        <a:effectLst xmlns:a="http://schemas.openxmlformats.org/drawingml/2006/main"/>
      </cdr:spPr>
    </cdr:cxnSp>
  </cdr:relSizeAnchor>
  <cdr:relSizeAnchor xmlns:cdr="http://schemas.openxmlformats.org/drawingml/2006/chartDrawing">
    <cdr:from>
      <cdr:x>0.71336</cdr:x>
      <cdr:y>0.3285</cdr:y>
    </cdr:from>
    <cdr:to>
      <cdr:x>0.73497</cdr:x>
      <cdr:y>0.41107</cdr:y>
    </cdr:to>
    <cdr:cxnSp macro="">
      <cdr:nvCxnSpPr>
        <cdr:cNvPr id="4" name="直線コネクタ 3"/>
        <cdr:cNvCxnSpPr/>
      </cdr:nvCxnSpPr>
      <cdr:spPr bwMode="auto">
        <a:xfrm xmlns:a="http://schemas.openxmlformats.org/drawingml/2006/main">
          <a:off x="4276557" y="516958"/>
          <a:ext cx="129549" cy="129940"/>
        </a:xfrm>
        <a:prstGeom xmlns:a="http://schemas.openxmlformats.org/drawingml/2006/main" prst="line">
          <a:avLst/>
        </a:prstGeom>
        <a:solidFill xmlns:a="http://schemas.openxmlformats.org/drawingml/2006/main">
          <a:srgbClr val="FFFFFF"/>
        </a:solidFill>
        <a:ln xmlns:a="http://schemas.openxmlformats.org/drawingml/2006/main" w="9525" cap="flat" cmpd="sng" algn="ctr">
          <a:solidFill>
            <a:srgbClr val="000000"/>
          </a:solidFill>
          <a:prstDash val="solid"/>
          <a:round/>
          <a:headEnd type="none" w="med" len="med"/>
          <a:tailEnd type="none" w="med" len="med"/>
        </a:ln>
        <a:effectLst xmlns:a="http://schemas.openxmlformats.org/drawingml/2006/main"/>
      </cdr:spPr>
    </cdr:cxnSp>
  </cdr:relSizeAnchor>
  <cdr:relSizeAnchor xmlns:cdr="http://schemas.openxmlformats.org/drawingml/2006/chartDrawing">
    <cdr:from>
      <cdr:x>0.74573</cdr:x>
      <cdr:y>0.3583</cdr:y>
    </cdr:from>
    <cdr:to>
      <cdr:x>0.7679</cdr:x>
      <cdr:y>0.44081</cdr:y>
    </cdr:to>
    <cdr:cxnSp macro="">
      <cdr:nvCxnSpPr>
        <cdr:cNvPr id="6" name="直線コネクタ 5"/>
        <cdr:cNvCxnSpPr/>
      </cdr:nvCxnSpPr>
      <cdr:spPr bwMode="auto">
        <a:xfrm xmlns:a="http://schemas.openxmlformats.org/drawingml/2006/main" flipH="1">
          <a:off x="4470632" y="563857"/>
          <a:ext cx="132908" cy="129846"/>
        </a:xfrm>
        <a:prstGeom xmlns:a="http://schemas.openxmlformats.org/drawingml/2006/main" prst="line">
          <a:avLst/>
        </a:prstGeom>
        <a:solidFill xmlns:a="http://schemas.openxmlformats.org/drawingml/2006/main">
          <a:srgbClr val="FFFFFF"/>
        </a:solidFill>
        <a:ln xmlns:a="http://schemas.openxmlformats.org/drawingml/2006/main" w="9525" cap="flat" cmpd="sng" algn="ctr">
          <a:solidFill>
            <a:srgbClr val="000000"/>
          </a:solidFill>
          <a:prstDash val="solid"/>
          <a:round/>
          <a:headEnd type="none" w="med" len="med"/>
          <a:tailEnd type="none" w="med" len="med"/>
        </a:ln>
        <a:effectLst xmlns:a="http://schemas.openxmlformats.org/drawingml/2006/main"/>
      </cdr:spPr>
    </cdr:cxn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6E99B0E-4D43-49F5-B0D7-F07B72F792BE}" type="datetimeFigureOut">
              <a:rPr kumimoji="1" lang="ja-JP" altLang="en-US" smtClean="0"/>
              <a:t>2015/4/22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C6F60-DD40-4E17-A0D8-F3FBF11F972D}" type="slidenum">
              <a:rPr kumimoji="1" lang="ja-JP" altLang="en-US" smtClean="0"/>
              <a:t>‹#›</a:t>
            </a:fld>
            <a:endParaRPr kumimoji="1" lang="ja-JP" altLang="en-US"/>
          </a:p>
        </p:txBody>
      </p:sp>
    </p:spTree>
    <p:extLst>
      <p:ext uri="{BB962C8B-B14F-4D97-AF65-F5344CB8AC3E}">
        <p14:creationId xmlns:p14="http://schemas.microsoft.com/office/powerpoint/2010/main" val="1674024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6E99B0E-4D43-49F5-B0D7-F07B72F792BE}" type="datetimeFigureOut">
              <a:rPr kumimoji="1" lang="ja-JP" altLang="en-US" smtClean="0"/>
              <a:t>2015/4/22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C6F60-DD40-4E17-A0D8-F3FBF11F972D}" type="slidenum">
              <a:rPr kumimoji="1" lang="ja-JP" altLang="en-US" smtClean="0"/>
              <a:t>‹#›</a:t>
            </a:fld>
            <a:endParaRPr kumimoji="1" lang="ja-JP" altLang="en-US"/>
          </a:p>
        </p:txBody>
      </p:sp>
    </p:spTree>
    <p:extLst>
      <p:ext uri="{BB962C8B-B14F-4D97-AF65-F5344CB8AC3E}">
        <p14:creationId xmlns:p14="http://schemas.microsoft.com/office/powerpoint/2010/main" val="4196730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6E99B0E-4D43-49F5-B0D7-F07B72F792BE}" type="datetimeFigureOut">
              <a:rPr kumimoji="1" lang="ja-JP" altLang="en-US" smtClean="0"/>
              <a:t>2015/4/22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C6F60-DD40-4E17-A0D8-F3FBF11F972D}" type="slidenum">
              <a:rPr kumimoji="1" lang="ja-JP" altLang="en-US" smtClean="0"/>
              <a:t>‹#›</a:t>
            </a:fld>
            <a:endParaRPr kumimoji="1" lang="ja-JP" altLang="en-US"/>
          </a:p>
        </p:txBody>
      </p:sp>
    </p:spTree>
    <p:extLst>
      <p:ext uri="{BB962C8B-B14F-4D97-AF65-F5344CB8AC3E}">
        <p14:creationId xmlns:p14="http://schemas.microsoft.com/office/powerpoint/2010/main" val="2708640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6E99B0E-4D43-49F5-B0D7-F07B72F792BE}" type="datetimeFigureOut">
              <a:rPr kumimoji="1" lang="ja-JP" altLang="en-US" smtClean="0"/>
              <a:t>2015/4/22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C6F60-DD40-4E17-A0D8-F3FBF11F972D}" type="slidenum">
              <a:rPr kumimoji="1" lang="ja-JP" altLang="en-US" smtClean="0"/>
              <a:t>‹#›</a:t>
            </a:fld>
            <a:endParaRPr kumimoji="1" lang="ja-JP" altLang="en-US"/>
          </a:p>
        </p:txBody>
      </p:sp>
    </p:spTree>
    <p:extLst>
      <p:ext uri="{BB962C8B-B14F-4D97-AF65-F5344CB8AC3E}">
        <p14:creationId xmlns:p14="http://schemas.microsoft.com/office/powerpoint/2010/main" val="3228119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6E99B0E-4D43-49F5-B0D7-F07B72F792BE}" type="datetimeFigureOut">
              <a:rPr kumimoji="1" lang="ja-JP" altLang="en-US" smtClean="0"/>
              <a:t>2015/4/22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C6F60-DD40-4E17-A0D8-F3FBF11F972D}" type="slidenum">
              <a:rPr kumimoji="1" lang="ja-JP" altLang="en-US" smtClean="0"/>
              <a:t>‹#›</a:t>
            </a:fld>
            <a:endParaRPr kumimoji="1" lang="ja-JP" altLang="en-US"/>
          </a:p>
        </p:txBody>
      </p:sp>
    </p:spTree>
    <p:extLst>
      <p:ext uri="{BB962C8B-B14F-4D97-AF65-F5344CB8AC3E}">
        <p14:creationId xmlns:p14="http://schemas.microsoft.com/office/powerpoint/2010/main" val="1713643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6E99B0E-4D43-49F5-B0D7-F07B72F792BE}" type="datetimeFigureOut">
              <a:rPr kumimoji="1" lang="ja-JP" altLang="en-US" smtClean="0"/>
              <a:t>2015/4/22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79C6F60-DD40-4E17-A0D8-F3FBF11F972D}" type="slidenum">
              <a:rPr kumimoji="1" lang="ja-JP" altLang="en-US" smtClean="0"/>
              <a:t>‹#›</a:t>
            </a:fld>
            <a:endParaRPr kumimoji="1" lang="ja-JP" altLang="en-US"/>
          </a:p>
        </p:txBody>
      </p:sp>
    </p:spTree>
    <p:extLst>
      <p:ext uri="{BB962C8B-B14F-4D97-AF65-F5344CB8AC3E}">
        <p14:creationId xmlns:p14="http://schemas.microsoft.com/office/powerpoint/2010/main" val="2572912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6E99B0E-4D43-49F5-B0D7-F07B72F792BE}" type="datetimeFigureOut">
              <a:rPr kumimoji="1" lang="ja-JP" altLang="en-US" smtClean="0"/>
              <a:t>2015/4/22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79C6F60-DD40-4E17-A0D8-F3FBF11F972D}" type="slidenum">
              <a:rPr kumimoji="1" lang="ja-JP" altLang="en-US" smtClean="0"/>
              <a:t>‹#›</a:t>
            </a:fld>
            <a:endParaRPr kumimoji="1" lang="ja-JP" altLang="en-US"/>
          </a:p>
        </p:txBody>
      </p:sp>
    </p:spTree>
    <p:extLst>
      <p:ext uri="{BB962C8B-B14F-4D97-AF65-F5344CB8AC3E}">
        <p14:creationId xmlns:p14="http://schemas.microsoft.com/office/powerpoint/2010/main" val="296948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6E99B0E-4D43-49F5-B0D7-F07B72F792BE}" type="datetimeFigureOut">
              <a:rPr kumimoji="1" lang="ja-JP" altLang="en-US" smtClean="0"/>
              <a:t>2015/4/22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79C6F60-DD40-4E17-A0D8-F3FBF11F972D}" type="slidenum">
              <a:rPr kumimoji="1" lang="ja-JP" altLang="en-US" smtClean="0"/>
              <a:t>‹#›</a:t>
            </a:fld>
            <a:endParaRPr kumimoji="1" lang="ja-JP" altLang="en-US"/>
          </a:p>
        </p:txBody>
      </p:sp>
    </p:spTree>
    <p:extLst>
      <p:ext uri="{BB962C8B-B14F-4D97-AF65-F5344CB8AC3E}">
        <p14:creationId xmlns:p14="http://schemas.microsoft.com/office/powerpoint/2010/main" val="3511232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6E99B0E-4D43-49F5-B0D7-F07B72F792BE}" type="datetimeFigureOut">
              <a:rPr kumimoji="1" lang="ja-JP" altLang="en-US" smtClean="0"/>
              <a:t>2015/4/22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79C6F60-DD40-4E17-A0D8-F3FBF11F972D}" type="slidenum">
              <a:rPr kumimoji="1" lang="ja-JP" altLang="en-US" smtClean="0"/>
              <a:t>‹#›</a:t>
            </a:fld>
            <a:endParaRPr kumimoji="1" lang="ja-JP" altLang="en-US"/>
          </a:p>
        </p:txBody>
      </p:sp>
    </p:spTree>
    <p:extLst>
      <p:ext uri="{BB962C8B-B14F-4D97-AF65-F5344CB8AC3E}">
        <p14:creationId xmlns:p14="http://schemas.microsoft.com/office/powerpoint/2010/main" val="332892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6E99B0E-4D43-49F5-B0D7-F07B72F792BE}" type="datetimeFigureOut">
              <a:rPr kumimoji="1" lang="ja-JP" altLang="en-US" smtClean="0"/>
              <a:t>2015/4/22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79C6F60-DD40-4E17-A0D8-F3FBF11F972D}" type="slidenum">
              <a:rPr kumimoji="1" lang="ja-JP" altLang="en-US" smtClean="0"/>
              <a:t>‹#›</a:t>
            </a:fld>
            <a:endParaRPr kumimoji="1" lang="ja-JP" altLang="en-US"/>
          </a:p>
        </p:txBody>
      </p:sp>
    </p:spTree>
    <p:extLst>
      <p:ext uri="{BB962C8B-B14F-4D97-AF65-F5344CB8AC3E}">
        <p14:creationId xmlns:p14="http://schemas.microsoft.com/office/powerpoint/2010/main" val="1227326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6E99B0E-4D43-49F5-B0D7-F07B72F792BE}" type="datetimeFigureOut">
              <a:rPr kumimoji="1" lang="ja-JP" altLang="en-US" smtClean="0"/>
              <a:t>2015/4/22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79C6F60-DD40-4E17-A0D8-F3FBF11F972D}" type="slidenum">
              <a:rPr kumimoji="1" lang="ja-JP" altLang="en-US" smtClean="0"/>
              <a:t>‹#›</a:t>
            </a:fld>
            <a:endParaRPr kumimoji="1" lang="ja-JP" altLang="en-US"/>
          </a:p>
        </p:txBody>
      </p:sp>
    </p:spTree>
    <p:extLst>
      <p:ext uri="{BB962C8B-B14F-4D97-AF65-F5344CB8AC3E}">
        <p14:creationId xmlns:p14="http://schemas.microsoft.com/office/powerpoint/2010/main" val="2770684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F6E99B0E-4D43-49F5-B0D7-F07B72F792BE}" type="datetimeFigureOut">
              <a:rPr kumimoji="1" lang="ja-JP" altLang="en-US" smtClean="0"/>
              <a:t>2015/4/22</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779C6F60-DD40-4E17-A0D8-F3FBF11F972D}" type="slidenum">
              <a:rPr kumimoji="1" lang="ja-JP" altLang="en-US" smtClean="0"/>
              <a:t>‹#›</a:t>
            </a:fld>
            <a:endParaRPr kumimoji="1" lang="ja-JP" altLang="en-US"/>
          </a:p>
        </p:txBody>
      </p:sp>
    </p:spTree>
    <p:extLst>
      <p:ext uri="{BB962C8B-B14F-4D97-AF65-F5344CB8AC3E}">
        <p14:creationId xmlns:p14="http://schemas.microsoft.com/office/powerpoint/2010/main" val="8472430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higa-roudoukyoku.jsite.mhlw.go.jp/hourei_seido_tetsuzuki/anzen_eisei.html" TargetMode="Externa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hyperlink" Target="http://shiga-roudoukyoku.jsite.mhlw.go.jp/hourei_seido_tetsuzuki/anzen_eisei.html" TargetMode="External"/><Relationship Id="rId7" Type="http://schemas.openxmlformats.org/officeDocument/2006/relationships/image" Target="../media/image10.png"/><Relationship Id="rId2" Type="http://schemas.openxmlformats.org/officeDocument/2006/relationships/hyperlink" Target="http://www.mhlw.go.jp/stf/seisakunitsuite/bunya/0000053858.html" TargetMode="External"/><Relationship Id="rId1" Type="http://schemas.openxmlformats.org/officeDocument/2006/relationships/slideLayout" Target="../slideLayouts/slideLayout2.xml"/><Relationship Id="rId6" Type="http://schemas.openxmlformats.org/officeDocument/2006/relationships/chart" Target="../charts/chart2.xml"/><Relationship Id="rId5" Type="http://schemas.openxmlformats.org/officeDocument/2006/relationships/image" Target="../media/image9.wmf"/><Relationship Id="rId4" Type="http://schemas.openxmlformats.org/officeDocument/2006/relationships/hyperlink" Target="http://shiga-roudoukyoku.jsite.mhlw.go.jp/jirei_toukei/anzen_eisei.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16632" y="98846"/>
            <a:ext cx="6741367" cy="307777"/>
          </a:xfrm>
          <a:prstGeom prst="rect">
            <a:avLst/>
          </a:prstGeom>
        </p:spPr>
        <p:txBody>
          <a:bodyPr wrap="square">
            <a:spAutoFit/>
          </a:bodyPr>
          <a:lstStyle/>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施設長、安全衛生担当者の方へ</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（厚生労働省</a:t>
            </a:r>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滋賀労働局では社会福祉施設への安全衛生指導を強化しています）</a:t>
            </a: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正方形/長方形 4"/>
          <p:cNvSpPr/>
          <p:nvPr/>
        </p:nvSpPr>
        <p:spPr>
          <a:xfrm>
            <a:off x="188640" y="418674"/>
            <a:ext cx="6408712" cy="430887"/>
          </a:xfrm>
          <a:prstGeom prst="rect">
            <a:avLst/>
          </a:prstGeom>
          <a:noFill/>
          <a:ln w="38100">
            <a:solidFill>
              <a:srgbClr val="FF3300"/>
            </a:solidFill>
          </a:ln>
        </p:spPr>
        <p:txBody>
          <a:bodyPr wrap="square">
            <a:spAutoFit/>
          </a:bodyPr>
          <a:lstStyle/>
          <a:p>
            <a:pPr algn="ctr"/>
            <a:r>
              <a:rPr lang="ja-JP" altLang="en-US" sz="2200" b="1" dirty="0">
                <a:solidFill>
                  <a:srgbClr val="CC3300"/>
                </a:solidFill>
                <a:latin typeface="HG丸ｺﾞｼｯｸM-PRO" panose="020F0600000000000000" pitchFamily="50" charset="-128"/>
                <a:ea typeface="HG丸ｺﾞｼｯｸM-PRO" panose="020F0600000000000000" pitchFamily="50" charset="-128"/>
              </a:rPr>
              <a:t>社会</a:t>
            </a:r>
            <a:r>
              <a:rPr lang="ja-JP" altLang="en-US" sz="2200" b="1" dirty="0" smtClean="0">
                <a:solidFill>
                  <a:srgbClr val="CC3300"/>
                </a:solidFill>
                <a:latin typeface="HG丸ｺﾞｼｯｸM-PRO" panose="020F0600000000000000" pitchFamily="50" charset="-128"/>
                <a:ea typeface="HG丸ｺﾞｼｯｸM-PRO" panose="020F0600000000000000" pitchFamily="50" charset="-128"/>
              </a:rPr>
              <a:t>福祉施設で労働災害が多発しています！</a:t>
            </a:r>
            <a:endParaRPr lang="ja-JP" altLang="en-US" sz="2200" b="1" dirty="0">
              <a:solidFill>
                <a:srgbClr val="CC3300"/>
              </a:solidFill>
              <a:latin typeface="HG丸ｺﾞｼｯｸM-PRO" panose="020F0600000000000000" pitchFamily="50" charset="-128"/>
              <a:ea typeface="HG丸ｺﾞｼｯｸM-PRO" panose="020F0600000000000000" pitchFamily="50" charset="-128"/>
            </a:endParaRPr>
          </a:p>
        </p:txBody>
      </p:sp>
      <p:sp>
        <p:nvSpPr>
          <p:cNvPr id="6" name="正方形/長方形 5"/>
          <p:cNvSpPr/>
          <p:nvPr/>
        </p:nvSpPr>
        <p:spPr>
          <a:xfrm>
            <a:off x="383078" y="920552"/>
            <a:ext cx="6070257" cy="738664"/>
          </a:xfrm>
          <a:prstGeom prst="rect">
            <a:avLst/>
          </a:prstGeom>
        </p:spPr>
        <p:txBody>
          <a:bodyPr wrap="square">
            <a:spAutoFit/>
          </a:bodyPr>
          <a:lstStyle/>
          <a:p>
            <a:r>
              <a:rPr lang="ja-JP" altLang="en-US" sz="1400" dirty="0" smtClean="0"/>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第三次産業では、重篤な労働災害に遭</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（あ）</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い、骨折・重度の腰痛などで４日以上にわたり仕事を休んでいる</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人が</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毎年</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全国</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で</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50,000</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人</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以上にのぼっています。滋賀県では</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500</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人を超える人が被災しています。</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7" name="図 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2657" y="8841432"/>
            <a:ext cx="936104" cy="846772"/>
          </a:xfrm>
          <a:prstGeom prst="rect">
            <a:avLst/>
          </a:prstGeom>
          <a:noFill/>
          <a:ln>
            <a:noFill/>
          </a:ln>
        </p:spPr>
      </p:pic>
      <p:cxnSp>
        <p:nvCxnSpPr>
          <p:cNvPr id="11" name="直線コネクタ 10"/>
          <p:cNvCxnSpPr/>
          <p:nvPr/>
        </p:nvCxnSpPr>
        <p:spPr>
          <a:xfrm>
            <a:off x="216074" y="8667219"/>
            <a:ext cx="638127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242438" y="1784648"/>
            <a:ext cx="3086814" cy="340519"/>
          </a:xfrm>
          <a:prstGeom prst="roundRect">
            <a:avLst/>
          </a:prstGeom>
          <a:noFill/>
          <a:ln w="19050">
            <a:solidFill>
              <a:srgbClr val="FF0000"/>
            </a:solidFill>
          </a:ln>
        </p:spPr>
        <p:txBody>
          <a:bodyPr wrap="none" rtlCol="0">
            <a:spAutoFit/>
          </a:bodyPr>
          <a:lstStyle/>
          <a:p>
            <a:r>
              <a:rPr kumimoji="1" lang="ja-JP" altLang="en-US" sz="1400" dirty="0" smtClean="0">
                <a:latin typeface="ＤＦ特太ゴシック体" panose="020B0509000000000000" pitchFamily="49" charset="-128"/>
                <a:ea typeface="ＤＦ特太ゴシック体" panose="020B0509000000000000" pitchFamily="49" charset="-128"/>
              </a:rPr>
              <a:t>社会福祉施設では重篤な労災が多発</a:t>
            </a:r>
            <a:endParaRPr kumimoji="1" lang="ja-JP" altLang="en-US" sz="1400" dirty="0">
              <a:latin typeface="ＤＦ特太ゴシック体" panose="020B0509000000000000" pitchFamily="49" charset="-128"/>
              <a:ea typeface="ＤＦ特太ゴシック体" panose="020B0509000000000000" pitchFamily="49" charset="-128"/>
            </a:endParaRPr>
          </a:p>
        </p:txBody>
      </p:sp>
      <p:sp>
        <p:nvSpPr>
          <p:cNvPr id="16" name="テキスト ボックス 15"/>
          <p:cNvSpPr txBox="1"/>
          <p:nvPr/>
        </p:nvSpPr>
        <p:spPr>
          <a:xfrm>
            <a:off x="302247" y="2144688"/>
            <a:ext cx="6223097" cy="1369606"/>
          </a:xfrm>
          <a:prstGeom prst="rect">
            <a:avLst/>
          </a:prstGeom>
          <a:noFill/>
        </p:spPr>
        <p:txBody>
          <a:bodyPr wrap="square" rtlCol="0">
            <a:spAutoFit/>
          </a:bodyPr>
          <a:lstStyle/>
          <a:p>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　県内の社会福祉施設での労働災害は、最近</a:t>
            </a: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年間で３倍以上に増え</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ました</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pPr>
              <a:spcBef>
                <a:spcPts val="200"/>
              </a:spcBef>
            </a:pP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災害発生率は</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13</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年前後から平成</a:t>
            </a: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21</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年前後にかけて</a:t>
            </a:r>
            <a:r>
              <a:rPr kumimoji="1"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約</a:t>
            </a:r>
            <a:r>
              <a:rPr kumimoji="1" lang="en-US" altLang="ja-JP" sz="1300" b="1" dirty="0" smtClean="0">
                <a:latin typeface="メイリオ" panose="020B0604030504040204" pitchFamily="50" charset="-128"/>
                <a:ea typeface="メイリオ" panose="020B0604030504040204" pitchFamily="50" charset="-128"/>
                <a:cs typeface="メイリオ" panose="020B0604030504040204" pitchFamily="50" charset="-128"/>
              </a:rPr>
              <a:t>1.7</a:t>
            </a:r>
            <a:r>
              <a:rPr kumimoji="1"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倍と大きく増加</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し、なんと機械・設備を扱う</a:t>
            </a:r>
            <a:r>
              <a:rPr kumimoji="1"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製造業と同じ頻度にまで達しています</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pPr>
              <a:spcBef>
                <a:spcPts val="200"/>
              </a:spcBef>
            </a:pP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また、</a:t>
            </a:r>
            <a:r>
              <a:rPr kumimoji="1"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被災した場合の重篤度も、製造業と大きく変わりません。</a:t>
            </a:r>
            <a:endParaRPr kumimoji="1" lang="en-US" altLang="ja-JP" sz="13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spcBef>
                <a:spcPts val="200"/>
              </a:spcBef>
            </a:pP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なお、全国でも、社会福祉施設</a:t>
            </a: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で</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の労働災害が、最近</a:t>
            </a:r>
            <a:r>
              <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年間で</a:t>
            </a:r>
            <a:r>
              <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2.5</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倍に増加しており、雇用者数の増加率２倍を上回っています。</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テキスト ボックス 17"/>
          <p:cNvSpPr txBox="1"/>
          <p:nvPr/>
        </p:nvSpPr>
        <p:spPr>
          <a:xfrm>
            <a:off x="236874" y="6465168"/>
            <a:ext cx="6488943" cy="456535"/>
          </a:xfrm>
          <a:prstGeom prst="rect">
            <a:avLst/>
          </a:prstGeom>
          <a:noFill/>
        </p:spPr>
        <p:txBody>
          <a:bodyPr wrap="square" rtlCol="0">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上図　労働災害の重篤度</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（％、休業４日以上の死傷災害における休業見込日数の分布）</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72000" indent="-457200">
              <a:spcBef>
                <a:spcPts val="200"/>
              </a:spcBef>
            </a:pPr>
            <a:r>
              <a:rPr lang="ja-JP" altLang="en-US" sz="1000" dirty="0" smtClean="0">
                <a:latin typeface="ＭＳ Ｐ明朝" panose="02020600040205080304" pitchFamily="18" charset="-128"/>
                <a:ea typeface="ＭＳ Ｐ明朝" panose="02020600040205080304" pitchFamily="18" charset="-128"/>
              </a:rPr>
              <a:t>　出典：滋賀労働局が県内の労働災害（</a:t>
            </a:r>
            <a:r>
              <a:rPr lang="en-US" altLang="ja-JP" sz="1000" dirty="0" smtClean="0">
                <a:latin typeface="ＭＳ Ｐ明朝" panose="02020600040205080304" pitchFamily="18" charset="-128"/>
                <a:ea typeface="ＭＳ Ｐ明朝" panose="02020600040205080304" pitchFamily="18" charset="-128"/>
              </a:rPr>
              <a:t>H23</a:t>
            </a:r>
            <a:r>
              <a:rPr lang="ja-JP" altLang="en-US" sz="1000" dirty="0" smtClean="0">
                <a:latin typeface="ＭＳ Ｐ明朝" panose="02020600040205080304" pitchFamily="18" charset="-128"/>
                <a:ea typeface="ＭＳ Ｐ明朝" panose="02020600040205080304" pitchFamily="18" charset="-128"/>
              </a:rPr>
              <a:t>～</a:t>
            </a:r>
            <a:r>
              <a:rPr lang="en-US" altLang="ja-JP" sz="1000" dirty="0" smtClean="0">
                <a:latin typeface="ＭＳ Ｐ明朝" panose="02020600040205080304" pitchFamily="18" charset="-128"/>
                <a:ea typeface="ＭＳ Ｐ明朝" panose="02020600040205080304" pitchFamily="18" charset="-128"/>
              </a:rPr>
              <a:t>H25</a:t>
            </a:r>
            <a:r>
              <a:rPr lang="ja-JP" altLang="en-US" sz="1000" dirty="0" smtClean="0">
                <a:latin typeface="ＭＳ Ｐ明朝" panose="02020600040205080304" pitchFamily="18" charset="-128"/>
                <a:ea typeface="ＭＳ Ｐ明朝" panose="02020600040205080304" pitchFamily="18" charset="-128"/>
              </a:rPr>
              <a:t>）を労働者死傷病報告により集計。</a:t>
            </a:r>
            <a:endParaRPr lang="en-US" altLang="ja-JP" sz="1000" dirty="0" smtClean="0">
              <a:latin typeface="ＭＳ Ｐ明朝" panose="02020600040205080304" pitchFamily="18" charset="-128"/>
              <a:ea typeface="ＭＳ Ｐ明朝" panose="02020600040205080304" pitchFamily="18" charset="-128"/>
            </a:endParaRPr>
          </a:p>
        </p:txBody>
      </p:sp>
      <p:sp>
        <p:nvSpPr>
          <p:cNvPr id="21" name="テキスト ボックス 20"/>
          <p:cNvSpPr txBox="1"/>
          <p:nvPr/>
        </p:nvSpPr>
        <p:spPr>
          <a:xfrm>
            <a:off x="242438" y="7041232"/>
            <a:ext cx="4278735" cy="340519"/>
          </a:xfrm>
          <a:prstGeom prst="roundRect">
            <a:avLst/>
          </a:prstGeom>
          <a:noFill/>
          <a:ln w="19050">
            <a:solidFill>
              <a:srgbClr val="FF0000"/>
            </a:solidFill>
          </a:ln>
        </p:spPr>
        <p:txBody>
          <a:bodyPr wrap="none" rtlCol="0">
            <a:spAutoFit/>
          </a:bodyPr>
          <a:lstStyle/>
          <a:p>
            <a:r>
              <a:rPr kumimoji="1" lang="ja-JP" altLang="en-US" sz="1400" dirty="0" smtClean="0">
                <a:latin typeface="ＤＨＰ特太ゴシック体" panose="020B0500000000000000" pitchFamily="50" charset="-128"/>
                <a:ea typeface="ＤＨＰ特太ゴシック体" panose="020B0500000000000000" pitchFamily="50" charset="-128"/>
              </a:rPr>
              <a:t>第三次産業でも安全対策の推進が求められています</a:t>
            </a:r>
            <a:endParaRPr kumimoji="1" lang="ja-JP" altLang="en-US" sz="1400" dirty="0">
              <a:latin typeface="ＤＨＰ特太ゴシック体" panose="020B0500000000000000" pitchFamily="50" charset="-128"/>
              <a:ea typeface="ＤＨＰ特太ゴシック体" panose="020B0500000000000000" pitchFamily="50" charset="-128"/>
            </a:endParaRPr>
          </a:p>
        </p:txBody>
      </p:sp>
      <p:sp>
        <p:nvSpPr>
          <p:cNvPr id="22" name="テキスト ボックス 21"/>
          <p:cNvSpPr txBox="1"/>
          <p:nvPr/>
        </p:nvSpPr>
        <p:spPr>
          <a:xfrm>
            <a:off x="332656" y="7453759"/>
            <a:ext cx="6192688" cy="692497"/>
          </a:xfrm>
          <a:prstGeom prst="rect">
            <a:avLst/>
          </a:prstGeom>
          <a:noFill/>
        </p:spPr>
        <p:txBody>
          <a:bodyPr wrap="square" rtlCol="0">
            <a:spAutoFit/>
          </a:bodyPr>
          <a:lstStyle/>
          <a:p>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300" b="1" dirty="0" smtClean="0">
                <a:latin typeface="メイリオ" panose="020B0604030504040204" pitchFamily="50" charset="-128"/>
                <a:ea typeface="メイリオ" panose="020B0604030504040204" pitchFamily="50" charset="-128"/>
                <a:cs typeface="メイリオ" panose="020B0604030504040204" pitchFamily="50" charset="-128"/>
              </a:rPr>
              <a:t>26</a:t>
            </a:r>
            <a:r>
              <a:rPr kumimoji="1"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年３月に厚生労働省がガイドラインを策定</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し、従業員</a:t>
            </a: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人以上の事業場は、法令で選任義務のない第三次産業でも、事業者は、安全推進者を配置して、安全に関する職務を行わせることが求められるようになりました。</a:t>
            </a:r>
            <a:endPar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テキスト ボックス 18"/>
          <p:cNvSpPr txBox="1"/>
          <p:nvPr/>
        </p:nvSpPr>
        <p:spPr>
          <a:xfrm>
            <a:off x="1059419" y="8068394"/>
            <a:ext cx="5105885" cy="523220"/>
          </a:xfrm>
          <a:prstGeom prst="rect">
            <a:avLst/>
          </a:prstGeom>
          <a:noFill/>
        </p:spPr>
        <p:txBody>
          <a:bodyPr wrap="none" rtlCol="0">
            <a:spAutoFit/>
          </a:bodyPr>
          <a:lstStyle/>
          <a:p>
            <a:r>
              <a:rPr lang="ja-JP" altLang="en-US" sz="1400" dirty="0" smtClean="0">
                <a:solidFill>
                  <a:schemeClr val="tx2"/>
                </a:solidFill>
                <a:latin typeface="HGS創英角ﾎﾟｯﾌﾟ体" panose="040B0A00000000000000" pitchFamily="50" charset="-128"/>
                <a:ea typeface="HGS創英角ﾎﾟｯﾌﾟ体" panose="040B0A00000000000000" pitchFamily="50" charset="-128"/>
              </a:rPr>
              <a:t>ガイドラインは </a:t>
            </a:r>
            <a:r>
              <a:rPr lang="en-US" altLang="ja-JP" sz="1400" dirty="0" smtClean="0">
                <a:solidFill>
                  <a:schemeClr val="tx2"/>
                </a:solidFill>
                <a:latin typeface="HGS創英角ﾎﾟｯﾌﾟ体" panose="040B0A00000000000000" pitchFamily="50" charset="-128"/>
                <a:ea typeface="HGS創英角ﾎﾟｯﾌﾟ体" panose="040B0A00000000000000" pitchFamily="50" charset="-128"/>
              </a:rPr>
              <a:t>p.2</a:t>
            </a:r>
          </a:p>
          <a:p>
            <a:r>
              <a:rPr lang="ja-JP" altLang="en-US" sz="1400" dirty="0" smtClean="0">
                <a:solidFill>
                  <a:schemeClr val="tx2"/>
                </a:solidFill>
                <a:latin typeface="HGS創英角ﾎﾟｯﾌﾟ体" panose="040B0A00000000000000" pitchFamily="50" charset="-128"/>
                <a:ea typeface="HGS創英角ﾎﾟｯﾌﾟ体" panose="040B0A00000000000000" pitchFamily="50" charset="-128"/>
              </a:rPr>
              <a:t>安全対策の取り組み方、災害の内容は </a:t>
            </a:r>
            <a:r>
              <a:rPr lang="en-US" altLang="ja-JP" sz="1400" dirty="0" smtClean="0">
                <a:solidFill>
                  <a:schemeClr val="tx2"/>
                </a:solidFill>
                <a:latin typeface="HGS創英角ﾎﾟｯﾌﾟ体" panose="040B0A00000000000000" pitchFamily="50" charset="-128"/>
                <a:ea typeface="HGS創英角ﾎﾟｯﾌﾟ体" panose="040B0A00000000000000" pitchFamily="50" charset="-128"/>
              </a:rPr>
              <a:t>p.3</a:t>
            </a:r>
            <a:r>
              <a:rPr lang="ja-JP" altLang="en-US" sz="1400" dirty="0" smtClean="0">
                <a:solidFill>
                  <a:schemeClr val="tx2"/>
                </a:solidFill>
                <a:latin typeface="HGS創英角ﾎﾟｯﾌﾟ体" panose="040B0A00000000000000" pitchFamily="50" charset="-128"/>
                <a:ea typeface="HGS創英角ﾎﾟｯﾌﾟ体" panose="040B0A00000000000000" pitchFamily="50" charset="-128"/>
              </a:rPr>
              <a:t>～</a:t>
            </a:r>
            <a:r>
              <a:rPr lang="en-US" altLang="ja-JP" sz="1400" dirty="0" smtClean="0">
                <a:solidFill>
                  <a:schemeClr val="tx2"/>
                </a:solidFill>
                <a:latin typeface="HGS創英角ﾎﾟｯﾌﾟ体" panose="040B0A00000000000000" pitchFamily="50" charset="-128"/>
                <a:ea typeface="HGS創英角ﾎﾟｯﾌﾟ体" panose="040B0A00000000000000" pitchFamily="50" charset="-128"/>
              </a:rPr>
              <a:t>4</a:t>
            </a:r>
            <a:r>
              <a:rPr lang="ja-JP" altLang="en-US" sz="1400" dirty="0" smtClean="0">
                <a:solidFill>
                  <a:schemeClr val="tx2"/>
                </a:solidFill>
                <a:latin typeface="HGS創英角ﾎﾟｯﾌﾟ体" panose="040B0A00000000000000" pitchFamily="50" charset="-128"/>
                <a:ea typeface="HGS創英角ﾎﾟｯﾌﾟ体" panose="040B0A00000000000000" pitchFamily="50" charset="-128"/>
              </a:rPr>
              <a:t>　をチェック！</a:t>
            </a:r>
            <a:endParaRPr kumimoji="1" lang="ja-JP" altLang="en-US" sz="1400" dirty="0">
              <a:solidFill>
                <a:schemeClr val="tx2"/>
              </a:solidFill>
              <a:latin typeface="HGS創英角ﾎﾟｯﾌﾟ体" panose="040B0A00000000000000" pitchFamily="50" charset="-128"/>
              <a:ea typeface="HGS創英角ﾎﾟｯﾌﾟ体" panose="040B0A00000000000000" pitchFamily="50" charset="-128"/>
            </a:endParaRPr>
          </a:p>
        </p:txBody>
      </p:sp>
      <p:sp>
        <p:nvSpPr>
          <p:cNvPr id="23" name="右矢印 22"/>
          <p:cNvSpPr/>
          <p:nvPr/>
        </p:nvSpPr>
        <p:spPr>
          <a:xfrm>
            <a:off x="548680" y="8121352"/>
            <a:ext cx="360040" cy="361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 name="表 1"/>
          <p:cNvGraphicFramePr>
            <a:graphicFrameLocks noGrp="1"/>
          </p:cNvGraphicFramePr>
          <p:nvPr>
            <p:extLst>
              <p:ext uri="{D42A27DB-BD31-4B8C-83A1-F6EECF244321}">
                <p14:modId xmlns:p14="http://schemas.microsoft.com/office/powerpoint/2010/main" val="1789263189"/>
              </p:ext>
            </p:extLst>
          </p:nvPr>
        </p:nvGraphicFramePr>
        <p:xfrm>
          <a:off x="448829" y="3883626"/>
          <a:ext cx="2438400" cy="952500"/>
        </p:xfrm>
        <a:graphic>
          <a:graphicData uri="http://schemas.openxmlformats.org/drawingml/2006/table">
            <a:tbl>
              <a:tblPr>
                <a:tableStyleId>{616DA210-FB5B-4158-B5E0-FEB733F419BA}</a:tableStyleId>
              </a:tblPr>
              <a:tblGrid>
                <a:gridCol w="1066800"/>
                <a:gridCol w="685800"/>
                <a:gridCol w="685800"/>
              </a:tblGrid>
              <a:tr h="238125">
                <a:tc rowSpan="2">
                  <a:txBody>
                    <a:bodyPr/>
                    <a:lstStyle/>
                    <a:p>
                      <a:pPr algn="ctr"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gridSpan="2">
                  <a:txBody>
                    <a:bodyPr/>
                    <a:lstStyle/>
                    <a:p>
                      <a:pPr algn="ctr" fontAlgn="ctr"/>
                      <a:r>
                        <a:rPr lang="ja-JP" altLang="en-US" sz="1100" u="none" strike="noStrike">
                          <a:effectLst/>
                          <a:latin typeface="メイリオ" panose="020B0604030504040204" pitchFamily="50" charset="-128"/>
                          <a:ea typeface="メイリオ" panose="020B0604030504040204" pitchFamily="50" charset="-128"/>
                          <a:cs typeface="メイリオ" panose="020B0604030504040204" pitchFamily="50" charset="-128"/>
                        </a:rPr>
                        <a:t>年千人率</a:t>
                      </a:r>
                      <a:endParaRPr lang="ja-JP" altLang="en-US" sz="11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hMerge="1">
                  <a:txBody>
                    <a:bodyPr/>
                    <a:lstStyle/>
                    <a:p>
                      <a:endParaRPr kumimoji="1" lang="ja-JP" altLang="en-US"/>
                    </a:p>
                  </a:txBody>
                  <a:tcPr/>
                </a:tc>
              </a:tr>
              <a:tr h="238125">
                <a:tc vMerge="1">
                  <a:txBody>
                    <a:bodyPr/>
                    <a:lstStyle/>
                    <a:p>
                      <a:endParaRPr kumimoji="1" lang="ja-JP" altLang="en-US"/>
                    </a:p>
                  </a:txBody>
                  <a:tcPr/>
                </a:tc>
                <a:tc>
                  <a:txBody>
                    <a:bodyPr/>
                    <a:lstStyle/>
                    <a:p>
                      <a:pPr algn="ctr" fontAlgn="ctr"/>
                      <a:r>
                        <a:rPr lang="en-US" sz="1100" u="none" strike="noStrike">
                          <a:effectLst/>
                          <a:latin typeface="メイリオ" panose="020B0604030504040204" pitchFamily="50" charset="-128"/>
                          <a:ea typeface="メイリオ" panose="020B0604030504040204" pitchFamily="50" charset="-128"/>
                          <a:cs typeface="メイリオ" panose="020B0604030504040204" pitchFamily="50" charset="-128"/>
                        </a:rPr>
                        <a:t>H19～23</a:t>
                      </a:r>
                      <a:endParaRPr lang="en-US" sz="11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H11～15</a:t>
                      </a:r>
                      <a:endParaRPr 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r>
              <a:tr h="238125">
                <a:tc>
                  <a:txBody>
                    <a:bodyPr/>
                    <a:lstStyle/>
                    <a:p>
                      <a:pPr marL="36000" algn="l" fontAlgn="ctr"/>
                      <a:r>
                        <a:rPr lang="ja-JP" altLang="en-US" sz="11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社会</a:t>
                      </a: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福祉施設</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marL="324000" algn="l" fontAlgn="ctr"/>
                      <a:r>
                        <a:rPr lang="en-US" altLang="ja-JP" sz="11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2.70</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marL="324000" algn="l" fontAlgn="ctr"/>
                      <a:r>
                        <a:rPr lang="en-US" altLang="ja-JP"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1.62</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r>
              <a:tr h="238125">
                <a:tc>
                  <a:txBody>
                    <a:bodyPr/>
                    <a:lstStyle/>
                    <a:p>
                      <a:pPr marL="36000" algn="l" fontAlgn="ctr"/>
                      <a:r>
                        <a:rPr lang="ja-JP" altLang="en-US" sz="11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製造業</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marL="324000" algn="l" fontAlgn="ctr"/>
                      <a:r>
                        <a:rPr lang="en-US" altLang="ja-JP" sz="11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2.75</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marL="324000" algn="l" fontAlgn="ctr"/>
                      <a:r>
                        <a:rPr lang="en-US" altLang="ja-JP"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3.15</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r>
            </a:tbl>
          </a:graphicData>
        </a:graphic>
      </p:graphicFrame>
      <p:sp>
        <p:nvSpPr>
          <p:cNvPr id="3" name="正方形/長方形 2"/>
          <p:cNvSpPr/>
          <p:nvPr/>
        </p:nvSpPr>
        <p:spPr>
          <a:xfrm>
            <a:off x="2892256" y="3865329"/>
            <a:ext cx="2120920" cy="1015663"/>
          </a:xfrm>
          <a:prstGeom prst="rect">
            <a:avLst/>
          </a:prstGeom>
        </p:spPr>
        <p:txBody>
          <a:bodyPr wrap="square">
            <a:spAutoFit/>
          </a:bodyPr>
          <a:lstStyle/>
          <a:p>
            <a:pPr marL="144000" indent="-457200"/>
            <a:r>
              <a:rPr lang="ja-JP" altLang="ja-JP" sz="1000" dirty="0">
                <a:latin typeface="ＭＳ Ｐ明朝" panose="02020600040205080304" pitchFamily="18" charset="-128"/>
                <a:ea typeface="ＭＳ Ｐ明朝" panose="02020600040205080304" pitchFamily="18" charset="-128"/>
              </a:rPr>
              <a:t>年千人率：年間、労働者</a:t>
            </a:r>
            <a:r>
              <a:rPr lang="en-US" altLang="ja-JP" sz="1000" dirty="0">
                <a:latin typeface="ＭＳ Ｐ明朝" panose="02020600040205080304" pitchFamily="18" charset="-128"/>
                <a:ea typeface="ＭＳ Ｐ明朝" panose="02020600040205080304" pitchFamily="18" charset="-128"/>
              </a:rPr>
              <a:t>1,000</a:t>
            </a:r>
            <a:r>
              <a:rPr lang="ja-JP" altLang="ja-JP" sz="1000" dirty="0">
                <a:latin typeface="ＭＳ Ｐ明朝" panose="02020600040205080304" pitchFamily="18" charset="-128"/>
                <a:ea typeface="ＭＳ Ｐ明朝" panose="02020600040205080304" pitchFamily="18" charset="-128"/>
              </a:rPr>
              <a:t>人当たりの休業４日以上の死傷災害件数。労働者数は、総務省統計局「経済センサス」による（毎年は実施されていないため、平成</a:t>
            </a:r>
            <a:r>
              <a:rPr lang="en-US" altLang="ja-JP" sz="1000" dirty="0">
                <a:latin typeface="ＭＳ Ｐ明朝" panose="02020600040205080304" pitchFamily="18" charset="-128"/>
                <a:ea typeface="ＭＳ Ｐ明朝" panose="02020600040205080304" pitchFamily="18" charset="-128"/>
              </a:rPr>
              <a:t>13, 21</a:t>
            </a:r>
            <a:r>
              <a:rPr lang="ja-JP" altLang="ja-JP" sz="1000" dirty="0">
                <a:latin typeface="ＭＳ Ｐ明朝" panose="02020600040205080304" pitchFamily="18" charset="-128"/>
                <a:ea typeface="ＭＳ Ｐ明朝" panose="02020600040205080304" pitchFamily="18" charset="-128"/>
              </a:rPr>
              <a:t>の値で代用）</a:t>
            </a:r>
            <a:r>
              <a:rPr lang="ja-JP" altLang="ja-JP" sz="1000" dirty="0" smtClean="0">
                <a:latin typeface="ＭＳ Ｐ明朝" panose="02020600040205080304" pitchFamily="18" charset="-128"/>
                <a:ea typeface="ＭＳ Ｐ明朝" panose="02020600040205080304" pitchFamily="18" charset="-128"/>
              </a:rPr>
              <a:t>。</a:t>
            </a:r>
            <a:endParaRPr lang="ja-JP" altLang="ja-JP" sz="1000" dirty="0">
              <a:latin typeface="ＭＳ Ｐ明朝" panose="02020600040205080304" pitchFamily="18" charset="-128"/>
              <a:ea typeface="ＭＳ Ｐ明朝" panose="02020600040205080304" pitchFamily="18" charset="-128"/>
            </a:endParaRPr>
          </a:p>
        </p:txBody>
      </p:sp>
      <p:graphicFrame>
        <p:nvGraphicFramePr>
          <p:cNvPr id="20" name="グラフ 19"/>
          <p:cNvGraphicFramePr>
            <a:graphicFrameLocks/>
          </p:cNvGraphicFramePr>
          <p:nvPr>
            <p:extLst>
              <p:ext uri="{D42A27DB-BD31-4B8C-83A1-F6EECF244321}">
                <p14:modId xmlns:p14="http://schemas.microsoft.com/office/powerpoint/2010/main" val="1259514807"/>
              </p:ext>
            </p:extLst>
          </p:nvPr>
        </p:nvGraphicFramePr>
        <p:xfrm>
          <a:off x="317021" y="4855393"/>
          <a:ext cx="5994952" cy="1573695"/>
        </p:xfrm>
        <a:graphic>
          <a:graphicData uri="http://schemas.openxmlformats.org/drawingml/2006/chart">
            <c:chart xmlns:c="http://schemas.openxmlformats.org/drawingml/2006/chart" xmlns:r="http://schemas.openxmlformats.org/officeDocument/2006/relationships" r:id="rId3"/>
          </a:graphicData>
        </a:graphic>
      </p:graphicFrame>
      <p:sp>
        <p:nvSpPr>
          <p:cNvPr id="9" name="テキスト ボックス 8"/>
          <p:cNvSpPr txBox="1"/>
          <p:nvPr/>
        </p:nvSpPr>
        <p:spPr>
          <a:xfrm>
            <a:off x="260648" y="3606627"/>
            <a:ext cx="2031325" cy="276999"/>
          </a:xfrm>
          <a:prstGeom prst="rect">
            <a:avLst/>
          </a:prstGeom>
          <a:noFill/>
        </p:spPr>
        <p:txBody>
          <a:bodyPr wrap="none" rtlCol="0">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下表　労働災害の発生頻度</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53580" y="3606627"/>
            <a:ext cx="958157" cy="962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94690" y="5385048"/>
            <a:ext cx="1017047" cy="9329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 name="テキスト ボックス 2"/>
          <p:cNvSpPr txBox="1">
            <a:spLocks noChangeArrowheads="1"/>
          </p:cNvSpPr>
          <p:nvPr/>
        </p:nvSpPr>
        <p:spPr bwMode="auto">
          <a:xfrm>
            <a:off x="1343421" y="8730322"/>
            <a:ext cx="4968552" cy="720710"/>
          </a:xfrm>
          <a:prstGeom prst="rect">
            <a:avLst/>
          </a:prstGeom>
          <a:noFill/>
          <a:ln w="9525">
            <a:noFill/>
            <a:miter lim="800000"/>
            <a:headEnd/>
            <a:tailEnd/>
          </a:ln>
        </p:spPr>
        <p:txBody>
          <a:bodyPr rot="0" vert="horz" wrap="square" lIns="91440" tIns="45720" rIns="91440" bIns="45720" anchor="t" anchorCtr="0">
            <a:spAutoFit/>
          </a:bodyPr>
          <a:lstStyle/>
          <a:p>
            <a:pPr algn="l">
              <a:lnSpc>
                <a:spcPts val="1200"/>
              </a:lnSpc>
              <a:spcAft>
                <a:spcPts val="0"/>
              </a:spcAft>
            </a:pPr>
            <a:r>
              <a:rPr lang="ja-JP" altLang="en-US" sz="11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厚生労働省</a:t>
            </a:r>
            <a:endParaRPr lang="en-US" altLang="ja-JP" sz="11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endParaRPr>
          </a:p>
          <a:p>
            <a:pPr algn="l">
              <a:lnSpc>
                <a:spcPts val="2100"/>
              </a:lnSpc>
              <a:spcAft>
                <a:spcPts val="0"/>
              </a:spcAft>
            </a:pPr>
            <a:r>
              <a:rPr lang="ja-JP" sz="16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滋賀</a:t>
            </a:r>
            <a:r>
              <a:rPr lang="ja-JP" sz="1600" kern="100" dirty="0">
                <a:solidFill>
                  <a:srgbClr val="000000"/>
                </a:solidFill>
                <a:effectLst/>
                <a:latin typeface="HG丸ｺﾞｼｯｸM-PRO" panose="020F0600000000000000" pitchFamily="50" charset="-128"/>
                <a:ea typeface="HG丸ｺﾞｼｯｸM-PRO" panose="020F0600000000000000" pitchFamily="50" charset="-128"/>
                <a:cs typeface="Times New Roman"/>
              </a:rPr>
              <a:t>労働局、大津・彦根・東近江 労働基準監督署</a:t>
            </a:r>
            <a:endParaRPr lang="ja-JP" sz="1100" kern="100" dirty="0">
              <a:effectLst/>
              <a:latin typeface="HG丸ｺﾞｼｯｸM-PRO" panose="020F0600000000000000" pitchFamily="50" charset="-128"/>
              <a:ea typeface="HG丸ｺﾞｼｯｸM-PRO" panose="020F0600000000000000" pitchFamily="50" charset="-128"/>
              <a:cs typeface="Times New Roman"/>
            </a:endParaRPr>
          </a:p>
          <a:p>
            <a:pPr>
              <a:lnSpc>
                <a:spcPts val="1400"/>
              </a:lnSpc>
              <a:spcAft>
                <a:spcPts val="0"/>
              </a:spcAft>
            </a:pPr>
            <a:r>
              <a:rPr lang="ja-JP" altLang="en-US" sz="10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 働きやすい滋賀をめざして（</a:t>
            </a:r>
            <a:r>
              <a:rPr lang="ja-JP" sz="10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労働</a:t>
            </a:r>
            <a:r>
              <a:rPr lang="ja-JP"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a:rPr>
              <a:t>災害ゼロ 業務上疾病</a:t>
            </a:r>
            <a:r>
              <a:rPr lang="ja-JP" sz="10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ゼロ</a:t>
            </a:r>
            <a:r>
              <a:rPr lang="ja-JP" altLang="en-US" sz="10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へ） ～</a:t>
            </a:r>
            <a:endParaRPr lang="ja-JP" sz="1050" kern="100" dirty="0">
              <a:effectLst/>
              <a:latin typeface="HG丸ｺﾞｼｯｸM-PRO" panose="020F0600000000000000" pitchFamily="50" charset="-128"/>
              <a:ea typeface="HG丸ｺﾞｼｯｸM-PRO" panose="020F0600000000000000" pitchFamily="50" charset="-128"/>
              <a:cs typeface="Times New Roman"/>
            </a:endParaRPr>
          </a:p>
        </p:txBody>
      </p:sp>
      <p:sp>
        <p:nvSpPr>
          <p:cNvPr id="26" name="テキスト ボックス 2"/>
          <p:cNvSpPr txBox="1">
            <a:spLocks noChangeArrowheads="1"/>
          </p:cNvSpPr>
          <p:nvPr/>
        </p:nvSpPr>
        <p:spPr bwMode="auto">
          <a:xfrm>
            <a:off x="1340768" y="9375055"/>
            <a:ext cx="5311478" cy="474489"/>
          </a:xfrm>
          <a:prstGeom prst="rect">
            <a:avLst/>
          </a:prstGeom>
          <a:noFill/>
          <a:ln w="9525">
            <a:noFill/>
            <a:miter lim="800000"/>
            <a:headEnd/>
            <a:tailEnd/>
          </a:ln>
        </p:spPr>
        <p:txBody>
          <a:bodyPr rot="0" vert="horz" wrap="square" lIns="91440" tIns="45720" rIns="91440" bIns="45720" anchor="t" anchorCtr="0">
            <a:spAutoFit/>
          </a:bodyPr>
          <a:lstStyle/>
          <a:p>
            <a:pPr algn="just">
              <a:spcAft>
                <a:spcPts val="100"/>
              </a:spcAft>
            </a:pPr>
            <a:r>
              <a:rPr lang="en-US" altLang="ja-JP" sz="800" kern="100" dirty="0" smtClean="0">
                <a:solidFill>
                  <a:srgbClr val="000000"/>
                </a:solidFill>
                <a:effectLst/>
                <a:latin typeface="Century"/>
                <a:ea typeface="メイリオ"/>
                <a:cs typeface="Times New Roman"/>
              </a:rPr>
              <a:t>※</a:t>
            </a:r>
            <a:r>
              <a:rPr lang="ja-JP" altLang="en-US" sz="800" kern="100" dirty="0" smtClean="0">
                <a:solidFill>
                  <a:srgbClr val="000000"/>
                </a:solidFill>
                <a:effectLst/>
                <a:latin typeface="Century"/>
                <a:ea typeface="メイリオ"/>
                <a:cs typeface="Times New Roman"/>
              </a:rPr>
              <a:t>このリーフレットのイラストは、厚生労働省の著作</a:t>
            </a:r>
            <a:r>
              <a:rPr lang="ja-JP" altLang="en-US" sz="800" kern="100" dirty="0" smtClean="0">
                <a:solidFill>
                  <a:srgbClr val="000000"/>
                </a:solidFill>
                <a:effectLst/>
                <a:latin typeface="Century"/>
                <a:ea typeface="メイリオ"/>
                <a:cs typeface="Times New Roman"/>
              </a:rPr>
              <a:t>リーフレットのものを</a:t>
            </a:r>
            <a:r>
              <a:rPr lang="ja-JP" altLang="en-US" sz="800" kern="100" dirty="0" smtClean="0">
                <a:solidFill>
                  <a:srgbClr val="000000"/>
                </a:solidFill>
                <a:effectLst/>
                <a:latin typeface="Century"/>
                <a:ea typeface="メイリオ"/>
                <a:cs typeface="Times New Roman"/>
              </a:rPr>
              <a:t>用いています。</a:t>
            </a:r>
            <a:endParaRPr lang="en-US" altLang="ja-JP" sz="800" kern="100" dirty="0" smtClean="0">
              <a:solidFill>
                <a:srgbClr val="000000"/>
              </a:solidFill>
              <a:effectLst/>
              <a:latin typeface="Century"/>
              <a:ea typeface="メイリオ"/>
              <a:cs typeface="Times New Roman"/>
            </a:endParaRPr>
          </a:p>
          <a:p>
            <a:pPr algn="just">
              <a:spcAft>
                <a:spcPts val="0"/>
              </a:spcAft>
            </a:pPr>
            <a:r>
              <a:rPr lang="ja-JP" sz="800" kern="100" dirty="0" smtClean="0">
                <a:solidFill>
                  <a:srgbClr val="000000"/>
                </a:solidFill>
                <a:effectLst/>
                <a:latin typeface="Century"/>
                <a:ea typeface="メイリオ"/>
                <a:cs typeface="Times New Roman"/>
              </a:rPr>
              <a:t>※</a:t>
            </a:r>
            <a:r>
              <a:rPr lang="ja-JP" altLang="en-US" sz="800" kern="100" dirty="0" smtClean="0">
                <a:solidFill>
                  <a:srgbClr val="000000"/>
                </a:solidFill>
                <a:effectLst/>
                <a:latin typeface="Century"/>
                <a:ea typeface="メイリオ"/>
                <a:cs typeface="Times New Roman"/>
              </a:rPr>
              <a:t>このリーフレットや</a:t>
            </a:r>
            <a:r>
              <a:rPr lang="ja-JP" sz="800" kern="100" dirty="0" smtClean="0">
                <a:solidFill>
                  <a:srgbClr val="000000"/>
                </a:solidFill>
                <a:effectLst/>
                <a:latin typeface="Century"/>
                <a:ea typeface="メイリオ"/>
                <a:cs typeface="Times New Roman"/>
              </a:rPr>
              <a:t>ゼロ</a:t>
            </a:r>
            <a:r>
              <a:rPr lang="ja-JP" sz="800" kern="100" dirty="0">
                <a:solidFill>
                  <a:srgbClr val="000000"/>
                </a:solidFill>
                <a:effectLst/>
                <a:latin typeface="Century"/>
                <a:ea typeface="メイリオ"/>
                <a:cs typeface="Times New Roman"/>
              </a:rPr>
              <a:t>災ロゴマークは 滋賀労働局ＨＰからダウンロードし どなたでもお使い</a:t>
            </a:r>
            <a:r>
              <a:rPr lang="ja-JP" sz="800" kern="100" dirty="0" smtClean="0">
                <a:solidFill>
                  <a:srgbClr val="000000"/>
                </a:solidFill>
                <a:effectLst/>
                <a:latin typeface="Century"/>
                <a:ea typeface="メイリオ"/>
                <a:cs typeface="Times New Roman"/>
              </a:rPr>
              <a:t>いただけます</a:t>
            </a:r>
            <a:endParaRPr lang="ja-JP" sz="1050" kern="100" dirty="0">
              <a:effectLst/>
              <a:latin typeface="Century"/>
              <a:ea typeface="ＭＳ 明朝"/>
              <a:cs typeface="Times New Roman"/>
            </a:endParaRPr>
          </a:p>
          <a:p>
            <a:pPr indent="50800" algn="just">
              <a:spcAft>
                <a:spcPts val="0"/>
              </a:spcAft>
            </a:pPr>
            <a:r>
              <a:rPr lang="en-US" sz="800" kern="100" dirty="0">
                <a:solidFill>
                  <a:srgbClr val="000000"/>
                </a:solidFill>
                <a:effectLst/>
                <a:latin typeface="メイリオ"/>
                <a:ea typeface="ＭＳ 明朝"/>
                <a:cs typeface="Times New Roman"/>
                <a:hlinkClick r:id="rId6"/>
              </a:rPr>
              <a:t>http://</a:t>
            </a:r>
            <a:r>
              <a:rPr lang="en-US" sz="800" kern="100" dirty="0" smtClean="0">
                <a:solidFill>
                  <a:srgbClr val="000000"/>
                </a:solidFill>
                <a:effectLst/>
                <a:latin typeface="メイリオ"/>
                <a:ea typeface="ＭＳ 明朝"/>
                <a:cs typeface="Times New Roman"/>
                <a:hlinkClick r:id="rId6"/>
              </a:rPr>
              <a:t>shiga-roudoukyoku.jsite.mhlw.go.jp/hourei_seido_tetsuzuki/anzen_eisei.html</a:t>
            </a:r>
            <a:endParaRPr lang="ja-JP" sz="1050" kern="100" dirty="0">
              <a:effectLst/>
              <a:latin typeface="Century"/>
              <a:ea typeface="ＭＳ 明朝"/>
              <a:cs typeface="Times New Roman"/>
            </a:endParaRPr>
          </a:p>
        </p:txBody>
      </p:sp>
    </p:spTree>
    <p:extLst>
      <p:ext uri="{BB962C8B-B14F-4D97-AF65-F5344CB8AC3E}">
        <p14:creationId xmlns:p14="http://schemas.microsoft.com/office/powerpoint/2010/main" val="2140805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86584" y="128464"/>
            <a:ext cx="6675755" cy="64807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900" b="1" kern="100" dirty="0" smtClean="0">
                <a:solidFill>
                  <a:srgbClr val="000000"/>
                </a:solidFill>
                <a:effectLst/>
                <a:ea typeface="HG丸ｺﾞｼｯｸM-PRO"/>
                <a:cs typeface="Times New Roman"/>
              </a:rPr>
              <a:t>安全推進者</a:t>
            </a:r>
            <a:r>
              <a:rPr lang="ja-JP" altLang="en-US" sz="1900" b="1" kern="100" dirty="0" smtClean="0">
                <a:solidFill>
                  <a:srgbClr val="000000"/>
                </a:solidFill>
                <a:effectLst/>
                <a:ea typeface="HG丸ｺﾞｼｯｸM-PRO"/>
                <a:cs typeface="Times New Roman"/>
              </a:rPr>
              <a:t>による職務推進</a:t>
            </a:r>
            <a:r>
              <a:rPr lang="ja-JP" sz="1900" b="1" kern="100" dirty="0" smtClean="0">
                <a:solidFill>
                  <a:srgbClr val="000000"/>
                </a:solidFill>
                <a:effectLst/>
                <a:ea typeface="HG丸ｺﾞｼｯｸM-PRO"/>
                <a:cs typeface="Times New Roman"/>
              </a:rPr>
              <a:t>ガイドライン</a:t>
            </a:r>
            <a:r>
              <a:rPr lang="ja-JP" altLang="en-US" sz="1400" b="1" kern="100" dirty="0" smtClean="0">
                <a:solidFill>
                  <a:srgbClr val="000000"/>
                </a:solidFill>
                <a:ea typeface="HG丸ｺﾞｼｯｸM-PRO"/>
                <a:cs typeface="Times New Roman"/>
              </a:rPr>
              <a:t>（平成２６年３月策定）</a:t>
            </a:r>
            <a:endParaRPr lang="en-US" altLang="ja-JP" sz="1400" b="1" kern="100" dirty="0" smtClean="0">
              <a:solidFill>
                <a:srgbClr val="000000"/>
              </a:solidFill>
              <a:ea typeface="HG丸ｺﾞｼｯｸM-PRO"/>
              <a:cs typeface="Times New Roman"/>
            </a:endParaRPr>
          </a:p>
          <a:p>
            <a:pPr algn="ctr">
              <a:spcAft>
                <a:spcPts val="0"/>
              </a:spcAft>
            </a:pPr>
            <a:endParaRPr lang="ja-JP" sz="900" kern="100" dirty="0">
              <a:effectLst/>
              <a:ea typeface="ＭＳ 明朝"/>
              <a:cs typeface="Times New Roman"/>
            </a:endParaRPr>
          </a:p>
        </p:txBody>
      </p:sp>
      <p:sp>
        <p:nvSpPr>
          <p:cNvPr id="6" name="角丸四角形 2"/>
          <p:cNvSpPr>
            <a:spLocks noChangeArrowheads="1"/>
          </p:cNvSpPr>
          <p:nvPr/>
        </p:nvSpPr>
        <p:spPr bwMode="auto">
          <a:xfrm>
            <a:off x="116632" y="3427809"/>
            <a:ext cx="2582515" cy="373063"/>
          </a:xfrm>
          <a:prstGeom prst="roundRect">
            <a:avLst>
              <a:gd name="adj" fmla="val 16667"/>
            </a:avLst>
          </a:prstGeom>
          <a:solidFill>
            <a:srgbClr val="C6D9F1"/>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1600" b="1" i="0" u="none" strike="noStrike" cap="none" normalizeH="0" baseline="0" smtClean="0">
                <a:ln>
                  <a:noFill/>
                </a:ln>
                <a:solidFill>
                  <a:srgbClr val="000000"/>
                </a:solidFill>
                <a:effectLst/>
                <a:latin typeface="HG丸ｺﾞｼｯｸM-PRO" pitchFamily="50" charset="-128"/>
                <a:ea typeface="HG丸ｺﾞｼｯｸM-PRO" pitchFamily="50" charset="-128"/>
                <a:cs typeface="Times New Roman" pitchFamily="18" charset="0"/>
              </a:rPr>
              <a:t>ガイドラインのポイント</a:t>
            </a:r>
            <a:endParaRPr kumimoji="1" lang="ja-JP" altLang="ja-JP" sz="24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 name="正方形/長方形 9"/>
          <p:cNvSpPr/>
          <p:nvPr/>
        </p:nvSpPr>
        <p:spPr>
          <a:xfrm>
            <a:off x="192968" y="3813895"/>
            <a:ext cx="6462985" cy="59669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1" name="テキスト ボックス 10"/>
          <p:cNvSpPr txBox="1"/>
          <p:nvPr/>
        </p:nvSpPr>
        <p:spPr>
          <a:xfrm>
            <a:off x="171999" y="3885903"/>
            <a:ext cx="6569369" cy="5940088"/>
          </a:xfrm>
          <a:prstGeom prst="rect">
            <a:avLst/>
          </a:prstGeom>
          <a:noFill/>
        </p:spPr>
        <p:txBody>
          <a:bodyPr wrap="square" rtlCol="0">
            <a:spAutoFit/>
          </a:bodyPr>
          <a:lstStyle/>
          <a:p>
            <a:r>
              <a:rPr lang="ja-JP" altLang="ja-JP" sz="1200" b="1" dirty="0">
                <a:latin typeface="メイリオ" panose="020B0604030504040204" pitchFamily="50" charset="-128"/>
                <a:ea typeface="メイリオ" panose="020B0604030504040204" pitchFamily="50" charset="-128"/>
                <a:cs typeface="メイリオ" panose="020B0604030504040204" pitchFamily="50" charset="-128"/>
              </a:rPr>
              <a:t>１　対象事業場</a:t>
            </a:r>
            <a:endParaRPr lang="ja-JP"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144000" indent="-457200"/>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　　労働安全衛生法施行令第</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条第</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3</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号に掲げる</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業種</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（社会福祉施設などのサービス分野）</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事業場のうち、常時</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10</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人以上の労働者を使用するもの。</a:t>
            </a:r>
          </a:p>
          <a:p>
            <a:pPr marL="144000" indent="-457200">
              <a:spcBef>
                <a:spcPts val="600"/>
              </a:spcBef>
            </a:pPr>
            <a:r>
              <a:rPr lang="ja-JP" altLang="ja-JP" sz="1200" b="1" dirty="0">
                <a:latin typeface="メイリオ" panose="020B0604030504040204" pitchFamily="50" charset="-128"/>
                <a:ea typeface="メイリオ" panose="020B0604030504040204" pitchFamily="50" charset="-128"/>
                <a:cs typeface="メイリオ" panose="020B0604030504040204" pitchFamily="50" charset="-128"/>
              </a:rPr>
              <a:t>２　安全推進者の要件</a:t>
            </a:r>
            <a:endParaRPr lang="ja-JP"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144000" indent="-457200"/>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　　職場内の整理整頓（４Ｓ活動）、交通事故防止等、業種の別に関わりなく事業所内で一般的に取り組まれている安全活動に従事した経験を有する者のうちから配置すること。</a:t>
            </a:r>
          </a:p>
          <a:p>
            <a:pPr marL="144000" indent="-457200"/>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　　なお、常時使用する労働者が</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50</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人を超える事業場や労働災害を繰り返し発生させた事業場については、以下の者を配置することが望ましい。</a:t>
            </a:r>
          </a:p>
          <a:p>
            <a:pPr marL="324000" indent="-468000"/>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ア</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　安全衛生推進者の資格を有する者（安全衛生推進者養成講習修了者、大学を卒業後</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年以上安全衛生の実務を経験した者、</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5</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年以上安全衛生の実務を経験した</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者</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など</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324000" indent="-468000"/>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イ</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　アと同等以上の能力を有すると認められる者（労働安全コンサルタント、安全</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管理士</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また</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は</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安全管理者の資格を有する者）</a:t>
            </a:r>
          </a:p>
          <a:p>
            <a:pPr marL="144000" indent="-457200">
              <a:spcBef>
                <a:spcPts val="600"/>
              </a:spcBef>
            </a:pPr>
            <a:r>
              <a:rPr lang="ja-JP" altLang="ja-JP" sz="1200" b="1" dirty="0">
                <a:latin typeface="メイリオ" panose="020B0604030504040204" pitchFamily="50" charset="-128"/>
                <a:ea typeface="メイリオ" panose="020B0604030504040204" pitchFamily="50" charset="-128"/>
                <a:cs typeface="メイリオ" panose="020B0604030504040204" pitchFamily="50" charset="-128"/>
              </a:rPr>
              <a:t>３　安全推進者の配置</a:t>
            </a:r>
            <a:endParaRPr lang="ja-JP"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144000" indent="-457200"/>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　　原則として、事業場ごとに</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名以上配置すること。</a:t>
            </a:r>
          </a:p>
          <a:p>
            <a:pPr marL="144000" indent="-457200">
              <a:spcBef>
                <a:spcPts val="600"/>
              </a:spcBef>
            </a:pPr>
            <a:r>
              <a:rPr lang="ja-JP" altLang="ja-JP" sz="1200" b="1" dirty="0">
                <a:latin typeface="メイリオ" panose="020B0604030504040204" pitchFamily="50" charset="-128"/>
                <a:ea typeface="メイリオ" panose="020B0604030504040204" pitchFamily="50" charset="-128"/>
                <a:cs typeface="メイリオ" panose="020B0604030504040204" pitchFamily="50" charset="-128"/>
              </a:rPr>
              <a:t>４　安全推進者の氏名の周知</a:t>
            </a:r>
            <a:endParaRPr lang="ja-JP"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144000" indent="-457200"/>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　　安全推進者の氏名を作業場の見やすい箇所に掲示するなどにより関係労働者に周知すること。</a:t>
            </a:r>
          </a:p>
          <a:p>
            <a:pPr marL="144000" indent="-457200">
              <a:spcBef>
                <a:spcPts val="600"/>
              </a:spcBef>
            </a:pPr>
            <a:r>
              <a:rPr lang="ja-JP" altLang="ja-JP" sz="1200" b="1" dirty="0">
                <a:latin typeface="メイリオ" panose="020B0604030504040204" pitchFamily="50" charset="-128"/>
                <a:ea typeface="メイリオ" panose="020B0604030504040204" pitchFamily="50" charset="-128"/>
                <a:cs typeface="メイリオ" panose="020B0604030504040204" pitchFamily="50" charset="-128"/>
              </a:rPr>
              <a:t>５　安全推進者の職務</a:t>
            </a:r>
            <a:endParaRPr lang="ja-JP"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144000" indent="-457200"/>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　　安全推進者は、事業の実施を統括管理する者を補佐して、次の職務を行うこと。また、事業者は、安全推進者に対して必要な権限を付与するとともに、知識の付与や能力の向上に配意すること。</a:t>
            </a:r>
          </a:p>
          <a:p>
            <a:pPr marL="468000" indent="-468000"/>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①</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　職場環境及び作業方法の改善に関すること</a:t>
            </a:r>
          </a:p>
          <a:p>
            <a:pPr marL="468000" indent="-468000"/>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（例）職</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場</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の整理整頓（４Ｓ活動）の推進、床の凸凹面の</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解消</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など</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職</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場内の危険個所の改善、刃物や</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台車</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など</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道具の安全な使用に関するマニュアルの整備</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など</a:t>
            </a:r>
            <a:endParaRPr lang="ja-JP"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468000" indent="-468000"/>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②</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　労働者の安全意識の</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啓発</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安全</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教育に関すること</a:t>
            </a:r>
          </a:p>
          <a:p>
            <a:pPr marL="468000" indent="-468000"/>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（例）</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朝礼</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など</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場を活用した労働災害防止</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関する意義</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周知・啓発、荷物の</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運搬</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作業などでの</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安全</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な作業手順についての教育・研修の実施</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など</a:t>
            </a:r>
            <a:endParaRPr lang="ja-JP"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468000" indent="-468000"/>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③</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　関係行政機関に対する安全</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関する</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各種</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報告、届出等に関すること</a:t>
            </a:r>
          </a:p>
          <a:p>
            <a:pPr marL="468000" indent="-468000"/>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（例）労</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働</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災害を発生させた</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場合</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労働者</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死傷病報告の</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作成</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や</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労働</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基準監督署長への提出</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など</a:t>
            </a:r>
            <a:endParaRPr lang="ja-JP"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11"/>
          <p:cNvSpPr txBox="1"/>
          <p:nvPr/>
        </p:nvSpPr>
        <p:spPr>
          <a:xfrm>
            <a:off x="206375" y="848544"/>
            <a:ext cx="4014713" cy="2585323"/>
          </a:xfrm>
          <a:prstGeom prst="rect">
            <a:avLst/>
          </a:prstGeom>
          <a:noFill/>
        </p:spPr>
        <p:txBody>
          <a:bodyPr wrap="square" rtlCol="0">
            <a:spAutoFit/>
          </a:bodyPr>
          <a:lstStyle/>
          <a:p>
            <a:pPr>
              <a:spcBef>
                <a:spcPts val="300"/>
              </a:spcBef>
            </a:pPr>
            <a:r>
              <a:rPr lang="ja-JP" altLang="ja-JP"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厚生労働大臣の定めた「</a:t>
            </a:r>
            <a:r>
              <a:rPr lang="ja-JP" altLang="ja-JP" sz="1300" dirty="0" smtClean="0">
                <a:latin typeface="メイリオ" panose="020B0604030504040204" pitchFamily="50" charset="-128"/>
                <a:ea typeface="メイリオ" panose="020B0604030504040204" pitchFamily="50" charset="-128"/>
                <a:cs typeface="メイリオ" panose="020B0604030504040204" pitchFamily="50" charset="-128"/>
              </a:rPr>
              <a:t>第</a:t>
            </a:r>
            <a:r>
              <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12</a:t>
            </a:r>
            <a:r>
              <a:rPr lang="ja-JP" altLang="ja-JP" sz="1300" dirty="0">
                <a:latin typeface="メイリオ" panose="020B0604030504040204" pitchFamily="50" charset="-128"/>
                <a:ea typeface="メイリオ" panose="020B0604030504040204" pitchFamily="50" charset="-128"/>
                <a:cs typeface="メイリオ" panose="020B0604030504040204" pitchFamily="50" charset="-128"/>
              </a:rPr>
              <a:t>次労働災害防止</a:t>
            </a:r>
            <a:r>
              <a:rPr lang="ja-JP" altLang="ja-JP" sz="1300" dirty="0" smtClean="0">
                <a:latin typeface="メイリオ" panose="020B0604030504040204" pitchFamily="50" charset="-128"/>
                <a:ea typeface="メイリオ" panose="020B0604030504040204" pitchFamily="50" charset="-128"/>
                <a:cs typeface="メイリオ" panose="020B0604030504040204" pitchFamily="50" charset="-128"/>
              </a:rPr>
              <a:t>計画</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300" dirty="0" smtClean="0">
                <a:latin typeface="メイリオ" panose="020B0604030504040204" pitchFamily="50" charset="-128"/>
                <a:ea typeface="メイリオ" panose="020B0604030504040204" pitchFamily="50" charset="-128"/>
                <a:cs typeface="メイリオ" panose="020B0604030504040204" pitchFamily="50" charset="-128"/>
              </a:rPr>
              <a:t>では</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社会福祉施設などのサービス分野</a:t>
            </a:r>
            <a:r>
              <a:rPr lang="ja-JP" altLang="ja-JP" sz="1300" b="1"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最</a:t>
            </a:r>
            <a:r>
              <a:rPr lang="ja-JP" altLang="ja-JP" sz="1300" b="1" dirty="0" smtClean="0">
                <a:latin typeface="メイリオ" panose="020B0604030504040204" pitchFamily="50" charset="-128"/>
                <a:ea typeface="メイリオ" panose="020B0604030504040204" pitchFamily="50" charset="-128"/>
                <a:cs typeface="メイリオ" panose="020B0604030504040204" pitchFamily="50" charset="-128"/>
              </a:rPr>
              <a:t>重点</a:t>
            </a:r>
            <a:r>
              <a:rPr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業種</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にしており、各労働基準監督署では、</a:t>
            </a:r>
            <a:r>
              <a:rPr lang="ja-JP" altLang="ja-JP" sz="1300" dirty="0" smtClean="0">
                <a:latin typeface="メイリオ" panose="020B0604030504040204" pitchFamily="50" charset="-128"/>
                <a:ea typeface="メイリオ" panose="020B0604030504040204" pitchFamily="50" charset="-128"/>
                <a:cs typeface="メイリオ" panose="020B0604030504040204" pitchFamily="50" charset="-128"/>
              </a:rPr>
              <a:t>労働</a:t>
            </a:r>
            <a:r>
              <a:rPr lang="ja-JP" altLang="ja-JP" sz="1300" dirty="0">
                <a:latin typeface="メイリオ" panose="020B0604030504040204" pitchFamily="50" charset="-128"/>
                <a:ea typeface="メイリオ" panose="020B0604030504040204" pitchFamily="50" charset="-128"/>
                <a:cs typeface="メイリオ" panose="020B0604030504040204" pitchFamily="50" charset="-128"/>
              </a:rPr>
              <a:t>災害</a:t>
            </a:r>
            <a:r>
              <a:rPr lang="ja-JP" altLang="ja-JP" sz="1300" dirty="0" smtClean="0">
                <a:latin typeface="メイリオ" panose="020B0604030504040204" pitchFamily="50" charset="-128"/>
                <a:ea typeface="メイリオ" panose="020B0604030504040204" pitchFamily="50" charset="-128"/>
                <a:cs typeface="メイリオ" panose="020B0604030504040204" pitchFamily="50" charset="-128"/>
              </a:rPr>
              <a:t>防止</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の指導を強化</a:t>
            </a:r>
            <a:r>
              <a:rPr lang="ja-JP" altLang="ja-JP" sz="1300" dirty="0" smtClean="0">
                <a:latin typeface="メイリオ" panose="020B0604030504040204" pitchFamily="50" charset="-128"/>
                <a:ea typeface="メイリオ" panose="020B0604030504040204" pitchFamily="50" charset="-128"/>
                <a:cs typeface="メイリオ" panose="020B0604030504040204" pitchFamily="50" charset="-128"/>
              </a:rPr>
              <a:t>しています</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pPr>
              <a:spcBef>
                <a:spcPts val="300"/>
              </a:spcBef>
            </a:pP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こうした業種では、</a:t>
            </a:r>
            <a:r>
              <a:rPr lang="ja-JP" altLang="ja-JP" sz="1300" dirty="0" smtClean="0">
                <a:latin typeface="メイリオ" panose="020B0604030504040204" pitchFamily="50" charset="-128"/>
                <a:ea typeface="メイリオ" panose="020B0604030504040204" pitchFamily="50" charset="-128"/>
                <a:cs typeface="メイリオ" panose="020B0604030504040204" pitchFamily="50" charset="-128"/>
              </a:rPr>
              <a:t>労働</a:t>
            </a:r>
            <a:r>
              <a:rPr lang="ja-JP" altLang="ja-JP" sz="1300" dirty="0">
                <a:latin typeface="メイリオ" panose="020B0604030504040204" pitchFamily="50" charset="-128"/>
                <a:ea typeface="メイリオ" panose="020B0604030504040204" pitchFamily="50" charset="-128"/>
                <a:cs typeface="メイリオ" panose="020B0604030504040204" pitchFamily="50" charset="-128"/>
              </a:rPr>
              <a:t>災害が多発していることから</a:t>
            </a:r>
            <a:r>
              <a:rPr lang="ja-JP" altLang="ja-JP" sz="13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300" b="1" dirty="0" smtClean="0">
                <a:latin typeface="メイリオ" panose="020B0604030504040204" pitchFamily="50" charset="-128"/>
                <a:ea typeface="メイリオ" panose="020B0604030504040204" pitchFamily="50" charset="-128"/>
                <a:cs typeface="メイリオ" panose="020B0604030504040204" pitchFamily="50" charset="-128"/>
              </a:rPr>
              <a:t>常時</a:t>
            </a:r>
            <a:r>
              <a:rPr lang="en-US" altLang="ja-JP" sz="1300" b="1" dirty="0">
                <a:latin typeface="メイリオ" panose="020B0604030504040204" pitchFamily="50" charset="-128"/>
                <a:ea typeface="メイリオ" panose="020B0604030504040204" pitchFamily="50" charset="-128"/>
                <a:cs typeface="メイリオ" panose="020B0604030504040204" pitchFamily="50" charset="-128"/>
              </a:rPr>
              <a:t>10</a:t>
            </a:r>
            <a:r>
              <a:rPr lang="ja-JP" altLang="ja-JP" sz="1300" b="1" dirty="0">
                <a:latin typeface="メイリオ" panose="020B0604030504040204" pitchFamily="50" charset="-128"/>
                <a:ea typeface="メイリオ" panose="020B0604030504040204" pitchFamily="50" charset="-128"/>
                <a:cs typeface="メイリオ" panose="020B0604030504040204" pitchFamily="50" charset="-128"/>
              </a:rPr>
              <a:t>人以上の労働者を使用する</a:t>
            </a:r>
            <a:r>
              <a:rPr lang="ja-JP" altLang="ja-JP" sz="1300" b="1" dirty="0" smtClean="0">
                <a:latin typeface="メイリオ" panose="020B0604030504040204" pitchFamily="50" charset="-128"/>
                <a:ea typeface="メイリオ" panose="020B0604030504040204" pitchFamily="50" charset="-128"/>
                <a:cs typeface="メイリオ" panose="020B0604030504040204" pitchFamily="50" charset="-128"/>
              </a:rPr>
              <a:t>事業場</a:t>
            </a:r>
            <a:r>
              <a:rPr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では</a:t>
            </a:r>
            <a:r>
              <a:rPr lang="ja-JP" altLang="ja-JP" sz="13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300" dirty="0">
                <a:latin typeface="メイリオ" panose="020B0604030504040204" pitchFamily="50" charset="-128"/>
                <a:ea typeface="メイリオ" panose="020B0604030504040204" pitchFamily="50" charset="-128"/>
                <a:cs typeface="メイリオ" panose="020B0604030504040204" pitchFamily="50" charset="-128"/>
              </a:rPr>
              <a:t>安全の担当者（安全推進者）の</a:t>
            </a:r>
            <a:r>
              <a:rPr lang="ja-JP" altLang="ja-JP" sz="1300" dirty="0" smtClean="0">
                <a:latin typeface="メイリオ" panose="020B0604030504040204" pitchFamily="50" charset="-128"/>
                <a:ea typeface="メイリオ" panose="020B0604030504040204" pitchFamily="50" charset="-128"/>
                <a:cs typeface="メイリオ" panose="020B0604030504040204" pitchFamily="50" charset="-128"/>
              </a:rPr>
              <a:t>配置</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して、</a:t>
            </a:r>
            <a:r>
              <a:rPr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労働災害防止活動を行うことなど</a:t>
            </a:r>
            <a:r>
              <a:rPr lang="ja-JP" altLang="ja-JP" sz="1300" b="1"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求めるガイドラインが策定されました</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300" dirty="0">
              <a:latin typeface="メイリオ" panose="020B0604030504040204" pitchFamily="50" charset="-128"/>
              <a:ea typeface="メイリオ" panose="020B0604030504040204" pitchFamily="50" charset="-128"/>
              <a:cs typeface="メイリオ" panose="020B0604030504040204" pitchFamily="50" charset="-128"/>
            </a:endParaRPr>
          </a:p>
          <a:p>
            <a:pPr>
              <a:spcBef>
                <a:spcPts val="300"/>
              </a:spcBef>
            </a:pP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人以上の店舗</a:t>
            </a:r>
            <a:r>
              <a:rPr lang="ja-JP" altLang="ja-JP" sz="1300" dirty="0" smtClean="0">
                <a:latin typeface="メイリオ" panose="020B0604030504040204" pitchFamily="50" charset="-128"/>
                <a:ea typeface="メイリオ" panose="020B0604030504040204" pitchFamily="50" charset="-128"/>
                <a:cs typeface="メイリオ" panose="020B0604030504040204" pitchFamily="50" charset="-128"/>
              </a:rPr>
              <a:t>で</a:t>
            </a:r>
            <a:r>
              <a:rPr lang="ja-JP" altLang="ja-JP" sz="1300" dirty="0">
                <a:latin typeface="メイリオ" panose="020B0604030504040204" pitchFamily="50" charset="-128"/>
                <a:ea typeface="メイリオ" panose="020B0604030504040204" pitchFamily="50" charset="-128"/>
                <a:cs typeface="メイリオ" panose="020B0604030504040204" pitchFamily="50" charset="-128"/>
              </a:rPr>
              <a:t>は、安全推進者を配置し、職場環境の改善や安全意識の啓発などに関する事項を行わせるようにしましょう</a:t>
            </a:r>
            <a:r>
              <a:rPr lang="ja-JP" altLang="ja-JP" sz="13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テキスト ボックス 1"/>
          <p:cNvSpPr txBox="1"/>
          <p:nvPr/>
        </p:nvSpPr>
        <p:spPr>
          <a:xfrm>
            <a:off x="4293096" y="920552"/>
            <a:ext cx="307777" cy="1426031"/>
          </a:xfrm>
          <a:prstGeom prst="rect">
            <a:avLst/>
          </a:prstGeom>
          <a:noFill/>
          <a:ln>
            <a:solidFill>
              <a:schemeClr val="tx2"/>
            </a:solidFill>
          </a:ln>
        </p:spPr>
        <p:txBody>
          <a:bodyPr vert="eaVert" wrap="none" rtlCol="0">
            <a:spAutoFit/>
          </a:bodyPr>
          <a:lstStyle/>
          <a:p>
            <a:r>
              <a:rPr kumimoji="1" lang="ja-JP" altLang="en-US" sz="800" dirty="0" smtClean="0">
                <a:latin typeface="HG丸ｺﾞｼｯｸM-PRO" panose="020F0600000000000000" pitchFamily="50" charset="-128"/>
                <a:ea typeface="HG丸ｺﾞｼｯｸM-PRO" panose="020F0600000000000000" pitchFamily="50" charset="-128"/>
              </a:rPr>
              <a:t>食品衛生責任者</a:t>
            </a:r>
            <a:r>
              <a:rPr lang="ja-JP" altLang="en-US" sz="800" dirty="0">
                <a:latin typeface="HG丸ｺﾞｼｯｸM-PRO" panose="020F0600000000000000" pitchFamily="50" charset="-128"/>
                <a:ea typeface="HG丸ｺﾞｼｯｸM-PRO" panose="020F0600000000000000" pitchFamily="50" charset="-128"/>
              </a:rPr>
              <a:t>　</a:t>
            </a:r>
            <a:r>
              <a:rPr lang="ja-JP" altLang="en-US" sz="800" dirty="0" smtClean="0">
                <a:latin typeface="HG丸ｺﾞｼｯｸM-PRO" panose="020F0600000000000000" pitchFamily="50" charset="-128"/>
                <a:ea typeface="HG丸ｺﾞｼｯｸM-PRO" panose="020F0600000000000000" pitchFamily="50" charset="-128"/>
              </a:rPr>
              <a:t>衛生　太郎</a:t>
            </a:r>
            <a:endParaRPr lang="en-US" altLang="ja-JP" sz="800" dirty="0" smtClean="0">
              <a:latin typeface="HG丸ｺﾞｼｯｸM-PRO" panose="020F0600000000000000" pitchFamily="50" charset="-128"/>
              <a:ea typeface="HG丸ｺﾞｼｯｸM-PRO" panose="020F0600000000000000" pitchFamily="50" charset="-128"/>
            </a:endParaRPr>
          </a:p>
        </p:txBody>
      </p:sp>
      <p:sp>
        <p:nvSpPr>
          <p:cNvPr id="3" name="テキスト ボックス 2"/>
          <p:cNvSpPr txBox="1"/>
          <p:nvPr/>
        </p:nvSpPr>
        <p:spPr>
          <a:xfrm>
            <a:off x="4653136" y="920552"/>
            <a:ext cx="307777" cy="1426031"/>
          </a:xfrm>
          <a:prstGeom prst="rect">
            <a:avLst/>
          </a:prstGeom>
          <a:noFill/>
          <a:ln>
            <a:solidFill>
              <a:schemeClr val="tx2"/>
            </a:solidFill>
          </a:ln>
        </p:spPr>
        <p:txBody>
          <a:bodyPr vert="eaVert" wrap="none" rtlCol="0">
            <a:spAutoFit/>
          </a:bodyPr>
          <a:lstStyle/>
          <a:p>
            <a:r>
              <a:rPr kumimoji="1" lang="ja-JP" altLang="en-US" sz="800" dirty="0" smtClean="0">
                <a:latin typeface="HG丸ｺﾞｼｯｸM-PRO" panose="020F0600000000000000" pitchFamily="50" charset="-128"/>
                <a:ea typeface="HG丸ｺﾞｼｯｸM-PRO" panose="020F0600000000000000" pitchFamily="50" charset="-128"/>
              </a:rPr>
              <a:t>防火管理責任者　安全　花子</a:t>
            </a:r>
            <a:endParaRPr kumimoji="1" lang="ja-JP" altLang="en-US" sz="800" dirty="0">
              <a:latin typeface="HG丸ｺﾞｼｯｸM-PRO" panose="020F0600000000000000" pitchFamily="50" charset="-128"/>
              <a:ea typeface="HG丸ｺﾞｼｯｸM-PRO" panose="020F0600000000000000" pitchFamily="50" charset="-128"/>
            </a:endParaRPr>
          </a:p>
        </p:txBody>
      </p:sp>
      <p:sp>
        <p:nvSpPr>
          <p:cNvPr id="13" name="テキスト ボックス 12"/>
          <p:cNvSpPr txBox="1"/>
          <p:nvPr/>
        </p:nvSpPr>
        <p:spPr>
          <a:xfrm>
            <a:off x="199895" y="526604"/>
            <a:ext cx="5874723" cy="211203"/>
          </a:xfrm>
          <a:prstGeom prst="rect">
            <a:avLst/>
          </a:prstGeom>
          <a:noFill/>
        </p:spPr>
        <p:txBody>
          <a:bodyPr wrap="square" lIns="72000" tIns="72000" rIns="72000" bIns="0" rtlCol="0">
            <a:spAutoFit/>
          </a:bodyPr>
          <a:lstStyle/>
          <a:p>
            <a:pPr eaLnBrk="0" hangingPunct="0"/>
            <a:r>
              <a:rPr lang="ja-JP" altLang="en-US" sz="900" dirty="0">
                <a:latin typeface="ＭＳ Ｐ明朝" panose="02020600040205080304" pitchFamily="18" charset="-128"/>
                <a:ea typeface="ＭＳ Ｐ明朝" panose="02020600040205080304" pitchFamily="18" charset="-128"/>
                <a:cs typeface="メイリオ" panose="020B0604030504040204" pitchFamily="50" charset="-128"/>
              </a:rPr>
              <a:t>　</a:t>
            </a:r>
            <a:r>
              <a:rPr lang="ja-JP" altLang="en-US" sz="900" dirty="0" smtClean="0">
                <a:latin typeface="ＭＳ Ｐ明朝" panose="02020600040205080304" pitchFamily="18" charset="-128"/>
                <a:ea typeface="ＭＳ Ｐ明朝" panose="02020600040205080304" pitchFamily="18" charset="-128"/>
                <a:cs typeface="メイリオ" panose="020B0604030504040204" pitchFamily="50" charset="-128"/>
              </a:rPr>
              <a:t>正式名称：「労働安全衛生法施行令第２条第３号に掲げる業種における安全推進者の配置等に係るガイドライン」</a:t>
            </a:r>
            <a:endParaRPr lang="en-US" altLang="ja-JP" sz="900" dirty="0" smtClean="0">
              <a:latin typeface="ＭＳ Ｐ明朝" panose="02020600040205080304" pitchFamily="18" charset="-128"/>
              <a:ea typeface="ＭＳ Ｐ明朝" panose="02020600040205080304" pitchFamily="18" charset="-128"/>
              <a:cs typeface="メイリオ" panose="020B0604030504040204" pitchFamily="50" charset="-128"/>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7868" y="2112442"/>
            <a:ext cx="1333500" cy="165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テキスト ボックス 4"/>
          <p:cNvSpPr txBox="1"/>
          <p:nvPr/>
        </p:nvSpPr>
        <p:spPr>
          <a:xfrm>
            <a:off x="5013176" y="920552"/>
            <a:ext cx="307777" cy="1426031"/>
          </a:xfrm>
          <a:prstGeom prst="rect">
            <a:avLst/>
          </a:prstGeom>
          <a:noFill/>
          <a:ln>
            <a:solidFill>
              <a:schemeClr val="tx2"/>
            </a:solidFill>
          </a:ln>
        </p:spPr>
        <p:txBody>
          <a:bodyPr vert="eaVert" wrap="none" rtlCol="0">
            <a:spAutoFit/>
          </a:bodyPr>
          <a:lstStyle/>
          <a:p>
            <a:r>
              <a:rPr kumimoji="1" lang="ja-JP" altLang="en-US" sz="800" dirty="0" smtClean="0">
                <a:latin typeface="HG丸ｺﾞｼｯｸM-PRO" panose="020F0600000000000000" pitchFamily="50" charset="-128"/>
                <a:ea typeface="HG丸ｺﾞｼｯｸM-PRO" panose="020F0600000000000000" pitchFamily="50" charset="-128"/>
              </a:rPr>
              <a:t>衛生推進者　　　衛生　太郎</a:t>
            </a:r>
            <a:endParaRPr kumimoji="1" lang="ja-JP" altLang="en-US" sz="800" dirty="0">
              <a:latin typeface="HG丸ｺﾞｼｯｸM-PRO" panose="020F0600000000000000" pitchFamily="50" charset="-128"/>
              <a:ea typeface="HG丸ｺﾞｼｯｸM-PRO" panose="020F0600000000000000" pitchFamily="50" charset="-128"/>
            </a:endParaRPr>
          </a:p>
        </p:txBody>
      </p:sp>
      <p:sp>
        <p:nvSpPr>
          <p:cNvPr id="7" name="テキスト ボックス 6"/>
          <p:cNvSpPr txBox="1"/>
          <p:nvPr/>
        </p:nvSpPr>
        <p:spPr>
          <a:xfrm>
            <a:off x="5484787" y="920552"/>
            <a:ext cx="307777" cy="1426031"/>
          </a:xfrm>
          <a:prstGeom prst="rect">
            <a:avLst/>
          </a:prstGeom>
          <a:noFill/>
          <a:ln>
            <a:solidFill>
              <a:schemeClr val="tx2"/>
            </a:solidFill>
          </a:ln>
        </p:spPr>
        <p:txBody>
          <a:bodyPr vert="eaVert" wrap="none" rtlCol="0">
            <a:spAutoFit/>
          </a:bodyPr>
          <a:lstStyle/>
          <a:p>
            <a:r>
              <a:rPr kumimoji="1" lang="ja-JP" altLang="en-US" sz="800" dirty="0" smtClean="0">
                <a:latin typeface="HG丸ｺﾞｼｯｸM-PRO" panose="020F0600000000000000" pitchFamily="50" charset="-128"/>
                <a:ea typeface="HG丸ｺﾞｼｯｸM-PRO" panose="020F0600000000000000" pitchFamily="50" charset="-128"/>
              </a:rPr>
              <a:t>安全推進者　　　安全　花子</a:t>
            </a:r>
            <a:endParaRPr kumimoji="1" lang="ja-JP" altLang="en-US" sz="800" dirty="0">
              <a:latin typeface="HG丸ｺﾞｼｯｸM-PRO" panose="020F0600000000000000" pitchFamily="50" charset="-128"/>
              <a:ea typeface="HG丸ｺﾞｼｯｸM-PRO" panose="020F0600000000000000" pitchFamily="50" charset="-128"/>
            </a:endParaRPr>
          </a:p>
        </p:txBody>
      </p:sp>
      <p:sp>
        <p:nvSpPr>
          <p:cNvPr id="8" name="正方形/長方形 7"/>
          <p:cNvSpPr/>
          <p:nvPr/>
        </p:nvSpPr>
        <p:spPr>
          <a:xfrm>
            <a:off x="5412799" y="848544"/>
            <a:ext cx="464473" cy="1584176"/>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673989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テキスト ボックス 18"/>
          <p:cNvSpPr txBox="1"/>
          <p:nvPr/>
        </p:nvSpPr>
        <p:spPr>
          <a:xfrm>
            <a:off x="188641" y="105319"/>
            <a:ext cx="6505979" cy="281649"/>
          </a:xfrm>
          <a:prstGeom prst="rect">
            <a:avLst/>
          </a:prstGeom>
          <a:solidFill>
            <a:srgbClr val="CDCDFF"/>
          </a:solidFill>
          <a:ln w="12700">
            <a:noFill/>
          </a:ln>
        </p:spPr>
        <p:txBody>
          <a:bodyPr wrap="square" lIns="53870" tIns="53870" rIns="53870" bIns="26935" rtlCol="0">
            <a:spAutoFit/>
          </a:bodyPr>
          <a:lstStyle/>
          <a:p>
            <a:pPr indent="64139"/>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主な安全活動の内容</a:t>
            </a:r>
          </a:p>
        </p:txBody>
      </p:sp>
      <p:pic>
        <p:nvPicPr>
          <p:cNvPr id="2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03714" y="2397433"/>
            <a:ext cx="1393249" cy="121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27" name="グループ化 26"/>
          <p:cNvGrpSpPr/>
          <p:nvPr/>
        </p:nvGrpSpPr>
        <p:grpSpPr>
          <a:xfrm>
            <a:off x="4156801" y="2199880"/>
            <a:ext cx="1424517" cy="1469379"/>
            <a:chOff x="5046943" y="5732464"/>
            <a:chExt cx="1994324" cy="1898889"/>
          </a:xfrm>
        </p:grpSpPr>
        <p:sp>
          <p:nvSpPr>
            <p:cNvPr id="30" name="テキスト ボックス 29"/>
            <p:cNvSpPr txBox="1"/>
            <p:nvPr/>
          </p:nvSpPr>
          <p:spPr>
            <a:xfrm>
              <a:off x="5046943" y="5732464"/>
              <a:ext cx="830684" cy="232586"/>
            </a:xfrm>
            <a:prstGeom prst="rect">
              <a:avLst/>
            </a:prstGeom>
            <a:noFill/>
          </p:spPr>
          <p:txBody>
            <a:bodyPr wrap="none" lIns="71554" tIns="35778" rIns="71554" bIns="35778" rtlCol="0">
              <a:spAutoFit/>
            </a:bodyPr>
            <a:lstStyle/>
            <a:p>
              <a:r>
                <a:rPr lang="ja-JP" altLang="en-US" sz="700" b="1" dirty="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メイリオ" panose="020B0604030504040204" pitchFamily="50" charset="-128"/>
                </a:rPr>
                <a:t>かたづけ！</a:t>
              </a:r>
            </a:p>
          </p:txBody>
        </p:sp>
        <p:sp>
          <p:nvSpPr>
            <p:cNvPr id="32" name="テキスト ボックス 31"/>
            <p:cNvSpPr txBox="1"/>
            <p:nvPr/>
          </p:nvSpPr>
          <p:spPr>
            <a:xfrm>
              <a:off x="6461933" y="5742583"/>
              <a:ext cx="579334" cy="232586"/>
            </a:xfrm>
            <a:prstGeom prst="rect">
              <a:avLst/>
            </a:prstGeom>
            <a:noFill/>
          </p:spPr>
          <p:txBody>
            <a:bodyPr wrap="none" lIns="71554" tIns="35778" rIns="71554" bIns="35778" rtlCol="0">
              <a:spAutoFit/>
            </a:bodyPr>
            <a:lstStyle>
              <a:defPPr>
                <a:defRPr lang="ja-JP"/>
              </a:defPPr>
              <a:lvl1pPr>
                <a:defRPr sz="1100" b="1" i="1">
                  <a:solidFill>
                    <a:srgbClr val="00A497"/>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lang="ja-JP" altLang="en-US" sz="700" i="0" dirty="0">
                  <a:solidFill>
                    <a:schemeClr val="tx1">
                      <a:lumMod val="65000"/>
                      <a:lumOff val="35000"/>
                    </a:schemeClr>
                  </a:solidFill>
                  <a:latin typeface="HG丸ｺﾞｼｯｸM-PRO" panose="020F0600000000000000" pitchFamily="50" charset="-128"/>
                  <a:ea typeface="HG丸ｺﾞｼｯｸM-PRO" panose="020F0600000000000000" pitchFamily="50" charset="-128"/>
                </a:rPr>
                <a:t>分別！</a:t>
              </a:r>
            </a:p>
          </p:txBody>
        </p:sp>
        <p:sp>
          <p:nvSpPr>
            <p:cNvPr id="34" name="テキスト ボックス 33"/>
            <p:cNvSpPr txBox="1"/>
            <p:nvPr/>
          </p:nvSpPr>
          <p:spPr>
            <a:xfrm>
              <a:off x="5118951" y="7388648"/>
              <a:ext cx="705009" cy="232586"/>
            </a:xfrm>
            <a:prstGeom prst="rect">
              <a:avLst/>
            </a:prstGeom>
            <a:noFill/>
          </p:spPr>
          <p:txBody>
            <a:bodyPr wrap="none" lIns="71554" tIns="35778" rIns="71554" bIns="35778" rtlCol="0">
              <a:spAutoFit/>
            </a:bodyPr>
            <a:lstStyle>
              <a:defPPr>
                <a:defRPr lang="ja-JP"/>
              </a:defPPr>
              <a:lvl1pPr>
                <a:defRPr sz="1100" b="1" i="1">
                  <a:solidFill>
                    <a:srgbClr val="00A497"/>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lang="ja-JP" altLang="en-US" sz="700" i="0" dirty="0">
                  <a:solidFill>
                    <a:schemeClr val="tx1">
                      <a:lumMod val="65000"/>
                      <a:lumOff val="35000"/>
                    </a:schemeClr>
                  </a:solidFill>
                  <a:latin typeface="HG丸ｺﾞｼｯｸM-PRO" panose="020F0600000000000000" pitchFamily="50" charset="-128"/>
                  <a:ea typeface="HG丸ｺﾞｼｯｸM-PRO" panose="020F0600000000000000" pitchFamily="50" charset="-128"/>
                </a:rPr>
                <a:t>床ふき！</a:t>
              </a:r>
            </a:p>
          </p:txBody>
        </p:sp>
        <p:sp>
          <p:nvSpPr>
            <p:cNvPr id="36" name="テキスト ボックス 35"/>
            <p:cNvSpPr txBox="1"/>
            <p:nvPr/>
          </p:nvSpPr>
          <p:spPr>
            <a:xfrm>
              <a:off x="6333693" y="7398767"/>
              <a:ext cx="705009" cy="232586"/>
            </a:xfrm>
            <a:prstGeom prst="rect">
              <a:avLst/>
            </a:prstGeom>
            <a:noFill/>
          </p:spPr>
          <p:txBody>
            <a:bodyPr wrap="none" lIns="71554" tIns="35778" rIns="71554" bIns="35778" rtlCol="0">
              <a:spAutoFit/>
            </a:bodyPr>
            <a:lstStyle>
              <a:defPPr>
                <a:defRPr lang="ja-JP"/>
              </a:defPPr>
              <a:lvl1pPr>
                <a:defRPr sz="1100" b="1" i="1">
                  <a:solidFill>
                    <a:srgbClr val="00A497"/>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lang="ja-JP" altLang="en-US" sz="700" i="0" dirty="0">
                  <a:solidFill>
                    <a:schemeClr val="tx1">
                      <a:lumMod val="65000"/>
                      <a:lumOff val="35000"/>
                    </a:schemeClr>
                  </a:solidFill>
                  <a:latin typeface="HG丸ｺﾞｼｯｸM-PRO" panose="020F0600000000000000" pitchFamily="50" charset="-128"/>
                  <a:ea typeface="HG丸ｺﾞｼｯｸM-PRO" panose="020F0600000000000000" pitchFamily="50" charset="-128"/>
                </a:rPr>
                <a:t>お掃除！</a:t>
              </a:r>
            </a:p>
          </p:txBody>
        </p:sp>
      </p:grpSp>
      <p:sp>
        <p:nvSpPr>
          <p:cNvPr id="37" name="角丸四角形 36"/>
          <p:cNvSpPr/>
          <p:nvPr/>
        </p:nvSpPr>
        <p:spPr>
          <a:xfrm>
            <a:off x="188641" y="565372"/>
            <a:ext cx="2939464" cy="224878"/>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53870" tIns="53870" rIns="74952" bIns="26935" rtlCol="0" anchor="ctr"/>
          <a:lstStyle/>
          <a:p>
            <a:r>
              <a:rPr lang="ja-JP" altLang="en-US" sz="1200" b="1" dirty="0">
                <a:solidFill>
                  <a:srgbClr val="3366FF"/>
                </a:solidFill>
                <a:latin typeface="メイリオ" panose="020B0604030504040204" pitchFamily="50" charset="-128"/>
                <a:ea typeface="メイリオ" panose="020B0604030504040204" pitchFamily="50" charset="-128"/>
                <a:cs typeface="メイリオ" panose="020B0604030504040204" pitchFamily="50" charset="-128"/>
              </a:rPr>
              <a:t>４Ｓ活動　＝　災害の原因を取り除く　</a:t>
            </a:r>
          </a:p>
        </p:txBody>
      </p:sp>
      <p:sp>
        <p:nvSpPr>
          <p:cNvPr id="38" name="テキスト ボックス 37"/>
          <p:cNvSpPr txBox="1"/>
          <p:nvPr/>
        </p:nvSpPr>
        <p:spPr>
          <a:xfrm>
            <a:off x="188640" y="843975"/>
            <a:ext cx="3528392" cy="2060845"/>
          </a:xfrm>
          <a:prstGeom prst="rect">
            <a:avLst/>
          </a:prstGeom>
          <a:noFill/>
        </p:spPr>
        <p:txBody>
          <a:bodyPr wrap="square" lIns="74952" tIns="37477" rIns="74952" bIns="37477" rtlCol="0">
            <a:spAutoFit/>
          </a:bodyPr>
          <a:lstStyle/>
          <a:p>
            <a:pPr marL="130057" indent="-134676"/>
            <a:r>
              <a:rPr lang="ja-JP" altLang="en-US" sz="1200" dirty="0">
                <a:solidFill>
                  <a:srgbClr val="3366FF"/>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４</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S</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とは「整理」、「整頓」、「清掃」、「清潔」のことで、これらを日常的な活動として行うのが４Ｓ活動です。</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135405" indent="-135405"/>
            <a:r>
              <a:rPr lang="ja-JP" altLang="en-US" sz="1200" dirty="0">
                <a:solidFill>
                  <a:srgbClr val="3366FF"/>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４</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S</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活動は、労働災害の防止だけではなく、作業のしやすさ、作業の効率化も期待できます。</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135405" indent="-135405"/>
            <a:r>
              <a:rPr lang="ja-JP" altLang="en-US" sz="1200" dirty="0">
                <a:solidFill>
                  <a:srgbClr val="3366FF"/>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お客様の目に触れにくいバックヤードも整頓を</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忘れない</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ようにしましょう。</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130057" indent="-134676"/>
            <a:r>
              <a:rPr lang="ja-JP" altLang="en-US" sz="1200" dirty="0">
                <a:solidFill>
                  <a:srgbClr val="3366FF"/>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荷物やゴミなど、物が散らかっている職場や、水や油で床が滑りやすい職場は、災害の危険が高くなります。</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135405" indent="-135405"/>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9"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68536" y="4147657"/>
            <a:ext cx="632717" cy="109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 name="角丸四角形 39"/>
          <p:cNvSpPr/>
          <p:nvPr/>
        </p:nvSpPr>
        <p:spPr>
          <a:xfrm>
            <a:off x="188640" y="2724181"/>
            <a:ext cx="3456383" cy="298193"/>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53870" tIns="53870" rIns="74952" bIns="26935" rtlCol="0" anchor="ctr"/>
          <a:lstStyle/>
          <a:p>
            <a:r>
              <a:rPr lang="ja-JP" altLang="en-US" sz="1200" b="1" dirty="0">
                <a:solidFill>
                  <a:srgbClr val="3366FF"/>
                </a:solidFill>
                <a:latin typeface="メイリオ" panose="020B0604030504040204" pitchFamily="50" charset="-128"/>
                <a:ea typeface="メイリオ" panose="020B0604030504040204" pitchFamily="50" charset="-128"/>
                <a:cs typeface="メイリオ" panose="020B0604030504040204" pitchFamily="50" charset="-128"/>
              </a:rPr>
              <a:t>ＫＹ活動　＝　潜んでいる危険を見つける</a:t>
            </a:r>
          </a:p>
        </p:txBody>
      </p:sp>
      <p:sp>
        <p:nvSpPr>
          <p:cNvPr id="41" name="角丸四角形 40"/>
          <p:cNvSpPr/>
          <p:nvPr/>
        </p:nvSpPr>
        <p:spPr>
          <a:xfrm>
            <a:off x="180931" y="3002783"/>
            <a:ext cx="2939464" cy="2173099"/>
          </a:xfrm>
          <a:prstGeom prst="roundRect">
            <a:avLst>
              <a:gd name="adj" fmla="val 0"/>
            </a:avLst>
          </a:prstGeom>
          <a:solidFill>
            <a:srgbClr val="CCFFCC">
              <a:alpha val="0"/>
            </a:srgb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74952" tIns="37477" rIns="74952" bIns="37477" rtlCol="0" anchor="t"/>
          <a:lstStyle/>
          <a:p>
            <a:pPr marL="144000" indent="-457200"/>
            <a:r>
              <a:rPr lang="ja-JP" altLang="en-US" sz="1200" dirty="0">
                <a:solidFill>
                  <a:srgbClr val="3366FF"/>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ＫＹとは「危険（</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K</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）・予知（Ｙ）」</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のこと</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です。</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30057" indent="-134676"/>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ＫＹ活動は、業務を開始する前に職場で「その作業では、どんな危険が潜んでいるか」を話し合い、「これは危ない」というポイントは対策を決め、作業のときは、一人ひとりが「指差し呼称」をして行動確認します。</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29467" indent="-134676"/>
            <a:r>
              <a:rPr lang="ja-JP" altLang="en-US" sz="1200" dirty="0">
                <a:solidFill>
                  <a:srgbClr val="3366FF"/>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「うっかり」、「勘違い」、「思い込み」などは安全ではない行動を招き、災害の原因となります。</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30057"/>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テキスト ボックス 41"/>
          <p:cNvSpPr txBox="1"/>
          <p:nvPr/>
        </p:nvSpPr>
        <p:spPr>
          <a:xfrm rot="20713297">
            <a:off x="5658404" y="3758363"/>
            <a:ext cx="942832" cy="259245"/>
          </a:xfrm>
          <a:prstGeom prst="rect">
            <a:avLst/>
          </a:prstGeom>
          <a:noFill/>
        </p:spPr>
        <p:txBody>
          <a:bodyPr wrap="square" lIns="53537" tIns="26769" rIns="53537" bIns="26769" rtlCol="0">
            <a:spAutoFit/>
          </a:bodyPr>
          <a:lstStyle/>
          <a:p>
            <a:pPr>
              <a:lnSpc>
                <a:spcPts val="823"/>
              </a:lnSpc>
            </a:pPr>
            <a:r>
              <a:rPr lang="ja-JP" altLang="en-US" sz="700" b="1" dirty="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メイリオ" panose="020B0604030504040204" pitchFamily="50" charset="-128"/>
              </a:rPr>
              <a:t>重いもの、</a:t>
            </a:r>
            <a:endParaRPr lang="en-US" altLang="ja-JP" sz="700" b="1" dirty="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nSpc>
                <a:spcPts val="823"/>
              </a:lnSpc>
            </a:pPr>
            <a:r>
              <a:rPr lang="ja-JP" altLang="en-US" sz="700" b="1" dirty="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メイリオ" panose="020B0604030504040204" pitchFamily="50" charset="-128"/>
              </a:rPr>
              <a:t>作業姿勢、ヨシ！</a:t>
            </a:r>
          </a:p>
        </p:txBody>
      </p:sp>
      <p:sp>
        <p:nvSpPr>
          <p:cNvPr id="43" name="角丸四角形 42"/>
          <p:cNvSpPr/>
          <p:nvPr/>
        </p:nvSpPr>
        <p:spPr>
          <a:xfrm>
            <a:off x="188640" y="5457056"/>
            <a:ext cx="3857571" cy="1219009"/>
          </a:xfrm>
          <a:prstGeom prst="roundRect">
            <a:avLst>
              <a:gd name="adj" fmla="val 0"/>
            </a:avLst>
          </a:prstGeom>
          <a:solidFill>
            <a:srgbClr val="CCFFCC">
              <a:alpha val="0"/>
            </a:srgb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53870" tIns="53870" rIns="53870" bIns="26935" rtlCol="0" anchor="t"/>
          <a:lstStyle/>
          <a:p>
            <a:pPr marL="129467" indent="-134676"/>
            <a:r>
              <a:rPr lang="ja-JP" altLang="en-US" sz="1200" dirty="0">
                <a:solidFill>
                  <a:srgbClr val="3366FF"/>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危険の「見える化」は、職場の危険を可視化</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29467" indent="-134676"/>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（＝見える化）し、従業員全員で共有することです。</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35405" indent="-134676"/>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KY</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活動で見つけた危険のポイントに、ステッカーなどを貼りつけることで、注意を喚起します。</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29467" indent="-134676"/>
            <a:r>
              <a:rPr lang="ja-JP" altLang="en-US" sz="1200" dirty="0">
                <a:solidFill>
                  <a:srgbClr val="3366FF"/>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墜落や衝突などのおそれのある箇所が分かっていれば</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、慎重</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に行動することができます。</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99545" indent="-64139">
              <a:lnSpc>
                <a:spcPts val="1047"/>
              </a:lnSpc>
            </a:pP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4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57686" y="5522223"/>
            <a:ext cx="1894508" cy="1269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5" name="角丸四角形 44"/>
          <p:cNvSpPr/>
          <p:nvPr/>
        </p:nvSpPr>
        <p:spPr>
          <a:xfrm>
            <a:off x="188640" y="5169024"/>
            <a:ext cx="2902068" cy="262348"/>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53870" tIns="53870" rIns="74952" bIns="26935" rtlCol="0" anchor="ctr"/>
          <a:lstStyle/>
          <a:p>
            <a:r>
              <a:rPr lang="ja-JP" altLang="en-US" sz="1200" b="1" dirty="0">
                <a:solidFill>
                  <a:srgbClr val="3366FF"/>
                </a:solidFill>
                <a:latin typeface="メイリオ" panose="020B0604030504040204" pitchFamily="50" charset="-128"/>
                <a:ea typeface="メイリオ" panose="020B0604030504040204" pitchFamily="50" charset="-128"/>
                <a:cs typeface="メイリオ" panose="020B0604030504040204" pitchFamily="50" charset="-128"/>
              </a:rPr>
              <a:t>危険の「見える化」＝ 危険を周知する</a:t>
            </a:r>
          </a:p>
        </p:txBody>
      </p:sp>
      <p:sp>
        <p:nvSpPr>
          <p:cNvPr id="46" name="角丸四角形 45"/>
          <p:cNvSpPr/>
          <p:nvPr/>
        </p:nvSpPr>
        <p:spPr>
          <a:xfrm>
            <a:off x="188640" y="6825208"/>
            <a:ext cx="3173904" cy="285444"/>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53870" tIns="53870" rIns="74952" bIns="26935" rtlCol="0" anchor="ctr"/>
          <a:lstStyle/>
          <a:p>
            <a:r>
              <a:rPr lang="ja-JP" altLang="en-US" sz="1200" b="1" dirty="0">
                <a:solidFill>
                  <a:srgbClr val="3366FF"/>
                </a:solidFill>
                <a:latin typeface="メイリオ" panose="020B0604030504040204" pitchFamily="50" charset="-128"/>
                <a:ea typeface="メイリオ" panose="020B0604030504040204" pitchFamily="50" charset="-128"/>
                <a:cs typeface="メイリオ" panose="020B0604030504040204" pitchFamily="50" charset="-128"/>
              </a:rPr>
              <a:t>安全教育・研修 ＝ 正しい作業方法を学ぶ</a:t>
            </a:r>
            <a:endParaRPr lang="en-US" altLang="ja-JP" sz="1200" b="1" dirty="0">
              <a:solidFill>
                <a:srgbClr val="3366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角丸四角形 46"/>
          <p:cNvSpPr/>
          <p:nvPr/>
        </p:nvSpPr>
        <p:spPr>
          <a:xfrm>
            <a:off x="185410" y="7113240"/>
            <a:ext cx="6541456" cy="1528892"/>
          </a:xfrm>
          <a:prstGeom prst="roundRect">
            <a:avLst>
              <a:gd name="adj" fmla="val 0"/>
            </a:avLst>
          </a:prstGeom>
          <a:solidFill>
            <a:srgbClr val="CCFFCC">
              <a:alpha val="0"/>
            </a:srgb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42155" tIns="21078" rIns="42155" bIns="21078" rtlCol="0" anchor="ctr"/>
          <a:lstStyle/>
          <a:p>
            <a:pPr marL="135405" indent="-135405"/>
            <a:r>
              <a:rPr lang="ja-JP" altLang="en-US" sz="1200" dirty="0">
                <a:solidFill>
                  <a:srgbClr val="3366FF"/>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「脚立の正しい使い方」、「腰痛を防ぐ方法」、「器具の正しい操作方法」などを知っていれば、労働災害を防ぐことができます。</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35405" indent="-135405"/>
            <a:r>
              <a:rPr lang="ja-JP" altLang="en-US" sz="1200" dirty="0">
                <a:solidFill>
                  <a:srgbClr val="3366FF"/>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教育・研修では、「どんな災害が起こっているか」、「どうしたら災害は防げるか」、「</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正しい作業</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手順（マニュアル）」はどのような内容かなどを従業員に伝え、教えます。</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35405" indent="-135405"/>
            <a:r>
              <a:rPr lang="ja-JP" altLang="en-US" sz="1200" dirty="0">
                <a:solidFill>
                  <a:srgbClr val="3366FF"/>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朝礼など皆が集まる機会を捉えて教育・研修を行う方法もあります。</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35405" indent="-135405"/>
            <a:r>
              <a:rPr lang="ja-JP" altLang="en-US" sz="1200" dirty="0">
                <a:solidFill>
                  <a:srgbClr val="3366FF"/>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特に、はじめて職場に就いた従業員には</a:t>
            </a:r>
            <a:r>
              <a:rPr lang="ja-JP" altLang="en-US" sz="12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雇い入れ</a:t>
            </a:r>
            <a:r>
              <a:rPr lang="ja-JP" altLang="en-US" sz="12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時などに</a:t>
            </a:r>
            <a:r>
              <a:rPr lang="ja-JP" altLang="en-US" sz="12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安全教育</a:t>
            </a:r>
            <a:r>
              <a:rPr lang="ja-JP" altLang="en-US" sz="1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を行う必要があります</a:t>
            </a:r>
            <a:r>
              <a:rPr lang="ja-JP" altLang="en-US" sz="1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135405" indent="-135405" algn="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労働安全衛生法第</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59</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条に基づく義務（罰則あり）</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48" name="角丸四角形 47"/>
          <p:cNvSpPr/>
          <p:nvPr/>
        </p:nvSpPr>
        <p:spPr>
          <a:xfrm>
            <a:off x="137206" y="8623710"/>
            <a:ext cx="3140915" cy="285444"/>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53870" tIns="53870" rIns="74952" bIns="26935" rtlCol="0" anchor="ctr"/>
          <a:lstStyle/>
          <a:p>
            <a:r>
              <a:rPr lang="ja-JP" altLang="en-US" sz="1200" b="1" dirty="0">
                <a:solidFill>
                  <a:srgbClr val="3366FF"/>
                </a:solidFill>
                <a:latin typeface="メイリオ" panose="020B0604030504040204" pitchFamily="50" charset="-128"/>
                <a:ea typeface="メイリオ" panose="020B0604030504040204" pitchFamily="50" charset="-128"/>
                <a:cs typeface="メイリオ" panose="020B0604030504040204" pitchFamily="50" charset="-128"/>
              </a:rPr>
              <a:t>安全意識の啓発 ＝ 全員参加</a:t>
            </a:r>
            <a:endParaRPr lang="en-US" altLang="ja-JP" sz="1200" b="1" dirty="0">
              <a:solidFill>
                <a:srgbClr val="3366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角丸四角形 48"/>
          <p:cNvSpPr/>
          <p:nvPr/>
        </p:nvSpPr>
        <p:spPr>
          <a:xfrm>
            <a:off x="137206" y="8964875"/>
            <a:ext cx="6532154" cy="828966"/>
          </a:xfrm>
          <a:prstGeom prst="roundRect">
            <a:avLst>
              <a:gd name="adj" fmla="val 0"/>
            </a:avLst>
          </a:prstGeom>
          <a:solidFill>
            <a:srgbClr val="CCFFCC">
              <a:alpha val="0"/>
            </a:srgb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74952" tIns="37477" rIns="74952" bIns="37477" rtlCol="0" anchor="ctr"/>
          <a:lstStyle/>
          <a:p>
            <a:pPr marL="135405" indent="-135405"/>
            <a:r>
              <a:rPr lang="ja-JP" altLang="en-US" sz="1200" dirty="0">
                <a:solidFill>
                  <a:srgbClr val="3366FF"/>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安全活動は、経営者や責任者の責務であるとともに、正社員、パート、アルバイト、派遣にかかわらず、従業員も全員参加することが重要です。</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35405" indent="-135405"/>
            <a:r>
              <a:rPr lang="ja-JP" altLang="en-US" sz="1200" dirty="0">
                <a:solidFill>
                  <a:srgbClr val="3366FF"/>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従業員一人ひとりの安全意識を高めるために、朝礼などの場を活用したトップの</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安全で安心な職場づくり</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の表明や、チラシ などによる周知などが効果的です。</a:t>
            </a:r>
          </a:p>
        </p:txBody>
      </p:sp>
      <p:pic>
        <p:nvPicPr>
          <p:cNvPr id="3"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326132" y="4070902"/>
            <a:ext cx="1020976" cy="1117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下矢印 3"/>
          <p:cNvSpPr/>
          <p:nvPr/>
        </p:nvSpPr>
        <p:spPr>
          <a:xfrm rot="16200000">
            <a:off x="4591712" y="4428080"/>
            <a:ext cx="447471" cy="509786"/>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a:solidFill>
                <a:schemeClr val="tx1"/>
              </a:solidFill>
            </a:endParaRPr>
          </a:p>
        </p:txBody>
      </p:sp>
      <p:sp>
        <p:nvSpPr>
          <p:cNvPr id="26" name="テキスト ボックス 25"/>
          <p:cNvSpPr txBox="1"/>
          <p:nvPr/>
        </p:nvSpPr>
        <p:spPr>
          <a:xfrm>
            <a:off x="3873315" y="991063"/>
            <a:ext cx="2745391" cy="1107996"/>
          </a:xfrm>
          <a:prstGeom prst="rect">
            <a:avLst/>
          </a:prstGeom>
          <a:noFill/>
        </p:spPr>
        <p:txBody>
          <a:bodyPr wrap="square" rtlCol="0">
            <a:spAutoFit/>
          </a:bodyPr>
          <a:lstStyle/>
          <a:p>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介護福祉機器、</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腰痛</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健康</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診断など</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への</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助成を行っています。</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手続きは、関係リーフレットを参照いいただき、滋賀</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労働局職業安定部雇用</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対策課</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(077(526)8686</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）またはハローワークにお問い合わせ下さい</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正方形/長方形 4"/>
          <p:cNvSpPr/>
          <p:nvPr/>
        </p:nvSpPr>
        <p:spPr>
          <a:xfrm>
            <a:off x="3873315" y="960509"/>
            <a:ext cx="2821305" cy="113855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角丸四角形 27"/>
          <p:cNvSpPr/>
          <p:nvPr/>
        </p:nvSpPr>
        <p:spPr>
          <a:xfrm>
            <a:off x="3789040" y="632520"/>
            <a:ext cx="2937825" cy="340519"/>
          </a:xfrm>
          <a:prstGeom prst="roundRect">
            <a:avLst/>
          </a:prstGeom>
          <a:solidFill>
            <a:schemeClr val="bg1">
              <a:lumMod val="95000"/>
            </a:schemeClr>
          </a:solidFill>
          <a:ln w="28575">
            <a:solidFill>
              <a:srgbClr val="FF0000"/>
            </a:solidFill>
          </a:ln>
        </p:spPr>
        <p:txBody>
          <a:bodyPr wrap="square">
            <a:spAutoFit/>
          </a:bodyPr>
          <a:lstStyle/>
          <a:p>
            <a:pPr algn="ct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中小企業労働環境向上助成金</a:t>
            </a:r>
            <a:endParaRPr lang="ja-JP" altLang="en-US" sz="1400" b="1" u="sng"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7487507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60648" y="3491929"/>
            <a:ext cx="6384148" cy="3693319"/>
          </a:xfrm>
          <a:prstGeom prst="rect">
            <a:avLst/>
          </a:prstGeom>
        </p:spPr>
        <p:txBody>
          <a:bodyPr wrap="square">
            <a:spAutoFit/>
          </a:bodyPr>
          <a:lstStyle/>
          <a:p>
            <a:pPr>
              <a:lnSpc>
                <a:spcPct val="150000"/>
              </a:lnSpc>
            </a:pP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＜厚生労働省ホームページ＞</a:t>
            </a:r>
            <a:endPar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●「第三次</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産業の労働災害防止対策に</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ついて｜厚生労働省」</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hlinkClick r:id="rId2"/>
              </a:rPr>
              <a:t>http</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hlinkClick r:id="rId2"/>
              </a:rPr>
              <a:t>://</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hlinkClick r:id="rId2"/>
              </a:rPr>
              <a:t>www.mhlw.go.jp/stf/seisakunitsuite/bunya/0000053858.html</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・小売業、社会福祉施設における危険の「見える化」</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ツール</a:t>
            </a:r>
            <a:endParaRPr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・介護作業者の腰痛予防対策</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チェックリスト　　　　　　　　　ほか各種資料</a:t>
            </a:r>
            <a:endParaRPr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＜滋賀労働局ホームページ</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●トップ</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→上部の「各種法令・制度・</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手続き」</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タブ→「安全衛生関係」</a:t>
            </a:r>
          </a:p>
          <a:p>
            <a:pPr>
              <a:lnSpc>
                <a:spcPct val="1500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hlinkClick r:id="rId3"/>
              </a:rPr>
              <a:t>http://</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hlinkClick r:id="rId3"/>
              </a:rPr>
              <a:t>shiga-roudoukyoku.jsite.mhlw.go.jp/hourei_seido_tetsuzuki/anzen_eisei.html</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・「職場での安全の基本」ほか（「リーフレットなど」に掲載）</a:t>
            </a:r>
            <a:endParaRPr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・各種ガイドラインなど（「主要通達（本省版）」→「近年の主要ガイドラインなど」）  </a:t>
            </a:r>
            <a:endParaRPr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トップ→上部の「事例・統計情報」タブ→「安全衛生関係</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hlinkClick r:id="rId4"/>
              </a:rPr>
              <a:t>http</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hlinkClick r:id="rId4"/>
              </a:rPr>
              <a:t>://</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hlinkClick r:id="rId4"/>
              </a:rPr>
              <a:t>shiga-roudoukyoku.jsite.mhlw.go.jp/jirei_toukei/anzen_eisei.html</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・災害事例（「災害</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事例・災害分析」→「業種別」→</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「社会福祉施設」）</a:t>
            </a:r>
            <a:endParaRPr lang="ja-JP" altLang="en-US" sz="1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97152" y="8985448"/>
            <a:ext cx="16573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テキスト ボックス 3"/>
          <p:cNvSpPr txBox="1"/>
          <p:nvPr/>
        </p:nvSpPr>
        <p:spPr>
          <a:xfrm>
            <a:off x="362085" y="8841432"/>
            <a:ext cx="4219043" cy="1087477"/>
          </a:xfrm>
          <a:prstGeom prst="rect">
            <a:avLst/>
          </a:prstGeom>
          <a:noFill/>
        </p:spPr>
        <p:txBody>
          <a:bodyPr wrap="square" rtlCol="0">
            <a:spAutoFit/>
          </a:bodyPr>
          <a:lstStyle/>
          <a:p>
            <a:r>
              <a:rPr lang="ja-JP" altLang="en-US" sz="1050" dirty="0" smtClean="0"/>
              <a:t>滋賀労働局労働基準部健康安全課</a:t>
            </a:r>
            <a:r>
              <a:rPr lang="en-US" altLang="ja-JP" sz="1050" dirty="0" smtClean="0"/>
              <a:t>	</a:t>
            </a:r>
            <a:r>
              <a:rPr lang="en-US" altLang="zh-TW" sz="1050" dirty="0" smtClean="0"/>
              <a:t>TEL </a:t>
            </a:r>
            <a:r>
              <a:rPr lang="en-US" altLang="zh-TW" sz="1050" dirty="0"/>
              <a:t>077 (522) </a:t>
            </a:r>
            <a:r>
              <a:rPr lang="en-US" altLang="zh-TW" sz="1050" dirty="0" smtClean="0"/>
              <a:t>6650</a:t>
            </a:r>
          </a:p>
          <a:p>
            <a:r>
              <a:rPr lang="ja-JP" altLang="en-US" sz="1050" dirty="0" smtClean="0"/>
              <a:t>大津</a:t>
            </a:r>
            <a:r>
              <a:rPr lang="ja-JP" altLang="en-US" sz="1050" dirty="0"/>
              <a:t>労働基準監督署</a:t>
            </a:r>
            <a:r>
              <a:rPr lang="zh-TW" altLang="en-US" sz="1050" dirty="0"/>
              <a:t>	</a:t>
            </a:r>
            <a:r>
              <a:rPr lang="en-US" altLang="zh-TW" sz="1050" dirty="0" smtClean="0"/>
              <a:t>	TEL </a:t>
            </a:r>
            <a:r>
              <a:rPr lang="en-US" altLang="zh-TW" sz="1050" dirty="0"/>
              <a:t>077 (522) 6641</a:t>
            </a:r>
          </a:p>
          <a:p>
            <a:r>
              <a:rPr lang="ja-JP" altLang="en-US" sz="1050" dirty="0" smtClean="0"/>
              <a:t>彦根労働基準監督署</a:t>
            </a:r>
            <a:r>
              <a:rPr lang="zh-TW" altLang="en-US" sz="1050" dirty="0"/>
              <a:t>		</a:t>
            </a:r>
            <a:r>
              <a:rPr lang="en-US" altLang="zh-TW" sz="1050" dirty="0"/>
              <a:t>TEL 0749 (22) </a:t>
            </a:r>
            <a:r>
              <a:rPr lang="en-US" altLang="zh-TW" sz="1050" dirty="0" smtClean="0"/>
              <a:t>0654</a:t>
            </a:r>
          </a:p>
          <a:p>
            <a:r>
              <a:rPr lang="ja-JP" altLang="en-US" sz="1050" dirty="0" smtClean="0"/>
              <a:t>東近江労働基準監督署</a:t>
            </a:r>
            <a:r>
              <a:rPr lang="zh-TW" altLang="en-US" sz="1050" dirty="0"/>
              <a:t>	</a:t>
            </a:r>
            <a:r>
              <a:rPr lang="en-US" altLang="zh-TW" sz="1050" dirty="0" smtClean="0"/>
              <a:t>	TEL </a:t>
            </a:r>
            <a:r>
              <a:rPr lang="en-US" altLang="zh-TW" sz="1050" dirty="0"/>
              <a:t>0748 (22) </a:t>
            </a:r>
            <a:r>
              <a:rPr lang="en-US" altLang="zh-TW" sz="1050" dirty="0" smtClean="0"/>
              <a:t>0394</a:t>
            </a:r>
          </a:p>
          <a:p>
            <a:pPr marL="108000" indent="-457200">
              <a:spcBef>
                <a:spcPts val="200"/>
              </a:spcBef>
            </a:pPr>
            <a:r>
              <a:rPr lang="en-US" altLang="ja-JP" sz="1050" dirty="0" smtClean="0"/>
              <a:t>※</a:t>
            </a:r>
            <a:r>
              <a:rPr lang="ja-JP" altLang="en-US" sz="1050" dirty="0" smtClean="0"/>
              <a:t>「中小企業労働環境向上助成金」は、滋賀労働局雇用対策課（（</a:t>
            </a:r>
            <a:r>
              <a:rPr lang="en-US" altLang="ja-JP" sz="1050" dirty="0" smtClean="0"/>
              <a:t>077(526)8686</a:t>
            </a:r>
            <a:r>
              <a:rPr lang="ja-JP" altLang="en-US" sz="1050" dirty="0" smtClean="0"/>
              <a:t>）またはハローワークにお問い合わせ下さい。</a:t>
            </a:r>
            <a:endParaRPr lang="en-US" altLang="zh-TW" sz="1050" dirty="0"/>
          </a:p>
        </p:txBody>
      </p:sp>
      <p:cxnSp>
        <p:nvCxnSpPr>
          <p:cNvPr id="6" name="直線コネクタ 5"/>
          <p:cNvCxnSpPr/>
          <p:nvPr/>
        </p:nvCxnSpPr>
        <p:spPr>
          <a:xfrm>
            <a:off x="260648" y="8841432"/>
            <a:ext cx="633787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角丸四角形 7"/>
          <p:cNvSpPr/>
          <p:nvPr/>
        </p:nvSpPr>
        <p:spPr>
          <a:xfrm>
            <a:off x="153219" y="3491929"/>
            <a:ext cx="6552728" cy="3649772"/>
          </a:xfrm>
          <a:prstGeom prst="roundRect">
            <a:avLst>
              <a:gd name="adj" fmla="val 2231"/>
            </a:avLst>
          </a:prstGeom>
          <a:no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87828" tIns="43914" rIns="87828" bIns="43914" rtlCol="0" anchor="ctr"/>
          <a:lstStyle/>
          <a:p>
            <a:pPr algn="ctr"/>
            <a:endParaRPr kumimoji="1" lang="ja-JP" altLang="en-US" dirty="0"/>
          </a:p>
        </p:txBody>
      </p:sp>
      <p:sp>
        <p:nvSpPr>
          <p:cNvPr id="15" name="角丸四角形 14"/>
          <p:cNvSpPr/>
          <p:nvPr/>
        </p:nvSpPr>
        <p:spPr>
          <a:xfrm>
            <a:off x="5962301" y="5044808"/>
            <a:ext cx="633256" cy="293780"/>
          </a:xfrm>
          <a:prstGeom prst="roundRect">
            <a:avLst>
              <a:gd name="adj" fmla="val 3872"/>
            </a:avLst>
          </a:prstGeom>
          <a:solidFill>
            <a:schemeClr val="tx1">
              <a:lumMod val="50000"/>
              <a:lumOff val="50000"/>
            </a:schemeClr>
          </a:solidFill>
          <a:ln>
            <a:noFill/>
          </a:ln>
          <a:effectLst>
            <a:outerShdw blurRad="50800" dist="38100" dir="18900000" algn="bl" rotWithShape="0">
              <a:prstClr val="black">
                <a:alpha val="40000"/>
              </a:prstClr>
            </a:outerShdw>
          </a:effectLst>
          <a:scene3d>
            <a:camera prst="orthographicFront"/>
            <a:lightRig rig="threePt" dir="t"/>
          </a:scene3d>
          <a:sp3d>
            <a:bevelT w="38100" h="38100"/>
          </a:sp3d>
        </p:spPr>
        <p:style>
          <a:lnRef idx="2">
            <a:schemeClr val="accent1">
              <a:shade val="50000"/>
            </a:schemeClr>
          </a:lnRef>
          <a:fillRef idx="1">
            <a:schemeClr val="accent1"/>
          </a:fillRef>
          <a:effectRef idx="0">
            <a:schemeClr val="accent1"/>
          </a:effectRef>
          <a:fontRef idx="minor">
            <a:schemeClr val="lt1"/>
          </a:fontRef>
        </p:style>
        <p:txBody>
          <a:bodyPr lIns="78358" tIns="78358" rIns="78358" bIns="49757" rtlCol="0" anchor="ctr"/>
          <a:lstStyle/>
          <a:p>
            <a:pPr algn="ctr"/>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検 </a:t>
            </a:r>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索</a:t>
            </a:r>
          </a:p>
        </p:txBody>
      </p:sp>
      <p:sp>
        <p:nvSpPr>
          <p:cNvPr id="16" name="正方形/長方形 15"/>
          <p:cNvSpPr/>
          <p:nvPr/>
        </p:nvSpPr>
        <p:spPr>
          <a:xfrm>
            <a:off x="4306118" y="5044808"/>
            <a:ext cx="1656183" cy="293780"/>
          </a:xfrm>
          <a:prstGeom prst="rect">
            <a:avLst/>
          </a:prstGeom>
          <a:ln w="12700">
            <a:solidFill>
              <a:schemeClr val="bg1">
                <a:lumMod val="50000"/>
              </a:schemeClr>
            </a:solidFill>
          </a:ln>
          <a:effectLst/>
          <a:scene3d>
            <a:camera prst="orthographicFront"/>
            <a:lightRig rig="threePt" dir="t"/>
          </a:scene3d>
          <a:sp3d>
            <a:bevelB w="152400" h="50800" prst="softRound"/>
          </a:sp3d>
        </p:spPr>
        <p:style>
          <a:lnRef idx="2">
            <a:schemeClr val="accent6"/>
          </a:lnRef>
          <a:fillRef idx="1">
            <a:schemeClr val="lt1"/>
          </a:fillRef>
          <a:effectRef idx="0">
            <a:schemeClr val="accent6"/>
          </a:effectRef>
          <a:fontRef idx="minor">
            <a:schemeClr val="dk1"/>
          </a:fontRef>
        </p:style>
        <p:txBody>
          <a:bodyPr lIns="36000" tIns="90000" rIns="36000" bIns="49757" rtlCol="0" anchor="ctr"/>
          <a:lstStyle/>
          <a:p>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滋賀労働局</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右矢印 16"/>
          <p:cNvSpPr/>
          <p:nvPr/>
        </p:nvSpPr>
        <p:spPr>
          <a:xfrm rot="13862174" flipV="1">
            <a:off x="6188633" y="5256632"/>
            <a:ext cx="401058" cy="254941"/>
          </a:xfrm>
          <a:prstGeom prst="rightArrow">
            <a:avLst>
              <a:gd name="adj1" fmla="val 26549"/>
              <a:gd name="adj2" fmla="val 97290"/>
            </a:avLst>
          </a:prstGeom>
          <a:solidFill>
            <a:schemeClr val="bg1"/>
          </a:solidFill>
          <a:ln w="12700">
            <a:solidFill>
              <a:schemeClr val="tx1"/>
            </a:solidFill>
          </a:ln>
          <a:effectLst>
            <a:outerShdw blurRad="63500" dist="508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9476" tIns="49737" rIns="99476" bIns="49737" anchor="ctr"/>
          <a:lstStyle/>
          <a:p>
            <a:pPr algn="ctr">
              <a:defRPr/>
            </a:pPr>
            <a:endParaRPr lang="ja-JP" altLang="en-US" sz="10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115484" y="8235751"/>
            <a:ext cx="3889580" cy="461665"/>
          </a:xfrm>
          <a:prstGeom prst="rect">
            <a:avLst/>
          </a:prstGeom>
          <a:noFill/>
        </p:spPr>
        <p:txBody>
          <a:bodyPr wrap="square" rtlCol="0">
            <a:spAutoFit/>
          </a:bodyPr>
          <a:lstStyle/>
          <a:p>
            <a:pPr marL="144000" indent="-457200"/>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26</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年度から、社会福祉施設などのサービス分野も対象になりました。</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テキスト ボックス 30"/>
          <p:cNvSpPr txBox="1"/>
          <p:nvPr/>
        </p:nvSpPr>
        <p:spPr>
          <a:xfrm>
            <a:off x="147911" y="3155056"/>
            <a:ext cx="6223178" cy="338554"/>
          </a:xfrm>
          <a:prstGeom prst="rect">
            <a:avLst/>
          </a:prstGeom>
          <a:noFill/>
        </p:spPr>
        <p:txBody>
          <a:bodyPr wrap="none" rtlCol="0">
            <a:spAutoFit/>
          </a:bodyPr>
          <a:lstStyle/>
          <a:p>
            <a:r>
              <a:rPr lang="ja-JP" altLang="en-US" sz="1600" i="1" dirty="0" smtClean="0">
                <a:solidFill>
                  <a:schemeClr val="tx2"/>
                </a:solidFill>
                <a:latin typeface="HGP創英角ﾎﾟｯﾌﾟ体" panose="040B0A00000000000000" pitchFamily="50" charset="-128"/>
                <a:ea typeface="HGP創英角ﾎﾟｯﾌﾟ体" panose="040B0A00000000000000" pitchFamily="50" charset="-128"/>
              </a:rPr>
              <a:t>より詳細な安全</a:t>
            </a:r>
            <a:r>
              <a:rPr lang="ja-JP" altLang="en-US" sz="1600" i="1" dirty="0">
                <a:solidFill>
                  <a:schemeClr val="tx2"/>
                </a:solidFill>
                <a:latin typeface="HGP創英角ﾎﾟｯﾌﾟ体" panose="040B0A00000000000000" pitchFamily="50" charset="-128"/>
                <a:ea typeface="HGP創英角ﾎﾟｯﾌﾟ体" panose="040B0A00000000000000" pitchFamily="50" charset="-128"/>
              </a:rPr>
              <a:t>のため</a:t>
            </a:r>
            <a:r>
              <a:rPr lang="ja-JP" altLang="en-US" sz="1600" i="1" dirty="0" smtClean="0">
                <a:solidFill>
                  <a:schemeClr val="tx2"/>
                </a:solidFill>
                <a:latin typeface="HGP創英角ﾎﾟｯﾌﾟ体" panose="040B0A00000000000000" pitchFamily="50" charset="-128"/>
                <a:ea typeface="HGP創英角ﾎﾟｯﾌﾟ体" panose="040B0A00000000000000" pitchFamily="50" charset="-128"/>
              </a:rPr>
              <a:t>のツール</a:t>
            </a:r>
            <a:r>
              <a:rPr kumimoji="1" lang="ja-JP" altLang="en-US" sz="1600" i="1" dirty="0" smtClean="0">
                <a:solidFill>
                  <a:schemeClr val="tx2"/>
                </a:solidFill>
                <a:latin typeface="HGP創英角ﾎﾟｯﾌﾟ体" panose="040B0A00000000000000" pitchFamily="50" charset="-128"/>
                <a:ea typeface="HGP創英角ﾎﾟｯﾌﾟ体" panose="040B0A00000000000000" pitchFamily="50" charset="-128"/>
              </a:rPr>
              <a:t>は、以下のホームページをご覧ください</a:t>
            </a:r>
            <a:endParaRPr kumimoji="1" lang="ja-JP" altLang="en-US" sz="1600" i="1" dirty="0">
              <a:solidFill>
                <a:schemeClr val="tx2"/>
              </a:solidFill>
              <a:latin typeface="HGP創英角ﾎﾟｯﾌﾟ体" panose="040B0A00000000000000" pitchFamily="50" charset="-128"/>
              <a:ea typeface="HGP創英角ﾎﾟｯﾌﾟ体" panose="040B0A00000000000000" pitchFamily="50" charset="-128"/>
            </a:endParaRPr>
          </a:p>
        </p:txBody>
      </p:sp>
      <p:sp>
        <p:nvSpPr>
          <p:cNvPr id="2049" name="テキスト ボックス 2048"/>
          <p:cNvSpPr txBox="1"/>
          <p:nvPr/>
        </p:nvSpPr>
        <p:spPr>
          <a:xfrm>
            <a:off x="179215" y="7803703"/>
            <a:ext cx="6516034" cy="461665"/>
          </a:xfrm>
          <a:prstGeom prst="rect">
            <a:avLst/>
          </a:prstGeom>
          <a:noFill/>
        </p:spPr>
        <p:txBody>
          <a:bodyPr wrap="square" rtlCol="0">
            <a:spAutoFit/>
          </a:bodyPr>
          <a:lstStyle/>
          <a:p>
            <a:r>
              <a:rPr lang="ja-JP" altLang="en-US" sz="1200" dirty="0" smtClean="0">
                <a:latin typeface="ＭＳ Ｐ明朝" panose="02020600040205080304" pitchFamily="18" charset="-128"/>
                <a:ea typeface="ＭＳ Ｐ明朝" panose="02020600040205080304" pitchFamily="18"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安全</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衛生の専門家が</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、①研修会（企業</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集団を対象）</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や②個別</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事業場への訪問支援を行います</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。中小</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規模事業場であって、製造業、第</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次産業、鉱業などが対象です</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角丸四角形 34"/>
          <p:cNvSpPr/>
          <p:nvPr/>
        </p:nvSpPr>
        <p:spPr>
          <a:xfrm>
            <a:off x="5950965" y="3584848"/>
            <a:ext cx="633256" cy="293780"/>
          </a:xfrm>
          <a:prstGeom prst="roundRect">
            <a:avLst>
              <a:gd name="adj" fmla="val 3872"/>
            </a:avLst>
          </a:prstGeom>
          <a:solidFill>
            <a:schemeClr val="tx1">
              <a:lumMod val="50000"/>
              <a:lumOff val="50000"/>
            </a:schemeClr>
          </a:solidFill>
          <a:ln>
            <a:noFill/>
          </a:ln>
          <a:effectLst>
            <a:outerShdw blurRad="50800" dist="38100" dir="18900000" algn="bl" rotWithShape="0">
              <a:prstClr val="black">
                <a:alpha val="40000"/>
              </a:prstClr>
            </a:outerShdw>
          </a:effectLst>
          <a:scene3d>
            <a:camera prst="orthographicFront"/>
            <a:lightRig rig="threePt" dir="t"/>
          </a:scene3d>
          <a:sp3d>
            <a:bevelT w="38100" h="38100"/>
          </a:sp3d>
        </p:spPr>
        <p:style>
          <a:lnRef idx="2">
            <a:schemeClr val="accent1">
              <a:shade val="50000"/>
            </a:schemeClr>
          </a:lnRef>
          <a:fillRef idx="1">
            <a:schemeClr val="accent1"/>
          </a:fillRef>
          <a:effectRef idx="0">
            <a:schemeClr val="accent1"/>
          </a:effectRef>
          <a:fontRef idx="minor">
            <a:schemeClr val="lt1"/>
          </a:fontRef>
        </p:style>
        <p:txBody>
          <a:bodyPr lIns="78358" tIns="78358" rIns="78358" bIns="49757" rtlCol="0" anchor="ctr"/>
          <a:lstStyle/>
          <a:p>
            <a:pPr algn="ctr"/>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検 </a:t>
            </a:r>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索</a:t>
            </a:r>
          </a:p>
        </p:txBody>
      </p:sp>
      <p:sp>
        <p:nvSpPr>
          <p:cNvPr id="36" name="正方形/長方形 35"/>
          <p:cNvSpPr/>
          <p:nvPr/>
        </p:nvSpPr>
        <p:spPr>
          <a:xfrm>
            <a:off x="4294782" y="3584848"/>
            <a:ext cx="1656183" cy="293780"/>
          </a:xfrm>
          <a:prstGeom prst="rect">
            <a:avLst/>
          </a:prstGeom>
          <a:ln w="12700">
            <a:solidFill>
              <a:schemeClr val="bg1">
                <a:lumMod val="50000"/>
              </a:schemeClr>
            </a:solidFill>
          </a:ln>
          <a:effectLst/>
          <a:scene3d>
            <a:camera prst="orthographicFront"/>
            <a:lightRig rig="threePt" dir="t"/>
          </a:scene3d>
          <a:sp3d>
            <a:bevelB w="152400" h="50800" prst="softRound"/>
          </a:sp3d>
        </p:spPr>
        <p:style>
          <a:lnRef idx="2">
            <a:schemeClr val="accent6"/>
          </a:lnRef>
          <a:fillRef idx="1">
            <a:schemeClr val="lt1"/>
          </a:fillRef>
          <a:effectRef idx="0">
            <a:schemeClr val="accent6"/>
          </a:effectRef>
          <a:fontRef idx="minor">
            <a:schemeClr val="dk1"/>
          </a:fontRef>
        </p:style>
        <p:txBody>
          <a:bodyPr lIns="36000" tIns="90000" rIns="36000" bIns="49757" rtlCol="0" anchor="ctr"/>
          <a:lstStyle/>
          <a:p>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第三次産業　労働災害</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52" name="角丸四角形 2051"/>
          <p:cNvSpPr/>
          <p:nvPr/>
        </p:nvSpPr>
        <p:spPr>
          <a:xfrm>
            <a:off x="142520" y="7391176"/>
            <a:ext cx="4062175" cy="340519"/>
          </a:xfrm>
          <a:prstGeom prst="roundRect">
            <a:avLst/>
          </a:prstGeom>
          <a:ln w="28575">
            <a:solidFill>
              <a:srgbClr val="FF0000"/>
            </a:solidFill>
          </a:ln>
        </p:spPr>
        <p:txBody>
          <a:bodyPr wrap="square">
            <a:spAutoFit/>
          </a:bodyPr>
          <a:lstStyle/>
          <a:p>
            <a:pPr algn="ct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中小規模事業場安全衛生サポート事業</a:t>
            </a:r>
            <a:r>
              <a:rPr lang="ja-JP" altLang="en-US" sz="1400" b="1" u="sng" dirty="0" smtClean="0">
                <a:latin typeface="メイリオ" panose="020B0604030504040204" pitchFamily="50" charset="-128"/>
                <a:ea typeface="メイリオ" panose="020B0604030504040204" pitchFamily="50" charset="-128"/>
                <a:cs typeface="メイリオ" panose="020B0604030504040204" pitchFamily="50" charset="-128"/>
              </a:rPr>
              <a:t>（無料）</a:t>
            </a:r>
            <a:endParaRPr lang="ja-JP" altLang="en-US" sz="1400" b="1" u="sng"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53" name="正方形/長方形 2052"/>
          <p:cNvSpPr/>
          <p:nvPr/>
        </p:nvSpPr>
        <p:spPr>
          <a:xfrm>
            <a:off x="4204696" y="7371655"/>
            <a:ext cx="2629665" cy="415498"/>
          </a:xfrm>
          <a:prstGeom prst="rect">
            <a:avLst/>
          </a:prstGeom>
        </p:spPr>
        <p:txBody>
          <a:bodyPr wrap="square">
            <a:spAutoFit/>
          </a:bodyPr>
          <a:lstStyle/>
          <a:p>
            <a:r>
              <a:rPr lang="en-US" altLang="ja-JP" sz="1050" dirty="0" smtClean="0">
                <a:latin typeface="+mn-ea"/>
                <a:cs typeface="メイリオ" panose="020B0604030504040204" pitchFamily="50" charset="-128"/>
              </a:rPr>
              <a:t>※</a:t>
            </a:r>
            <a:r>
              <a:rPr lang="ja-JP" altLang="en-US" sz="1050" dirty="0" smtClean="0">
                <a:latin typeface="+mn-ea"/>
                <a:cs typeface="メイリオ" panose="020B0604030504040204" pitchFamily="50" charset="-128"/>
              </a:rPr>
              <a:t>厚生労働省補助事業として</a:t>
            </a:r>
            <a:endParaRPr lang="en-US" altLang="ja-JP" sz="1050" dirty="0" smtClean="0">
              <a:latin typeface="+mn-ea"/>
              <a:cs typeface="メイリオ" panose="020B0604030504040204" pitchFamily="50" charset="-128"/>
            </a:endParaRPr>
          </a:p>
          <a:p>
            <a:r>
              <a:rPr lang="ja-JP" altLang="en-US" sz="1050" dirty="0">
                <a:latin typeface="+mn-ea"/>
                <a:cs typeface="メイリオ" panose="020B0604030504040204" pitchFamily="50" charset="-128"/>
              </a:rPr>
              <a:t>　</a:t>
            </a:r>
            <a:r>
              <a:rPr lang="ja-JP" altLang="en-US" sz="1050" dirty="0" smtClean="0">
                <a:latin typeface="+mn-ea"/>
                <a:cs typeface="メイリオ" panose="020B0604030504040204" pitchFamily="50" charset="-128"/>
              </a:rPr>
              <a:t>中央労働災害防止協会が実施しています　　　　　　　</a:t>
            </a:r>
            <a:endParaRPr lang="ja-JP" altLang="en-US" sz="1050" dirty="0">
              <a:latin typeface="+mn-ea"/>
              <a:cs typeface="メイリオ" panose="020B0604030504040204" pitchFamily="50" charset="-128"/>
            </a:endParaRPr>
          </a:p>
        </p:txBody>
      </p:sp>
      <p:sp>
        <p:nvSpPr>
          <p:cNvPr id="44" name="角丸四角形 43"/>
          <p:cNvSpPr/>
          <p:nvPr/>
        </p:nvSpPr>
        <p:spPr>
          <a:xfrm>
            <a:off x="5988711" y="8369277"/>
            <a:ext cx="633256" cy="293780"/>
          </a:xfrm>
          <a:prstGeom prst="roundRect">
            <a:avLst>
              <a:gd name="adj" fmla="val 3872"/>
            </a:avLst>
          </a:prstGeom>
          <a:solidFill>
            <a:schemeClr val="tx1">
              <a:lumMod val="50000"/>
              <a:lumOff val="50000"/>
            </a:schemeClr>
          </a:solidFill>
          <a:ln>
            <a:noFill/>
          </a:ln>
          <a:effectLst>
            <a:outerShdw blurRad="50800" dist="38100" dir="18900000" algn="bl" rotWithShape="0">
              <a:prstClr val="black">
                <a:alpha val="40000"/>
              </a:prstClr>
            </a:outerShdw>
          </a:effectLst>
          <a:scene3d>
            <a:camera prst="orthographicFront"/>
            <a:lightRig rig="threePt" dir="t"/>
          </a:scene3d>
          <a:sp3d>
            <a:bevelT w="38100" h="38100"/>
          </a:sp3d>
        </p:spPr>
        <p:style>
          <a:lnRef idx="2">
            <a:schemeClr val="accent1">
              <a:shade val="50000"/>
            </a:schemeClr>
          </a:lnRef>
          <a:fillRef idx="1">
            <a:schemeClr val="accent1"/>
          </a:fillRef>
          <a:effectRef idx="0">
            <a:schemeClr val="accent1"/>
          </a:effectRef>
          <a:fontRef idx="minor">
            <a:schemeClr val="lt1"/>
          </a:fontRef>
        </p:style>
        <p:txBody>
          <a:bodyPr lIns="78358" tIns="78358" rIns="78358" bIns="49757" rtlCol="0" anchor="ctr"/>
          <a:lstStyle/>
          <a:p>
            <a:pPr algn="ctr"/>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検 </a:t>
            </a:r>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索</a:t>
            </a:r>
          </a:p>
        </p:txBody>
      </p:sp>
      <p:sp>
        <p:nvSpPr>
          <p:cNvPr id="45" name="正方形/長方形 44"/>
          <p:cNvSpPr/>
          <p:nvPr/>
        </p:nvSpPr>
        <p:spPr>
          <a:xfrm>
            <a:off x="4332528" y="8369277"/>
            <a:ext cx="1656183" cy="293780"/>
          </a:xfrm>
          <a:prstGeom prst="rect">
            <a:avLst/>
          </a:prstGeom>
          <a:ln w="12700">
            <a:solidFill>
              <a:schemeClr val="bg1">
                <a:lumMod val="50000"/>
              </a:schemeClr>
            </a:solidFill>
          </a:ln>
          <a:effectLst/>
          <a:scene3d>
            <a:camera prst="orthographicFront"/>
            <a:lightRig rig="threePt" dir="t"/>
          </a:scene3d>
          <a:sp3d>
            <a:bevelB w="152400" h="50800" prst="softRound"/>
          </a:sp3d>
        </p:spPr>
        <p:style>
          <a:lnRef idx="2">
            <a:schemeClr val="accent6"/>
          </a:lnRef>
          <a:fillRef idx="1">
            <a:schemeClr val="lt1"/>
          </a:fillRef>
          <a:effectRef idx="0">
            <a:schemeClr val="accent6"/>
          </a:effectRef>
          <a:fontRef idx="minor">
            <a:schemeClr val="dk1"/>
          </a:fontRef>
        </p:style>
        <p:txBody>
          <a:bodyPr lIns="36000" tIns="90000" rIns="36000" bIns="49757" rtlCol="0" anchor="ctr"/>
          <a:lstStyle/>
          <a:p>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安全衛生サポート事業</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6" name="右矢印 45"/>
          <p:cNvSpPr/>
          <p:nvPr/>
        </p:nvSpPr>
        <p:spPr>
          <a:xfrm rot="13862174" flipV="1">
            <a:off x="6191708" y="8621900"/>
            <a:ext cx="401058" cy="254941"/>
          </a:xfrm>
          <a:prstGeom prst="rightArrow">
            <a:avLst>
              <a:gd name="adj1" fmla="val 26549"/>
              <a:gd name="adj2" fmla="val 97290"/>
            </a:avLst>
          </a:prstGeom>
          <a:solidFill>
            <a:schemeClr val="bg1"/>
          </a:solidFill>
          <a:ln w="12700">
            <a:solidFill>
              <a:schemeClr val="tx1"/>
            </a:solidFill>
          </a:ln>
          <a:effectLst>
            <a:outerShdw blurRad="63500" dist="508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9476" tIns="49737" rIns="99476" bIns="49737" anchor="ctr"/>
          <a:lstStyle/>
          <a:p>
            <a:pPr algn="ctr">
              <a:defRPr/>
            </a:pPr>
            <a:endParaRPr lang="ja-JP" altLang="en-US" sz="10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右矢印 42"/>
          <p:cNvSpPr/>
          <p:nvPr/>
        </p:nvSpPr>
        <p:spPr>
          <a:xfrm rot="13862174" flipV="1">
            <a:off x="6170560" y="3864837"/>
            <a:ext cx="401058" cy="254941"/>
          </a:xfrm>
          <a:prstGeom prst="rightArrow">
            <a:avLst>
              <a:gd name="adj1" fmla="val 26549"/>
              <a:gd name="adj2" fmla="val 97290"/>
            </a:avLst>
          </a:prstGeom>
          <a:solidFill>
            <a:schemeClr val="bg1"/>
          </a:solidFill>
          <a:ln w="12700">
            <a:solidFill>
              <a:schemeClr val="tx1"/>
            </a:solidFill>
          </a:ln>
          <a:effectLst>
            <a:outerShdw blurRad="63500" dist="508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9476" tIns="49737" rIns="99476" bIns="49737" anchor="ctr"/>
          <a:lstStyle/>
          <a:p>
            <a:pPr algn="ctr">
              <a:defRPr/>
            </a:pPr>
            <a:endParaRPr lang="ja-JP" altLang="en-US" sz="10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47"/>
          <p:cNvSpPr txBox="1"/>
          <p:nvPr/>
        </p:nvSpPr>
        <p:spPr>
          <a:xfrm>
            <a:off x="5086748" y="9603323"/>
            <a:ext cx="1640193" cy="246221"/>
          </a:xfrm>
          <a:prstGeom prst="rect">
            <a:avLst/>
          </a:prstGeom>
          <a:noFill/>
        </p:spPr>
        <p:txBody>
          <a:bodyPr wrap="none" rtlCol="0">
            <a:spAutoFit/>
          </a:bodyPr>
          <a:lstStyle/>
          <a:p>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滋賀労働局</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2015</a:t>
            </a: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更新</a:t>
            </a: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テキスト ボックス 24"/>
          <p:cNvSpPr txBox="1"/>
          <p:nvPr/>
        </p:nvSpPr>
        <p:spPr>
          <a:xfrm>
            <a:off x="153219" y="142628"/>
            <a:ext cx="5121916" cy="307777"/>
          </a:xfrm>
          <a:prstGeom prst="rect">
            <a:avLst/>
          </a:prstGeom>
          <a:noFill/>
          <a:ln>
            <a:solidFill>
              <a:schemeClr val="accent1"/>
            </a:solidFill>
          </a:ln>
        </p:spPr>
        <p:txBody>
          <a:bodyPr wrap="none" rtlCol="0">
            <a:spAutoFit/>
          </a:bodyPr>
          <a:lstStyle/>
          <a:p>
            <a:pPr algn="ct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滋賀県での労働災害の内容（社会福祉施設　平成</a:t>
            </a: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23</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25</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年）</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p:cNvSpPr/>
          <p:nvPr/>
        </p:nvSpPr>
        <p:spPr>
          <a:xfrm>
            <a:off x="173163" y="490245"/>
            <a:ext cx="6384148" cy="646331"/>
          </a:xfrm>
          <a:prstGeom prst="rect">
            <a:avLst/>
          </a:prstGeom>
        </p:spPr>
        <p:txBody>
          <a:bodyPr wrap="square">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県内の労働</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災害の内容としては、①「動作の反動、無理な動作」による腰痛災害など、②浴場作業中や夜勤中などの「転倒」災害、③「交通事故」、④階段・車椅子仕様車の荷台などからの「墜落、転落」災害が上位４つです。それらで８割を占めます。</a:t>
            </a:r>
          </a:p>
        </p:txBody>
      </p:sp>
      <p:graphicFrame>
        <p:nvGraphicFramePr>
          <p:cNvPr id="30" name="グラフ 29"/>
          <p:cNvGraphicFramePr>
            <a:graphicFrameLocks/>
          </p:cNvGraphicFramePr>
          <p:nvPr>
            <p:extLst>
              <p:ext uri="{D42A27DB-BD31-4B8C-83A1-F6EECF244321}">
                <p14:modId xmlns:p14="http://schemas.microsoft.com/office/powerpoint/2010/main" val="3763919871"/>
              </p:ext>
            </p:extLst>
          </p:nvPr>
        </p:nvGraphicFramePr>
        <p:xfrm>
          <a:off x="89167" y="1021978"/>
          <a:ext cx="6319838" cy="1957388"/>
        </p:xfrm>
        <a:graphic>
          <a:graphicData uri="http://schemas.openxmlformats.org/drawingml/2006/chart">
            <c:chart xmlns:c="http://schemas.openxmlformats.org/drawingml/2006/chart" xmlns:r="http://schemas.openxmlformats.org/officeDocument/2006/relationships" r:id="rId6"/>
          </a:graphicData>
        </a:graphic>
      </p:graphicFrame>
      <p:sp>
        <p:nvSpPr>
          <p:cNvPr id="10" name="円/楕円 9"/>
          <p:cNvSpPr/>
          <p:nvPr/>
        </p:nvSpPr>
        <p:spPr>
          <a:xfrm>
            <a:off x="5013176" y="1352600"/>
            <a:ext cx="975535"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4246159" y="1928664"/>
            <a:ext cx="1298496" cy="459700"/>
          </a:xfrm>
          <a:prstGeom prst="wedgeRoundRectCallout">
            <a:avLst>
              <a:gd name="adj1" fmla="val 27930"/>
              <a:gd name="adj2" fmla="val -84612"/>
              <a:gd name="adj3" fmla="val 16667"/>
            </a:avLst>
          </a:prstGeom>
          <a:noFill/>
          <a:ln>
            <a:solidFill>
              <a:schemeClr val="tx1"/>
            </a:solidFill>
          </a:ln>
        </p:spPr>
        <p:txBody>
          <a:bodyPr wrap="none" rtlCol="0">
            <a:spAutoFit/>
          </a:bodyPr>
          <a:lstStyle/>
          <a:p>
            <a:pPr algn="ct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このうち半数以上</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が腰痛関連</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8"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90170" y="1824080"/>
            <a:ext cx="1105079" cy="1296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6550877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383</TotalTime>
  <Words>746</Words>
  <Application>Microsoft Office PowerPoint</Application>
  <PresentationFormat>A4 210 x 297 mm</PresentationFormat>
  <Paragraphs>136</Paragraphs>
  <Slides>4</Slides>
  <Notes>0</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PowerPoint プレゼンテーション</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小林　弦太</dc:creator>
  <cp:lastModifiedBy>小林　弦太</cp:lastModifiedBy>
  <cp:revision>76</cp:revision>
  <cp:lastPrinted>2014-11-25T04:12:16Z</cp:lastPrinted>
  <dcterms:created xsi:type="dcterms:W3CDTF">2014-09-22T01:13:08Z</dcterms:created>
  <dcterms:modified xsi:type="dcterms:W3CDTF">2015-04-22T03:01:12Z</dcterms:modified>
</cp:coreProperties>
</file>