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36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9B0E-4D43-49F5-B0D7-F07B72F792BE}" type="datetimeFigureOut">
              <a:rPr kumimoji="1" lang="ja-JP" altLang="en-US" smtClean="0"/>
              <a:t>2015/7/28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6F60-DD40-4E17-A0D8-F3FBF11F97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024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9B0E-4D43-49F5-B0D7-F07B72F792BE}" type="datetimeFigureOut">
              <a:rPr kumimoji="1" lang="ja-JP" altLang="en-US" smtClean="0"/>
              <a:t>2015/7/28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6F60-DD40-4E17-A0D8-F3FBF11F97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730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9B0E-4D43-49F5-B0D7-F07B72F792BE}" type="datetimeFigureOut">
              <a:rPr kumimoji="1" lang="ja-JP" altLang="en-US" smtClean="0"/>
              <a:t>2015/7/28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6F60-DD40-4E17-A0D8-F3FBF11F97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640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9B0E-4D43-49F5-B0D7-F07B72F792BE}" type="datetimeFigureOut">
              <a:rPr kumimoji="1" lang="ja-JP" altLang="en-US" smtClean="0"/>
              <a:t>2015/7/28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6F60-DD40-4E17-A0D8-F3FBF11F97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119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9B0E-4D43-49F5-B0D7-F07B72F792BE}" type="datetimeFigureOut">
              <a:rPr kumimoji="1" lang="ja-JP" altLang="en-US" smtClean="0"/>
              <a:t>2015/7/28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6F60-DD40-4E17-A0D8-F3FBF11F97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643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9B0E-4D43-49F5-B0D7-F07B72F792BE}" type="datetimeFigureOut">
              <a:rPr kumimoji="1" lang="ja-JP" altLang="en-US" smtClean="0"/>
              <a:t>2015/7/28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6F60-DD40-4E17-A0D8-F3FBF11F97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912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9B0E-4D43-49F5-B0D7-F07B72F792BE}" type="datetimeFigureOut">
              <a:rPr kumimoji="1" lang="ja-JP" altLang="en-US" smtClean="0"/>
              <a:t>2015/7/28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6F60-DD40-4E17-A0D8-F3FBF11F97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48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9B0E-4D43-49F5-B0D7-F07B72F792BE}" type="datetimeFigureOut">
              <a:rPr kumimoji="1" lang="ja-JP" altLang="en-US" smtClean="0"/>
              <a:t>2015/7/28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6F60-DD40-4E17-A0D8-F3FBF11F97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232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9B0E-4D43-49F5-B0D7-F07B72F792BE}" type="datetimeFigureOut">
              <a:rPr kumimoji="1" lang="ja-JP" altLang="en-US" smtClean="0"/>
              <a:t>2015/7/28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6F60-DD40-4E17-A0D8-F3FBF11F97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92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9B0E-4D43-49F5-B0D7-F07B72F792BE}" type="datetimeFigureOut">
              <a:rPr kumimoji="1" lang="ja-JP" altLang="en-US" smtClean="0"/>
              <a:t>2015/7/28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6F60-DD40-4E17-A0D8-F3FBF11F97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326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9B0E-4D43-49F5-B0D7-F07B72F792BE}" type="datetimeFigureOut">
              <a:rPr kumimoji="1" lang="ja-JP" altLang="en-US" smtClean="0"/>
              <a:t>2015/7/28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6F60-DD40-4E17-A0D8-F3FBF11F97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684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99B0E-4D43-49F5-B0D7-F07B72F792BE}" type="datetimeFigureOut">
              <a:rPr kumimoji="1" lang="ja-JP" altLang="en-US" smtClean="0"/>
              <a:t>2015/7/28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C6F60-DD40-4E17-A0D8-F3FBF11F97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243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shiga-roudoukyoku.jsite.mhlw.go.jp/jirei_toukei/anzen_eisei.html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shiga-roudoukyoku.jsite.mhlw.go.jp/jirei_toukei/anzen_eisei.html#saigaijirei" TargetMode="External"/><Relationship Id="rId3" Type="http://schemas.openxmlformats.org/officeDocument/2006/relationships/hyperlink" Target="http://www.mhlw.go.jp/stf/seisakunitsuite/bunya/koyou_roudou/roudoukijun/gyousei/anzen/index.html" TargetMode="External"/><Relationship Id="rId7" Type="http://schemas.openxmlformats.org/officeDocument/2006/relationships/hyperlink" Target="http://shiga-roudoukyoku.jsite.mhlw.go.jp/hourei_seido_tetsuzuki/anzen_eisei/tetsuzuki/_119314.html" TargetMode="External"/><Relationship Id="rId2" Type="http://schemas.openxmlformats.org/officeDocument/2006/relationships/hyperlink" Target="http://www.mhlw.go.jp/stf/seisakunitsuite/bunya/koyou_roudou/roudoukijun/anzen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higa-roudoukyoku.jsite.mhlw.go.jp/hourei_seido_tetsuzuki/anzen_eisei.html#omonaseido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://shiga-roudoukyoku.jsite.mhlw.go.jp/hourei_seido_tetsuzuki/anzen_eisei.html" TargetMode="External"/><Relationship Id="rId10" Type="http://schemas.openxmlformats.org/officeDocument/2006/relationships/image" Target="../media/image4.wmf"/><Relationship Id="rId4" Type="http://schemas.openxmlformats.org/officeDocument/2006/relationships/hyperlink" Target="http://www.mhlw.go.jp/stf/seisakunitsuite/bunya/0000053858.html" TargetMode="External"/><Relationship Id="rId9" Type="http://schemas.openxmlformats.org/officeDocument/2006/relationships/hyperlink" Target="http://shiga-roudoukyoku.jsite.mhlw.go.jp/jirei_toukei/anzen_eisei.html#sankosiry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02331" y="98846"/>
            <a:ext cx="65026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第三次産業の事業主、安全衛生担当の方へ</a:t>
            </a:r>
            <a:r>
              <a:rPr lang="ja-JP" altLang="ja-JP" sz="900" i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900" i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各監督署では</a:t>
            </a:r>
            <a:r>
              <a:rPr lang="ja-JP" altLang="ja-JP" sz="900" i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労働</a:t>
            </a:r>
            <a:r>
              <a:rPr lang="ja-JP" altLang="ja-JP" sz="900" i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災害防止の指導を強化しています）</a:t>
            </a:r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88640" y="418674"/>
            <a:ext cx="6408712" cy="46166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 smtClean="0">
                <a:solidFill>
                  <a:schemeClr val="bg1"/>
                </a:solidFill>
              </a:rPr>
              <a:t>第三次産業の職場で災害が多発しています！</a:t>
            </a:r>
            <a:endParaRPr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83078" y="897433"/>
            <a:ext cx="60702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　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第３次産業では、重篤な労働災害に遭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（あ）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い、骨折などで４日以上にわたり仕事を休んでいる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人が、年間、全国で約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50,000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以上にのぼっています。滋賀県では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500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人を超える人が被災しています。</a:t>
            </a: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2438" y="3440832"/>
            <a:ext cx="2905542" cy="340519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第三次産業でも重篤な労災が多発</a:t>
            </a:r>
            <a:endParaRPr kumimoji="1" lang="ja-JP" altLang="en-US" sz="14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45464" y="3800872"/>
            <a:ext cx="46730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被災した場合の重篤度は、製造業と大きく変わりません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30" y="4160912"/>
            <a:ext cx="5557174" cy="2389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テキスト ボックス 17"/>
          <p:cNvSpPr txBox="1"/>
          <p:nvPr/>
        </p:nvSpPr>
        <p:spPr>
          <a:xfrm>
            <a:off x="216074" y="6595536"/>
            <a:ext cx="6488943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　滋賀県における休業４日以上の労働災害の業種別被災程度（休業見込み日数）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72000" indent="-457200">
              <a:spcBef>
                <a:spcPts val="600"/>
              </a:spcBef>
            </a:pPr>
            <a:r>
              <a:rPr lang="ja-JP" altLang="en-US" sz="1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出典：滋賀労働局が労働者死傷病報告を集計。製造業は</a:t>
            </a:r>
            <a:r>
              <a:rPr lang="en-US" altLang="ja-JP" sz="1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H23</a:t>
            </a:r>
            <a:r>
              <a:rPr lang="ja-JP" altLang="en-US" sz="1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～</a:t>
            </a:r>
            <a:r>
              <a:rPr lang="en-US" altLang="ja-JP" sz="1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H25</a:t>
            </a:r>
            <a:r>
              <a:rPr lang="ja-JP" altLang="en-US" sz="1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の</a:t>
            </a:r>
            <a:r>
              <a:rPr lang="en-US" altLang="ja-JP" sz="1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1,245</a:t>
            </a:r>
            <a:r>
              <a:rPr lang="ja-JP" altLang="en-US" sz="1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件、商業は</a:t>
            </a:r>
            <a:r>
              <a:rPr lang="en-US" altLang="ja-JP" sz="1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H21</a:t>
            </a:r>
            <a:r>
              <a:rPr lang="ja-JP" altLang="en-US" sz="1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以降の</a:t>
            </a:r>
            <a:r>
              <a:rPr lang="en-US" altLang="ja-JP" sz="1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959</a:t>
            </a:r>
            <a:r>
              <a:rPr lang="ja-JP" altLang="en-US" sz="1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件、社会福祉施設は</a:t>
            </a:r>
            <a:r>
              <a:rPr lang="en-US" altLang="ja-JP" sz="1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H11</a:t>
            </a:r>
            <a:r>
              <a:rPr lang="ja-JP" altLang="en-US" sz="1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以降の</a:t>
            </a:r>
            <a:r>
              <a:rPr lang="en-US" altLang="ja-JP" sz="1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883</a:t>
            </a:r>
            <a:r>
              <a:rPr lang="ja-JP" altLang="en-US" sz="1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件、飲食店は</a:t>
            </a:r>
            <a:r>
              <a:rPr lang="en-US" altLang="ja-JP" sz="1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H16</a:t>
            </a:r>
            <a:r>
              <a:rPr lang="ja-JP" altLang="en-US" sz="1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以降の</a:t>
            </a:r>
            <a:r>
              <a:rPr lang="en-US" altLang="ja-JP" sz="1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501</a:t>
            </a:r>
            <a:r>
              <a:rPr lang="ja-JP" altLang="en-US" sz="1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件が対象。</a:t>
            </a:r>
            <a:endParaRPr lang="en-US" altLang="ja-JP" sz="10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46225" y="8414205"/>
            <a:ext cx="6484720" cy="211203"/>
          </a:xfrm>
          <a:prstGeom prst="rect">
            <a:avLst/>
          </a:prstGeom>
          <a:noFill/>
        </p:spPr>
        <p:txBody>
          <a:bodyPr wrap="square" lIns="72000" tIns="72000" rIns="72000" bIns="0" rtlCol="0">
            <a:spAutoFit/>
          </a:bodyPr>
          <a:lstStyle/>
          <a:p>
            <a:pPr eaLnBrk="0" hangingPunct="0"/>
            <a:r>
              <a:rPr lang="ja-JP" altLang="en-US" sz="9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（</a:t>
            </a:r>
            <a:r>
              <a:rPr lang="en-US" altLang="ja-JP" sz="9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※</a:t>
            </a:r>
            <a:r>
              <a:rPr lang="ja-JP" altLang="en-US" sz="9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）正式名称：労働安全衛生法施行令第２条第３号に掲げる業種における安全推進者の配置等に係るガイドライン</a:t>
            </a:r>
            <a:endParaRPr lang="en-US" altLang="ja-JP" sz="9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42438" y="7376949"/>
            <a:ext cx="5157181" cy="340519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第三次産業で安全担当者の配置と職務遂行が求められています</a:t>
            </a:r>
            <a:endParaRPr kumimoji="1" lang="ja-JP" altLang="en-US" sz="14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32656" y="7717468"/>
            <a:ext cx="64124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kumimoji="1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26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年３月に厚生労働省がガイドライン</a:t>
            </a: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を策定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し、従業員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人以上の事業場は、法令で選任義務のない第三次産業でも、事業者は、安全推進者を配置して、安全に関する職務を行わせることが求められるようになりました。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30" y="1675822"/>
            <a:ext cx="2635223" cy="158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3356992" y="2530037"/>
            <a:ext cx="13258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457200"/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左図　滋賀県の第三次産業における休業４日以上の労働災害件数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3446342" y="1669849"/>
            <a:ext cx="0" cy="77860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3446342" y="2448451"/>
            <a:ext cx="1422818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4869160" y="2448451"/>
            <a:ext cx="0" cy="82025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3596169" y="1627366"/>
            <a:ext cx="13258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457200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右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表　全国の第三次産業における休業４日以上の労働災害件数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250921"/>
              </p:ext>
            </p:extLst>
          </p:nvPr>
        </p:nvGraphicFramePr>
        <p:xfrm>
          <a:off x="5092075" y="1498888"/>
          <a:ext cx="1073229" cy="2045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7260"/>
                <a:gridCol w="635969"/>
              </a:tblGrid>
              <a:tr h="285760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H14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/>
                        <a:t>43,053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118492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H19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/>
                        <a:t>50,076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118492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H20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/>
                        <a:t>51,099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118492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H21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/>
                        <a:t>48,172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118492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H22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/>
                        <a:t>49,320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118492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H23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/>
                        <a:t>50,243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118492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H24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/>
                        <a:t>51,850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118492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H25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/>
                        <a:t>51,420</a:t>
                      </a:r>
                      <a:endParaRPr kumimoji="1" lang="ja-JP" altLang="en-US" sz="105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0" name="直線コネクタ 29"/>
          <p:cNvCxnSpPr/>
          <p:nvPr/>
        </p:nvCxnSpPr>
        <p:spPr>
          <a:xfrm>
            <a:off x="5085184" y="1741215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テキスト ボックス 1032"/>
          <p:cNvSpPr txBox="1"/>
          <p:nvPr/>
        </p:nvSpPr>
        <p:spPr>
          <a:xfrm>
            <a:off x="1772815" y="2448451"/>
            <a:ext cx="1584177" cy="5539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 smtClean="0"/>
              <a:t>雇用者数の増加にも伴い</a:t>
            </a:r>
            <a:endParaRPr lang="en-US" altLang="ja-JP" sz="1000" dirty="0" smtClean="0"/>
          </a:p>
          <a:p>
            <a:pPr algn="ctr"/>
            <a:r>
              <a:rPr lang="ja-JP" altLang="en-US" sz="1000" dirty="0" smtClean="0"/>
              <a:t>リーマンショック時などを</a:t>
            </a:r>
            <a:endParaRPr lang="en-US" altLang="ja-JP" sz="1000" dirty="0" smtClean="0"/>
          </a:p>
          <a:p>
            <a:pPr algn="ctr"/>
            <a:r>
              <a:rPr lang="ja-JP" altLang="en-US" sz="1000" dirty="0" smtClean="0"/>
              <a:t>除くと一貫して</a:t>
            </a:r>
            <a:r>
              <a:rPr lang="ja-JP" altLang="en-US" sz="1000" b="1" dirty="0" smtClean="0">
                <a:solidFill>
                  <a:srgbClr val="FF0000"/>
                </a:solidFill>
              </a:rPr>
              <a:t>増加</a:t>
            </a:r>
            <a:endParaRPr kumimoji="1" lang="ja-JP" altLang="en-US" sz="1000" b="1" dirty="0">
              <a:solidFill>
                <a:srgbClr val="FF000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254223" y="8709610"/>
            <a:ext cx="53431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>
                <a:latin typeface="HG丸ｺﾞｼｯｸM-PRO" pitchFamily="50" charset="-128"/>
                <a:ea typeface="HG丸ｺﾞｼｯｸM-PRO" pitchFamily="50" charset="-128"/>
                <a:cs typeface="メイリオ" panose="020B0604030504040204" pitchFamily="50" charset="-128"/>
              </a:rPr>
              <a:t>厚生労働省</a:t>
            </a:r>
            <a:endParaRPr kumimoji="1" lang="en-US" altLang="ja-JP" sz="1050" dirty="0" smtClean="0">
              <a:latin typeface="HG丸ｺﾞｼｯｸM-PRO" pitchFamily="50" charset="-128"/>
              <a:ea typeface="HG丸ｺﾞｼｯｸM-PRO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700" dirty="0" smtClean="0">
                <a:latin typeface="HG丸ｺﾞｼｯｸM-PRO" pitchFamily="50" charset="-128"/>
                <a:ea typeface="HG丸ｺﾞｼｯｸM-PRO" pitchFamily="50" charset="-128"/>
                <a:cs typeface="メイリオ" panose="020B0604030504040204" pitchFamily="50" charset="-128"/>
              </a:rPr>
              <a:t>滋賀労働局　各労働基準監督署（大津 彦根 東近江）</a:t>
            </a:r>
            <a:endParaRPr kumimoji="1" lang="en-US" altLang="ja-JP" sz="1700" dirty="0" smtClean="0">
              <a:latin typeface="HG丸ｺﾞｼｯｸM-PRO" pitchFamily="50" charset="-128"/>
              <a:ea typeface="HG丸ｺﾞｼｯｸM-PRO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200"/>
              </a:spcBef>
            </a:pP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  <a:cs typeface="メイリオ" panose="020B0604030504040204" pitchFamily="50" charset="-128"/>
              </a:rPr>
              <a:t>～ 働きやすい滋賀をめざして（労働災害ゼロ 業務上疾病ゼロへ） ～</a:t>
            </a:r>
            <a:endParaRPr kumimoji="1" lang="ja-JP" altLang="en-US" sz="1200" dirty="0">
              <a:latin typeface="HG丸ｺﾞｼｯｸM-PRO" pitchFamily="50" charset="-128"/>
              <a:ea typeface="HG丸ｺﾞｼｯｸM-PRO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8841381"/>
            <a:ext cx="936104" cy="864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1" name="直線コネクタ 30"/>
          <p:cNvCxnSpPr/>
          <p:nvPr/>
        </p:nvCxnSpPr>
        <p:spPr>
          <a:xfrm>
            <a:off x="260648" y="8697416"/>
            <a:ext cx="63367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2"/>
          <p:cNvSpPr txBox="1">
            <a:spLocks noChangeArrowheads="1"/>
          </p:cNvSpPr>
          <p:nvPr/>
        </p:nvSpPr>
        <p:spPr bwMode="auto">
          <a:xfrm>
            <a:off x="1213866" y="9417496"/>
            <a:ext cx="53114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800" kern="100" dirty="0" smtClean="0">
                <a:effectLst/>
                <a:latin typeface="Century"/>
                <a:ea typeface="メイリオ"/>
                <a:cs typeface="Times New Roman"/>
              </a:rPr>
              <a:t>※</a:t>
            </a:r>
            <a:r>
              <a:rPr lang="ja-JP" altLang="en-US" sz="800" kern="100" dirty="0" smtClean="0">
                <a:effectLst/>
                <a:latin typeface="Century"/>
                <a:ea typeface="メイリオ"/>
                <a:cs typeface="Times New Roman"/>
              </a:rPr>
              <a:t>このリーフレットや</a:t>
            </a:r>
            <a:r>
              <a:rPr lang="ja-JP" sz="800" kern="100" dirty="0" smtClean="0">
                <a:effectLst/>
                <a:latin typeface="Century"/>
                <a:ea typeface="メイリオ"/>
                <a:cs typeface="Times New Roman"/>
              </a:rPr>
              <a:t>ゼロ</a:t>
            </a:r>
            <a:r>
              <a:rPr lang="ja-JP" sz="800" kern="100" dirty="0">
                <a:effectLst/>
                <a:latin typeface="Century"/>
                <a:ea typeface="メイリオ"/>
                <a:cs typeface="Times New Roman"/>
              </a:rPr>
              <a:t>災ロゴマークは </a:t>
            </a:r>
            <a:r>
              <a:rPr lang="ja-JP" altLang="en-US" sz="800" kern="100" dirty="0" smtClean="0">
                <a:effectLst/>
                <a:latin typeface="Century"/>
                <a:ea typeface="メイリオ"/>
                <a:cs typeface="Times New Roman"/>
              </a:rPr>
              <a:t>公序良俗に反する場合等を除き、</a:t>
            </a:r>
            <a:r>
              <a:rPr lang="ja-JP" sz="800" kern="100" dirty="0" smtClean="0">
                <a:effectLst/>
                <a:latin typeface="Century"/>
                <a:ea typeface="メイリオ"/>
                <a:cs typeface="Times New Roman"/>
              </a:rPr>
              <a:t>滋賀</a:t>
            </a:r>
            <a:r>
              <a:rPr lang="ja-JP" sz="800" kern="100" dirty="0">
                <a:effectLst/>
                <a:latin typeface="Century"/>
                <a:ea typeface="メイリオ"/>
                <a:cs typeface="Times New Roman"/>
              </a:rPr>
              <a:t>労働局ＨＰからダウンロードし どなたでもお使い</a:t>
            </a:r>
            <a:r>
              <a:rPr lang="ja-JP" sz="800" kern="100" dirty="0" smtClean="0">
                <a:effectLst/>
                <a:latin typeface="Century"/>
                <a:ea typeface="メイリオ"/>
                <a:cs typeface="Times New Roman"/>
              </a:rPr>
              <a:t>いただけます</a:t>
            </a:r>
            <a:r>
              <a:rPr lang="ja-JP" altLang="en-US" sz="800" kern="100" dirty="0" smtClean="0">
                <a:effectLst/>
                <a:latin typeface="Century"/>
                <a:ea typeface="メイリオ"/>
                <a:cs typeface="Times New Roman"/>
              </a:rPr>
              <a:t>。</a:t>
            </a:r>
            <a:r>
              <a:rPr lang="en-US" altLang="ja-JP" sz="800" kern="100" dirty="0" smtClean="0">
                <a:latin typeface="メイリオ"/>
                <a:ea typeface="ＭＳ 明朝"/>
                <a:cs typeface="Times New Roman"/>
                <a:hlinkClick r:id="rId5"/>
              </a:rPr>
              <a:t>http</a:t>
            </a:r>
            <a:r>
              <a:rPr lang="en-US" altLang="ja-JP" sz="800" kern="100" dirty="0">
                <a:latin typeface="メイリオ"/>
                <a:ea typeface="ＭＳ 明朝"/>
                <a:cs typeface="Times New Roman"/>
                <a:hlinkClick r:id="rId5"/>
              </a:rPr>
              <a:t>://</a:t>
            </a:r>
            <a:r>
              <a:rPr lang="en-US" altLang="ja-JP" sz="800" kern="100" dirty="0" smtClean="0">
                <a:latin typeface="メイリオ"/>
                <a:ea typeface="ＭＳ 明朝"/>
                <a:cs typeface="Times New Roman"/>
                <a:hlinkClick r:id="rId5"/>
              </a:rPr>
              <a:t>shiga-roudoukyoku.jsite.mhlw.go.jp/jirei_toukei/anzen_eisei.html</a:t>
            </a:r>
            <a:endParaRPr lang="en-US" altLang="ja-JP" sz="800" kern="100" dirty="0">
              <a:latin typeface="Century"/>
              <a:ea typeface="メイリオ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altLang="ja-JP" sz="800" kern="100" dirty="0" smtClean="0">
                <a:effectLst/>
                <a:latin typeface="Century"/>
                <a:ea typeface="メイリオ"/>
                <a:cs typeface="Times New Roman"/>
              </a:rPr>
              <a:t>※</a:t>
            </a:r>
            <a:r>
              <a:rPr lang="ja-JP" altLang="en-US" sz="800" kern="100" dirty="0" smtClean="0">
                <a:effectLst/>
                <a:latin typeface="Century"/>
                <a:ea typeface="メイリオ"/>
                <a:cs typeface="Times New Roman"/>
              </a:rPr>
              <a:t>コンテンツ利用に当たっては、滋賀労働局</a:t>
            </a:r>
            <a:r>
              <a:rPr lang="en-US" altLang="ja-JP" sz="800" kern="100" dirty="0" smtClean="0">
                <a:effectLst/>
                <a:latin typeface="Century"/>
                <a:ea typeface="メイリオ"/>
                <a:cs typeface="Times New Roman"/>
              </a:rPr>
              <a:t>HP</a:t>
            </a:r>
            <a:r>
              <a:rPr lang="ja-JP" altLang="en-US" sz="800" kern="100" dirty="0" smtClean="0">
                <a:effectLst/>
                <a:latin typeface="Century"/>
                <a:ea typeface="メイリオ"/>
                <a:cs typeface="Times New Roman"/>
              </a:rPr>
              <a:t>利用ルールに利用したものとみなします。</a:t>
            </a:r>
            <a:endParaRPr lang="en-US" altLang="ja-JP" sz="800" kern="100" dirty="0" smtClean="0">
              <a:effectLst/>
              <a:latin typeface="Century"/>
              <a:ea typeface="メイリオ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40805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テキスト ボックス 23"/>
          <p:cNvSpPr txBox="1"/>
          <p:nvPr/>
        </p:nvSpPr>
        <p:spPr>
          <a:xfrm>
            <a:off x="56511" y="2263680"/>
            <a:ext cx="6108793" cy="5272229"/>
          </a:xfrm>
          <a:prstGeom prst="rect">
            <a:avLst/>
          </a:prstGeom>
          <a:noFill/>
        </p:spPr>
        <p:txBody>
          <a:bodyPr wrap="square" lIns="72000" tIns="90000" rIns="72000" bIns="36000" rtlCol="0">
            <a:spAutoFit/>
          </a:bodyPr>
          <a:lstStyle/>
          <a:p>
            <a:pPr indent="85725"/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＜厚生労働省ホームページ＞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85725"/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2"/>
              </a:rPr>
              <a:t>安全・衛生に関する主な制度・施策紹介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85725"/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  <a:hlinkClick r:id="rId3"/>
            </a:endParaRPr>
          </a:p>
          <a:p>
            <a:pPr indent="85725"/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3"/>
              </a:rPr>
              <a:t>安全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3"/>
              </a:rPr>
              <a:t>衛生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3"/>
              </a:rPr>
              <a:t>関係リーフレット等の一覧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85725"/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85725"/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4"/>
              </a:rPr>
              <a:t>第三次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4"/>
              </a:rPr>
              <a:t>産業の労働災害防止対策について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85725">
              <a:spcBef>
                <a:spcPts val="600"/>
              </a:spcBef>
            </a:pP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（主な掲載資料）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85725"/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・第３次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産業で働く皆さまへ～安全で安心な職場をつくるために～ </a:t>
            </a:r>
          </a:p>
          <a:p>
            <a:pPr indent="85725"/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・安全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で安心な職場をつくろう </a:t>
            </a:r>
          </a:p>
          <a:p>
            <a:pPr indent="85725"/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・社会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福祉施設における安全衛生対策～腰痛対策・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KY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活動～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85725"/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・小売業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における危険の「見える化」 </a:t>
            </a:r>
          </a:p>
          <a:p>
            <a:pPr indent="85725"/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・社会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福祉施設における危険の「見える化」 </a:t>
            </a:r>
          </a:p>
          <a:p>
            <a:pPr indent="85725"/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・飲食店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における危険の「見える化」 </a:t>
            </a:r>
          </a:p>
          <a:p>
            <a:pPr indent="85725"/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・小売業災害事例動画入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（パワーポイント） </a:t>
            </a:r>
          </a:p>
          <a:p>
            <a:pPr indent="85725"/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・飲食店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を経営する皆さまへ　労働災害防止のためのポイント </a:t>
            </a:r>
          </a:p>
          <a:p>
            <a:pPr indent="85725"/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・職場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での腰痛を予防しましょう </a:t>
            </a:r>
          </a:p>
          <a:p>
            <a:pPr indent="85725"/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・社会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福祉施設を運営する事業主の皆さま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へ　介護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・看護作業による腰痛を予防しましょう </a:t>
            </a:r>
          </a:p>
          <a:p>
            <a:pPr indent="85725"/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・介護作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業者の腰痛予防対策チェックリスト </a:t>
            </a:r>
          </a:p>
          <a:p>
            <a:pPr indent="85725"/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・介護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業務で働く人のための腰痛予防のポイントとエクササイズ </a:t>
            </a:r>
          </a:p>
          <a:p>
            <a:pPr indent="180975"/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85725"/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＜滋賀労働局ホームページ＞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トップ → 上部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「各種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法令・制度・手続き」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タブ → 「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5"/>
              </a:rPr>
              <a:t>安全衛生関係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</a:p>
          <a:p>
            <a:pPr>
              <a:lnSpc>
                <a:spcPts val="14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各種ガイドラインなど（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6"/>
              </a:rPr>
              <a:t>制度・法令など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」→「その他」→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7"/>
              </a:rPr>
              <a:t>主要ガイドライン・基本通達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  </a:t>
            </a:r>
          </a:p>
          <a:p>
            <a:pPr>
              <a:lnSpc>
                <a:spcPct val="150000"/>
              </a:lnSpc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トップ → 上部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の「事例・統計情報」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タブ → 「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8"/>
              </a:rPr>
              <a:t>安全衛生関係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・「職場での安全の基本」など（「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9"/>
              </a:rPr>
              <a:t>リーフレットなど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」に掲載）</a:t>
            </a:r>
          </a:p>
          <a:p>
            <a:pPr>
              <a:lnSpc>
                <a:spcPct val="1500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災害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事例や災害分析（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8"/>
              </a:rPr>
              <a:t>災害事例・災害分析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」→「業種別」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→「飲食店」「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社会福祉施設」）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152" y="9188003"/>
            <a:ext cx="16573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362085" y="9046024"/>
            <a:ext cx="400301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 smtClean="0"/>
              <a:t>滋賀労働局労働基準部健康安全課</a:t>
            </a:r>
            <a:r>
              <a:rPr lang="en-US" altLang="ja-JP" sz="1050" dirty="0" smtClean="0"/>
              <a:t>	</a:t>
            </a:r>
            <a:r>
              <a:rPr lang="en-US" altLang="zh-TW" sz="1050" dirty="0" smtClean="0"/>
              <a:t>TEL </a:t>
            </a:r>
            <a:r>
              <a:rPr lang="en-US" altLang="zh-TW" sz="1050" dirty="0"/>
              <a:t>077 (522) </a:t>
            </a:r>
            <a:r>
              <a:rPr lang="en-US" altLang="zh-TW" sz="1050" dirty="0" smtClean="0"/>
              <a:t>6650</a:t>
            </a:r>
          </a:p>
          <a:p>
            <a:r>
              <a:rPr lang="ja-JP" altLang="en-US" sz="1050" dirty="0" smtClean="0"/>
              <a:t>大津</a:t>
            </a:r>
            <a:r>
              <a:rPr lang="ja-JP" altLang="en-US" sz="1050" dirty="0"/>
              <a:t>労働基準監督署</a:t>
            </a:r>
            <a:r>
              <a:rPr lang="zh-TW" altLang="en-US" sz="1050" dirty="0"/>
              <a:t>	</a:t>
            </a:r>
            <a:r>
              <a:rPr lang="en-US" altLang="zh-TW" sz="1050" dirty="0" smtClean="0"/>
              <a:t>	TEL </a:t>
            </a:r>
            <a:r>
              <a:rPr lang="en-US" altLang="zh-TW" sz="1050" dirty="0"/>
              <a:t>077 (522) 6641</a:t>
            </a:r>
          </a:p>
          <a:p>
            <a:r>
              <a:rPr lang="ja-JP" altLang="en-US" sz="1050" dirty="0" smtClean="0"/>
              <a:t>彦根労働基準監督署</a:t>
            </a:r>
            <a:r>
              <a:rPr lang="zh-TW" altLang="en-US" sz="1050" dirty="0"/>
              <a:t>		</a:t>
            </a:r>
            <a:r>
              <a:rPr lang="en-US" altLang="zh-TW" sz="1050" dirty="0"/>
              <a:t>TEL 0749 (22) </a:t>
            </a:r>
            <a:r>
              <a:rPr lang="en-US" altLang="zh-TW" sz="1050" dirty="0" smtClean="0"/>
              <a:t>0654</a:t>
            </a:r>
          </a:p>
          <a:p>
            <a:r>
              <a:rPr lang="ja-JP" altLang="en-US" sz="1050" dirty="0" smtClean="0"/>
              <a:t>東近江労働基準監督署</a:t>
            </a:r>
            <a:r>
              <a:rPr lang="zh-TW" altLang="en-US" sz="1050" dirty="0"/>
              <a:t>	</a:t>
            </a:r>
            <a:r>
              <a:rPr lang="en-US" altLang="zh-TW" sz="1050" dirty="0" smtClean="0"/>
              <a:t>	TEL </a:t>
            </a:r>
            <a:r>
              <a:rPr lang="en-US" altLang="zh-TW" sz="1050" dirty="0"/>
              <a:t>0748 (22) </a:t>
            </a:r>
            <a:r>
              <a:rPr lang="en-US" altLang="zh-TW" sz="1050" dirty="0" smtClean="0"/>
              <a:t>0394</a:t>
            </a:r>
            <a:endParaRPr lang="en-US" altLang="zh-TW" sz="1050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260648" y="8985448"/>
            <a:ext cx="63378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角丸四角形 7"/>
          <p:cNvSpPr/>
          <p:nvPr/>
        </p:nvSpPr>
        <p:spPr>
          <a:xfrm>
            <a:off x="142521" y="2263680"/>
            <a:ext cx="6552728" cy="4993575"/>
          </a:xfrm>
          <a:prstGeom prst="roundRect">
            <a:avLst>
              <a:gd name="adj" fmla="val 2231"/>
            </a:avLst>
          </a:prstGeom>
          <a:noFill/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828" tIns="43914" rIns="87828" bIns="43914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5975167" y="2969647"/>
            <a:ext cx="633256" cy="293780"/>
          </a:xfrm>
          <a:prstGeom prst="roundRect">
            <a:avLst>
              <a:gd name="adj" fmla="val 3872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8358" tIns="78358" rIns="78358" bIns="49757" rtlCol="0" anchor="ctr"/>
          <a:lstStyle/>
          <a:p>
            <a:pPr algn="ctr"/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 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索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4318984" y="2969646"/>
            <a:ext cx="1656183" cy="293780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B w="152400" h="50800" prst="softRound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90000" rIns="36000" bIns="49757" rtlCol="0" anchor="ctr"/>
          <a:lstStyle/>
          <a:p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安全　パンフ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5975167" y="3440832"/>
            <a:ext cx="633256" cy="293780"/>
          </a:xfrm>
          <a:prstGeom prst="roundRect">
            <a:avLst>
              <a:gd name="adj" fmla="val 3872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8358" tIns="78358" rIns="78358" bIns="49757" rtlCol="0" anchor="ctr"/>
          <a:lstStyle/>
          <a:p>
            <a:pPr algn="ctr"/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 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索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4318984" y="3440833"/>
            <a:ext cx="1656183" cy="293780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B w="152400" h="50800" prst="softRound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90000" rIns="36000" bIns="49757" rtlCol="0" anchor="ctr"/>
          <a:lstStyle/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第三次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産業　労働災害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右矢印 13"/>
          <p:cNvSpPr/>
          <p:nvPr/>
        </p:nvSpPr>
        <p:spPr>
          <a:xfrm rot="13862174" flipV="1">
            <a:off x="6181246" y="3652656"/>
            <a:ext cx="401058" cy="254941"/>
          </a:xfrm>
          <a:prstGeom prst="rightArrow">
            <a:avLst>
              <a:gd name="adj1" fmla="val 26549"/>
              <a:gd name="adj2" fmla="val 9729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63500" dist="508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476" tIns="49737" rIns="99476" bIns="49737" anchor="ctr"/>
          <a:lstStyle/>
          <a:p>
            <a:pPr algn="ctr">
              <a:defRPr/>
            </a:pPr>
            <a:endParaRPr lang="ja-JP" altLang="en-US" sz="100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5975167" y="2497640"/>
            <a:ext cx="633256" cy="293779"/>
          </a:xfrm>
          <a:prstGeom prst="roundRect">
            <a:avLst>
              <a:gd name="adj" fmla="val 3872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8358" tIns="78358" rIns="78358" bIns="49757" rtlCol="0" anchor="ctr"/>
          <a:lstStyle/>
          <a:p>
            <a:pPr algn="ctr"/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 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索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4318984" y="2497639"/>
            <a:ext cx="1656183" cy="293780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B w="152400" h="50800" prst="softRound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90000" rIns="36000" bIns="49757" rtlCol="0" anchor="ctr"/>
          <a:lstStyle/>
          <a:p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安全・衛生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右矢印 22"/>
          <p:cNvSpPr/>
          <p:nvPr/>
        </p:nvSpPr>
        <p:spPr>
          <a:xfrm rot="13862174" flipV="1">
            <a:off x="6196564" y="2709464"/>
            <a:ext cx="401058" cy="254941"/>
          </a:xfrm>
          <a:prstGeom prst="rightArrow">
            <a:avLst>
              <a:gd name="adj1" fmla="val 26549"/>
              <a:gd name="adj2" fmla="val 9729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63500" dist="508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476" tIns="49737" rIns="99476" bIns="49737" anchor="ctr"/>
          <a:lstStyle/>
          <a:p>
            <a:pPr algn="ctr">
              <a:defRPr/>
            </a:pPr>
            <a:endParaRPr lang="ja-JP" altLang="en-US" sz="100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5484" y="8265368"/>
            <a:ext cx="6539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26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年度からサービス業（第三次産業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）も対象となっています。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受付先着順です！（厚労省予算の範囲で実施）</a:t>
            </a:r>
            <a:endParaRPr kumimoji="1" lang="ja-JP" altLang="en-US" sz="1200" dirty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16632" y="56456"/>
            <a:ext cx="3510898" cy="34051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どんな安全活動に取り組めば良いですか？</a:t>
            </a:r>
            <a:endParaRPr kumimoji="1" lang="ja-JP" altLang="en-US" sz="14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60648" y="416496"/>
            <a:ext cx="300114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☑ ４Ｓ活動（整理、整頓、清掃、清潔）</a:t>
            </a:r>
            <a:endParaRPr kumimoji="1"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☑ ＫＹ活動（危険（Ｋ）、予知（Ｙ））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092457" y="1908919"/>
            <a:ext cx="36134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i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詳しくは、以下のホームページをご覧ください</a:t>
            </a:r>
            <a:endParaRPr kumimoji="1" lang="ja-JP" altLang="en-US" sz="1400" i="1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049" name="テキスト ボックス 2048"/>
          <p:cNvSpPr txBox="1"/>
          <p:nvPr/>
        </p:nvSpPr>
        <p:spPr>
          <a:xfrm>
            <a:off x="179215" y="7833320"/>
            <a:ext cx="6516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安全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衛生の専門家が、研修会（工業団地など企業集団を対象）や個別事業場への訪問支援を行います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。中小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規模事業場であって、製造業、第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次産業、鉱業などが対象です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5975166" y="5742214"/>
            <a:ext cx="633256" cy="293780"/>
          </a:xfrm>
          <a:prstGeom prst="roundRect">
            <a:avLst>
              <a:gd name="adj" fmla="val 3872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8358" tIns="78358" rIns="78358" bIns="49757" rtlCol="0" anchor="ctr"/>
          <a:lstStyle/>
          <a:p>
            <a:pPr algn="ctr"/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 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索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4318983" y="5742214"/>
            <a:ext cx="1656183" cy="293780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B w="152400" h="50800" prst="softRound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90000" rIns="36000" bIns="49757" rtlCol="0" anchor="ctr"/>
          <a:lstStyle/>
          <a:p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滋賀労働局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52" name="角丸四角形 2051"/>
          <p:cNvSpPr/>
          <p:nvPr/>
        </p:nvSpPr>
        <p:spPr>
          <a:xfrm>
            <a:off x="142520" y="7420793"/>
            <a:ext cx="4062175" cy="340519"/>
          </a:xfrm>
          <a:prstGeom prst="round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4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中小規模事業場安全衛生サポート事業（無料）</a:t>
            </a:r>
            <a:endParaRPr lang="ja-JP" altLang="en-US" sz="14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2053" name="正方形/長方形 2052"/>
          <p:cNvSpPr/>
          <p:nvPr/>
        </p:nvSpPr>
        <p:spPr>
          <a:xfrm>
            <a:off x="4204696" y="7401272"/>
            <a:ext cx="262966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※</a:t>
            </a: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厚生労働省補助事業として</a:t>
            </a:r>
            <a:endParaRPr lang="en-US" altLang="ja-JP" sz="105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中央労働災害防止協会が実施しています　　　　　　　</a:t>
            </a:r>
            <a:endParaRPr lang="ja-JP" altLang="en-US" sz="1050" dirty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5988711" y="8553400"/>
            <a:ext cx="633256" cy="293780"/>
          </a:xfrm>
          <a:prstGeom prst="roundRect">
            <a:avLst>
              <a:gd name="adj" fmla="val 3872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8358" tIns="78358" rIns="78358" bIns="49757" rtlCol="0" anchor="ctr"/>
          <a:lstStyle/>
          <a:p>
            <a:pPr algn="ctr"/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 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索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4332528" y="8553400"/>
            <a:ext cx="1656183" cy="293780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B w="152400" h="50800" prst="softRound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90000" rIns="36000" bIns="49757" rtlCol="0" anchor="ctr"/>
          <a:lstStyle/>
          <a:p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安全衛生サポート事業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6" name="右矢印 45"/>
          <p:cNvSpPr/>
          <p:nvPr/>
        </p:nvSpPr>
        <p:spPr>
          <a:xfrm rot="13862174" flipV="1">
            <a:off x="6215043" y="8771664"/>
            <a:ext cx="401058" cy="254941"/>
          </a:xfrm>
          <a:prstGeom prst="rightArrow">
            <a:avLst>
              <a:gd name="adj1" fmla="val 26549"/>
              <a:gd name="adj2" fmla="val 9729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63500" dist="508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476" tIns="49737" rIns="99476" bIns="49737" anchor="ctr"/>
          <a:lstStyle/>
          <a:p>
            <a:pPr algn="ctr">
              <a:defRPr/>
            </a:pPr>
            <a:endParaRPr lang="ja-JP" altLang="en-US" sz="100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789" y="1011610"/>
            <a:ext cx="1948163" cy="1205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4" name="角丸四角形吹き出し 2053"/>
          <p:cNvSpPr/>
          <p:nvPr/>
        </p:nvSpPr>
        <p:spPr>
          <a:xfrm>
            <a:off x="260649" y="1011610"/>
            <a:ext cx="2817720" cy="1200035"/>
          </a:xfrm>
          <a:prstGeom prst="wedgeRoundRectCallout">
            <a:avLst>
              <a:gd name="adj1" fmla="val 63776"/>
              <a:gd name="adj2" fmla="val 11039"/>
              <a:gd name="adj3" fmla="val 16667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501008" y="416496"/>
            <a:ext cx="3314040" cy="14619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☑ </a:t>
            </a:r>
            <a:r>
              <a:rPr kumimoji="1"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安全教育・研修</a:t>
            </a:r>
            <a:endParaRPr kumimoji="1"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900" dirty="0" smtClean="0"/>
              <a:t>（雇入れ時・作業変更時の教育は安衛法第</a:t>
            </a:r>
            <a:r>
              <a:rPr kumimoji="1" lang="en-US" altLang="ja-JP" sz="900" dirty="0" smtClean="0"/>
              <a:t>59</a:t>
            </a:r>
            <a:r>
              <a:rPr kumimoji="1" lang="ja-JP" altLang="en-US" sz="900" dirty="0" smtClean="0"/>
              <a:t>条の義務です）</a:t>
            </a:r>
            <a:endParaRPr kumimoji="1" lang="en-US" altLang="ja-JP" sz="900" dirty="0" smtClean="0"/>
          </a:p>
          <a:p>
            <a:pPr>
              <a:spcBef>
                <a:spcPts val="600"/>
              </a:spcBef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☑ 安全</a:t>
            </a:r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意識の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啓発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☑ 腰痛予防指針による対策</a:t>
            </a:r>
            <a:endParaRPr kumimoji="1"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900" dirty="0" smtClean="0">
                <a:latin typeface="+mn-ea"/>
              </a:rPr>
              <a:t>（立ち作業、座り作業、重量物作業、介護・看護作業など）</a:t>
            </a:r>
            <a:endParaRPr kumimoji="1" lang="en-US" altLang="ja-JP" sz="900" dirty="0" smtClean="0">
              <a:latin typeface="+mn-ea"/>
            </a:endParaRPr>
          </a:p>
          <a:p>
            <a:pPr>
              <a:spcBef>
                <a:spcPts val="600"/>
              </a:spcBef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☑ 危険</a:t>
            </a:r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の「見える化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」</a:t>
            </a:r>
            <a:r>
              <a:rPr lang="ja-JP" altLang="en-US" sz="1200" dirty="0" smtClean="0">
                <a:latin typeface="+mn-ea"/>
              </a:rPr>
              <a:t>（危険箇所に表示を）</a:t>
            </a:r>
            <a:endParaRPr lang="ja-JP" altLang="en-US" sz="1200" dirty="0">
              <a:latin typeface="+mn-ea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805264" y="9633520"/>
            <a:ext cx="9188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2015.7</a:t>
            </a: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更新</a:t>
            </a:r>
            <a:r>
              <a:rPr kumimoji="1"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71736" y="1124088"/>
            <a:ext cx="85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/>
              <a:t>この</a:t>
            </a:r>
            <a:r>
              <a:rPr lang="ja-JP" altLang="en-US" sz="1000" b="1" dirty="0" smtClean="0"/>
              <a:t>「見える化」ツール</a:t>
            </a:r>
            <a:r>
              <a:rPr lang="ja-JP" altLang="en-US" sz="1000" dirty="0" smtClean="0"/>
              <a:t>は</a:t>
            </a:r>
            <a:r>
              <a:rPr kumimoji="1" lang="ja-JP" altLang="en-US" sz="1000" dirty="0" smtClean="0"/>
              <a:t>下の本省</a:t>
            </a:r>
            <a:r>
              <a:rPr kumimoji="1" lang="en-US" altLang="ja-JP" sz="1000" dirty="0" smtClean="0"/>
              <a:t>HP</a:t>
            </a:r>
            <a:r>
              <a:rPr kumimoji="1" lang="ja-JP" altLang="en-US" sz="1000" dirty="0" smtClean="0"/>
              <a:t>からダウンロードできます</a:t>
            </a:r>
            <a:endParaRPr kumimoji="1" lang="ja-JP" altLang="en-US" sz="1000" dirty="0"/>
          </a:p>
        </p:txBody>
      </p:sp>
      <p:sp>
        <p:nvSpPr>
          <p:cNvPr id="11" name="右矢印 10"/>
          <p:cNvSpPr/>
          <p:nvPr/>
        </p:nvSpPr>
        <p:spPr>
          <a:xfrm rot="13862174" flipV="1">
            <a:off x="6196564" y="3181470"/>
            <a:ext cx="401058" cy="254941"/>
          </a:xfrm>
          <a:prstGeom prst="rightArrow">
            <a:avLst>
              <a:gd name="adj1" fmla="val 26549"/>
              <a:gd name="adj2" fmla="val 9729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63500" dist="508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476" tIns="49737" rIns="99476" bIns="49737" anchor="ctr"/>
          <a:lstStyle/>
          <a:p>
            <a:pPr algn="ctr">
              <a:defRPr/>
            </a:pPr>
            <a:endParaRPr lang="ja-JP" altLang="en-US" sz="100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2" name="右矢印 41"/>
          <p:cNvSpPr/>
          <p:nvPr/>
        </p:nvSpPr>
        <p:spPr>
          <a:xfrm rot="13862174" flipV="1">
            <a:off x="6169361" y="5997711"/>
            <a:ext cx="401058" cy="254941"/>
          </a:xfrm>
          <a:prstGeom prst="rightArrow">
            <a:avLst>
              <a:gd name="adj1" fmla="val 26549"/>
              <a:gd name="adj2" fmla="val 9729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63500" dist="508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476" tIns="49737" rIns="99476" bIns="49737" anchor="ctr"/>
          <a:lstStyle/>
          <a:p>
            <a:pPr algn="ctr">
              <a:defRPr/>
            </a:pPr>
            <a:endParaRPr lang="ja-JP" altLang="en-US" sz="100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861048" y="4126953"/>
            <a:ext cx="1395755" cy="811485"/>
          </a:xfrm>
          <a:prstGeom prst="wedgeEllipseCallout">
            <a:avLst>
              <a:gd name="adj1" fmla="val -69285"/>
              <a:gd name="adj2" fmla="val 290"/>
            </a:avLst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上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に掲載の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「見える化」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ツール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右中かっこ 4"/>
          <p:cNvSpPr/>
          <p:nvPr/>
        </p:nvSpPr>
        <p:spPr>
          <a:xfrm>
            <a:off x="3092457" y="4304927"/>
            <a:ext cx="169334" cy="455539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508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402</Words>
  <Application>Microsoft Office PowerPoint</Application>
  <PresentationFormat>A4 210 x 297 mm</PresentationFormat>
  <Paragraphs>97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滋賀労働局</dc:creator>
  <cp:lastModifiedBy>小林　弦太</cp:lastModifiedBy>
  <cp:revision>39</cp:revision>
  <cp:lastPrinted>2015-01-30T05:56:11Z</cp:lastPrinted>
  <dcterms:created xsi:type="dcterms:W3CDTF">2014-09-22T01:13:08Z</dcterms:created>
  <dcterms:modified xsi:type="dcterms:W3CDTF">2015-07-27T23:18:34Z</dcterms:modified>
</cp:coreProperties>
</file>