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68507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326394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4016229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361929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3103195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214126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67202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46342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308448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604256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51CAF1-D03C-4372-8DE1-F34F375A0339}" type="datetimeFigureOut">
              <a:rPr kumimoji="1" lang="ja-JP" altLang="en-US" smtClean="0"/>
              <a:t>2016/7/29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415032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B51CAF1-D03C-4372-8DE1-F34F375A0339}" type="datetimeFigureOut">
              <a:rPr kumimoji="1" lang="ja-JP" altLang="en-US" smtClean="0"/>
              <a:t>2016/7/29</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41EE567-106C-401A-895B-B5009A87FDC9}" type="slidenum">
              <a:rPr kumimoji="1" lang="ja-JP" altLang="en-US" smtClean="0"/>
              <a:t>‹#›</a:t>
            </a:fld>
            <a:endParaRPr kumimoji="1" lang="ja-JP" altLang="en-US"/>
          </a:p>
        </p:txBody>
      </p:sp>
    </p:spTree>
    <p:extLst>
      <p:ext uri="{BB962C8B-B14F-4D97-AF65-F5344CB8AC3E}">
        <p14:creationId xmlns:p14="http://schemas.microsoft.com/office/powerpoint/2010/main" val="276816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ref.shiga.lg.jp/e/kenko-t/kenkopj.html" TargetMode="External"/><Relationship Id="rId2" Type="http://schemas.openxmlformats.org/officeDocument/2006/relationships/hyperlink" Target="http://www.shigas.johas.go.jp/"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1" y="0"/>
            <a:ext cx="6858001" cy="1035017"/>
          </a:xfrm>
          <a:prstGeom prst="roundRect">
            <a:avLst>
              <a:gd name="adj" fmla="val 27382"/>
            </a:avLst>
          </a:prstGeom>
          <a:ln/>
        </p:spPr>
        <p:style>
          <a:lnRef idx="1">
            <a:schemeClr val="accent1"/>
          </a:lnRef>
          <a:fillRef idx="2">
            <a:schemeClr val="accent1"/>
          </a:fillRef>
          <a:effectRef idx="1">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 name="テキスト ボックス 2"/>
          <p:cNvSpPr txBox="1">
            <a:spLocks noChangeArrowheads="1"/>
          </p:cNvSpPr>
          <p:nvPr/>
        </p:nvSpPr>
        <p:spPr bwMode="auto">
          <a:xfrm>
            <a:off x="116632" y="98913"/>
            <a:ext cx="2952328" cy="307777"/>
          </a:xfrm>
          <a:prstGeom prst="rect">
            <a:avLst/>
          </a:prstGeom>
          <a:noFill/>
          <a:ln w="9525">
            <a:noFill/>
            <a:miter lim="800000"/>
            <a:headEnd/>
            <a:tailEnd/>
          </a:ln>
        </p:spPr>
        <p:txBody>
          <a:bodyPr rot="0" vert="horz" wrap="square" lIns="91440" tIns="45720" rIns="91440" bIns="45720" anchor="t" anchorCtr="0">
            <a:spAutoFit/>
          </a:bodyPr>
          <a:lstStyle/>
          <a:p>
            <a:pPr algn="just">
              <a:spcAft>
                <a:spcPts val="0"/>
              </a:spcAft>
            </a:pPr>
            <a:r>
              <a:rPr lang="ja-JP" sz="1400" kern="100" dirty="0">
                <a:solidFill>
                  <a:srgbClr val="0070C0"/>
                </a:solidFill>
                <a:effectLst/>
                <a:latin typeface="Century"/>
                <a:ea typeface="HGS創英角ﾎﾟｯﾌﾟ体"/>
                <a:cs typeface="Times New Roman"/>
              </a:rPr>
              <a:t>大切な</a:t>
            </a:r>
            <a:r>
              <a:rPr lang="ja-JP" sz="1400" kern="100" dirty="0" smtClean="0">
                <a:solidFill>
                  <a:srgbClr val="0070C0"/>
                </a:solidFill>
                <a:effectLst/>
                <a:latin typeface="Century"/>
                <a:ea typeface="HGS創英角ﾎﾟｯﾌﾟ体"/>
                <a:cs typeface="Times New Roman"/>
              </a:rPr>
              <a:t>従業員の</a:t>
            </a:r>
            <a:r>
              <a:rPr lang="ja-JP" sz="1400" kern="100" dirty="0">
                <a:solidFill>
                  <a:srgbClr val="0070C0"/>
                </a:solidFill>
                <a:effectLst/>
                <a:latin typeface="Century"/>
                <a:ea typeface="HGS創英角ﾎﾟｯﾌﾟ体"/>
                <a:cs typeface="Times New Roman"/>
              </a:rPr>
              <a:t>健康を守るために</a:t>
            </a:r>
            <a:endParaRPr lang="ja-JP" sz="1050" kern="100" dirty="0">
              <a:effectLst/>
              <a:latin typeface="Century"/>
              <a:ea typeface="ＭＳ 明朝"/>
              <a:cs typeface="Times New Roman"/>
            </a:endParaRPr>
          </a:p>
        </p:txBody>
      </p:sp>
      <p:sp>
        <p:nvSpPr>
          <p:cNvPr id="5" name="テキスト ボックス 12"/>
          <p:cNvSpPr txBox="1"/>
          <p:nvPr/>
        </p:nvSpPr>
        <p:spPr>
          <a:xfrm>
            <a:off x="2667585" y="65630"/>
            <a:ext cx="4190415" cy="6813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2800" kern="100" dirty="0">
                <a:solidFill>
                  <a:srgbClr val="0070C0"/>
                </a:solidFill>
                <a:effectLst/>
                <a:ea typeface="HGS創英角ﾎﾟｯﾌﾟ体"/>
                <a:cs typeface="Times New Roman"/>
              </a:rPr>
              <a:t>「健康経営</a:t>
            </a:r>
            <a:r>
              <a:rPr lang="en-US" sz="2800" kern="100" baseline="30000" dirty="0">
                <a:solidFill>
                  <a:srgbClr val="0070C0"/>
                </a:solidFill>
                <a:effectLst/>
                <a:ea typeface="HGS創英角ﾎﾟｯﾌﾟ体"/>
                <a:cs typeface="Times New Roman"/>
              </a:rPr>
              <a:t>®</a:t>
            </a:r>
            <a:r>
              <a:rPr lang="ja-JP" sz="2800" kern="100" dirty="0">
                <a:solidFill>
                  <a:srgbClr val="0070C0"/>
                </a:solidFill>
                <a:effectLst/>
                <a:ea typeface="HGS創英角ﾎﾟｯﾌﾟ体"/>
                <a:cs typeface="Times New Roman"/>
              </a:rPr>
              <a:t>」</a:t>
            </a:r>
            <a:r>
              <a:rPr lang="ja-JP" sz="1400" kern="100" dirty="0">
                <a:solidFill>
                  <a:srgbClr val="0070C0"/>
                </a:solidFill>
                <a:effectLst/>
                <a:ea typeface="HGS創英角ﾎﾟｯﾌﾟ体"/>
                <a:cs typeface="Times New Roman"/>
              </a:rPr>
              <a:t>に取り組みましょう</a:t>
            </a:r>
            <a:r>
              <a:rPr lang="en-US" sz="1400" kern="100" dirty="0">
                <a:solidFill>
                  <a:srgbClr val="0070C0"/>
                </a:solidFill>
                <a:effectLst/>
                <a:ea typeface="HGS創英角ﾎﾟｯﾌﾟ体"/>
                <a:cs typeface="Times New Roman"/>
              </a:rPr>
              <a:t>!!</a:t>
            </a:r>
            <a:endParaRPr lang="ja-JP" sz="1050" kern="100" dirty="0">
              <a:effectLst/>
              <a:ea typeface="ＭＳ 明朝"/>
              <a:cs typeface="Times New Roman"/>
            </a:endParaRPr>
          </a:p>
        </p:txBody>
      </p:sp>
      <p:sp>
        <p:nvSpPr>
          <p:cNvPr id="7" name="テキスト ボックス 6"/>
          <p:cNvSpPr txBox="1"/>
          <p:nvPr/>
        </p:nvSpPr>
        <p:spPr>
          <a:xfrm>
            <a:off x="1196752" y="602969"/>
            <a:ext cx="4775666" cy="338554"/>
          </a:xfrm>
          <a:prstGeom prst="rect">
            <a:avLst/>
          </a:prstGeom>
          <a:noFill/>
        </p:spPr>
        <p:txBody>
          <a:bodyPr wrap="none" rtlCol="0">
            <a:spAutoFit/>
          </a:bodyPr>
          <a:lstStyle/>
          <a:p>
            <a:r>
              <a:rPr lang="ja-JP" altLang="en-US" sz="1600" dirty="0" smtClean="0">
                <a:solidFill>
                  <a:schemeClr val="accent6">
                    <a:lumMod val="75000"/>
                  </a:schemeClr>
                </a:solidFill>
                <a:latin typeface="HGP創英角ﾎﾟｯﾌﾟ体" panose="040B0A00000000000000" pitchFamily="50" charset="-128"/>
                <a:ea typeface="HGP創英角ﾎﾟｯﾌﾟ体" panose="040B0A00000000000000" pitchFamily="50" charset="-128"/>
              </a:rPr>
              <a:t>～イキイキとした職場づくりは従業員の健康から！～</a:t>
            </a:r>
            <a:endParaRPr kumimoji="1" lang="ja-JP" altLang="en-US" sz="1600" dirty="0">
              <a:solidFill>
                <a:schemeClr val="accent6">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9" name="正方形/長方形 8"/>
          <p:cNvSpPr/>
          <p:nvPr/>
        </p:nvSpPr>
        <p:spPr>
          <a:xfrm>
            <a:off x="145729" y="1265849"/>
            <a:ext cx="6719733" cy="1384995"/>
          </a:xfrm>
          <a:prstGeom prst="rect">
            <a:avLst/>
          </a:prstGeom>
        </p:spPr>
        <p:txBody>
          <a:bodyPr wrap="square">
            <a:spAutoFit/>
          </a:bodyPr>
          <a:lstStyle/>
          <a:p>
            <a:r>
              <a:rPr lang="ja-JP" altLang="ja-JP" sz="1200" dirty="0">
                <a:latin typeface="HG丸ｺﾞｼｯｸM-PRO" panose="020F0600000000000000" pitchFamily="50" charset="-128"/>
                <a:ea typeface="HG丸ｺﾞｼｯｸM-PRO" panose="020F0600000000000000" pitchFamily="50" charset="-128"/>
              </a:rPr>
              <a:t>　</a:t>
            </a:r>
            <a:r>
              <a:rPr lang="ja-JP" altLang="ja-JP" sz="1200" b="1" dirty="0">
                <a:latin typeface="HG丸ｺﾞｼｯｸM-PRO" panose="020F0600000000000000" pitchFamily="50" charset="-128"/>
                <a:ea typeface="HG丸ｺﾞｼｯｸM-PRO" panose="020F0600000000000000" pitchFamily="50" charset="-128"/>
              </a:rPr>
              <a:t>「健康経営」</a:t>
            </a:r>
            <a:r>
              <a:rPr lang="ja-JP" altLang="ja-JP" sz="1200" dirty="0">
                <a:latin typeface="HG丸ｺﾞｼｯｸM-PRO" panose="020F0600000000000000" pitchFamily="50" charset="-128"/>
                <a:ea typeface="HG丸ｺﾞｼｯｸM-PRO" panose="020F0600000000000000" pitchFamily="50" charset="-128"/>
              </a:rPr>
              <a:t>とは、企業が従業員の</a:t>
            </a:r>
            <a:r>
              <a:rPr lang="ja-JP" altLang="ja-JP" sz="1200" b="1" dirty="0">
                <a:latin typeface="HG丸ｺﾞｼｯｸM-PRO" panose="020F0600000000000000" pitchFamily="50" charset="-128"/>
                <a:ea typeface="HG丸ｺﾞｼｯｸM-PRO" panose="020F0600000000000000" pitchFamily="50" charset="-128"/>
              </a:rPr>
              <a:t>健康</a:t>
            </a:r>
            <a:r>
              <a:rPr lang="ja-JP" altLang="ja-JP" sz="1200" dirty="0">
                <a:latin typeface="HG丸ｺﾞｼｯｸM-PRO" panose="020F0600000000000000" pitchFamily="50" charset="-128"/>
                <a:ea typeface="HG丸ｺﾞｼｯｸM-PRO" panose="020F0600000000000000" pitchFamily="50" charset="-128"/>
              </a:rPr>
              <a:t>に配慮することによって、</a:t>
            </a:r>
            <a:r>
              <a:rPr lang="ja-JP" altLang="ja-JP" sz="1200" b="1" dirty="0">
                <a:latin typeface="HG丸ｺﾞｼｯｸM-PRO" panose="020F0600000000000000" pitchFamily="50" charset="-128"/>
                <a:ea typeface="HG丸ｺﾞｼｯｸM-PRO" panose="020F0600000000000000" pitchFamily="50" charset="-128"/>
              </a:rPr>
              <a:t>経営</a:t>
            </a:r>
            <a:r>
              <a:rPr lang="ja-JP" altLang="ja-JP" sz="1200" dirty="0">
                <a:latin typeface="HG丸ｺﾞｼｯｸM-PRO" panose="020F0600000000000000" pitchFamily="50" charset="-128"/>
                <a:ea typeface="HG丸ｺﾞｼｯｸM-PRO" panose="020F0600000000000000" pitchFamily="50" charset="-128"/>
              </a:rPr>
              <a:t>面においても 大きな成果が期待できる、との基盤に立って、</a:t>
            </a:r>
            <a:r>
              <a:rPr lang="ja-JP" altLang="ja-JP" sz="1200" b="1" dirty="0">
                <a:latin typeface="HG丸ｺﾞｼｯｸM-PRO" panose="020F0600000000000000" pitchFamily="50" charset="-128"/>
                <a:ea typeface="HG丸ｺﾞｼｯｸM-PRO" panose="020F0600000000000000" pitchFamily="50" charset="-128"/>
              </a:rPr>
              <a:t>健康</a:t>
            </a:r>
            <a:r>
              <a:rPr lang="ja-JP" altLang="ja-JP" sz="1200" dirty="0">
                <a:latin typeface="HG丸ｺﾞｼｯｸM-PRO" panose="020F0600000000000000" pitchFamily="50" charset="-128"/>
                <a:ea typeface="HG丸ｺﾞｼｯｸM-PRO" panose="020F0600000000000000" pitchFamily="50" charset="-128"/>
              </a:rPr>
              <a:t>管理を</a:t>
            </a:r>
            <a:r>
              <a:rPr lang="ja-JP" altLang="ja-JP" sz="1200" b="1" dirty="0">
                <a:latin typeface="HG丸ｺﾞｼｯｸM-PRO" panose="020F0600000000000000" pitchFamily="50" charset="-128"/>
                <a:ea typeface="HG丸ｺﾞｼｯｸM-PRO" panose="020F0600000000000000" pitchFamily="50" charset="-128"/>
              </a:rPr>
              <a:t>経営</a:t>
            </a:r>
            <a:r>
              <a:rPr lang="ja-JP" altLang="ja-JP" sz="1200" dirty="0">
                <a:latin typeface="HG丸ｺﾞｼｯｸM-PRO" panose="020F0600000000000000" pitchFamily="50" charset="-128"/>
                <a:ea typeface="HG丸ｺﾞｼｯｸM-PRO" panose="020F0600000000000000" pitchFamily="50" charset="-128"/>
              </a:rPr>
              <a:t>的視点から考え、 戦略的に実践することを意味しています。</a:t>
            </a:r>
          </a:p>
          <a:p>
            <a:r>
              <a:rPr lang="ja-JP"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近年、経済界で自主的にこうした動きが始まり、経済産業省も推進しているほか、</a:t>
            </a:r>
            <a:r>
              <a:rPr lang="ja-JP" altLang="ja-JP" sz="1200" dirty="0" smtClean="0">
                <a:latin typeface="HG丸ｺﾞｼｯｸM-PRO" panose="020F0600000000000000" pitchFamily="50" charset="-128"/>
                <a:ea typeface="HG丸ｺﾞｼｯｸM-PRO" panose="020F0600000000000000" pitchFamily="50" charset="-128"/>
              </a:rPr>
              <a:t>金融</a:t>
            </a:r>
            <a:r>
              <a:rPr lang="ja-JP" altLang="ja-JP" sz="1200" dirty="0">
                <a:latin typeface="HG丸ｺﾞｼｯｸM-PRO" panose="020F0600000000000000" pitchFamily="50" charset="-128"/>
                <a:ea typeface="HG丸ｺﾞｼｯｸM-PRO" panose="020F0600000000000000" pitchFamily="50" charset="-128"/>
              </a:rPr>
              <a:t>業界</a:t>
            </a:r>
            <a:r>
              <a:rPr lang="ja-JP" altLang="ja-JP" sz="1200" dirty="0" smtClean="0">
                <a:latin typeface="HG丸ｺﾞｼｯｸM-PRO" panose="020F0600000000000000" pitchFamily="50" charset="-128"/>
                <a:ea typeface="HG丸ｺﾞｼｯｸM-PRO" panose="020F0600000000000000" pitchFamily="50" charset="-128"/>
              </a:rPr>
              <a:t>でも</a:t>
            </a:r>
            <a:r>
              <a:rPr lang="ja-JP" altLang="en-US" sz="1200" dirty="0" smtClean="0">
                <a:latin typeface="HG丸ｺﾞｼｯｸM-PRO" panose="020F0600000000000000" pitchFamily="50" charset="-128"/>
                <a:ea typeface="HG丸ｺﾞｼｯｸM-PRO" panose="020F0600000000000000" pitchFamily="50" charset="-128"/>
              </a:rPr>
              <a:t>健康経営企業への融資商品が出始めるなど</a:t>
            </a:r>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b="1" dirty="0" smtClean="0">
                <a:latin typeface="HG丸ｺﾞｼｯｸM-PRO" panose="020F0600000000000000" pitchFamily="50" charset="-128"/>
                <a:ea typeface="HG丸ｺﾞｼｯｸM-PRO" panose="020F0600000000000000" pitchFamily="50" charset="-128"/>
              </a:rPr>
              <a:t>「</a:t>
            </a:r>
            <a:r>
              <a:rPr lang="ja-JP" altLang="ja-JP" sz="1200" b="1" dirty="0">
                <a:latin typeface="HG丸ｺﾞｼｯｸM-PRO" panose="020F0600000000000000" pitchFamily="50" charset="-128"/>
                <a:ea typeface="HG丸ｺﾞｼｯｸM-PRO" panose="020F0600000000000000" pitchFamily="50" charset="-128"/>
              </a:rPr>
              <a:t>従業員の健康リスクは経営リスク」「従業員の健康づくりに積極的な企業は経営について将来性がある」</a:t>
            </a:r>
            <a:r>
              <a:rPr lang="ja-JP" altLang="ja-JP" sz="1200" dirty="0">
                <a:latin typeface="HG丸ｺﾞｼｯｸM-PRO" panose="020F0600000000000000" pitchFamily="50" charset="-128"/>
                <a:ea typeface="HG丸ｺﾞｼｯｸM-PRO" panose="020F0600000000000000" pitchFamily="50" charset="-128"/>
              </a:rPr>
              <a:t>という認識が徐々に</a:t>
            </a:r>
            <a:r>
              <a:rPr lang="ja-JP" altLang="ja-JP" sz="1200" dirty="0" smtClean="0">
                <a:latin typeface="HG丸ｺﾞｼｯｸM-PRO" panose="020F0600000000000000" pitchFamily="50" charset="-128"/>
                <a:ea typeface="HG丸ｺﾞｼｯｸM-PRO" panose="020F0600000000000000" pitchFamily="50" charset="-128"/>
              </a:rPr>
              <a:t>広が</a:t>
            </a:r>
            <a:r>
              <a:rPr lang="ja-JP" altLang="en-US" sz="1200" dirty="0" smtClean="0">
                <a:latin typeface="HG丸ｺﾞｼｯｸM-PRO" panose="020F0600000000000000" pitchFamily="50" charset="-128"/>
                <a:ea typeface="HG丸ｺﾞｼｯｸM-PRO" panose="020F0600000000000000" pitchFamily="50" charset="-128"/>
              </a:rPr>
              <a:t>りつつあります</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この資料では、健康経営の意義</a:t>
            </a:r>
            <a:r>
              <a:rPr lang="en-US" altLang="ja-JP" sz="1200" dirty="0" smtClean="0">
                <a:latin typeface="HG丸ｺﾞｼｯｸM-PRO" panose="020F0600000000000000" pitchFamily="50" charset="-128"/>
                <a:ea typeface="HG丸ｺﾞｼｯｸM-PRO" panose="020F0600000000000000" pitchFamily="50" charset="-128"/>
              </a:rPr>
              <a:t>(p.1)</a:t>
            </a:r>
            <a:r>
              <a:rPr lang="ja-JP" altLang="en-US" sz="1200" dirty="0" smtClean="0">
                <a:latin typeface="HG丸ｺﾞｼｯｸM-PRO" panose="020F0600000000000000" pitchFamily="50" charset="-128"/>
                <a:ea typeface="HG丸ｺﾞｼｯｸM-PRO" panose="020F0600000000000000" pitchFamily="50" charset="-128"/>
              </a:rPr>
              <a:t>と、取組みのヒント</a:t>
            </a:r>
            <a:r>
              <a:rPr lang="en-US" altLang="ja-JP" sz="1200" dirty="0" smtClean="0">
                <a:latin typeface="HG丸ｺﾞｼｯｸM-PRO" panose="020F0600000000000000" pitchFamily="50" charset="-128"/>
                <a:ea typeface="HG丸ｺﾞｼｯｸM-PRO" panose="020F0600000000000000" pitchFamily="50" charset="-128"/>
              </a:rPr>
              <a:t>(p.1</a:t>
            </a: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2)</a:t>
            </a:r>
            <a:r>
              <a:rPr lang="ja-JP" altLang="en-US" sz="1200" dirty="0" err="1" smtClean="0">
                <a:latin typeface="HG丸ｺﾞｼｯｸM-PRO" panose="020F0600000000000000" pitchFamily="50" charset="-128"/>
                <a:ea typeface="HG丸ｺﾞｼｯｸM-PRO" panose="020F0600000000000000" pitchFamily="50" charset="-128"/>
              </a:rPr>
              <a:t>を紹</a:t>
            </a:r>
            <a:r>
              <a:rPr lang="ja-JP" altLang="en-US" sz="1200" dirty="0" smtClean="0">
                <a:latin typeface="HG丸ｺﾞｼｯｸM-PRO" panose="020F0600000000000000" pitchFamily="50" charset="-128"/>
                <a:ea typeface="HG丸ｺﾞｼｯｸM-PRO" panose="020F0600000000000000" pitchFamily="50" charset="-128"/>
              </a:rPr>
              <a:t>介します。</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69132" y="2805441"/>
            <a:ext cx="3143844" cy="307777"/>
          </a:xfrm>
          <a:prstGeom prst="rect">
            <a:avLst/>
          </a:prstGeom>
          <a:solidFill>
            <a:schemeClr val="bg1"/>
          </a:solidFill>
          <a:ln w="28575">
            <a:solidFill>
              <a:schemeClr val="accent1"/>
            </a:solidFill>
          </a:ln>
        </p:spPr>
        <p:txBody>
          <a:bodyPr wrap="square" rtlCol="0">
            <a:spAutoFit/>
          </a:bodyPr>
          <a:lstStyle/>
          <a:p>
            <a:r>
              <a:rPr kumimoji="1" lang="ja-JP" altLang="en-US" sz="1400" b="1" dirty="0" smtClean="0">
                <a:latin typeface="HG丸ｺﾞｼｯｸM-PRO" panose="020F0600000000000000" pitchFamily="50" charset="-128"/>
                <a:ea typeface="HG丸ｺﾞｼｯｸM-PRO" panose="020F0600000000000000" pitchFamily="50" charset="-128"/>
              </a:rPr>
              <a:t>１ 「健康経営」の意義とメリット</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3" name="テキスト ボックス 2"/>
          <p:cNvSpPr txBox="1">
            <a:spLocks noChangeArrowheads="1"/>
          </p:cNvSpPr>
          <p:nvPr/>
        </p:nvSpPr>
        <p:spPr bwMode="auto">
          <a:xfrm>
            <a:off x="3068960" y="1035017"/>
            <a:ext cx="3760649" cy="230832"/>
          </a:xfrm>
          <a:prstGeom prst="rect">
            <a:avLst/>
          </a:prstGeom>
          <a:noFill/>
          <a:ln w="9525">
            <a:noFill/>
            <a:miter lim="800000"/>
            <a:headEnd/>
            <a:tailEnd/>
          </a:ln>
        </p:spPr>
        <p:txBody>
          <a:bodyPr rot="0" vert="horz" wrap="square" lIns="91440" tIns="45720" rIns="91440" bIns="45720" anchor="t" anchorCtr="0">
            <a:spAutoFit/>
          </a:bodyPr>
          <a:lstStyle/>
          <a:p>
            <a:pPr marL="266700" algn="just">
              <a:spcAft>
                <a:spcPts val="0"/>
              </a:spcAft>
            </a:pPr>
            <a:r>
              <a:rPr lang="ja-JP" sz="900" kern="100" dirty="0">
                <a:effectLst/>
                <a:latin typeface="Century"/>
                <a:ea typeface="HG丸ｺﾞｼｯｸM-PRO"/>
                <a:cs typeface="Times New Roman"/>
              </a:rPr>
              <a:t>「健康経営」</a:t>
            </a:r>
            <a:r>
              <a:rPr lang="ja-JP" sz="900" kern="100" dirty="0" smtClean="0">
                <a:effectLst/>
                <a:latin typeface="Century"/>
                <a:ea typeface="HG丸ｺﾞｼｯｸM-PRO"/>
                <a:cs typeface="Times New Roman"/>
              </a:rPr>
              <a:t>は</a:t>
            </a:r>
            <a:r>
              <a:rPr lang="ja-JP" altLang="en-US" sz="900" kern="100" dirty="0" smtClean="0">
                <a:effectLst/>
                <a:latin typeface="Century"/>
                <a:ea typeface="HG丸ｺﾞｼｯｸM-PRO"/>
                <a:cs typeface="Times New Roman"/>
              </a:rPr>
              <a:t>特定</a:t>
            </a:r>
            <a:r>
              <a:rPr lang="ja-JP" sz="900" kern="100" dirty="0" smtClean="0">
                <a:effectLst/>
                <a:latin typeface="Century"/>
                <a:ea typeface="HG丸ｺﾞｼｯｸM-PRO"/>
                <a:cs typeface="Times New Roman"/>
              </a:rPr>
              <a:t>ＮＰＯ</a:t>
            </a:r>
            <a:r>
              <a:rPr lang="ja-JP" sz="900" kern="100" dirty="0">
                <a:effectLst/>
                <a:latin typeface="Century"/>
                <a:ea typeface="HG丸ｺﾞｼｯｸM-PRO"/>
                <a:cs typeface="Times New Roman"/>
              </a:rPr>
              <a:t>法人健康経営研究会の登録商標です。</a:t>
            </a:r>
            <a:endParaRPr lang="ja-JP" sz="1050" kern="100" dirty="0">
              <a:effectLst/>
              <a:latin typeface="Century"/>
              <a:ea typeface="ＭＳ 明朝"/>
              <a:cs typeface="Times New Roman"/>
            </a:endParaRPr>
          </a:p>
        </p:txBody>
      </p:sp>
      <p:sp>
        <p:nvSpPr>
          <p:cNvPr id="15" name="正方形/長方形 14"/>
          <p:cNvSpPr/>
          <p:nvPr/>
        </p:nvSpPr>
        <p:spPr>
          <a:xfrm>
            <a:off x="116632" y="3498989"/>
            <a:ext cx="3339380" cy="830997"/>
          </a:xfrm>
          <a:prstGeom prst="rect">
            <a:avLst/>
          </a:prstGeom>
        </p:spPr>
        <p:txBody>
          <a:bodyPr wrap="square">
            <a:spAutoFit/>
          </a:bodyPr>
          <a:lstStyle/>
          <a:p>
            <a:r>
              <a:rPr lang="ja-JP" altLang="ja-JP" sz="1200" dirty="0" smtClean="0">
                <a:latin typeface="HG丸ｺﾞｼｯｸM-PRO" panose="020F0600000000000000" pitchFamily="50" charset="-128"/>
                <a:ea typeface="HG丸ｺﾞｼｯｸM-PRO" panose="020F0600000000000000" pitchFamily="50" charset="-128"/>
              </a:rPr>
              <a:t>働き盛り</a:t>
            </a:r>
            <a:r>
              <a:rPr lang="ja-JP" altLang="en-US" sz="1200" dirty="0" smtClean="0">
                <a:latin typeface="HG丸ｺﾞｼｯｸM-PRO" panose="020F0600000000000000" pitchFamily="50" charset="-128"/>
                <a:ea typeface="HG丸ｺﾞｼｯｸM-PRO" panose="020F0600000000000000" pitchFamily="50" charset="-128"/>
              </a:rPr>
              <a:t>の人</a:t>
            </a:r>
            <a:r>
              <a:rPr lang="ja-JP" altLang="ja-JP" sz="1200" dirty="0" smtClean="0">
                <a:latin typeface="HG丸ｺﾞｼｯｸM-PRO" panose="020F0600000000000000" pitchFamily="50" charset="-128"/>
                <a:ea typeface="HG丸ｺﾞｼｯｸM-PRO" panose="020F0600000000000000" pitchFamily="50" charset="-128"/>
              </a:rPr>
              <a:t>は</a:t>
            </a:r>
            <a:r>
              <a:rPr lang="ja-JP" altLang="en-US" sz="1200" dirty="0" smtClean="0">
                <a:latin typeface="HG丸ｺﾞｼｯｸM-PRO" panose="020F0600000000000000" pitchFamily="50" charset="-128"/>
                <a:ea typeface="HG丸ｺﾞｼｯｸM-PRO" panose="020F0600000000000000" pitchFamily="50" charset="-128"/>
              </a:rPr>
              <a:t>、地域（私生活）でなく、職場で過ごす時間が一日の多くを占めます。</a:t>
            </a:r>
            <a:r>
              <a:rPr lang="ja-JP" altLang="ja-JP" sz="1200" dirty="0" smtClean="0">
                <a:latin typeface="HG丸ｺﾞｼｯｸM-PRO" panose="020F0600000000000000" pitchFamily="50" charset="-128"/>
                <a:ea typeface="HG丸ｺﾞｼｯｸM-PRO" panose="020F0600000000000000" pitchFamily="50" charset="-128"/>
              </a:rPr>
              <a:t>職場を</a:t>
            </a:r>
            <a:r>
              <a:rPr lang="ja-JP" altLang="ja-JP" sz="1200" dirty="0">
                <a:latin typeface="HG丸ｺﾞｼｯｸM-PRO" panose="020F0600000000000000" pitchFamily="50" charset="-128"/>
                <a:ea typeface="HG丸ｺﾞｼｯｸM-PRO" panose="020F0600000000000000" pitchFamily="50" charset="-128"/>
              </a:rPr>
              <a:t>通じて、多くの従業員に健康づくりの意識付けや支援を行う</a:t>
            </a:r>
            <a:r>
              <a:rPr lang="ja-JP" altLang="ja-JP" sz="1200" dirty="0" smtClean="0">
                <a:latin typeface="HG丸ｺﾞｼｯｸM-PRO" panose="020F0600000000000000" pitchFamily="50" charset="-128"/>
                <a:ea typeface="HG丸ｺﾞｼｯｸM-PRO" panose="020F0600000000000000" pitchFamily="50" charset="-128"/>
              </a:rPr>
              <a:t>こと</a:t>
            </a:r>
            <a:r>
              <a:rPr lang="ja-JP" altLang="en-US" sz="1200" dirty="0">
                <a:latin typeface="HG丸ｺﾞｼｯｸM-PRO" panose="020F0600000000000000" pitchFamily="50" charset="-128"/>
                <a:ea typeface="HG丸ｺﾞｼｯｸM-PRO" panose="020F0600000000000000" pitchFamily="50" charset="-128"/>
              </a:rPr>
              <a:t>が</a:t>
            </a:r>
            <a:r>
              <a:rPr lang="ja-JP" altLang="en-US" sz="1200" dirty="0" smtClean="0">
                <a:latin typeface="HG丸ｺﾞｼｯｸM-PRO" panose="020F0600000000000000" pitchFamily="50" charset="-128"/>
                <a:ea typeface="HG丸ｺﾞｼｯｸM-PRO" panose="020F0600000000000000" pitchFamily="50" charset="-128"/>
              </a:rPr>
              <a:t>効果的です</a:t>
            </a:r>
            <a:r>
              <a:rPr lang="ja-JP" altLang="ja-JP"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3469662" y="4797951"/>
            <a:ext cx="3270587" cy="1200329"/>
          </a:xfrm>
          <a:prstGeom prst="rect">
            <a:avLst/>
          </a:prstGeom>
          <a:noFill/>
        </p:spPr>
        <p:txBody>
          <a:bodyPr wrap="square">
            <a:spAutoFit/>
          </a:bodyPr>
          <a:lstStyle/>
          <a:p>
            <a:pPr marL="72000" indent="-457200"/>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働く人の健康状態は</a:t>
            </a:r>
            <a:r>
              <a:rPr lang="ja-JP" altLang="ja-JP" sz="1200" dirty="0" smtClean="0">
                <a:latin typeface="HG丸ｺﾞｼｯｸM-PRO" panose="020F0600000000000000" pitchFamily="50" charset="-128"/>
                <a:ea typeface="HG丸ｺﾞｼｯｸM-PRO" panose="020F0600000000000000" pitchFamily="50" charset="-128"/>
              </a:rPr>
              <a:t>、労働</a:t>
            </a:r>
            <a:r>
              <a:rPr lang="ja-JP" altLang="ja-JP" sz="1200" dirty="0">
                <a:latin typeface="HG丸ｺﾞｼｯｸM-PRO" panose="020F0600000000000000" pitchFamily="50" charset="-128"/>
                <a:ea typeface="HG丸ｺﾞｼｯｸM-PRO" panose="020F0600000000000000" pitchFamily="50" charset="-128"/>
              </a:rPr>
              <a:t>災害の発生とも密接に関係します。</a:t>
            </a:r>
          </a:p>
          <a:p>
            <a:pPr marL="72000" indent="-457200"/>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労働災害の発生により、従業員の命や健康が損なわれることになります。</a:t>
            </a:r>
          </a:p>
          <a:p>
            <a:pPr marL="72000" indent="-457200"/>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さらには、民事訴訟に</a:t>
            </a:r>
            <a:r>
              <a:rPr lang="ja-JP" altLang="ja-JP" sz="1200" dirty="0" smtClean="0">
                <a:latin typeface="HG丸ｺﾞｼｯｸM-PRO" panose="020F0600000000000000" pitchFamily="50" charset="-128"/>
                <a:ea typeface="HG丸ｺﾞｼｯｸM-PRO" panose="020F0600000000000000" pitchFamily="50" charset="-128"/>
              </a:rPr>
              <a:t>より</a:t>
            </a:r>
            <a:r>
              <a:rPr lang="ja-JP" altLang="en-US" sz="1200" dirty="0" smtClean="0">
                <a:latin typeface="HG丸ｺﾞｼｯｸM-PRO" panose="020F0600000000000000" pitchFamily="50" charset="-128"/>
                <a:ea typeface="HG丸ｺﾞｼｯｸM-PRO" panose="020F0600000000000000" pitchFamily="50" charset="-128"/>
              </a:rPr>
              <a:t>企業</a:t>
            </a:r>
            <a:r>
              <a:rPr lang="ja-JP" altLang="ja-JP" sz="1200" dirty="0" smtClean="0">
                <a:latin typeface="HG丸ｺﾞｼｯｸM-PRO" panose="020F0600000000000000" pitchFamily="50" charset="-128"/>
                <a:ea typeface="HG丸ｺﾞｼｯｸM-PRO" panose="020F0600000000000000" pitchFamily="50" charset="-128"/>
              </a:rPr>
              <a:t>に多額</a:t>
            </a:r>
            <a:r>
              <a:rPr lang="ja-JP" altLang="en-US" sz="1200" dirty="0" smtClean="0">
                <a:latin typeface="HG丸ｺﾞｼｯｸM-PRO" panose="020F0600000000000000" pitchFamily="50" charset="-128"/>
                <a:ea typeface="HG丸ｺﾞｼｯｸM-PRO" panose="020F0600000000000000" pitchFamily="50" charset="-128"/>
              </a:rPr>
              <a:t>の</a:t>
            </a:r>
            <a:r>
              <a:rPr lang="ja-JP" altLang="ja-JP" sz="1200" dirty="0" smtClean="0">
                <a:latin typeface="HG丸ｺﾞｼｯｸM-PRO" panose="020F0600000000000000" pitchFamily="50" charset="-128"/>
                <a:ea typeface="HG丸ｺﾞｼｯｸM-PRO" panose="020F0600000000000000" pitchFamily="50" charset="-128"/>
              </a:rPr>
              <a:t>賠償</a:t>
            </a:r>
            <a:r>
              <a:rPr lang="ja-JP" altLang="ja-JP" sz="1200" dirty="0">
                <a:latin typeface="HG丸ｺﾞｼｯｸM-PRO" panose="020F0600000000000000" pitchFamily="50" charset="-128"/>
                <a:ea typeface="HG丸ｺﾞｼｯｸM-PRO" panose="020F0600000000000000" pitchFamily="50" charset="-128"/>
              </a:rPr>
              <a:t>命令が下されることもあります。</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1312" y="6465168"/>
            <a:ext cx="2082393" cy="1676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角丸四角形 24"/>
          <p:cNvSpPr/>
          <p:nvPr/>
        </p:nvSpPr>
        <p:spPr>
          <a:xfrm>
            <a:off x="54355" y="3482682"/>
            <a:ext cx="3333314" cy="863609"/>
          </a:xfrm>
          <a:prstGeom prst="roundRect">
            <a:avLst>
              <a:gd name="adj" fmla="val 666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角丸四角形 25"/>
          <p:cNvSpPr/>
          <p:nvPr/>
        </p:nvSpPr>
        <p:spPr>
          <a:xfrm>
            <a:off x="3458007" y="4719650"/>
            <a:ext cx="3323793" cy="3545718"/>
          </a:xfrm>
          <a:prstGeom prst="roundRect">
            <a:avLst>
              <a:gd name="adj" fmla="val 6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AutoShape 2484"/>
          <p:cNvSpPr>
            <a:spLocks noChangeArrowheads="1"/>
          </p:cNvSpPr>
          <p:nvPr/>
        </p:nvSpPr>
        <p:spPr bwMode="auto">
          <a:xfrm>
            <a:off x="3607868" y="6059928"/>
            <a:ext cx="3004269" cy="276199"/>
          </a:xfrm>
          <a:prstGeom prst="roundRect">
            <a:avLst>
              <a:gd name="adj" fmla="val 16667"/>
            </a:avLst>
          </a:prstGeom>
          <a:solidFill>
            <a:srgbClr val="FFFF00"/>
          </a:solidFill>
          <a:ln>
            <a:solidFill>
              <a:srgbClr val="FFC000"/>
            </a:solidFill>
          </a:ln>
          <a:effectLst/>
        </p:spPr>
        <p:txBody>
          <a:bodyPr rot="0" vert="horz" wrap="square" lIns="74295" tIns="8890" rIns="74295" bIns="8890" anchor="ctr" anchorCtr="0" upright="1">
            <a:noAutofit/>
          </a:bodyPr>
          <a:lstStyle/>
          <a:p>
            <a:pPr algn="ctr" defTabSz="914400"/>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例えば </a:t>
            </a:r>
            <a:r>
              <a:rPr lang="ja-JP" altLang="en-US" sz="1000" b="1"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長時間にわたる過重な労働</a:t>
            </a:r>
            <a:endParaRPr lang="ja-JP" altLang="en-US"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AutoShape 2484"/>
          <p:cNvSpPr>
            <a:spLocks noChangeArrowheads="1"/>
          </p:cNvSpPr>
          <p:nvPr/>
        </p:nvSpPr>
        <p:spPr bwMode="auto">
          <a:xfrm>
            <a:off x="3505595" y="6974105"/>
            <a:ext cx="1291170" cy="396044"/>
          </a:xfrm>
          <a:prstGeom prst="roundRect">
            <a:avLst>
              <a:gd name="adj" fmla="val 16667"/>
            </a:avLst>
          </a:prstGeom>
          <a:solidFill>
            <a:srgbClr val="FFC000"/>
          </a:solidFill>
          <a:ln>
            <a:solidFill>
              <a:schemeClr val="accent6">
                <a:lumMod val="75000"/>
              </a:schemeClr>
            </a:solidFill>
          </a:ln>
          <a:effectLst/>
        </p:spPr>
        <p:txBody>
          <a:bodyPr rot="0" vert="horz" wrap="square" lIns="74295" tIns="8890" rIns="74295" bIns="8890" anchor="ctr" anchorCtr="0" upright="1">
            <a:noAutofit/>
          </a:bodyPr>
          <a:lstStyle/>
          <a:p>
            <a:pPr algn="ctr" defTabSz="914400"/>
            <a:r>
              <a:rPr lang="ja-JP" altLang="en-US"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労働基準監督</a:t>
            </a:r>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署</a:t>
            </a:r>
            <a:endParaRPr lang="en-US" altLang="ja-JP"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r>
              <a:rPr lang="ja-JP" altLang="en-US"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よる書類送検</a:t>
            </a:r>
            <a:endParaRPr lang="ja-JP" altLang="en-US"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AutoShape 2484"/>
          <p:cNvSpPr>
            <a:spLocks noChangeArrowheads="1"/>
          </p:cNvSpPr>
          <p:nvPr/>
        </p:nvSpPr>
        <p:spPr bwMode="auto">
          <a:xfrm>
            <a:off x="4974247" y="6969224"/>
            <a:ext cx="1075496" cy="183736"/>
          </a:xfrm>
          <a:prstGeom prst="roundRect">
            <a:avLst>
              <a:gd name="adj" fmla="val 16667"/>
            </a:avLst>
          </a:prstGeom>
          <a:solidFill>
            <a:srgbClr val="FFC000"/>
          </a:solidFill>
          <a:ln>
            <a:solidFill>
              <a:schemeClr val="accent6">
                <a:lumMod val="75000"/>
              </a:schemeClr>
            </a:solidFill>
          </a:ln>
          <a:effectLst/>
        </p:spPr>
        <p:txBody>
          <a:bodyPr rot="0" vert="horz" wrap="square" lIns="74295" tIns="8890" rIns="74295" bIns="8890" anchor="ctr" anchorCtr="0" upright="1">
            <a:noAutofit/>
          </a:bodyPr>
          <a:lstStyle/>
          <a:p>
            <a:pPr algn="ctr" defTabSz="914400"/>
            <a:r>
              <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rPr>
              <a:t>労災認定</a:t>
            </a:r>
          </a:p>
        </p:txBody>
      </p:sp>
      <p:sp>
        <p:nvSpPr>
          <p:cNvPr id="30" name="AutoShape 2484"/>
          <p:cNvSpPr>
            <a:spLocks noChangeArrowheads="1"/>
          </p:cNvSpPr>
          <p:nvPr/>
        </p:nvSpPr>
        <p:spPr bwMode="auto">
          <a:xfrm>
            <a:off x="6237312" y="6998112"/>
            <a:ext cx="455348" cy="389548"/>
          </a:xfrm>
          <a:prstGeom prst="roundRect">
            <a:avLst>
              <a:gd name="adj" fmla="val 16667"/>
            </a:avLst>
          </a:prstGeom>
          <a:solidFill>
            <a:srgbClr val="FFC000"/>
          </a:solidFill>
          <a:ln>
            <a:solidFill>
              <a:schemeClr val="accent6">
                <a:lumMod val="75000"/>
              </a:schemeClr>
            </a:solidFill>
          </a:ln>
          <a:effectLst/>
        </p:spPr>
        <p:txBody>
          <a:bodyPr rot="0" vert="horz" wrap="square" lIns="74295" tIns="8890" rIns="74295" bIns="8890" anchor="ctr" anchorCtr="0" upright="1">
            <a:noAutofit/>
          </a:bodyPr>
          <a:lstStyle/>
          <a:p>
            <a:pPr algn="ctr" defTabSz="914400"/>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民事</a:t>
            </a:r>
            <a:endParaRPr lang="en-US" altLang="ja-JP"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r>
              <a:rPr lang="ja-JP" altLang="en-US" sz="10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訴訟</a:t>
            </a:r>
            <a:endParaRPr lang="ja-JP" altLang="en-US" sz="10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Text Box 1513"/>
          <p:cNvSpPr txBox="1">
            <a:spLocks noChangeArrowheads="1"/>
          </p:cNvSpPr>
          <p:nvPr/>
        </p:nvSpPr>
        <p:spPr bwMode="auto">
          <a:xfrm>
            <a:off x="3505595" y="7786784"/>
            <a:ext cx="2123362" cy="405138"/>
          </a:xfrm>
          <a:prstGeom prst="rect">
            <a:avLst/>
          </a:prstGeom>
          <a:noFill/>
          <a:ln w="19050">
            <a:solidFill>
              <a:srgbClr val="FF0000"/>
            </a:solidFill>
            <a:prstDash val="sysDash"/>
            <a:miter lim="800000"/>
            <a:headEnd/>
            <a:tailEnd/>
          </a:ln>
        </p:spPr>
        <p:txBody>
          <a:bodyPr rot="0" vert="horz" wrap="square" lIns="74295" tIns="8890" rIns="74295" bIns="8890" anchor="ctr" anchorCtr="0" upright="1">
            <a:noAutofit/>
          </a:bodyPr>
          <a:lstStyle/>
          <a:p>
            <a:pPr algn="ctr" defTabSz="914400"/>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刑事罰や事業場名の公表</a:t>
            </a:r>
            <a:endParaRPr lang="en-US" altLang="ja-JP" sz="10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社会的信用の失墜</a:t>
            </a:r>
            <a:r>
              <a:rPr lang="en-US" altLang="ja-JP" sz="1000" b="1"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新規採用難 等</a:t>
            </a:r>
            <a:endParaRPr lang="en-US" altLang="ja-JP" sz="10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Text Box 1513"/>
          <p:cNvSpPr txBox="1">
            <a:spLocks noChangeArrowheads="1"/>
          </p:cNvSpPr>
          <p:nvPr/>
        </p:nvSpPr>
        <p:spPr bwMode="auto">
          <a:xfrm>
            <a:off x="5798109" y="7786784"/>
            <a:ext cx="943259" cy="406576"/>
          </a:xfrm>
          <a:prstGeom prst="rect">
            <a:avLst/>
          </a:prstGeom>
          <a:noFill/>
          <a:ln w="19050">
            <a:solidFill>
              <a:srgbClr val="FF0000"/>
            </a:solidFill>
            <a:prstDash val="sysDash"/>
            <a:miter lim="800000"/>
            <a:headEnd/>
            <a:tailEnd/>
          </a:ln>
        </p:spPr>
        <p:txBody>
          <a:bodyPr rot="0" vert="horz" wrap="square" lIns="74295" tIns="8890" rIns="74295" bIns="8890" anchor="ctr" anchorCtr="0" upright="1">
            <a:noAutofit/>
          </a:bodyPr>
          <a:lstStyle/>
          <a:p>
            <a:pPr algn="ctr" defTabSz="914400"/>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多額の</a:t>
            </a:r>
            <a:endParaRPr lang="en-US" altLang="ja-JP" sz="10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賠償金の支払</a:t>
            </a:r>
            <a:endParaRPr lang="ja-JP" altLang="en-US" sz="1000"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星 32 35"/>
          <p:cNvSpPr/>
          <p:nvPr/>
        </p:nvSpPr>
        <p:spPr>
          <a:xfrm>
            <a:off x="3577460" y="6336127"/>
            <a:ext cx="1103258" cy="313204"/>
          </a:xfrm>
          <a:prstGeom prst="star3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法違反</a:t>
            </a:r>
          </a:p>
        </p:txBody>
      </p:sp>
      <p:sp>
        <p:nvSpPr>
          <p:cNvPr id="41" name="AutoShape 2484"/>
          <p:cNvSpPr>
            <a:spLocks noChangeArrowheads="1"/>
          </p:cNvSpPr>
          <p:nvPr/>
        </p:nvSpPr>
        <p:spPr bwMode="auto">
          <a:xfrm>
            <a:off x="4565770" y="6558423"/>
            <a:ext cx="2174479" cy="224158"/>
          </a:xfrm>
          <a:prstGeom prst="roundRect">
            <a:avLst>
              <a:gd name="adj" fmla="val 16667"/>
            </a:avLst>
          </a:prstGeom>
          <a:solidFill>
            <a:schemeClr val="accent2">
              <a:lumMod val="40000"/>
              <a:lumOff val="60000"/>
            </a:schemeClr>
          </a:solidFill>
          <a:ln>
            <a:solidFill>
              <a:schemeClr val="accent2"/>
            </a:solidFill>
          </a:ln>
          <a:effectLst/>
        </p:spPr>
        <p:txBody>
          <a:bodyPr rot="0" vert="horz" wrap="square" lIns="74295" tIns="8890" rIns="74295" bIns="8890" anchor="ctr" anchorCtr="0" upright="1">
            <a:noAutofit/>
          </a:bodyPr>
          <a:lstStyle/>
          <a:p>
            <a:pPr algn="ctr" defTabSz="914400"/>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過労死</a:t>
            </a:r>
            <a:r>
              <a:rPr lang="en-US" altLang="ja-JP" sz="1000" kern="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smtClean="0">
                <a:latin typeface="メイリオ" panose="020B0604030504040204" pitchFamily="50" charset="-128"/>
                <a:ea typeface="メイリオ" panose="020B0604030504040204" pitchFamily="50" charset="-128"/>
                <a:cs typeface="メイリオ" panose="020B0604030504040204" pitchFamily="50" charset="-128"/>
              </a:rPr>
              <a:t>その他の労働災害</a:t>
            </a:r>
            <a:endParaRPr lang="ja-JP" altLang="en-US" sz="1000"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下矢印 9"/>
          <p:cNvSpPr>
            <a:spLocks noChangeArrowheads="1"/>
          </p:cNvSpPr>
          <p:nvPr/>
        </p:nvSpPr>
        <p:spPr bwMode="auto">
          <a:xfrm>
            <a:off x="5452071" y="6399998"/>
            <a:ext cx="344012" cy="156602"/>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下矢印 9"/>
          <p:cNvSpPr>
            <a:spLocks noChangeArrowheads="1"/>
          </p:cNvSpPr>
          <p:nvPr/>
        </p:nvSpPr>
        <p:spPr bwMode="auto">
          <a:xfrm>
            <a:off x="3931607" y="6584352"/>
            <a:ext cx="236495" cy="396457"/>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下矢印 9"/>
          <p:cNvSpPr>
            <a:spLocks noChangeArrowheads="1"/>
          </p:cNvSpPr>
          <p:nvPr/>
        </p:nvSpPr>
        <p:spPr bwMode="auto">
          <a:xfrm>
            <a:off x="5301208" y="6824207"/>
            <a:ext cx="344012" cy="78301"/>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下矢印 9"/>
          <p:cNvSpPr>
            <a:spLocks noChangeArrowheads="1"/>
          </p:cNvSpPr>
          <p:nvPr/>
        </p:nvSpPr>
        <p:spPr bwMode="auto">
          <a:xfrm>
            <a:off x="6301056" y="6824207"/>
            <a:ext cx="344012" cy="156602"/>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下矢印 9"/>
          <p:cNvSpPr>
            <a:spLocks noChangeArrowheads="1"/>
          </p:cNvSpPr>
          <p:nvPr/>
        </p:nvSpPr>
        <p:spPr bwMode="auto">
          <a:xfrm>
            <a:off x="3895151" y="7398100"/>
            <a:ext cx="344012" cy="357287"/>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下矢印 9"/>
          <p:cNvSpPr>
            <a:spLocks noChangeArrowheads="1"/>
          </p:cNvSpPr>
          <p:nvPr/>
        </p:nvSpPr>
        <p:spPr bwMode="auto">
          <a:xfrm>
            <a:off x="4565770" y="6824207"/>
            <a:ext cx="344012" cy="156602"/>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65875" y="4808755"/>
            <a:ext cx="3339380" cy="3123932"/>
          </a:xfrm>
          <a:prstGeom prst="rect">
            <a:avLst/>
          </a:prstGeom>
        </p:spPr>
        <p:txBody>
          <a:bodyPr wrap="square">
            <a:spAutoFit/>
          </a:bodyPr>
          <a:lstStyle/>
          <a:p>
            <a:pPr marL="72000" indent="-457200">
              <a:spcAft>
                <a:spcPts val="300"/>
              </a:spcAft>
            </a:pPr>
            <a:r>
              <a:rPr lang="ja-JP" altLang="en-US" sz="1200" dirty="0" smtClean="0">
                <a:latin typeface="HG丸ｺﾞｼｯｸM-PRO" panose="020F0600000000000000" pitchFamily="50" charset="-128"/>
                <a:ea typeface="HG丸ｺﾞｼｯｸM-PRO" panose="020F0600000000000000" pitchFamily="50" charset="-128"/>
              </a:rPr>
              <a:t>・心疾患や脳血管疾患などは若い頃からの生活習慣</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食生活、運動習慣、喫煙、飲酒等</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に起因するところが大きく、メタボリックシンドロームの危険因子の増加により、これらの病気の発症率が上がります。</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spcAft>
                <a:spcPts val="300"/>
              </a:spcAft>
            </a:pP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従業員</a:t>
            </a:r>
            <a:r>
              <a:rPr lang="ja-JP" altLang="en-US" sz="1200" dirty="0" smtClean="0">
                <a:latin typeface="HG丸ｺﾞｼｯｸM-PRO" panose="020F0600000000000000" pitchFamily="50" charset="-128"/>
                <a:ea typeface="HG丸ｺﾞｼｯｸM-PRO" panose="020F0600000000000000" pitchFamily="50" charset="-128"/>
              </a:rPr>
              <a:t>が療養または退職することにより、企業は、労働力の喪失など大きなダメージを負うことになります。医療費も増大します。</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・健診</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検診</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に</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より早期発見</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早期治療する</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 こと</a:t>
            </a:r>
            <a:r>
              <a:rPr lang="ja-JP" altLang="en-US" sz="1200" dirty="0">
                <a:latin typeface="HG丸ｺﾞｼｯｸM-PRO" panose="020F0600000000000000" pitchFamily="50" charset="-128"/>
                <a:ea typeface="HG丸ｺﾞｼｯｸM-PRO" panose="020F0600000000000000" pitchFamily="50" charset="-128"/>
              </a:rPr>
              <a:t>で</a:t>
            </a:r>
            <a:r>
              <a:rPr lang="ja-JP" altLang="en-US" sz="1200" dirty="0" smtClean="0">
                <a:latin typeface="HG丸ｺﾞｼｯｸM-PRO" panose="020F0600000000000000" pitchFamily="50" charset="-128"/>
                <a:ea typeface="HG丸ｺﾞｼｯｸM-PRO" panose="020F0600000000000000" pitchFamily="50" charset="-128"/>
              </a:rPr>
              <a:t>、健康</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 を維持でき、</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 退職すること</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 なく働くことが</a:t>
            </a:r>
            <a:endParaRPr lang="en-US" altLang="ja-JP" sz="1200" dirty="0" smtClean="0">
              <a:latin typeface="HG丸ｺﾞｼｯｸM-PRO" panose="020F0600000000000000" pitchFamily="50" charset="-128"/>
              <a:ea typeface="HG丸ｺﾞｼｯｸM-PRO" panose="020F0600000000000000" pitchFamily="50" charset="-128"/>
            </a:endParaRPr>
          </a:p>
          <a:p>
            <a:pPr marL="72000" indent="-457200"/>
            <a:r>
              <a:rPr lang="ja-JP" altLang="en-US" sz="1200" dirty="0" smtClean="0">
                <a:latin typeface="HG丸ｺﾞｼｯｸM-PRO" panose="020F0600000000000000" pitchFamily="50" charset="-128"/>
                <a:ea typeface="HG丸ｺﾞｼｯｸM-PRO" panose="020F0600000000000000" pitchFamily="50" charset="-128"/>
              </a:rPr>
              <a:t> できます。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a:xfrm>
            <a:off x="41864" y="4681203"/>
            <a:ext cx="3333314" cy="3512157"/>
          </a:xfrm>
          <a:prstGeom prst="roundRect">
            <a:avLst>
              <a:gd name="adj" fmla="val 666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テキスト ボックス 53"/>
          <p:cNvSpPr txBox="1"/>
          <p:nvPr/>
        </p:nvSpPr>
        <p:spPr>
          <a:xfrm>
            <a:off x="3212976" y="2656292"/>
            <a:ext cx="2026910" cy="432792"/>
          </a:xfrm>
          <a:prstGeom prst="wedgeEllipseCallout">
            <a:avLst>
              <a:gd name="adj1" fmla="val -60307"/>
              <a:gd name="adj2" fmla="val 22885"/>
            </a:avLst>
          </a:prstGeom>
          <a:solidFill>
            <a:schemeClr val="bg1"/>
          </a:solidFill>
          <a:ln w="28575">
            <a:solidFill>
              <a:schemeClr val="accent1"/>
            </a:solidFill>
          </a:ln>
        </p:spPr>
        <p:txBody>
          <a:bodyPr wrap="none" rtlCol="0">
            <a:spAutoFit/>
          </a:bodyPr>
          <a:lstStyle/>
          <a:p>
            <a:r>
              <a:rPr lang="ja-JP" altLang="en-US" sz="1400" b="1" dirty="0">
                <a:latin typeface="HG丸ｺﾞｼｯｸM-PRO" panose="020F0600000000000000" pitchFamily="50" charset="-128"/>
                <a:ea typeface="HG丸ｺﾞｼｯｸM-PRO" panose="020F0600000000000000" pitchFamily="50" charset="-128"/>
              </a:rPr>
              <a:t>４</a:t>
            </a:r>
            <a:r>
              <a:rPr kumimoji="1" lang="ja-JP" altLang="en-US" sz="1400" b="1" dirty="0" smtClean="0">
                <a:latin typeface="HG丸ｺﾞｼｯｸM-PRO" panose="020F0600000000000000" pitchFamily="50" charset="-128"/>
                <a:ea typeface="HG丸ｺﾞｼｯｸM-PRO" panose="020F0600000000000000" pitchFamily="50" charset="-128"/>
              </a:rPr>
              <a:t>つのポイント</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3545862" y="4520952"/>
            <a:ext cx="1942595" cy="276999"/>
          </a:xfrm>
          <a:prstGeom prst="rect">
            <a:avLst/>
          </a:prstGeom>
          <a:solidFill>
            <a:schemeClr val="bg1"/>
          </a:solidFill>
          <a:ln w="28575">
            <a:solidFill>
              <a:schemeClr val="accent1"/>
            </a:solidFill>
          </a:ln>
        </p:spPr>
        <p:txBody>
          <a:bodyPr wrap="square">
            <a:spAutoFit/>
          </a:bodyPr>
          <a:lstStyle/>
          <a:p>
            <a:r>
              <a:rPr lang="ja-JP" altLang="en-US" sz="1200" b="1" dirty="0" smtClean="0">
                <a:latin typeface="HG丸ｺﾞｼｯｸM-PRO" panose="020F0600000000000000" pitchFamily="50" charset="-128"/>
                <a:ea typeface="HG丸ｺﾞｼｯｸM-PRO" panose="020F0600000000000000" pitchFamily="50" charset="-128"/>
              </a:rPr>
              <a:t>④ リスクマネジメント</a:t>
            </a:r>
            <a:endParaRPr lang="ja-JP" altLang="ja-JP" sz="1200" b="1" dirty="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54353" y="4446845"/>
            <a:ext cx="1430431" cy="276999"/>
          </a:xfrm>
          <a:prstGeom prst="rect">
            <a:avLst/>
          </a:prstGeom>
          <a:solidFill>
            <a:schemeClr val="bg1"/>
          </a:solidFill>
          <a:ln w="28575">
            <a:solidFill>
              <a:schemeClr val="accent1"/>
            </a:solidFill>
          </a:ln>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②</a:t>
            </a:r>
            <a:r>
              <a:rPr lang="ja-JP" altLang="en-US" sz="1200" b="1" dirty="0" smtClean="0">
                <a:latin typeface="HG丸ｺﾞｼｯｸM-PRO" panose="020F0600000000000000" pitchFamily="50" charset="-128"/>
                <a:ea typeface="HG丸ｺﾞｼｯｸM-PRO" panose="020F0600000000000000" pitchFamily="50" charset="-128"/>
              </a:rPr>
              <a:t> </a:t>
            </a:r>
            <a:r>
              <a:rPr lang="ja-JP" altLang="ja-JP" sz="1200" b="1" dirty="0" smtClean="0">
                <a:latin typeface="HG丸ｺﾞｼｯｸM-PRO" panose="020F0600000000000000" pitchFamily="50" charset="-128"/>
                <a:ea typeface="HG丸ｺﾞｼｯｸM-PRO" panose="020F0600000000000000" pitchFamily="50" charset="-128"/>
              </a:rPr>
              <a:t>生産性</a:t>
            </a:r>
            <a:r>
              <a:rPr lang="ja-JP" altLang="en-US" sz="1200" b="1" dirty="0" smtClean="0">
                <a:latin typeface="HG丸ｺﾞｼｯｸM-PRO" panose="020F0600000000000000" pitchFamily="50" charset="-128"/>
                <a:ea typeface="HG丸ｺﾞｼｯｸM-PRO" panose="020F0600000000000000" pitchFamily="50" charset="-128"/>
              </a:rPr>
              <a:t>が</a:t>
            </a:r>
            <a:r>
              <a:rPr lang="ja-JP" altLang="ja-JP" sz="1200" b="1" dirty="0" smtClean="0">
                <a:latin typeface="HG丸ｺﾞｼｯｸM-PRO" panose="020F0600000000000000" pitchFamily="50" charset="-128"/>
                <a:ea typeface="HG丸ｺﾞｼｯｸM-PRO" panose="020F0600000000000000" pitchFamily="50" charset="-128"/>
              </a:rPr>
              <a:t>向上</a:t>
            </a:r>
            <a:endParaRPr lang="ja-JP" altLang="ja-JP" sz="1200" b="1" dirty="0">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87166" y="3221990"/>
            <a:ext cx="2909786" cy="276999"/>
          </a:xfrm>
          <a:prstGeom prst="rect">
            <a:avLst/>
          </a:prstGeom>
          <a:solidFill>
            <a:schemeClr val="bg1"/>
          </a:solidFill>
          <a:ln w="28575">
            <a:solidFill>
              <a:schemeClr val="accent1"/>
            </a:solidFill>
          </a:ln>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①</a:t>
            </a:r>
            <a:r>
              <a:rPr lang="ja-JP" altLang="en-US" sz="1200" b="1" dirty="0" smtClean="0">
                <a:latin typeface="HG丸ｺﾞｼｯｸM-PRO" panose="020F0600000000000000" pitchFamily="50" charset="-128"/>
                <a:ea typeface="HG丸ｺﾞｼｯｸM-PRO" panose="020F0600000000000000" pitchFamily="50" charset="-128"/>
              </a:rPr>
              <a:t> 職場（企業）が果たす役割は大きい</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55" name="角丸四角形 54"/>
          <p:cNvSpPr/>
          <p:nvPr/>
        </p:nvSpPr>
        <p:spPr>
          <a:xfrm>
            <a:off x="3542789" y="3291300"/>
            <a:ext cx="3270587" cy="1170467"/>
          </a:xfrm>
          <a:prstGeom prst="roundRect">
            <a:avLst>
              <a:gd name="adj" fmla="val 6183"/>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547772" y="3152800"/>
            <a:ext cx="1967839" cy="276999"/>
          </a:xfrm>
          <a:prstGeom prst="rect">
            <a:avLst/>
          </a:prstGeom>
          <a:solidFill>
            <a:schemeClr val="bg1"/>
          </a:solidFill>
          <a:ln w="28575">
            <a:solidFill>
              <a:schemeClr val="accent1"/>
            </a:solidFill>
          </a:ln>
        </p:spPr>
        <p:txBody>
          <a:bodyPr wrap="square">
            <a:spAutoFit/>
          </a:bodyPr>
          <a:lstStyle/>
          <a:p>
            <a:r>
              <a:rPr lang="ja-JP" altLang="en-US" sz="1200" b="1" dirty="0" smtClean="0">
                <a:latin typeface="HG丸ｺﾞｼｯｸM-PRO" panose="020F0600000000000000" pitchFamily="50" charset="-128"/>
                <a:ea typeface="HG丸ｺﾞｼｯｸM-PRO" panose="020F0600000000000000" pitchFamily="50" charset="-128"/>
              </a:rPr>
              <a:t>③企業イメージのアップ</a:t>
            </a:r>
            <a:endParaRPr lang="ja-JP" altLang="ja-JP" sz="1200" b="1"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103218" y="8265368"/>
            <a:ext cx="3325781" cy="307777"/>
          </a:xfrm>
          <a:prstGeom prst="rect">
            <a:avLst/>
          </a:prstGeom>
          <a:solidFill>
            <a:schemeClr val="bg1"/>
          </a:solidFill>
          <a:ln w="28575">
            <a:solidFill>
              <a:schemeClr val="accent1"/>
            </a:solidFill>
          </a:ln>
        </p:spPr>
        <p:txBody>
          <a:bodyPr wrap="square" rtlCol="0">
            <a:spAutoFit/>
          </a:bodyPr>
          <a:lstStyle/>
          <a:p>
            <a:r>
              <a:rPr lang="en-US" altLang="ja-JP" sz="1400" b="1" dirty="0" smtClean="0">
                <a:latin typeface="HG丸ｺﾞｼｯｸM-PRO" panose="020F0600000000000000" pitchFamily="50" charset="-128"/>
                <a:ea typeface="HG丸ｺﾞｼｯｸM-PRO" panose="020F0600000000000000" pitchFamily="50" charset="-128"/>
              </a:rPr>
              <a:t>2</a:t>
            </a:r>
            <a:r>
              <a:rPr lang="ja-JP" altLang="en-US" sz="1400" b="1" dirty="0">
                <a:latin typeface="HG丸ｺﾞｼｯｸM-PRO" panose="020F0600000000000000" pitchFamily="50" charset="-128"/>
                <a:ea typeface="HG丸ｺﾞｼｯｸM-PRO" panose="020F0600000000000000" pitchFamily="50" charset="-128"/>
              </a:rPr>
              <a:t> </a:t>
            </a:r>
            <a:r>
              <a:rPr kumimoji="1" lang="ja-JP" altLang="en-US" sz="1400" b="1" dirty="0" smtClean="0">
                <a:latin typeface="HG丸ｺﾞｼｯｸM-PRO" panose="020F0600000000000000" pitchFamily="50" charset="-128"/>
                <a:ea typeface="HG丸ｺﾞｼｯｸM-PRO" panose="020F0600000000000000" pitchFamily="50" charset="-128"/>
              </a:rPr>
              <a:t>「健康経営」に取り組む際のヒント</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166073" y="8573145"/>
            <a:ext cx="2938625" cy="307777"/>
          </a:xfrm>
          <a:prstGeom prst="rect">
            <a:avLst/>
          </a:prstGeom>
          <a:noFill/>
        </p:spPr>
        <p:txBody>
          <a:bodyPr wrap="non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① 健康課題をチェックしましょう</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40" name="正方形/長方形 39"/>
          <p:cNvSpPr/>
          <p:nvPr/>
        </p:nvSpPr>
        <p:spPr>
          <a:xfrm>
            <a:off x="3542788" y="3446104"/>
            <a:ext cx="3315211" cy="1015663"/>
          </a:xfrm>
          <a:prstGeom prst="rect">
            <a:avLst/>
          </a:prstGeom>
        </p:spPr>
        <p:txBody>
          <a:bodyPr wrap="square">
            <a:spAutoFit/>
          </a:bodyPr>
          <a:lstStyle/>
          <a:p>
            <a:pPr marL="108000" indent="-457200"/>
            <a:r>
              <a:rPr lang="ja-JP" altLang="en-US" sz="1200" dirty="0" smtClean="0">
                <a:latin typeface="HG丸ｺﾞｼｯｸM-PRO" panose="020F0600000000000000" pitchFamily="50" charset="-128"/>
                <a:ea typeface="HG丸ｺﾞｼｯｸM-PRO" panose="020F0600000000000000" pitchFamily="50" charset="-128"/>
              </a:rPr>
              <a:t>・企業ブランドの価値が向上します。</a:t>
            </a:r>
            <a:endParaRPr lang="en-US" altLang="ja-JP" sz="1200" dirty="0" smtClean="0">
              <a:latin typeface="HG丸ｺﾞｼｯｸM-PRO" panose="020F0600000000000000" pitchFamily="50" charset="-128"/>
              <a:ea typeface="HG丸ｺﾞｼｯｸM-PRO" panose="020F0600000000000000" pitchFamily="50" charset="-128"/>
            </a:endParaRPr>
          </a:p>
          <a:p>
            <a:pPr marL="108000" indent="-457200"/>
            <a:r>
              <a:rPr lang="ja-JP" altLang="en-US" sz="1200" dirty="0" smtClean="0">
                <a:latin typeface="HG丸ｺﾞｼｯｸM-PRO" panose="020F0600000000000000" pitchFamily="50" charset="-128"/>
                <a:ea typeface="HG丸ｺﾞｼｯｸM-PRO" panose="020F0600000000000000" pitchFamily="50" charset="-128"/>
              </a:rPr>
              <a:t>・健康づくりを実践する企業は、学生など求職者にも魅力的です。</a:t>
            </a:r>
            <a:endParaRPr lang="en-US" altLang="ja-JP" sz="1200" dirty="0" smtClean="0">
              <a:latin typeface="HG丸ｺﾞｼｯｸM-PRO" panose="020F0600000000000000" pitchFamily="50" charset="-128"/>
              <a:ea typeface="HG丸ｺﾞｼｯｸM-PRO" panose="020F0600000000000000" pitchFamily="50" charset="-128"/>
            </a:endParaRPr>
          </a:p>
          <a:p>
            <a:pPr marL="108000" indent="-457200"/>
            <a:r>
              <a:rPr lang="ja-JP" altLang="en-US" sz="1200" dirty="0" smtClean="0">
                <a:latin typeface="HG丸ｺﾞｼｯｸM-PRO" panose="020F0600000000000000" pitchFamily="50" charset="-128"/>
                <a:ea typeface="HG丸ｺﾞｼｯｸM-PRO" panose="020F0600000000000000" pitchFamily="50" charset="-128"/>
              </a:rPr>
              <a:t>・企業表彰などにより、健康づくりを実践する企業として対外的にアピールできます。</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310669" y="8841432"/>
            <a:ext cx="5724644" cy="461665"/>
          </a:xfrm>
          <a:prstGeom prst="rect">
            <a:avLst/>
          </a:prstGeom>
          <a:noFill/>
        </p:spPr>
        <p:txBody>
          <a:bodyPr wrap="non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　健診結果やストレスチェックから社員の心身の健康状況を把握しましょう。</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残業時間や有給休暇取得の状況が適切か確認しましょう。</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1" name="正方形/長方形 50"/>
          <p:cNvSpPr/>
          <p:nvPr/>
        </p:nvSpPr>
        <p:spPr>
          <a:xfrm>
            <a:off x="25574" y="9360673"/>
            <a:ext cx="6816136" cy="522779"/>
          </a:xfrm>
          <a:prstGeom prst="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3" name="テキスト ボックス 82"/>
          <p:cNvSpPr txBox="1"/>
          <p:nvPr/>
        </p:nvSpPr>
        <p:spPr>
          <a:xfrm>
            <a:off x="111187" y="9360673"/>
            <a:ext cx="6651563" cy="4888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altLang="en-US" sz="1400" dirty="0">
                <a:latin typeface="HGS創英角ﾎﾟｯﾌﾟ体" panose="040B0A00000000000000" pitchFamily="50" charset="-128"/>
                <a:ea typeface="HGS創英角ﾎﾟｯﾌﾟ体" panose="040B0A00000000000000" pitchFamily="50" charset="-128"/>
              </a:rPr>
              <a:t>滋賀県</a:t>
            </a:r>
            <a:r>
              <a:rPr lang="ja-JP" altLang="en-US" sz="1400" dirty="0" smtClean="0">
                <a:latin typeface="HGS創英角ﾎﾟｯﾌﾟ体" panose="040B0A00000000000000" pitchFamily="50" charset="-128"/>
                <a:ea typeface="HGS創英角ﾎﾟｯﾌﾟ体" panose="040B0A00000000000000" pitchFamily="50" charset="-128"/>
              </a:rPr>
              <a:t>・全国</a:t>
            </a:r>
            <a:r>
              <a:rPr lang="ja-JP" altLang="en-US" sz="1400" dirty="0">
                <a:latin typeface="HGS創英角ﾎﾟｯﾌﾟ体" panose="040B0A00000000000000" pitchFamily="50" charset="-128"/>
                <a:ea typeface="HGS創英角ﾎﾟｯﾌﾟ体" panose="040B0A00000000000000" pitchFamily="50" charset="-128"/>
              </a:rPr>
              <a:t>健康保険協会（協会けんぽ）滋賀</a:t>
            </a:r>
            <a:r>
              <a:rPr lang="ja-JP" altLang="en-US" sz="1400" dirty="0" smtClean="0">
                <a:latin typeface="HGS創英角ﾎﾟｯﾌﾟ体" panose="040B0A00000000000000" pitchFamily="50" charset="-128"/>
                <a:ea typeface="HGS創英角ﾎﾟｯﾌﾟ体" panose="040B0A00000000000000" pitchFamily="50" charset="-128"/>
              </a:rPr>
              <a:t>支部</a:t>
            </a:r>
            <a:endParaRPr lang="en-US" altLang="ja-JP" sz="1400" dirty="0" smtClean="0">
              <a:latin typeface="HGS創英角ﾎﾟｯﾌﾟ体" panose="040B0A00000000000000" pitchFamily="50" charset="-128"/>
              <a:ea typeface="HGS創英角ﾎﾟｯﾌﾟ体" panose="040B0A00000000000000" pitchFamily="50" charset="-128"/>
            </a:endParaRPr>
          </a:p>
          <a:p>
            <a:pPr algn="ctr"/>
            <a:r>
              <a:rPr lang="ja-JP" altLang="en-US" sz="1400" dirty="0">
                <a:latin typeface="HGS創英角ﾎﾟｯﾌﾟ体" panose="040B0A00000000000000" pitchFamily="50" charset="-128"/>
                <a:ea typeface="HGS創英角ﾎﾟｯﾌﾟ体" panose="040B0A00000000000000" pitchFamily="50" charset="-128"/>
              </a:rPr>
              <a:t>滋賀</a:t>
            </a:r>
            <a:r>
              <a:rPr lang="ja-JP" altLang="en-US" sz="1400" dirty="0" smtClean="0">
                <a:latin typeface="HGS創英角ﾎﾟｯﾌﾟ体" panose="040B0A00000000000000" pitchFamily="50" charset="-128"/>
                <a:ea typeface="HGS創英角ﾎﾟｯﾌﾟ体" panose="040B0A00000000000000" pitchFamily="50" charset="-128"/>
              </a:rPr>
              <a:t>労働局・滋賀産業保健総合支援センター</a:t>
            </a:r>
            <a:endParaRPr lang="ja-JP" altLang="en-US" sz="1400" dirty="0">
              <a:latin typeface="HGS創英角ﾎﾟｯﾌﾟ体" panose="040B0A00000000000000" pitchFamily="50" charset="-128"/>
              <a:ea typeface="HGS創英角ﾎﾟｯﾌﾟ体" panose="040B0A00000000000000" pitchFamily="50" charset="-128"/>
            </a:endParaRPr>
          </a:p>
        </p:txBody>
      </p:sp>
      <p:sp>
        <p:nvSpPr>
          <p:cNvPr id="3" name="テキスト ボックス 2"/>
          <p:cNvSpPr txBox="1"/>
          <p:nvPr/>
        </p:nvSpPr>
        <p:spPr>
          <a:xfrm>
            <a:off x="6059530" y="9638276"/>
            <a:ext cx="753732" cy="215444"/>
          </a:xfrm>
          <a:prstGeom prst="rect">
            <a:avLst/>
          </a:prstGeom>
          <a:noFill/>
        </p:spPr>
        <p:txBody>
          <a:bodyPr wrap="none" rtlCol="0">
            <a:spAutoFit/>
          </a:bodyPr>
          <a:lstStyle/>
          <a:p>
            <a:pPr algn="r"/>
            <a:r>
              <a:rPr kumimoji="1" lang="en-US" altLang="ja-JP" sz="800" dirty="0" smtClean="0"/>
              <a:t>(2016.7</a:t>
            </a:r>
            <a:r>
              <a:rPr kumimoji="1" lang="ja-JP" altLang="en-US" sz="800" dirty="0" smtClean="0"/>
              <a:t>作成）</a:t>
            </a:r>
            <a:endParaRPr kumimoji="1" lang="ja-JP" altLang="en-US" sz="800" dirty="0"/>
          </a:p>
        </p:txBody>
      </p:sp>
      <p:sp>
        <p:nvSpPr>
          <p:cNvPr id="56" name="Text Box 1513"/>
          <p:cNvSpPr txBox="1">
            <a:spLocks noChangeArrowheads="1"/>
          </p:cNvSpPr>
          <p:nvPr/>
        </p:nvSpPr>
        <p:spPr bwMode="auto">
          <a:xfrm>
            <a:off x="4869160" y="7329265"/>
            <a:ext cx="1304408" cy="360040"/>
          </a:xfrm>
          <a:prstGeom prst="rect">
            <a:avLst/>
          </a:prstGeom>
          <a:noFill/>
          <a:ln w="19050">
            <a:solidFill>
              <a:srgbClr val="FF0000"/>
            </a:solidFill>
            <a:prstDash val="sysDash"/>
            <a:miter lim="800000"/>
            <a:headEnd/>
            <a:tailEnd/>
          </a:ln>
        </p:spPr>
        <p:txBody>
          <a:bodyPr rot="0" vert="horz" wrap="square" lIns="74295" tIns="8890" rIns="74295" bIns="8890" anchor="ctr" anchorCtr="0" upright="1">
            <a:noAutofit/>
          </a:bodyPr>
          <a:lstStyle/>
          <a:p>
            <a:pPr algn="ctr" defTabSz="914400"/>
            <a:r>
              <a:rPr lang="ja-JP" altLang="en-US" sz="700" b="1" kern="100" dirty="0" smtClean="0">
                <a:latin typeface="メイリオ" panose="020B0604030504040204" pitchFamily="50" charset="-128"/>
                <a:ea typeface="メイリオ" panose="020B0604030504040204" pitchFamily="50" charset="-128"/>
                <a:cs typeface="メイリオ" panose="020B0604030504040204" pitchFamily="50" charset="-128"/>
              </a:rPr>
              <a:t>メリット制の場合</a:t>
            </a:r>
            <a:endParaRPr lang="en-US" altLang="ja-JP" sz="700" b="1" kern="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defTabSz="914400"/>
            <a:r>
              <a:rPr lang="ja-JP" altLang="en-US" sz="1000" b="1" kern="100" dirty="0">
                <a:latin typeface="メイリオ" panose="020B0604030504040204" pitchFamily="50" charset="-128"/>
                <a:ea typeface="メイリオ" panose="020B0604030504040204" pitchFamily="50" charset="-128"/>
                <a:cs typeface="メイリオ" panose="020B0604030504040204" pitchFamily="50" charset="-128"/>
              </a:rPr>
              <a:t>労災</a:t>
            </a:r>
            <a:r>
              <a:rPr lang="ja-JP" altLang="en-US" sz="1000" b="1" kern="100" dirty="0" smtClean="0">
                <a:latin typeface="メイリオ" panose="020B0604030504040204" pitchFamily="50" charset="-128"/>
                <a:ea typeface="メイリオ" panose="020B0604030504040204" pitchFamily="50" charset="-128"/>
                <a:cs typeface="メイリオ" panose="020B0604030504040204" pitchFamily="50" charset="-128"/>
              </a:rPr>
              <a:t>保険料率の上昇</a:t>
            </a:r>
            <a:endParaRPr lang="ja-JP" altLang="en-US" sz="1000"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下矢印 9"/>
          <p:cNvSpPr>
            <a:spLocks noChangeArrowheads="1"/>
          </p:cNvSpPr>
          <p:nvPr/>
        </p:nvSpPr>
        <p:spPr bwMode="auto">
          <a:xfrm>
            <a:off x="5301208" y="7194773"/>
            <a:ext cx="344012" cy="78301"/>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下矢印 9"/>
          <p:cNvSpPr>
            <a:spLocks noChangeArrowheads="1"/>
          </p:cNvSpPr>
          <p:nvPr/>
        </p:nvSpPr>
        <p:spPr bwMode="auto">
          <a:xfrm>
            <a:off x="6314970" y="7429497"/>
            <a:ext cx="344012" cy="357287"/>
          </a:xfrm>
          <a:prstGeom prst="downArrow">
            <a:avLst>
              <a:gd name="adj1" fmla="val 50000"/>
              <a:gd name="adj2" fmla="val 50000"/>
            </a:avLst>
          </a:prstGeom>
          <a:solidFill>
            <a:srgbClr val="0070C0"/>
          </a:solidFill>
          <a:ln w="9525" algn="ctr">
            <a:noFill/>
            <a:round/>
            <a:headEnd/>
            <a:tailEnd/>
          </a:ln>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defTabSz="914400" eaLnBrk="1" hangingPunct="1"/>
            <a:endParaRPr lang="ja-JP" altLang="en-US" sz="1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011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42"/>
          <p:cNvSpPr>
            <a:spLocks noChangeArrowheads="1"/>
          </p:cNvSpPr>
          <p:nvPr/>
        </p:nvSpPr>
        <p:spPr bwMode="auto">
          <a:xfrm>
            <a:off x="5229200" y="200472"/>
            <a:ext cx="1584176" cy="703387"/>
          </a:xfrm>
          <a:prstGeom prst="roundRect">
            <a:avLst>
              <a:gd name="adj" fmla="val 11356"/>
            </a:avLst>
          </a:prstGeom>
          <a:gradFill rotWithShape="1">
            <a:gsLst>
              <a:gs pos="0">
                <a:srgbClr val="A3C4FF"/>
              </a:gs>
              <a:gs pos="35001">
                <a:srgbClr val="BFD5FF"/>
              </a:gs>
              <a:gs pos="100000">
                <a:srgbClr val="E5EEFF"/>
              </a:gs>
            </a:gsLst>
            <a:lin ang="16200000" scaled="1"/>
          </a:gradFill>
          <a:ln w="9525">
            <a:solidFill>
              <a:srgbClr val="4579B8"/>
            </a:solidFill>
            <a:round/>
            <a:headEnd/>
            <a:tailEnd/>
          </a:ln>
          <a:effectLst>
            <a:outerShdw dist="20000" dir="5400000" rotWithShape="0">
              <a:srgbClr val="000000">
                <a:alpha val="37999"/>
              </a:srgbClr>
            </a:outerShdw>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6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角丸四角形吹き出し 5"/>
          <p:cNvSpPr/>
          <p:nvPr/>
        </p:nvSpPr>
        <p:spPr>
          <a:xfrm>
            <a:off x="4986518" y="992560"/>
            <a:ext cx="1855856" cy="1597369"/>
          </a:xfrm>
          <a:prstGeom prst="wedgeRoundRectCallout">
            <a:avLst>
              <a:gd name="adj1" fmla="val 20185"/>
              <a:gd name="adj2" fmla="val -58838"/>
              <a:gd name="adj3" fmla="val 16667"/>
            </a:avLst>
          </a:prstGeom>
          <a:ln w="12700"/>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 name="テキスト ボックス 44"/>
          <p:cNvSpPr txBox="1">
            <a:spLocks noChangeArrowheads="1"/>
          </p:cNvSpPr>
          <p:nvPr/>
        </p:nvSpPr>
        <p:spPr bwMode="auto">
          <a:xfrm>
            <a:off x="5245891" y="195213"/>
            <a:ext cx="1567485" cy="725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200" b="1" i="0" u="none" strike="noStrike" cap="none" normalizeH="0" baseline="0" dirty="0" smtClean="0">
                <a:ln>
                  <a:noFill/>
                </a:ln>
                <a:solidFill>
                  <a:schemeClr val="tx2"/>
                </a:solidFill>
                <a:effectLst/>
                <a:latin typeface="HG丸ｺﾞｼｯｸM-PRO" pitchFamily="50" charset="-128"/>
                <a:ea typeface="HG丸ｺﾞｼｯｸM-PRO" pitchFamily="50" charset="-128"/>
                <a:cs typeface="Meiryo UI" pitchFamily="50" charset="-128"/>
              </a:rPr>
              <a:t>企業にとって</a:t>
            </a:r>
            <a:endParaRPr kumimoji="1" lang="ja-JP" altLang="ja-JP" sz="1200" b="1" i="0" u="none" strike="noStrike" cap="none" normalizeH="0" baseline="0" dirty="0" smtClean="0">
              <a:ln>
                <a:noFill/>
              </a:ln>
              <a:solidFill>
                <a:schemeClr val="tx2"/>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2"/>
                </a:solidFill>
                <a:effectLst/>
                <a:latin typeface="HG丸ｺﾞｼｯｸM-PRO" panose="020F0600000000000000" pitchFamily="50" charset="-128"/>
                <a:ea typeface="HG丸ｺﾞｼｯｸM-PRO" panose="020F0600000000000000" pitchFamily="50" charset="-128"/>
                <a:cs typeface="ＭＳ Ｐゴシック" pitchFamily="50" charset="-128"/>
              </a:rPr>
              <a:t>従業員の健康確保は</a:t>
            </a:r>
            <a:endParaRPr kumimoji="1" lang="en-US" altLang="ja-JP" sz="1200" b="1" i="0" u="none" strike="noStrike" cap="none" normalizeH="0" baseline="0" dirty="0" smtClean="0">
              <a:ln>
                <a:noFill/>
              </a:ln>
              <a:solidFill>
                <a:schemeClr val="tx2"/>
              </a:solidFill>
              <a:effectLst/>
              <a:latin typeface="HG丸ｺﾞｼｯｸM-PRO" panose="020F0600000000000000" pitchFamily="50" charset="-128"/>
              <a:ea typeface="HG丸ｺﾞｼｯｸM-PRO" panose="020F0600000000000000"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b="1" dirty="0" smtClean="0">
                <a:solidFill>
                  <a:schemeClr val="tx2"/>
                </a:solidFill>
                <a:latin typeface="HG丸ｺﾞｼｯｸM-PRO" panose="020F0600000000000000" pitchFamily="50" charset="-128"/>
                <a:ea typeface="HG丸ｺﾞｼｯｸM-PRO" panose="020F0600000000000000" pitchFamily="50" charset="-128"/>
                <a:cs typeface="ＭＳ Ｐゴシック" pitchFamily="50" charset="-128"/>
              </a:rPr>
              <a:t>ますます重要</a:t>
            </a:r>
            <a:endParaRPr kumimoji="1" lang="ja-JP" altLang="ja-JP" sz="1200" b="1" i="0" u="none" strike="noStrike" cap="none" normalizeH="0" baseline="0" dirty="0" smtClean="0">
              <a:ln>
                <a:noFill/>
              </a:ln>
              <a:solidFill>
                <a:schemeClr val="tx2"/>
              </a:solidFill>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24" name="Text Box 7"/>
          <p:cNvSpPr txBox="1">
            <a:spLocks noChangeArrowheads="1"/>
          </p:cNvSpPr>
          <p:nvPr/>
        </p:nvSpPr>
        <p:spPr bwMode="auto">
          <a:xfrm>
            <a:off x="321626" y="301409"/>
            <a:ext cx="4907574" cy="46166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ja-JP" altLang="en-US" sz="1200" dirty="0">
                <a:latin typeface="HG丸ｺﾞｼｯｸM-PRO" pitchFamily="50" charset="-128"/>
                <a:ea typeface="HG丸ｺﾞｼｯｸM-PRO" pitchFamily="50" charset="-128"/>
                <a:cs typeface="Times New Roman" pitchFamily="18" charset="0"/>
              </a:rPr>
              <a:t>・</a:t>
            </a:r>
            <a:r>
              <a:rPr kumimoji="1" lang="ja-JP"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事業主</a:t>
            </a:r>
            <a:r>
              <a:rPr kumimoji="1" lang="ja-JP" altLang="en-US"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や</a:t>
            </a:r>
            <a:r>
              <a:rPr kumimoji="1" lang="ja-JP"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管理職が率先して</a:t>
            </a:r>
            <a:r>
              <a:rPr kumimoji="1" lang="ja-JP" altLang="en-US"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従業員</a:t>
            </a:r>
            <a:r>
              <a:rPr kumimoji="1" lang="ja-JP"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に健康づくりを呼びかけましょう</a:t>
            </a:r>
            <a:endParaRPr kumimoji="1" lang="ja-JP" altLang="ja-JP" sz="12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tabLst/>
            </a:pPr>
            <a:r>
              <a:rPr lang="ja-JP" altLang="en-US" sz="1200" dirty="0">
                <a:latin typeface="HG丸ｺﾞｼｯｸM-PRO" pitchFamily="50" charset="-128"/>
                <a:ea typeface="HG丸ｺﾞｼｯｸM-PRO" pitchFamily="50" charset="-128"/>
                <a:cs typeface="Times New Roman" pitchFamily="18" charset="0"/>
              </a:rPr>
              <a:t>・</a:t>
            </a:r>
            <a:r>
              <a:rPr kumimoji="1" lang="ja-JP"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健診受診率</a:t>
            </a:r>
            <a:r>
              <a:rPr kumimoji="1" lang="en-US"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100</a:t>
            </a:r>
            <a:r>
              <a:rPr kumimoji="1" lang="ja-JP" altLang="en-US"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％、保健指導など下記③を利用しましょう</a:t>
            </a:r>
            <a:endParaRPr kumimoji="1" lang="ja-JP" altLang="en-US" sz="12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
        <p:nvSpPr>
          <p:cNvPr id="32" name="Rectangle 38"/>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テキスト ボックス 82"/>
          <p:cNvSpPr txBox="1"/>
          <p:nvPr/>
        </p:nvSpPr>
        <p:spPr>
          <a:xfrm>
            <a:off x="260648" y="5396500"/>
            <a:ext cx="5080752" cy="257093"/>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a:latin typeface="HG丸ｺﾞｼｯｸM-PRO" panose="020F0600000000000000" pitchFamily="50" charset="-128"/>
                <a:ea typeface="HG丸ｺﾞｼｯｸM-PRO" panose="020F0600000000000000" pitchFamily="50" charset="-128"/>
                <a:cs typeface="Times New Roman"/>
              </a:rPr>
              <a:t>滋賀産業保健総合支援</a:t>
            </a:r>
            <a:r>
              <a:rPr lang="ja-JP" altLang="en-US" sz="1200" b="1" kern="100" dirty="0" smtClean="0">
                <a:latin typeface="HG丸ｺﾞｼｯｸM-PRO" panose="020F0600000000000000" pitchFamily="50" charset="-128"/>
                <a:ea typeface="HG丸ｺﾞｼｯｸM-PRO" panose="020F0600000000000000" pitchFamily="50" charset="-128"/>
                <a:cs typeface="Times New Roman"/>
              </a:rPr>
              <a:t>センター、各地域産業保健支援センター</a:t>
            </a:r>
            <a:endParaRPr lang="ja-JP" sz="12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36" name="正方形/長方形 35"/>
          <p:cNvSpPr/>
          <p:nvPr/>
        </p:nvSpPr>
        <p:spPr>
          <a:xfrm>
            <a:off x="188640" y="1712640"/>
            <a:ext cx="5803764" cy="1200329"/>
          </a:xfrm>
          <a:prstGeom prst="rect">
            <a:avLst/>
          </a:prstGeom>
        </p:spPr>
        <p:txBody>
          <a:bodyPr wrap="square">
            <a:spAutoFit/>
          </a:bodyPr>
          <a:lstStyle/>
          <a:p>
            <a:r>
              <a:rPr lang="ja-JP" altLang="ja-JP"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厚生労働省や協会けんぽでは、医療保険給付の抑制の観点から</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「健康経営」を推進しています。また、</a:t>
            </a:r>
            <a:r>
              <a:rPr lang="ja-JP" altLang="ja-JP" sz="1200" dirty="0" smtClean="0">
                <a:latin typeface="HG丸ｺﾞｼｯｸM-PRO" panose="020F0600000000000000" pitchFamily="50" charset="-128"/>
                <a:ea typeface="HG丸ｺﾞｼｯｸM-PRO" panose="020F0600000000000000" pitchFamily="50" charset="-128"/>
              </a:rPr>
              <a:t>滋賀県</a:t>
            </a:r>
            <a:r>
              <a:rPr lang="ja-JP" altLang="en-US" sz="1200" dirty="0" smtClean="0">
                <a:latin typeface="HG丸ｺﾞｼｯｸM-PRO" panose="020F0600000000000000" pitchFamily="50" charset="-128"/>
                <a:ea typeface="HG丸ｺﾞｼｯｸM-PRO" panose="020F0600000000000000" pitchFamily="50" charset="-128"/>
              </a:rPr>
              <a:t>や</a:t>
            </a:r>
            <a:r>
              <a:rPr lang="ja-JP" altLang="ja-JP" sz="1200" dirty="0" smtClean="0">
                <a:latin typeface="HG丸ｺﾞｼｯｸM-PRO" panose="020F0600000000000000" pitchFamily="50" charset="-128"/>
                <a:ea typeface="HG丸ｺﾞｼｯｸM-PRO" panose="020F0600000000000000" pitchFamily="50" charset="-128"/>
              </a:rPr>
              <a:t>滋賀労働局</a:t>
            </a:r>
            <a:r>
              <a:rPr lang="ja-JP" altLang="en-US" sz="1200" dirty="0" smtClean="0">
                <a:latin typeface="HG丸ｺﾞｼｯｸM-PRO" panose="020F0600000000000000" pitchFamily="50" charset="-128"/>
                <a:ea typeface="HG丸ｺﾞｼｯｸM-PRO" panose="020F0600000000000000" pitchFamily="50" charset="-128"/>
              </a:rPr>
              <a:t>・滋</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賀産業保健総合支援センター</a:t>
            </a:r>
            <a:r>
              <a:rPr lang="ja-JP" altLang="ja-JP" sz="1200" dirty="0" smtClean="0">
                <a:latin typeface="HG丸ｺﾞｼｯｸM-PRO" panose="020F0600000000000000" pitchFamily="50" charset="-128"/>
                <a:ea typeface="HG丸ｺﾞｼｯｸM-PRO" panose="020F0600000000000000" pitchFamily="50" charset="-128"/>
              </a:rPr>
              <a:t>で</a:t>
            </a:r>
            <a:r>
              <a:rPr lang="ja-JP" altLang="en-US" sz="1200" dirty="0" smtClean="0">
                <a:latin typeface="HG丸ｺﾞｼｯｸM-PRO" panose="020F0600000000000000" pitchFamily="50" charset="-128"/>
                <a:ea typeface="HG丸ｺﾞｼｯｸM-PRO" panose="020F0600000000000000" pitchFamily="50" charset="-128"/>
              </a:rPr>
              <a:t>も</a:t>
            </a:r>
            <a:r>
              <a:rPr lang="ja-JP" altLang="ja-JP" sz="1200" dirty="0" smtClean="0">
                <a:latin typeface="HG丸ｺﾞｼｯｸM-PRO" panose="020F0600000000000000" pitchFamily="50" charset="-128"/>
                <a:ea typeface="HG丸ｺﾞｼｯｸM-PRO" panose="020F0600000000000000" pitchFamily="50" charset="-128"/>
              </a:rPr>
              <a:t>、健康</a:t>
            </a:r>
            <a:r>
              <a:rPr lang="ja-JP" altLang="ja-JP" sz="1200" dirty="0">
                <a:latin typeface="HG丸ｺﾞｼｯｸM-PRO" panose="020F0600000000000000" pitchFamily="50" charset="-128"/>
                <a:ea typeface="HG丸ｺﾞｼｯｸM-PRO" panose="020F0600000000000000" pitchFamily="50" charset="-128"/>
              </a:rPr>
              <a:t>寿命の延伸、</a:t>
            </a:r>
            <a:r>
              <a:rPr lang="ja-JP" altLang="ja-JP" sz="1200" dirty="0" smtClean="0">
                <a:latin typeface="HG丸ｺﾞｼｯｸM-PRO" panose="020F0600000000000000" pitchFamily="50" charset="-128"/>
                <a:ea typeface="HG丸ｺﾞｼｯｸM-PRO" panose="020F0600000000000000" pitchFamily="50" charset="-128"/>
              </a:rPr>
              <a:t>作業関連疾</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ja-JP" sz="1200" dirty="0" smtClean="0">
                <a:latin typeface="HG丸ｺﾞｼｯｸM-PRO" panose="020F0600000000000000" pitchFamily="50" charset="-128"/>
                <a:ea typeface="HG丸ｺﾞｼｯｸM-PRO" panose="020F0600000000000000" pitchFamily="50" charset="-128"/>
              </a:rPr>
              <a:t>患</a:t>
            </a:r>
            <a:r>
              <a:rPr lang="ja-JP" altLang="en-US" sz="1200" dirty="0" smtClean="0">
                <a:latin typeface="HG丸ｺﾞｼｯｸM-PRO" panose="020F0600000000000000" pitchFamily="50" charset="-128"/>
                <a:ea typeface="HG丸ｺﾞｼｯｸM-PRO" panose="020F0600000000000000" pitchFamily="50" charset="-128"/>
              </a:rPr>
              <a:t>や健康起因</a:t>
            </a:r>
            <a:r>
              <a:rPr lang="ja-JP" altLang="ja-JP" sz="1200" dirty="0" smtClean="0">
                <a:latin typeface="HG丸ｺﾞｼｯｸM-PRO" panose="020F0600000000000000" pitchFamily="50" charset="-128"/>
                <a:ea typeface="HG丸ｺﾞｼｯｸM-PRO" panose="020F0600000000000000" pitchFamily="50" charset="-128"/>
              </a:rPr>
              <a:t>の</a:t>
            </a:r>
            <a:r>
              <a:rPr lang="ja-JP" altLang="ja-JP" sz="1200" dirty="0">
                <a:latin typeface="HG丸ｺﾞｼｯｸM-PRO" panose="020F0600000000000000" pitchFamily="50" charset="-128"/>
                <a:ea typeface="HG丸ｺﾞｼｯｸM-PRO" panose="020F0600000000000000" pitchFamily="50" charset="-128"/>
              </a:rPr>
              <a:t>労働災害の</a:t>
            </a:r>
            <a:r>
              <a:rPr lang="ja-JP" altLang="ja-JP" sz="1200" dirty="0" smtClean="0">
                <a:latin typeface="HG丸ｺﾞｼｯｸM-PRO" panose="020F0600000000000000" pitchFamily="50" charset="-128"/>
                <a:ea typeface="HG丸ｺﾞｼｯｸM-PRO" panose="020F0600000000000000" pitchFamily="50" charset="-128"/>
              </a:rPr>
              <a:t>防止</a:t>
            </a:r>
            <a:r>
              <a:rPr lang="ja-JP" altLang="en-US" sz="1200" dirty="0" smtClean="0">
                <a:latin typeface="HG丸ｺﾞｼｯｸM-PRO" panose="020F0600000000000000" pitchFamily="50" charset="-128"/>
                <a:ea typeface="HG丸ｺﾞｼｯｸM-PRO" panose="020F0600000000000000" pitchFamily="50" charset="-128"/>
              </a:rPr>
              <a:t>の観点から</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それぞれの立場で</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ja-JP" sz="1200" dirty="0" smtClean="0">
                <a:latin typeface="HG丸ｺﾞｼｯｸM-PRO" panose="020F0600000000000000" pitchFamily="50" charset="-128"/>
                <a:ea typeface="HG丸ｺﾞｼｯｸM-PRO" panose="020F0600000000000000" pitchFamily="50" charset="-128"/>
              </a:rPr>
              <a:t>「</a:t>
            </a:r>
            <a:r>
              <a:rPr lang="ja-JP" altLang="ja-JP" sz="1200" dirty="0">
                <a:latin typeface="HG丸ｺﾞｼｯｸM-PRO" panose="020F0600000000000000" pitchFamily="50" charset="-128"/>
                <a:ea typeface="HG丸ｺﾞｼｯｸM-PRO" panose="020F0600000000000000" pitchFamily="50" charset="-128"/>
              </a:rPr>
              <a:t>健康経営」の考え方を周知し、企業による従業員の</a:t>
            </a:r>
            <a:r>
              <a:rPr lang="ja-JP" altLang="ja-JP" sz="1200" dirty="0" smtClean="0">
                <a:latin typeface="HG丸ｺﾞｼｯｸM-PRO" panose="020F0600000000000000" pitchFamily="50" charset="-128"/>
                <a:ea typeface="HG丸ｺﾞｼｯｸM-PRO" panose="020F0600000000000000" pitchFamily="50" charset="-128"/>
              </a:rPr>
              <a:t>健康づくり</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ja-JP" sz="1200" dirty="0" smtClean="0">
                <a:latin typeface="HG丸ｺﾞｼｯｸM-PRO" panose="020F0600000000000000" pitchFamily="50" charset="-128"/>
                <a:ea typeface="HG丸ｺﾞｼｯｸM-PRO" panose="020F0600000000000000" pitchFamily="50" charset="-128"/>
              </a:rPr>
              <a:t>を</a:t>
            </a:r>
            <a:r>
              <a:rPr lang="ja-JP" altLang="ja-JP" sz="1200" dirty="0">
                <a:latin typeface="HG丸ｺﾞｼｯｸM-PRO" panose="020F0600000000000000" pitchFamily="50" charset="-128"/>
                <a:ea typeface="HG丸ｺﾞｼｯｸM-PRO" panose="020F0600000000000000" pitchFamily="50" charset="-128"/>
              </a:rPr>
              <a:t>呼びかけています</a:t>
            </a:r>
            <a:r>
              <a:rPr lang="ja-JP"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以下</a:t>
            </a:r>
            <a:r>
              <a:rPr lang="ja-JP" altLang="en-US" sz="1200" dirty="0">
                <a:latin typeface="HG丸ｺﾞｼｯｸM-PRO" panose="020F0600000000000000" pitchFamily="50" charset="-128"/>
                <a:ea typeface="HG丸ｺﾞｼｯｸM-PRO" panose="020F0600000000000000" pitchFamily="50" charset="-128"/>
              </a:rPr>
              <a:t>の支援策などを用意していますので、ご活用</a:t>
            </a:r>
            <a:r>
              <a:rPr lang="ja-JP" altLang="en-US" sz="1200" dirty="0" smtClean="0">
                <a:latin typeface="HG丸ｺﾞｼｯｸM-PRO" panose="020F0600000000000000" pitchFamily="50" charset="-128"/>
                <a:ea typeface="HG丸ｺﾞｼｯｸM-PRO" panose="020F0600000000000000" pitchFamily="50" charset="-128"/>
              </a:rPr>
              <a:t>ください。</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44624" y="13377"/>
            <a:ext cx="5093061" cy="307777"/>
          </a:xfrm>
          <a:prstGeom prst="rect">
            <a:avLst/>
          </a:prstGeom>
          <a:noFill/>
        </p:spPr>
        <p:txBody>
          <a:bodyPr wrap="non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② 把握した健康課題も踏まえ、できること</a:t>
            </a:r>
            <a:r>
              <a:rPr lang="ja-JP" altLang="en-US" sz="1400" b="1" dirty="0">
                <a:latin typeface="HG丸ｺﾞｼｯｸM-PRO" panose="020F0600000000000000" pitchFamily="50" charset="-128"/>
                <a:ea typeface="HG丸ｺﾞｼｯｸM-PRO" panose="020F0600000000000000" pitchFamily="50" charset="-128"/>
              </a:rPr>
              <a:t>から</a:t>
            </a:r>
            <a:r>
              <a:rPr lang="ja-JP" altLang="en-US" sz="1400" b="1" dirty="0" smtClean="0">
                <a:latin typeface="HG丸ｺﾞｼｯｸM-PRO" panose="020F0600000000000000" pitchFamily="50" charset="-128"/>
                <a:ea typeface="HG丸ｺﾞｼｯｸM-PRO" panose="020F0600000000000000" pitchFamily="50" charset="-128"/>
              </a:rPr>
              <a:t>始めましょう</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44624" y="1476871"/>
            <a:ext cx="3656770" cy="307777"/>
          </a:xfrm>
          <a:prstGeom prst="rect">
            <a:avLst/>
          </a:prstGeom>
          <a:noFill/>
        </p:spPr>
        <p:txBody>
          <a:bodyPr wrap="non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③ 専門機関の支援などを利用しましょう！</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44" name="円/楕円 43"/>
          <p:cNvSpPr/>
          <p:nvPr/>
        </p:nvSpPr>
        <p:spPr>
          <a:xfrm>
            <a:off x="5063526" y="1627272"/>
            <a:ext cx="1705226" cy="453752"/>
          </a:xfrm>
          <a:prstGeom prst="roundRect">
            <a:avLst/>
          </a:prstGeom>
          <a:solidFill>
            <a:srgbClr val="FFCC00"/>
          </a:soli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7" name="横巻き 46"/>
          <p:cNvSpPr/>
          <p:nvPr/>
        </p:nvSpPr>
        <p:spPr>
          <a:xfrm>
            <a:off x="178024" y="6537176"/>
            <a:ext cx="3795363" cy="463033"/>
          </a:xfrm>
          <a:prstGeom prst="horizontalScroll">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8" name="テキスト ボックス 82"/>
          <p:cNvSpPr txBox="1"/>
          <p:nvPr/>
        </p:nvSpPr>
        <p:spPr>
          <a:xfrm>
            <a:off x="292324" y="6611053"/>
            <a:ext cx="3640732" cy="360581"/>
          </a:xfrm>
          <a:prstGeom prst="round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smtClean="0">
                <a:latin typeface="HG丸ｺﾞｼｯｸM-PRO" panose="020F0600000000000000" pitchFamily="50" charset="-128"/>
                <a:ea typeface="HG丸ｺﾞｼｯｸM-PRO" panose="020F0600000000000000" pitchFamily="50" charset="-128"/>
                <a:cs typeface="Times New Roman"/>
              </a:rPr>
              <a:t>滋賀労働局、各労働基準監督署</a:t>
            </a:r>
            <a:endParaRPr lang="ja-JP" sz="12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50" name="テキスト ボックス 82"/>
          <p:cNvSpPr txBox="1"/>
          <p:nvPr/>
        </p:nvSpPr>
        <p:spPr>
          <a:xfrm>
            <a:off x="260648" y="3358816"/>
            <a:ext cx="3483435" cy="36489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smtClean="0">
                <a:effectLst/>
                <a:latin typeface="HG丸ｺﾞｼｯｸM-PRO" panose="020F0600000000000000" pitchFamily="50" charset="-128"/>
                <a:ea typeface="HG丸ｺﾞｼｯｸM-PRO" panose="020F0600000000000000" pitchFamily="50" charset="-128"/>
                <a:cs typeface="Times New Roman"/>
              </a:rPr>
              <a:t>滋賀県、各健康福祉事務所</a:t>
            </a:r>
            <a:r>
              <a:rPr lang="ja-JP" altLang="en-US" sz="1200" b="1" kern="100" dirty="0">
                <a:latin typeface="HG丸ｺﾞｼｯｸM-PRO" panose="020F0600000000000000" pitchFamily="50" charset="-128"/>
                <a:ea typeface="HG丸ｺﾞｼｯｸM-PRO" panose="020F0600000000000000" pitchFamily="50" charset="-128"/>
                <a:cs typeface="Times New Roman"/>
              </a:rPr>
              <a:t>（</a:t>
            </a:r>
            <a:r>
              <a:rPr lang="ja-JP" altLang="en-US" sz="1200" b="1" kern="100" dirty="0" smtClean="0">
                <a:effectLst/>
                <a:latin typeface="HG丸ｺﾞｼｯｸM-PRO" panose="020F0600000000000000" pitchFamily="50" charset="-128"/>
                <a:ea typeface="HG丸ｺﾞｼｯｸM-PRO" panose="020F0600000000000000" pitchFamily="50" charset="-128"/>
                <a:cs typeface="Times New Roman"/>
              </a:rPr>
              <a:t>保健所</a:t>
            </a:r>
            <a:r>
              <a:rPr lang="ja-JP" altLang="en-US" sz="1200" b="1" kern="100" dirty="0">
                <a:latin typeface="HG丸ｺﾞｼｯｸM-PRO" panose="020F0600000000000000" pitchFamily="50" charset="-128"/>
                <a:ea typeface="HG丸ｺﾞｼｯｸM-PRO" panose="020F0600000000000000" pitchFamily="50" charset="-128"/>
                <a:cs typeface="Times New Roman"/>
              </a:rPr>
              <a:t>）</a:t>
            </a:r>
            <a:endParaRPr lang="ja-JP" sz="12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52" name="横巻き 51"/>
          <p:cNvSpPr/>
          <p:nvPr/>
        </p:nvSpPr>
        <p:spPr>
          <a:xfrm>
            <a:off x="117762" y="8374777"/>
            <a:ext cx="3855626" cy="405804"/>
          </a:xfrm>
          <a:prstGeom prst="horizontalScroll">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3" name="テキスト ボックス 82"/>
          <p:cNvSpPr txBox="1"/>
          <p:nvPr/>
        </p:nvSpPr>
        <p:spPr>
          <a:xfrm>
            <a:off x="260648" y="8426267"/>
            <a:ext cx="3409495" cy="26178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kern="100" dirty="0" smtClean="0">
                <a:latin typeface="HG丸ｺﾞｼｯｸM-PRO" panose="020F0600000000000000" pitchFamily="50" charset="-128"/>
                <a:ea typeface="HG丸ｺﾞｼｯｸM-PRO" panose="020F0600000000000000" pitchFamily="50" charset="-128"/>
                <a:cs typeface="Times New Roman"/>
              </a:rPr>
              <a:t>全国健康保険協会（協会けんぽ）滋賀支部</a:t>
            </a:r>
            <a:endParaRPr lang="ja-JP" sz="1200" b="1"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57" name="円/楕円 43"/>
          <p:cNvSpPr/>
          <p:nvPr/>
        </p:nvSpPr>
        <p:spPr>
          <a:xfrm>
            <a:off x="5063526" y="2172880"/>
            <a:ext cx="1705226" cy="273033"/>
          </a:xfrm>
          <a:prstGeom prst="roundRect">
            <a:avLst/>
          </a:prstGeom>
          <a:solidFill>
            <a:srgbClr val="FFCC00"/>
          </a:soli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8" name="円/楕円 43"/>
          <p:cNvSpPr/>
          <p:nvPr/>
        </p:nvSpPr>
        <p:spPr>
          <a:xfrm>
            <a:off x="5063526" y="1136632"/>
            <a:ext cx="1705226" cy="348067"/>
          </a:xfrm>
          <a:prstGeom prst="roundRect">
            <a:avLst/>
          </a:prstGeom>
          <a:solidFill>
            <a:srgbClr val="FFCC00"/>
          </a:soli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12" name="テキスト ボックス 47"/>
          <p:cNvSpPr txBox="1"/>
          <p:nvPr/>
        </p:nvSpPr>
        <p:spPr>
          <a:xfrm>
            <a:off x="5459875" y="1099115"/>
            <a:ext cx="940157" cy="423100"/>
          </a:xfrm>
          <a:prstGeom prst="round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ja-JP" sz="1050" kern="100" dirty="0">
                <a:effectLst/>
                <a:ea typeface="Meiryo UI"/>
                <a:cs typeface="Times New Roman"/>
              </a:rPr>
              <a:t>労働力人口の</a:t>
            </a:r>
            <a:endParaRPr lang="ja-JP" sz="1050" kern="100" dirty="0">
              <a:effectLst/>
              <a:ea typeface="ＭＳ 明朝"/>
              <a:cs typeface="Times New Roman"/>
            </a:endParaRPr>
          </a:p>
          <a:p>
            <a:pPr algn="ctr">
              <a:spcAft>
                <a:spcPts val="0"/>
              </a:spcAft>
            </a:pPr>
            <a:r>
              <a:rPr lang="ja-JP" sz="1050" kern="100" dirty="0">
                <a:effectLst/>
                <a:ea typeface="Meiryo UI"/>
                <a:cs typeface="Times New Roman"/>
              </a:rPr>
              <a:t>減少と人材不足</a:t>
            </a:r>
            <a:endParaRPr lang="ja-JP" sz="1050" kern="100" dirty="0">
              <a:effectLst/>
              <a:ea typeface="ＭＳ 明朝"/>
              <a:cs typeface="Times New Roman"/>
            </a:endParaRPr>
          </a:p>
        </p:txBody>
      </p:sp>
      <p:sp>
        <p:nvSpPr>
          <p:cNvPr id="45" name="テキスト ボックス 51"/>
          <p:cNvSpPr txBox="1"/>
          <p:nvPr/>
        </p:nvSpPr>
        <p:spPr>
          <a:xfrm>
            <a:off x="5162533" y="2186786"/>
            <a:ext cx="1564387" cy="258762"/>
          </a:xfrm>
          <a:prstGeom prst="roundRect">
            <a:avLst/>
          </a:prstGeom>
          <a:noFill/>
          <a:ln w="6350">
            <a:noFill/>
          </a:ln>
          <a:effectLst/>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smtClean="0">
                <a:effectLst/>
                <a:latin typeface="Century"/>
                <a:ea typeface="Meiryo UI"/>
                <a:cs typeface="Times New Roman"/>
              </a:rPr>
              <a:t>メンタルヘルス不調者の増加</a:t>
            </a:r>
            <a:endParaRPr lang="ja-JP" sz="1050" kern="100" dirty="0">
              <a:effectLst/>
              <a:latin typeface="Century"/>
              <a:ea typeface="ＭＳ 明朝"/>
              <a:cs typeface="Times New Roman"/>
            </a:endParaRPr>
          </a:p>
        </p:txBody>
      </p:sp>
      <p:sp>
        <p:nvSpPr>
          <p:cNvPr id="59" name="テキスト ボックス 51"/>
          <p:cNvSpPr txBox="1"/>
          <p:nvPr/>
        </p:nvSpPr>
        <p:spPr>
          <a:xfrm>
            <a:off x="5132357" y="1614836"/>
            <a:ext cx="1564387" cy="453752"/>
          </a:xfrm>
          <a:prstGeom prst="rect">
            <a:avLst/>
          </a:prstGeom>
          <a:noFill/>
          <a:ln w="6350">
            <a:noFill/>
          </a:ln>
          <a:effectLst/>
        </p:spPr>
        <p:txBody>
          <a:bodyPr rot="0" spcFirstLastPara="0" vert="horz" wrap="non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従業員の高年齢化</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spcAft>
                <a:spcPts val="0"/>
              </a:spcAft>
            </a:pPr>
            <a:r>
              <a:rPr lang="ja-JP" altLang="en-US" sz="900" kern="100" dirty="0" smtClean="0">
                <a:latin typeface="Meiryo UI" panose="020B0604030504040204" pitchFamily="50" charset="-128"/>
                <a:ea typeface="Meiryo UI" panose="020B0604030504040204" pitchFamily="50" charset="-128"/>
                <a:cs typeface="Meiryo UI" panose="020B0604030504040204" pitchFamily="50" charset="-128"/>
              </a:rPr>
              <a:t>（加齢による脳心疾患リスク等の増加）</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123242" y="5736237"/>
            <a:ext cx="6494244" cy="769441"/>
          </a:xfrm>
          <a:prstGeom prst="rect">
            <a:avLst/>
          </a:prstGeom>
          <a:noFill/>
        </p:spPr>
        <p:txBody>
          <a:bodyPr wrap="square" rtlCol="0">
            <a:spAutoFit/>
          </a:bodyPr>
          <a:lstStyle/>
          <a:p>
            <a:r>
              <a:rPr lang="ja-JP" altLang="en-US" sz="1100" dirty="0" smtClean="0">
                <a:latin typeface="HG丸ｺﾞｼｯｸM-PRO" panose="020F0600000000000000" pitchFamily="50" charset="-128"/>
                <a:ea typeface="HG丸ｺﾞｼｯｸM-PRO" panose="020F0600000000000000" pitchFamily="50" charset="-128"/>
              </a:rPr>
              <a:t>　事業主・産業保健スタッフ・人事労務担当者からの相談対応、産業保健に関するセミナー、メンタルヘルス対策や治療と職業生活の両立支援の環境整備などのアドバイス、メンタルヘルスに関する企業への個別訪問支援などを無料で行ってい</a:t>
            </a:r>
            <a:r>
              <a:rPr lang="ja-JP" altLang="en-US" sz="1100" dirty="0">
                <a:latin typeface="HG丸ｺﾞｼｯｸM-PRO" panose="020F0600000000000000" pitchFamily="50" charset="-128"/>
                <a:ea typeface="HG丸ｺﾞｼｯｸM-PRO" panose="020F0600000000000000" pitchFamily="50" charset="-128"/>
              </a:rPr>
              <a:t>ます</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a:t>
            </a:r>
            <a:r>
              <a:rPr kumimoji="1" lang="en-US" altLang="ja-JP" sz="1100" dirty="0" smtClean="0">
                <a:latin typeface="HG丸ｺﾞｼｯｸM-PRO" panose="020F0600000000000000" pitchFamily="50" charset="-128"/>
                <a:ea typeface="HG丸ｺﾞｼｯｸM-PRO" panose="020F0600000000000000" pitchFamily="50" charset="-128"/>
                <a:hlinkClick r:id="rId2"/>
              </a:rPr>
              <a:t>http://www.shigas.johas.go.jp</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TEL 077-510-0770</a:t>
            </a:r>
            <a:r>
              <a:rPr lang="ja-JP" altLang="en-US" sz="1100" dirty="0" smtClean="0">
                <a:latin typeface="HG丸ｺﾞｼｯｸM-PRO" panose="020F0600000000000000" pitchFamily="50" charset="-128"/>
                <a:ea typeface="HG丸ｺﾞｼｯｸM-PRO" panose="020F0600000000000000" pitchFamily="50" charset="-128"/>
              </a:rPr>
              <a:t>）</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61" name="正方形/長方形 60"/>
          <p:cNvSpPr/>
          <p:nvPr/>
        </p:nvSpPr>
        <p:spPr>
          <a:xfrm>
            <a:off x="4286160" y="6196267"/>
            <a:ext cx="1908141"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滋賀産業保健総合支援センター</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6199328" y="6196810"/>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63" name="右矢印 62"/>
          <p:cNvSpPr/>
          <p:nvPr/>
        </p:nvSpPr>
        <p:spPr>
          <a:xfrm rot="13862174" flipV="1">
            <a:off x="6572226" y="6306005"/>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88640" y="3692191"/>
            <a:ext cx="5803764" cy="1485022"/>
          </a:xfrm>
          <a:prstGeom prst="rect">
            <a:avLst/>
          </a:prstGeom>
          <a:noFill/>
        </p:spPr>
        <p:txBody>
          <a:bodyPr wrap="squar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　滋賀県では、健康寿命の延伸を図ることを目的に、健康なまちづくりを</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推進しています。特に働き盛り世代の健康の保持増進のためには、職場環境</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の整備が重要であり、健康づくりに関して積極的に取り組まれている企業を</a:t>
            </a:r>
            <a:endParaRPr kumimoji="1" lang="en-US" altLang="ja-JP" sz="1100" dirty="0" smtClean="0">
              <a:latin typeface="HG丸ｺﾞｼｯｸM-PRO" panose="020F0600000000000000" pitchFamily="50" charset="-128"/>
              <a:ea typeface="HG丸ｺﾞｼｯｸM-PRO" panose="020F0600000000000000" pitchFamily="50" charset="-128"/>
            </a:endParaRPr>
          </a:p>
          <a:p>
            <a:pPr>
              <a:spcAft>
                <a:spcPts val="300"/>
              </a:spcAft>
            </a:pPr>
            <a:r>
              <a:rPr kumimoji="1" lang="ja-JP" altLang="en-US" sz="1100" dirty="0" smtClean="0">
                <a:latin typeface="HG丸ｺﾞｼｯｸM-PRO" panose="020F0600000000000000" pitchFamily="50" charset="-128"/>
                <a:ea typeface="HG丸ｺﾞｼｯｸM-PRO" panose="020F0600000000000000" pitchFamily="50" charset="-128"/>
              </a:rPr>
              <a:t>表彰し、県内に広く周知します。</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◆平成</a:t>
            </a:r>
            <a:r>
              <a:rPr lang="en-US" altLang="ja-JP" sz="1100" dirty="0" smtClean="0">
                <a:latin typeface="HG丸ｺﾞｼｯｸM-PRO" panose="020F0600000000000000" pitchFamily="50" charset="-128"/>
                <a:ea typeface="HG丸ｺﾞｼｯｸM-PRO" panose="020F0600000000000000" pitchFamily="50" charset="-128"/>
              </a:rPr>
              <a:t>28</a:t>
            </a:r>
            <a:r>
              <a:rPr lang="ja-JP" altLang="en-US" sz="1100" dirty="0" smtClean="0">
                <a:latin typeface="HG丸ｺﾞｼｯｸM-PRO" panose="020F0600000000000000" pitchFamily="50" charset="-128"/>
                <a:ea typeface="HG丸ｺﾞｼｯｸM-PRO" panose="020F0600000000000000" pitchFamily="50" charset="-128"/>
              </a:rPr>
              <a:t>年度　健康寿命延伸プロジェクト　企業表彰◆</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　対象：従業員や家族に対し健康づくりに関する取組が積極的に行われている企業</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募集期間：平成</a:t>
            </a:r>
            <a:r>
              <a:rPr lang="en-US" altLang="ja-JP" sz="1100" dirty="0" smtClean="0">
                <a:latin typeface="HG丸ｺﾞｼｯｸM-PRO" panose="020F0600000000000000" pitchFamily="50" charset="-128"/>
                <a:ea typeface="HG丸ｺﾞｼｯｸM-PRO" panose="020F0600000000000000" pitchFamily="50" charset="-128"/>
              </a:rPr>
              <a:t>28</a:t>
            </a:r>
            <a:r>
              <a:rPr lang="ja-JP" altLang="en-US" sz="1100" dirty="0" smtClean="0">
                <a:latin typeface="HG丸ｺﾞｼｯｸM-PRO" panose="020F0600000000000000" pitchFamily="50" charset="-128"/>
                <a:ea typeface="HG丸ｺﾞｼｯｸM-PRO" panose="020F0600000000000000" pitchFamily="50" charset="-128"/>
              </a:rPr>
              <a:t>年</a:t>
            </a:r>
            <a:r>
              <a:rPr lang="en-US" altLang="ja-JP" sz="1100" dirty="0" smtClean="0">
                <a:latin typeface="HG丸ｺﾞｼｯｸM-PRO" panose="020F0600000000000000" pitchFamily="50" charset="-128"/>
                <a:ea typeface="HG丸ｺﾞｼｯｸM-PRO" panose="020F0600000000000000" pitchFamily="50" charset="-128"/>
              </a:rPr>
              <a:t>7</a:t>
            </a:r>
            <a:r>
              <a:rPr lang="ja-JP" altLang="en-US" sz="1100" dirty="0" smtClean="0">
                <a:latin typeface="HG丸ｺﾞｼｯｸM-PRO" panose="020F0600000000000000" pitchFamily="50" charset="-128"/>
                <a:ea typeface="HG丸ｺﾞｼｯｸM-PRO" panose="020F0600000000000000" pitchFamily="50" charset="-128"/>
              </a:rPr>
              <a:t>月</a:t>
            </a:r>
            <a:r>
              <a:rPr lang="en-US" altLang="ja-JP" sz="1100" dirty="0" smtClean="0">
                <a:latin typeface="HG丸ｺﾞｼｯｸM-PRO" panose="020F0600000000000000" pitchFamily="50" charset="-128"/>
                <a:ea typeface="HG丸ｺﾞｼｯｸM-PRO" panose="020F0600000000000000" pitchFamily="50" charset="-128"/>
              </a:rPr>
              <a:t>1</a:t>
            </a:r>
            <a:r>
              <a:rPr lang="ja-JP" altLang="en-US" sz="1100" dirty="0" smtClean="0">
                <a:latin typeface="HG丸ｺﾞｼｯｸM-PRO" panose="020F0600000000000000" pitchFamily="50" charset="-128"/>
                <a:ea typeface="HG丸ｺﾞｼｯｸM-PRO" panose="020F0600000000000000" pitchFamily="50" charset="-128"/>
              </a:rPr>
              <a:t>日～</a:t>
            </a:r>
            <a:r>
              <a:rPr lang="en-US" altLang="ja-JP" sz="1100" dirty="0" smtClean="0">
                <a:latin typeface="HG丸ｺﾞｼｯｸM-PRO" panose="020F0600000000000000" pitchFamily="50" charset="-128"/>
                <a:ea typeface="HG丸ｺﾞｼｯｸM-PRO" panose="020F0600000000000000" pitchFamily="50" charset="-128"/>
              </a:rPr>
              <a:t>10</a:t>
            </a:r>
            <a:r>
              <a:rPr lang="ja-JP" altLang="en-US" sz="1100" dirty="0" smtClean="0">
                <a:latin typeface="HG丸ｺﾞｼｯｸM-PRO" panose="020F0600000000000000" pitchFamily="50" charset="-128"/>
                <a:ea typeface="HG丸ｺﾞｼｯｸM-PRO" panose="020F0600000000000000" pitchFamily="50" charset="-128"/>
              </a:rPr>
              <a:t>月</a:t>
            </a:r>
            <a:r>
              <a:rPr lang="en-US" altLang="ja-JP" sz="1100" dirty="0" smtClean="0">
                <a:latin typeface="HG丸ｺﾞｼｯｸM-PRO" panose="020F0600000000000000" pitchFamily="50" charset="-128"/>
                <a:ea typeface="HG丸ｺﾞｼｯｸM-PRO" panose="020F0600000000000000" pitchFamily="50" charset="-128"/>
              </a:rPr>
              <a:t>31</a:t>
            </a:r>
            <a:r>
              <a:rPr lang="ja-JP" altLang="en-US" sz="1100" dirty="0" smtClean="0">
                <a:latin typeface="HG丸ｺﾞｼｯｸM-PRO" panose="020F0600000000000000" pitchFamily="50" charset="-128"/>
                <a:ea typeface="HG丸ｺﾞｼｯｸM-PRO" panose="020F0600000000000000" pitchFamily="50" charset="-128"/>
              </a:rPr>
              <a:t>日</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a:latin typeface="HG丸ｺﾞｼｯｸM-PRO" panose="020F0600000000000000" pitchFamily="50" charset="-128"/>
                <a:ea typeface="HG丸ｺﾞｼｯｸM-PRO" panose="020F0600000000000000" pitchFamily="50" charset="-128"/>
              </a:rPr>
              <a:t>　</a:t>
            </a:r>
            <a:r>
              <a:rPr kumimoji="1" lang="ja-JP" altLang="en-US" sz="1100" dirty="0" smtClean="0">
                <a:latin typeface="HG丸ｺﾞｼｯｸM-PRO" panose="020F0600000000000000" pitchFamily="50" charset="-128"/>
                <a:ea typeface="HG丸ｺﾞｼｯｸM-PRO" panose="020F0600000000000000" pitchFamily="50" charset="-128"/>
              </a:rPr>
              <a:t>　</a:t>
            </a:r>
            <a:r>
              <a:rPr lang="en-US" altLang="ja-JP" sz="1100" dirty="0" smtClean="0">
                <a:latin typeface="HG丸ｺﾞｼｯｸM-PRO" panose="020F0600000000000000" pitchFamily="50" charset="-128"/>
                <a:ea typeface="HG丸ｺﾞｼｯｸM-PRO" panose="020F0600000000000000" pitchFamily="50" charset="-128"/>
                <a:hlinkClick r:id="rId3"/>
              </a:rPr>
              <a:t>http</a:t>
            </a:r>
            <a:r>
              <a:rPr lang="en-US" altLang="ja-JP" sz="1100" dirty="0">
                <a:latin typeface="HG丸ｺﾞｼｯｸM-PRO" panose="020F0600000000000000" pitchFamily="50" charset="-128"/>
                <a:ea typeface="HG丸ｺﾞｼｯｸM-PRO" panose="020F0600000000000000" pitchFamily="50" charset="-128"/>
                <a:hlinkClick r:id="rId3"/>
              </a:rPr>
              <a:t>://</a:t>
            </a:r>
            <a:r>
              <a:rPr lang="en-US" altLang="ja-JP" sz="1100" dirty="0" smtClean="0">
                <a:latin typeface="HG丸ｺﾞｼｯｸM-PRO" panose="020F0600000000000000" pitchFamily="50" charset="-128"/>
                <a:ea typeface="HG丸ｺﾞｼｯｸM-PRO" panose="020F0600000000000000" pitchFamily="50" charset="-128"/>
                <a:hlinkClick r:id="rId3"/>
              </a:rPr>
              <a:t>www.pref.shiga.lg.jp/e/kenko-t/kenkopj.html</a:t>
            </a:r>
            <a:endParaRPr lang="en-US" altLang="ja-JP" sz="1100" dirty="0" smtClean="0">
              <a:latin typeface="HG丸ｺﾞｼｯｸM-PRO" panose="020F0600000000000000" pitchFamily="50" charset="-128"/>
              <a:ea typeface="HG丸ｺﾞｼｯｸM-PRO" panose="020F0600000000000000" pitchFamily="50" charset="-128"/>
            </a:endParaRPr>
          </a:p>
        </p:txBody>
      </p:sp>
      <p:pic>
        <p:nvPicPr>
          <p:cNvPr id="42" name="図 41" descr="C:\Users\w220931\AppData\Local\Microsoft\Windows\Temporary Internet Files\Content.Word\100ツインダブル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0154" y="3440832"/>
            <a:ext cx="904501" cy="750496"/>
          </a:xfrm>
          <a:prstGeom prst="rect">
            <a:avLst/>
          </a:prstGeom>
          <a:noFill/>
          <a:ln>
            <a:noFill/>
          </a:ln>
        </p:spPr>
      </p:pic>
      <p:sp>
        <p:nvSpPr>
          <p:cNvPr id="43" name="テキスト ボックス 2"/>
          <p:cNvSpPr txBox="1">
            <a:spLocks noChangeArrowheads="1"/>
          </p:cNvSpPr>
          <p:nvPr/>
        </p:nvSpPr>
        <p:spPr bwMode="auto">
          <a:xfrm>
            <a:off x="5221041" y="4232920"/>
            <a:ext cx="1621333" cy="36004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lnSpc>
                <a:spcPts val="1000"/>
              </a:lnSpc>
              <a:spcAft>
                <a:spcPts val="0"/>
              </a:spcAft>
            </a:pPr>
            <a:r>
              <a:rPr lang="ja-JP" sz="700" kern="100" dirty="0">
                <a:effectLst/>
                <a:latin typeface="Century"/>
                <a:ea typeface="ＭＳ 明朝"/>
                <a:cs typeface="Times New Roman"/>
              </a:rPr>
              <a:t>「滋賀県健康づくりキャラクター</a:t>
            </a:r>
          </a:p>
          <a:p>
            <a:pPr indent="457200" algn="just">
              <a:lnSpc>
                <a:spcPts val="1000"/>
              </a:lnSpc>
              <a:spcAft>
                <a:spcPts val="0"/>
              </a:spcAft>
            </a:pPr>
            <a:r>
              <a:rPr lang="ja-JP" sz="700" kern="100" dirty="0">
                <a:effectLst/>
                <a:latin typeface="Century"/>
                <a:ea typeface="ＭＳ 明朝"/>
                <a:cs typeface="Times New Roman"/>
              </a:rPr>
              <a:t>しがのハグ＆クミ」</a:t>
            </a:r>
          </a:p>
        </p:txBody>
      </p:sp>
      <p:sp>
        <p:nvSpPr>
          <p:cNvPr id="46" name="正方形/長方形 45"/>
          <p:cNvSpPr/>
          <p:nvPr/>
        </p:nvSpPr>
        <p:spPr>
          <a:xfrm>
            <a:off x="5048673" y="8481392"/>
            <a:ext cx="1145629"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協会けんぽ</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角丸四角形 50"/>
          <p:cNvSpPr/>
          <p:nvPr/>
        </p:nvSpPr>
        <p:spPr>
          <a:xfrm>
            <a:off x="6199328" y="8481935"/>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56" name="右矢印 55"/>
          <p:cNvSpPr/>
          <p:nvPr/>
        </p:nvSpPr>
        <p:spPr>
          <a:xfrm rot="13862174" flipV="1">
            <a:off x="6572226" y="8635823"/>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正方形/長方形 63"/>
          <p:cNvSpPr/>
          <p:nvPr/>
        </p:nvSpPr>
        <p:spPr>
          <a:xfrm>
            <a:off x="4293112" y="6669733"/>
            <a:ext cx="1901189" cy="241586"/>
          </a:xfrm>
          <a:prstGeom prst="rect">
            <a:avLst/>
          </a:prstGeom>
          <a:ln w="12700">
            <a:solidFill>
              <a:schemeClr val="bg1">
                <a:lumMod val="50000"/>
              </a:schemeClr>
            </a:solidFill>
          </a:ln>
          <a:effectLst/>
          <a:scene3d>
            <a:camera prst="orthographicFront"/>
            <a:lightRig rig="threePt" dir="t"/>
          </a:scene3d>
          <a:sp3d>
            <a:bevelB w="152400" h="50800" prst="softRound"/>
          </a:sp3d>
        </p:spPr>
        <p:style>
          <a:lnRef idx="2">
            <a:schemeClr val="accent6"/>
          </a:lnRef>
          <a:fillRef idx="1">
            <a:schemeClr val="lt1"/>
          </a:fillRef>
          <a:effectRef idx="0">
            <a:schemeClr val="accent6"/>
          </a:effectRef>
          <a:fontRef idx="minor">
            <a:schemeClr val="dk1"/>
          </a:fontRef>
        </p:style>
        <p:txBody>
          <a:bodyPr lIns="34361" tIns="85904" rIns="34361" bIns="47493"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労災 二次健康診断　　●●助成金</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6196161" y="6670276"/>
            <a:ext cx="486655" cy="241586"/>
          </a:xfrm>
          <a:prstGeom prst="roundRect">
            <a:avLst>
              <a:gd name="adj" fmla="val 0"/>
            </a:avLst>
          </a:prstGeom>
          <a:solidFill>
            <a:schemeClr val="tx1">
              <a:lumMod val="50000"/>
              <a:lumOff val="50000"/>
            </a:schemeClr>
          </a:solidFill>
          <a:ln w="9525">
            <a:solidFill>
              <a:schemeClr val="bg1">
                <a:lumMod val="50000"/>
              </a:schemeClr>
            </a:solidFill>
          </a:ln>
          <a:effectLst/>
          <a:scene3d>
            <a:camera prst="orthographicFront"/>
            <a:lightRig rig="threePt" dir="t"/>
          </a:scene3d>
          <a:sp3d>
            <a:bevelT w="0" h="38100"/>
          </a:sp3d>
        </p:spPr>
        <p:style>
          <a:lnRef idx="2">
            <a:schemeClr val="accent1">
              <a:shade val="50000"/>
            </a:schemeClr>
          </a:lnRef>
          <a:fillRef idx="1">
            <a:schemeClr val="accent1"/>
          </a:fillRef>
          <a:effectRef idx="0">
            <a:schemeClr val="accent1"/>
          </a:effectRef>
          <a:fontRef idx="minor">
            <a:schemeClr val="lt1"/>
          </a:fontRef>
        </p:style>
        <p:txBody>
          <a:bodyPr lIns="74792" tIns="78849" rIns="74792" bIns="47493" rtlCol="0" anchor="ctr"/>
          <a:lstStyle/>
          <a:p>
            <a:pPr algn="ct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検 索</a:t>
            </a:r>
          </a:p>
        </p:txBody>
      </p:sp>
      <p:sp>
        <p:nvSpPr>
          <p:cNvPr id="66" name="右矢印 65"/>
          <p:cNvSpPr/>
          <p:nvPr/>
        </p:nvSpPr>
        <p:spPr>
          <a:xfrm rot="13862174" flipV="1">
            <a:off x="6572226" y="6847930"/>
            <a:ext cx="221180" cy="156950"/>
          </a:xfrm>
          <a:prstGeom prst="rightArrow">
            <a:avLst>
              <a:gd name="adj1" fmla="val 26549"/>
              <a:gd name="adj2" fmla="val 97290"/>
            </a:avLst>
          </a:prstGeom>
          <a:solidFill>
            <a:schemeClr val="bg1"/>
          </a:solidFill>
          <a:ln w="12700">
            <a:solidFill>
              <a:schemeClr val="bg1">
                <a:lumMod val="50000"/>
              </a:schemeClr>
            </a:solidFill>
          </a:ln>
          <a:effectLst>
            <a:outerShdw blurRad="63500" dist="508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949" tIns="47473" rIns="94949" bIns="47473" anchor="ctr"/>
          <a:lstStyle/>
          <a:p>
            <a:pPr algn="ctr">
              <a:defRPr/>
            </a:pPr>
            <a:endParaRPr lang="ja-JP" altLang="en-US" sz="9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88640" y="8756481"/>
            <a:ext cx="6487205" cy="600164"/>
          </a:xfrm>
          <a:prstGeom prst="rect">
            <a:avLst/>
          </a:prstGeom>
          <a:noFill/>
        </p:spPr>
        <p:txBody>
          <a:bodyPr wrap="square" rtlCol="0">
            <a:spAutoFit/>
          </a:bodyPr>
          <a:lstStyle/>
          <a:p>
            <a:pPr marL="108000" indent="-457200"/>
            <a:r>
              <a:rPr kumimoji="1" lang="ja-JP" altLang="en-US" sz="1100" dirty="0" smtClean="0">
                <a:latin typeface="HG丸ｺﾞｼｯｸM-PRO" panose="020F0600000000000000" pitchFamily="50" charset="-128"/>
                <a:ea typeface="HG丸ｺﾞｼｯｸM-PRO" panose="020F0600000000000000" pitchFamily="50" charset="-128"/>
              </a:rPr>
              <a:t>・３５歳以上の被保険者を対象とした「生活習慣病予防健診」を実施しています。この健診は、がん検診も含んだ従事した内容の健診であり、事業主に実施義務がある労働安全衛生法に基づく「定期健康診断」に置き換えて受診いただくことができます。（費用の一部を協会けんぽが補助）</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7" name="テキスト ボックス 66"/>
          <p:cNvSpPr txBox="1"/>
          <p:nvPr/>
        </p:nvSpPr>
        <p:spPr>
          <a:xfrm>
            <a:off x="188640" y="9321388"/>
            <a:ext cx="3784748" cy="600164"/>
          </a:xfrm>
          <a:prstGeom prst="rect">
            <a:avLst/>
          </a:prstGeom>
          <a:noFill/>
        </p:spPr>
        <p:txBody>
          <a:bodyPr wrap="square" rtlCol="0">
            <a:spAutoFit/>
          </a:bodyPr>
          <a:lstStyle/>
          <a:p>
            <a:pPr marL="108000" indent="-457200"/>
            <a:r>
              <a:rPr lang="ja-JP" altLang="en-US" sz="1100" dirty="0" smtClean="0">
                <a:latin typeface="HG丸ｺﾞｼｯｸM-PRO" panose="020F0600000000000000" pitchFamily="50" charset="-128"/>
                <a:ea typeface="HG丸ｺﾞｼｯｸM-PRO" panose="020F0600000000000000" pitchFamily="50" charset="-128"/>
              </a:rPr>
              <a:t>・健診を受診いただいた後は、専門家（保健師・管理栄養士）による保健指導（健康相談）を無料で受けていただくことができます。</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68" name="テキスト ボックス 67"/>
          <p:cNvSpPr txBox="1"/>
          <p:nvPr/>
        </p:nvSpPr>
        <p:spPr>
          <a:xfrm>
            <a:off x="4077072" y="9387299"/>
            <a:ext cx="2598773" cy="246221"/>
          </a:xfrm>
          <a:prstGeom prst="rect">
            <a:avLst/>
          </a:prstGeom>
          <a:noFill/>
          <a:ln>
            <a:solidFill>
              <a:schemeClr val="tx1"/>
            </a:solidFill>
            <a:prstDash val="dash"/>
          </a:ln>
        </p:spPr>
        <p:txBody>
          <a:bodyPr wrap="square" rtlCol="0">
            <a:spAutoFit/>
          </a:bodyPr>
          <a:lstStyle/>
          <a:p>
            <a:pPr marL="72000" indent="-457200"/>
            <a:r>
              <a:rPr kumimoji="1" lang="ja-JP" altLang="en-US" sz="1000" dirty="0" smtClean="0">
                <a:latin typeface="HG丸ｺﾞｼｯｸM-PRO" panose="020F0600000000000000" pitchFamily="50" charset="-128"/>
                <a:ea typeface="HG丸ｺﾞｼｯｸM-PRO" panose="020F0600000000000000" pitchFamily="50" charset="-128"/>
              </a:rPr>
              <a:t>保健グループ </a:t>
            </a:r>
            <a:r>
              <a:rPr kumimoji="1" lang="en-US" altLang="ja-JP" sz="1000" dirty="0" smtClean="0">
                <a:latin typeface="HG丸ｺﾞｼｯｸM-PRO" panose="020F0600000000000000" pitchFamily="50" charset="-128"/>
                <a:ea typeface="HG丸ｺﾞｼｯｸM-PRO" panose="020F0600000000000000" pitchFamily="50" charset="-128"/>
              </a:rPr>
              <a:t>TEL 077-522-1113</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69" name="正方形/長方形 68"/>
          <p:cNvSpPr/>
          <p:nvPr/>
        </p:nvSpPr>
        <p:spPr>
          <a:xfrm>
            <a:off x="188640" y="2835151"/>
            <a:ext cx="6447363" cy="461665"/>
          </a:xfrm>
          <a:prstGeom prst="rect">
            <a:avLst/>
          </a:prstGeom>
        </p:spPr>
        <p:txBody>
          <a:bodyPr wrap="square">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その他、ウェブ上では、経済産業省が「企業の「健康投資」ガイドブック」、経済団体（東京商工会議所、日本経済団体連合会）が健康経営の事例集等を公開しています。</a:t>
            </a:r>
            <a:endParaRPr lang="ja-JP" altLang="ja-JP" sz="12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30093" y="496134"/>
            <a:ext cx="374571" cy="509349"/>
          </a:xfrm>
          <a:prstGeom prst="roundRect">
            <a:avLst/>
          </a:prstGeom>
          <a:noFill/>
          <a:ln>
            <a:solidFill>
              <a:schemeClr val="accent1"/>
            </a:solidFill>
          </a:ln>
        </p:spPr>
        <p:txBody>
          <a:bodyPr vert="eaVert" wrap="non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例えば</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54" name="Text Box 7"/>
          <p:cNvSpPr txBox="1">
            <a:spLocks noChangeArrowheads="1"/>
          </p:cNvSpPr>
          <p:nvPr/>
        </p:nvSpPr>
        <p:spPr bwMode="auto">
          <a:xfrm>
            <a:off x="321626" y="665619"/>
            <a:ext cx="4691550" cy="83099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lang="ja-JP" altLang="en-US" sz="1200" dirty="0" smtClean="0">
                <a:latin typeface="HG丸ｺﾞｼｯｸM-PRO" pitchFamily="50" charset="-128"/>
                <a:ea typeface="HG丸ｺﾞｼｯｸM-PRO" pitchFamily="50" charset="-128"/>
                <a:cs typeface="Times New Roman" pitchFamily="18" charset="0"/>
              </a:rPr>
              <a:t>・</a:t>
            </a:r>
            <a:r>
              <a:rPr kumimoji="1" lang="ja-JP" altLang="en-US"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rPr>
              <a:t>ストレッチや階段利用など意識して自社で体を動かしましょう</a:t>
            </a:r>
            <a:endParaRPr kumimoji="1" lang="en-US" altLang="ja-JP" sz="1200" b="0" i="0" u="none" strike="noStrike" cap="none" normalizeH="0" baseline="0" dirty="0" smtClean="0">
              <a:ln>
                <a:noFill/>
              </a:ln>
              <a:effectLst/>
              <a:latin typeface="HG丸ｺﾞｼｯｸM-PRO" pitchFamily="50" charset="-128"/>
              <a:ea typeface="HG丸ｺﾞｼｯｸM-PRO" pitchFamily="50" charset="-128"/>
              <a:cs typeface="Times New Roman" pitchFamily="18" charset="0"/>
            </a:endParaRPr>
          </a:p>
          <a:p>
            <a:pPr marL="108000" marR="0" lvl="0" indent="-457200" algn="l" defTabSz="914400" rtl="0" eaLnBrk="0" fontAlgn="base" latinLnBrk="0" hangingPunct="0">
              <a:lnSpc>
                <a:spcPct val="100000"/>
              </a:lnSpc>
              <a:spcBef>
                <a:spcPct val="0"/>
              </a:spcBef>
              <a:spcAft>
                <a:spcPct val="0"/>
              </a:spcAft>
              <a:buClrTx/>
              <a:buSzTx/>
              <a:tabLst/>
            </a:pPr>
            <a:r>
              <a:rPr lang="ja-JP" altLang="en-US" sz="1200" dirty="0">
                <a:latin typeface="HG丸ｺﾞｼｯｸM-PRO" pitchFamily="50" charset="-128"/>
                <a:ea typeface="HG丸ｺﾞｼｯｸM-PRO" pitchFamily="50" charset="-128"/>
                <a:cs typeface="Times New Roman" pitchFamily="18" charset="0"/>
              </a:rPr>
              <a:t>・</a:t>
            </a:r>
            <a:r>
              <a:rPr lang="ja-JP" altLang="en-US" sz="1200" dirty="0" smtClean="0">
                <a:latin typeface="HG丸ｺﾞｼｯｸM-PRO" pitchFamily="50" charset="-128"/>
                <a:ea typeface="HG丸ｺﾞｼｯｸM-PRO" pitchFamily="50" charset="-128"/>
                <a:cs typeface="Times New Roman" pitchFamily="18" charset="0"/>
              </a:rPr>
              <a:t>血糖値が高い事業所であれば、社内の自動販売機（日頃の飲み物）を加糖から微糖や無糖に変えるなど、全体に働きかける仕組みを取り入れましょう。</a:t>
            </a:r>
            <a:endParaRPr lang="en-US" altLang="ja-JP" sz="1200" dirty="0" smtClean="0">
              <a:latin typeface="HG丸ｺﾞｼｯｸM-PRO" pitchFamily="50" charset="-128"/>
              <a:ea typeface="HG丸ｺﾞｼｯｸM-PRO" pitchFamily="50" charset="-128"/>
              <a:cs typeface="Times New Roman" pitchFamily="18" charset="0"/>
            </a:endParaRPr>
          </a:p>
        </p:txBody>
      </p:sp>
      <p:sp>
        <p:nvSpPr>
          <p:cNvPr id="71" name="横巻き 70"/>
          <p:cNvSpPr/>
          <p:nvPr/>
        </p:nvSpPr>
        <p:spPr>
          <a:xfrm>
            <a:off x="178024" y="3266955"/>
            <a:ext cx="3755032" cy="463033"/>
          </a:xfrm>
          <a:prstGeom prst="horizontalScroll">
            <a:avLst/>
          </a:prstGeom>
          <a:no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2" name="横巻き 71"/>
          <p:cNvSpPr/>
          <p:nvPr/>
        </p:nvSpPr>
        <p:spPr>
          <a:xfrm>
            <a:off x="188640" y="5313040"/>
            <a:ext cx="4680520" cy="463033"/>
          </a:xfrm>
          <a:prstGeom prst="horizontalScroll">
            <a:avLst/>
          </a:prstGeom>
          <a:no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4" name="テキスト ボックス 73"/>
          <p:cNvSpPr txBox="1"/>
          <p:nvPr/>
        </p:nvSpPr>
        <p:spPr>
          <a:xfrm>
            <a:off x="4471563" y="4808984"/>
            <a:ext cx="2175850" cy="400110"/>
          </a:xfrm>
          <a:prstGeom prst="rect">
            <a:avLst/>
          </a:prstGeom>
          <a:noFill/>
          <a:ln>
            <a:solidFill>
              <a:schemeClr val="tx1"/>
            </a:solidFill>
            <a:prstDash val="dash"/>
          </a:ln>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滋賀県</a:t>
            </a:r>
            <a:r>
              <a:rPr lang="ja-JP" altLang="en-US" sz="1000" dirty="0">
                <a:latin typeface="HG丸ｺﾞｼｯｸM-PRO" panose="020F0600000000000000" pitchFamily="50" charset="-128"/>
                <a:ea typeface="HG丸ｺﾞｼｯｸM-PRO" panose="020F0600000000000000" pitchFamily="50" charset="-128"/>
              </a:rPr>
              <a:t>健康医療福祉部健康</a:t>
            </a:r>
            <a:r>
              <a:rPr lang="ja-JP" altLang="en-US" sz="1000" dirty="0" smtClean="0">
                <a:latin typeface="HG丸ｺﾞｼｯｸM-PRO" panose="020F0600000000000000" pitchFamily="50" charset="-128"/>
                <a:ea typeface="HG丸ｺﾞｼｯｸM-PRO" panose="020F0600000000000000" pitchFamily="50" charset="-128"/>
              </a:rPr>
              <a:t>医療課</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TEL</a:t>
            </a:r>
            <a:r>
              <a:rPr lang="ja-JP" altLang="en-US"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077-528-3615</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78" name="テキスト ボックス 77"/>
          <p:cNvSpPr txBox="1"/>
          <p:nvPr/>
        </p:nvSpPr>
        <p:spPr>
          <a:xfrm>
            <a:off x="4221089" y="7041232"/>
            <a:ext cx="1693461" cy="400110"/>
          </a:xfrm>
          <a:prstGeom prst="wedgeRectCallout">
            <a:avLst>
              <a:gd name="adj1" fmla="val -60423"/>
              <a:gd name="adj2" fmla="val -18177"/>
            </a:avLst>
          </a:prstGeom>
          <a:noFill/>
          <a:ln>
            <a:solidFill>
              <a:schemeClr val="tx1"/>
            </a:solidFill>
            <a:prstDash val="dash"/>
          </a:ln>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滋賀労働局 健康安全課</a:t>
            </a:r>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sz="1000" dirty="0" smtClean="0">
                <a:latin typeface="HG丸ｺﾞｼｯｸM-PRO" panose="020F0600000000000000" pitchFamily="50" charset="-128"/>
                <a:ea typeface="HG丸ｺﾞｼｯｸM-PRO" panose="020F0600000000000000" pitchFamily="50" charset="-128"/>
              </a:rPr>
              <a:t> TEL</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077-522-6650</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4232182" y="7473280"/>
            <a:ext cx="1804355" cy="400110"/>
          </a:xfrm>
          <a:prstGeom prst="wedgeRectCallout">
            <a:avLst>
              <a:gd name="adj1" fmla="val -61480"/>
              <a:gd name="adj2" fmla="val -27698"/>
            </a:avLst>
          </a:prstGeom>
          <a:noFill/>
          <a:ln>
            <a:solidFill>
              <a:schemeClr val="tx1"/>
            </a:solidFill>
            <a:prstDash val="dash"/>
          </a:ln>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滋賀</a:t>
            </a:r>
            <a:r>
              <a:rPr lang="ja-JP" altLang="en-US" sz="1000" dirty="0" smtClean="0">
                <a:latin typeface="HG丸ｺﾞｼｯｸM-PRO" panose="020F0600000000000000" pitchFamily="50" charset="-128"/>
                <a:ea typeface="HG丸ｺﾞｼｯｸM-PRO" panose="020F0600000000000000" pitchFamily="50" charset="-128"/>
              </a:rPr>
              <a:t>労働局 労災</a:t>
            </a:r>
            <a:r>
              <a:rPr lang="ja-JP" altLang="en-US" sz="1000" dirty="0">
                <a:latin typeface="HG丸ｺﾞｼｯｸM-PRO" panose="020F0600000000000000" pitchFamily="50" charset="-128"/>
                <a:ea typeface="HG丸ｺﾞｼｯｸM-PRO" panose="020F0600000000000000" pitchFamily="50" charset="-128"/>
              </a:rPr>
              <a:t>補償課</a:t>
            </a:r>
            <a:r>
              <a:rPr lang="ja-JP" altLang="en-US" sz="1000" dirty="0" smtClean="0">
                <a:latin typeface="HG丸ｺﾞｼｯｸM-PRO" panose="020F0600000000000000" pitchFamily="50" charset="-128"/>
                <a:ea typeface="HG丸ｺﾞｼｯｸM-PRO" panose="020F0600000000000000" pitchFamily="50" charset="-128"/>
              </a:rPr>
              <a:t>分室</a:t>
            </a:r>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sz="1000"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TEL</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077-522-1131</a:t>
            </a:r>
            <a:endParaRPr lang="en-US" altLang="ja-JP" sz="1000" dirty="0">
              <a:latin typeface="HG丸ｺﾞｼｯｸM-PRO" panose="020F0600000000000000" pitchFamily="50" charset="-128"/>
              <a:ea typeface="HG丸ｺﾞｼｯｸM-PRO" panose="020F0600000000000000" pitchFamily="50" charset="-128"/>
            </a:endParaRPr>
          </a:p>
        </p:txBody>
      </p:sp>
      <p:cxnSp>
        <p:nvCxnSpPr>
          <p:cNvPr id="10" name="直線コネクタ 9"/>
          <p:cNvCxnSpPr/>
          <p:nvPr/>
        </p:nvCxnSpPr>
        <p:spPr>
          <a:xfrm flipH="1">
            <a:off x="5376458" y="6611053"/>
            <a:ext cx="83417" cy="36058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flipH="1">
            <a:off x="5433815" y="6609184"/>
            <a:ext cx="83417" cy="360581"/>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56449" y="6969224"/>
            <a:ext cx="3993401" cy="1392689"/>
          </a:xfrm>
          <a:prstGeom prst="rect">
            <a:avLst/>
          </a:prstGeom>
          <a:noFill/>
        </p:spPr>
        <p:txBody>
          <a:bodyPr wrap="none" rtlCol="0">
            <a:spAutoFit/>
          </a:bodyPr>
          <a:lstStyle/>
          <a:p>
            <a:r>
              <a:rPr kumimoji="1" lang="ja-JP" altLang="en-US" sz="1100" dirty="0" smtClean="0">
                <a:latin typeface="HG丸ｺﾞｼｯｸM-PRO" panose="020F0600000000000000" pitchFamily="50" charset="-128"/>
                <a:ea typeface="HG丸ｺﾞｼｯｸM-PRO" panose="020F0600000000000000" pitchFamily="50" charset="-128"/>
              </a:rPr>
              <a:t>●労働安全衛生法令・ガイドラインなどに関するご相談</a:t>
            </a:r>
            <a:endParaRPr kumimoji="1" lang="en-US" altLang="ja-JP" sz="1100" dirty="0" smtClean="0">
              <a:latin typeface="HG丸ｺﾞｼｯｸM-PRO" panose="020F0600000000000000" pitchFamily="50" charset="-128"/>
              <a:ea typeface="HG丸ｺﾞｼｯｸM-PRO" panose="020F0600000000000000" pitchFamily="50" charset="-128"/>
            </a:endParaRPr>
          </a:p>
          <a:p>
            <a:pPr>
              <a:spcBef>
                <a:spcPts val="600"/>
              </a:spcBef>
            </a:pPr>
            <a:r>
              <a:rPr lang="ja-JP" altLang="en-US" sz="1100" dirty="0" smtClean="0">
                <a:latin typeface="HG丸ｺﾞｼｯｸM-PRO" panose="020F0600000000000000" pitchFamily="50" charset="-128"/>
                <a:ea typeface="HG丸ｺﾞｼｯｸM-PRO" panose="020F0600000000000000" pitchFamily="50" charset="-128"/>
              </a:rPr>
              <a:t>●労災保険の二次健康診断等給付の請求</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労働安全衛生法の健康診断で脳・心臓疾患に関連する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一定の項目に異常の所見があった方が無料で受診できます。</a:t>
            </a:r>
            <a:endParaRPr lang="en-US" altLang="ja-JP" sz="1100" dirty="0" smtClean="0">
              <a:latin typeface="HG丸ｺﾞｼｯｸM-PRO" panose="020F0600000000000000" pitchFamily="50" charset="-128"/>
              <a:ea typeface="HG丸ｺﾞｼｯｸM-PRO" panose="020F0600000000000000" pitchFamily="50" charset="-128"/>
            </a:endParaRPr>
          </a:p>
          <a:p>
            <a:pPr>
              <a:spcBef>
                <a:spcPts val="300"/>
              </a:spcBef>
            </a:pPr>
            <a:r>
              <a:rPr lang="ja-JP" altLang="en-US" sz="1100" dirty="0" smtClean="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a:t>
            </a:r>
            <a:r>
              <a:rPr lang="zh-TW" altLang="en-US" sz="1100" dirty="0" smtClean="0">
                <a:latin typeface="HG丸ｺﾞｼｯｸM-PRO" panose="020F0600000000000000" pitchFamily="50" charset="-128"/>
                <a:ea typeface="HG丸ｺﾞｼｯｸM-PRO" panose="020F0600000000000000" pitchFamily="50" charset="-128"/>
              </a:rPr>
              <a:t>職場</a:t>
            </a:r>
            <a:r>
              <a:rPr lang="zh-TW" altLang="en-US" sz="1100" dirty="0">
                <a:latin typeface="HG丸ｺﾞｼｯｸM-PRO" panose="020F0600000000000000" pitchFamily="50" charset="-128"/>
                <a:ea typeface="HG丸ｺﾞｼｯｸM-PRO" panose="020F0600000000000000" pitchFamily="50" charset="-128"/>
              </a:rPr>
              <a:t>定着支援助成金</a:t>
            </a:r>
            <a:r>
              <a:rPr lang="ja-JP" altLang="en-US" sz="1100" dirty="0" smtClean="0">
                <a:latin typeface="HG丸ｺﾞｼｯｸM-PRO" panose="020F0600000000000000" pitchFamily="50" charset="-128"/>
                <a:ea typeface="HG丸ｺﾞｼｯｸM-PRO" panose="020F0600000000000000" pitchFamily="50" charset="-128"/>
              </a:rPr>
              <a:t>」「キャリアアップ助成金」</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雇用</a:t>
            </a:r>
            <a:r>
              <a:rPr lang="ja-JP" altLang="en-US" sz="1100" dirty="0" smtClean="0">
                <a:latin typeface="HG丸ｺﾞｼｯｸM-PRO" panose="020F0600000000000000" pitchFamily="50" charset="-128"/>
                <a:ea typeface="HG丸ｺﾞｼｯｸM-PRO" panose="020F0600000000000000" pitchFamily="50" charset="-128"/>
              </a:rPr>
              <a:t>管理改善・人材の定着等のために、法定外の</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健康診断制度などへの助成を行っています。</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6" name="テキスト ボックス 75"/>
          <p:cNvSpPr txBox="1"/>
          <p:nvPr/>
        </p:nvSpPr>
        <p:spPr>
          <a:xfrm>
            <a:off x="4221088" y="7913701"/>
            <a:ext cx="2426325" cy="400110"/>
          </a:xfrm>
          <a:prstGeom prst="wedgeRectCallout">
            <a:avLst>
              <a:gd name="adj1" fmla="val -61636"/>
              <a:gd name="adj2" fmla="val -27698"/>
            </a:avLst>
          </a:prstGeom>
          <a:noFill/>
          <a:ln>
            <a:solidFill>
              <a:schemeClr val="tx1"/>
            </a:solidFill>
            <a:prstDash val="dash"/>
          </a:ln>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滋賀</a:t>
            </a:r>
            <a:r>
              <a:rPr lang="ja-JP" altLang="en-US" sz="1000" dirty="0" smtClean="0">
                <a:latin typeface="HG丸ｺﾞｼｯｸM-PRO" panose="020F0600000000000000" pitchFamily="50" charset="-128"/>
                <a:ea typeface="HG丸ｺﾞｼｯｸM-PRO" panose="020F0600000000000000" pitchFamily="50" charset="-128"/>
              </a:rPr>
              <a:t>労働局 職業対策課助成金コーナー</a:t>
            </a:r>
            <a:endParaRPr lang="en-US" altLang="ja-JP" sz="1000" dirty="0" smtClean="0">
              <a:latin typeface="HG丸ｺﾞｼｯｸM-PRO" panose="020F0600000000000000" pitchFamily="50" charset="-128"/>
              <a:ea typeface="HG丸ｺﾞｼｯｸM-PRO" panose="020F0600000000000000" pitchFamily="50" charset="-128"/>
            </a:endParaRPr>
          </a:p>
          <a:p>
            <a:r>
              <a:rPr lang="en-US" altLang="ja-JP" sz="1000" dirty="0" smtClean="0">
                <a:latin typeface="HG丸ｺﾞｼｯｸM-PRO" panose="020F0600000000000000" pitchFamily="50" charset="-128"/>
                <a:ea typeface="HG丸ｺﾞｼｯｸM-PRO" panose="020F0600000000000000" pitchFamily="50" charset="-128"/>
              </a:rPr>
              <a:t> TEL</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077-526-8251</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772816" y="9705528"/>
            <a:ext cx="4330032" cy="230832"/>
          </a:xfrm>
          <a:prstGeom prst="rect">
            <a:avLst/>
          </a:prstGeom>
          <a:noFill/>
        </p:spPr>
        <p:txBody>
          <a:bodyPr wrap="none" rtlCol="0">
            <a:spAutoFit/>
          </a:bodyPr>
          <a:lstStyle/>
          <a:p>
            <a:r>
              <a:rPr lang="en-US" altLang="ja-JP" sz="900" dirty="0" smtClean="0">
                <a:latin typeface="ＭＳ Ｐ明朝" panose="02020600040205080304" pitchFamily="18" charset="-128"/>
                <a:ea typeface="ＭＳ Ｐ明朝" panose="02020600040205080304" pitchFamily="18" charset="-128"/>
              </a:rPr>
              <a:t>※</a:t>
            </a:r>
            <a:r>
              <a:rPr lang="ja-JP" altLang="en-US" sz="900" dirty="0" smtClean="0">
                <a:latin typeface="ＭＳ Ｐ明朝" panose="02020600040205080304" pitchFamily="18" charset="-128"/>
                <a:ea typeface="ＭＳ Ｐ明朝" panose="02020600040205080304" pitchFamily="18" charset="-128"/>
              </a:rPr>
              <a:t>協会けんぽ以外にご加入の方は、加入されている健康保険へお問い合わせ下さい。</a:t>
            </a:r>
            <a:endParaRPr kumimoji="1" lang="ja-JP" altLang="en-US"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3174560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829</Words>
  <Application>Microsoft Office PowerPoint</Application>
  <PresentationFormat>A4 210 x 297 mm</PresentationFormat>
  <Paragraphs>113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小林　弦太</cp:lastModifiedBy>
  <cp:revision>56</cp:revision>
  <cp:lastPrinted>2016-07-21T08:22:31Z</cp:lastPrinted>
  <dcterms:created xsi:type="dcterms:W3CDTF">2016-07-06T02:33:58Z</dcterms:created>
  <dcterms:modified xsi:type="dcterms:W3CDTF">2016-07-29T03:53:56Z</dcterms:modified>
</cp:coreProperties>
</file>